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x-wav"/>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32"/>
  </p:notesMasterIdLst>
  <p:handoutMasterIdLst>
    <p:handoutMasterId r:id="rId133"/>
  </p:handoutMasterIdLst>
  <p:sldIdLst>
    <p:sldId id="630" r:id="rId2"/>
    <p:sldId id="890" r:id="rId3"/>
    <p:sldId id="1033" r:id="rId4"/>
    <p:sldId id="1037" r:id="rId5"/>
    <p:sldId id="1028" r:id="rId6"/>
    <p:sldId id="1029" r:id="rId7"/>
    <p:sldId id="1030" r:id="rId8"/>
    <p:sldId id="394" r:id="rId9"/>
    <p:sldId id="450" r:id="rId10"/>
    <p:sldId id="396" r:id="rId11"/>
    <p:sldId id="449" r:id="rId12"/>
    <p:sldId id="401" r:id="rId13"/>
    <p:sldId id="509" r:id="rId14"/>
    <p:sldId id="504" r:id="rId15"/>
    <p:sldId id="503" r:id="rId16"/>
    <p:sldId id="403" r:id="rId17"/>
    <p:sldId id="404" r:id="rId18"/>
    <p:sldId id="1041" r:id="rId19"/>
    <p:sldId id="405" r:id="rId20"/>
    <p:sldId id="406" r:id="rId21"/>
    <p:sldId id="408" r:id="rId22"/>
    <p:sldId id="409" r:id="rId23"/>
    <p:sldId id="776" r:id="rId24"/>
    <p:sldId id="410" r:id="rId25"/>
    <p:sldId id="411" r:id="rId26"/>
    <p:sldId id="407" r:id="rId27"/>
    <p:sldId id="1042" r:id="rId28"/>
    <p:sldId id="314" r:id="rId29"/>
    <p:sldId id="263" r:id="rId30"/>
    <p:sldId id="760" r:id="rId31"/>
    <p:sldId id="563" r:id="rId32"/>
    <p:sldId id="1038" r:id="rId33"/>
    <p:sldId id="765" r:id="rId34"/>
    <p:sldId id="1046" r:id="rId35"/>
    <p:sldId id="259" r:id="rId36"/>
    <p:sldId id="1047" r:id="rId37"/>
    <p:sldId id="1031" r:id="rId38"/>
    <p:sldId id="1048" r:id="rId39"/>
    <p:sldId id="1049" r:id="rId40"/>
    <p:sldId id="1050" r:id="rId41"/>
    <p:sldId id="1051" r:id="rId42"/>
    <p:sldId id="264" r:id="rId43"/>
    <p:sldId id="330" r:id="rId44"/>
    <p:sldId id="331" r:id="rId45"/>
    <p:sldId id="1052" r:id="rId46"/>
    <p:sldId id="335" r:id="rId47"/>
    <p:sldId id="1053" r:id="rId48"/>
    <p:sldId id="278" r:id="rId49"/>
    <p:sldId id="341" r:id="rId50"/>
    <p:sldId id="342" r:id="rId51"/>
    <p:sldId id="346" r:id="rId52"/>
    <p:sldId id="275" r:id="rId53"/>
    <p:sldId id="356" r:id="rId54"/>
    <p:sldId id="348" r:id="rId55"/>
    <p:sldId id="349" r:id="rId56"/>
    <p:sldId id="1054" r:id="rId57"/>
    <p:sldId id="350" r:id="rId58"/>
    <p:sldId id="390" r:id="rId59"/>
    <p:sldId id="391" r:id="rId60"/>
    <p:sldId id="1055" r:id="rId61"/>
    <p:sldId id="262" r:id="rId62"/>
    <p:sldId id="312" r:id="rId63"/>
    <p:sldId id="311" r:id="rId64"/>
    <p:sldId id="1056" r:id="rId65"/>
    <p:sldId id="1058" r:id="rId66"/>
    <p:sldId id="1059" r:id="rId67"/>
    <p:sldId id="343" r:id="rId68"/>
    <p:sldId id="1057" r:id="rId69"/>
    <p:sldId id="1060" r:id="rId70"/>
    <p:sldId id="1044" r:id="rId71"/>
    <p:sldId id="1045" r:id="rId72"/>
    <p:sldId id="413" r:id="rId73"/>
    <p:sldId id="414" r:id="rId74"/>
    <p:sldId id="415" r:id="rId75"/>
    <p:sldId id="416" r:id="rId76"/>
    <p:sldId id="417" r:id="rId77"/>
    <p:sldId id="766" r:id="rId78"/>
    <p:sldId id="418" r:id="rId79"/>
    <p:sldId id="419" r:id="rId80"/>
    <p:sldId id="420" r:id="rId81"/>
    <p:sldId id="421" r:id="rId82"/>
    <p:sldId id="767" r:id="rId83"/>
    <p:sldId id="676" r:id="rId84"/>
    <p:sldId id="422" r:id="rId85"/>
    <p:sldId id="423" r:id="rId86"/>
    <p:sldId id="424" r:id="rId87"/>
    <p:sldId id="425" r:id="rId88"/>
    <p:sldId id="426" r:id="rId89"/>
    <p:sldId id="427" r:id="rId90"/>
    <p:sldId id="428" r:id="rId91"/>
    <p:sldId id="429" r:id="rId92"/>
    <p:sldId id="430" r:id="rId93"/>
    <p:sldId id="431" r:id="rId94"/>
    <p:sldId id="768" r:id="rId95"/>
    <p:sldId id="891" r:id="rId96"/>
    <p:sldId id="769" r:id="rId97"/>
    <p:sldId id="432" r:id="rId98"/>
    <p:sldId id="433" r:id="rId99"/>
    <p:sldId id="434" r:id="rId100"/>
    <p:sldId id="435" r:id="rId101"/>
    <p:sldId id="436" r:id="rId102"/>
    <p:sldId id="437" r:id="rId103"/>
    <p:sldId id="438" r:id="rId104"/>
    <p:sldId id="510" r:id="rId105"/>
    <p:sldId id="1043" r:id="rId106"/>
    <p:sldId id="439" r:id="rId107"/>
    <p:sldId id="266" r:id="rId108"/>
    <p:sldId id="267" r:id="rId109"/>
    <p:sldId id="440" r:id="rId110"/>
    <p:sldId id="441" r:id="rId111"/>
    <p:sldId id="761" r:id="rId112"/>
    <p:sldId id="762" r:id="rId113"/>
    <p:sldId id="763" r:id="rId114"/>
    <p:sldId id="764" r:id="rId115"/>
    <p:sldId id="442" r:id="rId116"/>
    <p:sldId id="443" r:id="rId117"/>
    <p:sldId id="445" r:id="rId118"/>
    <p:sldId id="444" r:id="rId119"/>
    <p:sldId id="446" r:id="rId120"/>
    <p:sldId id="447" r:id="rId121"/>
    <p:sldId id="448" r:id="rId122"/>
    <p:sldId id="619" r:id="rId123"/>
    <p:sldId id="770" r:id="rId124"/>
    <p:sldId id="771" r:id="rId125"/>
    <p:sldId id="772" r:id="rId126"/>
    <p:sldId id="773" r:id="rId127"/>
    <p:sldId id="774" r:id="rId128"/>
    <p:sldId id="581" r:id="rId129"/>
    <p:sldId id="567" r:id="rId130"/>
    <p:sldId id="1039" r:id="rId131"/>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02">
          <p15:clr>
            <a:srgbClr val="A4A3A4"/>
          </p15:clr>
        </p15:guide>
        <p15:guide id="2" pos="28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66"/>
    <a:srgbClr val="800000"/>
    <a:srgbClr val="666699"/>
    <a:srgbClr val="FFFFFF"/>
    <a:srgbClr val="CCFFCC"/>
    <a:srgbClr val="CCECFF"/>
    <a:srgbClr val="CCFF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98" autoAdjust="0"/>
    <p:restoredTop sz="81047" autoAdjust="0"/>
  </p:normalViewPr>
  <p:slideViewPr>
    <p:cSldViewPr>
      <p:cViewPr varScale="1">
        <p:scale>
          <a:sx n="70" d="100"/>
          <a:sy n="70" d="100"/>
        </p:scale>
        <p:origin x="331" y="48"/>
      </p:cViewPr>
      <p:guideLst>
        <p:guide orient="horz" pos="2202"/>
        <p:guide pos="2856"/>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75106" name="页眉占位符 175105">
            <a:extLst>
              <a:ext uri="{FF2B5EF4-FFF2-40B4-BE49-F238E27FC236}">
                <a16:creationId xmlns:a16="http://schemas.microsoft.com/office/drawing/2014/main" id="{A8CC232F-92A8-41D3-BE89-FD23AEE69A4A}"/>
              </a:ext>
            </a:extLst>
          </p:cNvPr>
          <p:cNvSpPr>
            <a:spLocks noGrp="1"/>
          </p:cNvSpPr>
          <p:nvPr>
            <p:ph type="hdr" sz="quarter"/>
          </p:nvPr>
        </p:nvSpPr>
        <p:spPr>
          <a:xfrm>
            <a:off x="0" y="0"/>
            <a:ext cx="2971800" cy="457200"/>
          </a:xfrm>
          <a:prstGeom prst="rect">
            <a:avLst/>
          </a:prstGeom>
          <a:noFill/>
          <a:ln w="9525">
            <a:noFill/>
          </a:ln>
        </p:spPr>
        <p:txBody>
          <a:bodyPr/>
          <a:lstStyle>
            <a:lvl1pPr>
              <a:defRPr sz="1200" noProof="1" dirty="0"/>
            </a:lvl1pPr>
          </a:lstStyle>
          <a:p>
            <a:endParaRPr lang="zh-CN"/>
          </a:p>
        </p:txBody>
      </p:sp>
      <p:sp>
        <p:nvSpPr>
          <p:cNvPr id="175107" name="日期占位符 175106">
            <a:extLst>
              <a:ext uri="{FF2B5EF4-FFF2-40B4-BE49-F238E27FC236}">
                <a16:creationId xmlns:a16="http://schemas.microsoft.com/office/drawing/2014/main" id="{69C64389-3B03-4173-B4CC-C0B576C7972A}"/>
              </a:ext>
            </a:extLst>
          </p:cNvPr>
          <p:cNvSpPr>
            <a:spLocks noGrp="1"/>
          </p:cNvSpPr>
          <p:nvPr>
            <p:ph type="dt" sz="quarter" idx="1"/>
          </p:nvPr>
        </p:nvSpPr>
        <p:spPr>
          <a:xfrm>
            <a:off x="3886200" y="0"/>
            <a:ext cx="2971800" cy="457200"/>
          </a:xfrm>
          <a:prstGeom prst="rect">
            <a:avLst/>
          </a:prstGeom>
          <a:noFill/>
          <a:ln w="9525">
            <a:noFill/>
          </a:ln>
        </p:spPr>
        <p:txBody>
          <a:bodyPr/>
          <a:lstStyle>
            <a:lvl1pPr algn="r">
              <a:defRPr sz="1200" noProof="1" dirty="0"/>
            </a:lvl1pPr>
          </a:lstStyle>
          <a:p>
            <a:endParaRPr lang="zh-CN" altLang="en-US"/>
          </a:p>
        </p:txBody>
      </p:sp>
      <p:sp>
        <p:nvSpPr>
          <p:cNvPr id="175108" name="页脚占位符 175107">
            <a:extLst>
              <a:ext uri="{FF2B5EF4-FFF2-40B4-BE49-F238E27FC236}">
                <a16:creationId xmlns:a16="http://schemas.microsoft.com/office/drawing/2014/main" id="{8A01A852-1021-4AE9-A147-504753BFF9D7}"/>
              </a:ext>
            </a:extLst>
          </p:cNvPr>
          <p:cNvSpPr>
            <a:spLocks noGrp="1"/>
          </p:cNvSpPr>
          <p:nvPr>
            <p:ph type="ftr" sz="quarter" idx="2"/>
          </p:nvPr>
        </p:nvSpPr>
        <p:spPr>
          <a:xfrm>
            <a:off x="0" y="8686800"/>
            <a:ext cx="2971800" cy="457200"/>
          </a:xfrm>
          <a:prstGeom prst="rect">
            <a:avLst/>
          </a:prstGeom>
          <a:noFill/>
          <a:ln w="9525">
            <a:noFill/>
          </a:ln>
        </p:spPr>
        <p:txBody>
          <a:bodyPr anchor="b"/>
          <a:lstStyle>
            <a:lvl1pPr>
              <a:defRPr sz="1200" noProof="1" dirty="0"/>
            </a:lvl1pPr>
          </a:lstStyle>
          <a:p>
            <a:endParaRPr lang="zh-CN"/>
          </a:p>
        </p:txBody>
      </p:sp>
      <p:sp>
        <p:nvSpPr>
          <p:cNvPr id="175109" name="灯片编号占位符 175108">
            <a:extLst>
              <a:ext uri="{FF2B5EF4-FFF2-40B4-BE49-F238E27FC236}">
                <a16:creationId xmlns:a16="http://schemas.microsoft.com/office/drawing/2014/main" id="{5611E66C-1344-48AB-89CD-C1106B696EFC}"/>
              </a:ext>
            </a:extLst>
          </p:cNvPr>
          <p:cNvSpPr>
            <a:spLocks noGrp="1"/>
          </p:cNvSpPr>
          <p:nvPr>
            <p:ph type="sldNum" sz="quarter" idx="3"/>
          </p:nvPr>
        </p:nvSpPr>
        <p:spPr>
          <a:xfrm>
            <a:off x="3886200" y="8686800"/>
            <a:ext cx="2971800" cy="457200"/>
          </a:xfrm>
          <a:prstGeom prst="rect">
            <a:avLst/>
          </a:prstGeom>
          <a:noFill/>
          <a:ln w="9525">
            <a:noFill/>
          </a:ln>
        </p:spPr>
        <p:txBody>
          <a:bodyPr anchor="b"/>
          <a:lstStyle>
            <a:lvl1pPr algn="r">
              <a:defRPr sz="1200" noProof="1" dirty="0">
                <a:latin typeface="Times New Roman" panose="02020603050405020304" charset="0"/>
                <a:cs typeface="+mn-ea"/>
              </a:defRPr>
            </a:lvl1pPr>
          </a:lstStyle>
          <a:p>
            <a:fld id="{F6FCD712-BEF6-424B-A965-D8CB6FA777A8}" type="slidenum">
              <a:rPr lang="en-US" altLang="zh-CN"/>
              <a:pPr/>
              <a:t>‹#›</a:t>
            </a:fld>
            <a:endParaRPr lang="zh-CN">
              <a:latin typeface="Times New Roman" panose="02020603050405020304" pitchFamily="18" charset="0"/>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5298" name="页眉占位符 55297">
            <a:extLst>
              <a:ext uri="{FF2B5EF4-FFF2-40B4-BE49-F238E27FC236}">
                <a16:creationId xmlns:a16="http://schemas.microsoft.com/office/drawing/2014/main" id="{262C329D-B6FD-4707-B33C-222252B12B31}"/>
              </a:ext>
            </a:extLst>
          </p:cNvPr>
          <p:cNvSpPr>
            <a:spLocks noGrp="1"/>
          </p:cNvSpPr>
          <p:nvPr>
            <p:ph type="hdr" sz="quarter"/>
          </p:nvPr>
        </p:nvSpPr>
        <p:spPr>
          <a:xfrm>
            <a:off x="0" y="0"/>
            <a:ext cx="2971800" cy="457200"/>
          </a:xfrm>
          <a:prstGeom prst="rect">
            <a:avLst/>
          </a:prstGeom>
          <a:noFill/>
          <a:ln w="9525">
            <a:noFill/>
          </a:ln>
        </p:spPr>
        <p:txBody>
          <a:bodyPr/>
          <a:lstStyle>
            <a:lvl1pPr>
              <a:defRPr sz="1200" noProof="1" dirty="0"/>
            </a:lvl1pPr>
          </a:lstStyle>
          <a:p>
            <a:endParaRPr lang="zh-CN"/>
          </a:p>
        </p:txBody>
      </p:sp>
      <p:sp>
        <p:nvSpPr>
          <p:cNvPr id="55299" name="日期占位符 55298">
            <a:extLst>
              <a:ext uri="{FF2B5EF4-FFF2-40B4-BE49-F238E27FC236}">
                <a16:creationId xmlns:a16="http://schemas.microsoft.com/office/drawing/2014/main" id="{4E1264A7-A33F-4985-980F-6A20DCB3F007}"/>
              </a:ext>
            </a:extLst>
          </p:cNvPr>
          <p:cNvSpPr>
            <a:spLocks noGrp="1"/>
          </p:cNvSpPr>
          <p:nvPr>
            <p:ph type="dt" idx="1"/>
          </p:nvPr>
        </p:nvSpPr>
        <p:spPr>
          <a:xfrm>
            <a:off x="3886200" y="0"/>
            <a:ext cx="2971800" cy="457200"/>
          </a:xfrm>
          <a:prstGeom prst="rect">
            <a:avLst/>
          </a:prstGeom>
          <a:noFill/>
          <a:ln w="9525">
            <a:noFill/>
          </a:ln>
        </p:spPr>
        <p:txBody>
          <a:bodyPr/>
          <a:lstStyle>
            <a:lvl1pPr algn="r">
              <a:defRPr sz="1200" noProof="1" dirty="0"/>
            </a:lvl1pPr>
          </a:lstStyle>
          <a:p>
            <a:endParaRPr lang="zh-CN" altLang="en-US"/>
          </a:p>
        </p:txBody>
      </p:sp>
      <p:sp>
        <p:nvSpPr>
          <p:cNvPr id="4100" name="幻灯片图像占位符 55299">
            <a:extLst>
              <a:ext uri="{FF2B5EF4-FFF2-40B4-BE49-F238E27FC236}">
                <a16:creationId xmlns:a16="http://schemas.microsoft.com/office/drawing/2014/main" id="{B208C1A7-7067-41BB-B09C-FEC764E73518}"/>
              </a:ext>
            </a:extLst>
          </p:cNvPr>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文本占位符 55300">
            <a:extLst>
              <a:ext uri="{FF2B5EF4-FFF2-40B4-BE49-F238E27FC236}">
                <a16:creationId xmlns:a16="http://schemas.microsoft.com/office/drawing/2014/main" id="{DC421E30-CE06-484B-A2A5-B3749DCEE3B5}"/>
              </a:ext>
            </a:extLst>
          </p:cNvPr>
          <p:cNvSpPr>
            <a:spLocks noGrp="1" noChangeArrowheads="1"/>
          </p:cNvSpPr>
          <p:nvPr>
            <p:ph type="body" sz="quarter" idx="4294967295"/>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5302" name="页脚占位符 55301">
            <a:extLst>
              <a:ext uri="{FF2B5EF4-FFF2-40B4-BE49-F238E27FC236}">
                <a16:creationId xmlns:a16="http://schemas.microsoft.com/office/drawing/2014/main" id="{E5DFF247-216A-4CA3-A13E-8C1F7B59147B}"/>
              </a:ext>
            </a:extLst>
          </p:cNvPr>
          <p:cNvSpPr>
            <a:spLocks noGrp="1"/>
          </p:cNvSpPr>
          <p:nvPr>
            <p:ph type="ftr" sz="quarter" idx="4"/>
          </p:nvPr>
        </p:nvSpPr>
        <p:spPr>
          <a:xfrm>
            <a:off x="0" y="8686800"/>
            <a:ext cx="2971800" cy="457200"/>
          </a:xfrm>
          <a:prstGeom prst="rect">
            <a:avLst/>
          </a:prstGeom>
          <a:noFill/>
          <a:ln w="9525">
            <a:noFill/>
          </a:ln>
        </p:spPr>
        <p:txBody>
          <a:bodyPr anchor="b"/>
          <a:lstStyle>
            <a:lvl1pPr>
              <a:defRPr sz="1200" noProof="1" dirty="0"/>
            </a:lvl1pPr>
          </a:lstStyle>
          <a:p>
            <a:endParaRPr lang="zh-CN"/>
          </a:p>
        </p:txBody>
      </p:sp>
      <p:sp>
        <p:nvSpPr>
          <p:cNvPr id="55303" name="灯片编号占位符 55302">
            <a:extLst>
              <a:ext uri="{FF2B5EF4-FFF2-40B4-BE49-F238E27FC236}">
                <a16:creationId xmlns:a16="http://schemas.microsoft.com/office/drawing/2014/main" id="{237FD537-52A9-422F-9EAC-7648006EF977}"/>
              </a:ext>
            </a:extLst>
          </p:cNvPr>
          <p:cNvSpPr>
            <a:spLocks noGrp="1"/>
          </p:cNvSpPr>
          <p:nvPr>
            <p:ph type="sldNum" sz="quarter" idx="5"/>
          </p:nvPr>
        </p:nvSpPr>
        <p:spPr>
          <a:xfrm>
            <a:off x="3886200" y="8686800"/>
            <a:ext cx="2971800" cy="457200"/>
          </a:xfrm>
          <a:prstGeom prst="rect">
            <a:avLst/>
          </a:prstGeom>
          <a:noFill/>
          <a:ln w="9525">
            <a:noFill/>
          </a:ln>
        </p:spPr>
        <p:txBody>
          <a:bodyPr anchor="b"/>
          <a:lstStyle>
            <a:lvl1pPr algn="r">
              <a:defRPr sz="1200" noProof="1" dirty="0">
                <a:latin typeface="Times New Roman" panose="02020603050405020304" charset="0"/>
                <a:cs typeface="+mn-ea"/>
              </a:defRPr>
            </a:lvl1pPr>
          </a:lstStyle>
          <a:p>
            <a:fld id="{A470828F-677F-4111-8A79-A626DA9CA87E}" type="slidenum">
              <a:rPr lang="en-US" altLang="zh-CN"/>
              <a:pPr/>
              <a:t>‹#›</a:t>
            </a:fld>
            <a:endParaRPr lang="zh-CN">
              <a:latin typeface="Times New Roman" panose="02020603050405020304" pitchFamily="18" charset="0"/>
              <a:cs typeface="+mn-cs"/>
            </a:endParaRP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charset="0"/>
        <a:ea typeface="宋体" panose="02010600030101010101" pitchFamily="2" charset="-122"/>
      </a:defRPr>
    </a:lvl1pPr>
    <a:lvl2pPr marL="457200" lvl="1" algn="l" rtl="0" fontAlgn="base">
      <a:spcBef>
        <a:spcPct val="30000"/>
      </a:spcBef>
      <a:spcAft>
        <a:spcPct val="0"/>
      </a:spcAft>
      <a:defRPr sz="1200" kern="1200">
        <a:solidFill>
          <a:schemeClr val="tx1"/>
        </a:solidFill>
        <a:latin typeface="Times New Roman" panose="02020603050405020304" charset="0"/>
        <a:ea typeface="宋体" panose="02010600030101010101" pitchFamily="2" charset="-122"/>
      </a:defRPr>
    </a:lvl2pPr>
    <a:lvl3pPr marL="914400" lvl="2" algn="l" rtl="0" fontAlgn="base">
      <a:spcBef>
        <a:spcPct val="30000"/>
      </a:spcBef>
      <a:spcAft>
        <a:spcPct val="0"/>
      </a:spcAft>
      <a:defRPr sz="1200" kern="1200">
        <a:solidFill>
          <a:schemeClr val="tx1"/>
        </a:solidFill>
        <a:latin typeface="Times New Roman" panose="02020603050405020304" charset="0"/>
        <a:ea typeface="宋体" panose="02010600030101010101" pitchFamily="2" charset="-122"/>
      </a:defRPr>
    </a:lvl3pPr>
    <a:lvl4pPr marL="1371600" lvl="3" algn="l" rtl="0" fontAlgn="base">
      <a:spcBef>
        <a:spcPct val="30000"/>
      </a:spcBef>
      <a:spcAft>
        <a:spcPct val="0"/>
      </a:spcAft>
      <a:defRPr sz="1200" kern="1200">
        <a:solidFill>
          <a:schemeClr val="tx1"/>
        </a:solidFill>
        <a:latin typeface="Times New Roman" panose="02020603050405020304" charset="0"/>
        <a:ea typeface="宋体" panose="02010600030101010101" pitchFamily="2" charset="-122"/>
      </a:defRPr>
    </a:lvl4pPr>
    <a:lvl5pPr marL="1828800" lvl="4" algn="l" rtl="0" fontAlgn="base">
      <a:spcBef>
        <a:spcPct val="30000"/>
      </a:spcBef>
      <a:spcAft>
        <a:spcPct val="0"/>
      </a:spcAft>
      <a:defRPr sz="1200" kern="1200">
        <a:solidFill>
          <a:schemeClr val="tx1"/>
        </a:solidFill>
        <a:latin typeface="Times New Roman" panose="02020603050405020304" charset="0"/>
        <a:ea typeface="宋体" panose="02010600030101010101"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99329">
            <a:extLst>
              <a:ext uri="{FF2B5EF4-FFF2-40B4-BE49-F238E27FC236}">
                <a16:creationId xmlns:a16="http://schemas.microsoft.com/office/drawing/2014/main" id="{29A70C90-84EA-4F92-B4C2-771A77A996DF}"/>
              </a:ext>
            </a:extLst>
          </p:cNvPr>
          <p:cNvSpPr>
            <a:spLocks noGrp="1" noRot="1" noChangeAspect="1" noChangeArrowheads="1" noTextEdit="1"/>
          </p:cNvSpPr>
          <p:nvPr>
            <p:ph type="sldImg" idx="4294967295"/>
          </p:nvPr>
        </p:nvSpPr>
        <p:spPr>
          <a:ln/>
        </p:spPr>
      </p:sp>
      <p:sp>
        <p:nvSpPr>
          <p:cNvPr id="12290" name="文本占位符 99331">
            <a:extLst>
              <a:ext uri="{FF2B5EF4-FFF2-40B4-BE49-F238E27FC236}">
                <a16:creationId xmlns:a16="http://schemas.microsoft.com/office/drawing/2014/main" id="{9F8421E0-A925-4B94-B131-FD34AE170423}"/>
              </a:ext>
            </a:extLst>
          </p:cNvPr>
          <p:cNvSpPr>
            <a:spLocks noGrp="1" noChangeArrowheads="1"/>
          </p:cNvSpPr>
          <p:nvPr>
            <p:ph type="body" idx="4294967295"/>
          </p:nvPr>
        </p:nvSpPr>
        <p:spPr/>
        <p:txBody>
          <a:bodyPr/>
          <a:lstStyle/>
          <a:p>
            <a:endParaRPr lang="zh-CN" altLang="zh-CN">
              <a:latin typeface="Times New Roman" panose="02020603050405020304" pitchFamily="18" charset="0"/>
            </a:endParaRPr>
          </a:p>
        </p:txBody>
      </p:sp>
      <p:sp>
        <p:nvSpPr>
          <p:cNvPr id="12291" name="灯片编号占位符 1">
            <a:extLst>
              <a:ext uri="{FF2B5EF4-FFF2-40B4-BE49-F238E27FC236}">
                <a16:creationId xmlns:a16="http://schemas.microsoft.com/office/drawing/2014/main" id="{1ACE73DE-C786-44DD-8DE4-AF042C6169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130F6556-DF43-4D9E-9464-C5FF615CAE9F}" type="slidenum">
              <a:rPr lang="zh-CN" altLang="en-US" sz="1200" smtClean="0"/>
              <a:pPr/>
              <a:t>3</a:t>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8086CPU</a:t>
            </a:r>
            <a:r>
              <a:rPr lang="zh-CN" altLang="en-US" dirty="0"/>
              <a:t>有</a:t>
            </a:r>
            <a:r>
              <a:rPr lang="en-US" altLang="zh-CN" dirty="0"/>
              <a:t>14</a:t>
            </a:r>
            <a:r>
              <a:rPr lang="zh-CN" altLang="en-US" dirty="0"/>
              <a:t>个寄存器 它们的名称为：   </a:t>
            </a:r>
            <a:r>
              <a:rPr lang="en-US" altLang="zh-CN" dirty="0"/>
              <a:t>AX</a:t>
            </a:r>
            <a:r>
              <a:rPr lang="zh-CN" altLang="en-US" dirty="0"/>
              <a:t>、</a:t>
            </a:r>
            <a:r>
              <a:rPr lang="en-US" altLang="zh-CN" dirty="0"/>
              <a:t>BX</a:t>
            </a:r>
            <a:r>
              <a:rPr lang="zh-CN" altLang="en-US" dirty="0"/>
              <a:t>、</a:t>
            </a:r>
            <a:r>
              <a:rPr lang="en-US" altLang="zh-CN" dirty="0"/>
              <a:t>CX</a:t>
            </a:r>
            <a:r>
              <a:rPr lang="zh-CN" altLang="en-US" dirty="0"/>
              <a:t>、</a:t>
            </a:r>
            <a:r>
              <a:rPr lang="en-US" altLang="zh-CN" dirty="0"/>
              <a:t>DX</a:t>
            </a:r>
            <a:r>
              <a:rPr lang="zh-CN" altLang="en-US" dirty="0"/>
              <a:t>、</a:t>
            </a:r>
            <a:r>
              <a:rPr lang="en-US" altLang="zh-CN" dirty="0"/>
              <a:t>SI</a:t>
            </a:r>
            <a:r>
              <a:rPr lang="zh-CN" altLang="en-US" dirty="0"/>
              <a:t>、</a:t>
            </a:r>
            <a:r>
              <a:rPr lang="en-US" altLang="zh-CN" dirty="0"/>
              <a:t>DI</a:t>
            </a:r>
            <a:r>
              <a:rPr lang="zh-CN" altLang="en-US" dirty="0"/>
              <a:t>、</a:t>
            </a:r>
            <a:r>
              <a:rPr lang="en-US" altLang="zh-CN" dirty="0"/>
              <a:t>SP</a:t>
            </a:r>
            <a:r>
              <a:rPr lang="zh-CN" altLang="en-US" dirty="0"/>
              <a:t>、</a:t>
            </a:r>
            <a:r>
              <a:rPr lang="en-US" altLang="zh-CN" dirty="0"/>
              <a:t>BP</a:t>
            </a:r>
            <a:r>
              <a:rPr lang="zh-CN" altLang="en-US" dirty="0"/>
              <a:t>、   </a:t>
            </a:r>
            <a:r>
              <a:rPr lang="en-US" altLang="zh-CN" dirty="0"/>
              <a:t>IP</a:t>
            </a:r>
            <a:r>
              <a:rPr lang="zh-CN" altLang="en-US" dirty="0"/>
              <a:t>、</a:t>
            </a:r>
            <a:r>
              <a:rPr lang="en-US" altLang="zh-CN" dirty="0"/>
              <a:t>CS</a:t>
            </a:r>
            <a:r>
              <a:rPr lang="zh-CN" altLang="en-US" dirty="0"/>
              <a:t>、</a:t>
            </a:r>
            <a:r>
              <a:rPr lang="en-US" altLang="zh-CN" dirty="0"/>
              <a:t>SS</a:t>
            </a:r>
            <a:r>
              <a:rPr lang="zh-CN" altLang="en-US" dirty="0"/>
              <a:t>、</a:t>
            </a:r>
            <a:r>
              <a:rPr lang="en-US" altLang="zh-CN" dirty="0"/>
              <a:t>DS</a:t>
            </a:r>
            <a:r>
              <a:rPr lang="zh-CN" altLang="en-US" dirty="0"/>
              <a:t>、</a:t>
            </a:r>
            <a:r>
              <a:rPr lang="en-US" altLang="zh-CN" dirty="0"/>
              <a:t>ES</a:t>
            </a:r>
            <a:r>
              <a:rPr lang="zh-CN" altLang="en-US" dirty="0"/>
              <a:t>、</a:t>
            </a:r>
            <a:r>
              <a:rPr lang="en-US" altLang="zh-CN" dirty="0"/>
              <a:t>PSW</a:t>
            </a:r>
            <a:r>
              <a:rPr lang="zh-CN" altLang="en-US" dirty="0"/>
              <a:t>。</a:t>
            </a:r>
          </a:p>
          <a:p>
            <a:endParaRPr lang="zh-CN" altLang="en-US" dirty="0"/>
          </a:p>
        </p:txBody>
      </p:sp>
      <p:sp>
        <p:nvSpPr>
          <p:cNvPr id="4" name="灯片编号占位符 3"/>
          <p:cNvSpPr>
            <a:spLocks noGrp="1"/>
          </p:cNvSpPr>
          <p:nvPr>
            <p:ph type="sldNum" sz="quarter" idx="10"/>
          </p:nvPr>
        </p:nvSpPr>
        <p:spPr/>
        <p:txBody>
          <a:bodyPr/>
          <a:lstStyle/>
          <a:p>
            <a:fld id="{A470828F-677F-4111-8A79-A626DA9CA87E}" type="slidenum">
              <a:rPr lang="en-US" altLang="zh-CN" smtClean="0"/>
              <a:pPr/>
              <a:t>33</a:t>
            </a:fld>
            <a:endParaRPr lang="zh-CN">
              <a:latin typeface="Times New Roman" panose="02020603050405020304" pitchFamily="18" charset="0"/>
              <a:cs typeface="+mn-cs"/>
            </a:endParaRPr>
          </a:p>
        </p:txBody>
      </p:sp>
    </p:spTree>
    <p:extLst>
      <p:ext uri="{BB962C8B-B14F-4D97-AF65-F5344CB8AC3E}">
        <p14:creationId xmlns:p14="http://schemas.microsoft.com/office/powerpoint/2010/main" val="1068094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dirty="0"/>
              <a:t>一个</a:t>
            </a:r>
            <a:r>
              <a:rPr lang="en-US" altLang="zh-CN" sz="1200" dirty="0"/>
              <a:t>16</a:t>
            </a:r>
            <a:r>
              <a:rPr lang="zh-CN" altLang="en-US" sz="1200" dirty="0"/>
              <a:t>位寄存器可以存储一个</a:t>
            </a:r>
            <a:r>
              <a:rPr lang="en-US" altLang="zh-CN" sz="1200" dirty="0"/>
              <a:t>16</a:t>
            </a:r>
            <a:r>
              <a:rPr lang="zh-CN" altLang="en-US" sz="1200" dirty="0"/>
              <a:t>位的数据。</a:t>
            </a:r>
            <a:r>
              <a:rPr lang="en-US" altLang="zh-CN" sz="1200" dirty="0"/>
              <a:t>AH</a:t>
            </a:r>
            <a:r>
              <a:rPr lang="zh-CN" altLang="en-US" sz="1200" dirty="0"/>
              <a:t>和</a:t>
            </a:r>
            <a:r>
              <a:rPr lang="en-US" altLang="zh-CN" sz="1200" dirty="0"/>
              <a:t>AL</a:t>
            </a:r>
            <a:r>
              <a:rPr lang="zh-CN" altLang="en-US" sz="1200" dirty="0"/>
              <a:t>寄存器是可以独立使用的</a:t>
            </a:r>
            <a:r>
              <a:rPr lang="en-US" altLang="zh-CN" sz="1200" dirty="0"/>
              <a:t>8</a:t>
            </a:r>
            <a:r>
              <a:rPr lang="zh-CN" altLang="en-US" sz="1200" dirty="0"/>
              <a:t>位寄存器。</a:t>
            </a:r>
          </a:p>
          <a:p>
            <a:endParaRPr lang="zh-CN" altLang="en-US" dirty="0"/>
          </a:p>
        </p:txBody>
      </p:sp>
      <p:sp>
        <p:nvSpPr>
          <p:cNvPr id="4" name="灯片编号占位符 3"/>
          <p:cNvSpPr>
            <a:spLocks noGrp="1"/>
          </p:cNvSpPr>
          <p:nvPr>
            <p:ph type="sldNum" sz="quarter" idx="10"/>
          </p:nvPr>
        </p:nvSpPr>
        <p:spPr/>
        <p:txBody>
          <a:bodyPr/>
          <a:lstStyle/>
          <a:p>
            <a:fld id="{A470828F-677F-4111-8A79-A626DA9CA87E}" type="slidenum">
              <a:rPr lang="en-US" altLang="zh-CN" smtClean="0"/>
              <a:pPr/>
              <a:t>34</a:t>
            </a:fld>
            <a:endParaRPr lang="zh-CN">
              <a:latin typeface="Times New Roman" panose="02020603050405020304" pitchFamily="18" charset="0"/>
              <a:cs typeface="+mn-cs"/>
            </a:endParaRPr>
          </a:p>
        </p:txBody>
      </p:sp>
    </p:spTree>
    <p:extLst>
      <p:ext uri="{BB962C8B-B14F-4D97-AF65-F5344CB8AC3E}">
        <p14:creationId xmlns:p14="http://schemas.microsoft.com/office/powerpoint/2010/main" val="2813145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最后一条指令，累加和溢出，进位值不能在 </a:t>
            </a:r>
            <a:r>
              <a:rPr lang="en-US" altLang="zh-CN" dirty="0"/>
              <a:t>8 </a:t>
            </a:r>
            <a:r>
              <a:rPr lang="zh-CN" altLang="en-US" dirty="0"/>
              <a:t>位寄存器中保存，但是 </a:t>
            </a:r>
            <a:r>
              <a:rPr lang="en-US" altLang="zh-CN" dirty="0"/>
              <a:t>CPU </a:t>
            </a:r>
            <a:r>
              <a:rPr lang="zh-CN" altLang="en-US" dirty="0"/>
              <a:t>不是并真的不丢弃 这个进位值，而是置溢出标志位，如昨天所讲内容</a:t>
            </a:r>
          </a:p>
        </p:txBody>
      </p:sp>
      <p:sp>
        <p:nvSpPr>
          <p:cNvPr id="4" name="灯片编号占位符 3"/>
          <p:cNvSpPr>
            <a:spLocks noGrp="1"/>
          </p:cNvSpPr>
          <p:nvPr>
            <p:ph type="sldNum" sz="quarter" idx="10"/>
          </p:nvPr>
        </p:nvSpPr>
        <p:spPr/>
        <p:txBody>
          <a:bodyPr/>
          <a:lstStyle/>
          <a:p>
            <a:fld id="{A470828F-677F-4111-8A79-A626DA9CA87E}" type="slidenum">
              <a:rPr lang="en-US" altLang="zh-CN" smtClean="0"/>
              <a:pPr/>
              <a:t>36</a:t>
            </a:fld>
            <a:endParaRPr lang="zh-CN">
              <a:latin typeface="Times New Roman" panose="02020603050405020304" pitchFamily="18" charset="0"/>
              <a:cs typeface="+mn-cs"/>
            </a:endParaRPr>
          </a:p>
        </p:txBody>
      </p:sp>
    </p:spTree>
    <p:extLst>
      <p:ext uri="{BB962C8B-B14F-4D97-AF65-F5344CB8AC3E}">
        <p14:creationId xmlns:p14="http://schemas.microsoft.com/office/powerpoint/2010/main" val="2808916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段寄存器就是提供段地址，当</a:t>
            </a:r>
            <a:r>
              <a:rPr lang="en-US" altLang="zh-CN" dirty="0"/>
              <a:t>8086CPU</a:t>
            </a:r>
            <a:r>
              <a:rPr lang="zh-CN" altLang="en-US" dirty="0"/>
              <a:t>要访问内存时，由这</a:t>
            </a:r>
            <a:r>
              <a:rPr lang="en-US" altLang="zh-CN" dirty="0"/>
              <a:t>4</a:t>
            </a:r>
            <a:r>
              <a:rPr lang="zh-CN" altLang="en-US" dirty="0"/>
              <a:t>个段寄存器提供内存单元的段地址</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470828F-677F-4111-8A79-A626DA9CA87E}" type="slidenum">
              <a:rPr lang="en-US" altLang="zh-CN" smtClean="0"/>
              <a:pPr/>
              <a:t>38</a:t>
            </a:fld>
            <a:endParaRPr lang="zh-CN">
              <a:latin typeface="Times New Roman" panose="02020603050405020304" pitchFamily="18" charset="0"/>
              <a:cs typeface="+mn-cs"/>
            </a:endParaRPr>
          </a:p>
        </p:txBody>
      </p:sp>
    </p:spTree>
    <p:extLst>
      <p:ext uri="{BB962C8B-B14F-4D97-AF65-F5344CB8AC3E}">
        <p14:creationId xmlns:p14="http://schemas.microsoft.com/office/powerpoint/2010/main" val="3122012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段寄存器就是提供段地址，当</a:t>
            </a:r>
            <a:r>
              <a:rPr lang="en-US" altLang="zh-CN" dirty="0"/>
              <a:t>8086CPU</a:t>
            </a:r>
            <a:r>
              <a:rPr lang="zh-CN" altLang="en-US" dirty="0"/>
              <a:t>要访问内存时，由这</a:t>
            </a:r>
            <a:r>
              <a:rPr lang="en-US" altLang="zh-CN" dirty="0"/>
              <a:t>4</a:t>
            </a:r>
            <a:r>
              <a:rPr lang="zh-CN" altLang="en-US" dirty="0"/>
              <a:t>个段寄存器提供内存单元的段地址</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470828F-677F-4111-8A79-A626DA9CA87E}" type="slidenum">
              <a:rPr lang="en-US" altLang="zh-CN" smtClean="0"/>
              <a:pPr/>
              <a:t>39</a:t>
            </a:fld>
            <a:endParaRPr lang="zh-CN">
              <a:latin typeface="Times New Roman" panose="02020603050405020304" pitchFamily="18" charset="0"/>
              <a:cs typeface="+mn-cs"/>
            </a:endParaRPr>
          </a:p>
        </p:txBody>
      </p:sp>
    </p:spTree>
    <p:extLst>
      <p:ext uri="{BB962C8B-B14F-4D97-AF65-F5344CB8AC3E}">
        <p14:creationId xmlns:p14="http://schemas.microsoft.com/office/powerpoint/2010/main" val="1994666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比如我们只能通过纸条来通信，约定一个地址要写</a:t>
            </a:r>
            <a:r>
              <a:rPr lang="en-US" altLang="zh-CN" dirty="0"/>
              <a:t>8</a:t>
            </a:r>
            <a:r>
              <a:rPr lang="zh-CN" altLang="en-US" dirty="0"/>
              <a:t>个字，但一张纸只能写</a:t>
            </a:r>
            <a:r>
              <a:rPr lang="en-US" altLang="zh-CN" dirty="0"/>
              <a:t>5</a:t>
            </a:r>
            <a:r>
              <a:rPr lang="zh-CN" altLang="en-US" dirty="0"/>
              <a:t>个字，必须用</a:t>
            </a:r>
            <a:r>
              <a:rPr lang="en-US" altLang="zh-CN" dirty="0"/>
              <a:t>2</a:t>
            </a:r>
            <a:r>
              <a:rPr lang="zh-CN" altLang="en-US" dirty="0"/>
              <a:t>张纸，</a:t>
            </a:r>
            <a:r>
              <a:rPr lang="en-US" altLang="zh-CN" dirty="0"/>
              <a:t>8086CPU</a:t>
            </a:r>
            <a:r>
              <a:rPr lang="zh-CN" altLang="en-US" dirty="0"/>
              <a:t>就是这样一个只能提供两张</a:t>
            </a:r>
            <a:r>
              <a:rPr lang="en-US" altLang="zh-CN" dirty="0"/>
              <a:t>5</a:t>
            </a:r>
            <a:r>
              <a:rPr lang="zh-CN" altLang="en-US" dirty="0"/>
              <a:t>位数据纸条的</a:t>
            </a:r>
            <a:r>
              <a:rPr lang="en-US" altLang="zh-CN" dirty="0"/>
              <a:t>CPU</a:t>
            </a:r>
            <a:endParaRPr lang="zh-CN" altLang="en-US" dirty="0"/>
          </a:p>
        </p:txBody>
      </p:sp>
      <p:sp>
        <p:nvSpPr>
          <p:cNvPr id="4" name="灯片编号占位符 3"/>
          <p:cNvSpPr>
            <a:spLocks noGrp="1"/>
          </p:cNvSpPr>
          <p:nvPr>
            <p:ph type="sldNum" sz="quarter" idx="10"/>
          </p:nvPr>
        </p:nvSpPr>
        <p:spPr/>
        <p:txBody>
          <a:bodyPr/>
          <a:lstStyle/>
          <a:p>
            <a:fld id="{A470828F-677F-4111-8A79-A626DA9CA87E}" type="slidenum">
              <a:rPr lang="en-US" altLang="zh-CN" smtClean="0"/>
              <a:pPr/>
              <a:t>41</a:t>
            </a:fld>
            <a:endParaRPr lang="zh-CN">
              <a:latin typeface="Times New Roman" panose="02020603050405020304" pitchFamily="18" charset="0"/>
              <a:cs typeface="+mn-cs"/>
            </a:endParaRPr>
          </a:p>
        </p:txBody>
      </p:sp>
    </p:spTree>
    <p:extLst>
      <p:ext uri="{BB962C8B-B14F-4D97-AF65-F5344CB8AC3E}">
        <p14:creationId xmlns:p14="http://schemas.microsoft.com/office/powerpoint/2010/main" val="20623885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以后，在编程时可以根据需要，将若干地址连续的内存单元看作一个段，用段地址</a:t>
            </a:r>
            <a:r>
              <a:rPr lang="en-US" altLang="zh-CN" dirty="0"/>
              <a:t>×16</a:t>
            </a:r>
            <a:r>
              <a:rPr lang="zh-CN" altLang="en-US" dirty="0"/>
              <a:t>定位段的起始地址（基础地址），用偏移地址定位段中的内存单元。</a:t>
            </a:r>
            <a:endParaRPr lang="en-US" altLang="zh-CN" dirty="0"/>
          </a:p>
          <a:p>
            <a:r>
              <a:rPr lang="zh-CN" altLang="en-US" dirty="0"/>
              <a:t>（</a:t>
            </a:r>
            <a:r>
              <a:rPr lang="en-US" altLang="zh-CN" dirty="0"/>
              <a:t>1</a:t>
            </a:r>
            <a:r>
              <a:rPr lang="zh-CN" altLang="en-US" dirty="0"/>
              <a:t>）段地址</a:t>
            </a:r>
            <a:r>
              <a:rPr lang="en-US" altLang="zh-CN" dirty="0"/>
              <a:t>×16 </a:t>
            </a:r>
            <a:r>
              <a:rPr lang="zh-CN" altLang="en-US" dirty="0"/>
              <a:t>必然是 </a:t>
            </a:r>
            <a:r>
              <a:rPr lang="en-US" altLang="zh-CN" dirty="0"/>
              <a:t>16</a:t>
            </a:r>
            <a:r>
              <a:rPr lang="zh-CN" altLang="en-US" dirty="0"/>
              <a:t>的倍数，所以一个段的起始地址也一定是</a:t>
            </a:r>
            <a:r>
              <a:rPr lang="en-US" altLang="zh-CN" dirty="0"/>
              <a:t>16</a:t>
            </a:r>
            <a:r>
              <a:rPr lang="zh-CN" altLang="en-US" dirty="0"/>
              <a:t>的倍数；</a:t>
            </a:r>
          </a:p>
          <a:p>
            <a:r>
              <a:rPr lang="zh-CN" altLang="en-US" dirty="0"/>
              <a:t>（</a:t>
            </a:r>
            <a:r>
              <a:rPr lang="en-US" altLang="zh-CN" dirty="0"/>
              <a:t>2</a:t>
            </a:r>
            <a:r>
              <a:rPr lang="zh-CN" altLang="en-US" dirty="0"/>
              <a:t>）偏移地址为</a:t>
            </a:r>
            <a:r>
              <a:rPr lang="en-US" altLang="zh-CN" dirty="0"/>
              <a:t>16</a:t>
            </a:r>
            <a:r>
              <a:rPr lang="zh-CN" altLang="en-US" dirty="0"/>
              <a:t>位，</a:t>
            </a:r>
            <a:r>
              <a:rPr lang="en-US" altLang="zh-CN" dirty="0"/>
              <a:t>16 </a:t>
            </a:r>
            <a:r>
              <a:rPr lang="zh-CN" altLang="en-US" dirty="0"/>
              <a:t>位地址的寻址能力为 </a:t>
            </a:r>
            <a:r>
              <a:rPr lang="en-US" altLang="zh-CN" dirty="0"/>
              <a:t>64K</a:t>
            </a:r>
            <a:r>
              <a:rPr lang="zh-CN" altLang="en-US" dirty="0"/>
              <a:t>，所以一个段的长度最大为</a:t>
            </a:r>
            <a:r>
              <a:rPr lang="en-US" altLang="zh-CN" dirty="0"/>
              <a:t>64K</a:t>
            </a:r>
            <a:r>
              <a:rPr lang="zh-CN" altLang="en-US" dirty="0"/>
              <a:t>。</a:t>
            </a:r>
          </a:p>
        </p:txBody>
      </p:sp>
      <p:sp>
        <p:nvSpPr>
          <p:cNvPr id="4" name="灯片编号占位符 3"/>
          <p:cNvSpPr>
            <a:spLocks noGrp="1"/>
          </p:cNvSpPr>
          <p:nvPr>
            <p:ph type="sldNum" sz="quarter" idx="10"/>
          </p:nvPr>
        </p:nvSpPr>
        <p:spPr/>
        <p:txBody>
          <a:bodyPr/>
          <a:lstStyle/>
          <a:p>
            <a:fld id="{A470828F-677F-4111-8A79-A626DA9CA87E}" type="slidenum">
              <a:rPr lang="en-US" altLang="zh-CN" smtClean="0"/>
              <a:pPr/>
              <a:t>44</a:t>
            </a:fld>
            <a:endParaRPr lang="zh-CN">
              <a:latin typeface="Times New Roman" panose="02020603050405020304" pitchFamily="18" charset="0"/>
              <a:cs typeface="+mn-cs"/>
            </a:endParaRPr>
          </a:p>
        </p:txBody>
      </p:sp>
    </p:spTree>
    <p:extLst>
      <p:ext uri="{BB962C8B-B14F-4D97-AF65-F5344CB8AC3E}">
        <p14:creationId xmlns:p14="http://schemas.microsoft.com/office/powerpoint/2010/main" val="4120237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BBF7060-7DE8-41EF-B0B1-20AD348F1070}"/>
              </a:ext>
            </a:extLst>
          </p:cNvPr>
          <p:cNvSpPr>
            <a:spLocks noGrp="1" noChangeArrowheads="1"/>
          </p:cNvSpPr>
          <p:nvPr>
            <p:ph type="sldNum" sz="quarter" idx="5"/>
          </p:nvPr>
        </p:nvSpPr>
        <p:spPr>
          <a:ln/>
        </p:spPr>
        <p:txBody>
          <a:bodyPr/>
          <a:lstStyle/>
          <a:p>
            <a:fld id="{8A045B0C-1367-4897-ADFD-AAE6D776CFA7}" type="slidenum">
              <a:rPr lang="en-US" altLang="zh-CN"/>
              <a:pPr/>
              <a:t>61</a:t>
            </a:fld>
            <a:endParaRPr lang="en-US" altLang="zh-CN"/>
          </a:p>
        </p:txBody>
      </p:sp>
      <p:sp>
        <p:nvSpPr>
          <p:cNvPr id="77826" name="Rectangle 2">
            <a:extLst>
              <a:ext uri="{FF2B5EF4-FFF2-40B4-BE49-F238E27FC236}">
                <a16:creationId xmlns:a16="http://schemas.microsoft.com/office/drawing/2014/main" id="{B1E1699B-EBCA-4113-99C2-4A4725BFCECD}"/>
              </a:ext>
            </a:extLst>
          </p:cNvPr>
          <p:cNvSpPr>
            <a:spLocks noRot="1" noChangeArrowheads="1" noTextEdit="1"/>
          </p:cNvSpPr>
          <p:nvPr>
            <p:ph type="sldImg"/>
          </p:nvPr>
        </p:nvSpPr>
        <p:spPr>
          <a:ln/>
        </p:spPr>
      </p:sp>
      <p:sp>
        <p:nvSpPr>
          <p:cNvPr id="77827" name="Rectangle 3">
            <a:extLst>
              <a:ext uri="{FF2B5EF4-FFF2-40B4-BE49-F238E27FC236}">
                <a16:creationId xmlns:a16="http://schemas.microsoft.com/office/drawing/2014/main" id="{27D90D2A-5867-4009-B71D-F4AB8A3E35F6}"/>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0EC9FB1-6090-48AB-8540-55D10FBE4481}"/>
              </a:ext>
            </a:extLst>
          </p:cNvPr>
          <p:cNvSpPr>
            <a:spLocks noGrp="1" noChangeArrowheads="1"/>
          </p:cNvSpPr>
          <p:nvPr>
            <p:ph type="sldNum" sz="quarter" idx="5"/>
          </p:nvPr>
        </p:nvSpPr>
        <p:spPr>
          <a:ln/>
        </p:spPr>
        <p:txBody>
          <a:bodyPr/>
          <a:lstStyle/>
          <a:p>
            <a:fld id="{70C2465C-70C1-4BBF-A8CE-C9119E0EAE8A}" type="slidenum">
              <a:rPr lang="en-US" altLang="zh-CN"/>
              <a:pPr/>
              <a:t>65</a:t>
            </a:fld>
            <a:endParaRPr lang="en-US" altLang="zh-CN"/>
          </a:p>
        </p:txBody>
      </p:sp>
      <p:sp>
        <p:nvSpPr>
          <p:cNvPr id="78850" name="Rectangle 2">
            <a:extLst>
              <a:ext uri="{FF2B5EF4-FFF2-40B4-BE49-F238E27FC236}">
                <a16:creationId xmlns:a16="http://schemas.microsoft.com/office/drawing/2014/main" id="{0DAC7D01-7C67-47E4-B7A4-E2E62B3CEF3D}"/>
              </a:ext>
            </a:extLst>
          </p:cNvPr>
          <p:cNvSpPr>
            <a:spLocks noRot="1" noChangeArrowheads="1" noTextEdit="1"/>
          </p:cNvSpPr>
          <p:nvPr>
            <p:ph type="sldImg"/>
          </p:nvPr>
        </p:nvSpPr>
        <p:spPr>
          <a:ln/>
        </p:spPr>
      </p:sp>
      <p:sp>
        <p:nvSpPr>
          <p:cNvPr id="78851" name="Rectangle 3">
            <a:extLst>
              <a:ext uri="{FF2B5EF4-FFF2-40B4-BE49-F238E27FC236}">
                <a16:creationId xmlns:a16="http://schemas.microsoft.com/office/drawing/2014/main" id="{7997A5E3-AC43-4F79-B256-4F77B3651CED}"/>
              </a:ext>
            </a:extLst>
          </p:cNvPr>
          <p:cNvSpPr>
            <a:spLocks noGrp="1" noChangeArrowheads="1"/>
          </p:cNvSpPr>
          <p:nvPr>
            <p:ph type="body" idx="1"/>
          </p:nvPr>
        </p:nvSpPr>
        <p:spPr/>
        <p:txBody>
          <a:bodyPr/>
          <a:lstStyle/>
          <a:p>
            <a:r>
              <a:rPr lang="zh-CN" altLang="en-US" dirty="0"/>
              <a:t>现今的</a:t>
            </a:r>
            <a:r>
              <a:rPr lang="en-US" altLang="zh-CN" dirty="0"/>
              <a:t>CPU</a:t>
            </a:r>
            <a:r>
              <a:rPr lang="zh-CN" altLang="en-US" dirty="0"/>
              <a:t>中都有栈的设计</a:t>
            </a:r>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79B964E-4B62-48DF-8DC7-F52E16A20F1A}"/>
              </a:ext>
            </a:extLst>
          </p:cNvPr>
          <p:cNvSpPr>
            <a:spLocks noGrp="1" noChangeArrowheads="1"/>
          </p:cNvSpPr>
          <p:nvPr>
            <p:ph type="sldNum" sz="quarter" idx="5"/>
          </p:nvPr>
        </p:nvSpPr>
        <p:spPr>
          <a:ln/>
        </p:spPr>
        <p:txBody>
          <a:bodyPr/>
          <a:lstStyle/>
          <a:p>
            <a:fld id="{DB9EB241-1748-4E47-94E6-16499B8AA3C1}" type="slidenum">
              <a:rPr lang="en-US" altLang="zh-CN"/>
              <a:pPr/>
              <a:t>66</a:t>
            </a:fld>
            <a:endParaRPr lang="en-US" altLang="zh-CN"/>
          </a:p>
        </p:txBody>
      </p:sp>
      <p:sp>
        <p:nvSpPr>
          <p:cNvPr id="177154" name="Rectangle 2">
            <a:extLst>
              <a:ext uri="{FF2B5EF4-FFF2-40B4-BE49-F238E27FC236}">
                <a16:creationId xmlns:a16="http://schemas.microsoft.com/office/drawing/2014/main" id="{704F9507-B658-4AD2-B350-55E53B056318}"/>
              </a:ext>
            </a:extLst>
          </p:cNvPr>
          <p:cNvSpPr>
            <a:spLocks noRot="1" noChangeArrowheads="1" noTextEdit="1"/>
          </p:cNvSpPr>
          <p:nvPr>
            <p:ph type="sldImg"/>
          </p:nvPr>
        </p:nvSpPr>
        <p:spPr>
          <a:ln/>
        </p:spPr>
      </p:sp>
      <p:sp>
        <p:nvSpPr>
          <p:cNvPr id="177155" name="Rectangle 3">
            <a:extLst>
              <a:ext uri="{FF2B5EF4-FFF2-40B4-BE49-F238E27FC236}">
                <a16:creationId xmlns:a16="http://schemas.microsoft.com/office/drawing/2014/main" id="{0A86FAE6-593C-4C29-A665-35F914A357B8}"/>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一个典型的</a:t>
            </a:r>
            <a:r>
              <a:rPr lang="en-US" altLang="zh-CN" dirty="0"/>
              <a:t>CPU</a:t>
            </a:r>
            <a:r>
              <a:rPr lang="zh-CN" altLang="en-US" dirty="0"/>
              <a:t>由运算器、控制器、寄存器等器件组成，这些器件靠内部总线相连。内部总线实现</a:t>
            </a:r>
            <a:r>
              <a:rPr lang="en-US" altLang="zh-CN" dirty="0"/>
              <a:t>CPU</a:t>
            </a:r>
            <a:r>
              <a:rPr lang="zh-CN" altLang="en-US" dirty="0"/>
              <a:t>内部各个器件之间的联系。外部总线实现</a:t>
            </a:r>
            <a:r>
              <a:rPr lang="en-US" altLang="zh-CN" dirty="0"/>
              <a:t>CPU</a:t>
            </a:r>
            <a:r>
              <a:rPr lang="zh-CN" altLang="en-US" dirty="0"/>
              <a:t>和主板上其它器件的联系。</a:t>
            </a:r>
          </a:p>
          <a:p>
            <a:endParaRPr lang="zh-CN" altLang="en-US" dirty="0"/>
          </a:p>
        </p:txBody>
      </p:sp>
      <p:sp>
        <p:nvSpPr>
          <p:cNvPr id="4" name="灯片编号占位符 3"/>
          <p:cNvSpPr>
            <a:spLocks noGrp="1"/>
          </p:cNvSpPr>
          <p:nvPr>
            <p:ph type="sldNum" sz="quarter" idx="10"/>
          </p:nvPr>
        </p:nvSpPr>
        <p:spPr/>
        <p:txBody>
          <a:bodyPr/>
          <a:lstStyle/>
          <a:p>
            <a:fld id="{A470828F-677F-4111-8A79-A626DA9CA87E}" type="slidenum">
              <a:rPr lang="en-US" altLang="zh-CN" smtClean="0"/>
              <a:pPr/>
              <a:t>4</a:t>
            </a:fld>
            <a:endParaRPr lang="zh-CN">
              <a:latin typeface="Times New Roman" panose="02020603050405020304" pitchFamily="18" charset="0"/>
              <a:cs typeface="+mn-cs"/>
            </a:endParaRPr>
          </a:p>
        </p:txBody>
      </p:sp>
    </p:spTree>
    <p:extLst>
      <p:ext uri="{BB962C8B-B14F-4D97-AF65-F5344CB8AC3E}">
        <p14:creationId xmlns:p14="http://schemas.microsoft.com/office/powerpoint/2010/main" val="2140250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幻灯片图像占位符 1">
            <a:extLst>
              <a:ext uri="{FF2B5EF4-FFF2-40B4-BE49-F238E27FC236}">
                <a16:creationId xmlns:a16="http://schemas.microsoft.com/office/drawing/2014/main" id="{F8EFBF78-BE16-4E20-9F3E-3FAAA5C50C93}"/>
              </a:ext>
            </a:extLst>
          </p:cNvPr>
          <p:cNvSpPr>
            <a:spLocks noGrp="1" noRot="1" noChangeAspect="1" noChangeArrowheads="1" noTextEdit="1"/>
          </p:cNvSpPr>
          <p:nvPr>
            <p:ph type="sldImg" idx="4294967295"/>
          </p:nvPr>
        </p:nvSpPr>
        <p:spPr>
          <a:ln/>
        </p:spPr>
      </p:sp>
      <p:sp>
        <p:nvSpPr>
          <p:cNvPr id="74754" name="文本占位符 2">
            <a:extLst>
              <a:ext uri="{FF2B5EF4-FFF2-40B4-BE49-F238E27FC236}">
                <a16:creationId xmlns:a16="http://schemas.microsoft.com/office/drawing/2014/main" id="{445E119F-3FF9-4BC4-BF68-C000308DA4F0}"/>
              </a:ext>
            </a:extLst>
          </p:cNvPr>
          <p:cNvSpPr>
            <a:spLocks noGrp="1" noChangeArrowheads="1"/>
          </p:cNvSpPr>
          <p:nvPr>
            <p:ph type="body" idx="4294967295"/>
          </p:nvPr>
        </p:nvSpPr>
        <p:spPr/>
        <p:txBody>
          <a:bodyPr/>
          <a:lstStyle/>
          <a:p>
            <a:endParaRPr lang="zh-CN"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幻灯片图像占位符 1">
            <a:extLst>
              <a:ext uri="{FF2B5EF4-FFF2-40B4-BE49-F238E27FC236}">
                <a16:creationId xmlns:a16="http://schemas.microsoft.com/office/drawing/2014/main" id="{1ED4FC26-A8C8-4162-86CB-D3163BE0494D}"/>
              </a:ext>
            </a:extLst>
          </p:cNvPr>
          <p:cNvSpPr>
            <a:spLocks noGrp="1" noRot="1" noChangeAspect="1" noChangeArrowheads="1" noTextEdit="1"/>
          </p:cNvSpPr>
          <p:nvPr>
            <p:ph type="sldImg" idx="4294967295"/>
          </p:nvPr>
        </p:nvSpPr>
        <p:spPr>
          <a:ln/>
        </p:spPr>
      </p:sp>
      <p:sp>
        <p:nvSpPr>
          <p:cNvPr id="77826" name="文本占位符 2">
            <a:extLst>
              <a:ext uri="{FF2B5EF4-FFF2-40B4-BE49-F238E27FC236}">
                <a16:creationId xmlns:a16="http://schemas.microsoft.com/office/drawing/2014/main" id="{968F7B60-6A71-47D0-B513-88AA8177AD85}"/>
              </a:ext>
            </a:extLst>
          </p:cNvPr>
          <p:cNvSpPr>
            <a:spLocks noGrp="1" noChangeArrowheads="1"/>
          </p:cNvSpPr>
          <p:nvPr>
            <p:ph type="body" idx="4294967295"/>
          </p:nvPr>
        </p:nvSpPr>
        <p:spPr/>
        <p:txBody>
          <a:bodyPr/>
          <a:lstStyle/>
          <a:p>
            <a:r>
              <a:rPr lang="zh-CN" altLang="en-US">
                <a:latin typeface="Times New Roman" panose="02020603050405020304" pitchFamily="18" charset="0"/>
              </a:rPr>
              <a:t>系统如何知道GDT/LDT在内存中的位置呢？</a:t>
            </a:r>
          </a:p>
          <a:p>
            <a:r>
              <a:rPr lang="zh-CN" altLang="en-US">
                <a:latin typeface="Times New Roman" panose="02020603050405020304" pitchFamily="18" charset="0"/>
              </a:rPr>
              <a:t>为了解决这个问题，显然需要引入新的寄存器用于指示GDT/LDT在内存中的位置。在80x86系列中引入了两个新寄存器GDTR和LDTR，其中GDTR用于表示GDT在内存中的段地址和段限（就是表的大小）</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F00216F-DEFB-43DF-9AD8-77424ECB91B4}"/>
              </a:ext>
            </a:extLst>
          </p:cNvPr>
          <p:cNvSpPr>
            <a:spLocks noGrp="1" noChangeArrowheads="1"/>
          </p:cNvSpPr>
          <p:nvPr>
            <p:ph type="sldNum" sz="quarter" idx="5"/>
          </p:nvPr>
        </p:nvSpPr>
        <p:spPr>
          <a:ln/>
        </p:spPr>
        <p:txBody>
          <a:bodyPr/>
          <a:lstStyle/>
          <a:p>
            <a:fld id="{DF29920D-B78B-4840-8172-928FB427DCEA}" type="slidenum">
              <a:rPr lang="en-US" altLang="zh-CN"/>
              <a:pPr/>
              <a:t>107</a:t>
            </a:fld>
            <a:endParaRPr lang="en-US" altLang="zh-CN"/>
          </a:p>
        </p:txBody>
      </p:sp>
      <p:sp>
        <p:nvSpPr>
          <p:cNvPr id="26626" name="Rectangle 2">
            <a:extLst>
              <a:ext uri="{FF2B5EF4-FFF2-40B4-BE49-F238E27FC236}">
                <a16:creationId xmlns:a16="http://schemas.microsoft.com/office/drawing/2014/main" id="{15B66208-B14C-4C7F-AC8F-993B51AEFA01}"/>
              </a:ext>
            </a:extLst>
          </p:cNvPr>
          <p:cNvSpPr>
            <a:spLocks noRot="1" noChangeArrowheads="1" noTextEdit="1"/>
          </p:cNvSpPr>
          <p:nvPr>
            <p:ph type="sldImg"/>
          </p:nvPr>
        </p:nvSpPr>
        <p:spPr>
          <a:ln/>
        </p:spPr>
      </p:sp>
      <p:sp>
        <p:nvSpPr>
          <p:cNvPr id="26627" name="Rectangle 3">
            <a:extLst>
              <a:ext uri="{FF2B5EF4-FFF2-40B4-BE49-F238E27FC236}">
                <a16:creationId xmlns:a16="http://schemas.microsoft.com/office/drawing/2014/main" id="{2F4914DB-769D-455B-A280-770B0F005C5C}"/>
              </a:ext>
            </a:extLst>
          </p:cNvPr>
          <p:cNvSpPr>
            <a:spLocks noGrp="1" noChangeArrowheads="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计算机能读懂的只有机器指令，那么如何让计算机执行程序员用汇编指令编写的程序呢？</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幻灯片图像占位符 1">
            <a:extLst>
              <a:ext uri="{FF2B5EF4-FFF2-40B4-BE49-F238E27FC236}">
                <a16:creationId xmlns:a16="http://schemas.microsoft.com/office/drawing/2014/main" id="{38B8AC4F-2B15-4631-B292-0DE238BA14E9}"/>
              </a:ext>
            </a:extLst>
          </p:cNvPr>
          <p:cNvSpPr>
            <a:spLocks noGrp="1" noRot="1" noChangeAspect="1" noChangeArrowheads="1" noTextEdit="1"/>
          </p:cNvSpPr>
          <p:nvPr>
            <p:ph type="sldImg" idx="4294967295"/>
          </p:nvPr>
        </p:nvSpPr>
        <p:spPr>
          <a:ln/>
        </p:spPr>
      </p:sp>
      <p:sp>
        <p:nvSpPr>
          <p:cNvPr id="106498" name="文本占位符 2">
            <a:extLst>
              <a:ext uri="{FF2B5EF4-FFF2-40B4-BE49-F238E27FC236}">
                <a16:creationId xmlns:a16="http://schemas.microsoft.com/office/drawing/2014/main" id="{B6CAB6A8-E244-4D78-9216-829732468CD2}"/>
              </a:ext>
            </a:extLst>
          </p:cNvPr>
          <p:cNvSpPr>
            <a:spLocks noGrp="1" noChangeArrowheads="1"/>
          </p:cNvSpPr>
          <p:nvPr>
            <p:ph type="body" idx="4294967295"/>
          </p:nvPr>
        </p:nvSpPr>
        <p:spPr/>
        <p:txBody>
          <a:bodyPr/>
          <a:lstStyle/>
          <a:p>
            <a:r>
              <a:rPr lang="zh-CN" altLang="en-US">
                <a:latin typeface="Times New Roman" panose="02020603050405020304" pitchFamily="18" charset="0"/>
              </a:rPr>
              <a:t>摘自 《简明</a:t>
            </a:r>
            <a:r>
              <a:rPr lang="en-US" altLang="zh-CN">
                <a:latin typeface="Times New Roman" panose="02020603050405020304" pitchFamily="18" charset="0"/>
              </a:rPr>
              <a:t>X86</a:t>
            </a:r>
            <a:r>
              <a:rPr lang="zh-CN" altLang="en-US">
                <a:latin typeface="Times New Roman" panose="02020603050405020304" pitchFamily="18" charset="0"/>
              </a:rPr>
              <a:t>汇编教程》</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695297">
            <a:extLst>
              <a:ext uri="{FF2B5EF4-FFF2-40B4-BE49-F238E27FC236}">
                <a16:creationId xmlns:a16="http://schemas.microsoft.com/office/drawing/2014/main" id="{F02D478B-25C5-466A-A19E-B1636B3E30F1}"/>
              </a:ext>
            </a:extLst>
          </p:cNvPr>
          <p:cNvSpPr>
            <a:spLocks noGrp="1" noRot="1" noChangeAspect="1" noChangeArrowheads="1" noTextEdit="1"/>
          </p:cNvSpPr>
          <p:nvPr>
            <p:ph type="sldImg" idx="4294967295"/>
          </p:nvPr>
        </p:nvSpPr>
        <p:spPr>
          <a:ln/>
        </p:spPr>
      </p:sp>
      <p:sp>
        <p:nvSpPr>
          <p:cNvPr id="18434" name="Text Placeholder 695298">
            <a:extLst>
              <a:ext uri="{FF2B5EF4-FFF2-40B4-BE49-F238E27FC236}">
                <a16:creationId xmlns:a16="http://schemas.microsoft.com/office/drawing/2014/main" id="{3E15B468-6990-4225-9595-CCEE0045CD0F}"/>
              </a:ext>
            </a:extLst>
          </p:cNvPr>
          <p:cNvSpPr>
            <a:spLocks noGrp="1" noChangeArrowheads="1"/>
          </p:cNvSpPr>
          <p:nvPr>
            <p:ph type="body" idx="4294967295"/>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早期，程序员们将 </a:t>
            </a:r>
            <a:r>
              <a:rPr lang="en-US" altLang="zh-CN" dirty="0"/>
              <a:t>0</a:t>
            </a:r>
            <a:r>
              <a:rPr lang="zh-CN" altLang="en-US" dirty="0"/>
              <a:t>、</a:t>
            </a:r>
            <a:r>
              <a:rPr lang="en-US" altLang="zh-CN" dirty="0"/>
              <a:t>1 </a:t>
            </a:r>
            <a:r>
              <a:rPr lang="zh-CN" altLang="en-US" dirty="0"/>
              <a:t>数字编程的程序代码打在纸带或卡片上，</a:t>
            </a:r>
            <a:r>
              <a:rPr lang="en-US" altLang="zh-CN" dirty="0"/>
              <a:t>1</a:t>
            </a:r>
            <a:r>
              <a:rPr lang="zh-CN" altLang="en-US" dirty="0"/>
              <a:t>打孔，</a:t>
            </a:r>
            <a:r>
              <a:rPr lang="en-US" altLang="zh-CN" dirty="0"/>
              <a:t>0</a:t>
            </a:r>
            <a:r>
              <a:rPr lang="zh-CN" altLang="en-US" dirty="0"/>
              <a:t>不打孔，再将程序通过纸带机或卡片机输入计算机，进行运算。</a:t>
            </a:r>
          </a:p>
          <a:p>
            <a:endParaRPr lang="zh-CN" altLang="en-US" dirty="0">
              <a:latin typeface="Times New Roman" panose="02020603050405020304" pitchFamily="18" charset="0"/>
            </a:endParaRPr>
          </a:p>
        </p:txBody>
      </p:sp>
      <p:sp>
        <p:nvSpPr>
          <p:cNvPr id="71683" name="Slide Number Placeholder 1">
            <a:extLst>
              <a:ext uri="{FF2B5EF4-FFF2-40B4-BE49-F238E27FC236}">
                <a16:creationId xmlns:a16="http://schemas.microsoft.com/office/drawing/2014/main" id="{63CC5FCC-541D-4308-A45B-79E0268D149A}"/>
              </a:ext>
            </a:extLst>
          </p:cNvPr>
          <p:cNvSpPr txBox="1">
            <a:spLocks noGrp="1" noChangeArrowheads="1"/>
          </p:cNvSpPr>
          <p:nvPr>
            <p:ph type="sldNum" sz="quarter"/>
          </p:nvPr>
        </p:nvSpPr>
        <p:spPr bwMode="auto">
          <a:xfrm>
            <a:off x="3886200" y="8686800"/>
            <a:ext cx="2971800" cy="457200"/>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a:defRPr/>
            </a:pPr>
            <a:fld id="{BB871715-40F0-421A-98D7-ABF3612C254E}" type="slidenum">
              <a:rPr lang="zh-CN" altLang="en-US" sz="1200" noProof="1">
                <a:latin typeface="Arial" panose="020B0604020202020204" pitchFamily="34" charset="0"/>
                <a:cs typeface="+mn-ea"/>
                <a:sym typeface="+mn-ea"/>
              </a:rPr>
              <a:pPr algn="r">
                <a:defRPr/>
              </a:pPr>
              <a:t>6</a:t>
            </a:fld>
            <a:endParaRPr lang="zh-CN" altLang="en-US" sz="1200" noProof="1">
              <a:latin typeface="Arial" panose="020B0604020202020204" pitchFamily="34" charset="0"/>
              <a:cs typeface="+mn-ea"/>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33793">
            <a:extLst>
              <a:ext uri="{FF2B5EF4-FFF2-40B4-BE49-F238E27FC236}">
                <a16:creationId xmlns:a16="http://schemas.microsoft.com/office/drawing/2014/main" id="{B52A5EAF-1DE9-43D5-A991-61BB0B5968BC}"/>
              </a:ext>
            </a:extLst>
          </p:cNvPr>
          <p:cNvSpPr>
            <a:spLocks noGrp="1" noRot="1" noChangeAspect="1" noChangeArrowheads="1" noTextEdit="1"/>
          </p:cNvSpPr>
          <p:nvPr>
            <p:ph type="sldImg" idx="4294967295"/>
          </p:nvPr>
        </p:nvSpPr>
        <p:spPr>
          <a:xfrm>
            <a:off x="1146175" y="687388"/>
            <a:ext cx="4567238" cy="3425825"/>
          </a:xfrm>
          <a:ln w="12700">
            <a:solidFill>
              <a:schemeClr val="tx1"/>
            </a:solidFill>
            <a:prstDash val="sysDot"/>
          </a:ln>
        </p:spPr>
      </p:sp>
      <p:sp>
        <p:nvSpPr>
          <p:cNvPr id="23554" name="文本占位符 33794">
            <a:extLst>
              <a:ext uri="{FF2B5EF4-FFF2-40B4-BE49-F238E27FC236}">
                <a16:creationId xmlns:a16="http://schemas.microsoft.com/office/drawing/2014/main" id="{4DF1E123-847A-40F9-81AC-E6C9CAF47FA8}"/>
              </a:ext>
            </a:extLst>
          </p:cNvPr>
          <p:cNvSpPr>
            <a:spLocks noGrp="1" noChangeArrowheads="1"/>
          </p:cNvSpPr>
          <p:nvPr>
            <p:ph type="body" idx="4294967295"/>
          </p:nvPr>
        </p:nvSpPr>
        <p:spPr/>
        <p:txBody>
          <a:bodyPr lIns="92226" tIns="46113" rIns="92226" bIns="46113"/>
          <a:lstStyle/>
          <a:p>
            <a:pPr defTabSz="911225"/>
            <a:r>
              <a:rPr lang="zh-CN" altLang="en-US" dirty="0">
                <a:latin typeface="Times New Roman" panose="02020603050405020304" pitchFamily="18" charset="0"/>
              </a:rPr>
              <a:t>指令集和计算机的体系结构密切相关， 计算机也是从中间层面出发往两端设计的</a:t>
            </a:r>
            <a:endParaRPr lang="zh-CN" altLang="zh-CN" dirty="0">
              <a:latin typeface="Times New Roman" panose="02020603050405020304" pitchFamily="18" charset="0"/>
            </a:endParaRPr>
          </a:p>
        </p:txBody>
      </p:sp>
      <p:sp>
        <p:nvSpPr>
          <p:cNvPr id="23555" name="灯片编号占位符 1">
            <a:extLst>
              <a:ext uri="{FF2B5EF4-FFF2-40B4-BE49-F238E27FC236}">
                <a16:creationId xmlns:a16="http://schemas.microsoft.com/office/drawing/2014/main" id="{E14CD8B3-349A-4FDA-B276-4A16238C9F6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CC14011A-F23B-4363-8A60-8A7F9136B178}" type="slidenum">
              <a:rPr lang="zh-CN" altLang="en-US" sz="1200" smtClean="0"/>
              <a:pPr/>
              <a:t>10</a:t>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a:extLst>
              <a:ext uri="{FF2B5EF4-FFF2-40B4-BE49-F238E27FC236}">
                <a16:creationId xmlns:a16="http://schemas.microsoft.com/office/drawing/2014/main" id="{0EBF218C-F978-4D51-972E-09B307ADD623}"/>
              </a:ext>
            </a:extLst>
          </p:cNvPr>
          <p:cNvSpPr>
            <a:spLocks noGrp="1" noRot="1" noChangeAspect="1" noChangeArrowheads="1" noTextEdit="1"/>
          </p:cNvSpPr>
          <p:nvPr>
            <p:ph type="sldImg" idx="4294967295"/>
          </p:nvPr>
        </p:nvSpPr>
        <p:spPr>
          <a:ln/>
        </p:spPr>
      </p:sp>
      <p:sp>
        <p:nvSpPr>
          <p:cNvPr id="28674" name="文本占位符 2">
            <a:extLst>
              <a:ext uri="{FF2B5EF4-FFF2-40B4-BE49-F238E27FC236}">
                <a16:creationId xmlns:a16="http://schemas.microsoft.com/office/drawing/2014/main" id="{367ECE36-F157-4EE3-A1E7-E5523C8B58C1}"/>
              </a:ext>
            </a:extLst>
          </p:cNvPr>
          <p:cNvSpPr>
            <a:spLocks noGrp="1" noChangeArrowheads="1"/>
          </p:cNvSpPr>
          <p:nvPr>
            <p:ph type="body" idx="4294967295"/>
          </p:nvPr>
        </p:nvSpPr>
        <p:spPr/>
        <p:txBody>
          <a:bodyPr/>
          <a:lstStyle/>
          <a:p>
            <a:r>
              <a:rPr lang="zh-CN" altLang="en-US">
                <a:latin typeface="Times New Roman" panose="02020603050405020304" pitchFamily="18" charset="0"/>
              </a:rPr>
              <a:t>两种性质的操作数， 参与运算， 地址跳转</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堆栈型的操作数都是隐藏的，即堆栈的栈顶单元和次栈顶单元中的数据， 累加器型中有一个数是隐藏的，在累加器中，另一个则是显式地给出</a:t>
            </a:r>
          </a:p>
        </p:txBody>
      </p:sp>
      <p:sp>
        <p:nvSpPr>
          <p:cNvPr id="4" name="灯片编号占位符 3"/>
          <p:cNvSpPr>
            <a:spLocks noGrp="1"/>
          </p:cNvSpPr>
          <p:nvPr>
            <p:ph type="sldNum" sz="quarter" idx="10"/>
          </p:nvPr>
        </p:nvSpPr>
        <p:spPr/>
        <p:txBody>
          <a:bodyPr/>
          <a:lstStyle/>
          <a:p>
            <a:fld id="{A470828F-677F-4111-8A79-A626DA9CA87E}" type="slidenum">
              <a:rPr lang="en-US" altLang="zh-CN" smtClean="0"/>
              <a:pPr/>
              <a:t>17</a:t>
            </a:fld>
            <a:endParaRPr lang="zh-CN">
              <a:latin typeface="Times New Roman" panose="02020603050405020304" pitchFamily="18" charset="0"/>
              <a:cs typeface="+mn-cs"/>
            </a:endParaRPr>
          </a:p>
        </p:txBody>
      </p:sp>
    </p:spTree>
    <p:extLst>
      <p:ext uri="{BB962C8B-B14F-4D97-AF65-F5344CB8AC3E}">
        <p14:creationId xmlns:p14="http://schemas.microsoft.com/office/powerpoint/2010/main" val="1291317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70828F-677F-4111-8A79-A626DA9CA87E}" type="slidenum">
              <a:rPr lang="en-US" altLang="zh-CN" smtClean="0"/>
              <a:pPr/>
              <a:t>18</a:t>
            </a:fld>
            <a:endParaRPr lang="zh-CN">
              <a:latin typeface="Times New Roman" panose="02020603050405020304" pitchFamily="18" charset="0"/>
              <a:cs typeface="+mn-cs"/>
            </a:endParaRPr>
          </a:p>
        </p:txBody>
      </p:sp>
    </p:spTree>
    <p:extLst>
      <p:ext uri="{BB962C8B-B14F-4D97-AF65-F5344CB8AC3E}">
        <p14:creationId xmlns:p14="http://schemas.microsoft.com/office/powerpoint/2010/main" val="1974587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不便记忆，容易写错</a:t>
            </a:r>
          </a:p>
        </p:txBody>
      </p:sp>
      <p:sp>
        <p:nvSpPr>
          <p:cNvPr id="4" name="灯片编号占位符 3"/>
          <p:cNvSpPr>
            <a:spLocks noGrp="1"/>
          </p:cNvSpPr>
          <p:nvPr>
            <p:ph type="sldNum" sz="quarter" idx="10"/>
          </p:nvPr>
        </p:nvSpPr>
        <p:spPr/>
        <p:txBody>
          <a:bodyPr/>
          <a:lstStyle/>
          <a:p>
            <a:fld id="{A470828F-677F-4111-8A79-A626DA9CA87E}" type="slidenum">
              <a:rPr lang="en-US" altLang="zh-CN" smtClean="0"/>
              <a:pPr/>
              <a:t>26</a:t>
            </a:fld>
            <a:endParaRPr lang="zh-CN">
              <a:latin typeface="Times New Roman" panose="02020603050405020304" pitchFamily="18" charset="0"/>
              <a:cs typeface="+mn-cs"/>
            </a:endParaRPr>
          </a:p>
        </p:txBody>
      </p:sp>
    </p:spTree>
    <p:extLst>
      <p:ext uri="{BB962C8B-B14F-4D97-AF65-F5344CB8AC3E}">
        <p14:creationId xmlns:p14="http://schemas.microsoft.com/office/powerpoint/2010/main" val="3587294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C63DDBB-A4BA-4BB7-9C89-AE69C776302D}"/>
              </a:ext>
            </a:extLst>
          </p:cNvPr>
          <p:cNvSpPr>
            <a:spLocks noGrp="1" noChangeArrowheads="1"/>
          </p:cNvSpPr>
          <p:nvPr>
            <p:ph type="sldNum" sz="quarter" idx="5"/>
          </p:nvPr>
        </p:nvSpPr>
        <p:spPr>
          <a:ln/>
        </p:spPr>
        <p:txBody>
          <a:bodyPr/>
          <a:lstStyle/>
          <a:p>
            <a:fld id="{7B751C32-9856-4734-A54F-13B74A6F39EA}" type="slidenum">
              <a:rPr lang="en-US" altLang="zh-CN"/>
              <a:pPr/>
              <a:t>29</a:t>
            </a:fld>
            <a:endParaRPr lang="en-US" altLang="zh-CN"/>
          </a:p>
        </p:txBody>
      </p:sp>
      <p:sp>
        <p:nvSpPr>
          <p:cNvPr id="25602" name="Rectangle 2">
            <a:extLst>
              <a:ext uri="{FF2B5EF4-FFF2-40B4-BE49-F238E27FC236}">
                <a16:creationId xmlns:a16="http://schemas.microsoft.com/office/drawing/2014/main" id="{9C6207F2-014E-400D-8DDF-35540EA6A529}"/>
              </a:ext>
            </a:extLst>
          </p:cNvPr>
          <p:cNvSpPr>
            <a:spLocks noRot="1" noChangeArrowheads="1" noTextEdit="1"/>
          </p:cNvSpPr>
          <p:nvPr>
            <p:ph type="sldImg"/>
          </p:nvPr>
        </p:nvSpPr>
        <p:spPr>
          <a:ln/>
        </p:spPr>
      </p:sp>
      <p:sp>
        <p:nvSpPr>
          <p:cNvPr id="25603" name="Rectangle 3">
            <a:extLst>
              <a:ext uri="{FF2B5EF4-FFF2-40B4-BE49-F238E27FC236}">
                <a16:creationId xmlns:a16="http://schemas.microsoft.com/office/drawing/2014/main" id="{A7AE85E3-E050-4012-8100-32DDAC77A722}"/>
              </a:ext>
            </a:extLst>
          </p:cNvPr>
          <p:cNvSpPr>
            <a:spLocks noGrp="1" noChangeArrowheads="1"/>
          </p:cNvSpPr>
          <p:nvPr>
            <p:ph type="body" idx="1"/>
          </p:nvPr>
        </p:nvSpPr>
        <p:spPr/>
        <p:txBody>
          <a:bodyPr/>
          <a:lstStyle/>
          <a:p>
            <a:pPr>
              <a:lnSpc>
                <a:spcPct val="90000"/>
              </a:lnSpc>
            </a:pPr>
            <a:r>
              <a:rPr lang="zh-CN" altLang="en-US" dirty="0"/>
              <a:t>寄存器：上一章介绍过数字电路，简单的讲是</a:t>
            </a:r>
            <a:r>
              <a:rPr lang="en-US" altLang="zh-CN" dirty="0"/>
              <a:t>CPU</a:t>
            </a:r>
            <a:r>
              <a:rPr lang="zh-CN" altLang="en-US" dirty="0"/>
              <a:t>中可以存储数据的器件，一个</a:t>
            </a:r>
            <a:r>
              <a:rPr lang="en-US" altLang="zh-CN" dirty="0"/>
              <a:t>CPU</a:t>
            </a:r>
            <a:r>
              <a:rPr lang="zh-CN" altLang="en-US" dirty="0"/>
              <a:t>中有多个寄存器。</a:t>
            </a:r>
            <a:r>
              <a:rPr lang="en-US" altLang="zh-CN" dirty="0"/>
              <a:t>AX</a:t>
            </a:r>
            <a:r>
              <a:rPr lang="zh-CN" altLang="en-US" dirty="0"/>
              <a:t>是其中一个寄存器的代号，</a:t>
            </a:r>
            <a:r>
              <a:rPr lang="en-US" altLang="zh-CN" dirty="0"/>
              <a:t>BX</a:t>
            </a:r>
            <a:r>
              <a:rPr lang="zh-CN" altLang="en-US" dirty="0"/>
              <a:t>是另一个寄存器的代号。</a:t>
            </a:r>
          </a:p>
          <a:p>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日期占位符 8196">
            <a:extLst>
              <a:ext uri="{FF2B5EF4-FFF2-40B4-BE49-F238E27FC236}">
                <a16:creationId xmlns:a16="http://schemas.microsoft.com/office/drawing/2014/main" id="{CEFDEB5C-6B35-496B-8AF4-AE791507A1E8}"/>
              </a:ext>
            </a:extLst>
          </p:cNvPr>
          <p:cNvSpPr>
            <a:spLocks noGrp="1"/>
          </p:cNvSpPr>
          <p:nvPr>
            <p:ph type="dt" sz="half" idx="10"/>
          </p:nvPr>
        </p:nvSpPr>
        <p:spPr>
          <a:ln/>
        </p:spPr>
        <p:txBody>
          <a:bodyPr/>
          <a:lstStyle>
            <a:lvl1pPr>
              <a:defRPr/>
            </a:lvl1pPr>
          </a:lstStyle>
          <a:p>
            <a:endParaRPr lang="zh-CN" altLang="en-US"/>
          </a:p>
        </p:txBody>
      </p:sp>
      <p:sp>
        <p:nvSpPr>
          <p:cNvPr id="5" name="页脚占位符 8197">
            <a:extLst>
              <a:ext uri="{FF2B5EF4-FFF2-40B4-BE49-F238E27FC236}">
                <a16:creationId xmlns:a16="http://schemas.microsoft.com/office/drawing/2014/main" id="{959B9419-FA90-4D54-A696-560B14998A45}"/>
              </a:ext>
            </a:extLst>
          </p:cNvPr>
          <p:cNvSpPr>
            <a:spLocks noGrp="1"/>
          </p:cNvSpPr>
          <p:nvPr>
            <p:ph type="ftr" sz="quarter" idx="11"/>
          </p:nvPr>
        </p:nvSpPr>
        <p:spPr>
          <a:ln/>
        </p:spPr>
        <p:txBody>
          <a:bodyPr/>
          <a:lstStyle>
            <a:lvl1pPr>
              <a:defRPr/>
            </a:lvl1pPr>
          </a:lstStyle>
          <a:p>
            <a:endParaRPr lang="zh-CN"/>
          </a:p>
        </p:txBody>
      </p:sp>
      <p:sp>
        <p:nvSpPr>
          <p:cNvPr id="6" name="灯片编号占位符 8198">
            <a:extLst>
              <a:ext uri="{FF2B5EF4-FFF2-40B4-BE49-F238E27FC236}">
                <a16:creationId xmlns:a16="http://schemas.microsoft.com/office/drawing/2014/main" id="{B6033C7C-24D6-46D8-A275-595CABD63E72}"/>
              </a:ext>
            </a:extLst>
          </p:cNvPr>
          <p:cNvSpPr>
            <a:spLocks noGrp="1"/>
          </p:cNvSpPr>
          <p:nvPr>
            <p:ph type="sldNum" sz="quarter" idx="12"/>
          </p:nvPr>
        </p:nvSpPr>
        <p:spPr>
          <a:ln/>
        </p:spPr>
        <p:txBody>
          <a:bodyPr/>
          <a:lstStyle>
            <a:lvl1pPr>
              <a:defRPr/>
            </a:lvl1pPr>
          </a:lstStyle>
          <a:p>
            <a:fld id="{E09D68F7-AB2F-4146-9E94-8B03BD0B7509}" type="slidenum">
              <a:rPr lang="en-US" altLang="zh-CN"/>
              <a:pPr/>
              <a:t>‹#›</a:t>
            </a:fld>
            <a:endParaRPr lang="zh-CN"/>
          </a:p>
        </p:txBody>
      </p:sp>
    </p:spTree>
    <p:extLst>
      <p:ext uri="{BB962C8B-B14F-4D97-AF65-F5344CB8AC3E}">
        <p14:creationId xmlns:p14="http://schemas.microsoft.com/office/powerpoint/2010/main" val="1675368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8196">
            <a:extLst>
              <a:ext uri="{FF2B5EF4-FFF2-40B4-BE49-F238E27FC236}">
                <a16:creationId xmlns:a16="http://schemas.microsoft.com/office/drawing/2014/main" id="{E0D9ABEE-6160-46D6-BC58-B7B8D080CCCF}"/>
              </a:ext>
            </a:extLst>
          </p:cNvPr>
          <p:cNvSpPr>
            <a:spLocks noGrp="1"/>
          </p:cNvSpPr>
          <p:nvPr>
            <p:ph type="dt" sz="half" idx="10"/>
          </p:nvPr>
        </p:nvSpPr>
        <p:spPr>
          <a:ln/>
        </p:spPr>
        <p:txBody>
          <a:bodyPr/>
          <a:lstStyle>
            <a:lvl1pPr>
              <a:defRPr/>
            </a:lvl1pPr>
          </a:lstStyle>
          <a:p>
            <a:endParaRPr lang="zh-CN" altLang="en-US"/>
          </a:p>
        </p:txBody>
      </p:sp>
      <p:sp>
        <p:nvSpPr>
          <p:cNvPr id="5" name="页脚占位符 8197">
            <a:extLst>
              <a:ext uri="{FF2B5EF4-FFF2-40B4-BE49-F238E27FC236}">
                <a16:creationId xmlns:a16="http://schemas.microsoft.com/office/drawing/2014/main" id="{C4A5E075-B772-42EC-8166-53569559C87B}"/>
              </a:ext>
            </a:extLst>
          </p:cNvPr>
          <p:cNvSpPr>
            <a:spLocks noGrp="1"/>
          </p:cNvSpPr>
          <p:nvPr>
            <p:ph type="ftr" sz="quarter" idx="11"/>
          </p:nvPr>
        </p:nvSpPr>
        <p:spPr>
          <a:ln/>
        </p:spPr>
        <p:txBody>
          <a:bodyPr/>
          <a:lstStyle>
            <a:lvl1pPr>
              <a:defRPr/>
            </a:lvl1pPr>
          </a:lstStyle>
          <a:p>
            <a:endParaRPr lang="zh-CN"/>
          </a:p>
        </p:txBody>
      </p:sp>
      <p:sp>
        <p:nvSpPr>
          <p:cNvPr id="6" name="灯片编号占位符 8198">
            <a:extLst>
              <a:ext uri="{FF2B5EF4-FFF2-40B4-BE49-F238E27FC236}">
                <a16:creationId xmlns:a16="http://schemas.microsoft.com/office/drawing/2014/main" id="{6FEAA2E8-9597-45DB-A303-5F441C301247}"/>
              </a:ext>
            </a:extLst>
          </p:cNvPr>
          <p:cNvSpPr>
            <a:spLocks noGrp="1"/>
          </p:cNvSpPr>
          <p:nvPr>
            <p:ph type="sldNum" sz="quarter" idx="12"/>
          </p:nvPr>
        </p:nvSpPr>
        <p:spPr>
          <a:ln/>
        </p:spPr>
        <p:txBody>
          <a:bodyPr/>
          <a:lstStyle>
            <a:lvl1pPr>
              <a:defRPr/>
            </a:lvl1pPr>
          </a:lstStyle>
          <a:p>
            <a:fld id="{63937E3F-A02F-4012-93BA-C37223265760}" type="slidenum">
              <a:rPr lang="en-US" altLang="zh-CN"/>
              <a:pPr/>
              <a:t>‹#›</a:t>
            </a:fld>
            <a:endParaRPr lang="zh-CN"/>
          </a:p>
        </p:txBody>
      </p:sp>
    </p:spTree>
    <p:extLst>
      <p:ext uri="{BB962C8B-B14F-4D97-AF65-F5344CB8AC3E}">
        <p14:creationId xmlns:p14="http://schemas.microsoft.com/office/powerpoint/2010/main" val="2501317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8196">
            <a:extLst>
              <a:ext uri="{FF2B5EF4-FFF2-40B4-BE49-F238E27FC236}">
                <a16:creationId xmlns:a16="http://schemas.microsoft.com/office/drawing/2014/main" id="{5FAFAB84-1F5C-45CE-BC9D-E790F76FF242}"/>
              </a:ext>
            </a:extLst>
          </p:cNvPr>
          <p:cNvSpPr>
            <a:spLocks noGrp="1"/>
          </p:cNvSpPr>
          <p:nvPr>
            <p:ph type="dt" sz="half" idx="10"/>
          </p:nvPr>
        </p:nvSpPr>
        <p:spPr>
          <a:ln/>
        </p:spPr>
        <p:txBody>
          <a:bodyPr/>
          <a:lstStyle>
            <a:lvl1pPr>
              <a:defRPr/>
            </a:lvl1pPr>
          </a:lstStyle>
          <a:p>
            <a:endParaRPr lang="zh-CN" altLang="en-US"/>
          </a:p>
        </p:txBody>
      </p:sp>
      <p:sp>
        <p:nvSpPr>
          <p:cNvPr id="5" name="页脚占位符 8197">
            <a:extLst>
              <a:ext uri="{FF2B5EF4-FFF2-40B4-BE49-F238E27FC236}">
                <a16:creationId xmlns:a16="http://schemas.microsoft.com/office/drawing/2014/main" id="{766A2B3A-C090-44F0-923F-CC7AF418046F}"/>
              </a:ext>
            </a:extLst>
          </p:cNvPr>
          <p:cNvSpPr>
            <a:spLocks noGrp="1"/>
          </p:cNvSpPr>
          <p:nvPr>
            <p:ph type="ftr" sz="quarter" idx="11"/>
          </p:nvPr>
        </p:nvSpPr>
        <p:spPr>
          <a:ln/>
        </p:spPr>
        <p:txBody>
          <a:bodyPr/>
          <a:lstStyle>
            <a:lvl1pPr>
              <a:defRPr/>
            </a:lvl1pPr>
          </a:lstStyle>
          <a:p>
            <a:endParaRPr lang="zh-CN"/>
          </a:p>
        </p:txBody>
      </p:sp>
      <p:sp>
        <p:nvSpPr>
          <p:cNvPr id="6" name="灯片编号占位符 8198">
            <a:extLst>
              <a:ext uri="{FF2B5EF4-FFF2-40B4-BE49-F238E27FC236}">
                <a16:creationId xmlns:a16="http://schemas.microsoft.com/office/drawing/2014/main" id="{ED9A6865-52FD-4FD7-8E6F-8C115D65BB0C}"/>
              </a:ext>
            </a:extLst>
          </p:cNvPr>
          <p:cNvSpPr>
            <a:spLocks noGrp="1"/>
          </p:cNvSpPr>
          <p:nvPr>
            <p:ph type="sldNum" sz="quarter" idx="12"/>
          </p:nvPr>
        </p:nvSpPr>
        <p:spPr>
          <a:ln/>
        </p:spPr>
        <p:txBody>
          <a:bodyPr/>
          <a:lstStyle>
            <a:lvl1pPr>
              <a:defRPr/>
            </a:lvl1pPr>
          </a:lstStyle>
          <a:p>
            <a:fld id="{0CC1D601-15C3-4D2E-997E-627633066021}" type="slidenum">
              <a:rPr lang="en-US" altLang="zh-CN"/>
              <a:pPr/>
              <a:t>‹#›</a:t>
            </a:fld>
            <a:endParaRPr lang="zh-CN"/>
          </a:p>
        </p:txBody>
      </p:sp>
    </p:spTree>
    <p:extLst>
      <p:ext uri="{BB962C8B-B14F-4D97-AF65-F5344CB8AC3E}">
        <p14:creationId xmlns:p14="http://schemas.microsoft.com/office/powerpoint/2010/main" val="1251632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表格占位符 2"/>
          <p:cNvSpPr>
            <a:spLocks noGrp="1"/>
          </p:cNvSpPr>
          <p:nvPr>
            <p:ph type="tbl" idx="1"/>
          </p:nvPr>
        </p:nvSpPr>
        <p:spPr/>
        <p:txBody>
          <a:bodyPr/>
          <a:lstStyle/>
          <a:p>
            <a:endParaRPr lang="zh-CN" altLang="en-US" noProof="1"/>
          </a:p>
        </p:txBody>
      </p:sp>
      <p:sp>
        <p:nvSpPr>
          <p:cNvPr id="4" name="日期占位符 8196">
            <a:extLst>
              <a:ext uri="{FF2B5EF4-FFF2-40B4-BE49-F238E27FC236}">
                <a16:creationId xmlns:a16="http://schemas.microsoft.com/office/drawing/2014/main" id="{6B11A97C-3229-4080-BA96-F976544CA40A}"/>
              </a:ext>
            </a:extLst>
          </p:cNvPr>
          <p:cNvSpPr>
            <a:spLocks noGrp="1"/>
          </p:cNvSpPr>
          <p:nvPr>
            <p:ph type="dt" sz="half" idx="10"/>
          </p:nvPr>
        </p:nvSpPr>
        <p:spPr>
          <a:ln/>
        </p:spPr>
        <p:txBody>
          <a:bodyPr/>
          <a:lstStyle>
            <a:lvl1pPr>
              <a:defRPr/>
            </a:lvl1pPr>
          </a:lstStyle>
          <a:p>
            <a:endParaRPr lang="zh-CN" altLang="en-US"/>
          </a:p>
        </p:txBody>
      </p:sp>
      <p:sp>
        <p:nvSpPr>
          <p:cNvPr id="5" name="页脚占位符 8197">
            <a:extLst>
              <a:ext uri="{FF2B5EF4-FFF2-40B4-BE49-F238E27FC236}">
                <a16:creationId xmlns:a16="http://schemas.microsoft.com/office/drawing/2014/main" id="{E5B07064-3E10-47AD-87DC-B91986ADD414}"/>
              </a:ext>
            </a:extLst>
          </p:cNvPr>
          <p:cNvSpPr>
            <a:spLocks noGrp="1"/>
          </p:cNvSpPr>
          <p:nvPr>
            <p:ph type="ftr" sz="quarter" idx="11"/>
          </p:nvPr>
        </p:nvSpPr>
        <p:spPr>
          <a:ln/>
        </p:spPr>
        <p:txBody>
          <a:bodyPr/>
          <a:lstStyle>
            <a:lvl1pPr>
              <a:defRPr/>
            </a:lvl1pPr>
          </a:lstStyle>
          <a:p>
            <a:endParaRPr lang="zh-CN"/>
          </a:p>
        </p:txBody>
      </p:sp>
      <p:sp>
        <p:nvSpPr>
          <p:cNvPr id="6" name="灯片编号占位符 8198">
            <a:extLst>
              <a:ext uri="{FF2B5EF4-FFF2-40B4-BE49-F238E27FC236}">
                <a16:creationId xmlns:a16="http://schemas.microsoft.com/office/drawing/2014/main" id="{2C37D8AC-6DD1-40A6-A9D5-1FCB63C7A280}"/>
              </a:ext>
            </a:extLst>
          </p:cNvPr>
          <p:cNvSpPr>
            <a:spLocks noGrp="1"/>
          </p:cNvSpPr>
          <p:nvPr>
            <p:ph type="sldNum" sz="quarter" idx="12"/>
          </p:nvPr>
        </p:nvSpPr>
        <p:spPr>
          <a:ln/>
        </p:spPr>
        <p:txBody>
          <a:bodyPr/>
          <a:lstStyle>
            <a:lvl1pPr>
              <a:defRPr/>
            </a:lvl1pPr>
          </a:lstStyle>
          <a:p>
            <a:fld id="{4327FFC8-F9F7-4F1A-9100-DD3330A0E8E3}" type="slidenum">
              <a:rPr lang="en-US" altLang="zh-CN"/>
              <a:pPr/>
              <a:t>‹#›</a:t>
            </a:fld>
            <a:endParaRPr lang="zh-CN"/>
          </a:p>
        </p:txBody>
      </p:sp>
    </p:spTree>
    <p:extLst>
      <p:ext uri="{BB962C8B-B14F-4D97-AF65-F5344CB8AC3E}">
        <p14:creationId xmlns:p14="http://schemas.microsoft.com/office/powerpoint/2010/main" val="2817273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8196">
            <a:extLst>
              <a:ext uri="{FF2B5EF4-FFF2-40B4-BE49-F238E27FC236}">
                <a16:creationId xmlns:a16="http://schemas.microsoft.com/office/drawing/2014/main" id="{A22D7974-A245-4E41-8F53-BEFB9B65A529}"/>
              </a:ext>
            </a:extLst>
          </p:cNvPr>
          <p:cNvSpPr>
            <a:spLocks noGrp="1"/>
          </p:cNvSpPr>
          <p:nvPr>
            <p:ph type="dt" sz="half" idx="10"/>
          </p:nvPr>
        </p:nvSpPr>
        <p:spPr>
          <a:ln/>
        </p:spPr>
        <p:txBody>
          <a:bodyPr/>
          <a:lstStyle>
            <a:lvl1pPr>
              <a:defRPr/>
            </a:lvl1pPr>
          </a:lstStyle>
          <a:p>
            <a:endParaRPr lang="zh-CN" altLang="en-US"/>
          </a:p>
        </p:txBody>
      </p:sp>
      <p:sp>
        <p:nvSpPr>
          <p:cNvPr id="6" name="页脚占位符 8197">
            <a:extLst>
              <a:ext uri="{FF2B5EF4-FFF2-40B4-BE49-F238E27FC236}">
                <a16:creationId xmlns:a16="http://schemas.microsoft.com/office/drawing/2014/main" id="{9D594A3A-79B6-46F1-B1B3-F42B02E27D12}"/>
              </a:ext>
            </a:extLst>
          </p:cNvPr>
          <p:cNvSpPr>
            <a:spLocks noGrp="1"/>
          </p:cNvSpPr>
          <p:nvPr>
            <p:ph type="ftr" sz="quarter" idx="11"/>
          </p:nvPr>
        </p:nvSpPr>
        <p:spPr>
          <a:ln/>
        </p:spPr>
        <p:txBody>
          <a:bodyPr/>
          <a:lstStyle>
            <a:lvl1pPr>
              <a:defRPr/>
            </a:lvl1pPr>
          </a:lstStyle>
          <a:p>
            <a:endParaRPr lang="zh-CN"/>
          </a:p>
        </p:txBody>
      </p:sp>
      <p:sp>
        <p:nvSpPr>
          <p:cNvPr id="7" name="灯片编号占位符 8198">
            <a:extLst>
              <a:ext uri="{FF2B5EF4-FFF2-40B4-BE49-F238E27FC236}">
                <a16:creationId xmlns:a16="http://schemas.microsoft.com/office/drawing/2014/main" id="{FB01E1AE-28F1-4626-B09A-0AD53979D352}"/>
              </a:ext>
            </a:extLst>
          </p:cNvPr>
          <p:cNvSpPr>
            <a:spLocks noGrp="1"/>
          </p:cNvSpPr>
          <p:nvPr>
            <p:ph type="sldNum" sz="quarter" idx="12"/>
          </p:nvPr>
        </p:nvSpPr>
        <p:spPr>
          <a:ln/>
        </p:spPr>
        <p:txBody>
          <a:bodyPr/>
          <a:lstStyle>
            <a:lvl1pPr>
              <a:defRPr/>
            </a:lvl1pPr>
          </a:lstStyle>
          <a:p>
            <a:fld id="{F5E95BB5-FC4E-4F60-8AB6-375FF5F18A19}" type="slidenum">
              <a:rPr lang="en-US" altLang="zh-CN"/>
              <a:pPr/>
              <a:t>‹#›</a:t>
            </a:fld>
            <a:endParaRPr lang="zh-CN"/>
          </a:p>
        </p:txBody>
      </p:sp>
    </p:spTree>
    <p:extLst>
      <p:ext uri="{BB962C8B-B14F-4D97-AF65-F5344CB8AC3E}">
        <p14:creationId xmlns:p14="http://schemas.microsoft.com/office/powerpoint/2010/main" val="3568385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629150" y="1825625"/>
            <a:ext cx="3886200" cy="20986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629150" y="4076700"/>
            <a:ext cx="3886200" cy="21002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日期占位符 8196">
            <a:extLst>
              <a:ext uri="{FF2B5EF4-FFF2-40B4-BE49-F238E27FC236}">
                <a16:creationId xmlns:a16="http://schemas.microsoft.com/office/drawing/2014/main" id="{0EAC883F-A2A5-40A5-8A2D-3AA7B07637D6}"/>
              </a:ext>
            </a:extLst>
          </p:cNvPr>
          <p:cNvSpPr>
            <a:spLocks noGrp="1"/>
          </p:cNvSpPr>
          <p:nvPr>
            <p:ph type="dt" sz="half" idx="10"/>
          </p:nvPr>
        </p:nvSpPr>
        <p:spPr>
          <a:ln/>
        </p:spPr>
        <p:txBody>
          <a:bodyPr/>
          <a:lstStyle>
            <a:lvl1pPr>
              <a:defRPr/>
            </a:lvl1pPr>
          </a:lstStyle>
          <a:p>
            <a:endParaRPr lang="zh-CN" altLang="en-US"/>
          </a:p>
        </p:txBody>
      </p:sp>
      <p:sp>
        <p:nvSpPr>
          <p:cNvPr id="7" name="页脚占位符 8197">
            <a:extLst>
              <a:ext uri="{FF2B5EF4-FFF2-40B4-BE49-F238E27FC236}">
                <a16:creationId xmlns:a16="http://schemas.microsoft.com/office/drawing/2014/main" id="{2E4648E8-4990-4511-88F3-7CB1A4EC67B4}"/>
              </a:ext>
            </a:extLst>
          </p:cNvPr>
          <p:cNvSpPr>
            <a:spLocks noGrp="1"/>
          </p:cNvSpPr>
          <p:nvPr>
            <p:ph type="ftr" sz="quarter" idx="11"/>
          </p:nvPr>
        </p:nvSpPr>
        <p:spPr>
          <a:ln/>
        </p:spPr>
        <p:txBody>
          <a:bodyPr/>
          <a:lstStyle>
            <a:lvl1pPr>
              <a:defRPr/>
            </a:lvl1pPr>
          </a:lstStyle>
          <a:p>
            <a:endParaRPr lang="zh-CN"/>
          </a:p>
        </p:txBody>
      </p:sp>
      <p:sp>
        <p:nvSpPr>
          <p:cNvPr id="8" name="灯片编号占位符 8198">
            <a:extLst>
              <a:ext uri="{FF2B5EF4-FFF2-40B4-BE49-F238E27FC236}">
                <a16:creationId xmlns:a16="http://schemas.microsoft.com/office/drawing/2014/main" id="{E4426CCB-7B42-4C19-8C68-874D74C5DCE3}"/>
              </a:ext>
            </a:extLst>
          </p:cNvPr>
          <p:cNvSpPr>
            <a:spLocks noGrp="1"/>
          </p:cNvSpPr>
          <p:nvPr>
            <p:ph type="sldNum" sz="quarter" idx="12"/>
          </p:nvPr>
        </p:nvSpPr>
        <p:spPr>
          <a:ln/>
        </p:spPr>
        <p:txBody>
          <a:bodyPr/>
          <a:lstStyle>
            <a:lvl1pPr>
              <a:defRPr/>
            </a:lvl1pPr>
          </a:lstStyle>
          <a:p>
            <a:fld id="{27AD8568-60C7-41A3-84C1-85590C709F96}" type="slidenum">
              <a:rPr lang="en-US" altLang="zh-CN"/>
              <a:pPr/>
              <a:t>‹#›</a:t>
            </a:fld>
            <a:endParaRPr lang="zh-CN"/>
          </a:p>
        </p:txBody>
      </p:sp>
    </p:spTree>
    <p:extLst>
      <p:ext uri="{BB962C8B-B14F-4D97-AF65-F5344CB8AC3E}">
        <p14:creationId xmlns:p14="http://schemas.microsoft.com/office/powerpoint/2010/main" val="2084418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8196">
            <a:extLst>
              <a:ext uri="{FF2B5EF4-FFF2-40B4-BE49-F238E27FC236}">
                <a16:creationId xmlns:a16="http://schemas.microsoft.com/office/drawing/2014/main" id="{943AC215-FA11-4337-88A7-A67C9B68BAA0}"/>
              </a:ext>
            </a:extLst>
          </p:cNvPr>
          <p:cNvSpPr>
            <a:spLocks noGrp="1"/>
          </p:cNvSpPr>
          <p:nvPr>
            <p:ph type="dt" sz="half" idx="10"/>
          </p:nvPr>
        </p:nvSpPr>
        <p:spPr>
          <a:ln/>
        </p:spPr>
        <p:txBody>
          <a:bodyPr/>
          <a:lstStyle>
            <a:lvl1pPr>
              <a:defRPr/>
            </a:lvl1pPr>
          </a:lstStyle>
          <a:p>
            <a:endParaRPr lang="zh-CN" altLang="en-US"/>
          </a:p>
        </p:txBody>
      </p:sp>
      <p:sp>
        <p:nvSpPr>
          <p:cNvPr id="6" name="页脚占位符 8197">
            <a:extLst>
              <a:ext uri="{FF2B5EF4-FFF2-40B4-BE49-F238E27FC236}">
                <a16:creationId xmlns:a16="http://schemas.microsoft.com/office/drawing/2014/main" id="{F97C4F43-0256-4F44-9B97-839373F63701}"/>
              </a:ext>
            </a:extLst>
          </p:cNvPr>
          <p:cNvSpPr>
            <a:spLocks noGrp="1"/>
          </p:cNvSpPr>
          <p:nvPr>
            <p:ph type="ftr" sz="quarter" idx="11"/>
          </p:nvPr>
        </p:nvSpPr>
        <p:spPr>
          <a:ln/>
        </p:spPr>
        <p:txBody>
          <a:bodyPr/>
          <a:lstStyle>
            <a:lvl1pPr>
              <a:defRPr/>
            </a:lvl1pPr>
          </a:lstStyle>
          <a:p>
            <a:endParaRPr lang="zh-CN"/>
          </a:p>
        </p:txBody>
      </p:sp>
      <p:sp>
        <p:nvSpPr>
          <p:cNvPr id="7" name="灯片编号占位符 8198">
            <a:extLst>
              <a:ext uri="{FF2B5EF4-FFF2-40B4-BE49-F238E27FC236}">
                <a16:creationId xmlns:a16="http://schemas.microsoft.com/office/drawing/2014/main" id="{55E77761-BBA7-4169-9BA4-201D50EE3196}"/>
              </a:ext>
            </a:extLst>
          </p:cNvPr>
          <p:cNvSpPr>
            <a:spLocks noGrp="1"/>
          </p:cNvSpPr>
          <p:nvPr>
            <p:ph type="sldNum" sz="quarter" idx="12"/>
          </p:nvPr>
        </p:nvSpPr>
        <p:spPr>
          <a:ln/>
        </p:spPr>
        <p:txBody>
          <a:bodyPr/>
          <a:lstStyle>
            <a:lvl1pPr>
              <a:defRPr/>
            </a:lvl1pPr>
          </a:lstStyle>
          <a:p>
            <a:fld id="{BE647BDB-7BB0-46DE-86F0-FA8C374111F7}" type="slidenum">
              <a:rPr lang="en-US" altLang="zh-CN"/>
              <a:pPr/>
              <a:t>‹#›</a:t>
            </a:fld>
            <a:endParaRPr lang="zh-CN"/>
          </a:p>
        </p:txBody>
      </p:sp>
    </p:spTree>
    <p:extLst>
      <p:ext uri="{BB962C8B-B14F-4D97-AF65-F5344CB8AC3E}">
        <p14:creationId xmlns:p14="http://schemas.microsoft.com/office/powerpoint/2010/main" val="3403919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8196">
            <a:extLst>
              <a:ext uri="{FF2B5EF4-FFF2-40B4-BE49-F238E27FC236}">
                <a16:creationId xmlns:a16="http://schemas.microsoft.com/office/drawing/2014/main" id="{D1B00758-72D8-4E24-B014-FBBEF6BC7183}"/>
              </a:ext>
            </a:extLst>
          </p:cNvPr>
          <p:cNvSpPr>
            <a:spLocks noGrp="1"/>
          </p:cNvSpPr>
          <p:nvPr>
            <p:ph type="dt" sz="half" idx="10"/>
          </p:nvPr>
        </p:nvSpPr>
        <p:spPr>
          <a:ln/>
        </p:spPr>
        <p:txBody>
          <a:bodyPr/>
          <a:lstStyle>
            <a:lvl1pPr>
              <a:defRPr/>
            </a:lvl1pPr>
          </a:lstStyle>
          <a:p>
            <a:endParaRPr lang="zh-CN" altLang="en-US"/>
          </a:p>
        </p:txBody>
      </p:sp>
      <p:sp>
        <p:nvSpPr>
          <p:cNvPr id="5" name="页脚占位符 8197">
            <a:extLst>
              <a:ext uri="{FF2B5EF4-FFF2-40B4-BE49-F238E27FC236}">
                <a16:creationId xmlns:a16="http://schemas.microsoft.com/office/drawing/2014/main" id="{6E65C43F-627B-4DF0-A26C-2F8DB8A10BDF}"/>
              </a:ext>
            </a:extLst>
          </p:cNvPr>
          <p:cNvSpPr>
            <a:spLocks noGrp="1"/>
          </p:cNvSpPr>
          <p:nvPr>
            <p:ph type="ftr" sz="quarter" idx="11"/>
          </p:nvPr>
        </p:nvSpPr>
        <p:spPr>
          <a:ln/>
        </p:spPr>
        <p:txBody>
          <a:bodyPr/>
          <a:lstStyle>
            <a:lvl1pPr>
              <a:defRPr/>
            </a:lvl1pPr>
          </a:lstStyle>
          <a:p>
            <a:endParaRPr lang="zh-CN"/>
          </a:p>
        </p:txBody>
      </p:sp>
      <p:sp>
        <p:nvSpPr>
          <p:cNvPr id="6" name="灯片编号占位符 8198">
            <a:extLst>
              <a:ext uri="{FF2B5EF4-FFF2-40B4-BE49-F238E27FC236}">
                <a16:creationId xmlns:a16="http://schemas.microsoft.com/office/drawing/2014/main" id="{325FDC0A-71F9-47D9-BDB8-6FB9D8BA3CA1}"/>
              </a:ext>
            </a:extLst>
          </p:cNvPr>
          <p:cNvSpPr>
            <a:spLocks noGrp="1"/>
          </p:cNvSpPr>
          <p:nvPr>
            <p:ph type="sldNum" sz="quarter" idx="12"/>
          </p:nvPr>
        </p:nvSpPr>
        <p:spPr>
          <a:ln/>
        </p:spPr>
        <p:txBody>
          <a:bodyPr/>
          <a:lstStyle>
            <a:lvl1pPr>
              <a:defRPr/>
            </a:lvl1pPr>
          </a:lstStyle>
          <a:p>
            <a:fld id="{5CF93949-655C-4AF3-B973-FD3245D4F560}" type="slidenum">
              <a:rPr lang="en-US" altLang="zh-CN"/>
              <a:pPr/>
              <a:t>‹#›</a:t>
            </a:fld>
            <a:endParaRPr lang="zh-CN"/>
          </a:p>
        </p:txBody>
      </p:sp>
    </p:spTree>
    <p:extLst>
      <p:ext uri="{BB962C8B-B14F-4D97-AF65-F5344CB8AC3E}">
        <p14:creationId xmlns:p14="http://schemas.microsoft.com/office/powerpoint/2010/main" val="2295061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8196">
            <a:extLst>
              <a:ext uri="{FF2B5EF4-FFF2-40B4-BE49-F238E27FC236}">
                <a16:creationId xmlns:a16="http://schemas.microsoft.com/office/drawing/2014/main" id="{B252A89B-E64B-46B1-848B-781456DD694C}"/>
              </a:ext>
            </a:extLst>
          </p:cNvPr>
          <p:cNvSpPr>
            <a:spLocks noGrp="1"/>
          </p:cNvSpPr>
          <p:nvPr>
            <p:ph type="dt" sz="half" idx="10"/>
          </p:nvPr>
        </p:nvSpPr>
        <p:spPr>
          <a:ln/>
        </p:spPr>
        <p:txBody>
          <a:bodyPr/>
          <a:lstStyle>
            <a:lvl1pPr>
              <a:defRPr/>
            </a:lvl1pPr>
          </a:lstStyle>
          <a:p>
            <a:endParaRPr lang="zh-CN" altLang="en-US"/>
          </a:p>
        </p:txBody>
      </p:sp>
      <p:sp>
        <p:nvSpPr>
          <p:cNvPr id="5" name="页脚占位符 8197">
            <a:extLst>
              <a:ext uri="{FF2B5EF4-FFF2-40B4-BE49-F238E27FC236}">
                <a16:creationId xmlns:a16="http://schemas.microsoft.com/office/drawing/2014/main" id="{3ACC88C8-14E5-406F-8E73-2C55D35B4C12}"/>
              </a:ext>
            </a:extLst>
          </p:cNvPr>
          <p:cNvSpPr>
            <a:spLocks noGrp="1"/>
          </p:cNvSpPr>
          <p:nvPr>
            <p:ph type="ftr" sz="quarter" idx="11"/>
          </p:nvPr>
        </p:nvSpPr>
        <p:spPr>
          <a:ln/>
        </p:spPr>
        <p:txBody>
          <a:bodyPr/>
          <a:lstStyle>
            <a:lvl1pPr>
              <a:defRPr/>
            </a:lvl1pPr>
          </a:lstStyle>
          <a:p>
            <a:endParaRPr lang="zh-CN"/>
          </a:p>
        </p:txBody>
      </p:sp>
      <p:sp>
        <p:nvSpPr>
          <p:cNvPr id="6" name="灯片编号占位符 8198">
            <a:extLst>
              <a:ext uri="{FF2B5EF4-FFF2-40B4-BE49-F238E27FC236}">
                <a16:creationId xmlns:a16="http://schemas.microsoft.com/office/drawing/2014/main" id="{AF59280D-035B-4B5D-8E08-5411314E6D19}"/>
              </a:ext>
            </a:extLst>
          </p:cNvPr>
          <p:cNvSpPr>
            <a:spLocks noGrp="1"/>
          </p:cNvSpPr>
          <p:nvPr>
            <p:ph type="sldNum" sz="quarter" idx="12"/>
          </p:nvPr>
        </p:nvSpPr>
        <p:spPr>
          <a:ln/>
        </p:spPr>
        <p:txBody>
          <a:bodyPr/>
          <a:lstStyle>
            <a:lvl1pPr>
              <a:defRPr/>
            </a:lvl1pPr>
          </a:lstStyle>
          <a:p>
            <a:fld id="{C1B3C54F-44B2-47E7-A0B9-49B71AD302B4}" type="slidenum">
              <a:rPr lang="en-US" altLang="zh-CN"/>
              <a:pPr/>
              <a:t>‹#›</a:t>
            </a:fld>
            <a:endParaRPr lang="zh-CN"/>
          </a:p>
        </p:txBody>
      </p:sp>
    </p:spTree>
    <p:extLst>
      <p:ext uri="{BB962C8B-B14F-4D97-AF65-F5344CB8AC3E}">
        <p14:creationId xmlns:p14="http://schemas.microsoft.com/office/powerpoint/2010/main" val="2173944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268413"/>
            <a:ext cx="4032504" cy="485775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268413"/>
            <a:ext cx="4032504" cy="485775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8196">
            <a:extLst>
              <a:ext uri="{FF2B5EF4-FFF2-40B4-BE49-F238E27FC236}">
                <a16:creationId xmlns:a16="http://schemas.microsoft.com/office/drawing/2014/main" id="{5CF68112-60F6-41A8-9DCD-EB969109CA84}"/>
              </a:ext>
            </a:extLst>
          </p:cNvPr>
          <p:cNvSpPr>
            <a:spLocks noGrp="1"/>
          </p:cNvSpPr>
          <p:nvPr>
            <p:ph type="dt" sz="half" idx="10"/>
          </p:nvPr>
        </p:nvSpPr>
        <p:spPr>
          <a:ln/>
        </p:spPr>
        <p:txBody>
          <a:bodyPr/>
          <a:lstStyle>
            <a:lvl1pPr>
              <a:defRPr/>
            </a:lvl1pPr>
          </a:lstStyle>
          <a:p>
            <a:endParaRPr lang="zh-CN" altLang="en-US"/>
          </a:p>
        </p:txBody>
      </p:sp>
      <p:sp>
        <p:nvSpPr>
          <p:cNvPr id="6" name="页脚占位符 8197">
            <a:extLst>
              <a:ext uri="{FF2B5EF4-FFF2-40B4-BE49-F238E27FC236}">
                <a16:creationId xmlns:a16="http://schemas.microsoft.com/office/drawing/2014/main" id="{A335C28A-F2CE-496E-94F9-12D82303D5A6}"/>
              </a:ext>
            </a:extLst>
          </p:cNvPr>
          <p:cNvSpPr>
            <a:spLocks noGrp="1"/>
          </p:cNvSpPr>
          <p:nvPr>
            <p:ph type="ftr" sz="quarter" idx="11"/>
          </p:nvPr>
        </p:nvSpPr>
        <p:spPr>
          <a:ln/>
        </p:spPr>
        <p:txBody>
          <a:bodyPr/>
          <a:lstStyle>
            <a:lvl1pPr>
              <a:defRPr/>
            </a:lvl1pPr>
          </a:lstStyle>
          <a:p>
            <a:endParaRPr lang="zh-CN"/>
          </a:p>
        </p:txBody>
      </p:sp>
      <p:sp>
        <p:nvSpPr>
          <p:cNvPr id="7" name="灯片编号占位符 8198">
            <a:extLst>
              <a:ext uri="{FF2B5EF4-FFF2-40B4-BE49-F238E27FC236}">
                <a16:creationId xmlns:a16="http://schemas.microsoft.com/office/drawing/2014/main" id="{B6F0847D-00A1-4B61-884F-B7B586878B2F}"/>
              </a:ext>
            </a:extLst>
          </p:cNvPr>
          <p:cNvSpPr>
            <a:spLocks noGrp="1"/>
          </p:cNvSpPr>
          <p:nvPr>
            <p:ph type="sldNum" sz="quarter" idx="12"/>
          </p:nvPr>
        </p:nvSpPr>
        <p:spPr>
          <a:ln/>
        </p:spPr>
        <p:txBody>
          <a:bodyPr/>
          <a:lstStyle>
            <a:lvl1pPr>
              <a:defRPr/>
            </a:lvl1pPr>
          </a:lstStyle>
          <a:p>
            <a:fld id="{8C642FB2-6944-458E-8A6B-5D9BCDCBE519}" type="slidenum">
              <a:rPr lang="en-US" altLang="zh-CN"/>
              <a:pPr/>
              <a:t>‹#›</a:t>
            </a:fld>
            <a:endParaRPr lang="zh-CN"/>
          </a:p>
        </p:txBody>
      </p:sp>
    </p:spTree>
    <p:extLst>
      <p:ext uri="{BB962C8B-B14F-4D97-AF65-F5344CB8AC3E}">
        <p14:creationId xmlns:p14="http://schemas.microsoft.com/office/powerpoint/2010/main" val="1065806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8196">
            <a:extLst>
              <a:ext uri="{FF2B5EF4-FFF2-40B4-BE49-F238E27FC236}">
                <a16:creationId xmlns:a16="http://schemas.microsoft.com/office/drawing/2014/main" id="{3905E856-2F2A-427B-B761-BE6517103BC0}"/>
              </a:ext>
            </a:extLst>
          </p:cNvPr>
          <p:cNvSpPr>
            <a:spLocks noGrp="1"/>
          </p:cNvSpPr>
          <p:nvPr>
            <p:ph type="dt" sz="half" idx="10"/>
          </p:nvPr>
        </p:nvSpPr>
        <p:spPr>
          <a:ln/>
        </p:spPr>
        <p:txBody>
          <a:bodyPr/>
          <a:lstStyle>
            <a:lvl1pPr>
              <a:defRPr/>
            </a:lvl1pPr>
          </a:lstStyle>
          <a:p>
            <a:endParaRPr lang="zh-CN" altLang="en-US"/>
          </a:p>
        </p:txBody>
      </p:sp>
      <p:sp>
        <p:nvSpPr>
          <p:cNvPr id="8" name="页脚占位符 8197">
            <a:extLst>
              <a:ext uri="{FF2B5EF4-FFF2-40B4-BE49-F238E27FC236}">
                <a16:creationId xmlns:a16="http://schemas.microsoft.com/office/drawing/2014/main" id="{6A98F1DC-749D-471D-B023-7A09FF43FEF1}"/>
              </a:ext>
            </a:extLst>
          </p:cNvPr>
          <p:cNvSpPr>
            <a:spLocks noGrp="1"/>
          </p:cNvSpPr>
          <p:nvPr>
            <p:ph type="ftr" sz="quarter" idx="11"/>
          </p:nvPr>
        </p:nvSpPr>
        <p:spPr>
          <a:ln/>
        </p:spPr>
        <p:txBody>
          <a:bodyPr/>
          <a:lstStyle>
            <a:lvl1pPr>
              <a:defRPr/>
            </a:lvl1pPr>
          </a:lstStyle>
          <a:p>
            <a:endParaRPr lang="zh-CN"/>
          </a:p>
        </p:txBody>
      </p:sp>
      <p:sp>
        <p:nvSpPr>
          <p:cNvPr id="9" name="灯片编号占位符 8198">
            <a:extLst>
              <a:ext uri="{FF2B5EF4-FFF2-40B4-BE49-F238E27FC236}">
                <a16:creationId xmlns:a16="http://schemas.microsoft.com/office/drawing/2014/main" id="{1338CD02-E5EA-49F9-ABF8-ADAC80FF23FC}"/>
              </a:ext>
            </a:extLst>
          </p:cNvPr>
          <p:cNvSpPr>
            <a:spLocks noGrp="1"/>
          </p:cNvSpPr>
          <p:nvPr>
            <p:ph type="sldNum" sz="quarter" idx="12"/>
          </p:nvPr>
        </p:nvSpPr>
        <p:spPr>
          <a:ln/>
        </p:spPr>
        <p:txBody>
          <a:bodyPr/>
          <a:lstStyle>
            <a:lvl1pPr>
              <a:defRPr/>
            </a:lvl1pPr>
          </a:lstStyle>
          <a:p>
            <a:fld id="{45082E5D-04AE-4062-9D63-505220EF20C6}" type="slidenum">
              <a:rPr lang="en-US" altLang="zh-CN"/>
              <a:pPr/>
              <a:t>‹#›</a:t>
            </a:fld>
            <a:endParaRPr lang="zh-CN"/>
          </a:p>
        </p:txBody>
      </p:sp>
    </p:spTree>
    <p:extLst>
      <p:ext uri="{BB962C8B-B14F-4D97-AF65-F5344CB8AC3E}">
        <p14:creationId xmlns:p14="http://schemas.microsoft.com/office/powerpoint/2010/main" val="2528518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8196">
            <a:extLst>
              <a:ext uri="{FF2B5EF4-FFF2-40B4-BE49-F238E27FC236}">
                <a16:creationId xmlns:a16="http://schemas.microsoft.com/office/drawing/2014/main" id="{B818D607-ABE5-4A42-84C5-29D7AECAA849}"/>
              </a:ext>
            </a:extLst>
          </p:cNvPr>
          <p:cNvSpPr>
            <a:spLocks noGrp="1"/>
          </p:cNvSpPr>
          <p:nvPr>
            <p:ph type="dt" sz="half" idx="10"/>
          </p:nvPr>
        </p:nvSpPr>
        <p:spPr>
          <a:ln/>
        </p:spPr>
        <p:txBody>
          <a:bodyPr/>
          <a:lstStyle>
            <a:lvl1pPr>
              <a:defRPr/>
            </a:lvl1pPr>
          </a:lstStyle>
          <a:p>
            <a:endParaRPr lang="zh-CN" altLang="en-US"/>
          </a:p>
        </p:txBody>
      </p:sp>
      <p:sp>
        <p:nvSpPr>
          <p:cNvPr id="4" name="页脚占位符 8197">
            <a:extLst>
              <a:ext uri="{FF2B5EF4-FFF2-40B4-BE49-F238E27FC236}">
                <a16:creationId xmlns:a16="http://schemas.microsoft.com/office/drawing/2014/main" id="{64C5D9FB-6DAB-4945-839A-D631949290BC}"/>
              </a:ext>
            </a:extLst>
          </p:cNvPr>
          <p:cNvSpPr>
            <a:spLocks noGrp="1"/>
          </p:cNvSpPr>
          <p:nvPr>
            <p:ph type="ftr" sz="quarter" idx="11"/>
          </p:nvPr>
        </p:nvSpPr>
        <p:spPr>
          <a:ln/>
        </p:spPr>
        <p:txBody>
          <a:bodyPr/>
          <a:lstStyle>
            <a:lvl1pPr>
              <a:defRPr/>
            </a:lvl1pPr>
          </a:lstStyle>
          <a:p>
            <a:endParaRPr lang="zh-CN"/>
          </a:p>
        </p:txBody>
      </p:sp>
      <p:sp>
        <p:nvSpPr>
          <p:cNvPr id="5" name="灯片编号占位符 8198">
            <a:extLst>
              <a:ext uri="{FF2B5EF4-FFF2-40B4-BE49-F238E27FC236}">
                <a16:creationId xmlns:a16="http://schemas.microsoft.com/office/drawing/2014/main" id="{CE42B47A-AD98-4BC5-8921-1E8BC298832B}"/>
              </a:ext>
            </a:extLst>
          </p:cNvPr>
          <p:cNvSpPr>
            <a:spLocks noGrp="1"/>
          </p:cNvSpPr>
          <p:nvPr>
            <p:ph type="sldNum" sz="quarter" idx="12"/>
          </p:nvPr>
        </p:nvSpPr>
        <p:spPr>
          <a:ln/>
        </p:spPr>
        <p:txBody>
          <a:bodyPr/>
          <a:lstStyle>
            <a:lvl1pPr>
              <a:defRPr/>
            </a:lvl1pPr>
          </a:lstStyle>
          <a:p>
            <a:fld id="{03C58471-48B7-4EA0-A645-D8E7644F0B53}" type="slidenum">
              <a:rPr lang="en-US" altLang="zh-CN"/>
              <a:pPr/>
              <a:t>‹#›</a:t>
            </a:fld>
            <a:endParaRPr lang="zh-CN"/>
          </a:p>
        </p:txBody>
      </p:sp>
    </p:spTree>
    <p:extLst>
      <p:ext uri="{BB962C8B-B14F-4D97-AF65-F5344CB8AC3E}">
        <p14:creationId xmlns:p14="http://schemas.microsoft.com/office/powerpoint/2010/main" val="654791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8196">
            <a:extLst>
              <a:ext uri="{FF2B5EF4-FFF2-40B4-BE49-F238E27FC236}">
                <a16:creationId xmlns:a16="http://schemas.microsoft.com/office/drawing/2014/main" id="{470584E7-594A-4231-9181-15666DA40B8F}"/>
              </a:ext>
            </a:extLst>
          </p:cNvPr>
          <p:cNvSpPr>
            <a:spLocks noGrp="1"/>
          </p:cNvSpPr>
          <p:nvPr>
            <p:ph type="dt" sz="half" idx="10"/>
          </p:nvPr>
        </p:nvSpPr>
        <p:spPr>
          <a:ln/>
        </p:spPr>
        <p:txBody>
          <a:bodyPr/>
          <a:lstStyle>
            <a:lvl1pPr>
              <a:defRPr/>
            </a:lvl1pPr>
          </a:lstStyle>
          <a:p>
            <a:endParaRPr lang="zh-CN" altLang="en-US"/>
          </a:p>
        </p:txBody>
      </p:sp>
      <p:sp>
        <p:nvSpPr>
          <p:cNvPr id="3" name="页脚占位符 8197">
            <a:extLst>
              <a:ext uri="{FF2B5EF4-FFF2-40B4-BE49-F238E27FC236}">
                <a16:creationId xmlns:a16="http://schemas.microsoft.com/office/drawing/2014/main" id="{4EDAF0C5-B4D0-4AB9-BBE1-CF3931B0F43A}"/>
              </a:ext>
            </a:extLst>
          </p:cNvPr>
          <p:cNvSpPr>
            <a:spLocks noGrp="1"/>
          </p:cNvSpPr>
          <p:nvPr>
            <p:ph type="ftr" sz="quarter" idx="11"/>
          </p:nvPr>
        </p:nvSpPr>
        <p:spPr>
          <a:ln/>
        </p:spPr>
        <p:txBody>
          <a:bodyPr/>
          <a:lstStyle>
            <a:lvl1pPr>
              <a:defRPr/>
            </a:lvl1pPr>
          </a:lstStyle>
          <a:p>
            <a:endParaRPr lang="zh-CN"/>
          </a:p>
        </p:txBody>
      </p:sp>
      <p:sp>
        <p:nvSpPr>
          <p:cNvPr id="4" name="灯片编号占位符 8198">
            <a:extLst>
              <a:ext uri="{FF2B5EF4-FFF2-40B4-BE49-F238E27FC236}">
                <a16:creationId xmlns:a16="http://schemas.microsoft.com/office/drawing/2014/main" id="{9D6FCFF6-C6A8-49AC-804F-E35E7B79F1CA}"/>
              </a:ext>
            </a:extLst>
          </p:cNvPr>
          <p:cNvSpPr>
            <a:spLocks noGrp="1"/>
          </p:cNvSpPr>
          <p:nvPr>
            <p:ph type="sldNum" sz="quarter" idx="12"/>
          </p:nvPr>
        </p:nvSpPr>
        <p:spPr>
          <a:ln/>
        </p:spPr>
        <p:txBody>
          <a:bodyPr/>
          <a:lstStyle>
            <a:lvl1pPr>
              <a:defRPr/>
            </a:lvl1pPr>
          </a:lstStyle>
          <a:p>
            <a:fld id="{F379E4D9-0AEC-4056-9D57-692978CCEF41}" type="slidenum">
              <a:rPr lang="en-US" altLang="zh-CN"/>
              <a:pPr/>
              <a:t>‹#›</a:t>
            </a:fld>
            <a:endParaRPr lang="zh-CN"/>
          </a:p>
        </p:txBody>
      </p:sp>
    </p:spTree>
    <p:extLst>
      <p:ext uri="{BB962C8B-B14F-4D97-AF65-F5344CB8AC3E}">
        <p14:creationId xmlns:p14="http://schemas.microsoft.com/office/powerpoint/2010/main" val="1772580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8196">
            <a:extLst>
              <a:ext uri="{FF2B5EF4-FFF2-40B4-BE49-F238E27FC236}">
                <a16:creationId xmlns:a16="http://schemas.microsoft.com/office/drawing/2014/main" id="{00392F18-0351-4BD8-A29F-772F2B634B09}"/>
              </a:ext>
            </a:extLst>
          </p:cNvPr>
          <p:cNvSpPr>
            <a:spLocks noGrp="1"/>
          </p:cNvSpPr>
          <p:nvPr>
            <p:ph type="dt" sz="half" idx="10"/>
          </p:nvPr>
        </p:nvSpPr>
        <p:spPr>
          <a:ln/>
        </p:spPr>
        <p:txBody>
          <a:bodyPr/>
          <a:lstStyle>
            <a:lvl1pPr>
              <a:defRPr/>
            </a:lvl1pPr>
          </a:lstStyle>
          <a:p>
            <a:endParaRPr lang="zh-CN" altLang="en-US"/>
          </a:p>
        </p:txBody>
      </p:sp>
      <p:sp>
        <p:nvSpPr>
          <p:cNvPr id="6" name="页脚占位符 8197">
            <a:extLst>
              <a:ext uri="{FF2B5EF4-FFF2-40B4-BE49-F238E27FC236}">
                <a16:creationId xmlns:a16="http://schemas.microsoft.com/office/drawing/2014/main" id="{C0A4E2FB-0AE1-42D7-A650-71A1A0CA7C24}"/>
              </a:ext>
            </a:extLst>
          </p:cNvPr>
          <p:cNvSpPr>
            <a:spLocks noGrp="1"/>
          </p:cNvSpPr>
          <p:nvPr>
            <p:ph type="ftr" sz="quarter" idx="11"/>
          </p:nvPr>
        </p:nvSpPr>
        <p:spPr>
          <a:ln/>
        </p:spPr>
        <p:txBody>
          <a:bodyPr/>
          <a:lstStyle>
            <a:lvl1pPr>
              <a:defRPr/>
            </a:lvl1pPr>
          </a:lstStyle>
          <a:p>
            <a:endParaRPr lang="zh-CN"/>
          </a:p>
        </p:txBody>
      </p:sp>
      <p:sp>
        <p:nvSpPr>
          <p:cNvPr id="7" name="灯片编号占位符 8198">
            <a:extLst>
              <a:ext uri="{FF2B5EF4-FFF2-40B4-BE49-F238E27FC236}">
                <a16:creationId xmlns:a16="http://schemas.microsoft.com/office/drawing/2014/main" id="{EBDCCAF6-B450-4BB2-9BCB-FE6D511DDD19}"/>
              </a:ext>
            </a:extLst>
          </p:cNvPr>
          <p:cNvSpPr>
            <a:spLocks noGrp="1"/>
          </p:cNvSpPr>
          <p:nvPr>
            <p:ph type="sldNum" sz="quarter" idx="12"/>
          </p:nvPr>
        </p:nvSpPr>
        <p:spPr>
          <a:ln/>
        </p:spPr>
        <p:txBody>
          <a:bodyPr/>
          <a:lstStyle>
            <a:lvl1pPr>
              <a:defRPr/>
            </a:lvl1pPr>
          </a:lstStyle>
          <a:p>
            <a:fld id="{3DBF958F-E0D0-40E6-A450-DB02A8A1DD42}" type="slidenum">
              <a:rPr lang="en-US" altLang="zh-CN"/>
              <a:pPr/>
              <a:t>‹#›</a:t>
            </a:fld>
            <a:endParaRPr lang="zh-CN"/>
          </a:p>
        </p:txBody>
      </p:sp>
    </p:spTree>
    <p:extLst>
      <p:ext uri="{BB962C8B-B14F-4D97-AF65-F5344CB8AC3E}">
        <p14:creationId xmlns:p14="http://schemas.microsoft.com/office/powerpoint/2010/main" val="1866344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日期占位符 8196">
            <a:extLst>
              <a:ext uri="{FF2B5EF4-FFF2-40B4-BE49-F238E27FC236}">
                <a16:creationId xmlns:a16="http://schemas.microsoft.com/office/drawing/2014/main" id="{9FC4CB16-81BF-43C9-83AC-95C705942ACA}"/>
              </a:ext>
            </a:extLst>
          </p:cNvPr>
          <p:cNvSpPr>
            <a:spLocks noGrp="1"/>
          </p:cNvSpPr>
          <p:nvPr>
            <p:ph type="dt" sz="half" idx="10"/>
          </p:nvPr>
        </p:nvSpPr>
        <p:spPr>
          <a:ln/>
        </p:spPr>
        <p:txBody>
          <a:bodyPr/>
          <a:lstStyle>
            <a:lvl1pPr>
              <a:defRPr/>
            </a:lvl1pPr>
          </a:lstStyle>
          <a:p>
            <a:endParaRPr lang="zh-CN" altLang="en-US"/>
          </a:p>
        </p:txBody>
      </p:sp>
      <p:sp>
        <p:nvSpPr>
          <p:cNvPr id="6" name="页脚占位符 8197">
            <a:extLst>
              <a:ext uri="{FF2B5EF4-FFF2-40B4-BE49-F238E27FC236}">
                <a16:creationId xmlns:a16="http://schemas.microsoft.com/office/drawing/2014/main" id="{B7E70E64-DE79-4538-9A25-A8B8F9685814}"/>
              </a:ext>
            </a:extLst>
          </p:cNvPr>
          <p:cNvSpPr>
            <a:spLocks noGrp="1"/>
          </p:cNvSpPr>
          <p:nvPr>
            <p:ph type="ftr" sz="quarter" idx="11"/>
          </p:nvPr>
        </p:nvSpPr>
        <p:spPr>
          <a:ln/>
        </p:spPr>
        <p:txBody>
          <a:bodyPr/>
          <a:lstStyle>
            <a:lvl1pPr>
              <a:defRPr/>
            </a:lvl1pPr>
          </a:lstStyle>
          <a:p>
            <a:endParaRPr lang="zh-CN"/>
          </a:p>
        </p:txBody>
      </p:sp>
      <p:sp>
        <p:nvSpPr>
          <p:cNvPr id="7" name="灯片编号占位符 8198">
            <a:extLst>
              <a:ext uri="{FF2B5EF4-FFF2-40B4-BE49-F238E27FC236}">
                <a16:creationId xmlns:a16="http://schemas.microsoft.com/office/drawing/2014/main" id="{30395B60-0206-4ED3-BD24-4E1A7F3030BE}"/>
              </a:ext>
            </a:extLst>
          </p:cNvPr>
          <p:cNvSpPr>
            <a:spLocks noGrp="1"/>
          </p:cNvSpPr>
          <p:nvPr>
            <p:ph type="sldNum" sz="quarter" idx="12"/>
          </p:nvPr>
        </p:nvSpPr>
        <p:spPr>
          <a:ln/>
        </p:spPr>
        <p:txBody>
          <a:bodyPr/>
          <a:lstStyle>
            <a:lvl1pPr>
              <a:defRPr/>
            </a:lvl1pPr>
          </a:lstStyle>
          <a:p>
            <a:fld id="{FAD66F65-F5FD-41FB-AD17-8BB40AB2B8E2}" type="slidenum">
              <a:rPr lang="en-US" altLang="zh-CN"/>
              <a:pPr/>
              <a:t>‹#›</a:t>
            </a:fld>
            <a:endParaRPr lang="zh-CN"/>
          </a:p>
        </p:txBody>
      </p:sp>
    </p:spTree>
    <p:extLst>
      <p:ext uri="{BB962C8B-B14F-4D97-AF65-F5344CB8AC3E}">
        <p14:creationId xmlns:p14="http://schemas.microsoft.com/office/powerpoint/2010/main" val="215992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图片 8193" descr="USTC-BIGLOG">
            <a:extLst>
              <a:ext uri="{FF2B5EF4-FFF2-40B4-BE49-F238E27FC236}">
                <a16:creationId xmlns:a16="http://schemas.microsoft.com/office/drawing/2014/main" id="{523F8B3A-F2CF-4F55-B15D-3344CFD5F92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9144000"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 8194">
            <a:extLst>
              <a:ext uri="{FF2B5EF4-FFF2-40B4-BE49-F238E27FC236}">
                <a16:creationId xmlns:a16="http://schemas.microsoft.com/office/drawing/2014/main" id="{788D0ED3-04E3-4751-97D5-96D19EE6B47C}"/>
              </a:ext>
            </a:extLst>
          </p:cNvPr>
          <p:cNvSpPr>
            <a:spLocks noGrp="1" noChangeArrowheads="1"/>
          </p:cNvSpPr>
          <p:nvPr>
            <p:ph type="title" idx="4294967295"/>
          </p:nvPr>
        </p:nvSpPr>
        <p:spPr bwMode="auto">
          <a:xfrm>
            <a:off x="457200" y="274638"/>
            <a:ext cx="82296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文本占位符 8195">
            <a:extLst>
              <a:ext uri="{FF2B5EF4-FFF2-40B4-BE49-F238E27FC236}">
                <a16:creationId xmlns:a16="http://schemas.microsoft.com/office/drawing/2014/main" id="{984F02B6-044F-438A-81D0-5E4C4751F11B}"/>
              </a:ext>
            </a:extLst>
          </p:cNvPr>
          <p:cNvSpPr>
            <a:spLocks noGrp="1" noChangeArrowheads="1"/>
          </p:cNvSpPr>
          <p:nvPr>
            <p:ph type="body" idx="4294967295"/>
          </p:nvPr>
        </p:nvSpPr>
        <p:spPr bwMode="auto">
          <a:xfrm>
            <a:off x="457200" y="1268413"/>
            <a:ext cx="82296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197" name="日期占位符 8196">
            <a:extLst>
              <a:ext uri="{FF2B5EF4-FFF2-40B4-BE49-F238E27FC236}">
                <a16:creationId xmlns:a16="http://schemas.microsoft.com/office/drawing/2014/main" id="{CA8BB82D-E61D-4BD0-8E1B-DA7312F585C9}"/>
              </a:ext>
            </a:extLst>
          </p:cNvPr>
          <p:cNvSpPr>
            <a:spLocks noGrp="1"/>
          </p:cNvSpPr>
          <p:nvPr>
            <p:ph type="dt" sz="half" idx="2"/>
          </p:nvPr>
        </p:nvSpPr>
        <p:spPr>
          <a:xfrm>
            <a:off x="457200" y="6245225"/>
            <a:ext cx="2133600" cy="476250"/>
          </a:xfrm>
          <a:prstGeom prst="rect">
            <a:avLst/>
          </a:prstGeom>
          <a:noFill/>
          <a:ln w="9525">
            <a:noFill/>
          </a:ln>
        </p:spPr>
        <p:txBody>
          <a:bodyPr/>
          <a:lstStyle>
            <a:lvl1pPr>
              <a:defRPr sz="1400" noProof="1" dirty="0"/>
            </a:lvl1pPr>
          </a:lstStyle>
          <a:p>
            <a:endParaRPr lang="zh-CN" altLang="en-US"/>
          </a:p>
        </p:txBody>
      </p:sp>
      <p:sp>
        <p:nvSpPr>
          <p:cNvPr id="8198" name="页脚占位符 8197">
            <a:extLst>
              <a:ext uri="{FF2B5EF4-FFF2-40B4-BE49-F238E27FC236}">
                <a16:creationId xmlns:a16="http://schemas.microsoft.com/office/drawing/2014/main" id="{D3533BD4-68B1-45E1-BDA9-240B06A2454D}"/>
              </a:ext>
            </a:extLst>
          </p:cNvPr>
          <p:cNvSpPr>
            <a:spLocks noGrp="1"/>
          </p:cNvSpPr>
          <p:nvPr>
            <p:ph type="ftr" sz="quarter" idx="3"/>
          </p:nvPr>
        </p:nvSpPr>
        <p:spPr>
          <a:xfrm>
            <a:off x="3124200" y="6245225"/>
            <a:ext cx="2895600" cy="476250"/>
          </a:xfrm>
          <a:prstGeom prst="rect">
            <a:avLst/>
          </a:prstGeom>
          <a:noFill/>
          <a:ln w="9525">
            <a:noFill/>
          </a:ln>
        </p:spPr>
        <p:txBody>
          <a:bodyPr/>
          <a:lstStyle>
            <a:lvl1pPr algn="ctr">
              <a:defRPr sz="1400" noProof="1" dirty="0"/>
            </a:lvl1pPr>
          </a:lstStyle>
          <a:p>
            <a:endParaRPr lang="zh-CN"/>
          </a:p>
        </p:txBody>
      </p:sp>
      <p:sp>
        <p:nvSpPr>
          <p:cNvPr id="8199" name="灯片编号占位符 8198">
            <a:extLst>
              <a:ext uri="{FF2B5EF4-FFF2-40B4-BE49-F238E27FC236}">
                <a16:creationId xmlns:a16="http://schemas.microsoft.com/office/drawing/2014/main" id="{48C3BFE0-EB18-49C4-8580-D5169ECEE3F5}"/>
              </a:ext>
            </a:extLst>
          </p:cNvPr>
          <p:cNvSpPr>
            <a:spLocks noGrp="1"/>
          </p:cNvSpPr>
          <p:nvPr>
            <p:ph type="sldNum" sz="quarter" idx="4"/>
          </p:nvPr>
        </p:nvSpPr>
        <p:spPr>
          <a:xfrm>
            <a:off x="6553200" y="6245225"/>
            <a:ext cx="2133600" cy="476250"/>
          </a:xfrm>
          <a:prstGeom prst="rect">
            <a:avLst/>
          </a:prstGeom>
          <a:noFill/>
          <a:ln w="9525">
            <a:noFill/>
          </a:ln>
        </p:spPr>
        <p:txBody>
          <a:bodyPr/>
          <a:lstStyle>
            <a:lvl1pPr algn="r">
              <a:defRPr sz="1400" noProof="1" dirty="0">
                <a:latin typeface="Arial" panose="020B0604020202020204" pitchFamily="34" charset="0"/>
                <a:cs typeface="+mn-ea"/>
              </a:defRPr>
            </a:lvl1pPr>
          </a:lstStyle>
          <a:p>
            <a:fld id="{482A1CCB-B26E-4EFA-8625-8E5AF7B9B3C4}" type="slidenum">
              <a:rPr lang="en-US" altLang="zh-CN"/>
              <a:pPr/>
              <a:t>‹#›</a:t>
            </a:fld>
            <a:endParaRPr lang="zh-CN">
              <a:latin typeface="Times New Roman" panose="02020603050405020304" pitchFamily="18" charset="0"/>
              <a:cs typeface="+mn-cs"/>
            </a:endParaRPr>
          </a:p>
        </p:txBody>
      </p:sp>
    </p:spTree>
  </p:cSld>
  <p:clrMap bg1="lt1" tx1="dk1" bg2="lt2" tx2="dk2" accent1="accent1" accent2="accent2" accent3="accent3" accent4="accent4" accent5="accent5" accent6="accent6" hlink="hlink" folHlink="folHlink"/>
  <p:sldLayoutIdLst>
    <p:sldLayoutId id="2147483692" r:id="rId1"/>
    <p:sldLayoutId id="2147483691" r:id="rId2"/>
    <p:sldLayoutId id="2147483690" r:id="rId3"/>
    <p:sldLayoutId id="2147483689" r:id="rId4"/>
    <p:sldLayoutId id="2147483688" r:id="rId5"/>
    <p:sldLayoutId id="2147483687" r:id="rId6"/>
    <p:sldLayoutId id="2147483686" r:id="rId7"/>
    <p:sldLayoutId id="2147483685" r:id="rId8"/>
    <p:sldLayoutId id="2147483684" r:id="rId9"/>
    <p:sldLayoutId id="2147483683" r:id="rId10"/>
    <p:sldLayoutId id="2147483682" r:id="rId11"/>
    <p:sldLayoutId id="2147483681" r:id="rId12"/>
    <p:sldLayoutId id="2147483680" r:id="rId13"/>
    <p:sldLayoutId id="2147483679" r:id="rId14"/>
    <p:sldLayoutId id="2147483678" r:id="rId15"/>
  </p:sldLayoutIdLst>
  <p:txStyles>
    <p:titleStyle>
      <a:lvl1pPr algn="l" rtl="0" fontAlgn="base">
        <a:spcBef>
          <a:spcPct val="0"/>
        </a:spcBef>
        <a:spcAft>
          <a:spcPct val="0"/>
        </a:spcAft>
        <a:defRPr sz="4000" b="1" kern="1200">
          <a:solidFill>
            <a:schemeClr val="tx2"/>
          </a:solidFill>
          <a:latin typeface="+mj-lt"/>
          <a:ea typeface="+mj-ea"/>
          <a:cs typeface="+mj-cs"/>
        </a:defRPr>
      </a:lvl1pPr>
      <a:lvl2pPr algn="l" rtl="0" fontAlgn="base">
        <a:spcBef>
          <a:spcPct val="0"/>
        </a:spcBef>
        <a:spcAft>
          <a:spcPct val="0"/>
        </a:spcAft>
        <a:defRPr sz="4000" b="1">
          <a:solidFill>
            <a:schemeClr val="tx2"/>
          </a:solidFill>
          <a:latin typeface="Arial" panose="020B0604020202020204" pitchFamily="34" charset="0"/>
          <a:ea typeface="楷体_GB2312" pitchFamily="49" charset="-122"/>
        </a:defRPr>
      </a:lvl2pPr>
      <a:lvl3pPr algn="l" rtl="0" fontAlgn="base">
        <a:spcBef>
          <a:spcPct val="0"/>
        </a:spcBef>
        <a:spcAft>
          <a:spcPct val="0"/>
        </a:spcAft>
        <a:defRPr sz="4000" b="1">
          <a:solidFill>
            <a:schemeClr val="tx2"/>
          </a:solidFill>
          <a:latin typeface="Arial" panose="020B0604020202020204" pitchFamily="34" charset="0"/>
          <a:ea typeface="楷体_GB2312" pitchFamily="49" charset="-122"/>
        </a:defRPr>
      </a:lvl3pPr>
      <a:lvl4pPr algn="l" rtl="0" fontAlgn="base">
        <a:spcBef>
          <a:spcPct val="0"/>
        </a:spcBef>
        <a:spcAft>
          <a:spcPct val="0"/>
        </a:spcAft>
        <a:defRPr sz="4000" b="1">
          <a:solidFill>
            <a:schemeClr val="tx2"/>
          </a:solidFill>
          <a:latin typeface="Arial" panose="020B0604020202020204" pitchFamily="34" charset="0"/>
          <a:ea typeface="楷体_GB2312" pitchFamily="49" charset="-122"/>
        </a:defRPr>
      </a:lvl4pPr>
      <a:lvl5pPr algn="l" rtl="0" fontAlgn="base">
        <a:spcBef>
          <a:spcPct val="0"/>
        </a:spcBef>
        <a:spcAft>
          <a:spcPct val="0"/>
        </a:spcAft>
        <a:defRPr sz="4000" b="1">
          <a:solidFill>
            <a:schemeClr val="tx2"/>
          </a:solidFill>
          <a:latin typeface="Arial" panose="020B0604020202020204" pitchFamily="34" charset="0"/>
          <a:ea typeface="楷体_GB2312" pitchFamily="49" charset="-122"/>
        </a:defRPr>
      </a:lvl5pPr>
      <a:lvl6pPr marL="457200" algn="l" rtl="0" fontAlgn="base">
        <a:spcBef>
          <a:spcPct val="0"/>
        </a:spcBef>
        <a:spcAft>
          <a:spcPct val="0"/>
        </a:spcAft>
        <a:defRPr sz="4000" b="1">
          <a:solidFill>
            <a:schemeClr val="tx2"/>
          </a:solidFill>
          <a:latin typeface="Arial" panose="020B0604020202020204" pitchFamily="34" charset="0"/>
          <a:ea typeface="楷体_GB2312" pitchFamily="49" charset="-122"/>
        </a:defRPr>
      </a:lvl6pPr>
      <a:lvl7pPr marL="914400" algn="l" rtl="0" fontAlgn="base">
        <a:spcBef>
          <a:spcPct val="0"/>
        </a:spcBef>
        <a:spcAft>
          <a:spcPct val="0"/>
        </a:spcAft>
        <a:defRPr sz="4000" b="1">
          <a:solidFill>
            <a:schemeClr val="tx2"/>
          </a:solidFill>
          <a:latin typeface="Arial" panose="020B0604020202020204" pitchFamily="34" charset="0"/>
          <a:ea typeface="楷体_GB2312" pitchFamily="49" charset="-122"/>
        </a:defRPr>
      </a:lvl7pPr>
      <a:lvl8pPr marL="1371600" algn="l" rtl="0" fontAlgn="base">
        <a:spcBef>
          <a:spcPct val="0"/>
        </a:spcBef>
        <a:spcAft>
          <a:spcPct val="0"/>
        </a:spcAft>
        <a:defRPr sz="4000" b="1">
          <a:solidFill>
            <a:schemeClr val="tx2"/>
          </a:solidFill>
          <a:latin typeface="Arial" panose="020B0604020202020204" pitchFamily="34" charset="0"/>
          <a:ea typeface="楷体_GB2312" pitchFamily="49" charset="-122"/>
        </a:defRPr>
      </a:lvl8pPr>
      <a:lvl9pPr marL="1828800" algn="l" rtl="0" fontAlgn="base">
        <a:spcBef>
          <a:spcPct val="0"/>
        </a:spcBef>
        <a:spcAft>
          <a:spcPct val="0"/>
        </a:spcAft>
        <a:defRPr sz="4000" b="1">
          <a:solidFill>
            <a:schemeClr val="tx2"/>
          </a:solidFill>
          <a:latin typeface="Arial" panose="020B0604020202020204" pitchFamily="34" charset="0"/>
          <a:ea typeface="楷体_GB2312" pitchFamily="49"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fontAlgn="base">
        <a:spcBef>
          <a:spcPct val="20000"/>
        </a:spcBef>
        <a:spcAft>
          <a:spcPct val="0"/>
        </a:spcAft>
        <a:buChar char="–"/>
        <a:defRPr sz="2800" kern="1200">
          <a:solidFill>
            <a:schemeClr val="tx1"/>
          </a:solidFill>
          <a:latin typeface="+mn-lt"/>
          <a:ea typeface="+mn-ea"/>
          <a:cs typeface="+mn-cs"/>
        </a:defRPr>
      </a:lvl2pPr>
      <a:lvl3pPr marL="1143000" lvl="2" indent="-228600" algn="l" rtl="0" fontAlgn="base">
        <a:spcBef>
          <a:spcPct val="20000"/>
        </a:spcBef>
        <a:spcAft>
          <a:spcPct val="0"/>
        </a:spcAft>
        <a:buChar char="•"/>
        <a:defRPr sz="2400" kern="1200">
          <a:solidFill>
            <a:schemeClr val="tx1"/>
          </a:solidFill>
          <a:latin typeface="+mn-lt"/>
          <a:ea typeface="+mn-ea"/>
          <a:cs typeface="+mn-cs"/>
        </a:defRPr>
      </a:lvl3pPr>
      <a:lvl4pPr marL="1600200" lvl="3" indent="-228600" algn="l" rtl="0" fontAlgn="base">
        <a:spcBef>
          <a:spcPct val="20000"/>
        </a:spcBef>
        <a:spcAft>
          <a:spcPct val="0"/>
        </a:spcAft>
        <a:buChar char="–"/>
        <a:defRPr sz="2000" kern="1200">
          <a:solidFill>
            <a:schemeClr val="tx1"/>
          </a:solidFill>
          <a:latin typeface="+mn-lt"/>
          <a:ea typeface="+mn-ea"/>
          <a:cs typeface="+mn-cs"/>
        </a:defRPr>
      </a:lvl4pPr>
      <a:lvl5pPr marL="2057400" lvl="4" indent="-228600" algn="l" rtl="0" fontAlgn="base">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50000"/>
        </a:spcBef>
        <a:spcAft>
          <a:spcPct val="0"/>
        </a:spcAft>
        <a:buNone/>
        <a:defRPr sz="16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50000"/>
        </a:spcBef>
        <a:spcAft>
          <a:spcPct val="0"/>
        </a:spcAft>
        <a:buNone/>
        <a:defRPr sz="16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50000"/>
        </a:spcBef>
        <a:spcAft>
          <a:spcPct val="0"/>
        </a:spcAft>
        <a:buNone/>
        <a:defRPr sz="16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50000"/>
        </a:spcBef>
        <a:spcAft>
          <a:spcPct val="0"/>
        </a:spcAft>
        <a:buNone/>
        <a:defRPr sz="16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50000"/>
        </a:spcBef>
        <a:spcAft>
          <a:spcPct val="0"/>
        </a:spcAft>
        <a:buNone/>
        <a:defRPr sz="16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50000"/>
        </a:spcBef>
        <a:spcAft>
          <a:spcPct val="0"/>
        </a:spcAft>
        <a:buNone/>
        <a:defRPr sz="16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50000"/>
        </a:spcBef>
        <a:spcAft>
          <a:spcPct val="0"/>
        </a:spcAft>
        <a:buNone/>
        <a:defRPr sz="16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50000"/>
        </a:spcBef>
        <a:spcAft>
          <a:spcPct val="0"/>
        </a:spcAft>
        <a:buNone/>
        <a:defRPr sz="16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3.wmf"/></Relationships>
</file>

<file path=ppt/slides/_rels/slide1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4.wmf"/></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57.png"/></Relationships>
</file>

<file path=ppt/slides/_rels/slide12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4.xml"/><Relationship Id="rId4" Type="http://schemas.openxmlformats.org/officeDocument/2006/relationships/image" Target="../media/image60.png"/></Relationships>
</file>

<file path=ppt/slides/_rels/slide12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xu/&#25945;&#23398;/&#35745;&#31639;&#26426;&#32452;&#25104;&#21407;&#29702;/&#32452;&#25104;&#21407;&#29702;&#22791;&#35838;&#36164;&#26009;/&#32452;&#25104;&#21407;&#29702;&#35838;&#20214;A/Chap04/4.2.ht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3.jpeg"/><Relationship Id="rId4" Type="http://schemas.openxmlformats.org/officeDocument/2006/relationships/image" Target="../media/image42.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itle 3073">
            <a:extLst>
              <a:ext uri="{FF2B5EF4-FFF2-40B4-BE49-F238E27FC236}">
                <a16:creationId xmlns:a16="http://schemas.microsoft.com/office/drawing/2014/main" id="{DAAED4E4-15B8-4522-BB59-7CEC7FE4136F}"/>
              </a:ext>
            </a:extLst>
          </p:cNvPr>
          <p:cNvSpPr>
            <a:spLocks noGrp="1" noChangeArrowheads="1"/>
          </p:cNvSpPr>
          <p:nvPr>
            <p:ph type="ctrTitle"/>
          </p:nvPr>
        </p:nvSpPr>
        <p:spPr>
          <a:xfrm>
            <a:off x="685800" y="2130425"/>
            <a:ext cx="7772400" cy="1470025"/>
          </a:xfrm>
        </p:spPr>
        <p:txBody>
          <a:bodyPr anchor="ctr"/>
          <a:lstStyle/>
          <a:p>
            <a:r>
              <a:rPr lang="en-US" altLang="zh-CN" sz="3600" b="0" dirty="0"/>
              <a:t>2018</a:t>
            </a:r>
            <a:r>
              <a:rPr lang="zh-CN" altLang="en-US" sz="3600" b="0" dirty="0"/>
              <a:t>年暑期</a:t>
            </a:r>
            <a:r>
              <a:rPr lang="en-US" altLang="zh-CN" sz="3600" b="0" dirty="0"/>
              <a:t>·</a:t>
            </a:r>
            <a:r>
              <a:rPr lang="zh-CN" altLang="en-US" sz="3600" b="0" dirty="0"/>
              <a:t>计算机组成原理</a:t>
            </a:r>
            <a:br>
              <a:rPr lang="en-US" altLang="zh-CN" sz="3600" b="0" dirty="0"/>
            </a:br>
            <a:br>
              <a:rPr lang="zh-CN" altLang="en-US" sz="3600" b="0" dirty="0"/>
            </a:br>
            <a:br>
              <a:rPr lang="en-US" altLang="zh-CN" sz="3600" b="0" dirty="0"/>
            </a:br>
            <a:r>
              <a:rPr lang="zh-CN" altLang="en-US" sz="3600" b="0" dirty="0"/>
              <a:t>第四篇   指令系统</a:t>
            </a:r>
            <a:br>
              <a:rPr lang="zh-CN" altLang="en-US" sz="3600" b="0" dirty="0"/>
            </a:br>
            <a:endParaRPr lang="zh-CN" altLang="en-US" sz="3600" b="0" dirty="0"/>
          </a:p>
        </p:txBody>
      </p:sp>
      <p:sp>
        <p:nvSpPr>
          <p:cNvPr id="4098" name="Subtitle 3074">
            <a:extLst>
              <a:ext uri="{FF2B5EF4-FFF2-40B4-BE49-F238E27FC236}">
                <a16:creationId xmlns:a16="http://schemas.microsoft.com/office/drawing/2014/main" id="{D2FB4435-D055-497F-986F-A9D144635437}"/>
              </a:ext>
            </a:extLst>
          </p:cNvPr>
          <p:cNvSpPr>
            <a:spLocks noGrp="1" noChangeArrowheads="1"/>
          </p:cNvSpPr>
          <p:nvPr>
            <p:ph type="subTitle" idx="1"/>
          </p:nvPr>
        </p:nvSpPr>
        <p:spPr>
          <a:xfrm>
            <a:off x="1403648" y="5229200"/>
            <a:ext cx="6513513" cy="1365456"/>
          </a:xfrm>
        </p:spPr>
        <p:txBody>
          <a:bodyPr/>
          <a:lstStyle/>
          <a:p>
            <a:r>
              <a:rPr lang="zh-CN" altLang="en-US" sz="2800" dirty="0"/>
              <a:t>讲授： 赵振刚 </a:t>
            </a:r>
          </a:p>
          <a:p>
            <a:r>
              <a:rPr lang="en-US" altLang="zh-CN" sz="2800" dirty="0"/>
              <a:t>gavin@ustc.edu.cn</a:t>
            </a:r>
          </a:p>
          <a:p>
            <a:r>
              <a:rPr lang="zh-CN" altLang="en-US" sz="2400" dirty="0"/>
              <a:t>思贤楼</a:t>
            </a:r>
            <a:r>
              <a:rPr lang="en-US" altLang="zh-CN" sz="2400" dirty="0"/>
              <a:t>3-507    68839303</a:t>
            </a:r>
            <a:endParaRPr lang="zh-CN" altLang="en-US" sz="1400" dirty="0"/>
          </a:p>
          <a:p>
            <a:endParaRPr lang="en-US" altLang="zh-CN" sz="1400" dirty="0"/>
          </a:p>
        </p:txBody>
      </p:sp>
      <p:pic>
        <p:nvPicPr>
          <p:cNvPr id="4099" name="Picture 3075" descr="未命名">
            <a:extLst>
              <a:ext uri="{FF2B5EF4-FFF2-40B4-BE49-F238E27FC236}">
                <a16:creationId xmlns:a16="http://schemas.microsoft.com/office/drawing/2014/main" id="{52368B8C-CD48-4CCE-9BB5-719ACCB248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260350"/>
            <a:ext cx="42100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32769">
            <a:extLst>
              <a:ext uri="{FF2B5EF4-FFF2-40B4-BE49-F238E27FC236}">
                <a16:creationId xmlns:a16="http://schemas.microsoft.com/office/drawing/2014/main" id="{A1DA0B90-C448-432C-BEA2-EA2D0039FF94}"/>
              </a:ext>
            </a:extLst>
          </p:cNvPr>
          <p:cNvSpPr>
            <a:spLocks noGrp="1" noChangeArrowheads="1"/>
          </p:cNvSpPr>
          <p:nvPr>
            <p:ph type="title"/>
          </p:nvPr>
        </p:nvSpPr>
        <p:spPr>
          <a:xfrm>
            <a:off x="323850" y="404813"/>
            <a:ext cx="7543800" cy="576262"/>
          </a:xfrm>
        </p:spPr>
        <p:txBody>
          <a:bodyPr lIns="92075" tIns="46038" rIns="92075" bIns="46038"/>
          <a:lstStyle/>
          <a:p>
            <a:r>
              <a:rPr lang="en-US" altLang="zh-CN"/>
              <a:t>Instruction Set Architecture</a:t>
            </a:r>
          </a:p>
        </p:txBody>
      </p:sp>
      <p:grpSp>
        <p:nvGrpSpPr>
          <p:cNvPr id="22530" name="组合 32770">
            <a:extLst>
              <a:ext uri="{FF2B5EF4-FFF2-40B4-BE49-F238E27FC236}">
                <a16:creationId xmlns:a16="http://schemas.microsoft.com/office/drawing/2014/main" id="{473CD73C-7278-4182-9B68-6241E8B2E97F}"/>
              </a:ext>
            </a:extLst>
          </p:cNvPr>
          <p:cNvGrpSpPr>
            <a:grpSpLocks/>
          </p:cNvGrpSpPr>
          <p:nvPr/>
        </p:nvGrpSpPr>
        <p:grpSpPr bwMode="auto">
          <a:xfrm>
            <a:off x="946150" y="2292350"/>
            <a:ext cx="7143750" cy="3575050"/>
            <a:chOff x="596" y="1444"/>
            <a:chExt cx="4500" cy="2252"/>
          </a:xfrm>
        </p:grpSpPr>
        <p:sp>
          <p:nvSpPr>
            <p:cNvPr id="22531" name="矩形 32771">
              <a:extLst>
                <a:ext uri="{FF2B5EF4-FFF2-40B4-BE49-F238E27FC236}">
                  <a16:creationId xmlns:a16="http://schemas.microsoft.com/office/drawing/2014/main" id="{CD7D9F64-CA9B-45F2-BC7A-828605EC93FD}"/>
                </a:ext>
              </a:extLst>
            </p:cNvPr>
            <p:cNvSpPr>
              <a:spLocks noChangeArrowheads="1"/>
            </p:cNvSpPr>
            <p:nvPr/>
          </p:nvSpPr>
          <p:spPr bwMode="auto">
            <a:xfrm>
              <a:off x="880" y="2308"/>
              <a:ext cx="4216" cy="280"/>
            </a:xfrm>
            <a:prstGeom prst="rect">
              <a:avLst/>
            </a:prstGeom>
            <a:pattFill prst="horzBrick">
              <a:fgClr>
                <a:schemeClr val="accent1"/>
              </a:fgClr>
              <a:bgClr>
                <a:schemeClr val="bg1"/>
              </a:bgClr>
            </a:pattFill>
            <a:ln w="12700">
              <a:solidFill>
                <a:schemeClr val="tx1"/>
              </a:solidFill>
              <a:prstDash val="sysDot"/>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2532" name="椭圆 32772">
              <a:extLst>
                <a:ext uri="{FF2B5EF4-FFF2-40B4-BE49-F238E27FC236}">
                  <a16:creationId xmlns:a16="http://schemas.microsoft.com/office/drawing/2014/main" id="{ACC36659-B615-4A4D-ABD3-8C7D6A84E7CB}"/>
                </a:ext>
              </a:extLst>
            </p:cNvPr>
            <p:cNvSpPr>
              <a:spLocks noChangeArrowheads="1"/>
            </p:cNvSpPr>
            <p:nvPr/>
          </p:nvSpPr>
          <p:spPr bwMode="auto">
            <a:xfrm>
              <a:off x="2416" y="1444"/>
              <a:ext cx="232" cy="184"/>
            </a:xfrm>
            <a:prstGeom prst="ellipse">
              <a:avLst/>
            </a:pr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2533" name="直接连接符 32773">
              <a:extLst>
                <a:ext uri="{FF2B5EF4-FFF2-40B4-BE49-F238E27FC236}">
                  <a16:creationId xmlns:a16="http://schemas.microsoft.com/office/drawing/2014/main" id="{6DA5FA5D-B16A-4484-9B6E-F913958DEA18}"/>
                </a:ext>
              </a:extLst>
            </p:cNvPr>
            <p:cNvSpPr>
              <a:spLocks noChangeShapeType="1"/>
            </p:cNvSpPr>
            <p:nvPr/>
          </p:nvSpPr>
          <p:spPr bwMode="auto">
            <a:xfrm flipH="1">
              <a:off x="2508" y="1632"/>
              <a:ext cx="48" cy="384"/>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34" name="直接连接符 32774">
              <a:extLst>
                <a:ext uri="{FF2B5EF4-FFF2-40B4-BE49-F238E27FC236}">
                  <a16:creationId xmlns:a16="http://schemas.microsoft.com/office/drawing/2014/main" id="{DB26CC25-2258-42A3-A44B-96FEDEFEC2E0}"/>
                </a:ext>
              </a:extLst>
            </p:cNvPr>
            <p:cNvSpPr>
              <a:spLocks noChangeShapeType="1"/>
            </p:cNvSpPr>
            <p:nvPr/>
          </p:nvSpPr>
          <p:spPr bwMode="auto">
            <a:xfrm>
              <a:off x="2508" y="2016"/>
              <a:ext cx="144" cy="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35" name="直接连接符 32775">
              <a:extLst>
                <a:ext uri="{FF2B5EF4-FFF2-40B4-BE49-F238E27FC236}">
                  <a16:creationId xmlns:a16="http://schemas.microsoft.com/office/drawing/2014/main" id="{D01591A6-FEFE-4C7D-98F0-C19355E72DFC}"/>
                </a:ext>
              </a:extLst>
            </p:cNvPr>
            <p:cNvSpPr>
              <a:spLocks noChangeShapeType="1"/>
            </p:cNvSpPr>
            <p:nvPr/>
          </p:nvSpPr>
          <p:spPr bwMode="auto">
            <a:xfrm>
              <a:off x="2652" y="2016"/>
              <a:ext cx="0" cy="192"/>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36" name="直接连接符 32776">
              <a:extLst>
                <a:ext uri="{FF2B5EF4-FFF2-40B4-BE49-F238E27FC236}">
                  <a16:creationId xmlns:a16="http://schemas.microsoft.com/office/drawing/2014/main" id="{FEC185F0-A7F8-43FB-BF69-3D12C2D74733}"/>
                </a:ext>
              </a:extLst>
            </p:cNvPr>
            <p:cNvSpPr>
              <a:spLocks noChangeShapeType="1"/>
            </p:cNvSpPr>
            <p:nvPr/>
          </p:nvSpPr>
          <p:spPr bwMode="auto">
            <a:xfrm>
              <a:off x="2652" y="2208"/>
              <a:ext cx="48" cy="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37" name="直接连接符 32777">
              <a:extLst>
                <a:ext uri="{FF2B5EF4-FFF2-40B4-BE49-F238E27FC236}">
                  <a16:creationId xmlns:a16="http://schemas.microsoft.com/office/drawing/2014/main" id="{B33F4CDC-8FE0-474C-9F9C-09EF48371126}"/>
                </a:ext>
              </a:extLst>
            </p:cNvPr>
            <p:cNvSpPr>
              <a:spLocks noChangeShapeType="1"/>
            </p:cNvSpPr>
            <p:nvPr/>
          </p:nvSpPr>
          <p:spPr bwMode="auto">
            <a:xfrm flipH="1">
              <a:off x="2412" y="2016"/>
              <a:ext cx="96" cy="24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38" name="直接连接符 32778">
              <a:extLst>
                <a:ext uri="{FF2B5EF4-FFF2-40B4-BE49-F238E27FC236}">
                  <a16:creationId xmlns:a16="http://schemas.microsoft.com/office/drawing/2014/main" id="{24A1C8E7-A92E-46A2-AA74-B807E3265945}"/>
                </a:ext>
              </a:extLst>
            </p:cNvPr>
            <p:cNvSpPr>
              <a:spLocks noChangeShapeType="1"/>
            </p:cNvSpPr>
            <p:nvPr/>
          </p:nvSpPr>
          <p:spPr bwMode="auto">
            <a:xfrm flipH="1">
              <a:off x="2268" y="2256"/>
              <a:ext cx="144" cy="9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39" name="直接连接符 32779">
              <a:extLst>
                <a:ext uri="{FF2B5EF4-FFF2-40B4-BE49-F238E27FC236}">
                  <a16:creationId xmlns:a16="http://schemas.microsoft.com/office/drawing/2014/main" id="{7ACA4BD8-E73A-4E61-BEB9-2EFCACFE7C83}"/>
                </a:ext>
              </a:extLst>
            </p:cNvPr>
            <p:cNvSpPr>
              <a:spLocks noChangeShapeType="1"/>
            </p:cNvSpPr>
            <p:nvPr/>
          </p:nvSpPr>
          <p:spPr bwMode="auto">
            <a:xfrm>
              <a:off x="2556" y="1776"/>
              <a:ext cx="144" cy="9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40" name="直接连接符 32780">
              <a:extLst>
                <a:ext uri="{FF2B5EF4-FFF2-40B4-BE49-F238E27FC236}">
                  <a16:creationId xmlns:a16="http://schemas.microsoft.com/office/drawing/2014/main" id="{D7BA451E-A6D3-46E5-BE80-829C1F6009ED}"/>
                </a:ext>
              </a:extLst>
            </p:cNvPr>
            <p:cNvSpPr>
              <a:spLocks noChangeShapeType="1"/>
            </p:cNvSpPr>
            <p:nvPr/>
          </p:nvSpPr>
          <p:spPr bwMode="auto">
            <a:xfrm flipV="1">
              <a:off x="2700" y="1776"/>
              <a:ext cx="96" cy="9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41" name="直接连接符 32781">
              <a:extLst>
                <a:ext uri="{FF2B5EF4-FFF2-40B4-BE49-F238E27FC236}">
                  <a16:creationId xmlns:a16="http://schemas.microsoft.com/office/drawing/2014/main" id="{25BF34BD-8036-4117-94D4-9152AAAEAD05}"/>
                </a:ext>
              </a:extLst>
            </p:cNvPr>
            <p:cNvSpPr>
              <a:spLocks noChangeShapeType="1"/>
            </p:cNvSpPr>
            <p:nvPr/>
          </p:nvSpPr>
          <p:spPr bwMode="auto">
            <a:xfrm>
              <a:off x="2508" y="1728"/>
              <a:ext cx="144" cy="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42" name="直接连接符 32782">
              <a:extLst>
                <a:ext uri="{FF2B5EF4-FFF2-40B4-BE49-F238E27FC236}">
                  <a16:creationId xmlns:a16="http://schemas.microsoft.com/office/drawing/2014/main" id="{AEF0A72E-631F-417D-8038-C45A488D8CFC}"/>
                </a:ext>
              </a:extLst>
            </p:cNvPr>
            <p:cNvSpPr>
              <a:spLocks noChangeShapeType="1"/>
            </p:cNvSpPr>
            <p:nvPr/>
          </p:nvSpPr>
          <p:spPr bwMode="auto">
            <a:xfrm flipV="1">
              <a:off x="2652" y="1632"/>
              <a:ext cx="96" cy="9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43" name="椭圆 32783">
              <a:extLst>
                <a:ext uri="{FF2B5EF4-FFF2-40B4-BE49-F238E27FC236}">
                  <a16:creationId xmlns:a16="http://schemas.microsoft.com/office/drawing/2014/main" id="{125357E3-E95B-4751-B73C-081EB95B620D}"/>
                </a:ext>
              </a:extLst>
            </p:cNvPr>
            <p:cNvSpPr>
              <a:spLocks noChangeArrowheads="1"/>
            </p:cNvSpPr>
            <p:nvPr/>
          </p:nvSpPr>
          <p:spPr bwMode="auto">
            <a:xfrm>
              <a:off x="3280" y="1492"/>
              <a:ext cx="232" cy="184"/>
            </a:xfrm>
            <a:prstGeom prst="ellipse">
              <a:avLst/>
            </a:pr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2544" name="直接连接符 32784">
              <a:extLst>
                <a:ext uri="{FF2B5EF4-FFF2-40B4-BE49-F238E27FC236}">
                  <a16:creationId xmlns:a16="http://schemas.microsoft.com/office/drawing/2014/main" id="{74CB152B-93E4-4B58-8427-9B029C4CADF6}"/>
                </a:ext>
              </a:extLst>
            </p:cNvPr>
            <p:cNvSpPr>
              <a:spLocks noChangeShapeType="1"/>
            </p:cNvSpPr>
            <p:nvPr/>
          </p:nvSpPr>
          <p:spPr bwMode="auto">
            <a:xfrm>
              <a:off x="3420" y="1680"/>
              <a:ext cx="48" cy="432"/>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45" name="直接连接符 32785">
              <a:extLst>
                <a:ext uri="{FF2B5EF4-FFF2-40B4-BE49-F238E27FC236}">
                  <a16:creationId xmlns:a16="http://schemas.microsoft.com/office/drawing/2014/main" id="{198844BD-5A33-44EE-AF44-8869FB6F876A}"/>
                </a:ext>
              </a:extLst>
            </p:cNvPr>
            <p:cNvSpPr>
              <a:spLocks noChangeShapeType="1"/>
            </p:cNvSpPr>
            <p:nvPr/>
          </p:nvSpPr>
          <p:spPr bwMode="auto">
            <a:xfrm flipH="1">
              <a:off x="3276" y="2064"/>
              <a:ext cx="192" cy="144"/>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46" name="直接连接符 32786">
              <a:extLst>
                <a:ext uri="{FF2B5EF4-FFF2-40B4-BE49-F238E27FC236}">
                  <a16:creationId xmlns:a16="http://schemas.microsoft.com/office/drawing/2014/main" id="{2FF972AD-9BB5-4439-9134-B8E6E69AC4E6}"/>
                </a:ext>
              </a:extLst>
            </p:cNvPr>
            <p:cNvSpPr>
              <a:spLocks noChangeShapeType="1"/>
            </p:cNvSpPr>
            <p:nvPr/>
          </p:nvSpPr>
          <p:spPr bwMode="auto">
            <a:xfrm>
              <a:off x="3276" y="2208"/>
              <a:ext cx="96" cy="192"/>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47" name="直接连接符 32787">
              <a:extLst>
                <a:ext uri="{FF2B5EF4-FFF2-40B4-BE49-F238E27FC236}">
                  <a16:creationId xmlns:a16="http://schemas.microsoft.com/office/drawing/2014/main" id="{2B56753D-9E01-4C57-8A1F-4CD0E81EF29D}"/>
                </a:ext>
              </a:extLst>
            </p:cNvPr>
            <p:cNvSpPr>
              <a:spLocks noChangeShapeType="1"/>
            </p:cNvSpPr>
            <p:nvPr/>
          </p:nvSpPr>
          <p:spPr bwMode="auto">
            <a:xfrm>
              <a:off x="3468" y="2064"/>
              <a:ext cx="192" cy="144"/>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48" name="直接连接符 32788">
              <a:extLst>
                <a:ext uri="{FF2B5EF4-FFF2-40B4-BE49-F238E27FC236}">
                  <a16:creationId xmlns:a16="http://schemas.microsoft.com/office/drawing/2014/main" id="{2FE20E4B-615F-4E2C-B60B-822F72F83FC7}"/>
                </a:ext>
              </a:extLst>
            </p:cNvPr>
            <p:cNvSpPr>
              <a:spLocks noChangeShapeType="1"/>
            </p:cNvSpPr>
            <p:nvPr/>
          </p:nvSpPr>
          <p:spPr bwMode="auto">
            <a:xfrm flipV="1">
              <a:off x="3660" y="2112"/>
              <a:ext cx="144" cy="9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49" name="直接连接符 32789">
              <a:extLst>
                <a:ext uri="{FF2B5EF4-FFF2-40B4-BE49-F238E27FC236}">
                  <a16:creationId xmlns:a16="http://schemas.microsoft.com/office/drawing/2014/main" id="{7019BB57-DE39-44C9-86C9-D4C69ABB3356}"/>
                </a:ext>
              </a:extLst>
            </p:cNvPr>
            <p:cNvSpPr>
              <a:spLocks noChangeShapeType="1"/>
            </p:cNvSpPr>
            <p:nvPr/>
          </p:nvSpPr>
          <p:spPr bwMode="auto">
            <a:xfrm>
              <a:off x="3804" y="2112"/>
              <a:ext cx="48" cy="48"/>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50" name="直接连接符 32790">
              <a:extLst>
                <a:ext uri="{FF2B5EF4-FFF2-40B4-BE49-F238E27FC236}">
                  <a16:creationId xmlns:a16="http://schemas.microsoft.com/office/drawing/2014/main" id="{6D6A5BFA-F0BE-42E5-BD03-B3A7178F545A}"/>
                </a:ext>
              </a:extLst>
            </p:cNvPr>
            <p:cNvSpPr>
              <a:spLocks noChangeShapeType="1"/>
            </p:cNvSpPr>
            <p:nvPr/>
          </p:nvSpPr>
          <p:spPr bwMode="auto">
            <a:xfrm flipH="1">
              <a:off x="3324" y="1824"/>
              <a:ext cx="96" cy="144"/>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51" name="直接连接符 32791">
              <a:extLst>
                <a:ext uri="{FF2B5EF4-FFF2-40B4-BE49-F238E27FC236}">
                  <a16:creationId xmlns:a16="http://schemas.microsoft.com/office/drawing/2014/main" id="{95AD05C9-BA81-4E05-9A5F-B43BC91A6B73}"/>
                </a:ext>
              </a:extLst>
            </p:cNvPr>
            <p:cNvSpPr>
              <a:spLocks noChangeShapeType="1"/>
            </p:cNvSpPr>
            <p:nvPr/>
          </p:nvSpPr>
          <p:spPr bwMode="auto">
            <a:xfrm flipH="1" flipV="1">
              <a:off x="3180" y="1920"/>
              <a:ext cx="144" cy="48"/>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52" name="直接连接符 32792">
              <a:extLst>
                <a:ext uri="{FF2B5EF4-FFF2-40B4-BE49-F238E27FC236}">
                  <a16:creationId xmlns:a16="http://schemas.microsoft.com/office/drawing/2014/main" id="{067F5D62-82EC-4F71-86B0-80EEB2208BC7}"/>
                </a:ext>
              </a:extLst>
            </p:cNvPr>
            <p:cNvSpPr>
              <a:spLocks noChangeShapeType="1"/>
            </p:cNvSpPr>
            <p:nvPr/>
          </p:nvSpPr>
          <p:spPr bwMode="auto">
            <a:xfrm flipH="1">
              <a:off x="3228" y="1776"/>
              <a:ext cx="192" cy="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53" name="直接连接符 32793">
              <a:extLst>
                <a:ext uri="{FF2B5EF4-FFF2-40B4-BE49-F238E27FC236}">
                  <a16:creationId xmlns:a16="http://schemas.microsoft.com/office/drawing/2014/main" id="{613621AD-B266-41B5-A450-93194A1B1510}"/>
                </a:ext>
              </a:extLst>
            </p:cNvPr>
            <p:cNvSpPr>
              <a:spLocks noChangeShapeType="1"/>
            </p:cNvSpPr>
            <p:nvPr/>
          </p:nvSpPr>
          <p:spPr bwMode="auto">
            <a:xfrm flipH="1" flipV="1">
              <a:off x="3084" y="1680"/>
              <a:ext cx="144" cy="9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54" name="直接连接符 32794">
              <a:extLst>
                <a:ext uri="{FF2B5EF4-FFF2-40B4-BE49-F238E27FC236}">
                  <a16:creationId xmlns:a16="http://schemas.microsoft.com/office/drawing/2014/main" id="{CC172D39-7251-4078-9671-518CCD1082ED}"/>
                </a:ext>
              </a:extLst>
            </p:cNvPr>
            <p:cNvSpPr>
              <a:spLocks noChangeShapeType="1"/>
            </p:cNvSpPr>
            <p:nvPr/>
          </p:nvSpPr>
          <p:spPr bwMode="auto">
            <a:xfrm flipV="1">
              <a:off x="3324" y="1584"/>
              <a:ext cx="48" cy="48"/>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55" name="直接连接符 32795">
              <a:extLst>
                <a:ext uri="{FF2B5EF4-FFF2-40B4-BE49-F238E27FC236}">
                  <a16:creationId xmlns:a16="http://schemas.microsoft.com/office/drawing/2014/main" id="{3079D4EB-F247-4D51-B8AC-912532387CB2}"/>
                </a:ext>
              </a:extLst>
            </p:cNvPr>
            <p:cNvSpPr>
              <a:spLocks noChangeShapeType="1"/>
            </p:cNvSpPr>
            <p:nvPr/>
          </p:nvSpPr>
          <p:spPr bwMode="auto">
            <a:xfrm flipH="1" flipV="1">
              <a:off x="2508" y="1536"/>
              <a:ext cx="96" cy="9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56" name="椭圆 32796">
              <a:extLst>
                <a:ext uri="{FF2B5EF4-FFF2-40B4-BE49-F238E27FC236}">
                  <a16:creationId xmlns:a16="http://schemas.microsoft.com/office/drawing/2014/main" id="{8D697C1A-FB91-44DD-A343-3C826C400423}"/>
                </a:ext>
              </a:extLst>
            </p:cNvPr>
            <p:cNvSpPr>
              <a:spLocks noChangeArrowheads="1"/>
            </p:cNvSpPr>
            <p:nvPr/>
          </p:nvSpPr>
          <p:spPr bwMode="auto">
            <a:xfrm>
              <a:off x="2716" y="2656"/>
              <a:ext cx="400" cy="304"/>
            </a:xfrm>
            <a:prstGeom prst="ellipse">
              <a:avLst/>
            </a:prstGeom>
            <a:noFill/>
            <a:ln w="508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2557" name="直接连接符 32797">
              <a:extLst>
                <a:ext uri="{FF2B5EF4-FFF2-40B4-BE49-F238E27FC236}">
                  <a16:creationId xmlns:a16="http://schemas.microsoft.com/office/drawing/2014/main" id="{90BCA7BF-231B-4D73-9D34-81E2A9B795C3}"/>
                </a:ext>
              </a:extLst>
            </p:cNvPr>
            <p:cNvSpPr>
              <a:spLocks noChangeShapeType="1"/>
            </p:cNvSpPr>
            <p:nvPr/>
          </p:nvSpPr>
          <p:spPr bwMode="auto">
            <a:xfrm flipV="1">
              <a:off x="2844" y="2832"/>
              <a:ext cx="48" cy="48"/>
            </a:xfrm>
            <a:prstGeom prst="line">
              <a:avLst/>
            </a:prstGeom>
            <a:noFill/>
            <a:ln w="508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58" name="直接连接符 32798">
              <a:extLst>
                <a:ext uri="{FF2B5EF4-FFF2-40B4-BE49-F238E27FC236}">
                  <a16:creationId xmlns:a16="http://schemas.microsoft.com/office/drawing/2014/main" id="{0D4277A8-7073-46B7-828E-3DB6A2228FB2}"/>
                </a:ext>
              </a:extLst>
            </p:cNvPr>
            <p:cNvSpPr>
              <a:spLocks noChangeShapeType="1"/>
            </p:cNvSpPr>
            <p:nvPr/>
          </p:nvSpPr>
          <p:spPr bwMode="auto">
            <a:xfrm>
              <a:off x="2892" y="2832"/>
              <a:ext cx="48" cy="0"/>
            </a:xfrm>
            <a:prstGeom prst="line">
              <a:avLst/>
            </a:prstGeom>
            <a:noFill/>
            <a:ln w="508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59" name="直接连接符 32799">
              <a:extLst>
                <a:ext uri="{FF2B5EF4-FFF2-40B4-BE49-F238E27FC236}">
                  <a16:creationId xmlns:a16="http://schemas.microsoft.com/office/drawing/2014/main" id="{4D590E3B-725A-4E06-8646-467E7AD533EF}"/>
                </a:ext>
              </a:extLst>
            </p:cNvPr>
            <p:cNvSpPr>
              <a:spLocks noChangeShapeType="1"/>
            </p:cNvSpPr>
            <p:nvPr/>
          </p:nvSpPr>
          <p:spPr bwMode="auto">
            <a:xfrm>
              <a:off x="2940" y="2832"/>
              <a:ext cx="48" cy="48"/>
            </a:xfrm>
            <a:prstGeom prst="line">
              <a:avLst/>
            </a:prstGeom>
            <a:noFill/>
            <a:ln w="508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60" name="直接连接符 32800">
              <a:extLst>
                <a:ext uri="{FF2B5EF4-FFF2-40B4-BE49-F238E27FC236}">
                  <a16:creationId xmlns:a16="http://schemas.microsoft.com/office/drawing/2014/main" id="{53698578-72B5-4EE1-A6B2-8E459EF362F1}"/>
                </a:ext>
              </a:extLst>
            </p:cNvPr>
            <p:cNvSpPr>
              <a:spLocks noChangeShapeType="1"/>
            </p:cNvSpPr>
            <p:nvPr/>
          </p:nvSpPr>
          <p:spPr bwMode="auto">
            <a:xfrm>
              <a:off x="2940" y="2736"/>
              <a:ext cx="96" cy="0"/>
            </a:xfrm>
            <a:prstGeom prst="line">
              <a:avLst/>
            </a:prstGeom>
            <a:noFill/>
            <a:ln w="508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61" name="直接连接符 32801">
              <a:extLst>
                <a:ext uri="{FF2B5EF4-FFF2-40B4-BE49-F238E27FC236}">
                  <a16:creationId xmlns:a16="http://schemas.microsoft.com/office/drawing/2014/main" id="{D3C750DE-C1DD-4CE8-BE6D-AF4E624C4F6A}"/>
                </a:ext>
              </a:extLst>
            </p:cNvPr>
            <p:cNvSpPr>
              <a:spLocks noChangeShapeType="1"/>
            </p:cNvSpPr>
            <p:nvPr/>
          </p:nvSpPr>
          <p:spPr bwMode="auto">
            <a:xfrm flipH="1">
              <a:off x="2796" y="2736"/>
              <a:ext cx="48" cy="0"/>
            </a:xfrm>
            <a:prstGeom prst="line">
              <a:avLst/>
            </a:prstGeom>
            <a:noFill/>
            <a:ln w="508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62" name="直接连接符 32802">
              <a:extLst>
                <a:ext uri="{FF2B5EF4-FFF2-40B4-BE49-F238E27FC236}">
                  <a16:creationId xmlns:a16="http://schemas.microsoft.com/office/drawing/2014/main" id="{00AA0B64-CB71-4DD6-8866-54434DF7B053}"/>
                </a:ext>
              </a:extLst>
            </p:cNvPr>
            <p:cNvSpPr>
              <a:spLocks noChangeShapeType="1"/>
            </p:cNvSpPr>
            <p:nvPr/>
          </p:nvSpPr>
          <p:spPr bwMode="auto">
            <a:xfrm flipV="1">
              <a:off x="2508" y="3648"/>
              <a:ext cx="0" cy="48"/>
            </a:xfrm>
            <a:prstGeom prst="line">
              <a:avLst/>
            </a:prstGeom>
            <a:noFill/>
            <a:ln w="508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63" name="直接连接符 32803">
              <a:extLst>
                <a:ext uri="{FF2B5EF4-FFF2-40B4-BE49-F238E27FC236}">
                  <a16:creationId xmlns:a16="http://schemas.microsoft.com/office/drawing/2014/main" id="{9C9C3127-F980-4D69-B987-3637CBC8E8B2}"/>
                </a:ext>
              </a:extLst>
            </p:cNvPr>
            <p:cNvSpPr>
              <a:spLocks noChangeShapeType="1"/>
            </p:cNvSpPr>
            <p:nvPr/>
          </p:nvSpPr>
          <p:spPr bwMode="auto">
            <a:xfrm>
              <a:off x="2940" y="2976"/>
              <a:ext cx="0" cy="384"/>
            </a:xfrm>
            <a:prstGeom prst="line">
              <a:avLst/>
            </a:prstGeom>
            <a:noFill/>
            <a:ln w="508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64" name="直接连接符 32804">
              <a:extLst>
                <a:ext uri="{FF2B5EF4-FFF2-40B4-BE49-F238E27FC236}">
                  <a16:creationId xmlns:a16="http://schemas.microsoft.com/office/drawing/2014/main" id="{9A555145-C608-4989-813A-07A45FFE43DA}"/>
                </a:ext>
              </a:extLst>
            </p:cNvPr>
            <p:cNvSpPr>
              <a:spLocks noChangeShapeType="1"/>
            </p:cNvSpPr>
            <p:nvPr/>
          </p:nvSpPr>
          <p:spPr bwMode="auto">
            <a:xfrm>
              <a:off x="2940" y="3360"/>
              <a:ext cx="240" cy="0"/>
            </a:xfrm>
            <a:prstGeom prst="line">
              <a:avLst/>
            </a:prstGeom>
            <a:noFill/>
            <a:ln w="508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65" name="直接连接符 32805">
              <a:extLst>
                <a:ext uri="{FF2B5EF4-FFF2-40B4-BE49-F238E27FC236}">
                  <a16:creationId xmlns:a16="http://schemas.microsoft.com/office/drawing/2014/main" id="{02B3A75D-15BA-4861-9A43-A6E2BF548425}"/>
                </a:ext>
              </a:extLst>
            </p:cNvPr>
            <p:cNvSpPr>
              <a:spLocks noChangeShapeType="1"/>
            </p:cNvSpPr>
            <p:nvPr/>
          </p:nvSpPr>
          <p:spPr bwMode="auto">
            <a:xfrm>
              <a:off x="3180" y="3360"/>
              <a:ext cx="96" cy="288"/>
            </a:xfrm>
            <a:prstGeom prst="line">
              <a:avLst/>
            </a:prstGeom>
            <a:noFill/>
            <a:ln w="508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66" name="直接连接符 32806">
              <a:extLst>
                <a:ext uri="{FF2B5EF4-FFF2-40B4-BE49-F238E27FC236}">
                  <a16:creationId xmlns:a16="http://schemas.microsoft.com/office/drawing/2014/main" id="{DDACCDC8-4180-4EE0-872C-16ABBABC6BFE}"/>
                </a:ext>
              </a:extLst>
            </p:cNvPr>
            <p:cNvSpPr>
              <a:spLocks noChangeShapeType="1"/>
            </p:cNvSpPr>
            <p:nvPr/>
          </p:nvSpPr>
          <p:spPr bwMode="auto">
            <a:xfrm flipV="1">
              <a:off x="3276" y="3600"/>
              <a:ext cx="48" cy="48"/>
            </a:xfrm>
            <a:prstGeom prst="line">
              <a:avLst/>
            </a:prstGeom>
            <a:noFill/>
            <a:ln w="508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67" name="直接连接符 32807">
              <a:extLst>
                <a:ext uri="{FF2B5EF4-FFF2-40B4-BE49-F238E27FC236}">
                  <a16:creationId xmlns:a16="http://schemas.microsoft.com/office/drawing/2014/main" id="{69881867-4232-44F8-9218-230A4C1B0B39}"/>
                </a:ext>
              </a:extLst>
            </p:cNvPr>
            <p:cNvSpPr>
              <a:spLocks noChangeShapeType="1"/>
            </p:cNvSpPr>
            <p:nvPr/>
          </p:nvSpPr>
          <p:spPr bwMode="auto">
            <a:xfrm flipH="1">
              <a:off x="2700" y="3360"/>
              <a:ext cx="240" cy="48"/>
            </a:xfrm>
            <a:prstGeom prst="line">
              <a:avLst/>
            </a:prstGeom>
            <a:noFill/>
            <a:ln w="508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68" name="直接连接符 32808">
              <a:extLst>
                <a:ext uri="{FF2B5EF4-FFF2-40B4-BE49-F238E27FC236}">
                  <a16:creationId xmlns:a16="http://schemas.microsoft.com/office/drawing/2014/main" id="{0487F747-ED2F-404C-A654-D48CDD92EB12}"/>
                </a:ext>
              </a:extLst>
            </p:cNvPr>
            <p:cNvSpPr>
              <a:spLocks noChangeShapeType="1"/>
            </p:cNvSpPr>
            <p:nvPr/>
          </p:nvSpPr>
          <p:spPr bwMode="auto">
            <a:xfrm flipH="1">
              <a:off x="2604" y="3408"/>
              <a:ext cx="96" cy="288"/>
            </a:xfrm>
            <a:prstGeom prst="line">
              <a:avLst/>
            </a:prstGeom>
            <a:noFill/>
            <a:ln w="508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69" name="直接连接符 32809">
              <a:extLst>
                <a:ext uri="{FF2B5EF4-FFF2-40B4-BE49-F238E27FC236}">
                  <a16:creationId xmlns:a16="http://schemas.microsoft.com/office/drawing/2014/main" id="{2E24BEA1-19E1-4D36-974D-ED092F9D8C17}"/>
                </a:ext>
              </a:extLst>
            </p:cNvPr>
            <p:cNvSpPr>
              <a:spLocks noChangeShapeType="1"/>
            </p:cNvSpPr>
            <p:nvPr/>
          </p:nvSpPr>
          <p:spPr bwMode="auto">
            <a:xfrm flipH="1">
              <a:off x="2508" y="3696"/>
              <a:ext cx="96" cy="0"/>
            </a:xfrm>
            <a:prstGeom prst="line">
              <a:avLst/>
            </a:prstGeom>
            <a:noFill/>
            <a:ln w="508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70" name="直接连接符 32810">
              <a:extLst>
                <a:ext uri="{FF2B5EF4-FFF2-40B4-BE49-F238E27FC236}">
                  <a16:creationId xmlns:a16="http://schemas.microsoft.com/office/drawing/2014/main" id="{755FCF53-4807-49AD-A730-F42793360A23}"/>
                </a:ext>
              </a:extLst>
            </p:cNvPr>
            <p:cNvSpPr>
              <a:spLocks noChangeShapeType="1"/>
            </p:cNvSpPr>
            <p:nvPr/>
          </p:nvSpPr>
          <p:spPr bwMode="auto">
            <a:xfrm>
              <a:off x="2940" y="2976"/>
              <a:ext cx="336" cy="48"/>
            </a:xfrm>
            <a:prstGeom prst="line">
              <a:avLst/>
            </a:prstGeom>
            <a:noFill/>
            <a:ln w="508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71" name="直接连接符 32811">
              <a:extLst>
                <a:ext uri="{FF2B5EF4-FFF2-40B4-BE49-F238E27FC236}">
                  <a16:creationId xmlns:a16="http://schemas.microsoft.com/office/drawing/2014/main" id="{6D6AE9E5-809A-46F5-9906-C68DC2563D39}"/>
                </a:ext>
              </a:extLst>
            </p:cNvPr>
            <p:cNvSpPr>
              <a:spLocks noChangeShapeType="1"/>
            </p:cNvSpPr>
            <p:nvPr/>
          </p:nvSpPr>
          <p:spPr bwMode="auto">
            <a:xfrm flipV="1">
              <a:off x="3276" y="2592"/>
              <a:ext cx="240" cy="432"/>
            </a:xfrm>
            <a:prstGeom prst="line">
              <a:avLst/>
            </a:prstGeom>
            <a:noFill/>
            <a:ln w="508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72" name="直接连接符 32812">
              <a:extLst>
                <a:ext uri="{FF2B5EF4-FFF2-40B4-BE49-F238E27FC236}">
                  <a16:creationId xmlns:a16="http://schemas.microsoft.com/office/drawing/2014/main" id="{E7067052-A397-42CE-AB23-FE32ADDD61E8}"/>
                </a:ext>
              </a:extLst>
            </p:cNvPr>
            <p:cNvSpPr>
              <a:spLocks noChangeShapeType="1"/>
            </p:cNvSpPr>
            <p:nvPr/>
          </p:nvSpPr>
          <p:spPr bwMode="auto">
            <a:xfrm>
              <a:off x="3516" y="2592"/>
              <a:ext cx="144" cy="0"/>
            </a:xfrm>
            <a:prstGeom prst="line">
              <a:avLst/>
            </a:prstGeom>
            <a:noFill/>
            <a:ln w="508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73" name="直接连接符 32813">
              <a:extLst>
                <a:ext uri="{FF2B5EF4-FFF2-40B4-BE49-F238E27FC236}">
                  <a16:creationId xmlns:a16="http://schemas.microsoft.com/office/drawing/2014/main" id="{236C0FD9-9572-4510-BDFF-93F7B5D2192B}"/>
                </a:ext>
              </a:extLst>
            </p:cNvPr>
            <p:cNvSpPr>
              <a:spLocks noChangeShapeType="1"/>
            </p:cNvSpPr>
            <p:nvPr/>
          </p:nvSpPr>
          <p:spPr bwMode="auto">
            <a:xfrm flipH="1">
              <a:off x="2652" y="3024"/>
              <a:ext cx="288" cy="48"/>
            </a:xfrm>
            <a:prstGeom prst="line">
              <a:avLst/>
            </a:prstGeom>
            <a:noFill/>
            <a:ln w="508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74" name="直接连接符 32814">
              <a:extLst>
                <a:ext uri="{FF2B5EF4-FFF2-40B4-BE49-F238E27FC236}">
                  <a16:creationId xmlns:a16="http://schemas.microsoft.com/office/drawing/2014/main" id="{467DC554-6ECD-495C-8AD4-0C904F4BC0B2}"/>
                </a:ext>
              </a:extLst>
            </p:cNvPr>
            <p:cNvSpPr>
              <a:spLocks noChangeShapeType="1"/>
            </p:cNvSpPr>
            <p:nvPr/>
          </p:nvSpPr>
          <p:spPr bwMode="auto">
            <a:xfrm flipH="1" flipV="1">
              <a:off x="2316" y="2592"/>
              <a:ext cx="336" cy="480"/>
            </a:xfrm>
            <a:prstGeom prst="line">
              <a:avLst/>
            </a:prstGeom>
            <a:noFill/>
            <a:ln w="508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75" name="直接连接符 32815">
              <a:extLst>
                <a:ext uri="{FF2B5EF4-FFF2-40B4-BE49-F238E27FC236}">
                  <a16:creationId xmlns:a16="http://schemas.microsoft.com/office/drawing/2014/main" id="{2C3D77E4-B332-4375-8342-E1763CA26ED8}"/>
                </a:ext>
              </a:extLst>
            </p:cNvPr>
            <p:cNvSpPr>
              <a:spLocks noChangeShapeType="1"/>
            </p:cNvSpPr>
            <p:nvPr/>
          </p:nvSpPr>
          <p:spPr bwMode="auto">
            <a:xfrm flipH="1">
              <a:off x="2172" y="2592"/>
              <a:ext cx="144" cy="0"/>
            </a:xfrm>
            <a:prstGeom prst="line">
              <a:avLst/>
            </a:prstGeom>
            <a:noFill/>
            <a:ln w="508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useBgFill="1">
          <p:nvSpPr>
            <p:cNvPr id="22576" name="矩形 32816">
              <a:extLst>
                <a:ext uri="{FF2B5EF4-FFF2-40B4-BE49-F238E27FC236}">
                  <a16:creationId xmlns:a16="http://schemas.microsoft.com/office/drawing/2014/main" id="{DF95091D-1B84-4FCC-8CBA-95E89F98A2D4}"/>
                </a:ext>
              </a:extLst>
            </p:cNvPr>
            <p:cNvSpPr>
              <a:spLocks noChangeArrowheads="1"/>
            </p:cNvSpPr>
            <p:nvPr/>
          </p:nvSpPr>
          <p:spPr bwMode="auto">
            <a:xfrm>
              <a:off x="2372" y="2360"/>
              <a:ext cx="1072" cy="191"/>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lnSpc>
                  <a:spcPct val="92000"/>
                </a:lnSpc>
              </a:pPr>
              <a:r>
                <a:rPr lang="en-US" altLang="zh-CN" b="1">
                  <a:latin typeface="Arial" panose="020B0604020202020204" pitchFamily="34" charset="0"/>
                </a:rPr>
                <a:t>instruction set</a:t>
              </a:r>
            </a:p>
          </p:txBody>
        </p:sp>
        <p:sp>
          <p:nvSpPr>
            <p:cNvPr id="22577" name="矩形 32817">
              <a:extLst>
                <a:ext uri="{FF2B5EF4-FFF2-40B4-BE49-F238E27FC236}">
                  <a16:creationId xmlns:a16="http://schemas.microsoft.com/office/drawing/2014/main" id="{1A004E07-44C4-4E0F-9C9E-099CCE436D0C}"/>
                </a:ext>
              </a:extLst>
            </p:cNvPr>
            <p:cNvSpPr>
              <a:spLocks noChangeArrowheads="1"/>
            </p:cNvSpPr>
            <p:nvPr/>
          </p:nvSpPr>
          <p:spPr bwMode="auto">
            <a:xfrm>
              <a:off x="596" y="1792"/>
              <a:ext cx="67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lnSpc>
                  <a:spcPct val="85000"/>
                </a:lnSpc>
              </a:pPr>
              <a:r>
                <a:rPr lang="en-US" altLang="zh-CN" b="1">
                  <a:latin typeface="Arial" panose="020B0604020202020204" pitchFamily="34" charset="0"/>
                </a:rPr>
                <a:t>software</a:t>
              </a:r>
            </a:p>
          </p:txBody>
        </p:sp>
        <p:sp>
          <p:nvSpPr>
            <p:cNvPr id="22578" name="矩形 32818">
              <a:extLst>
                <a:ext uri="{FF2B5EF4-FFF2-40B4-BE49-F238E27FC236}">
                  <a16:creationId xmlns:a16="http://schemas.microsoft.com/office/drawing/2014/main" id="{A29F7B25-27AC-4251-84F0-A2C5549E2089}"/>
                </a:ext>
              </a:extLst>
            </p:cNvPr>
            <p:cNvSpPr>
              <a:spLocks noChangeArrowheads="1"/>
            </p:cNvSpPr>
            <p:nvPr/>
          </p:nvSpPr>
          <p:spPr bwMode="auto">
            <a:xfrm>
              <a:off x="596" y="2992"/>
              <a:ext cx="72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lnSpc>
                  <a:spcPct val="85000"/>
                </a:lnSpc>
              </a:pPr>
              <a:r>
                <a:rPr lang="en-US" altLang="zh-CN" b="1">
                  <a:latin typeface="Arial" panose="020B0604020202020204" pitchFamily="34" charset="0"/>
                </a:rPr>
                <a:t>hardware</a:t>
              </a:r>
            </a:p>
          </p:txBody>
        </p:sp>
      </p:grpSp>
      <p:sp>
        <p:nvSpPr>
          <p:cNvPr id="22579" name="矩形 32819">
            <a:extLst>
              <a:ext uri="{FF2B5EF4-FFF2-40B4-BE49-F238E27FC236}">
                <a16:creationId xmlns:a16="http://schemas.microsoft.com/office/drawing/2014/main" id="{3CD78634-EF11-4DC1-9526-D71812E77A7D}"/>
              </a:ext>
            </a:extLst>
          </p:cNvPr>
          <p:cNvSpPr>
            <a:spLocks noChangeArrowheads="1"/>
          </p:cNvSpPr>
          <p:nvPr/>
        </p:nvSpPr>
        <p:spPr bwMode="auto">
          <a:xfrm>
            <a:off x="609600" y="1295400"/>
            <a:ext cx="806608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85750" indent="-28575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spcBef>
                <a:spcPct val="30000"/>
              </a:spcBef>
              <a:buFont typeface="Arial" panose="020B0604020202020204" pitchFamily="34" charset="0"/>
              <a:buChar char="•"/>
            </a:pPr>
            <a:r>
              <a:rPr lang="en-US" altLang="zh-CN" b="1">
                <a:latin typeface="Arial" panose="020B0604020202020204" pitchFamily="34" charset="0"/>
              </a:rPr>
              <a:t>The instruction set architecture serves as the interface between software and hardware</a:t>
            </a:r>
          </a:p>
        </p:txBody>
      </p:sp>
      <p:sp>
        <p:nvSpPr>
          <p:cNvPr id="2" name="文本框 1">
            <a:extLst>
              <a:ext uri="{FF2B5EF4-FFF2-40B4-BE49-F238E27FC236}">
                <a16:creationId xmlns:a16="http://schemas.microsoft.com/office/drawing/2014/main" id="{4E97AF7E-3EAF-41E9-9918-22E92EB66B41}"/>
              </a:ext>
            </a:extLst>
          </p:cNvPr>
          <p:cNvSpPr txBox="1">
            <a:spLocks noChangeArrowheads="1"/>
          </p:cNvSpPr>
          <p:nvPr/>
        </p:nvSpPr>
        <p:spPr bwMode="auto">
          <a:xfrm>
            <a:off x="6788150" y="3124200"/>
            <a:ext cx="1887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a:t>Why</a:t>
            </a:r>
            <a:r>
              <a:rPr lang="zh-CN" altLang="en-US"/>
              <a:t>？</a:t>
            </a:r>
          </a:p>
        </p:txBody>
      </p:sp>
      <p:pic>
        <p:nvPicPr>
          <p:cNvPr id="3" name="图片 2">
            <a:extLst>
              <a:ext uri="{FF2B5EF4-FFF2-40B4-BE49-F238E27FC236}">
                <a16:creationId xmlns:a16="http://schemas.microsoft.com/office/drawing/2014/main" id="{29C089C3-62FF-4465-8C83-ADCFCF6FE28D}"/>
              </a:ext>
            </a:extLst>
          </p:cNvPr>
          <p:cNvPicPr>
            <a:picLocks noChangeAspect="1"/>
          </p:cNvPicPr>
          <p:nvPr/>
        </p:nvPicPr>
        <p:blipFill>
          <a:blip r:embed="rId3"/>
          <a:stretch>
            <a:fillRect/>
          </a:stretch>
        </p:blipFill>
        <p:spPr>
          <a:xfrm>
            <a:off x="965675" y="6508523"/>
            <a:ext cx="7353937" cy="304826"/>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文本占位符 1010689">
            <a:extLst>
              <a:ext uri="{FF2B5EF4-FFF2-40B4-BE49-F238E27FC236}">
                <a16:creationId xmlns:a16="http://schemas.microsoft.com/office/drawing/2014/main" id="{2540FBD1-3E71-40B8-9D4D-8F35592DE8F2}"/>
              </a:ext>
            </a:extLst>
          </p:cNvPr>
          <p:cNvSpPr>
            <a:spLocks noGrp="1" noChangeArrowheads="1"/>
          </p:cNvSpPr>
          <p:nvPr>
            <p:ph idx="1"/>
          </p:nvPr>
        </p:nvSpPr>
        <p:spPr>
          <a:xfrm>
            <a:off x="685800" y="914400"/>
            <a:ext cx="8001000" cy="5257800"/>
          </a:xfrm>
        </p:spPr>
        <p:txBody>
          <a:bodyPr/>
          <a:lstStyle/>
          <a:p>
            <a:pPr>
              <a:buFontTx/>
              <a:buNone/>
            </a:pPr>
            <a:r>
              <a:rPr lang="zh-CN" altLang="en-US">
                <a:solidFill>
                  <a:srgbClr val="993366"/>
                </a:solidFill>
                <a:latin typeface="华文新魏" panose="02010800040101010101" pitchFamily="2" charset="-122"/>
                <a:ea typeface="华文新魏" panose="02010800040101010101" pitchFamily="2" charset="-122"/>
              </a:rPr>
              <a:t>二</a:t>
            </a:r>
            <a:r>
              <a:rPr lang="en-US" altLang="zh-CN">
                <a:solidFill>
                  <a:srgbClr val="993366"/>
                </a:solidFill>
                <a:latin typeface="华文新魏" panose="02010800040101010101" pitchFamily="2" charset="-122"/>
                <a:ea typeface="华文新魏" panose="02010800040101010101" pitchFamily="2" charset="-122"/>
              </a:rPr>
              <a:t>.</a:t>
            </a:r>
            <a:r>
              <a:rPr lang="zh-CN" altLang="en-US">
                <a:solidFill>
                  <a:srgbClr val="993366"/>
                </a:solidFill>
                <a:latin typeface="华文新魏" panose="02010800040101010101" pitchFamily="2" charset="-122"/>
                <a:ea typeface="华文新魏" panose="02010800040101010101" pitchFamily="2" charset="-122"/>
              </a:rPr>
              <a:t>存储器堆栈</a:t>
            </a:r>
          </a:p>
          <a:p>
            <a:pPr>
              <a:buFontTx/>
              <a:buNone/>
            </a:pPr>
            <a:r>
              <a:rPr lang="zh-CN" altLang="en-US" sz="2400">
                <a:latin typeface="楷体_GB2312" pitchFamily="49" charset="-122"/>
              </a:rPr>
              <a:t>      </a:t>
            </a:r>
            <a:r>
              <a:rPr lang="zh-CN" altLang="en-US" sz="2400" b="1">
                <a:latin typeface="楷体_GB2312" pitchFamily="49" charset="-122"/>
              </a:rPr>
              <a:t>用一部分主存空间作堆栈</a:t>
            </a:r>
            <a:r>
              <a:rPr lang="en-US" altLang="zh-CN" sz="2400" b="1">
                <a:latin typeface="楷体_GB2312" pitchFamily="49" charset="-122"/>
              </a:rPr>
              <a:t>.</a:t>
            </a:r>
          </a:p>
          <a:p>
            <a:pPr>
              <a:buFontTx/>
              <a:buNone/>
            </a:pPr>
            <a:r>
              <a:rPr lang="en-US" altLang="zh-CN" sz="2400" b="1">
                <a:latin typeface="楷体_GB2312" pitchFamily="49" charset="-122"/>
              </a:rPr>
              <a:t>      </a:t>
            </a:r>
            <a:r>
              <a:rPr lang="zh-CN" altLang="en-US" sz="2400" b="1">
                <a:latin typeface="楷体_GB2312" pitchFamily="49" charset="-122"/>
              </a:rPr>
              <a:t>优点</a:t>
            </a:r>
            <a:r>
              <a:rPr lang="en-US" altLang="zh-CN" sz="2400" b="1">
                <a:latin typeface="楷体_GB2312" pitchFamily="49" charset="-122"/>
              </a:rPr>
              <a:t>:  1.</a:t>
            </a:r>
            <a:r>
              <a:rPr lang="zh-CN" altLang="en-US" sz="2400" b="1">
                <a:latin typeface="楷体_GB2312" pitchFamily="49" charset="-122"/>
              </a:rPr>
              <a:t>长度可随意</a:t>
            </a:r>
            <a:r>
              <a:rPr lang="en-US" altLang="zh-CN" sz="2400" b="1">
                <a:latin typeface="楷体_GB2312" pitchFamily="49" charset="-122"/>
              </a:rPr>
              <a:t>;</a:t>
            </a:r>
          </a:p>
          <a:p>
            <a:pPr>
              <a:buFontTx/>
              <a:buNone/>
            </a:pPr>
            <a:r>
              <a:rPr lang="en-US" altLang="zh-CN" sz="2400" b="1">
                <a:latin typeface="楷体_GB2312" pitchFamily="49" charset="-122"/>
              </a:rPr>
              <a:t>             2.</a:t>
            </a:r>
            <a:r>
              <a:rPr lang="zh-CN" altLang="en-US" sz="2400" b="1">
                <a:latin typeface="楷体_GB2312" pitchFamily="49" charset="-122"/>
              </a:rPr>
              <a:t>堆栈的数目可随意指定</a:t>
            </a:r>
            <a:r>
              <a:rPr lang="en-US" altLang="zh-CN" sz="2400" b="1">
                <a:latin typeface="楷体_GB2312" pitchFamily="49" charset="-122"/>
              </a:rPr>
              <a:t>;</a:t>
            </a:r>
          </a:p>
          <a:p>
            <a:pPr>
              <a:buFontTx/>
              <a:buNone/>
            </a:pPr>
            <a:r>
              <a:rPr lang="en-US" altLang="zh-CN" sz="2400" b="1">
                <a:latin typeface="楷体_GB2312" pitchFamily="49" charset="-122"/>
              </a:rPr>
              <a:t>             3.</a:t>
            </a:r>
            <a:r>
              <a:rPr lang="zh-CN" altLang="en-US" sz="2400" b="1">
                <a:latin typeface="楷体_GB2312" pitchFamily="49" charset="-122"/>
              </a:rPr>
              <a:t>寻址简单</a:t>
            </a:r>
            <a:r>
              <a:rPr lang="en-US" altLang="zh-CN" sz="2400" b="1">
                <a:latin typeface="楷体_GB2312" pitchFamily="49" charset="-122"/>
              </a:rPr>
              <a:t>--------</a:t>
            </a:r>
            <a:r>
              <a:rPr lang="zh-CN" altLang="en-US" sz="2400" b="1">
                <a:latin typeface="楷体_GB2312" pitchFamily="49" charset="-122"/>
              </a:rPr>
              <a:t>用访内指令</a:t>
            </a:r>
            <a:r>
              <a:rPr lang="en-US" altLang="zh-CN" sz="2400" b="1">
                <a:latin typeface="楷体_GB2312" pitchFamily="49" charset="-122"/>
              </a:rPr>
              <a:t>.</a:t>
            </a:r>
          </a:p>
          <a:p>
            <a:pPr>
              <a:buFontTx/>
              <a:buNone/>
            </a:pPr>
            <a:r>
              <a:rPr lang="en-US" altLang="zh-CN">
                <a:solidFill>
                  <a:srgbClr val="993366"/>
                </a:solidFill>
                <a:latin typeface="华文新魏" panose="02010800040101010101" pitchFamily="2" charset="-122"/>
                <a:ea typeface="华文新魏" panose="02010800040101010101" pitchFamily="2" charset="-122"/>
              </a:rPr>
              <a:t>  </a:t>
            </a:r>
            <a:r>
              <a:rPr lang="zh-CN" altLang="en-US">
                <a:solidFill>
                  <a:srgbClr val="993366"/>
                </a:solidFill>
                <a:latin typeface="华文新魏" panose="02010800040101010101" pitchFamily="2" charset="-122"/>
                <a:ea typeface="华文新魏" panose="02010800040101010101" pitchFamily="2" charset="-122"/>
              </a:rPr>
              <a:t>硬件支持</a:t>
            </a:r>
            <a:r>
              <a:rPr lang="en-US" altLang="zh-CN">
                <a:solidFill>
                  <a:srgbClr val="993366"/>
                </a:solidFill>
                <a:latin typeface="华文新魏" panose="02010800040101010101" pitchFamily="2" charset="-122"/>
                <a:ea typeface="华文新魏" panose="02010800040101010101" pitchFamily="2" charset="-122"/>
              </a:rPr>
              <a:t>:</a:t>
            </a:r>
          </a:p>
          <a:p>
            <a:pPr>
              <a:buFontTx/>
              <a:buNone/>
            </a:pPr>
            <a:r>
              <a:rPr lang="en-US" altLang="zh-CN" sz="2400">
                <a:latin typeface="楷体_GB2312" pitchFamily="49" charset="-122"/>
              </a:rPr>
              <a:t>      </a:t>
            </a:r>
            <a:r>
              <a:rPr lang="en-US" altLang="zh-CN" sz="2400" b="1">
                <a:latin typeface="楷体_GB2312" pitchFamily="49" charset="-122"/>
              </a:rPr>
              <a:t>SP---</a:t>
            </a:r>
            <a:r>
              <a:rPr lang="zh-CN" altLang="en-US" sz="2400" b="1">
                <a:latin typeface="楷体_GB2312" pitchFamily="49" charset="-122"/>
              </a:rPr>
              <a:t>堆栈指示器</a:t>
            </a:r>
            <a:r>
              <a:rPr lang="en-US" altLang="zh-CN" sz="2400" b="1">
                <a:latin typeface="楷体_GB2312" pitchFamily="49" charset="-122"/>
              </a:rPr>
              <a:t>(</a:t>
            </a:r>
            <a:r>
              <a:rPr lang="zh-CN" altLang="en-US" sz="2400" b="1">
                <a:latin typeface="楷体_GB2312" pitchFamily="49" charset="-122"/>
              </a:rPr>
              <a:t>栈指针</a:t>
            </a:r>
            <a:r>
              <a:rPr lang="en-US" altLang="zh-CN" sz="2400" b="1">
                <a:latin typeface="楷体_GB2312" pitchFamily="49" charset="-122"/>
              </a:rPr>
              <a:t>),CPU</a:t>
            </a:r>
            <a:r>
              <a:rPr lang="zh-CN" altLang="en-US" sz="2400" b="1">
                <a:latin typeface="楷体_GB2312" pitchFamily="49" charset="-122"/>
              </a:rPr>
              <a:t>中一个专门寄存器。</a:t>
            </a:r>
          </a:p>
          <a:p>
            <a:pPr>
              <a:buFontTx/>
              <a:buNone/>
            </a:pPr>
            <a:r>
              <a:rPr lang="zh-CN" altLang="en-US" sz="2400" b="1">
                <a:latin typeface="楷体_GB2312" pitchFamily="49" charset="-122"/>
              </a:rPr>
              <a:t>      </a:t>
            </a:r>
            <a:r>
              <a:rPr lang="en-US" altLang="zh-CN" sz="2400" b="1">
                <a:latin typeface="楷体_GB2312" pitchFamily="49" charset="-122"/>
              </a:rPr>
              <a:t>SP</a:t>
            </a:r>
            <a:r>
              <a:rPr lang="zh-CN" altLang="en-US" sz="2400" b="1">
                <a:latin typeface="楷体_GB2312" pitchFamily="49" charset="-122"/>
              </a:rPr>
              <a:t>的内容是栈顶的单元地址。改变</a:t>
            </a:r>
            <a:r>
              <a:rPr lang="en-US" altLang="zh-CN" sz="2400" b="1">
                <a:latin typeface="楷体_GB2312" pitchFamily="49" charset="-122"/>
              </a:rPr>
              <a:t>SP</a:t>
            </a:r>
            <a:r>
              <a:rPr lang="zh-CN" altLang="en-US" sz="2400" b="1">
                <a:latin typeface="楷体_GB2312" pitchFamily="49" charset="-122"/>
              </a:rPr>
              <a:t>的内容即可移动栈顶的位置。</a:t>
            </a:r>
          </a:p>
          <a:p>
            <a:pPr>
              <a:buFontTx/>
              <a:buNone/>
            </a:pPr>
            <a:r>
              <a:rPr lang="zh-CN" altLang="en-US" sz="2400" b="1">
                <a:latin typeface="楷体_GB2312" pitchFamily="49" charset="-122"/>
              </a:rPr>
              <a:t>      注意</a:t>
            </a:r>
            <a:r>
              <a:rPr lang="en-US" altLang="zh-CN" sz="2400" b="1">
                <a:latin typeface="楷体_GB2312" pitchFamily="49" charset="-122"/>
              </a:rPr>
              <a:t>:</a:t>
            </a:r>
            <a:r>
              <a:rPr lang="zh-CN" altLang="en-US" sz="2400" b="1">
                <a:latin typeface="楷体_GB2312" pitchFamily="49" charset="-122"/>
              </a:rPr>
              <a:t>主存中某一部分作为堆栈区后，该部分不能作其它用途。</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文本占位符 1011713">
            <a:extLst>
              <a:ext uri="{FF2B5EF4-FFF2-40B4-BE49-F238E27FC236}">
                <a16:creationId xmlns:a16="http://schemas.microsoft.com/office/drawing/2014/main" id="{40F25EA2-E190-4CA0-BD36-DA23DC13D810}"/>
              </a:ext>
            </a:extLst>
          </p:cNvPr>
          <p:cNvSpPr>
            <a:spLocks noGrp="1" noChangeArrowheads="1"/>
          </p:cNvSpPr>
          <p:nvPr>
            <p:ph idx="1"/>
          </p:nvPr>
        </p:nvSpPr>
        <p:spPr>
          <a:xfrm>
            <a:off x="393700" y="985838"/>
            <a:ext cx="8229600" cy="5638800"/>
          </a:xfrm>
        </p:spPr>
        <p:txBody>
          <a:bodyPr/>
          <a:lstStyle/>
          <a:p>
            <a:pPr>
              <a:buFontTx/>
              <a:buNone/>
            </a:pPr>
            <a:r>
              <a:rPr lang="zh-CN" altLang="en-US" sz="2400" b="1"/>
              <a:t>一</a:t>
            </a:r>
            <a:r>
              <a:rPr lang="en-US" altLang="zh-CN" sz="2400" b="1"/>
              <a:t>) </a:t>
            </a:r>
            <a:r>
              <a:rPr lang="zh-CN" altLang="en-US" sz="2400" b="1"/>
              <a:t>进栈</a:t>
            </a:r>
            <a:r>
              <a:rPr lang="en-US" altLang="zh-CN" sz="2400" b="1"/>
              <a:t>--------</a:t>
            </a:r>
            <a:r>
              <a:rPr lang="zh-CN" altLang="en-US" sz="2400" b="1"/>
              <a:t>累加器中的数送堆栈保存</a:t>
            </a:r>
            <a:r>
              <a:rPr lang="en-US" altLang="zh-CN" sz="2400" b="1"/>
              <a:t>.</a:t>
            </a:r>
          </a:p>
          <a:p>
            <a:pPr>
              <a:buFontTx/>
              <a:buNone/>
            </a:pPr>
            <a:r>
              <a:rPr lang="en-US" altLang="zh-CN" sz="2400" b="1"/>
              <a:t>       </a:t>
            </a:r>
            <a:r>
              <a:rPr lang="zh-CN" altLang="en-US" sz="2400" b="1"/>
              <a:t>（</a:t>
            </a:r>
            <a:r>
              <a:rPr lang="en-US" altLang="zh-CN" sz="2400" b="1"/>
              <a:t>AC</a:t>
            </a:r>
            <a:r>
              <a:rPr lang="zh-CN" altLang="en-US" sz="2400" b="1"/>
              <a:t>）</a:t>
            </a:r>
            <a:r>
              <a:rPr lang="en-US" altLang="zh-CN" sz="2400" b="1"/>
              <a:t>→Msp          (sp) -1   →sp</a:t>
            </a:r>
          </a:p>
          <a:p>
            <a:pPr>
              <a:buFontTx/>
              <a:buNone/>
            </a:pPr>
            <a:endParaRPr lang="en-US" altLang="zh-CN" sz="2400" b="1"/>
          </a:p>
          <a:p>
            <a:pPr>
              <a:buFontTx/>
              <a:buNone/>
            </a:pPr>
            <a:r>
              <a:rPr lang="en-US" altLang="zh-CN" sz="1400"/>
              <a:t>                                                           </a:t>
            </a:r>
          </a:p>
          <a:p>
            <a:pPr>
              <a:buFontTx/>
              <a:buNone/>
            </a:pPr>
            <a:r>
              <a:rPr lang="en-US" altLang="zh-CN" sz="1400"/>
              <a:t>                                                            </a:t>
            </a:r>
            <a:r>
              <a:rPr lang="en-US" altLang="zh-CN" sz="1400" b="1">
                <a:solidFill>
                  <a:srgbClr val="993366"/>
                </a:solidFill>
              </a:rPr>
              <a:t>97                                                                                      97</a:t>
            </a:r>
          </a:p>
          <a:p>
            <a:pPr>
              <a:buFontTx/>
              <a:buNone/>
            </a:pPr>
            <a:r>
              <a:rPr lang="en-US" altLang="zh-CN" sz="2000" b="1">
                <a:solidFill>
                  <a:srgbClr val="993366"/>
                </a:solidFill>
              </a:rPr>
              <a:t> AC </a:t>
            </a:r>
            <a:r>
              <a:rPr lang="en-US" altLang="zh-CN" sz="1400" b="1">
                <a:solidFill>
                  <a:srgbClr val="993366"/>
                </a:solidFill>
              </a:rPr>
              <a:t>          </a:t>
            </a:r>
            <a:r>
              <a:rPr lang="en-US" altLang="zh-CN" sz="2000" b="1">
                <a:solidFill>
                  <a:srgbClr val="993366"/>
                </a:solidFill>
              </a:rPr>
              <a:t>                            </a:t>
            </a:r>
            <a:r>
              <a:rPr lang="en-US" altLang="zh-CN" sz="1400" b="1">
                <a:solidFill>
                  <a:srgbClr val="993366"/>
                </a:solidFill>
              </a:rPr>
              <a:t>98   </a:t>
            </a:r>
            <a:r>
              <a:rPr lang="en-US" altLang="zh-CN" sz="2000" b="1">
                <a:solidFill>
                  <a:srgbClr val="993366"/>
                </a:solidFill>
              </a:rPr>
              <a:t>                            AC                                </a:t>
            </a:r>
            <a:r>
              <a:rPr lang="en-US" altLang="zh-CN" sz="1400" b="1">
                <a:solidFill>
                  <a:srgbClr val="993366"/>
                </a:solidFill>
              </a:rPr>
              <a:t>98</a:t>
            </a:r>
          </a:p>
          <a:p>
            <a:pPr>
              <a:buFontTx/>
              <a:buNone/>
            </a:pPr>
            <a:r>
              <a:rPr lang="en-US" altLang="zh-CN" sz="1400" b="1">
                <a:solidFill>
                  <a:srgbClr val="993366"/>
                </a:solidFill>
              </a:rPr>
              <a:t>                                                            99                                                                                     99--sp  </a:t>
            </a:r>
          </a:p>
          <a:p>
            <a:pPr>
              <a:buFontTx/>
              <a:buNone/>
            </a:pPr>
            <a:r>
              <a:rPr lang="en-US" altLang="zh-CN" sz="1400" b="1">
                <a:solidFill>
                  <a:srgbClr val="993366"/>
                </a:solidFill>
              </a:rPr>
              <a:t>             </a:t>
            </a:r>
          </a:p>
          <a:p>
            <a:pPr>
              <a:buFontTx/>
              <a:buNone/>
            </a:pPr>
            <a:r>
              <a:rPr lang="en-US" altLang="zh-CN" sz="1400" b="1">
                <a:solidFill>
                  <a:srgbClr val="993366"/>
                </a:solidFill>
              </a:rPr>
              <a:t>                                                           100 --sp                                                                           100</a:t>
            </a:r>
          </a:p>
          <a:p>
            <a:pPr>
              <a:buFontTx/>
              <a:buNone/>
            </a:pPr>
            <a:endParaRPr lang="en-US" altLang="zh-CN" sz="1200" b="1">
              <a:solidFill>
                <a:srgbClr val="993366"/>
              </a:solidFill>
            </a:endParaRPr>
          </a:p>
          <a:p>
            <a:pPr>
              <a:buFontTx/>
              <a:buNone/>
            </a:pPr>
            <a:endParaRPr lang="en-US" altLang="zh-CN" sz="1200" b="1">
              <a:solidFill>
                <a:srgbClr val="993366"/>
              </a:solidFill>
            </a:endParaRPr>
          </a:p>
          <a:p>
            <a:pPr>
              <a:buFontTx/>
              <a:buNone/>
            </a:pPr>
            <a:endParaRPr lang="en-US" altLang="zh-CN" sz="700" b="1">
              <a:solidFill>
                <a:srgbClr val="993366"/>
              </a:solidFill>
            </a:endParaRPr>
          </a:p>
          <a:p>
            <a:pPr>
              <a:buFontTx/>
              <a:buNone/>
            </a:pPr>
            <a:r>
              <a:rPr lang="en-US" altLang="zh-CN" sz="1800" b="1">
                <a:solidFill>
                  <a:srgbClr val="993366"/>
                </a:solidFill>
              </a:rPr>
              <a:t>AC  </a:t>
            </a:r>
            <a:r>
              <a:rPr lang="en-US" altLang="zh-CN" sz="1400" b="1">
                <a:solidFill>
                  <a:srgbClr val="993366"/>
                </a:solidFill>
              </a:rPr>
              <a:t>                                                  97</a:t>
            </a:r>
          </a:p>
          <a:p>
            <a:pPr>
              <a:buFontTx/>
              <a:buNone/>
            </a:pPr>
            <a:r>
              <a:rPr lang="en-US" altLang="zh-CN" sz="1400" b="1">
                <a:solidFill>
                  <a:srgbClr val="993366"/>
                </a:solidFill>
              </a:rPr>
              <a:t>                                                           98--sp</a:t>
            </a:r>
          </a:p>
          <a:p>
            <a:pPr>
              <a:buFontTx/>
              <a:buNone/>
            </a:pPr>
            <a:r>
              <a:rPr lang="en-US" altLang="zh-CN" sz="1400" b="1">
                <a:solidFill>
                  <a:srgbClr val="993366"/>
                </a:solidFill>
              </a:rPr>
              <a:t>                                                           99</a:t>
            </a:r>
          </a:p>
          <a:p>
            <a:pPr>
              <a:buFontTx/>
              <a:buNone/>
            </a:pPr>
            <a:endParaRPr lang="en-US" altLang="zh-CN" sz="1400" b="1">
              <a:solidFill>
                <a:srgbClr val="993366"/>
              </a:solidFill>
            </a:endParaRPr>
          </a:p>
          <a:p>
            <a:pPr>
              <a:buFontTx/>
              <a:buNone/>
            </a:pPr>
            <a:r>
              <a:rPr lang="en-US" altLang="zh-CN" sz="1400" b="1">
                <a:solidFill>
                  <a:srgbClr val="993366"/>
                </a:solidFill>
              </a:rPr>
              <a:t>                                                           100</a:t>
            </a:r>
            <a:endParaRPr lang="en-US" altLang="zh-CN" sz="2000" b="1">
              <a:solidFill>
                <a:srgbClr val="993366"/>
              </a:solidFill>
            </a:endParaRPr>
          </a:p>
          <a:p>
            <a:pPr>
              <a:buFontTx/>
              <a:buNone/>
            </a:pPr>
            <a:endParaRPr lang="en-US" altLang="zh-CN" sz="1400" b="1">
              <a:solidFill>
                <a:srgbClr val="993366"/>
              </a:solidFill>
            </a:endParaRPr>
          </a:p>
        </p:txBody>
      </p:sp>
      <p:grpSp>
        <p:nvGrpSpPr>
          <p:cNvPr id="83970" name="组合 1011735">
            <a:extLst>
              <a:ext uri="{FF2B5EF4-FFF2-40B4-BE49-F238E27FC236}">
                <a16:creationId xmlns:a16="http://schemas.microsoft.com/office/drawing/2014/main" id="{170E2AF2-5392-4FA9-BCDD-263EE5033C4B}"/>
              </a:ext>
            </a:extLst>
          </p:cNvPr>
          <p:cNvGrpSpPr>
            <a:grpSpLocks/>
          </p:cNvGrpSpPr>
          <p:nvPr/>
        </p:nvGrpSpPr>
        <p:grpSpPr bwMode="auto">
          <a:xfrm>
            <a:off x="609600" y="4419600"/>
            <a:ext cx="2590800" cy="1905000"/>
            <a:chOff x="432" y="2448"/>
            <a:chExt cx="1632" cy="1200"/>
          </a:xfrm>
        </p:grpSpPr>
        <p:sp>
          <p:nvSpPr>
            <p:cNvPr id="83971" name="矩形 1011726">
              <a:extLst>
                <a:ext uri="{FF2B5EF4-FFF2-40B4-BE49-F238E27FC236}">
                  <a16:creationId xmlns:a16="http://schemas.microsoft.com/office/drawing/2014/main" id="{C21408FB-485E-4D56-8826-1313892A7B16}"/>
                </a:ext>
              </a:extLst>
            </p:cNvPr>
            <p:cNvSpPr>
              <a:spLocks noChangeArrowheads="1"/>
            </p:cNvSpPr>
            <p:nvPr/>
          </p:nvSpPr>
          <p:spPr bwMode="auto">
            <a:xfrm>
              <a:off x="432" y="2928"/>
              <a:ext cx="672" cy="192"/>
            </a:xfrm>
            <a:prstGeom prst="rect">
              <a:avLst/>
            </a:prstGeom>
            <a:solidFill>
              <a:srgbClr val="FF00FF"/>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3972" name="矩形 1011727">
              <a:extLst>
                <a:ext uri="{FF2B5EF4-FFF2-40B4-BE49-F238E27FC236}">
                  <a16:creationId xmlns:a16="http://schemas.microsoft.com/office/drawing/2014/main" id="{26CE77EF-EE29-4EAD-908F-01CD7A71366B}"/>
                </a:ext>
              </a:extLst>
            </p:cNvPr>
            <p:cNvSpPr>
              <a:spLocks noChangeArrowheads="1"/>
            </p:cNvSpPr>
            <p:nvPr/>
          </p:nvSpPr>
          <p:spPr bwMode="auto">
            <a:xfrm>
              <a:off x="1392" y="2448"/>
              <a:ext cx="672" cy="192"/>
            </a:xfrm>
            <a:prstGeom prst="rect">
              <a:avLst/>
            </a:prstGeom>
            <a:solidFill>
              <a:schemeClr val="accent1"/>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3973" name="矩形 1011728">
              <a:extLst>
                <a:ext uri="{FF2B5EF4-FFF2-40B4-BE49-F238E27FC236}">
                  <a16:creationId xmlns:a16="http://schemas.microsoft.com/office/drawing/2014/main" id="{F21E0753-D2C6-498D-81F0-25FCBAECBA50}"/>
                </a:ext>
              </a:extLst>
            </p:cNvPr>
            <p:cNvSpPr>
              <a:spLocks noChangeArrowheads="1"/>
            </p:cNvSpPr>
            <p:nvPr/>
          </p:nvSpPr>
          <p:spPr bwMode="auto">
            <a:xfrm>
              <a:off x="1392" y="2640"/>
              <a:ext cx="672" cy="192"/>
            </a:xfrm>
            <a:prstGeom prst="rect">
              <a:avLst/>
            </a:prstGeom>
            <a:solidFill>
              <a:schemeClr val="accent1"/>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3974" name="矩形 1011729">
              <a:extLst>
                <a:ext uri="{FF2B5EF4-FFF2-40B4-BE49-F238E27FC236}">
                  <a16:creationId xmlns:a16="http://schemas.microsoft.com/office/drawing/2014/main" id="{206786EC-6BB5-445E-B9AA-8B55723B7A40}"/>
                </a:ext>
              </a:extLst>
            </p:cNvPr>
            <p:cNvSpPr>
              <a:spLocks noChangeArrowheads="1"/>
            </p:cNvSpPr>
            <p:nvPr/>
          </p:nvSpPr>
          <p:spPr bwMode="auto">
            <a:xfrm>
              <a:off x="1392" y="2832"/>
              <a:ext cx="672" cy="192"/>
            </a:xfrm>
            <a:prstGeom prst="rect">
              <a:avLst/>
            </a:prstGeom>
            <a:solidFill>
              <a:srgbClr val="006600"/>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a:t>b</a:t>
              </a:r>
            </a:p>
          </p:txBody>
        </p:sp>
        <p:sp>
          <p:nvSpPr>
            <p:cNvPr id="83975" name="矩形 1011730">
              <a:extLst>
                <a:ext uri="{FF2B5EF4-FFF2-40B4-BE49-F238E27FC236}">
                  <a16:creationId xmlns:a16="http://schemas.microsoft.com/office/drawing/2014/main" id="{172F5893-9F4A-4528-BC04-BE3D66CA4DF6}"/>
                </a:ext>
              </a:extLst>
            </p:cNvPr>
            <p:cNvSpPr>
              <a:spLocks noChangeArrowheads="1"/>
            </p:cNvSpPr>
            <p:nvPr/>
          </p:nvSpPr>
          <p:spPr bwMode="auto">
            <a:xfrm>
              <a:off x="1392" y="3024"/>
              <a:ext cx="672" cy="192"/>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a:t>a</a:t>
              </a:r>
            </a:p>
          </p:txBody>
        </p:sp>
        <p:sp>
          <p:nvSpPr>
            <p:cNvPr id="83976" name="矩形 1011731">
              <a:extLst>
                <a:ext uri="{FF2B5EF4-FFF2-40B4-BE49-F238E27FC236}">
                  <a16:creationId xmlns:a16="http://schemas.microsoft.com/office/drawing/2014/main" id="{ADF5CED3-D6C8-41E9-BD9F-8C9A58A4078D}"/>
                </a:ext>
              </a:extLst>
            </p:cNvPr>
            <p:cNvSpPr>
              <a:spLocks noChangeArrowheads="1"/>
            </p:cNvSpPr>
            <p:nvPr/>
          </p:nvSpPr>
          <p:spPr bwMode="auto">
            <a:xfrm>
              <a:off x="1392" y="3216"/>
              <a:ext cx="672" cy="432"/>
            </a:xfrm>
            <a:prstGeom prst="rect">
              <a:avLst/>
            </a:prstGeom>
            <a:solidFill>
              <a:schemeClr val="accent1"/>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83977" name="组合 1011736">
            <a:extLst>
              <a:ext uri="{FF2B5EF4-FFF2-40B4-BE49-F238E27FC236}">
                <a16:creationId xmlns:a16="http://schemas.microsoft.com/office/drawing/2014/main" id="{FAED28D8-73B1-4AFE-9C10-8410006A1C7C}"/>
              </a:ext>
            </a:extLst>
          </p:cNvPr>
          <p:cNvGrpSpPr>
            <a:grpSpLocks/>
          </p:cNvGrpSpPr>
          <p:nvPr/>
        </p:nvGrpSpPr>
        <p:grpSpPr bwMode="auto">
          <a:xfrm>
            <a:off x="685800" y="2133600"/>
            <a:ext cx="2590800" cy="1905000"/>
            <a:chOff x="432" y="960"/>
            <a:chExt cx="1632" cy="1200"/>
          </a:xfrm>
        </p:grpSpPr>
        <p:sp>
          <p:nvSpPr>
            <p:cNvPr id="83978" name="矩形 1011714">
              <a:extLst>
                <a:ext uri="{FF2B5EF4-FFF2-40B4-BE49-F238E27FC236}">
                  <a16:creationId xmlns:a16="http://schemas.microsoft.com/office/drawing/2014/main" id="{6455E3D9-6A0F-4D85-B3FC-266144454E8E}"/>
                </a:ext>
              </a:extLst>
            </p:cNvPr>
            <p:cNvSpPr>
              <a:spLocks noChangeArrowheads="1"/>
            </p:cNvSpPr>
            <p:nvPr/>
          </p:nvSpPr>
          <p:spPr bwMode="auto">
            <a:xfrm>
              <a:off x="432" y="1536"/>
              <a:ext cx="672" cy="192"/>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a:t>a</a:t>
              </a:r>
            </a:p>
          </p:txBody>
        </p:sp>
        <p:sp>
          <p:nvSpPr>
            <p:cNvPr id="83979" name="矩形 1011715">
              <a:extLst>
                <a:ext uri="{FF2B5EF4-FFF2-40B4-BE49-F238E27FC236}">
                  <a16:creationId xmlns:a16="http://schemas.microsoft.com/office/drawing/2014/main" id="{859E297A-34CA-4BED-8E47-65356D1282D2}"/>
                </a:ext>
              </a:extLst>
            </p:cNvPr>
            <p:cNvSpPr>
              <a:spLocks noChangeArrowheads="1"/>
            </p:cNvSpPr>
            <p:nvPr/>
          </p:nvSpPr>
          <p:spPr bwMode="auto">
            <a:xfrm>
              <a:off x="1392" y="960"/>
              <a:ext cx="672" cy="192"/>
            </a:xfrm>
            <a:prstGeom prst="rect">
              <a:avLst/>
            </a:prstGeom>
            <a:solidFill>
              <a:schemeClr val="accent1"/>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3980" name="矩形 1011716">
              <a:extLst>
                <a:ext uri="{FF2B5EF4-FFF2-40B4-BE49-F238E27FC236}">
                  <a16:creationId xmlns:a16="http://schemas.microsoft.com/office/drawing/2014/main" id="{6EC58A16-8AD8-41ED-B411-BBC1BF2897B8}"/>
                </a:ext>
              </a:extLst>
            </p:cNvPr>
            <p:cNvSpPr>
              <a:spLocks noChangeArrowheads="1"/>
            </p:cNvSpPr>
            <p:nvPr/>
          </p:nvSpPr>
          <p:spPr bwMode="auto">
            <a:xfrm>
              <a:off x="1392" y="1152"/>
              <a:ext cx="672" cy="192"/>
            </a:xfrm>
            <a:prstGeom prst="rect">
              <a:avLst/>
            </a:prstGeom>
            <a:solidFill>
              <a:schemeClr val="accent1"/>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3981" name="矩形 1011717">
              <a:extLst>
                <a:ext uri="{FF2B5EF4-FFF2-40B4-BE49-F238E27FC236}">
                  <a16:creationId xmlns:a16="http://schemas.microsoft.com/office/drawing/2014/main" id="{623A1F66-64A5-4F1C-8A0F-82B3ED71C51B}"/>
                </a:ext>
              </a:extLst>
            </p:cNvPr>
            <p:cNvSpPr>
              <a:spLocks noChangeArrowheads="1"/>
            </p:cNvSpPr>
            <p:nvPr/>
          </p:nvSpPr>
          <p:spPr bwMode="auto">
            <a:xfrm>
              <a:off x="1392" y="1344"/>
              <a:ext cx="672" cy="192"/>
            </a:xfrm>
            <a:prstGeom prst="rect">
              <a:avLst/>
            </a:prstGeom>
            <a:solidFill>
              <a:schemeClr val="accent1"/>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3982" name="矩形 1011718">
              <a:extLst>
                <a:ext uri="{FF2B5EF4-FFF2-40B4-BE49-F238E27FC236}">
                  <a16:creationId xmlns:a16="http://schemas.microsoft.com/office/drawing/2014/main" id="{2028C695-CAED-4A4C-ABF8-44AF6C2A13B5}"/>
                </a:ext>
              </a:extLst>
            </p:cNvPr>
            <p:cNvSpPr>
              <a:spLocks noChangeArrowheads="1"/>
            </p:cNvSpPr>
            <p:nvPr/>
          </p:nvSpPr>
          <p:spPr bwMode="auto">
            <a:xfrm>
              <a:off x="1392" y="1536"/>
              <a:ext cx="672" cy="192"/>
            </a:xfrm>
            <a:prstGeom prst="rect">
              <a:avLst/>
            </a:prstGeom>
            <a:solidFill>
              <a:schemeClr val="accent1"/>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3983" name="矩形 1011719">
              <a:extLst>
                <a:ext uri="{FF2B5EF4-FFF2-40B4-BE49-F238E27FC236}">
                  <a16:creationId xmlns:a16="http://schemas.microsoft.com/office/drawing/2014/main" id="{1E3612A1-EFC1-4262-902B-BE226953E6C5}"/>
                </a:ext>
              </a:extLst>
            </p:cNvPr>
            <p:cNvSpPr>
              <a:spLocks noChangeArrowheads="1"/>
            </p:cNvSpPr>
            <p:nvPr/>
          </p:nvSpPr>
          <p:spPr bwMode="auto">
            <a:xfrm>
              <a:off x="1392" y="1728"/>
              <a:ext cx="672" cy="432"/>
            </a:xfrm>
            <a:prstGeom prst="rect">
              <a:avLst/>
            </a:prstGeom>
            <a:solidFill>
              <a:schemeClr val="accent1"/>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3984" name="直接连接符 1011732">
              <a:extLst>
                <a:ext uri="{FF2B5EF4-FFF2-40B4-BE49-F238E27FC236}">
                  <a16:creationId xmlns:a16="http://schemas.microsoft.com/office/drawing/2014/main" id="{EA0655EA-232D-4118-A111-274E93AC2315}"/>
                </a:ext>
              </a:extLst>
            </p:cNvPr>
            <p:cNvSpPr>
              <a:spLocks noChangeShapeType="1"/>
            </p:cNvSpPr>
            <p:nvPr/>
          </p:nvSpPr>
          <p:spPr bwMode="auto">
            <a:xfrm>
              <a:off x="1104" y="1632"/>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3985" name="组合 1011737">
            <a:extLst>
              <a:ext uri="{FF2B5EF4-FFF2-40B4-BE49-F238E27FC236}">
                <a16:creationId xmlns:a16="http://schemas.microsoft.com/office/drawing/2014/main" id="{A32EB5BC-C40E-4A69-B836-94C00FC814C8}"/>
              </a:ext>
            </a:extLst>
          </p:cNvPr>
          <p:cNvGrpSpPr>
            <a:grpSpLocks/>
          </p:cNvGrpSpPr>
          <p:nvPr/>
        </p:nvGrpSpPr>
        <p:grpSpPr bwMode="auto">
          <a:xfrm>
            <a:off x="5105400" y="2209800"/>
            <a:ext cx="2590800" cy="1905000"/>
            <a:chOff x="3264" y="960"/>
            <a:chExt cx="1632" cy="1200"/>
          </a:xfrm>
        </p:grpSpPr>
        <p:sp>
          <p:nvSpPr>
            <p:cNvPr id="83986" name="矩形 1011720">
              <a:extLst>
                <a:ext uri="{FF2B5EF4-FFF2-40B4-BE49-F238E27FC236}">
                  <a16:creationId xmlns:a16="http://schemas.microsoft.com/office/drawing/2014/main" id="{5D9B9839-0B3E-4EEF-ACFC-FCF59157E876}"/>
                </a:ext>
              </a:extLst>
            </p:cNvPr>
            <p:cNvSpPr>
              <a:spLocks noChangeArrowheads="1"/>
            </p:cNvSpPr>
            <p:nvPr/>
          </p:nvSpPr>
          <p:spPr bwMode="auto">
            <a:xfrm>
              <a:off x="3264" y="1344"/>
              <a:ext cx="672" cy="192"/>
            </a:xfrm>
            <a:prstGeom prst="rect">
              <a:avLst/>
            </a:prstGeom>
            <a:solidFill>
              <a:srgbClr val="006600"/>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a:t>b</a:t>
              </a:r>
            </a:p>
          </p:txBody>
        </p:sp>
        <p:sp>
          <p:nvSpPr>
            <p:cNvPr id="83987" name="矩形 1011721">
              <a:extLst>
                <a:ext uri="{FF2B5EF4-FFF2-40B4-BE49-F238E27FC236}">
                  <a16:creationId xmlns:a16="http://schemas.microsoft.com/office/drawing/2014/main" id="{EEA9FF9A-0874-4496-AD03-940B6EABEB0C}"/>
                </a:ext>
              </a:extLst>
            </p:cNvPr>
            <p:cNvSpPr>
              <a:spLocks noChangeArrowheads="1"/>
            </p:cNvSpPr>
            <p:nvPr/>
          </p:nvSpPr>
          <p:spPr bwMode="auto">
            <a:xfrm>
              <a:off x="4224" y="960"/>
              <a:ext cx="672" cy="192"/>
            </a:xfrm>
            <a:prstGeom prst="rect">
              <a:avLst/>
            </a:prstGeom>
            <a:solidFill>
              <a:schemeClr val="accent1"/>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3988" name="矩形 1011722">
              <a:extLst>
                <a:ext uri="{FF2B5EF4-FFF2-40B4-BE49-F238E27FC236}">
                  <a16:creationId xmlns:a16="http://schemas.microsoft.com/office/drawing/2014/main" id="{441285C5-8B1B-4AE8-A9A6-DCF8E81CB71A}"/>
                </a:ext>
              </a:extLst>
            </p:cNvPr>
            <p:cNvSpPr>
              <a:spLocks noChangeArrowheads="1"/>
            </p:cNvSpPr>
            <p:nvPr/>
          </p:nvSpPr>
          <p:spPr bwMode="auto">
            <a:xfrm>
              <a:off x="4224" y="1152"/>
              <a:ext cx="672" cy="192"/>
            </a:xfrm>
            <a:prstGeom prst="rect">
              <a:avLst/>
            </a:prstGeom>
            <a:solidFill>
              <a:schemeClr val="accent1"/>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3989" name="矩形 1011723">
              <a:extLst>
                <a:ext uri="{FF2B5EF4-FFF2-40B4-BE49-F238E27FC236}">
                  <a16:creationId xmlns:a16="http://schemas.microsoft.com/office/drawing/2014/main" id="{925D0E65-FFC9-4E62-B4EE-008C1AE8B95F}"/>
                </a:ext>
              </a:extLst>
            </p:cNvPr>
            <p:cNvSpPr>
              <a:spLocks noChangeArrowheads="1"/>
            </p:cNvSpPr>
            <p:nvPr/>
          </p:nvSpPr>
          <p:spPr bwMode="auto">
            <a:xfrm>
              <a:off x="4224" y="1344"/>
              <a:ext cx="672" cy="192"/>
            </a:xfrm>
            <a:prstGeom prst="rect">
              <a:avLst/>
            </a:prstGeom>
            <a:solidFill>
              <a:schemeClr val="accent1"/>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3990" name="矩形 1011724">
              <a:extLst>
                <a:ext uri="{FF2B5EF4-FFF2-40B4-BE49-F238E27FC236}">
                  <a16:creationId xmlns:a16="http://schemas.microsoft.com/office/drawing/2014/main" id="{BF13C674-5E00-4045-BCC7-14ED927EAC69}"/>
                </a:ext>
              </a:extLst>
            </p:cNvPr>
            <p:cNvSpPr>
              <a:spLocks noChangeArrowheads="1"/>
            </p:cNvSpPr>
            <p:nvPr/>
          </p:nvSpPr>
          <p:spPr bwMode="auto">
            <a:xfrm>
              <a:off x="4224" y="1536"/>
              <a:ext cx="672" cy="192"/>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a:t>a</a:t>
              </a:r>
            </a:p>
          </p:txBody>
        </p:sp>
        <p:sp>
          <p:nvSpPr>
            <p:cNvPr id="83991" name="矩形 1011725">
              <a:extLst>
                <a:ext uri="{FF2B5EF4-FFF2-40B4-BE49-F238E27FC236}">
                  <a16:creationId xmlns:a16="http://schemas.microsoft.com/office/drawing/2014/main" id="{2F276C21-4938-49C4-BFC6-8CCBFFF9CB2A}"/>
                </a:ext>
              </a:extLst>
            </p:cNvPr>
            <p:cNvSpPr>
              <a:spLocks noChangeArrowheads="1"/>
            </p:cNvSpPr>
            <p:nvPr/>
          </p:nvSpPr>
          <p:spPr bwMode="auto">
            <a:xfrm>
              <a:off x="4224" y="1728"/>
              <a:ext cx="672" cy="432"/>
            </a:xfrm>
            <a:prstGeom prst="rect">
              <a:avLst/>
            </a:prstGeom>
            <a:solidFill>
              <a:schemeClr val="accent1"/>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3992" name="直接连接符 1011733">
              <a:extLst>
                <a:ext uri="{FF2B5EF4-FFF2-40B4-BE49-F238E27FC236}">
                  <a16:creationId xmlns:a16="http://schemas.microsoft.com/office/drawing/2014/main" id="{1D2BA6BA-DA25-4CFD-9BEE-F0889932A8DB}"/>
                </a:ext>
              </a:extLst>
            </p:cNvPr>
            <p:cNvSpPr>
              <a:spLocks noChangeShapeType="1"/>
            </p:cNvSpPr>
            <p:nvPr/>
          </p:nvSpPr>
          <p:spPr bwMode="auto">
            <a:xfrm>
              <a:off x="3936" y="1440"/>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文本占位符 1012737">
            <a:extLst>
              <a:ext uri="{FF2B5EF4-FFF2-40B4-BE49-F238E27FC236}">
                <a16:creationId xmlns:a16="http://schemas.microsoft.com/office/drawing/2014/main" id="{6D226DA8-B833-4915-B0D8-3347D8E479F1}"/>
              </a:ext>
            </a:extLst>
          </p:cNvPr>
          <p:cNvSpPr>
            <a:spLocks noGrp="1" noChangeArrowheads="1"/>
          </p:cNvSpPr>
          <p:nvPr>
            <p:ph idx="1"/>
          </p:nvPr>
        </p:nvSpPr>
        <p:spPr>
          <a:xfrm>
            <a:off x="225425" y="533400"/>
            <a:ext cx="8345488" cy="4876800"/>
          </a:xfrm>
        </p:spPr>
        <p:txBody>
          <a:bodyPr/>
          <a:lstStyle/>
          <a:p>
            <a:pPr>
              <a:buFontTx/>
              <a:buNone/>
            </a:pPr>
            <a:r>
              <a:rPr lang="zh-CN" altLang="en-US" b="1">
                <a:latin typeface="华文新魏" panose="02010800040101010101" pitchFamily="2" charset="-122"/>
                <a:ea typeface="华文新魏" panose="02010800040101010101" pitchFamily="2" charset="-122"/>
              </a:rPr>
              <a:t>二</a:t>
            </a:r>
            <a:r>
              <a:rPr lang="en-US" altLang="zh-CN" b="1">
                <a:latin typeface="华文新魏" panose="02010800040101010101" pitchFamily="2" charset="-122"/>
                <a:ea typeface="华文新魏" panose="02010800040101010101" pitchFamily="2" charset="-122"/>
              </a:rPr>
              <a:t>)</a:t>
            </a:r>
            <a:r>
              <a:rPr lang="zh-CN" altLang="en-US" b="1">
                <a:latin typeface="华文新魏" panose="02010800040101010101" pitchFamily="2" charset="-122"/>
                <a:ea typeface="华文新魏" panose="02010800040101010101" pitchFamily="2" charset="-122"/>
              </a:rPr>
              <a:t>出栈</a:t>
            </a:r>
            <a:r>
              <a:rPr lang="en-US" altLang="zh-CN" b="1">
                <a:latin typeface="华文新魏" panose="02010800040101010101" pitchFamily="2" charset="-122"/>
                <a:ea typeface="华文新魏" panose="02010800040101010101" pitchFamily="2" charset="-122"/>
              </a:rPr>
              <a:t>-------</a:t>
            </a:r>
            <a:r>
              <a:rPr lang="zh-CN" altLang="en-US" b="1">
                <a:latin typeface="华文新魏" panose="02010800040101010101" pitchFamily="2" charset="-122"/>
                <a:ea typeface="华文新魏" panose="02010800040101010101" pitchFamily="2" charset="-122"/>
              </a:rPr>
              <a:t>将堆栈中的数取出送累加器</a:t>
            </a:r>
            <a:r>
              <a:rPr lang="en-US" altLang="zh-CN" b="1">
                <a:latin typeface="华文新魏" panose="02010800040101010101" pitchFamily="2" charset="-122"/>
                <a:ea typeface="华文新魏" panose="02010800040101010101" pitchFamily="2" charset="-122"/>
              </a:rPr>
              <a:t>.</a:t>
            </a:r>
          </a:p>
          <a:p>
            <a:pPr>
              <a:buFontTx/>
              <a:buNone/>
            </a:pPr>
            <a:r>
              <a:rPr lang="en-US" altLang="zh-CN" sz="2400" b="1">
                <a:latin typeface="华文新魏" panose="02010800040101010101" pitchFamily="2" charset="-122"/>
                <a:ea typeface="华文新魏" panose="02010800040101010101" pitchFamily="2" charset="-122"/>
              </a:rPr>
              <a:t>       </a:t>
            </a:r>
            <a:r>
              <a:rPr lang="en-US" altLang="zh-CN" sz="2400" b="1">
                <a:ea typeface="华文新魏" panose="02010800040101010101" pitchFamily="2" charset="-122"/>
              </a:rPr>
              <a:t>(sp)+1 →sp         (Msp) →AC</a:t>
            </a:r>
          </a:p>
          <a:p>
            <a:pPr>
              <a:buFontTx/>
              <a:buNone/>
            </a:pPr>
            <a:endParaRPr lang="en-US" altLang="zh-CN" sz="1400"/>
          </a:p>
          <a:p>
            <a:pPr>
              <a:buFontTx/>
              <a:buNone/>
            </a:pPr>
            <a:endParaRPr lang="en-US" altLang="zh-CN" sz="1400"/>
          </a:p>
          <a:p>
            <a:pPr>
              <a:buFontTx/>
              <a:buNone/>
            </a:pPr>
            <a:endParaRPr lang="en-US" altLang="zh-CN" sz="1400"/>
          </a:p>
          <a:p>
            <a:pPr>
              <a:buFontTx/>
              <a:buNone/>
            </a:pPr>
            <a:r>
              <a:rPr lang="en-US" altLang="zh-CN" sz="1400"/>
              <a:t>                                                             </a:t>
            </a:r>
            <a:r>
              <a:rPr lang="en-US" altLang="zh-CN" sz="1600"/>
              <a:t>97                                                                                 97</a:t>
            </a:r>
          </a:p>
          <a:p>
            <a:pPr>
              <a:buFontTx/>
              <a:buNone/>
            </a:pPr>
            <a:r>
              <a:rPr lang="en-US" altLang="zh-CN" sz="1600"/>
              <a:t>                                                     98—sp                                                                          98</a:t>
            </a:r>
          </a:p>
          <a:p>
            <a:pPr>
              <a:buFontTx/>
              <a:buNone/>
            </a:pPr>
            <a:r>
              <a:rPr lang="en-US" altLang="zh-CN" sz="1600"/>
              <a:t>                                                     99                 </a:t>
            </a:r>
            <a:r>
              <a:rPr lang="en-US" altLang="zh-CN" sz="1600" b="1"/>
              <a:t> </a:t>
            </a:r>
            <a:r>
              <a:rPr lang="en-US" altLang="zh-CN" sz="1800" b="1"/>
              <a:t>AC </a:t>
            </a:r>
            <a:r>
              <a:rPr lang="en-US" altLang="zh-CN" sz="1600" b="1"/>
              <a:t> </a:t>
            </a:r>
            <a:r>
              <a:rPr lang="en-US" altLang="zh-CN" sz="1600"/>
              <a:t>                                                   99--sp               </a:t>
            </a:r>
          </a:p>
          <a:p>
            <a:pPr>
              <a:buFontTx/>
              <a:buNone/>
            </a:pPr>
            <a:r>
              <a:rPr lang="en-US" altLang="zh-CN" sz="1600"/>
              <a:t>                                                     </a:t>
            </a:r>
          </a:p>
          <a:p>
            <a:pPr>
              <a:buFontTx/>
              <a:buNone/>
            </a:pPr>
            <a:r>
              <a:rPr lang="en-US" altLang="zh-CN" sz="1600"/>
              <a:t>                                                    100                                                                               100</a:t>
            </a:r>
          </a:p>
          <a:p>
            <a:pPr>
              <a:buFontTx/>
              <a:buNone/>
            </a:pPr>
            <a:endParaRPr lang="en-US" altLang="zh-CN" sz="1600"/>
          </a:p>
          <a:p>
            <a:pPr>
              <a:buFontTx/>
              <a:buNone/>
            </a:pPr>
            <a:r>
              <a:rPr lang="en-US" altLang="zh-CN" sz="1600"/>
              <a:t>							                               97</a:t>
            </a:r>
          </a:p>
          <a:p>
            <a:pPr>
              <a:buFontTx/>
              <a:buNone/>
            </a:pPr>
            <a:r>
              <a:rPr lang="en-US" altLang="zh-CN" sz="1600"/>
              <a:t>                                                                                                                                98					                                               99</a:t>
            </a:r>
          </a:p>
          <a:p>
            <a:pPr>
              <a:buFontTx/>
              <a:buNone/>
            </a:pPr>
            <a:r>
              <a:rPr lang="en-US" altLang="zh-CN" sz="1600"/>
              <a:t>                               </a:t>
            </a:r>
          </a:p>
          <a:p>
            <a:pPr>
              <a:buFontTx/>
              <a:buNone/>
            </a:pPr>
            <a:r>
              <a:rPr lang="en-US" altLang="zh-CN" sz="1600"/>
              <a:t>								              100</a:t>
            </a:r>
          </a:p>
        </p:txBody>
      </p:sp>
      <p:grpSp>
        <p:nvGrpSpPr>
          <p:cNvPr id="84994" name="组合 1012757">
            <a:extLst>
              <a:ext uri="{FF2B5EF4-FFF2-40B4-BE49-F238E27FC236}">
                <a16:creationId xmlns:a16="http://schemas.microsoft.com/office/drawing/2014/main" id="{D67B2644-C161-4AE6-BB50-589E73AF44E7}"/>
              </a:ext>
            </a:extLst>
          </p:cNvPr>
          <p:cNvGrpSpPr>
            <a:grpSpLocks/>
          </p:cNvGrpSpPr>
          <p:nvPr/>
        </p:nvGrpSpPr>
        <p:grpSpPr bwMode="auto">
          <a:xfrm>
            <a:off x="2155825" y="1735138"/>
            <a:ext cx="990600" cy="1905000"/>
            <a:chOff x="1488" y="1056"/>
            <a:chExt cx="624" cy="1200"/>
          </a:xfrm>
        </p:grpSpPr>
        <p:sp>
          <p:nvSpPr>
            <p:cNvPr id="84995" name="矩形 1012739">
              <a:extLst>
                <a:ext uri="{FF2B5EF4-FFF2-40B4-BE49-F238E27FC236}">
                  <a16:creationId xmlns:a16="http://schemas.microsoft.com/office/drawing/2014/main" id="{757C279B-9919-4D67-9CB1-98E71AC9285A}"/>
                </a:ext>
              </a:extLst>
            </p:cNvPr>
            <p:cNvSpPr>
              <a:spLocks noChangeArrowheads="1"/>
            </p:cNvSpPr>
            <p:nvPr/>
          </p:nvSpPr>
          <p:spPr bwMode="auto">
            <a:xfrm>
              <a:off x="1488" y="1056"/>
              <a:ext cx="624" cy="192"/>
            </a:xfrm>
            <a:prstGeom prst="rect">
              <a:avLst/>
            </a:prstGeom>
            <a:solidFill>
              <a:schemeClr val="accent1"/>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4996" name="矩形 1012740">
              <a:extLst>
                <a:ext uri="{FF2B5EF4-FFF2-40B4-BE49-F238E27FC236}">
                  <a16:creationId xmlns:a16="http://schemas.microsoft.com/office/drawing/2014/main" id="{079BCF92-09CC-4300-984D-B546D41B93C5}"/>
                </a:ext>
              </a:extLst>
            </p:cNvPr>
            <p:cNvSpPr>
              <a:spLocks noChangeArrowheads="1"/>
            </p:cNvSpPr>
            <p:nvPr/>
          </p:nvSpPr>
          <p:spPr bwMode="auto">
            <a:xfrm>
              <a:off x="1488" y="1248"/>
              <a:ext cx="624" cy="192"/>
            </a:xfrm>
            <a:prstGeom prst="rect">
              <a:avLst/>
            </a:prstGeom>
            <a:solidFill>
              <a:schemeClr val="accent1"/>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4997" name="矩形 1012741">
              <a:extLst>
                <a:ext uri="{FF2B5EF4-FFF2-40B4-BE49-F238E27FC236}">
                  <a16:creationId xmlns:a16="http://schemas.microsoft.com/office/drawing/2014/main" id="{D4AE843B-4300-46DE-B905-8708005A4FA1}"/>
                </a:ext>
              </a:extLst>
            </p:cNvPr>
            <p:cNvSpPr>
              <a:spLocks noChangeArrowheads="1"/>
            </p:cNvSpPr>
            <p:nvPr/>
          </p:nvSpPr>
          <p:spPr bwMode="auto">
            <a:xfrm>
              <a:off x="1488" y="1440"/>
              <a:ext cx="624" cy="192"/>
            </a:xfrm>
            <a:prstGeom prst="rect">
              <a:avLst/>
            </a:prstGeom>
            <a:solidFill>
              <a:srgbClr val="006600"/>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a:t>b</a:t>
              </a:r>
            </a:p>
          </p:txBody>
        </p:sp>
        <p:sp>
          <p:nvSpPr>
            <p:cNvPr id="84998" name="矩形 1012742">
              <a:extLst>
                <a:ext uri="{FF2B5EF4-FFF2-40B4-BE49-F238E27FC236}">
                  <a16:creationId xmlns:a16="http://schemas.microsoft.com/office/drawing/2014/main" id="{7C31D36F-0312-4401-980C-6C9ED5C92B25}"/>
                </a:ext>
              </a:extLst>
            </p:cNvPr>
            <p:cNvSpPr>
              <a:spLocks noChangeArrowheads="1"/>
            </p:cNvSpPr>
            <p:nvPr/>
          </p:nvSpPr>
          <p:spPr bwMode="auto">
            <a:xfrm>
              <a:off x="1488" y="1632"/>
              <a:ext cx="624" cy="192"/>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a:t>a</a:t>
              </a:r>
            </a:p>
          </p:txBody>
        </p:sp>
        <p:sp>
          <p:nvSpPr>
            <p:cNvPr id="84999" name="矩形 1012743">
              <a:extLst>
                <a:ext uri="{FF2B5EF4-FFF2-40B4-BE49-F238E27FC236}">
                  <a16:creationId xmlns:a16="http://schemas.microsoft.com/office/drawing/2014/main" id="{F283EF73-5323-4980-9660-828A123C1197}"/>
                </a:ext>
              </a:extLst>
            </p:cNvPr>
            <p:cNvSpPr>
              <a:spLocks noChangeArrowheads="1"/>
            </p:cNvSpPr>
            <p:nvPr/>
          </p:nvSpPr>
          <p:spPr bwMode="auto">
            <a:xfrm>
              <a:off x="1488" y="1824"/>
              <a:ext cx="624" cy="432"/>
            </a:xfrm>
            <a:prstGeom prst="rect">
              <a:avLst/>
            </a:prstGeom>
            <a:solidFill>
              <a:schemeClr val="accent1"/>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85000" name="组合 1012759">
            <a:extLst>
              <a:ext uri="{FF2B5EF4-FFF2-40B4-BE49-F238E27FC236}">
                <a16:creationId xmlns:a16="http://schemas.microsoft.com/office/drawing/2014/main" id="{BA42A7AB-7F64-4FCD-BD7D-28D16A873529}"/>
              </a:ext>
            </a:extLst>
          </p:cNvPr>
          <p:cNvGrpSpPr>
            <a:grpSpLocks/>
          </p:cNvGrpSpPr>
          <p:nvPr/>
        </p:nvGrpSpPr>
        <p:grpSpPr bwMode="auto">
          <a:xfrm>
            <a:off x="4905375" y="1735138"/>
            <a:ext cx="2590800" cy="1828800"/>
            <a:chOff x="3216" y="1104"/>
            <a:chExt cx="1632" cy="1152"/>
          </a:xfrm>
        </p:grpSpPr>
        <p:sp>
          <p:nvSpPr>
            <p:cNvPr id="85001" name="矩形 1012738">
              <a:extLst>
                <a:ext uri="{FF2B5EF4-FFF2-40B4-BE49-F238E27FC236}">
                  <a16:creationId xmlns:a16="http://schemas.microsoft.com/office/drawing/2014/main" id="{D866E498-77F2-4413-BA8C-575766BF7611}"/>
                </a:ext>
              </a:extLst>
            </p:cNvPr>
            <p:cNvSpPr>
              <a:spLocks noChangeArrowheads="1"/>
            </p:cNvSpPr>
            <p:nvPr/>
          </p:nvSpPr>
          <p:spPr bwMode="auto">
            <a:xfrm>
              <a:off x="3216" y="1488"/>
              <a:ext cx="624" cy="192"/>
            </a:xfrm>
            <a:prstGeom prst="rect">
              <a:avLst/>
            </a:prstGeom>
            <a:solidFill>
              <a:srgbClr val="006600"/>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a:t>b</a:t>
              </a:r>
            </a:p>
          </p:txBody>
        </p:sp>
        <p:sp>
          <p:nvSpPr>
            <p:cNvPr id="85002" name="矩形 1012744">
              <a:extLst>
                <a:ext uri="{FF2B5EF4-FFF2-40B4-BE49-F238E27FC236}">
                  <a16:creationId xmlns:a16="http://schemas.microsoft.com/office/drawing/2014/main" id="{F5AB7807-6F27-476A-B775-AA34450BB25C}"/>
                </a:ext>
              </a:extLst>
            </p:cNvPr>
            <p:cNvSpPr>
              <a:spLocks noChangeArrowheads="1"/>
            </p:cNvSpPr>
            <p:nvPr/>
          </p:nvSpPr>
          <p:spPr bwMode="auto">
            <a:xfrm>
              <a:off x="4224" y="1104"/>
              <a:ext cx="624" cy="192"/>
            </a:xfrm>
            <a:prstGeom prst="rect">
              <a:avLst/>
            </a:prstGeom>
            <a:solidFill>
              <a:schemeClr val="accent1"/>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5003" name="矩形 1012745">
              <a:extLst>
                <a:ext uri="{FF2B5EF4-FFF2-40B4-BE49-F238E27FC236}">
                  <a16:creationId xmlns:a16="http://schemas.microsoft.com/office/drawing/2014/main" id="{9C2BE8D7-6E79-41F6-8A15-3CF05B5C566E}"/>
                </a:ext>
              </a:extLst>
            </p:cNvPr>
            <p:cNvSpPr>
              <a:spLocks noChangeArrowheads="1"/>
            </p:cNvSpPr>
            <p:nvPr/>
          </p:nvSpPr>
          <p:spPr bwMode="auto">
            <a:xfrm>
              <a:off x="4224" y="1296"/>
              <a:ext cx="624" cy="192"/>
            </a:xfrm>
            <a:prstGeom prst="rect">
              <a:avLst/>
            </a:prstGeom>
            <a:solidFill>
              <a:schemeClr val="accent1"/>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5004" name="矩形 1012746">
              <a:extLst>
                <a:ext uri="{FF2B5EF4-FFF2-40B4-BE49-F238E27FC236}">
                  <a16:creationId xmlns:a16="http://schemas.microsoft.com/office/drawing/2014/main" id="{5C4BFC36-5226-4896-B910-0503A02DFE68}"/>
                </a:ext>
              </a:extLst>
            </p:cNvPr>
            <p:cNvSpPr>
              <a:spLocks noChangeArrowheads="1"/>
            </p:cNvSpPr>
            <p:nvPr/>
          </p:nvSpPr>
          <p:spPr bwMode="auto">
            <a:xfrm>
              <a:off x="4224" y="1488"/>
              <a:ext cx="624" cy="192"/>
            </a:xfrm>
            <a:prstGeom prst="rect">
              <a:avLst/>
            </a:prstGeom>
            <a:solidFill>
              <a:srgbClr val="FF7C80"/>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endParaRPr lang="zh-CN" altLang="zh-CN"/>
            </a:p>
          </p:txBody>
        </p:sp>
        <p:sp>
          <p:nvSpPr>
            <p:cNvPr id="85005" name="矩形 1012747">
              <a:extLst>
                <a:ext uri="{FF2B5EF4-FFF2-40B4-BE49-F238E27FC236}">
                  <a16:creationId xmlns:a16="http://schemas.microsoft.com/office/drawing/2014/main" id="{8740EE41-F0F6-4B03-8C89-30F3790D2FD9}"/>
                </a:ext>
              </a:extLst>
            </p:cNvPr>
            <p:cNvSpPr>
              <a:spLocks noChangeArrowheads="1"/>
            </p:cNvSpPr>
            <p:nvPr/>
          </p:nvSpPr>
          <p:spPr bwMode="auto">
            <a:xfrm>
              <a:off x="4224" y="1680"/>
              <a:ext cx="624" cy="192"/>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a:t>a</a:t>
              </a:r>
            </a:p>
          </p:txBody>
        </p:sp>
        <p:sp>
          <p:nvSpPr>
            <p:cNvPr id="85006" name="矩形 1012748">
              <a:extLst>
                <a:ext uri="{FF2B5EF4-FFF2-40B4-BE49-F238E27FC236}">
                  <a16:creationId xmlns:a16="http://schemas.microsoft.com/office/drawing/2014/main" id="{3776F04F-5A2F-4855-AAFE-3D614BFCC669}"/>
                </a:ext>
              </a:extLst>
            </p:cNvPr>
            <p:cNvSpPr>
              <a:spLocks noChangeArrowheads="1"/>
            </p:cNvSpPr>
            <p:nvPr/>
          </p:nvSpPr>
          <p:spPr bwMode="auto">
            <a:xfrm>
              <a:off x="4224" y="1872"/>
              <a:ext cx="624" cy="384"/>
            </a:xfrm>
            <a:prstGeom prst="rect">
              <a:avLst/>
            </a:prstGeom>
            <a:solidFill>
              <a:schemeClr val="accent1"/>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5007" name="直接连接符 1012749">
              <a:extLst>
                <a:ext uri="{FF2B5EF4-FFF2-40B4-BE49-F238E27FC236}">
                  <a16:creationId xmlns:a16="http://schemas.microsoft.com/office/drawing/2014/main" id="{84D1086C-D8A3-4411-A531-A899AFE10F83}"/>
                </a:ext>
              </a:extLst>
            </p:cNvPr>
            <p:cNvSpPr>
              <a:spLocks noChangeShapeType="1"/>
            </p:cNvSpPr>
            <p:nvPr/>
          </p:nvSpPr>
          <p:spPr bwMode="auto">
            <a:xfrm flipH="1">
              <a:off x="3840" y="1632"/>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5008" name="组合 1012758">
            <a:extLst>
              <a:ext uri="{FF2B5EF4-FFF2-40B4-BE49-F238E27FC236}">
                <a16:creationId xmlns:a16="http://schemas.microsoft.com/office/drawing/2014/main" id="{DD5AB272-C5BC-4DB3-8F60-835EE279959A}"/>
              </a:ext>
            </a:extLst>
          </p:cNvPr>
          <p:cNvGrpSpPr>
            <a:grpSpLocks/>
          </p:cNvGrpSpPr>
          <p:nvPr/>
        </p:nvGrpSpPr>
        <p:grpSpPr bwMode="auto">
          <a:xfrm>
            <a:off x="4905375" y="3716338"/>
            <a:ext cx="2590800" cy="1828800"/>
            <a:chOff x="3216" y="2736"/>
            <a:chExt cx="1632" cy="1152"/>
          </a:xfrm>
        </p:grpSpPr>
        <p:sp>
          <p:nvSpPr>
            <p:cNvPr id="85009" name="矩形 1012750">
              <a:extLst>
                <a:ext uri="{FF2B5EF4-FFF2-40B4-BE49-F238E27FC236}">
                  <a16:creationId xmlns:a16="http://schemas.microsoft.com/office/drawing/2014/main" id="{8ADB41E1-979D-41CF-A36B-664FE718A152}"/>
                </a:ext>
              </a:extLst>
            </p:cNvPr>
            <p:cNvSpPr>
              <a:spLocks noChangeArrowheads="1"/>
            </p:cNvSpPr>
            <p:nvPr/>
          </p:nvSpPr>
          <p:spPr bwMode="auto">
            <a:xfrm>
              <a:off x="4224" y="3504"/>
              <a:ext cx="624" cy="384"/>
            </a:xfrm>
            <a:prstGeom prst="rect">
              <a:avLst/>
            </a:prstGeom>
            <a:solidFill>
              <a:schemeClr val="accent1"/>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5010" name="矩形 1012751">
              <a:extLst>
                <a:ext uri="{FF2B5EF4-FFF2-40B4-BE49-F238E27FC236}">
                  <a16:creationId xmlns:a16="http://schemas.microsoft.com/office/drawing/2014/main" id="{F14DD9FE-783A-40F3-93CB-54F798E0ACB2}"/>
                </a:ext>
              </a:extLst>
            </p:cNvPr>
            <p:cNvSpPr>
              <a:spLocks noChangeArrowheads="1"/>
            </p:cNvSpPr>
            <p:nvPr/>
          </p:nvSpPr>
          <p:spPr bwMode="auto">
            <a:xfrm>
              <a:off x="4224" y="3312"/>
              <a:ext cx="624" cy="192"/>
            </a:xfrm>
            <a:prstGeom prst="rect">
              <a:avLst/>
            </a:prstGeom>
            <a:solidFill>
              <a:srgbClr val="66FFFF"/>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endParaRPr lang="zh-CN" altLang="zh-CN"/>
            </a:p>
          </p:txBody>
        </p:sp>
        <p:sp>
          <p:nvSpPr>
            <p:cNvPr id="85011" name="矩形 1012752">
              <a:extLst>
                <a:ext uri="{FF2B5EF4-FFF2-40B4-BE49-F238E27FC236}">
                  <a16:creationId xmlns:a16="http://schemas.microsoft.com/office/drawing/2014/main" id="{0A6069C4-256E-4297-8CB8-5C46F9994D19}"/>
                </a:ext>
              </a:extLst>
            </p:cNvPr>
            <p:cNvSpPr>
              <a:spLocks noChangeArrowheads="1"/>
            </p:cNvSpPr>
            <p:nvPr/>
          </p:nvSpPr>
          <p:spPr bwMode="auto">
            <a:xfrm>
              <a:off x="4224" y="3120"/>
              <a:ext cx="624" cy="192"/>
            </a:xfrm>
            <a:prstGeom prst="rect">
              <a:avLst/>
            </a:prstGeom>
            <a:solidFill>
              <a:srgbClr val="FF7C80"/>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endParaRPr lang="zh-CN" altLang="zh-CN"/>
            </a:p>
          </p:txBody>
        </p:sp>
        <p:sp>
          <p:nvSpPr>
            <p:cNvPr id="85012" name="矩形 1012753">
              <a:extLst>
                <a:ext uri="{FF2B5EF4-FFF2-40B4-BE49-F238E27FC236}">
                  <a16:creationId xmlns:a16="http://schemas.microsoft.com/office/drawing/2014/main" id="{65E559DB-C95F-470A-B05C-E5FFCFA5CEFC}"/>
                </a:ext>
              </a:extLst>
            </p:cNvPr>
            <p:cNvSpPr>
              <a:spLocks noChangeArrowheads="1"/>
            </p:cNvSpPr>
            <p:nvPr/>
          </p:nvSpPr>
          <p:spPr bwMode="auto">
            <a:xfrm>
              <a:off x="4224" y="2928"/>
              <a:ext cx="624" cy="192"/>
            </a:xfrm>
            <a:prstGeom prst="rect">
              <a:avLst/>
            </a:prstGeom>
            <a:solidFill>
              <a:schemeClr val="accent1"/>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5013" name="矩形 1012754">
              <a:extLst>
                <a:ext uri="{FF2B5EF4-FFF2-40B4-BE49-F238E27FC236}">
                  <a16:creationId xmlns:a16="http://schemas.microsoft.com/office/drawing/2014/main" id="{04599C8C-8F3A-4EC4-82F9-E081660F020C}"/>
                </a:ext>
              </a:extLst>
            </p:cNvPr>
            <p:cNvSpPr>
              <a:spLocks noChangeArrowheads="1"/>
            </p:cNvSpPr>
            <p:nvPr/>
          </p:nvSpPr>
          <p:spPr bwMode="auto">
            <a:xfrm>
              <a:off x="4224" y="2736"/>
              <a:ext cx="624" cy="192"/>
            </a:xfrm>
            <a:prstGeom prst="rect">
              <a:avLst/>
            </a:prstGeom>
            <a:solidFill>
              <a:schemeClr val="accent1"/>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5014" name="矩形 1012755">
              <a:extLst>
                <a:ext uri="{FF2B5EF4-FFF2-40B4-BE49-F238E27FC236}">
                  <a16:creationId xmlns:a16="http://schemas.microsoft.com/office/drawing/2014/main" id="{431CC26D-75B2-4BB8-A2B9-FFA5BA58040D}"/>
                </a:ext>
              </a:extLst>
            </p:cNvPr>
            <p:cNvSpPr>
              <a:spLocks noChangeArrowheads="1"/>
            </p:cNvSpPr>
            <p:nvPr/>
          </p:nvSpPr>
          <p:spPr bwMode="auto">
            <a:xfrm>
              <a:off x="3216" y="3312"/>
              <a:ext cx="624" cy="192"/>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a:t>a</a:t>
              </a:r>
            </a:p>
          </p:txBody>
        </p:sp>
        <p:sp>
          <p:nvSpPr>
            <p:cNvPr id="85015" name="直接连接符 1012756">
              <a:extLst>
                <a:ext uri="{FF2B5EF4-FFF2-40B4-BE49-F238E27FC236}">
                  <a16:creationId xmlns:a16="http://schemas.microsoft.com/office/drawing/2014/main" id="{031F232F-F02F-48C7-9BF5-0718C9A61B6E}"/>
                </a:ext>
              </a:extLst>
            </p:cNvPr>
            <p:cNvSpPr>
              <a:spLocks noChangeShapeType="1"/>
            </p:cNvSpPr>
            <p:nvPr/>
          </p:nvSpPr>
          <p:spPr bwMode="auto">
            <a:xfrm flipH="1">
              <a:off x="3840" y="3408"/>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文本占位符 1013761">
            <a:extLst>
              <a:ext uri="{FF2B5EF4-FFF2-40B4-BE49-F238E27FC236}">
                <a16:creationId xmlns:a16="http://schemas.microsoft.com/office/drawing/2014/main" id="{C63E744B-3369-4CD8-AD86-8E7A90BB2CF8}"/>
              </a:ext>
            </a:extLst>
          </p:cNvPr>
          <p:cNvSpPr>
            <a:spLocks noGrp="1" noChangeArrowheads="1"/>
          </p:cNvSpPr>
          <p:nvPr>
            <p:ph idx="1"/>
          </p:nvPr>
        </p:nvSpPr>
        <p:spPr>
          <a:xfrm>
            <a:off x="609600" y="1219200"/>
            <a:ext cx="7848600" cy="4876800"/>
          </a:xfrm>
        </p:spPr>
        <p:txBody>
          <a:bodyPr/>
          <a:lstStyle/>
          <a:p>
            <a:pPr>
              <a:lnSpc>
                <a:spcPct val="90000"/>
              </a:lnSpc>
              <a:buFontTx/>
              <a:buNone/>
            </a:pPr>
            <a:r>
              <a:rPr lang="en-US" altLang="zh-CN" b="1">
                <a:latin typeface="楷体_GB2312" pitchFamily="49" charset="-122"/>
              </a:rPr>
              <a:t>8086 </a:t>
            </a:r>
            <a:r>
              <a:rPr lang="zh-CN" altLang="en-US" b="1">
                <a:latin typeface="楷体_GB2312" pitchFamily="49" charset="-122"/>
              </a:rPr>
              <a:t>堆栈指令</a:t>
            </a:r>
          </a:p>
          <a:p>
            <a:pPr>
              <a:lnSpc>
                <a:spcPct val="90000"/>
              </a:lnSpc>
              <a:buFontTx/>
              <a:buNone/>
            </a:pPr>
            <a:r>
              <a:rPr lang="zh-CN" altLang="en-US" sz="2800" b="1">
                <a:latin typeface="楷体_GB2312" pitchFamily="49" charset="-122"/>
              </a:rPr>
              <a:t>    </a:t>
            </a:r>
            <a:r>
              <a:rPr lang="zh-CN" altLang="en-US" sz="2400" b="1">
                <a:latin typeface="楷体_GB2312" pitchFamily="49" charset="-122"/>
              </a:rPr>
              <a:t>设</a:t>
            </a:r>
            <a:r>
              <a:rPr lang="en-US" altLang="zh-CN" sz="2400" b="1">
                <a:latin typeface="楷体_GB2312" pitchFamily="49" charset="-122"/>
              </a:rPr>
              <a:t>sp</a:t>
            </a:r>
            <a:r>
              <a:rPr lang="zh-CN" altLang="en-US" sz="2400" b="1">
                <a:latin typeface="楷体_GB2312" pitchFamily="49" charset="-122"/>
              </a:rPr>
              <a:t>的初值      </a:t>
            </a:r>
            <a:r>
              <a:rPr lang="en-US" altLang="zh-CN" sz="2400" b="1">
                <a:latin typeface="楷体_GB2312" pitchFamily="49" charset="-122"/>
              </a:rPr>
              <a:t>MOV sp, im</a:t>
            </a:r>
          </a:p>
          <a:p>
            <a:pPr>
              <a:lnSpc>
                <a:spcPct val="90000"/>
              </a:lnSpc>
              <a:buFontTx/>
              <a:buNone/>
            </a:pPr>
            <a:r>
              <a:rPr lang="en-US" altLang="zh-CN" sz="2400" b="1">
                <a:latin typeface="楷体_GB2312" pitchFamily="49" charset="-122"/>
              </a:rPr>
              <a:t>     </a:t>
            </a:r>
            <a:r>
              <a:rPr lang="zh-CN" altLang="en-US" sz="2400" b="1">
                <a:latin typeface="楷体_GB2312" pitchFamily="49" charset="-122"/>
              </a:rPr>
              <a:t>采用下推式    （</a:t>
            </a:r>
            <a:r>
              <a:rPr lang="en-US" altLang="zh-CN" sz="2400" b="1">
                <a:latin typeface="楷体_GB2312" pitchFamily="49" charset="-122"/>
              </a:rPr>
              <a:t>PUSH  DOWN</a:t>
            </a:r>
            <a:r>
              <a:rPr lang="zh-CN" altLang="en-US" sz="2400" b="1">
                <a:latin typeface="楷体_GB2312" pitchFamily="49" charset="-122"/>
              </a:rPr>
              <a:t>）</a:t>
            </a:r>
          </a:p>
          <a:p>
            <a:pPr>
              <a:lnSpc>
                <a:spcPct val="90000"/>
              </a:lnSpc>
              <a:buFontTx/>
              <a:buNone/>
            </a:pPr>
            <a:r>
              <a:rPr lang="zh-CN" altLang="en-US" sz="2400" b="1">
                <a:latin typeface="楷体_GB2312" pitchFamily="49" charset="-122"/>
              </a:rPr>
              <a:t>     堆栈的最大容量为</a:t>
            </a:r>
            <a:r>
              <a:rPr lang="en-US" altLang="zh-CN" sz="2400" b="1">
                <a:latin typeface="楷体_GB2312" pitchFamily="49" charset="-122"/>
              </a:rPr>
              <a:t>sp</a:t>
            </a:r>
            <a:r>
              <a:rPr lang="zh-CN" altLang="en-US" sz="2400" b="1">
                <a:latin typeface="楷体_GB2312" pitchFamily="49" charset="-122"/>
              </a:rPr>
              <a:t>的初值与</a:t>
            </a:r>
            <a:r>
              <a:rPr lang="en-US" altLang="zh-CN" sz="2400" b="1">
                <a:latin typeface="楷体_GB2312" pitchFamily="49" charset="-122"/>
              </a:rPr>
              <a:t>ss</a:t>
            </a:r>
            <a:r>
              <a:rPr lang="zh-CN" altLang="en-US" sz="2400" b="1">
                <a:latin typeface="楷体_GB2312" pitchFamily="49" charset="-122"/>
              </a:rPr>
              <a:t>间的距离。</a:t>
            </a:r>
          </a:p>
          <a:p>
            <a:pPr>
              <a:lnSpc>
                <a:spcPct val="90000"/>
              </a:lnSpc>
              <a:buFontTx/>
              <a:buNone/>
            </a:pPr>
            <a:r>
              <a:rPr lang="zh-CN" altLang="en-US" sz="2400" b="1">
                <a:latin typeface="楷体_GB2312" pitchFamily="49" charset="-122"/>
              </a:rPr>
              <a:t> 例：</a:t>
            </a:r>
            <a:r>
              <a:rPr lang="en-US" altLang="zh-CN" sz="2400" b="1">
                <a:latin typeface="楷体_GB2312" pitchFamily="49" charset="-122"/>
              </a:rPr>
              <a:t>PUSH  AX</a:t>
            </a:r>
          </a:p>
          <a:p>
            <a:pPr>
              <a:lnSpc>
                <a:spcPct val="90000"/>
              </a:lnSpc>
              <a:buFontTx/>
              <a:buNone/>
            </a:pPr>
            <a:r>
              <a:rPr lang="en-US" altLang="zh-CN" sz="2400" b="1">
                <a:latin typeface="楷体_GB2312" pitchFamily="49" charset="-122"/>
              </a:rPr>
              <a:t>            </a:t>
            </a:r>
            <a:r>
              <a:rPr lang="zh-CN" altLang="en-US" sz="2400" b="1">
                <a:latin typeface="楷体_GB2312" pitchFamily="49" charset="-122"/>
              </a:rPr>
              <a:t>分两次完成：</a:t>
            </a:r>
            <a:r>
              <a:rPr lang="en-US" altLang="zh-CN" sz="2400" b="1">
                <a:latin typeface="楷体_GB2312" pitchFamily="49" charset="-122"/>
              </a:rPr>
              <a:t>AH →sp,  (sp) </a:t>
            </a:r>
            <a:r>
              <a:rPr lang="zh-CN" altLang="en-US" sz="2400" b="1">
                <a:latin typeface="楷体_GB2312" pitchFamily="49" charset="-122"/>
              </a:rPr>
              <a:t>－</a:t>
            </a:r>
            <a:r>
              <a:rPr lang="en-US" altLang="zh-CN" sz="2400" b="1">
                <a:latin typeface="楷体_GB2312" pitchFamily="49" charset="-122"/>
              </a:rPr>
              <a:t>1 →sp</a:t>
            </a:r>
          </a:p>
          <a:p>
            <a:pPr>
              <a:lnSpc>
                <a:spcPct val="90000"/>
              </a:lnSpc>
              <a:buFontTx/>
              <a:buNone/>
            </a:pPr>
            <a:r>
              <a:rPr lang="en-US" altLang="zh-CN" sz="2400" b="1">
                <a:latin typeface="楷体_GB2312" pitchFamily="49" charset="-122"/>
              </a:rPr>
              <a:t>                        AL →sp,  (sp) </a:t>
            </a:r>
            <a:r>
              <a:rPr lang="zh-CN" altLang="en-US" sz="2400" b="1">
                <a:latin typeface="楷体_GB2312" pitchFamily="49" charset="-122"/>
              </a:rPr>
              <a:t>－</a:t>
            </a:r>
            <a:r>
              <a:rPr lang="en-US" altLang="zh-CN" sz="2400" b="1">
                <a:latin typeface="楷体_GB2312" pitchFamily="49" charset="-122"/>
              </a:rPr>
              <a:t>1 →sp</a:t>
            </a:r>
          </a:p>
          <a:p>
            <a:pPr>
              <a:lnSpc>
                <a:spcPct val="90000"/>
              </a:lnSpc>
              <a:buFontTx/>
              <a:buNone/>
            </a:pPr>
            <a:r>
              <a:rPr lang="zh-CN" altLang="en-US" sz="2800" b="1">
                <a:solidFill>
                  <a:srgbClr val="993366"/>
                </a:solidFill>
                <a:latin typeface="华文新魏" panose="02010800040101010101" pitchFamily="2" charset="-122"/>
                <a:ea typeface="华文新魏" panose="02010800040101010101" pitchFamily="2" charset="-122"/>
              </a:rPr>
              <a:t>注意</a:t>
            </a:r>
            <a:r>
              <a:rPr lang="zh-CN" altLang="en-US" sz="2800" b="1">
                <a:solidFill>
                  <a:srgbClr val="993366"/>
                </a:solidFill>
                <a:latin typeface="楷体_GB2312" pitchFamily="49" charset="-122"/>
              </a:rPr>
              <a:t>：</a:t>
            </a:r>
          </a:p>
          <a:p>
            <a:pPr>
              <a:lnSpc>
                <a:spcPct val="90000"/>
              </a:lnSpc>
              <a:buFontTx/>
              <a:buNone/>
            </a:pPr>
            <a:r>
              <a:rPr lang="zh-CN" altLang="en-US" sz="2800" b="1">
                <a:solidFill>
                  <a:srgbClr val="993366"/>
                </a:solidFill>
                <a:latin typeface="楷体_GB2312" pitchFamily="49" charset="-122"/>
              </a:rPr>
              <a:t>      存储器堆栈中，进栈时先存入数据，后修改堆栈指示器；出栈时，先修改堆栈指示器，然后取出数据。</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标题 63489">
            <a:extLst>
              <a:ext uri="{FF2B5EF4-FFF2-40B4-BE49-F238E27FC236}">
                <a16:creationId xmlns:a16="http://schemas.microsoft.com/office/drawing/2014/main" id="{9AEB6842-DE32-4D68-84F3-50190E8EBE85}"/>
              </a:ext>
            </a:extLst>
          </p:cNvPr>
          <p:cNvSpPr>
            <a:spLocks noGrp="1" noChangeArrowheads="1"/>
          </p:cNvSpPr>
          <p:nvPr>
            <p:ph type="title"/>
          </p:nvPr>
        </p:nvSpPr>
        <p:spPr/>
        <p:txBody>
          <a:bodyPr/>
          <a:lstStyle/>
          <a:p>
            <a:r>
              <a:rPr lang="en-US" altLang="zh-CN"/>
              <a:t>Addressing Mode Summary</a:t>
            </a:r>
          </a:p>
        </p:txBody>
      </p:sp>
      <p:grpSp>
        <p:nvGrpSpPr>
          <p:cNvPr id="87042" name="组合 63490">
            <a:extLst>
              <a:ext uri="{FF2B5EF4-FFF2-40B4-BE49-F238E27FC236}">
                <a16:creationId xmlns:a16="http://schemas.microsoft.com/office/drawing/2014/main" id="{AC231BF7-E5B0-40BC-B722-C58FAC2E9791}"/>
              </a:ext>
            </a:extLst>
          </p:cNvPr>
          <p:cNvGrpSpPr>
            <a:grpSpLocks/>
          </p:cNvGrpSpPr>
          <p:nvPr/>
        </p:nvGrpSpPr>
        <p:grpSpPr bwMode="auto">
          <a:xfrm>
            <a:off x="395288" y="1700213"/>
            <a:ext cx="8267700" cy="4413250"/>
            <a:chOff x="211" y="978"/>
            <a:chExt cx="5208" cy="2780"/>
          </a:xfrm>
        </p:grpSpPr>
        <p:sp>
          <p:nvSpPr>
            <p:cNvPr id="87043" name="矩形 63491">
              <a:extLst>
                <a:ext uri="{FF2B5EF4-FFF2-40B4-BE49-F238E27FC236}">
                  <a16:creationId xmlns:a16="http://schemas.microsoft.com/office/drawing/2014/main" id="{AB1DF4A3-6E61-44EE-80B7-E14F47769E2D}"/>
                </a:ext>
              </a:extLst>
            </p:cNvPr>
            <p:cNvSpPr>
              <a:spLocks noChangeArrowheads="1"/>
            </p:cNvSpPr>
            <p:nvPr/>
          </p:nvSpPr>
          <p:spPr bwMode="auto">
            <a:xfrm>
              <a:off x="4356" y="1534"/>
              <a:ext cx="1063" cy="20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endParaRPr lang="zh-CN" altLang="zh-CN" sz="900"/>
            </a:p>
          </p:txBody>
        </p:sp>
        <p:sp>
          <p:nvSpPr>
            <p:cNvPr id="87044" name="文本框 63492">
              <a:extLst>
                <a:ext uri="{FF2B5EF4-FFF2-40B4-BE49-F238E27FC236}">
                  <a16:creationId xmlns:a16="http://schemas.microsoft.com/office/drawing/2014/main" id="{7F986F66-0A14-4002-B7B8-824B4B9CF0A1}"/>
                </a:ext>
              </a:extLst>
            </p:cNvPr>
            <p:cNvSpPr txBox="1">
              <a:spLocks noChangeArrowheads="1"/>
            </p:cNvSpPr>
            <p:nvPr/>
          </p:nvSpPr>
          <p:spPr bwMode="auto">
            <a:xfrm>
              <a:off x="2868" y="1905"/>
              <a:ext cx="1063"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200"/>
                <a:t>Data</a:t>
              </a:r>
            </a:p>
          </p:txBody>
        </p:sp>
        <p:sp>
          <p:nvSpPr>
            <p:cNvPr id="87045" name="文本框 63493">
              <a:extLst>
                <a:ext uri="{FF2B5EF4-FFF2-40B4-BE49-F238E27FC236}">
                  <a16:creationId xmlns:a16="http://schemas.microsoft.com/office/drawing/2014/main" id="{5071C2FC-CDBF-4600-A321-A448323AA9A4}"/>
                </a:ext>
              </a:extLst>
            </p:cNvPr>
            <p:cNvSpPr txBox="1">
              <a:spLocks noChangeArrowheads="1"/>
            </p:cNvSpPr>
            <p:nvPr/>
          </p:nvSpPr>
          <p:spPr bwMode="auto">
            <a:xfrm>
              <a:off x="211" y="1534"/>
              <a:ext cx="850"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200"/>
                <a:t>Immediate</a:t>
              </a:r>
            </a:p>
          </p:txBody>
        </p:sp>
        <p:sp>
          <p:nvSpPr>
            <p:cNvPr id="87046" name="文本框 63494">
              <a:extLst>
                <a:ext uri="{FF2B5EF4-FFF2-40B4-BE49-F238E27FC236}">
                  <a16:creationId xmlns:a16="http://schemas.microsoft.com/office/drawing/2014/main" id="{E2019A7A-BD1B-4E52-9DBF-B330FBBD5E46}"/>
                </a:ext>
              </a:extLst>
            </p:cNvPr>
            <p:cNvSpPr txBox="1">
              <a:spLocks noChangeArrowheads="1"/>
            </p:cNvSpPr>
            <p:nvPr/>
          </p:nvSpPr>
          <p:spPr bwMode="auto">
            <a:xfrm>
              <a:off x="211" y="1812"/>
              <a:ext cx="850"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200"/>
                <a:t>Register-direct</a:t>
              </a:r>
            </a:p>
          </p:txBody>
        </p:sp>
        <p:sp>
          <p:nvSpPr>
            <p:cNvPr id="87047" name="文本框 63495">
              <a:extLst>
                <a:ext uri="{FF2B5EF4-FFF2-40B4-BE49-F238E27FC236}">
                  <a16:creationId xmlns:a16="http://schemas.microsoft.com/office/drawing/2014/main" id="{0EEAA2F5-AC3B-4345-A888-6EDF4E9DABA7}"/>
                </a:ext>
              </a:extLst>
            </p:cNvPr>
            <p:cNvSpPr txBox="1">
              <a:spLocks noChangeArrowheads="1"/>
            </p:cNvSpPr>
            <p:nvPr/>
          </p:nvSpPr>
          <p:spPr bwMode="auto">
            <a:xfrm>
              <a:off x="211" y="2183"/>
              <a:ext cx="850"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200"/>
                <a:t>Register</a:t>
              </a:r>
            </a:p>
            <a:p>
              <a:pPr algn="ctr" eaLnBrk="0" hangingPunct="0"/>
              <a:r>
                <a:rPr lang="en-US" altLang="zh-CN" sz="1200"/>
                <a:t>indirect</a:t>
              </a:r>
            </a:p>
          </p:txBody>
        </p:sp>
        <p:sp>
          <p:nvSpPr>
            <p:cNvPr id="87048" name="文本框 63496">
              <a:extLst>
                <a:ext uri="{FF2B5EF4-FFF2-40B4-BE49-F238E27FC236}">
                  <a16:creationId xmlns:a16="http://schemas.microsoft.com/office/drawing/2014/main" id="{5B876632-F32B-459E-A621-BB5FA721861C}"/>
                </a:ext>
              </a:extLst>
            </p:cNvPr>
            <p:cNvSpPr txBox="1">
              <a:spLocks noChangeArrowheads="1"/>
            </p:cNvSpPr>
            <p:nvPr/>
          </p:nvSpPr>
          <p:spPr bwMode="auto">
            <a:xfrm>
              <a:off x="211" y="2646"/>
              <a:ext cx="850"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200"/>
                <a:t>Direct</a:t>
              </a:r>
            </a:p>
          </p:txBody>
        </p:sp>
        <p:sp>
          <p:nvSpPr>
            <p:cNvPr id="87049" name="文本框 63497">
              <a:extLst>
                <a:ext uri="{FF2B5EF4-FFF2-40B4-BE49-F238E27FC236}">
                  <a16:creationId xmlns:a16="http://schemas.microsoft.com/office/drawing/2014/main" id="{AD3150EF-51B8-4964-9CFA-E3289E677E43}"/>
                </a:ext>
              </a:extLst>
            </p:cNvPr>
            <p:cNvSpPr txBox="1">
              <a:spLocks noChangeArrowheads="1"/>
            </p:cNvSpPr>
            <p:nvPr/>
          </p:nvSpPr>
          <p:spPr bwMode="auto">
            <a:xfrm>
              <a:off x="211" y="3017"/>
              <a:ext cx="850"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200"/>
                <a:t>Indirect</a:t>
              </a:r>
            </a:p>
          </p:txBody>
        </p:sp>
        <p:sp>
          <p:nvSpPr>
            <p:cNvPr id="87050" name="矩形 63498">
              <a:extLst>
                <a:ext uri="{FF2B5EF4-FFF2-40B4-BE49-F238E27FC236}">
                  <a16:creationId xmlns:a16="http://schemas.microsoft.com/office/drawing/2014/main" id="{9B3C5262-1B6D-4A4B-87C7-321F2CBE0E95}"/>
                </a:ext>
              </a:extLst>
            </p:cNvPr>
            <p:cNvSpPr>
              <a:spLocks noChangeArrowheads="1"/>
            </p:cNvSpPr>
            <p:nvPr/>
          </p:nvSpPr>
          <p:spPr bwMode="auto">
            <a:xfrm>
              <a:off x="2868" y="1534"/>
              <a:ext cx="1063" cy="92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endParaRPr lang="zh-CN" altLang="zh-CN" sz="900"/>
            </a:p>
          </p:txBody>
        </p:sp>
        <p:sp>
          <p:nvSpPr>
            <p:cNvPr id="87051" name="文本框 63499">
              <a:extLst>
                <a:ext uri="{FF2B5EF4-FFF2-40B4-BE49-F238E27FC236}">
                  <a16:creationId xmlns:a16="http://schemas.microsoft.com/office/drawing/2014/main" id="{D07CA04A-BE1B-4E45-8E20-B3287D224929}"/>
                </a:ext>
              </a:extLst>
            </p:cNvPr>
            <p:cNvSpPr txBox="1">
              <a:spLocks noChangeArrowheads="1"/>
            </p:cNvSpPr>
            <p:nvPr/>
          </p:nvSpPr>
          <p:spPr bwMode="auto">
            <a:xfrm>
              <a:off x="1380" y="1534"/>
              <a:ext cx="1063" cy="185"/>
            </a:xfrm>
            <a:prstGeom prst="rect">
              <a:avLst/>
            </a:prstGeom>
            <a:solidFill>
              <a:srgbClr val="FFFFFF"/>
            </a:solidFill>
            <a:ln w="9525">
              <a:solidFill>
                <a:srgbClr val="000000"/>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200"/>
                <a:t>Data</a:t>
              </a:r>
            </a:p>
          </p:txBody>
        </p:sp>
        <p:sp>
          <p:nvSpPr>
            <p:cNvPr id="87052" name="文本框 63500">
              <a:extLst>
                <a:ext uri="{FF2B5EF4-FFF2-40B4-BE49-F238E27FC236}">
                  <a16:creationId xmlns:a16="http://schemas.microsoft.com/office/drawing/2014/main" id="{B1D06F22-90D1-47A7-B5AE-6683671F7922}"/>
                </a:ext>
              </a:extLst>
            </p:cNvPr>
            <p:cNvSpPr txBox="1">
              <a:spLocks noChangeArrowheads="1"/>
            </p:cNvSpPr>
            <p:nvPr/>
          </p:nvSpPr>
          <p:spPr bwMode="auto">
            <a:xfrm>
              <a:off x="1380" y="1071"/>
              <a:ext cx="1063"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200"/>
                <a:t>Operand field</a:t>
              </a:r>
            </a:p>
          </p:txBody>
        </p:sp>
        <p:sp>
          <p:nvSpPr>
            <p:cNvPr id="87053" name="文本框 63501">
              <a:extLst>
                <a:ext uri="{FF2B5EF4-FFF2-40B4-BE49-F238E27FC236}">
                  <a16:creationId xmlns:a16="http://schemas.microsoft.com/office/drawing/2014/main" id="{F3485143-E491-494C-885E-F53C5E006CDC}"/>
                </a:ext>
              </a:extLst>
            </p:cNvPr>
            <p:cNvSpPr txBox="1">
              <a:spLocks noChangeArrowheads="1"/>
            </p:cNvSpPr>
            <p:nvPr/>
          </p:nvSpPr>
          <p:spPr bwMode="auto">
            <a:xfrm>
              <a:off x="1380" y="1905"/>
              <a:ext cx="1063" cy="185"/>
            </a:xfrm>
            <a:prstGeom prst="rect">
              <a:avLst/>
            </a:prstGeom>
            <a:solidFill>
              <a:srgbClr val="FFFFFF"/>
            </a:solidFill>
            <a:ln w="9525">
              <a:solidFill>
                <a:srgbClr val="000000"/>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200"/>
                <a:t>Register address</a:t>
              </a:r>
            </a:p>
          </p:txBody>
        </p:sp>
        <p:sp>
          <p:nvSpPr>
            <p:cNvPr id="87054" name="文本框 63502">
              <a:extLst>
                <a:ext uri="{FF2B5EF4-FFF2-40B4-BE49-F238E27FC236}">
                  <a16:creationId xmlns:a16="http://schemas.microsoft.com/office/drawing/2014/main" id="{0772E180-09EF-4777-B878-8C65546D0B79}"/>
                </a:ext>
              </a:extLst>
            </p:cNvPr>
            <p:cNvSpPr txBox="1">
              <a:spLocks noChangeArrowheads="1"/>
            </p:cNvSpPr>
            <p:nvPr/>
          </p:nvSpPr>
          <p:spPr bwMode="auto">
            <a:xfrm>
              <a:off x="1380" y="2275"/>
              <a:ext cx="1063" cy="186"/>
            </a:xfrm>
            <a:prstGeom prst="rect">
              <a:avLst/>
            </a:prstGeom>
            <a:solidFill>
              <a:srgbClr val="FFFFFF"/>
            </a:solidFill>
            <a:ln w="9525">
              <a:solidFill>
                <a:srgbClr val="000000"/>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200"/>
                <a:t>Register address</a:t>
              </a:r>
              <a:endParaRPr lang="en-US" altLang="zh-CN" sz="900"/>
            </a:p>
          </p:txBody>
        </p:sp>
        <p:sp>
          <p:nvSpPr>
            <p:cNvPr id="87055" name="文本框 63503">
              <a:extLst>
                <a:ext uri="{FF2B5EF4-FFF2-40B4-BE49-F238E27FC236}">
                  <a16:creationId xmlns:a16="http://schemas.microsoft.com/office/drawing/2014/main" id="{9B1AC7FC-7D79-4A78-B19C-E7E4BCFA15AE}"/>
                </a:ext>
              </a:extLst>
            </p:cNvPr>
            <p:cNvSpPr txBox="1">
              <a:spLocks noChangeArrowheads="1"/>
            </p:cNvSpPr>
            <p:nvPr/>
          </p:nvSpPr>
          <p:spPr bwMode="auto">
            <a:xfrm>
              <a:off x="1380" y="2646"/>
              <a:ext cx="1063" cy="185"/>
            </a:xfrm>
            <a:prstGeom prst="rect">
              <a:avLst/>
            </a:prstGeom>
            <a:solidFill>
              <a:srgbClr val="FFFFFF"/>
            </a:solidFill>
            <a:ln w="9525">
              <a:solidFill>
                <a:srgbClr val="000000"/>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200"/>
                <a:t>Memory address</a:t>
              </a:r>
            </a:p>
          </p:txBody>
        </p:sp>
        <p:sp>
          <p:nvSpPr>
            <p:cNvPr id="87056" name="文本框 63504">
              <a:extLst>
                <a:ext uri="{FF2B5EF4-FFF2-40B4-BE49-F238E27FC236}">
                  <a16:creationId xmlns:a16="http://schemas.microsoft.com/office/drawing/2014/main" id="{8587E268-225F-492F-B2A1-C5E2321EC455}"/>
                </a:ext>
              </a:extLst>
            </p:cNvPr>
            <p:cNvSpPr txBox="1">
              <a:spLocks noChangeArrowheads="1"/>
            </p:cNvSpPr>
            <p:nvPr/>
          </p:nvSpPr>
          <p:spPr bwMode="auto">
            <a:xfrm>
              <a:off x="1380" y="3017"/>
              <a:ext cx="1063" cy="185"/>
            </a:xfrm>
            <a:prstGeom prst="rect">
              <a:avLst/>
            </a:prstGeom>
            <a:solidFill>
              <a:srgbClr val="FFFFFF"/>
            </a:solidFill>
            <a:ln w="9525">
              <a:solidFill>
                <a:srgbClr val="000000"/>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200"/>
                <a:t>Memory address</a:t>
              </a:r>
            </a:p>
          </p:txBody>
        </p:sp>
        <p:sp>
          <p:nvSpPr>
            <p:cNvPr id="87057" name="直接连接符 63505">
              <a:extLst>
                <a:ext uri="{FF2B5EF4-FFF2-40B4-BE49-F238E27FC236}">
                  <a16:creationId xmlns:a16="http://schemas.microsoft.com/office/drawing/2014/main" id="{DED2270E-5830-4381-B40F-A42017A825D2}"/>
                </a:ext>
              </a:extLst>
            </p:cNvPr>
            <p:cNvSpPr>
              <a:spLocks noChangeShapeType="1"/>
            </p:cNvSpPr>
            <p:nvPr/>
          </p:nvSpPr>
          <p:spPr bwMode="auto">
            <a:xfrm>
              <a:off x="2868" y="1719"/>
              <a:ext cx="10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8" name="直接连接符 63506">
              <a:extLst>
                <a:ext uri="{FF2B5EF4-FFF2-40B4-BE49-F238E27FC236}">
                  <a16:creationId xmlns:a16="http://schemas.microsoft.com/office/drawing/2014/main" id="{76DC3F1F-1F6A-4028-A3BE-CA0FF2D3FDAA}"/>
                </a:ext>
              </a:extLst>
            </p:cNvPr>
            <p:cNvSpPr>
              <a:spLocks noChangeShapeType="1"/>
            </p:cNvSpPr>
            <p:nvPr/>
          </p:nvSpPr>
          <p:spPr bwMode="auto">
            <a:xfrm>
              <a:off x="2868" y="1905"/>
              <a:ext cx="10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9" name="直接连接符 63507">
              <a:extLst>
                <a:ext uri="{FF2B5EF4-FFF2-40B4-BE49-F238E27FC236}">
                  <a16:creationId xmlns:a16="http://schemas.microsoft.com/office/drawing/2014/main" id="{84BDBA16-1A16-44F2-A09E-179DD5983B9C}"/>
                </a:ext>
              </a:extLst>
            </p:cNvPr>
            <p:cNvSpPr>
              <a:spLocks noChangeShapeType="1"/>
            </p:cNvSpPr>
            <p:nvPr/>
          </p:nvSpPr>
          <p:spPr bwMode="auto">
            <a:xfrm>
              <a:off x="2868" y="2090"/>
              <a:ext cx="10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0" name="直接连接符 63508">
              <a:extLst>
                <a:ext uri="{FF2B5EF4-FFF2-40B4-BE49-F238E27FC236}">
                  <a16:creationId xmlns:a16="http://schemas.microsoft.com/office/drawing/2014/main" id="{6A806EEC-CB9F-46A3-999C-13F218ECEE37}"/>
                </a:ext>
              </a:extLst>
            </p:cNvPr>
            <p:cNvSpPr>
              <a:spLocks noChangeShapeType="1"/>
            </p:cNvSpPr>
            <p:nvPr/>
          </p:nvSpPr>
          <p:spPr bwMode="auto">
            <a:xfrm>
              <a:off x="2868" y="2275"/>
              <a:ext cx="10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1" name="直接连接符 63509">
              <a:extLst>
                <a:ext uri="{FF2B5EF4-FFF2-40B4-BE49-F238E27FC236}">
                  <a16:creationId xmlns:a16="http://schemas.microsoft.com/office/drawing/2014/main" id="{6FC0F526-443A-425E-9B36-B9DCE0B6B3B2}"/>
                </a:ext>
              </a:extLst>
            </p:cNvPr>
            <p:cNvSpPr>
              <a:spLocks noChangeShapeType="1"/>
            </p:cNvSpPr>
            <p:nvPr/>
          </p:nvSpPr>
          <p:spPr bwMode="auto">
            <a:xfrm>
              <a:off x="2868" y="2461"/>
              <a:ext cx="0" cy="185"/>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2" name="直接连接符 63510">
              <a:extLst>
                <a:ext uri="{FF2B5EF4-FFF2-40B4-BE49-F238E27FC236}">
                  <a16:creationId xmlns:a16="http://schemas.microsoft.com/office/drawing/2014/main" id="{F27885A2-4905-4213-85AB-F4CC5AF48F68}"/>
                </a:ext>
              </a:extLst>
            </p:cNvPr>
            <p:cNvSpPr>
              <a:spLocks noChangeShapeType="1"/>
            </p:cNvSpPr>
            <p:nvPr/>
          </p:nvSpPr>
          <p:spPr bwMode="auto">
            <a:xfrm>
              <a:off x="3931" y="2461"/>
              <a:ext cx="0" cy="185"/>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3" name="直接连接符 63511">
              <a:extLst>
                <a:ext uri="{FF2B5EF4-FFF2-40B4-BE49-F238E27FC236}">
                  <a16:creationId xmlns:a16="http://schemas.microsoft.com/office/drawing/2014/main" id="{37996A8D-D3AD-4838-8571-1D7F626B6D18}"/>
                </a:ext>
              </a:extLst>
            </p:cNvPr>
            <p:cNvSpPr>
              <a:spLocks noChangeShapeType="1"/>
            </p:cNvSpPr>
            <p:nvPr/>
          </p:nvSpPr>
          <p:spPr bwMode="auto">
            <a:xfrm>
              <a:off x="2868" y="2646"/>
              <a:ext cx="1063"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4" name="文本框 63512">
              <a:extLst>
                <a:ext uri="{FF2B5EF4-FFF2-40B4-BE49-F238E27FC236}">
                  <a16:creationId xmlns:a16="http://schemas.microsoft.com/office/drawing/2014/main" id="{CC2EB767-A303-4090-86B8-BE9E27951CD9}"/>
                </a:ext>
              </a:extLst>
            </p:cNvPr>
            <p:cNvSpPr txBox="1">
              <a:spLocks noChangeArrowheads="1"/>
            </p:cNvSpPr>
            <p:nvPr/>
          </p:nvSpPr>
          <p:spPr bwMode="auto">
            <a:xfrm>
              <a:off x="2868" y="2275"/>
              <a:ext cx="1063"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200"/>
                <a:t>Memory address</a:t>
              </a:r>
            </a:p>
          </p:txBody>
        </p:sp>
        <p:sp>
          <p:nvSpPr>
            <p:cNvPr id="87065" name="文本框 63513">
              <a:extLst>
                <a:ext uri="{FF2B5EF4-FFF2-40B4-BE49-F238E27FC236}">
                  <a16:creationId xmlns:a16="http://schemas.microsoft.com/office/drawing/2014/main" id="{DF2B6DC6-C870-45EC-93FE-FD302BAA6C72}"/>
                </a:ext>
              </a:extLst>
            </p:cNvPr>
            <p:cNvSpPr txBox="1">
              <a:spLocks noChangeArrowheads="1"/>
            </p:cNvSpPr>
            <p:nvPr/>
          </p:nvSpPr>
          <p:spPr bwMode="auto">
            <a:xfrm>
              <a:off x="4356" y="2275"/>
              <a:ext cx="1063"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200"/>
                <a:t>Data</a:t>
              </a:r>
            </a:p>
          </p:txBody>
        </p:sp>
        <p:sp>
          <p:nvSpPr>
            <p:cNvPr id="87066" name="直接连接符 63514">
              <a:extLst>
                <a:ext uri="{FF2B5EF4-FFF2-40B4-BE49-F238E27FC236}">
                  <a16:creationId xmlns:a16="http://schemas.microsoft.com/office/drawing/2014/main" id="{6C751AA4-F09B-4F55-B095-F7FAE5FF88F9}"/>
                </a:ext>
              </a:extLst>
            </p:cNvPr>
            <p:cNvSpPr>
              <a:spLocks noChangeShapeType="1"/>
            </p:cNvSpPr>
            <p:nvPr/>
          </p:nvSpPr>
          <p:spPr bwMode="auto">
            <a:xfrm>
              <a:off x="4356" y="1719"/>
              <a:ext cx="10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7" name="直接连接符 63515">
              <a:extLst>
                <a:ext uri="{FF2B5EF4-FFF2-40B4-BE49-F238E27FC236}">
                  <a16:creationId xmlns:a16="http://schemas.microsoft.com/office/drawing/2014/main" id="{0A443015-3B76-43C7-9C7B-7D279A6739A4}"/>
                </a:ext>
              </a:extLst>
            </p:cNvPr>
            <p:cNvSpPr>
              <a:spLocks noChangeShapeType="1"/>
            </p:cNvSpPr>
            <p:nvPr/>
          </p:nvSpPr>
          <p:spPr bwMode="auto">
            <a:xfrm>
              <a:off x="4356" y="1905"/>
              <a:ext cx="10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8" name="直接连接符 63516">
              <a:extLst>
                <a:ext uri="{FF2B5EF4-FFF2-40B4-BE49-F238E27FC236}">
                  <a16:creationId xmlns:a16="http://schemas.microsoft.com/office/drawing/2014/main" id="{4DC0F24A-39E5-408C-9C5F-AF662ED80A34}"/>
                </a:ext>
              </a:extLst>
            </p:cNvPr>
            <p:cNvSpPr>
              <a:spLocks noChangeShapeType="1"/>
            </p:cNvSpPr>
            <p:nvPr/>
          </p:nvSpPr>
          <p:spPr bwMode="auto">
            <a:xfrm>
              <a:off x="4356" y="2090"/>
              <a:ext cx="10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9" name="直接连接符 63517">
              <a:extLst>
                <a:ext uri="{FF2B5EF4-FFF2-40B4-BE49-F238E27FC236}">
                  <a16:creationId xmlns:a16="http://schemas.microsoft.com/office/drawing/2014/main" id="{4F0A9B91-3102-4ABC-B766-EF971D7A6829}"/>
                </a:ext>
              </a:extLst>
            </p:cNvPr>
            <p:cNvSpPr>
              <a:spLocks noChangeShapeType="1"/>
            </p:cNvSpPr>
            <p:nvPr/>
          </p:nvSpPr>
          <p:spPr bwMode="auto">
            <a:xfrm>
              <a:off x="4356" y="2275"/>
              <a:ext cx="10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70" name="直接连接符 63518">
              <a:extLst>
                <a:ext uri="{FF2B5EF4-FFF2-40B4-BE49-F238E27FC236}">
                  <a16:creationId xmlns:a16="http://schemas.microsoft.com/office/drawing/2014/main" id="{480B6EE2-B1A1-47B9-A341-E3BFE499FBF4}"/>
                </a:ext>
              </a:extLst>
            </p:cNvPr>
            <p:cNvSpPr>
              <a:spLocks noChangeShapeType="1"/>
            </p:cNvSpPr>
            <p:nvPr/>
          </p:nvSpPr>
          <p:spPr bwMode="auto">
            <a:xfrm>
              <a:off x="4356" y="3573"/>
              <a:ext cx="0" cy="185"/>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71" name="直接连接符 63519">
              <a:extLst>
                <a:ext uri="{FF2B5EF4-FFF2-40B4-BE49-F238E27FC236}">
                  <a16:creationId xmlns:a16="http://schemas.microsoft.com/office/drawing/2014/main" id="{839AD1BE-2C32-455A-8E21-D5D97FDE69B4}"/>
                </a:ext>
              </a:extLst>
            </p:cNvPr>
            <p:cNvSpPr>
              <a:spLocks noChangeShapeType="1"/>
            </p:cNvSpPr>
            <p:nvPr/>
          </p:nvSpPr>
          <p:spPr bwMode="auto">
            <a:xfrm>
              <a:off x="5419" y="3573"/>
              <a:ext cx="0" cy="185"/>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72" name="直接连接符 63520">
              <a:extLst>
                <a:ext uri="{FF2B5EF4-FFF2-40B4-BE49-F238E27FC236}">
                  <a16:creationId xmlns:a16="http://schemas.microsoft.com/office/drawing/2014/main" id="{36C9C4D0-5CB2-4695-968C-D58BDD64E158}"/>
                </a:ext>
              </a:extLst>
            </p:cNvPr>
            <p:cNvSpPr>
              <a:spLocks noChangeShapeType="1"/>
            </p:cNvSpPr>
            <p:nvPr/>
          </p:nvSpPr>
          <p:spPr bwMode="auto">
            <a:xfrm>
              <a:off x="4356" y="3758"/>
              <a:ext cx="1063"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73" name="直接连接符 63521">
              <a:extLst>
                <a:ext uri="{FF2B5EF4-FFF2-40B4-BE49-F238E27FC236}">
                  <a16:creationId xmlns:a16="http://schemas.microsoft.com/office/drawing/2014/main" id="{13B73660-06EB-48B7-8995-23FCD2A73F02}"/>
                </a:ext>
              </a:extLst>
            </p:cNvPr>
            <p:cNvSpPr>
              <a:spLocks noChangeShapeType="1"/>
            </p:cNvSpPr>
            <p:nvPr/>
          </p:nvSpPr>
          <p:spPr bwMode="auto">
            <a:xfrm>
              <a:off x="4356" y="2461"/>
              <a:ext cx="10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74" name="直接连接符 63522">
              <a:extLst>
                <a:ext uri="{FF2B5EF4-FFF2-40B4-BE49-F238E27FC236}">
                  <a16:creationId xmlns:a16="http://schemas.microsoft.com/office/drawing/2014/main" id="{90D490D5-CF55-4D08-A153-AD7AF9F64A3A}"/>
                </a:ext>
              </a:extLst>
            </p:cNvPr>
            <p:cNvSpPr>
              <a:spLocks noChangeShapeType="1"/>
            </p:cNvSpPr>
            <p:nvPr/>
          </p:nvSpPr>
          <p:spPr bwMode="auto">
            <a:xfrm>
              <a:off x="4356" y="2646"/>
              <a:ext cx="10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75" name="直接连接符 63523">
              <a:extLst>
                <a:ext uri="{FF2B5EF4-FFF2-40B4-BE49-F238E27FC236}">
                  <a16:creationId xmlns:a16="http://schemas.microsoft.com/office/drawing/2014/main" id="{80DC074E-750E-453E-B9A4-484BFC47720F}"/>
                </a:ext>
              </a:extLst>
            </p:cNvPr>
            <p:cNvSpPr>
              <a:spLocks noChangeShapeType="1"/>
            </p:cNvSpPr>
            <p:nvPr/>
          </p:nvSpPr>
          <p:spPr bwMode="auto">
            <a:xfrm>
              <a:off x="4356" y="2831"/>
              <a:ext cx="10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76" name="直接连接符 63524">
              <a:extLst>
                <a:ext uri="{FF2B5EF4-FFF2-40B4-BE49-F238E27FC236}">
                  <a16:creationId xmlns:a16="http://schemas.microsoft.com/office/drawing/2014/main" id="{39A8462F-5E8E-414E-ADD0-F4DE8DBBCEF0}"/>
                </a:ext>
              </a:extLst>
            </p:cNvPr>
            <p:cNvSpPr>
              <a:spLocks noChangeShapeType="1"/>
            </p:cNvSpPr>
            <p:nvPr/>
          </p:nvSpPr>
          <p:spPr bwMode="auto">
            <a:xfrm>
              <a:off x="4356" y="3017"/>
              <a:ext cx="10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77" name="直接连接符 63525">
              <a:extLst>
                <a:ext uri="{FF2B5EF4-FFF2-40B4-BE49-F238E27FC236}">
                  <a16:creationId xmlns:a16="http://schemas.microsoft.com/office/drawing/2014/main" id="{2E915D38-2211-4579-A8E3-F3FD7F61BE57}"/>
                </a:ext>
              </a:extLst>
            </p:cNvPr>
            <p:cNvSpPr>
              <a:spLocks noChangeShapeType="1"/>
            </p:cNvSpPr>
            <p:nvPr/>
          </p:nvSpPr>
          <p:spPr bwMode="auto">
            <a:xfrm>
              <a:off x="2443" y="1997"/>
              <a:ext cx="4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078" name="直接连接符 63526">
              <a:extLst>
                <a:ext uri="{FF2B5EF4-FFF2-40B4-BE49-F238E27FC236}">
                  <a16:creationId xmlns:a16="http://schemas.microsoft.com/office/drawing/2014/main" id="{237E44F7-E3BB-4189-88E6-CC2E823C2847}"/>
                </a:ext>
              </a:extLst>
            </p:cNvPr>
            <p:cNvSpPr>
              <a:spLocks noChangeShapeType="1"/>
            </p:cNvSpPr>
            <p:nvPr/>
          </p:nvSpPr>
          <p:spPr bwMode="auto">
            <a:xfrm>
              <a:off x="2443" y="2368"/>
              <a:ext cx="4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079" name="直接连接符 63527">
              <a:extLst>
                <a:ext uri="{FF2B5EF4-FFF2-40B4-BE49-F238E27FC236}">
                  <a16:creationId xmlns:a16="http://schemas.microsoft.com/office/drawing/2014/main" id="{69BD60F5-F803-4A7D-8F20-0D17F0C86708}"/>
                </a:ext>
              </a:extLst>
            </p:cNvPr>
            <p:cNvSpPr>
              <a:spLocks noChangeShapeType="1"/>
            </p:cNvSpPr>
            <p:nvPr/>
          </p:nvSpPr>
          <p:spPr bwMode="auto">
            <a:xfrm>
              <a:off x="3931" y="2368"/>
              <a:ext cx="4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080" name="直接连接符 63528">
              <a:extLst>
                <a:ext uri="{FF2B5EF4-FFF2-40B4-BE49-F238E27FC236}">
                  <a16:creationId xmlns:a16="http://schemas.microsoft.com/office/drawing/2014/main" id="{D451FE90-E857-4515-BA3B-5DCCCE7AABFB}"/>
                </a:ext>
              </a:extLst>
            </p:cNvPr>
            <p:cNvSpPr>
              <a:spLocks noChangeShapeType="1"/>
            </p:cNvSpPr>
            <p:nvPr/>
          </p:nvSpPr>
          <p:spPr bwMode="auto">
            <a:xfrm>
              <a:off x="2443" y="2739"/>
              <a:ext cx="19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081" name="文本框 63529">
              <a:extLst>
                <a:ext uri="{FF2B5EF4-FFF2-40B4-BE49-F238E27FC236}">
                  <a16:creationId xmlns:a16="http://schemas.microsoft.com/office/drawing/2014/main" id="{7C0121C3-CD81-4CCD-8126-BCE09ECEB784}"/>
                </a:ext>
              </a:extLst>
            </p:cNvPr>
            <p:cNvSpPr txBox="1">
              <a:spLocks noChangeArrowheads="1"/>
            </p:cNvSpPr>
            <p:nvPr/>
          </p:nvSpPr>
          <p:spPr bwMode="auto">
            <a:xfrm>
              <a:off x="4356" y="2646"/>
              <a:ext cx="1063"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200"/>
                <a:t>Data</a:t>
              </a:r>
            </a:p>
          </p:txBody>
        </p:sp>
        <p:sp>
          <p:nvSpPr>
            <p:cNvPr id="87082" name="直接连接符 63530">
              <a:extLst>
                <a:ext uri="{FF2B5EF4-FFF2-40B4-BE49-F238E27FC236}">
                  <a16:creationId xmlns:a16="http://schemas.microsoft.com/office/drawing/2014/main" id="{D43A614B-02BA-423B-A8B8-F182239031AC}"/>
                </a:ext>
              </a:extLst>
            </p:cNvPr>
            <p:cNvSpPr>
              <a:spLocks noChangeShapeType="1"/>
            </p:cNvSpPr>
            <p:nvPr/>
          </p:nvSpPr>
          <p:spPr bwMode="auto">
            <a:xfrm>
              <a:off x="2443" y="3109"/>
              <a:ext cx="19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083" name="直接连接符 63531">
              <a:extLst>
                <a:ext uri="{FF2B5EF4-FFF2-40B4-BE49-F238E27FC236}">
                  <a16:creationId xmlns:a16="http://schemas.microsoft.com/office/drawing/2014/main" id="{60330553-B3BC-4348-A828-319945B6829D}"/>
                </a:ext>
              </a:extLst>
            </p:cNvPr>
            <p:cNvSpPr>
              <a:spLocks noChangeShapeType="1"/>
            </p:cNvSpPr>
            <p:nvPr/>
          </p:nvSpPr>
          <p:spPr bwMode="auto">
            <a:xfrm>
              <a:off x="4356" y="3202"/>
              <a:ext cx="10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84" name="直接连接符 63532">
              <a:extLst>
                <a:ext uri="{FF2B5EF4-FFF2-40B4-BE49-F238E27FC236}">
                  <a16:creationId xmlns:a16="http://schemas.microsoft.com/office/drawing/2014/main" id="{CEDE512C-5ED2-47BF-8DB7-DDCD3D6CB5B7}"/>
                </a:ext>
              </a:extLst>
            </p:cNvPr>
            <p:cNvSpPr>
              <a:spLocks noChangeShapeType="1"/>
            </p:cNvSpPr>
            <p:nvPr/>
          </p:nvSpPr>
          <p:spPr bwMode="auto">
            <a:xfrm>
              <a:off x="4356" y="3387"/>
              <a:ext cx="10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85" name="文本框 63533">
              <a:extLst>
                <a:ext uri="{FF2B5EF4-FFF2-40B4-BE49-F238E27FC236}">
                  <a16:creationId xmlns:a16="http://schemas.microsoft.com/office/drawing/2014/main" id="{EC47B7E6-3C87-44B2-A019-839B13CA9E65}"/>
                </a:ext>
              </a:extLst>
            </p:cNvPr>
            <p:cNvSpPr txBox="1">
              <a:spLocks noChangeArrowheads="1"/>
            </p:cNvSpPr>
            <p:nvPr/>
          </p:nvSpPr>
          <p:spPr bwMode="auto">
            <a:xfrm>
              <a:off x="4356" y="3017"/>
              <a:ext cx="1063"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200"/>
                <a:t>Memory address</a:t>
              </a:r>
            </a:p>
          </p:txBody>
        </p:sp>
        <p:sp>
          <p:nvSpPr>
            <p:cNvPr id="87086" name="文本框 63534">
              <a:extLst>
                <a:ext uri="{FF2B5EF4-FFF2-40B4-BE49-F238E27FC236}">
                  <a16:creationId xmlns:a16="http://schemas.microsoft.com/office/drawing/2014/main" id="{817AFF0F-A6EF-476E-92FC-C428224312CD}"/>
                </a:ext>
              </a:extLst>
            </p:cNvPr>
            <p:cNvSpPr txBox="1">
              <a:spLocks noChangeArrowheads="1"/>
            </p:cNvSpPr>
            <p:nvPr/>
          </p:nvSpPr>
          <p:spPr bwMode="auto">
            <a:xfrm>
              <a:off x="4356" y="3387"/>
              <a:ext cx="1063"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200"/>
                <a:t>Data</a:t>
              </a:r>
            </a:p>
          </p:txBody>
        </p:sp>
        <p:sp>
          <p:nvSpPr>
            <p:cNvPr id="87087" name="文本框 63535">
              <a:extLst>
                <a:ext uri="{FF2B5EF4-FFF2-40B4-BE49-F238E27FC236}">
                  <a16:creationId xmlns:a16="http://schemas.microsoft.com/office/drawing/2014/main" id="{63F3AB47-1AC0-4DB0-A3B1-DEAD42B2BBC8}"/>
                </a:ext>
              </a:extLst>
            </p:cNvPr>
            <p:cNvSpPr txBox="1">
              <a:spLocks noChangeArrowheads="1"/>
            </p:cNvSpPr>
            <p:nvPr/>
          </p:nvSpPr>
          <p:spPr bwMode="auto">
            <a:xfrm>
              <a:off x="211" y="978"/>
              <a:ext cx="85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200"/>
                <a:t>Addressing</a:t>
              </a:r>
            </a:p>
            <a:p>
              <a:pPr algn="ctr" eaLnBrk="0" hangingPunct="0"/>
              <a:r>
                <a:rPr lang="en-US" altLang="zh-CN" sz="1200"/>
                <a:t>mode</a:t>
              </a:r>
            </a:p>
          </p:txBody>
        </p:sp>
        <p:sp>
          <p:nvSpPr>
            <p:cNvPr id="87088" name="直接连接符 63536">
              <a:extLst>
                <a:ext uri="{FF2B5EF4-FFF2-40B4-BE49-F238E27FC236}">
                  <a16:creationId xmlns:a16="http://schemas.microsoft.com/office/drawing/2014/main" id="{222141C0-5D19-4437-B0E4-3568DEC21609}"/>
                </a:ext>
              </a:extLst>
            </p:cNvPr>
            <p:cNvSpPr>
              <a:spLocks noChangeShapeType="1"/>
            </p:cNvSpPr>
            <p:nvPr/>
          </p:nvSpPr>
          <p:spPr bwMode="auto">
            <a:xfrm flipH="1">
              <a:off x="3931" y="3156"/>
              <a:ext cx="4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89" name="直接连接符 63537">
              <a:extLst>
                <a:ext uri="{FF2B5EF4-FFF2-40B4-BE49-F238E27FC236}">
                  <a16:creationId xmlns:a16="http://schemas.microsoft.com/office/drawing/2014/main" id="{109B8BE8-8991-465E-93F3-4947505D821B}"/>
                </a:ext>
              </a:extLst>
            </p:cNvPr>
            <p:cNvSpPr>
              <a:spLocks noChangeShapeType="1"/>
            </p:cNvSpPr>
            <p:nvPr/>
          </p:nvSpPr>
          <p:spPr bwMode="auto">
            <a:xfrm>
              <a:off x="3931" y="3156"/>
              <a:ext cx="0" cy="3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90" name="直接连接符 63538">
              <a:extLst>
                <a:ext uri="{FF2B5EF4-FFF2-40B4-BE49-F238E27FC236}">
                  <a16:creationId xmlns:a16="http://schemas.microsoft.com/office/drawing/2014/main" id="{3B093B2C-4EB3-4CE7-9215-AF6A56169285}"/>
                </a:ext>
              </a:extLst>
            </p:cNvPr>
            <p:cNvSpPr>
              <a:spLocks noChangeShapeType="1"/>
            </p:cNvSpPr>
            <p:nvPr/>
          </p:nvSpPr>
          <p:spPr bwMode="auto">
            <a:xfrm>
              <a:off x="3931" y="3480"/>
              <a:ext cx="4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091" name="直接连接符 63539">
              <a:extLst>
                <a:ext uri="{FF2B5EF4-FFF2-40B4-BE49-F238E27FC236}">
                  <a16:creationId xmlns:a16="http://schemas.microsoft.com/office/drawing/2014/main" id="{3115FA82-4445-4894-9A63-0B9AE63C9496}"/>
                </a:ext>
              </a:extLst>
            </p:cNvPr>
            <p:cNvSpPr>
              <a:spLocks noChangeShapeType="1"/>
            </p:cNvSpPr>
            <p:nvPr/>
          </p:nvSpPr>
          <p:spPr bwMode="auto">
            <a:xfrm>
              <a:off x="211" y="1256"/>
              <a:ext cx="520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92" name="文本框 63540">
              <a:extLst>
                <a:ext uri="{FF2B5EF4-FFF2-40B4-BE49-F238E27FC236}">
                  <a16:creationId xmlns:a16="http://schemas.microsoft.com/office/drawing/2014/main" id="{24CE3784-B4F3-441F-9DFE-1D524697A78C}"/>
                </a:ext>
              </a:extLst>
            </p:cNvPr>
            <p:cNvSpPr txBox="1">
              <a:spLocks noChangeArrowheads="1"/>
            </p:cNvSpPr>
            <p:nvPr/>
          </p:nvSpPr>
          <p:spPr bwMode="auto">
            <a:xfrm>
              <a:off x="2868" y="978"/>
              <a:ext cx="1063"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200"/>
                <a:t>Register-file</a:t>
              </a:r>
            </a:p>
            <a:p>
              <a:pPr algn="ctr" eaLnBrk="0" hangingPunct="0"/>
              <a:r>
                <a:rPr lang="en-US" altLang="zh-CN" sz="1200"/>
                <a:t>contents</a:t>
              </a:r>
            </a:p>
          </p:txBody>
        </p:sp>
        <p:sp>
          <p:nvSpPr>
            <p:cNvPr id="87093" name="文本框 63541">
              <a:extLst>
                <a:ext uri="{FF2B5EF4-FFF2-40B4-BE49-F238E27FC236}">
                  <a16:creationId xmlns:a16="http://schemas.microsoft.com/office/drawing/2014/main" id="{47586FA0-BA75-49CD-A43F-411A7F04DC5E}"/>
                </a:ext>
              </a:extLst>
            </p:cNvPr>
            <p:cNvSpPr txBox="1">
              <a:spLocks noChangeArrowheads="1"/>
            </p:cNvSpPr>
            <p:nvPr/>
          </p:nvSpPr>
          <p:spPr bwMode="auto">
            <a:xfrm>
              <a:off x="4356" y="978"/>
              <a:ext cx="1063"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0" hangingPunct="0"/>
              <a:r>
                <a:rPr lang="en-US" altLang="zh-CN" sz="1200"/>
                <a:t>Memory</a:t>
              </a:r>
            </a:p>
            <a:p>
              <a:pPr algn="ctr" eaLnBrk="0" hangingPunct="0"/>
              <a:r>
                <a:rPr lang="en-US" altLang="zh-CN" sz="1200"/>
                <a:t>contents</a:t>
              </a:r>
            </a:p>
          </p:txBody>
        </p:sp>
      </p:grpSp>
      <p:sp>
        <p:nvSpPr>
          <p:cNvPr id="87094" name="灯片编号占位符 2">
            <a:extLst>
              <a:ext uri="{FF2B5EF4-FFF2-40B4-BE49-F238E27FC236}">
                <a16:creationId xmlns:a16="http://schemas.microsoft.com/office/drawing/2014/main" id="{0F741ECA-E843-4B14-B6F4-3FC896B2E8F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A5E3E4B5-2334-4626-A3A9-6E499308E293}" type="slidenum">
              <a:rPr lang="zh-CN" altLang="en-US" sz="1400" smtClean="0"/>
              <a:pPr/>
              <a:t>104</a:t>
            </a:fld>
            <a:r>
              <a:rPr lang="en-US" altLang="zh-CN" sz="1400"/>
              <a:t>/41</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3073">
            <a:extLst>
              <a:ext uri="{FF2B5EF4-FFF2-40B4-BE49-F238E27FC236}">
                <a16:creationId xmlns:a16="http://schemas.microsoft.com/office/drawing/2014/main" id="{18ECA9FA-BDA3-4EEB-8024-980A2A2FA45F}"/>
              </a:ext>
            </a:extLst>
          </p:cNvPr>
          <p:cNvSpPr>
            <a:spLocks noGrp="1" noChangeArrowheads="1"/>
          </p:cNvSpPr>
          <p:nvPr>
            <p:ph type="title"/>
          </p:nvPr>
        </p:nvSpPr>
        <p:spPr/>
        <p:txBody>
          <a:bodyPr/>
          <a:lstStyle/>
          <a:p>
            <a:r>
              <a:rPr lang="zh-CN" altLang="en-US">
                <a:sym typeface="楷体_GB2312" pitchFamily="49" charset="-122"/>
              </a:rPr>
              <a:t>指令系统</a:t>
            </a:r>
            <a:endParaRPr lang="zh-CN" altLang="en-US"/>
          </a:p>
        </p:txBody>
      </p:sp>
      <p:sp>
        <p:nvSpPr>
          <p:cNvPr id="5122" name="文本占位符 3074">
            <a:extLst>
              <a:ext uri="{FF2B5EF4-FFF2-40B4-BE49-F238E27FC236}">
                <a16:creationId xmlns:a16="http://schemas.microsoft.com/office/drawing/2014/main" id="{48E60758-4735-4ABE-8079-7914FB974D76}"/>
              </a:ext>
            </a:extLst>
          </p:cNvPr>
          <p:cNvSpPr>
            <a:spLocks noGrp="1"/>
          </p:cNvSpPr>
          <p:nvPr>
            <p:ph idx="1"/>
          </p:nvPr>
        </p:nvSpPr>
        <p:spPr/>
        <p:txBody>
          <a:bodyPr/>
          <a:lstStyle/>
          <a:p>
            <a:r>
              <a:rPr lang="zh-CN" altLang="en-US" sz="2400" noProof="1">
                <a:solidFill>
                  <a:schemeClr val="bg1">
                    <a:lumMod val="65000"/>
                  </a:schemeClr>
                </a:solidFill>
              </a:rPr>
              <a:t> 指令格式</a:t>
            </a:r>
          </a:p>
          <a:p>
            <a:pPr marL="0" indent="0">
              <a:buFontTx/>
              <a:buNone/>
            </a:pPr>
            <a:r>
              <a:rPr lang="zh-CN" altLang="en-US" sz="2400" noProof="1">
                <a:solidFill>
                  <a:schemeClr val="bg1">
                    <a:lumMod val="65000"/>
                  </a:schemeClr>
                </a:solidFill>
              </a:rPr>
              <a:t>        </a:t>
            </a:r>
            <a:r>
              <a:rPr lang="en-US" altLang="zh-CN" sz="2400" noProof="1">
                <a:solidFill>
                  <a:schemeClr val="bg1">
                    <a:lumMod val="65000"/>
                  </a:schemeClr>
                </a:solidFill>
              </a:rPr>
              <a:t>-</a:t>
            </a:r>
            <a:r>
              <a:rPr lang="zh-CN" altLang="en-US" sz="2400" noProof="1">
                <a:solidFill>
                  <a:schemeClr val="bg1">
                    <a:lumMod val="65000"/>
                  </a:schemeClr>
                </a:solidFill>
              </a:rPr>
              <a:t>操作码</a:t>
            </a:r>
          </a:p>
          <a:p>
            <a:pPr marL="0" indent="0">
              <a:buFontTx/>
              <a:buNone/>
            </a:pPr>
            <a:r>
              <a:rPr lang="zh-CN" altLang="en-US" sz="2400" noProof="1">
                <a:solidFill>
                  <a:schemeClr val="bg1">
                    <a:lumMod val="65000"/>
                  </a:schemeClr>
                </a:solidFill>
              </a:rPr>
              <a:t>        </a:t>
            </a:r>
            <a:r>
              <a:rPr lang="en-US" altLang="zh-CN" sz="2400" noProof="1">
                <a:solidFill>
                  <a:schemeClr val="bg1">
                    <a:lumMod val="65000"/>
                  </a:schemeClr>
                </a:solidFill>
              </a:rPr>
              <a:t>-</a:t>
            </a:r>
            <a:r>
              <a:rPr lang="zh-CN" altLang="en-US" sz="2400" noProof="1">
                <a:solidFill>
                  <a:schemeClr val="bg1">
                    <a:lumMod val="65000"/>
                  </a:schemeClr>
                </a:solidFill>
              </a:rPr>
              <a:t>操作数</a:t>
            </a:r>
            <a:r>
              <a:rPr lang="en-US" altLang="zh-CN" sz="2400" noProof="1">
                <a:solidFill>
                  <a:schemeClr val="bg1">
                    <a:lumMod val="65000"/>
                  </a:schemeClr>
                </a:solidFill>
              </a:rPr>
              <a:t>/</a:t>
            </a:r>
            <a:r>
              <a:rPr lang="zh-CN" altLang="en-US" sz="2400" noProof="1">
                <a:solidFill>
                  <a:schemeClr val="bg1">
                    <a:lumMod val="65000"/>
                  </a:schemeClr>
                </a:solidFill>
              </a:rPr>
              <a:t>地址码</a:t>
            </a:r>
            <a:endParaRPr lang="en-US" altLang="zh-CN" sz="2400" noProof="1">
              <a:solidFill>
                <a:schemeClr val="bg1">
                  <a:lumMod val="65000"/>
                </a:schemeClr>
              </a:solidFill>
            </a:endParaRPr>
          </a:p>
          <a:p>
            <a:pPr>
              <a:buFontTx/>
              <a:buChar char="•"/>
            </a:pPr>
            <a:r>
              <a:rPr lang="en-US" altLang="zh-CN" sz="2740" noProof="1">
                <a:solidFill>
                  <a:schemeClr val="bg1">
                    <a:lumMod val="65000"/>
                  </a:schemeClr>
                </a:solidFill>
              </a:rPr>
              <a:t>CPU</a:t>
            </a:r>
            <a:r>
              <a:rPr lang="zh-CN" altLang="en-US" sz="2740" noProof="1">
                <a:solidFill>
                  <a:schemeClr val="bg1">
                    <a:lumMod val="65000"/>
                  </a:schemeClr>
                </a:solidFill>
              </a:rPr>
              <a:t>的寄存器组织</a:t>
            </a:r>
          </a:p>
          <a:p>
            <a:r>
              <a:rPr lang="zh-CN" altLang="en-US" sz="2740" noProof="1"/>
              <a:t> 指令寻址方式</a:t>
            </a:r>
            <a:endParaRPr lang="zh-CN" altLang="en-US" sz="2400" noProof="1"/>
          </a:p>
          <a:p>
            <a:pPr marL="457200" indent="-457200"/>
            <a:r>
              <a:rPr lang="zh-CN" altLang="en-US" sz="2740" noProof="1"/>
              <a:t>指令系统实例</a:t>
            </a:r>
            <a:endParaRPr lang="en-US" altLang="zh-CN" sz="2740" noProof="1"/>
          </a:p>
          <a:p>
            <a:pPr marL="400050" lvl="1" indent="0">
              <a:buNone/>
            </a:pPr>
            <a:r>
              <a:rPr lang="en-US" altLang="zh-CN" sz="2000" noProof="1"/>
              <a:t>    -X86</a:t>
            </a:r>
            <a:r>
              <a:rPr lang="zh-CN" altLang="en-US" sz="2000" noProof="1"/>
              <a:t>汇编程序</a:t>
            </a:r>
          </a:p>
        </p:txBody>
      </p:sp>
      <p:sp>
        <p:nvSpPr>
          <p:cNvPr id="47107" name="灯片编号占位符 2">
            <a:extLst>
              <a:ext uri="{FF2B5EF4-FFF2-40B4-BE49-F238E27FC236}">
                <a16:creationId xmlns:a16="http://schemas.microsoft.com/office/drawing/2014/main" id="{5EEEEC26-21BF-4D45-8B10-43AA29CA4BA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1645F1D2-730F-4C4F-B4C2-A95AECA42BF4}" type="slidenum">
              <a:rPr lang="zh-CN" altLang="en-US" sz="1400" smtClean="0"/>
              <a:pPr/>
              <a:t>105</a:t>
            </a:fld>
            <a:r>
              <a:rPr lang="en-US" altLang="zh-CN" sz="1400"/>
              <a:t>/41</a:t>
            </a:r>
          </a:p>
        </p:txBody>
      </p:sp>
    </p:spTree>
    <p:extLst>
      <p:ext uri="{BB962C8B-B14F-4D97-AF65-F5344CB8AC3E}">
        <p14:creationId xmlns:p14="http://schemas.microsoft.com/office/powerpoint/2010/main" val="164792250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文本占位符 1032194">
            <a:extLst>
              <a:ext uri="{FF2B5EF4-FFF2-40B4-BE49-F238E27FC236}">
                <a16:creationId xmlns:a16="http://schemas.microsoft.com/office/drawing/2014/main" id="{9B7B8C60-7C17-4885-B040-3A17BCDC62B2}"/>
              </a:ext>
            </a:extLst>
          </p:cNvPr>
          <p:cNvSpPr>
            <a:spLocks noGrp="1" noChangeArrowheads="1"/>
          </p:cNvSpPr>
          <p:nvPr>
            <p:ph idx="1"/>
          </p:nvPr>
        </p:nvSpPr>
        <p:spPr>
          <a:xfrm>
            <a:off x="533400" y="1219200"/>
            <a:ext cx="8153400" cy="4800600"/>
          </a:xfrm>
        </p:spPr>
        <p:txBody>
          <a:bodyPr/>
          <a:lstStyle/>
          <a:p>
            <a:pPr marL="0" indent="0" algn="ctr">
              <a:lnSpc>
                <a:spcPct val="90000"/>
              </a:lnSpc>
              <a:buFontTx/>
              <a:buNone/>
            </a:pPr>
            <a:r>
              <a:rPr lang="zh-CN" altLang="en-US" sz="4000" b="1">
                <a:solidFill>
                  <a:srgbClr val="993366"/>
                </a:solidFill>
                <a:ea typeface="华文新魏" panose="02010800040101010101" pitchFamily="2" charset="-122"/>
              </a:rPr>
              <a:t>典型指令</a:t>
            </a:r>
          </a:p>
          <a:p>
            <a:pPr marL="0" indent="0">
              <a:lnSpc>
                <a:spcPct val="90000"/>
              </a:lnSpc>
            </a:pPr>
            <a:r>
              <a:rPr lang="zh-CN" altLang="en-US" sz="2800" b="1"/>
              <a:t>         一台计算机最基本的、必不可少的指令是不多的，因为很多指令都可以用这些最基本的指令组合来实现。</a:t>
            </a:r>
          </a:p>
          <a:p>
            <a:pPr marL="0" indent="0">
              <a:lnSpc>
                <a:spcPct val="90000"/>
              </a:lnSpc>
            </a:pPr>
            <a:r>
              <a:rPr lang="zh-CN" altLang="en-US" sz="2800" b="1"/>
              <a:t>         既可以直接用硬件实现，也可以用其他指令编成子程序来实现，但两者在执行时间上差别很大，因此在指令系统中，有相当一部分指令是为了提高程序的执行速度和便于程序员编写程序而设置的。</a:t>
            </a:r>
          </a:p>
          <a:p>
            <a:pPr marL="0" indent="0">
              <a:lnSpc>
                <a:spcPct val="90000"/>
              </a:lnSpc>
            </a:pPr>
            <a:r>
              <a:rPr lang="zh-CN" altLang="en-US" sz="2800" b="1"/>
              <a:t>        另外，指令系统的有效性还表现在用它所编制的程序占用的存储器空间小。</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5" name="Picture 9">
            <a:extLst>
              <a:ext uri="{FF2B5EF4-FFF2-40B4-BE49-F238E27FC236}">
                <a16:creationId xmlns:a16="http://schemas.microsoft.com/office/drawing/2014/main" id="{F27EDA8D-9061-4DBD-8CB1-1A1D634C7E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95600"/>
            <a:ext cx="1295400" cy="1222375"/>
          </a:xfrm>
          <a:prstGeom prst="rect">
            <a:avLst/>
          </a:prstGeom>
          <a:noFill/>
          <a:extLst>
            <a:ext uri="{909E8E84-426E-40DD-AFC4-6F175D3DCCD1}">
              <a14:hiddenFill xmlns:a14="http://schemas.microsoft.com/office/drawing/2010/main">
                <a:solidFill>
                  <a:srgbClr val="FFFFFF"/>
                </a:solidFill>
              </a14:hiddenFill>
            </a:ext>
          </a:extLst>
        </p:spPr>
      </p:pic>
      <p:pic>
        <p:nvPicPr>
          <p:cNvPr id="24586" name="Picture 10">
            <a:extLst>
              <a:ext uri="{FF2B5EF4-FFF2-40B4-BE49-F238E27FC236}">
                <a16:creationId xmlns:a16="http://schemas.microsoft.com/office/drawing/2014/main" id="{1D4493FE-7E1B-4B14-8DAF-6A0FEA3582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590800"/>
            <a:ext cx="2362200" cy="1665288"/>
          </a:xfrm>
          <a:prstGeom prst="rect">
            <a:avLst/>
          </a:prstGeom>
          <a:noFill/>
          <a:extLst>
            <a:ext uri="{909E8E84-426E-40DD-AFC4-6F175D3DCCD1}">
              <a14:hiddenFill xmlns:a14="http://schemas.microsoft.com/office/drawing/2010/main">
                <a:solidFill>
                  <a:srgbClr val="FFFFFF"/>
                </a:solidFill>
              </a14:hiddenFill>
            </a:ext>
          </a:extLst>
        </p:spPr>
      </p:pic>
      <p:pic>
        <p:nvPicPr>
          <p:cNvPr id="24587" name="Picture 11">
            <a:extLst>
              <a:ext uri="{FF2B5EF4-FFF2-40B4-BE49-F238E27FC236}">
                <a16:creationId xmlns:a16="http://schemas.microsoft.com/office/drawing/2014/main" id="{399718D6-1463-4E05-9712-0F61919447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2590800"/>
            <a:ext cx="1389063" cy="1752600"/>
          </a:xfrm>
          <a:prstGeom prst="rect">
            <a:avLst/>
          </a:prstGeom>
          <a:noFill/>
          <a:extLst>
            <a:ext uri="{909E8E84-426E-40DD-AFC4-6F175D3DCCD1}">
              <a14:hiddenFill xmlns:a14="http://schemas.microsoft.com/office/drawing/2010/main">
                <a:solidFill>
                  <a:srgbClr val="FFFFFF"/>
                </a:solidFill>
              </a14:hiddenFill>
            </a:ext>
          </a:extLst>
        </p:spPr>
      </p:pic>
      <p:pic>
        <p:nvPicPr>
          <p:cNvPr id="24588" name="Picture 12">
            <a:extLst>
              <a:ext uri="{FF2B5EF4-FFF2-40B4-BE49-F238E27FC236}">
                <a16:creationId xmlns:a16="http://schemas.microsoft.com/office/drawing/2014/main" id="{D602B519-9766-44D2-9D19-5C0B8B7412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2667000"/>
            <a:ext cx="2286000" cy="1563688"/>
          </a:xfrm>
          <a:prstGeom prst="rect">
            <a:avLst/>
          </a:prstGeom>
          <a:noFill/>
          <a:extLst>
            <a:ext uri="{909E8E84-426E-40DD-AFC4-6F175D3DCCD1}">
              <a14:hiddenFill xmlns:a14="http://schemas.microsoft.com/office/drawing/2010/main">
                <a:solidFill>
                  <a:srgbClr val="FFFFFF"/>
                </a:solidFill>
              </a14:hiddenFill>
            </a:ext>
          </a:extLst>
        </p:spPr>
      </p:pic>
      <p:pic>
        <p:nvPicPr>
          <p:cNvPr id="24589" name="Picture 13">
            <a:extLst>
              <a:ext uri="{FF2B5EF4-FFF2-40B4-BE49-F238E27FC236}">
                <a16:creationId xmlns:a16="http://schemas.microsoft.com/office/drawing/2014/main" id="{39F7CE2C-725C-4F6E-AB36-3DDFE876497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0400" y="2590800"/>
            <a:ext cx="1616075" cy="1857375"/>
          </a:xfrm>
          <a:prstGeom prst="rect">
            <a:avLst/>
          </a:prstGeom>
          <a:noFill/>
          <a:extLst>
            <a:ext uri="{909E8E84-426E-40DD-AFC4-6F175D3DCCD1}">
              <a14:hiddenFill xmlns:a14="http://schemas.microsoft.com/office/drawing/2010/main">
                <a:solidFill>
                  <a:srgbClr val="FFFFFF"/>
                </a:solidFill>
              </a14:hiddenFill>
            </a:ext>
          </a:extLst>
        </p:spPr>
      </p:pic>
      <p:sp>
        <p:nvSpPr>
          <p:cNvPr id="24591" name="Rectangle 15">
            <a:extLst>
              <a:ext uri="{FF2B5EF4-FFF2-40B4-BE49-F238E27FC236}">
                <a16:creationId xmlns:a16="http://schemas.microsoft.com/office/drawing/2014/main" id="{63C7F0FE-5D49-4CC0-A4B4-9AA0450FED29}"/>
              </a:ext>
            </a:extLst>
          </p:cNvPr>
          <p:cNvSpPr>
            <a:spLocks noGrp="1" noChangeArrowheads="1"/>
          </p:cNvSpPr>
          <p:nvPr>
            <p:ph type="title"/>
          </p:nvPr>
        </p:nvSpPr>
        <p:spPr/>
        <p:txBody>
          <a:bodyPr/>
          <a:lstStyle/>
          <a:p>
            <a:r>
              <a:rPr lang="zh-CN" altLang="en-US" sz="4000"/>
              <a:t>用汇编语言编写程序的工作过程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4586"/>
                                        </p:tgtEl>
                                        <p:attrNameLst>
                                          <p:attrName>style.visibility</p:attrName>
                                        </p:attrNameLst>
                                      </p:cBhvr>
                                      <p:to>
                                        <p:strVal val="visible"/>
                                      </p:to>
                                    </p:set>
                                    <p:animEffect transition="in" filter="checkerboard(across)">
                                      <p:cBhvr>
                                        <p:cTn id="7" dur="500"/>
                                        <p:tgtEl>
                                          <p:spTgt spid="245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4587"/>
                                        </p:tgtEl>
                                        <p:attrNameLst>
                                          <p:attrName>style.visibility</p:attrName>
                                        </p:attrNameLst>
                                      </p:cBhvr>
                                      <p:to>
                                        <p:strVal val="visible"/>
                                      </p:to>
                                    </p:set>
                                    <p:animEffect transition="in" filter="checkerboard(across)">
                                      <p:cBhvr>
                                        <p:cTn id="12" dur="500"/>
                                        <p:tgtEl>
                                          <p:spTgt spid="245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4588"/>
                                        </p:tgtEl>
                                        <p:attrNameLst>
                                          <p:attrName>style.visibility</p:attrName>
                                        </p:attrNameLst>
                                      </p:cBhvr>
                                      <p:to>
                                        <p:strVal val="visible"/>
                                      </p:to>
                                    </p:set>
                                    <p:animEffect transition="in" filter="checkerboard(across)">
                                      <p:cBhvr>
                                        <p:cTn id="17" dur="500"/>
                                        <p:tgtEl>
                                          <p:spTgt spid="245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4589"/>
                                        </p:tgtEl>
                                        <p:attrNameLst>
                                          <p:attrName>style.visibility</p:attrName>
                                        </p:attrNameLst>
                                      </p:cBhvr>
                                      <p:to>
                                        <p:strVal val="visible"/>
                                      </p:to>
                                    </p:set>
                                    <p:animEffect transition="in" filter="checkerboard(across)">
                                      <p:cBhvr>
                                        <p:cTn id="22" dur="500"/>
                                        <p:tgtEl>
                                          <p:spTgt spid="24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5EA7CE0-09EB-425C-ADD1-006020C4D56D}"/>
              </a:ext>
            </a:extLst>
          </p:cNvPr>
          <p:cNvSpPr>
            <a:spLocks noGrp="1" noChangeArrowheads="1"/>
          </p:cNvSpPr>
          <p:nvPr>
            <p:ph type="title"/>
          </p:nvPr>
        </p:nvSpPr>
        <p:spPr/>
        <p:txBody>
          <a:bodyPr/>
          <a:lstStyle/>
          <a:p>
            <a:r>
              <a:rPr lang="zh-CN" altLang="en-US" dirty="0"/>
              <a:t>汇编语言的组成</a:t>
            </a:r>
          </a:p>
        </p:txBody>
      </p:sp>
      <p:sp>
        <p:nvSpPr>
          <p:cNvPr id="27651" name="Rectangle 3">
            <a:extLst>
              <a:ext uri="{FF2B5EF4-FFF2-40B4-BE49-F238E27FC236}">
                <a16:creationId xmlns:a16="http://schemas.microsoft.com/office/drawing/2014/main" id="{D12F7563-B8A8-4471-87B5-A86E12C6705A}"/>
              </a:ext>
            </a:extLst>
          </p:cNvPr>
          <p:cNvSpPr>
            <a:spLocks noGrp="1" noChangeArrowheads="1"/>
          </p:cNvSpPr>
          <p:nvPr>
            <p:ph type="body" idx="1"/>
          </p:nvPr>
        </p:nvSpPr>
        <p:spPr>
          <a:xfrm>
            <a:off x="1182688" y="1905000"/>
            <a:ext cx="6970712" cy="4114800"/>
          </a:xfrm>
        </p:spPr>
        <p:txBody>
          <a:bodyPr/>
          <a:lstStyle/>
          <a:p>
            <a:r>
              <a:rPr lang="zh-CN" altLang="en-US"/>
              <a:t>汇编语言由以下</a:t>
            </a:r>
            <a:r>
              <a:rPr lang="en-US" altLang="zh-CN"/>
              <a:t>3</a:t>
            </a:r>
            <a:r>
              <a:rPr lang="zh-CN" altLang="en-US"/>
              <a:t>类组成：</a:t>
            </a:r>
          </a:p>
          <a:p>
            <a:pPr lvl="1"/>
            <a:r>
              <a:rPr lang="en-US" altLang="zh-CN"/>
              <a:t>1</a:t>
            </a:r>
            <a:r>
              <a:rPr lang="zh-CN" altLang="en-US"/>
              <a:t>、汇编指令（机器码的助记符）</a:t>
            </a:r>
          </a:p>
          <a:p>
            <a:pPr lvl="1"/>
            <a:r>
              <a:rPr lang="en-US" altLang="zh-CN"/>
              <a:t>2</a:t>
            </a:r>
            <a:r>
              <a:rPr lang="zh-CN" altLang="en-US"/>
              <a:t>、伪指令   （由编译器执行）</a:t>
            </a:r>
          </a:p>
          <a:p>
            <a:pPr lvl="1"/>
            <a:r>
              <a:rPr lang="en-US" altLang="zh-CN"/>
              <a:t>3</a:t>
            </a:r>
            <a:r>
              <a:rPr lang="zh-CN" altLang="en-US"/>
              <a:t>、其它符号（由编译器识别）</a:t>
            </a:r>
          </a:p>
          <a:p>
            <a:endParaRPr lang="zh-CN" altLang="en-US"/>
          </a:p>
          <a:p>
            <a:r>
              <a:rPr lang="zh-CN" altLang="en-US"/>
              <a:t>汇编语言的核心是汇编指令，它决定了汇编语言的特性。 </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文本占位符 1014785">
            <a:extLst>
              <a:ext uri="{FF2B5EF4-FFF2-40B4-BE49-F238E27FC236}">
                <a16:creationId xmlns:a16="http://schemas.microsoft.com/office/drawing/2014/main" id="{FD552B1C-1363-4A46-9728-13C441810A8D}"/>
              </a:ext>
            </a:extLst>
          </p:cNvPr>
          <p:cNvSpPr>
            <a:spLocks noGrp="1" noChangeArrowheads="1"/>
          </p:cNvSpPr>
          <p:nvPr>
            <p:ph idx="1"/>
          </p:nvPr>
        </p:nvSpPr>
        <p:spPr>
          <a:xfrm>
            <a:off x="609600" y="1127125"/>
            <a:ext cx="8001000" cy="5181600"/>
          </a:xfrm>
        </p:spPr>
        <p:txBody>
          <a:bodyPr/>
          <a:lstStyle/>
          <a:p>
            <a:pPr>
              <a:lnSpc>
                <a:spcPct val="80000"/>
              </a:lnSpc>
            </a:pPr>
            <a:r>
              <a:rPr lang="zh-CN" altLang="en-US" b="1"/>
              <a:t>分类</a:t>
            </a:r>
            <a:r>
              <a:rPr lang="zh-CN" altLang="en-US" b="1">
                <a:sym typeface="Wingdings" panose="05000000000000000000" pitchFamily="2" charset="2"/>
              </a:rPr>
              <a:t>（</a:t>
            </a:r>
            <a:r>
              <a:rPr lang="en-US" altLang="zh-CN" b="1"/>
              <a:t>8088/8086</a:t>
            </a:r>
            <a:r>
              <a:rPr lang="zh-CN" altLang="en-US" b="1"/>
              <a:t>）</a:t>
            </a:r>
          </a:p>
          <a:p>
            <a:pPr>
              <a:lnSpc>
                <a:spcPct val="80000"/>
              </a:lnSpc>
              <a:buFontTx/>
              <a:buNone/>
            </a:pPr>
            <a:r>
              <a:rPr lang="en-US" altLang="zh-CN" sz="2800" b="1">
                <a:solidFill>
                  <a:srgbClr val="993366"/>
                </a:solidFill>
              </a:rPr>
              <a:t>1.</a:t>
            </a:r>
            <a:r>
              <a:rPr lang="zh-CN" altLang="en-US" sz="2800" b="1">
                <a:solidFill>
                  <a:srgbClr val="993366"/>
                </a:solidFill>
              </a:rPr>
              <a:t>数据传送类</a:t>
            </a:r>
          </a:p>
          <a:p>
            <a:pPr>
              <a:lnSpc>
                <a:spcPct val="80000"/>
              </a:lnSpc>
              <a:buFontTx/>
              <a:buNone/>
            </a:pPr>
            <a:r>
              <a:rPr lang="zh-CN" altLang="en-US" sz="2800"/>
              <a:t>       </a:t>
            </a:r>
            <a:r>
              <a:rPr lang="zh-CN" altLang="en-US" sz="2800" b="1"/>
              <a:t>取数</a:t>
            </a:r>
            <a:r>
              <a:rPr lang="zh-CN" altLang="en-US" sz="2800"/>
              <a:t>     </a:t>
            </a:r>
            <a:r>
              <a:rPr lang="en-US" altLang="zh-CN" sz="2800"/>
              <a:t>MOV  AX</a:t>
            </a:r>
            <a:r>
              <a:rPr lang="zh-CN" altLang="en-US" sz="2800"/>
              <a:t>，</a:t>
            </a:r>
            <a:r>
              <a:rPr lang="en-US" altLang="zh-CN" sz="2800"/>
              <a:t>TEMP</a:t>
            </a:r>
          </a:p>
          <a:p>
            <a:pPr>
              <a:lnSpc>
                <a:spcPct val="80000"/>
              </a:lnSpc>
              <a:buFontTx/>
              <a:buNone/>
            </a:pPr>
            <a:r>
              <a:rPr lang="en-US" altLang="zh-CN" sz="2800" b="1"/>
              <a:t>       </a:t>
            </a:r>
            <a:r>
              <a:rPr lang="zh-CN" altLang="en-US" sz="2800" b="1"/>
              <a:t>存数</a:t>
            </a:r>
            <a:r>
              <a:rPr lang="zh-CN" altLang="en-US" sz="2800"/>
              <a:t>     </a:t>
            </a:r>
            <a:r>
              <a:rPr lang="en-US" altLang="zh-CN" sz="2800"/>
              <a:t>MOV  TEMP</a:t>
            </a:r>
            <a:r>
              <a:rPr lang="zh-CN" altLang="en-US" sz="2800"/>
              <a:t>，</a:t>
            </a:r>
            <a:r>
              <a:rPr lang="en-US" altLang="zh-CN" sz="2800"/>
              <a:t>AX</a:t>
            </a:r>
          </a:p>
          <a:p>
            <a:pPr>
              <a:lnSpc>
                <a:spcPct val="80000"/>
              </a:lnSpc>
              <a:buFontTx/>
              <a:buNone/>
            </a:pPr>
            <a:r>
              <a:rPr lang="en-US" altLang="zh-CN" sz="2800" b="1"/>
              <a:t>       </a:t>
            </a:r>
            <a:r>
              <a:rPr lang="zh-CN" altLang="en-US" sz="2800" b="1"/>
              <a:t>传送</a:t>
            </a:r>
            <a:r>
              <a:rPr lang="zh-CN" altLang="en-US" sz="2800"/>
              <a:t>     </a:t>
            </a:r>
            <a:r>
              <a:rPr lang="en-US" altLang="zh-CN" sz="2800"/>
              <a:t>MOV  AX</a:t>
            </a:r>
            <a:r>
              <a:rPr lang="zh-CN" altLang="en-US" sz="2800"/>
              <a:t>，</a:t>
            </a:r>
            <a:r>
              <a:rPr lang="en-US" altLang="zh-CN" sz="2800"/>
              <a:t>CX</a:t>
            </a:r>
          </a:p>
          <a:p>
            <a:pPr>
              <a:lnSpc>
                <a:spcPct val="80000"/>
              </a:lnSpc>
              <a:buFontTx/>
              <a:buNone/>
            </a:pPr>
            <a:r>
              <a:rPr lang="en-US" altLang="zh-CN" sz="2800" b="1">
                <a:solidFill>
                  <a:srgbClr val="993366"/>
                </a:solidFill>
              </a:rPr>
              <a:t>2.</a:t>
            </a:r>
            <a:r>
              <a:rPr lang="zh-CN" altLang="en-US" sz="2800" b="1">
                <a:solidFill>
                  <a:srgbClr val="993366"/>
                </a:solidFill>
              </a:rPr>
              <a:t>算术运算类</a:t>
            </a:r>
          </a:p>
          <a:p>
            <a:pPr>
              <a:lnSpc>
                <a:spcPct val="80000"/>
              </a:lnSpc>
              <a:buFontTx/>
              <a:buNone/>
            </a:pPr>
            <a:r>
              <a:rPr lang="zh-CN" altLang="en-US" sz="2800"/>
              <a:t>       </a:t>
            </a:r>
            <a:r>
              <a:rPr lang="zh-CN" altLang="en-US" sz="2800" b="1"/>
              <a:t>定点＋，－，</a:t>
            </a:r>
            <a:r>
              <a:rPr lang="en-US" altLang="zh-CN" sz="2800" b="1"/>
              <a:t>×</a:t>
            </a:r>
            <a:r>
              <a:rPr lang="zh-CN" altLang="en-US" sz="2800" b="1"/>
              <a:t>，</a:t>
            </a:r>
            <a:r>
              <a:rPr lang="en-US" altLang="zh-CN" sz="2800" b="1"/>
              <a:t>÷</a:t>
            </a:r>
            <a:r>
              <a:rPr lang="zh-CN" altLang="en-US" sz="2800" b="1"/>
              <a:t>，</a:t>
            </a:r>
            <a:r>
              <a:rPr lang="en-US" altLang="zh-CN" sz="2800" b="1"/>
              <a:t>ADD</a:t>
            </a:r>
            <a:r>
              <a:rPr lang="zh-CN" altLang="en-US" sz="2800" b="1"/>
              <a:t>，</a:t>
            </a:r>
            <a:r>
              <a:rPr lang="en-US" altLang="zh-CN" sz="2800" b="1"/>
              <a:t>ADC</a:t>
            </a:r>
            <a:r>
              <a:rPr lang="zh-CN" altLang="en-US" sz="2800" b="1"/>
              <a:t>，</a:t>
            </a:r>
            <a:r>
              <a:rPr lang="en-US" altLang="zh-CN" sz="2800" b="1"/>
              <a:t>INC</a:t>
            </a:r>
            <a:r>
              <a:rPr lang="zh-CN" altLang="en-US" sz="2800" b="1"/>
              <a:t>，</a:t>
            </a:r>
            <a:r>
              <a:rPr lang="en-US" altLang="zh-CN" sz="2800" b="1"/>
              <a:t>SUB</a:t>
            </a:r>
            <a:r>
              <a:rPr lang="zh-CN" altLang="en-US" sz="2800"/>
              <a:t>，</a:t>
            </a:r>
            <a:r>
              <a:rPr lang="en-US" altLang="zh-CN" sz="2800"/>
              <a:t>DEC</a:t>
            </a:r>
            <a:r>
              <a:rPr lang="zh-CN" altLang="en-US" sz="2800"/>
              <a:t>，</a:t>
            </a:r>
            <a:r>
              <a:rPr lang="en-US" altLang="zh-CN" sz="2800"/>
              <a:t>MUL</a:t>
            </a:r>
            <a:r>
              <a:rPr lang="zh-CN" altLang="en-US" sz="2800"/>
              <a:t>，</a:t>
            </a:r>
            <a:r>
              <a:rPr lang="en-US" altLang="zh-CN" sz="2800"/>
              <a:t>DIV</a:t>
            </a:r>
            <a:r>
              <a:rPr lang="zh-CN" altLang="en-US" sz="2800"/>
              <a:t>等</a:t>
            </a:r>
          </a:p>
          <a:p>
            <a:pPr>
              <a:lnSpc>
                <a:spcPct val="80000"/>
              </a:lnSpc>
              <a:buFontTx/>
              <a:buNone/>
            </a:pPr>
            <a:r>
              <a:rPr lang="zh-CN" altLang="en-US" sz="2800"/>
              <a:t>       </a:t>
            </a:r>
            <a:r>
              <a:rPr lang="zh-CN" altLang="en-US" sz="2800" b="1"/>
              <a:t>浮点＋，－，</a:t>
            </a:r>
            <a:r>
              <a:rPr lang="en-US" altLang="zh-CN" sz="2800" b="1"/>
              <a:t>×</a:t>
            </a:r>
            <a:r>
              <a:rPr lang="zh-CN" altLang="en-US" sz="2800" b="1"/>
              <a:t>，</a:t>
            </a:r>
            <a:r>
              <a:rPr lang="en-US" altLang="zh-CN" sz="2800" b="1"/>
              <a:t>÷ </a:t>
            </a:r>
            <a:r>
              <a:rPr lang="zh-CN" altLang="en-US" sz="2800" b="1"/>
              <a:t>，求反，求补 </a:t>
            </a:r>
            <a:r>
              <a:rPr lang="en-US" altLang="zh-CN" sz="2800" b="1"/>
              <a:t>NEG</a:t>
            </a:r>
            <a:r>
              <a:rPr lang="zh-CN" altLang="en-US" sz="2800" b="1"/>
              <a:t>，比较 </a:t>
            </a:r>
            <a:r>
              <a:rPr lang="en-US" altLang="zh-CN" sz="2800" b="1"/>
              <a:t>CMP</a:t>
            </a:r>
          </a:p>
          <a:p>
            <a:pPr>
              <a:lnSpc>
                <a:spcPct val="80000"/>
              </a:lnSpc>
              <a:buFontTx/>
              <a:buNone/>
            </a:pPr>
            <a:r>
              <a:rPr lang="en-US" altLang="zh-CN" sz="2800" b="1">
                <a:solidFill>
                  <a:srgbClr val="993366"/>
                </a:solidFill>
              </a:rPr>
              <a:t>3.</a:t>
            </a:r>
            <a:r>
              <a:rPr lang="zh-CN" altLang="en-US" sz="2800" b="1">
                <a:solidFill>
                  <a:srgbClr val="993366"/>
                </a:solidFill>
              </a:rPr>
              <a:t>逻辑运算类</a:t>
            </a:r>
          </a:p>
          <a:p>
            <a:pPr>
              <a:lnSpc>
                <a:spcPct val="80000"/>
              </a:lnSpc>
              <a:buFontTx/>
              <a:buNone/>
            </a:pPr>
            <a:r>
              <a:rPr lang="zh-CN" altLang="en-US" sz="2800"/>
              <a:t>       </a:t>
            </a:r>
            <a:r>
              <a:rPr lang="en-US" altLang="zh-CN" sz="2800"/>
              <a:t>NOT</a:t>
            </a:r>
            <a:r>
              <a:rPr lang="zh-CN" altLang="en-US" sz="2800"/>
              <a:t>，</a:t>
            </a:r>
            <a:r>
              <a:rPr lang="en-US" altLang="zh-CN" sz="2800"/>
              <a:t>AND</a:t>
            </a:r>
            <a:r>
              <a:rPr lang="zh-CN" altLang="en-US" sz="2800"/>
              <a:t>，</a:t>
            </a:r>
            <a:r>
              <a:rPr lang="en-US" altLang="zh-CN" sz="2800"/>
              <a:t>OR</a:t>
            </a:r>
            <a:r>
              <a:rPr lang="zh-CN" altLang="en-US" sz="2800"/>
              <a:t>，</a:t>
            </a:r>
            <a:r>
              <a:rPr lang="en-US" altLang="zh-CN" sz="2800"/>
              <a:t>XOR</a:t>
            </a:r>
            <a:r>
              <a:rPr lang="zh-CN" altLang="en-US" sz="2800"/>
              <a:t>，</a:t>
            </a:r>
            <a:r>
              <a:rPr lang="en-US" altLang="zh-CN" sz="2800"/>
              <a:t>TEST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4097">
            <a:extLst>
              <a:ext uri="{FF2B5EF4-FFF2-40B4-BE49-F238E27FC236}">
                <a16:creationId xmlns:a16="http://schemas.microsoft.com/office/drawing/2014/main" id="{3127779E-6E45-42F4-BED8-CA628F97DAD4}"/>
              </a:ext>
            </a:extLst>
          </p:cNvPr>
          <p:cNvSpPr>
            <a:spLocks noGrp="1" noChangeArrowheads="1"/>
          </p:cNvSpPr>
          <p:nvPr>
            <p:ph type="title"/>
          </p:nvPr>
        </p:nvSpPr>
        <p:spPr>
          <a:xfrm>
            <a:off x="241300" y="274638"/>
            <a:ext cx="8229600" cy="792162"/>
          </a:xfrm>
        </p:spPr>
        <p:txBody>
          <a:bodyPr/>
          <a:lstStyle/>
          <a:p>
            <a:r>
              <a:rPr lang="zh-CN" altLang="en-US"/>
              <a:t>指令字</a:t>
            </a:r>
            <a:r>
              <a:rPr lang="en-US" altLang="zh-CN"/>
              <a:t>:</a:t>
            </a:r>
            <a:r>
              <a:rPr lang="zh-CN" altLang="en-US">
                <a:latin typeface="楷体_GB2312" pitchFamily="49" charset="-122"/>
              </a:rPr>
              <a:t>即表示一条指令的机器字</a:t>
            </a:r>
            <a:endParaRPr lang="en-US" altLang="zh-CN"/>
          </a:p>
        </p:txBody>
      </p:sp>
      <p:sp>
        <p:nvSpPr>
          <p:cNvPr id="24578" name="文本占位符 4098">
            <a:extLst>
              <a:ext uri="{FF2B5EF4-FFF2-40B4-BE49-F238E27FC236}">
                <a16:creationId xmlns:a16="http://schemas.microsoft.com/office/drawing/2014/main" id="{1DA404A7-B599-4250-84EF-AD85445DD3DA}"/>
              </a:ext>
            </a:extLst>
          </p:cNvPr>
          <p:cNvSpPr>
            <a:spLocks noGrp="1" noChangeArrowheads="1"/>
          </p:cNvSpPr>
          <p:nvPr>
            <p:ph idx="1"/>
          </p:nvPr>
        </p:nvSpPr>
        <p:spPr>
          <a:xfrm>
            <a:off x="241300" y="1076325"/>
            <a:ext cx="8229600" cy="1295400"/>
          </a:xfrm>
        </p:spPr>
        <p:txBody>
          <a:bodyPr/>
          <a:lstStyle/>
          <a:p>
            <a:pPr>
              <a:lnSpc>
                <a:spcPct val="90000"/>
              </a:lnSpc>
            </a:pPr>
            <a:r>
              <a:rPr lang="en-US" altLang="zh-CN" sz="2400" dirty="0"/>
              <a:t>von Neumann</a:t>
            </a:r>
            <a:r>
              <a:rPr lang="zh-CN" altLang="en-US" sz="2400" dirty="0"/>
              <a:t>： “指令由</a:t>
            </a:r>
            <a:r>
              <a:rPr lang="zh-CN" altLang="en-US" sz="2400" b="1" dirty="0"/>
              <a:t>操作码</a:t>
            </a:r>
            <a:r>
              <a:rPr lang="zh-CN" altLang="en-US" sz="2400" dirty="0"/>
              <a:t>和</a:t>
            </a:r>
            <a:r>
              <a:rPr lang="zh-CN" altLang="en-US" sz="2400" b="1" dirty="0"/>
              <a:t>地址码</a:t>
            </a:r>
            <a:r>
              <a:rPr lang="zh-CN" altLang="en-US" sz="2400" dirty="0"/>
              <a:t>构成”</a:t>
            </a:r>
          </a:p>
          <a:p>
            <a:pPr>
              <a:lnSpc>
                <a:spcPct val="90000"/>
              </a:lnSpc>
            </a:pPr>
            <a:r>
              <a:rPr lang="zh-CN" altLang="en-US" sz="2400" dirty="0"/>
              <a:t>指令格式：二进制码的结构形式</a:t>
            </a:r>
          </a:p>
        </p:txBody>
      </p:sp>
      <p:sp>
        <p:nvSpPr>
          <p:cNvPr id="24579" name="矩形 4099">
            <a:extLst>
              <a:ext uri="{FF2B5EF4-FFF2-40B4-BE49-F238E27FC236}">
                <a16:creationId xmlns:a16="http://schemas.microsoft.com/office/drawing/2014/main" id="{9996F723-0F6C-4634-9825-6F7CAAB65B0E}"/>
              </a:ext>
            </a:extLst>
          </p:cNvPr>
          <p:cNvSpPr>
            <a:spLocks noChangeArrowheads="1"/>
          </p:cNvSpPr>
          <p:nvPr/>
        </p:nvSpPr>
        <p:spPr bwMode="auto">
          <a:xfrm>
            <a:off x="228600" y="3213100"/>
            <a:ext cx="868680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buFont typeface="Arial" panose="020B0604020202020204" pitchFamily="34" charset="0"/>
              <a:buChar char="•"/>
            </a:pPr>
            <a:r>
              <a:rPr lang="zh-CN" altLang="en-US">
                <a:latin typeface="Arial" panose="020B0604020202020204" pitchFamily="34" charset="0"/>
              </a:rPr>
              <a:t>指令字长度固定</a:t>
            </a:r>
            <a:r>
              <a:rPr lang="en-US" altLang="zh-CN">
                <a:latin typeface="Arial" panose="020B0604020202020204" pitchFamily="34" charset="0"/>
              </a:rPr>
              <a:t>vs.</a:t>
            </a:r>
            <a:r>
              <a:rPr lang="zh-CN" altLang="en-US">
                <a:latin typeface="Arial" panose="020B0604020202020204" pitchFamily="34" charset="0"/>
              </a:rPr>
              <a:t>可变</a:t>
            </a:r>
          </a:p>
          <a:p>
            <a:pPr lvl="1">
              <a:spcBef>
                <a:spcPct val="20000"/>
              </a:spcBef>
              <a:buFont typeface="Arial" panose="020B0604020202020204" pitchFamily="34" charset="0"/>
              <a:buChar char="•"/>
            </a:pPr>
            <a:r>
              <a:rPr lang="zh-CN" altLang="en-US">
                <a:latin typeface="Arial" panose="020B0604020202020204" pitchFamily="34" charset="0"/>
              </a:rPr>
              <a:t>固定：规则，浪费空间</a:t>
            </a:r>
          </a:p>
          <a:p>
            <a:pPr lvl="1">
              <a:spcBef>
                <a:spcPct val="20000"/>
              </a:spcBef>
              <a:buFont typeface="Arial" panose="020B0604020202020204" pitchFamily="34" charset="0"/>
              <a:buChar char="•"/>
            </a:pPr>
            <a:r>
              <a:rPr lang="zh-CN" altLang="en-US">
                <a:latin typeface="Arial" panose="020B0604020202020204" pitchFamily="34" charset="0"/>
              </a:rPr>
              <a:t>如果指令字长固定，则操作码长度增加，地址码长度缩短</a:t>
            </a:r>
          </a:p>
          <a:p>
            <a:pPr lvl="1">
              <a:spcBef>
                <a:spcPct val="20000"/>
              </a:spcBef>
              <a:buFont typeface="Arial" panose="020B0604020202020204" pitchFamily="34" charset="0"/>
              <a:buChar char="•"/>
            </a:pPr>
            <a:r>
              <a:rPr lang="zh-CN" altLang="en-US">
                <a:latin typeface="Arial" panose="020B0604020202020204" pitchFamily="34" charset="0"/>
              </a:rPr>
              <a:t>固定：译码简单，指令条数有限，</a:t>
            </a:r>
            <a:r>
              <a:rPr lang="en-US" altLang="zh-CN">
                <a:latin typeface="Arial" panose="020B0604020202020204" pitchFamily="34" charset="0"/>
              </a:rPr>
              <a:t>RISC</a:t>
            </a:r>
            <a:r>
              <a:rPr lang="zh-CN" altLang="en-US">
                <a:latin typeface="Arial" panose="020B0604020202020204" pitchFamily="34" charset="0"/>
              </a:rPr>
              <a:t>（</a:t>
            </a:r>
            <a:r>
              <a:rPr lang="en-US" altLang="zh-CN">
                <a:latin typeface="Arial" panose="020B0604020202020204" pitchFamily="34" charset="0"/>
              </a:rPr>
              <a:t>Sun SPARC</a:t>
            </a:r>
            <a:r>
              <a:rPr lang="zh-CN" altLang="en-US">
                <a:latin typeface="Arial" panose="020B0604020202020204" pitchFamily="34" charset="0"/>
              </a:rPr>
              <a:t>）</a:t>
            </a:r>
          </a:p>
          <a:p>
            <a:pPr lvl="1">
              <a:spcBef>
                <a:spcPct val="20000"/>
              </a:spcBef>
              <a:buFont typeface="Arial" panose="020B0604020202020204" pitchFamily="34" charset="0"/>
              <a:buChar char="•"/>
            </a:pPr>
            <a:r>
              <a:rPr lang="zh-CN" altLang="en-US">
                <a:latin typeface="Arial" panose="020B0604020202020204" pitchFamily="34" charset="0"/>
              </a:rPr>
              <a:t>可变：指令条数和格式按需调整，</a:t>
            </a:r>
            <a:r>
              <a:rPr lang="en-US" altLang="zh-CN">
                <a:latin typeface="Arial" panose="020B0604020202020204" pitchFamily="34" charset="0"/>
              </a:rPr>
              <a:t>CISC</a:t>
            </a:r>
            <a:r>
              <a:rPr lang="zh-CN" altLang="en-US">
                <a:latin typeface="Arial" panose="020B0604020202020204" pitchFamily="34" charset="0"/>
              </a:rPr>
              <a:t>（</a:t>
            </a:r>
            <a:r>
              <a:rPr lang="en-US" altLang="zh-CN">
                <a:latin typeface="Arial" panose="020B0604020202020204" pitchFamily="34" charset="0"/>
              </a:rPr>
              <a:t>x86</a:t>
            </a:r>
            <a:r>
              <a:rPr lang="zh-CN" altLang="en-US">
                <a:latin typeface="Arial" panose="020B0604020202020204" pitchFamily="34" charset="0"/>
              </a:rPr>
              <a:t>）</a:t>
            </a:r>
          </a:p>
          <a:p>
            <a:pPr lvl="2">
              <a:spcBef>
                <a:spcPct val="20000"/>
              </a:spcBef>
              <a:buFont typeface="Arial" panose="020B0604020202020204" pitchFamily="34" charset="0"/>
              <a:buChar char="•"/>
            </a:pPr>
            <a:r>
              <a:rPr lang="zh-CN" altLang="en-US">
                <a:latin typeface="Arial" panose="020B0604020202020204" pitchFamily="34" charset="0"/>
              </a:rPr>
              <a:t>扩展操作码技术：调整</a:t>
            </a:r>
            <a:r>
              <a:rPr lang="en-US" altLang="zh-CN">
                <a:latin typeface="Arial" panose="020B0604020202020204" pitchFamily="34" charset="0"/>
              </a:rPr>
              <a:t>op</a:t>
            </a:r>
            <a:r>
              <a:rPr lang="zh-CN" altLang="en-US">
                <a:latin typeface="Arial" panose="020B0604020202020204" pitchFamily="34" charset="0"/>
              </a:rPr>
              <a:t>与</a:t>
            </a:r>
            <a:r>
              <a:rPr lang="en-US" altLang="zh-CN">
                <a:latin typeface="Arial" panose="020B0604020202020204" pitchFamily="34" charset="0"/>
              </a:rPr>
              <a:t>addr</a:t>
            </a:r>
            <a:r>
              <a:rPr lang="zh-CN" altLang="en-US">
                <a:latin typeface="Arial" panose="020B0604020202020204" pitchFamily="34" charset="0"/>
              </a:rPr>
              <a:t>域，缩短指令字长</a:t>
            </a:r>
          </a:p>
        </p:txBody>
      </p:sp>
      <p:sp>
        <p:nvSpPr>
          <p:cNvPr id="24580" name="灯片编号占位符 2">
            <a:extLst>
              <a:ext uri="{FF2B5EF4-FFF2-40B4-BE49-F238E27FC236}">
                <a16:creationId xmlns:a16="http://schemas.microsoft.com/office/drawing/2014/main" id="{268622F0-4A48-4663-BB96-AE9E9A76744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97396F13-9122-40B5-836D-9CE5C8174EE3}" type="slidenum">
              <a:rPr lang="zh-CN" altLang="en-US" sz="1400" smtClean="0"/>
              <a:pPr/>
              <a:t>11</a:t>
            </a:fld>
            <a:r>
              <a:rPr lang="en-US" altLang="zh-CN" sz="1400"/>
              <a:t>/41</a:t>
            </a:r>
          </a:p>
        </p:txBody>
      </p:sp>
      <p:grpSp>
        <p:nvGrpSpPr>
          <p:cNvPr id="18434" name="组合 946179">
            <a:extLst>
              <a:ext uri="{FF2B5EF4-FFF2-40B4-BE49-F238E27FC236}">
                <a16:creationId xmlns:a16="http://schemas.microsoft.com/office/drawing/2014/main" id="{4D2CA111-404D-489F-A7EA-C6CBF5D8172A}"/>
              </a:ext>
            </a:extLst>
          </p:cNvPr>
          <p:cNvGrpSpPr>
            <a:grpSpLocks/>
          </p:cNvGrpSpPr>
          <p:nvPr/>
        </p:nvGrpSpPr>
        <p:grpSpPr bwMode="auto">
          <a:xfrm>
            <a:off x="661538" y="1875632"/>
            <a:ext cx="6019800" cy="528637"/>
            <a:chOff x="816" y="3504"/>
            <a:chExt cx="3792" cy="333"/>
          </a:xfrm>
        </p:grpSpPr>
        <p:sp>
          <p:nvSpPr>
            <p:cNvPr id="24582" name="文本框 946180">
              <a:extLst>
                <a:ext uri="{FF2B5EF4-FFF2-40B4-BE49-F238E27FC236}">
                  <a16:creationId xmlns:a16="http://schemas.microsoft.com/office/drawing/2014/main" id="{0D794BE1-B570-4610-A062-012CEBDD368A}"/>
                </a:ext>
              </a:extLst>
            </p:cNvPr>
            <p:cNvSpPr txBox="1">
              <a:spLocks noChangeArrowheads="1"/>
            </p:cNvSpPr>
            <p:nvPr/>
          </p:nvSpPr>
          <p:spPr bwMode="auto">
            <a:xfrm>
              <a:off x="816" y="3504"/>
              <a:ext cx="912" cy="333"/>
            </a:xfrm>
            <a:prstGeom prst="rect">
              <a:avLst/>
            </a:prstGeom>
            <a:solidFill>
              <a:srgbClr val="FF0000"/>
            </a:solidFill>
            <a:ln w="9525">
              <a:solidFill>
                <a:schemeClr val="bg2"/>
              </a:solidFill>
              <a:miter lim="800000"/>
              <a:headEnd/>
              <a:tailEnd/>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a:solidFill>
                    <a:srgbClr val="CCECFF"/>
                  </a:solidFill>
                  <a:ea typeface="方正姚体" panose="02010601030101010101" pitchFamily="2" charset="-122"/>
                </a:rPr>
                <a:t>操作码</a:t>
              </a:r>
            </a:p>
          </p:txBody>
        </p:sp>
        <p:sp>
          <p:nvSpPr>
            <p:cNvPr id="24583" name="文本框 946181">
              <a:extLst>
                <a:ext uri="{FF2B5EF4-FFF2-40B4-BE49-F238E27FC236}">
                  <a16:creationId xmlns:a16="http://schemas.microsoft.com/office/drawing/2014/main" id="{C627410A-ED3D-48A0-B34E-CD9C2FBDCAD5}"/>
                </a:ext>
              </a:extLst>
            </p:cNvPr>
            <p:cNvSpPr txBox="1">
              <a:spLocks noChangeArrowheads="1"/>
            </p:cNvSpPr>
            <p:nvPr/>
          </p:nvSpPr>
          <p:spPr bwMode="auto">
            <a:xfrm>
              <a:off x="1728" y="3504"/>
              <a:ext cx="1440" cy="333"/>
            </a:xfrm>
            <a:prstGeom prst="rect">
              <a:avLst/>
            </a:prstGeom>
            <a:solidFill>
              <a:srgbClr val="0033CC"/>
            </a:solidFill>
            <a:ln w="9525">
              <a:solidFill>
                <a:schemeClr val="bg2"/>
              </a:solidFill>
              <a:miter lim="800000"/>
              <a:headEnd/>
              <a:tailEnd/>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a:solidFill>
                    <a:srgbClr val="CCECFF"/>
                  </a:solidFill>
                  <a:ea typeface="方正姚体" panose="02010601030101010101" pitchFamily="2" charset="-122"/>
                </a:rPr>
                <a:t>地址码</a:t>
              </a:r>
            </a:p>
          </p:txBody>
        </p:sp>
        <p:sp>
          <p:nvSpPr>
            <p:cNvPr id="24584" name="文本框 946182">
              <a:extLst>
                <a:ext uri="{FF2B5EF4-FFF2-40B4-BE49-F238E27FC236}">
                  <a16:creationId xmlns:a16="http://schemas.microsoft.com/office/drawing/2014/main" id="{1CD2C32E-FFD6-46E4-9370-A37A749C3513}"/>
                </a:ext>
              </a:extLst>
            </p:cNvPr>
            <p:cNvSpPr txBox="1">
              <a:spLocks noChangeArrowheads="1"/>
            </p:cNvSpPr>
            <p:nvPr/>
          </p:nvSpPr>
          <p:spPr bwMode="auto">
            <a:xfrm>
              <a:off x="3168" y="3504"/>
              <a:ext cx="1440" cy="333"/>
            </a:xfrm>
            <a:prstGeom prst="rect">
              <a:avLst/>
            </a:prstGeom>
            <a:solidFill>
              <a:srgbClr val="0033CC"/>
            </a:solidFill>
            <a:ln w="9525">
              <a:solidFill>
                <a:schemeClr val="bg2"/>
              </a:solidFill>
              <a:miter lim="800000"/>
              <a:headEnd/>
              <a:tailEnd/>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a:solidFill>
                    <a:srgbClr val="CCECFF"/>
                  </a:solidFill>
                  <a:ea typeface="方正姚体" panose="02010601030101010101" pitchFamily="2" charset="-122"/>
                </a:rPr>
                <a:t>地址码</a:t>
              </a:r>
            </a:p>
          </p:txBody>
        </p:sp>
      </p:grpSp>
      <p:sp>
        <p:nvSpPr>
          <p:cNvPr id="2" name="圆角矩形标注 1">
            <a:extLst>
              <a:ext uri="{FF2B5EF4-FFF2-40B4-BE49-F238E27FC236}">
                <a16:creationId xmlns:a16="http://schemas.microsoft.com/office/drawing/2014/main" id="{1AEFA2B9-156D-41AC-9CD9-3EFCD502C269}"/>
              </a:ext>
            </a:extLst>
          </p:cNvPr>
          <p:cNvSpPr/>
          <p:nvPr/>
        </p:nvSpPr>
        <p:spPr>
          <a:xfrm>
            <a:off x="6905671" y="1428052"/>
            <a:ext cx="2212975" cy="1295400"/>
          </a:xfrm>
          <a:prstGeom prst="wedgeRoundRectCallout">
            <a:avLst>
              <a:gd name="adj1" fmla="val -62837"/>
              <a:gd name="adj2" fmla="val 168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5pPr>
          </a:lstStyle>
          <a:p>
            <a:pPr algn="ctr"/>
            <a:r>
              <a:rPr lang="zh-CN" altLang="en-US" sz="2000" b="1" noProof="1">
                <a:solidFill>
                  <a:srgbClr val="C00000"/>
                </a:solidFill>
                <a:latin typeface="Arial" panose="020B0604020202020204" pitchFamily="34" charset="0"/>
                <a:cs typeface="楷体_GB2312" charset="0"/>
              </a:rPr>
              <a:t>源操作数</a:t>
            </a:r>
          </a:p>
          <a:p>
            <a:pPr algn="ctr"/>
            <a:r>
              <a:rPr lang="zh-CN" altLang="en-US" sz="2000" b="1" noProof="1">
                <a:solidFill>
                  <a:srgbClr val="C00000"/>
                </a:solidFill>
                <a:latin typeface="Arial" panose="020B0604020202020204" pitchFamily="34" charset="0"/>
                <a:cs typeface="楷体_GB2312" charset="0"/>
              </a:rPr>
              <a:t>目的操作数</a:t>
            </a:r>
          </a:p>
          <a:p>
            <a:pPr algn="ctr"/>
            <a:r>
              <a:rPr lang="zh-CN" altLang="en-US" sz="2000" b="1" noProof="1">
                <a:solidFill>
                  <a:srgbClr val="C00000"/>
                </a:solidFill>
                <a:latin typeface="Arial" panose="020B0604020202020204" pitchFamily="34" charset="0"/>
                <a:cs typeface="楷体_GB2312" charset="0"/>
              </a:rPr>
              <a:t>下一条指令</a:t>
            </a:r>
            <a:r>
              <a:rPr lang="en-US" altLang="zh-CN" sz="2000" b="1" noProof="1">
                <a:solidFill>
                  <a:srgbClr val="C00000"/>
                </a:solidFill>
                <a:latin typeface="Arial" panose="020B0604020202020204" pitchFamily="34" charset="0"/>
                <a:cs typeface="楷体_GB2312" charset="0"/>
              </a:rPr>
              <a:t>......</a:t>
            </a:r>
            <a:endParaRPr lang="en-US" altLang="zh-CN" sz="2000" b="1" noProof="1">
              <a:solidFill>
                <a:srgbClr val="C00000"/>
              </a:solidFill>
              <a:latin typeface="Arial" panose="020B0604020202020204" pitchFamily="34" charset="0"/>
              <a:ea typeface="楷体_GB2312" charset="0"/>
            </a:endParaRPr>
          </a:p>
        </p:txBody>
      </p:sp>
      <p:sp>
        <p:nvSpPr>
          <p:cNvPr id="3" name="矩形 2">
            <a:extLst>
              <a:ext uri="{FF2B5EF4-FFF2-40B4-BE49-F238E27FC236}">
                <a16:creationId xmlns:a16="http://schemas.microsoft.com/office/drawing/2014/main" id="{7E6488A9-620C-4148-8036-9076C80CC69A}"/>
              </a:ext>
            </a:extLst>
          </p:cNvPr>
          <p:cNvSpPr/>
          <p:nvPr/>
        </p:nvSpPr>
        <p:spPr>
          <a:xfrm>
            <a:off x="539552" y="2444159"/>
            <a:ext cx="6624736" cy="757130"/>
          </a:xfrm>
          <a:prstGeom prst="rect">
            <a:avLst/>
          </a:prstGeom>
        </p:spPr>
        <p:txBody>
          <a:bodyPr wrap="square">
            <a:spAutoFit/>
          </a:bodyPr>
          <a:lstStyle/>
          <a:p>
            <a:pPr>
              <a:lnSpc>
                <a:spcPct val="90000"/>
              </a:lnSpc>
            </a:pPr>
            <a:r>
              <a:rPr lang="zh-CN" altLang="en-US" dirty="0"/>
              <a:t>操作码：操作的性质</a:t>
            </a:r>
          </a:p>
          <a:p>
            <a:pPr>
              <a:lnSpc>
                <a:spcPct val="90000"/>
              </a:lnSpc>
            </a:pPr>
            <a:r>
              <a:rPr lang="zh-CN" altLang="en-US" dirty="0"/>
              <a:t>地址码：指令和操作数（</a:t>
            </a:r>
            <a:r>
              <a:rPr lang="en-US" altLang="zh-CN" dirty="0"/>
              <a:t>operand</a:t>
            </a:r>
            <a:r>
              <a:rPr lang="zh-CN" altLang="en-US" dirty="0"/>
              <a:t>）的存储位置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p:cTn id="7" dur="500" fill="hold"/>
                                        <p:tgtEl>
                                          <p:spTgt spid="18434"/>
                                        </p:tgtEl>
                                        <p:attrNameLst>
                                          <p:attrName>ppt_w</p:attrName>
                                        </p:attrNameLst>
                                      </p:cBhvr>
                                      <p:tavLst>
                                        <p:tav tm="0">
                                          <p:val>
                                            <p:fltVal val="0"/>
                                          </p:val>
                                        </p:tav>
                                        <p:tav tm="100000">
                                          <p:val>
                                            <p:strVal val="#ppt_w"/>
                                          </p:val>
                                        </p:tav>
                                      </p:tavLst>
                                    </p:anim>
                                    <p:anim calcmode="lin" valueType="num">
                                      <p:cBhvr>
                                        <p:cTn id="8" dur="500" fill="hold"/>
                                        <p:tgtEl>
                                          <p:spTgt spid="18434"/>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文本占位符 1015809">
            <a:extLst>
              <a:ext uri="{FF2B5EF4-FFF2-40B4-BE49-F238E27FC236}">
                <a16:creationId xmlns:a16="http://schemas.microsoft.com/office/drawing/2014/main" id="{CF076127-5512-49AA-8852-C595930467AF}"/>
              </a:ext>
            </a:extLst>
          </p:cNvPr>
          <p:cNvSpPr>
            <a:spLocks noGrp="1" noChangeArrowheads="1"/>
          </p:cNvSpPr>
          <p:nvPr>
            <p:ph idx="1"/>
          </p:nvPr>
        </p:nvSpPr>
        <p:spPr>
          <a:xfrm>
            <a:off x="609600" y="990600"/>
            <a:ext cx="7924800" cy="5410200"/>
          </a:xfrm>
        </p:spPr>
        <p:txBody>
          <a:bodyPr/>
          <a:lstStyle/>
          <a:p>
            <a:pPr>
              <a:lnSpc>
                <a:spcPct val="90000"/>
              </a:lnSpc>
              <a:buFontTx/>
              <a:buNone/>
            </a:pPr>
            <a:r>
              <a:rPr lang="en-US" altLang="zh-CN" sz="2800" b="1">
                <a:solidFill>
                  <a:srgbClr val="993366"/>
                </a:solidFill>
              </a:rPr>
              <a:t>4.</a:t>
            </a:r>
            <a:r>
              <a:rPr lang="zh-CN" altLang="en-US" sz="2800" b="1">
                <a:solidFill>
                  <a:srgbClr val="993366"/>
                </a:solidFill>
              </a:rPr>
              <a:t>程序控制类</a:t>
            </a:r>
          </a:p>
          <a:p>
            <a:pPr>
              <a:lnSpc>
                <a:spcPct val="90000"/>
              </a:lnSpc>
              <a:buFontTx/>
              <a:buNone/>
            </a:pPr>
            <a:r>
              <a:rPr lang="zh-CN" altLang="en-US" sz="2400" b="1"/>
              <a:t>           无条件转移   </a:t>
            </a:r>
            <a:r>
              <a:rPr lang="en-US" altLang="zh-CN" sz="2400" b="1"/>
              <a:t>JMP</a:t>
            </a:r>
          </a:p>
          <a:p>
            <a:pPr>
              <a:lnSpc>
                <a:spcPct val="90000"/>
              </a:lnSpc>
              <a:buFontTx/>
              <a:buNone/>
            </a:pPr>
            <a:r>
              <a:rPr lang="en-US" altLang="zh-CN" sz="2400" b="1"/>
              <a:t>           </a:t>
            </a:r>
            <a:r>
              <a:rPr lang="zh-CN" altLang="en-US" sz="2400" b="1"/>
              <a:t>条件转移      </a:t>
            </a:r>
            <a:r>
              <a:rPr lang="en-US" altLang="zh-CN" sz="2400" b="1"/>
              <a:t>C</a:t>
            </a:r>
            <a:r>
              <a:rPr lang="zh-CN" altLang="en-US" sz="2400" b="1"/>
              <a:t>，</a:t>
            </a:r>
            <a:r>
              <a:rPr lang="en-US" altLang="zh-CN" sz="2400" b="1"/>
              <a:t>Z</a:t>
            </a:r>
            <a:r>
              <a:rPr lang="zh-CN" altLang="en-US" sz="2400" b="1"/>
              <a:t>，</a:t>
            </a:r>
            <a:r>
              <a:rPr lang="en-US" altLang="zh-CN" sz="2400" b="1"/>
              <a:t>S</a:t>
            </a:r>
            <a:r>
              <a:rPr lang="zh-CN" altLang="en-US" sz="2400" b="1"/>
              <a:t>，</a:t>
            </a:r>
            <a:r>
              <a:rPr lang="en-US" altLang="zh-CN" sz="2400" b="1"/>
              <a:t>P</a:t>
            </a:r>
            <a:r>
              <a:rPr lang="zh-CN" altLang="en-US" sz="2400" b="1"/>
              <a:t>，</a:t>
            </a:r>
            <a:r>
              <a:rPr lang="en-US" altLang="zh-CN" sz="2400" b="1"/>
              <a:t>O</a:t>
            </a:r>
          </a:p>
          <a:p>
            <a:pPr>
              <a:lnSpc>
                <a:spcPct val="90000"/>
              </a:lnSpc>
              <a:buFontTx/>
              <a:buNone/>
            </a:pPr>
            <a:r>
              <a:rPr lang="en-US" altLang="zh-CN" sz="2400" b="1"/>
              <a:t>           </a:t>
            </a:r>
            <a:r>
              <a:rPr lang="zh-CN" altLang="en-US" sz="2400" b="1"/>
              <a:t>转子程序      </a:t>
            </a:r>
            <a:r>
              <a:rPr lang="en-US" altLang="zh-CN" sz="2400" b="1"/>
              <a:t>JSR</a:t>
            </a:r>
          </a:p>
          <a:p>
            <a:pPr>
              <a:lnSpc>
                <a:spcPct val="90000"/>
              </a:lnSpc>
              <a:buFontTx/>
              <a:buNone/>
            </a:pPr>
            <a:r>
              <a:rPr lang="en-US" altLang="zh-CN" sz="2400" b="1"/>
              <a:t>           </a:t>
            </a:r>
            <a:r>
              <a:rPr lang="zh-CN" altLang="en-US" sz="2400" b="1"/>
              <a:t>子程序返回  </a:t>
            </a:r>
            <a:r>
              <a:rPr lang="en-US" altLang="zh-CN" sz="2400" b="1"/>
              <a:t>RET</a:t>
            </a:r>
          </a:p>
          <a:p>
            <a:pPr>
              <a:lnSpc>
                <a:spcPct val="90000"/>
              </a:lnSpc>
              <a:buFontTx/>
              <a:buNone/>
            </a:pPr>
            <a:r>
              <a:rPr lang="en-US" altLang="zh-CN" sz="2400" b="1"/>
              <a:t>           </a:t>
            </a:r>
            <a:r>
              <a:rPr lang="zh-CN" altLang="en-US" sz="2400" b="1"/>
              <a:t>中断返回      </a:t>
            </a:r>
            <a:r>
              <a:rPr lang="en-US" altLang="zh-CN" sz="2400" b="1"/>
              <a:t>IRET</a:t>
            </a:r>
          </a:p>
          <a:p>
            <a:pPr>
              <a:lnSpc>
                <a:spcPct val="90000"/>
              </a:lnSpc>
              <a:buFontTx/>
              <a:buNone/>
            </a:pPr>
            <a:r>
              <a:rPr lang="en-US" altLang="zh-CN" sz="2800" b="1">
                <a:solidFill>
                  <a:srgbClr val="993366"/>
                </a:solidFill>
              </a:rPr>
              <a:t>5.</a:t>
            </a:r>
            <a:r>
              <a:rPr lang="zh-CN" altLang="en-US" sz="2800" b="1">
                <a:solidFill>
                  <a:srgbClr val="993366"/>
                </a:solidFill>
              </a:rPr>
              <a:t>输入</a:t>
            </a:r>
            <a:r>
              <a:rPr lang="en-US" altLang="zh-CN" sz="2800" b="1">
                <a:solidFill>
                  <a:srgbClr val="993366"/>
                </a:solidFill>
              </a:rPr>
              <a:t>/</a:t>
            </a:r>
            <a:r>
              <a:rPr lang="zh-CN" altLang="en-US" sz="2800" b="1">
                <a:solidFill>
                  <a:srgbClr val="993366"/>
                </a:solidFill>
              </a:rPr>
              <a:t>输出类</a:t>
            </a:r>
          </a:p>
          <a:p>
            <a:pPr>
              <a:lnSpc>
                <a:spcPct val="90000"/>
              </a:lnSpc>
              <a:buFontTx/>
              <a:buNone/>
            </a:pPr>
            <a:r>
              <a:rPr lang="zh-CN" altLang="en-US" sz="2400" b="1"/>
              <a:t>           </a:t>
            </a:r>
            <a:r>
              <a:rPr lang="en-US" altLang="zh-CN" sz="2400" b="1"/>
              <a:t>IN  AX</a:t>
            </a:r>
            <a:r>
              <a:rPr lang="zh-CN" altLang="en-US" sz="2400" b="1"/>
              <a:t>，</a:t>
            </a:r>
            <a:r>
              <a:rPr lang="en-US" altLang="zh-CN" sz="2400" b="1"/>
              <a:t>n               OUT  n, AX</a:t>
            </a:r>
          </a:p>
          <a:p>
            <a:pPr>
              <a:lnSpc>
                <a:spcPct val="90000"/>
              </a:lnSpc>
              <a:buFontTx/>
              <a:buNone/>
            </a:pPr>
            <a:r>
              <a:rPr lang="en-US" altLang="zh-CN" sz="2800" b="1">
                <a:solidFill>
                  <a:srgbClr val="993366"/>
                </a:solidFill>
              </a:rPr>
              <a:t>6.</a:t>
            </a:r>
            <a:r>
              <a:rPr lang="zh-CN" altLang="en-US" sz="2800" b="1">
                <a:solidFill>
                  <a:srgbClr val="993366"/>
                </a:solidFill>
              </a:rPr>
              <a:t>其他类</a:t>
            </a:r>
          </a:p>
          <a:p>
            <a:pPr>
              <a:lnSpc>
                <a:spcPct val="90000"/>
              </a:lnSpc>
              <a:buFontTx/>
              <a:buNone/>
            </a:pPr>
            <a:r>
              <a:rPr lang="zh-CN" altLang="en-US" sz="2400" b="1"/>
              <a:t>           标志操作：</a:t>
            </a:r>
            <a:r>
              <a:rPr lang="en-US" altLang="zh-CN" sz="2400" b="1"/>
              <a:t>CLC</a:t>
            </a:r>
            <a:r>
              <a:rPr lang="zh-CN" altLang="en-US" sz="2400" b="1"/>
              <a:t>（</a:t>
            </a:r>
            <a:r>
              <a:rPr lang="en-US" altLang="zh-CN" sz="2400" b="1"/>
              <a:t>clear  carry flag)</a:t>
            </a:r>
          </a:p>
          <a:p>
            <a:pPr>
              <a:lnSpc>
                <a:spcPct val="90000"/>
              </a:lnSpc>
              <a:buFontTx/>
              <a:buNone/>
            </a:pPr>
            <a:r>
              <a:rPr lang="en-US" altLang="zh-CN" sz="2400" b="1"/>
              <a:t>                             STC (set carry flag)                                </a:t>
            </a:r>
          </a:p>
          <a:p>
            <a:pPr>
              <a:lnSpc>
                <a:spcPct val="90000"/>
              </a:lnSpc>
              <a:buFontTx/>
              <a:buNone/>
            </a:pPr>
            <a:r>
              <a:rPr lang="en-US" altLang="zh-CN" sz="2400" b="1"/>
              <a:t>                             CLI (clear interrupt elable flag)</a:t>
            </a:r>
          </a:p>
          <a:p>
            <a:pPr>
              <a:lnSpc>
                <a:spcPct val="90000"/>
              </a:lnSpc>
              <a:buFontTx/>
              <a:buNone/>
            </a:pPr>
            <a:r>
              <a:rPr lang="en-US" altLang="zh-CN" sz="2400" b="1"/>
              <a:t>                             HLT</a:t>
            </a:r>
            <a:r>
              <a:rPr lang="zh-CN" altLang="en-US" sz="2400" b="1"/>
              <a:t>，</a:t>
            </a:r>
            <a:r>
              <a:rPr lang="en-US" altLang="zh-CN" sz="2400" b="1"/>
              <a:t>WAIT</a:t>
            </a:r>
            <a:r>
              <a:rPr lang="zh-CN" altLang="en-US" sz="2400" b="1"/>
              <a:t>，</a:t>
            </a:r>
            <a:r>
              <a:rPr lang="en-US" altLang="zh-CN" sz="2400" b="1"/>
              <a:t>ESC</a:t>
            </a:r>
            <a:r>
              <a:rPr lang="zh-CN" altLang="en-US" sz="2400" b="1"/>
              <a:t>，</a:t>
            </a:r>
            <a:r>
              <a:rPr lang="en-US" altLang="zh-CN" sz="2400" b="1"/>
              <a:t>LOCK</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1">
            <a:extLst>
              <a:ext uri="{FF2B5EF4-FFF2-40B4-BE49-F238E27FC236}">
                <a16:creationId xmlns:a16="http://schemas.microsoft.com/office/drawing/2014/main" id="{7774783B-C843-4F50-8E1C-0337F1EAA685}"/>
              </a:ext>
            </a:extLst>
          </p:cNvPr>
          <p:cNvSpPr>
            <a:spLocks noGrp="1" noChangeArrowheads="1"/>
          </p:cNvSpPr>
          <p:nvPr>
            <p:ph type="title"/>
          </p:nvPr>
        </p:nvSpPr>
        <p:spPr/>
        <p:txBody>
          <a:bodyPr/>
          <a:lstStyle/>
          <a:p>
            <a:r>
              <a:rPr lang="zh-CN" altLang="en-US"/>
              <a:t>通用数据传送指令</a:t>
            </a:r>
          </a:p>
        </p:txBody>
      </p:sp>
      <p:pic>
        <p:nvPicPr>
          <p:cNvPr id="91138" name="内容占位符 3">
            <a:extLst>
              <a:ext uri="{FF2B5EF4-FFF2-40B4-BE49-F238E27FC236}">
                <a16:creationId xmlns:a16="http://schemas.microsoft.com/office/drawing/2014/main" id="{E9D77C64-AF47-4B0A-9A43-DD6184EE0D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193800"/>
            <a:ext cx="5318125" cy="3200400"/>
          </a:xfr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标题 1">
            <a:extLst>
              <a:ext uri="{FF2B5EF4-FFF2-40B4-BE49-F238E27FC236}">
                <a16:creationId xmlns:a16="http://schemas.microsoft.com/office/drawing/2014/main" id="{317F26FD-7825-4E08-A20A-7742EE9D7EFC}"/>
              </a:ext>
            </a:extLst>
          </p:cNvPr>
          <p:cNvSpPr>
            <a:spLocks noGrp="1" noChangeArrowheads="1"/>
          </p:cNvSpPr>
          <p:nvPr>
            <p:ph type="title"/>
          </p:nvPr>
        </p:nvSpPr>
        <p:spPr/>
        <p:txBody>
          <a:bodyPr/>
          <a:lstStyle/>
          <a:p>
            <a:r>
              <a:rPr lang="zh-CN" altLang="en-US"/>
              <a:t>交换指令</a:t>
            </a:r>
          </a:p>
        </p:txBody>
      </p:sp>
      <p:pic>
        <p:nvPicPr>
          <p:cNvPr id="92162" name="内容占位符 3">
            <a:extLst>
              <a:ext uri="{FF2B5EF4-FFF2-40B4-BE49-F238E27FC236}">
                <a16:creationId xmlns:a16="http://schemas.microsoft.com/office/drawing/2014/main" id="{943257A9-BDE0-469F-9542-F27CD10D7E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58850" y="1323975"/>
            <a:ext cx="5037138" cy="2940050"/>
          </a:xfr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1">
            <a:extLst>
              <a:ext uri="{FF2B5EF4-FFF2-40B4-BE49-F238E27FC236}">
                <a16:creationId xmlns:a16="http://schemas.microsoft.com/office/drawing/2014/main" id="{2BDF7C7B-4732-4BBF-B1C0-21A2DE0B6118}"/>
              </a:ext>
            </a:extLst>
          </p:cNvPr>
          <p:cNvSpPr>
            <a:spLocks noGrp="1" noChangeArrowheads="1"/>
          </p:cNvSpPr>
          <p:nvPr>
            <p:ph type="title"/>
          </p:nvPr>
        </p:nvSpPr>
        <p:spPr/>
        <p:txBody>
          <a:bodyPr/>
          <a:lstStyle/>
          <a:p>
            <a:r>
              <a:rPr lang="zh-CN" altLang="en-US"/>
              <a:t>堆栈操作指令</a:t>
            </a:r>
          </a:p>
        </p:txBody>
      </p:sp>
      <p:pic>
        <p:nvPicPr>
          <p:cNvPr id="93186" name="内容占位符 3">
            <a:extLst>
              <a:ext uri="{FF2B5EF4-FFF2-40B4-BE49-F238E27FC236}">
                <a16:creationId xmlns:a16="http://schemas.microsoft.com/office/drawing/2014/main" id="{4BB10A08-15A9-451E-AC2D-1C89820A2D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27100" y="1485900"/>
            <a:ext cx="4892675" cy="2825750"/>
          </a:xfr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标题 1">
            <a:extLst>
              <a:ext uri="{FF2B5EF4-FFF2-40B4-BE49-F238E27FC236}">
                <a16:creationId xmlns:a16="http://schemas.microsoft.com/office/drawing/2014/main" id="{D3E1FBF7-06D4-4C80-840A-CA6E9346DBFD}"/>
              </a:ext>
            </a:extLst>
          </p:cNvPr>
          <p:cNvSpPr>
            <a:spLocks noGrp="1" noChangeArrowheads="1"/>
          </p:cNvSpPr>
          <p:nvPr>
            <p:ph type="title"/>
          </p:nvPr>
        </p:nvSpPr>
        <p:spPr/>
        <p:txBody>
          <a:bodyPr/>
          <a:lstStyle/>
          <a:p>
            <a:r>
              <a:rPr lang="zh-CN" altLang="en-US"/>
              <a:t>输入输出指令</a:t>
            </a:r>
          </a:p>
        </p:txBody>
      </p:sp>
      <p:pic>
        <p:nvPicPr>
          <p:cNvPr id="94210" name="内容占位符 3">
            <a:extLst>
              <a:ext uri="{FF2B5EF4-FFF2-40B4-BE49-F238E27FC236}">
                <a16:creationId xmlns:a16="http://schemas.microsoft.com/office/drawing/2014/main" id="{19CEF878-8FD0-44A0-A8A9-BCA185D386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35025" y="1419225"/>
            <a:ext cx="5845175" cy="3073400"/>
          </a:xfr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标题 977921">
            <a:extLst>
              <a:ext uri="{FF2B5EF4-FFF2-40B4-BE49-F238E27FC236}">
                <a16:creationId xmlns:a16="http://schemas.microsoft.com/office/drawing/2014/main" id="{365241BF-20DB-42DF-BA86-BF473F94137D}"/>
              </a:ext>
            </a:extLst>
          </p:cNvPr>
          <p:cNvSpPr>
            <a:spLocks noGrp="1" noChangeArrowheads="1"/>
          </p:cNvSpPr>
          <p:nvPr>
            <p:ph type="title"/>
          </p:nvPr>
        </p:nvSpPr>
        <p:spPr>
          <a:xfrm>
            <a:off x="614363" y="985838"/>
            <a:ext cx="7772400" cy="838200"/>
          </a:xfrm>
          <a:ln>
            <a:solidFill>
              <a:srgbClr val="000000"/>
            </a:solidFill>
            <a:miter lim="800000"/>
            <a:headEnd/>
            <a:tailEnd/>
          </a:ln>
        </p:spPr>
        <p:txBody>
          <a:bodyPr/>
          <a:lstStyle/>
          <a:p>
            <a:r>
              <a:rPr lang="zh-CN" altLang="en-US">
                <a:solidFill>
                  <a:srgbClr val="666699"/>
                </a:solidFill>
                <a:latin typeface="华文新魏" panose="02010800040101010101" pitchFamily="2" charset="-122"/>
                <a:ea typeface="华文新魏" panose="02010800040101010101" pitchFamily="2" charset="-122"/>
              </a:rPr>
              <a:t>指令和指令系统</a:t>
            </a:r>
            <a:r>
              <a:rPr lang="en-US" altLang="zh-CN"/>
              <a:t>——</a:t>
            </a:r>
            <a:r>
              <a:rPr lang="zh-CN" altLang="en-US" sz="2000"/>
              <a:t>指令的使用</a:t>
            </a:r>
          </a:p>
        </p:txBody>
      </p:sp>
      <p:graphicFrame>
        <p:nvGraphicFramePr>
          <p:cNvPr id="95234" name="对象 977922">
            <a:extLst>
              <a:ext uri="{FF2B5EF4-FFF2-40B4-BE49-F238E27FC236}">
                <a16:creationId xmlns:a16="http://schemas.microsoft.com/office/drawing/2014/main" id="{ED702782-0898-4227-917D-4A82B7854AD5}"/>
              </a:ext>
            </a:extLst>
          </p:cNvPr>
          <p:cNvGraphicFramePr>
            <a:graphicFrameLocks/>
          </p:cNvGraphicFramePr>
          <p:nvPr/>
        </p:nvGraphicFramePr>
        <p:xfrm>
          <a:off x="109538" y="2057400"/>
          <a:ext cx="8805862" cy="4141788"/>
        </p:xfrm>
        <a:graphic>
          <a:graphicData uri="http://schemas.openxmlformats.org/presentationml/2006/ole">
            <mc:AlternateContent xmlns:mc="http://schemas.openxmlformats.org/markup-compatibility/2006">
              <mc:Choice xmlns:v="urn:schemas-microsoft-com:vml" Requires="v">
                <p:oleObj spid="_x0000_s95430" r:id="rId3" imgW="9470136" imgH="4344924" progId="Word.Document.8">
                  <p:embed/>
                </p:oleObj>
              </mc:Choice>
              <mc:Fallback>
                <p:oleObj r:id="rId3" imgW="9470136" imgH="4344924" progId="Word.Document.8">
                  <p:embed/>
                  <p:pic>
                    <p:nvPicPr>
                      <p:cNvPr id="0" name="对象 97792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538" y="2057400"/>
                        <a:ext cx="8805862" cy="41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标题 978945">
            <a:extLst>
              <a:ext uri="{FF2B5EF4-FFF2-40B4-BE49-F238E27FC236}">
                <a16:creationId xmlns:a16="http://schemas.microsoft.com/office/drawing/2014/main" id="{3E550106-98CD-4976-9AA2-1F0A72802D97}"/>
              </a:ext>
            </a:extLst>
          </p:cNvPr>
          <p:cNvSpPr>
            <a:spLocks noGrp="1" noChangeArrowheads="1"/>
          </p:cNvSpPr>
          <p:nvPr>
            <p:ph type="title"/>
          </p:nvPr>
        </p:nvSpPr>
        <p:spPr>
          <a:xfrm>
            <a:off x="685800" y="914400"/>
            <a:ext cx="7772400" cy="838200"/>
          </a:xfrm>
          <a:ln>
            <a:solidFill>
              <a:srgbClr val="000000"/>
            </a:solidFill>
            <a:miter lim="800000"/>
            <a:headEnd/>
            <a:tailEnd/>
          </a:ln>
        </p:spPr>
        <p:txBody>
          <a:bodyPr/>
          <a:lstStyle/>
          <a:p>
            <a:r>
              <a:rPr lang="zh-CN" altLang="en-US">
                <a:solidFill>
                  <a:srgbClr val="666699"/>
                </a:solidFill>
                <a:latin typeface="华文新魏" panose="02010800040101010101" pitchFamily="2" charset="-122"/>
                <a:ea typeface="华文新魏" panose="02010800040101010101" pitchFamily="2" charset="-122"/>
              </a:rPr>
              <a:t>指令和指令系统</a:t>
            </a:r>
            <a:r>
              <a:rPr lang="en-US" altLang="zh-CN"/>
              <a:t>——</a:t>
            </a:r>
            <a:r>
              <a:rPr lang="zh-CN" altLang="en-US" sz="2000"/>
              <a:t>指令的使用</a:t>
            </a:r>
          </a:p>
        </p:txBody>
      </p:sp>
      <p:graphicFrame>
        <p:nvGraphicFramePr>
          <p:cNvPr id="96258" name="对象 978946">
            <a:extLst>
              <a:ext uri="{FF2B5EF4-FFF2-40B4-BE49-F238E27FC236}">
                <a16:creationId xmlns:a16="http://schemas.microsoft.com/office/drawing/2014/main" id="{7166FC57-CC07-49A3-B00D-C98B0143CFE4}"/>
              </a:ext>
            </a:extLst>
          </p:cNvPr>
          <p:cNvGraphicFramePr>
            <a:graphicFrameLocks/>
          </p:cNvGraphicFramePr>
          <p:nvPr/>
        </p:nvGraphicFramePr>
        <p:xfrm>
          <a:off x="685800" y="1768475"/>
          <a:ext cx="7543800" cy="4892675"/>
        </p:xfrm>
        <a:graphic>
          <a:graphicData uri="http://schemas.openxmlformats.org/presentationml/2006/ole">
            <mc:AlternateContent xmlns:mc="http://schemas.openxmlformats.org/markup-compatibility/2006">
              <mc:Choice xmlns:v="urn:schemas-microsoft-com:vml" Requires="v">
                <p:oleObj spid="_x0000_s96454" r:id="rId3" imgW="5600700" imgH="3630168" progId="Word.Document.8">
                  <p:embed/>
                </p:oleObj>
              </mc:Choice>
              <mc:Fallback>
                <p:oleObj r:id="rId3" imgW="5600700" imgH="3630168" progId="Word.Document.8">
                  <p:embed/>
                  <p:pic>
                    <p:nvPicPr>
                      <p:cNvPr id="0" name="对象 97894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768475"/>
                        <a:ext cx="7543800"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标题 980993">
            <a:extLst>
              <a:ext uri="{FF2B5EF4-FFF2-40B4-BE49-F238E27FC236}">
                <a16:creationId xmlns:a16="http://schemas.microsoft.com/office/drawing/2014/main" id="{B1029139-3248-4442-AF1C-2240582F5C72}"/>
              </a:ext>
            </a:extLst>
          </p:cNvPr>
          <p:cNvSpPr>
            <a:spLocks noGrp="1" noChangeArrowheads="1"/>
          </p:cNvSpPr>
          <p:nvPr>
            <p:ph type="title"/>
          </p:nvPr>
        </p:nvSpPr>
        <p:spPr>
          <a:xfrm>
            <a:off x="495300" y="141288"/>
            <a:ext cx="7772400" cy="838200"/>
          </a:xfrm>
          <a:ln>
            <a:solidFill>
              <a:srgbClr val="000000"/>
            </a:solidFill>
            <a:miter lim="800000"/>
            <a:headEnd/>
            <a:tailEnd/>
          </a:ln>
        </p:spPr>
        <p:txBody>
          <a:bodyPr/>
          <a:lstStyle/>
          <a:p>
            <a:r>
              <a:rPr lang="en-US" altLang="zh-CN"/>
              <a:t>CISC</a:t>
            </a:r>
            <a:r>
              <a:rPr lang="zh-CN" altLang="en-US"/>
              <a:t>和</a:t>
            </a:r>
            <a:r>
              <a:rPr lang="en-US" altLang="zh-CN"/>
              <a:t>RISC——</a:t>
            </a:r>
            <a:r>
              <a:rPr lang="zh-CN" altLang="en-US" sz="2000"/>
              <a:t>问题的提出</a:t>
            </a:r>
          </a:p>
        </p:txBody>
      </p:sp>
      <p:sp>
        <p:nvSpPr>
          <p:cNvPr id="97282" name="文本占位符 980994">
            <a:extLst>
              <a:ext uri="{FF2B5EF4-FFF2-40B4-BE49-F238E27FC236}">
                <a16:creationId xmlns:a16="http://schemas.microsoft.com/office/drawing/2014/main" id="{B498A1D7-3347-4AAF-8EEE-E69B2DE73BF5}"/>
              </a:ext>
            </a:extLst>
          </p:cNvPr>
          <p:cNvSpPr>
            <a:spLocks noGrp="1" noChangeArrowheads="1"/>
          </p:cNvSpPr>
          <p:nvPr>
            <p:ph idx="1"/>
          </p:nvPr>
        </p:nvSpPr>
        <p:spPr>
          <a:xfrm>
            <a:off x="685800" y="1905000"/>
            <a:ext cx="7772400" cy="4191000"/>
          </a:xfrm>
        </p:spPr>
        <p:txBody>
          <a:bodyPr/>
          <a:lstStyle/>
          <a:p>
            <a:r>
              <a:rPr lang="en-US" altLang="zh-CN" b="1">
                <a:latin typeface="楷体_GB2312" pitchFamily="49" charset="-122"/>
              </a:rPr>
              <a:t>CISC</a:t>
            </a:r>
            <a:r>
              <a:rPr lang="zh-CN" altLang="en-US" b="1">
                <a:latin typeface="楷体_GB2312" pitchFamily="49" charset="-122"/>
              </a:rPr>
              <a:t>的问题</a:t>
            </a:r>
          </a:p>
          <a:p>
            <a:pPr lvl="1"/>
            <a:r>
              <a:rPr lang="zh-CN" altLang="en-US" b="1">
                <a:latin typeface="楷体_GB2312" pitchFamily="49" charset="-122"/>
              </a:rPr>
              <a:t>庞大的指令集</a:t>
            </a:r>
          </a:p>
          <a:p>
            <a:pPr lvl="1"/>
            <a:r>
              <a:rPr lang="zh-CN" altLang="en-US" b="1">
                <a:latin typeface="楷体_GB2312" pitchFamily="49" charset="-122"/>
              </a:rPr>
              <a:t>纷繁复杂的寻址模式</a:t>
            </a:r>
          </a:p>
          <a:p>
            <a:pPr lvl="1"/>
            <a:r>
              <a:rPr lang="zh-CN" altLang="en-US" b="1">
                <a:latin typeface="楷体_GB2312" pitchFamily="49" charset="-122"/>
              </a:rPr>
              <a:t>硬件实现复杂（</a:t>
            </a:r>
            <a:r>
              <a:rPr lang="zh-CN" altLang="en-US" b="1">
                <a:solidFill>
                  <a:srgbClr val="993366"/>
                </a:solidFill>
                <a:latin typeface="楷体_GB2312" pitchFamily="49" charset="-122"/>
              </a:rPr>
              <a:t>硬件资源的利用率低</a:t>
            </a:r>
            <a:r>
              <a:rPr lang="zh-CN" altLang="en-US" b="1">
                <a:latin typeface="楷体_GB2312" pitchFamily="49" charset="-122"/>
              </a:rPr>
              <a:t>）</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979969">
            <a:extLst>
              <a:ext uri="{FF2B5EF4-FFF2-40B4-BE49-F238E27FC236}">
                <a16:creationId xmlns:a16="http://schemas.microsoft.com/office/drawing/2014/main" id="{CBADCE70-4E4A-4C86-B6E5-04A10FE32B30}"/>
              </a:ext>
            </a:extLst>
          </p:cNvPr>
          <p:cNvSpPr>
            <a:spLocks noGrp="1" noChangeArrowheads="1"/>
          </p:cNvSpPr>
          <p:nvPr>
            <p:ph type="title"/>
          </p:nvPr>
        </p:nvSpPr>
        <p:spPr>
          <a:xfrm>
            <a:off x="457200" y="141288"/>
            <a:ext cx="7772400" cy="838200"/>
          </a:xfrm>
          <a:ln>
            <a:solidFill>
              <a:srgbClr val="000000"/>
            </a:solidFill>
            <a:miter lim="800000"/>
            <a:headEnd/>
            <a:tailEnd/>
          </a:ln>
        </p:spPr>
        <p:txBody>
          <a:bodyPr/>
          <a:lstStyle/>
          <a:p>
            <a:r>
              <a:rPr lang="en-US" altLang="zh-CN"/>
              <a:t>CISC</a:t>
            </a:r>
            <a:r>
              <a:rPr lang="zh-CN" altLang="en-US"/>
              <a:t>和</a:t>
            </a:r>
            <a:r>
              <a:rPr lang="en-US" altLang="zh-CN"/>
              <a:t>RISC</a:t>
            </a:r>
          </a:p>
        </p:txBody>
      </p:sp>
      <p:sp>
        <p:nvSpPr>
          <p:cNvPr id="98306" name="文本占位符 979970">
            <a:extLst>
              <a:ext uri="{FF2B5EF4-FFF2-40B4-BE49-F238E27FC236}">
                <a16:creationId xmlns:a16="http://schemas.microsoft.com/office/drawing/2014/main" id="{83B406D6-F354-44C1-BEFF-C946FA7DBA34}"/>
              </a:ext>
            </a:extLst>
          </p:cNvPr>
          <p:cNvSpPr>
            <a:spLocks noGrp="1" noChangeArrowheads="1"/>
          </p:cNvSpPr>
          <p:nvPr>
            <p:ph idx="1"/>
          </p:nvPr>
        </p:nvSpPr>
        <p:spPr/>
        <p:txBody>
          <a:bodyPr/>
          <a:lstStyle/>
          <a:p>
            <a:r>
              <a:rPr lang="en-US" altLang="zh-CN" b="1">
                <a:solidFill>
                  <a:srgbClr val="993366"/>
                </a:solidFill>
                <a:latin typeface="华文新魏" panose="02010800040101010101" pitchFamily="2" charset="-122"/>
                <a:ea typeface="华文新魏" panose="02010800040101010101" pitchFamily="2" charset="-122"/>
              </a:rPr>
              <a:t>CISC</a:t>
            </a:r>
            <a:r>
              <a:rPr lang="zh-CN" altLang="en-US" b="1">
                <a:solidFill>
                  <a:srgbClr val="993366"/>
                </a:solidFill>
                <a:latin typeface="华文新魏" panose="02010800040101010101" pitchFamily="2" charset="-122"/>
                <a:ea typeface="华文新魏" panose="02010800040101010101" pitchFamily="2" charset="-122"/>
              </a:rPr>
              <a:t>：</a:t>
            </a:r>
            <a:r>
              <a:rPr lang="zh-CN" altLang="en-US" b="1"/>
              <a:t>复杂指令系统</a:t>
            </a:r>
          </a:p>
          <a:p>
            <a:endParaRPr lang="zh-CN" altLang="en-US" b="1"/>
          </a:p>
          <a:p>
            <a:r>
              <a:rPr lang="en-US" altLang="zh-CN" b="1">
                <a:solidFill>
                  <a:srgbClr val="993366"/>
                </a:solidFill>
                <a:latin typeface="华文新魏" panose="02010800040101010101" pitchFamily="2" charset="-122"/>
                <a:ea typeface="华文新魏" panose="02010800040101010101" pitchFamily="2" charset="-122"/>
              </a:rPr>
              <a:t>RISC</a:t>
            </a:r>
            <a:r>
              <a:rPr lang="zh-CN" altLang="en-US" b="1">
                <a:solidFill>
                  <a:srgbClr val="993366"/>
                </a:solidFill>
                <a:latin typeface="华文新魏" panose="02010800040101010101" pitchFamily="2" charset="-122"/>
                <a:ea typeface="华文新魏" panose="02010800040101010101" pitchFamily="2" charset="-122"/>
              </a:rPr>
              <a:t>：</a:t>
            </a:r>
            <a:r>
              <a:rPr lang="zh-CN" altLang="en-US" b="1"/>
              <a:t>精简指令系统</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标题 988161">
            <a:extLst>
              <a:ext uri="{FF2B5EF4-FFF2-40B4-BE49-F238E27FC236}">
                <a16:creationId xmlns:a16="http://schemas.microsoft.com/office/drawing/2014/main" id="{1B566C2D-5622-47E0-B4C8-E248563A2D2A}"/>
              </a:ext>
            </a:extLst>
          </p:cNvPr>
          <p:cNvSpPr>
            <a:spLocks noGrp="1" noChangeArrowheads="1"/>
          </p:cNvSpPr>
          <p:nvPr>
            <p:ph type="title"/>
          </p:nvPr>
        </p:nvSpPr>
        <p:spPr>
          <a:xfrm>
            <a:off x="685800" y="985838"/>
            <a:ext cx="7772400" cy="838200"/>
          </a:xfrm>
          <a:ln>
            <a:solidFill>
              <a:srgbClr val="000000"/>
            </a:solidFill>
            <a:miter lim="800000"/>
            <a:headEnd/>
            <a:tailEnd/>
          </a:ln>
        </p:spPr>
        <p:txBody>
          <a:bodyPr/>
          <a:lstStyle/>
          <a:p>
            <a:r>
              <a:rPr lang="zh-CN" altLang="en-US">
                <a:ea typeface="华文新魏" panose="02010800040101010101" pitchFamily="2" charset="-122"/>
              </a:rPr>
              <a:t>精简指令集结构</a:t>
            </a:r>
          </a:p>
        </p:txBody>
      </p:sp>
      <p:sp>
        <p:nvSpPr>
          <p:cNvPr id="99330" name="文本占位符 988162">
            <a:extLst>
              <a:ext uri="{FF2B5EF4-FFF2-40B4-BE49-F238E27FC236}">
                <a16:creationId xmlns:a16="http://schemas.microsoft.com/office/drawing/2014/main" id="{BD2144AD-A140-4A26-8470-377F16B96E2A}"/>
              </a:ext>
            </a:extLst>
          </p:cNvPr>
          <p:cNvSpPr>
            <a:spLocks noGrp="1" noChangeArrowheads="1"/>
          </p:cNvSpPr>
          <p:nvPr>
            <p:ph idx="1"/>
          </p:nvPr>
        </p:nvSpPr>
        <p:spPr>
          <a:xfrm>
            <a:off x="685800" y="1905000"/>
            <a:ext cx="8001000" cy="4191000"/>
          </a:xfrm>
        </p:spPr>
        <p:txBody>
          <a:bodyPr/>
          <a:lstStyle/>
          <a:p>
            <a:r>
              <a:rPr lang="en-US" altLang="zh-CN" b="1">
                <a:latin typeface="楷体_GB2312" pitchFamily="49" charset="-122"/>
              </a:rPr>
              <a:t>RISC</a:t>
            </a:r>
            <a:r>
              <a:rPr lang="zh-CN" altLang="en-US" b="1">
                <a:latin typeface="楷体_GB2312" pitchFamily="49" charset="-122"/>
              </a:rPr>
              <a:t>的理由</a:t>
            </a:r>
          </a:p>
          <a:p>
            <a:pPr lvl="1"/>
            <a:r>
              <a:rPr lang="zh-CN" altLang="en-US" b="1">
                <a:latin typeface="楷体_GB2312" pitchFamily="49" charset="-122"/>
              </a:rPr>
              <a:t>减小代码空间</a:t>
            </a:r>
          </a:p>
          <a:p>
            <a:r>
              <a:rPr lang="zh-CN" altLang="en-US" b="1">
                <a:latin typeface="楷体_GB2312" pitchFamily="49" charset="-122"/>
              </a:rPr>
              <a:t>精简指令集结构的特征</a:t>
            </a:r>
          </a:p>
          <a:p>
            <a:pPr lvl="1"/>
            <a:r>
              <a:rPr lang="zh-CN" altLang="en-US" b="1">
                <a:latin typeface="楷体_GB2312" pitchFamily="49" charset="-122"/>
              </a:rPr>
              <a:t>每周期一条指令</a:t>
            </a:r>
          </a:p>
          <a:p>
            <a:pPr lvl="1"/>
            <a:r>
              <a:rPr lang="zh-CN" altLang="en-US" b="1">
                <a:latin typeface="楷体_GB2312" pitchFamily="49" charset="-122"/>
              </a:rPr>
              <a:t>寄存器</a:t>
            </a:r>
            <a:r>
              <a:rPr lang="en-US" altLang="zh-CN" b="1">
                <a:latin typeface="楷体_GB2312" pitchFamily="49" charset="-122"/>
              </a:rPr>
              <a:t>-</a:t>
            </a:r>
            <a:r>
              <a:rPr lang="zh-CN" altLang="en-US" b="1">
                <a:latin typeface="楷体_GB2312" pitchFamily="49" charset="-122"/>
              </a:rPr>
              <a:t>寄存器操作（除</a:t>
            </a:r>
            <a:r>
              <a:rPr lang="en-US" altLang="zh-CN" b="1">
                <a:latin typeface="楷体_GB2312" pitchFamily="49" charset="-122"/>
              </a:rPr>
              <a:t>Load/Store</a:t>
            </a:r>
            <a:r>
              <a:rPr lang="zh-CN" altLang="en-US" b="1">
                <a:latin typeface="楷体_GB2312" pitchFamily="49" charset="-122"/>
              </a:rPr>
              <a:t>类型结构）</a:t>
            </a:r>
          </a:p>
          <a:p>
            <a:pPr lvl="1"/>
            <a:r>
              <a:rPr lang="zh-CN" altLang="en-US" b="1">
                <a:latin typeface="楷体_GB2312" pitchFamily="49" charset="-122"/>
              </a:rPr>
              <a:t>简单的寻址方式</a:t>
            </a:r>
          </a:p>
          <a:p>
            <a:pPr lvl="1"/>
            <a:r>
              <a:rPr lang="zh-CN" altLang="en-US" b="1">
                <a:latin typeface="楷体_GB2312" pitchFamily="49" charset="-122"/>
              </a:rPr>
              <a:t>简单的指令格式</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文本占位符 947202">
            <a:extLst>
              <a:ext uri="{FF2B5EF4-FFF2-40B4-BE49-F238E27FC236}">
                <a16:creationId xmlns:a16="http://schemas.microsoft.com/office/drawing/2014/main" id="{33E89A15-9920-41DD-A87C-A38E42F8D2A8}"/>
              </a:ext>
            </a:extLst>
          </p:cNvPr>
          <p:cNvSpPr>
            <a:spLocks noGrp="1" noChangeArrowheads="1"/>
          </p:cNvSpPr>
          <p:nvPr>
            <p:ph idx="1"/>
          </p:nvPr>
        </p:nvSpPr>
        <p:spPr>
          <a:xfrm>
            <a:off x="466725" y="1124744"/>
            <a:ext cx="8001000" cy="4800600"/>
          </a:xfrm>
        </p:spPr>
        <p:txBody>
          <a:bodyPr/>
          <a:lstStyle/>
          <a:p>
            <a:pPr marL="0" indent="0" algn="just">
              <a:lnSpc>
                <a:spcPct val="90000"/>
              </a:lnSpc>
              <a:buFontTx/>
              <a:buNone/>
            </a:pPr>
            <a:r>
              <a:rPr lang="en-US" altLang="zh-CN" sz="3600" b="1" dirty="0">
                <a:solidFill>
                  <a:srgbClr val="993366"/>
                </a:solidFill>
                <a:latin typeface="楷体_GB2312" pitchFamily="49" charset="-122"/>
              </a:rPr>
              <a:t>1</a:t>
            </a:r>
            <a:r>
              <a:rPr lang="zh-CN" altLang="en-US" sz="3600" b="1" dirty="0">
                <a:solidFill>
                  <a:srgbClr val="993366"/>
                </a:solidFill>
                <a:latin typeface="楷体_GB2312" pitchFamily="49" charset="-122"/>
              </a:rPr>
              <a:t>．操作码</a:t>
            </a:r>
          </a:p>
          <a:p>
            <a:pPr marL="0" indent="0" algn="just">
              <a:lnSpc>
                <a:spcPct val="90000"/>
              </a:lnSpc>
              <a:buFontTx/>
              <a:buNone/>
            </a:pPr>
            <a:r>
              <a:rPr lang="zh-CN" altLang="en-US" sz="2800" dirty="0">
                <a:latin typeface="楷体_GB2312" pitchFamily="49" charset="-122"/>
              </a:rPr>
              <a:t>    </a:t>
            </a:r>
            <a:r>
              <a:rPr lang="zh-CN" altLang="en-US" sz="2800" b="1" dirty="0">
                <a:latin typeface="楷体_GB2312" pitchFamily="49" charset="-122"/>
              </a:rPr>
              <a:t>设计计算机时，对指令系统的每一条指令都要规定一个操作码。</a:t>
            </a:r>
          </a:p>
          <a:p>
            <a:pPr marL="0" indent="0" algn="just">
              <a:lnSpc>
                <a:spcPct val="90000"/>
              </a:lnSpc>
              <a:buFontTx/>
              <a:buNone/>
            </a:pPr>
            <a:r>
              <a:rPr lang="zh-CN" altLang="en-US" sz="2800" b="1" dirty="0">
                <a:solidFill>
                  <a:srgbClr val="800000"/>
                </a:solidFill>
                <a:latin typeface="华文新魏" panose="02010800040101010101" pitchFamily="2" charset="-122"/>
                <a:ea typeface="华文新魏" panose="02010800040101010101" pitchFamily="2" charset="-122"/>
              </a:rPr>
              <a:t>    指令操作码表示该指令进行什么性质的操作</a:t>
            </a:r>
            <a:r>
              <a:rPr lang="en-US" altLang="zh-CN" sz="2800" b="1" dirty="0">
                <a:solidFill>
                  <a:srgbClr val="800000"/>
                </a:solidFill>
                <a:latin typeface="华文新魏" panose="02010800040101010101" pitchFamily="2" charset="-122"/>
                <a:ea typeface="华文新魏" panose="02010800040101010101" pitchFamily="2" charset="-122"/>
              </a:rPr>
              <a:t>,</a:t>
            </a:r>
            <a:r>
              <a:rPr lang="zh-CN" altLang="en-US" sz="2800" b="1" dirty="0">
                <a:latin typeface="楷体_GB2312" pitchFamily="49" charset="-122"/>
              </a:rPr>
              <a:t>表征指令的操作特性与功能。</a:t>
            </a:r>
          </a:p>
          <a:p>
            <a:pPr marL="0" indent="0" algn="just">
              <a:lnSpc>
                <a:spcPct val="90000"/>
              </a:lnSpc>
              <a:buFontTx/>
              <a:buNone/>
            </a:pPr>
            <a:r>
              <a:rPr lang="zh-CN" altLang="en-US" sz="2800" b="1" dirty="0">
                <a:latin typeface="楷体_GB2312" pitchFamily="49" charset="-122"/>
              </a:rPr>
              <a:t>    组成操作码字段的位数一般取决于计算机指令系统的规模。</a:t>
            </a:r>
          </a:p>
          <a:p>
            <a:pPr marL="0" indent="0" algn="just">
              <a:lnSpc>
                <a:spcPct val="90000"/>
              </a:lnSpc>
              <a:buFontTx/>
              <a:buNone/>
            </a:pPr>
            <a:r>
              <a:rPr lang="zh-CN" altLang="en-US" sz="2800" b="1" dirty="0">
                <a:latin typeface="楷体_GB2312" pitchFamily="49" charset="-122"/>
              </a:rPr>
              <a:t>    例如，一个指令系统只有</a:t>
            </a:r>
            <a:r>
              <a:rPr lang="en-US" altLang="zh-CN" sz="2800" b="1" dirty="0">
                <a:latin typeface="楷体_GB2312" pitchFamily="49" charset="-122"/>
              </a:rPr>
              <a:t>8</a:t>
            </a:r>
            <a:r>
              <a:rPr lang="zh-CN" altLang="en-US" sz="2800" b="1" dirty="0">
                <a:latin typeface="楷体_GB2312" pitchFamily="49" charset="-122"/>
              </a:rPr>
              <a:t>条指令，则有</a:t>
            </a:r>
            <a:r>
              <a:rPr lang="en-US" altLang="zh-CN" sz="2800" b="1" dirty="0">
                <a:latin typeface="楷体_GB2312" pitchFamily="49" charset="-122"/>
              </a:rPr>
              <a:t>3</a:t>
            </a:r>
            <a:r>
              <a:rPr lang="zh-CN" altLang="en-US" sz="2800" b="1" dirty="0">
                <a:latin typeface="楷体_GB2312" pitchFamily="49" charset="-122"/>
              </a:rPr>
              <a:t>位操作码就够；如果有</a:t>
            </a:r>
            <a:r>
              <a:rPr lang="en-US" altLang="zh-CN" sz="2800" b="1" dirty="0">
                <a:latin typeface="楷体_GB2312" pitchFamily="49" charset="-122"/>
              </a:rPr>
              <a:t>32</a:t>
            </a:r>
            <a:r>
              <a:rPr lang="zh-CN" altLang="en-US" sz="2800" b="1" dirty="0">
                <a:latin typeface="楷体_GB2312" pitchFamily="49" charset="-122"/>
              </a:rPr>
              <a:t>条指令，那么就需要</a:t>
            </a:r>
            <a:r>
              <a:rPr lang="en-US" altLang="zh-CN" sz="2800" b="1" dirty="0">
                <a:latin typeface="楷体_GB2312" pitchFamily="49" charset="-122"/>
              </a:rPr>
              <a:t>5</a:t>
            </a:r>
            <a:r>
              <a:rPr lang="zh-CN" altLang="en-US" sz="2800" b="1" dirty="0">
                <a:latin typeface="楷体_GB2312" pitchFamily="49" charset="-122"/>
              </a:rPr>
              <a:t>位操作码。</a:t>
            </a:r>
          </a:p>
        </p:txBody>
      </p:sp>
      <p:grpSp>
        <p:nvGrpSpPr>
          <p:cNvPr id="3" name="组合 946179">
            <a:extLst>
              <a:ext uri="{FF2B5EF4-FFF2-40B4-BE49-F238E27FC236}">
                <a16:creationId xmlns:a16="http://schemas.microsoft.com/office/drawing/2014/main" id="{58ADC37B-1EAD-446F-B5D4-136BF52125CF}"/>
              </a:ext>
            </a:extLst>
          </p:cNvPr>
          <p:cNvGrpSpPr>
            <a:grpSpLocks/>
          </p:cNvGrpSpPr>
          <p:nvPr/>
        </p:nvGrpSpPr>
        <p:grpSpPr bwMode="auto">
          <a:xfrm>
            <a:off x="1259632" y="332656"/>
            <a:ext cx="6019800" cy="528637"/>
            <a:chOff x="816" y="3504"/>
            <a:chExt cx="3792" cy="333"/>
          </a:xfrm>
        </p:grpSpPr>
        <p:sp>
          <p:nvSpPr>
            <p:cNvPr id="4" name="文本框 946180">
              <a:extLst>
                <a:ext uri="{FF2B5EF4-FFF2-40B4-BE49-F238E27FC236}">
                  <a16:creationId xmlns:a16="http://schemas.microsoft.com/office/drawing/2014/main" id="{FF756E6D-4FD8-4C47-A526-CE274F1F91CD}"/>
                </a:ext>
              </a:extLst>
            </p:cNvPr>
            <p:cNvSpPr txBox="1">
              <a:spLocks noChangeArrowheads="1"/>
            </p:cNvSpPr>
            <p:nvPr/>
          </p:nvSpPr>
          <p:spPr bwMode="auto">
            <a:xfrm>
              <a:off x="816" y="3504"/>
              <a:ext cx="912" cy="333"/>
            </a:xfrm>
            <a:prstGeom prst="rect">
              <a:avLst/>
            </a:prstGeom>
            <a:solidFill>
              <a:srgbClr val="FF0000"/>
            </a:solidFill>
            <a:ln w="9525">
              <a:solidFill>
                <a:schemeClr val="bg2"/>
              </a:solidFill>
              <a:miter lim="800000"/>
              <a:headEnd/>
              <a:tailEnd/>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a:solidFill>
                    <a:srgbClr val="CCECFF"/>
                  </a:solidFill>
                  <a:ea typeface="方正姚体" panose="02010601030101010101" pitchFamily="2" charset="-122"/>
                </a:rPr>
                <a:t>操作码</a:t>
              </a:r>
            </a:p>
          </p:txBody>
        </p:sp>
        <p:sp>
          <p:nvSpPr>
            <p:cNvPr id="5" name="文本框 946181">
              <a:extLst>
                <a:ext uri="{FF2B5EF4-FFF2-40B4-BE49-F238E27FC236}">
                  <a16:creationId xmlns:a16="http://schemas.microsoft.com/office/drawing/2014/main" id="{7CAE1377-DFC2-4ED9-849B-DB593E208D7B}"/>
                </a:ext>
              </a:extLst>
            </p:cNvPr>
            <p:cNvSpPr txBox="1">
              <a:spLocks noChangeArrowheads="1"/>
            </p:cNvSpPr>
            <p:nvPr/>
          </p:nvSpPr>
          <p:spPr bwMode="auto">
            <a:xfrm>
              <a:off x="1728" y="3504"/>
              <a:ext cx="1440" cy="333"/>
            </a:xfrm>
            <a:prstGeom prst="rect">
              <a:avLst/>
            </a:prstGeom>
            <a:solidFill>
              <a:srgbClr val="0033CC"/>
            </a:solidFill>
            <a:ln w="9525">
              <a:solidFill>
                <a:schemeClr val="bg2"/>
              </a:solidFill>
              <a:miter lim="800000"/>
              <a:headEnd/>
              <a:tailEnd/>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a:solidFill>
                    <a:srgbClr val="CCECFF"/>
                  </a:solidFill>
                  <a:ea typeface="方正姚体" panose="02010601030101010101" pitchFamily="2" charset="-122"/>
                </a:rPr>
                <a:t>地址码</a:t>
              </a:r>
            </a:p>
          </p:txBody>
        </p:sp>
        <p:sp>
          <p:nvSpPr>
            <p:cNvPr id="6" name="文本框 946182">
              <a:extLst>
                <a:ext uri="{FF2B5EF4-FFF2-40B4-BE49-F238E27FC236}">
                  <a16:creationId xmlns:a16="http://schemas.microsoft.com/office/drawing/2014/main" id="{A1B54352-CEDE-4EF9-B4A4-84446E52D404}"/>
                </a:ext>
              </a:extLst>
            </p:cNvPr>
            <p:cNvSpPr txBox="1">
              <a:spLocks noChangeArrowheads="1"/>
            </p:cNvSpPr>
            <p:nvPr/>
          </p:nvSpPr>
          <p:spPr bwMode="auto">
            <a:xfrm>
              <a:off x="3168" y="3504"/>
              <a:ext cx="1440" cy="333"/>
            </a:xfrm>
            <a:prstGeom prst="rect">
              <a:avLst/>
            </a:prstGeom>
            <a:solidFill>
              <a:srgbClr val="0033CC"/>
            </a:solidFill>
            <a:ln w="9525">
              <a:solidFill>
                <a:schemeClr val="bg2"/>
              </a:solidFill>
              <a:miter lim="800000"/>
              <a:headEnd/>
              <a:tailEnd/>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a:solidFill>
                    <a:srgbClr val="CCECFF"/>
                  </a:solidFill>
                  <a:ea typeface="方正姚体" panose="02010601030101010101" pitchFamily="2" charset="-122"/>
                </a:rPr>
                <a:t>地址码</a:t>
              </a:r>
            </a:p>
          </p:txBody>
        </p:sp>
      </p:gr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文本占位符 1031170">
            <a:extLst>
              <a:ext uri="{FF2B5EF4-FFF2-40B4-BE49-F238E27FC236}">
                <a16:creationId xmlns:a16="http://schemas.microsoft.com/office/drawing/2014/main" id="{12B62EA0-8B16-4151-A1B1-5AA0C1A258F6}"/>
              </a:ext>
            </a:extLst>
          </p:cNvPr>
          <p:cNvSpPr>
            <a:spLocks noGrp="1" noChangeArrowheads="1"/>
          </p:cNvSpPr>
          <p:nvPr>
            <p:ph idx="1"/>
          </p:nvPr>
        </p:nvSpPr>
        <p:spPr>
          <a:xfrm>
            <a:off x="685800" y="1905000"/>
            <a:ext cx="7772400" cy="4191000"/>
          </a:xfrm>
        </p:spPr>
        <p:txBody>
          <a:bodyPr/>
          <a:lstStyle/>
          <a:p>
            <a:r>
              <a:rPr lang="en-US" altLang="zh-CN" sz="3600" b="1">
                <a:latin typeface="楷体_GB2312" pitchFamily="49" charset="-122"/>
              </a:rPr>
              <a:t>RISC</a:t>
            </a:r>
            <a:r>
              <a:rPr lang="zh-CN" altLang="en-US" sz="3600" b="1">
                <a:latin typeface="楷体_GB2312" pitchFamily="49" charset="-122"/>
              </a:rPr>
              <a:t>指令系统的最大特点是：</a:t>
            </a:r>
          </a:p>
          <a:p>
            <a:r>
              <a:rPr lang="en-US" altLang="zh-CN" b="1">
                <a:solidFill>
                  <a:srgbClr val="0000FF"/>
                </a:solidFill>
                <a:latin typeface="楷体_GB2312" pitchFamily="49" charset="-122"/>
              </a:rPr>
              <a:t>⑴</a:t>
            </a:r>
            <a:r>
              <a:rPr lang="zh-CN" altLang="en-US" b="1">
                <a:latin typeface="楷体_GB2312" pitchFamily="49" charset="-122"/>
              </a:rPr>
              <a:t>选取使用频率最高的一些简单指令，指令条数少；</a:t>
            </a:r>
          </a:p>
          <a:p>
            <a:r>
              <a:rPr lang="en-US" altLang="zh-CN" b="1">
                <a:solidFill>
                  <a:srgbClr val="0000FF"/>
                </a:solidFill>
                <a:latin typeface="楷体_GB2312" pitchFamily="49" charset="-122"/>
              </a:rPr>
              <a:t>⑵</a:t>
            </a:r>
            <a:r>
              <a:rPr lang="zh-CN" altLang="en-US" b="1">
                <a:latin typeface="楷体_GB2312" pitchFamily="49" charset="-122"/>
              </a:rPr>
              <a:t>指令长度固定，指令格式种类少；</a:t>
            </a:r>
          </a:p>
          <a:p>
            <a:r>
              <a:rPr lang="en-US" altLang="zh-CN" b="1">
                <a:solidFill>
                  <a:srgbClr val="0000FF"/>
                </a:solidFill>
                <a:latin typeface="楷体_GB2312" pitchFamily="49" charset="-122"/>
              </a:rPr>
              <a:t>⑶</a:t>
            </a:r>
            <a:r>
              <a:rPr lang="zh-CN" altLang="en-US" b="1">
                <a:solidFill>
                  <a:srgbClr val="993366"/>
                </a:solidFill>
                <a:latin typeface="楷体_GB2312" pitchFamily="49" charset="-122"/>
              </a:rPr>
              <a:t>只有取数／存数指令访问存储器，其余指令的操作都在寄存器之间进行</a:t>
            </a:r>
            <a:r>
              <a:rPr lang="zh-CN" altLang="en-US" b="1">
                <a:latin typeface="楷体_GB2312" pitchFamily="49" charset="-122"/>
              </a:rPr>
              <a:t>。</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098" name="内容占位符 1028097">
            <a:extLst>
              <a:ext uri="{FF2B5EF4-FFF2-40B4-BE49-F238E27FC236}">
                <a16:creationId xmlns:a16="http://schemas.microsoft.com/office/drawing/2014/main" id="{D04FF489-9B56-492E-983D-C83275889CE1}"/>
              </a:ext>
            </a:extLst>
          </p:cNvPr>
          <p:cNvSpPr>
            <a:spLocks noGrp="1" noChangeArrowheads="1"/>
          </p:cNvSpPr>
          <p:nvPr>
            <p:ph idx="1"/>
          </p:nvPr>
        </p:nvSpPr>
        <p:spPr>
          <a:xfrm>
            <a:off x="685800" y="1066800"/>
            <a:ext cx="7989888" cy="5029200"/>
          </a:xfrm>
        </p:spPr>
        <p:txBody>
          <a:bodyPr/>
          <a:lstStyle/>
          <a:p>
            <a:pPr>
              <a:buFontTx/>
              <a:buNone/>
            </a:pPr>
            <a:r>
              <a:rPr lang="zh-CN" altLang="en-US" sz="3600"/>
              <a:t>例题：</a:t>
            </a:r>
            <a:r>
              <a:rPr lang="zh-CN" altLang="en-US" sz="2800" b="1"/>
              <a:t>分析指令格式及寻址方式特点</a:t>
            </a:r>
            <a:r>
              <a:rPr lang="zh-CN" altLang="en-US" sz="2400"/>
              <a:t>。</a:t>
            </a:r>
          </a:p>
          <a:p>
            <a:pPr>
              <a:buFontTx/>
              <a:buNone/>
            </a:pPr>
            <a:r>
              <a:rPr lang="zh-CN" altLang="en-US" sz="2400"/>
              <a:t>             </a:t>
            </a:r>
            <a:r>
              <a:rPr lang="en-US" altLang="zh-CN" sz="2400" b="1"/>
              <a:t>15           12 11      9 8        65        3 2         0</a:t>
            </a:r>
          </a:p>
          <a:p>
            <a:pPr>
              <a:buFontTx/>
              <a:buNone/>
            </a:pPr>
            <a:endParaRPr lang="en-US" altLang="zh-CN" sz="2400" b="1"/>
          </a:p>
          <a:p>
            <a:pPr>
              <a:buFontTx/>
              <a:buNone/>
            </a:pPr>
            <a:endParaRPr lang="en-US" altLang="zh-CN" sz="2400"/>
          </a:p>
          <a:p>
            <a:pPr>
              <a:buFontTx/>
              <a:buNone/>
            </a:pPr>
            <a:r>
              <a:rPr lang="en-US" altLang="zh-CN" sz="2400"/>
              <a:t>                                    </a:t>
            </a:r>
            <a:r>
              <a:rPr lang="zh-CN" altLang="en-US" sz="2400"/>
              <a:t>源地址                 目标地址</a:t>
            </a:r>
          </a:p>
          <a:p>
            <a:pPr>
              <a:buFontTx/>
              <a:buNone/>
            </a:pPr>
            <a:r>
              <a:rPr lang="zh-CN" altLang="en-US" sz="2800"/>
              <a:t> </a:t>
            </a:r>
            <a:r>
              <a:rPr lang="zh-CN" altLang="en-US" sz="2800" b="1"/>
              <a:t>答：</a:t>
            </a:r>
            <a:r>
              <a:rPr lang="zh-CN" altLang="en-US" sz="2800"/>
              <a:t>指令格式及寻址方式的特点如下：</a:t>
            </a:r>
          </a:p>
          <a:p>
            <a:pPr algn="just">
              <a:buFontTx/>
              <a:buNone/>
            </a:pPr>
            <a:r>
              <a:rPr lang="zh-CN" altLang="en-US" sz="2800"/>
              <a:t>      </a:t>
            </a:r>
            <a:r>
              <a:rPr lang="en-US" altLang="zh-CN" sz="2800"/>
              <a:t>1</a:t>
            </a:r>
            <a:r>
              <a:rPr lang="zh-CN" altLang="en-US" sz="2800"/>
              <a:t>）单字长二地址指令；</a:t>
            </a:r>
          </a:p>
          <a:p>
            <a:pPr algn="just">
              <a:buFontTx/>
              <a:buNone/>
            </a:pPr>
            <a:r>
              <a:rPr lang="zh-CN" altLang="en-US" sz="2800"/>
              <a:t>      </a:t>
            </a:r>
            <a:r>
              <a:rPr lang="en-US" altLang="zh-CN" sz="2800"/>
              <a:t>2</a:t>
            </a:r>
            <a:r>
              <a:rPr lang="zh-CN" altLang="en-US" sz="2800"/>
              <a:t>）操作码可指定</a:t>
            </a:r>
            <a:r>
              <a:rPr lang="en-US" altLang="zh-CN" sz="2800"/>
              <a:t>16</a:t>
            </a:r>
            <a:r>
              <a:rPr lang="zh-CN" altLang="en-US" sz="2800"/>
              <a:t>条指令；</a:t>
            </a:r>
          </a:p>
          <a:p>
            <a:pPr algn="just">
              <a:buFontTx/>
              <a:buNone/>
            </a:pPr>
            <a:r>
              <a:rPr lang="zh-CN" altLang="en-US" sz="2800"/>
              <a:t>      </a:t>
            </a:r>
            <a:r>
              <a:rPr lang="en-US" altLang="zh-CN" sz="2800"/>
              <a:t>3</a:t>
            </a:r>
            <a:r>
              <a:rPr lang="zh-CN" altLang="en-US" sz="2800"/>
              <a:t>）源和目的均有</a:t>
            </a:r>
            <a:r>
              <a:rPr lang="en-US" altLang="zh-CN" sz="2800"/>
              <a:t>8</a:t>
            </a:r>
            <a:r>
              <a:rPr lang="zh-CN" altLang="en-US" sz="2800"/>
              <a:t>种寻址方式；</a:t>
            </a:r>
          </a:p>
          <a:p>
            <a:pPr algn="just">
              <a:buFontTx/>
              <a:buNone/>
            </a:pPr>
            <a:r>
              <a:rPr lang="zh-CN" altLang="en-US" sz="2800"/>
              <a:t>      </a:t>
            </a:r>
            <a:r>
              <a:rPr lang="en-US" altLang="zh-CN" sz="2800"/>
              <a:t>4</a:t>
            </a:r>
            <a:r>
              <a:rPr lang="zh-CN" altLang="en-US" sz="2800"/>
              <a:t>）源地址寄存器和目的地址寄存器均有</a:t>
            </a:r>
            <a:r>
              <a:rPr lang="en-US" altLang="zh-CN" sz="2800"/>
              <a:t>8</a:t>
            </a:r>
            <a:r>
              <a:rPr lang="zh-CN" altLang="en-US" sz="2800"/>
              <a:t>个。</a:t>
            </a:r>
          </a:p>
        </p:txBody>
      </p:sp>
      <p:grpSp>
        <p:nvGrpSpPr>
          <p:cNvPr id="101378" name="组合 1028098">
            <a:extLst>
              <a:ext uri="{FF2B5EF4-FFF2-40B4-BE49-F238E27FC236}">
                <a16:creationId xmlns:a16="http://schemas.microsoft.com/office/drawing/2014/main" id="{33478629-E4B4-450C-A17A-62309262EA24}"/>
              </a:ext>
            </a:extLst>
          </p:cNvPr>
          <p:cNvGrpSpPr>
            <a:grpSpLocks/>
          </p:cNvGrpSpPr>
          <p:nvPr/>
        </p:nvGrpSpPr>
        <p:grpSpPr bwMode="auto">
          <a:xfrm>
            <a:off x="1828800" y="2133600"/>
            <a:ext cx="5943600" cy="990600"/>
            <a:chOff x="1008" y="768"/>
            <a:chExt cx="3744" cy="624"/>
          </a:xfrm>
        </p:grpSpPr>
        <p:sp>
          <p:nvSpPr>
            <p:cNvPr id="101379" name="矩形 1028099">
              <a:extLst>
                <a:ext uri="{FF2B5EF4-FFF2-40B4-BE49-F238E27FC236}">
                  <a16:creationId xmlns:a16="http://schemas.microsoft.com/office/drawing/2014/main" id="{FC7080ED-1965-4F60-A28D-5B10D9725084}"/>
                </a:ext>
              </a:extLst>
            </p:cNvPr>
            <p:cNvSpPr>
              <a:spLocks noChangeArrowheads="1"/>
            </p:cNvSpPr>
            <p:nvPr/>
          </p:nvSpPr>
          <p:spPr bwMode="auto">
            <a:xfrm>
              <a:off x="1008" y="768"/>
              <a:ext cx="1056" cy="288"/>
            </a:xfrm>
            <a:prstGeom prst="rect">
              <a:avLst/>
            </a:prstGeom>
            <a:solidFill>
              <a:schemeClr val="hlink"/>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a:solidFill>
                    <a:srgbClr val="CCECFF"/>
                  </a:solidFill>
                </a:rPr>
                <a:t>OP</a:t>
              </a:r>
            </a:p>
          </p:txBody>
        </p:sp>
        <p:sp>
          <p:nvSpPr>
            <p:cNvPr id="101380" name="矩形 1028100">
              <a:extLst>
                <a:ext uri="{FF2B5EF4-FFF2-40B4-BE49-F238E27FC236}">
                  <a16:creationId xmlns:a16="http://schemas.microsoft.com/office/drawing/2014/main" id="{D0C5CF38-70C2-4D05-BEAC-EB753A28F444}"/>
                </a:ext>
              </a:extLst>
            </p:cNvPr>
            <p:cNvSpPr>
              <a:spLocks noChangeArrowheads="1"/>
            </p:cNvSpPr>
            <p:nvPr/>
          </p:nvSpPr>
          <p:spPr bwMode="auto">
            <a:xfrm>
              <a:off x="2064" y="768"/>
              <a:ext cx="672" cy="288"/>
            </a:xfrm>
            <a:prstGeom prst="rect">
              <a:avLst/>
            </a:prstGeom>
            <a:solidFill>
              <a:srgbClr val="FF7C80"/>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800"/>
                <a:t>寻址方式</a:t>
              </a:r>
            </a:p>
          </p:txBody>
        </p:sp>
        <p:sp>
          <p:nvSpPr>
            <p:cNvPr id="101381" name="矩形 1028101">
              <a:extLst>
                <a:ext uri="{FF2B5EF4-FFF2-40B4-BE49-F238E27FC236}">
                  <a16:creationId xmlns:a16="http://schemas.microsoft.com/office/drawing/2014/main" id="{A22ADB63-1A33-4BCC-9AA2-603A820FAEC1}"/>
                </a:ext>
              </a:extLst>
            </p:cNvPr>
            <p:cNvSpPr>
              <a:spLocks noChangeArrowheads="1"/>
            </p:cNvSpPr>
            <p:nvPr/>
          </p:nvSpPr>
          <p:spPr bwMode="auto">
            <a:xfrm>
              <a:off x="2736" y="768"/>
              <a:ext cx="672" cy="288"/>
            </a:xfrm>
            <a:prstGeom prst="rect">
              <a:avLst/>
            </a:prstGeom>
            <a:solidFill>
              <a:srgbClr val="006600"/>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800">
                  <a:solidFill>
                    <a:srgbClr val="CCFFFF"/>
                  </a:solidFill>
                </a:rPr>
                <a:t>寄存器</a:t>
              </a:r>
            </a:p>
          </p:txBody>
        </p:sp>
        <p:sp>
          <p:nvSpPr>
            <p:cNvPr id="101382" name="矩形 1028102">
              <a:extLst>
                <a:ext uri="{FF2B5EF4-FFF2-40B4-BE49-F238E27FC236}">
                  <a16:creationId xmlns:a16="http://schemas.microsoft.com/office/drawing/2014/main" id="{85CDCB72-CDC2-48D6-B80D-E3C984810C12}"/>
                </a:ext>
              </a:extLst>
            </p:cNvPr>
            <p:cNvSpPr>
              <a:spLocks noChangeArrowheads="1"/>
            </p:cNvSpPr>
            <p:nvPr/>
          </p:nvSpPr>
          <p:spPr bwMode="auto">
            <a:xfrm>
              <a:off x="3408" y="768"/>
              <a:ext cx="672" cy="288"/>
            </a:xfrm>
            <a:prstGeom prst="rect">
              <a:avLst/>
            </a:prstGeom>
            <a:solidFill>
              <a:srgbClr val="FF7C80"/>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800"/>
                <a:t>寻址方式</a:t>
              </a:r>
            </a:p>
          </p:txBody>
        </p:sp>
        <p:sp>
          <p:nvSpPr>
            <p:cNvPr id="101383" name="矩形 1028103">
              <a:extLst>
                <a:ext uri="{FF2B5EF4-FFF2-40B4-BE49-F238E27FC236}">
                  <a16:creationId xmlns:a16="http://schemas.microsoft.com/office/drawing/2014/main" id="{E7F514FB-2A3F-422E-8B13-26CBDDE38846}"/>
                </a:ext>
              </a:extLst>
            </p:cNvPr>
            <p:cNvSpPr>
              <a:spLocks noChangeArrowheads="1"/>
            </p:cNvSpPr>
            <p:nvPr/>
          </p:nvSpPr>
          <p:spPr bwMode="auto">
            <a:xfrm>
              <a:off x="4080" y="768"/>
              <a:ext cx="672" cy="288"/>
            </a:xfrm>
            <a:prstGeom prst="rect">
              <a:avLst/>
            </a:prstGeom>
            <a:solidFill>
              <a:srgbClr val="006600"/>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800">
                  <a:solidFill>
                    <a:srgbClr val="CCFFFF"/>
                  </a:solidFill>
                </a:rPr>
                <a:t>寄存器</a:t>
              </a:r>
            </a:p>
          </p:txBody>
        </p:sp>
        <p:sp>
          <p:nvSpPr>
            <p:cNvPr id="101384" name="直接连接符 1028104">
              <a:extLst>
                <a:ext uri="{FF2B5EF4-FFF2-40B4-BE49-F238E27FC236}">
                  <a16:creationId xmlns:a16="http://schemas.microsoft.com/office/drawing/2014/main" id="{7C301A28-CD30-4B01-A26C-54F47A20D01D}"/>
                </a:ext>
              </a:extLst>
            </p:cNvPr>
            <p:cNvSpPr>
              <a:spLocks noChangeShapeType="1"/>
            </p:cNvSpPr>
            <p:nvPr/>
          </p:nvSpPr>
          <p:spPr bwMode="auto">
            <a:xfrm>
              <a:off x="2064" y="10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385" name="直接连接符 1028105">
              <a:extLst>
                <a:ext uri="{FF2B5EF4-FFF2-40B4-BE49-F238E27FC236}">
                  <a16:creationId xmlns:a16="http://schemas.microsoft.com/office/drawing/2014/main" id="{F4B54ACF-601A-44AC-9DDE-6D90AF686058}"/>
                </a:ext>
              </a:extLst>
            </p:cNvPr>
            <p:cNvSpPr>
              <a:spLocks noChangeShapeType="1"/>
            </p:cNvSpPr>
            <p:nvPr/>
          </p:nvSpPr>
          <p:spPr bwMode="auto">
            <a:xfrm>
              <a:off x="3408" y="10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386" name="直接连接符 1028106">
              <a:extLst>
                <a:ext uri="{FF2B5EF4-FFF2-40B4-BE49-F238E27FC236}">
                  <a16:creationId xmlns:a16="http://schemas.microsoft.com/office/drawing/2014/main" id="{BE340986-D3B4-4E71-9189-87C563B7487E}"/>
                </a:ext>
              </a:extLst>
            </p:cNvPr>
            <p:cNvSpPr>
              <a:spLocks noChangeShapeType="1"/>
            </p:cNvSpPr>
            <p:nvPr/>
          </p:nvSpPr>
          <p:spPr bwMode="auto">
            <a:xfrm>
              <a:off x="4752" y="10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8098">
                                            <p:txEl>
                                              <p:pRg st="0" end="0"/>
                                            </p:txEl>
                                          </p:spTgt>
                                        </p:tgtEl>
                                        <p:attrNameLst>
                                          <p:attrName>style.visibility</p:attrName>
                                        </p:attrNameLst>
                                      </p:cBhvr>
                                      <p:to>
                                        <p:strVal val="visible"/>
                                      </p:to>
                                    </p:set>
                                    <p:anim calcmode="lin" valueType="num">
                                      <p:cBhvr>
                                        <p:cTn id="7" dur="500" fill="hold"/>
                                        <p:tgtEl>
                                          <p:spTgt spid="1028098">
                                            <p:txEl>
                                              <p:pRg st="0" end="0"/>
                                            </p:txEl>
                                          </p:spTgt>
                                        </p:tgtEl>
                                        <p:attrNameLst>
                                          <p:attrName>ppt_x</p:attrName>
                                        </p:attrNameLst>
                                      </p:cBhvr>
                                      <p:tavLst>
                                        <p:tav tm="0">
                                          <p:val>
                                            <p:strVal val="0-#ppt_w/2"/>
                                          </p:val>
                                        </p:tav>
                                        <p:tav tm="100000">
                                          <p:val>
                                            <p:strVal val="#ppt_x"/>
                                          </p:val>
                                        </p:tav>
                                      </p:tavLst>
                                    </p:anim>
                                    <p:anim calcmode="lin" valueType="num">
                                      <p:cBhvr>
                                        <p:cTn id="8" dur="500" fill="hold"/>
                                        <p:tgtEl>
                                          <p:spTgt spid="102809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8098">
                                            <p:txEl>
                                              <p:pRg st="1" end="1"/>
                                            </p:txEl>
                                          </p:spTgt>
                                        </p:tgtEl>
                                        <p:attrNameLst>
                                          <p:attrName>style.visibility</p:attrName>
                                        </p:attrNameLst>
                                      </p:cBhvr>
                                      <p:to>
                                        <p:strVal val="visible"/>
                                      </p:to>
                                    </p:set>
                                    <p:anim calcmode="lin" valueType="num">
                                      <p:cBhvr>
                                        <p:cTn id="13" dur="500" fill="hold"/>
                                        <p:tgtEl>
                                          <p:spTgt spid="1028098">
                                            <p:txEl>
                                              <p:pRg st="1" end="1"/>
                                            </p:txEl>
                                          </p:spTgt>
                                        </p:tgtEl>
                                        <p:attrNameLst>
                                          <p:attrName>ppt_x</p:attrName>
                                        </p:attrNameLst>
                                      </p:cBhvr>
                                      <p:tavLst>
                                        <p:tav tm="0">
                                          <p:val>
                                            <p:strVal val="0-#ppt_w/2"/>
                                          </p:val>
                                        </p:tav>
                                        <p:tav tm="100000">
                                          <p:val>
                                            <p:strVal val="#ppt_x"/>
                                          </p:val>
                                        </p:tav>
                                      </p:tavLst>
                                    </p:anim>
                                    <p:anim calcmode="lin" valueType="num">
                                      <p:cBhvr>
                                        <p:cTn id="14" dur="500" fill="hold"/>
                                        <p:tgtEl>
                                          <p:spTgt spid="1028098">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8098">
                                            <p:txEl>
                                              <p:pRg st="4" end="4"/>
                                            </p:txEl>
                                          </p:spTgt>
                                        </p:tgtEl>
                                        <p:attrNameLst>
                                          <p:attrName>style.visibility</p:attrName>
                                        </p:attrNameLst>
                                      </p:cBhvr>
                                      <p:to>
                                        <p:strVal val="visible"/>
                                      </p:to>
                                    </p:set>
                                    <p:anim calcmode="lin" valueType="num">
                                      <p:cBhvr>
                                        <p:cTn id="19" dur="500" fill="hold"/>
                                        <p:tgtEl>
                                          <p:spTgt spid="1028098">
                                            <p:txEl>
                                              <p:pRg st="4" end="4"/>
                                            </p:txEl>
                                          </p:spTgt>
                                        </p:tgtEl>
                                        <p:attrNameLst>
                                          <p:attrName>ppt_x</p:attrName>
                                        </p:attrNameLst>
                                      </p:cBhvr>
                                      <p:tavLst>
                                        <p:tav tm="0">
                                          <p:val>
                                            <p:strVal val="0-#ppt_w/2"/>
                                          </p:val>
                                        </p:tav>
                                        <p:tav tm="100000">
                                          <p:val>
                                            <p:strVal val="#ppt_x"/>
                                          </p:val>
                                        </p:tav>
                                      </p:tavLst>
                                    </p:anim>
                                    <p:anim calcmode="lin" valueType="num">
                                      <p:cBhvr>
                                        <p:cTn id="20" dur="500" fill="hold"/>
                                        <p:tgtEl>
                                          <p:spTgt spid="1028098">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8098">
                                            <p:txEl>
                                              <p:pRg st="5" end="5"/>
                                            </p:txEl>
                                          </p:spTgt>
                                        </p:tgtEl>
                                        <p:attrNameLst>
                                          <p:attrName>style.visibility</p:attrName>
                                        </p:attrNameLst>
                                      </p:cBhvr>
                                      <p:to>
                                        <p:strVal val="visible"/>
                                      </p:to>
                                    </p:set>
                                    <p:anim calcmode="lin" valueType="num">
                                      <p:cBhvr>
                                        <p:cTn id="25" dur="500" fill="hold"/>
                                        <p:tgtEl>
                                          <p:spTgt spid="1028098">
                                            <p:txEl>
                                              <p:pRg st="5" end="5"/>
                                            </p:txEl>
                                          </p:spTgt>
                                        </p:tgtEl>
                                        <p:attrNameLst>
                                          <p:attrName>ppt_x</p:attrName>
                                        </p:attrNameLst>
                                      </p:cBhvr>
                                      <p:tavLst>
                                        <p:tav tm="0">
                                          <p:val>
                                            <p:strVal val="0-#ppt_w/2"/>
                                          </p:val>
                                        </p:tav>
                                        <p:tav tm="100000">
                                          <p:val>
                                            <p:strVal val="#ppt_x"/>
                                          </p:val>
                                        </p:tav>
                                      </p:tavLst>
                                    </p:anim>
                                    <p:anim calcmode="lin" valueType="num">
                                      <p:cBhvr>
                                        <p:cTn id="26" dur="500" fill="hold"/>
                                        <p:tgtEl>
                                          <p:spTgt spid="1028098">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8098">
                                            <p:txEl>
                                              <p:pRg st="6" end="6"/>
                                            </p:txEl>
                                          </p:spTgt>
                                        </p:tgtEl>
                                        <p:attrNameLst>
                                          <p:attrName>style.visibility</p:attrName>
                                        </p:attrNameLst>
                                      </p:cBhvr>
                                      <p:to>
                                        <p:strVal val="visible"/>
                                      </p:to>
                                    </p:set>
                                    <p:anim calcmode="lin" valueType="num">
                                      <p:cBhvr>
                                        <p:cTn id="31" dur="500" fill="hold"/>
                                        <p:tgtEl>
                                          <p:spTgt spid="1028098">
                                            <p:txEl>
                                              <p:pRg st="6" end="6"/>
                                            </p:txEl>
                                          </p:spTgt>
                                        </p:tgtEl>
                                        <p:attrNameLst>
                                          <p:attrName>ppt_x</p:attrName>
                                        </p:attrNameLst>
                                      </p:cBhvr>
                                      <p:tavLst>
                                        <p:tav tm="0">
                                          <p:val>
                                            <p:strVal val="0-#ppt_w/2"/>
                                          </p:val>
                                        </p:tav>
                                        <p:tav tm="100000">
                                          <p:val>
                                            <p:strVal val="#ppt_x"/>
                                          </p:val>
                                        </p:tav>
                                      </p:tavLst>
                                    </p:anim>
                                    <p:anim calcmode="lin" valueType="num">
                                      <p:cBhvr>
                                        <p:cTn id="32" dur="500" fill="hold"/>
                                        <p:tgtEl>
                                          <p:spTgt spid="1028098">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28098">
                                            <p:txEl>
                                              <p:pRg st="7" end="7"/>
                                            </p:txEl>
                                          </p:spTgt>
                                        </p:tgtEl>
                                        <p:attrNameLst>
                                          <p:attrName>style.visibility</p:attrName>
                                        </p:attrNameLst>
                                      </p:cBhvr>
                                      <p:to>
                                        <p:strVal val="visible"/>
                                      </p:to>
                                    </p:set>
                                    <p:anim calcmode="lin" valueType="num">
                                      <p:cBhvr>
                                        <p:cTn id="37" dur="500" fill="hold"/>
                                        <p:tgtEl>
                                          <p:spTgt spid="1028098">
                                            <p:txEl>
                                              <p:pRg st="7" end="7"/>
                                            </p:txEl>
                                          </p:spTgt>
                                        </p:tgtEl>
                                        <p:attrNameLst>
                                          <p:attrName>ppt_x</p:attrName>
                                        </p:attrNameLst>
                                      </p:cBhvr>
                                      <p:tavLst>
                                        <p:tav tm="0">
                                          <p:val>
                                            <p:strVal val="0-#ppt_w/2"/>
                                          </p:val>
                                        </p:tav>
                                        <p:tav tm="100000">
                                          <p:val>
                                            <p:strVal val="#ppt_x"/>
                                          </p:val>
                                        </p:tav>
                                      </p:tavLst>
                                    </p:anim>
                                    <p:anim calcmode="lin" valueType="num">
                                      <p:cBhvr>
                                        <p:cTn id="38" dur="500" fill="hold"/>
                                        <p:tgtEl>
                                          <p:spTgt spid="1028098">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28098">
                                            <p:txEl>
                                              <p:pRg st="8" end="8"/>
                                            </p:txEl>
                                          </p:spTgt>
                                        </p:tgtEl>
                                        <p:attrNameLst>
                                          <p:attrName>style.visibility</p:attrName>
                                        </p:attrNameLst>
                                      </p:cBhvr>
                                      <p:to>
                                        <p:strVal val="visible"/>
                                      </p:to>
                                    </p:set>
                                    <p:anim calcmode="lin" valueType="num">
                                      <p:cBhvr>
                                        <p:cTn id="43" dur="500" fill="hold"/>
                                        <p:tgtEl>
                                          <p:spTgt spid="1028098">
                                            <p:txEl>
                                              <p:pRg st="8" end="8"/>
                                            </p:txEl>
                                          </p:spTgt>
                                        </p:tgtEl>
                                        <p:attrNameLst>
                                          <p:attrName>ppt_x</p:attrName>
                                        </p:attrNameLst>
                                      </p:cBhvr>
                                      <p:tavLst>
                                        <p:tav tm="0">
                                          <p:val>
                                            <p:strVal val="0-#ppt_w/2"/>
                                          </p:val>
                                        </p:tav>
                                        <p:tav tm="100000">
                                          <p:val>
                                            <p:strVal val="#ppt_x"/>
                                          </p:val>
                                        </p:tav>
                                      </p:tavLst>
                                    </p:anim>
                                    <p:anim calcmode="lin" valueType="num">
                                      <p:cBhvr>
                                        <p:cTn id="44" dur="500" fill="hold"/>
                                        <p:tgtEl>
                                          <p:spTgt spid="1028098">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28098">
                                            <p:txEl>
                                              <p:pRg st="9" end="9"/>
                                            </p:txEl>
                                          </p:spTgt>
                                        </p:tgtEl>
                                        <p:attrNameLst>
                                          <p:attrName>style.visibility</p:attrName>
                                        </p:attrNameLst>
                                      </p:cBhvr>
                                      <p:to>
                                        <p:strVal val="visible"/>
                                      </p:to>
                                    </p:set>
                                    <p:anim calcmode="lin" valueType="num">
                                      <p:cBhvr>
                                        <p:cTn id="49" dur="500" fill="hold"/>
                                        <p:tgtEl>
                                          <p:spTgt spid="1028098">
                                            <p:txEl>
                                              <p:pRg st="9" end="9"/>
                                            </p:txEl>
                                          </p:spTgt>
                                        </p:tgtEl>
                                        <p:attrNameLst>
                                          <p:attrName>ppt_x</p:attrName>
                                        </p:attrNameLst>
                                      </p:cBhvr>
                                      <p:tavLst>
                                        <p:tav tm="0">
                                          <p:val>
                                            <p:strVal val="0-#ppt_w/2"/>
                                          </p:val>
                                        </p:tav>
                                        <p:tav tm="100000">
                                          <p:val>
                                            <p:strVal val="#ppt_x"/>
                                          </p:val>
                                        </p:tav>
                                      </p:tavLst>
                                    </p:anim>
                                    <p:anim calcmode="lin" valueType="num">
                                      <p:cBhvr>
                                        <p:cTn id="50" dur="500" fill="hold"/>
                                        <p:tgtEl>
                                          <p:spTgt spid="1028098">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098"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1">
            <a:extLst>
              <a:ext uri="{FF2B5EF4-FFF2-40B4-BE49-F238E27FC236}">
                <a16:creationId xmlns:a16="http://schemas.microsoft.com/office/drawing/2014/main" id="{2602D2F8-A9D6-4564-8730-BCD27B17FAFA}"/>
              </a:ext>
            </a:extLst>
          </p:cNvPr>
          <p:cNvSpPr>
            <a:spLocks noGrp="1" noChangeArrowheads="1"/>
          </p:cNvSpPr>
          <p:nvPr>
            <p:ph type="title"/>
          </p:nvPr>
        </p:nvSpPr>
        <p:spPr/>
        <p:txBody>
          <a:bodyPr/>
          <a:lstStyle/>
          <a:p>
            <a:r>
              <a:rPr lang="en-US" altLang="zh-CN"/>
              <a:t>RISC  ARM</a:t>
            </a:r>
            <a:r>
              <a:rPr lang="zh-CN" altLang="en-US"/>
              <a:t>常用指令举例</a:t>
            </a:r>
          </a:p>
        </p:txBody>
      </p:sp>
      <p:sp>
        <p:nvSpPr>
          <p:cNvPr id="102402" name="内容占位符 2">
            <a:extLst>
              <a:ext uri="{FF2B5EF4-FFF2-40B4-BE49-F238E27FC236}">
                <a16:creationId xmlns:a16="http://schemas.microsoft.com/office/drawing/2014/main" id="{9B3A481C-212E-4F12-A5A7-1BC8B62821C2}"/>
              </a:ext>
            </a:extLst>
          </p:cNvPr>
          <p:cNvSpPr>
            <a:spLocks noGrp="1" noChangeArrowheads="1"/>
          </p:cNvSpPr>
          <p:nvPr>
            <p:ph idx="1"/>
          </p:nvPr>
        </p:nvSpPr>
        <p:spPr/>
        <p:txBody>
          <a:bodyPr/>
          <a:lstStyle/>
          <a:p>
            <a:pPr marL="0" indent="0">
              <a:buFontTx/>
              <a:buNone/>
            </a:pPr>
            <a:r>
              <a:rPr lang="zh-CN" altLang="en-US"/>
              <a:t>l         B,BL</a:t>
            </a:r>
          </a:p>
          <a:p>
            <a:pPr marL="0" indent="0">
              <a:buFontTx/>
              <a:buNone/>
            </a:pPr>
            <a:r>
              <a:rPr lang="zh-CN" altLang="en-US"/>
              <a:t>l         MOV,MVN</a:t>
            </a:r>
          </a:p>
          <a:p>
            <a:pPr marL="0" indent="0">
              <a:buFontTx/>
              <a:buNone/>
            </a:pPr>
            <a:r>
              <a:rPr lang="zh-CN" altLang="en-US"/>
              <a:t>l         LDR,STR</a:t>
            </a:r>
          </a:p>
          <a:p>
            <a:pPr marL="0" indent="0">
              <a:buFontTx/>
              <a:buNone/>
            </a:pPr>
            <a:r>
              <a:rPr lang="zh-CN" altLang="en-US"/>
              <a:t>l         ADD,SUB,ADC,SBC,MUL</a:t>
            </a:r>
          </a:p>
          <a:p>
            <a:pPr marL="0" indent="0">
              <a:buFontTx/>
              <a:buNone/>
            </a:pPr>
            <a:r>
              <a:rPr lang="zh-CN" altLang="en-US"/>
              <a:t>l         AND,ORR,XOR,TST,BIC</a:t>
            </a:r>
          </a:p>
          <a:p>
            <a:pPr marL="0" indent="0">
              <a:buFontTx/>
              <a:buNone/>
            </a:pPr>
            <a:r>
              <a:rPr lang="zh-CN" altLang="en-US"/>
              <a:t>l         CMP</a:t>
            </a:r>
          </a:p>
          <a:p>
            <a:pPr marL="0" indent="0">
              <a:buFontTx/>
              <a:buNone/>
            </a:pPr>
            <a:r>
              <a:rPr lang="zh-CN" altLang="en-US"/>
              <a:t>l         LDM/STM</a:t>
            </a:r>
          </a:p>
          <a:p>
            <a:pPr marL="0" indent="0">
              <a:buFontTx/>
              <a:buNone/>
            </a:pPr>
            <a:r>
              <a:rPr lang="zh-CN" altLang="en-US"/>
              <a:t>l         nop</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标题 3073">
            <a:extLst>
              <a:ext uri="{FF2B5EF4-FFF2-40B4-BE49-F238E27FC236}">
                <a16:creationId xmlns:a16="http://schemas.microsoft.com/office/drawing/2014/main" id="{996E2A06-50B9-4FDF-B4AE-3CD610FC3AF7}"/>
              </a:ext>
            </a:extLst>
          </p:cNvPr>
          <p:cNvSpPr>
            <a:spLocks noGrp="1" noChangeArrowheads="1"/>
          </p:cNvSpPr>
          <p:nvPr>
            <p:ph type="title"/>
          </p:nvPr>
        </p:nvSpPr>
        <p:spPr/>
        <p:txBody>
          <a:bodyPr/>
          <a:lstStyle/>
          <a:p>
            <a:r>
              <a:rPr lang="zh-CN" altLang="en-US">
                <a:sym typeface="楷体_GB2312" pitchFamily="49" charset="-122"/>
              </a:rPr>
              <a:t>指令系统</a:t>
            </a:r>
            <a:endParaRPr lang="zh-CN" altLang="en-US"/>
          </a:p>
        </p:txBody>
      </p:sp>
      <p:sp>
        <p:nvSpPr>
          <p:cNvPr id="5122" name="文本占位符 3074">
            <a:extLst>
              <a:ext uri="{FF2B5EF4-FFF2-40B4-BE49-F238E27FC236}">
                <a16:creationId xmlns:a16="http://schemas.microsoft.com/office/drawing/2014/main" id="{EF0F339C-0FEA-4901-B07D-748B0B06BB62}"/>
              </a:ext>
            </a:extLst>
          </p:cNvPr>
          <p:cNvSpPr>
            <a:spLocks noGrp="1"/>
          </p:cNvSpPr>
          <p:nvPr>
            <p:ph idx="1"/>
          </p:nvPr>
        </p:nvSpPr>
        <p:spPr/>
        <p:txBody>
          <a:bodyPr/>
          <a:lstStyle/>
          <a:p>
            <a:r>
              <a:rPr lang="zh-CN" altLang="en-US" sz="2400" noProof="1">
                <a:solidFill>
                  <a:schemeClr val="bg1">
                    <a:lumMod val="65000"/>
                  </a:schemeClr>
                </a:solidFill>
              </a:rPr>
              <a:t>指令格式</a:t>
            </a:r>
          </a:p>
          <a:p>
            <a:pPr marL="0" indent="0">
              <a:buFontTx/>
              <a:buNone/>
            </a:pPr>
            <a:r>
              <a:rPr lang="zh-CN" altLang="en-US" sz="2400" noProof="1">
                <a:solidFill>
                  <a:schemeClr val="bg1">
                    <a:lumMod val="65000"/>
                  </a:schemeClr>
                </a:solidFill>
              </a:rPr>
              <a:t>     </a:t>
            </a:r>
            <a:r>
              <a:rPr lang="en-US" altLang="zh-CN" sz="2400" noProof="1">
                <a:solidFill>
                  <a:schemeClr val="bg1">
                    <a:lumMod val="65000"/>
                  </a:schemeClr>
                </a:solidFill>
              </a:rPr>
              <a:t>-</a:t>
            </a:r>
            <a:r>
              <a:rPr lang="zh-CN" altLang="en-US" sz="2400" noProof="1">
                <a:solidFill>
                  <a:schemeClr val="bg1">
                    <a:lumMod val="65000"/>
                  </a:schemeClr>
                </a:solidFill>
              </a:rPr>
              <a:t>操作码</a:t>
            </a:r>
          </a:p>
          <a:p>
            <a:pPr marL="0" indent="0">
              <a:buFontTx/>
              <a:buNone/>
            </a:pPr>
            <a:r>
              <a:rPr lang="zh-CN" altLang="en-US" sz="2400" noProof="1">
                <a:solidFill>
                  <a:schemeClr val="bg1">
                    <a:lumMod val="65000"/>
                  </a:schemeClr>
                </a:solidFill>
              </a:rPr>
              <a:t>     </a:t>
            </a:r>
            <a:r>
              <a:rPr lang="en-US" altLang="zh-CN" sz="2400" noProof="1">
                <a:solidFill>
                  <a:schemeClr val="bg1">
                    <a:lumMod val="65000"/>
                  </a:schemeClr>
                </a:solidFill>
              </a:rPr>
              <a:t>-</a:t>
            </a:r>
            <a:r>
              <a:rPr lang="zh-CN" altLang="en-US" sz="2400" noProof="1">
                <a:solidFill>
                  <a:schemeClr val="bg1">
                    <a:lumMod val="65000"/>
                  </a:schemeClr>
                </a:solidFill>
              </a:rPr>
              <a:t>操作数</a:t>
            </a:r>
            <a:r>
              <a:rPr lang="en-US" altLang="zh-CN" sz="2400" noProof="1">
                <a:solidFill>
                  <a:schemeClr val="bg1">
                    <a:lumMod val="65000"/>
                  </a:schemeClr>
                </a:solidFill>
              </a:rPr>
              <a:t>/</a:t>
            </a:r>
            <a:r>
              <a:rPr lang="zh-CN" altLang="en-US" sz="2400" noProof="1">
                <a:solidFill>
                  <a:schemeClr val="bg1">
                    <a:lumMod val="65000"/>
                  </a:schemeClr>
                </a:solidFill>
              </a:rPr>
              <a:t>地址码</a:t>
            </a:r>
          </a:p>
          <a:p>
            <a:r>
              <a:rPr lang="zh-CN" altLang="en-US" sz="2740" noProof="1">
                <a:solidFill>
                  <a:schemeClr val="bg1">
                    <a:lumMod val="65000"/>
                  </a:schemeClr>
                </a:solidFill>
              </a:rPr>
              <a:t>指令寻址方式</a:t>
            </a:r>
          </a:p>
          <a:p>
            <a:pPr marL="457200" indent="-457200"/>
            <a:r>
              <a:rPr lang="zh-CN" altLang="en-US" sz="2740" noProof="1"/>
              <a:t>程序员可见计算机</a:t>
            </a:r>
          </a:p>
          <a:p>
            <a:pPr marL="457200" lvl="1" indent="0">
              <a:buFontTx/>
              <a:buNone/>
            </a:pPr>
            <a:r>
              <a:rPr lang="en-US" altLang="zh-CN" sz="2400" noProof="1"/>
              <a:t>-</a:t>
            </a:r>
            <a:r>
              <a:rPr lang="zh-CN" altLang="en-US" sz="2400" noProof="1"/>
              <a:t>过程调用分析</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标题 1">
            <a:extLst>
              <a:ext uri="{FF2B5EF4-FFF2-40B4-BE49-F238E27FC236}">
                <a16:creationId xmlns:a16="http://schemas.microsoft.com/office/drawing/2014/main" id="{693FCECC-F802-4E81-8CE3-68700A6DB6CE}"/>
              </a:ext>
            </a:extLst>
          </p:cNvPr>
          <p:cNvSpPr>
            <a:spLocks noGrp="1" noChangeArrowheads="1"/>
          </p:cNvSpPr>
          <p:nvPr>
            <p:ph type="title"/>
          </p:nvPr>
        </p:nvSpPr>
        <p:spPr/>
        <p:txBody>
          <a:bodyPr/>
          <a:lstStyle/>
          <a:p>
            <a:r>
              <a:rPr lang="zh-CN" altLang="en-US"/>
              <a:t>汇编语言程序结构</a:t>
            </a:r>
          </a:p>
        </p:txBody>
      </p:sp>
      <p:pic>
        <p:nvPicPr>
          <p:cNvPr id="104450" name="内容占位符 3">
            <a:extLst>
              <a:ext uri="{FF2B5EF4-FFF2-40B4-BE49-F238E27FC236}">
                <a16:creationId xmlns:a16="http://schemas.microsoft.com/office/drawing/2014/main" id="{DB0AA34E-92D0-4B83-818F-472CE16DBA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87425" y="1268413"/>
            <a:ext cx="7169150" cy="4857750"/>
          </a:xfrm>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标题 1">
            <a:extLst>
              <a:ext uri="{FF2B5EF4-FFF2-40B4-BE49-F238E27FC236}">
                <a16:creationId xmlns:a16="http://schemas.microsoft.com/office/drawing/2014/main" id="{12DBD34B-4653-4E60-BD0C-B06864668791}"/>
              </a:ext>
            </a:extLst>
          </p:cNvPr>
          <p:cNvSpPr>
            <a:spLocks noGrp="1" noChangeArrowheads="1"/>
          </p:cNvSpPr>
          <p:nvPr>
            <p:ph type="title"/>
          </p:nvPr>
        </p:nvSpPr>
        <p:spPr/>
        <p:txBody>
          <a:bodyPr/>
          <a:lstStyle/>
          <a:p>
            <a:r>
              <a:rPr lang="zh-CN" altLang="en-US"/>
              <a:t>程序的分段结构</a:t>
            </a:r>
          </a:p>
        </p:txBody>
      </p:sp>
      <p:pic>
        <p:nvPicPr>
          <p:cNvPr id="105474" name="内容占位符 3">
            <a:extLst>
              <a:ext uri="{FF2B5EF4-FFF2-40B4-BE49-F238E27FC236}">
                <a16:creationId xmlns:a16="http://schemas.microsoft.com/office/drawing/2014/main" id="{845AF6E1-5B5D-41BA-BADE-E5CF1CEE4373}"/>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309563" y="2389188"/>
            <a:ext cx="4032250" cy="2424112"/>
          </a:xfrm>
        </p:spPr>
      </p:pic>
      <p:pic>
        <p:nvPicPr>
          <p:cNvPr id="105475" name="内容占位符 4">
            <a:extLst>
              <a:ext uri="{FF2B5EF4-FFF2-40B4-BE49-F238E27FC236}">
                <a16:creationId xmlns:a16="http://schemas.microsoft.com/office/drawing/2014/main" id="{C438CF74-F1D1-46F9-8250-E6D8D32022E1}"/>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4530725" y="1146175"/>
            <a:ext cx="4305300" cy="5438775"/>
          </a:xfrm>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标题 1">
            <a:extLst>
              <a:ext uri="{FF2B5EF4-FFF2-40B4-BE49-F238E27FC236}">
                <a16:creationId xmlns:a16="http://schemas.microsoft.com/office/drawing/2014/main" id="{29158B30-B345-4020-BBF7-B35CAA1FA40F}"/>
              </a:ext>
            </a:extLst>
          </p:cNvPr>
          <p:cNvSpPr>
            <a:spLocks noGrp="1" noChangeArrowheads="1"/>
          </p:cNvSpPr>
          <p:nvPr>
            <p:ph type="title"/>
          </p:nvPr>
        </p:nvSpPr>
        <p:spPr/>
        <p:txBody>
          <a:bodyPr/>
          <a:lstStyle/>
          <a:p>
            <a:r>
              <a:rPr lang="zh-CN" altLang="en-US"/>
              <a:t>变量命名及语句格式</a:t>
            </a:r>
          </a:p>
        </p:txBody>
      </p:sp>
      <p:pic>
        <p:nvPicPr>
          <p:cNvPr id="5" name="内容占位符 4">
            <a:extLst>
              <a:ext uri="{FF2B5EF4-FFF2-40B4-BE49-F238E27FC236}">
                <a16:creationId xmlns:a16="http://schemas.microsoft.com/office/drawing/2014/main" id="{54DB0D6E-8822-4E79-B866-5358E7A2A75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772025" y="1123950"/>
            <a:ext cx="4032250" cy="2238375"/>
          </a:xfrm>
        </p:spPr>
      </p:pic>
      <p:pic>
        <p:nvPicPr>
          <p:cNvPr id="6" name="内容占位符 5">
            <a:extLst>
              <a:ext uri="{FF2B5EF4-FFF2-40B4-BE49-F238E27FC236}">
                <a16:creationId xmlns:a16="http://schemas.microsoft.com/office/drawing/2014/main" id="{09900CE8-0D71-4F74-A49B-43C08111EC0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22288" y="1123950"/>
            <a:ext cx="4032250" cy="2438400"/>
          </a:xfrm>
        </p:spPr>
      </p:pic>
      <p:pic>
        <p:nvPicPr>
          <p:cNvPr id="7" name="图片 6">
            <a:extLst>
              <a:ext uri="{FF2B5EF4-FFF2-40B4-BE49-F238E27FC236}">
                <a16:creationId xmlns:a16="http://schemas.microsoft.com/office/drawing/2014/main" id="{2E7CD11E-A148-4456-8F45-84AC55ED3C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288" y="3702050"/>
            <a:ext cx="4032250" cy="274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标题 1">
            <a:extLst>
              <a:ext uri="{FF2B5EF4-FFF2-40B4-BE49-F238E27FC236}">
                <a16:creationId xmlns:a16="http://schemas.microsoft.com/office/drawing/2014/main" id="{A96060F3-2386-432B-A74A-DD759B12D257}"/>
              </a:ext>
            </a:extLst>
          </p:cNvPr>
          <p:cNvSpPr>
            <a:spLocks noGrp="1" noChangeArrowheads="1"/>
          </p:cNvSpPr>
          <p:nvPr>
            <p:ph type="title"/>
          </p:nvPr>
        </p:nvSpPr>
        <p:spPr/>
        <p:txBody>
          <a:bodyPr/>
          <a:lstStyle/>
          <a:p>
            <a:r>
              <a:rPr lang="zh-CN" altLang="en-US"/>
              <a:t>上机过程</a:t>
            </a:r>
          </a:p>
        </p:txBody>
      </p:sp>
      <p:pic>
        <p:nvPicPr>
          <p:cNvPr id="108546" name="内容占位符 4">
            <a:extLst>
              <a:ext uri="{FF2B5EF4-FFF2-40B4-BE49-F238E27FC236}">
                <a16:creationId xmlns:a16="http://schemas.microsoft.com/office/drawing/2014/main" id="{61F284A1-73A6-42C2-A285-9AAA682E9B0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657225" y="1039813"/>
            <a:ext cx="6072188" cy="4106862"/>
          </a:xfrm>
        </p:spPr>
      </p:pic>
      <p:pic>
        <p:nvPicPr>
          <p:cNvPr id="108547" name="图片 5">
            <a:extLst>
              <a:ext uri="{FF2B5EF4-FFF2-40B4-BE49-F238E27FC236}">
                <a16:creationId xmlns:a16="http://schemas.microsoft.com/office/drawing/2014/main" id="{6757A7C0-A01A-4DDE-8E0A-3378DFAB24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9150" y="5289550"/>
            <a:ext cx="4640263"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标题 1">
            <a:extLst>
              <a:ext uri="{FF2B5EF4-FFF2-40B4-BE49-F238E27FC236}">
                <a16:creationId xmlns:a16="http://schemas.microsoft.com/office/drawing/2014/main" id="{771A2127-3AB3-4F96-8799-15E1A7CD16DD}"/>
              </a:ext>
            </a:extLst>
          </p:cNvPr>
          <p:cNvSpPr>
            <a:spLocks noGrp="1" noChangeArrowheads="1"/>
          </p:cNvSpPr>
          <p:nvPr>
            <p:ph type="title"/>
          </p:nvPr>
        </p:nvSpPr>
        <p:spPr/>
        <p:txBody>
          <a:bodyPr/>
          <a:lstStyle/>
          <a:p>
            <a:r>
              <a:rPr lang="zh-CN" altLang="en-US"/>
              <a:t>编程练习</a:t>
            </a:r>
          </a:p>
        </p:txBody>
      </p:sp>
      <p:sp>
        <p:nvSpPr>
          <p:cNvPr id="3" name="内容占位符 2">
            <a:extLst>
              <a:ext uri="{FF2B5EF4-FFF2-40B4-BE49-F238E27FC236}">
                <a16:creationId xmlns:a16="http://schemas.microsoft.com/office/drawing/2014/main" id="{5529F19F-C840-4804-BA84-7109E2825064}"/>
              </a:ext>
            </a:extLst>
          </p:cNvPr>
          <p:cNvSpPr>
            <a:spLocks noGrp="1"/>
          </p:cNvSpPr>
          <p:nvPr>
            <p:ph idx="1"/>
          </p:nvPr>
        </p:nvSpPr>
        <p:spPr/>
        <p:txBody>
          <a:bodyPr/>
          <a:lstStyle/>
          <a:p>
            <a:r>
              <a:rPr lang="zh-CN" altLang="en-US" noProof="1"/>
              <a:t>实验</a:t>
            </a:r>
            <a:r>
              <a:rPr lang="en-US" altLang="zh-CN" noProof="1"/>
              <a:t>3</a:t>
            </a:r>
          </a:p>
          <a:p>
            <a:pPr marL="0" indent="0">
              <a:buFontTx/>
              <a:buNone/>
            </a:pPr>
            <a:r>
              <a:rPr lang="en-US" altLang="zh-CN" noProof="1"/>
              <a:t>          </a:t>
            </a:r>
            <a:r>
              <a:rPr lang="zh-CN" altLang="en-US" noProof="1"/>
              <a:t>使用</a:t>
            </a:r>
            <a:r>
              <a:rPr lang="en-US" altLang="zh-CN" noProof="1"/>
              <a:t>IA32 </a:t>
            </a:r>
            <a:r>
              <a:rPr lang="zh-CN" altLang="en-US" noProof="1"/>
              <a:t>或者</a:t>
            </a:r>
            <a:r>
              <a:rPr lang="en-US" altLang="zh-CN" noProof="1"/>
              <a:t>X86-64 </a:t>
            </a:r>
            <a:r>
              <a:rPr lang="zh-CN" altLang="en-US" noProof="1"/>
              <a:t>汇编指令实现输入数组，并通过冒泡排序算法将数组内数值排序，最后将调整后的数组打印输出到显示器。</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标题 39937">
            <a:extLst>
              <a:ext uri="{FF2B5EF4-FFF2-40B4-BE49-F238E27FC236}">
                <a16:creationId xmlns:a16="http://schemas.microsoft.com/office/drawing/2014/main" id="{160D0E67-3565-469C-AA4F-AB74A677CDCB}"/>
              </a:ext>
            </a:extLst>
          </p:cNvPr>
          <p:cNvSpPr>
            <a:spLocks noGrp="1" noChangeArrowheads="1"/>
          </p:cNvSpPr>
          <p:nvPr>
            <p:ph type="title"/>
          </p:nvPr>
        </p:nvSpPr>
        <p:spPr>
          <a:xfrm>
            <a:off x="457200" y="279400"/>
            <a:ext cx="8229600" cy="701675"/>
          </a:xfrm>
        </p:spPr>
        <p:txBody>
          <a:bodyPr anchor="b">
            <a:spAutoFit/>
          </a:bodyPr>
          <a:lstStyle/>
          <a:p>
            <a:r>
              <a:rPr lang="en-US" altLang="zh-CN" dirty="0">
                <a:solidFill>
                  <a:schemeClr val="tx1"/>
                </a:solidFill>
                <a:ea typeface="黑体" panose="02010609060101010101" pitchFamily="49" charset="-122"/>
              </a:rPr>
              <a:t>OS</a:t>
            </a:r>
            <a:r>
              <a:rPr lang="zh-CN" altLang="en-US" dirty="0">
                <a:solidFill>
                  <a:schemeClr val="tx1"/>
                </a:solidFill>
                <a:ea typeface="黑体" panose="02010609060101010101" pitchFamily="49" charset="-122"/>
              </a:rPr>
              <a:t>中程序所见微处理器结构</a:t>
            </a:r>
          </a:p>
        </p:txBody>
      </p:sp>
      <p:grpSp>
        <p:nvGrpSpPr>
          <p:cNvPr id="110594" name="组合 39938">
            <a:extLst>
              <a:ext uri="{FF2B5EF4-FFF2-40B4-BE49-F238E27FC236}">
                <a16:creationId xmlns:a16="http://schemas.microsoft.com/office/drawing/2014/main" id="{E3EE0C0B-83AE-4E61-8E65-B284E3BC5192}"/>
              </a:ext>
            </a:extLst>
          </p:cNvPr>
          <p:cNvGrpSpPr>
            <a:grpSpLocks/>
          </p:cNvGrpSpPr>
          <p:nvPr/>
        </p:nvGrpSpPr>
        <p:grpSpPr bwMode="auto">
          <a:xfrm>
            <a:off x="2382838" y="1674813"/>
            <a:ext cx="1008062" cy="1092200"/>
            <a:chOff x="1045" y="1055"/>
            <a:chExt cx="635" cy="688"/>
          </a:xfrm>
        </p:grpSpPr>
        <p:sp>
          <p:nvSpPr>
            <p:cNvPr id="110595" name="矩形 39939">
              <a:extLst>
                <a:ext uri="{FF2B5EF4-FFF2-40B4-BE49-F238E27FC236}">
                  <a16:creationId xmlns:a16="http://schemas.microsoft.com/office/drawing/2014/main" id="{D63BBEB1-E343-4033-BCA4-280C6377FBF3}"/>
                </a:ext>
              </a:extLst>
            </p:cNvPr>
            <p:cNvSpPr>
              <a:spLocks noChangeArrowheads="1"/>
            </p:cNvSpPr>
            <p:nvPr/>
          </p:nvSpPr>
          <p:spPr bwMode="auto">
            <a:xfrm>
              <a:off x="1045" y="1285"/>
              <a:ext cx="635" cy="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endParaRPr lang="zh-CN" altLang="zh-CN" sz="2800">
                <a:latin typeface="Arial" panose="020B0604020202020204" pitchFamily="34" charset="0"/>
              </a:endParaRPr>
            </a:p>
          </p:txBody>
        </p:sp>
        <p:sp>
          <p:nvSpPr>
            <p:cNvPr id="110596" name="矩形 39940">
              <a:extLst>
                <a:ext uri="{FF2B5EF4-FFF2-40B4-BE49-F238E27FC236}">
                  <a16:creationId xmlns:a16="http://schemas.microsoft.com/office/drawing/2014/main" id="{85A58DA5-44CB-4F99-AE10-2DC7D1B51D76}"/>
                </a:ext>
              </a:extLst>
            </p:cNvPr>
            <p:cNvSpPr>
              <a:spLocks noChangeArrowheads="1"/>
            </p:cNvSpPr>
            <p:nvPr/>
          </p:nvSpPr>
          <p:spPr bwMode="auto">
            <a:xfrm>
              <a:off x="1045" y="1055"/>
              <a:ext cx="63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endParaRPr lang="zh-CN" altLang="zh-CN" sz="2800">
                <a:latin typeface="Arial" panose="020B0604020202020204" pitchFamily="34" charset="0"/>
              </a:endParaRPr>
            </a:p>
          </p:txBody>
        </p:sp>
        <p:sp>
          <p:nvSpPr>
            <p:cNvPr id="110597" name="直接连接符 39941">
              <a:extLst>
                <a:ext uri="{FF2B5EF4-FFF2-40B4-BE49-F238E27FC236}">
                  <a16:creationId xmlns:a16="http://schemas.microsoft.com/office/drawing/2014/main" id="{8ACF98F6-BDE6-4D3B-96EC-6211D11980B9}"/>
                </a:ext>
              </a:extLst>
            </p:cNvPr>
            <p:cNvSpPr>
              <a:spLocks noChangeShapeType="1"/>
            </p:cNvSpPr>
            <p:nvPr/>
          </p:nvSpPr>
          <p:spPr bwMode="auto">
            <a:xfrm>
              <a:off x="1045" y="1055"/>
              <a:ext cx="635"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598" name="直接连接符 39942">
              <a:extLst>
                <a:ext uri="{FF2B5EF4-FFF2-40B4-BE49-F238E27FC236}">
                  <a16:creationId xmlns:a16="http://schemas.microsoft.com/office/drawing/2014/main" id="{0BCCCAC0-6746-492F-8D5A-96E40168C593}"/>
                </a:ext>
              </a:extLst>
            </p:cNvPr>
            <p:cNvSpPr>
              <a:spLocks noChangeShapeType="1"/>
            </p:cNvSpPr>
            <p:nvPr/>
          </p:nvSpPr>
          <p:spPr bwMode="auto">
            <a:xfrm>
              <a:off x="1045" y="1285"/>
              <a:ext cx="6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599" name="直接连接符 39943">
              <a:extLst>
                <a:ext uri="{FF2B5EF4-FFF2-40B4-BE49-F238E27FC236}">
                  <a16:creationId xmlns:a16="http://schemas.microsoft.com/office/drawing/2014/main" id="{73C91FBB-D2A1-4338-9DFF-E26441E512A6}"/>
                </a:ext>
              </a:extLst>
            </p:cNvPr>
            <p:cNvSpPr>
              <a:spLocks noChangeShapeType="1"/>
            </p:cNvSpPr>
            <p:nvPr/>
          </p:nvSpPr>
          <p:spPr bwMode="auto">
            <a:xfrm>
              <a:off x="1045" y="1743"/>
              <a:ext cx="635"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00" name="直接连接符 39944">
              <a:extLst>
                <a:ext uri="{FF2B5EF4-FFF2-40B4-BE49-F238E27FC236}">
                  <a16:creationId xmlns:a16="http://schemas.microsoft.com/office/drawing/2014/main" id="{5333E092-EC66-449C-BD93-EA899F8A4F9F}"/>
                </a:ext>
              </a:extLst>
            </p:cNvPr>
            <p:cNvSpPr>
              <a:spLocks noChangeShapeType="1"/>
            </p:cNvSpPr>
            <p:nvPr/>
          </p:nvSpPr>
          <p:spPr bwMode="auto">
            <a:xfrm>
              <a:off x="1045" y="1055"/>
              <a:ext cx="0" cy="6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01" name="直接连接符 39945">
              <a:extLst>
                <a:ext uri="{FF2B5EF4-FFF2-40B4-BE49-F238E27FC236}">
                  <a16:creationId xmlns:a16="http://schemas.microsoft.com/office/drawing/2014/main" id="{D617C5EB-A395-41C5-AD18-193EEE60D783}"/>
                </a:ext>
              </a:extLst>
            </p:cNvPr>
            <p:cNvSpPr>
              <a:spLocks noChangeShapeType="1"/>
            </p:cNvSpPr>
            <p:nvPr/>
          </p:nvSpPr>
          <p:spPr bwMode="auto">
            <a:xfrm>
              <a:off x="1680" y="1055"/>
              <a:ext cx="0" cy="6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0602" name="文本框 39946">
            <a:extLst>
              <a:ext uri="{FF2B5EF4-FFF2-40B4-BE49-F238E27FC236}">
                <a16:creationId xmlns:a16="http://schemas.microsoft.com/office/drawing/2014/main" id="{9ECABD7C-CB72-4C7A-8BA9-7D02CD76A71A}"/>
              </a:ext>
            </a:extLst>
          </p:cNvPr>
          <p:cNvSpPr txBox="1">
            <a:spLocks noChangeArrowheads="1"/>
          </p:cNvSpPr>
          <p:nvPr/>
        </p:nvSpPr>
        <p:spPr bwMode="auto">
          <a:xfrm>
            <a:off x="2252663" y="1063625"/>
            <a:ext cx="12827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10000"/>
              </a:spcBef>
            </a:pPr>
            <a:r>
              <a:rPr lang="zh-CN" altLang="en-US" sz="1600">
                <a:ea typeface="黑体" panose="02010609060101010101" pitchFamily="49" charset="-122"/>
              </a:rPr>
              <a:t>任务控制块</a:t>
            </a:r>
          </a:p>
          <a:p>
            <a:pPr algn="ctr">
              <a:spcBef>
                <a:spcPct val="10000"/>
              </a:spcBef>
            </a:pPr>
            <a:r>
              <a:rPr lang="zh-CN" altLang="en-US" sz="1600">
                <a:ea typeface="黑体" panose="02010609060101010101" pitchFamily="49" charset="-122"/>
              </a:rPr>
              <a:t> </a:t>
            </a:r>
            <a:r>
              <a:rPr lang="en-US" altLang="zh-CN" sz="1600">
                <a:ea typeface="黑体" panose="02010609060101010101" pitchFamily="49" charset="-122"/>
              </a:rPr>
              <a:t>OS</a:t>
            </a:r>
            <a:r>
              <a:rPr lang="en-US" altLang="zh-CN" sz="1600">
                <a:ea typeface="黑体" panose="02010609060101010101" pitchFamily="49" charset="-122"/>
                <a:sym typeface="Symbol" panose="05050102010706020507" pitchFamily="18" charset="2"/>
              </a:rPr>
              <a:t>_</a:t>
            </a:r>
            <a:r>
              <a:rPr lang="en-US" altLang="zh-CN" sz="1600">
                <a:ea typeface="黑体" panose="02010609060101010101" pitchFamily="49" charset="-122"/>
              </a:rPr>
              <a:t>TCB</a:t>
            </a:r>
          </a:p>
        </p:txBody>
      </p:sp>
      <p:sp>
        <p:nvSpPr>
          <p:cNvPr id="110603" name="文本框 39947">
            <a:extLst>
              <a:ext uri="{FF2B5EF4-FFF2-40B4-BE49-F238E27FC236}">
                <a16:creationId xmlns:a16="http://schemas.microsoft.com/office/drawing/2014/main" id="{C3EC78BF-6D61-487E-B530-70C704649C70}"/>
              </a:ext>
            </a:extLst>
          </p:cNvPr>
          <p:cNvSpPr txBox="1">
            <a:spLocks noChangeArrowheads="1"/>
          </p:cNvSpPr>
          <p:nvPr/>
        </p:nvSpPr>
        <p:spPr bwMode="auto">
          <a:xfrm>
            <a:off x="862013" y="1655763"/>
            <a:ext cx="1060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10000"/>
              </a:spcBef>
            </a:pPr>
            <a:r>
              <a:rPr lang="en-US" altLang="zh-CN" sz="1600" b="1">
                <a:ea typeface="黑体" panose="02010609060101010101" pitchFamily="49" charset="-122"/>
              </a:rPr>
              <a:t>OSTCBCur</a:t>
            </a:r>
          </a:p>
        </p:txBody>
      </p:sp>
      <p:sp>
        <p:nvSpPr>
          <p:cNvPr id="110604" name="直接连接符 39948">
            <a:extLst>
              <a:ext uri="{FF2B5EF4-FFF2-40B4-BE49-F238E27FC236}">
                <a16:creationId xmlns:a16="http://schemas.microsoft.com/office/drawing/2014/main" id="{13B11F45-E3AB-4EBF-A054-304464B29B63}"/>
              </a:ext>
            </a:extLst>
          </p:cNvPr>
          <p:cNvSpPr>
            <a:spLocks noChangeShapeType="1"/>
          </p:cNvSpPr>
          <p:nvPr/>
        </p:nvSpPr>
        <p:spPr bwMode="auto">
          <a:xfrm>
            <a:off x="1903413" y="1844675"/>
            <a:ext cx="442912"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nvGrpSpPr>
          <p:cNvPr id="110605" name="组合 39949">
            <a:extLst>
              <a:ext uri="{FF2B5EF4-FFF2-40B4-BE49-F238E27FC236}">
                <a16:creationId xmlns:a16="http://schemas.microsoft.com/office/drawing/2014/main" id="{A0DE0274-8241-4BC9-A067-A9A428A37043}"/>
              </a:ext>
            </a:extLst>
          </p:cNvPr>
          <p:cNvGrpSpPr>
            <a:grpSpLocks/>
          </p:cNvGrpSpPr>
          <p:nvPr/>
        </p:nvGrpSpPr>
        <p:grpSpPr bwMode="auto">
          <a:xfrm>
            <a:off x="2365375" y="3324225"/>
            <a:ext cx="1020763" cy="2746375"/>
            <a:chOff x="1034" y="2094"/>
            <a:chExt cx="643" cy="1730"/>
          </a:xfrm>
        </p:grpSpPr>
        <p:sp>
          <p:nvSpPr>
            <p:cNvPr id="110606" name="矩形 39950">
              <a:extLst>
                <a:ext uri="{FF2B5EF4-FFF2-40B4-BE49-F238E27FC236}">
                  <a16:creationId xmlns:a16="http://schemas.microsoft.com/office/drawing/2014/main" id="{7323DBB7-7D36-4C1A-B156-67C0D175AF9D}"/>
                </a:ext>
              </a:extLst>
            </p:cNvPr>
            <p:cNvSpPr>
              <a:spLocks noChangeArrowheads="1"/>
            </p:cNvSpPr>
            <p:nvPr/>
          </p:nvSpPr>
          <p:spPr bwMode="auto">
            <a:xfrm>
              <a:off x="1034" y="3651"/>
              <a:ext cx="6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endParaRPr lang="zh-CN" altLang="zh-CN" sz="2800">
                <a:latin typeface="Arial" panose="020B0604020202020204" pitchFamily="34" charset="0"/>
              </a:endParaRPr>
            </a:p>
          </p:txBody>
        </p:sp>
        <p:sp>
          <p:nvSpPr>
            <p:cNvPr id="110607" name="矩形 39951">
              <a:extLst>
                <a:ext uri="{FF2B5EF4-FFF2-40B4-BE49-F238E27FC236}">
                  <a16:creationId xmlns:a16="http://schemas.microsoft.com/office/drawing/2014/main" id="{9213AE97-A5ED-449F-9AB3-3272A8046DDD}"/>
                </a:ext>
              </a:extLst>
            </p:cNvPr>
            <p:cNvSpPr>
              <a:spLocks noChangeArrowheads="1"/>
            </p:cNvSpPr>
            <p:nvPr/>
          </p:nvSpPr>
          <p:spPr bwMode="auto">
            <a:xfrm>
              <a:off x="1034" y="3478"/>
              <a:ext cx="6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1800">
                  <a:latin typeface="Arial" panose="020B0604020202020204" pitchFamily="34" charset="0"/>
                </a:rPr>
                <a:t>PSW</a:t>
              </a:r>
            </a:p>
          </p:txBody>
        </p:sp>
        <p:sp>
          <p:nvSpPr>
            <p:cNvPr id="110608" name="矩形 39952">
              <a:extLst>
                <a:ext uri="{FF2B5EF4-FFF2-40B4-BE49-F238E27FC236}">
                  <a16:creationId xmlns:a16="http://schemas.microsoft.com/office/drawing/2014/main" id="{70C84828-8336-4907-A3CC-00E6A6912E4C}"/>
                </a:ext>
              </a:extLst>
            </p:cNvPr>
            <p:cNvSpPr>
              <a:spLocks noChangeArrowheads="1"/>
            </p:cNvSpPr>
            <p:nvPr/>
          </p:nvSpPr>
          <p:spPr bwMode="auto">
            <a:xfrm>
              <a:off x="1034" y="3305"/>
              <a:ext cx="6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1800">
                  <a:latin typeface="Arial" panose="020B0604020202020204" pitchFamily="34" charset="0"/>
                </a:rPr>
                <a:t>PC</a:t>
              </a:r>
            </a:p>
          </p:txBody>
        </p:sp>
        <p:sp>
          <p:nvSpPr>
            <p:cNvPr id="110609" name="矩形 39953">
              <a:extLst>
                <a:ext uri="{FF2B5EF4-FFF2-40B4-BE49-F238E27FC236}">
                  <a16:creationId xmlns:a16="http://schemas.microsoft.com/office/drawing/2014/main" id="{62BAFBB5-69AE-43E7-9736-B7961B8FEE93}"/>
                </a:ext>
              </a:extLst>
            </p:cNvPr>
            <p:cNvSpPr>
              <a:spLocks noChangeArrowheads="1"/>
            </p:cNvSpPr>
            <p:nvPr/>
          </p:nvSpPr>
          <p:spPr bwMode="auto">
            <a:xfrm>
              <a:off x="1034" y="3132"/>
              <a:ext cx="6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1800">
                  <a:latin typeface="Arial" panose="020B0604020202020204" pitchFamily="34" charset="0"/>
                </a:rPr>
                <a:t>R1</a:t>
              </a:r>
            </a:p>
          </p:txBody>
        </p:sp>
        <p:sp>
          <p:nvSpPr>
            <p:cNvPr id="110610" name="矩形 39954">
              <a:extLst>
                <a:ext uri="{FF2B5EF4-FFF2-40B4-BE49-F238E27FC236}">
                  <a16:creationId xmlns:a16="http://schemas.microsoft.com/office/drawing/2014/main" id="{79266313-FCA6-4682-9649-0851039D07DC}"/>
                </a:ext>
              </a:extLst>
            </p:cNvPr>
            <p:cNvSpPr>
              <a:spLocks noChangeArrowheads="1"/>
            </p:cNvSpPr>
            <p:nvPr/>
          </p:nvSpPr>
          <p:spPr bwMode="auto">
            <a:xfrm>
              <a:off x="1034" y="2959"/>
              <a:ext cx="6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1800">
                  <a:latin typeface="Arial" panose="020B0604020202020204" pitchFamily="34" charset="0"/>
                </a:rPr>
                <a:t>R2</a:t>
              </a:r>
            </a:p>
          </p:txBody>
        </p:sp>
        <p:sp>
          <p:nvSpPr>
            <p:cNvPr id="110611" name="矩形 39955">
              <a:extLst>
                <a:ext uri="{FF2B5EF4-FFF2-40B4-BE49-F238E27FC236}">
                  <a16:creationId xmlns:a16="http://schemas.microsoft.com/office/drawing/2014/main" id="{BC3BDFF8-F786-40F6-A30F-6E5C3BFB9A7C}"/>
                </a:ext>
              </a:extLst>
            </p:cNvPr>
            <p:cNvSpPr>
              <a:spLocks noChangeArrowheads="1"/>
            </p:cNvSpPr>
            <p:nvPr/>
          </p:nvSpPr>
          <p:spPr bwMode="auto">
            <a:xfrm>
              <a:off x="1034" y="2786"/>
              <a:ext cx="6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1800">
                  <a:latin typeface="Arial" panose="020B0604020202020204" pitchFamily="34" charset="0"/>
                </a:rPr>
                <a:t>R3</a:t>
              </a:r>
            </a:p>
          </p:txBody>
        </p:sp>
        <p:sp>
          <p:nvSpPr>
            <p:cNvPr id="110612" name="矩形 39956">
              <a:extLst>
                <a:ext uri="{FF2B5EF4-FFF2-40B4-BE49-F238E27FC236}">
                  <a16:creationId xmlns:a16="http://schemas.microsoft.com/office/drawing/2014/main" id="{98364A25-D820-4A9E-86C7-1AEBCEFFB566}"/>
                </a:ext>
              </a:extLst>
            </p:cNvPr>
            <p:cNvSpPr>
              <a:spLocks noChangeArrowheads="1"/>
            </p:cNvSpPr>
            <p:nvPr/>
          </p:nvSpPr>
          <p:spPr bwMode="auto">
            <a:xfrm>
              <a:off x="1034" y="2613"/>
              <a:ext cx="6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1800">
                  <a:latin typeface="Arial" panose="020B0604020202020204" pitchFamily="34" charset="0"/>
                </a:rPr>
                <a:t>R4</a:t>
              </a:r>
            </a:p>
          </p:txBody>
        </p:sp>
        <p:sp>
          <p:nvSpPr>
            <p:cNvPr id="110613" name="矩形 39957">
              <a:extLst>
                <a:ext uri="{FF2B5EF4-FFF2-40B4-BE49-F238E27FC236}">
                  <a16:creationId xmlns:a16="http://schemas.microsoft.com/office/drawing/2014/main" id="{346B0AB5-4E00-441D-9879-DDF043EE36D2}"/>
                </a:ext>
              </a:extLst>
            </p:cNvPr>
            <p:cNvSpPr>
              <a:spLocks noChangeArrowheads="1"/>
            </p:cNvSpPr>
            <p:nvPr/>
          </p:nvSpPr>
          <p:spPr bwMode="auto">
            <a:xfrm>
              <a:off x="1034" y="2440"/>
              <a:ext cx="6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endParaRPr lang="zh-CN" altLang="zh-CN" sz="2800">
                <a:latin typeface="Arial" panose="020B0604020202020204" pitchFamily="34" charset="0"/>
              </a:endParaRPr>
            </a:p>
          </p:txBody>
        </p:sp>
        <p:sp>
          <p:nvSpPr>
            <p:cNvPr id="110614" name="矩形 39958">
              <a:extLst>
                <a:ext uri="{FF2B5EF4-FFF2-40B4-BE49-F238E27FC236}">
                  <a16:creationId xmlns:a16="http://schemas.microsoft.com/office/drawing/2014/main" id="{80A164A5-4B51-4CA2-8B69-3B9C0B159764}"/>
                </a:ext>
              </a:extLst>
            </p:cNvPr>
            <p:cNvSpPr>
              <a:spLocks noChangeArrowheads="1"/>
            </p:cNvSpPr>
            <p:nvPr/>
          </p:nvSpPr>
          <p:spPr bwMode="auto">
            <a:xfrm>
              <a:off x="1034" y="2267"/>
              <a:ext cx="6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endParaRPr lang="zh-CN" altLang="zh-CN" sz="2800">
                <a:latin typeface="Arial" panose="020B0604020202020204" pitchFamily="34" charset="0"/>
              </a:endParaRPr>
            </a:p>
          </p:txBody>
        </p:sp>
        <p:sp>
          <p:nvSpPr>
            <p:cNvPr id="110615" name="矩形 39959">
              <a:extLst>
                <a:ext uri="{FF2B5EF4-FFF2-40B4-BE49-F238E27FC236}">
                  <a16:creationId xmlns:a16="http://schemas.microsoft.com/office/drawing/2014/main" id="{FB03243B-74B7-4E75-A269-A238848BED76}"/>
                </a:ext>
              </a:extLst>
            </p:cNvPr>
            <p:cNvSpPr>
              <a:spLocks noChangeArrowheads="1"/>
            </p:cNvSpPr>
            <p:nvPr/>
          </p:nvSpPr>
          <p:spPr bwMode="auto">
            <a:xfrm>
              <a:off x="1034" y="2094"/>
              <a:ext cx="6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endParaRPr lang="zh-CN" altLang="zh-CN" sz="2800">
                <a:latin typeface="Arial" panose="020B0604020202020204" pitchFamily="34" charset="0"/>
              </a:endParaRPr>
            </a:p>
          </p:txBody>
        </p:sp>
        <p:sp>
          <p:nvSpPr>
            <p:cNvPr id="110616" name="直接连接符 39960">
              <a:extLst>
                <a:ext uri="{FF2B5EF4-FFF2-40B4-BE49-F238E27FC236}">
                  <a16:creationId xmlns:a16="http://schemas.microsoft.com/office/drawing/2014/main" id="{39E8017E-0343-44F3-BE4E-6DC3BCE8AB63}"/>
                </a:ext>
              </a:extLst>
            </p:cNvPr>
            <p:cNvSpPr>
              <a:spLocks noChangeShapeType="1"/>
            </p:cNvSpPr>
            <p:nvPr/>
          </p:nvSpPr>
          <p:spPr bwMode="auto">
            <a:xfrm>
              <a:off x="1034" y="2094"/>
              <a:ext cx="643"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17" name="直接连接符 39961">
              <a:extLst>
                <a:ext uri="{FF2B5EF4-FFF2-40B4-BE49-F238E27FC236}">
                  <a16:creationId xmlns:a16="http://schemas.microsoft.com/office/drawing/2014/main" id="{819D19B9-AC46-42E9-909B-D5F9D6D28E7C}"/>
                </a:ext>
              </a:extLst>
            </p:cNvPr>
            <p:cNvSpPr>
              <a:spLocks noChangeShapeType="1"/>
            </p:cNvSpPr>
            <p:nvPr/>
          </p:nvSpPr>
          <p:spPr bwMode="auto">
            <a:xfrm>
              <a:off x="1034" y="2267"/>
              <a:ext cx="64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18" name="直接连接符 39962">
              <a:extLst>
                <a:ext uri="{FF2B5EF4-FFF2-40B4-BE49-F238E27FC236}">
                  <a16:creationId xmlns:a16="http://schemas.microsoft.com/office/drawing/2014/main" id="{5DE2B4C2-405E-4C5A-85F1-1EF936A72228}"/>
                </a:ext>
              </a:extLst>
            </p:cNvPr>
            <p:cNvSpPr>
              <a:spLocks noChangeShapeType="1"/>
            </p:cNvSpPr>
            <p:nvPr/>
          </p:nvSpPr>
          <p:spPr bwMode="auto">
            <a:xfrm>
              <a:off x="1034" y="2440"/>
              <a:ext cx="64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19" name="直接连接符 39963">
              <a:extLst>
                <a:ext uri="{FF2B5EF4-FFF2-40B4-BE49-F238E27FC236}">
                  <a16:creationId xmlns:a16="http://schemas.microsoft.com/office/drawing/2014/main" id="{C26735A3-9912-44B8-BC89-3F362E8D2D45}"/>
                </a:ext>
              </a:extLst>
            </p:cNvPr>
            <p:cNvSpPr>
              <a:spLocks noChangeShapeType="1"/>
            </p:cNvSpPr>
            <p:nvPr/>
          </p:nvSpPr>
          <p:spPr bwMode="auto">
            <a:xfrm>
              <a:off x="1034" y="2613"/>
              <a:ext cx="64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0" name="直接连接符 39964">
              <a:extLst>
                <a:ext uri="{FF2B5EF4-FFF2-40B4-BE49-F238E27FC236}">
                  <a16:creationId xmlns:a16="http://schemas.microsoft.com/office/drawing/2014/main" id="{88A03040-21EC-40AB-AE23-683E8882B059}"/>
                </a:ext>
              </a:extLst>
            </p:cNvPr>
            <p:cNvSpPr>
              <a:spLocks noChangeShapeType="1"/>
            </p:cNvSpPr>
            <p:nvPr/>
          </p:nvSpPr>
          <p:spPr bwMode="auto">
            <a:xfrm>
              <a:off x="1034" y="2786"/>
              <a:ext cx="64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1" name="直接连接符 39965">
              <a:extLst>
                <a:ext uri="{FF2B5EF4-FFF2-40B4-BE49-F238E27FC236}">
                  <a16:creationId xmlns:a16="http://schemas.microsoft.com/office/drawing/2014/main" id="{341465C3-1722-465F-AB68-7D6FD5988390}"/>
                </a:ext>
              </a:extLst>
            </p:cNvPr>
            <p:cNvSpPr>
              <a:spLocks noChangeShapeType="1"/>
            </p:cNvSpPr>
            <p:nvPr/>
          </p:nvSpPr>
          <p:spPr bwMode="auto">
            <a:xfrm>
              <a:off x="1034" y="2959"/>
              <a:ext cx="64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2" name="直接连接符 39966">
              <a:extLst>
                <a:ext uri="{FF2B5EF4-FFF2-40B4-BE49-F238E27FC236}">
                  <a16:creationId xmlns:a16="http://schemas.microsoft.com/office/drawing/2014/main" id="{44EDF357-998D-4462-8A34-48FD7295883B}"/>
                </a:ext>
              </a:extLst>
            </p:cNvPr>
            <p:cNvSpPr>
              <a:spLocks noChangeShapeType="1"/>
            </p:cNvSpPr>
            <p:nvPr/>
          </p:nvSpPr>
          <p:spPr bwMode="auto">
            <a:xfrm>
              <a:off x="1034" y="3132"/>
              <a:ext cx="64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3" name="直接连接符 39967">
              <a:extLst>
                <a:ext uri="{FF2B5EF4-FFF2-40B4-BE49-F238E27FC236}">
                  <a16:creationId xmlns:a16="http://schemas.microsoft.com/office/drawing/2014/main" id="{54D309E3-1DE9-423B-9FD1-2D982B1D7CDC}"/>
                </a:ext>
              </a:extLst>
            </p:cNvPr>
            <p:cNvSpPr>
              <a:spLocks noChangeShapeType="1"/>
            </p:cNvSpPr>
            <p:nvPr/>
          </p:nvSpPr>
          <p:spPr bwMode="auto">
            <a:xfrm>
              <a:off x="1034" y="3305"/>
              <a:ext cx="64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4" name="直接连接符 39968">
              <a:extLst>
                <a:ext uri="{FF2B5EF4-FFF2-40B4-BE49-F238E27FC236}">
                  <a16:creationId xmlns:a16="http://schemas.microsoft.com/office/drawing/2014/main" id="{BBCA0E40-C4CA-4DB8-9455-24ECA83A6043}"/>
                </a:ext>
              </a:extLst>
            </p:cNvPr>
            <p:cNvSpPr>
              <a:spLocks noChangeShapeType="1"/>
            </p:cNvSpPr>
            <p:nvPr/>
          </p:nvSpPr>
          <p:spPr bwMode="auto">
            <a:xfrm>
              <a:off x="1034" y="3478"/>
              <a:ext cx="64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5" name="直接连接符 39969">
              <a:extLst>
                <a:ext uri="{FF2B5EF4-FFF2-40B4-BE49-F238E27FC236}">
                  <a16:creationId xmlns:a16="http://schemas.microsoft.com/office/drawing/2014/main" id="{D37D551F-4E02-41B6-92B9-2A80037F9AE3}"/>
                </a:ext>
              </a:extLst>
            </p:cNvPr>
            <p:cNvSpPr>
              <a:spLocks noChangeShapeType="1"/>
            </p:cNvSpPr>
            <p:nvPr/>
          </p:nvSpPr>
          <p:spPr bwMode="auto">
            <a:xfrm>
              <a:off x="1034" y="3651"/>
              <a:ext cx="64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6" name="直接连接符 39970">
              <a:extLst>
                <a:ext uri="{FF2B5EF4-FFF2-40B4-BE49-F238E27FC236}">
                  <a16:creationId xmlns:a16="http://schemas.microsoft.com/office/drawing/2014/main" id="{D6FC4ACF-14EF-411A-9F1D-1AF7ED7617A2}"/>
                </a:ext>
              </a:extLst>
            </p:cNvPr>
            <p:cNvSpPr>
              <a:spLocks noChangeShapeType="1"/>
            </p:cNvSpPr>
            <p:nvPr/>
          </p:nvSpPr>
          <p:spPr bwMode="auto">
            <a:xfrm>
              <a:off x="1034" y="3824"/>
              <a:ext cx="643"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7" name="直接连接符 39971">
              <a:extLst>
                <a:ext uri="{FF2B5EF4-FFF2-40B4-BE49-F238E27FC236}">
                  <a16:creationId xmlns:a16="http://schemas.microsoft.com/office/drawing/2014/main" id="{2E3067E4-4377-4102-A2DD-4CDF43638FCB}"/>
                </a:ext>
              </a:extLst>
            </p:cNvPr>
            <p:cNvSpPr>
              <a:spLocks noChangeShapeType="1"/>
            </p:cNvSpPr>
            <p:nvPr/>
          </p:nvSpPr>
          <p:spPr bwMode="auto">
            <a:xfrm>
              <a:off x="1034" y="2094"/>
              <a:ext cx="0" cy="17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8" name="直接连接符 39972">
              <a:extLst>
                <a:ext uri="{FF2B5EF4-FFF2-40B4-BE49-F238E27FC236}">
                  <a16:creationId xmlns:a16="http://schemas.microsoft.com/office/drawing/2014/main" id="{946D07CF-59BB-4FBD-9FC8-3124C28320B4}"/>
                </a:ext>
              </a:extLst>
            </p:cNvPr>
            <p:cNvSpPr>
              <a:spLocks noChangeShapeType="1"/>
            </p:cNvSpPr>
            <p:nvPr/>
          </p:nvSpPr>
          <p:spPr bwMode="auto">
            <a:xfrm>
              <a:off x="1677" y="2094"/>
              <a:ext cx="0" cy="17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0629" name="文本框 39973">
            <a:extLst>
              <a:ext uri="{FF2B5EF4-FFF2-40B4-BE49-F238E27FC236}">
                <a16:creationId xmlns:a16="http://schemas.microsoft.com/office/drawing/2014/main" id="{36954C0C-61AC-4CB3-82AA-4DB8E290EE20}"/>
              </a:ext>
            </a:extLst>
          </p:cNvPr>
          <p:cNvSpPr txBox="1">
            <a:spLocks noChangeArrowheads="1"/>
          </p:cNvSpPr>
          <p:nvPr/>
        </p:nvSpPr>
        <p:spPr bwMode="auto">
          <a:xfrm>
            <a:off x="2235200" y="2995613"/>
            <a:ext cx="1282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10000"/>
              </a:spcBef>
            </a:pPr>
            <a:r>
              <a:rPr lang="zh-CN" altLang="en-US" sz="1600">
                <a:ea typeface="黑体" panose="02010609060101010101" pitchFamily="49" charset="-122"/>
              </a:rPr>
              <a:t>存贮器低地址</a:t>
            </a:r>
          </a:p>
        </p:txBody>
      </p:sp>
      <p:sp>
        <p:nvSpPr>
          <p:cNvPr id="110630" name="文本框 39974">
            <a:extLst>
              <a:ext uri="{FF2B5EF4-FFF2-40B4-BE49-F238E27FC236}">
                <a16:creationId xmlns:a16="http://schemas.microsoft.com/office/drawing/2014/main" id="{78EEBD98-198C-4FDE-B69B-B995089A4AF9}"/>
              </a:ext>
            </a:extLst>
          </p:cNvPr>
          <p:cNvSpPr txBox="1">
            <a:spLocks noChangeArrowheads="1"/>
          </p:cNvSpPr>
          <p:nvPr/>
        </p:nvSpPr>
        <p:spPr bwMode="auto">
          <a:xfrm>
            <a:off x="2251075" y="6154738"/>
            <a:ext cx="12827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10000"/>
              </a:spcBef>
            </a:pPr>
            <a:r>
              <a:rPr lang="zh-CN" altLang="en-US" sz="1600">
                <a:ea typeface="黑体" panose="02010609060101010101" pitchFamily="49" charset="-122"/>
              </a:rPr>
              <a:t>所分配存贮器区域高地址</a:t>
            </a:r>
          </a:p>
        </p:txBody>
      </p:sp>
      <p:sp>
        <p:nvSpPr>
          <p:cNvPr id="110631" name="文本框 39975">
            <a:extLst>
              <a:ext uri="{FF2B5EF4-FFF2-40B4-BE49-F238E27FC236}">
                <a16:creationId xmlns:a16="http://schemas.microsoft.com/office/drawing/2014/main" id="{6C2125A1-D3C9-4757-A1B1-5F0717AA9DBB}"/>
              </a:ext>
            </a:extLst>
          </p:cNvPr>
          <p:cNvSpPr txBox="1">
            <a:spLocks noChangeArrowheads="1"/>
          </p:cNvSpPr>
          <p:nvPr/>
        </p:nvSpPr>
        <p:spPr bwMode="auto">
          <a:xfrm>
            <a:off x="963613" y="4397375"/>
            <a:ext cx="1060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10000"/>
              </a:spcBef>
            </a:pPr>
            <a:r>
              <a:rPr lang="zh-CN" altLang="en-US" sz="1600" b="1">
                <a:ea typeface="黑体" panose="02010609060101010101" pitchFamily="49" charset="-122"/>
              </a:rPr>
              <a:t>堆栈方向</a:t>
            </a:r>
          </a:p>
        </p:txBody>
      </p:sp>
      <p:sp>
        <p:nvSpPr>
          <p:cNvPr id="110632" name="直接连接符 39976">
            <a:extLst>
              <a:ext uri="{FF2B5EF4-FFF2-40B4-BE49-F238E27FC236}">
                <a16:creationId xmlns:a16="http://schemas.microsoft.com/office/drawing/2014/main" id="{8E2CA14F-1761-4768-9C2A-F1E4EA3BA573}"/>
              </a:ext>
            </a:extLst>
          </p:cNvPr>
          <p:cNvSpPr>
            <a:spLocks noChangeShapeType="1"/>
          </p:cNvSpPr>
          <p:nvPr/>
        </p:nvSpPr>
        <p:spPr bwMode="auto">
          <a:xfrm flipH="1" flipV="1">
            <a:off x="1500188" y="4789488"/>
            <a:ext cx="0" cy="633412"/>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0633" name="矩形 39977">
            <a:extLst>
              <a:ext uri="{FF2B5EF4-FFF2-40B4-BE49-F238E27FC236}">
                <a16:creationId xmlns:a16="http://schemas.microsoft.com/office/drawing/2014/main" id="{DDA31CCE-4FB9-48A9-8CE0-C9891C068748}"/>
              </a:ext>
            </a:extLst>
          </p:cNvPr>
          <p:cNvSpPr>
            <a:spLocks noChangeArrowheads="1"/>
          </p:cNvSpPr>
          <p:nvPr/>
        </p:nvSpPr>
        <p:spPr bwMode="auto">
          <a:xfrm>
            <a:off x="4232275" y="3589338"/>
            <a:ext cx="900113" cy="20637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a:ea typeface="黑体" panose="02010609060101010101" pitchFamily="49" charset="-122"/>
              </a:rPr>
              <a:t>SP</a:t>
            </a:r>
          </a:p>
        </p:txBody>
      </p:sp>
      <p:sp>
        <p:nvSpPr>
          <p:cNvPr id="110634" name="矩形 39978">
            <a:extLst>
              <a:ext uri="{FF2B5EF4-FFF2-40B4-BE49-F238E27FC236}">
                <a16:creationId xmlns:a16="http://schemas.microsoft.com/office/drawing/2014/main" id="{9E5053E3-10BF-48B8-954F-57209A61FB4F}"/>
              </a:ext>
            </a:extLst>
          </p:cNvPr>
          <p:cNvSpPr>
            <a:spLocks noChangeArrowheads="1"/>
          </p:cNvSpPr>
          <p:nvPr/>
        </p:nvSpPr>
        <p:spPr bwMode="auto">
          <a:xfrm>
            <a:off x="4233863" y="3911600"/>
            <a:ext cx="900112" cy="20637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a:ea typeface="黑体" panose="02010609060101010101" pitchFamily="49" charset="-122"/>
              </a:rPr>
              <a:t>R1</a:t>
            </a:r>
          </a:p>
        </p:txBody>
      </p:sp>
      <p:sp>
        <p:nvSpPr>
          <p:cNvPr id="110635" name="矩形 39979">
            <a:extLst>
              <a:ext uri="{FF2B5EF4-FFF2-40B4-BE49-F238E27FC236}">
                <a16:creationId xmlns:a16="http://schemas.microsoft.com/office/drawing/2014/main" id="{B2A3A8BC-5E55-4594-ABD5-A9EFFF79213E}"/>
              </a:ext>
            </a:extLst>
          </p:cNvPr>
          <p:cNvSpPr>
            <a:spLocks noChangeArrowheads="1"/>
          </p:cNvSpPr>
          <p:nvPr/>
        </p:nvSpPr>
        <p:spPr bwMode="auto">
          <a:xfrm>
            <a:off x="4232275" y="4121150"/>
            <a:ext cx="900113" cy="20637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a:ea typeface="黑体" panose="02010609060101010101" pitchFamily="49" charset="-122"/>
              </a:rPr>
              <a:t>R2</a:t>
            </a:r>
          </a:p>
        </p:txBody>
      </p:sp>
      <p:sp>
        <p:nvSpPr>
          <p:cNvPr id="110636" name="矩形 39980">
            <a:extLst>
              <a:ext uri="{FF2B5EF4-FFF2-40B4-BE49-F238E27FC236}">
                <a16:creationId xmlns:a16="http://schemas.microsoft.com/office/drawing/2014/main" id="{B4E8F04E-915F-4C65-9919-3C89CEDB0451}"/>
              </a:ext>
            </a:extLst>
          </p:cNvPr>
          <p:cNvSpPr>
            <a:spLocks noChangeArrowheads="1"/>
          </p:cNvSpPr>
          <p:nvPr/>
        </p:nvSpPr>
        <p:spPr bwMode="auto">
          <a:xfrm>
            <a:off x="4237038" y="4319588"/>
            <a:ext cx="900112" cy="20637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a:ea typeface="黑体" panose="02010609060101010101" pitchFamily="49" charset="-122"/>
              </a:rPr>
              <a:t>R3</a:t>
            </a:r>
          </a:p>
        </p:txBody>
      </p:sp>
      <p:sp>
        <p:nvSpPr>
          <p:cNvPr id="110637" name="矩形 39981">
            <a:extLst>
              <a:ext uri="{FF2B5EF4-FFF2-40B4-BE49-F238E27FC236}">
                <a16:creationId xmlns:a16="http://schemas.microsoft.com/office/drawing/2014/main" id="{B54E7935-0D27-487C-A2D1-D93D368B4FD2}"/>
              </a:ext>
            </a:extLst>
          </p:cNvPr>
          <p:cNvSpPr>
            <a:spLocks noChangeArrowheads="1"/>
          </p:cNvSpPr>
          <p:nvPr/>
        </p:nvSpPr>
        <p:spPr bwMode="auto">
          <a:xfrm>
            <a:off x="4235450" y="4529138"/>
            <a:ext cx="900113" cy="20637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a:ea typeface="黑体" panose="02010609060101010101" pitchFamily="49" charset="-122"/>
              </a:rPr>
              <a:t>R4</a:t>
            </a:r>
          </a:p>
        </p:txBody>
      </p:sp>
      <p:sp>
        <p:nvSpPr>
          <p:cNvPr id="110638" name="矩形 39982">
            <a:extLst>
              <a:ext uri="{FF2B5EF4-FFF2-40B4-BE49-F238E27FC236}">
                <a16:creationId xmlns:a16="http://schemas.microsoft.com/office/drawing/2014/main" id="{FDD49B66-8125-48E9-8B9C-EB9E48B6A1B6}"/>
              </a:ext>
            </a:extLst>
          </p:cNvPr>
          <p:cNvSpPr>
            <a:spLocks noChangeArrowheads="1"/>
          </p:cNvSpPr>
          <p:nvPr/>
        </p:nvSpPr>
        <p:spPr bwMode="auto">
          <a:xfrm>
            <a:off x="4237038" y="4957763"/>
            <a:ext cx="900112" cy="20637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a:ea typeface="黑体" panose="02010609060101010101" pitchFamily="49" charset="-122"/>
              </a:rPr>
              <a:t>PC</a:t>
            </a:r>
          </a:p>
        </p:txBody>
      </p:sp>
      <p:sp>
        <p:nvSpPr>
          <p:cNvPr id="110639" name="矩形 39983">
            <a:extLst>
              <a:ext uri="{FF2B5EF4-FFF2-40B4-BE49-F238E27FC236}">
                <a16:creationId xmlns:a16="http://schemas.microsoft.com/office/drawing/2014/main" id="{85E0BB3B-7F14-406C-9D94-AB222929E9F1}"/>
              </a:ext>
            </a:extLst>
          </p:cNvPr>
          <p:cNvSpPr>
            <a:spLocks noChangeArrowheads="1"/>
          </p:cNvSpPr>
          <p:nvPr/>
        </p:nvSpPr>
        <p:spPr bwMode="auto">
          <a:xfrm>
            <a:off x="4237038" y="5292725"/>
            <a:ext cx="900112" cy="20637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a:ea typeface="黑体" panose="02010609060101010101" pitchFamily="49" charset="-122"/>
              </a:rPr>
              <a:t>PSW</a:t>
            </a:r>
          </a:p>
        </p:txBody>
      </p:sp>
      <p:sp>
        <p:nvSpPr>
          <p:cNvPr id="110640" name="直接连接符 39984">
            <a:extLst>
              <a:ext uri="{FF2B5EF4-FFF2-40B4-BE49-F238E27FC236}">
                <a16:creationId xmlns:a16="http://schemas.microsoft.com/office/drawing/2014/main" id="{6C8CE86D-6BD5-4739-B4F8-D9E7463DB747}"/>
              </a:ext>
            </a:extLst>
          </p:cNvPr>
          <p:cNvSpPr>
            <a:spLocks noChangeShapeType="1"/>
          </p:cNvSpPr>
          <p:nvPr/>
        </p:nvSpPr>
        <p:spPr bwMode="auto">
          <a:xfrm flipH="1">
            <a:off x="3775075" y="3657600"/>
            <a:ext cx="5397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41" name="椭圆 39985">
            <a:extLst>
              <a:ext uri="{FF2B5EF4-FFF2-40B4-BE49-F238E27FC236}">
                <a16:creationId xmlns:a16="http://schemas.microsoft.com/office/drawing/2014/main" id="{833412ED-D158-4D11-9122-EF61F132818F}"/>
              </a:ext>
            </a:extLst>
          </p:cNvPr>
          <p:cNvSpPr>
            <a:spLocks noChangeArrowheads="1"/>
          </p:cNvSpPr>
          <p:nvPr/>
        </p:nvSpPr>
        <p:spPr bwMode="auto">
          <a:xfrm>
            <a:off x="4267200" y="3625850"/>
            <a:ext cx="88900" cy="88900"/>
          </a:xfrm>
          <a:prstGeom prst="ellipse">
            <a:avLst/>
          </a:prstGeom>
          <a:solidFill>
            <a:schemeClr val="tx1"/>
          </a:solidFill>
          <a:ln w="9525">
            <a:solidFill>
              <a:schemeClr val="tx1"/>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110642" name="组合 39986">
            <a:extLst>
              <a:ext uri="{FF2B5EF4-FFF2-40B4-BE49-F238E27FC236}">
                <a16:creationId xmlns:a16="http://schemas.microsoft.com/office/drawing/2014/main" id="{A68E6467-9288-4C65-8033-8E772BD23328}"/>
              </a:ext>
            </a:extLst>
          </p:cNvPr>
          <p:cNvGrpSpPr>
            <a:grpSpLocks/>
          </p:cNvGrpSpPr>
          <p:nvPr/>
        </p:nvGrpSpPr>
        <p:grpSpPr bwMode="auto">
          <a:xfrm>
            <a:off x="6545263" y="3300413"/>
            <a:ext cx="1020762" cy="2746375"/>
            <a:chOff x="1034" y="2094"/>
            <a:chExt cx="643" cy="1730"/>
          </a:xfrm>
        </p:grpSpPr>
        <p:sp>
          <p:nvSpPr>
            <p:cNvPr id="110643" name="矩形 39987">
              <a:extLst>
                <a:ext uri="{FF2B5EF4-FFF2-40B4-BE49-F238E27FC236}">
                  <a16:creationId xmlns:a16="http://schemas.microsoft.com/office/drawing/2014/main" id="{7FA6E96E-1F8B-4BDE-875F-9965466C88B5}"/>
                </a:ext>
              </a:extLst>
            </p:cNvPr>
            <p:cNvSpPr>
              <a:spLocks noChangeArrowheads="1"/>
            </p:cNvSpPr>
            <p:nvPr/>
          </p:nvSpPr>
          <p:spPr bwMode="auto">
            <a:xfrm>
              <a:off x="1034" y="3651"/>
              <a:ext cx="6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pPr>
              <a:endParaRPr lang="zh-CN" altLang="zh-CN" sz="2800">
                <a:latin typeface="Arial" panose="020B0604020202020204" pitchFamily="34" charset="0"/>
              </a:endParaRPr>
            </a:p>
          </p:txBody>
        </p:sp>
        <p:sp>
          <p:nvSpPr>
            <p:cNvPr id="110644" name="矩形 39988">
              <a:extLst>
                <a:ext uri="{FF2B5EF4-FFF2-40B4-BE49-F238E27FC236}">
                  <a16:creationId xmlns:a16="http://schemas.microsoft.com/office/drawing/2014/main" id="{26C7CB5D-CB82-453A-832F-9B26A0509E01}"/>
                </a:ext>
              </a:extLst>
            </p:cNvPr>
            <p:cNvSpPr>
              <a:spLocks noChangeArrowheads="1"/>
            </p:cNvSpPr>
            <p:nvPr/>
          </p:nvSpPr>
          <p:spPr bwMode="auto">
            <a:xfrm>
              <a:off x="1034" y="3478"/>
              <a:ext cx="6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1800">
                  <a:latin typeface="Arial" panose="020B0604020202020204" pitchFamily="34" charset="0"/>
                </a:rPr>
                <a:t>PSW</a:t>
              </a:r>
            </a:p>
          </p:txBody>
        </p:sp>
        <p:sp>
          <p:nvSpPr>
            <p:cNvPr id="110645" name="矩形 39989">
              <a:extLst>
                <a:ext uri="{FF2B5EF4-FFF2-40B4-BE49-F238E27FC236}">
                  <a16:creationId xmlns:a16="http://schemas.microsoft.com/office/drawing/2014/main" id="{59531E9E-C7B5-47C3-B5E8-83EC8BF02E55}"/>
                </a:ext>
              </a:extLst>
            </p:cNvPr>
            <p:cNvSpPr>
              <a:spLocks noChangeArrowheads="1"/>
            </p:cNvSpPr>
            <p:nvPr/>
          </p:nvSpPr>
          <p:spPr bwMode="auto">
            <a:xfrm>
              <a:off x="1034" y="3305"/>
              <a:ext cx="6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1800">
                  <a:latin typeface="Arial" panose="020B0604020202020204" pitchFamily="34" charset="0"/>
                </a:rPr>
                <a:t>PC</a:t>
              </a:r>
            </a:p>
          </p:txBody>
        </p:sp>
        <p:sp>
          <p:nvSpPr>
            <p:cNvPr id="110646" name="矩形 39990">
              <a:extLst>
                <a:ext uri="{FF2B5EF4-FFF2-40B4-BE49-F238E27FC236}">
                  <a16:creationId xmlns:a16="http://schemas.microsoft.com/office/drawing/2014/main" id="{6752B9B3-1523-43A7-B65D-68DF5C59ABCA}"/>
                </a:ext>
              </a:extLst>
            </p:cNvPr>
            <p:cNvSpPr>
              <a:spLocks noChangeArrowheads="1"/>
            </p:cNvSpPr>
            <p:nvPr/>
          </p:nvSpPr>
          <p:spPr bwMode="auto">
            <a:xfrm>
              <a:off x="1034" y="3132"/>
              <a:ext cx="6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1800">
                  <a:latin typeface="Arial" panose="020B0604020202020204" pitchFamily="34" charset="0"/>
                </a:rPr>
                <a:t>R1</a:t>
              </a:r>
            </a:p>
          </p:txBody>
        </p:sp>
        <p:sp>
          <p:nvSpPr>
            <p:cNvPr id="110647" name="矩形 39991">
              <a:extLst>
                <a:ext uri="{FF2B5EF4-FFF2-40B4-BE49-F238E27FC236}">
                  <a16:creationId xmlns:a16="http://schemas.microsoft.com/office/drawing/2014/main" id="{A9D8D244-9AF9-4E6F-88C6-D5EA1CBA687E}"/>
                </a:ext>
              </a:extLst>
            </p:cNvPr>
            <p:cNvSpPr>
              <a:spLocks noChangeArrowheads="1"/>
            </p:cNvSpPr>
            <p:nvPr/>
          </p:nvSpPr>
          <p:spPr bwMode="auto">
            <a:xfrm>
              <a:off x="1034" y="2959"/>
              <a:ext cx="6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1800">
                  <a:latin typeface="Arial" panose="020B0604020202020204" pitchFamily="34" charset="0"/>
                </a:rPr>
                <a:t>R2</a:t>
              </a:r>
            </a:p>
          </p:txBody>
        </p:sp>
        <p:sp>
          <p:nvSpPr>
            <p:cNvPr id="110648" name="矩形 39992">
              <a:extLst>
                <a:ext uri="{FF2B5EF4-FFF2-40B4-BE49-F238E27FC236}">
                  <a16:creationId xmlns:a16="http://schemas.microsoft.com/office/drawing/2014/main" id="{EA879365-7CCC-4181-BEF3-EAB1E24F8DD9}"/>
                </a:ext>
              </a:extLst>
            </p:cNvPr>
            <p:cNvSpPr>
              <a:spLocks noChangeArrowheads="1"/>
            </p:cNvSpPr>
            <p:nvPr/>
          </p:nvSpPr>
          <p:spPr bwMode="auto">
            <a:xfrm>
              <a:off x="1034" y="2786"/>
              <a:ext cx="6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1800">
                  <a:latin typeface="Arial" panose="020B0604020202020204" pitchFamily="34" charset="0"/>
                </a:rPr>
                <a:t>R3</a:t>
              </a:r>
            </a:p>
          </p:txBody>
        </p:sp>
        <p:sp>
          <p:nvSpPr>
            <p:cNvPr id="110649" name="矩形 39993">
              <a:extLst>
                <a:ext uri="{FF2B5EF4-FFF2-40B4-BE49-F238E27FC236}">
                  <a16:creationId xmlns:a16="http://schemas.microsoft.com/office/drawing/2014/main" id="{1D9FA79C-7C88-4AD7-B50C-D4269B5F67A6}"/>
                </a:ext>
              </a:extLst>
            </p:cNvPr>
            <p:cNvSpPr>
              <a:spLocks noChangeArrowheads="1"/>
            </p:cNvSpPr>
            <p:nvPr/>
          </p:nvSpPr>
          <p:spPr bwMode="auto">
            <a:xfrm>
              <a:off x="1034" y="2613"/>
              <a:ext cx="6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1800">
                  <a:latin typeface="Arial" panose="020B0604020202020204" pitchFamily="34" charset="0"/>
                </a:rPr>
                <a:t>R4</a:t>
              </a:r>
            </a:p>
          </p:txBody>
        </p:sp>
        <p:sp>
          <p:nvSpPr>
            <p:cNvPr id="110650" name="矩形 39994">
              <a:extLst>
                <a:ext uri="{FF2B5EF4-FFF2-40B4-BE49-F238E27FC236}">
                  <a16:creationId xmlns:a16="http://schemas.microsoft.com/office/drawing/2014/main" id="{747C23BC-74C8-4801-A753-0E75B88E243E}"/>
                </a:ext>
              </a:extLst>
            </p:cNvPr>
            <p:cNvSpPr>
              <a:spLocks noChangeArrowheads="1"/>
            </p:cNvSpPr>
            <p:nvPr/>
          </p:nvSpPr>
          <p:spPr bwMode="auto">
            <a:xfrm>
              <a:off x="1034" y="2440"/>
              <a:ext cx="6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endParaRPr lang="zh-CN" altLang="zh-CN" sz="2800">
                <a:latin typeface="Arial" panose="020B0604020202020204" pitchFamily="34" charset="0"/>
              </a:endParaRPr>
            </a:p>
          </p:txBody>
        </p:sp>
        <p:sp>
          <p:nvSpPr>
            <p:cNvPr id="110651" name="矩形 39995">
              <a:extLst>
                <a:ext uri="{FF2B5EF4-FFF2-40B4-BE49-F238E27FC236}">
                  <a16:creationId xmlns:a16="http://schemas.microsoft.com/office/drawing/2014/main" id="{EB2DDCDB-F254-40A7-931E-4D1005B24BB1}"/>
                </a:ext>
              </a:extLst>
            </p:cNvPr>
            <p:cNvSpPr>
              <a:spLocks noChangeArrowheads="1"/>
            </p:cNvSpPr>
            <p:nvPr/>
          </p:nvSpPr>
          <p:spPr bwMode="auto">
            <a:xfrm>
              <a:off x="1034" y="2267"/>
              <a:ext cx="6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endParaRPr lang="zh-CN" altLang="zh-CN" sz="2800">
                <a:latin typeface="Arial" panose="020B0604020202020204" pitchFamily="34" charset="0"/>
              </a:endParaRPr>
            </a:p>
          </p:txBody>
        </p:sp>
        <p:sp>
          <p:nvSpPr>
            <p:cNvPr id="110652" name="矩形 39996">
              <a:extLst>
                <a:ext uri="{FF2B5EF4-FFF2-40B4-BE49-F238E27FC236}">
                  <a16:creationId xmlns:a16="http://schemas.microsoft.com/office/drawing/2014/main" id="{B46992E0-5018-4A31-A1FE-E699D717C712}"/>
                </a:ext>
              </a:extLst>
            </p:cNvPr>
            <p:cNvSpPr>
              <a:spLocks noChangeArrowheads="1"/>
            </p:cNvSpPr>
            <p:nvPr/>
          </p:nvSpPr>
          <p:spPr bwMode="auto">
            <a:xfrm>
              <a:off x="1034" y="2094"/>
              <a:ext cx="6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endParaRPr lang="zh-CN" altLang="zh-CN" sz="2800">
                <a:latin typeface="Arial" panose="020B0604020202020204" pitchFamily="34" charset="0"/>
              </a:endParaRPr>
            </a:p>
          </p:txBody>
        </p:sp>
        <p:sp>
          <p:nvSpPr>
            <p:cNvPr id="110653" name="直接连接符 39997">
              <a:extLst>
                <a:ext uri="{FF2B5EF4-FFF2-40B4-BE49-F238E27FC236}">
                  <a16:creationId xmlns:a16="http://schemas.microsoft.com/office/drawing/2014/main" id="{2F6F028B-7614-44D7-9970-4C3D7EFD3EDF}"/>
                </a:ext>
              </a:extLst>
            </p:cNvPr>
            <p:cNvSpPr>
              <a:spLocks noChangeShapeType="1"/>
            </p:cNvSpPr>
            <p:nvPr/>
          </p:nvSpPr>
          <p:spPr bwMode="auto">
            <a:xfrm>
              <a:off x="1034" y="2094"/>
              <a:ext cx="643"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54" name="直接连接符 39998">
              <a:extLst>
                <a:ext uri="{FF2B5EF4-FFF2-40B4-BE49-F238E27FC236}">
                  <a16:creationId xmlns:a16="http://schemas.microsoft.com/office/drawing/2014/main" id="{243DFE16-FD4F-48CB-873F-42286AD13B53}"/>
                </a:ext>
              </a:extLst>
            </p:cNvPr>
            <p:cNvSpPr>
              <a:spLocks noChangeShapeType="1"/>
            </p:cNvSpPr>
            <p:nvPr/>
          </p:nvSpPr>
          <p:spPr bwMode="auto">
            <a:xfrm>
              <a:off x="1034" y="2267"/>
              <a:ext cx="64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55" name="直接连接符 39999">
              <a:extLst>
                <a:ext uri="{FF2B5EF4-FFF2-40B4-BE49-F238E27FC236}">
                  <a16:creationId xmlns:a16="http://schemas.microsoft.com/office/drawing/2014/main" id="{D32F3006-2BCB-4509-87DE-C02922DB3D69}"/>
                </a:ext>
              </a:extLst>
            </p:cNvPr>
            <p:cNvSpPr>
              <a:spLocks noChangeShapeType="1"/>
            </p:cNvSpPr>
            <p:nvPr/>
          </p:nvSpPr>
          <p:spPr bwMode="auto">
            <a:xfrm>
              <a:off x="1034" y="2440"/>
              <a:ext cx="64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56" name="直接连接符 40000">
              <a:extLst>
                <a:ext uri="{FF2B5EF4-FFF2-40B4-BE49-F238E27FC236}">
                  <a16:creationId xmlns:a16="http://schemas.microsoft.com/office/drawing/2014/main" id="{C9166A0C-DDCC-4281-B93E-991D136EBDBE}"/>
                </a:ext>
              </a:extLst>
            </p:cNvPr>
            <p:cNvSpPr>
              <a:spLocks noChangeShapeType="1"/>
            </p:cNvSpPr>
            <p:nvPr/>
          </p:nvSpPr>
          <p:spPr bwMode="auto">
            <a:xfrm>
              <a:off x="1034" y="2613"/>
              <a:ext cx="64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57" name="直接连接符 40001">
              <a:extLst>
                <a:ext uri="{FF2B5EF4-FFF2-40B4-BE49-F238E27FC236}">
                  <a16:creationId xmlns:a16="http://schemas.microsoft.com/office/drawing/2014/main" id="{9C817106-78EA-47E8-9B64-D8A19639F593}"/>
                </a:ext>
              </a:extLst>
            </p:cNvPr>
            <p:cNvSpPr>
              <a:spLocks noChangeShapeType="1"/>
            </p:cNvSpPr>
            <p:nvPr/>
          </p:nvSpPr>
          <p:spPr bwMode="auto">
            <a:xfrm>
              <a:off x="1034" y="2786"/>
              <a:ext cx="64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58" name="直接连接符 40002">
              <a:extLst>
                <a:ext uri="{FF2B5EF4-FFF2-40B4-BE49-F238E27FC236}">
                  <a16:creationId xmlns:a16="http://schemas.microsoft.com/office/drawing/2014/main" id="{C9213880-403C-4E28-955A-9C33C2BC0F14}"/>
                </a:ext>
              </a:extLst>
            </p:cNvPr>
            <p:cNvSpPr>
              <a:spLocks noChangeShapeType="1"/>
            </p:cNvSpPr>
            <p:nvPr/>
          </p:nvSpPr>
          <p:spPr bwMode="auto">
            <a:xfrm>
              <a:off x="1034" y="2959"/>
              <a:ext cx="64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59" name="直接连接符 40003">
              <a:extLst>
                <a:ext uri="{FF2B5EF4-FFF2-40B4-BE49-F238E27FC236}">
                  <a16:creationId xmlns:a16="http://schemas.microsoft.com/office/drawing/2014/main" id="{A85B6040-DEA5-467B-9523-0F9373460D0A}"/>
                </a:ext>
              </a:extLst>
            </p:cNvPr>
            <p:cNvSpPr>
              <a:spLocks noChangeShapeType="1"/>
            </p:cNvSpPr>
            <p:nvPr/>
          </p:nvSpPr>
          <p:spPr bwMode="auto">
            <a:xfrm>
              <a:off x="1034" y="3132"/>
              <a:ext cx="64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60" name="直接连接符 40004">
              <a:extLst>
                <a:ext uri="{FF2B5EF4-FFF2-40B4-BE49-F238E27FC236}">
                  <a16:creationId xmlns:a16="http://schemas.microsoft.com/office/drawing/2014/main" id="{AB398E78-4AA4-4253-8994-9F600F5F88E5}"/>
                </a:ext>
              </a:extLst>
            </p:cNvPr>
            <p:cNvSpPr>
              <a:spLocks noChangeShapeType="1"/>
            </p:cNvSpPr>
            <p:nvPr/>
          </p:nvSpPr>
          <p:spPr bwMode="auto">
            <a:xfrm>
              <a:off x="1034" y="3305"/>
              <a:ext cx="64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61" name="直接连接符 40005">
              <a:extLst>
                <a:ext uri="{FF2B5EF4-FFF2-40B4-BE49-F238E27FC236}">
                  <a16:creationId xmlns:a16="http://schemas.microsoft.com/office/drawing/2014/main" id="{01145D09-BC06-4CB6-9454-DF8F5E7078D3}"/>
                </a:ext>
              </a:extLst>
            </p:cNvPr>
            <p:cNvSpPr>
              <a:spLocks noChangeShapeType="1"/>
            </p:cNvSpPr>
            <p:nvPr/>
          </p:nvSpPr>
          <p:spPr bwMode="auto">
            <a:xfrm>
              <a:off x="1034" y="3478"/>
              <a:ext cx="64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62" name="直接连接符 40006">
              <a:extLst>
                <a:ext uri="{FF2B5EF4-FFF2-40B4-BE49-F238E27FC236}">
                  <a16:creationId xmlns:a16="http://schemas.microsoft.com/office/drawing/2014/main" id="{CC1B0764-702E-4539-955D-2FE88BB06339}"/>
                </a:ext>
              </a:extLst>
            </p:cNvPr>
            <p:cNvSpPr>
              <a:spLocks noChangeShapeType="1"/>
            </p:cNvSpPr>
            <p:nvPr/>
          </p:nvSpPr>
          <p:spPr bwMode="auto">
            <a:xfrm>
              <a:off x="1034" y="3651"/>
              <a:ext cx="64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63" name="直接连接符 40007">
              <a:extLst>
                <a:ext uri="{FF2B5EF4-FFF2-40B4-BE49-F238E27FC236}">
                  <a16:creationId xmlns:a16="http://schemas.microsoft.com/office/drawing/2014/main" id="{0346D4EC-3469-424F-93A3-F8F81E293796}"/>
                </a:ext>
              </a:extLst>
            </p:cNvPr>
            <p:cNvSpPr>
              <a:spLocks noChangeShapeType="1"/>
            </p:cNvSpPr>
            <p:nvPr/>
          </p:nvSpPr>
          <p:spPr bwMode="auto">
            <a:xfrm>
              <a:off x="1034" y="3824"/>
              <a:ext cx="643"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64" name="直接连接符 40008">
              <a:extLst>
                <a:ext uri="{FF2B5EF4-FFF2-40B4-BE49-F238E27FC236}">
                  <a16:creationId xmlns:a16="http://schemas.microsoft.com/office/drawing/2014/main" id="{2B0318C8-9F35-49CE-A264-95F3B92C966E}"/>
                </a:ext>
              </a:extLst>
            </p:cNvPr>
            <p:cNvSpPr>
              <a:spLocks noChangeShapeType="1"/>
            </p:cNvSpPr>
            <p:nvPr/>
          </p:nvSpPr>
          <p:spPr bwMode="auto">
            <a:xfrm>
              <a:off x="1034" y="2094"/>
              <a:ext cx="0" cy="17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65" name="直接连接符 40009">
              <a:extLst>
                <a:ext uri="{FF2B5EF4-FFF2-40B4-BE49-F238E27FC236}">
                  <a16:creationId xmlns:a16="http://schemas.microsoft.com/office/drawing/2014/main" id="{07607376-4C6D-42D9-98DC-55A741E6CA78}"/>
                </a:ext>
              </a:extLst>
            </p:cNvPr>
            <p:cNvSpPr>
              <a:spLocks noChangeShapeType="1"/>
            </p:cNvSpPr>
            <p:nvPr/>
          </p:nvSpPr>
          <p:spPr bwMode="auto">
            <a:xfrm>
              <a:off x="1677" y="2094"/>
              <a:ext cx="0" cy="173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0666" name="文本框 40010">
            <a:extLst>
              <a:ext uri="{FF2B5EF4-FFF2-40B4-BE49-F238E27FC236}">
                <a16:creationId xmlns:a16="http://schemas.microsoft.com/office/drawing/2014/main" id="{FABE3256-C658-4CFD-83F6-AF13314F4F29}"/>
              </a:ext>
            </a:extLst>
          </p:cNvPr>
          <p:cNvSpPr txBox="1">
            <a:spLocks noChangeArrowheads="1"/>
          </p:cNvSpPr>
          <p:nvPr/>
        </p:nvSpPr>
        <p:spPr bwMode="auto">
          <a:xfrm>
            <a:off x="6415088" y="2971800"/>
            <a:ext cx="1282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10000"/>
              </a:spcBef>
            </a:pPr>
            <a:r>
              <a:rPr lang="zh-CN" altLang="en-US" sz="1600">
                <a:ea typeface="黑体" panose="02010609060101010101" pitchFamily="49" charset="-122"/>
              </a:rPr>
              <a:t>存贮器低地址</a:t>
            </a:r>
          </a:p>
        </p:txBody>
      </p:sp>
      <p:sp>
        <p:nvSpPr>
          <p:cNvPr id="110667" name="文本框 40011">
            <a:extLst>
              <a:ext uri="{FF2B5EF4-FFF2-40B4-BE49-F238E27FC236}">
                <a16:creationId xmlns:a16="http://schemas.microsoft.com/office/drawing/2014/main" id="{3FA64B5C-56FB-4621-81CC-5A0736E7D90F}"/>
              </a:ext>
            </a:extLst>
          </p:cNvPr>
          <p:cNvSpPr txBox="1">
            <a:spLocks noChangeArrowheads="1"/>
          </p:cNvSpPr>
          <p:nvPr/>
        </p:nvSpPr>
        <p:spPr bwMode="auto">
          <a:xfrm>
            <a:off x="6430963" y="6130925"/>
            <a:ext cx="1282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10000"/>
              </a:spcBef>
            </a:pPr>
            <a:r>
              <a:rPr lang="zh-CN" altLang="en-US" sz="1600">
                <a:ea typeface="黑体" panose="02010609060101010101" pitchFamily="49" charset="-122"/>
              </a:rPr>
              <a:t>所分配存贮器高地址</a:t>
            </a:r>
          </a:p>
        </p:txBody>
      </p:sp>
      <p:sp>
        <p:nvSpPr>
          <p:cNvPr id="110668" name="直接连接符 40012">
            <a:extLst>
              <a:ext uri="{FF2B5EF4-FFF2-40B4-BE49-F238E27FC236}">
                <a16:creationId xmlns:a16="http://schemas.microsoft.com/office/drawing/2014/main" id="{C8791B22-5676-418B-A138-AFFE9029C938}"/>
              </a:ext>
            </a:extLst>
          </p:cNvPr>
          <p:cNvSpPr>
            <a:spLocks noChangeShapeType="1"/>
          </p:cNvSpPr>
          <p:nvPr/>
        </p:nvSpPr>
        <p:spPr bwMode="auto">
          <a:xfrm>
            <a:off x="7034213" y="1881188"/>
            <a:ext cx="9080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69" name="直接连接符 40013">
            <a:extLst>
              <a:ext uri="{FF2B5EF4-FFF2-40B4-BE49-F238E27FC236}">
                <a16:creationId xmlns:a16="http://schemas.microsoft.com/office/drawing/2014/main" id="{D6B0D57E-A1B3-43A5-A300-08F66B495ECC}"/>
              </a:ext>
            </a:extLst>
          </p:cNvPr>
          <p:cNvSpPr>
            <a:spLocks noChangeShapeType="1"/>
          </p:cNvSpPr>
          <p:nvPr/>
        </p:nvSpPr>
        <p:spPr bwMode="auto">
          <a:xfrm>
            <a:off x="7940675" y="1893888"/>
            <a:ext cx="0" cy="23764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70" name="直接连接符 40014">
            <a:extLst>
              <a:ext uri="{FF2B5EF4-FFF2-40B4-BE49-F238E27FC236}">
                <a16:creationId xmlns:a16="http://schemas.microsoft.com/office/drawing/2014/main" id="{937810B3-CE97-46D2-BA15-2B44259EE764}"/>
              </a:ext>
            </a:extLst>
          </p:cNvPr>
          <p:cNvSpPr>
            <a:spLocks noChangeShapeType="1"/>
          </p:cNvSpPr>
          <p:nvPr/>
        </p:nvSpPr>
        <p:spPr bwMode="auto">
          <a:xfrm flipH="1">
            <a:off x="7553325" y="4270375"/>
            <a:ext cx="388938"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0671" name="椭圆 40015">
            <a:extLst>
              <a:ext uri="{FF2B5EF4-FFF2-40B4-BE49-F238E27FC236}">
                <a16:creationId xmlns:a16="http://schemas.microsoft.com/office/drawing/2014/main" id="{F951FFD8-7238-4245-ADF1-078CC79FCC66}"/>
              </a:ext>
            </a:extLst>
          </p:cNvPr>
          <p:cNvSpPr>
            <a:spLocks noChangeArrowheads="1"/>
          </p:cNvSpPr>
          <p:nvPr/>
        </p:nvSpPr>
        <p:spPr bwMode="auto">
          <a:xfrm>
            <a:off x="6986588" y="1836738"/>
            <a:ext cx="88900" cy="88900"/>
          </a:xfrm>
          <a:prstGeom prst="ellipse">
            <a:avLst/>
          </a:prstGeom>
          <a:solidFill>
            <a:schemeClr val="tx1"/>
          </a:solidFill>
          <a:ln w="9525">
            <a:solidFill>
              <a:schemeClr val="tx1"/>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110672" name="组合 40016">
            <a:extLst>
              <a:ext uri="{FF2B5EF4-FFF2-40B4-BE49-F238E27FC236}">
                <a16:creationId xmlns:a16="http://schemas.microsoft.com/office/drawing/2014/main" id="{C3F3DC40-8D1D-46ED-A827-26BF6F76157D}"/>
              </a:ext>
            </a:extLst>
          </p:cNvPr>
          <p:cNvGrpSpPr>
            <a:grpSpLocks/>
          </p:cNvGrpSpPr>
          <p:nvPr/>
        </p:nvGrpSpPr>
        <p:grpSpPr bwMode="auto">
          <a:xfrm>
            <a:off x="6550025" y="1689100"/>
            <a:ext cx="1008063" cy="1092200"/>
            <a:chOff x="1045" y="1055"/>
            <a:chExt cx="635" cy="688"/>
          </a:xfrm>
        </p:grpSpPr>
        <p:sp>
          <p:nvSpPr>
            <p:cNvPr id="110673" name="矩形 40017">
              <a:extLst>
                <a:ext uri="{FF2B5EF4-FFF2-40B4-BE49-F238E27FC236}">
                  <a16:creationId xmlns:a16="http://schemas.microsoft.com/office/drawing/2014/main" id="{94A70884-007F-4F08-B6F0-C49091D0B6B5}"/>
                </a:ext>
              </a:extLst>
            </p:cNvPr>
            <p:cNvSpPr>
              <a:spLocks noChangeArrowheads="1"/>
            </p:cNvSpPr>
            <p:nvPr/>
          </p:nvSpPr>
          <p:spPr bwMode="auto">
            <a:xfrm>
              <a:off x="1045" y="1285"/>
              <a:ext cx="635" cy="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endParaRPr lang="zh-CN" altLang="zh-CN" sz="2800">
                <a:latin typeface="Arial" panose="020B0604020202020204" pitchFamily="34" charset="0"/>
              </a:endParaRPr>
            </a:p>
          </p:txBody>
        </p:sp>
        <p:sp>
          <p:nvSpPr>
            <p:cNvPr id="110674" name="矩形 40018">
              <a:extLst>
                <a:ext uri="{FF2B5EF4-FFF2-40B4-BE49-F238E27FC236}">
                  <a16:creationId xmlns:a16="http://schemas.microsoft.com/office/drawing/2014/main" id="{2FFD55A4-7539-4B5A-90B9-C4D115E62435}"/>
                </a:ext>
              </a:extLst>
            </p:cNvPr>
            <p:cNvSpPr>
              <a:spLocks noChangeArrowheads="1"/>
            </p:cNvSpPr>
            <p:nvPr/>
          </p:nvSpPr>
          <p:spPr bwMode="auto">
            <a:xfrm>
              <a:off x="1045" y="1055"/>
              <a:ext cx="63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77863">
                <a:defRPr sz="2400">
                  <a:solidFill>
                    <a:schemeClr val="tx1"/>
                  </a:solidFill>
                  <a:latin typeface="Times New Roman" panose="02020603050405020304" pitchFamily="18" charset="0"/>
                  <a:ea typeface="宋体" panose="02010600030101010101" pitchFamily="2" charset="-122"/>
                </a:defRPr>
              </a:lvl1pPr>
              <a:lvl2pPr defTabSz="677863">
                <a:defRPr sz="2400">
                  <a:solidFill>
                    <a:schemeClr val="tx1"/>
                  </a:solidFill>
                  <a:latin typeface="Times New Roman" panose="02020603050405020304" pitchFamily="18" charset="0"/>
                  <a:ea typeface="宋体" panose="02010600030101010101" pitchFamily="2" charset="-122"/>
                </a:defRPr>
              </a:lvl2pPr>
              <a:lvl3pPr defTabSz="677863">
                <a:defRPr sz="2400">
                  <a:solidFill>
                    <a:schemeClr val="tx1"/>
                  </a:solidFill>
                  <a:latin typeface="Times New Roman" panose="02020603050405020304" pitchFamily="18" charset="0"/>
                  <a:ea typeface="宋体" panose="02010600030101010101" pitchFamily="2" charset="-122"/>
                </a:defRPr>
              </a:lvl3pPr>
              <a:lvl4pPr defTabSz="677863">
                <a:defRPr sz="2400">
                  <a:solidFill>
                    <a:schemeClr val="tx1"/>
                  </a:solidFill>
                  <a:latin typeface="Times New Roman" panose="02020603050405020304" pitchFamily="18" charset="0"/>
                  <a:ea typeface="宋体" panose="02010600030101010101" pitchFamily="2" charset="-122"/>
                </a:defRPr>
              </a:lvl4pPr>
              <a:lvl5pPr defTabSz="677863">
                <a:defRPr sz="2400">
                  <a:solidFill>
                    <a:schemeClr val="tx1"/>
                  </a:solidFill>
                  <a:latin typeface="Times New Roman" panose="02020603050405020304" pitchFamily="18" charset="0"/>
                  <a:ea typeface="宋体" panose="02010600030101010101" pitchFamily="2" charset="-122"/>
                </a:defRPr>
              </a:lvl5pPr>
              <a:lvl6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defTabSz="677863"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endParaRPr lang="zh-CN" altLang="zh-CN" sz="2800">
                <a:latin typeface="Arial" panose="020B0604020202020204" pitchFamily="34" charset="0"/>
              </a:endParaRPr>
            </a:p>
          </p:txBody>
        </p:sp>
        <p:sp>
          <p:nvSpPr>
            <p:cNvPr id="110675" name="直接连接符 40019">
              <a:extLst>
                <a:ext uri="{FF2B5EF4-FFF2-40B4-BE49-F238E27FC236}">
                  <a16:creationId xmlns:a16="http://schemas.microsoft.com/office/drawing/2014/main" id="{F81E127A-51F8-49A6-8CD4-884095E47B71}"/>
                </a:ext>
              </a:extLst>
            </p:cNvPr>
            <p:cNvSpPr>
              <a:spLocks noChangeShapeType="1"/>
            </p:cNvSpPr>
            <p:nvPr/>
          </p:nvSpPr>
          <p:spPr bwMode="auto">
            <a:xfrm>
              <a:off x="1045" y="1055"/>
              <a:ext cx="635"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76" name="直接连接符 40020">
              <a:extLst>
                <a:ext uri="{FF2B5EF4-FFF2-40B4-BE49-F238E27FC236}">
                  <a16:creationId xmlns:a16="http://schemas.microsoft.com/office/drawing/2014/main" id="{757906AF-42D3-4EFA-804F-BE483E101465}"/>
                </a:ext>
              </a:extLst>
            </p:cNvPr>
            <p:cNvSpPr>
              <a:spLocks noChangeShapeType="1"/>
            </p:cNvSpPr>
            <p:nvPr/>
          </p:nvSpPr>
          <p:spPr bwMode="auto">
            <a:xfrm>
              <a:off x="1045" y="1285"/>
              <a:ext cx="6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77" name="直接连接符 40021">
              <a:extLst>
                <a:ext uri="{FF2B5EF4-FFF2-40B4-BE49-F238E27FC236}">
                  <a16:creationId xmlns:a16="http://schemas.microsoft.com/office/drawing/2014/main" id="{23FAEF25-8504-48FD-8495-58E1CDB6F169}"/>
                </a:ext>
              </a:extLst>
            </p:cNvPr>
            <p:cNvSpPr>
              <a:spLocks noChangeShapeType="1"/>
            </p:cNvSpPr>
            <p:nvPr/>
          </p:nvSpPr>
          <p:spPr bwMode="auto">
            <a:xfrm>
              <a:off x="1045" y="1743"/>
              <a:ext cx="635"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78" name="直接连接符 40022">
              <a:extLst>
                <a:ext uri="{FF2B5EF4-FFF2-40B4-BE49-F238E27FC236}">
                  <a16:creationId xmlns:a16="http://schemas.microsoft.com/office/drawing/2014/main" id="{99C5C74E-BA87-4B9B-8E31-011E058C90A5}"/>
                </a:ext>
              </a:extLst>
            </p:cNvPr>
            <p:cNvSpPr>
              <a:spLocks noChangeShapeType="1"/>
            </p:cNvSpPr>
            <p:nvPr/>
          </p:nvSpPr>
          <p:spPr bwMode="auto">
            <a:xfrm>
              <a:off x="1045" y="1055"/>
              <a:ext cx="0" cy="6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79" name="直接连接符 40023">
              <a:extLst>
                <a:ext uri="{FF2B5EF4-FFF2-40B4-BE49-F238E27FC236}">
                  <a16:creationId xmlns:a16="http://schemas.microsoft.com/office/drawing/2014/main" id="{BA326C68-196A-459A-AC70-73E6717F42E5}"/>
                </a:ext>
              </a:extLst>
            </p:cNvPr>
            <p:cNvSpPr>
              <a:spLocks noChangeShapeType="1"/>
            </p:cNvSpPr>
            <p:nvPr/>
          </p:nvSpPr>
          <p:spPr bwMode="auto">
            <a:xfrm>
              <a:off x="1680" y="1055"/>
              <a:ext cx="0" cy="6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0680" name="文本框 40024">
            <a:extLst>
              <a:ext uri="{FF2B5EF4-FFF2-40B4-BE49-F238E27FC236}">
                <a16:creationId xmlns:a16="http://schemas.microsoft.com/office/drawing/2014/main" id="{93885C0B-8E88-4252-985A-A91A21D5F944}"/>
              </a:ext>
            </a:extLst>
          </p:cNvPr>
          <p:cNvSpPr txBox="1">
            <a:spLocks noChangeArrowheads="1"/>
          </p:cNvSpPr>
          <p:nvPr/>
        </p:nvSpPr>
        <p:spPr bwMode="auto">
          <a:xfrm>
            <a:off x="6419850" y="1077913"/>
            <a:ext cx="12827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10000"/>
              </a:spcBef>
            </a:pPr>
            <a:r>
              <a:rPr lang="zh-CN" altLang="en-US" sz="1600">
                <a:ea typeface="黑体" panose="02010609060101010101" pitchFamily="49" charset="-122"/>
              </a:rPr>
              <a:t>任务控制块</a:t>
            </a:r>
          </a:p>
          <a:p>
            <a:pPr algn="ctr">
              <a:spcBef>
                <a:spcPct val="10000"/>
              </a:spcBef>
            </a:pPr>
            <a:r>
              <a:rPr lang="zh-CN" altLang="en-US" sz="1600">
                <a:ea typeface="黑体" panose="02010609060101010101" pitchFamily="49" charset="-122"/>
              </a:rPr>
              <a:t> </a:t>
            </a:r>
            <a:r>
              <a:rPr lang="en-US" altLang="zh-CN" sz="1600">
                <a:ea typeface="黑体" panose="02010609060101010101" pitchFamily="49" charset="-122"/>
              </a:rPr>
              <a:t>OS</a:t>
            </a:r>
            <a:r>
              <a:rPr lang="en-US" altLang="zh-CN" sz="1600">
                <a:ea typeface="黑体" panose="02010609060101010101" pitchFamily="49" charset="-122"/>
                <a:sym typeface="Symbol" panose="05050102010706020507" pitchFamily="18" charset="2"/>
              </a:rPr>
              <a:t>_</a:t>
            </a:r>
            <a:r>
              <a:rPr lang="en-US" altLang="zh-CN" sz="1600">
                <a:ea typeface="黑体" panose="02010609060101010101" pitchFamily="49" charset="-122"/>
              </a:rPr>
              <a:t>TCB</a:t>
            </a:r>
          </a:p>
        </p:txBody>
      </p:sp>
      <p:sp>
        <p:nvSpPr>
          <p:cNvPr id="110681" name="文本框 40025">
            <a:extLst>
              <a:ext uri="{FF2B5EF4-FFF2-40B4-BE49-F238E27FC236}">
                <a16:creationId xmlns:a16="http://schemas.microsoft.com/office/drawing/2014/main" id="{38C15301-8789-40A2-AD60-0BC19127B997}"/>
              </a:ext>
            </a:extLst>
          </p:cNvPr>
          <p:cNvSpPr txBox="1">
            <a:spLocks noChangeArrowheads="1"/>
          </p:cNvSpPr>
          <p:nvPr/>
        </p:nvSpPr>
        <p:spPr bwMode="auto">
          <a:xfrm>
            <a:off x="4457700" y="1670050"/>
            <a:ext cx="16319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10000"/>
              </a:spcBef>
            </a:pPr>
            <a:r>
              <a:rPr lang="en-US" altLang="zh-CN" sz="1600" b="1">
                <a:ea typeface="黑体" panose="02010609060101010101" pitchFamily="49" charset="-122"/>
              </a:rPr>
              <a:t>OSTCBHighRdy</a:t>
            </a:r>
          </a:p>
          <a:p>
            <a:pPr algn="ctr">
              <a:spcBef>
                <a:spcPct val="10000"/>
              </a:spcBef>
            </a:pPr>
            <a:r>
              <a:rPr lang="en-US" altLang="zh-CN" sz="1600" b="1">
                <a:ea typeface="黑体" panose="02010609060101010101" pitchFamily="49" charset="-122"/>
              </a:rPr>
              <a:t>(3)</a:t>
            </a:r>
          </a:p>
        </p:txBody>
      </p:sp>
      <p:sp>
        <p:nvSpPr>
          <p:cNvPr id="110682" name="直接连接符 40026">
            <a:extLst>
              <a:ext uri="{FF2B5EF4-FFF2-40B4-BE49-F238E27FC236}">
                <a16:creationId xmlns:a16="http://schemas.microsoft.com/office/drawing/2014/main" id="{46AB7AC0-4AD1-462B-9A76-349A6B7E8641}"/>
              </a:ext>
            </a:extLst>
          </p:cNvPr>
          <p:cNvSpPr>
            <a:spLocks noChangeShapeType="1"/>
          </p:cNvSpPr>
          <p:nvPr/>
        </p:nvSpPr>
        <p:spPr bwMode="auto">
          <a:xfrm>
            <a:off x="6070600" y="1858963"/>
            <a:ext cx="442913"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0683" name="文本框 40027">
            <a:extLst>
              <a:ext uri="{FF2B5EF4-FFF2-40B4-BE49-F238E27FC236}">
                <a16:creationId xmlns:a16="http://schemas.microsoft.com/office/drawing/2014/main" id="{CCDA2011-FC21-4E7F-9B34-B5D55855B62B}"/>
              </a:ext>
            </a:extLst>
          </p:cNvPr>
          <p:cNvSpPr txBox="1">
            <a:spLocks noChangeArrowheads="1"/>
          </p:cNvSpPr>
          <p:nvPr/>
        </p:nvSpPr>
        <p:spPr bwMode="auto">
          <a:xfrm>
            <a:off x="3517900" y="4552950"/>
            <a:ext cx="450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10000"/>
              </a:spcBef>
            </a:pPr>
            <a:r>
              <a:rPr lang="en-US" altLang="zh-CN" sz="1600" b="1">
                <a:ea typeface="黑体" panose="02010609060101010101" pitchFamily="49" charset="-122"/>
              </a:rPr>
              <a:t>(2)</a:t>
            </a:r>
          </a:p>
        </p:txBody>
      </p:sp>
      <p:sp>
        <p:nvSpPr>
          <p:cNvPr id="110684" name="文本框 40028">
            <a:extLst>
              <a:ext uri="{FF2B5EF4-FFF2-40B4-BE49-F238E27FC236}">
                <a16:creationId xmlns:a16="http://schemas.microsoft.com/office/drawing/2014/main" id="{DA853648-FD0A-4F5C-AD37-060151E2CEEF}"/>
              </a:ext>
            </a:extLst>
          </p:cNvPr>
          <p:cNvSpPr txBox="1">
            <a:spLocks noChangeArrowheads="1"/>
          </p:cNvSpPr>
          <p:nvPr/>
        </p:nvSpPr>
        <p:spPr bwMode="auto">
          <a:xfrm>
            <a:off x="4433888" y="3157538"/>
            <a:ext cx="450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10000"/>
              </a:spcBef>
            </a:pPr>
            <a:r>
              <a:rPr lang="en-US" altLang="zh-CN" sz="1600" b="1">
                <a:ea typeface="黑体" panose="02010609060101010101" pitchFamily="49" charset="-122"/>
              </a:rPr>
              <a:t>CPU</a:t>
            </a:r>
          </a:p>
        </p:txBody>
      </p:sp>
      <p:sp>
        <p:nvSpPr>
          <p:cNvPr id="110685" name="文本框 40029">
            <a:extLst>
              <a:ext uri="{FF2B5EF4-FFF2-40B4-BE49-F238E27FC236}">
                <a16:creationId xmlns:a16="http://schemas.microsoft.com/office/drawing/2014/main" id="{47666E6D-45FA-49CB-A26A-C02F6D3164AF}"/>
              </a:ext>
            </a:extLst>
          </p:cNvPr>
          <p:cNvSpPr txBox="1">
            <a:spLocks noChangeArrowheads="1"/>
          </p:cNvSpPr>
          <p:nvPr/>
        </p:nvSpPr>
        <p:spPr bwMode="auto">
          <a:xfrm>
            <a:off x="7888288" y="3602038"/>
            <a:ext cx="450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10000"/>
              </a:spcBef>
            </a:pPr>
            <a:r>
              <a:rPr lang="en-US" altLang="zh-CN" sz="1600" b="1">
                <a:ea typeface="黑体" panose="02010609060101010101" pitchFamily="49" charset="-122"/>
              </a:rPr>
              <a:t>(4)</a:t>
            </a:r>
          </a:p>
        </p:txBody>
      </p:sp>
      <p:sp>
        <p:nvSpPr>
          <p:cNvPr id="110686" name="文本框 40030">
            <a:extLst>
              <a:ext uri="{FF2B5EF4-FFF2-40B4-BE49-F238E27FC236}">
                <a16:creationId xmlns:a16="http://schemas.microsoft.com/office/drawing/2014/main" id="{2C7FBAE9-9CFF-4723-8EE1-BABA1A205BBC}"/>
              </a:ext>
            </a:extLst>
          </p:cNvPr>
          <p:cNvSpPr txBox="1">
            <a:spLocks noChangeArrowheads="1"/>
          </p:cNvSpPr>
          <p:nvPr/>
        </p:nvSpPr>
        <p:spPr bwMode="auto">
          <a:xfrm>
            <a:off x="6059488" y="5100638"/>
            <a:ext cx="450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10000"/>
              </a:spcBef>
            </a:pPr>
            <a:r>
              <a:rPr lang="en-US" altLang="zh-CN" sz="1600" b="1">
                <a:ea typeface="黑体" panose="02010609060101010101" pitchFamily="49" charset="-122"/>
              </a:rPr>
              <a:t>(5)</a:t>
            </a:r>
          </a:p>
        </p:txBody>
      </p:sp>
      <p:sp>
        <p:nvSpPr>
          <p:cNvPr id="110687" name="椭圆 40031">
            <a:extLst>
              <a:ext uri="{FF2B5EF4-FFF2-40B4-BE49-F238E27FC236}">
                <a16:creationId xmlns:a16="http://schemas.microsoft.com/office/drawing/2014/main" id="{BEB64CDA-F2B1-42F9-A655-FB95797F6D23}"/>
              </a:ext>
            </a:extLst>
          </p:cNvPr>
          <p:cNvSpPr>
            <a:spLocks noChangeArrowheads="1"/>
          </p:cNvSpPr>
          <p:nvPr/>
        </p:nvSpPr>
        <p:spPr bwMode="auto">
          <a:xfrm>
            <a:off x="2808288" y="1773238"/>
            <a:ext cx="88900" cy="88900"/>
          </a:xfrm>
          <a:prstGeom prst="ellipse">
            <a:avLst/>
          </a:prstGeom>
          <a:solidFill>
            <a:schemeClr val="tx1"/>
          </a:solidFill>
          <a:ln w="9525">
            <a:solidFill>
              <a:schemeClr val="tx1"/>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10688" name="右中括号 40032">
            <a:extLst>
              <a:ext uri="{FF2B5EF4-FFF2-40B4-BE49-F238E27FC236}">
                <a16:creationId xmlns:a16="http://schemas.microsoft.com/office/drawing/2014/main" id="{E81E41CE-3B56-4F67-A2F0-629FAEFB618A}"/>
              </a:ext>
            </a:extLst>
          </p:cNvPr>
          <p:cNvSpPr>
            <a:spLocks/>
          </p:cNvSpPr>
          <p:nvPr/>
        </p:nvSpPr>
        <p:spPr bwMode="auto">
          <a:xfrm>
            <a:off x="3441700" y="5270500"/>
            <a:ext cx="165100" cy="533400"/>
          </a:xfrm>
          <a:prstGeom prst="rightBracket">
            <a:avLst>
              <a:gd name="adj" fmla="val 26908"/>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10689" name="右中括号 40033">
            <a:extLst>
              <a:ext uri="{FF2B5EF4-FFF2-40B4-BE49-F238E27FC236}">
                <a16:creationId xmlns:a16="http://schemas.microsoft.com/office/drawing/2014/main" id="{DF862247-CFA8-4241-B3A7-0BC8AD7E01EE}"/>
              </a:ext>
            </a:extLst>
          </p:cNvPr>
          <p:cNvSpPr>
            <a:spLocks/>
          </p:cNvSpPr>
          <p:nvPr/>
        </p:nvSpPr>
        <p:spPr bwMode="auto">
          <a:xfrm>
            <a:off x="3443288" y="4167188"/>
            <a:ext cx="177800" cy="1092200"/>
          </a:xfrm>
          <a:prstGeom prst="rightBracket">
            <a:avLst>
              <a:gd name="adj" fmla="val 51134"/>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10690" name="左中括号 40034">
            <a:extLst>
              <a:ext uri="{FF2B5EF4-FFF2-40B4-BE49-F238E27FC236}">
                <a16:creationId xmlns:a16="http://schemas.microsoft.com/office/drawing/2014/main" id="{BBDEDC94-47AB-4BCC-8DE2-FE4376414693}"/>
              </a:ext>
            </a:extLst>
          </p:cNvPr>
          <p:cNvSpPr>
            <a:spLocks/>
          </p:cNvSpPr>
          <p:nvPr/>
        </p:nvSpPr>
        <p:spPr bwMode="auto">
          <a:xfrm>
            <a:off x="4102100" y="4978400"/>
            <a:ext cx="139700" cy="533400"/>
          </a:xfrm>
          <a:prstGeom prst="leftBracket">
            <a:avLst>
              <a:gd name="adj" fmla="val 31801"/>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10691" name="左中括号 40035">
            <a:extLst>
              <a:ext uri="{FF2B5EF4-FFF2-40B4-BE49-F238E27FC236}">
                <a16:creationId xmlns:a16="http://schemas.microsoft.com/office/drawing/2014/main" id="{76E3F79B-702C-42A2-9298-2C9790FA53AA}"/>
              </a:ext>
            </a:extLst>
          </p:cNvPr>
          <p:cNvSpPr>
            <a:spLocks/>
          </p:cNvSpPr>
          <p:nvPr/>
        </p:nvSpPr>
        <p:spPr bwMode="auto">
          <a:xfrm>
            <a:off x="4078288" y="3925888"/>
            <a:ext cx="139700" cy="774700"/>
          </a:xfrm>
          <a:prstGeom prst="leftBracket">
            <a:avLst>
              <a:gd name="adj" fmla="val 46186"/>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10692" name="文本框 40036">
            <a:extLst>
              <a:ext uri="{FF2B5EF4-FFF2-40B4-BE49-F238E27FC236}">
                <a16:creationId xmlns:a16="http://schemas.microsoft.com/office/drawing/2014/main" id="{61EAEA4D-1484-4910-A9C8-CCA533C033FD}"/>
              </a:ext>
            </a:extLst>
          </p:cNvPr>
          <p:cNvSpPr txBox="1">
            <a:spLocks noChangeArrowheads="1"/>
          </p:cNvSpPr>
          <p:nvPr/>
        </p:nvSpPr>
        <p:spPr bwMode="auto">
          <a:xfrm>
            <a:off x="3683000" y="5467350"/>
            <a:ext cx="450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10000"/>
              </a:spcBef>
            </a:pPr>
            <a:r>
              <a:rPr lang="en-US" altLang="zh-CN" sz="1600" b="1">
                <a:ea typeface="黑体" panose="02010609060101010101" pitchFamily="49" charset="-122"/>
              </a:rPr>
              <a:t>(1)</a:t>
            </a:r>
          </a:p>
        </p:txBody>
      </p:sp>
      <p:sp>
        <p:nvSpPr>
          <p:cNvPr id="110693" name="直接连接符 40037">
            <a:extLst>
              <a:ext uri="{FF2B5EF4-FFF2-40B4-BE49-F238E27FC236}">
                <a16:creationId xmlns:a16="http://schemas.microsoft.com/office/drawing/2014/main" id="{E1B8C117-1486-4B04-9119-1DA9A4755813}"/>
              </a:ext>
            </a:extLst>
          </p:cNvPr>
          <p:cNvSpPr>
            <a:spLocks noChangeShapeType="1"/>
          </p:cNvSpPr>
          <p:nvPr/>
        </p:nvSpPr>
        <p:spPr bwMode="auto">
          <a:xfrm>
            <a:off x="3771900" y="3657600"/>
            <a:ext cx="0" cy="635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94" name="椭圆 40038">
            <a:extLst>
              <a:ext uri="{FF2B5EF4-FFF2-40B4-BE49-F238E27FC236}">
                <a16:creationId xmlns:a16="http://schemas.microsoft.com/office/drawing/2014/main" id="{AB153665-CC0D-41EF-AE29-03D2790CD8C4}"/>
              </a:ext>
            </a:extLst>
          </p:cNvPr>
          <p:cNvSpPr>
            <a:spLocks noChangeArrowheads="1"/>
          </p:cNvSpPr>
          <p:nvPr/>
        </p:nvSpPr>
        <p:spPr bwMode="auto">
          <a:xfrm>
            <a:off x="5437188" y="2967038"/>
            <a:ext cx="88900" cy="88900"/>
          </a:xfrm>
          <a:prstGeom prst="ellipse">
            <a:avLst/>
          </a:prstGeom>
          <a:solidFill>
            <a:schemeClr val="tx1"/>
          </a:solidFill>
          <a:ln w="9525">
            <a:solidFill>
              <a:schemeClr val="tx1"/>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10695" name="直接连接符 40039">
            <a:extLst>
              <a:ext uri="{FF2B5EF4-FFF2-40B4-BE49-F238E27FC236}">
                <a16:creationId xmlns:a16="http://schemas.microsoft.com/office/drawing/2014/main" id="{996D3D63-848F-47D9-A8D0-7A875E6FC85C}"/>
              </a:ext>
            </a:extLst>
          </p:cNvPr>
          <p:cNvSpPr>
            <a:spLocks noChangeShapeType="1"/>
          </p:cNvSpPr>
          <p:nvPr/>
        </p:nvSpPr>
        <p:spPr bwMode="auto">
          <a:xfrm flipH="1">
            <a:off x="1993900" y="1816100"/>
            <a:ext cx="838200" cy="2667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96" name="直接连接符 40040">
            <a:extLst>
              <a:ext uri="{FF2B5EF4-FFF2-40B4-BE49-F238E27FC236}">
                <a16:creationId xmlns:a16="http://schemas.microsoft.com/office/drawing/2014/main" id="{3073A657-462C-4115-965F-FA5FB5D23E34}"/>
              </a:ext>
            </a:extLst>
          </p:cNvPr>
          <p:cNvSpPr>
            <a:spLocks noChangeShapeType="1"/>
          </p:cNvSpPr>
          <p:nvPr/>
        </p:nvSpPr>
        <p:spPr bwMode="auto">
          <a:xfrm>
            <a:off x="1993900" y="2095500"/>
            <a:ext cx="0" cy="21971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97" name="直接连接符 40041">
            <a:extLst>
              <a:ext uri="{FF2B5EF4-FFF2-40B4-BE49-F238E27FC236}">
                <a16:creationId xmlns:a16="http://schemas.microsoft.com/office/drawing/2014/main" id="{02E7921A-6ED4-4E50-8C70-DA109715B88A}"/>
              </a:ext>
            </a:extLst>
          </p:cNvPr>
          <p:cNvSpPr>
            <a:spLocks noChangeShapeType="1"/>
          </p:cNvSpPr>
          <p:nvPr/>
        </p:nvSpPr>
        <p:spPr bwMode="auto">
          <a:xfrm>
            <a:off x="2000250" y="4292600"/>
            <a:ext cx="3556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0698" name="直接连接符 40042">
            <a:extLst>
              <a:ext uri="{FF2B5EF4-FFF2-40B4-BE49-F238E27FC236}">
                <a16:creationId xmlns:a16="http://schemas.microsoft.com/office/drawing/2014/main" id="{B23CD3AC-42BB-4B83-97DD-D62B8A7497FE}"/>
              </a:ext>
            </a:extLst>
          </p:cNvPr>
          <p:cNvSpPr>
            <a:spLocks noChangeShapeType="1"/>
          </p:cNvSpPr>
          <p:nvPr/>
        </p:nvSpPr>
        <p:spPr bwMode="auto">
          <a:xfrm flipH="1">
            <a:off x="3390900" y="4279900"/>
            <a:ext cx="3810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0699" name="文本框 40043">
            <a:extLst>
              <a:ext uri="{FF2B5EF4-FFF2-40B4-BE49-F238E27FC236}">
                <a16:creationId xmlns:a16="http://schemas.microsoft.com/office/drawing/2014/main" id="{330F89CF-BDDF-491D-8005-9440B8CD3D10}"/>
              </a:ext>
            </a:extLst>
          </p:cNvPr>
          <p:cNvSpPr txBox="1">
            <a:spLocks noChangeArrowheads="1"/>
          </p:cNvSpPr>
          <p:nvPr/>
        </p:nvSpPr>
        <p:spPr bwMode="auto">
          <a:xfrm>
            <a:off x="1525588" y="2916238"/>
            <a:ext cx="450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10000"/>
              </a:spcBef>
            </a:pPr>
            <a:r>
              <a:rPr lang="en-US" altLang="zh-CN" sz="1600" b="1">
                <a:ea typeface="黑体" panose="02010609060101010101" pitchFamily="49" charset="-122"/>
              </a:rPr>
              <a:t>(3)</a:t>
            </a:r>
          </a:p>
        </p:txBody>
      </p:sp>
      <p:sp>
        <p:nvSpPr>
          <p:cNvPr id="110700" name="直接连接符 40044">
            <a:extLst>
              <a:ext uri="{FF2B5EF4-FFF2-40B4-BE49-F238E27FC236}">
                <a16:creationId xmlns:a16="http://schemas.microsoft.com/office/drawing/2014/main" id="{A8908A6F-2870-4887-A2E0-A0DFD60FA0EA}"/>
              </a:ext>
            </a:extLst>
          </p:cNvPr>
          <p:cNvSpPr>
            <a:spLocks noChangeShapeType="1"/>
          </p:cNvSpPr>
          <p:nvPr/>
        </p:nvSpPr>
        <p:spPr bwMode="auto">
          <a:xfrm flipH="1" flipV="1">
            <a:off x="3086100" y="1828800"/>
            <a:ext cx="1397000" cy="1841500"/>
          </a:xfrm>
          <a:prstGeom prst="line">
            <a:avLst/>
          </a:prstGeom>
          <a:noFill/>
          <a:ln w="9525">
            <a:solidFill>
              <a:schemeClr val="tx1"/>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0701" name="直接连接符 40045">
            <a:extLst>
              <a:ext uri="{FF2B5EF4-FFF2-40B4-BE49-F238E27FC236}">
                <a16:creationId xmlns:a16="http://schemas.microsoft.com/office/drawing/2014/main" id="{2A3021DF-0804-4078-AB5C-F37F23E93AF3}"/>
              </a:ext>
            </a:extLst>
          </p:cNvPr>
          <p:cNvSpPr>
            <a:spLocks noChangeShapeType="1"/>
          </p:cNvSpPr>
          <p:nvPr/>
        </p:nvSpPr>
        <p:spPr bwMode="auto">
          <a:xfrm flipH="1">
            <a:off x="3663950" y="4546600"/>
            <a:ext cx="400050" cy="495300"/>
          </a:xfrm>
          <a:prstGeom prst="line">
            <a:avLst/>
          </a:prstGeom>
          <a:noFill/>
          <a:ln w="19050">
            <a:solidFill>
              <a:schemeClr val="tx1"/>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0702" name="直接连接符 40046">
            <a:extLst>
              <a:ext uri="{FF2B5EF4-FFF2-40B4-BE49-F238E27FC236}">
                <a16:creationId xmlns:a16="http://schemas.microsoft.com/office/drawing/2014/main" id="{2B81E621-6664-4880-A7A9-A5B2048D4FA1}"/>
              </a:ext>
            </a:extLst>
          </p:cNvPr>
          <p:cNvSpPr>
            <a:spLocks noChangeShapeType="1"/>
          </p:cNvSpPr>
          <p:nvPr/>
        </p:nvSpPr>
        <p:spPr bwMode="auto">
          <a:xfrm flipH="1">
            <a:off x="3619500" y="5080000"/>
            <a:ext cx="482600" cy="571500"/>
          </a:xfrm>
          <a:prstGeom prst="line">
            <a:avLst/>
          </a:prstGeom>
          <a:noFill/>
          <a:ln w="19050">
            <a:solidFill>
              <a:schemeClr val="tx1"/>
            </a:solidFill>
            <a:prstDash val="dash"/>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med">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8193">
            <a:extLst>
              <a:ext uri="{FF2B5EF4-FFF2-40B4-BE49-F238E27FC236}">
                <a16:creationId xmlns:a16="http://schemas.microsoft.com/office/drawing/2014/main" id="{06531C83-F693-43D0-896E-19AA2D187418}"/>
              </a:ext>
            </a:extLst>
          </p:cNvPr>
          <p:cNvSpPr>
            <a:spLocks noGrp="1" noChangeArrowheads="1"/>
          </p:cNvSpPr>
          <p:nvPr>
            <p:ph type="title"/>
          </p:nvPr>
        </p:nvSpPr>
        <p:spPr>
          <a:xfrm>
            <a:off x="457200" y="274638"/>
            <a:ext cx="8229600" cy="868362"/>
          </a:xfrm>
        </p:spPr>
        <p:txBody>
          <a:bodyPr/>
          <a:lstStyle/>
          <a:p>
            <a:r>
              <a:rPr lang="zh-CN" altLang="en-US"/>
              <a:t>操作分类</a:t>
            </a:r>
          </a:p>
        </p:txBody>
      </p:sp>
      <p:sp>
        <p:nvSpPr>
          <p:cNvPr id="26626" name="文本占位符 8194">
            <a:extLst>
              <a:ext uri="{FF2B5EF4-FFF2-40B4-BE49-F238E27FC236}">
                <a16:creationId xmlns:a16="http://schemas.microsoft.com/office/drawing/2014/main" id="{EA7550FC-BD89-4591-8E32-5BD6632586E4}"/>
              </a:ext>
            </a:extLst>
          </p:cNvPr>
          <p:cNvSpPr>
            <a:spLocks noGrp="1" noChangeArrowheads="1"/>
          </p:cNvSpPr>
          <p:nvPr>
            <p:ph idx="1"/>
          </p:nvPr>
        </p:nvSpPr>
        <p:spPr>
          <a:xfrm>
            <a:off x="457200" y="1219200"/>
            <a:ext cx="8229600" cy="4873625"/>
          </a:xfrm>
        </p:spPr>
        <p:txBody>
          <a:bodyPr/>
          <a:lstStyle/>
          <a:p>
            <a:pPr>
              <a:lnSpc>
                <a:spcPct val="80000"/>
              </a:lnSpc>
            </a:pPr>
            <a:r>
              <a:rPr lang="zh-CN" altLang="en-US" sz="2800"/>
              <a:t>数据传递</a:t>
            </a:r>
          </a:p>
          <a:p>
            <a:pPr lvl="1">
              <a:lnSpc>
                <a:spcPct val="80000"/>
              </a:lnSpc>
            </a:pPr>
            <a:r>
              <a:rPr lang="en-US" altLang="zh-CN" sz="2400"/>
              <a:t>mov</a:t>
            </a:r>
            <a:r>
              <a:rPr lang="zh-CN" altLang="en-US" sz="2400"/>
              <a:t>，</a:t>
            </a:r>
            <a:r>
              <a:rPr lang="en-US" altLang="zh-CN" sz="2400"/>
              <a:t>load</a:t>
            </a:r>
            <a:r>
              <a:rPr lang="zh-CN" altLang="en-US" sz="2400"/>
              <a:t>，</a:t>
            </a:r>
            <a:r>
              <a:rPr lang="en-US" altLang="zh-CN" sz="2400"/>
              <a:t>store</a:t>
            </a:r>
          </a:p>
          <a:p>
            <a:pPr>
              <a:lnSpc>
                <a:spcPct val="80000"/>
              </a:lnSpc>
            </a:pPr>
            <a:r>
              <a:rPr lang="zh-CN" altLang="en-US" sz="2800"/>
              <a:t>算逻运算</a:t>
            </a:r>
          </a:p>
          <a:p>
            <a:pPr lvl="1">
              <a:lnSpc>
                <a:spcPct val="80000"/>
              </a:lnSpc>
            </a:pPr>
            <a:r>
              <a:rPr lang="en-US" altLang="zh-CN" sz="2400"/>
              <a:t>add</a:t>
            </a:r>
            <a:r>
              <a:rPr lang="zh-CN" altLang="en-US" sz="2400"/>
              <a:t>，</a:t>
            </a:r>
            <a:r>
              <a:rPr lang="en-US" altLang="zh-CN" sz="2400"/>
              <a:t>sub</a:t>
            </a:r>
            <a:r>
              <a:rPr lang="zh-CN" altLang="en-US" sz="2400"/>
              <a:t>，</a:t>
            </a:r>
            <a:r>
              <a:rPr lang="en-US" altLang="zh-CN" sz="2400"/>
              <a:t>and</a:t>
            </a:r>
            <a:r>
              <a:rPr lang="zh-CN" altLang="en-US" sz="2400"/>
              <a:t>，</a:t>
            </a:r>
            <a:r>
              <a:rPr lang="en-US" altLang="zh-CN" sz="2400"/>
              <a:t>not</a:t>
            </a:r>
            <a:r>
              <a:rPr lang="zh-CN" altLang="en-US" sz="2400"/>
              <a:t>，</a:t>
            </a:r>
            <a:r>
              <a:rPr lang="en-US" altLang="zh-CN" sz="2400"/>
              <a:t>or</a:t>
            </a:r>
            <a:r>
              <a:rPr lang="zh-CN" altLang="en-US" sz="2400"/>
              <a:t>，</a:t>
            </a:r>
            <a:r>
              <a:rPr lang="en-US" altLang="zh-CN" sz="2400"/>
              <a:t>xor</a:t>
            </a:r>
            <a:r>
              <a:rPr lang="zh-CN" altLang="en-US" sz="2400"/>
              <a:t>，</a:t>
            </a:r>
            <a:r>
              <a:rPr lang="en-US" altLang="zh-CN" sz="2400"/>
              <a:t>dec</a:t>
            </a:r>
            <a:r>
              <a:rPr lang="zh-CN" altLang="en-US" sz="2400"/>
              <a:t>，</a:t>
            </a:r>
            <a:r>
              <a:rPr lang="en-US" altLang="zh-CN" sz="2400"/>
              <a:t>inc</a:t>
            </a:r>
            <a:r>
              <a:rPr lang="zh-CN" altLang="en-US" sz="2400"/>
              <a:t>，</a:t>
            </a:r>
            <a:r>
              <a:rPr lang="en-US" altLang="zh-CN" sz="2400"/>
              <a:t>cmp</a:t>
            </a:r>
          </a:p>
          <a:p>
            <a:pPr>
              <a:lnSpc>
                <a:spcPct val="80000"/>
              </a:lnSpc>
            </a:pPr>
            <a:r>
              <a:rPr lang="zh-CN" altLang="en-US" sz="2800"/>
              <a:t>移位操作</a:t>
            </a:r>
          </a:p>
          <a:p>
            <a:pPr lvl="1">
              <a:lnSpc>
                <a:spcPct val="80000"/>
              </a:lnSpc>
            </a:pPr>
            <a:r>
              <a:rPr lang="en-US" altLang="zh-CN" sz="2400"/>
              <a:t>shl</a:t>
            </a:r>
            <a:r>
              <a:rPr lang="zh-CN" altLang="en-US" sz="2400"/>
              <a:t>，</a:t>
            </a:r>
            <a:r>
              <a:rPr lang="en-US" altLang="zh-CN" sz="2400"/>
              <a:t>shr</a:t>
            </a:r>
            <a:r>
              <a:rPr lang="zh-CN" altLang="en-US" sz="2400"/>
              <a:t>，</a:t>
            </a:r>
            <a:r>
              <a:rPr lang="en-US" altLang="zh-CN" sz="2400"/>
              <a:t>srl</a:t>
            </a:r>
            <a:r>
              <a:rPr lang="zh-CN" altLang="en-US" sz="2400"/>
              <a:t>，</a:t>
            </a:r>
            <a:r>
              <a:rPr lang="en-US" altLang="zh-CN" sz="2400"/>
              <a:t>srr</a:t>
            </a:r>
          </a:p>
          <a:p>
            <a:pPr>
              <a:lnSpc>
                <a:spcPct val="80000"/>
              </a:lnSpc>
            </a:pPr>
            <a:r>
              <a:rPr lang="zh-CN" altLang="en-US" sz="2800"/>
              <a:t>转移控制</a:t>
            </a:r>
          </a:p>
          <a:p>
            <a:pPr lvl="1">
              <a:lnSpc>
                <a:spcPct val="80000"/>
              </a:lnSpc>
            </a:pPr>
            <a:r>
              <a:rPr lang="en-US" altLang="zh-CN" sz="2400"/>
              <a:t>jmp</a:t>
            </a:r>
            <a:r>
              <a:rPr lang="zh-CN" altLang="en-US" sz="2400"/>
              <a:t>，</a:t>
            </a:r>
            <a:r>
              <a:rPr lang="en-US" altLang="zh-CN" sz="2400"/>
              <a:t>bnz</a:t>
            </a:r>
            <a:r>
              <a:rPr lang="zh-CN" altLang="en-US" sz="2400"/>
              <a:t>，</a:t>
            </a:r>
            <a:r>
              <a:rPr lang="en-US" altLang="zh-CN" sz="2400"/>
              <a:t>beq</a:t>
            </a:r>
            <a:r>
              <a:rPr lang="zh-CN" altLang="en-US" sz="2400"/>
              <a:t>，</a:t>
            </a:r>
            <a:r>
              <a:rPr lang="en-US" altLang="zh-CN" sz="2400"/>
              <a:t>call</a:t>
            </a:r>
            <a:r>
              <a:rPr lang="zh-CN" altLang="en-US" sz="2400"/>
              <a:t>，</a:t>
            </a:r>
            <a:r>
              <a:rPr lang="en-US" altLang="zh-CN" sz="2400"/>
              <a:t>ret</a:t>
            </a:r>
            <a:r>
              <a:rPr lang="zh-CN" altLang="en-US" sz="2400"/>
              <a:t>，</a:t>
            </a:r>
            <a:r>
              <a:rPr lang="en-US" altLang="zh-CN" sz="2400"/>
              <a:t>int</a:t>
            </a:r>
            <a:r>
              <a:rPr lang="zh-CN" altLang="en-US" sz="2400"/>
              <a:t>，</a:t>
            </a:r>
            <a:r>
              <a:rPr lang="en-US" altLang="zh-CN" sz="2400"/>
              <a:t>iret</a:t>
            </a:r>
          </a:p>
          <a:p>
            <a:pPr>
              <a:lnSpc>
                <a:spcPct val="80000"/>
              </a:lnSpc>
            </a:pPr>
            <a:r>
              <a:rPr lang="en-US" altLang="zh-CN" sz="2800"/>
              <a:t>I/O</a:t>
            </a:r>
            <a:r>
              <a:rPr lang="zh-CN" altLang="en-US" sz="2800"/>
              <a:t>指令</a:t>
            </a:r>
          </a:p>
          <a:p>
            <a:pPr lvl="1">
              <a:lnSpc>
                <a:spcPct val="80000"/>
              </a:lnSpc>
            </a:pPr>
            <a:r>
              <a:rPr lang="en-US" altLang="zh-CN" sz="2400"/>
              <a:t>in</a:t>
            </a:r>
            <a:r>
              <a:rPr lang="zh-CN" altLang="en-US" sz="2400"/>
              <a:t>，</a:t>
            </a:r>
            <a:r>
              <a:rPr lang="en-US" altLang="zh-CN" sz="2400"/>
              <a:t>out</a:t>
            </a:r>
          </a:p>
          <a:p>
            <a:pPr>
              <a:lnSpc>
                <a:spcPct val="80000"/>
              </a:lnSpc>
            </a:pPr>
            <a:r>
              <a:rPr lang="zh-CN" altLang="en-US" sz="2800"/>
              <a:t>系统指令</a:t>
            </a:r>
          </a:p>
          <a:p>
            <a:pPr lvl="1">
              <a:lnSpc>
                <a:spcPct val="80000"/>
              </a:lnSpc>
            </a:pPr>
            <a:r>
              <a:rPr lang="en-US" altLang="zh-CN" sz="2400"/>
              <a:t>Halt</a:t>
            </a:r>
            <a:r>
              <a:rPr lang="zh-CN" altLang="en-US" sz="2400"/>
              <a:t>，</a:t>
            </a:r>
            <a:r>
              <a:rPr lang="en-US" altLang="zh-CN" sz="2400"/>
              <a:t>nop</a:t>
            </a:r>
            <a:r>
              <a:rPr lang="zh-CN" altLang="en-US" sz="2400"/>
              <a:t>，</a:t>
            </a:r>
            <a:r>
              <a:rPr lang="en-US" altLang="zh-CN" sz="2400"/>
              <a:t>wait</a:t>
            </a:r>
            <a:r>
              <a:rPr lang="zh-CN" altLang="en-US" sz="2400"/>
              <a:t>，</a:t>
            </a:r>
            <a:r>
              <a:rPr lang="en-US" altLang="zh-CN" sz="2400"/>
              <a:t>sti</a:t>
            </a:r>
            <a:r>
              <a:rPr lang="zh-CN" altLang="en-US" sz="2400"/>
              <a:t>，</a:t>
            </a:r>
            <a:r>
              <a:rPr lang="en-US" altLang="zh-CN" sz="2400"/>
              <a:t>cli</a:t>
            </a:r>
          </a:p>
        </p:txBody>
      </p:sp>
      <p:sp>
        <p:nvSpPr>
          <p:cNvPr id="26627" name="灯片编号占位符 2">
            <a:extLst>
              <a:ext uri="{FF2B5EF4-FFF2-40B4-BE49-F238E27FC236}">
                <a16:creationId xmlns:a16="http://schemas.microsoft.com/office/drawing/2014/main" id="{4B7E626E-0CDD-4C6E-AC23-D19DD53CB09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55F7F018-DB8D-4867-B00A-B0E8B5A33F86}" type="slidenum">
              <a:rPr lang="zh-CN" altLang="en-US" sz="1400" smtClean="0"/>
              <a:pPr/>
              <a:t>13</a:t>
            </a:fld>
            <a:r>
              <a:rPr lang="en-US" altLang="zh-CN" sz="1400"/>
              <a:t>/41</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内容占位符 2">
            <a:extLst>
              <a:ext uri="{FF2B5EF4-FFF2-40B4-BE49-F238E27FC236}">
                <a16:creationId xmlns:a16="http://schemas.microsoft.com/office/drawing/2014/main" id="{3B4F58FF-7CA4-4F89-A522-03D8B2996F28}"/>
              </a:ext>
            </a:extLst>
          </p:cNvPr>
          <p:cNvSpPr>
            <a:spLocks noGrp="1" noChangeArrowheads="1"/>
          </p:cNvSpPr>
          <p:nvPr>
            <p:ph idx="1"/>
          </p:nvPr>
        </p:nvSpPr>
        <p:spPr/>
        <p:txBody>
          <a:bodyPr/>
          <a:lstStyle/>
          <a:p>
            <a:pPr marL="0" indent="0">
              <a:buFontTx/>
              <a:buNone/>
            </a:pPr>
            <a:endParaRPr lang="zh-CN" altLang="en-US"/>
          </a:p>
          <a:p>
            <a:pPr marL="0" indent="0">
              <a:buFontTx/>
              <a:buNone/>
            </a:pPr>
            <a:endParaRPr lang="zh-CN" altLang="en-US"/>
          </a:p>
          <a:p>
            <a:pPr marL="0" indent="0">
              <a:buFontTx/>
              <a:buNone/>
            </a:pPr>
            <a:endParaRPr lang="zh-CN" altLang="en-US"/>
          </a:p>
          <a:p>
            <a:pPr marL="0" indent="0" algn="ctr">
              <a:buFontTx/>
              <a:buNone/>
            </a:pPr>
            <a:r>
              <a:rPr lang="en-US" altLang="zh-CN" sz="4400"/>
              <a:t>Thanks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7169">
            <a:extLst>
              <a:ext uri="{FF2B5EF4-FFF2-40B4-BE49-F238E27FC236}">
                <a16:creationId xmlns:a16="http://schemas.microsoft.com/office/drawing/2014/main" id="{DD65CAFA-6AA3-4C49-8A16-264FA1F41490}"/>
              </a:ext>
            </a:extLst>
          </p:cNvPr>
          <p:cNvSpPr>
            <a:spLocks noGrp="1" noChangeArrowheads="1"/>
          </p:cNvSpPr>
          <p:nvPr>
            <p:ph type="title"/>
          </p:nvPr>
        </p:nvSpPr>
        <p:spPr/>
        <p:txBody>
          <a:bodyPr/>
          <a:lstStyle/>
          <a:p>
            <a:r>
              <a:rPr lang="zh-CN" altLang="en-US" dirty="0"/>
              <a:t>地址码 </a:t>
            </a:r>
            <a:r>
              <a:rPr lang="en-US" altLang="zh-CN" dirty="0"/>
              <a:t>/ </a:t>
            </a:r>
            <a:r>
              <a:rPr lang="zh-CN" altLang="en-US" dirty="0"/>
              <a:t>操作数（</a:t>
            </a:r>
            <a:r>
              <a:rPr lang="en-US" altLang="zh-CN" dirty="0" err="1"/>
              <a:t>opr</a:t>
            </a:r>
            <a:r>
              <a:rPr lang="zh-CN" altLang="en-US" dirty="0"/>
              <a:t>）</a:t>
            </a:r>
            <a:r>
              <a:rPr lang="en-US" altLang="zh-CN" dirty="0"/>
              <a:t>?</a:t>
            </a:r>
          </a:p>
        </p:txBody>
      </p:sp>
      <p:sp>
        <p:nvSpPr>
          <p:cNvPr id="33794" name="文本占位符 7170">
            <a:extLst>
              <a:ext uri="{FF2B5EF4-FFF2-40B4-BE49-F238E27FC236}">
                <a16:creationId xmlns:a16="http://schemas.microsoft.com/office/drawing/2014/main" id="{8BE4C367-54F4-483C-A257-2A80D0709459}"/>
              </a:ext>
            </a:extLst>
          </p:cNvPr>
          <p:cNvSpPr>
            <a:spLocks noGrp="1" noChangeArrowheads="1"/>
          </p:cNvSpPr>
          <p:nvPr>
            <p:ph idx="1"/>
          </p:nvPr>
        </p:nvSpPr>
        <p:spPr/>
        <p:txBody>
          <a:bodyPr/>
          <a:lstStyle/>
          <a:p>
            <a:pPr>
              <a:lnSpc>
                <a:spcPct val="90000"/>
              </a:lnSpc>
            </a:pPr>
            <a:r>
              <a:rPr lang="zh-CN" altLang="en-US" sz="2800"/>
              <a:t>含</a:t>
            </a:r>
          </a:p>
          <a:p>
            <a:pPr lvl="1">
              <a:lnSpc>
                <a:spcPct val="90000"/>
              </a:lnSpc>
            </a:pPr>
            <a:r>
              <a:rPr lang="zh-CN" altLang="en-US" sz="2400"/>
              <a:t>地址：无符号整数，计算</a:t>
            </a:r>
            <a:r>
              <a:rPr lang="en-US" altLang="zh-CN" sz="2400"/>
              <a:t>offset</a:t>
            </a:r>
            <a:r>
              <a:rPr lang="zh-CN" altLang="en-US" sz="2400"/>
              <a:t>等</a:t>
            </a:r>
          </a:p>
          <a:p>
            <a:pPr lvl="1">
              <a:lnSpc>
                <a:spcPct val="90000"/>
              </a:lnSpc>
            </a:pPr>
            <a:r>
              <a:rPr lang="zh-CN" altLang="en-US" sz="2400"/>
              <a:t>数据：定点数、浮点数、逻辑值</a:t>
            </a:r>
          </a:p>
          <a:p>
            <a:pPr lvl="1">
              <a:lnSpc>
                <a:spcPct val="90000"/>
              </a:lnSpc>
            </a:pPr>
            <a:r>
              <a:rPr lang="zh-CN" altLang="en-US" sz="2400"/>
              <a:t>字符：</a:t>
            </a:r>
            <a:r>
              <a:rPr lang="en-US" altLang="zh-CN" sz="2400"/>
              <a:t>ASCII</a:t>
            </a:r>
            <a:r>
              <a:rPr lang="zh-CN" altLang="en-US" sz="2400"/>
              <a:t>、汉字内码</a:t>
            </a:r>
          </a:p>
          <a:p>
            <a:pPr>
              <a:lnSpc>
                <a:spcPct val="90000"/>
              </a:lnSpc>
            </a:pPr>
            <a:r>
              <a:rPr lang="zh-CN" altLang="en-US" sz="2800"/>
              <a:t>数据存储形式</a:t>
            </a:r>
          </a:p>
          <a:p>
            <a:pPr lvl="1">
              <a:lnSpc>
                <a:spcPct val="90000"/>
              </a:lnSpc>
            </a:pPr>
            <a:r>
              <a:rPr lang="zh-CN" altLang="en-US" sz="2400"/>
              <a:t>机器字长＝寄存器位数</a:t>
            </a:r>
          </a:p>
          <a:p>
            <a:pPr lvl="2">
              <a:lnSpc>
                <a:spcPct val="90000"/>
              </a:lnSpc>
            </a:pPr>
            <a:r>
              <a:rPr lang="zh-CN" altLang="en-US" sz="2000"/>
              <a:t>字节、字、双字</a:t>
            </a:r>
          </a:p>
          <a:p>
            <a:pPr lvl="1">
              <a:lnSpc>
                <a:spcPct val="90000"/>
              </a:lnSpc>
            </a:pPr>
            <a:r>
              <a:rPr lang="zh-CN" altLang="en-US" sz="2400"/>
              <a:t>边界对准：数据从偶地址开始存放，空字节填充</a:t>
            </a:r>
          </a:p>
          <a:p>
            <a:pPr lvl="1">
              <a:lnSpc>
                <a:spcPct val="90000"/>
              </a:lnSpc>
            </a:pPr>
            <a:r>
              <a:rPr lang="zh-CN" altLang="en-US" sz="2400"/>
              <a:t>字存储顺序</a:t>
            </a:r>
          </a:p>
          <a:p>
            <a:pPr lvl="2">
              <a:lnSpc>
                <a:spcPct val="90000"/>
              </a:lnSpc>
            </a:pPr>
            <a:r>
              <a:rPr lang="zh-CN" altLang="en-US" sz="2000"/>
              <a:t>小尾端（</a:t>
            </a:r>
            <a:r>
              <a:rPr lang="en-US" altLang="zh-CN" sz="2000"/>
              <a:t>small endness</a:t>
            </a:r>
            <a:r>
              <a:rPr lang="zh-CN" altLang="en-US" sz="2000"/>
              <a:t>）：低地址，低字节</a:t>
            </a:r>
          </a:p>
          <a:p>
            <a:pPr lvl="2">
              <a:lnSpc>
                <a:spcPct val="90000"/>
              </a:lnSpc>
            </a:pPr>
            <a:r>
              <a:rPr lang="zh-CN" altLang="en-US" sz="2000"/>
              <a:t>大尾端（</a:t>
            </a:r>
            <a:r>
              <a:rPr lang="en-US" altLang="zh-CN" sz="2000"/>
              <a:t>big endness</a:t>
            </a:r>
            <a:r>
              <a:rPr lang="zh-CN" altLang="en-US" sz="2000"/>
              <a:t>）：低地址，高字节</a:t>
            </a:r>
          </a:p>
          <a:p>
            <a:pPr lvl="1">
              <a:lnSpc>
                <a:spcPct val="90000"/>
              </a:lnSpc>
            </a:pPr>
            <a:endParaRPr lang="zh-CN" altLang="en-US" sz="2400"/>
          </a:p>
        </p:txBody>
      </p:sp>
      <p:sp>
        <p:nvSpPr>
          <p:cNvPr id="33795" name="灯片编号占位符 2">
            <a:extLst>
              <a:ext uri="{FF2B5EF4-FFF2-40B4-BE49-F238E27FC236}">
                <a16:creationId xmlns:a16="http://schemas.microsoft.com/office/drawing/2014/main" id="{07115F5B-613D-46D1-AC04-0C03C1C716F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97926EA4-F01D-4D00-BE14-C5AA47352A3A}" type="slidenum">
              <a:rPr lang="zh-CN" altLang="en-US" sz="1400" smtClean="0"/>
              <a:pPr/>
              <a:t>14</a:t>
            </a:fld>
            <a:r>
              <a:rPr lang="en-US" altLang="zh-CN" sz="1400"/>
              <a:t>/41</a:t>
            </a:r>
          </a:p>
        </p:txBody>
      </p:sp>
      <p:grpSp>
        <p:nvGrpSpPr>
          <p:cNvPr id="5" name="组合 946179">
            <a:extLst>
              <a:ext uri="{FF2B5EF4-FFF2-40B4-BE49-F238E27FC236}">
                <a16:creationId xmlns:a16="http://schemas.microsoft.com/office/drawing/2014/main" id="{3B99143A-EFD2-41B7-91A3-64F3EE757929}"/>
              </a:ext>
            </a:extLst>
          </p:cNvPr>
          <p:cNvGrpSpPr>
            <a:grpSpLocks/>
          </p:cNvGrpSpPr>
          <p:nvPr/>
        </p:nvGrpSpPr>
        <p:grpSpPr bwMode="auto">
          <a:xfrm>
            <a:off x="1331640" y="5980906"/>
            <a:ext cx="6019800" cy="528637"/>
            <a:chOff x="816" y="3504"/>
            <a:chExt cx="3792" cy="333"/>
          </a:xfrm>
        </p:grpSpPr>
        <p:sp>
          <p:nvSpPr>
            <p:cNvPr id="6" name="文本框 946180">
              <a:extLst>
                <a:ext uri="{FF2B5EF4-FFF2-40B4-BE49-F238E27FC236}">
                  <a16:creationId xmlns:a16="http://schemas.microsoft.com/office/drawing/2014/main" id="{48630C56-10FF-45ED-9B57-18836DBD3EB6}"/>
                </a:ext>
              </a:extLst>
            </p:cNvPr>
            <p:cNvSpPr txBox="1">
              <a:spLocks noChangeArrowheads="1"/>
            </p:cNvSpPr>
            <p:nvPr/>
          </p:nvSpPr>
          <p:spPr bwMode="auto">
            <a:xfrm>
              <a:off x="816" y="3504"/>
              <a:ext cx="912" cy="333"/>
            </a:xfrm>
            <a:prstGeom prst="rect">
              <a:avLst/>
            </a:prstGeom>
            <a:solidFill>
              <a:srgbClr val="FF0000"/>
            </a:solidFill>
            <a:ln w="9525">
              <a:solidFill>
                <a:schemeClr val="bg2"/>
              </a:solidFill>
              <a:miter lim="800000"/>
              <a:headEnd/>
              <a:tailEnd/>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a:solidFill>
                    <a:srgbClr val="CCECFF"/>
                  </a:solidFill>
                  <a:ea typeface="方正姚体" panose="02010601030101010101" pitchFamily="2" charset="-122"/>
                </a:rPr>
                <a:t>操作码</a:t>
              </a:r>
            </a:p>
          </p:txBody>
        </p:sp>
        <p:sp>
          <p:nvSpPr>
            <p:cNvPr id="7" name="文本框 946181">
              <a:extLst>
                <a:ext uri="{FF2B5EF4-FFF2-40B4-BE49-F238E27FC236}">
                  <a16:creationId xmlns:a16="http://schemas.microsoft.com/office/drawing/2014/main" id="{F5B360C3-37C2-46E2-AAD3-780AB5A527E6}"/>
                </a:ext>
              </a:extLst>
            </p:cNvPr>
            <p:cNvSpPr txBox="1">
              <a:spLocks noChangeArrowheads="1"/>
            </p:cNvSpPr>
            <p:nvPr/>
          </p:nvSpPr>
          <p:spPr bwMode="auto">
            <a:xfrm>
              <a:off x="1728" y="3504"/>
              <a:ext cx="1440" cy="333"/>
            </a:xfrm>
            <a:prstGeom prst="rect">
              <a:avLst/>
            </a:prstGeom>
            <a:solidFill>
              <a:srgbClr val="0033CC"/>
            </a:solidFill>
            <a:ln w="9525">
              <a:solidFill>
                <a:schemeClr val="bg2"/>
              </a:solidFill>
              <a:miter lim="800000"/>
              <a:headEnd/>
              <a:tailEnd/>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a:solidFill>
                    <a:srgbClr val="CCECFF"/>
                  </a:solidFill>
                  <a:ea typeface="方正姚体" panose="02010601030101010101" pitchFamily="2" charset="-122"/>
                </a:rPr>
                <a:t>地址码</a:t>
              </a:r>
            </a:p>
          </p:txBody>
        </p:sp>
        <p:sp>
          <p:nvSpPr>
            <p:cNvPr id="8" name="文本框 946182">
              <a:extLst>
                <a:ext uri="{FF2B5EF4-FFF2-40B4-BE49-F238E27FC236}">
                  <a16:creationId xmlns:a16="http://schemas.microsoft.com/office/drawing/2014/main" id="{18BF7C39-9622-4446-AF58-9144BB4F6C51}"/>
                </a:ext>
              </a:extLst>
            </p:cNvPr>
            <p:cNvSpPr txBox="1">
              <a:spLocks noChangeArrowheads="1"/>
            </p:cNvSpPr>
            <p:nvPr/>
          </p:nvSpPr>
          <p:spPr bwMode="auto">
            <a:xfrm>
              <a:off x="3168" y="3504"/>
              <a:ext cx="1440" cy="333"/>
            </a:xfrm>
            <a:prstGeom prst="rect">
              <a:avLst/>
            </a:prstGeom>
            <a:solidFill>
              <a:srgbClr val="0033CC"/>
            </a:solidFill>
            <a:ln w="9525">
              <a:solidFill>
                <a:schemeClr val="bg2"/>
              </a:solidFill>
              <a:miter lim="800000"/>
              <a:headEnd/>
              <a:tailEnd/>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a:solidFill>
                    <a:srgbClr val="CCECFF"/>
                  </a:solidFill>
                  <a:ea typeface="方正姚体" panose="02010601030101010101" pitchFamily="2" charset="-122"/>
                </a:rPr>
                <a:t>地址码</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占位符 6146">
            <a:extLst>
              <a:ext uri="{FF2B5EF4-FFF2-40B4-BE49-F238E27FC236}">
                <a16:creationId xmlns:a16="http://schemas.microsoft.com/office/drawing/2014/main" id="{CE476213-3DDC-4D7E-A895-78C2550300CC}"/>
              </a:ext>
            </a:extLst>
          </p:cNvPr>
          <p:cNvSpPr>
            <a:spLocks noGrp="1" noChangeArrowheads="1"/>
          </p:cNvSpPr>
          <p:nvPr>
            <p:ph idx="1"/>
          </p:nvPr>
        </p:nvSpPr>
        <p:spPr>
          <a:xfrm>
            <a:off x="228600" y="1169988"/>
            <a:ext cx="8686800" cy="4648200"/>
          </a:xfrm>
        </p:spPr>
        <p:txBody>
          <a:bodyPr/>
          <a:lstStyle/>
          <a:p>
            <a:pPr marL="0" indent="0">
              <a:buNone/>
            </a:pPr>
            <a:r>
              <a:rPr lang="en-US" altLang="zh-CN" dirty="0"/>
              <a:t>2. </a:t>
            </a:r>
            <a:r>
              <a:rPr lang="zh-CN" altLang="en-US" dirty="0"/>
              <a:t>地址码</a:t>
            </a:r>
            <a:endParaRPr lang="en-US" altLang="zh-CN" dirty="0"/>
          </a:p>
          <a:p>
            <a:r>
              <a:rPr lang="zh-CN" altLang="en-US" dirty="0"/>
              <a:t>指定源操作数、目的操作数、下一条指令地址</a:t>
            </a:r>
          </a:p>
          <a:p>
            <a:pPr lvl="1"/>
            <a:r>
              <a:rPr lang="zh-CN" altLang="en-US" dirty="0"/>
              <a:t>地址</a:t>
            </a:r>
            <a:r>
              <a:rPr lang="en-US" altLang="zh-CN" dirty="0"/>
              <a:t>(</a:t>
            </a:r>
            <a:r>
              <a:rPr lang="zh-CN" altLang="en-US" dirty="0"/>
              <a:t>操作数位置</a:t>
            </a:r>
            <a:r>
              <a:rPr lang="en-US" altLang="zh-CN" dirty="0"/>
              <a:t>)</a:t>
            </a:r>
            <a:r>
              <a:rPr lang="zh-CN" altLang="en-US" dirty="0"/>
              <a:t>：</a:t>
            </a:r>
            <a:r>
              <a:rPr lang="zh-CN" altLang="en-US" dirty="0">
                <a:solidFill>
                  <a:srgbClr val="0070C0"/>
                </a:solidFill>
              </a:rPr>
              <a:t>主存、通用寄存器、</a:t>
            </a:r>
            <a:r>
              <a:rPr lang="en-US" altLang="zh-CN" dirty="0">
                <a:solidFill>
                  <a:srgbClr val="0070C0"/>
                </a:solidFill>
              </a:rPr>
              <a:t>I/O</a:t>
            </a:r>
            <a:r>
              <a:rPr lang="zh-CN" altLang="en-US" dirty="0">
                <a:solidFill>
                  <a:srgbClr val="0070C0"/>
                </a:solidFill>
              </a:rPr>
              <a:t>端口</a:t>
            </a:r>
          </a:p>
          <a:p>
            <a:r>
              <a:rPr lang="zh-CN" altLang="en-US" dirty="0"/>
              <a:t>地址码格式</a:t>
            </a:r>
            <a:r>
              <a:rPr lang="en-US" altLang="zh-CN" dirty="0"/>
              <a:t>(</a:t>
            </a:r>
            <a:r>
              <a:rPr lang="zh-CN" altLang="en-US" sz="2000" b="1" dirty="0">
                <a:latin typeface="楷体_GB2312" pitchFamily="49" charset="-122"/>
              </a:rPr>
              <a:t>根据一条指令中有几个操作数地址，可将该指令称为几操作数指令或几地址指令</a:t>
            </a:r>
            <a:r>
              <a:rPr lang="en-US" altLang="zh-CN" dirty="0"/>
              <a:t>)</a:t>
            </a:r>
          </a:p>
          <a:p>
            <a:pPr lvl="1"/>
            <a:r>
              <a:rPr lang="en-US" altLang="zh-CN" dirty="0"/>
              <a:t>4</a:t>
            </a:r>
            <a:r>
              <a:rPr lang="zh-CN" altLang="en-US" dirty="0"/>
              <a:t>地址指令：</a:t>
            </a:r>
            <a:r>
              <a:rPr lang="en-US" altLang="zh-CN" dirty="0"/>
              <a:t>op rs1, rs2, </a:t>
            </a:r>
            <a:r>
              <a:rPr lang="en-US" altLang="zh-CN" dirty="0" err="1"/>
              <a:t>rd</a:t>
            </a:r>
            <a:r>
              <a:rPr lang="en-US" altLang="zh-CN" dirty="0"/>
              <a:t>, </a:t>
            </a:r>
            <a:r>
              <a:rPr lang="en-US" altLang="zh-CN" dirty="0" err="1"/>
              <a:t>ni</a:t>
            </a:r>
            <a:endParaRPr lang="en-US" altLang="zh-CN" dirty="0"/>
          </a:p>
          <a:p>
            <a:pPr lvl="1"/>
            <a:r>
              <a:rPr lang="en-US" altLang="zh-CN" dirty="0"/>
              <a:t>3</a:t>
            </a:r>
            <a:r>
              <a:rPr lang="zh-CN" altLang="en-US" dirty="0"/>
              <a:t>地址指令：</a:t>
            </a:r>
            <a:r>
              <a:rPr lang="en-US" altLang="zh-CN" dirty="0"/>
              <a:t>op rs1, rs2, </a:t>
            </a:r>
            <a:r>
              <a:rPr lang="en-US" altLang="zh-CN" dirty="0" err="1"/>
              <a:t>rd</a:t>
            </a:r>
            <a:r>
              <a:rPr lang="zh-CN" altLang="en-US" dirty="0"/>
              <a:t>；  </a:t>
            </a:r>
            <a:r>
              <a:rPr lang="en-US" altLang="zh-CN" dirty="0" err="1"/>
              <a:t>ni</a:t>
            </a:r>
            <a:r>
              <a:rPr lang="zh-CN" altLang="en-US" dirty="0"/>
              <a:t>在</a:t>
            </a:r>
            <a:r>
              <a:rPr lang="en-US" altLang="zh-CN" dirty="0"/>
              <a:t>PC</a:t>
            </a:r>
            <a:r>
              <a:rPr lang="zh-CN" altLang="en-US" dirty="0"/>
              <a:t>中</a:t>
            </a:r>
          </a:p>
          <a:p>
            <a:pPr lvl="1"/>
            <a:r>
              <a:rPr lang="en-US" altLang="zh-CN" dirty="0"/>
              <a:t>2</a:t>
            </a:r>
            <a:r>
              <a:rPr lang="zh-CN" altLang="en-US" dirty="0"/>
              <a:t>地址指令：</a:t>
            </a:r>
            <a:r>
              <a:rPr lang="en-US" altLang="zh-CN" dirty="0"/>
              <a:t>op rs1, rs2</a:t>
            </a:r>
            <a:r>
              <a:rPr lang="zh-CN" altLang="en-US" dirty="0"/>
              <a:t>；       </a:t>
            </a:r>
            <a:r>
              <a:rPr lang="en-US" altLang="zh-CN" dirty="0" err="1"/>
              <a:t>rd</a:t>
            </a:r>
            <a:r>
              <a:rPr lang="en-US" altLang="zh-CN" dirty="0"/>
              <a:t>=rs1 or ACC</a:t>
            </a:r>
          </a:p>
          <a:p>
            <a:pPr lvl="1"/>
            <a:r>
              <a:rPr lang="en-US" altLang="zh-CN" dirty="0"/>
              <a:t>1</a:t>
            </a:r>
            <a:r>
              <a:rPr lang="zh-CN" altLang="en-US" dirty="0"/>
              <a:t>地址指令：</a:t>
            </a:r>
            <a:r>
              <a:rPr lang="en-US" altLang="zh-CN" dirty="0"/>
              <a:t>op rs2</a:t>
            </a:r>
            <a:r>
              <a:rPr lang="zh-CN" altLang="en-US" dirty="0"/>
              <a:t>；         </a:t>
            </a:r>
            <a:r>
              <a:rPr lang="en-US" altLang="zh-CN" dirty="0"/>
              <a:t>rs1=ACC</a:t>
            </a:r>
            <a:r>
              <a:rPr lang="zh-CN" altLang="en-US" dirty="0"/>
              <a:t>，</a:t>
            </a:r>
            <a:r>
              <a:rPr lang="en-US" altLang="zh-CN" dirty="0" err="1"/>
              <a:t>rd</a:t>
            </a:r>
            <a:r>
              <a:rPr lang="en-US" altLang="zh-CN" dirty="0"/>
              <a:t>=ACC</a:t>
            </a:r>
          </a:p>
          <a:p>
            <a:pPr lvl="1"/>
            <a:r>
              <a:rPr lang="en-US" altLang="zh-CN" dirty="0"/>
              <a:t>0</a:t>
            </a:r>
            <a:r>
              <a:rPr lang="zh-CN" altLang="en-US" dirty="0"/>
              <a:t>地址指令：</a:t>
            </a:r>
            <a:r>
              <a:rPr lang="en-US" altLang="zh-CN" dirty="0"/>
              <a:t>op</a:t>
            </a:r>
            <a:r>
              <a:rPr lang="zh-CN" altLang="en-US" dirty="0"/>
              <a:t>；               堆栈操作</a:t>
            </a:r>
          </a:p>
        </p:txBody>
      </p:sp>
      <p:sp>
        <p:nvSpPr>
          <p:cNvPr id="27651" name="灯片编号占位符 2">
            <a:extLst>
              <a:ext uri="{FF2B5EF4-FFF2-40B4-BE49-F238E27FC236}">
                <a16:creationId xmlns:a16="http://schemas.microsoft.com/office/drawing/2014/main" id="{DE72D651-F878-4204-8816-93CCBAE6FB9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EE2E8B98-4B77-4445-8C43-DADE56828409}" type="slidenum">
              <a:rPr lang="zh-CN" altLang="en-US" sz="1400" smtClean="0"/>
              <a:pPr/>
              <a:t>15</a:t>
            </a:fld>
            <a:r>
              <a:rPr lang="en-US" altLang="zh-CN" sz="1400"/>
              <a:t>/41</a:t>
            </a:r>
          </a:p>
        </p:txBody>
      </p:sp>
      <p:grpSp>
        <p:nvGrpSpPr>
          <p:cNvPr id="5" name="组合 946179">
            <a:extLst>
              <a:ext uri="{FF2B5EF4-FFF2-40B4-BE49-F238E27FC236}">
                <a16:creationId xmlns:a16="http://schemas.microsoft.com/office/drawing/2014/main" id="{ADED30F9-3CCA-4808-B2A9-922DE8BE3487}"/>
              </a:ext>
            </a:extLst>
          </p:cNvPr>
          <p:cNvGrpSpPr>
            <a:grpSpLocks/>
          </p:cNvGrpSpPr>
          <p:nvPr/>
        </p:nvGrpSpPr>
        <p:grpSpPr bwMode="auto">
          <a:xfrm>
            <a:off x="755576" y="363537"/>
            <a:ext cx="5997575" cy="528637"/>
            <a:chOff x="830" y="3504"/>
            <a:chExt cx="3778" cy="333"/>
          </a:xfrm>
        </p:grpSpPr>
        <p:sp>
          <p:nvSpPr>
            <p:cNvPr id="6" name="文本框 946180">
              <a:extLst>
                <a:ext uri="{FF2B5EF4-FFF2-40B4-BE49-F238E27FC236}">
                  <a16:creationId xmlns:a16="http://schemas.microsoft.com/office/drawing/2014/main" id="{5680FFF3-AB90-4434-852F-6FA6572C24DE}"/>
                </a:ext>
              </a:extLst>
            </p:cNvPr>
            <p:cNvSpPr txBox="1">
              <a:spLocks noChangeArrowheads="1"/>
            </p:cNvSpPr>
            <p:nvPr/>
          </p:nvSpPr>
          <p:spPr bwMode="auto">
            <a:xfrm>
              <a:off x="830" y="3504"/>
              <a:ext cx="912" cy="333"/>
            </a:xfrm>
            <a:prstGeom prst="rect">
              <a:avLst/>
            </a:prstGeom>
            <a:solidFill>
              <a:srgbClr val="FF0000"/>
            </a:solidFill>
            <a:ln w="9525">
              <a:solidFill>
                <a:schemeClr val="bg2"/>
              </a:solidFill>
              <a:miter lim="800000"/>
              <a:headEnd/>
              <a:tailEnd/>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dirty="0">
                  <a:solidFill>
                    <a:srgbClr val="CCECFF"/>
                  </a:solidFill>
                  <a:ea typeface="方正姚体" panose="02010601030101010101" pitchFamily="2" charset="-122"/>
                </a:rPr>
                <a:t>操作码</a:t>
              </a:r>
            </a:p>
          </p:txBody>
        </p:sp>
        <p:sp>
          <p:nvSpPr>
            <p:cNvPr id="7" name="文本框 946181">
              <a:extLst>
                <a:ext uri="{FF2B5EF4-FFF2-40B4-BE49-F238E27FC236}">
                  <a16:creationId xmlns:a16="http://schemas.microsoft.com/office/drawing/2014/main" id="{E11FCB1D-9561-4669-9445-36938ECF8D35}"/>
                </a:ext>
              </a:extLst>
            </p:cNvPr>
            <p:cNvSpPr txBox="1">
              <a:spLocks noChangeArrowheads="1"/>
            </p:cNvSpPr>
            <p:nvPr/>
          </p:nvSpPr>
          <p:spPr bwMode="auto">
            <a:xfrm>
              <a:off x="1728" y="3504"/>
              <a:ext cx="1440" cy="333"/>
            </a:xfrm>
            <a:prstGeom prst="rect">
              <a:avLst/>
            </a:prstGeom>
            <a:solidFill>
              <a:srgbClr val="0033CC"/>
            </a:solidFill>
            <a:ln w="9525">
              <a:solidFill>
                <a:schemeClr val="bg2"/>
              </a:solidFill>
              <a:miter lim="800000"/>
              <a:headEnd/>
              <a:tailEnd/>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a:solidFill>
                    <a:srgbClr val="CCECFF"/>
                  </a:solidFill>
                  <a:ea typeface="方正姚体" panose="02010601030101010101" pitchFamily="2" charset="-122"/>
                </a:rPr>
                <a:t>地址码</a:t>
              </a:r>
            </a:p>
          </p:txBody>
        </p:sp>
        <p:sp>
          <p:nvSpPr>
            <p:cNvPr id="8" name="文本框 946182">
              <a:extLst>
                <a:ext uri="{FF2B5EF4-FFF2-40B4-BE49-F238E27FC236}">
                  <a16:creationId xmlns:a16="http://schemas.microsoft.com/office/drawing/2014/main" id="{4A509D09-6CF6-48A7-8AC6-92A489D59215}"/>
                </a:ext>
              </a:extLst>
            </p:cNvPr>
            <p:cNvSpPr txBox="1">
              <a:spLocks noChangeArrowheads="1"/>
            </p:cNvSpPr>
            <p:nvPr/>
          </p:nvSpPr>
          <p:spPr bwMode="auto">
            <a:xfrm>
              <a:off x="3168" y="3504"/>
              <a:ext cx="1440" cy="333"/>
            </a:xfrm>
            <a:prstGeom prst="rect">
              <a:avLst/>
            </a:prstGeom>
            <a:solidFill>
              <a:srgbClr val="0033CC"/>
            </a:solidFill>
            <a:ln w="9525">
              <a:solidFill>
                <a:schemeClr val="bg2"/>
              </a:solidFill>
              <a:miter lim="800000"/>
              <a:headEnd/>
              <a:tailEnd/>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a:solidFill>
                    <a:srgbClr val="CCECFF"/>
                  </a:solidFill>
                  <a:ea typeface="方正姚体" panose="02010601030101010101" pitchFamily="2" charset="-122"/>
                </a:rPr>
                <a:t>地址码</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文本占位符 1021954">
            <a:extLst>
              <a:ext uri="{FF2B5EF4-FFF2-40B4-BE49-F238E27FC236}">
                <a16:creationId xmlns:a16="http://schemas.microsoft.com/office/drawing/2014/main" id="{0AE91005-F08D-437F-9CE0-63BDFB45604F}"/>
              </a:ext>
            </a:extLst>
          </p:cNvPr>
          <p:cNvSpPr>
            <a:spLocks noGrp="1" noChangeArrowheads="1"/>
          </p:cNvSpPr>
          <p:nvPr>
            <p:ph idx="1"/>
          </p:nvPr>
        </p:nvSpPr>
        <p:spPr>
          <a:xfrm>
            <a:off x="457200" y="1066800"/>
            <a:ext cx="8305800" cy="5257800"/>
          </a:xfrm>
        </p:spPr>
        <p:txBody>
          <a:bodyPr/>
          <a:lstStyle/>
          <a:p>
            <a:pPr>
              <a:lnSpc>
                <a:spcPct val="90000"/>
              </a:lnSpc>
            </a:pPr>
            <a:r>
              <a:rPr lang="en-US" altLang="zh-CN" sz="2800" b="1">
                <a:latin typeface="楷体_GB2312" pitchFamily="49" charset="-122"/>
              </a:rPr>
              <a:t>(1)</a:t>
            </a:r>
            <a:r>
              <a:rPr lang="zh-CN" altLang="en-US" sz="2800" b="1">
                <a:latin typeface="楷体_GB2312" pitchFamily="49" charset="-122"/>
              </a:rPr>
              <a:t>零地址指令的指令字中只有操作码，而没有地址码。</a:t>
            </a:r>
          </a:p>
          <a:p>
            <a:pPr>
              <a:lnSpc>
                <a:spcPct val="90000"/>
              </a:lnSpc>
            </a:pPr>
            <a:r>
              <a:rPr lang="en-US" altLang="zh-CN" sz="2800" b="1">
                <a:latin typeface="楷体_GB2312" pitchFamily="49" charset="-122"/>
              </a:rPr>
              <a:t>(2)</a:t>
            </a:r>
            <a:r>
              <a:rPr lang="zh-CN" altLang="en-US" sz="2800" b="1">
                <a:latin typeface="楷体_GB2312" pitchFamily="49" charset="-122"/>
              </a:rPr>
              <a:t>一地址指令常称为单操作数指令。</a:t>
            </a:r>
          </a:p>
          <a:p>
            <a:pPr>
              <a:lnSpc>
                <a:spcPct val="90000"/>
              </a:lnSpc>
              <a:buFontTx/>
              <a:buNone/>
            </a:pPr>
            <a:r>
              <a:rPr lang="zh-CN" altLang="en-US" sz="2800"/>
              <a:t>     　 </a:t>
            </a:r>
            <a:r>
              <a:rPr lang="en-US" altLang="zh-CN" sz="2800" b="1">
                <a:solidFill>
                  <a:srgbClr val="993366"/>
                </a:solidFill>
              </a:rPr>
              <a:t>OP (A) -</a:t>
            </a:r>
            <a:r>
              <a:rPr lang="en-US" altLang="zh-CN" sz="4000" b="1" baseline="-8000">
                <a:solidFill>
                  <a:srgbClr val="993366"/>
                </a:solidFill>
              </a:rPr>
              <a:t>&gt;</a:t>
            </a:r>
            <a:r>
              <a:rPr lang="en-US" altLang="zh-CN" sz="2800" b="1">
                <a:solidFill>
                  <a:srgbClr val="993366"/>
                </a:solidFill>
              </a:rPr>
              <a:t> A</a:t>
            </a:r>
            <a:r>
              <a:rPr lang="en-US" altLang="zh-CN" sz="2800"/>
              <a:t>        </a:t>
            </a:r>
            <a:r>
              <a:rPr lang="zh-CN" altLang="en-US" sz="2800" b="1"/>
              <a:t>　</a:t>
            </a:r>
            <a:r>
              <a:rPr lang="en-US" altLang="zh-CN" sz="2800" b="1">
                <a:solidFill>
                  <a:srgbClr val="993366"/>
                </a:solidFill>
              </a:rPr>
              <a:t>(AC) OP (A) -</a:t>
            </a:r>
            <a:r>
              <a:rPr lang="en-US" altLang="zh-CN" sz="4000" b="1" baseline="-8000">
                <a:solidFill>
                  <a:srgbClr val="993366"/>
                </a:solidFill>
              </a:rPr>
              <a:t>&gt;</a:t>
            </a:r>
            <a:r>
              <a:rPr lang="en-US" altLang="zh-CN" sz="2800" b="1">
                <a:solidFill>
                  <a:srgbClr val="993366"/>
                </a:solidFill>
              </a:rPr>
              <a:t> AC</a:t>
            </a:r>
            <a:endParaRPr lang="en-US" altLang="zh-CN" sz="2800"/>
          </a:p>
          <a:p>
            <a:pPr>
              <a:lnSpc>
                <a:spcPct val="90000"/>
              </a:lnSpc>
            </a:pPr>
            <a:r>
              <a:rPr lang="en-US" altLang="zh-CN" sz="2800" b="1">
                <a:latin typeface="楷体_GB2312" pitchFamily="49" charset="-122"/>
              </a:rPr>
              <a:t>(3)</a:t>
            </a:r>
            <a:r>
              <a:rPr lang="zh-CN" altLang="en-US" sz="2800" b="1">
                <a:latin typeface="楷体_GB2312" pitchFamily="49" charset="-122"/>
              </a:rPr>
              <a:t>二地址指令常称为双操作数指令。</a:t>
            </a:r>
            <a:r>
              <a:rPr lang="zh-CN" altLang="en-US" sz="2800"/>
              <a:t>　　　</a:t>
            </a:r>
            <a:r>
              <a:rPr lang="zh-CN" altLang="en-US" sz="2800" b="1">
                <a:solidFill>
                  <a:srgbClr val="993366"/>
                </a:solidFill>
              </a:rPr>
              <a:t>　 </a:t>
            </a:r>
            <a:r>
              <a:rPr lang="zh-CN" altLang="en-US" sz="2800"/>
              <a:t>　   </a:t>
            </a:r>
          </a:p>
          <a:p>
            <a:pPr>
              <a:lnSpc>
                <a:spcPct val="90000"/>
              </a:lnSpc>
              <a:buFontTx/>
              <a:buNone/>
            </a:pPr>
            <a:r>
              <a:rPr lang="zh-CN" altLang="en-US" sz="2800" b="1">
                <a:solidFill>
                  <a:srgbClr val="993366"/>
                </a:solidFill>
              </a:rPr>
              <a:t>          </a:t>
            </a:r>
            <a:r>
              <a:rPr lang="en-US" altLang="zh-CN" sz="2800" b="1">
                <a:solidFill>
                  <a:srgbClr val="993366"/>
                </a:solidFill>
              </a:rPr>
              <a:t>(A1)  OP  (A2)</a:t>
            </a:r>
            <a:r>
              <a:rPr lang="zh-CN" altLang="en-US" sz="2800" b="1">
                <a:solidFill>
                  <a:srgbClr val="993366"/>
                </a:solidFill>
              </a:rPr>
              <a:t>　</a:t>
            </a:r>
            <a:r>
              <a:rPr lang="en-US" altLang="zh-CN" sz="2800" b="1">
                <a:solidFill>
                  <a:srgbClr val="993366"/>
                </a:solidFill>
              </a:rPr>
              <a:t>-</a:t>
            </a:r>
            <a:r>
              <a:rPr lang="en-US" altLang="zh-CN" sz="4000" b="1" baseline="-8000">
                <a:solidFill>
                  <a:srgbClr val="993366"/>
                </a:solidFill>
              </a:rPr>
              <a:t>&gt;</a:t>
            </a:r>
            <a:r>
              <a:rPr lang="zh-CN" altLang="en-US" sz="2800" b="1">
                <a:solidFill>
                  <a:srgbClr val="993366"/>
                </a:solidFill>
              </a:rPr>
              <a:t>　</a:t>
            </a:r>
            <a:r>
              <a:rPr lang="en-US" altLang="zh-CN" sz="2800" b="1">
                <a:solidFill>
                  <a:srgbClr val="993366"/>
                </a:solidFill>
              </a:rPr>
              <a:t>A1</a:t>
            </a:r>
          </a:p>
          <a:p>
            <a:pPr>
              <a:lnSpc>
                <a:spcPct val="90000"/>
              </a:lnSpc>
            </a:pPr>
            <a:r>
              <a:rPr lang="en-US" altLang="zh-CN" sz="2800" b="1">
                <a:latin typeface="楷体_GB2312" pitchFamily="49" charset="-122"/>
              </a:rPr>
              <a:t>(4)</a:t>
            </a:r>
            <a:r>
              <a:rPr lang="zh-CN" altLang="en-US" sz="2800" b="1">
                <a:latin typeface="楷体_GB2312" pitchFamily="49" charset="-122"/>
              </a:rPr>
              <a:t>三地址指令字中有三个操作数地址。</a:t>
            </a:r>
          </a:p>
          <a:p>
            <a:pPr>
              <a:lnSpc>
                <a:spcPct val="90000"/>
              </a:lnSpc>
            </a:pPr>
            <a:r>
              <a:rPr lang="zh-CN" altLang="en-US" sz="2800">
                <a:solidFill>
                  <a:srgbClr val="993366"/>
                </a:solidFill>
              </a:rPr>
              <a:t>　  </a:t>
            </a:r>
            <a:r>
              <a:rPr lang="en-US" altLang="zh-CN" sz="2800" b="1">
                <a:solidFill>
                  <a:srgbClr val="993366"/>
                </a:solidFill>
              </a:rPr>
              <a:t>(A1)  OP  (A2)</a:t>
            </a:r>
            <a:r>
              <a:rPr lang="zh-CN" altLang="en-US" sz="2800" b="1">
                <a:solidFill>
                  <a:srgbClr val="993366"/>
                </a:solidFill>
              </a:rPr>
              <a:t>　</a:t>
            </a:r>
            <a:r>
              <a:rPr lang="en-US" altLang="zh-CN" sz="2800" b="1">
                <a:solidFill>
                  <a:srgbClr val="993366"/>
                </a:solidFill>
              </a:rPr>
              <a:t>-</a:t>
            </a:r>
            <a:r>
              <a:rPr lang="en-US" altLang="zh-CN" sz="4000" b="1" baseline="-8000">
                <a:solidFill>
                  <a:srgbClr val="993366"/>
                </a:solidFill>
              </a:rPr>
              <a:t>&gt;</a:t>
            </a:r>
            <a:r>
              <a:rPr lang="zh-CN" altLang="en-US" sz="2800" b="1">
                <a:solidFill>
                  <a:srgbClr val="993366"/>
                </a:solidFill>
              </a:rPr>
              <a:t>　</a:t>
            </a:r>
            <a:r>
              <a:rPr lang="en-US" altLang="zh-CN" sz="2800" b="1">
                <a:solidFill>
                  <a:srgbClr val="993366"/>
                </a:solidFill>
              </a:rPr>
              <a:t>A3</a:t>
            </a:r>
            <a:r>
              <a:rPr lang="zh-CN" altLang="en-US" sz="2800" b="1">
                <a:solidFill>
                  <a:srgbClr val="993366"/>
                </a:solidFill>
              </a:rPr>
              <a:t>　</a:t>
            </a:r>
          </a:p>
          <a:p>
            <a:pPr>
              <a:lnSpc>
                <a:spcPct val="90000"/>
              </a:lnSpc>
            </a:pPr>
            <a:r>
              <a:rPr lang="en-US" altLang="zh-CN" sz="2800" b="1">
                <a:solidFill>
                  <a:srgbClr val="993366"/>
                </a:solidFill>
                <a:latin typeface="楷体_GB2312" pitchFamily="49" charset="-122"/>
              </a:rPr>
              <a:t>OP</a:t>
            </a:r>
            <a:r>
              <a:rPr lang="zh-CN" altLang="en-US" sz="2800" b="1">
                <a:latin typeface="楷体_GB2312" pitchFamily="49" charset="-122"/>
              </a:rPr>
              <a:t>表示操作性质</a:t>
            </a:r>
            <a:r>
              <a:rPr lang="en-US" altLang="zh-CN" sz="2800" b="1">
                <a:latin typeface="楷体_GB2312" pitchFamily="49" charset="-122"/>
              </a:rPr>
              <a:t>;</a:t>
            </a:r>
            <a:r>
              <a:rPr lang="zh-CN" altLang="en-US" sz="2800" b="1">
                <a:solidFill>
                  <a:srgbClr val="993366"/>
                </a:solidFill>
                <a:latin typeface="楷体_GB2312" pitchFamily="49" charset="-122"/>
              </a:rPr>
              <a:t>（</a:t>
            </a:r>
            <a:r>
              <a:rPr lang="en-US" altLang="zh-CN" sz="2800" b="1">
                <a:solidFill>
                  <a:srgbClr val="993366"/>
                </a:solidFill>
                <a:latin typeface="楷体_GB2312" pitchFamily="49" charset="-122"/>
              </a:rPr>
              <a:t>AC</a:t>
            </a:r>
            <a:r>
              <a:rPr lang="zh-CN" altLang="en-US" sz="2800" b="1">
                <a:solidFill>
                  <a:srgbClr val="993366"/>
                </a:solidFill>
                <a:latin typeface="楷体_GB2312" pitchFamily="49" charset="-122"/>
              </a:rPr>
              <a:t>）</a:t>
            </a:r>
            <a:r>
              <a:rPr lang="zh-CN" altLang="en-US" sz="2800" b="1">
                <a:latin typeface="楷体_GB2312" pitchFamily="49" charset="-122"/>
              </a:rPr>
              <a:t>表示累加寄存器</a:t>
            </a:r>
            <a:r>
              <a:rPr lang="en-US" altLang="zh-CN" sz="2800" b="1">
                <a:latin typeface="楷体_GB2312" pitchFamily="49" charset="-122"/>
              </a:rPr>
              <a:t>AC</a:t>
            </a:r>
            <a:r>
              <a:rPr lang="zh-CN" altLang="en-US" sz="2800" b="1">
                <a:latin typeface="楷体_GB2312" pitchFamily="49" charset="-122"/>
              </a:rPr>
              <a:t>中的数；</a:t>
            </a:r>
            <a:r>
              <a:rPr lang="zh-CN" altLang="en-US" sz="2800" b="1">
                <a:solidFill>
                  <a:srgbClr val="993366"/>
                </a:solidFill>
                <a:latin typeface="楷体_GB2312" pitchFamily="49" charset="-122"/>
              </a:rPr>
              <a:t>（</a:t>
            </a:r>
            <a:r>
              <a:rPr lang="en-US" altLang="zh-CN" sz="2800" b="1">
                <a:solidFill>
                  <a:srgbClr val="993366"/>
                </a:solidFill>
                <a:latin typeface="楷体_GB2312" pitchFamily="49" charset="-122"/>
              </a:rPr>
              <a:t>A</a:t>
            </a:r>
            <a:r>
              <a:rPr lang="zh-CN" altLang="en-US" sz="2800" b="1">
                <a:solidFill>
                  <a:srgbClr val="993366"/>
                </a:solidFill>
                <a:latin typeface="楷体_GB2312" pitchFamily="49" charset="-122"/>
              </a:rPr>
              <a:t>）</a:t>
            </a:r>
            <a:r>
              <a:rPr lang="zh-CN" altLang="en-US" sz="2800" b="1">
                <a:latin typeface="楷体_GB2312" pitchFamily="49" charset="-122"/>
              </a:rPr>
              <a:t>表示内存中地址为</a:t>
            </a:r>
            <a:r>
              <a:rPr lang="en-US" altLang="zh-CN" sz="2800" b="1">
                <a:latin typeface="楷体_GB2312" pitchFamily="49" charset="-122"/>
              </a:rPr>
              <a:t>A</a:t>
            </a:r>
            <a:r>
              <a:rPr lang="zh-CN" altLang="en-US" sz="2800" b="1">
                <a:latin typeface="楷体_GB2312" pitchFamily="49" charset="-122"/>
              </a:rPr>
              <a:t>的存储单元中的数或运算器中地址为</a:t>
            </a:r>
            <a:r>
              <a:rPr lang="en-US" altLang="zh-CN" sz="2800" b="1">
                <a:latin typeface="楷体_GB2312" pitchFamily="49" charset="-122"/>
              </a:rPr>
              <a:t>A</a:t>
            </a:r>
            <a:r>
              <a:rPr lang="zh-CN" altLang="en-US" sz="2800" b="1">
                <a:latin typeface="楷体_GB2312" pitchFamily="49" charset="-122"/>
              </a:rPr>
              <a:t>的通用寄存器中的数；</a:t>
            </a:r>
            <a:r>
              <a:rPr lang="en-US" altLang="zh-CN" sz="2800" b="1">
                <a:solidFill>
                  <a:srgbClr val="993366"/>
                </a:solidFill>
                <a:latin typeface="楷体_GB2312" pitchFamily="49" charset="-122"/>
              </a:rPr>
              <a:t>→</a:t>
            </a:r>
            <a:r>
              <a:rPr lang="zh-CN" altLang="en-US" sz="2800" b="1">
                <a:latin typeface="楷体_GB2312" pitchFamily="49" charset="-122"/>
              </a:rPr>
              <a:t>表示把操作（运算）结果传送到指定的地方。</a:t>
            </a:r>
          </a:p>
        </p:txBody>
      </p:sp>
      <p:grpSp>
        <p:nvGrpSpPr>
          <p:cNvPr id="3" name="组合 946179">
            <a:extLst>
              <a:ext uri="{FF2B5EF4-FFF2-40B4-BE49-F238E27FC236}">
                <a16:creationId xmlns:a16="http://schemas.microsoft.com/office/drawing/2014/main" id="{74452447-3936-4451-93E2-6154AD9A7A47}"/>
              </a:ext>
            </a:extLst>
          </p:cNvPr>
          <p:cNvGrpSpPr>
            <a:grpSpLocks/>
          </p:cNvGrpSpPr>
          <p:nvPr/>
        </p:nvGrpSpPr>
        <p:grpSpPr bwMode="auto">
          <a:xfrm>
            <a:off x="683568" y="269081"/>
            <a:ext cx="6019800" cy="528637"/>
            <a:chOff x="816" y="3504"/>
            <a:chExt cx="3792" cy="333"/>
          </a:xfrm>
        </p:grpSpPr>
        <p:sp>
          <p:nvSpPr>
            <p:cNvPr id="4" name="文本框 946180">
              <a:extLst>
                <a:ext uri="{FF2B5EF4-FFF2-40B4-BE49-F238E27FC236}">
                  <a16:creationId xmlns:a16="http://schemas.microsoft.com/office/drawing/2014/main" id="{B5A56BED-9F6D-4DE6-ACD4-4F33825CF298}"/>
                </a:ext>
              </a:extLst>
            </p:cNvPr>
            <p:cNvSpPr txBox="1">
              <a:spLocks noChangeArrowheads="1"/>
            </p:cNvSpPr>
            <p:nvPr/>
          </p:nvSpPr>
          <p:spPr bwMode="auto">
            <a:xfrm>
              <a:off x="816" y="3504"/>
              <a:ext cx="912" cy="333"/>
            </a:xfrm>
            <a:prstGeom prst="rect">
              <a:avLst/>
            </a:prstGeom>
            <a:solidFill>
              <a:srgbClr val="FF0000"/>
            </a:solidFill>
            <a:ln w="9525">
              <a:solidFill>
                <a:schemeClr val="bg2"/>
              </a:solidFill>
              <a:miter lim="800000"/>
              <a:headEnd/>
              <a:tailEnd/>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a:solidFill>
                    <a:srgbClr val="CCECFF"/>
                  </a:solidFill>
                  <a:ea typeface="方正姚体" panose="02010601030101010101" pitchFamily="2" charset="-122"/>
                </a:rPr>
                <a:t>操作码</a:t>
              </a:r>
            </a:p>
          </p:txBody>
        </p:sp>
        <p:sp>
          <p:nvSpPr>
            <p:cNvPr id="5" name="文本框 946181">
              <a:extLst>
                <a:ext uri="{FF2B5EF4-FFF2-40B4-BE49-F238E27FC236}">
                  <a16:creationId xmlns:a16="http://schemas.microsoft.com/office/drawing/2014/main" id="{46AE7CF5-0CD3-49EC-B523-11C131FD9531}"/>
                </a:ext>
              </a:extLst>
            </p:cNvPr>
            <p:cNvSpPr txBox="1">
              <a:spLocks noChangeArrowheads="1"/>
            </p:cNvSpPr>
            <p:nvPr/>
          </p:nvSpPr>
          <p:spPr bwMode="auto">
            <a:xfrm>
              <a:off x="1728" y="3504"/>
              <a:ext cx="1440" cy="333"/>
            </a:xfrm>
            <a:prstGeom prst="rect">
              <a:avLst/>
            </a:prstGeom>
            <a:solidFill>
              <a:srgbClr val="0033CC"/>
            </a:solidFill>
            <a:ln w="9525">
              <a:solidFill>
                <a:schemeClr val="bg2"/>
              </a:solidFill>
              <a:miter lim="800000"/>
              <a:headEnd/>
              <a:tailEnd/>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a:solidFill>
                    <a:srgbClr val="CCECFF"/>
                  </a:solidFill>
                  <a:ea typeface="方正姚体" panose="02010601030101010101" pitchFamily="2" charset="-122"/>
                </a:rPr>
                <a:t>地址码</a:t>
              </a:r>
            </a:p>
          </p:txBody>
        </p:sp>
        <p:sp>
          <p:nvSpPr>
            <p:cNvPr id="6" name="文本框 946182">
              <a:extLst>
                <a:ext uri="{FF2B5EF4-FFF2-40B4-BE49-F238E27FC236}">
                  <a16:creationId xmlns:a16="http://schemas.microsoft.com/office/drawing/2014/main" id="{A85C46A2-D94D-434D-B8F6-14067D3672B2}"/>
                </a:ext>
              </a:extLst>
            </p:cNvPr>
            <p:cNvSpPr txBox="1">
              <a:spLocks noChangeArrowheads="1"/>
            </p:cNvSpPr>
            <p:nvPr/>
          </p:nvSpPr>
          <p:spPr bwMode="auto">
            <a:xfrm>
              <a:off x="3168" y="3504"/>
              <a:ext cx="1440" cy="333"/>
            </a:xfrm>
            <a:prstGeom prst="rect">
              <a:avLst/>
            </a:prstGeom>
            <a:solidFill>
              <a:srgbClr val="0033CC"/>
            </a:solidFill>
            <a:ln w="9525">
              <a:solidFill>
                <a:schemeClr val="bg2"/>
              </a:solidFill>
              <a:miter lim="800000"/>
              <a:headEnd/>
              <a:tailEnd/>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a:solidFill>
                    <a:srgbClr val="CCECFF"/>
                  </a:solidFill>
                  <a:ea typeface="方正姚体" panose="02010601030101010101" pitchFamily="2" charset="-122"/>
                </a:rPr>
                <a:t>地址码</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占位符 1022978">
            <a:extLst>
              <a:ext uri="{FF2B5EF4-FFF2-40B4-BE49-F238E27FC236}">
                <a16:creationId xmlns:a16="http://schemas.microsoft.com/office/drawing/2014/main" id="{4BA8F2E8-D86F-49CF-B22C-B688B009C3C4}"/>
              </a:ext>
            </a:extLst>
          </p:cNvPr>
          <p:cNvSpPr>
            <a:spLocks noGrp="1" noChangeArrowheads="1"/>
          </p:cNvSpPr>
          <p:nvPr>
            <p:ph idx="1"/>
          </p:nvPr>
        </p:nvSpPr>
        <p:spPr>
          <a:xfrm>
            <a:off x="614363" y="1073150"/>
            <a:ext cx="7772400" cy="915690"/>
          </a:xfrm>
        </p:spPr>
        <p:txBody>
          <a:bodyPr/>
          <a:lstStyle/>
          <a:p>
            <a:pPr>
              <a:lnSpc>
                <a:spcPct val="90000"/>
              </a:lnSpc>
            </a:pPr>
            <a:r>
              <a:rPr lang="zh-CN" altLang="en-US" sz="2800" b="1" dirty="0">
                <a:latin typeface="楷体_GB2312" pitchFamily="49" charset="-122"/>
              </a:rPr>
              <a:t>按照</a:t>
            </a:r>
            <a:r>
              <a:rPr lang="en-US" altLang="zh-CN" sz="2800" b="1" dirty="0">
                <a:latin typeface="楷体_GB2312" pitchFamily="49" charset="-122"/>
              </a:rPr>
              <a:t>CPU</a:t>
            </a:r>
            <a:r>
              <a:rPr lang="zh-CN" altLang="en-US" sz="2800" b="1" dirty="0">
                <a:latin typeface="楷体_GB2312" pitchFamily="49" charset="-122"/>
              </a:rPr>
              <a:t>中操作数的存储位置，指令系统可分为</a:t>
            </a:r>
            <a:r>
              <a:rPr lang="zh-CN" altLang="en-US" sz="2800" b="1" dirty="0">
                <a:solidFill>
                  <a:srgbClr val="00B050"/>
                </a:solidFill>
                <a:latin typeface="楷体_GB2312" pitchFamily="49" charset="-122"/>
              </a:rPr>
              <a:t>堆栈型、累加器型和通用寄存器</a:t>
            </a:r>
            <a:r>
              <a:rPr lang="zh-CN" altLang="en-US" sz="2800" b="1" dirty="0">
                <a:latin typeface="楷体_GB2312" pitchFamily="49" charset="-122"/>
              </a:rPr>
              <a:t>型三类。</a:t>
            </a:r>
          </a:p>
        </p:txBody>
      </p:sp>
      <p:pic>
        <p:nvPicPr>
          <p:cNvPr id="2" name="图片 1">
            <a:extLst>
              <a:ext uri="{FF2B5EF4-FFF2-40B4-BE49-F238E27FC236}">
                <a16:creationId xmlns:a16="http://schemas.microsoft.com/office/drawing/2014/main" id="{78B69F26-A236-4E10-A3AB-047C114D87E2}"/>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3000" contrast="88000"/>
                    </a14:imgEffect>
                  </a14:imgLayer>
                </a14:imgProps>
              </a:ext>
            </a:extLst>
          </a:blip>
          <a:stretch>
            <a:fillRect/>
          </a:stretch>
        </p:blipFill>
        <p:spPr>
          <a:xfrm>
            <a:off x="841422" y="1913150"/>
            <a:ext cx="5050251" cy="4894546"/>
          </a:xfrm>
          <a:prstGeom prst="rect">
            <a:avLst/>
          </a:prstGeom>
        </p:spPr>
      </p:pic>
      <p:pic>
        <p:nvPicPr>
          <p:cNvPr id="3" name="图片 2">
            <a:extLst>
              <a:ext uri="{FF2B5EF4-FFF2-40B4-BE49-F238E27FC236}">
                <a16:creationId xmlns:a16="http://schemas.microsoft.com/office/drawing/2014/main" id="{7AE2163C-5C05-4755-B066-3D2D4C7291DA}"/>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24000"/>
                    </a14:imgEffect>
                    <a14:imgEffect>
                      <a14:brightnessContrast bright="30000" contrast="60000"/>
                    </a14:imgEffect>
                  </a14:imgLayer>
                </a14:imgProps>
              </a:ext>
            </a:extLst>
          </a:blip>
          <a:stretch>
            <a:fillRect/>
          </a:stretch>
        </p:blipFill>
        <p:spPr>
          <a:xfrm>
            <a:off x="5868144" y="2060848"/>
            <a:ext cx="2085429" cy="470168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占位符 1022978">
            <a:extLst>
              <a:ext uri="{FF2B5EF4-FFF2-40B4-BE49-F238E27FC236}">
                <a16:creationId xmlns:a16="http://schemas.microsoft.com/office/drawing/2014/main" id="{4BA8F2E8-D86F-49CF-B22C-B688B009C3C4}"/>
              </a:ext>
            </a:extLst>
          </p:cNvPr>
          <p:cNvSpPr>
            <a:spLocks noGrp="1" noChangeArrowheads="1"/>
          </p:cNvSpPr>
          <p:nvPr>
            <p:ph idx="1"/>
          </p:nvPr>
        </p:nvSpPr>
        <p:spPr>
          <a:xfrm>
            <a:off x="614363" y="1073150"/>
            <a:ext cx="7772400" cy="4876800"/>
          </a:xfrm>
        </p:spPr>
        <p:txBody>
          <a:bodyPr/>
          <a:lstStyle/>
          <a:p>
            <a:pPr>
              <a:lnSpc>
                <a:spcPct val="90000"/>
              </a:lnSpc>
            </a:pPr>
            <a:r>
              <a:rPr lang="zh-CN" altLang="en-US" sz="2800" b="1" dirty="0">
                <a:latin typeface="楷体_GB2312" pitchFamily="49" charset="-122"/>
              </a:rPr>
              <a:t>二地址指令格式中，从操作数的物理位置来说，又可归结为三种类型。</a:t>
            </a:r>
          </a:p>
          <a:p>
            <a:pPr>
              <a:lnSpc>
                <a:spcPct val="90000"/>
              </a:lnSpc>
            </a:pPr>
            <a:r>
              <a:rPr lang="zh-CN" altLang="en-US" sz="2800" b="1" dirty="0">
                <a:solidFill>
                  <a:srgbClr val="993366"/>
                </a:solidFill>
                <a:latin typeface="楷体_GB2312" pitchFamily="49" charset="-122"/>
              </a:rPr>
              <a:t>存储器</a:t>
            </a:r>
            <a:r>
              <a:rPr lang="en-US" altLang="zh-CN" sz="2800" b="1" dirty="0">
                <a:solidFill>
                  <a:srgbClr val="993366"/>
                </a:solidFill>
                <a:latin typeface="楷体_GB2312" pitchFamily="49" charset="-122"/>
              </a:rPr>
              <a:t>-</a:t>
            </a:r>
            <a:r>
              <a:rPr lang="zh-CN" altLang="en-US" sz="2800" b="1" dirty="0">
                <a:solidFill>
                  <a:srgbClr val="993366"/>
                </a:solidFill>
                <a:latin typeface="楷体_GB2312" pitchFamily="49" charset="-122"/>
              </a:rPr>
              <a:t>存储器（</a:t>
            </a:r>
            <a:r>
              <a:rPr lang="en-US" altLang="zh-CN" sz="2800" b="1" dirty="0">
                <a:solidFill>
                  <a:srgbClr val="993366"/>
                </a:solidFill>
                <a:latin typeface="楷体_GB2312" pitchFamily="49" charset="-122"/>
              </a:rPr>
              <a:t>MM</a:t>
            </a:r>
            <a:r>
              <a:rPr lang="zh-CN" altLang="en-US" sz="2800" b="1" dirty="0">
                <a:solidFill>
                  <a:srgbClr val="993366"/>
                </a:solidFill>
                <a:latin typeface="楷体_GB2312" pitchFamily="49" charset="-122"/>
              </a:rPr>
              <a:t>）型指令：</a:t>
            </a:r>
            <a:r>
              <a:rPr lang="zh-CN" altLang="en-US" sz="2400" b="1" dirty="0">
                <a:latin typeface="楷体_GB2312" pitchFamily="49" charset="-122"/>
              </a:rPr>
              <a:t>操作时都是涉及内存单元，参与操作的数都放在内存里，从内存某单元中取操作数，操作结果存放至内存另一单元中，因此机器执行这种指令需要多次访问内存。</a:t>
            </a:r>
          </a:p>
          <a:p>
            <a:pPr>
              <a:lnSpc>
                <a:spcPct val="90000"/>
              </a:lnSpc>
            </a:pPr>
            <a:r>
              <a:rPr lang="zh-CN" altLang="en-US" sz="2800" b="1" dirty="0">
                <a:solidFill>
                  <a:srgbClr val="993366"/>
                </a:solidFill>
                <a:latin typeface="楷体_GB2312" pitchFamily="49" charset="-122"/>
              </a:rPr>
              <a:t>寄存器</a:t>
            </a:r>
            <a:r>
              <a:rPr lang="en-US" altLang="zh-CN" sz="2800" b="1" dirty="0">
                <a:solidFill>
                  <a:srgbClr val="993366"/>
                </a:solidFill>
                <a:latin typeface="楷体_GB2312" pitchFamily="49" charset="-122"/>
              </a:rPr>
              <a:t>-</a:t>
            </a:r>
            <a:r>
              <a:rPr lang="zh-CN" altLang="en-US" sz="2800" b="1" dirty="0">
                <a:solidFill>
                  <a:srgbClr val="993366"/>
                </a:solidFill>
                <a:latin typeface="楷体_GB2312" pitchFamily="49" charset="-122"/>
              </a:rPr>
              <a:t>寄存器（</a:t>
            </a:r>
            <a:r>
              <a:rPr lang="en-US" altLang="zh-CN" sz="2800" b="1" dirty="0">
                <a:solidFill>
                  <a:srgbClr val="993366"/>
                </a:solidFill>
                <a:latin typeface="楷体_GB2312" pitchFamily="49" charset="-122"/>
              </a:rPr>
              <a:t>RR</a:t>
            </a:r>
            <a:r>
              <a:rPr lang="zh-CN" altLang="en-US" sz="2800" b="1" dirty="0">
                <a:solidFill>
                  <a:srgbClr val="993366"/>
                </a:solidFill>
                <a:latin typeface="楷体_GB2312" pitchFamily="49" charset="-122"/>
              </a:rPr>
              <a:t>）型指令：</a:t>
            </a:r>
            <a:r>
              <a:rPr lang="zh-CN" altLang="en-US" sz="2400" b="1" dirty="0">
                <a:latin typeface="楷体_GB2312" pitchFamily="49" charset="-122"/>
              </a:rPr>
              <a:t>需要多个通用寄存器或个别专用寄存器，从寄存器中取操作数，把操作结果放到另一寄存器。机器执行寄存器</a:t>
            </a:r>
            <a:r>
              <a:rPr lang="en-US" altLang="zh-CN" sz="2400" b="1" dirty="0">
                <a:latin typeface="楷体_GB2312" pitchFamily="49" charset="-122"/>
              </a:rPr>
              <a:t>-</a:t>
            </a:r>
            <a:r>
              <a:rPr lang="zh-CN" altLang="en-US" sz="2400" b="1" dirty="0">
                <a:latin typeface="楷体_GB2312" pitchFamily="49" charset="-122"/>
              </a:rPr>
              <a:t>寄存器型指令的速度很快，因为执行这类指令，不需要访问内存。</a:t>
            </a:r>
          </a:p>
          <a:p>
            <a:pPr>
              <a:lnSpc>
                <a:spcPct val="90000"/>
              </a:lnSpc>
            </a:pPr>
            <a:r>
              <a:rPr lang="zh-CN" altLang="en-US" sz="2800" b="1" dirty="0">
                <a:solidFill>
                  <a:srgbClr val="993366"/>
                </a:solidFill>
                <a:latin typeface="楷体_GB2312" pitchFamily="49" charset="-122"/>
              </a:rPr>
              <a:t>寄存器</a:t>
            </a:r>
            <a:r>
              <a:rPr lang="en-US" altLang="zh-CN" sz="2800" b="1" dirty="0">
                <a:solidFill>
                  <a:srgbClr val="993366"/>
                </a:solidFill>
                <a:latin typeface="楷体_GB2312" pitchFamily="49" charset="-122"/>
              </a:rPr>
              <a:t>-</a:t>
            </a:r>
            <a:r>
              <a:rPr lang="zh-CN" altLang="en-US" sz="2800" b="1" dirty="0">
                <a:solidFill>
                  <a:srgbClr val="993366"/>
                </a:solidFill>
                <a:latin typeface="楷体_GB2312" pitchFamily="49" charset="-122"/>
              </a:rPr>
              <a:t>存储器（</a:t>
            </a:r>
            <a:r>
              <a:rPr lang="en-US" altLang="zh-CN" sz="2800" b="1" dirty="0">
                <a:solidFill>
                  <a:srgbClr val="993366"/>
                </a:solidFill>
                <a:latin typeface="楷体_GB2312" pitchFamily="49" charset="-122"/>
              </a:rPr>
              <a:t>RM</a:t>
            </a:r>
            <a:r>
              <a:rPr lang="zh-CN" altLang="en-US" sz="2800" b="1" dirty="0">
                <a:solidFill>
                  <a:srgbClr val="993366"/>
                </a:solidFill>
                <a:latin typeface="楷体_GB2312" pitchFamily="49" charset="-122"/>
              </a:rPr>
              <a:t>）型指令：</a:t>
            </a:r>
            <a:r>
              <a:rPr lang="zh-CN" altLang="en-US" sz="2400" b="1" dirty="0">
                <a:latin typeface="楷体_GB2312" pitchFamily="49" charset="-122"/>
              </a:rPr>
              <a:t>执行此类指令时，既要访问内存单元，又要访问寄存器。</a:t>
            </a:r>
          </a:p>
        </p:txBody>
      </p:sp>
    </p:spTree>
    <p:extLst>
      <p:ext uri="{BB962C8B-B14F-4D97-AF65-F5344CB8AC3E}">
        <p14:creationId xmlns:p14="http://schemas.microsoft.com/office/powerpoint/2010/main" val="866741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文本占位符 1020930">
            <a:extLst>
              <a:ext uri="{FF2B5EF4-FFF2-40B4-BE49-F238E27FC236}">
                <a16:creationId xmlns:a16="http://schemas.microsoft.com/office/drawing/2014/main" id="{EEFA4ADF-6D92-45D0-915D-43D54C57ECCC}"/>
              </a:ext>
            </a:extLst>
          </p:cNvPr>
          <p:cNvSpPr>
            <a:spLocks noGrp="1" noChangeArrowheads="1"/>
          </p:cNvSpPr>
          <p:nvPr>
            <p:ph idx="1"/>
          </p:nvPr>
        </p:nvSpPr>
        <p:spPr>
          <a:xfrm>
            <a:off x="685800" y="1000125"/>
            <a:ext cx="7924800" cy="5181600"/>
          </a:xfrm>
        </p:spPr>
        <p:txBody>
          <a:bodyPr/>
          <a:lstStyle/>
          <a:p>
            <a:pPr marL="0" indent="0" algn="just">
              <a:buFontTx/>
              <a:buNone/>
            </a:pPr>
            <a:r>
              <a:rPr lang="en-US" altLang="zh-CN" sz="3600" b="1" dirty="0">
                <a:solidFill>
                  <a:srgbClr val="993366"/>
                </a:solidFill>
                <a:latin typeface="楷体_GB2312" pitchFamily="49" charset="-122"/>
              </a:rPr>
              <a:t>3</a:t>
            </a:r>
            <a:r>
              <a:rPr lang="zh-CN" altLang="en-US" sz="3600" b="1" dirty="0">
                <a:solidFill>
                  <a:srgbClr val="993366"/>
                </a:solidFill>
                <a:latin typeface="楷体_GB2312" pitchFamily="49" charset="-122"/>
              </a:rPr>
              <a:t>．指令字长度</a:t>
            </a:r>
          </a:p>
          <a:p>
            <a:pPr marL="0" indent="0" algn="just">
              <a:buFontTx/>
              <a:buNone/>
            </a:pPr>
            <a:r>
              <a:rPr lang="zh-CN" altLang="en-US" sz="2800" dirty="0">
                <a:latin typeface="楷体_GB2312" pitchFamily="49" charset="-122"/>
              </a:rPr>
              <a:t>    </a:t>
            </a:r>
            <a:r>
              <a:rPr lang="zh-CN" altLang="en-US" sz="2400" dirty="0">
                <a:latin typeface="楷体_GB2312" pitchFamily="49" charset="-122"/>
              </a:rPr>
              <a:t>一个指令字中包含二进制代码的位数，称为指令字长度。</a:t>
            </a:r>
            <a:endParaRPr lang="en-US" altLang="zh-CN" sz="2400" dirty="0">
              <a:latin typeface="楷体_GB2312" pitchFamily="49" charset="-122"/>
            </a:endParaRPr>
          </a:p>
          <a:p>
            <a:pPr marL="0" indent="0" algn="just">
              <a:buFontTx/>
              <a:buNone/>
            </a:pPr>
            <a:r>
              <a:rPr lang="en-US" altLang="zh-CN" sz="2400" dirty="0">
                <a:latin typeface="楷体_GB2312" pitchFamily="49" charset="-122"/>
              </a:rPr>
              <a:t>       </a:t>
            </a:r>
            <a:r>
              <a:rPr lang="zh-CN" altLang="en-US" sz="2400" dirty="0">
                <a:latin typeface="楷体_GB2312" pitchFamily="49" charset="-122"/>
              </a:rPr>
              <a:t>而机器字长是指计算机能直接处理的二进制数据的位数，与主存单元的位数一致，它决定了计算机的运算精度。</a:t>
            </a:r>
          </a:p>
        </p:txBody>
      </p:sp>
      <p:pic>
        <p:nvPicPr>
          <p:cNvPr id="37890" name="图片 1020931" descr="a">
            <a:extLst>
              <a:ext uri="{FF2B5EF4-FFF2-40B4-BE49-F238E27FC236}">
                <a16:creationId xmlns:a16="http://schemas.microsoft.com/office/drawing/2014/main" id="{D87CC6C6-0E2D-4D99-96F2-7C4CCD09BC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996952"/>
            <a:ext cx="6061482"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矩形 1020932">
            <a:extLst>
              <a:ext uri="{FF2B5EF4-FFF2-40B4-BE49-F238E27FC236}">
                <a16:creationId xmlns:a16="http://schemas.microsoft.com/office/drawing/2014/main" id="{C41C5CF5-A90E-443F-9F2F-3B0EB73FE79A}"/>
              </a:ext>
            </a:extLst>
          </p:cNvPr>
          <p:cNvSpPr>
            <a:spLocks noChangeArrowheads="1"/>
          </p:cNvSpPr>
          <p:nvPr/>
        </p:nvSpPr>
        <p:spPr bwMode="auto">
          <a:xfrm>
            <a:off x="685800" y="5715000"/>
            <a:ext cx="800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zh-CN" altLang="en-US" b="1">
                <a:latin typeface="楷体_GB2312" pitchFamily="49" charset="-122"/>
                <a:ea typeface="楷体_GB2312" pitchFamily="49" charset="-122"/>
              </a:rPr>
              <a:t>它们之间关系如上：其中</a:t>
            </a:r>
            <a:r>
              <a:rPr lang="en-US" altLang="zh-CN" b="1">
                <a:latin typeface="楷体_GB2312" pitchFamily="49" charset="-122"/>
                <a:ea typeface="楷体_GB2312" pitchFamily="49" charset="-122"/>
              </a:rPr>
              <a:t>L</a:t>
            </a:r>
            <a:r>
              <a:rPr lang="zh-CN" altLang="en-US" b="1">
                <a:latin typeface="楷体_GB2312" pitchFamily="49" charset="-122"/>
                <a:ea typeface="楷体_GB2312" pitchFamily="49" charset="-122"/>
              </a:rPr>
              <a:t>为指令字长度，</a:t>
            </a:r>
            <a:r>
              <a:rPr lang="en-US" altLang="zh-CN" b="1">
                <a:latin typeface="楷体_GB2312" pitchFamily="49" charset="-122"/>
                <a:ea typeface="楷体_GB2312" pitchFamily="49" charset="-122"/>
              </a:rPr>
              <a:t>N</a:t>
            </a:r>
            <a:r>
              <a:rPr lang="zh-CN" altLang="en-US" b="1">
                <a:latin typeface="楷体_GB2312" pitchFamily="49" charset="-122"/>
                <a:ea typeface="楷体_GB2312" pitchFamily="49" charset="-122"/>
              </a:rPr>
              <a:t>为机器字长度</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936961">
            <a:extLst>
              <a:ext uri="{FF2B5EF4-FFF2-40B4-BE49-F238E27FC236}">
                <a16:creationId xmlns:a16="http://schemas.microsoft.com/office/drawing/2014/main" id="{6A94EA4C-BA60-4A9E-8DF4-62AC999EB8DF}"/>
              </a:ext>
            </a:extLst>
          </p:cNvPr>
          <p:cNvSpPr>
            <a:spLocks noGrp="1" noChangeArrowheads="1"/>
          </p:cNvSpPr>
          <p:nvPr>
            <p:ph type="title"/>
          </p:nvPr>
        </p:nvSpPr>
        <p:spPr/>
        <p:txBody>
          <a:bodyPr/>
          <a:lstStyle/>
          <a:p>
            <a:r>
              <a:rPr lang="zh-CN" altLang="en-US" dirty="0"/>
              <a:t>回顾前节</a:t>
            </a:r>
            <a:r>
              <a:rPr lang="en-US" altLang="zh-CN" dirty="0"/>
              <a:t>: </a:t>
            </a:r>
            <a:r>
              <a:rPr lang="zh-CN" altLang="en-US" dirty="0"/>
              <a:t>数据表示及运算器</a:t>
            </a:r>
          </a:p>
        </p:txBody>
      </p:sp>
      <p:sp>
        <p:nvSpPr>
          <p:cNvPr id="6146" name="文本占位符 936962">
            <a:extLst>
              <a:ext uri="{FF2B5EF4-FFF2-40B4-BE49-F238E27FC236}">
                <a16:creationId xmlns:a16="http://schemas.microsoft.com/office/drawing/2014/main" id="{E2A6D345-46F9-425C-8EB9-3DE884EDD960}"/>
              </a:ext>
            </a:extLst>
          </p:cNvPr>
          <p:cNvSpPr>
            <a:spLocks noGrp="1" noChangeArrowheads="1"/>
          </p:cNvSpPr>
          <p:nvPr>
            <p:ph idx="1"/>
          </p:nvPr>
        </p:nvSpPr>
        <p:spPr>
          <a:xfrm>
            <a:off x="457200" y="1268413"/>
            <a:ext cx="8229600" cy="5360987"/>
          </a:xfrm>
        </p:spPr>
        <p:txBody>
          <a:bodyPr/>
          <a:lstStyle/>
          <a:p>
            <a:pPr marL="0" indent="0">
              <a:lnSpc>
                <a:spcPct val="90000"/>
              </a:lnSpc>
              <a:buClr>
                <a:schemeClr val="tx1"/>
              </a:buClr>
              <a:buNone/>
            </a:pPr>
            <a:r>
              <a:rPr lang="en-US" altLang="zh-CN" sz="2400" dirty="0"/>
              <a:t>1.</a:t>
            </a:r>
            <a:r>
              <a:rPr lang="zh-CN" altLang="en-US" sz="2400" dirty="0"/>
              <a:t>原码乘法</a:t>
            </a:r>
          </a:p>
          <a:p>
            <a:pPr marL="0" indent="0">
              <a:lnSpc>
                <a:spcPct val="90000"/>
              </a:lnSpc>
              <a:buClr>
                <a:schemeClr val="tx1"/>
              </a:buClr>
              <a:buNone/>
            </a:pPr>
            <a:r>
              <a:rPr lang="en-US" altLang="zh-CN" sz="2400" dirty="0"/>
              <a:t>2.</a:t>
            </a:r>
            <a:r>
              <a:rPr lang="zh-CN" altLang="en-US" sz="2400" dirty="0"/>
              <a:t>补码乘法</a:t>
            </a:r>
          </a:p>
          <a:p>
            <a:pPr marL="838200" lvl="1" indent="-381000">
              <a:lnSpc>
                <a:spcPct val="90000"/>
              </a:lnSpc>
            </a:pPr>
            <a:r>
              <a:rPr lang="zh-CN" altLang="en-US" sz="2000" dirty="0"/>
              <a:t>校正法</a:t>
            </a:r>
          </a:p>
          <a:p>
            <a:pPr marL="838200" lvl="1" indent="-381000">
              <a:lnSpc>
                <a:spcPct val="90000"/>
              </a:lnSpc>
            </a:pPr>
            <a:r>
              <a:rPr lang="zh-CN" altLang="en-US" sz="2000" dirty="0"/>
              <a:t>比较法乘运算规则</a:t>
            </a:r>
          </a:p>
          <a:p>
            <a:pPr marL="838200" lvl="1" indent="-381000">
              <a:lnSpc>
                <a:spcPct val="90000"/>
              </a:lnSpc>
            </a:pPr>
            <a:r>
              <a:rPr lang="zh-CN" altLang="en-US" sz="2000" dirty="0"/>
              <a:t>补码比较法（</a:t>
            </a:r>
            <a:r>
              <a:rPr lang="en-US" altLang="zh-CN" sz="2000" dirty="0"/>
              <a:t>Booth</a:t>
            </a:r>
            <a:r>
              <a:rPr lang="zh-CN" altLang="en-US" sz="2000" dirty="0"/>
              <a:t>乘法）所需的硬件配置</a:t>
            </a:r>
            <a:endParaRPr lang="en-US" altLang="zh-CN" sz="2000" dirty="0"/>
          </a:p>
          <a:p>
            <a:pPr marL="838200" lvl="1" indent="-381000">
              <a:lnSpc>
                <a:spcPct val="90000"/>
              </a:lnSpc>
            </a:pPr>
            <a:r>
              <a:rPr lang="zh-CN" altLang="en-US" sz="2000" dirty="0"/>
              <a:t>补码两位乘</a:t>
            </a:r>
            <a:endParaRPr lang="en-US" altLang="zh-CN" sz="2000" dirty="0"/>
          </a:p>
          <a:p>
            <a:pPr marL="57150" indent="0">
              <a:lnSpc>
                <a:spcPct val="90000"/>
              </a:lnSpc>
              <a:buNone/>
            </a:pPr>
            <a:r>
              <a:rPr lang="en-US" altLang="zh-CN" sz="2400" dirty="0"/>
              <a:t>4.</a:t>
            </a:r>
            <a:r>
              <a:rPr lang="zh-CN" altLang="en-US" sz="2400" dirty="0"/>
              <a:t>原码除法</a:t>
            </a:r>
          </a:p>
          <a:p>
            <a:pPr marL="838200" lvl="1" indent="-381000">
              <a:lnSpc>
                <a:spcPct val="90000"/>
              </a:lnSpc>
            </a:pPr>
            <a:r>
              <a:rPr lang="zh-CN" altLang="en-US" sz="2000" dirty="0"/>
              <a:t>恢复余数法</a:t>
            </a:r>
          </a:p>
          <a:p>
            <a:pPr marL="838200" lvl="1" indent="-381000">
              <a:lnSpc>
                <a:spcPct val="90000"/>
              </a:lnSpc>
            </a:pPr>
            <a:r>
              <a:rPr lang="zh-CN" altLang="en-US" sz="2000" dirty="0"/>
              <a:t>加减交替法</a:t>
            </a:r>
          </a:p>
          <a:p>
            <a:pPr marL="838200" lvl="1" indent="-381000">
              <a:lnSpc>
                <a:spcPct val="90000"/>
              </a:lnSpc>
            </a:pPr>
            <a:r>
              <a:rPr lang="zh-CN" altLang="en-US" sz="2000" dirty="0"/>
              <a:t>原码加减交替法所需的硬件配置</a:t>
            </a:r>
          </a:p>
          <a:p>
            <a:pPr marL="57150" indent="0">
              <a:lnSpc>
                <a:spcPct val="90000"/>
              </a:lnSpc>
              <a:buNone/>
            </a:pPr>
            <a:r>
              <a:rPr lang="en-US" altLang="zh-CN" sz="2400" dirty="0"/>
              <a:t>5. </a:t>
            </a:r>
            <a:r>
              <a:rPr lang="zh-CN" altLang="en-US" sz="2400" dirty="0"/>
              <a:t>补码除法</a:t>
            </a:r>
          </a:p>
          <a:p>
            <a:pPr marL="838200" lvl="1" indent="-381000">
              <a:lnSpc>
                <a:spcPct val="90000"/>
              </a:lnSpc>
            </a:pPr>
            <a:r>
              <a:rPr lang="zh-CN" altLang="en-US" sz="2000" dirty="0"/>
              <a:t>恢复余数法</a:t>
            </a:r>
          </a:p>
          <a:p>
            <a:pPr marL="838200" lvl="1" indent="-381000">
              <a:lnSpc>
                <a:spcPct val="90000"/>
              </a:lnSpc>
            </a:pPr>
            <a:r>
              <a:rPr lang="zh-CN" altLang="en-US" sz="2000" dirty="0"/>
              <a:t>补码加减交替法运算规则</a:t>
            </a:r>
          </a:p>
          <a:p>
            <a:pPr marL="838200" lvl="1" indent="-381000">
              <a:lnSpc>
                <a:spcPct val="90000"/>
              </a:lnSpc>
            </a:pPr>
            <a:r>
              <a:rPr lang="zh-CN" altLang="en-US" sz="2000" dirty="0"/>
              <a:t>补码加减交替法所需的硬件配置</a:t>
            </a:r>
          </a:p>
          <a:p>
            <a:pPr marL="838200" lvl="1" indent="-381000">
              <a:lnSpc>
                <a:spcPct val="90000"/>
              </a:lnSpc>
            </a:pPr>
            <a:endParaRPr lang="en-US" altLang="zh-CN"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文本占位符 948226">
            <a:extLst>
              <a:ext uri="{FF2B5EF4-FFF2-40B4-BE49-F238E27FC236}">
                <a16:creationId xmlns:a16="http://schemas.microsoft.com/office/drawing/2014/main" id="{0D2EFC85-9869-45E6-ACCA-607D06A30A2F}"/>
              </a:ext>
            </a:extLst>
          </p:cNvPr>
          <p:cNvSpPr>
            <a:spLocks noGrp="1" noChangeArrowheads="1"/>
          </p:cNvSpPr>
          <p:nvPr>
            <p:ph idx="1"/>
          </p:nvPr>
        </p:nvSpPr>
        <p:spPr>
          <a:xfrm>
            <a:off x="538163" y="1131888"/>
            <a:ext cx="8001000" cy="5105400"/>
          </a:xfrm>
        </p:spPr>
        <p:txBody>
          <a:bodyPr/>
          <a:lstStyle/>
          <a:p>
            <a:pPr marL="0" indent="723900" algn="just">
              <a:lnSpc>
                <a:spcPct val="90000"/>
              </a:lnSpc>
            </a:pPr>
            <a:r>
              <a:rPr lang="zh-CN" altLang="en-US" sz="3000" dirty="0">
                <a:latin typeface="楷体" panose="02010609060101010101" pitchFamily="49" charset="-122"/>
                <a:ea typeface="楷体" panose="02010609060101010101" pitchFamily="49" charset="-122"/>
              </a:rPr>
              <a:t>使用多字长指令，目的在于提供足够的地址位来解决访问内存任何单元的寻址问题。其主要缺点是必须两次或多次访问内存以取出一整条指令，降低了</a:t>
            </a:r>
            <a:r>
              <a:rPr lang="en-US" altLang="zh-CN" sz="3000" dirty="0">
                <a:latin typeface="楷体" panose="02010609060101010101" pitchFamily="49" charset="-122"/>
                <a:ea typeface="楷体" panose="02010609060101010101" pitchFamily="49" charset="-122"/>
              </a:rPr>
              <a:t>CPU</a:t>
            </a:r>
            <a:r>
              <a:rPr lang="zh-CN" altLang="en-US" sz="3000" dirty="0">
                <a:latin typeface="楷体" panose="02010609060101010101" pitchFamily="49" charset="-122"/>
                <a:ea typeface="楷体" panose="02010609060101010101" pitchFamily="49" charset="-122"/>
              </a:rPr>
              <a:t>的运算速度，又占用了更多的存储空间。</a:t>
            </a:r>
          </a:p>
          <a:p>
            <a:pPr marL="0" indent="723900" algn="just">
              <a:lnSpc>
                <a:spcPct val="90000"/>
              </a:lnSpc>
            </a:pPr>
            <a:r>
              <a:rPr lang="zh-CN" altLang="en-US" sz="3000" dirty="0">
                <a:solidFill>
                  <a:srgbClr val="993366"/>
                </a:solidFill>
                <a:latin typeface="楷体" panose="02010609060101010101" pitchFamily="49" charset="-122"/>
                <a:ea typeface="楷体" panose="02010609060101010101" pitchFamily="49" charset="-122"/>
              </a:rPr>
              <a:t>等长指令字结构</a:t>
            </a:r>
            <a:r>
              <a:rPr lang="en-US" altLang="zh-CN" sz="3000" dirty="0">
                <a:solidFill>
                  <a:srgbClr val="993366"/>
                </a:solidFill>
                <a:latin typeface="楷体" panose="02010609060101010101" pitchFamily="49" charset="-122"/>
                <a:ea typeface="楷体" panose="02010609060101010101" pitchFamily="49" charset="-122"/>
              </a:rPr>
              <a:t>:</a:t>
            </a:r>
            <a:r>
              <a:rPr lang="zh-CN" altLang="en-US" sz="3000" dirty="0">
                <a:latin typeface="楷体" panose="02010609060101010101" pitchFamily="49" charset="-122"/>
                <a:ea typeface="楷体" panose="02010609060101010101" pitchFamily="49" charset="-122"/>
              </a:rPr>
              <a:t>各种指令字长度是相等的。这种指令字结构简单，且指令字长度是不变的。</a:t>
            </a:r>
          </a:p>
          <a:p>
            <a:pPr marL="0" indent="723900" algn="just">
              <a:lnSpc>
                <a:spcPct val="90000"/>
              </a:lnSpc>
            </a:pPr>
            <a:r>
              <a:rPr lang="zh-CN" altLang="en-US" sz="3000" dirty="0">
                <a:solidFill>
                  <a:srgbClr val="993366"/>
                </a:solidFill>
                <a:latin typeface="楷体" panose="02010609060101010101" pitchFamily="49" charset="-122"/>
                <a:ea typeface="楷体" panose="02010609060101010101" pitchFamily="49" charset="-122"/>
              </a:rPr>
              <a:t>变长指令字结构</a:t>
            </a:r>
            <a:r>
              <a:rPr lang="en-US" altLang="zh-CN" sz="3000" dirty="0">
                <a:solidFill>
                  <a:srgbClr val="993366"/>
                </a:solidFill>
                <a:latin typeface="楷体" panose="02010609060101010101" pitchFamily="49" charset="-122"/>
                <a:ea typeface="楷体" panose="02010609060101010101" pitchFamily="49" charset="-122"/>
              </a:rPr>
              <a:t>:</a:t>
            </a:r>
            <a:r>
              <a:rPr lang="zh-CN" altLang="en-US" sz="3000" dirty="0">
                <a:latin typeface="楷体" panose="02010609060101010101" pitchFamily="49" charset="-122"/>
                <a:ea typeface="楷体" panose="02010609060101010101" pitchFamily="49" charset="-122"/>
              </a:rPr>
              <a:t>各种指令字长度随指令功能而异，结构灵活，能充分利用指令程度，但指令的控制较复杂。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文本占位符 950274">
            <a:extLst>
              <a:ext uri="{FF2B5EF4-FFF2-40B4-BE49-F238E27FC236}">
                <a16:creationId xmlns:a16="http://schemas.microsoft.com/office/drawing/2014/main" id="{3CC49E42-D9EB-46FD-BB54-65E9D39EF2EB}"/>
              </a:ext>
            </a:extLst>
          </p:cNvPr>
          <p:cNvSpPr>
            <a:spLocks noGrp="1" noChangeArrowheads="1"/>
          </p:cNvSpPr>
          <p:nvPr>
            <p:ph idx="1"/>
          </p:nvPr>
        </p:nvSpPr>
        <p:spPr>
          <a:xfrm>
            <a:off x="609600" y="1219200"/>
            <a:ext cx="7924800" cy="5105400"/>
          </a:xfrm>
        </p:spPr>
        <p:txBody>
          <a:bodyPr/>
          <a:lstStyle/>
          <a:p>
            <a:pPr marL="0" indent="0" algn="ctr">
              <a:lnSpc>
                <a:spcPct val="90000"/>
              </a:lnSpc>
              <a:buFont typeface="Wingdings" panose="05000000000000000000" pitchFamily="2" charset="2"/>
              <a:buNone/>
            </a:pPr>
            <a:r>
              <a:rPr lang="zh-CN" altLang="en-US" sz="3400" dirty="0">
                <a:solidFill>
                  <a:srgbClr val="0000FF"/>
                </a:solidFill>
                <a:latin typeface="华文新魏" panose="02010800040101010101" pitchFamily="2" charset="-122"/>
                <a:ea typeface="华文新魏" panose="02010800040101010101" pitchFamily="2" charset="-122"/>
              </a:rPr>
              <a:t>指令字长举例</a:t>
            </a:r>
            <a:r>
              <a:rPr lang="zh-CN" altLang="en-US" sz="3000" dirty="0">
                <a:solidFill>
                  <a:srgbClr val="0000FF"/>
                </a:solidFill>
                <a:latin typeface="华文新魏" panose="02010800040101010101" pitchFamily="2" charset="-122"/>
                <a:ea typeface="华文新魏" panose="02010800040101010101" pitchFamily="2" charset="-122"/>
              </a:rPr>
              <a:t>　　　　　　　</a:t>
            </a:r>
            <a:r>
              <a:rPr lang="zh-CN" altLang="en-US" sz="3000" dirty="0">
                <a:solidFill>
                  <a:srgbClr val="0000FF"/>
                </a:solidFill>
                <a:latin typeface="华文新魏" panose="02010800040101010101" pitchFamily="2" charset="-122"/>
                <a:ea typeface="华文新魏" panose="02010800040101010101" pitchFamily="2" charset="-122"/>
                <a:hlinkClick r:id="rId2" action="ppaction://hlinkfile"/>
              </a:rPr>
              <a:t> </a:t>
            </a:r>
            <a:endParaRPr lang="zh-CN" altLang="en-US" sz="3000" dirty="0">
              <a:solidFill>
                <a:srgbClr val="993366"/>
              </a:solidFill>
              <a:latin typeface="华文新魏" panose="02010800040101010101" pitchFamily="2" charset="-122"/>
              <a:ea typeface="华文新魏" panose="02010800040101010101" pitchFamily="2" charset="-122"/>
            </a:endParaRPr>
          </a:p>
          <a:p>
            <a:pPr marL="0" indent="0">
              <a:lnSpc>
                <a:spcPct val="90000"/>
              </a:lnSpc>
              <a:buFont typeface="Wingdings" panose="05000000000000000000" pitchFamily="2" charset="2"/>
              <a:buNone/>
            </a:pPr>
            <a:r>
              <a:rPr lang="zh-CN" altLang="en-US" sz="3400" dirty="0">
                <a:solidFill>
                  <a:srgbClr val="FF0033"/>
                </a:solidFill>
                <a:latin typeface="华文新魏" panose="02010800040101010101" pitchFamily="2" charset="-122"/>
                <a:ea typeface="华文新魏" panose="02010800040101010101" pitchFamily="2" charset="-122"/>
              </a:rPr>
              <a:t>八位微型计算机的指令格式 </a:t>
            </a:r>
            <a:endParaRPr lang="zh-CN" altLang="en-US" sz="3400" dirty="0">
              <a:solidFill>
                <a:srgbClr val="993366"/>
              </a:solidFill>
              <a:latin typeface="华文新魏" panose="02010800040101010101" pitchFamily="2" charset="-122"/>
              <a:ea typeface="华文新魏" panose="02010800040101010101" pitchFamily="2" charset="-122"/>
            </a:endParaRPr>
          </a:p>
          <a:p>
            <a:pPr marL="0" indent="0">
              <a:lnSpc>
                <a:spcPct val="90000"/>
              </a:lnSpc>
              <a:buFont typeface="Wingdings" panose="05000000000000000000" pitchFamily="2" charset="2"/>
              <a:buNone/>
            </a:pPr>
            <a:r>
              <a:rPr lang="zh-CN" altLang="en-US" sz="3000" dirty="0">
                <a:solidFill>
                  <a:srgbClr val="993366"/>
                </a:solidFill>
                <a:latin typeface="华文新魏" panose="02010800040101010101" pitchFamily="2" charset="-122"/>
                <a:ea typeface="华文新魏" panose="02010800040101010101" pitchFamily="2" charset="-122"/>
              </a:rPr>
              <a:t>　　</a:t>
            </a:r>
            <a:r>
              <a:rPr lang="en-US" altLang="zh-CN" sz="2600" dirty="0">
                <a:latin typeface="华文新魏" panose="02010800040101010101" pitchFamily="2" charset="-122"/>
                <a:ea typeface="华文新魏" panose="02010800040101010101" pitchFamily="2" charset="-122"/>
              </a:rPr>
              <a:t>8</a:t>
            </a:r>
            <a:r>
              <a:rPr lang="zh-CN" altLang="en-US" sz="2600" dirty="0">
                <a:latin typeface="华文新魏" panose="02010800040101010101" pitchFamily="2" charset="-122"/>
                <a:ea typeface="华文新魏" panose="02010800040101010101" pitchFamily="2" charset="-122"/>
              </a:rPr>
              <a:t>位微型机字长只有</a:t>
            </a:r>
            <a:r>
              <a:rPr lang="en-US" altLang="zh-CN" sz="2600" dirty="0">
                <a:latin typeface="华文新魏" panose="02010800040101010101" pitchFamily="2" charset="-122"/>
                <a:ea typeface="华文新魏" panose="02010800040101010101" pitchFamily="2" charset="-122"/>
              </a:rPr>
              <a:t>8</a:t>
            </a:r>
            <a:r>
              <a:rPr lang="zh-CN" altLang="en-US" sz="2600" dirty="0">
                <a:latin typeface="华文新魏" panose="02010800040101010101" pitchFamily="2" charset="-122"/>
                <a:ea typeface="华文新魏" panose="02010800040101010101" pitchFamily="2" charset="-122"/>
              </a:rPr>
              <a:t>位，其指令结构是一种可变字长形式，包含单字长、双字长、三字长指令等多种。</a:t>
            </a:r>
          </a:p>
          <a:p>
            <a:pPr marL="0" indent="0">
              <a:lnSpc>
                <a:spcPct val="90000"/>
              </a:lnSpc>
              <a:buFont typeface="Wingdings" panose="05000000000000000000" pitchFamily="2" charset="2"/>
              <a:buNone/>
            </a:pPr>
            <a:r>
              <a:rPr lang="zh-CN" altLang="en-US" sz="3000" dirty="0">
                <a:latin typeface="华文新魏" panose="02010800040101010101" pitchFamily="2" charset="-122"/>
                <a:ea typeface="华文新魏" panose="02010800040101010101" pitchFamily="2" charset="-122"/>
              </a:rPr>
              <a:t>　</a:t>
            </a:r>
            <a:r>
              <a:rPr lang="zh-CN" altLang="en-US" sz="1200" dirty="0">
                <a:latin typeface="华文新魏" panose="02010800040101010101" pitchFamily="2" charset="-122"/>
                <a:ea typeface="华文新魏" panose="02010800040101010101" pitchFamily="2" charset="-122"/>
              </a:rPr>
              <a:t>　</a:t>
            </a:r>
          </a:p>
          <a:p>
            <a:pPr marL="0" indent="0">
              <a:lnSpc>
                <a:spcPct val="90000"/>
              </a:lnSpc>
              <a:buFont typeface="Wingdings" panose="05000000000000000000" pitchFamily="2" charset="2"/>
              <a:buNone/>
            </a:pPr>
            <a:endParaRPr lang="zh-CN" altLang="en-US" sz="1200" dirty="0">
              <a:latin typeface="华文新魏" panose="02010800040101010101" pitchFamily="2" charset="-122"/>
              <a:ea typeface="华文新魏" panose="02010800040101010101" pitchFamily="2" charset="-122"/>
            </a:endParaRPr>
          </a:p>
          <a:p>
            <a:pPr marL="0" indent="0">
              <a:lnSpc>
                <a:spcPct val="90000"/>
              </a:lnSpc>
              <a:buFont typeface="Wingdings" panose="05000000000000000000" pitchFamily="2" charset="2"/>
              <a:buNone/>
            </a:pPr>
            <a:endParaRPr lang="zh-CN" altLang="en-US" sz="1200" dirty="0">
              <a:latin typeface="华文新魏" panose="02010800040101010101" pitchFamily="2" charset="-122"/>
              <a:ea typeface="华文新魏" panose="02010800040101010101" pitchFamily="2" charset="-122"/>
            </a:endParaRPr>
          </a:p>
          <a:p>
            <a:pPr marL="0" indent="0">
              <a:lnSpc>
                <a:spcPct val="90000"/>
              </a:lnSpc>
              <a:buFont typeface="Wingdings" panose="05000000000000000000" pitchFamily="2" charset="2"/>
              <a:buNone/>
            </a:pPr>
            <a:endParaRPr lang="zh-CN" altLang="en-US" sz="1200" dirty="0">
              <a:latin typeface="华文新魏" panose="02010800040101010101" pitchFamily="2" charset="-122"/>
              <a:ea typeface="华文新魏" panose="02010800040101010101" pitchFamily="2" charset="-122"/>
            </a:endParaRPr>
          </a:p>
          <a:p>
            <a:pPr marL="0" indent="0">
              <a:lnSpc>
                <a:spcPct val="90000"/>
              </a:lnSpc>
              <a:buFont typeface="Wingdings" panose="05000000000000000000" pitchFamily="2" charset="2"/>
              <a:buNone/>
            </a:pPr>
            <a:endParaRPr lang="zh-CN" altLang="en-US" sz="1200" dirty="0">
              <a:latin typeface="华文新魏" panose="02010800040101010101" pitchFamily="2" charset="-122"/>
              <a:ea typeface="华文新魏" panose="02010800040101010101" pitchFamily="2" charset="-122"/>
            </a:endParaRPr>
          </a:p>
          <a:p>
            <a:pPr marL="0" indent="0">
              <a:lnSpc>
                <a:spcPct val="90000"/>
              </a:lnSpc>
              <a:buFont typeface="Wingdings" panose="05000000000000000000" pitchFamily="2" charset="2"/>
              <a:buNone/>
            </a:pPr>
            <a:endParaRPr lang="zh-CN" altLang="en-US" sz="1200" dirty="0">
              <a:latin typeface="华文新魏" panose="02010800040101010101" pitchFamily="2" charset="-122"/>
              <a:ea typeface="华文新魏" panose="02010800040101010101" pitchFamily="2" charset="-122"/>
            </a:endParaRPr>
          </a:p>
          <a:p>
            <a:pPr marL="0" indent="0">
              <a:lnSpc>
                <a:spcPct val="90000"/>
              </a:lnSpc>
              <a:buFont typeface="Wingdings" panose="05000000000000000000" pitchFamily="2" charset="2"/>
              <a:buNone/>
            </a:pPr>
            <a:r>
              <a:rPr lang="zh-CN" altLang="en-US" sz="3000" dirty="0">
                <a:latin typeface="华文新魏" panose="02010800040101010101" pitchFamily="2" charset="-122"/>
                <a:ea typeface="华文新魏" panose="02010800040101010101" pitchFamily="2" charset="-122"/>
              </a:rPr>
              <a:t>    </a:t>
            </a:r>
            <a:r>
              <a:rPr lang="zh-CN" altLang="en-US" sz="2600" dirty="0">
                <a:latin typeface="华文新魏" panose="02010800040101010101" pitchFamily="2" charset="-122"/>
                <a:ea typeface="华文新魏" panose="02010800040101010101" pitchFamily="2" charset="-122"/>
              </a:rPr>
              <a:t>内存按字节编址，所以单字长指令每执行一条指令后，指令地址加１。双字长指令或三字长指令每执行一条指令时，指令地址要加</a:t>
            </a:r>
            <a:r>
              <a:rPr lang="en-US" altLang="zh-CN" sz="2600" dirty="0">
                <a:latin typeface="华文新魏" panose="02010800040101010101" pitchFamily="2" charset="-122"/>
                <a:ea typeface="华文新魏" panose="02010800040101010101" pitchFamily="2" charset="-122"/>
              </a:rPr>
              <a:t>2</a:t>
            </a:r>
            <a:r>
              <a:rPr lang="zh-CN" altLang="en-US" sz="2600" dirty="0">
                <a:latin typeface="华文新魏" panose="02010800040101010101" pitchFamily="2" charset="-122"/>
                <a:ea typeface="华文新魏" panose="02010800040101010101" pitchFamily="2" charset="-122"/>
              </a:rPr>
              <a:t>或加</a:t>
            </a:r>
            <a:r>
              <a:rPr lang="en-US" altLang="zh-CN" sz="2600" dirty="0">
                <a:latin typeface="华文新魏" panose="02010800040101010101" pitchFamily="2" charset="-122"/>
                <a:ea typeface="华文新魏" panose="02010800040101010101" pitchFamily="2" charset="-122"/>
              </a:rPr>
              <a:t>3</a:t>
            </a:r>
            <a:r>
              <a:rPr lang="zh-CN" altLang="en-US" sz="2600" dirty="0">
                <a:latin typeface="华文新魏" panose="02010800040101010101" pitchFamily="2" charset="-122"/>
                <a:ea typeface="华文新魏" panose="02010800040101010101" pitchFamily="2" charset="-122"/>
              </a:rPr>
              <a:t>，可见多字长的指令格式不利于提高机器速度。</a:t>
            </a:r>
          </a:p>
        </p:txBody>
      </p:sp>
      <p:grpSp>
        <p:nvGrpSpPr>
          <p:cNvPr id="40962" name="组合 950381">
            <a:extLst>
              <a:ext uri="{FF2B5EF4-FFF2-40B4-BE49-F238E27FC236}">
                <a16:creationId xmlns:a16="http://schemas.microsoft.com/office/drawing/2014/main" id="{F6B70546-82D2-490E-87C5-A9FF9B6489E3}"/>
              </a:ext>
            </a:extLst>
          </p:cNvPr>
          <p:cNvGrpSpPr>
            <a:grpSpLocks/>
          </p:cNvGrpSpPr>
          <p:nvPr/>
        </p:nvGrpSpPr>
        <p:grpSpPr bwMode="auto">
          <a:xfrm>
            <a:off x="762000" y="3352800"/>
            <a:ext cx="7543800" cy="1262063"/>
            <a:chOff x="480" y="2112"/>
            <a:chExt cx="4752" cy="795"/>
          </a:xfrm>
        </p:grpSpPr>
        <p:sp>
          <p:nvSpPr>
            <p:cNvPr id="40963" name="矩形 950323">
              <a:extLst>
                <a:ext uri="{FF2B5EF4-FFF2-40B4-BE49-F238E27FC236}">
                  <a16:creationId xmlns:a16="http://schemas.microsoft.com/office/drawing/2014/main" id="{47191DD7-FDE8-47E6-83DC-4BFF9D7B3560}"/>
                </a:ext>
              </a:extLst>
            </p:cNvPr>
            <p:cNvSpPr>
              <a:spLocks noChangeArrowheads="1"/>
            </p:cNvSpPr>
            <p:nvPr/>
          </p:nvSpPr>
          <p:spPr bwMode="auto">
            <a:xfrm>
              <a:off x="4032" y="2658"/>
              <a:ext cx="1200" cy="24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000" b="1">
                  <a:solidFill>
                    <a:srgbClr val="993366"/>
                  </a:solidFill>
                </a:rPr>
                <a:t>操作数地址</a:t>
              </a:r>
            </a:p>
          </p:txBody>
        </p:sp>
        <p:sp>
          <p:nvSpPr>
            <p:cNvPr id="40964" name="矩形 950322">
              <a:extLst>
                <a:ext uri="{FF2B5EF4-FFF2-40B4-BE49-F238E27FC236}">
                  <a16:creationId xmlns:a16="http://schemas.microsoft.com/office/drawing/2014/main" id="{2245A128-0B26-4E95-8401-95C1F9C80B4B}"/>
                </a:ext>
              </a:extLst>
            </p:cNvPr>
            <p:cNvSpPr>
              <a:spLocks noChangeArrowheads="1"/>
            </p:cNvSpPr>
            <p:nvPr/>
          </p:nvSpPr>
          <p:spPr bwMode="auto">
            <a:xfrm>
              <a:off x="2832" y="2658"/>
              <a:ext cx="1200" cy="24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000" b="1">
                  <a:solidFill>
                    <a:srgbClr val="993366"/>
                  </a:solidFill>
                </a:rPr>
                <a:t>操作数地址</a:t>
              </a:r>
            </a:p>
          </p:txBody>
        </p:sp>
        <p:sp>
          <p:nvSpPr>
            <p:cNvPr id="40965" name="矩形 950321">
              <a:extLst>
                <a:ext uri="{FF2B5EF4-FFF2-40B4-BE49-F238E27FC236}">
                  <a16:creationId xmlns:a16="http://schemas.microsoft.com/office/drawing/2014/main" id="{B842E24A-CA6E-4031-AC19-088DF153BFCE}"/>
                </a:ext>
              </a:extLst>
            </p:cNvPr>
            <p:cNvSpPr>
              <a:spLocks noChangeArrowheads="1"/>
            </p:cNvSpPr>
            <p:nvPr/>
          </p:nvSpPr>
          <p:spPr bwMode="auto">
            <a:xfrm>
              <a:off x="1632" y="2658"/>
              <a:ext cx="1200" cy="24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000" b="1">
                  <a:solidFill>
                    <a:srgbClr val="993366"/>
                  </a:solidFill>
                </a:rPr>
                <a:t>操作数</a:t>
              </a:r>
            </a:p>
          </p:txBody>
        </p:sp>
        <p:sp>
          <p:nvSpPr>
            <p:cNvPr id="40966" name="矩形 950319">
              <a:extLst>
                <a:ext uri="{FF2B5EF4-FFF2-40B4-BE49-F238E27FC236}">
                  <a16:creationId xmlns:a16="http://schemas.microsoft.com/office/drawing/2014/main" id="{BF198762-3B8C-4A48-BBDD-2E567364D748}"/>
                </a:ext>
              </a:extLst>
            </p:cNvPr>
            <p:cNvSpPr>
              <a:spLocks noChangeArrowheads="1"/>
            </p:cNvSpPr>
            <p:nvPr/>
          </p:nvSpPr>
          <p:spPr bwMode="auto">
            <a:xfrm>
              <a:off x="2832" y="2409"/>
              <a:ext cx="1200" cy="24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000" b="1">
                  <a:solidFill>
                    <a:srgbClr val="993366"/>
                  </a:solidFill>
                </a:rPr>
                <a:t>操作数地址</a:t>
              </a:r>
            </a:p>
          </p:txBody>
        </p:sp>
        <p:sp>
          <p:nvSpPr>
            <p:cNvPr id="40967" name="矩形 950318">
              <a:extLst>
                <a:ext uri="{FF2B5EF4-FFF2-40B4-BE49-F238E27FC236}">
                  <a16:creationId xmlns:a16="http://schemas.microsoft.com/office/drawing/2014/main" id="{8A4AE81B-B4B8-49ED-996E-2ACFB2F9972A}"/>
                </a:ext>
              </a:extLst>
            </p:cNvPr>
            <p:cNvSpPr>
              <a:spLocks noChangeArrowheads="1"/>
            </p:cNvSpPr>
            <p:nvPr/>
          </p:nvSpPr>
          <p:spPr bwMode="auto">
            <a:xfrm>
              <a:off x="1632" y="2409"/>
              <a:ext cx="1200" cy="24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000" b="1">
                  <a:solidFill>
                    <a:srgbClr val="993366"/>
                  </a:solidFill>
                </a:rPr>
                <a:t>操作数</a:t>
              </a:r>
            </a:p>
          </p:txBody>
        </p:sp>
        <p:sp>
          <p:nvSpPr>
            <p:cNvPr id="40968" name="矩形 950315">
              <a:extLst>
                <a:ext uri="{FF2B5EF4-FFF2-40B4-BE49-F238E27FC236}">
                  <a16:creationId xmlns:a16="http://schemas.microsoft.com/office/drawing/2014/main" id="{6A9CCFCF-4FB5-4E26-96F0-599C820F39DA}"/>
                </a:ext>
              </a:extLst>
            </p:cNvPr>
            <p:cNvSpPr>
              <a:spLocks noChangeArrowheads="1"/>
            </p:cNvSpPr>
            <p:nvPr/>
          </p:nvSpPr>
          <p:spPr bwMode="auto">
            <a:xfrm>
              <a:off x="1632" y="2160"/>
              <a:ext cx="1200" cy="24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000" b="1">
                  <a:solidFill>
                    <a:srgbClr val="993366"/>
                  </a:solidFill>
                </a:rPr>
                <a:t>操作数</a:t>
              </a:r>
            </a:p>
          </p:txBody>
        </p:sp>
        <p:sp>
          <p:nvSpPr>
            <p:cNvPr id="40969" name="直接连接符 950324">
              <a:extLst>
                <a:ext uri="{FF2B5EF4-FFF2-40B4-BE49-F238E27FC236}">
                  <a16:creationId xmlns:a16="http://schemas.microsoft.com/office/drawing/2014/main" id="{FBD69B2B-7680-4872-A34B-A1B84057B805}"/>
                </a:ext>
              </a:extLst>
            </p:cNvPr>
            <p:cNvSpPr>
              <a:spLocks noChangeShapeType="1"/>
            </p:cNvSpPr>
            <p:nvPr/>
          </p:nvSpPr>
          <p:spPr bwMode="auto">
            <a:xfrm>
              <a:off x="1632" y="2160"/>
              <a:ext cx="12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0" name="直接连接符 950325">
              <a:extLst>
                <a:ext uri="{FF2B5EF4-FFF2-40B4-BE49-F238E27FC236}">
                  <a16:creationId xmlns:a16="http://schemas.microsoft.com/office/drawing/2014/main" id="{4698E557-88D6-481F-BD1F-BA7D10CC27AE}"/>
                </a:ext>
              </a:extLst>
            </p:cNvPr>
            <p:cNvSpPr>
              <a:spLocks noChangeShapeType="1"/>
            </p:cNvSpPr>
            <p:nvPr/>
          </p:nvSpPr>
          <p:spPr bwMode="auto">
            <a:xfrm flipV="1">
              <a:off x="1632" y="2400"/>
              <a:ext cx="2400" cy="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1" name="直接连接符 950326">
              <a:extLst>
                <a:ext uri="{FF2B5EF4-FFF2-40B4-BE49-F238E27FC236}">
                  <a16:creationId xmlns:a16="http://schemas.microsoft.com/office/drawing/2014/main" id="{03A39779-A9BF-492D-B2ED-A8D3FB72F518}"/>
                </a:ext>
              </a:extLst>
            </p:cNvPr>
            <p:cNvSpPr>
              <a:spLocks noChangeShapeType="1"/>
            </p:cNvSpPr>
            <p:nvPr/>
          </p:nvSpPr>
          <p:spPr bwMode="auto">
            <a:xfrm>
              <a:off x="1632" y="2658"/>
              <a:ext cx="3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2" name="直接连接符 950327">
              <a:extLst>
                <a:ext uri="{FF2B5EF4-FFF2-40B4-BE49-F238E27FC236}">
                  <a16:creationId xmlns:a16="http://schemas.microsoft.com/office/drawing/2014/main" id="{3D87206B-9E7C-4CEE-A73F-7702C6C1E1A3}"/>
                </a:ext>
              </a:extLst>
            </p:cNvPr>
            <p:cNvSpPr>
              <a:spLocks noChangeShapeType="1"/>
            </p:cNvSpPr>
            <p:nvPr/>
          </p:nvSpPr>
          <p:spPr bwMode="auto">
            <a:xfrm>
              <a:off x="1632" y="2907"/>
              <a:ext cx="36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3" name="直接连接符 950328">
              <a:extLst>
                <a:ext uri="{FF2B5EF4-FFF2-40B4-BE49-F238E27FC236}">
                  <a16:creationId xmlns:a16="http://schemas.microsoft.com/office/drawing/2014/main" id="{DF01366F-405C-494F-B96E-573E078B7AD3}"/>
                </a:ext>
              </a:extLst>
            </p:cNvPr>
            <p:cNvSpPr>
              <a:spLocks noChangeShapeType="1"/>
            </p:cNvSpPr>
            <p:nvPr/>
          </p:nvSpPr>
          <p:spPr bwMode="auto">
            <a:xfrm>
              <a:off x="1632" y="2160"/>
              <a:ext cx="0" cy="74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4" name="直接连接符 950331">
              <a:extLst>
                <a:ext uri="{FF2B5EF4-FFF2-40B4-BE49-F238E27FC236}">
                  <a16:creationId xmlns:a16="http://schemas.microsoft.com/office/drawing/2014/main" id="{418BBE5B-D7E3-4470-9B9A-7BDB4205B8B2}"/>
                </a:ext>
              </a:extLst>
            </p:cNvPr>
            <p:cNvSpPr>
              <a:spLocks noChangeShapeType="1"/>
            </p:cNvSpPr>
            <p:nvPr/>
          </p:nvSpPr>
          <p:spPr bwMode="auto">
            <a:xfrm>
              <a:off x="5232" y="2688"/>
              <a:ext cx="0" cy="219"/>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5" name="直接连接符 950364">
              <a:extLst>
                <a:ext uri="{FF2B5EF4-FFF2-40B4-BE49-F238E27FC236}">
                  <a16:creationId xmlns:a16="http://schemas.microsoft.com/office/drawing/2014/main" id="{D7CA7822-6557-4134-9E29-6BEFCE5FE1B9}"/>
                </a:ext>
              </a:extLst>
            </p:cNvPr>
            <p:cNvSpPr>
              <a:spLocks noChangeShapeType="1"/>
            </p:cNvSpPr>
            <p:nvPr/>
          </p:nvSpPr>
          <p:spPr bwMode="auto">
            <a:xfrm>
              <a:off x="2832" y="2409"/>
              <a:ext cx="0" cy="49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6" name="直接连接符 950366">
              <a:extLst>
                <a:ext uri="{FF2B5EF4-FFF2-40B4-BE49-F238E27FC236}">
                  <a16:creationId xmlns:a16="http://schemas.microsoft.com/office/drawing/2014/main" id="{A87223D5-78CB-483F-B56F-07C16252FBEE}"/>
                </a:ext>
              </a:extLst>
            </p:cNvPr>
            <p:cNvSpPr>
              <a:spLocks noChangeShapeType="1"/>
            </p:cNvSpPr>
            <p:nvPr/>
          </p:nvSpPr>
          <p:spPr bwMode="auto">
            <a:xfrm>
              <a:off x="4032" y="2658"/>
              <a:ext cx="0" cy="24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7" name="矩形 950373">
              <a:extLst>
                <a:ext uri="{FF2B5EF4-FFF2-40B4-BE49-F238E27FC236}">
                  <a16:creationId xmlns:a16="http://schemas.microsoft.com/office/drawing/2014/main" id="{E33B9FAA-7F21-49FD-A00A-FF2B165AE56D}"/>
                </a:ext>
              </a:extLst>
            </p:cNvPr>
            <p:cNvSpPr>
              <a:spLocks noChangeArrowheads="1"/>
            </p:cNvSpPr>
            <p:nvPr/>
          </p:nvSpPr>
          <p:spPr bwMode="auto">
            <a:xfrm>
              <a:off x="480" y="2112"/>
              <a:ext cx="1104"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b="1">
                  <a:solidFill>
                    <a:srgbClr val="993366"/>
                  </a:solidFill>
                </a:rPr>
                <a:t>单字长指令</a:t>
              </a:r>
            </a:p>
            <a:p>
              <a:pPr algn="ctr"/>
              <a:r>
                <a:rPr lang="zh-CN" altLang="en-US" b="1">
                  <a:solidFill>
                    <a:srgbClr val="993366"/>
                  </a:solidFill>
                </a:rPr>
                <a:t>双字长指令</a:t>
              </a:r>
            </a:p>
            <a:p>
              <a:pPr algn="ctr"/>
              <a:r>
                <a:rPr lang="zh-CN" altLang="en-US" b="1">
                  <a:solidFill>
                    <a:srgbClr val="993366"/>
                  </a:solidFill>
                </a:rPr>
                <a:t>三字长指令</a:t>
              </a:r>
            </a:p>
          </p:txBody>
        </p:sp>
        <p:sp>
          <p:nvSpPr>
            <p:cNvPr id="40978" name="直接连接符 950377">
              <a:extLst>
                <a:ext uri="{FF2B5EF4-FFF2-40B4-BE49-F238E27FC236}">
                  <a16:creationId xmlns:a16="http://schemas.microsoft.com/office/drawing/2014/main" id="{EDB5AF9C-223C-4CB1-B166-817B6CCF012C}"/>
                </a:ext>
              </a:extLst>
            </p:cNvPr>
            <p:cNvSpPr>
              <a:spLocks noChangeShapeType="1"/>
            </p:cNvSpPr>
            <p:nvPr/>
          </p:nvSpPr>
          <p:spPr bwMode="auto">
            <a:xfrm flipV="1">
              <a:off x="2832" y="216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9" name="直接连接符 950378">
              <a:extLst>
                <a:ext uri="{FF2B5EF4-FFF2-40B4-BE49-F238E27FC236}">
                  <a16:creationId xmlns:a16="http://schemas.microsoft.com/office/drawing/2014/main" id="{A1C80562-BF2C-4D11-A31C-15B9EDAA6239}"/>
                </a:ext>
              </a:extLst>
            </p:cNvPr>
            <p:cNvSpPr>
              <a:spLocks noChangeShapeType="1"/>
            </p:cNvSpPr>
            <p:nvPr/>
          </p:nvSpPr>
          <p:spPr bwMode="auto">
            <a:xfrm flipV="1">
              <a:off x="4032" y="240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976897">
            <a:extLst>
              <a:ext uri="{FF2B5EF4-FFF2-40B4-BE49-F238E27FC236}">
                <a16:creationId xmlns:a16="http://schemas.microsoft.com/office/drawing/2014/main" id="{D0C25927-8399-49FF-9F8A-549DAC55D84C}"/>
              </a:ext>
            </a:extLst>
          </p:cNvPr>
          <p:cNvSpPr>
            <a:spLocks noGrp="1" noChangeArrowheads="1"/>
          </p:cNvSpPr>
          <p:nvPr>
            <p:ph type="title"/>
          </p:nvPr>
        </p:nvSpPr>
        <p:spPr>
          <a:xfrm>
            <a:off x="255588" y="260648"/>
            <a:ext cx="7772400" cy="838200"/>
          </a:xfrm>
          <a:ln>
            <a:solidFill>
              <a:srgbClr val="000000"/>
            </a:solidFill>
            <a:miter lim="800000"/>
            <a:headEnd/>
            <a:tailEnd/>
          </a:ln>
        </p:spPr>
        <p:txBody>
          <a:bodyPr/>
          <a:lstStyle/>
          <a:p>
            <a:r>
              <a:rPr lang="zh-CN" altLang="en-US" dirty="0">
                <a:solidFill>
                  <a:srgbClr val="666699"/>
                </a:solidFill>
                <a:latin typeface="华文新魏" panose="02010800040101010101" pitchFamily="2" charset="-122"/>
                <a:ea typeface="华文新魏" panose="02010800040101010101" pitchFamily="2" charset="-122"/>
              </a:rPr>
              <a:t>指令和指令系统</a:t>
            </a:r>
            <a:r>
              <a:rPr lang="en-US" altLang="zh-CN" dirty="0"/>
              <a:t>——</a:t>
            </a:r>
            <a:r>
              <a:rPr lang="zh-CN" altLang="en-US" sz="2000" dirty="0"/>
              <a:t>指令的使用</a:t>
            </a:r>
            <a:endParaRPr lang="zh-CN" altLang="en-US" dirty="0">
              <a:solidFill>
                <a:srgbClr val="FF0000"/>
              </a:solidFill>
            </a:endParaRPr>
          </a:p>
        </p:txBody>
      </p:sp>
      <p:sp>
        <p:nvSpPr>
          <p:cNvPr id="41986" name="文本占位符 976898">
            <a:extLst>
              <a:ext uri="{FF2B5EF4-FFF2-40B4-BE49-F238E27FC236}">
                <a16:creationId xmlns:a16="http://schemas.microsoft.com/office/drawing/2014/main" id="{347EC081-3450-4A23-A905-FE197C7403A1}"/>
              </a:ext>
            </a:extLst>
          </p:cNvPr>
          <p:cNvSpPr>
            <a:spLocks noGrp="1" noChangeArrowheads="1"/>
          </p:cNvSpPr>
          <p:nvPr>
            <p:ph idx="1"/>
          </p:nvPr>
        </p:nvSpPr>
        <p:spPr>
          <a:xfrm>
            <a:off x="533400" y="1676400"/>
            <a:ext cx="7848600" cy="4267200"/>
          </a:xfrm>
        </p:spPr>
        <p:txBody>
          <a:bodyPr/>
          <a:lstStyle/>
          <a:p>
            <a:pPr algn="just"/>
            <a:r>
              <a:rPr lang="zh-CN" altLang="en-US" b="1">
                <a:solidFill>
                  <a:srgbClr val="000066"/>
                </a:solidFill>
                <a:latin typeface="楷体_GB2312" pitchFamily="49" charset="-122"/>
              </a:rPr>
              <a:t>一般的操作数类型大小选择主要有：字节、半字（</a:t>
            </a:r>
            <a:r>
              <a:rPr lang="en-US" altLang="zh-CN" b="1">
                <a:solidFill>
                  <a:srgbClr val="000066"/>
                </a:solidFill>
                <a:latin typeface="楷体_GB2312" pitchFamily="49" charset="-122"/>
              </a:rPr>
              <a:t>16</a:t>
            </a:r>
            <a:r>
              <a:rPr lang="zh-CN" altLang="en-US" b="1">
                <a:solidFill>
                  <a:srgbClr val="000066"/>
                </a:solidFill>
                <a:latin typeface="楷体_GB2312" pitchFamily="49" charset="-122"/>
              </a:rPr>
              <a:t>位）、单字（</a:t>
            </a:r>
            <a:r>
              <a:rPr lang="en-US" altLang="zh-CN" b="1">
                <a:solidFill>
                  <a:srgbClr val="000066"/>
                </a:solidFill>
                <a:latin typeface="楷体_GB2312" pitchFamily="49" charset="-122"/>
              </a:rPr>
              <a:t>32</a:t>
            </a:r>
            <a:r>
              <a:rPr lang="zh-CN" altLang="en-US" b="1">
                <a:solidFill>
                  <a:srgbClr val="000066"/>
                </a:solidFill>
                <a:latin typeface="楷体_GB2312" pitchFamily="49" charset="-122"/>
              </a:rPr>
              <a:t>位）、和双字（</a:t>
            </a:r>
            <a:r>
              <a:rPr lang="en-US" altLang="zh-CN" b="1">
                <a:solidFill>
                  <a:srgbClr val="000066"/>
                </a:solidFill>
                <a:latin typeface="楷体_GB2312" pitchFamily="49" charset="-122"/>
              </a:rPr>
              <a:t>64</a:t>
            </a:r>
            <a:r>
              <a:rPr lang="zh-CN" altLang="en-US" b="1">
                <a:solidFill>
                  <a:srgbClr val="000066"/>
                </a:solidFill>
                <a:latin typeface="楷体_GB2312" pitchFamily="49" charset="-122"/>
              </a:rPr>
              <a:t>位）。</a:t>
            </a:r>
            <a:endParaRPr lang="zh-CN" altLang="en-US" b="1">
              <a:latin typeface="楷体_GB2312" pitchFamily="49" charset="-122"/>
            </a:endParaRPr>
          </a:p>
        </p:txBody>
      </p:sp>
      <p:graphicFrame>
        <p:nvGraphicFramePr>
          <p:cNvPr id="41987" name="对象 976899">
            <a:extLst>
              <a:ext uri="{FF2B5EF4-FFF2-40B4-BE49-F238E27FC236}">
                <a16:creationId xmlns:a16="http://schemas.microsoft.com/office/drawing/2014/main" id="{5A4F4541-264E-43D4-87A0-20F1F8E683BE}"/>
              </a:ext>
            </a:extLst>
          </p:cNvPr>
          <p:cNvGraphicFramePr>
            <a:graphicFrameLocks/>
          </p:cNvGraphicFramePr>
          <p:nvPr>
            <p:extLst>
              <p:ext uri="{D42A27DB-BD31-4B8C-83A1-F6EECF244321}">
                <p14:modId xmlns:p14="http://schemas.microsoft.com/office/powerpoint/2010/main" val="2782972440"/>
              </p:ext>
            </p:extLst>
          </p:nvPr>
        </p:nvGraphicFramePr>
        <p:xfrm>
          <a:off x="1371600" y="3281511"/>
          <a:ext cx="7010400" cy="3171825"/>
        </p:xfrm>
        <a:graphic>
          <a:graphicData uri="http://schemas.openxmlformats.org/presentationml/2006/ole">
            <mc:AlternateContent xmlns:mc="http://schemas.openxmlformats.org/markup-compatibility/2006">
              <mc:Choice xmlns:v="urn:schemas-microsoft-com:vml" Requires="v">
                <p:oleObj spid="_x0000_s42183" r:id="rId3" imgW="8355600" imgH="3773160" progId="MSGraph.Chart.8">
                  <p:embed/>
                </p:oleObj>
              </mc:Choice>
              <mc:Fallback>
                <p:oleObj r:id="rId3" imgW="8355600" imgH="3773160" progId="MSGraph.Chart.8">
                  <p:embed/>
                  <p:pic>
                    <p:nvPicPr>
                      <p:cNvPr id="0" name="对象 97689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281511"/>
                        <a:ext cx="70104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09" name="Group 2">
            <a:extLst>
              <a:ext uri="{FF2B5EF4-FFF2-40B4-BE49-F238E27FC236}">
                <a16:creationId xmlns:a16="http://schemas.microsoft.com/office/drawing/2014/main" id="{B315CF31-CAF7-44CF-851C-58AF1EA5C426}"/>
              </a:ext>
            </a:extLst>
          </p:cNvPr>
          <p:cNvGrpSpPr>
            <a:grpSpLocks/>
          </p:cNvGrpSpPr>
          <p:nvPr/>
        </p:nvGrpSpPr>
        <p:grpSpPr bwMode="auto">
          <a:xfrm>
            <a:off x="2819400" y="3505200"/>
            <a:ext cx="2819400" cy="2590800"/>
            <a:chOff x="1536" y="2208"/>
            <a:chExt cx="1920" cy="1824"/>
          </a:xfrm>
        </p:grpSpPr>
        <p:sp>
          <p:nvSpPr>
            <p:cNvPr id="43010" name="Oval 3">
              <a:extLst>
                <a:ext uri="{FF2B5EF4-FFF2-40B4-BE49-F238E27FC236}">
                  <a16:creationId xmlns:a16="http://schemas.microsoft.com/office/drawing/2014/main" id="{0A4BA852-DC07-405D-987A-73C3B299C1DE}"/>
                </a:ext>
              </a:extLst>
            </p:cNvPr>
            <p:cNvSpPr>
              <a:spLocks noChangeArrowheads="1"/>
            </p:cNvSpPr>
            <p:nvPr/>
          </p:nvSpPr>
          <p:spPr bwMode="auto">
            <a:xfrm>
              <a:off x="1830" y="2208"/>
              <a:ext cx="1323" cy="94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endParaRPr lang="zh-CN" altLang="en-US" sz="1800">
                <a:solidFill>
                  <a:schemeClr val="tx2"/>
                </a:solidFill>
                <a:latin typeface="Arial" panose="020B0604020202020204" pitchFamily="34" charset="0"/>
              </a:endParaRPr>
            </a:p>
            <a:p>
              <a:pPr algn="ctr"/>
              <a:endParaRPr lang="zh-CN" altLang="en-US" sz="1800">
                <a:solidFill>
                  <a:schemeClr val="tx2"/>
                </a:solidFill>
                <a:latin typeface="Arial" panose="020B0604020202020204" pitchFamily="34" charset="0"/>
              </a:endParaRPr>
            </a:p>
            <a:p>
              <a:pPr algn="ctr"/>
              <a:r>
                <a:rPr lang="en-US" altLang="zh-CN" sz="1800">
                  <a:solidFill>
                    <a:schemeClr val="tx2"/>
                  </a:solidFill>
                  <a:latin typeface="Arial" panose="020B0604020202020204" pitchFamily="34" charset="0"/>
                </a:rPr>
                <a:t>80X86</a:t>
              </a:r>
              <a:r>
                <a:rPr lang="zh-CN" altLang="en-US" sz="1800">
                  <a:solidFill>
                    <a:schemeClr val="tx2"/>
                  </a:solidFill>
                  <a:latin typeface="Arial" panose="020B0604020202020204" pitchFamily="34" charset="0"/>
                </a:rPr>
                <a:t>指令集</a:t>
              </a:r>
            </a:p>
          </p:txBody>
        </p:sp>
        <p:sp>
          <p:nvSpPr>
            <p:cNvPr id="43011" name="Oval 4">
              <a:extLst>
                <a:ext uri="{FF2B5EF4-FFF2-40B4-BE49-F238E27FC236}">
                  <a16:creationId xmlns:a16="http://schemas.microsoft.com/office/drawing/2014/main" id="{A3AC7C5D-4274-4059-8D76-7D97468706CE}"/>
                </a:ext>
              </a:extLst>
            </p:cNvPr>
            <p:cNvSpPr>
              <a:spLocks noChangeArrowheads="1"/>
            </p:cNvSpPr>
            <p:nvPr/>
          </p:nvSpPr>
          <p:spPr bwMode="auto">
            <a:xfrm>
              <a:off x="2016" y="2208"/>
              <a:ext cx="960" cy="49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800">
                  <a:latin typeface="Arial" panose="020B0604020202020204" pitchFamily="34" charset="0"/>
                </a:rPr>
                <a:t>8086</a:t>
              </a:r>
              <a:r>
                <a:rPr lang="zh-CN" altLang="en-US" sz="1800">
                  <a:solidFill>
                    <a:schemeClr val="tx2"/>
                  </a:solidFill>
                  <a:latin typeface="Arial" panose="020B0604020202020204" pitchFamily="34" charset="0"/>
                </a:rPr>
                <a:t>指令集</a:t>
              </a:r>
            </a:p>
          </p:txBody>
        </p:sp>
        <p:sp>
          <p:nvSpPr>
            <p:cNvPr id="43012" name="Oval 5">
              <a:extLst>
                <a:ext uri="{FF2B5EF4-FFF2-40B4-BE49-F238E27FC236}">
                  <a16:creationId xmlns:a16="http://schemas.microsoft.com/office/drawing/2014/main" id="{F67D8C89-6D5F-40F2-8F47-0FA03750D710}"/>
                </a:ext>
              </a:extLst>
            </p:cNvPr>
            <p:cNvSpPr>
              <a:spLocks noChangeArrowheads="1"/>
            </p:cNvSpPr>
            <p:nvPr/>
          </p:nvSpPr>
          <p:spPr bwMode="auto">
            <a:xfrm>
              <a:off x="1659" y="2208"/>
              <a:ext cx="1680" cy="14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endParaRPr lang="zh-CN" altLang="en-US" sz="1800">
                <a:solidFill>
                  <a:schemeClr val="tx2"/>
                </a:solidFill>
                <a:latin typeface="Arial" panose="020B0604020202020204" pitchFamily="34" charset="0"/>
              </a:endParaRPr>
            </a:p>
            <a:p>
              <a:pPr algn="ctr"/>
              <a:endParaRPr lang="zh-CN" altLang="en-US" sz="1800">
                <a:solidFill>
                  <a:schemeClr val="tx2"/>
                </a:solidFill>
                <a:latin typeface="Arial" panose="020B0604020202020204" pitchFamily="34" charset="0"/>
              </a:endParaRPr>
            </a:p>
            <a:p>
              <a:pPr algn="ctr"/>
              <a:endParaRPr lang="zh-CN" altLang="en-US" sz="1800">
                <a:solidFill>
                  <a:schemeClr val="tx2"/>
                </a:solidFill>
                <a:latin typeface="Arial" panose="020B0604020202020204" pitchFamily="34" charset="0"/>
              </a:endParaRPr>
            </a:p>
            <a:p>
              <a:pPr algn="ctr"/>
              <a:endParaRPr lang="zh-CN" altLang="en-US" sz="1800">
                <a:solidFill>
                  <a:schemeClr val="tx2"/>
                </a:solidFill>
                <a:latin typeface="Arial" panose="020B0604020202020204" pitchFamily="34" charset="0"/>
              </a:endParaRPr>
            </a:p>
            <a:p>
              <a:pPr algn="ctr"/>
              <a:r>
                <a:rPr lang="en-US" altLang="zh-CN" sz="1800">
                  <a:solidFill>
                    <a:schemeClr val="tx2"/>
                  </a:solidFill>
                  <a:latin typeface="Arial" panose="020B0604020202020204" pitchFamily="34" charset="0"/>
                </a:rPr>
                <a:t>Pentium X</a:t>
              </a:r>
              <a:r>
                <a:rPr lang="zh-CN" altLang="en-US" sz="1800">
                  <a:solidFill>
                    <a:schemeClr val="tx2"/>
                  </a:solidFill>
                  <a:latin typeface="Arial" panose="020B0604020202020204" pitchFamily="34" charset="0"/>
                </a:rPr>
                <a:t>指令集</a:t>
              </a:r>
            </a:p>
          </p:txBody>
        </p:sp>
        <p:sp>
          <p:nvSpPr>
            <p:cNvPr id="43013" name="Oval 6">
              <a:extLst>
                <a:ext uri="{FF2B5EF4-FFF2-40B4-BE49-F238E27FC236}">
                  <a16:creationId xmlns:a16="http://schemas.microsoft.com/office/drawing/2014/main" id="{EFCB2B7C-8E22-4A11-A822-C65494730F08}"/>
                </a:ext>
              </a:extLst>
            </p:cNvPr>
            <p:cNvSpPr>
              <a:spLocks noChangeArrowheads="1"/>
            </p:cNvSpPr>
            <p:nvPr/>
          </p:nvSpPr>
          <p:spPr bwMode="auto">
            <a:xfrm>
              <a:off x="1536" y="2208"/>
              <a:ext cx="1920" cy="18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endParaRPr lang="zh-CN" altLang="en-US" sz="1800">
                <a:solidFill>
                  <a:schemeClr val="tx2"/>
                </a:solidFill>
                <a:latin typeface="Arial" panose="020B0604020202020204" pitchFamily="34" charset="0"/>
              </a:endParaRPr>
            </a:p>
            <a:p>
              <a:pPr algn="ctr"/>
              <a:endParaRPr lang="zh-CN" altLang="en-US" sz="1800">
                <a:solidFill>
                  <a:schemeClr val="tx2"/>
                </a:solidFill>
                <a:latin typeface="Arial" panose="020B0604020202020204" pitchFamily="34" charset="0"/>
              </a:endParaRPr>
            </a:p>
            <a:p>
              <a:pPr algn="ctr"/>
              <a:endParaRPr lang="zh-CN" altLang="en-US" sz="1800">
                <a:solidFill>
                  <a:schemeClr val="tx2"/>
                </a:solidFill>
                <a:latin typeface="Arial" panose="020B0604020202020204" pitchFamily="34" charset="0"/>
              </a:endParaRPr>
            </a:p>
            <a:p>
              <a:pPr algn="ctr"/>
              <a:endParaRPr lang="zh-CN" altLang="en-US" sz="1800">
                <a:solidFill>
                  <a:schemeClr val="tx2"/>
                </a:solidFill>
                <a:latin typeface="Arial" panose="020B0604020202020204" pitchFamily="34" charset="0"/>
              </a:endParaRPr>
            </a:p>
            <a:p>
              <a:pPr algn="ctr"/>
              <a:endParaRPr lang="zh-CN" altLang="en-US" sz="1800">
                <a:solidFill>
                  <a:schemeClr val="tx2"/>
                </a:solidFill>
                <a:latin typeface="Arial" panose="020B0604020202020204" pitchFamily="34" charset="0"/>
              </a:endParaRPr>
            </a:p>
            <a:p>
              <a:pPr algn="ctr"/>
              <a:endParaRPr lang="zh-CN" altLang="en-US" sz="1800">
                <a:solidFill>
                  <a:schemeClr val="tx2"/>
                </a:solidFill>
                <a:latin typeface="Arial" panose="020B0604020202020204" pitchFamily="34" charset="0"/>
              </a:endParaRPr>
            </a:p>
            <a:p>
              <a:pPr algn="ctr"/>
              <a:endParaRPr lang="zh-CN" altLang="en-US" sz="1800">
                <a:solidFill>
                  <a:schemeClr val="tx2"/>
                </a:solidFill>
                <a:latin typeface="Arial" panose="020B0604020202020204" pitchFamily="34" charset="0"/>
              </a:endParaRPr>
            </a:p>
            <a:p>
              <a:pPr algn="ctr"/>
              <a:r>
                <a:rPr lang="en-US" altLang="zh-CN" sz="1800">
                  <a:solidFill>
                    <a:schemeClr val="tx2"/>
                  </a:solidFill>
                  <a:latin typeface="Arial" panose="020B0604020202020204" pitchFamily="34" charset="0"/>
                </a:rPr>
                <a:t>Core2</a:t>
              </a:r>
              <a:r>
                <a:rPr lang="zh-CN" altLang="en-US" sz="1800">
                  <a:solidFill>
                    <a:schemeClr val="tx2"/>
                  </a:solidFill>
                  <a:latin typeface="Arial" panose="020B0604020202020204" pitchFamily="34" charset="0"/>
                </a:rPr>
                <a:t>指令集</a:t>
              </a:r>
            </a:p>
          </p:txBody>
        </p:sp>
      </p:grpSp>
      <p:sp>
        <p:nvSpPr>
          <p:cNvPr id="156679" name="Rectangle 7">
            <a:extLst>
              <a:ext uri="{FF2B5EF4-FFF2-40B4-BE49-F238E27FC236}">
                <a16:creationId xmlns:a16="http://schemas.microsoft.com/office/drawing/2014/main" id="{3267A254-EBD9-4A95-9749-99D08114EE21}"/>
              </a:ext>
            </a:extLst>
          </p:cNvPr>
          <p:cNvSpPr>
            <a:spLocks noChangeArrowheads="1"/>
          </p:cNvSpPr>
          <p:nvPr/>
        </p:nvSpPr>
        <p:spPr bwMode="auto">
          <a:xfrm>
            <a:off x="180975" y="981075"/>
            <a:ext cx="8229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9900" indent="-469900" algn="just">
              <a:lnSpc>
                <a:spcPct val="90000"/>
              </a:lnSpc>
              <a:spcBef>
                <a:spcPct val="20000"/>
              </a:spcBef>
              <a:buClr>
                <a:schemeClr val="accent2"/>
              </a:buClr>
              <a:buFont typeface="Wingdings" panose="05000000000000000000" pitchFamily="2" charset="2"/>
              <a:buChar char="o"/>
            </a:pPr>
            <a:r>
              <a:rPr lang="zh-CN" altLang="en-US" sz="2500" noProof="1">
                <a:effectLst>
                  <a:outerShdw blurRad="38100" dist="38100" dir="2700000">
                    <a:srgbClr val="C0C0C0"/>
                  </a:outerShdw>
                </a:effectLst>
                <a:latin typeface="楷体_GB2312" pitchFamily="49" charset="-122"/>
                <a:ea typeface="楷体_GB2312" pitchFamily="49" charset="-122"/>
              </a:rPr>
              <a:t>8086/8088指令系统是基本指令集，指令的操作数宽度是8位或16位，偏移地址宽度是16位。</a:t>
            </a:r>
          </a:p>
          <a:p>
            <a:pPr marL="469900" indent="-469900" algn="just">
              <a:lnSpc>
                <a:spcPct val="90000"/>
              </a:lnSpc>
              <a:spcBef>
                <a:spcPct val="20000"/>
              </a:spcBef>
              <a:buClr>
                <a:schemeClr val="accent2"/>
              </a:buClr>
              <a:buFont typeface="Wingdings" panose="05000000000000000000" pitchFamily="2" charset="2"/>
              <a:buChar char="o"/>
            </a:pPr>
            <a:r>
              <a:rPr lang="zh-CN" altLang="en-US" sz="2500" noProof="1">
                <a:effectLst>
                  <a:outerShdw blurRad="38100" dist="38100" dir="2700000">
                    <a:srgbClr val="C0C0C0"/>
                  </a:outerShdw>
                </a:effectLst>
                <a:latin typeface="楷体_GB2312" pitchFamily="49" charset="-122"/>
                <a:ea typeface="楷体_GB2312" pitchFamily="49" charset="-122"/>
              </a:rPr>
              <a:t>IA-32扩充指令和系统控制指令的操作数宽度可以是8位、16位或32位，偏移地址宽度一般是32位。</a:t>
            </a:r>
          </a:p>
          <a:p>
            <a:pPr marL="469900" indent="-469900" algn="just">
              <a:lnSpc>
                <a:spcPct val="90000"/>
              </a:lnSpc>
              <a:spcBef>
                <a:spcPct val="20000"/>
              </a:spcBef>
              <a:buClr>
                <a:schemeClr val="accent2"/>
              </a:buClr>
              <a:buFont typeface="Wingdings" panose="05000000000000000000" pitchFamily="2" charset="2"/>
              <a:buChar char="o"/>
            </a:pPr>
            <a:r>
              <a:rPr lang="zh-CN" altLang="en-US" sz="2500" noProof="1">
                <a:effectLst>
                  <a:outerShdw blurRad="38100" dist="38100" dir="2700000">
                    <a:srgbClr val="C0C0C0"/>
                  </a:outerShdw>
                </a:effectLst>
                <a:latin typeface="楷体_GB2312" pitchFamily="49" charset="-122"/>
                <a:ea typeface="楷体_GB2312" pitchFamily="49" charset="-122"/>
              </a:rPr>
              <a:t>64位方式指令的操作数可以是8位、16位、32位或64位，操作数的偏移地址可以是16位、32位或64位。</a:t>
            </a:r>
          </a:p>
        </p:txBody>
      </p:sp>
      <p:sp>
        <p:nvSpPr>
          <p:cNvPr id="8" name="标题 976897">
            <a:extLst>
              <a:ext uri="{FF2B5EF4-FFF2-40B4-BE49-F238E27FC236}">
                <a16:creationId xmlns:a16="http://schemas.microsoft.com/office/drawing/2014/main" id="{3110346B-A7D1-4C9B-8916-C42E62D3A1C3}"/>
              </a:ext>
            </a:extLst>
          </p:cNvPr>
          <p:cNvSpPr txBox="1">
            <a:spLocks noChangeArrowheads="1"/>
          </p:cNvSpPr>
          <p:nvPr/>
        </p:nvSpPr>
        <p:spPr>
          <a:xfrm>
            <a:off x="251520" y="116632"/>
            <a:ext cx="7772400" cy="797768"/>
          </a:xfrm>
          <a:prstGeom prst="rect">
            <a:avLst/>
          </a:prstGeom>
          <a:ln>
            <a:solidFill>
              <a:srgbClr val="000000"/>
            </a:solidFill>
            <a:miter lim="800000"/>
            <a:headEnd/>
            <a:tailEnd/>
          </a:ln>
        </p:spPr>
        <p:txBody>
          <a:bodyPr/>
          <a:lstStyle>
            <a:lvl1pPr algn="l" rtl="0" fontAlgn="base">
              <a:spcBef>
                <a:spcPct val="0"/>
              </a:spcBef>
              <a:spcAft>
                <a:spcPct val="0"/>
              </a:spcAft>
              <a:defRPr sz="4000" b="1" kern="1200">
                <a:solidFill>
                  <a:schemeClr val="tx2"/>
                </a:solidFill>
                <a:latin typeface="+mj-lt"/>
                <a:ea typeface="+mj-ea"/>
                <a:cs typeface="+mj-cs"/>
              </a:defRPr>
            </a:lvl1pPr>
            <a:lvl2pPr algn="l" rtl="0" fontAlgn="base">
              <a:spcBef>
                <a:spcPct val="0"/>
              </a:spcBef>
              <a:spcAft>
                <a:spcPct val="0"/>
              </a:spcAft>
              <a:defRPr sz="4000" b="1">
                <a:solidFill>
                  <a:schemeClr val="tx2"/>
                </a:solidFill>
                <a:latin typeface="Arial" panose="020B0604020202020204" pitchFamily="34" charset="0"/>
                <a:ea typeface="楷体_GB2312" pitchFamily="49" charset="-122"/>
              </a:defRPr>
            </a:lvl2pPr>
            <a:lvl3pPr algn="l" rtl="0" fontAlgn="base">
              <a:spcBef>
                <a:spcPct val="0"/>
              </a:spcBef>
              <a:spcAft>
                <a:spcPct val="0"/>
              </a:spcAft>
              <a:defRPr sz="4000" b="1">
                <a:solidFill>
                  <a:schemeClr val="tx2"/>
                </a:solidFill>
                <a:latin typeface="Arial" panose="020B0604020202020204" pitchFamily="34" charset="0"/>
                <a:ea typeface="楷体_GB2312" pitchFamily="49" charset="-122"/>
              </a:defRPr>
            </a:lvl3pPr>
            <a:lvl4pPr algn="l" rtl="0" fontAlgn="base">
              <a:spcBef>
                <a:spcPct val="0"/>
              </a:spcBef>
              <a:spcAft>
                <a:spcPct val="0"/>
              </a:spcAft>
              <a:defRPr sz="4000" b="1">
                <a:solidFill>
                  <a:schemeClr val="tx2"/>
                </a:solidFill>
                <a:latin typeface="Arial" panose="020B0604020202020204" pitchFamily="34" charset="0"/>
                <a:ea typeface="楷体_GB2312" pitchFamily="49" charset="-122"/>
              </a:defRPr>
            </a:lvl4pPr>
            <a:lvl5pPr algn="l" rtl="0" fontAlgn="base">
              <a:spcBef>
                <a:spcPct val="0"/>
              </a:spcBef>
              <a:spcAft>
                <a:spcPct val="0"/>
              </a:spcAft>
              <a:defRPr sz="4000" b="1">
                <a:solidFill>
                  <a:schemeClr val="tx2"/>
                </a:solidFill>
                <a:latin typeface="Arial" panose="020B0604020202020204" pitchFamily="34" charset="0"/>
                <a:ea typeface="楷体_GB2312" pitchFamily="49" charset="-122"/>
              </a:defRPr>
            </a:lvl5pPr>
            <a:lvl6pPr marL="457200" algn="l" rtl="0" fontAlgn="base">
              <a:spcBef>
                <a:spcPct val="0"/>
              </a:spcBef>
              <a:spcAft>
                <a:spcPct val="0"/>
              </a:spcAft>
              <a:defRPr sz="4000" b="1">
                <a:solidFill>
                  <a:schemeClr val="tx2"/>
                </a:solidFill>
                <a:latin typeface="Arial" panose="020B0604020202020204" pitchFamily="34" charset="0"/>
                <a:ea typeface="楷体_GB2312" pitchFamily="49" charset="-122"/>
              </a:defRPr>
            </a:lvl6pPr>
            <a:lvl7pPr marL="914400" algn="l" rtl="0" fontAlgn="base">
              <a:spcBef>
                <a:spcPct val="0"/>
              </a:spcBef>
              <a:spcAft>
                <a:spcPct val="0"/>
              </a:spcAft>
              <a:defRPr sz="4000" b="1">
                <a:solidFill>
                  <a:schemeClr val="tx2"/>
                </a:solidFill>
                <a:latin typeface="Arial" panose="020B0604020202020204" pitchFamily="34" charset="0"/>
                <a:ea typeface="楷体_GB2312" pitchFamily="49" charset="-122"/>
              </a:defRPr>
            </a:lvl7pPr>
            <a:lvl8pPr marL="1371600" algn="l" rtl="0" fontAlgn="base">
              <a:spcBef>
                <a:spcPct val="0"/>
              </a:spcBef>
              <a:spcAft>
                <a:spcPct val="0"/>
              </a:spcAft>
              <a:defRPr sz="4000" b="1">
                <a:solidFill>
                  <a:schemeClr val="tx2"/>
                </a:solidFill>
                <a:latin typeface="Arial" panose="020B0604020202020204" pitchFamily="34" charset="0"/>
                <a:ea typeface="楷体_GB2312" pitchFamily="49" charset="-122"/>
              </a:defRPr>
            </a:lvl8pPr>
            <a:lvl9pPr marL="1828800" algn="l" rtl="0" fontAlgn="base">
              <a:spcBef>
                <a:spcPct val="0"/>
              </a:spcBef>
              <a:spcAft>
                <a:spcPct val="0"/>
              </a:spcAft>
              <a:defRPr sz="4000" b="1">
                <a:solidFill>
                  <a:schemeClr val="tx2"/>
                </a:solidFill>
                <a:latin typeface="Arial" panose="020B0604020202020204" pitchFamily="34" charset="0"/>
                <a:ea typeface="楷体_GB2312" pitchFamily="49" charset="-122"/>
              </a:defRPr>
            </a:lvl9pPr>
          </a:lstStyle>
          <a:p>
            <a:pPr>
              <a:buFontTx/>
            </a:pPr>
            <a:r>
              <a:rPr lang="zh-CN" altLang="en-US" dirty="0">
                <a:solidFill>
                  <a:srgbClr val="666699"/>
                </a:solidFill>
                <a:latin typeface="华文新魏" panose="02010800040101010101" pitchFamily="2" charset="-122"/>
                <a:ea typeface="华文新魏" panose="02010800040101010101" pitchFamily="2" charset="-122"/>
              </a:rPr>
              <a:t>不同的指令字长</a:t>
            </a:r>
            <a:endParaRPr lang="zh-CN" altLang="en-US" dirty="0">
              <a:solidFill>
                <a:srgbClr val="FF0000"/>
              </a:solidFill>
            </a:endParaRPr>
          </a:p>
        </p:txBody>
      </p:sp>
    </p:spTree>
  </p:cSld>
  <p:clrMapOvr>
    <a:masterClrMapping/>
  </p:clrMapOvr>
  <p:transition spd="med">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文本占位符 1025026">
            <a:extLst>
              <a:ext uri="{FF2B5EF4-FFF2-40B4-BE49-F238E27FC236}">
                <a16:creationId xmlns:a16="http://schemas.microsoft.com/office/drawing/2014/main" id="{1CCE3635-28AF-43E9-8DF5-E3997523385A}"/>
              </a:ext>
            </a:extLst>
          </p:cNvPr>
          <p:cNvSpPr>
            <a:spLocks noGrp="1" noChangeArrowheads="1"/>
          </p:cNvSpPr>
          <p:nvPr>
            <p:ph idx="1"/>
          </p:nvPr>
        </p:nvSpPr>
        <p:spPr>
          <a:xfrm>
            <a:off x="533400" y="1290638"/>
            <a:ext cx="7854950" cy="1201737"/>
          </a:xfrm>
        </p:spPr>
        <p:txBody>
          <a:bodyPr/>
          <a:lstStyle/>
          <a:p>
            <a:pPr>
              <a:buFontTx/>
              <a:buNone/>
            </a:pPr>
            <a:r>
              <a:rPr lang="zh-CN" altLang="en-US" sz="2800" b="1">
                <a:latin typeface="楷体_GB2312" pitchFamily="49" charset="-122"/>
              </a:rPr>
              <a:t>例：指令格式如下所示，其中机器字长</a:t>
            </a:r>
            <a:r>
              <a:rPr lang="en-US" altLang="zh-CN" sz="2800" b="1">
                <a:latin typeface="楷体_GB2312" pitchFamily="49" charset="-122"/>
              </a:rPr>
              <a:t>16</a:t>
            </a:r>
            <a:r>
              <a:rPr lang="zh-CN" altLang="en-US" sz="2800" b="1">
                <a:latin typeface="楷体_GB2312" pitchFamily="49" charset="-122"/>
              </a:rPr>
              <a:t>位，</a:t>
            </a:r>
            <a:r>
              <a:rPr lang="en-US" altLang="zh-CN" sz="2800" b="1">
                <a:latin typeface="楷体_GB2312" pitchFamily="49" charset="-122"/>
              </a:rPr>
              <a:t>OP</a:t>
            </a:r>
            <a:r>
              <a:rPr lang="zh-CN" altLang="en-US" sz="2800" b="1">
                <a:latin typeface="楷体_GB2312" pitchFamily="49" charset="-122"/>
              </a:rPr>
              <a:t>为操作码，试分析指令格式的特点。</a:t>
            </a:r>
          </a:p>
        </p:txBody>
      </p:sp>
      <p:grpSp>
        <p:nvGrpSpPr>
          <p:cNvPr id="44034" name="组合 1025032">
            <a:extLst>
              <a:ext uri="{FF2B5EF4-FFF2-40B4-BE49-F238E27FC236}">
                <a16:creationId xmlns:a16="http://schemas.microsoft.com/office/drawing/2014/main" id="{A70FC323-7D2E-4EAB-97E5-5503A6362B58}"/>
              </a:ext>
            </a:extLst>
          </p:cNvPr>
          <p:cNvGrpSpPr>
            <a:grpSpLocks/>
          </p:cNvGrpSpPr>
          <p:nvPr/>
        </p:nvGrpSpPr>
        <p:grpSpPr bwMode="auto">
          <a:xfrm>
            <a:off x="990600" y="2209800"/>
            <a:ext cx="7315200" cy="1066800"/>
            <a:chOff x="672" y="1680"/>
            <a:chExt cx="4608" cy="672"/>
          </a:xfrm>
        </p:grpSpPr>
        <p:sp>
          <p:nvSpPr>
            <p:cNvPr id="44035" name="矩形 1025027">
              <a:extLst>
                <a:ext uri="{FF2B5EF4-FFF2-40B4-BE49-F238E27FC236}">
                  <a16:creationId xmlns:a16="http://schemas.microsoft.com/office/drawing/2014/main" id="{8B34D71F-230B-46C7-8FC7-0FEF0F76A613}"/>
                </a:ext>
              </a:extLst>
            </p:cNvPr>
            <p:cNvSpPr>
              <a:spLocks noChangeArrowheads="1"/>
            </p:cNvSpPr>
            <p:nvPr/>
          </p:nvSpPr>
          <p:spPr bwMode="auto">
            <a:xfrm>
              <a:off x="672" y="1968"/>
              <a:ext cx="4560" cy="384"/>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2000" b="1">
                  <a:solidFill>
                    <a:srgbClr val="993366"/>
                  </a:solidFill>
                </a:rPr>
                <a:t>    OP                                     -----        </a:t>
              </a:r>
              <a:r>
                <a:rPr lang="zh-CN" altLang="en-US" sz="2000" b="1">
                  <a:solidFill>
                    <a:srgbClr val="993366"/>
                  </a:solidFill>
                </a:rPr>
                <a:t>源寄存器　     目标寄存器</a:t>
              </a:r>
              <a:endParaRPr lang="zh-CN" altLang="en-US" sz="1600"/>
            </a:p>
          </p:txBody>
        </p:sp>
        <p:sp>
          <p:nvSpPr>
            <p:cNvPr id="44036" name="矩形 1025028">
              <a:extLst>
                <a:ext uri="{FF2B5EF4-FFF2-40B4-BE49-F238E27FC236}">
                  <a16:creationId xmlns:a16="http://schemas.microsoft.com/office/drawing/2014/main" id="{ED3063C8-8034-46F0-AFA4-0E94770B7A5B}"/>
                </a:ext>
              </a:extLst>
            </p:cNvPr>
            <p:cNvSpPr>
              <a:spLocks noChangeArrowheads="1"/>
            </p:cNvSpPr>
            <p:nvPr/>
          </p:nvSpPr>
          <p:spPr bwMode="auto">
            <a:xfrm>
              <a:off x="672" y="1680"/>
              <a:ext cx="460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a:t>15                               9            7                 4    3              0</a:t>
              </a:r>
            </a:p>
          </p:txBody>
        </p:sp>
        <p:sp>
          <p:nvSpPr>
            <p:cNvPr id="44037" name="直接连接符 1025029">
              <a:extLst>
                <a:ext uri="{FF2B5EF4-FFF2-40B4-BE49-F238E27FC236}">
                  <a16:creationId xmlns:a16="http://schemas.microsoft.com/office/drawing/2014/main" id="{2D4AEA40-EBF0-49C3-A33F-93AA71FF08DF}"/>
                </a:ext>
              </a:extLst>
            </p:cNvPr>
            <p:cNvSpPr>
              <a:spLocks noChangeShapeType="1"/>
            </p:cNvSpPr>
            <p:nvPr/>
          </p:nvSpPr>
          <p:spPr bwMode="auto">
            <a:xfrm>
              <a:off x="2592" y="196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38" name="直接连接符 1025030">
              <a:extLst>
                <a:ext uri="{FF2B5EF4-FFF2-40B4-BE49-F238E27FC236}">
                  <a16:creationId xmlns:a16="http://schemas.microsoft.com/office/drawing/2014/main" id="{C7154679-C84D-4F1A-901B-B073D85C4510}"/>
                </a:ext>
              </a:extLst>
            </p:cNvPr>
            <p:cNvSpPr>
              <a:spLocks noChangeShapeType="1"/>
            </p:cNvSpPr>
            <p:nvPr/>
          </p:nvSpPr>
          <p:spPr bwMode="auto">
            <a:xfrm>
              <a:off x="3024" y="196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39" name="直接连接符 1025031">
              <a:extLst>
                <a:ext uri="{FF2B5EF4-FFF2-40B4-BE49-F238E27FC236}">
                  <a16:creationId xmlns:a16="http://schemas.microsoft.com/office/drawing/2014/main" id="{CB82B9C0-2D8A-4CAD-899D-3A3D57B77F61}"/>
                </a:ext>
              </a:extLst>
            </p:cNvPr>
            <p:cNvSpPr>
              <a:spLocks noChangeShapeType="1"/>
            </p:cNvSpPr>
            <p:nvPr/>
          </p:nvSpPr>
          <p:spPr bwMode="auto">
            <a:xfrm>
              <a:off x="4176" y="196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4040" name="矩形 1025034">
            <a:extLst>
              <a:ext uri="{FF2B5EF4-FFF2-40B4-BE49-F238E27FC236}">
                <a16:creationId xmlns:a16="http://schemas.microsoft.com/office/drawing/2014/main" id="{993C4387-76DE-4DE0-8487-E6B76AD9658D}"/>
              </a:ext>
            </a:extLst>
          </p:cNvPr>
          <p:cNvSpPr>
            <a:spLocks noChangeArrowheads="1"/>
          </p:cNvSpPr>
          <p:nvPr/>
        </p:nvSpPr>
        <p:spPr bwMode="auto">
          <a:xfrm>
            <a:off x="381000" y="3276600"/>
            <a:ext cx="8458200"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sz="2800" b="1">
                <a:solidFill>
                  <a:srgbClr val="993366"/>
                </a:solidFill>
                <a:latin typeface="楷体_GB2312" pitchFamily="49" charset="-122"/>
                <a:ea typeface="楷体_GB2312" pitchFamily="49" charset="-122"/>
              </a:rPr>
              <a:t>[</a:t>
            </a:r>
            <a:r>
              <a:rPr lang="zh-CN" altLang="en-US" sz="2800" b="1">
                <a:solidFill>
                  <a:srgbClr val="993366"/>
                </a:solidFill>
                <a:latin typeface="楷体_GB2312" pitchFamily="49" charset="-122"/>
                <a:ea typeface="楷体_GB2312" pitchFamily="49" charset="-122"/>
              </a:rPr>
              <a:t>解</a:t>
            </a:r>
            <a:r>
              <a:rPr lang="en-US" altLang="zh-CN" sz="2800" b="1">
                <a:solidFill>
                  <a:srgbClr val="993366"/>
                </a:solidFill>
                <a:latin typeface="楷体_GB2312" pitchFamily="49" charset="-122"/>
                <a:ea typeface="楷体_GB2312" pitchFamily="49" charset="-122"/>
              </a:rPr>
              <a:t>]</a:t>
            </a:r>
            <a:r>
              <a:rPr lang="zh-CN" altLang="en-US" sz="2800" b="1">
                <a:solidFill>
                  <a:srgbClr val="993366"/>
                </a:solidFill>
                <a:latin typeface="楷体_GB2312" pitchFamily="49" charset="-122"/>
                <a:ea typeface="楷体_GB2312" pitchFamily="49" charset="-122"/>
              </a:rPr>
              <a:t>：</a:t>
            </a:r>
            <a:r>
              <a:rPr lang="zh-CN" altLang="en-US">
                <a:latin typeface="楷体_GB2312" pitchFamily="49" charset="-122"/>
                <a:ea typeface="楷体_GB2312" pitchFamily="49" charset="-122"/>
              </a:rPr>
              <a:t>　　 </a:t>
            </a:r>
          </a:p>
          <a:p>
            <a:pPr eaLnBrk="0" hangingPunct="0"/>
            <a:r>
              <a:rPr lang="zh-CN" altLang="en-US">
                <a:latin typeface="楷体_GB2312" pitchFamily="49" charset="-122"/>
                <a:ea typeface="楷体_GB2312" pitchFamily="49" charset="-122"/>
              </a:rPr>
              <a:t>　</a:t>
            </a:r>
            <a:r>
              <a:rPr lang="en-US" altLang="zh-CN" sz="2800">
                <a:latin typeface="楷体_GB2312" pitchFamily="49" charset="-122"/>
                <a:ea typeface="楷体_GB2312" pitchFamily="49" charset="-122"/>
              </a:rPr>
              <a:t>(1)</a:t>
            </a:r>
            <a:r>
              <a:rPr lang="zh-CN" altLang="en-US" sz="2800">
                <a:latin typeface="楷体_GB2312" pitchFamily="49" charset="-122"/>
                <a:ea typeface="楷体_GB2312" pitchFamily="49" charset="-122"/>
              </a:rPr>
              <a:t>单字长二进制指令。 </a:t>
            </a:r>
          </a:p>
          <a:p>
            <a:pPr eaLnBrk="0" hangingPunct="0"/>
            <a:r>
              <a:rPr lang="zh-CN" altLang="en-US" sz="2800">
                <a:latin typeface="楷体_GB2312" pitchFamily="49" charset="-122"/>
                <a:ea typeface="楷体_GB2312" pitchFamily="49" charset="-122"/>
              </a:rPr>
              <a:t>　</a:t>
            </a:r>
            <a:r>
              <a:rPr lang="en-US" altLang="zh-CN" sz="2800">
                <a:latin typeface="楷体_GB2312" pitchFamily="49" charset="-122"/>
                <a:ea typeface="楷体_GB2312" pitchFamily="49" charset="-122"/>
              </a:rPr>
              <a:t>(2)</a:t>
            </a:r>
            <a:r>
              <a:rPr lang="zh-CN" altLang="en-US" sz="2800">
                <a:latin typeface="楷体_GB2312" pitchFamily="49" charset="-122"/>
                <a:ea typeface="楷体_GB2312" pitchFamily="49" charset="-122"/>
              </a:rPr>
              <a:t>操作码字段</a:t>
            </a:r>
            <a:r>
              <a:rPr lang="en-US" altLang="zh-CN" sz="2800">
                <a:latin typeface="楷体_GB2312" pitchFamily="49" charset="-122"/>
                <a:ea typeface="楷体_GB2312" pitchFamily="49" charset="-122"/>
              </a:rPr>
              <a:t>OP</a:t>
            </a:r>
            <a:r>
              <a:rPr lang="zh-CN" altLang="en-US" sz="2800">
                <a:latin typeface="楷体_GB2312" pitchFamily="49" charset="-122"/>
                <a:ea typeface="楷体_GB2312" pitchFamily="49" charset="-122"/>
              </a:rPr>
              <a:t>可以指定</a:t>
            </a:r>
            <a:r>
              <a:rPr lang="en-US" altLang="zh-CN" sz="2800">
                <a:latin typeface="楷体_GB2312" pitchFamily="49" charset="-122"/>
                <a:ea typeface="楷体_GB2312" pitchFamily="49" charset="-122"/>
              </a:rPr>
              <a:t>2</a:t>
            </a:r>
            <a:r>
              <a:rPr lang="en-US" altLang="zh-CN" sz="2800" baseline="30000">
                <a:latin typeface="楷体_GB2312" pitchFamily="49" charset="-122"/>
                <a:ea typeface="楷体_GB2312" pitchFamily="49" charset="-122"/>
              </a:rPr>
              <a:t>7</a:t>
            </a:r>
            <a:r>
              <a:rPr lang="en-US" altLang="zh-CN" sz="2800">
                <a:latin typeface="楷体_GB2312" pitchFamily="49" charset="-122"/>
                <a:ea typeface="楷体_GB2312" pitchFamily="49" charset="-122"/>
              </a:rPr>
              <a:t>=128</a:t>
            </a:r>
            <a:r>
              <a:rPr lang="zh-CN" altLang="en-US" sz="2800">
                <a:latin typeface="楷体_GB2312" pitchFamily="49" charset="-122"/>
                <a:ea typeface="楷体_GB2312" pitchFamily="49" charset="-122"/>
              </a:rPr>
              <a:t>条指令。 </a:t>
            </a:r>
          </a:p>
          <a:p>
            <a:pPr eaLnBrk="0" hangingPunct="0"/>
            <a:r>
              <a:rPr lang="zh-CN" altLang="en-US" sz="2800">
                <a:latin typeface="楷体_GB2312" pitchFamily="49" charset="-122"/>
                <a:ea typeface="楷体_GB2312" pitchFamily="49" charset="-122"/>
              </a:rPr>
              <a:t>　</a:t>
            </a:r>
            <a:r>
              <a:rPr lang="en-US" altLang="zh-CN" sz="2800">
                <a:latin typeface="楷体_GB2312" pitchFamily="49" charset="-122"/>
                <a:ea typeface="楷体_GB2312" pitchFamily="49" charset="-122"/>
              </a:rPr>
              <a:t>(3)</a:t>
            </a:r>
            <a:r>
              <a:rPr lang="zh-CN" altLang="en-US" sz="2800">
                <a:latin typeface="楷体_GB2312" pitchFamily="49" charset="-122"/>
                <a:ea typeface="楷体_GB2312" pitchFamily="49" charset="-122"/>
              </a:rPr>
              <a:t>源寄存器和目标寄存器都是通用寄存器（可分别指定</a:t>
            </a:r>
            <a:r>
              <a:rPr lang="en-US" altLang="zh-CN" sz="2800">
                <a:latin typeface="楷体_GB2312" pitchFamily="49" charset="-122"/>
                <a:ea typeface="楷体_GB2312" pitchFamily="49" charset="-122"/>
              </a:rPr>
              <a:t>16</a:t>
            </a:r>
            <a:r>
              <a:rPr lang="zh-CN" altLang="en-US" sz="2800">
                <a:latin typeface="楷体_GB2312" pitchFamily="49" charset="-122"/>
                <a:ea typeface="楷体_GB2312" pitchFamily="49" charset="-122"/>
              </a:rPr>
              <a:t>个），所以是</a:t>
            </a:r>
            <a:r>
              <a:rPr lang="en-US" altLang="zh-CN" sz="2800">
                <a:latin typeface="楷体_GB2312" pitchFamily="49" charset="-122"/>
                <a:ea typeface="楷体_GB2312" pitchFamily="49" charset="-122"/>
              </a:rPr>
              <a:t>RR</a:t>
            </a:r>
            <a:r>
              <a:rPr lang="zh-CN" altLang="en-US" sz="2800">
                <a:latin typeface="楷体_GB2312" pitchFamily="49" charset="-122"/>
                <a:ea typeface="楷体_GB2312" pitchFamily="49" charset="-122"/>
              </a:rPr>
              <a:t>型指令，两个操作数均在寄存器中。 </a:t>
            </a:r>
          </a:p>
          <a:p>
            <a:pPr eaLnBrk="0" hangingPunct="0"/>
            <a:r>
              <a:rPr lang="zh-CN" altLang="en-US" sz="2800">
                <a:latin typeface="楷体_GB2312" pitchFamily="49" charset="-122"/>
                <a:ea typeface="楷体_GB2312" pitchFamily="49" charset="-122"/>
              </a:rPr>
              <a:t>  </a:t>
            </a:r>
            <a:r>
              <a:rPr lang="en-US" altLang="zh-CN" sz="2800">
                <a:latin typeface="楷体_GB2312" pitchFamily="49" charset="-122"/>
                <a:ea typeface="楷体_GB2312" pitchFamily="49" charset="-122"/>
              </a:rPr>
              <a:t>(4)</a:t>
            </a:r>
            <a:r>
              <a:rPr lang="zh-CN" altLang="en-US" sz="2800">
                <a:latin typeface="楷体_GB2312" pitchFamily="49" charset="-122"/>
                <a:ea typeface="楷体_GB2312" pitchFamily="49" charset="-122"/>
              </a:rPr>
              <a:t>这种指令结构常用于算术逻辑运算类指令。</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文本占位符 1026050">
            <a:extLst>
              <a:ext uri="{FF2B5EF4-FFF2-40B4-BE49-F238E27FC236}">
                <a16:creationId xmlns:a16="http://schemas.microsoft.com/office/drawing/2014/main" id="{80E68808-CBAC-4EAA-8919-F6F249E2FF13}"/>
              </a:ext>
            </a:extLst>
          </p:cNvPr>
          <p:cNvSpPr>
            <a:spLocks noGrp="1" noChangeArrowheads="1"/>
          </p:cNvSpPr>
          <p:nvPr>
            <p:ph idx="1"/>
          </p:nvPr>
        </p:nvSpPr>
        <p:spPr>
          <a:xfrm>
            <a:off x="685800" y="1209675"/>
            <a:ext cx="7772400" cy="1066800"/>
          </a:xfrm>
        </p:spPr>
        <p:txBody>
          <a:bodyPr/>
          <a:lstStyle/>
          <a:p>
            <a:r>
              <a:rPr lang="zh-CN" altLang="en-US" b="1">
                <a:solidFill>
                  <a:srgbClr val="0000FF"/>
                </a:solidFill>
                <a:latin typeface="楷体_GB2312" pitchFamily="49" charset="-122"/>
              </a:rPr>
              <a:t>例：</a:t>
            </a:r>
            <a:r>
              <a:rPr lang="zh-CN" altLang="en-US" b="1">
                <a:latin typeface="楷体_GB2312" pitchFamily="49" charset="-122"/>
              </a:rPr>
              <a:t> 指令格式如下所示，</a:t>
            </a:r>
            <a:r>
              <a:rPr lang="en-US" altLang="zh-CN" b="1">
                <a:latin typeface="楷体_GB2312" pitchFamily="49" charset="-122"/>
              </a:rPr>
              <a:t>OP</a:t>
            </a:r>
            <a:r>
              <a:rPr lang="zh-CN" altLang="en-US" b="1">
                <a:latin typeface="楷体_GB2312" pitchFamily="49" charset="-122"/>
              </a:rPr>
              <a:t>为操作码字段，试分析指令格式特点。</a:t>
            </a:r>
          </a:p>
        </p:txBody>
      </p:sp>
      <p:grpSp>
        <p:nvGrpSpPr>
          <p:cNvPr id="45058" name="组合 1026053">
            <a:extLst>
              <a:ext uri="{FF2B5EF4-FFF2-40B4-BE49-F238E27FC236}">
                <a16:creationId xmlns:a16="http://schemas.microsoft.com/office/drawing/2014/main" id="{466EA923-ABA4-46EB-B1CC-F7E2FD655902}"/>
              </a:ext>
            </a:extLst>
          </p:cNvPr>
          <p:cNvGrpSpPr>
            <a:grpSpLocks/>
          </p:cNvGrpSpPr>
          <p:nvPr/>
        </p:nvGrpSpPr>
        <p:grpSpPr bwMode="auto">
          <a:xfrm>
            <a:off x="685800" y="2286000"/>
            <a:ext cx="8229600" cy="1046163"/>
            <a:chOff x="432" y="1872"/>
            <a:chExt cx="5184" cy="659"/>
          </a:xfrm>
        </p:grpSpPr>
        <p:pic>
          <p:nvPicPr>
            <p:cNvPr id="45059" name="图片 1026051" descr="a">
              <a:extLst>
                <a:ext uri="{FF2B5EF4-FFF2-40B4-BE49-F238E27FC236}">
                  <a16:creationId xmlns:a16="http://schemas.microsoft.com/office/drawing/2014/main" id="{AC5EEB86-B097-4BBE-83CA-B99C022428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 y="2112"/>
              <a:ext cx="5136"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矩形 1026052">
              <a:extLst>
                <a:ext uri="{FF2B5EF4-FFF2-40B4-BE49-F238E27FC236}">
                  <a16:creationId xmlns:a16="http://schemas.microsoft.com/office/drawing/2014/main" id="{7BED1F57-9647-4043-A2ED-186BE73B3A4E}"/>
                </a:ext>
              </a:extLst>
            </p:cNvPr>
            <p:cNvSpPr>
              <a:spLocks noChangeArrowheads="1"/>
            </p:cNvSpPr>
            <p:nvPr/>
          </p:nvSpPr>
          <p:spPr bwMode="auto">
            <a:xfrm>
              <a:off x="480" y="1872"/>
              <a:ext cx="51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b="1"/>
                <a:t>15               10                           7                        4  3                     0   </a:t>
              </a:r>
            </a:p>
          </p:txBody>
        </p:sp>
      </p:grpSp>
      <p:sp>
        <p:nvSpPr>
          <p:cNvPr id="45061" name="矩形 1026055">
            <a:extLst>
              <a:ext uri="{FF2B5EF4-FFF2-40B4-BE49-F238E27FC236}">
                <a16:creationId xmlns:a16="http://schemas.microsoft.com/office/drawing/2014/main" id="{04BC7A0A-0B6A-4E46-8ADA-DAD28F1493EB}"/>
              </a:ext>
            </a:extLst>
          </p:cNvPr>
          <p:cNvSpPr>
            <a:spLocks noChangeArrowheads="1"/>
          </p:cNvSpPr>
          <p:nvPr/>
        </p:nvSpPr>
        <p:spPr bwMode="auto">
          <a:xfrm>
            <a:off x="533400" y="3429000"/>
            <a:ext cx="8153400"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b="1" dirty="0">
                <a:solidFill>
                  <a:srgbClr val="0000FF"/>
                </a:solidFill>
              </a:rPr>
              <a:t>[</a:t>
            </a:r>
            <a:r>
              <a:rPr lang="zh-CN" altLang="en-US" b="1" dirty="0">
                <a:solidFill>
                  <a:srgbClr val="0000FF"/>
                </a:solidFill>
              </a:rPr>
              <a:t>解</a:t>
            </a:r>
            <a:r>
              <a:rPr lang="en-US" altLang="zh-CN" b="1" dirty="0">
                <a:solidFill>
                  <a:srgbClr val="0000FF"/>
                </a:solidFill>
              </a:rPr>
              <a:t>]</a:t>
            </a:r>
            <a:r>
              <a:rPr lang="zh-CN" altLang="en-US" b="1" dirty="0">
                <a:solidFill>
                  <a:srgbClr val="0000FF"/>
                </a:solidFill>
              </a:rPr>
              <a:t>：　　</a:t>
            </a:r>
            <a:r>
              <a:rPr lang="zh-CN" altLang="en-US" dirty="0"/>
              <a:t> </a:t>
            </a:r>
          </a:p>
          <a:p>
            <a:pPr eaLnBrk="0" hangingPunct="0"/>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1</a:t>
            </a:r>
            <a:r>
              <a:rPr lang="zh-CN" altLang="en-US" sz="2800" dirty="0">
                <a:latin typeface="楷体_GB2312" pitchFamily="49" charset="-122"/>
                <a:ea typeface="楷体_GB2312" pitchFamily="49" charset="-122"/>
              </a:rPr>
              <a:t>）双字长二地址指令，用于访问存储器。 </a:t>
            </a:r>
          </a:p>
          <a:p>
            <a:pPr eaLnBrk="0" hangingPunct="0"/>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2</a:t>
            </a:r>
            <a:r>
              <a:rPr lang="zh-CN" altLang="en-US" sz="2800" dirty="0">
                <a:latin typeface="楷体_GB2312" pitchFamily="49" charset="-122"/>
                <a:ea typeface="楷体_GB2312" pitchFamily="49" charset="-122"/>
              </a:rPr>
              <a:t>）操作码字段</a:t>
            </a:r>
            <a:r>
              <a:rPr lang="en-US" altLang="zh-CN" sz="2800" dirty="0">
                <a:latin typeface="楷体_GB2312" pitchFamily="49" charset="-122"/>
                <a:ea typeface="楷体_GB2312" pitchFamily="49" charset="-122"/>
              </a:rPr>
              <a:t>OP</a:t>
            </a:r>
            <a:r>
              <a:rPr lang="zh-CN" altLang="en-US" sz="2800" dirty="0">
                <a:latin typeface="楷体_GB2312" pitchFamily="49" charset="-122"/>
                <a:ea typeface="楷体_GB2312" pitchFamily="49" charset="-122"/>
              </a:rPr>
              <a:t>为</a:t>
            </a:r>
            <a:r>
              <a:rPr lang="en-US" altLang="zh-CN" sz="2800" dirty="0">
                <a:latin typeface="楷体_GB2312" pitchFamily="49" charset="-122"/>
                <a:ea typeface="楷体_GB2312" pitchFamily="49" charset="-122"/>
              </a:rPr>
              <a:t>6</a:t>
            </a:r>
            <a:r>
              <a:rPr lang="zh-CN" altLang="en-US" sz="2800" dirty="0">
                <a:latin typeface="楷体_GB2312" pitchFamily="49" charset="-122"/>
                <a:ea typeface="楷体_GB2312" pitchFamily="49" charset="-122"/>
              </a:rPr>
              <a:t>位，可以指定</a:t>
            </a:r>
            <a:r>
              <a:rPr lang="en-US" altLang="zh-CN" sz="2800" dirty="0">
                <a:latin typeface="楷体_GB2312" pitchFamily="49" charset="-122"/>
                <a:ea typeface="楷体_GB2312" pitchFamily="49" charset="-122"/>
              </a:rPr>
              <a:t>64</a:t>
            </a:r>
            <a:r>
              <a:rPr lang="zh-CN" altLang="en-US" sz="2800" dirty="0">
                <a:latin typeface="楷体_GB2312" pitchFamily="49" charset="-122"/>
                <a:ea typeface="楷体_GB2312" pitchFamily="49" charset="-122"/>
              </a:rPr>
              <a:t>种操作。</a:t>
            </a:r>
          </a:p>
          <a:p>
            <a:pPr eaLnBrk="0" hangingPunct="0"/>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3</a:t>
            </a:r>
            <a:r>
              <a:rPr lang="zh-CN" altLang="en-US" sz="2800" dirty="0">
                <a:latin typeface="楷体_GB2312" pitchFamily="49" charset="-122"/>
                <a:ea typeface="楷体_GB2312" pitchFamily="49" charset="-122"/>
              </a:rPr>
              <a:t>）一个操作数在源寄存器（共</a:t>
            </a:r>
            <a:r>
              <a:rPr lang="en-US" altLang="zh-CN" sz="2800" dirty="0">
                <a:latin typeface="楷体_GB2312" pitchFamily="49" charset="-122"/>
                <a:ea typeface="楷体_GB2312" pitchFamily="49" charset="-122"/>
              </a:rPr>
              <a:t>16</a:t>
            </a:r>
            <a:r>
              <a:rPr lang="zh-CN" altLang="en-US" sz="2800" dirty="0">
                <a:latin typeface="楷体_GB2312" pitchFamily="49" charset="-122"/>
                <a:ea typeface="楷体_GB2312" pitchFamily="49" charset="-122"/>
              </a:rPr>
              <a:t>个），另一个操作数在存储器中（由变址寄存器和位移量决定）所以是</a:t>
            </a:r>
            <a:r>
              <a:rPr lang="en-US" altLang="zh-CN" sz="2800" dirty="0">
                <a:latin typeface="楷体_GB2312" pitchFamily="49" charset="-122"/>
                <a:ea typeface="楷体_GB2312" pitchFamily="49" charset="-122"/>
              </a:rPr>
              <a:t>RM</a:t>
            </a:r>
            <a:r>
              <a:rPr lang="zh-CN" altLang="en-US" sz="2800" dirty="0">
                <a:latin typeface="楷体_GB2312" pitchFamily="49" charset="-122"/>
                <a:ea typeface="楷体_GB2312" pitchFamily="49" charset="-122"/>
              </a:rPr>
              <a:t>型指令。</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文本占位符 1024002">
            <a:extLst>
              <a:ext uri="{FF2B5EF4-FFF2-40B4-BE49-F238E27FC236}">
                <a16:creationId xmlns:a16="http://schemas.microsoft.com/office/drawing/2014/main" id="{C02EA21E-19F1-4B2D-916B-F98BC8642ACD}"/>
              </a:ext>
            </a:extLst>
          </p:cNvPr>
          <p:cNvSpPr>
            <a:spLocks noGrp="1" noChangeArrowheads="1"/>
          </p:cNvSpPr>
          <p:nvPr>
            <p:ph idx="1"/>
          </p:nvPr>
        </p:nvSpPr>
        <p:spPr>
          <a:xfrm>
            <a:off x="685800" y="1147763"/>
            <a:ext cx="7772400" cy="4876800"/>
          </a:xfrm>
        </p:spPr>
        <p:txBody>
          <a:bodyPr/>
          <a:lstStyle/>
          <a:p>
            <a:pPr>
              <a:lnSpc>
                <a:spcPct val="90000"/>
              </a:lnSpc>
            </a:pPr>
            <a:r>
              <a:rPr lang="en-US" altLang="zh-CN" sz="3600" b="1" dirty="0">
                <a:solidFill>
                  <a:srgbClr val="993366"/>
                </a:solidFill>
                <a:latin typeface="楷体_GB2312" pitchFamily="49" charset="-122"/>
              </a:rPr>
              <a:t>4.</a:t>
            </a:r>
            <a:r>
              <a:rPr lang="zh-CN" altLang="en-US" sz="3600" b="1" dirty="0">
                <a:solidFill>
                  <a:srgbClr val="993366"/>
                </a:solidFill>
                <a:latin typeface="楷体_GB2312" pitchFamily="49" charset="-122"/>
              </a:rPr>
              <a:t>指令助记符　　</a:t>
            </a:r>
            <a:r>
              <a:rPr lang="zh-CN" altLang="en-US" b="1" i="1" dirty="0">
                <a:solidFill>
                  <a:srgbClr val="0000FF"/>
                </a:solidFill>
              </a:rPr>
              <a:t>　　　　　　　　  </a:t>
            </a:r>
            <a:r>
              <a:rPr lang="zh-CN" altLang="en-US" dirty="0"/>
              <a:t>　        </a:t>
            </a:r>
          </a:p>
          <a:p>
            <a:pPr>
              <a:lnSpc>
                <a:spcPct val="90000"/>
              </a:lnSpc>
            </a:pPr>
            <a:r>
              <a:rPr lang="zh-CN" altLang="en-US" b="1" dirty="0">
                <a:latin typeface="楷体_GB2312" pitchFamily="49" charset="-122"/>
              </a:rPr>
              <a:t>    由于硬件只能识别</a:t>
            </a:r>
            <a:r>
              <a:rPr lang="en-US" altLang="zh-CN" b="1" dirty="0">
                <a:latin typeface="楷体_GB2312" pitchFamily="49" charset="-122"/>
              </a:rPr>
              <a:t>1</a:t>
            </a:r>
            <a:r>
              <a:rPr lang="zh-CN" altLang="en-US" b="1" dirty="0">
                <a:latin typeface="楷体_GB2312" pitchFamily="49" charset="-122"/>
              </a:rPr>
              <a:t>和</a:t>
            </a:r>
            <a:r>
              <a:rPr lang="en-US" altLang="zh-CN" b="1" dirty="0">
                <a:latin typeface="楷体_GB2312" pitchFamily="49" charset="-122"/>
              </a:rPr>
              <a:t>0</a:t>
            </a:r>
            <a:r>
              <a:rPr lang="zh-CN" altLang="en-US" b="1" dirty="0">
                <a:latin typeface="楷体_GB2312" pitchFamily="49" charset="-122"/>
              </a:rPr>
              <a:t>，所以采用二进制操作码是必要的，但是书写程序却非常麻烦。</a:t>
            </a:r>
            <a:endParaRPr lang="en-US" altLang="zh-CN" b="1" dirty="0">
              <a:latin typeface="楷体_GB2312" pitchFamily="49" charset="-122"/>
            </a:endParaRPr>
          </a:p>
          <a:p>
            <a:pPr>
              <a:lnSpc>
                <a:spcPct val="80000"/>
              </a:lnSpc>
            </a:pPr>
            <a:r>
              <a:rPr lang="zh-CN" altLang="en-US" dirty="0"/>
              <a:t>示例：</a:t>
            </a:r>
            <a:r>
              <a:rPr lang="en-US" altLang="zh-CN" dirty="0"/>
              <a:t>S = 768 + 12288 - 1280</a:t>
            </a:r>
          </a:p>
          <a:p>
            <a:pPr>
              <a:lnSpc>
                <a:spcPct val="80000"/>
              </a:lnSpc>
            </a:pPr>
            <a:endParaRPr lang="en-US" altLang="zh-CN" dirty="0"/>
          </a:p>
          <a:p>
            <a:pPr marL="0" indent="0">
              <a:lnSpc>
                <a:spcPct val="80000"/>
              </a:lnSpc>
              <a:buNone/>
            </a:pPr>
            <a:r>
              <a:rPr lang="zh-CN" altLang="en-US" dirty="0"/>
              <a:t>  上述计算在</a:t>
            </a:r>
            <a:r>
              <a:rPr lang="en-US" altLang="zh-CN" dirty="0"/>
              <a:t>32bit IBM-PC</a:t>
            </a:r>
            <a:r>
              <a:rPr lang="zh-CN" altLang="en-US" dirty="0"/>
              <a:t>中的机器码：    </a:t>
            </a:r>
          </a:p>
          <a:p>
            <a:pPr>
              <a:lnSpc>
                <a:spcPct val="80000"/>
              </a:lnSpc>
              <a:buFont typeface="Wingdings" panose="05000000000000000000" pitchFamily="2" charset="2"/>
              <a:buNone/>
            </a:pPr>
            <a:r>
              <a:rPr lang="zh-CN" altLang="en-US" dirty="0"/>
              <a:t>      </a:t>
            </a:r>
            <a:r>
              <a:rPr lang="en-US" altLang="zh-CN" dirty="0"/>
              <a:t>101100000000000000000011</a:t>
            </a:r>
          </a:p>
          <a:p>
            <a:pPr>
              <a:lnSpc>
                <a:spcPct val="80000"/>
              </a:lnSpc>
              <a:buFont typeface="Wingdings" panose="05000000000000000000" pitchFamily="2" charset="2"/>
              <a:buNone/>
            </a:pPr>
            <a:r>
              <a:rPr lang="en-US" altLang="zh-CN" dirty="0"/>
              <a:t>      000001010000000000110000</a:t>
            </a:r>
          </a:p>
          <a:p>
            <a:pPr>
              <a:lnSpc>
                <a:spcPct val="80000"/>
              </a:lnSpc>
              <a:buFont typeface="Wingdings" panose="05000000000000000000" pitchFamily="2" charset="2"/>
              <a:buNone/>
            </a:pPr>
            <a:r>
              <a:rPr lang="en-US" altLang="zh-CN" dirty="0"/>
              <a:t>      001011010000000000000101</a:t>
            </a:r>
          </a:p>
          <a:p>
            <a:pPr>
              <a:lnSpc>
                <a:spcPct val="90000"/>
              </a:lnSpc>
            </a:pPr>
            <a:endParaRPr lang="zh-CN" altLang="en-US" b="1" dirty="0">
              <a:latin typeface="楷体_GB2312" pitchFamily="49" charset="-122"/>
            </a:endParaRPr>
          </a:p>
          <a:p>
            <a:pPr marL="0" indent="0">
              <a:lnSpc>
                <a:spcPct val="90000"/>
              </a:lnSpc>
              <a:buNone/>
            </a:pPr>
            <a:endParaRPr lang="zh-CN" altLang="en-US" b="1" dirty="0">
              <a:latin typeface="楷体_GB2312" pitchFamily="49" charset="-122"/>
            </a:endParaRPr>
          </a:p>
        </p:txBody>
      </p:sp>
    </p:spTree>
    <p:extLst>
      <p:ext uri="{BB962C8B-B14F-4D97-AF65-F5344CB8AC3E}">
        <p14:creationId xmlns:p14="http://schemas.microsoft.com/office/powerpoint/2010/main" val="6196135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文本占位符 1024002">
            <a:extLst>
              <a:ext uri="{FF2B5EF4-FFF2-40B4-BE49-F238E27FC236}">
                <a16:creationId xmlns:a16="http://schemas.microsoft.com/office/drawing/2014/main" id="{C02EA21E-19F1-4B2D-916B-F98BC8642ACD}"/>
              </a:ext>
            </a:extLst>
          </p:cNvPr>
          <p:cNvSpPr>
            <a:spLocks noGrp="1" noChangeArrowheads="1"/>
          </p:cNvSpPr>
          <p:nvPr>
            <p:ph idx="1"/>
          </p:nvPr>
        </p:nvSpPr>
        <p:spPr>
          <a:xfrm>
            <a:off x="685800" y="1147763"/>
            <a:ext cx="7772400" cy="4876800"/>
          </a:xfrm>
        </p:spPr>
        <p:txBody>
          <a:bodyPr/>
          <a:lstStyle/>
          <a:p>
            <a:pPr>
              <a:lnSpc>
                <a:spcPct val="90000"/>
              </a:lnSpc>
            </a:pPr>
            <a:r>
              <a:rPr lang="en-US" altLang="zh-CN" sz="3600" b="1" dirty="0">
                <a:solidFill>
                  <a:srgbClr val="993366"/>
                </a:solidFill>
                <a:latin typeface="楷体_GB2312" pitchFamily="49" charset="-122"/>
              </a:rPr>
              <a:t>4.</a:t>
            </a:r>
            <a:r>
              <a:rPr lang="zh-CN" altLang="en-US" sz="3600" b="1" dirty="0">
                <a:solidFill>
                  <a:srgbClr val="993366"/>
                </a:solidFill>
                <a:latin typeface="楷体_GB2312" pitchFamily="49" charset="-122"/>
              </a:rPr>
              <a:t>指令助记符　　</a:t>
            </a:r>
            <a:r>
              <a:rPr lang="zh-CN" altLang="en-US" b="1" i="1" dirty="0">
                <a:solidFill>
                  <a:srgbClr val="0000FF"/>
                </a:solidFill>
              </a:rPr>
              <a:t>　　　　　　　　  </a:t>
            </a:r>
            <a:r>
              <a:rPr lang="zh-CN" altLang="en-US" dirty="0"/>
              <a:t>　        </a:t>
            </a:r>
          </a:p>
          <a:p>
            <a:pPr>
              <a:lnSpc>
                <a:spcPct val="90000"/>
              </a:lnSpc>
            </a:pPr>
            <a:r>
              <a:rPr lang="zh-CN" altLang="en-US" b="1" dirty="0">
                <a:latin typeface="楷体_GB2312" pitchFamily="49" charset="-122"/>
              </a:rPr>
              <a:t>    由于硬件只能识别</a:t>
            </a:r>
            <a:r>
              <a:rPr lang="en-US" altLang="zh-CN" b="1" dirty="0">
                <a:latin typeface="楷体_GB2312" pitchFamily="49" charset="-122"/>
              </a:rPr>
              <a:t>1</a:t>
            </a:r>
            <a:r>
              <a:rPr lang="zh-CN" altLang="en-US" b="1" dirty="0">
                <a:latin typeface="楷体_GB2312" pitchFamily="49" charset="-122"/>
              </a:rPr>
              <a:t>和</a:t>
            </a:r>
            <a:r>
              <a:rPr lang="en-US" altLang="zh-CN" b="1" dirty="0">
                <a:latin typeface="楷体_GB2312" pitchFamily="49" charset="-122"/>
              </a:rPr>
              <a:t>0</a:t>
            </a:r>
            <a:r>
              <a:rPr lang="zh-CN" altLang="en-US" b="1" dirty="0">
                <a:latin typeface="楷体_GB2312" pitchFamily="49" charset="-122"/>
              </a:rPr>
              <a:t>，所以采用二进制操作码是必要的，但是书写程序却非常麻烦。</a:t>
            </a:r>
          </a:p>
          <a:p>
            <a:pPr>
              <a:lnSpc>
                <a:spcPct val="90000"/>
              </a:lnSpc>
            </a:pPr>
            <a:r>
              <a:rPr lang="zh-CN" altLang="en-US" b="1" dirty="0">
                <a:latin typeface="楷体_GB2312" pitchFamily="49" charset="-122"/>
              </a:rPr>
              <a:t>    为了便于书写和阅读程序，每条指令通常用</a:t>
            </a:r>
            <a:r>
              <a:rPr lang="en-US" altLang="zh-CN" b="1" dirty="0">
                <a:latin typeface="楷体_GB2312" pitchFamily="49" charset="-122"/>
              </a:rPr>
              <a:t>3</a:t>
            </a:r>
            <a:r>
              <a:rPr lang="zh-CN" altLang="en-US" b="1" dirty="0">
                <a:latin typeface="楷体_GB2312" pitchFamily="49" charset="-122"/>
              </a:rPr>
              <a:t>个或</a:t>
            </a:r>
            <a:r>
              <a:rPr lang="en-US" altLang="zh-CN" b="1" dirty="0">
                <a:latin typeface="楷体_GB2312" pitchFamily="49" charset="-122"/>
              </a:rPr>
              <a:t>4</a:t>
            </a:r>
            <a:r>
              <a:rPr lang="zh-CN" altLang="en-US" b="1" dirty="0">
                <a:latin typeface="楷体_GB2312" pitchFamily="49" charset="-122"/>
              </a:rPr>
              <a:t>个英文缩写字母来表示。这种缩写码叫做</a:t>
            </a:r>
            <a:r>
              <a:rPr lang="zh-CN" altLang="en-US" b="1" dirty="0">
                <a:solidFill>
                  <a:srgbClr val="993366"/>
                </a:solidFill>
                <a:latin typeface="楷体_GB2312" pitchFamily="49" charset="-122"/>
              </a:rPr>
              <a:t>指令助记符</a:t>
            </a:r>
            <a:r>
              <a:rPr lang="zh-CN" altLang="en-US" b="1" dirty="0">
                <a:latin typeface="楷体_GB2312" pitchFamily="49" charset="-122"/>
              </a:rPr>
              <a:t>。</a:t>
            </a:r>
          </a:p>
          <a:p>
            <a:pPr>
              <a:lnSpc>
                <a:spcPct val="90000"/>
              </a:lnSpc>
            </a:pPr>
            <a:r>
              <a:rPr lang="zh-CN" altLang="en-US" b="1" dirty="0">
                <a:latin typeface="楷体_GB2312" pitchFamily="49" charset="-122"/>
              </a:rPr>
              <a:t>    在不同的计算机中，指令助记符的规定是不一样的。因此，指令助记符还必须转换成与它们相对应的二进制码。</a:t>
            </a:r>
          </a:p>
        </p:txBody>
      </p:sp>
    </p:spTree>
    <p:extLst>
      <p:ext uri="{BB962C8B-B14F-4D97-AF65-F5344CB8AC3E}">
        <p14:creationId xmlns:p14="http://schemas.microsoft.com/office/powerpoint/2010/main" val="633675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D75844F8-2C29-4B34-B7D2-E3F3F0919685}"/>
              </a:ext>
            </a:extLst>
          </p:cNvPr>
          <p:cNvSpPr>
            <a:spLocks noGrp="1" noChangeArrowheads="1"/>
          </p:cNvSpPr>
          <p:nvPr>
            <p:ph type="title"/>
          </p:nvPr>
        </p:nvSpPr>
        <p:spPr/>
        <p:txBody>
          <a:bodyPr/>
          <a:lstStyle/>
          <a:p>
            <a:r>
              <a:rPr lang="en-US" altLang="zh-CN" dirty="0">
                <a:solidFill>
                  <a:srgbClr val="993366"/>
                </a:solidFill>
                <a:latin typeface="楷体_GB2312" pitchFamily="49" charset="-122"/>
              </a:rPr>
              <a:t>4.</a:t>
            </a:r>
            <a:r>
              <a:rPr lang="zh-CN" altLang="en-US" dirty="0">
                <a:solidFill>
                  <a:srgbClr val="993366"/>
                </a:solidFill>
                <a:latin typeface="楷体_GB2312" pitchFamily="49" charset="-122"/>
              </a:rPr>
              <a:t>指令助记符</a:t>
            </a:r>
            <a:endParaRPr lang="zh-CN" altLang="en-US" dirty="0"/>
          </a:p>
        </p:txBody>
      </p:sp>
      <p:sp>
        <p:nvSpPr>
          <p:cNvPr id="117763" name="Rectangle 3">
            <a:extLst>
              <a:ext uri="{FF2B5EF4-FFF2-40B4-BE49-F238E27FC236}">
                <a16:creationId xmlns:a16="http://schemas.microsoft.com/office/drawing/2014/main" id="{199C51F1-4626-42DE-85A4-9F00270E2AEA}"/>
              </a:ext>
            </a:extLst>
          </p:cNvPr>
          <p:cNvSpPr>
            <a:spLocks noGrp="1" noChangeArrowheads="1"/>
          </p:cNvSpPr>
          <p:nvPr>
            <p:ph type="body" idx="1"/>
          </p:nvPr>
        </p:nvSpPr>
        <p:spPr>
          <a:xfrm>
            <a:off x="755576" y="1484784"/>
            <a:ext cx="7162800" cy="4114800"/>
          </a:xfrm>
        </p:spPr>
        <p:txBody>
          <a:bodyPr/>
          <a:lstStyle/>
          <a:p>
            <a:r>
              <a:rPr lang="zh-CN" altLang="en-US" dirty="0"/>
              <a:t>从机器码发展到汇编语言，后者的主体是汇编指令。</a:t>
            </a:r>
          </a:p>
          <a:p>
            <a:endParaRPr lang="zh-CN" altLang="en-US" dirty="0"/>
          </a:p>
          <a:p>
            <a:r>
              <a:rPr lang="zh-CN" altLang="en-US" dirty="0"/>
              <a:t>汇编指令和机器指令的差别在于指令的表示方法上。汇编指令是机器指令便于记忆的书写格式。</a:t>
            </a:r>
          </a:p>
          <a:p>
            <a:endParaRPr lang="zh-CN" altLang="en-US" dirty="0"/>
          </a:p>
          <a:p>
            <a:r>
              <a:rPr lang="zh-CN" altLang="en-US" dirty="0"/>
              <a:t>汇编指令是机器指令的助记符。</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a:extLst>
              <a:ext uri="{FF2B5EF4-FFF2-40B4-BE49-F238E27FC236}">
                <a16:creationId xmlns:a16="http://schemas.microsoft.com/office/drawing/2014/main" id="{973666FE-4F74-4FEC-A028-B340E9A242FD}"/>
              </a:ext>
            </a:extLst>
          </p:cNvPr>
          <p:cNvSpPr>
            <a:spLocks noGrp="1" noChangeArrowheads="1"/>
          </p:cNvSpPr>
          <p:nvPr>
            <p:ph type="title"/>
          </p:nvPr>
        </p:nvSpPr>
        <p:spPr/>
        <p:txBody>
          <a:bodyPr/>
          <a:lstStyle/>
          <a:p>
            <a:r>
              <a:rPr lang="en-US" altLang="zh-CN" dirty="0">
                <a:solidFill>
                  <a:srgbClr val="993366"/>
                </a:solidFill>
                <a:latin typeface="楷体_GB2312" pitchFamily="49" charset="-122"/>
              </a:rPr>
              <a:t>4.</a:t>
            </a:r>
            <a:r>
              <a:rPr lang="zh-CN" altLang="en-US" dirty="0">
                <a:solidFill>
                  <a:srgbClr val="993366"/>
                </a:solidFill>
                <a:latin typeface="楷体_GB2312" pitchFamily="49" charset="-122"/>
              </a:rPr>
              <a:t>指令助记符</a:t>
            </a:r>
            <a:endParaRPr lang="zh-CN" altLang="en-US" dirty="0"/>
          </a:p>
        </p:txBody>
      </p:sp>
      <p:sp>
        <p:nvSpPr>
          <p:cNvPr id="12291" name="Rectangle 3">
            <a:extLst>
              <a:ext uri="{FF2B5EF4-FFF2-40B4-BE49-F238E27FC236}">
                <a16:creationId xmlns:a16="http://schemas.microsoft.com/office/drawing/2014/main" id="{2129933E-0A1A-4C6D-BF6F-E5380EE1DB0D}"/>
              </a:ext>
            </a:extLst>
          </p:cNvPr>
          <p:cNvSpPr>
            <a:spLocks noGrp="1" noChangeArrowheads="1"/>
          </p:cNvSpPr>
          <p:nvPr>
            <p:ph type="body" idx="1"/>
          </p:nvPr>
        </p:nvSpPr>
        <p:spPr>
          <a:xfrm>
            <a:off x="755576" y="1371600"/>
            <a:ext cx="7704856" cy="4114800"/>
          </a:xfrm>
        </p:spPr>
        <p:txBody>
          <a:bodyPr/>
          <a:lstStyle/>
          <a:p>
            <a:r>
              <a:rPr lang="zh-CN" altLang="en-US" sz="2800" dirty="0"/>
              <a:t>机器指令： </a:t>
            </a:r>
            <a:r>
              <a:rPr lang="en-US" altLang="zh-CN" sz="2800" dirty="0"/>
              <a:t>1000100111011000</a:t>
            </a:r>
          </a:p>
          <a:p>
            <a:endParaRPr lang="en-US" altLang="zh-CN" sz="2800" dirty="0"/>
          </a:p>
          <a:p>
            <a:r>
              <a:rPr lang="zh-CN" altLang="en-US" sz="2800" dirty="0"/>
              <a:t>操作：寄存器</a:t>
            </a:r>
            <a:r>
              <a:rPr lang="en-US" altLang="zh-CN" sz="2800" dirty="0"/>
              <a:t>BX</a:t>
            </a:r>
            <a:r>
              <a:rPr lang="zh-CN" altLang="en-US" sz="2800" dirty="0"/>
              <a:t>的内容送到</a:t>
            </a:r>
            <a:r>
              <a:rPr lang="en-US" altLang="zh-CN" sz="2800" dirty="0"/>
              <a:t>AX</a:t>
            </a:r>
            <a:r>
              <a:rPr lang="zh-CN" altLang="en-US" sz="2800" dirty="0"/>
              <a:t>中</a:t>
            </a:r>
          </a:p>
          <a:p>
            <a:endParaRPr lang="zh-CN" altLang="en-US" sz="2800" dirty="0"/>
          </a:p>
          <a:p>
            <a:r>
              <a:rPr lang="zh-CN" altLang="en-US" sz="2800" dirty="0"/>
              <a:t>汇编指令：</a:t>
            </a:r>
            <a:r>
              <a:rPr lang="en-US" altLang="zh-CN" sz="2800" dirty="0"/>
              <a:t>MOV AX,BX</a:t>
            </a:r>
          </a:p>
          <a:p>
            <a:endParaRPr lang="en-US" altLang="zh-CN" sz="2800" dirty="0"/>
          </a:p>
          <a:p>
            <a:r>
              <a:rPr lang="zh-CN" altLang="en-US" sz="2800" dirty="0"/>
              <a:t>这样的写法与人类语言接近，便于阅读和记忆。</a:t>
            </a:r>
          </a:p>
          <a:p>
            <a:endParaRPr lang="en-US" altLang="zh-C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4097">
            <a:extLst>
              <a:ext uri="{FF2B5EF4-FFF2-40B4-BE49-F238E27FC236}">
                <a16:creationId xmlns:a16="http://schemas.microsoft.com/office/drawing/2014/main" id="{21C62A1B-6363-4DA6-81B6-4A1CB98407BC}"/>
              </a:ext>
            </a:extLst>
          </p:cNvPr>
          <p:cNvSpPr>
            <a:spLocks noGrp="1" noChangeArrowheads="1"/>
          </p:cNvSpPr>
          <p:nvPr>
            <p:ph type="title"/>
          </p:nvPr>
        </p:nvSpPr>
        <p:spPr>
          <a:xfrm>
            <a:off x="469900" y="71438"/>
            <a:ext cx="7772400" cy="1143000"/>
          </a:xfrm>
        </p:spPr>
        <p:txBody>
          <a:bodyPr/>
          <a:lstStyle/>
          <a:p>
            <a:r>
              <a:rPr lang="zh-CN" altLang="en-US">
                <a:ea typeface="宋体" panose="02010600030101010101" pitchFamily="2" charset="-122"/>
              </a:rPr>
              <a:t>运算器基本功能</a:t>
            </a:r>
          </a:p>
        </p:txBody>
      </p:sp>
      <p:sp>
        <p:nvSpPr>
          <p:cNvPr id="31746" name="文本占位符 4098">
            <a:extLst>
              <a:ext uri="{FF2B5EF4-FFF2-40B4-BE49-F238E27FC236}">
                <a16:creationId xmlns:a16="http://schemas.microsoft.com/office/drawing/2014/main" id="{24AB7432-5D32-4195-B2A5-00D1CAE9F297}"/>
              </a:ext>
            </a:extLst>
          </p:cNvPr>
          <p:cNvSpPr>
            <a:spLocks noGrp="1"/>
          </p:cNvSpPr>
          <p:nvPr>
            <p:ph idx="1"/>
          </p:nvPr>
        </p:nvSpPr>
        <p:spPr>
          <a:xfrm>
            <a:off x="685800" y="958850"/>
            <a:ext cx="7772400" cy="4419600"/>
          </a:xfrm>
        </p:spPr>
        <p:txBody>
          <a:bodyPr/>
          <a:lstStyle/>
          <a:p>
            <a:r>
              <a:rPr lang="zh-CN" altLang="en-US" noProof="1">
                <a:ea typeface="宋体" panose="02010600030101010101" pitchFamily="2" charset="-122"/>
              </a:rPr>
              <a:t>完成</a:t>
            </a:r>
            <a:r>
              <a:rPr lang="zh-CN" altLang="en-US" noProof="1">
                <a:solidFill>
                  <a:srgbClr val="C00000"/>
                </a:solidFill>
                <a:ea typeface="宋体" panose="02010600030101010101" pitchFamily="2" charset="-122"/>
              </a:rPr>
              <a:t>算术</a:t>
            </a:r>
            <a:r>
              <a:rPr lang="zh-CN" altLang="en-US" noProof="1">
                <a:ea typeface="宋体" panose="02010600030101010101" pitchFamily="2" charset="-122"/>
              </a:rPr>
              <a:t>、</a:t>
            </a:r>
            <a:r>
              <a:rPr lang="zh-CN" altLang="en-US" noProof="1">
                <a:solidFill>
                  <a:srgbClr val="0070C0"/>
                </a:solidFill>
                <a:ea typeface="宋体" panose="02010600030101010101" pitchFamily="2" charset="-122"/>
              </a:rPr>
              <a:t>逻辑</a:t>
            </a:r>
            <a:r>
              <a:rPr lang="zh-CN" altLang="en-US" noProof="1">
                <a:ea typeface="宋体" panose="02010600030101010101" pitchFamily="2" charset="-122"/>
              </a:rPr>
              <a:t>运算</a:t>
            </a:r>
          </a:p>
          <a:p>
            <a:pPr marL="457200" lvl="1" indent="0">
              <a:buFontTx/>
              <a:buNone/>
            </a:pPr>
            <a:r>
              <a:rPr lang="en-US" altLang="zh-CN" noProof="1"/>
              <a:t>+</a:t>
            </a:r>
            <a:r>
              <a:rPr lang="zh-CN" altLang="en-US" noProof="1">
                <a:ea typeface="宋体" panose="02010600030101010101" pitchFamily="2" charset="-122"/>
              </a:rPr>
              <a:t>、</a:t>
            </a:r>
            <a:r>
              <a:rPr lang="en-US" altLang="zh-CN" noProof="1">
                <a:ea typeface="宋体" panose="02010600030101010101" pitchFamily="2" charset="-122"/>
              </a:rPr>
              <a:t>-</a:t>
            </a:r>
            <a:r>
              <a:rPr lang="zh-CN" altLang="en-US" noProof="1">
                <a:ea typeface="宋体" panose="02010600030101010101" pitchFamily="2" charset="-122"/>
              </a:rPr>
              <a:t>、</a:t>
            </a:r>
            <a:r>
              <a:rPr lang="en-US" altLang="zh-CN" noProof="1">
                <a:ea typeface="宋体" panose="02010600030101010101" pitchFamily="2" charset="-122"/>
              </a:rPr>
              <a:t>*</a:t>
            </a:r>
            <a:r>
              <a:rPr lang="zh-CN" altLang="en-US" noProof="1">
                <a:ea typeface="宋体" panose="02010600030101010101" pitchFamily="2" charset="-122"/>
              </a:rPr>
              <a:t>、</a:t>
            </a:r>
            <a:r>
              <a:rPr lang="en-US" altLang="zh-CN" noProof="1">
                <a:ea typeface="宋体" panose="02010600030101010101" pitchFamily="2" charset="-122"/>
              </a:rPr>
              <a:t>/</a:t>
            </a:r>
            <a:r>
              <a:rPr lang="zh-CN" altLang="en-US" noProof="1">
                <a:ea typeface="宋体" panose="02010600030101010101" pitchFamily="2" charset="-122"/>
                <a:sym typeface="Math B" pitchFamily="2" charset="2"/>
              </a:rPr>
              <a:t>、</a:t>
            </a:r>
            <a:r>
              <a:rPr lang="en-US" altLang="zh-CN" noProof="1">
                <a:ea typeface="宋体" panose="02010600030101010101" pitchFamily="2" charset="-122"/>
                <a:sym typeface="Math B" pitchFamily="2" charset="2"/>
              </a:rPr>
              <a:t>&amp;</a:t>
            </a:r>
            <a:r>
              <a:rPr lang="zh-CN" altLang="en-US" noProof="1">
                <a:ea typeface="宋体" panose="02010600030101010101" pitchFamily="2" charset="-122"/>
                <a:sym typeface="Math B" pitchFamily="2" charset="2"/>
              </a:rPr>
              <a:t>、</a:t>
            </a:r>
            <a:r>
              <a:rPr lang="en-US" altLang="zh-CN" noProof="1">
                <a:ea typeface="宋体" panose="02010600030101010101" pitchFamily="2" charset="-122"/>
                <a:sym typeface="Math B" pitchFamily="2" charset="2"/>
              </a:rPr>
              <a:t>|</a:t>
            </a:r>
            <a:r>
              <a:rPr lang="zh-CN" altLang="en-US" noProof="1">
                <a:ea typeface="宋体" panose="02010600030101010101" pitchFamily="2" charset="-122"/>
                <a:sym typeface="Math B" pitchFamily="2" charset="2"/>
              </a:rPr>
              <a:t>、</a:t>
            </a:r>
            <a:r>
              <a:rPr lang="en-US" altLang="zh-CN" noProof="1">
                <a:ea typeface="宋体" panose="02010600030101010101" pitchFamily="2" charset="-122"/>
                <a:sym typeface="Math B" pitchFamily="2" charset="2"/>
              </a:rPr>
              <a:t>~</a:t>
            </a:r>
            <a:r>
              <a:rPr lang="zh-CN" altLang="en-US" noProof="1">
                <a:ea typeface="宋体" panose="02010600030101010101" pitchFamily="2" charset="-122"/>
                <a:sym typeface="Math B" pitchFamily="2" charset="2"/>
              </a:rPr>
              <a:t>等</a:t>
            </a:r>
          </a:p>
          <a:p>
            <a:r>
              <a:rPr lang="zh-CN" altLang="en-US" noProof="1">
                <a:ea typeface="宋体" panose="02010600030101010101" pitchFamily="2" charset="-122"/>
              </a:rPr>
              <a:t>取得操作数</a:t>
            </a:r>
          </a:p>
          <a:p>
            <a:pPr lvl="1"/>
            <a:r>
              <a:rPr lang="zh-CN" altLang="en-US" noProof="1">
                <a:ea typeface="宋体" panose="02010600030101010101" pitchFamily="2" charset="-122"/>
              </a:rPr>
              <a:t>寄存器组、立即数</a:t>
            </a:r>
          </a:p>
          <a:p>
            <a:r>
              <a:rPr lang="zh-CN" altLang="en-US" noProof="1">
                <a:ea typeface="宋体" panose="02010600030101010101" pitchFamily="2" charset="-122"/>
              </a:rPr>
              <a:t>输出、存放运算结果</a:t>
            </a:r>
          </a:p>
          <a:p>
            <a:pPr lvl="1"/>
            <a:r>
              <a:rPr lang="zh-CN" altLang="en-US" noProof="1">
                <a:ea typeface="宋体" panose="02010600030101010101" pitchFamily="2" charset="-122"/>
              </a:rPr>
              <a:t>寄存器组、数据总线</a:t>
            </a:r>
          </a:p>
          <a:p>
            <a:r>
              <a:rPr lang="zh-CN" altLang="en-US" noProof="1">
                <a:ea typeface="宋体" panose="02010600030101010101" pitchFamily="2" charset="-122"/>
              </a:rPr>
              <a:t>暂存运算的中间结果</a:t>
            </a:r>
          </a:p>
          <a:p>
            <a:pPr lvl="1"/>
            <a:r>
              <a:rPr lang="en-US" altLang="zh-CN" noProof="1"/>
              <a:t>Q</a:t>
            </a:r>
            <a:r>
              <a:rPr lang="zh-CN" altLang="en-US" noProof="1">
                <a:ea typeface="宋体" panose="02010600030101010101" pitchFamily="2" charset="-122"/>
              </a:rPr>
              <a:t>寄存器、移位寄存器</a:t>
            </a:r>
          </a:p>
          <a:p>
            <a:endParaRPr lang="zh-CN" altLang="en-US" noProof="1">
              <a:ea typeface="宋体" panose="02010600030101010101" pitchFamily="2" charset="-122"/>
            </a:endParaRPr>
          </a:p>
        </p:txBody>
      </p:sp>
      <p:sp>
        <p:nvSpPr>
          <p:cNvPr id="11267" name="直接连接符 4099">
            <a:extLst>
              <a:ext uri="{FF2B5EF4-FFF2-40B4-BE49-F238E27FC236}">
                <a16:creationId xmlns:a16="http://schemas.microsoft.com/office/drawing/2014/main" id="{2E1AD06A-1356-40FD-9BDB-E6CF6BF838E1}"/>
              </a:ext>
            </a:extLst>
          </p:cNvPr>
          <p:cNvSpPr>
            <a:spLocks noChangeShapeType="1"/>
          </p:cNvSpPr>
          <p:nvPr/>
        </p:nvSpPr>
        <p:spPr bwMode="auto">
          <a:xfrm>
            <a:off x="269875" y="969963"/>
            <a:ext cx="8382000" cy="0"/>
          </a:xfrm>
          <a:prstGeom prst="line">
            <a:avLst/>
          </a:prstGeom>
          <a:noFill/>
          <a:ln w="38100">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8" name="文本占位符 5122">
            <a:extLst>
              <a:ext uri="{FF2B5EF4-FFF2-40B4-BE49-F238E27FC236}">
                <a16:creationId xmlns:a16="http://schemas.microsoft.com/office/drawing/2014/main" id="{35C3E89A-90FC-4268-896C-72722A8170F4}"/>
              </a:ext>
            </a:extLst>
          </p:cNvPr>
          <p:cNvSpPr>
            <a:spLocks noGrp="1" noChangeArrowheads="1"/>
          </p:cNvSpPr>
          <p:nvPr/>
        </p:nvSpPr>
        <p:spPr bwMode="auto">
          <a:xfrm>
            <a:off x="679450" y="5299075"/>
            <a:ext cx="8229600"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buFont typeface="Arial" panose="020B0604020202020204" pitchFamily="34" charset="0"/>
              <a:buChar char="•"/>
            </a:pPr>
            <a:r>
              <a:rPr lang="zh-CN" altLang="en-US" sz="3200" b="1" dirty="0">
                <a:latin typeface="Arial" panose="020B0604020202020204" pitchFamily="34" charset="0"/>
              </a:rPr>
              <a:t>获得运算结果的状态</a:t>
            </a:r>
          </a:p>
          <a:p>
            <a:pPr lvl="1">
              <a:spcBef>
                <a:spcPct val="20000"/>
              </a:spcBef>
              <a:buFont typeface="Arial" panose="020B0604020202020204" pitchFamily="34" charset="0"/>
              <a:buChar char="–"/>
            </a:pPr>
            <a:r>
              <a:rPr lang="en-US" altLang="zh-CN" sz="2800" b="1" dirty="0">
                <a:latin typeface="Arial" panose="020B0604020202020204" pitchFamily="34" charset="0"/>
              </a:rPr>
              <a:t>C</a:t>
            </a:r>
            <a:r>
              <a:rPr lang="zh-CN" altLang="en-US" sz="2800" b="1" dirty="0">
                <a:latin typeface="Arial" panose="020B0604020202020204" pitchFamily="34" charset="0"/>
              </a:rPr>
              <a:t>、</a:t>
            </a:r>
            <a:r>
              <a:rPr lang="en-US" altLang="zh-CN" sz="2800" b="1" dirty="0">
                <a:latin typeface="Arial" panose="020B0604020202020204" pitchFamily="34" charset="0"/>
              </a:rPr>
              <a:t>Z</a:t>
            </a:r>
            <a:r>
              <a:rPr lang="zh-CN" altLang="en-US" sz="2800" b="1" dirty="0">
                <a:latin typeface="Arial" panose="020B0604020202020204" pitchFamily="34" charset="0"/>
              </a:rPr>
              <a:t>、</a:t>
            </a:r>
            <a:r>
              <a:rPr lang="en-US" altLang="zh-CN" sz="2800" b="1" dirty="0">
                <a:latin typeface="Arial" panose="020B0604020202020204" pitchFamily="34" charset="0"/>
              </a:rPr>
              <a:t>V</a:t>
            </a:r>
            <a:r>
              <a:rPr lang="zh-CN" altLang="en-US" sz="2800" b="1" dirty="0">
                <a:latin typeface="Arial" panose="020B0604020202020204" pitchFamily="34" charset="0"/>
              </a:rPr>
              <a:t>、</a:t>
            </a:r>
            <a:r>
              <a:rPr lang="en-US" altLang="zh-CN" sz="2800" b="1" dirty="0">
                <a:latin typeface="Arial" panose="020B0604020202020204" pitchFamily="34" charset="0"/>
              </a:rPr>
              <a:t>S</a:t>
            </a:r>
          </a:p>
          <a:p>
            <a:pPr>
              <a:spcBef>
                <a:spcPct val="20000"/>
              </a:spcBef>
              <a:buFont typeface="Arial" panose="020B0604020202020204" pitchFamily="34" charset="0"/>
              <a:buChar char="•"/>
            </a:pPr>
            <a:r>
              <a:rPr lang="zh-CN" altLang="en-US" sz="3200" b="1" dirty="0">
                <a:latin typeface="Arial" panose="020B0604020202020204" pitchFamily="34" charset="0"/>
              </a:rPr>
              <a:t>接收、响应控制信号</a:t>
            </a:r>
          </a:p>
          <a:p>
            <a:pPr>
              <a:spcBef>
                <a:spcPct val="20000"/>
              </a:spcBef>
              <a:buFont typeface="Arial" panose="020B0604020202020204" pitchFamily="34" charset="0"/>
              <a:buChar char="•"/>
            </a:pPr>
            <a:endParaRPr lang="zh-CN" altLang="en-US" sz="3200" b="1" dirty="0">
              <a:latin typeface="Arial" panose="020B0604020202020204" pitchFamily="34" charset="0"/>
            </a:endParaRPr>
          </a:p>
          <a:p>
            <a:pPr>
              <a:spcBef>
                <a:spcPct val="20000"/>
              </a:spcBef>
              <a:buFont typeface="Arial" panose="020B0604020202020204" pitchFamily="34" charset="0"/>
              <a:buChar char="•"/>
            </a:pPr>
            <a:endParaRPr lang="zh-CN" altLang="en-US" sz="3200" b="1" dirty="0">
              <a:latin typeface="Arial" panose="020B0604020202020204" pitchFamily="34" charset="0"/>
            </a:endParaRPr>
          </a:p>
        </p:txBody>
      </p:sp>
      <p:sp>
        <p:nvSpPr>
          <p:cNvPr id="2" name="文本框 1">
            <a:extLst>
              <a:ext uri="{FF2B5EF4-FFF2-40B4-BE49-F238E27FC236}">
                <a16:creationId xmlns:a16="http://schemas.microsoft.com/office/drawing/2014/main" id="{5C9D4F1B-CC8B-4BA8-8A08-B518F8E4A065}"/>
              </a:ext>
            </a:extLst>
          </p:cNvPr>
          <p:cNvSpPr txBox="1">
            <a:spLocks noChangeArrowheads="1"/>
          </p:cNvSpPr>
          <p:nvPr/>
        </p:nvSpPr>
        <p:spPr bwMode="auto">
          <a:xfrm>
            <a:off x="5403850" y="5503863"/>
            <a:ext cx="31591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zh-CN" altLang="en-US" sz="4400">
                <a:latin typeface="Arial" panose="020B0604020202020204" pitchFamily="34" charset="0"/>
              </a:rPr>
              <a:t>状态寄存器</a:t>
            </a:r>
          </a:p>
        </p:txBody>
      </p:sp>
      <p:sp>
        <p:nvSpPr>
          <p:cNvPr id="4" name="圆角矩形 3">
            <a:extLst>
              <a:ext uri="{FF2B5EF4-FFF2-40B4-BE49-F238E27FC236}">
                <a16:creationId xmlns:a16="http://schemas.microsoft.com/office/drawing/2014/main" id="{1DAF48D2-CD11-4291-9D43-C7E6244F5B04}"/>
              </a:ext>
            </a:extLst>
          </p:cNvPr>
          <p:cNvSpPr/>
          <p:nvPr/>
        </p:nvSpPr>
        <p:spPr>
          <a:xfrm>
            <a:off x="682625" y="981075"/>
            <a:ext cx="5184775" cy="1079500"/>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5pPr>
          </a:lstStyle>
          <a:p>
            <a:pPr algn="ctr"/>
            <a:endParaRPr lang="zh-CN" altLang="en-US" noProof="1">
              <a:solidFill>
                <a:srgbClr val="FFFFFF"/>
              </a:solidFill>
              <a:latin typeface="Arial" panose="020B0604020202020204" pitchFamily="34" charset="0"/>
              <a:ea typeface="楷体_GB2312" charset="0"/>
            </a:endParaRPr>
          </a:p>
        </p:txBody>
      </p:sp>
      <p:sp>
        <p:nvSpPr>
          <p:cNvPr id="5" name="文本框 4">
            <a:extLst>
              <a:ext uri="{FF2B5EF4-FFF2-40B4-BE49-F238E27FC236}">
                <a16:creationId xmlns:a16="http://schemas.microsoft.com/office/drawing/2014/main" id="{A18D736A-A391-4220-B8E1-E8D7DD096FAC}"/>
              </a:ext>
            </a:extLst>
          </p:cNvPr>
          <p:cNvSpPr txBox="1">
            <a:spLocks noChangeArrowheads="1"/>
          </p:cNvSpPr>
          <p:nvPr/>
        </p:nvSpPr>
        <p:spPr bwMode="auto">
          <a:xfrm>
            <a:off x="5775325" y="1138238"/>
            <a:ext cx="33051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zh-CN" altLang="en-US" sz="4400">
                <a:latin typeface="Arial" panose="020B0604020202020204" pitchFamily="34" charset="0"/>
              </a:rPr>
              <a:t>功能单元</a:t>
            </a:r>
          </a:p>
        </p:txBody>
      </p:sp>
      <p:sp>
        <p:nvSpPr>
          <p:cNvPr id="6" name="圆角矩形 5">
            <a:extLst>
              <a:ext uri="{FF2B5EF4-FFF2-40B4-BE49-F238E27FC236}">
                <a16:creationId xmlns:a16="http://schemas.microsoft.com/office/drawing/2014/main" id="{8767FE63-0B2B-457B-8AA8-A3D070956885}"/>
              </a:ext>
            </a:extLst>
          </p:cNvPr>
          <p:cNvSpPr/>
          <p:nvPr/>
        </p:nvSpPr>
        <p:spPr>
          <a:xfrm>
            <a:off x="661988" y="2165350"/>
            <a:ext cx="5184775" cy="4689475"/>
          </a:xfrm>
          <a:prstGeom prst="roundRect">
            <a:avLst/>
          </a:prstGeom>
          <a:solidFill>
            <a:srgbClr val="FFC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5pPr>
          </a:lstStyle>
          <a:p>
            <a:pPr algn="ctr"/>
            <a:endParaRPr lang="zh-CN" altLang="en-US" noProof="1">
              <a:solidFill>
                <a:srgbClr val="FFFFFF"/>
              </a:solidFill>
              <a:latin typeface="Arial" panose="020B0604020202020204" pitchFamily="34" charset="0"/>
              <a:ea typeface="楷体_GB2312" charset="0"/>
            </a:endParaRPr>
          </a:p>
        </p:txBody>
      </p:sp>
      <p:sp>
        <p:nvSpPr>
          <p:cNvPr id="7" name="文本框 6">
            <a:extLst>
              <a:ext uri="{FF2B5EF4-FFF2-40B4-BE49-F238E27FC236}">
                <a16:creationId xmlns:a16="http://schemas.microsoft.com/office/drawing/2014/main" id="{F7677033-301D-4C1F-8AE6-76E11BCCAEC1}"/>
              </a:ext>
            </a:extLst>
          </p:cNvPr>
          <p:cNvSpPr txBox="1">
            <a:spLocks noChangeArrowheads="1"/>
          </p:cNvSpPr>
          <p:nvPr/>
        </p:nvSpPr>
        <p:spPr bwMode="auto">
          <a:xfrm>
            <a:off x="5775325" y="2478088"/>
            <a:ext cx="33051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zh-CN" altLang="en-US" sz="4400">
                <a:latin typeface="Arial" panose="020B0604020202020204" pitchFamily="34" charset="0"/>
              </a:rPr>
              <a:t>辅助单元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iterate type="lt">
                                    <p:tmAbs val="0"/>
                                  </p:iterate>
                                  <p:childTnLst>
                                    <p:set>
                                      <p:cBhvr>
                                        <p:cTn id="11" dur="1" fill="hold">
                                          <p:stCondLst>
                                            <p:cond delay="0"/>
                                          </p:stCondLst>
                                        </p:cTn>
                                        <p:tgtEl>
                                          <p:spTgt spid="5"/>
                                        </p:tgtEl>
                                        <p:attrNameLst>
                                          <p:attrName>style.visibility</p:attrName>
                                        </p:attrNameLst>
                                      </p:cBhvr>
                                      <p:to>
                                        <p:strVal val="visible"/>
                                      </p:to>
                                    </p:set>
                                    <p:anim calcmode="lin" valueType="num">
                                      <p:cBhvr>
                                        <p:cTn id="12" dur="500"/>
                                        <p:tgtEl>
                                          <p:spTgt spid="5"/>
                                        </p:tgtEl>
                                        <p:attrNameLst>
                                          <p:attrName>ppt_y</p:attrName>
                                        </p:attrNameLst>
                                      </p:cBhvr>
                                      <p:tavLst>
                                        <p:tav tm="0">
                                          <p:val>
                                            <p:strVal val="#ppt_y+#ppt_h*1.125000"/>
                                          </p:val>
                                        </p:tav>
                                        <p:tav tm="100000">
                                          <p:val>
                                            <p:strVal val="#ppt_y"/>
                                          </p:val>
                                        </p:tav>
                                      </p:tavLst>
                                    </p:anim>
                                    <p:animEffect transition="in" filter="wipe(up)">
                                      <p:cBhvr>
                                        <p:cTn id="13" dur="500"/>
                                        <p:tgtEl>
                                          <p:spTgt spid="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grpId="0" nodeType="clickEffect">
                                  <p:stCondLst>
                                    <p:cond delay="0"/>
                                  </p:stCondLst>
                                  <p:iterate type="lt">
                                    <p:tmAbs val="0"/>
                                  </p:iterate>
                                  <p:childTnLst>
                                    <p:set>
                                      <p:cBhvr>
                                        <p:cTn id="22" dur="1" fill="hold">
                                          <p:stCondLst>
                                            <p:cond delay="0"/>
                                          </p:stCondLst>
                                        </p:cTn>
                                        <p:tgtEl>
                                          <p:spTgt spid="7"/>
                                        </p:tgtEl>
                                        <p:attrNameLst>
                                          <p:attrName>style.visibility</p:attrName>
                                        </p:attrNameLst>
                                      </p:cBhvr>
                                      <p:to>
                                        <p:strVal val="visible"/>
                                      </p:to>
                                    </p:set>
                                    <p:anim calcmode="lin" valueType="num">
                                      <p:cBhvr>
                                        <p:cTn id="23" dur="500"/>
                                        <p:tgtEl>
                                          <p:spTgt spid="7"/>
                                        </p:tgtEl>
                                        <p:attrNameLst>
                                          <p:attrName>ppt_y</p:attrName>
                                        </p:attrNameLst>
                                      </p:cBhvr>
                                      <p:tavLst>
                                        <p:tav tm="0">
                                          <p:val>
                                            <p:strVal val="#ppt_y+#ppt_h*1.125000"/>
                                          </p:val>
                                        </p:tav>
                                        <p:tav tm="100000">
                                          <p:val>
                                            <p:strVal val="#ppt_y"/>
                                          </p:val>
                                        </p:tav>
                                      </p:tavLst>
                                    </p:anim>
                                    <p:animEffect transition="in" filter="wipe(up)">
                                      <p:cBhvr>
                                        <p:cTn id="24" dur="500"/>
                                        <p:tgtEl>
                                          <p:spTgt spid="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p:cTn id="29" dur="500"/>
                                        <p:tgtEl>
                                          <p:spTgt spid="2"/>
                                        </p:tgtEl>
                                        <p:attrNameLst>
                                          <p:attrName>ppt_y</p:attrName>
                                        </p:attrNameLst>
                                      </p:cBhvr>
                                      <p:tavLst>
                                        <p:tav tm="0">
                                          <p:val>
                                            <p:strVal val="#ppt_y+#ppt_h*1.125000"/>
                                          </p:val>
                                        </p:tav>
                                        <p:tav tm="100000">
                                          <p:val>
                                            <p:strVal val="#ppt_y"/>
                                          </p:val>
                                        </p:tav>
                                      </p:tavLst>
                                    </p:anim>
                                    <p:animEffect transition="in" filter="wipe(up)">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p:bldP spid="6" grpId="0" bldLvl="0" animBg="1"/>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a:extLst>
              <a:ext uri="{FF2B5EF4-FFF2-40B4-BE49-F238E27FC236}">
                <a16:creationId xmlns:a16="http://schemas.microsoft.com/office/drawing/2014/main" id="{B9737A59-807C-4A2E-9154-8F1E62096C1B}"/>
              </a:ext>
            </a:extLst>
          </p:cNvPr>
          <p:cNvSpPr>
            <a:spLocks noGrp="1" noChangeArrowheads="1"/>
          </p:cNvSpPr>
          <p:nvPr>
            <p:ph type="title"/>
          </p:nvPr>
        </p:nvSpPr>
        <p:spPr/>
        <p:txBody>
          <a:bodyPr/>
          <a:lstStyle/>
          <a:p>
            <a:r>
              <a:rPr lang="zh-CN" altLang="en-US"/>
              <a:t>每条指令要了解的</a:t>
            </a:r>
            <a:r>
              <a:rPr lang="en-US" altLang="zh-CN"/>
              <a:t>6</a:t>
            </a:r>
            <a:r>
              <a:rPr lang="zh-CN" altLang="en-US"/>
              <a:t>个方面</a:t>
            </a:r>
          </a:p>
        </p:txBody>
      </p:sp>
      <p:pic>
        <p:nvPicPr>
          <p:cNvPr id="46082" name="内容占位符 3">
            <a:extLst>
              <a:ext uri="{FF2B5EF4-FFF2-40B4-BE49-F238E27FC236}">
                <a16:creationId xmlns:a16="http://schemas.microsoft.com/office/drawing/2014/main" id="{5C6D2536-C880-48E1-A59E-C4109D1E15A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85788" y="1692275"/>
            <a:ext cx="7639050" cy="2557463"/>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3073">
            <a:extLst>
              <a:ext uri="{FF2B5EF4-FFF2-40B4-BE49-F238E27FC236}">
                <a16:creationId xmlns:a16="http://schemas.microsoft.com/office/drawing/2014/main" id="{18ECA9FA-BDA3-4EEB-8024-980A2A2FA45F}"/>
              </a:ext>
            </a:extLst>
          </p:cNvPr>
          <p:cNvSpPr>
            <a:spLocks noGrp="1" noChangeArrowheads="1"/>
          </p:cNvSpPr>
          <p:nvPr>
            <p:ph type="title"/>
          </p:nvPr>
        </p:nvSpPr>
        <p:spPr/>
        <p:txBody>
          <a:bodyPr/>
          <a:lstStyle/>
          <a:p>
            <a:r>
              <a:rPr lang="zh-CN" altLang="en-US">
                <a:sym typeface="楷体_GB2312" pitchFamily="49" charset="-122"/>
              </a:rPr>
              <a:t>指令系统</a:t>
            </a:r>
            <a:endParaRPr lang="zh-CN" altLang="en-US"/>
          </a:p>
        </p:txBody>
      </p:sp>
      <p:sp>
        <p:nvSpPr>
          <p:cNvPr id="5122" name="文本占位符 3074">
            <a:extLst>
              <a:ext uri="{FF2B5EF4-FFF2-40B4-BE49-F238E27FC236}">
                <a16:creationId xmlns:a16="http://schemas.microsoft.com/office/drawing/2014/main" id="{48E60758-4735-4ABE-8079-7914FB974D76}"/>
              </a:ext>
            </a:extLst>
          </p:cNvPr>
          <p:cNvSpPr>
            <a:spLocks noGrp="1"/>
          </p:cNvSpPr>
          <p:nvPr>
            <p:ph idx="1"/>
          </p:nvPr>
        </p:nvSpPr>
        <p:spPr/>
        <p:txBody>
          <a:bodyPr/>
          <a:lstStyle/>
          <a:p>
            <a:r>
              <a:rPr lang="zh-CN" altLang="en-US" sz="2400" noProof="1">
                <a:solidFill>
                  <a:schemeClr val="bg1">
                    <a:lumMod val="65000"/>
                  </a:schemeClr>
                </a:solidFill>
              </a:rPr>
              <a:t> 指令格式</a:t>
            </a:r>
          </a:p>
          <a:p>
            <a:pPr marL="0" indent="0">
              <a:buFontTx/>
              <a:buNone/>
            </a:pPr>
            <a:r>
              <a:rPr lang="zh-CN" altLang="en-US" sz="2400" noProof="1">
                <a:solidFill>
                  <a:schemeClr val="bg1">
                    <a:lumMod val="65000"/>
                  </a:schemeClr>
                </a:solidFill>
              </a:rPr>
              <a:t>        </a:t>
            </a:r>
            <a:r>
              <a:rPr lang="en-US" altLang="zh-CN" sz="2400" noProof="1">
                <a:solidFill>
                  <a:schemeClr val="bg1">
                    <a:lumMod val="65000"/>
                  </a:schemeClr>
                </a:solidFill>
              </a:rPr>
              <a:t>-</a:t>
            </a:r>
            <a:r>
              <a:rPr lang="zh-CN" altLang="en-US" sz="2400" noProof="1">
                <a:solidFill>
                  <a:schemeClr val="bg1">
                    <a:lumMod val="65000"/>
                  </a:schemeClr>
                </a:solidFill>
              </a:rPr>
              <a:t>操作码</a:t>
            </a:r>
          </a:p>
          <a:p>
            <a:pPr marL="0" indent="0">
              <a:buFontTx/>
              <a:buNone/>
            </a:pPr>
            <a:r>
              <a:rPr lang="zh-CN" altLang="en-US" sz="2400" noProof="1">
                <a:solidFill>
                  <a:schemeClr val="bg1">
                    <a:lumMod val="65000"/>
                  </a:schemeClr>
                </a:solidFill>
              </a:rPr>
              <a:t>        </a:t>
            </a:r>
            <a:r>
              <a:rPr lang="en-US" altLang="zh-CN" sz="2400" noProof="1">
                <a:solidFill>
                  <a:schemeClr val="bg1">
                    <a:lumMod val="65000"/>
                  </a:schemeClr>
                </a:solidFill>
              </a:rPr>
              <a:t>-</a:t>
            </a:r>
            <a:r>
              <a:rPr lang="zh-CN" altLang="en-US" sz="2400" noProof="1">
                <a:solidFill>
                  <a:schemeClr val="bg1">
                    <a:lumMod val="65000"/>
                  </a:schemeClr>
                </a:solidFill>
              </a:rPr>
              <a:t>操作数</a:t>
            </a:r>
            <a:r>
              <a:rPr lang="en-US" altLang="zh-CN" sz="2400" noProof="1">
                <a:solidFill>
                  <a:schemeClr val="bg1">
                    <a:lumMod val="65000"/>
                  </a:schemeClr>
                </a:solidFill>
              </a:rPr>
              <a:t>/</a:t>
            </a:r>
            <a:r>
              <a:rPr lang="zh-CN" altLang="en-US" sz="2400" noProof="1">
                <a:solidFill>
                  <a:schemeClr val="bg1">
                    <a:lumMod val="65000"/>
                  </a:schemeClr>
                </a:solidFill>
              </a:rPr>
              <a:t>地址码</a:t>
            </a:r>
            <a:endParaRPr lang="en-US" altLang="zh-CN" sz="2400" noProof="1">
              <a:solidFill>
                <a:schemeClr val="bg1">
                  <a:lumMod val="65000"/>
                </a:schemeClr>
              </a:solidFill>
            </a:endParaRPr>
          </a:p>
          <a:p>
            <a:pPr>
              <a:buFontTx/>
              <a:buChar char="•"/>
            </a:pPr>
            <a:r>
              <a:rPr lang="en-US" altLang="zh-CN" sz="2740" noProof="1"/>
              <a:t>CPU</a:t>
            </a:r>
            <a:r>
              <a:rPr lang="zh-CN" altLang="en-US" sz="2740" noProof="1"/>
              <a:t>的寄存器组织</a:t>
            </a:r>
          </a:p>
          <a:p>
            <a:r>
              <a:rPr lang="zh-CN" altLang="en-US" sz="2740" noProof="1"/>
              <a:t> 指令寻址方式</a:t>
            </a:r>
            <a:endParaRPr lang="zh-CN" altLang="en-US" sz="2400" noProof="1"/>
          </a:p>
          <a:p>
            <a:pPr marL="457200" indent="-457200"/>
            <a:r>
              <a:rPr lang="zh-CN" altLang="en-US" sz="2740" noProof="1"/>
              <a:t>指令系统实例</a:t>
            </a:r>
            <a:endParaRPr lang="en-US" altLang="zh-CN" sz="2740" noProof="1"/>
          </a:p>
          <a:p>
            <a:pPr marL="400050" lvl="1" indent="0">
              <a:buNone/>
            </a:pPr>
            <a:r>
              <a:rPr lang="en-US" altLang="zh-CN" sz="2000" noProof="1"/>
              <a:t>    -X86</a:t>
            </a:r>
            <a:r>
              <a:rPr lang="zh-CN" altLang="en-US" sz="2000" noProof="1"/>
              <a:t>汇编程序</a:t>
            </a:r>
          </a:p>
        </p:txBody>
      </p:sp>
      <p:sp>
        <p:nvSpPr>
          <p:cNvPr id="47107" name="灯片编号占位符 2">
            <a:extLst>
              <a:ext uri="{FF2B5EF4-FFF2-40B4-BE49-F238E27FC236}">
                <a16:creationId xmlns:a16="http://schemas.microsoft.com/office/drawing/2014/main" id="{5EEEEC26-21BF-4D45-8B10-43AA29CA4BA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1645F1D2-730F-4C4F-B4C2-A95AECA42BF4}" type="slidenum">
              <a:rPr lang="zh-CN" altLang="en-US" sz="1400" smtClean="0"/>
              <a:pPr/>
              <a:t>31</a:t>
            </a:fld>
            <a:r>
              <a:rPr lang="en-US" altLang="zh-CN" sz="1400"/>
              <a:t>/41</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000449">
            <a:extLst>
              <a:ext uri="{FF2B5EF4-FFF2-40B4-BE49-F238E27FC236}">
                <a16:creationId xmlns:a16="http://schemas.microsoft.com/office/drawing/2014/main" id="{814C21F1-1E53-413D-8FD9-5E05C788D58B}"/>
              </a:ext>
            </a:extLst>
          </p:cNvPr>
          <p:cNvSpPr>
            <a:spLocks noGrp="1" noChangeArrowheads="1"/>
          </p:cNvSpPr>
          <p:nvPr>
            <p:ph type="title"/>
          </p:nvPr>
        </p:nvSpPr>
        <p:spPr>
          <a:xfrm>
            <a:off x="304800" y="168275"/>
            <a:ext cx="7772400" cy="838200"/>
          </a:xfrm>
        </p:spPr>
        <p:txBody>
          <a:bodyPr/>
          <a:lstStyle/>
          <a:p>
            <a:r>
              <a:rPr lang="zh-CN" altLang="en-US" dirty="0"/>
              <a:t>回顾定点运算器的基本结构</a:t>
            </a:r>
          </a:p>
        </p:txBody>
      </p:sp>
      <p:grpSp>
        <p:nvGrpSpPr>
          <p:cNvPr id="52226" name="组合 1000450">
            <a:extLst>
              <a:ext uri="{FF2B5EF4-FFF2-40B4-BE49-F238E27FC236}">
                <a16:creationId xmlns:a16="http://schemas.microsoft.com/office/drawing/2014/main" id="{0A2011F6-9B1F-4571-A377-F2BE632F3E6A}"/>
              </a:ext>
            </a:extLst>
          </p:cNvPr>
          <p:cNvGrpSpPr>
            <a:grpSpLocks/>
          </p:cNvGrpSpPr>
          <p:nvPr/>
        </p:nvGrpSpPr>
        <p:grpSpPr bwMode="auto">
          <a:xfrm>
            <a:off x="1600200" y="1125538"/>
            <a:ext cx="5791200" cy="3435351"/>
            <a:chOff x="384" y="1457"/>
            <a:chExt cx="3648" cy="2164"/>
          </a:xfrm>
        </p:grpSpPr>
        <p:sp>
          <p:nvSpPr>
            <p:cNvPr id="52227" name="矩形 1000451">
              <a:extLst>
                <a:ext uri="{FF2B5EF4-FFF2-40B4-BE49-F238E27FC236}">
                  <a16:creationId xmlns:a16="http://schemas.microsoft.com/office/drawing/2014/main" id="{2F14FDD4-C9C6-4B79-85D5-5881971E2F2A}"/>
                </a:ext>
              </a:extLst>
            </p:cNvPr>
            <p:cNvSpPr>
              <a:spLocks noChangeArrowheads="1"/>
            </p:cNvSpPr>
            <p:nvPr/>
          </p:nvSpPr>
          <p:spPr bwMode="auto">
            <a:xfrm>
              <a:off x="3120" y="2352"/>
              <a:ext cx="576" cy="480"/>
            </a:xfrm>
            <a:prstGeom prst="rect">
              <a:avLst/>
            </a:prstGeom>
            <a:solidFill>
              <a:srgbClr val="FFFF99"/>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52228" name="矩形 1000452">
              <a:extLst>
                <a:ext uri="{FF2B5EF4-FFF2-40B4-BE49-F238E27FC236}">
                  <a16:creationId xmlns:a16="http://schemas.microsoft.com/office/drawing/2014/main" id="{FAA08F7E-5358-4A01-BBC3-77FE427D1226}"/>
                </a:ext>
              </a:extLst>
            </p:cNvPr>
            <p:cNvSpPr>
              <a:spLocks noChangeArrowheads="1"/>
            </p:cNvSpPr>
            <p:nvPr/>
          </p:nvSpPr>
          <p:spPr bwMode="auto">
            <a:xfrm>
              <a:off x="2400" y="2352"/>
              <a:ext cx="576" cy="480"/>
            </a:xfrm>
            <a:prstGeom prst="rect">
              <a:avLst/>
            </a:prstGeom>
            <a:solidFill>
              <a:srgbClr val="FFCCFF"/>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52229" name="矩形 1000453">
              <a:extLst>
                <a:ext uri="{FF2B5EF4-FFF2-40B4-BE49-F238E27FC236}">
                  <a16:creationId xmlns:a16="http://schemas.microsoft.com/office/drawing/2014/main" id="{C0F61F97-1018-4FF6-9522-28EA59BD2D47}"/>
                </a:ext>
              </a:extLst>
            </p:cNvPr>
            <p:cNvSpPr>
              <a:spLocks noChangeArrowheads="1"/>
            </p:cNvSpPr>
            <p:nvPr/>
          </p:nvSpPr>
          <p:spPr bwMode="auto">
            <a:xfrm>
              <a:off x="864" y="2352"/>
              <a:ext cx="528" cy="480"/>
            </a:xfrm>
            <a:prstGeom prst="rect">
              <a:avLst/>
            </a:prstGeom>
            <a:solidFill>
              <a:srgbClr val="CCECFF"/>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52230" name="文本框 1000454">
              <a:extLst>
                <a:ext uri="{FF2B5EF4-FFF2-40B4-BE49-F238E27FC236}">
                  <a16:creationId xmlns:a16="http://schemas.microsoft.com/office/drawing/2014/main" id="{446B91E5-EB87-4CCA-A1B6-AF2B2906B85E}"/>
                </a:ext>
              </a:extLst>
            </p:cNvPr>
            <p:cNvSpPr txBox="1">
              <a:spLocks noChangeArrowheads="1"/>
            </p:cNvSpPr>
            <p:nvPr/>
          </p:nvSpPr>
          <p:spPr bwMode="auto">
            <a:xfrm>
              <a:off x="819" y="2307"/>
              <a:ext cx="816"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latin typeface="Tahoma" panose="020B0604030504040204" pitchFamily="34" charset="0"/>
                </a:rPr>
                <a:t>通   用</a:t>
              </a:r>
            </a:p>
            <a:p>
              <a:pPr>
                <a:spcBef>
                  <a:spcPct val="50000"/>
                </a:spcBef>
              </a:pPr>
              <a:r>
                <a:rPr lang="zh-CN" altLang="en-US" sz="2000">
                  <a:latin typeface="Tahoma" panose="020B0604030504040204" pitchFamily="34" charset="0"/>
                </a:rPr>
                <a:t>寄存器</a:t>
              </a:r>
            </a:p>
          </p:txBody>
        </p:sp>
        <p:sp>
          <p:nvSpPr>
            <p:cNvPr id="52231" name="任意多边形 1000455">
              <a:extLst>
                <a:ext uri="{FF2B5EF4-FFF2-40B4-BE49-F238E27FC236}">
                  <a16:creationId xmlns:a16="http://schemas.microsoft.com/office/drawing/2014/main" id="{A5A1FB29-2447-4173-8100-894343CF8241}"/>
                </a:ext>
              </a:extLst>
            </p:cNvPr>
            <p:cNvSpPr>
              <a:spLocks noChangeArrowheads="1"/>
            </p:cNvSpPr>
            <p:nvPr/>
          </p:nvSpPr>
          <p:spPr bwMode="auto">
            <a:xfrm>
              <a:off x="1584" y="2400"/>
              <a:ext cx="624" cy="336"/>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rgbClr val="FF3300"/>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2232" name="文本框 1000456">
              <a:extLst>
                <a:ext uri="{FF2B5EF4-FFF2-40B4-BE49-F238E27FC236}">
                  <a16:creationId xmlns:a16="http://schemas.microsoft.com/office/drawing/2014/main" id="{23BD7A22-5AA6-4641-99D4-79122645456F}"/>
                </a:ext>
              </a:extLst>
            </p:cNvPr>
            <p:cNvSpPr txBox="1">
              <a:spLocks noChangeArrowheads="1"/>
            </p:cNvSpPr>
            <p:nvPr/>
          </p:nvSpPr>
          <p:spPr bwMode="auto">
            <a:xfrm>
              <a:off x="1680" y="2400"/>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latin typeface="Tahoma" panose="020B0604030504040204" pitchFamily="34" charset="0"/>
                </a:rPr>
                <a:t>ALU</a:t>
              </a:r>
            </a:p>
          </p:txBody>
        </p:sp>
        <p:sp>
          <p:nvSpPr>
            <p:cNvPr id="52233" name="文本框 1000457">
              <a:extLst>
                <a:ext uri="{FF2B5EF4-FFF2-40B4-BE49-F238E27FC236}">
                  <a16:creationId xmlns:a16="http://schemas.microsoft.com/office/drawing/2014/main" id="{7A069C37-010A-47B0-B468-598B781D9FAB}"/>
                </a:ext>
              </a:extLst>
            </p:cNvPr>
            <p:cNvSpPr txBox="1">
              <a:spLocks noChangeArrowheads="1"/>
            </p:cNvSpPr>
            <p:nvPr/>
          </p:nvSpPr>
          <p:spPr bwMode="auto">
            <a:xfrm>
              <a:off x="2400" y="2352"/>
              <a:ext cx="720"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latin typeface="Tahoma" panose="020B0604030504040204" pitchFamily="34" charset="0"/>
                </a:rPr>
                <a:t>特   殊</a:t>
              </a:r>
            </a:p>
            <a:p>
              <a:pPr>
                <a:spcBef>
                  <a:spcPct val="50000"/>
                </a:spcBef>
              </a:pPr>
              <a:r>
                <a:rPr lang="zh-CN" altLang="en-US" sz="2000">
                  <a:latin typeface="Tahoma" panose="020B0604030504040204" pitchFamily="34" charset="0"/>
                </a:rPr>
                <a:t>寄存器</a:t>
              </a:r>
            </a:p>
          </p:txBody>
        </p:sp>
        <p:sp>
          <p:nvSpPr>
            <p:cNvPr id="52234" name="文本框 1000458">
              <a:extLst>
                <a:ext uri="{FF2B5EF4-FFF2-40B4-BE49-F238E27FC236}">
                  <a16:creationId xmlns:a16="http://schemas.microsoft.com/office/drawing/2014/main" id="{104EEE23-07F4-4B18-9FFA-9D247DF6E318}"/>
                </a:ext>
              </a:extLst>
            </p:cNvPr>
            <p:cNvSpPr txBox="1">
              <a:spLocks noChangeArrowheads="1"/>
            </p:cNvSpPr>
            <p:nvPr/>
          </p:nvSpPr>
          <p:spPr bwMode="auto">
            <a:xfrm>
              <a:off x="3123" y="2352"/>
              <a:ext cx="864"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latin typeface="Tahoma" panose="020B0604030504040204" pitchFamily="34" charset="0"/>
                </a:rPr>
                <a:t>总   线</a:t>
              </a:r>
            </a:p>
            <a:p>
              <a:pPr>
                <a:spcBef>
                  <a:spcPct val="50000"/>
                </a:spcBef>
              </a:pPr>
              <a:r>
                <a:rPr lang="zh-CN" altLang="en-US" sz="2000">
                  <a:latin typeface="Tahoma" panose="020B0604030504040204" pitchFamily="34" charset="0"/>
                </a:rPr>
                <a:t>旁路器</a:t>
              </a:r>
            </a:p>
          </p:txBody>
        </p:sp>
        <p:sp>
          <p:nvSpPr>
            <p:cNvPr id="52235" name="直接连接符 1000459">
              <a:extLst>
                <a:ext uri="{FF2B5EF4-FFF2-40B4-BE49-F238E27FC236}">
                  <a16:creationId xmlns:a16="http://schemas.microsoft.com/office/drawing/2014/main" id="{A31F25B2-164C-40CB-9913-64FE784A85E3}"/>
                </a:ext>
              </a:extLst>
            </p:cNvPr>
            <p:cNvSpPr>
              <a:spLocks noChangeShapeType="1"/>
            </p:cNvSpPr>
            <p:nvPr/>
          </p:nvSpPr>
          <p:spPr bwMode="auto">
            <a:xfrm>
              <a:off x="384" y="1728"/>
              <a:ext cx="360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6" name="直接连接符 1000460">
              <a:extLst>
                <a:ext uri="{FF2B5EF4-FFF2-40B4-BE49-F238E27FC236}">
                  <a16:creationId xmlns:a16="http://schemas.microsoft.com/office/drawing/2014/main" id="{E82C79AD-D01B-4671-8FE9-6B40E9E2EB9B}"/>
                </a:ext>
              </a:extLst>
            </p:cNvPr>
            <p:cNvSpPr>
              <a:spLocks noChangeShapeType="1"/>
            </p:cNvSpPr>
            <p:nvPr/>
          </p:nvSpPr>
          <p:spPr bwMode="auto">
            <a:xfrm>
              <a:off x="384" y="1968"/>
              <a:ext cx="364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7" name="直接连接符 1000461">
              <a:extLst>
                <a:ext uri="{FF2B5EF4-FFF2-40B4-BE49-F238E27FC236}">
                  <a16:creationId xmlns:a16="http://schemas.microsoft.com/office/drawing/2014/main" id="{474A6DE0-EB22-4AFF-BF70-ADD34C877C5D}"/>
                </a:ext>
              </a:extLst>
            </p:cNvPr>
            <p:cNvSpPr>
              <a:spLocks noChangeShapeType="1"/>
            </p:cNvSpPr>
            <p:nvPr/>
          </p:nvSpPr>
          <p:spPr bwMode="auto">
            <a:xfrm flipV="1">
              <a:off x="960" y="1968"/>
              <a:ext cx="0"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38" name="直接连接符 1000462">
              <a:extLst>
                <a:ext uri="{FF2B5EF4-FFF2-40B4-BE49-F238E27FC236}">
                  <a16:creationId xmlns:a16="http://schemas.microsoft.com/office/drawing/2014/main" id="{1ED4FD31-DE6B-433C-823E-E008425BA170}"/>
                </a:ext>
              </a:extLst>
            </p:cNvPr>
            <p:cNvSpPr>
              <a:spLocks noChangeShapeType="1"/>
            </p:cNvSpPr>
            <p:nvPr/>
          </p:nvSpPr>
          <p:spPr bwMode="auto">
            <a:xfrm flipV="1">
              <a:off x="1248" y="1728"/>
              <a:ext cx="0" cy="62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39" name="直接连接符 1000463">
              <a:extLst>
                <a:ext uri="{FF2B5EF4-FFF2-40B4-BE49-F238E27FC236}">
                  <a16:creationId xmlns:a16="http://schemas.microsoft.com/office/drawing/2014/main" id="{11912B0F-8245-4ED6-9AD3-ACE9975C8B29}"/>
                </a:ext>
              </a:extLst>
            </p:cNvPr>
            <p:cNvSpPr>
              <a:spLocks noChangeShapeType="1"/>
            </p:cNvSpPr>
            <p:nvPr/>
          </p:nvSpPr>
          <p:spPr bwMode="auto">
            <a:xfrm>
              <a:off x="384" y="3216"/>
              <a:ext cx="360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0" name="直接连接符 1000464">
              <a:extLst>
                <a:ext uri="{FF2B5EF4-FFF2-40B4-BE49-F238E27FC236}">
                  <a16:creationId xmlns:a16="http://schemas.microsoft.com/office/drawing/2014/main" id="{7C6EAD1B-45F6-494A-BB77-9DEEB209024F}"/>
                </a:ext>
              </a:extLst>
            </p:cNvPr>
            <p:cNvSpPr>
              <a:spLocks noChangeShapeType="1"/>
            </p:cNvSpPr>
            <p:nvPr/>
          </p:nvSpPr>
          <p:spPr bwMode="auto">
            <a:xfrm flipV="1">
              <a:off x="1104" y="2832"/>
              <a:ext cx="0"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41" name="直接连接符 1000465">
              <a:extLst>
                <a:ext uri="{FF2B5EF4-FFF2-40B4-BE49-F238E27FC236}">
                  <a16:creationId xmlns:a16="http://schemas.microsoft.com/office/drawing/2014/main" id="{61CF12C2-8686-44DF-95E5-D3742EF412AA}"/>
                </a:ext>
              </a:extLst>
            </p:cNvPr>
            <p:cNvSpPr>
              <a:spLocks noChangeShapeType="1"/>
            </p:cNvSpPr>
            <p:nvPr/>
          </p:nvSpPr>
          <p:spPr bwMode="auto">
            <a:xfrm>
              <a:off x="1728" y="1968"/>
              <a:ext cx="0" cy="43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42" name="直接连接符 1000466">
              <a:extLst>
                <a:ext uri="{FF2B5EF4-FFF2-40B4-BE49-F238E27FC236}">
                  <a16:creationId xmlns:a16="http://schemas.microsoft.com/office/drawing/2014/main" id="{4453C84A-7C97-4F2E-B43A-653F24CA00E5}"/>
                </a:ext>
              </a:extLst>
            </p:cNvPr>
            <p:cNvSpPr>
              <a:spLocks noChangeShapeType="1"/>
            </p:cNvSpPr>
            <p:nvPr/>
          </p:nvSpPr>
          <p:spPr bwMode="auto">
            <a:xfrm>
              <a:off x="2016" y="1728"/>
              <a:ext cx="0" cy="67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43" name="直接连接符 1000467">
              <a:extLst>
                <a:ext uri="{FF2B5EF4-FFF2-40B4-BE49-F238E27FC236}">
                  <a16:creationId xmlns:a16="http://schemas.microsoft.com/office/drawing/2014/main" id="{07D8B2FA-C7CD-48F6-AC25-3D396053A074}"/>
                </a:ext>
              </a:extLst>
            </p:cNvPr>
            <p:cNvSpPr>
              <a:spLocks noChangeShapeType="1"/>
            </p:cNvSpPr>
            <p:nvPr/>
          </p:nvSpPr>
          <p:spPr bwMode="auto">
            <a:xfrm>
              <a:off x="1920" y="2736"/>
              <a:ext cx="0" cy="48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44" name="直接连接符 1000468">
              <a:extLst>
                <a:ext uri="{FF2B5EF4-FFF2-40B4-BE49-F238E27FC236}">
                  <a16:creationId xmlns:a16="http://schemas.microsoft.com/office/drawing/2014/main" id="{FA2F1298-6215-4DBF-8068-F590C11B6750}"/>
                </a:ext>
              </a:extLst>
            </p:cNvPr>
            <p:cNvSpPr>
              <a:spLocks noChangeShapeType="1"/>
            </p:cNvSpPr>
            <p:nvPr/>
          </p:nvSpPr>
          <p:spPr bwMode="auto">
            <a:xfrm flipV="1">
              <a:off x="2688" y="1968"/>
              <a:ext cx="0"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45" name="直接连接符 1000469">
              <a:extLst>
                <a:ext uri="{FF2B5EF4-FFF2-40B4-BE49-F238E27FC236}">
                  <a16:creationId xmlns:a16="http://schemas.microsoft.com/office/drawing/2014/main" id="{240A4B1B-3538-4101-AF7B-426C96293CB3}"/>
                </a:ext>
              </a:extLst>
            </p:cNvPr>
            <p:cNvSpPr>
              <a:spLocks noChangeShapeType="1"/>
            </p:cNvSpPr>
            <p:nvPr/>
          </p:nvSpPr>
          <p:spPr bwMode="auto">
            <a:xfrm flipV="1">
              <a:off x="2688" y="2832"/>
              <a:ext cx="0"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46" name="直接连接符 1000470">
              <a:extLst>
                <a:ext uri="{FF2B5EF4-FFF2-40B4-BE49-F238E27FC236}">
                  <a16:creationId xmlns:a16="http://schemas.microsoft.com/office/drawing/2014/main" id="{59CE7D8C-64B5-4736-BBFC-347263B225D2}"/>
                </a:ext>
              </a:extLst>
            </p:cNvPr>
            <p:cNvSpPr>
              <a:spLocks noChangeShapeType="1"/>
            </p:cNvSpPr>
            <p:nvPr/>
          </p:nvSpPr>
          <p:spPr bwMode="auto">
            <a:xfrm>
              <a:off x="3408" y="1968"/>
              <a:ext cx="0"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47" name="直接连接符 1000471">
              <a:extLst>
                <a:ext uri="{FF2B5EF4-FFF2-40B4-BE49-F238E27FC236}">
                  <a16:creationId xmlns:a16="http://schemas.microsoft.com/office/drawing/2014/main" id="{6B0A5CA7-7A7E-4AB0-8C41-0CCE81886006}"/>
                </a:ext>
              </a:extLst>
            </p:cNvPr>
            <p:cNvSpPr>
              <a:spLocks noChangeShapeType="1"/>
            </p:cNvSpPr>
            <p:nvPr/>
          </p:nvSpPr>
          <p:spPr bwMode="auto">
            <a:xfrm>
              <a:off x="3408" y="2832"/>
              <a:ext cx="0"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48" name="文本框 1000472">
              <a:extLst>
                <a:ext uri="{FF2B5EF4-FFF2-40B4-BE49-F238E27FC236}">
                  <a16:creationId xmlns:a16="http://schemas.microsoft.com/office/drawing/2014/main" id="{5EE95D95-DD2D-482C-BF65-65D471A37610}"/>
                </a:ext>
              </a:extLst>
            </p:cNvPr>
            <p:cNvSpPr txBox="1">
              <a:spLocks noChangeArrowheads="1"/>
            </p:cNvSpPr>
            <p:nvPr/>
          </p:nvSpPr>
          <p:spPr bwMode="auto">
            <a:xfrm>
              <a:off x="2592" y="1457"/>
              <a:ext cx="720"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dirty="0">
                  <a:latin typeface="Tahoma" panose="020B0604030504040204" pitchFamily="34" charset="0"/>
                </a:rPr>
                <a:t>总线</a:t>
              </a:r>
              <a:r>
                <a:rPr lang="en-US" altLang="zh-CN" dirty="0">
                  <a:latin typeface="Tahoma" panose="020B0604030504040204" pitchFamily="34" charset="0"/>
                </a:rPr>
                <a:t>1</a:t>
              </a:r>
            </a:p>
          </p:txBody>
        </p:sp>
        <p:sp>
          <p:nvSpPr>
            <p:cNvPr id="52249" name="文本框 1000473">
              <a:extLst>
                <a:ext uri="{FF2B5EF4-FFF2-40B4-BE49-F238E27FC236}">
                  <a16:creationId xmlns:a16="http://schemas.microsoft.com/office/drawing/2014/main" id="{20216540-70FB-4093-B659-1EE0327ECD24}"/>
                </a:ext>
              </a:extLst>
            </p:cNvPr>
            <p:cNvSpPr txBox="1">
              <a:spLocks noChangeArrowheads="1"/>
            </p:cNvSpPr>
            <p:nvPr/>
          </p:nvSpPr>
          <p:spPr bwMode="auto">
            <a:xfrm>
              <a:off x="2736" y="1968"/>
              <a:ext cx="776"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latin typeface="Tahoma" panose="020B0604030504040204" pitchFamily="34" charset="0"/>
                </a:rPr>
                <a:t>总线</a:t>
              </a:r>
              <a:r>
                <a:rPr lang="en-US" altLang="zh-CN">
                  <a:latin typeface="Tahoma" panose="020B0604030504040204" pitchFamily="34" charset="0"/>
                </a:rPr>
                <a:t>2</a:t>
              </a:r>
            </a:p>
          </p:txBody>
        </p:sp>
        <p:sp>
          <p:nvSpPr>
            <p:cNvPr id="52250" name="文本框 1000474">
              <a:extLst>
                <a:ext uri="{FF2B5EF4-FFF2-40B4-BE49-F238E27FC236}">
                  <a16:creationId xmlns:a16="http://schemas.microsoft.com/office/drawing/2014/main" id="{7BA87E4A-8707-4812-9CC5-73FF19100B57}"/>
                </a:ext>
              </a:extLst>
            </p:cNvPr>
            <p:cNvSpPr txBox="1">
              <a:spLocks noChangeArrowheads="1"/>
            </p:cNvSpPr>
            <p:nvPr/>
          </p:nvSpPr>
          <p:spPr bwMode="auto">
            <a:xfrm>
              <a:off x="2736" y="3331"/>
              <a:ext cx="776"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latin typeface="Tahoma" panose="020B0604030504040204" pitchFamily="34" charset="0"/>
                </a:rPr>
                <a:t>总线</a:t>
              </a:r>
              <a:r>
                <a:rPr lang="en-US" altLang="zh-CN">
                  <a:latin typeface="Tahoma" panose="020B0604030504040204" pitchFamily="34" charset="0"/>
                </a:rPr>
                <a:t>3</a:t>
              </a:r>
            </a:p>
          </p:txBody>
        </p:sp>
      </p:grpSp>
      <p:sp>
        <p:nvSpPr>
          <p:cNvPr id="2" name="圆角矩形标注 1">
            <a:extLst>
              <a:ext uri="{FF2B5EF4-FFF2-40B4-BE49-F238E27FC236}">
                <a16:creationId xmlns:a16="http://schemas.microsoft.com/office/drawing/2014/main" id="{162BD16A-D917-4014-9DD4-19660203C066}"/>
              </a:ext>
            </a:extLst>
          </p:cNvPr>
          <p:cNvSpPr/>
          <p:nvPr/>
        </p:nvSpPr>
        <p:spPr>
          <a:xfrm>
            <a:off x="94321" y="1115830"/>
            <a:ext cx="2859360" cy="996948"/>
          </a:xfrm>
          <a:prstGeom prst="wedgeRoundRectCallout">
            <a:avLst>
              <a:gd name="adj1" fmla="val 26681"/>
              <a:gd name="adj2" fmla="val 1262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5pPr>
          </a:lstStyle>
          <a:p>
            <a:pPr algn="ctr"/>
            <a:r>
              <a:rPr lang="zh-CN" altLang="en-US" sz="3200" b="1" noProof="1">
                <a:solidFill>
                  <a:srgbClr val="C00000"/>
                </a:solidFill>
                <a:latin typeface="Arial" panose="020B0604020202020204" pitchFamily="34" charset="0"/>
                <a:cs typeface="楷体_GB2312" charset="0"/>
              </a:rPr>
              <a:t>重要的中转站</a:t>
            </a:r>
            <a:endParaRPr lang="zh-CN" altLang="en-US" sz="3200" b="1" noProof="1">
              <a:solidFill>
                <a:srgbClr val="C00000"/>
              </a:solidFill>
              <a:latin typeface="Arial" panose="020B0604020202020204" pitchFamily="34" charset="0"/>
              <a:ea typeface="楷体_GB2312" charset="0"/>
            </a:endParaRPr>
          </a:p>
        </p:txBody>
      </p:sp>
      <p:sp>
        <p:nvSpPr>
          <p:cNvPr id="3" name="矩形 2">
            <a:extLst>
              <a:ext uri="{FF2B5EF4-FFF2-40B4-BE49-F238E27FC236}">
                <a16:creationId xmlns:a16="http://schemas.microsoft.com/office/drawing/2014/main" id="{14B70BA6-DF55-44D0-B6EF-FA5E1833FDEC}"/>
              </a:ext>
            </a:extLst>
          </p:cNvPr>
          <p:cNvSpPr/>
          <p:nvPr/>
        </p:nvSpPr>
        <p:spPr>
          <a:xfrm>
            <a:off x="467544" y="4659843"/>
            <a:ext cx="8363272" cy="1569660"/>
          </a:xfrm>
          <a:prstGeom prst="rect">
            <a:avLst/>
          </a:prstGeom>
        </p:spPr>
        <p:txBody>
          <a:bodyPr wrap="square">
            <a:spAutoFit/>
          </a:bodyPr>
          <a:lstStyle/>
          <a:p>
            <a:r>
              <a:rPr lang="zh-CN" altLang="en-US" dirty="0"/>
              <a:t>        一个典型的</a:t>
            </a:r>
            <a:r>
              <a:rPr lang="en-US" altLang="zh-CN" dirty="0"/>
              <a:t>CPU</a:t>
            </a:r>
            <a:r>
              <a:rPr lang="zh-CN" altLang="en-US" dirty="0"/>
              <a:t>由运算器、控制器、寄存器等器件组成，这些器件靠内部总线相连。</a:t>
            </a:r>
          </a:p>
          <a:p>
            <a:r>
              <a:rPr lang="zh-CN" altLang="en-US" dirty="0"/>
              <a:t>        内部总线实现</a:t>
            </a:r>
            <a:r>
              <a:rPr lang="en-US" altLang="zh-CN" dirty="0"/>
              <a:t>CPU</a:t>
            </a:r>
            <a:r>
              <a:rPr lang="zh-CN" altLang="en-US" dirty="0"/>
              <a:t>内部各个器件之间的联系。</a:t>
            </a:r>
          </a:p>
          <a:p>
            <a:r>
              <a:rPr lang="zh-CN" altLang="en-US" dirty="0"/>
              <a:t>        外部总线实现</a:t>
            </a:r>
            <a:r>
              <a:rPr lang="en-US" altLang="zh-CN" dirty="0"/>
              <a:t>CPU</a:t>
            </a:r>
            <a:r>
              <a:rPr lang="zh-CN" altLang="en-US" dirty="0"/>
              <a:t>和主板上其它器件的联系。</a:t>
            </a:r>
          </a:p>
        </p:txBody>
      </p:sp>
    </p:spTree>
    <p:extLst>
      <p:ext uri="{BB962C8B-B14F-4D97-AF65-F5344CB8AC3E}">
        <p14:creationId xmlns:p14="http://schemas.microsoft.com/office/powerpoint/2010/main" val="21804492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4">
            <a:extLst>
              <a:ext uri="{FF2B5EF4-FFF2-40B4-BE49-F238E27FC236}">
                <a16:creationId xmlns:a16="http://schemas.microsoft.com/office/drawing/2014/main" id="{2FBFA25C-DB04-476E-9AE7-FFF8D6F1744B}"/>
              </a:ext>
            </a:extLst>
          </p:cNvPr>
          <p:cNvSpPr>
            <a:spLocks noGrp="1" noChangeArrowheads="1"/>
          </p:cNvSpPr>
          <p:nvPr>
            <p:ph type="title"/>
          </p:nvPr>
        </p:nvSpPr>
        <p:spPr/>
        <p:txBody>
          <a:bodyPr/>
          <a:lstStyle/>
          <a:p>
            <a:r>
              <a:rPr lang="en-US" altLang="zh-CN"/>
              <a:t>8086</a:t>
            </a:r>
            <a:r>
              <a:rPr lang="zh-CN" altLang="en-US"/>
              <a:t>寄存器组织</a:t>
            </a:r>
          </a:p>
        </p:txBody>
      </p:sp>
      <p:pic>
        <p:nvPicPr>
          <p:cNvPr id="53250" name="内容占位符 3" descr="寄存器">
            <a:extLst>
              <a:ext uri="{FF2B5EF4-FFF2-40B4-BE49-F238E27FC236}">
                <a16:creationId xmlns:a16="http://schemas.microsoft.com/office/drawing/2014/main" id="{F0C2DD54-CB37-4262-AFA2-80C57FC2FDB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403350" y="1268413"/>
            <a:ext cx="6335713" cy="4857750"/>
          </a:xfrm>
        </p:spPr>
      </p:pic>
    </p:spTree>
    <p:extLst>
      <p:ext uri="{BB962C8B-B14F-4D97-AF65-F5344CB8AC3E}">
        <p14:creationId xmlns:p14="http://schemas.microsoft.com/office/powerpoint/2010/main" val="19600127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8537C-DE25-4F6B-B5DC-DA42111D2D06}"/>
              </a:ext>
            </a:extLst>
          </p:cNvPr>
          <p:cNvSpPr>
            <a:spLocks noGrp="1"/>
          </p:cNvSpPr>
          <p:nvPr>
            <p:ph type="title"/>
          </p:nvPr>
        </p:nvSpPr>
        <p:spPr/>
        <p:txBody>
          <a:bodyPr/>
          <a:lstStyle/>
          <a:p>
            <a:r>
              <a:rPr lang="en-US" altLang="zh-CN" dirty="0"/>
              <a:t>1.</a:t>
            </a:r>
            <a:r>
              <a:rPr lang="zh-CN" altLang="en-US" dirty="0"/>
              <a:t>通用寄存器</a:t>
            </a:r>
          </a:p>
        </p:txBody>
      </p:sp>
      <p:sp>
        <p:nvSpPr>
          <p:cNvPr id="3" name="内容占位符 2">
            <a:extLst>
              <a:ext uri="{FF2B5EF4-FFF2-40B4-BE49-F238E27FC236}">
                <a16:creationId xmlns:a16="http://schemas.microsoft.com/office/drawing/2014/main" id="{379DD21A-8556-42BF-A635-1F35E1916C84}"/>
              </a:ext>
            </a:extLst>
          </p:cNvPr>
          <p:cNvSpPr>
            <a:spLocks noGrp="1"/>
          </p:cNvSpPr>
          <p:nvPr>
            <p:ph idx="1"/>
          </p:nvPr>
        </p:nvSpPr>
        <p:spPr>
          <a:xfrm>
            <a:off x="457200" y="1052736"/>
            <a:ext cx="8229600" cy="2808659"/>
          </a:xfrm>
        </p:spPr>
        <p:txBody>
          <a:bodyPr/>
          <a:lstStyle/>
          <a:p>
            <a:r>
              <a:rPr lang="en-US" altLang="zh-CN" sz="2400" dirty="0"/>
              <a:t>AX</a:t>
            </a:r>
            <a:r>
              <a:rPr lang="zh-CN" altLang="en-US" sz="2400" dirty="0"/>
              <a:t>、</a:t>
            </a:r>
            <a:r>
              <a:rPr lang="en-US" altLang="zh-CN" sz="2400" dirty="0"/>
              <a:t>BX</a:t>
            </a:r>
            <a:r>
              <a:rPr lang="zh-CN" altLang="en-US" sz="2400" dirty="0"/>
              <a:t>、</a:t>
            </a:r>
            <a:r>
              <a:rPr lang="en-US" altLang="zh-CN" sz="2400" dirty="0"/>
              <a:t>CX</a:t>
            </a:r>
            <a:r>
              <a:rPr lang="zh-CN" altLang="en-US" sz="2400" dirty="0"/>
              <a:t>、</a:t>
            </a:r>
            <a:r>
              <a:rPr lang="en-US" altLang="zh-CN" sz="2400" dirty="0"/>
              <a:t>DX </a:t>
            </a:r>
            <a:r>
              <a:rPr lang="zh-CN" altLang="en-US" sz="2400" dirty="0"/>
              <a:t>通常用来存放一般性数据被称为通用寄存器。</a:t>
            </a:r>
            <a:endParaRPr lang="en-US" altLang="zh-CN" sz="2400" dirty="0"/>
          </a:p>
          <a:p>
            <a:r>
              <a:rPr lang="en-US" altLang="zh-CN" sz="2400" dirty="0"/>
              <a:t>8086</a:t>
            </a:r>
            <a:r>
              <a:rPr lang="zh-CN" altLang="en-US" sz="2400" dirty="0"/>
              <a:t>上一代</a:t>
            </a:r>
            <a:r>
              <a:rPr lang="en-US" altLang="zh-CN" sz="2400" dirty="0"/>
              <a:t>CPU</a:t>
            </a:r>
            <a:r>
              <a:rPr lang="zh-CN" altLang="en-US" sz="2400" dirty="0"/>
              <a:t>中的寄存器都是</a:t>
            </a:r>
            <a:r>
              <a:rPr lang="en-US" altLang="zh-CN" sz="2400" dirty="0"/>
              <a:t>8</a:t>
            </a:r>
            <a:r>
              <a:rPr lang="zh-CN" altLang="en-US" sz="2400" dirty="0"/>
              <a:t>位的，为保证兼容性，这四个寄存器都可以分为两个独立的</a:t>
            </a:r>
            <a:r>
              <a:rPr lang="en-US" altLang="zh-CN" sz="2400" dirty="0"/>
              <a:t>8</a:t>
            </a:r>
            <a:r>
              <a:rPr lang="zh-CN" altLang="en-US" sz="2400" dirty="0"/>
              <a:t>位寄存器使用</a:t>
            </a:r>
          </a:p>
          <a:p>
            <a:endParaRPr lang="zh-CN" altLang="en-US" sz="2400" dirty="0"/>
          </a:p>
        </p:txBody>
      </p:sp>
      <p:pic>
        <p:nvPicPr>
          <p:cNvPr id="4" name="Picture 10">
            <a:extLst>
              <a:ext uri="{FF2B5EF4-FFF2-40B4-BE49-F238E27FC236}">
                <a16:creationId xmlns:a16="http://schemas.microsoft.com/office/drawing/2014/main" id="{3273B7BB-561D-4559-9C48-E211556EC3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2780928"/>
            <a:ext cx="6634162" cy="177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BD3B1BE3-2857-4782-A6EE-90F163D023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4694034"/>
            <a:ext cx="6654176" cy="222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486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41BD6D6-FBC0-4443-A29F-941126A1308C}"/>
              </a:ext>
            </a:extLst>
          </p:cNvPr>
          <p:cNvSpPr>
            <a:spLocks noGrp="1" noChangeArrowheads="1"/>
          </p:cNvSpPr>
          <p:nvPr>
            <p:ph type="title"/>
          </p:nvPr>
        </p:nvSpPr>
        <p:spPr/>
        <p:txBody>
          <a:bodyPr/>
          <a:lstStyle/>
          <a:p>
            <a:r>
              <a:rPr lang="zh-CN" altLang="en-US" dirty="0"/>
              <a:t>通用寄存器</a:t>
            </a:r>
            <a:r>
              <a:rPr lang="en-US" altLang="zh-CN" dirty="0"/>
              <a:t>AX</a:t>
            </a:r>
            <a:r>
              <a:rPr lang="zh-CN" altLang="en-US" dirty="0"/>
              <a:t>的几条汇编指令</a:t>
            </a:r>
          </a:p>
        </p:txBody>
      </p:sp>
      <p:sp>
        <p:nvSpPr>
          <p:cNvPr id="5130" name="Rectangle 10">
            <a:extLst>
              <a:ext uri="{FF2B5EF4-FFF2-40B4-BE49-F238E27FC236}">
                <a16:creationId xmlns:a16="http://schemas.microsoft.com/office/drawing/2014/main" id="{AB89F710-45D5-43B1-A834-323683F36A5A}"/>
              </a:ext>
            </a:extLst>
          </p:cNvPr>
          <p:cNvSpPr>
            <a:spLocks noGrp="1" noChangeArrowheads="1"/>
          </p:cNvSpPr>
          <p:nvPr>
            <p:ph type="body" idx="1"/>
          </p:nvPr>
        </p:nvSpPr>
        <p:spPr>
          <a:xfrm>
            <a:off x="1182688" y="5300663"/>
            <a:ext cx="7772400" cy="831850"/>
          </a:xfrm>
        </p:spPr>
        <p:txBody>
          <a:bodyPr/>
          <a:lstStyle/>
          <a:p>
            <a:pPr>
              <a:buFont typeface="Wingdings" panose="05000000000000000000" pitchFamily="2" charset="2"/>
              <a:buNone/>
            </a:pPr>
            <a:r>
              <a:rPr lang="zh-CN" altLang="en-US">
                <a:solidFill>
                  <a:schemeClr val="hlink"/>
                </a:solidFill>
              </a:rPr>
              <a:t>汇编指令不区分大小写</a:t>
            </a:r>
          </a:p>
        </p:txBody>
      </p:sp>
      <p:pic>
        <p:nvPicPr>
          <p:cNvPr id="5129" name="Picture 9">
            <a:extLst>
              <a:ext uri="{FF2B5EF4-FFF2-40B4-BE49-F238E27FC236}">
                <a16:creationId xmlns:a16="http://schemas.microsoft.com/office/drawing/2014/main" id="{02B18DDD-5DBC-4985-8C4F-2065F0F6F1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988840"/>
            <a:ext cx="8725690" cy="30243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130">
                                            <p:txEl>
                                              <p:pRg st="0" end="0"/>
                                            </p:txEl>
                                          </p:spTgt>
                                        </p:tgtEl>
                                        <p:attrNameLst>
                                          <p:attrName>style.visibility</p:attrName>
                                        </p:attrNameLst>
                                      </p:cBhvr>
                                      <p:to>
                                        <p:strVal val="visible"/>
                                      </p:to>
                                    </p:set>
                                    <p:animEffect transition="in" filter="checkerboard(across)">
                                      <p:cBhvr>
                                        <p:cTn id="7" dur="500"/>
                                        <p:tgtEl>
                                          <p:spTgt spid="51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41BD6D6-FBC0-4443-A29F-941126A1308C}"/>
              </a:ext>
            </a:extLst>
          </p:cNvPr>
          <p:cNvSpPr>
            <a:spLocks noGrp="1" noChangeArrowheads="1"/>
          </p:cNvSpPr>
          <p:nvPr>
            <p:ph type="title"/>
          </p:nvPr>
        </p:nvSpPr>
        <p:spPr/>
        <p:txBody>
          <a:bodyPr/>
          <a:lstStyle/>
          <a:p>
            <a:r>
              <a:rPr lang="zh-CN" altLang="en-US" dirty="0"/>
              <a:t>通用寄存器</a:t>
            </a:r>
            <a:r>
              <a:rPr lang="en-US" altLang="zh-CN" dirty="0"/>
              <a:t>AX</a:t>
            </a:r>
            <a:r>
              <a:rPr lang="zh-CN" altLang="en-US" dirty="0"/>
              <a:t>的几条汇编指令</a:t>
            </a:r>
          </a:p>
        </p:txBody>
      </p:sp>
      <p:pic>
        <p:nvPicPr>
          <p:cNvPr id="5" name="Picture 4">
            <a:extLst>
              <a:ext uri="{FF2B5EF4-FFF2-40B4-BE49-F238E27FC236}">
                <a16:creationId xmlns:a16="http://schemas.microsoft.com/office/drawing/2014/main" id="{33D0BD09-21A1-4894-AB9D-7FD93196CE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896211"/>
            <a:ext cx="8712968" cy="3765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73528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4">
            <a:extLst>
              <a:ext uri="{FF2B5EF4-FFF2-40B4-BE49-F238E27FC236}">
                <a16:creationId xmlns:a16="http://schemas.microsoft.com/office/drawing/2014/main" id="{F62EB5C7-0943-41CC-B2A7-8BA91142B97C}"/>
              </a:ext>
            </a:extLst>
          </p:cNvPr>
          <p:cNvSpPr>
            <a:spLocks noGrp="1" noChangeArrowheads="1"/>
          </p:cNvSpPr>
          <p:nvPr>
            <p:ph type="title"/>
          </p:nvPr>
        </p:nvSpPr>
        <p:spPr/>
        <p:txBody>
          <a:bodyPr/>
          <a:lstStyle/>
          <a:p>
            <a:r>
              <a:rPr lang="en-US" altLang="zh-CN" dirty="0"/>
              <a:t>8086</a:t>
            </a:r>
            <a:r>
              <a:rPr lang="zh-CN" altLang="en-US" dirty="0"/>
              <a:t>通用寄存器的演进</a:t>
            </a:r>
          </a:p>
        </p:txBody>
      </p:sp>
      <p:sp>
        <p:nvSpPr>
          <p:cNvPr id="54274" name="内容占位符 1">
            <a:extLst>
              <a:ext uri="{FF2B5EF4-FFF2-40B4-BE49-F238E27FC236}">
                <a16:creationId xmlns:a16="http://schemas.microsoft.com/office/drawing/2014/main" id="{86B209F1-8789-43F9-B748-D7DED76D5329}"/>
              </a:ext>
            </a:extLst>
          </p:cNvPr>
          <p:cNvSpPr>
            <a:spLocks noGrp="1" noChangeArrowheads="1"/>
          </p:cNvSpPr>
          <p:nvPr>
            <p:ph idx="1"/>
          </p:nvPr>
        </p:nvSpPr>
        <p:spPr/>
        <p:txBody>
          <a:bodyPr/>
          <a:lstStyle/>
          <a:p>
            <a:r>
              <a:rPr lang="zh-CN" altLang="en-US" dirty="0"/>
              <a:t>在16位CPU中，AX、BX、CX和DX不能作为基址指针和变址寄存器来存放存储单元的地址</a:t>
            </a:r>
          </a:p>
          <a:p>
            <a:r>
              <a:rPr lang="zh-CN" altLang="en-US" dirty="0"/>
              <a:t>在32位CPU中，其32位寄存器EAX、EBX、ECX和EDX不仅可传送数据、暂存数据保存算术逻辑运算结果，而且也可作为指针寄存器，所以32位寄存器更具有通用性。</a:t>
            </a:r>
          </a:p>
        </p:txBody>
      </p:sp>
    </p:spTree>
    <p:extLst>
      <p:ext uri="{BB962C8B-B14F-4D97-AF65-F5344CB8AC3E}">
        <p14:creationId xmlns:p14="http://schemas.microsoft.com/office/powerpoint/2010/main" val="32542496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A13964-4DC6-41B9-A2C1-03C000BADE7E}"/>
              </a:ext>
            </a:extLst>
          </p:cNvPr>
          <p:cNvSpPr>
            <a:spLocks noGrp="1"/>
          </p:cNvSpPr>
          <p:nvPr>
            <p:ph type="title"/>
          </p:nvPr>
        </p:nvSpPr>
        <p:spPr/>
        <p:txBody>
          <a:bodyPr/>
          <a:lstStyle/>
          <a:p>
            <a:r>
              <a:rPr lang="en-US" altLang="zh-CN" dirty="0"/>
              <a:t>2.</a:t>
            </a:r>
            <a:r>
              <a:rPr lang="zh-CN" altLang="en-US" dirty="0"/>
              <a:t>段寄存器</a:t>
            </a:r>
          </a:p>
        </p:txBody>
      </p:sp>
      <p:sp>
        <p:nvSpPr>
          <p:cNvPr id="3" name="内容占位符 2">
            <a:extLst>
              <a:ext uri="{FF2B5EF4-FFF2-40B4-BE49-F238E27FC236}">
                <a16:creationId xmlns:a16="http://schemas.microsoft.com/office/drawing/2014/main" id="{17F2658C-B603-4399-9CEC-46556FD798C3}"/>
              </a:ext>
            </a:extLst>
          </p:cNvPr>
          <p:cNvSpPr>
            <a:spLocks noGrp="1"/>
          </p:cNvSpPr>
          <p:nvPr>
            <p:ph idx="1"/>
          </p:nvPr>
        </p:nvSpPr>
        <p:spPr>
          <a:xfrm>
            <a:off x="251520" y="1052736"/>
            <a:ext cx="8640960" cy="5073427"/>
          </a:xfrm>
        </p:spPr>
        <p:txBody>
          <a:bodyPr/>
          <a:lstStyle/>
          <a:p>
            <a:pPr>
              <a:buFont typeface="Wingdings" panose="05000000000000000000" pitchFamily="2" charset="2"/>
              <a:buNone/>
            </a:pPr>
            <a:r>
              <a:rPr lang="en-US" altLang="zh-CN" dirty="0"/>
              <a:t>8086CPU</a:t>
            </a:r>
            <a:r>
              <a:rPr lang="zh-CN" altLang="en-US" dirty="0"/>
              <a:t>有</a:t>
            </a:r>
            <a:r>
              <a:rPr lang="en-US" altLang="zh-CN" dirty="0"/>
              <a:t>4</a:t>
            </a:r>
            <a:r>
              <a:rPr lang="zh-CN" altLang="en-US" dirty="0"/>
              <a:t>个段寄存器：</a:t>
            </a:r>
            <a:r>
              <a:rPr lang="en-US" altLang="zh-CN" dirty="0"/>
              <a:t>CS</a:t>
            </a:r>
            <a:r>
              <a:rPr lang="zh-CN" altLang="en-US" dirty="0"/>
              <a:t>、</a:t>
            </a:r>
            <a:r>
              <a:rPr lang="en-US" altLang="zh-CN" dirty="0"/>
              <a:t>DS</a:t>
            </a:r>
            <a:r>
              <a:rPr lang="zh-CN" altLang="en-US" dirty="0"/>
              <a:t>、</a:t>
            </a:r>
            <a:r>
              <a:rPr lang="en-US" altLang="zh-CN" dirty="0"/>
              <a:t>SS</a:t>
            </a:r>
            <a:r>
              <a:rPr lang="zh-CN" altLang="en-US" dirty="0"/>
              <a:t>、</a:t>
            </a:r>
            <a:r>
              <a:rPr lang="en-US" altLang="zh-CN" dirty="0"/>
              <a:t>ES</a:t>
            </a:r>
          </a:p>
          <a:p>
            <a:endParaRPr lang="zh-CN" altLang="en-US" dirty="0"/>
          </a:p>
        </p:txBody>
      </p:sp>
      <p:pic>
        <p:nvPicPr>
          <p:cNvPr id="4" name="内容占位符 3" descr="寄存器">
            <a:extLst>
              <a:ext uri="{FF2B5EF4-FFF2-40B4-BE49-F238E27FC236}">
                <a16:creationId xmlns:a16="http://schemas.microsoft.com/office/drawing/2014/main" id="{FA8E3668-9D7C-4732-A969-EDD83DBAF4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628799"/>
            <a:ext cx="6820177" cy="5229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90474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A13964-4DC6-41B9-A2C1-03C000BADE7E}"/>
              </a:ext>
            </a:extLst>
          </p:cNvPr>
          <p:cNvSpPr>
            <a:spLocks noGrp="1"/>
          </p:cNvSpPr>
          <p:nvPr>
            <p:ph type="title"/>
          </p:nvPr>
        </p:nvSpPr>
        <p:spPr/>
        <p:txBody>
          <a:bodyPr/>
          <a:lstStyle/>
          <a:p>
            <a:r>
              <a:rPr lang="en-US" altLang="zh-CN" dirty="0"/>
              <a:t>2.</a:t>
            </a:r>
            <a:r>
              <a:rPr lang="zh-CN" altLang="en-US" dirty="0"/>
              <a:t>段寄存器</a:t>
            </a:r>
          </a:p>
        </p:txBody>
      </p:sp>
      <p:sp>
        <p:nvSpPr>
          <p:cNvPr id="3" name="内容占位符 2">
            <a:extLst>
              <a:ext uri="{FF2B5EF4-FFF2-40B4-BE49-F238E27FC236}">
                <a16:creationId xmlns:a16="http://schemas.microsoft.com/office/drawing/2014/main" id="{17F2658C-B603-4399-9CEC-46556FD798C3}"/>
              </a:ext>
            </a:extLst>
          </p:cNvPr>
          <p:cNvSpPr>
            <a:spLocks noGrp="1"/>
          </p:cNvSpPr>
          <p:nvPr>
            <p:ph idx="1"/>
          </p:nvPr>
        </p:nvSpPr>
        <p:spPr>
          <a:xfrm>
            <a:off x="251520" y="1052736"/>
            <a:ext cx="8640960" cy="5073427"/>
          </a:xfrm>
        </p:spPr>
        <p:txBody>
          <a:bodyPr/>
          <a:lstStyle/>
          <a:p>
            <a:pPr lvl="0">
              <a:buClr>
                <a:srgbClr val="3333CC"/>
              </a:buClr>
              <a:buSzPct val="60000"/>
              <a:buFont typeface="Wingdings" panose="05000000000000000000" pitchFamily="2" charset="2"/>
              <a:buChar char="n"/>
            </a:pPr>
            <a:r>
              <a:rPr lang="en-US" altLang="zh-CN" dirty="0"/>
              <a:t>8086CPU</a:t>
            </a:r>
            <a:r>
              <a:rPr lang="zh-CN" altLang="en-US" dirty="0"/>
              <a:t>采用</a:t>
            </a:r>
            <a:r>
              <a:rPr lang="en-US" altLang="zh-CN" dirty="0"/>
              <a:t>16</a:t>
            </a:r>
            <a:r>
              <a:rPr lang="zh-CN" altLang="en-US" dirty="0"/>
              <a:t>位字长，具有以下几个方面特征：</a:t>
            </a:r>
          </a:p>
          <a:p>
            <a:pPr lvl="1">
              <a:buClr>
                <a:srgbClr val="FF0000"/>
              </a:buClr>
              <a:buSzPct val="55000"/>
              <a:buFont typeface="Wingdings" panose="05000000000000000000" pitchFamily="2" charset="2"/>
              <a:buChar char="n"/>
            </a:pPr>
            <a:r>
              <a:rPr lang="en-US" altLang="zh-CN" sz="2400" dirty="0">
                <a:solidFill>
                  <a:srgbClr val="000000"/>
                </a:solidFill>
                <a:latin typeface="Tahoma"/>
                <a:ea typeface="宋体"/>
              </a:rPr>
              <a:t>1</a:t>
            </a:r>
            <a:r>
              <a:rPr lang="zh-CN" altLang="en-US" sz="2400" dirty="0">
                <a:solidFill>
                  <a:srgbClr val="000000"/>
                </a:solidFill>
                <a:latin typeface="Tahoma"/>
                <a:ea typeface="宋体"/>
              </a:rPr>
              <a:t>、运算器一次最多可以处理</a:t>
            </a:r>
            <a:r>
              <a:rPr lang="en-US" altLang="zh-CN" sz="2400" dirty="0">
                <a:solidFill>
                  <a:srgbClr val="000000"/>
                </a:solidFill>
                <a:latin typeface="Tahoma"/>
                <a:ea typeface="宋体"/>
              </a:rPr>
              <a:t>16</a:t>
            </a:r>
            <a:r>
              <a:rPr lang="zh-CN" altLang="en-US" sz="2400" dirty="0">
                <a:solidFill>
                  <a:srgbClr val="000000"/>
                </a:solidFill>
                <a:latin typeface="Tahoma"/>
                <a:ea typeface="宋体"/>
              </a:rPr>
              <a:t>位的数据。</a:t>
            </a:r>
          </a:p>
          <a:p>
            <a:pPr lvl="1">
              <a:buClr>
                <a:srgbClr val="FF0000"/>
              </a:buClr>
              <a:buSzPct val="55000"/>
              <a:buFont typeface="Wingdings" panose="05000000000000000000" pitchFamily="2" charset="2"/>
              <a:buChar char="n"/>
            </a:pPr>
            <a:r>
              <a:rPr lang="en-US" altLang="zh-CN" sz="2400" dirty="0">
                <a:solidFill>
                  <a:srgbClr val="000000"/>
                </a:solidFill>
                <a:latin typeface="Tahoma"/>
                <a:ea typeface="宋体"/>
              </a:rPr>
              <a:t>2</a:t>
            </a:r>
            <a:r>
              <a:rPr lang="zh-CN" altLang="en-US" sz="2400" dirty="0">
                <a:solidFill>
                  <a:srgbClr val="000000"/>
                </a:solidFill>
                <a:latin typeface="Tahoma"/>
                <a:ea typeface="宋体"/>
              </a:rPr>
              <a:t>、寄存器的最大宽度为</a:t>
            </a:r>
            <a:r>
              <a:rPr lang="en-US" altLang="zh-CN" sz="2400" dirty="0">
                <a:solidFill>
                  <a:srgbClr val="000000"/>
                </a:solidFill>
                <a:latin typeface="Tahoma"/>
                <a:ea typeface="宋体"/>
              </a:rPr>
              <a:t>16</a:t>
            </a:r>
            <a:r>
              <a:rPr lang="zh-CN" altLang="en-US" sz="2400" dirty="0">
                <a:solidFill>
                  <a:srgbClr val="000000"/>
                </a:solidFill>
                <a:latin typeface="Tahoma"/>
                <a:ea typeface="宋体"/>
              </a:rPr>
              <a:t>位。</a:t>
            </a:r>
          </a:p>
          <a:p>
            <a:pPr lvl="1">
              <a:buClr>
                <a:srgbClr val="FF0000"/>
              </a:buClr>
              <a:buSzPct val="55000"/>
              <a:buFont typeface="Wingdings" panose="05000000000000000000" pitchFamily="2" charset="2"/>
              <a:buChar char="n"/>
            </a:pPr>
            <a:r>
              <a:rPr lang="en-US" altLang="zh-CN" sz="2400" dirty="0">
                <a:solidFill>
                  <a:srgbClr val="000000"/>
                </a:solidFill>
                <a:latin typeface="Tahoma"/>
                <a:ea typeface="宋体"/>
              </a:rPr>
              <a:t>3</a:t>
            </a:r>
            <a:r>
              <a:rPr lang="zh-CN" altLang="en-US" sz="2400" dirty="0">
                <a:solidFill>
                  <a:srgbClr val="000000"/>
                </a:solidFill>
                <a:latin typeface="Tahoma"/>
                <a:ea typeface="宋体"/>
              </a:rPr>
              <a:t>、寄存器和运算器之间的通路是</a:t>
            </a:r>
            <a:r>
              <a:rPr lang="en-US" altLang="zh-CN" sz="2400" dirty="0">
                <a:solidFill>
                  <a:srgbClr val="000000"/>
                </a:solidFill>
                <a:latin typeface="Tahoma"/>
                <a:ea typeface="宋体"/>
              </a:rPr>
              <a:t>16</a:t>
            </a:r>
            <a:r>
              <a:rPr lang="zh-CN" altLang="en-US" sz="2400" dirty="0">
                <a:solidFill>
                  <a:srgbClr val="000000"/>
                </a:solidFill>
                <a:latin typeface="Tahoma"/>
                <a:ea typeface="宋体"/>
              </a:rPr>
              <a:t>位的。</a:t>
            </a:r>
          </a:p>
          <a:p>
            <a:pPr>
              <a:buFont typeface="Wingdings" panose="05000000000000000000" pitchFamily="2" charset="2"/>
              <a:buChar char="n"/>
            </a:pPr>
            <a:r>
              <a:rPr lang="en-US" altLang="zh-CN" dirty="0"/>
              <a:t>8086</a:t>
            </a:r>
            <a:r>
              <a:rPr lang="zh-CN" altLang="en-US" dirty="0"/>
              <a:t>有</a:t>
            </a:r>
            <a:r>
              <a:rPr lang="en-US" altLang="zh-CN" dirty="0"/>
              <a:t>20</a:t>
            </a:r>
            <a:r>
              <a:rPr lang="zh-CN" altLang="en-US" dirty="0"/>
              <a:t>位地址总线，可传送</a:t>
            </a:r>
            <a:r>
              <a:rPr lang="en-US" altLang="zh-CN" dirty="0"/>
              <a:t>20</a:t>
            </a:r>
            <a:r>
              <a:rPr lang="zh-CN" altLang="en-US" dirty="0"/>
              <a:t>位地址，寻址能力为</a:t>
            </a:r>
            <a:r>
              <a:rPr lang="en-US" altLang="zh-CN" dirty="0"/>
              <a:t>1M</a:t>
            </a:r>
          </a:p>
          <a:p>
            <a:pPr lvl="1">
              <a:buFont typeface="Wingdings" panose="05000000000000000000" pitchFamily="2" charset="2"/>
              <a:buChar char="p"/>
            </a:pPr>
            <a:r>
              <a:rPr lang="en-US" altLang="zh-CN" dirty="0"/>
              <a:t>8086</a:t>
            </a:r>
            <a:r>
              <a:rPr lang="zh-CN" altLang="en-US" dirty="0"/>
              <a:t>内部为</a:t>
            </a:r>
            <a:r>
              <a:rPr lang="en-US" altLang="zh-CN" dirty="0"/>
              <a:t>16</a:t>
            </a:r>
            <a:r>
              <a:rPr lang="zh-CN" altLang="en-US" dirty="0"/>
              <a:t>位结构，它只能传送</a:t>
            </a:r>
            <a:r>
              <a:rPr lang="en-US" altLang="zh-CN" dirty="0"/>
              <a:t>16</a:t>
            </a:r>
            <a:r>
              <a:rPr lang="zh-CN" altLang="en-US" dirty="0"/>
              <a:t>位的地址，表现出的寻址能力却只有</a:t>
            </a:r>
            <a:r>
              <a:rPr lang="en-US" altLang="zh-CN" dirty="0"/>
              <a:t>64K</a:t>
            </a:r>
          </a:p>
          <a:p>
            <a:endParaRPr lang="zh-CN" altLang="en-US" dirty="0"/>
          </a:p>
        </p:txBody>
      </p:sp>
    </p:spTree>
    <p:extLst>
      <p:ext uri="{BB962C8B-B14F-4D97-AF65-F5344CB8AC3E}">
        <p14:creationId xmlns:p14="http://schemas.microsoft.com/office/powerpoint/2010/main" val="1749109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000449">
            <a:extLst>
              <a:ext uri="{FF2B5EF4-FFF2-40B4-BE49-F238E27FC236}">
                <a16:creationId xmlns:a16="http://schemas.microsoft.com/office/drawing/2014/main" id="{8C21F74E-69AB-4EE4-B549-1D003B265F6A}"/>
              </a:ext>
            </a:extLst>
          </p:cNvPr>
          <p:cNvSpPr>
            <a:spLocks noGrp="1" noChangeArrowheads="1"/>
          </p:cNvSpPr>
          <p:nvPr>
            <p:ph type="title"/>
          </p:nvPr>
        </p:nvSpPr>
        <p:spPr>
          <a:xfrm>
            <a:off x="304800" y="168275"/>
            <a:ext cx="7772400" cy="838200"/>
          </a:xfrm>
        </p:spPr>
        <p:txBody>
          <a:bodyPr/>
          <a:lstStyle/>
          <a:p>
            <a:r>
              <a:rPr lang="zh-CN" altLang="en-US"/>
              <a:t>定点运算器的基本结构</a:t>
            </a:r>
          </a:p>
        </p:txBody>
      </p:sp>
      <p:grpSp>
        <p:nvGrpSpPr>
          <p:cNvPr id="1000451" name="组合 1000450">
            <a:extLst>
              <a:ext uri="{FF2B5EF4-FFF2-40B4-BE49-F238E27FC236}">
                <a16:creationId xmlns:a16="http://schemas.microsoft.com/office/drawing/2014/main" id="{A48C049A-A5D9-40A4-BCED-C041E8557C19}"/>
              </a:ext>
            </a:extLst>
          </p:cNvPr>
          <p:cNvGrpSpPr>
            <a:grpSpLocks/>
          </p:cNvGrpSpPr>
          <p:nvPr/>
        </p:nvGrpSpPr>
        <p:grpSpPr bwMode="auto">
          <a:xfrm>
            <a:off x="1600200" y="1125538"/>
            <a:ext cx="5791200" cy="3268663"/>
            <a:chOff x="384" y="1457"/>
            <a:chExt cx="3648" cy="2059"/>
          </a:xfrm>
        </p:grpSpPr>
        <p:sp>
          <p:nvSpPr>
            <p:cNvPr id="16387" name="矩形 1000451">
              <a:extLst>
                <a:ext uri="{FF2B5EF4-FFF2-40B4-BE49-F238E27FC236}">
                  <a16:creationId xmlns:a16="http://schemas.microsoft.com/office/drawing/2014/main" id="{99794FB0-721C-4FD4-AF0D-2EBF77F59118}"/>
                </a:ext>
              </a:extLst>
            </p:cNvPr>
            <p:cNvSpPr>
              <a:spLocks noChangeArrowheads="1"/>
            </p:cNvSpPr>
            <p:nvPr/>
          </p:nvSpPr>
          <p:spPr bwMode="auto">
            <a:xfrm>
              <a:off x="3120" y="2352"/>
              <a:ext cx="576" cy="480"/>
            </a:xfrm>
            <a:prstGeom prst="rect">
              <a:avLst/>
            </a:prstGeom>
            <a:solidFill>
              <a:srgbClr val="FFFF99"/>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16388" name="矩形 1000452">
              <a:extLst>
                <a:ext uri="{FF2B5EF4-FFF2-40B4-BE49-F238E27FC236}">
                  <a16:creationId xmlns:a16="http://schemas.microsoft.com/office/drawing/2014/main" id="{6FE465E4-83D6-4F7D-AC7D-4B24B1766EA2}"/>
                </a:ext>
              </a:extLst>
            </p:cNvPr>
            <p:cNvSpPr>
              <a:spLocks noChangeArrowheads="1"/>
            </p:cNvSpPr>
            <p:nvPr/>
          </p:nvSpPr>
          <p:spPr bwMode="auto">
            <a:xfrm>
              <a:off x="2400" y="2352"/>
              <a:ext cx="576" cy="480"/>
            </a:xfrm>
            <a:prstGeom prst="rect">
              <a:avLst/>
            </a:prstGeom>
            <a:solidFill>
              <a:srgbClr val="FFCCFF"/>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16389" name="矩形 1000453">
              <a:extLst>
                <a:ext uri="{FF2B5EF4-FFF2-40B4-BE49-F238E27FC236}">
                  <a16:creationId xmlns:a16="http://schemas.microsoft.com/office/drawing/2014/main" id="{1257D3B9-5FFD-4F91-9FB5-A128BFEEBCE1}"/>
                </a:ext>
              </a:extLst>
            </p:cNvPr>
            <p:cNvSpPr>
              <a:spLocks noChangeArrowheads="1"/>
            </p:cNvSpPr>
            <p:nvPr/>
          </p:nvSpPr>
          <p:spPr bwMode="auto">
            <a:xfrm>
              <a:off x="864" y="2352"/>
              <a:ext cx="528" cy="480"/>
            </a:xfrm>
            <a:prstGeom prst="rect">
              <a:avLst/>
            </a:prstGeom>
            <a:solidFill>
              <a:srgbClr val="CCECFF"/>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p:txBody>
        </p:sp>
        <p:sp>
          <p:nvSpPr>
            <p:cNvPr id="16390" name="文本框 1000454">
              <a:extLst>
                <a:ext uri="{FF2B5EF4-FFF2-40B4-BE49-F238E27FC236}">
                  <a16:creationId xmlns:a16="http://schemas.microsoft.com/office/drawing/2014/main" id="{A0E85975-1975-4DDF-9DE9-49F0CD2FE4C8}"/>
                </a:ext>
              </a:extLst>
            </p:cNvPr>
            <p:cNvSpPr txBox="1">
              <a:spLocks noChangeArrowheads="1"/>
            </p:cNvSpPr>
            <p:nvPr/>
          </p:nvSpPr>
          <p:spPr bwMode="auto">
            <a:xfrm>
              <a:off x="819" y="2307"/>
              <a:ext cx="816"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latin typeface="Tahoma" panose="020B0604030504040204" pitchFamily="34" charset="0"/>
                </a:rPr>
                <a:t>通   用</a:t>
              </a:r>
            </a:p>
            <a:p>
              <a:pPr>
                <a:spcBef>
                  <a:spcPct val="50000"/>
                </a:spcBef>
              </a:pPr>
              <a:r>
                <a:rPr lang="zh-CN" altLang="en-US" sz="2000">
                  <a:latin typeface="Tahoma" panose="020B0604030504040204" pitchFamily="34" charset="0"/>
                </a:rPr>
                <a:t>寄存器</a:t>
              </a:r>
            </a:p>
          </p:txBody>
        </p:sp>
        <p:sp>
          <p:nvSpPr>
            <p:cNvPr id="16391" name="任意多边形 1000455">
              <a:extLst>
                <a:ext uri="{FF2B5EF4-FFF2-40B4-BE49-F238E27FC236}">
                  <a16:creationId xmlns:a16="http://schemas.microsoft.com/office/drawing/2014/main" id="{52359EA8-57CD-4545-BEE2-DDE67BA46ABA}"/>
                </a:ext>
              </a:extLst>
            </p:cNvPr>
            <p:cNvSpPr>
              <a:spLocks noChangeArrowheads="1"/>
            </p:cNvSpPr>
            <p:nvPr/>
          </p:nvSpPr>
          <p:spPr bwMode="auto">
            <a:xfrm>
              <a:off x="1584" y="2400"/>
              <a:ext cx="624" cy="336"/>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rgbClr val="FF3300"/>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392" name="文本框 1000456">
              <a:extLst>
                <a:ext uri="{FF2B5EF4-FFF2-40B4-BE49-F238E27FC236}">
                  <a16:creationId xmlns:a16="http://schemas.microsoft.com/office/drawing/2014/main" id="{957CF5D4-8F6A-43CF-8E44-2F5AE4EBC4E2}"/>
                </a:ext>
              </a:extLst>
            </p:cNvPr>
            <p:cNvSpPr txBox="1">
              <a:spLocks noChangeArrowheads="1"/>
            </p:cNvSpPr>
            <p:nvPr/>
          </p:nvSpPr>
          <p:spPr bwMode="auto">
            <a:xfrm>
              <a:off x="1680" y="2400"/>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latin typeface="Tahoma" panose="020B0604030504040204" pitchFamily="34" charset="0"/>
                </a:rPr>
                <a:t>ALU</a:t>
              </a:r>
            </a:p>
          </p:txBody>
        </p:sp>
        <p:sp>
          <p:nvSpPr>
            <p:cNvPr id="16393" name="文本框 1000457">
              <a:extLst>
                <a:ext uri="{FF2B5EF4-FFF2-40B4-BE49-F238E27FC236}">
                  <a16:creationId xmlns:a16="http://schemas.microsoft.com/office/drawing/2014/main" id="{90C1B0D5-4020-451C-83CD-224E8F163D46}"/>
                </a:ext>
              </a:extLst>
            </p:cNvPr>
            <p:cNvSpPr txBox="1">
              <a:spLocks noChangeArrowheads="1"/>
            </p:cNvSpPr>
            <p:nvPr/>
          </p:nvSpPr>
          <p:spPr bwMode="auto">
            <a:xfrm>
              <a:off x="2400" y="2352"/>
              <a:ext cx="720"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latin typeface="Tahoma" panose="020B0604030504040204" pitchFamily="34" charset="0"/>
                </a:rPr>
                <a:t>特   殊</a:t>
              </a:r>
            </a:p>
            <a:p>
              <a:pPr>
                <a:spcBef>
                  <a:spcPct val="50000"/>
                </a:spcBef>
              </a:pPr>
              <a:r>
                <a:rPr lang="zh-CN" altLang="en-US" sz="2000">
                  <a:latin typeface="Tahoma" panose="020B0604030504040204" pitchFamily="34" charset="0"/>
                </a:rPr>
                <a:t>寄存器</a:t>
              </a:r>
            </a:p>
          </p:txBody>
        </p:sp>
        <p:sp>
          <p:nvSpPr>
            <p:cNvPr id="16394" name="文本框 1000458">
              <a:extLst>
                <a:ext uri="{FF2B5EF4-FFF2-40B4-BE49-F238E27FC236}">
                  <a16:creationId xmlns:a16="http://schemas.microsoft.com/office/drawing/2014/main" id="{07B98FCA-65B5-4A2E-B937-7C4A4327D5CD}"/>
                </a:ext>
              </a:extLst>
            </p:cNvPr>
            <p:cNvSpPr txBox="1">
              <a:spLocks noChangeArrowheads="1"/>
            </p:cNvSpPr>
            <p:nvPr/>
          </p:nvSpPr>
          <p:spPr bwMode="auto">
            <a:xfrm>
              <a:off x="3123" y="2352"/>
              <a:ext cx="864"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latin typeface="Tahoma" panose="020B0604030504040204" pitchFamily="34" charset="0"/>
                </a:rPr>
                <a:t>总   线</a:t>
              </a:r>
            </a:p>
            <a:p>
              <a:pPr>
                <a:spcBef>
                  <a:spcPct val="50000"/>
                </a:spcBef>
              </a:pPr>
              <a:r>
                <a:rPr lang="zh-CN" altLang="en-US" sz="2000">
                  <a:latin typeface="Tahoma" panose="020B0604030504040204" pitchFamily="34" charset="0"/>
                </a:rPr>
                <a:t>旁路器</a:t>
              </a:r>
            </a:p>
          </p:txBody>
        </p:sp>
        <p:sp>
          <p:nvSpPr>
            <p:cNvPr id="16395" name="直接连接符 1000459">
              <a:extLst>
                <a:ext uri="{FF2B5EF4-FFF2-40B4-BE49-F238E27FC236}">
                  <a16:creationId xmlns:a16="http://schemas.microsoft.com/office/drawing/2014/main" id="{9006D618-9431-4419-97F8-DB4D9854ED10}"/>
                </a:ext>
              </a:extLst>
            </p:cNvPr>
            <p:cNvSpPr>
              <a:spLocks noChangeShapeType="1"/>
            </p:cNvSpPr>
            <p:nvPr/>
          </p:nvSpPr>
          <p:spPr bwMode="auto">
            <a:xfrm>
              <a:off x="384" y="1728"/>
              <a:ext cx="360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6" name="直接连接符 1000460">
              <a:extLst>
                <a:ext uri="{FF2B5EF4-FFF2-40B4-BE49-F238E27FC236}">
                  <a16:creationId xmlns:a16="http://schemas.microsoft.com/office/drawing/2014/main" id="{D857707E-8591-467E-B504-321FC1DB53C9}"/>
                </a:ext>
              </a:extLst>
            </p:cNvPr>
            <p:cNvSpPr>
              <a:spLocks noChangeShapeType="1"/>
            </p:cNvSpPr>
            <p:nvPr/>
          </p:nvSpPr>
          <p:spPr bwMode="auto">
            <a:xfrm>
              <a:off x="384" y="1968"/>
              <a:ext cx="364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7" name="直接连接符 1000461">
              <a:extLst>
                <a:ext uri="{FF2B5EF4-FFF2-40B4-BE49-F238E27FC236}">
                  <a16:creationId xmlns:a16="http://schemas.microsoft.com/office/drawing/2014/main" id="{5E4B2B0B-1F28-4335-89A6-8B973333ED54}"/>
                </a:ext>
              </a:extLst>
            </p:cNvPr>
            <p:cNvSpPr>
              <a:spLocks noChangeShapeType="1"/>
            </p:cNvSpPr>
            <p:nvPr/>
          </p:nvSpPr>
          <p:spPr bwMode="auto">
            <a:xfrm flipV="1">
              <a:off x="960" y="1968"/>
              <a:ext cx="0"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8" name="直接连接符 1000462">
              <a:extLst>
                <a:ext uri="{FF2B5EF4-FFF2-40B4-BE49-F238E27FC236}">
                  <a16:creationId xmlns:a16="http://schemas.microsoft.com/office/drawing/2014/main" id="{AD5727E0-C44B-4C98-9B78-EA35A2D38E6E}"/>
                </a:ext>
              </a:extLst>
            </p:cNvPr>
            <p:cNvSpPr>
              <a:spLocks noChangeShapeType="1"/>
            </p:cNvSpPr>
            <p:nvPr/>
          </p:nvSpPr>
          <p:spPr bwMode="auto">
            <a:xfrm flipV="1">
              <a:off x="1248" y="1728"/>
              <a:ext cx="0" cy="62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9" name="直接连接符 1000463">
              <a:extLst>
                <a:ext uri="{FF2B5EF4-FFF2-40B4-BE49-F238E27FC236}">
                  <a16:creationId xmlns:a16="http://schemas.microsoft.com/office/drawing/2014/main" id="{3076E397-A306-4985-A14A-FCD6E0ECE909}"/>
                </a:ext>
              </a:extLst>
            </p:cNvPr>
            <p:cNvSpPr>
              <a:spLocks noChangeShapeType="1"/>
            </p:cNvSpPr>
            <p:nvPr/>
          </p:nvSpPr>
          <p:spPr bwMode="auto">
            <a:xfrm>
              <a:off x="384" y="3216"/>
              <a:ext cx="360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0" name="直接连接符 1000464">
              <a:extLst>
                <a:ext uri="{FF2B5EF4-FFF2-40B4-BE49-F238E27FC236}">
                  <a16:creationId xmlns:a16="http://schemas.microsoft.com/office/drawing/2014/main" id="{E21A4DD9-322B-44CC-B0AC-0462B4B99FD7}"/>
                </a:ext>
              </a:extLst>
            </p:cNvPr>
            <p:cNvSpPr>
              <a:spLocks noChangeShapeType="1"/>
            </p:cNvSpPr>
            <p:nvPr/>
          </p:nvSpPr>
          <p:spPr bwMode="auto">
            <a:xfrm flipV="1">
              <a:off x="1104" y="2832"/>
              <a:ext cx="0"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1" name="直接连接符 1000465">
              <a:extLst>
                <a:ext uri="{FF2B5EF4-FFF2-40B4-BE49-F238E27FC236}">
                  <a16:creationId xmlns:a16="http://schemas.microsoft.com/office/drawing/2014/main" id="{DFEE2667-E645-4BC7-B3D1-429E5FB28142}"/>
                </a:ext>
              </a:extLst>
            </p:cNvPr>
            <p:cNvSpPr>
              <a:spLocks noChangeShapeType="1"/>
            </p:cNvSpPr>
            <p:nvPr/>
          </p:nvSpPr>
          <p:spPr bwMode="auto">
            <a:xfrm>
              <a:off x="1728" y="1968"/>
              <a:ext cx="0" cy="43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2" name="直接连接符 1000466">
              <a:extLst>
                <a:ext uri="{FF2B5EF4-FFF2-40B4-BE49-F238E27FC236}">
                  <a16:creationId xmlns:a16="http://schemas.microsoft.com/office/drawing/2014/main" id="{6A9C65C1-1527-437E-A9DF-D65AA7B8022A}"/>
                </a:ext>
              </a:extLst>
            </p:cNvPr>
            <p:cNvSpPr>
              <a:spLocks noChangeShapeType="1"/>
            </p:cNvSpPr>
            <p:nvPr/>
          </p:nvSpPr>
          <p:spPr bwMode="auto">
            <a:xfrm>
              <a:off x="2016" y="1728"/>
              <a:ext cx="0" cy="67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3" name="直接连接符 1000467">
              <a:extLst>
                <a:ext uri="{FF2B5EF4-FFF2-40B4-BE49-F238E27FC236}">
                  <a16:creationId xmlns:a16="http://schemas.microsoft.com/office/drawing/2014/main" id="{E58451DC-6383-46E1-94F2-7221AFD0FCF1}"/>
                </a:ext>
              </a:extLst>
            </p:cNvPr>
            <p:cNvSpPr>
              <a:spLocks noChangeShapeType="1"/>
            </p:cNvSpPr>
            <p:nvPr/>
          </p:nvSpPr>
          <p:spPr bwMode="auto">
            <a:xfrm>
              <a:off x="1920" y="2736"/>
              <a:ext cx="0" cy="48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4" name="直接连接符 1000468">
              <a:extLst>
                <a:ext uri="{FF2B5EF4-FFF2-40B4-BE49-F238E27FC236}">
                  <a16:creationId xmlns:a16="http://schemas.microsoft.com/office/drawing/2014/main" id="{4B643087-76AF-4168-9F15-22562AE41004}"/>
                </a:ext>
              </a:extLst>
            </p:cNvPr>
            <p:cNvSpPr>
              <a:spLocks noChangeShapeType="1"/>
            </p:cNvSpPr>
            <p:nvPr/>
          </p:nvSpPr>
          <p:spPr bwMode="auto">
            <a:xfrm flipV="1">
              <a:off x="2688" y="1968"/>
              <a:ext cx="0"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5" name="直接连接符 1000469">
              <a:extLst>
                <a:ext uri="{FF2B5EF4-FFF2-40B4-BE49-F238E27FC236}">
                  <a16:creationId xmlns:a16="http://schemas.microsoft.com/office/drawing/2014/main" id="{1CD0D469-7F76-4DFD-AB5A-D03D132997A6}"/>
                </a:ext>
              </a:extLst>
            </p:cNvPr>
            <p:cNvSpPr>
              <a:spLocks noChangeShapeType="1"/>
            </p:cNvSpPr>
            <p:nvPr/>
          </p:nvSpPr>
          <p:spPr bwMode="auto">
            <a:xfrm flipV="1">
              <a:off x="2688" y="2832"/>
              <a:ext cx="0"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6" name="直接连接符 1000470">
              <a:extLst>
                <a:ext uri="{FF2B5EF4-FFF2-40B4-BE49-F238E27FC236}">
                  <a16:creationId xmlns:a16="http://schemas.microsoft.com/office/drawing/2014/main" id="{FB1F265B-3CE0-439B-984F-7A998265E119}"/>
                </a:ext>
              </a:extLst>
            </p:cNvPr>
            <p:cNvSpPr>
              <a:spLocks noChangeShapeType="1"/>
            </p:cNvSpPr>
            <p:nvPr/>
          </p:nvSpPr>
          <p:spPr bwMode="auto">
            <a:xfrm>
              <a:off x="3408" y="1968"/>
              <a:ext cx="0"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7" name="直接连接符 1000471">
              <a:extLst>
                <a:ext uri="{FF2B5EF4-FFF2-40B4-BE49-F238E27FC236}">
                  <a16:creationId xmlns:a16="http://schemas.microsoft.com/office/drawing/2014/main" id="{80587851-8C5D-4598-A8F5-96B1031675DA}"/>
                </a:ext>
              </a:extLst>
            </p:cNvPr>
            <p:cNvSpPr>
              <a:spLocks noChangeShapeType="1"/>
            </p:cNvSpPr>
            <p:nvPr/>
          </p:nvSpPr>
          <p:spPr bwMode="auto">
            <a:xfrm>
              <a:off x="3408" y="2832"/>
              <a:ext cx="0"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8" name="文本框 1000472">
              <a:extLst>
                <a:ext uri="{FF2B5EF4-FFF2-40B4-BE49-F238E27FC236}">
                  <a16:creationId xmlns:a16="http://schemas.microsoft.com/office/drawing/2014/main" id="{E7F35595-C20C-4F41-AA80-BC415C1C9E5D}"/>
                </a:ext>
              </a:extLst>
            </p:cNvPr>
            <p:cNvSpPr txBox="1">
              <a:spLocks noChangeArrowheads="1"/>
            </p:cNvSpPr>
            <p:nvPr/>
          </p:nvSpPr>
          <p:spPr bwMode="auto">
            <a:xfrm>
              <a:off x="2710" y="1457"/>
              <a:ext cx="720"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dirty="0">
                  <a:latin typeface="Tahoma" panose="020B0604030504040204" pitchFamily="34" charset="0"/>
                </a:rPr>
                <a:t>总线</a:t>
              </a:r>
              <a:r>
                <a:rPr lang="en-US" altLang="zh-CN" dirty="0">
                  <a:latin typeface="Tahoma" panose="020B0604030504040204" pitchFamily="34" charset="0"/>
                </a:rPr>
                <a:t>1</a:t>
              </a:r>
            </a:p>
          </p:txBody>
        </p:sp>
        <p:sp>
          <p:nvSpPr>
            <p:cNvPr id="16409" name="文本框 1000473">
              <a:extLst>
                <a:ext uri="{FF2B5EF4-FFF2-40B4-BE49-F238E27FC236}">
                  <a16:creationId xmlns:a16="http://schemas.microsoft.com/office/drawing/2014/main" id="{76257FA2-EF90-4372-8D26-45BAA72F5628}"/>
                </a:ext>
              </a:extLst>
            </p:cNvPr>
            <p:cNvSpPr txBox="1">
              <a:spLocks noChangeArrowheads="1"/>
            </p:cNvSpPr>
            <p:nvPr/>
          </p:nvSpPr>
          <p:spPr bwMode="auto">
            <a:xfrm>
              <a:off x="2736" y="1968"/>
              <a:ext cx="776"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latin typeface="Tahoma" panose="020B0604030504040204" pitchFamily="34" charset="0"/>
                </a:rPr>
                <a:t>总线</a:t>
              </a:r>
              <a:r>
                <a:rPr lang="en-US" altLang="zh-CN">
                  <a:latin typeface="Tahoma" panose="020B0604030504040204" pitchFamily="34" charset="0"/>
                </a:rPr>
                <a:t>2</a:t>
              </a:r>
            </a:p>
          </p:txBody>
        </p:sp>
        <p:sp>
          <p:nvSpPr>
            <p:cNvPr id="16410" name="文本框 1000474">
              <a:extLst>
                <a:ext uri="{FF2B5EF4-FFF2-40B4-BE49-F238E27FC236}">
                  <a16:creationId xmlns:a16="http://schemas.microsoft.com/office/drawing/2014/main" id="{F17E36B0-D7E7-424D-8981-130C6292C189}"/>
                </a:ext>
              </a:extLst>
            </p:cNvPr>
            <p:cNvSpPr txBox="1">
              <a:spLocks noChangeArrowheads="1"/>
            </p:cNvSpPr>
            <p:nvPr/>
          </p:nvSpPr>
          <p:spPr bwMode="auto">
            <a:xfrm>
              <a:off x="2736" y="3226"/>
              <a:ext cx="776"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dirty="0">
                  <a:latin typeface="Tahoma" panose="020B0604030504040204" pitchFamily="34" charset="0"/>
                </a:rPr>
                <a:t>总线</a:t>
              </a:r>
              <a:r>
                <a:rPr lang="en-US" altLang="zh-CN" dirty="0">
                  <a:latin typeface="Tahoma" panose="020B0604030504040204" pitchFamily="34" charset="0"/>
                </a:rPr>
                <a:t>3</a:t>
              </a:r>
            </a:p>
          </p:txBody>
        </p:sp>
      </p:grpSp>
      <p:sp>
        <p:nvSpPr>
          <p:cNvPr id="1000476" name="文本框 1000475">
            <a:extLst>
              <a:ext uri="{FF2B5EF4-FFF2-40B4-BE49-F238E27FC236}">
                <a16:creationId xmlns:a16="http://schemas.microsoft.com/office/drawing/2014/main" id="{55EC4EA5-30AD-4B40-9E10-9F4FE4BBE1AE}"/>
              </a:ext>
            </a:extLst>
          </p:cNvPr>
          <p:cNvSpPr txBox="1">
            <a:spLocks noChangeArrowheads="1"/>
          </p:cNvSpPr>
          <p:nvPr/>
        </p:nvSpPr>
        <p:spPr bwMode="auto">
          <a:xfrm>
            <a:off x="0" y="4495800"/>
            <a:ext cx="914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dirty="0">
                <a:latin typeface="Tahoma" panose="020B0604030504040204" pitchFamily="34" charset="0"/>
              </a:rPr>
              <a:t>        ALU</a:t>
            </a:r>
            <a:r>
              <a:rPr lang="zh-CN" altLang="en-US" dirty="0">
                <a:latin typeface="Tahoma" panose="020B0604030504040204" pitchFamily="34" charset="0"/>
              </a:rPr>
              <a:t>的两个输入端分别由总线提供，而</a:t>
            </a:r>
            <a:r>
              <a:rPr lang="en-US" altLang="zh-CN" dirty="0">
                <a:latin typeface="Tahoma" panose="020B0604030504040204" pitchFamily="34" charset="0"/>
              </a:rPr>
              <a:t>ALU</a:t>
            </a:r>
            <a:r>
              <a:rPr lang="zh-CN" altLang="en-US" dirty="0">
                <a:latin typeface="Tahoma" panose="020B0604030504040204" pitchFamily="34" charset="0"/>
              </a:rPr>
              <a:t>的输出则与第三条总线相连。这样，算术逻辑操作就可以在一步的控制之内完成。</a:t>
            </a:r>
          </a:p>
        </p:txBody>
      </p:sp>
      <p:sp>
        <p:nvSpPr>
          <p:cNvPr id="1000477" name="文本框 1000476">
            <a:extLst>
              <a:ext uri="{FF2B5EF4-FFF2-40B4-BE49-F238E27FC236}">
                <a16:creationId xmlns:a16="http://schemas.microsoft.com/office/drawing/2014/main" id="{F49FCD6D-7B90-4A0A-B5E2-A920A0D43042}"/>
              </a:ext>
            </a:extLst>
          </p:cNvPr>
          <p:cNvSpPr txBox="1">
            <a:spLocks noChangeArrowheads="1"/>
          </p:cNvSpPr>
          <p:nvPr/>
        </p:nvSpPr>
        <p:spPr bwMode="auto">
          <a:xfrm>
            <a:off x="0" y="5334000"/>
            <a:ext cx="914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dirty="0">
                <a:latin typeface="Tahoma" panose="020B0604030504040204" pitchFamily="34" charset="0"/>
              </a:rPr>
              <a:t>      </a:t>
            </a:r>
            <a:r>
              <a:rPr lang="zh-CN" altLang="en-US" dirty="0">
                <a:latin typeface="Tahoma" panose="020B0604030504040204" pitchFamily="34" charset="0"/>
              </a:rPr>
              <a:t>设置一个总线旁路器，如果一个操作数不需要修改，而直接从总线</a:t>
            </a:r>
            <a:r>
              <a:rPr lang="en-US" altLang="zh-CN" dirty="0">
                <a:latin typeface="Tahoma" panose="020B0604030504040204" pitchFamily="34" charset="0"/>
              </a:rPr>
              <a:t>2</a:t>
            </a:r>
            <a:r>
              <a:rPr lang="zh-CN" altLang="en-US" dirty="0">
                <a:latin typeface="Tahoma" panose="020B0604030504040204" pitchFamily="34" charset="0"/>
              </a:rPr>
              <a:t>传送到总线</a:t>
            </a:r>
            <a:r>
              <a:rPr lang="en-US" altLang="zh-CN" dirty="0">
                <a:latin typeface="Tahoma" panose="020B0604030504040204" pitchFamily="34" charset="0"/>
              </a:rPr>
              <a:t>3</a:t>
            </a:r>
            <a:r>
              <a:rPr lang="zh-CN" altLang="en-US" dirty="0">
                <a:latin typeface="Tahoma" panose="020B0604030504040204" pitchFamily="34" charset="0"/>
              </a:rPr>
              <a:t>，那么可以通过控制总线旁路器把数据传出。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1000451"/>
                                        </p:tgtEl>
                                        <p:attrNameLst>
                                          <p:attrName>style.visibility</p:attrName>
                                        </p:attrNameLst>
                                      </p:cBhvr>
                                      <p:to>
                                        <p:strVal val="visible"/>
                                      </p:to>
                                    </p:set>
                                    <p:animEffect transition="in" filter="barn(outVertical)">
                                      <p:cBhvr>
                                        <p:cTn id="7" dur="500"/>
                                        <p:tgtEl>
                                          <p:spTgt spid="10004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00476"/>
                                        </p:tgtEl>
                                        <p:attrNameLst>
                                          <p:attrName>style.visibility</p:attrName>
                                        </p:attrNameLst>
                                      </p:cBhvr>
                                      <p:to>
                                        <p:strVal val="visible"/>
                                      </p:to>
                                    </p:set>
                                    <p:animEffect transition="in" filter="checkerboard(across)">
                                      <p:cBhvr>
                                        <p:cTn id="12" dur="500"/>
                                        <p:tgtEl>
                                          <p:spTgt spid="1000476"/>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00477"/>
                                        </p:tgtEl>
                                        <p:attrNameLst>
                                          <p:attrName>style.visibility</p:attrName>
                                        </p:attrNameLst>
                                      </p:cBhvr>
                                      <p:to>
                                        <p:strVal val="visible"/>
                                      </p:to>
                                    </p:set>
                                    <p:animEffect transition="in" filter="checkerboard(across)">
                                      <p:cBhvr>
                                        <p:cTn id="17" dur="500"/>
                                        <p:tgtEl>
                                          <p:spTgt spid="1000477"/>
                                        </p:tgtEl>
                                      </p:cBhvr>
                                    </p:animEffect>
                                  </p:childTnLst>
                                  <p:subTnLst>
                                    <p:audio>
                                      <p:cMediaNode>
                                        <p:cTn display="0" masterRel="sameClick">
                                          <p:stCondLst>
                                            <p:cond evt="begin" delay="0">
                                              <p:tn val="15"/>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0476" grpId="0"/>
      <p:bldP spid="100047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D7C112-37FC-4350-A06F-97B66084D05E}"/>
              </a:ext>
            </a:extLst>
          </p:cNvPr>
          <p:cNvSpPr>
            <a:spLocks noGrp="1"/>
          </p:cNvSpPr>
          <p:nvPr>
            <p:ph type="title"/>
          </p:nvPr>
        </p:nvSpPr>
        <p:spPr/>
        <p:txBody>
          <a:bodyPr/>
          <a:lstStyle/>
          <a:p>
            <a:r>
              <a:rPr lang="zh-CN" altLang="en-US" dirty="0"/>
              <a:t>如何解决地址访问的矛盾？</a:t>
            </a:r>
          </a:p>
        </p:txBody>
      </p:sp>
      <p:pic>
        <p:nvPicPr>
          <p:cNvPr id="6" name="内容占位符 5">
            <a:extLst>
              <a:ext uri="{FF2B5EF4-FFF2-40B4-BE49-F238E27FC236}">
                <a16:creationId xmlns:a16="http://schemas.microsoft.com/office/drawing/2014/main" id="{ABA0BA83-6FF7-4A86-888F-E5F14866331B}"/>
              </a:ext>
            </a:extLst>
          </p:cNvPr>
          <p:cNvPicPr>
            <a:picLocks noGrp="1" noChangeAspect="1"/>
          </p:cNvPicPr>
          <p:nvPr>
            <p:ph idx="1"/>
          </p:nvPr>
        </p:nvPicPr>
        <p:blipFill>
          <a:blip r:embed="rId2"/>
          <a:stretch>
            <a:fillRect/>
          </a:stretch>
        </p:blipFill>
        <p:spPr>
          <a:xfrm>
            <a:off x="899592" y="2239554"/>
            <a:ext cx="6764802" cy="4343807"/>
          </a:xfrm>
          <a:prstGeom prst="rect">
            <a:avLst/>
          </a:prstGeom>
        </p:spPr>
      </p:pic>
      <p:sp>
        <p:nvSpPr>
          <p:cNvPr id="8" name="矩形 7">
            <a:extLst>
              <a:ext uri="{FF2B5EF4-FFF2-40B4-BE49-F238E27FC236}">
                <a16:creationId xmlns:a16="http://schemas.microsoft.com/office/drawing/2014/main" id="{E8028BAC-6EF1-447A-AFFE-DC8C1590503D}"/>
              </a:ext>
            </a:extLst>
          </p:cNvPr>
          <p:cNvSpPr/>
          <p:nvPr/>
        </p:nvSpPr>
        <p:spPr>
          <a:xfrm>
            <a:off x="457200" y="1196752"/>
            <a:ext cx="7787208" cy="1077218"/>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rgbClr val="000000"/>
                </a:solidFill>
                <a:effectLst/>
                <a:uLnTx/>
                <a:uFillTx/>
                <a:latin typeface="Tahoma"/>
                <a:ea typeface="宋体"/>
              </a:rPr>
              <a:t>8086CPU</a:t>
            </a:r>
            <a:r>
              <a:rPr kumimoji="0" lang="zh-CN" altLang="en-US" sz="3200" b="0" i="0" u="none" strike="noStrike" kern="0" cap="none" spc="0" normalizeH="0" baseline="0" noProof="0" dirty="0">
                <a:ln>
                  <a:noFill/>
                </a:ln>
                <a:solidFill>
                  <a:srgbClr val="000000"/>
                </a:solidFill>
                <a:effectLst/>
                <a:uLnTx/>
                <a:uFillTx/>
                <a:latin typeface="Tahoma"/>
                <a:ea typeface="宋体"/>
              </a:rPr>
              <a:t>采用一种在内部用两个</a:t>
            </a:r>
            <a:r>
              <a:rPr kumimoji="0" lang="en-US" altLang="zh-CN" sz="3200" b="0" i="0" u="none" strike="noStrike" kern="0" cap="none" spc="0" normalizeH="0" baseline="0" noProof="0" dirty="0">
                <a:ln>
                  <a:noFill/>
                </a:ln>
                <a:solidFill>
                  <a:srgbClr val="000000"/>
                </a:solidFill>
                <a:effectLst/>
                <a:uLnTx/>
                <a:uFillTx/>
                <a:latin typeface="Tahoma"/>
                <a:ea typeface="宋体"/>
              </a:rPr>
              <a:t>16</a:t>
            </a:r>
            <a:r>
              <a:rPr kumimoji="0" lang="zh-CN" altLang="en-US" sz="3200" b="0" i="0" u="none" strike="noStrike" kern="0" cap="none" spc="0" normalizeH="0" baseline="0" noProof="0" dirty="0">
                <a:ln>
                  <a:noFill/>
                </a:ln>
                <a:solidFill>
                  <a:srgbClr val="000000"/>
                </a:solidFill>
                <a:effectLst/>
                <a:uLnTx/>
                <a:uFillTx/>
                <a:latin typeface="Tahoma"/>
                <a:ea typeface="宋体"/>
              </a:rPr>
              <a:t>位地址合成的方法来形成一个</a:t>
            </a:r>
            <a:r>
              <a:rPr kumimoji="0" lang="en-US" altLang="zh-CN" sz="3200" b="0" i="0" u="none" strike="noStrike" kern="0" cap="none" spc="0" normalizeH="0" baseline="0" noProof="0" dirty="0">
                <a:ln>
                  <a:noFill/>
                </a:ln>
                <a:solidFill>
                  <a:srgbClr val="000000"/>
                </a:solidFill>
                <a:effectLst/>
                <a:uLnTx/>
                <a:uFillTx/>
                <a:latin typeface="Tahoma"/>
                <a:ea typeface="宋体"/>
              </a:rPr>
              <a:t>20</a:t>
            </a:r>
            <a:r>
              <a:rPr kumimoji="0" lang="zh-CN" altLang="en-US" sz="3200" b="0" i="0" u="none" strike="noStrike" kern="0" cap="none" spc="0" normalizeH="0" baseline="0" noProof="0" dirty="0">
                <a:ln>
                  <a:noFill/>
                </a:ln>
                <a:solidFill>
                  <a:srgbClr val="000000"/>
                </a:solidFill>
                <a:effectLst/>
                <a:uLnTx/>
                <a:uFillTx/>
                <a:latin typeface="Tahoma"/>
                <a:ea typeface="宋体"/>
              </a:rPr>
              <a:t>位的物理地址</a:t>
            </a:r>
            <a:endParaRPr kumimoji="0" lang="zh-CN" alt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7098215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D7C112-37FC-4350-A06F-97B66084D05E}"/>
              </a:ext>
            </a:extLst>
          </p:cNvPr>
          <p:cNvSpPr>
            <a:spLocks noGrp="1"/>
          </p:cNvSpPr>
          <p:nvPr>
            <p:ph type="title"/>
          </p:nvPr>
        </p:nvSpPr>
        <p:spPr/>
        <p:txBody>
          <a:bodyPr/>
          <a:lstStyle/>
          <a:p>
            <a:r>
              <a:rPr lang="zh-CN" altLang="en-US" sz="3200" dirty="0">
                <a:solidFill>
                  <a:srgbClr val="00B0F0"/>
                </a:solidFill>
              </a:rPr>
              <a:t>示例</a:t>
            </a:r>
            <a:r>
              <a:rPr lang="en-US" altLang="zh-CN" sz="3200" dirty="0">
                <a:solidFill>
                  <a:srgbClr val="00B0F0"/>
                </a:solidFill>
              </a:rPr>
              <a:t>:</a:t>
            </a:r>
            <a:r>
              <a:rPr lang="zh-CN" altLang="en-US" sz="3200" dirty="0">
                <a:solidFill>
                  <a:srgbClr val="00B0F0"/>
                </a:solidFill>
              </a:rPr>
              <a:t>访问地址为</a:t>
            </a:r>
            <a:r>
              <a:rPr lang="en-US" altLang="zh-CN" sz="3200" dirty="0">
                <a:solidFill>
                  <a:srgbClr val="00B0F0"/>
                </a:solidFill>
              </a:rPr>
              <a:t>123C8H</a:t>
            </a:r>
            <a:r>
              <a:rPr lang="zh-CN" altLang="en-US" sz="3200" dirty="0">
                <a:solidFill>
                  <a:srgbClr val="00B0F0"/>
                </a:solidFill>
              </a:rPr>
              <a:t>的内存单元</a:t>
            </a:r>
          </a:p>
        </p:txBody>
      </p:sp>
      <p:sp>
        <p:nvSpPr>
          <p:cNvPr id="8" name="矩形 7">
            <a:extLst>
              <a:ext uri="{FF2B5EF4-FFF2-40B4-BE49-F238E27FC236}">
                <a16:creationId xmlns:a16="http://schemas.microsoft.com/office/drawing/2014/main" id="{E8028BAC-6EF1-447A-AFFE-DC8C1590503D}"/>
              </a:ext>
            </a:extLst>
          </p:cNvPr>
          <p:cNvSpPr/>
          <p:nvPr/>
        </p:nvSpPr>
        <p:spPr>
          <a:xfrm>
            <a:off x="457200" y="1196752"/>
            <a:ext cx="7787208" cy="978729"/>
          </a:xfrm>
          <a:prstGeom prst="rect">
            <a:avLst/>
          </a:prstGeom>
        </p:spPr>
        <p:txBody>
          <a:bodyPr wrap="square">
            <a:spAutoFit/>
          </a:bodyPr>
          <a:lstStyle/>
          <a:p>
            <a:pPr>
              <a:lnSpc>
                <a:spcPct val="90000"/>
              </a:lnSpc>
            </a:pPr>
            <a:r>
              <a:rPr lang="zh-CN" altLang="en-US" sz="3200" dirty="0"/>
              <a:t>地址加法器</a:t>
            </a:r>
            <a:r>
              <a:rPr lang="zh-CN" altLang="en-US" sz="3200" dirty="0">
                <a:latin typeface="宋体" panose="02010600030101010101" pitchFamily="2" charset="-122"/>
              </a:rPr>
              <a:t>合成物理地址的方法：</a:t>
            </a:r>
          </a:p>
          <a:p>
            <a:pPr>
              <a:lnSpc>
                <a:spcPct val="90000"/>
              </a:lnSpc>
              <a:buFont typeface="Wingdings" panose="05000000000000000000" pitchFamily="2" charset="2"/>
              <a:buNone/>
            </a:pPr>
            <a:r>
              <a:rPr lang="zh-CN" altLang="en-US" sz="3200" dirty="0"/>
              <a:t>         物理地址</a:t>
            </a:r>
            <a:r>
              <a:rPr lang="en-US" altLang="zh-CN" sz="3200" dirty="0"/>
              <a:t>=</a:t>
            </a:r>
            <a:r>
              <a:rPr lang="zh-CN" altLang="en-US" sz="3200" dirty="0"/>
              <a:t>段地址</a:t>
            </a:r>
            <a:r>
              <a:rPr lang="en-US" altLang="zh-CN" sz="3200" dirty="0">
                <a:latin typeface="宋体" panose="02010600030101010101" pitchFamily="2" charset="-122"/>
              </a:rPr>
              <a:t>×16+</a:t>
            </a:r>
            <a:r>
              <a:rPr lang="zh-CN" altLang="en-US" sz="3200" dirty="0">
                <a:latin typeface="宋体" panose="02010600030101010101" pitchFamily="2" charset="-122"/>
              </a:rPr>
              <a:t>偏移地址</a:t>
            </a:r>
          </a:p>
        </p:txBody>
      </p:sp>
      <p:pic>
        <p:nvPicPr>
          <p:cNvPr id="7" name="图片 6">
            <a:extLst>
              <a:ext uri="{FF2B5EF4-FFF2-40B4-BE49-F238E27FC236}">
                <a16:creationId xmlns:a16="http://schemas.microsoft.com/office/drawing/2014/main" id="{EFE1874C-C71C-4504-957D-88B87BB693DD}"/>
              </a:ext>
            </a:extLst>
          </p:cNvPr>
          <p:cNvPicPr>
            <a:picLocks noChangeAspect="1"/>
          </p:cNvPicPr>
          <p:nvPr/>
        </p:nvPicPr>
        <p:blipFill>
          <a:blip r:embed="rId3"/>
          <a:stretch>
            <a:fillRect/>
          </a:stretch>
        </p:blipFill>
        <p:spPr>
          <a:xfrm>
            <a:off x="539552" y="2391158"/>
            <a:ext cx="7869367" cy="4192204"/>
          </a:xfrm>
          <a:prstGeom prst="rect">
            <a:avLst/>
          </a:prstGeom>
        </p:spPr>
      </p:pic>
      <p:pic>
        <p:nvPicPr>
          <p:cNvPr id="9" name="图片 8">
            <a:extLst>
              <a:ext uri="{FF2B5EF4-FFF2-40B4-BE49-F238E27FC236}">
                <a16:creationId xmlns:a16="http://schemas.microsoft.com/office/drawing/2014/main" id="{32E207C7-9B91-45C2-8B16-BACCC9484080}"/>
              </a:ext>
            </a:extLst>
          </p:cNvPr>
          <p:cNvPicPr>
            <a:picLocks noChangeAspect="1"/>
          </p:cNvPicPr>
          <p:nvPr/>
        </p:nvPicPr>
        <p:blipFill>
          <a:blip r:embed="rId4"/>
          <a:stretch>
            <a:fillRect/>
          </a:stretch>
        </p:blipFill>
        <p:spPr>
          <a:xfrm>
            <a:off x="3419872" y="3501008"/>
            <a:ext cx="1698825" cy="1657051"/>
          </a:xfrm>
          <a:prstGeom prst="rect">
            <a:avLst/>
          </a:prstGeom>
        </p:spPr>
      </p:pic>
      <p:pic>
        <p:nvPicPr>
          <p:cNvPr id="10" name="图片 9">
            <a:extLst>
              <a:ext uri="{FF2B5EF4-FFF2-40B4-BE49-F238E27FC236}">
                <a16:creationId xmlns:a16="http://schemas.microsoft.com/office/drawing/2014/main" id="{7D74C210-1FB7-4FC4-A3CF-4B09CCD8F0DF}"/>
              </a:ext>
            </a:extLst>
          </p:cNvPr>
          <p:cNvPicPr>
            <a:picLocks noChangeAspect="1"/>
          </p:cNvPicPr>
          <p:nvPr/>
        </p:nvPicPr>
        <p:blipFill>
          <a:blip r:embed="rId5"/>
          <a:stretch>
            <a:fillRect/>
          </a:stretch>
        </p:blipFill>
        <p:spPr>
          <a:xfrm>
            <a:off x="6413162" y="4077072"/>
            <a:ext cx="1399198" cy="741575"/>
          </a:xfrm>
          <a:prstGeom prst="rect">
            <a:avLst/>
          </a:prstGeom>
        </p:spPr>
      </p:pic>
    </p:spTree>
    <p:extLst>
      <p:ext uri="{BB962C8B-B14F-4D97-AF65-F5344CB8AC3E}">
        <p14:creationId xmlns:p14="http://schemas.microsoft.com/office/powerpoint/2010/main" val="393200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FA8E35E-C6C7-4F88-BA79-1C4B2DB59298}"/>
              </a:ext>
            </a:extLst>
          </p:cNvPr>
          <p:cNvSpPr>
            <a:spLocks noGrp="1" noChangeArrowheads="1"/>
          </p:cNvSpPr>
          <p:nvPr>
            <p:ph type="title"/>
          </p:nvPr>
        </p:nvSpPr>
        <p:spPr/>
        <p:txBody>
          <a:bodyPr/>
          <a:lstStyle/>
          <a:p>
            <a:r>
              <a:rPr lang="zh-CN" altLang="en-US" dirty="0"/>
              <a:t>段的概念？</a:t>
            </a:r>
          </a:p>
        </p:txBody>
      </p:sp>
      <p:sp>
        <p:nvSpPr>
          <p:cNvPr id="10243" name="Rectangle 3">
            <a:extLst>
              <a:ext uri="{FF2B5EF4-FFF2-40B4-BE49-F238E27FC236}">
                <a16:creationId xmlns:a16="http://schemas.microsoft.com/office/drawing/2014/main" id="{51B30D1C-A2B1-4B0C-A574-F0F7F31333AB}"/>
              </a:ext>
            </a:extLst>
          </p:cNvPr>
          <p:cNvSpPr>
            <a:spLocks noGrp="1" noChangeArrowheads="1"/>
          </p:cNvSpPr>
          <p:nvPr>
            <p:ph type="body" idx="1"/>
          </p:nvPr>
        </p:nvSpPr>
        <p:spPr>
          <a:xfrm>
            <a:off x="457200" y="1340768"/>
            <a:ext cx="7786688" cy="4834607"/>
          </a:xfrm>
        </p:spPr>
        <p:txBody>
          <a:bodyPr/>
          <a:lstStyle/>
          <a:p>
            <a:r>
              <a:rPr lang="zh-CN" altLang="en-US" dirty="0"/>
              <a:t>错误认识：</a:t>
            </a:r>
          </a:p>
          <a:p>
            <a:pPr lvl="1"/>
            <a:r>
              <a:rPr lang="zh-CN" altLang="en-US" dirty="0"/>
              <a:t>内存被划分成了一个一个的段，每一个段有一个段地址。</a:t>
            </a:r>
          </a:p>
          <a:p>
            <a:r>
              <a:rPr lang="zh-CN" altLang="en-US" dirty="0"/>
              <a:t>其实：</a:t>
            </a:r>
          </a:p>
          <a:p>
            <a:pPr lvl="1"/>
            <a:r>
              <a:rPr lang="zh-CN" altLang="en-US" sz="2400" dirty="0"/>
              <a:t>内存并没有分段，段的划分来自于</a:t>
            </a:r>
            <a:r>
              <a:rPr lang="en-US" altLang="zh-CN" sz="2400" dirty="0"/>
              <a:t>CPU</a:t>
            </a:r>
            <a:r>
              <a:rPr lang="zh-CN" altLang="en-US" sz="2400" dirty="0"/>
              <a:t>，由于</a:t>
            </a:r>
            <a:r>
              <a:rPr lang="en-US" altLang="zh-CN" sz="2400" dirty="0"/>
              <a:t>8086CPU</a:t>
            </a:r>
            <a:r>
              <a:rPr lang="zh-CN" altLang="en-US" sz="2400" dirty="0"/>
              <a:t>用</a:t>
            </a:r>
            <a:r>
              <a:rPr lang="zh-CN" altLang="en-US" sz="2400" dirty="0">
                <a:latin typeface="Arial" panose="020B0604020202020204" pitchFamily="34" charset="0"/>
              </a:rPr>
              <a:t>“</a:t>
            </a:r>
            <a:r>
              <a:rPr lang="zh-CN" altLang="en-US" sz="2400" dirty="0"/>
              <a:t>（段地址</a:t>
            </a:r>
            <a:r>
              <a:rPr lang="en-US" altLang="zh-CN" sz="2400" dirty="0">
                <a:latin typeface="宋体" panose="02010600030101010101" pitchFamily="2" charset="-122"/>
              </a:rPr>
              <a:t>×16</a:t>
            </a:r>
            <a:r>
              <a:rPr lang="zh-CN" altLang="en-US" sz="2400" dirty="0">
                <a:latin typeface="宋体" panose="02010600030101010101" pitchFamily="2" charset="-122"/>
              </a:rPr>
              <a:t>）</a:t>
            </a:r>
            <a:r>
              <a:rPr lang="en-US" altLang="zh-CN" sz="2400" dirty="0">
                <a:latin typeface="宋体" panose="02010600030101010101" pitchFamily="2" charset="-122"/>
              </a:rPr>
              <a:t>+</a:t>
            </a:r>
            <a:r>
              <a:rPr lang="zh-CN" altLang="en-US" sz="2400" dirty="0">
                <a:latin typeface="宋体" panose="02010600030101010101" pitchFamily="2" charset="-122"/>
              </a:rPr>
              <a:t>偏移地址</a:t>
            </a:r>
            <a:r>
              <a:rPr lang="en-US" altLang="zh-CN" sz="2400" dirty="0">
                <a:latin typeface="宋体" panose="02010600030101010101" pitchFamily="2" charset="-122"/>
              </a:rPr>
              <a:t>=</a:t>
            </a:r>
            <a:r>
              <a:rPr lang="zh-CN" altLang="en-US" sz="2400" dirty="0">
                <a:latin typeface="宋体" panose="02010600030101010101" pitchFamily="2" charset="-122"/>
              </a:rPr>
              <a:t>物理地址</a:t>
            </a:r>
            <a:r>
              <a:rPr lang="zh-CN" altLang="en-US" sz="2400" dirty="0">
                <a:latin typeface="Arial" panose="020B0604020202020204" pitchFamily="34" charset="0"/>
              </a:rPr>
              <a:t>”</a:t>
            </a:r>
            <a:r>
              <a:rPr lang="zh-CN" altLang="en-US" sz="2400" dirty="0">
                <a:latin typeface="宋体" panose="02010600030101010101" pitchFamily="2" charset="-122"/>
              </a:rPr>
              <a:t>的方式给出内存单元的物理地址，使得我们可以用分段的方式来管理内存。</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Effect transition="in" filter="checkerboard(across)">
                                      <p:cBhvr>
                                        <p:cTn id="7" dur="500"/>
                                        <p:tgtEl>
                                          <p:spTgt spid="102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0243">
                                            <p:txEl>
                                              <p:pRg st="2" end="2"/>
                                            </p:txEl>
                                          </p:spTgt>
                                        </p:tgtEl>
                                        <p:attrNameLst>
                                          <p:attrName>style.visibility</p:attrName>
                                        </p:attrNameLst>
                                      </p:cBhvr>
                                      <p:to>
                                        <p:strVal val="visible"/>
                                      </p:to>
                                    </p:set>
                                    <p:animEffect transition="in" filter="checkerboard(across)">
                                      <p:cBhvr>
                                        <p:cTn id="12" dur="500"/>
                                        <p:tgtEl>
                                          <p:spTgt spid="102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0243">
                                            <p:txEl>
                                              <p:pRg st="3" end="3"/>
                                            </p:txEl>
                                          </p:spTgt>
                                        </p:tgtEl>
                                        <p:attrNameLst>
                                          <p:attrName>style.visibility</p:attrName>
                                        </p:attrNameLst>
                                      </p:cBhvr>
                                      <p:to>
                                        <p:strVal val="visible"/>
                                      </p:to>
                                    </p:set>
                                    <p:animEffect transition="in" filter="checkerboard(across)">
                                      <p:cBhvr>
                                        <p:cTn id="17" dur="500"/>
                                        <p:tgtEl>
                                          <p:spTgt spid="102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11D38951-A61B-417E-B405-BFEDCC0FC945}"/>
              </a:ext>
            </a:extLst>
          </p:cNvPr>
          <p:cNvSpPr>
            <a:spLocks noGrp="1" noChangeArrowheads="1"/>
          </p:cNvSpPr>
          <p:nvPr>
            <p:ph type="title"/>
          </p:nvPr>
        </p:nvSpPr>
        <p:spPr/>
        <p:txBody>
          <a:bodyPr/>
          <a:lstStyle/>
          <a:p>
            <a:r>
              <a:rPr lang="zh-CN" altLang="en-US" dirty="0"/>
              <a:t>段的概念？</a:t>
            </a:r>
          </a:p>
        </p:txBody>
      </p:sp>
      <p:sp>
        <p:nvSpPr>
          <p:cNvPr id="146435" name="Rectangle 3">
            <a:extLst>
              <a:ext uri="{FF2B5EF4-FFF2-40B4-BE49-F238E27FC236}">
                <a16:creationId xmlns:a16="http://schemas.microsoft.com/office/drawing/2014/main" id="{0AB15261-747A-4B07-90EE-E5A1567F1E44}"/>
              </a:ext>
            </a:extLst>
          </p:cNvPr>
          <p:cNvSpPr>
            <a:spLocks noGrp="1" noChangeArrowheads="1"/>
          </p:cNvSpPr>
          <p:nvPr>
            <p:ph type="body" idx="1"/>
          </p:nvPr>
        </p:nvSpPr>
        <p:spPr>
          <a:xfrm>
            <a:off x="251520" y="5373216"/>
            <a:ext cx="8435279" cy="1368152"/>
          </a:xfrm>
        </p:spPr>
        <p:txBody>
          <a:bodyPr/>
          <a:lstStyle/>
          <a:p>
            <a:pPr>
              <a:lnSpc>
                <a:spcPct val="90000"/>
              </a:lnSpc>
            </a:pPr>
            <a:r>
              <a:rPr lang="zh-CN" altLang="en-US" sz="2800" dirty="0"/>
              <a:t>我们可以认为：地址</a:t>
            </a:r>
            <a:r>
              <a:rPr lang="en-US" altLang="zh-CN" sz="2800" dirty="0"/>
              <a:t>10000H~100FFH</a:t>
            </a:r>
            <a:r>
              <a:rPr lang="zh-CN" altLang="en-US" sz="2800" dirty="0"/>
              <a:t>的内存单元组成一个段，该段的起始地址（ 基础地址）为</a:t>
            </a:r>
            <a:r>
              <a:rPr lang="en-US" altLang="zh-CN" sz="2800" dirty="0"/>
              <a:t>10000H</a:t>
            </a:r>
            <a:r>
              <a:rPr lang="zh-CN" altLang="en-US" sz="2800" dirty="0"/>
              <a:t>，段地址为</a:t>
            </a:r>
            <a:r>
              <a:rPr lang="en-US" altLang="zh-CN" sz="2800" dirty="0"/>
              <a:t>1000H</a:t>
            </a:r>
            <a:r>
              <a:rPr lang="zh-CN" altLang="en-US" sz="2800" dirty="0"/>
              <a:t>，大小为</a:t>
            </a:r>
            <a:r>
              <a:rPr lang="en-US" altLang="zh-CN" sz="2800" dirty="0"/>
              <a:t>100H</a:t>
            </a:r>
            <a:r>
              <a:rPr lang="zh-CN" altLang="en-US" sz="2800" dirty="0"/>
              <a:t>。</a:t>
            </a:r>
          </a:p>
        </p:txBody>
      </p:sp>
      <p:pic>
        <p:nvPicPr>
          <p:cNvPr id="146436" name="Picture 4">
            <a:extLst>
              <a:ext uri="{FF2B5EF4-FFF2-40B4-BE49-F238E27FC236}">
                <a16:creationId xmlns:a16="http://schemas.microsoft.com/office/drawing/2014/main" id="{DD918D3C-C865-4D78-9167-34256852E9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1074517"/>
            <a:ext cx="4320480" cy="41691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animEffect transition="in" filter="checkerboard(across)">
                                      <p:cBhvr>
                                        <p:cTn id="7" dur="500"/>
                                        <p:tgtEl>
                                          <p:spTgt spid="146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8886BA6E-9F66-472E-91FB-6F156186BBAE}"/>
              </a:ext>
            </a:extLst>
          </p:cNvPr>
          <p:cNvSpPr>
            <a:spLocks noGrp="1" noChangeArrowheads="1"/>
          </p:cNvSpPr>
          <p:nvPr>
            <p:ph type="title"/>
          </p:nvPr>
        </p:nvSpPr>
        <p:spPr/>
        <p:txBody>
          <a:bodyPr/>
          <a:lstStyle/>
          <a:p>
            <a:r>
              <a:rPr lang="zh-CN" altLang="en-US" dirty="0"/>
              <a:t>段的概念</a:t>
            </a:r>
          </a:p>
        </p:txBody>
      </p:sp>
      <p:sp>
        <p:nvSpPr>
          <p:cNvPr id="147459" name="Rectangle 3">
            <a:extLst>
              <a:ext uri="{FF2B5EF4-FFF2-40B4-BE49-F238E27FC236}">
                <a16:creationId xmlns:a16="http://schemas.microsoft.com/office/drawing/2014/main" id="{A271EC5A-84F3-46C3-A022-C928E5926582}"/>
              </a:ext>
            </a:extLst>
          </p:cNvPr>
          <p:cNvSpPr>
            <a:spLocks noGrp="1" noChangeArrowheads="1"/>
          </p:cNvSpPr>
          <p:nvPr>
            <p:ph type="body" idx="1"/>
          </p:nvPr>
        </p:nvSpPr>
        <p:spPr>
          <a:xfrm>
            <a:off x="-197937" y="5129213"/>
            <a:ext cx="9309546" cy="1728787"/>
          </a:xfrm>
        </p:spPr>
        <p:txBody>
          <a:bodyPr/>
          <a:lstStyle/>
          <a:p>
            <a:pPr>
              <a:lnSpc>
                <a:spcPct val="90000"/>
              </a:lnSpc>
            </a:pPr>
            <a:r>
              <a:rPr lang="zh-CN" altLang="en-US" sz="2800" dirty="0"/>
              <a:t>我们也可以认为地址</a:t>
            </a:r>
            <a:r>
              <a:rPr lang="en-US" altLang="zh-CN" sz="2800" dirty="0"/>
              <a:t>10000H~1007FH</a:t>
            </a:r>
            <a:r>
              <a:rPr lang="zh-CN" altLang="en-US" sz="2800" dirty="0"/>
              <a:t>、</a:t>
            </a:r>
            <a:r>
              <a:rPr lang="en-US" altLang="zh-CN" sz="2800" dirty="0"/>
              <a:t>10080H~100FFH </a:t>
            </a:r>
            <a:r>
              <a:rPr lang="zh-CN" altLang="en-US" sz="2800" dirty="0"/>
              <a:t>的内存单元组成两个段，它们的起始地址（ 基础地址 ）为</a:t>
            </a:r>
            <a:r>
              <a:rPr lang="en-US" altLang="zh-CN" sz="2800" dirty="0"/>
              <a:t>10000H</a:t>
            </a:r>
            <a:r>
              <a:rPr lang="zh-CN" altLang="en-US" sz="2800" dirty="0"/>
              <a:t>和</a:t>
            </a:r>
            <a:r>
              <a:rPr lang="en-US" altLang="zh-CN" sz="2800" dirty="0"/>
              <a:t>10080H</a:t>
            </a:r>
            <a:r>
              <a:rPr lang="zh-CN" altLang="en-US" sz="2800" dirty="0"/>
              <a:t>，段地址为：</a:t>
            </a:r>
            <a:r>
              <a:rPr lang="en-US" altLang="zh-CN" sz="2800" dirty="0"/>
              <a:t>1000H  </a:t>
            </a:r>
            <a:r>
              <a:rPr lang="zh-CN" altLang="en-US" sz="2800" dirty="0"/>
              <a:t>和</a:t>
            </a:r>
            <a:r>
              <a:rPr lang="en-US" altLang="zh-CN" sz="2800" dirty="0"/>
              <a:t>1008H</a:t>
            </a:r>
            <a:r>
              <a:rPr lang="zh-CN" altLang="en-US" sz="2800" dirty="0"/>
              <a:t>，大小都为</a:t>
            </a:r>
            <a:r>
              <a:rPr lang="en-US" altLang="zh-CN" sz="2800" dirty="0"/>
              <a:t>80H</a:t>
            </a:r>
            <a:r>
              <a:rPr lang="zh-CN" altLang="en-US" sz="2800" dirty="0"/>
              <a:t>。</a:t>
            </a:r>
          </a:p>
        </p:txBody>
      </p:sp>
      <p:pic>
        <p:nvPicPr>
          <p:cNvPr id="147460" name="Picture 4">
            <a:extLst>
              <a:ext uri="{FF2B5EF4-FFF2-40B4-BE49-F238E27FC236}">
                <a16:creationId xmlns:a16="http://schemas.microsoft.com/office/drawing/2014/main" id="{6BB195B2-7C55-4CAE-A6EC-2CF538F642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5046" y="981075"/>
            <a:ext cx="4359202" cy="41678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checkerboard(across)">
                                      <p:cBhvr>
                                        <p:cTn id="7" dur="500"/>
                                        <p:tgtEl>
                                          <p:spTgt spid="1474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3E71EC-ACD6-4989-9603-A4B9E7EEABD4}"/>
              </a:ext>
            </a:extLst>
          </p:cNvPr>
          <p:cNvSpPr>
            <a:spLocks noGrp="1"/>
          </p:cNvSpPr>
          <p:nvPr>
            <p:ph type="title"/>
          </p:nvPr>
        </p:nvSpPr>
        <p:spPr/>
        <p:txBody>
          <a:bodyPr/>
          <a:lstStyle/>
          <a:p>
            <a:r>
              <a:rPr lang="zh-CN" altLang="en-US" dirty="0"/>
              <a:t>段的概念</a:t>
            </a:r>
          </a:p>
        </p:txBody>
      </p:sp>
      <p:sp>
        <p:nvSpPr>
          <p:cNvPr id="3" name="内容占位符 2">
            <a:extLst>
              <a:ext uri="{FF2B5EF4-FFF2-40B4-BE49-F238E27FC236}">
                <a16:creationId xmlns:a16="http://schemas.microsoft.com/office/drawing/2014/main" id="{CD463629-4B3F-4189-BD1F-A0802196AE89}"/>
              </a:ext>
            </a:extLst>
          </p:cNvPr>
          <p:cNvSpPr>
            <a:spLocks noGrp="1"/>
          </p:cNvSpPr>
          <p:nvPr>
            <p:ph idx="1"/>
          </p:nvPr>
        </p:nvSpPr>
        <p:spPr>
          <a:xfrm>
            <a:off x="457200" y="1268413"/>
            <a:ext cx="8229600" cy="2952675"/>
          </a:xfrm>
        </p:spPr>
        <p:txBody>
          <a:bodyPr/>
          <a:lstStyle/>
          <a:p>
            <a:r>
              <a:rPr lang="zh-CN" altLang="en-US" sz="2800" dirty="0"/>
              <a:t>在</a:t>
            </a:r>
            <a:r>
              <a:rPr lang="en-US" altLang="zh-CN" sz="2800" dirty="0"/>
              <a:t>8086PC</a:t>
            </a:r>
            <a:r>
              <a:rPr lang="zh-CN" altLang="en-US" sz="2800" dirty="0"/>
              <a:t>机中，存储单元的地址用两个元素来描述。即段地址和偏移地址。</a:t>
            </a:r>
          </a:p>
          <a:p>
            <a:r>
              <a:rPr lang="zh-CN" altLang="en-US" sz="2800" dirty="0">
                <a:latin typeface="Arial" panose="020B0604020202020204" pitchFamily="34" charset="0"/>
              </a:rPr>
              <a:t>“</a:t>
            </a:r>
            <a:r>
              <a:rPr lang="zh-CN" altLang="en-US" sz="2800" dirty="0"/>
              <a:t>数据在</a:t>
            </a:r>
            <a:r>
              <a:rPr lang="en-US" altLang="zh-CN" sz="2800" dirty="0"/>
              <a:t>21F60H</a:t>
            </a:r>
            <a:r>
              <a:rPr lang="zh-CN" altLang="en-US" sz="2800" dirty="0"/>
              <a:t>内存单元中。</a:t>
            </a:r>
            <a:r>
              <a:rPr lang="zh-CN" altLang="en-US" sz="2800" dirty="0">
                <a:latin typeface="Arial" panose="020B0604020202020204" pitchFamily="34" charset="0"/>
              </a:rPr>
              <a:t>”</a:t>
            </a:r>
            <a:r>
              <a:rPr lang="zh-CN" altLang="en-US" sz="2800" dirty="0"/>
              <a:t>对于</a:t>
            </a:r>
            <a:r>
              <a:rPr lang="en-US" altLang="zh-CN" sz="2800" dirty="0"/>
              <a:t>8086PC</a:t>
            </a:r>
            <a:r>
              <a:rPr lang="zh-CN" altLang="en-US" sz="2800" dirty="0"/>
              <a:t>机的两种描述：</a:t>
            </a:r>
          </a:p>
          <a:p>
            <a:pPr lvl="1"/>
            <a:r>
              <a:rPr lang="zh-CN" altLang="en-US" sz="2400" dirty="0"/>
              <a:t>（</a:t>
            </a:r>
            <a:r>
              <a:rPr lang="en-US" altLang="zh-CN" sz="2400" dirty="0"/>
              <a:t>a</a:t>
            </a:r>
            <a:r>
              <a:rPr lang="zh-CN" altLang="en-US" sz="2400" dirty="0"/>
              <a:t>）数据存在内存</a:t>
            </a:r>
            <a:r>
              <a:rPr lang="en-US" altLang="zh-CN" sz="2400" dirty="0"/>
              <a:t>2000:1F60</a:t>
            </a:r>
            <a:r>
              <a:rPr lang="zh-CN" altLang="en-US" sz="2400" dirty="0"/>
              <a:t>单元中；</a:t>
            </a:r>
          </a:p>
          <a:p>
            <a:pPr lvl="1"/>
            <a:r>
              <a:rPr lang="zh-CN" altLang="en-US" sz="2400" dirty="0"/>
              <a:t>（</a:t>
            </a:r>
            <a:r>
              <a:rPr lang="en-US" altLang="zh-CN" sz="2400" dirty="0"/>
              <a:t>b</a:t>
            </a:r>
            <a:r>
              <a:rPr lang="zh-CN" altLang="en-US" sz="2400" dirty="0"/>
              <a:t>）数据存在内存的</a:t>
            </a:r>
            <a:r>
              <a:rPr lang="en-US" altLang="zh-CN" sz="2400" dirty="0"/>
              <a:t>2000</a:t>
            </a:r>
            <a:r>
              <a:rPr lang="zh-CN" altLang="en-US" sz="2400" dirty="0"/>
              <a:t>段中的</a:t>
            </a:r>
            <a:r>
              <a:rPr lang="en-US" altLang="zh-CN" sz="2400" dirty="0"/>
              <a:t>1F60H</a:t>
            </a:r>
            <a:r>
              <a:rPr lang="zh-CN" altLang="en-US" sz="2400" dirty="0"/>
              <a:t>单元中。</a:t>
            </a:r>
          </a:p>
          <a:p>
            <a:endParaRPr lang="zh-CN" altLang="en-US" dirty="0"/>
          </a:p>
        </p:txBody>
      </p:sp>
    </p:spTree>
    <p:extLst>
      <p:ext uri="{BB962C8B-B14F-4D97-AF65-F5344CB8AC3E}">
        <p14:creationId xmlns:p14="http://schemas.microsoft.com/office/powerpoint/2010/main" val="39775615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1555" name="Rectangle 3">
            <a:extLst>
              <a:ext uri="{FF2B5EF4-FFF2-40B4-BE49-F238E27FC236}">
                <a16:creationId xmlns:a16="http://schemas.microsoft.com/office/drawing/2014/main" id="{1EC3F7A0-8157-42F3-962E-3AFDF02B7E5F}"/>
              </a:ext>
            </a:extLst>
          </p:cNvPr>
          <p:cNvSpPr>
            <a:spLocks noGrp="1" noChangeArrowheads="1"/>
          </p:cNvSpPr>
          <p:nvPr>
            <p:ph type="body" idx="1"/>
          </p:nvPr>
        </p:nvSpPr>
        <p:spPr>
          <a:xfrm>
            <a:off x="437583" y="1124744"/>
            <a:ext cx="8268833" cy="4330824"/>
          </a:xfrm>
        </p:spPr>
        <p:txBody>
          <a:bodyPr/>
          <a:lstStyle/>
          <a:p>
            <a:pPr marL="0" indent="0">
              <a:lnSpc>
                <a:spcPct val="90000"/>
              </a:lnSpc>
              <a:buNone/>
            </a:pPr>
            <a:r>
              <a:rPr lang="zh-CN" altLang="en-US" dirty="0"/>
              <a:t>（</a:t>
            </a:r>
            <a:r>
              <a:rPr lang="en-US" altLang="zh-CN" dirty="0"/>
              <a:t>1</a:t>
            </a:r>
            <a:r>
              <a:rPr lang="zh-CN" altLang="en-US" dirty="0"/>
              <a:t>）观察下面的地址，有什么发现？</a:t>
            </a:r>
          </a:p>
          <a:p>
            <a:pPr>
              <a:lnSpc>
                <a:spcPct val="90000"/>
              </a:lnSpc>
            </a:pPr>
            <a:endParaRPr lang="zh-CN" altLang="en-US" dirty="0"/>
          </a:p>
          <a:p>
            <a:pPr>
              <a:lnSpc>
                <a:spcPct val="90000"/>
              </a:lnSpc>
            </a:pPr>
            <a:endParaRPr lang="zh-CN" altLang="en-US" dirty="0"/>
          </a:p>
          <a:p>
            <a:pPr>
              <a:lnSpc>
                <a:spcPct val="90000"/>
              </a:lnSpc>
            </a:pPr>
            <a:endParaRPr lang="zh-CN" altLang="en-US" dirty="0"/>
          </a:p>
          <a:p>
            <a:pPr>
              <a:lnSpc>
                <a:spcPct val="90000"/>
              </a:lnSpc>
            </a:pPr>
            <a:endParaRPr lang="en-US" altLang="zh-CN" dirty="0"/>
          </a:p>
          <a:p>
            <a:pPr>
              <a:lnSpc>
                <a:spcPct val="90000"/>
              </a:lnSpc>
            </a:pPr>
            <a:endParaRPr lang="zh-CN" altLang="en-US" dirty="0"/>
          </a:p>
          <a:p>
            <a:pPr>
              <a:lnSpc>
                <a:spcPct val="90000"/>
              </a:lnSpc>
            </a:pPr>
            <a:r>
              <a:rPr lang="zh-CN" altLang="en-US" dirty="0"/>
              <a:t>结论：</a:t>
            </a:r>
            <a:r>
              <a:rPr lang="en-US" altLang="zh-CN" dirty="0"/>
              <a:t>CPU</a:t>
            </a:r>
            <a:r>
              <a:rPr lang="zh-CN" altLang="en-US" dirty="0"/>
              <a:t>可以用不同的段地址和偏移地址形成同一个物理地址。</a:t>
            </a:r>
          </a:p>
        </p:txBody>
      </p:sp>
      <p:sp>
        <p:nvSpPr>
          <p:cNvPr id="151554" name="Rectangle 2">
            <a:extLst>
              <a:ext uri="{FF2B5EF4-FFF2-40B4-BE49-F238E27FC236}">
                <a16:creationId xmlns:a16="http://schemas.microsoft.com/office/drawing/2014/main" id="{A08E8E82-1821-426E-9222-3E4999BD7140}"/>
              </a:ext>
            </a:extLst>
          </p:cNvPr>
          <p:cNvSpPr>
            <a:spLocks noGrp="1" noChangeArrowheads="1"/>
          </p:cNvSpPr>
          <p:nvPr>
            <p:ph type="title"/>
          </p:nvPr>
        </p:nvSpPr>
        <p:spPr/>
        <p:txBody>
          <a:bodyPr/>
          <a:lstStyle/>
          <a:p>
            <a:r>
              <a:rPr lang="zh-CN" altLang="en-US" dirty="0"/>
              <a:t>段的概念注意要点</a:t>
            </a:r>
          </a:p>
        </p:txBody>
      </p:sp>
      <p:pic>
        <p:nvPicPr>
          <p:cNvPr id="151556" name="Picture 4">
            <a:extLst>
              <a:ext uri="{FF2B5EF4-FFF2-40B4-BE49-F238E27FC236}">
                <a16:creationId xmlns:a16="http://schemas.microsoft.com/office/drawing/2014/main" id="{00527012-A500-4174-8170-367ECD2362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772816"/>
            <a:ext cx="4988798" cy="244827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52EA3EAE-6694-45BF-964C-A199023DFF11}"/>
              </a:ext>
            </a:extLst>
          </p:cNvPr>
          <p:cNvSpPr/>
          <p:nvPr/>
        </p:nvSpPr>
        <p:spPr>
          <a:xfrm>
            <a:off x="611560" y="5599237"/>
            <a:ext cx="8094856" cy="1077218"/>
          </a:xfrm>
          <a:prstGeom prst="rect">
            <a:avLst/>
          </a:prstGeom>
        </p:spPr>
        <p:txBody>
          <a:bodyPr wrap="square">
            <a:spAutoFit/>
          </a:bodyPr>
          <a:lstStyle/>
          <a:p>
            <a:pPr lvl="0"/>
            <a:r>
              <a:rPr lang="en-US" altLang="zh-CN" sz="3200" dirty="0">
                <a:solidFill>
                  <a:srgbClr val="000000"/>
                </a:solidFill>
                <a:latin typeface="+mj-ea"/>
                <a:ea typeface="楷体_GB2312"/>
              </a:rPr>
              <a:t>(2)</a:t>
            </a:r>
            <a:r>
              <a:rPr lang="zh-CN" altLang="en-US" sz="3200" dirty="0">
                <a:solidFill>
                  <a:srgbClr val="000000"/>
                </a:solidFill>
                <a:latin typeface="+mj-ea"/>
                <a:ea typeface="楷体_GB2312"/>
              </a:rPr>
              <a:t>段地址</a:t>
            </a:r>
            <a:r>
              <a:rPr lang="en-US" altLang="zh-CN" sz="3200" dirty="0">
                <a:solidFill>
                  <a:srgbClr val="000000"/>
                </a:solidFill>
                <a:latin typeface="+mj-ea"/>
                <a:ea typeface="楷体_GB2312"/>
              </a:rPr>
              <a:t>×16 </a:t>
            </a:r>
            <a:r>
              <a:rPr lang="zh-CN" altLang="en-US" sz="3200" dirty="0">
                <a:solidFill>
                  <a:srgbClr val="000000"/>
                </a:solidFill>
                <a:latin typeface="+mj-ea"/>
                <a:ea typeface="楷体_GB2312"/>
              </a:rPr>
              <a:t>必然是 </a:t>
            </a:r>
            <a:r>
              <a:rPr lang="en-US" altLang="zh-CN" sz="3200" dirty="0">
                <a:solidFill>
                  <a:srgbClr val="000000"/>
                </a:solidFill>
                <a:latin typeface="+mj-ea"/>
                <a:ea typeface="楷体_GB2312"/>
              </a:rPr>
              <a:t>16</a:t>
            </a:r>
            <a:r>
              <a:rPr lang="zh-CN" altLang="en-US" sz="3200" dirty="0">
                <a:solidFill>
                  <a:srgbClr val="000000"/>
                </a:solidFill>
                <a:latin typeface="+mj-ea"/>
                <a:ea typeface="楷体_GB2312"/>
              </a:rPr>
              <a:t>的倍数，所以一个段的起始地址也一定是</a:t>
            </a:r>
            <a:r>
              <a:rPr lang="en-US" altLang="zh-CN" sz="3200" dirty="0">
                <a:solidFill>
                  <a:srgbClr val="000000"/>
                </a:solidFill>
                <a:latin typeface="+mj-ea"/>
                <a:ea typeface="楷体_GB2312"/>
              </a:rPr>
              <a:t>16</a:t>
            </a:r>
            <a:r>
              <a:rPr lang="zh-CN" altLang="en-US" sz="3200" dirty="0">
                <a:solidFill>
                  <a:srgbClr val="000000"/>
                </a:solidFill>
                <a:latin typeface="+mj-ea"/>
                <a:ea typeface="楷体_GB2312"/>
              </a:rPr>
              <a:t>的倍数；</a:t>
            </a: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913A9B-4B5E-4FBA-A2DB-9D81ED2115D3}"/>
              </a:ext>
            </a:extLst>
          </p:cNvPr>
          <p:cNvSpPr>
            <a:spLocks noGrp="1"/>
          </p:cNvSpPr>
          <p:nvPr>
            <p:ph type="title"/>
          </p:nvPr>
        </p:nvSpPr>
        <p:spPr/>
        <p:txBody>
          <a:bodyPr/>
          <a:lstStyle/>
          <a:p>
            <a:r>
              <a:rPr lang="en-US" altLang="zh-CN" dirty="0"/>
              <a:t>3. </a:t>
            </a:r>
            <a:r>
              <a:rPr lang="zh-CN" altLang="en-US" dirty="0"/>
              <a:t>代码相关寄存器</a:t>
            </a:r>
            <a:r>
              <a:rPr lang="en-US" altLang="zh-CN" dirty="0"/>
              <a:t>CS</a:t>
            </a:r>
            <a:r>
              <a:rPr lang="zh-CN" altLang="en-US" dirty="0"/>
              <a:t>和</a:t>
            </a:r>
            <a:r>
              <a:rPr lang="en-US" altLang="zh-CN" dirty="0"/>
              <a:t>IP</a:t>
            </a:r>
            <a:endParaRPr lang="zh-CN" altLang="en-US" dirty="0"/>
          </a:p>
        </p:txBody>
      </p:sp>
      <p:sp>
        <p:nvSpPr>
          <p:cNvPr id="3" name="内容占位符 2">
            <a:extLst>
              <a:ext uri="{FF2B5EF4-FFF2-40B4-BE49-F238E27FC236}">
                <a16:creationId xmlns:a16="http://schemas.microsoft.com/office/drawing/2014/main" id="{70F27816-447C-42AF-B173-186BB11148CB}"/>
              </a:ext>
            </a:extLst>
          </p:cNvPr>
          <p:cNvSpPr>
            <a:spLocks noGrp="1"/>
          </p:cNvSpPr>
          <p:nvPr>
            <p:ph idx="1"/>
          </p:nvPr>
        </p:nvSpPr>
        <p:spPr>
          <a:xfrm>
            <a:off x="457200" y="1124744"/>
            <a:ext cx="8229600" cy="4857750"/>
          </a:xfrm>
        </p:spPr>
        <p:txBody>
          <a:bodyPr/>
          <a:lstStyle/>
          <a:p>
            <a:r>
              <a:rPr lang="en-US" altLang="zh-CN" sz="2400" dirty="0"/>
              <a:t>CS</a:t>
            </a:r>
            <a:r>
              <a:rPr lang="zh-CN" altLang="en-US" sz="2400" dirty="0"/>
              <a:t>和</a:t>
            </a:r>
            <a:r>
              <a:rPr lang="en-US" altLang="zh-CN" sz="2400" dirty="0"/>
              <a:t>IP</a:t>
            </a:r>
            <a:r>
              <a:rPr lang="zh-CN" altLang="en-US" sz="2400" dirty="0"/>
              <a:t>是</a:t>
            </a:r>
            <a:r>
              <a:rPr lang="en-US" altLang="zh-CN" sz="2400" dirty="0"/>
              <a:t>8086CPU</a:t>
            </a:r>
            <a:r>
              <a:rPr lang="zh-CN" altLang="en-US" sz="2400" dirty="0"/>
              <a:t>中最关键的寄存器，它们指示了</a:t>
            </a:r>
            <a:r>
              <a:rPr lang="en-US" altLang="zh-CN" sz="2400" dirty="0"/>
              <a:t>CPU</a:t>
            </a:r>
            <a:r>
              <a:rPr lang="zh-CN" altLang="en-US" sz="2400" dirty="0"/>
              <a:t>当前要读取指令的地址。</a:t>
            </a:r>
          </a:p>
          <a:p>
            <a:pPr>
              <a:buFont typeface="Wingdings" panose="05000000000000000000" pitchFamily="2" charset="2"/>
              <a:buNone/>
            </a:pPr>
            <a:r>
              <a:rPr lang="zh-CN" altLang="en-US" sz="2400" dirty="0"/>
              <a:t>    </a:t>
            </a:r>
            <a:r>
              <a:rPr lang="en-US" altLang="zh-CN" sz="2400" dirty="0"/>
              <a:t>CS</a:t>
            </a:r>
            <a:r>
              <a:rPr lang="zh-CN" altLang="en-US" sz="2400" dirty="0"/>
              <a:t>为代码段寄存器；    </a:t>
            </a:r>
            <a:r>
              <a:rPr lang="en-US" altLang="zh-CN" sz="2400" dirty="0"/>
              <a:t>IP</a:t>
            </a:r>
            <a:r>
              <a:rPr lang="zh-CN" altLang="en-US" sz="2400" dirty="0"/>
              <a:t>为指令指针寄存器。</a:t>
            </a:r>
          </a:p>
          <a:p>
            <a:endParaRPr lang="zh-CN" altLang="en-US" dirty="0"/>
          </a:p>
        </p:txBody>
      </p:sp>
      <p:pic>
        <p:nvPicPr>
          <p:cNvPr id="4" name="内容占位符 3" descr="寄存器">
            <a:extLst>
              <a:ext uri="{FF2B5EF4-FFF2-40B4-BE49-F238E27FC236}">
                <a16:creationId xmlns:a16="http://schemas.microsoft.com/office/drawing/2014/main" id="{4F290E10-A975-4985-A89E-6AF960BAB1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975" y="2348880"/>
            <a:ext cx="5881012" cy="450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45199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288BA8B0-CBC3-4F17-8D4A-9371789AF0CF}"/>
              </a:ext>
            </a:extLst>
          </p:cNvPr>
          <p:cNvSpPr>
            <a:spLocks noGrp="1" noChangeArrowheads="1"/>
          </p:cNvSpPr>
          <p:nvPr>
            <p:ph type="title"/>
          </p:nvPr>
        </p:nvSpPr>
        <p:spPr/>
        <p:txBody>
          <a:bodyPr/>
          <a:lstStyle/>
          <a:p>
            <a:r>
              <a:rPr lang="en-US" altLang="zh-CN" sz="4000"/>
              <a:t>8086PC</a:t>
            </a:r>
            <a:r>
              <a:rPr lang="zh-CN" altLang="en-US" sz="4000"/>
              <a:t>读取和执行指令相关部件</a:t>
            </a:r>
          </a:p>
        </p:txBody>
      </p:sp>
      <p:sp>
        <p:nvSpPr>
          <p:cNvPr id="83971" name="Rectangle 3">
            <a:extLst>
              <a:ext uri="{FF2B5EF4-FFF2-40B4-BE49-F238E27FC236}">
                <a16:creationId xmlns:a16="http://schemas.microsoft.com/office/drawing/2014/main" id="{2A5433B6-10AB-4774-9632-CF9D0DE0EB67}"/>
              </a:ext>
            </a:extLst>
          </p:cNvPr>
          <p:cNvSpPr>
            <a:spLocks noGrp="1" noChangeArrowheads="1"/>
          </p:cNvSpPr>
          <p:nvPr>
            <p:ph type="body" idx="1"/>
          </p:nvPr>
        </p:nvSpPr>
        <p:spPr>
          <a:xfrm>
            <a:off x="755576" y="5445125"/>
            <a:ext cx="7772400" cy="1008063"/>
          </a:xfrm>
        </p:spPr>
        <p:txBody>
          <a:bodyPr/>
          <a:lstStyle/>
          <a:p>
            <a:pPr marL="0" indent="0" algn="ctr">
              <a:lnSpc>
                <a:spcPct val="90000"/>
              </a:lnSpc>
              <a:buNone/>
            </a:pPr>
            <a:r>
              <a:rPr lang="en-US" altLang="zh-CN" sz="2800" dirty="0"/>
              <a:t>8086PC</a:t>
            </a:r>
            <a:r>
              <a:rPr lang="zh-CN" altLang="en-US" sz="2800" dirty="0"/>
              <a:t>读取和执行指令演示</a:t>
            </a:r>
          </a:p>
        </p:txBody>
      </p:sp>
      <p:pic>
        <p:nvPicPr>
          <p:cNvPr id="83973" name="Picture 5">
            <a:extLst>
              <a:ext uri="{FF2B5EF4-FFF2-40B4-BE49-F238E27FC236}">
                <a16:creationId xmlns:a16="http://schemas.microsoft.com/office/drawing/2014/main" id="{DD998091-39AF-4B07-AB56-34DFE31455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124744"/>
            <a:ext cx="9119468" cy="41764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checkerboard(across)">
                                      <p:cBhvr>
                                        <p:cTn id="7" dur="500"/>
                                        <p:tgtEl>
                                          <p:spTgt spid="839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0941E27B-F1DD-4E7F-8D6E-3EBAFE13C899}"/>
              </a:ext>
            </a:extLst>
          </p:cNvPr>
          <p:cNvSpPr>
            <a:spLocks noGrp="1" noChangeArrowheads="1"/>
          </p:cNvSpPr>
          <p:nvPr>
            <p:ph type="title"/>
          </p:nvPr>
        </p:nvSpPr>
        <p:spPr/>
        <p:txBody>
          <a:bodyPr/>
          <a:lstStyle/>
          <a:p>
            <a:r>
              <a:rPr lang="en-US" altLang="zh-CN" sz="4000"/>
              <a:t>8086PC</a:t>
            </a:r>
            <a:r>
              <a:rPr lang="zh-CN" altLang="en-US" sz="4000"/>
              <a:t>工作过程的简要描述</a:t>
            </a:r>
          </a:p>
        </p:txBody>
      </p:sp>
      <p:sp>
        <p:nvSpPr>
          <p:cNvPr id="157699" name="Rectangle 3">
            <a:extLst>
              <a:ext uri="{FF2B5EF4-FFF2-40B4-BE49-F238E27FC236}">
                <a16:creationId xmlns:a16="http://schemas.microsoft.com/office/drawing/2014/main" id="{FC7607E0-FA60-43A5-9E43-E2E8BB62CF8C}"/>
              </a:ext>
            </a:extLst>
          </p:cNvPr>
          <p:cNvSpPr>
            <a:spLocks noGrp="1" noChangeArrowheads="1"/>
          </p:cNvSpPr>
          <p:nvPr>
            <p:ph type="body" idx="1"/>
          </p:nvPr>
        </p:nvSpPr>
        <p:spPr>
          <a:xfrm>
            <a:off x="179512" y="1989138"/>
            <a:ext cx="8712967" cy="4114800"/>
          </a:xfrm>
        </p:spPr>
        <p:txBody>
          <a:bodyPr/>
          <a:lstStyle/>
          <a:p>
            <a:pPr marL="0" indent="0">
              <a:buNone/>
            </a:pPr>
            <a:r>
              <a:rPr lang="zh-CN" altLang="en-US" dirty="0"/>
              <a:t>（</a:t>
            </a:r>
            <a:r>
              <a:rPr lang="en-US" altLang="zh-CN" dirty="0"/>
              <a:t>1</a:t>
            </a:r>
            <a:r>
              <a:rPr lang="zh-CN" altLang="en-US" dirty="0"/>
              <a:t>）从</a:t>
            </a:r>
            <a:r>
              <a:rPr lang="en-US" altLang="zh-CN" sz="4400" dirty="0">
                <a:solidFill>
                  <a:srgbClr val="00B0F0"/>
                </a:solidFill>
              </a:rPr>
              <a:t>CS:IP</a:t>
            </a:r>
            <a:r>
              <a:rPr lang="zh-CN" altLang="en-US" dirty="0"/>
              <a:t>指向内存单元读取指令，读取的指令进入指令缓冲器；</a:t>
            </a:r>
          </a:p>
          <a:p>
            <a:pPr marL="0" indent="0">
              <a:buNone/>
            </a:pPr>
            <a:r>
              <a:rPr lang="zh-CN" altLang="en-US" dirty="0"/>
              <a:t>（</a:t>
            </a:r>
            <a:r>
              <a:rPr lang="en-US" altLang="zh-CN" dirty="0"/>
              <a:t>2</a:t>
            </a:r>
            <a:r>
              <a:rPr lang="zh-CN" altLang="en-US" dirty="0"/>
              <a:t>）</a:t>
            </a:r>
            <a:r>
              <a:rPr lang="en-US" altLang="zh-CN" dirty="0"/>
              <a:t>IP = IP + </a:t>
            </a:r>
            <a:r>
              <a:rPr lang="zh-CN" altLang="en-US" dirty="0"/>
              <a:t>所读取指令的长度，从而指向下一条指令；</a:t>
            </a:r>
          </a:p>
          <a:p>
            <a:pPr marL="0" indent="0">
              <a:buNone/>
            </a:pPr>
            <a:r>
              <a:rPr lang="zh-CN" altLang="en-US" dirty="0"/>
              <a:t>（</a:t>
            </a:r>
            <a:r>
              <a:rPr lang="en-US" altLang="zh-CN" dirty="0"/>
              <a:t>3</a:t>
            </a:r>
            <a:r>
              <a:rPr lang="zh-CN" altLang="en-US" dirty="0"/>
              <a:t>）执行指令。 转到步骤 （</a:t>
            </a:r>
            <a:r>
              <a:rPr lang="en-US" altLang="zh-CN" dirty="0"/>
              <a:t>1</a:t>
            </a:r>
            <a:r>
              <a:rPr lang="zh-CN" altLang="en-US" dirty="0"/>
              <a:t>），重复这个过程。</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689153">
            <a:extLst>
              <a:ext uri="{FF2B5EF4-FFF2-40B4-BE49-F238E27FC236}">
                <a16:creationId xmlns:a16="http://schemas.microsoft.com/office/drawing/2014/main" id="{1483C8E2-3F59-40AD-8111-5FD84E6A33C5}"/>
              </a:ext>
            </a:extLst>
          </p:cNvPr>
          <p:cNvSpPr>
            <a:spLocks noGrp="1" noChangeArrowheads="1"/>
          </p:cNvSpPr>
          <p:nvPr>
            <p:ph type="title"/>
          </p:nvPr>
        </p:nvSpPr>
        <p:spPr>
          <a:xfrm>
            <a:off x="107504" y="274638"/>
            <a:ext cx="8579296" cy="706437"/>
          </a:xfrm>
        </p:spPr>
        <p:txBody>
          <a:bodyPr/>
          <a:lstStyle/>
          <a:p>
            <a:r>
              <a:rPr lang="zh-CN" altLang="en-US" sz="3200" dirty="0"/>
              <a:t>回顾</a:t>
            </a:r>
            <a:r>
              <a:rPr lang="en-US" altLang="zh-CN" sz="3200" noProof="1">
                <a:sym typeface="+mn-ea"/>
              </a:rPr>
              <a:t>Von Neumann</a:t>
            </a:r>
            <a:r>
              <a:rPr lang="zh-CN" altLang="en-US" sz="3200" noProof="1">
                <a:sym typeface="+mn-ea"/>
              </a:rPr>
              <a:t>机</a:t>
            </a:r>
            <a:r>
              <a:rPr lang="zh-CN" altLang="en-US" sz="3200" dirty="0"/>
              <a:t>计算的执行过程</a:t>
            </a:r>
          </a:p>
        </p:txBody>
      </p:sp>
      <p:sp>
        <p:nvSpPr>
          <p:cNvPr id="10242" name="Text Placeholder 689154">
            <a:extLst>
              <a:ext uri="{FF2B5EF4-FFF2-40B4-BE49-F238E27FC236}">
                <a16:creationId xmlns:a16="http://schemas.microsoft.com/office/drawing/2014/main" id="{EF7EF2C9-41CF-4A7A-AC69-C8940BC65DF2}"/>
              </a:ext>
            </a:extLst>
          </p:cNvPr>
          <p:cNvSpPr>
            <a:spLocks noGrp="1" noChangeArrowheads="1"/>
          </p:cNvSpPr>
          <p:nvPr>
            <p:ph idx="1"/>
          </p:nvPr>
        </p:nvSpPr>
        <p:spPr>
          <a:xfrm>
            <a:off x="457200" y="1052513"/>
            <a:ext cx="8229600" cy="4857750"/>
          </a:xfrm>
        </p:spPr>
        <p:txBody>
          <a:bodyPr/>
          <a:lstStyle/>
          <a:p>
            <a:r>
              <a:rPr lang="zh-CN" altLang="en-US" sz="2800"/>
              <a:t>取指</a:t>
            </a:r>
          </a:p>
          <a:p>
            <a:pPr lvl="1"/>
            <a:r>
              <a:rPr lang="zh-CN" altLang="en-US" sz="2400"/>
              <a:t>根据</a:t>
            </a:r>
            <a:r>
              <a:rPr lang="en-US" altLang="zh-CN" sz="2400"/>
              <a:t>PC</a:t>
            </a:r>
            <a:r>
              <a:rPr lang="zh-CN" altLang="en-US" sz="2400"/>
              <a:t>访存读取当前要执行的指令</a:t>
            </a:r>
          </a:p>
          <a:p>
            <a:pPr lvl="1"/>
            <a:r>
              <a:rPr lang="en-US" altLang="zh-CN" sz="2400"/>
              <a:t>PC</a:t>
            </a:r>
            <a:r>
              <a:rPr lang="zh-CN" altLang="en-US" sz="2400"/>
              <a:t>＋</a:t>
            </a:r>
            <a:r>
              <a:rPr lang="en-US" altLang="zh-CN" sz="2400"/>
              <a:t>1</a:t>
            </a:r>
          </a:p>
          <a:p>
            <a:r>
              <a:rPr lang="zh-CN" altLang="en-US" sz="2800"/>
              <a:t>译码</a:t>
            </a:r>
          </a:p>
          <a:p>
            <a:pPr lvl="1"/>
            <a:r>
              <a:rPr lang="zh-CN" altLang="en-US" sz="2400"/>
              <a:t>识别指令字中的操作类型，产生相应的控制信号</a:t>
            </a:r>
          </a:p>
          <a:p>
            <a:r>
              <a:rPr lang="zh-CN" altLang="en-US" sz="2800"/>
              <a:t>取操作数</a:t>
            </a:r>
          </a:p>
          <a:p>
            <a:pPr lvl="1"/>
            <a:r>
              <a:rPr lang="zh-CN" altLang="en-US" sz="2400"/>
              <a:t>根据指令字的地址域访存</a:t>
            </a:r>
          </a:p>
          <a:p>
            <a:r>
              <a:rPr lang="zh-CN" altLang="en-US" sz="2800"/>
              <a:t>执行</a:t>
            </a:r>
          </a:p>
          <a:p>
            <a:r>
              <a:rPr lang="zh-CN" altLang="en-US" sz="2800"/>
              <a:t>写回</a:t>
            </a:r>
          </a:p>
        </p:txBody>
      </p:sp>
      <p:graphicFrame>
        <p:nvGraphicFramePr>
          <p:cNvPr id="147459" name="Object 4">
            <a:extLst>
              <a:ext uri="{FF2B5EF4-FFF2-40B4-BE49-F238E27FC236}">
                <a16:creationId xmlns:a16="http://schemas.microsoft.com/office/drawing/2014/main" id="{E8B914A8-EAAB-41A4-A519-25FFD3EC79DF}"/>
              </a:ext>
            </a:extLst>
          </p:cNvPr>
          <p:cNvGraphicFramePr>
            <a:graphicFrameLocks noChangeAspect="1"/>
          </p:cNvGraphicFramePr>
          <p:nvPr/>
        </p:nvGraphicFramePr>
        <p:xfrm>
          <a:off x="5037138" y="3540125"/>
          <a:ext cx="4089400" cy="3290888"/>
        </p:xfrm>
        <a:graphic>
          <a:graphicData uri="http://schemas.openxmlformats.org/presentationml/2006/ole">
            <mc:AlternateContent xmlns:mc="http://schemas.openxmlformats.org/markup-compatibility/2006">
              <mc:Choice xmlns:v="urn:schemas-microsoft-com:vml" Requires="v">
                <p:oleObj spid="_x0000_s97476" r:id="rId3" imgW="5563377" imgH="4476190" progId="Paint.Picture">
                  <p:embed/>
                </p:oleObj>
              </mc:Choice>
              <mc:Fallback>
                <p:oleObj r:id="rId3" imgW="5563377" imgH="4476190" progId="Paint.Picture">
                  <p:embed/>
                  <p:pic>
                    <p:nvPicPr>
                      <p:cNvPr id="147459" name="Object 4">
                        <a:extLst>
                          <a:ext uri="{FF2B5EF4-FFF2-40B4-BE49-F238E27FC236}">
                            <a16:creationId xmlns:a16="http://schemas.microsoft.com/office/drawing/2014/main" id="{E8B914A8-EAAB-41A4-A519-25FFD3EC79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7138" y="3540125"/>
                        <a:ext cx="4089400" cy="329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矩形 1">
            <a:extLst>
              <a:ext uri="{FF2B5EF4-FFF2-40B4-BE49-F238E27FC236}">
                <a16:creationId xmlns:a16="http://schemas.microsoft.com/office/drawing/2014/main" id="{06797039-7CC2-4784-85B1-1CE9711EB17A}"/>
              </a:ext>
            </a:extLst>
          </p:cNvPr>
          <p:cNvSpPr/>
          <p:nvPr/>
        </p:nvSpPr>
        <p:spPr>
          <a:xfrm>
            <a:off x="5868988" y="1989138"/>
            <a:ext cx="172720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5pPr>
          </a:lstStyle>
          <a:p>
            <a:pPr algn="ctr"/>
            <a:r>
              <a:rPr lang="zh-CN" altLang="en-US" b="1" noProof="1">
                <a:solidFill>
                  <a:srgbClr val="C00000"/>
                </a:solidFill>
                <a:latin typeface="Arial" panose="020B0604020202020204" pitchFamily="34" charset="0"/>
                <a:cs typeface="楷体_GB2312" charset="0"/>
              </a:rPr>
              <a:t>指令</a:t>
            </a:r>
            <a:endParaRPr lang="zh-CN" altLang="en-US" b="1" noProof="1">
              <a:solidFill>
                <a:srgbClr val="C00000"/>
              </a:solidFill>
              <a:latin typeface="Arial" panose="020B0604020202020204" pitchFamily="34" charset="0"/>
              <a:ea typeface="楷体_GB2312" charset="0"/>
            </a:endParaRPr>
          </a:p>
        </p:txBody>
      </p:sp>
      <p:sp>
        <p:nvSpPr>
          <p:cNvPr id="3" name="矩形 2">
            <a:extLst>
              <a:ext uri="{FF2B5EF4-FFF2-40B4-BE49-F238E27FC236}">
                <a16:creationId xmlns:a16="http://schemas.microsoft.com/office/drawing/2014/main" id="{7BC16ECE-8AAB-4224-96E4-B3AE8252AD75}"/>
              </a:ext>
            </a:extLst>
          </p:cNvPr>
          <p:cNvSpPr/>
          <p:nvPr/>
        </p:nvSpPr>
        <p:spPr>
          <a:xfrm>
            <a:off x="7850188" y="2819400"/>
            <a:ext cx="127635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5pPr>
          </a:lstStyle>
          <a:p>
            <a:pPr algn="ctr"/>
            <a:r>
              <a:rPr lang="zh-CN" altLang="en-US" b="1" noProof="1">
                <a:solidFill>
                  <a:srgbClr val="C00000"/>
                </a:solidFill>
                <a:latin typeface="Arial" panose="020B0604020202020204" pitchFamily="34" charset="0"/>
                <a:cs typeface="楷体_GB2312" charset="0"/>
              </a:rPr>
              <a:t>控制</a:t>
            </a:r>
            <a:endParaRPr lang="zh-CN" altLang="en-US" b="1" noProof="1">
              <a:solidFill>
                <a:srgbClr val="C00000"/>
              </a:solidFill>
              <a:latin typeface="Arial" panose="020B0604020202020204" pitchFamily="34" charset="0"/>
              <a:ea typeface="楷体_GB2312" charset="0"/>
            </a:endParaRPr>
          </a:p>
        </p:txBody>
      </p:sp>
      <p:sp>
        <p:nvSpPr>
          <p:cNvPr id="4" name="环形箭头 3">
            <a:extLst>
              <a:ext uri="{FF2B5EF4-FFF2-40B4-BE49-F238E27FC236}">
                <a16:creationId xmlns:a16="http://schemas.microsoft.com/office/drawing/2014/main" id="{4A4EBAC8-9ACC-4DAE-8458-4F7BFE80B59F}"/>
              </a:ext>
            </a:extLst>
          </p:cNvPr>
          <p:cNvSpPr/>
          <p:nvPr/>
        </p:nvSpPr>
        <p:spPr>
          <a:xfrm rot="2280000">
            <a:off x="7281863" y="1300163"/>
            <a:ext cx="1655762" cy="1800225"/>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5pPr>
          </a:lstStyle>
          <a:p>
            <a:endParaRPr noProof="1"/>
          </a:p>
        </p:txBody>
      </p:sp>
      <p:sp>
        <p:nvSpPr>
          <p:cNvPr id="5" name="环形箭头 4">
            <a:extLst>
              <a:ext uri="{FF2B5EF4-FFF2-40B4-BE49-F238E27FC236}">
                <a16:creationId xmlns:a16="http://schemas.microsoft.com/office/drawing/2014/main" id="{0A54B4EC-A1B2-46EB-B9CA-99BAB8D5B2FD}"/>
              </a:ext>
            </a:extLst>
          </p:cNvPr>
          <p:cNvSpPr/>
          <p:nvPr/>
        </p:nvSpPr>
        <p:spPr>
          <a:xfrm rot="7380000">
            <a:off x="7496176" y="3025775"/>
            <a:ext cx="1657350" cy="1800225"/>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5pPr>
          </a:lstStyle>
          <a:p>
            <a:endParaRPr noProof="1"/>
          </a:p>
        </p:txBody>
      </p:sp>
      <p:sp>
        <p:nvSpPr>
          <p:cNvPr id="6" name="环形箭头 5">
            <a:extLst>
              <a:ext uri="{FF2B5EF4-FFF2-40B4-BE49-F238E27FC236}">
                <a16:creationId xmlns:a16="http://schemas.microsoft.com/office/drawing/2014/main" id="{81BEEC21-055A-4C0E-8413-C69506BCE370}"/>
              </a:ext>
            </a:extLst>
          </p:cNvPr>
          <p:cNvSpPr/>
          <p:nvPr/>
        </p:nvSpPr>
        <p:spPr>
          <a:xfrm rot="5400000">
            <a:off x="7190581" y="5226844"/>
            <a:ext cx="1655763" cy="1800225"/>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5pPr>
          </a:lstStyle>
          <a:p>
            <a:endParaRPr noProof="1"/>
          </a:p>
        </p:txBody>
      </p:sp>
      <p:sp>
        <p:nvSpPr>
          <p:cNvPr id="7" name="环形箭头 6">
            <a:extLst>
              <a:ext uri="{FF2B5EF4-FFF2-40B4-BE49-F238E27FC236}">
                <a16:creationId xmlns:a16="http://schemas.microsoft.com/office/drawing/2014/main" id="{CF58131F-40BD-40E2-9453-CC5C37D83D81}"/>
              </a:ext>
            </a:extLst>
          </p:cNvPr>
          <p:cNvSpPr/>
          <p:nvPr/>
        </p:nvSpPr>
        <p:spPr>
          <a:xfrm rot="13620000">
            <a:off x="4622007" y="5022056"/>
            <a:ext cx="1624012" cy="1800225"/>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5pPr>
          </a:lstStyle>
          <a:p>
            <a:endParaRPr noProof="1"/>
          </a:p>
        </p:txBody>
      </p:sp>
      <p:sp>
        <p:nvSpPr>
          <p:cNvPr id="9" name="椭圆 8">
            <a:extLst>
              <a:ext uri="{FF2B5EF4-FFF2-40B4-BE49-F238E27FC236}">
                <a16:creationId xmlns:a16="http://schemas.microsoft.com/office/drawing/2014/main" id="{B8A77975-45D0-4A7D-933A-1E9BA1EBEFCF}"/>
              </a:ext>
            </a:extLst>
          </p:cNvPr>
          <p:cNvSpPr/>
          <p:nvPr/>
        </p:nvSpPr>
        <p:spPr>
          <a:xfrm>
            <a:off x="5407025" y="5454650"/>
            <a:ext cx="2603500" cy="7191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5pPr>
          </a:lstStyle>
          <a:p>
            <a:pPr algn="ctr"/>
            <a:r>
              <a:rPr lang="zh-CN" altLang="en-US" b="1" noProof="1">
                <a:solidFill>
                  <a:srgbClr val="C00000"/>
                </a:solidFill>
                <a:latin typeface="Arial" panose="020B0604020202020204" pitchFamily="34" charset="0"/>
                <a:cs typeface="楷体_GB2312" charset="0"/>
              </a:rPr>
              <a:t>加法、乘法、除法</a:t>
            </a:r>
            <a:r>
              <a:rPr lang="en-US" altLang="zh-CN" b="1" noProof="1">
                <a:solidFill>
                  <a:srgbClr val="C00000"/>
                </a:solidFill>
                <a:latin typeface="Arial" panose="020B0604020202020204" pitchFamily="34" charset="0"/>
                <a:cs typeface="楷体_GB2312" charset="0"/>
              </a:rPr>
              <a:t>......</a:t>
            </a:r>
            <a:endParaRPr lang="en-US" altLang="zh-CN" b="1" noProof="1">
              <a:solidFill>
                <a:srgbClr val="C00000"/>
              </a:solidFill>
              <a:latin typeface="Arial" panose="020B0604020202020204" pitchFamily="34" charset="0"/>
              <a:ea typeface="楷体_GB2312" charset="0"/>
            </a:endParaRPr>
          </a:p>
        </p:txBody>
      </p:sp>
    </p:spTree>
    <p:extLst>
      <p:ext uri="{BB962C8B-B14F-4D97-AF65-F5344CB8AC3E}">
        <p14:creationId xmlns:p14="http://schemas.microsoft.com/office/powerpoint/2010/main" val="3561299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7459"/>
                                        </p:tgtEl>
                                        <p:attrNameLst>
                                          <p:attrName>style.visibility</p:attrName>
                                        </p:attrNameLst>
                                      </p:cBhvr>
                                      <p:to>
                                        <p:strVal val="visible"/>
                                      </p:to>
                                    </p:set>
                                    <p:animEffect transition="in" filter="blinds(horizontal)">
                                      <p:cBhvr>
                                        <p:cTn id="7" dur="500"/>
                                        <p:tgtEl>
                                          <p:spTgt spid="1474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7" presetClass="entr" presetSubtype="1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bldLvl="0" animBg="1"/>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9BA3CB89-CD45-41EF-98B0-7024B336F89C}"/>
              </a:ext>
            </a:extLst>
          </p:cNvPr>
          <p:cNvSpPr>
            <a:spLocks noGrp="1" noChangeArrowheads="1"/>
          </p:cNvSpPr>
          <p:nvPr>
            <p:ph type="title"/>
          </p:nvPr>
        </p:nvSpPr>
        <p:spPr/>
        <p:txBody>
          <a:bodyPr/>
          <a:lstStyle/>
          <a:p>
            <a:r>
              <a:rPr lang="en-US" altLang="zh-CN" sz="4000"/>
              <a:t>8086PC</a:t>
            </a:r>
            <a:r>
              <a:rPr lang="zh-CN" altLang="en-US" sz="4000"/>
              <a:t>工作过程的简要描述</a:t>
            </a:r>
          </a:p>
        </p:txBody>
      </p:sp>
      <p:sp>
        <p:nvSpPr>
          <p:cNvPr id="158723" name="Rectangle 3">
            <a:extLst>
              <a:ext uri="{FF2B5EF4-FFF2-40B4-BE49-F238E27FC236}">
                <a16:creationId xmlns:a16="http://schemas.microsoft.com/office/drawing/2014/main" id="{3A2CC010-FC7E-4918-81BC-6A6FFBCA4815}"/>
              </a:ext>
            </a:extLst>
          </p:cNvPr>
          <p:cNvSpPr>
            <a:spLocks noGrp="1" noChangeArrowheads="1"/>
          </p:cNvSpPr>
          <p:nvPr>
            <p:ph type="body" idx="1"/>
          </p:nvPr>
        </p:nvSpPr>
        <p:spPr>
          <a:xfrm>
            <a:off x="107504" y="1196752"/>
            <a:ext cx="8424936" cy="5051648"/>
          </a:xfrm>
        </p:spPr>
        <p:txBody>
          <a:bodyPr/>
          <a:lstStyle/>
          <a:p>
            <a:pPr marL="0" indent="0">
              <a:buNone/>
            </a:pPr>
            <a:r>
              <a:rPr lang="zh-CN" altLang="en-US" dirty="0"/>
              <a:t>       在 </a:t>
            </a:r>
            <a:r>
              <a:rPr lang="en-US" altLang="zh-CN" dirty="0"/>
              <a:t>8086CPU </a:t>
            </a:r>
            <a:r>
              <a:rPr lang="zh-CN" altLang="en-US" dirty="0"/>
              <a:t>加电启动或复位后（ 即 </a:t>
            </a:r>
            <a:r>
              <a:rPr lang="en-US" altLang="zh-CN" dirty="0"/>
              <a:t>CPU</a:t>
            </a:r>
            <a:r>
              <a:rPr lang="zh-CN" altLang="en-US" dirty="0"/>
              <a:t>刚开始工作时）</a:t>
            </a:r>
            <a:r>
              <a:rPr lang="en-US" altLang="zh-CN" dirty="0"/>
              <a:t>CS</a:t>
            </a:r>
            <a:r>
              <a:rPr lang="zh-CN" altLang="en-US" dirty="0"/>
              <a:t>和</a:t>
            </a:r>
            <a:r>
              <a:rPr lang="en-US" altLang="zh-CN" dirty="0"/>
              <a:t>IP</a:t>
            </a:r>
            <a:r>
              <a:rPr lang="zh-CN" altLang="en-US" dirty="0"/>
              <a:t>被设置为</a:t>
            </a:r>
            <a:r>
              <a:rPr lang="en-US" altLang="zh-CN" dirty="0"/>
              <a:t>CS=FFFFH</a:t>
            </a:r>
            <a:r>
              <a:rPr lang="zh-CN" altLang="en-US" dirty="0"/>
              <a:t>，</a:t>
            </a:r>
            <a:r>
              <a:rPr lang="en-US" altLang="zh-CN" dirty="0"/>
              <a:t>IP=0000H</a:t>
            </a:r>
            <a:r>
              <a:rPr lang="zh-CN" altLang="en-US" dirty="0"/>
              <a:t>，</a:t>
            </a:r>
            <a:endParaRPr lang="en-US" altLang="zh-CN" dirty="0"/>
          </a:p>
          <a:p>
            <a:pPr marL="0" indent="0">
              <a:buNone/>
            </a:pPr>
            <a:endParaRPr lang="en-US" altLang="zh-CN" dirty="0"/>
          </a:p>
          <a:p>
            <a:pPr marL="0" indent="0">
              <a:buNone/>
            </a:pPr>
            <a:r>
              <a:rPr lang="en-US" altLang="zh-CN" dirty="0"/>
              <a:t>       </a:t>
            </a:r>
            <a:r>
              <a:rPr lang="zh-CN" altLang="en-US" dirty="0"/>
              <a:t>即在</a:t>
            </a:r>
            <a:r>
              <a:rPr lang="en-US" altLang="zh-CN" dirty="0"/>
              <a:t>8086PC</a:t>
            </a:r>
            <a:r>
              <a:rPr lang="zh-CN" altLang="en-US" dirty="0"/>
              <a:t>机刚启动时，</a:t>
            </a:r>
            <a:r>
              <a:rPr lang="en-US" altLang="zh-CN" dirty="0"/>
              <a:t>CPU</a:t>
            </a:r>
            <a:r>
              <a:rPr lang="zh-CN" altLang="en-US" dirty="0"/>
              <a:t>从内存</a:t>
            </a:r>
            <a:r>
              <a:rPr lang="en-US" altLang="zh-CN" dirty="0"/>
              <a:t>FFFF0H</a:t>
            </a:r>
            <a:r>
              <a:rPr lang="zh-CN" altLang="en-US" dirty="0"/>
              <a:t>单元中读取指令执行</a:t>
            </a:r>
            <a:endParaRPr lang="en-US" altLang="zh-CN" dirty="0"/>
          </a:p>
          <a:p>
            <a:pPr marL="0" indent="0">
              <a:buNone/>
            </a:pPr>
            <a:r>
              <a:rPr lang="en-US" altLang="zh-CN" dirty="0"/>
              <a:t>       FFFF0H</a:t>
            </a:r>
            <a:r>
              <a:rPr lang="zh-CN" altLang="en-US" dirty="0"/>
              <a:t>单元中的指令是</a:t>
            </a:r>
            <a:r>
              <a:rPr lang="en-US" altLang="zh-CN" dirty="0"/>
              <a:t>8086PC</a:t>
            </a:r>
            <a:r>
              <a:rPr lang="zh-CN" altLang="en-US" dirty="0"/>
              <a:t>机开机后执行的第一条指令。</a:t>
            </a: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76A33FC9-6A7E-4331-ADA4-3D80FE5911AC}"/>
              </a:ext>
            </a:extLst>
          </p:cNvPr>
          <p:cNvSpPr>
            <a:spLocks noGrp="1" noChangeArrowheads="1"/>
          </p:cNvSpPr>
          <p:nvPr>
            <p:ph type="title"/>
          </p:nvPr>
        </p:nvSpPr>
        <p:spPr/>
        <p:txBody>
          <a:bodyPr/>
          <a:lstStyle/>
          <a:p>
            <a:r>
              <a:rPr lang="zh-CN" altLang="en-US" dirty="0"/>
              <a:t>思考：如何修改</a:t>
            </a:r>
            <a:r>
              <a:rPr lang="en-US" altLang="zh-CN" dirty="0"/>
              <a:t>CS</a:t>
            </a:r>
            <a:r>
              <a:rPr lang="zh-CN" altLang="en-US" dirty="0"/>
              <a:t>、</a:t>
            </a:r>
            <a:r>
              <a:rPr lang="en-US" altLang="zh-CN" dirty="0"/>
              <a:t>IP</a:t>
            </a:r>
            <a:r>
              <a:rPr lang="zh-CN" altLang="en-US" dirty="0"/>
              <a:t>的指令？</a:t>
            </a:r>
          </a:p>
        </p:txBody>
      </p:sp>
      <p:sp>
        <p:nvSpPr>
          <p:cNvPr id="162819" name="Rectangle 3">
            <a:extLst>
              <a:ext uri="{FF2B5EF4-FFF2-40B4-BE49-F238E27FC236}">
                <a16:creationId xmlns:a16="http://schemas.microsoft.com/office/drawing/2014/main" id="{A150330A-AE1F-4F8F-9875-838B66CD1B3D}"/>
              </a:ext>
            </a:extLst>
          </p:cNvPr>
          <p:cNvSpPr>
            <a:spLocks noGrp="1" noChangeArrowheads="1"/>
          </p:cNvSpPr>
          <p:nvPr>
            <p:ph type="body" idx="1"/>
          </p:nvPr>
        </p:nvSpPr>
        <p:spPr>
          <a:xfrm>
            <a:off x="323528" y="1196752"/>
            <a:ext cx="7992888" cy="5472608"/>
          </a:xfrm>
        </p:spPr>
        <p:txBody>
          <a:bodyPr/>
          <a:lstStyle/>
          <a:p>
            <a:r>
              <a:rPr lang="en-US" altLang="zh-CN" dirty="0"/>
              <a:t>8086CPU</a:t>
            </a:r>
            <a:r>
              <a:rPr lang="zh-CN" altLang="en-US" dirty="0"/>
              <a:t>必须提供相应的指令，例如用</a:t>
            </a:r>
            <a:r>
              <a:rPr lang="en-US" altLang="zh-CN" dirty="0"/>
              <a:t>mov </a:t>
            </a:r>
            <a:r>
              <a:rPr lang="zh-CN" altLang="en-US" dirty="0"/>
              <a:t>指令修改</a:t>
            </a:r>
            <a:r>
              <a:rPr lang="en-US" altLang="zh-CN" dirty="0"/>
              <a:t>AX</a:t>
            </a:r>
            <a:r>
              <a:rPr lang="zh-CN" altLang="en-US" dirty="0"/>
              <a:t>中的值</a:t>
            </a:r>
          </a:p>
          <a:p>
            <a:pPr marL="0" indent="0">
              <a:buNone/>
            </a:pPr>
            <a:r>
              <a:rPr lang="en-US" altLang="zh-CN" dirty="0"/>
              <a:t>           mov ax,123</a:t>
            </a:r>
          </a:p>
          <a:p>
            <a:endParaRPr lang="en-US" altLang="zh-CN" dirty="0"/>
          </a:p>
          <a:p>
            <a:r>
              <a:rPr lang="en-US" altLang="zh-CN" dirty="0"/>
              <a:t>mov</a:t>
            </a:r>
            <a:r>
              <a:rPr lang="zh-CN" altLang="en-US" dirty="0"/>
              <a:t>指令可以改变</a:t>
            </a:r>
            <a:r>
              <a:rPr lang="en-US" altLang="zh-CN" dirty="0"/>
              <a:t>8086CPU</a:t>
            </a:r>
            <a:r>
              <a:rPr lang="zh-CN" altLang="en-US" dirty="0"/>
              <a:t>大部分寄存器的值，被称为传送指令。</a:t>
            </a:r>
          </a:p>
          <a:p>
            <a:r>
              <a:rPr lang="zh-CN" altLang="en-US" dirty="0"/>
              <a:t>但</a:t>
            </a:r>
            <a:r>
              <a:rPr lang="en-US" altLang="zh-CN" dirty="0"/>
              <a:t>mov</a:t>
            </a:r>
            <a:r>
              <a:rPr lang="zh-CN" altLang="en-US" dirty="0"/>
              <a:t>指令不能用于设置</a:t>
            </a:r>
            <a:r>
              <a:rPr lang="en-US" altLang="zh-CN" dirty="0"/>
              <a:t>CS</a:t>
            </a:r>
            <a:r>
              <a:rPr lang="zh-CN" altLang="en-US" dirty="0"/>
              <a:t>、</a:t>
            </a:r>
            <a:r>
              <a:rPr lang="en-US" altLang="zh-CN" dirty="0"/>
              <a:t>IP</a:t>
            </a:r>
            <a:r>
              <a:rPr lang="zh-CN" altLang="en-US" dirty="0"/>
              <a:t>的值，</a:t>
            </a:r>
          </a:p>
          <a:p>
            <a:pPr>
              <a:buFont typeface="Wingdings" panose="05000000000000000000" pitchFamily="2" charset="2"/>
              <a:buNone/>
            </a:pPr>
            <a:r>
              <a:rPr lang="zh-CN" altLang="en-US" dirty="0"/>
              <a:t>   因为</a:t>
            </a:r>
            <a:r>
              <a:rPr lang="en-US" altLang="zh-CN" dirty="0"/>
              <a:t>8086CPU</a:t>
            </a:r>
            <a:r>
              <a:rPr lang="zh-CN" altLang="en-US" dirty="0"/>
              <a:t>没有提供这样的功能。</a:t>
            </a:r>
          </a:p>
          <a:p>
            <a:r>
              <a:rPr lang="en-US" altLang="zh-CN" dirty="0"/>
              <a:t>8086CPU</a:t>
            </a:r>
            <a:r>
              <a:rPr lang="zh-CN" altLang="en-US" dirty="0"/>
              <a:t>为</a:t>
            </a:r>
            <a:r>
              <a:rPr lang="en-US" altLang="zh-CN" dirty="0"/>
              <a:t>CS</a:t>
            </a:r>
            <a:r>
              <a:rPr lang="zh-CN" altLang="en-US" dirty="0"/>
              <a:t>、</a:t>
            </a:r>
            <a:r>
              <a:rPr lang="en-US" altLang="zh-CN" dirty="0"/>
              <a:t>IP</a:t>
            </a:r>
            <a:r>
              <a:rPr lang="zh-CN" altLang="en-US" dirty="0"/>
              <a:t>提供了另外的指令来改变它们的值：</a:t>
            </a:r>
            <a:r>
              <a:rPr lang="zh-CN" altLang="en-US" dirty="0">
                <a:solidFill>
                  <a:srgbClr val="00B0F0"/>
                </a:solidFill>
              </a:rPr>
              <a:t>转移指令</a:t>
            </a: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7D791B6-D1C4-42ED-BFDE-250790A130E1}"/>
              </a:ext>
            </a:extLst>
          </p:cNvPr>
          <p:cNvSpPr>
            <a:spLocks noGrp="1" noChangeArrowheads="1"/>
          </p:cNvSpPr>
          <p:nvPr>
            <p:ph type="title"/>
          </p:nvPr>
        </p:nvSpPr>
        <p:spPr/>
        <p:txBody>
          <a:bodyPr/>
          <a:lstStyle/>
          <a:p>
            <a:r>
              <a:rPr lang="zh-CN" altLang="en-US" dirty="0"/>
              <a:t>修改</a:t>
            </a:r>
            <a:r>
              <a:rPr lang="en-US" altLang="zh-CN" dirty="0"/>
              <a:t>CS</a:t>
            </a:r>
            <a:r>
              <a:rPr lang="zh-CN" altLang="en-US" dirty="0"/>
              <a:t>、</a:t>
            </a:r>
            <a:r>
              <a:rPr lang="en-US" altLang="zh-CN" dirty="0"/>
              <a:t>IP</a:t>
            </a:r>
            <a:r>
              <a:rPr lang="zh-CN" altLang="en-US" dirty="0"/>
              <a:t>的指令</a:t>
            </a:r>
          </a:p>
        </p:txBody>
      </p:sp>
      <p:sp>
        <p:nvSpPr>
          <p:cNvPr id="28675" name="Rectangle 3">
            <a:extLst>
              <a:ext uri="{FF2B5EF4-FFF2-40B4-BE49-F238E27FC236}">
                <a16:creationId xmlns:a16="http://schemas.microsoft.com/office/drawing/2014/main" id="{6CCF3AEF-248E-4840-A617-357BB20C7945}"/>
              </a:ext>
            </a:extLst>
          </p:cNvPr>
          <p:cNvSpPr>
            <a:spLocks noGrp="1" noChangeArrowheads="1"/>
          </p:cNvSpPr>
          <p:nvPr>
            <p:ph type="body" idx="1"/>
          </p:nvPr>
        </p:nvSpPr>
        <p:spPr>
          <a:xfrm>
            <a:off x="323528" y="1124744"/>
            <a:ext cx="8424936" cy="4114800"/>
          </a:xfrm>
        </p:spPr>
        <p:txBody>
          <a:bodyPr/>
          <a:lstStyle/>
          <a:p>
            <a:r>
              <a:rPr lang="zh-CN" altLang="en-US" dirty="0"/>
              <a:t>同时修改</a:t>
            </a:r>
            <a:r>
              <a:rPr lang="en-US" altLang="zh-CN" dirty="0"/>
              <a:t>CS</a:t>
            </a:r>
            <a:r>
              <a:rPr lang="zh-CN" altLang="en-US" dirty="0"/>
              <a:t>、</a:t>
            </a:r>
            <a:r>
              <a:rPr lang="en-US" altLang="zh-CN" dirty="0"/>
              <a:t>IP</a:t>
            </a:r>
            <a:r>
              <a:rPr lang="zh-CN" altLang="en-US" dirty="0"/>
              <a:t>的内容：</a:t>
            </a:r>
          </a:p>
          <a:p>
            <a:pPr>
              <a:buFont typeface="Wingdings" panose="05000000000000000000" pitchFamily="2" charset="2"/>
              <a:buNone/>
            </a:pPr>
            <a:r>
              <a:rPr lang="zh-CN" altLang="en-US" dirty="0"/>
              <a:t>	</a:t>
            </a:r>
            <a:r>
              <a:rPr lang="en-US" altLang="zh-CN" dirty="0" err="1"/>
              <a:t>jmp</a:t>
            </a:r>
            <a:r>
              <a:rPr lang="en-US" altLang="zh-CN" dirty="0"/>
              <a:t> </a:t>
            </a:r>
            <a:r>
              <a:rPr lang="zh-CN" altLang="en-US" dirty="0"/>
              <a:t>段地址：偏移地址</a:t>
            </a:r>
          </a:p>
          <a:p>
            <a:pPr>
              <a:buFont typeface="Wingdings" panose="05000000000000000000" pitchFamily="2" charset="2"/>
              <a:buNone/>
            </a:pPr>
            <a:r>
              <a:rPr lang="zh-CN" altLang="en-US" dirty="0"/>
              <a:t>		</a:t>
            </a:r>
            <a:r>
              <a:rPr lang="en-US" altLang="zh-CN" dirty="0" err="1"/>
              <a:t>jmp</a:t>
            </a:r>
            <a:r>
              <a:rPr lang="en-US" altLang="zh-CN" dirty="0"/>
              <a:t> 2AE3:3</a:t>
            </a:r>
          </a:p>
          <a:p>
            <a:pPr>
              <a:buFont typeface="Wingdings" panose="05000000000000000000" pitchFamily="2" charset="2"/>
              <a:buNone/>
            </a:pPr>
            <a:r>
              <a:rPr lang="en-US" altLang="zh-CN" dirty="0"/>
              <a:t>		</a:t>
            </a:r>
            <a:r>
              <a:rPr lang="en-US" altLang="zh-CN" dirty="0" err="1"/>
              <a:t>jmp</a:t>
            </a:r>
            <a:r>
              <a:rPr lang="en-US" altLang="zh-CN" dirty="0"/>
              <a:t> 3:0B16</a:t>
            </a:r>
          </a:p>
          <a:p>
            <a:pPr>
              <a:buFont typeface="Wingdings" panose="05000000000000000000" pitchFamily="2" charset="2"/>
              <a:buNone/>
            </a:pPr>
            <a:r>
              <a:rPr lang="en-US" altLang="zh-CN" dirty="0"/>
              <a:t>	</a:t>
            </a:r>
            <a:r>
              <a:rPr lang="zh-CN" altLang="en-US" dirty="0"/>
              <a:t>功能：用指令中给出的段地址修改</a:t>
            </a:r>
            <a:r>
              <a:rPr lang="en-US" altLang="zh-CN" dirty="0"/>
              <a:t>CS</a:t>
            </a:r>
            <a:r>
              <a:rPr lang="zh-CN" altLang="en-US" dirty="0"/>
              <a:t>，偏移地址修改</a:t>
            </a:r>
            <a:r>
              <a:rPr lang="en-US" altLang="zh-CN" dirty="0"/>
              <a:t>IP</a:t>
            </a:r>
            <a:r>
              <a:rPr lang="zh-CN" altLang="en-US" dirty="0"/>
              <a:t>。</a:t>
            </a: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2083887C-A5AF-4524-BEA8-67F0F5C16EFF}"/>
              </a:ext>
            </a:extLst>
          </p:cNvPr>
          <p:cNvSpPr>
            <a:spLocks noGrp="1" noChangeArrowheads="1"/>
          </p:cNvSpPr>
          <p:nvPr>
            <p:ph type="title"/>
          </p:nvPr>
        </p:nvSpPr>
        <p:spPr/>
        <p:txBody>
          <a:bodyPr/>
          <a:lstStyle/>
          <a:p>
            <a:r>
              <a:rPr lang="zh-CN" altLang="en-US" dirty="0"/>
              <a:t>修改</a:t>
            </a:r>
            <a:r>
              <a:rPr lang="en-US" altLang="zh-CN" dirty="0"/>
              <a:t>CS</a:t>
            </a:r>
            <a:r>
              <a:rPr lang="zh-CN" altLang="en-US" dirty="0"/>
              <a:t>、</a:t>
            </a:r>
            <a:r>
              <a:rPr lang="en-US" altLang="zh-CN" dirty="0"/>
              <a:t>IP</a:t>
            </a:r>
            <a:r>
              <a:rPr lang="zh-CN" altLang="en-US" dirty="0"/>
              <a:t>的指令</a:t>
            </a:r>
          </a:p>
        </p:txBody>
      </p:sp>
      <p:sp>
        <p:nvSpPr>
          <p:cNvPr id="178179" name="Rectangle 3">
            <a:extLst>
              <a:ext uri="{FF2B5EF4-FFF2-40B4-BE49-F238E27FC236}">
                <a16:creationId xmlns:a16="http://schemas.microsoft.com/office/drawing/2014/main" id="{EFCD8970-AEDD-4EF5-969A-91424D69ACC7}"/>
              </a:ext>
            </a:extLst>
          </p:cNvPr>
          <p:cNvSpPr>
            <a:spLocks noGrp="1" noChangeArrowheads="1"/>
          </p:cNvSpPr>
          <p:nvPr>
            <p:ph type="body" idx="1"/>
          </p:nvPr>
        </p:nvSpPr>
        <p:spPr>
          <a:xfrm>
            <a:off x="469099" y="1268760"/>
            <a:ext cx="7277100" cy="4114800"/>
          </a:xfrm>
        </p:spPr>
        <p:txBody>
          <a:bodyPr/>
          <a:lstStyle/>
          <a:p>
            <a:r>
              <a:rPr lang="zh-CN" altLang="en-US" dirty="0"/>
              <a:t>仅修改</a:t>
            </a:r>
            <a:r>
              <a:rPr lang="en-US" altLang="zh-CN" dirty="0"/>
              <a:t>IP</a:t>
            </a:r>
            <a:r>
              <a:rPr lang="zh-CN" altLang="en-US" dirty="0"/>
              <a:t>的内容：</a:t>
            </a:r>
          </a:p>
          <a:p>
            <a:pPr>
              <a:buFont typeface="Wingdings" panose="05000000000000000000" pitchFamily="2" charset="2"/>
              <a:buNone/>
            </a:pPr>
            <a:r>
              <a:rPr lang="zh-CN" altLang="en-US" dirty="0"/>
              <a:t>	</a:t>
            </a:r>
            <a:r>
              <a:rPr lang="en-US" altLang="zh-CN" dirty="0" err="1"/>
              <a:t>jmp</a:t>
            </a:r>
            <a:r>
              <a:rPr lang="en-US" altLang="zh-CN" dirty="0"/>
              <a:t> </a:t>
            </a:r>
            <a:r>
              <a:rPr lang="zh-CN" altLang="en-US" dirty="0"/>
              <a:t>某一合法寄存器</a:t>
            </a:r>
          </a:p>
          <a:p>
            <a:pPr>
              <a:buFont typeface="Wingdings" panose="05000000000000000000" pitchFamily="2" charset="2"/>
              <a:buNone/>
            </a:pPr>
            <a:r>
              <a:rPr lang="zh-CN" altLang="en-US" dirty="0"/>
              <a:t>		</a:t>
            </a:r>
            <a:r>
              <a:rPr lang="en-US" altLang="zh-CN" dirty="0" err="1"/>
              <a:t>jmp</a:t>
            </a:r>
            <a:r>
              <a:rPr lang="en-US" altLang="zh-CN" dirty="0"/>
              <a:t> ax   </a:t>
            </a:r>
            <a:r>
              <a:rPr lang="zh-CN" altLang="en-US" dirty="0"/>
              <a:t>（类似于 </a:t>
            </a:r>
            <a:r>
              <a:rPr lang="en-US" altLang="zh-CN" dirty="0"/>
              <a:t>mov </a:t>
            </a:r>
            <a:r>
              <a:rPr lang="en-US" altLang="zh-CN" dirty="0" err="1"/>
              <a:t>IP,ax</a:t>
            </a:r>
            <a:r>
              <a:rPr lang="zh-CN" altLang="en-US" dirty="0"/>
              <a:t>）</a:t>
            </a:r>
          </a:p>
          <a:p>
            <a:pPr>
              <a:buFont typeface="Wingdings" panose="05000000000000000000" pitchFamily="2" charset="2"/>
              <a:buNone/>
            </a:pPr>
            <a:r>
              <a:rPr lang="zh-CN" altLang="en-US" dirty="0"/>
              <a:t>		</a:t>
            </a:r>
            <a:r>
              <a:rPr lang="en-US" altLang="zh-CN" dirty="0" err="1"/>
              <a:t>jmp</a:t>
            </a:r>
            <a:r>
              <a:rPr lang="en-US" altLang="zh-CN" dirty="0"/>
              <a:t> bx</a:t>
            </a:r>
          </a:p>
          <a:p>
            <a:pPr>
              <a:buFont typeface="Wingdings" panose="05000000000000000000" pitchFamily="2" charset="2"/>
              <a:buNone/>
            </a:pPr>
            <a:r>
              <a:rPr lang="en-US" altLang="zh-CN" dirty="0"/>
              <a:t>	</a:t>
            </a:r>
            <a:r>
              <a:rPr lang="zh-CN" altLang="en-US" dirty="0"/>
              <a:t>功能：用寄存器中的值修改</a:t>
            </a:r>
            <a:r>
              <a:rPr lang="en-US" altLang="zh-CN" dirty="0"/>
              <a:t>IP</a:t>
            </a:r>
            <a:r>
              <a:rPr lang="zh-CN" altLang="en-US" dirty="0"/>
              <a:t>。</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869" name="Picture 5">
            <a:extLst>
              <a:ext uri="{FF2B5EF4-FFF2-40B4-BE49-F238E27FC236}">
                <a16:creationId xmlns:a16="http://schemas.microsoft.com/office/drawing/2014/main" id="{B5A33289-B155-435D-878E-299F89A0A3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1" y="2166143"/>
            <a:ext cx="8674435" cy="4115595"/>
          </a:xfrm>
          <a:prstGeom prst="rect">
            <a:avLst/>
          </a:prstGeom>
          <a:noFill/>
          <a:extLst>
            <a:ext uri="{909E8E84-426E-40DD-AFC4-6F175D3DCCD1}">
              <a14:hiddenFill xmlns:a14="http://schemas.microsoft.com/office/drawing/2010/main">
                <a:solidFill>
                  <a:srgbClr val="FFFFFF"/>
                </a:solidFill>
              </a14:hiddenFill>
            </a:ext>
          </a:extLst>
        </p:spPr>
      </p:pic>
      <p:sp>
        <p:nvSpPr>
          <p:cNvPr id="164867" name="Rectangle 3">
            <a:extLst>
              <a:ext uri="{FF2B5EF4-FFF2-40B4-BE49-F238E27FC236}">
                <a16:creationId xmlns:a16="http://schemas.microsoft.com/office/drawing/2014/main" id="{B2E7767A-C3A7-4599-99B4-31C03AB1DC3D}"/>
              </a:ext>
            </a:extLst>
          </p:cNvPr>
          <p:cNvSpPr>
            <a:spLocks noGrp="1" noChangeArrowheads="1"/>
          </p:cNvSpPr>
          <p:nvPr>
            <p:ph type="body" idx="1"/>
          </p:nvPr>
        </p:nvSpPr>
        <p:spPr>
          <a:xfrm>
            <a:off x="754973" y="1124744"/>
            <a:ext cx="6845300" cy="5013325"/>
          </a:xfrm>
        </p:spPr>
        <p:txBody>
          <a:bodyPr/>
          <a:lstStyle/>
          <a:p>
            <a:pPr>
              <a:lnSpc>
                <a:spcPct val="90000"/>
              </a:lnSpc>
            </a:pPr>
            <a:r>
              <a:rPr lang="zh-CN" altLang="en-US" sz="2400" dirty="0"/>
              <a:t>内存中存放的机器码和对应汇编指令情况</a:t>
            </a:r>
            <a:r>
              <a:rPr lang="zh-CN" altLang="en-US" sz="2400" dirty="0">
                <a:sym typeface="Wingdings" panose="05000000000000000000" pitchFamily="2" charset="2"/>
              </a:rPr>
              <a:t>： （初始：</a:t>
            </a:r>
            <a:r>
              <a:rPr lang="en-US" altLang="zh-CN" sz="2400" dirty="0">
                <a:sym typeface="Wingdings" panose="05000000000000000000" pitchFamily="2" charset="2"/>
              </a:rPr>
              <a:t>CS=2000H</a:t>
            </a:r>
            <a:r>
              <a:rPr lang="zh-CN" altLang="en-US" sz="2400" dirty="0">
                <a:sym typeface="Wingdings" panose="05000000000000000000" pitchFamily="2" charset="2"/>
              </a:rPr>
              <a:t>，</a:t>
            </a:r>
            <a:r>
              <a:rPr lang="en-US" altLang="zh-CN" sz="2400" dirty="0">
                <a:sym typeface="Wingdings" panose="05000000000000000000" pitchFamily="2" charset="2"/>
              </a:rPr>
              <a:t>IP=0000H</a:t>
            </a:r>
            <a:r>
              <a:rPr lang="zh-CN" altLang="en-US" sz="2400" dirty="0">
                <a:sym typeface="Wingdings" panose="05000000000000000000" pitchFamily="2" charset="2"/>
              </a:rPr>
              <a:t>）</a:t>
            </a:r>
          </a:p>
          <a:p>
            <a:pPr>
              <a:lnSpc>
                <a:spcPct val="90000"/>
              </a:lnSpc>
            </a:pPr>
            <a:endParaRPr lang="zh-CN" altLang="en-US" sz="2400" dirty="0">
              <a:sym typeface="Wingdings" panose="05000000000000000000" pitchFamily="2" charset="2"/>
            </a:endParaRPr>
          </a:p>
          <a:p>
            <a:pPr>
              <a:lnSpc>
                <a:spcPct val="90000"/>
              </a:lnSpc>
            </a:pPr>
            <a:endParaRPr lang="zh-CN" altLang="en-US" sz="2400" dirty="0">
              <a:sym typeface="Wingdings" panose="05000000000000000000" pitchFamily="2" charset="2"/>
            </a:endParaRPr>
          </a:p>
          <a:p>
            <a:pPr>
              <a:lnSpc>
                <a:spcPct val="90000"/>
              </a:lnSpc>
            </a:pPr>
            <a:endParaRPr lang="zh-CN" altLang="en-US" sz="2400" dirty="0">
              <a:sym typeface="Wingdings" panose="05000000000000000000" pitchFamily="2" charset="2"/>
            </a:endParaRPr>
          </a:p>
          <a:p>
            <a:pPr>
              <a:lnSpc>
                <a:spcPct val="90000"/>
              </a:lnSpc>
            </a:pPr>
            <a:endParaRPr lang="zh-CN" altLang="en-US" sz="2400" dirty="0">
              <a:sym typeface="Wingdings" panose="05000000000000000000" pitchFamily="2" charset="2"/>
            </a:endParaRPr>
          </a:p>
          <a:p>
            <a:pPr>
              <a:lnSpc>
                <a:spcPct val="90000"/>
              </a:lnSpc>
            </a:pPr>
            <a:endParaRPr lang="zh-CN" altLang="en-US" sz="2400" dirty="0">
              <a:sym typeface="Wingdings" panose="05000000000000000000" pitchFamily="2" charset="2"/>
            </a:endParaRPr>
          </a:p>
          <a:p>
            <a:pPr>
              <a:lnSpc>
                <a:spcPct val="90000"/>
              </a:lnSpc>
            </a:pPr>
            <a:endParaRPr lang="zh-CN" altLang="en-US" sz="2400" dirty="0">
              <a:sym typeface="Wingdings" panose="05000000000000000000" pitchFamily="2" charset="2"/>
            </a:endParaRPr>
          </a:p>
          <a:p>
            <a:pPr>
              <a:lnSpc>
                <a:spcPct val="90000"/>
              </a:lnSpc>
            </a:pPr>
            <a:endParaRPr lang="zh-CN" altLang="en-US" sz="2400" dirty="0">
              <a:sym typeface="Wingdings" panose="05000000000000000000" pitchFamily="2" charset="2"/>
            </a:endParaRPr>
          </a:p>
          <a:p>
            <a:pPr>
              <a:lnSpc>
                <a:spcPct val="90000"/>
              </a:lnSpc>
            </a:pPr>
            <a:endParaRPr lang="zh-CN" altLang="en-US" sz="2400" dirty="0">
              <a:sym typeface="Wingdings" panose="05000000000000000000" pitchFamily="2" charset="2"/>
            </a:endParaRPr>
          </a:p>
          <a:p>
            <a:pPr>
              <a:lnSpc>
                <a:spcPct val="90000"/>
              </a:lnSpc>
            </a:pPr>
            <a:endParaRPr lang="en-US" altLang="zh-CN" sz="2400" dirty="0">
              <a:sym typeface="Wingdings" panose="05000000000000000000" pitchFamily="2" charset="2"/>
            </a:endParaRPr>
          </a:p>
          <a:p>
            <a:pPr>
              <a:lnSpc>
                <a:spcPct val="90000"/>
              </a:lnSpc>
            </a:pPr>
            <a:endParaRPr lang="en-US" altLang="zh-CN" sz="2400" dirty="0">
              <a:sym typeface="Wingdings" panose="05000000000000000000" pitchFamily="2" charset="2"/>
            </a:endParaRPr>
          </a:p>
          <a:p>
            <a:pPr>
              <a:lnSpc>
                <a:spcPct val="90000"/>
              </a:lnSpc>
            </a:pPr>
            <a:endParaRPr lang="zh-CN" altLang="en-US" sz="2400" dirty="0">
              <a:sym typeface="Wingdings" panose="05000000000000000000" pitchFamily="2" charset="2"/>
            </a:endParaRPr>
          </a:p>
          <a:p>
            <a:pPr>
              <a:lnSpc>
                <a:spcPct val="90000"/>
              </a:lnSpc>
            </a:pPr>
            <a:r>
              <a:rPr lang="zh-CN" altLang="en-US" sz="2400" dirty="0">
                <a:solidFill>
                  <a:srgbClr val="00B0F0"/>
                </a:solidFill>
                <a:sym typeface="Wingdings" panose="05000000000000000000" pitchFamily="2" charset="2"/>
              </a:rPr>
              <a:t>请写出指令执行序列：</a:t>
            </a:r>
            <a:endParaRPr lang="zh-CN" altLang="en-US" sz="2400" dirty="0">
              <a:solidFill>
                <a:srgbClr val="00B0F0"/>
              </a:solidFill>
            </a:endParaRPr>
          </a:p>
        </p:txBody>
      </p:sp>
      <p:sp>
        <p:nvSpPr>
          <p:cNvPr id="164866" name="Rectangle 2">
            <a:extLst>
              <a:ext uri="{FF2B5EF4-FFF2-40B4-BE49-F238E27FC236}">
                <a16:creationId xmlns:a16="http://schemas.microsoft.com/office/drawing/2014/main" id="{773D5BBD-DA97-4AA6-B39B-C358FAF9DFC2}"/>
              </a:ext>
            </a:extLst>
          </p:cNvPr>
          <p:cNvSpPr>
            <a:spLocks noGrp="1" noChangeArrowheads="1"/>
          </p:cNvSpPr>
          <p:nvPr>
            <p:ph type="title"/>
          </p:nvPr>
        </p:nvSpPr>
        <p:spPr/>
        <p:txBody>
          <a:bodyPr/>
          <a:lstStyle/>
          <a:p>
            <a:r>
              <a:rPr lang="zh-CN" altLang="en-US"/>
              <a:t>问题分析</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64867">
                                            <p:txEl>
                                              <p:pRg st="12" end="12"/>
                                            </p:txEl>
                                          </p:spTgt>
                                        </p:tgtEl>
                                        <p:attrNameLst>
                                          <p:attrName>style.visibility</p:attrName>
                                        </p:attrNameLst>
                                      </p:cBhvr>
                                      <p:to>
                                        <p:strVal val="visible"/>
                                      </p:to>
                                    </p:set>
                                    <p:animEffect transition="in" filter="checkerboard(across)">
                                      <p:cBhvr>
                                        <p:cTn id="7" dur="500"/>
                                        <p:tgtEl>
                                          <p:spTgt spid="16486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9A4ED878-4DF4-44D1-8D8A-556A59BE156D}"/>
              </a:ext>
            </a:extLst>
          </p:cNvPr>
          <p:cNvSpPr>
            <a:spLocks noGrp="1" noChangeArrowheads="1"/>
          </p:cNvSpPr>
          <p:nvPr>
            <p:ph type="title"/>
          </p:nvPr>
        </p:nvSpPr>
        <p:spPr/>
        <p:txBody>
          <a:bodyPr/>
          <a:lstStyle/>
          <a:p>
            <a:r>
              <a:rPr lang="zh-CN" altLang="en-US"/>
              <a:t>问题分析结果：</a:t>
            </a:r>
          </a:p>
        </p:txBody>
      </p:sp>
      <p:sp>
        <p:nvSpPr>
          <p:cNvPr id="165891" name="Rectangle 3">
            <a:extLst>
              <a:ext uri="{FF2B5EF4-FFF2-40B4-BE49-F238E27FC236}">
                <a16:creationId xmlns:a16="http://schemas.microsoft.com/office/drawing/2014/main" id="{EEF7393B-5AF2-4229-B18E-739E3A814F33}"/>
              </a:ext>
            </a:extLst>
          </p:cNvPr>
          <p:cNvSpPr>
            <a:spLocks noGrp="1" noChangeArrowheads="1"/>
          </p:cNvSpPr>
          <p:nvPr>
            <p:ph type="body" idx="1"/>
          </p:nvPr>
        </p:nvSpPr>
        <p:spPr>
          <a:xfrm>
            <a:off x="1043608" y="1268760"/>
            <a:ext cx="6773862" cy="4114800"/>
          </a:xfrm>
        </p:spPr>
        <p:txBody>
          <a:bodyPr/>
          <a:lstStyle/>
          <a:p>
            <a:pPr marL="0" indent="0">
              <a:buNone/>
            </a:pPr>
            <a:r>
              <a:rPr lang="zh-CN" altLang="en-US" dirty="0"/>
              <a:t>（</a:t>
            </a:r>
            <a:r>
              <a:rPr lang="en-US" altLang="zh-CN" dirty="0"/>
              <a:t>1</a:t>
            </a:r>
            <a:r>
              <a:rPr lang="zh-CN" altLang="en-US" dirty="0"/>
              <a:t>）</a:t>
            </a:r>
            <a:r>
              <a:rPr lang="en-US" altLang="zh-CN" dirty="0"/>
              <a:t>mov ax,6622</a:t>
            </a:r>
          </a:p>
          <a:p>
            <a:pPr marL="0" indent="0">
              <a:buNone/>
            </a:pPr>
            <a:r>
              <a:rPr lang="zh-CN" altLang="en-US" dirty="0"/>
              <a:t>（</a:t>
            </a:r>
            <a:r>
              <a:rPr lang="en-US" altLang="zh-CN" dirty="0"/>
              <a:t>2</a:t>
            </a:r>
            <a:r>
              <a:rPr lang="zh-CN" altLang="en-US" dirty="0"/>
              <a:t>）</a:t>
            </a:r>
            <a:r>
              <a:rPr lang="en-US" altLang="zh-CN" dirty="0" err="1"/>
              <a:t>jmp</a:t>
            </a:r>
            <a:r>
              <a:rPr lang="en-US" altLang="zh-CN" dirty="0"/>
              <a:t> 1000:3</a:t>
            </a:r>
          </a:p>
          <a:p>
            <a:pPr marL="0" indent="0">
              <a:buNone/>
            </a:pPr>
            <a:r>
              <a:rPr lang="zh-CN" altLang="en-US" dirty="0"/>
              <a:t>（</a:t>
            </a:r>
            <a:r>
              <a:rPr lang="en-US" altLang="zh-CN" dirty="0"/>
              <a:t>3</a:t>
            </a:r>
            <a:r>
              <a:rPr lang="zh-CN" altLang="en-US" dirty="0"/>
              <a:t>）</a:t>
            </a:r>
            <a:r>
              <a:rPr lang="en-US" altLang="zh-CN" dirty="0"/>
              <a:t>mov ax,0000</a:t>
            </a:r>
          </a:p>
          <a:p>
            <a:pPr marL="0" indent="0">
              <a:buNone/>
            </a:pPr>
            <a:r>
              <a:rPr lang="zh-CN" altLang="en-US" dirty="0"/>
              <a:t>（</a:t>
            </a:r>
            <a:r>
              <a:rPr lang="en-US" altLang="zh-CN" dirty="0"/>
              <a:t>4</a:t>
            </a:r>
            <a:r>
              <a:rPr lang="zh-CN" altLang="en-US" dirty="0"/>
              <a:t>）</a:t>
            </a:r>
            <a:r>
              <a:rPr lang="en-US" altLang="zh-CN" dirty="0"/>
              <a:t>mov </a:t>
            </a:r>
            <a:r>
              <a:rPr lang="en-US" altLang="zh-CN" dirty="0" err="1"/>
              <a:t>bx,ax</a:t>
            </a:r>
            <a:endParaRPr lang="en-US" altLang="zh-CN" dirty="0"/>
          </a:p>
          <a:p>
            <a:pPr marL="0" indent="0">
              <a:buNone/>
            </a:pPr>
            <a:r>
              <a:rPr lang="zh-CN" altLang="en-US" dirty="0"/>
              <a:t>（</a:t>
            </a:r>
            <a:r>
              <a:rPr lang="en-US" altLang="zh-CN" dirty="0"/>
              <a:t>5</a:t>
            </a:r>
            <a:r>
              <a:rPr lang="zh-CN" altLang="en-US" dirty="0"/>
              <a:t>）</a:t>
            </a:r>
            <a:r>
              <a:rPr lang="en-US" altLang="zh-CN" dirty="0" err="1"/>
              <a:t>jmp</a:t>
            </a:r>
            <a:r>
              <a:rPr lang="en-US" altLang="zh-CN" dirty="0"/>
              <a:t> bx</a:t>
            </a:r>
          </a:p>
          <a:p>
            <a:pPr marL="0" indent="0">
              <a:buNone/>
            </a:pPr>
            <a:r>
              <a:rPr lang="zh-CN" altLang="en-US" dirty="0"/>
              <a:t>（</a:t>
            </a:r>
            <a:r>
              <a:rPr lang="en-US" altLang="zh-CN" dirty="0"/>
              <a:t>6</a:t>
            </a:r>
            <a:r>
              <a:rPr lang="zh-CN" altLang="en-US" dirty="0"/>
              <a:t>）</a:t>
            </a:r>
            <a:r>
              <a:rPr lang="en-US" altLang="zh-CN" dirty="0"/>
              <a:t>mov ax,0123H</a:t>
            </a:r>
          </a:p>
          <a:p>
            <a:pPr marL="0" indent="0">
              <a:buNone/>
            </a:pPr>
            <a:r>
              <a:rPr lang="zh-CN" altLang="en-US" dirty="0"/>
              <a:t>（</a:t>
            </a:r>
            <a:r>
              <a:rPr lang="en-US" altLang="zh-CN" dirty="0"/>
              <a:t>7</a:t>
            </a:r>
            <a:r>
              <a:rPr lang="zh-CN" altLang="en-US" dirty="0"/>
              <a:t>）转到第（</a:t>
            </a:r>
            <a:r>
              <a:rPr lang="en-US" altLang="zh-CN" dirty="0"/>
              <a:t>3</a:t>
            </a:r>
            <a:r>
              <a:rPr lang="zh-CN" altLang="en-US" dirty="0"/>
              <a:t>）步执行</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9170F0D-28A1-45A8-A981-23313C804657}"/>
              </a:ext>
            </a:extLst>
          </p:cNvPr>
          <p:cNvSpPr>
            <a:spLocks noGrp="1" noChangeArrowheads="1"/>
          </p:cNvSpPr>
          <p:nvPr>
            <p:ph type="title"/>
          </p:nvPr>
        </p:nvSpPr>
        <p:spPr/>
        <p:txBody>
          <a:bodyPr/>
          <a:lstStyle/>
          <a:p>
            <a:r>
              <a:rPr lang="en-US" altLang="zh-CN" dirty="0"/>
              <a:t>4. </a:t>
            </a:r>
            <a:r>
              <a:rPr lang="zh-CN" altLang="en-US" dirty="0"/>
              <a:t>代码段</a:t>
            </a:r>
          </a:p>
        </p:txBody>
      </p:sp>
      <p:sp>
        <p:nvSpPr>
          <p:cNvPr id="13315" name="Rectangle 3">
            <a:extLst>
              <a:ext uri="{FF2B5EF4-FFF2-40B4-BE49-F238E27FC236}">
                <a16:creationId xmlns:a16="http://schemas.microsoft.com/office/drawing/2014/main" id="{F4668A59-5B9D-4AFC-A4E5-17B413658441}"/>
              </a:ext>
            </a:extLst>
          </p:cNvPr>
          <p:cNvSpPr>
            <a:spLocks noGrp="1" noChangeArrowheads="1"/>
          </p:cNvSpPr>
          <p:nvPr>
            <p:ph type="body" idx="1"/>
          </p:nvPr>
        </p:nvSpPr>
        <p:spPr>
          <a:xfrm>
            <a:off x="457200" y="1340768"/>
            <a:ext cx="7643813" cy="4791745"/>
          </a:xfrm>
        </p:spPr>
        <p:txBody>
          <a:bodyPr/>
          <a:lstStyle/>
          <a:p>
            <a:r>
              <a:rPr lang="zh-CN" altLang="en-US" sz="2800" dirty="0"/>
              <a:t>对于</a:t>
            </a:r>
            <a:r>
              <a:rPr lang="en-US" altLang="zh-CN" sz="2800" dirty="0"/>
              <a:t>8086PC</a:t>
            </a:r>
            <a:r>
              <a:rPr lang="zh-CN" altLang="en-US" sz="2800" dirty="0"/>
              <a:t>机，在编程时，可以根据需要，将一组内存单元定义为一个段。</a:t>
            </a:r>
          </a:p>
          <a:p>
            <a:r>
              <a:rPr lang="zh-CN" altLang="en-US" sz="2800" dirty="0"/>
              <a:t>可以将长度为 </a:t>
            </a:r>
            <a:r>
              <a:rPr lang="en-US" altLang="zh-CN" sz="2800" dirty="0"/>
              <a:t>N</a:t>
            </a:r>
            <a:r>
              <a:rPr lang="zh-CN" altLang="en-US" sz="2800" dirty="0"/>
              <a:t>（ </a:t>
            </a:r>
            <a:r>
              <a:rPr lang="en-US" altLang="zh-CN" sz="2800" dirty="0"/>
              <a:t>N</a:t>
            </a:r>
            <a:r>
              <a:rPr lang="en-US" altLang="zh-CN" sz="2800" dirty="0">
                <a:latin typeface="宋体" panose="02010600030101010101" pitchFamily="2" charset="-122"/>
              </a:rPr>
              <a:t>≤64KB </a:t>
            </a:r>
            <a:r>
              <a:rPr lang="zh-CN" altLang="en-US" sz="2800" dirty="0">
                <a:latin typeface="宋体" panose="02010600030101010101" pitchFamily="2" charset="-122"/>
              </a:rPr>
              <a:t>）</a:t>
            </a:r>
            <a:r>
              <a:rPr lang="zh-CN" altLang="en-US" sz="2800" dirty="0"/>
              <a:t>的一组代码，存在一组地址连续、起始地址为 </a:t>
            </a:r>
            <a:r>
              <a:rPr lang="en-US" altLang="zh-CN" sz="2800" dirty="0"/>
              <a:t>16</a:t>
            </a:r>
            <a:r>
              <a:rPr lang="zh-CN" altLang="en-US" sz="2800" dirty="0"/>
              <a:t>的倍数的内存单元中，这段内存是用来存放代码的，从而定义了一个代码段。</a:t>
            </a:r>
          </a:p>
          <a:p>
            <a:endParaRPr lang="zh-CN" altLang="en-US" sz="2800" dirty="0"/>
          </a:p>
        </p:txBody>
      </p:sp>
      <p:pic>
        <p:nvPicPr>
          <p:cNvPr id="4" name="Picture 4">
            <a:extLst>
              <a:ext uri="{FF2B5EF4-FFF2-40B4-BE49-F238E27FC236}">
                <a16:creationId xmlns:a16="http://schemas.microsoft.com/office/drawing/2014/main" id="{7AC30134-3BAB-4D01-A118-D22212A2FA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5031" y="4462463"/>
            <a:ext cx="4248150" cy="1670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F049F3BD-F586-4E08-B86F-1776F60BC4B5}"/>
              </a:ext>
            </a:extLst>
          </p:cNvPr>
          <p:cNvSpPr>
            <a:spLocks noGrp="1" noChangeArrowheads="1"/>
          </p:cNvSpPr>
          <p:nvPr>
            <p:ph type="title"/>
          </p:nvPr>
        </p:nvSpPr>
        <p:spPr/>
        <p:txBody>
          <a:bodyPr/>
          <a:lstStyle/>
          <a:p>
            <a:r>
              <a:rPr lang="en-US" altLang="zh-CN" dirty="0"/>
              <a:t>4. </a:t>
            </a:r>
            <a:r>
              <a:rPr lang="zh-CN" altLang="en-US" dirty="0"/>
              <a:t>代码段</a:t>
            </a:r>
          </a:p>
        </p:txBody>
      </p:sp>
      <p:sp>
        <p:nvSpPr>
          <p:cNvPr id="168963" name="Rectangle 3">
            <a:extLst>
              <a:ext uri="{FF2B5EF4-FFF2-40B4-BE49-F238E27FC236}">
                <a16:creationId xmlns:a16="http://schemas.microsoft.com/office/drawing/2014/main" id="{CBE8029B-AB61-4ACF-B8B8-FB02A5D75DE1}"/>
              </a:ext>
            </a:extLst>
          </p:cNvPr>
          <p:cNvSpPr>
            <a:spLocks noGrp="1" noChangeArrowheads="1"/>
          </p:cNvSpPr>
          <p:nvPr>
            <p:ph type="body" idx="1"/>
          </p:nvPr>
        </p:nvSpPr>
        <p:spPr>
          <a:xfrm>
            <a:off x="357286" y="3140968"/>
            <a:ext cx="8229599" cy="2271713"/>
          </a:xfrm>
        </p:spPr>
        <p:txBody>
          <a:bodyPr/>
          <a:lstStyle/>
          <a:p>
            <a:pPr marL="0" indent="0">
              <a:buNone/>
            </a:pPr>
            <a:r>
              <a:rPr lang="zh-CN" altLang="en-US" sz="2800" dirty="0"/>
              <a:t>       假设这段长度为 </a:t>
            </a:r>
            <a:r>
              <a:rPr lang="en-US" altLang="zh-CN" sz="2800" dirty="0"/>
              <a:t>10 </a:t>
            </a:r>
            <a:r>
              <a:rPr lang="zh-CN" altLang="en-US" sz="2800" dirty="0"/>
              <a:t>字节的字节的指令，存在从</a:t>
            </a:r>
            <a:r>
              <a:rPr lang="en-US" altLang="zh-CN" sz="2800" dirty="0"/>
              <a:t>123B0H~123B9H</a:t>
            </a:r>
            <a:r>
              <a:rPr lang="zh-CN" altLang="en-US" sz="2800" dirty="0"/>
              <a:t>的一组内存单元中</a:t>
            </a:r>
            <a:endParaRPr lang="en-US" altLang="zh-CN" sz="2800" dirty="0"/>
          </a:p>
          <a:p>
            <a:pPr marL="0" indent="0">
              <a:buNone/>
            </a:pPr>
            <a:r>
              <a:rPr lang="en-US" altLang="zh-CN" sz="2800" dirty="0"/>
              <a:t>        </a:t>
            </a:r>
            <a:r>
              <a:rPr lang="zh-CN" altLang="en-US" sz="2800" dirty="0"/>
              <a:t>就可以认为，</a:t>
            </a:r>
            <a:r>
              <a:rPr lang="en-US" altLang="zh-CN" sz="2800" dirty="0"/>
              <a:t>123B0H~123B9H</a:t>
            </a:r>
            <a:r>
              <a:rPr lang="zh-CN" altLang="en-US" sz="2800" dirty="0"/>
              <a:t>这段内存单元是用来存放代码的 ，是一个代码段 </a:t>
            </a:r>
            <a:endParaRPr lang="en-US" altLang="zh-CN" sz="2800" dirty="0"/>
          </a:p>
          <a:p>
            <a:pPr marL="0" indent="0">
              <a:buNone/>
            </a:pPr>
            <a:r>
              <a:rPr lang="en-US" altLang="zh-CN" sz="2800" dirty="0"/>
              <a:t>        </a:t>
            </a:r>
            <a:r>
              <a:rPr lang="zh-CN" altLang="en-US" sz="2800" dirty="0"/>
              <a:t>它的段地址为</a:t>
            </a:r>
            <a:r>
              <a:rPr lang="en-US" altLang="zh-CN" sz="2800" dirty="0"/>
              <a:t>123BH</a:t>
            </a:r>
            <a:r>
              <a:rPr lang="zh-CN" altLang="en-US" sz="2800" dirty="0"/>
              <a:t>，长度为</a:t>
            </a:r>
            <a:r>
              <a:rPr lang="en-US" altLang="zh-CN" sz="2800" dirty="0"/>
              <a:t>10</a:t>
            </a:r>
            <a:r>
              <a:rPr lang="zh-CN" altLang="en-US" sz="2800" dirty="0"/>
              <a:t>字节。</a:t>
            </a:r>
          </a:p>
        </p:txBody>
      </p:sp>
      <p:pic>
        <p:nvPicPr>
          <p:cNvPr id="168964" name="Picture 4">
            <a:extLst>
              <a:ext uri="{FF2B5EF4-FFF2-40B4-BE49-F238E27FC236}">
                <a16:creationId xmlns:a16="http://schemas.microsoft.com/office/drawing/2014/main" id="{BD3FF91C-54FB-4B23-AA3D-150792CD1A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327150"/>
            <a:ext cx="4248150" cy="1670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03ABA54C-D686-4068-934A-BB848397BDE9}"/>
              </a:ext>
            </a:extLst>
          </p:cNvPr>
          <p:cNvSpPr>
            <a:spLocks noGrp="1" noChangeArrowheads="1"/>
          </p:cNvSpPr>
          <p:nvPr>
            <p:ph type="title"/>
          </p:nvPr>
        </p:nvSpPr>
        <p:spPr/>
        <p:txBody>
          <a:bodyPr/>
          <a:lstStyle/>
          <a:p>
            <a:r>
              <a:rPr lang="en-US" altLang="zh-CN" dirty="0"/>
              <a:t>4. </a:t>
            </a:r>
            <a:r>
              <a:rPr lang="zh-CN" altLang="en-US" dirty="0"/>
              <a:t>代码段</a:t>
            </a:r>
          </a:p>
        </p:txBody>
      </p:sp>
      <p:sp>
        <p:nvSpPr>
          <p:cNvPr id="172035" name="Rectangle 3">
            <a:extLst>
              <a:ext uri="{FF2B5EF4-FFF2-40B4-BE49-F238E27FC236}">
                <a16:creationId xmlns:a16="http://schemas.microsoft.com/office/drawing/2014/main" id="{747C8140-D1EC-46CD-8B38-62172A3F119B}"/>
              </a:ext>
            </a:extLst>
          </p:cNvPr>
          <p:cNvSpPr>
            <a:spLocks noGrp="1" noChangeArrowheads="1"/>
          </p:cNvSpPr>
          <p:nvPr>
            <p:ph type="body" sz="half" idx="1"/>
          </p:nvPr>
        </p:nvSpPr>
        <p:spPr>
          <a:xfrm>
            <a:off x="446516" y="1124744"/>
            <a:ext cx="8240283" cy="4114800"/>
          </a:xfrm>
        </p:spPr>
        <p:txBody>
          <a:bodyPr/>
          <a:lstStyle/>
          <a:p>
            <a:pPr>
              <a:lnSpc>
                <a:spcPct val="80000"/>
              </a:lnSpc>
            </a:pPr>
            <a:r>
              <a:rPr lang="zh-CN" altLang="en-US" sz="2800" dirty="0"/>
              <a:t>比如我们将</a:t>
            </a:r>
            <a:r>
              <a:rPr lang="en-US" altLang="zh-CN" sz="2800" dirty="0"/>
              <a:t>10000H~1001FH</a:t>
            </a:r>
            <a:r>
              <a:rPr lang="zh-CN" altLang="en-US" sz="2800" dirty="0"/>
              <a:t>安排为代码段，并在里面存储如下代码：</a:t>
            </a:r>
          </a:p>
        </p:txBody>
      </p:sp>
      <p:sp>
        <p:nvSpPr>
          <p:cNvPr id="172036" name="Rectangle 4">
            <a:extLst>
              <a:ext uri="{FF2B5EF4-FFF2-40B4-BE49-F238E27FC236}">
                <a16:creationId xmlns:a16="http://schemas.microsoft.com/office/drawing/2014/main" id="{456DCF16-B944-417C-AE68-9CAAEE83EECD}"/>
              </a:ext>
            </a:extLst>
          </p:cNvPr>
          <p:cNvSpPr>
            <a:spLocks noGrp="1" noChangeArrowheads="1"/>
          </p:cNvSpPr>
          <p:nvPr>
            <p:ph type="body" sz="half" idx="2"/>
          </p:nvPr>
        </p:nvSpPr>
        <p:spPr>
          <a:xfrm>
            <a:off x="1043608" y="1606210"/>
            <a:ext cx="7344816" cy="4114800"/>
          </a:xfrm>
        </p:spPr>
        <p:txBody>
          <a:bodyPr/>
          <a:lstStyle/>
          <a:p>
            <a:pPr>
              <a:lnSpc>
                <a:spcPct val="80000"/>
              </a:lnSpc>
            </a:pPr>
            <a:endParaRPr lang="en-US" altLang="zh-CN" sz="2400" dirty="0"/>
          </a:p>
          <a:p>
            <a:pPr>
              <a:lnSpc>
                <a:spcPct val="80000"/>
              </a:lnSpc>
              <a:buFont typeface="Wingdings" panose="05000000000000000000" pitchFamily="2" charset="2"/>
              <a:buNone/>
            </a:pPr>
            <a:r>
              <a:rPr lang="en-US" altLang="zh-CN" sz="2400" dirty="0"/>
              <a:t>                     mov ax,1000H</a:t>
            </a:r>
          </a:p>
          <a:p>
            <a:pPr>
              <a:lnSpc>
                <a:spcPct val="80000"/>
              </a:lnSpc>
              <a:buFont typeface="Wingdings" panose="05000000000000000000" pitchFamily="2" charset="2"/>
              <a:buNone/>
            </a:pPr>
            <a:r>
              <a:rPr lang="en-US" altLang="zh-CN" sz="2400" dirty="0"/>
              <a:t>                     mov </a:t>
            </a:r>
            <a:r>
              <a:rPr lang="en-US" altLang="zh-CN" sz="2400" dirty="0" err="1"/>
              <a:t>ss,ax</a:t>
            </a:r>
            <a:endParaRPr lang="en-US" altLang="zh-CN" sz="2400" dirty="0"/>
          </a:p>
          <a:p>
            <a:pPr>
              <a:lnSpc>
                <a:spcPct val="80000"/>
              </a:lnSpc>
              <a:buFont typeface="Wingdings" panose="05000000000000000000" pitchFamily="2" charset="2"/>
              <a:buNone/>
            </a:pPr>
            <a:r>
              <a:rPr lang="en-US" altLang="zh-CN" sz="2400" dirty="0"/>
              <a:t>                     mov sp,0020H  ;</a:t>
            </a:r>
            <a:r>
              <a:rPr lang="zh-CN" altLang="en-US" sz="2400" dirty="0"/>
              <a:t>初始化栈顶</a:t>
            </a:r>
          </a:p>
          <a:p>
            <a:pPr>
              <a:lnSpc>
                <a:spcPct val="80000"/>
              </a:lnSpc>
              <a:buFont typeface="Wingdings" panose="05000000000000000000" pitchFamily="2" charset="2"/>
              <a:buNone/>
            </a:pPr>
            <a:r>
              <a:rPr lang="zh-CN" altLang="en-US" sz="2400" dirty="0"/>
              <a:t>                     </a:t>
            </a:r>
            <a:r>
              <a:rPr lang="en-US" altLang="zh-CN" sz="2400" dirty="0"/>
              <a:t>mov </a:t>
            </a:r>
            <a:r>
              <a:rPr lang="en-US" altLang="zh-CN" sz="2400" dirty="0" err="1"/>
              <a:t>ax,cs</a:t>
            </a:r>
            <a:endParaRPr lang="en-US" altLang="zh-CN" sz="2400" dirty="0"/>
          </a:p>
          <a:p>
            <a:pPr>
              <a:lnSpc>
                <a:spcPct val="80000"/>
              </a:lnSpc>
              <a:buFont typeface="Wingdings" panose="05000000000000000000" pitchFamily="2" charset="2"/>
              <a:buNone/>
            </a:pPr>
            <a:r>
              <a:rPr lang="en-US" altLang="zh-CN" sz="2400" dirty="0"/>
              <a:t>                     mov </a:t>
            </a:r>
            <a:r>
              <a:rPr lang="en-US" altLang="zh-CN" sz="2400" dirty="0" err="1"/>
              <a:t>ds,ax</a:t>
            </a:r>
            <a:r>
              <a:rPr lang="en-US" altLang="zh-CN" sz="2400" dirty="0"/>
              <a:t>        ;</a:t>
            </a:r>
            <a:r>
              <a:rPr lang="zh-CN" altLang="en-US" sz="2400" dirty="0"/>
              <a:t>设置数据段段地址</a:t>
            </a:r>
          </a:p>
          <a:p>
            <a:pPr>
              <a:lnSpc>
                <a:spcPct val="80000"/>
              </a:lnSpc>
              <a:buFont typeface="Wingdings" panose="05000000000000000000" pitchFamily="2" charset="2"/>
              <a:buNone/>
            </a:pPr>
            <a:r>
              <a:rPr lang="zh-CN" altLang="en-US" sz="2400" dirty="0"/>
              <a:t>                     </a:t>
            </a:r>
            <a:r>
              <a:rPr lang="en-US" altLang="zh-CN" sz="2400" dirty="0"/>
              <a:t>mov ax,[0]</a:t>
            </a:r>
          </a:p>
          <a:p>
            <a:pPr>
              <a:lnSpc>
                <a:spcPct val="80000"/>
              </a:lnSpc>
              <a:buFont typeface="Wingdings" panose="05000000000000000000" pitchFamily="2" charset="2"/>
              <a:buNone/>
            </a:pPr>
            <a:r>
              <a:rPr lang="en-US" altLang="zh-CN" sz="2400" dirty="0"/>
              <a:t>                     add ax,[2]</a:t>
            </a:r>
          </a:p>
          <a:p>
            <a:pPr>
              <a:lnSpc>
                <a:spcPct val="80000"/>
              </a:lnSpc>
              <a:buFont typeface="Wingdings" panose="05000000000000000000" pitchFamily="2" charset="2"/>
              <a:buNone/>
            </a:pPr>
            <a:r>
              <a:rPr lang="en-US" altLang="zh-CN" sz="2400" dirty="0"/>
              <a:t>                     mov bx,[4]</a:t>
            </a:r>
          </a:p>
          <a:p>
            <a:pPr>
              <a:lnSpc>
                <a:spcPct val="80000"/>
              </a:lnSpc>
              <a:buFont typeface="Wingdings" panose="05000000000000000000" pitchFamily="2" charset="2"/>
              <a:buNone/>
            </a:pPr>
            <a:r>
              <a:rPr lang="en-US" altLang="zh-CN" sz="2400" dirty="0"/>
              <a:t>                     add bx,[6]</a:t>
            </a:r>
          </a:p>
          <a:p>
            <a:pPr>
              <a:lnSpc>
                <a:spcPct val="80000"/>
              </a:lnSpc>
              <a:buFont typeface="Wingdings" panose="05000000000000000000" pitchFamily="2" charset="2"/>
              <a:buNone/>
            </a:pPr>
            <a:r>
              <a:rPr lang="en-US" altLang="zh-CN" sz="2400" dirty="0"/>
              <a:t>                     push ax</a:t>
            </a:r>
          </a:p>
          <a:p>
            <a:pPr>
              <a:lnSpc>
                <a:spcPct val="80000"/>
              </a:lnSpc>
              <a:buFont typeface="Wingdings" panose="05000000000000000000" pitchFamily="2" charset="2"/>
              <a:buNone/>
            </a:pPr>
            <a:r>
              <a:rPr lang="en-US" altLang="zh-CN" sz="2400" dirty="0"/>
              <a:t>                     push bx</a:t>
            </a:r>
          </a:p>
          <a:p>
            <a:pPr>
              <a:lnSpc>
                <a:spcPct val="80000"/>
              </a:lnSpc>
              <a:buFont typeface="Wingdings" panose="05000000000000000000" pitchFamily="2" charset="2"/>
              <a:buNone/>
            </a:pPr>
            <a:r>
              <a:rPr lang="en-US" altLang="zh-CN" sz="2400" dirty="0"/>
              <a:t>                     pop ax</a:t>
            </a:r>
          </a:p>
          <a:p>
            <a:pPr>
              <a:lnSpc>
                <a:spcPct val="80000"/>
              </a:lnSpc>
              <a:buFont typeface="Wingdings" panose="05000000000000000000" pitchFamily="2" charset="2"/>
              <a:buNone/>
            </a:pPr>
            <a:r>
              <a:rPr lang="en-US" altLang="zh-CN" sz="2400" dirty="0"/>
              <a:t>                     pop bx</a:t>
            </a:r>
          </a:p>
          <a:p>
            <a:pPr>
              <a:lnSpc>
                <a:spcPct val="80000"/>
              </a:lnSpc>
            </a:pPr>
            <a:endParaRPr lang="en-US" altLang="zh-CN" sz="24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5B00C6DD-1A5B-4949-A626-7E2B0DC68287}"/>
              </a:ext>
            </a:extLst>
          </p:cNvPr>
          <p:cNvSpPr>
            <a:spLocks noGrp="1" noChangeArrowheads="1"/>
          </p:cNvSpPr>
          <p:nvPr>
            <p:ph type="title"/>
          </p:nvPr>
        </p:nvSpPr>
        <p:spPr/>
        <p:txBody>
          <a:bodyPr/>
          <a:lstStyle/>
          <a:p>
            <a:r>
              <a:rPr lang="en-US" altLang="zh-CN" dirty="0"/>
              <a:t>4. </a:t>
            </a:r>
            <a:r>
              <a:rPr lang="zh-CN" altLang="en-US" dirty="0"/>
              <a:t>代码段</a:t>
            </a:r>
          </a:p>
        </p:txBody>
      </p:sp>
      <p:sp>
        <p:nvSpPr>
          <p:cNvPr id="173059" name="Rectangle 3">
            <a:extLst>
              <a:ext uri="{FF2B5EF4-FFF2-40B4-BE49-F238E27FC236}">
                <a16:creationId xmlns:a16="http://schemas.microsoft.com/office/drawing/2014/main" id="{8767DDE0-6CEF-48C9-AEEC-E9D80CB97715}"/>
              </a:ext>
            </a:extLst>
          </p:cNvPr>
          <p:cNvSpPr>
            <a:spLocks noGrp="1" noChangeArrowheads="1"/>
          </p:cNvSpPr>
          <p:nvPr>
            <p:ph type="body" idx="1"/>
          </p:nvPr>
        </p:nvSpPr>
        <p:spPr>
          <a:xfrm>
            <a:off x="457200" y="1371600"/>
            <a:ext cx="7992888" cy="4114800"/>
          </a:xfrm>
        </p:spPr>
        <p:txBody>
          <a:bodyPr/>
          <a:lstStyle/>
          <a:p>
            <a:r>
              <a:rPr lang="zh-CN" altLang="en-US" dirty="0"/>
              <a:t>设置</a:t>
            </a:r>
            <a:r>
              <a:rPr lang="en-US" altLang="zh-CN" dirty="0"/>
              <a:t>CS=1000H</a:t>
            </a:r>
            <a:r>
              <a:rPr lang="zh-CN" altLang="en-US" dirty="0"/>
              <a:t>，</a:t>
            </a:r>
            <a:r>
              <a:rPr lang="en-US" altLang="zh-CN" dirty="0"/>
              <a:t>IP=0</a:t>
            </a:r>
            <a:r>
              <a:rPr lang="zh-CN" altLang="en-US" dirty="0"/>
              <a:t>，这段代码将得到执行。</a:t>
            </a:r>
          </a:p>
          <a:p>
            <a:r>
              <a:rPr lang="zh-CN" altLang="en-US" dirty="0"/>
              <a:t>可以看到，在这段代码中，我们又将</a:t>
            </a:r>
            <a:r>
              <a:rPr lang="en-US" altLang="zh-CN" dirty="0"/>
              <a:t>10000H~1001FH </a:t>
            </a:r>
            <a:r>
              <a:rPr lang="zh-CN" altLang="en-US" dirty="0"/>
              <a:t>安排为栈段和数据段。</a:t>
            </a:r>
          </a:p>
          <a:p>
            <a:r>
              <a:rPr lang="en-US" altLang="zh-CN" dirty="0"/>
              <a:t>10000H~1001FH</a:t>
            </a:r>
            <a:r>
              <a:rPr lang="zh-CN" altLang="en-US" dirty="0"/>
              <a:t>这段内存，既是代码段，又是栈段和数据段。</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692225">
            <a:extLst>
              <a:ext uri="{FF2B5EF4-FFF2-40B4-BE49-F238E27FC236}">
                <a16:creationId xmlns:a16="http://schemas.microsoft.com/office/drawing/2014/main" id="{2EF1BC78-627E-4D77-BEE6-27B1192D3029}"/>
              </a:ext>
            </a:extLst>
          </p:cNvPr>
          <p:cNvSpPr>
            <a:spLocks noGrp="1" noChangeArrowheads="1"/>
          </p:cNvSpPr>
          <p:nvPr>
            <p:ph type="title"/>
          </p:nvPr>
        </p:nvSpPr>
        <p:spPr/>
        <p:txBody>
          <a:bodyPr/>
          <a:lstStyle/>
          <a:p>
            <a:r>
              <a:rPr lang="zh-CN" altLang="en-US"/>
              <a:t>示例</a:t>
            </a:r>
            <a:r>
              <a:rPr lang="en-US" altLang="zh-CN"/>
              <a:t>——ax</a:t>
            </a:r>
            <a:r>
              <a:rPr lang="en-US" altLang="zh-CN" baseline="30000"/>
              <a:t>2</a:t>
            </a:r>
            <a:r>
              <a:rPr lang="en-US" altLang="zh-CN"/>
              <a:t>+bx+c</a:t>
            </a:r>
          </a:p>
        </p:txBody>
      </p:sp>
      <p:sp>
        <p:nvSpPr>
          <p:cNvPr id="17410" name="Text Placeholder 692226">
            <a:extLst>
              <a:ext uri="{FF2B5EF4-FFF2-40B4-BE49-F238E27FC236}">
                <a16:creationId xmlns:a16="http://schemas.microsoft.com/office/drawing/2014/main" id="{9E437231-61E9-4B85-9DF0-0547B94A1FDE}"/>
              </a:ext>
            </a:extLst>
          </p:cNvPr>
          <p:cNvSpPr>
            <a:spLocks noGrp="1" noChangeArrowheads="1"/>
          </p:cNvSpPr>
          <p:nvPr>
            <p:ph type="body" sz="half" idx="1"/>
          </p:nvPr>
        </p:nvSpPr>
        <p:spPr>
          <a:xfrm>
            <a:off x="457200" y="1268413"/>
            <a:ext cx="4038600" cy="3097212"/>
          </a:xfrm>
        </p:spPr>
        <p:txBody>
          <a:bodyPr/>
          <a:lstStyle/>
          <a:p>
            <a:r>
              <a:rPr lang="en-US" altLang="zh-CN" sz="2800"/>
              <a:t>(ax+b)x+c</a:t>
            </a:r>
          </a:p>
          <a:p>
            <a:pPr lvl="1"/>
            <a:r>
              <a:rPr lang="en-US" altLang="zh-CN" sz="2400"/>
              <a:t>x-&gt;ACC</a:t>
            </a:r>
          </a:p>
          <a:p>
            <a:pPr lvl="1"/>
            <a:r>
              <a:rPr lang="en-US" altLang="zh-CN" sz="2400"/>
              <a:t>x*a-&gt;ACC</a:t>
            </a:r>
          </a:p>
          <a:p>
            <a:pPr lvl="1"/>
            <a:r>
              <a:rPr lang="en-US" altLang="zh-CN" sz="2400"/>
              <a:t>ax+b-&gt;ACC</a:t>
            </a:r>
          </a:p>
          <a:p>
            <a:pPr lvl="1"/>
            <a:r>
              <a:rPr lang="en-US" altLang="zh-CN" sz="2400"/>
              <a:t>x*(ax+b)-&gt;ACC</a:t>
            </a:r>
          </a:p>
          <a:p>
            <a:pPr lvl="1"/>
            <a:r>
              <a:rPr lang="en-US" altLang="zh-CN" sz="2400"/>
              <a:t>(ax+b)x+c-&gt;ACC</a:t>
            </a:r>
          </a:p>
        </p:txBody>
      </p:sp>
      <p:graphicFrame>
        <p:nvGraphicFramePr>
          <p:cNvPr id="119812" name="内容占位符 119811">
            <a:extLst>
              <a:ext uri="{FF2B5EF4-FFF2-40B4-BE49-F238E27FC236}">
                <a16:creationId xmlns:a16="http://schemas.microsoft.com/office/drawing/2014/main" id="{3190E211-74FD-41B9-81E6-B5319D752E51}"/>
              </a:ext>
            </a:extLst>
          </p:cNvPr>
          <p:cNvGraphicFramePr>
            <a:graphicFrameLocks noGrp="1"/>
          </p:cNvGraphicFramePr>
          <p:nvPr>
            <p:ph sz="half" idx="4294967295"/>
          </p:nvPr>
        </p:nvGraphicFramePr>
        <p:xfrm>
          <a:off x="4140200" y="1125538"/>
          <a:ext cx="4535488" cy="5126207"/>
        </p:xfrm>
        <a:graphic>
          <a:graphicData uri="http://schemas.openxmlformats.org/drawingml/2006/table">
            <a:tbl>
              <a:tblPr/>
              <a:tblGrid>
                <a:gridCol w="876300">
                  <a:extLst>
                    <a:ext uri="{9D8B030D-6E8A-4147-A177-3AD203B41FA5}">
                      <a16:colId xmlns:a16="http://schemas.microsoft.com/office/drawing/2014/main" val="20000"/>
                    </a:ext>
                  </a:extLst>
                </a:gridCol>
                <a:gridCol w="1511300">
                  <a:extLst>
                    <a:ext uri="{9D8B030D-6E8A-4147-A177-3AD203B41FA5}">
                      <a16:colId xmlns:a16="http://schemas.microsoft.com/office/drawing/2014/main" val="20001"/>
                    </a:ext>
                  </a:extLst>
                </a:gridCol>
                <a:gridCol w="2147888">
                  <a:extLst>
                    <a:ext uri="{9D8B030D-6E8A-4147-A177-3AD203B41FA5}">
                      <a16:colId xmlns:a16="http://schemas.microsoft.com/office/drawing/2014/main" val="20002"/>
                    </a:ext>
                  </a:extLst>
                </a:gridCol>
              </a:tblGrid>
              <a:tr h="365742">
                <a:tc>
                  <a:txBody>
                    <a:bodyPr/>
                    <a:lstStyle/>
                    <a:p>
                      <a:pPr lvl="0" eaLnBrk="1" hangingPunct="1">
                        <a:spcBef>
                          <a:spcPct val="20000"/>
                        </a:spcBef>
                        <a:buNone/>
                      </a:pPr>
                      <a:r>
                        <a:rPr lang="zh-CN" altLang="en-US" sz="1800" dirty="0">
                          <a:latin typeface="Arial" panose="020B0604020202020204" pitchFamily="34" charset="0"/>
                          <a:ea typeface="宋体" panose="02010600030101010101" pitchFamily="2" charset="-122"/>
                        </a:rPr>
                        <a:t>地址</a:t>
                      </a:r>
                    </a:p>
                  </a:txBody>
                  <a:tcPr marT="45722" marB="4572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op</a:t>
                      </a:r>
                    </a:p>
                  </a:txBody>
                  <a:tcPr marT="45722" marB="4572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opr</a:t>
                      </a:r>
                    </a:p>
                  </a:txBody>
                  <a:tcPr marT="45722" marB="4572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683">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0000</a:t>
                      </a:r>
                    </a:p>
                  </a:txBody>
                  <a:tcPr marT="45722" marB="4572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000001(ld)</a:t>
                      </a:r>
                    </a:p>
                  </a:txBody>
                  <a:tcPr marT="45722" marB="4572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0000001000</a:t>
                      </a:r>
                    </a:p>
                  </a:txBody>
                  <a:tcPr marT="45722" marB="4572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42">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0001</a:t>
                      </a:r>
                    </a:p>
                  </a:txBody>
                  <a:tcPr marT="45722" marB="4572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000100(mul)</a:t>
                      </a:r>
                    </a:p>
                  </a:txBody>
                  <a:tcPr marT="45722" marB="4572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0000001001</a:t>
                      </a:r>
                    </a:p>
                  </a:txBody>
                  <a:tcPr marT="45722" marB="4572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6682">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0010</a:t>
                      </a:r>
                    </a:p>
                  </a:txBody>
                  <a:tcPr marT="45722" marB="4572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000011(add)</a:t>
                      </a:r>
                    </a:p>
                  </a:txBody>
                  <a:tcPr marT="45722" marB="4572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0000001010</a:t>
                      </a:r>
                    </a:p>
                  </a:txBody>
                  <a:tcPr marT="45722" marB="4572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42">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0011</a:t>
                      </a:r>
                    </a:p>
                  </a:txBody>
                  <a:tcPr marT="45722" marB="4572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000100(mul)</a:t>
                      </a:r>
                    </a:p>
                  </a:txBody>
                  <a:tcPr marT="45722" marB="4572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0000001000</a:t>
                      </a:r>
                    </a:p>
                  </a:txBody>
                  <a:tcPr marT="45722" marB="4572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83">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0100</a:t>
                      </a:r>
                    </a:p>
                  </a:txBody>
                  <a:tcPr marT="45722" marB="4572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000011(add)</a:t>
                      </a:r>
                      <a:endParaRPr lang="zh-CN" altLang="en-US" sz="1800" dirty="0">
                        <a:latin typeface="Arial" panose="020B0604020202020204" pitchFamily="34" charset="0"/>
                        <a:ea typeface="宋体" panose="02010600030101010101" pitchFamily="2" charset="-122"/>
                      </a:endParaRPr>
                    </a:p>
                  </a:txBody>
                  <a:tcPr marT="45722" marB="4572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0000001011</a:t>
                      </a:r>
                    </a:p>
                  </a:txBody>
                  <a:tcPr marT="45722" marB="4572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42">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0101</a:t>
                      </a:r>
                    </a:p>
                  </a:txBody>
                  <a:tcPr marT="45722" marB="4572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000010</a:t>
                      </a:r>
                    </a:p>
                  </a:txBody>
                  <a:tcPr marT="45722" marB="4572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0000001100</a:t>
                      </a:r>
                    </a:p>
                  </a:txBody>
                  <a:tcPr marT="45722" marB="4572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42">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0110</a:t>
                      </a:r>
                    </a:p>
                  </a:txBody>
                  <a:tcPr marT="45722" marB="4572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000101</a:t>
                      </a:r>
                    </a:p>
                  </a:txBody>
                  <a:tcPr marT="45722" marB="4572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0000001100</a:t>
                      </a:r>
                    </a:p>
                  </a:txBody>
                  <a:tcPr marT="45722" marB="4572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6682">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0111</a:t>
                      </a:r>
                    </a:p>
                  </a:txBody>
                  <a:tcPr marT="45722" marB="4572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000110</a:t>
                      </a:r>
                    </a:p>
                  </a:txBody>
                  <a:tcPr marT="45722" marB="4572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endParaRPr lang="zh-CN" altLang="en-US" sz="1800">
                        <a:latin typeface="Arial" panose="020B0604020202020204" pitchFamily="34" charset="0"/>
                        <a:ea typeface="宋体" panose="02010600030101010101" pitchFamily="2" charset="-122"/>
                      </a:endParaRPr>
                    </a:p>
                  </a:txBody>
                  <a:tcPr marT="45722" marB="4572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742">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1000</a:t>
                      </a:r>
                    </a:p>
                  </a:txBody>
                  <a:tcPr marT="45722" marB="4572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x</a:t>
                      </a:r>
                    </a:p>
                  </a:txBody>
                  <a:tcPr marT="45722" marB="4572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endParaRPr lang="zh-CN" altLang="en-US" sz="1800">
                        <a:latin typeface="Arial" panose="020B0604020202020204" pitchFamily="34" charset="0"/>
                        <a:ea typeface="宋体" panose="02010600030101010101" pitchFamily="2" charset="-122"/>
                      </a:endParaRPr>
                    </a:p>
                  </a:txBody>
                  <a:tcPr marT="45722" marB="4572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6683">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1001</a:t>
                      </a:r>
                    </a:p>
                  </a:txBody>
                  <a:tcPr marT="45722" marB="4572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a</a:t>
                      </a:r>
                    </a:p>
                  </a:txBody>
                  <a:tcPr marT="45722" marB="4572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endParaRPr lang="zh-CN" altLang="en-US" sz="1800">
                        <a:latin typeface="Arial" panose="020B0604020202020204" pitchFamily="34" charset="0"/>
                        <a:ea typeface="宋体" panose="02010600030101010101" pitchFamily="2" charset="-122"/>
                      </a:endParaRPr>
                    </a:p>
                  </a:txBody>
                  <a:tcPr marT="45722" marB="4572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5742">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1010</a:t>
                      </a:r>
                    </a:p>
                  </a:txBody>
                  <a:tcPr marT="45722" marB="4572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b</a:t>
                      </a:r>
                    </a:p>
                  </a:txBody>
                  <a:tcPr marT="45722" marB="4572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endParaRPr lang="zh-CN" altLang="en-US" sz="1800">
                        <a:latin typeface="Arial" panose="020B0604020202020204" pitchFamily="34" charset="0"/>
                        <a:ea typeface="宋体" panose="02010600030101010101" pitchFamily="2" charset="-122"/>
                      </a:endParaRPr>
                    </a:p>
                  </a:txBody>
                  <a:tcPr marT="45722" marB="4572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66682">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1011</a:t>
                      </a:r>
                    </a:p>
                  </a:txBody>
                  <a:tcPr marT="45722" marB="4572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c</a:t>
                      </a:r>
                    </a:p>
                  </a:txBody>
                  <a:tcPr marT="45722" marB="4572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endParaRPr lang="zh-CN" altLang="en-US" sz="1800">
                        <a:latin typeface="Arial" panose="020B0604020202020204" pitchFamily="34" charset="0"/>
                        <a:ea typeface="宋体" panose="02010600030101010101" pitchFamily="2" charset="-122"/>
                      </a:endParaRPr>
                    </a:p>
                  </a:txBody>
                  <a:tcPr marT="45722" marB="4572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65742">
                <a:tc>
                  <a:txBody>
                    <a:bodyPr/>
                    <a:lstStyle/>
                    <a:p>
                      <a:pPr lvl="0" eaLnBrk="1" hangingPunct="1">
                        <a:spcBef>
                          <a:spcPct val="20000"/>
                        </a:spcBef>
                        <a:buNone/>
                      </a:pPr>
                      <a:r>
                        <a:rPr lang="en-US" altLang="zh-CN" sz="1800" dirty="0">
                          <a:latin typeface="Arial" panose="020B0604020202020204" pitchFamily="34" charset="0"/>
                          <a:ea typeface="宋体" panose="02010600030101010101" pitchFamily="2" charset="-122"/>
                        </a:rPr>
                        <a:t>1100</a:t>
                      </a:r>
                    </a:p>
                  </a:txBody>
                  <a:tcPr marT="45722" marB="45722">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endParaRPr lang="zh-CN" altLang="en-US" sz="1800">
                        <a:latin typeface="Arial" panose="020B0604020202020204" pitchFamily="34" charset="0"/>
                        <a:ea typeface="宋体" panose="02010600030101010101" pitchFamily="2" charset="-122"/>
                      </a:endParaRPr>
                    </a:p>
                  </a:txBody>
                  <a:tcPr marT="45722" marB="45722">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lvl="0" eaLnBrk="1" hangingPunct="1">
                        <a:spcBef>
                          <a:spcPct val="20000"/>
                        </a:spcBef>
                        <a:buNone/>
                      </a:pPr>
                      <a:endParaRPr lang="zh-CN" altLang="en-US" sz="1800">
                        <a:latin typeface="Arial" panose="020B0604020202020204" pitchFamily="34" charset="0"/>
                        <a:ea typeface="宋体" panose="02010600030101010101" pitchFamily="2" charset="-122"/>
                      </a:endParaRPr>
                    </a:p>
                  </a:txBody>
                  <a:tcPr marT="45722" marB="45722">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cxnSp>
        <p:nvCxnSpPr>
          <p:cNvPr id="2" name="直接箭头连接符 1">
            <a:extLst>
              <a:ext uri="{FF2B5EF4-FFF2-40B4-BE49-F238E27FC236}">
                <a16:creationId xmlns:a16="http://schemas.microsoft.com/office/drawing/2014/main" id="{E6B0044E-DC30-4744-9152-70C271D52127}"/>
              </a:ext>
            </a:extLst>
          </p:cNvPr>
          <p:cNvCxnSpPr/>
          <p:nvPr/>
        </p:nvCxnSpPr>
        <p:spPr>
          <a:xfrm flipV="1">
            <a:off x="2508250" y="1773238"/>
            <a:ext cx="1703388" cy="234950"/>
          </a:xfrm>
          <a:prstGeom prst="straightConnector1">
            <a:avLst/>
          </a:prstGeom>
          <a:ln w="3492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a:extLst>
              <a:ext uri="{FF2B5EF4-FFF2-40B4-BE49-F238E27FC236}">
                <a16:creationId xmlns:a16="http://schemas.microsoft.com/office/drawing/2014/main" id="{1C94A3C4-CA3A-4D72-BC0A-3F96BD194DB4}"/>
              </a:ext>
            </a:extLst>
          </p:cNvPr>
          <p:cNvCxnSpPr/>
          <p:nvPr/>
        </p:nvCxnSpPr>
        <p:spPr>
          <a:xfrm flipV="1">
            <a:off x="2644775" y="2060575"/>
            <a:ext cx="1566863" cy="346075"/>
          </a:xfrm>
          <a:prstGeom prst="straightConnector1">
            <a:avLst/>
          </a:prstGeom>
          <a:ln w="3492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a:extLst>
              <a:ext uri="{FF2B5EF4-FFF2-40B4-BE49-F238E27FC236}">
                <a16:creationId xmlns:a16="http://schemas.microsoft.com/office/drawing/2014/main" id="{0767D4D8-2B0B-4D88-93C1-1522DAAB8F4F}"/>
              </a:ext>
            </a:extLst>
          </p:cNvPr>
          <p:cNvCxnSpPr/>
          <p:nvPr/>
        </p:nvCxnSpPr>
        <p:spPr>
          <a:xfrm flipV="1">
            <a:off x="2906713" y="2492375"/>
            <a:ext cx="1233487" cy="384175"/>
          </a:xfrm>
          <a:prstGeom prst="straightConnector1">
            <a:avLst/>
          </a:prstGeom>
          <a:ln w="3492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a:extLst>
              <a:ext uri="{FF2B5EF4-FFF2-40B4-BE49-F238E27FC236}">
                <a16:creationId xmlns:a16="http://schemas.microsoft.com/office/drawing/2014/main" id="{E5C17C60-9750-4AD9-99F5-FEA86CBDE13B}"/>
              </a:ext>
            </a:extLst>
          </p:cNvPr>
          <p:cNvCxnSpPr/>
          <p:nvPr/>
        </p:nvCxnSpPr>
        <p:spPr>
          <a:xfrm flipV="1">
            <a:off x="3530600" y="3140075"/>
            <a:ext cx="681038" cy="606425"/>
          </a:xfrm>
          <a:prstGeom prst="straightConnector1">
            <a:avLst/>
          </a:prstGeom>
          <a:ln w="3492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 name="椭圆 5">
            <a:extLst>
              <a:ext uri="{FF2B5EF4-FFF2-40B4-BE49-F238E27FC236}">
                <a16:creationId xmlns:a16="http://schemas.microsoft.com/office/drawing/2014/main" id="{6A8DBF69-9F79-41C3-9F70-F55467F77DFE}"/>
              </a:ext>
            </a:extLst>
          </p:cNvPr>
          <p:cNvSpPr/>
          <p:nvPr/>
        </p:nvSpPr>
        <p:spPr>
          <a:xfrm>
            <a:off x="6661150" y="1557338"/>
            <a:ext cx="1439863" cy="28733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5pPr>
          </a:lstStyle>
          <a:p>
            <a:pPr algn="ctr"/>
            <a:endParaRPr lang="zh-CN" altLang="en-US" noProof="1">
              <a:solidFill>
                <a:srgbClr val="FFFFFF"/>
              </a:solidFill>
              <a:latin typeface="Arial" panose="020B0604020202020204" pitchFamily="34" charset="0"/>
              <a:ea typeface="楷体_GB2312" charset="0"/>
            </a:endParaRPr>
          </a:p>
        </p:txBody>
      </p:sp>
      <p:sp>
        <p:nvSpPr>
          <p:cNvPr id="7" name="椭圆 6">
            <a:extLst>
              <a:ext uri="{FF2B5EF4-FFF2-40B4-BE49-F238E27FC236}">
                <a16:creationId xmlns:a16="http://schemas.microsoft.com/office/drawing/2014/main" id="{7CEEBE86-2497-4244-878F-E862C051D530}"/>
              </a:ext>
            </a:extLst>
          </p:cNvPr>
          <p:cNvSpPr/>
          <p:nvPr/>
        </p:nvSpPr>
        <p:spPr>
          <a:xfrm>
            <a:off x="6643688" y="1898650"/>
            <a:ext cx="1439862" cy="28892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5pPr>
          </a:lstStyle>
          <a:p>
            <a:pPr algn="ctr"/>
            <a:endParaRPr lang="zh-CN" altLang="en-US" noProof="1">
              <a:solidFill>
                <a:srgbClr val="FFFFFF"/>
              </a:solidFill>
              <a:latin typeface="Arial" panose="020B0604020202020204" pitchFamily="34" charset="0"/>
              <a:ea typeface="楷体_GB2312" charset="0"/>
            </a:endParaRPr>
          </a:p>
        </p:txBody>
      </p:sp>
      <p:sp>
        <p:nvSpPr>
          <p:cNvPr id="8" name="椭圆 7">
            <a:extLst>
              <a:ext uri="{FF2B5EF4-FFF2-40B4-BE49-F238E27FC236}">
                <a16:creationId xmlns:a16="http://schemas.microsoft.com/office/drawing/2014/main" id="{6DCB5802-83B7-4DFB-B9D2-B9D29FC08E5F}"/>
              </a:ext>
            </a:extLst>
          </p:cNvPr>
          <p:cNvSpPr/>
          <p:nvPr/>
        </p:nvSpPr>
        <p:spPr>
          <a:xfrm>
            <a:off x="6643688" y="2257425"/>
            <a:ext cx="1439862" cy="28892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5pPr>
          </a:lstStyle>
          <a:p>
            <a:pPr algn="ctr"/>
            <a:endParaRPr lang="zh-CN" altLang="en-US" noProof="1">
              <a:solidFill>
                <a:srgbClr val="FFFFFF"/>
              </a:solidFill>
              <a:latin typeface="Arial" panose="020B0604020202020204" pitchFamily="34" charset="0"/>
              <a:ea typeface="楷体_GB2312" charset="0"/>
            </a:endParaRPr>
          </a:p>
        </p:txBody>
      </p:sp>
      <p:sp>
        <p:nvSpPr>
          <p:cNvPr id="9" name="椭圆 8">
            <a:extLst>
              <a:ext uri="{FF2B5EF4-FFF2-40B4-BE49-F238E27FC236}">
                <a16:creationId xmlns:a16="http://schemas.microsoft.com/office/drawing/2014/main" id="{B6E65240-5D3F-4CE2-B087-1E6A01DE8CDA}"/>
              </a:ext>
            </a:extLst>
          </p:cNvPr>
          <p:cNvSpPr/>
          <p:nvPr/>
        </p:nvSpPr>
        <p:spPr>
          <a:xfrm>
            <a:off x="6643688" y="2616200"/>
            <a:ext cx="1439862" cy="28892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charset="0"/>
                <a:ea typeface="宋体" panose="02010600030101010101" pitchFamily="2" charset="-122"/>
                <a:cs typeface="+mn-cs"/>
              </a:defRPr>
            </a:lvl5pPr>
          </a:lstStyle>
          <a:p>
            <a:pPr algn="ctr"/>
            <a:endParaRPr lang="zh-CN" altLang="en-US" noProof="1">
              <a:solidFill>
                <a:srgbClr val="FFFFFF"/>
              </a:solidFill>
              <a:latin typeface="Arial" panose="020B0604020202020204" pitchFamily="34" charset="0"/>
              <a:ea typeface="楷体_GB2312"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6"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80">
                                          <p:stCondLst>
                                            <p:cond delay="0"/>
                                          </p:stCondLst>
                                        </p:cTn>
                                        <p:tgtEl>
                                          <p:spTgt spid="6"/>
                                        </p:tgtEl>
                                      </p:cBhvr>
                                    </p:animEffect>
                                    <p:anim calcmode="lin" valueType="num">
                                      <p:cBhvr>
                                        <p:cTn id="32"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7" dur="26">
                                          <p:stCondLst>
                                            <p:cond delay="650"/>
                                          </p:stCondLst>
                                        </p:cTn>
                                        <p:tgtEl>
                                          <p:spTgt spid="6"/>
                                        </p:tgtEl>
                                      </p:cBhvr>
                                      <p:to x="100000" y="60000"/>
                                    </p:animScale>
                                    <p:animScale>
                                      <p:cBhvr>
                                        <p:cTn id="38" dur="166" decel="50000">
                                          <p:stCondLst>
                                            <p:cond delay="676"/>
                                          </p:stCondLst>
                                        </p:cTn>
                                        <p:tgtEl>
                                          <p:spTgt spid="6"/>
                                        </p:tgtEl>
                                      </p:cBhvr>
                                      <p:to x="100000" y="100000"/>
                                    </p:animScale>
                                    <p:animScale>
                                      <p:cBhvr>
                                        <p:cTn id="39" dur="26">
                                          <p:stCondLst>
                                            <p:cond delay="1312"/>
                                          </p:stCondLst>
                                        </p:cTn>
                                        <p:tgtEl>
                                          <p:spTgt spid="6"/>
                                        </p:tgtEl>
                                      </p:cBhvr>
                                      <p:to x="100000" y="80000"/>
                                    </p:animScale>
                                    <p:animScale>
                                      <p:cBhvr>
                                        <p:cTn id="40" dur="166" decel="50000">
                                          <p:stCondLst>
                                            <p:cond delay="1338"/>
                                          </p:stCondLst>
                                        </p:cTn>
                                        <p:tgtEl>
                                          <p:spTgt spid="6"/>
                                        </p:tgtEl>
                                      </p:cBhvr>
                                      <p:to x="100000" y="100000"/>
                                    </p:animScale>
                                    <p:animScale>
                                      <p:cBhvr>
                                        <p:cTn id="41" dur="26">
                                          <p:stCondLst>
                                            <p:cond delay="1642"/>
                                          </p:stCondLst>
                                        </p:cTn>
                                        <p:tgtEl>
                                          <p:spTgt spid="6"/>
                                        </p:tgtEl>
                                      </p:cBhvr>
                                      <p:to x="100000" y="90000"/>
                                    </p:animScale>
                                    <p:animScale>
                                      <p:cBhvr>
                                        <p:cTn id="42" dur="166" decel="50000">
                                          <p:stCondLst>
                                            <p:cond delay="1668"/>
                                          </p:stCondLst>
                                        </p:cTn>
                                        <p:tgtEl>
                                          <p:spTgt spid="6"/>
                                        </p:tgtEl>
                                      </p:cBhvr>
                                      <p:to x="100000" y="100000"/>
                                    </p:animScale>
                                    <p:animScale>
                                      <p:cBhvr>
                                        <p:cTn id="43" dur="26">
                                          <p:stCondLst>
                                            <p:cond delay="1808"/>
                                          </p:stCondLst>
                                        </p:cTn>
                                        <p:tgtEl>
                                          <p:spTgt spid="6"/>
                                        </p:tgtEl>
                                      </p:cBhvr>
                                      <p:to x="100000" y="95000"/>
                                    </p:animScale>
                                    <p:animScale>
                                      <p:cBhvr>
                                        <p:cTn id="44" dur="166" decel="50000">
                                          <p:stCondLst>
                                            <p:cond delay="1834"/>
                                          </p:stCondLst>
                                        </p:cTn>
                                        <p:tgtEl>
                                          <p:spTgt spid="6"/>
                                        </p:tgtEl>
                                      </p:cBhvr>
                                      <p:to x="100000" y="100000"/>
                                    </p:animScale>
                                  </p:childTnLst>
                                </p:cTn>
                              </p:par>
                            </p:childTnLst>
                          </p:cTn>
                        </p:par>
                      </p:childTnLst>
                    </p:cTn>
                  </p:par>
                  <p:par>
                    <p:cTn id="45" fill="hold" nodeType="clickPar">
                      <p:stCondLst>
                        <p:cond delay="indefinite"/>
                      </p:stCondLst>
                      <p:childTnLst>
                        <p:par>
                          <p:cTn id="46" fill="hold" nodeType="withGroup">
                            <p:stCondLst>
                              <p:cond delay="0"/>
                            </p:stCondLst>
                            <p:childTnLst>
                              <p:par>
                                <p:cTn id="47" presetID="0" presetClass="path" presetSubtype="0" accel="50000" decel="50000" fill="hold" grpId="1" nodeType="clickEffect">
                                  <p:stCondLst>
                                    <p:cond delay="0"/>
                                  </p:stCondLst>
                                  <p:childTnLst>
                                    <p:animMotion origin="layout" path="M 0.071746 -0.002533 L 0.082517 -0.003887 L 0.101703 -0.003887 L 0.111296 -0.003887 L 0.120889 -0.003887 L 0.130481 0.006408 L 0.140075 0.015439 L 0.142515 0.025734 L 0.146134 0.037294 L 0.147311 0.048944 L 0.150930 0.059239 L 0.150930 0.073328 L 0.150930 0.086243 L 0.154464 0.099066 L 0.154464 0.109361 L 0.154464 0.124805 L 0.156905 0.135100 L 0.156905 0.146659 L 0.156905 0.160838 L 0.156905 0.175017 L 0.156905 0.186577 L 0.156905 0.200755 L 0.156905 0.213579 L 0.156905 0.231642 L 0.156905 0.241936 L 0.156905 0.256025 L 0.156905 0.270204 L 0.156905 0.284382 L 0.153286 0.298561 L 0.149668 0.310121 L 0.143693 0.320416 L 0.137719 0.330712 L 0.131744 0.341006 L 0.126948 0.351302 L 0.122151 0.362862 L 0.114914 0.374421 L 0.111296 0.386071 L 0.104143 0.397631 L 0.104143 0.407926 L 0.099347 0.418222 L 0.095729 0.429782 L 0.095729 0.440076 L 0.092110 0.450372 L 0.080161 0.446488 L 0.068212 0.437458 L 0.058619 0.433664 L 0.049026 0.427163 L 0.038171 0.425898 L 0.027400 0.422015 L 0.017806 0.422015 L 0.008214 0.420750 L -0.001379 0.419486 L -0.010973 0.419486 L -0.021744 0.420750 L -0.032514 0.422015 L -0.043370 0.422015 L -0.052962 0.422015 L -0.062555 0.422015 L -0.075682 0.424634 L -0.086453 0.424634 L -0.098487 0.424634 L -0.108081 0.424634 L -0.117673 0.424634 L -0.128444 0.424634 L -0.139215 0.424634 L -0.148809 0.424634 L -0.158401 0.424634 L -0.171612 0.424634 L -0.182384 0.424634 L -0.191977 0.424634 L -0.201569 0.424634 L -0.211162 0.424634 L -0.220756 0.424634 L -0.230348 0.424634 L -0.239941 0.424634 L -0.249535 0.424634 L -0.259127 0.424634 L -0.268720 0.424634 " pathEditMode="relative" rAng="0" ptsTypes="">
                                      <p:cBhvr>
                                        <p:cTn id="48" dur="2000" fill="hold"/>
                                        <p:tgtEl>
                                          <p:spTgt spid="6"/>
                                        </p:tgtEl>
                                        <p:attrNameLst>
                                          <p:attrName>ppt_x,ppt_y</p:attrName>
                                        </p:attrNameLst>
                                      </p:cBhvr>
                                      <p:rCtr x="-10000" y="20000"/>
                                    </p:animMotion>
                                  </p:childTnLst>
                                </p:cTn>
                              </p:par>
                            </p:childTnLst>
                          </p:cTn>
                        </p:par>
                      </p:childTnLst>
                    </p:cTn>
                  </p:par>
                  <p:par>
                    <p:cTn id="49" fill="hold" nodeType="clickPar">
                      <p:stCondLst>
                        <p:cond delay="indefinite"/>
                      </p:stCondLst>
                      <p:childTnLst>
                        <p:par>
                          <p:cTn id="50" fill="hold" nodeType="withGroup">
                            <p:stCondLst>
                              <p:cond delay="0"/>
                            </p:stCondLst>
                            <p:childTnLst>
                              <p:par>
                                <p:cTn id="51" presetID="26" presetClass="entr" presetSubtype="0"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down)">
                                      <p:cBhvr>
                                        <p:cTn id="53" dur="580">
                                          <p:stCondLst>
                                            <p:cond delay="0"/>
                                          </p:stCondLst>
                                        </p:cTn>
                                        <p:tgtEl>
                                          <p:spTgt spid="7"/>
                                        </p:tgtEl>
                                      </p:cBhvr>
                                    </p:animEffect>
                                    <p:anim calcmode="lin" valueType="num">
                                      <p:cBhvr>
                                        <p:cTn id="5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59" dur="26">
                                          <p:stCondLst>
                                            <p:cond delay="650"/>
                                          </p:stCondLst>
                                        </p:cTn>
                                        <p:tgtEl>
                                          <p:spTgt spid="7"/>
                                        </p:tgtEl>
                                      </p:cBhvr>
                                      <p:to x="100000" y="60000"/>
                                    </p:animScale>
                                    <p:animScale>
                                      <p:cBhvr>
                                        <p:cTn id="60" dur="166" decel="50000">
                                          <p:stCondLst>
                                            <p:cond delay="676"/>
                                          </p:stCondLst>
                                        </p:cTn>
                                        <p:tgtEl>
                                          <p:spTgt spid="7"/>
                                        </p:tgtEl>
                                      </p:cBhvr>
                                      <p:to x="100000" y="100000"/>
                                    </p:animScale>
                                    <p:animScale>
                                      <p:cBhvr>
                                        <p:cTn id="61" dur="26">
                                          <p:stCondLst>
                                            <p:cond delay="1312"/>
                                          </p:stCondLst>
                                        </p:cTn>
                                        <p:tgtEl>
                                          <p:spTgt spid="7"/>
                                        </p:tgtEl>
                                      </p:cBhvr>
                                      <p:to x="100000" y="80000"/>
                                    </p:animScale>
                                    <p:animScale>
                                      <p:cBhvr>
                                        <p:cTn id="62" dur="166" decel="50000">
                                          <p:stCondLst>
                                            <p:cond delay="1338"/>
                                          </p:stCondLst>
                                        </p:cTn>
                                        <p:tgtEl>
                                          <p:spTgt spid="7"/>
                                        </p:tgtEl>
                                      </p:cBhvr>
                                      <p:to x="100000" y="100000"/>
                                    </p:animScale>
                                    <p:animScale>
                                      <p:cBhvr>
                                        <p:cTn id="63" dur="26">
                                          <p:stCondLst>
                                            <p:cond delay="1642"/>
                                          </p:stCondLst>
                                        </p:cTn>
                                        <p:tgtEl>
                                          <p:spTgt spid="7"/>
                                        </p:tgtEl>
                                      </p:cBhvr>
                                      <p:to x="100000" y="90000"/>
                                    </p:animScale>
                                    <p:animScale>
                                      <p:cBhvr>
                                        <p:cTn id="64" dur="166" decel="50000">
                                          <p:stCondLst>
                                            <p:cond delay="1668"/>
                                          </p:stCondLst>
                                        </p:cTn>
                                        <p:tgtEl>
                                          <p:spTgt spid="7"/>
                                        </p:tgtEl>
                                      </p:cBhvr>
                                      <p:to x="100000" y="100000"/>
                                    </p:animScale>
                                    <p:animScale>
                                      <p:cBhvr>
                                        <p:cTn id="65" dur="26">
                                          <p:stCondLst>
                                            <p:cond delay="1808"/>
                                          </p:stCondLst>
                                        </p:cTn>
                                        <p:tgtEl>
                                          <p:spTgt spid="7"/>
                                        </p:tgtEl>
                                      </p:cBhvr>
                                      <p:to x="100000" y="95000"/>
                                    </p:animScale>
                                    <p:animScale>
                                      <p:cBhvr>
                                        <p:cTn id="66" dur="166" decel="50000">
                                          <p:stCondLst>
                                            <p:cond delay="1834"/>
                                          </p:stCondLst>
                                        </p:cTn>
                                        <p:tgtEl>
                                          <p:spTgt spid="7"/>
                                        </p:tgtEl>
                                      </p:cBhvr>
                                      <p:to x="100000" y="100000"/>
                                    </p:animScale>
                                  </p:childTnLst>
                                </p:cTn>
                              </p:par>
                            </p:childTnLst>
                          </p:cTn>
                        </p:par>
                      </p:childTnLst>
                    </p:cTn>
                  </p:par>
                  <p:par>
                    <p:cTn id="67" fill="hold" nodeType="clickPar">
                      <p:stCondLst>
                        <p:cond delay="indefinite"/>
                      </p:stCondLst>
                      <p:childTnLst>
                        <p:par>
                          <p:cTn id="68" fill="hold" nodeType="withGroup">
                            <p:stCondLst>
                              <p:cond delay="0"/>
                            </p:stCondLst>
                            <p:childTnLst>
                              <p:par>
                                <p:cTn id="69" presetID="0" presetClass="path" presetSubtype="0" accel="50000" decel="50000" fill="hold" grpId="1" nodeType="clickEffect">
                                  <p:stCondLst>
                                    <p:cond delay="0"/>
                                  </p:stCondLst>
                                  <p:childTnLst>
                                    <p:animMotion origin="layout" path="M 0.071746 -0.002533 L 0.082517 -0.003887 L 0.101703 -0.003887 L 0.111296 -0.003887 L 0.120889 -0.003887 L 0.130481 0.006408 L 0.140075 0.015439 L 0.142515 0.025734 L 0.146134 0.037294 L 0.147311 0.048944 L 0.150930 0.059239 L 0.150930 0.073328 L 0.150930 0.086243 L 0.154464 0.099066 L 0.154464 0.109361 L 0.154464 0.124805 L 0.156905 0.135100 L 0.156905 0.146659 L 0.156905 0.160838 L 0.156905 0.175017 L 0.156905 0.186577 L 0.156905 0.200755 L 0.156905 0.213579 L 0.156905 0.231642 L 0.156905 0.241936 L 0.156905 0.256025 L 0.156905 0.270204 L 0.156905 0.284382 L 0.153286 0.298561 L 0.149668 0.310121 L 0.143693 0.320416 L 0.137719 0.330712 L 0.131744 0.341006 L 0.126948 0.351302 L 0.122151 0.362862 L 0.114914 0.374421 L 0.111296 0.386071 L 0.104143 0.397631 L 0.104143 0.407926 L 0.099347 0.418222 L 0.095729 0.429782 L 0.095729 0.440076 L 0.092110 0.450372 L 0.080161 0.446488 L 0.068212 0.437458 L 0.058619 0.433664 L 0.049026 0.427163 L 0.038171 0.425898 L 0.027400 0.422015 L 0.017806 0.422015 L 0.008214 0.420750 L -0.001379 0.419486 L -0.010973 0.419486 L -0.021744 0.420750 L -0.032514 0.422015 L -0.043370 0.422015 L -0.052962 0.422015 L -0.062555 0.422015 L -0.075682 0.424634 L -0.086453 0.424634 L -0.098487 0.424634 L -0.108081 0.424634 L -0.117673 0.424634 L -0.128444 0.424634 L -0.139215 0.424634 L -0.148809 0.424634 L -0.158401 0.424634 L -0.171612 0.424634 L -0.182384 0.424634 L -0.191977 0.424634 L -0.201569 0.424634 L -0.211162 0.424634 L -0.220756 0.424634 L -0.230348 0.424634 L -0.239941 0.424634 L -0.249535 0.424634 L -0.259127 0.424634 L -0.268720 0.424634 " pathEditMode="relative" rAng="0" ptsTypes="">
                                      <p:cBhvr>
                                        <p:cTn id="70" dur="2000" fill="hold"/>
                                        <p:tgtEl>
                                          <p:spTgt spid="7"/>
                                        </p:tgtEl>
                                        <p:attrNameLst>
                                          <p:attrName>ppt_x,ppt_y</p:attrName>
                                        </p:attrNameLst>
                                      </p:cBhvr>
                                      <p:rCtr x="-10000" y="20000"/>
                                    </p:animMotion>
                                  </p:childTnLst>
                                </p:cTn>
                              </p:par>
                            </p:childTnLst>
                          </p:cTn>
                        </p:par>
                      </p:childTnLst>
                    </p:cTn>
                  </p:par>
                  <p:par>
                    <p:cTn id="71" fill="hold" nodeType="clickPar">
                      <p:stCondLst>
                        <p:cond delay="indefinite"/>
                      </p:stCondLst>
                      <p:childTnLst>
                        <p:par>
                          <p:cTn id="72" fill="hold" nodeType="withGroup">
                            <p:stCondLst>
                              <p:cond delay="0"/>
                            </p:stCondLst>
                            <p:childTnLst>
                              <p:par>
                                <p:cTn id="73" presetID="26" presetClass="entr" presetSubtype="0" fill="hold" grpId="0" nodeType="click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wipe(down)">
                                      <p:cBhvr>
                                        <p:cTn id="75" dur="580">
                                          <p:stCondLst>
                                            <p:cond delay="0"/>
                                          </p:stCondLst>
                                        </p:cTn>
                                        <p:tgtEl>
                                          <p:spTgt spid="8"/>
                                        </p:tgtEl>
                                      </p:cBhvr>
                                    </p:animEffect>
                                    <p:anim calcmode="lin" valueType="num">
                                      <p:cBhvr>
                                        <p:cTn id="7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81" dur="26">
                                          <p:stCondLst>
                                            <p:cond delay="650"/>
                                          </p:stCondLst>
                                        </p:cTn>
                                        <p:tgtEl>
                                          <p:spTgt spid="8"/>
                                        </p:tgtEl>
                                      </p:cBhvr>
                                      <p:to x="100000" y="60000"/>
                                    </p:animScale>
                                    <p:animScale>
                                      <p:cBhvr>
                                        <p:cTn id="82" dur="166" decel="50000">
                                          <p:stCondLst>
                                            <p:cond delay="676"/>
                                          </p:stCondLst>
                                        </p:cTn>
                                        <p:tgtEl>
                                          <p:spTgt spid="8"/>
                                        </p:tgtEl>
                                      </p:cBhvr>
                                      <p:to x="100000" y="100000"/>
                                    </p:animScale>
                                    <p:animScale>
                                      <p:cBhvr>
                                        <p:cTn id="83" dur="26">
                                          <p:stCondLst>
                                            <p:cond delay="1312"/>
                                          </p:stCondLst>
                                        </p:cTn>
                                        <p:tgtEl>
                                          <p:spTgt spid="8"/>
                                        </p:tgtEl>
                                      </p:cBhvr>
                                      <p:to x="100000" y="80000"/>
                                    </p:animScale>
                                    <p:animScale>
                                      <p:cBhvr>
                                        <p:cTn id="84" dur="166" decel="50000">
                                          <p:stCondLst>
                                            <p:cond delay="1338"/>
                                          </p:stCondLst>
                                        </p:cTn>
                                        <p:tgtEl>
                                          <p:spTgt spid="8"/>
                                        </p:tgtEl>
                                      </p:cBhvr>
                                      <p:to x="100000" y="100000"/>
                                    </p:animScale>
                                    <p:animScale>
                                      <p:cBhvr>
                                        <p:cTn id="85" dur="26">
                                          <p:stCondLst>
                                            <p:cond delay="1642"/>
                                          </p:stCondLst>
                                        </p:cTn>
                                        <p:tgtEl>
                                          <p:spTgt spid="8"/>
                                        </p:tgtEl>
                                      </p:cBhvr>
                                      <p:to x="100000" y="90000"/>
                                    </p:animScale>
                                    <p:animScale>
                                      <p:cBhvr>
                                        <p:cTn id="86" dur="166" decel="50000">
                                          <p:stCondLst>
                                            <p:cond delay="1668"/>
                                          </p:stCondLst>
                                        </p:cTn>
                                        <p:tgtEl>
                                          <p:spTgt spid="8"/>
                                        </p:tgtEl>
                                      </p:cBhvr>
                                      <p:to x="100000" y="100000"/>
                                    </p:animScale>
                                    <p:animScale>
                                      <p:cBhvr>
                                        <p:cTn id="87" dur="26">
                                          <p:stCondLst>
                                            <p:cond delay="1808"/>
                                          </p:stCondLst>
                                        </p:cTn>
                                        <p:tgtEl>
                                          <p:spTgt spid="8"/>
                                        </p:tgtEl>
                                      </p:cBhvr>
                                      <p:to x="100000" y="95000"/>
                                    </p:animScale>
                                    <p:animScale>
                                      <p:cBhvr>
                                        <p:cTn id="88" dur="166" decel="50000">
                                          <p:stCondLst>
                                            <p:cond delay="1834"/>
                                          </p:stCondLst>
                                        </p:cTn>
                                        <p:tgtEl>
                                          <p:spTgt spid="8"/>
                                        </p:tgtEl>
                                      </p:cBhvr>
                                      <p:to x="100000" y="100000"/>
                                    </p:animScale>
                                  </p:childTnLst>
                                </p:cTn>
                              </p:par>
                            </p:childTnLst>
                          </p:cTn>
                        </p:par>
                      </p:childTnLst>
                    </p:cTn>
                  </p:par>
                  <p:par>
                    <p:cTn id="89" fill="hold" nodeType="clickPar">
                      <p:stCondLst>
                        <p:cond delay="indefinite"/>
                      </p:stCondLst>
                      <p:childTnLst>
                        <p:par>
                          <p:cTn id="90" fill="hold" nodeType="withGroup">
                            <p:stCondLst>
                              <p:cond delay="0"/>
                            </p:stCondLst>
                            <p:childTnLst>
                              <p:par>
                                <p:cTn id="91" presetID="0" presetClass="path" presetSubtype="0" accel="50000" decel="50000" fill="hold" grpId="1" nodeType="clickEffect">
                                  <p:stCondLst>
                                    <p:cond delay="0"/>
                                  </p:stCondLst>
                                  <p:childTnLst>
                                    <p:animMotion origin="layout" path="M 0.071746 -0.002533 L 0.082517 -0.003887 L 0.101703 -0.003887 L 0.111296 -0.003887 L 0.120889 -0.003887 L 0.130481 0.006408 L 0.140075 0.015439 L 0.142515 0.025734 L 0.146134 0.037294 L 0.147311 0.048944 L 0.150930 0.059239 L 0.150930 0.073328 L 0.150930 0.086243 L 0.154464 0.099066 L 0.154464 0.109361 L 0.154464 0.124805 L 0.156905 0.135100 L 0.156905 0.146659 L 0.156905 0.160838 L 0.156905 0.175017 L 0.156905 0.186577 L 0.156905 0.200755 L 0.156905 0.213579 L 0.156905 0.231642 L 0.156905 0.241936 L 0.156905 0.256025 L 0.156905 0.270204 L 0.156905 0.284382 L 0.153286 0.298561 L 0.149668 0.310121 L 0.143693 0.320416 L 0.137719 0.330712 L 0.131744 0.341006 L 0.126948 0.351302 L 0.122151 0.362862 L 0.114914 0.374421 L 0.111296 0.386071 L 0.104143 0.397631 L 0.104143 0.407926 L 0.099347 0.418222 L 0.095729 0.429782 L 0.095729 0.440076 L 0.092110 0.450372 L 0.080161 0.446488 L 0.068212 0.437458 L 0.058619 0.433664 L 0.049026 0.427163 L 0.038171 0.425898 L 0.027400 0.422015 L 0.017806 0.422015 L 0.008214 0.420750 L -0.001379 0.419486 L -0.010973 0.419486 L -0.021744 0.420750 L -0.032514 0.422015 L -0.043370 0.422015 L -0.052962 0.422015 L -0.062555 0.422015 L -0.075682 0.424634 L -0.086453 0.424634 L -0.098487 0.424634 L -0.108081 0.424634 L -0.117673 0.424634 L -0.128444 0.424634 L -0.139215 0.424634 L -0.148809 0.424634 L -0.158401 0.424634 L -0.171612 0.424634 L -0.182384 0.424634 L -0.191977 0.424634 L -0.201569 0.424634 L -0.211162 0.424634 L -0.220756 0.424634 L -0.230348 0.424634 L -0.239941 0.424634 L -0.249535 0.424634 L -0.259127 0.424634 L -0.268720 0.424634 " pathEditMode="relative" rAng="0" ptsTypes="">
                                      <p:cBhvr>
                                        <p:cTn id="92" dur="2000" fill="hold"/>
                                        <p:tgtEl>
                                          <p:spTgt spid="8"/>
                                        </p:tgtEl>
                                        <p:attrNameLst>
                                          <p:attrName>ppt_x,ppt_y</p:attrName>
                                        </p:attrNameLst>
                                      </p:cBhvr>
                                      <p:rCtr x="-10000" y="20000"/>
                                    </p:animMotion>
                                  </p:childTnLst>
                                </p:cTn>
                              </p:par>
                            </p:childTnLst>
                          </p:cTn>
                        </p:par>
                      </p:childTnLst>
                    </p:cTn>
                  </p:par>
                  <p:par>
                    <p:cTn id="93" fill="hold" nodeType="clickPar">
                      <p:stCondLst>
                        <p:cond delay="indefinite"/>
                      </p:stCondLst>
                      <p:childTnLst>
                        <p:par>
                          <p:cTn id="94" fill="hold" nodeType="withGroup">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9"/>
                                        </p:tgtEl>
                                        <p:attrNameLst>
                                          <p:attrName>style.visibility</p:attrName>
                                        </p:attrNameLst>
                                      </p:cBhvr>
                                      <p:to>
                                        <p:strVal val="visible"/>
                                      </p:to>
                                    </p:set>
                                    <p:animEffect transition="in" filter="wipe(down)">
                                      <p:cBhvr>
                                        <p:cTn id="97" dur="580">
                                          <p:stCondLst>
                                            <p:cond delay="0"/>
                                          </p:stCondLst>
                                        </p:cTn>
                                        <p:tgtEl>
                                          <p:spTgt spid="9"/>
                                        </p:tgtEl>
                                      </p:cBhvr>
                                    </p:animEffect>
                                    <p:anim calcmode="lin" valueType="num">
                                      <p:cBhvr>
                                        <p:cTn id="9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03" dur="26">
                                          <p:stCondLst>
                                            <p:cond delay="650"/>
                                          </p:stCondLst>
                                        </p:cTn>
                                        <p:tgtEl>
                                          <p:spTgt spid="9"/>
                                        </p:tgtEl>
                                      </p:cBhvr>
                                      <p:to x="100000" y="60000"/>
                                    </p:animScale>
                                    <p:animScale>
                                      <p:cBhvr>
                                        <p:cTn id="104" dur="166" decel="50000">
                                          <p:stCondLst>
                                            <p:cond delay="676"/>
                                          </p:stCondLst>
                                        </p:cTn>
                                        <p:tgtEl>
                                          <p:spTgt spid="9"/>
                                        </p:tgtEl>
                                      </p:cBhvr>
                                      <p:to x="100000" y="100000"/>
                                    </p:animScale>
                                    <p:animScale>
                                      <p:cBhvr>
                                        <p:cTn id="105" dur="26">
                                          <p:stCondLst>
                                            <p:cond delay="1312"/>
                                          </p:stCondLst>
                                        </p:cTn>
                                        <p:tgtEl>
                                          <p:spTgt spid="9"/>
                                        </p:tgtEl>
                                      </p:cBhvr>
                                      <p:to x="100000" y="80000"/>
                                    </p:animScale>
                                    <p:animScale>
                                      <p:cBhvr>
                                        <p:cTn id="106" dur="166" decel="50000">
                                          <p:stCondLst>
                                            <p:cond delay="1338"/>
                                          </p:stCondLst>
                                        </p:cTn>
                                        <p:tgtEl>
                                          <p:spTgt spid="9"/>
                                        </p:tgtEl>
                                      </p:cBhvr>
                                      <p:to x="100000" y="100000"/>
                                    </p:animScale>
                                    <p:animScale>
                                      <p:cBhvr>
                                        <p:cTn id="107" dur="26">
                                          <p:stCondLst>
                                            <p:cond delay="1642"/>
                                          </p:stCondLst>
                                        </p:cTn>
                                        <p:tgtEl>
                                          <p:spTgt spid="9"/>
                                        </p:tgtEl>
                                      </p:cBhvr>
                                      <p:to x="100000" y="90000"/>
                                    </p:animScale>
                                    <p:animScale>
                                      <p:cBhvr>
                                        <p:cTn id="108" dur="166" decel="50000">
                                          <p:stCondLst>
                                            <p:cond delay="1668"/>
                                          </p:stCondLst>
                                        </p:cTn>
                                        <p:tgtEl>
                                          <p:spTgt spid="9"/>
                                        </p:tgtEl>
                                      </p:cBhvr>
                                      <p:to x="100000" y="100000"/>
                                    </p:animScale>
                                    <p:animScale>
                                      <p:cBhvr>
                                        <p:cTn id="109" dur="26">
                                          <p:stCondLst>
                                            <p:cond delay="1808"/>
                                          </p:stCondLst>
                                        </p:cTn>
                                        <p:tgtEl>
                                          <p:spTgt spid="9"/>
                                        </p:tgtEl>
                                      </p:cBhvr>
                                      <p:to x="100000" y="95000"/>
                                    </p:animScale>
                                    <p:animScale>
                                      <p:cBhvr>
                                        <p:cTn id="110" dur="166" decel="50000">
                                          <p:stCondLst>
                                            <p:cond delay="1834"/>
                                          </p:stCondLst>
                                        </p:cTn>
                                        <p:tgtEl>
                                          <p:spTgt spid="9"/>
                                        </p:tgtEl>
                                      </p:cBhvr>
                                      <p:to x="100000" y="100000"/>
                                    </p:animScale>
                                  </p:childTnLst>
                                </p:cTn>
                              </p:par>
                            </p:childTnLst>
                          </p:cTn>
                        </p:par>
                      </p:childTnLst>
                    </p:cTn>
                  </p:par>
                  <p:par>
                    <p:cTn id="111" fill="hold" nodeType="clickPar">
                      <p:stCondLst>
                        <p:cond delay="indefinite"/>
                      </p:stCondLst>
                      <p:childTnLst>
                        <p:par>
                          <p:cTn id="112" fill="hold" nodeType="withGroup">
                            <p:stCondLst>
                              <p:cond delay="0"/>
                            </p:stCondLst>
                            <p:childTnLst>
                              <p:par>
                                <p:cTn id="113" presetID="0" presetClass="path" presetSubtype="0" accel="50000" decel="50000" fill="hold" grpId="1" nodeType="clickEffect">
                                  <p:stCondLst>
                                    <p:cond delay="0"/>
                                  </p:stCondLst>
                                  <p:childTnLst>
                                    <p:animMotion origin="layout" path="M 0.071746 -0.002533 L 0.082517 -0.003887 L 0.101703 -0.003887 L 0.111296 -0.003887 L 0.120889 -0.003887 L 0.130481 0.006408 L 0.140075 0.015439 L 0.142515 0.025734 L 0.146134 0.037294 L 0.147311 0.048944 L 0.150930 0.059239 L 0.150930 0.073328 L 0.150930 0.086243 L 0.154464 0.099066 L 0.154464 0.109361 L 0.154464 0.124805 L 0.156905 0.135100 L 0.156905 0.146659 L 0.156905 0.160838 L 0.156905 0.175017 L 0.156905 0.186577 L 0.156905 0.200755 L 0.156905 0.213579 L 0.156905 0.231642 L 0.156905 0.241936 L 0.156905 0.256025 L 0.156905 0.270204 L 0.156905 0.284382 L 0.153286 0.298561 L 0.149668 0.310121 L 0.143693 0.320416 L 0.137719 0.330712 L 0.131744 0.341006 L 0.126948 0.351302 L 0.122151 0.362862 L 0.114914 0.374421 L 0.111296 0.386071 L 0.104143 0.397631 L 0.104143 0.407926 L 0.099347 0.418222 L 0.095729 0.429782 L 0.095729 0.440076 L 0.092110 0.450372 L 0.080161 0.446488 L 0.068212 0.437458 L 0.058619 0.433664 L 0.049026 0.427163 L 0.038171 0.425898 L 0.027400 0.422015 L 0.017806 0.422015 L 0.008214 0.420750 L -0.001379 0.419486 L -0.010973 0.419486 L -0.021744 0.420750 L -0.032514 0.422015 L -0.043370 0.422015 L -0.052962 0.422015 L -0.062555 0.422015 L -0.075682 0.424634 L -0.086453 0.424634 L -0.098487 0.424634 L -0.108081 0.424634 L -0.117673 0.424634 L -0.128444 0.424634 L -0.139215 0.424634 L -0.148809 0.424634 L -0.158401 0.424634 L -0.171612 0.424634 L -0.182384 0.424634 L -0.191977 0.424634 L -0.201569 0.424634 L -0.211162 0.424634 L -0.220756 0.424634 L -0.230348 0.424634 L -0.239941 0.424634 L -0.249535 0.424634 L -0.259127 0.424634 L -0.268720 0.424634 " pathEditMode="relative" rAng="0" ptsTypes="">
                                      <p:cBhvr>
                                        <p:cTn id="114" dur="2000" fill="hold"/>
                                        <p:tgtEl>
                                          <p:spTgt spid="9"/>
                                        </p:tgtEl>
                                        <p:attrNameLst>
                                          <p:attrName>ppt_x,ppt_y</p:attrName>
                                        </p:attrNameLst>
                                      </p:cBhvr>
                                      <p:rCtr x="-10000" y="20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bldLvl="0" animBg="1"/>
      <p:bldP spid="7" grpId="0" bldLvl="0" animBg="1"/>
      <p:bldP spid="7" grpId="1" bldLvl="0" animBg="1"/>
      <p:bldP spid="8" grpId="0" bldLvl="0" animBg="1"/>
      <p:bldP spid="8" grpId="1" bldLvl="0" animBg="1"/>
      <p:bldP spid="9" grpId="0" bldLvl="0" animBg="1"/>
      <p:bldP spid="9" grpId="1"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a:extLst>
              <a:ext uri="{FF2B5EF4-FFF2-40B4-BE49-F238E27FC236}">
                <a16:creationId xmlns:a16="http://schemas.microsoft.com/office/drawing/2014/main" id="{478645D8-F820-40E8-B4D0-FE996DCDEA34}"/>
              </a:ext>
            </a:extLst>
          </p:cNvPr>
          <p:cNvSpPr>
            <a:spLocks noGrp="1" noChangeArrowheads="1"/>
          </p:cNvSpPr>
          <p:nvPr>
            <p:ph type="title"/>
          </p:nvPr>
        </p:nvSpPr>
        <p:spPr/>
        <p:txBody>
          <a:bodyPr/>
          <a:lstStyle/>
          <a:p>
            <a:r>
              <a:rPr lang="en-US" altLang="zh-CN" dirty="0"/>
              <a:t>4. </a:t>
            </a:r>
            <a:r>
              <a:rPr lang="zh-CN" altLang="en-US" dirty="0"/>
              <a:t>代码段</a:t>
            </a:r>
          </a:p>
        </p:txBody>
      </p:sp>
      <p:sp>
        <p:nvSpPr>
          <p:cNvPr id="187395" name="Rectangle 3">
            <a:extLst>
              <a:ext uri="{FF2B5EF4-FFF2-40B4-BE49-F238E27FC236}">
                <a16:creationId xmlns:a16="http://schemas.microsoft.com/office/drawing/2014/main" id="{614F184E-D3D1-4E43-B86B-C49F775CAA1D}"/>
              </a:ext>
            </a:extLst>
          </p:cNvPr>
          <p:cNvSpPr>
            <a:spLocks noGrp="1" noChangeArrowheads="1"/>
          </p:cNvSpPr>
          <p:nvPr>
            <p:ph type="body" idx="1"/>
          </p:nvPr>
        </p:nvSpPr>
        <p:spPr>
          <a:xfrm>
            <a:off x="251520" y="1371600"/>
            <a:ext cx="8435280" cy="4114800"/>
          </a:xfrm>
        </p:spPr>
        <p:txBody>
          <a:bodyPr/>
          <a:lstStyle/>
          <a:p>
            <a:r>
              <a:rPr lang="zh-CN" altLang="en-US" dirty="0"/>
              <a:t>一段内存，可以既是代码的存储空间，又是数据的存储空间，还可以是栈空间，也可以什么也不是。</a:t>
            </a:r>
          </a:p>
          <a:p>
            <a:r>
              <a:rPr lang="zh-CN" altLang="en-US" dirty="0"/>
              <a:t>关键在于</a:t>
            </a:r>
            <a:r>
              <a:rPr lang="en-US" altLang="zh-CN" dirty="0"/>
              <a:t>CPU</a:t>
            </a:r>
            <a:r>
              <a:rPr lang="zh-CN" altLang="en-US" dirty="0"/>
              <a:t>中寄存器的设置，即：</a:t>
            </a:r>
          </a:p>
          <a:p>
            <a:pPr>
              <a:buFont typeface="Wingdings" panose="05000000000000000000" pitchFamily="2" charset="2"/>
              <a:buNone/>
            </a:pPr>
            <a:r>
              <a:rPr lang="zh-CN" altLang="en-US" dirty="0"/>
              <a:t>   </a:t>
            </a:r>
            <a:r>
              <a:rPr lang="en-US" altLang="zh-CN" dirty="0"/>
              <a:t>CS</a:t>
            </a:r>
            <a:r>
              <a:rPr lang="zh-CN" altLang="en-US" dirty="0"/>
              <a:t>、</a:t>
            </a:r>
            <a:r>
              <a:rPr lang="en-US" altLang="zh-CN" dirty="0"/>
              <a:t>IP</a:t>
            </a:r>
            <a:r>
              <a:rPr lang="zh-CN" altLang="en-US" dirty="0"/>
              <a:t>、</a:t>
            </a:r>
            <a:r>
              <a:rPr lang="en-US" altLang="zh-CN" dirty="0"/>
              <a:t>SS</a:t>
            </a:r>
            <a:r>
              <a:rPr lang="zh-CN" altLang="en-US" dirty="0"/>
              <a:t>、</a:t>
            </a:r>
            <a:r>
              <a:rPr lang="en-US" altLang="zh-CN" dirty="0"/>
              <a:t>SP</a:t>
            </a:r>
            <a:r>
              <a:rPr lang="zh-CN" altLang="en-US" dirty="0"/>
              <a:t>、</a:t>
            </a:r>
            <a:r>
              <a:rPr lang="en-US" altLang="zh-CN" dirty="0"/>
              <a:t>DS</a:t>
            </a:r>
            <a:r>
              <a:rPr lang="zh-CN" altLang="en-US" dirty="0"/>
              <a:t>的指向。</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99410D7-DDA7-494F-8D8A-49C5122178D4}"/>
              </a:ext>
            </a:extLst>
          </p:cNvPr>
          <p:cNvSpPr>
            <a:spLocks noGrp="1" noChangeArrowheads="1"/>
          </p:cNvSpPr>
          <p:nvPr>
            <p:ph type="title"/>
          </p:nvPr>
        </p:nvSpPr>
        <p:spPr/>
        <p:txBody>
          <a:bodyPr/>
          <a:lstStyle/>
          <a:p>
            <a:r>
              <a:rPr lang="en-US" altLang="zh-CN" dirty="0"/>
              <a:t>5. </a:t>
            </a:r>
            <a:r>
              <a:rPr lang="zh-CN" altLang="en-US" dirty="0"/>
              <a:t>栈</a:t>
            </a:r>
          </a:p>
        </p:txBody>
      </p:sp>
      <p:sp>
        <p:nvSpPr>
          <p:cNvPr id="11267" name="Rectangle 3">
            <a:extLst>
              <a:ext uri="{FF2B5EF4-FFF2-40B4-BE49-F238E27FC236}">
                <a16:creationId xmlns:a16="http://schemas.microsoft.com/office/drawing/2014/main" id="{BFE5A708-263F-4A98-9EC8-F1F628E52C3F}"/>
              </a:ext>
            </a:extLst>
          </p:cNvPr>
          <p:cNvSpPr>
            <a:spLocks noGrp="1" noChangeArrowheads="1"/>
          </p:cNvSpPr>
          <p:nvPr>
            <p:ph type="body" idx="1"/>
          </p:nvPr>
        </p:nvSpPr>
        <p:spPr>
          <a:xfrm>
            <a:off x="457200" y="1268760"/>
            <a:ext cx="8018986" cy="4114800"/>
          </a:xfrm>
        </p:spPr>
        <p:txBody>
          <a:bodyPr/>
          <a:lstStyle/>
          <a:p>
            <a:r>
              <a:rPr lang="zh-CN" altLang="en-US" dirty="0"/>
              <a:t>什么是栈？</a:t>
            </a:r>
          </a:p>
          <a:p>
            <a:pPr>
              <a:buFont typeface="Wingdings" panose="05000000000000000000" pitchFamily="2" charset="2"/>
              <a:buNone/>
            </a:pPr>
            <a:r>
              <a:rPr lang="zh-CN" altLang="en-US" dirty="0"/>
              <a:t>   栈是一种具有特殊的访问方式的存储空间。它的特殊性就在于，最后进入这个空间的数据，最先出去。</a:t>
            </a:r>
          </a:p>
          <a:p>
            <a:pPr>
              <a:buFont typeface="Wingdings" panose="05000000000000000000" pitchFamily="2" charset="2"/>
              <a:buNone/>
            </a:pPr>
            <a:r>
              <a:rPr lang="zh-CN" altLang="en-US" dirty="0"/>
              <a: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8077" name="Picture 13">
            <a:extLst>
              <a:ext uri="{FF2B5EF4-FFF2-40B4-BE49-F238E27FC236}">
                <a16:creationId xmlns:a16="http://schemas.microsoft.com/office/drawing/2014/main" id="{693624C0-14A3-4714-9AAC-22D1E8EBA1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348880"/>
            <a:ext cx="2279650" cy="3886200"/>
          </a:xfrm>
          <a:prstGeom prst="rect">
            <a:avLst/>
          </a:prstGeom>
          <a:noFill/>
          <a:extLst>
            <a:ext uri="{909E8E84-426E-40DD-AFC4-6F175D3DCCD1}">
              <a14:hiddenFill xmlns:a14="http://schemas.microsoft.com/office/drawing/2010/main">
                <a:solidFill>
                  <a:srgbClr val="FFFFFF"/>
                </a:solidFill>
              </a14:hiddenFill>
            </a:ext>
          </a:extLst>
        </p:spPr>
      </p:pic>
      <p:pic>
        <p:nvPicPr>
          <p:cNvPr id="88070" name="Picture 6">
            <a:extLst>
              <a:ext uri="{FF2B5EF4-FFF2-40B4-BE49-F238E27FC236}">
                <a16:creationId xmlns:a16="http://schemas.microsoft.com/office/drawing/2014/main" id="{1720D8E0-9474-4A46-B374-4738ACB2D2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5568" y="4330080"/>
            <a:ext cx="1323975" cy="446088"/>
          </a:xfrm>
          <a:prstGeom prst="rect">
            <a:avLst/>
          </a:prstGeom>
          <a:noFill/>
          <a:extLst>
            <a:ext uri="{909E8E84-426E-40DD-AFC4-6F175D3DCCD1}">
              <a14:hiddenFill xmlns:a14="http://schemas.microsoft.com/office/drawing/2010/main">
                <a:solidFill>
                  <a:srgbClr val="FFFFFF"/>
                </a:solidFill>
              </a14:hiddenFill>
            </a:ext>
          </a:extLst>
        </p:spPr>
      </p:pic>
      <p:pic>
        <p:nvPicPr>
          <p:cNvPr id="88071" name="Picture 7">
            <a:extLst>
              <a:ext uri="{FF2B5EF4-FFF2-40B4-BE49-F238E27FC236}">
                <a16:creationId xmlns:a16="http://schemas.microsoft.com/office/drawing/2014/main" id="{64930652-02B8-4F21-9255-AB72783769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5568" y="4787280"/>
            <a:ext cx="1431925" cy="446088"/>
          </a:xfrm>
          <a:prstGeom prst="rect">
            <a:avLst/>
          </a:prstGeom>
          <a:noFill/>
          <a:extLst>
            <a:ext uri="{909E8E84-426E-40DD-AFC4-6F175D3DCCD1}">
              <a14:hiddenFill xmlns:a14="http://schemas.microsoft.com/office/drawing/2010/main">
                <a:solidFill>
                  <a:srgbClr val="FFFFFF"/>
                </a:solidFill>
              </a14:hiddenFill>
            </a:ext>
          </a:extLst>
        </p:spPr>
      </p:pic>
      <p:pic>
        <p:nvPicPr>
          <p:cNvPr id="88072" name="Picture 8">
            <a:extLst>
              <a:ext uri="{FF2B5EF4-FFF2-40B4-BE49-F238E27FC236}">
                <a16:creationId xmlns:a16="http://schemas.microsoft.com/office/drawing/2014/main" id="{B9218437-9F91-4C46-B381-EB6C5C8AC7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5568" y="3872880"/>
            <a:ext cx="1431925" cy="44608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6E93F2FE-0DCC-4F9D-B91D-2943D595A168}"/>
              </a:ext>
            </a:extLst>
          </p:cNvPr>
          <p:cNvSpPr/>
          <p:nvPr/>
        </p:nvSpPr>
        <p:spPr>
          <a:xfrm>
            <a:off x="244182" y="1124744"/>
            <a:ext cx="4339650" cy="461665"/>
          </a:xfrm>
          <a:prstGeom prst="rect">
            <a:avLst/>
          </a:prstGeom>
        </p:spPr>
        <p:txBody>
          <a:bodyPr wrap="none">
            <a:spAutoFit/>
          </a:bodyPr>
          <a:lstStyle/>
          <a:p>
            <a:r>
              <a:rPr lang="zh-CN" altLang="en-US" dirty="0"/>
              <a:t>可以用一个盒子和</a:t>
            </a:r>
            <a:r>
              <a:rPr lang="en-US" altLang="zh-CN" dirty="0"/>
              <a:t>3</a:t>
            </a:r>
            <a:r>
              <a:rPr lang="zh-CN" altLang="en-US" dirty="0"/>
              <a:t>本书来描述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0.2724 0.13125 C -0.29201 -0.04722 -0.31163 -0.22546 -0.27587 -0.30023 C -0.23993 -0.375 -0.09913 -0.36227 -0.0566 -0.31736 C -0.01406 -0.27268 -0.0283 -0.09097 -0.02083 -0.03125 " pathEditMode="relative" rAng="0" ptsTypes="AAAA">
                                      <p:cBhvr>
                                        <p:cTn id="6" dur="2000" spd="-100000" fill="hold"/>
                                        <p:tgtEl>
                                          <p:spTgt spid="88072"/>
                                        </p:tgtEl>
                                        <p:attrNameLst>
                                          <p:attrName>ppt_x</p:attrName>
                                          <p:attrName>ppt_y</p:attrName>
                                        </p:attrNameLst>
                                      </p:cBhvr>
                                      <p:rCtr x="11406" y="-24259"/>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nodeType="clickEffect">
                                  <p:stCondLst>
                                    <p:cond delay="0"/>
                                  </p:stCondLst>
                                  <p:childTnLst>
                                    <p:animMotion origin="layout" path="M -0.26337 -0.00208 C -0.27726 -0.14213 -0.29045 -0.28171 -0.26337 -0.34908 C -0.23611 -0.41597 -0.13924 -0.40463 -0.09896 -0.4044 C -0.05868 -0.40417 -0.03594 -0.40972 -0.02118 -0.34722 C -0.00643 -0.28495 -0.01233 -0.0963 -0.01007 -0.03033 " pathEditMode="relative" rAng="0" ptsTypes="AAAAA">
                                      <p:cBhvr>
                                        <p:cTn id="10" dur="2000" spd="-100000" fill="hold"/>
                                        <p:tgtEl>
                                          <p:spTgt spid="88070"/>
                                        </p:tgtEl>
                                        <p:attrNameLst>
                                          <p:attrName>ppt_x</p:attrName>
                                          <p:attrName>ppt_y</p:attrName>
                                        </p:attrNameLst>
                                      </p:cBhvr>
                                      <p:rCtr x="11875" y="-20162"/>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nodeType="clickEffect">
                                  <p:stCondLst>
                                    <p:cond delay="0"/>
                                  </p:stCondLst>
                                  <p:childTnLst>
                                    <p:animMotion origin="layout" path="M -0.26979 -0.13241 C -0.27274 -0.22454 -0.27552 -0.31621 -0.26979 -0.36598 C -0.26389 -0.41575 -0.27274 -0.42385 -0.23437 -0.43102 C -0.19601 -0.4382 -0.07795 -0.47639 -0.03976 -0.40973 C -0.00156 -0.34306 -0.01215 -0.10996 -0.00486 -0.03125 " pathEditMode="relative" rAng="0" ptsTypes="AAAAA">
                                      <p:cBhvr>
                                        <p:cTn id="14" dur="2000" spd="-100000" fill="hold"/>
                                        <p:tgtEl>
                                          <p:spTgt spid="88071"/>
                                        </p:tgtEl>
                                        <p:attrNameLst>
                                          <p:attrName>ppt_x</p:attrName>
                                          <p:attrName>ppt_y</p:attrName>
                                        </p:attrNameLst>
                                      </p:cBhvr>
                                      <p:rCtr x="13073" y="-10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7045" name="Picture 5">
            <a:extLst>
              <a:ext uri="{FF2B5EF4-FFF2-40B4-BE49-F238E27FC236}">
                <a16:creationId xmlns:a16="http://schemas.microsoft.com/office/drawing/2014/main" id="{80C4A11C-CF5A-41D9-8666-74DF06C1B8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2132856"/>
            <a:ext cx="2479675" cy="4081463"/>
          </a:xfrm>
          <a:prstGeom prst="rect">
            <a:avLst/>
          </a:prstGeom>
          <a:noFill/>
          <a:extLst>
            <a:ext uri="{909E8E84-426E-40DD-AFC4-6F175D3DCCD1}">
              <a14:hiddenFill xmlns:a14="http://schemas.microsoft.com/office/drawing/2010/main">
                <a:solidFill>
                  <a:srgbClr val="FFFFFF"/>
                </a:solidFill>
              </a14:hiddenFill>
            </a:ext>
          </a:extLst>
        </p:spPr>
      </p:pic>
      <p:pic>
        <p:nvPicPr>
          <p:cNvPr id="87047" name="Picture 7">
            <a:extLst>
              <a:ext uri="{FF2B5EF4-FFF2-40B4-BE49-F238E27FC236}">
                <a16:creationId xmlns:a16="http://schemas.microsoft.com/office/drawing/2014/main" id="{70C21E70-1A6A-49A5-91B4-2135FA2B4A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9432" y="4048969"/>
            <a:ext cx="1323975" cy="446087"/>
          </a:xfrm>
          <a:prstGeom prst="rect">
            <a:avLst/>
          </a:prstGeom>
          <a:noFill/>
          <a:extLst>
            <a:ext uri="{909E8E84-426E-40DD-AFC4-6F175D3DCCD1}">
              <a14:hiddenFill xmlns:a14="http://schemas.microsoft.com/office/drawing/2010/main">
                <a:solidFill>
                  <a:srgbClr val="FFFFFF"/>
                </a:solidFill>
              </a14:hiddenFill>
            </a:ext>
          </a:extLst>
        </p:spPr>
      </p:pic>
      <p:pic>
        <p:nvPicPr>
          <p:cNvPr id="87048" name="Picture 8">
            <a:extLst>
              <a:ext uri="{FF2B5EF4-FFF2-40B4-BE49-F238E27FC236}">
                <a16:creationId xmlns:a16="http://schemas.microsoft.com/office/drawing/2014/main" id="{E43BDB84-7E26-423E-AE9A-9CCC7D5D7D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9432" y="3580656"/>
            <a:ext cx="1431925" cy="446088"/>
          </a:xfrm>
          <a:prstGeom prst="rect">
            <a:avLst/>
          </a:prstGeom>
          <a:noFill/>
          <a:extLst>
            <a:ext uri="{909E8E84-426E-40DD-AFC4-6F175D3DCCD1}">
              <a14:hiddenFill xmlns:a14="http://schemas.microsoft.com/office/drawing/2010/main">
                <a:solidFill>
                  <a:srgbClr val="FFFFFF"/>
                </a:solidFill>
              </a14:hiddenFill>
            </a:ext>
          </a:extLst>
        </p:spPr>
      </p:pic>
      <p:pic>
        <p:nvPicPr>
          <p:cNvPr id="87049" name="Picture 9">
            <a:extLst>
              <a:ext uri="{FF2B5EF4-FFF2-40B4-BE49-F238E27FC236}">
                <a16:creationId xmlns:a16="http://schemas.microsoft.com/office/drawing/2014/main" id="{C310BA2A-4D16-458E-B517-852E3EEAE8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9432" y="4495056"/>
            <a:ext cx="1431925" cy="4460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3.88889E-6 0.00139 C -0.00277 -0.08218 -0.00538 -0.16528 -3.88889E-6 -0.21042 C 0.00539 -0.25556 -0.00816 -0.26227 0.03282 -0.26944 C 0.07379 -0.27662 0.2099 -0.32083 0.24601 -0.25417 C 0.28212 -0.18727 0.26563 -0.02755 0.24931 0.13218 " pathEditMode="relative" rAng="0" ptsTypes="AAAAA">
                                      <p:cBhvr>
                                        <p:cTn id="6" dur="2000" fill="hold"/>
                                        <p:tgtEl>
                                          <p:spTgt spid="87048"/>
                                        </p:tgtEl>
                                        <p:attrNameLst>
                                          <p:attrName>ppt_x</p:attrName>
                                          <p:attrName>ppt_y</p:attrName>
                                        </p:attrNameLst>
                                      </p:cBhvr>
                                      <p:rCtr x="13212" y="-8056"/>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nodeType="clickEffect">
                                  <p:stCondLst>
                                    <p:cond delay="0"/>
                                  </p:stCondLst>
                                  <p:childTnLst>
                                    <p:animMotion origin="layout" path="M -1.11111E-6 -0.04213 C -0.01285 -0.16366 -0.02569 -0.28519 -1.11111E-6 -0.34329 C 0.0257 -0.40162 0.10868 -0.39167 0.15399 -0.39144 C 0.19931 -0.39121 0.25625 -0.40625 0.27205 -0.34121 C 0.28785 -0.27639 0.2684 -0.13843 0.24913 -0.0007 " pathEditMode="relative" rAng="0" ptsTypes="AAAAA">
                                      <p:cBhvr>
                                        <p:cTn id="10" dur="2000" fill="hold"/>
                                        <p:tgtEl>
                                          <p:spTgt spid="87047"/>
                                        </p:tgtEl>
                                        <p:attrNameLst>
                                          <p:attrName>ppt_x</p:attrName>
                                          <p:attrName>ppt_y</p:attrName>
                                        </p:attrNameLst>
                                      </p:cBhvr>
                                      <p:rCtr x="13142" y="-15463"/>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nodeType="clickEffect">
                                  <p:stCondLst>
                                    <p:cond delay="0"/>
                                  </p:stCondLst>
                                  <p:childTnLst>
                                    <p:animMotion origin="layout" path="M 0.0033 -0.06574 C -0.01579 -0.22453 -0.03489 -0.38333 -3.88889E-6 -0.45 C 0.0349 -0.51643 0.17257 -0.51782 0.21302 -0.46527 C 0.25348 -0.4125 0.24792 -0.27315 0.24254 -0.13333 " pathEditMode="relative" rAng="0" ptsTypes="AAAA">
                                      <p:cBhvr>
                                        <p:cTn id="14" dur="2000" fill="hold"/>
                                        <p:tgtEl>
                                          <p:spTgt spid="87049"/>
                                        </p:tgtEl>
                                        <p:attrNameLst>
                                          <p:attrName>ppt_x</p:attrName>
                                          <p:attrName>ppt_y</p:attrName>
                                        </p:attrNameLst>
                                      </p:cBhvr>
                                      <p:rCtr x="11007" y="-2185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4F14120B-1F56-4365-9448-195810080C8C}"/>
              </a:ext>
            </a:extLst>
          </p:cNvPr>
          <p:cNvSpPr>
            <a:spLocks noGrp="1" noChangeArrowheads="1"/>
          </p:cNvSpPr>
          <p:nvPr>
            <p:ph type="title"/>
          </p:nvPr>
        </p:nvSpPr>
        <p:spPr/>
        <p:txBody>
          <a:bodyPr/>
          <a:lstStyle/>
          <a:p>
            <a:r>
              <a:rPr lang="en-US" altLang="zh-CN" dirty="0"/>
              <a:t>5. </a:t>
            </a:r>
            <a:r>
              <a:rPr lang="zh-CN" altLang="en-US" dirty="0"/>
              <a:t>栈</a:t>
            </a:r>
          </a:p>
        </p:txBody>
      </p:sp>
      <p:sp>
        <p:nvSpPr>
          <p:cNvPr id="120835" name="Rectangle 3">
            <a:extLst>
              <a:ext uri="{FF2B5EF4-FFF2-40B4-BE49-F238E27FC236}">
                <a16:creationId xmlns:a16="http://schemas.microsoft.com/office/drawing/2014/main" id="{733DACFF-DA53-483B-9475-44DF74D6D050}"/>
              </a:ext>
            </a:extLst>
          </p:cNvPr>
          <p:cNvSpPr>
            <a:spLocks noGrp="1" noChangeArrowheads="1"/>
          </p:cNvSpPr>
          <p:nvPr>
            <p:ph type="body" idx="1"/>
          </p:nvPr>
        </p:nvSpPr>
        <p:spPr>
          <a:xfrm>
            <a:off x="457200" y="1268413"/>
            <a:ext cx="8435280" cy="4857750"/>
          </a:xfrm>
        </p:spPr>
        <p:txBody>
          <a:bodyPr/>
          <a:lstStyle/>
          <a:p>
            <a:r>
              <a:rPr lang="zh-CN" altLang="en-US" dirty="0"/>
              <a:t>栈有两个基本的操作：入栈和出栈。</a:t>
            </a:r>
          </a:p>
          <a:p>
            <a:pPr lvl="1"/>
            <a:r>
              <a:rPr lang="zh-CN" altLang="en-US" dirty="0"/>
              <a:t>入栈：将一个新的元素放到栈顶；</a:t>
            </a:r>
          </a:p>
          <a:p>
            <a:pPr lvl="1"/>
            <a:r>
              <a:rPr lang="zh-CN" altLang="en-US" dirty="0"/>
              <a:t>出栈：从栈顶取出一个元素。</a:t>
            </a:r>
          </a:p>
          <a:p>
            <a:r>
              <a:rPr lang="zh-CN" altLang="en-US" dirty="0"/>
              <a:t>栈顶的元素总是最后入栈，需要出栈时，又最先被从栈中取出。</a:t>
            </a:r>
          </a:p>
          <a:p>
            <a:r>
              <a:rPr lang="zh-CN" altLang="en-US" dirty="0"/>
              <a:t>栈的操作规则：</a:t>
            </a:r>
            <a:r>
              <a:rPr lang="en-US" altLang="zh-CN" dirty="0"/>
              <a:t>LIFO</a:t>
            </a:r>
          </a:p>
          <a:p>
            <a:pPr>
              <a:buFont typeface="Wingdings" panose="05000000000000000000" pitchFamily="2" charset="2"/>
              <a:buNone/>
            </a:pPr>
            <a:r>
              <a:rPr lang="en-US" altLang="zh-CN" dirty="0"/>
              <a:t>	</a:t>
            </a:r>
            <a:r>
              <a:rPr lang="zh-CN" altLang="en-US" dirty="0"/>
              <a:t>（</a:t>
            </a:r>
            <a:r>
              <a:rPr lang="en-US" altLang="zh-CN" dirty="0"/>
              <a:t>Last In First Out</a:t>
            </a:r>
            <a:r>
              <a:rPr lang="zh-CN" altLang="en-US" dirty="0"/>
              <a:t>，后进先出）</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CFE2D8C-39C8-4DF7-8301-1E266E9927A2}"/>
              </a:ext>
            </a:extLst>
          </p:cNvPr>
          <p:cNvSpPr>
            <a:spLocks noGrp="1" noChangeArrowheads="1"/>
          </p:cNvSpPr>
          <p:nvPr>
            <p:ph type="title"/>
          </p:nvPr>
        </p:nvSpPr>
        <p:spPr/>
        <p:txBody>
          <a:bodyPr/>
          <a:lstStyle/>
          <a:p>
            <a:r>
              <a:rPr lang="en-US" altLang="zh-CN" dirty="0"/>
              <a:t>CPU</a:t>
            </a:r>
            <a:r>
              <a:rPr lang="zh-CN" altLang="en-US" dirty="0"/>
              <a:t>提供的栈机制</a:t>
            </a:r>
          </a:p>
        </p:txBody>
      </p:sp>
      <p:sp>
        <p:nvSpPr>
          <p:cNvPr id="12291" name="Rectangle 3">
            <a:extLst>
              <a:ext uri="{FF2B5EF4-FFF2-40B4-BE49-F238E27FC236}">
                <a16:creationId xmlns:a16="http://schemas.microsoft.com/office/drawing/2014/main" id="{C7FB4F41-C861-42FA-9E93-246C0B5A2047}"/>
              </a:ext>
            </a:extLst>
          </p:cNvPr>
          <p:cNvSpPr>
            <a:spLocks noGrp="1" noChangeArrowheads="1"/>
          </p:cNvSpPr>
          <p:nvPr>
            <p:ph type="body" idx="1"/>
          </p:nvPr>
        </p:nvSpPr>
        <p:spPr>
          <a:xfrm>
            <a:off x="457200" y="1268760"/>
            <a:ext cx="8003232" cy="4459287"/>
          </a:xfrm>
        </p:spPr>
        <p:txBody>
          <a:bodyPr/>
          <a:lstStyle/>
          <a:p>
            <a:pPr marL="0" indent="0">
              <a:lnSpc>
                <a:spcPct val="80000"/>
              </a:lnSpc>
              <a:buNone/>
            </a:pPr>
            <a:endParaRPr lang="zh-CN" altLang="en-US" dirty="0"/>
          </a:p>
          <a:p>
            <a:pPr>
              <a:lnSpc>
                <a:spcPct val="80000"/>
              </a:lnSpc>
            </a:pPr>
            <a:r>
              <a:rPr lang="en-US" altLang="zh-CN" dirty="0"/>
              <a:t>8086CPU</a:t>
            </a:r>
            <a:r>
              <a:rPr lang="zh-CN" altLang="en-US" dirty="0"/>
              <a:t>提供相关的指令来以栈的方式访问内存空间。</a:t>
            </a:r>
          </a:p>
          <a:p>
            <a:pPr>
              <a:lnSpc>
                <a:spcPct val="80000"/>
              </a:lnSpc>
            </a:pPr>
            <a:r>
              <a:rPr lang="zh-CN" altLang="en-US" dirty="0"/>
              <a:t>这意味着，我们在基于</a:t>
            </a:r>
            <a:r>
              <a:rPr lang="en-US" altLang="zh-CN" dirty="0"/>
              <a:t>8086CPU</a:t>
            </a:r>
            <a:r>
              <a:rPr lang="zh-CN" altLang="en-US" dirty="0"/>
              <a:t>编程的时候，可以将一段内存当作栈来使用。</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C7293A9C-BD65-4B81-A463-90783E962432}"/>
              </a:ext>
            </a:extLst>
          </p:cNvPr>
          <p:cNvSpPr>
            <a:spLocks noGrp="1" noChangeArrowheads="1"/>
          </p:cNvSpPr>
          <p:nvPr>
            <p:ph type="title"/>
          </p:nvPr>
        </p:nvSpPr>
        <p:spPr/>
        <p:txBody>
          <a:bodyPr/>
          <a:lstStyle/>
          <a:p>
            <a:r>
              <a:rPr lang="en-US" altLang="zh-CN" dirty="0"/>
              <a:t>CPU</a:t>
            </a:r>
            <a:r>
              <a:rPr lang="zh-CN" altLang="en-US" dirty="0"/>
              <a:t>提供的栈机制</a:t>
            </a:r>
          </a:p>
        </p:txBody>
      </p:sp>
      <p:sp>
        <p:nvSpPr>
          <p:cNvPr id="176131" name="Rectangle 3">
            <a:extLst>
              <a:ext uri="{FF2B5EF4-FFF2-40B4-BE49-F238E27FC236}">
                <a16:creationId xmlns:a16="http://schemas.microsoft.com/office/drawing/2014/main" id="{F2224DA5-7B06-4CAB-A002-9871E5B14FD4}"/>
              </a:ext>
            </a:extLst>
          </p:cNvPr>
          <p:cNvSpPr>
            <a:spLocks noGrp="1" noChangeArrowheads="1"/>
          </p:cNvSpPr>
          <p:nvPr>
            <p:ph type="body" idx="1"/>
          </p:nvPr>
        </p:nvSpPr>
        <p:spPr>
          <a:xfrm>
            <a:off x="539552" y="1199356"/>
            <a:ext cx="8147248" cy="4459287"/>
          </a:xfrm>
        </p:spPr>
        <p:txBody>
          <a:bodyPr/>
          <a:lstStyle/>
          <a:p>
            <a:pPr>
              <a:lnSpc>
                <a:spcPct val="80000"/>
              </a:lnSpc>
            </a:pPr>
            <a:r>
              <a:rPr lang="en-US" altLang="zh-CN" dirty="0"/>
              <a:t>8086CPU</a:t>
            </a:r>
            <a:r>
              <a:rPr lang="zh-CN" altLang="en-US" dirty="0"/>
              <a:t>提供入栈和出栈指令： </a:t>
            </a:r>
            <a:endParaRPr lang="en-US" altLang="zh-CN" dirty="0"/>
          </a:p>
          <a:p>
            <a:pPr marL="0" indent="0">
              <a:lnSpc>
                <a:spcPct val="80000"/>
              </a:lnSpc>
              <a:buNone/>
            </a:pPr>
            <a:r>
              <a:rPr lang="en-US" altLang="zh-CN" dirty="0"/>
              <a:t>  </a:t>
            </a:r>
            <a:r>
              <a:rPr lang="zh-CN" altLang="en-US" dirty="0"/>
              <a:t>（最基本的）</a:t>
            </a:r>
          </a:p>
          <a:p>
            <a:pPr>
              <a:lnSpc>
                <a:spcPct val="80000"/>
              </a:lnSpc>
              <a:buFont typeface="Wingdings" panose="05000000000000000000" pitchFamily="2" charset="2"/>
              <a:buNone/>
            </a:pPr>
            <a:r>
              <a:rPr lang="zh-CN" altLang="en-US" dirty="0"/>
              <a:t>         </a:t>
            </a:r>
            <a:r>
              <a:rPr lang="en-US" altLang="zh-CN" dirty="0"/>
              <a:t>PUSH</a:t>
            </a:r>
            <a:r>
              <a:rPr lang="zh-CN" altLang="en-US" dirty="0"/>
              <a:t>（入栈）</a:t>
            </a:r>
          </a:p>
          <a:p>
            <a:pPr>
              <a:lnSpc>
                <a:spcPct val="80000"/>
              </a:lnSpc>
              <a:buFont typeface="Wingdings" panose="05000000000000000000" pitchFamily="2" charset="2"/>
              <a:buNone/>
            </a:pPr>
            <a:r>
              <a:rPr lang="zh-CN" altLang="en-US" dirty="0"/>
              <a:t>         </a:t>
            </a:r>
            <a:r>
              <a:rPr lang="en-US" altLang="zh-CN" dirty="0"/>
              <a:t>POP  </a:t>
            </a:r>
            <a:r>
              <a:rPr lang="zh-CN" altLang="en-US" dirty="0"/>
              <a:t>（出栈）</a:t>
            </a:r>
          </a:p>
          <a:p>
            <a:pPr>
              <a:lnSpc>
                <a:spcPct val="80000"/>
              </a:lnSpc>
              <a:buFont typeface="Wingdings" panose="05000000000000000000" pitchFamily="2" charset="2"/>
              <a:buNone/>
            </a:pPr>
            <a:r>
              <a:rPr lang="zh-CN" altLang="en-US" dirty="0"/>
              <a:t>   </a:t>
            </a:r>
            <a:r>
              <a:rPr lang="en-US" altLang="zh-CN" dirty="0"/>
              <a:t>push ax</a:t>
            </a:r>
            <a:r>
              <a:rPr lang="zh-CN" altLang="en-US" dirty="0"/>
              <a:t>：将寄存器</a:t>
            </a:r>
            <a:r>
              <a:rPr lang="en-US" altLang="zh-CN" dirty="0"/>
              <a:t>ax</a:t>
            </a:r>
            <a:r>
              <a:rPr lang="zh-CN" altLang="en-US" dirty="0"/>
              <a:t>中的数据送入栈中；</a:t>
            </a:r>
          </a:p>
          <a:p>
            <a:pPr>
              <a:lnSpc>
                <a:spcPct val="80000"/>
              </a:lnSpc>
              <a:buFont typeface="Wingdings" panose="05000000000000000000" pitchFamily="2" charset="2"/>
              <a:buNone/>
            </a:pPr>
            <a:r>
              <a:rPr lang="zh-CN" altLang="en-US" dirty="0"/>
              <a:t>   </a:t>
            </a:r>
            <a:r>
              <a:rPr lang="en-US" altLang="zh-CN" dirty="0"/>
              <a:t>pop ax </a:t>
            </a:r>
            <a:r>
              <a:rPr lang="zh-CN" altLang="en-US" dirty="0"/>
              <a:t>：从栈顶取出数据送入</a:t>
            </a:r>
            <a:r>
              <a:rPr lang="en-US" altLang="zh-CN" dirty="0"/>
              <a:t>ax</a:t>
            </a:r>
            <a:r>
              <a:rPr lang="zh-CN" altLang="en-US" dirty="0"/>
              <a:t>。</a:t>
            </a:r>
            <a:endParaRPr lang="en-US" altLang="zh-CN" dirty="0"/>
          </a:p>
          <a:p>
            <a:pPr>
              <a:lnSpc>
                <a:spcPct val="80000"/>
              </a:lnSpc>
              <a:buFont typeface="Wingdings" panose="05000000000000000000" pitchFamily="2" charset="2"/>
              <a:buNone/>
            </a:pPr>
            <a:endParaRPr lang="zh-CN" altLang="en-US" dirty="0"/>
          </a:p>
          <a:p>
            <a:pPr>
              <a:lnSpc>
                <a:spcPct val="80000"/>
              </a:lnSpc>
            </a:pPr>
            <a:r>
              <a:rPr lang="en-US" altLang="zh-CN" dirty="0"/>
              <a:t>8086CPU</a:t>
            </a:r>
            <a:r>
              <a:rPr lang="zh-CN" altLang="en-US" dirty="0"/>
              <a:t>的入栈和出栈操作都是以字为单位进行的。</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11BED7E1-58D6-417D-B63B-1F0CA77CACE6}"/>
              </a:ext>
            </a:extLst>
          </p:cNvPr>
          <p:cNvSpPr>
            <a:spLocks noGrp="1" noChangeArrowheads="1"/>
          </p:cNvSpPr>
          <p:nvPr>
            <p:ph type="title"/>
          </p:nvPr>
        </p:nvSpPr>
        <p:spPr/>
        <p:txBody>
          <a:bodyPr/>
          <a:lstStyle/>
          <a:p>
            <a:r>
              <a:rPr lang="en-US" altLang="zh-CN" dirty="0"/>
              <a:t>CPU</a:t>
            </a:r>
            <a:r>
              <a:rPr lang="zh-CN" altLang="en-US" dirty="0"/>
              <a:t>提供的栈机制</a:t>
            </a:r>
          </a:p>
        </p:txBody>
      </p:sp>
      <p:sp>
        <p:nvSpPr>
          <p:cNvPr id="121859" name="Rectangle 3">
            <a:extLst>
              <a:ext uri="{FF2B5EF4-FFF2-40B4-BE49-F238E27FC236}">
                <a16:creationId xmlns:a16="http://schemas.microsoft.com/office/drawing/2014/main" id="{6D4D0489-1A1C-4FC9-A11B-DC3BB227632A}"/>
              </a:ext>
            </a:extLst>
          </p:cNvPr>
          <p:cNvSpPr>
            <a:spLocks noGrp="1" noChangeArrowheads="1"/>
          </p:cNvSpPr>
          <p:nvPr>
            <p:ph type="body" idx="1"/>
          </p:nvPr>
        </p:nvSpPr>
        <p:spPr>
          <a:xfrm>
            <a:off x="457200" y="1196752"/>
            <a:ext cx="7427168" cy="4896544"/>
          </a:xfrm>
        </p:spPr>
        <p:txBody>
          <a:bodyPr/>
          <a:lstStyle/>
          <a:p>
            <a:r>
              <a:rPr lang="zh-CN" altLang="en-US" sz="2400" dirty="0"/>
              <a:t>下面举例说明，我们可以将</a:t>
            </a:r>
            <a:r>
              <a:rPr lang="en-US" altLang="zh-CN" sz="2400" dirty="0"/>
              <a:t>10000H~1000FH</a:t>
            </a:r>
            <a:r>
              <a:rPr lang="zh-CN" altLang="en-US" sz="2400" dirty="0"/>
              <a:t>这段内存当作栈来使用。</a:t>
            </a:r>
          </a:p>
          <a:p>
            <a:r>
              <a:rPr lang="zh-CN" altLang="en-US" sz="2400" dirty="0"/>
              <a:t>下面一段指令的执行过程：</a:t>
            </a:r>
          </a:p>
          <a:p>
            <a:pPr lvl="1">
              <a:buFont typeface="Wingdings" panose="05000000000000000000" pitchFamily="2" charset="2"/>
              <a:buNone/>
            </a:pPr>
            <a:r>
              <a:rPr lang="zh-CN" altLang="en-US" sz="2000" dirty="0"/>
              <a:t>         </a:t>
            </a:r>
            <a:r>
              <a:rPr lang="en-US" altLang="zh-CN" sz="2000" dirty="0"/>
              <a:t>mov ax,0123H</a:t>
            </a:r>
          </a:p>
          <a:p>
            <a:pPr lvl="1">
              <a:buFont typeface="Wingdings" panose="05000000000000000000" pitchFamily="2" charset="2"/>
              <a:buNone/>
            </a:pPr>
            <a:r>
              <a:rPr lang="en-US" altLang="zh-CN" sz="2000" dirty="0"/>
              <a:t>         push ax</a:t>
            </a:r>
          </a:p>
          <a:p>
            <a:pPr lvl="1">
              <a:buFont typeface="Wingdings" panose="05000000000000000000" pitchFamily="2" charset="2"/>
              <a:buNone/>
            </a:pPr>
            <a:r>
              <a:rPr lang="en-US" altLang="zh-CN" sz="2000" dirty="0"/>
              <a:t>         mov bx,2266H</a:t>
            </a:r>
          </a:p>
          <a:p>
            <a:pPr lvl="1">
              <a:buFont typeface="Wingdings" panose="05000000000000000000" pitchFamily="2" charset="2"/>
              <a:buNone/>
            </a:pPr>
            <a:r>
              <a:rPr lang="en-US" altLang="zh-CN" sz="2000" dirty="0"/>
              <a:t>         push bx</a:t>
            </a:r>
          </a:p>
          <a:p>
            <a:pPr lvl="1">
              <a:buFont typeface="Wingdings" panose="05000000000000000000" pitchFamily="2" charset="2"/>
              <a:buNone/>
            </a:pPr>
            <a:r>
              <a:rPr lang="en-US" altLang="zh-CN" sz="2000" dirty="0"/>
              <a:t>         mov cx,1122H</a:t>
            </a:r>
          </a:p>
          <a:p>
            <a:pPr lvl="1">
              <a:buFont typeface="Wingdings" panose="05000000000000000000" pitchFamily="2" charset="2"/>
              <a:buNone/>
            </a:pPr>
            <a:r>
              <a:rPr lang="en-US" altLang="zh-CN" sz="2000" dirty="0"/>
              <a:t>         push cx</a:t>
            </a:r>
          </a:p>
          <a:p>
            <a:pPr lvl="1">
              <a:buFont typeface="Wingdings" panose="05000000000000000000" pitchFamily="2" charset="2"/>
              <a:buNone/>
            </a:pPr>
            <a:r>
              <a:rPr lang="en-US" altLang="zh-CN" sz="2000" dirty="0"/>
              <a:t>         pop ax</a:t>
            </a:r>
          </a:p>
          <a:p>
            <a:pPr lvl="1">
              <a:buFont typeface="Wingdings" panose="05000000000000000000" pitchFamily="2" charset="2"/>
              <a:buNone/>
            </a:pPr>
            <a:r>
              <a:rPr lang="en-US" altLang="zh-CN" sz="2000" dirty="0"/>
              <a:t>         pop bx</a:t>
            </a:r>
          </a:p>
          <a:p>
            <a:pPr lvl="1">
              <a:buFont typeface="Wingdings" panose="05000000000000000000" pitchFamily="2" charset="2"/>
              <a:buNone/>
            </a:pPr>
            <a:r>
              <a:rPr lang="en-US" altLang="zh-CN" sz="2000" dirty="0"/>
              <a:t>         pop cx</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B869264A-912E-4800-9207-18A45776A063}"/>
              </a:ext>
            </a:extLst>
          </p:cNvPr>
          <p:cNvPicPr>
            <a:picLocks noGrp="1" noChangeAspect="1"/>
          </p:cNvPicPr>
          <p:nvPr>
            <p:ph idx="1"/>
          </p:nvPr>
        </p:nvPicPr>
        <p:blipFill>
          <a:blip r:embed="rId2"/>
          <a:stretch>
            <a:fillRect/>
          </a:stretch>
        </p:blipFill>
        <p:spPr>
          <a:xfrm>
            <a:off x="163230" y="980728"/>
            <a:ext cx="8801258" cy="5805264"/>
          </a:xfrm>
          <a:prstGeom prst="rect">
            <a:avLst/>
          </a:prstGeom>
        </p:spPr>
      </p:pic>
    </p:spTree>
    <p:extLst>
      <p:ext uri="{BB962C8B-B14F-4D97-AF65-F5344CB8AC3E}">
        <p14:creationId xmlns:p14="http://schemas.microsoft.com/office/powerpoint/2010/main" val="11952594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寄存器">
            <a:extLst>
              <a:ext uri="{FF2B5EF4-FFF2-40B4-BE49-F238E27FC236}">
                <a16:creationId xmlns:a16="http://schemas.microsoft.com/office/drawing/2014/main" id="{4091EB77-8DC0-41DF-982F-C3B7D5F33F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975" y="2348880"/>
            <a:ext cx="5881012" cy="450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4" name="Rectangle 2">
            <a:extLst>
              <a:ext uri="{FF2B5EF4-FFF2-40B4-BE49-F238E27FC236}">
                <a16:creationId xmlns:a16="http://schemas.microsoft.com/office/drawing/2014/main" id="{C75F46C5-963C-4147-BB9E-784C4B78232B}"/>
              </a:ext>
            </a:extLst>
          </p:cNvPr>
          <p:cNvSpPr>
            <a:spLocks noGrp="1" noChangeArrowheads="1"/>
          </p:cNvSpPr>
          <p:nvPr>
            <p:ph type="title"/>
          </p:nvPr>
        </p:nvSpPr>
        <p:spPr/>
        <p:txBody>
          <a:bodyPr/>
          <a:lstStyle/>
          <a:p>
            <a:r>
              <a:rPr lang="zh-CN" altLang="en-US"/>
              <a:t>两个疑问</a:t>
            </a:r>
          </a:p>
        </p:txBody>
      </p:sp>
      <p:sp>
        <p:nvSpPr>
          <p:cNvPr id="13315" name="Rectangle 3">
            <a:extLst>
              <a:ext uri="{FF2B5EF4-FFF2-40B4-BE49-F238E27FC236}">
                <a16:creationId xmlns:a16="http://schemas.microsoft.com/office/drawing/2014/main" id="{F9DE07AE-63FA-4A9A-A212-488AB8586AFF}"/>
              </a:ext>
            </a:extLst>
          </p:cNvPr>
          <p:cNvSpPr>
            <a:spLocks noGrp="1" noChangeArrowheads="1"/>
          </p:cNvSpPr>
          <p:nvPr>
            <p:ph type="body" idx="1"/>
          </p:nvPr>
        </p:nvSpPr>
        <p:spPr>
          <a:xfrm>
            <a:off x="323528" y="981075"/>
            <a:ext cx="8229600" cy="4114800"/>
          </a:xfrm>
        </p:spPr>
        <p:txBody>
          <a:bodyPr/>
          <a:lstStyle/>
          <a:p>
            <a:pPr marL="0" indent="0">
              <a:buNone/>
            </a:pPr>
            <a:r>
              <a:rPr lang="en-US" altLang="zh-CN" sz="2400" dirty="0"/>
              <a:t>1</a:t>
            </a:r>
            <a:r>
              <a:rPr lang="zh-CN" altLang="en-US" sz="2400" dirty="0"/>
              <a:t>、</a:t>
            </a:r>
            <a:r>
              <a:rPr lang="en-US" altLang="zh-CN" sz="2400" dirty="0"/>
              <a:t>CPU</a:t>
            </a:r>
            <a:r>
              <a:rPr lang="zh-CN" altLang="en-US" sz="2400" dirty="0"/>
              <a:t>如何知道一段内存空间被当作栈使用？</a:t>
            </a:r>
          </a:p>
          <a:p>
            <a:pPr marL="0" indent="0">
              <a:buNone/>
            </a:pPr>
            <a:r>
              <a:rPr lang="en-US" altLang="zh-CN" sz="2400" dirty="0"/>
              <a:t>2</a:t>
            </a:r>
            <a:r>
              <a:rPr lang="zh-CN" altLang="en-US" sz="2400" dirty="0"/>
              <a:t>、执行</a:t>
            </a:r>
            <a:r>
              <a:rPr lang="en-US" altLang="zh-CN" sz="2400" dirty="0"/>
              <a:t>push</a:t>
            </a:r>
            <a:r>
              <a:rPr lang="zh-CN" altLang="en-US" sz="2400" dirty="0"/>
              <a:t>和</a:t>
            </a:r>
            <a:r>
              <a:rPr lang="en-US" altLang="zh-CN" sz="2400" dirty="0"/>
              <a:t>pop</a:t>
            </a:r>
            <a:r>
              <a:rPr lang="zh-CN" altLang="en-US" sz="2400" dirty="0"/>
              <a:t>的时候，如何知道哪个单元是栈顶单元？</a:t>
            </a:r>
          </a:p>
          <a:p>
            <a:pPr marL="0" indent="0">
              <a:buNone/>
            </a:pPr>
            <a:r>
              <a:rPr lang="zh-CN" altLang="en-US" sz="2400" dirty="0"/>
              <a:t>结论：</a:t>
            </a:r>
            <a:r>
              <a:rPr lang="zh-CN" altLang="en-US" sz="2400" dirty="0">
                <a:solidFill>
                  <a:schemeClr val="folHlink"/>
                </a:solidFill>
              </a:rPr>
              <a:t>任意时刻，</a:t>
            </a:r>
            <a:r>
              <a:rPr lang="en-US" altLang="zh-CN" sz="2400" dirty="0">
                <a:solidFill>
                  <a:schemeClr val="folHlink"/>
                </a:solidFill>
              </a:rPr>
              <a:t>SS:SP</a:t>
            </a:r>
            <a:r>
              <a:rPr lang="zh-CN" altLang="en-US" sz="2400" dirty="0">
                <a:solidFill>
                  <a:schemeClr val="folHlink"/>
                </a:solidFill>
              </a:rPr>
              <a:t>指向栈顶元素。</a:t>
            </a:r>
          </a:p>
          <a:p>
            <a:pPr marL="0" indent="0">
              <a:buNone/>
            </a:pPr>
            <a:endParaRPr lang="zh-CN" altLang="en-US" sz="2400" dirty="0">
              <a:solidFill>
                <a:schemeClr val="hlink"/>
              </a:solidFill>
            </a:endParaRPr>
          </a:p>
          <a:p>
            <a:pPr marL="0" indent="0">
              <a:buNone/>
            </a:pPr>
            <a:r>
              <a:rPr lang="zh-CN" altLang="en-US" sz="2400" dirty="0"/>
              <a:t> </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a:extLst>
              <a:ext uri="{FF2B5EF4-FFF2-40B4-BE49-F238E27FC236}">
                <a16:creationId xmlns:a16="http://schemas.microsoft.com/office/drawing/2014/main" id="{30DCE7F6-E7F3-43C2-A525-7B2CC6DDB3EE}"/>
              </a:ext>
            </a:extLst>
          </p:cNvPr>
          <p:cNvSpPr>
            <a:spLocks noGrp="1" noChangeArrowheads="1"/>
          </p:cNvSpPr>
          <p:nvPr>
            <p:ph type="title"/>
          </p:nvPr>
        </p:nvSpPr>
        <p:spPr/>
        <p:txBody>
          <a:bodyPr/>
          <a:lstStyle/>
          <a:p>
            <a:r>
              <a:rPr lang="zh-CN" altLang="en-US"/>
              <a:t>计算机设计面临的第二类问题</a:t>
            </a:r>
          </a:p>
        </p:txBody>
      </p:sp>
      <p:sp>
        <p:nvSpPr>
          <p:cNvPr id="3" name="文本占位符 2">
            <a:extLst>
              <a:ext uri="{FF2B5EF4-FFF2-40B4-BE49-F238E27FC236}">
                <a16:creationId xmlns:a16="http://schemas.microsoft.com/office/drawing/2014/main" id="{D13ED55D-02E5-49C8-94D5-A148020CABAA}"/>
              </a:ext>
            </a:extLst>
          </p:cNvPr>
          <p:cNvSpPr>
            <a:spLocks noGrp="1"/>
          </p:cNvSpPr>
          <p:nvPr>
            <p:ph type="body" sz="half" idx="1"/>
          </p:nvPr>
        </p:nvSpPr>
        <p:spPr>
          <a:xfrm>
            <a:off x="557213" y="1052736"/>
            <a:ext cx="7640637" cy="4351338"/>
          </a:xfrm>
        </p:spPr>
        <p:txBody>
          <a:bodyPr/>
          <a:lstStyle/>
          <a:p>
            <a:pPr marL="0" indent="0">
              <a:buFontTx/>
              <a:buNone/>
            </a:pPr>
            <a:r>
              <a:rPr lang="zh-CN" altLang="en-US" noProof="1"/>
              <a:t>如何设计指令集？</a:t>
            </a:r>
            <a:endParaRPr lang="en-US" altLang="zh-CN" noProof="1"/>
          </a:p>
          <a:p>
            <a:pPr marL="0" indent="0">
              <a:buFontTx/>
              <a:buNone/>
            </a:pPr>
            <a:endParaRPr lang="en-US" altLang="zh-CN" noProof="1"/>
          </a:p>
          <a:p>
            <a:pPr marL="0" indent="0">
              <a:buFontTx/>
              <a:buNone/>
            </a:pPr>
            <a:r>
              <a:rPr lang="zh-CN" altLang="en-US" noProof="1"/>
              <a:t>操作码的数量有多少？ 占几位？</a:t>
            </a:r>
          </a:p>
          <a:p>
            <a:pPr marL="0" indent="0">
              <a:buFontTx/>
              <a:buNone/>
            </a:pPr>
            <a:endParaRPr lang="zh-CN" altLang="en-US" noProof="1"/>
          </a:p>
          <a:p>
            <a:pPr marL="0" indent="0">
              <a:buFontTx/>
              <a:buNone/>
            </a:pPr>
            <a:r>
              <a:rPr lang="zh-CN" altLang="en-US" noProof="1"/>
              <a:t>操作数如何访问？需要多少位才能访问整个主存？</a:t>
            </a:r>
          </a:p>
          <a:p>
            <a:pPr marL="0" indent="0">
              <a:buFontTx/>
              <a:buNone/>
            </a:pPr>
            <a:endParaRPr lang="zh-CN" altLang="en-US" noProof="1"/>
          </a:p>
          <a:p>
            <a:pPr marL="0" indent="0">
              <a:buFontTx/>
              <a:buNone/>
            </a:pPr>
            <a:r>
              <a:rPr lang="zh-CN" altLang="en-US" noProof="1"/>
              <a:t>如何编写指令，正确、高效地使用所设计的硬件单元？</a:t>
            </a:r>
          </a:p>
          <a:p>
            <a:endParaRPr lang="zh-CN" altLang="en-US" noProof="1"/>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3073">
            <a:extLst>
              <a:ext uri="{FF2B5EF4-FFF2-40B4-BE49-F238E27FC236}">
                <a16:creationId xmlns:a16="http://schemas.microsoft.com/office/drawing/2014/main" id="{18ECA9FA-BDA3-4EEB-8024-980A2A2FA45F}"/>
              </a:ext>
            </a:extLst>
          </p:cNvPr>
          <p:cNvSpPr>
            <a:spLocks noGrp="1" noChangeArrowheads="1"/>
          </p:cNvSpPr>
          <p:nvPr>
            <p:ph type="title"/>
          </p:nvPr>
        </p:nvSpPr>
        <p:spPr/>
        <p:txBody>
          <a:bodyPr/>
          <a:lstStyle/>
          <a:p>
            <a:r>
              <a:rPr lang="zh-CN" altLang="en-US">
                <a:sym typeface="楷体_GB2312" pitchFamily="49" charset="-122"/>
              </a:rPr>
              <a:t>指令系统</a:t>
            </a:r>
            <a:endParaRPr lang="zh-CN" altLang="en-US"/>
          </a:p>
        </p:txBody>
      </p:sp>
      <p:sp>
        <p:nvSpPr>
          <p:cNvPr id="5122" name="文本占位符 3074">
            <a:extLst>
              <a:ext uri="{FF2B5EF4-FFF2-40B4-BE49-F238E27FC236}">
                <a16:creationId xmlns:a16="http://schemas.microsoft.com/office/drawing/2014/main" id="{48E60758-4735-4ABE-8079-7914FB974D76}"/>
              </a:ext>
            </a:extLst>
          </p:cNvPr>
          <p:cNvSpPr>
            <a:spLocks noGrp="1"/>
          </p:cNvSpPr>
          <p:nvPr>
            <p:ph idx="1"/>
          </p:nvPr>
        </p:nvSpPr>
        <p:spPr/>
        <p:txBody>
          <a:bodyPr/>
          <a:lstStyle/>
          <a:p>
            <a:r>
              <a:rPr lang="zh-CN" altLang="en-US" sz="2400" noProof="1">
                <a:solidFill>
                  <a:schemeClr val="bg1">
                    <a:lumMod val="65000"/>
                  </a:schemeClr>
                </a:solidFill>
              </a:rPr>
              <a:t> 指令格式</a:t>
            </a:r>
          </a:p>
          <a:p>
            <a:pPr marL="0" indent="0">
              <a:buFontTx/>
              <a:buNone/>
            </a:pPr>
            <a:r>
              <a:rPr lang="zh-CN" altLang="en-US" sz="2400" noProof="1">
                <a:solidFill>
                  <a:schemeClr val="bg1">
                    <a:lumMod val="65000"/>
                  </a:schemeClr>
                </a:solidFill>
              </a:rPr>
              <a:t>        </a:t>
            </a:r>
            <a:r>
              <a:rPr lang="en-US" altLang="zh-CN" sz="2400" noProof="1">
                <a:solidFill>
                  <a:schemeClr val="bg1">
                    <a:lumMod val="65000"/>
                  </a:schemeClr>
                </a:solidFill>
              </a:rPr>
              <a:t>-</a:t>
            </a:r>
            <a:r>
              <a:rPr lang="zh-CN" altLang="en-US" sz="2400" noProof="1">
                <a:solidFill>
                  <a:schemeClr val="bg1">
                    <a:lumMod val="65000"/>
                  </a:schemeClr>
                </a:solidFill>
              </a:rPr>
              <a:t>操作码</a:t>
            </a:r>
          </a:p>
          <a:p>
            <a:pPr marL="0" indent="0">
              <a:buFontTx/>
              <a:buNone/>
            </a:pPr>
            <a:r>
              <a:rPr lang="zh-CN" altLang="en-US" sz="2400" noProof="1">
                <a:solidFill>
                  <a:schemeClr val="bg1">
                    <a:lumMod val="65000"/>
                  </a:schemeClr>
                </a:solidFill>
              </a:rPr>
              <a:t>        </a:t>
            </a:r>
            <a:r>
              <a:rPr lang="en-US" altLang="zh-CN" sz="2400" noProof="1">
                <a:solidFill>
                  <a:schemeClr val="bg1">
                    <a:lumMod val="65000"/>
                  </a:schemeClr>
                </a:solidFill>
              </a:rPr>
              <a:t>-</a:t>
            </a:r>
            <a:r>
              <a:rPr lang="zh-CN" altLang="en-US" sz="2400" noProof="1">
                <a:solidFill>
                  <a:schemeClr val="bg1">
                    <a:lumMod val="65000"/>
                  </a:schemeClr>
                </a:solidFill>
              </a:rPr>
              <a:t>操作数</a:t>
            </a:r>
            <a:r>
              <a:rPr lang="en-US" altLang="zh-CN" sz="2400" noProof="1">
                <a:solidFill>
                  <a:schemeClr val="bg1">
                    <a:lumMod val="65000"/>
                  </a:schemeClr>
                </a:solidFill>
              </a:rPr>
              <a:t>/</a:t>
            </a:r>
            <a:r>
              <a:rPr lang="zh-CN" altLang="en-US" sz="2400" noProof="1">
                <a:solidFill>
                  <a:schemeClr val="bg1">
                    <a:lumMod val="65000"/>
                  </a:schemeClr>
                </a:solidFill>
              </a:rPr>
              <a:t>地址码</a:t>
            </a:r>
            <a:endParaRPr lang="en-US" altLang="zh-CN" sz="2400" noProof="1">
              <a:solidFill>
                <a:schemeClr val="bg1">
                  <a:lumMod val="65000"/>
                </a:schemeClr>
              </a:solidFill>
            </a:endParaRPr>
          </a:p>
          <a:p>
            <a:pPr>
              <a:buFontTx/>
              <a:buChar char="•"/>
            </a:pPr>
            <a:r>
              <a:rPr lang="en-US" altLang="zh-CN" sz="2740" noProof="1">
                <a:solidFill>
                  <a:schemeClr val="bg1">
                    <a:lumMod val="65000"/>
                  </a:schemeClr>
                </a:solidFill>
              </a:rPr>
              <a:t>CPU</a:t>
            </a:r>
            <a:r>
              <a:rPr lang="zh-CN" altLang="en-US" sz="2740" noProof="1">
                <a:solidFill>
                  <a:schemeClr val="bg1">
                    <a:lumMod val="65000"/>
                  </a:schemeClr>
                </a:solidFill>
              </a:rPr>
              <a:t>的寄存器组织</a:t>
            </a:r>
          </a:p>
          <a:p>
            <a:r>
              <a:rPr lang="zh-CN" altLang="en-US" sz="2740" noProof="1"/>
              <a:t> 指令寻址方式</a:t>
            </a:r>
            <a:endParaRPr lang="zh-CN" altLang="en-US" sz="2400" noProof="1"/>
          </a:p>
          <a:p>
            <a:pPr marL="457200" indent="-457200"/>
            <a:r>
              <a:rPr lang="zh-CN" altLang="en-US" sz="2740" noProof="1"/>
              <a:t>指令系统实例</a:t>
            </a:r>
            <a:endParaRPr lang="en-US" altLang="zh-CN" sz="2740" noProof="1"/>
          </a:p>
          <a:p>
            <a:pPr marL="400050" lvl="1" indent="0">
              <a:buNone/>
            </a:pPr>
            <a:r>
              <a:rPr lang="en-US" altLang="zh-CN" sz="2000" noProof="1"/>
              <a:t>    -X86</a:t>
            </a:r>
            <a:r>
              <a:rPr lang="zh-CN" altLang="en-US" sz="2000" noProof="1"/>
              <a:t>汇编程序</a:t>
            </a:r>
          </a:p>
        </p:txBody>
      </p:sp>
      <p:sp>
        <p:nvSpPr>
          <p:cNvPr id="47107" name="灯片编号占位符 2">
            <a:extLst>
              <a:ext uri="{FF2B5EF4-FFF2-40B4-BE49-F238E27FC236}">
                <a16:creationId xmlns:a16="http://schemas.microsoft.com/office/drawing/2014/main" id="{5EEEEC26-21BF-4D45-8B10-43AA29CA4BA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1645F1D2-730F-4C4F-B4C2-A95AECA42BF4}" type="slidenum">
              <a:rPr lang="zh-CN" altLang="en-US" sz="1400" smtClean="0"/>
              <a:pPr/>
              <a:t>70</a:t>
            </a:fld>
            <a:r>
              <a:rPr lang="en-US" altLang="zh-CN" sz="1400"/>
              <a:t>/41</a:t>
            </a:r>
          </a:p>
        </p:txBody>
      </p:sp>
    </p:spTree>
    <p:extLst>
      <p:ext uri="{BB962C8B-B14F-4D97-AF65-F5344CB8AC3E}">
        <p14:creationId xmlns:p14="http://schemas.microsoft.com/office/powerpoint/2010/main" val="33077081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951297">
            <a:extLst>
              <a:ext uri="{FF2B5EF4-FFF2-40B4-BE49-F238E27FC236}">
                <a16:creationId xmlns:a16="http://schemas.microsoft.com/office/drawing/2014/main" id="{E7ED27DD-865B-4398-BD07-26545CA902F5}"/>
              </a:ext>
            </a:extLst>
          </p:cNvPr>
          <p:cNvSpPr>
            <a:spLocks noGrp="1" noChangeArrowheads="1"/>
          </p:cNvSpPr>
          <p:nvPr>
            <p:ph type="title"/>
          </p:nvPr>
        </p:nvSpPr>
        <p:spPr>
          <a:xfrm>
            <a:off x="381000" y="90488"/>
            <a:ext cx="7772400" cy="838200"/>
          </a:xfrm>
          <a:ln>
            <a:solidFill>
              <a:srgbClr val="000000"/>
            </a:solidFill>
            <a:miter lim="800000"/>
            <a:headEnd/>
            <a:tailEnd/>
          </a:ln>
        </p:spPr>
        <p:txBody>
          <a:bodyPr/>
          <a:lstStyle/>
          <a:p>
            <a:r>
              <a:rPr lang="zh-CN" altLang="en-US" dirty="0">
                <a:solidFill>
                  <a:srgbClr val="666699"/>
                </a:solidFill>
                <a:latin typeface="华文新魏" panose="02010800040101010101" pitchFamily="2" charset="-122"/>
                <a:ea typeface="华文新魏" panose="02010800040101010101" pitchFamily="2" charset="-122"/>
              </a:rPr>
              <a:t>指令和数据的寻址方式</a:t>
            </a:r>
          </a:p>
        </p:txBody>
      </p:sp>
      <p:sp>
        <p:nvSpPr>
          <p:cNvPr id="48130" name="文本占位符 951298">
            <a:extLst>
              <a:ext uri="{FF2B5EF4-FFF2-40B4-BE49-F238E27FC236}">
                <a16:creationId xmlns:a16="http://schemas.microsoft.com/office/drawing/2014/main" id="{B558729D-56FD-4B8F-8CC2-96D920710618}"/>
              </a:ext>
            </a:extLst>
          </p:cNvPr>
          <p:cNvSpPr>
            <a:spLocks noGrp="1" noChangeArrowheads="1"/>
          </p:cNvSpPr>
          <p:nvPr>
            <p:ph idx="1"/>
          </p:nvPr>
        </p:nvSpPr>
        <p:spPr>
          <a:xfrm>
            <a:off x="381000" y="1124744"/>
            <a:ext cx="8305800" cy="4623594"/>
          </a:xfrm>
        </p:spPr>
        <p:txBody>
          <a:bodyPr/>
          <a:lstStyle/>
          <a:p>
            <a:pPr marL="609600" indent="-609600">
              <a:lnSpc>
                <a:spcPct val="90000"/>
              </a:lnSpc>
            </a:pPr>
            <a:r>
              <a:rPr lang="zh-CN" altLang="en-US" sz="2800" b="1" dirty="0"/>
              <a:t>指令的寻址方式</a:t>
            </a:r>
          </a:p>
          <a:p>
            <a:pPr marL="609600" indent="-609600" algn="just">
              <a:lnSpc>
                <a:spcPct val="90000"/>
              </a:lnSpc>
              <a:buFontTx/>
              <a:buNone/>
            </a:pPr>
            <a:r>
              <a:rPr lang="zh-CN" altLang="en-US" sz="2800" b="1" dirty="0"/>
              <a:t>              计算机中有两种信息，即</a:t>
            </a:r>
            <a:r>
              <a:rPr lang="zh-CN" altLang="en-US" sz="2800" b="1" dirty="0">
                <a:solidFill>
                  <a:srgbClr val="993366"/>
                </a:solidFill>
              </a:rPr>
              <a:t>指令</a:t>
            </a:r>
            <a:r>
              <a:rPr lang="zh-CN" altLang="en-US" sz="2800" b="1" dirty="0"/>
              <a:t>和</a:t>
            </a:r>
            <a:r>
              <a:rPr lang="zh-CN" altLang="en-US" sz="2800" b="1" dirty="0">
                <a:solidFill>
                  <a:srgbClr val="993366"/>
                </a:solidFill>
              </a:rPr>
              <a:t>数据</a:t>
            </a:r>
            <a:r>
              <a:rPr lang="zh-CN" altLang="en-US" sz="2800" b="1" dirty="0"/>
              <a:t>（或称操作数），它们都存放在存储器相应的地址中。运行程序时，计算机逐条执行指令，并对数据进行处理。如何从存储器中找到所需要的指令或数据呢？很明显，只要找到它们在存储器的有效地址即可。</a:t>
            </a:r>
          </a:p>
          <a:p>
            <a:pPr marL="609600" indent="-609600" algn="just">
              <a:lnSpc>
                <a:spcPct val="90000"/>
              </a:lnSpc>
              <a:buFontTx/>
              <a:buNone/>
            </a:pPr>
            <a:r>
              <a:rPr lang="zh-CN" altLang="en-US" sz="2800" b="1" dirty="0"/>
              <a:t>              所谓</a:t>
            </a:r>
            <a:r>
              <a:rPr lang="zh-CN" altLang="en-US" sz="2800" b="1" dirty="0">
                <a:solidFill>
                  <a:srgbClr val="993366"/>
                </a:solidFill>
              </a:rPr>
              <a:t>寻址方式</a:t>
            </a:r>
            <a:r>
              <a:rPr lang="zh-CN" altLang="en-US" sz="2800" b="1" dirty="0"/>
              <a:t>，</a:t>
            </a:r>
            <a:r>
              <a:rPr lang="zh-CN" altLang="en-US" sz="2800" b="1" dirty="0">
                <a:solidFill>
                  <a:srgbClr val="993366"/>
                </a:solidFill>
              </a:rPr>
              <a:t>就是寻找指令或操作数的有效地址的方式</a:t>
            </a:r>
            <a:r>
              <a:rPr lang="zh-CN" altLang="en-US" sz="2800" b="1" dirty="0"/>
              <a:t>。</a:t>
            </a:r>
          </a:p>
          <a:p>
            <a:pPr marL="609600" indent="-609600">
              <a:lnSpc>
                <a:spcPct val="90000"/>
              </a:lnSpc>
              <a:buFont typeface="Wingdings" panose="05000000000000000000" pitchFamily="2" charset="2"/>
              <a:buAutoNum type="arabicPeriod"/>
            </a:pPr>
            <a:r>
              <a:rPr lang="zh-CN" altLang="en-US" sz="2800" b="1" dirty="0">
                <a:solidFill>
                  <a:srgbClr val="993366"/>
                </a:solidFill>
              </a:rPr>
              <a:t>顺序寻址方式</a:t>
            </a:r>
            <a:r>
              <a:rPr lang="zh-CN" altLang="en-US" sz="2800" b="1" dirty="0"/>
              <a:t>：按照指令在内存的存放位置顺序地取出指令，然后执行的过程，为顺序寻址方式。</a:t>
            </a:r>
          </a:p>
          <a:p>
            <a:pPr marL="609600" indent="-609600">
              <a:lnSpc>
                <a:spcPct val="90000"/>
              </a:lnSpc>
              <a:buFont typeface="Wingdings" panose="05000000000000000000" pitchFamily="2" charset="2"/>
              <a:buAutoNum type="arabicPeriod"/>
            </a:pPr>
            <a:r>
              <a:rPr lang="zh-CN" altLang="en-US" sz="2800" b="1" dirty="0">
                <a:solidFill>
                  <a:srgbClr val="993366"/>
                </a:solidFill>
              </a:rPr>
              <a:t>跳跃寻址方式</a:t>
            </a:r>
            <a:r>
              <a:rPr lang="zh-CN" altLang="en-US" sz="2800" b="1" dirty="0"/>
              <a:t>：程序转移执行的顺序。</a:t>
            </a:r>
          </a:p>
        </p:txBody>
      </p:sp>
    </p:spTree>
    <p:extLst>
      <p:ext uri="{BB962C8B-B14F-4D97-AF65-F5344CB8AC3E}">
        <p14:creationId xmlns:p14="http://schemas.microsoft.com/office/powerpoint/2010/main" val="12420230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文本占位符 1029153">
            <a:extLst>
              <a:ext uri="{FF2B5EF4-FFF2-40B4-BE49-F238E27FC236}">
                <a16:creationId xmlns:a16="http://schemas.microsoft.com/office/drawing/2014/main" id="{8ED0C82A-E5B6-4B57-860D-9047D334850C}"/>
              </a:ext>
            </a:extLst>
          </p:cNvPr>
          <p:cNvSpPr>
            <a:spLocks noGrp="1" noChangeArrowheads="1"/>
          </p:cNvSpPr>
          <p:nvPr>
            <p:ph idx="1"/>
          </p:nvPr>
        </p:nvSpPr>
        <p:spPr>
          <a:xfrm>
            <a:off x="123783" y="1752600"/>
            <a:ext cx="4191000" cy="4751040"/>
          </a:xfrm>
        </p:spPr>
        <p:txBody>
          <a:bodyPr/>
          <a:lstStyle/>
          <a:p>
            <a:pPr>
              <a:buFontTx/>
              <a:buNone/>
            </a:pPr>
            <a:r>
              <a:rPr lang="en-US" altLang="zh-CN" sz="3600" b="1" dirty="0">
                <a:latin typeface="楷体_GB2312" pitchFamily="49" charset="-122"/>
              </a:rPr>
              <a:t>1.</a:t>
            </a:r>
            <a:r>
              <a:rPr lang="zh-CN" altLang="en-US" sz="3600" b="1" dirty="0">
                <a:latin typeface="楷体_GB2312" pitchFamily="49" charset="-122"/>
              </a:rPr>
              <a:t>顺序寻址</a:t>
            </a:r>
          </a:p>
          <a:p>
            <a:pPr>
              <a:buFontTx/>
              <a:buNone/>
            </a:pPr>
            <a:r>
              <a:rPr lang="zh-CN" altLang="en-US" sz="2800" b="1" dirty="0">
                <a:latin typeface="楷体_GB2312" pitchFamily="49" charset="-122"/>
              </a:rPr>
              <a:t>      为了达到顺序寻址的目的，</a:t>
            </a:r>
            <a:r>
              <a:rPr lang="en-US" altLang="zh-CN" sz="2800" b="1" dirty="0">
                <a:latin typeface="楷体_GB2312" pitchFamily="49" charset="-122"/>
              </a:rPr>
              <a:t>CPU</a:t>
            </a:r>
            <a:r>
              <a:rPr lang="zh-CN" altLang="en-US" sz="2800" b="1" dirty="0">
                <a:latin typeface="楷体_GB2312" pitchFamily="49" charset="-122"/>
              </a:rPr>
              <a:t>中必须有一个程序计数器（</a:t>
            </a:r>
            <a:r>
              <a:rPr lang="en-US" altLang="zh-CN" sz="2800" b="1" dirty="0">
                <a:latin typeface="楷体_GB2312" pitchFamily="49" charset="-122"/>
              </a:rPr>
              <a:t>PC</a:t>
            </a:r>
            <a:r>
              <a:rPr lang="zh-CN" altLang="en-US" sz="2800" b="1" dirty="0">
                <a:latin typeface="楷体_GB2312" pitchFamily="49" charset="-122"/>
              </a:rPr>
              <a:t>）对指令的顺序号进行计数。</a:t>
            </a:r>
            <a:r>
              <a:rPr lang="en-US" altLang="zh-CN" sz="2800" b="1" dirty="0">
                <a:latin typeface="楷体_GB2312" pitchFamily="49" charset="-122"/>
              </a:rPr>
              <a:t>PC</a:t>
            </a:r>
            <a:r>
              <a:rPr lang="zh-CN" altLang="en-US" sz="2800" b="1" dirty="0">
                <a:latin typeface="楷体_GB2312" pitchFamily="49" charset="-122"/>
              </a:rPr>
              <a:t>中开始时存放程序的首地址，然后每执行一条指令，</a:t>
            </a:r>
            <a:r>
              <a:rPr lang="en-US" altLang="zh-CN" sz="2800" b="1" dirty="0">
                <a:latin typeface="楷体_GB2312" pitchFamily="49" charset="-122"/>
              </a:rPr>
              <a:t>PC</a:t>
            </a:r>
            <a:r>
              <a:rPr lang="zh-CN" altLang="en-US" sz="2800" b="1" dirty="0">
                <a:latin typeface="楷体_GB2312" pitchFamily="49" charset="-122"/>
              </a:rPr>
              <a:t>加 </a:t>
            </a:r>
            <a:r>
              <a:rPr lang="en-US" altLang="zh-CN" sz="2800" b="1" dirty="0">
                <a:latin typeface="楷体_GB2312" pitchFamily="49" charset="-122"/>
              </a:rPr>
              <a:t>1</a:t>
            </a:r>
            <a:r>
              <a:rPr lang="zh-CN" altLang="en-US" sz="2800" b="1" dirty="0">
                <a:latin typeface="楷体_GB2312" pitchFamily="49" charset="-122"/>
              </a:rPr>
              <a:t>，以指出下条指令的地址，直到程序结束。</a:t>
            </a:r>
          </a:p>
        </p:txBody>
      </p:sp>
      <p:grpSp>
        <p:nvGrpSpPr>
          <p:cNvPr id="49154" name="组合 1029161">
            <a:extLst>
              <a:ext uri="{FF2B5EF4-FFF2-40B4-BE49-F238E27FC236}">
                <a16:creationId xmlns:a16="http://schemas.microsoft.com/office/drawing/2014/main" id="{572CD4AA-6EBA-4190-B1C4-5B9A61B17F42}"/>
              </a:ext>
            </a:extLst>
          </p:cNvPr>
          <p:cNvGrpSpPr>
            <a:grpSpLocks/>
          </p:cNvGrpSpPr>
          <p:nvPr/>
        </p:nvGrpSpPr>
        <p:grpSpPr bwMode="auto">
          <a:xfrm>
            <a:off x="3124200" y="1371600"/>
            <a:ext cx="5791200" cy="3886200"/>
            <a:chOff x="1248" y="1200"/>
            <a:chExt cx="3648" cy="2448"/>
          </a:xfrm>
        </p:grpSpPr>
        <p:grpSp>
          <p:nvGrpSpPr>
            <p:cNvPr id="49155" name="组合 1029123">
              <a:extLst>
                <a:ext uri="{FF2B5EF4-FFF2-40B4-BE49-F238E27FC236}">
                  <a16:creationId xmlns:a16="http://schemas.microsoft.com/office/drawing/2014/main" id="{03647570-41F0-4584-9E94-A4167105F35B}"/>
                </a:ext>
              </a:extLst>
            </p:cNvPr>
            <p:cNvGrpSpPr>
              <a:grpSpLocks/>
            </p:cNvGrpSpPr>
            <p:nvPr/>
          </p:nvGrpSpPr>
          <p:grpSpPr bwMode="auto">
            <a:xfrm>
              <a:off x="1296" y="1488"/>
              <a:ext cx="3120" cy="2160"/>
              <a:chOff x="1248" y="864"/>
              <a:chExt cx="3120" cy="2160"/>
            </a:xfrm>
          </p:grpSpPr>
          <p:sp>
            <p:nvSpPr>
              <p:cNvPr id="49156" name="矩形 1029124">
                <a:extLst>
                  <a:ext uri="{FF2B5EF4-FFF2-40B4-BE49-F238E27FC236}">
                    <a16:creationId xmlns:a16="http://schemas.microsoft.com/office/drawing/2014/main" id="{7EACF4D2-BCAB-47FF-B890-ACF0C8E2DD44}"/>
                  </a:ext>
                </a:extLst>
              </p:cNvPr>
              <p:cNvSpPr>
                <a:spLocks noChangeArrowheads="1"/>
              </p:cNvSpPr>
              <p:nvPr/>
            </p:nvSpPr>
            <p:spPr bwMode="auto">
              <a:xfrm>
                <a:off x="3168" y="864"/>
                <a:ext cx="960"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9157" name="矩形 1029125">
                <a:extLst>
                  <a:ext uri="{FF2B5EF4-FFF2-40B4-BE49-F238E27FC236}">
                    <a16:creationId xmlns:a16="http://schemas.microsoft.com/office/drawing/2014/main" id="{67D4627C-6441-4B29-9828-DD49C7E31343}"/>
                  </a:ext>
                </a:extLst>
              </p:cNvPr>
              <p:cNvSpPr>
                <a:spLocks noChangeArrowheads="1"/>
              </p:cNvSpPr>
              <p:nvPr/>
            </p:nvSpPr>
            <p:spPr bwMode="auto">
              <a:xfrm>
                <a:off x="3168" y="1008"/>
                <a:ext cx="960" cy="144"/>
              </a:xfrm>
              <a:prstGeom prst="rect">
                <a:avLst/>
              </a:prstGeom>
              <a:solidFill>
                <a:schemeClr val="accent1"/>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9158" name="矩形 1029126">
                <a:extLst>
                  <a:ext uri="{FF2B5EF4-FFF2-40B4-BE49-F238E27FC236}">
                    <a16:creationId xmlns:a16="http://schemas.microsoft.com/office/drawing/2014/main" id="{FA3AA11D-1FCD-4F31-89A9-7A3E67C8DD65}"/>
                  </a:ext>
                </a:extLst>
              </p:cNvPr>
              <p:cNvSpPr>
                <a:spLocks noChangeArrowheads="1"/>
              </p:cNvSpPr>
              <p:nvPr/>
            </p:nvSpPr>
            <p:spPr bwMode="auto">
              <a:xfrm>
                <a:off x="3168" y="1152"/>
                <a:ext cx="960" cy="144"/>
              </a:xfrm>
              <a:prstGeom prst="rect">
                <a:avLst/>
              </a:prstGeom>
              <a:solidFill>
                <a:srgbClr val="FF33CC"/>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9159" name="矩形 1029127">
                <a:extLst>
                  <a:ext uri="{FF2B5EF4-FFF2-40B4-BE49-F238E27FC236}">
                    <a16:creationId xmlns:a16="http://schemas.microsoft.com/office/drawing/2014/main" id="{8836CCCA-EF43-42EE-97E2-311CD9D57F3B}"/>
                  </a:ext>
                </a:extLst>
              </p:cNvPr>
              <p:cNvSpPr>
                <a:spLocks noChangeArrowheads="1"/>
              </p:cNvSpPr>
              <p:nvPr/>
            </p:nvSpPr>
            <p:spPr bwMode="auto">
              <a:xfrm>
                <a:off x="3168" y="1296"/>
                <a:ext cx="960" cy="144"/>
              </a:xfrm>
              <a:prstGeom prst="rect">
                <a:avLst/>
              </a:prstGeom>
              <a:solidFill>
                <a:srgbClr val="FFFF99"/>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9160" name="矩形 1029128">
                <a:extLst>
                  <a:ext uri="{FF2B5EF4-FFF2-40B4-BE49-F238E27FC236}">
                    <a16:creationId xmlns:a16="http://schemas.microsoft.com/office/drawing/2014/main" id="{DE44DC9E-3C03-4BC2-8C17-FE50DBDFC9E6}"/>
                  </a:ext>
                </a:extLst>
              </p:cNvPr>
              <p:cNvSpPr>
                <a:spLocks noChangeArrowheads="1"/>
              </p:cNvSpPr>
              <p:nvPr/>
            </p:nvSpPr>
            <p:spPr bwMode="auto">
              <a:xfrm>
                <a:off x="3168" y="1440"/>
                <a:ext cx="960" cy="144"/>
              </a:xfrm>
              <a:prstGeom prst="rect">
                <a:avLst/>
              </a:prstGeom>
              <a:solidFill>
                <a:srgbClr val="FF7C80"/>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9161" name="矩形 1029129">
                <a:extLst>
                  <a:ext uri="{FF2B5EF4-FFF2-40B4-BE49-F238E27FC236}">
                    <a16:creationId xmlns:a16="http://schemas.microsoft.com/office/drawing/2014/main" id="{3815920A-6998-4D5F-BC39-447D437EB691}"/>
                  </a:ext>
                </a:extLst>
              </p:cNvPr>
              <p:cNvSpPr>
                <a:spLocks noChangeArrowheads="1"/>
              </p:cNvSpPr>
              <p:nvPr/>
            </p:nvSpPr>
            <p:spPr bwMode="auto">
              <a:xfrm>
                <a:off x="3168" y="1584"/>
                <a:ext cx="960"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9162" name="矩形 1029130">
                <a:extLst>
                  <a:ext uri="{FF2B5EF4-FFF2-40B4-BE49-F238E27FC236}">
                    <a16:creationId xmlns:a16="http://schemas.microsoft.com/office/drawing/2014/main" id="{7555509E-80BB-4048-9AE1-35473DE8DBD9}"/>
                  </a:ext>
                </a:extLst>
              </p:cNvPr>
              <p:cNvSpPr>
                <a:spLocks noChangeArrowheads="1"/>
              </p:cNvSpPr>
              <p:nvPr/>
            </p:nvSpPr>
            <p:spPr bwMode="auto">
              <a:xfrm>
                <a:off x="3168" y="1728"/>
                <a:ext cx="960" cy="144"/>
              </a:xfrm>
              <a:prstGeom prst="rect">
                <a:avLst/>
              </a:prstGeom>
              <a:solidFill>
                <a:schemeClr val="accent1"/>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9163" name="矩形 1029131">
                <a:extLst>
                  <a:ext uri="{FF2B5EF4-FFF2-40B4-BE49-F238E27FC236}">
                    <a16:creationId xmlns:a16="http://schemas.microsoft.com/office/drawing/2014/main" id="{DE83E75C-7034-4E87-AD27-81968520CE3D}"/>
                  </a:ext>
                </a:extLst>
              </p:cNvPr>
              <p:cNvSpPr>
                <a:spLocks noChangeArrowheads="1"/>
              </p:cNvSpPr>
              <p:nvPr/>
            </p:nvSpPr>
            <p:spPr bwMode="auto">
              <a:xfrm>
                <a:off x="3168" y="1872"/>
                <a:ext cx="960" cy="11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9164" name="矩形 1029132">
                <a:extLst>
                  <a:ext uri="{FF2B5EF4-FFF2-40B4-BE49-F238E27FC236}">
                    <a16:creationId xmlns:a16="http://schemas.microsoft.com/office/drawing/2014/main" id="{BCE49B5C-2AAD-4C9B-91E3-7AA755E25A49}"/>
                  </a:ext>
                </a:extLst>
              </p:cNvPr>
              <p:cNvSpPr>
                <a:spLocks noChangeArrowheads="1"/>
              </p:cNvSpPr>
              <p:nvPr/>
            </p:nvSpPr>
            <p:spPr bwMode="auto">
              <a:xfrm>
                <a:off x="1248" y="1008"/>
                <a:ext cx="1056" cy="192"/>
              </a:xfrm>
              <a:prstGeom prst="rect">
                <a:avLst/>
              </a:prstGeom>
              <a:solidFill>
                <a:schemeClr val="hlink"/>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b="1">
                    <a:solidFill>
                      <a:srgbClr val="CCECFF"/>
                    </a:solidFill>
                  </a:rPr>
                  <a:t>100</a:t>
                </a:r>
              </a:p>
            </p:txBody>
          </p:sp>
          <p:sp>
            <p:nvSpPr>
              <p:cNvPr id="49165" name="直接连接符 1029133">
                <a:extLst>
                  <a:ext uri="{FF2B5EF4-FFF2-40B4-BE49-F238E27FC236}">
                    <a16:creationId xmlns:a16="http://schemas.microsoft.com/office/drawing/2014/main" id="{F9E070AE-3A10-4E65-AB3D-5EF3AF11D478}"/>
                  </a:ext>
                </a:extLst>
              </p:cNvPr>
              <p:cNvSpPr>
                <a:spLocks noChangeShapeType="1"/>
              </p:cNvSpPr>
              <p:nvPr/>
            </p:nvSpPr>
            <p:spPr bwMode="auto">
              <a:xfrm flipV="1">
                <a:off x="2256" y="1200"/>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66" name="直接连接符 1029134">
                <a:extLst>
                  <a:ext uri="{FF2B5EF4-FFF2-40B4-BE49-F238E27FC236}">
                    <a16:creationId xmlns:a16="http://schemas.microsoft.com/office/drawing/2014/main" id="{895C3DA8-B213-4891-B2A1-59D37093583C}"/>
                  </a:ext>
                </a:extLst>
              </p:cNvPr>
              <p:cNvSpPr>
                <a:spLocks noChangeShapeType="1"/>
              </p:cNvSpPr>
              <p:nvPr/>
            </p:nvSpPr>
            <p:spPr bwMode="auto">
              <a:xfrm>
                <a:off x="2304" y="1056"/>
                <a:ext cx="86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67" name="直接连接符 1029135">
                <a:extLst>
                  <a:ext uri="{FF2B5EF4-FFF2-40B4-BE49-F238E27FC236}">
                    <a16:creationId xmlns:a16="http://schemas.microsoft.com/office/drawing/2014/main" id="{8B1DDA7D-D35A-4C42-9819-03BF7C1D4645}"/>
                  </a:ext>
                </a:extLst>
              </p:cNvPr>
              <p:cNvSpPr>
                <a:spLocks noChangeShapeType="1"/>
              </p:cNvSpPr>
              <p:nvPr/>
            </p:nvSpPr>
            <p:spPr bwMode="auto">
              <a:xfrm>
                <a:off x="4128" y="1056"/>
                <a:ext cx="24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8" name="直接连接符 1029136">
                <a:extLst>
                  <a:ext uri="{FF2B5EF4-FFF2-40B4-BE49-F238E27FC236}">
                    <a16:creationId xmlns:a16="http://schemas.microsoft.com/office/drawing/2014/main" id="{F7D2EB14-3447-4631-A3C6-85B16ECDC1EA}"/>
                  </a:ext>
                </a:extLst>
              </p:cNvPr>
              <p:cNvSpPr>
                <a:spLocks noChangeShapeType="1"/>
              </p:cNvSpPr>
              <p:nvPr/>
            </p:nvSpPr>
            <p:spPr bwMode="auto">
              <a:xfrm>
                <a:off x="4128" y="1200"/>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9169" name="矩形 1029151">
              <a:extLst>
                <a:ext uri="{FF2B5EF4-FFF2-40B4-BE49-F238E27FC236}">
                  <a16:creationId xmlns:a16="http://schemas.microsoft.com/office/drawing/2014/main" id="{B6DEF223-E6BF-459A-8D10-ABBA13AC2F29}"/>
                </a:ext>
              </a:extLst>
            </p:cNvPr>
            <p:cNvSpPr>
              <a:spLocks noChangeArrowheads="1"/>
            </p:cNvSpPr>
            <p:nvPr/>
          </p:nvSpPr>
          <p:spPr bwMode="auto">
            <a:xfrm>
              <a:off x="1248" y="1440"/>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b="1"/>
                <a:t>PC</a:t>
              </a:r>
            </a:p>
          </p:txBody>
        </p:sp>
        <p:sp>
          <p:nvSpPr>
            <p:cNvPr id="49170" name="矩形 1029154">
              <a:extLst>
                <a:ext uri="{FF2B5EF4-FFF2-40B4-BE49-F238E27FC236}">
                  <a16:creationId xmlns:a16="http://schemas.microsoft.com/office/drawing/2014/main" id="{6A5E5232-1538-4F6D-975A-421D97D074D8}"/>
                </a:ext>
              </a:extLst>
            </p:cNvPr>
            <p:cNvSpPr>
              <a:spLocks noChangeArrowheads="1"/>
            </p:cNvSpPr>
            <p:nvPr/>
          </p:nvSpPr>
          <p:spPr bwMode="auto">
            <a:xfrm>
              <a:off x="2160" y="2160"/>
              <a:ext cx="2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b="1"/>
                <a:t>+1</a:t>
              </a:r>
            </a:p>
          </p:txBody>
        </p:sp>
        <p:sp>
          <p:nvSpPr>
            <p:cNvPr id="49171" name="矩形 1029155">
              <a:extLst>
                <a:ext uri="{FF2B5EF4-FFF2-40B4-BE49-F238E27FC236}">
                  <a16:creationId xmlns:a16="http://schemas.microsoft.com/office/drawing/2014/main" id="{A2546505-6E8A-48BD-89D6-3993CC99A25F}"/>
                </a:ext>
              </a:extLst>
            </p:cNvPr>
            <p:cNvSpPr>
              <a:spLocks noChangeArrowheads="1"/>
            </p:cNvSpPr>
            <p:nvPr/>
          </p:nvSpPr>
          <p:spPr bwMode="auto">
            <a:xfrm>
              <a:off x="3264" y="1200"/>
              <a:ext cx="76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b="1"/>
                <a:t>内存</a:t>
              </a:r>
            </a:p>
          </p:txBody>
        </p:sp>
        <p:sp>
          <p:nvSpPr>
            <p:cNvPr id="49172" name="矩形 1029156">
              <a:extLst>
                <a:ext uri="{FF2B5EF4-FFF2-40B4-BE49-F238E27FC236}">
                  <a16:creationId xmlns:a16="http://schemas.microsoft.com/office/drawing/2014/main" id="{DCAEB24F-021B-4D50-91B2-EE5024BEBC3A}"/>
                </a:ext>
              </a:extLst>
            </p:cNvPr>
            <p:cNvSpPr>
              <a:spLocks noChangeArrowheads="1"/>
            </p:cNvSpPr>
            <p:nvPr/>
          </p:nvSpPr>
          <p:spPr bwMode="auto">
            <a:xfrm>
              <a:off x="4464" y="1728"/>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b="1"/>
                <a:t>100</a:t>
              </a:r>
            </a:p>
          </p:txBody>
        </p:sp>
        <p:sp>
          <p:nvSpPr>
            <p:cNvPr id="49173" name="矩形 1029160">
              <a:extLst>
                <a:ext uri="{FF2B5EF4-FFF2-40B4-BE49-F238E27FC236}">
                  <a16:creationId xmlns:a16="http://schemas.microsoft.com/office/drawing/2014/main" id="{64B42006-9442-4DE5-AB20-AE4D8CD0003C}"/>
                </a:ext>
              </a:extLst>
            </p:cNvPr>
            <p:cNvSpPr>
              <a:spLocks noChangeArrowheads="1"/>
            </p:cNvSpPr>
            <p:nvPr/>
          </p:nvSpPr>
          <p:spPr bwMode="auto">
            <a:xfrm>
              <a:off x="4464" y="2016"/>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b="1"/>
                <a:t>101</a:t>
              </a:r>
            </a:p>
          </p:txBody>
        </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文本占位符 1030146">
            <a:extLst>
              <a:ext uri="{FF2B5EF4-FFF2-40B4-BE49-F238E27FC236}">
                <a16:creationId xmlns:a16="http://schemas.microsoft.com/office/drawing/2014/main" id="{60914BE1-1FE4-4B33-9FFD-C8588BFD0856}"/>
              </a:ext>
            </a:extLst>
          </p:cNvPr>
          <p:cNvSpPr>
            <a:spLocks noGrp="1" noChangeArrowheads="1"/>
          </p:cNvSpPr>
          <p:nvPr>
            <p:ph idx="1"/>
          </p:nvPr>
        </p:nvSpPr>
        <p:spPr>
          <a:xfrm>
            <a:off x="152400" y="2438400"/>
            <a:ext cx="5257800" cy="3657600"/>
          </a:xfrm>
        </p:spPr>
        <p:txBody>
          <a:bodyPr/>
          <a:lstStyle/>
          <a:p>
            <a:pPr>
              <a:buFontTx/>
              <a:buNone/>
            </a:pPr>
            <a:r>
              <a:rPr lang="en-US" altLang="zh-CN" b="1" dirty="0">
                <a:latin typeface="楷体_GB2312" pitchFamily="49" charset="-122"/>
              </a:rPr>
              <a:t>2. </a:t>
            </a:r>
            <a:r>
              <a:rPr lang="zh-CN" altLang="en-US" b="1" dirty="0">
                <a:latin typeface="楷体_GB2312" pitchFamily="49" charset="-122"/>
              </a:rPr>
              <a:t>跳跃寻址</a:t>
            </a:r>
          </a:p>
          <a:p>
            <a:pPr algn="just">
              <a:buFontTx/>
              <a:buNone/>
            </a:pPr>
            <a:r>
              <a:rPr lang="zh-CN" altLang="en-US" sz="2400" b="1" dirty="0">
                <a:latin typeface="楷体_GB2312" pitchFamily="49" charset="-122"/>
              </a:rPr>
              <a:t>      </a:t>
            </a:r>
            <a:r>
              <a:rPr lang="zh-CN" altLang="en-US" sz="2600" b="1" dirty="0">
                <a:latin typeface="楷体_GB2312" pitchFamily="49" charset="-122"/>
              </a:rPr>
              <a:t>当程序中出现分支或循环时，就会改变程序的执行顺序。此时，对指令寻址就要采取跳跃寻址方式。所谓跳跃，就是指下条指令的地址不是通过程序计数器</a:t>
            </a:r>
            <a:r>
              <a:rPr lang="en-US" altLang="zh-CN" sz="2600" b="1" dirty="0">
                <a:latin typeface="楷体_GB2312" pitchFamily="49" charset="-122"/>
              </a:rPr>
              <a:t>PC</a:t>
            </a:r>
            <a:r>
              <a:rPr lang="zh-CN" altLang="en-US" sz="2600" b="1" dirty="0">
                <a:latin typeface="楷体_GB2312" pitchFamily="49" charset="-122"/>
              </a:rPr>
              <a:t>加</a:t>
            </a:r>
            <a:r>
              <a:rPr lang="en-US" altLang="zh-CN" sz="2600" b="1" dirty="0">
                <a:latin typeface="楷体_GB2312" pitchFamily="49" charset="-122"/>
              </a:rPr>
              <a:t>1</a:t>
            </a:r>
            <a:r>
              <a:rPr lang="zh-CN" altLang="en-US" sz="2600" b="1" dirty="0">
                <a:latin typeface="楷体_GB2312" pitchFamily="49" charset="-122"/>
              </a:rPr>
              <a:t>获得的，而是由指令本身给出。</a:t>
            </a:r>
          </a:p>
        </p:txBody>
      </p:sp>
      <p:grpSp>
        <p:nvGrpSpPr>
          <p:cNvPr id="50178" name="组合 1030164">
            <a:extLst>
              <a:ext uri="{FF2B5EF4-FFF2-40B4-BE49-F238E27FC236}">
                <a16:creationId xmlns:a16="http://schemas.microsoft.com/office/drawing/2014/main" id="{BB97FAD7-3E78-40C4-A5C6-9FD7C8D3682C}"/>
              </a:ext>
            </a:extLst>
          </p:cNvPr>
          <p:cNvGrpSpPr>
            <a:grpSpLocks/>
          </p:cNvGrpSpPr>
          <p:nvPr/>
        </p:nvGrpSpPr>
        <p:grpSpPr bwMode="auto">
          <a:xfrm>
            <a:off x="2667000" y="1371600"/>
            <a:ext cx="6324600" cy="3276600"/>
            <a:chOff x="1584" y="960"/>
            <a:chExt cx="3984" cy="2064"/>
          </a:xfrm>
        </p:grpSpPr>
        <p:grpSp>
          <p:nvGrpSpPr>
            <p:cNvPr id="50179" name="组合 1030147">
              <a:extLst>
                <a:ext uri="{FF2B5EF4-FFF2-40B4-BE49-F238E27FC236}">
                  <a16:creationId xmlns:a16="http://schemas.microsoft.com/office/drawing/2014/main" id="{4BF5453A-DED7-4656-BC58-5CD7A8484673}"/>
                </a:ext>
              </a:extLst>
            </p:cNvPr>
            <p:cNvGrpSpPr>
              <a:grpSpLocks/>
            </p:cNvGrpSpPr>
            <p:nvPr/>
          </p:nvGrpSpPr>
          <p:grpSpPr bwMode="auto">
            <a:xfrm>
              <a:off x="1584" y="960"/>
              <a:ext cx="3984" cy="2064"/>
              <a:chOff x="1104" y="1344"/>
              <a:chExt cx="3984" cy="2064"/>
            </a:xfrm>
          </p:grpSpPr>
          <p:sp>
            <p:nvSpPr>
              <p:cNvPr id="50180" name="矩形 1030148">
                <a:extLst>
                  <a:ext uri="{FF2B5EF4-FFF2-40B4-BE49-F238E27FC236}">
                    <a16:creationId xmlns:a16="http://schemas.microsoft.com/office/drawing/2014/main" id="{2BB3AB8B-099A-4DAE-B9BA-3634ACFDC801}"/>
                  </a:ext>
                </a:extLst>
              </p:cNvPr>
              <p:cNvSpPr>
                <a:spLocks noChangeArrowheads="1"/>
              </p:cNvSpPr>
              <p:nvPr/>
            </p:nvSpPr>
            <p:spPr bwMode="auto">
              <a:xfrm>
                <a:off x="1104" y="1680"/>
                <a:ext cx="1152" cy="240"/>
              </a:xfrm>
              <a:prstGeom prst="rect">
                <a:avLst/>
              </a:prstGeom>
              <a:solidFill>
                <a:schemeClr val="hlink"/>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a:solidFill>
                      <a:srgbClr val="CCECFF"/>
                    </a:solidFill>
                  </a:rPr>
                  <a:t>100</a:t>
                </a:r>
              </a:p>
            </p:txBody>
          </p:sp>
          <p:sp>
            <p:nvSpPr>
              <p:cNvPr id="50181" name="矩形 1030149">
                <a:extLst>
                  <a:ext uri="{FF2B5EF4-FFF2-40B4-BE49-F238E27FC236}">
                    <a16:creationId xmlns:a16="http://schemas.microsoft.com/office/drawing/2014/main" id="{5283C763-02E5-43B3-8D98-E7DD376C0A8E}"/>
                  </a:ext>
                </a:extLst>
              </p:cNvPr>
              <p:cNvSpPr>
                <a:spLocks noChangeArrowheads="1"/>
              </p:cNvSpPr>
              <p:nvPr/>
            </p:nvSpPr>
            <p:spPr bwMode="auto">
              <a:xfrm>
                <a:off x="2880" y="1632"/>
                <a:ext cx="120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0182" name="矩形 1030150">
                <a:extLst>
                  <a:ext uri="{FF2B5EF4-FFF2-40B4-BE49-F238E27FC236}">
                    <a16:creationId xmlns:a16="http://schemas.microsoft.com/office/drawing/2014/main" id="{3350CCF3-1FE3-4C0C-94E5-D8F4B65201DC}"/>
                  </a:ext>
                </a:extLst>
              </p:cNvPr>
              <p:cNvSpPr>
                <a:spLocks noChangeArrowheads="1"/>
              </p:cNvSpPr>
              <p:nvPr/>
            </p:nvSpPr>
            <p:spPr bwMode="auto">
              <a:xfrm>
                <a:off x="2880" y="1872"/>
                <a:ext cx="1200" cy="240"/>
              </a:xfrm>
              <a:prstGeom prst="rect">
                <a:avLst/>
              </a:prstGeom>
              <a:solidFill>
                <a:srgbClr val="FF7C80"/>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0183" name="矩形 1030151">
                <a:extLst>
                  <a:ext uri="{FF2B5EF4-FFF2-40B4-BE49-F238E27FC236}">
                    <a16:creationId xmlns:a16="http://schemas.microsoft.com/office/drawing/2014/main" id="{87FC5C0F-8C18-45FB-BE8C-6CE83923B728}"/>
                  </a:ext>
                </a:extLst>
              </p:cNvPr>
              <p:cNvSpPr>
                <a:spLocks noChangeArrowheads="1"/>
              </p:cNvSpPr>
              <p:nvPr/>
            </p:nvSpPr>
            <p:spPr bwMode="auto">
              <a:xfrm>
                <a:off x="2880" y="2112"/>
                <a:ext cx="1200" cy="240"/>
              </a:xfrm>
              <a:prstGeom prst="rect">
                <a:avLst/>
              </a:prstGeom>
              <a:solidFill>
                <a:schemeClr val="accent1"/>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0184" name="矩形 1030152">
                <a:extLst>
                  <a:ext uri="{FF2B5EF4-FFF2-40B4-BE49-F238E27FC236}">
                    <a16:creationId xmlns:a16="http://schemas.microsoft.com/office/drawing/2014/main" id="{95611E72-BF1C-4F12-BE63-FF010C35D999}"/>
                  </a:ext>
                </a:extLst>
              </p:cNvPr>
              <p:cNvSpPr>
                <a:spLocks noChangeArrowheads="1"/>
              </p:cNvSpPr>
              <p:nvPr/>
            </p:nvSpPr>
            <p:spPr bwMode="auto">
              <a:xfrm>
                <a:off x="2880" y="2352"/>
                <a:ext cx="1200" cy="240"/>
              </a:xfrm>
              <a:prstGeom prst="rect">
                <a:avLst/>
              </a:prstGeom>
              <a:solidFill>
                <a:srgbClr val="FFFF99"/>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0185" name="矩形 1030153">
                <a:extLst>
                  <a:ext uri="{FF2B5EF4-FFF2-40B4-BE49-F238E27FC236}">
                    <a16:creationId xmlns:a16="http://schemas.microsoft.com/office/drawing/2014/main" id="{7AEE13DF-10F2-4782-BF19-2C504689EF02}"/>
                  </a:ext>
                </a:extLst>
              </p:cNvPr>
              <p:cNvSpPr>
                <a:spLocks noChangeArrowheads="1"/>
              </p:cNvSpPr>
              <p:nvPr/>
            </p:nvSpPr>
            <p:spPr bwMode="auto">
              <a:xfrm>
                <a:off x="2880" y="2592"/>
                <a:ext cx="1200" cy="81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0186" name="文本框 1030154">
                <a:extLst>
                  <a:ext uri="{FF2B5EF4-FFF2-40B4-BE49-F238E27FC236}">
                    <a16:creationId xmlns:a16="http://schemas.microsoft.com/office/drawing/2014/main" id="{698CE9C6-A99C-4B40-A09D-7A42C68D50D4}"/>
                  </a:ext>
                </a:extLst>
              </p:cNvPr>
              <p:cNvSpPr txBox="1">
                <a:spLocks noChangeArrowheads="1"/>
              </p:cNvSpPr>
              <p:nvPr/>
            </p:nvSpPr>
            <p:spPr bwMode="auto">
              <a:xfrm>
                <a:off x="3120" y="1632"/>
                <a:ext cx="8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a:t>Jmp  103</a:t>
                </a:r>
              </a:p>
            </p:txBody>
          </p:sp>
          <p:sp>
            <p:nvSpPr>
              <p:cNvPr id="50187" name="右弧形箭头 1030155">
                <a:extLst>
                  <a:ext uri="{FF2B5EF4-FFF2-40B4-BE49-F238E27FC236}">
                    <a16:creationId xmlns:a16="http://schemas.microsoft.com/office/drawing/2014/main" id="{40A6121B-1E3C-4351-B2C2-E654E226195E}"/>
                  </a:ext>
                </a:extLst>
              </p:cNvPr>
              <p:cNvSpPr>
                <a:spLocks noChangeArrowheads="1"/>
              </p:cNvSpPr>
              <p:nvPr/>
            </p:nvSpPr>
            <p:spPr bwMode="auto">
              <a:xfrm>
                <a:off x="4512" y="1632"/>
                <a:ext cx="576" cy="1008"/>
              </a:xfrm>
              <a:prstGeom prst="curvedLeftArrow">
                <a:avLst>
                  <a:gd name="adj1" fmla="val 35000"/>
                  <a:gd name="adj2" fmla="val 70000"/>
                  <a:gd name="adj3" fmla="val 33292"/>
                </a:avLst>
              </a:prstGeom>
              <a:solidFill>
                <a:srgbClr val="FF33CC"/>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0188" name="直接连接符 1030156">
                <a:extLst>
                  <a:ext uri="{FF2B5EF4-FFF2-40B4-BE49-F238E27FC236}">
                    <a16:creationId xmlns:a16="http://schemas.microsoft.com/office/drawing/2014/main" id="{F84AEBD0-DE5E-453B-B4D2-8F5D37B994DE}"/>
                  </a:ext>
                </a:extLst>
              </p:cNvPr>
              <p:cNvSpPr>
                <a:spLocks noChangeShapeType="1"/>
              </p:cNvSpPr>
              <p:nvPr/>
            </p:nvSpPr>
            <p:spPr bwMode="auto">
              <a:xfrm>
                <a:off x="2256" y="1776"/>
                <a:ext cx="624"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89" name="直接连接符 1030157">
                <a:extLst>
                  <a:ext uri="{FF2B5EF4-FFF2-40B4-BE49-F238E27FC236}">
                    <a16:creationId xmlns:a16="http://schemas.microsoft.com/office/drawing/2014/main" id="{6B51AB85-0971-4AA5-B424-D1615C552A2E}"/>
                  </a:ext>
                </a:extLst>
              </p:cNvPr>
              <p:cNvSpPr>
                <a:spLocks noChangeShapeType="1"/>
              </p:cNvSpPr>
              <p:nvPr/>
            </p:nvSpPr>
            <p:spPr bwMode="auto">
              <a:xfrm flipV="1">
                <a:off x="2112" y="1920"/>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90" name="直接连接符 1030158">
                <a:extLst>
                  <a:ext uri="{FF2B5EF4-FFF2-40B4-BE49-F238E27FC236}">
                    <a16:creationId xmlns:a16="http://schemas.microsoft.com/office/drawing/2014/main" id="{F5F305B3-3F10-4914-BB0F-FDB1F5AAEF0E}"/>
                  </a:ext>
                </a:extLst>
              </p:cNvPr>
              <p:cNvSpPr>
                <a:spLocks noChangeShapeType="1"/>
              </p:cNvSpPr>
              <p:nvPr/>
            </p:nvSpPr>
            <p:spPr bwMode="auto">
              <a:xfrm flipV="1">
                <a:off x="3792" y="134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1" name="直接连接符 1030159">
                <a:extLst>
                  <a:ext uri="{FF2B5EF4-FFF2-40B4-BE49-F238E27FC236}">
                    <a16:creationId xmlns:a16="http://schemas.microsoft.com/office/drawing/2014/main" id="{17608188-176F-455B-AE31-C660CCF4CA39}"/>
                  </a:ext>
                </a:extLst>
              </p:cNvPr>
              <p:cNvSpPr>
                <a:spLocks noChangeShapeType="1"/>
              </p:cNvSpPr>
              <p:nvPr/>
            </p:nvSpPr>
            <p:spPr bwMode="auto">
              <a:xfrm flipH="1">
                <a:off x="2016" y="1344"/>
                <a:ext cx="17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2" name="直接连接符 1030160">
                <a:extLst>
                  <a:ext uri="{FF2B5EF4-FFF2-40B4-BE49-F238E27FC236}">
                    <a16:creationId xmlns:a16="http://schemas.microsoft.com/office/drawing/2014/main" id="{BBBDD3BF-D54C-463B-819A-FD0422B05CCE}"/>
                  </a:ext>
                </a:extLst>
              </p:cNvPr>
              <p:cNvSpPr>
                <a:spLocks noChangeShapeType="1"/>
              </p:cNvSpPr>
              <p:nvPr/>
            </p:nvSpPr>
            <p:spPr bwMode="auto">
              <a:xfrm>
                <a:off x="2016" y="1344"/>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0193" name="矩形 1030161">
              <a:extLst>
                <a:ext uri="{FF2B5EF4-FFF2-40B4-BE49-F238E27FC236}">
                  <a16:creationId xmlns:a16="http://schemas.microsoft.com/office/drawing/2014/main" id="{89DED6A9-545B-4022-BEFD-5471011CB944}"/>
                </a:ext>
              </a:extLst>
            </p:cNvPr>
            <p:cNvSpPr>
              <a:spLocks noChangeArrowheads="1"/>
            </p:cNvSpPr>
            <p:nvPr/>
          </p:nvSpPr>
          <p:spPr bwMode="auto">
            <a:xfrm>
              <a:off x="1584" y="1104"/>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a:t>PC</a:t>
              </a:r>
            </a:p>
          </p:txBody>
        </p:sp>
        <p:sp>
          <p:nvSpPr>
            <p:cNvPr id="50194" name="矩形 1030162">
              <a:extLst>
                <a:ext uri="{FF2B5EF4-FFF2-40B4-BE49-F238E27FC236}">
                  <a16:creationId xmlns:a16="http://schemas.microsoft.com/office/drawing/2014/main" id="{8979568D-6D20-4F2A-B7EB-865EA8422AC3}"/>
                </a:ext>
              </a:extLst>
            </p:cNvPr>
            <p:cNvSpPr>
              <a:spLocks noChangeArrowheads="1"/>
            </p:cNvSpPr>
            <p:nvPr/>
          </p:nvSpPr>
          <p:spPr bwMode="auto">
            <a:xfrm>
              <a:off x="3552" y="1056"/>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a:t>主存</a:t>
              </a:r>
            </a:p>
          </p:txBody>
        </p:sp>
        <p:sp>
          <p:nvSpPr>
            <p:cNvPr id="50195" name="矩形 1030163">
              <a:extLst>
                <a:ext uri="{FF2B5EF4-FFF2-40B4-BE49-F238E27FC236}">
                  <a16:creationId xmlns:a16="http://schemas.microsoft.com/office/drawing/2014/main" id="{2CFDA685-B6D3-4856-91D0-437FCD5B5F4D}"/>
                </a:ext>
              </a:extLst>
            </p:cNvPr>
            <p:cNvSpPr>
              <a:spLocks noChangeArrowheads="1"/>
            </p:cNvSpPr>
            <p:nvPr/>
          </p:nvSpPr>
          <p:spPr bwMode="auto">
            <a:xfrm>
              <a:off x="4656" y="1248"/>
              <a:ext cx="336"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buClr>
                  <a:schemeClr val="accent2"/>
                </a:buClr>
                <a:buSzPct val="80000"/>
                <a:buFont typeface="Wingdings" panose="05000000000000000000" pitchFamily="2" charset="2"/>
                <a:buNone/>
              </a:pPr>
              <a:r>
                <a:rPr lang="en-US" altLang="zh-CN" sz="2000"/>
                <a:t> 100  </a:t>
              </a:r>
            </a:p>
            <a:p>
              <a:pPr algn="ctr">
                <a:spcBef>
                  <a:spcPct val="20000"/>
                </a:spcBef>
                <a:buClr>
                  <a:schemeClr val="accent2"/>
                </a:buClr>
                <a:buSzPct val="80000"/>
                <a:buFont typeface="Wingdings" panose="05000000000000000000" pitchFamily="2" charset="2"/>
                <a:buNone/>
              </a:pPr>
              <a:r>
                <a:rPr lang="en-US" altLang="zh-CN" sz="2000"/>
                <a:t> 101 </a:t>
              </a:r>
            </a:p>
            <a:p>
              <a:pPr algn="ctr">
                <a:spcBef>
                  <a:spcPct val="20000"/>
                </a:spcBef>
                <a:buClr>
                  <a:schemeClr val="accent2"/>
                </a:buClr>
                <a:buSzPct val="80000"/>
                <a:buFont typeface="Wingdings" panose="05000000000000000000" pitchFamily="2" charset="2"/>
                <a:buNone/>
              </a:pPr>
              <a:r>
                <a:rPr lang="en-US" altLang="zh-CN" sz="2000"/>
                <a:t>102</a:t>
              </a:r>
            </a:p>
            <a:p>
              <a:pPr algn="ctr">
                <a:spcBef>
                  <a:spcPct val="20000"/>
                </a:spcBef>
                <a:buClr>
                  <a:schemeClr val="accent2"/>
                </a:buClr>
                <a:buSzPct val="80000"/>
                <a:buFont typeface="Wingdings" panose="05000000000000000000" pitchFamily="2" charset="2"/>
                <a:buNone/>
              </a:pPr>
              <a:r>
                <a:rPr lang="en-US" altLang="zh-CN" sz="2000"/>
                <a:t>103</a:t>
              </a:r>
            </a:p>
          </p:txBody>
        </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文本占位符 952322">
            <a:extLst>
              <a:ext uri="{FF2B5EF4-FFF2-40B4-BE49-F238E27FC236}">
                <a16:creationId xmlns:a16="http://schemas.microsoft.com/office/drawing/2014/main" id="{BF2B9C24-3A47-4D3D-BDE4-C1037B50BA91}"/>
              </a:ext>
            </a:extLst>
          </p:cNvPr>
          <p:cNvSpPr>
            <a:spLocks noGrp="1" noChangeArrowheads="1"/>
          </p:cNvSpPr>
          <p:nvPr>
            <p:ph idx="1"/>
          </p:nvPr>
        </p:nvSpPr>
        <p:spPr>
          <a:xfrm>
            <a:off x="609600" y="1143000"/>
            <a:ext cx="7924800" cy="5181600"/>
          </a:xfrm>
        </p:spPr>
        <p:txBody>
          <a:bodyPr/>
          <a:lstStyle/>
          <a:p>
            <a:pPr marL="609600" indent="-609600">
              <a:lnSpc>
                <a:spcPct val="90000"/>
              </a:lnSpc>
              <a:buFontTx/>
              <a:buNone/>
            </a:pPr>
            <a:r>
              <a:rPr lang="zh-CN" altLang="en-US" sz="3600" dirty="0">
                <a:solidFill>
                  <a:srgbClr val="993366"/>
                </a:solidFill>
                <a:ea typeface="华文新魏" panose="02010800040101010101" pitchFamily="2" charset="-122"/>
              </a:rPr>
              <a:t>操作数的寻址方式</a:t>
            </a:r>
          </a:p>
          <a:p>
            <a:pPr marL="609600" indent="-609600">
              <a:lnSpc>
                <a:spcPct val="90000"/>
              </a:lnSpc>
              <a:buFont typeface="Wingdings" panose="05000000000000000000" pitchFamily="2" charset="2"/>
              <a:buAutoNum type="arabicPeriod"/>
            </a:pPr>
            <a:r>
              <a:rPr lang="zh-CN" altLang="en-US" sz="2800" b="1" dirty="0"/>
              <a:t>隐含寻址</a:t>
            </a:r>
          </a:p>
          <a:p>
            <a:pPr marL="609600" indent="-609600">
              <a:lnSpc>
                <a:spcPct val="90000"/>
              </a:lnSpc>
              <a:buFont typeface="Wingdings" panose="05000000000000000000" pitchFamily="2" charset="2"/>
              <a:buAutoNum type="arabicPeriod"/>
            </a:pPr>
            <a:r>
              <a:rPr lang="zh-CN" altLang="en-US" sz="2800" b="1" dirty="0"/>
              <a:t>立即寻址</a:t>
            </a:r>
          </a:p>
          <a:p>
            <a:pPr marL="609600" indent="-609600">
              <a:lnSpc>
                <a:spcPct val="90000"/>
              </a:lnSpc>
              <a:buFont typeface="Wingdings" panose="05000000000000000000" pitchFamily="2" charset="2"/>
              <a:buAutoNum type="arabicPeriod"/>
            </a:pPr>
            <a:r>
              <a:rPr lang="zh-CN" altLang="en-US" sz="2800" b="1" dirty="0"/>
              <a:t>直接寻址</a:t>
            </a:r>
          </a:p>
          <a:p>
            <a:pPr marL="609600" indent="-609600">
              <a:lnSpc>
                <a:spcPct val="90000"/>
              </a:lnSpc>
              <a:buFont typeface="Wingdings" panose="05000000000000000000" pitchFamily="2" charset="2"/>
              <a:buAutoNum type="arabicPeriod"/>
            </a:pPr>
            <a:r>
              <a:rPr lang="zh-CN" altLang="en-US" sz="2800" b="1" dirty="0"/>
              <a:t>间接寻址</a:t>
            </a:r>
          </a:p>
          <a:p>
            <a:pPr marL="609600" indent="-609600">
              <a:lnSpc>
                <a:spcPct val="90000"/>
              </a:lnSpc>
              <a:buFont typeface="Wingdings" panose="05000000000000000000" pitchFamily="2" charset="2"/>
              <a:buAutoNum type="arabicPeriod"/>
            </a:pPr>
            <a:r>
              <a:rPr lang="zh-CN" altLang="en-US" sz="2800" b="1" dirty="0"/>
              <a:t>寄存器寻址方式和寄存器间接寻址方式</a:t>
            </a:r>
          </a:p>
          <a:p>
            <a:pPr marL="609600" indent="-609600">
              <a:lnSpc>
                <a:spcPct val="90000"/>
              </a:lnSpc>
              <a:buFont typeface="Wingdings" panose="05000000000000000000" pitchFamily="2" charset="2"/>
              <a:buAutoNum type="arabicPeriod"/>
            </a:pPr>
            <a:r>
              <a:rPr lang="zh-CN" altLang="en-US" sz="2800" b="1" dirty="0"/>
              <a:t>相对寻址方式</a:t>
            </a:r>
          </a:p>
          <a:p>
            <a:pPr marL="609600" indent="-609600">
              <a:lnSpc>
                <a:spcPct val="90000"/>
              </a:lnSpc>
              <a:buFont typeface="Wingdings" panose="05000000000000000000" pitchFamily="2" charset="2"/>
              <a:buAutoNum type="arabicPeriod"/>
            </a:pPr>
            <a:r>
              <a:rPr lang="zh-CN" altLang="en-US" sz="2800" b="1" dirty="0"/>
              <a:t>基值寻址方式</a:t>
            </a:r>
          </a:p>
          <a:p>
            <a:pPr marL="609600" indent="-609600">
              <a:lnSpc>
                <a:spcPct val="90000"/>
              </a:lnSpc>
              <a:buFont typeface="Wingdings" panose="05000000000000000000" pitchFamily="2" charset="2"/>
              <a:buAutoNum type="arabicPeriod"/>
            </a:pPr>
            <a:r>
              <a:rPr lang="zh-CN" altLang="en-US" sz="2800" b="1" dirty="0"/>
              <a:t>变址寻址方式</a:t>
            </a:r>
          </a:p>
          <a:p>
            <a:pPr marL="609600" indent="-609600">
              <a:lnSpc>
                <a:spcPct val="90000"/>
              </a:lnSpc>
              <a:buFont typeface="Wingdings" panose="05000000000000000000" pitchFamily="2" charset="2"/>
              <a:buAutoNum type="arabicPeriod"/>
            </a:pPr>
            <a:r>
              <a:rPr lang="zh-CN" altLang="en-US" sz="2800" b="1" dirty="0"/>
              <a:t>块寻址方式</a:t>
            </a:r>
          </a:p>
          <a:p>
            <a:pPr marL="609600" indent="-609600">
              <a:lnSpc>
                <a:spcPct val="90000"/>
              </a:lnSpc>
              <a:buFont typeface="Wingdings" panose="05000000000000000000" pitchFamily="2" charset="2"/>
              <a:buAutoNum type="arabicPeriod"/>
            </a:pPr>
            <a:r>
              <a:rPr lang="zh-CN" altLang="en-US" sz="2800" b="1" dirty="0"/>
              <a:t>段寻址方式</a:t>
            </a:r>
            <a:endParaRPr lang="zh-CN" altLang="en-US" b="1" dirty="0"/>
          </a:p>
        </p:txBody>
      </p:sp>
      <p:sp>
        <p:nvSpPr>
          <p:cNvPr id="3" name="标题 951297">
            <a:extLst>
              <a:ext uri="{FF2B5EF4-FFF2-40B4-BE49-F238E27FC236}">
                <a16:creationId xmlns:a16="http://schemas.microsoft.com/office/drawing/2014/main" id="{B599E0A2-8295-4000-BDAB-63CF093D30BF}"/>
              </a:ext>
            </a:extLst>
          </p:cNvPr>
          <p:cNvSpPr>
            <a:spLocks noGrp="1" noChangeArrowheads="1"/>
          </p:cNvSpPr>
          <p:nvPr>
            <p:ph type="title"/>
          </p:nvPr>
        </p:nvSpPr>
        <p:spPr>
          <a:xfrm>
            <a:off x="381000" y="90488"/>
            <a:ext cx="7772400" cy="838200"/>
          </a:xfrm>
          <a:ln>
            <a:solidFill>
              <a:srgbClr val="000000"/>
            </a:solidFill>
            <a:miter lim="800000"/>
            <a:headEnd/>
            <a:tailEnd/>
          </a:ln>
        </p:spPr>
        <p:txBody>
          <a:bodyPr/>
          <a:lstStyle/>
          <a:p>
            <a:r>
              <a:rPr lang="zh-CN" altLang="en-US" dirty="0">
                <a:solidFill>
                  <a:srgbClr val="666699"/>
                </a:solidFill>
                <a:latin typeface="华文新魏" panose="02010800040101010101" pitchFamily="2" charset="-122"/>
                <a:ea typeface="华文新魏" panose="02010800040101010101" pitchFamily="2" charset="-122"/>
              </a:rPr>
              <a:t>指令和数据的寻址方式</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953345">
            <a:extLst>
              <a:ext uri="{FF2B5EF4-FFF2-40B4-BE49-F238E27FC236}">
                <a16:creationId xmlns:a16="http://schemas.microsoft.com/office/drawing/2014/main" id="{D897F5FC-610D-4D88-BD86-BA3B09D085B0}"/>
              </a:ext>
            </a:extLst>
          </p:cNvPr>
          <p:cNvSpPr>
            <a:spLocks noGrp="1" noChangeArrowheads="1"/>
          </p:cNvSpPr>
          <p:nvPr>
            <p:ph type="title"/>
          </p:nvPr>
        </p:nvSpPr>
        <p:spPr>
          <a:xfrm>
            <a:off x="685800" y="985838"/>
            <a:ext cx="7772400" cy="838200"/>
          </a:xfrm>
          <a:ln>
            <a:solidFill>
              <a:srgbClr val="000000"/>
            </a:solidFill>
            <a:miter lim="800000"/>
            <a:headEnd/>
            <a:tailEnd/>
          </a:ln>
        </p:spPr>
        <p:txBody>
          <a:bodyPr/>
          <a:lstStyle/>
          <a:p>
            <a:r>
              <a:rPr lang="zh-CN" altLang="en-US">
                <a:solidFill>
                  <a:srgbClr val="666699"/>
                </a:solidFill>
                <a:latin typeface="华文新魏" panose="02010800040101010101" pitchFamily="2" charset="-122"/>
                <a:ea typeface="华文新魏" panose="02010800040101010101" pitchFamily="2" charset="-122"/>
              </a:rPr>
              <a:t>指令和数据的寻址方式</a:t>
            </a:r>
          </a:p>
        </p:txBody>
      </p:sp>
      <p:sp>
        <p:nvSpPr>
          <p:cNvPr id="55298" name="文本占位符 953346">
            <a:extLst>
              <a:ext uri="{FF2B5EF4-FFF2-40B4-BE49-F238E27FC236}">
                <a16:creationId xmlns:a16="http://schemas.microsoft.com/office/drawing/2014/main" id="{093CE5C2-C914-4A96-9A6C-3691D44E6F26}"/>
              </a:ext>
            </a:extLst>
          </p:cNvPr>
          <p:cNvSpPr>
            <a:spLocks noGrp="1" noChangeArrowheads="1"/>
          </p:cNvSpPr>
          <p:nvPr>
            <p:ph idx="1"/>
          </p:nvPr>
        </p:nvSpPr>
        <p:spPr>
          <a:xfrm>
            <a:off x="685800" y="1828800"/>
            <a:ext cx="7772400" cy="4267200"/>
          </a:xfrm>
        </p:spPr>
        <p:txBody>
          <a:bodyPr/>
          <a:lstStyle/>
          <a:p>
            <a:pPr algn="just">
              <a:lnSpc>
                <a:spcPct val="90000"/>
              </a:lnSpc>
            </a:pPr>
            <a:r>
              <a:rPr lang="zh-CN" altLang="en-US" b="1" dirty="0">
                <a:solidFill>
                  <a:srgbClr val="993366"/>
                </a:solidFill>
                <a:latin typeface="楷体_GB2312" pitchFamily="49" charset="-122"/>
              </a:rPr>
              <a:t>隐含寻址</a:t>
            </a:r>
          </a:p>
          <a:p>
            <a:pPr algn="just">
              <a:buFontTx/>
              <a:buNone/>
            </a:pPr>
            <a:r>
              <a:rPr lang="zh-CN" altLang="en-US" sz="2800" dirty="0"/>
              <a:t>        </a:t>
            </a:r>
            <a:r>
              <a:rPr lang="zh-CN" altLang="en-US" sz="1800" b="1" dirty="0"/>
              <a:t>这种类型的指令，不是明显地给出操作数的地址，而是指令中隐含着操作数的地址。</a:t>
            </a:r>
          </a:p>
          <a:p>
            <a:pPr algn="just">
              <a:buFontTx/>
              <a:buNone/>
            </a:pPr>
            <a:r>
              <a:rPr lang="zh-CN" altLang="en-US" sz="1800" b="1" dirty="0"/>
              <a:t>             例如，单地址的指令格式，没有在地址字段中指明第二操作数地址，而是规定累加寄存器</a:t>
            </a:r>
            <a:r>
              <a:rPr lang="en-US" altLang="zh-CN" sz="1800" b="1" dirty="0"/>
              <a:t>ACC</a:t>
            </a:r>
            <a:r>
              <a:rPr lang="zh-CN" altLang="en-US" sz="1800" b="1" dirty="0"/>
              <a:t>作为第二操作数地址，</a:t>
            </a:r>
            <a:r>
              <a:rPr lang="en-US" altLang="zh-CN" sz="1800" b="1" dirty="0"/>
              <a:t>ACC</a:t>
            </a:r>
            <a:r>
              <a:rPr lang="zh-CN" altLang="en-US" sz="1800" b="1" dirty="0"/>
              <a:t>对单地址指令格式来说是隐含地址。</a:t>
            </a:r>
          </a:p>
        </p:txBody>
      </p:sp>
      <p:pic>
        <p:nvPicPr>
          <p:cNvPr id="2" name="图片 1">
            <a:extLst>
              <a:ext uri="{FF2B5EF4-FFF2-40B4-BE49-F238E27FC236}">
                <a16:creationId xmlns:a16="http://schemas.microsoft.com/office/drawing/2014/main" id="{41684EED-BC90-405F-9260-9A3106C8B6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4525" y="4178300"/>
            <a:ext cx="5715000"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954370">
            <a:extLst>
              <a:ext uri="{FF2B5EF4-FFF2-40B4-BE49-F238E27FC236}">
                <a16:creationId xmlns:a16="http://schemas.microsoft.com/office/drawing/2014/main" id="{8E6C5451-3BD3-4225-8435-3B4B4B471494}"/>
              </a:ext>
            </a:extLst>
          </p:cNvPr>
          <p:cNvSpPr>
            <a:spLocks noGrp="1" noChangeArrowheads="1"/>
          </p:cNvSpPr>
          <p:nvPr>
            <p:ph type="title"/>
          </p:nvPr>
        </p:nvSpPr>
        <p:spPr>
          <a:xfrm>
            <a:off x="614363" y="985838"/>
            <a:ext cx="7772400" cy="838200"/>
          </a:xfrm>
          <a:ln>
            <a:solidFill>
              <a:srgbClr val="000000"/>
            </a:solidFill>
            <a:miter lim="800000"/>
            <a:headEnd/>
            <a:tailEnd/>
          </a:ln>
        </p:spPr>
        <p:txBody>
          <a:bodyPr/>
          <a:lstStyle/>
          <a:p>
            <a:r>
              <a:rPr lang="zh-CN" altLang="en-US">
                <a:solidFill>
                  <a:srgbClr val="666699"/>
                </a:solidFill>
                <a:latin typeface="华文新魏" panose="02010800040101010101" pitchFamily="2" charset="-122"/>
                <a:ea typeface="华文新魏" panose="02010800040101010101" pitchFamily="2" charset="-122"/>
              </a:rPr>
              <a:t>指令和数据的寻址方式</a:t>
            </a:r>
          </a:p>
        </p:txBody>
      </p:sp>
      <p:sp>
        <p:nvSpPr>
          <p:cNvPr id="56322" name="文本占位符 954371">
            <a:extLst>
              <a:ext uri="{FF2B5EF4-FFF2-40B4-BE49-F238E27FC236}">
                <a16:creationId xmlns:a16="http://schemas.microsoft.com/office/drawing/2014/main" id="{188E9F7F-C801-432B-9D26-DD1001A00B0B}"/>
              </a:ext>
            </a:extLst>
          </p:cNvPr>
          <p:cNvSpPr>
            <a:spLocks noGrp="1" noChangeArrowheads="1"/>
          </p:cNvSpPr>
          <p:nvPr>
            <p:ph idx="1"/>
          </p:nvPr>
        </p:nvSpPr>
        <p:spPr>
          <a:xfrm>
            <a:off x="533400" y="1828800"/>
            <a:ext cx="8077200" cy="2743200"/>
          </a:xfrm>
        </p:spPr>
        <p:txBody>
          <a:bodyPr/>
          <a:lstStyle/>
          <a:p>
            <a:pPr marL="0" indent="0" algn="just">
              <a:lnSpc>
                <a:spcPct val="90000"/>
              </a:lnSpc>
            </a:pPr>
            <a:r>
              <a:rPr lang="zh-CN" altLang="en-US" b="1">
                <a:solidFill>
                  <a:srgbClr val="993366"/>
                </a:solidFill>
                <a:latin typeface="楷体_GB2312" pitchFamily="49" charset="-122"/>
              </a:rPr>
              <a:t>立即地址</a:t>
            </a:r>
          </a:p>
          <a:p>
            <a:pPr marL="0" indent="0" algn="just">
              <a:lnSpc>
                <a:spcPct val="90000"/>
              </a:lnSpc>
              <a:buFontTx/>
              <a:buNone/>
            </a:pPr>
            <a:r>
              <a:rPr lang="zh-CN" altLang="en-US"/>
              <a:t>      </a:t>
            </a:r>
            <a:r>
              <a:rPr lang="zh-CN" altLang="en-US" sz="2400" b="1"/>
              <a:t>指令的地址字段指出的不是操作数的地址，而是</a:t>
            </a:r>
            <a:r>
              <a:rPr lang="zh-CN" altLang="en-US" sz="2400" b="1">
                <a:solidFill>
                  <a:srgbClr val="993366"/>
                </a:solidFill>
              </a:rPr>
              <a:t>操作数本身</a:t>
            </a:r>
            <a:r>
              <a:rPr lang="zh-CN" altLang="en-US" sz="2400" b="1"/>
              <a:t>，这种寻址方式称为立即寻址。立即寻址方式的特点是指令执行时间很短，因为它不需要访问内存取数，从而节省了访问内存的时间。</a:t>
            </a:r>
          </a:p>
          <a:p>
            <a:pPr marL="0" indent="0" algn="just">
              <a:lnSpc>
                <a:spcPct val="90000"/>
              </a:lnSpc>
              <a:buFontTx/>
              <a:buNone/>
            </a:pPr>
            <a:r>
              <a:rPr lang="zh-CN" altLang="en-US" sz="2400" b="1"/>
              <a:t>        例如：</a:t>
            </a:r>
            <a:r>
              <a:rPr lang="zh-CN" altLang="en-US" sz="2400" b="1">
                <a:solidFill>
                  <a:srgbClr val="993366"/>
                </a:solidFill>
              </a:rPr>
              <a:t>单地址的</a:t>
            </a:r>
            <a:r>
              <a:rPr lang="zh-CN" altLang="en-US" sz="2400" b="1">
                <a:solidFill>
                  <a:srgbClr val="800000"/>
                </a:solidFill>
              </a:rPr>
              <a:t>移位指令</a:t>
            </a:r>
            <a:r>
              <a:rPr lang="zh-CN" altLang="en-US" sz="2400" b="1"/>
              <a:t>格式为</a:t>
            </a:r>
            <a:r>
              <a:rPr lang="zh-CN" altLang="en-US"/>
              <a:t>     </a:t>
            </a:r>
          </a:p>
        </p:txBody>
      </p:sp>
      <p:sp>
        <p:nvSpPr>
          <p:cNvPr id="56323" name="文本框 954372">
            <a:extLst>
              <a:ext uri="{FF2B5EF4-FFF2-40B4-BE49-F238E27FC236}">
                <a16:creationId xmlns:a16="http://schemas.microsoft.com/office/drawing/2014/main" id="{600F6B62-0827-43EB-B3B3-7573BED58CAC}"/>
              </a:ext>
            </a:extLst>
          </p:cNvPr>
          <p:cNvSpPr txBox="1">
            <a:spLocks noChangeArrowheads="1"/>
          </p:cNvSpPr>
          <p:nvPr/>
        </p:nvSpPr>
        <p:spPr bwMode="auto">
          <a:xfrm>
            <a:off x="609600" y="5029200"/>
            <a:ext cx="796925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altLang="zh-CN">
                <a:latin typeface="Tahoma" panose="020B0604030504040204" pitchFamily="34" charset="0"/>
                <a:ea typeface="楷体_GB2312" pitchFamily="49" charset="-122"/>
              </a:rPr>
              <a:t>      </a:t>
            </a:r>
            <a:r>
              <a:rPr lang="zh-CN" altLang="en-US" b="1">
                <a:latin typeface="Tahoma" panose="020B0604030504040204" pitchFamily="34" charset="0"/>
                <a:ea typeface="楷体_GB2312" pitchFamily="49" charset="-122"/>
              </a:rPr>
              <a:t>这里，</a:t>
            </a:r>
            <a:r>
              <a:rPr lang="en-US" altLang="zh-CN" b="1">
                <a:latin typeface="Tahoma" panose="020B0604030504040204" pitchFamily="34" charset="0"/>
                <a:ea typeface="楷体_GB2312" pitchFamily="49" charset="-122"/>
              </a:rPr>
              <a:t>D</a:t>
            </a:r>
            <a:r>
              <a:rPr lang="zh-CN" altLang="en-US" b="1">
                <a:latin typeface="Tahoma" panose="020B0604030504040204" pitchFamily="34" charset="0"/>
                <a:ea typeface="楷体_GB2312" pitchFamily="49" charset="-122"/>
              </a:rPr>
              <a:t>不表示地址，而是表示某寄存器中存放的操作数需要移位的次数，因此</a:t>
            </a:r>
            <a:r>
              <a:rPr lang="en-US" altLang="zh-CN" b="1">
                <a:latin typeface="Tahoma" panose="020B0604030504040204" pitchFamily="34" charset="0"/>
                <a:ea typeface="楷体_GB2312" pitchFamily="49" charset="-122"/>
              </a:rPr>
              <a:t>D</a:t>
            </a:r>
            <a:r>
              <a:rPr lang="zh-CN" altLang="en-US" b="1">
                <a:latin typeface="Tahoma" panose="020B0604030504040204" pitchFamily="34" charset="0"/>
                <a:ea typeface="楷体_GB2312" pitchFamily="49" charset="-122"/>
              </a:rPr>
              <a:t>可看做移位指令的操作数。</a:t>
            </a:r>
            <a:r>
              <a:rPr lang="en-US" altLang="zh-CN" b="1">
                <a:latin typeface="Tahoma" panose="020B0604030504040204" pitchFamily="34" charset="0"/>
                <a:ea typeface="楷体_GB2312" pitchFamily="49" charset="-122"/>
              </a:rPr>
              <a:t>F</a:t>
            </a:r>
            <a:r>
              <a:rPr lang="zh-CN" altLang="en-US" b="1">
                <a:latin typeface="Tahoma" panose="020B0604030504040204" pitchFamily="34" charset="0"/>
                <a:ea typeface="楷体_GB2312" pitchFamily="49" charset="-122"/>
              </a:rPr>
              <a:t>为标志位，当</a:t>
            </a:r>
            <a:r>
              <a:rPr lang="en-US" altLang="zh-CN" b="1">
                <a:latin typeface="Tahoma" panose="020B0604030504040204" pitchFamily="34" charset="0"/>
                <a:ea typeface="楷体_GB2312" pitchFamily="49" charset="-122"/>
              </a:rPr>
              <a:t>F=1</a:t>
            </a:r>
            <a:r>
              <a:rPr lang="zh-CN" altLang="en-US" b="1">
                <a:latin typeface="Tahoma" panose="020B0604030504040204" pitchFamily="34" charset="0"/>
                <a:ea typeface="楷体_GB2312" pitchFamily="49" charset="-122"/>
              </a:rPr>
              <a:t>时，进行右移；当</a:t>
            </a:r>
            <a:r>
              <a:rPr lang="en-US" altLang="zh-CN" b="1">
                <a:latin typeface="Tahoma" panose="020B0604030504040204" pitchFamily="34" charset="0"/>
                <a:ea typeface="楷体_GB2312" pitchFamily="49" charset="-122"/>
              </a:rPr>
              <a:t>F=0</a:t>
            </a:r>
            <a:r>
              <a:rPr lang="zh-CN" altLang="en-US" b="1">
                <a:latin typeface="Tahoma" panose="020B0604030504040204" pitchFamily="34" charset="0"/>
                <a:ea typeface="楷体_GB2312" pitchFamily="49" charset="-122"/>
              </a:rPr>
              <a:t>时，进行左移。</a:t>
            </a:r>
            <a:endParaRPr lang="zh-CN" altLang="en-US" b="1">
              <a:latin typeface="Tahoma" panose="020B0604030504040204" pitchFamily="34" charset="0"/>
            </a:endParaRPr>
          </a:p>
        </p:txBody>
      </p:sp>
      <p:grpSp>
        <p:nvGrpSpPr>
          <p:cNvPr id="56324" name="组合 954376">
            <a:extLst>
              <a:ext uri="{FF2B5EF4-FFF2-40B4-BE49-F238E27FC236}">
                <a16:creationId xmlns:a16="http://schemas.microsoft.com/office/drawing/2014/main" id="{E7220149-1223-4A3C-A3A6-38FC0E43DAC9}"/>
              </a:ext>
            </a:extLst>
          </p:cNvPr>
          <p:cNvGrpSpPr>
            <a:grpSpLocks/>
          </p:cNvGrpSpPr>
          <p:nvPr/>
        </p:nvGrpSpPr>
        <p:grpSpPr bwMode="auto">
          <a:xfrm>
            <a:off x="1066800" y="4419600"/>
            <a:ext cx="7391400" cy="476250"/>
            <a:chOff x="816" y="2880"/>
            <a:chExt cx="4656" cy="300"/>
          </a:xfrm>
        </p:grpSpPr>
        <p:sp>
          <p:nvSpPr>
            <p:cNvPr id="56325" name="矩形 954369">
              <a:extLst>
                <a:ext uri="{FF2B5EF4-FFF2-40B4-BE49-F238E27FC236}">
                  <a16:creationId xmlns:a16="http://schemas.microsoft.com/office/drawing/2014/main" id="{10E5F28F-9E47-488C-98DD-E6E7F9E809DC}"/>
                </a:ext>
              </a:extLst>
            </p:cNvPr>
            <p:cNvSpPr>
              <a:spLocks noChangeArrowheads="1"/>
            </p:cNvSpPr>
            <p:nvPr/>
          </p:nvSpPr>
          <p:spPr bwMode="auto">
            <a:xfrm>
              <a:off x="816" y="2880"/>
              <a:ext cx="4656" cy="288"/>
            </a:xfrm>
            <a:prstGeom prst="rect">
              <a:avLst/>
            </a:prstGeom>
            <a:solidFill>
              <a:schemeClr val="accent1"/>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6326" name="文本框 954373">
              <a:extLst>
                <a:ext uri="{FF2B5EF4-FFF2-40B4-BE49-F238E27FC236}">
                  <a16:creationId xmlns:a16="http://schemas.microsoft.com/office/drawing/2014/main" id="{20DAE882-F99A-4A26-B4EE-D37B188D3546}"/>
                </a:ext>
              </a:extLst>
            </p:cNvPr>
            <p:cNvSpPr txBox="1">
              <a:spLocks noChangeArrowheads="1"/>
            </p:cNvSpPr>
            <p:nvPr/>
          </p:nvSpPr>
          <p:spPr bwMode="auto">
            <a:xfrm>
              <a:off x="1008" y="2880"/>
              <a:ext cx="446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lnSpc>
                  <a:spcPct val="90000"/>
                </a:lnSpc>
                <a:spcBef>
                  <a:spcPct val="20000"/>
                </a:spcBef>
                <a:buClr>
                  <a:schemeClr val="folHlink"/>
                </a:buClr>
                <a:buSzPct val="60000"/>
                <a:buFont typeface="Wingdings" panose="05000000000000000000" pitchFamily="2" charset="2"/>
                <a:buNone/>
              </a:pPr>
              <a:r>
                <a:rPr lang="en-US" altLang="zh-CN" sz="2800">
                  <a:latin typeface="Tahoma" panose="020B0604030504040204" pitchFamily="34" charset="0"/>
                  <a:ea typeface="楷体_GB2312" pitchFamily="49" charset="-122"/>
                </a:rPr>
                <a:t>OP</a:t>
              </a:r>
              <a:r>
                <a:rPr lang="zh-CN" altLang="en-US" sz="2800">
                  <a:latin typeface="Tahoma" panose="020B0604030504040204" pitchFamily="34" charset="0"/>
                  <a:ea typeface="楷体_GB2312" pitchFamily="49" charset="-122"/>
                </a:rPr>
                <a:t>（移位）            </a:t>
              </a:r>
              <a:r>
                <a:rPr lang="en-US" altLang="zh-CN" sz="2800">
                  <a:latin typeface="Tahoma" panose="020B0604030504040204" pitchFamily="34" charset="0"/>
                  <a:ea typeface="楷体_GB2312" pitchFamily="49" charset="-122"/>
                </a:rPr>
                <a:t>F                     D</a:t>
              </a:r>
              <a:endParaRPr lang="en-US" altLang="zh-CN">
                <a:latin typeface="Tahoma" panose="020B0604030504040204" pitchFamily="34" charset="0"/>
              </a:endParaRPr>
            </a:p>
          </p:txBody>
        </p:sp>
        <p:sp>
          <p:nvSpPr>
            <p:cNvPr id="56327" name="直接连接符 954374">
              <a:extLst>
                <a:ext uri="{FF2B5EF4-FFF2-40B4-BE49-F238E27FC236}">
                  <a16:creationId xmlns:a16="http://schemas.microsoft.com/office/drawing/2014/main" id="{7160C9B9-F73F-430F-BAAB-54C029587AB7}"/>
                </a:ext>
              </a:extLst>
            </p:cNvPr>
            <p:cNvSpPr>
              <a:spLocks noChangeShapeType="1"/>
            </p:cNvSpPr>
            <p:nvPr/>
          </p:nvSpPr>
          <p:spPr bwMode="auto">
            <a:xfrm>
              <a:off x="2400" y="2880"/>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28" name="直接连接符 954375">
              <a:extLst>
                <a:ext uri="{FF2B5EF4-FFF2-40B4-BE49-F238E27FC236}">
                  <a16:creationId xmlns:a16="http://schemas.microsoft.com/office/drawing/2014/main" id="{F9C58BFD-088C-4530-AE19-DC38DFEF10DA}"/>
                </a:ext>
              </a:extLst>
            </p:cNvPr>
            <p:cNvSpPr>
              <a:spLocks noChangeShapeType="1"/>
            </p:cNvSpPr>
            <p:nvPr/>
          </p:nvSpPr>
          <p:spPr bwMode="auto">
            <a:xfrm>
              <a:off x="3888" y="2880"/>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a:extLst>
              <a:ext uri="{FF2B5EF4-FFF2-40B4-BE49-F238E27FC236}">
                <a16:creationId xmlns:a16="http://schemas.microsoft.com/office/drawing/2014/main" id="{F545DD90-FB75-4F9D-92A9-6B9832D2AB03}"/>
              </a:ext>
            </a:extLst>
          </p:cNvPr>
          <p:cNvSpPr>
            <a:spLocks noGrp="1" noChangeArrowheads="1"/>
          </p:cNvSpPr>
          <p:nvPr>
            <p:ph type="title"/>
          </p:nvPr>
        </p:nvSpPr>
        <p:spPr/>
        <p:txBody>
          <a:bodyPr/>
          <a:lstStyle/>
          <a:p>
            <a:r>
              <a:rPr lang="zh-CN" altLang="en-US"/>
              <a:t>立即数 与立即数寻址</a:t>
            </a:r>
          </a:p>
        </p:txBody>
      </p:sp>
      <p:pic>
        <p:nvPicPr>
          <p:cNvPr id="57346" name="内容占位符 3">
            <a:extLst>
              <a:ext uri="{FF2B5EF4-FFF2-40B4-BE49-F238E27FC236}">
                <a16:creationId xmlns:a16="http://schemas.microsoft.com/office/drawing/2014/main" id="{4506D8E0-F719-4CF7-AC12-897623AACD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0413" y="1301750"/>
            <a:ext cx="5486400" cy="2881313"/>
          </a:xfr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956417">
            <a:extLst>
              <a:ext uri="{FF2B5EF4-FFF2-40B4-BE49-F238E27FC236}">
                <a16:creationId xmlns:a16="http://schemas.microsoft.com/office/drawing/2014/main" id="{A28B319F-1931-4871-8B83-11DD226CB076}"/>
              </a:ext>
            </a:extLst>
          </p:cNvPr>
          <p:cNvSpPr>
            <a:spLocks noGrp="1" noChangeArrowheads="1"/>
          </p:cNvSpPr>
          <p:nvPr>
            <p:ph type="title"/>
          </p:nvPr>
        </p:nvSpPr>
        <p:spPr>
          <a:xfrm>
            <a:off x="398463" y="985838"/>
            <a:ext cx="7772400" cy="838200"/>
          </a:xfrm>
          <a:ln>
            <a:solidFill>
              <a:srgbClr val="000000"/>
            </a:solidFill>
            <a:miter lim="800000"/>
            <a:headEnd/>
            <a:tailEnd/>
          </a:ln>
        </p:spPr>
        <p:txBody>
          <a:bodyPr/>
          <a:lstStyle/>
          <a:p>
            <a:r>
              <a:rPr lang="zh-CN" altLang="en-US">
                <a:solidFill>
                  <a:srgbClr val="666699"/>
                </a:solidFill>
                <a:latin typeface="华文新魏" panose="02010800040101010101" pitchFamily="2" charset="-122"/>
                <a:ea typeface="华文新魏" panose="02010800040101010101" pitchFamily="2" charset="-122"/>
              </a:rPr>
              <a:t>指令和数据的寻址方式</a:t>
            </a:r>
          </a:p>
        </p:txBody>
      </p:sp>
      <p:sp>
        <p:nvSpPr>
          <p:cNvPr id="58370" name="文本占位符 956418">
            <a:extLst>
              <a:ext uri="{FF2B5EF4-FFF2-40B4-BE49-F238E27FC236}">
                <a16:creationId xmlns:a16="http://schemas.microsoft.com/office/drawing/2014/main" id="{8957D3B5-3310-4FD5-8616-0B774CE3C972}"/>
              </a:ext>
            </a:extLst>
          </p:cNvPr>
          <p:cNvSpPr>
            <a:spLocks noGrp="1" noChangeArrowheads="1"/>
          </p:cNvSpPr>
          <p:nvPr>
            <p:ph idx="1"/>
          </p:nvPr>
        </p:nvSpPr>
        <p:spPr>
          <a:xfrm>
            <a:off x="381000" y="1752600"/>
            <a:ext cx="8001000" cy="4038600"/>
          </a:xfrm>
        </p:spPr>
        <p:txBody>
          <a:bodyPr/>
          <a:lstStyle/>
          <a:p>
            <a:pPr marL="0" indent="0" algn="just">
              <a:buFontTx/>
              <a:buNone/>
            </a:pPr>
            <a:r>
              <a:rPr lang="zh-CN" altLang="en-US" b="1">
                <a:solidFill>
                  <a:srgbClr val="993366"/>
                </a:solidFill>
                <a:latin typeface="楷体_GB2312" pitchFamily="49" charset="-122"/>
              </a:rPr>
              <a:t>直接寻址</a:t>
            </a:r>
          </a:p>
          <a:p>
            <a:pPr marL="0" indent="0" algn="just">
              <a:buFontTx/>
              <a:buNone/>
            </a:pPr>
            <a:r>
              <a:rPr lang="zh-CN" altLang="en-US" sz="2400"/>
              <a:t>          </a:t>
            </a:r>
            <a:r>
              <a:rPr lang="zh-CN" altLang="en-US" sz="2800" b="1"/>
              <a:t>直接寻址是一种基本的寻址方法，其特点是：在指令格式的地址字段中</a:t>
            </a:r>
            <a:r>
              <a:rPr lang="zh-CN" altLang="en-US" sz="2800" b="1">
                <a:solidFill>
                  <a:srgbClr val="993366"/>
                </a:solidFill>
              </a:rPr>
              <a:t>直接指出操作数在内存的地址</a:t>
            </a:r>
            <a:r>
              <a:rPr lang="en-US" altLang="zh-CN" sz="2800" b="1">
                <a:solidFill>
                  <a:srgbClr val="993366"/>
                </a:solidFill>
              </a:rPr>
              <a:t>D</a:t>
            </a:r>
            <a:r>
              <a:rPr lang="zh-CN" altLang="en-US" sz="2800" b="1"/>
              <a:t>。由于操作数的地址直接给出而不需要经过某种变换或运算，所以称这种寻址方式为直接寻址方式。</a:t>
            </a:r>
          </a:p>
        </p:txBody>
      </p:sp>
      <p:grpSp>
        <p:nvGrpSpPr>
          <p:cNvPr id="58371" name="组合 956431">
            <a:extLst>
              <a:ext uri="{FF2B5EF4-FFF2-40B4-BE49-F238E27FC236}">
                <a16:creationId xmlns:a16="http://schemas.microsoft.com/office/drawing/2014/main" id="{8DC539B0-28FE-4B78-AB79-34B15F1DCB17}"/>
              </a:ext>
            </a:extLst>
          </p:cNvPr>
          <p:cNvGrpSpPr>
            <a:grpSpLocks/>
          </p:cNvGrpSpPr>
          <p:nvPr/>
        </p:nvGrpSpPr>
        <p:grpSpPr bwMode="auto">
          <a:xfrm>
            <a:off x="914400" y="4495800"/>
            <a:ext cx="7848600" cy="1677988"/>
            <a:chOff x="576" y="2640"/>
            <a:chExt cx="4944" cy="1057"/>
          </a:xfrm>
        </p:grpSpPr>
        <p:sp>
          <p:nvSpPr>
            <p:cNvPr id="58372" name="任意多边形 956419">
              <a:extLst>
                <a:ext uri="{FF2B5EF4-FFF2-40B4-BE49-F238E27FC236}">
                  <a16:creationId xmlns:a16="http://schemas.microsoft.com/office/drawing/2014/main" id="{453ED584-E401-4F54-895E-C164188CCDDA}"/>
                </a:ext>
              </a:extLst>
            </p:cNvPr>
            <p:cNvSpPr>
              <a:spLocks noChangeArrowheads="1"/>
            </p:cNvSpPr>
            <p:nvPr/>
          </p:nvSpPr>
          <p:spPr bwMode="auto">
            <a:xfrm flipV="1">
              <a:off x="1632" y="2928"/>
              <a:ext cx="672" cy="432"/>
            </a:xfrm>
            <a:custGeom>
              <a:avLst/>
              <a:gdLst>
                <a:gd name="T0" fmla="*/ 21600 w 21600"/>
                <a:gd name="T1" fmla="*/ 6079 h 21600"/>
                <a:gd name="T2" fmla="*/ 15126 w 21600"/>
                <a:gd name="T3" fmla="*/ 0 h 21600"/>
                <a:gd name="T4" fmla="*/ 15126 w 21600"/>
                <a:gd name="T5" fmla="*/ 2912 h 21600"/>
                <a:gd name="T6" fmla="*/ 12427 w 21600"/>
                <a:gd name="T7" fmla="*/ 2912 h 21600"/>
                <a:gd name="T8" fmla="*/ 0 w 21600"/>
                <a:gd name="T9" fmla="*/ 12158 h 21600"/>
                <a:gd name="T10" fmla="*/ 0 w 21600"/>
                <a:gd name="T11" fmla="*/ 21600 h 21600"/>
                <a:gd name="T12" fmla="*/ 6474 w 21600"/>
                <a:gd name="T13" fmla="*/ 21600 h 21600"/>
                <a:gd name="T14" fmla="*/ 6474 w 21600"/>
                <a:gd name="T15" fmla="*/ 12158 h 21600"/>
                <a:gd name="T16" fmla="*/ 12427 w 21600"/>
                <a:gd name="T17" fmla="*/ 9246 h 21600"/>
                <a:gd name="T18" fmla="*/ 15126 w 21600"/>
                <a:gd name="T19" fmla="*/ 9246 h 21600"/>
                <a:gd name="T20" fmla="*/ 15126 w 21600"/>
                <a:gd name="T21" fmla="*/ 12158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hlink"/>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8373" name="右箭头 956420">
              <a:extLst>
                <a:ext uri="{FF2B5EF4-FFF2-40B4-BE49-F238E27FC236}">
                  <a16:creationId xmlns:a16="http://schemas.microsoft.com/office/drawing/2014/main" id="{7E0125BB-A5E8-4240-A95D-EA301790BA25}"/>
                </a:ext>
              </a:extLst>
            </p:cNvPr>
            <p:cNvSpPr>
              <a:spLocks noChangeArrowheads="1"/>
            </p:cNvSpPr>
            <p:nvPr/>
          </p:nvSpPr>
          <p:spPr bwMode="auto">
            <a:xfrm>
              <a:off x="3408" y="3168"/>
              <a:ext cx="574" cy="192"/>
            </a:xfrm>
            <a:prstGeom prst="rightArrow">
              <a:avLst>
                <a:gd name="adj1" fmla="val 50000"/>
                <a:gd name="adj2" fmla="val 74615"/>
              </a:avLst>
            </a:prstGeom>
            <a:solidFill>
              <a:schemeClr val="hlink"/>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8374" name="文本框 956421">
              <a:extLst>
                <a:ext uri="{FF2B5EF4-FFF2-40B4-BE49-F238E27FC236}">
                  <a16:creationId xmlns:a16="http://schemas.microsoft.com/office/drawing/2014/main" id="{B877EE40-1013-4B28-B88F-C698C5FEC294}"/>
                </a:ext>
              </a:extLst>
            </p:cNvPr>
            <p:cNvSpPr txBox="1">
              <a:spLocks noChangeArrowheads="1"/>
            </p:cNvSpPr>
            <p:nvPr/>
          </p:nvSpPr>
          <p:spPr bwMode="auto">
            <a:xfrm>
              <a:off x="3984" y="3120"/>
              <a:ext cx="1536" cy="248"/>
            </a:xfrm>
            <a:prstGeom prst="rect">
              <a:avLst/>
            </a:prstGeom>
            <a:solidFill>
              <a:schemeClr val="accent2"/>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r>
                <a:rPr lang="zh-CN" altLang="en-US" sz="1800" b="1">
                  <a:solidFill>
                    <a:srgbClr val="CCECFF"/>
                  </a:solidFill>
                </a:rPr>
                <a:t>操作数</a:t>
              </a:r>
              <a:r>
                <a:rPr lang="en-US" altLang="zh-CN" sz="1800" b="1">
                  <a:solidFill>
                    <a:srgbClr val="CCECFF"/>
                  </a:solidFill>
                </a:rPr>
                <a:t>=2000H</a:t>
              </a:r>
            </a:p>
          </p:txBody>
        </p:sp>
        <p:grpSp>
          <p:nvGrpSpPr>
            <p:cNvPr id="58375" name="组合 956422">
              <a:extLst>
                <a:ext uri="{FF2B5EF4-FFF2-40B4-BE49-F238E27FC236}">
                  <a16:creationId xmlns:a16="http://schemas.microsoft.com/office/drawing/2014/main" id="{D6AAEFA4-D1AD-4D44-A865-9233C61FA9B9}"/>
                </a:ext>
              </a:extLst>
            </p:cNvPr>
            <p:cNvGrpSpPr>
              <a:grpSpLocks/>
            </p:cNvGrpSpPr>
            <p:nvPr/>
          </p:nvGrpSpPr>
          <p:grpSpPr bwMode="auto">
            <a:xfrm>
              <a:off x="576" y="2640"/>
              <a:ext cx="1636" cy="247"/>
              <a:chOff x="528" y="3024"/>
              <a:chExt cx="1636" cy="247"/>
            </a:xfrm>
          </p:grpSpPr>
          <p:sp>
            <p:nvSpPr>
              <p:cNvPr id="58376" name="文本框 956423">
                <a:extLst>
                  <a:ext uri="{FF2B5EF4-FFF2-40B4-BE49-F238E27FC236}">
                    <a16:creationId xmlns:a16="http://schemas.microsoft.com/office/drawing/2014/main" id="{2028DCA0-F5DD-4DFB-BE24-42EA0FA7EE47}"/>
                  </a:ext>
                </a:extLst>
              </p:cNvPr>
              <p:cNvSpPr txBox="1">
                <a:spLocks noChangeArrowheads="1"/>
              </p:cNvSpPr>
              <p:nvPr/>
            </p:nvSpPr>
            <p:spPr bwMode="auto">
              <a:xfrm>
                <a:off x="528" y="3024"/>
                <a:ext cx="1636" cy="247"/>
              </a:xfrm>
              <a:prstGeom prst="rect">
                <a:avLst/>
              </a:prstGeom>
              <a:solidFill>
                <a:srgbClr val="FF99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r>
                  <a:rPr lang="en-US" altLang="zh-CN" sz="1800"/>
                  <a:t>OP      X         D=1350H</a:t>
                </a:r>
              </a:p>
            </p:txBody>
          </p:sp>
          <p:sp>
            <p:nvSpPr>
              <p:cNvPr id="58377" name="直接连接符 956424">
                <a:extLst>
                  <a:ext uri="{FF2B5EF4-FFF2-40B4-BE49-F238E27FC236}">
                    <a16:creationId xmlns:a16="http://schemas.microsoft.com/office/drawing/2014/main" id="{271866AC-EDE4-447B-9A7E-A13574CF3761}"/>
                  </a:ext>
                </a:extLst>
              </p:cNvPr>
              <p:cNvSpPr>
                <a:spLocks noChangeShapeType="1"/>
              </p:cNvSpPr>
              <p:nvPr/>
            </p:nvSpPr>
            <p:spPr bwMode="auto">
              <a:xfrm>
                <a:off x="864" y="3024"/>
                <a:ext cx="0"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78" name="直接连接符 956425">
                <a:extLst>
                  <a:ext uri="{FF2B5EF4-FFF2-40B4-BE49-F238E27FC236}">
                    <a16:creationId xmlns:a16="http://schemas.microsoft.com/office/drawing/2014/main" id="{C8F78A03-AFA1-4966-8041-2FB50CCCE7B3}"/>
                  </a:ext>
                </a:extLst>
              </p:cNvPr>
              <p:cNvSpPr>
                <a:spLocks noChangeShapeType="1"/>
              </p:cNvSpPr>
              <p:nvPr/>
            </p:nvSpPr>
            <p:spPr bwMode="auto">
              <a:xfrm>
                <a:off x="1248" y="3024"/>
                <a:ext cx="0"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8379" name="组合 956426">
              <a:extLst>
                <a:ext uri="{FF2B5EF4-FFF2-40B4-BE49-F238E27FC236}">
                  <a16:creationId xmlns:a16="http://schemas.microsoft.com/office/drawing/2014/main" id="{67A22F57-E075-47E7-8375-A0F49D6BFF2F}"/>
                </a:ext>
              </a:extLst>
            </p:cNvPr>
            <p:cNvGrpSpPr>
              <a:grpSpLocks/>
            </p:cNvGrpSpPr>
            <p:nvPr/>
          </p:nvGrpSpPr>
          <p:grpSpPr bwMode="auto">
            <a:xfrm>
              <a:off x="2352" y="2784"/>
              <a:ext cx="1008" cy="913"/>
              <a:chOff x="2496" y="3168"/>
              <a:chExt cx="1008" cy="913"/>
            </a:xfrm>
          </p:grpSpPr>
          <p:sp>
            <p:nvSpPr>
              <p:cNvPr id="58380" name="文本框 956427">
                <a:extLst>
                  <a:ext uri="{FF2B5EF4-FFF2-40B4-BE49-F238E27FC236}">
                    <a16:creationId xmlns:a16="http://schemas.microsoft.com/office/drawing/2014/main" id="{387A6C27-A63E-4118-9E4F-C065B3152ED5}"/>
                  </a:ext>
                </a:extLst>
              </p:cNvPr>
              <p:cNvSpPr txBox="1">
                <a:spLocks noChangeArrowheads="1"/>
              </p:cNvSpPr>
              <p:nvPr/>
            </p:nvSpPr>
            <p:spPr bwMode="auto">
              <a:xfrm>
                <a:off x="2496" y="3168"/>
                <a:ext cx="1008" cy="913"/>
              </a:xfrm>
              <a:prstGeom prst="rect">
                <a:avLst/>
              </a:prstGeom>
              <a:solidFill>
                <a:schemeClr val="accent1"/>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r>
                  <a:rPr lang="en-US" altLang="zh-CN" sz="1000"/>
                  <a:t>     </a:t>
                </a:r>
              </a:p>
              <a:p>
                <a:pPr algn="just" eaLnBrk="0" hangingPunct="0"/>
                <a:endParaRPr lang="en-US" altLang="zh-CN" sz="1000"/>
              </a:p>
              <a:p>
                <a:pPr algn="just" eaLnBrk="0" hangingPunct="0"/>
                <a:endParaRPr lang="en-US" altLang="zh-CN" sz="1000"/>
              </a:p>
              <a:p>
                <a:pPr algn="just" eaLnBrk="0" hangingPunct="0"/>
                <a:r>
                  <a:rPr lang="en-US" altLang="zh-CN"/>
                  <a:t>    2000H</a:t>
                </a:r>
              </a:p>
              <a:p>
                <a:pPr algn="just" eaLnBrk="0" hangingPunct="0"/>
                <a:endParaRPr lang="en-US" altLang="zh-CN" sz="1000"/>
              </a:p>
            </p:txBody>
          </p:sp>
          <p:sp>
            <p:nvSpPr>
              <p:cNvPr id="58381" name="直接连接符 956428">
                <a:extLst>
                  <a:ext uri="{FF2B5EF4-FFF2-40B4-BE49-F238E27FC236}">
                    <a16:creationId xmlns:a16="http://schemas.microsoft.com/office/drawing/2014/main" id="{BDCD7AAD-3A0D-4393-8B46-F274F9CF2BF6}"/>
                  </a:ext>
                </a:extLst>
              </p:cNvPr>
              <p:cNvSpPr>
                <a:spLocks noChangeShapeType="1"/>
              </p:cNvSpPr>
              <p:nvPr/>
            </p:nvSpPr>
            <p:spPr bwMode="auto">
              <a:xfrm>
                <a:off x="2496" y="3456"/>
                <a:ext cx="100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2" name="直接连接符 956429">
                <a:extLst>
                  <a:ext uri="{FF2B5EF4-FFF2-40B4-BE49-F238E27FC236}">
                    <a16:creationId xmlns:a16="http://schemas.microsoft.com/office/drawing/2014/main" id="{6CFCF906-0BE3-4C8F-A241-E37F3108C8E5}"/>
                  </a:ext>
                </a:extLst>
              </p:cNvPr>
              <p:cNvSpPr>
                <a:spLocks noChangeShapeType="1"/>
              </p:cNvSpPr>
              <p:nvPr/>
            </p:nvSpPr>
            <p:spPr bwMode="auto">
              <a:xfrm>
                <a:off x="2496" y="3792"/>
                <a:ext cx="100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8383" name="文本框 956430">
              <a:extLst>
                <a:ext uri="{FF2B5EF4-FFF2-40B4-BE49-F238E27FC236}">
                  <a16:creationId xmlns:a16="http://schemas.microsoft.com/office/drawing/2014/main" id="{62DEDCA2-A58E-42F4-A115-16D3B8350397}"/>
                </a:ext>
              </a:extLst>
            </p:cNvPr>
            <p:cNvSpPr txBox="1">
              <a:spLocks noChangeArrowheads="1"/>
            </p:cNvSpPr>
            <p:nvPr/>
          </p:nvSpPr>
          <p:spPr bwMode="auto">
            <a:xfrm>
              <a:off x="1776" y="3264"/>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800">
                  <a:latin typeface="Tahoma" panose="020B0604030504040204" pitchFamily="34" charset="0"/>
                </a:rPr>
                <a:t>1350H</a:t>
              </a:r>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957441">
            <a:extLst>
              <a:ext uri="{FF2B5EF4-FFF2-40B4-BE49-F238E27FC236}">
                <a16:creationId xmlns:a16="http://schemas.microsoft.com/office/drawing/2014/main" id="{98BBF9A3-712D-41D3-8B2D-3936BAF0ED8F}"/>
              </a:ext>
            </a:extLst>
          </p:cNvPr>
          <p:cNvSpPr>
            <a:spLocks noGrp="1" noChangeArrowheads="1"/>
          </p:cNvSpPr>
          <p:nvPr>
            <p:ph type="title"/>
          </p:nvPr>
        </p:nvSpPr>
        <p:spPr>
          <a:xfrm>
            <a:off x="542925" y="985838"/>
            <a:ext cx="7772400" cy="838200"/>
          </a:xfrm>
          <a:ln>
            <a:solidFill>
              <a:srgbClr val="000000"/>
            </a:solidFill>
            <a:miter lim="800000"/>
            <a:headEnd/>
            <a:tailEnd/>
          </a:ln>
        </p:spPr>
        <p:txBody>
          <a:bodyPr/>
          <a:lstStyle/>
          <a:p>
            <a:r>
              <a:rPr lang="zh-CN" altLang="en-US">
                <a:solidFill>
                  <a:srgbClr val="666699"/>
                </a:solidFill>
                <a:latin typeface="华文新魏" panose="02010800040101010101" pitchFamily="2" charset="-122"/>
                <a:ea typeface="华文新魏" panose="02010800040101010101" pitchFamily="2" charset="-122"/>
              </a:rPr>
              <a:t>指令和数据的寻址方式</a:t>
            </a:r>
          </a:p>
        </p:txBody>
      </p:sp>
      <p:sp>
        <p:nvSpPr>
          <p:cNvPr id="59394" name="文本占位符 957442">
            <a:extLst>
              <a:ext uri="{FF2B5EF4-FFF2-40B4-BE49-F238E27FC236}">
                <a16:creationId xmlns:a16="http://schemas.microsoft.com/office/drawing/2014/main" id="{CE37807D-EC26-4FDF-A01E-F573BC9FA1DB}"/>
              </a:ext>
            </a:extLst>
          </p:cNvPr>
          <p:cNvSpPr>
            <a:spLocks noGrp="1" noChangeArrowheads="1"/>
          </p:cNvSpPr>
          <p:nvPr>
            <p:ph idx="1"/>
          </p:nvPr>
        </p:nvSpPr>
        <p:spPr>
          <a:xfrm>
            <a:off x="457200" y="1822450"/>
            <a:ext cx="8229600" cy="4303713"/>
          </a:xfrm>
        </p:spPr>
        <p:txBody>
          <a:bodyPr/>
          <a:lstStyle/>
          <a:p>
            <a:pPr marL="0" indent="0" algn="just">
              <a:lnSpc>
                <a:spcPct val="90000"/>
              </a:lnSpc>
            </a:pPr>
            <a:r>
              <a:rPr lang="zh-CN" altLang="en-US" b="1">
                <a:solidFill>
                  <a:srgbClr val="993366"/>
                </a:solidFill>
                <a:latin typeface="楷体_GB2312" pitchFamily="49" charset="-122"/>
              </a:rPr>
              <a:t>间接寻址</a:t>
            </a:r>
          </a:p>
          <a:p>
            <a:pPr marL="0" indent="0" algn="just">
              <a:buFontTx/>
              <a:buNone/>
            </a:pPr>
            <a:r>
              <a:rPr lang="zh-CN" altLang="en-US"/>
              <a:t>         </a:t>
            </a:r>
            <a:r>
              <a:rPr lang="zh-CN" altLang="en-US" b="1"/>
              <a:t>间接寻址是相对于直接寻址而言的，在间接寻址的情况下，指令地址字段中的形式</a:t>
            </a:r>
            <a:r>
              <a:rPr lang="zh-CN" altLang="en-US" b="1">
                <a:solidFill>
                  <a:srgbClr val="993366"/>
                </a:solidFill>
              </a:rPr>
              <a:t>地址</a:t>
            </a:r>
            <a:r>
              <a:rPr lang="en-US" altLang="zh-CN" b="1">
                <a:solidFill>
                  <a:srgbClr val="993366"/>
                </a:solidFill>
              </a:rPr>
              <a:t>D</a:t>
            </a:r>
            <a:r>
              <a:rPr lang="zh-CN" altLang="en-US" b="1"/>
              <a:t>不是操作数的真正地址，而是</a:t>
            </a:r>
            <a:r>
              <a:rPr lang="zh-CN" altLang="en-US" b="1">
                <a:solidFill>
                  <a:srgbClr val="993366"/>
                </a:solidFill>
              </a:rPr>
              <a:t>操作数地址的指示器</a:t>
            </a:r>
            <a:r>
              <a:rPr lang="zh-CN" altLang="en-US" b="1"/>
              <a:t>，或者说</a:t>
            </a:r>
            <a:r>
              <a:rPr lang="en-US" altLang="zh-CN" b="1"/>
              <a:t>D</a:t>
            </a:r>
            <a:r>
              <a:rPr lang="zh-CN" altLang="en-US" b="1"/>
              <a:t>单元的内容才是操作数的有效地址。</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3073">
            <a:extLst>
              <a:ext uri="{FF2B5EF4-FFF2-40B4-BE49-F238E27FC236}">
                <a16:creationId xmlns:a16="http://schemas.microsoft.com/office/drawing/2014/main" id="{D90B37A4-2035-4292-8578-6C73E28DA321}"/>
              </a:ext>
            </a:extLst>
          </p:cNvPr>
          <p:cNvSpPr>
            <a:spLocks noGrp="1" noChangeArrowheads="1"/>
          </p:cNvSpPr>
          <p:nvPr>
            <p:ph type="title"/>
          </p:nvPr>
        </p:nvSpPr>
        <p:spPr/>
        <p:txBody>
          <a:bodyPr/>
          <a:lstStyle/>
          <a:p>
            <a:r>
              <a:rPr lang="zh-CN" altLang="en-US" dirty="0"/>
              <a:t>第四篇        指令系统</a:t>
            </a:r>
          </a:p>
        </p:txBody>
      </p:sp>
      <p:sp>
        <p:nvSpPr>
          <p:cNvPr id="5122" name="文本占位符 3074">
            <a:extLst>
              <a:ext uri="{FF2B5EF4-FFF2-40B4-BE49-F238E27FC236}">
                <a16:creationId xmlns:a16="http://schemas.microsoft.com/office/drawing/2014/main" id="{C6F31A63-9606-48C8-8B2F-76267F155666}"/>
              </a:ext>
            </a:extLst>
          </p:cNvPr>
          <p:cNvSpPr>
            <a:spLocks noGrp="1"/>
          </p:cNvSpPr>
          <p:nvPr>
            <p:ph idx="1"/>
          </p:nvPr>
        </p:nvSpPr>
        <p:spPr/>
        <p:txBody>
          <a:bodyPr/>
          <a:lstStyle/>
          <a:p>
            <a:r>
              <a:rPr lang="en-US" altLang="zh-CN" sz="2400" noProof="1"/>
              <a:t> </a:t>
            </a:r>
            <a:r>
              <a:rPr lang="zh-CN" altLang="en-US" sz="2740" noProof="1"/>
              <a:t>指令格式</a:t>
            </a:r>
            <a:endParaRPr lang="zh-CN" altLang="en-US" sz="2400" noProof="1"/>
          </a:p>
          <a:p>
            <a:pPr marL="0" indent="0">
              <a:buFontTx/>
              <a:buNone/>
            </a:pPr>
            <a:r>
              <a:rPr lang="zh-CN" altLang="en-US" sz="2400" noProof="1"/>
              <a:t>         </a:t>
            </a:r>
            <a:r>
              <a:rPr lang="en-US" altLang="zh-CN" sz="2400" noProof="1"/>
              <a:t>-</a:t>
            </a:r>
            <a:r>
              <a:rPr lang="zh-CN" altLang="en-US" sz="2400" noProof="1"/>
              <a:t>操作码</a:t>
            </a:r>
          </a:p>
          <a:p>
            <a:pPr marL="0" indent="0">
              <a:buFontTx/>
              <a:buNone/>
            </a:pPr>
            <a:r>
              <a:rPr lang="zh-CN" altLang="en-US" sz="2400" noProof="1"/>
              <a:t>         </a:t>
            </a:r>
            <a:r>
              <a:rPr lang="en-US" altLang="zh-CN" sz="2400" noProof="1"/>
              <a:t>-</a:t>
            </a:r>
            <a:r>
              <a:rPr lang="zh-CN" altLang="en-US" sz="2400" noProof="1"/>
              <a:t>操作数</a:t>
            </a:r>
            <a:r>
              <a:rPr lang="en-US" altLang="zh-CN" sz="2400" noProof="1"/>
              <a:t>/</a:t>
            </a:r>
            <a:r>
              <a:rPr lang="zh-CN" altLang="en-US" sz="2400" noProof="1"/>
              <a:t>地址码</a:t>
            </a:r>
          </a:p>
          <a:p>
            <a:r>
              <a:rPr lang="zh-CN" altLang="en-US" sz="2740" noProof="1"/>
              <a:t> 指令寻址方式</a:t>
            </a:r>
            <a:endParaRPr lang="zh-CN" altLang="en-US" sz="2400" noProof="1"/>
          </a:p>
          <a:p>
            <a:pPr marL="457200" indent="-457200"/>
            <a:r>
              <a:rPr lang="zh-CN" altLang="en-US" sz="2740" noProof="1"/>
              <a:t>指令系统实例</a:t>
            </a:r>
            <a:endParaRPr lang="en-US" altLang="zh-CN" sz="2740" noProof="1"/>
          </a:p>
          <a:p>
            <a:pPr marL="400050" lvl="1" indent="0">
              <a:buNone/>
            </a:pPr>
            <a:r>
              <a:rPr lang="en-US" altLang="zh-CN" sz="2000" noProof="1"/>
              <a:t>    -X86</a:t>
            </a:r>
            <a:r>
              <a:rPr lang="zh-CN" altLang="en-US" sz="2000" noProof="1"/>
              <a:t>汇编程序</a:t>
            </a:r>
          </a:p>
        </p:txBody>
      </p:sp>
      <p:sp>
        <p:nvSpPr>
          <p:cNvPr id="20483" name="灯片编号占位符 2">
            <a:extLst>
              <a:ext uri="{FF2B5EF4-FFF2-40B4-BE49-F238E27FC236}">
                <a16:creationId xmlns:a16="http://schemas.microsoft.com/office/drawing/2014/main" id="{A73B647F-61FF-4E80-B847-8A1867013DE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474ADD8A-26F6-40CE-94EB-BE92DC1FD586}" type="slidenum">
              <a:rPr lang="zh-CN" altLang="en-US" sz="1400" smtClean="0"/>
              <a:pPr/>
              <a:t>8</a:t>
            </a:fld>
            <a:r>
              <a:rPr lang="en-US" altLang="zh-CN" sz="1400"/>
              <a:t>/41</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958465">
            <a:extLst>
              <a:ext uri="{FF2B5EF4-FFF2-40B4-BE49-F238E27FC236}">
                <a16:creationId xmlns:a16="http://schemas.microsoft.com/office/drawing/2014/main" id="{0C424EEE-C26F-4FE7-BC85-40E453BED714}"/>
              </a:ext>
            </a:extLst>
          </p:cNvPr>
          <p:cNvSpPr>
            <a:spLocks noGrp="1" noChangeArrowheads="1"/>
          </p:cNvSpPr>
          <p:nvPr>
            <p:ph type="title"/>
          </p:nvPr>
        </p:nvSpPr>
        <p:spPr>
          <a:xfrm>
            <a:off x="542925" y="985838"/>
            <a:ext cx="7772400" cy="838200"/>
          </a:xfrm>
          <a:ln>
            <a:solidFill>
              <a:srgbClr val="000000"/>
            </a:solidFill>
            <a:miter lim="800000"/>
            <a:headEnd/>
            <a:tailEnd/>
          </a:ln>
        </p:spPr>
        <p:txBody>
          <a:bodyPr/>
          <a:lstStyle/>
          <a:p>
            <a:r>
              <a:rPr lang="zh-CN" altLang="en-US">
                <a:solidFill>
                  <a:srgbClr val="666699"/>
                </a:solidFill>
                <a:latin typeface="华文新魏" panose="02010800040101010101" pitchFamily="2" charset="-122"/>
                <a:ea typeface="华文新魏" panose="02010800040101010101" pitchFamily="2" charset="-122"/>
              </a:rPr>
              <a:t>指令和数据的寻址方式</a:t>
            </a:r>
          </a:p>
        </p:txBody>
      </p:sp>
      <p:grpSp>
        <p:nvGrpSpPr>
          <p:cNvPr id="60418" name="组合 958482">
            <a:extLst>
              <a:ext uri="{FF2B5EF4-FFF2-40B4-BE49-F238E27FC236}">
                <a16:creationId xmlns:a16="http://schemas.microsoft.com/office/drawing/2014/main" id="{0AD1EDA8-A9AE-4FDE-8B9E-88CFDB16A11B}"/>
              </a:ext>
            </a:extLst>
          </p:cNvPr>
          <p:cNvGrpSpPr>
            <a:grpSpLocks/>
          </p:cNvGrpSpPr>
          <p:nvPr/>
        </p:nvGrpSpPr>
        <p:grpSpPr bwMode="auto">
          <a:xfrm>
            <a:off x="762000" y="2133600"/>
            <a:ext cx="7543800" cy="3200400"/>
            <a:chOff x="288" y="1536"/>
            <a:chExt cx="4848" cy="1968"/>
          </a:xfrm>
        </p:grpSpPr>
        <p:sp>
          <p:nvSpPr>
            <p:cNvPr id="60419" name="左弧形箭头 958466">
              <a:extLst>
                <a:ext uri="{FF2B5EF4-FFF2-40B4-BE49-F238E27FC236}">
                  <a16:creationId xmlns:a16="http://schemas.microsoft.com/office/drawing/2014/main" id="{68CBF2E6-5BFF-4516-A4F6-48D3E81A526C}"/>
                </a:ext>
              </a:extLst>
            </p:cNvPr>
            <p:cNvSpPr>
              <a:spLocks noChangeArrowheads="1"/>
            </p:cNvSpPr>
            <p:nvPr/>
          </p:nvSpPr>
          <p:spPr bwMode="auto">
            <a:xfrm>
              <a:off x="1392" y="2352"/>
              <a:ext cx="163" cy="391"/>
            </a:xfrm>
            <a:prstGeom prst="curvedRightArrow">
              <a:avLst>
                <a:gd name="adj1" fmla="val 47975"/>
                <a:gd name="adj2" fmla="val 95951"/>
                <a:gd name="adj3" fmla="val 33292"/>
              </a:avLst>
            </a:prstGeom>
            <a:solidFill>
              <a:schemeClr val="hlink"/>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0420" name="右箭头 958467">
              <a:extLst>
                <a:ext uri="{FF2B5EF4-FFF2-40B4-BE49-F238E27FC236}">
                  <a16:creationId xmlns:a16="http://schemas.microsoft.com/office/drawing/2014/main" id="{37AA6B53-10B2-4E2E-B80C-B8675E701D07}"/>
                </a:ext>
              </a:extLst>
            </p:cNvPr>
            <p:cNvSpPr>
              <a:spLocks noChangeArrowheads="1"/>
            </p:cNvSpPr>
            <p:nvPr/>
          </p:nvSpPr>
          <p:spPr bwMode="auto">
            <a:xfrm>
              <a:off x="2976" y="2592"/>
              <a:ext cx="672" cy="178"/>
            </a:xfrm>
            <a:prstGeom prst="rightArrow">
              <a:avLst>
                <a:gd name="adj1" fmla="val 50000"/>
                <a:gd name="adj2" fmla="val 94225"/>
              </a:avLst>
            </a:prstGeom>
            <a:solidFill>
              <a:schemeClr val="hlink"/>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0421" name="文本框 958468">
              <a:extLst>
                <a:ext uri="{FF2B5EF4-FFF2-40B4-BE49-F238E27FC236}">
                  <a16:creationId xmlns:a16="http://schemas.microsoft.com/office/drawing/2014/main" id="{5097DAFA-B64B-4272-9A0F-02308CE89E8D}"/>
                </a:ext>
              </a:extLst>
            </p:cNvPr>
            <p:cNvSpPr txBox="1">
              <a:spLocks noChangeArrowheads="1"/>
            </p:cNvSpPr>
            <p:nvPr/>
          </p:nvSpPr>
          <p:spPr bwMode="auto">
            <a:xfrm>
              <a:off x="3696" y="2544"/>
              <a:ext cx="1440" cy="329"/>
            </a:xfrm>
            <a:prstGeom prst="rect">
              <a:avLst/>
            </a:prstGeom>
            <a:solidFill>
              <a:schemeClr val="accent2"/>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r>
                <a:rPr lang="zh-CN" altLang="en-US" sz="1800" b="1">
                  <a:solidFill>
                    <a:srgbClr val="CCFFFF"/>
                  </a:solidFill>
                </a:rPr>
                <a:t>操作数</a:t>
              </a:r>
              <a:r>
                <a:rPr lang="en-US" altLang="zh-CN" sz="1800" b="1">
                  <a:solidFill>
                    <a:srgbClr val="CCFFFF"/>
                  </a:solidFill>
                </a:rPr>
                <a:t>=1234H</a:t>
              </a:r>
            </a:p>
          </p:txBody>
        </p:sp>
        <p:sp>
          <p:nvSpPr>
            <p:cNvPr id="60422" name="任意多边形 958469">
              <a:extLst>
                <a:ext uri="{FF2B5EF4-FFF2-40B4-BE49-F238E27FC236}">
                  <a16:creationId xmlns:a16="http://schemas.microsoft.com/office/drawing/2014/main" id="{44B9127B-DBDE-4EF7-B81F-ED6B2A31B765}"/>
                </a:ext>
              </a:extLst>
            </p:cNvPr>
            <p:cNvSpPr>
              <a:spLocks noChangeArrowheads="1"/>
            </p:cNvSpPr>
            <p:nvPr/>
          </p:nvSpPr>
          <p:spPr bwMode="auto">
            <a:xfrm flipV="1">
              <a:off x="1200" y="1776"/>
              <a:ext cx="430" cy="549"/>
            </a:xfrm>
            <a:custGeom>
              <a:avLst/>
              <a:gdLst>
                <a:gd name="T0" fmla="*/ 21600 w 21600"/>
                <a:gd name="T1" fmla="*/ 6079 h 21600"/>
                <a:gd name="T2" fmla="*/ 15126 w 21600"/>
                <a:gd name="T3" fmla="*/ 0 h 21600"/>
                <a:gd name="T4" fmla="*/ 15126 w 21600"/>
                <a:gd name="T5" fmla="*/ 2912 h 21600"/>
                <a:gd name="T6" fmla="*/ 12427 w 21600"/>
                <a:gd name="T7" fmla="*/ 2912 h 21600"/>
                <a:gd name="T8" fmla="*/ 0 w 21600"/>
                <a:gd name="T9" fmla="*/ 12158 h 21600"/>
                <a:gd name="T10" fmla="*/ 0 w 21600"/>
                <a:gd name="T11" fmla="*/ 21600 h 21600"/>
                <a:gd name="T12" fmla="*/ 6474 w 21600"/>
                <a:gd name="T13" fmla="*/ 21600 h 21600"/>
                <a:gd name="T14" fmla="*/ 6474 w 21600"/>
                <a:gd name="T15" fmla="*/ 12158 h 21600"/>
                <a:gd name="T16" fmla="*/ 12427 w 21600"/>
                <a:gd name="T17" fmla="*/ 9246 h 21600"/>
                <a:gd name="T18" fmla="*/ 15126 w 21600"/>
                <a:gd name="T19" fmla="*/ 9246 h 21600"/>
                <a:gd name="T20" fmla="*/ 15126 w 21600"/>
                <a:gd name="T21" fmla="*/ 12158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hlink"/>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60423" name="组合 958470">
              <a:extLst>
                <a:ext uri="{FF2B5EF4-FFF2-40B4-BE49-F238E27FC236}">
                  <a16:creationId xmlns:a16="http://schemas.microsoft.com/office/drawing/2014/main" id="{36726B93-6354-4420-A690-6BF3E3EAF258}"/>
                </a:ext>
              </a:extLst>
            </p:cNvPr>
            <p:cNvGrpSpPr>
              <a:grpSpLocks/>
            </p:cNvGrpSpPr>
            <p:nvPr/>
          </p:nvGrpSpPr>
          <p:grpSpPr bwMode="auto">
            <a:xfrm>
              <a:off x="288" y="1536"/>
              <a:ext cx="1824" cy="240"/>
              <a:chOff x="288" y="1536"/>
              <a:chExt cx="1824" cy="240"/>
            </a:xfrm>
          </p:grpSpPr>
          <p:sp>
            <p:nvSpPr>
              <p:cNvPr id="60424" name="文本框 958471">
                <a:extLst>
                  <a:ext uri="{FF2B5EF4-FFF2-40B4-BE49-F238E27FC236}">
                    <a16:creationId xmlns:a16="http://schemas.microsoft.com/office/drawing/2014/main" id="{39405B44-7F70-46F8-A830-91B9BFDBBE69}"/>
                  </a:ext>
                </a:extLst>
              </p:cNvPr>
              <p:cNvSpPr txBox="1">
                <a:spLocks noChangeArrowheads="1"/>
              </p:cNvSpPr>
              <p:nvPr/>
            </p:nvSpPr>
            <p:spPr bwMode="auto">
              <a:xfrm>
                <a:off x="288" y="1536"/>
                <a:ext cx="1824" cy="240"/>
              </a:xfrm>
              <a:prstGeom prst="rect">
                <a:avLst/>
              </a:prstGeom>
              <a:solidFill>
                <a:srgbClr val="FF99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r>
                  <a:rPr lang="en-US" altLang="zh-CN" sz="1800"/>
                  <a:t>OP     X2     D=1000H</a:t>
                </a:r>
              </a:p>
            </p:txBody>
          </p:sp>
          <p:sp>
            <p:nvSpPr>
              <p:cNvPr id="60425" name="直接连接符 958472">
                <a:extLst>
                  <a:ext uri="{FF2B5EF4-FFF2-40B4-BE49-F238E27FC236}">
                    <a16:creationId xmlns:a16="http://schemas.microsoft.com/office/drawing/2014/main" id="{4E2C5B22-58BE-441F-9715-155B387890F8}"/>
                  </a:ext>
                </a:extLst>
              </p:cNvPr>
              <p:cNvSpPr>
                <a:spLocks noChangeShapeType="1"/>
              </p:cNvSpPr>
              <p:nvPr/>
            </p:nvSpPr>
            <p:spPr bwMode="auto">
              <a:xfrm>
                <a:off x="624" y="1536"/>
                <a:ext cx="0"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6" name="直接连接符 958473">
                <a:extLst>
                  <a:ext uri="{FF2B5EF4-FFF2-40B4-BE49-F238E27FC236}">
                    <a16:creationId xmlns:a16="http://schemas.microsoft.com/office/drawing/2014/main" id="{0D0D1B81-8417-4486-A49F-7EC561266798}"/>
                  </a:ext>
                </a:extLst>
              </p:cNvPr>
              <p:cNvSpPr>
                <a:spLocks noChangeShapeType="1"/>
              </p:cNvSpPr>
              <p:nvPr/>
            </p:nvSpPr>
            <p:spPr bwMode="auto">
              <a:xfrm>
                <a:off x="960" y="1536"/>
                <a:ext cx="0"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0427" name="组合 958474">
              <a:extLst>
                <a:ext uri="{FF2B5EF4-FFF2-40B4-BE49-F238E27FC236}">
                  <a16:creationId xmlns:a16="http://schemas.microsoft.com/office/drawing/2014/main" id="{CA207CF9-A6E8-424D-A333-7E5BBF667600}"/>
                </a:ext>
              </a:extLst>
            </p:cNvPr>
            <p:cNvGrpSpPr>
              <a:grpSpLocks/>
            </p:cNvGrpSpPr>
            <p:nvPr/>
          </p:nvGrpSpPr>
          <p:grpSpPr bwMode="auto">
            <a:xfrm>
              <a:off x="1632" y="1968"/>
              <a:ext cx="1344" cy="1536"/>
              <a:chOff x="1632" y="1968"/>
              <a:chExt cx="1344" cy="1536"/>
            </a:xfrm>
          </p:grpSpPr>
          <p:sp>
            <p:nvSpPr>
              <p:cNvPr id="60428" name="文本框 958475">
                <a:extLst>
                  <a:ext uri="{FF2B5EF4-FFF2-40B4-BE49-F238E27FC236}">
                    <a16:creationId xmlns:a16="http://schemas.microsoft.com/office/drawing/2014/main" id="{05ED8365-EC8E-4985-AF9E-3E61393D79C3}"/>
                  </a:ext>
                </a:extLst>
              </p:cNvPr>
              <p:cNvSpPr txBox="1">
                <a:spLocks noChangeArrowheads="1"/>
              </p:cNvSpPr>
              <p:nvPr/>
            </p:nvSpPr>
            <p:spPr bwMode="auto">
              <a:xfrm>
                <a:off x="1632" y="1968"/>
                <a:ext cx="1344" cy="1536"/>
              </a:xfrm>
              <a:prstGeom prst="rect">
                <a:avLst/>
              </a:prstGeom>
              <a:solidFill>
                <a:schemeClr val="accent1"/>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r>
                  <a:rPr lang="en-US" altLang="zh-CN" sz="1000"/>
                  <a:t>      </a:t>
                </a:r>
              </a:p>
              <a:p>
                <a:pPr algn="just" eaLnBrk="0" hangingPunct="0"/>
                <a:r>
                  <a:rPr lang="zh-CN" altLang="en-US" sz="1800"/>
                  <a:t>操作数地址</a:t>
                </a:r>
                <a:r>
                  <a:rPr lang="en-US" altLang="zh-CN" sz="1800"/>
                  <a:t>=2000H</a:t>
                </a:r>
              </a:p>
              <a:p>
                <a:pPr algn="just" eaLnBrk="0" hangingPunct="0"/>
                <a:endParaRPr lang="en-US" altLang="zh-CN" sz="1800"/>
              </a:p>
              <a:p>
                <a:pPr algn="just" eaLnBrk="0" hangingPunct="0"/>
                <a:endParaRPr lang="en-US" altLang="zh-CN" sz="1800"/>
              </a:p>
              <a:p>
                <a:pPr algn="just" eaLnBrk="0" hangingPunct="0"/>
                <a:r>
                  <a:rPr lang="en-US" altLang="zh-CN" sz="1800"/>
                  <a:t>S=1234H</a:t>
                </a:r>
              </a:p>
            </p:txBody>
          </p:sp>
          <p:sp>
            <p:nvSpPr>
              <p:cNvPr id="60429" name="直接连接符 958476">
                <a:extLst>
                  <a:ext uri="{FF2B5EF4-FFF2-40B4-BE49-F238E27FC236}">
                    <a16:creationId xmlns:a16="http://schemas.microsoft.com/office/drawing/2014/main" id="{502D0D75-038D-48CA-A640-C9C9D5E5C4AF}"/>
                  </a:ext>
                </a:extLst>
              </p:cNvPr>
              <p:cNvSpPr>
                <a:spLocks noChangeShapeType="1"/>
              </p:cNvSpPr>
              <p:nvPr/>
            </p:nvSpPr>
            <p:spPr bwMode="auto">
              <a:xfrm>
                <a:off x="1632" y="2304"/>
                <a:ext cx="134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0" name="直接连接符 958477">
                <a:extLst>
                  <a:ext uri="{FF2B5EF4-FFF2-40B4-BE49-F238E27FC236}">
                    <a16:creationId xmlns:a16="http://schemas.microsoft.com/office/drawing/2014/main" id="{29E7ECCA-D631-412A-ACFF-40A03286859D}"/>
                  </a:ext>
                </a:extLst>
              </p:cNvPr>
              <p:cNvSpPr>
                <a:spLocks noChangeShapeType="1"/>
              </p:cNvSpPr>
              <p:nvPr/>
            </p:nvSpPr>
            <p:spPr bwMode="auto">
              <a:xfrm>
                <a:off x="1632" y="2592"/>
                <a:ext cx="134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1" name="直接连接符 958478">
                <a:extLst>
                  <a:ext uri="{FF2B5EF4-FFF2-40B4-BE49-F238E27FC236}">
                    <a16:creationId xmlns:a16="http://schemas.microsoft.com/office/drawing/2014/main" id="{627208B4-9CC1-4216-9784-57D8C649998F}"/>
                  </a:ext>
                </a:extLst>
              </p:cNvPr>
              <p:cNvSpPr>
                <a:spLocks noChangeShapeType="1"/>
              </p:cNvSpPr>
              <p:nvPr/>
            </p:nvSpPr>
            <p:spPr bwMode="auto">
              <a:xfrm>
                <a:off x="1632" y="2880"/>
                <a:ext cx="134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2" name="直接连接符 958479">
                <a:extLst>
                  <a:ext uri="{FF2B5EF4-FFF2-40B4-BE49-F238E27FC236}">
                    <a16:creationId xmlns:a16="http://schemas.microsoft.com/office/drawing/2014/main" id="{A9A3978F-B0F1-46C2-8018-415D30673E7D}"/>
                  </a:ext>
                </a:extLst>
              </p:cNvPr>
              <p:cNvSpPr>
                <a:spLocks noChangeShapeType="1"/>
              </p:cNvSpPr>
              <p:nvPr/>
            </p:nvSpPr>
            <p:spPr bwMode="auto">
              <a:xfrm>
                <a:off x="1632" y="3168"/>
                <a:ext cx="134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0433" name="文本框 958480">
              <a:extLst>
                <a:ext uri="{FF2B5EF4-FFF2-40B4-BE49-F238E27FC236}">
                  <a16:creationId xmlns:a16="http://schemas.microsoft.com/office/drawing/2014/main" id="{25E55A86-6D7C-40FD-AB91-DDC876798998}"/>
                </a:ext>
              </a:extLst>
            </p:cNvPr>
            <p:cNvSpPr txBox="1">
              <a:spLocks noChangeArrowheads="1"/>
            </p:cNvSpPr>
            <p:nvPr/>
          </p:nvSpPr>
          <p:spPr bwMode="auto">
            <a:xfrm>
              <a:off x="2976" y="2016"/>
              <a:ext cx="86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800">
                  <a:latin typeface="Tahoma" panose="020B0604030504040204" pitchFamily="34" charset="0"/>
                </a:rPr>
                <a:t>1000H</a:t>
              </a:r>
            </a:p>
          </p:txBody>
        </p:sp>
        <p:sp>
          <p:nvSpPr>
            <p:cNvPr id="60434" name="文本框 958481">
              <a:extLst>
                <a:ext uri="{FF2B5EF4-FFF2-40B4-BE49-F238E27FC236}">
                  <a16:creationId xmlns:a16="http://schemas.microsoft.com/office/drawing/2014/main" id="{6EDECC9D-BA9A-4392-81F7-B8BC4C73F83D}"/>
                </a:ext>
              </a:extLst>
            </p:cNvPr>
            <p:cNvSpPr txBox="1">
              <a:spLocks noChangeArrowheads="1"/>
            </p:cNvSpPr>
            <p:nvPr/>
          </p:nvSpPr>
          <p:spPr bwMode="auto">
            <a:xfrm>
              <a:off x="1056" y="2736"/>
              <a:ext cx="768"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800">
                  <a:latin typeface="Tahoma" panose="020B0604030504040204" pitchFamily="34" charset="0"/>
                </a:rPr>
                <a:t>2000H</a:t>
              </a:r>
            </a:p>
          </p:txBody>
        </p:sp>
      </p:gr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955393">
            <a:extLst>
              <a:ext uri="{FF2B5EF4-FFF2-40B4-BE49-F238E27FC236}">
                <a16:creationId xmlns:a16="http://schemas.microsoft.com/office/drawing/2014/main" id="{14DC731D-6FCA-4290-8EDC-15A2953A065D}"/>
              </a:ext>
            </a:extLst>
          </p:cNvPr>
          <p:cNvSpPr>
            <a:spLocks noGrp="1" noChangeArrowheads="1"/>
          </p:cNvSpPr>
          <p:nvPr>
            <p:ph type="title"/>
          </p:nvPr>
        </p:nvSpPr>
        <p:spPr>
          <a:xfrm>
            <a:off x="398463" y="985838"/>
            <a:ext cx="7772400" cy="838200"/>
          </a:xfrm>
          <a:ln>
            <a:solidFill>
              <a:srgbClr val="000000"/>
            </a:solidFill>
            <a:miter lim="800000"/>
            <a:headEnd/>
            <a:tailEnd/>
          </a:ln>
        </p:spPr>
        <p:txBody>
          <a:bodyPr/>
          <a:lstStyle/>
          <a:p>
            <a:r>
              <a:rPr lang="zh-CN" altLang="en-US">
                <a:solidFill>
                  <a:srgbClr val="666699"/>
                </a:solidFill>
                <a:latin typeface="华文新魏" panose="02010800040101010101" pitchFamily="2" charset="-122"/>
                <a:ea typeface="华文新魏" panose="02010800040101010101" pitchFamily="2" charset="-122"/>
              </a:rPr>
              <a:t>指令和数据的寻址方式</a:t>
            </a:r>
          </a:p>
        </p:txBody>
      </p:sp>
      <p:sp>
        <p:nvSpPr>
          <p:cNvPr id="61442" name="文本占位符 955394">
            <a:extLst>
              <a:ext uri="{FF2B5EF4-FFF2-40B4-BE49-F238E27FC236}">
                <a16:creationId xmlns:a16="http://schemas.microsoft.com/office/drawing/2014/main" id="{D30B6CEF-8279-4390-8455-4B89BE276E3C}"/>
              </a:ext>
            </a:extLst>
          </p:cNvPr>
          <p:cNvSpPr>
            <a:spLocks noGrp="1" noChangeArrowheads="1"/>
          </p:cNvSpPr>
          <p:nvPr>
            <p:ph idx="1"/>
          </p:nvPr>
        </p:nvSpPr>
        <p:spPr>
          <a:xfrm>
            <a:off x="304800" y="1809750"/>
            <a:ext cx="8610600" cy="4572000"/>
          </a:xfrm>
        </p:spPr>
        <p:txBody>
          <a:bodyPr/>
          <a:lstStyle/>
          <a:p>
            <a:pPr marL="0" indent="0" algn="just"/>
            <a:r>
              <a:rPr lang="zh-CN" altLang="en-US" b="1">
                <a:solidFill>
                  <a:srgbClr val="993366"/>
                </a:solidFill>
                <a:latin typeface="楷体_GB2312" pitchFamily="49" charset="-122"/>
              </a:rPr>
              <a:t>寄存器寻址和寄存器间接寻址方式</a:t>
            </a:r>
          </a:p>
          <a:p>
            <a:pPr marL="0" indent="0" algn="just">
              <a:buFontTx/>
              <a:buNone/>
            </a:pPr>
            <a:r>
              <a:rPr lang="zh-CN" altLang="en-US"/>
              <a:t>       </a:t>
            </a:r>
            <a:r>
              <a:rPr lang="zh-CN" altLang="en-US" sz="2800" b="1"/>
              <a:t>当操作数不放在内存中，而是放在中央处理器的通用寄存器中时，可采用寄存器寻址方式。显然，此时指令中给出的操作数地址不是内存的地址单元号，而是通用寄存器的编号，操作数在</a:t>
            </a:r>
            <a:r>
              <a:rPr lang="en-US" altLang="zh-CN" sz="2800" b="1"/>
              <a:t>CPU</a:t>
            </a:r>
            <a:r>
              <a:rPr lang="zh-CN" altLang="en-US" sz="2800" b="1"/>
              <a:t>的内部寄存器中。如：</a:t>
            </a:r>
            <a:r>
              <a:rPr lang="en-US" altLang="zh-CN" sz="2800" b="1"/>
              <a:t>(AX</a:t>
            </a:r>
            <a:r>
              <a:rPr lang="zh-CN" altLang="en-US" sz="2800" b="1"/>
              <a:t>，</a:t>
            </a:r>
            <a:r>
              <a:rPr lang="en-US" altLang="zh-CN" sz="2800" b="1"/>
              <a:t>BX</a:t>
            </a:r>
            <a:r>
              <a:rPr lang="zh-CN" altLang="en-US" sz="2800" b="1"/>
              <a:t>，</a:t>
            </a:r>
            <a:r>
              <a:rPr lang="en-US" altLang="zh-CN" sz="2800" b="1"/>
              <a:t>CX</a:t>
            </a:r>
            <a:r>
              <a:rPr lang="zh-CN" altLang="en-US" sz="2800" b="1"/>
              <a:t>，</a:t>
            </a:r>
            <a:r>
              <a:rPr lang="en-US" altLang="zh-CN" sz="2800" b="1"/>
              <a:t>DX)</a:t>
            </a:r>
          </a:p>
          <a:p>
            <a:pPr marL="0" indent="0" algn="just">
              <a:buFontTx/>
              <a:buNone/>
            </a:pPr>
            <a:r>
              <a:rPr lang="en-US" altLang="zh-CN" sz="2800" b="1"/>
              <a:t>       </a:t>
            </a:r>
            <a:r>
              <a:rPr lang="zh-CN" altLang="en-US" sz="2800" b="1"/>
              <a:t>寄存器间接寻址方式与寄存器寻址方式的区别在于：指令格式中的寄存器内容不是操作数，而是操作数的地址，该地址指明的操作数在内存中。</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a:extLst>
              <a:ext uri="{FF2B5EF4-FFF2-40B4-BE49-F238E27FC236}">
                <a16:creationId xmlns:a16="http://schemas.microsoft.com/office/drawing/2014/main" id="{734AA223-7C2B-44FB-A514-26EF6B3E5D44}"/>
              </a:ext>
            </a:extLst>
          </p:cNvPr>
          <p:cNvSpPr>
            <a:spLocks noGrp="1" noChangeArrowheads="1"/>
          </p:cNvSpPr>
          <p:nvPr>
            <p:ph type="title"/>
          </p:nvPr>
        </p:nvSpPr>
        <p:spPr/>
        <p:txBody>
          <a:bodyPr/>
          <a:lstStyle/>
          <a:p>
            <a:r>
              <a:rPr lang="en-US" altLang="zh-CN"/>
              <a:t>8086</a:t>
            </a:r>
            <a:r>
              <a:rPr lang="zh-CN" altLang="en-US"/>
              <a:t>寄存器寻址示例</a:t>
            </a:r>
          </a:p>
        </p:txBody>
      </p:sp>
      <p:pic>
        <p:nvPicPr>
          <p:cNvPr id="62466" name="内容占位符 3">
            <a:extLst>
              <a:ext uri="{FF2B5EF4-FFF2-40B4-BE49-F238E27FC236}">
                <a16:creationId xmlns:a16="http://schemas.microsoft.com/office/drawing/2014/main" id="{DF5E9723-BE0B-4797-9725-A0FD35DDA6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3588" y="1330325"/>
            <a:ext cx="5522912" cy="3109913"/>
          </a:xfrm>
        </p:spPr>
      </p:pic>
      <p:pic>
        <p:nvPicPr>
          <p:cNvPr id="62467" name="图片 4">
            <a:extLst>
              <a:ext uri="{FF2B5EF4-FFF2-40B4-BE49-F238E27FC236}">
                <a16:creationId xmlns:a16="http://schemas.microsoft.com/office/drawing/2014/main" id="{1630BE32-E293-407A-852B-0E5732F5A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125" y="4643438"/>
            <a:ext cx="2041525" cy="105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174081">
            <a:extLst>
              <a:ext uri="{FF2B5EF4-FFF2-40B4-BE49-F238E27FC236}">
                <a16:creationId xmlns:a16="http://schemas.microsoft.com/office/drawing/2014/main" id="{263E3778-1067-46AC-BA26-1C3C0A92E19A}"/>
              </a:ext>
            </a:extLst>
          </p:cNvPr>
          <p:cNvSpPr>
            <a:spLocks noGrp="1" noChangeArrowheads="1"/>
          </p:cNvSpPr>
          <p:nvPr>
            <p:ph type="title"/>
          </p:nvPr>
        </p:nvSpPr>
        <p:spPr>
          <a:xfrm>
            <a:off x="457200" y="274638"/>
            <a:ext cx="8229600" cy="777875"/>
          </a:xfrm>
        </p:spPr>
        <p:txBody>
          <a:bodyPr/>
          <a:lstStyle/>
          <a:p>
            <a:r>
              <a:rPr lang="zh-CN" altLang="en-US"/>
              <a:t>寄存器组织举例</a:t>
            </a:r>
          </a:p>
        </p:txBody>
      </p:sp>
      <p:pic>
        <p:nvPicPr>
          <p:cNvPr id="63490" name="图片 174082" descr="s3">
            <a:extLst>
              <a:ext uri="{FF2B5EF4-FFF2-40B4-BE49-F238E27FC236}">
                <a16:creationId xmlns:a16="http://schemas.microsoft.com/office/drawing/2014/main" id="{55D1649B-D39F-4A8D-92B0-FDD6C01932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1196975"/>
            <a:ext cx="475297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灯片编号占位符 2">
            <a:extLst>
              <a:ext uri="{FF2B5EF4-FFF2-40B4-BE49-F238E27FC236}">
                <a16:creationId xmlns:a16="http://schemas.microsoft.com/office/drawing/2014/main" id="{1E157263-538F-4795-9097-FE66F8CB563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fld id="{F94BD3AA-7435-458F-9F19-6509A47854A2}" type="slidenum">
              <a:rPr lang="zh-CN" altLang="en-US" sz="1400" smtClean="0"/>
              <a:pPr/>
              <a:t>83</a:t>
            </a:fld>
            <a:endParaRPr lang="zh-CN" altLang="en-US" sz="14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959489">
            <a:extLst>
              <a:ext uri="{FF2B5EF4-FFF2-40B4-BE49-F238E27FC236}">
                <a16:creationId xmlns:a16="http://schemas.microsoft.com/office/drawing/2014/main" id="{C9E16C84-0CB5-4526-A36E-956DA6CF288A}"/>
              </a:ext>
            </a:extLst>
          </p:cNvPr>
          <p:cNvSpPr>
            <a:spLocks noGrp="1" noChangeArrowheads="1"/>
          </p:cNvSpPr>
          <p:nvPr>
            <p:ph type="title"/>
          </p:nvPr>
        </p:nvSpPr>
        <p:spPr>
          <a:xfrm>
            <a:off x="107504" y="116632"/>
            <a:ext cx="7772400" cy="838200"/>
          </a:xfrm>
          <a:ln>
            <a:solidFill>
              <a:srgbClr val="000000"/>
            </a:solidFill>
            <a:miter lim="800000"/>
            <a:headEnd/>
            <a:tailEnd/>
          </a:ln>
        </p:spPr>
        <p:txBody>
          <a:bodyPr/>
          <a:lstStyle/>
          <a:p>
            <a:r>
              <a:rPr lang="zh-CN" altLang="en-US">
                <a:solidFill>
                  <a:srgbClr val="666699"/>
                </a:solidFill>
                <a:latin typeface="华文新魏" panose="02010800040101010101" pitchFamily="2" charset="-122"/>
                <a:ea typeface="华文新魏" panose="02010800040101010101" pitchFamily="2" charset="-122"/>
              </a:rPr>
              <a:t>指令和数据的寻址方式</a:t>
            </a:r>
          </a:p>
        </p:txBody>
      </p:sp>
      <p:sp>
        <p:nvSpPr>
          <p:cNvPr id="64514" name="文本占位符 959490">
            <a:extLst>
              <a:ext uri="{FF2B5EF4-FFF2-40B4-BE49-F238E27FC236}">
                <a16:creationId xmlns:a16="http://schemas.microsoft.com/office/drawing/2014/main" id="{A14949B5-57C9-4F21-8BE8-90B8B34E48FD}"/>
              </a:ext>
            </a:extLst>
          </p:cNvPr>
          <p:cNvSpPr>
            <a:spLocks noGrp="1" noChangeArrowheads="1"/>
          </p:cNvSpPr>
          <p:nvPr>
            <p:ph idx="1"/>
          </p:nvPr>
        </p:nvSpPr>
        <p:spPr>
          <a:xfrm>
            <a:off x="685800" y="1844675"/>
            <a:ext cx="7772400" cy="4114800"/>
          </a:xfrm>
        </p:spPr>
        <p:txBody>
          <a:bodyPr/>
          <a:lstStyle/>
          <a:p>
            <a:pPr marL="0" indent="0" algn="just">
              <a:lnSpc>
                <a:spcPct val="90000"/>
              </a:lnSpc>
            </a:pPr>
            <a:r>
              <a:rPr lang="zh-CN" altLang="en-US" b="1">
                <a:solidFill>
                  <a:srgbClr val="993366"/>
                </a:solidFill>
                <a:latin typeface="楷体_GB2312" pitchFamily="49" charset="-122"/>
              </a:rPr>
              <a:t>相对寻址</a:t>
            </a:r>
          </a:p>
          <a:p>
            <a:pPr marL="0" indent="0" algn="just">
              <a:lnSpc>
                <a:spcPct val="90000"/>
              </a:lnSpc>
              <a:buFontTx/>
              <a:buNone/>
            </a:pPr>
            <a:r>
              <a:rPr lang="zh-CN" altLang="en-US">
                <a:latin typeface="楷体_GB2312" pitchFamily="49" charset="-122"/>
              </a:rPr>
              <a:t>    </a:t>
            </a:r>
            <a:r>
              <a:rPr lang="zh-CN" altLang="en-US" b="1">
                <a:latin typeface="楷体_GB2312" pitchFamily="49" charset="-122"/>
              </a:rPr>
              <a:t>把</a:t>
            </a:r>
            <a:r>
              <a:rPr lang="zh-CN" altLang="en-US" b="1">
                <a:solidFill>
                  <a:srgbClr val="993366"/>
                </a:solidFill>
                <a:latin typeface="楷体_GB2312" pitchFamily="49" charset="-122"/>
              </a:rPr>
              <a:t>程序计数器</a:t>
            </a:r>
            <a:r>
              <a:rPr lang="en-US" altLang="zh-CN" b="1">
                <a:solidFill>
                  <a:srgbClr val="993366"/>
                </a:solidFill>
                <a:latin typeface="楷体_GB2312" pitchFamily="49" charset="-122"/>
              </a:rPr>
              <a:t>PC</a:t>
            </a:r>
            <a:r>
              <a:rPr lang="zh-CN" altLang="en-US" b="1">
                <a:solidFill>
                  <a:srgbClr val="993366"/>
                </a:solidFill>
                <a:latin typeface="楷体_GB2312" pitchFamily="49" charset="-122"/>
              </a:rPr>
              <a:t>的内容</a:t>
            </a:r>
            <a:r>
              <a:rPr lang="zh-CN" altLang="en-US" b="1">
                <a:latin typeface="楷体_GB2312" pitchFamily="49" charset="-122"/>
              </a:rPr>
              <a:t>加上指令格式中的</a:t>
            </a:r>
            <a:r>
              <a:rPr lang="zh-CN" altLang="en-US" b="1">
                <a:solidFill>
                  <a:srgbClr val="993366"/>
                </a:solidFill>
                <a:latin typeface="楷体_GB2312" pitchFamily="49" charset="-122"/>
              </a:rPr>
              <a:t>形式地址</a:t>
            </a:r>
            <a:r>
              <a:rPr lang="en-US" altLang="zh-CN" b="1">
                <a:solidFill>
                  <a:srgbClr val="993366"/>
                </a:solidFill>
                <a:latin typeface="楷体_GB2312" pitchFamily="49" charset="-122"/>
              </a:rPr>
              <a:t>D</a:t>
            </a:r>
            <a:r>
              <a:rPr lang="zh-CN" altLang="en-US" b="1">
                <a:latin typeface="楷体_GB2312" pitchFamily="49" charset="-122"/>
              </a:rPr>
              <a:t>而形成操作数有效地址。程序计数器的内容就是当前指令的地址。</a:t>
            </a:r>
          </a:p>
          <a:p>
            <a:pPr marL="0" indent="0" algn="just">
              <a:lnSpc>
                <a:spcPct val="90000"/>
              </a:lnSpc>
              <a:buFontTx/>
              <a:buNone/>
            </a:pPr>
            <a:r>
              <a:rPr lang="zh-CN" altLang="en-US" b="1">
                <a:latin typeface="楷体_GB2312" pitchFamily="49" charset="-122"/>
              </a:rPr>
              <a:t>    因此，所谓“相对”寻址，就是相对于当前指令地址而言。采用相对寻址方式的好处是程序员勿需用指令的绝对地址编程，因而所编程序可以放在内存任何地方。</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960513">
            <a:extLst>
              <a:ext uri="{FF2B5EF4-FFF2-40B4-BE49-F238E27FC236}">
                <a16:creationId xmlns:a16="http://schemas.microsoft.com/office/drawing/2014/main" id="{8CC558DA-C4C1-41E5-840A-5C8FDF17F936}"/>
              </a:ext>
            </a:extLst>
          </p:cNvPr>
          <p:cNvSpPr>
            <a:spLocks noGrp="1" noChangeArrowheads="1"/>
          </p:cNvSpPr>
          <p:nvPr>
            <p:ph type="title"/>
          </p:nvPr>
        </p:nvSpPr>
        <p:spPr>
          <a:xfrm>
            <a:off x="179512" y="109607"/>
            <a:ext cx="7772400" cy="838200"/>
          </a:xfrm>
          <a:ln>
            <a:solidFill>
              <a:srgbClr val="000000"/>
            </a:solidFill>
            <a:miter lim="800000"/>
            <a:headEnd/>
            <a:tailEnd/>
          </a:ln>
        </p:spPr>
        <p:txBody>
          <a:bodyPr/>
          <a:lstStyle/>
          <a:p>
            <a:r>
              <a:rPr lang="zh-CN" altLang="en-US">
                <a:solidFill>
                  <a:srgbClr val="666699"/>
                </a:solidFill>
                <a:latin typeface="华文新魏" panose="02010800040101010101" pitchFamily="2" charset="-122"/>
                <a:ea typeface="华文新魏" panose="02010800040101010101" pitchFamily="2" charset="-122"/>
              </a:rPr>
              <a:t>指令和数据的寻址方式</a:t>
            </a:r>
          </a:p>
        </p:txBody>
      </p:sp>
      <p:sp>
        <p:nvSpPr>
          <p:cNvPr id="960523" name="矩形 960522">
            <a:extLst>
              <a:ext uri="{FF2B5EF4-FFF2-40B4-BE49-F238E27FC236}">
                <a16:creationId xmlns:a16="http://schemas.microsoft.com/office/drawing/2014/main" id="{07BDB97E-4646-4970-9093-060E3C9D3618}"/>
              </a:ext>
            </a:extLst>
          </p:cNvPr>
          <p:cNvSpPr>
            <a:spLocks noChangeArrowheads="1"/>
          </p:cNvSpPr>
          <p:nvPr/>
        </p:nvSpPr>
        <p:spPr bwMode="auto">
          <a:xfrm>
            <a:off x="685800" y="5029200"/>
            <a:ext cx="7772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33375">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a:ea typeface="楷体_GB2312" pitchFamily="49" charset="-122"/>
              </a:rPr>
              <a:t>   </a:t>
            </a:r>
            <a:r>
              <a:rPr lang="zh-CN" altLang="en-US" b="1">
                <a:ea typeface="楷体_GB2312" pitchFamily="49" charset="-122"/>
              </a:rPr>
              <a:t>假设</a:t>
            </a:r>
            <a:r>
              <a:rPr lang="en-US" altLang="zh-CN" b="1">
                <a:ea typeface="楷体_GB2312" pitchFamily="49" charset="-122"/>
              </a:rPr>
              <a:t>D=1000H</a:t>
            </a:r>
            <a:r>
              <a:rPr lang="zh-CN" altLang="en-US" b="1">
                <a:ea typeface="楷体_GB2312" pitchFamily="49" charset="-122"/>
              </a:rPr>
              <a:t>，</a:t>
            </a:r>
            <a:r>
              <a:rPr lang="en-US" altLang="zh-CN" b="1">
                <a:ea typeface="楷体_GB2312" pitchFamily="49" charset="-122"/>
              </a:rPr>
              <a:t>PC=2000H</a:t>
            </a:r>
            <a:r>
              <a:rPr lang="zh-CN" altLang="en-US" b="1">
                <a:ea typeface="楷体_GB2312" pitchFamily="49" charset="-122"/>
              </a:rPr>
              <a:t>，则有效地址</a:t>
            </a:r>
            <a:r>
              <a:rPr lang="en-US" altLang="zh-CN" b="1">
                <a:ea typeface="楷体_GB2312" pitchFamily="49" charset="-122"/>
              </a:rPr>
              <a:t>=</a:t>
            </a:r>
            <a:r>
              <a:rPr lang="zh-CN" altLang="en-US" b="1">
                <a:ea typeface="楷体_GB2312" pitchFamily="49" charset="-122"/>
              </a:rPr>
              <a:t>（</a:t>
            </a:r>
            <a:r>
              <a:rPr lang="en-US" altLang="zh-CN" b="1">
                <a:ea typeface="楷体_GB2312" pitchFamily="49" charset="-122"/>
              </a:rPr>
              <a:t>PC</a:t>
            </a:r>
            <a:r>
              <a:rPr lang="zh-CN" altLang="en-US" b="1">
                <a:ea typeface="楷体_GB2312" pitchFamily="49" charset="-122"/>
              </a:rPr>
              <a:t>）</a:t>
            </a:r>
            <a:r>
              <a:rPr lang="en-US" altLang="zh-CN" b="1">
                <a:ea typeface="楷体_GB2312" pitchFamily="49" charset="-122"/>
              </a:rPr>
              <a:t>+D =2000H+1000H=3000H</a:t>
            </a:r>
            <a:endParaRPr lang="en-US" altLang="zh-CN" b="1"/>
          </a:p>
          <a:p>
            <a:pPr algn="just" eaLnBrk="0" hangingPunct="0"/>
            <a:r>
              <a:rPr lang="en-US" altLang="zh-CN" b="1">
                <a:ea typeface="楷体_GB2312" pitchFamily="49" charset="-122"/>
              </a:rPr>
              <a:t>   </a:t>
            </a:r>
            <a:r>
              <a:rPr lang="zh-CN" altLang="en-US" b="1">
                <a:ea typeface="楷体_GB2312" pitchFamily="49" charset="-122"/>
              </a:rPr>
              <a:t>操作数</a:t>
            </a:r>
            <a:r>
              <a:rPr lang="en-US" altLang="zh-CN" b="1">
                <a:ea typeface="楷体_GB2312" pitchFamily="49" charset="-122"/>
              </a:rPr>
              <a:t>=</a:t>
            </a:r>
            <a:r>
              <a:rPr lang="zh-CN" altLang="en-US" b="1">
                <a:ea typeface="楷体_GB2312" pitchFamily="49" charset="-122"/>
              </a:rPr>
              <a:t>（</a:t>
            </a:r>
            <a:r>
              <a:rPr lang="en-US" altLang="zh-CN" b="1">
                <a:ea typeface="楷体_GB2312" pitchFamily="49" charset="-122"/>
              </a:rPr>
              <a:t>3000H</a:t>
            </a:r>
            <a:r>
              <a:rPr lang="zh-CN" altLang="en-US" b="1">
                <a:ea typeface="楷体_GB2312" pitchFamily="49" charset="-122"/>
              </a:rPr>
              <a:t>）</a:t>
            </a:r>
            <a:r>
              <a:rPr lang="en-US" altLang="zh-CN" b="1">
                <a:ea typeface="楷体_GB2312" pitchFamily="49" charset="-122"/>
              </a:rPr>
              <a:t>=1234H </a:t>
            </a:r>
            <a:endParaRPr lang="en-US" altLang="zh-CN" b="1"/>
          </a:p>
        </p:txBody>
      </p:sp>
      <p:grpSp>
        <p:nvGrpSpPr>
          <p:cNvPr id="65539" name="组合 960533">
            <a:extLst>
              <a:ext uri="{FF2B5EF4-FFF2-40B4-BE49-F238E27FC236}">
                <a16:creationId xmlns:a16="http://schemas.microsoft.com/office/drawing/2014/main" id="{2DC3E723-0919-465C-A5C1-F97E78FAA142}"/>
              </a:ext>
            </a:extLst>
          </p:cNvPr>
          <p:cNvGrpSpPr>
            <a:grpSpLocks/>
          </p:cNvGrpSpPr>
          <p:nvPr/>
        </p:nvGrpSpPr>
        <p:grpSpPr bwMode="auto">
          <a:xfrm>
            <a:off x="533400" y="1981200"/>
            <a:ext cx="8077200" cy="2900363"/>
            <a:chOff x="336" y="1248"/>
            <a:chExt cx="5088" cy="1827"/>
          </a:xfrm>
        </p:grpSpPr>
        <p:sp>
          <p:nvSpPr>
            <p:cNvPr id="65540" name="下箭头 960514">
              <a:extLst>
                <a:ext uri="{FF2B5EF4-FFF2-40B4-BE49-F238E27FC236}">
                  <a16:creationId xmlns:a16="http://schemas.microsoft.com/office/drawing/2014/main" id="{A701000D-D112-449C-82B1-E59C51C6EE41}"/>
                </a:ext>
              </a:extLst>
            </p:cNvPr>
            <p:cNvSpPr>
              <a:spLocks noChangeArrowheads="1"/>
            </p:cNvSpPr>
            <p:nvPr/>
          </p:nvSpPr>
          <p:spPr bwMode="auto">
            <a:xfrm>
              <a:off x="1584" y="1632"/>
              <a:ext cx="240" cy="480"/>
            </a:xfrm>
            <a:prstGeom prst="downArrow">
              <a:avLst>
                <a:gd name="adj1" fmla="val 50000"/>
                <a:gd name="adj2" fmla="val 50000"/>
              </a:avLst>
            </a:prstGeom>
            <a:solidFill>
              <a:schemeClr val="hlink"/>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5541" name="椭圆 960515">
              <a:extLst>
                <a:ext uri="{FF2B5EF4-FFF2-40B4-BE49-F238E27FC236}">
                  <a16:creationId xmlns:a16="http://schemas.microsoft.com/office/drawing/2014/main" id="{9787A85D-573C-4A90-B5C6-E8A6DA8C2491}"/>
                </a:ext>
              </a:extLst>
            </p:cNvPr>
            <p:cNvSpPr>
              <a:spLocks noChangeArrowheads="1"/>
            </p:cNvSpPr>
            <p:nvPr/>
          </p:nvSpPr>
          <p:spPr bwMode="auto">
            <a:xfrm>
              <a:off x="1584" y="2112"/>
              <a:ext cx="240" cy="192"/>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5542" name="右箭头 960516">
              <a:extLst>
                <a:ext uri="{FF2B5EF4-FFF2-40B4-BE49-F238E27FC236}">
                  <a16:creationId xmlns:a16="http://schemas.microsoft.com/office/drawing/2014/main" id="{11500B42-169A-4D8C-8365-3D3CA1C2EB63}"/>
                </a:ext>
              </a:extLst>
            </p:cNvPr>
            <p:cNvSpPr>
              <a:spLocks noChangeArrowheads="1"/>
            </p:cNvSpPr>
            <p:nvPr/>
          </p:nvSpPr>
          <p:spPr bwMode="auto">
            <a:xfrm>
              <a:off x="1824" y="2064"/>
              <a:ext cx="1008" cy="336"/>
            </a:xfrm>
            <a:prstGeom prst="rightArrow">
              <a:avLst>
                <a:gd name="adj1" fmla="val 50000"/>
                <a:gd name="adj2" fmla="val 75000"/>
              </a:avLst>
            </a:prstGeom>
            <a:solidFill>
              <a:schemeClr val="hlink"/>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5543" name="上箭头 960517">
              <a:extLst>
                <a:ext uri="{FF2B5EF4-FFF2-40B4-BE49-F238E27FC236}">
                  <a16:creationId xmlns:a16="http://schemas.microsoft.com/office/drawing/2014/main" id="{418F4ACE-BB32-4D70-8BD3-40B1394CFE13}"/>
                </a:ext>
              </a:extLst>
            </p:cNvPr>
            <p:cNvSpPr>
              <a:spLocks noChangeArrowheads="1"/>
            </p:cNvSpPr>
            <p:nvPr/>
          </p:nvSpPr>
          <p:spPr bwMode="auto">
            <a:xfrm>
              <a:off x="1632" y="2352"/>
              <a:ext cx="192" cy="480"/>
            </a:xfrm>
            <a:prstGeom prst="upArrow">
              <a:avLst>
                <a:gd name="adj1" fmla="val 50000"/>
                <a:gd name="adj2" fmla="val 62500"/>
              </a:avLst>
            </a:prstGeom>
            <a:solidFill>
              <a:schemeClr val="hlink"/>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5544" name="文本框 960518">
              <a:extLst>
                <a:ext uri="{FF2B5EF4-FFF2-40B4-BE49-F238E27FC236}">
                  <a16:creationId xmlns:a16="http://schemas.microsoft.com/office/drawing/2014/main" id="{69DA7E44-5C46-49F3-8CD1-757E6FE587A9}"/>
                </a:ext>
              </a:extLst>
            </p:cNvPr>
            <p:cNvSpPr txBox="1">
              <a:spLocks noChangeArrowheads="1"/>
            </p:cNvSpPr>
            <p:nvPr/>
          </p:nvSpPr>
          <p:spPr bwMode="auto">
            <a:xfrm>
              <a:off x="1440" y="2832"/>
              <a:ext cx="602" cy="243"/>
            </a:xfrm>
            <a:prstGeom prst="rect">
              <a:avLst/>
            </a:prstGeom>
            <a:solidFill>
              <a:srgbClr val="FF99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r>
                <a:rPr lang="en-US" altLang="zh-CN" sz="1000"/>
                <a:t>        </a:t>
              </a:r>
              <a:r>
                <a:rPr lang="en-US" altLang="zh-CN" sz="1800" b="1"/>
                <a:t>PC</a:t>
              </a:r>
            </a:p>
          </p:txBody>
        </p:sp>
        <p:sp>
          <p:nvSpPr>
            <p:cNvPr id="65545" name="右箭头 960519">
              <a:extLst>
                <a:ext uri="{FF2B5EF4-FFF2-40B4-BE49-F238E27FC236}">
                  <a16:creationId xmlns:a16="http://schemas.microsoft.com/office/drawing/2014/main" id="{D67E7706-844B-4A32-AE0E-667EF304359A}"/>
                </a:ext>
              </a:extLst>
            </p:cNvPr>
            <p:cNvSpPr>
              <a:spLocks noChangeArrowheads="1"/>
            </p:cNvSpPr>
            <p:nvPr/>
          </p:nvSpPr>
          <p:spPr bwMode="auto">
            <a:xfrm>
              <a:off x="3552" y="2064"/>
              <a:ext cx="602" cy="384"/>
            </a:xfrm>
            <a:prstGeom prst="rightArrow">
              <a:avLst>
                <a:gd name="adj1" fmla="val 50000"/>
                <a:gd name="adj2" fmla="val 39127"/>
              </a:avLst>
            </a:prstGeom>
            <a:solidFill>
              <a:schemeClr val="hlink"/>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5546" name="文本框 960520">
              <a:extLst>
                <a:ext uri="{FF2B5EF4-FFF2-40B4-BE49-F238E27FC236}">
                  <a16:creationId xmlns:a16="http://schemas.microsoft.com/office/drawing/2014/main" id="{28486505-17DF-48FE-9CE7-8CF30ACF2960}"/>
                </a:ext>
              </a:extLst>
            </p:cNvPr>
            <p:cNvSpPr txBox="1">
              <a:spLocks noChangeArrowheads="1"/>
            </p:cNvSpPr>
            <p:nvPr/>
          </p:nvSpPr>
          <p:spPr bwMode="auto">
            <a:xfrm>
              <a:off x="4176" y="2112"/>
              <a:ext cx="1248" cy="336"/>
            </a:xfrm>
            <a:prstGeom prst="rect">
              <a:avLst/>
            </a:prstGeom>
            <a:solidFill>
              <a:schemeClr val="accent2"/>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r>
                <a:rPr lang="zh-CN" altLang="en-US" sz="2200" b="1">
                  <a:solidFill>
                    <a:srgbClr val="CCECFF"/>
                  </a:solidFill>
                  <a:latin typeface="楷体_GB2312" pitchFamily="49" charset="-122"/>
                  <a:ea typeface="楷体_GB2312" pitchFamily="49" charset="-122"/>
                </a:rPr>
                <a:t>操作数</a:t>
              </a:r>
              <a:r>
                <a:rPr lang="en-US" altLang="zh-CN" sz="2200" b="1">
                  <a:solidFill>
                    <a:srgbClr val="CCECFF"/>
                  </a:solidFill>
                  <a:latin typeface="楷体_GB2312" pitchFamily="49" charset="-122"/>
                  <a:ea typeface="楷体_GB2312" pitchFamily="49" charset="-122"/>
                </a:rPr>
                <a:t>=1234H</a:t>
              </a:r>
            </a:p>
          </p:txBody>
        </p:sp>
        <p:sp>
          <p:nvSpPr>
            <p:cNvPr id="65547" name="文本框 960521">
              <a:extLst>
                <a:ext uri="{FF2B5EF4-FFF2-40B4-BE49-F238E27FC236}">
                  <a16:creationId xmlns:a16="http://schemas.microsoft.com/office/drawing/2014/main" id="{27F28CF8-63DB-4FBC-A19D-ED4A58DE2CE2}"/>
                </a:ext>
              </a:extLst>
            </p:cNvPr>
            <p:cNvSpPr txBox="1">
              <a:spLocks noChangeArrowheads="1"/>
            </p:cNvSpPr>
            <p:nvPr/>
          </p:nvSpPr>
          <p:spPr bwMode="auto">
            <a:xfrm>
              <a:off x="1584" y="2064"/>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latin typeface="Tahoma" panose="020B0604030504040204" pitchFamily="34" charset="0"/>
                </a:rPr>
                <a:t>+</a:t>
              </a:r>
            </a:p>
          </p:txBody>
        </p:sp>
        <p:sp>
          <p:nvSpPr>
            <p:cNvPr id="65548" name="文本框 960524">
              <a:extLst>
                <a:ext uri="{FF2B5EF4-FFF2-40B4-BE49-F238E27FC236}">
                  <a16:creationId xmlns:a16="http://schemas.microsoft.com/office/drawing/2014/main" id="{AA1EC085-1615-4F30-A9A8-E613AD125A45}"/>
                </a:ext>
              </a:extLst>
            </p:cNvPr>
            <p:cNvSpPr txBox="1">
              <a:spLocks noChangeArrowheads="1"/>
            </p:cNvSpPr>
            <p:nvPr/>
          </p:nvSpPr>
          <p:spPr bwMode="auto">
            <a:xfrm>
              <a:off x="336" y="1248"/>
              <a:ext cx="1872" cy="384"/>
            </a:xfrm>
            <a:prstGeom prst="rect">
              <a:avLst/>
            </a:prstGeom>
            <a:solidFill>
              <a:srgbClr val="FF99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r>
                <a:rPr lang="en-US" altLang="zh-CN" sz="2000" b="1"/>
                <a:t>OP        X3               D</a:t>
              </a:r>
            </a:p>
          </p:txBody>
        </p:sp>
        <p:sp>
          <p:nvSpPr>
            <p:cNvPr id="65549" name="直接连接符 960525">
              <a:extLst>
                <a:ext uri="{FF2B5EF4-FFF2-40B4-BE49-F238E27FC236}">
                  <a16:creationId xmlns:a16="http://schemas.microsoft.com/office/drawing/2014/main" id="{9ECD6DD7-0E1B-43BD-8BEF-D03F545A58A0}"/>
                </a:ext>
              </a:extLst>
            </p:cNvPr>
            <p:cNvSpPr>
              <a:spLocks noChangeShapeType="1"/>
            </p:cNvSpPr>
            <p:nvPr/>
          </p:nvSpPr>
          <p:spPr bwMode="auto">
            <a:xfrm>
              <a:off x="720" y="1248"/>
              <a:ext cx="0" cy="38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0" name="直接连接符 960526">
              <a:extLst>
                <a:ext uri="{FF2B5EF4-FFF2-40B4-BE49-F238E27FC236}">
                  <a16:creationId xmlns:a16="http://schemas.microsoft.com/office/drawing/2014/main" id="{20964657-1D76-416A-B042-942C83DF062B}"/>
                </a:ext>
              </a:extLst>
            </p:cNvPr>
            <p:cNvSpPr>
              <a:spLocks noChangeShapeType="1"/>
            </p:cNvSpPr>
            <p:nvPr/>
          </p:nvSpPr>
          <p:spPr bwMode="auto">
            <a:xfrm>
              <a:off x="1344" y="1248"/>
              <a:ext cx="0" cy="38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1" name="文本框 960528">
              <a:extLst>
                <a:ext uri="{FF2B5EF4-FFF2-40B4-BE49-F238E27FC236}">
                  <a16:creationId xmlns:a16="http://schemas.microsoft.com/office/drawing/2014/main" id="{F31D9579-F9DF-48CC-8A54-8C142EA4E3AD}"/>
                </a:ext>
              </a:extLst>
            </p:cNvPr>
            <p:cNvSpPr txBox="1">
              <a:spLocks noChangeArrowheads="1"/>
            </p:cNvSpPr>
            <p:nvPr/>
          </p:nvSpPr>
          <p:spPr bwMode="auto">
            <a:xfrm>
              <a:off x="2832" y="1728"/>
              <a:ext cx="688" cy="1108"/>
            </a:xfrm>
            <a:prstGeom prst="rect">
              <a:avLst/>
            </a:prstGeom>
            <a:solidFill>
              <a:schemeClr val="accent1"/>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endParaRPr lang="en-US" altLang="zh-CN" sz="1000"/>
            </a:p>
            <a:p>
              <a:pPr algn="just" eaLnBrk="0" hangingPunct="0"/>
              <a:endParaRPr lang="en-US" altLang="zh-CN" sz="1000"/>
            </a:p>
            <a:p>
              <a:pPr algn="just" eaLnBrk="0" hangingPunct="0"/>
              <a:endParaRPr lang="en-US" altLang="zh-CN" sz="1000"/>
            </a:p>
            <a:p>
              <a:pPr algn="just" eaLnBrk="0" hangingPunct="0"/>
              <a:endParaRPr lang="en-US" altLang="zh-CN" sz="1000"/>
            </a:p>
            <a:p>
              <a:pPr algn="just" eaLnBrk="0" hangingPunct="0"/>
              <a:r>
                <a:rPr lang="en-US" altLang="zh-CN" sz="1800" b="1"/>
                <a:t>1234H</a:t>
              </a:r>
            </a:p>
          </p:txBody>
        </p:sp>
        <p:sp>
          <p:nvSpPr>
            <p:cNvPr id="65552" name="直接连接符 960529">
              <a:extLst>
                <a:ext uri="{FF2B5EF4-FFF2-40B4-BE49-F238E27FC236}">
                  <a16:creationId xmlns:a16="http://schemas.microsoft.com/office/drawing/2014/main" id="{AFF30CB0-630A-45DD-AF45-F9DE337D80F7}"/>
                </a:ext>
              </a:extLst>
            </p:cNvPr>
            <p:cNvSpPr>
              <a:spLocks noChangeShapeType="1"/>
            </p:cNvSpPr>
            <p:nvPr/>
          </p:nvSpPr>
          <p:spPr bwMode="auto">
            <a:xfrm>
              <a:off x="2832" y="2064"/>
              <a:ext cx="67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3" name="直接连接符 960530">
              <a:extLst>
                <a:ext uri="{FF2B5EF4-FFF2-40B4-BE49-F238E27FC236}">
                  <a16:creationId xmlns:a16="http://schemas.microsoft.com/office/drawing/2014/main" id="{36A57537-A854-4DF3-92AC-C62C473AF6C1}"/>
                </a:ext>
              </a:extLst>
            </p:cNvPr>
            <p:cNvSpPr>
              <a:spLocks noChangeShapeType="1"/>
            </p:cNvSpPr>
            <p:nvPr/>
          </p:nvSpPr>
          <p:spPr bwMode="auto">
            <a:xfrm>
              <a:off x="2832" y="2352"/>
              <a:ext cx="67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4" name="文本框 960531">
              <a:extLst>
                <a:ext uri="{FF2B5EF4-FFF2-40B4-BE49-F238E27FC236}">
                  <a16:creationId xmlns:a16="http://schemas.microsoft.com/office/drawing/2014/main" id="{9D399FA1-71FC-44C8-B16D-0704E69EA084}"/>
                </a:ext>
              </a:extLst>
            </p:cNvPr>
            <p:cNvSpPr txBox="1">
              <a:spLocks noChangeArrowheads="1"/>
            </p:cNvSpPr>
            <p:nvPr/>
          </p:nvSpPr>
          <p:spPr bwMode="auto">
            <a:xfrm>
              <a:off x="2064" y="1968"/>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800" b="1">
                  <a:latin typeface="Tahoma" panose="020B0604030504040204" pitchFamily="34" charset="0"/>
                </a:rPr>
                <a:t>3000H</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60523"/>
                                        </p:tgtEl>
                                        <p:attrNameLst>
                                          <p:attrName>style.visibility</p:attrName>
                                        </p:attrNameLst>
                                      </p:cBhvr>
                                      <p:to>
                                        <p:strVal val="visible"/>
                                      </p:to>
                                    </p:set>
                                    <p:animEffect transition="in" filter="dissolve">
                                      <p:cBhvr>
                                        <p:cTn id="7" dur="500"/>
                                        <p:tgtEl>
                                          <p:spTgt spid="960523"/>
                                        </p:tgtEl>
                                      </p:cBhvr>
                                    </p:animEffect>
                                  </p:childTnLst>
                                  <p:subTnLst>
                                    <p:audio>
                                      <p:cMediaNode>
                                        <p:cTn display="0" masterRel="sameClick">
                                          <p:stCondLst>
                                            <p:cond evt="begin" delay="0">
                                              <p:tn val="5"/>
                                            </p:cond>
                                          </p:stCondLst>
                                          <p:endCondLst>
                                            <p:cond evt="onStopAudio" delay="0">
                                              <p:tgtEl>
                                                <p:sldTgt/>
                                              </p:tgtEl>
                                            </p:cond>
                                          </p:endCondLst>
                                        </p:cTn>
                                        <p:tgtEl>
                                          <p:sndTgt r:embed="rId2"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052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961537">
            <a:extLst>
              <a:ext uri="{FF2B5EF4-FFF2-40B4-BE49-F238E27FC236}">
                <a16:creationId xmlns:a16="http://schemas.microsoft.com/office/drawing/2014/main" id="{0770425E-DC34-4D12-B76D-433DADCB81CB}"/>
              </a:ext>
            </a:extLst>
          </p:cNvPr>
          <p:cNvSpPr>
            <a:spLocks noGrp="1" noChangeArrowheads="1"/>
          </p:cNvSpPr>
          <p:nvPr>
            <p:ph type="title"/>
          </p:nvPr>
        </p:nvSpPr>
        <p:spPr>
          <a:xfrm>
            <a:off x="323528" y="116632"/>
            <a:ext cx="7772400" cy="838200"/>
          </a:xfrm>
          <a:ln>
            <a:solidFill>
              <a:srgbClr val="000000"/>
            </a:solidFill>
            <a:miter lim="800000"/>
            <a:headEnd/>
            <a:tailEnd/>
          </a:ln>
        </p:spPr>
        <p:txBody>
          <a:bodyPr/>
          <a:lstStyle/>
          <a:p>
            <a:r>
              <a:rPr lang="zh-CN" altLang="en-US">
                <a:solidFill>
                  <a:srgbClr val="666699"/>
                </a:solidFill>
                <a:latin typeface="华文新魏" panose="02010800040101010101" pitchFamily="2" charset="-122"/>
                <a:ea typeface="华文新魏" panose="02010800040101010101" pitchFamily="2" charset="-122"/>
              </a:rPr>
              <a:t>指令和数据的寻址方式</a:t>
            </a:r>
          </a:p>
        </p:txBody>
      </p:sp>
      <p:sp>
        <p:nvSpPr>
          <p:cNvPr id="66562" name="文本占位符 961538">
            <a:extLst>
              <a:ext uri="{FF2B5EF4-FFF2-40B4-BE49-F238E27FC236}">
                <a16:creationId xmlns:a16="http://schemas.microsoft.com/office/drawing/2014/main" id="{957AC43C-11DD-4BD4-9D3B-A404B5FE4E6C}"/>
              </a:ext>
            </a:extLst>
          </p:cNvPr>
          <p:cNvSpPr>
            <a:spLocks noGrp="1" noChangeArrowheads="1"/>
          </p:cNvSpPr>
          <p:nvPr>
            <p:ph idx="1"/>
          </p:nvPr>
        </p:nvSpPr>
        <p:spPr>
          <a:xfrm>
            <a:off x="685800" y="1905000"/>
            <a:ext cx="7772400" cy="4191000"/>
          </a:xfrm>
        </p:spPr>
        <p:txBody>
          <a:bodyPr/>
          <a:lstStyle/>
          <a:p>
            <a:pPr algn="just">
              <a:lnSpc>
                <a:spcPct val="90000"/>
              </a:lnSpc>
            </a:pPr>
            <a:r>
              <a:rPr lang="zh-CN" altLang="en-US" b="1">
                <a:solidFill>
                  <a:srgbClr val="993366"/>
                </a:solidFill>
                <a:latin typeface="楷体_GB2312" pitchFamily="49" charset="-122"/>
              </a:rPr>
              <a:t>变址和基值寻址方式</a:t>
            </a:r>
          </a:p>
          <a:p>
            <a:r>
              <a:rPr lang="zh-CN" altLang="en-US"/>
              <a:t>        </a:t>
            </a:r>
            <a:r>
              <a:rPr lang="zh-CN" altLang="en-US" b="1"/>
              <a:t>变址寻址方式与基值寻址方式有点类似，它们都是把某个变址寄存器或基值寄存器的内容，加上指令格式中的形式地址而形成操作数的有效地址。</a:t>
            </a:r>
          </a:p>
          <a:p>
            <a:r>
              <a:rPr lang="zh-CN" altLang="en-US" b="1"/>
              <a:t>        但使用变址寻址方式的目的不在于扩大寻址空间，而在于实现程序块的规律变化。</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962561">
            <a:extLst>
              <a:ext uri="{FF2B5EF4-FFF2-40B4-BE49-F238E27FC236}">
                <a16:creationId xmlns:a16="http://schemas.microsoft.com/office/drawing/2014/main" id="{C1A41958-DD23-4479-AC47-635F566D6444}"/>
              </a:ext>
            </a:extLst>
          </p:cNvPr>
          <p:cNvSpPr>
            <a:spLocks noGrp="1" noChangeArrowheads="1"/>
          </p:cNvSpPr>
          <p:nvPr>
            <p:ph type="title"/>
          </p:nvPr>
        </p:nvSpPr>
        <p:spPr>
          <a:xfrm>
            <a:off x="251520" y="121185"/>
            <a:ext cx="7772400" cy="838200"/>
          </a:xfrm>
          <a:ln>
            <a:solidFill>
              <a:srgbClr val="000000"/>
            </a:solidFill>
            <a:miter lim="800000"/>
            <a:headEnd/>
            <a:tailEnd/>
          </a:ln>
        </p:spPr>
        <p:txBody>
          <a:bodyPr/>
          <a:lstStyle/>
          <a:p>
            <a:r>
              <a:rPr lang="zh-CN" altLang="en-US">
                <a:solidFill>
                  <a:srgbClr val="666699"/>
                </a:solidFill>
                <a:latin typeface="华文新魏" panose="02010800040101010101" pitchFamily="2" charset="-122"/>
                <a:ea typeface="华文新魏" panose="02010800040101010101" pitchFamily="2" charset="-122"/>
              </a:rPr>
              <a:t>指令和数据的寻址方式</a:t>
            </a:r>
          </a:p>
        </p:txBody>
      </p:sp>
      <p:grpSp>
        <p:nvGrpSpPr>
          <p:cNvPr id="67586" name="组合 962578">
            <a:extLst>
              <a:ext uri="{FF2B5EF4-FFF2-40B4-BE49-F238E27FC236}">
                <a16:creationId xmlns:a16="http://schemas.microsoft.com/office/drawing/2014/main" id="{704CE09A-647C-4BFF-9695-D4218F340189}"/>
              </a:ext>
            </a:extLst>
          </p:cNvPr>
          <p:cNvGrpSpPr>
            <a:grpSpLocks/>
          </p:cNvGrpSpPr>
          <p:nvPr/>
        </p:nvGrpSpPr>
        <p:grpSpPr bwMode="auto">
          <a:xfrm>
            <a:off x="838200" y="2057400"/>
            <a:ext cx="7696200" cy="3810000"/>
            <a:chOff x="720" y="1488"/>
            <a:chExt cx="4682" cy="2160"/>
          </a:xfrm>
        </p:grpSpPr>
        <p:sp>
          <p:nvSpPr>
            <p:cNvPr id="67587" name="下箭头 962562">
              <a:extLst>
                <a:ext uri="{FF2B5EF4-FFF2-40B4-BE49-F238E27FC236}">
                  <a16:creationId xmlns:a16="http://schemas.microsoft.com/office/drawing/2014/main" id="{58A6CD82-962C-466D-A241-0ED443CE45B4}"/>
                </a:ext>
              </a:extLst>
            </p:cNvPr>
            <p:cNvSpPr>
              <a:spLocks noChangeArrowheads="1"/>
            </p:cNvSpPr>
            <p:nvPr/>
          </p:nvSpPr>
          <p:spPr bwMode="auto">
            <a:xfrm>
              <a:off x="1920" y="1776"/>
              <a:ext cx="192" cy="720"/>
            </a:xfrm>
            <a:prstGeom prst="downArrow">
              <a:avLst>
                <a:gd name="adj1" fmla="val 50000"/>
                <a:gd name="adj2" fmla="val 93750"/>
              </a:avLst>
            </a:prstGeom>
            <a:solidFill>
              <a:schemeClr val="hlink"/>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7588" name="椭圆 962563">
              <a:extLst>
                <a:ext uri="{FF2B5EF4-FFF2-40B4-BE49-F238E27FC236}">
                  <a16:creationId xmlns:a16="http://schemas.microsoft.com/office/drawing/2014/main" id="{04D92D1E-45A2-40B4-9488-BF08DA67E8CD}"/>
                </a:ext>
              </a:extLst>
            </p:cNvPr>
            <p:cNvSpPr>
              <a:spLocks noChangeArrowheads="1"/>
            </p:cNvSpPr>
            <p:nvPr/>
          </p:nvSpPr>
          <p:spPr bwMode="auto">
            <a:xfrm>
              <a:off x="1920" y="2544"/>
              <a:ext cx="192" cy="192"/>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7589" name="上箭头 962564">
              <a:extLst>
                <a:ext uri="{FF2B5EF4-FFF2-40B4-BE49-F238E27FC236}">
                  <a16:creationId xmlns:a16="http://schemas.microsoft.com/office/drawing/2014/main" id="{5E819756-2A18-42BB-80DF-6B8C789C4A3D}"/>
                </a:ext>
              </a:extLst>
            </p:cNvPr>
            <p:cNvSpPr>
              <a:spLocks noChangeArrowheads="1"/>
            </p:cNvSpPr>
            <p:nvPr/>
          </p:nvSpPr>
          <p:spPr bwMode="auto">
            <a:xfrm>
              <a:off x="1920" y="2736"/>
              <a:ext cx="240" cy="576"/>
            </a:xfrm>
            <a:prstGeom prst="upArrow">
              <a:avLst>
                <a:gd name="adj1" fmla="val 50000"/>
                <a:gd name="adj2" fmla="val 60000"/>
              </a:avLst>
            </a:prstGeom>
            <a:solidFill>
              <a:schemeClr val="hlink"/>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7590" name="文本框 962565">
              <a:extLst>
                <a:ext uri="{FF2B5EF4-FFF2-40B4-BE49-F238E27FC236}">
                  <a16:creationId xmlns:a16="http://schemas.microsoft.com/office/drawing/2014/main" id="{3281A9DE-D614-4E24-8B3D-659F04626BCA}"/>
                </a:ext>
              </a:extLst>
            </p:cNvPr>
            <p:cNvSpPr txBox="1">
              <a:spLocks noChangeArrowheads="1"/>
            </p:cNvSpPr>
            <p:nvPr/>
          </p:nvSpPr>
          <p:spPr bwMode="auto">
            <a:xfrm>
              <a:off x="1104" y="3312"/>
              <a:ext cx="1130" cy="336"/>
            </a:xfrm>
            <a:prstGeom prst="rect">
              <a:avLst/>
            </a:prstGeom>
            <a:solidFill>
              <a:srgbClr val="FF99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r>
                <a:rPr lang="en-US" altLang="zh-CN" sz="2000"/>
                <a:t>           </a:t>
              </a:r>
              <a:r>
                <a:rPr lang="en-US" altLang="zh-CN"/>
                <a:t>A</a:t>
              </a:r>
            </a:p>
          </p:txBody>
        </p:sp>
        <p:sp>
          <p:nvSpPr>
            <p:cNvPr id="67591" name="右箭头 962566">
              <a:extLst>
                <a:ext uri="{FF2B5EF4-FFF2-40B4-BE49-F238E27FC236}">
                  <a16:creationId xmlns:a16="http://schemas.microsoft.com/office/drawing/2014/main" id="{10AC6E3F-5B7C-4816-825D-973C62B1BD30}"/>
                </a:ext>
              </a:extLst>
            </p:cNvPr>
            <p:cNvSpPr>
              <a:spLocks noChangeArrowheads="1"/>
            </p:cNvSpPr>
            <p:nvPr/>
          </p:nvSpPr>
          <p:spPr bwMode="auto">
            <a:xfrm>
              <a:off x="2112" y="2496"/>
              <a:ext cx="824" cy="240"/>
            </a:xfrm>
            <a:prstGeom prst="rightArrow">
              <a:avLst>
                <a:gd name="adj1" fmla="val 50000"/>
                <a:gd name="adj2" fmla="val 85690"/>
              </a:avLst>
            </a:prstGeom>
            <a:solidFill>
              <a:schemeClr val="hlink"/>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7592" name="右箭头 962567">
              <a:extLst>
                <a:ext uri="{FF2B5EF4-FFF2-40B4-BE49-F238E27FC236}">
                  <a16:creationId xmlns:a16="http://schemas.microsoft.com/office/drawing/2014/main" id="{2A4D2CF7-F88B-46C4-A02C-BA0432F31AD0}"/>
                </a:ext>
              </a:extLst>
            </p:cNvPr>
            <p:cNvSpPr>
              <a:spLocks noChangeArrowheads="1"/>
            </p:cNvSpPr>
            <p:nvPr/>
          </p:nvSpPr>
          <p:spPr bwMode="auto">
            <a:xfrm>
              <a:off x="3648" y="2496"/>
              <a:ext cx="602" cy="192"/>
            </a:xfrm>
            <a:prstGeom prst="rightArrow">
              <a:avLst>
                <a:gd name="adj1" fmla="val 50000"/>
                <a:gd name="adj2" fmla="val 78255"/>
              </a:avLst>
            </a:prstGeom>
            <a:solidFill>
              <a:schemeClr val="hlink"/>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7593" name="文本框 962568">
              <a:extLst>
                <a:ext uri="{FF2B5EF4-FFF2-40B4-BE49-F238E27FC236}">
                  <a16:creationId xmlns:a16="http://schemas.microsoft.com/office/drawing/2014/main" id="{13E39AD3-E773-432C-B7F7-3EEBDD829276}"/>
                </a:ext>
              </a:extLst>
            </p:cNvPr>
            <p:cNvSpPr txBox="1">
              <a:spLocks noChangeArrowheads="1"/>
            </p:cNvSpPr>
            <p:nvPr/>
          </p:nvSpPr>
          <p:spPr bwMode="auto">
            <a:xfrm>
              <a:off x="4224" y="2400"/>
              <a:ext cx="1178" cy="336"/>
            </a:xfrm>
            <a:prstGeom prst="rect">
              <a:avLst/>
            </a:prstGeom>
            <a:solidFill>
              <a:schemeClr val="accent2"/>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r>
                <a:rPr lang="zh-CN" altLang="en-US" sz="2800" b="1">
                  <a:solidFill>
                    <a:srgbClr val="CCECFF"/>
                  </a:solidFill>
                  <a:ea typeface="楷体_GB2312" pitchFamily="49" charset="-122"/>
                </a:rPr>
                <a:t>操作数</a:t>
              </a:r>
            </a:p>
          </p:txBody>
        </p:sp>
        <p:grpSp>
          <p:nvGrpSpPr>
            <p:cNvPr id="67594" name="组合 962569">
              <a:extLst>
                <a:ext uri="{FF2B5EF4-FFF2-40B4-BE49-F238E27FC236}">
                  <a16:creationId xmlns:a16="http://schemas.microsoft.com/office/drawing/2014/main" id="{B6614B32-48FF-42A7-BF4D-40AF27F8CBFF}"/>
                </a:ext>
              </a:extLst>
            </p:cNvPr>
            <p:cNvGrpSpPr>
              <a:grpSpLocks/>
            </p:cNvGrpSpPr>
            <p:nvPr/>
          </p:nvGrpSpPr>
          <p:grpSpPr bwMode="auto">
            <a:xfrm>
              <a:off x="720" y="1488"/>
              <a:ext cx="1584" cy="288"/>
              <a:chOff x="720" y="1488"/>
              <a:chExt cx="1584" cy="288"/>
            </a:xfrm>
          </p:grpSpPr>
          <p:sp>
            <p:nvSpPr>
              <p:cNvPr id="67595" name="文本框 962570">
                <a:extLst>
                  <a:ext uri="{FF2B5EF4-FFF2-40B4-BE49-F238E27FC236}">
                    <a16:creationId xmlns:a16="http://schemas.microsoft.com/office/drawing/2014/main" id="{DDDDF111-E9BE-49DC-9C61-BAA1A675ADA2}"/>
                  </a:ext>
                </a:extLst>
              </p:cNvPr>
              <p:cNvSpPr txBox="1">
                <a:spLocks noChangeArrowheads="1"/>
              </p:cNvSpPr>
              <p:nvPr/>
            </p:nvSpPr>
            <p:spPr bwMode="auto">
              <a:xfrm>
                <a:off x="720" y="1488"/>
                <a:ext cx="1584" cy="288"/>
              </a:xfrm>
              <a:prstGeom prst="rect">
                <a:avLst/>
              </a:prstGeom>
              <a:solidFill>
                <a:srgbClr val="FF99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r>
                  <a:rPr lang="en-US" altLang="zh-CN" sz="2000"/>
                  <a:t>OP         X3          D</a:t>
                </a:r>
              </a:p>
            </p:txBody>
          </p:sp>
          <p:sp>
            <p:nvSpPr>
              <p:cNvPr id="67596" name="直接连接符 962571">
                <a:extLst>
                  <a:ext uri="{FF2B5EF4-FFF2-40B4-BE49-F238E27FC236}">
                    <a16:creationId xmlns:a16="http://schemas.microsoft.com/office/drawing/2014/main" id="{55AF13B2-30E8-4152-BE14-7BBD4F278E4D}"/>
                  </a:ext>
                </a:extLst>
              </p:cNvPr>
              <p:cNvSpPr>
                <a:spLocks noChangeShapeType="1"/>
              </p:cNvSpPr>
              <p:nvPr/>
            </p:nvSpPr>
            <p:spPr bwMode="auto">
              <a:xfrm>
                <a:off x="1152" y="1488"/>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7" name="直接连接符 962572">
                <a:extLst>
                  <a:ext uri="{FF2B5EF4-FFF2-40B4-BE49-F238E27FC236}">
                    <a16:creationId xmlns:a16="http://schemas.microsoft.com/office/drawing/2014/main" id="{3168F201-E9D9-4919-B569-B4D7A53A7A47}"/>
                  </a:ext>
                </a:extLst>
              </p:cNvPr>
              <p:cNvSpPr>
                <a:spLocks noChangeShapeType="1"/>
              </p:cNvSpPr>
              <p:nvPr/>
            </p:nvSpPr>
            <p:spPr bwMode="auto">
              <a:xfrm>
                <a:off x="1776" y="1488"/>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7598" name="文本框 962573">
              <a:extLst>
                <a:ext uri="{FF2B5EF4-FFF2-40B4-BE49-F238E27FC236}">
                  <a16:creationId xmlns:a16="http://schemas.microsoft.com/office/drawing/2014/main" id="{CFD8302A-FD6E-4E95-BC93-16C7A1142972}"/>
                </a:ext>
              </a:extLst>
            </p:cNvPr>
            <p:cNvSpPr txBox="1">
              <a:spLocks noChangeArrowheads="1"/>
            </p:cNvSpPr>
            <p:nvPr/>
          </p:nvSpPr>
          <p:spPr bwMode="auto">
            <a:xfrm>
              <a:off x="1872" y="2496"/>
              <a:ext cx="28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latin typeface="Tahoma" panose="020B0604030504040204" pitchFamily="34" charset="0"/>
                </a:rPr>
                <a:t>+</a:t>
              </a:r>
            </a:p>
          </p:txBody>
        </p:sp>
        <p:grpSp>
          <p:nvGrpSpPr>
            <p:cNvPr id="67599" name="组合 962574">
              <a:extLst>
                <a:ext uri="{FF2B5EF4-FFF2-40B4-BE49-F238E27FC236}">
                  <a16:creationId xmlns:a16="http://schemas.microsoft.com/office/drawing/2014/main" id="{61A4EF7E-D0AC-4EFA-9BFF-61ADD0F9BCD7}"/>
                </a:ext>
              </a:extLst>
            </p:cNvPr>
            <p:cNvGrpSpPr>
              <a:grpSpLocks/>
            </p:cNvGrpSpPr>
            <p:nvPr/>
          </p:nvGrpSpPr>
          <p:grpSpPr bwMode="auto">
            <a:xfrm>
              <a:off x="2928" y="2064"/>
              <a:ext cx="720" cy="1109"/>
              <a:chOff x="2928" y="2064"/>
              <a:chExt cx="720" cy="1109"/>
            </a:xfrm>
          </p:grpSpPr>
          <p:sp>
            <p:nvSpPr>
              <p:cNvPr id="67600" name="文本框 962575">
                <a:extLst>
                  <a:ext uri="{FF2B5EF4-FFF2-40B4-BE49-F238E27FC236}">
                    <a16:creationId xmlns:a16="http://schemas.microsoft.com/office/drawing/2014/main" id="{24469458-76ED-4501-858A-9002106653D2}"/>
                  </a:ext>
                </a:extLst>
              </p:cNvPr>
              <p:cNvSpPr txBox="1">
                <a:spLocks noChangeArrowheads="1"/>
              </p:cNvSpPr>
              <p:nvPr/>
            </p:nvSpPr>
            <p:spPr bwMode="auto">
              <a:xfrm>
                <a:off x="2928" y="2064"/>
                <a:ext cx="688" cy="1109"/>
              </a:xfrm>
              <a:prstGeom prst="rect">
                <a:avLst/>
              </a:prstGeom>
              <a:solidFill>
                <a:schemeClr val="accent1"/>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endParaRPr lang="en-US" altLang="zh-CN" sz="1000"/>
              </a:p>
              <a:p>
                <a:pPr algn="just" eaLnBrk="0" hangingPunct="0"/>
                <a:endParaRPr lang="en-US" altLang="zh-CN" sz="1000"/>
              </a:p>
              <a:p>
                <a:pPr algn="just" eaLnBrk="0" hangingPunct="0"/>
                <a:endParaRPr lang="en-US" altLang="zh-CN" sz="1000"/>
              </a:p>
              <a:p>
                <a:pPr algn="just" eaLnBrk="0" hangingPunct="0"/>
                <a:endParaRPr lang="en-US" altLang="zh-CN" sz="1000"/>
              </a:p>
              <a:p>
                <a:pPr algn="just" eaLnBrk="0" hangingPunct="0"/>
                <a:r>
                  <a:rPr lang="en-US" altLang="zh-CN" sz="1000"/>
                  <a:t>            </a:t>
                </a:r>
                <a:r>
                  <a:rPr lang="en-US" altLang="zh-CN"/>
                  <a:t>S</a:t>
                </a:r>
              </a:p>
            </p:txBody>
          </p:sp>
          <p:sp>
            <p:nvSpPr>
              <p:cNvPr id="67601" name="直接连接符 962576">
                <a:extLst>
                  <a:ext uri="{FF2B5EF4-FFF2-40B4-BE49-F238E27FC236}">
                    <a16:creationId xmlns:a16="http://schemas.microsoft.com/office/drawing/2014/main" id="{93A6477A-AA29-429C-BCF0-D9DF8DBED6EE}"/>
                  </a:ext>
                </a:extLst>
              </p:cNvPr>
              <p:cNvSpPr>
                <a:spLocks noChangeShapeType="1"/>
              </p:cNvSpPr>
              <p:nvPr/>
            </p:nvSpPr>
            <p:spPr bwMode="auto">
              <a:xfrm>
                <a:off x="2928" y="2400"/>
                <a:ext cx="67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2" name="直接连接符 962577">
                <a:extLst>
                  <a:ext uri="{FF2B5EF4-FFF2-40B4-BE49-F238E27FC236}">
                    <a16:creationId xmlns:a16="http://schemas.microsoft.com/office/drawing/2014/main" id="{CEB907B8-948E-4131-AF29-31CA358B7311}"/>
                  </a:ext>
                </a:extLst>
              </p:cNvPr>
              <p:cNvSpPr>
                <a:spLocks noChangeShapeType="1"/>
              </p:cNvSpPr>
              <p:nvPr/>
            </p:nvSpPr>
            <p:spPr bwMode="auto">
              <a:xfrm>
                <a:off x="2928" y="2736"/>
                <a:ext cx="7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67603" name="矩形 962579">
            <a:extLst>
              <a:ext uri="{FF2B5EF4-FFF2-40B4-BE49-F238E27FC236}">
                <a16:creationId xmlns:a16="http://schemas.microsoft.com/office/drawing/2014/main" id="{C4FF1814-1059-4DE8-B63B-D5B792FFF64E}"/>
              </a:ext>
            </a:extLst>
          </p:cNvPr>
          <p:cNvSpPr>
            <a:spLocks noChangeArrowheads="1"/>
          </p:cNvSpPr>
          <p:nvPr/>
        </p:nvSpPr>
        <p:spPr bwMode="auto">
          <a:xfrm>
            <a:off x="6172200" y="2057400"/>
            <a:ext cx="21574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accent2"/>
              </a:buClr>
              <a:buSzPct val="80000"/>
              <a:buFont typeface="Wingdings" panose="05000000000000000000" pitchFamily="2" charset="2"/>
              <a:buNone/>
            </a:pPr>
            <a:r>
              <a:rPr lang="en-US" altLang="zh-CN" sz="2800" b="1"/>
              <a:t>E=S=D+(A)</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963585">
            <a:extLst>
              <a:ext uri="{FF2B5EF4-FFF2-40B4-BE49-F238E27FC236}">
                <a16:creationId xmlns:a16="http://schemas.microsoft.com/office/drawing/2014/main" id="{20F9EEEE-D28A-4EDD-93D7-117517EBAAB3}"/>
              </a:ext>
            </a:extLst>
          </p:cNvPr>
          <p:cNvSpPr>
            <a:spLocks noGrp="1" noChangeArrowheads="1"/>
          </p:cNvSpPr>
          <p:nvPr>
            <p:ph type="title"/>
          </p:nvPr>
        </p:nvSpPr>
        <p:spPr>
          <a:xfrm>
            <a:off x="251520" y="116632"/>
            <a:ext cx="7772400" cy="838200"/>
          </a:xfrm>
          <a:ln>
            <a:solidFill>
              <a:srgbClr val="000000"/>
            </a:solidFill>
            <a:miter lim="800000"/>
            <a:headEnd/>
            <a:tailEnd/>
          </a:ln>
        </p:spPr>
        <p:txBody>
          <a:bodyPr/>
          <a:lstStyle/>
          <a:p>
            <a:r>
              <a:rPr lang="zh-CN" altLang="en-US">
                <a:solidFill>
                  <a:srgbClr val="666699"/>
                </a:solidFill>
                <a:latin typeface="华文新魏" panose="02010800040101010101" pitchFamily="2" charset="-122"/>
                <a:ea typeface="华文新魏" panose="02010800040101010101" pitchFamily="2" charset="-122"/>
              </a:rPr>
              <a:t>指令和数据的寻址方式</a:t>
            </a:r>
          </a:p>
        </p:txBody>
      </p:sp>
      <p:sp>
        <p:nvSpPr>
          <p:cNvPr id="68610" name="文本占位符 963586">
            <a:extLst>
              <a:ext uri="{FF2B5EF4-FFF2-40B4-BE49-F238E27FC236}">
                <a16:creationId xmlns:a16="http://schemas.microsoft.com/office/drawing/2014/main" id="{4C0CC1AF-4A14-4238-BBD9-9DC2CD546465}"/>
              </a:ext>
            </a:extLst>
          </p:cNvPr>
          <p:cNvSpPr>
            <a:spLocks noGrp="1" noChangeArrowheads="1"/>
          </p:cNvSpPr>
          <p:nvPr>
            <p:ph idx="1"/>
          </p:nvPr>
        </p:nvSpPr>
        <p:spPr>
          <a:xfrm>
            <a:off x="685800" y="1905000"/>
            <a:ext cx="7772400" cy="4191000"/>
          </a:xfrm>
        </p:spPr>
        <p:txBody>
          <a:bodyPr/>
          <a:lstStyle/>
          <a:p>
            <a:pPr algn="just">
              <a:lnSpc>
                <a:spcPct val="90000"/>
              </a:lnSpc>
            </a:pPr>
            <a:r>
              <a:rPr lang="zh-CN" altLang="en-US" b="1">
                <a:solidFill>
                  <a:srgbClr val="993366"/>
                </a:solidFill>
                <a:latin typeface="楷体_GB2312" pitchFamily="49" charset="-122"/>
              </a:rPr>
              <a:t>复合寻址方式</a:t>
            </a:r>
          </a:p>
          <a:p>
            <a:pPr algn="just">
              <a:lnSpc>
                <a:spcPct val="90000"/>
              </a:lnSpc>
            </a:pPr>
            <a:r>
              <a:rPr lang="zh-CN" altLang="en-US" sz="2800"/>
              <a:t>        </a:t>
            </a:r>
            <a:r>
              <a:rPr lang="zh-CN" altLang="en-US" sz="2800" b="1"/>
              <a:t>复合寻址方式是把间接寻址方式同相对寻址方式或变址相结合而形成的寻址方式。它分为先间接方式与后间接方式两种。</a:t>
            </a:r>
          </a:p>
          <a:p>
            <a:pPr algn="just">
              <a:lnSpc>
                <a:spcPct val="90000"/>
              </a:lnSpc>
              <a:buFontTx/>
              <a:buNone/>
            </a:pPr>
            <a:r>
              <a:rPr lang="zh-CN" altLang="en-US" sz="2800" b="1">
                <a:solidFill>
                  <a:srgbClr val="993366"/>
                </a:solidFill>
              </a:rPr>
              <a:t>（</a:t>
            </a:r>
            <a:r>
              <a:rPr lang="en-US" altLang="zh-CN" sz="2800" b="1">
                <a:solidFill>
                  <a:srgbClr val="993366"/>
                </a:solidFill>
              </a:rPr>
              <a:t>1</a:t>
            </a:r>
            <a:r>
              <a:rPr lang="zh-CN" altLang="en-US" sz="2800" b="1">
                <a:solidFill>
                  <a:srgbClr val="993366"/>
                </a:solidFill>
              </a:rPr>
              <a:t>）变址间接式</a:t>
            </a:r>
          </a:p>
          <a:p>
            <a:pPr algn="just">
              <a:lnSpc>
                <a:spcPct val="90000"/>
              </a:lnSpc>
            </a:pPr>
            <a:r>
              <a:rPr lang="zh-CN" altLang="en-US" sz="2800" b="1"/>
              <a:t>         这种寻址方式是先把变址寄存器的内容</a:t>
            </a:r>
            <a:r>
              <a:rPr lang="en-US" altLang="zh-CN" sz="2800" b="1"/>
              <a:t>A</a:t>
            </a:r>
            <a:r>
              <a:rPr lang="zh-CN" altLang="en-US" sz="2800" b="1"/>
              <a:t>和形式地址</a:t>
            </a:r>
            <a:r>
              <a:rPr lang="en-US" altLang="zh-CN" sz="2800" b="1"/>
              <a:t>D</a:t>
            </a:r>
            <a:r>
              <a:rPr lang="zh-CN" altLang="en-US" sz="2800" b="1"/>
              <a:t>相加得</a:t>
            </a:r>
            <a:r>
              <a:rPr lang="en-US" altLang="zh-CN" sz="2800" b="1"/>
              <a:t>A+D</a:t>
            </a:r>
            <a:r>
              <a:rPr lang="zh-CN" altLang="en-US" sz="2800" b="1"/>
              <a:t>，然后间接寻址，求得操作数的有效地址。操作数的有效地址为</a:t>
            </a:r>
            <a:r>
              <a:rPr lang="en-US" altLang="zh-CN" sz="2800" b="1"/>
              <a:t>E=</a:t>
            </a:r>
            <a:r>
              <a:rPr lang="zh-CN" altLang="en-US" sz="2800" b="1"/>
              <a:t>（</a:t>
            </a:r>
            <a:r>
              <a:rPr lang="en-US" altLang="zh-CN" sz="2800" b="1"/>
              <a:t>A+D</a:t>
            </a:r>
            <a:r>
              <a:rPr lang="zh-CN" altLang="en-US" sz="2800" b="1"/>
              <a: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964609">
            <a:extLst>
              <a:ext uri="{FF2B5EF4-FFF2-40B4-BE49-F238E27FC236}">
                <a16:creationId xmlns:a16="http://schemas.microsoft.com/office/drawing/2014/main" id="{01522519-36CE-42EA-A513-7D51BD61FAF9}"/>
              </a:ext>
            </a:extLst>
          </p:cNvPr>
          <p:cNvSpPr>
            <a:spLocks noGrp="1" noChangeArrowheads="1"/>
          </p:cNvSpPr>
          <p:nvPr>
            <p:ph type="title"/>
          </p:nvPr>
        </p:nvSpPr>
        <p:spPr>
          <a:xfrm>
            <a:off x="251520" y="76200"/>
            <a:ext cx="7772400" cy="838200"/>
          </a:xfrm>
          <a:ln>
            <a:solidFill>
              <a:srgbClr val="000000"/>
            </a:solidFill>
            <a:miter lim="800000"/>
            <a:headEnd/>
            <a:tailEnd/>
          </a:ln>
        </p:spPr>
        <p:txBody>
          <a:bodyPr/>
          <a:lstStyle/>
          <a:p>
            <a:r>
              <a:rPr lang="zh-CN" altLang="en-US">
                <a:solidFill>
                  <a:srgbClr val="666699"/>
                </a:solidFill>
                <a:latin typeface="华文新魏" panose="02010800040101010101" pitchFamily="2" charset="-122"/>
                <a:ea typeface="华文新魏" panose="02010800040101010101" pitchFamily="2" charset="-122"/>
              </a:rPr>
              <a:t>指令和数据的寻址方式</a:t>
            </a:r>
          </a:p>
        </p:txBody>
      </p:sp>
      <p:sp>
        <p:nvSpPr>
          <p:cNvPr id="69634" name="矩形 964619">
            <a:extLst>
              <a:ext uri="{FF2B5EF4-FFF2-40B4-BE49-F238E27FC236}">
                <a16:creationId xmlns:a16="http://schemas.microsoft.com/office/drawing/2014/main" id="{157A6F07-B7AE-4F25-A24A-B8C277B50590}"/>
              </a:ext>
            </a:extLst>
          </p:cNvPr>
          <p:cNvSpPr>
            <a:spLocks noChangeArrowheads="1"/>
          </p:cNvSpPr>
          <p:nvPr/>
        </p:nvSpPr>
        <p:spPr bwMode="auto">
          <a:xfrm>
            <a:off x="381000" y="5029200"/>
            <a:ext cx="8458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76225">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r>
              <a:rPr lang="en-US" altLang="zh-CN" b="1">
                <a:ea typeface="楷体_GB2312" pitchFamily="49" charset="-122"/>
              </a:rPr>
              <a:t>     </a:t>
            </a:r>
            <a:r>
              <a:rPr lang="zh-CN" altLang="en-US" b="1">
                <a:ea typeface="楷体_GB2312" pitchFamily="49" charset="-122"/>
              </a:rPr>
              <a:t>假设变址寄存器</a:t>
            </a:r>
            <a:r>
              <a:rPr lang="en-US" altLang="zh-CN" b="1">
                <a:ea typeface="楷体_GB2312" pitchFamily="49" charset="-122"/>
              </a:rPr>
              <a:t>A</a:t>
            </a:r>
            <a:r>
              <a:rPr lang="zh-CN" altLang="en-US" b="1">
                <a:ea typeface="楷体_GB2312" pitchFamily="49" charset="-122"/>
              </a:rPr>
              <a:t>的值为</a:t>
            </a:r>
            <a:r>
              <a:rPr lang="en-US" altLang="zh-CN" b="1">
                <a:ea typeface="楷体_GB2312" pitchFamily="49" charset="-122"/>
              </a:rPr>
              <a:t>0050H</a:t>
            </a:r>
            <a:r>
              <a:rPr lang="zh-CN" altLang="en-US" b="1">
                <a:ea typeface="楷体_GB2312" pitchFamily="49" charset="-122"/>
              </a:rPr>
              <a:t>，</a:t>
            </a:r>
            <a:r>
              <a:rPr lang="en-US" altLang="zh-CN" b="1">
                <a:ea typeface="楷体_GB2312" pitchFamily="49" charset="-122"/>
              </a:rPr>
              <a:t>D=1000H</a:t>
            </a:r>
            <a:r>
              <a:rPr lang="zh-CN" altLang="en-US" b="1">
                <a:ea typeface="楷体_GB2312" pitchFamily="49" charset="-122"/>
              </a:rPr>
              <a:t>，则有效地址</a:t>
            </a:r>
            <a:r>
              <a:rPr lang="en-US" altLang="zh-CN" b="1">
                <a:ea typeface="楷体_GB2312" pitchFamily="49" charset="-122"/>
              </a:rPr>
              <a:t>=</a:t>
            </a:r>
            <a:r>
              <a:rPr lang="zh-CN" altLang="en-US" b="1">
                <a:ea typeface="楷体_GB2312" pitchFamily="49" charset="-122"/>
              </a:rPr>
              <a:t>（（</a:t>
            </a:r>
            <a:r>
              <a:rPr lang="en-US" altLang="zh-CN" b="1">
                <a:ea typeface="楷体_GB2312" pitchFamily="49" charset="-122"/>
              </a:rPr>
              <a:t>A</a:t>
            </a:r>
            <a:r>
              <a:rPr lang="zh-CN" altLang="en-US" b="1">
                <a:ea typeface="楷体_GB2312" pitchFamily="49" charset="-122"/>
              </a:rPr>
              <a:t>）</a:t>
            </a:r>
            <a:r>
              <a:rPr lang="en-US" altLang="zh-CN" b="1">
                <a:ea typeface="楷体_GB2312" pitchFamily="49" charset="-122"/>
              </a:rPr>
              <a:t>+D</a:t>
            </a:r>
            <a:r>
              <a:rPr lang="zh-CN" altLang="en-US" b="1">
                <a:ea typeface="楷体_GB2312" pitchFamily="49" charset="-122"/>
              </a:rPr>
              <a:t>）</a:t>
            </a:r>
            <a:r>
              <a:rPr lang="en-US" altLang="zh-CN" b="1">
                <a:ea typeface="楷体_GB2312" pitchFamily="49" charset="-122"/>
              </a:rPr>
              <a:t>=</a:t>
            </a:r>
            <a:r>
              <a:rPr lang="zh-CN" altLang="en-US" b="1">
                <a:ea typeface="楷体_GB2312" pitchFamily="49" charset="-122"/>
              </a:rPr>
              <a:t>（</a:t>
            </a:r>
            <a:r>
              <a:rPr lang="en-US" altLang="zh-CN" b="1">
                <a:ea typeface="楷体_GB2312" pitchFamily="49" charset="-122"/>
              </a:rPr>
              <a:t>0050H+1000H</a:t>
            </a:r>
            <a:r>
              <a:rPr lang="zh-CN" altLang="en-US" b="1">
                <a:ea typeface="楷体_GB2312" pitchFamily="49" charset="-122"/>
              </a:rPr>
              <a:t>）</a:t>
            </a:r>
            <a:r>
              <a:rPr lang="en-US" altLang="zh-CN" b="1">
                <a:ea typeface="楷体_GB2312" pitchFamily="49" charset="-122"/>
              </a:rPr>
              <a:t>=2345H</a:t>
            </a:r>
            <a:endParaRPr lang="en-US" altLang="zh-CN" b="1"/>
          </a:p>
          <a:p>
            <a:pPr algn="just" eaLnBrk="0" hangingPunct="0"/>
            <a:r>
              <a:rPr lang="en-US" altLang="zh-CN" b="1">
                <a:ea typeface="楷体_GB2312" pitchFamily="49" charset="-122"/>
              </a:rPr>
              <a:t>     </a:t>
            </a:r>
            <a:r>
              <a:rPr lang="zh-CN" altLang="en-US" b="1">
                <a:ea typeface="楷体_GB2312" pitchFamily="49" charset="-122"/>
              </a:rPr>
              <a:t>操作数</a:t>
            </a:r>
            <a:r>
              <a:rPr lang="en-US" altLang="zh-CN" b="1">
                <a:ea typeface="楷体_GB2312" pitchFamily="49" charset="-122"/>
              </a:rPr>
              <a:t>=</a:t>
            </a:r>
            <a:r>
              <a:rPr lang="zh-CN" altLang="en-US" b="1">
                <a:ea typeface="楷体_GB2312" pitchFamily="49" charset="-122"/>
              </a:rPr>
              <a:t>（</a:t>
            </a:r>
            <a:r>
              <a:rPr lang="en-US" altLang="zh-CN" b="1">
                <a:ea typeface="楷体_GB2312" pitchFamily="49" charset="-122"/>
              </a:rPr>
              <a:t>2000H</a:t>
            </a:r>
            <a:r>
              <a:rPr lang="zh-CN" altLang="en-US" b="1">
                <a:ea typeface="楷体_GB2312" pitchFamily="49" charset="-122"/>
              </a:rPr>
              <a:t>）</a:t>
            </a:r>
            <a:r>
              <a:rPr lang="en-US" altLang="zh-CN" b="1">
                <a:ea typeface="楷体_GB2312" pitchFamily="49" charset="-122"/>
              </a:rPr>
              <a:t>=2345H</a:t>
            </a:r>
            <a:endParaRPr lang="en-US" altLang="zh-CN" b="1"/>
          </a:p>
        </p:txBody>
      </p:sp>
      <p:grpSp>
        <p:nvGrpSpPr>
          <p:cNvPr id="69635" name="组合 964628">
            <a:extLst>
              <a:ext uri="{FF2B5EF4-FFF2-40B4-BE49-F238E27FC236}">
                <a16:creationId xmlns:a16="http://schemas.microsoft.com/office/drawing/2014/main" id="{05C938C1-9409-4B4A-A115-94A751F186D3}"/>
              </a:ext>
            </a:extLst>
          </p:cNvPr>
          <p:cNvGrpSpPr>
            <a:grpSpLocks/>
          </p:cNvGrpSpPr>
          <p:nvPr/>
        </p:nvGrpSpPr>
        <p:grpSpPr bwMode="auto">
          <a:xfrm>
            <a:off x="457200" y="1905000"/>
            <a:ext cx="8118475" cy="3017838"/>
            <a:chOff x="336" y="1440"/>
            <a:chExt cx="5114" cy="1901"/>
          </a:xfrm>
        </p:grpSpPr>
        <p:sp>
          <p:nvSpPr>
            <p:cNvPr id="69636" name="下箭头 964610">
              <a:extLst>
                <a:ext uri="{FF2B5EF4-FFF2-40B4-BE49-F238E27FC236}">
                  <a16:creationId xmlns:a16="http://schemas.microsoft.com/office/drawing/2014/main" id="{0AFF2B09-DC71-4223-846A-744D87F6CE32}"/>
                </a:ext>
              </a:extLst>
            </p:cNvPr>
            <p:cNvSpPr>
              <a:spLocks noChangeArrowheads="1"/>
            </p:cNvSpPr>
            <p:nvPr/>
          </p:nvSpPr>
          <p:spPr bwMode="auto">
            <a:xfrm>
              <a:off x="1920" y="1728"/>
              <a:ext cx="192" cy="432"/>
            </a:xfrm>
            <a:prstGeom prst="downArrow">
              <a:avLst>
                <a:gd name="adj1" fmla="val 50000"/>
                <a:gd name="adj2" fmla="val 56250"/>
              </a:avLst>
            </a:prstGeom>
            <a:solidFill>
              <a:schemeClr val="hlink"/>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9637" name="椭圆 964611">
              <a:extLst>
                <a:ext uri="{FF2B5EF4-FFF2-40B4-BE49-F238E27FC236}">
                  <a16:creationId xmlns:a16="http://schemas.microsoft.com/office/drawing/2014/main" id="{A1F5165B-93D3-4F5D-9DCB-EC0DA0DAB6BB}"/>
                </a:ext>
              </a:extLst>
            </p:cNvPr>
            <p:cNvSpPr>
              <a:spLocks noChangeArrowheads="1"/>
            </p:cNvSpPr>
            <p:nvPr/>
          </p:nvSpPr>
          <p:spPr bwMode="auto">
            <a:xfrm>
              <a:off x="1920" y="2160"/>
              <a:ext cx="192" cy="192"/>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9638" name="上箭头 964612">
              <a:extLst>
                <a:ext uri="{FF2B5EF4-FFF2-40B4-BE49-F238E27FC236}">
                  <a16:creationId xmlns:a16="http://schemas.microsoft.com/office/drawing/2014/main" id="{D744CEBB-D9CB-43BA-AF0E-11B63DE39894}"/>
                </a:ext>
              </a:extLst>
            </p:cNvPr>
            <p:cNvSpPr>
              <a:spLocks noChangeArrowheads="1"/>
            </p:cNvSpPr>
            <p:nvPr/>
          </p:nvSpPr>
          <p:spPr bwMode="auto">
            <a:xfrm>
              <a:off x="1920" y="2400"/>
              <a:ext cx="192" cy="727"/>
            </a:xfrm>
            <a:prstGeom prst="upArrow">
              <a:avLst>
                <a:gd name="adj1" fmla="val 50000"/>
                <a:gd name="adj2" fmla="val 94504"/>
              </a:avLst>
            </a:prstGeom>
            <a:solidFill>
              <a:schemeClr val="hlink"/>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9639" name="文本框 964613">
              <a:extLst>
                <a:ext uri="{FF2B5EF4-FFF2-40B4-BE49-F238E27FC236}">
                  <a16:creationId xmlns:a16="http://schemas.microsoft.com/office/drawing/2014/main" id="{147CCFCC-845C-48A2-97D3-09D2F917AB24}"/>
                </a:ext>
              </a:extLst>
            </p:cNvPr>
            <p:cNvSpPr txBox="1">
              <a:spLocks noChangeArrowheads="1"/>
            </p:cNvSpPr>
            <p:nvPr/>
          </p:nvSpPr>
          <p:spPr bwMode="auto">
            <a:xfrm>
              <a:off x="1632" y="3120"/>
              <a:ext cx="602" cy="221"/>
            </a:xfrm>
            <a:prstGeom prst="rect">
              <a:avLst/>
            </a:prstGeom>
            <a:solidFill>
              <a:srgbClr val="3399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r>
                <a:rPr lang="en-US" altLang="zh-CN" sz="1000"/>
                <a:t>         </a:t>
              </a:r>
              <a:r>
                <a:rPr lang="en-US" altLang="zh-CN" sz="2000"/>
                <a:t>A </a:t>
              </a:r>
            </a:p>
          </p:txBody>
        </p:sp>
        <p:sp>
          <p:nvSpPr>
            <p:cNvPr id="69640" name="右箭头 964614">
              <a:extLst>
                <a:ext uri="{FF2B5EF4-FFF2-40B4-BE49-F238E27FC236}">
                  <a16:creationId xmlns:a16="http://schemas.microsoft.com/office/drawing/2014/main" id="{4EAE033D-0D30-41FF-98C0-2B636B858C7F}"/>
                </a:ext>
              </a:extLst>
            </p:cNvPr>
            <p:cNvSpPr>
              <a:spLocks noChangeArrowheads="1"/>
            </p:cNvSpPr>
            <p:nvPr/>
          </p:nvSpPr>
          <p:spPr bwMode="auto">
            <a:xfrm>
              <a:off x="2112" y="2160"/>
              <a:ext cx="824" cy="179"/>
            </a:xfrm>
            <a:prstGeom prst="rightArrow">
              <a:avLst>
                <a:gd name="adj1" fmla="val 50000"/>
                <a:gd name="adj2" fmla="val 114892"/>
              </a:avLst>
            </a:prstGeom>
            <a:solidFill>
              <a:schemeClr val="hlink"/>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9641" name="左弧形箭头 964615">
              <a:extLst>
                <a:ext uri="{FF2B5EF4-FFF2-40B4-BE49-F238E27FC236}">
                  <a16:creationId xmlns:a16="http://schemas.microsoft.com/office/drawing/2014/main" id="{C101E362-7C85-4315-A0DB-1679DD35C384}"/>
                </a:ext>
              </a:extLst>
            </p:cNvPr>
            <p:cNvSpPr>
              <a:spLocks noChangeArrowheads="1"/>
            </p:cNvSpPr>
            <p:nvPr/>
          </p:nvSpPr>
          <p:spPr bwMode="auto">
            <a:xfrm>
              <a:off x="2784" y="2400"/>
              <a:ext cx="144" cy="500"/>
            </a:xfrm>
            <a:prstGeom prst="curvedRightArrow">
              <a:avLst>
                <a:gd name="adj1" fmla="val 69444"/>
                <a:gd name="adj2" fmla="val 138889"/>
                <a:gd name="adj3" fmla="val 33292"/>
              </a:avLst>
            </a:prstGeom>
            <a:solidFill>
              <a:schemeClr val="hlink"/>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9642" name="文本框 964616">
              <a:extLst>
                <a:ext uri="{FF2B5EF4-FFF2-40B4-BE49-F238E27FC236}">
                  <a16:creationId xmlns:a16="http://schemas.microsoft.com/office/drawing/2014/main" id="{B7F7EB94-439F-46FA-BE23-6DAC338C43B1}"/>
                </a:ext>
              </a:extLst>
            </p:cNvPr>
            <p:cNvSpPr txBox="1">
              <a:spLocks noChangeArrowheads="1"/>
            </p:cNvSpPr>
            <p:nvPr/>
          </p:nvSpPr>
          <p:spPr bwMode="auto">
            <a:xfrm>
              <a:off x="2976" y="2064"/>
              <a:ext cx="688" cy="1108"/>
            </a:xfrm>
            <a:prstGeom prst="rect">
              <a:avLst/>
            </a:prstGeom>
            <a:solidFill>
              <a:schemeClr val="accent1"/>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r>
                <a:rPr lang="en-US" altLang="zh-CN" sz="1200"/>
                <a:t>        </a:t>
              </a:r>
              <a:r>
                <a:rPr lang="en-US" altLang="zh-CN"/>
                <a:t>N</a:t>
              </a:r>
            </a:p>
            <a:p>
              <a:pPr algn="just" eaLnBrk="0" hangingPunct="0"/>
              <a:endParaRPr lang="en-US" altLang="zh-CN"/>
            </a:p>
            <a:p>
              <a:pPr algn="just" eaLnBrk="0" hangingPunct="0"/>
              <a:endParaRPr lang="en-US" altLang="zh-CN" sz="1200"/>
            </a:p>
            <a:p>
              <a:pPr algn="just" eaLnBrk="0" hangingPunct="0"/>
              <a:r>
                <a:rPr lang="en-US" altLang="zh-CN"/>
                <a:t>     S</a:t>
              </a:r>
            </a:p>
          </p:txBody>
        </p:sp>
        <p:sp>
          <p:nvSpPr>
            <p:cNvPr id="69643" name="右箭头 964617">
              <a:extLst>
                <a:ext uri="{FF2B5EF4-FFF2-40B4-BE49-F238E27FC236}">
                  <a16:creationId xmlns:a16="http://schemas.microsoft.com/office/drawing/2014/main" id="{6EA4F9EF-0A6E-4002-A8F6-58DC74094E93}"/>
                </a:ext>
              </a:extLst>
            </p:cNvPr>
            <p:cNvSpPr>
              <a:spLocks noChangeArrowheads="1"/>
            </p:cNvSpPr>
            <p:nvPr/>
          </p:nvSpPr>
          <p:spPr bwMode="auto">
            <a:xfrm>
              <a:off x="3696" y="2496"/>
              <a:ext cx="602" cy="226"/>
            </a:xfrm>
            <a:prstGeom prst="rightArrow">
              <a:avLst>
                <a:gd name="adj1" fmla="val 50000"/>
                <a:gd name="adj2" fmla="val 66482"/>
              </a:avLst>
            </a:prstGeom>
            <a:solidFill>
              <a:schemeClr val="hlink"/>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9644" name="文本框 964618">
              <a:extLst>
                <a:ext uri="{FF2B5EF4-FFF2-40B4-BE49-F238E27FC236}">
                  <a16:creationId xmlns:a16="http://schemas.microsoft.com/office/drawing/2014/main" id="{8B8B8A31-2B9E-40B7-917A-A5C3FF69E5B1}"/>
                </a:ext>
              </a:extLst>
            </p:cNvPr>
            <p:cNvSpPr txBox="1">
              <a:spLocks noChangeArrowheads="1"/>
            </p:cNvSpPr>
            <p:nvPr/>
          </p:nvSpPr>
          <p:spPr bwMode="auto">
            <a:xfrm>
              <a:off x="4320" y="2496"/>
              <a:ext cx="1130" cy="288"/>
            </a:xfrm>
            <a:prstGeom prst="rect">
              <a:avLst/>
            </a:prstGeom>
            <a:solidFill>
              <a:srgbClr val="66FF99"/>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r>
                <a:rPr lang="en-US" altLang="zh-CN"/>
                <a:t>     </a:t>
              </a:r>
              <a:r>
                <a:rPr lang="zh-CN" altLang="en-US"/>
                <a:t>操作数</a:t>
              </a:r>
            </a:p>
          </p:txBody>
        </p:sp>
        <p:sp>
          <p:nvSpPr>
            <p:cNvPr id="69645" name="直接连接符 964620">
              <a:extLst>
                <a:ext uri="{FF2B5EF4-FFF2-40B4-BE49-F238E27FC236}">
                  <a16:creationId xmlns:a16="http://schemas.microsoft.com/office/drawing/2014/main" id="{BE32CE52-CA61-4F0D-98D7-9400A934DD5C}"/>
                </a:ext>
              </a:extLst>
            </p:cNvPr>
            <p:cNvSpPr>
              <a:spLocks noChangeShapeType="1"/>
            </p:cNvSpPr>
            <p:nvPr/>
          </p:nvSpPr>
          <p:spPr bwMode="auto">
            <a:xfrm>
              <a:off x="2976" y="2400"/>
              <a:ext cx="67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6" name="直接连接符 964621">
              <a:extLst>
                <a:ext uri="{FF2B5EF4-FFF2-40B4-BE49-F238E27FC236}">
                  <a16:creationId xmlns:a16="http://schemas.microsoft.com/office/drawing/2014/main" id="{B1458AAD-E9D6-43A9-B7C1-30A15F700548}"/>
                </a:ext>
              </a:extLst>
            </p:cNvPr>
            <p:cNvSpPr>
              <a:spLocks noChangeShapeType="1"/>
            </p:cNvSpPr>
            <p:nvPr/>
          </p:nvSpPr>
          <p:spPr bwMode="auto">
            <a:xfrm>
              <a:off x="2976" y="2640"/>
              <a:ext cx="67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7" name="直接连接符 964622">
              <a:extLst>
                <a:ext uri="{FF2B5EF4-FFF2-40B4-BE49-F238E27FC236}">
                  <a16:creationId xmlns:a16="http://schemas.microsoft.com/office/drawing/2014/main" id="{2BAC1F6D-9C56-4ACA-A839-F71253F438E8}"/>
                </a:ext>
              </a:extLst>
            </p:cNvPr>
            <p:cNvSpPr>
              <a:spLocks noChangeShapeType="1"/>
            </p:cNvSpPr>
            <p:nvPr/>
          </p:nvSpPr>
          <p:spPr bwMode="auto">
            <a:xfrm>
              <a:off x="2976" y="2928"/>
              <a:ext cx="7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9648" name="组合 964623">
              <a:extLst>
                <a:ext uri="{FF2B5EF4-FFF2-40B4-BE49-F238E27FC236}">
                  <a16:creationId xmlns:a16="http://schemas.microsoft.com/office/drawing/2014/main" id="{1FAD0152-139C-4F86-A092-B0419F67B4D5}"/>
                </a:ext>
              </a:extLst>
            </p:cNvPr>
            <p:cNvGrpSpPr>
              <a:grpSpLocks/>
            </p:cNvGrpSpPr>
            <p:nvPr/>
          </p:nvGrpSpPr>
          <p:grpSpPr bwMode="auto">
            <a:xfrm>
              <a:off x="336" y="1440"/>
              <a:ext cx="2002" cy="288"/>
              <a:chOff x="336" y="1440"/>
              <a:chExt cx="2002" cy="288"/>
            </a:xfrm>
          </p:grpSpPr>
          <p:sp>
            <p:nvSpPr>
              <p:cNvPr id="69649" name="文本框 964624">
                <a:extLst>
                  <a:ext uri="{FF2B5EF4-FFF2-40B4-BE49-F238E27FC236}">
                    <a16:creationId xmlns:a16="http://schemas.microsoft.com/office/drawing/2014/main" id="{62719DBF-B8B0-4D6D-8B88-2A6BB860D89D}"/>
                  </a:ext>
                </a:extLst>
              </p:cNvPr>
              <p:cNvSpPr txBox="1">
                <a:spLocks noChangeArrowheads="1"/>
              </p:cNvSpPr>
              <p:nvPr/>
            </p:nvSpPr>
            <p:spPr bwMode="auto">
              <a:xfrm>
                <a:off x="336" y="1440"/>
                <a:ext cx="2002" cy="288"/>
              </a:xfrm>
              <a:prstGeom prst="rect">
                <a:avLst/>
              </a:prstGeom>
              <a:solidFill>
                <a:srgbClr val="3399FF"/>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r>
                  <a:rPr lang="en-US" altLang="zh-CN" b="1"/>
                  <a:t>OP          X3            D</a:t>
                </a:r>
              </a:p>
            </p:txBody>
          </p:sp>
          <p:sp>
            <p:nvSpPr>
              <p:cNvPr id="69650" name="直接连接符 964625">
                <a:extLst>
                  <a:ext uri="{FF2B5EF4-FFF2-40B4-BE49-F238E27FC236}">
                    <a16:creationId xmlns:a16="http://schemas.microsoft.com/office/drawing/2014/main" id="{BCF9C019-0712-4B1D-AF80-EB82A204A333}"/>
                  </a:ext>
                </a:extLst>
              </p:cNvPr>
              <p:cNvSpPr>
                <a:spLocks noChangeShapeType="1"/>
              </p:cNvSpPr>
              <p:nvPr/>
            </p:nvSpPr>
            <p:spPr bwMode="auto">
              <a:xfrm>
                <a:off x="864" y="1440"/>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1" name="直接连接符 964626">
                <a:extLst>
                  <a:ext uri="{FF2B5EF4-FFF2-40B4-BE49-F238E27FC236}">
                    <a16:creationId xmlns:a16="http://schemas.microsoft.com/office/drawing/2014/main" id="{CBDDC1A9-E470-4B1E-8ECF-6384385B1B3B}"/>
                  </a:ext>
                </a:extLst>
              </p:cNvPr>
              <p:cNvSpPr>
                <a:spLocks noChangeShapeType="1"/>
              </p:cNvSpPr>
              <p:nvPr/>
            </p:nvSpPr>
            <p:spPr bwMode="auto">
              <a:xfrm>
                <a:off x="1632" y="1440"/>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652" name="文本框 964627">
              <a:extLst>
                <a:ext uri="{FF2B5EF4-FFF2-40B4-BE49-F238E27FC236}">
                  <a16:creationId xmlns:a16="http://schemas.microsoft.com/office/drawing/2014/main" id="{0C8426DF-C5B9-467C-BE12-6DFBFE5F69D6}"/>
                </a:ext>
              </a:extLst>
            </p:cNvPr>
            <p:cNvSpPr txBox="1">
              <a:spLocks noChangeArrowheads="1"/>
            </p:cNvSpPr>
            <p:nvPr/>
          </p:nvSpPr>
          <p:spPr bwMode="auto">
            <a:xfrm>
              <a:off x="1872" y="211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latin typeface="Tahoma" panose="020B0604030504040204" pitchFamily="34" charset="0"/>
                </a:rPr>
                <a:t>+</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945153">
            <a:extLst>
              <a:ext uri="{FF2B5EF4-FFF2-40B4-BE49-F238E27FC236}">
                <a16:creationId xmlns:a16="http://schemas.microsoft.com/office/drawing/2014/main" id="{43861F23-5768-4EF6-9126-06EF7B30B026}"/>
              </a:ext>
            </a:extLst>
          </p:cNvPr>
          <p:cNvSpPr>
            <a:spLocks noGrp="1" noChangeArrowheads="1"/>
          </p:cNvSpPr>
          <p:nvPr>
            <p:ph type="title"/>
          </p:nvPr>
        </p:nvSpPr>
        <p:spPr>
          <a:xfrm>
            <a:off x="398463" y="209550"/>
            <a:ext cx="7620000" cy="762000"/>
          </a:xfrm>
          <a:ln>
            <a:solidFill>
              <a:srgbClr val="000000"/>
            </a:solidFill>
            <a:miter lim="800000"/>
            <a:headEnd/>
            <a:tailEnd/>
          </a:ln>
        </p:spPr>
        <p:txBody>
          <a:bodyPr/>
          <a:lstStyle/>
          <a:p>
            <a:r>
              <a:rPr lang="zh-CN" altLang="en-US" dirty="0">
                <a:solidFill>
                  <a:srgbClr val="666699"/>
                </a:solidFill>
                <a:latin typeface="华文新魏" panose="02010800040101010101" pitchFamily="2" charset="-122"/>
                <a:ea typeface="华文新魏" panose="02010800040101010101" pitchFamily="2" charset="-122"/>
              </a:rPr>
              <a:t>指令系统概 述</a:t>
            </a:r>
          </a:p>
        </p:txBody>
      </p:sp>
      <p:sp>
        <p:nvSpPr>
          <p:cNvPr id="21506" name="文本占位符 945154">
            <a:extLst>
              <a:ext uri="{FF2B5EF4-FFF2-40B4-BE49-F238E27FC236}">
                <a16:creationId xmlns:a16="http://schemas.microsoft.com/office/drawing/2014/main" id="{81666396-013A-47B7-A65C-572ED78BB66C}"/>
              </a:ext>
            </a:extLst>
          </p:cNvPr>
          <p:cNvSpPr>
            <a:spLocks noGrp="1" noChangeArrowheads="1"/>
          </p:cNvSpPr>
          <p:nvPr>
            <p:ph idx="1"/>
          </p:nvPr>
        </p:nvSpPr>
        <p:spPr>
          <a:xfrm>
            <a:off x="398463" y="1212850"/>
            <a:ext cx="8726487" cy="4572000"/>
          </a:xfrm>
        </p:spPr>
        <p:txBody>
          <a:bodyPr/>
          <a:lstStyle/>
          <a:p>
            <a:pPr marL="0" indent="0">
              <a:lnSpc>
                <a:spcPct val="90000"/>
              </a:lnSpc>
            </a:pPr>
            <a:r>
              <a:rPr lang="zh-CN" altLang="en-US" sz="3000" dirty="0">
                <a:latin typeface="华文新魏" panose="02010800040101010101" pitchFamily="2" charset="-122"/>
                <a:ea typeface="华文新魏" panose="02010800040101010101" pitchFamily="2" charset="-122"/>
              </a:rPr>
              <a:t>指令</a:t>
            </a:r>
            <a:r>
              <a:rPr lang="zh-CN" altLang="en-US" sz="3000" dirty="0">
                <a:solidFill>
                  <a:srgbClr val="993366"/>
                </a:solidFill>
                <a:latin typeface="华文新魏" panose="02010800040101010101" pitchFamily="2" charset="-122"/>
                <a:ea typeface="华文新魏" panose="02010800040101010101" pitchFamily="2" charset="-122"/>
              </a:rPr>
              <a:t>：</a:t>
            </a:r>
            <a:r>
              <a:rPr lang="zh-CN" altLang="en-US" sz="2800" dirty="0">
                <a:latin typeface="楷体_GB2312" pitchFamily="49" charset="-122"/>
              </a:rPr>
              <a:t>是指示计算机某种操作的命令。 </a:t>
            </a:r>
          </a:p>
          <a:p>
            <a:pPr marL="0" indent="0">
              <a:lnSpc>
                <a:spcPct val="90000"/>
              </a:lnSpc>
              <a:buFontTx/>
              <a:buNone/>
            </a:pPr>
            <a:r>
              <a:rPr lang="zh-CN" altLang="en-US" sz="2800" dirty="0">
                <a:latin typeface="楷体_GB2312" pitchFamily="49" charset="-122"/>
              </a:rPr>
              <a:t>        微指令，机器指令，宏指令</a:t>
            </a:r>
          </a:p>
          <a:p>
            <a:pPr marL="0" indent="0">
              <a:lnSpc>
                <a:spcPct val="90000"/>
              </a:lnSpc>
            </a:pPr>
            <a:r>
              <a:rPr lang="zh-CN" altLang="en-US" sz="3000" dirty="0">
                <a:sym typeface="楷体_GB2312" pitchFamily="49" charset="-122"/>
              </a:rPr>
              <a:t>指令系统：机器指令的集合</a:t>
            </a:r>
            <a:endParaRPr lang="zh-CN" altLang="en-US" sz="3000" dirty="0"/>
          </a:p>
          <a:p>
            <a:pPr lvl="1"/>
            <a:r>
              <a:rPr lang="en-US" altLang="zh-CN" sz="3000" dirty="0">
                <a:sym typeface="楷体_GB2312" pitchFamily="49" charset="-122"/>
              </a:rPr>
              <a:t>Instruction Set Architecture</a:t>
            </a:r>
            <a:r>
              <a:rPr lang="zh-CN" altLang="en-US" sz="3000" dirty="0">
                <a:sym typeface="楷体_GB2312" pitchFamily="49" charset="-122"/>
              </a:rPr>
              <a:t>（</a:t>
            </a:r>
            <a:r>
              <a:rPr lang="en-US" altLang="zh-CN" sz="3000" dirty="0">
                <a:sym typeface="楷体_GB2312" pitchFamily="49" charset="-122"/>
              </a:rPr>
              <a:t>ISA</a:t>
            </a:r>
            <a:r>
              <a:rPr lang="zh-CN" altLang="en-US" sz="3000" dirty="0">
                <a:sym typeface="楷体_GB2312" pitchFamily="49" charset="-122"/>
              </a:rPr>
              <a:t>）</a:t>
            </a:r>
            <a:endParaRPr lang="zh-CN" altLang="en-US" sz="3000" dirty="0"/>
          </a:p>
          <a:p>
            <a:pPr lvl="2"/>
            <a:r>
              <a:rPr lang="zh-CN" altLang="en-US" sz="3000" dirty="0">
                <a:sym typeface="楷体_GB2312" pitchFamily="49" charset="-122"/>
              </a:rPr>
              <a:t>分类包括</a:t>
            </a:r>
            <a:r>
              <a:rPr lang="en-US" altLang="zh-CN" sz="3000" dirty="0">
                <a:sym typeface="楷体_GB2312" pitchFamily="49" charset="-122"/>
              </a:rPr>
              <a:t>CISC</a:t>
            </a:r>
            <a:r>
              <a:rPr lang="zh-CN" altLang="en-US" sz="3000" dirty="0">
                <a:sym typeface="楷体_GB2312" pitchFamily="49" charset="-122"/>
              </a:rPr>
              <a:t>、</a:t>
            </a:r>
            <a:r>
              <a:rPr lang="en-US" altLang="zh-CN" sz="3000" dirty="0">
                <a:sym typeface="楷体_GB2312" pitchFamily="49" charset="-122"/>
              </a:rPr>
              <a:t>RISC</a:t>
            </a:r>
            <a:r>
              <a:rPr lang="zh-CN" altLang="en-US" sz="3000" dirty="0">
                <a:sym typeface="楷体_GB2312" pitchFamily="49" charset="-122"/>
              </a:rPr>
              <a:t>、</a:t>
            </a:r>
            <a:r>
              <a:rPr lang="en-US" altLang="zh-CN" sz="3000" dirty="0">
                <a:sym typeface="楷体_GB2312" pitchFamily="49" charset="-122"/>
              </a:rPr>
              <a:t>VLIW</a:t>
            </a:r>
            <a:r>
              <a:rPr lang="zh-CN" altLang="en-US" sz="3000" dirty="0">
                <a:sym typeface="楷体_GB2312" pitchFamily="49" charset="-122"/>
              </a:rPr>
              <a:t>等</a:t>
            </a:r>
          </a:p>
          <a:p>
            <a:pPr lvl="2"/>
            <a:r>
              <a:rPr lang="zh-CN" altLang="en-US" sz="3000" dirty="0">
                <a:sym typeface="楷体_GB2312" pitchFamily="49" charset="-122"/>
              </a:rPr>
              <a:t>与处理器、</a:t>
            </a:r>
            <a:r>
              <a:rPr lang="en-US" altLang="zh-CN" sz="3000" dirty="0">
                <a:sym typeface="楷体_GB2312" pitchFamily="49" charset="-122"/>
              </a:rPr>
              <a:t>C</a:t>
            </a:r>
            <a:r>
              <a:rPr lang="zh-CN" altLang="en-US" sz="3000" dirty="0">
                <a:sym typeface="楷体_GB2312" pitchFamily="49" charset="-122"/>
              </a:rPr>
              <a:t>编译器、</a:t>
            </a:r>
            <a:r>
              <a:rPr lang="en-US" altLang="zh-CN" sz="3000" dirty="0">
                <a:sym typeface="楷体_GB2312" pitchFamily="49" charset="-122"/>
              </a:rPr>
              <a:t>OS</a:t>
            </a:r>
            <a:r>
              <a:rPr lang="zh-CN" altLang="en-US" sz="3000" dirty="0">
                <a:sym typeface="楷体_GB2312" pitchFamily="49" charset="-122"/>
              </a:rPr>
              <a:t>相关</a:t>
            </a:r>
            <a:endParaRPr lang="en-US" altLang="zh-CN" sz="3000" dirty="0">
              <a:sym typeface="楷体_GB2312" pitchFamily="49" charset="-122"/>
            </a:endParaRPr>
          </a:p>
          <a:p>
            <a:pPr lvl="1"/>
            <a:r>
              <a:rPr lang="zh-CN" altLang="en-US" sz="3000" dirty="0">
                <a:sym typeface="楷体_GB2312" pitchFamily="49" charset="-122"/>
              </a:rPr>
              <a:t>机器语言</a:t>
            </a:r>
            <a:endParaRPr lang="zh-CN" altLang="en-US" sz="3000" dirty="0"/>
          </a:p>
          <a:p>
            <a:pPr lvl="1"/>
            <a:r>
              <a:rPr lang="zh-CN" altLang="en-US" sz="3000" dirty="0">
                <a:sym typeface="楷体_GB2312" pitchFamily="49" charset="-122"/>
              </a:rPr>
              <a:t>汇编语言（</a:t>
            </a:r>
            <a:r>
              <a:rPr lang="en-US" altLang="zh-CN" sz="3000" dirty="0">
                <a:sym typeface="楷体_GB2312" pitchFamily="49" charset="-122"/>
              </a:rPr>
              <a:t>Assemble Language</a:t>
            </a:r>
            <a:r>
              <a:rPr lang="zh-CN" altLang="en-US" sz="3000" dirty="0">
                <a:sym typeface="楷体_GB2312" pitchFamily="49" charset="-122"/>
              </a:rPr>
              <a:t>）</a:t>
            </a:r>
            <a:endParaRPr lang="zh-CN" altLang="en-US" sz="3000" dirty="0"/>
          </a:p>
          <a:p>
            <a:pPr lvl="2"/>
            <a:endParaRPr lang="zh-CN" altLang="en-US" sz="3000" dirty="0">
              <a:sym typeface="楷体_GB2312" pitchFamily="49"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965633">
            <a:extLst>
              <a:ext uri="{FF2B5EF4-FFF2-40B4-BE49-F238E27FC236}">
                <a16:creationId xmlns:a16="http://schemas.microsoft.com/office/drawing/2014/main" id="{135DBB5B-783C-4C80-A4EE-034CBD89DD00}"/>
              </a:ext>
            </a:extLst>
          </p:cNvPr>
          <p:cNvSpPr>
            <a:spLocks noGrp="1" noChangeArrowheads="1"/>
          </p:cNvSpPr>
          <p:nvPr>
            <p:ph type="title"/>
          </p:nvPr>
        </p:nvSpPr>
        <p:spPr>
          <a:xfrm>
            <a:off x="323528" y="116632"/>
            <a:ext cx="7772400" cy="838200"/>
          </a:xfrm>
          <a:ln>
            <a:solidFill>
              <a:srgbClr val="000000"/>
            </a:solidFill>
            <a:miter lim="800000"/>
            <a:headEnd/>
            <a:tailEnd/>
          </a:ln>
        </p:spPr>
        <p:txBody>
          <a:bodyPr/>
          <a:lstStyle/>
          <a:p>
            <a:r>
              <a:rPr lang="zh-CN" altLang="en-US">
                <a:solidFill>
                  <a:srgbClr val="666699"/>
                </a:solidFill>
                <a:latin typeface="华文新魏" panose="02010800040101010101" pitchFamily="2" charset="-122"/>
                <a:ea typeface="华文新魏" panose="02010800040101010101" pitchFamily="2" charset="-122"/>
              </a:rPr>
              <a:t>指令和数据的寻址方式</a:t>
            </a:r>
          </a:p>
        </p:txBody>
      </p:sp>
      <p:sp>
        <p:nvSpPr>
          <p:cNvPr id="70658" name="文本占位符 965634">
            <a:extLst>
              <a:ext uri="{FF2B5EF4-FFF2-40B4-BE49-F238E27FC236}">
                <a16:creationId xmlns:a16="http://schemas.microsoft.com/office/drawing/2014/main" id="{F3F3C9AD-90B0-4753-B262-AF3A8DF4FD84}"/>
              </a:ext>
            </a:extLst>
          </p:cNvPr>
          <p:cNvSpPr>
            <a:spLocks noGrp="1" noChangeArrowheads="1"/>
          </p:cNvSpPr>
          <p:nvPr>
            <p:ph idx="1"/>
          </p:nvPr>
        </p:nvSpPr>
        <p:spPr>
          <a:xfrm>
            <a:off x="457200" y="1806575"/>
            <a:ext cx="8229600" cy="4319588"/>
          </a:xfrm>
        </p:spPr>
        <p:txBody>
          <a:bodyPr/>
          <a:lstStyle/>
          <a:p>
            <a:pPr algn="just">
              <a:buFontTx/>
              <a:buNone/>
            </a:pPr>
            <a:r>
              <a:rPr lang="zh-CN" altLang="en-US" b="1">
                <a:solidFill>
                  <a:srgbClr val="993366"/>
                </a:solidFill>
              </a:rPr>
              <a:t>（</a:t>
            </a:r>
            <a:r>
              <a:rPr lang="en-US" altLang="zh-CN" b="1">
                <a:solidFill>
                  <a:srgbClr val="993366"/>
                </a:solidFill>
              </a:rPr>
              <a:t>2</a:t>
            </a:r>
            <a:r>
              <a:rPr lang="zh-CN" altLang="en-US" b="1">
                <a:solidFill>
                  <a:srgbClr val="993366"/>
                </a:solidFill>
              </a:rPr>
              <a:t>）间接变址式</a:t>
            </a:r>
          </a:p>
          <a:p>
            <a:pPr algn="just"/>
            <a:r>
              <a:rPr lang="zh-CN" altLang="en-US" b="1"/>
              <a:t>        这种寻址方式是先将形式地址取间接变换（</a:t>
            </a:r>
            <a:r>
              <a:rPr lang="en-US" altLang="zh-CN" b="1"/>
              <a:t>D</a:t>
            </a:r>
            <a:r>
              <a:rPr lang="zh-CN" altLang="en-US" b="1"/>
              <a:t>）</a:t>
            </a:r>
            <a:r>
              <a:rPr lang="en-US" altLang="zh-CN" b="1"/>
              <a:t>=N</a:t>
            </a:r>
            <a:r>
              <a:rPr lang="zh-CN" altLang="en-US" b="1"/>
              <a:t>然后把</a:t>
            </a:r>
            <a:r>
              <a:rPr lang="en-US" altLang="zh-CN" b="1"/>
              <a:t>N</a:t>
            </a:r>
            <a:r>
              <a:rPr lang="zh-CN" altLang="en-US" b="1"/>
              <a:t>和变址寄存器的内容</a:t>
            </a:r>
            <a:r>
              <a:rPr lang="en-US" altLang="zh-CN" b="1"/>
              <a:t>A</a:t>
            </a:r>
            <a:r>
              <a:rPr lang="zh-CN" altLang="en-US" b="1"/>
              <a:t>相加，即得操作数的有效地址。操作数的有效地址表达式为</a:t>
            </a:r>
            <a:r>
              <a:rPr lang="en-US" altLang="zh-CN" b="1"/>
              <a:t>E=A+</a:t>
            </a:r>
            <a:r>
              <a:rPr lang="zh-CN" altLang="en-US" b="1"/>
              <a:t>（</a:t>
            </a:r>
            <a:r>
              <a:rPr lang="en-US" altLang="zh-CN" b="1"/>
              <a:t>D</a:t>
            </a:r>
            <a:r>
              <a:rPr lang="zh-CN" altLang="en-US" b="1"/>
              <a:t>）</a:t>
            </a:r>
            <a:r>
              <a:rPr lang="en-US" altLang="zh-CN" b="1"/>
              <a:t>=A+N</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966657">
            <a:extLst>
              <a:ext uri="{FF2B5EF4-FFF2-40B4-BE49-F238E27FC236}">
                <a16:creationId xmlns:a16="http://schemas.microsoft.com/office/drawing/2014/main" id="{B9669527-971D-4598-B88D-1115E4D57AFC}"/>
              </a:ext>
            </a:extLst>
          </p:cNvPr>
          <p:cNvSpPr>
            <a:spLocks noGrp="1" noChangeArrowheads="1"/>
          </p:cNvSpPr>
          <p:nvPr>
            <p:ph type="title"/>
          </p:nvPr>
        </p:nvSpPr>
        <p:spPr>
          <a:xfrm>
            <a:off x="179512" y="76617"/>
            <a:ext cx="7772400" cy="838200"/>
          </a:xfrm>
          <a:ln>
            <a:solidFill>
              <a:srgbClr val="000000"/>
            </a:solidFill>
            <a:miter lim="800000"/>
            <a:headEnd/>
            <a:tailEnd/>
          </a:ln>
        </p:spPr>
        <p:txBody>
          <a:bodyPr/>
          <a:lstStyle/>
          <a:p>
            <a:r>
              <a:rPr lang="zh-CN" altLang="en-US">
                <a:solidFill>
                  <a:srgbClr val="666699"/>
                </a:solidFill>
                <a:latin typeface="华文新魏" panose="02010800040101010101" pitchFamily="2" charset="-122"/>
                <a:ea typeface="华文新魏" panose="02010800040101010101" pitchFamily="2" charset="-122"/>
              </a:rPr>
              <a:t>指令和数据的寻址方式</a:t>
            </a:r>
          </a:p>
        </p:txBody>
      </p:sp>
      <p:sp>
        <p:nvSpPr>
          <p:cNvPr id="966659" name="内容占位符 966658">
            <a:extLst>
              <a:ext uri="{FF2B5EF4-FFF2-40B4-BE49-F238E27FC236}">
                <a16:creationId xmlns:a16="http://schemas.microsoft.com/office/drawing/2014/main" id="{3EF8B43B-A300-4236-84E5-776756C9DD2B}"/>
              </a:ext>
            </a:extLst>
          </p:cNvPr>
          <p:cNvSpPr>
            <a:spLocks noGrp="1" noChangeArrowheads="1"/>
          </p:cNvSpPr>
          <p:nvPr>
            <p:ph idx="1"/>
          </p:nvPr>
        </p:nvSpPr>
        <p:spPr>
          <a:xfrm>
            <a:off x="457200" y="4343400"/>
            <a:ext cx="8305800" cy="1865313"/>
          </a:xfrm>
        </p:spPr>
        <p:txBody>
          <a:bodyPr/>
          <a:lstStyle/>
          <a:p>
            <a:pPr algn="just">
              <a:lnSpc>
                <a:spcPct val="90000"/>
              </a:lnSpc>
              <a:buFontTx/>
              <a:buNone/>
            </a:pPr>
            <a:r>
              <a:rPr lang="en-US" altLang="zh-CN" sz="2800"/>
              <a:t>         </a:t>
            </a:r>
            <a:r>
              <a:rPr lang="zh-CN" altLang="en-US" sz="2800" b="1"/>
              <a:t>假设变址寄存器</a:t>
            </a:r>
            <a:r>
              <a:rPr lang="en-US" altLang="zh-CN" sz="2800" b="1"/>
              <a:t>A</a:t>
            </a:r>
            <a:r>
              <a:rPr lang="zh-CN" altLang="en-US" sz="2800" b="1"/>
              <a:t>的值为</a:t>
            </a:r>
            <a:r>
              <a:rPr lang="en-US" altLang="zh-CN" sz="2800" b="1"/>
              <a:t>0050H</a:t>
            </a:r>
            <a:r>
              <a:rPr lang="zh-CN" altLang="en-US" sz="2800" b="1"/>
              <a:t>，</a:t>
            </a:r>
            <a:r>
              <a:rPr lang="en-US" altLang="zh-CN" sz="2800" b="1"/>
              <a:t>D=1000H</a:t>
            </a:r>
            <a:r>
              <a:rPr lang="zh-CN" altLang="en-US" sz="2800" b="1"/>
              <a:t>，</a:t>
            </a:r>
          </a:p>
          <a:p>
            <a:pPr algn="just">
              <a:lnSpc>
                <a:spcPct val="90000"/>
              </a:lnSpc>
              <a:buFontTx/>
              <a:buNone/>
            </a:pPr>
            <a:r>
              <a:rPr lang="zh-CN" altLang="en-US" sz="2800" b="1"/>
              <a:t>则有效地址</a:t>
            </a:r>
            <a:r>
              <a:rPr lang="en-US" altLang="zh-CN" sz="2800" b="1"/>
              <a:t>=A+</a:t>
            </a:r>
            <a:r>
              <a:rPr lang="zh-CN" altLang="en-US" sz="2800" b="1"/>
              <a:t>（</a:t>
            </a:r>
            <a:r>
              <a:rPr lang="en-US" altLang="zh-CN" sz="2800" b="1"/>
              <a:t>D</a:t>
            </a:r>
            <a:r>
              <a:rPr lang="zh-CN" altLang="en-US" sz="2800" b="1"/>
              <a:t>）</a:t>
            </a:r>
          </a:p>
          <a:p>
            <a:pPr algn="just">
              <a:lnSpc>
                <a:spcPct val="90000"/>
              </a:lnSpc>
              <a:buFontTx/>
              <a:buNone/>
            </a:pPr>
            <a:r>
              <a:rPr lang="zh-CN" altLang="en-US" sz="2800" b="1"/>
              <a:t>                  </a:t>
            </a:r>
            <a:r>
              <a:rPr lang="en-US" altLang="zh-CN" sz="2800" b="1"/>
              <a:t>=0050H+</a:t>
            </a:r>
            <a:r>
              <a:rPr lang="zh-CN" altLang="en-US" sz="2800" b="1"/>
              <a:t>（</a:t>
            </a:r>
            <a:r>
              <a:rPr lang="en-US" altLang="zh-CN" sz="2800" b="1"/>
              <a:t>1000H</a:t>
            </a:r>
            <a:r>
              <a:rPr lang="zh-CN" altLang="en-US" sz="2800" b="1"/>
              <a:t>）</a:t>
            </a:r>
            <a:r>
              <a:rPr lang="en-US" altLang="zh-CN" sz="2800" b="1"/>
              <a:t>=0050+2000 =2050H          </a:t>
            </a:r>
          </a:p>
          <a:p>
            <a:pPr algn="just">
              <a:lnSpc>
                <a:spcPct val="90000"/>
              </a:lnSpc>
              <a:buFontTx/>
              <a:buNone/>
            </a:pPr>
            <a:r>
              <a:rPr lang="zh-CN" altLang="en-US" sz="2800" b="1"/>
              <a:t>操作数</a:t>
            </a:r>
            <a:r>
              <a:rPr lang="en-US" altLang="zh-CN" sz="2800" b="1"/>
              <a:t>=</a:t>
            </a:r>
            <a:r>
              <a:rPr lang="zh-CN" altLang="en-US" sz="2800" b="1"/>
              <a:t>（</a:t>
            </a:r>
            <a:r>
              <a:rPr lang="en-US" altLang="zh-CN" sz="2800" b="1"/>
              <a:t>2050H</a:t>
            </a:r>
            <a:r>
              <a:rPr lang="zh-CN" altLang="en-US" sz="2800" b="1"/>
              <a:t>）</a:t>
            </a:r>
            <a:r>
              <a:rPr lang="en-US" altLang="zh-CN" sz="2800" b="1"/>
              <a:t>=3456H</a:t>
            </a:r>
          </a:p>
        </p:txBody>
      </p:sp>
      <p:grpSp>
        <p:nvGrpSpPr>
          <p:cNvPr id="71683" name="组合 966677">
            <a:extLst>
              <a:ext uri="{FF2B5EF4-FFF2-40B4-BE49-F238E27FC236}">
                <a16:creationId xmlns:a16="http://schemas.microsoft.com/office/drawing/2014/main" id="{EFBB735C-3A01-4E45-9CAB-5F03BA4CFE3A}"/>
              </a:ext>
            </a:extLst>
          </p:cNvPr>
          <p:cNvGrpSpPr>
            <a:grpSpLocks/>
          </p:cNvGrpSpPr>
          <p:nvPr/>
        </p:nvGrpSpPr>
        <p:grpSpPr bwMode="auto">
          <a:xfrm>
            <a:off x="762000" y="2057400"/>
            <a:ext cx="7280275" cy="2216150"/>
            <a:chOff x="768" y="1392"/>
            <a:chExt cx="4586" cy="1396"/>
          </a:xfrm>
        </p:grpSpPr>
        <p:sp>
          <p:nvSpPr>
            <p:cNvPr id="71684" name="任意多边形 966659">
              <a:extLst>
                <a:ext uri="{FF2B5EF4-FFF2-40B4-BE49-F238E27FC236}">
                  <a16:creationId xmlns:a16="http://schemas.microsoft.com/office/drawing/2014/main" id="{B376175B-9749-4C80-A62A-75C23E8BD0F0}"/>
                </a:ext>
              </a:extLst>
            </p:cNvPr>
            <p:cNvSpPr>
              <a:spLocks noChangeArrowheads="1"/>
            </p:cNvSpPr>
            <p:nvPr/>
          </p:nvSpPr>
          <p:spPr bwMode="auto">
            <a:xfrm flipV="1">
              <a:off x="2736" y="1680"/>
              <a:ext cx="344" cy="326"/>
            </a:xfrm>
            <a:custGeom>
              <a:avLst/>
              <a:gdLst>
                <a:gd name="T0" fmla="*/ 21600 w 21600"/>
                <a:gd name="T1" fmla="*/ 6079 h 21600"/>
                <a:gd name="T2" fmla="*/ 15538 w 21600"/>
                <a:gd name="T3" fmla="*/ 0 h 21600"/>
                <a:gd name="T4" fmla="*/ 15538 w 21600"/>
                <a:gd name="T5" fmla="*/ 3365 h 21600"/>
                <a:gd name="T6" fmla="*/ 12427 w 21600"/>
                <a:gd name="T7" fmla="*/ 3365 h 21600"/>
                <a:gd name="T8" fmla="*/ 0 w 21600"/>
                <a:gd name="T9" fmla="*/ 12158 h 21600"/>
                <a:gd name="T10" fmla="*/ 0 w 21600"/>
                <a:gd name="T11" fmla="*/ 21600 h 21600"/>
                <a:gd name="T12" fmla="*/ 5548 w 21600"/>
                <a:gd name="T13" fmla="*/ 21600 h 21600"/>
                <a:gd name="T14" fmla="*/ 5548 w 21600"/>
                <a:gd name="T15" fmla="*/ 12158 h 21600"/>
                <a:gd name="T16" fmla="*/ 12427 w 21600"/>
                <a:gd name="T17" fmla="*/ 8793 h 21600"/>
                <a:gd name="T18" fmla="*/ 15538 w 21600"/>
                <a:gd name="T19" fmla="*/ 8793 h 21600"/>
                <a:gd name="T20" fmla="*/ 15538 w 21600"/>
                <a:gd name="T21" fmla="*/ 12158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00" h="21600">
                  <a:moveTo>
                    <a:pt x="21600" y="6079"/>
                  </a:moveTo>
                  <a:lnTo>
                    <a:pt x="15538" y="0"/>
                  </a:lnTo>
                  <a:lnTo>
                    <a:pt x="15538" y="3365"/>
                  </a:lnTo>
                  <a:lnTo>
                    <a:pt x="12427" y="3365"/>
                  </a:lnTo>
                  <a:cubicBezTo>
                    <a:pt x="5564" y="3365"/>
                    <a:pt x="0" y="7302"/>
                    <a:pt x="0" y="12158"/>
                  </a:cubicBezTo>
                  <a:lnTo>
                    <a:pt x="0" y="21600"/>
                  </a:lnTo>
                  <a:lnTo>
                    <a:pt x="5548" y="21600"/>
                  </a:lnTo>
                  <a:lnTo>
                    <a:pt x="5548" y="12158"/>
                  </a:lnTo>
                  <a:cubicBezTo>
                    <a:pt x="5548" y="10300"/>
                    <a:pt x="8628" y="8793"/>
                    <a:pt x="12427" y="8793"/>
                  </a:cubicBezTo>
                  <a:lnTo>
                    <a:pt x="15538" y="8793"/>
                  </a:lnTo>
                  <a:lnTo>
                    <a:pt x="15538" y="12158"/>
                  </a:lnTo>
                  <a:close/>
                </a:path>
              </a:pathLst>
            </a:custGeom>
            <a:solidFill>
              <a:schemeClr val="hlink"/>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1685" name="椭圆 966660">
              <a:extLst>
                <a:ext uri="{FF2B5EF4-FFF2-40B4-BE49-F238E27FC236}">
                  <a16:creationId xmlns:a16="http://schemas.microsoft.com/office/drawing/2014/main" id="{C72336DE-59F7-439F-AD76-8957905BDDEB}"/>
                </a:ext>
              </a:extLst>
            </p:cNvPr>
            <p:cNvSpPr>
              <a:spLocks noChangeArrowheads="1"/>
            </p:cNvSpPr>
            <p:nvPr/>
          </p:nvSpPr>
          <p:spPr bwMode="auto">
            <a:xfrm>
              <a:off x="2256" y="2400"/>
              <a:ext cx="230" cy="178"/>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1686" name="右箭头 966661">
              <a:extLst>
                <a:ext uri="{FF2B5EF4-FFF2-40B4-BE49-F238E27FC236}">
                  <a16:creationId xmlns:a16="http://schemas.microsoft.com/office/drawing/2014/main" id="{6A9BE91F-BD89-46C2-B266-69D4CB276C62}"/>
                </a:ext>
              </a:extLst>
            </p:cNvPr>
            <p:cNvSpPr>
              <a:spLocks noChangeArrowheads="1"/>
            </p:cNvSpPr>
            <p:nvPr/>
          </p:nvSpPr>
          <p:spPr bwMode="auto">
            <a:xfrm>
              <a:off x="2496" y="2400"/>
              <a:ext cx="576" cy="192"/>
            </a:xfrm>
            <a:prstGeom prst="rightArrow">
              <a:avLst>
                <a:gd name="adj1" fmla="val 50000"/>
                <a:gd name="adj2" fmla="val 75000"/>
              </a:avLst>
            </a:prstGeom>
            <a:solidFill>
              <a:schemeClr val="hlink"/>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1687" name="文本框 966662">
              <a:extLst>
                <a:ext uri="{FF2B5EF4-FFF2-40B4-BE49-F238E27FC236}">
                  <a16:creationId xmlns:a16="http://schemas.microsoft.com/office/drawing/2014/main" id="{2278DCFB-AB22-43EE-BD19-F4C5942AA0F5}"/>
                </a:ext>
              </a:extLst>
            </p:cNvPr>
            <p:cNvSpPr txBox="1">
              <a:spLocks noChangeArrowheads="1"/>
            </p:cNvSpPr>
            <p:nvPr/>
          </p:nvSpPr>
          <p:spPr bwMode="auto">
            <a:xfrm>
              <a:off x="768" y="2352"/>
              <a:ext cx="938" cy="336"/>
            </a:xfrm>
            <a:prstGeom prst="rect">
              <a:avLst/>
            </a:prstGeom>
            <a:solidFill>
              <a:srgbClr val="66FF99"/>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r>
                <a:rPr lang="en-US" altLang="zh-CN" sz="1000"/>
                <a:t>                </a:t>
              </a:r>
              <a:r>
                <a:rPr lang="en-US" altLang="zh-CN"/>
                <a:t>A</a:t>
              </a:r>
            </a:p>
          </p:txBody>
        </p:sp>
        <p:sp>
          <p:nvSpPr>
            <p:cNvPr id="71688" name="右箭头 966663">
              <a:extLst>
                <a:ext uri="{FF2B5EF4-FFF2-40B4-BE49-F238E27FC236}">
                  <a16:creationId xmlns:a16="http://schemas.microsoft.com/office/drawing/2014/main" id="{BB69449D-214F-43AE-9582-4EF56E4FC9E9}"/>
                </a:ext>
              </a:extLst>
            </p:cNvPr>
            <p:cNvSpPr>
              <a:spLocks noChangeArrowheads="1"/>
            </p:cNvSpPr>
            <p:nvPr/>
          </p:nvSpPr>
          <p:spPr bwMode="auto">
            <a:xfrm>
              <a:off x="3936" y="2352"/>
              <a:ext cx="602" cy="179"/>
            </a:xfrm>
            <a:prstGeom prst="rightArrow">
              <a:avLst>
                <a:gd name="adj1" fmla="val 50000"/>
                <a:gd name="adj2" fmla="val 83938"/>
              </a:avLst>
            </a:prstGeom>
            <a:solidFill>
              <a:schemeClr val="hlink"/>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1689" name="文本框 966664">
              <a:extLst>
                <a:ext uri="{FF2B5EF4-FFF2-40B4-BE49-F238E27FC236}">
                  <a16:creationId xmlns:a16="http://schemas.microsoft.com/office/drawing/2014/main" id="{D4F1F3CD-93FF-4A7C-B5C6-607A10F20E7F}"/>
                </a:ext>
              </a:extLst>
            </p:cNvPr>
            <p:cNvSpPr txBox="1">
              <a:spLocks noChangeArrowheads="1"/>
            </p:cNvSpPr>
            <p:nvPr/>
          </p:nvSpPr>
          <p:spPr bwMode="auto">
            <a:xfrm>
              <a:off x="4512" y="2304"/>
              <a:ext cx="842" cy="288"/>
            </a:xfrm>
            <a:prstGeom prst="rect">
              <a:avLst/>
            </a:prstGeom>
            <a:solidFill>
              <a:schemeClr val="accent2"/>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r>
                <a:rPr lang="en-US" altLang="zh-CN" sz="2000">
                  <a:solidFill>
                    <a:srgbClr val="CCECFF"/>
                  </a:solidFill>
                </a:rPr>
                <a:t>  </a:t>
              </a:r>
              <a:r>
                <a:rPr lang="zh-CN" altLang="en-US" sz="2000" b="1">
                  <a:solidFill>
                    <a:srgbClr val="CCECFF"/>
                  </a:solidFill>
                </a:rPr>
                <a:t>操作数</a:t>
              </a:r>
            </a:p>
          </p:txBody>
        </p:sp>
        <p:sp>
          <p:nvSpPr>
            <p:cNvPr id="71690" name="左弧形箭头 966665">
              <a:extLst>
                <a:ext uri="{FF2B5EF4-FFF2-40B4-BE49-F238E27FC236}">
                  <a16:creationId xmlns:a16="http://schemas.microsoft.com/office/drawing/2014/main" id="{EA7A0BEA-A79C-4840-8326-7F41059AE2EE}"/>
                </a:ext>
              </a:extLst>
            </p:cNvPr>
            <p:cNvSpPr>
              <a:spLocks noChangeArrowheads="1"/>
            </p:cNvSpPr>
            <p:nvPr/>
          </p:nvSpPr>
          <p:spPr bwMode="auto">
            <a:xfrm rot="3891324">
              <a:off x="2470" y="1763"/>
              <a:ext cx="288" cy="812"/>
            </a:xfrm>
            <a:prstGeom prst="curvedRightArrow">
              <a:avLst>
                <a:gd name="adj1" fmla="val 56389"/>
                <a:gd name="adj2" fmla="val 112778"/>
                <a:gd name="adj3" fmla="val 33292"/>
              </a:avLst>
            </a:prstGeom>
            <a:solidFill>
              <a:schemeClr val="hlink"/>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1691" name="右箭头 966666">
              <a:extLst>
                <a:ext uri="{FF2B5EF4-FFF2-40B4-BE49-F238E27FC236}">
                  <a16:creationId xmlns:a16="http://schemas.microsoft.com/office/drawing/2014/main" id="{75BD8F8A-2D7C-4187-A95E-F3A612F91D3D}"/>
                </a:ext>
              </a:extLst>
            </p:cNvPr>
            <p:cNvSpPr>
              <a:spLocks noChangeArrowheads="1"/>
            </p:cNvSpPr>
            <p:nvPr/>
          </p:nvSpPr>
          <p:spPr bwMode="auto">
            <a:xfrm>
              <a:off x="1728" y="2400"/>
              <a:ext cx="528" cy="192"/>
            </a:xfrm>
            <a:prstGeom prst="rightArrow">
              <a:avLst>
                <a:gd name="adj1" fmla="val 50000"/>
                <a:gd name="adj2" fmla="val 68750"/>
              </a:avLst>
            </a:prstGeom>
            <a:solidFill>
              <a:schemeClr val="hlink"/>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71692" name="组合 966667">
              <a:extLst>
                <a:ext uri="{FF2B5EF4-FFF2-40B4-BE49-F238E27FC236}">
                  <a16:creationId xmlns:a16="http://schemas.microsoft.com/office/drawing/2014/main" id="{E0F131A2-C777-43B6-B3B1-9CB168F4AE8C}"/>
                </a:ext>
              </a:extLst>
            </p:cNvPr>
            <p:cNvGrpSpPr>
              <a:grpSpLocks/>
            </p:cNvGrpSpPr>
            <p:nvPr/>
          </p:nvGrpSpPr>
          <p:grpSpPr bwMode="auto">
            <a:xfrm>
              <a:off x="3072" y="1680"/>
              <a:ext cx="832" cy="1108"/>
              <a:chOff x="3072" y="1680"/>
              <a:chExt cx="832" cy="1108"/>
            </a:xfrm>
          </p:grpSpPr>
          <p:sp>
            <p:nvSpPr>
              <p:cNvPr id="71693" name="文本框 966668">
                <a:extLst>
                  <a:ext uri="{FF2B5EF4-FFF2-40B4-BE49-F238E27FC236}">
                    <a16:creationId xmlns:a16="http://schemas.microsoft.com/office/drawing/2014/main" id="{624F656C-9914-4435-A968-143B44E2A453}"/>
                  </a:ext>
                </a:extLst>
              </p:cNvPr>
              <p:cNvSpPr txBox="1">
                <a:spLocks noChangeArrowheads="1"/>
              </p:cNvSpPr>
              <p:nvPr/>
            </p:nvSpPr>
            <p:spPr bwMode="auto">
              <a:xfrm>
                <a:off x="3072" y="1680"/>
                <a:ext cx="832" cy="1108"/>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r>
                  <a:rPr lang="en-US" altLang="zh-CN" sz="1000"/>
                  <a:t>            </a:t>
                </a:r>
                <a:r>
                  <a:rPr lang="en-US" altLang="zh-CN" sz="1800"/>
                  <a:t>N</a:t>
                </a:r>
              </a:p>
              <a:p>
                <a:pPr algn="just" eaLnBrk="0" hangingPunct="0"/>
                <a:endParaRPr lang="en-US" altLang="zh-CN" sz="1800"/>
              </a:p>
              <a:p>
                <a:pPr algn="just" eaLnBrk="0" hangingPunct="0"/>
                <a:r>
                  <a:rPr lang="en-US" altLang="zh-CN" sz="1800"/>
                  <a:t>     </a:t>
                </a:r>
              </a:p>
              <a:p>
                <a:pPr algn="just" eaLnBrk="0" hangingPunct="0"/>
                <a:r>
                  <a:rPr lang="en-US" altLang="zh-CN" sz="1800"/>
                  <a:t>       S</a:t>
                </a:r>
              </a:p>
              <a:p>
                <a:pPr algn="just" eaLnBrk="0" hangingPunct="0"/>
                <a:endParaRPr lang="en-US" altLang="zh-CN" sz="1800"/>
              </a:p>
            </p:txBody>
          </p:sp>
          <p:sp>
            <p:nvSpPr>
              <p:cNvPr id="71694" name="直接连接符 966669">
                <a:extLst>
                  <a:ext uri="{FF2B5EF4-FFF2-40B4-BE49-F238E27FC236}">
                    <a16:creationId xmlns:a16="http://schemas.microsoft.com/office/drawing/2014/main" id="{409948DB-2952-4D7A-BB9F-0C5CE044E66A}"/>
                  </a:ext>
                </a:extLst>
              </p:cNvPr>
              <p:cNvSpPr>
                <a:spLocks noChangeShapeType="1"/>
              </p:cNvSpPr>
              <p:nvPr/>
            </p:nvSpPr>
            <p:spPr bwMode="auto">
              <a:xfrm>
                <a:off x="3072" y="1920"/>
                <a:ext cx="81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5" name="直接连接符 966670">
                <a:extLst>
                  <a:ext uri="{FF2B5EF4-FFF2-40B4-BE49-F238E27FC236}">
                    <a16:creationId xmlns:a16="http://schemas.microsoft.com/office/drawing/2014/main" id="{CDC6D7FF-E909-4DE3-A2F1-1877FA627071}"/>
                  </a:ext>
                </a:extLst>
              </p:cNvPr>
              <p:cNvSpPr>
                <a:spLocks noChangeShapeType="1"/>
              </p:cNvSpPr>
              <p:nvPr/>
            </p:nvSpPr>
            <p:spPr bwMode="auto">
              <a:xfrm>
                <a:off x="3072" y="2208"/>
                <a:ext cx="81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6" name="直接连接符 966671">
                <a:extLst>
                  <a:ext uri="{FF2B5EF4-FFF2-40B4-BE49-F238E27FC236}">
                    <a16:creationId xmlns:a16="http://schemas.microsoft.com/office/drawing/2014/main" id="{C35EBF80-3FAD-4D2A-9AD4-C3F8461833B4}"/>
                  </a:ext>
                </a:extLst>
              </p:cNvPr>
              <p:cNvSpPr>
                <a:spLocks noChangeShapeType="1"/>
              </p:cNvSpPr>
              <p:nvPr/>
            </p:nvSpPr>
            <p:spPr bwMode="auto">
              <a:xfrm>
                <a:off x="3072" y="2496"/>
                <a:ext cx="81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1697" name="文本框 966672">
              <a:extLst>
                <a:ext uri="{FF2B5EF4-FFF2-40B4-BE49-F238E27FC236}">
                  <a16:creationId xmlns:a16="http://schemas.microsoft.com/office/drawing/2014/main" id="{36420194-DA5C-4177-8E5A-746BFF422A99}"/>
                </a:ext>
              </a:extLst>
            </p:cNvPr>
            <p:cNvSpPr txBox="1">
              <a:spLocks noChangeArrowheads="1"/>
            </p:cNvSpPr>
            <p:nvPr/>
          </p:nvSpPr>
          <p:spPr bwMode="auto">
            <a:xfrm>
              <a:off x="2256" y="230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latin typeface="Tahoma" panose="020B0604030504040204" pitchFamily="34" charset="0"/>
                </a:rPr>
                <a:t>+</a:t>
              </a:r>
            </a:p>
          </p:txBody>
        </p:sp>
        <p:grpSp>
          <p:nvGrpSpPr>
            <p:cNvPr id="71698" name="组合 966673">
              <a:extLst>
                <a:ext uri="{FF2B5EF4-FFF2-40B4-BE49-F238E27FC236}">
                  <a16:creationId xmlns:a16="http://schemas.microsoft.com/office/drawing/2014/main" id="{C6305DFA-C499-46C9-9776-59C4FE9A5902}"/>
                </a:ext>
              </a:extLst>
            </p:cNvPr>
            <p:cNvGrpSpPr>
              <a:grpSpLocks/>
            </p:cNvGrpSpPr>
            <p:nvPr/>
          </p:nvGrpSpPr>
          <p:grpSpPr bwMode="auto">
            <a:xfrm>
              <a:off x="1104" y="1392"/>
              <a:ext cx="1810" cy="288"/>
              <a:chOff x="1104" y="1392"/>
              <a:chExt cx="1810" cy="288"/>
            </a:xfrm>
          </p:grpSpPr>
          <p:sp>
            <p:nvSpPr>
              <p:cNvPr id="71699" name="文本框 966674">
                <a:extLst>
                  <a:ext uri="{FF2B5EF4-FFF2-40B4-BE49-F238E27FC236}">
                    <a16:creationId xmlns:a16="http://schemas.microsoft.com/office/drawing/2014/main" id="{078E000E-6AB0-4CA4-B7BF-59375B0BAEDE}"/>
                  </a:ext>
                </a:extLst>
              </p:cNvPr>
              <p:cNvSpPr txBox="1">
                <a:spLocks noChangeArrowheads="1"/>
              </p:cNvSpPr>
              <p:nvPr/>
            </p:nvSpPr>
            <p:spPr bwMode="auto">
              <a:xfrm>
                <a:off x="1104" y="1392"/>
                <a:ext cx="1810" cy="288"/>
              </a:xfrm>
              <a:prstGeom prst="rect">
                <a:avLst/>
              </a:prstGeom>
              <a:solidFill>
                <a:srgbClr val="66FF99"/>
              </a:solidFill>
              <a:ln w="9525">
                <a:solidFill>
                  <a:srgbClr val="000000"/>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0" hangingPunct="0"/>
                <a:r>
                  <a:rPr lang="en-US" altLang="zh-CN" sz="2000"/>
                  <a:t>  OP          X3             D</a:t>
                </a:r>
              </a:p>
            </p:txBody>
          </p:sp>
          <p:sp>
            <p:nvSpPr>
              <p:cNvPr id="71700" name="直接连接符 966675">
                <a:extLst>
                  <a:ext uri="{FF2B5EF4-FFF2-40B4-BE49-F238E27FC236}">
                    <a16:creationId xmlns:a16="http://schemas.microsoft.com/office/drawing/2014/main" id="{965F9FC2-3838-45D3-9E2F-E72A5AC759B8}"/>
                  </a:ext>
                </a:extLst>
              </p:cNvPr>
              <p:cNvSpPr>
                <a:spLocks noChangeShapeType="1"/>
              </p:cNvSpPr>
              <p:nvPr/>
            </p:nvSpPr>
            <p:spPr bwMode="auto">
              <a:xfrm>
                <a:off x="1584" y="1392"/>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1" name="直接连接符 966676">
                <a:extLst>
                  <a:ext uri="{FF2B5EF4-FFF2-40B4-BE49-F238E27FC236}">
                    <a16:creationId xmlns:a16="http://schemas.microsoft.com/office/drawing/2014/main" id="{FDDA979C-8619-4972-8E87-31C30387E6E1}"/>
                  </a:ext>
                </a:extLst>
              </p:cNvPr>
              <p:cNvSpPr>
                <a:spLocks noChangeShapeType="1"/>
              </p:cNvSpPr>
              <p:nvPr/>
            </p:nvSpPr>
            <p:spPr bwMode="auto">
              <a:xfrm>
                <a:off x="2352" y="1392"/>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71702" name="矩形 966678">
            <a:extLst>
              <a:ext uri="{FF2B5EF4-FFF2-40B4-BE49-F238E27FC236}">
                <a16:creationId xmlns:a16="http://schemas.microsoft.com/office/drawing/2014/main" id="{210C3D38-8ACA-4AA5-AB10-9925346C71F6}"/>
              </a:ext>
            </a:extLst>
          </p:cNvPr>
          <p:cNvSpPr>
            <a:spLocks noChangeArrowheads="1"/>
          </p:cNvSpPr>
          <p:nvPr/>
        </p:nvSpPr>
        <p:spPr bwMode="auto">
          <a:xfrm>
            <a:off x="5943600" y="2514600"/>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a:t>2000H</a:t>
            </a:r>
          </a:p>
        </p:txBody>
      </p:sp>
      <p:sp>
        <p:nvSpPr>
          <p:cNvPr id="71703" name="矩形 966679">
            <a:extLst>
              <a:ext uri="{FF2B5EF4-FFF2-40B4-BE49-F238E27FC236}">
                <a16:creationId xmlns:a16="http://schemas.microsoft.com/office/drawing/2014/main" id="{FF486B92-E3DA-4754-9B13-A15C499D7277}"/>
              </a:ext>
            </a:extLst>
          </p:cNvPr>
          <p:cNvSpPr>
            <a:spLocks noChangeArrowheads="1"/>
          </p:cNvSpPr>
          <p:nvPr/>
        </p:nvSpPr>
        <p:spPr bwMode="auto">
          <a:xfrm>
            <a:off x="5867400" y="3810000"/>
            <a:ext cx="76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a:t>3456H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66659">
                                            <p:txEl>
                                              <p:pRg st="0" end="0"/>
                                            </p:txEl>
                                          </p:spTgt>
                                        </p:tgtEl>
                                        <p:attrNameLst>
                                          <p:attrName>style.visibility</p:attrName>
                                        </p:attrNameLst>
                                      </p:cBhvr>
                                      <p:to>
                                        <p:strVal val="visible"/>
                                      </p:to>
                                    </p:set>
                                    <p:animEffect transition="in" filter="dissolve">
                                      <p:cBhvr>
                                        <p:cTn id="7" dur="500"/>
                                        <p:tgtEl>
                                          <p:spTgt spid="96665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66659">
                                            <p:txEl>
                                              <p:pRg st="1" end="1"/>
                                            </p:txEl>
                                          </p:spTgt>
                                        </p:tgtEl>
                                        <p:attrNameLst>
                                          <p:attrName>style.visibility</p:attrName>
                                        </p:attrNameLst>
                                      </p:cBhvr>
                                      <p:to>
                                        <p:strVal val="visible"/>
                                      </p:to>
                                    </p:set>
                                    <p:animEffect transition="in" filter="dissolve">
                                      <p:cBhvr>
                                        <p:cTn id="12" dur="500"/>
                                        <p:tgtEl>
                                          <p:spTgt spid="96665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66659">
                                            <p:txEl>
                                              <p:pRg st="2" end="2"/>
                                            </p:txEl>
                                          </p:spTgt>
                                        </p:tgtEl>
                                        <p:attrNameLst>
                                          <p:attrName>style.visibility</p:attrName>
                                        </p:attrNameLst>
                                      </p:cBhvr>
                                      <p:to>
                                        <p:strVal val="visible"/>
                                      </p:to>
                                    </p:set>
                                    <p:animEffect transition="in" filter="dissolve">
                                      <p:cBhvr>
                                        <p:cTn id="17" dur="500"/>
                                        <p:tgtEl>
                                          <p:spTgt spid="96665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66659">
                                            <p:txEl>
                                              <p:pRg st="3" end="3"/>
                                            </p:txEl>
                                          </p:spTgt>
                                        </p:tgtEl>
                                        <p:attrNameLst>
                                          <p:attrName>style.visibility</p:attrName>
                                        </p:attrNameLst>
                                      </p:cBhvr>
                                      <p:to>
                                        <p:strVal val="visible"/>
                                      </p:to>
                                    </p:set>
                                    <p:animEffect transition="in" filter="dissolve">
                                      <p:cBhvr>
                                        <p:cTn id="22" dur="500"/>
                                        <p:tgtEl>
                                          <p:spTgt spid="96665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6659"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967681">
            <a:extLst>
              <a:ext uri="{FF2B5EF4-FFF2-40B4-BE49-F238E27FC236}">
                <a16:creationId xmlns:a16="http://schemas.microsoft.com/office/drawing/2014/main" id="{97C865F0-399A-4C66-A18F-BD3A95FB1817}"/>
              </a:ext>
            </a:extLst>
          </p:cNvPr>
          <p:cNvSpPr>
            <a:spLocks noGrp="1" noChangeArrowheads="1"/>
          </p:cNvSpPr>
          <p:nvPr>
            <p:ph type="title"/>
          </p:nvPr>
        </p:nvSpPr>
        <p:spPr>
          <a:xfrm>
            <a:off x="251520" y="152400"/>
            <a:ext cx="7772400" cy="838200"/>
          </a:xfrm>
          <a:ln>
            <a:solidFill>
              <a:srgbClr val="000000"/>
            </a:solidFill>
            <a:miter lim="800000"/>
            <a:headEnd/>
            <a:tailEnd/>
          </a:ln>
        </p:spPr>
        <p:txBody>
          <a:bodyPr/>
          <a:lstStyle/>
          <a:p>
            <a:r>
              <a:rPr lang="zh-CN" altLang="en-US">
                <a:solidFill>
                  <a:srgbClr val="666699"/>
                </a:solidFill>
                <a:latin typeface="华文新魏" panose="02010800040101010101" pitchFamily="2" charset="-122"/>
                <a:ea typeface="华文新魏" panose="02010800040101010101" pitchFamily="2" charset="-122"/>
              </a:rPr>
              <a:t>指令和数据的寻址方式</a:t>
            </a:r>
          </a:p>
        </p:txBody>
      </p:sp>
      <p:sp>
        <p:nvSpPr>
          <p:cNvPr id="72706" name="文本占位符 967682">
            <a:extLst>
              <a:ext uri="{FF2B5EF4-FFF2-40B4-BE49-F238E27FC236}">
                <a16:creationId xmlns:a16="http://schemas.microsoft.com/office/drawing/2014/main" id="{B485621E-545B-4737-9A63-2426F5CA1F49}"/>
              </a:ext>
            </a:extLst>
          </p:cNvPr>
          <p:cNvSpPr>
            <a:spLocks noGrp="1" noChangeArrowheads="1"/>
          </p:cNvSpPr>
          <p:nvPr>
            <p:ph idx="1"/>
          </p:nvPr>
        </p:nvSpPr>
        <p:spPr>
          <a:xfrm>
            <a:off x="457200" y="1676400"/>
            <a:ext cx="8229600" cy="4191000"/>
          </a:xfrm>
        </p:spPr>
        <p:txBody>
          <a:bodyPr/>
          <a:lstStyle/>
          <a:p>
            <a:pPr marL="0" indent="0" algn="just">
              <a:lnSpc>
                <a:spcPct val="90000"/>
              </a:lnSpc>
            </a:pPr>
            <a:r>
              <a:rPr lang="zh-CN" altLang="en-US" b="1">
                <a:solidFill>
                  <a:srgbClr val="993366"/>
                </a:solidFill>
                <a:latin typeface="楷体_GB2312" pitchFamily="49" charset="-122"/>
              </a:rPr>
              <a:t>块寻址：</a:t>
            </a:r>
          </a:p>
          <a:p>
            <a:pPr marL="0" indent="0">
              <a:lnSpc>
                <a:spcPct val="90000"/>
              </a:lnSpc>
              <a:buFontTx/>
              <a:buNone/>
            </a:pPr>
            <a:r>
              <a:rPr lang="zh-CN" altLang="en-US" sz="2800">
                <a:latin typeface="楷体_GB2312" pitchFamily="49" charset="-122"/>
              </a:rPr>
              <a:t>    </a:t>
            </a:r>
            <a:r>
              <a:rPr lang="zh-CN" altLang="en-US" sz="2800" b="1">
                <a:latin typeface="楷体_GB2312" pitchFamily="49" charset="-122"/>
              </a:rPr>
              <a:t>通常在指令中指出数据块的起始地址和数据块的长度，常用在输入输出指令中。</a:t>
            </a:r>
          </a:p>
          <a:p>
            <a:pPr marL="0" indent="0">
              <a:lnSpc>
                <a:spcPct val="90000"/>
              </a:lnSpc>
              <a:buFontTx/>
              <a:buNone/>
            </a:pPr>
            <a:r>
              <a:rPr lang="zh-CN" altLang="en-US" sz="2800" b="1">
                <a:latin typeface="楷体_GB2312" pitchFamily="49" charset="-122"/>
              </a:rPr>
              <a:t>    多用于</a:t>
            </a:r>
            <a:r>
              <a:rPr lang="en-US" altLang="zh-CN" sz="2800" b="1">
                <a:latin typeface="楷体_GB2312" pitchFamily="49" charset="-122"/>
              </a:rPr>
              <a:t>I/O</a:t>
            </a:r>
            <a:r>
              <a:rPr lang="zh-CN" altLang="en-US" sz="2800" b="1">
                <a:latin typeface="楷体_GB2312" pitchFamily="49" charset="-122"/>
              </a:rPr>
              <a:t>指令。对顺序连续的成块数据字进行寻址。</a:t>
            </a:r>
          </a:p>
          <a:p>
            <a:pPr marL="0" indent="0">
              <a:lnSpc>
                <a:spcPct val="90000"/>
              </a:lnSpc>
              <a:buFontTx/>
              <a:buNone/>
            </a:pPr>
            <a:r>
              <a:rPr lang="zh-CN" altLang="en-US" sz="2800" b="1">
                <a:latin typeface="楷体_GB2312" pitchFamily="49" charset="-122"/>
              </a:rPr>
              <a:t>    目的：压缩程序的长度，加块执行速度。</a:t>
            </a:r>
          </a:p>
          <a:p>
            <a:pPr marL="0" indent="0">
              <a:lnSpc>
                <a:spcPct val="90000"/>
              </a:lnSpc>
              <a:buFontTx/>
              <a:buNone/>
            </a:pPr>
            <a:r>
              <a:rPr lang="zh-CN" altLang="en-US" sz="2800" b="1">
                <a:latin typeface="楷体_GB2312" pitchFamily="49" charset="-122"/>
              </a:rPr>
              <a:t>    用于：</a:t>
            </a:r>
            <a:r>
              <a:rPr lang="en-US" altLang="zh-CN" sz="2800" b="1">
                <a:latin typeface="楷体_GB2312" pitchFamily="49" charset="-122"/>
              </a:rPr>
              <a:t>1</a:t>
            </a:r>
            <a:r>
              <a:rPr lang="zh-CN" altLang="en-US" sz="2800" b="1">
                <a:latin typeface="楷体_GB2312" pitchFamily="49" charset="-122"/>
              </a:rPr>
              <a:t>）两个部件间的数据交换；</a:t>
            </a:r>
          </a:p>
          <a:p>
            <a:pPr marL="0" indent="0">
              <a:lnSpc>
                <a:spcPct val="90000"/>
              </a:lnSpc>
              <a:buFontTx/>
              <a:buNone/>
            </a:pPr>
            <a:r>
              <a:rPr lang="zh-CN" altLang="en-US" sz="2800" b="1">
                <a:latin typeface="楷体_GB2312" pitchFamily="49" charset="-122"/>
              </a:rPr>
              <a:t>          </a:t>
            </a:r>
            <a:r>
              <a:rPr lang="en-US" altLang="zh-CN" sz="2800" b="1">
                <a:latin typeface="楷体_GB2312" pitchFamily="49" charset="-122"/>
              </a:rPr>
              <a:t>2</a:t>
            </a:r>
            <a:r>
              <a:rPr lang="zh-CN" altLang="en-US" sz="2800" b="1">
                <a:latin typeface="楷体_GB2312" pitchFamily="49" charset="-122"/>
              </a:rPr>
              <a:t>）程序，数据块的浮动。</a:t>
            </a:r>
          </a:p>
          <a:p>
            <a:pPr marL="0" indent="0">
              <a:lnSpc>
                <a:spcPct val="90000"/>
              </a:lnSpc>
              <a:buFontTx/>
              <a:buNone/>
            </a:pPr>
            <a:r>
              <a:rPr lang="zh-CN" altLang="en-US" sz="2800" b="1">
                <a:latin typeface="楷体_GB2312" pitchFamily="49" charset="-122"/>
              </a:rPr>
              <a:t>    若块的长度可变，格式如下：</a:t>
            </a:r>
            <a:endParaRPr lang="zh-CN" altLang="en-US" sz="2800" b="1"/>
          </a:p>
        </p:txBody>
      </p:sp>
      <p:grpSp>
        <p:nvGrpSpPr>
          <p:cNvPr id="72707" name="组合 967683">
            <a:extLst>
              <a:ext uri="{FF2B5EF4-FFF2-40B4-BE49-F238E27FC236}">
                <a16:creationId xmlns:a16="http://schemas.microsoft.com/office/drawing/2014/main" id="{4FCD9BE5-7CA7-43A4-9185-2BD6F0427551}"/>
              </a:ext>
            </a:extLst>
          </p:cNvPr>
          <p:cNvGrpSpPr>
            <a:grpSpLocks/>
          </p:cNvGrpSpPr>
          <p:nvPr/>
        </p:nvGrpSpPr>
        <p:grpSpPr bwMode="auto">
          <a:xfrm>
            <a:off x="2362200" y="5791200"/>
            <a:ext cx="4419600" cy="457200"/>
            <a:chOff x="1056" y="2160"/>
            <a:chExt cx="2688" cy="240"/>
          </a:xfrm>
        </p:grpSpPr>
        <p:sp>
          <p:nvSpPr>
            <p:cNvPr id="72708" name="矩形 967684">
              <a:extLst>
                <a:ext uri="{FF2B5EF4-FFF2-40B4-BE49-F238E27FC236}">
                  <a16:creationId xmlns:a16="http://schemas.microsoft.com/office/drawing/2014/main" id="{9B7BE348-175D-4A2A-80AC-7EEA1B048E84}"/>
                </a:ext>
              </a:extLst>
            </p:cNvPr>
            <p:cNvSpPr>
              <a:spLocks noChangeArrowheads="1"/>
            </p:cNvSpPr>
            <p:nvPr/>
          </p:nvSpPr>
          <p:spPr bwMode="auto">
            <a:xfrm>
              <a:off x="1056" y="2160"/>
              <a:ext cx="672" cy="240"/>
            </a:xfrm>
            <a:prstGeom prst="rect">
              <a:avLst/>
            </a:prstGeom>
            <a:solidFill>
              <a:schemeClr val="bg2"/>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2000" b="1">
                  <a:solidFill>
                    <a:srgbClr val="CCECFF"/>
                  </a:solidFill>
                </a:rPr>
                <a:t>操作码</a:t>
              </a:r>
            </a:p>
          </p:txBody>
        </p:sp>
        <p:sp>
          <p:nvSpPr>
            <p:cNvPr id="72709" name="矩形 967685">
              <a:extLst>
                <a:ext uri="{FF2B5EF4-FFF2-40B4-BE49-F238E27FC236}">
                  <a16:creationId xmlns:a16="http://schemas.microsoft.com/office/drawing/2014/main" id="{1FF051D9-730F-4661-ABA1-816BF055112C}"/>
                </a:ext>
              </a:extLst>
            </p:cNvPr>
            <p:cNvSpPr>
              <a:spLocks noChangeArrowheads="1"/>
            </p:cNvSpPr>
            <p:nvPr/>
          </p:nvSpPr>
          <p:spPr bwMode="auto">
            <a:xfrm>
              <a:off x="1728" y="2160"/>
              <a:ext cx="672" cy="240"/>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2000" b="1">
                  <a:solidFill>
                    <a:srgbClr val="CCECFF"/>
                  </a:solidFill>
                </a:rPr>
                <a:t>源首址</a:t>
              </a:r>
            </a:p>
          </p:txBody>
        </p:sp>
        <p:sp>
          <p:nvSpPr>
            <p:cNvPr id="72710" name="矩形 967686">
              <a:extLst>
                <a:ext uri="{FF2B5EF4-FFF2-40B4-BE49-F238E27FC236}">
                  <a16:creationId xmlns:a16="http://schemas.microsoft.com/office/drawing/2014/main" id="{7D3987EE-64F7-432B-8A7A-526FEF95E6CE}"/>
                </a:ext>
              </a:extLst>
            </p:cNvPr>
            <p:cNvSpPr>
              <a:spLocks noChangeArrowheads="1"/>
            </p:cNvSpPr>
            <p:nvPr/>
          </p:nvSpPr>
          <p:spPr bwMode="auto">
            <a:xfrm>
              <a:off x="2400" y="2160"/>
              <a:ext cx="672" cy="240"/>
            </a:xfrm>
            <a:prstGeom prst="rect">
              <a:avLst/>
            </a:prstGeom>
            <a:solidFill>
              <a:srgbClr val="FF7C80"/>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2000" b="1">
                  <a:solidFill>
                    <a:srgbClr val="CCECFF"/>
                  </a:solidFill>
                </a:rPr>
                <a:t>标志位</a:t>
              </a:r>
            </a:p>
          </p:txBody>
        </p:sp>
        <p:sp>
          <p:nvSpPr>
            <p:cNvPr id="72711" name="矩形 967687">
              <a:extLst>
                <a:ext uri="{FF2B5EF4-FFF2-40B4-BE49-F238E27FC236}">
                  <a16:creationId xmlns:a16="http://schemas.microsoft.com/office/drawing/2014/main" id="{075DAE22-E887-4157-B190-2517725C92EF}"/>
                </a:ext>
              </a:extLst>
            </p:cNvPr>
            <p:cNvSpPr>
              <a:spLocks noChangeArrowheads="1"/>
            </p:cNvSpPr>
            <p:nvPr/>
          </p:nvSpPr>
          <p:spPr bwMode="auto">
            <a:xfrm>
              <a:off x="3072" y="2160"/>
              <a:ext cx="672" cy="240"/>
            </a:xfrm>
            <a:prstGeom prst="rect">
              <a:avLst/>
            </a:prstGeom>
            <a:solidFill>
              <a:schemeClr val="hlink"/>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2000" b="1">
                  <a:solidFill>
                    <a:srgbClr val="CCFFFF"/>
                  </a:solidFill>
                </a:rPr>
                <a:t>末首址</a:t>
              </a:r>
            </a:p>
          </p:txBody>
        </p:sp>
      </p:gr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968705">
            <a:extLst>
              <a:ext uri="{FF2B5EF4-FFF2-40B4-BE49-F238E27FC236}">
                <a16:creationId xmlns:a16="http://schemas.microsoft.com/office/drawing/2014/main" id="{F850F5D2-748B-444A-95B8-CBA4BE2A38C6}"/>
              </a:ext>
            </a:extLst>
          </p:cNvPr>
          <p:cNvSpPr>
            <a:spLocks noGrp="1" noChangeArrowheads="1"/>
          </p:cNvSpPr>
          <p:nvPr>
            <p:ph type="title"/>
          </p:nvPr>
        </p:nvSpPr>
        <p:spPr>
          <a:xfrm>
            <a:off x="304800" y="131762"/>
            <a:ext cx="7772400" cy="838200"/>
          </a:xfrm>
          <a:ln>
            <a:solidFill>
              <a:srgbClr val="000000"/>
            </a:solidFill>
            <a:miter lim="800000"/>
            <a:headEnd/>
            <a:tailEnd/>
          </a:ln>
        </p:spPr>
        <p:txBody>
          <a:bodyPr/>
          <a:lstStyle/>
          <a:p>
            <a:r>
              <a:rPr lang="zh-CN" altLang="en-US">
                <a:solidFill>
                  <a:srgbClr val="666699"/>
                </a:solidFill>
                <a:latin typeface="华文新魏" panose="02010800040101010101" pitchFamily="2" charset="-122"/>
                <a:ea typeface="华文新魏" panose="02010800040101010101" pitchFamily="2" charset="-122"/>
              </a:rPr>
              <a:t>指令和数据的寻址方式</a:t>
            </a:r>
          </a:p>
        </p:txBody>
      </p:sp>
      <p:sp>
        <p:nvSpPr>
          <p:cNvPr id="73730" name="文本占位符 968706">
            <a:extLst>
              <a:ext uri="{FF2B5EF4-FFF2-40B4-BE49-F238E27FC236}">
                <a16:creationId xmlns:a16="http://schemas.microsoft.com/office/drawing/2014/main" id="{9CA0AEA5-77DD-4DE1-B7E4-221D88028F14}"/>
              </a:ext>
            </a:extLst>
          </p:cNvPr>
          <p:cNvSpPr>
            <a:spLocks noGrp="1" noChangeArrowheads="1"/>
          </p:cNvSpPr>
          <p:nvPr>
            <p:ph idx="1"/>
          </p:nvPr>
        </p:nvSpPr>
        <p:spPr>
          <a:xfrm>
            <a:off x="533400" y="1773238"/>
            <a:ext cx="8153400" cy="4114800"/>
          </a:xfrm>
        </p:spPr>
        <p:txBody>
          <a:bodyPr/>
          <a:lstStyle/>
          <a:p>
            <a:pPr marL="0" indent="0" algn="just">
              <a:lnSpc>
                <a:spcPct val="90000"/>
              </a:lnSpc>
            </a:pPr>
            <a:r>
              <a:rPr lang="zh-CN" altLang="en-US" b="1">
                <a:solidFill>
                  <a:srgbClr val="993366"/>
                </a:solidFill>
                <a:latin typeface="楷体_GB2312" pitchFamily="49" charset="-122"/>
              </a:rPr>
              <a:t>段寻址</a:t>
            </a:r>
          </a:p>
          <a:p>
            <a:pPr marL="0" indent="0">
              <a:buFontTx/>
              <a:buNone/>
            </a:pPr>
            <a:r>
              <a:rPr lang="zh-CN" altLang="en-US" sz="2400">
                <a:latin typeface="楷体_GB2312" pitchFamily="49" charset="-122"/>
              </a:rPr>
              <a:t>    </a:t>
            </a:r>
            <a:r>
              <a:rPr lang="zh-CN" altLang="en-US" sz="2600" b="1">
                <a:latin typeface="楷体_GB2312" pitchFamily="49" charset="-122"/>
              </a:rPr>
              <a:t>以</a:t>
            </a:r>
            <a:r>
              <a:rPr lang="en-US" altLang="zh-CN" sz="2600" b="1">
                <a:latin typeface="楷体_GB2312" pitchFamily="49" charset="-122"/>
              </a:rPr>
              <a:t>8086</a:t>
            </a:r>
            <a:r>
              <a:rPr lang="zh-CN" altLang="en-US" sz="2600" b="1">
                <a:latin typeface="楷体_GB2312" pitchFamily="49" charset="-122"/>
              </a:rPr>
              <a:t>的段寻址为例。这种寻址方式的</a:t>
            </a:r>
            <a:r>
              <a:rPr lang="zh-CN" altLang="en-US" sz="2600" b="1">
                <a:latin typeface="华文新魏" panose="02010800040101010101" pitchFamily="2" charset="-122"/>
                <a:ea typeface="华文新魏" panose="02010800040101010101" pitchFamily="2" charset="-122"/>
              </a:rPr>
              <a:t>实质是基值寻址</a:t>
            </a:r>
            <a:r>
              <a:rPr lang="zh-CN" altLang="en-US" sz="2600" b="1">
                <a:latin typeface="楷体_GB2312" pitchFamily="49" charset="-122"/>
              </a:rPr>
              <a:t>。</a:t>
            </a:r>
            <a:r>
              <a:rPr lang="en-US" altLang="zh-CN" sz="2600" b="1">
                <a:latin typeface="楷体_GB2312" pitchFamily="49" charset="-122"/>
              </a:rPr>
              <a:t>Intel 8086/8088</a:t>
            </a:r>
            <a:r>
              <a:rPr lang="zh-CN" altLang="en-US" sz="2600" b="1">
                <a:latin typeface="楷体_GB2312" pitchFamily="49" charset="-122"/>
              </a:rPr>
              <a:t>微机中，</a:t>
            </a:r>
            <a:r>
              <a:rPr lang="en-US" altLang="zh-CN" sz="2600" b="1">
                <a:latin typeface="楷体_GB2312" pitchFamily="49" charset="-122"/>
              </a:rPr>
              <a:t>ALU16</a:t>
            </a:r>
            <a:r>
              <a:rPr lang="zh-CN" altLang="en-US" sz="2600" b="1">
                <a:latin typeface="楷体_GB2312" pitchFamily="49" charset="-122"/>
              </a:rPr>
              <a:t>位运算，但其寻址范围可到</a:t>
            </a:r>
            <a:r>
              <a:rPr lang="en-US" altLang="zh-CN" sz="2600" b="1">
                <a:latin typeface="楷体_GB2312" pitchFamily="49" charset="-122"/>
              </a:rPr>
              <a:t>1M</a:t>
            </a:r>
            <a:r>
              <a:rPr lang="zh-CN" altLang="en-US" sz="2600" b="1">
                <a:latin typeface="楷体_GB2312" pitchFamily="49" charset="-122"/>
              </a:rPr>
              <a:t>，即地址有</a:t>
            </a:r>
            <a:r>
              <a:rPr lang="en-US" altLang="zh-CN" sz="2600" b="1">
                <a:latin typeface="楷体_GB2312" pitchFamily="49" charset="-122"/>
              </a:rPr>
              <a:t>20</a:t>
            </a:r>
            <a:r>
              <a:rPr lang="zh-CN" altLang="en-US" sz="2600" b="1">
                <a:latin typeface="楷体_GB2312" pitchFamily="49" charset="-122"/>
              </a:rPr>
              <a:t>位</a:t>
            </a:r>
            <a:r>
              <a:rPr lang="zh-CN" altLang="en-US" sz="2600">
                <a:latin typeface="楷体_GB2312" pitchFamily="49" charset="-122"/>
              </a:rPr>
              <a:t>。</a:t>
            </a:r>
            <a:r>
              <a:rPr lang="zh-CN" altLang="en-US" sz="2800">
                <a:latin typeface="楷体_GB2312" pitchFamily="49" charset="-122"/>
              </a:rPr>
              <a:t> </a:t>
            </a:r>
          </a:p>
        </p:txBody>
      </p:sp>
      <p:grpSp>
        <p:nvGrpSpPr>
          <p:cNvPr id="73731" name="组合 968712">
            <a:extLst>
              <a:ext uri="{FF2B5EF4-FFF2-40B4-BE49-F238E27FC236}">
                <a16:creationId xmlns:a16="http://schemas.microsoft.com/office/drawing/2014/main" id="{92BF32C2-49D9-42AD-AFD0-D548E772E62E}"/>
              </a:ext>
            </a:extLst>
          </p:cNvPr>
          <p:cNvGrpSpPr>
            <a:grpSpLocks/>
          </p:cNvGrpSpPr>
          <p:nvPr/>
        </p:nvGrpSpPr>
        <p:grpSpPr bwMode="auto">
          <a:xfrm>
            <a:off x="5410200" y="3200400"/>
            <a:ext cx="2667000" cy="3200400"/>
            <a:chOff x="2784" y="1584"/>
            <a:chExt cx="1680" cy="2016"/>
          </a:xfrm>
        </p:grpSpPr>
        <p:sp>
          <p:nvSpPr>
            <p:cNvPr id="73732" name="矩形 968713">
              <a:extLst>
                <a:ext uri="{FF2B5EF4-FFF2-40B4-BE49-F238E27FC236}">
                  <a16:creationId xmlns:a16="http://schemas.microsoft.com/office/drawing/2014/main" id="{FF9A951D-D66F-4AAD-BC1D-776F2DD6D7EC}"/>
                </a:ext>
              </a:extLst>
            </p:cNvPr>
            <p:cNvSpPr>
              <a:spLocks noChangeArrowheads="1"/>
            </p:cNvSpPr>
            <p:nvPr/>
          </p:nvSpPr>
          <p:spPr bwMode="auto">
            <a:xfrm>
              <a:off x="3120" y="1584"/>
              <a:ext cx="1296" cy="240"/>
            </a:xfrm>
            <a:prstGeom prst="rect">
              <a:avLst/>
            </a:prstGeom>
            <a:solidFill>
              <a:srgbClr val="FF33CC"/>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2000"/>
                <a:t>16</a:t>
              </a:r>
              <a:r>
                <a:rPr lang="zh-CN" altLang="en-US" sz="2000"/>
                <a:t>位逻辑地址</a:t>
              </a:r>
            </a:p>
          </p:txBody>
        </p:sp>
        <p:sp>
          <p:nvSpPr>
            <p:cNvPr id="73733" name="矩形 968714">
              <a:extLst>
                <a:ext uri="{FF2B5EF4-FFF2-40B4-BE49-F238E27FC236}">
                  <a16:creationId xmlns:a16="http://schemas.microsoft.com/office/drawing/2014/main" id="{F40E034F-127D-41F8-B3A3-98F17654A4A4}"/>
                </a:ext>
              </a:extLst>
            </p:cNvPr>
            <p:cNvSpPr>
              <a:spLocks noChangeArrowheads="1"/>
            </p:cNvSpPr>
            <p:nvPr/>
          </p:nvSpPr>
          <p:spPr bwMode="auto">
            <a:xfrm>
              <a:off x="2784" y="2016"/>
              <a:ext cx="1296" cy="240"/>
            </a:xfrm>
            <a:prstGeom prst="rect">
              <a:avLst/>
            </a:prstGeom>
            <a:solidFill>
              <a:srgbClr val="663300"/>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2000">
                  <a:solidFill>
                    <a:srgbClr val="CCECFF"/>
                  </a:solidFill>
                </a:rPr>
                <a:t>16</a:t>
              </a:r>
              <a:r>
                <a:rPr lang="zh-CN" altLang="en-US" sz="2000">
                  <a:solidFill>
                    <a:srgbClr val="CCECFF"/>
                  </a:solidFill>
                </a:rPr>
                <a:t>位段寄存器</a:t>
              </a:r>
            </a:p>
          </p:txBody>
        </p:sp>
        <p:sp>
          <p:nvSpPr>
            <p:cNvPr id="73734" name="矩形 968715">
              <a:extLst>
                <a:ext uri="{FF2B5EF4-FFF2-40B4-BE49-F238E27FC236}">
                  <a16:creationId xmlns:a16="http://schemas.microsoft.com/office/drawing/2014/main" id="{8077D76A-4D1B-4D13-90D8-2BA70F1B6D18}"/>
                </a:ext>
              </a:extLst>
            </p:cNvPr>
            <p:cNvSpPr>
              <a:spLocks noChangeArrowheads="1"/>
            </p:cNvSpPr>
            <p:nvPr/>
          </p:nvSpPr>
          <p:spPr bwMode="auto">
            <a:xfrm>
              <a:off x="4080" y="2016"/>
              <a:ext cx="336" cy="240"/>
            </a:xfrm>
            <a:prstGeom prst="rect">
              <a:avLst/>
            </a:prstGeom>
            <a:solidFill>
              <a:schemeClr val="hlink"/>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a:solidFill>
                    <a:srgbClr val="CCECFF"/>
                  </a:solidFill>
                </a:rPr>
                <a:t>4</a:t>
              </a:r>
              <a:r>
                <a:rPr lang="zh-CN" altLang="en-US">
                  <a:solidFill>
                    <a:srgbClr val="CCECFF"/>
                  </a:solidFill>
                </a:rPr>
                <a:t>位</a:t>
              </a:r>
            </a:p>
          </p:txBody>
        </p:sp>
        <p:sp>
          <p:nvSpPr>
            <p:cNvPr id="73735" name="矩形 968716">
              <a:extLst>
                <a:ext uri="{FF2B5EF4-FFF2-40B4-BE49-F238E27FC236}">
                  <a16:creationId xmlns:a16="http://schemas.microsoft.com/office/drawing/2014/main" id="{ED5F88E2-0267-4ED7-BA61-2D85221D822C}"/>
                </a:ext>
              </a:extLst>
            </p:cNvPr>
            <p:cNvSpPr>
              <a:spLocks noChangeArrowheads="1"/>
            </p:cNvSpPr>
            <p:nvPr/>
          </p:nvSpPr>
          <p:spPr bwMode="auto">
            <a:xfrm>
              <a:off x="2784" y="3360"/>
              <a:ext cx="1632" cy="240"/>
            </a:xfrm>
            <a:prstGeom prst="rect">
              <a:avLst/>
            </a:prstGeom>
            <a:solidFill>
              <a:srgbClr val="FF7C80"/>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2000"/>
                <a:t>20</a:t>
              </a:r>
              <a:r>
                <a:rPr lang="zh-CN" altLang="en-US" sz="2000"/>
                <a:t>位物理地址</a:t>
              </a:r>
            </a:p>
          </p:txBody>
        </p:sp>
        <p:sp>
          <p:nvSpPr>
            <p:cNvPr id="73736" name="流程图: 手动操作 968717">
              <a:extLst>
                <a:ext uri="{FF2B5EF4-FFF2-40B4-BE49-F238E27FC236}">
                  <a16:creationId xmlns:a16="http://schemas.microsoft.com/office/drawing/2014/main" id="{376EA411-C0E6-4943-800C-42C123207EF8}"/>
                </a:ext>
              </a:extLst>
            </p:cNvPr>
            <p:cNvSpPr>
              <a:spLocks noChangeArrowheads="1"/>
            </p:cNvSpPr>
            <p:nvPr/>
          </p:nvSpPr>
          <p:spPr bwMode="auto">
            <a:xfrm>
              <a:off x="3456" y="2640"/>
              <a:ext cx="1008" cy="432"/>
            </a:xfrm>
            <a:prstGeom prst="flowChartManualOperation">
              <a:avLst/>
            </a:prstGeom>
            <a:solidFill>
              <a:schemeClr val="bg2"/>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a:solidFill>
                    <a:srgbClr val="CCECFF"/>
                  </a:solidFill>
                </a:rPr>
                <a:t>ALU</a:t>
              </a:r>
            </a:p>
          </p:txBody>
        </p:sp>
        <p:sp>
          <p:nvSpPr>
            <p:cNvPr id="73737" name="下箭头 968718">
              <a:extLst>
                <a:ext uri="{FF2B5EF4-FFF2-40B4-BE49-F238E27FC236}">
                  <a16:creationId xmlns:a16="http://schemas.microsoft.com/office/drawing/2014/main" id="{07591402-E7C1-4FC7-B85E-B84C3114BF83}"/>
                </a:ext>
              </a:extLst>
            </p:cNvPr>
            <p:cNvSpPr>
              <a:spLocks noChangeArrowheads="1"/>
            </p:cNvSpPr>
            <p:nvPr/>
          </p:nvSpPr>
          <p:spPr bwMode="auto">
            <a:xfrm>
              <a:off x="4176" y="1824"/>
              <a:ext cx="144" cy="816"/>
            </a:xfrm>
            <a:prstGeom prst="downArrow">
              <a:avLst>
                <a:gd name="adj1" fmla="val 50000"/>
                <a:gd name="adj2" fmla="val 141431"/>
              </a:avLst>
            </a:prstGeom>
            <a:solidFill>
              <a:srgbClr val="FF33CC"/>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3738" name="下箭头 968719">
              <a:extLst>
                <a:ext uri="{FF2B5EF4-FFF2-40B4-BE49-F238E27FC236}">
                  <a16:creationId xmlns:a16="http://schemas.microsoft.com/office/drawing/2014/main" id="{C259DE98-95EA-44C2-B7E1-9D35C6732D47}"/>
                </a:ext>
              </a:extLst>
            </p:cNvPr>
            <p:cNvSpPr>
              <a:spLocks noChangeArrowheads="1"/>
            </p:cNvSpPr>
            <p:nvPr/>
          </p:nvSpPr>
          <p:spPr bwMode="auto">
            <a:xfrm>
              <a:off x="3600" y="2256"/>
              <a:ext cx="144" cy="384"/>
            </a:xfrm>
            <a:prstGeom prst="downArrow">
              <a:avLst>
                <a:gd name="adj1" fmla="val 50000"/>
                <a:gd name="adj2" fmla="val 66556"/>
              </a:avLst>
            </a:prstGeom>
            <a:solidFill>
              <a:schemeClr val="accent1"/>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3739" name="下箭头 968720">
              <a:extLst>
                <a:ext uri="{FF2B5EF4-FFF2-40B4-BE49-F238E27FC236}">
                  <a16:creationId xmlns:a16="http://schemas.microsoft.com/office/drawing/2014/main" id="{CE4EC040-1C8C-4F05-BE14-BE90B5A0FB92}"/>
                </a:ext>
              </a:extLst>
            </p:cNvPr>
            <p:cNvSpPr>
              <a:spLocks noChangeArrowheads="1"/>
            </p:cNvSpPr>
            <p:nvPr/>
          </p:nvSpPr>
          <p:spPr bwMode="auto">
            <a:xfrm>
              <a:off x="3888" y="3072"/>
              <a:ext cx="192" cy="288"/>
            </a:xfrm>
            <a:prstGeom prst="downArrow">
              <a:avLst>
                <a:gd name="adj1" fmla="val 50000"/>
                <a:gd name="adj2" fmla="val 37500"/>
              </a:avLst>
            </a:prstGeom>
            <a:solidFill>
              <a:srgbClr val="FFFF99"/>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pic>
        <p:nvPicPr>
          <p:cNvPr id="2" name="图片 1">
            <a:extLst>
              <a:ext uri="{FF2B5EF4-FFF2-40B4-BE49-F238E27FC236}">
                <a16:creationId xmlns:a16="http://schemas.microsoft.com/office/drawing/2014/main" id="{8AB49287-8504-45E9-A0B5-62526BB7B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113" y="4524375"/>
            <a:ext cx="5113337"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1">
            <a:extLst>
              <a:ext uri="{FF2B5EF4-FFF2-40B4-BE49-F238E27FC236}">
                <a16:creationId xmlns:a16="http://schemas.microsoft.com/office/drawing/2014/main" id="{DA552F9F-BBDB-4E0C-BC25-5D4A63192E0C}"/>
              </a:ext>
            </a:extLst>
          </p:cNvPr>
          <p:cNvSpPr>
            <a:spLocks noGrp="1" noChangeArrowheads="1"/>
          </p:cNvSpPr>
          <p:nvPr>
            <p:ph type="title"/>
          </p:nvPr>
        </p:nvSpPr>
        <p:spPr/>
        <p:txBody>
          <a:bodyPr/>
          <a:lstStyle/>
          <a:p>
            <a:r>
              <a:rPr lang="zh-CN" altLang="en-US"/>
              <a:t>段寄存器与段寻址</a:t>
            </a:r>
          </a:p>
        </p:txBody>
      </p:sp>
      <p:pic>
        <p:nvPicPr>
          <p:cNvPr id="75778" name="内容占位符 3">
            <a:extLst>
              <a:ext uri="{FF2B5EF4-FFF2-40B4-BE49-F238E27FC236}">
                <a16:creationId xmlns:a16="http://schemas.microsoft.com/office/drawing/2014/main" id="{90F67B20-D097-4E70-8DC9-CC60332531F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82613" y="1249363"/>
            <a:ext cx="5278437" cy="2376487"/>
          </a:xfrm>
        </p:spPr>
      </p:pic>
      <p:pic>
        <p:nvPicPr>
          <p:cNvPr id="75779" name="图片 4">
            <a:extLst>
              <a:ext uri="{FF2B5EF4-FFF2-40B4-BE49-F238E27FC236}">
                <a16:creationId xmlns:a16="http://schemas.microsoft.com/office/drawing/2014/main" id="{0AB64052-40F8-4DBE-80A0-D12B34160E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3900488"/>
            <a:ext cx="5692775" cy="250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
            <a:extLst>
              <a:ext uri="{FF2B5EF4-FFF2-40B4-BE49-F238E27FC236}">
                <a16:creationId xmlns:a16="http://schemas.microsoft.com/office/drawing/2014/main" id="{A3D8C3DA-923A-4DF6-8F8A-A066A8379F7D}"/>
              </a:ext>
            </a:extLst>
          </p:cNvPr>
          <p:cNvSpPr>
            <a:spLocks noGrp="1" noChangeArrowheads="1"/>
          </p:cNvSpPr>
          <p:nvPr>
            <p:ph type="title"/>
          </p:nvPr>
        </p:nvSpPr>
        <p:spPr/>
        <p:txBody>
          <a:bodyPr/>
          <a:lstStyle/>
          <a:p>
            <a:r>
              <a:rPr lang="zh-CN" altLang="en-US" sz="3200"/>
              <a:t>延伸</a:t>
            </a:r>
            <a:r>
              <a:rPr lang="en-US" altLang="zh-CN" sz="3200"/>
              <a:t>: </a:t>
            </a:r>
            <a:r>
              <a:rPr lang="zh-CN" altLang="en-US" sz="3200"/>
              <a:t>保护模式    64KB－4GB－64TB</a:t>
            </a:r>
          </a:p>
        </p:txBody>
      </p:sp>
      <p:pic>
        <p:nvPicPr>
          <p:cNvPr id="76802" name="内容占位符 3">
            <a:extLst>
              <a:ext uri="{FF2B5EF4-FFF2-40B4-BE49-F238E27FC236}">
                <a16:creationId xmlns:a16="http://schemas.microsoft.com/office/drawing/2014/main" id="{35415A83-B925-46C7-B6F3-C0C70D14FF51}"/>
              </a:ext>
            </a:extLst>
          </p:cNvPr>
          <p:cNvPicPr>
            <a:picLocks noGrp="1" noChangeAspect="1" noChangeArrowheads="1"/>
          </p:cNvPicPr>
          <p:nvPr>
            <p:ph idx="1"/>
          </p:nvPr>
        </p:nvPicPr>
        <p:blipFill>
          <a:blip r:embed="rId3">
            <a:lum contrast="24000"/>
            <a:extLst>
              <a:ext uri="{28A0092B-C50C-407E-A947-70E740481C1C}">
                <a14:useLocalDpi xmlns:a14="http://schemas.microsoft.com/office/drawing/2010/main" val="0"/>
              </a:ext>
            </a:extLst>
          </a:blip>
          <a:srcRect/>
          <a:stretch>
            <a:fillRect/>
          </a:stretch>
        </p:blipFill>
        <p:spPr>
          <a:xfrm>
            <a:off x="827088" y="1085850"/>
            <a:ext cx="6376987" cy="5381625"/>
          </a:xfrm>
        </p:spPr>
      </p:pic>
      <p:sp>
        <p:nvSpPr>
          <p:cNvPr id="2" name="文本框 1">
            <a:extLst>
              <a:ext uri="{FF2B5EF4-FFF2-40B4-BE49-F238E27FC236}">
                <a16:creationId xmlns:a16="http://schemas.microsoft.com/office/drawing/2014/main" id="{6E4DD806-43A4-4FCC-BEBC-6BBBE38418DE}"/>
              </a:ext>
            </a:extLst>
          </p:cNvPr>
          <p:cNvSpPr txBox="1">
            <a:spLocks noChangeArrowheads="1"/>
          </p:cNvSpPr>
          <p:nvPr/>
        </p:nvSpPr>
        <p:spPr bwMode="auto">
          <a:xfrm>
            <a:off x="4722813" y="1262063"/>
            <a:ext cx="2540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zh-CN" altLang="en-US"/>
              <a:t>GDTR</a:t>
            </a:r>
          </a:p>
        </p:txBody>
      </p:sp>
      <p:sp>
        <p:nvSpPr>
          <p:cNvPr id="3" name="文本框 2">
            <a:extLst>
              <a:ext uri="{FF2B5EF4-FFF2-40B4-BE49-F238E27FC236}">
                <a16:creationId xmlns:a16="http://schemas.microsoft.com/office/drawing/2014/main" id="{9C211E7D-2E58-44A7-B192-FC3A1A77FAC8}"/>
              </a:ext>
            </a:extLst>
          </p:cNvPr>
          <p:cNvSpPr txBox="1">
            <a:spLocks noChangeArrowheads="1"/>
          </p:cNvSpPr>
          <p:nvPr/>
        </p:nvSpPr>
        <p:spPr bwMode="auto">
          <a:xfrm>
            <a:off x="4794250" y="1803400"/>
            <a:ext cx="2540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zh-CN" altLang="en-US"/>
              <a:t>LDTR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1">
            <a:extLst>
              <a:ext uri="{FF2B5EF4-FFF2-40B4-BE49-F238E27FC236}">
                <a16:creationId xmlns:a16="http://schemas.microsoft.com/office/drawing/2014/main" id="{500495F7-06DF-40C8-A13A-42D451D91B92}"/>
              </a:ext>
            </a:extLst>
          </p:cNvPr>
          <p:cNvSpPr>
            <a:spLocks noGrp="1" noChangeArrowheads="1"/>
          </p:cNvSpPr>
          <p:nvPr>
            <p:ph type="title"/>
          </p:nvPr>
        </p:nvSpPr>
        <p:spPr/>
        <p:txBody>
          <a:bodyPr/>
          <a:lstStyle/>
          <a:p>
            <a:r>
              <a:rPr lang="en-US" altLang="zh-CN"/>
              <a:t>I/O </a:t>
            </a:r>
            <a:r>
              <a:rPr lang="zh-CN" altLang="en-US"/>
              <a:t>端口寻址</a:t>
            </a:r>
          </a:p>
        </p:txBody>
      </p:sp>
      <p:pic>
        <p:nvPicPr>
          <p:cNvPr id="78850" name="内容占位符 3">
            <a:extLst>
              <a:ext uri="{FF2B5EF4-FFF2-40B4-BE49-F238E27FC236}">
                <a16:creationId xmlns:a16="http://schemas.microsoft.com/office/drawing/2014/main" id="{1AA15CA3-0500-4338-8CA9-9E3478880E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7388" y="1333500"/>
            <a:ext cx="5805487" cy="3390900"/>
          </a:xfr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1008641">
            <a:extLst>
              <a:ext uri="{FF2B5EF4-FFF2-40B4-BE49-F238E27FC236}">
                <a16:creationId xmlns:a16="http://schemas.microsoft.com/office/drawing/2014/main" id="{75E95290-0BEB-404A-AE9F-A02EA5B91CDE}"/>
              </a:ext>
            </a:extLst>
          </p:cNvPr>
          <p:cNvSpPr>
            <a:spLocks noGrp="1" noChangeArrowheads="1"/>
          </p:cNvSpPr>
          <p:nvPr>
            <p:ph type="title"/>
          </p:nvPr>
        </p:nvSpPr>
        <p:spPr>
          <a:xfrm>
            <a:off x="398463" y="985838"/>
            <a:ext cx="7772400" cy="838200"/>
          </a:xfrm>
          <a:ln>
            <a:solidFill>
              <a:srgbClr val="000000"/>
            </a:solidFill>
            <a:miter lim="800000"/>
            <a:headEnd/>
            <a:tailEnd/>
          </a:ln>
        </p:spPr>
        <p:txBody>
          <a:bodyPr/>
          <a:lstStyle/>
          <a:p>
            <a:r>
              <a:rPr lang="zh-CN" altLang="en-US">
                <a:solidFill>
                  <a:srgbClr val="993366"/>
                </a:solidFill>
              </a:rPr>
              <a:t>操作数寻址方式设计的要求</a:t>
            </a:r>
          </a:p>
        </p:txBody>
      </p:sp>
      <p:sp>
        <p:nvSpPr>
          <p:cNvPr id="79874" name="文本占位符 1008642">
            <a:extLst>
              <a:ext uri="{FF2B5EF4-FFF2-40B4-BE49-F238E27FC236}">
                <a16:creationId xmlns:a16="http://schemas.microsoft.com/office/drawing/2014/main" id="{FABC6BE5-DF83-44A4-A57D-056491AD0815}"/>
              </a:ext>
            </a:extLst>
          </p:cNvPr>
          <p:cNvSpPr>
            <a:spLocks noGrp="1" noChangeArrowheads="1"/>
          </p:cNvSpPr>
          <p:nvPr>
            <p:ph idx="1"/>
          </p:nvPr>
        </p:nvSpPr>
        <p:spPr>
          <a:xfrm>
            <a:off x="323850" y="1828800"/>
            <a:ext cx="8591550" cy="4495800"/>
          </a:xfrm>
        </p:spPr>
        <p:txBody>
          <a:bodyPr/>
          <a:lstStyle/>
          <a:p>
            <a:pPr>
              <a:buFontTx/>
              <a:buNone/>
            </a:pPr>
            <a:r>
              <a:rPr lang="en-US" altLang="zh-CN" sz="2800" b="1">
                <a:latin typeface="楷体_GB2312" pitchFamily="49" charset="-122"/>
              </a:rPr>
              <a:t>1.</a:t>
            </a:r>
            <a:r>
              <a:rPr lang="zh-CN" altLang="en-US" sz="2800" b="1">
                <a:latin typeface="楷体_GB2312" pitchFamily="49" charset="-122"/>
              </a:rPr>
              <a:t>指令内包含的地址尽可能短；</a:t>
            </a:r>
          </a:p>
          <a:p>
            <a:pPr>
              <a:buFontTx/>
              <a:buNone/>
            </a:pPr>
            <a:r>
              <a:rPr lang="zh-CN" altLang="en-US" sz="2800" b="1">
                <a:latin typeface="楷体_GB2312" pitchFamily="49" charset="-122"/>
              </a:rPr>
              <a:t>     短地址指令占存储空间小，且能减少存储时间。</a:t>
            </a:r>
          </a:p>
          <a:p>
            <a:pPr>
              <a:buFontTx/>
              <a:buNone/>
            </a:pPr>
            <a:r>
              <a:rPr lang="en-US" altLang="zh-CN" sz="2800" b="1">
                <a:latin typeface="楷体_GB2312" pitchFamily="49" charset="-122"/>
              </a:rPr>
              <a:t>2.</a:t>
            </a:r>
            <a:r>
              <a:rPr lang="zh-CN" altLang="en-US" sz="2800" b="1">
                <a:latin typeface="楷体_GB2312" pitchFamily="49" charset="-122"/>
              </a:rPr>
              <a:t>能访问尽可能大的存储空间；</a:t>
            </a:r>
          </a:p>
          <a:p>
            <a:pPr>
              <a:buFontTx/>
              <a:buNone/>
            </a:pPr>
            <a:r>
              <a:rPr lang="en-US" altLang="zh-CN" sz="2800" b="1">
                <a:latin typeface="楷体_GB2312" pitchFamily="49" charset="-122"/>
              </a:rPr>
              <a:t>3.</a:t>
            </a:r>
            <a:r>
              <a:rPr lang="zh-CN" altLang="en-US" sz="2800" b="1">
                <a:latin typeface="楷体_GB2312" pitchFamily="49" charset="-122"/>
              </a:rPr>
              <a:t>地址能隐含在寄存器里；</a:t>
            </a:r>
          </a:p>
          <a:p>
            <a:pPr>
              <a:buFontTx/>
              <a:buNone/>
            </a:pPr>
            <a:r>
              <a:rPr lang="zh-CN" altLang="en-US" sz="2800" b="1">
                <a:latin typeface="楷体_GB2312" pitchFamily="49" charset="-122"/>
              </a:rPr>
              <a:t>     寄存器字长与机器字长相同</a:t>
            </a:r>
            <a:r>
              <a:rPr lang="en-US" altLang="zh-CN" sz="2800" b="1">
                <a:latin typeface="楷体_GB2312" pitchFamily="49" charset="-122"/>
              </a:rPr>
              <a:t>,</a:t>
            </a:r>
            <a:r>
              <a:rPr lang="zh-CN" altLang="en-US" sz="2800" b="1">
                <a:latin typeface="楷体_GB2312" pitchFamily="49" charset="-122"/>
              </a:rPr>
              <a:t>一般对应整个存储空间。这样在发生大跨步跳跃时</a:t>
            </a:r>
            <a:r>
              <a:rPr lang="en-US" altLang="zh-CN" sz="2800" b="1">
                <a:latin typeface="楷体_GB2312" pitchFamily="49" charset="-122"/>
              </a:rPr>
              <a:t>,</a:t>
            </a:r>
            <a:r>
              <a:rPr lang="zh-CN" altLang="en-US" sz="2800" b="1">
                <a:latin typeface="楷体_GB2312" pitchFamily="49" charset="-122"/>
              </a:rPr>
              <a:t>用短指令也行。</a:t>
            </a:r>
          </a:p>
          <a:p>
            <a:pPr>
              <a:buFontTx/>
              <a:buNone/>
            </a:pPr>
            <a:r>
              <a:rPr lang="en-US" altLang="zh-CN" sz="2800" b="1">
                <a:latin typeface="楷体_GB2312" pitchFamily="49" charset="-122"/>
              </a:rPr>
              <a:t>4.</a:t>
            </a:r>
            <a:r>
              <a:rPr lang="zh-CN" altLang="en-US" sz="2800" b="1">
                <a:latin typeface="楷体_GB2312" pitchFamily="49" charset="-122"/>
              </a:rPr>
              <a:t>希望在不改变指令的情况下改变地址的实际值；能够处理数组</a:t>
            </a:r>
            <a:r>
              <a:rPr lang="en-US" altLang="zh-CN" sz="2800" b="1">
                <a:latin typeface="楷体_GB2312" pitchFamily="49" charset="-122"/>
              </a:rPr>
              <a:t>,</a:t>
            </a:r>
            <a:r>
              <a:rPr lang="zh-CN" altLang="en-US" sz="2800" b="1">
                <a:latin typeface="楷体_GB2312" pitchFamily="49" charset="-122"/>
              </a:rPr>
              <a:t>表格或数据串。</a:t>
            </a:r>
          </a:p>
          <a:p>
            <a:pPr>
              <a:buFontTx/>
              <a:buNone/>
            </a:pPr>
            <a:r>
              <a:rPr lang="en-US" altLang="zh-CN" sz="2800" b="1">
                <a:latin typeface="楷体_GB2312" pitchFamily="49" charset="-122"/>
              </a:rPr>
              <a:t>5.</a:t>
            </a:r>
            <a:r>
              <a:rPr lang="zh-CN" altLang="en-US" sz="2800" b="1">
                <a:latin typeface="楷体_GB2312" pitchFamily="49" charset="-122"/>
              </a:rPr>
              <a:t>寻址方式尽可能简单。</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018881">
            <a:extLst>
              <a:ext uri="{FF2B5EF4-FFF2-40B4-BE49-F238E27FC236}">
                <a16:creationId xmlns:a16="http://schemas.microsoft.com/office/drawing/2014/main" id="{C55BC094-B6FD-46C3-8A82-5EF8030EA175}"/>
              </a:ext>
            </a:extLst>
          </p:cNvPr>
          <p:cNvSpPr>
            <a:spLocks noGrp="1" noChangeArrowheads="1"/>
          </p:cNvSpPr>
          <p:nvPr>
            <p:ph type="title"/>
          </p:nvPr>
        </p:nvSpPr>
        <p:spPr>
          <a:xfrm>
            <a:off x="381000" y="990600"/>
            <a:ext cx="8229600" cy="2590800"/>
          </a:xfrm>
          <a:ln>
            <a:solidFill>
              <a:srgbClr val="000000"/>
            </a:solidFill>
            <a:miter lim="800000"/>
            <a:headEnd/>
            <a:tailEnd/>
          </a:ln>
        </p:spPr>
        <p:txBody>
          <a:bodyPr/>
          <a:lstStyle/>
          <a:p>
            <a:r>
              <a:rPr lang="zh-CN" altLang="en-US" sz="3200">
                <a:latin typeface="楷体_GB2312" pitchFamily="49" charset="-122"/>
              </a:rPr>
              <a:t>例：一种二地址</a:t>
            </a:r>
            <a:r>
              <a:rPr lang="en-US" altLang="zh-CN" sz="3200">
                <a:latin typeface="楷体_GB2312" pitchFamily="49" charset="-122"/>
              </a:rPr>
              <a:t>RS</a:t>
            </a:r>
            <a:r>
              <a:rPr lang="zh-CN" altLang="en-US" sz="3200">
                <a:latin typeface="楷体_GB2312" pitchFamily="49" charset="-122"/>
              </a:rPr>
              <a:t>型指令的结构如下所示：</a:t>
            </a:r>
            <a:br>
              <a:rPr lang="zh-CN" altLang="en-US" sz="2800">
                <a:latin typeface="楷体_GB2312" pitchFamily="49" charset="-122"/>
              </a:rPr>
            </a:br>
            <a:br>
              <a:rPr lang="zh-CN" altLang="en-US" sz="1800">
                <a:latin typeface="楷体_GB2312" pitchFamily="49" charset="-122"/>
              </a:rPr>
            </a:br>
            <a:br>
              <a:rPr lang="zh-CN" altLang="en-US" sz="2800">
                <a:latin typeface="楷体_GB2312" pitchFamily="49" charset="-122"/>
              </a:rPr>
            </a:br>
            <a:r>
              <a:rPr lang="zh-CN" altLang="en-US" sz="2800">
                <a:latin typeface="楷体_GB2312" pitchFamily="49" charset="-122"/>
              </a:rPr>
              <a:t>其中</a:t>
            </a:r>
            <a:r>
              <a:rPr lang="en-US" altLang="zh-CN" sz="2800">
                <a:latin typeface="楷体_GB2312" pitchFamily="49" charset="-122"/>
              </a:rPr>
              <a:t>I</a:t>
            </a:r>
            <a:r>
              <a:rPr lang="zh-CN" altLang="en-US" sz="2800">
                <a:latin typeface="楷体_GB2312" pitchFamily="49" charset="-122"/>
              </a:rPr>
              <a:t>为间接寻址标志位，</a:t>
            </a:r>
            <a:r>
              <a:rPr lang="en-US" altLang="zh-CN" sz="2800">
                <a:latin typeface="楷体_GB2312" pitchFamily="49" charset="-122"/>
              </a:rPr>
              <a:t>X</a:t>
            </a:r>
            <a:r>
              <a:rPr lang="zh-CN" altLang="en-US" sz="2800">
                <a:latin typeface="楷体_GB2312" pitchFamily="49" charset="-122"/>
              </a:rPr>
              <a:t>为寻址模式字段，</a:t>
            </a:r>
            <a:r>
              <a:rPr lang="en-US" altLang="zh-CN" sz="2800">
                <a:latin typeface="楷体_GB2312" pitchFamily="49" charset="-122"/>
              </a:rPr>
              <a:t>D</a:t>
            </a:r>
            <a:r>
              <a:rPr lang="zh-CN" altLang="en-US" sz="2800">
                <a:latin typeface="楷体_GB2312" pitchFamily="49" charset="-122"/>
              </a:rPr>
              <a:t>位偏移量字段。通过</a:t>
            </a:r>
            <a:r>
              <a:rPr lang="en-US" altLang="zh-CN" sz="2800">
                <a:latin typeface="楷体_GB2312" pitchFamily="49" charset="-122"/>
              </a:rPr>
              <a:t>I</a:t>
            </a:r>
            <a:r>
              <a:rPr lang="zh-CN" altLang="en-US" sz="2800">
                <a:latin typeface="楷体_GB2312" pitchFamily="49" charset="-122"/>
              </a:rPr>
              <a:t>，</a:t>
            </a:r>
            <a:r>
              <a:rPr lang="en-US" altLang="zh-CN" sz="2800">
                <a:latin typeface="楷体_GB2312" pitchFamily="49" charset="-122"/>
              </a:rPr>
              <a:t>X</a:t>
            </a:r>
            <a:r>
              <a:rPr lang="zh-CN" altLang="en-US" sz="2800">
                <a:latin typeface="楷体_GB2312" pitchFamily="49" charset="-122"/>
              </a:rPr>
              <a:t>，</a:t>
            </a:r>
            <a:r>
              <a:rPr lang="en-US" altLang="zh-CN" sz="2800">
                <a:latin typeface="楷体_GB2312" pitchFamily="49" charset="-122"/>
              </a:rPr>
              <a:t>D</a:t>
            </a:r>
            <a:r>
              <a:rPr lang="zh-CN" altLang="en-US" sz="2800">
                <a:latin typeface="楷体_GB2312" pitchFamily="49" charset="-122"/>
              </a:rPr>
              <a:t>的组合，可构成下表所示的寻址方式。 请写出六种寻址方式的名称。</a:t>
            </a:r>
            <a:endParaRPr lang="zh-CN" altLang="en-US"/>
          </a:p>
        </p:txBody>
      </p:sp>
      <p:graphicFrame>
        <p:nvGraphicFramePr>
          <p:cNvPr id="80898" name="文本占位符 1018882">
            <a:extLst>
              <a:ext uri="{FF2B5EF4-FFF2-40B4-BE49-F238E27FC236}">
                <a16:creationId xmlns:a16="http://schemas.microsoft.com/office/drawing/2014/main" id="{9A66D67E-D52A-441B-9104-61220206361F}"/>
              </a:ext>
            </a:extLst>
          </p:cNvPr>
          <p:cNvGraphicFramePr>
            <a:graphicFrameLocks noGrp="1"/>
          </p:cNvGraphicFramePr>
          <p:nvPr>
            <p:ph idx="1"/>
          </p:nvPr>
        </p:nvGraphicFramePr>
        <p:xfrm>
          <a:off x="685800" y="1828800"/>
          <a:ext cx="8229600" cy="381000"/>
        </p:xfrm>
        <a:graphic>
          <a:graphicData uri="http://schemas.openxmlformats.org/presentationml/2006/ole">
            <mc:AlternateContent xmlns:mc="http://schemas.openxmlformats.org/markup-compatibility/2006">
              <mc:Choice xmlns:v="urn:schemas-microsoft-com:vml" Requires="v">
                <p:oleObj spid="_x0000_s81097" r:id="rId3" imgW="6020640" imgH="247685" progId="Paint.Picture">
                  <p:embed/>
                </p:oleObj>
              </mc:Choice>
              <mc:Fallback>
                <p:oleObj r:id="rId3" imgW="6020640" imgH="247685" progId="Paint.Picture">
                  <p:embed/>
                  <p:pic>
                    <p:nvPicPr>
                      <p:cNvPr id="0" name="文本占位符 1018882"/>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828800"/>
                        <a:ext cx="8229600" cy="381000"/>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0899" name="矩形 1018883">
            <a:extLst>
              <a:ext uri="{FF2B5EF4-FFF2-40B4-BE49-F238E27FC236}">
                <a16:creationId xmlns:a16="http://schemas.microsoft.com/office/drawing/2014/main" id="{8849EDA7-4CB0-4C82-9E5F-E2196220E0EB}"/>
              </a:ext>
            </a:extLst>
          </p:cNvPr>
          <p:cNvSpPr>
            <a:spLocks noChangeArrowheads="1"/>
          </p:cNvSpPr>
          <p:nvPr/>
        </p:nvSpPr>
        <p:spPr bwMode="auto">
          <a:xfrm>
            <a:off x="304800" y="4876800"/>
            <a:ext cx="80010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b="1">
                <a:solidFill>
                  <a:srgbClr val="993366"/>
                </a:solidFill>
              </a:rPr>
              <a:t>[</a:t>
            </a:r>
            <a:r>
              <a:rPr lang="zh-CN" altLang="en-US" b="1">
                <a:solidFill>
                  <a:srgbClr val="993366"/>
                </a:solidFill>
              </a:rPr>
              <a:t>解</a:t>
            </a:r>
            <a:r>
              <a:rPr lang="en-US" altLang="zh-CN" b="1">
                <a:solidFill>
                  <a:srgbClr val="993366"/>
                </a:solidFill>
              </a:rPr>
              <a:t>]</a:t>
            </a:r>
            <a:r>
              <a:rPr lang="zh-CN" altLang="en-US" b="1">
                <a:solidFill>
                  <a:srgbClr val="993366"/>
                </a:solidFill>
              </a:rPr>
              <a:t>：</a:t>
            </a:r>
          </a:p>
          <a:p>
            <a:pPr eaLnBrk="0" hangingPunct="0"/>
            <a:r>
              <a:rPr lang="zh-CN" altLang="en-US" b="1">
                <a:solidFill>
                  <a:srgbClr val="993366"/>
                </a:solidFill>
              </a:rPr>
              <a:t>　 </a:t>
            </a:r>
          </a:p>
          <a:p>
            <a:pPr eaLnBrk="0" hangingPunct="0"/>
            <a:r>
              <a:rPr lang="zh-CN" altLang="en-US" b="1">
                <a:solidFill>
                  <a:srgbClr val="993366"/>
                </a:solidFill>
              </a:rPr>
              <a:t>　　　</a:t>
            </a:r>
            <a:r>
              <a:rPr lang="en-US" altLang="zh-CN" b="1">
                <a:solidFill>
                  <a:srgbClr val="993366"/>
                </a:solidFill>
              </a:rPr>
              <a:t>⑴</a:t>
            </a:r>
            <a:r>
              <a:rPr lang="zh-CN" altLang="en-US" b="1">
                <a:solidFill>
                  <a:srgbClr val="993366"/>
                </a:solidFill>
              </a:rPr>
              <a:t>直接寻址　             </a:t>
            </a:r>
            <a:r>
              <a:rPr lang="en-US" altLang="zh-CN" b="1">
                <a:solidFill>
                  <a:srgbClr val="993366"/>
                </a:solidFill>
              </a:rPr>
              <a:t>⑵</a:t>
            </a:r>
            <a:r>
              <a:rPr lang="zh-CN" altLang="en-US" b="1">
                <a:solidFill>
                  <a:srgbClr val="993366"/>
                </a:solidFill>
              </a:rPr>
              <a:t>相对寻址        </a:t>
            </a:r>
            <a:r>
              <a:rPr lang="en-US" altLang="zh-CN" b="1">
                <a:solidFill>
                  <a:srgbClr val="993366"/>
                </a:solidFill>
              </a:rPr>
              <a:t>⑶</a:t>
            </a:r>
            <a:r>
              <a:rPr lang="zh-CN" altLang="en-US" b="1">
                <a:solidFill>
                  <a:srgbClr val="993366"/>
                </a:solidFill>
              </a:rPr>
              <a:t>变址寻址</a:t>
            </a:r>
          </a:p>
          <a:p>
            <a:pPr eaLnBrk="0" hangingPunct="0"/>
            <a:r>
              <a:rPr lang="zh-CN" altLang="en-US" b="1">
                <a:solidFill>
                  <a:srgbClr val="993366"/>
                </a:solidFill>
              </a:rPr>
              <a:t>　　　</a:t>
            </a:r>
            <a:r>
              <a:rPr lang="en-US" altLang="zh-CN" b="1">
                <a:solidFill>
                  <a:srgbClr val="993366"/>
                </a:solidFill>
              </a:rPr>
              <a:t>⑷</a:t>
            </a:r>
            <a:r>
              <a:rPr lang="zh-CN" altLang="en-US" b="1">
                <a:solidFill>
                  <a:srgbClr val="993366"/>
                </a:solidFill>
              </a:rPr>
              <a:t>寄存器间接寻址 　</a:t>
            </a:r>
            <a:r>
              <a:rPr lang="en-US" altLang="zh-CN" b="1">
                <a:solidFill>
                  <a:srgbClr val="993366"/>
                </a:solidFill>
              </a:rPr>
              <a:t>⑸</a:t>
            </a:r>
            <a:r>
              <a:rPr lang="zh-CN" altLang="en-US" b="1">
                <a:solidFill>
                  <a:srgbClr val="993366"/>
                </a:solidFill>
              </a:rPr>
              <a:t>间接寻址　　</a:t>
            </a:r>
            <a:r>
              <a:rPr lang="en-US" altLang="zh-CN" b="1">
                <a:solidFill>
                  <a:srgbClr val="993366"/>
                </a:solidFill>
              </a:rPr>
              <a:t>⑹</a:t>
            </a:r>
            <a:r>
              <a:rPr lang="zh-CN" altLang="en-US" b="1">
                <a:solidFill>
                  <a:srgbClr val="993366"/>
                </a:solidFill>
              </a:rPr>
              <a:t>基址寻址</a:t>
            </a:r>
          </a:p>
        </p:txBody>
      </p:sp>
      <p:sp>
        <p:nvSpPr>
          <p:cNvPr id="80900" name="矩形 1018884">
            <a:extLst>
              <a:ext uri="{FF2B5EF4-FFF2-40B4-BE49-F238E27FC236}">
                <a16:creationId xmlns:a16="http://schemas.microsoft.com/office/drawing/2014/main" id="{A217ECB4-B738-4633-8219-7E175A4C5216}"/>
              </a:ext>
            </a:extLst>
          </p:cNvPr>
          <p:cNvSpPr>
            <a:spLocks noChangeArrowheads="1"/>
          </p:cNvSpPr>
          <p:nvPr/>
        </p:nvSpPr>
        <p:spPr bwMode="auto">
          <a:xfrm>
            <a:off x="609600" y="1447800"/>
            <a:ext cx="6019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2000" b="1">
                <a:solidFill>
                  <a:schemeClr val="tx2"/>
                </a:solidFill>
                <a:latin typeface="楷体_GB2312" pitchFamily="49" charset="-122"/>
                <a:ea typeface="楷体_GB2312" pitchFamily="49" charset="-122"/>
              </a:rPr>
              <a:t>6</a:t>
            </a:r>
            <a:r>
              <a:rPr lang="zh-CN" altLang="en-US" sz="2000" b="1">
                <a:solidFill>
                  <a:schemeClr val="tx2"/>
                </a:solidFill>
                <a:latin typeface="楷体_GB2312" pitchFamily="49" charset="-122"/>
                <a:ea typeface="楷体_GB2312" pitchFamily="49" charset="-122"/>
              </a:rPr>
              <a:t>位　　　  　</a:t>
            </a:r>
            <a:r>
              <a:rPr lang="en-US" altLang="zh-CN" sz="2000" b="1">
                <a:solidFill>
                  <a:schemeClr val="tx2"/>
                </a:solidFill>
                <a:latin typeface="楷体_GB2312" pitchFamily="49" charset="-122"/>
                <a:ea typeface="楷体_GB2312" pitchFamily="49" charset="-122"/>
              </a:rPr>
              <a:t>4</a:t>
            </a:r>
            <a:r>
              <a:rPr lang="zh-CN" altLang="en-US" sz="2000" b="1">
                <a:solidFill>
                  <a:schemeClr val="tx2"/>
                </a:solidFill>
                <a:latin typeface="楷体_GB2312" pitchFamily="49" charset="-122"/>
                <a:ea typeface="楷体_GB2312" pitchFamily="49" charset="-122"/>
              </a:rPr>
              <a:t>位　　　</a:t>
            </a:r>
            <a:r>
              <a:rPr lang="en-US" altLang="zh-CN" sz="2000" b="1">
                <a:solidFill>
                  <a:schemeClr val="tx2"/>
                </a:solidFill>
                <a:latin typeface="楷体_GB2312" pitchFamily="49" charset="-122"/>
                <a:ea typeface="楷体_GB2312" pitchFamily="49" charset="-122"/>
              </a:rPr>
              <a:t>1</a:t>
            </a:r>
            <a:r>
              <a:rPr lang="zh-CN" altLang="en-US" sz="2000" b="1">
                <a:solidFill>
                  <a:schemeClr val="tx2"/>
                </a:solidFill>
                <a:latin typeface="楷体_GB2312" pitchFamily="49" charset="-122"/>
                <a:ea typeface="楷体_GB2312" pitchFamily="49" charset="-122"/>
              </a:rPr>
              <a:t>位 </a:t>
            </a:r>
            <a:r>
              <a:rPr lang="en-US" altLang="zh-CN" sz="2000" b="1">
                <a:solidFill>
                  <a:schemeClr val="tx2"/>
                </a:solidFill>
                <a:latin typeface="楷体_GB2312" pitchFamily="49" charset="-122"/>
                <a:ea typeface="楷体_GB2312" pitchFamily="49" charset="-122"/>
              </a:rPr>
              <a:t>2</a:t>
            </a:r>
            <a:r>
              <a:rPr lang="zh-CN" altLang="en-US" sz="2000" b="1">
                <a:solidFill>
                  <a:schemeClr val="tx2"/>
                </a:solidFill>
                <a:latin typeface="楷体_GB2312" pitchFamily="49" charset="-122"/>
                <a:ea typeface="楷体_GB2312" pitchFamily="49" charset="-122"/>
              </a:rPr>
              <a:t>位　　　　　</a:t>
            </a:r>
            <a:r>
              <a:rPr lang="en-US" altLang="zh-CN" sz="2000" b="1">
                <a:solidFill>
                  <a:schemeClr val="tx2"/>
                </a:solidFill>
                <a:latin typeface="楷体_GB2312" pitchFamily="49" charset="-122"/>
                <a:ea typeface="楷体_GB2312" pitchFamily="49" charset="-122"/>
              </a:rPr>
              <a:t>16</a:t>
            </a:r>
            <a:r>
              <a:rPr lang="zh-CN" altLang="en-US" sz="2000" b="1">
                <a:solidFill>
                  <a:schemeClr val="tx2"/>
                </a:solidFill>
                <a:latin typeface="楷体_GB2312" pitchFamily="49" charset="-122"/>
                <a:ea typeface="楷体_GB2312" pitchFamily="49" charset="-122"/>
              </a:rPr>
              <a:t>位</a:t>
            </a:r>
          </a:p>
        </p:txBody>
      </p:sp>
      <p:pic>
        <p:nvPicPr>
          <p:cNvPr id="80901" name="图片 1018885" descr="a">
            <a:extLst>
              <a:ext uri="{FF2B5EF4-FFF2-40B4-BE49-F238E27FC236}">
                <a16:creationId xmlns:a16="http://schemas.microsoft.com/office/drawing/2014/main" id="{AA54974A-4396-4012-A61A-32BC5B41E8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3613150"/>
            <a:ext cx="6477000"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009665">
            <a:extLst>
              <a:ext uri="{FF2B5EF4-FFF2-40B4-BE49-F238E27FC236}">
                <a16:creationId xmlns:a16="http://schemas.microsoft.com/office/drawing/2014/main" id="{08D271D4-FC3F-4340-B9B4-FB053FA1D88C}"/>
              </a:ext>
            </a:extLst>
          </p:cNvPr>
          <p:cNvSpPr>
            <a:spLocks noGrp="1" noChangeArrowheads="1"/>
          </p:cNvSpPr>
          <p:nvPr>
            <p:ph type="title"/>
          </p:nvPr>
        </p:nvSpPr>
        <p:spPr>
          <a:xfrm>
            <a:off x="685800" y="985838"/>
            <a:ext cx="7772400" cy="447675"/>
          </a:xfrm>
          <a:ln>
            <a:solidFill>
              <a:srgbClr val="000000"/>
            </a:solidFill>
            <a:miter lim="800000"/>
            <a:headEnd/>
            <a:tailEnd/>
          </a:ln>
        </p:spPr>
        <p:txBody>
          <a:bodyPr/>
          <a:lstStyle/>
          <a:p>
            <a:r>
              <a:rPr lang="zh-CN" altLang="en-US" sz="3200">
                <a:ea typeface="华文新魏" panose="02010800040101010101" pitchFamily="2" charset="-122"/>
              </a:rPr>
              <a:t>堆栈寻址方式</a:t>
            </a:r>
          </a:p>
        </p:txBody>
      </p:sp>
      <p:sp>
        <p:nvSpPr>
          <p:cNvPr id="81922" name="文本占位符 1009666">
            <a:extLst>
              <a:ext uri="{FF2B5EF4-FFF2-40B4-BE49-F238E27FC236}">
                <a16:creationId xmlns:a16="http://schemas.microsoft.com/office/drawing/2014/main" id="{207D3438-A946-40EB-9A91-FA3198603610}"/>
              </a:ext>
            </a:extLst>
          </p:cNvPr>
          <p:cNvSpPr>
            <a:spLocks noGrp="1" noChangeArrowheads="1"/>
          </p:cNvSpPr>
          <p:nvPr>
            <p:ph idx="1"/>
          </p:nvPr>
        </p:nvSpPr>
        <p:spPr>
          <a:xfrm>
            <a:off x="685800" y="1371600"/>
            <a:ext cx="8077200" cy="4724400"/>
          </a:xfrm>
        </p:spPr>
        <p:txBody>
          <a:bodyPr/>
          <a:lstStyle/>
          <a:p>
            <a:pPr>
              <a:lnSpc>
                <a:spcPct val="90000"/>
              </a:lnSpc>
              <a:buFontTx/>
              <a:buNone/>
            </a:pPr>
            <a:r>
              <a:rPr lang="zh-CN" altLang="en-US" sz="2800" b="1">
                <a:latin typeface="楷体_GB2312" pitchFamily="49" charset="-122"/>
              </a:rPr>
              <a:t>堆栈</a:t>
            </a:r>
            <a:r>
              <a:rPr lang="en-US" altLang="zh-CN" sz="2800" b="1">
                <a:latin typeface="楷体_GB2312" pitchFamily="49" charset="-122"/>
              </a:rPr>
              <a:t>------</a:t>
            </a:r>
            <a:r>
              <a:rPr lang="zh-CN" altLang="en-US" sz="2800" b="1">
                <a:latin typeface="楷体_GB2312" pitchFamily="49" charset="-122"/>
              </a:rPr>
              <a:t>能存取数据的暂时存储单元</a:t>
            </a:r>
            <a:r>
              <a:rPr lang="en-US" altLang="zh-CN" sz="2800" b="1">
                <a:latin typeface="楷体_GB2312" pitchFamily="49" charset="-122"/>
              </a:rPr>
              <a:t>.</a:t>
            </a:r>
          </a:p>
          <a:p>
            <a:pPr>
              <a:lnSpc>
                <a:spcPct val="90000"/>
              </a:lnSpc>
              <a:buFontTx/>
              <a:buNone/>
            </a:pPr>
            <a:r>
              <a:rPr lang="zh-CN" altLang="en-US" sz="2800" b="1">
                <a:latin typeface="楷体_GB2312" pitchFamily="49" charset="-122"/>
              </a:rPr>
              <a:t>一</a:t>
            </a:r>
            <a:r>
              <a:rPr lang="en-US" altLang="zh-CN" sz="2800" b="1">
                <a:latin typeface="楷体_GB2312" pitchFamily="49" charset="-122"/>
              </a:rPr>
              <a:t>.</a:t>
            </a:r>
            <a:r>
              <a:rPr lang="zh-CN" altLang="en-US" sz="2800" b="1">
                <a:latin typeface="楷体_GB2312" pitchFamily="49" charset="-122"/>
              </a:rPr>
              <a:t>串联堆栈</a:t>
            </a:r>
          </a:p>
          <a:p>
            <a:pPr>
              <a:lnSpc>
                <a:spcPct val="90000"/>
              </a:lnSpc>
              <a:buFontTx/>
              <a:buNone/>
            </a:pPr>
            <a:r>
              <a:rPr lang="zh-CN" altLang="en-US" sz="2800" b="1">
                <a:latin typeface="楷体_GB2312" pitchFamily="49" charset="-122"/>
              </a:rPr>
              <a:t>       一组专门的寄存器，一个</a:t>
            </a:r>
            <a:r>
              <a:rPr lang="en-US" altLang="zh-CN" sz="2800" b="1">
                <a:latin typeface="楷体_GB2312" pitchFamily="49" charset="-122"/>
              </a:rPr>
              <a:t>R</a:t>
            </a:r>
            <a:r>
              <a:rPr lang="zh-CN" altLang="en-US" sz="2800" b="1">
                <a:latin typeface="楷体_GB2312" pitchFamily="49" charset="-122"/>
              </a:rPr>
              <a:t>保存一个数据。</a:t>
            </a:r>
          </a:p>
          <a:p>
            <a:pPr>
              <a:lnSpc>
                <a:spcPct val="90000"/>
              </a:lnSpc>
              <a:buFontTx/>
              <a:buNone/>
            </a:pPr>
            <a:r>
              <a:rPr lang="zh-CN" altLang="en-US" sz="2800" b="1">
                <a:latin typeface="楷体_GB2312" pitchFamily="49" charset="-122"/>
              </a:rPr>
              <a:t>       数据的传送在栈顶和累加器之间进行。  </a:t>
            </a:r>
          </a:p>
          <a:p>
            <a:pPr>
              <a:lnSpc>
                <a:spcPct val="90000"/>
              </a:lnSpc>
              <a:buFontTx/>
              <a:buNone/>
            </a:pPr>
            <a:r>
              <a:rPr lang="zh-CN" altLang="en-US" sz="2800" b="1">
                <a:latin typeface="楷体_GB2312" pitchFamily="49" charset="-122"/>
              </a:rPr>
              <a:t>   特点</a:t>
            </a:r>
            <a:r>
              <a:rPr lang="en-US" altLang="zh-CN" sz="2800" b="1">
                <a:latin typeface="楷体_GB2312" pitchFamily="49" charset="-122"/>
              </a:rPr>
              <a:t>:</a:t>
            </a:r>
            <a:r>
              <a:rPr lang="zh-CN" altLang="en-US" sz="2800" b="1">
                <a:latin typeface="楷体_GB2312" pitchFamily="49" charset="-122"/>
              </a:rPr>
              <a:t>速度高，后进先出。</a:t>
            </a:r>
          </a:p>
          <a:p>
            <a:pPr>
              <a:lnSpc>
                <a:spcPct val="90000"/>
              </a:lnSpc>
              <a:buFontTx/>
              <a:buNone/>
            </a:pPr>
            <a:endParaRPr lang="zh-CN" altLang="en-US" sz="2400">
              <a:latin typeface="楷体_GB2312" pitchFamily="49" charset="-122"/>
            </a:endParaRPr>
          </a:p>
          <a:p>
            <a:pPr>
              <a:lnSpc>
                <a:spcPct val="90000"/>
              </a:lnSpc>
              <a:buFontTx/>
              <a:buNone/>
            </a:pPr>
            <a:endParaRPr lang="zh-CN" altLang="en-US" sz="2000"/>
          </a:p>
          <a:p>
            <a:pPr>
              <a:lnSpc>
                <a:spcPct val="90000"/>
              </a:lnSpc>
              <a:buFontTx/>
              <a:buNone/>
            </a:pPr>
            <a:endParaRPr lang="zh-CN" altLang="en-US" sz="2000"/>
          </a:p>
          <a:p>
            <a:pPr>
              <a:lnSpc>
                <a:spcPct val="90000"/>
              </a:lnSpc>
              <a:buFontTx/>
              <a:buNone/>
            </a:pPr>
            <a:r>
              <a:rPr lang="zh-CN" altLang="en-US" sz="2000"/>
              <a:t>       </a:t>
            </a:r>
            <a:r>
              <a:rPr lang="en-US" altLang="zh-CN" sz="2000"/>
              <a:t>A</a:t>
            </a:r>
          </a:p>
          <a:p>
            <a:pPr>
              <a:lnSpc>
                <a:spcPct val="90000"/>
              </a:lnSpc>
              <a:buFontTx/>
              <a:buNone/>
            </a:pPr>
            <a:r>
              <a:rPr lang="en-US" altLang="zh-CN" sz="2000"/>
              <a:t>       B</a:t>
            </a:r>
          </a:p>
          <a:p>
            <a:pPr>
              <a:lnSpc>
                <a:spcPct val="90000"/>
              </a:lnSpc>
              <a:buFontTx/>
              <a:buNone/>
            </a:pPr>
            <a:r>
              <a:rPr lang="en-US" altLang="zh-CN" sz="2000"/>
              <a:t>       C</a:t>
            </a:r>
          </a:p>
          <a:p>
            <a:pPr>
              <a:lnSpc>
                <a:spcPct val="90000"/>
              </a:lnSpc>
              <a:buFontTx/>
              <a:buNone/>
            </a:pPr>
            <a:r>
              <a:rPr lang="en-US" altLang="zh-CN" sz="2000"/>
              <a:t>       D</a:t>
            </a:r>
          </a:p>
        </p:txBody>
      </p:sp>
      <p:grpSp>
        <p:nvGrpSpPr>
          <p:cNvPr id="81923" name="组合 1009673">
            <a:extLst>
              <a:ext uri="{FF2B5EF4-FFF2-40B4-BE49-F238E27FC236}">
                <a16:creationId xmlns:a16="http://schemas.microsoft.com/office/drawing/2014/main" id="{BAF07444-39EC-4032-AA47-38D92CE68D4E}"/>
              </a:ext>
            </a:extLst>
          </p:cNvPr>
          <p:cNvGrpSpPr>
            <a:grpSpLocks/>
          </p:cNvGrpSpPr>
          <p:nvPr/>
        </p:nvGrpSpPr>
        <p:grpSpPr bwMode="auto">
          <a:xfrm>
            <a:off x="1600200" y="3886200"/>
            <a:ext cx="1524000" cy="2286000"/>
            <a:chOff x="1056" y="2016"/>
            <a:chExt cx="960" cy="1440"/>
          </a:xfrm>
        </p:grpSpPr>
        <p:sp>
          <p:nvSpPr>
            <p:cNvPr id="81924" name="矩形 1009667">
              <a:extLst>
                <a:ext uri="{FF2B5EF4-FFF2-40B4-BE49-F238E27FC236}">
                  <a16:creationId xmlns:a16="http://schemas.microsoft.com/office/drawing/2014/main" id="{6B89C076-0FD7-44C9-AD55-1CE190C242E9}"/>
                </a:ext>
              </a:extLst>
            </p:cNvPr>
            <p:cNvSpPr>
              <a:spLocks noChangeArrowheads="1"/>
            </p:cNvSpPr>
            <p:nvPr/>
          </p:nvSpPr>
          <p:spPr bwMode="auto">
            <a:xfrm>
              <a:off x="1056" y="2016"/>
              <a:ext cx="960" cy="240"/>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a:t>AC</a:t>
              </a:r>
            </a:p>
          </p:txBody>
        </p:sp>
        <p:sp>
          <p:nvSpPr>
            <p:cNvPr id="81925" name="矩形 1009668">
              <a:extLst>
                <a:ext uri="{FF2B5EF4-FFF2-40B4-BE49-F238E27FC236}">
                  <a16:creationId xmlns:a16="http://schemas.microsoft.com/office/drawing/2014/main" id="{142677D7-E943-4458-8552-644BEB26F033}"/>
                </a:ext>
              </a:extLst>
            </p:cNvPr>
            <p:cNvSpPr>
              <a:spLocks noChangeArrowheads="1"/>
            </p:cNvSpPr>
            <p:nvPr/>
          </p:nvSpPr>
          <p:spPr bwMode="auto">
            <a:xfrm>
              <a:off x="1056" y="2544"/>
              <a:ext cx="960" cy="192"/>
            </a:xfrm>
            <a:prstGeom prst="rect">
              <a:avLst/>
            </a:prstGeom>
            <a:solidFill>
              <a:srgbClr val="FFFF99"/>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1926" name="矩形 1009669">
              <a:extLst>
                <a:ext uri="{FF2B5EF4-FFF2-40B4-BE49-F238E27FC236}">
                  <a16:creationId xmlns:a16="http://schemas.microsoft.com/office/drawing/2014/main" id="{251B474B-28EB-4429-9E68-756DBB256850}"/>
                </a:ext>
              </a:extLst>
            </p:cNvPr>
            <p:cNvSpPr>
              <a:spLocks noChangeArrowheads="1"/>
            </p:cNvSpPr>
            <p:nvPr/>
          </p:nvSpPr>
          <p:spPr bwMode="auto">
            <a:xfrm>
              <a:off x="1056" y="2784"/>
              <a:ext cx="960" cy="192"/>
            </a:xfrm>
            <a:prstGeom prst="rect">
              <a:avLst/>
            </a:prstGeom>
            <a:solidFill>
              <a:srgbClr val="FF7C80"/>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1927" name="矩形 1009670">
              <a:extLst>
                <a:ext uri="{FF2B5EF4-FFF2-40B4-BE49-F238E27FC236}">
                  <a16:creationId xmlns:a16="http://schemas.microsoft.com/office/drawing/2014/main" id="{F36AB9C9-040F-47D3-90CB-B6F6AB4ECDFC}"/>
                </a:ext>
              </a:extLst>
            </p:cNvPr>
            <p:cNvSpPr>
              <a:spLocks noChangeArrowheads="1"/>
            </p:cNvSpPr>
            <p:nvPr/>
          </p:nvSpPr>
          <p:spPr bwMode="auto">
            <a:xfrm>
              <a:off x="1056" y="3024"/>
              <a:ext cx="960" cy="192"/>
            </a:xfrm>
            <a:prstGeom prst="rect">
              <a:avLst/>
            </a:prstGeom>
            <a:solidFill>
              <a:srgbClr val="FF33CC"/>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1928" name="矩形 1009671">
              <a:extLst>
                <a:ext uri="{FF2B5EF4-FFF2-40B4-BE49-F238E27FC236}">
                  <a16:creationId xmlns:a16="http://schemas.microsoft.com/office/drawing/2014/main" id="{1AF13938-8D97-4179-80AC-CDB3E978A334}"/>
                </a:ext>
              </a:extLst>
            </p:cNvPr>
            <p:cNvSpPr>
              <a:spLocks noChangeArrowheads="1"/>
            </p:cNvSpPr>
            <p:nvPr/>
          </p:nvSpPr>
          <p:spPr bwMode="auto">
            <a:xfrm>
              <a:off x="1056" y="3264"/>
              <a:ext cx="960" cy="192"/>
            </a:xfrm>
            <a:prstGeom prst="rect">
              <a:avLst/>
            </a:prstGeom>
            <a:solidFill>
              <a:schemeClr val="hlink"/>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1929" name="上下箭头 1009672">
              <a:extLst>
                <a:ext uri="{FF2B5EF4-FFF2-40B4-BE49-F238E27FC236}">
                  <a16:creationId xmlns:a16="http://schemas.microsoft.com/office/drawing/2014/main" id="{D7B1985E-E4B0-496B-AF8B-723FB7E2ED6D}"/>
                </a:ext>
              </a:extLst>
            </p:cNvPr>
            <p:cNvSpPr>
              <a:spLocks noChangeArrowheads="1"/>
            </p:cNvSpPr>
            <p:nvPr/>
          </p:nvSpPr>
          <p:spPr bwMode="auto">
            <a:xfrm>
              <a:off x="1440" y="2256"/>
              <a:ext cx="192" cy="288"/>
            </a:xfrm>
            <a:prstGeom prst="upDownArrow">
              <a:avLst>
                <a:gd name="adj1" fmla="val 50000"/>
                <a:gd name="adj2" fmla="val 3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81930" name="矩形 1009674">
            <a:extLst>
              <a:ext uri="{FF2B5EF4-FFF2-40B4-BE49-F238E27FC236}">
                <a16:creationId xmlns:a16="http://schemas.microsoft.com/office/drawing/2014/main" id="{957EC628-7C2D-471C-AD0D-269EF31EEA6D}"/>
              </a:ext>
            </a:extLst>
          </p:cNvPr>
          <p:cNvSpPr>
            <a:spLocks noChangeArrowheads="1"/>
          </p:cNvSpPr>
          <p:nvPr/>
        </p:nvSpPr>
        <p:spPr bwMode="auto">
          <a:xfrm>
            <a:off x="3962400" y="4038600"/>
            <a:ext cx="4267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zh-CN" altLang="en-US" sz="2800">
                <a:solidFill>
                  <a:srgbClr val="993366"/>
                </a:solidFill>
                <a:latin typeface="华文新魏" panose="02010800040101010101" pitchFamily="2" charset="-122"/>
                <a:ea typeface="华文新魏" panose="02010800040101010101" pitchFamily="2" charset="-122"/>
              </a:rPr>
              <a:t>缺点：</a:t>
            </a:r>
          </a:p>
          <a:p>
            <a:r>
              <a:rPr lang="en-US" altLang="zh-CN" sz="2800">
                <a:latin typeface="华文新魏" panose="02010800040101010101" pitchFamily="2" charset="-122"/>
                <a:ea typeface="华文新魏" panose="02010800040101010101" pitchFamily="2" charset="-122"/>
              </a:rPr>
              <a:t>1</a:t>
            </a:r>
            <a:r>
              <a:rPr lang="zh-CN" altLang="en-US" sz="2800">
                <a:latin typeface="华文新魏" panose="02010800040101010101" pitchFamily="2" charset="-122"/>
                <a:ea typeface="华文新魏" panose="02010800040101010101" pitchFamily="2" charset="-122"/>
              </a:rPr>
              <a:t>、寄存器的数目有限的</a:t>
            </a:r>
          </a:p>
          <a:p>
            <a:r>
              <a:rPr lang="en-US" altLang="zh-CN" sz="2800">
                <a:latin typeface="华文新魏" panose="02010800040101010101" pitchFamily="2" charset="-122"/>
                <a:ea typeface="华文新魏" panose="02010800040101010101" pitchFamily="2" charset="-122"/>
              </a:rPr>
              <a:t>2</a:t>
            </a:r>
            <a:r>
              <a:rPr lang="zh-CN" altLang="en-US" sz="2800">
                <a:latin typeface="华文新魏" panose="02010800040101010101" pitchFamily="2" charset="-122"/>
                <a:ea typeface="华文新魏" panose="02010800040101010101" pitchFamily="2" charset="-122"/>
              </a:rPr>
              <a:t>、堆栈读出是破坏性的</a:t>
            </a:r>
          </a:p>
        </p:txBody>
      </p:sp>
    </p:spTree>
  </p:cSld>
  <p:clrMapOvr>
    <a:masterClrMapping/>
  </p:clrMapOvr>
</p:sld>
</file>

<file path=ppt/theme/theme1.xml><?xml version="1.0" encoding="utf-8"?>
<a:theme xmlns:a="http://schemas.openxmlformats.org/drawingml/2006/main" name="2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6902</Words>
  <Application>Microsoft Office PowerPoint</Application>
  <PresentationFormat>全屏显示(4:3)</PresentationFormat>
  <Paragraphs>994</Paragraphs>
  <Slides>130</Slides>
  <Notes>23</Notes>
  <HiddenSlides>3</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130</vt:i4>
      </vt:variant>
    </vt:vector>
  </HeadingPairs>
  <TitlesOfParts>
    <vt:vector size="146" baseType="lpstr">
      <vt:lpstr>Math B</vt:lpstr>
      <vt:lpstr>方正姚体</vt:lpstr>
      <vt:lpstr>黑体</vt:lpstr>
      <vt:lpstr>华文新魏</vt:lpstr>
      <vt:lpstr>楷体</vt:lpstr>
      <vt:lpstr>楷体_GB2312</vt:lpstr>
      <vt:lpstr>宋体</vt:lpstr>
      <vt:lpstr>Arial</vt:lpstr>
      <vt:lpstr>Symbol</vt:lpstr>
      <vt:lpstr>Tahoma</vt:lpstr>
      <vt:lpstr>Times New Roman</vt:lpstr>
      <vt:lpstr>Wingdings</vt:lpstr>
      <vt:lpstr>2_默认设计模板</vt:lpstr>
      <vt:lpstr>Bitmap Image</vt:lpstr>
      <vt:lpstr>Microsoft Graph Chart</vt:lpstr>
      <vt:lpstr>Microsoft Word 97 - 2003 Document</vt:lpstr>
      <vt:lpstr>2018年暑期·计算机组成原理   第四篇   指令系统 </vt:lpstr>
      <vt:lpstr>回顾前节: 数据表示及运算器</vt:lpstr>
      <vt:lpstr>运算器基本功能</vt:lpstr>
      <vt:lpstr>定点运算器的基本结构</vt:lpstr>
      <vt:lpstr>回顾Von Neumann机计算的执行过程</vt:lpstr>
      <vt:lpstr>示例——ax2+bx+c</vt:lpstr>
      <vt:lpstr>计算机设计面临的第二类问题</vt:lpstr>
      <vt:lpstr>第四篇        指令系统</vt:lpstr>
      <vt:lpstr>指令系统概 述</vt:lpstr>
      <vt:lpstr>Instruction Set Architecture</vt:lpstr>
      <vt:lpstr>指令字:即表示一条指令的机器字</vt:lpstr>
      <vt:lpstr>PowerPoint 演示文稿</vt:lpstr>
      <vt:lpstr>操作分类</vt:lpstr>
      <vt:lpstr>地址码 / 操作数（opr）?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指令和指令系统——指令的使用</vt:lpstr>
      <vt:lpstr>PowerPoint 演示文稿</vt:lpstr>
      <vt:lpstr>PowerPoint 演示文稿</vt:lpstr>
      <vt:lpstr>PowerPoint 演示文稿</vt:lpstr>
      <vt:lpstr>PowerPoint 演示文稿</vt:lpstr>
      <vt:lpstr>PowerPoint 演示文稿</vt:lpstr>
      <vt:lpstr>4.指令助记符</vt:lpstr>
      <vt:lpstr>4.指令助记符</vt:lpstr>
      <vt:lpstr>每条指令要了解的6个方面</vt:lpstr>
      <vt:lpstr>指令系统</vt:lpstr>
      <vt:lpstr>回顾定点运算器的基本结构</vt:lpstr>
      <vt:lpstr>8086寄存器组织</vt:lpstr>
      <vt:lpstr>1.通用寄存器</vt:lpstr>
      <vt:lpstr>通用寄存器AX的几条汇编指令</vt:lpstr>
      <vt:lpstr>通用寄存器AX的几条汇编指令</vt:lpstr>
      <vt:lpstr>8086通用寄存器的演进</vt:lpstr>
      <vt:lpstr>2.段寄存器</vt:lpstr>
      <vt:lpstr>2.段寄存器</vt:lpstr>
      <vt:lpstr>如何解决地址访问的矛盾？</vt:lpstr>
      <vt:lpstr>示例:访问地址为123C8H的内存单元</vt:lpstr>
      <vt:lpstr>段的概念？</vt:lpstr>
      <vt:lpstr>段的概念？</vt:lpstr>
      <vt:lpstr>段的概念</vt:lpstr>
      <vt:lpstr>段的概念</vt:lpstr>
      <vt:lpstr>段的概念注意要点</vt:lpstr>
      <vt:lpstr>3. 代码相关寄存器CS和IP</vt:lpstr>
      <vt:lpstr>8086PC读取和执行指令相关部件</vt:lpstr>
      <vt:lpstr>8086PC工作过程的简要描述</vt:lpstr>
      <vt:lpstr>8086PC工作过程的简要描述</vt:lpstr>
      <vt:lpstr>思考：如何修改CS、IP的指令？</vt:lpstr>
      <vt:lpstr>修改CS、IP的指令</vt:lpstr>
      <vt:lpstr>修改CS、IP的指令</vt:lpstr>
      <vt:lpstr>问题分析</vt:lpstr>
      <vt:lpstr>问题分析结果：</vt:lpstr>
      <vt:lpstr>4. 代码段</vt:lpstr>
      <vt:lpstr>4. 代码段</vt:lpstr>
      <vt:lpstr>4. 代码段</vt:lpstr>
      <vt:lpstr>4. 代码段</vt:lpstr>
      <vt:lpstr>4. 代码段</vt:lpstr>
      <vt:lpstr>5. 栈</vt:lpstr>
      <vt:lpstr>PowerPoint 演示文稿</vt:lpstr>
      <vt:lpstr>PowerPoint 演示文稿</vt:lpstr>
      <vt:lpstr>5. 栈</vt:lpstr>
      <vt:lpstr>CPU提供的栈机制</vt:lpstr>
      <vt:lpstr>CPU提供的栈机制</vt:lpstr>
      <vt:lpstr>CPU提供的栈机制</vt:lpstr>
      <vt:lpstr>PowerPoint 演示文稿</vt:lpstr>
      <vt:lpstr>两个疑问</vt:lpstr>
      <vt:lpstr>指令系统</vt:lpstr>
      <vt:lpstr>指令和数据的寻址方式</vt:lpstr>
      <vt:lpstr>PowerPoint 演示文稿</vt:lpstr>
      <vt:lpstr>PowerPoint 演示文稿</vt:lpstr>
      <vt:lpstr>指令和数据的寻址方式</vt:lpstr>
      <vt:lpstr>指令和数据的寻址方式</vt:lpstr>
      <vt:lpstr>指令和数据的寻址方式</vt:lpstr>
      <vt:lpstr>立即数 与立即数寻址</vt:lpstr>
      <vt:lpstr>指令和数据的寻址方式</vt:lpstr>
      <vt:lpstr>指令和数据的寻址方式</vt:lpstr>
      <vt:lpstr>指令和数据的寻址方式</vt:lpstr>
      <vt:lpstr>指令和数据的寻址方式</vt:lpstr>
      <vt:lpstr>8086寄存器寻址示例</vt:lpstr>
      <vt:lpstr>寄存器组织举例</vt:lpstr>
      <vt:lpstr>指令和数据的寻址方式</vt:lpstr>
      <vt:lpstr>指令和数据的寻址方式</vt:lpstr>
      <vt:lpstr>指令和数据的寻址方式</vt:lpstr>
      <vt:lpstr>指令和数据的寻址方式</vt:lpstr>
      <vt:lpstr>指令和数据的寻址方式</vt:lpstr>
      <vt:lpstr>指令和数据的寻址方式</vt:lpstr>
      <vt:lpstr>指令和数据的寻址方式</vt:lpstr>
      <vt:lpstr>指令和数据的寻址方式</vt:lpstr>
      <vt:lpstr>指令和数据的寻址方式</vt:lpstr>
      <vt:lpstr>指令和数据的寻址方式</vt:lpstr>
      <vt:lpstr>段寄存器与段寻址</vt:lpstr>
      <vt:lpstr>延伸: 保护模式    64KB－4GB－64TB</vt:lpstr>
      <vt:lpstr>I/O 端口寻址</vt:lpstr>
      <vt:lpstr>操作数寻址方式设计的要求</vt:lpstr>
      <vt:lpstr>例：一种二地址RS型指令的结构如下所示：   其中I为间接寻址标志位，X为寻址模式字段，D位偏移量字段。通过I，X，D的组合，可构成下表所示的寻址方式。 请写出六种寻址方式的名称。</vt:lpstr>
      <vt:lpstr>堆栈寻址方式</vt:lpstr>
      <vt:lpstr>PowerPoint 演示文稿</vt:lpstr>
      <vt:lpstr>PowerPoint 演示文稿</vt:lpstr>
      <vt:lpstr>PowerPoint 演示文稿</vt:lpstr>
      <vt:lpstr>PowerPoint 演示文稿</vt:lpstr>
      <vt:lpstr>Addressing Mode Summary</vt:lpstr>
      <vt:lpstr>指令系统</vt:lpstr>
      <vt:lpstr>PowerPoint 演示文稿</vt:lpstr>
      <vt:lpstr>用汇编语言编写程序的工作过程</vt:lpstr>
      <vt:lpstr>汇编语言的组成</vt:lpstr>
      <vt:lpstr>PowerPoint 演示文稿</vt:lpstr>
      <vt:lpstr>PowerPoint 演示文稿</vt:lpstr>
      <vt:lpstr>通用数据传送指令</vt:lpstr>
      <vt:lpstr>交换指令</vt:lpstr>
      <vt:lpstr>堆栈操作指令</vt:lpstr>
      <vt:lpstr>输入输出指令</vt:lpstr>
      <vt:lpstr>指令和指令系统——指令的使用</vt:lpstr>
      <vt:lpstr>指令和指令系统——指令的使用</vt:lpstr>
      <vt:lpstr>CISC和RISC——问题的提出</vt:lpstr>
      <vt:lpstr>CISC和RISC</vt:lpstr>
      <vt:lpstr>精简指令集结构</vt:lpstr>
      <vt:lpstr>PowerPoint 演示文稿</vt:lpstr>
      <vt:lpstr>PowerPoint 演示文稿</vt:lpstr>
      <vt:lpstr>RISC  ARM常用指令举例</vt:lpstr>
      <vt:lpstr>指令系统</vt:lpstr>
      <vt:lpstr>汇编语言程序结构</vt:lpstr>
      <vt:lpstr>程序的分段结构</vt:lpstr>
      <vt:lpstr>变量命名及语句格式</vt:lpstr>
      <vt:lpstr>上机过程</vt:lpstr>
      <vt:lpstr>编程练习</vt:lpstr>
      <vt:lpstr>OS中程序所见微处理器结构</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2018年暑期·计算机组成原理   第四篇 指令系统</dc:title>
  <dc:creator>Gavin</dc:creator>
  <cp:lastModifiedBy>Zhengang Zhao</cp:lastModifiedBy>
  <cp:revision>143</cp:revision>
  <dcterms:modified xsi:type="dcterms:W3CDTF">2018-08-14T05:32:21Z</dcterms:modified>
</cp:coreProperties>
</file>