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428" r:id="rId3"/>
    <p:sldId id="429" r:id="rId4"/>
    <p:sldId id="426" r:id="rId5"/>
    <p:sldId id="355" r:id="rId6"/>
    <p:sldId id="321" r:id="rId7"/>
    <p:sldId id="430" r:id="rId8"/>
    <p:sldId id="431" r:id="rId9"/>
    <p:sldId id="432" r:id="rId10"/>
    <p:sldId id="433" r:id="rId11"/>
    <p:sldId id="411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1560" y="108"/>
      </p:cViewPr>
      <p:guideLst>
        <p:guide orient="horz" pos="2159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2018/11/15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-250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图片 6153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9144000" cy="6859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" name="标题 6154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 anchor="ctr"/>
          <a:lstStyle/>
          <a:p>
            <a:pPr defTabSz="914400">
              <a:buNone/>
            </a:pPr>
            <a:r>
              <a:rPr lang="zh-CN" altLang="en-US" sz="4400" b="1" dirty="0"/>
              <a:t>代码度量工具系统</a:t>
            </a:r>
            <a:br>
              <a:rPr lang="zh-CN" altLang="zh-CN" sz="4400" b="1" kern="1200" dirty="0">
                <a:ea typeface="Adobe 黑体 Std R" panose="020B0400000000000000" pitchFamily="34" charset="-122"/>
              </a:rPr>
            </a:br>
            <a:r>
              <a:rPr lang="zh-CN" altLang="en-US" sz="4400" b="1" dirty="0">
                <a:ea typeface="Adobe 黑体 Std R" panose="020B0400000000000000" pitchFamily="34" charset="-122"/>
              </a:rPr>
              <a:t>答辩汇报</a:t>
            </a:r>
            <a:endParaRPr lang="zh-CN" altLang="en-US" sz="4400" b="1" kern="1200" baseline="0" dirty="0"/>
          </a:p>
        </p:txBody>
      </p:sp>
      <p:sp>
        <p:nvSpPr>
          <p:cNvPr id="3075" name="副标题 6155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 anchor="t"/>
          <a:lstStyle/>
          <a:p>
            <a:pPr defTabSz="914400">
              <a:buNone/>
            </a:pPr>
            <a:endParaRPr lang="zh-CN" altLang="en-US" sz="3200" kern="120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707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4369435" cy="563245"/>
          </a:xfrm>
        </p:spPr>
        <p:txBody>
          <a:bodyPr anchor="ctr"/>
          <a:lstStyle/>
          <a:p>
            <a:r>
              <a:rPr lang="zh-CN" altLang="en-US" sz="4000" dirty="0"/>
              <a:t>概要设计</a:t>
            </a:r>
          </a:p>
        </p:txBody>
      </p:sp>
    </p:spTree>
    <p:extLst>
      <p:ext uri="{BB962C8B-B14F-4D97-AF65-F5344CB8AC3E}">
        <p14:creationId xmlns:p14="http://schemas.microsoft.com/office/powerpoint/2010/main" val="2172204833"/>
      </p:ext>
    </p:extLst>
  </p:cSld>
  <p:clrMapOvr>
    <a:masterClrMapping/>
  </p:clrMapOvr>
  <p:transition advTm="1045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4369435" cy="563245"/>
          </a:xfrm>
        </p:spPr>
        <p:txBody>
          <a:bodyPr anchor="ctr"/>
          <a:lstStyle/>
          <a:p>
            <a:r>
              <a:rPr lang="zh-CN" altLang="en-US" sz="4000" dirty="0"/>
              <a:t>顺序图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2EFEFA-923D-47CA-A4D7-F2A1A1AB2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1217108"/>
            <a:ext cx="7115590" cy="53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62489"/>
      </p:ext>
    </p:extLst>
  </p:cSld>
  <p:clrMapOvr>
    <a:masterClrMapping/>
  </p:clrMapOvr>
  <p:transition advTm="1045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占位符 7177"/>
          <p:cNvSpPr>
            <a:spLocks noGrp="1"/>
          </p:cNvSpPr>
          <p:nvPr>
            <p:ph idx="1"/>
          </p:nvPr>
        </p:nvSpPr>
        <p:spPr>
          <a:xfrm>
            <a:off x="569595" y="1219258"/>
            <a:ext cx="8229600" cy="4979035"/>
          </a:xfrm>
        </p:spPr>
        <p:txBody>
          <a:bodyPr anchor="t"/>
          <a:lstStyle/>
          <a:p>
            <a:pPr marL="0" indent="0" algn="l">
              <a:buNone/>
            </a:pPr>
            <a:r>
              <a:rPr lang="en-US" altLang="zh-CN" sz="1800" dirty="0">
                <a:ea typeface="楷体_GB2312" pitchFamily="49" charset="-122"/>
              </a:rPr>
              <a:t>                        </a:t>
            </a:r>
          </a:p>
        </p:txBody>
      </p:sp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4369435" cy="563245"/>
          </a:xfrm>
        </p:spPr>
        <p:txBody>
          <a:bodyPr anchor="ctr"/>
          <a:lstStyle/>
          <a:p>
            <a:r>
              <a:rPr lang="zh-CN" altLang="en-US" sz="4000" dirty="0"/>
              <a:t>项目背景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10020" y="2209832"/>
            <a:ext cx="48766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随着计算机技术的不断的发展，软件和硬件技术水平在总体上不断提升。但是，开发人员如何判定开发过程中的软件代码质量，该用什么属性去度量质量，一直以来都没有一个确定的说法。如何确保开发软件的质量，如何量化开发代码的正确性，如何减少开发和运行过程的风险，软件代码度量，可以在一定程度上解决了这个问题。</a:t>
            </a:r>
            <a:endParaRPr lang="en-US" altLang="zh-CN" sz="2400" dirty="0"/>
          </a:p>
          <a:p>
            <a:r>
              <a:rPr lang="zh-CN" altLang="en-US" sz="2400" dirty="0"/>
              <a:t>       所谓代码度量，就是用数值量化软件特性的一组属性值，这些定义标准使开发人员可以更好地了解开发过程中的代码。通过代码度量，开发人员可以了解哪些类型和</a:t>
            </a:r>
            <a:r>
              <a:rPr lang="en-US" altLang="zh-CN" sz="2400" dirty="0"/>
              <a:t>/</a:t>
            </a:r>
            <a:r>
              <a:rPr lang="zh-CN" altLang="en-US" sz="2400" dirty="0"/>
              <a:t>或方法应该返工或进行更彻底的测试。开发团队可以识别潜在的风险、了解项目的当前状态，并跟踪软件开发的进度。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CEE26-AB80-420E-B6E3-48ADFD3D67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" y="2362228"/>
            <a:ext cx="2947932" cy="22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731"/>
      </p:ext>
    </p:extLst>
  </p:cSld>
  <p:clrMapOvr>
    <a:masterClrMapping/>
  </p:clrMapOvr>
  <p:transition advTm="24938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标题 7178"/>
          <p:cNvSpPr>
            <a:spLocks noGrp="1"/>
          </p:cNvSpPr>
          <p:nvPr>
            <p:ph type="title"/>
          </p:nvPr>
        </p:nvSpPr>
        <p:spPr>
          <a:xfrm>
            <a:off x="457200" y="274955"/>
            <a:ext cx="3515360" cy="563245"/>
          </a:xfrm>
        </p:spPr>
        <p:txBody>
          <a:bodyPr anchor="ctr"/>
          <a:lstStyle/>
          <a:p>
            <a:r>
              <a:rPr lang="zh-CN" altLang="en-US" sz="4000" dirty="0"/>
              <a:t>研究现状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2000" y="4120832"/>
            <a:ext cx="5080000" cy="29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05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39" y="1277620"/>
            <a:ext cx="213582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DDA091-B103-4E20-87E7-465355A7C506}"/>
              </a:ext>
            </a:extLst>
          </p:cNvPr>
          <p:cNvSpPr txBox="1"/>
          <p:nvPr/>
        </p:nvSpPr>
        <p:spPr>
          <a:xfrm>
            <a:off x="457200" y="1371654"/>
            <a:ext cx="8153294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    自</a:t>
            </a:r>
            <a:r>
              <a:rPr lang="en-US" altLang="zh-CN" sz="3200" b="1" dirty="0">
                <a:latin typeface="+mn-ea"/>
                <a:ea typeface="+mn-ea"/>
              </a:rPr>
              <a:t>1958</a:t>
            </a:r>
            <a:r>
              <a:rPr lang="zh-CN" altLang="en-US" sz="3200" b="1" dirty="0">
                <a:latin typeface="+mn-ea"/>
                <a:ea typeface="+mn-ea"/>
              </a:rPr>
              <a:t>年</a:t>
            </a:r>
            <a:r>
              <a:rPr lang="en-US" altLang="zh-CN" sz="3200" b="1" dirty="0" err="1">
                <a:latin typeface="+mn-ea"/>
                <a:ea typeface="+mn-ea"/>
              </a:rPr>
              <a:t>Rubey</a:t>
            </a:r>
            <a:r>
              <a:rPr lang="zh-CN" altLang="en-US" sz="3200" b="1" dirty="0">
                <a:latin typeface="+mn-ea"/>
                <a:ea typeface="+mn-ea"/>
              </a:rPr>
              <a:t>和</a:t>
            </a:r>
            <a:r>
              <a:rPr lang="en-US" altLang="zh-CN" sz="3200" b="1" dirty="0" err="1">
                <a:latin typeface="+mn-ea"/>
                <a:ea typeface="+mn-ea"/>
              </a:rPr>
              <a:t>Hurtwick</a:t>
            </a:r>
            <a:r>
              <a:rPr lang="zh-CN" altLang="en-US" sz="3200" b="1" dirty="0">
                <a:latin typeface="+mn-ea"/>
                <a:ea typeface="+mn-ea"/>
              </a:rPr>
              <a:t>首次提出软件度量学概念以来，国内外对面向过程的软件度量理论和方法研究不断发展。</a:t>
            </a:r>
            <a:r>
              <a:rPr lang="en-US" altLang="zh-CN" sz="3200" b="1" dirty="0">
                <a:latin typeface="+mn-ea"/>
                <a:ea typeface="+mn-ea"/>
              </a:rPr>
              <a:t>1970</a:t>
            </a:r>
            <a:r>
              <a:rPr lang="zh-CN" altLang="en-US" sz="3200" b="1" dirty="0">
                <a:latin typeface="+mn-ea"/>
                <a:ea typeface="+mn-ea"/>
              </a:rPr>
              <a:t>年 </a:t>
            </a:r>
            <a:r>
              <a:rPr lang="en-US" altLang="zh-CN" sz="3200" b="1" dirty="0">
                <a:latin typeface="+mn-ea"/>
                <a:ea typeface="+mn-ea"/>
              </a:rPr>
              <a:t>Halstead </a:t>
            </a:r>
            <a:r>
              <a:rPr lang="zh-CN" altLang="en-US" sz="3200" b="1" dirty="0">
                <a:latin typeface="+mn-ea"/>
                <a:ea typeface="+mn-ea"/>
              </a:rPr>
              <a:t>提出了软件科学的概念。</a:t>
            </a:r>
            <a:r>
              <a:rPr lang="en-US" altLang="zh-CN" sz="3200" b="1" dirty="0">
                <a:latin typeface="+mn-ea"/>
                <a:ea typeface="+mn-ea"/>
              </a:rPr>
              <a:t>1976</a:t>
            </a:r>
            <a:r>
              <a:rPr lang="zh-CN" altLang="en-US" sz="3200" b="1" dirty="0">
                <a:latin typeface="+mn-ea"/>
                <a:ea typeface="+mn-ea"/>
              </a:rPr>
              <a:t>年 </a:t>
            </a:r>
            <a:r>
              <a:rPr lang="en-US" altLang="zh-CN" sz="3200" b="1" dirty="0" err="1">
                <a:latin typeface="+mn-ea"/>
                <a:ea typeface="+mn-ea"/>
              </a:rPr>
              <a:t>McCable</a:t>
            </a:r>
            <a:r>
              <a:rPr lang="zh-CN" altLang="en-US" sz="3200" b="1" dirty="0">
                <a:latin typeface="+mn-ea"/>
                <a:ea typeface="+mn-ea"/>
              </a:rPr>
              <a:t>提出了基于程序拓朴结构的软件复杂性度量方法。</a:t>
            </a:r>
            <a:endParaRPr lang="en-US" altLang="zh-CN" sz="3200" b="1" dirty="0">
              <a:latin typeface="+mn-ea"/>
              <a:ea typeface="+mn-ea"/>
            </a:endParaRPr>
          </a:p>
          <a:p>
            <a:r>
              <a:rPr lang="en-US" altLang="zh-CN" sz="3200" b="1" dirty="0">
                <a:latin typeface="+mn-ea"/>
                <a:ea typeface="+mn-ea"/>
              </a:rPr>
              <a:t>    1990</a:t>
            </a:r>
            <a:r>
              <a:rPr lang="zh-CN" altLang="en-US" sz="3200" b="1" dirty="0">
                <a:latin typeface="+mn-ea"/>
                <a:ea typeface="+mn-ea"/>
              </a:rPr>
              <a:t>年后，</a:t>
            </a:r>
            <a:r>
              <a:rPr lang="en-US" altLang="zh-CN" sz="3200" b="1" dirty="0">
                <a:latin typeface="+mn-ea"/>
                <a:ea typeface="+mn-ea"/>
              </a:rPr>
              <a:t>ISO /IEC9126</a:t>
            </a:r>
            <a:r>
              <a:rPr lang="zh-CN" altLang="en-US" sz="3200" b="1" dirty="0">
                <a:latin typeface="+mn-ea"/>
                <a:ea typeface="+mn-ea"/>
              </a:rPr>
              <a:t>和美国卡内基梅隆大学软件工程研究所</a:t>
            </a:r>
            <a:r>
              <a:rPr lang="en-US" altLang="zh-CN" sz="3200" b="1" dirty="0">
                <a:latin typeface="+mn-ea"/>
                <a:ea typeface="+mn-ea"/>
              </a:rPr>
              <a:t>(SEI, </a:t>
            </a:r>
            <a:r>
              <a:rPr lang="en-US" altLang="zh-CN" sz="3200" b="1" dirty="0" err="1">
                <a:latin typeface="+mn-ea"/>
                <a:ea typeface="+mn-ea"/>
              </a:rPr>
              <a:t>CarnegieMellon</a:t>
            </a:r>
            <a:r>
              <a:rPr lang="en-US" altLang="zh-CN" sz="3200" b="1" dirty="0">
                <a:latin typeface="+mn-ea"/>
                <a:ea typeface="+mn-ea"/>
              </a:rPr>
              <a:t> Univ </a:t>
            </a:r>
            <a:r>
              <a:rPr lang="en-US" altLang="zh-CN" sz="3200" b="1" dirty="0" err="1">
                <a:latin typeface="+mn-ea"/>
                <a:ea typeface="+mn-ea"/>
              </a:rPr>
              <a:t>ersity</a:t>
            </a:r>
            <a:r>
              <a:rPr lang="en-US" altLang="zh-CN" sz="3200" b="1" dirty="0">
                <a:latin typeface="+mn-ea"/>
                <a:ea typeface="+mn-ea"/>
              </a:rPr>
              <a:t>)</a:t>
            </a:r>
            <a:r>
              <a:rPr lang="zh-CN" altLang="en-US" sz="3200" b="1" dirty="0">
                <a:latin typeface="+mn-ea"/>
                <a:ea typeface="+mn-ea"/>
              </a:rPr>
              <a:t>制定的</a:t>
            </a:r>
            <a:r>
              <a:rPr lang="en-US" altLang="zh-CN" sz="3200" b="1" dirty="0">
                <a:latin typeface="+mn-ea"/>
                <a:ea typeface="+mn-ea"/>
              </a:rPr>
              <a:t>CMM</a:t>
            </a:r>
            <a:r>
              <a:rPr lang="zh-CN" altLang="en-US" sz="3200" b="1" dirty="0">
                <a:latin typeface="+mn-ea"/>
                <a:ea typeface="+mn-ea"/>
              </a:rPr>
              <a:t>中都对软件度量作了规定。上海软件中心以</a:t>
            </a:r>
            <a:r>
              <a:rPr lang="en-US" altLang="zh-CN" sz="3200" b="1" dirty="0">
                <a:latin typeface="+mn-ea"/>
                <a:ea typeface="+mn-ea"/>
              </a:rPr>
              <a:t>ISO/TC97/SC7/</a:t>
            </a:r>
            <a:r>
              <a:rPr lang="zh-CN" altLang="en-US" sz="3200" b="1" dirty="0">
                <a:latin typeface="+mn-ea"/>
                <a:ea typeface="+mn-ea"/>
              </a:rPr>
              <a:t>的建议标准，参照 </a:t>
            </a:r>
            <a:r>
              <a:rPr lang="en-US" altLang="zh-CN" sz="3200" b="1" dirty="0">
                <a:latin typeface="+mn-ea"/>
                <a:ea typeface="+mn-ea"/>
              </a:rPr>
              <a:t>McCall</a:t>
            </a:r>
            <a:r>
              <a:rPr lang="zh-CN" altLang="en-US" sz="3200" b="1" dirty="0">
                <a:latin typeface="+mn-ea"/>
                <a:ea typeface="+mn-ea"/>
              </a:rPr>
              <a:t>模型和 </a:t>
            </a:r>
            <a:r>
              <a:rPr lang="en-US" altLang="zh-CN" sz="3200" b="1" dirty="0">
                <a:latin typeface="+mn-ea"/>
                <a:ea typeface="+mn-ea"/>
              </a:rPr>
              <a:t>Boeing</a:t>
            </a:r>
            <a:r>
              <a:rPr lang="zh-CN" altLang="en-US" sz="3200" b="1" dirty="0">
                <a:latin typeface="+mn-ea"/>
                <a:ea typeface="+mn-ea"/>
              </a:rPr>
              <a:t>模型，并结合我国实际情况综合构成</a:t>
            </a:r>
            <a:r>
              <a:rPr lang="en-US" altLang="zh-CN" sz="3200" b="1" dirty="0">
                <a:latin typeface="+mn-ea"/>
                <a:ea typeface="+mn-ea"/>
              </a:rPr>
              <a:t>SSC ( Shang </a:t>
            </a:r>
            <a:r>
              <a:rPr lang="en-US" altLang="zh-CN" sz="3200" b="1" dirty="0" err="1">
                <a:latin typeface="+mn-ea"/>
                <a:ea typeface="+mn-ea"/>
              </a:rPr>
              <a:t>hai</a:t>
            </a: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zh-CN" sz="3200" b="1" dirty="0" err="1">
                <a:latin typeface="+mn-ea"/>
                <a:ea typeface="+mn-ea"/>
              </a:rPr>
              <a:t>Softw</a:t>
            </a: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zh-CN" sz="3200" b="1" dirty="0" err="1">
                <a:latin typeface="+mn-ea"/>
                <a:ea typeface="+mn-ea"/>
              </a:rPr>
              <a:t>areCenter</a:t>
            </a:r>
            <a:r>
              <a:rPr lang="en-US" altLang="zh-CN" sz="3200" b="1" dirty="0">
                <a:latin typeface="+mn-ea"/>
                <a:ea typeface="+mn-ea"/>
              </a:rPr>
              <a:t>)</a:t>
            </a:r>
            <a:r>
              <a:rPr lang="zh-CN" altLang="en-US" sz="3200" b="1" dirty="0">
                <a:latin typeface="+mn-ea"/>
                <a:ea typeface="+mn-ea"/>
              </a:rPr>
              <a:t>软件质量度量模型及其度量方法，从而形成</a:t>
            </a:r>
            <a:r>
              <a:rPr lang="en-US" altLang="zh-CN" sz="3200" b="1" dirty="0">
                <a:latin typeface="+mn-ea"/>
                <a:ea typeface="+mn-ea"/>
              </a:rPr>
              <a:t>SSC</a:t>
            </a:r>
            <a:r>
              <a:rPr lang="zh-CN" altLang="en-US" sz="3200" b="1" dirty="0">
                <a:latin typeface="+mn-ea"/>
                <a:ea typeface="+mn-ea"/>
              </a:rPr>
              <a:t>软件质量评价体系。北京航空航天大学依据</a:t>
            </a:r>
            <a:r>
              <a:rPr lang="en-US" altLang="zh-CN" sz="3200" b="1" dirty="0">
                <a:latin typeface="+mn-ea"/>
                <a:ea typeface="+mn-ea"/>
              </a:rPr>
              <a:t>Halstead</a:t>
            </a:r>
            <a:r>
              <a:rPr lang="zh-CN" altLang="en-US" sz="3200" b="1" dirty="0">
                <a:latin typeface="+mn-ea"/>
                <a:ea typeface="+mn-ea"/>
              </a:rPr>
              <a:t>和</a:t>
            </a:r>
            <a:r>
              <a:rPr lang="en-US" altLang="zh-CN" sz="3200" b="1" dirty="0" err="1">
                <a:latin typeface="+mn-ea"/>
                <a:ea typeface="+mn-ea"/>
              </a:rPr>
              <a:t>McCable</a:t>
            </a:r>
            <a:r>
              <a:rPr lang="zh-CN" altLang="en-US" sz="3200" b="1" dirty="0">
                <a:latin typeface="+mn-ea"/>
                <a:ea typeface="+mn-ea"/>
              </a:rPr>
              <a:t>方法研制了一个针对 </a:t>
            </a:r>
            <a:r>
              <a:rPr lang="en-US" altLang="zh-CN" sz="3200" b="1" dirty="0">
                <a:latin typeface="+mn-ea"/>
                <a:ea typeface="+mn-ea"/>
              </a:rPr>
              <a:t>C</a:t>
            </a:r>
            <a:r>
              <a:rPr lang="zh-CN" altLang="en-US" sz="3200" b="1" dirty="0">
                <a:latin typeface="+mn-ea"/>
                <a:ea typeface="+mn-ea"/>
              </a:rPr>
              <a:t>语言的软件度量工具原型。</a:t>
            </a:r>
            <a:endParaRPr lang="en-US" altLang="zh-CN" sz="3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414992"/>
      </p:ext>
    </p:extLst>
  </p:cSld>
  <p:clrMapOvr>
    <a:masterClrMapping/>
  </p:clrMapOvr>
  <p:transition advTm="2887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4369435" cy="563245"/>
          </a:xfrm>
        </p:spPr>
        <p:txBody>
          <a:bodyPr anchor="ctr"/>
          <a:lstStyle/>
          <a:p>
            <a:r>
              <a:rPr lang="zh-CN" altLang="en-US" sz="4000" dirty="0"/>
              <a:t>部分商业产品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069B19-2252-4FEA-9745-6B2970CC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34" y="1447852"/>
            <a:ext cx="5029633" cy="167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9BC2BF-9DEA-4484-BB9C-398F1F728B23}"/>
              </a:ext>
            </a:extLst>
          </p:cNvPr>
          <p:cNvSpPr txBox="1"/>
          <p:nvPr/>
        </p:nvSpPr>
        <p:spPr>
          <a:xfrm>
            <a:off x="673343" y="1981238"/>
            <a:ext cx="19049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SourceMonitor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54460B-42E5-4F6C-8131-326E7A834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33" y="3276604"/>
            <a:ext cx="5029633" cy="31775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3407C5-068B-42AC-8F63-DD4394BF32AF}"/>
              </a:ext>
            </a:extLst>
          </p:cNvPr>
          <p:cNvSpPr txBox="1"/>
          <p:nvPr/>
        </p:nvSpPr>
        <p:spPr>
          <a:xfrm>
            <a:off x="673101" y="4419778"/>
            <a:ext cx="190495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Visual Studio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288677"/>
      </p:ext>
    </p:extLst>
  </p:cSld>
  <p:clrMapOvr>
    <a:masterClrMapping/>
  </p:clrMapOvr>
  <p:transition advTm="10453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标题 7178"/>
          <p:cNvSpPr>
            <a:spLocks noGrp="1"/>
          </p:cNvSpPr>
          <p:nvPr>
            <p:ph type="title"/>
          </p:nvPr>
        </p:nvSpPr>
        <p:spPr>
          <a:xfrm>
            <a:off x="457200" y="274955"/>
            <a:ext cx="3515360" cy="563245"/>
          </a:xfrm>
        </p:spPr>
        <p:txBody>
          <a:bodyPr anchor="ctr"/>
          <a:lstStyle/>
          <a:p>
            <a:r>
              <a:rPr lang="zh-CN" altLang="en-US" sz="4000" dirty="0"/>
              <a:t>概念定义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32000" y="4120832"/>
            <a:ext cx="5080000" cy="29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indent="0" algn="l"/>
            <a:endParaRPr lang="en-US" altLang="zh-CN" sz="1050" b="0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05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4139" y="1277620"/>
            <a:ext cx="2135823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7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DDA091-B103-4E20-87E7-465355A7C506}"/>
              </a:ext>
            </a:extLst>
          </p:cNvPr>
          <p:cNvSpPr txBox="1"/>
          <p:nvPr/>
        </p:nvSpPr>
        <p:spPr>
          <a:xfrm>
            <a:off x="457200" y="1371654"/>
            <a:ext cx="815329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代码行数：</a:t>
            </a:r>
            <a:r>
              <a:rPr lang="zh-CN" altLang="en-US" sz="3200" dirty="0">
                <a:latin typeface="+mn-ea"/>
                <a:ea typeface="+mn-ea"/>
              </a:rPr>
              <a:t>指明代码中的大概行数，并不包括源代码文件中的确切行数。该计算不包括空白、注释、括号以及成员、类型和命名空间的声明。</a:t>
            </a:r>
            <a:endParaRPr lang="en-US" altLang="zh-CN" sz="3200" dirty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b="1" dirty="0">
                <a:latin typeface="+mn-ea"/>
                <a:ea typeface="+mn-ea"/>
              </a:rPr>
              <a:t>方法总数：</a:t>
            </a:r>
            <a:r>
              <a:rPr lang="zh-CN" altLang="en-US" sz="3200" dirty="0">
                <a:latin typeface="+mn-ea"/>
                <a:ea typeface="+mn-ea"/>
              </a:rPr>
              <a:t>代码中所包含的所有方法数量之和</a:t>
            </a:r>
            <a:endParaRPr lang="en-US" altLang="zh-CN" sz="3200" dirty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b="1" dirty="0">
                <a:latin typeface="+mn-ea"/>
                <a:ea typeface="+mn-ea"/>
              </a:rPr>
              <a:t>圈复杂度：</a:t>
            </a:r>
            <a:r>
              <a:rPr lang="zh-CN" altLang="en-US" sz="3200" dirty="0">
                <a:latin typeface="+mn-ea"/>
                <a:ea typeface="+mn-ea"/>
              </a:rPr>
              <a:t>衡量代码在结构上的复杂程度。它通过计算程序流中的不同代码路径的数目（例如 </a:t>
            </a:r>
            <a:r>
              <a:rPr lang="en-US" altLang="zh-CN" sz="3200" dirty="0">
                <a:latin typeface="+mn-ea"/>
                <a:ea typeface="+mn-ea"/>
              </a:rPr>
              <a:t>if </a:t>
            </a:r>
            <a:r>
              <a:rPr lang="zh-CN" altLang="en-US" sz="3200" dirty="0">
                <a:latin typeface="+mn-ea"/>
                <a:ea typeface="+mn-ea"/>
              </a:rPr>
              <a:t>块、</a:t>
            </a:r>
            <a:r>
              <a:rPr lang="en-US" altLang="zh-CN" sz="3200" dirty="0">
                <a:latin typeface="+mn-ea"/>
                <a:ea typeface="+mn-ea"/>
              </a:rPr>
              <a:t>switch case </a:t>
            </a:r>
            <a:r>
              <a:rPr lang="zh-CN" altLang="en-US" sz="3200" dirty="0">
                <a:latin typeface="+mn-ea"/>
                <a:ea typeface="+mn-ea"/>
              </a:rPr>
              <a:t>以及 </a:t>
            </a:r>
            <a:r>
              <a:rPr lang="en-US" altLang="zh-CN" sz="3200" dirty="0">
                <a:latin typeface="+mn-ea"/>
                <a:ea typeface="+mn-ea"/>
              </a:rPr>
              <a:t>do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while</a:t>
            </a:r>
            <a:r>
              <a:rPr lang="zh-CN" altLang="en-US" sz="3200" dirty="0">
                <a:latin typeface="+mn-ea"/>
                <a:ea typeface="+mn-ea"/>
              </a:rPr>
              <a:t>、</a:t>
            </a:r>
            <a:r>
              <a:rPr lang="en-US" altLang="zh-CN" sz="3200" dirty="0">
                <a:latin typeface="+mn-ea"/>
                <a:ea typeface="+mn-ea"/>
              </a:rPr>
              <a:t>foreach </a:t>
            </a:r>
            <a:r>
              <a:rPr lang="zh-CN" altLang="en-US" sz="3200" dirty="0">
                <a:latin typeface="+mn-ea"/>
                <a:ea typeface="+mn-ea"/>
              </a:rPr>
              <a:t>和 </a:t>
            </a:r>
            <a:r>
              <a:rPr lang="en-US" altLang="zh-CN" sz="3200" dirty="0">
                <a:latin typeface="+mn-ea"/>
                <a:ea typeface="+mn-ea"/>
              </a:rPr>
              <a:t>for </a:t>
            </a:r>
            <a:r>
              <a:rPr lang="zh-CN" altLang="en-US" sz="3200" dirty="0">
                <a:latin typeface="+mn-ea"/>
                <a:ea typeface="+mn-ea"/>
              </a:rPr>
              <a:t>循环）。</a:t>
            </a:r>
            <a:endParaRPr lang="en-US" altLang="zh-CN" sz="3200" dirty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b="1" dirty="0">
                <a:latin typeface="+mn-ea"/>
                <a:ea typeface="+mn-ea"/>
              </a:rPr>
              <a:t>继承深度：</a:t>
            </a:r>
            <a:r>
              <a:rPr lang="zh-CN" altLang="en-US" sz="3200" dirty="0">
                <a:latin typeface="+mn-ea"/>
                <a:ea typeface="+mn-ea"/>
              </a:rPr>
              <a:t>指明扩展到类层次结构根的类定义的数目。</a:t>
            </a:r>
            <a:endParaRPr lang="en-US" altLang="zh-CN" sz="3200" dirty="0">
              <a:latin typeface="+mn-ea"/>
              <a:ea typeface="+mn-ea"/>
            </a:endParaRPr>
          </a:p>
          <a:p>
            <a:endParaRPr lang="en-US" altLang="zh-CN" sz="3200" dirty="0">
              <a:latin typeface="+mn-ea"/>
              <a:ea typeface="+mn-ea"/>
            </a:endParaRPr>
          </a:p>
          <a:p>
            <a:r>
              <a:rPr lang="zh-CN" altLang="en-US" sz="3200" b="1" dirty="0">
                <a:latin typeface="+mn-ea"/>
                <a:ea typeface="+mn-ea"/>
              </a:rPr>
              <a:t>可维护性指数：</a:t>
            </a:r>
            <a:r>
              <a:rPr lang="zh-CN" altLang="en-US" sz="3200" dirty="0">
                <a:latin typeface="+mn-ea"/>
                <a:ea typeface="+mn-ea"/>
              </a:rPr>
              <a:t>计算一个介于 </a:t>
            </a:r>
            <a:r>
              <a:rPr lang="en-US" altLang="zh-CN" sz="3200" dirty="0">
                <a:latin typeface="+mn-ea"/>
                <a:ea typeface="+mn-ea"/>
              </a:rPr>
              <a:t>0 </a:t>
            </a:r>
            <a:r>
              <a:rPr lang="zh-CN" altLang="en-US" sz="3200" dirty="0">
                <a:latin typeface="+mn-ea"/>
                <a:ea typeface="+mn-ea"/>
              </a:rPr>
              <a:t>和 </a:t>
            </a:r>
            <a:r>
              <a:rPr lang="en-US" altLang="zh-CN" sz="3200" dirty="0">
                <a:latin typeface="+mn-ea"/>
                <a:ea typeface="+mn-ea"/>
              </a:rPr>
              <a:t>100 </a:t>
            </a:r>
            <a:r>
              <a:rPr lang="zh-CN" altLang="en-US" sz="3200" dirty="0">
                <a:latin typeface="+mn-ea"/>
                <a:ea typeface="+mn-ea"/>
              </a:rPr>
              <a:t>之间的指数值，表示维护代码的相对容易度。数值的大小取决于上述数值</a:t>
            </a:r>
            <a:endParaRPr lang="en-US" altLang="zh-CN" sz="32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advTm="2887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占位符 7177"/>
          <p:cNvSpPr>
            <a:spLocks noGrp="1"/>
          </p:cNvSpPr>
          <p:nvPr>
            <p:ph idx="1"/>
          </p:nvPr>
        </p:nvSpPr>
        <p:spPr>
          <a:xfrm>
            <a:off x="15278" y="1114425"/>
            <a:ext cx="8671414" cy="5068570"/>
          </a:xfrm>
        </p:spPr>
        <p:txBody>
          <a:bodyPr anchor="t"/>
          <a:lstStyle/>
          <a:p>
            <a:pPr marL="0" indent="0" algn="l">
              <a:buNone/>
            </a:pPr>
            <a:endParaRPr lang="zh-CN" altLang="en-US" sz="2000" dirty="0">
              <a:ea typeface="楷体_GB2312" pitchFamily="49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楷体_GB2312" pitchFamily="49" charset="-122"/>
              </a:rPr>
              <a:t>开发一款在线的代码度量系统</a:t>
            </a:r>
            <a:endParaRPr lang="en-US" altLang="zh-CN" sz="2800" dirty="0">
              <a:ea typeface="楷体_GB2312" pitchFamily="49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楷体_GB2312" pitchFamily="49" charset="-122"/>
              </a:rPr>
              <a:t>系统接收</a:t>
            </a:r>
            <a:r>
              <a:rPr lang="en-US" altLang="zh-CN" sz="2800" dirty="0">
                <a:ea typeface="楷体_GB2312" pitchFamily="49" charset="-122"/>
              </a:rPr>
              <a:t>C++</a:t>
            </a:r>
            <a:r>
              <a:rPr lang="zh-CN" altLang="en-US" sz="2800" dirty="0">
                <a:ea typeface="楷体_GB2312" pitchFamily="49" charset="-122"/>
              </a:rPr>
              <a:t>语言开发的代码作为输入</a:t>
            </a:r>
            <a:endParaRPr lang="en-US" altLang="zh-CN" sz="2800" dirty="0">
              <a:ea typeface="楷体_GB2312" pitchFamily="49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楷体_GB2312" pitchFamily="49" charset="-122"/>
              </a:rPr>
              <a:t>实时返回度量结果给用户</a:t>
            </a:r>
            <a:endParaRPr lang="en-US" altLang="zh-CN" sz="2800" dirty="0"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楷体_GB2312" pitchFamily="49" charset="-122"/>
              </a:rPr>
              <a:t>返回内容包括代码行数，方法总数，最大模块深度，最大继承深度</a:t>
            </a:r>
          </a:p>
        </p:txBody>
      </p:sp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3542030" cy="563245"/>
          </a:xfrm>
        </p:spPr>
        <p:txBody>
          <a:bodyPr anchor="ctr"/>
          <a:lstStyle/>
          <a:p>
            <a:r>
              <a:rPr lang="zh-CN" altLang="en-US" sz="4000" dirty="0"/>
              <a:t>项目目标</a:t>
            </a:r>
          </a:p>
        </p:txBody>
      </p:sp>
    </p:spTree>
  </p:cSld>
  <p:clrMapOvr>
    <a:masterClrMapping/>
  </p:clrMapOvr>
  <p:transition advTm="3112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8" y="2157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占位符 7177"/>
          <p:cNvSpPr>
            <a:spLocks noGrp="1"/>
          </p:cNvSpPr>
          <p:nvPr>
            <p:ph idx="1"/>
          </p:nvPr>
        </p:nvSpPr>
        <p:spPr>
          <a:xfrm>
            <a:off x="315753" y="1294171"/>
            <a:ext cx="8366622" cy="5068570"/>
          </a:xfrm>
        </p:spPr>
        <p:txBody>
          <a:bodyPr anchor="t"/>
          <a:lstStyle/>
          <a:p>
            <a:pPr marL="0" indent="0" algn="l">
              <a:buNone/>
            </a:pPr>
            <a:endParaRPr lang="zh-CN" altLang="en-US" sz="1800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zh-CN" sz="1800" b="1" dirty="0"/>
              <a:t>系统软件运行环境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）系统建模采用支持</a:t>
            </a:r>
            <a:r>
              <a:rPr lang="en-US" altLang="zh-CN" sz="1800" dirty="0"/>
              <a:t>UML</a:t>
            </a:r>
            <a:r>
              <a:rPr lang="zh-CN" altLang="zh-CN" sz="1800" dirty="0"/>
              <a:t>的</a:t>
            </a:r>
            <a:r>
              <a:rPr lang="en-US" altLang="zh-CN" sz="1800" dirty="0"/>
              <a:t>Microsoft Visio2010</a:t>
            </a:r>
            <a:r>
              <a:rPr lang="zh-CN" altLang="zh-CN" sz="1800" dirty="0"/>
              <a:t>开发环境。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）系统实现语言采用</a:t>
            </a:r>
            <a:r>
              <a:rPr lang="en-US" altLang="zh-CN" sz="1800" dirty="0" err="1"/>
              <a:t>JavaWeb</a:t>
            </a:r>
            <a:r>
              <a:rPr lang="zh-CN" altLang="zh-CN" sz="1800" dirty="0"/>
              <a:t>语言编程。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）数据管理采用</a:t>
            </a:r>
            <a:r>
              <a:rPr lang="en-US" altLang="zh-CN" sz="1800" dirty="0"/>
              <a:t>MySQL Community Server</a:t>
            </a:r>
            <a:r>
              <a:rPr lang="zh-CN" altLang="zh-CN" sz="1800" dirty="0"/>
              <a:t>数据库管理系统。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）系统操作平台采用微软操作系统</a:t>
            </a:r>
            <a:r>
              <a:rPr lang="en-US" altLang="zh-CN" sz="1800" dirty="0"/>
              <a:t>Windows 7</a:t>
            </a:r>
            <a:r>
              <a:rPr lang="zh-CN" altLang="zh-CN" sz="1800" dirty="0"/>
              <a:t>系统。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）客户机运行环境：</a:t>
            </a:r>
            <a:r>
              <a:rPr lang="en-US" altLang="zh-CN" sz="1800" dirty="0"/>
              <a:t>Windows 7 </a:t>
            </a:r>
            <a:r>
              <a:rPr lang="zh-CN" altLang="zh-CN" sz="1800" dirty="0"/>
              <a:t>或更高版本。</a:t>
            </a:r>
          </a:p>
          <a:p>
            <a:pPr marL="0" indent="0">
              <a:buNone/>
            </a:pPr>
            <a:r>
              <a:rPr lang="zh-CN" altLang="zh-CN" sz="1800" b="1" dirty="0"/>
              <a:t>系统硬件运行环境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服务器运行环境：</a:t>
            </a:r>
          </a:p>
          <a:p>
            <a:pPr marL="0" indent="0">
              <a:buNone/>
            </a:pPr>
            <a:r>
              <a:rPr lang="zh-CN" altLang="zh-CN" sz="1800" dirty="0"/>
              <a:t>内存</a:t>
            </a:r>
            <a:r>
              <a:rPr lang="en-US" altLang="zh-CN" sz="1800" dirty="0"/>
              <a:t>1GB</a:t>
            </a:r>
            <a:r>
              <a:rPr lang="zh-CN" altLang="zh-CN" sz="1800" dirty="0"/>
              <a:t>以上，处理器</a:t>
            </a:r>
            <a:r>
              <a:rPr lang="en-US" altLang="zh-CN" sz="1800" dirty="0"/>
              <a:t>AMD4800+</a:t>
            </a:r>
            <a:r>
              <a:rPr lang="zh-CN" altLang="zh-CN" sz="1800" dirty="0"/>
              <a:t>以上，高速硬盘主</a:t>
            </a:r>
            <a:r>
              <a:rPr lang="en-US" altLang="zh-CN" sz="1800" dirty="0"/>
              <a:t>400GB</a:t>
            </a:r>
            <a:r>
              <a:rPr lang="zh-CN" altLang="zh-CN" sz="1800" dirty="0"/>
              <a:t>，高速缓存液晶显示器。</a:t>
            </a:r>
          </a:p>
          <a:p>
            <a:pPr marL="0" indent="0">
              <a:buNone/>
            </a:pPr>
            <a:r>
              <a:rPr lang="zh-CN" altLang="zh-CN" sz="1800" dirty="0"/>
              <a:t>用户端运行环境：</a:t>
            </a:r>
          </a:p>
          <a:p>
            <a:pPr marL="0" indent="0">
              <a:buNone/>
            </a:pPr>
            <a:r>
              <a:rPr lang="zh-CN" altLang="zh-CN" sz="1800" dirty="0"/>
              <a:t>采用内存</a:t>
            </a:r>
            <a:r>
              <a:rPr lang="en-US" altLang="zh-CN" sz="1800" dirty="0"/>
              <a:t>1GB</a:t>
            </a:r>
            <a:r>
              <a:rPr lang="zh-CN" altLang="zh-CN" sz="1800" dirty="0"/>
              <a:t>以上，硬盘</a:t>
            </a:r>
            <a:r>
              <a:rPr lang="en-US" altLang="zh-CN" sz="1800" dirty="0"/>
              <a:t>160GBPersonal Computer</a:t>
            </a:r>
            <a:r>
              <a:rPr lang="zh-CN" altLang="zh-CN" sz="1800" dirty="0"/>
              <a:t>。网络：遵守</a:t>
            </a:r>
            <a:r>
              <a:rPr lang="en-US" altLang="zh-CN" sz="1800" dirty="0"/>
              <a:t>802.11</a:t>
            </a:r>
            <a:r>
              <a:rPr lang="zh-CN" altLang="zh-CN" sz="1800" dirty="0"/>
              <a:t>标准建立的局域网</a:t>
            </a:r>
          </a:p>
        </p:txBody>
      </p:sp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3542030" cy="563245"/>
          </a:xfrm>
        </p:spPr>
        <p:txBody>
          <a:bodyPr anchor="ctr"/>
          <a:lstStyle/>
          <a:p>
            <a:r>
              <a:rPr lang="zh-CN" altLang="en-US" sz="4000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3478350004"/>
      </p:ext>
    </p:extLst>
  </p:cSld>
  <p:clrMapOvr>
    <a:masterClrMapping/>
  </p:clrMapOvr>
  <p:transition advTm="3112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占位符 7177"/>
          <p:cNvSpPr>
            <a:spLocks noGrp="1"/>
          </p:cNvSpPr>
          <p:nvPr>
            <p:ph idx="1"/>
          </p:nvPr>
        </p:nvSpPr>
        <p:spPr>
          <a:xfrm>
            <a:off x="15278" y="1114425"/>
            <a:ext cx="9052404" cy="5068570"/>
          </a:xfrm>
        </p:spPr>
        <p:txBody>
          <a:bodyPr anchor="t"/>
          <a:lstStyle/>
          <a:p>
            <a:pPr marL="0" indent="0" algn="l">
              <a:buNone/>
            </a:pPr>
            <a:endParaRPr lang="zh-CN" altLang="en-US" sz="1800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功能模块</a:t>
            </a: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en-US" dirty="0"/>
              <a:t>登录模块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）源代码</a:t>
            </a:r>
            <a:r>
              <a:rPr lang="zh-CN" altLang="en-US" dirty="0"/>
              <a:t>提交模块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）代码度量分析</a:t>
            </a:r>
            <a:r>
              <a:rPr lang="zh-CN" altLang="en-US" dirty="0"/>
              <a:t>模块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）结果返回</a:t>
            </a:r>
          </a:p>
        </p:txBody>
      </p:sp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3542030" cy="563245"/>
          </a:xfrm>
        </p:spPr>
        <p:txBody>
          <a:bodyPr anchor="ctr"/>
          <a:lstStyle/>
          <a:p>
            <a:r>
              <a:rPr lang="zh-CN" altLang="en-US" sz="4000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2020632129"/>
      </p:ext>
    </p:extLst>
  </p:cSld>
  <p:clrMapOvr>
    <a:masterClrMapping/>
  </p:clrMapOvr>
  <p:transition advTm="3112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7175" descr="PPT内页副本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"/>
            <a:ext cx="9144000" cy="6859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标题 7178"/>
          <p:cNvSpPr>
            <a:spLocks noGrp="1"/>
          </p:cNvSpPr>
          <p:nvPr>
            <p:ph type="title"/>
          </p:nvPr>
        </p:nvSpPr>
        <p:spPr>
          <a:xfrm>
            <a:off x="314960" y="274955"/>
            <a:ext cx="4369435" cy="563245"/>
          </a:xfrm>
        </p:spPr>
        <p:txBody>
          <a:bodyPr anchor="ctr"/>
          <a:lstStyle/>
          <a:p>
            <a:r>
              <a:rPr lang="zh-CN" altLang="en-US" sz="4000" dirty="0"/>
              <a:t>用例图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D56624-2C5B-470D-BA79-50BB86D965D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0" y="1676446"/>
            <a:ext cx="3733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91632"/>
      </p:ext>
    </p:extLst>
  </p:cSld>
  <p:clrMapOvr>
    <a:masterClrMapping/>
  </p:clrMapOvr>
  <p:transition advTm="10453"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657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Adobe 黑体 Std R</vt:lpstr>
      <vt:lpstr>楷体_GB2312</vt:lpstr>
      <vt:lpstr>宋体</vt:lpstr>
      <vt:lpstr>Arial</vt:lpstr>
      <vt:lpstr>Calibri</vt:lpstr>
      <vt:lpstr>Wingdings</vt:lpstr>
      <vt:lpstr>默认设计模板</vt:lpstr>
      <vt:lpstr>代码度量工具系统 答辩汇报</vt:lpstr>
      <vt:lpstr>项目背景</vt:lpstr>
      <vt:lpstr>研究现状</vt:lpstr>
      <vt:lpstr>部分商业产品</vt:lpstr>
      <vt:lpstr>概念定义</vt:lpstr>
      <vt:lpstr>项目目标</vt:lpstr>
      <vt:lpstr>需求分析</vt:lpstr>
      <vt:lpstr>需求分析</vt:lpstr>
      <vt:lpstr>用例图</vt:lpstr>
      <vt:lpstr>概要设计</vt:lpstr>
      <vt:lpstr>顺序图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SE2017</dc:creator>
  <cp:lastModifiedBy>bin liu</cp:lastModifiedBy>
  <cp:revision>98</cp:revision>
  <dcterms:created xsi:type="dcterms:W3CDTF">2016-11-06T02:25:00Z</dcterms:created>
  <dcterms:modified xsi:type="dcterms:W3CDTF">2018-11-15T11:28:20Z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2052-10.1.0.6028</vt:lpwstr>
  </property>
</Properties>
</file>