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FE8D2D-B6E3-46A7-B25F-DDBFCBF13D19}">
          <p14:sldIdLst>
            <p14:sldId id="256"/>
            <p14:sldId id="257"/>
          </p14:sldIdLst>
        </p14:section>
        <p14:section name="Untitled Section" id="{FEF646B4-05F1-4E5F-BD7D-26380BBAB6FB}">
          <p14:sldIdLst>
            <p14:sldId id="258"/>
            <p14:sldId id="260"/>
            <p14:sldId id="259"/>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10/3/2023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1517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10/3/2023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7379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10/3/2023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98395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10/3/2023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3679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10/3/2023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25462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10/3/2023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9991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10/3/2023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7286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10/3/2023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21840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10/3/2023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6414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10/3/2023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84726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10/3/2023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7666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10/3/2023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132513734"/>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8CAFDCA-B338-E2DF-6141-2FA0A2F6BE4D}"/>
              </a:ext>
            </a:extLst>
          </p:cNvPr>
          <p:cNvSpPr>
            <a:spLocks noGrp="1"/>
          </p:cNvSpPr>
          <p:nvPr>
            <p:ph type="ctrTitle"/>
          </p:nvPr>
        </p:nvSpPr>
        <p:spPr>
          <a:xfrm>
            <a:off x="540000" y="2080727"/>
            <a:ext cx="4500561" cy="1418254"/>
          </a:xfrm>
        </p:spPr>
        <p:txBody>
          <a:bodyPr>
            <a:normAutofit/>
          </a:bodyPr>
          <a:lstStyle/>
          <a:p>
            <a:r>
              <a:rPr lang="en-GB" sz="4000" dirty="0"/>
              <a:t>Unicorn Companies</a:t>
            </a:r>
            <a:br>
              <a:rPr lang="en-GB" sz="4000" dirty="0"/>
            </a:br>
            <a:r>
              <a:rPr lang="en-GB" sz="1400" dirty="0"/>
              <a:t>PYTHON FOR DATA ANALYTICS PROJECT 2023</a:t>
            </a:r>
          </a:p>
        </p:txBody>
      </p:sp>
      <p:sp>
        <p:nvSpPr>
          <p:cNvPr id="3" name="Subtitle 2">
            <a:extLst>
              <a:ext uri="{FF2B5EF4-FFF2-40B4-BE49-F238E27FC236}">
                <a16:creationId xmlns:a16="http://schemas.microsoft.com/office/drawing/2014/main" id="{D8477B29-111C-E1E3-DDFB-2041FF31762D}"/>
              </a:ext>
            </a:extLst>
          </p:cNvPr>
          <p:cNvSpPr>
            <a:spLocks noGrp="1"/>
          </p:cNvSpPr>
          <p:nvPr>
            <p:ph type="subTitle" idx="1"/>
          </p:nvPr>
        </p:nvSpPr>
        <p:spPr>
          <a:xfrm>
            <a:off x="539999" y="4988476"/>
            <a:ext cx="5674189" cy="1320249"/>
          </a:xfrm>
        </p:spPr>
        <p:txBody>
          <a:bodyPr>
            <a:normAutofit fontScale="85000" lnSpcReduction="20000"/>
          </a:bodyPr>
          <a:lstStyle/>
          <a:p>
            <a:r>
              <a:rPr lang="en-GB" sz="2000" b="1" dirty="0"/>
              <a:t>Exploratory Data Analysis of Unicorn Companies Around the World</a:t>
            </a:r>
          </a:p>
          <a:p>
            <a:r>
              <a:rPr lang="en-GB" dirty="0"/>
              <a:t>By Christina Relebogile Sekete</a:t>
            </a:r>
          </a:p>
        </p:txBody>
      </p:sp>
      <p:grpSp>
        <p:nvGrpSpPr>
          <p:cNvPr id="25" name="Group 24">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26" name="Oval 25">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Jigsaw puzzles in plastic figures">
            <a:extLst>
              <a:ext uri="{FF2B5EF4-FFF2-40B4-BE49-F238E27FC236}">
                <a16:creationId xmlns:a16="http://schemas.microsoft.com/office/drawing/2014/main" id="{4FD4DB3E-0DF0-4DA6-1189-D84F84E3158B}"/>
              </a:ext>
            </a:extLst>
          </p:cNvPr>
          <p:cNvPicPr>
            <a:picLocks noChangeAspect="1"/>
          </p:cNvPicPr>
          <p:nvPr/>
        </p:nvPicPr>
        <p:blipFill rotWithShape="1">
          <a:blip r:embed="rId2"/>
          <a:srcRect l="17459" r="1329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227935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B17CD3-14B3-55B3-F100-96D844EB0853}"/>
              </a:ext>
            </a:extLst>
          </p:cNvPr>
          <p:cNvSpPr>
            <a:spLocks noGrp="1"/>
          </p:cNvSpPr>
          <p:nvPr>
            <p:ph type="title"/>
          </p:nvPr>
        </p:nvSpPr>
        <p:spPr/>
        <p:txBody>
          <a:bodyPr/>
          <a:lstStyle/>
          <a:p>
            <a:r>
              <a:rPr lang="en-GB" dirty="0"/>
              <a:t>Contents </a:t>
            </a:r>
          </a:p>
        </p:txBody>
      </p:sp>
      <p:sp>
        <p:nvSpPr>
          <p:cNvPr id="7" name="Content Placeholder 6">
            <a:extLst>
              <a:ext uri="{FF2B5EF4-FFF2-40B4-BE49-F238E27FC236}">
                <a16:creationId xmlns:a16="http://schemas.microsoft.com/office/drawing/2014/main" id="{D2F4DBD9-5655-144A-CD31-E30E3B6416A7}"/>
              </a:ext>
            </a:extLst>
          </p:cNvPr>
          <p:cNvSpPr>
            <a:spLocks noGrp="1"/>
          </p:cNvSpPr>
          <p:nvPr>
            <p:ph idx="1"/>
          </p:nvPr>
        </p:nvSpPr>
        <p:spPr/>
        <p:txBody>
          <a:bodyPr/>
          <a:lstStyle/>
          <a:p>
            <a:r>
              <a:rPr lang="en-GB" dirty="0"/>
              <a:t>Summary of Unicorn Enterprises</a:t>
            </a:r>
          </a:p>
          <a:p>
            <a:r>
              <a:rPr lang="en-GB" dirty="0"/>
              <a:t>Focusing on the Accumulation of Unicorn Expansion</a:t>
            </a:r>
          </a:p>
          <a:p>
            <a:r>
              <a:rPr lang="en-GB" dirty="0"/>
              <a:t>Trends in Unicorn Investments And Growth </a:t>
            </a:r>
          </a:p>
          <a:p>
            <a:r>
              <a:rPr lang="en-GB" dirty="0"/>
              <a:t>▪Growth Recommendations For Unicorns</a:t>
            </a:r>
          </a:p>
          <a:p>
            <a:endParaRPr lang="en-GB" dirty="0"/>
          </a:p>
        </p:txBody>
      </p:sp>
    </p:spTree>
    <p:extLst>
      <p:ext uri="{BB962C8B-B14F-4D97-AF65-F5344CB8AC3E}">
        <p14:creationId xmlns:p14="http://schemas.microsoft.com/office/powerpoint/2010/main" val="1673957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4F546F-9398-ECD0-3657-E10888073500}"/>
              </a:ext>
            </a:extLst>
          </p:cNvPr>
          <p:cNvSpPr>
            <a:spLocks noGrp="1"/>
          </p:cNvSpPr>
          <p:nvPr>
            <p:ph type="title"/>
          </p:nvPr>
        </p:nvSpPr>
        <p:spPr>
          <a:xfrm>
            <a:off x="539999" y="540000"/>
            <a:ext cx="3993901" cy="422025"/>
          </a:xfrm>
        </p:spPr>
        <p:txBody>
          <a:bodyPr vert="horz" lIns="91440" tIns="45720" rIns="91440" bIns="45720" rtlCol="0" anchor="t">
            <a:normAutofit fontScale="90000"/>
          </a:bodyPr>
          <a:lstStyle/>
          <a:p>
            <a:pPr algn="ctr"/>
            <a:r>
              <a:rPr lang="en-US" sz="2200" dirty="0">
                <a:latin typeface="Arial" panose="020B0604020202020204" pitchFamily="34" charset="0"/>
                <a:cs typeface="Arial" panose="020B0604020202020204" pitchFamily="34" charset="0"/>
              </a:rPr>
              <a:t>Summary of Unicorn Enterprises</a:t>
            </a:r>
            <a:br>
              <a:rPr lang="en-US" sz="3800" dirty="0"/>
            </a:br>
            <a:endParaRPr lang="en-US" sz="3800" dirty="0"/>
          </a:p>
        </p:txBody>
      </p:sp>
      <p:pic>
        <p:nvPicPr>
          <p:cNvPr id="16" name="Picture Placeholder 15" descr="A close-up of a graph&#10;&#10;Description automatically generated">
            <a:extLst>
              <a:ext uri="{FF2B5EF4-FFF2-40B4-BE49-F238E27FC236}">
                <a16:creationId xmlns:a16="http://schemas.microsoft.com/office/drawing/2014/main" id="{34BF97F2-FF6B-C9D0-202B-D9C5580C64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5375" y="962025"/>
            <a:ext cx="7186959" cy="5105400"/>
          </a:xfrm>
          <a:prstGeom prst="rect">
            <a:avLst/>
          </a:prstGeom>
        </p:spPr>
      </p:pic>
      <p:sp>
        <p:nvSpPr>
          <p:cNvPr id="17" name="Text Placeholder 16">
            <a:extLst>
              <a:ext uri="{FF2B5EF4-FFF2-40B4-BE49-F238E27FC236}">
                <a16:creationId xmlns:a16="http://schemas.microsoft.com/office/drawing/2014/main" id="{8CDA10EA-BC2D-4029-C71A-0CE2B3A604F1}"/>
              </a:ext>
            </a:extLst>
          </p:cNvPr>
          <p:cNvSpPr>
            <a:spLocks noGrp="1"/>
          </p:cNvSpPr>
          <p:nvPr>
            <p:ph type="body" sz="half" idx="2"/>
          </p:nvPr>
        </p:nvSpPr>
        <p:spPr>
          <a:xfrm>
            <a:off x="281236" y="1483568"/>
            <a:ext cx="4511426" cy="5105400"/>
          </a:xfrm>
        </p:spPr>
        <p:txBody>
          <a:bodyPr>
            <a:noAutofit/>
          </a:bodyPr>
          <a:lstStyle/>
          <a:p>
            <a:r>
              <a:rPr lang="en-GB" sz="1200" cap="none" dirty="0">
                <a:latin typeface="Arial" panose="020B0604020202020204" pitchFamily="34" charset="0"/>
                <a:cs typeface="Arial" panose="020B0604020202020204" pitchFamily="34" charset="0"/>
              </a:rPr>
              <a:t>Looking at the chart on the left we can see that the is a distribution of companies by industry ,where we have categories like e-commerce and direct to consumer is one of the main players by 10.3% and the largest category is fintech by 20.9% .the range is from 20.9% to 1% which is the category artificial intelligence can also  notice on the chart that isa far left that more companies are based in the united states by 58.5% and the least at 1.3% in Singapore .the company count has grown over the years in a leaner manner and sky rocketed in the 2020 to 2021 because of the covid ,industries like fintech, internet  software and service and e-commerce and direct service grew because everyone was now becoming digital to avoid being sick. the top cities are from countries like united states(San Francisco) and China (Beijing)</a:t>
            </a:r>
          </a:p>
        </p:txBody>
      </p:sp>
    </p:spTree>
    <p:extLst>
      <p:ext uri="{BB962C8B-B14F-4D97-AF65-F5344CB8AC3E}">
        <p14:creationId xmlns:p14="http://schemas.microsoft.com/office/powerpoint/2010/main" val="415166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44" name="Rectangle 43">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5" name="Oval 44">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6" name="Oval 45">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47" name="Group 46">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49" name="Rectangle 48">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8" name="Rectangle 47">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2" name="Rectangle 51">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54" name="Rectangle 53">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57" name="Rectangle 56">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5" name="Rectangle 64">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3" name="Rectangle 62">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61">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Title 6">
            <a:extLst>
              <a:ext uri="{FF2B5EF4-FFF2-40B4-BE49-F238E27FC236}">
                <a16:creationId xmlns:a16="http://schemas.microsoft.com/office/drawing/2014/main" id="{18F9F995-46BA-AAA3-272E-75AC4AA3077E}"/>
              </a:ext>
            </a:extLst>
          </p:cNvPr>
          <p:cNvSpPr>
            <a:spLocks noGrp="1"/>
          </p:cNvSpPr>
          <p:nvPr>
            <p:ph type="title"/>
          </p:nvPr>
        </p:nvSpPr>
        <p:spPr>
          <a:xfrm>
            <a:off x="540001" y="540000"/>
            <a:ext cx="4332566" cy="1953501"/>
          </a:xfrm>
        </p:spPr>
        <p:txBody>
          <a:bodyPr vert="horz" lIns="91440" tIns="45720" rIns="91440" bIns="45720" rtlCol="0" anchor="t">
            <a:normAutofit fontScale="90000"/>
          </a:bodyPr>
          <a:lstStyle/>
          <a:p>
            <a:r>
              <a:rPr lang="en-GB" sz="3200" dirty="0"/>
              <a:t>Focusing on the Accumulation of Unicorn Expansion</a:t>
            </a:r>
            <a:br>
              <a:rPr lang="en-GB" dirty="0"/>
            </a:br>
            <a:endParaRPr lang="en-US" dirty="0"/>
          </a:p>
        </p:txBody>
      </p:sp>
      <p:sp>
        <p:nvSpPr>
          <p:cNvPr id="8" name="Text Placeholder 7">
            <a:extLst>
              <a:ext uri="{FF2B5EF4-FFF2-40B4-BE49-F238E27FC236}">
                <a16:creationId xmlns:a16="http://schemas.microsoft.com/office/drawing/2014/main" id="{AD213220-8AB7-736F-70B8-8DAE7534E74C}"/>
              </a:ext>
            </a:extLst>
          </p:cNvPr>
          <p:cNvSpPr>
            <a:spLocks noGrp="1"/>
          </p:cNvSpPr>
          <p:nvPr>
            <p:ph type="body" idx="1"/>
          </p:nvPr>
        </p:nvSpPr>
        <p:spPr>
          <a:xfrm>
            <a:off x="5232400" y="540000"/>
            <a:ext cx="6408738" cy="1998000"/>
          </a:xfrm>
        </p:spPr>
        <p:txBody>
          <a:bodyPr vert="horz" lIns="91440" tIns="45720" rIns="91440" bIns="45720" rtlCol="0" anchor="t">
            <a:normAutofit fontScale="70000" lnSpcReduction="20000"/>
          </a:bodyPr>
          <a:lstStyle/>
          <a:p>
            <a:pPr indent="-270000">
              <a:buFont typeface="Arial" panose="020B0604020202020204" pitchFamily="34" charset="0"/>
              <a:buChar char="•"/>
            </a:pPr>
            <a:r>
              <a:rPr lang="en-GB" sz="1800" spc="50" dirty="0"/>
              <a:t>Time to Become a Unicorn, On average, businesses reach unicorn status a few years after being established. But as time has gone on, it has taken less time to become a unicorn, indicating a tendency toward rapid growth. The United States and China are the two nations having the most unicorn enterprises, respectively. These nations are hubs for the expansion of unicorns and creative enterprises. Cities that are industry centres include Beijing and Shanghai in China.</a:t>
            </a:r>
            <a:endParaRPr lang="en-US" sz="1800" spc="50" dirty="0"/>
          </a:p>
        </p:txBody>
      </p:sp>
      <p:pic>
        <p:nvPicPr>
          <p:cNvPr id="6" name="Content Placeholder 5" descr="A graph of a graph of a graph&#10;&#10;Description automatically generated with medium confidence">
            <a:extLst>
              <a:ext uri="{FF2B5EF4-FFF2-40B4-BE49-F238E27FC236}">
                <a16:creationId xmlns:a16="http://schemas.microsoft.com/office/drawing/2014/main" id="{F7B2C471-DE43-7D20-9C64-47597D86DED9}"/>
              </a:ext>
            </a:extLst>
          </p:cNvPr>
          <p:cNvPicPr>
            <a:picLocks noGrp="1" noChangeAspect="1"/>
          </p:cNvPicPr>
          <p:nvPr>
            <p:ph sz="half" idx="2"/>
          </p:nvPr>
        </p:nvPicPr>
        <p:blipFill>
          <a:blip r:embed="rId2">
            <a:alphaModFix/>
            <a:extLst>
              <a:ext uri="{28A0092B-C50C-407E-A947-70E740481C1C}">
                <a14:useLocalDpi xmlns:a14="http://schemas.microsoft.com/office/drawing/2010/main" val="0"/>
              </a:ext>
            </a:extLst>
          </a:blip>
          <a:stretch>
            <a:fillRect/>
          </a:stretch>
        </p:blipFill>
        <p:spPr>
          <a:xfrm>
            <a:off x="540000" y="2873851"/>
            <a:ext cx="11101135" cy="3441352"/>
          </a:xfrm>
          <a:prstGeom prst="rect">
            <a:avLst/>
          </a:prstGeom>
        </p:spPr>
      </p:pic>
    </p:spTree>
    <p:extLst>
      <p:ext uri="{BB962C8B-B14F-4D97-AF65-F5344CB8AC3E}">
        <p14:creationId xmlns:p14="http://schemas.microsoft.com/office/powerpoint/2010/main" val="175760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9F90-02E4-BFFF-37A2-3AA2E9CFA960}"/>
              </a:ext>
            </a:extLst>
          </p:cNvPr>
          <p:cNvSpPr>
            <a:spLocks noGrp="1"/>
          </p:cNvSpPr>
          <p:nvPr>
            <p:ph type="title"/>
          </p:nvPr>
        </p:nvSpPr>
        <p:spPr/>
        <p:txBody>
          <a:bodyPr>
            <a:normAutofit/>
          </a:bodyPr>
          <a:lstStyle/>
          <a:p>
            <a:r>
              <a:rPr lang="en-GB" sz="3600" dirty="0"/>
              <a:t>Trends in Unicorn Investments And Growth </a:t>
            </a:r>
            <a:br>
              <a:rPr lang="en-GB" dirty="0"/>
            </a:br>
            <a:endParaRPr lang="en-GB" dirty="0"/>
          </a:p>
        </p:txBody>
      </p:sp>
      <p:pic>
        <p:nvPicPr>
          <p:cNvPr id="6" name="Content Placeholder 5" descr="A screenshot of a graph&#10;&#10;Description automatically generated">
            <a:extLst>
              <a:ext uri="{FF2B5EF4-FFF2-40B4-BE49-F238E27FC236}">
                <a16:creationId xmlns:a16="http://schemas.microsoft.com/office/drawing/2014/main" id="{F6C4639D-C214-572A-6357-E7BC54916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8155" y="540000"/>
            <a:ext cx="5819703" cy="5937000"/>
          </a:xfrm>
        </p:spPr>
      </p:pic>
      <p:sp>
        <p:nvSpPr>
          <p:cNvPr id="4" name="Text Placeholder 3">
            <a:extLst>
              <a:ext uri="{FF2B5EF4-FFF2-40B4-BE49-F238E27FC236}">
                <a16:creationId xmlns:a16="http://schemas.microsoft.com/office/drawing/2014/main" id="{F74BA57F-FE4A-9927-12E7-53D769032BF7}"/>
              </a:ext>
            </a:extLst>
          </p:cNvPr>
          <p:cNvSpPr>
            <a:spLocks noGrp="1"/>
          </p:cNvSpPr>
          <p:nvPr>
            <p:ph type="body" sz="half" idx="2"/>
          </p:nvPr>
        </p:nvSpPr>
        <p:spPr>
          <a:xfrm>
            <a:off x="540000" y="2052736"/>
            <a:ext cx="4511426" cy="4255990"/>
          </a:xfrm>
        </p:spPr>
        <p:txBody>
          <a:bodyPr>
            <a:normAutofit/>
          </a:bodyPr>
          <a:lstStyle/>
          <a:p>
            <a:r>
              <a:rPr lang="en-GB" sz="1200" cap="none" dirty="0"/>
              <a:t>Top unicorn investor, investors with a significant presence in the startup ecosystem include sequoia capital, sequoia capital China, and accel partners, all of whom have invested many unicorn businesses.</a:t>
            </a:r>
          </a:p>
          <a:p>
            <a:r>
              <a:rPr lang="en-GB" sz="1200" cap="none" dirty="0"/>
              <a:t>largest return on investment (Roi) companies: the largest return on investment (Roi) has been attained by otto bock healthcare, Zapier, and </a:t>
            </a:r>
            <a:r>
              <a:rPr lang="en-GB" sz="1200" cap="none" dirty="0" err="1"/>
              <a:t>dunamu</a:t>
            </a:r>
            <a:r>
              <a:rPr lang="en-GB" sz="1200" cap="none" dirty="0"/>
              <a:t>. with a </a:t>
            </a:r>
            <a:r>
              <a:rPr lang="en-GB" sz="1200" cap="none" dirty="0" err="1"/>
              <a:t>roi</a:t>
            </a:r>
            <a:r>
              <a:rPr lang="en-GB" sz="1200" cap="none" dirty="0"/>
              <a:t> of 4000.0, Zapier stands out and indicates extraordinary progress.</a:t>
            </a:r>
          </a:p>
        </p:txBody>
      </p:sp>
    </p:spTree>
    <p:extLst>
      <p:ext uri="{BB962C8B-B14F-4D97-AF65-F5344CB8AC3E}">
        <p14:creationId xmlns:p14="http://schemas.microsoft.com/office/powerpoint/2010/main" val="234743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5F4AFF-9DB1-B723-802A-9D117D10345D}"/>
              </a:ext>
            </a:extLst>
          </p:cNvPr>
          <p:cNvSpPr>
            <a:spLocks noGrp="1"/>
          </p:cNvSpPr>
          <p:nvPr>
            <p:ph type="title"/>
          </p:nvPr>
        </p:nvSpPr>
        <p:spPr>
          <a:xfrm>
            <a:off x="540000" y="540000"/>
            <a:ext cx="11101135" cy="896914"/>
          </a:xfrm>
        </p:spPr>
        <p:txBody>
          <a:bodyPr>
            <a:normAutofit fontScale="90000"/>
          </a:bodyPr>
          <a:lstStyle/>
          <a:p>
            <a:pPr algn="ctr"/>
            <a:r>
              <a:rPr lang="en-GB" sz="4900" dirty="0"/>
              <a:t>Growth Recommendations For Unicorns</a:t>
            </a:r>
            <a:br>
              <a:rPr lang="en-GB" dirty="0"/>
            </a:br>
            <a:endParaRPr lang="en-GB" dirty="0"/>
          </a:p>
        </p:txBody>
      </p:sp>
      <p:sp>
        <p:nvSpPr>
          <p:cNvPr id="8" name="Content Placeholder 7">
            <a:extLst>
              <a:ext uri="{FF2B5EF4-FFF2-40B4-BE49-F238E27FC236}">
                <a16:creationId xmlns:a16="http://schemas.microsoft.com/office/drawing/2014/main" id="{DEBFC9DD-6089-A159-5193-0BB203A5EF27}"/>
              </a:ext>
            </a:extLst>
          </p:cNvPr>
          <p:cNvSpPr>
            <a:spLocks noGrp="1"/>
          </p:cNvSpPr>
          <p:nvPr>
            <p:ph idx="1"/>
          </p:nvPr>
        </p:nvSpPr>
        <p:spPr/>
        <p:txBody>
          <a:bodyPr>
            <a:normAutofit lnSpcReduction="10000"/>
          </a:bodyPr>
          <a:lstStyle/>
          <a:p>
            <a:pPr marL="0" indent="0">
              <a:buNone/>
            </a:pPr>
            <a:r>
              <a:rPr lang="en-GB" sz="1400" dirty="0"/>
              <a:t>Investment Portfolio Diversification: Unicorn firms should think about diversifying their investment portfolio by looking into opportunities in different areas. Diversification may lower risks while keeping an eye on sectors with strong development potential, such as health and FinTech. Accelerate Growth: Unicorn enterprises should concentrate on tactics to quicken their growth to keep up with the trend of faster attainment of unicorn status. Increased finance, clever alliances, and effective scaling could all fall under this category. Global development: Businesses should emphasize global development while concentrating on these important markets, especially considering the US and China's dominance in the unicorn environment. Strategic advantages may result from establishing a presence in economic centres like Beijing and Shanghai. Relationships with major Unicorn Investors: Businesses should establish solid connections with major unicorn investors like Sequoia Capital.</a:t>
            </a:r>
          </a:p>
          <a:p>
            <a:pPr marL="0" indent="0">
              <a:buNone/>
            </a:pPr>
            <a:endParaRPr lang="en-GB" sz="1400" dirty="0"/>
          </a:p>
          <a:p>
            <a:pPr marL="0" indent="0">
              <a:buNone/>
            </a:pPr>
            <a:r>
              <a:rPr lang="en-GB" sz="1400" dirty="0"/>
              <a:t> Collaboration with these investors and alignment with their interests can improve access to funding and growth possibilities. In general, unicorn companies should use data-driven insights to make wise decisions, give high-growth potential the highest priority, and keep their agility in a fast-paced business environment. Due to this, they will be able to develop profitable business models and maintain their amazing growth trajectories.</a:t>
            </a:r>
          </a:p>
        </p:txBody>
      </p:sp>
    </p:spTree>
    <p:extLst>
      <p:ext uri="{BB962C8B-B14F-4D97-AF65-F5344CB8AC3E}">
        <p14:creationId xmlns:p14="http://schemas.microsoft.com/office/powerpoint/2010/main" val="278666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10">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64" name="Rectangle 11">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5" name="Oval 12">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Oval 13">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5" name="Group 14">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6" name="Rectangle 19">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Rectangle 20">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67" name="Group 15">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8" name="Rectangle 17">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9" name="Rectangle 18">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70" name="Rectangle 16">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3" name="Rectangle 22">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5" name="Rectangle 24">
            <a:extLst>
              <a:ext uri="{FF2B5EF4-FFF2-40B4-BE49-F238E27FC236}">
                <a16:creationId xmlns:a16="http://schemas.microsoft.com/office/drawing/2014/main" id="{DE59CF68-BABE-4C2C-8CF4-65074F93B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26">
            <a:extLst>
              <a:ext uri="{FF2B5EF4-FFF2-40B4-BE49-F238E27FC236}">
                <a16:creationId xmlns:a16="http://schemas.microsoft.com/office/drawing/2014/main" id="{3E1D28A9-431E-4E55-ADE3-161D757A2D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8" name="Rectangle 27">
              <a:extLst>
                <a:ext uri="{FF2B5EF4-FFF2-40B4-BE49-F238E27FC236}">
                  <a16:creationId xmlns:a16="http://schemas.microsoft.com/office/drawing/2014/main" id="{72CEE02A-6F09-45F4-B9A5-7C18CC77D2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28">
              <a:extLst>
                <a:ext uri="{FF2B5EF4-FFF2-40B4-BE49-F238E27FC236}">
                  <a16:creationId xmlns:a16="http://schemas.microsoft.com/office/drawing/2014/main" id="{FE8156EC-CE46-48E4-9D85-95D9D8BEB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B9DDD85-3F41-4B1D-9372-0773066B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C1131344-09B5-4648-B3ED-C0DCDA5921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6" name="Rectangle 35">
                <a:extLst>
                  <a:ext uri="{FF2B5EF4-FFF2-40B4-BE49-F238E27FC236}">
                    <a16:creationId xmlns:a16="http://schemas.microsoft.com/office/drawing/2014/main" id="{883500BA-71FE-4DAF-BE27-C182514D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B5220F2-0C35-4C88-8E51-ECBD8A66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31">
              <a:extLst>
                <a:ext uri="{FF2B5EF4-FFF2-40B4-BE49-F238E27FC236}">
                  <a16:creationId xmlns:a16="http://schemas.microsoft.com/office/drawing/2014/main" id="{77B188C7-435E-43E1-92A9-8C3870670C8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74" name="Rectangle 33">
                <a:extLst>
                  <a:ext uri="{FF2B5EF4-FFF2-40B4-BE49-F238E27FC236}">
                    <a16:creationId xmlns:a16="http://schemas.microsoft.com/office/drawing/2014/main" id="{CB3992E9-AE5B-4001-81F2-F0257DA37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A9B8F0F-31BC-431F-A85C-5BAA30B9F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32">
              <a:extLst>
                <a:ext uri="{FF2B5EF4-FFF2-40B4-BE49-F238E27FC236}">
                  <a16:creationId xmlns:a16="http://schemas.microsoft.com/office/drawing/2014/main" id="{7A5E54EA-3C4C-4DAB-9DD7-8ADFC0CC18C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04D326E6-DCF1-49C2-A73B-F2163348A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40000"/>
                </a:schemeClr>
              </a:gs>
              <a:gs pos="100000">
                <a:schemeClr val="bg2">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itle 3">
            <a:extLst>
              <a:ext uri="{FF2B5EF4-FFF2-40B4-BE49-F238E27FC236}">
                <a16:creationId xmlns:a16="http://schemas.microsoft.com/office/drawing/2014/main" id="{460EA10D-CFAC-B043-1395-351159208E3E}"/>
              </a:ext>
            </a:extLst>
          </p:cNvPr>
          <p:cNvSpPr>
            <a:spLocks noGrp="1"/>
          </p:cNvSpPr>
          <p:nvPr>
            <p:ph type="title"/>
          </p:nvPr>
        </p:nvSpPr>
        <p:spPr>
          <a:xfrm>
            <a:off x="1487487" y="3768810"/>
            <a:ext cx="9217026" cy="1769459"/>
          </a:xfrm>
        </p:spPr>
        <p:txBody>
          <a:bodyPr vert="horz" lIns="91440" tIns="45720" rIns="91440" bIns="45720" rtlCol="0" anchor="b">
            <a:normAutofit/>
          </a:bodyPr>
          <a:lstStyle/>
          <a:p>
            <a:pPr algn="ctr"/>
            <a:r>
              <a:rPr lang="en-US" sz="6000" dirty="0"/>
              <a:t>Thank you </a:t>
            </a:r>
          </a:p>
        </p:txBody>
      </p:sp>
      <p:pic>
        <p:nvPicPr>
          <p:cNvPr id="8" name="Graphic 7" descr="Smiling Face with No Fill">
            <a:extLst>
              <a:ext uri="{FF2B5EF4-FFF2-40B4-BE49-F238E27FC236}">
                <a16:creationId xmlns:a16="http://schemas.microsoft.com/office/drawing/2014/main" id="{CA2D7146-67BB-E2A1-DF14-29E9F08539E7}"/>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04680" y="549275"/>
            <a:ext cx="2771775" cy="2771775"/>
          </a:xfrm>
          <a:prstGeom prst="rect">
            <a:avLst/>
          </a:prstGeom>
        </p:spPr>
      </p:pic>
    </p:spTree>
    <p:extLst>
      <p:ext uri="{BB962C8B-B14F-4D97-AF65-F5344CB8AC3E}">
        <p14:creationId xmlns:p14="http://schemas.microsoft.com/office/powerpoint/2010/main" val="2509237606"/>
      </p:ext>
    </p:extLst>
  </p:cSld>
  <p:clrMapOvr>
    <a:masterClrMapping/>
  </p:clrMapOvr>
</p:sld>
</file>

<file path=ppt/theme/theme1.xml><?xml version="1.0" encoding="utf-8"?>
<a:theme xmlns:a="http://schemas.openxmlformats.org/drawingml/2006/main" name="Glow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137</TotalTime>
  <Words>615</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Bell MT</vt:lpstr>
      <vt:lpstr>GlowVTI</vt:lpstr>
      <vt:lpstr>Unicorn Companies PYTHON FOR DATA ANALYTICS PROJECT 2023</vt:lpstr>
      <vt:lpstr>Contents </vt:lpstr>
      <vt:lpstr>Summary of Unicorn Enterprises </vt:lpstr>
      <vt:lpstr>Focusing on the Accumulation of Unicorn Expansion </vt:lpstr>
      <vt:lpstr>Trends in Unicorn Investments And Growth  </vt:lpstr>
      <vt:lpstr>Growth Recommendations For Unicorns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Companies PYTHON FOR DATA ANALYTICS PROJECT 2023</dc:title>
  <dc:creator>Christina Sekete</dc:creator>
  <cp:lastModifiedBy>Christina Sekete</cp:lastModifiedBy>
  <cp:revision>2</cp:revision>
  <dcterms:created xsi:type="dcterms:W3CDTF">2023-10-03T14:56:57Z</dcterms:created>
  <dcterms:modified xsi:type="dcterms:W3CDTF">2023-10-03T17:18:16Z</dcterms:modified>
</cp:coreProperties>
</file>