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60" r:id="rId2"/>
    <p:sldId id="761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798" r:id="rId40"/>
    <p:sldId id="799" r:id="rId41"/>
    <p:sldId id="800" r:id="rId42"/>
    <p:sldId id="801" r:id="rId43"/>
    <p:sldId id="802" r:id="rId44"/>
    <p:sldId id="803" r:id="rId45"/>
    <p:sldId id="804" r:id="rId46"/>
    <p:sldId id="805" r:id="rId47"/>
    <p:sldId id="806" r:id="rId48"/>
    <p:sldId id="807" r:id="rId49"/>
    <p:sldId id="808" r:id="rId50"/>
    <p:sldId id="809" r:id="rId51"/>
  </p:sldIdLst>
  <p:sldSz cx="9966325" cy="7589838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4025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1225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8425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625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333CC"/>
    <a:srgbClr val="0000FF"/>
    <a:srgbClr val="0000CC"/>
    <a:srgbClr val="FFFF0D"/>
    <a:srgbClr val="2B641C"/>
    <a:srgbClr val="000000"/>
    <a:srgbClr val="E8FFE1"/>
    <a:srgbClr val="C2FFA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88250" autoAdjust="0"/>
  </p:normalViewPr>
  <p:slideViewPr>
    <p:cSldViewPr snapToGrid="0">
      <p:cViewPr varScale="1">
        <p:scale>
          <a:sx n="87" d="100"/>
          <a:sy n="87" d="100"/>
        </p:scale>
        <p:origin x="-1914" y="-42"/>
      </p:cViewPr>
      <p:guideLst>
        <p:guide orient="horz" pos="1234"/>
        <p:guide pos="3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4632" y="-1512"/>
      </p:cViewPr>
      <p:guideLst>
        <p:guide orient="horz" pos="2924"/>
        <p:guide pos="218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Courses\ENM%20565\Text%20revision\Excel%20Templates\Chapter%204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Courses\ENM%20565\Text%20revision\Excel%20Templates\Chapter%204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Documents%20and%20Settings\pdonovan\My%20Documents\1.%20Pam's%20Docs%20on%20E%20Drive\4.0%20AFIT%20Academic\1.%20Courses\2.%20LOGM%20634%20R&amp;M\0.%20Ebeling%20Text%20Instructor%20Manual\Excel%20Templates\Chapter%204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2400"/>
              <a:t>f(t)</a:t>
            </a:r>
          </a:p>
        </c:rich>
      </c:tx>
      <c:layout>
        <c:manualLayout>
          <c:xMode val="edge"/>
          <c:yMode val="edge"/>
          <c:x val="1.5503754994955762E-2"/>
          <c:y val="2.0353653615373845E-2"/>
        </c:manualLayout>
      </c:layout>
    </c:title>
    <c:plotArea>
      <c:layout>
        <c:manualLayout>
          <c:layoutTarget val="inner"/>
          <c:xMode val="edge"/>
          <c:yMode val="edge"/>
          <c:x val="0.11523750161138206"/>
          <c:y val="0.12853058427833564"/>
          <c:w val="0.78368955088904368"/>
          <c:h val="0.74424318328739791"/>
        </c:manualLayout>
      </c:layout>
      <c:scatterChart>
        <c:scatterStyle val="lineMarker"/>
        <c:ser>
          <c:idx val="0"/>
          <c:order val="0"/>
          <c:tx>
            <c:strRef>
              <c:f>gamma!$B$3</c:f>
              <c:strCache>
                <c:ptCount val="1"/>
                <c:pt idx="0">
                  <c:v>f(t)</c:v>
                </c:pt>
              </c:strCache>
            </c:strRef>
          </c:tx>
          <c:spPr>
            <a:ln w="2857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gamma!$A$4:$A$53</c:f>
              <c:numCache>
                <c:formatCode>General</c:formatCode>
                <c:ptCount val="5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</c:numCache>
            </c:numRef>
          </c:xVal>
          <c:yVal>
            <c:numRef>
              <c:f>gamma!$B$4:$B$53</c:f>
              <c:numCache>
                <c:formatCode>General</c:formatCode>
                <c:ptCount val="50"/>
                <c:pt idx="0">
                  <c:v>4.5241870905678291E-3</c:v>
                </c:pt>
                <c:pt idx="1">
                  <c:v>8.1873075314820298E-3</c:v>
                </c:pt>
                <c:pt idx="2">
                  <c:v>1.1112273311178861E-2</c:v>
                </c:pt>
                <c:pt idx="3">
                  <c:v>1.3406400921862684E-2</c:v>
                </c:pt>
                <c:pt idx="4">
                  <c:v>1.516326649411638E-2</c:v>
                </c:pt>
                <c:pt idx="5">
                  <c:v>1.6464349084232995E-2</c:v>
                </c:pt>
                <c:pt idx="6">
                  <c:v>1.7380485634190149E-2</c:v>
                </c:pt>
                <c:pt idx="7">
                  <c:v>1.7973158566230499E-2</c:v>
                </c:pt>
                <c:pt idx="8">
                  <c:v>1.8295634689896145E-2</c:v>
                </c:pt>
                <c:pt idx="9">
                  <c:v>1.839397206014973E-2</c:v>
                </c:pt>
                <c:pt idx="10">
                  <c:v>1.8307909604964697E-2</c:v>
                </c:pt>
                <c:pt idx="11">
                  <c:v>1.8071652716282173E-2</c:v>
                </c:pt>
                <c:pt idx="12">
                  <c:v>1.7714566548730222E-2</c:v>
                </c:pt>
                <c:pt idx="13">
                  <c:v>1.7261787477392987E-2</c:v>
                </c:pt>
                <c:pt idx="14">
                  <c:v>1.6734762012567649E-2</c:v>
                </c:pt>
                <c:pt idx="15">
                  <c:v>1.6151721440957868E-2</c:v>
                </c:pt>
                <c:pt idx="16">
                  <c:v>1.5528099545814324E-2</c:v>
                </c:pt>
                <c:pt idx="17">
                  <c:v>1.48768999412188E-2</c:v>
                </c:pt>
                <c:pt idx="18">
                  <c:v>1.4209018827369017E-2</c:v>
                </c:pt>
                <c:pt idx="19">
                  <c:v>1.3533528324822118E-2</c:v>
                </c:pt>
                <c:pt idx="20">
                  <c:v>1.2857924967665905E-2</c:v>
                </c:pt>
                <c:pt idx="21">
                  <c:v>1.2188347420902097E-2</c:v>
                </c:pt>
                <c:pt idx="22">
                  <c:v>1.1529767029111342E-2</c:v>
                </c:pt>
                <c:pt idx="23">
                  <c:v>1.0886154395663336E-2</c:v>
                </c:pt>
                <c:pt idx="24">
                  <c:v>1.0260624828867483E-2</c:v>
                </c:pt>
                <c:pt idx="25">
                  <c:v>9.6555651686915621E-3</c:v>
                </c:pt>
                <c:pt idx="26">
                  <c:v>9.0727442206444877E-3</c:v>
                </c:pt>
                <c:pt idx="27">
                  <c:v>8.5134087682607208E-3</c:v>
                </c:pt>
                <c:pt idx="28">
                  <c:v>7.9783669088634122E-3</c:v>
                </c:pt>
                <c:pt idx="29">
                  <c:v>7.4680602558201701E-3</c:v>
                </c:pt>
                <c:pt idx="30">
                  <c:v>6.9826263716003959E-3</c:v>
                </c:pt>
                <c:pt idx="31">
                  <c:v>6.5219526370979674E-3</c:v>
                </c:pt>
                <c:pt idx="32">
                  <c:v>6.0857226217265964E-3</c:v>
                </c:pt>
                <c:pt idx="33">
                  <c:v>5.6734558937420534E-3</c:v>
                </c:pt>
                <c:pt idx="34">
                  <c:v>5.2845420993589973E-3</c:v>
                </c:pt>
                <c:pt idx="35">
                  <c:v>4.9182700409345194E-3</c:v>
                </c:pt>
                <c:pt idx="36">
                  <c:v>4.5738523974050834E-3</c:v>
                </c:pt>
                <c:pt idx="37">
                  <c:v>4.2504466530360174E-3</c:v>
                </c:pt>
                <c:pt idx="38">
                  <c:v>3.9471727322704323E-3</c:v>
                </c:pt>
                <c:pt idx="39">
                  <c:v>3.6631277780610687E-3</c:v>
                </c:pt>
                <c:pt idx="40">
                  <c:v>3.3973984576524743E-3</c:v>
                </c:pt>
                <c:pt idx="41">
                  <c:v>3.1490711325704297E-3</c:v>
                </c:pt>
                <c:pt idx="42">
                  <c:v>2.9172401878734102E-3</c:v>
                </c:pt>
                <c:pt idx="43">
                  <c:v>2.7010147789067514E-3</c:v>
                </c:pt>
                <c:pt idx="44">
                  <c:v>2.4995242213189149E-3</c:v>
                </c:pt>
                <c:pt idx="45">
                  <c:v>2.3119222214640152E-3</c:v>
                </c:pt>
                <c:pt idx="46">
                  <c:v>2.1373901190818402E-3</c:v>
                </c:pt>
                <c:pt idx="47">
                  <c:v>1.9751392919342141E-3</c:v>
                </c:pt>
                <c:pt idx="48">
                  <c:v>1.824412852532949E-3</c:v>
                </c:pt>
                <c:pt idx="49">
                  <c:v>1.6844867499158588E-3</c:v>
                </c:pt>
              </c:numCache>
            </c:numRef>
          </c:yVal>
        </c:ser>
        <c:axId val="117388032"/>
        <c:axId val="117389568"/>
      </c:scatterChart>
      <c:valAx>
        <c:axId val="117388032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7389568"/>
        <c:crosses val="autoZero"/>
        <c:crossBetween val="midCat"/>
      </c:valAx>
      <c:valAx>
        <c:axId val="117389568"/>
        <c:scaling>
          <c:orientation val="minMax"/>
        </c:scaling>
        <c:axPos val="l"/>
        <c:majorGridlines/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7388032"/>
        <c:crosses val="autoZero"/>
        <c:crossBetween val="midCat"/>
      </c:valAx>
    </c:plotArea>
    <c:plotVisOnly val="1"/>
    <c:dispBlanksAs val="gap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2800"/>
              <a:t>F(t)</a:t>
            </a:r>
          </a:p>
        </c:rich>
      </c:tx>
      <c:layout>
        <c:manualLayout>
          <c:xMode val="edge"/>
          <c:yMode val="edge"/>
          <c:x val="1.0665724347854028E-2"/>
          <c:y val="1.0756538684327206E-2"/>
        </c:manualLayout>
      </c:layout>
    </c:title>
    <c:plotArea>
      <c:layout>
        <c:manualLayout>
          <c:layoutTarget val="inner"/>
          <c:xMode val="edge"/>
          <c:yMode val="edge"/>
          <c:x val="6.9365060302325934E-2"/>
          <c:y val="0.13466959325721703"/>
          <c:w val="0.83484676525383805"/>
          <c:h val="0.74041216953584066"/>
        </c:manualLayout>
      </c:layout>
      <c:scatterChart>
        <c:scatterStyle val="lineMarker"/>
        <c:ser>
          <c:idx val="1"/>
          <c:order val="0"/>
          <c:tx>
            <c:strRef>
              <c:f>gamma!$C$3</c:f>
              <c:strCache>
                <c:ptCount val="1"/>
                <c:pt idx="0">
                  <c:v>R(t)</c:v>
                </c:pt>
              </c:strCache>
            </c:strRef>
          </c:tx>
          <c:spPr>
            <a:ln w="2857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gamma!$A$4:$A$53</c:f>
              <c:numCache>
                <c:formatCode>General</c:formatCode>
                <c:ptCount val="5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</c:numCache>
            </c:numRef>
          </c:xVal>
          <c:yVal>
            <c:numRef>
              <c:f>gamma!$C$4:$C$53</c:f>
              <c:numCache>
                <c:formatCode>General</c:formatCode>
                <c:ptCount val="50"/>
                <c:pt idx="0">
                  <c:v>4.6788401426657109E-3</c:v>
                </c:pt>
                <c:pt idx="1">
                  <c:v>1.7523096254763081E-2</c:v>
                </c:pt>
                <c:pt idx="2">
                  <c:v>3.6936313075512983E-2</c:v>
                </c:pt>
                <c:pt idx="3">
                  <c:v>6.1551935051047814E-2</c:v>
                </c:pt>
                <c:pt idx="4">
                  <c:v>9.0204010267819545E-2</c:v>
                </c:pt>
                <c:pt idx="5">
                  <c:v>0.12190138129304105</c:v>
                </c:pt>
                <c:pt idx="6">
                  <c:v>0.15580498330681491</c:v>
                </c:pt>
                <c:pt idx="7">
                  <c:v>0.19120786356979391</c:v>
                </c:pt>
                <c:pt idx="8">
                  <c:v>0.22751764305862746</c:v>
                </c:pt>
                <c:pt idx="9">
                  <c:v>0.26424111684816604</c:v>
                </c:pt>
                <c:pt idx="10">
                  <c:v>0.30097072187868606</c:v>
                </c:pt>
                <c:pt idx="11">
                  <c:v>0.33737272764998094</c:v>
                </c:pt>
                <c:pt idx="12">
                  <c:v>0.37317687459352211</c:v>
                </c:pt>
                <c:pt idx="13">
                  <c:v>0.40816728308550082</c:v>
                </c:pt>
                <c:pt idx="14">
                  <c:v>0.44217459186355307</c:v>
                </c:pt>
                <c:pt idx="15">
                  <c:v>0.47506903678635171</c:v>
                </c:pt>
                <c:pt idx="16">
                  <c:v>0.50675448112563459</c:v>
                </c:pt>
                <c:pt idx="17">
                  <c:v>0.5371631049587402</c:v>
                </c:pt>
                <c:pt idx="18">
                  <c:v>0.56625098862633549</c:v>
                </c:pt>
                <c:pt idx="19">
                  <c:v>0.59399415025533953</c:v>
                </c:pt>
                <c:pt idx="20">
                  <c:v>0.62038507238320295</c:v>
                </c:pt>
                <c:pt idx="21">
                  <c:v>0.64542989321012734</c:v>
                </c:pt>
                <c:pt idx="22">
                  <c:v>0.66914581568637987</c:v>
                </c:pt>
                <c:pt idx="23">
                  <c:v>0.6915589587895431</c:v>
                </c:pt>
                <c:pt idx="24">
                  <c:v>0.71270250479171326</c:v>
                </c:pt>
                <c:pt idx="25">
                  <c:v>0.73261511840546834</c:v>
                </c:pt>
                <c:pt idx="26">
                  <c:v>0.75133960284160062</c:v>
                </c:pt>
                <c:pt idx="27">
                  <c:v>0.76892176200435636</c:v>
                </c:pt>
                <c:pt idx="28">
                  <c:v>0.78540944176160343</c:v>
                </c:pt>
                <c:pt idx="29">
                  <c:v>0.80085172651146364</c:v>
                </c:pt>
                <c:pt idx="30">
                  <c:v>0.81529827017057754</c:v>
                </c:pt>
                <c:pt idx="31">
                  <c:v>0.82879874327618375</c:v>
                </c:pt>
                <c:pt idx="32">
                  <c:v>0.8414023801610615</c:v>
                </c:pt>
                <c:pt idx="33">
                  <c:v>0.85315761216197517</c:v>
                </c:pt>
                <c:pt idx="34">
                  <c:v>0.86411177458791188</c:v>
                </c:pt>
                <c:pt idx="35">
                  <c:v>0.87431087673167462</c:v>
                </c:pt>
                <c:pt idx="36">
                  <c:v>0.88379942557944235</c:v>
                </c:pt>
                <c:pt idx="37">
                  <c:v>0.89262029508119889</c:v>
                </c:pt>
                <c:pt idx="38">
                  <c:v>0.90081463390705152</c:v>
                </c:pt>
                <c:pt idx="39">
                  <c:v>0.90842180554847896</c:v>
                </c:pt>
                <c:pt idx="40">
                  <c:v>0.91547935544376868</c:v>
                </c:pt>
                <c:pt idx="41">
                  <c:v>0.92202300052682795</c:v>
                </c:pt>
                <c:pt idx="42">
                  <c:v>0.92808663722916762</c:v>
                </c:pt>
                <c:pt idx="43">
                  <c:v>0.93370236451774358</c:v>
                </c:pt>
                <c:pt idx="44">
                  <c:v>0.93890051903442695</c:v>
                </c:pt>
                <c:pt idx="45">
                  <c:v>0.943709719825224</c:v>
                </c:pt>
                <c:pt idx="46">
                  <c:v>0.94815692051588762</c:v>
                </c:pt>
                <c:pt idx="47">
                  <c:v>0.95226746711158994</c:v>
                </c:pt>
                <c:pt idx="48">
                  <c:v>0.95606515987777818</c:v>
                </c:pt>
                <c:pt idx="49">
                  <c:v>0.95957231800201959</c:v>
                </c:pt>
              </c:numCache>
            </c:numRef>
          </c:yVal>
        </c:ser>
        <c:axId val="117437952"/>
        <c:axId val="117439488"/>
      </c:scatterChart>
      <c:valAx>
        <c:axId val="117437952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7439488"/>
        <c:crosses val="autoZero"/>
        <c:crossBetween val="midCat"/>
      </c:valAx>
      <c:valAx>
        <c:axId val="117439488"/>
        <c:scaling>
          <c:orientation val="minMax"/>
        </c:scaling>
        <c:axPos val="l"/>
        <c:majorGridlines/>
        <c:numFmt formatCode="General" sourceLinked="1"/>
        <c:tickLblPos val="nextTo"/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7437952"/>
        <c:crosses val="autoZero"/>
        <c:crossBetween val="midCat"/>
      </c:valAx>
    </c:plotArea>
    <c:plotVisOnly val="1"/>
    <c:dispBlanksAs val="gap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/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000"/>
              <a:t>f(t)</a:t>
            </a:r>
          </a:p>
        </c:rich>
      </c:tx>
      <c:layout>
        <c:manualLayout>
          <c:xMode val="edge"/>
          <c:yMode val="edge"/>
          <c:x val="1.1218676625103613E-2"/>
          <c:y val="3.4400799919534722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6.9406000281067498E-2"/>
          <c:y val="4.3643420484329967E-2"/>
          <c:w val="0.92465112712678765"/>
          <c:h val="0.92908429329594067"/>
        </c:manualLayout>
      </c:layout>
      <c:scatterChart>
        <c:scatterStyle val="lineMarker"/>
        <c:ser>
          <c:idx val="0"/>
          <c:order val="0"/>
          <c:tx>
            <c:strRef>
              <c:f>'[Chapter 4.xls]normal'!$B$3</c:f>
              <c:strCache>
                <c:ptCount val="1"/>
                <c:pt idx="0">
                  <c:v>f(t)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'[Chapter 4.xls]normal'!$A$4:$A$78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</c:numCache>
            </c:numRef>
          </c:xVal>
          <c:yVal>
            <c:numRef>
              <c:f>'[Chapter 4.xls]normal'!$B$4:$B$78</c:f>
              <c:numCache>
                <c:formatCode>General</c:formatCode>
                <c:ptCount val="75"/>
                <c:pt idx="0">
                  <c:v>5.9525324197758534E-4</c:v>
                </c:pt>
                <c:pt idx="1">
                  <c:v>7.9154515829800052E-4</c:v>
                </c:pt>
                <c:pt idx="2">
                  <c:v>1.0420934814422641E-3</c:v>
                </c:pt>
                <c:pt idx="3">
                  <c:v>1.3582969233685745E-3</c:v>
                </c:pt>
                <c:pt idx="4">
                  <c:v>1.7528300493568638E-3</c:v>
                </c:pt>
                <c:pt idx="5">
                  <c:v>2.2394530294842867E-3</c:v>
                </c:pt>
                <c:pt idx="6">
                  <c:v>2.8327037741601182E-3</c:v>
                </c:pt>
                <c:pt idx="7">
                  <c:v>3.5474592846231451E-3</c:v>
                </c:pt>
                <c:pt idx="8">
                  <c:v>4.3983595980427413E-3</c:v>
                </c:pt>
                <c:pt idx="9">
                  <c:v>5.3990966513188104E-3</c:v>
                </c:pt>
                <c:pt idx="10">
                  <c:v>6.5615814774676604E-3</c:v>
                </c:pt>
                <c:pt idx="11">
                  <c:v>7.8950158300894087E-3</c:v>
                </c:pt>
                <c:pt idx="12">
                  <c:v>9.4049077376887266E-3</c:v>
                </c:pt>
                <c:pt idx="13">
                  <c:v>1.109208346794556E-2</c:v>
                </c:pt>
                <c:pt idx="14">
                  <c:v>1.2951759566589201E-2</c:v>
                </c:pt>
                <c:pt idx="15">
                  <c:v>1.4972746563574417E-2</c:v>
                </c:pt>
                <c:pt idx="16">
                  <c:v>1.7136859204780829E-2</c:v>
                </c:pt>
                <c:pt idx="17">
                  <c:v>1.9418605498321303E-2</c:v>
                </c:pt>
                <c:pt idx="18">
                  <c:v>2.17852177032553E-2</c:v>
                </c:pt>
                <c:pt idx="19">
                  <c:v>2.4197072451914516E-2</c:v>
                </c:pt>
                <c:pt idx="20">
                  <c:v>2.6608524989875485E-2</c:v>
                </c:pt>
                <c:pt idx="21">
                  <c:v>2.8969155276148267E-2</c:v>
                </c:pt>
                <c:pt idx="22">
                  <c:v>3.1225393336676201E-2</c:v>
                </c:pt>
                <c:pt idx="23">
                  <c:v>3.332246028917997E-2</c:v>
                </c:pt>
                <c:pt idx="24">
                  <c:v>3.5206532676430001E-2</c:v>
                </c:pt>
                <c:pt idx="25">
                  <c:v>3.6827014030332332E-2</c:v>
                </c:pt>
                <c:pt idx="26">
                  <c:v>3.8138781546052394E-2</c:v>
                </c:pt>
                <c:pt idx="27">
                  <c:v>3.9104269397545584E-2</c:v>
                </c:pt>
                <c:pt idx="28">
                  <c:v>3.9695254747701185E-2</c:v>
                </c:pt>
                <c:pt idx="29">
                  <c:v>3.9894228040143281E-2</c:v>
                </c:pt>
                <c:pt idx="30">
                  <c:v>3.9695254747701185E-2</c:v>
                </c:pt>
                <c:pt idx="31">
                  <c:v>3.9104269397545584E-2</c:v>
                </c:pt>
                <c:pt idx="32">
                  <c:v>3.8138781546052394E-2</c:v>
                </c:pt>
                <c:pt idx="33">
                  <c:v>3.6827014030332332E-2</c:v>
                </c:pt>
                <c:pt idx="34">
                  <c:v>3.5206532676430001E-2</c:v>
                </c:pt>
                <c:pt idx="35">
                  <c:v>3.332246028917997E-2</c:v>
                </c:pt>
                <c:pt idx="36">
                  <c:v>3.1225393336676201E-2</c:v>
                </c:pt>
                <c:pt idx="37">
                  <c:v>2.8969155276148267E-2</c:v>
                </c:pt>
                <c:pt idx="38">
                  <c:v>2.6608524989875485E-2</c:v>
                </c:pt>
                <c:pt idx="39">
                  <c:v>2.4197072451914516E-2</c:v>
                </c:pt>
                <c:pt idx="40">
                  <c:v>2.17852177032553E-2</c:v>
                </c:pt>
                <c:pt idx="41">
                  <c:v>1.9418605498321303E-2</c:v>
                </c:pt>
                <c:pt idx="42">
                  <c:v>1.7136859204780829E-2</c:v>
                </c:pt>
                <c:pt idx="43">
                  <c:v>1.4972746563574417E-2</c:v>
                </c:pt>
                <c:pt idx="44">
                  <c:v>1.2951759566589201E-2</c:v>
                </c:pt>
                <c:pt idx="45">
                  <c:v>1.109208346794556E-2</c:v>
                </c:pt>
                <c:pt idx="46">
                  <c:v>9.4049077376887266E-3</c:v>
                </c:pt>
                <c:pt idx="47">
                  <c:v>7.8950158300894087E-3</c:v>
                </c:pt>
                <c:pt idx="48">
                  <c:v>6.5615814774676604E-3</c:v>
                </c:pt>
                <c:pt idx="49">
                  <c:v>5.3990966513188104E-3</c:v>
                </c:pt>
                <c:pt idx="50">
                  <c:v>4.3983595980427413E-3</c:v>
                </c:pt>
                <c:pt idx="51">
                  <c:v>3.5474592846231451E-3</c:v>
                </c:pt>
                <c:pt idx="52">
                  <c:v>2.8327037741601182E-3</c:v>
                </c:pt>
                <c:pt idx="53">
                  <c:v>2.2394530294842867E-3</c:v>
                </c:pt>
                <c:pt idx="54">
                  <c:v>1.7528300493568638E-3</c:v>
                </c:pt>
                <c:pt idx="55">
                  <c:v>1.3582969233685745E-3</c:v>
                </c:pt>
                <c:pt idx="56">
                  <c:v>1.0420934814422641E-3</c:v>
                </c:pt>
                <c:pt idx="57">
                  <c:v>7.9154515829800052E-4</c:v>
                </c:pt>
                <c:pt idx="58">
                  <c:v>5.9525324197758534E-4</c:v>
                </c:pt>
                <c:pt idx="59">
                  <c:v>4.4318484119380743E-4</c:v>
                </c:pt>
                <c:pt idx="60">
                  <c:v>3.2668190561999479E-4</c:v>
                </c:pt>
                <c:pt idx="61">
                  <c:v>2.3840882014648432E-4</c:v>
                </c:pt>
                <c:pt idx="62">
                  <c:v>1.7225689390536908E-4</c:v>
                </c:pt>
                <c:pt idx="63">
                  <c:v>1.2322191684730309E-4</c:v>
                </c:pt>
                <c:pt idx="64">
                  <c:v>8.7268269504576267E-5</c:v>
                </c:pt>
                <c:pt idx="65">
                  <c:v>6.1190193011377431E-5</c:v>
                </c:pt>
                <c:pt idx="66">
                  <c:v>4.247802705507563E-5</c:v>
                </c:pt>
                <c:pt idx="67">
                  <c:v>2.919469257914622E-5</c:v>
                </c:pt>
                <c:pt idx="68">
                  <c:v>1.9865547139277448E-5</c:v>
                </c:pt>
                <c:pt idx="69">
                  <c:v>1.3383022576488619E-5</c:v>
                </c:pt>
                <c:pt idx="70">
                  <c:v>8.9261657177133595E-6</c:v>
                </c:pt>
                <c:pt idx="71">
                  <c:v>5.8943067756540273E-6</c:v>
                </c:pt>
                <c:pt idx="72">
                  <c:v>3.8535196742087212E-6</c:v>
                </c:pt>
                <c:pt idx="73">
                  <c:v>2.4942471290053591E-6</c:v>
                </c:pt>
                <c:pt idx="74">
                  <c:v>1.5983741106905628E-6</c:v>
                </c:pt>
              </c:numCache>
            </c:numRef>
          </c:yVal>
        </c:ser>
        <c:axId val="118622080"/>
        <c:axId val="118623616"/>
      </c:scatterChart>
      <c:valAx>
        <c:axId val="118622080"/>
        <c:scaling>
          <c:orientation val="minMax"/>
        </c:scaling>
        <c:delete val="1"/>
        <c:axPos val="b"/>
        <c:numFmt formatCode="General" sourceLinked="1"/>
        <c:tickLblPos val="none"/>
        <c:crossAx val="118623616"/>
        <c:crosses val="autoZero"/>
        <c:crossBetween val="midCat"/>
      </c:valAx>
      <c:valAx>
        <c:axId val="118623616"/>
        <c:scaling>
          <c:orientation val="minMax"/>
        </c:scaling>
        <c:delete val="1"/>
        <c:axPos val="l"/>
        <c:numFmt formatCode="General" sourceLinked="1"/>
        <c:tickLblPos val="none"/>
        <c:crossAx val="118622080"/>
        <c:crosses val="autoZero"/>
        <c:crossBetween val="midCat"/>
      </c:valAx>
      <c:spPr>
        <a:solidFill>
          <a:schemeClr val="bg1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0.90792</cdr:x>
      <cdr:y>0.86228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923313" y="3918856"/>
          <a:ext cx="702129" cy="6259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Hours</a:t>
          </a:r>
          <a:endParaRPr lang="en-US" sz="1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0.90637</cdr:x>
      <cdr:y>0.82986</cdr:y>
    </cdr:from>
    <cdr:to>
      <cdr:x>1</cdr:x>
      <cdr:y>0.95486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29500" y="3902528"/>
          <a:ext cx="767443" cy="587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Hours</a:t>
          </a:r>
          <a:endParaRPr lang="en-US" sz="1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0.60811</cdr:x>
      <cdr:y>0.76362</cdr:y>
    </cdr:from>
    <cdr:to>
      <cdr:x>0.61065</cdr:x>
      <cdr:y>0.97035</cdr:y>
    </cdr:to>
    <cdr:sp macro="" textlink="">
      <cdr:nvSpPr>
        <cdr:cNvPr id="3" name="Straight Connector 2"/>
        <cdr:cNvSpPr/>
      </cdr:nvSpPr>
      <cdr:spPr>
        <a:xfrm xmlns:a="http://schemas.openxmlformats.org/drawingml/2006/main" rot="16200000" flipH="1">
          <a:off x="4458770" y="3653177"/>
          <a:ext cx="873564" cy="2040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0.37822</cdr:x>
      <cdr:y>0.58202</cdr:y>
    </cdr:from>
    <cdr:to>
      <cdr:x>0.47717</cdr:x>
      <cdr:y>0.73371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704023" y="1480185"/>
          <a:ext cx="445770" cy="3857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cdf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t" anchorCtr="0" compatLnSpc="1">
            <a:prstTxWarp prst="textNoShape">
              <a:avLst/>
            </a:prstTxWarp>
          </a:bodyPr>
          <a:lstStyle>
            <a:lvl1pPr defTabSz="896276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t" anchorCtr="0" compatLnSpc="1">
            <a:prstTxWarp prst="textNoShape">
              <a:avLst/>
            </a:prstTxWarp>
          </a:bodyPr>
          <a:lstStyle>
            <a:lvl1pPr algn="r" defTabSz="896276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11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b" anchorCtr="0" compatLnSpc="1">
            <a:prstTxWarp prst="textNoShape">
              <a:avLst/>
            </a:prstTxWarp>
          </a:bodyPr>
          <a:lstStyle>
            <a:lvl1pPr defTabSz="896276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20150"/>
            <a:ext cx="30114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b" anchorCtr="0" compatLnSpc="1">
            <a:prstTxWarp prst="textNoShape">
              <a:avLst/>
            </a:prstTxWarp>
          </a:bodyPr>
          <a:lstStyle>
            <a:lvl1pPr algn="r" defTabSz="896276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608D67-809F-4FE1-B0CF-E792D9130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t" anchorCtr="0" compatLnSpc="1">
            <a:prstTxWarp prst="textNoShape">
              <a:avLst/>
            </a:prstTxWarp>
          </a:bodyPr>
          <a:lstStyle>
            <a:lvl1pPr defTabSz="89627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t" anchorCtr="0" compatLnSpc="1">
            <a:prstTxWarp prst="textNoShape">
              <a:avLst/>
            </a:prstTxWarp>
          </a:bodyPr>
          <a:lstStyle>
            <a:lvl1pPr algn="r" defTabSz="89627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3738"/>
            <a:ext cx="457676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411663"/>
            <a:ext cx="50927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11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b" anchorCtr="0" compatLnSpc="1">
            <a:prstTxWarp prst="textNoShape">
              <a:avLst/>
            </a:prstTxWarp>
          </a:bodyPr>
          <a:lstStyle>
            <a:lvl1pPr defTabSz="89627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20150"/>
            <a:ext cx="30114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96" tIns="44896" rIns="89796" bIns="44896" numCol="1" anchor="b" anchorCtr="0" compatLnSpc="1">
            <a:prstTxWarp prst="textNoShape">
              <a:avLst/>
            </a:prstTxWarp>
          </a:bodyPr>
          <a:lstStyle>
            <a:lvl1pPr algn="r" defTabSz="89627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D1A7F37-C17E-4A9F-AF36-62B449D866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056" algn="l" defTabSz="9140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71" algn="l" defTabSz="9140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82" algn="l" defTabSz="9140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92" algn="l" defTabSz="9140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7.bin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68B3BD-DEF5-4EC7-A192-721B3551B8B9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56CA06-E31E-480E-84CA-1031F3623BA0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6A6F04-8FD5-415E-BBEB-2CB349BEBB48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75780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115F21-13CF-450A-A80B-BAC014B04270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77828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C8D84C-DAF7-4370-985C-10CDDFC3DEAB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79876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A9FF3-4F12-4885-BA12-46688CC7834B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82948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F317CF-6B5F-4290-8EB9-5DA3CB7687BC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89BEE6-FE2E-4F0D-BC78-9ABD4E6724E4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5513" y="4410075"/>
            <a:ext cx="509587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71F8F5-451B-41B1-94A6-C7E31915B6BB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FA0A18-071E-4C58-88E9-8929B77F4329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88068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F5936-4B60-46A1-B625-E76189DA0880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89092" name="Notes Placeholder 20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FE41B9-102E-415D-AABB-1CF57F4D8935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4141788" y="2874963"/>
          <a:ext cx="927100" cy="201612"/>
        </p:xfrm>
        <a:graphic>
          <a:graphicData uri="http://schemas.openxmlformats.org/presentationml/2006/ole">
            <p:oleObj spid="_x0000_s19458" name="Equation" r:id="rId4" imgW="914400" imgH="198720" progId="Equation.DSMT4">
              <p:embed/>
            </p:oleObj>
          </a:graphicData>
        </a:graphic>
      </p:graphicFrame>
      <p:sp>
        <p:nvSpPr>
          <p:cNvPr id="19461" name="Notes Placeholder 10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703AC4-A39E-43CD-92BB-82C04953B84E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185A7-E059-4D7C-ACD9-D6A141628677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A49480-76DF-425F-96E5-B22DDC834DFB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92164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9F756A-CD8C-4F8F-A56B-7EFDCD0EBFF3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93188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AE933-8DD0-4E23-9936-42ECDA7686C7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94212" name="Notes Placeholder 5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3E6B3-D3E3-4256-950E-949DAB0347C8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95236" name="Notes Placeholder 5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E6B832-49AD-4341-8A52-39AD1BFDB0A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60420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A3DEA-854A-43B9-87EA-B8F28527AB29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96260" name="Notes Placeholder 19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01821-EE92-494B-8F6F-6AC45E044671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97284" name="Notes Placeholder 6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706046-F433-4294-9ED7-4ED9AA1530BB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98308" name="Notes Placeholder 7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5F360-5D7D-4B9F-867B-837654068422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99332" name="Notes Placeholder 8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7611A-A66D-4FFC-88E8-020C0E657684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100356" name="Notes Placeholder 5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7F643-3CCE-44CF-BF40-11C455177E3C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D5966-0AB6-4393-ADA0-FE3F346F96A5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sp>
        <p:nvSpPr>
          <p:cNvPr id="102404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77607B-D30D-43AE-944D-650320192E62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5C6397-2E0A-4400-B361-656FF67DA364}" type="slidenum">
              <a:rPr lang="en-US" smtClean="0"/>
              <a:pPr>
                <a:defRPr/>
              </a:pPr>
              <a:t>48</a:t>
            </a:fld>
            <a:endParaRPr lang="en-US" smtClean="0"/>
          </a:p>
        </p:txBody>
      </p:sp>
      <p:sp>
        <p:nvSpPr>
          <p:cNvPr id="104452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06F253-3C19-4EF1-A3C3-7283517FEB89}" type="slidenum">
              <a:rPr lang="en-US" smtClean="0"/>
              <a:pPr>
                <a:defRPr/>
              </a:pPr>
              <a:t>49</a:t>
            </a:fld>
            <a:endParaRPr lang="en-US" smtClean="0"/>
          </a:p>
        </p:txBody>
      </p:sp>
      <p:sp>
        <p:nvSpPr>
          <p:cNvPr id="105476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99C17C-D63A-4A5C-AF99-5FC65915BAF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61444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CF124-6A4A-4F56-96D0-5A0C7E84DA66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3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B2E1D-1DC7-42AC-99F7-D24F622FA46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65540" name="Notes Placeholder 4"/>
          <p:cNvSpPr>
            <a:spLocks noGrp="1"/>
          </p:cNvSpPr>
          <p:nvPr/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8" tIns="46369" rIns="92738" bIns="46369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fitpan08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29288"/>
            <a:ext cx="99663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0815" y="1861679"/>
            <a:ext cx="4800852" cy="1627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2164" y="3815799"/>
            <a:ext cx="3248905" cy="1692636"/>
          </a:xfrm>
        </p:spPr>
        <p:txBody>
          <a:bodyPr/>
          <a:lstStyle>
            <a:lvl1pPr marL="0" indent="0" algn="ctr">
              <a:buNone/>
              <a:defRPr/>
            </a:lvl1pPr>
            <a:lvl2pPr marL="457011" indent="0" algn="ctr">
              <a:buNone/>
              <a:defRPr/>
            </a:lvl2pPr>
            <a:lvl3pPr marL="914023" indent="0" algn="ctr">
              <a:buNone/>
              <a:defRPr/>
            </a:lvl3pPr>
            <a:lvl4pPr marL="1371034" indent="0" algn="ctr">
              <a:buNone/>
              <a:defRPr/>
            </a:lvl4pPr>
            <a:lvl5pPr marL="1828045" indent="0" algn="ctr">
              <a:buNone/>
              <a:defRPr/>
            </a:lvl5pPr>
            <a:lvl6pPr marL="2285056" indent="0" algn="ctr">
              <a:buNone/>
              <a:defRPr/>
            </a:lvl6pPr>
            <a:lvl7pPr marL="2742071" indent="0" algn="ctr">
              <a:buNone/>
              <a:defRPr/>
            </a:lvl7pPr>
            <a:lvl8pPr marL="3199082" indent="0" algn="ctr">
              <a:buNone/>
              <a:defRPr/>
            </a:lvl8pPr>
            <a:lvl9pPr marL="365609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716092"/>
            <a:ext cx="4405312" cy="45545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576" y="1716092"/>
            <a:ext cx="4406900" cy="45545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716092"/>
            <a:ext cx="8808272" cy="45545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3867" y="-127000"/>
            <a:ext cx="8964612" cy="639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56800" cy="758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6997700" y="1095375"/>
            <a:ext cx="2968625" cy="841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91400" tIns="45701" rIns="91400" bIns="45701" anchor="ctr"/>
          <a:lstStyle/>
          <a:p>
            <a:pPr algn="ctr" eaLnBrk="0" hangingPunct="0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2488" y="-127000"/>
            <a:ext cx="7332662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62" tIns="50131" rIns="100262" bIns="501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1716088"/>
            <a:ext cx="8964612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62" tIns="50131" rIns="100262" bIns="50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1095375"/>
            <a:ext cx="2700338" cy="8255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00" tIns="45701" rIns="91400" bIns="45701" anchor="ctr"/>
          <a:lstStyle/>
          <a:p>
            <a:pPr eaLnBrk="0" hangingPunct="0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pic>
        <p:nvPicPr>
          <p:cNvPr id="34823" name="Picture 33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0350" y="142875"/>
            <a:ext cx="876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0" name="Rectangle 46"/>
          <p:cNvSpPr>
            <a:spLocks noChangeArrowheads="1"/>
          </p:cNvSpPr>
          <p:nvPr/>
        </p:nvSpPr>
        <p:spPr bwMode="auto">
          <a:xfrm flipV="1">
            <a:off x="1588" y="7181850"/>
            <a:ext cx="2527300" cy="666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00" tIns="45701" rIns="91400" bIns="45701" anchor="ctr"/>
          <a:lstStyle/>
          <a:p>
            <a:pPr eaLnBrk="0" hangingPunct="0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 flipV="1">
            <a:off x="7288213" y="7185025"/>
            <a:ext cx="2662237" cy="777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91400" tIns="45701" rIns="91400" bIns="45701" anchor="ctr"/>
          <a:lstStyle/>
          <a:p>
            <a:pPr algn="ctr" eaLnBrk="0" hangingPunct="0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865438" y="962025"/>
            <a:ext cx="3994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267" tIns="41635" rIns="83267" bIns="41635">
            <a:spAutoFit/>
          </a:bodyPr>
          <a:lstStyle/>
          <a:p>
            <a:pPr defTabSz="832836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470150" y="7088188"/>
            <a:ext cx="48387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7" tIns="41476" rIns="82947" bIns="41476">
            <a:spAutoFit/>
          </a:bodyPr>
          <a:lstStyle/>
          <a:p>
            <a:pPr defTabSz="82958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130675" y="7291388"/>
            <a:ext cx="19780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91" tIns="41104" rIns="82191" bIns="41104">
            <a:spAutoFit/>
          </a:bodyPr>
          <a:lstStyle/>
          <a:p>
            <a:pPr defTabSz="820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1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4829" name="Picture 1" descr="AFIT_Emblem_EN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23238" y="192088"/>
            <a:ext cx="1587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58" r:id="rId1"/>
    <p:sldLayoutId id="2147487054" r:id="rId2"/>
    <p:sldLayoutId id="2147487055" r:id="rId3"/>
    <p:sldLayoutId id="2147487056" r:id="rId4"/>
    <p:sldLayoutId id="2147487059" r:id="rId5"/>
    <p:sldLayoutId id="2147487057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defTabSz="10001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10001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2pPr>
      <a:lvl3pPr algn="ctr" defTabSz="10001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3pPr>
      <a:lvl4pPr algn="ctr" defTabSz="10001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4pPr>
      <a:lvl5pPr algn="ctr" defTabSz="10001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5pPr>
      <a:lvl6pPr marL="457011" algn="ctr" defTabSz="1002888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6pPr>
      <a:lvl7pPr marL="914023" algn="ctr" defTabSz="1002888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7pPr>
      <a:lvl8pPr marL="1371034" algn="ctr" defTabSz="1002888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8pPr>
      <a:lvl9pPr marL="1828045" algn="ctr" defTabSz="1002888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folHlink"/>
          </a:solidFill>
          <a:latin typeface="Arial" charset="0"/>
        </a:defRPr>
      </a:lvl9pPr>
    </p:titleStyle>
    <p:bodyStyle>
      <a:lvl1pPr marL="373063" indent="-373063" algn="l" defTabSz="1000125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309563" algn="l" defTabSz="100012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250950" indent="-247650" algn="l" defTabSz="10001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52600" indent="-247650" algn="l" defTabSz="1000125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254250" indent="-247650" algn="l" defTabSz="100012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13506" indent="-250722" algn="l" defTabSz="10028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70517" indent="-250722" algn="l" defTabSz="10028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27532" indent="-250722" algn="l" defTabSz="10028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84540" indent="-250722" algn="l" defTabSz="10028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3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4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5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6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1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2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92" algn="l" defTabSz="9140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4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emf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451350" y="2350652"/>
            <a:ext cx="4800600" cy="1627187"/>
          </a:xfrm>
        </p:spPr>
        <p:txBody>
          <a:bodyPr/>
          <a:lstStyle/>
          <a:p>
            <a:pPr defTabSz="1001506"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Probability, Statistics, and Calculus Review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LOGM 634</a:t>
            </a:r>
            <a:endParaRPr lang="en-US" dirty="0"/>
          </a:p>
        </p:txBody>
      </p:sp>
      <p:sp>
        <p:nvSpPr>
          <p:cNvPr id="37891" name="Subtitle 9"/>
          <p:cNvSpPr>
            <a:spLocks noGrp="1"/>
          </p:cNvSpPr>
          <p:nvPr>
            <p:ph type="subTitle" idx="1"/>
          </p:nvPr>
        </p:nvSpPr>
        <p:spPr>
          <a:xfrm>
            <a:off x="5332413" y="4304864"/>
            <a:ext cx="3248025" cy="1692275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9 October 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26075" y="0"/>
          <a:ext cx="2492375" cy="1187450"/>
        </p:xfrm>
        <a:graphic>
          <a:graphicData uri="http://schemas.openxmlformats.org/presentationml/2006/ole">
            <p:oleObj spid="_x0000_s2050" name="Clip" r:id="rId4" imgW="4739760" imgH="2225520" progId="">
              <p:embed/>
            </p:oleObj>
          </a:graphicData>
        </a:graphic>
      </p:graphicFrame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958975" y="1903956"/>
            <a:ext cx="6311900" cy="433333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endParaRPr lang="en-US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57213" y="1779587"/>
            <a:ext cx="2619375" cy="758970"/>
            <a:chOff x="511329" y="1607595"/>
            <a:chExt cx="2403906" cy="685940"/>
          </a:xfrm>
        </p:grpSpPr>
        <p:sp>
          <p:nvSpPr>
            <p:cNvPr id="2108" name="Text Box 15"/>
            <p:cNvSpPr txBox="1">
              <a:spLocks noChangeArrowheads="1"/>
            </p:cNvSpPr>
            <p:nvPr/>
          </p:nvSpPr>
          <p:spPr bwMode="auto">
            <a:xfrm>
              <a:off x="511329" y="1607595"/>
              <a:ext cx="2403906" cy="389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The sample space</a:t>
              </a:r>
            </a:p>
          </p:txBody>
        </p:sp>
        <p:cxnSp>
          <p:nvCxnSpPr>
            <p:cNvPr id="2109" name="AutoShape 16"/>
            <p:cNvCxnSpPr>
              <a:cxnSpLocks noChangeShapeType="1"/>
              <a:stCxn id="2108" idx="3"/>
              <a:endCxn id="25603" idx="1"/>
            </p:cNvCxnSpPr>
            <p:nvPr/>
          </p:nvCxnSpPr>
          <p:spPr bwMode="auto">
            <a:xfrm flipH="1">
              <a:off x="2646102" y="1802454"/>
              <a:ext cx="269133" cy="491081"/>
            </a:xfrm>
            <a:prstGeom prst="curvedConnector4">
              <a:avLst>
                <a:gd name="adj1" fmla="val -1815099"/>
                <a:gd name="adj2" fmla="val -8175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7378702" y="2509838"/>
            <a:ext cx="2360615" cy="1265237"/>
            <a:chOff x="6770621" y="2267995"/>
            <a:chExt cx="2165675" cy="1142998"/>
          </a:xfrm>
        </p:grpSpPr>
        <p:sp>
          <p:nvSpPr>
            <p:cNvPr id="2106" name="Text Box 17"/>
            <p:cNvSpPr txBox="1">
              <a:spLocks noChangeArrowheads="1"/>
            </p:cNvSpPr>
            <p:nvPr/>
          </p:nvSpPr>
          <p:spPr bwMode="auto">
            <a:xfrm>
              <a:off x="7267729" y="2267995"/>
              <a:ext cx="1668567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An outcome</a:t>
              </a:r>
            </a:p>
          </p:txBody>
        </p:sp>
        <p:cxnSp>
          <p:nvCxnSpPr>
            <p:cNvPr id="2107" name="AutoShape 18"/>
            <p:cNvCxnSpPr>
              <a:cxnSpLocks noChangeShapeType="1"/>
              <a:stCxn id="2106" idx="1"/>
              <a:endCxn id="2100" idx="0"/>
            </p:cNvCxnSpPr>
            <p:nvPr/>
          </p:nvCxnSpPr>
          <p:spPr bwMode="auto">
            <a:xfrm rot="10800000" flipV="1">
              <a:off x="6770622" y="2462664"/>
              <a:ext cx="497107" cy="948329"/>
            </a:xfrm>
            <a:prstGeom prst="curvedConnector2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94425" y="2695574"/>
            <a:ext cx="682364" cy="1187493"/>
            <a:chOff x="5683404" y="2434681"/>
            <a:chExt cx="626270" cy="1073153"/>
          </a:xfrm>
        </p:grpSpPr>
        <p:sp>
          <p:nvSpPr>
            <p:cNvPr id="2104" name="Text Box 12"/>
            <p:cNvSpPr txBox="1">
              <a:spLocks noChangeArrowheads="1"/>
            </p:cNvSpPr>
            <p:nvPr/>
          </p:nvSpPr>
          <p:spPr bwMode="auto">
            <a:xfrm>
              <a:off x="5743729" y="2496595"/>
              <a:ext cx="529760" cy="1001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4,6</a:t>
              </a:r>
            </a:p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5,5</a:t>
              </a:r>
            </a:p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6,4</a:t>
              </a:r>
            </a:p>
          </p:txBody>
        </p:sp>
        <p:sp>
          <p:nvSpPr>
            <p:cNvPr id="2105" name="Oval 19"/>
            <p:cNvSpPr>
              <a:spLocks noChangeArrowheads="1"/>
            </p:cNvSpPr>
            <p:nvPr/>
          </p:nvSpPr>
          <p:spPr bwMode="auto">
            <a:xfrm>
              <a:off x="5683404" y="2434681"/>
              <a:ext cx="626270" cy="1073153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194425" y="4044948"/>
            <a:ext cx="682364" cy="838201"/>
            <a:chOff x="5683404" y="3653881"/>
            <a:chExt cx="626270" cy="757163"/>
          </a:xfrm>
        </p:grpSpPr>
        <p:sp>
          <p:nvSpPr>
            <p:cNvPr id="2102" name="Text Box 13"/>
            <p:cNvSpPr txBox="1">
              <a:spLocks noChangeArrowheads="1"/>
            </p:cNvSpPr>
            <p:nvPr/>
          </p:nvSpPr>
          <p:spPr bwMode="auto">
            <a:xfrm>
              <a:off x="5743729" y="3715795"/>
              <a:ext cx="529760" cy="695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5,6</a:t>
              </a:r>
            </a:p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6,5</a:t>
              </a:r>
            </a:p>
          </p:txBody>
        </p:sp>
        <p:sp>
          <p:nvSpPr>
            <p:cNvPr id="2103" name="Oval 21"/>
            <p:cNvSpPr>
              <a:spLocks noChangeArrowheads="1"/>
            </p:cNvSpPr>
            <p:nvPr/>
          </p:nvSpPr>
          <p:spPr bwMode="auto">
            <a:xfrm>
              <a:off x="5683404" y="3653881"/>
              <a:ext cx="626270" cy="725025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091363" y="3622675"/>
            <a:ext cx="576262" cy="590550"/>
            <a:chOff x="6505729" y="3272882"/>
            <a:chExt cx="529760" cy="533400"/>
          </a:xfrm>
        </p:grpSpPr>
        <p:sp>
          <p:nvSpPr>
            <p:cNvPr id="2100" name="Text Box 14"/>
            <p:cNvSpPr txBox="1">
              <a:spLocks noChangeArrowheads="1"/>
            </p:cNvSpPr>
            <p:nvPr/>
          </p:nvSpPr>
          <p:spPr bwMode="auto">
            <a:xfrm>
              <a:off x="6505729" y="3410995"/>
              <a:ext cx="529760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D2919"/>
                  </a:solidFill>
                </a:rPr>
                <a:t>6,6</a:t>
              </a:r>
            </a:p>
          </p:txBody>
        </p:sp>
        <p:sp>
          <p:nvSpPr>
            <p:cNvPr id="2101" name="Oval 22"/>
            <p:cNvSpPr>
              <a:spLocks noChangeArrowheads="1"/>
            </p:cNvSpPr>
            <p:nvPr/>
          </p:nvSpPr>
          <p:spPr bwMode="auto">
            <a:xfrm>
              <a:off x="6521604" y="3272882"/>
              <a:ext cx="457200" cy="533400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23148" y="1966586"/>
            <a:ext cx="951979" cy="1916482"/>
            <a:chOff x="4637286" y="2053682"/>
            <a:chExt cx="665118" cy="1494754"/>
          </a:xfrm>
        </p:grpSpPr>
        <p:sp>
          <p:nvSpPr>
            <p:cNvPr id="2098" name="Text Box 10"/>
            <p:cNvSpPr txBox="1">
              <a:spLocks noChangeArrowheads="1"/>
            </p:cNvSpPr>
            <p:nvPr/>
          </p:nvSpPr>
          <p:spPr bwMode="auto">
            <a:xfrm>
              <a:off x="4753127" y="2115595"/>
              <a:ext cx="455613" cy="1392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2,6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3,5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4,4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5,3</a:t>
              </a:r>
            </a:p>
            <a:p>
              <a:pPr eaLnBrk="0" hangingPunct="0"/>
              <a:r>
                <a:rPr lang="en-US" b="1" dirty="0" smtClean="0">
                  <a:solidFill>
                    <a:srgbClr val="FD2919"/>
                  </a:solidFill>
                </a:rPr>
                <a:t>6,2</a:t>
              </a:r>
              <a:endParaRPr lang="en-US" b="1" dirty="0">
                <a:solidFill>
                  <a:srgbClr val="FD2919"/>
                </a:solidFill>
              </a:endParaRPr>
            </a:p>
          </p:txBody>
        </p:sp>
        <p:sp>
          <p:nvSpPr>
            <p:cNvPr id="2099" name="Oval 23"/>
            <p:cNvSpPr>
              <a:spLocks noChangeArrowheads="1"/>
            </p:cNvSpPr>
            <p:nvPr/>
          </p:nvSpPr>
          <p:spPr bwMode="auto">
            <a:xfrm>
              <a:off x="4637286" y="2053682"/>
              <a:ext cx="665118" cy="1494754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146877" y="2060355"/>
            <a:ext cx="838482" cy="1998076"/>
            <a:chOff x="3861823" y="1917904"/>
            <a:chExt cx="769555" cy="1804854"/>
          </a:xfrm>
        </p:grpSpPr>
        <p:sp>
          <p:nvSpPr>
            <p:cNvPr id="2096" name="Text Box 8"/>
            <p:cNvSpPr txBox="1">
              <a:spLocks noChangeArrowheads="1"/>
            </p:cNvSpPr>
            <p:nvPr/>
          </p:nvSpPr>
          <p:spPr bwMode="auto">
            <a:xfrm>
              <a:off x="4002627" y="2059022"/>
              <a:ext cx="529760" cy="161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1,5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2,4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3,3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4,2</a:t>
              </a:r>
            </a:p>
            <a:p>
              <a:pPr eaLnBrk="0" hangingPunct="0"/>
              <a:r>
                <a:rPr lang="en-US" b="1" dirty="0">
                  <a:solidFill>
                    <a:srgbClr val="FD2919"/>
                  </a:solidFill>
                </a:rPr>
                <a:t>5,1</a:t>
              </a:r>
            </a:p>
          </p:txBody>
        </p:sp>
        <p:sp>
          <p:nvSpPr>
            <p:cNvPr id="2097" name="Oval 24"/>
            <p:cNvSpPr>
              <a:spLocks noChangeArrowheads="1"/>
            </p:cNvSpPr>
            <p:nvPr/>
          </p:nvSpPr>
          <p:spPr bwMode="auto">
            <a:xfrm>
              <a:off x="3861823" y="1917904"/>
              <a:ext cx="769555" cy="1804854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234560" y="4070957"/>
            <a:ext cx="1252037" cy="2179531"/>
            <a:chOff x="3884803" y="3677379"/>
            <a:chExt cx="1149510" cy="1969174"/>
          </a:xfrm>
        </p:grpSpPr>
        <p:grpSp>
          <p:nvGrpSpPr>
            <p:cNvPr id="2092" name="Group 48"/>
            <p:cNvGrpSpPr>
              <a:grpSpLocks/>
            </p:cNvGrpSpPr>
            <p:nvPr/>
          </p:nvGrpSpPr>
          <p:grpSpPr bwMode="auto">
            <a:xfrm>
              <a:off x="3884803" y="3677379"/>
              <a:ext cx="769821" cy="1969174"/>
              <a:chOff x="3884803" y="3677379"/>
              <a:chExt cx="769821" cy="1969174"/>
            </a:xfrm>
          </p:grpSpPr>
          <p:sp>
            <p:nvSpPr>
              <p:cNvPr id="2094" name="Text Box 9"/>
              <p:cNvSpPr txBox="1">
                <a:spLocks noChangeArrowheads="1"/>
              </p:cNvSpPr>
              <p:nvPr/>
            </p:nvSpPr>
            <p:spPr bwMode="auto">
              <a:xfrm>
                <a:off x="4007004" y="3730082"/>
                <a:ext cx="647620" cy="1916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D2919"/>
                    </a:solidFill>
                  </a:rPr>
                  <a:t>1,6</a:t>
                </a:r>
              </a:p>
              <a:p>
                <a:pPr eaLnBrk="0" hangingPunct="0"/>
                <a:r>
                  <a:rPr lang="en-US" b="1" dirty="0">
                    <a:solidFill>
                      <a:srgbClr val="FD2919"/>
                    </a:solidFill>
                  </a:rPr>
                  <a:t>2,5</a:t>
                </a:r>
              </a:p>
              <a:p>
                <a:pPr eaLnBrk="0" hangingPunct="0"/>
                <a:r>
                  <a:rPr lang="en-US" b="1" dirty="0">
                    <a:solidFill>
                      <a:srgbClr val="FD2919"/>
                    </a:solidFill>
                  </a:rPr>
                  <a:t>3,4</a:t>
                </a:r>
              </a:p>
              <a:p>
                <a:pPr eaLnBrk="0" hangingPunct="0"/>
                <a:r>
                  <a:rPr lang="en-US" b="1" dirty="0">
                    <a:solidFill>
                      <a:srgbClr val="FD2919"/>
                    </a:solidFill>
                  </a:rPr>
                  <a:t>4,3</a:t>
                </a:r>
              </a:p>
              <a:p>
                <a:pPr eaLnBrk="0" hangingPunct="0"/>
                <a:r>
                  <a:rPr lang="en-US" b="1" dirty="0">
                    <a:solidFill>
                      <a:srgbClr val="FD2919"/>
                    </a:solidFill>
                  </a:rPr>
                  <a:t>5,2</a:t>
                </a:r>
              </a:p>
              <a:p>
                <a:pPr eaLnBrk="0" hangingPunct="0"/>
                <a:r>
                  <a:rPr lang="en-US" b="1" dirty="0">
                    <a:solidFill>
                      <a:srgbClr val="FD2919"/>
                    </a:solidFill>
                  </a:rPr>
                  <a:t>6,1</a:t>
                </a:r>
              </a:p>
            </p:txBody>
          </p:sp>
          <p:sp>
            <p:nvSpPr>
              <p:cNvPr id="2095" name="Oval 25"/>
              <p:cNvSpPr>
                <a:spLocks noChangeArrowheads="1"/>
              </p:cNvSpPr>
              <p:nvPr/>
            </p:nvSpPr>
            <p:spPr bwMode="auto">
              <a:xfrm>
                <a:off x="3884803" y="3677379"/>
                <a:ext cx="735319" cy="1912587"/>
              </a:xfrm>
              <a:prstGeom prst="ellips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2093" name="Text Box 43"/>
            <p:cNvSpPr txBox="1">
              <a:spLocks noChangeArrowheads="1"/>
            </p:cNvSpPr>
            <p:nvPr/>
          </p:nvSpPr>
          <p:spPr bwMode="auto">
            <a:xfrm rot="1898338">
              <a:off x="4497199" y="5094953"/>
              <a:ext cx="537114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accent2"/>
                  </a:solidFill>
                </a:rPr>
                <a:t>= 7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362868" y="2588343"/>
            <a:ext cx="961480" cy="1267694"/>
            <a:chOff x="3085365" y="2338831"/>
            <a:chExt cx="882221" cy="1144596"/>
          </a:xfrm>
        </p:grpSpPr>
        <p:grpSp>
          <p:nvGrpSpPr>
            <p:cNvPr id="2088" name="Group 53"/>
            <p:cNvGrpSpPr>
              <a:grpSpLocks/>
            </p:cNvGrpSpPr>
            <p:nvPr/>
          </p:nvGrpSpPr>
          <p:grpSpPr bwMode="auto">
            <a:xfrm>
              <a:off x="3085365" y="2338831"/>
              <a:ext cx="536999" cy="1068436"/>
              <a:chOff x="3085365" y="2338831"/>
              <a:chExt cx="536999" cy="1068436"/>
            </a:xfrm>
          </p:grpSpPr>
          <p:sp>
            <p:nvSpPr>
              <p:cNvPr id="2090" name="Text Box 6"/>
              <p:cNvSpPr txBox="1">
                <a:spLocks noChangeArrowheads="1"/>
              </p:cNvSpPr>
              <p:nvPr/>
            </p:nvSpPr>
            <p:spPr bwMode="auto">
              <a:xfrm>
                <a:off x="3092604" y="2406107"/>
                <a:ext cx="529760" cy="1001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1,3</a:t>
                </a:r>
              </a:p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2,2</a:t>
                </a:r>
              </a:p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3,1</a:t>
                </a:r>
              </a:p>
            </p:txBody>
          </p:sp>
          <p:sp>
            <p:nvSpPr>
              <p:cNvPr id="2091" name="Oval 26"/>
              <p:cNvSpPr>
                <a:spLocks noChangeArrowheads="1"/>
              </p:cNvSpPr>
              <p:nvPr/>
            </p:nvSpPr>
            <p:spPr bwMode="auto">
              <a:xfrm>
                <a:off x="3085365" y="2338831"/>
                <a:ext cx="533400" cy="1066800"/>
              </a:xfrm>
              <a:prstGeom prst="ellips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2089" name="Rectangle 45"/>
            <p:cNvSpPr>
              <a:spLocks noChangeArrowheads="1"/>
            </p:cNvSpPr>
            <p:nvPr/>
          </p:nvSpPr>
          <p:spPr bwMode="auto">
            <a:xfrm rot="1645177">
              <a:off x="3430472" y="3094088"/>
              <a:ext cx="537114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</a:rPr>
                <a:t>= 4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1111250" y="4044950"/>
            <a:ext cx="3109043" cy="2438400"/>
            <a:chOff x="1019329" y="3653882"/>
            <a:chExt cx="2853336" cy="2203863"/>
          </a:xfrm>
        </p:grpSpPr>
        <p:sp>
          <p:nvSpPr>
            <p:cNvPr id="2081" name="Text Box 30"/>
            <p:cNvSpPr txBox="1">
              <a:spLocks noChangeArrowheads="1"/>
            </p:cNvSpPr>
            <p:nvPr/>
          </p:nvSpPr>
          <p:spPr bwMode="auto">
            <a:xfrm>
              <a:off x="1019329" y="5468395"/>
              <a:ext cx="1265130" cy="38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CC0099"/>
                  </a:solidFill>
                </a:rPr>
                <a:t>An event</a:t>
              </a:r>
            </a:p>
          </p:txBody>
        </p:sp>
        <p:cxnSp>
          <p:nvCxnSpPr>
            <p:cNvPr id="2082" name="AutoShape 31"/>
            <p:cNvCxnSpPr>
              <a:cxnSpLocks noChangeShapeType="1"/>
              <a:stCxn id="2081" idx="3"/>
              <a:endCxn id="2087" idx="3"/>
            </p:cNvCxnSpPr>
            <p:nvPr/>
          </p:nvCxnSpPr>
          <p:spPr bwMode="auto">
            <a:xfrm flipV="1">
              <a:off x="2284459" y="4872191"/>
              <a:ext cx="825486" cy="790880"/>
            </a:xfrm>
            <a:prstGeom prst="curvedConnector2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</p:spPr>
        </p:cxnSp>
        <p:grpSp>
          <p:nvGrpSpPr>
            <p:cNvPr id="2083" name="Group 57"/>
            <p:cNvGrpSpPr>
              <a:grpSpLocks/>
            </p:cNvGrpSpPr>
            <p:nvPr/>
          </p:nvGrpSpPr>
          <p:grpSpPr bwMode="auto">
            <a:xfrm>
              <a:off x="3016404" y="3653882"/>
              <a:ext cx="856261" cy="1664448"/>
              <a:chOff x="3016404" y="3653882"/>
              <a:chExt cx="856261" cy="1664448"/>
            </a:xfrm>
          </p:grpSpPr>
          <p:grpSp>
            <p:nvGrpSpPr>
              <p:cNvPr id="2084" name="Group 49"/>
              <p:cNvGrpSpPr>
                <a:grpSpLocks/>
              </p:cNvGrpSpPr>
              <p:nvPr/>
            </p:nvGrpSpPr>
            <p:grpSpPr bwMode="auto">
              <a:xfrm>
                <a:off x="3016404" y="3653882"/>
                <a:ext cx="638739" cy="1427337"/>
                <a:chOff x="3016404" y="3653882"/>
                <a:chExt cx="638739" cy="1427337"/>
              </a:xfrm>
            </p:grpSpPr>
            <p:sp>
              <p:nvSpPr>
                <p:cNvPr id="208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092604" y="3753895"/>
                  <a:ext cx="529760" cy="1307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b="1">
                      <a:solidFill>
                        <a:srgbClr val="FD2919"/>
                      </a:solidFill>
                    </a:rPr>
                    <a:t>1,4</a:t>
                  </a:r>
                </a:p>
                <a:p>
                  <a:pPr eaLnBrk="0" hangingPunct="0"/>
                  <a:r>
                    <a:rPr lang="en-US" b="1">
                      <a:solidFill>
                        <a:srgbClr val="FD2919"/>
                      </a:solidFill>
                    </a:rPr>
                    <a:t>2,3</a:t>
                  </a:r>
                </a:p>
                <a:p>
                  <a:pPr eaLnBrk="0" hangingPunct="0"/>
                  <a:r>
                    <a:rPr lang="en-US" b="1">
                      <a:solidFill>
                        <a:srgbClr val="FD2919"/>
                      </a:solidFill>
                    </a:rPr>
                    <a:t>3,2</a:t>
                  </a:r>
                </a:p>
                <a:p>
                  <a:pPr eaLnBrk="0" hangingPunct="0"/>
                  <a:r>
                    <a:rPr lang="en-US" b="1">
                      <a:solidFill>
                        <a:srgbClr val="FD2919"/>
                      </a:solidFill>
                    </a:rPr>
                    <a:t>4,1</a:t>
                  </a:r>
                  <a:endParaRPr lang="en-US" sz="2000" b="1">
                    <a:solidFill>
                      <a:srgbClr val="FD2919"/>
                    </a:solidFill>
                  </a:endParaRPr>
                </a:p>
              </p:txBody>
            </p:sp>
            <p:sp>
              <p:nvSpPr>
                <p:cNvPr id="2087" name="Oval 27"/>
                <p:cNvSpPr>
                  <a:spLocks noChangeArrowheads="1"/>
                </p:cNvSpPr>
                <p:nvPr/>
              </p:nvSpPr>
              <p:spPr bwMode="auto">
                <a:xfrm>
                  <a:off x="3016404" y="3653882"/>
                  <a:ext cx="638739" cy="1427337"/>
                </a:xfrm>
                <a:prstGeom prst="ellipse">
                  <a:avLst/>
                </a:prstGeom>
                <a:noFill/>
                <a:ln w="9525">
                  <a:solidFill>
                    <a:srgbClr val="CC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2085" name="Rectangle 46"/>
              <p:cNvSpPr>
                <a:spLocks noChangeArrowheads="1"/>
              </p:cNvSpPr>
              <p:nvPr/>
            </p:nvSpPr>
            <p:spPr bwMode="auto">
              <a:xfrm rot="1531871">
                <a:off x="3335551" y="4928980"/>
                <a:ext cx="537114" cy="38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chemeClr val="accent2"/>
                    </a:solidFill>
                  </a:rPr>
                  <a:t>= 5</a:t>
                </a:r>
              </a:p>
            </p:txBody>
          </p:sp>
        </p:grp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2410892" y="3959419"/>
            <a:ext cx="934164" cy="979468"/>
            <a:chOff x="2212647" y="3577682"/>
            <a:chExt cx="856181" cy="885027"/>
          </a:xfrm>
        </p:grpSpPr>
        <p:grpSp>
          <p:nvGrpSpPr>
            <p:cNvPr id="2077" name="Group 50"/>
            <p:cNvGrpSpPr>
              <a:grpSpLocks/>
            </p:cNvGrpSpPr>
            <p:nvPr/>
          </p:nvGrpSpPr>
          <p:grpSpPr bwMode="auto">
            <a:xfrm>
              <a:off x="2212647" y="3577682"/>
              <a:ext cx="571517" cy="695249"/>
              <a:chOff x="2212647" y="3577682"/>
              <a:chExt cx="571517" cy="695249"/>
            </a:xfrm>
          </p:grpSpPr>
          <p:sp>
            <p:nvSpPr>
              <p:cNvPr id="2079" name="Text Box 5"/>
              <p:cNvSpPr txBox="1">
                <a:spLocks noChangeArrowheads="1"/>
              </p:cNvSpPr>
              <p:nvPr/>
            </p:nvSpPr>
            <p:spPr bwMode="auto">
              <a:xfrm>
                <a:off x="2254404" y="3577682"/>
                <a:ext cx="529760" cy="695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1,2</a:t>
                </a:r>
              </a:p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2,1</a:t>
                </a:r>
              </a:p>
            </p:txBody>
          </p:sp>
          <p:sp>
            <p:nvSpPr>
              <p:cNvPr id="2080" name="Oval 29"/>
              <p:cNvSpPr>
                <a:spLocks noChangeArrowheads="1"/>
              </p:cNvSpPr>
              <p:nvPr/>
            </p:nvSpPr>
            <p:spPr bwMode="auto">
              <a:xfrm>
                <a:off x="2212647" y="3580711"/>
                <a:ext cx="533400" cy="685800"/>
              </a:xfrm>
              <a:prstGeom prst="ellips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2078" name="Rectangle 47"/>
            <p:cNvSpPr>
              <a:spLocks noChangeArrowheads="1"/>
            </p:cNvSpPr>
            <p:nvPr/>
          </p:nvSpPr>
          <p:spPr bwMode="auto">
            <a:xfrm rot="1384374">
              <a:off x="2531714" y="4073370"/>
              <a:ext cx="537114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accent2"/>
                  </a:solidFill>
                </a:rPr>
                <a:t>= 3</a:t>
              </a:r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2423419" y="3116265"/>
            <a:ext cx="1024111" cy="789881"/>
            <a:chOff x="2224179" y="2815682"/>
            <a:chExt cx="939688" cy="712973"/>
          </a:xfrm>
        </p:grpSpPr>
        <p:grpSp>
          <p:nvGrpSpPr>
            <p:cNvPr id="2073" name="Group 51"/>
            <p:cNvGrpSpPr>
              <a:grpSpLocks/>
            </p:cNvGrpSpPr>
            <p:nvPr/>
          </p:nvGrpSpPr>
          <p:grpSpPr bwMode="auto">
            <a:xfrm>
              <a:off x="2224179" y="2815682"/>
              <a:ext cx="544110" cy="533400"/>
              <a:chOff x="2224179" y="2815682"/>
              <a:chExt cx="544110" cy="533400"/>
            </a:xfrm>
          </p:grpSpPr>
          <p:sp>
            <p:nvSpPr>
              <p:cNvPr id="2075" name="Text Box 4"/>
              <p:cNvSpPr txBox="1">
                <a:spLocks noChangeArrowheads="1"/>
              </p:cNvSpPr>
              <p:nvPr/>
            </p:nvSpPr>
            <p:spPr bwMode="auto">
              <a:xfrm>
                <a:off x="2238529" y="2877595"/>
                <a:ext cx="529760" cy="389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1,1</a:t>
                </a:r>
                <a:endParaRPr lang="en-US" sz="2600" b="1">
                  <a:solidFill>
                    <a:srgbClr val="FD2919"/>
                  </a:solidFill>
                </a:endParaRPr>
              </a:p>
            </p:txBody>
          </p:sp>
          <p:sp>
            <p:nvSpPr>
              <p:cNvPr id="2076" name="Oval 28"/>
              <p:cNvSpPr>
                <a:spLocks noChangeArrowheads="1"/>
              </p:cNvSpPr>
              <p:nvPr/>
            </p:nvSpPr>
            <p:spPr bwMode="auto">
              <a:xfrm>
                <a:off x="2224179" y="2815682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2074" name="Rectangle 48"/>
            <p:cNvSpPr>
              <a:spLocks noChangeArrowheads="1"/>
            </p:cNvSpPr>
            <p:nvPr/>
          </p:nvSpPr>
          <p:spPr bwMode="auto">
            <a:xfrm rot="1384374">
              <a:off x="2626753" y="3139315"/>
              <a:ext cx="537114" cy="389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accent2"/>
                  </a:solidFill>
                </a:rPr>
                <a:t>= 2</a:t>
              </a:r>
            </a:p>
          </p:txBody>
        </p: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5207739" y="4044951"/>
            <a:ext cx="1326998" cy="1572621"/>
            <a:chOff x="4616604" y="3653882"/>
            <a:chExt cx="1218611" cy="1421477"/>
          </a:xfrm>
        </p:grpSpPr>
        <p:grpSp>
          <p:nvGrpSpPr>
            <p:cNvPr id="2069" name="Group 47"/>
            <p:cNvGrpSpPr>
              <a:grpSpLocks/>
            </p:cNvGrpSpPr>
            <p:nvPr/>
          </p:nvGrpSpPr>
          <p:grpSpPr bwMode="auto">
            <a:xfrm>
              <a:off x="4616604" y="3653882"/>
              <a:ext cx="819543" cy="1404812"/>
              <a:chOff x="4616604" y="3653882"/>
              <a:chExt cx="819543" cy="1404812"/>
            </a:xfrm>
          </p:grpSpPr>
          <p:sp>
            <p:nvSpPr>
              <p:cNvPr id="2071" name="Text Box 11"/>
              <p:cNvSpPr txBox="1">
                <a:spLocks noChangeArrowheads="1"/>
              </p:cNvSpPr>
              <p:nvPr/>
            </p:nvSpPr>
            <p:spPr bwMode="auto">
              <a:xfrm>
                <a:off x="4769004" y="3730082"/>
                <a:ext cx="529761" cy="1307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3,6</a:t>
                </a:r>
              </a:p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4,5</a:t>
                </a:r>
              </a:p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5,4</a:t>
                </a:r>
              </a:p>
              <a:p>
                <a:pPr eaLnBrk="0" hangingPunct="0"/>
                <a:r>
                  <a:rPr lang="en-US" b="1">
                    <a:solidFill>
                      <a:srgbClr val="FD2919"/>
                    </a:solidFill>
                  </a:rPr>
                  <a:t>6,3</a:t>
                </a:r>
              </a:p>
            </p:txBody>
          </p:sp>
          <p:sp>
            <p:nvSpPr>
              <p:cNvPr id="2072" name="Oval 20"/>
              <p:cNvSpPr>
                <a:spLocks noChangeArrowheads="1"/>
              </p:cNvSpPr>
              <p:nvPr/>
            </p:nvSpPr>
            <p:spPr bwMode="auto">
              <a:xfrm>
                <a:off x="4616604" y="3653882"/>
                <a:ext cx="819543" cy="1404812"/>
              </a:xfrm>
              <a:prstGeom prst="ellips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2070" name="Rectangle 49"/>
            <p:cNvSpPr>
              <a:spLocks noChangeArrowheads="1"/>
            </p:cNvSpPr>
            <p:nvPr/>
          </p:nvSpPr>
          <p:spPr bwMode="auto">
            <a:xfrm rot="2006858">
              <a:off x="5298101" y="4686020"/>
              <a:ext cx="537114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accent2"/>
                  </a:solidFill>
                </a:rPr>
                <a:t>= 9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6427440" y="5563390"/>
            <a:ext cx="2637176" cy="1172372"/>
            <a:chOff x="5896129" y="5027073"/>
            <a:chExt cx="2421257" cy="1059139"/>
          </a:xfrm>
        </p:grpSpPr>
        <p:sp>
          <p:nvSpPr>
            <p:cNvPr id="2067" name="Text Box 50"/>
            <p:cNvSpPr txBox="1">
              <a:spLocks noChangeArrowheads="1"/>
            </p:cNvSpPr>
            <p:nvPr/>
          </p:nvSpPr>
          <p:spPr bwMode="auto">
            <a:xfrm>
              <a:off x="5896129" y="5696995"/>
              <a:ext cx="2421257" cy="389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</a:rPr>
                <a:t>A random variable</a:t>
              </a:r>
            </a:p>
          </p:txBody>
        </p:sp>
        <p:cxnSp>
          <p:nvCxnSpPr>
            <p:cNvPr id="2068" name="AutoShape 51"/>
            <p:cNvCxnSpPr>
              <a:cxnSpLocks noChangeShapeType="1"/>
              <a:stCxn id="2067" idx="1"/>
              <a:endCxn id="2070" idx="3"/>
            </p:cNvCxnSpPr>
            <p:nvPr/>
          </p:nvCxnSpPr>
          <p:spPr bwMode="auto">
            <a:xfrm rot="10800000" flipH="1">
              <a:off x="5896134" y="5027073"/>
              <a:ext cx="54040" cy="864531"/>
            </a:xfrm>
            <a:prstGeom prst="curvedConnector5">
              <a:avLst>
                <a:gd name="adj1" fmla="val -388386"/>
                <a:gd name="adj2" fmla="val 58424"/>
                <a:gd name="adj3" fmla="val 48838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sp>
        <p:nvSpPr>
          <p:cNvPr id="2066" name="Title 39"/>
          <p:cNvSpPr>
            <a:spLocks noGrp="1"/>
          </p:cNvSpPr>
          <p:nvPr>
            <p:ph type="title"/>
          </p:nvPr>
        </p:nvSpPr>
        <p:spPr>
          <a:xfrm>
            <a:off x="1373188" y="0"/>
            <a:ext cx="6811962" cy="1138238"/>
          </a:xfrm>
        </p:spPr>
        <p:txBody>
          <a:bodyPr/>
          <a:lstStyle/>
          <a:p>
            <a:pPr algn="l" eaLnBrk="1" hangingPunct="1"/>
            <a:r>
              <a:rPr lang="en-US" smtClean="0"/>
              <a:t>Roll the dice…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en-US" dirty="0" smtClean="0"/>
              <a:t>Probability is the </a:t>
            </a:r>
            <a:r>
              <a:rPr lang="en-US" b="1" i="1" dirty="0" smtClean="0"/>
              <a:t>likelihood</a:t>
            </a:r>
            <a:r>
              <a:rPr lang="en-US" dirty="0" smtClean="0"/>
              <a:t> of an outcome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Call it “X”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endParaRPr lang="en-US" dirty="0" smtClean="0"/>
          </a:p>
          <a:p>
            <a:pPr eaLnBrk="1" hangingPunct="1">
              <a:lnSpc>
                <a:spcPts val="3400"/>
              </a:lnSpc>
            </a:pPr>
            <a:r>
              <a:rPr lang="en-US" dirty="0" smtClean="0"/>
              <a:t>For each event, X, in the sample space, we assume the probability of X occurring has the following properties:  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for any specified event X,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(X) = 1, then X is a </a:t>
            </a:r>
            <a:r>
              <a:rPr lang="en-US" i="1" dirty="0" smtClean="0"/>
              <a:t>certainty</a:t>
            </a:r>
            <a:endParaRPr lang="en-US" dirty="0" smtClean="0"/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0, then X is an </a:t>
            </a:r>
            <a:r>
              <a:rPr lang="en-US" i="1" dirty="0" smtClean="0"/>
              <a:t>impossibility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i="1" dirty="0" smtClean="0"/>
              <a:t>Doesn’t mean  x  </a:t>
            </a:r>
            <a:r>
              <a:rPr lang="en-US" i="1" u="sng" dirty="0" smtClean="0"/>
              <a:t>won’t</a:t>
            </a:r>
            <a:r>
              <a:rPr lang="en-US" i="1" dirty="0" smtClean="0"/>
              <a:t> happen – it’s just highly unlikely </a:t>
            </a:r>
            <a:endParaRPr lang="en-US" dirty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419572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about the Probability?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790010" y="4431757"/>
          <a:ext cx="2187575" cy="541337"/>
        </p:xfrm>
        <a:graphic>
          <a:graphicData uri="http://schemas.openxmlformats.org/presentationml/2006/ole">
            <p:oleObj spid="_x0000_s3074" name="Equation" r:id="rId4" imgW="82548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1481138"/>
            <a:ext cx="8964612" cy="45545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union: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dirty="0" smtClean="0"/>
              <a:t>The probability that either </a:t>
            </a:r>
            <a:r>
              <a:rPr lang="en-US" i="1" dirty="0" smtClean="0"/>
              <a:t>x</a:t>
            </a:r>
            <a:r>
              <a:rPr lang="en-US" dirty="0" smtClean="0"/>
              <a:t> or </a:t>
            </a:r>
            <a:r>
              <a:rPr lang="en-US" i="1" dirty="0" smtClean="0"/>
              <a:t>y</a:t>
            </a:r>
            <a:r>
              <a:rPr lang="en-US" dirty="0" smtClean="0"/>
              <a:t> or both occur</a:t>
            </a:r>
          </a:p>
          <a:p>
            <a:pPr eaLnBrk="1" hangingPunct="1">
              <a:lnSpc>
                <a:spcPct val="130000"/>
              </a:lnSpc>
            </a:pPr>
            <a:endParaRPr lang="en-US" dirty="0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about...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974850" y="2781300"/>
          <a:ext cx="5680075" cy="606425"/>
        </p:xfrm>
        <a:graphic>
          <a:graphicData uri="http://schemas.openxmlformats.org/presentationml/2006/ole">
            <p:oleObj spid="_x0000_s4098" name="Equation" r:id="rId4" imgW="2400120" imgH="253800" progId="Equation.DSMT4">
              <p:embed/>
            </p:oleObj>
          </a:graphicData>
        </a:graphic>
      </p:graphicFrame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935288" y="3863975"/>
            <a:ext cx="3570287" cy="1770063"/>
            <a:chOff x="2692400" y="4062413"/>
            <a:chExt cx="3276600" cy="1600200"/>
          </a:xfrm>
        </p:grpSpPr>
        <p:sp>
          <p:nvSpPr>
            <p:cNvPr id="4106" name="Oval 8"/>
            <p:cNvSpPr>
              <a:spLocks noChangeArrowheads="1"/>
            </p:cNvSpPr>
            <p:nvPr/>
          </p:nvSpPr>
          <p:spPr bwMode="auto">
            <a:xfrm>
              <a:off x="2692400" y="4062413"/>
              <a:ext cx="1981200" cy="1600200"/>
            </a:xfrm>
            <a:prstGeom prst="ellipse">
              <a:avLst/>
            </a:prstGeom>
            <a:solidFill>
              <a:srgbClr val="76BA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i="1">
                  <a:solidFill>
                    <a:schemeClr val="bg1"/>
                  </a:solidFill>
                </a:rPr>
                <a:t>X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07" name="Oval 9"/>
            <p:cNvSpPr>
              <a:spLocks noChangeArrowheads="1"/>
            </p:cNvSpPr>
            <p:nvPr/>
          </p:nvSpPr>
          <p:spPr bwMode="auto">
            <a:xfrm>
              <a:off x="4064000" y="4062413"/>
              <a:ext cx="1905000" cy="1600200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>
                  <a:solidFill>
                    <a:schemeClr val="bg1"/>
                  </a:solidFill>
                </a:rPr>
                <a:t>Y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08" name="TextBox 6"/>
            <p:cNvSpPr txBox="1">
              <a:spLocks noChangeArrowheads="1"/>
            </p:cNvSpPr>
            <p:nvPr/>
          </p:nvSpPr>
          <p:spPr bwMode="auto">
            <a:xfrm>
              <a:off x="4113660" y="4816929"/>
              <a:ext cx="513582" cy="38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XY</a:t>
              </a:r>
            </a:p>
          </p:txBody>
        </p:sp>
      </p:grp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119188" y="6270625"/>
          <a:ext cx="2393950" cy="696913"/>
        </p:xfrm>
        <a:graphic>
          <a:graphicData uri="http://schemas.openxmlformats.org/presentationml/2006/ole">
            <p:oleObj spid="_x0000_s4099" name="Equation" r:id="rId5" imgW="876240" imgH="253800" progId="Equation.DSMT4">
              <p:embed/>
            </p:oleObj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104900" y="5489575"/>
            <a:ext cx="2162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b="1">
                <a:solidFill>
                  <a:srgbClr val="FD2919"/>
                </a:solidFill>
              </a:rPr>
              <a:t>The union</a:t>
            </a:r>
            <a:r>
              <a:rPr lang="en-US" sz="2000" b="1">
                <a:solidFill>
                  <a:srgbClr val="FD2919"/>
                </a:solidFill>
              </a:rPr>
              <a:t> </a:t>
            </a:r>
            <a:endParaRPr lang="en-US" b="1">
              <a:solidFill>
                <a:srgbClr val="FD2919"/>
              </a:solidFill>
            </a:endParaRPr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6565900" y="6305550"/>
          <a:ext cx="2492375" cy="728663"/>
        </p:xfrm>
        <a:graphic>
          <a:graphicData uri="http://schemas.openxmlformats.org/presentationml/2006/ole">
            <p:oleObj spid="_x0000_s4100" name="Equation" r:id="rId6" imgW="876240" imgH="253800" progId="Equation.DSMT4">
              <p:embed/>
            </p:oleObj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348413" y="5443538"/>
            <a:ext cx="32718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b="1">
                <a:solidFill>
                  <a:srgbClr val="FD2919"/>
                </a:solidFill>
              </a:rPr>
              <a:t>The intersection</a:t>
            </a:r>
            <a:endParaRPr lang="en-US" sz="2600" b="1">
              <a:solidFill>
                <a:srgbClr val="FD291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27163"/>
            <a:ext cx="8964613" cy="4552950"/>
          </a:xfrm>
        </p:spPr>
        <p:txBody>
          <a:bodyPr/>
          <a:lstStyle/>
          <a:p>
            <a:pPr eaLnBrk="1" hangingPunct="1"/>
            <a:r>
              <a:rPr lang="en-US" smtClean="0"/>
              <a:t>Are</a:t>
            </a:r>
            <a:r>
              <a:rPr lang="en-US" i="1" smtClean="0"/>
              <a:t> X</a:t>
            </a:r>
            <a:r>
              <a:rPr lang="en-US" smtClean="0"/>
              <a:t> and Y </a:t>
            </a:r>
            <a:r>
              <a:rPr lang="en-US" i="1" smtClean="0"/>
              <a:t>Mutually Exclusive</a:t>
            </a:r>
            <a:r>
              <a:rPr lang="en-US" smtClean="0"/>
              <a:t>?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about…..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1804988" y="2709863"/>
            <a:ext cx="2159000" cy="1770062"/>
          </a:xfrm>
          <a:prstGeom prst="ellipse">
            <a:avLst/>
          </a:prstGeom>
          <a:solidFill>
            <a:srgbClr val="76BA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5532438" y="2727325"/>
            <a:ext cx="2074862" cy="1770063"/>
          </a:xfrm>
          <a:prstGeom prst="ellipse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>
                <a:solidFill>
                  <a:schemeClr val="bg1"/>
                </a:solidFill>
              </a:rPr>
              <a:t>Y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5872163" y="5891213"/>
          <a:ext cx="2492375" cy="727075"/>
        </p:xfrm>
        <a:graphic>
          <a:graphicData uri="http://schemas.openxmlformats.org/presentationml/2006/ole">
            <p:oleObj spid="_x0000_s5122" name="Equation" r:id="rId4" imgW="876240" imgH="253800" progId="Equation.DSMT4">
              <p:embed/>
            </p:oleObj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316038" y="5818188"/>
          <a:ext cx="2392362" cy="698500"/>
        </p:xfrm>
        <a:graphic>
          <a:graphicData uri="http://schemas.openxmlformats.org/presentationml/2006/ole">
            <p:oleObj spid="_x0000_s5123" name="Equation" r:id="rId5" imgW="876240" imgH="253800" progId="Equation.DSMT4">
              <p:embed/>
            </p:oleObj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303338" y="5038725"/>
            <a:ext cx="21605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b="1">
                <a:solidFill>
                  <a:srgbClr val="FD2919"/>
                </a:solidFill>
              </a:rPr>
              <a:t>The union</a:t>
            </a:r>
            <a:r>
              <a:rPr lang="en-US" sz="2000" b="1">
                <a:solidFill>
                  <a:srgbClr val="FD2919"/>
                </a:solidFill>
              </a:rPr>
              <a:t> </a:t>
            </a:r>
            <a:endParaRPr lang="en-US" b="1">
              <a:solidFill>
                <a:srgbClr val="FD2919"/>
              </a:solidFill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654675" y="5026025"/>
            <a:ext cx="3271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b="1">
                <a:solidFill>
                  <a:srgbClr val="FD2919"/>
                </a:solidFill>
              </a:rPr>
              <a:t>The intersection</a:t>
            </a:r>
            <a:endParaRPr lang="en-US" sz="2600" b="1">
              <a:solidFill>
                <a:srgbClr val="FD291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950" y="-127000"/>
            <a:ext cx="7332662" cy="1265238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2"/>
                </a:solidFill>
              </a:rPr>
              <a:t>What about…..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5051860" y="0"/>
            <a:ext cx="1296988" cy="977900"/>
          </a:xfrm>
          <a:prstGeom prst="ellipse">
            <a:avLst/>
          </a:prstGeom>
          <a:solidFill>
            <a:srgbClr val="76BA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6638925" y="0"/>
            <a:ext cx="1235075" cy="958850"/>
          </a:xfrm>
          <a:prstGeom prst="ellipse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>
                <a:solidFill>
                  <a:schemeClr val="bg1"/>
                </a:solidFill>
              </a:rPr>
              <a:t>Y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822325" y="3590925"/>
          <a:ext cx="8539163" cy="3022600"/>
        </p:xfrm>
        <a:graphic>
          <a:graphicData uri="http://schemas.openxmlformats.org/presentationml/2006/ole">
            <p:oleObj spid="_x0000_s6146" name="Equation" r:id="rId4" imgW="2984400" imgH="965160" progId="Equation.DSMT4">
              <p:embed/>
            </p:oleObj>
          </a:graphicData>
        </a:graphic>
      </p:graphicFrame>
      <p:sp>
        <p:nvSpPr>
          <p:cNvPr id="6150" name="TextBox 12"/>
          <p:cNvSpPr txBox="1">
            <a:spLocks noChangeArrowheads="1"/>
          </p:cNvSpPr>
          <p:nvPr/>
        </p:nvSpPr>
        <p:spPr bwMode="auto">
          <a:xfrm>
            <a:off x="450937" y="2024063"/>
            <a:ext cx="8956110" cy="105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319" tIns="50159" rIns="100319" bIns="50159">
            <a:spAutoFit/>
          </a:bodyPr>
          <a:lstStyle/>
          <a:p>
            <a:pPr algn="ctr" eaLnBrk="0" hangingPunct="0"/>
            <a:r>
              <a:rPr lang="en-US" sz="3100" dirty="0"/>
              <a:t>If X and Y are mutually exclusive then X and Y cannot occur together and P(X </a:t>
            </a:r>
            <a:r>
              <a:rPr lang="en-US" sz="3100" dirty="0" smtClean="0">
                <a:latin typeface="Arial"/>
                <a:cs typeface="Arial"/>
                <a:sym typeface="Mathematica1"/>
              </a:rPr>
              <a:t>∩</a:t>
            </a:r>
            <a:r>
              <a:rPr lang="en-US" sz="3100" dirty="0" smtClean="0">
                <a:sym typeface="Mathematica1"/>
              </a:rPr>
              <a:t> </a:t>
            </a:r>
            <a:r>
              <a:rPr lang="en-US" sz="3100" dirty="0">
                <a:sym typeface="Mathematica1"/>
              </a:rPr>
              <a:t>Y) = 0</a:t>
            </a:r>
            <a:endParaRPr lang="en-US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27163"/>
            <a:ext cx="8964613" cy="4552950"/>
          </a:xfrm>
        </p:spPr>
        <p:txBody>
          <a:bodyPr/>
          <a:lstStyle/>
          <a:p>
            <a:pPr eaLnBrk="1" hangingPunct="1"/>
            <a:r>
              <a:rPr lang="en-US" smtClean="0"/>
              <a:t>Are</a:t>
            </a:r>
            <a:r>
              <a:rPr lang="en-US" i="1" smtClean="0"/>
              <a:t> X</a:t>
            </a:r>
            <a:r>
              <a:rPr lang="en-US" smtClean="0"/>
              <a:t> and Y </a:t>
            </a:r>
            <a:r>
              <a:rPr lang="en-US" i="1" smtClean="0"/>
              <a:t>Independent</a:t>
            </a:r>
            <a:r>
              <a:rPr lang="en-US" smtClean="0"/>
              <a:t>?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about…..</a:t>
            </a:r>
          </a:p>
        </p:txBody>
      </p:sp>
      <p:sp>
        <p:nvSpPr>
          <p:cNvPr id="7174" name="Oval 4"/>
          <p:cNvSpPr>
            <a:spLocks noChangeArrowheads="1"/>
          </p:cNvSpPr>
          <p:nvPr/>
        </p:nvSpPr>
        <p:spPr bwMode="auto">
          <a:xfrm>
            <a:off x="1804988" y="2709863"/>
            <a:ext cx="2159000" cy="1770062"/>
          </a:xfrm>
          <a:prstGeom prst="ellipse">
            <a:avLst/>
          </a:prstGeom>
          <a:solidFill>
            <a:srgbClr val="76BA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175" name="Oval 5"/>
          <p:cNvSpPr>
            <a:spLocks noChangeArrowheads="1"/>
          </p:cNvSpPr>
          <p:nvPr/>
        </p:nvSpPr>
        <p:spPr bwMode="auto">
          <a:xfrm>
            <a:off x="5532438" y="2727325"/>
            <a:ext cx="2074862" cy="1770063"/>
          </a:xfrm>
          <a:prstGeom prst="ellipse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>
                <a:solidFill>
                  <a:schemeClr val="bg1"/>
                </a:solidFill>
              </a:rPr>
              <a:t>Y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5872163" y="5891213"/>
          <a:ext cx="2492375" cy="727075"/>
        </p:xfrm>
        <a:graphic>
          <a:graphicData uri="http://schemas.openxmlformats.org/presentationml/2006/ole">
            <p:oleObj spid="_x0000_s7170" name="Equation" r:id="rId4" imgW="876240" imgH="253800" progId="Equation.DSMT4">
              <p:embed/>
            </p:oleObj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1316038" y="5818188"/>
          <a:ext cx="2392362" cy="698500"/>
        </p:xfrm>
        <a:graphic>
          <a:graphicData uri="http://schemas.openxmlformats.org/presentationml/2006/ole">
            <p:oleObj spid="_x0000_s7171" name="Equation" r:id="rId5" imgW="876240" imgH="253800" progId="Equation.DSMT4">
              <p:embed/>
            </p:oleObj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303338" y="5038725"/>
            <a:ext cx="21605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b="1">
                <a:solidFill>
                  <a:srgbClr val="FD2919"/>
                </a:solidFill>
              </a:rPr>
              <a:t>The union</a:t>
            </a:r>
            <a:r>
              <a:rPr lang="en-US" sz="2000" b="1">
                <a:solidFill>
                  <a:srgbClr val="FD2919"/>
                </a:solidFill>
              </a:rPr>
              <a:t> </a:t>
            </a:r>
            <a:endParaRPr lang="en-US" b="1">
              <a:solidFill>
                <a:srgbClr val="FD2919"/>
              </a:solidFill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654675" y="5026025"/>
            <a:ext cx="3271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b="1">
                <a:solidFill>
                  <a:srgbClr val="FD2919"/>
                </a:solidFill>
              </a:rPr>
              <a:t>The intersection</a:t>
            </a:r>
            <a:endParaRPr lang="en-US" sz="2600" b="1">
              <a:solidFill>
                <a:srgbClr val="FD291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387475"/>
            <a:ext cx="8969375" cy="5484813"/>
          </a:xfrm>
        </p:spPr>
        <p:txBody>
          <a:bodyPr/>
          <a:lstStyle/>
          <a:p>
            <a:pPr eaLnBrk="1" hangingPunct="1">
              <a:spcBef>
                <a:spcPts val="1975"/>
              </a:spcBef>
            </a:pPr>
            <a:r>
              <a:rPr lang="en-US" smtClean="0">
                <a:solidFill>
                  <a:schemeClr val="tx2"/>
                </a:solidFill>
              </a:rPr>
              <a:t>Theorem for Conditional Probability:</a:t>
            </a:r>
          </a:p>
          <a:p>
            <a:pPr eaLnBrk="1" hangingPunct="1">
              <a:spcBef>
                <a:spcPts val="1975"/>
              </a:spcBef>
            </a:pPr>
            <a:endParaRPr lang="en-US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1975"/>
              </a:spcBef>
            </a:pPr>
            <a:endParaRPr lang="en-US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1975"/>
              </a:spcBef>
            </a:pP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Conditional Probabilities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4881563" y="2828925"/>
            <a:ext cx="203200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 anchor="ctr">
            <a:spAutoFit/>
          </a:bodyPr>
          <a:lstStyle/>
          <a:p>
            <a:pPr algn="ctr" eaLnBrk="0" hangingPunct="0"/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1297336" y="4830937"/>
          <a:ext cx="7415212" cy="1727200"/>
        </p:xfrm>
        <a:graphic>
          <a:graphicData uri="http://schemas.openxmlformats.org/presentationml/2006/ole">
            <p:oleObj spid="_x0000_s8194" name="Equation" r:id="rId4" imgW="3187440" imgH="736560" progId="Equation.DSMT4">
              <p:embed/>
            </p:oleObj>
          </a:graphicData>
        </a:graphic>
      </p:graphicFrame>
      <p:grpSp>
        <p:nvGrpSpPr>
          <p:cNvPr id="8198" name="Group 13"/>
          <p:cNvGrpSpPr>
            <a:grpSpLocks/>
          </p:cNvGrpSpPr>
          <p:nvPr/>
        </p:nvGrpSpPr>
        <p:grpSpPr bwMode="auto">
          <a:xfrm>
            <a:off x="2701925" y="2332038"/>
            <a:ext cx="3846513" cy="1968500"/>
            <a:chOff x="2480130" y="2106386"/>
            <a:chExt cx="3528784" cy="1779814"/>
          </a:xfrm>
        </p:grpSpPr>
        <p:sp>
          <p:nvSpPr>
            <p:cNvPr id="8199" name="Oval 8"/>
            <p:cNvSpPr>
              <a:spLocks noChangeArrowheads="1"/>
            </p:cNvSpPr>
            <p:nvPr/>
          </p:nvSpPr>
          <p:spPr bwMode="auto">
            <a:xfrm>
              <a:off x="2480130" y="2106386"/>
              <a:ext cx="2133683" cy="1779814"/>
            </a:xfrm>
            <a:prstGeom prst="ellipse">
              <a:avLst/>
            </a:prstGeom>
            <a:solidFill>
              <a:srgbClr val="76BA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>
                  <a:solidFill>
                    <a:schemeClr val="bg1"/>
                  </a:solidFill>
                </a:rPr>
                <a:t>X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8200" name="Oval 9"/>
            <p:cNvSpPr>
              <a:spLocks noChangeArrowheads="1"/>
            </p:cNvSpPr>
            <p:nvPr/>
          </p:nvSpPr>
          <p:spPr bwMode="auto">
            <a:xfrm>
              <a:off x="3957295" y="2106386"/>
              <a:ext cx="2051619" cy="1779814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>
                  <a:solidFill>
                    <a:schemeClr val="bg1"/>
                  </a:solidFill>
                </a:rPr>
                <a:t>Y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8201" name="TextBox 12"/>
            <p:cNvSpPr txBox="1">
              <a:spLocks noChangeArrowheads="1"/>
            </p:cNvSpPr>
            <p:nvPr/>
          </p:nvSpPr>
          <p:spPr bwMode="auto">
            <a:xfrm>
              <a:off x="4030558" y="2945592"/>
              <a:ext cx="513549" cy="389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XY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662113"/>
            <a:ext cx="8969375" cy="5210175"/>
          </a:xfrm>
        </p:spPr>
        <p:txBody>
          <a:bodyPr/>
          <a:lstStyle/>
          <a:p>
            <a:pPr eaLnBrk="1" hangingPunct="1"/>
            <a:r>
              <a:rPr lang="en-US" dirty="0" smtClean="0"/>
              <a:t>If X and Y are independent,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then neither influences the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outcome of the other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22" y="-127000"/>
            <a:ext cx="7332662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Conditional &amp; Independent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4881563" y="2828925"/>
            <a:ext cx="203200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 anchor="ctr">
            <a:spAutoFit/>
          </a:bodyPr>
          <a:lstStyle/>
          <a:p>
            <a:pPr algn="ctr" eaLnBrk="0" hangingPunct="0"/>
            <a:endParaRPr lang="en-US"/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38275" y="5200650"/>
          <a:ext cx="7121525" cy="1398588"/>
        </p:xfrm>
        <a:graphic>
          <a:graphicData uri="http://schemas.openxmlformats.org/presentationml/2006/ole">
            <p:oleObj spid="_x0000_s9218" name="Equation" r:id="rId4" imgW="2869920" imgH="558720" progId="Equation.DSMT4">
              <p:embed/>
            </p:oleObj>
          </a:graphicData>
        </a:graphic>
      </p:graphicFrame>
      <p:grpSp>
        <p:nvGrpSpPr>
          <p:cNvPr id="9222" name="Group 16"/>
          <p:cNvGrpSpPr>
            <a:grpSpLocks/>
          </p:cNvGrpSpPr>
          <p:nvPr/>
        </p:nvGrpSpPr>
        <p:grpSpPr bwMode="auto">
          <a:xfrm rot="-933543">
            <a:off x="5426075" y="2693988"/>
            <a:ext cx="3846513" cy="1968500"/>
            <a:chOff x="2480130" y="2106386"/>
            <a:chExt cx="3528784" cy="1779814"/>
          </a:xfrm>
        </p:grpSpPr>
        <p:sp>
          <p:nvSpPr>
            <p:cNvPr id="9223" name="Oval 8"/>
            <p:cNvSpPr>
              <a:spLocks noChangeArrowheads="1"/>
            </p:cNvSpPr>
            <p:nvPr/>
          </p:nvSpPr>
          <p:spPr bwMode="auto">
            <a:xfrm>
              <a:off x="2480130" y="2106386"/>
              <a:ext cx="2133683" cy="1779814"/>
            </a:xfrm>
            <a:prstGeom prst="ellipse">
              <a:avLst/>
            </a:prstGeom>
            <a:solidFill>
              <a:srgbClr val="76BA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>
                  <a:solidFill>
                    <a:schemeClr val="bg1"/>
                  </a:solidFill>
                </a:rPr>
                <a:t>X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224" name="Oval 9"/>
            <p:cNvSpPr>
              <a:spLocks noChangeArrowheads="1"/>
            </p:cNvSpPr>
            <p:nvPr/>
          </p:nvSpPr>
          <p:spPr bwMode="auto">
            <a:xfrm>
              <a:off x="3957295" y="2106386"/>
              <a:ext cx="2051619" cy="1779814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>
                  <a:solidFill>
                    <a:schemeClr val="bg1"/>
                  </a:solidFill>
                </a:rPr>
                <a:t>Y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225" name="TextBox 19"/>
            <p:cNvSpPr txBox="1">
              <a:spLocks noChangeArrowheads="1"/>
            </p:cNvSpPr>
            <p:nvPr/>
          </p:nvSpPr>
          <p:spPr bwMode="auto">
            <a:xfrm>
              <a:off x="4030558" y="2939175"/>
              <a:ext cx="513549" cy="389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XY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9526"/>
            <a:ext cx="9966325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about…..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539750" y="2439988"/>
          <a:ext cx="7026275" cy="2657475"/>
        </p:xfrm>
        <a:graphic>
          <a:graphicData uri="http://schemas.openxmlformats.org/presentationml/2006/ole">
            <p:oleObj spid="_x0000_s10242" name="Equation" r:id="rId4" imgW="2641320" imgH="990360" progId="Equation.DSMT4">
              <p:embed/>
            </p:oleObj>
          </a:graphicData>
        </a:graphic>
      </p:graphicFrame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446213"/>
            <a:ext cx="8970962" cy="4865687"/>
          </a:xfrm>
        </p:spPr>
        <p:txBody>
          <a:bodyPr/>
          <a:lstStyle/>
          <a:p>
            <a:pPr eaLnBrk="1" hangingPunct="1"/>
            <a:r>
              <a:rPr lang="en-US" smtClean="0"/>
              <a:t>So, back to the Union of X and Y,  </a:t>
            </a:r>
          </a:p>
        </p:txBody>
      </p:sp>
      <p:grpSp>
        <p:nvGrpSpPr>
          <p:cNvPr id="10246" name="Group 7"/>
          <p:cNvGrpSpPr>
            <a:grpSpLocks/>
          </p:cNvGrpSpPr>
          <p:nvPr/>
        </p:nvGrpSpPr>
        <p:grpSpPr bwMode="auto">
          <a:xfrm>
            <a:off x="7045325" y="2403475"/>
            <a:ext cx="2547938" cy="1084263"/>
            <a:chOff x="2480130" y="2106386"/>
            <a:chExt cx="3528784" cy="1779814"/>
          </a:xfrm>
        </p:grpSpPr>
        <p:sp>
          <p:nvSpPr>
            <p:cNvPr id="10249" name="Oval 8"/>
            <p:cNvSpPr>
              <a:spLocks noChangeArrowheads="1"/>
            </p:cNvSpPr>
            <p:nvPr/>
          </p:nvSpPr>
          <p:spPr bwMode="auto">
            <a:xfrm>
              <a:off x="2480130" y="2106386"/>
              <a:ext cx="2133683" cy="1779814"/>
            </a:xfrm>
            <a:prstGeom prst="ellipse">
              <a:avLst/>
            </a:prstGeom>
            <a:solidFill>
              <a:srgbClr val="76BA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 dirty="0">
                  <a:solidFill>
                    <a:schemeClr val="bg1"/>
                  </a:solidFill>
                </a:rPr>
                <a:t>X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3957295" y="2106386"/>
              <a:ext cx="2051619" cy="1779814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3500" b="1" i="1">
                  <a:solidFill>
                    <a:schemeClr val="bg1"/>
                  </a:solidFill>
                </a:rPr>
                <a:t>Y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0251" name="TextBox 10"/>
            <p:cNvSpPr txBox="1">
              <a:spLocks noChangeArrowheads="1"/>
            </p:cNvSpPr>
            <p:nvPr/>
          </p:nvSpPr>
          <p:spPr bwMode="auto">
            <a:xfrm>
              <a:off x="3899555" y="2945592"/>
              <a:ext cx="775558" cy="70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XY</a:t>
              </a:r>
            </a:p>
          </p:txBody>
        </p:sp>
      </p:grp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57225" y="5505450"/>
          <a:ext cx="6680200" cy="1343025"/>
        </p:xfrm>
        <a:graphic>
          <a:graphicData uri="http://schemas.openxmlformats.org/presentationml/2006/ole">
            <p:oleObj spid="_x0000_s10243" name="Equation" r:id="rId5" imgW="2489040" imgH="457200" progId="Equation.DSMT4">
              <p:embed/>
            </p:oleObj>
          </a:graphicData>
        </a:graphic>
      </p:graphicFrame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6745288" y="5981700"/>
            <a:ext cx="1295400" cy="977900"/>
          </a:xfrm>
          <a:prstGeom prst="ellipse">
            <a:avLst/>
          </a:prstGeom>
          <a:solidFill>
            <a:srgbClr val="76BA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8488363" y="5981700"/>
            <a:ext cx="1238250" cy="960438"/>
          </a:xfrm>
          <a:prstGeom prst="ellipse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r>
              <a:rPr lang="en-US" sz="3500" b="1" i="1">
                <a:solidFill>
                  <a:schemeClr val="bg1"/>
                </a:solidFill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1716088"/>
            <a:ext cx="9177337" cy="455453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Discrete</a:t>
            </a:r>
            <a:r>
              <a:rPr lang="en-US" smtClean="0"/>
              <a:t>: when can </a:t>
            </a:r>
            <a:r>
              <a:rPr lang="en-US" i="1" smtClean="0"/>
              <a:t>count</a:t>
            </a:r>
            <a:r>
              <a:rPr lang="en-US" smtClean="0"/>
              <a:t> stuff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We can be </a:t>
            </a:r>
            <a:r>
              <a:rPr lang="en-US" smtClean="0">
                <a:solidFill>
                  <a:srgbClr val="FD2919"/>
                </a:solidFill>
              </a:rPr>
              <a:t>exact</a:t>
            </a:r>
          </a:p>
          <a:p>
            <a:pPr eaLnBrk="1" hangingPunct="1"/>
            <a:endParaRPr lang="en-US" smtClean="0">
              <a:solidFill>
                <a:schemeClr val="tx2"/>
              </a:solidFill>
            </a:endParaRPr>
          </a:p>
          <a:p>
            <a:pPr eaLnBrk="1" hangingPunct="1"/>
            <a:endParaRPr lang="en-US" smtClean="0">
              <a:solidFill>
                <a:schemeClr val="tx2"/>
              </a:solidFill>
            </a:endParaRPr>
          </a:p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Continuous</a:t>
            </a:r>
            <a:r>
              <a:rPr lang="en-US" smtClean="0"/>
              <a:t>: used for measuring (other) stuff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We’re using some tool (clock, meter, etc.)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200" smtClean="0"/>
              <a:t>can </a:t>
            </a:r>
            <a:r>
              <a:rPr lang="en-US" sz="2200" i="1" smtClean="0">
                <a:solidFill>
                  <a:srgbClr val="FD2919"/>
                </a:solidFill>
              </a:rPr>
              <a:t>never</a:t>
            </a:r>
            <a:r>
              <a:rPr lang="en-US" sz="2200" smtClean="0"/>
              <a:t> be exact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We thus need to specify a tolerance or confidence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Discrete </a:t>
            </a:r>
            <a:r>
              <a:rPr lang="en-US" dirty="0" err="1" smtClean="0">
                <a:solidFill>
                  <a:schemeClr val="tx2"/>
                </a:solidFill>
              </a:rPr>
              <a:t>vs</a:t>
            </a:r>
            <a:r>
              <a:rPr lang="en-US" dirty="0" smtClean="0">
                <a:solidFill>
                  <a:schemeClr val="tx2"/>
                </a:solidFill>
              </a:rPr>
              <a:t> Continuous</a:t>
            </a:r>
          </a:p>
        </p:txBody>
      </p:sp>
      <p:pic>
        <p:nvPicPr>
          <p:cNvPr id="11269" name="Object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2788" y="2847975"/>
            <a:ext cx="337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170238" y="5816600"/>
          <a:ext cx="3340100" cy="736600"/>
        </p:xfrm>
        <a:graphic>
          <a:graphicData uri="http://schemas.openxmlformats.org/presentationml/2006/ole">
            <p:oleObj spid="_x0000_s11266" name="Equation" r:id="rId5" imgW="116820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8"/>
          <p:cNvSpPr>
            <a:spLocks noGrp="1"/>
          </p:cNvSpPr>
          <p:nvPr>
            <p:ph idx="1"/>
          </p:nvPr>
        </p:nvSpPr>
        <p:spPr>
          <a:xfrm>
            <a:off x="533400" y="1643063"/>
            <a:ext cx="8964613" cy="4552950"/>
          </a:xfrm>
        </p:spPr>
        <p:txBody>
          <a:bodyPr/>
          <a:lstStyle/>
          <a:p>
            <a:pPr eaLnBrk="1" hangingPunct="1"/>
            <a:r>
              <a:rPr lang="en-US" smtClean="0"/>
              <a:t>Statistics</a:t>
            </a:r>
          </a:p>
          <a:p>
            <a:pPr lvl="1" eaLnBrk="1" hangingPunct="1">
              <a:buFontTx/>
              <a:buChar char="–"/>
            </a:pPr>
            <a:r>
              <a:rPr lang="en-US" smtClean="0"/>
              <a:t>Inferring a population’s behavior based on the performance of a sample</a:t>
            </a:r>
          </a:p>
          <a:p>
            <a:pPr lvl="2" eaLnBrk="1" hangingPunct="1"/>
            <a:r>
              <a:rPr lang="en-US" sz="2400" smtClean="0"/>
              <a:t>Representative of the population?</a:t>
            </a:r>
          </a:p>
          <a:p>
            <a:pPr lvl="2" eaLnBrk="1" hangingPunct="1"/>
            <a:r>
              <a:rPr lang="en-US" sz="2400" smtClean="0"/>
              <a:t>Sample is unbiased?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Probability</a:t>
            </a:r>
          </a:p>
          <a:p>
            <a:pPr lvl="1" eaLnBrk="1" hangingPunct="1">
              <a:buFontTx/>
              <a:buChar char="–"/>
            </a:pPr>
            <a:r>
              <a:rPr lang="en-US" smtClean="0"/>
              <a:t>Predicting the future behavior of a single item, based on the population’s known performance</a:t>
            </a:r>
          </a:p>
          <a:p>
            <a:pPr lvl="1"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Title 6"/>
          <p:cNvSpPr>
            <a:spLocks noGrp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Statistics &amp; Probability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39173" y="1452694"/>
            <a:ext cx="9339262" cy="5465762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en-US" sz="3100" dirty="0" smtClean="0"/>
              <a:t>Discrete: use a </a:t>
            </a:r>
            <a:r>
              <a:rPr lang="en-US" sz="3100" u="sng" dirty="0" smtClean="0"/>
              <a:t>probability mass function</a:t>
            </a:r>
            <a:r>
              <a:rPr lang="en-US" sz="3100" dirty="0" smtClean="0"/>
              <a:t> (</a:t>
            </a:r>
            <a:r>
              <a:rPr lang="en-US" sz="3100" dirty="0" err="1" smtClean="0"/>
              <a:t>pmf</a:t>
            </a:r>
            <a:r>
              <a:rPr lang="en-US" sz="3100" dirty="0" smtClean="0"/>
              <a:t>)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We’re interested in the </a:t>
            </a:r>
            <a:r>
              <a:rPr lang="en-US" i="1" dirty="0" smtClean="0"/>
              <a:t>relative frequency </a:t>
            </a:r>
            <a:r>
              <a:rPr lang="en-US" dirty="0" smtClean="0"/>
              <a:t>of each event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Example: our dice toss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z="2100" dirty="0" smtClean="0"/>
              <a:t>can roll a ‘7’ six of  36 ways 	-- hence p(7) = 1/6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z="2100" dirty="0" smtClean="0"/>
              <a:t>can roll a ‘2’ only 1 way	-- hence p(2) = 1/36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z="2100" dirty="0" smtClean="0"/>
              <a:t>what about rolling a ‘13’?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endParaRPr lang="en-US" dirty="0" smtClean="0"/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What’s the big assumption?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z="2100" dirty="0" smtClean="0"/>
              <a:t>The dice are </a:t>
            </a:r>
            <a:r>
              <a:rPr lang="en-US" sz="2100" i="1" dirty="0" smtClean="0"/>
              <a:t>fair</a:t>
            </a:r>
            <a:r>
              <a:rPr lang="en-US" sz="2100" dirty="0" smtClean="0"/>
              <a:t> -- each face equally likely to appear on each die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endParaRPr lang="en-US" dirty="0" smtClean="0"/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Since the sample space is discrete, we can assign a probability to </a:t>
            </a:r>
            <a:r>
              <a:rPr lang="en-US" dirty="0" smtClean="0">
                <a:solidFill>
                  <a:srgbClr val="FD2919"/>
                </a:solidFill>
              </a:rPr>
              <a:t>every outcome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‘Formal’ Probability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2"/>
                </a:solidFill>
              </a:rPr>
              <a:t>A </a:t>
            </a:r>
            <a:r>
              <a:rPr lang="en-US" sz="3600" dirty="0" err="1" smtClean="0">
                <a:solidFill>
                  <a:schemeClr val="tx2"/>
                </a:solidFill>
              </a:rPr>
              <a:t>pmf</a:t>
            </a:r>
            <a:r>
              <a:rPr lang="en-US" sz="3600" dirty="0" smtClean="0">
                <a:solidFill>
                  <a:schemeClr val="tx2"/>
                </a:solidFill>
              </a:rPr>
              <a:t/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(Our dice toss)</a:t>
            </a:r>
          </a:p>
        </p:txBody>
      </p:sp>
      <p:grpSp>
        <p:nvGrpSpPr>
          <p:cNvPr id="47107" name="Group 21"/>
          <p:cNvGrpSpPr>
            <a:grpSpLocks/>
          </p:cNvGrpSpPr>
          <p:nvPr/>
        </p:nvGrpSpPr>
        <p:grpSpPr bwMode="auto">
          <a:xfrm>
            <a:off x="539750" y="1763713"/>
            <a:ext cx="8440738" cy="4794250"/>
            <a:chOff x="1185795" y="2271870"/>
            <a:chExt cx="6210464" cy="3364574"/>
          </a:xfrm>
        </p:grpSpPr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1752600" y="2362200"/>
              <a:ext cx="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1752600" y="5181600"/>
              <a:ext cx="53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584325" y="5243513"/>
              <a:ext cx="251469" cy="30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47111" name="Text Box 8"/>
            <p:cNvSpPr txBox="1">
              <a:spLocks noChangeArrowheads="1"/>
            </p:cNvSpPr>
            <p:nvPr/>
          </p:nvSpPr>
          <p:spPr bwMode="auto">
            <a:xfrm>
              <a:off x="4251325" y="5243513"/>
              <a:ext cx="251469" cy="30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7</a:t>
              </a:r>
            </a:p>
          </p:txBody>
        </p:sp>
        <p:sp>
          <p:nvSpPr>
            <p:cNvPr id="47112" name="Text Box 9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367060" cy="30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12</a:t>
              </a:r>
            </a:p>
          </p:txBody>
        </p:sp>
        <p:sp>
          <p:nvSpPr>
            <p:cNvPr id="47113" name="Line 10"/>
            <p:cNvSpPr>
              <a:spLocks noChangeShapeType="1"/>
            </p:cNvSpPr>
            <p:nvPr/>
          </p:nvSpPr>
          <p:spPr bwMode="auto">
            <a:xfrm>
              <a:off x="4343400" y="33528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Line 11"/>
            <p:cNvSpPr>
              <a:spLocks noChangeShapeType="1"/>
            </p:cNvSpPr>
            <p:nvPr/>
          </p:nvSpPr>
          <p:spPr bwMode="auto">
            <a:xfrm>
              <a:off x="3886200" y="36576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Line 12"/>
            <p:cNvSpPr>
              <a:spLocks noChangeShapeType="1"/>
            </p:cNvSpPr>
            <p:nvPr/>
          </p:nvSpPr>
          <p:spPr bwMode="auto">
            <a:xfrm>
              <a:off x="5105400" y="40386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Line 13"/>
            <p:cNvSpPr>
              <a:spLocks noChangeShapeType="1"/>
            </p:cNvSpPr>
            <p:nvPr/>
          </p:nvSpPr>
          <p:spPr bwMode="auto">
            <a:xfrm>
              <a:off x="2514600" y="44958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>
              <a:off x="5943600" y="4572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15"/>
            <p:cNvSpPr>
              <a:spLocks noChangeShapeType="1"/>
            </p:cNvSpPr>
            <p:nvPr/>
          </p:nvSpPr>
          <p:spPr bwMode="auto">
            <a:xfrm>
              <a:off x="2057400" y="4876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Line 16"/>
            <p:cNvSpPr>
              <a:spLocks noChangeShapeType="1"/>
            </p:cNvSpPr>
            <p:nvPr/>
          </p:nvSpPr>
          <p:spPr bwMode="auto">
            <a:xfrm>
              <a:off x="6400800" y="4876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Text Box 17"/>
            <p:cNvSpPr txBox="1">
              <a:spLocks noChangeArrowheads="1"/>
            </p:cNvSpPr>
            <p:nvPr/>
          </p:nvSpPr>
          <p:spPr bwMode="auto">
            <a:xfrm>
              <a:off x="1889125" y="5243513"/>
              <a:ext cx="251469" cy="30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2</a:t>
              </a:r>
            </a:p>
          </p:txBody>
        </p:sp>
        <p:sp>
          <p:nvSpPr>
            <p:cNvPr id="47121" name="Text Box 18"/>
            <p:cNvSpPr txBox="1">
              <a:spLocks noChangeArrowheads="1"/>
            </p:cNvSpPr>
            <p:nvPr/>
          </p:nvSpPr>
          <p:spPr bwMode="auto">
            <a:xfrm>
              <a:off x="7156585" y="5053914"/>
              <a:ext cx="239674" cy="30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x</a:t>
              </a:r>
              <a:endParaRPr lang="en-US"/>
            </a:p>
          </p:txBody>
        </p:sp>
        <p:sp>
          <p:nvSpPr>
            <p:cNvPr id="47122" name="Text Box 19"/>
            <p:cNvSpPr txBox="1">
              <a:spLocks noChangeArrowheads="1"/>
            </p:cNvSpPr>
            <p:nvPr/>
          </p:nvSpPr>
          <p:spPr bwMode="auto">
            <a:xfrm>
              <a:off x="1185795" y="2271870"/>
              <a:ext cx="494445" cy="30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p(</a:t>
              </a:r>
              <a:r>
                <a:rPr lang="en-US" i="1"/>
                <a:t>x</a:t>
              </a:r>
              <a:r>
                <a:rPr lang="en-US"/>
                <a:t>)</a:t>
              </a:r>
            </a:p>
          </p:txBody>
        </p:sp>
        <p:sp>
          <p:nvSpPr>
            <p:cNvPr id="47123" name="Line 20"/>
            <p:cNvSpPr>
              <a:spLocks noChangeShapeType="1"/>
            </p:cNvSpPr>
            <p:nvPr/>
          </p:nvSpPr>
          <p:spPr bwMode="auto">
            <a:xfrm>
              <a:off x="4724400" y="36576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1"/>
            <p:cNvSpPr>
              <a:spLocks noChangeShapeType="1"/>
            </p:cNvSpPr>
            <p:nvPr/>
          </p:nvSpPr>
          <p:spPr bwMode="auto">
            <a:xfrm>
              <a:off x="3505200" y="40386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22"/>
            <p:cNvSpPr>
              <a:spLocks noChangeShapeType="1"/>
            </p:cNvSpPr>
            <p:nvPr/>
          </p:nvSpPr>
          <p:spPr bwMode="auto">
            <a:xfrm>
              <a:off x="2971800" y="4267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3"/>
            <p:cNvSpPr>
              <a:spLocks noChangeShapeType="1"/>
            </p:cNvSpPr>
            <p:nvPr/>
          </p:nvSpPr>
          <p:spPr bwMode="auto">
            <a:xfrm>
              <a:off x="5486400" y="4267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en-US" smtClean="0"/>
              <a:t>We use a </a:t>
            </a:r>
            <a:r>
              <a:rPr lang="en-US" u="sng" smtClean="0"/>
              <a:t>probability density function</a:t>
            </a:r>
            <a:r>
              <a:rPr lang="en-US" smtClean="0"/>
              <a:t> (pdf)</a:t>
            </a:r>
          </a:p>
          <a:p>
            <a:pPr eaLnBrk="1" hangingPunct="1">
              <a:lnSpc>
                <a:spcPts val="3400"/>
              </a:lnSpc>
            </a:pPr>
            <a:r>
              <a:rPr lang="en-US" smtClean="0"/>
              <a:t>Can </a:t>
            </a:r>
            <a:r>
              <a:rPr lang="en-US" smtClean="0">
                <a:solidFill>
                  <a:srgbClr val="FD2919"/>
                </a:solidFill>
              </a:rPr>
              <a:t>not</a:t>
            </a:r>
            <a:r>
              <a:rPr lang="en-US" smtClean="0"/>
              <a:t> assign a probability to an exact value -- can only assign probabilities to </a:t>
            </a:r>
            <a:r>
              <a:rPr lang="en-US" smtClean="0">
                <a:solidFill>
                  <a:schemeClr val="tx2"/>
                </a:solidFill>
              </a:rPr>
              <a:t>ranges</a:t>
            </a:r>
            <a:r>
              <a:rPr lang="en-US" smtClean="0"/>
              <a:t> of values 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Calculus alert!  (the pdf is a </a:t>
            </a:r>
            <a:r>
              <a:rPr lang="en-US" i="1" smtClean="0"/>
              <a:t>derivative</a:t>
            </a:r>
            <a:r>
              <a:rPr lang="en-US" smtClean="0"/>
              <a:t>)</a:t>
            </a:r>
          </a:p>
          <a:p>
            <a:pPr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smtClean="0"/>
              <a:t>The shape of the pdf curve shows us what values of a </a:t>
            </a:r>
            <a:r>
              <a:rPr lang="en-US" i="1" smtClean="0"/>
              <a:t>random variable</a:t>
            </a:r>
            <a:r>
              <a:rPr lang="en-US" smtClean="0"/>
              <a:t> are most likely to occur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I.e., values of </a:t>
            </a:r>
            <a:r>
              <a:rPr lang="en-US" i="1" smtClean="0"/>
              <a:t>x</a:t>
            </a:r>
            <a:r>
              <a:rPr lang="en-US" smtClean="0"/>
              <a:t> occur most frequently where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is largest</a:t>
            </a:r>
          </a:p>
          <a:p>
            <a:pPr eaLnBrk="1" hangingPunct="1">
              <a:lnSpc>
                <a:spcPts val="3400"/>
              </a:lnSpc>
            </a:pPr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Continuous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err="1" smtClean="0">
                <a:solidFill>
                  <a:schemeClr val="tx2"/>
                </a:solidFill>
              </a:rPr>
              <a:t>pdf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9155" name="Text Box 16"/>
          <p:cNvSpPr txBox="1">
            <a:spLocks noChangeArrowheads="1"/>
          </p:cNvSpPr>
          <p:nvPr/>
        </p:nvSpPr>
        <p:spPr bwMode="auto">
          <a:xfrm>
            <a:off x="1313320" y="6384925"/>
            <a:ext cx="78089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dirty="0" smtClean="0"/>
              <a:t>The amount </a:t>
            </a:r>
            <a:r>
              <a:rPr lang="en-US" sz="3100" dirty="0"/>
              <a:t>of time until a component fails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427129" y="1554109"/>
          <a:ext cx="9076474" cy="5029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66325" cy="1087438"/>
          </a:xfrm>
        </p:spPr>
        <p:txBody>
          <a:bodyPr/>
          <a:lstStyle/>
          <a:p>
            <a:pPr eaLnBrk="1" hangingPunct="1"/>
            <a:r>
              <a:rPr lang="en-US" dirty="0" smtClean="0"/>
              <a:t>Graph of a CDF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694082" y="1481826"/>
          <a:ext cx="8934100" cy="520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2751138" y="1631950"/>
            <a:ext cx="40449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sz="2600"/>
              <a:t>The probability of a failure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cumulative distribution function</a:t>
            </a:r>
            <a:r>
              <a:rPr lang="en-US" dirty="0" smtClean="0"/>
              <a:t> is based on either the </a:t>
            </a:r>
            <a:r>
              <a:rPr lang="en-US" dirty="0" err="1" smtClean="0"/>
              <a:t>pmf</a:t>
            </a:r>
            <a:r>
              <a:rPr lang="en-US" dirty="0" smtClean="0"/>
              <a:t> or </a:t>
            </a:r>
            <a:r>
              <a:rPr lang="en-US" dirty="0" err="1" smtClean="0"/>
              <a:t>pdf</a:t>
            </a:r>
            <a:endParaRPr lang="en-US" dirty="0" smtClean="0"/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depends on the data type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</a:pPr>
            <a:r>
              <a:rPr lang="en-US" dirty="0" smtClean="0"/>
              <a:t>Gives us the probability of a random variable X taking a value equal to, or less than, some specified value </a:t>
            </a:r>
            <a:r>
              <a:rPr lang="en-US" i="1" dirty="0" smtClean="0"/>
              <a:t>x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 err="1" smtClean="0">
                <a:solidFill>
                  <a:schemeClr val="tx2"/>
                </a:solidFill>
              </a:rPr>
              <a:t>cdf</a:t>
            </a: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1117426" y="4375433"/>
          <a:ext cx="7597775" cy="889000"/>
        </p:xfrm>
        <a:graphic>
          <a:graphicData uri="http://schemas.openxmlformats.org/presentationml/2006/ole">
            <p:oleObj spid="_x0000_s12290" name="Equation" r:id="rId4" imgW="218412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1716088"/>
            <a:ext cx="9385300" cy="4554537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mtClean="0"/>
              <a:t>Let X be the number I’ll roll on my next toss of two dice.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mtClean="0"/>
              <a:t>The probability I’ll roll a 7 or less is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2"/>
                </a:solidFill>
              </a:rPr>
              <a:t>cdf</a:t>
            </a:r>
            <a:r>
              <a:rPr lang="en-US" dirty="0" smtClean="0">
                <a:solidFill>
                  <a:schemeClr val="tx2"/>
                </a:solidFill>
              </a:rPr>
              <a:t> Example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2032000" y="3802063"/>
          <a:ext cx="5594350" cy="1355725"/>
        </p:xfrm>
        <a:graphic>
          <a:graphicData uri="http://schemas.openxmlformats.org/presentationml/2006/ole">
            <p:oleObj spid="_x0000_s13314" name="Equation" r:id="rId4" imgW="1803240" imgH="431640" progId="Equation.DSMT4">
              <p:embed/>
            </p:oleObj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79513" y="5745163"/>
            <a:ext cx="787082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319" tIns="50159" rIns="100319" bIns="50159">
            <a:spAutoFit/>
          </a:bodyPr>
          <a:lstStyle/>
          <a:p>
            <a:pPr eaLnBrk="0" hangingPunct="0"/>
            <a:r>
              <a:rPr lang="en-US" sz="2600">
                <a:solidFill>
                  <a:srgbClr val="FD2919"/>
                </a:solidFill>
              </a:rPr>
              <a:t>It’s easy, in the discrete case -- we just sum up all the probabilities less than or equal to the value of interest.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3100" smtClean="0"/>
              <a:t>Let </a:t>
            </a:r>
            <a:r>
              <a:rPr lang="en-US" sz="3100" i="1" smtClean="0"/>
              <a:t>X</a:t>
            </a:r>
            <a:r>
              <a:rPr lang="en-US" sz="3100" smtClean="0"/>
              <a:t> be the amount of time to component failure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3100" smtClean="0"/>
              <a:t>The probability the component will fail in 225 hours is written as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Example</a:t>
            </a:r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3654425" y="4167188"/>
          <a:ext cx="2557463" cy="652462"/>
        </p:xfrm>
        <a:graphic>
          <a:graphicData uri="http://schemas.openxmlformats.org/presentationml/2006/ole">
            <p:oleObj spid="_x0000_s14338" name="Equation" r:id="rId4" imgW="1002960" imgH="253800" progId="Equation.DSMT4">
              <p:embed/>
            </p:oleObj>
          </a:graphicData>
        </a:graphic>
      </p:graphicFrame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01700" y="5400675"/>
            <a:ext cx="84359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319" tIns="50159" rIns="100319" bIns="50159">
            <a:spAutoFit/>
          </a:bodyPr>
          <a:lstStyle/>
          <a:p>
            <a:pPr eaLnBrk="0" hangingPunct="0"/>
            <a:r>
              <a:rPr lang="en-US" sz="2600">
                <a:solidFill>
                  <a:srgbClr val="FD2919"/>
                </a:solidFill>
              </a:rPr>
              <a:t>Since time is a continuous-valued variable, I would really need to </a:t>
            </a:r>
            <a:r>
              <a:rPr lang="en-US" sz="2600" i="1">
                <a:solidFill>
                  <a:srgbClr val="FD2919"/>
                </a:solidFill>
              </a:rPr>
              <a:t>integrate</a:t>
            </a:r>
            <a:r>
              <a:rPr lang="en-US" sz="2600">
                <a:solidFill>
                  <a:srgbClr val="FD2919"/>
                </a:solidFill>
              </a:rPr>
              <a:t> some pdf over the interval (0, 225) to compute this probability!</a:t>
            </a:r>
            <a:endParaRPr lang="en-US">
              <a:solidFill>
                <a:srgbClr val="FD291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595438"/>
            <a:ext cx="8472487" cy="5006975"/>
          </a:xfrm>
        </p:spPr>
        <p:txBody>
          <a:bodyPr lIns="101015" tIns="50508" rIns="101015" bIns="50508"/>
          <a:lstStyle/>
          <a:p>
            <a:pPr eaLnBrk="1" hangingPunct="1">
              <a:lnSpc>
                <a:spcPts val="3400"/>
              </a:lnSpc>
            </a:pPr>
            <a:r>
              <a:rPr lang="en-US" smtClean="0"/>
              <a:t>An integral is a sum of infinitely small things </a:t>
            </a:r>
          </a:p>
          <a:p>
            <a:pPr eaLnBrk="1" hangingPunct="1">
              <a:lnSpc>
                <a:spcPts val="3400"/>
              </a:lnSpc>
            </a:pPr>
            <a:r>
              <a:rPr lang="en-US" smtClean="0"/>
              <a:t>Its usually thought of as the area under a curve</a:t>
            </a:r>
          </a:p>
          <a:p>
            <a:pPr eaLnBrk="1" hangingPunct="1">
              <a:lnSpc>
                <a:spcPts val="3400"/>
              </a:lnSpc>
            </a:pPr>
            <a:r>
              <a:rPr lang="en-US" smtClean="0"/>
              <a:t>In our case: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The </a:t>
            </a:r>
            <a:r>
              <a:rPr lang="en-US" i="1" smtClean="0"/>
              <a:t>pdf</a:t>
            </a:r>
            <a:r>
              <a:rPr lang="en-US" smtClean="0"/>
              <a:t> (a function) defines the shape of the curve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A </a:t>
            </a:r>
            <a:r>
              <a:rPr lang="en-US" i="1" smtClean="0"/>
              <a:t>cdf</a:t>
            </a:r>
            <a:r>
              <a:rPr lang="en-US" smtClean="0"/>
              <a:t> value,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smtClean="0"/>
              <a:t>), represents the </a:t>
            </a:r>
            <a:r>
              <a:rPr lang="en-US" i="1" smtClean="0"/>
              <a:t>cumulative</a:t>
            </a:r>
            <a:r>
              <a:rPr lang="en-US" smtClean="0"/>
              <a:t> area under the pdf curve within the interval [-</a:t>
            </a:r>
            <a:r>
              <a:rPr lang="en-US" smtClean="0">
                <a:cs typeface="Times New Roman" pitchFamily="18" charset="0"/>
              </a:rPr>
              <a:t>∞</a:t>
            </a:r>
            <a:r>
              <a:rPr lang="en-US" smtClean="0"/>
              <a:t>, </a:t>
            </a:r>
            <a:r>
              <a:rPr lang="en-US" i="1" smtClean="0"/>
              <a:t>t </a:t>
            </a:r>
            <a:r>
              <a:rPr lang="en-US" smtClean="0"/>
              <a:t>]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The </a:t>
            </a:r>
            <a:r>
              <a:rPr lang="en-US" i="1" smtClean="0"/>
              <a:t>total</a:t>
            </a:r>
            <a:r>
              <a:rPr lang="en-US" smtClean="0"/>
              <a:t> area under the pdf curve always equals 1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To get the area within some interval [a,b], an integral adds all possible pdf values, each evaluated for a small interval </a:t>
            </a:r>
            <a:r>
              <a:rPr lang="en-US" i="1" smtClean="0">
                <a:cs typeface="Times New Roman" pitchFamily="18" charset="0"/>
              </a:rPr>
              <a:t>d</a:t>
            </a:r>
            <a:r>
              <a:rPr lang="en-US" i="1" smtClean="0"/>
              <a:t>t </a:t>
            </a:r>
            <a:r>
              <a:rPr lang="en-US" smtClean="0"/>
              <a:t>(for values of </a:t>
            </a:r>
            <a:r>
              <a:rPr lang="en-US" i="1" smtClean="0"/>
              <a:t>t</a:t>
            </a:r>
            <a:r>
              <a:rPr lang="en-US" smtClean="0"/>
              <a:t> within [a,b])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Integrals??!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/>
        </p:nvGraphicFramePr>
        <p:xfrm>
          <a:off x="498317" y="1391471"/>
          <a:ext cx="8756128" cy="4676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Freeform 14"/>
          <p:cNvSpPr/>
          <p:nvPr/>
        </p:nvSpPr>
        <p:spPr bwMode="auto">
          <a:xfrm>
            <a:off x="1166813" y="2092325"/>
            <a:ext cx="4689475" cy="3800475"/>
          </a:xfrm>
          <a:custGeom>
            <a:avLst/>
            <a:gdLst>
              <a:gd name="connsiteX0" fmla="*/ 0 w 4304371"/>
              <a:gd name="connsiteY0" fmla="*/ 3434576 h 3434576"/>
              <a:gd name="connsiteX1" fmla="*/ 4304371 w 4304371"/>
              <a:gd name="connsiteY1" fmla="*/ 3434576 h 3434576"/>
              <a:gd name="connsiteX2" fmla="*/ 4270917 w 4304371"/>
              <a:gd name="connsiteY2" fmla="*/ 2609385 h 3434576"/>
              <a:gd name="connsiteX3" fmla="*/ 4070195 w 4304371"/>
              <a:gd name="connsiteY3" fmla="*/ 2241395 h 3434576"/>
              <a:gd name="connsiteX4" fmla="*/ 3847171 w 4304371"/>
              <a:gd name="connsiteY4" fmla="*/ 1750742 h 3434576"/>
              <a:gd name="connsiteX5" fmla="*/ 3612995 w 4304371"/>
              <a:gd name="connsiteY5" fmla="*/ 1271239 h 3434576"/>
              <a:gd name="connsiteX6" fmla="*/ 3389971 w 4304371"/>
              <a:gd name="connsiteY6" fmla="*/ 780585 h 3434576"/>
              <a:gd name="connsiteX7" fmla="*/ 3133493 w 4304371"/>
              <a:gd name="connsiteY7" fmla="*/ 334537 h 3434576"/>
              <a:gd name="connsiteX8" fmla="*/ 2999678 w 4304371"/>
              <a:gd name="connsiteY8" fmla="*/ 156117 h 3434576"/>
              <a:gd name="connsiteX9" fmla="*/ 2865863 w 4304371"/>
              <a:gd name="connsiteY9" fmla="*/ 44605 h 3434576"/>
              <a:gd name="connsiteX10" fmla="*/ 2720898 w 4304371"/>
              <a:gd name="connsiteY10" fmla="*/ 0 h 3434576"/>
              <a:gd name="connsiteX11" fmla="*/ 2575932 w 4304371"/>
              <a:gd name="connsiteY11" fmla="*/ 44605 h 3434576"/>
              <a:gd name="connsiteX12" fmla="*/ 2430966 w 4304371"/>
              <a:gd name="connsiteY12" fmla="*/ 189571 h 3434576"/>
              <a:gd name="connsiteX13" fmla="*/ 2352907 w 4304371"/>
              <a:gd name="connsiteY13" fmla="*/ 278781 h 3434576"/>
              <a:gd name="connsiteX14" fmla="*/ 2230244 w 4304371"/>
              <a:gd name="connsiteY14" fmla="*/ 479503 h 3434576"/>
              <a:gd name="connsiteX15" fmla="*/ 2029522 w 4304371"/>
              <a:gd name="connsiteY15" fmla="*/ 880946 h 3434576"/>
              <a:gd name="connsiteX16" fmla="*/ 1594624 w 4304371"/>
              <a:gd name="connsiteY16" fmla="*/ 1828800 h 3434576"/>
              <a:gd name="connsiteX17" fmla="*/ 1416205 w 4304371"/>
              <a:gd name="connsiteY17" fmla="*/ 2230244 h 3434576"/>
              <a:gd name="connsiteX18" fmla="*/ 1282390 w 4304371"/>
              <a:gd name="connsiteY18" fmla="*/ 2453268 h 3434576"/>
              <a:gd name="connsiteX19" fmla="*/ 1037063 w 4304371"/>
              <a:gd name="connsiteY19" fmla="*/ 2854712 h 3434576"/>
              <a:gd name="connsiteX20" fmla="*/ 836342 w 4304371"/>
              <a:gd name="connsiteY20" fmla="*/ 3055434 h 3434576"/>
              <a:gd name="connsiteX21" fmla="*/ 602166 w 4304371"/>
              <a:gd name="connsiteY21" fmla="*/ 3222703 h 3434576"/>
              <a:gd name="connsiteX22" fmla="*/ 401444 w 4304371"/>
              <a:gd name="connsiteY22" fmla="*/ 3334215 h 3434576"/>
              <a:gd name="connsiteX23" fmla="*/ 200722 w 4304371"/>
              <a:gd name="connsiteY23" fmla="*/ 3389971 h 3434576"/>
              <a:gd name="connsiteX24" fmla="*/ 89210 w 4304371"/>
              <a:gd name="connsiteY24" fmla="*/ 3423424 h 343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04371" h="3434576">
                <a:moveTo>
                  <a:pt x="0" y="3434576"/>
                </a:moveTo>
                <a:lnTo>
                  <a:pt x="4304371" y="3434576"/>
                </a:lnTo>
                <a:lnTo>
                  <a:pt x="4270917" y="2609385"/>
                </a:lnTo>
                <a:lnTo>
                  <a:pt x="4070195" y="2241395"/>
                </a:lnTo>
                <a:lnTo>
                  <a:pt x="3847171" y="1750742"/>
                </a:lnTo>
                <a:lnTo>
                  <a:pt x="3612995" y="1271239"/>
                </a:lnTo>
                <a:lnTo>
                  <a:pt x="3389971" y="780585"/>
                </a:lnTo>
                <a:lnTo>
                  <a:pt x="3133493" y="334537"/>
                </a:lnTo>
                <a:lnTo>
                  <a:pt x="2999678" y="156117"/>
                </a:lnTo>
                <a:lnTo>
                  <a:pt x="2865863" y="44605"/>
                </a:lnTo>
                <a:lnTo>
                  <a:pt x="2720898" y="0"/>
                </a:lnTo>
                <a:lnTo>
                  <a:pt x="2575932" y="44605"/>
                </a:lnTo>
                <a:lnTo>
                  <a:pt x="2430966" y="189571"/>
                </a:lnTo>
                <a:lnTo>
                  <a:pt x="2352907" y="278781"/>
                </a:lnTo>
                <a:lnTo>
                  <a:pt x="2230244" y="479503"/>
                </a:lnTo>
                <a:lnTo>
                  <a:pt x="2029522" y="880946"/>
                </a:lnTo>
                <a:lnTo>
                  <a:pt x="1594624" y="1828800"/>
                </a:lnTo>
                <a:lnTo>
                  <a:pt x="1416205" y="2230244"/>
                </a:lnTo>
                <a:lnTo>
                  <a:pt x="1282390" y="2453268"/>
                </a:lnTo>
                <a:lnTo>
                  <a:pt x="1037063" y="2854712"/>
                </a:lnTo>
                <a:lnTo>
                  <a:pt x="836342" y="3055434"/>
                </a:lnTo>
                <a:lnTo>
                  <a:pt x="602166" y="3222703"/>
                </a:lnTo>
                <a:lnTo>
                  <a:pt x="401444" y="3334215"/>
                </a:lnTo>
                <a:lnTo>
                  <a:pt x="200722" y="3389971"/>
                </a:lnTo>
                <a:lnTo>
                  <a:pt x="89210" y="3423424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319" tIns="50159" rIns="100319" bIns="50159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966324" cy="11017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pdf</a:t>
            </a:r>
            <a:r>
              <a:rPr lang="en-US" dirty="0" smtClean="0"/>
              <a:t> and </a:t>
            </a:r>
            <a:r>
              <a:rPr lang="en-US" dirty="0" err="1" smtClean="0"/>
              <a:t>cdf</a:t>
            </a:r>
            <a:endParaRPr lang="en-US" dirty="0" smtClean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737100" y="6059488"/>
            <a:ext cx="3905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015" tIns="50508" rIns="101015" bIns="50508">
            <a:spAutoFit/>
          </a:bodyPr>
          <a:lstStyle/>
          <a:p>
            <a:pPr algn="ctr" eaLnBrk="0" hangingPunct="0"/>
            <a:r>
              <a:rPr lang="en-US" sz="2600"/>
              <a:t>a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5661025" y="6076950"/>
            <a:ext cx="3889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015" tIns="50508" rIns="101015" bIns="50508">
            <a:spAutoFit/>
          </a:bodyPr>
          <a:lstStyle/>
          <a:p>
            <a:pPr algn="ctr" eaLnBrk="0" hangingPunct="0"/>
            <a:r>
              <a:rPr lang="en-US" sz="2600"/>
              <a:t>b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5013325" y="3308350"/>
            <a:ext cx="0" cy="261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cxnSp>
        <p:nvCxnSpPr>
          <p:cNvPr id="52232" name="Straight Arrow Connector 19"/>
          <p:cNvCxnSpPr>
            <a:cxnSpLocks noChangeShapeType="1"/>
          </p:cNvCxnSpPr>
          <p:nvPr/>
        </p:nvCxnSpPr>
        <p:spPr bwMode="auto">
          <a:xfrm>
            <a:off x="2117725" y="2619375"/>
            <a:ext cx="996950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3" name="TextBox 20"/>
          <p:cNvSpPr txBox="1">
            <a:spLocks noChangeArrowheads="1"/>
          </p:cNvSpPr>
          <p:nvPr/>
        </p:nvSpPr>
        <p:spPr bwMode="auto">
          <a:xfrm>
            <a:off x="1350963" y="2492375"/>
            <a:ext cx="6667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sz="2600"/>
              <a:t>pdf</a:t>
            </a:r>
          </a:p>
        </p:txBody>
      </p:sp>
      <p:sp>
        <p:nvSpPr>
          <p:cNvPr id="52234" name="TextBox 21"/>
          <p:cNvSpPr txBox="1">
            <a:spLocks noChangeArrowheads="1"/>
          </p:cNvSpPr>
          <p:nvPr/>
        </p:nvSpPr>
        <p:spPr bwMode="auto">
          <a:xfrm>
            <a:off x="6094739" y="2631901"/>
            <a:ext cx="38846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sz="3100" dirty="0"/>
              <a:t>P(a≤ T ≤b)=F(b)-F(a)</a:t>
            </a:r>
          </a:p>
        </p:txBody>
      </p:sp>
      <p:cxnSp>
        <p:nvCxnSpPr>
          <p:cNvPr id="52235" name="Straight Arrow Connector 23"/>
          <p:cNvCxnSpPr>
            <a:cxnSpLocks noChangeShapeType="1"/>
          </p:cNvCxnSpPr>
          <p:nvPr/>
        </p:nvCxnSpPr>
        <p:spPr bwMode="auto">
          <a:xfrm rot="5400000">
            <a:off x="5268119" y="3086894"/>
            <a:ext cx="1049337" cy="87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Freeform 12"/>
          <p:cNvSpPr/>
          <p:nvPr/>
        </p:nvSpPr>
        <p:spPr bwMode="auto">
          <a:xfrm>
            <a:off x="1235075" y="2106613"/>
            <a:ext cx="3781425" cy="3802062"/>
          </a:xfrm>
          <a:custGeom>
            <a:avLst/>
            <a:gdLst>
              <a:gd name="connsiteX0" fmla="*/ 0 w 3468029"/>
              <a:gd name="connsiteY0" fmla="*/ 3423424 h 3434576"/>
              <a:gd name="connsiteX1" fmla="*/ 3468029 w 3468029"/>
              <a:gd name="connsiteY1" fmla="*/ 3434576 h 3434576"/>
              <a:gd name="connsiteX2" fmla="*/ 3468029 w 3468029"/>
              <a:gd name="connsiteY2" fmla="*/ 1070517 h 3434576"/>
              <a:gd name="connsiteX3" fmla="*/ 3289610 w 3468029"/>
              <a:gd name="connsiteY3" fmla="*/ 702527 h 3434576"/>
              <a:gd name="connsiteX4" fmla="*/ 3033132 w 3468029"/>
              <a:gd name="connsiteY4" fmla="*/ 278781 h 3434576"/>
              <a:gd name="connsiteX5" fmla="*/ 2810107 w 3468029"/>
              <a:gd name="connsiteY5" fmla="*/ 33454 h 3434576"/>
              <a:gd name="connsiteX6" fmla="*/ 2653990 w 3468029"/>
              <a:gd name="connsiteY6" fmla="*/ 0 h 3434576"/>
              <a:gd name="connsiteX7" fmla="*/ 2509025 w 3468029"/>
              <a:gd name="connsiteY7" fmla="*/ 55756 h 3434576"/>
              <a:gd name="connsiteX8" fmla="*/ 2308303 w 3468029"/>
              <a:gd name="connsiteY8" fmla="*/ 256478 h 3434576"/>
              <a:gd name="connsiteX9" fmla="*/ 2085278 w 3468029"/>
              <a:gd name="connsiteY9" fmla="*/ 635620 h 3434576"/>
              <a:gd name="connsiteX10" fmla="*/ 1884556 w 3468029"/>
              <a:gd name="connsiteY10" fmla="*/ 1070517 h 3434576"/>
              <a:gd name="connsiteX11" fmla="*/ 1628078 w 3468029"/>
              <a:gd name="connsiteY11" fmla="*/ 1628078 h 3434576"/>
              <a:gd name="connsiteX12" fmla="*/ 1382751 w 3468029"/>
              <a:gd name="connsiteY12" fmla="*/ 2163337 h 3434576"/>
              <a:gd name="connsiteX13" fmla="*/ 1092820 w 3468029"/>
              <a:gd name="connsiteY13" fmla="*/ 2698595 h 3434576"/>
              <a:gd name="connsiteX14" fmla="*/ 869795 w 3468029"/>
              <a:gd name="connsiteY14" fmla="*/ 2966224 h 3434576"/>
              <a:gd name="connsiteX15" fmla="*/ 568712 w 3468029"/>
              <a:gd name="connsiteY15" fmla="*/ 3222703 h 3434576"/>
              <a:gd name="connsiteX16" fmla="*/ 289932 w 3468029"/>
              <a:gd name="connsiteY16" fmla="*/ 3356517 h 3434576"/>
              <a:gd name="connsiteX17" fmla="*/ 0 w 3468029"/>
              <a:gd name="connsiteY17" fmla="*/ 3423424 h 343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68029" h="3434576">
                <a:moveTo>
                  <a:pt x="0" y="3423424"/>
                </a:moveTo>
                <a:lnTo>
                  <a:pt x="3468029" y="3434576"/>
                </a:lnTo>
                <a:lnTo>
                  <a:pt x="3468029" y="1070517"/>
                </a:lnTo>
                <a:lnTo>
                  <a:pt x="3289610" y="702527"/>
                </a:lnTo>
                <a:lnTo>
                  <a:pt x="3033132" y="278781"/>
                </a:lnTo>
                <a:lnTo>
                  <a:pt x="2810107" y="33454"/>
                </a:lnTo>
                <a:lnTo>
                  <a:pt x="2653990" y="0"/>
                </a:lnTo>
                <a:lnTo>
                  <a:pt x="2509025" y="55756"/>
                </a:lnTo>
                <a:lnTo>
                  <a:pt x="2308303" y="256478"/>
                </a:lnTo>
                <a:lnTo>
                  <a:pt x="2085278" y="635620"/>
                </a:lnTo>
                <a:lnTo>
                  <a:pt x="1884556" y="1070517"/>
                </a:lnTo>
                <a:lnTo>
                  <a:pt x="1628078" y="1628078"/>
                </a:lnTo>
                <a:lnTo>
                  <a:pt x="1382751" y="2163337"/>
                </a:lnTo>
                <a:lnTo>
                  <a:pt x="1092820" y="2698595"/>
                </a:lnTo>
                <a:lnTo>
                  <a:pt x="869795" y="2966224"/>
                </a:lnTo>
                <a:lnTo>
                  <a:pt x="568712" y="3222703"/>
                </a:lnTo>
                <a:lnTo>
                  <a:pt x="289932" y="3356517"/>
                </a:lnTo>
                <a:lnTo>
                  <a:pt x="0" y="34234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319" tIns="50159" rIns="100319" bIns="50159"/>
          <a:lstStyle/>
          <a:p>
            <a:pPr eaLnBrk="0" hangingPunct="0">
              <a:defRPr/>
            </a:pPr>
            <a:endParaRPr lang="en-US" sz="2000" dirty="0">
              <a:latin typeface="Tahoma" pitchFamily="34" charset="0"/>
              <a:cs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006975" y="3297238"/>
            <a:ext cx="876300" cy="2617787"/>
          </a:xfrm>
          <a:custGeom>
            <a:avLst/>
            <a:gdLst>
              <a:gd name="connsiteX0" fmla="*/ 0 w 802888"/>
              <a:gd name="connsiteY0" fmla="*/ 2364059 h 2364059"/>
              <a:gd name="connsiteX1" fmla="*/ 802888 w 802888"/>
              <a:gd name="connsiteY1" fmla="*/ 2364059 h 2364059"/>
              <a:gd name="connsiteX2" fmla="*/ 769435 w 802888"/>
              <a:gd name="connsiteY2" fmla="*/ 1527717 h 2364059"/>
              <a:gd name="connsiteX3" fmla="*/ 501805 w 802888"/>
              <a:gd name="connsiteY3" fmla="*/ 1059366 h 2364059"/>
              <a:gd name="connsiteX4" fmla="*/ 267630 w 802888"/>
              <a:gd name="connsiteY4" fmla="*/ 512956 h 2364059"/>
              <a:gd name="connsiteX5" fmla="*/ 0 w 802888"/>
              <a:gd name="connsiteY5" fmla="*/ 0 h 2364059"/>
              <a:gd name="connsiteX6" fmla="*/ 0 w 802888"/>
              <a:gd name="connsiteY6" fmla="*/ 2364059 h 236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2888" h="2364059">
                <a:moveTo>
                  <a:pt x="0" y="2364059"/>
                </a:moveTo>
                <a:lnTo>
                  <a:pt x="802888" y="2364059"/>
                </a:lnTo>
                <a:lnTo>
                  <a:pt x="769435" y="1527717"/>
                </a:lnTo>
                <a:lnTo>
                  <a:pt x="501805" y="1059366"/>
                </a:lnTo>
                <a:lnTo>
                  <a:pt x="267630" y="512956"/>
                </a:lnTo>
                <a:lnTo>
                  <a:pt x="0" y="0"/>
                </a:lnTo>
                <a:lnTo>
                  <a:pt x="0" y="236405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319" tIns="50159" rIns="100319" bIns="50159"/>
          <a:lstStyle/>
          <a:p>
            <a:pPr eaLnBrk="0" hangingPunct="0">
              <a:defRPr/>
            </a:pPr>
            <a:endParaRPr lang="en-US" sz="2000" dirty="0">
              <a:latin typeface="Tahoma" pitchFamily="34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Probability: 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The study of the laws of chance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Statistics: 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Use probability laws on past information to predict future events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Another 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88516" y="1298575"/>
            <a:ext cx="651310" cy="44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015" tIns="50508" rIns="101015" bIns="50508">
            <a:spAutoFit/>
          </a:bodyPr>
          <a:lstStyle/>
          <a:p>
            <a:pPr eaLnBrk="0" hangingPunct="0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552450" y="5122863"/>
            <a:ext cx="909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015" tIns="50508" rIns="101015" bIns="50508">
            <a:spAutoFit/>
          </a:bodyPr>
          <a:lstStyle/>
          <a:p>
            <a:pPr eaLnBrk="0" hangingPunct="0"/>
            <a:r>
              <a:rPr lang="en-US" dirty="0"/>
              <a:t>An integral as the limit of a sum of rectangles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 err="1"/>
              <a:t>dt</a:t>
            </a:r>
            <a:r>
              <a:rPr lang="en-US" dirty="0"/>
              <a:t> wide </a:t>
            </a:r>
            <a:r>
              <a:rPr lang="en-US" dirty="0" smtClean="0"/>
              <a:t>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tall.  </a:t>
            </a:r>
          </a:p>
          <a:p>
            <a:pPr eaLnBrk="0" hangingPunct="0"/>
            <a:r>
              <a:rPr lang="en-US" dirty="0"/>
              <a:t>As </a:t>
            </a:r>
            <a:r>
              <a:rPr lang="en-US" i="1" dirty="0" err="1"/>
              <a:t>dt</a:t>
            </a:r>
            <a:r>
              <a:rPr lang="en-US" dirty="0"/>
              <a:t> becomes smaller, the rectangles better approximate the true area.</a:t>
            </a:r>
          </a:p>
        </p:txBody>
      </p:sp>
      <p:sp>
        <p:nvSpPr>
          <p:cNvPr id="15367" name="Rectangle 23"/>
          <p:cNvSpPr>
            <a:spLocks noChangeArrowheads="1"/>
          </p:cNvSpPr>
          <p:nvPr/>
        </p:nvSpPr>
        <p:spPr bwMode="auto">
          <a:xfrm>
            <a:off x="2255838" y="4518025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015" tIns="50508" rIns="101015" bIns="50508">
            <a:spAutoFit/>
          </a:bodyPr>
          <a:lstStyle/>
          <a:p>
            <a:pPr eaLnBrk="0" hangingPunct="0"/>
            <a:r>
              <a:rPr lang="en-US" i="1"/>
              <a:t>dt</a:t>
            </a:r>
          </a:p>
        </p:txBody>
      </p:sp>
      <p:grpSp>
        <p:nvGrpSpPr>
          <p:cNvPr id="15368" name="Group 30"/>
          <p:cNvGrpSpPr>
            <a:grpSpLocks/>
          </p:cNvGrpSpPr>
          <p:nvPr/>
        </p:nvGrpSpPr>
        <p:grpSpPr bwMode="auto">
          <a:xfrm>
            <a:off x="1187450" y="1319213"/>
            <a:ext cx="7029450" cy="3487737"/>
            <a:chOff x="1089025" y="811213"/>
            <a:chExt cx="6450013" cy="3520117"/>
          </a:xfrm>
        </p:grpSpPr>
        <p:sp>
          <p:nvSpPr>
            <p:cNvPr id="15371" name="Line 2"/>
            <p:cNvSpPr>
              <a:spLocks noChangeShapeType="1"/>
            </p:cNvSpPr>
            <p:nvPr/>
          </p:nvSpPr>
          <p:spPr bwMode="auto">
            <a:xfrm flipH="1">
              <a:off x="1093788" y="811213"/>
              <a:ext cx="3175" cy="308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3"/>
            <p:cNvSpPr>
              <a:spLocks noChangeShapeType="1"/>
            </p:cNvSpPr>
            <p:nvPr/>
          </p:nvSpPr>
          <p:spPr bwMode="auto">
            <a:xfrm>
              <a:off x="1089025" y="3887788"/>
              <a:ext cx="5965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Arc 4"/>
            <p:cNvSpPr>
              <a:spLocks/>
            </p:cNvSpPr>
            <p:nvPr/>
          </p:nvSpPr>
          <p:spPr bwMode="auto">
            <a:xfrm>
              <a:off x="1414463" y="1576388"/>
              <a:ext cx="1905000" cy="2309812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496"/>
                  </a:moveTo>
                  <a:cubicBezTo>
                    <a:pt x="57" y="9614"/>
                    <a:pt x="9700" y="9"/>
                    <a:pt x="21582" y="0"/>
                  </a:cubicBezTo>
                </a:path>
                <a:path w="21600" h="21600" stroke="0" extrusionOk="0">
                  <a:moveTo>
                    <a:pt x="0" y="21496"/>
                  </a:moveTo>
                  <a:cubicBezTo>
                    <a:pt x="57" y="9614"/>
                    <a:pt x="9700" y="9"/>
                    <a:pt x="21582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Arc 5"/>
            <p:cNvSpPr>
              <a:spLocks/>
            </p:cNvSpPr>
            <p:nvPr/>
          </p:nvSpPr>
          <p:spPr bwMode="auto">
            <a:xfrm>
              <a:off x="3313113" y="1576388"/>
              <a:ext cx="3317875" cy="2295525"/>
            </a:xfrm>
            <a:custGeom>
              <a:avLst/>
              <a:gdLst>
                <a:gd name="T0" fmla="*/ 0 w 21610"/>
                <a:gd name="T1" fmla="*/ 0 h 21600"/>
                <a:gd name="T2" fmla="*/ 2147483647 w 21610"/>
                <a:gd name="T3" fmla="*/ 2147483647 h 21600"/>
                <a:gd name="T4" fmla="*/ 2147483647 w 2161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10"/>
                <a:gd name="T10" fmla="*/ 0 h 21600"/>
                <a:gd name="T11" fmla="*/ 21610 w 216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0" h="21600" fill="none" extrusionOk="0">
                  <a:moveTo>
                    <a:pt x="0" y="0"/>
                  </a:moveTo>
                  <a:cubicBezTo>
                    <a:pt x="3" y="0"/>
                    <a:pt x="6" y="-1"/>
                    <a:pt x="10" y="0"/>
                  </a:cubicBezTo>
                  <a:cubicBezTo>
                    <a:pt x="11939" y="0"/>
                    <a:pt x="21610" y="9670"/>
                    <a:pt x="21610" y="21600"/>
                  </a:cubicBezTo>
                </a:path>
                <a:path w="21610" h="21600" stroke="0" extrusionOk="0">
                  <a:moveTo>
                    <a:pt x="0" y="0"/>
                  </a:moveTo>
                  <a:cubicBezTo>
                    <a:pt x="3" y="0"/>
                    <a:pt x="6" y="-1"/>
                    <a:pt x="10" y="0"/>
                  </a:cubicBezTo>
                  <a:cubicBezTo>
                    <a:pt x="11939" y="0"/>
                    <a:pt x="21610" y="9670"/>
                    <a:pt x="21610" y="21600"/>
                  </a:cubicBezTo>
                  <a:lnTo>
                    <a:pt x="1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Rectangle 6"/>
            <p:cNvSpPr>
              <a:spLocks noChangeArrowheads="1"/>
            </p:cNvSpPr>
            <p:nvPr/>
          </p:nvSpPr>
          <p:spPr bwMode="auto">
            <a:xfrm>
              <a:off x="7285038" y="3732213"/>
              <a:ext cx="254000" cy="43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i="1"/>
                <a:t>t</a:t>
              </a:r>
            </a:p>
          </p:txBody>
        </p:sp>
        <p:sp>
          <p:nvSpPr>
            <p:cNvPr id="15376" name="Line 9"/>
            <p:cNvSpPr>
              <a:spLocks noChangeShapeType="1"/>
            </p:cNvSpPr>
            <p:nvPr/>
          </p:nvSpPr>
          <p:spPr bwMode="auto">
            <a:xfrm>
              <a:off x="1412875" y="3016250"/>
              <a:ext cx="341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0"/>
            <p:cNvSpPr>
              <a:spLocks noChangeShapeType="1"/>
            </p:cNvSpPr>
            <p:nvPr/>
          </p:nvSpPr>
          <p:spPr bwMode="auto">
            <a:xfrm>
              <a:off x="1747838" y="2362200"/>
              <a:ext cx="0" cy="1533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1"/>
            <p:cNvSpPr>
              <a:spLocks noChangeShapeType="1"/>
            </p:cNvSpPr>
            <p:nvPr/>
          </p:nvSpPr>
          <p:spPr bwMode="auto">
            <a:xfrm>
              <a:off x="1741488" y="2355850"/>
              <a:ext cx="341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2"/>
            <p:cNvSpPr>
              <a:spLocks noChangeShapeType="1"/>
            </p:cNvSpPr>
            <p:nvPr/>
          </p:nvSpPr>
          <p:spPr bwMode="auto">
            <a:xfrm flipH="1">
              <a:off x="2084388" y="1971675"/>
              <a:ext cx="1587" cy="1916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>
              <a:off x="2089150" y="1973263"/>
              <a:ext cx="341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>
              <a:off x="2428875" y="1752600"/>
              <a:ext cx="0" cy="2128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2438400" y="1751013"/>
              <a:ext cx="358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6"/>
            <p:cNvSpPr>
              <a:spLocks noChangeShapeType="1"/>
            </p:cNvSpPr>
            <p:nvPr/>
          </p:nvSpPr>
          <p:spPr bwMode="auto">
            <a:xfrm>
              <a:off x="2805113" y="1631950"/>
              <a:ext cx="358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17"/>
            <p:cNvSpPr>
              <a:spLocks noChangeShapeType="1"/>
            </p:cNvSpPr>
            <p:nvPr/>
          </p:nvSpPr>
          <p:spPr bwMode="auto">
            <a:xfrm>
              <a:off x="2800350" y="1628775"/>
              <a:ext cx="0" cy="2257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18"/>
            <p:cNvSpPr>
              <a:spLocks noChangeShapeType="1"/>
            </p:cNvSpPr>
            <p:nvPr/>
          </p:nvSpPr>
          <p:spPr bwMode="auto">
            <a:xfrm>
              <a:off x="3162300" y="1560513"/>
              <a:ext cx="358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19"/>
            <p:cNvSpPr>
              <a:spLocks noChangeShapeType="1"/>
            </p:cNvSpPr>
            <p:nvPr/>
          </p:nvSpPr>
          <p:spPr bwMode="auto">
            <a:xfrm>
              <a:off x="3157538" y="1571625"/>
              <a:ext cx="0" cy="2309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20"/>
            <p:cNvSpPr>
              <a:spLocks noChangeShapeType="1"/>
            </p:cNvSpPr>
            <p:nvPr/>
          </p:nvSpPr>
          <p:spPr bwMode="auto">
            <a:xfrm>
              <a:off x="3519488" y="1562100"/>
              <a:ext cx="0" cy="2328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Rectangle 21"/>
            <p:cNvSpPr>
              <a:spLocks noChangeArrowheads="1"/>
            </p:cNvSpPr>
            <p:nvPr/>
          </p:nvSpPr>
          <p:spPr bwMode="auto">
            <a:xfrm>
              <a:off x="3662363" y="2541588"/>
              <a:ext cx="811848" cy="63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500"/>
                <a:t>…..</a:t>
              </a:r>
            </a:p>
          </p:txBody>
        </p:sp>
        <p:graphicFrame>
          <p:nvGraphicFramePr>
            <p:cNvPr id="15364" name="Object 22"/>
            <p:cNvGraphicFramePr>
              <a:graphicFrameLocks/>
            </p:cNvGraphicFramePr>
            <p:nvPr/>
          </p:nvGraphicFramePr>
          <p:xfrm>
            <a:off x="2071688" y="3829050"/>
            <a:ext cx="400050" cy="349250"/>
          </p:xfrm>
          <a:graphic>
            <a:graphicData uri="http://schemas.openxmlformats.org/presentationml/2006/ole">
              <p:oleObj spid="_x0000_s15364" name="Equation" r:id="rId4" imgW="342720" imgH="368280" progId="Equation.3">
                <p:embed/>
              </p:oleObj>
            </a:graphicData>
          </a:graphic>
        </p:graphicFrame>
        <p:sp>
          <p:nvSpPr>
            <p:cNvPr id="15389" name="Line 24"/>
            <p:cNvSpPr>
              <a:spLocks noChangeShapeType="1"/>
            </p:cNvSpPr>
            <p:nvPr/>
          </p:nvSpPr>
          <p:spPr bwMode="auto">
            <a:xfrm>
              <a:off x="1408113" y="3017838"/>
              <a:ext cx="0" cy="866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1254125" y="3848100"/>
              <a:ext cx="314738" cy="43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15391" name="Rectangle 26"/>
            <p:cNvSpPr>
              <a:spLocks noChangeArrowheads="1"/>
            </p:cNvSpPr>
            <p:nvPr/>
          </p:nvSpPr>
          <p:spPr bwMode="auto">
            <a:xfrm>
              <a:off x="6497638" y="3895725"/>
              <a:ext cx="314738" cy="43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/>
                <a:t>b</a:t>
              </a:r>
            </a:p>
          </p:txBody>
        </p:sp>
      </p:grpSp>
      <p:graphicFrame>
        <p:nvGraphicFramePr>
          <p:cNvPr id="15362" name="Object 27"/>
          <p:cNvGraphicFramePr>
            <a:graphicFrameLocks/>
          </p:cNvGraphicFramePr>
          <p:nvPr/>
        </p:nvGraphicFramePr>
        <p:xfrm>
          <a:off x="255588" y="5913438"/>
          <a:ext cx="9461500" cy="1279525"/>
        </p:xfrm>
        <a:graphic>
          <a:graphicData uri="http://schemas.openxmlformats.org/presentationml/2006/ole">
            <p:oleObj spid="_x0000_s15362" name="Equation" r:id="rId5" imgW="3822480" imgH="482400" progId="Equation.DSMT4">
              <p:embed/>
            </p:oleObj>
          </a:graphicData>
        </a:graphic>
      </p:graphicFrame>
      <p:sp>
        <p:nvSpPr>
          <p:cNvPr id="15369" name="Rectangle 28"/>
          <p:cNvSpPr>
            <a:spLocks noChangeArrowheads="1"/>
          </p:cNvSpPr>
          <p:nvPr/>
        </p:nvSpPr>
        <p:spPr bwMode="auto">
          <a:xfrm>
            <a:off x="6475413" y="1938338"/>
            <a:ext cx="3313112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015" tIns="50508" rIns="101015" bIns="50508">
            <a:spAutoFit/>
          </a:bodyPr>
          <a:lstStyle/>
          <a:p>
            <a:pPr eaLnBrk="0" hangingPunct="0"/>
            <a:r>
              <a:rPr lang="en-US"/>
              <a:t>each rectangle has area </a:t>
            </a:r>
          </a:p>
        </p:txBody>
      </p:sp>
      <p:graphicFrame>
        <p:nvGraphicFramePr>
          <p:cNvPr id="15363" name="Object 29"/>
          <p:cNvGraphicFramePr>
            <a:graphicFrameLocks/>
          </p:cNvGraphicFramePr>
          <p:nvPr/>
        </p:nvGraphicFramePr>
        <p:xfrm>
          <a:off x="7353300" y="2378075"/>
          <a:ext cx="1787525" cy="663575"/>
        </p:xfrm>
        <a:graphic>
          <a:graphicData uri="http://schemas.openxmlformats.org/presentationml/2006/ole">
            <p:oleObj spid="_x0000_s15363" name="Equation" r:id="rId6" imgW="672840" imgH="203040" progId="Equation.DSMT4">
              <p:embed/>
            </p:oleObj>
          </a:graphicData>
        </a:graphic>
      </p:graphicFrame>
      <p:sp>
        <p:nvSpPr>
          <p:cNvPr id="15370" name="Title 29"/>
          <p:cNvSpPr>
            <a:spLocks noGrp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/>
              <a:t>Integration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6113" y="1370013"/>
            <a:ext cx="8748712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015" tIns="50508" rIns="101015" bIns="50508">
            <a:spAutoFit/>
          </a:bodyPr>
          <a:lstStyle/>
          <a:p>
            <a:pPr eaLnBrk="0" hangingPunct="0"/>
            <a:r>
              <a:rPr lang="en-US" sz="2600"/>
              <a:t>We’re integrating with respect to a variable called “</a:t>
            </a:r>
            <a:r>
              <a:rPr lang="en-US" sz="2600" i="1"/>
              <a:t>x</a:t>
            </a:r>
            <a:r>
              <a:rPr lang="en-US" sz="2600"/>
              <a:t>”.  </a:t>
            </a:r>
          </a:p>
          <a:p>
            <a:pPr eaLnBrk="0" hangingPunct="0"/>
            <a:r>
              <a:rPr lang="en-US" sz="2600"/>
              <a:t>We evaluate the integral for values of </a:t>
            </a:r>
            <a:r>
              <a:rPr lang="en-US" sz="2600" i="1"/>
              <a:t>x</a:t>
            </a:r>
            <a:r>
              <a:rPr lang="en-US" sz="2600"/>
              <a:t> within [a,b]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90575" y="5016500"/>
            <a:ext cx="8445500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015" tIns="50508" rIns="101015" bIns="50508">
            <a:spAutoFit/>
          </a:bodyPr>
          <a:lstStyle/>
          <a:p>
            <a:pPr eaLnBrk="0" hangingPunct="0"/>
            <a:r>
              <a:rPr lang="en-US" sz="2400" b="1"/>
              <a:t>Integrand:  </a:t>
            </a:r>
            <a:r>
              <a:rPr lang="en-US" sz="2400"/>
              <a:t>The stuff we insert here—usually a function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2400"/>
              <a:t>  It is the pdf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2400"/>
              <a:t>  Or, the expectation formula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 </a:t>
            </a:r>
            <a:r>
              <a:rPr lang="en-US" sz="2400" i="1"/>
              <a:t>x 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2400"/>
              <a:t>  If we insert nothing, then we assume the integrand is a</a:t>
            </a:r>
          </a:p>
          <a:p>
            <a:pPr eaLnBrk="0" hangingPunct="0"/>
            <a:r>
              <a:rPr lang="en-US" sz="2400"/>
              <a:t>    </a:t>
            </a:r>
            <a:r>
              <a:rPr lang="en-US" sz="2400" i="1"/>
              <a:t>constant</a:t>
            </a:r>
            <a:r>
              <a:rPr lang="en-US" sz="2400"/>
              <a:t>, and equal to 1.0</a:t>
            </a:r>
          </a:p>
        </p:txBody>
      </p:sp>
      <p:graphicFrame>
        <p:nvGraphicFramePr>
          <p:cNvPr id="16386" name="Object 2"/>
          <p:cNvGraphicFramePr>
            <a:graphicFrameLocks/>
          </p:cNvGraphicFramePr>
          <p:nvPr/>
        </p:nvGraphicFramePr>
        <p:xfrm>
          <a:off x="2836863" y="2232025"/>
          <a:ext cx="3365500" cy="2163763"/>
        </p:xfrm>
        <a:graphic>
          <a:graphicData uri="http://schemas.openxmlformats.org/presentationml/2006/ole">
            <p:oleObj spid="_x0000_s16386" name="Equation" r:id="rId4" imgW="761760" imgH="482400" progId="Equation.3">
              <p:embed/>
            </p:oleObj>
          </a:graphicData>
        </a:graphic>
      </p:graphicFrame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4446588" y="3795713"/>
            <a:ext cx="123825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035675" y="3594100"/>
            <a:ext cx="28575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64288" y="3822700"/>
            <a:ext cx="2992437" cy="717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00319" tIns="50159" rIns="100319" bIns="50159">
            <a:spAutoFit/>
          </a:bodyPr>
          <a:lstStyle/>
          <a:p>
            <a:pPr eaLnBrk="0" hangingPunct="0"/>
            <a:r>
              <a:rPr lang="en-US" sz="2000"/>
              <a:t>Indicates the variable involved (integrate wrt)</a:t>
            </a:r>
            <a:endParaRPr lang="en-US" sz="2600"/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 rot="-5435290">
            <a:off x="4321175" y="2749550"/>
            <a:ext cx="222250" cy="1784350"/>
          </a:xfrm>
          <a:prstGeom prst="leftBrace">
            <a:avLst>
              <a:gd name="adj1" fmla="val 6794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00319" tIns="50159" rIns="100319" bIns="50159" anchor="ctr"/>
          <a:lstStyle/>
          <a:p>
            <a:pPr algn="ctr" eaLnBrk="0" hangingPunct="0"/>
            <a:endParaRPr lang="en-US"/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 rot="-5400000">
            <a:off x="4431507" y="980281"/>
            <a:ext cx="303212" cy="7559675"/>
          </a:xfrm>
          <a:prstGeom prst="rightBrace">
            <a:avLst>
              <a:gd name="adj1" fmla="val 1413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endParaRPr lang="en-US"/>
          </a:p>
        </p:txBody>
      </p:sp>
      <p:sp>
        <p:nvSpPr>
          <p:cNvPr id="16394" name="Title 12"/>
          <p:cNvSpPr>
            <a:spLocks noGrp="1"/>
          </p:cNvSpPr>
          <p:nvPr>
            <p:ph type="title"/>
          </p:nvPr>
        </p:nvSpPr>
        <p:spPr>
          <a:xfrm>
            <a:off x="-1" y="-127000"/>
            <a:ext cx="9966325" cy="1265238"/>
          </a:xfrm>
        </p:spPr>
        <p:txBody>
          <a:bodyPr/>
          <a:lstStyle/>
          <a:p>
            <a:pPr eaLnBrk="1" hangingPunct="1"/>
            <a:r>
              <a:rPr lang="en-US" dirty="0" smtClean="0"/>
              <a:t>The Basic Integral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93738" y="1455738"/>
            <a:ext cx="8578850" cy="4554537"/>
          </a:xfrm>
        </p:spPr>
        <p:txBody>
          <a:bodyPr lIns="101015" tIns="50508" rIns="101015" bIns="50508"/>
          <a:lstStyle/>
          <a:p>
            <a:pPr eaLnBrk="1" hangingPunct="1"/>
            <a:r>
              <a:rPr lang="en-US" sz="3100" smtClean="0"/>
              <a:t>The (continuous) cdf is an integral value</a:t>
            </a:r>
          </a:p>
          <a:p>
            <a:pPr eaLnBrk="1" hangingPunct="1">
              <a:lnSpc>
                <a:spcPct val="110000"/>
              </a:lnSpc>
              <a:spcBef>
                <a:spcPts val="9213"/>
              </a:spcBef>
            </a:pPr>
            <a:r>
              <a:rPr lang="en-US" sz="3100" smtClean="0"/>
              <a:t>The probability of failure over a specific time interval [a,b]: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Integral Examples</a:t>
            </a:r>
          </a:p>
        </p:txBody>
      </p:sp>
      <p:graphicFrame>
        <p:nvGraphicFramePr>
          <p:cNvPr id="17410" name="Object 0"/>
          <p:cNvGraphicFramePr>
            <a:graphicFrameLocks/>
          </p:cNvGraphicFramePr>
          <p:nvPr/>
        </p:nvGraphicFramePr>
        <p:xfrm>
          <a:off x="2497138" y="1843088"/>
          <a:ext cx="4462462" cy="1308100"/>
        </p:xfrm>
        <a:graphic>
          <a:graphicData uri="http://schemas.openxmlformats.org/presentationml/2006/ole">
            <p:oleObj spid="_x0000_s17410" name="Equation" r:id="rId4" imgW="1701720" imgH="469800" progId="Equation.DSMT4">
              <p:embed/>
            </p:oleObj>
          </a:graphicData>
        </a:graphic>
      </p:graphicFrame>
      <p:graphicFrame>
        <p:nvGraphicFramePr>
          <p:cNvPr id="17411" name="Object 1"/>
          <p:cNvGraphicFramePr>
            <a:graphicFrameLocks/>
          </p:cNvGraphicFramePr>
          <p:nvPr/>
        </p:nvGraphicFramePr>
        <p:xfrm>
          <a:off x="2041525" y="4119563"/>
          <a:ext cx="5468938" cy="2979737"/>
        </p:xfrm>
        <a:graphic>
          <a:graphicData uri="http://schemas.openxmlformats.org/presentationml/2006/ole">
            <p:oleObj spid="_x0000_s17411" name="Equation" r:id="rId5" imgW="2108160" imgH="121896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Some Useful Integrals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44513" y="1527175"/>
          <a:ext cx="9061450" cy="5437188"/>
        </p:xfrm>
        <a:graphic>
          <a:graphicData uri="http://schemas.openxmlformats.org/presentationml/2006/ole">
            <p:oleObj spid="_x0000_s18434" name="Equation" r:id="rId4" imgW="2920680" imgH="17269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1" y="-127000"/>
            <a:ext cx="9369467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Some More Useful Integrals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349375" y="2041525"/>
          <a:ext cx="7132638" cy="3998913"/>
        </p:xfrm>
        <a:graphic>
          <a:graphicData uri="http://schemas.openxmlformats.org/presentationml/2006/ole">
            <p:oleObj spid="_x0000_s20482" name="Equation" r:id="rId4" imgW="2298600" imgH="1269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itle 1"/>
          <p:cNvSpPr>
            <a:spLocks noGrp="1"/>
          </p:cNvSpPr>
          <p:nvPr>
            <p:ph type="title"/>
          </p:nvPr>
        </p:nvSpPr>
        <p:spPr>
          <a:xfrm>
            <a:off x="1015326" y="-127000"/>
            <a:ext cx="7332662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Integration by Substitution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457700" y="3133725"/>
          <a:ext cx="995363" cy="220663"/>
        </p:xfrm>
        <a:graphic>
          <a:graphicData uri="http://schemas.openxmlformats.org/presentationml/2006/ole">
            <p:oleObj spid="_x0000_s2150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794000" y="1354138"/>
          <a:ext cx="3802063" cy="1211262"/>
        </p:xfrm>
        <a:graphic>
          <a:graphicData uri="http://schemas.openxmlformats.org/presentationml/2006/ole">
            <p:oleObj spid="_x0000_s21507" name="Equation" r:id="rId5" imgW="1498320" imgH="46980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93838" y="2711450"/>
          <a:ext cx="7159625" cy="4216400"/>
        </p:xfrm>
        <a:graphic>
          <a:graphicData uri="http://schemas.openxmlformats.org/presentationml/2006/ole">
            <p:oleObj spid="_x0000_s21508" name="Equation" r:id="rId6" imgW="2933640" imgH="1701720" progId="Equation.DSMT4">
              <p:embed/>
            </p:oleObj>
          </a:graphicData>
        </a:graphic>
      </p:graphicFrame>
      <p:cxnSp>
        <p:nvCxnSpPr>
          <p:cNvPr id="21510" name="Straight Connector 7"/>
          <p:cNvCxnSpPr>
            <a:cxnSpLocks noChangeShapeType="1"/>
          </p:cNvCxnSpPr>
          <p:nvPr/>
        </p:nvCxnSpPr>
        <p:spPr bwMode="auto">
          <a:xfrm rot="16200000" flipH="1">
            <a:off x="1793875" y="4691063"/>
            <a:ext cx="4065587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8"/>
          <p:cNvSpPr/>
          <p:nvPr/>
        </p:nvSpPr>
        <p:spPr bwMode="auto">
          <a:xfrm>
            <a:off x="2455863" y="2946400"/>
            <a:ext cx="1120775" cy="577850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319" tIns="50159" rIns="100319" bIns="50159"/>
          <a:lstStyle/>
          <a:p>
            <a:pPr eaLnBrk="0" hangingPunct="0">
              <a:defRPr/>
            </a:pPr>
            <a:endParaRPr lang="en-US" sz="2000" dirty="0">
              <a:latin typeface="Tahoma" pitchFamily="34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301875" y="5464175"/>
            <a:ext cx="1120775" cy="577850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319" tIns="50159" rIns="100319" bIns="50159"/>
          <a:lstStyle/>
          <a:p>
            <a:pPr eaLnBrk="0" hangingPunct="0">
              <a:defRPr/>
            </a:pPr>
            <a:endParaRPr lang="en-US" sz="2000" dirty="0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58938"/>
            <a:ext cx="9321800" cy="2787650"/>
          </a:xfrm>
        </p:spPr>
        <p:txBody>
          <a:bodyPr lIns="101015" tIns="50508" rIns="101015" bIns="50508"/>
          <a:lstStyle/>
          <a:p>
            <a:pPr eaLnBrk="1" hangingPunct="1"/>
            <a:r>
              <a:rPr lang="en-US" dirty="0" smtClean="0"/>
              <a:t>The mean is an </a:t>
            </a:r>
            <a:r>
              <a:rPr lang="en-US" i="1" dirty="0" smtClean="0"/>
              <a:t>expectation</a:t>
            </a:r>
            <a:endParaRPr lang="en-US" dirty="0" smtClean="0"/>
          </a:p>
          <a:p>
            <a:pPr lvl="1" eaLnBrk="1" hangingPunct="1">
              <a:spcBef>
                <a:spcPct val="55000"/>
              </a:spcBef>
            </a:pPr>
            <a:r>
              <a:rPr lang="en-US" dirty="0" smtClean="0"/>
              <a:t>Each possible value, </a:t>
            </a:r>
            <a:r>
              <a:rPr lang="en-US" i="1" dirty="0" smtClean="0"/>
              <a:t>t</a:t>
            </a:r>
            <a:r>
              <a:rPr lang="en-US" dirty="0" smtClean="0"/>
              <a:t>, weighted by its “rectangle area”  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dirty="0" smtClean="0"/>
              <a:t>We use the </a:t>
            </a:r>
            <a:r>
              <a:rPr lang="en-US" dirty="0" err="1" smtClean="0"/>
              <a:t>cdf</a:t>
            </a:r>
            <a:r>
              <a:rPr lang="en-US" dirty="0" smtClean="0"/>
              <a:t> integrand, but now multiply the integrand by  </a:t>
            </a:r>
            <a:r>
              <a:rPr lang="en-US" i="1" dirty="0" smtClean="0"/>
              <a:t>t</a:t>
            </a:r>
            <a:endParaRPr lang="en-US" dirty="0" smtClean="0"/>
          </a:p>
          <a:p>
            <a:pPr lvl="1" eaLnBrk="1" hangingPunct="1">
              <a:spcBef>
                <a:spcPct val="55000"/>
              </a:spcBef>
            </a:pPr>
            <a:r>
              <a:rPr lang="en-US" dirty="0" smtClean="0"/>
              <a:t>We integrate over all possible values of </a:t>
            </a:r>
            <a:r>
              <a:rPr lang="en-US" i="1" dirty="0" smtClean="0"/>
              <a:t>t</a:t>
            </a:r>
            <a:r>
              <a:rPr lang="en-US" dirty="0" smtClean="0"/>
              <a:t> (from </a:t>
            </a:r>
            <a:r>
              <a:rPr lang="en-US" i="1" dirty="0" smtClean="0"/>
              <a:t>t</a:t>
            </a:r>
            <a:r>
              <a:rPr lang="en-US" dirty="0" smtClean="0"/>
              <a:t> = 0 to </a:t>
            </a:r>
            <a:r>
              <a:rPr lang="en-US" sz="2800" dirty="0" smtClean="0">
                <a:sym typeface="Mathematica1"/>
              </a:rPr>
              <a:t>∞</a:t>
            </a:r>
            <a:r>
              <a:rPr lang="en-US" dirty="0" smtClean="0"/>
              <a:t>)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696" y="-127000"/>
            <a:ext cx="7332662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Applications of the Integral</a:t>
            </a:r>
          </a:p>
        </p:txBody>
      </p:sp>
      <p:graphicFrame>
        <p:nvGraphicFramePr>
          <p:cNvPr id="74752" name="Object 0"/>
          <p:cNvGraphicFramePr>
            <a:graphicFrameLocks/>
          </p:cNvGraphicFramePr>
          <p:nvPr/>
        </p:nvGraphicFramePr>
        <p:xfrm>
          <a:off x="1223963" y="4286250"/>
          <a:ext cx="4154487" cy="2490788"/>
        </p:xfrm>
        <a:graphic>
          <a:graphicData uri="http://schemas.openxmlformats.org/presentationml/2006/ole">
            <p:oleObj spid="_x0000_s22530" name="Equation" r:id="rId4" imgW="1600200" imgH="965160" progId="Equation.DSMT4">
              <p:embed/>
            </p:oleObj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641975" y="5829300"/>
            <a:ext cx="39512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015" tIns="50508" rIns="101015" bIns="50508">
            <a:spAutoFit/>
          </a:bodyPr>
          <a:lstStyle/>
          <a:p>
            <a:pPr eaLnBrk="0" hangingPunct="0"/>
            <a:r>
              <a:rPr lang="en-US" sz="2600" dirty="0">
                <a:solidFill>
                  <a:srgbClr val="FD2919"/>
                </a:solidFill>
              </a:rPr>
              <a:t>(A form you’ll see </a:t>
            </a:r>
            <a:r>
              <a:rPr lang="en-US" sz="2600" dirty="0" smtClean="0">
                <a:solidFill>
                  <a:srgbClr val="FD2919"/>
                </a:solidFill>
              </a:rPr>
              <a:t>soon)</a:t>
            </a:r>
            <a:endParaRPr lang="en-US" sz="3100" dirty="0">
              <a:solidFill>
                <a:srgbClr val="FD2919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  <p:bldP spid="3174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17525" y="1660525"/>
            <a:ext cx="8932863" cy="5083175"/>
          </a:xfrm>
        </p:spPr>
        <p:txBody>
          <a:bodyPr lIns="101015" tIns="50508" rIns="101015" bIns="50508"/>
          <a:lstStyle/>
          <a:p>
            <a:pPr eaLnBrk="1" hangingPunct="1"/>
            <a:r>
              <a:rPr lang="en-US" sz="2600" smtClean="0"/>
              <a:t>To help see what the integral is doing, recall the average value (expectation) of a discrete RV:</a:t>
            </a:r>
          </a:p>
          <a:p>
            <a:pPr eaLnBrk="1" hangingPunct="1">
              <a:spcBef>
                <a:spcPct val="340000"/>
              </a:spcBef>
            </a:pPr>
            <a:r>
              <a:rPr lang="en-US" sz="2600" smtClean="0"/>
              <a:t>In words:  the average value of a discrete RV is simply the sum of all possible values of </a:t>
            </a:r>
            <a:r>
              <a:rPr lang="en-US" sz="2600" i="1" smtClean="0"/>
              <a:t>x</a:t>
            </a:r>
            <a:r>
              <a:rPr lang="en-US" sz="2600" smtClean="0"/>
              <a:t>, each weighted by its probability of occurrence </a:t>
            </a:r>
            <a:r>
              <a:rPr lang="en-US" sz="2600" i="1" smtClean="0"/>
              <a:t>p</a:t>
            </a:r>
            <a:r>
              <a:rPr lang="en-US" sz="2600" smtClean="0"/>
              <a:t>(</a:t>
            </a:r>
            <a:r>
              <a:rPr lang="en-US" sz="2600" i="1" smtClean="0"/>
              <a:t>x</a:t>
            </a:r>
            <a:r>
              <a:rPr lang="en-US" sz="2600" smtClean="0"/>
              <a:t>)</a:t>
            </a:r>
          </a:p>
          <a:p>
            <a:pPr eaLnBrk="1" hangingPunct="1">
              <a:spcBef>
                <a:spcPct val="80000"/>
              </a:spcBef>
            </a:pPr>
            <a:r>
              <a:rPr lang="en-US" sz="2600" smtClean="0"/>
              <a:t>The integral is doing the same thing, except we must deal with the “billions and billions” (infinitely many) </a:t>
            </a:r>
            <a:r>
              <a:rPr lang="en-US" sz="2600" i="1" smtClean="0"/>
              <a:t>t</a:t>
            </a:r>
            <a:r>
              <a:rPr lang="en-US" sz="2600" smtClean="0"/>
              <a:t> values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274" y="-114474"/>
            <a:ext cx="7332662" cy="1265238"/>
          </a:xfrm>
        </p:spPr>
        <p:txBody>
          <a:bodyPr/>
          <a:lstStyle/>
          <a:p>
            <a:pPr eaLnBrk="1" hangingPunct="1"/>
            <a:r>
              <a:rPr lang="en-US" sz="3500" dirty="0" smtClean="0">
                <a:solidFill>
                  <a:schemeClr val="tx2"/>
                </a:solidFill>
              </a:rPr>
              <a:t>Compare with Discrete Variables</a:t>
            </a:r>
          </a:p>
        </p:txBody>
      </p:sp>
      <p:graphicFrame>
        <p:nvGraphicFramePr>
          <p:cNvPr id="23554" name="Object 0"/>
          <p:cNvGraphicFramePr>
            <a:graphicFrameLocks/>
          </p:cNvGraphicFramePr>
          <p:nvPr/>
        </p:nvGraphicFramePr>
        <p:xfrm>
          <a:off x="2843213" y="2655888"/>
          <a:ext cx="3255962" cy="1046162"/>
        </p:xfrm>
        <a:graphic>
          <a:graphicData uri="http://schemas.openxmlformats.org/presentationml/2006/ole">
            <p:oleObj spid="_x0000_s23554" name="Equation" r:id="rId4" imgW="1104840" imgH="35532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‘spread’ or dispersion about the mean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ea typeface="+mn-ea"/>
                <a:cs typeface="Arial" pitchFamily="34" charset="0"/>
              </a:rPr>
              <a:t>Variance</a:t>
            </a:r>
          </a:p>
        </p:txBody>
      </p:sp>
      <p:graphicFrame>
        <p:nvGraphicFramePr>
          <p:cNvPr id="24578" name="Object 1"/>
          <p:cNvGraphicFramePr>
            <a:graphicFrameLocks/>
          </p:cNvGraphicFramePr>
          <p:nvPr/>
        </p:nvGraphicFramePr>
        <p:xfrm>
          <a:off x="1020763" y="2603500"/>
          <a:ext cx="4724400" cy="4311650"/>
        </p:xfrm>
        <a:graphic>
          <a:graphicData uri="http://schemas.openxmlformats.org/presentationml/2006/ole">
            <p:oleObj spid="_x0000_s24578" name="Equation" r:id="rId4" imgW="1777680" imgH="1676160" progId="Equation.DSMT4">
              <p:embed/>
            </p:oleObj>
          </a:graphicData>
        </a:graphic>
      </p:graphicFrame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203950" y="4191000"/>
            <a:ext cx="1381125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/>
              <a:t>(discrete)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203950" y="6022975"/>
            <a:ext cx="1757363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/>
              <a:t>(continuous)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‘spread’ or dispersion about the mean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Note: To find the second moment</a:t>
            </a:r>
          </a:p>
          <a:p>
            <a:pPr eaLnBrk="1" hangingPunct="1"/>
            <a:endParaRPr 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51844"/>
            <a:ext cx="9966324" cy="1265238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ea typeface="+mn-ea"/>
                <a:cs typeface="Arial" pitchFamily="34" charset="0"/>
              </a:rPr>
              <a:t>Variance—An easier way</a:t>
            </a:r>
          </a:p>
        </p:txBody>
      </p:sp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584200" y="2393950"/>
          <a:ext cx="8840788" cy="884238"/>
        </p:xfrm>
        <a:graphic>
          <a:graphicData uri="http://schemas.openxmlformats.org/presentationml/2006/ole">
            <p:oleObj spid="_x0000_s25602" name="Equation" r:id="rId4" imgW="3657600" imgH="330120" progId="Equation.DSMT4">
              <p:embed/>
            </p:oleObj>
          </a:graphicData>
        </a:graphic>
      </p:graphicFrame>
      <p:graphicFrame>
        <p:nvGraphicFramePr>
          <p:cNvPr id="25603" name="Object 1"/>
          <p:cNvGraphicFramePr>
            <a:graphicFrameLocks/>
          </p:cNvGraphicFramePr>
          <p:nvPr/>
        </p:nvGraphicFramePr>
        <p:xfrm>
          <a:off x="2508250" y="4310063"/>
          <a:ext cx="3846513" cy="2413000"/>
        </p:xfrm>
        <a:graphic>
          <a:graphicData uri="http://schemas.openxmlformats.org/presentationml/2006/ole">
            <p:oleObj spid="_x0000_s25603" name="Equation" r:id="rId5" imgW="1447560" imgH="939600" progId="Equation.DSMT4">
              <p:embed/>
            </p:oleObj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596063" y="4462463"/>
            <a:ext cx="1381125" cy="439737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/>
              <a:t>(discrete)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507163" y="6040438"/>
            <a:ext cx="1757362" cy="439737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/>
              <a:t>(continuous)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71475" y="1511300"/>
            <a:ext cx="9594850" cy="5008563"/>
          </a:xfrm>
        </p:spPr>
        <p:txBody>
          <a:bodyPr/>
          <a:lstStyle/>
          <a:p>
            <a:pPr eaLnBrk="1" hangingPunct="1"/>
            <a:r>
              <a:rPr lang="en-US" smtClean="0"/>
              <a:t>Basic Method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Sample space &amp; events within an experiment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Define probabilities of events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Compute probabilities of more complex events formed from unions/intersections of the elementary events</a:t>
            </a:r>
          </a:p>
          <a:p>
            <a:pPr eaLnBrk="1" hangingPunct="1"/>
            <a:r>
              <a:rPr lang="en-US" smtClean="0"/>
              <a:t>Concept of Random Variables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Variable that takes on certain values iaw specific probabilities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Specify the probability distribution of a random variable to characterize a random process</a:t>
            </a:r>
          </a:p>
          <a:p>
            <a:pPr eaLnBrk="1" hangingPunct="1"/>
            <a:r>
              <a:rPr lang="en-US" smtClean="0"/>
              <a:t>Use both through the course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Modeling Uncertainty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when occurrences randomly vary and little else is known about the shape of the distribution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ea typeface="+mn-ea"/>
                <a:cs typeface="+mn-cs"/>
              </a:rPr>
              <a:t>Uniform Distribution, U(a, b)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736725" y="3443288"/>
          <a:ext cx="6138863" cy="2065337"/>
        </p:xfrm>
        <a:graphic>
          <a:graphicData uri="http://schemas.openxmlformats.org/presentationml/2006/ole">
            <p:oleObj spid="_x0000_s26626" name="Equation" r:id="rId4" imgW="1993680" imgH="660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for errors of various types</a:t>
            </a:r>
          </a:p>
          <a:p>
            <a:pPr eaLnBrk="1" hangingPunct="1"/>
            <a:endParaRPr lang="en-US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ea typeface="+mn-ea"/>
                <a:cs typeface="+mn-cs"/>
              </a:rPr>
              <a:t>Normal Distribution,  </a:t>
            </a:r>
            <a:r>
              <a:rPr lang="en-US" sz="3600" dirty="0" smtClean="0">
                <a:solidFill>
                  <a:schemeClr val="tx2"/>
                </a:solidFill>
              </a:rPr>
              <a:t>N(</a:t>
            </a:r>
            <a:r>
              <a:rPr lang="en-US" sz="3600" dirty="0" smtClean="0">
                <a:solidFill>
                  <a:schemeClr val="tx2"/>
                </a:solidFill>
                <a:sym typeface="Symbol"/>
              </a:rPr>
              <a:t>, </a:t>
            </a:r>
            <a:r>
              <a:rPr lang="en-US" sz="3600" baseline="30000" dirty="0" smtClean="0">
                <a:solidFill>
                  <a:schemeClr val="tx2"/>
                </a:solidFill>
                <a:sym typeface="Symbol"/>
              </a:rPr>
              <a:t>2</a:t>
            </a:r>
            <a:r>
              <a:rPr lang="en-US" sz="3600" dirty="0" smtClean="0">
                <a:solidFill>
                  <a:schemeClr val="tx2"/>
                </a:solidFill>
                <a:sym typeface="Symbol"/>
              </a:rPr>
              <a:t>)</a:t>
            </a:r>
            <a:endParaRPr lang="en-US" sz="3600" dirty="0" smtClean="0">
              <a:solidFill>
                <a:schemeClr val="tx2"/>
              </a:solidFill>
              <a:ea typeface="+mn-ea"/>
              <a:cs typeface="+mn-cs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58813" y="3511550"/>
          <a:ext cx="8986837" cy="2003425"/>
        </p:xfrm>
        <a:graphic>
          <a:graphicData uri="http://schemas.openxmlformats.org/presentationml/2006/ole">
            <p:oleObj spid="_x0000_s27650" name="Equation" r:id="rId4" imgW="2895480" imgH="634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to perform some task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325675" y="-127000"/>
            <a:ext cx="9966324" cy="1265238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500" dirty="0" smtClean="0">
                <a:solidFill>
                  <a:schemeClr val="tx2"/>
                </a:solidFill>
                <a:ea typeface="+mn-ea"/>
                <a:cs typeface="+mn-cs"/>
              </a:rPr>
              <a:t>Lognormal Distribution, LN(</a:t>
            </a:r>
            <a:r>
              <a:rPr lang="en-US" sz="35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, </a:t>
            </a:r>
            <a:r>
              <a:rPr lang="en-US" sz="3500" baseline="300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2</a:t>
            </a:r>
            <a:r>
              <a:rPr lang="en-US" sz="35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)</a:t>
            </a:r>
            <a:endParaRPr lang="en-US" sz="3500" baseline="30000" dirty="0" smtClean="0">
              <a:solidFill>
                <a:schemeClr val="tx2"/>
              </a:solidFill>
              <a:ea typeface="+mn-ea"/>
              <a:cs typeface="+mn-cs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79450" y="3073400"/>
          <a:ext cx="8440738" cy="2635250"/>
        </p:xfrm>
        <a:graphic>
          <a:graphicData uri="http://schemas.openxmlformats.org/presentationml/2006/ole">
            <p:oleObj spid="_x0000_s28674" name="Equation" r:id="rId4" imgW="306036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to complete some task, time to failure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977748" y="-127000"/>
            <a:ext cx="7332662" cy="1265238"/>
          </a:xfrm>
        </p:spPr>
        <p:txBody>
          <a:bodyPr/>
          <a:lstStyle/>
          <a:p>
            <a:pPr eaLnBrk="1" hangingPunct="1"/>
            <a:r>
              <a:rPr lang="en-US" sz="3500" dirty="0" err="1" smtClean="0">
                <a:solidFill>
                  <a:schemeClr val="tx2"/>
                </a:solidFill>
              </a:rPr>
              <a:t>Weibull</a:t>
            </a:r>
            <a:r>
              <a:rPr lang="en-US" sz="3500" dirty="0" smtClean="0">
                <a:solidFill>
                  <a:schemeClr val="tx2"/>
                </a:solidFill>
              </a:rPr>
              <a:t> Distribution, </a:t>
            </a:r>
            <a:r>
              <a:rPr lang="en-US" sz="3500" dirty="0" err="1" smtClean="0">
                <a:solidFill>
                  <a:schemeClr val="tx2"/>
                </a:solidFill>
              </a:rPr>
              <a:t>Weibull</a:t>
            </a:r>
            <a:r>
              <a:rPr lang="en-US" sz="3500" dirty="0" smtClean="0">
                <a:solidFill>
                  <a:schemeClr val="tx2"/>
                </a:solidFill>
              </a:rPr>
              <a:t>(</a:t>
            </a:r>
            <a:r>
              <a:rPr lang="en-US" sz="3500" dirty="0" smtClean="0">
                <a:solidFill>
                  <a:schemeClr val="tx2"/>
                </a:solidFill>
                <a:sym typeface="Symbol" pitchFamily="18" charset="2"/>
              </a:rPr>
              <a:t>, </a:t>
            </a:r>
            <a:r>
              <a:rPr lang="el-GR" sz="3500" dirty="0" smtClean="0">
                <a:solidFill>
                  <a:schemeClr val="tx2"/>
                </a:solidFill>
                <a:cs typeface="Arial"/>
                <a:sym typeface="Mathematica1"/>
              </a:rPr>
              <a:t>θ</a:t>
            </a:r>
            <a:r>
              <a:rPr lang="en-US" sz="3500" dirty="0" smtClean="0">
                <a:solidFill>
                  <a:schemeClr val="tx2"/>
                </a:solidFill>
                <a:sym typeface="Symbol" pitchFamily="18" charset="2"/>
              </a:rPr>
              <a:t>)</a:t>
            </a:r>
            <a:endParaRPr lang="en-US" sz="35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401763" y="2728913"/>
          <a:ext cx="7210425" cy="3536950"/>
        </p:xfrm>
        <a:graphic>
          <a:graphicData uri="http://schemas.openxmlformats.org/presentationml/2006/ole">
            <p:oleObj spid="_x0000_s29698" name="Equation" r:id="rId4" imgW="2628720" imgH="1269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 failure rates, 1/</a:t>
            </a:r>
            <a:r>
              <a:rPr lang="en-US" smtClean="0">
                <a:sym typeface="Symbol" pitchFamily="18" charset="2"/>
              </a:rPr>
              <a:t></a:t>
            </a:r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sz="3500" dirty="0" smtClean="0">
                <a:solidFill>
                  <a:schemeClr val="tx2"/>
                </a:solidFill>
              </a:rPr>
              <a:t>Exponential Distribution</a:t>
            </a:r>
            <a:br>
              <a:rPr lang="en-US" sz="3500" dirty="0" smtClean="0">
                <a:solidFill>
                  <a:schemeClr val="tx2"/>
                </a:solidFill>
              </a:rPr>
            </a:br>
            <a:r>
              <a:rPr lang="en-US" sz="3500" dirty="0" err="1" smtClean="0">
                <a:solidFill>
                  <a:schemeClr val="tx2"/>
                </a:solidFill>
              </a:rPr>
              <a:t>Expon</a:t>
            </a:r>
            <a:r>
              <a:rPr lang="en-US" sz="3500" dirty="0" smtClean="0">
                <a:solidFill>
                  <a:schemeClr val="tx2"/>
                </a:solidFill>
              </a:rPr>
              <a:t>(</a:t>
            </a:r>
            <a:r>
              <a:rPr lang="en-US" sz="3500" dirty="0" smtClean="0">
                <a:solidFill>
                  <a:schemeClr val="tx2"/>
                </a:solidFill>
                <a:sym typeface="Symbol" pitchFamily="18" charset="2"/>
              </a:rPr>
              <a:t>)</a:t>
            </a:r>
            <a:endParaRPr lang="en-US" sz="35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182813" y="2835275"/>
          <a:ext cx="5645150" cy="3255963"/>
        </p:xfrm>
        <a:graphic>
          <a:graphicData uri="http://schemas.openxmlformats.org/presentationml/2006/ole">
            <p:oleObj spid="_x0000_s30722" name="Equation" r:id="rId4" imgW="2057400" imgH="1168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416050"/>
            <a:ext cx="8470900" cy="4554538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Discrete distribution representing # of successes in  </a:t>
            </a:r>
            <a:r>
              <a:rPr lang="en-US" sz="2600" i="1" dirty="0" smtClean="0"/>
              <a:t>n </a:t>
            </a:r>
            <a:r>
              <a:rPr lang="en-US" sz="2600" dirty="0" smtClean="0"/>
              <a:t>independent Bernoulli trials where the probability of success for </a:t>
            </a:r>
            <a:r>
              <a:rPr lang="en-US" sz="2600" smtClean="0"/>
              <a:t>each trial </a:t>
            </a:r>
            <a:r>
              <a:rPr lang="en-US" sz="2600" dirty="0" smtClean="0"/>
              <a:t>is p</a:t>
            </a:r>
          </a:p>
          <a:p>
            <a:pPr eaLnBrk="1" hangingPunct="1"/>
            <a:r>
              <a:rPr lang="en-US" sz="2600" dirty="0" smtClean="0"/>
              <a:t>The </a:t>
            </a:r>
            <a:r>
              <a:rPr lang="en-US" sz="2600" dirty="0" smtClean="0">
                <a:solidFill>
                  <a:schemeClr val="tx2"/>
                </a:solidFill>
              </a:rPr>
              <a:t>binomial</a:t>
            </a:r>
            <a:r>
              <a:rPr lang="en-US" sz="2600" dirty="0" smtClean="0"/>
              <a:t> (a set of Bernoulli trials)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Probability I’ll get exactly 3 ‘7’s on my next 5 tosses of two dice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Probability of exactly 1 failure among 5 identical components</a:t>
            </a:r>
          </a:p>
          <a:p>
            <a:pPr eaLnBrk="1" hangingPunct="1"/>
            <a:endParaRPr lang="en-US" sz="2600" dirty="0" smtClean="0"/>
          </a:p>
          <a:p>
            <a:pPr lvl="1" eaLnBrk="1" hangingPunct="1">
              <a:spcBef>
                <a:spcPct val="0"/>
              </a:spcBef>
            </a:pPr>
            <a:endParaRPr lang="en-US" sz="22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356941" cy="1265238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ea typeface="+mn-ea"/>
                <a:cs typeface="+mn-cs"/>
              </a:rPr>
              <a:t>Binomial Distribution, bin(n, p)</a:t>
            </a:r>
          </a:p>
        </p:txBody>
      </p:sp>
      <p:graphicFrame>
        <p:nvGraphicFramePr>
          <p:cNvPr id="31746" name="Object 0"/>
          <p:cNvGraphicFramePr>
            <a:graphicFrameLocks noChangeAspect="1"/>
          </p:cNvGraphicFramePr>
          <p:nvPr/>
        </p:nvGraphicFramePr>
        <p:xfrm>
          <a:off x="515938" y="4460875"/>
          <a:ext cx="9169400" cy="2689225"/>
        </p:xfrm>
        <a:graphic>
          <a:graphicData uri="http://schemas.openxmlformats.org/presentationml/2006/ole">
            <p:oleObj spid="_x0000_s31746" name="Equation" r:id="rId4" imgW="3340080" imgH="965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unique relationship between the Poisson pmf and the exponential pdf…</a:t>
            </a:r>
          </a:p>
          <a:p>
            <a:pPr eaLnBrk="1" hangingPunct="1"/>
            <a:r>
              <a:rPr lang="en-US" smtClean="0"/>
              <a:t>It’s WHEN the time between successive occurrences is exponentially distributed, AND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Failure rate = </a:t>
            </a:r>
            <a:r>
              <a:rPr lang="en-US" smtClean="0">
                <a:sym typeface="Symbol" pitchFamily="18" charset="2"/>
              </a:rPr>
              <a:t></a:t>
            </a:r>
            <a:endParaRPr lang="en-US" smtClean="0"/>
          </a:p>
          <a:p>
            <a:pPr eaLnBrk="1" hangingPunct="1"/>
            <a:r>
              <a:rPr lang="en-US" smtClean="0"/>
              <a:t>The number of occurrences in a given time, t, is Poisson distributed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Expected # failures over time t = </a:t>
            </a:r>
            <a:r>
              <a:rPr lang="en-US" smtClean="0">
                <a:sym typeface="Symbol" pitchFamily="18" charset="2"/>
              </a:rPr>
              <a:t>t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2"/>
                </a:solidFill>
              </a:rPr>
              <a:t>A Poisson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181577" cy="1265238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2"/>
                </a:solidFill>
              </a:rPr>
              <a:t>Poisson Process – the idea…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1485900" y="4130675"/>
            <a:ext cx="6784975" cy="0"/>
          </a:xfrm>
          <a:prstGeom prst="line">
            <a:avLst/>
          </a:prstGeom>
          <a:noFill/>
          <a:ln w="9525">
            <a:solidFill>
              <a:srgbClr val="FD2919"/>
            </a:solidFill>
            <a:prstDash val="dash"/>
            <a:round/>
            <a:headEnd type="none" w="med" len="lg"/>
            <a:tailEnd type="arrow" w="med" len="med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747838" y="4014788"/>
            <a:ext cx="0" cy="231775"/>
          </a:xfrm>
          <a:prstGeom prst="line">
            <a:avLst/>
          </a:prstGeom>
          <a:noFill/>
          <a:ln w="38100" cap="rnd">
            <a:solidFill>
              <a:srgbClr val="FD2919"/>
            </a:solidFill>
            <a:prstDash val="sysDot"/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060575" y="4005263"/>
            <a:ext cx="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501900" y="4003675"/>
            <a:ext cx="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759200" y="4010025"/>
            <a:ext cx="0" cy="231775"/>
          </a:xfrm>
          <a:prstGeom prst="line">
            <a:avLst/>
          </a:prstGeom>
          <a:noFill/>
          <a:ln w="38100" cap="rnd">
            <a:solidFill>
              <a:srgbClr val="FD2919"/>
            </a:solidFill>
            <a:prstDash val="sysDot"/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767513" y="4016375"/>
            <a:ext cx="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389688" y="4016375"/>
            <a:ext cx="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711825" y="4022725"/>
            <a:ext cx="0" cy="231775"/>
          </a:xfrm>
          <a:prstGeom prst="line">
            <a:avLst/>
          </a:prstGeom>
          <a:noFill/>
          <a:ln w="38100" cap="rnd">
            <a:solidFill>
              <a:srgbClr val="FD2919"/>
            </a:solidFill>
            <a:prstDash val="sysDot"/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7672388" y="4038600"/>
            <a:ext cx="0" cy="231775"/>
          </a:xfrm>
          <a:prstGeom prst="line">
            <a:avLst/>
          </a:prstGeom>
          <a:noFill/>
          <a:ln w="38100" cap="rnd">
            <a:solidFill>
              <a:srgbClr val="FD2919"/>
            </a:solidFill>
            <a:prstDash val="sysDot"/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287838" y="4022725"/>
            <a:ext cx="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576388" y="4276725"/>
            <a:ext cx="360362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b="1">
                <a:solidFill>
                  <a:srgbClr val="FD2919"/>
                </a:solidFill>
              </a:rPr>
              <a:t>0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3600450" y="4283075"/>
            <a:ext cx="360363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b="1">
                <a:solidFill>
                  <a:srgbClr val="FD2919"/>
                </a:solidFill>
              </a:rPr>
              <a:t>1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545138" y="4251325"/>
            <a:ext cx="360362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b="1">
                <a:solidFill>
                  <a:srgbClr val="FD2919"/>
                </a:solidFill>
              </a:rPr>
              <a:t>2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7494588" y="4251325"/>
            <a:ext cx="358775" cy="4397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b="1">
                <a:solidFill>
                  <a:srgbClr val="FD2919"/>
                </a:solidFill>
              </a:rPr>
              <a:t>3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7367588" y="4013200"/>
            <a:ext cx="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2073275" y="3740150"/>
            <a:ext cx="3921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91" name="Arc 19"/>
          <p:cNvSpPr>
            <a:spLocks/>
          </p:cNvSpPr>
          <p:nvPr/>
        </p:nvSpPr>
        <p:spPr bwMode="auto">
          <a:xfrm rot="6158342">
            <a:off x="5799137" y="4894263"/>
            <a:ext cx="714375" cy="996950"/>
          </a:xfrm>
          <a:custGeom>
            <a:avLst/>
            <a:gdLst>
              <a:gd name="T0" fmla="*/ 0 w 15285"/>
              <a:gd name="T1" fmla="*/ 0 h 21600"/>
              <a:gd name="T2" fmla="*/ 2147483647 w 15285"/>
              <a:gd name="T3" fmla="*/ 2147483647 h 21600"/>
              <a:gd name="T4" fmla="*/ 0 w 15285"/>
              <a:gd name="T5" fmla="*/ 2147483647 h 21600"/>
              <a:gd name="T6" fmla="*/ 0 60000 65536"/>
              <a:gd name="T7" fmla="*/ 0 60000 65536"/>
              <a:gd name="T8" fmla="*/ 0 60000 65536"/>
              <a:gd name="T9" fmla="*/ 0 w 15285"/>
              <a:gd name="T10" fmla="*/ 0 h 21600"/>
              <a:gd name="T11" fmla="*/ 15285 w 152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85" h="21600" fill="none" extrusionOk="0">
                <a:moveTo>
                  <a:pt x="-1" y="0"/>
                </a:moveTo>
                <a:cubicBezTo>
                  <a:pt x="5734" y="0"/>
                  <a:pt x="11233" y="2280"/>
                  <a:pt x="15285" y="6337"/>
                </a:cubicBezTo>
              </a:path>
              <a:path w="15285" h="21600" stroke="0" extrusionOk="0">
                <a:moveTo>
                  <a:pt x="-1" y="0"/>
                </a:moveTo>
                <a:cubicBezTo>
                  <a:pt x="5734" y="0"/>
                  <a:pt x="11233" y="2280"/>
                  <a:pt x="15285" y="6337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987675" y="1431925"/>
            <a:ext cx="6022975" cy="1531938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lIns="100319" tIns="50159" rIns="100319" bIns="50159">
            <a:spAutoFit/>
          </a:bodyPr>
          <a:lstStyle/>
          <a:p>
            <a:pPr eaLnBrk="0" hangingPunct="0"/>
            <a:r>
              <a:rPr lang="en-US" sz="3100"/>
              <a:t>Time between successive occurrences is exponentially distributed with parameter </a:t>
            </a:r>
            <a:r>
              <a:rPr lang="en-US" sz="3100">
                <a:latin typeface="Symbol" pitchFamily="18" charset="2"/>
              </a:rPr>
              <a:t>l</a:t>
            </a:r>
          </a:p>
        </p:txBody>
      </p:sp>
      <p:sp>
        <p:nvSpPr>
          <p:cNvPr id="54293" name="AutoShape 21"/>
          <p:cNvSpPr>
            <a:spLocks/>
          </p:cNvSpPr>
          <p:nvPr/>
        </p:nvSpPr>
        <p:spPr bwMode="auto">
          <a:xfrm rot="-5400000">
            <a:off x="6538913" y="3844925"/>
            <a:ext cx="344487" cy="2011363"/>
          </a:xfrm>
          <a:prstGeom prst="leftBrace">
            <a:avLst>
              <a:gd name="adj1" fmla="val 4941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pPr algn="ctr" eaLnBrk="0" hangingPunct="0"/>
            <a:endParaRPr lang="en-US"/>
          </a:p>
        </p:txBody>
      </p:sp>
      <p:sp>
        <p:nvSpPr>
          <p:cNvPr id="54294" name="Text Box 23"/>
          <p:cNvSpPr txBox="1">
            <a:spLocks noChangeArrowheads="1"/>
          </p:cNvSpPr>
          <p:nvPr/>
        </p:nvSpPr>
        <p:spPr bwMode="auto">
          <a:xfrm>
            <a:off x="476250" y="5760131"/>
            <a:ext cx="9247188" cy="1055687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 sz="3100" dirty="0"/>
              <a:t>Number of occurrences in a specified time interval </a:t>
            </a:r>
            <a:r>
              <a:rPr lang="en-US" sz="3100" i="1" dirty="0"/>
              <a:t>t</a:t>
            </a:r>
          </a:p>
          <a:p>
            <a:pPr eaLnBrk="0" hangingPunct="0"/>
            <a:r>
              <a:rPr lang="en-US" sz="3100" dirty="0"/>
              <a:t>is Poisson distributed with parameter , </a:t>
            </a:r>
            <a:r>
              <a:rPr lang="en-US" sz="3100" dirty="0" err="1">
                <a:latin typeface="Symbol" pitchFamily="18" charset="2"/>
              </a:rPr>
              <a:t>l</a:t>
            </a:r>
            <a:r>
              <a:rPr lang="en-US" sz="3100" i="1" dirty="0" err="1"/>
              <a:t>t</a:t>
            </a:r>
            <a:endParaRPr lang="en-US" sz="3100" i="1" dirty="0"/>
          </a:p>
        </p:txBody>
      </p:sp>
      <p:sp>
        <p:nvSpPr>
          <p:cNvPr id="54295" name="Arc 24"/>
          <p:cNvSpPr>
            <a:spLocks/>
          </p:cNvSpPr>
          <p:nvPr/>
        </p:nvSpPr>
        <p:spPr bwMode="auto">
          <a:xfrm rot="-4407261">
            <a:off x="2466975" y="2843213"/>
            <a:ext cx="847725" cy="996950"/>
          </a:xfrm>
          <a:custGeom>
            <a:avLst/>
            <a:gdLst>
              <a:gd name="T0" fmla="*/ 0 w 18091"/>
              <a:gd name="T1" fmla="*/ 0 h 21600"/>
              <a:gd name="T2" fmla="*/ 2147483647 w 18091"/>
              <a:gd name="T3" fmla="*/ 2147483647 h 21600"/>
              <a:gd name="T4" fmla="*/ 0 w 18091"/>
              <a:gd name="T5" fmla="*/ 2147483647 h 21600"/>
              <a:gd name="T6" fmla="*/ 0 60000 65536"/>
              <a:gd name="T7" fmla="*/ 0 60000 65536"/>
              <a:gd name="T8" fmla="*/ 0 60000 65536"/>
              <a:gd name="T9" fmla="*/ 0 w 18091"/>
              <a:gd name="T10" fmla="*/ 0 h 21600"/>
              <a:gd name="T11" fmla="*/ 18091 w 180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91" h="21600" fill="none" extrusionOk="0">
                <a:moveTo>
                  <a:pt x="-1" y="0"/>
                </a:moveTo>
                <a:cubicBezTo>
                  <a:pt x="7298" y="0"/>
                  <a:pt x="14103" y="3685"/>
                  <a:pt x="18090" y="9798"/>
                </a:cubicBezTo>
              </a:path>
              <a:path w="18091" h="21600" stroke="0" extrusionOk="0">
                <a:moveTo>
                  <a:pt x="-1" y="0"/>
                </a:moveTo>
                <a:cubicBezTo>
                  <a:pt x="7298" y="0"/>
                  <a:pt x="14103" y="3685"/>
                  <a:pt x="18090" y="9798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sp>
        <p:nvSpPr>
          <p:cNvPr id="54296" name="Text Box 25"/>
          <p:cNvSpPr txBox="1">
            <a:spLocks noChangeArrowheads="1"/>
          </p:cNvSpPr>
          <p:nvPr/>
        </p:nvSpPr>
        <p:spPr bwMode="auto">
          <a:xfrm>
            <a:off x="8482013" y="3824288"/>
            <a:ext cx="314325" cy="579437"/>
          </a:xfrm>
          <a:prstGeom prst="rect">
            <a:avLst/>
          </a:prstGeom>
          <a:noFill/>
          <a:ln w="12700">
            <a:noFill/>
            <a:miter lim="800000"/>
            <a:headEnd type="none" w="med" len="lg"/>
            <a:tailEnd type="none" w="sm" len="sm"/>
          </a:ln>
        </p:spPr>
        <p:txBody>
          <a:bodyPr wrap="none" lIns="100319" tIns="50159" rIns="100319" bIns="50159">
            <a:spAutoFit/>
          </a:bodyPr>
          <a:lstStyle/>
          <a:p>
            <a:pPr algn="ctr" eaLnBrk="0" hangingPunct="0"/>
            <a:r>
              <a:rPr lang="en-US" sz="3100" i="1"/>
              <a:t>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mtClean="0"/>
              <a:t>Things happen </a:t>
            </a:r>
            <a:r>
              <a:rPr lang="en-US" i="1" smtClean="0"/>
              <a:t>serially</a:t>
            </a:r>
            <a:r>
              <a:rPr lang="en-US" smtClean="0"/>
              <a:t> (no stinkin’ batches)</a:t>
            </a:r>
          </a:p>
          <a:p>
            <a:pPr eaLnBrk="1" hangingPunct="1">
              <a:buClr>
                <a:schemeClr val="tx1"/>
              </a:buClr>
            </a:pPr>
            <a:r>
              <a:rPr lang="en-US" i="1" smtClean="0"/>
              <a:t>Stationarity</a:t>
            </a:r>
            <a:r>
              <a:rPr lang="en-US" smtClean="0"/>
              <a:t> (parameters are constant w.r.t. time)</a:t>
            </a:r>
          </a:p>
          <a:p>
            <a:pPr eaLnBrk="1" hangingPunct="1">
              <a:buClr>
                <a:schemeClr val="tx1"/>
              </a:buClr>
            </a:pPr>
            <a:r>
              <a:rPr lang="en-US" i="1" smtClean="0"/>
              <a:t>Independent</a:t>
            </a:r>
            <a:r>
              <a:rPr lang="en-US" smtClean="0"/>
              <a:t> increments: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/>
              <a:t>What happens in one time period doesn’t affect what happens in a different, non-overlapping period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  <a:p>
            <a:pPr eaLnBrk="1" hangingPunct="1"/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444624" cy="1265238"/>
          </a:xfrm>
        </p:spPr>
        <p:txBody>
          <a:bodyPr/>
          <a:lstStyle/>
          <a:p>
            <a:pPr eaLnBrk="1" hangingPunct="1"/>
            <a:r>
              <a:rPr lang="en-US" sz="3500" dirty="0" smtClean="0">
                <a:solidFill>
                  <a:schemeClr val="tx2"/>
                </a:solidFill>
              </a:rPr>
              <a:t>Poisson Process Assumptions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939925"/>
            <a:ext cx="8470900" cy="45529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smtClean="0"/>
              <a:t>The </a:t>
            </a:r>
            <a:r>
              <a:rPr lang="en-US" sz="2600" smtClean="0">
                <a:solidFill>
                  <a:schemeClr val="tx2"/>
                </a:solidFill>
              </a:rPr>
              <a:t>Poisson </a:t>
            </a:r>
            <a:r>
              <a:rPr lang="en-US" sz="2600" smtClean="0"/>
              <a:t>is a discrete distribution representing the number of random events that occur in an interval of time, when events occur at a constant rate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200" smtClean="0"/>
              <a:t>Probability I’ll get exactly 5 emails in the next hour, given they average about </a:t>
            </a:r>
            <a:r>
              <a:rPr lang="en-US" sz="2200" smtClean="0">
                <a:sym typeface="Symbol" pitchFamily="18" charset="2"/>
              </a:rPr>
              <a:t></a:t>
            </a:r>
            <a:r>
              <a:rPr lang="en-US" sz="2200" smtClean="0"/>
              <a:t> per hour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sz="2200" smtClean="0"/>
          </a:p>
          <a:p>
            <a:pPr lvl="1" eaLnBrk="1" hangingPunct="1">
              <a:spcBef>
                <a:spcPct val="0"/>
              </a:spcBef>
            </a:pPr>
            <a:endParaRPr lang="en-US" sz="22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Poisson Distribution</a:t>
            </a:r>
          </a:p>
        </p:txBody>
      </p:sp>
      <p:graphicFrame>
        <p:nvGraphicFramePr>
          <p:cNvPr id="32770" name="Object 1"/>
          <p:cNvGraphicFramePr>
            <a:graphicFrameLocks noChangeAspect="1"/>
          </p:cNvGraphicFramePr>
          <p:nvPr/>
        </p:nvGraphicFramePr>
        <p:xfrm>
          <a:off x="1959428" y="4529505"/>
          <a:ext cx="5449207" cy="1678755"/>
        </p:xfrm>
        <a:graphic>
          <a:graphicData uri="http://schemas.openxmlformats.org/presentationml/2006/ole">
            <p:oleObj spid="_x0000_s32770" name="Equation" r:id="rId4" imgW="151128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</a:t>
            </a:r>
          </a:p>
          <a:p>
            <a:pPr eaLnBrk="1" hangingPunct="1"/>
            <a:r>
              <a:rPr lang="en-US" dirty="0" smtClean="0"/>
              <a:t>Experiments</a:t>
            </a:r>
          </a:p>
          <a:p>
            <a:pPr eaLnBrk="1" hangingPunct="1"/>
            <a:r>
              <a:rPr lang="en-US" dirty="0" smtClean="0"/>
              <a:t>Sample spaces</a:t>
            </a:r>
          </a:p>
          <a:p>
            <a:pPr eaLnBrk="1" hangingPunct="1"/>
            <a:r>
              <a:rPr lang="en-US" dirty="0" smtClean="0"/>
              <a:t>Outcomes</a:t>
            </a:r>
          </a:p>
          <a:p>
            <a:pPr eaLnBrk="1" hangingPunct="1"/>
            <a:r>
              <a:rPr lang="en-US" dirty="0" smtClean="0"/>
              <a:t>Events</a:t>
            </a:r>
          </a:p>
          <a:p>
            <a:pPr eaLnBrk="1" hangingPunct="1"/>
            <a:r>
              <a:rPr lang="en-US" dirty="0" smtClean="0"/>
              <a:t>Random variables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Key Terms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2"/>
                </a:solidFill>
              </a:rPr>
              <a:t>Other Useful Things!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69937" y="1447799"/>
          <a:ext cx="2353479" cy="3585256"/>
        </p:xfrm>
        <a:graphic>
          <a:graphicData uri="http://schemas.openxmlformats.org/presentationml/2006/ole">
            <p:oleObj spid="_x0000_s33794" name="Equation" r:id="rId4" imgW="863280" imgH="12952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75316" y="1415143"/>
            <a:ext cx="52142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		a 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= x </a:t>
            </a: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x/y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eft-Right Arrow 4"/>
          <p:cNvSpPr/>
          <p:nvPr/>
        </p:nvSpPr>
        <p:spPr bwMode="auto">
          <a:xfrm>
            <a:off x="6313714" y="1611085"/>
            <a:ext cx="762000" cy="326572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655763"/>
            <a:ext cx="8470900" cy="4552950"/>
          </a:xfrm>
        </p:spPr>
        <p:txBody>
          <a:bodyPr/>
          <a:lstStyle/>
          <a:p>
            <a:pPr eaLnBrk="1" hangingPunct="1"/>
            <a:r>
              <a:rPr lang="en-US" smtClean="0"/>
              <a:t>Probability analysis is always made in the context of some </a:t>
            </a:r>
            <a:r>
              <a:rPr lang="en-US" i="1" smtClean="0"/>
              <a:t>experiment</a:t>
            </a:r>
            <a:endParaRPr lang="en-US" smtClean="0"/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If I exceed my aircraft’s weight and balance limits, can I still take off?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I bought a ticket -- will I win the lottery tonight?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An Experiment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62050" y="4638675"/>
          <a:ext cx="4070350" cy="1939925"/>
        </p:xfrm>
        <a:graphic>
          <a:graphicData uri="http://schemas.openxmlformats.org/presentationml/2006/ole">
            <p:oleObj spid="_x0000_s1026" name="Clip" r:id="rId4" imgW="4739760" imgH="2225520" progId="">
              <p:embed/>
            </p:oleObj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630863" y="4768850"/>
            <a:ext cx="324802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+mn-lt"/>
                <a:cs typeface="Arial" charset="0"/>
              </a:rPr>
              <a:t>I was just handed two </a:t>
            </a:r>
          </a:p>
          <a:p>
            <a:pPr eaLnBrk="0" hangingPunct="0">
              <a:defRPr/>
            </a:pPr>
            <a:r>
              <a:rPr lang="en-US" sz="2400" dirty="0">
                <a:latin typeface="+mn-lt"/>
                <a:cs typeface="Arial" charset="0"/>
              </a:rPr>
              <a:t>dice -- will I roll a</a:t>
            </a:r>
          </a:p>
          <a:p>
            <a:pPr eaLnBrk="0" hangingPunct="0">
              <a:defRPr/>
            </a:pPr>
            <a:r>
              <a:rPr lang="en-US" sz="2400" dirty="0">
                <a:latin typeface="+mn-lt"/>
                <a:cs typeface="Arial" charset="0"/>
              </a:rPr>
              <a:t>seven?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7"/>
          <p:cNvSpPr>
            <a:spLocks noGrp="1" noChangeArrowheads="1"/>
          </p:cNvSpPr>
          <p:nvPr>
            <p:ph idx="1"/>
          </p:nvPr>
        </p:nvSpPr>
        <p:spPr>
          <a:xfrm>
            <a:off x="641350" y="1595438"/>
            <a:ext cx="8472488" cy="4552950"/>
          </a:xfrm>
        </p:spPr>
        <p:txBody>
          <a:bodyPr/>
          <a:lstStyle/>
          <a:p>
            <a:pPr eaLnBrk="1" hangingPunct="1"/>
            <a:r>
              <a:rPr lang="en-US" smtClean="0"/>
              <a:t>Collection of all possible outcomes of an experiment</a:t>
            </a:r>
          </a:p>
          <a:p>
            <a:pPr lvl="1" eaLnBrk="1" hangingPunct="1"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Mutually exclusive</a:t>
            </a:r>
          </a:p>
          <a:p>
            <a:pPr lvl="1" eaLnBrk="1" hangingPunct="1">
              <a:spcBef>
                <a:spcPct val="0"/>
              </a:spcBef>
              <a:buFont typeface="Arial" pitchFamily="34" charset="0"/>
              <a:buChar char="–"/>
            </a:pPr>
            <a:r>
              <a:rPr lang="en-US" smtClean="0"/>
              <a:t>Collectively exhaustive</a:t>
            </a:r>
          </a:p>
          <a:p>
            <a:pPr eaLnBrk="1" hangingPunct="1"/>
            <a:r>
              <a:rPr lang="en-US" smtClean="0"/>
              <a:t>Countable (discrete)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Uncountable (continuous)</a:t>
            </a: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Sample Space</a:t>
            </a:r>
          </a:p>
        </p:txBody>
      </p:sp>
      <p:pic>
        <p:nvPicPr>
          <p:cNvPr id="43012" name="Object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850" y="5713413"/>
            <a:ext cx="1179513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Object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3475" y="4033838"/>
            <a:ext cx="1993900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4" name="Group 8"/>
          <p:cNvGrpSpPr>
            <a:grpSpLocks/>
          </p:cNvGrpSpPr>
          <p:nvPr/>
        </p:nvGrpSpPr>
        <p:grpSpPr bwMode="auto">
          <a:xfrm>
            <a:off x="5003800" y="2339975"/>
            <a:ext cx="4503738" cy="1446213"/>
            <a:chOff x="4837113" y="2493964"/>
            <a:chExt cx="4130187" cy="1306540"/>
          </a:xfrm>
        </p:grpSpPr>
        <p:sp>
          <p:nvSpPr>
            <p:cNvPr id="43015" name="Line 1030"/>
            <p:cNvSpPr>
              <a:spLocks noChangeShapeType="1"/>
            </p:cNvSpPr>
            <p:nvPr/>
          </p:nvSpPr>
          <p:spPr bwMode="auto">
            <a:xfrm>
              <a:off x="5065713" y="2936875"/>
              <a:ext cx="838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Text Box 1031"/>
            <p:cNvSpPr txBox="1">
              <a:spLocks noChangeArrowheads="1"/>
            </p:cNvSpPr>
            <p:nvPr/>
          </p:nvSpPr>
          <p:spPr bwMode="auto">
            <a:xfrm>
              <a:off x="6039628" y="2493964"/>
              <a:ext cx="2927672" cy="130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solidFill>
                    <a:srgbClr val="FD2919"/>
                  </a:solidFill>
                  <a:latin typeface="+mn-lt"/>
                  <a:cs typeface="Arial" charset="0"/>
                </a:rPr>
                <a:t>We know </a:t>
              </a:r>
              <a:r>
                <a:rPr lang="en-US" u="sng" dirty="0">
                  <a:solidFill>
                    <a:srgbClr val="FD2919"/>
                  </a:solidFill>
                  <a:latin typeface="+mn-lt"/>
                  <a:cs typeface="Arial" charset="0"/>
                </a:rPr>
                <a:t>something</a:t>
              </a:r>
              <a:r>
                <a:rPr lang="en-US" i="1" dirty="0">
                  <a:solidFill>
                    <a:srgbClr val="FD2919"/>
                  </a:solidFill>
                  <a:latin typeface="+mn-lt"/>
                  <a:cs typeface="Arial" charset="0"/>
                </a:rPr>
                <a:t> will</a:t>
              </a:r>
            </a:p>
            <a:p>
              <a:pPr eaLnBrk="0" hangingPunct="0">
                <a:defRPr/>
              </a:pPr>
              <a:r>
                <a:rPr lang="en-US" i="1" dirty="0">
                  <a:solidFill>
                    <a:srgbClr val="FD2919"/>
                  </a:solidFill>
                  <a:latin typeface="+mn-lt"/>
                  <a:cs typeface="Arial" charset="0"/>
                </a:rPr>
                <a:t>happen in our next </a:t>
              </a:r>
            </a:p>
            <a:p>
              <a:pPr eaLnBrk="0" hangingPunct="0">
                <a:defRPr/>
              </a:pPr>
              <a:r>
                <a:rPr lang="en-US" i="1" dirty="0">
                  <a:solidFill>
                    <a:srgbClr val="FD2919"/>
                  </a:solidFill>
                  <a:latin typeface="+mn-lt"/>
                  <a:cs typeface="Arial" charset="0"/>
                </a:rPr>
                <a:t>experiment, we’re just </a:t>
              </a:r>
            </a:p>
            <a:p>
              <a:pPr eaLnBrk="0" hangingPunct="0">
                <a:defRPr/>
              </a:pPr>
              <a:r>
                <a:rPr lang="en-US" i="1" dirty="0">
                  <a:solidFill>
                    <a:srgbClr val="FD2919"/>
                  </a:solidFill>
                  <a:latin typeface="+mn-lt"/>
                  <a:cs typeface="Arial" charset="0"/>
                </a:rPr>
                <a:t>not sure </a:t>
              </a:r>
              <a:r>
                <a:rPr lang="en-US" u="sng" dirty="0">
                  <a:solidFill>
                    <a:srgbClr val="FD2919"/>
                  </a:solidFill>
                  <a:latin typeface="+mn-lt"/>
                  <a:cs typeface="Arial" charset="0"/>
                </a:rPr>
                <a:t>what</a:t>
              </a:r>
              <a:r>
                <a:rPr lang="en-US" dirty="0">
                  <a:solidFill>
                    <a:srgbClr val="FD2919"/>
                  </a:solidFill>
                  <a:latin typeface="+mn-lt"/>
                  <a:cs typeface="Arial" charset="0"/>
                </a:rPr>
                <a:t>!</a:t>
              </a:r>
              <a:endParaRPr lang="en-US" i="1" dirty="0">
                <a:solidFill>
                  <a:srgbClr val="FD2919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43017" name="AutoShape 1032"/>
            <p:cNvSpPr>
              <a:spLocks/>
            </p:cNvSpPr>
            <p:nvPr/>
          </p:nvSpPr>
          <p:spPr bwMode="auto">
            <a:xfrm>
              <a:off x="4837113" y="2555875"/>
              <a:ext cx="76200" cy="838200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Just a collection (subset) of outcomes contained in the sample space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one, a few, or all of ‘</a:t>
            </a:r>
            <a:r>
              <a:rPr lang="en-US" dirty="0" err="1" smtClean="0"/>
              <a:t>em</a:t>
            </a:r>
            <a:endParaRPr lang="en-US" dirty="0" smtClean="0"/>
          </a:p>
          <a:p>
            <a:pPr lvl="2" eaLnBrk="1" hangingPunct="1">
              <a:spcBef>
                <a:spcPct val="0"/>
              </a:spcBef>
            </a:pPr>
            <a:r>
              <a:rPr lang="en-US" sz="2200" dirty="0" smtClean="0"/>
              <a:t>Exactly 1 = simple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200" dirty="0" smtClean="0"/>
              <a:t>&gt; 1 = compound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376363"/>
            <a:ext cx="8969375" cy="5008562"/>
          </a:xfrm>
        </p:spPr>
        <p:txBody>
          <a:bodyPr/>
          <a:lstStyle/>
          <a:p>
            <a:pPr eaLnBrk="1" hangingPunct="1"/>
            <a:r>
              <a:rPr lang="en-US" smtClean="0"/>
              <a:t>A variable that takes on numerical values iaw some probability distribution</a:t>
            </a:r>
          </a:p>
          <a:p>
            <a:pPr eaLnBrk="1" hangingPunct="1"/>
            <a:r>
              <a:rPr lang="en-US" smtClean="0"/>
              <a:t>May be continuous or discrete </a:t>
            </a:r>
          </a:p>
          <a:p>
            <a:pPr eaLnBrk="1" hangingPunct="1"/>
            <a:r>
              <a:rPr lang="en-US" smtClean="0"/>
              <a:t>Nothing random about it – it’s not really a variable!</a:t>
            </a:r>
          </a:p>
          <a:p>
            <a:pPr eaLnBrk="1" hangingPunct="1"/>
            <a:r>
              <a:rPr lang="en-US" smtClean="0"/>
              <a:t>It’s a FUNCTION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It maps an event (a single outcome or a set of ‘em) to the </a:t>
            </a:r>
            <a:r>
              <a:rPr lang="en-US" i="1" smtClean="0"/>
              <a:t>real number line, 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27000"/>
            <a:ext cx="9966324" cy="1265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 Random Variable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798888" y="5281613"/>
            <a:ext cx="1579562" cy="12652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319" tIns="50159" rIns="100319" bIns="50159" anchor="ctr"/>
          <a:lstStyle/>
          <a:p>
            <a:pPr algn="ctr" eaLnBrk="0" hangingPunct="0"/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436813" y="5761038"/>
            <a:ext cx="830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pic>
        <p:nvPicPr>
          <p:cNvPr id="45062" name="Object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1938" y="4973638"/>
            <a:ext cx="739775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5826125" y="5773738"/>
            <a:ext cx="8302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</p:spPr>
        <p:txBody>
          <a:bodyPr wrap="none" lIns="100319" tIns="50159" rIns="100319" bIns="50159" anchor="ctr"/>
          <a:lstStyle/>
          <a:p>
            <a:endParaRPr lang="en-US"/>
          </a:p>
        </p:txBody>
      </p:sp>
      <p:pic>
        <p:nvPicPr>
          <p:cNvPr id="45064" name="Object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8675" y="5303838"/>
            <a:ext cx="113188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5" name="Object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775" y="5494338"/>
            <a:ext cx="663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901700" y="6653213"/>
            <a:ext cx="2763838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319" tIns="50159" rIns="100319" bIns="50159">
            <a:spAutoFit/>
          </a:bodyPr>
          <a:lstStyle/>
          <a:p>
            <a:pPr eaLnBrk="0" hangingPunct="0"/>
            <a:r>
              <a:rPr lang="en-US"/>
              <a:t>(runner breaks tape)</a:t>
            </a: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6889750" y="6513513"/>
            <a:ext cx="19192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319" tIns="50159" rIns="100319" bIns="50159">
            <a:spAutoFit/>
          </a:bodyPr>
          <a:lstStyle/>
          <a:p>
            <a:pPr eaLnBrk="0" hangingPunct="0"/>
            <a:r>
              <a:rPr lang="en-US"/>
              <a:t>(runners total time)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1997870185,I:\2010 LOGM 634\3.1 LOGM 634 Slides_DL\2010_lec_2_ProbabilityCalculusReview(2of3)_DL\Media.ppcx"/>
</p:tagLst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000066"/>
    </a:folHlink>
  </a:clrScheme>
  <a:fontScheme name="AFIT-AU PowerPoint Brief - 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000066"/>
    </a:folHlink>
  </a:clrScheme>
  <a:fontScheme name="AFIT-AU PowerPoint Brief - 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000066"/>
    </a:folHlink>
  </a:clrScheme>
  <a:fontScheme name="AFIT-AU PowerPoint Brief - 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21982</TotalTime>
  <Words>1757</Words>
  <Application>Microsoft Office PowerPoint</Application>
  <PresentationFormat>Custom</PresentationFormat>
  <Paragraphs>366</Paragraphs>
  <Slides>50</Slides>
  <Notes>50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Standard PowerPoint Brief - Template</vt:lpstr>
      <vt:lpstr>Clip</vt:lpstr>
      <vt:lpstr>Equation</vt:lpstr>
      <vt:lpstr>Probability, Statistics, and Calculus Review  LOGM 634</vt:lpstr>
      <vt:lpstr>Statistics &amp; Probability</vt:lpstr>
      <vt:lpstr>Another view</vt:lpstr>
      <vt:lpstr>Modeling Uncertainty</vt:lpstr>
      <vt:lpstr>Key Terms</vt:lpstr>
      <vt:lpstr>An Experiment</vt:lpstr>
      <vt:lpstr>Sample Space</vt:lpstr>
      <vt:lpstr>Events</vt:lpstr>
      <vt:lpstr>A Random Variable</vt:lpstr>
      <vt:lpstr>Roll the dice…</vt:lpstr>
      <vt:lpstr>What about the Probability?</vt:lpstr>
      <vt:lpstr>What about...</vt:lpstr>
      <vt:lpstr>What about…..</vt:lpstr>
      <vt:lpstr>What about…..</vt:lpstr>
      <vt:lpstr>What about…..</vt:lpstr>
      <vt:lpstr>Conditional Probabilities</vt:lpstr>
      <vt:lpstr>Conditional &amp; Independent</vt:lpstr>
      <vt:lpstr>What about…..</vt:lpstr>
      <vt:lpstr>Discrete vs Continuous</vt:lpstr>
      <vt:lpstr>‘Formal’ Probability</vt:lpstr>
      <vt:lpstr>A pmf (Our dice toss)</vt:lpstr>
      <vt:lpstr>Continuous Data</vt:lpstr>
      <vt:lpstr>A pdf</vt:lpstr>
      <vt:lpstr>Graph of a CDF</vt:lpstr>
      <vt:lpstr>The cdf</vt:lpstr>
      <vt:lpstr>cdf Example</vt:lpstr>
      <vt:lpstr>Example</vt:lpstr>
      <vt:lpstr>Integrals??!</vt:lpstr>
      <vt:lpstr>pdf and cdf</vt:lpstr>
      <vt:lpstr>Integration</vt:lpstr>
      <vt:lpstr>The Basic Integral</vt:lpstr>
      <vt:lpstr>Integral Examples</vt:lpstr>
      <vt:lpstr>Some Useful Integrals</vt:lpstr>
      <vt:lpstr>Some More Useful Integrals</vt:lpstr>
      <vt:lpstr>Integration by Substitution</vt:lpstr>
      <vt:lpstr>Applications of the Integral</vt:lpstr>
      <vt:lpstr>Compare with Discrete Variables</vt:lpstr>
      <vt:lpstr>Variance</vt:lpstr>
      <vt:lpstr>Variance—An easier way</vt:lpstr>
      <vt:lpstr>Uniform Distribution, U(a, b)</vt:lpstr>
      <vt:lpstr>Normal Distribution,  N(, 2)</vt:lpstr>
      <vt:lpstr>Lognormal Distribution, LN(, 2)</vt:lpstr>
      <vt:lpstr>Weibull Distribution, Weibull(, θ)</vt:lpstr>
      <vt:lpstr>Exponential Distribution Expon()</vt:lpstr>
      <vt:lpstr>Binomial Distribution, bin(n, p)</vt:lpstr>
      <vt:lpstr>A Poisson Process</vt:lpstr>
      <vt:lpstr>Poisson Process – the idea…</vt:lpstr>
      <vt:lpstr>Poisson Process Assumptions</vt:lpstr>
      <vt:lpstr>Poisson Distribution</vt:lpstr>
      <vt:lpstr>Other Useful Things!</vt:lpstr>
    </vt:vector>
  </TitlesOfParts>
  <Company>USAF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mthomas</dc:creator>
  <cp:lastModifiedBy>7_admin</cp:lastModifiedBy>
  <cp:revision>1021</cp:revision>
  <cp:lastPrinted>2001-11-30T20:20:15Z</cp:lastPrinted>
  <dcterms:created xsi:type="dcterms:W3CDTF">2006-11-03T14:59:28Z</dcterms:created>
  <dcterms:modified xsi:type="dcterms:W3CDTF">2015-01-22T21:36:04Z</dcterms:modified>
</cp:coreProperties>
</file>