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6" r:id="rId1"/>
  </p:sldMasterIdLst>
  <p:notesMasterIdLst>
    <p:notesMasterId r:id="rId30"/>
  </p:notesMasterIdLst>
  <p:handoutMasterIdLst>
    <p:handoutMasterId r:id="rId31"/>
  </p:handoutMasterIdLst>
  <p:sldIdLst>
    <p:sldId id="256" r:id="rId2"/>
    <p:sldId id="279" r:id="rId3"/>
    <p:sldId id="280" r:id="rId4"/>
    <p:sldId id="281" r:id="rId5"/>
    <p:sldId id="285" r:id="rId6"/>
    <p:sldId id="282" r:id="rId7"/>
    <p:sldId id="283" r:id="rId8"/>
    <p:sldId id="284" r:id="rId9"/>
    <p:sldId id="258" r:id="rId10"/>
    <p:sldId id="259" r:id="rId11"/>
    <p:sldId id="264" r:id="rId12"/>
    <p:sldId id="263" r:id="rId13"/>
    <p:sldId id="260" r:id="rId14"/>
    <p:sldId id="261" r:id="rId15"/>
    <p:sldId id="287" r:id="rId16"/>
    <p:sldId id="288" r:id="rId17"/>
    <p:sldId id="289" r:id="rId18"/>
    <p:sldId id="290" r:id="rId19"/>
    <p:sldId id="291" r:id="rId20"/>
    <p:sldId id="292" r:id="rId21"/>
    <p:sldId id="267" r:id="rId22"/>
    <p:sldId id="268" r:id="rId23"/>
    <p:sldId id="269" r:id="rId24"/>
    <p:sldId id="277" r:id="rId25"/>
    <p:sldId id="278" r:id="rId26"/>
    <p:sldId id="273" r:id="rId27"/>
    <p:sldId id="271" r:id="rId28"/>
    <p:sldId id="286" r:id="rId29"/>
  </p:sldIdLst>
  <p:sldSz cx="9144000" cy="6858000" type="screen4x3"/>
  <p:notesSz cx="9144000" cy="6858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5150"/>
    <a:srgbClr val="7A9A98"/>
    <a:srgbClr val="6C8E8C"/>
    <a:srgbClr val="006666"/>
    <a:srgbClr val="345652"/>
    <a:srgbClr val="548A84"/>
    <a:srgbClr val="E7DD95"/>
    <a:srgbClr val="00EE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71" autoAdjust="0"/>
    <p:restoredTop sz="94660"/>
  </p:normalViewPr>
  <p:slideViewPr>
    <p:cSldViewPr snapToGrid="0">
      <p:cViewPr varScale="1">
        <p:scale>
          <a:sx n="81" d="100"/>
          <a:sy n="81" d="100"/>
        </p:scale>
        <p:origin x="180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
    </p:cViewPr>
  </p:sorterViewPr>
  <p:notesViewPr>
    <p:cSldViewPr snapToGrid="0">
      <p:cViewPr>
        <p:scale>
          <a:sx n="100" d="100"/>
          <a:sy n="100" d="100"/>
        </p:scale>
        <p:origin x="-60" y="-6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048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a:lvl1pPr>
          </a:lstStyle>
          <a:p>
            <a:pPr>
              <a:defRPr/>
            </a:pPr>
            <a:endParaRPr lang="en-US"/>
          </a:p>
        </p:txBody>
      </p:sp>
      <p:sp>
        <p:nvSpPr>
          <p:cNvPr id="3075" name="Rectangle 3"/>
          <p:cNvSpPr>
            <a:spLocks noGrp="1" noChangeArrowheads="1"/>
          </p:cNvSpPr>
          <p:nvPr>
            <p:ph type="dt" sz="quarter" idx="1"/>
          </p:nvPr>
        </p:nvSpPr>
        <p:spPr bwMode="auto">
          <a:xfrm>
            <a:off x="5181600" y="0"/>
            <a:ext cx="3962400" cy="3048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a:lvl1pPr>
          </a:lstStyle>
          <a:p>
            <a:pPr>
              <a:defRPr/>
            </a:pPr>
            <a:endParaRPr lang="en-US"/>
          </a:p>
        </p:txBody>
      </p:sp>
      <p:sp>
        <p:nvSpPr>
          <p:cNvPr id="3076" name="Rectangle 4"/>
          <p:cNvSpPr>
            <a:spLocks noGrp="1" noChangeArrowheads="1"/>
          </p:cNvSpPr>
          <p:nvPr>
            <p:ph type="ftr" sz="quarter" idx="2"/>
          </p:nvPr>
        </p:nvSpPr>
        <p:spPr bwMode="auto">
          <a:xfrm>
            <a:off x="0" y="6477000"/>
            <a:ext cx="3962400" cy="3810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a:lvl1pPr>
          </a:lstStyle>
          <a:p>
            <a:pPr>
              <a:defRPr/>
            </a:pPr>
            <a:endParaRPr lang="en-US"/>
          </a:p>
        </p:txBody>
      </p:sp>
      <p:sp>
        <p:nvSpPr>
          <p:cNvPr id="3077" name="Rectangle 5"/>
          <p:cNvSpPr>
            <a:spLocks noGrp="1" noChangeArrowheads="1"/>
          </p:cNvSpPr>
          <p:nvPr>
            <p:ph type="sldNum" sz="quarter" idx="3"/>
          </p:nvPr>
        </p:nvSpPr>
        <p:spPr bwMode="auto">
          <a:xfrm>
            <a:off x="5181600" y="6477000"/>
            <a:ext cx="3962400" cy="3810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vl1pPr>
          </a:lstStyle>
          <a:p>
            <a:fld id="{FF330C15-E50C-4C08-AA87-3F13B31762D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962400" cy="3048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a:lvl1pPr>
          </a:lstStyle>
          <a:p>
            <a:pPr>
              <a:defRPr/>
            </a:pPr>
            <a:endParaRPr lang="en-US"/>
          </a:p>
        </p:txBody>
      </p:sp>
      <p:sp>
        <p:nvSpPr>
          <p:cNvPr id="2051" name="Rectangle 3"/>
          <p:cNvSpPr>
            <a:spLocks noGrp="1" noChangeArrowheads="1"/>
          </p:cNvSpPr>
          <p:nvPr>
            <p:ph type="dt" idx="1"/>
          </p:nvPr>
        </p:nvSpPr>
        <p:spPr bwMode="auto">
          <a:xfrm>
            <a:off x="5181600" y="0"/>
            <a:ext cx="3962400" cy="3048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a:lvl1pPr>
          </a:lstStyle>
          <a:p>
            <a:pPr>
              <a:defRPr/>
            </a:pPr>
            <a:endParaRPr lang="en-US"/>
          </a:p>
        </p:txBody>
      </p:sp>
      <p:sp>
        <p:nvSpPr>
          <p:cNvPr id="2052" name="Rectangle 4"/>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a:lvl1pPr>
          </a:lstStyle>
          <a:p>
            <a:pPr>
              <a:defRPr/>
            </a:pPr>
            <a:endParaRPr lang="en-US"/>
          </a:p>
        </p:txBody>
      </p:sp>
      <p:sp>
        <p:nvSpPr>
          <p:cNvPr id="2053" name="Rectangle 5"/>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vl1pPr>
          </a:lstStyle>
          <a:p>
            <a:fld id="{20B80776-E09F-4D1A-A0E2-04532CEC2BE4}" type="slidenum">
              <a:rPr lang="en-US" altLang="en-US"/>
              <a:pPr/>
              <a:t>‹#›</a:t>
            </a:fld>
            <a:endParaRPr lang="en-US" altLang="en-US"/>
          </a:p>
        </p:txBody>
      </p:sp>
      <p:sp>
        <p:nvSpPr>
          <p:cNvPr id="2054" name="Rectangle 6"/>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7895" name="Rectangle 7"/>
          <p:cNvSpPr>
            <a:spLocks noChangeArrowheads="1" noTextEdit="1"/>
          </p:cNvSpPr>
          <p:nvPr>
            <p:ph type="sldImg" idx="2"/>
          </p:nvPr>
        </p:nvSpPr>
        <p:spPr bwMode="auto">
          <a:xfrm>
            <a:off x="2863850" y="539750"/>
            <a:ext cx="3416300" cy="2559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2CD9AFF-098A-44A8-A2EB-E834719EAD7E}" type="slidenum">
              <a:rPr lang="en-US" altLang="en-US" sz="1000"/>
              <a:pPr/>
              <a:t>1</a:t>
            </a:fld>
            <a:endParaRPr lang="en-US" altLang="en-US" sz="1000"/>
          </a:p>
        </p:txBody>
      </p:sp>
      <p:sp>
        <p:nvSpPr>
          <p:cNvPr id="38915" name="Rectangle 2"/>
          <p:cNvSpPr>
            <a:spLocks noChangeArrowheads="1" noTextEdit="1"/>
          </p:cNvSpPr>
          <p:nvPr>
            <p:ph type="sldImg"/>
          </p:nvPr>
        </p:nvSpPr>
        <p:spPr>
          <a:xfrm>
            <a:off x="2865438" y="539750"/>
            <a:ext cx="3413125" cy="2559050"/>
          </a:xfrm>
          <a:ln cap="flat"/>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This is an introductory course in reliability and maintainability engineering.  The assumption is that the student has had no previous exposure to this subject.  If you are already familiar with some of the concepts presented in this course, then that should be a good thing.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B120CB-BC00-48D4-ABDB-BEC711F50263}" type="slidenum">
              <a:rPr lang="en-US" altLang="en-US" sz="1000"/>
              <a:pPr/>
              <a:t>10</a:t>
            </a:fld>
            <a:endParaRPr lang="en-US" altLang="en-US" sz="1000"/>
          </a:p>
        </p:txBody>
      </p:sp>
      <p:sp>
        <p:nvSpPr>
          <p:cNvPr id="48131" name="Rectangle 2"/>
          <p:cNvSpPr>
            <a:spLocks noChangeArrowheads="1" noTextEdit="1"/>
          </p:cNvSpPr>
          <p:nvPr>
            <p:ph type="sldImg"/>
          </p:nvPr>
        </p:nvSpPr>
        <p:spPr>
          <a:xfrm>
            <a:off x="2865438" y="539750"/>
            <a:ext cx="3413125" cy="2559050"/>
          </a:xfrm>
          <a:ln cap="flat"/>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Reliability engineering is a rather recent discipline that has seen significant growth.  Several reasons for this popularity and for its importance as a field of study importance are listed above.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B4B14A-DD19-4247-AE7E-C236B91C858F}" type="slidenum">
              <a:rPr lang="en-US" altLang="en-US" sz="1000"/>
              <a:pPr/>
              <a:t>11</a:t>
            </a:fld>
            <a:endParaRPr lang="en-US" altLang="en-US" sz="1000"/>
          </a:p>
        </p:txBody>
      </p:sp>
      <p:sp>
        <p:nvSpPr>
          <p:cNvPr id="49155" name="Rectangle 2"/>
          <p:cNvSpPr>
            <a:spLocks noChangeArrowheads="1" noTextEdit="1"/>
          </p:cNvSpPr>
          <p:nvPr>
            <p:ph type="sldImg"/>
          </p:nvPr>
        </p:nvSpPr>
        <p:spPr>
          <a:xfrm>
            <a:off x="2865438" y="539750"/>
            <a:ext cx="3413125" cy="2559050"/>
          </a:xfrm>
          <a:ln cap="flat"/>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Complexity as measured by the number of components composing a system can place high demands on component reliability as illustrated by these graphs.  Study these graphs and summarize in words what they are telling us.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9FAE75-6044-4FAA-9274-A03CCCACEAD5}" type="slidenum">
              <a:rPr lang="en-US" altLang="en-US" sz="1000"/>
              <a:pPr/>
              <a:t>12</a:t>
            </a:fld>
            <a:endParaRPr lang="en-US" altLang="en-US" sz="1000"/>
          </a:p>
        </p:txBody>
      </p:sp>
      <p:sp>
        <p:nvSpPr>
          <p:cNvPr id="50179" name="Rectangle 2"/>
          <p:cNvSpPr>
            <a:spLocks noChangeArrowheads="1" noTextEdit="1"/>
          </p:cNvSpPr>
          <p:nvPr>
            <p:ph type="sldImg"/>
          </p:nvPr>
        </p:nvSpPr>
        <p:spPr>
          <a:xfrm>
            <a:off x="2865438" y="539750"/>
            <a:ext cx="3413125" cy="2559050"/>
          </a:xfrm>
          <a:ln cap="flat"/>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influence of government on product reliability has been gradual and consistent.  Listed are only a few of the laws that have been enacted over the years that have contributed to manufactures designing more reliable and safer products.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7E4676-C17C-409F-BB18-3CB8CB1C5C6A}" type="slidenum">
              <a:rPr lang="en-US" altLang="en-US" sz="1000"/>
              <a:pPr/>
              <a:t>13</a:t>
            </a:fld>
            <a:endParaRPr lang="en-US" altLang="en-US" sz="1000"/>
          </a:p>
        </p:txBody>
      </p:sp>
      <p:sp>
        <p:nvSpPr>
          <p:cNvPr id="51203" name="Rectangle 2"/>
          <p:cNvSpPr>
            <a:spLocks noChangeArrowheads="1" noTextEdit="1"/>
          </p:cNvSpPr>
          <p:nvPr>
            <p:ph type="sldImg"/>
          </p:nvPr>
        </p:nvSpPr>
        <p:spPr>
          <a:xfrm>
            <a:off x="2865438" y="539750"/>
            <a:ext cx="3413125" cy="2559050"/>
          </a:xfrm>
          <a:ln cap="flat"/>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This survey was conducted a number of years ago but it is likely that similar results would be found today.  Each atribute was rank ordered from1 to 10 with 10 being the highest.  Shown are the averages from those surveyed.  The attributes of reliability and maintainability are placed quite high by the consumer.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AA4F7B-CA2B-4845-A3D9-833C67BDA006}" type="slidenum">
              <a:rPr lang="en-US" altLang="en-US" sz="1000"/>
              <a:pPr/>
              <a:t>14</a:t>
            </a:fld>
            <a:endParaRPr lang="en-US" altLang="en-US" sz="1000"/>
          </a:p>
        </p:txBody>
      </p:sp>
      <p:sp>
        <p:nvSpPr>
          <p:cNvPr id="52227" name="Rectangle 2"/>
          <p:cNvSpPr>
            <a:spLocks noChangeArrowheads="1" noTextEdit="1"/>
          </p:cNvSpPr>
          <p:nvPr>
            <p:ph type="sldImg"/>
          </p:nvPr>
        </p:nvSpPr>
        <p:spPr>
          <a:xfrm>
            <a:off x="2865438" y="539750"/>
            <a:ext cx="3413125" cy="2559050"/>
          </a:xfrm>
          <a:ln cap="flat"/>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Reliability is a subset of quality and, in many respects, extends quality into the time domain.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2865438" y="539750"/>
            <a:ext cx="3413125" cy="2559050"/>
          </a:xfrm>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4E33FF-92EC-4874-ACE1-CD69A697C989}" type="slidenum">
              <a:rPr lang="en-US" altLang="en-US" sz="1000"/>
              <a:pPr/>
              <a:t>15</a:t>
            </a:fld>
            <a:endParaRPr lang="en-US" altLang="en-US"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2865438" y="539750"/>
            <a:ext cx="3413125" cy="255905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29EB11-C017-4D77-B41D-91C09299174D}" type="slidenum">
              <a:rPr lang="en-US" altLang="en-US" sz="1000"/>
              <a:pPr/>
              <a:t>16</a:t>
            </a:fld>
            <a:endParaRPr lang="en-US" altLang="en-US"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2865438" y="539750"/>
            <a:ext cx="3413125" cy="2559050"/>
          </a:xfrm>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B8DC7D-FDED-4A85-B9D0-8F81B366F6A5}" type="slidenum">
              <a:rPr lang="en-US" altLang="en-US" sz="1000"/>
              <a:pPr/>
              <a:t>17</a:t>
            </a:fld>
            <a:endParaRPr lang="en-US" altLang="en-US"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2865438" y="539750"/>
            <a:ext cx="3413125" cy="2559050"/>
          </a:xfrm>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A499B2-2715-47DC-B213-2C8E69E4ADDA}" type="slidenum">
              <a:rPr lang="en-US" altLang="en-US" sz="1000"/>
              <a:pPr/>
              <a:t>18</a:t>
            </a:fld>
            <a:endParaRPr lang="en-US" altLang="en-US"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2865438" y="539750"/>
            <a:ext cx="3413125" cy="2559050"/>
          </a:xfrm>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E47240-B326-4397-8735-EC02ED8301B5}" type="slidenum">
              <a:rPr lang="en-US" altLang="en-US" sz="1000"/>
              <a:pPr/>
              <a:t>19</a:t>
            </a:fld>
            <a:endParaRPr lang="en-US"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2865438" y="539750"/>
            <a:ext cx="3413125" cy="2559050"/>
          </a:xfrm>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808AFE-E62F-4142-A630-01E06628B6E3}" type="slidenum">
              <a:rPr lang="en-US" altLang="en-US" sz="1000"/>
              <a:pPr/>
              <a:t>2</a:t>
            </a:fld>
            <a:endParaRPr lang="en-US" altLang="en-US"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2865438" y="539750"/>
            <a:ext cx="3413125" cy="2559050"/>
          </a:xfrm>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6C6504-B704-434F-985D-50649D72E16B}" type="slidenum">
              <a:rPr lang="en-US" altLang="en-US" sz="1000"/>
              <a:pPr/>
              <a:t>20</a:t>
            </a:fld>
            <a:endParaRPr lang="en-US" altLang="en-US"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F965DC-5B69-4815-B4C2-462FBE6F0E84}" type="slidenum">
              <a:rPr lang="en-US" altLang="en-US" sz="1000"/>
              <a:pPr/>
              <a:t>21</a:t>
            </a:fld>
            <a:endParaRPr lang="en-US" altLang="en-US" sz="1000"/>
          </a:p>
        </p:txBody>
      </p:sp>
      <p:sp>
        <p:nvSpPr>
          <p:cNvPr id="59395" name="Rectangle 2"/>
          <p:cNvSpPr>
            <a:spLocks noChangeArrowheads="1" noTextEdit="1"/>
          </p:cNvSpPr>
          <p:nvPr>
            <p:ph type="sldImg"/>
          </p:nvPr>
        </p:nvSpPr>
        <p:spPr>
          <a:xfrm>
            <a:off x="2865438" y="539750"/>
            <a:ext cx="3413125" cy="2559050"/>
          </a:xfrm>
          <a:ln cap="flat"/>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reliability specification consists of the (1) definition of a failure, (2) the unit of time, and (3) the conditions under which the product is to operate.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5F494F-8941-4362-B974-55EFBD0B90A8}" type="slidenum">
              <a:rPr lang="en-US" altLang="en-US" sz="1000"/>
              <a:pPr/>
              <a:t>22</a:t>
            </a:fld>
            <a:endParaRPr lang="en-US" altLang="en-US" sz="1000"/>
          </a:p>
        </p:txBody>
      </p:sp>
      <p:sp>
        <p:nvSpPr>
          <p:cNvPr id="60419" name="Rectangle 2"/>
          <p:cNvSpPr>
            <a:spLocks noChangeArrowheads="1" noTextEdit="1"/>
          </p:cNvSpPr>
          <p:nvPr>
            <p:ph type="sldImg"/>
          </p:nvPr>
        </p:nvSpPr>
        <p:spPr>
          <a:xfrm>
            <a:off x="2895600" y="533400"/>
            <a:ext cx="3413125" cy="2559050"/>
          </a:xfrm>
          <a:ln cap="flat"/>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good reliability specification is precise such as “no more than 5 percent of the failures will occur within 10,000 operating hours”, or the “probability of surviving 10 years or more is 95 percent.”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314C7C-9C7B-4EE4-9028-84F4F01E862D}" type="slidenum">
              <a:rPr lang="en-US" altLang="en-US" sz="1000"/>
              <a:pPr/>
              <a:t>23</a:t>
            </a:fld>
            <a:endParaRPr lang="en-US" altLang="en-US" sz="1000"/>
          </a:p>
        </p:txBody>
      </p:sp>
      <p:sp>
        <p:nvSpPr>
          <p:cNvPr id="61443" name="Rectangle 2"/>
          <p:cNvSpPr>
            <a:spLocks noChangeArrowheads="1" noTextEdit="1"/>
          </p:cNvSpPr>
          <p:nvPr>
            <p:ph type="sldImg"/>
          </p:nvPr>
        </p:nvSpPr>
        <p:spPr>
          <a:xfrm>
            <a:off x="2865438" y="539750"/>
            <a:ext cx="3413125" cy="2559050"/>
          </a:xfrm>
          <a:ln cap="flat"/>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Unfortunately, the MTTF is quite pervasive in specifying reliability.  Just stating a mean is insufficient.  To be precise, a reliability specification should identify which mean, how time is be measured, and what operating conditions will be experienced (e.g. temperature cycling, extreme heat or cold, etc.)</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2865438" y="539750"/>
            <a:ext cx="3413125" cy="2559050"/>
          </a:xfrm>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E3C3A2-34D8-4963-B615-ED535E563FE5}" type="slidenum">
              <a:rPr lang="en-US" altLang="en-US" sz="1000"/>
              <a:pPr/>
              <a:t>24</a:t>
            </a:fld>
            <a:endParaRPr lang="en-US" altLang="en-US"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2865438" y="539750"/>
            <a:ext cx="3413125" cy="2559050"/>
          </a:xfrm>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294547-F566-4E1E-BC11-5F038CFA8E26}" type="slidenum">
              <a:rPr lang="en-US" altLang="en-US" sz="1000"/>
              <a:pPr/>
              <a:t>25</a:t>
            </a:fld>
            <a:endParaRPr lang="en-US" altLang="en-US"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749258-8538-4B54-BED5-8C2190BB7D47}" type="slidenum">
              <a:rPr lang="en-US" altLang="en-US" sz="1000"/>
              <a:pPr/>
              <a:t>26</a:t>
            </a:fld>
            <a:endParaRPr lang="en-US" altLang="en-US" sz="1000"/>
          </a:p>
        </p:txBody>
      </p:sp>
      <p:sp>
        <p:nvSpPr>
          <p:cNvPr id="64515" name="Rectangle 2"/>
          <p:cNvSpPr>
            <a:spLocks noChangeArrowheads="1" noTextEdit="1"/>
          </p:cNvSpPr>
          <p:nvPr>
            <p:ph type="sldImg"/>
          </p:nvPr>
        </p:nvSpPr>
        <p:spPr>
          <a:xfrm>
            <a:off x="2865438" y="539750"/>
            <a:ext cx="3413125" cy="2559050"/>
          </a:xfrm>
          <a:ln cap="flat"/>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Avoid using only the mean time to failure (MTTF) as a reliability specification.  Shown are three failure distributions having the same MTTF of 10 time units.  Which distribution do you prefer or would you be indifferent to the failure distribution as long as the MTTF was satisfactory?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48DADB-F77F-4CEB-9865-A7AEB54A3776}" type="slidenum">
              <a:rPr lang="en-US" altLang="en-US" sz="1000"/>
              <a:pPr/>
              <a:t>27</a:t>
            </a:fld>
            <a:endParaRPr lang="en-US" altLang="en-US" sz="1000"/>
          </a:p>
        </p:txBody>
      </p:sp>
      <p:sp>
        <p:nvSpPr>
          <p:cNvPr id="65539" name="Rectangle 2"/>
          <p:cNvSpPr>
            <a:spLocks noChangeArrowheads="1" noTextEdit="1"/>
          </p:cNvSpPr>
          <p:nvPr>
            <p:ph type="sldImg"/>
          </p:nvPr>
        </p:nvSpPr>
        <p:spPr>
          <a:xfrm>
            <a:off x="2865438" y="539750"/>
            <a:ext cx="3413125" cy="2559050"/>
          </a:xfrm>
          <a:ln cap="flat"/>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These are three important failure distributions that will be discussed in detail later.  As can be seen from the numbers, the probability of a component surviving to its the MTTF can be relatively small.  Less than one-fourth of all components following certain Weibull failure distributions will survive to their MTTF.</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2865438" y="539750"/>
            <a:ext cx="3413125" cy="2559050"/>
          </a:xfrm>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EBDFB5-1DCF-4FB4-97C8-6A4F420FEB46}" type="slidenum">
              <a:rPr lang="en-US" altLang="en-US" sz="1000"/>
              <a:pPr/>
              <a:t>28</a:t>
            </a:fld>
            <a:endParaRPr lang="en-US" altLang="en-US"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2865438" y="539750"/>
            <a:ext cx="3413125" cy="2559050"/>
          </a:xfrm>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E178EFD-F63D-4DAE-B954-24EB15CEA1C1}" type="slidenum">
              <a:rPr lang="en-US" altLang="en-US" sz="1000"/>
              <a:pPr/>
              <a:t>3</a:t>
            </a:fld>
            <a:endParaRPr lang="en-US" altLang="en-US"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2865438" y="539750"/>
            <a:ext cx="3413125" cy="2559050"/>
          </a:xfrm>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938120-D2D7-415B-B027-D701FCC9B3AE}" type="slidenum">
              <a:rPr lang="en-US" altLang="en-US" sz="1000"/>
              <a:pPr/>
              <a:t>4</a:t>
            </a:fld>
            <a:endParaRPr lang="en-US" altLang="en-US"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2865438" y="539750"/>
            <a:ext cx="3413125" cy="2559050"/>
          </a:xfrm>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EA671D-93D7-48E5-ACB7-3A3ADC9AF23F}" type="slidenum">
              <a:rPr lang="en-US" altLang="en-US" sz="1000"/>
              <a:pPr/>
              <a:t>5</a:t>
            </a:fld>
            <a:endParaRPr lang="en-US" altLang="en-US"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2865438" y="539750"/>
            <a:ext cx="3413125" cy="2559050"/>
          </a:xfrm>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13A669-3415-4083-84D5-78E9C79967F5}" type="slidenum">
              <a:rPr lang="en-US" altLang="en-US" sz="1000"/>
              <a:pPr/>
              <a:t>6</a:t>
            </a:fld>
            <a:endParaRPr lang="en-US" altLang="en-US"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2865438" y="539750"/>
            <a:ext cx="3413125" cy="2559050"/>
          </a:xfrm>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BE56F5-A80F-4AB2-B81D-6D2F16071C55}" type="slidenum">
              <a:rPr lang="en-US" altLang="en-US" sz="1000"/>
              <a:pPr/>
              <a:t>7</a:t>
            </a:fld>
            <a:endParaRPr lang="en-US" altLang="en-US"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2865438" y="539750"/>
            <a:ext cx="3413125" cy="2559050"/>
          </a:xfrm>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75582F-9975-45E1-8AE3-CC011D7D0428}" type="slidenum">
              <a:rPr lang="en-US" altLang="en-US" sz="1000"/>
              <a:pPr/>
              <a:t>8</a:t>
            </a:fld>
            <a:endParaRPr lang="en-US" altLang="en-US"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399391-DCFC-46BC-907B-4D295379E52A}" type="slidenum">
              <a:rPr lang="en-US" altLang="en-US" sz="1000"/>
              <a:pPr/>
              <a:t>9</a:t>
            </a:fld>
            <a:endParaRPr lang="en-US" altLang="en-US" sz="1000"/>
          </a:p>
        </p:txBody>
      </p:sp>
      <p:sp>
        <p:nvSpPr>
          <p:cNvPr id="47107" name="Rectangle 2"/>
          <p:cNvSpPr>
            <a:spLocks noChangeArrowheads="1" noTextEdit="1"/>
          </p:cNvSpPr>
          <p:nvPr>
            <p:ph type="sldImg"/>
          </p:nvPr>
        </p:nvSpPr>
        <p:spPr>
          <a:xfrm>
            <a:off x="2865438" y="539750"/>
            <a:ext cx="3413125" cy="2559050"/>
          </a:xfrm>
          <a:ln cap="flat"/>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As the slides says, “Some definitions.”  Know them.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5" name="Rectangle 6"/>
          <p:cNvSpPr>
            <a:spLocks noChangeArrowheads="1"/>
          </p:cNvSpPr>
          <p:nvPr userDrawn="1"/>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6" name="Date Placeholder 15"/>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1</a:t>
            </a:r>
          </a:p>
        </p:txBody>
      </p:sp>
      <p:sp>
        <p:nvSpPr>
          <p:cNvPr id="17" name="Slide Number Placeholder 16"/>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0DF5F65E-6250-48A1-99B6-F217C7DC1AD2}" type="slidenum">
              <a:rPr lang="en-US" altLang="en-US"/>
              <a:pPr/>
              <a:t>‹#›</a:t>
            </a:fld>
            <a:endParaRPr lang="en-US" altLang="en-US"/>
          </a:p>
        </p:txBody>
      </p:sp>
    </p:spTree>
    <p:extLst>
      <p:ext uri="{BB962C8B-B14F-4D97-AF65-F5344CB8AC3E}">
        <p14:creationId xmlns:p14="http://schemas.microsoft.com/office/powerpoint/2010/main" val="87604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a:t>
            </a:r>
          </a:p>
        </p:txBody>
      </p:sp>
      <p:sp>
        <p:nvSpPr>
          <p:cNvPr id="5" name="Rectangle 13"/>
          <p:cNvSpPr>
            <a:spLocks noGrp="1" noChangeArrowheads="1"/>
          </p:cNvSpPr>
          <p:nvPr>
            <p:ph type="sldNum" sz="quarter" idx="11"/>
          </p:nvPr>
        </p:nvSpPr>
        <p:spPr>
          <a:ln/>
        </p:spPr>
        <p:txBody>
          <a:bodyPr/>
          <a:lstStyle>
            <a:lvl1pPr>
              <a:defRPr/>
            </a:lvl1pPr>
          </a:lstStyle>
          <a:p>
            <a:fld id="{1931CC92-CF54-47A8-971C-F618EEA911D5}" type="slidenum">
              <a:rPr lang="en-US" altLang="en-US"/>
              <a:pPr/>
              <a:t>‹#›</a:t>
            </a:fld>
            <a:endParaRPr lang="en-US" altLang="en-US"/>
          </a:p>
        </p:txBody>
      </p:sp>
    </p:spTree>
    <p:extLst>
      <p:ext uri="{BB962C8B-B14F-4D97-AF65-F5344CB8AC3E}">
        <p14:creationId xmlns:p14="http://schemas.microsoft.com/office/powerpoint/2010/main" val="10216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a:t>
            </a:r>
          </a:p>
        </p:txBody>
      </p:sp>
      <p:sp>
        <p:nvSpPr>
          <p:cNvPr id="5" name="Rectangle 13"/>
          <p:cNvSpPr>
            <a:spLocks noGrp="1" noChangeArrowheads="1"/>
          </p:cNvSpPr>
          <p:nvPr>
            <p:ph type="sldNum" sz="quarter" idx="11"/>
          </p:nvPr>
        </p:nvSpPr>
        <p:spPr>
          <a:ln/>
        </p:spPr>
        <p:txBody>
          <a:bodyPr/>
          <a:lstStyle>
            <a:lvl1pPr>
              <a:defRPr/>
            </a:lvl1pPr>
          </a:lstStyle>
          <a:p>
            <a:fld id="{A4AB1C3F-11CD-4EFC-8310-5AAA55CEBF02}" type="slidenum">
              <a:rPr lang="en-US" altLang="en-US"/>
              <a:pPr/>
              <a:t>‹#›</a:t>
            </a:fld>
            <a:endParaRPr lang="en-US" altLang="en-US"/>
          </a:p>
        </p:txBody>
      </p:sp>
    </p:spTree>
    <p:extLst>
      <p:ext uri="{BB962C8B-B14F-4D97-AF65-F5344CB8AC3E}">
        <p14:creationId xmlns:p14="http://schemas.microsoft.com/office/powerpoint/2010/main" val="319506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1</a:t>
            </a:r>
          </a:p>
        </p:txBody>
      </p:sp>
      <p:sp>
        <p:nvSpPr>
          <p:cNvPr id="5" name="Slide Number Placeholder 5"/>
          <p:cNvSpPr>
            <a:spLocks noGrp="1"/>
          </p:cNvSpPr>
          <p:nvPr>
            <p:ph type="sldNum" sz="quarter" idx="11"/>
          </p:nvPr>
        </p:nvSpPr>
        <p:spPr/>
        <p:txBody>
          <a:bodyPr/>
          <a:lstStyle>
            <a:lvl1pPr>
              <a:defRPr/>
            </a:lvl1pPr>
          </a:lstStyle>
          <a:p>
            <a:fld id="{DA9343B4-FB96-4357-BEDE-A3F3127281B4}" type="slidenum">
              <a:rPr lang="en-US" altLang="en-US"/>
              <a:pPr/>
              <a:t>‹#›</a:t>
            </a:fld>
            <a:endParaRPr lang="en-US" altLang="en-US"/>
          </a:p>
        </p:txBody>
      </p:sp>
    </p:spTree>
    <p:extLst>
      <p:ext uri="{BB962C8B-B14F-4D97-AF65-F5344CB8AC3E}">
        <p14:creationId xmlns:p14="http://schemas.microsoft.com/office/powerpoint/2010/main" val="301208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1</a:t>
            </a:r>
          </a:p>
        </p:txBody>
      </p:sp>
      <p:sp>
        <p:nvSpPr>
          <p:cNvPr id="5" name="Slide Number Placeholder 5"/>
          <p:cNvSpPr>
            <a:spLocks noGrp="1"/>
          </p:cNvSpPr>
          <p:nvPr>
            <p:ph type="sldNum" sz="quarter" idx="11"/>
          </p:nvPr>
        </p:nvSpPr>
        <p:spPr/>
        <p:txBody>
          <a:bodyPr/>
          <a:lstStyle>
            <a:lvl1pPr>
              <a:defRPr/>
            </a:lvl1pPr>
          </a:lstStyle>
          <a:p>
            <a:fld id="{8B72D20E-713D-42A3-BE04-EA7D8663744B}" type="slidenum">
              <a:rPr lang="en-US" altLang="en-US"/>
              <a:pPr/>
              <a:t>‹#›</a:t>
            </a:fld>
            <a:endParaRPr lang="en-US" altLang="en-US"/>
          </a:p>
        </p:txBody>
      </p:sp>
    </p:spTree>
    <p:extLst>
      <p:ext uri="{BB962C8B-B14F-4D97-AF65-F5344CB8AC3E}">
        <p14:creationId xmlns:p14="http://schemas.microsoft.com/office/powerpoint/2010/main" val="121262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1</a:t>
            </a:r>
          </a:p>
        </p:txBody>
      </p:sp>
      <p:sp>
        <p:nvSpPr>
          <p:cNvPr id="6" name="Slide Number Placeholder 6"/>
          <p:cNvSpPr>
            <a:spLocks noGrp="1"/>
          </p:cNvSpPr>
          <p:nvPr>
            <p:ph type="sldNum" sz="quarter" idx="11"/>
          </p:nvPr>
        </p:nvSpPr>
        <p:spPr/>
        <p:txBody>
          <a:bodyPr/>
          <a:lstStyle>
            <a:lvl1pPr>
              <a:defRPr/>
            </a:lvl1pPr>
          </a:lstStyle>
          <a:p>
            <a:fld id="{B4D3D1F6-24C6-49EB-BF2B-F7CCF46EFB79}" type="slidenum">
              <a:rPr lang="en-US" altLang="en-US"/>
              <a:pPr/>
              <a:t>‹#›</a:t>
            </a:fld>
            <a:endParaRPr lang="en-US" altLang="en-US"/>
          </a:p>
        </p:txBody>
      </p:sp>
    </p:spTree>
    <p:extLst>
      <p:ext uri="{BB962C8B-B14F-4D97-AF65-F5344CB8AC3E}">
        <p14:creationId xmlns:p14="http://schemas.microsoft.com/office/powerpoint/2010/main" val="424592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1</a:t>
            </a:r>
          </a:p>
        </p:txBody>
      </p:sp>
      <p:sp>
        <p:nvSpPr>
          <p:cNvPr id="8" name="Slide Number Placeholder 8"/>
          <p:cNvSpPr>
            <a:spLocks noGrp="1"/>
          </p:cNvSpPr>
          <p:nvPr>
            <p:ph type="sldNum" sz="quarter" idx="11"/>
          </p:nvPr>
        </p:nvSpPr>
        <p:spPr/>
        <p:txBody>
          <a:bodyPr/>
          <a:lstStyle>
            <a:lvl1pPr>
              <a:defRPr/>
            </a:lvl1pPr>
          </a:lstStyle>
          <a:p>
            <a:fld id="{AF1CB271-BEE4-4C91-AFF4-BDE03D28284A}" type="slidenum">
              <a:rPr lang="en-US" altLang="en-US"/>
              <a:pPr/>
              <a:t>‹#›</a:t>
            </a:fld>
            <a:endParaRPr lang="en-US" altLang="en-US"/>
          </a:p>
        </p:txBody>
      </p:sp>
    </p:spTree>
    <p:extLst>
      <p:ext uri="{BB962C8B-B14F-4D97-AF65-F5344CB8AC3E}">
        <p14:creationId xmlns:p14="http://schemas.microsoft.com/office/powerpoint/2010/main" val="227319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1</a:t>
            </a:r>
          </a:p>
        </p:txBody>
      </p:sp>
      <p:sp>
        <p:nvSpPr>
          <p:cNvPr id="4" name="Slide Number Placeholder 4"/>
          <p:cNvSpPr>
            <a:spLocks noGrp="1"/>
          </p:cNvSpPr>
          <p:nvPr>
            <p:ph type="sldNum" sz="quarter" idx="11"/>
          </p:nvPr>
        </p:nvSpPr>
        <p:spPr/>
        <p:txBody>
          <a:bodyPr/>
          <a:lstStyle>
            <a:lvl1pPr>
              <a:defRPr/>
            </a:lvl1pPr>
          </a:lstStyle>
          <a:p>
            <a:fld id="{8916DEE8-0B89-4BC6-9EA4-E3ACDD780976}" type="slidenum">
              <a:rPr lang="en-US" altLang="en-US"/>
              <a:pPr/>
              <a:t>‹#›</a:t>
            </a:fld>
            <a:endParaRPr lang="en-US" altLang="en-US"/>
          </a:p>
        </p:txBody>
      </p:sp>
    </p:spTree>
    <p:extLst>
      <p:ext uri="{BB962C8B-B14F-4D97-AF65-F5344CB8AC3E}">
        <p14:creationId xmlns:p14="http://schemas.microsoft.com/office/powerpoint/2010/main" val="406366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1</a:t>
            </a:r>
          </a:p>
        </p:txBody>
      </p:sp>
      <p:sp>
        <p:nvSpPr>
          <p:cNvPr id="3" name="Slide Number Placeholder 3"/>
          <p:cNvSpPr>
            <a:spLocks noGrp="1"/>
          </p:cNvSpPr>
          <p:nvPr>
            <p:ph type="sldNum" sz="quarter" idx="11"/>
          </p:nvPr>
        </p:nvSpPr>
        <p:spPr/>
        <p:txBody>
          <a:bodyPr/>
          <a:lstStyle>
            <a:lvl1pPr>
              <a:defRPr/>
            </a:lvl1pPr>
          </a:lstStyle>
          <a:p>
            <a:fld id="{CCC1AF08-B060-4512-B71D-5E5B7ACFD06A}" type="slidenum">
              <a:rPr lang="en-US" altLang="en-US"/>
              <a:pPr/>
              <a:t>‹#›</a:t>
            </a:fld>
            <a:endParaRPr lang="en-US" altLang="en-US"/>
          </a:p>
        </p:txBody>
      </p:sp>
    </p:spTree>
    <p:extLst>
      <p:ext uri="{BB962C8B-B14F-4D97-AF65-F5344CB8AC3E}">
        <p14:creationId xmlns:p14="http://schemas.microsoft.com/office/powerpoint/2010/main" val="104398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a:t>
            </a:r>
          </a:p>
        </p:txBody>
      </p:sp>
      <p:sp>
        <p:nvSpPr>
          <p:cNvPr id="6" name="Rectangle 13"/>
          <p:cNvSpPr>
            <a:spLocks noGrp="1" noChangeArrowheads="1"/>
          </p:cNvSpPr>
          <p:nvPr>
            <p:ph type="sldNum" sz="quarter" idx="11"/>
          </p:nvPr>
        </p:nvSpPr>
        <p:spPr>
          <a:ln/>
        </p:spPr>
        <p:txBody>
          <a:bodyPr/>
          <a:lstStyle>
            <a:lvl1pPr>
              <a:defRPr/>
            </a:lvl1pPr>
          </a:lstStyle>
          <a:p>
            <a:fld id="{0721167F-9100-44CE-A49C-46289F07007F}" type="slidenum">
              <a:rPr lang="en-US" altLang="en-US"/>
              <a:pPr/>
              <a:t>‹#›</a:t>
            </a:fld>
            <a:endParaRPr lang="en-US" altLang="en-US"/>
          </a:p>
        </p:txBody>
      </p:sp>
    </p:spTree>
    <p:extLst>
      <p:ext uri="{BB962C8B-B14F-4D97-AF65-F5344CB8AC3E}">
        <p14:creationId xmlns:p14="http://schemas.microsoft.com/office/powerpoint/2010/main" val="58632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a:t>
            </a:r>
          </a:p>
        </p:txBody>
      </p:sp>
      <p:sp>
        <p:nvSpPr>
          <p:cNvPr id="6" name="Rectangle 13"/>
          <p:cNvSpPr>
            <a:spLocks noGrp="1" noChangeArrowheads="1"/>
          </p:cNvSpPr>
          <p:nvPr>
            <p:ph type="sldNum" sz="quarter" idx="11"/>
          </p:nvPr>
        </p:nvSpPr>
        <p:spPr>
          <a:ln/>
        </p:spPr>
        <p:txBody>
          <a:bodyPr/>
          <a:lstStyle>
            <a:lvl1pPr>
              <a:defRPr/>
            </a:lvl1pPr>
          </a:lstStyle>
          <a:p>
            <a:fld id="{2369E878-B197-4FF1-A6C4-F942F1898415}" type="slidenum">
              <a:rPr lang="en-US" altLang="en-US"/>
              <a:pPr/>
              <a:t>‹#›</a:t>
            </a:fld>
            <a:endParaRPr lang="en-US" altLang="en-US"/>
          </a:p>
        </p:txBody>
      </p:sp>
    </p:spTree>
    <p:extLst>
      <p:ext uri="{BB962C8B-B14F-4D97-AF65-F5344CB8AC3E}">
        <p14:creationId xmlns:p14="http://schemas.microsoft.com/office/powerpoint/2010/main" val="2541732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0251"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52"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1</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Tahoma" panose="020B0604030504040204" pitchFamily="34" charset="0"/>
              </a:defRPr>
            </a:lvl1pPr>
          </a:lstStyle>
          <a:p>
            <a:fld id="{EC33E191-E9A3-4043-A82C-9EEB1D9AA7B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05" r:id="rId8"/>
    <p:sldLayoutId id="2147483806" r:id="rId9"/>
    <p:sldLayoutId id="2147483807" r:id="rId10"/>
    <p:sldLayoutId id="2147483808"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21.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hyperlink" Target="http://en.wikipedia.org/wiki/Space_Shuttle_Discovery" TargetMode="External"/><Relationship Id="rId3" Type="http://schemas.openxmlformats.org/officeDocument/2006/relationships/hyperlink" Target="http://en.wikipedia.org/wiki/Image:Shuttle.jpg" TargetMode="External"/><Relationship Id="rId7" Type="http://schemas.openxmlformats.org/officeDocument/2006/relationships/hyperlink" Target="http://en.wikipedia.org/wiki/Space_Shuttle_Columbi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en.wikipedia.org/wiki/Space_Shuttle_Challenger" TargetMode="External"/><Relationship Id="rId5" Type="http://schemas.openxmlformats.org/officeDocument/2006/relationships/hyperlink" Target="http://en.wikipedia.org/wiki/Space_Shuttle_Atlantis" TargetMode="External"/><Relationship Id="rId4" Type="http://schemas.openxmlformats.org/officeDocument/2006/relationships/image" Target="../media/image19.jpeg"/><Relationship Id="rId9" Type="http://schemas.openxmlformats.org/officeDocument/2006/relationships/hyperlink" Target="http://en.wikipedia.org/wiki/Space_Shuttle_Endeavour"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1120775" y="1441450"/>
            <a:ext cx="7759700" cy="1428750"/>
          </a:xfrm>
          <a:noFill/>
        </p:spPr>
        <p:txBody>
          <a:bodyPr/>
          <a:lstStyle/>
          <a:p>
            <a:r>
              <a:rPr lang="en-US" altLang="en-US">
                <a:solidFill>
                  <a:srgbClr val="0000FF"/>
                </a:solidFill>
              </a:rPr>
              <a:t> </a:t>
            </a:r>
            <a:r>
              <a:rPr lang="en-US" altLang="en-US"/>
              <a:t>An Introduction to Reliability &amp; Maintainability Engineering </a:t>
            </a:r>
            <a:r>
              <a:rPr lang="en-US" altLang="en-US" sz="3600"/>
              <a:t>	</a:t>
            </a:r>
            <a:endParaRPr lang="en-US" altLang="en-US"/>
          </a:p>
        </p:txBody>
      </p:sp>
      <p:sp>
        <p:nvSpPr>
          <p:cNvPr id="18435" name="Rectangle 3"/>
          <p:cNvSpPr>
            <a:spLocks noGrp="1" noChangeArrowheads="1"/>
          </p:cNvSpPr>
          <p:nvPr>
            <p:ph type="subTitle" idx="1"/>
          </p:nvPr>
        </p:nvSpPr>
        <p:spPr>
          <a:xfrm>
            <a:off x="1552575" y="3582988"/>
            <a:ext cx="6053138" cy="554037"/>
          </a:xfrm>
          <a:noFill/>
        </p:spPr>
        <p:txBody>
          <a:bodyPr/>
          <a:lstStyle/>
          <a:p>
            <a:pPr marL="342900" indent="-342900"/>
            <a:r>
              <a:rPr lang="en-US" altLang="en-US" b="1">
                <a:solidFill>
                  <a:srgbClr val="345652"/>
                </a:solidFill>
                <a:latin typeface="Century Gothic" panose="020B0502020202020204" pitchFamily="34" charset="0"/>
              </a:rPr>
              <a:t>Chapter I Introduction</a:t>
            </a:r>
          </a:p>
        </p:txBody>
      </p:sp>
      <p:sp>
        <p:nvSpPr>
          <p:cNvPr id="6" name="Date Placeholder 3"/>
          <p:cNvSpPr>
            <a:spLocks noGrp="1"/>
          </p:cNvSpPr>
          <p:nvPr>
            <p:ph type="dt" sz="quarter" idx="10"/>
          </p:nvPr>
        </p:nvSpPr>
        <p:spPr/>
        <p:txBody>
          <a:bodyPr/>
          <a:lstStyle/>
          <a:p>
            <a:pPr>
              <a:defRPr/>
            </a:pPr>
            <a:r>
              <a:rPr lang="en-US" dirty="0"/>
              <a:t>Chapter 1</a:t>
            </a:r>
          </a:p>
        </p:txBody>
      </p:sp>
      <p:sp>
        <p:nvSpPr>
          <p:cNvPr id="7"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5AAC240-A4AC-48E4-B1D1-C33568E9717C}" type="slidenum">
              <a:rPr lang="en-US" altLang="en-US" sz="1400">
                <a:solidFill>
                  <a:schemeClr val="bg2"/>
                </a:solidFill>
                <a:latin typeface="Tahoma" panose="020B0604030504040204" pitchFamily="34" charset="0"/>
              </a:rPr>
              <a:pPr eaLnBrk="1" hangingPunct="1"/>
              <a:t>1</a:t>
            </a:fld>
            <a:endParaRPr lang="en-US" altLang="en-US" sz="1400">
              <a:solidFill>
                <a:schemeClr val="bg2"/>
              </a:solidFill>
              <a:latin typeface="Tahoma" panose="020B0604030504040204" pitchFamily="34" charset="0"/>
            </a:endParaRPr>
          </a:p>
        </p:txBody>
      </p:sp>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638" y="3802063"/>
            <a:ext cx="1790700"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95425" y="241300"/>
            <a:ext cx="6721475" cy="1117600"/>
          </a:xfrm>
          <a:noFill/>
        </p:spPr>
        <p:txBody>
          <a:bodyPr/>
          <a:lstStyle/>
          <a:p>
            <a:r>
              <a:rPr lang="en-US" altLang="en-US" sz="3200"/>
              <a:t>Why Study Reliability?</a:t>
            </a:r>
          </a:p>
        </p:txBody>
      </p:sp>
      <p:sp>
        <p:nvSpPr>
          <p:cNvPr id="5" name="Date Placeholder 2"/>
          <p:cNvSpPr>
            <a:spLocks noGrp="1"/>
          </p:cNvSpPr>
          <p:nvPr>
            <p:ph type="dt" sz="quarter" idx="10"/>
          </p:nvPr>
        </p:nvSpPr>
        <p:spPr/>
        <p:txBody>
          <a:bodyPr/>
          <a:lstStyle/>
          <a:p>
            <a:pPr>
              <a:defRPr/>
            </a:pPr>
            <a:r>
              <a:rPr lang="en-US"/>
              <a:t>Chapter 1</a:t>
            </a:r>
          </a:p>
        </p:txBody>
      </p:sp>
      <p:sp>
        <p:nvSpPr>
          <p:cNvPr id="6"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074F178-E21A-49EA-B404-660CEB37F9B3}" type="slidenum">
              <a:rPr lang="en-US" altLang="en-US" sz="1400">
                <a:latin typeface="Tahoma" panose="020B0604030504040204" pitchFamily="34" charset="0"/>
              </a:rPr>
              <a:pPr eaLnBrk="1" hangingPunct="1"/>
              <a:t>10</a:t>
            </a:fld>
            <a:endParaRPr lang="en-US" altLang="en-US" sz="1400">
              <a:latin typeface="Tahoma" panose="020B0604030504040204" pitchFamily="34" charset="0"/>
            </a:endParaRPr>
          </a:p>
        </p:txBody>
      </p:sp>
      <p:sp>
        <p:nvSpPr>
          <p:cNvPr id="27653" name="Rectangle 3"/>
          <p:cNvSpPr>
            <a:spLocks noChangeArrowheads="1"/>
          </p:cNvSpPr>
          <p:nvPr/>
        </p:nvSpPr>
        <p:spPr bwMode="auto">
          <a:xfrm>
            <a:off x="630238" y="1766888"/>
            <a:ext cx="7805737"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Arial" panose="020B0604020202020204" pitchFamily="34" charset="0"/>
              <a:buChar char="•"/>
            </a:pPr>
            <a:r>
              <a:rPr lang="en-US" altLang="en-US"/>
              <a:t> the increased complexity and sophistication of systems,</a:t>
            </a:r>
          </a:p>
          <a:p>
            <a:pPr>
              <a:buFont typeface="Arial" panose="020B0604020202020204" pitchFamily="34" charset="0"/>
              <a:buChar char="•"/>
            </a:pPr>
            <a:endParaRPr lang="en-US" altLang="en-US"/>
          </a:p>
          <a:p>
            <a:pPr>
              <a:buFont typeface="Arial" panose="020B0604020202020204" pitchFamily="34" charset="0"/>
              <a:buChar char="•"/>
            </a:pPr>
            <a:r>
              <a:rPr lang="en-US" altLang="en-US"/>
              <a:t> public awareness and insistence on product quality,</a:t>
            </a:r>
          </a:p>
          <a:p>
            <a:pPr>
              <a:buFont typeface="Arial" panose="020B0604020202020204" pitchFamily="34" charset="0"/>
              <a:buChar char="•"/>
            </a:pPr>
            <a:endParaRPr lang="en-US" altLang="en-US"/>
          </a:p>
          <a:p>
            <a:pPr>
              <a:buFont typeface="Arial" panose="020B0604020202020204" pitchFamily="34" charset="0"/>
              <a:buChar char="•"/>
            </a:pPr>
            <a:r>
              <a:rPr lang="en-US" altLang="en-US"/>
              <a:t> new laws and regulations concerning product liability,</a:t>
            </a:r>
          </a:p>
          <a:p>
            <a:pPr>
              <a:buFont typeface="Arial" panose="020B0604020202020204" pitchFamily="34" charset="0"/>
              <a:buChar char="•"/>
            </a:pPr>
            <a:endParaRPr lang="en-US" altLang="en-US"/>
          </a:p>
          <a:p>
            <a:pPr>
              <a:buFont typeface="Arial" panose="020B0604020202020204" pitchFamily="34" charset="0"/>
              <a:buChar char="•"/>
            </a:pPr>
            <a:r>
              <a:rPr lang="en-US" altLang="en-US"/>
              <a:t> government contractual requirements to meet reliability and</a:t>
            </a:r>
          </a:p>
          <a:p>
            <a:pPr>
              <a:buFont typeface="Arial" panose="020B0604020202020204" pitchFamily="34" charset="0"/>
              <a:buChar char="•"/>
            </a:pPr>
            <a:r>
              <a:rPr lang="en-US" altLang="en-US"/>
              <a:t>maintainability performance specifications,</a:t>
            </a:r>
          </a:p>
          <a:p>
            <a:pPr>
              <a:buFont typeface="Arial" panose="020B0604020202020204" pitchFamily="34" charset="0"/>
              <a:buChar char="•"/>
            </a:pPr>
            <a:endParaRPr lang="en-US" altLang="en-US"/>
          </a:p>
          <a:p>
            <a:pPr>
              <a:buFont typeface="Arial" panose="020B0604020202020204" pitchFamily="34" charset="0"/>
              <a:buChar char="•"/>
            </a:pPr>
            <a:r>
              <a:rPr lang="en-US" altLang="en-US"/>
              <a:t> profit considerations resulting from the high cost of failures,</a:t>
            </a:r>
          </a:p>
          <a:p>
            <a:pPr>
              <a:buFont typeface="Arial" panose="020B0604020202020204" pitchFamily="34" charset="0"/>
              <a:buChar char="•"/>
            </a:pPr>
            <a:r>
              <a:rPr lang="en-US" altLang="en-US"/>
              <a:t>their repairs, and warranty programs.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481138" y="514350"/>
            <a:ext cx="6927850" cy="657225"/>
          </a:xfrm>
          <a:noFill/>
        </p:spPr>
        <p:txBody>
          <a:bodyPr/>
          <a:lstStyle/>
          <a:p>
            <a:r>
              <a:rPr lang="en-US" altLang="en-US" sz="3600"/>
              <a:t>Complexity and Reliability</a:t>
            </a:r>
          </a:p>
        </p:txBody>
      </p:sp>
      <p:sp>
        <p:nvSpPr>
          <p:cNvPr id="4" name="Date Placeholder 2"/>
          <p:cNvSpPr>
            <a:spLocks noGrp="1"/>
          </p:cNvSpPr>
          <p:nvPr>
            <p:ph type="dt" sz="quarter" idx="10"/>
          </p:nvPr>
        </p:nvSpPr>
        <p:spPr/>
        <p:txBody>
          <a:bodyPr/>
          <a:lstStyle/>
          <a:p>
            <a:pPr>
              <a:defRPr/>
            </a:pPr>
            <a:r>
              <a:rPr lang="en-US"/>
              <a:t>Chapter 1</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43BF666-4F3C-441D-9294-0470734EB751}" type="slidenum">
              <a:rPr lang="en-US" altLang="en-US" sz="1400">
                <a:latin typeface="Tahoma" panose="020B0604030504040204" pitchFamily="34" charset="0"/>
              </a:rPr>
              <a:pPr eaLnBrk="1" hangingPunct="1"/>
              <a:t>11</a:t>
            </a:fld>
            <a:endParaRPr lang="en-US" altLang="en-US" sz="1400">
              <a:latin typeface="Tahoma" panose="020B0604030504040204" pitchFamily="34" charset="0"/>
            </a:endParaRPr>
          </a:p>
        </p:txBody>
      </p:sp>
      <p:graphicFrame>
        <p:nvGraphicFramePr>
          <p:cNvPr id="1026" name="Object 3"/>
          <p:cNvGraphicFramePr>
            <a:graphicFrameLocks/>
          </p:cNvGraphicFramePr>
          <p:nvPr/>
        </p:nvGraphicFramePr>
        <p:xfrm>
          <a:off x="660400" y="1641475"/>
          <a:ext cx="7807325" cy="4392613"/>
        </p:xfrm>
        <a:graphic>
          <a:graphicData uri="http://schemas.openxmlformats.org/presentationml/2006/ole">
            <mc:AlternateContent xmlns:mc="http://schemas.openxmlformats.org/markup-compatibility/2006">
              <mc:Choice xmlns:v="urn:schemas-microsoft-com:vml" Requires="v">
                <p:oleObj spid="_x0000_s1030" name="Chart" r:id="rId4" imgW="6010271" imgH="3352721" progId="Excel.Chart.5">
                  <p:embed followColorScheme="full"/>
                </p:oleObj>
              </mc:Choice>
              <mc:Fallback>
                <p:oleObj name="Chart" r:id="rId4" imgW="6010271" imgH="3352721" progId="Excel.Chart.5">
                  <p:embed followColorScheme="full"/>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 y="1641475"/>
                        <a:ext cx="7807325"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35088" y="563563"/>
            <a:ext cx="7008812" cy="750887"/>
          </a:xfrm>
          <a:noFill/>
        </p:spPr>
        <p:txBody>
          <a:bodyPr/>
          <a:lstStyle/>
          <a:p>
            <a:r>
              <a:rPr lang="en-US" altLang="en-US" sz="3600"/>
              <a:t>Government Regulations</a:t>
            </a:r>
          </a:p>
        </p:txBody>
      </p:sp>
      <p:sp>
        <p:nvSpPr>
          <p:cNvPr id="28675" name="Rectangle 3"/>
          <p:cNvSpPr>
            <a:spLocks noGrp="1" noChangeArrowheads="1"/>
          </p:cNvSpPr>
          <p:nvPr>
            <p:ph idx="1"/>
          </p:nvPr>
        </p:nvSpPr>
        <p:spPr>
          <a:xfrm>
            <a:off x="576263" y="1781175"/>
            <a:ext cx="7759700" cy="4102100"/>
          </a:xfrm>
        </p:spPr>
        <p:txBody>
          <a:bodyPr/>
          <a:lstStyle/>
          <a:p>
            <a:r>
              <a:rPr lang="en-US" altLang="en-US" sz="2200"/>
              <a:t>Food and Drug Act</a:t>
            </a:r>
          </a:p>
          <a:p>
            <a:r>
              <a:rPr lang="en-US" altLang="en-US" sz="2200"/>
              <a:t>Flammable Fabrics Act</a:t>
            </a:r>
          </a:p>
          <a:p>
            <a:r>
              <a:rPr lang="en-US" altLang="en-US" sz="2200"/>
              <a:t>Federal Hazardous Substance Act</a:t>
            </a:r>
          </a:p>
          <a:p>
            <a:r>
              <a:rPr lang="en-US" altLang="en-US" sz="2200"/>
              <a:t>National Traffic and Motor Vehicle Safety Act</a:t>
            </a:r>
          </a:p>
          <a:p>
            <a:r>
              <a:rPr lang="en-US" altLang="en-US" sz="2200"/>
              <a:t>Fire Research and safety Act</a:t>
            </a:r>
          </a:p>
          <a:p>
            <a:r>
              <a:rPr lang="en-US" altLang="en-US" sz="2200"/>
              <a:t>Child Protection and Toy Safety Act</a:t>
            </a:r>
          </a:p>
          <a:p>
            <a:r>
              <a:rPr lang="en-US" altLang="en-US" sz="2200"/>
              <a:t>Poisson Prevention Packaging Act</a:t>
            </a:r>
          </a:p>
          <a:p>
            <a:r>
              <a:rPr lang="en-US" altLang="en-US" sz="2200"/>
              <a:t>Occupational Safety and Health Act</a:t>
            </a:r>
          </a:p>
          <a:p>
            <a:r>
              <a:rPr lang="en-US" altLang="en-US" sz="2200"/>
              <a:t>Federal Boat Safety Act</a:t>
            </a:r>
          </a:p>
          <a:p>
            <a:r>
              <a:rPr lang="en-US" altLang="en-US" sz="2200"/>
              <a:t>Consumer Product Safety Act</a:t>
            </a:r>
          </a:p>
        </p:txBody>
      </p:sp>
      <p:sp>
        <p:nvSpPr>
          <p:cNvPr id="5" name="Date Placeholder 3"/>
          <p:cNvSpPr>
            <a:spLocks noGrp="1"/>
          </p:cNvSpPr>
          <p:nvPr>
            <p:ph type="dt" sz="quarter" idx="10"/>
          </p:nvPr>
        </p:nvSpPr>
        <p:spPr/>
        <p:txBody>
          <a:bodyPr/>
          <a:lstStyle/>
          <a:p>
            <a:pPr>
              <a:defRPr/>
            </a:pPr>
            <a:r>
              <a:rPr lang="en-US"/>
              <a:t>Chapter 1</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81DDD14-1802-43F6-976A-507AF9783FBC}" type="slidenum">
              <a:rPr lang="en-US" altLang="en-US" sz="1400">
                <a:latin typeface="Tahoma" panose="020B0604030504040204" pitchFamily="34" charset="0"/>
              </a:rPr>
              <a:pPr eaLnBrk="1" hangingPunct="1"/>
              <a:t>12</a:t>
            </a:fld>
            <a:endParaRPr lang="en-US" altLang="en-US" sz="1400">
              <a:latin typeface="Tahoma" panose="020B0604030504040204" pitchFamily="34" charset="0"/>
            </a:endParaRPr>
          </a:p>
        </p:txBody>
      </p:sp>
      <p:pic>
        <p:nvPicPr>
          <p:cNvPr id="2867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830638"/>
            <a:ext cx="2332038"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233488" y="333375"/>
            <a:ext cx="3787775" cy="873125"/>
          </a:xfrm>
          <a:noFill/>
        </p:spPr>
        <p:txBody>
          <a:bodyPr/>
          <a:lstStyle/>
          <a:p>
            <a:r>
              <a:rPr lang="en-US" altLang="en-US" sz="3600"/>
              <a:t>Gallup Survey</a:t>
            </a:r>
          </a:p>
        </p:txBody>
      </p:sp>
      <p:sp>
        <p:nvSpPr>
          <p:cNvPr id="5" name="Date Placeholder 2"/>
          <p:cNvSpPr>
            <a:spLocks noGrp="1"/>
          </p:cNvSpPr>
          <p:nvPr>
            <p:ph type="dt" sz="quarter" idx="10"/>
          </p:nvPr>
        </p:nvSpPr>
        <p:spPr/>
        <p:txBody>
          <a:bodyPr/>
          <a:lstStyle/>
          <a:p>
            <a:pPr>
              <a:defRPr/>
            </a:pPr>
            <a:r>
              <a:rPr lang="en-US"/>
              <a:t>Chapter 1</a:t>
            </a:r>
          </a:p>
        </p:txBody>
      </p:sp>
      <p:sp>
        <p:nvSpPr>
          <p:cNvPr id="6"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870533D-C1A5-4631-BE43-F533C789F261}" type="slidenum">
              <a:rPr lang="en-US" altLang="en-US" sz="1400">
                <a:latin typeface="Tahoma" panose="020B0604030504040204" pitchFamily="34" charset="0"/>
              </a:rPr>
              <a:pPr eaLnBrk="1" hangingPunct="1"/>
              <a:t>13</a:t>
            </a:fld>
            <a:endParaRPr lang="en-US" altLang="en-US" sz="1400">
              <a:latin typeface="Tahoma" panose="020B0604030504040204" pitchFamily="34" charset="0"/>
            </a:endParaRPr>
          </a:p>
        </p:txBody>
      </p:sp>
      <p:sp>
        <p:nvSpPr>
          <p:cNvPr id="2054" name="Rectangle 3"/>
          <p:cNvSpPr>
            <a:spLocks noChangeArrowheads="1"/>
          </p:cNvSpPr>
          <p:nvPr/>
        </p:nvSpPr>
        <p:spPr bwMode="auto">
          <a:xfrm>
            <a:off x="739775" y="1600200"/>
            <a:ext cx="57277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a:p>
            <a:r>
              <a:rPr lang="en-US" altLang="en-US" b="1"/>
              <a:t>Attribute			Average Score</a:t>
            </a:r>
            <a:endParaRPr lang="en-US" altLang="en-US"/>
          </a:p>
          <a:p>
            <a:r>
              <a:rPr lang="en-US" altLang="en-US"/>
              <a:t>Performance				9.5</a:t>
            </a:r>
          </a:p>
          <a:p>
            <a:r>
              <a:rPr lang="en-US" altLang="en-US"/>
              <a:t>Lasts long time (</a:t>
            </a:r>
            <a:r>
              <a:rPr lang="en-US" altLang="en-US">
                <a:solidFill>
                  <a:schemeClr val="hlink"/>
                </a:solidFill>
              </a:rPr>
              <a:t>reliability</a:t>
            </a:r>
            <a:r>
              <a:rPr lang="en-US" altLang="en-US"/>
              <a:t>)		9.0</a:t>
            </a:r>
          </a:p>
          <a:p>
            <a:r>
              <a:rPr lang="en-US" altLang="en-US"/>
              <a:t>Service					8.9</a:t>
            </a:r>
          </a:p>
          <a:p>
            <a:r>
              <a:rPr lang="en-US" altLang="en-US"/>
              <a:t>Easily Repaired (</a:t>
            </a:r>
            <a:r>
              <a:rPr lang="en-US" altLang="en-US">
                <a:solidFill>
                  <a:schemeClr val="hlink"/>
                </a:solidFill>
              </a:rPr>
              <a:t>maintainability</a:t>
            </a:r>
            <a:r>
              <a:rPr lang="en-US" altLang="en-US"/>
              <a:t>)	8.8</a:t>
            </a:r>
          </a:p>
          <a:p>
            <a:r>
              <a:rPr lang="en-US" altLang="en-US"/>
              <a:t>Warranty				8.4</a:t>
            </a:r>
          </a:p>
          <a:p>
            <a:r>
              <a:rPr lang="en-US" altLang="en-US"/>
              <a:t>Easy to Use				8.3</a:t>
            </a:r>
          </a:p>
          <a:p>
            <a:r>
              <a:rPr lang="en-US" altLang="en-US"/>
              <a:t>Appearance				7.7</a:t>
            </a:r>
          </a:p>
          <a:p>
            <a:r>
              <a:rPr lang="en-US" altLang="en-US"/>
              <a:t>Brand Name				6.3</a:t>
            </a:r>
          </a:p>
          <a:p>
            <a:r>
              <a:rPr lang="en-US" altLang="en-US"/>
              <a:t>Packaging/Display			5.8</a:t>
            </a:r>
          </a:p>
          <a:p>
            <a:r>
              <a:rPr lang="en-US" altLang="en-US"/>
              <a:t>Latest Model				5.4</a:t>
            </a:r>
          </a:p>
        </p:txBody>
      </p:sp>
      <p:graphicFrame>
        <p:nvGraphicFramePr>
          <p:cNvPr id="2050" name="Object 4"/>
          <p:cNvGraphicFramePr>
            <a:graphicFrameLocks/>
          </p:cNvGraphicFramePr>
          <p:nvPr/>
        </p:nvGraphicFramePr>
        <p:xfrm>
          <a:off x="5337175" y="250825"/>
          <a:ext cx="3051175" cy="1576388"/>
        </p:xfrm>
        <a:graphic>
          <a:graphicData uri="http://schemas.openxmlformats.org/presentationml/2006/ole">
            <mc:AlternateContent xmlns:mc="http://schemas.openxmlformats.org/markup-compatibility/2006">
              <mc:Choice xmlns:v="urn:schemas-microsoft-com:vml" Requires="v">
                <p:oleObj spid="_x0000_s2055" name="ClipArt" r:id="rId4" imgW="3051000" imgH="1576080" progId="MS_ClipArt_Gallery.2">
                  <p:embed/>
                </p:oleObj>
              </mc:Choice>
              <mc:Fallback>
                <p:oleObj name="ClipArt" r:id="rId4" imgW="3051000" imgH="1576080" progId="MS_ClipArt_Gallery.2">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7175" y="250825"/>
                        <a:ext cx="3051175" cy="157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306513" y="233363"/>
            <a:ext cx="6932612" cy="1117600"/>
          </a:xfrm>
          <a:noFill/>
        </p:spPr>
        <p:txBody>
          <a:bodyPr/>
          <a:lstStyle/>
          <a:p>
            <a:r>
              <a:rPr lang="en-US" altLang="en-US" sz="3600"/>
              <a:t>Reliability vs Quality</a:t>
            </a:r>
          </a:p>
        </p:txBody>
      </p:sp>
      <p:sp>
        <p:nvSpPr>
          <p:cNvPr id="6" name="Date Placeholder 2"/>
          <p:cNvSpPr>
            <a:spLocks noGrp="1"/>
          </p:cNvSpPr>
          <p:nvPr>
            <p:ph type="dt" sz="quarter" idx="10"/>
          </p:nvPr>
        </p:nvSpPr>
        <p:spPr/>
        <p:txBody>
          <a:bodyPr/>
          <a:lstStyle/>
          <a:p>
            <a:pPr>
              <a:defRPr/>
            </a:pPr>
            <a:r>
              <a:rPr lang="en-US"/>
              <a:t>Chapter 1</a:t>
            </a:r>
          </a:p>
        </p:txBody>
      </p:sp>
      <p:sp>
        <p:nvSpPr>
          <p:cNvPr id="7"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5162640-5B52-4992-98B8-025E63E577C1}" type="slidenum">
              <a:rPr lang="en-US" altLang="en-US" sz="1400">
                <a:latin typeface="Tahoma" panose="020B0604030504040204" pitchFamily="34" charset="0"/>
              </a:rPr>
              <a:pPr eaLnBrk="1" hangingPunct="1"/>
              <a:t>14</a:t>
            </a:fld>
            <a:endParaRPr lang="en-US" altLang="en-US" sz="1400">
              <a:latin typeface="Tahoma" panose="020B0604030504040204" pitchFamily="34" charset="0"/>
            </a:endParaRPr>
          </a:p>
        </p:txBody>
      </p:sp>
      <p:sp>
        <p:nvSpPr>
          <p:cNvPr id="3078" name="Rectangle 3"/>
          <p:cNvSpPr>
            <a:spLocks noChangeArrowheads="1"/>
          </p:cNvSpPr>
          <p:nvPr/>
        </p:nvSpPr>
        <p:spPr bwMode="auto">
          <a:xfrm>
            <a:off x="962025" y="1876425"/>
            <a:ext cx="67389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Quality is the amount by which a product satisfies</a:t>
            </a:r>
          </a:p>
          <a:p>
            <a:r>
              <a:rPr lang="en-US" altLang="en-US"/>
              <a:t>the users’ (customers’) requirements. Product quality </a:t>
            </a:r>
          </a:p>
          <a:p>
            <a:r>
              <a:rPr lang="en-US" altLang="en-US"/>
              <a:t>is in part a function of design and conformance to</a:t>
            </a:r>
          </a:p>
          <a:p>
            <a:r>
              <a:rPr lang="en-US" altLang="en-US"/>
              <a:t>design specifications during manufacture.  </a:t>
            </a:r>
          </a:p>
        </p:txBody>
      </p:sp>
      <p:sp>
        <p:nvSpPr>
          <p:cNvPr id="22533" name="Rectangle 5"/>
          <p:cNvSpPr>
            <a:spLocks noChangeArrowheads="1"/>
          </p:cNvSpPr>
          <p:nvPr/>
        </p:nvSpPr>
        <p:spPr bwMode="auto">
          <a:xfrm>
            <a:off x="1006475" y="3787775"/>
            <a:ext cx="66675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Reliability is concerned with how long the product</a:t>
            </a:r>
          </a:p>
          <a:p>
            <a:r>
              <a:rPr lang="en-US" altLang="en-US"/>
              <a:t>continues to function once it becomes operational.  </a:t>
            </a:r>
          </a:p>
          <a:p>
            <a:r>
              <a:rPr lang="en-US" altLang="en-US"/>
              <a:t>Therefore reliability can be viewed as the quality of</a:t>
            </a:r>
          </a:p>
          <a:p>
            <a:r>
              <a:rPr lang="en-US" altLang="en-US"/>
              <a:t>the product’s operational performance over time, and</a:t>
            </a:r>
          </a:p>
          <a:p>
            <a:r>
              <a:rPr lang="en-US" altLang="en-US"/>
              <a:t>as such it </a:t>
            </a:r>
            <a:r>
              <a:rPr lang="en-US" altLang="en-US" b="1"/>
              <a:t>extends quality into the time domain.</a:t>
            </a:r>
          </a:p>
        </p:txBody>
      </p:sp>
      <p:graphicFrame>
        <p:nvGraphicFramePr>
          <p:cNvPr id="3074" name="Object 6"/>
          <p:cNvGraphicFramePr>
            <a:graphicFrameLocks/>
          </p:cNvGraphicFramePr>
          <p:nvPr/>
        </p:nvGraphicFramePr>
        <p:xfrm>
          <a:off x="6924675" y="268288"/>
          <a:ext cx="806450" cy="981075"/>
        </p:xfrm>
        <a:graphic>
          <a:graphicData uri="http://schemas.openxmlformats.org/presentationml/2006/ole">
            <mc:AlternateContent xmlns:mc="http://schemas.openxmlformats.org/markup-compatibility/2006">
              <mc:Choice xmlns:v="urn:schemas-microsoft-com:vml" Requires="v">
                <p:oleObj spid="_x0000_s3080" name="ClipArt" r:id="rId4" imgW="806400" imgH="981000" progId="MS_ClipArt_Gallery.2">
                  <p:embed/>
                </p:oleObj>
              </mc:Choice>
              <mc:Fallback>
                <p:oleObj name="ClipArt" r:id="rId4" imgW="806400" imgH="981000" progId="MS_ClipArt_Gallery.2">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4675" y="268288"/>
                        <a:ext cx="8064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ppt_x"/>
                                          </p:val>
                                        </p:tav>
                                        <p:tav tm="100000">
                                          <p:val>
                                            <p:strVal val="#ppt_x"/>
                                          </p:val>
                                        </p:tav>
                                      </p:tavLst>
                                    </p:anim>
                                    <p:anim calcmode="lin" valueType="num">
                                      <p:cBhvr additive="base">
                                        <p:cTn id="8"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a:xfrm>
            <a:off x="1447800" y="228600"/>
            <a:ext cx="7107238" cy="885825"/>
          </a:xfrm>
        </p:spPr>
        <p:txBody>
          <a:bodyPr/>
          <a:lstStyle/>
          <a:p>
            <a:r>
              <a:rPr lang="en-US" altLang="en-US"/>
              <a:t>Example 1.1</a:t>
            </a:r>
          </a:p>
        </p:txBody>
      </p:sp>
      <p:sp>
        <p:nvSpPr>
          <p:cNvPr id="29699" name="Content Placeholder 5"/>
          <p:cNvSpPr>
            <a:spLocks noGrp="1"/>
          </p:cNvSpPr>
          <p:nvPr>
            <p:ph idx="1"/>
          </p:nvPr>
        </p:nvSpPr>
        <p:spPr>
          <a:xfrm>
            <a:off x="685800" y="1639888"/>
            <a:ext cx="8226425" cy="4303712"/>
          </a:xfrm>
        </p:spPr>
        <p:txBody>
          <a:bodyPr/>
          <a:lstStyle/>
          <a:p>
            <a:pPr>
              <a:buFont typeface="Arial" panose="020B0604020202020204" pitchFamily="34" charset="0"/>
              <a:buChar char="•"/>
            </a:pPr>
            <a:r>
              <a:rPr lang="en-US" altLang="en-US" sz="2000"/>
              <a:t>Company manufactures small motors for use in household appliances </a:t>
            </a:r>
          </a:p>
          <a:p>
            <a:pPr>
              <a:buFont typeface="Arial" panose="020B0604020202020204" pitchFamily="34" charset="0"/>
              <a:buChar char="•"/>
            </a:pPr>
            <a:r>
              <a:rPr lang="en-US" altLang="en-US" sz="2000"/>
              <a:t>designed a new motor which has experienced an abnormally high failure rate with 43 failures reported from among the first 1000 motors produced.  </a:t>
            </a:r>
          </a:p>
          <a:p>
            <a:pPr>
              <a:buFont typeface="Arial" panose="020B0604020202020204" pitchFamily="34" charset="0"/>
              <a:buChar char="•"/>
            </a:pPr>
            <a:r>
              <a:rPr lang="en-US" altLang="en-US" sz="2000"/>
              <a:t>Possible causes of these failures included faulty design, defective material, or a manufacturing (tolerance) problem.   </a:t>
            </a:r>
          </a:p>
          <a:p>
            <a:pPr>
              <a:buFont typeface="Arial" panose="020B0604020202020204" pitchFamily="34" charset="0"/>
              <a:buChar char="•"/>
            </a:pPr>
            <a:r>
              <a:rPr lang="en-US" altLang="en-US" sz="2000"/>
              <a:t>The company initiated an aggressive accelerated life testing program where they observed that those motors produced near the end of a production run were failing at a higher rate than those at the start of the run.  </a:t>
            </a:r>
          </a:p>
          <a:p>
            <a:endParaRPr lang="en-US" altLang="en-US" sz="2000"/>
          </a:p>
        </p:txBody>
      </p:sp>
      <p:sp>
        <p:nvSpPr>
          <p:cNvPr id="3" name="Date Placeholder 2"/>
          <p:cNvSpPr>
            <a:spLocks noGrp="1"/>
          </p:cNvSpPr>
          <p:nvPr>
            <p:ph type="dt" sz="quarter" idx="10"/>
          </p:nvPr>
        </p:nvSpPr>
        <p:spPr/>
        <p:txBody>
          <a:bodyPr/>
          <a:lstStyle/>
          <a:p>
            <a:pPr>
              <a:defRPr/>
            </a:pPr>
            <a:r>
              <a:rPr lang="en-US"/>
              <a:t>Chapter 1</a:t>
            </a:r>
          </a:p>
        </p:txBody>
      </p:sp>
      <p:sp>
        <p:nvSpPr>
          <p:cNvPr id="4"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1F71FEB-29E2-411C-B50A-FB7F0B0CFDCA}" type="slidenum">
              <a:rPr lang="en-US" altLang="en-US" sz="1400">
                <a:latin typeface="Tahoma" panose="020B0604030504040204" pitchFamily="34" charset="0"/>
              </a:rPr>
              <a:pPr eaLnBrk="1" hangingPunct="1"/>
              <a:t>15</a:t>
            </a:fld>
            <a:endParaRPr lang="en-US" altLang="en-US" sz="1400">
              <a:latin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47800" y="228600"/>
            <a:ext cx="7107238" cy="885825"/>
          </a:xfrm>
        </p:spPr>
        <p:txBody>
          <a:bodyPr/>
          <a:lstStyle/>
          <a:p>
            <a:r>
              <a:rPr lang="en-US" altLang="en-US"/>
              <a:t>Example 1.1</a:t>
            </a:r>
          </a:p>
        </p:txBody>
      </p:sp>
      <p:sp>
        <p:nvSpPr>
          <p:cNvPr id="30723" name="Content Placeholder 2"/>
          <p:cNvSpPr>
            <a:spLocks noGrp="1"/>
          </p:cNvSpPr>
          <p:nvPr>
            <p:ph idx="1"/>
          </p:nvPr>
        </p:nvSpPr>
        <p:spPr>
          <a:xfrm>
            <a:off x="642938" y="1538288"/>
            <a:ext cx="7772400" cy="2090737"/>
          </a:xfrm>
        </p:spPr>
        <p:txBody>
          <a:bodyPr/>
          <a:lstStyle/>
          <a:p>
            <a:pPr>
              <a:buFont typeface="Arial" panose="020B0604020202020204" pitchFamily="34" charset="0"/>
              <a:buChar char="•"/>
            </a:pPr>
            <a:r>
              <a:rPr lang="en-US" altLang="en-US" sz="2000"/>
              <a:t>Table 1.1 summarizes the results of testing program</a:t>
            </a:r>
          </a:p>
          <a:p>
            <a:pPr>
              <a:buFont typeface="Arial" panose="020B0604020202020204" pitchFamily="34" charset="0"/>
              <a:buChar char="•"/>
            </a:pPr>
            <a:r>
              <a:rPr lang="en-US" altLang="en-US" sz="2000"/>
              <a:t>The failure rate is computed by dividing the number of failures by the total number of hours on test.  </a:t>
            </a:r>
          </a:p>
          <a:p>
            <a:pPr>
              <a:buFont typeface="Arial" panose="020B0604020202020204" pitchFamily="34" charset="0"/>
              <a:buChar char="•"/>
            </a:pPr>
            <a:r>
              <a:rPr lang="en-US" altLang="en-US" sz="2000"/>
              <a:t>It was assumed that the production process was going “out of control” and design tolerances were not being met. </a:t>
            </a:r>
          </a:p>
          <a:p>
            <a:pPr>
              <a:buFont typeface="Arial" panose="020B0604020202020204" pitchFamily="34" charset="0"/>
              <a:buChar char="•"/>
            </a:pPr>
            <a:r>
              <a:rPr lang="en-US" altLang="en-US" sz="2000"/>
              <a:t>Additional emphasis placed on quality control</a:t>
            </a:r>
          </a:p>
        </p:txBody>
      </p:sp>
      <p:sp>
        <p:nvSpPr>
          <p:cNvPr id="4" name="Date Placeholder 3"/>
          <p:cNvSpPr>
            <a:spLocks noGrp="1"/>
          </p:cNvSpPr>
          <p:nvPr>
            <p:ph type="dt" sz="quarter" idx="10"/>
          </p:nvPr>
        </p:nvSpPr>
        <p:spPr/>
        <p:txBody>
          <a:bodyPr/>
          <a:lstStyle/>
          <a:p>
            <a:pPr>
              <a:defRPr/>
            </a:pPr>
            <a:r>
              <a:rPr lang="en-US"/>
              <a:t>Chapter 1</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D01D86-2273-485B-8537-A086521DFAEB}" type="slidenum">
              <a:rPr lang="en-US" altLang="en-US" sz="1400">
                <a:latin typeface="Tahoma" panose="020B0604030504040204" pitchFamily="34" charset="0"/>
              </a:rPr>
              <a:pPr eaLnBrk="1" hangingPunct="1"/>
              <a:t>16</a:t>
            </a:fld>
            <a:endParaRPr lang="en-US" altLang="en-US" sz="1400">
              <a:latin typeface="Tahoma" panose="020B0604030504040204" pitchFamily="34" charset="0"/>
            </a:endParaRPr>
          </a:p>
        </p:txBody>
      </p:sp>
      <p:sp>
        <p:nvSpPr>
          <p:cNvPr id="3072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8" name="Table 7"/>
          <p:cNvGraphicFramePr>
            <a:graphicFrameLocks noGrp="1"/>
          </p:cNvGraphicFramePr>
          <p:nvPr/>
        </p:nvGraphicFramePr>
        <p:xfrm>
          <a:off x="696913" y="3821113"/>
          <a:ext cx="7735887" cy="2438400"/>
        </p:xfrm>
        <a:graphic>
          <a:graphicData uri="http://schemas.openxmlformats.org/drawingml/2006/table">
            <a:tbl>
              <a:tblPr/>
              <a:tblGrid>
                <a:gridCol w="1105127">
                  <a:extLst>
                    <a:ext uri="{9D8B030D-6E8A-4147-A177-3AD203B41FA5}">
                      <a16:colId xmlns:a16="http://schemas.microsoft.com/office/drawing/2014/main" val="20000"/>
                    </a:ext>
                  </a:extLst>
                </a:gridCol>
                <a:gridCol w="1105127">
                  <a:extLst>
                    <a:ext uri="{9D8B030D-6E8A-4147-A177-3AD203B41FA5}">
                      <a16:colId xmlns:a16="http://schemas.microsoft.com/office/drawing/2014/main" val="20001"/>
                    </a:ext>
                  </a:extLst>
                </a:gridCol>
                <a:gridCol w="1105127">
                  <a:extLst>
                    <a:ext uri="{9D8B030D-6E8A-4147-A177-3AD203B41FA5}">
                      <a16:colId xmlns:a16="http://schemas.microsoft.com/office/drawing/2014/main" val="20002"/>
                    </a:ext>
                  </a:extLst>
                </a:gridCol>
                <a:gridCol w="1105127">
                  <a:extLst>
                    <a:ext uri="{9D8B030D-6E8A-4147-A177-3AD203B41FA5}">
                      <a16:colId xmlns:a16="http://schemas.microsoft.com/office/drawing/2014/main" val="20003"/>
                    </a:ext>
                  </a:extLst>
                </a:gridCol>
                <a:gridCol w="1105127">
                  <a:extLst>
                    <a:ext uri="{9D8B030D-6E8A-4147-A177-3AD203B41FA5}">
                      <a16:colId xmlns:a16="http://schemas.microsoft.com/office/drawing/2014/main" val="20004"/>
                    </a:ext>
                  </a:extLst>
                </a:gridCol>
                <a:gridCol w="1105127">
                  <a:extLst>
                    <a:ext uri="{9D8B030D-6E8A-4147-A177-3AD203B41FA5}">
                      <a16:colId xmlns:a16="http://schemas.microsoft.com/office/drawing/2014/main" val="20005"/>
                    </a:ext>
                  </a:extLst>
                </a:gridCol>
                <a:gridCol w="1105127">
                  <a:extLst>
                    <a:ext uri="{9D8B030D-6E8A-4147-A177-3AD203B41FA5}">
                      <a16:colId xmlns:a16="http://schemas.microsoft.com/office/drawing/2014/main" val="20006"/>
                    </a:ext>
                  </a:extLst>
                </a:gridCol>
              </a:tblGrid>
              <a:tr h="158750">
                <a:tc>
                  <a:txBody>
                    <a:bodyPr/>
                    <a:lstStyle/>
                    <a:p>
                      <a:pPr marL="0" marR="0" hangingPunct="0">
                        <a:lnSpc>
                          <a:spcPct val="200000"/>
                        </a:lnSpc>
                        <a:spcBef>
                          <a:spcPts val="0"/>
                        </a:spcBef>
                        <a:spcAft>
                          <a:spcPts val="0"/>
                        </a:spcAft>
                      </a:pPr>
                      <a:r>
                        <a:rPr lang="en-US" sz="1600" dirty="0">
                          <a:solidFill>
                            <a:srgbClr val="000000"/>
                          </a:solidFill>
                          <a:latin typeface="Arial"/>
                          <a:ea typeface="Times New Roman"/>
                          <a:cs typeface="Times New Roman"/>
                        </a:rPr>
                        <a:t>motor</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ct val="200000"/>
                        </a:lnSpc>
                        <a:spcBef>
                          <a:spcPts val="0"/>
                        </a:spcBef>
                        <a:spcAft>
                          <a:spcPts val="0"/>
                        </a:spcAft>
                      </a:pPr>
                      <a:r>
                        <a:rPr lang="en-US" sz="1600" dirty="0">
                          <a:solidFill>
                            <a:srgbClr val="000000"/>
                          </a:solidFill>
                          <a:latin typeface="Arial"/>
                          <a:ea typeface="Times New Roman"/>
                          <a:cs typeface="Times New Roman"/>
                        </a:rPr>
                        <a:t># 1-100</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ct val="200000"/>
                        </a:lnSpc>
                        <a:spcBef>
                          <a:spcPts val="0"/>
                        </a:spcBef>
                        <a:spcAft>
                          <a:spcPts val="0"/>
                        </a:spcAft>
                      </a:pPr>
                      <a:r>
                        <a:rPr lang="en-US" sz="1600">
                          <a:solidFill>
                            <a:srgbClr val="000000"/>
                          </a:solidFill>
                          <a:latin typeface="Arial"/>
                          <a:ea typeface="Times New Roman"/>
                          <a:cs typeface="Times New Roman"/>
                        </a:rPr>
                        <a:t># 101-200</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ct val="200000"/>
                        </a:lnSpc>
                        <a:spcBef>
                          <a:spcPts val="0"/>
                        </a:spcBef>
                        <a:spcAft>
                          <a:spcPts val="0"/>
                        </a:spcAft>
                      </a:pPr>
                      <a:r>
                        <a:rPr lang="en-US" sz="1600">
                          <a:solidFill>
                            <a:srgbClr val="000000"/>
                          </a:solidFill>
                          <a:latin typeface="Arial"/>
                          <a:ea typeface="Times New Roman"/>
                          <a:cs typeface="Times New Roman"/>
                        </a:rPr>
                        <a:t># 201-300</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ct val="200000"/>
                        </a:lnSpc>
                        <a:spcBef>
                          <a:spcPts val="0"/>
                        </a:spcBef>
                        <a:spcAft>
                          <a:spcPts val="0"/>
                        </a:spcAft>
                      </a:pPr>
                      <a:r>
                        <a:rPr lang="en-US" sz="1600">
                          <a:solidFill>
                            <a:srgbClr val="000000"/>
                          </a:solidFill>
                          <a:latin typeface="Arial"/>
                          <a:ea typeface="Times New Roman"/>
                          <a:cs typeface="Times New Roman"/>
                        </a:rPr>
                        <a:t># 301-400</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ct val="200000"/>
                        </a:lnSpc>
                        <a:spcBef>
                          <a:spcPts val="0"/>
                        </a:spcBef>
                        <a:spcAft>
                          <a:spcPts val="0"/>
                        </a:spcAft>
                      </a:pPr>
                      <a:r>
                        <a:rPr lang="en-US" sz="1600">
                          <a:solidFill>
                            <a:srgbClr val="000000"/>
                          </a:solidFill>
                          <a:latin typeface="Arial"/>
                          <a:ea typeface="Times New Roman"/>
                          <a:cs typeface="Times New Roman"/>
                        </a:rPr>
                        <a:t># 401-500</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hangingPunct="0">
                        <a:lnSpc>
                          <a:spcPct val="200000"/>
                        </a:lnSpc>
                        <a:spcBef>
                          <a:spcPts val="0"/>
                        </a:spcBef>
                        <a:spcAft>
                          <a:spcPts val="0"/>
                        </a:spcAft>
                      </a:pPr>
                      <a:r>
                        <a:rPr lang="en-US" sz="1600">
                          <a:solidFill>
                            <a:srgbClr val="000000"/>
                          </a:solidFill>
                          <a:latin typeface="Arial"/>
                          <a:ea typeface="Times New Roman"/>
                          <a:cs typeface="Times New Roman"/>
                        </a:rPr>
                        <a:t>Total</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8750">
                <a:tc>
                  <a:txBody>
                    <a:bodyPr/>
                    <a:lstStyle/>
                    <a:p>
                      <a:pPr marL="0" marR="0" hangingPunct="0">
                        <a:lnSpc>
                          <a:spcPct val="200000"/>
                        </a:lnSpc>
                        <a:spcBef>
                          <a:spcPts val="0"/>
                        </a:spcBef>
                        <a:spcAft>
                          <a:spcPts val="0"/>
                        </a:spcAft>
                      </a:pPr>
                      <a:r>
                        <a:rPr lang="en-US" sz="1600">
                          <a:solidFill>
                            <a:srgbClr val="000000"/>
                          </a:solidFill>
                          <a:latin typeface="Arial"/>
                          <a:ea typeface="Times New Roman"/>
                          <a:cs typeface="Times New Roman"/>
                        </a:rPr>
                        <a:t>nbr tested</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12</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11</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12</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a:solidFill>
                            <a:srgbClr val="000000"/>
                          </a:solidFill>
                          <a:latin typeface="Arial"/>
                          <a:ea typeface="Times New Roman"/>
                          <a:cs typeface="Times New Roman"/>
                        </a:rPr>
                        <a:t>12</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15</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a:solidFill>
                            <a:srgbClr val="000000"/>
                          </a:solidFill>
                          <a:latin typeface="Arial"/>
                          <a:ea typeface="Times New Roman"/>
                          <a:cs typeface="Times New Roman"/>
                        </a:rPr>
                        <a:t>62</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8750">
                <a:tc>
                  <a:txBody>
                    <a:bodyPr/>
                    <a:lstStyle/>
                    <a:p>
                      <a:pPr marL="0" marR="0" hangingPunct="0">
                        <a:lnSpc>
                          <a:spcPct val="100000"/>
                        </a:lnSpc>
                        <a:spcBef>
                          <a:spcPts val="0"/>
                        </a:spcBef>
                        <a:spcAft>
                          <a:spcPts val="0"/>
                        </a:spcAft>
                      </a:pPr>
                      <a:r>
                        <a:rPr lang="en-US" sz="1600" dirty="0">
                          <a:solidFill>
                            <a:srgbClr val="000000"/>
                          </a:solidFill>
                          <a:latin typeface="Arial"/>
                          <a:ea typeface="Times New Roman"/>
                          <a:cs typeface="Times New Roman"/>
                        </a:rPr>
                        <a:t>hours on test</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a:solidFill>
                            <a:srgbClr val="000000"/>
                          </a:solidFill>
                          <a:latin typeface="Arial"/>
                          <a:ea typeface="Times New Roman"/>
                          <a:cs typeface="Times New Roman"/>
                        </a:rPr>
                        <a:t>2540</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2714</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2291</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1890</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2438</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a:solidFill>
                            <a:srgbClr val="000000"/>
                          </a:solidFill>
                          <a:latin typeface="Arial"/>
                          <a:ea typeface="Times New Roman"/>
                          <a:cs typeface="Times New Roman"/>
                        </a:rPr>
                        <a:t>11873</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8750">
                <a:tc>
                  <a:txBody>
                    <a:bodyPr/>
                    <a:lstStyle/>
                    <a:p>
                      <a:pPr marL="0" marR="0" hangingPunct="0">
                        <a:lnSpc>
                          <a:spcPct val="100000"/>
                        </a:lnSpc>
                        <a:spcBef>
                          <a:spcPts val="0"/>
                        </a:spcBef>
                        <a:spcAft>
                          <a:spcPts val="0"/>
                        </a:spcAft>
                      </a:pPr>
                      <a:r>
                        <a:rPr lang="en-US" sz="1600" dirty="0">
                          <a:solidFill>
                            <a:srgbClr val="000000"/>
                          </a:solidFill>
                          <a:latin typeface="Arial"/>
                          <a:ea typeface="Times New Roman"/>
                          <a:cs typeface="Times New Roman"/>
                        </a:rPr>
                        <a:t>number failed</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a:solidFill>
                            <a:srgbClr val="000000"/>
                          </a:solidFill>
                          <a:latin typeface="Arial"/>
                          <a:ea typeface="Times New Roman"/>
                          <a:cs typeface="Times New Roman"/>
                        </a:rPr>
                        <a:t>1</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a:solidFill>
                            <a:srgbClr val="000000"/>
                          </a:solidFill>
                          <a:latin typeface="Arial"/>
                          <a:ea typeface="Times New Roman"/>
                          <a:cs typeface="Times New Roman"/>
                        </a:rPr>
                        <a:t>0</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a:solidFill>
                            <a:srgbClr val="000000"/>
                          </a:solidFill>
                          <a:latin typeface="Arial"/>
                          <a:ea typeface="Times New Roman"/>
                          <a:cs typeface="Times New Roman"/>
                        </a:rPr>
                        <a:t>1</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5</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7</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14</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8750">
                <a:tc>
                  <a:txBody>
                    <a:bodyPr/>
                    <a:lstStyle/>
                    <a:p>
                      <a:pPr marL="0" marR="0" hangingPunct="0">
                        <a:lnSpc>
                          <a:spcPct val="200000"/>
                        </a:lnSpc>
                        <a:spcBef>
                          <a:spcPts val="0"/>
                        </a:spcBef>
                        <a:spcAft>
                          <a:spcPts val="0"/>
                        </a:spcAft>
                      </a:pPr>
                      <a:r>
                        <a:rPr lang="en-US" sz="1600" dirty="0">
                          <a:solidFill>
                            <a:srgbClr val="000000"/>
                          </a:solidFill>
                          <a:latin typeface="Arial"/>
                          <a:ea typeface="Times New Roman"/>
                          <a:cs typeface="Times New Roman"/>
                        </a:rPr>
                        <a:t>failure rate</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a:solidFill>
                            <a:srgbClr val="000000"/>
                          </a:solidFill>
                          <a:latin typeface="Arial"/>
                          <a:ea typeface="Times New Roman"/>
                          <a:cs typeface="Times New Roman"/>
                        </a:rPr>
                        <a:t>0.000394</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a:solidFill>
                            <a:srgbClr val="000000"/>
                          </a:solidFill>
                          <a:latin typeface="Arial"/>
                          <a:ea typeface="Times New Roman"/>
                          <a:cs typeface="Times New Roman"/>
                        </a:rPr>
                        <a:t>0</a:t>
                      </a:r>
                      <a:endParaRPr lang="en-US" sz="240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0.000436</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0.002646</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0.002871</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lnSpc>
                          <a:spcPct val="200000"/>
                        </a:lnSpc>
                        <a:spcBef>
                          <a:spcPts val="0"/>
                        </a:spcBef>
                        <a:spcAft>
                          <a:spcPts val="0"/>
                        </a:spcAft>
                      </a:pPr>
                      <a:r>
                        <a:rPr lang="en-US" sz="1600" dirty="0">
                          <a:solidFill>
                            <a:srgbClr val="000000"/>
                          </a:solidFill>
                          <a:latin typeface="Arial"/>
                          <a:ea typeface="Times New Roman"/>
                          <a:cs typeface="Times New Roman"/>
                        </a:rPr>
                        <a:t>0.001179</a:t>
                      </a:r>
                      <a:endParaRPr lang="en-US" sz="2400" dirty="0">
                        <a:latin typeface="CG Times 12pt"/>
                        <a:ea typeface="Times New Roman"/>
                        <a:cs typeface="Times New Roman"/>
                      </a:endParaRPr>
                    </a:p>
                  </a:txBody>
                  <a:tcPr marL="19049" marR="190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1447800" y="228600"/>
            <a:ext cx="7107238" cy="885825"/>
          </a:xfrm>
        </p:spPr>
        <p:txBody>
          <a:bodyPr/>
          <a:lstStyle/>
          <a:p>
            <a:r>
              <a:rPr lang="en-US" altLang="en-US"/>
              <a:t>Example 1.2</a:t>
            </a:r>
          </a:p>
        </p:txBody>
      </p:sp>
      <p:sp>
        <p:nvSpPr>
          <p:cNvPr id="4100" name="Content Placeholder 2"/>
          <p:cNvSpPr>
            <a:spLocks noGrp="1"/>
          </p:cNvSpPr>
          <p:nvPr>
            <p:ph idx="1"/>
          </p:nvPr>
        </p:nvSpPr>
        <p:spPr>
          <a:xfrm>
            <a:off x="642938" y="1552575"/>
            <a:ext cx="7772400" cy="1176338"/>
          </a:xfrm>
        </p:spPr>
        <p:txBody>
          <a:bodyPr/>
          <a:lstStyle/>
          <a:p>
            <a:pPr>
              <a:buFont typeface="Arial" panose="020B0604020202020204" pitchFamily="34" charset="0"/>
              <a:buChar char="•"/>
            </a:pPr>
            <a:r>
              <a:rPr lang="en-US" altLang="en-US" sz="2000"/>
              <a:t>For a new VCR unit produced by the XYZ Company, the following distribution of the time to failure was obtained from a reliability testing program.</a:t>
            </a:r>
          </a:p>
          <a:p>
            <a:endParaRPr lang="en-US" altLang="en-US"/>
          </a:p>
        </p:txBody>
      </p:sp>
      <p:sp>
        <p:nvSpPr>
          <p:cNvPr id="4" name="Date Placeholder 3"/>
          <p:cNvSpPr>
            <a:spLocks noGrp="1"/>
          </p:cNvSpPr>
          <p:nvPr>
            <p:ph type="dt" sz="quarter" idx="10"/>
          </p:nvPr>
        </p:nvSpPr>
        <p:spPr/>
        <p:txBody>
          <a:bodyPr/>
          <a:lstStyle/>
          <a:p>
            <a:pPr>
              <a:defRPr/>
            </a:pPr>
            <a:r>
              <a:rPr lang="en-US"/>
              <a:t>Chapter 1</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FB106B2-3C82-4737-A9DC-0CE718EAB040}" type="slidenum">
              <a:rPr lang="en-US" altLang="en-US" sz="1400">
                <a:latin typeface="Tahoma" panose="020B0604030504040204" pitchFamily="34" charset="0"/>
              </a:rPr>
              <a:pPr eaLnBrk="1" hangingPunct="1"/>
              <a:t>17</a:t>
            </a:fld>
            <a:endParaRPr lang="en-US" altLang="en-US" sz="1400">
              <a:latin typeface="Tahoma" panose="020B0604030504040204" pitchFamily="34" charset="0"/>
            </a:endParaRPr>
          </a:p>
        </p:txBody>
      </p:sp>
      <p:sp>
        <p:nvSpPr>
          <p:cNvPr id="410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4098" name="Object 1"/>
          <p:cNvGraphicFramePr>
            <a:graphicFrameLocks noChangeAspect="1"/>
          </p:cNvGraphicFramePr>
          <p:nvPr/>
        </p:nvGraphicFramePr>
        <p:xfrm>
          <a:off x="1871663" y="2830513"/>
          <a:ext cx="4941887" cy="2917825"/>
        </p:xfrm>
        <a:graphic>
          <a:graphicData uri="http://schemas.openxmlformats.org/presentationml/2006/ole">
            <mc:AlternateContent xmlns:mc="http://schemas.openxmlformats.org/markup-compatibility/2006">
              <mc:Choice xmlns:v="urn:schemas-microsoft-com:vml" Requires="v">
                <p:oleObj spid="_x0000_s4104" name="Chart" r:id="rId4" imgW="3790950" imgH="2238375" progId="Excel.Chart.8">
                  <p:embed/>
                </p:oleObj>
              </mc:Choice>
              <mc:Fallback>
                <p:oleObj name="Chart" r:id="rId4" imgW="3790950" imgH="2238375" progId="Excel.Chart.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663" y="2830513"/>
                        <a:ext cx="4941887" cy="291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a:xfrm>
            <a:off x="1447800" y="228600"/>
            <a:ext cx="7107238" cy="885825"/>
          </a:xfrm>
        </p:spPr>
        <p:txBody>
          <a:bodyPr/>
          <a:lstStyle/>
          <a:p>
            <a:r>
              <a:rPr lang="en-US" altLang="en-US"/>
              <a:t>Example 1.2</a:t>
            </a:r>
          </a:p>
        </p:txBody>
      </p:sp>
      <p:sp>
        <p:nvSpPr>
          <p:cNvPr id="5125" name="Content Placeholder 2"/>
          <p:cNvSpPr>
            <a:spLocks noGrp="1"/>
          </p:cNvSpPr>
          <p:nvPr>
            <p:ph idx="1"/>
          </p:nvPr>
        </p:nvSpPr>
        <p:spPr>
          <a:xfrm>
            <a:off x="217488" y="1611313"/>
            <a:ext cx="8694737" cy="4114800"/>
          </a:xfrm>
        </p:spPr>
        <p:txBody>
          <a:bodyPr/>
          <a:lstStyle/>
          <a:p>
            <a:pPr>
              <a:buFont typeface="Arial" panose="020B0604020202020204" pitchFamily="34" charset="0"/>
              <a:buChar char="•"/>
            </a:pPr>
            <a:r>
              <a:rPr lang="en-US" altLang="en-US" sz="2000"/>
              <a:t>From this data, F(t) was derived where F(t) is the probability of a VCR failure occurring by  time t (in operating hours):</a:t>
            </a:r>
          </a:p>
          <a:p>
            <a:pPr>
              <a:buFont typeface="Arial" panose="020B0604020202020204" pitchFamily="34" charset="0"/>
              <a:buChar char="•"/>
            </a:pPr>
            <a:endParaRPr lang="en-US" altLang="en-US" sz="2000"/>
          </a:p>
          <a:p>
            <a:pPr>
              <a:buFont typeface="Arial" panose="020B0604020202020204" pitchFamily="34" charset="0"/>
              <a:buChar char="•"/>
            </a:pPr>
            <a:r>
              <a:rPr lang="en-US" altLang="en-US" sz="2000"/>
              <a:t>Assuming the typical consumer will use the VCR an average of 3 hours a day, then for the first year 1095 operating hours  (3 x 365) will be observed.  Therefore, the probability  of a unit failing is</a:t>
            </a:r>
          </a:p>
          <a:p>
            <a:pPr>
              <a:buFont typeface="Arial" panose="020B0604020202020204" pitchFamily="34" charset="0"/>
              <a:buChar char="•"/>
            </a:pPr>
            <a:endParaRPr lang="en-US" altLang="en-US" sz="2000"/>
          </a:p>
          <a:p>
            <a:pPr>
              <a:buFont typeface="Arial" panose="020B0604020202020204" pitchFamily="34" charset="0"/>
              <a:buChar char="•"/>
            </a:pPr>
            <a:endParaRPr lang="en-US" altLang="en-US" sz="2000"/>
          </a:p>
          <a:p>
            <a:pPr>
              <a:buFont typeface="Arial" panose="020B0604020202020204" pitchFamily="34" charset="0"/>
              <a:buChar char="•"/>
            </a:pPr>
            <a:r>
              <a:rPr lang="en-US" altLang="en-US" sz="2000"/>
              <a:t>With over ten percent of the units sold expected to fail during the first year, the company decided to initiate a reliability growth to improve product reliability, reduce warranty costs, and increase customer satisfaction.</a:t>
            </a:r>
          </a:p>
          <a:p>
            <a:pPr>
              <a:buFont typeface="Arial" panose="020B0604020202020204" pitchFamily="34" charset="0"/>
              <a:buChar char="•"/>
            </a:pPr>
            <a:endParaRPr lang="en-US" altLang="en-US" sz="2000"/>
          </a:p>
          <a:p>
            <a:pPr>
              <a:buFont typeface="Arial" panose="020B0604020202020204" pitchFamily="34" charset="0"/>
              <a:buChar char="•"/>
            </a:pPr>
            <a:endParaRPr lang="en-US" altLang="en-US" sz="2000"/>
          </a:p>
          <a:p>
            <a:endParaRPr lang="en-US" altLang="en-US"/>
          </a:p>
        </p:txBody>
      </p:sp>
      <p:sp>
        <p:nvSpPr>
          <p:cNvPr id="4" name="Date Placeholder 3"/>
          <p:cNvSpPr>
            <a:spLocks noGrp="1"/>
          </p:cNvSpPr>
          <p:nvPr>
            <p:ph type="dt" sz="quarter" idx="10"/>
          </p:nvPr>
        </p:nvSpPr>
        <p:spPr/>
        <p:txBody>
          <a:bodyPr/>
          <a:lstStyle/>
          <a:p>
            <a:pPr>
              <a:defRPr/>
            </a:pPr>
            <a:r>
              <a:rPr lang="en-US"/>
              <a:t>Chapter 1</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C5DB16-5796-46B3-AA33-F84C518DB7D8}" type="slidenum">
              <a:rPr lang="en-US" altLang="en-US" sz="1400">
                <a:latin typeface="Tahoma" panose="020B0604030504040204" pitchFamily="34" charset="0"/>
              </a:rPr>
              <a:pPr eaLnBrk="1" hangingPunct="1"/>
              <a:t>18</a:t>
            </a:fld>
            <a:endParaRPr lang="en-US" altLang="en-US" sz="1400">
              <a:latin typeface="Tahoma" panose="020B0604030504040204" pitchFamily="34" charset="0"/>
            </a:endParaRPr>
          </a:p>
        </p:txBody>
      </p:sp>
      <p:sp>
        <p:nvSpPr>
          <p:cNvPr id="51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5122" name="Object 1"/>
          <p:cNvGraphicFramePr>
            <a:graphicFrameLocks noChangeAspect="1"/>
          </p:cNvGraphicFramePr>
          <p:nvPr/>
        </p:nvGraphicFramePr>
        <p:xfrm>
          <a:off x="6169025" y="1928813"/>
          <a:ext cx="1900238" cy="639762"/>
        </p:xfrm>
        <a:graphic>
          <a:graphicData uri="http://schemas.openxmlformats.org/presentationml/2006/ole">
            <mc:AlternateContent xmlns:mc="http://schemas.openxmlformats.org/markup-compatibility/2006">
              <mc:Choice xmlns:v="urn:schemas-microsoft-com:vml" Requires="v">
                <p:oleObj spid="_x0000_s5130" name="Equation" r:id="rId4" imgW="990170" imgH="330057" progId="Equation.DSMT4">
                  <p:embed/>
                </p:oleObj>
              </mc:Choice>
              <mc:Fallback>
                <p:oleObj name="Equation" r:id="rId4" imgW="990170" imgH="330057"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9025" y="1928813"/>
                        <a:ext cx="1900238"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5123" name="Object 3"/>
          <p:cNvGraphicFramePr>
            <a:graphicFrameLocks noChangeAspect="1"/>
          </p:cNvGraphicFramePr>
          <p:nvPr/>
        </p:nvGraphicFramePr>
        <p:xfrm>
          <a:off x="668338" y="3671888"/>
          <a:ext cx="4430712" cy="638175"/>
        </p:xfrm>
        <a:graphic>
          <a:graphicData uri="http://schemas.openxmlformats.org/presentationml/2006/ole">
            <mc:AlternateContent xmlns:mc="http://schemas.openxmlformats.org/markup-compatibility/2006">
              <mc:Choice xmlns:v="urn:schemas-microsoft-com:vml" Requires="v">
                <p:oleObj spid="_x0000_s5131" name="Equation" r:id="rId6" imgW="2311400" imgH="330200" progId="Equation.DSMT4">
                  <p:embed/>
                </p:oleObj>
              </mc:Choice>
              <mc:Fallback>
                <p:oleObj name="Equation" r:id="rId6" imgW="2311400" imgH="330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338" y="3671888"/>
                        <a:ext cx="4430712"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1447800" y="228600"/>
            <a:ext cx="7107238" cy="885825"/>
          </a:xfrm>
        </p:spPr>
        <p:txBody>
          <a:bodyPr/>
          <a:lstStyle/>
          <a:p>
            <a:r>
              <a:rPr lang="en-US" altLang="en-US"/>
              <a:t>Example 1.3</a:t>
            </a:r>
          </a:p>
        </p:txBody>
      </p:sp>
      <p:sp>
        <p:nvSpPr>
          <p:cNvPr id="6148" name="Content Placeholder 2"/>
          <p:cNvSpPr>
            <a:spLocks noGrp="1"/>
          </p:cNvSpPr>
          <p:nvPr>
            <p:ph idx="1"/>
          </p:nvPr>
        </p:nvSpPr>
        <p:spPr>
          <a:xfrm>
            <a:off x="377825" y="1668463"/>
            <a:ext cx="8153400" cy="4114800"/>
          </a:xfrm>
        </p:spPr>
        <p:txBody>
          <a:bodyPr/>
          <a:lstStyle/>
          <a:p>
            <a:pPr>
              <a:buFont typeface="Arial" panose="020B0604020202020204" pitchFamily="34" charset="0"/>
              <a:buChar char="•"/>
            </a:pPr>
            <a:r>
              <a:rPr lang="en-US" altLang="en-US" sz="2000"/>
              <a:t>A continuous flow production line requires a product to be processed sequentially on 10 different machines.  </a:t>
            </a:r>
          </a:p>
          <a:p>
            <a:pPr>
              <a:buFont typeface="Arial" panose="020B0604020202020204" pitchFamily="34" charset="0"/>
              <a:buChar char="•"/>
            </a:pPr>
            <a:r>
              <a:rPr lang="en-US" altLang="en-US" sz="2000"/>
              <a:t>When a machine breaks down, the entire line must be stopped until the failure is repaired – an average downtime of 12 hours.  </a:t>
            </a:r>
          </a:p>
          <a:p>
            <a:pPr>
              <a:buFont typeface="Arial" panose="020B0604020202020204" pitchFamily="34" charset="0"/>
              <a:buChar char="•"/>
            </a:pPr>
            <a:r>
              <a:rPr lang="en-US" altLang="en-US" sz="2000"/>
              <a:t>Machine specs require a .99 reliability for each machine over an 8 hour production run.  Therefore the reliability of the production line over an 8 hour run is .99</a:t>
            </a:r>
            <a:r>
              <a:rPr lang="en-US" altLang="en-US" sz="2000" baseline="30000"/>
              <a:t>10</a:t>
            </a:r>
            <a:r>
              <a:rPr lang="en-US" altLang="en-US" sz="2000"/>
              <a:t> = 90 percent.  </a:t>
            </a:r>
          </a:p>
          <a:p>
            <a:pPr>
              <a:buFont typeface="Arial" panose="020B0604020202020204" pitchFamily="34" charset="0"/>
              <a:buChar char="•"/>
            </a:pPr>
            <a:r>
              <a:rPr lang="en-US" altLang="en-US" sz="2000"/>
              <a:t>Assuming a constant failure rate (exponential failure distribution), this is equivalent to a Mean Time Between Failures (MTBF) of 75.9 operating hours, found by solving the following for the MTBF:</a:t>
            </a:r>
          </a:p>
          <a:p>
            <a:pPr>
              <a:buFont typeface="Arial" panose="020B0604020202020204" pitchFamily="34" charset="0"/>
              <a:buChar char="•"/>
            </a:pPr>
            <a:endParaRPr lang="en-US" altLang="en-US" sz="2000"/>
          </a:p>
          <a:p>
            <a:pPr>
              <a:buFont typeface="Arial" panose="020B0604020202020204" pitchFamily="34" charset="0"/>
              <a:buChar char="•"/>
            </a:pPr>
            <a:endParaRPr lang="en-US" altLang="en-US" sz="2000"/>
          </a:p>
          <a:p>
            <a:endParaRPr lang="en-US" altLang="en-US" sz="2000"/>
          </a:p>
        </p:txBody>
      </p:sp>
      <p:sp>
        <p:nvSpPr>
          <p:cNvPr id="4" name="Date Placeholder 3"/>
          <p:cNvSpPr>
            <a:spLocks noGrp="1"/>
          </p:cNvSpPr>
          <p:nvPr>
            <p:ph type="dt" sz="quarter" idx="10"/>
          </p:nvPr>
        </p:nvSpPr>
        <p:spPr/>
        <p:txBody>
          <a:bodyPr/>
          <a:lstStyle/>
          <a:p>
            <a:pPr>
              <a:defRPr/>
            </a:pPr>
            <a:r>
              <a:rPr lang="en-US" dirty="0"/>
              <a:t>Chapter 1</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F1FC0FD-F94A-4D76-ABDB-81ACB4940174}" type="slidenum">
              <a:rPr lang="en-US" altLang="en-US" sz="1400">
                <a:latin typeface="Tahoma" panose="020B0604030504040204" pitchFamily="34" charset="0"/>
              </a:rPr>
              <a:pPr eaLnBrk="1" hangingPunct="1"/>
              <a:t>19</a:t>
            </a:fld>
            <a:endParaRPr lang="en-US" altLang="en-US" sz="1400">
              <a:latin typeface="Tahoma" panose="020B0604030504040204" pitchFamily="34" charset="0"/>
            </a:endParaRPr>
          </a:p>
        </p:txBody>
      </p:sp>
      <p:sp>
        <p:nvSpPr>
          <p:cNvPr id="615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6146" name="Object 1"/>
          <p:cNvGraphicFramePr>
            <a:graphicFrameLocks noChangeAspect="1"/>
          </p:cNvGraphicFramePr>
          <p:nvPr/>
        </p:nvGraphicFramePr>
        <p:xfrm>
          <a:off x="2903538" y="5021263"/>
          <a:ext cx="2486025" cy="696912"/>
        </p:xfrm>
        <a:graphic>
          <a:graphicData uri="http://schemas.openxmlformats.org/presentationml/2006/ole">
            <mc:AlternateContent xmlns:mc="http://schemas.openxmlformats.org/markup-compatibility/2006">
              <mc:Choice xmlns:v="urn:schemas-microsoft-com:vml" Requires="v">
                <p:oleObj spid="_x0000_s6152" name="Equation" r:id="rId4" imgW="1193800" imgH="330200" progId="Equation.DSMT4">
                  <p:embed/>
                </p:oleObj>
              </mc:Choice>
              <mc:Fallback>
                <p:oleObj name="Equation" r:id="rId4" imgW="1193800" imgH="3302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3538" y="5021263"/>
                        <a:ext cx="2486025"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379538" y="298450"/>
            <a:ext cx="6980237" cy="892175"/>
          </a:xfrm>
          <a:noFill/>
        </p:spPr>
        <p:txBody>
          <a:bodyPr/>
          <a:lstStyle/>
          <a:p>
            <a:r>
              <a:rPr lang="en-US" altLang="en-US"/>
              <a:t>Things Fail!</a:t>
            </a:r>
          </a:p>
        </p:txBody>
      </p:sp>
      <p:sp>
        <p:nvSpPr>
          <p:cNvPr id="19459" name="Rectangle 3"/>
          <p:cNvSpPr>
            <a:spLocks noGrp="1" noChangeArrowheads="1"/>
          </p:cNvSpPr>
          <p:nvPr>
            <p:ph idx="1"/>
          </p:nvPr>
        </p:nvSpPr>
        <p:spPr>
          <a:xfrm>
            <a:off x="231775" y="1711325"/>
            <a:ext cx="8723313" cy="4513263"/>
          </a:xfrm>
        </p:spPr>
        <p:txBody>
          <a:bodyPr/>
          <a:lstStyle/>
          <a:p>
            <a:pPr>
              <a:lnSpc>
                <a:spcPct val="80000"/>
              </a:lnSpc>
              <a:buFont typeface="Arial" panose="020B0604020202020204" pitchFamily="34" charset="0"/>
              <a:buChar char="•"/>
            </a:pPr>
            <a:r>
              <a:rPr lang="en-US" altLang="en-US" sz="2400"/>
              <a:t>1946 – the fleet of Lockheed Constellation aircraft was grounded following a crash killing four of the five crew members. </a:t>
            </a:r>
          </a:p>
          <a:p>
            <a:pPr lvl="1">
              <a:lnSpc>
                <a:spcPct val="80000"/>
              </a:lnSpc>
              <a:buFont typeface="Arial" panose="020B0604020202020204" pitchFamily="34" charset="0"/>
              <a:buChar char="•"/>
            </a:pPr>
            <a:r>
              <a:rPr lang="en-US" altLang="en-US" sz="1800"/>
              <a:t> The crash was attributed to a faulty design in an electrical conduit which caused the fuselage to burn.  </a:t>
            </a:r>
          </a:p>
          <a:p>
            <a:pPr>
              <a:lnSpc>
                <a:spcPct val="80000"/>
              </a:lnSpc>
              <a:buFont typeface="Arial" panose="020B0604020202020204" pitchFamily="34" charset="0"/>
              <a:buChar char="•"/>
            </a:pPr>
            <a:r>
              <a:rPr lang="en-US" altLang="en-US" sz="2400"/>
              <a:t>1978 - Ford Pinto, was recalled for modifications to the fuel tank to reduce fuel leakage and fires resulting from rear-end collisions.   </a:t>
            </a:r>
          </a:p>
          <a:p>
            <a:pPr lvl="1">
              <a:lnSpc>
                <a:spcPct val="80000"/>
              </a:lnSpc>
              <a:buFont typeface="Arial" panose="020B0604020202020204" pitchFamily="34" charset="0"/>
              <a:buChar char="•"/>
            </a:pPr>
            <a:r>
              <a:rPr lang="en-US" altLang="en-US" sz="1800"/>
              <a:t>Numerous reported deaths, lawsuits, and the negative publicity eventually contributed to Ford discontinuing production of the Pinto.  </a:t>
            </a:r>
          </a:p>
          <a:p>
            <a:pPr>
              <a:lnSpc>
                <a:spcPct val="80000"/>
              </a:lnSpc>
              <a:buFont typeface="Arial" panose="020B0604020202020204" pitchFamily="34" charset="0"/>
              <a:buChar char="•"/>
            </a:pPr>
            <a:r>
              <a:rPr lang="en-US" altLang="en-US" sz="2400"/>
              <a:t>1979 - the left engine of a DC-10 broke away from the aircraft during take-off killing 271 people.  </a:t>
            </a:r>
          </a:p>
          <a:p>
            <a:pPr lvl="1">
              <a:lnSpc>
                <a:spcPct val="80000"/>
              </a:lnSpc>
              <a:buFont typeface="Arial" panose="020B0604020202020204" pitchFamily="34" charset="0"/>
              <a:buChar char="•"/>
            </a:pPr>
            <a:r>
              <a:rPr lang="en-US" altLang="en-US" sz="1800"/>
              <a:t>Poor maintenance procedures and a bad design lead to the crash.  Engine removal procedures introduced unacceptable stresses on the pylons.</a:t>
            </a:r>
          </a:p>
        </p:txBody>
      </p:sp>
      <p:sp>
        <p:nvSpPr>
          <p:cNvPr id="5" name="Date Placeholder 3"/>
          <p:cNvSpPr>
            <a:spLocks noGrp="1"/>
          </p:cNvSpPr>
          <p:nvPr>
            <p:ph type="dt" sz="quarter" idx="10"/>
          </p:nvPr>
        </p:nvSpPr>
        <p:spPr/>
        <p:txBody>
          <a:bodyPr/>
          <a:lstStyle/>
          <a:p>
            <a:pPr>
              <a:defRPr/>
            </a:pPr>
            <a:r>
              <a:rPr lang="en-US" dirty="0"/>
              <a:t>Chapter 1</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38B2BE-96E9-45C6-AE71-E05119D861B4}" type="slidenum">
              <a:rPr lang="en-US" altLang="en-US" sz="1400">
                <a:latin typeface="Tahoma" panose="020B0604030504040204" pitchFamily="34" charset="0"/>
              </a:rPr>
              <a:pPr eaLnBrk="1" hangingPunct="1"/>
              <a:t>2</a:t>
            </a:fld>
            <a:endParaRPr lang="en-US" altLang="en-US" sz="1400">
              <a:latin typeface="Tahoma" panose="020B0604030504040204" pitchFamily="34" charset="0"/>
            </a:endParaRPr>
          </a:p>
        </p:txBody>
      </p:sp>
      <p:pic>
        <p:nvPicPr>
          <p:cNvPr id="19462" name="Picture 5" descr="pe07271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0" y="0"/>
            <a:ext cx="18415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5"/>
          <p:cNvSpPr>
            <a:spLocks noGrp="1"/>
          </p:cNvSpPr>
          <p:nvPr>
            <p:ph type="title"/>
          </p:nvPr>
        </p:nvSpPr>
        <p:spPr>
          <a:xfrm>
            <a:off x="1331913" y="301625"/>
            <a:ext cx="7107237" cy="885825"/>
          </a:xfrm>
        </p:spPr>
        <p:txBody>
          <a:bodyPr/>
          <a:lstStyle/>
          <a:p>
            <a:r>
              <a:rPr lang="en-US" altLang="en-US"/>
              <a:t>Example 1.3</a:t>
            </a:r>
          </a:p>
        </p:txBody>
      </p:sp>
      <p:sp>
        <p:nvSpPr>
          <p:cNvPr id="7173" name="Content Placeholder 6"/>
          <p:cNvSpPr>
            <a:spLocks noGrp="1"/>
          </p:cNvSpPr>
          <p:nvPr>
            <p:ph idx="1"/>
          </p:nvPr>
        </p:nvSpPr>
        <p:spPr>
          <a:xfrm>
            <a:off x="347663" y="1363663"/>
            <a:ext cx="8593137" cy="4470400"/>
          </a:xfrm>
        </p:spPr>
        <p:txBody>
          <a:bodyPr/>
          <a:lstStyle/>
          <a:p>
            <a:pPr>
              <a:buFont typeface="Arial" panose="020B0604020202020204" pitchFamily="34" charset="0"/>
              <a:buChar char="•"/>
            </a:pPr>
            <a:r>
              <a:rPr lang="en-US" altLang="en-US" sz="2000"/>
              <a:t>Under fairly general conditions, the steady-state availability of the line is given by </a:t>
            </a:r>
          </a:p>
          <a:p>
            <a:pPr>
              <a:buFont typeface="Arial" panose="020B0604020202020204" pitchFamily="34" charset="0"/>
              <a:buChar char="•"/>
            </a:pPr>
            <a:endParaRPr lang="en-US" altLang="en-US" sz="2000"/>
          </a:p>
          <a:p>
            <a:pPr>
              <a:buFont typeface="Arial" panose="020B0604020202020204" pitchFamily="34" charset="0"/>
              <a:buChar char="•"/>
            </a:pPr>
            <a:endParaRPr lang="en-US" altLang="en-US" sz="2000"/>
          </a:p>
          <a:p>
            <a:r>
              <a:rPr lang="en-US" altLang="en-US" sz="2000"/>
              <a:t>	where MTTR = the Mean Time to Repair.  </a:t>
            </a:r>
          </a:p>
          <a:p>
            <a:pPr>
              <a:buFont typeface="Arial" panose="020B0604020202020204" pitchFamily="34" charset="0"/>
              <a:buChar char="•"/>
            </a:pPr>
            <a:r>
              <a:rPr lang="en-US" altLang="en-US" sz="2000"/>
              <a:t>In order to meet production quotas, the line must maintain at least a .92 availability.  </a:t>
            </a:r>
          </a:p>
          <a:p>
            <a:pPr>
              <a:buFont typeface="Arial" panose="020B0604020202020204" pitchFamily="34" charset="0"/>
              <a:buChar char="•"/>
            </a:pPr>
            <a:r>
              <a:rPr lang="en-US" altLang="en-US" sz="2000"/>
              <a:t>Since improvements in machine reliability above .99 did not appear feasible, the company decided to increase availability by improving the maintainability (i.e. decreasing the MTTR). </a:t>
            </a:r>
          </a:p>
          <a:p>
            <a:pPr>
              <a:buFont typeface="Arial" panose="020B0604020202020204" pitchFamily="34" charset="0"/>
              <a:buChar char="•"/>
            </a:pPr>
            <a:r>
              <a:rPr lang="en-US" altLang="en-US" sz="2000"/>
              <a:t>A minimum MTTR is obtained by solving the following availability formula for x:</a:t>
            </a:r>
          </a:p>
          <a:p>
            <a:pPr>
              <a:buFont typeface="Arial" panose="020B0604020202020204" pitchFamily="34" charset="0"/>
              <a:buChar char="•"/>
            </a:pPr>
            <a:endParaRPr lang="en-US" altLang="en-US" sz="2000"/>
          </a:p>
        </p:txBody>
      </p:sp>
      <p:sp>
        <p:nvSpPr>
          <p:cNvPr id="4" name="Date Placeholder 3"/>
          <p:cNvSpPr>
            <a:spLocks noGrp="1"/>
          </p:cNvSpPr>
          <p:nvPr>
            <p:ph type="dt" sz="quarter" idx="10"/>
          </p:nvPr>
        </p:nvSpPr>
        <p:spPr/>
        <p:txBody>
          <a:bodyPr/>
          <a:lstStyle/>
          <a:p>
            <a:pPr>
              <a:defRPr/>
            </a:pPr>
            <a:r>
              <a:rPr lang="en-US"/>
              <a:t>Chapter 1</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B7D98B7-235A-4930-A3B5-438BBBEC3353}" type="slidenum">
              <a:rPr lang="en-US" altLang="en-US" sz="1400">
                <a:latin typeface="Tahoma" panose="020B0604030504040204" pitchFamily="34" charset="0"/>
              </a:rPr>
              <a:pPr eaLnBrk="1" hangingPunct="1"/>
              <a:t>20</a:t>
            </a:fld>
            <a:endParaRPr lang="en-US" altLang="en-US" sz="1400">
              <a:latin typeface="Tahoma" panose="020B0604030504040204" pitchFamily="34" charset="0"/>
            </a:endParaRPr>
          </a:p>
        </p:txBody>
      </p:sp>
      <p:sp>
        <p:nvSpPr>
          <p:cNvPr id="717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170" name="Object 1"/>
          <p:cNvGraphicFramePr>
            <a:graphicFrameLocks noChangeAspect="1"/>
          </p:cNvGraphicFramePr>
          <p:nvPr/>
        </p:nvGraphicFramePr>
        <p:xfrm>
          <a:off x="2070100" y="1916113"/>
          <a:ext cx="3995738" cy="669925"/>
        </p:xfrm>
        <a:graphic>
          <a:graphicData uri="http://schemas.openxmlformats.org/presentationml/2006/ole">
            <mc:AlternateContent xmlns:mc="http://schemas.openxmlformats.org/markup-compatibility/2006">
              <mc:Choice xmlns:v="urn:schemas-microsoft-com:vml" Requires="v">
                <p:oleObj spid="_x0000_s7178" name="Equation" r:id="rId4" imgW="2323800" imgH="393480" progId="Equation.DSMT4">
                  <p:embed/>
                </p:oleObj>
              </mc:Choice>
              <mc:Fallback>
                <p:oleObj name="Equation" r:id="rId4" imgW="2323800" imgH="39348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100" y="1916113"/>
                        <a:ext cx="3995738"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171" name="Object 3"/>
          <p:cNvGraphicFramePr>
            <a:graphicFrameLocks noChangeAspect="1"/>
          </p:cNvGraphicFramePr>
          <p:nvPr/>
        </p:nvGraphicFramePr>
        <p:xfrm>
          <a:off x="2603500" y="5246688"/>
          <a:ext cx="3173413" cy="788987"/>
        </p:xfrm>
        <a:graphic>
          <a:graphicData uri="http://schemas.openxmlformats.org/presentationml/2006/ole">
            <mc:AlternateContent xmlns:mc="http://schemas.openxmlformats.org/markup-compatibility/2006">
              <mc:Choice xmlns:v="urn:schemas-microsoft-com:vml" Requires="v">
                <p:oleObj spid="_x0000_s7179" name="Equation" r:id="rId6" imgW="1574640" imgH="393480" progId="Equation.DSMT4">
                  <p:embed/>
                </p:oleObj>
              </mc:Choice>
              <mc:Fallback>
                <p:oleObj name="Equation" r:id="rId6" imgW="1574640" imgH="39348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3500" y="5246688"/>
                        <a:ext cx="3173413"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408113" y="252413"/>
            <a:ext cx="6956425" cy="977900"/>
          </a:xfrm>
          <a:noFill/>
        </p:spPr>
        <p:txBody>
          <a:bodyPr/>
          <a:lstStyle/>
          <a:p>
            <a:r>
              <a:rPr lang="en-US" altLang="en-US" sz="3600"/>
              <a:t>Reliability Specification</a:t>
            </a:r>
          </a:p>
        </p:txBody>
      </p:sp>
      <p:sp>
        <p:nvSpPr>
          <p:cNvPr id="8197" name="Rectangle 3"/>
          <p:cNvSpPr>
            <a:spLocks noGrp="1" noChangeArrowheads="1"/>
          </p:cNvSpPr>
          <p:nvPr>
            <p:ph idx="1"/>
          </p:nvPr>
        </p:nvSpPr>
        <p:spPr>
          <a:xfrm>
            <a:off x="615950" y="1698625"/>
            <a:ext cx="7759700" cy="5159375"/>
          </a:xfrm>
        </p:spPr>
        <p:txBody>
          <a:bodyPr/>
          <a:lstStyle/>
          <a:p>
            <a:r>
              <a:rPr lang="en-US" altLang="en-US" sz="2000"/>
              <a:t>Define failure - what function is performed?</a:t>
            </a:r>
          </a:p>
          <a:p>
            <a:pPr lvl="1"/>
            <a:r>
              <a:rPr lang="en-US" altLang="en-US" sz="1800"/>
              <a:t>Identify failure modes</a:t>
            </a:r>
          </a:p>
          <a:p>
            <a:pPr lvl="1"/>
            <a:r>
              <a:rPr lang="en-US" altLang="en-US" sz="1800"/>
              <a:t>Unambiguous</a:t>
            </a:r>
          </a:p>
          <a:p>
            <a:pPr lvl="1"/>
            <a:r>
              <a:rPr lang="en-US" altLang="en-US" sz="1800"/>
              <a:t>Observable</a:t>
            </a:r>
            <a:endParaRPr lang="en-US" altLang="en-US" sz="2000"/>
          </a:p>
          <a:p>
            <a:r>
              <a:rPr lang="en-US" altLang="en-US" sz="2000"/>
              <a:t>Time to failure</a:t>
            </a:r>
            <a:endParaRPr lang="en-US" altLang="en-US"/>
          </a:p>
          <a:p>
            <a:pPr lvl="1"/>
            <a:r>
              <a:rPr lang="en-US" altLang="en-US" sz="1800"/>
              <a:t>Calendar time</a:t>
            </a:r>
          </a:p>
          <a:p>
            <a:pPr lvl="1"/>
            <a:r>
              <a:rPr lang="en-US" altLang="en-US" sz="1800"/>
              <a:t>Operating hours</a:t>
            </a:r>
          </a:p>
          <a:p>
            <a:pPr lvl="1"/>
            <a:r>
              <a:rPr lang="en-US" altLang="en-US" sz="1800"/>
              <a:t>Number of cycles (on/off, load reversals, missions)</a:t>
            </a:r>
          </a:p>
          <a:p>
            <a:pPr lvl="1"/>
            <a:r>
              <a:rPr lang="en-US" altLang="en-US" sz="1800"/>
              <a:t>Vehicle miles - incidents per 1000 vehicles (IPTV)</a:t>
            </a:r>
          </a:p>
          <a:p>
            <a:r>
              <a:rPr lang="en-US" altLang="en-US" sz="2000"/>
              <a:t>State normal conditions</a:t>
            </a:r>
            <a:endParaRPr lang="en-US" altLang="en-US"/>
          </a:p>
          <a:p>
            <a:pPr lvl="1"/>
            <a:r>
              <a:rPr lang="en-US" altLang="en-US" sz="1800"/>
              <a:t>Design loads (weight, voltage, pressure, etc.)</a:t>
            </a:r>
          </a:p>
          <a:p>
            <a:pPr lvl="1"/>
            <a:r>
              <a:rPr lang="en-US" altLang="en-US" sz="1800"/>
              <a:t>Environment (temp., humidity, vibration, contaminants, etc.)</a:t>
            </a:r>
          </a:p>
          <a:p>
            <a:pPr lvl="1"/>
            <a:r>
              <a:rPr lang="en-US" altLang="en-US" sz="1800"/>
              <a:t>Operating (usage, storage, maintenance, shipment, etc.)</a:t>
            </a:r>
          </a:p>
        </p:txBody>
      </p:sp>
      <p:sp>
        <p:nvSpPr>
          <p:cNvPr id="8" name="Date Placeholder 3"/>
          <p:cNvSpPr>
            <a:spLocks noGrp="1"/>
          </p:cNvSpPr>
          <p:nvPr>
            <p:ph type="dt" sz="quarter" idx="10"/>
          </p:nvPr>
        </p:nvSpPr>
        <p:spPr/>
        <p:txBody>
          <a:bodyPr/>
          <a:lstStyle/>
          <a:p>
            <a:pPr>
              <a:defRPr/>
            </a:pPr>
            <a:r>
              <a:rPr lang="en-US"/>
              <a:t>Chapter 1</a:t>
            </a:r>
          </a:p>
        </p:txBody>
      </p:sp>
      <p:sp>
        <p:nvSpPr>
          <p:cNvPr id="9"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0599241-D023-4B60-8483-89746F14C1B0}" type="slidenum">
              <a:rPr lang="en-US" altLang="en-US" sz="1400">
                <a:latin typeface="Tahoma" panose="020B0604030504040204" pitchFamily="34" charset="0"/>
              </a:rPr>
              <a:pPr eaLnBrk="1" hangingPunct="1"/>
              <a:t>21</a:t>
            </a:fld>
            <a:endParaRPr lang="en-US" altLang="en-US" sz="1400">
              <a:latin typeface="Tahoma" panose="020B0604030504040204" pitchFamily="34" charset="0"/>
            </a:endParaRPr>
          </a:p>
        </p:txBody>
      </p:sp>
      <p:graphicFrame>
        <p:nvGraphicFramePr>
          <p:cNvPr id="8194" name="Object 4"/>
          <p:cNvGraphicFramePr>
            <a:graphicFrameLocks/>
          </p:cNvGraphicFramePr>
          <p:nvPr/>
        </p:nvGraphicFramePr>
        <p:xfrm>
          <a:off x="3748088" y="2125663"/>
          <a:ext cx="533400" cy="955675"/>
        </p:xfrm>
        <a:graphic>
          <a:graphicData uri="http://schemas.openxmlformats.org/presentationml/2006/ole">
            <mc:AlternateContent xmlns:mc="http://schemas.openxmlformats.org/markup-compatibility/2006">
              <mc:Choice xmlns:v="urn:schemas-microsoft-com:vml" Requires="v">
                <p:oleObj spid="_x0000_s8202" name="ClipArt" r:id="rId4" imgW="533160" imgH="955440" progId="MS_ClipArt_Gallery.2">
                  <p:embed/>
                </p:oleObj>
              </mc:Choice>
              <mc:Fallback>
                <p:oleObj name="ClipArt" r:id="rId4" imgW="533160" imgH="955440" progId="MS_ClipArt_Gallery.2">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8088" y="2125663"/>
                        <a:ext cx="5334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5"/>
          <p:cNvGraphicFramePr>
            <a:graphicFrameLocks/>
          </p:cNvGraphicFramePr>
          <p:nvPr/>
        </p:nvGraphicFramePr>
        <p:xfrm>
          <a:off x="195263" y="3821113"/>
          <a:ext cx="879475" cy="903287"/>
        </p:xfrm>
        <a:graphic>
          <a:graphicData uri="http://schemas.openxmlformats.org/presentationml/2006/ole">
            <mc:AlternateContent xmlns:mc="http://schemas.openxmlformats.org/markup-compatibility/2006">
              <mc:Choice xmlns:v="urn:schemas-microsoft-com:vml" Requires="v">
                <p:oleObj spid="_x0000_s8203" name="ClipArt" r:id="rId6" imgW="879120" imgH="903240" progId="MS_ClipArt_Gallery.2">
                  <p:embed/>
                </p:oleObj>
              </mc:Choice>
              <mc:Fallback>
                <p:oleObj name="ClipArt" r:id="rId6" imgW="879120" imgH="903240" progId="MS_ClipArt_Gallery.2">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263" y="3821113"/>
                        <a:ext cx="879475"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20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1388" y="1609725"/>
            <a:ext cx="13716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8201" name="AutoShape 7"/>
          <p:cNvSpPr>
            <a:spLocks noChangeArrowheads="1"/>
          </p:cNvSpPr>
          <p:nvPr/>
        </p:nvSpPr>
        <p:spPr bwMode="auto">
          <a:xfrm>
            <a:off x="6977063" y="231775"/>
            <a:ext cx="1828800" cy="1044575"/>
          </a:xfrm>
          <a:prstGeom prst="wedgeRoundRectCallout">
            <a:avLst>
              <a:gd name="adj1" fmla="val 1787"/>
              <a:gd name="adj2" fmla="val 75662"/>
              <a:gd name="adj3" fmla="val 16667"/>
            </a:avLst>
          </a:prstGeom>
          <a:solidFill>
            <a:srgbClr val="FFEFC1"/>
          </a:solidFill>
          <a:ln w="12700">
            <a:solidFill>
              <a:schemeClr val="tx1"/>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I’m a failure!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04913" y="0"/>
            <a:ext cx="7535862" cy="1211263"/>
          </a:xfrm>
          <a:noFill/>
        </p:spPr>
        <p:txBody>
          <a:bodyPr/>
          <a:lstStyle/>
          <a:p>
            <a:r>
              <a:rPr lang="en-US" altLang="en-US" sz="3600"/>
              <a:t>Reliability Specification</a:t>
            </a:r>
            <a:br>
              <a:rPr lang="en-US" altLang="en-US" sz="3600"/>
            </a:br>
            <a:r>
              <a:rPr lang="en-US" altLang="en-US" sz="3200"/>
              <a:t>(continued)</a:t>
            </a:r>
          </a:p>
        </p:txBody>
      </p:sp>
      <p:sp>
        <p:nvSpPr>
          <p:cNvPr id="31747" name="Rectangle 3"/>
          <p:cNvSpPr>
            <a:spLocks noGrp="1" noChangeArrowheads="1"/>
          </p:cNvSpPr>
          <p:nvPr>
            <p:ph idx="1"/>
          </p:nvPr>
        </p:nvSpPr>
        <p:spPr>
          <a:xfrm>
            <a:off x="685800" y="1770063"/>
            <a:ext cx="7772400" cy="4114800"/>
          </a:xfrm>
        </p:spPr>
        <p:txBody>
          <a:bodyPr/>
          <a:lstStyle/>
          <a:p>
            <a:r>
              <a:rPr lang="en-US" altLang="en-US" sz="2400"/>
              <a:t>Avoid vagueness</a:t>
            </a:r>
          </a:p>
          <a:p>
            <a:pPr lvl="1"/>
            <a:r>
              <a:rPr lang="en-US" altLang="en-US" sz="2000"/>
              <a:t>e.g. “as reliable as possible”</a:t>
            </a:r>
          </a:p>
          <a:p>
            <a:r>
              <a:rPr lang="en-US" altLang="en-US" sz="2400"/>
              <a:t>Be realistic</a:t>
            </a:r>
          </a:p>
          <a:p>
            <a:pPr lvl="1"/>
            <a:r>
              <a:rPr lang="en-US" altLang="en-US" sz="2000"/>
              <a:t>e.g.  “will not fail under any operating conditions</a:t>
            </a:r>
          </a:p>
          <a:p>
            <a:r>
              <a:rPr lang="en-US" altLang="en-US" sz="2400"/>
              <a:t>Avoid using only the MTTF (or MTBF)</a:t>
            </a:r>
          </a:p>
          <a:p>
            <a:pPr lvl="1"/>
            <a:r>
              <a:rPr lang="en-US" altLang="en-US" sz="2000"/>
              <a:t>unless failure rate is constant</a:t>
            </a:r>
          </a:p>
          <a:p>
            <a:r>
              <a:rPr lang="en-US" altLang="en-US" sz="2400"/>
              <a:t>Frame in terms of reliability or design life</a:t>
            </a:r>
          </a:p>
          <a:p>
            <a:pPr lvl="1"/>
            <a:r>
              <a:rPr lang="en-US" altLang="en-US" sz="2000"/>
              <a:t>a 95 percent reliability at 10,000 operating hours</a:t>
            </a:r>
          </a:p>
          <a:p>
            <a:pPr lvl="1"/>
            <a:r>
              <a:rPr lang="en-US" altLang="en-US" sz="2000"/>
              <a:t>a design life of 10,000 operating hours with a 95 percent reliability</a:t>
            </a:r>
          </a:p>
        </p:txBody>
      </p:sp>
      <p:sp>
        <p:nvSpPr>
          <p:cNvPr id="5" name="Date Placeholder 3"/>
          <p:cNvSpPr>
            <a:spLocks noGrp="1"/>
          </p:cNvSpPr>
          <p:nvPr>
            <p:ph type="dt" sz="quarter" idx="10"/>
          </p:nvPr>
        </p:nvSpPr>
        <p:spPr/>
        <p:txBody>
          <a:bodyPr/>
          <a:lstStyle/>
          <a:p>
            <a:pPr>
              <a:defRPr/>
            </a:pPr>
            <a:r>
              <a:rPr lang="en-US"/>
              <a:t>Chapter 1</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7FB09E5-BD28-4FF8-8531-411578BD3180}" type="slidenum">
              <a:rPr lang="en-US" altLang="en-US" sz="1400">
                <a:latin typeface="Tahoma" panose="020B0604030504040204" pitchFamily="34" charset="0"/>
              </a:rPr>
              <a:pPr eaLnBrk="1" hangingPunct="1"/>
              <a:t>22</a:t>
            </a:fld>
            <a:endParaRPr lang="en-US" altLang="en-US" sz="1400">
              <a:latin typeface="Tahoma" panose="020B0604030504040204" pitchFamily="34" charset="0"/>
            </a:endParaRPr>
          </a:p>
        </p:txBody>
      </p:sp>
      <p:sp>
        <p:nvSpPr>
          <p:cNvPr id="31750" name="Rectangle 4"/>
          <p:cNvSpPr>
            <a:spLocks noChangeArrowheads="1"/>
          </p:cNvSpPr>
          <p:nvPr/>
        </p:nvSpPr>
        <p:spPr bwMode="auto">
          <a:xfrm>
            <a:off x="7742238" y="230188"/>
            <a:ext cx="1109662" cy="787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4400"/>
              <a:t>R(t)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219200" y="434975"/>
            <a:ext cx="7323138" cy="768350"/>
          </a:xfrm>
          <a:noFill/>
        </p:spPr>
        <p:txBody>
          <a:bodyPr/>
          <a:lstStyle/>
          <a:p>
            <a:r>
              <a:rPr lang="en-US" altLang="en-US" sz="3600"/>
              <a:t>Example - Reliability Specification</a:t>
            </a:r>
          </a:p>
        </p:txBody>
      </p:sp>
      <p:sp>
        <p:nvSpPr>
          <p:cNvPr id="13" name="Date Placeholder 2"/>
          <p:cNvSpPr>
            <a:spLocks noGrp="1"/>
          </p:cNvSpPr>
          <p:nvPr>
            <p:ph type="dt" sz="quarter" idx="10"/>
          </p:nvPr>
        </p:nvSpPr>
        <p:spPr/>
        <p:txBody>
          <a:bodyPr/>
          <a:lstStyle/>
          <a:p>
            <a:pPr>
              <a:defRPr/>
            </a:pPr>
            <a:r>
              <a:rPr lang="en-US"/>
              <a:t>Chapter 1</a:t>
            </a:r>
          </a:p>
        </p:txBody>
      </p:sp>
      <p:sp>
        <p:nvSpPr>
          <p:cNvPr id="14"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14EE445-9ED6-44F7-B9DB-CCC9A7E548E7}" type="slidenum">
              <a:rPr lang="en-US" altLang="en-US" sz="1400">
                <a:latin typeface="Tahoma" panose="020B0604030504040204" pitchFamily="34" charset="0"/>
              </a:rPr>
              <a:pPr eaLnBrk="1" hangingPunct="1"/>
              <a:t>23</a:t>
            </a:fld>
            <a:endParaRPr lang="en-US" altLang="en-US" sz="1400">
              <a:latin typeface="Tahoma" panose="020B0604030504040204" pitchFamily="34" charset="0"/>
            </a:endParaRPr>
          </a:p>
        </p:txBody>
      </p:sp>
      <p:grpSp>
        <p:nvGrpSpPr>
          <p:cNvPr id="15" name="Group 6"/>
          <p:cNvGrpSpPr>
            <a:grpSpLocks/>
          </p:cNvGrpSpPr>
          <p:nvPr/>
        </p:nvGrpSpPr>
        <p:grpSpPr bwMode="auto">
          <a:xfrm>
            <a:off x="490538" y="2347913"/>
            <a:ext cx="2382837" cy="2881312"/>
            <a:chOff x="309" y="1479"/>
            <a:chExt cx="1501" cy="1815"/>
          </a:xfrm>
          <a:solidFill>
            <a:srgbClr val="FFEFC1"/>
          </a:solidFill>
        </p:grpSpPr>
        <p:sp>
          <p:nvSpPr>
            <p:cNvPr id="7181" name="Rectangle 3"/>
            <p:cNvSpPr>
              <a:spLocks noChangeArrowheads="1"/>
            </p:cNvSpPr>
            <p:nvPr/>
          </p:nvSpPr>
          <p:spPr bwMode="auto">
            <a:xfrm>
              <a:off x="309" y="1479"/>
              <a:ext cx="1501" cy="1815"/>
            </a:xfrm>
            <a:prstGeom prst="rect">
              <a:avLst/>
            </a:prstGeom>
            <a:gradFill>
              <a:gsLst>
                <a:gs pos="0">
                  <a:srgbClr val="FFEFC1"/>
                </a:gs>
                <a:gs pos="50000">
                  <a:schemeClr val="accent1">
                    <a:tint val="44500"/>
                    <a:satMod val="160000"/>
                  </a:schemeClr>
                </a:gs>
                <a:gs pos="100000">
                  <a:schemeClr val="accent1">
                    <a:tint val="23500"/>
                    <a:satMod val="160000"/>
                  </a:schemeClr>
                </a:gs>
              </a:gsLst>
              <a:lin ang="5400000" scaled="0"/>
            </a:gradFill>
            <a:ln w="12700">
              <a:solidFill>
                <a:schemeClr val="tx1"/>
              </a:solidFill>
              <a:miter lim="800000"/>
              <a:headEnd/>
              <a:tailEnd/>
            </a:ln>
          </p:spPr>
          <p:txBody>
            <a:bodyPr wrap="none" anchor="ctr"/>
            <a:lstStyle/>
            <a:p>
              <a:pPr>
                <a:defRPr/>
              </a:pPr>
              <a:endParaRPr lang="en-US"/>
            </a:p>
          </p:txBody>
        </p:sp>
        <p:graphicFrame>
          <p:nvGraphicFramePr>
            <p:cNvPr id="9218" name="Object 4"/>
            <p:cNvGraphicFramePr>
              <a:graphicFrameLocks/>
            </p:cNvGraphicFramePr>
            <p:nvPr/>
          </p:nvGraphicFramePr>
          <p:xfrm>
            <a:off x="859" y="1580"/>
            <a:ext cx="327" cy="606"/>
          </p:xfrm>
          <a:graphic>
            <a:graphicData uri="http://schemas.openxmlformats.org/presentationml/2006/ole">
              <mc:AlternateContent xmlns:mc="http://schemas.openxmlformats.org/markup-compatibility/2006">
                <mc:Choice xmlns:v="urn:schemas-microsoft-com:vml" Requires="v">
                  <p:oleObj spid="_x0000_s9231" name="ClipArt" r:id="rId4" imgW="518760" imgH="961920" progId="MS_ClipArt_Gallery.2">
                    <p:embed/>
                  </p:oleObj>
                </mc:Choice>
                <mc:Fallback>
                  <p:oleObj name="ClipArt" r:id="rId4" imgW="518760" imgH="961920" progId="MS_ClipArt_Gallery.2">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 y="1580"/>
                          <a:ext cx="327"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2" name="Rectangle 5"/>
            <p:cNvSpPr>
              <a:spLocks noChangeArrowheads="1"/>
            </p:cNvSpPr>
            <p:nvPr/>
          </p:nvSpPr>
          <p:spPr bwMode="auto">
            <a:xfrm>
              <a:off x="392" y="2401"/>
              <a:ext cx="1342" cy="640"/>
            </a:xfrm>
            <a:prstGeom prst="rect">
              <a:avLst/>
            </a:prstGeom>
            <a:grpFill/>
            <a:ln w="25400">
              <a:solidFill>
                <a:schemeClr val="tx1"/>
              </a:solidFill>
              <a:miter lim="800000"/>
              <a:headEnd/>
              <a:tailEnd/>
            </a:ln>
          </p:spPr>
          <p:txBody>
            <a:bodyPr wrap="none" lIns="92075" tIns="46038" rIns="92075" bIns="46038">
              <a:spAutoFit/>
            </a:bodyPr>
            <a:lstStyle/>
            <a:p>
              <a:pPr eaLnBrk="0" hangingPunct="0">
                <a:defRPr/>
              </a:pPr>
              <a:r>
                <a:rPr lang="en-US" dirty="0"/>
                <a:t>60</a:t>
              </a:r>
              <a:r>
                <a:rPr lang="en-US" sz="1800" dirty="0"/>
                <a:t> watt</a:t>
              </a:r>
            </a:p>
            <a:p>
              <a:pPr eaLnBrk="0" hangingPunct="0">
                <a:defRPr/>
              </a:pPr>
              <a:r>
                <a:rPr lang="en-US" sz="1800" dirty="0"/>
                <a:t>Avg. lumens 870</a:t>
              </a:r>
            </a:p>
            <a:p>
              <a:pPr eaLnBrk="0" hangingPunct="0">
                <a:defRPr/>
              </a:pPr>
              <a:r>
                <a:rPr lang="en-US" sz="1800" b="1" dirty="0">
                  <a:solidFill>
                    <a:schemeClr val="tx2">
                      <a:lumMod val="50000"/>
                    </a:schemeClr>
                  </a:solidFill>
                </a:rPr>
                <a:t>Avg. life 1000 hours</a:t>
              </a:r>
            </a:p>
          </p:txBody>
        </p:sp>
      </p:grpSp>
      <p:sp>
        <p:nvSpPr>
          <p:cNvPr id="9223" name="Rectangle 8"/>
          <p:cNvSpPr>
            <a:spLocks noChangeArrowheads="1"/>
          </p:cNvSpPr>
          <p:nvPr/>
        </p:nvSpPr>
        <p:spPr bwMode="auto">
          <a:xfrm>
            <a:off x="3438525" y="2419350"/>
            <a:ext cx="5076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Which average? - mean, median, mode?</a:t>
            </a:r>
          </a:p>
        </p:txBody>
      </p:sp>
      <p:sp>
        <p:nvSpPr>
          <p:cNvPr id="9224" name="Rectangle 10"/>
          <p:cNvSpPr>
            <a:spLocks noChangeArrowheads="1"/>
          </p:cNvSpPr>
          <p:nvPr/>
        </p:nvSpPr>
        <p:spPr bwMode="auto">
          <a:xfrm>
            <a:off x="3438525" y="3149600"/>
            <a:ext cx="4087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Operating hours or clock time?</a:t>
            </a:r>
          </a:p>
        </p:txBody>
      </p:sp>
      <p:sp>
        <p:nvSpPr>
          <p:cNvPr id="9225" name="Rectangle 12"/>
          <p:cNvSpPr>
            <a:spLocks noChangeArrowheads="1"/>
          </p:cNvSpPr>
          <p:nvPr/>
        </p:nvSpPr>
        <p:spPr bwMode="auto">
          <a:xfrm>
            <a:off x="3438525" y="3929063"/>
            <a:ext cx="338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What about on/off cycles?</a:t>
            </a:r>
          </a:p>
        </p:txBody>
      </p:sp>
      <p:sp>
        <p:nvSpPr>
          <p:cNvPr id="9226" name="Rectangle 14"/>
          <p:cNvSpPr>
            <a:spLocks noChangeArrowheads="1"/>
          </p:cNvSpPr>
          <p:nvPr/>
        </p:nvSpPr>
        <p:spPr bwMode="auto">
          <a:xfrm>
            <a:off x="3438525" y="4619625"/>
            <a:ext cx="444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What are the operating conditions?</a:t>
            </a:r>
          </a:p>
        </p:txBody>
      </p:sp>
      <p:sp>
        <p:nvSpPr>
          <p:cNvPr id="9227" name="Rectangle 15"/>
          <p:cNvSpPr>
            <a:spLocks noChangeArrowheads="1"/>
          </p:cNvSpPr>
          <p:nvPr/>
        </p:nvSpPr>
        <p:spPr bwMode="auto">
          <a:xfrm>
            <a:off x="2073275" y="28321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Century Schoolbook" panose="02040604050505020304" pitchFamily="18" charset="0"/>
              </a:rPr>
              <a:t>GE</a:t>
            </a:r>
          </a:p>
        </p:txBody>
      </p:sp>
      <p:sp>
        <p:nvSpPr>
          <p:cNvPr id="9228" name="Oval 16"/>
          <p:cNvSpPr>
            <a:spLocks noChangeArrowheads="1"/>
          </p:cNvSpPr>
          <p:nvPr/>
        </p:nvSpPr>
        <p:spPr bwMode="auto">
          <a:xfrm>
            <a:off x="2060575" y="2722563"/>
            <a:ext cx="688975" cy="68897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1306513" y="225425"/>
            <a:ext cx="7377112" cy="1130300"/>
          </a:xfrm>
          <a:noFill/>
        </p:spPr>
        <p:txBody>
          <a:bodyPr/>
          <a:lstStyle/>
          <a:p>
            <a:r>
              <a:rPr lang="en-US" altLang="en-US" sz="3600">
                <a:solidFill>
                  <a:srgbClr val="3D5150"/>
                </a:solidFill>
              </a:rPr>
              <a:t>Time to failure Cycles versus Time</a:t>
            </a:r>
          </a:p>
        </p:txBody>
      </p:sp>
      <p:sp>
        <p:nvSpPr>
          <p:cNvPr id="19" name="Date Placeholder 2"/>
          <p:cNvSpPr>
            <a:spLocks noGrp="1"/>
          </p:cNvSpPr>
          <p:nvPr>
            <p:ph type="dt" sz="quarter" idx="10"/>
          </p:nvPr>
        </p:nvSpPr>
        <p:spPr/>
        <p:txBody>
          <a:bodyPr/>
          <a:lstStyle/>
          <a:p>
            <a:pPr>
              <a:defRPr/>
            </a:pPr>
            <a:r>
              <a:rPr lang="en-US"/>
              <a:t>Chapter 1</a:t>
            </a:r>
          </a:p>
        </p:txBody>
      </p:sp>
      <p:sp>
        <p:nvSpPr>
          <p:cNvPr id="20"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D905F44-D574-4FD4-88FE-6D0BC5EA9899}" type="slidenum">
              <a:rPr lang="en-US" altLang="en-US" sz="1400">
                <a:latin typeface="Tahoma" panose="020B0604030504040204" pitchFamily="34" charset="0"/>
              </a:rPr>
              <a:pPr eaLnBrk="1" hangingPunct="1"/>
              <a:t>24</a:t>
            </a:fld>
            <a:endParaRPr lang="en-US" altLang="en-US" sz="1400">
              <a:latin typeface="Tahoma" panose="020B0604030504040204" pitchFamily="34" charset="0"/>
            </a:endParaRPr>
          </a:p>
        </p:txBody>
      </p:sp>
      <p:sp>
        <p:nvSpPr>
          <p:cNvPr id="32773" name="Text Box 5"/>
          <p:cNvSpPr txBox="1">
            <a:spLocks noChangeArrowheads="1"/>
          </p:cNvSpPr>
          <p:nvPr/>
        </p:nvSpPr>
        <p:spPr bwMode="auto">
          <a:xfrm>
            <a:off x="3979863" y="1416050"/>
            <a:ext cx="1365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system</a:t>
            </a:r>
          </a:p>
          <a:p>
            <a:pPr eaLnBrk="1" hangingPunct="1"/>
            <a:r>
              <a:rPr lang="en-US" altLang="en-US"/>
              <a:t>reliability</a:t>
            </a:r>
          </a:p>
        </p:txBody>
      </p:sp>
      <p:sp>
        <p:nvSpPr>
          <p:cNvPr id="32774" name="Text Box 6"/>
          <p:cNvSpPr txBox="1">
            <a:spLocks noChangeArrowheads="1"/>
          </p:cNvSpPr>
          <p:nvPr/>
        </p:nvSpPr>
        <p:spPr bwMode="auto">
          <a:xfrm>
            <a:off x="1720850" y="2922588"/>
            <a:ext cx="5981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cycle			              time</a:t>
            </a:r>
          </a:p>
          <a:p>
            <a:pPr eaLnBrk="1" hangingPunct="1"/>
            <a:r>
              <a:rPr lang="en-US" altLang="en-US"/>
              <a:t>dependency			         dependency</a:t>
            </a:r>
          </a:p>
        </p:txBody>
      </p:sp>
      <p:sp>
        <p:nvSpPr>
          <p:cNvPr id="32775" name="Text Box 7"/>
          <p:cNvSpPr txBox="1">
            <a:spLocks noChangeArrowheads="1"/>
          </p:cNvSpPr>
          <p:nvPr/>
        </p:nvSpPr>
        <p:spPr bwMode="auto">
          <a:xfrm>
            <a:off x="638175" y="4308475"/>
            <a:ext cx="7921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single 		   repeated 		   discrete 	continuous</a:t>
            </a:r>
          </a:p>
          <a:p>
            <a:pPr eaLnBrk="1" hangingPunct="1"/>
            <a:r>
              <a:rPr lang="en-US" altLang="en-US"/>
              <a:t>occurrence	    cycles		    time		 time</a:t>
            </a:r>
          </a:p>
        </p:txBody>
      </p:sp>
      <p:sp>
        <p:nvSpPr>
          <p:cNvPr id="32776" name="Line 8"/>
          <p:cNvSpPr>
            <a:spLocks noChangeShapeType="1"/>
          </p:cNvSpPr>
          <p:nvPr/>
        </p:nvSpPr>
        <p:spPr bwMode="auto">
          <a:xfrm>
            <a:off x="2438400" y="2668588"/>
            <a:ext cx="44037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77" name="Line 9"/>
          <p:cNvSpPr>
            <a:spLocks noChangeShapeType="1"/>
          </p:cNvSpPr>
          <p:nvPr/>
        </p:nvSpPr>
        <p:spPr bwMode="auto">
          <a:xfrm>
            <a:off x="1219200" y="4040188"/>
            <a:ext cx="22399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78" name="Line 10"/>
          <p:cNvSpPr>
            <a:spLocks noChangeShapeType="1"/>
          </p:cNvSpPr>
          <p:nvPr/>
        </p:nvSpPr>
        <p:spPr bwMode="auto">
          <a:xfrm>
            <a:off x="1203325" y="4040188"/>
            <a:ext cx="0" cy="334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79" name="Line 11"/>
          <p:cNvSpPr>
            <a:spLocks noChangeShapeType="1"/>
          </p:cNvSpPr>
          <p:nvPr/>
        </p:nvSpPr>
        <p:spPr bwMode="auto">
          <a:xfrm>
            <a:off x="3459163" y="4041775"/>
            <a:ext cx="0" cy="334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0" name="Line 12"/>
          <p:cNvSpPr>
            <a:spLocks noChangeShapeType="1"/>
          </p:cNvSpPr>
          <p:nvPr/>
        </p:nvSpPr>
        <p:spPr bwMode="auto">
          <a:xfrm>
            <a:off x="5807075" y="4071938"/>
            <a:ext cx="0" cy="334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1" name="Line 13"/>
          <p:cNvSpPr>
            <a:spLocks noChangeShapeType="1"/>
          </p:cNvSpPr>
          <p:nvPr/>
        </p:nvSpPr>
        <p:spPr bwMode="auto">
          <a:xfrm>
            <a:off x="7743825" y="4105275"/>
            <a:ext cx="0" cy="334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2" name="Line 14"/>
          <p:cNvSpPr>
            <a:spLocks noChangeShapeType="1"/>
          </p:cNvSpPr>
          <p:nvPr/>
        </p:nvSpPr>
        <p:spPr bwMode="auto">
          <a:xfrm>
            <a:off x="2454275" y="2682875"/>
            <a:ext cx="0" cy="2905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3" name="Line 15"/>
          <p:cNvSpPr>
            <a:spLocks noChangeShapeType="1"/>
          </p:cNvSpPr>
          <p:nvPr/>
        </p:nvSpPr>
        <p:spPr bwMode="auto">
          <a:xfrm>
            <a:off x="6829425" y="2652713"/>
            <a:ext cx="0" cy="2905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4" name="Line 18"/>
          <p:cNvSpPr>
            <a:spLocks noChangeShapeType="1"/>
          </p:cNvSpPr>
          <p:nvPr/>
        </p:nvSpPr>
        <p:spPr bwMode="auto">
          <a:xfrm>
            <a:off x="4602163" y="2347913"/>
            <a:ext cx="0" cy="320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5" name="Line 19"/>
          <p:cNvSpPr>
            <a:spLocks noChangeShapeType="1"/>
          </p:cNvSpPr>
          <p:nvPr/>
        </p:nvSpPr>
        <p:spPr bwMode="auto">
          <a:xfrm>
            <a:off x="5805488" y="4070350"/>
            <a:ext cx="19208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6" name="Line 20"/>
          <p:cNvSpPr>
            <a:spLocks noChangeShapeType="1"/>
          </p:cNvSpPr>
          <p:nvPr/>
        </p:nvSpPr>
        <p:spPr bwMode="auto">
          <a:xfrm>
            <a:off x="2362200" y="3689350"/>
            <a:ext cx="0" cy="3508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7" name="Line 21"/>
          <p:cNvSpPr>
            <a:spLocks noChangeShapeType="1"/>
          </p:cNvSpPr>
          <p:nvPr/>
        </p:nvSpPr>
        <p:spPr bwMode="auto">
          <a:xfrm>
            <a:off x="6873875" y="3719513"/>
            <a:ext cx="0" cy="3508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32788" name="Picture 22" descr="j02150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9388" y="4308475"/>
            <a:ext cx="1217612"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62063" y="479425"/>
            <a:ext cx="5138737" cy="793750"/>
          </a:xfrm>
          <a:noFill/>
        </p:spPr>
        <p:txBody>
          <a:bodyPr/>
          <a:lstStyle/>
          <a:p>
            <a:r>
              <a:rPr lang="en-US" altLang="en-US" sz="3600"/>
              <a:t>Repeated Cycle Reliability</a:t>
            </a:r>
          </a:p>
        </p:txBody>
      </p:sp>
      <p:sp>
        <p:nvSpPr>
          <p:cNvPr id="33795" name="Rectangle 3"/>
          <p:cNvSpPr>
            <a:spLocks noGrp="1" noChangeArrowheads="1"/>
          </p:cNvSpPr>
          <p:nvPr>
            <p:ph idx="1"/>
          </p:nvPr>
        </p:nvSpPr>
        <p:spPr>
          <a:xfrm>
            <a:off x="407988" y="2078038"/>
            <a:ext cx="5106987" cy="4076700"/>
          </a:xfrm>
        </p:spPr>
        <p:txBody>
          <a:bodyPr/>
          <a:lstStyle/>
          <a:p>
            <a:r>
              <a:rPr lang="en-US" altLang="en-US" sz="2400"/>
              <a:t>There are 28 Space Shuttle flights scheduled through 2010 at which time the Shuttle is to be retired.</a:t>
            </a:r>
          </a:p>
          <a:p>
            <a:r>
              <a:rPr lang="en-US" altLang="en-US" sz="2400"/>
              <a:t>Cycle reliability (historical) = 112/114 = .9824</a:t>
            </a:r>
          </a:p>
          <a:p>
            <a:r>
              <a:rPr lang="en-US" altLang="en-US" sz="2400"/>
              <a:t>Prob{at least one failure in 28 flights} = 1 - .9824</a:t>
            </a:r>
            <a:r>
              <a:rPr lang="en-US" altLang="en-US" sz="2400" baseline="30000"/>
              <a:t>28</a:t>
            </a:r>
            <a:r>
              <a:rPr lang="en-US" altLang="en-US" sz="2400"/>
              <a:t> = .3917</a:t>
            </a:r>
          </a:p>
          <a:p>
            <a:endParaRPr lang="en-US" altLang="en-US"/>
          </a:p>
          <a:p>
            <a:endParaRPr lang="en-US" altLang="en-US" sz="2400"/>
          </a:p>
        </p:txBody>
      </p:sp>
      <p:sp>
        <p:nvSpPr>
          <p:cNvPr id="24" name="Date Placeholder 3"/>
          <p:cNvSpPr>
            <a:spLocks noGrp="1"/>
          </p:cNvSpPr>
          <p:nvPr>
            <p:ph type="dt" sz="quarter" idx="10"/>
          </p:nvPr>
        </p:nvSpPr>
        <p:spPr/>
        <p:txBody>
          <a:bodyPr/>
          <a:lstStyle/>
          <a:p>
            <a:pPr>
              <a:defRPr/>
            </a:pPr>
            <a:r>
              <a:rPr lang="en-US"/>
              <a:t>Chapter 1</a:t>
            </a:r>
          </a:p>
        </p:txBody>
      </p:sp>
      <p:sp>
        <p:nvSpPr>
          <p:cNvPr id="25"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460440C-A4E4-47AA-A9CA-E13C7C5FCF4E}" type="slidenum">
              <a:rPr lang="en-US" altLang="en-US" sz="1400">
                <a:latin typeface="Tahoma" panose="020B0604030504040204" pitchFamily="34" charset="0"/>
              </a:rPr>
              <a:pPr eaLnBrk="1" hangingPunct="1"/>
              <a:t>25</a:t>
            </a:fld>
            <a:endParaRPr lang="en-US" altLang="en-US" sz="1400">
              <a:latin typeface="Tahoma" panose="020B0604030504040204" pitchFamily="34" charset="0"/>
            </a:endParaRPr>
          </a:p>
        </p:txBody>
      </p:sp>
      <p:pic>
        <p:nvPicPr>
          <p:cNvPr id="33798" name="Picture 5" descr="The Space Shuttle Columbia seconds after engine ignition, 1981 (NASA). For the first two missions only, the external fuel tank was painted white. Subsequent missions have featured an orange fuel tank, painted in primer only to save over 1,000 lb (450 kg) of weight.">
            <a:hlinkClick r:id="rId3" tooltip="The Space Shuttle Columbia seconds after engine ignition, 1981 (NASA). For the first two missions only, the external fuel tank was painted white. Subsequent missions have featured an orange fuel tank, painted in primer only to save over 1,000 lb (450 kg) of weigh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938" y="0"/>
            <a:ext cx="259397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449" name="Group 177"/>
          <p:cNvGraphicFramePr>
            <a:graphicFrameLocks noGrp="1"/>
          </p:cNvGraphicFramePr>
          <p:nvPr/>
        </p:nvGraphicFramePr>
        <p:xfrm>
          <a:off x="6311900" y="3032125"/>
          <a:ext cx="2636838" cy="3222625"/>
        </p:xfrm>
        <a:graphic>
          <a:graphicData uri="http://schemas.openxmlformats.org/drawingml/2006/table">
            <a:tbl>
              <a:tblPr/>
              <a:tblGrid>
                <a:gridCol w="1554163">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tblGrid>
              <a:tr h="479425">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Times New Roman" pitchFamily="18" charset="0"/>
                        </a:rPr>
                        <a:t>Shuttle</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Times New Roman" pitchFamily="18" charset="0"/>
                        </a:rPr>
                        <a:t>Flights</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9846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2400" b="0" i="1" u="none" strike="noStrike" cap="none" normalizeH="0" baseline="0">
                          <a:ln>
                            <a:noFill/>
                          </a:ln>
                          <a:solidFill>
                            <a:srgbClr val="000000"/>
                          </a:solidFill>
                          <a:effectLst/>
                          <a:latin typeface="Times New Roman" pitchFamily="18" charset="0"/>
                          <a:hlinkClick r:id="rId5" tooltip="Space Shuttle Atlantis"/>
                        </a:rPr>
                        <a:t>Atlantis</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t"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26</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3497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2400" b="0" i="1" u="none" strike="noStrike" cap="none" normalizeH="0" baseline="0">
                          <a:ln>
                            <a:noFill/>
                          </a:ln>
                          <a:solidFill>
                            <a:srgbClr val="000000"/>
                          </a:solidFill>
                          <a:effectLst/>
                          <a:latin typeface="Times New Roman" pitchFamily="18" charset="0"/>
                          <a:hlinkClick r:id="rId6" tooltip="Space Shuttle Challenger"/>
                        </a:rPr>
                        <a:t>Challenger</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t"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10</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2400" b="0" i="1" u="none" strike="noStrike" cap="none" normalizeH="0" baseline="0">
                          <a:ln>
                            <a:noFill/>
                          </a:ln>
                          <a:solidFill>
                            <a:srgbClr val="000000"/>
                          </a:solidFill>
                          <a:effectLst/>
                          <a:latin typeface="Times New Roman" pitchFamily="18" charset="0"/>
                          <a:hlinkClick r:id="rId7" tooltip="Space Shuttle Columbia"/>
                        </a:rPr>
                        <a:t>Columbia</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t"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28</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2400" b="0" i="1" u="none" strike="noStrike" cap="none" normalizeH="0" baseline="0">
                          <a:ln>
                            <a:noFill/>
                          </a:ln>
                          <a:solidFill>
                            <a:srgbClr val="000000"/>
                          </a:solidFill>
                          <a:effectLst/>
                          <a:latin typeface="Times New Roman" pitchFamily="18" charset="0"/>
                          <a:hlinkClick r:id="rId8" tooltip="Space Shuttle Discovery"/>
                        </a:rPr>
                        <a:t>Discovery</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t"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31</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2400" b="0" i="1" u="none" strike="noStrike" cap="none" normalizeH="0" baseline="0">
                          <a:ln>
                            <a:noFill/>
                          </a:ln>
                          <a:solidFill>
                            <a:srgbClr val="000000"/>
                          </a:solidFill>
                          <a:effectLst/>
                          <a:latin typeface="Times New Roman" pitchFamily="18" charset="0"/>
                          <a:hlinkClick r:id="rId9" tooltip="Space Shuttle Endeavour"/>
                        </a:rPr>
                        <a:t>Endeavour</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t"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19</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Times New Roman" pitchFamily="18" charset="0"/>
                        </a:rPr>
                        <a:t>Total</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t"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Times New Roman" pitchFamily="18" charset="0"/>
                        </a:rPr>
                        <a:t>114</a:t>
                      </a:r>
                      <a:endParaRPr kumimoji="0" lang="en-US" sz="2400" b="0" i="0" u="none" strike="noStrike" cap="none" normalizeH="0" baseline="0" dirty="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1190625" y="242888"/>
            <a:ext cx="7669213" cy="1130300"/>
          </a:xfrm>
          <a:noFill/>
        </p:spPr>
        <p:txBody>
          <a:bodyPr/>
          <a:lstStyle/>
          <a:p>
            <a:r>
              <a:rPr lang="en-US" altLang="en-US" sz="3600"/>
              <a:t>The Failure Distribution and the MTTF</a:t>
            </a:r>
          </a:p>
        </p:txBody>
      </p:sp>
      <p:sp>
        <p:nvSpPr>
          <p:cNvPr id="34819" name="Rectangle 1027"/>
          <p:cNvSpPr>
            <a:spLocks noGrp="1" noChangeArrowheads="1"/>
          </p:cNvSpPr>
          <p:nvPr>
            <p:ph idx="1"/>
          </p:nvPr>
        </p:nvSpPr>
        <p:spPr>
          <a:xfrm>
            <a:off x="681038" y="1862138"/>
            <a:ext cx="7759700" cy="4102100"/>
          </a:xfrm>
        </p:spPr>
        <p:txBody>
          <a:bodyPr/>
          <a:lstStyle/>
          <a:p>
            <a:pPr>
              <a:buFontTx/>
              <a:buNone/>
            </a:pPr>
            <a:r>
              <a:rPr lang="en-US" altLang="en-US"/>
              <a:t> </a:t>
            </a:r>
          </a:p>
        </p:txBody>
      </p:sp>
      <p:sp>
        <p:nvSpPr>
          <p:cNvPr id="31" name="Date Placeholder 3"/>
          <p:cNvSpPr>
            <a:spLocks noGrp="1"/>
          </p:cNvSpPr>
          <p:nvPr>
            <p:ph type="dt" sz="quarter" idx="10"/>
          </p:nvPr>
        </p:nvSpPr>
        <p:spPr/>
        <p:txBody>
          <a:bodyPr/>
          <a:lstStyle/>
          <a:p>
            <a:pPr>
              <a:defRPr/>
            </a:pPr>
            <a:r>
              <a:rPr lang="en-US"/>
              <a:t>Chapter 1</a:t>
            </a:r>
          </a:p>
        </p:txBody>
      </p:sp>
      <p:sp>
        <p:nvSpPr>
          <p:cNvPr id="32"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6F8E894-EA6F-4D39-B66A-3DAE234647B3}" type="slidenum">
              <a:rPr lang="en-US" altLang="en-US" sz="1400">
                <a:latin typeface="Tahoma" panose="020B0604030504040204" pitchFamily="34" charset="0"/>
              </a:rPr>
              <a:pPr eaLnBrk="1" hangingPunct="1"/>
              <a:t>26</a:t>
            </a:fld>
            <a:endParaRPr lang="en-US" altLang="en-US" sz="1400">
              <a:latin typeface="Tahoma" panose="020B0604030504040204" pitchFamily="34" charset="0"/>
            </a:endParaRPr>
          </a:p>
        </p:txBody>
      </p:sp>
      <p:grpSp>
        <p:nvGrpSpPr>
          <p:cNvPr id="34822" name="Group 1035"/>
          <p:cNvGrpSpPr>
            <a:grpSpLocks/>
          </p:cNvGrpSpPr>
          <p:nvPr/>
        </p:nvGrpSpPr>
        <p:grpSpPr bwMode="auto">
          <a:xfrm>
            <a:off x="1119188" y="2125663"/>
            <a:ext cx="2032000" cy="1617662"/>
            <a:chOff x="705" y="1339"/>
            <a:chExt cx="1280" cy="1019"/>
          </a:xfrm>
        </p:grpSpPr>
        <p:sp>
          <p:nvSpPr>
            <p:cNvPr id="34842" name="Line 1028"/>
            <p:cNvSpPr>
              <a:spLocks noChangeShapeType="1"/>
            </p:cNvSpPr>
            <p:nvPr/>
          </p:nvSpPr>
          <p:spPr bwMode="auto">
            <a:xfrm>
              <a:off x="799" y="1367"/>
              <a:ext cx="0" cy="8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43" name="Line 1029"/>
            <p:cNvSpPr>
              <a:spLocks noChangeShapeType="1"/>
            </p:cNvSpPr>
            <p:nvPr/>
          </p:nvSpPr>
          <p:spPr bwMode="auto">
            <a:xfrm>
              <a:off x="705" y="2076"/>
              <a:ext cx="127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44" name="Arc 1030"/>
            <p:cNvSpPr>
              <a:spLocks/>
            </p:cNvSpPr>
            <p:nvPr/>
          </p:nvSpPr>
          <p:spPr bwMode="auto">
            <a:xfrm>
              <a:off x="807" y="1390"/>
              <a:ext cx="986" cy="5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45" name="Rectangle 1031"/>
            <p:cNvSpPr>
              <a:spLocks noChangeArrowheads="1"/>
            </p:cNvSpPr>
            <p:nvPr/>
          </p:nvSpPr>
          <p:spPr bwMode="auto">
            <a:xfrm>
              <a:off x="1188" y="2127"/>
              <a:ext cx="7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MTTF = 10</a:t>
              </a:r>
            </a:p>
          </p:txBody>
        </p:sp>
        <p:sp>
          <p:nvSpPr>
            <p:cNvPr id="34846" name="Line 1032"/>
            <p:cNvSpPr>
              <a:spLocks noChangeShapeType="1"/>
            </p:cNvSpPr>
            <p:nvPr/>
          </p:nvSpPr>
          <p:spPr bwMode="auto">
            <a:xfrm>
              <a:off x="1436" y="1845"/>
              <a:ext cx="7" cy="252"/>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47" name="Rectangle 1033"/>
            <p:cNvSpPr>
              <a:spLocks noChangeArrowheads="1"/>
            </p:cNvSpPr>
            <p:nvPr/>
          </p:nvSpPr>
          <p:spPr bwMode="auto">
            <a:xfrm>
              <a:off x="817" y="1339"/>
              <a:ext cx="8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Pr{fails}=.3</a:t>
              </a:r>
            </a:p>
          </p:txBody>
        </p:sp>
        <p:sp>
          <p:nvSpPr>
            <p:cNvPr id="34848" name="Arc 1034"/>
            <p:cNvSpPr>
              <a:spLocks/>
            </p:cNvSpPr>
            <p:nvPr/>
          </p:nvSpPr>
          <p:spPr bwMode="auto">
            <a:xfrm>
              <a:off x="1215" y="1562"/>
              <a:ext cx="49" cy="426"/>
            </a:xfrm>
            <a:custGeom>
              <a:avLst/>
              <a:gdLst>
                <a:gd name="T0" fmla="*/ 0 w 22050"/>
                <a:gd name="T1" fmla="*/ 0 h 21600"/>
                <a:gd name="T2" fmla="*/ 0 w 22050"/>
                <a:gd name="T3" fmla="*/ 0 h 21600"/>
                <a:gd name="T4" fmla="*/ 0 w 22050"/>
                <a:gd name="T5" fmla="*/ 0 h 21600"/>
                <a:gd name="T6" fmla="*/ 0 60000 65536"/>
                <a:gd name="T7" fmla="*/ 0 60000 65536"/>
                <a:gd name="T8" fmla="*/ 0 60000 65536"/>
                <a:gd name="T9" fmla="*/ 0 w 22050"/>
                <a:gd name="T10" fmla="*/ 0 h 21600"/>
                <a:gd name="T11" fmla="*/ 22050 w 22050"/>
                <a:gd name="T12" fmla="*/ 21600 h 21600"/>
              </a:gdLst>
              <a:ahLst/>
              <a:cxnLst>
                <a:cxn ang="T6">
                  <a:pos x="T0" y="T1"/>
                </a:cxn>
                <a:cxn ang="T7">
                  <a:pos x="T2" y="T3"/>
                </a:cxn>
                <a:cxn ang="T8">
                  <a:pos x="T4" y="T5"/>
                </a:cxn>
              </a:cxnLst>
              <a:rect l="T9" t="T10" r="T11" b="T12"/>
              <a:pathLst>
                <a:path w="22050" h="21600" fill="none" extrusionOk="0">
                  <a:moveTo>
                    <a:pt x="-1" y="4"/>
                  </a:moveTo>
                  <a:cubicBezTo>
                    <a:pt x="149" y="1"/>
                    <a:pt x="299" y="-1"/>
                    <a:pt x="450" y="0"/>
                  </a:cubicBezTo>
                  <a:cubicBezTo>
                    <a:pt x="12379" y="0"/>
                    <a:pt x="22050" y="9670"/>
                    <a:pt x="22050" y="21600"/>
                  </a:cubicBezTo>
                </a:path>
                <a:path w="22050" h="21600" stroke="0" extrusionOk="0">
                  <a:moveTo>
                    <a:pt x="-1" y="4"/>
                  </a:moveTo>
                  <a:cubicBezTo>
                    <a:pt x="149" y="1"/>
                    <a:pt x="299" y="-1"/>
                    <a:pt x="450" y="0"/>
                  </a:cubicBezTo>
                  <a:cubicBezTo>
                    <a:pt x="12379" y="0"/>
                    <a:pt x="22050" y="9670"/>
                    <a:pt x="22050" y="21600"/>
                  </a:cubicBezTo>
                  <a:lnTo>
                    <a:pt x="45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34823" name="Group 1045"/>
          <p:cNvGrpSpPr>
            <a:grpSpLocks/>
          </p:cNvGrpSpPr>
          <p:nvPr/>
        </p:nvGrpSpPr>
        <p:grpSpPr bwMode="auto">
          <a:xfrm>
            <a:off x="4660900" y="2030413"/>
            <a:ext cx="3330575" cy="2143125"/>
            <a:chOff x="2936" y="1279"/>
            <a:chExt cx="2098" cy="1350"/>
          </a:xfrm>
        </p:grpSpPr>
        <p:grpSp>
          <p:nvGrpSpPr>
            <p:cNvPr id="34833" name="Group 1042"/>
            <p:cNvGrpSpPr>
              <a:grpSpLocks/>
            </p:cNvGrpSpPr>
            <p:nvPr/>
          </p:nvGrpSpPr>
          <p:grpSpPr bwMode="auto">
            <a:xfrm>
              <a:off x="2936" y="1594"/>
              <a:ext cx="2098" cy="1035"/>
              <a:chOff x="2936" y="1594"/>
              <a:chExt cx="2098" cy="1035"/>
            </a:xfrm>
          </p:grpSpPr>
          <p:sp>
            <p:nvSpPr>
              <p:cNvPr id="34836" name="Line 1036"/>
              <p:cNvSpPr>
                <a:spLocks noChangeShapeType="1"/>
              </p:cNvSpPr>
              <p:nvPr/>
            </p:nvSpPr>
            <p:spPr bwMode="auto">
              <a:xfrm>
                <a:off x="3031" y="1594"/>
                <a:ext cx="0" cy="8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37" name="Line 1037"/>
              <p:cNvSpPr>
                <a:spLocks noChangeShapeType="1"/>
              </p:cNvSpPr>
              <p:nvPr/>
            </p:nvSpPr>
            <p:spPr bwMode="auto">
              <a:xfrm flipV="1">
                <a:off x="2936" y="2300"/>
                <a:ext cx="2098" cy="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38" name="Arc 1038"/>
              <p:cNvSpPr>
                <a:spLocks/>
              </p:cNvSpPr>
              <p:nvPr/>
            </p:nvSpPr>
            <p:spPr bwMode="auto">
              <a:xfrm rot="10800000">
                <a:off x="3024" y="1696"/>
                <a:ext cx="986" cy="5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39" name="Arc 1039"/>
              <p:cNvSpPr>
                <a:spLocks/>
              </p:cNvSpPr>
              <p:nvPr/>
            </p:nvSpPr>
            <p:spPr bwMode="auto">
              <a:xfrm rot="10800000">
                <a:off x="3967" y="1689"/>
                <a:ext cx="986" cy="5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40" name="Line 1040"/>
              <p:cNvSpPr>
                <a:spLocks noChangeShapeType="1"/>
              </p:cNvSpPr>
              <p:nvPr/>
            </p:nvSpPr>
            <p:spPr bwMode="auto">
              <a:xfrm>
                <a:off x="3988" y="1696"/>
                <a:ext cx="5" cy="598"/>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41" name="Rectangle 1041"/>
              <p:cNvSpPr>
                <a:spLocks noChangeArrowheads="1"/>
              </p:cNvSpPr>
              <p:nvPr/>
            </p:nvSpPr>
            <p:spPr bwMode="auto">
              <a:xfrm>
                <a:off x="3622" y="2398"/>
                <a:ext cx="7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MTTF = 10</a:t>
                </a:r>
              </a:p>
            </p:txBody>
          </p:sp>
        </p:grpSp>
        <p:sp>
          <p:nvSpPr>
            <p:cNvPr id="34834" name="Rectangle 1043"/>
            <p:cNvSpPr>
              <a:spLocks noChangeArrowheads="1"/>
            </p:cNvSpPr>
            <p:nvPr/>
          </p:nvSpPr>
          <p:spPr bwMode="auto">
            <a:xfrm>
              <a:off x="3133" y="1279"/>
              <a:ext cx="8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Pr{fails}=.5</a:t>
              </a:r>
            </a:p>
          </p:txBody>
        </p:sp>
        <p:sp>
          <p:nvSpPr>
            <p:cNvPr id="34835" name="Arc 1044"/>
            <p:cNvSpPr>
              <a:spLocks/>
            </p:cNvSpPr>
            <p:nvPr/>
          </p:nvSpPr>
          <p:spPr bwMode="auto">
            <a:xfrm>
              <a:off x="3531" y="1540"/>
              <a:ext cx="49" cy="426"/>
            </a:xfrm>
            <a:custGeom>
              <a:avLst/>
              <a:gdLst>
                <a:gd name="T0" fmla="*/ 0 w 22050"/>
                <a:gd name="T1" fmla="*/ 0 h 21600"/>
                <a:gd name="T2" fmla="*/ 0 w 22050"/>
                <a:gd name="T3" fmla="*/ 0 h 21600"/>
                <a:gd name="T4" fmla="*/ 0 w 22050"/>
                <a:gd name="T5" fmla="*/ 0 h 21600"/>
                <a:gd name="T6" fmla="*/ 0 60000 65536"/>
                <a:gd name="T7" fmla="*/ 0 60000 65536"/>
                <a:gd name="T8" fmla="*/ 0 60000 65536"/>
                <a:gd name="T9" fmla="*/ 0 w 22050"/>
                <a:gd name="T10" fmla="*/ 0 h 21600"/>
                <a:gd name="T11" fmla="*/ 22050 w 22050"/>
                <a:gd name="T12" fmla="*/ 21600 h 21600"/>
              </a:gdLst>
              <a:ahLst/>
              <a:cxnLst>
                <a:cxn ang="T6">
                  <a:pos x="T0" y="T1"/>
                </a:cxn>
                <a:cxn ang="T7">
                  <a:pos x="T2" y="T3"/>
                </a:cxn>
                <a:cxn ang="T8">
                  <a:pos x="T4" y="T5"/>
                </a:cxn>
              </a:cxnLst>
              <a:rect l="T9" t="T10" r="T11" b="T12"/>
              <a:pathLst>
                <a:path w="22050" h="21600" fill="none" extrusionOk="0">
                  <a:moveTo>
                    <a:pt x="-1" y="4"/>
                  </a:moveTo>
                  <a:cubicBezTo>
                    <a:pt x="149" y="1"/>
                    <a:pt x="299" y="-1"/>
                    <a:pt x="450" y="0"/>
                  </a:cubicBezTo>
                  <a:cubicBezTo>
                    <a:pt x="12379" y="0"/>
                    <a:pt x="22050" y="9670"/>
                    <a:pt x="22050" y="21600"/>
                  </a:cubicBezTo>
                </a:path>
                <a:path w="22050" h="21600" stroke="0" extrusionOk="0">
                  <a:moveTo>
                    <a:pt x="-1" y="4"/>
                  </a:moveTo>
                  <a:cubicBezTo>
                    <a:pt x="149" y="1"/>
                    <a:pt x="299" y="-1"/>
                    <a:pt x="450" y="0"/>
                  </a:cubicBezTo>
                  <a:cubicBezTo>
                    <a:pt x="12379" y="0"/>
                    <a:pt x="22050" y="9670"/>
                    <a:pt x="22050" y="21600"/>
                  </a:cubicBezTo>
                  <a:lnTo>
                    <a:pt x="45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34824" name="Group 1054"/>
          <p:cNvGrpSpPr>
            <a:grpSpLocks/>
          </p:cNvGrpSpPr>
          <p:nvPr/>
        </p:nvGrpSpPr>
        <p:grpSpPr bwMode="auto">
          <a:xfrm>
            <a:off x="2605088" y="4095750"/>
            <a:ext cx="3659187" cy="1792288"/>
            <a:chOff x="1641" y="2580"/>
            <a:chExt cx="2305" cy="1129"/>
          </a:xfrm>
        </p:grpSpPr>
        <p:sp>
          <p:nvSpPr>
            <p:cNvPr id="34825" name="Rectangle 1046"/>
            <p:cNvSpPr>
              <a:spLocks noChangeArrowheads="1"/>
            </p:cNvSpPr>
            <p:nvPr/>
          </p:nvSpPr>
          <p:spPr bwMode="auto">
            <a:xfrm>
              <a:off x="2586" y="3478"/>
              <a:ext cx="7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MTTF = 10</a:t>
              </a:r>
            </a:p>
          </p:txBody>
        </p:sp>
        <p:sp>
          <p:nvSpPr>
            <p:cNvPr id="34826" name="Line 1047"/>
            <p:cNvSpPr>
              <a:spLocks noChangeShapeType="1"/>
            </p:cNvSpPr>
            <p:nvPr/>
          </p:nvSpPr>
          <p:spPr bwMode="auto">
            <a:xfrm>
              <a:off x="1735" y="2643"/>
              <a:ext cx="0" cy="8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27" name="Line 1048"/>
            <p:cNvSpPr>
              <a:spLocks noChangeShapeType="1"/>
            </p:cNvSpPr>
            <p:nvPr/>
          </p:nvSpPr>
          <p:spPr bwMode="auto">
            <a:xfrm>
              <a:off x="1641" y="3353"/>
              <a:ext cx="2305" cy="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28" name="Arc 1049"/>
            <p:cNvSpPr>
              <a:spLocks/>
            </p:cNvSpPr>
            <p:nvPr/>
          </p:nvSpPr>
          <p:spPr bwMode="auto">
            <a:xfrm>
              <a:off x="1745" y="2666"/>
              <a:ext cx="990" cy="5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556" y="21599"/>
                  </a:moveTo>
                  <a:cubicBezTo>
                    <a:pt x="9643" y="21575"/>
                    <a:pt x="0" y="11912"/>
                    <a:pt x="0" y="0"/>
                  </a:cubicBezTo>
                </a:path>
                <a:path w="21600" h="21600" stroke="0" extrusionOk="0">
                  <a:moveTo>
                    <a:pt x="21556" y="21599"/>
                  </a:moveTo>
                  <a:cubicBezTo>
                    <a:pt x="9643" y="21575"/>
                    <a:pt x="0" y="11912"/>
                    <a:pt x="0" y="0"/>
                  </a:cubicBezTo>
                  <a:lnTo>
                    <a:pt x="2160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29" name="Line 1050"/>
            <p:cNvSpPr>
              <a:spLocks noChangeShapeType="1"/>
            </p:cNvSpPr>
            <p:nvPr/>
          </p:nvSpPr>
          <p:spPr bwMode="auto">
            <a:xfrm>
              <a:off x="2735" y="3266"/>
              <a:ext cx="1084" cy="1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30" name="Line 1051"/>
            <p:cNvSpPr>
              <a:spLocks noChangeShapeType="1"/>
            </p:cNvSpPr>
            <p:nvPr/>
          </p:nvSpPr>
          <p:spPr bwMode="auto">
            <a:xfrm>
              <a:off x="2909" y="3242"/>
              <a:ext cx="10" cy="136"/>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31" name="Rectangle 1052"/>
            <p:cNvSpPr>
              <a:spLocks noChangeArrowheads="1"/>
            </p:cNvSpPr>
            <p:nvPr/>
          </p:nvSpPr>
          <p:spPr bwMode="auto">
            <a:xfrm>
              <a:off x="1829" y="2580"/>
              <a:ext cx="8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Pr{fails}=.7</a:t>
              </a:r>
            </a:p>
          </p:txBody>
        </p:sp>
        <p:sp>
          <p:nvSpPr>
            <p:cNvPr id="34832" name="Arc 1053"/>
            <p:cNvSpPr>
              <a:spLocks/>
            </p:cNvSpPr>
            <p:nvPr/>
          </p:nvSpPr>
          <p:spPr bwMode="auto">
            <a:xfrm>
              <a:off x="1975" y="2826"/>
              <a:ext cx="49" cy="426"/>
            </a:xfrm>
            <a:custGeom>
              <a:avLst/>
              <a:gdLst>
                <a:gd name="T0" fmla="*/ 0 w 22050"/>
                <a:gd name="T1" fmla="*/ 0 h 21600"/>
                <a:gd name="T2" fmla="*/ 0 w 22050"/>
                <a:gd name="T3" fmla="*/ 0 h 21600"/>
                <a:gd name="T4" fmla="*/ 0 w 22050"/>
                <a:gd name="T5" fmla="*/ 0 h 21600"/>
                <a:gd name="T6" fmla="*/ 0 60000 65536"/>
                <a:gd name="T7" fmla="*/ 0 60000 65536"/>
                <a:gd name="T8" fmla="*/ 0 60000 65536"/>
                <a:gd name="T9" fmla="*/ 0 w 22050"/>
                <a:gd name="T10" fmla="*/ 0 h 21600"/>
                <a:gd name="T11" fmla="*/ 22050 w 22050"/>
                <a:gd name="T12" fmla="*/ 21600 h 21600"/>
              </a:gdLst>
              <a:ahLst/>
              <a:cxnLst>
                <a:cxn ang="T6">
                  <a:pos x="T0" y="T1"/>
                </a:cxn>
                <a:cxn ang="T7">
                  <a:pos x="T2" y="T3"/>
                </a:cxn>
                <a:cxn ang="T8">
                  <a:pos x="T4" y="T5"/>
                </a:cxn>
              </a:cxnLst>
              <a:rect l="T9" t="T10" r="T11" b="T12"/>
              <a:pathLst>
                <a:path w="22050" h="21600" fill="none" extrusionOk="0">
                  <a:moveTo>
                    <a:pt x="-1" y="4"/>
                  </a:moveTo>
                  <a:cubicBezTo>
                    <a:pt x="149" y="1"/>
                    <a:pt x="299" y="-1"/>
                    <a:pt x="450" y="0"/>
                  </a:cubicBezTo>
                  <a:cubicBezTo>
                    <a:pt x="12379" y="0"/>
                    <a:pt x="22050" y="9670"/>
                    <a:pt x="22050" y="21600"/>
                  </a:cubicBezTo>
                </a:path>
                <a:path w="22050" h="21600" stroke="0" extrusionOk="0">
                  <a:moveTo>
                    <a:pt x="-1" y="4"/>
                  </a:moveTo>
                  <a:cubicBezTo>
                    <a:pt x="149" y="1"/>
                    <a:pt x="299" y="-1"/>
                    <a:pt x="450" y="0"/>
                  </a:cubicBezTo>
                  <a:cubicBezTo>
                    <a:pt x="12379" y="0"/>
                    <a:pt x="22050" y="9670"/>
                    <a:pt x="22050" y="21600"/>
                  </a:cubicBezTo>
                  <a:lnTo>
                    <a:pt x="45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19200" y="304800"/>
            <a:ext cx="7011988" cy="825500"/>
          </a:xfrm>
          <a:noFill/>
        </p:spPr>
        <p:txBody>
          <a:bodyPr/>
          <a:lstStyle/>
          <a:p>
            <a:r>
              <a:rPr lang="en-US" altLang="en-US" sz="3200"/>
              <a:t>Probability of Surviving to the MTTF</a:t>
            </a:r>
          </a:p>
        </p:txBody>
      </p:sp>
      <p:sp>
        <p:nvSpPr>
          <p:cNvPr id="35843" name="Rectangle 3"/>
          <p:cNvSpPr>
            <a:spLocks noGrp="1" noChangeArrowheads="1"/>
          </p:cNvSpPr>
          <p:nvPr>
            <p:ph idx="1"/>
          </p:nvPr>
        </p:nvSpPr>
        <p:spPr/>
        <p:txBody>
          <a:bodyPr/>
          <a:lstStyle/>
          <a:p>
            <a:r>
              <a:rPr lang="en-US" altLang="en-US"/>
              <a:t>Exponential (constant failure rate) Distribution</a:t>
            </a:r>
          </a:p>
          <a:p>
            <a:pPr lvl="1"/>
            <a:r>
              <a:rPr lang="en-US" altLang="en-US"/>
              <a:t>R(MTTF) = .3678</a:t>
            </a:r>
          </a:p>
          <a:p>
            <a:r>
              <a:rPr lang="en-US" altLang="en-US"/>
              <a:t>Normal Distribution</a:t>
            </a:r>
          </a:p>
          <a:p>
            <a:pPr lvl="1"/>
            <a:r>
              <a:rPr lang="en-US" altLang="en-US"/>
              <a:t>R(MTTF) = .5</a:t>
            </a:r>
          </a:p>
          <a:p>
            <a:r>
              <a:rPr lang="en-US" altLang="en-US"/>
              <a:t>Weibull with a shape parameter of .5 </a:t>
            </a:r>
          </a:p>
          <a:p>
            <a:pPr lvl="1"/>
            <a:r>
              <a:rPr lang="en-US" altLang="en-US"/>
              <a:t>R(MTTF) = .24</a:t>
            </a:r>
          </a:p>
          <a:p>
            <a:r>
              <a:rPr lang="en-US" altLang="en-US"/>
              <a:t>Weibull with a shape parameter of 2</a:t>
            </a:r>
          </a:p>
          <a:p>
            <a:pPr lvl="1"/>
            <a:r>
              <a:rPr lang="en-US" altLang="en-US"/>
              <a:t>R(MTTF) = .455</a:t>
            </a:r>
          </a:p>
        </p:txBody>
      </p:sp>
      <p:sp>
        <p:nvSpPr>
          <p:cNvPr id="4" name="Date Placeholder 3"/>
          <p:cNvSpPr>
            <a:spLocks noGrp="1"/>
          </p:cNvSpPr>
          <p:nvPr>
            <p:ph type="dt" sz="quarter" idx="10"/>
          </p:nvPr>
        </p:nvSpPr>
        <p:spPr/>
        <p:txBody>
          <a:bodyPr/>
          <a:lstStyle/>
          <a:p>
            <a:pPr>
              <a:defRPr/>
            </a:pPr>
            <a:r>
              <a:rPr lang="en-US"/>
              <a:t>Chapter 1</a:t>
            </a:r>
          </a:p>
        </p:txBody>
      </p:sp>
      <p:sp>
        <p:nvSpPr>
          <p:cNvPr id="5"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CC882D6-5F74-4833-A8CE-20F8239D4420}" type="slidenum">
              <a:rPr lang="en-US" altLang="en-US" sz="1400">
                <a:latin typeface="Tahoma" panose="020B0604030504040204" pitchFamily="34" charset="0"/>
              </a:rPr>
              <a:pPr eaLnBrk="1" hangingPunct="1"/>
              <a:t>27</a:t>
            </a:fld>
            <a:endParaRPr lang="en-US" altLang="en-US" sz="1400">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170113" y="366713"/>
            <a:ext cx="5791200" cy="762000"/>
          </a:xfrm>
        </p:spPr>
        <p:txBody>
          <a:bodyPr/>
          <a:lstStyle/>
          <a:p>
            <a:r>
              <a:rPr lang="en-US" altLang="en-US" sz="3600"/>
              <a:t>The Reliability Engineer</a:t>
            </a:r>
            <a:endParaRPr lang="en-US" altLang="en-US"/>
          </a:p>
        </p:txBody>
      </p:sp>
      <p:sp>
        <p:nvSpPr>
          <p:cNvPr id="36867" name="Rectangle 3"/>
          <p:cNvSpPr>
            <a:spLocks noGrp="1" noChangeArrowheads="1"/>
          </p:cNvSpPr>
          <p:nvPr>
            <p:ph idx="1"/>
          </p:nvPr>
        </p:nvSpPr>
        <p:spPr>
          <a:xfrm>
            <a:off x="1168400" y="1509713"/>
            <a:ext cx="7772400" cy="4572000"/>
          </a:xfrm>
        </p:spPr>
        <p:txBody>
          <a:bodyPr/>
          <a:lstStyle/>
          <a:p>
            <a:pPr>
              <a:lnSpc>
                <a:spcPct val="90000"/>
              </a:lnSpc>
            </a:pPr>
            <a:r>
              <a:rPr lang="en-US" altLang="en-US" sz="2600"/>
              <a:t>    </a:t>
            </a:r>
            <a:r>
              <a:rPr lang="en-US" altLang="en-US" sz="2200"/>
              <a:t>Reliability Engineers are a sad and embittered race.  A lonely group despised by both the design team and management; their sole function being to generate failures.  And generate failures they will!  For it is their very life, their ambrosia, their reason for being.  Many a good designer has quietly disappeared after receiving one too many failures.  Management has lost their stock options because the reliability growth curve did not grow.  No wonder the poor reliability engineer dines alone, talks to no one, and has no friends.  Their only hope to escape the despair of the day to day job comes with the knowledge that all things must fail, and eventually as the reliability life test runs to its inevitable conclusion, so will they.</a:t>
            </a:r>
          </a:p>
        </p:txBody>
      </p:sp>
      <p:pic>
        <p:nvPicPr>
          <p:cNvPr id="368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78375"/>
            <a:ext cx="120015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6869" name="AutoShape 6"/>
          <p:cNvSpPr>
            <a:spLocks noChangeArrowheads="1"/>
          </p:cNvSpPr>
          <p:nvPr/>
        </p:nvSpPr>
        <p:spPr bwMode="auto">
          <a:xfrm>
            <a:off x="0" y="1636713"/>
            <a:ext cx="1393825" cy="1905000"/>
          </a:xfrm>
          <a:prstGeom prst="wedgeRectCallout">
            <a:avLst>
              <a:gd name="adj1" fmla="val -13903"/>
              <a:gd name="adj2" fmla="val 106824"/>
            </a:avLst>
          </a:prstGeom>
          <a:solidFill>
            <a:srgbClr val="FFEFC1"/>
          </a:solidFill>
          <a:ln w="12700">
            <a:solidFill>
              <a:schemeClr val="tx1"/>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solidFill>
                  <a:schemeClr val="bg2"/>
                </a:solidFill>
                <a:latin typeface="Comic Sans MS" panose="030F0702030302020204" pitchFamily="66" charset="0"/>
              </a:rPr>
              <a:t>I am going to be a reliability engineer.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84300" y="366713"/>
            <a:ext cx="5597525" cy="869950"/>
          </a:xfrm>
        </p:spPr>
        <p:txBody>
          <a:bodyPr/>
          <a:lstStyle/>
          <a:p>
            <a:r>
              <a:rPr lang="en-US" altLang="en-US"/>
              <a:t>More Things Fail!</a:t>
            </a:r>
          </a:p>
        </p:txBody>
      </p:sp>
      <p:sp>
        <p:nvSpPr>
          <p:cNvPr id="20483" name="Rectangle 3"/>
          <p:cNvSpPr>
            <a:spLocks noGrp="1" noChangeArrowheads="1"/>
          </p:cNvSpPr>
          <p:nvPr>
            <p:ph idx="1"/>
          </p:nvPr>
        </p:nvSpPr>
        <p:spPr>
          <a:xfrm>
            <a:off x="333375" y="1668463"/>
            <a:ext cx="8548688" cy="4602162"/>
          </a:xfrm>
        </p:spPr>
        <p:txBody>
          <a:bodyPr/>
          <a:lstStyle/>
          <a:p>
            <a:pPr>
              <a:lnSpc>
                <a:spcPct val="80000"/>
              </a:lnSpc>
              <a:buFont typeface="Arial" panose="020B0604020202020204" pitchFamily="34" charset="0"/>
              <a:buChar char="•"/>
            </a:pPr>
            <a:r>
              <a:rPr lang="en-US" altLang="en-US" sz="2400"/>
              <a:t>2000 - Firestone’s steel-belted radials failed at an abnormal rate as a result of the outer tread coming apart from the main body of the tire.  </a:t>
            </a:r>
          </a:p>
          <a:p>
            <a:pPr lvl="1">
              <a:lnSpc>
                <a:spcPct val="80000"/>
              </a:lnSpc>
              <a:buFont typeface="Arial" panose="020B0604020202020204" pitchFamily="34" charset="0"/>
              <a:buChar char="•"/>
            </a:pPr>
            <a:r>
              <a:rPr lang="en-US" altLang="en-US" sz="1800"/>
              <a:t>Based strictly on the excessive number of failures, Firestone was forced to recall 7.5 million tires.  </a:t>
            </a:r>
          </a:p>
          <a:p>
            <a:pPr>
              <a:lnSpc>
                <a:spcPct val="80000"/>
              </a:lnSpc>
              <a:buFont typeface="Arial" panose="020B0604020202020204" pitchFamily="34" charset="0"/>
              <a:buChar char="•"/>
            </a:pPr>
            <a:r>
              <a:rPr lang="en-US" altLang="en-US" sz="2400"/>
              <a:t>1940- the Tacoma Narrows Bridge, five months old, collapsed into Puget Sound from vibrations caused by high winds.  </a:t>
            </a:r>
          </a:p>
          <a:p>
            <a:pPr lvl="1">
              <a:lnSpc>
                <a:spcPct val="80000"/>
              </a:lnSpc>
              <a:buFont typeface="Arial" panose="020B0604020202020204" pitchFamily="34" charset="0"/>
              <a:buChar char="•"/>
            </a:pPr>
            <a:r>
              <a:rPr lang="en-US" altLang="en-US" sz="1800"/>
              <a:t>Metal fatigue induced by several months of oscillations led to the failure.  </a:t>
            </a:r>
          </a:p>
          <a:p>
            <a:pPr>
              <a:lnSpc>
                <a:spcPct val="80000"/>
              </a:lnSpc>
              <a:buFont typeface="Arial" panose="020B0604020202020204" pitchFamily="34" charset="0"/>
              <a:buChar char="•"/>
            </a:pPr>
            <a:r>
              <a:rPr lang="en-US" altLang="en-US" sz="2400"/>
              <a:t>1983 -The Manus River Bridge (Greenwich, Connecticut) collapsed killing three and injuring three people.  </a:t>
            </a:r>
          </a:p>
          <a:p>
            <a:pPr lvl="1">
              <a:lnSpc>
                <a:spcPct val="80000"/>
              </a:lnSpc>
              <a:buFont typeface="Arial" panose="020B0604020202020204" pitchFamily="34" charset="0"/>
              <a:buChar char="•"/>
            </a:pPr>
            <a:r>
              <a:rPr lang="en-US" altLang="en-US" sz="1800"/>
              <a:t>blame has been placed on the original design, on corrosion that caused undetected displacement of the pin-and-hanger suspension assembly, poor maintenance and inadequate inspections.  </a:t>
            </a:r>
          </a:p>
          <a:p>
            <a:pPr lvl="1">
              <a:lnSpc>
                <a:spcPct val="80000"/>
              </a:lnSpc>
              <a:buFont typeface="Arial" panose="020B0604020202020204" pitchFamily="34" charset="0"/>
              <a:buChar char="•"/>
            </a:pPr>
            <a:endParaRPr lang="en-US" altLang="en-US" sz="2000"/>
          </a:p>
        </p:txBody>
      </p:sp>
      <p:sp>
        <p:nvSpPr>
          <p:cNvPr id="4" name="Date Placeholder 3"/>
          <p:cNvSpPr>
            <a:spLocks noGrp="1"/>
          </p:cNvSpPr>
          <p:nvPr>
            <p:ph type="dt" sz="quarter" idx="10"/>
          </p:nvPr>
        </p:nvSpPr>
        <p:spPr/>
        <p:txBody>
          <a:bodyPr/>
          <a:lstStyle/>
          <a:p>
            <a:pPr>
              <a:defRPr/>
            </a:pPr>
            <a:r>
              <a:rPr lang="en-US"/>
              <a:t>Chapter 1</a:t>
            </a:r>
          </a:p>
        </p:txBody>
      </p:sp>
      <p:sp>
        <p:nvSpPr>
          <p:cNvPr id="5"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386F2AA-7679-4101-87B2-0B8CD272F8BB}" type="slidenum">
              <a:rPr lang="en-US" altLang="en-US" sz="1400">
                <a:latin typeface="Tahoma" panose="020B0604030504040204" pitchFamily="34" charset="0"/>
              </a:rPr>
              <a:pPr eaLnBrk="1" hangingPunct="1"/>
              <a:t>3</a:t>
            </a:fld>
            <a:endParaRPr lang="en-US" altLang="en-US" sz="1400">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28725" y="530225"/>
            <a:ext cx="7102475" cy="652463"/>
          </a:xfrm>
        </p:spPr>
        <p:txBody>
          <a:bodyPr/>
          <a:lstStyle/>
          <a:p>
            <a:r>
              <a:rPr lang="en-US" altLang="en-US" sz="3600"/>
              <a:t>More of More Things Fail!</a:t>
            </a:r>
          </a:p>
        </p:txBody>
      </p:sp>
      <p:sp>
        <p:nvSpPr>
          <p:cNvPr id="21507" name="Rectangle 3"/>
          <p:cNvSpPr>
            <a:spLocks noGrp="1" noChangeArrowheads="1"/>
          </p:cNvSpPr>
          <p:nvPr>
            <p:ph idx="1"/>
          </p:nvPr>
        </p:nvSpPr>
        <p:spPr>
          <a:xfrm>
            <a:off x="333375" y="1754188"/>
            <a:ext cx="8447088" cy="4152900"/>
          </a:xfrm>
        </p:spPr>
        <p:txBody>
          <a:bodyPr/>
          <a:lstStyle/>
          <a:p>
            <a:pPr>
              <a:lnSpc>
                <a:spcPct val="80000"/>
              </a:lnSpc>
              <a:buFont typeface="Arial" panose="020B0604020202020204" pitchFamily="34" charset="0"/>
              <a:buChar char="•"/>
            </a:pPr>
            <a:r>
              <a:rPr lang="en-US" altLang="en-US" sz="2400"/>
              <a:t>1978 - the Hartford (Connecticut) Civic Center Coliseum roof collapsed from structural failure due to the weight of the snow and ice which accumulated on the roof.  </a:t>
            </a:r>
          </a:p>
          <a:p>
            <a:pPr lvl="1">
              <a:lnSpc>
                <a:spcPct val="80000"/>
              </a:lnSpc>
              <a:buFont typeface="Arial" panose="020B0604020202020204" pitchFamily="34" charset="0"/>
              <a:buChar char="•"/>
            </a:pPr>
            <a:r>
              <a:rPr lang="en-US" altLang="en-US" sz="1800"/>
              <a:t>A major shortcoming in the roof frame system was the lack of redundancy of members to carry extra loads when other individual members fail.  An inadequate safety margin may also have contributed.  </a:t>
            </a:r>
          </a:p>
          <a:p>
            <a:pPr>
              <a:lnSpc>
                <a:spcPct val="80000"/>
              </a:lnSpc>
              <a:buFont typeface="Arial" panose="020B0604020202020204" pitchFamily="34" charset="0"/>
              <a:buChar char="•"/>
            </a:pPr>
            <a:r>
              <a:rPr lang="en-US" altLang="en-US" sz="2400"/>
              <a:t>1979 - The Three Mile Island disaster which resulted in a partial meltdown of a nuclear reactor was a result of both mechanical  and human error.  </a:t>
            </a:r>
          </a:p>
          <a:p>
            <a:pPr lvl="1">
              <a:lnSpc>
                <a:spcPct val="80000"/>
              </a:lnSpc>
              <a:buFont typeface="Arial" panose="020B0604020202020204" pitchFamily="34" charset="0"/>
              <a:buChar char="•"/>
            </a:pPr>
            <a:r>
              <a:rPr lang="en-US" altLang="en-US" sz="1800"/>
              <a:t>A backup cooling system was down for routine maintenance when air cut off the flow of cooling water to the reactor.  Warning lights were hidden by maintenance tags.  An emergency relief  valve failed to close causing additional water to be lost from the cooling system.  Operators were reading gauges that were not working properly or taking the wrong actions from those that were operating.  </a:t>
            </a:r>
          </a:p>
        </p:txBody>
      </p:sp>
      <p:sp>
        <p:nvSpPr>
          <p:cNvPr id="4" name="Date Placeholder 3"/>
          <p:cNvSpPr>
            <a:spLocks noGrp="1"/>
          </p:cNvSpPr>
          <p:nvPr>
            <p:ph type="dt" sz="quarter" idx="10"/>
          </p:nvPr>
        </p:nvSpPr>
        <p:spPr/>
        <p:txBody>
          <a:bodyPr/>
          <a:lstStyle/>
          <a:p>
            <a:pPr>
              <a:defRPr/>
            </a:pPr>
            <a:r>
              <a:rPr lang="en-US" dirty="0"/>
              <a:t>Chapter 1</a:t>
            </a:r>
          </a:p>
        </p:txBody>
      </p:sp>
      <p:sp>
        <p:nvSpPr>
          <p:cNvPr id="5"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06CFB69-8C8B-4550-ACF1-7BBA74C6DCBB}" type="slidenum">
              <a:rPr lang="en-US" altLang="en-US" sz="1400">
                <a:latin typeface="Tahoma" panose="020B0604030504040204" pitchFamily="34" charset="0"/>
              </a:rPr>
              <a:pPr eaLnBrk="1" hangingPunct="1"/>
              <a:t>4</a:t>
            </a:fld>
            <a:endParaRPr lang="en-US" altLang="en-US" sz="1400">
              <a:latin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447800" y="228600"/>
            <a:ext cx="7107238" cy="885825"/>
          </a:xfrm>
        </p:spPr>
        <p:txBody>
          <a:bodyPr/>
          <a:lstStyle/>
          <a:p>
            <a:r>
              <a:rPr lang="en-US" altLang="en-US"/>
              <a:t>Things keep failing!</a:t>
            </a:r>
          </a:p>
        </p:txBody>
      </p:sp>
      <p:sp>
        <p:nvSpPr>
          <p:cNvPr id="22531" name="Content Placeholder 2"/>
          <p:cNvSpPr>
            <a:spLocks noGrp="1"/>
          </p:cNvSpPr>
          <p:nvPr>
            <p:ph idx="1"/>
          </p:nvPr>
        </p:nvSpPr>
        <p:spPr>
          <a:xfrm>
            <a:off x="231775" y="1595438"/>
            <a:ext cx="8709025" cy="4427537"/>
          </a:xfrm>
        </p:spPr>
        <p:txBody>
          <a:bodyPr/>
          <a:lstStyle/>
          <a:p>
            <a:pPr>
              <a:lnSpc>
                <a:spcPct val="80000"/>
              </a:lnSpc>
              <a:buFont typeface="Arial" panose="020B0604020202020204" pitchFamily="34" charset="0"/>
              <a:buChar char="•"/>
            </a:pPr>
            <a:r>
              <a:rPr lang="en-US" altLang="en-US" sz="2200"/>
              <a:t>1986  - Explosion of the space shuttle Challenger was a result of the failure of the rubber O-rings which were used to seal the four sections of the booster rockets.  </a:t>
            </a:r>
          </a:p>
          <a:p>
            <a:pPr lvl="1">
              <a:lnSpc>
                <a:spcPct val="80000"/>
              </a:lnSpc>
              <a:buFont typeface="Arial" panose="020B0604020202020204" pitchFamily="34" charset="0"/>
              <a:buChar char="•"/>
            </a:pPr>
            <a:r>
              <a:rPr lang="en-US" altLang="en-US" sz="1800"/>
              <a:t>The below freezing temperatures prior to launch contributed to the failure by making the rubber brittle.</a:t>
            </a:r>
          </a:p>
          <a:p>
            <a:pPr>
              <a:lnSpc>
                <a:spcPct val="80000"/>
              </a:lnSpc>
              <a:buFont typeface="Arial" panose="020B0604020202020204" pitchFamily="34" charset="0"/>
              <a:buChar char="•"/>
            </a:pPr>
            <a:r>
              <a:rPr lang="en-US" altLang="en-US" sz="2200"/>
              <a:t>2003 - Space Shuttle Columbia disintegrated over Texas during re-entry into the Earth's atmosphere, with the loss of all seven crew members</a:t>
            </a:r>
          </a:p>
          <a:p>
            <a:pPr lvl="1">
              <a:lnSpc>
                <a:spcPct val="80000"/>
              </a:lnSpc>
              <a:buFont typeface="Arial" panose="020B0604020202020204" pitchFamily="34" charset="0"/>
              <a:buChar char="•"/>
            </a:pPr>
            <a:r>
              <a:rPr lang="en-US" altLang="en-US" sz="1800"/>
              <a:t>loss was a result of damage sustained during launch when a piece of foam insulation the size of a small briefcase broke off the Space Shuttle external tank under the aerodynamic forces of launch. </a:t>
            </a:r>
          </a:p>
          <a:p>
            <a:pPr>
              <a:lnSpc>
                <a:spcPct val="80000"/>
              </a:lnSpc>
              <a:buFont typeface="Arial" panose="020B0604020202020204" pitchFamily="34" charset="0"/>
              <a:buChar char="•"/>
            </a:pPr>
            <a:r>
              <a:rPr lang="en-US" altLang="en-US" sz="2200"/>
              <a:t>2007 - The entire span of the Interstate 35W bridge collapsed where the freeway crosses the river in Minneapolis</a:t>
            </a:r>
          </a:p>
          <a:p>
            <a:pPr lvl="1">
              <a:buFont typeface="Arial" panose="020B0604020202020204" pitchFamily="34" charset="0"/>
              <a:buChar char="•"/>
            </a:pPr>
            <a:r>
              <a:rPr lang="en-US" altLang="en-US" sz="1800"/>
              <a:t>Failure of undersized, steel gusset plates was reason for collapse. Engineers who designed the bridge in the 1960s either failed to calculate or improperly calculated the thickness needed for the plates that were to hold the bridge together. </a:t>
            </a:r>
            <a:endParaRPr lang="en-US" altLang="en-US" sz="2800"/>
          </a:p>
        </p:txBody>
      </p:sp>
      <p:sp>
        <p:nvSpPr>
          <p:cNvPr id="4" name="Date Placeholder 3"/>
          <p:cNvSpPr>
            <a:spLocks noGrp="1"/>
          </p:cNvSpPr>
          <p:nvPr>
            <p:ph type="dt" sz="quarter" idx="10"/>
          </p:nvPr>
        </p:nvSpPr>
        <p:spPr/>
        <p:txBody>
          <a:bodyPr/>
          <a:lstStyle/>
          <a:p>
            <a:pPr>
              <a:defRPr/>
            </a:pPr>
            <a:r>
              <a:rPr lang="en-US"/>
              <a:t>Chapter 1</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6B7EB98-1546-4B35-8C86-4832ED96EDCD}" type="slidenum">
              <a:rPr lang="en-US" altLang="en-US" sz="1400">
                <a:latin typeface="Tahoma" panose="020B0604030504040204" pitchFamily="34" charset="0"/>
              </a:rPr>
              <a:pPr eaLnBrk="1" hangingPunct="1"/>
              <a:t>5</a:t>
            </a:fld>
            <a:endParaRPr lang="en-US" altLang="en-US" sz="1400">
              <a:latin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71575" y="431800"/>
            <a:ext cx="7653338" cy="885825"/>
          </a:xfrm>
        </p:spPr>
        <p:txBody>
          <a:bodyPr/>
          <a:lstStyle/>
          <a:p>
            <a:r>
              <a:rPr lang="en-US" altLang="en-US" sz="3200"/>
              <a:t>What is the Objective of Reliability Engineering?</a:t>
            </a:r>
          </a:p>
        </p:txBody>
      </p:sp>
      <p:sp>
        <p:nvSpPr>
          <p:cNvPr id="23555" name="Rectangle 3"/>
          <p:cNvSpPr>
            <a:spLocks noGrp="1" noChangeArrowheads="1"/>
          </p:cNvSpPr>
          <p:nvPr>
            <p:ph idx="1"/>
          </p:nvPr>
        </p:nvSpPr>
        <p:spPr>
          <a:xfrm>
            <a:off x="590550" y="1900238"/>
            <a:ext cx="7759700" cy="4102100"/>
          </a:xfrm>
        </p:spPr>
        <p:txBody>
          <a:bodyPr/>
          <a:lstStyle/>
          <a:p>
            <a:pPr>
              <a:buFontTx/>
              <a:buNone/>
            </a:pPr>
            <a:r>
              <a:rPr lang="en-US" altLang="en-US"/>
              <a:t>	Reliability and maintainability engineering attempts to study, characterize, measure, and analyze the failure and repair of systems in order to improve upon their operational use by increasing their design life, eliminating or reducing the likelihood of failures and safety risks, and reducing downtime thereby increasing available operating time. </a:t>
            </a:r>
          </a:p>
        </p:txBody>
      </p:sp>
      <p:sp>
        <p:nvSpPr>
          <p:cNvPr id="4" name="Date Placeholder 3"/>
          <p:cNvSpPr>
            <a:spLocks noGrp="1"/>
          </p:cNvSpPr>
          <p:nvPr>
            <p:ph type="dt" sz="quarter" idx="10"/>
          </p:nvPr>
        </p:nvSpPr>
        <p:spPr/>
        <p:txBody>
          <a:bodyPr/>
          <a:lstStyle/>
          <a:p>
            <a:pPr>
              <a:defRPr/>
            </a:pPr>
            <a:r>
              <a:rPr lang="en-US"/>
              <a:t>Chapter 1</a:t>
            </a:r>
          </a:p>
        </p:txBody>
      </p:sp>
      <p:sp>
        <p:nvSpPr>
          <p:cNvPr id="5"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61CB1F2-4D0B-416F-9332-B0D60D54ABE3}" type="slidenum">
              <a:rPr lang="en-US" altLang="en-US" sz="1400">
                <a:latin typeface="Tahoma" panose="020B0604030504040204" pitchFamily="34" charset="0"/>
              </a:rPr>
              <a:pPr eaLnBrk="1" hangingPunct="1"/>
              <a:t>6</a:t>
            </a:fld>
            <a:endParaRPr lang="en-US" altLang="en-US" sz="1400">
              <a:latin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49363" y="571500"/>
            <a:ext cx="7262812" cy="652463"/>
          </a:xfrm>
        </p:spPr>
        <p:txBody>
          <a:bodyPr/>
          <a:lstStyle/>
          <a:p>
            <a:r>
              <a:rPr lang="en-US" altLang="en-US" sz="3200"/>
              <a:t>Deterministic Versus Random Failures</a:t>
            </a:r>
          </a:p>
        </p:txBody>
      </p:sp>
      <p:sp>
        <p:nvSpPr>
          <p:cNvPr id="24579" name="Rectangle 3"/>
          <p:cNvSpPr>
            <a:spLocks noGrp="1" noChangeArrowheads="1"/>
          </p:cNvSpPr>
          <p:nvPr>
            <p:ph idx="1"/>
          </p:nvPr>
        </p:nvSpPr>
        <p:spPr>
          <a:xfrm>
            <a:off x="0" y="1524000"/>
            <a:ext cx="8882063" cy="4687888"/>
          </a:xfrm>
        </p:spPr>
        <p:txBody>
          <a:bodyPr/>
          <a:lstStyle/>
          <a:p>
            <a:pPr>
              <a:lnSpc>
                <a:spcPct val="90000"/>
              </a:lnSpc>
              <a:buFont typeface="Arial" panose="020B0604020202020204" pitchFamily="34" charset="0"/>
              <a:buChar char="•"/>
            </a:pPr>
            <a:r>
              <a:rPr lang="en-US" altLang="en-US" sz="2000"/>
              <a:t>Traditional approach to safety in engineering is to design into a product a high safety margin or safety factor.  </a:t>
            </a:r>
          </a:p>
          <a:p>
            <a:pPr lvl="1">
              <a:lnSpc>
                <a:spcPct val="90000"/>
              </a:lnSpc>
              <a:buFont typeface="Arial" panose="020B0604020202020204" pitchFamily="34" charset="0"/>
              <a:buChar char="•"/>
            </a:pPr>
            <a:r>
              <a:rPr lang="en-US" altLang="en-US" sz="1800"/>
              <a:t>a </a:t>
            </a:r>
            <a:r>
              <a:rPr lang="en-US" altLang="en-US" sz="1800" b="1">
                <a:solidFill>
                  <a:srgbClr val="CC3300"/>
                </a:solidFill>
              </a:rPr>
              <a:t>deterministic</a:t>
            </a:r>
            <a:r>
              <a:rPr lang="en-US" altLang="en-US" sz="1800"/>
              <a:t> method in which a safety of factor of  perhaps 4 to 10 times the expected load or stress would be allowed for in the design.  </a:t>
            </a:r>
          </a:p>
          <a:p>
            <a:pPr lvl="1">
              <a:lnSpc>
                <a:spcPct val="90000"/>
              </a:lnSpc>
              <a:buFont typeface="Arial" panose="020B0604020202020204" pitchFamily="34" charset="0"/>
              <a:buChar char="•"/>
            </a:pPr>
            <a:r>
              <a:rPr lang="en-US" altLang="en-US" sz="1800"/>
              <a:t>Safety factors often result in overdesign thus increasing costs or less frequently in underdesign when an unanticipated load or a material weakness results in a failure.  </a:t>
            </a:r>
          </a:p>
          <a:p>
            <a:pPr>
              <a:lnSpc>
                <a:spcPct val="90000"/>
              </a:lnSpc>
              <a:buFont typeface="Arial" panose="020B0604020202020204" pitchFamily="34" charset="0"/>
              <a:buChar char="•"/>
            </a:pPr>
            <a:r>
              <a:rPr lang="en-US" altLang="en-US" sz="2000"/>
              <a:t>Approach taken in reliability is to treat failures as </a:t>
            </a:r>
            <a:r>
              <a:rPr lang="en-US" altLang="en-US" sz="2000">
                <a:solidFill>
                  <a:srgbClr val="C00000"/>
                </a:solidFill>
              </a:rPr>
              <a:t>random</a:t>
            </a:r>
            <a:r>
              <a:rPr lang="en-US" altLang="en-US" sz="2000"/>
              <a:t> or probabilistic occurrences.  </a:t>
            </a:r>
          </a:p>
          <a:p>
            <a:pPr lvl="1">
              <a:lnSpc>
                <a:spcPct val="90000"/>
              </a:lnSpc>
              <a:buFont typeface="Arial" panose="020B0604020202020204" pitchFamily="34" charset="0"/>
              <a:buChar char="•"/>
            </a:pPr>
            <a:r>
              <a:rPr lang="en-US" altLang="en-US" sz="1800"/>
              <a:t>In theory, if we were able to comprehend the exact physics and chemistry of a failure process, many internal failures of a component could be predicted with certainty. </a:t>
            </a:r>
          </a:p>
          <a:p>
            <a:pPr lvl="1">
              <a:lnSpc>
                <a:spcPct val="90000"/>
              </a:lnSpc>
              <a:buFont typeface="Arial" panose="020B0604020202020204" pitchFamily="34" charset="0"/>
              <a:buChar char="•"/>
            </a:pPr>
            <a:r>
              <a:rPr lang="en-US" altLang="en-US" sz="1800"/>
              <a:t>With limited data on the physical state of a component, and an incomplete knowledge of the physical, chemical (and perhaps biological) processes which cause failures, failures will appear to occur at random over time.  </a:t>
            </a:r>
          </a:p>
          <a:p>
            <a:pPr lvl="1">
              <a:lnSpc>
                <a:spcPct val="90000"/>
              </a:lnSpc>
              <a:buFont typeface="Arial" panose="020B0604020202020204" pitchFamily="34" charset="0"/>
              <a:buChar char="•"/>
            </a:pPr>
            <a:r>
              <a:rPr lang="en-US" altLang="en-US" sz="1800"/>
              <a:t>This random process may exhibit a pattern which can be modeled by some probability distribution.  </a:t>
            </a:r>
          </a:p>
        </p:txBody>
      </p:sp>
      <p:sp>
        <p:nvSpPr>
          <p:cNvPr id="4" name="Date Placeholder 3"/>
          <p:cNvSpPr>
            <a:spLocks noGrp="1"/>
          </p:cNvSpPr>
          <p:nvPr>
            <p:ph type="dt" sz="quarter" idx="10"/>
          </p:nvPr>
        </p:nvSpPr>
        <p:spPr/>
        <p:txBody>
          <a:bodyPr/>
          <a:lstStyle/>
          <a:p>
            <a:pPr>
              <a:defRPr/>
            </a:pPr>
            <a:r>
              <a:rPr lang="en-US"/>
              <a:t>Chapter 1</a:t>
            </a:r>
          </a:p>
        </p:txBody>
      </p:sp>
      <p:sp>
        <p:nvSpPr>
          <p:cNvPr id="5"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6E0B8B9-CBA4-4173-9767-C5E7A36CD370}" type="slidenum">
              <a:rPr lang="en-US" altLang="en-US" sz="1400">
                <a:latin typeface="Tahoma" panose="020B0604030504040204" pitchFamily="34" charset="0"/>
              </a:rPr>
              <a:pPr eaLnBrk="1" hangingPunct="1"/>
              <a:t>7</a:t>
            </a:fld>
            <a:endParaRPr lang="en-US" altLang="en-US" sz="1400">
              <a:latin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47775" y="703263"/>
            <a:ext cx="7362825" cy="549275"/>
          </a:xfrm>
        </p:spPr>
        <p:txBody>
          <a:bodyPr/>
          <a:lstStyle/>
          <a:p>
            <a:r>
              <a:rPr lang="en-US" altLang="en-US" sz="3600"/>
              <a:t>Random Phenomena</a:t>
            </a:r>
          </a:p>
        </p:txBody>
      </p:sp>
      <p:sp>
        <p:nvSpPr>
          <p:cNvPr id="25603" name="Rectangle 3"/>
          <p:cNvSpPr>
            <a:spLocks noGrp="1" noChangeArrowheads="1"/>
          </p:cNvSpPr>
          <p:nvPr>
            <p:ph idx="1"/>
          </p:nvPr>
        </p:nvSpPr>
        <p:spPr>
          <a:xfrm>
            <a:off x="363538" y="1668463"/>
            <a:ext cx="8345487" cy="4419600"/>
          </a:xfrm>
        </p:spPr>
        <p:txBody>
          <a:bodyPr/>
          <a:lstStyle/>
          <a:p>
            <a:pPr>
              <a:buFont typeface="Arial" panose="020B0604020202020204" pitchFamily="34" charset="0"/>
              <a:buChar char="•"/>
            </a:pPr>
            <a:r>
              <a:rPr lang="en-US" altLang="en-US" sz="2000"/>
              <a:t>Observed in practice when dealing with large numbers of components.  </a:t>
            </a:r>
          </a:p>
          <a:p>
            <a:pPr>
              <a:buFont typeface="Arial" panose="020B0604020202020204" pitchFamily="34" charset="0"/>
              <a:buChar char="•"/>
            </a:pPr>
            <a:r>
              <a:rPr lang="en-US" altLang="en-US" sz="2000"/>
              <a:t>Statistically can predict the failure or of these components.  </a:t>
            </a:r>
          </a:p>
          <a:p>
            <a:pPr>
              <a:buFont typeface="Arial" panose="020B0604020202020204" pitchFamily="34" charset="0"/>
              <a:buChar char="•"/>
            </a:pPr>
            <a:r>
              <a:rPr lang="en-US" altLang="en-US" sz="2000"/>
              <a:t>Failures caused by events external to the component, such as environmental conditions like excessive heat or vibration, hurricanes or earthquakes, will appear to be random. </a:t>
            </a:r>
          </a:p>
          <a:p>
            <a:pPr lvl="1">
              <a:buFont typeface="Arial" panose="020B0604020202020204" pitchFamily="34" charset="0"/>
              <a:buChar char="•"/>
            </a:pPr>
            <a:r>
              <a:rPr lang="en-US" altLang="en-US" sz="1800"/>
              <a:t>with sufficient understanding of the conditions resulting in the event as  well as the effect such an event would have on the component, then we should also be able to predict these failures deterministically.  </a:t>
            </a:r>
          </a:p>
          <a:p>
            <a:pPr lvl="1">
              <a:buFont typeface="Arial" panose="020B0604020202020204" pitchFamily="34" charset="0"/>
              <a:buChar char="•"/>
            </a:pPr>
            <a:r>
              <a:rPr lang="en-US" altLang="en-US" sz="1800"/>
              <a:t>This uncertainty, or incomplete information, about a failure process is therefore a result of its complexity, imprecise measurements of the relevant physical constants and variables, and  the indeterminable nature of certain future events.  </a:t>
            </a:r>
          </a:p>
        </p:txBody>
      </p:sp>
      <p:sp>
        <p:nvSpPr>
          <p:cNvPr id="5" name="Date Placeholder 3"/>
          <p:cNvSpPr>
            <a:spLocks noGrp="1"/>
          </p:cNvSpPr>
          <p:nvPr>
            <p:ph type="dt" sz="quarter" idx="10"/>
          </p:nvPr>
        </p:nvSpPr>
        <p:spPr/>
        <p:txBody>
          <a:bodyPr/>
          <a:lstStyle/>
          <a:p>
            <a:pPr>
              <a:defRPr/>
            </a:pPr>
            <a:r>
              <a:rPr lang="en-US"/>
              <a:t>Chapter 1</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85D483F-B9AA-4A5C-AE2F-E217FC818B4C}" type="slidenum">
              <a:rPr lang="en-US" altLang="en-US" sz="1400">
                <a:latin typeface="Tahoma" panose="020B0604030504040204" pitchFamily="34" charset="0"/>
              </a:rPr>
              <a:pPr eaLnBrk="1" hangingPunct="1"/>
              <a:t>8</a:t>
            </a:fld>
            <a:endParaRPr lang="en-US" altLang="en-US" sz="1400">
              <a:latin typeface="Tahoma" panose="020B0604030504040204" pitchFamily="34" charset="0"/>
            </a:endParaRPr>
          </a:p>
        </p:txBody>
      </p:sp>
      <p:pic>
        <p:nvPicPr>
          <p:cNvPr id="25606" name="Picture 5" descr="MCj0116354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7388" y="288925"/>
            <a:ext cx="17764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77938" y="215900"/>
            <a:ext cx="6794500" cy="1117600"/>
          </a:xfrm>
          <a:noFill/>
        </p:spPr>
        <p:txBody>
          <a:bodyPr/>
          <a:lstStyle/>
          <a:p>
            <a:r>
              <a:rPr lang="en-US" altLang="en-US" sz="3200"/>
              <a:t>Some Definitions</a:t>
            </a:r>
          </a:p>
        </p:txBody>
      </p:sp>
      <p:sp>
        <p:nvSpPr>
          <p:cNvPr id="7" name="Date Placeholder 2"/>
          <p:cNvSpPr>
            <a:spLocks noGrp="1"/>
          </p:cNvSpPr>
          <p:nvPr>
            <p:ph type="dt" sz="quarter" idx="10"/>
          </p:nvPr>
        </p:nvSpPr>
        <p:spPr/>
        <p:txBody>
          <a:bodyPr/>
          <a:lstStyle/>
          <a:p>
            <a:pPr>
              <a:defRPr/>
            </a:pPr>
            <a:r>
              <a:rPr lang="en-US"/>
              <a:t>Chapter 1</a:t>
            </a:r>
          </a:p>
        </p:txBody>
      </p:sp>
      <p:sp>
        <p:nvSpPr>
          <p:cNvPr id="8"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6530964-FCE3-4BC3-97D8-1B7FFE0D1AE1}" type="slidenum">
              <a:rPr lang="en-US" altLang="en-US" sz="1400">
                <a:latin typeface="Tahoma" panose="020B0604030504040204" pitchFamily="34" charset="0"/>
              </a:rPr>
              <a:pPr eaLnBrk="1" hangingPunct="1"/>
              <a:t>9</a:t>
            </a:fld>
            <a:endParaRPr lang="en-US" altLang="en-US" sz="1400">
              <a:latin typeface="Tahoma" panose="020B0604030504040204" pitchFamily="34" charset="0"/>
            </a:endParaRPr>
          </a:p>
        </p:txBody>
      </p:sp>
      <p:sp>
        <p:nvSpPr>
          <p:cNvPr id="8195" name="Rectangle 3"/>
          <p:cNvSpPr>
            <a:spLocks noChangeArrowheads="1"/>
          </p:cNvSpPr>
          <p:nvPr/>
        </p:nvSpPr>
        <p:spPr bwMode="auto">
          <a:xfrm>
            <a:off x="342900" y="1633538"/>
            <a:ext cx="8496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Reliability</a:t>
            </a:r>
            <a:r>
              <a:rPr lang="en-US" altLang="en-US"/>
              <a:t> is defined to be the probability that a component or system will perform a required function for  a given period of time when used under stated operating conditions - R(t).</a:t>
            </a:r>
          </a:p>
        </p:txBody>
      </p:sp>
      <p:sp>
        <p:nvSpPr>
          <p:cNvPr id="8197" name="Rectangle 5"/>
          <p:cNvSpPr>
            <a:spLocks noChangeArrowheads="1"/>
          </p:cNvSpPr>
          <p:nvPr/>
        </p:nvSpPr>
        <p:spPr bwMode="auto">
          <a:xfrm>
            <a:off x="304800" y="3036888"/>
            <a:ext cx="85629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Maintainability</a:t>
            </a:r>
            <a:r>
              <a:rPr lang="en-US" altLang="en-US"/>
              <a:t> is defined to be the probability that a failed component or system will be restored or repaired to a specified condition within  a period of time when maintenance is performed in accordance with prescribed procedures - M(t).</a:t>
            </a:r>
          </a:p>
        </p:txBody>
      </p:sp>
      <p:sp>
        <p:nvSpPr>
          <p:cNvPr id="8199" name="Rectangle 7"/>
          <p:cNvSpPr>
            <a:spLocks noChangeArrowheads="1"/>
          </p:cNvSpPr>
          <p:nvPr/>
        </p:nvSpPr>
        <p:spPr bwMode="auto">
          <a:xfrm>
            <a:off x="260350" y="4849813"/>
            <a:ext cx="8628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Availability</a:t>
            </a:r>
            <a:r>
              <a:rPr lang="en-US" altLang="en-US"/>
              <a:t> is defined as the probability that a component or system is performing its required function at a given  point in time when used under stated operating conditions -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ARGE.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197"/>
                                        </p:tgtEl>
                                        <p:attrNameLst>
                                          <p:attrName>style.visibility</p:attrName>
                                        </p:attrNameLst>
                                      </p:cBhvr>
                                      <p:to>
                                        <p:strVal val="visible"/>
                                      </p:to>
                                    </p:set>
                                    <p:anim calcmode="lin" valueType="num">
                                      <p:cBhvr additive="base">
                                        <p:cTn id="12" dur="500" fill="hold"/>
                                        <p:tgtEl>
                                          <p:spTgt spid="8197"/>
                                        </p:tgtEl>
                                        <p:attrNameLst>
                                          <p:attrName>ppt_x</p:attrName>
                                        </p:attrNameLst>
                                      </p:cBhvr>
                                      <p:tavLst>
                                        <p:tav tm="0">
                                          <p:val>
                                            <p:strVal val="0-#ppt_w/2"/>
                                          </p:val>
                                        </p:tav>
                                        <p:tav tm="100000">
                                          <p:val>
                                            <p:strVal val="#ppt_x"/>
                                          </p:val>
                                        </p:tav>
                                      </p:tavLst>
                                    </p:anim>
                                    <p:anim calcmode="lin" valueType="num">
                                      <p:cBhvr additive="base">
                                        <p:cTn id="13" dur="500" fill="hold"/>
                                        <p:tgtEl>
                                          <p:spTgt spid="819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199"/>
                                        </p:tgtEl>
                                        <p:attrNameLst>
                                          <p:attrName>style.visibility</p:attrName>
                                        </p:attrNameLst>
                                      </p:cBhvr>
                                      <p:to>
                                        <p:strVal val="visible"/>
                                      </p:to>
                                    </p:set>
                                    <p:anim calcmode="lin" valueType="num">
                                      <p:cBhvr additive="base">
                                        <p:cTn id="17" dur="500" fill="hold"/>
                                        <p:tgtEl>
                                          <p:spTgt spid="8199"/>
                                        </p:tgtEl>
                                        <p:attrNameLst>
                                          <p:attrName>ppt_x</p:attrName>
                                        </p:attrNameLst>
                                      </p:cBhvr>
                                      <p:tavLst>
                                        <p:tav tm="0">
                                          <p:val>
                                            <p:strVal val="1+#ppt_w/2"/>
                                          </p:val>
                                        </p:tav>
                                        <p:tav tm="100000">
                                          <p:val>
                                            <p:strVal val="#ppt_x"/>
                                          </p:val>
                                        </p:tav>
                                      </p:tavLst>
                                    </p:anim>
                                    <p:anim calcmode="lin" valueType="num">
                                      <p:cBhvr additive="base">
                                        <p:cTn id="18" dur="500" fill="hold"/>
                                        <p:tgtEl>
                                          <p:spTgt spid="81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advAuto="0"/>
      <p:bldP spid="8197" grpId="0"/>
      <p:bldP spid="8199" grpId="0"/>
    </p:bldLst>
  </p:timing>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135</TotalTime>
  <Pages>6</Pages>
  <Words>2808</Words>
  <Application>Microsoft Office PowerPoint</Application>
  <PresentationFormat>On-screen Show (4:3)</PresentationFormat>
  <Paragraphs>338</Paragraphs>
  <Slides>28</Slides>
  <Notes>28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4</vt:i4>
      </vt:variant>
      <vt:variant>
        <vt:lpstr>Slide Titles</vt:lpstr>
      </vt:variant>
      <vt:variant>
        <vt:i4>28</vt:i4>
      </vt:variant>
    </vt:vector>
  </HeadingPairs>
  <TitlesOfParts>
    <vt:vector size="41" baseType="lpstr">
      <vt:lpstr>Times New Roman</vt:lpstr>
      <vt:lpstr>Arial</vt:lpstr>
      <vt:lpstr>Tahoma</vt:lpstr>
      <vt:lpstr>Wingdings</vt:lpstr>
      <vt:lpstr>Century Gothic</vt:lpstr>
      <vt:lpstr>CG Times 12pt</vt:lpstr>
      <vt:lpstr>Century Schoolbook</vt:lpstr>
      <vt:lpstr>Comic Sans MS</vt:lpstr>
      <vt:lpstr>Reliability FinalB</vt:lpstr>
      <vt:lpstr>Chart</vt:lpstr>
      <vt:lpstr>ClipArt</vt:lpstr>
      <vt:lpstr>Microsoft Office Excel Chart</vt:lpstr>
      <vt:lpstr>MathType 6.0 Equation</vt:lpstr>
      <vt:lpstr> An Introduction to Reliability &amp; Maintainability Engineering  </vt:lpstr>
      <vt:lpstr>Things Fail!</vt:lpstr>
      <vt:lpstr>More Things Fail!</vt:lpstr>
      <vt:lpstr>More of More Things Fail!</vt:lpstr>
      <vt:lpstr>Things keep failing!</vt:lpstr>
      <vt:lpstr>What is the Objective of Reliability Engineering?</vt:lpstr>
      <vt:lpstr>Deterministic Versus Random Failures</vt:lpstr>
      <vt:lpstr>Random Phenomena</vt:lpstr>
      <vt:lpstr>Some Definitions</vt:lpstr>
      <vt:lpstr>Why Study Reliability?</vt:lpstr>
      <vt:lpstr>Complexity and Reliability</vt:lpstr>
      <vt:lpstr>Government Regulations</vt:lpstr>
      <vt:lpstr>Gallup Survey</vt:lpstr>
      <vt:lpstr>Reliability vs Quality</vt:lpstr>
      <vt:lpstr>Example 1.1</vt:lpstr>
      <vt:lpstr>Example 1.1</vt:lpstr>
      <vt:lpstr>Example 1.2</vt:lpstr>
      <vt:lpstr>Example 1.2</vt:lpstr>
      <vt:lpstr>Example 1.3</vt:lpstr>
      <vt:lpstr>Example 1.3</vt:lpstr>
      <vt:lpstr>Reliability Specification</vt:lpstr>
      <vt:lpstr>Reliability Specification (continued)</vt:lpstr>
      <vt:lpstr>Example - Reliability Specification</vt:lpstr>
      <vt:lpstr>Time to failure Cycles versus Time</vt:lpstr>
      <vt:lpstr>Repeated Cycle Reliability</vt:lpstr>
      <vt:lpstr>The Failure Distribution and the MTTF</vt:lpstr>
      <vt:lpstr>Probability of Surviving to the MTTF</vt:lpstr>
      <vt:lpstr>The Reliability Engineer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Reliability and Maintainability Engineering Workshop </dc:title>
  <dc:subject>lecture 1 - introduction</dc:subject>
  <dc:creator>CHARLES EBELING</dc:creator>
  <cp:keywords/>
  <dc:description/>
  <cp:lastModifiedBy>Jason Freels</cp:lastModifiedBy>
  <cp:revision>78</cp:revision>
  <cp:lastPrinted>1996-11-15T15:37:18Z</cp:lastPrinted>
  <dcterms:created xsi:type="dcterms:W3CDTF">1996-11-15T14:04:00Z</dcterms:created>
  <dcterms:modified xsi:type="dcterms:W3CDTF">2017-01-18T01:44:27Z</dcterms:modified>
</cp:coreProperties>
</file>