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742" r:id="rId1"/>
  </p:sldMasterIdLst>
  <p:notesMasterIdLst>
    <p:notesMasterId r:id="rId27"/>
  </p:notesMasterIdLst>
  <p:sldIdLst>
    <p:sldId id="274" r:id="rId2"/>
    <p:sldId id="256" r:id="rId3"/>
    <p:sldId id="257" r:id="rId4"/>
    <p:sldId id="258" r:id="rId5"/>
    <p:sldId id="290" r:id="rId6"/>
    <p:sldId id="260" r:id="rId7"/>
    <p:sldId id="289" r:id="rId8"/>
    <p:sldId id="28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Lst>
  <p:sldSz cx="9144000" cy="6858000" type="screen4x3"/>
  <p:notesSz cx="6858000" cy="9144000"/>
  <p:embeddedFontLst>
    <p:embeddedFont>
      <p:font typeface="Tahoma" panose="020B0604030504040204" pitchFamily="34" charset="0"/>
      <p:regular r:id="rId28"/>
      <p:bold r:id="rId29"/>
    </p:embeddedFont>
  </p:embeddedFont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12D"/>
    <a:srgbClr val="103221"/>
    <a:srgbClr val="216550"/>
    <a:srgbClr val="339966"/>
    <a:srgbClr val="003300"/>
    <a:srgbClr val="FFFFFF"/>
    <a:srgbClr val="FFCCFF"/>
    <a:srgbClr val="00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2" y="2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systems that are restored upon failure, a meaningful performance measure is the percent of time that the system is operating.  This measure depends upon both the time between failures and the time to repair.  It therefore combines system reliability and maintainability.  Historical, this measure is determined by computing the percent of time that the system was operating.  Our interest, however, is in prediction.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Since availability is a probability, the basic rules of probability still apply. For components in series or parallel, the corresponding system availability is computed in the same way as system reliability.  Given a reliability block diagram, a system availability can be determined by analyzing the diagram in terms of series and parallel relationships.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a standby system in which the primary unit can be repaired when a failure occurs, Markov analysis can be used to determine the system steady-state availability.  In this example, no failures in standby are assumed.  Both the failure and repair distributions are assumed to be exponential.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Under steady-state conditions, the rate of change of the probability of being in state i is zero.  This results in the above system of linear equations.  These are then solved for the steady-state solution. The argument t in P</a:t>
            </a:r>
            <a:r>
              <a:rPr lang="en-US" altLang="en-US" baseline="-25000"/>
              <a:t>i</a:t>
            </a:r>
            <a:r>
              <a:rPr lang="en-US" altLang="en-US"/>
              <a:t>(t) is dropped since the probability in steady-state i no longer a function of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Given a rate diagram, the equations for steady-state availability can be constructed using the above general formula.  A linear equations for each of (n-1) states along with the equation showing the sum of the probabilities equaling one must be solved simultaneously.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example, a single component operates in state 1, is degraded in state 2, and fails in state 3.  Only upon failure, can repair be initiated.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example, there are two active redundant components.  Repair occurs only when both components have failed.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the number of components increases, the number of states and equations will increase as well.  Formulating the problem using matrices becomes a viable solution approach.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three component system will two components in series and the third in standby.  There are 8 states as defined with the first four states being the system operating states (two components operating).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corresponding rate diagram.  From this rate diagram, a transition matrix is formed.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transition matrix is solved for its inverse. Multiplying the inverse times the vector = [0,0,0,0,0,0,0,1]</a:t>
            </a:r>
            <a:r>
              <a:rPr lang="en-US" altLang="en-US" baseline="30000"/>
              <a:t>t</a:t>
            </a:r>
            <a:r>
              <a:rPr lang="en-US" altLang="en-US"/>
              <a:t> will provide the values for P</a:t>
            </a:r>
            <a:r>
              <a:rPr lang="en-US" altLang="en-US" baseline="-25000"/>
              <a:t>i</a:t>
            </a:r>
            <a:r>
              <a:rPr lang="en-US" altLang="en-US"/>
              <a:t>, i = 1, 2, …, 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formal definition.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components having dormant failures, failures that are not observed until the component is inspected, the frequency of inspection will determine its availability (uptime).  When inspection requires some downtime, then there is a trade-off between inspection frequency and availability.  The decision variable in the above model is T, the inspection interval.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interval availability over an inspection interval can be found as shown.  The numerator is the expected uptime (T if no failure occurs + partial expected time to failure) and the denominator is the expected cycle time (inspection interval + inspection time + expected repair time).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Applying this model to the exponential failure distribution results in the first equation.  Assuming that the inspect and repair times are negligible compared to the inspection interval, the second approximation is obtained.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the exponential case.  How would you approach this problem if the failure distribution were Weibull?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3 interpretations of availability.  A point availability, an interval availability, and a steady-state availability.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for a system to reach a steady-state, a renewal process is necessary.  Otherwise the system availability will continue to change over time. There are several ways of defining a steady-state availability.  Inherent availability is based upon the MTBF and MTTR.  Achieved availability also includes preventive maintenance downtime.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third measure of steady-state availability is the operational availability.  Operational availability includes the mean time waiting for resources (MDT) and spares (SDT) as part of the downtime.  If the MTBM is measured in operating time, then the ready time accounts for system up time when the system is available but in use (operating).  Operational availability is a useful measure when the organization is responsible for providing maintenance and spare parts.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Under minimal repair,  availability can be estimated over some specified time period, t,  such as a design life or economic life. The total downtime over time t is determined by multiplying m(t) expected failures times the average downtime.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 surprisingly, the exponential failure and repair distributions are the simplest that can used in computing all three measures of availability. For a single CFR component having a constant repair rate, r, two states are defined: an up-state (1) and a down-state (2).  Using the Markov analysis approach, the two equations shown are constructed.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Solving the equations, P</a:t>
            </a:r>
            <a:r>
              <a:rPr lang="en-US" altLang="en-US" baseline="-25000"/>
              <a:t>1</a:t>
            </a:r>
            <a:r>
              <a:rPr lang="en-US" altLang="en-US"/>
              <a:t>(t) is obtained.  Since this is the probability of being in state 1 at time ti, it is also the point availability.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interval availability is derived by integrating the point availability.  Then taking the limit, a steady-state availability is obtained.  The steady-state availability is, of course, the inherent availability.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11</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495186F7-30C7-4BF7-84BA-555432D2E57E}" type="slidenum">
              <a:rPr lang="en-US" altLang="en-US"/>
              <a:pPr/>
              <a:t>‹#›</a:t>
            </a:fld>
            <a:endParaRPr lang="en-US" altLang="en-US"/>
          </a:p>
        </p:txBody>
      </p:sp>
    </p:spTree>
    <p:extLst>
      <p:ext uri="{BB962C8B-B14F-4D97-AF65-F5344CB8AC3E}">
        <p14:creationId xmlns:p14="http://schemas.microsoft.com/office/powerpoint/2010/main" val="384178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11</a:t>
            </a:r>
          </a:p>
        </p:txBody>
      </p:sp>
      <p:sp>
        <p:nvSpPr>
          <p:cNvPr id="5" name="Rectangle 13"/>
          <p:cNvSpPr>
            <a:spLocks noGrp="1" noChangeArrowheads="1"/>
          </p:cNvSpPr>
          <p:nvPr>
            <p:ph type="sldNum" sz="quarter" idx="11"/>
          </p:nvPr>
        </p:nvSpPr>
        <p:spPr>
          <a:ln/>
        </p:spPr>
        <p:txBody>
          <a:bodyPr/>
          <a:lstStyle>
            <a:lvl1pPr>
              <a:defRPr/>
            </a:lvl1pPr>
          </a:lstStyle>
          <a:p>
            <a:fld id="{8BD37356-4EEC-428B-9CC7-1B2A95B9DD49}" type="slidenum">
              <a:rPr lang="en-US" altLang="en-US"/>
              <a:pPr/>
              <a:t>‹#›</a:t>
            </a:fld>
            <a:endParaRPr lang="en-US" altLang="en-US"/>
          </a:p>
        </p:txBody>
      </p:sp>
    </p:spTree>
    <p:extLst>
      <p:ext uri="{BB962C8B-B14F-4D97-AF65-F5344CB8AC3E}">
        <p14:creationId xmlns:p14="http://schemas.microsoft.com/office/powerpoint/2010/main" val="140654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11</a:t>
            </a:r>
          </a:p>
        </p:txBody>
      </p:sp>
      <p:sp>
        <p:nvSpPr>
          <p:cNvPr id="5" name="Rectangle 13"/>
          <p:cNvSpPr>
            <a:spLocks noGrp="1" noChangeArrowheads="1"/>
          </p:cNvSpPr>
          <p:nvPr>
            <p:ph type="sldNum" sz="quarter" idx="11"/>
          </p:nvPr>
        </p:nvSpPr>
        <p:spPr>
          <a:ln/>
        </p:spPr>
        <p:txBody>
          <a:bodyPr/>
          <a:lstStyle>
            <a:lvl1pPr>
              <a:defRPr/>
            </a:lvl1pPr>
          </a:lstStyle>
          <a:p>
            <a:fld id="{78798BBF-CADC-46DE-ACD3-C979C1C08D1D}" type="slidenum">
              <a:rPr lang="en-US" altLang="en-US"/>
              <a:pPr/>
              <a:t>‹#›</a:t>
            </a:fld>
            <a:endParaRPr lang="en-US" altLang="en-US"/>
          </a:p>
        </p:txBody>
      </p:sp>
    </p:spTree>
    <p:extLst>
      <p:ext uri="{BB962C8B-B14F-4D97-AF65-F5344CB8AC3E}">
        <p14:creationId xmlns:p14="http://schemas.microsoft.com/office/powerpoint/2010/main" val="118911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11</a:t>
            </a:r>
          </a:p>
        </p:txBody>
      </p:sp>
      <p:sp>
        <p:nvSpPr>
          <p:cNvPr id="5" name="Slide Number Placeholder 5"/>
          <p:cNvSpPr>
            <a:spLocks noGrp="1"/>
          </p:cNvSpPr>
          <p:nvPr>
            <p:ph type="sldNum" sz="quarter" idx="11"/>
          </p:nvPr>
        </p:nvSpPr>
        <p:spPr/>
        <p:txBody>
          <a:bodyPr/>
          <a:lstStyle>
            <a:lvl1pPr>
              <a:defRPr/>
            </a:lvl1pPr>
          </a:lstStyle>
          <a:p>
            <a:fld id="{3F62414D-422B-4908-98DB-4B9DF233389F}" type="slidenum">
              <a:rPr lang="en-US" altLang="en-US"/>
              <a:pPr/>
              <a:t>‹#›</a:t>
            </a:fld>
            <a:endParaRPr lang="en-US" altLang="en-US"/>
          </a:p>
        </p:txBody>
      </p:sp>
    </p:spTree>
    <p:extLst>
      <p:ext uri="{BB962C8B-B14F-4D97-AF65-F5344CB8AC3E}">
        <p14:creationId xmlns:p14="http://schemas.microsoft.com/office/powerpoint/2010/main" val="227303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11</a:t>
            </a:r>
          </a:p>
        </p:txBody>
      </p:sp>
      <p:sp>
        <p:nvSpPr>
          <p:cNvPr id="5" name="Slide Number Placeholder 5"/>
          <p:cNvSpPr>
            <a:spLocks noGrp="1"/>
          </p:cNvSpPr>
          <p:nvPr>
            <p:ph type="sldNum" sz="quarter" idx="11"/>
          </p:nvPr>
        </p:nvSpPr>
        <p:spPr/>
        <p:txBody>
          <a:bodyPr/>
          <a:lstStyle>
            <a:lvl1pPr>
              <a:defRPr/>
            </a:lvl1pPr>
          </a:lstStyle>
          <a:p>
            <a:fld id="{2B50DE35-B395-4D0D-8980-74F28FEC6856}" type="slidenum">
              <a:rPr lang="en-US" altLang="en-US"/>
              <a:pPr/>
              <a:t>‹#›</a:t>
            </a:fld>
            <a:endParaRPr lang="en-US" altLang="en-US"/>
          </a:p>
        </p:txBody>
      </p:sp>
    </p:spTree>
    <p:extLst>
      <p:ext uri="{BB962C8B-B14F-4D97-AF65-F5344CB8AC3E}">
        <p14:creationId xmlns:p14="http://schemas.microsoft.com/office/powerpoint/2010/main" val="370098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11</a:t>
            </a:r>
          </a:p>
        </p:txBody>
      </p:sp>
      <p:sp>
        <p:nvSpPr>
          <p:cNvPr id="6" name="Slide Number Placeholder 6"/>
          <p:cNvSpPr>
            <a:spLocks noGrp="1"/>
          </p:cNvSpPr>
          <p:nvPr>
            <p:ph type="sldNum" sz="quarter" idx="11"/>
          </p:nvPr>
        </p:nvSpPr>
        <p:spPr/>
        <p:txBody>
          <a:bodyPr/>
          <a:lstStyle>
            <a:lvl1pPr>
              <a:defRPr/>
            </a:lvl1pPr>
          </a:lstStyle>
          <a:p>
            <a:fld id="{26C16DB2-3328-43E1-B320-B40F8645B3C6}" type="slidenum">
              <a:rPr lang="en-US" altLang="en-US"/>
              <a:pPr/>
              <a:t>‹#›</a:t>
            </a:fld>
            <a:endParaRPr lang="en-US" altLang="en-US"/>
          </a:p>
        </p:txBody>
      </p:sp>
    </p:spTree>
    <p:extLst>
      <p:ext uri="{BB962C8B-B14F-4D97-AF65-F5344CB8AC3E}">
        <p14:creationId xmlns:p14="http://schemas.microsoft.com/office/powerpoint/2010/main" val="356577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11</a:t>
            </a:r>
          </a:p>
        </p:txBody>
      </p:sp>
      <p:sp>
        <p:nvSpPr>
          <p:cNvPr id="8" name="Slide Number Placeholder 8"/>
          <p:cNvSpPr>
            <a:spLocks noGrp="1"/>
          </p:cNvSpPr>
          <p:nvPr>
            <p:ph type="sldNum" sz="quarter" idx="11"/>
          </p:nvPr>
        </p:nvSpPr>
        <p:spPr/>
        <p:txBody>
          <a:bodyPr/>
          <a:lstStyle>
            <a:lvl1pPr>
              <a:defRPr/>
            </a:lvl1pPr>
          </a:lstStyle>
          <a:p>
            <a:fld id="{F48302E3-3945-434B-B053-4A417F9498F0}" type="slidenum">
              <a:rPr lang="en-US" altLang="en-US"/>
              <a:pPr/>
              <a:t>‹#›</a:t>
            </a:fld>
            <a:endParaRPr lang="en-US" altLang="en-US"/>
          </a:p>
        </p:txBody>
      </p:sp>
    </p:spTree>
    <p:extLst>
      <p:ext uri="{BB962C8B-B14F-4D97-AF65-F5344CB8AC3E}">
        <p14:creationId xmlns:p14="http://schemas.microsoft.com/office/powerpoint/2010/main" val="356189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11</a:t>
            </a:r>
          </a:p>
        </p:txBody>
      </p:sp>
      <p:sp>
        <p:nvSpPr>
          <p:cNvPr id="4" name="Slide Number Placeholder 4"/>
          <p:cNvSpPr>
            <a:spLocks noGrp="1"/>
          </p:cNvSpPr>
          <p:nvPr>
            <p:ph type="sldNum" sz="quarter" idx="11"/>
          </p:nvPr>
        </p:nvSpPr>
        <p:spPr/>
        <p:txBody>
          <a:bodyPr/>
          <a:lstStyle>
            <a:lvl1pPr>
              <a:defRPr/>
            </a:lvl1pPr>
          </a:lstStyle>
          <a:p>
            <a:fld id="{E0026ACB-C0B5-45B6-BFC7-D4D98428D220}" type="slidenum">
              <a:rPr lang="en-US" altLang="en-US"/>
              <a:pPr/>
              <a:t>‹#›</a:t>
            </a:fld>
            <a:endParaRPr lang="en-US" altLang="en-US"/>
          </a:p>
        </p:txBody>
      </p:sp>
    </p:spTree>
    <p:extLst>
      <p:ext uri="{BB962C8B-B14F-4D97-AF65-F5344CB8AC3E}">
        <p14:creationId xmlns:p14="http://schemas.microsoft.com/office/powerpoint/2010/main" val="259959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11</a:t>
            </a:r>
          </a:p>
        </p:txBody>
      </p:sp>
      <p:sp>
        <p:nvSpPr>
          <p:cNvPr id="3" name="Slide Number Placeholder 3"/>
          <p:cNvSpPr>
            <a:spLocks noGrp="1"/>
          </p:cNvSpPr>
          <p:nvPr>
            <p:ph type="sldNum" sz="quarter" idx="11"/>
          </p:nvPr>
        </p:nvSpPr>
        <p:spPr/>
        <p:txBody>
          <a:bodyPr/>
          <a:lstStyle>
            <a:lvl1pPr>
              <a:defRPr/>
            </a:lvl1pPr>
          </a:lstStyle>
          <a:p>
            <a:fld id="{68481600-4A9F-4AFC-BEAF-EE8035513FF2}" type="slidenum">
              <a:rPr lang="en-US" altLang="en-US"/>
              <a:pPr/>
              <a:t>‹#›</a:t>
            </a:fld>
            <a:endParaRPr lang="en-US" altLang="en-US"/>
          </a:p>
        </p:txBody>
      </p:sp>
    </p:spTree>
    <p:extLst>
      <p:ext uri="{BB962C8B-B14F-4D97-AF65-F5344CB8AC3E}">
        <p14:creationId xmlns:p14="http://schemas.microsoft.com/office/powerpoint/2010/main" val="200545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11</a:t>
            </a:r>
          </a:p>
        </p:txBody>
      </p:sp>
      <p:sp>
        <p:nvSpPr>
          <p:cNvPr id="6" name="Rectangle 13"/>
          <p:cNvSpPr>
            <a:spLocks noGrp="1" noChangeArrowheads="1"/>
          </p:cNvSpPr>
          <p:nvPr>
            <p:ph type="sldNum" sz="quarter" idx="11"/>
          </p:nvPr>
        </p:nvSpPr>
        <p:spPr>
          <a:ln/>
        </p:spPr>
        <p:txBody>
          <a:bodyPr/>
          <a:lstStyle>
            <a:lvl1pPr>
              <a:defRPr/>
            </a:lvl1pPr>
          </a:lstStyle>
          <a:p>
            <a:fld id="{5C5AE2E4-0D5D-479A-B1FE-B529CD0055FC}" type="slidenum">
              <a:rPr lang="en-US" altLang="en-US"/>
              <a:pPr/>
              <a:t>‹#›</a:t>
            </a:fld>
            <a:endParaRPr lang="en-US" altLang="en-US"/>
          </a:p>
        </p:txBody>
      </p:sp>
    </p:spTree>
    <p:extLst>
      <p:ext uri="{BB962C8B-B14F-4D97-AF65-F5344CB8AC3E}">
        <p14:creationId xmlns:p14="http://schemas.microsoft.com/office/powerpoint/2010/main" val="200536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11</a:t>
            </a:r>
          </a:p>
        </p:txBody>
      </p:sp>
      <p:sp>
        <p:nvSpPr>
          <p:cNvPr id="6" name="Rectangle 13"/>
          <p:cNvSpPr>
            <a:spLocks noGrp="1" noChangeArrowheads="1"/>
          </p:cNvSpPr>
          <p:nvPr>
            <p:ph type="sldNum" sz="quarter" idx="11"/>
          </p:nvPr>
        </p:nvSpPr>
        <p:spPr>
          <a:ln/>
        </p:spPr>
        <p:txBody>
          <a:bodyPr/>
          <a:lstStyle>
            <a:lvl1pPr>
              <a:defRPr/>
            </a:lvl1pPr>
          </a:lstStyle>
          <a:p>
            <a:fld id="{EA64B571-CCCF-457F-B0FA-AAF165804EC7}" type="slidenum">
              <a:rPr lang="en-US" altLang="en-US"/>
              <a:pPr/>
              <a:t>‹#›</a:t>
            </a:fld>
            <a:endParaRPr lang="en-US" altLang="en-US"/>
          </a:p>
        </p:txBody>
      </p:sp>
    </p:spTree>
    <p:extLst>
      <p:ext uri="{BB962C8B-B14F-4D97-AF65-F5344CB8AC3E}">
        <p14:creationId xmlns:p14="http://schemas.microsoft.com/office/powerpoint/2010/main" val="153690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2539"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2540"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11</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CACEBBF7-9428-42F0-BDF6-80C5151935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61" r:id="rId8"/>
    <p:sldLayoutId id="2147483762" r:id="rId9"/>
    <p:sldLayoutId id="2147483763" r:id="rId10"/>
    <p:sldLayoutId id="2147483764"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0.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image" Target="../media/image28.wmf"/><Relationship Id="rId12"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4.wmf"/><Relationship Id="rId3" Type="http://schemas.openxmlformats.org/officeDocument/2006/relationships/notesSlide" Target="../notesSlides/notesSlide12.xml"/><Relationship Id="rId7" Type="http://schemas.openxmlformats.org/officeDocument/2006/relationships/oleObject" Target="../embeddings/oleObject33.bin"/><Relationship Id="rId12"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2.bin"/><Relationship Id="rId11" Type="http://schemas.openxmlformats.org/officeDocument/2006/relationships/image" Target="../media/image33.wmf"/><Relationship Id="rId5" Type="http://schemas.openxmlformats.org/officeDocument/2006/relationships/image" Target="../media/image16.wmf"/><Relationship Id="rId10" Type="http://schemas.openxmlformats.org/officeDocument/2006/relationships/oleObject" Target="../embeddings/oleObject35.bin"/><Relationship Id="rId4" Type="http://schemas.openxmlformats.org/officeDocument/2006/relationships/oleObject" Target="../embeddings/oleObject31.bin"/><Relationship Id="rId9" Type="http://schemas.openxmlformats.org/officeDocument/2006/relationships/image" Target="../media/image32.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35.wmf"/><Relationship Id="rId4"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4.xml"/><Relationship Id="rId7"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image" Target="../media/image38.wmf"/><Relationship Id="rId5" Type="http://schemas.openxmlformats.org/officeDocument/2006/relationships/image" Target="../media/image36.wmf"/><Relationship Id="rId10" Type="http://schemas.openxmlformats.org/officeDocument/2006/relationships/oleObject" Target="../embeddings/oleObject42.bin"/><Relationship Id="rId4" Type="http://schemas.openxmlformats.org/officeDocument/2006/relationships/oleObject" Target="../embeddings/oleObject38.bin"/><Relationship Id="rId9" Type="http://schemas.openxmlformats.org/officeDocument/2006/relationships/image" Target="../media/image3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oleObject" Target="../embeddings/oleObject50.bin"/><Relationship Id="rId3" Type="http://schemas.openxmlformats.org/officeDocument/2006/relationships/notesSlide" Target="../notesSlides/notesSlide15.xml"/><Relationship Id="rId7" Type="http://schemas.openxmlformats.org/officeDocument/2006/relationships/oleObject" Target="../embeddings/oleObject45.bin"/><Relationship Id="rId12" Type="http://schemas.openxmlformats.org/officeDocument/2006/relationships/oleObject" Target="../embeddings/oleObject49.bin"/><Relationship Id="rId17" Type="http://schemas.openxmlformats.org/officeDocument/2006/relationships/oleObject" Target="../embeddings/oleObject54.bin"/><Relationship Id="rId2" Type="http://schemas.openxmlformats.org/officeDocument/2006/relationships/slideLayout" Target="../slideLayouts/slideLayout6.xml"/><Relationship Id="rId16" Type="http://schemas.openxmlformats.org/officeDocument/2006/relationships/oleObject" Target="../embeddings/oleObject53.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oleObject" Target="../embeddings/oleObject48.bin"/><Relationship Id="rId5" Type="http://schemas.openxmlformats.org/officeDocument/2006/relationships/image" Target="../media/image36.wmf"/><Relationship Id="rId15" Type="http://schemas.openxmlformats.org/officeDocument/2006/relationships/oleObject" Target="../embeddings/oleObject52.bin"/><Relationship Id="rId10" Type="http://schemas.openxmlformats.org/officeDocument/2006/relationships/image" Target="../media/image16.wmf"/><Relationship Id="rId4" Type="http://schemas.openxmlformats.org/officeDocument/2006/relationships/oleObject" Target="../embeddings/oleObject43.bin"/><Relationship Id="rId9" Type="http://schemas.openxmlformats.org/officeDocument/2006/relationships/oleObject" Target="../embeddings/oleObject47.bin"/><Relationship Id="rId1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16.xml"/><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56.bin"/><Relationship Id="rId5" Type="http://schemas.openxmlformats.org/officeDocument/2006/relationships/image" Target="../media/image39.wmf"/><Relationship Id="rId4" Type="http://schemas.openxmlformats.org/officeDocument/2006/relationships/oleObject" Target="../embeddings/oleObject55.bin"/><Relationship Id="rId9" Type="http://schemas.openxmlformats.org/officeDocument/2006/relationships/image" Target="../media/image4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oleObject" Target="../embeddings/oleObject66.bin"/><Relationship Id="rId3" Type="http://schemas.openxmlformats.org/officeDocument/2006/relationships/notesSlide" Target="../notesSlides/notesSlide18.xml"/><Relationship Id="rId7" Type="http://schemas.openxmlformats.org/officeDocument/2006/relationships/oleObject" Target="../embeddings/oleObject60.bin"/><Relationship Id="rId12"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oleObject" Target="../embeddings/oleObject69.bin"/><Relationship Id="rId1" Type="http://schemas.openxmlformats.org/officeDocument/2006/relationships/vmlDrawing" Target="../drawings/vmlDrawing17.vml"/><Relationship Id="rId6" Type="http://schemas.openxmlformats.org/officeDocument/2006/relationships/oleObject" Target="../embeddings/oleObject59.bin"/><Relationship Id="rId11" Type="http://schemas.openxmlformats.org/officeDocument/2006/relationships/oleObject" Target="../embeddings/oleObject64.bin"/><Relationship Id="rId5" Type="http://schemas.openxmlformats.org/officeDocument/2006/relationships/image" Target="../media/image36.wmf"/><Relationship Id="rId15" Type="http://schemas.openxmlformats.org/officeDocument/2006/relationships/oleObject" Target="../embeddings/oleObject68.bin"/><Relationship Id="rId10" Type="http://schemas.openxmlformats.org/officeDocument/2006/relationships/oleObject" Target="../embeddings/oleObject63.bin"/><Relationship Id="rId4" Type="http://schemas.openxmlformats.org/officeDocument/2006/relationships/oleObject" Target="../embeddings/oleObject58.bin"/><Relationship Id="rId9" Type="http://schemas.openxmlformats.org/officeDocument/2006/relationships/oleObject" Target="../embeddings/oleObject62.bin"/><Relationship Id="rId14"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21.xml"/><Relationship Id="rId7"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72.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4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9.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image" Target="../media/image48.wmf"/><Relationship Id="rId4" Type="http://schemas.openxmlformats.org/officeDocument/2006/relationships/oleObject" Target="../embeddings/oleObject7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1.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78.bin"/><Relationship Id="rId5" Type="http://schemas.openxmlformats.org/officeDocument/2006/relationships/image" Target="../media/image50.wmf"/><Relationship Id="rId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7.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1524000" y="1752600"/>
            <a:ext cx="5638800" cy="1143000"/>
          </a:xfrm>
          <a:noFill/>
        </p:spPr>
        <p:txBody>
          <a:bodyPr/>
          <a:lstStyle/>
          <a:p>
            <a:r>
              <a:rPr lang="en-US" altLang="en-US" sz="4400">
                <a:solidFill>
                  <a:srgbClr val="103221"/>
                </a:solidFill>
              </a:rPr>
              <a:t>Chapter 11</a:t>
            </a:r>
            <a:br>
              <a:rPr lang="en-US" altLang="en-US" sz="4400">
                <a:solidFill>
                  <a:srgbClr val="103221"/>
                </a:solidFill>
              </a:rPr>
            </a:br>
            <a:r>
              <a:rPr lang="en-US" altLang="en-US" sz="4400">
                <a:solidFill>
                  <a:srgbClr val="103221"/>
                </a:solidFill>
              </a:rPr>
              <a:t>Availability</a:t>
            </a:r>
          </a:p>
        </p:txBody>
      </p:sp>
      <p:sp>
        <p:nvSpPr>
          <p:cNvPr id="1028" name="Rectangle 3"/>
          <p:cNvSpPr>
            <a:spLocks noGrp="1" noChangeArrowheads="1"/>
          </p:cNvSpPr>
          <p:nvPr>
            <p:ph type="subTitle" idx="1"/>
          </p:nvPr>
        </p:nvSpPr>
        <p:spPr>
          <a:xfrm>
            <a:off x="1295400" y="3429000"/>
            <a:ext cx="6400800" cy="2362200"/>
          </a:xfrm>
          <a:noFill/>
        </p:spPr>
        <p:txBody>
          <a:bodyPr/>
          <a:lstStyle/>
          <a:p>
            <a:pPr marL="342900" indent="-342900"/>
            <a:r>
              <a:rPr lang="en-US" altLang="en-US" sz="2400">
                <a:solidFill>
                  <a:srgbClr val="103221"/>
                </a:solidFill>
              </a:rPr>
              <a:t>Concepts and Definitions (11.1)</a:t>
            </a:r>
          </a:p>
          <a:p>
            <a:pPr marL="342900" indent="-342900"/>
            <a:r>
              <a:rPr lang="en-US" altLang="en-US" sz="2400">
                <a:solidFill>
                  <a:srgbClr val="103221"/>
                </a:solidFill>
              </a:rPr>
              <a:t>Exponential Model (11.2)</a:t>
            </a:r>
          </a:p>
          <a:p>
            <a:pPr marL="342900" indent="-342900"/>
            <a:r>
              <a:rPr lang="en-US" altLang="en-US" sz="2400">
                <a:solidFill>
                  <a:srgbClr val="103221"/>
                </a:solidFill>
              </a:rPr>
              <a:t>System Availability (11.3)</a:t>
            </a:r>
          </a:p>
          <a:p>
            <a:pPr marL="342900" indent="-342900"/>
            <a:r>
              <a:rPr lang="en-US" altLang="en-US" sz="2400">
                <a:solidFill>
                  <a:srgbClr val="103221"/>
                </a:solidFill>
              </a:rPr>
              <a:t>Inspect and repair Model (11.4)</a:t>
            </a:r>
          </a:p>
        </p:txBody>
      </p:sp>
      <p:graphicFrame>
        <p:nvGraphicFramePr>
          <p:cNvPr id="1026" name="Object 4"/>
          <p:cNvGraphicFramePr>
            <a:graphicFrameLocks/>
          </p:cNvGraphicFramePr>
          <p:nvPr/>
        </p:nvGraphicFramePr>
        <p:xfrm>
          <a:off x="5257800" y="838200"/>
          <a:ext cx="3313113" cy="1211263"/>
        </p:xfrm>
        <a:graphic>
          <a:graphicData uri="http://schemas.openxmlformats.org/presentationml/2006/ole">
            <mc:AlternateContent xmlns:mc="http://schemas.openxmlformats.org/markup-compatibility/2006">
              <mc:Choice xmlns:v="urn:schemas-microsoft-com:vml" Requires="v">
                <p:oleObj spid="_x0000_s1029" name="Equation" r:id="rId4" imgW="1130040" imgH="419040" progId="Equation.DSMT4">
                  <p:embed/>
                </p:oleObj>
              </mc:Choice>
              <mc:Fallback>
                <p:oleObj name="Equation" r:id="rId4" imgW="1130040" imgH="41904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838200"/>
                        <a:ext cx="3313113"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447800" y="457200"/>
            <a:ext cx="4978400" cy="711200"/>
          </a:xfrm>
          <a:noFill/>
        </p:spPr>
        <p:txBody>
          <a:bodyPr/>
          <a:lstStyle/>
          <a:p>
            <a:r>
              <a:rPr lang="en-US" altLang="en-US" sz="3600">
                <a:solidFill>
                  <a:srgbClr val="103221"/>
                </a:solidFill>
              </a:rPr>
              <a:t>Exponential Model</a:t>
            </a:r>
          </a:p>
        </p:txBody>
      </p:sp>
      <p:sp>
        <p:nvSpPr>
          <p:cNvPr id="5" name="Date Placeholder 2"/>
          <p:cNvSpPr>
            <a:spLocks noGrp="1"/>
          </p:cNvSpPr>
          <p:nvPr>
            <p:ph type="dt" sz="quarter" idx="10"/>
          </p:nvPr>
        </p:nvSpPr>
        <p:spPr/>
        <p:txBody>
          <a:bodyPr/>
          <a:lstStyle/>
          <a:p>
            <a:pPr>
              <a:defRPr/>
            </a:pPr>
            <a:r>
              <a:rPr lang="en-US"/>
              <a:t>Chapter 11</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947707C-38D5-4D39-8E20-34C9847A4A48}"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graphicFrame>
        <p:nvGraphicFramePr>
          <p:cNvPr id="8194" name="Object 3"/>
          <p:cNvGraphicFramePr>
            <a:graphicFrameLocks/>
          </p:cNvGraphicFramePr>
          <p:nvPr/>
        </p:nvGraphicFramePr>
        <p:xfrm>
          <a:off x="1447800" y="1371600"/>
          <a:ext cx="6323013" cy="3657600"/>
        </p:xfrm>
        <a:graphic>
          <a:graphicData uri="http://schemas.openxmlformats.org/presentationml/2006/ole">
            <mc:AlternateContent xmlns:mc="http://schemas.openxmlformats.org/markup-compatibility/2006">
              <mc:Choice xmlns:v="urn:schemas-microsoft-com:vml" Requires="v">
                <p:oleObj spid="_x0000_s8200" name="Chart" r:id="rId4" imgW="4886280" imgH="2438280" progId="Excel.Chart.8">
                  <p:embed followColorScheme="full"/>
                </p:oleObj>
              </mc:Choice>
              <mc:Fallback>
                <p:oleObj name="Chart" r:id="rId4" imgW="4886280" imgH="2438280" progId="Excel.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371600"/>
                        <a:ext cx="632301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4"/>
          <p:cNvGraphicFramePr>
            <a:graphicFrameLocks/>
          </p:cNvGraphicFramePr>
          <p:nvPr/>
        </p:nvGraphicFramePr>
        <p:xfrm>
          <a:off x="914400" y="5105400"/>
          <a:ext cx="5837238" cy="1012825"/>
        </p:xfrm>
        <a:graphic>
          <a:graphicData uri="http://schemas.openxmlformats.org/presentationml/2006/ole">
            <mc:AlternateContent xmlns:mc="http://schemas.openxmlformats.org/markup-compatibility/2006">
              <mc:Choice xmlns:v="urn:schemas-microsoft-com:vml" Requires="v">
                <p:oleObj spid="_x0000_s8201" name="Equation" r:id="rId6" imgW="2209680" imgH="393480" progId="Equation.3">
                  <p:embed/>
                </p:oleObj>
              </mc:Choice>
              <mc:Fallback>
                <p:oleObj name="Equation" r:id="rId6" imgW="220968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105400"/>
                        <a:ext cx="5837238"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295400" y="533400"/>
            <a:ext cx="7543800" cy="711200"/>
          </a:xfrm>
          <a:noFill/>
        </p:spPr>
        <p:txBody>
          <a:bodyPr/>
          <a:lstStyle/>
          <a:p>
            <a:r>
              <a:rPr lang="en-US" altLang="en-US" sz="3200">
                <a:solidFill>
                  <a:srgbClr val="11312D"/>
                </a:solidFill>
              </a:rPr>
              <a:t>Exponential Model - Interval Availability</a:t>
            </a:r>
          </a:p>
        </p:txBody>
      </p:sp>
      <p:sp>
        <p:nvSpPr>
          <p:cNvPr id="9" name="Date Placeholder 2"/>
          <p:cNvSpPr>
            <a:spLocks noGrp="1"/>
          </p:cNvSpPr>
          <p:nvPr>
            <p:ph type="dt" sz="quarter" idx="10"/>
          </p:nvPr>
        </p:nvSpPr>
        <p:spPr/>
        <p:txBody>
          <a:bodyPr/>
          <a:lstStyle/>
          <a:p>
            <a:pPr>
              <a:defRPr/>
            </a:pPr>
            <a:r>
              <a:rPr lang="en-US"/>
              <a:t>Chapter 11</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D02768B-1B35-4AEB-A54A-537C89BD2149}"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838200" y="1524000"/>
          <a:ext cx="7083425" cy="976313"/>
        </p:xfrm>
        <a:graphic>
          <a:graphicData uri="http://schemas.openxmlformats.org/presentationml/2006/ole">
            <mc:AlternateContent xmlns:mc="http://schemas.openxmlformats.org/markup-compatibility/2006">
              <mc:Choice xmlns:v="urn:schemas-microsoft-com:vml" Requires="v">
                <p:oleObj spid="_x0000_s9227" name="Equation" r:id="rId4" imgW="1968480" imgH="279360" progId="Equation.3">
                  <p:embed/>
                </p:oleObj>
              </mc:Choice>
              <mc:Fallback>
                <p:oleObj name="Equation" r:id="rId4" imgW="1968480" imgH="2793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7083425"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4"/>
          <p:cNvGraphicFramePr>
            <a:graphicFrameLocks/>
          </p:cNvGraphicFramePr>
          <p:nvPr/>
        </p:nvGraphicFramePr>
        <p:xfrm>
          <a:off x="1524000" y="2590800"/>
          <a:ext cx="6640513" cy="1049338"/>
        </p:xfrm>
        <a:graphic>
          <a:graphicData uri="http://schemas.openxmlformats.org/presentationml/2006/ole">
            <mc:AlternateContent xmlns:mc="http://schemas.openxmlformats.org/markup-compatibility/2006">
              <mc:Choice xmlns:v="urn:schemas-microsoft-com:vml" Requires="v">
                <p:oleObj spid="_x0000_s9228" name="Equation" r:id="rId6" imgW="2603160" imgH="419040" progId="Equation.3">
                  <p:embed/>
                </p:oleObj>
              </mc:Choice>
              <mc:Fallback>
                <p:oleObj name="Equation" r:id="rId6" imgW="2603160" imgH="4190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590800"/>
                        <a:ext cx="6640513"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5" name="Group 8"/>
          <p:cNvGrpSpPr>
            <a:grpSpLocks/>
          </p:cNvGrpSpPr>
          <p:nvPr/>
        </p:nvGrpSpPr>
        <p:grpSpPr bwMode="auto">
          <a:xfrm>
            <a:off x="838200" y="4038600"/>
            <a:ext cx="7267575" cy="1658938"/>
            <a:chOff x="510" y="2841"/>
            <a:chExt cx="4578" cy="1045"/>
          </a:xfrm>
        </p:grpSpPr>
        <p:sp>
          <p:nvSpPr>
            <p:cNvPr id="9226" name="Rectangle 5"/>
            <p:cNvSpPr>
              <a:spLocks noChangeArrowheads="1"/>
            </p:cNvSpPr>
            <p:nvPr/>
          </p:nvSpPr>
          <p:spPr bwMode="auto">
            <a:xfrm>
              <a:off x="510" y="2843"/>
              <a:ext cx="1002" cy="266"/>
            </a:xfrm>
            <a:prstGeom prst="rect">
              <a:avLst/>
            </a:prstGeom>
            <a:solidFill>
              <a:srgbClr val="FFCCFF"/>
            </a:solidFill>
            <a:ln w="254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steady-state</a:t>
              </a:r>
            </a:p>
          </p:txBody>
        </p:sp>
        <p:graphicFrame>
          <p:nvGraphicFramePr>
            <p:cNvPr id="9220" name="Object 6"/>
            <p:cNvGraphicFramePr>
              <a:graphicFrameLocks/>
            </p:cNvGraphicFramePr>
            <p:nvPr/>
          </p:nvGraphicFramePr>
          <p:xfrm>
            <a:off x="1637" y="2841"/>
            <a:ext cx="1675" cy="418"/>
          </p:xfrm>
          <a:graphic>
            <a:graphicData uri="http://schemas.openxmlformats.org/presentationml/2006/ole">
              <mc:AlternateContent xmlns:mc="http://schemas.openxmlformats.org/markup-compatibility/2006">
                <mc:Choice xmlns:v="urn:schemas-microsoft-com:vml" Requires="v">
                  <p:oleObj spid="_x0000_s9229" name="Equation" r:id="rId8" imgW="1041120" imgH="266400" progId="Equation.3">
                    <p:embed/>
                  </p:oleObj>
                </mc:Choice>
                <mc:Fallback>
                  <p:oleObj name="Equation" r:id="rId8" imgW="1041120" imgH="2664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7" y="2841"/>
                          <a:ext cx="167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7"/>
            <p:cNvGraphicFramePr>
              <a:graphicFrameLocks/>
            </p:cNvGraphicFramePr>
            <p:nvPr/>
          </p:nvGraphicFramePr>
          <p:xfrm>
            <a:off x="2130" y="3281"/>
            <a:ext cx="2958" cy="605"/>
          </p:xfrm>
          <a:graphic>
            <a:graphicData uri="http://schemas.openxmlformats.org/presentationml/2006/ole">
              <mc:AlternateContent xmlns:mc="http://schemas.openxmlformats.org/markup-compatibility/2006">
                <mc:Choice xmlns:v="urn:schemas-microsoft-com:vml" Requires="v">
                  <p:oleObj spid="_x0000_s9230" name="Equation" r:id="rId10" imgW="1854000" imgH="393480" progId="Equation.3">
                    <p:embed/>
                  </p:oleObj>
                </mc:Choice>
                <mc:Fallback>
                  <p:oleObj name="Equation" r:id="rId10" imgW="1854000" imgH="39348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 y="3281"/>
                          <a:ext cx="2958"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371600" y="228600"/>
            <a:ext cx="6629400" cy="1041400"/>
          </a:xfrm>
          <a:noFill/>
        </p:spPr>
        <p:txBody>
          <a:bodyPr/>
          <a:lstStyle/>
          <a:p>
            <a:r>
              <a:rPr lang="en-US" altLang="en-US" sz="3600">
                <a:solidFill>
                  <a:srgbClr val="11312D"/>
                </a:solidFill>
              </a:rPr>
              <a:t>11.3 System Availability</a:t>
            </a:r>
            <a:br>
              <a:rPr lang="en-US" altLang="en-US" sz="3600">
                <a:solidFill>
                  <a:srgbClr val="11312D"/>
                </a:solidFill>
              </a:rPr>
            </a:br>
            <a:r>
              <a:rPr lang="en-US" altLang="en-US" sz="3600">
                <a:solidFill>
                  <a:srgbClr val="11312D"/>
                </a:solidFill>
              </a:rPr>
              <a:t>Series versus Parallel</a:t>
            </a:r>
          </a:p>
        </p:txBody>
      </p:sp>
      <p:sp>
        <p:nvSpPr>
          <p:cNvPr id="166" name="Date Placeholder 2"/>
          <p:cNvSpPr>
            <a:spLocks noGrp="1"/>
          </p:cNvSpPr>
          <p:nvPr>
            <p:ph type="dt" sz="quarter" idx="10"/>
          </p:nvPr>
        </p:nvSpPr>
        <p:spPr/>
        <p:txBody>
          <a:bodyPr/>
          <a:lstStyle/>
          <a:p>
            <a:pPr>
              <a:defRPr/>
            </a:pPr>
            <a:r>
              <a:rPr lang="en-US"/>
              <a:t>Chapter 11</a:t>
            </a:r>
          </a:p>
        </p:txBody>
      </p:sp>
      <p:sp>
        <p:nvSpPr>
          <p:cNvPr id="16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890A0E3-046A-4F05-A412-C96A3A5B60FC}"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10242" name="Object 3"/>
          <p:cNvGraphicFramePr>
            <a:graphicFrameLocks/>
          </p:cNvGraphicFramePr>
          <p:nvPr/>
        </p:nvGraphicFramePr>
        <p:xfrm>
          <a:off x="3132138" y="2230438"/>
          <a:ext cx="3349625" cy="1122362"/>
        </p:xfrm>
        <a:graphic>
          <a:graphicData uri="http://schemas.openxmlformats.org/presentationml/2006/ole">
            <mc:AlternateContent xmlns:mc="http://schemas.openxmlformats.org/markup-compatibility/2006">
              <mc:Choice xmlns:v="urn:schemas-microsoft-com:vml" Requires="v">
                <p:oleObj spid="_x0000_s10408" name="Equation" r:id="rId4" imgW="1193760" imgH="406080" progId="Equation.3">
                  <p:embed/>
                </p:oleObj>
              </mc:Choice>
              <mc:Fallback>
                <p:oleObj name="Equation" r:id="rId4" imgW="1193760" imgH="4060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230438"/>
                        <a:ext cx="3349625"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7" name="Group 7"/>
          <p:cNvGrpSpPr>
            <a:grpSpLocks/>
          </p:cNvGrpSpPr>
          <p:nvPr/>
        </p:nvGrpSpPr>
        <p:grpSpPr bwMode="auto">
          <a:xfrm>
            <a:off x="433388" y="4219575"/>
            <a:ext cx="8023225" cy="1462088"/>
            <a:chOff x="273" y="2658"/>
            <a:chExt cx="5054" cy="921"/>
          </a:xfrm>
        </p:grpSpPr>
        <p:graphicFrame>
          <p:nvGraphicFramePr>
            <p:cNvPr id="10243" name="Object 5"/>
            <p:cNvGraphicFramePr>
              <a:graphicFrameLocks/>
            </p:cNvGraphicFramePr>
            <p:nvPr/>
          </p:nvGraphicFramePr>
          <p:xfrm>
            <a:off x="1893" y="2797"/>
            <a:ext cx="3434" cy="782"/>
          </p:xfrm>
          <a:graphic>
            <a:graphicData uri="http://schemas.openxmlformats.org/presentationml/2006/ole">
              <mc:AlternateContent xmlns:mc="http://schemas.openxmlformats.org/markup-compatibility/2006">
                <mc:Choice xmlns:v="urn:schemas-microsoft-com:vml" Requires="v">
                  <p:oleObj spid="_x0000_s10409" name="Equation" r:id="rId6" imgW="1752480" imgH="406080" progId="Equation.3">
                    <p:embed/>
                  </p:oleObj>
                </mc:Choice>
                <mc:Fallback>
                  <p:oleObj name="Equation" r:id="rId6" imgW="1752480" imgH="4060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3" y="2797"/>
                          <a:ext cx="3434" cy="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407"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 y="2658"/>
              <a:ext cx="1359"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8" name="Group 9"/>
          <p:cNvGrpSpPr>
            <a:grpSpLocks noChangeAspect="1"/>
          </p:cNvGrpSpPr>
          <p:nvPr/>
        </p:nvGrpSpPr>
        <p:grpSpPr bwMode="auto">
          <a:xfrm>
            <a:off x="606425" y="1828800"/>
            <a:ext cx="1936750" cy="1927225"/>
            <a:chOff x="382" y="1152"/>
            <a:chExt cx="1220" cy="1214"/>
          </a:xfrm>
        </p:grpSpPr>
        <p:sp>
          <p:nvSpPr>
            <p:cNvPr id="10249" name="AutoShape 8"/>
            <p:cNvSpPr>
              <a:spLocks noChangeAspect="1" noChangeArrowheads="1" noTextEdit="1"/>
            </p:cNvSpPr>
            <p:nvPr/>
          </p:nvSpPr>
          <p:spPr bwMode="auto">
            <a:xfrm>
              <a:off x="382" y="1152"/>
              <a:ext cx="1220"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0" name="Freeform 10"/>
            <p:cNvSpPr>
              <a:spLocks/>
            </p:cNvSpPr>
            <p:nvPr/>
          </p:nvSpPr>
          <p:spPr bwMode="auto">
            <a:xfrm>
              <a:off x="740" y="1215"/>
              <a:ext cx="71" cy="97"/>
            </a:xfrm>
            <a:custGeom>
              <a:avLst/>
              <a:gdLst>
                <a:gd name="T0" fmla="*/ 29 w 71"/>
                <a:gd name="T1" fmla="*/ 35 h 97"/>
                <a:gd name="T2" fmla="*/ 33 w 71"/>
                <a:gd name="T3" fmla="*/ 34 h 97"/>
                <a:gd name="T4" fmla="*/ 38 w 71"/>
                <a:gd name="T5" fmla="*/ 34 h 97"/>
                <a:gd name="T6" fmla="*/ 43 w 71"/>
                <a:gd name="T7" fmla="*/ 32 h 97"/>
                <a:gd name="T8" fmla="*/ 46 w 71"/>
                <a:gd name="T9" fmla="*/ 31 h 97"/>
                <a:gd name="T10" fmla="*/ 49 w 71"/>
                <a:gd name="T11" fmla="*/ 29 h 97"/>
                <a:gd name="T12" fmla="*/ 54 w 71"/>
                <a:gd name="T13" fmla="*/ 24 h 97"/>
                <a:gd name="T14" fmla="*/ 57 w 71"/>
                <a:gd name="T15" fmla="*/ 18 h 97"/>
                <a:gd name="T16" fmla="*/ 57 w 71"/>
                <a:gd name="T17" fmla="*/ 13 h 97"/>
                <a:gd name="T18" fmla="*/ 54 w 71"/>
                <a:gd name="T19" fmla="*/ 11 h 97"/>
                <a:gd name="T20" fmla="*/ 49 w 71"/>
                <a:gd name="T21" fmla="*/ 10 h 97"/>
                <a:gd name="T22" fmla="*/ 40 w 71"/>
                <a:gd name="T23" fmla="*/ 15 h 97"/>
                <a:gd name="T24" fmla="*/ 32 w 71"/>
                <a:gd name="T25" fmla="*/ 23 h 97"/>
                <a:gd name="T26" fmla="*/ 24 w 71"/>
                <a:gd name="T27" fmla="*/ 35 h 97"/>
                <a:gd name="T28" fmla="*/ 18 w 71"/>
                <a:gd name="T29" fmla="*/ 51 h 97"/>
                <a:gd name="T30" fmla="*/ 13 w 71"/>
                <a:gd name="T31" fmla="*/ 65 h 97"/>
                <a:gd name="T32" fmla="*/ 11 w 71"/>
                <a:gd name="T33" fmla="*/ 76 h 97"/>
                <a:gd name="T34" fmla="*/ 13 w 71"/>
                <a:gd name="T35" fmla="*/ 84 h 97"/>
                <a:gd name="T36" fmla="*/ 18 w 71"/>
                <a:gd name="T37" fmla="*/ 88 h 97"/>
                <a:gd name="T38" fmla="*/ 27 w 71"/>
                <a:gd name="T39" fmla="*/ 84 h 97"/>
                <a:gd name="T40" fmla="*/ 38 w 71"/>
                <a:gd name="T41" fmla="*/ 76 h 97"/>
                <a:gd name="T42" fmla="*/ 48 w 71"/>
                <a:gd name="T43" fmla="*/ 64 h 97"/>
                <a:gd name="T44" fmla="*/ 56 w 71"/>
                <a:gd name="T45" fmla="*/ 46 h 97"/>
                <a:gd name="T46" fmla="*/ 57 w 71"/>
                <a:gd name="T47" fmla="*/ 51 h 97"/>
                <a:gd name="T48" fmla="*/ 56 w 71"/>
                <a:gd name="T49" fmla="*/ 61 h 97"/>
                <a:gd name="T50" fmla="*/ 49 w 71"/>
                <a:gd name="T51" fmla="*/ 72 h 97"/>
                <a:gd name="T52" fmla="*/ 40 w 71"/>
                <a:gd name="T53" fmla="*/ 81 h 97"/>
                <a:gd name="T54" fmla="*/ 30 w 71"/>
                <a:gd name="T55" fmla="*/ 91 h 97"/>
                <a:gd name="T56" fmla="*/ 19 w 71"/>
                <a:gd name="T57" fmla="*/ 95 h 97"/>
                <a:gd name="T58" fmla="*/ 11 w 71"/>
                <a:gd name="T59" fmla="*/ 97 h 97"/>
                <a:gd name="T60" fmla="*/ 8 w 71"/>
                <a:gd name="T61" fmla="*/ 97 h 97"/>
                <a:gd name="T62" fmla="*/ 5 w 71"/>
                <a:gd name="T63" fmla="*/ 97 h 97"/>
                <a:gd name="T64" fmla="*/ 2 w 71"/>
                <a:gd name="T65" fmla="*/ 91 h 97"/>
                <a:gd name="T66" fmla="*/ 0 w 71"/>
                <a:gd name="T67" fmla="*/ 81 h 97"/>
                <a:gd name="T68" fmla="*/ 2 w 71"/>
                <a:gd name="T69" fmla="*/ 67 h 97"/>
                <a:gd name="T70" fmla="*/ 6 w 71"/>
                <a:gd name="T71" fmla="*/ 51 h 97"/>
                <a:gd name="T72" fmla="*/ 10 w 71"/>
                <a:gd name="T73" fmla="*/ 43 h 97"/>
                <a:gd name="T74" fmla="*/ 13 w 71"/>
                <a:gd name="T75" fmla="*/ 37 h 97"/>
                <a:gd name="T76" fmla="*/ 18 w 71"/>
                <a:gd name="T77" fmla="*/ 31 h 97"/>
                <a:gd name="T78" fmla="*/ 22 w 71"/>
                <a:gd name="T79" fmla="*/ 26 h 97"/>
                <a:gd name="T80" fmla="*/ 27 w 71"/>
                <a:gd name="T81" fmla="*/ 21 h 97"/>
                <a:gd name="T82" fmla="*/ 33 w 71"/>
                <a:gd name="T83" fmla="*/ 15 h 97"/>
                <a:gd name="T84" fmla="*/ 41 w 71"/>
                <a:gd name="T85" fmla="*/ 10 h 97"/>
                <a:gd name="T86" fmla="*/ 49 w 71"/>
                <a:gd name="T87" fmla="*/ 5 h 97"/>
                <a:gd name="T88" fmla="*/ 57 w 71"/>
                <a:gd name="T89" fmla="*/ 2 h 97"/>
                <a:gd name="T90" fmla="*/ 63 w 71"/>
                <a:gd name="T91" fmla="*/ 0 h 97"/>
                <a:gd name="T92" fmla="*/ 65 w 71"/>
                <a:gd name="T93" fmla="*/ 0 h 97"/>
                <a:gd name="T94" fmla="*/ 68 w 71"/>
                <a:gd name="T95" fmla="*/ 2 h 97"/>
                <a:gd name="T96" fmla="*/ 71 w 71"/>
                <a:gd name="T97" fmla="*/ 8 h 97"/>
                <a:gd name="T98" fmla="*/ 70 w 71"/>
                <a:gd name="T99" fmla="*/ 13 h 97"/>
                <a:gd name="T100" fmla="*/ 65 w 71"/>
                <a:gd name="T101" fmla="*/ 21 h 97"/>
                <a:gd name="T102" fmla="*/ 57 w 71"/>
                <a:gd name="T103" fmla="*/ 27 h 97"/>
                <a:gd name="T104" fmla="*/ 49 w 71"/>
                <a:gd name="T105" fmla="*/ 34 h 97"/>
                <a:gd name="T106" fmla="*/ 41 w 71"/>
                <a:gd name="T107" fmla="*/ 38 h 97"/>
                <a:gd name="T108" fmla="*/ 33 w 71"/>
                <a:gd name="T109" fmla="*/ 40 h 97"/>
                <a:gd name="T110" fmla="*/ 29 w 71"/>
                <a:gd name="T111" fmla="*/ 38 h 97"/>
                <a:gd name="T112" fmla="*/ 25 w 71"/>
                <a:gd name="T113" fmla="*/ 35 h 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
                <a:gd name="T172" fmla="*/ 0 h 97"/>
                <a:gd name="T173" fmla="*/ 71 w 71"/>
                <a:gd name="T174" fmla="*/ 97 h 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 h="97">
                  <a:moveTo>
                    <a:pt x="25" y="35"/>
                  </a:moveTo>
                  <a:lnTo>
                    <a:pt x="29" y="35"/>
                  </a:lnTo>
                  <a:lnTo>
                    <a:pt x="32" y="34"/>
                  </a:lnTo>
                  <a:lnTo>
                    <a:pt x="33" y="34"/>
                  </a:lnTo>
                  <a:lnTo>
                    <a:pt x="37" y="34"/>
                  </a:lnTo>
                  <a:lnTo>
                    <a:pt x="38" y="34"/>
                  </a:lnTo>
                  <a:lnTo>
                    <a:pt x="40" y="32"/>
                  </a:lnTo>
                  <a:lnTo>
                    <a:pt x="43" y="32"/>
                  </a:lnTo>
                  <a:lnTo>
                    <a:pt x="44" y="32"/>
                  </a:lnTo>
                  <a:lnTo>
                    <a:pt x="46" y="31"/>
                  </a:lnTo>
                  <a:lnTo>
                    <a:pt x="48" y="31"/>
                  </a:lnTo>
                  <a:lnTo>
                    <a:pt x="49" y="29"/>
                  </a:lnTo>
                  <a:lnTo>
                    <a:pt x="51" y="27"/>
                  </a:lnTo>
                  <a:lnTo>
                    <a:pt x="54" y="24"/>
                  </a:lnTo>
                  <a:lnTo>
                    <a:pt x="56" y="21"/>
                  </a:lnTo>
                  <a:lnTo>
                    <a:pt x="57" y="18"/>
                  </a:lnTo>
                  <a:lnTo>
                    <a:pt x="57" y="16"/>
                  </a:lnTo>
                  <a:lnTo>
                    <a:pt x="57" y="13"/>
                  </a:lnTo>
                  <a:lnTo>
                    <a:pt x="56" y="11"/>
                  </a:lnTo>
                  <a:lnTo>
                    <a:pt x="54" y="11"/>
                  </a:lnTo>
                  <a:lnTo>
                    <a:pt x="51" y="10"/>
                  </a:lnTo>
                  <a:lnTo>
                    <a:pt x="49" y="10"/>
                  </a:lnTo>
                  <a:lnTo>
                    <a:pt x="44" y="11"/>
                  </a:lnTo>
                  <a:lnTo>
                    <a:pt x="40" y="15"/>
                  </a:lnTo>
                  <a:lnTo>
                    <a:pt x="37" y="18"/>
                  </a:lnTo>
                  <a:lnTo>
                    <a:pt x="32" y="23"/>
                  </a:lnTo>
                  <a:lnTo>
                    <a:pt x="27" y="29"/>
                  </a:lnTo>
                  <a:lnTo>
                    <a:pt x="24" y="35"/>
                  </a:lnTo>
                  <a:lnTo>
                    <a:pt x="21" y="43"/>
                  </a:lnTo>
                  <a:lnTo>
                    <a:pt x="18" y="51"/>
                  </a:lnTo>
                  <a:lnTo>
                    <a:pt x="14" y="57"/>
                  </a:lnTo>
                  <a:lnTo>
                    <a:pt x="13" y="65"/>
                  </a:lnTo>
                  <a:lnTo>
                    <a:pt x="13" y="72"/>
                  </a:lnTo>
                  <a:lnTo>
                    <a:pt x="11" y="76"/>
                  </a:lnTo>
                  <a:lnTo>
                    <a:pt x="13" y="81"/>
                  </a:lnTo>
                  <a:lnTo>
                    <a:pt x="13" y="84"/>
                  </a:lnTo>
                  <a:lnTo>
                    <a:pt x="14" y="86"/>
                  </a:lnTo>
                  <a:lnTo>
                    <a:pt x="18" y="88"/>
                  </a:lnTo>
                  <a:lnTo>
                    <a:pt x="22" y="86"/>
                  </a:lnTo>
                  <a:lnTo>
                    <a:pt x="27" y="84"/>
                  </a:lnTo>
                  <a:lnTo>
                    <a:pt x="32" y="81"/>
                  </a:lnTo>
                  <a:lnTo>
                    <a:pt x="38" y="76"/>
                  </a:lnTo>
                  <a:lnTo>
                    <a:pt x="43" y="72"/>
                  </a:lnTo>
                  <a:lnTo>
                    <a:pt x="48" y="64"/>
                  </a:lnTo>
                  <a:lnTo>
                    <a:pt x="51" y="56"/>
                  </a:lnTo>
                  <a:lnTo>
                    <a:pt x="56" y="46"/>
                  </a:lnTo>
                  <a:lnTo>
                    <a:pt x="57" y="50"/>
                  </a:lnTo>
                  <a:lnTo>
                    <a:pt x="57" y="51"/>
                  </a:lnTo>
                  <a:lnTo>
                    <a:pt x="57" y="56"/>
                  </a:lnTo>
                  <a:lnTo>
                    <a:pt x="56" y="61"/>
                  </a:lnTo>
                  <a:lnTo>
                    <a:pt x="52" y="65"/>
                  </a:lnTo>
                  <a:lnTo>
                    <a:pt x="49" y="72"/>
                  </a:lnTo>
                  <a:lnTo>
                    <a:pt x="44" y="76"/>
                  </a:lnTo>
                  <a:lnTo>
                    <a:pt x="40" y="81"/>
                  </a:lnTo>
                  <a:lnTo>
                    <a:pt x="35" y="86"/>
                  </a:lnTo>
                  <a:lnTo>
                    <a:pt x="30" y="91"/>
                  </a:lnTo>
                  <a:lnTo>
                    <a:pt x="24" y="94"/>
                  </a:lnTo>
                  <a:lnTo>
                    <a:pt x="19" y="95"/>
                  </a:lnTo>
                  <a:lnTo>
                    <a:pt x="14" y="97"/>
                  </a:lnTo>
                  <a:lnTo>
                    <a:pt x="11" y="97"/>
                  </a:lnTo>
                  <a:lnTo>
                    <a:pt x="8" y="97"/>
                  </a:lnTo>
                  <a:lnTo>
                    <a:pt x="6" y="97"/>
                  </a:lnTo>
                  <a:lnTo>
                    <a:pt x="5" y="97"/>
                  </a:lnTo>
                  <a:lnTo>
                    <a:pt x="3" y="94"/>
                  </a:lnTo>
                  <a:lnTo>
                    <a:pt x="2" y="91"/>
                  </a:lnTo>
                  <a:lnTo>
                    <a:pt x="0" y="88"/>
                  </a:lnTo>
                  <a:lnTo>
                    <a:pt x="0" y="81"/>
                  </a:lnTo>
                  <a:lnTo>
                    <a:pt x="0" y="75"/>
                  </a:lnTo>
                  <a:lnTo>
                    <a:pt x="2" y="67"/>
                  </a:lnTo>
                  <a:lnTo>
                    <a:pt x="3" y="59"/>
                  </a:lnTo>
                  <a:lnTo>
                    <a:pt x="6" y="51"/>
                  </a:lnTo>
                  <a:lnTo>
                    <a:pt x="8" y="48"/>
                  </a:lnTo>
                  <a:lnTo>
                    <a:pt x="10" y="43"/>
                  </a:lnTo>
                  <a:lnTo>
                    <a:pt x="11" y="40"/>
                  </a:lnTo>
                  <a:lnTo>
                    <a:pt x="13" y="37"/>
                  </a:lnTo>
                  <a:lnTo>
                    <a:pt x="16" y="34"/>
                  </a:lnTo>
                  <a:lnTo>
                    <a:pt x="18" y="31"/>
                  </a:lnTo>
                  <a:lnTo>
                    <a:pt x="19" y="29"/>
                  </a:lnTo>
                  <a:lnTo>
                    <a:pt x="22" y="26"/>
                  </a:lnTo>
                  <a:lnTo>
                    <a:pt x="24" y="23"/>
                  </a:lnTo>
                  <a:lnTo>
                    <a:pt x="27" y="21"/>
                  </a:lnTo>
                  <a:lnTo>
                    <a:pt x="30" y="18"/>
                  </a:lnTo>
                  <a:lnTo>
                    <a:pt x="33" y="15"/>
                  </a:lnTo>
                  <a:lnTo>
                    <a:pt x="38" y="11"/>
                  </a:lnTo>
                  <a:lnTo>
                    <a:pt x="41" y="10"/>
                  </a:lnTo>
                  <a:lnTo>
                    <a:pt x="44" y="7"/>
                  </a:lnTo>
                  <a:lnTo>
                    <a:pt x="49" y="5"/>
                  </a:lnTo>
                  <a:lnTo>
                    <a:pt x="52" y="4"/>
                  </a:lnTo>
                  <a:lnTo>
                    <a:pt x="57" y="2"/>
                  </a:lnTo>
                  <a:lnTo>
                    <a:pt x="60" y="0"/>
                  </a:lnTo>
                  <a:lnTo>
                    <a:pt x="63" y="0"/>
                  </a:lnTo>
                  <a:lnTo>
                    <a:pt x="65" y="0"/>
                  </a:lnTo>
                  <a:lnTo>
                    <a:pt x="67" y="2"/>
                  </a:lnTo>
                  <a:lnTo>
                    <a:pt x="68" y="2"/>
                  </a:lnTo>
                  <a:lnTo>
                    <a:pt x="70" y="5"/>
                  </a:lnTo>
                  <a:lnTo>
                    <a:pt x="71" y="8"/>
                  </a:lnTo>
                  <a:lnTo>
                    <a:pt x="71" y="10"/>
                  </a:lnTo>
                  <a:lnTo>
                    <a:pt x="70" y="13"/>
                  </a:lnTo>
                  <a:lnTo>
                    <a:pt x="68" y="18"/>
                  </a:lnTo>
                  <a:lnTo>
                    <a:pt x="65" y="21"/>
                  </a:lnTo>
                  <a:lnTo>
                    <a:pt x="62" y="24"/>
                  </a:lnTo>
                  <a:lnTo>
                    <a:pt x="57" y="27"/>
                  </a:lnTo>
                  <a:lnTo>
                    <a:pt x="54" y="31"/>
                  </a:lnTo>
                  <a:lnTo>
                    <a:pt x="49" y="34"/>
                  </a:lnTo>
                  <a:lnTo>
                    <a:pt x="44" y="37"/>
                  </a:lnTo>
                  <a:lnTo>
                    <a:pt x="41" y="38"/>
                  </a:lnTo>
                  <a:lnTo>
                    <a:pt x="37" y="38"/>
                  </a:lnTo>
                  <a:lnTo>
                    <a:pt x="33" y="40"/>
                  </a:lnTo>
                  <a:lnTo>
                    <a:pt x="32" y="38"/>
                  </a:lnTo>
                  <a:lnTo>
                    <a:pt x="29" y="38"/>
                  </a:lnTo>
                  <a:lnTo>
                    <a:pt x="27" y="37"/>
                  </a:lnTo>
                  <a:lnTo>
                    <a:pt x="25" y="35"/>
                  </a:lnTo>
                  <a:close/>
                </a:path>
              </a:pathLst>
            </a:custGeom>
            <a:solidFill>
              <a:srgbClr val="0101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1" name="Freeform 11"/>
            <p:cNvSpPr>
              <a:spLocks/>
            </p:cNvSpPr>
            <p:nvPr/>
          </p:nvSpPr>
          <p:spPr bwMode="auto">
            <a:xfrm>
              <a:off x="669" y="1152"/>
              <a:ext cx="85" cy="160"/>
            </a:xfrm>
            <a:custGeom>
              <a:avLst/>
              <a:gdLst>
                <a:gd name="T0" fmla="*/ 60 w 85"/>
                <a:gd name="T1" fmla="*/ 0 h 160"/>
                <a:gd name="T2" fmla="*/ 60 w 85"/>
                <a:gd name="T3" fmla="*/ 5 h 160"/>
                <a:gd name="T4" fmla="*/ 57 w 85"/>
                <a:gd name="T5" fmla="*/ 22 h 160"/>
                <a:gd name="T6" fmla="*/ 52 w 85"/>
                <a:gd name="T7" fmla="*/ 36 h 160"/>
                <a:gd name="T8" fmla="*/ 47 w 85"/>
                <a:gd name="T9" fmla="*/ 54 h 160"/>
                <a:gd name="T10" fmla="*/ 41 w 85"/>
                <a:gd name="T11" fmla="*/ 71 h 160"/>
                <a:gd name="T12" fmla="*/ 36 w 85"/>
                <a:gd name="T13" fmla="*/ 87 h 160"/>
                <a:gd name="T14" fmla="*/ 31 w 85"/>
                <a:gd name="T15" fmla="*/ 100 h 160"/>
                <a:gd name="T16" fmla="*/ 28 w 85"/>
                <a:gd name="T17" fmla="*/ 113 h 160"/>
                <a:gd name="T18" fmla="*/ 39 w 85"/>
                <a:gd name="T19" fmla="*/ 100 h 160"/>
                <a:gd name="T20" fmla="*/ 49 w 85"/>
                <a:gd name="T21" fmla="*/ 89 h 160"/>
                <a:gd name="T22" fmla="*/ 60 w 85"/>
                <a:gd name="T23" fmla="*/ 78 h 160"/>
                <a:gd name="T24" fmla="*/ 69 w 85"/>
                <a:gd name="T25" fmla="*/ 71 h 160"/>
                <a:gd name="T26" fmla="*/ 77 w 85"/>
                <a:gd name="T27" fmla="*/ 65 h 160"/>
                <a:gd name="T28" fmla="*/ 82 w 85"/>
                <a:gd name="T29" fmla="*/ 63 h 160"/>
                <a:gd name="T30" fmla="*/ 85 w 85"/>
                <a:gd name="T31" fmla="*/ 68 h 160"/>
                <a:gd name="T32" fmla="*/ 84 w 85"/>
                <a:gd name="T33" fmla="*/ 79 h 160"/>
                <a:gd name="T34" fmla="*/ 81 w 85"/>
                <a:gd name="T35" fmla="*/ 90 h 160"/>
                <a:gd name="T36" fmla="*/ 76 w 85"/>
                <a:gd name="T37" fmla="*/ 100 h 160"/>
                <a:gd name="T38" fmla="*/ 69 w 85"/>
                <a:gd name="T39" fmla="*/ 114 h 160"/>
                <a:gd name="T40" fmla="*/ 65 w 85"/>
                <a:gd name="T41" fmla="*/ 125 h 160"/>
                <a:gd name="T42" fmla="*/ 62 w 85"/>
                <a:gd name="T43" fmla="*/ 139 h 160"/>
                <a:gd name="T44" fmla="*/ 62 w 85"/>
                <a:gd name="T45" fmla="*/ 149 h 160"/>
                <a:gd name="T46" fmla="*/ 63 w 85"/>
                <a:gd name="T47" fmla="*/ 149 h 160"/>
                <a:gd name="T48" fmla="*/ 68 w 85"/>
                <a:gd name="T49" fmla="*/ 147 h 160"/>
                <a:gd name="T50" fmla="*/ 71 w 85"/>
                <a:gd name="T51" fmla="*/ 146 h 160"/>
                <a:gd name="T52" fmla="*/ 73 w 85"/>
                <a:gd name="T53" fmla="*/ 151 h 160"/>
                <a:gd name="T54" fmla="*/ 44 w 85"/>
                <a:gd name="T55" fmla="*/ 152 h 160"/>
                <a:gd name="T56" fmla="*/ 49 w 85"/>
                <a:gd name="T57" fmla="*/ 136 h 160"/>
                <a:gd name="T58" fmla="*/ 54 w 85"/>
                <a:gd name="T59" fmla="*/ 122 h 160"/>
                <a:gd name="T60" fmla="*/ 60 w 85"/>
                <a:gd name="T61" fmla="*/ 106 h 160"/>
                <a:gd name="T62" fmla="*/ 65 w 85"/>
                <a:gd name="T63" fmla="*/ 95 h 160"/>
                <a:gd name="T64" fmla="*/ 68 w 85"/>
                <a:gd name="T65" fmla="*/ 86 h 160"/>
                <a:gd name="T66" fmla="*/ 68 w 85"/>
                <a:gd name="T67" fmla="*/ 79 h 160"/>
                <a:gd name="T68" fmla="*/ 65 w 85"/>
                <a:gd name="T69" fmla="*/ 79 h 160"/>
                <a:gd name="T70" fmla="*/ 58 w 85"/>
                <a:gd name="T71" fmla="*/ 86 h 160"/>
                <a:gd name="T72" fmla="*/ 49 w 85"/>
                <a:gd name="T73" fmla="*/ 94 h 160"/>
                <a:gd name="T74" fmla="*/ 41 w 85"/>
                <a:gd name="T75" fmla="*/ 103 h 160"/>
                <a:gd name="T76" fmla="*/ 33 w 85"/>
                <a:gd name="T77" fmla="*/ 114 h 160"/>
                <a:gd name="T78" fmla="*/ 27 w 85"/>
                <a:gd name="T79" fmla="*/ 124 h 160"/>
                <a:gd name="T80" fmla="*/ 22 w 85"/>
                <a:gd name="T81" fmla="*/ 133 h 160"/>
                <a:gd name="T82" fmla="*/ 19 w 85"/>
                <a:gd name="T83" fmla="*/ 139 h 160"/>
                <a:gd name="T84" fmla="*/ 14 w 85"/>
                <a:gd name="T85" fmla="*/ 151 h 160"/>
                <a:gd name="T86" fmla="*/ 0 w 85"/>
                <a:gd name="T87" fmla="*/ 160 h 160"/>
                <a:gd name="T88" fmla="*/ 5 w 85"/>
                <a:gd name="T89" fmla="*/ 144 h 160"/>
                <a:gd name="T90" fmla="*/ 11 w 85"/>
                <a:gd name="T91" fmla="*/ 124 h 160"/>
                <a:gd name="T92" fmla="*/ 19 w 85"/>
                <a:gd name="T93" fmla="*/ 100 h 160"/>
                <a:gd name="T94" fmla="*/ 27 w 85"/>
                <a:gd name="T95" fmla="*/ 78 h 160"/>
                <a:gd name="T96" fmla="*/ 35 w 85"/>
                <a:gd name="T97" fmla="*/ 55 h 160"/>
                <a:gd name="T98" fmla="*/ 39 w 85"/>
                <a:gd name="T99" fmla="*/ 38 h 160"/>
                <a:gd name="T100" fmla="*/ 44 w 85"/>
                <a:gd name="T101" fmla="*/ 25 h 160"/>
                <a:gd name="T102" fmla="*/ 44 w 85"/>
                <a:gd name="T103" fmla="*/ 17 h 160"/>
                <a:gd name="T104" fmla="*/ 44 w 85"/>
                <a:gd name="T105" fmla="*/ 14 h 160"/>
                <a:gd name="T106" fmla="*/ 41 w 85"/>
                <a:gd name="T107" fmla="*/ 14 h 160"/>
                <a:gd name="T108" fmla="*/ 38 w 85"/>
                <a:gd name="T109" fmla="*/ 16 h 160"/>
                <a:gd name="T110" fmla="*/ 35 w 85"/>
                <a:gd name="T111" fmla="*/ 13 h 1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
                <a:gd name="T169" fmla="*/ 0 h 160"/>
                <a:gd name="T170" fmla="*/ 85 w 85"/>
                <a:gd name="T171" fmla="*/ 160 h 1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 h="160">
                  <a:moveTo>
                    <a:pt x="35" y="13"/>
                  </a:moveTo>
                  <a:lnTo>
                    <a:pt x="60" y="0"/>
                  </a:lnTo>
                  <a:lnTo>
                    <a:pt x="60" y="2"/>
                  </a:lnTo>
                  <a:lnTo>
                    <a:pt x="60" y="5"/>
                  </a:lnTo>
                  <a:lnTo>
                    <a:pt x="58" y="13"/>
                  </a:lnTo>
                  <a:lnTo>
                    <a:pt x="57" y="22"/>
                  </a:lnTo>
                  <a:lnTo>
                    <a:pt x="55" y="29"/>
                  </a:lnTo>
                  <a:lnTo>
                    <a:pt x="52" y="36"/>
                  </a:lnTo>
                  <a:lnTo>
                    <a:pt x="50" y="44"/>
                  </a:lnTo>
                  <a:lnTo>
                    <a:pt x="47" y="54"/>
                  </a:lnTo>
                  <a:lnTo>
                    <a:pt x="44" y="62"/>
                  </a:lnTo>
                  <a:lnTo>
                    <a:pt x="41" y="71"/>
                  </a:lnTo>
                  <a:lnTo>
                    <a:pt x="39" y="79"/>
                  </a:lnTo>
                  <a:lnTo>
                    <a:pt x="36" y="87"/>
                  </a:lnTo>
                  <a:lnTo>
                    <a:pt x="33" y="94"/>
                  </a:lnTo>
                  <a:lnTo>
                    <a:pt x="31" y="100"/>
                  </a:lnTo>
                  <a:lnTo>
                    <a:pt x="30" y="106"/>
                  </a:lnTo>
                  <a:lnTo>
                    <a:pt x="28" y="113"/>
                  </a:lnTo>
                  <a:lnTo>
                    <a:pt x="33" y="106"/>
                  </a:lnTo>
                  <a:lnTo>
                    <a:pt x="39" y="100"/>
                  </a:lnTo>
                  <a:lnTo>
                    <a:pt x="44" y="94"/>
                  </a:lnTo>
                  <a:lnTo>
                    <a:pt x="49" y="89"/>
                  </a:lnTo>
                  <a:lnTo>
                    <a:pt x="55" y="82"/>
                  </a:lnTo>
                  <a:lnTo>
                    <a:pt x="60" y="78"/>
                  </a:lnTo>
                  <a:lnTo>
                    <a:pt x="65" y="74"/>
                  </a:lnTo>
                  <a:lnTo>
                    <a:pt x="69" y="71"/>
                  </a:lnTo>
                  <a:lnTo>
                    <a:pt x="73" y="68"/>
                  </a:lnTo>
                  <a:lnTo>
                    <a:pt x="77" y="65"/>
                  </a:lnTo>
                  <a:lnTo>
                    <a:pt x="79" y="65"/>
                  </a:lnTo>
                  <a:lnTo>
                    <a:pt x="82" y="63"/>
                  </a:lnTo>
                  <a:lnTo>
                    <a:pt x="85" y="65"/>
                  </a:lnTo>
                  <a:lnTo>
                    <a:pt x="85" y="68"/>
                  </a:lnTo>
                  <a:lnTo>
                    <a:pt x="85" y="73"/>
                  </a:lnTo>
                  <a:lnTo>
                    <a:pt x="84" y="79"/>
                  </a:lnTo>
                  <a:lnTo>
                    <a:pt x="82" y="87"/>
                  </a:lnTo>
                  <a:lnTo>
                    <a:pt x="81" y="90"/>
                  </a:lnTo>
                  <a:lnTo>
                    <a:pt x="79" y="95"/>
                  </a:lnTo>
                  <a:lnTo>
                    <a:pt x="76" y="100"/>
                  </a:lnTo>
                  <a:lnTo>
                    <a:pt x="73" y="108"/>
                  </a:lnTo>
                  <a:lnTo>
                    <a:pt x="69" y="114"/>
                  </a:lnTo>
                  <a:lnTo>
                    <a:pt x="68" y="120"/>
                  </a:lnTo>
                  <a:lnTo>
                    <a:pt x="65" y="125"/>
                  </a:lnTo>
                  <a:lnTo>
                    <a:pt x="63" y="130"/>
                  </a:lnTo>
                  <a:lnTo>
                    <a:pt x="62" y="139"/>
                  </a:lnTo>
                  <a:lnTo>
                    <a:pt x="60" y="149"/>
                  </a:lnTo>
                  <a:lnTo>
                    <a:pt x="62" y="149"/>
                  </a:lnTo>
                  <a:lnTo>
                    <a:pt x="62" y="151"/>
                  </a:lnTo>
                  <a:lnTo>
                    <a:pt x="63" y="149"/>
                  </a:lnTo>
                  <a:lnTo>
                    <a:pt x="66" y="147"/>
                  </a:lnTo>
                  <a:lnTo>
                    <a:pt x="68" y="147"/>
                  </a:lnTo>
                  <a:lnTo>
                    <a:pt x="69" y="147"/>
                  </a:lnTo>
                  <a:lnTo>
                    <a:pt x="71" y="146"/>
                  </a:lnTo>
                  <a:lnTo>
                    <a:pt x="73" y="151"/>
                  </a:lnTo>
                  <a:lnTo>
                    <a:pt x="44" y="160"/>
                  </a:lnTo>
                  <a:lnTo>
                    <a:pt x="44" y="152"/>
                  </a:lnTo>
                  <a:lnTo>
                    <a:pt x="47" y="143"/>
                  </a:lnTo>
                  <a:lnTo>
                    <a:pt x="49" y="136"/>
                  </a:lnTo>
                  <a:lnTo>
                    <a:pt x="52" y="130"/>
                  </a:lnTo>
                  <a:lnTo>
                    <a:pt x="54" y="122"/>
                  </a:lnTo>
                  <a:lnTo>
                    <a:pt x="57" y="114"/>
                  </a:lnTo>
                  <a:lnTo>
                    <a:pt x="60" y="106"/>
                  </a:lnTo>
                  <a:lnTo>
                    <a:pt x="63" y="100"/>
                  </a:lnTo>
                  <a:lnTo>
                    <a:pt x="65" y="95"/>
                  </a:lnTo>
                  <a:lnTo>
                    <a:pt x="66" y="90"/>
                  </a:lnTo>
                  <a:lnTo>
                    <a:pt x="68" y="86"/>
                  </a:lnTo>
                  <a:lnTo>
                    <a:pt x="68" y="81"/>
                  </a:lnTo>
                  <a:lnTo>
                    <a:pt x="68" y="79"/>
                  </a:lnTo>
                  <a:lnTo>
                    <a:pt x="66" y="79"/>
                  </a:lnTo>
                  <a:lnTo>
                    <a:pt x="65" y="79"/>
                  </a:lnTo>
                  <a:lnTo>
                    <a:pt x="62" y="81"/>
                  </a:lnTo>
                  <a:lnTo>
                    <a:pt x="58" y="86"/>
                  </a:lnTo>
                  <a:lnTo>
                    <a:pt x="54" y="89"/>
                  </a:lnTo>
                  <a:lnTo>
                    <a:pt x="49" y="94"/>
                  </a:lnTo>
                  <a:lnTo>
                    <a:pt x="44" y="98"/>
                  </a:lnTo>
                  <a:lnTo>
                    <a:pt x="41" y="103"/>
                  </a:lnTo>
                  <a:lnTo>
                    <a:pt x="36" y="108"/>
                  </a:lnTo>
                  <a:lnTo>
                    <a:pt x="33" y="114"/>
                  </a:lnTo>
                  <a:lnTo>
                    <a:pt x="30" y="119"/>
                  </a:lnTo>
                  <a:lnTo>
                    <a:pt x="27" y="124"/>
                  </a:lnTo>
                  <a:lnTo>
                    <a:pt x="25" y="128"/>
                  </a:lnTo>
                  <a:lnTo>
                    <a:pt x="22" y="133"/>
                  </a:lnTo>
                  <a:lnTo>
                    <a:pt x="20" y="136"/>
                  </a:lnTo>
                  <a:lnTo>
                    <a:pt x="19" y="139"/>
                  </a:lnTo>
                  <a:lnTo>
                    <a:pt x="17" y="144"/>
                  </a:lnTo>
                  <a:lnTo>
                    <a:pt x="14" y="151"/>
                  </a:lnTo>
                  <a:lnTo>
                    <a:pt x="11" y="157"/>
                  </a:lnTo>
                  <a:lnTo>
                    <a:pt x="0" y="160"/>
                  </a:lnTo>
                  <a:lnTo>
                    <a:pt x="1" y="152"/>
                  </a:lnTo>
                  <a:lnTo>
                    <a:pt x="5" y="144"/>
                  </a:lnTo>
                  <a:lnTo>
                    <a:pt x="8" y="135"/>
                  </a:lnTo>
                  <a:lnTo>
                    <a:pt x="11" y="124"/>
                  </a:lnTo>
                  <a:lnTo>
                    <a:pt x="16" y="111"/>
                  </a:lnTo>
                  <a:lnTo>
                    <a:pt x="19" y="100"/>
                  </a:lnTo>
                  <a:lnTo>
                    <a:pt x="24" y="89"/>
                  </a:lnTo>
                  <a:lnTo>
                    <a:pt x="27" y="78"/>
                  </a:lnTo>
                  <a:lnTo>
                    <a:pt x="31" y="67"/>
                  </a:lnTo>
                  <a:lnTo>
                    <a:pt x="35" y="55"/>
                  </a:lnTo>
                  <a:lnTo>
                    <a:pt x="38" y="48"/>
                  </a:lnTo>
                  <a:lnTo>
                    <a:pt x="39" y="38"/>
                  </a:lnTo>
                  <a:lnTo>
                    <a:pt x="43" y="32"/>
                  </a:lnTo>
                  <a:lnTo>
                    <a:pt x="44" y="25"/>
                  </a:lnTo>
                  <a:lnTo>
                    <a:pt x="44" y="21"/>
                  </a:lnTo>
                  <a:lnTo>
                    <a:pt x="44" y="17"/>
                  </a:lnTo>
                  <a:lnTo>
                    <a:pt x="44" y="14"/>
                  </a:lnTo>
                  <a:lnTo>
                    <a:pt x="43" y="14"/>
                  </a:lnTo>
                  <a:lnTo>
                    <a:pt x="41" y="14"/>
                  </a:lnTo>
                  <a:lnTo>
                    <a:pt x="39" y="14"/>
                  </a:lnTo>
                  <a:lnTo>
                    <a:pt x="38" y="16"/>
                  </a:lnTo>
                  <a:lnTo>
                    <a:pt x="36" y="16"/>
                  </a:lnTo>
                  <a:lnTo>
                    <a:pt x="35" y="13"/>
                  </a:lnTo>
                  <a:close/>
                </a:path>
              </a:pathLst>
            </a:custGeom>
            <a:solidFill>
              <a:srgbClr val="0101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2" name="Freeform 12"/>
            <p:cNvSpPr>
              <a:spLocks/>
            </p:cNvSpPr>
            <p:nvPr/>
          </p:nvSpPr>
          <p:spPr bwMode="auto">
            <a:xfrm>
              <a:off x="537" y="1168"/>
              <a:ext cx="167" cy="149"/>
            </a:xfrm>
            <a:custGeom>
              <a:avLst/>
              <a:gdLst>
                <a:gd name="T0" fmla="*/ 154 w 167"/>
                <a:gd name="T1" fmla="*/ 25 h 149"/>
                <a:gd name="T2" fmla="*/ 159 w 167"/>
                <a:gd name="T3" fmla="*/ 24 h 149"/>
                <a:gd name="T4" fmla="*/ 162 w 167"/>
                <a:gd name="T5" fmla="*/ 14 h 149"/>
                <a:gd name="T6" fmla="*/ 146 w 167"/>
                <a:gd name="T7" fmla="*/ 5 h 149"/>
                <a:gd name="T8" fmla="*/ 130 w 167"/>
                <a:gd name="T9" fmla="*/ 3 h 149"/>
                <a:gd name="T10" fmla="*/ 110 w 167"/>
                <a:gd name="T11" fmla="*/ 6 h 149"/>
                <a:gd name="T12" fmla="*/ 100 w 167"/>
                <a:gd name="T13" fmla="*/ 13 h 149"/>
                <a:gd name="T14" fmla="*/ 119 w 167"/>
                <a:gd name="T15" fmla="*/ 19 h 149"/>
                <a:gd name="T16" fmla="*/ 138 w 167"/>
                <a:gd name="T17" fmla="*/ 24 h 149"/>
                <a:gd name="T18" fmla="*/ 151 w 167"/>
                <a:gd name="T19" fmla="*/ 32 h 149"/>
                <a:gd name="T20" fmla="*/ 138 w 167"/>
                <a:gd name="T21" fmla="*/ 36 h 149"/>
                <a:gd name="T22" fmla="*/ 113 w 167"/>
                <a:gd name="T23" fmla="*/ 28 h 149"/>
                <a:gd name="T24" fmla="*/ 97 w 167"/>
                <a:gd name="T25" fmla="*/ 22 h 149"/>
                <a:gd name="T26" fmla="*/ 84 w 167"/>
                <a:gd name="T27" fmla="*/ 19 h 149"/>
                <a:gd name="T28" fmla="*/ 64 w 167"/>
                <a:gd name="T29" fmla="*/ 36 h 149"/>
                <a:gd name="T30" fmla="*/ 48 w 167"/>
                <a:gd name="T31" fmla="*/ 68 h 149"/>
                <a:gd name="T32" fmla="*/ 41 w 167"/>
                <a:gd name="T33" fmla="*/ 100 h 149"/>
                <a:gd name="T34" fmla="*/ 54 w 167"/>
                <a:gd name="T35" fmla="*/ 128 h 149"/>
                <a:gd name="T36" fmla="*/ 65 w 167"/>
                <a:gd name="T37" fmla="*/ 135 h 149"/>
                <a:gd name="T38" fmla="*/ 81 w 167"/>
                <a:gd name="T39" fmla="*/ 138 h 149"/>
                <a:gd name="T40" fmla="*/ 106 w 167"/>
                <a:gd name="T41" fmla="*/ 131 h 149"/>
                <a:gd name="T42" fmla="*/ 129 w 167"/>
                <a:gd name="T43" fmla="*/ 112 h 149"/>
                <a:gd name="T44" fmla="*/ 140 w 167"/>
                <a:gd name="T45" fmla="*/ 81 h 149"/>
                <a:gd name="T46" fmla="*/ 137 w 167"/>
                <a:gd name="T47" fmla="*/ 104 h 149"/>
                <a:gd name="T48" fmla="*/ 116 w 167"/>
                <a:gd name="T49" fmla="*/ 130 h 149"/>
                <a:gd name="T50" fmla="*/ 102 w 167"/>
                <a:gd name="T51" fmla="*/ 141 h 149"/>
                <a:gd name="T52" fmla="*/ 87 w 167"/>
                <a:gd name="T53" fmla="*/ 147 h 149"/>
                <a:gd name="T54" fmla="*/ 67 w 167"/>
                <a:gd name="T55" fmla="*/ 147 h 149"/>
                <a:gd name="T56" fmla="*/ 46 w 167"/>
                <a:gd name="T57" fmla="*/ 138 h 149"/>
                <a:gd name="T58" fmla="*/ 35 w 167"/>
                <a:gd name="T59" fmla="*/ 119 h 149"/>
                <a:gd name="T60" fmla="*/ 37 w 167"/>
                <a:gd name="T61" fmla="*/ 78 h 149"/>
                <a:gd name="T62" fmla="*/ 46 w 167"/>
                <a:gd name="T63" fmla="*/ 54 h 149"/>
                <a:gd name="T64" fmla="*/ 60 w 167"/>
                <a:gd name="T65" fmla="*/ 33 h 149"/>
                <a:gd name="T66" fmla="*/ 79 w 167"/>
                <a:gd name="T67" fmla="*/ 17 h 149"/>
                <a:gd name="T68" fmla="*/ 64 w 167"/>
                <a:gd name="T69" fmla="*/ 13 h 149"/>
                <a:gd name="T70" fmla="*/ 45 w 167"/>
                <a:gd name="T71" fmla="*/ 11 h 149"/>
                <a:gd name="T72" fmla="*/ 15 w 167"/>
                <a:gd name="T73" fmla="*/ 22 h 149"/>
                <a:gd name="T74" fmla="*/ 5 w 167"/>
                <a:gd name="T75" fmla="*/ 57 h 149"/>
                <a:gd name="T76" fmla="*/ 2 w 167"/>
                <a:gd name="T77" fmla="*/ 66 h 149"/>
                <a:gd name="T78" fmla="*/ 5 w 167"/>
                <a:gd name="T79" fmla="*/ 36 h 149"/>
                <a:gd name="T80" fmla="*/ 16 w 167"/>
                <a:gd name="T81" fmla="*/ 19 h 149"/>
                <a:gd name="T82" fmla="*/ 34 w 167"/>
                <a:gd name="T83" fmla="*/ 6 h 149"/>
                <a:gd name="T84" fmla="*/ 53 w 167"/>
                <a:gd name="T85" fmla="*/ 1 h 149"/>
                <a:gd name="T86" fmla="*/ 64 w 167"/>
                <a:gd name="T87" fmla="*/ 3 h 149"/>
                <a:gd name="T88" fmla="*/ 79 w 167"/>
                <a:gd name="T89" fmla="*/ 6 h 149"/>
                <a:gd name="T90" fmla="*/ 91 w 167"/>
                <a:gd name="T91" fmla="*/ 9 h 149"/>
                <a:gd name="T92" fmla="*/ 114 w 167"/>
                <a:gd name="T93" fmla="*/ 1 h 149"/>
                <a:gd name="T94" fmla="*/ 137 w 167"/>
                <a:gd name="T95" fmla="*/ 0 h 149"/>
                <a:gd name="T96" fmla="*/ 148 w 167"/>
                <a:gd name="T97" fmla="*/ 0 h 149"/>
                <a:gd name="T98" fmla="*/ 160 w 167"/>
                <a:gd name="T99" fmla="*/ 5 h 149"/>
                <a:gd name="T100" fmla="*/ 167 w 167"/>
                <a:gd name="T101" fmla="*/ 14 h 149"/>
                <a:gd name="T102" fmla="*/ 159 w 167"/>
                <a:gd name="T103" fmla="*/ 28 h 1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
                <a:gd name="T157" fmla="*/ 0 h 149"/>
                <a:gd name="T158" fmla="*/ 167 w 167"/>
                <a:gd name="T159" fmla="*/ 149 h 1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 h="149">
                  <a:moveTo>
                    <a:pt x="151" y="27"/>
                  </a:moveTo>
                  <a:lnTo>
                    <a:pt x="151" y="27"/>
                  </a:lnTo>
                  <a:lnTo>
                    <a:pt x="152" y="27"/>
                  </a:lnTo>
                  <a:lnTo>
                    <a:pt x="154" y="25"/>
                  </a:lnTo>
                  <a:lnTo>
                    <a:pt x="156" y="25"/>
                  </a:lnTo>
                  <a:lnTo>
                    <a:pt x="157" y="25"/>
                  </a:lnTo>
                  <a:lnTo>
                    <a:pt x="159" y="24"/>
                  </a:lnTo>
                  <a:lnTo>
                    <a:pt x="160" y="24"/>
                  </a:lnTo>
                  <a:lnTo>
                    <a:pt x="162" y="20"/>
                  </a:lnTo>
                  <a:lnTo>
                    <a:pt x="163" y="17"/>
                  </a:lnTo>
                  <a:lnTo>
                    <a:pt x="162" y="14"/>
                  </a:lnTo>
                  <a:lnTo>
                    <a:pt x="160" y="11"/>
                  </a:lnTo>
                  <a:lnTo>
                    <a:pt x="156" y="8"/>
                  </a:lnTo>
                  <a:lnTo>
                    <a:pt x="149" y="5"/>
                  </a:lnTo>
                  <a:lnTo>
                    <a:pt x="146" y="5"/>
                  </a:lnTo>
                  <a:lnTo>
                    <a:pt x="143" y="5"/>
                  </a:lnTo>
                  <a:lnTo>
                    <a:pt x="138" y="3"/>
                  </a:lnTo>
                  <a:lnTo>
                    <a:pt x="133" y="3"/>
                  </a:lnTo>
                  <a:lnTo>
                    <a:pt x="130" y="3"/>
                  </a:lnTo>
                  <a:lnTo>
                    <a:pt x="125" y="5"/>
                  </a:lnTo>
                  <a:lnTo>
                    <a:pt x="119" y="5"/>
                  </a:lnTo>
                  <a:lnTo>
                    <a:pt x="114" y="5"/>
                  </a:lnTo>
                  <a:lnTo>
                    <a:pt x="110" y="6"/>
                  </a:lnTo>
                  <a:lnTo>
                    <a:pt x="105" y="8"/>
                  </a:lnTo>
                  <a:lnTo>
                    <a:pt x="100" y="9"/>
                  </a:lnTo>
                  <a:lnTo>
                    <a:pt x="95" y="11"/>
                  </a:lnTo>
                  <a:lnTo>
                    <a:pt x="100" y="13"/>
                  </a:lnTo>
                  <a:lnTo>
                    <a:pt x="105" y="14"/>
                  </a:lnTo>
                  <a:lnTo>
                    <a:pt x="110" y="16"/>
                  </a:lnTo>
                  <a:lnTo>
                    <a:pt x="114" y="17"/>
                  </a:lnTo>
                  <a:lnTo>
                    <a:pt x="119" y="19"/>
                  </a:lnTo>
                  <a:lnTo>
                    <a:pt x="124" y="20"/>
                  </a:lnTo>
                  <a:lnTo>
                    <a:pt x="129" y="22"/>
                  </a:lnTo>
                  <a:lnTo>
                    <a:pt x="133" y="24"/>
                  </a:lnTo>
                  <a:lnTo>
                    <a:pt x="138" y="24"/>
                  </a:lnTo>
                  <a:lnTo>
                    <a:pt x="144" y="25"/>
                  </a:lnTo>
                  <a:lnTo>
                    <a:pt x="148" y="25"/>
                  </a:lnTo>
                  <a:lnTo>
                    <a:pt x="151" y="27"/>
                  </a:lnTo>
                  <a:lnTo>
                    <a:pt x="151" y="32"/>
                  </a:lnTo>
                  <a:lnTo>
                    <a:pt x="148" y="32"/>
                  </a:lnTo>
                  <a:lnTo>
                    <a:pt x="143" y="33"/>
                  </a:lnTo>
                  <a:lnTo>
                    <a:pt x="140" y="35"/>
                  </a:lnTo>
                  <a:lnTo>
                    <a:pt x="138" y="36"/>
                  </a:lnTo>
                  <a:lnTo>
                    <a:pt x="133" y="35"/>
                  </a:lnTo>
                  <a:lnTo>
                    <a:pt x="127" y="33"/>
                  </a:lnTo>
                  <a:lnTo>
                    <a:pt x="121" y="30"/>
                  </a:lnTo>
                  <a:lnTo>
                    <a:pt x="113" y="28"/>
                  </a:lnTo>
                  <a:lnTo>
                    <a:pt x="108" y="27"/>
                  </a:lnTo>
                  <a:lnTo>
                    <a:pt x="103" y="25"/>
                  </a:lnTo>
                  <a:lnTo>
                    <a:pt x="100" y="24"/>
                  </a:lnTo>
                  <a:lnTo>
                    <a:pt x="97" y="22"/>
                  </a:lnTo>
                  <a:lnTo>
                    <a:pt x="92" y="22"/>
                  </a:lnTo>
                  <a:lnTo>
                    <a:pt x="89" y="20"/>
                  </a:lnTo>
                  <a:lnTo>
                    <a:pt x="86" y="19"/>
                  </a:lnTo>
                  <a:lnTo>
                    <a:pt x="84" y="19"/>
                  </a:lnTo>
                  <a:lnTo>
                    <a:pt x="79" y="22"/>
                  </a:lnTo>
                  <a:lnTo>
                    <a:pt x="75" y="25"/>
                  </a:lnTo>
                  <a:lnTo>
                    <a:pt x="70" y="32"/>
                  </a:lnTo>
                  <a:lnTo>
                    <a:pt x="64" y="36"/>
                  </a:lnTo>
                  <a:lnTo>
                    <a:pt x="60" y="44"/>
                  </a:lnTo>
                  <a:lnTo>
                    <a:pt x="56" y="51"/>
                  </a:lnTo>
                  <a:lnTo>
                    <a:pt x="51" y="58"/>
                  </a:lnTo>
                  <a:lnTo>
                    <a:pt x="48" y="68"/>
                  </a:lnTo>
                  <a:lnTo>
                    <a:pt x="46" y="76"/>
                  </a:lnTo>
                  <a:lnTo>
                    <a:pt x="43" y="84"/>
                  </a:lnTo>
                  <a:lnTo>
                    <a:pt x="41" y="92"/>
                  </a:lnTo>
                  <a:lnTo>
                    <a:pt x="41" y="100"/>
                  </a:lnTo>
                  <a:lnTo>
                    <a:pt x="43" y="109"/>
                  </a:lnTo>
                  <a:lnTo>
                    <a:pt x="45" y="117"/>
                  </a:lnTo>
                  <a:lnTo>
                    <a:pt x="49" y="123"/>
                  </a:lnTo>
                  <a:lnTo>
                    <a:pt x="54" y="128"/>
                  </a:lnTo>
                  <a:lnTo>
                    <a:pt x="57" y="130"/>
                  </a:lnTo>
                  <a:lnTo>
                    <a:pt x="60" y="133"/>
                  </a:lnTo>
                  <a:lnTo>
                    <a:pt x="62" y="135"/>
                  </a:lnTo>
                  <a:lnTo>
                    <a:pt x="65" y="135"/>
                  </a:lnTo>
                  <a:lnTo>
                    <a:pt x="70" y="136"/>
                  </a:lnTo>
                  <a:lnTo>
                    <a:pt x="73" y="136"/>
                  </a:lnTo>
                  <a:lnTo>
                    <a:pt x="78" y="138"/>
                  </a:lnTo>
                  <a:lnTo>
                    <a:pt x="81" y="138"/>
                  </a:lnTo>
                  <a:lnTo>
                    <a:pt x="87" y="138"/>
                  </a:lnTo>
                  <a:lnTo>
                    <a:pt x="94" y="136"/>
                  </a:lnTo>
                  <a:lnTo>
                    <a:pt x="100" y="135"/>
                  </a:lnTo>
                  <a:lnTo>
                    <a:pt x="106" y="131"/>
                  </a:lnTo>
                  <a:lnTo>
                    <a:pt x="113" y="128"/>
                  </a:lnTo>
                  <a:lnTo>
                    <a:pt x="118" y="123"/>
                  </a:lnTo>
                  <a:lnTo>
                    <a:pt x="124" y="119"/>
                  </a:lnTo>
                  <a:lnTo>
                    <a:pt x="129" y="112"/>
                  </a:lnTo>
                  <a:lnTo>
                    <a:pt x="132" y="104"/>
                  </a:lnTo>
                  <a:lnTo>
                    <a:pt x="135" y="98"/>
                  </a:lnTo>
                  <a:lnTo>
                    <a:pt x="138" y="89"/>
                  </a:lnTo>
                  <a:lnTo>
                    <a:pt x="140" y="81"/>
                  </a:lnTo>
                  <a:lnTo>
                    <a:pt x="141" y="84"/>
                  </a:lnTo>
                  <a:lnTo>
                    <a:pt x="141" y="89"/>
                  </a:lnTo>
                  <a:lnTo>
                    <a:pt x="140" y="97"/>
                  </a:lnTo>
                  <a:lnTo>
                    <a:pt x="137" y="104"/>
                  </a:lnTo>
                  <a:lnTo>
                    <a:pt x="130" y="114"/>
                  </a:lnTo>
                  <a:lnTo>
                    <a:pt x="122" y="123"/>
                  </a:lnTo>
                  <a:lnTo>
                    <a:pt x="119" y="127"/>
                  </a:lnTo>
                  <a:lnTo>
                    <a:pt x="116" y="130"/>
                  </a:lnTo>
                  <a:lnTo>
                    <a:pt x="113" y="135"/>
                  </a:lnTo>
                  <a:lnTo>
                    <a:pt x="110" y="136"/>
                  </a:lnTo>
                  <a:lnTo>
                    <a:pt x="106" y="139"/>
                  </a:lnTo>
                  <a:lnTo>
                    <a:pt x="102" y="141"/>
                  </a:lnTo>
                  <a:lnTo>
                    <a:pt x="99" y="144"/>
                  </a:lnTo>
                  <a:lnTo>
                    <a:pt x="97" y="146"/>
                  </a:lnTo>
                  <a:lnTo>
                    <a:pt x="92" y="146"/>
                  </a:lnTo>
                  <a:lnTo>
                    <a:pt x="87" y="147"/>
                  </a:lnTo>
                  <a:lnTo>
                    <a:pt x="83" y="149"/>
                  </a:lnTo>
                  <a:lnTo>
                    <a:pt x="78" y="149"/>
                  </a:lnTo>
                  <a:lnTo>
                    <a:pt x="72" y="149"/>
                  </a:lnTo>
                  <a:lnTo>
                    <a:pt x="67" y="147"/>
                  </a:lnTo>
                  <a:lnTo>
                    <a:pt x="60" y="146"/>
                  </a:lnTo>
                  <a:lnTo>
                    <a:pt x="56" y="144"/>
                  </a:lnTo>
                  <a:lnTo>
                    <a:pt x="51" y="142"/>
                  </a:lnTo>
                  <a:lnTo>
                    <a:pt x="46" y="138"/>
                  </a:lnTo>
                  <a:lnTo>
                    <a:pt x="43" y="135"/>
                  </a:lnTo>
                  <a:lnTo>
                    <a:pt x="40" y="130"/>
                  </a:lnTo>
                  <a:lnTo>
                    <a:pt x="37" y="125"/>
                  </a:lnTo>
                  <a:lnTo>
                    <a:pt x="35" y="119"/>
                  </a:lnTo>
                  <a:lnTo>
                    <a:pt x="34" y="112"/>
                  </a:lnTo>
                  <a:lnTo>
                    <a:pt x="32" y="104"/>
                  </a:lnTo>
                  <a:lnTo>
                    <a:pt x="34" y="90"/>
                  </a:lnTo>
                  <a:lnTo>
                    <a:pt x="37" y="78"/>
                  </a:lnTo>
                  <a:lnTo>
                    <a:pt x="38" y="71"/>
                  </a:lnTo>
                  <a:lnTo>
                    <a:pt x="41" y="65"/>
                  </a:lnTo>
                  <a:lnTo>
                    <a:pt x="43" y="58"/>
                  </a:lnTo>
                  <a:lnTo>
                    <a:pt x="46" y="54"/>
                  </a:lnTo>
                  <a:lnTo>
                    <a:pt x="49" y="47"/>
                  </a:lnTo>
                  <a:lnTo>
                    <a:pt x="54" y="43"/>
                  </a:lnTo>
                  <a:lnTo>
                    <a:pt x="57" y="38"/>
                  </a:lnTo>
                  <a:lnTo>
                    <a:pt x="60" y="33"/>
                  </a:lnTo>
                  <a:lnTo>
                    <a:pt x="65" y="28"/>
                  </a:lnTo>
                  <a:lnTo>
                    <a:pt x="70" y="24"/>
                  </a:lnTo>
                  <a:lnTo>
                    <a:pt x="75" y="20"/>
                  </a:lnTo>
                  <a:lnTo>
                    <a:pt x="79" y="17"/>
                  </a:lnTo>
                  <a:lnTo>
                    <a:pt x="76" y="16"/>
                  </a:lnTo>
                  <a:lnTo>
                    <a:pt x="72" y="14"/>
                  </a:lnTo>
                  <a:lnTo>
                    <a:pt x="67" y="14"/>
                  </a:lnTo>
                  <a:lnTo>
                    <a:pt x="64" y="13"/>
                  </a:lnTo>
                  <a:lnTo>
                    <a:pt x="59" y="13"/>
                  </a:lnTo>
                  <a:lnTo>
                    <a:pt x="54" y="11"/>
                  </a:lnTo>
                  <a:lnTo>
                    <a:pt x="49" y="11"/>
                  </a:lnTo>
                  <a:lnTo>
                    <a:pt x="45" y="11"/>
                  </a:lnTo>
                  <a:lnTo>
                    <a:pt x="35" y="11"/>
                  </a:lnTo>
                  <a:lnTo>
                    <a:pt x="27" y="14"/>
                  </a:lnTo>
                  <a:lnTo>
                    <a:pt x="21" y="17"/>
                  </a:lnTo>
                  <a:lnTo>
                    <a:pt x="15" y="22"/>
                  </a:lnTo>
                  <a:lnTo>
                    <a:pt x="11" y="28"/>
                  </a:lnTo>
                  <a:lnTo>
                    <a:pt x="8" y="36"/>
                  </a:lnTo>
                  <a:lnTo>
                    <a:pt x="5" y="46"/>
                  </a:lnTo>
                  <a:lnTo>
                    <a:pt x="5" y="57"/>
                  </a:lnTo>
                  <a:lnTo>
                    <a:pt x="5" y="63"/>
                  </a:lnTo>
                  <a:lnTo>
                    <a:pt x="5" y="73"/>
                  </a:lnTo>
                  <a:lnTo>
                    <a:pt x="5" y="70"/>
                  </a:lnTo>
                  <a:lnTo>
                    <a:pt x="2" y="66"/>
                  </a:lnTo>
                  <a:lnTo>
                    <a:pt x="0" y="62"/>
                  </a:lnTo>
                  <a:lnTo>
                    <a:pt x="0" y="58"/>
                  </a:lnTo>
                  <a:lnTo>
                    <a:pt x="2" y="47"/>
                  </a:lnTo>
                  <a:lnTo>
                    <a:pt x="5" y="36"/>
                  </a:lnTo>
                  <a:lnTo>
                    <a:pt x="7" y="32"/>
                  </a:lnTo>
                  <a:lnTo>
                    <a:pt x="10" y="27"/>
                  </a:lnTo>
                  <a:lnTo>
                    <a:pt x="13" y="24"/>
                  </a:lnTo>
                  <a:lnTo>
                    <a:pt x="16" y="19"/>
                  </a:lnTo>
                  <a:lnTo>
                    <a:pt x="21" y="14"/>
                  </a:lnTo>
                  <a:lnTo>
                    <a:pt x="24" y="11"/>
                  </a:lnTo>
                  <a:lnTo>
                    <a:pt x="29" y="8"/>
                  </a:lnTo>
                  <a:lnTo>
                    <a:pt x="34" y="6"/>
                  </a:lnTo>
                  <a:lnTo>
                    <a:pt x="38" y="3"/>
                  </a:lnTo>
                  <a:lnTo>
                    <a:pt x="43" y="3"/>
                  </a:lnTo>
                  <a:lnTo>
                    <a:pt x="48" y="1"/>
                  </a:lnTo>
                  <a:lnTo>
                    <a:pt x="53" y="1"/>
                  </a:lnTo>
                  <a:lnTo>
                    <a:pt x="56" y="1"/>
                  </a:lnTo>
                  <a:lnTo>
                    <a:pt x="57" y="1"/>
                  </a:lnTo>
                  <a:lnTo>
                    <a:pt x="60" y="3"/>
                  </a:lnTo>
                  <a:lnTo>
                    <a:pt x="64" y="3"/>
                  </a:lnTo>
                  <a:lnTo>
                    <a:pt x="67" y="3"/>
                  </a:lnTo>
                  <a:lnTo>
                    <a:pt x="72" y="5"/>
                  </a:lnTo>
                  <a:lnTo>
                    <a:pt x="75" y="6"/>
                  </a:lnTo>
                  <a:lnTo>
                    <a:pt x="79" y="6"/>
                  </a:lnTo>
                  <a:lnTo>
                    <a:pt x="83" y="8"/>
                  </a:lnTo>
                  <a:lnTo>
                    <a:pt x="86" y="9"/>
                  </a:lnTo>
                  <a:lnTo>
                    <a:pt x="89" y="9"/>
                  </a:lnTo>
                  <a:lnTo>
                    <a:pt x="91" y="9"/>
                  </a:lnTo>
                  <a:lnTo>
                    <a:pt x="97" y="6"/>
                  </a:lnTo>
                  <a:lnTo>
                    <a:pt x="102" y="5"/>
                  </a:lnTo>
                  <a:lnTo>
                    <a:pt x="108" y="3"/>
                  </a:lnTo>
                  <a:lnTo>
                    <a:pt x="114" y="1"/>
                  </a:lnTo>
                  <a:lnTo>
                    <a:pt x="119" y="0"/>
                  </a:lnTo>
                  <a:lnTo>
                    <a:pt x="125" y="0"/>
                  </a:lnTo>
                  <a:lnTo>
                    <a:pt x="130" y="0"/>
                  </a:lnTo>
                  <a:lnTo>
                    <a:pt x="137" y="0"/>
                  </a:lnTo>
                  <a:lnTo>
                    <a:pt x="140" y="0"/>
                  </a:lnTo>
                  <a:lnTo>
                    <a:pt x="143" y="0"/>
                  </a:lnTo>
                  <a:lnTo>
                    <a:pt x="146" y="0"/>
                  </a:lnTo>
                  <a:lnTo>
                    <a:pt x="148" y="0"/>
                  </a:lnTo>
                  <a:lnTo>
                    <a:pt x="151" y="0"/>
                  </a:lnTo>
                  <a:lnTo>
                    <a:pt x="154" y="1"/>
                  </a:lnTo>
                  <a:lnTo>
                    <a:pt x="157" y="3"/>
                  </a:lnTo>
                  <a:lnTo>
                    <a:pt x="160" y="5"/>
                  </a:lnTo>
                  <a:lnTo>
                    <a:pt x="163" y="6"/>
                  </a:lnTo>
                  <a:lnTo>
                    <a:pt x="165" y="9"/>
                  </a:lnTo>
                  <a:lnTo>
                    <a:pt x="165" y="11"/>
                  </a:lnTo>
                  <a:lnTo>
                    <a:pt x="167" y="14"/>
                  </a:lnTo>
                  <a:lnTo>
                    <a:pt x="165" y="22"/>
                  </a:lnTo>
                  <a:lnTo>
                    <a:pt x="162" y="25"/>
                  </a:lnTo>
                  <a:lnTo>
                    <a:pt x="160" y="27"/>
                  </a:lnTo>
                  <a:lnTo>
                    <a:pt x="159" y="28"/>
                  </a:lnTo>
                  <a:lnTo>
                    <a:pt x="156" y="30"/>
                  </a:lnTo>
                  <a:lnTo>
                    <a:pt x="151" y="30"/>
                  </a:lnTo>
                  <a:lnTo>
                    <a:pt x="151" y="27"/>
                  </a:lnTo>
                  <a:close/>
                </a:path>
              </a:pathLst>
            </a:custGeom>
            <a:solidFill>
              <a:srgbClr val="0101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3" name="Freeform 13"/>
            <p:cNvSpPr>
              <a:spLocks/>
            </p:cNvSpPr>
            <p:nvPr/>
          </p:nvSpPr>
          <p:spPr bwMode="auto">
            <a:xfrm>
              <a:off x="382" y="1708"/>
              <a:ext cx="1217" cy="656"/>
            </a:xfrm>
            <a:custGeom>
              <a:avLst/>
              <a:gdLst>
                <a:gd name="T0" fmla="*/ 570 w 1217"/>
                <a:gd name="T1" fmla="*/ 631 h 656"/>
                <a:gd name="T2" fmla="*/ 512 w 1217"/>
                <a:gd name="T3" fmla="*/ 577 h 656"/>
                <a:gd name="T4" fmla="*/ 458 w 1217"/>
                <a:gd name="T5" fmla="*/ 526 h 656"/>
                <a:gd name="T6" fmla="*/ 406 w 1217"/>
                <a:gd name="T7" fmla="*/ 479 h 656"/>
                <a:gd name="T8" fmla="*/ 356 w 1217"/>
                <a:gd name="T9" fmla="*/ 435 h 656"/>
                <a:gd name="T10" fmla="*/ 312 w 1217"/>
                <a:gd name="T11" fmla="*/ 392 h 656"/>
                <a:gd name="T12" fmla="*/ 269 w 1217"/>
                <a:gd name="T13" fmla="*/ 352 h 656"/>
                <a:gd name="T14" fmla="*/ 228 w 1217"/>
                <a:gd name="T15" fmla="*/ 314 h 656"/>
                <a:gd name="T16" fmla="*/ 193 w 1217"/>
                <a:gd name="T17" fmla="*/ 282 h 656"/>
                <a:gd name="T18" fmla="*/ 165 w 1217"/>
                <a:gd name="T19" fmla="*/ 255 h 656"/>
                <a:gd name="T20" fmla="*/ 136 w 1217"/>
                <a:gd name="T21" fmla="*/ 229 h 656"/>
                <a:gd name="T22" fmla="*/ 108 w 1217"/>
                <a:gd name="T23" fmla="*/ 203 h 656"/>
                <a:gd name="T24" fmla="*/ 82 w 1217"/>
                <a:gd name="T25" fmla="*/ 179 h 656"/>
                <a:gd name="T26" fmla="*/ 57 w 1217"/>
                <a:gd name="T27" fmla="*/ 156 h 656"/>
                <a:gd name="T28" fmla="*/ 33 w 1217"/>
                <a:gd name="T29" fmla="*/ 133 h 656"/>
                <a:gd name="T30" fmla="*/ 11 w 1217"/>
                <a:gd name="T31" fmla="*/ 113 h 656"/>
                <a:gd name="T32" fmla="*/ 41 w 1217"/>
                <a:gd name="T33" fmla="*/ 91 h 656"/>
                <a:gd name="T34" fmla="*/ 120 w 1217"/>
                <a:gd name="T35" fmla="*/ 67 h 656"/>
                <a:gd name="T36" fmla="*/ 200 w 1217"/>
                <a:gd name="T37" fmla="*/ 48 h 656"/>
                <a:gd name="T38" fmla="*/ 279 w 1217"/>
                <a:gd name="T39" fmla="*/ 32 h 656"/>
                <a:gd name="T40" fmla="*/ 355 w 1217"/>
                <a:gd name="T41" fmla="*/ 19 h 656"/>
                <a:gd name="T42" fmla="*/ 429 w 1217"/>
                <a:gd name="T43" fmla="*/ 10 h 656"/>
                <a:gd name="T44" fmla="*/ 502 w 1217"/>
                <a:gd name="T45" fmla="*/ 3 h 656"/>
                <a:gd name="T46" fmla="*/ 574 w 1217"/>
                <a:gd name="T47" fmla="*/ 0 h 656"/>
                <a:gd name="T48" fmla="*/ 643 w 1217"/>
                <a:gd name="T49" fmla="*/ 0 h 656"/>
                <a:gd name="T50" fmla="*/ 715 w 1217"/>
                <a:gd name="T51" fmla="*/ 3 h 656"/>
                <a:gd name="T52" fmla="*/ 787 w 1217"/>
                <a:gd name="T53" fmla="*/ 10 h 656"/>
                <a:gd name="T54" fmla="*/ 862 w 1217"/>
                <a:gd name="T55" fmla="*/ 19 h 656"/>
                <a:gd name="T56" fmla="*/ 940 w 1217"/>
                <a:gd name="T57" fmla="*/ 32 h 656"/>
                <a:gd name="T58" fmla="*/ 1017 w 1217"/>
                <a:gd name="T59" fmla="*/ 48 h 656"/>
                <a:gd name="T60" fmla="*/ 1096 w 1217"/>
                <a:gd name="T61" fmla="*/ 67 h 656"/>
                <a:gd name="T62" fmla="*/ 1176 w 1217"/>
                <a:gd name="T63" fmla="*/ 91 h 656"/>
                <a:gd name="T64" fmla="*/ 1206 w 1217"/>
                <a:gd name="T65" fmla="*/ 113 h 656"/>
                <a:gd name="T66" fmla="*/ 1182 w 1217"/>
                <a:gd name="T67" fmla="*/ 135 h 656"/>
                <a:gd name="T68" fmla="*/ 1157 w 1217"/>
                <a:gd name="T69" fmla="*/ 157 h 656"/>
                <a:gd name="T70" fmla="*/ 1131 w 1217"/>
                <a:gd name="T71" fmla="*/ 179 h 656"/>
                <a:gd name="T72" fmla="*/ 1104 w 1217"/>
                <a:gd name="T73" fmla="*/ 205 h 656"/>
                <a:gd name="T74" fmla="*/ 1076 w 1217"/>
                <a:gd name="T75" fmla="*/ 230 h 656"/>
                <a:gd name="T76" fmla="*/ 1046 w 1217"/>
                <a:gd name="T77" fmla="*/ 255 h 656"/>
                <a:gd name="T78" fmla="*/ 1016 w 1217"/>
                <a:gd name="T79" fmla="*/ 284 h 656"/>
                <a:gd name="T80" fmla="*/ 979 w 1217"/>
                <a:gd name="T81" fmla="*/ 316 h 656"/>
                <a:gd name="T82" fmla="*/ 938 w 1217"/>
                <a:gd name="T83" fmla="*/ 352 h 656"/>
                <a:gd name="T84" fmla="*/ 894 w 1217"/>
                <a:gd name="T85" fmla="*/ 392 h 656"/>
                <a:gd name="T86" fmla="*/ 848 w 1217"/>
                <a:gd name="T87" fmla="*/ 435 h 656"/>
                <a:gd name="T88" fmla="*/ 797 w 1217"/>
                <a:gd name="T89" fmla="*/ 479 h 656"/>
                <a:gd name="T90" fmla="*/ 745 w 1217"/>
                <a:gd name="T91" fmla="*/ 526 h 656"/>
                <a:gd name="T92" fmla="*/ 689 w 1217"/>
                <a:gd name="T93" fmla="*/ 577 h 656"/>
                <a:gd name="T94" fmla="*/ 631 w 1217"/>
                <a:gd name="T95" fmla="*/ 631 h 6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7"/>
                <a:gd name="T145" fmla="*/ 0 h 656"/>
                <a:gd name="T146" fmla="*/ 1217 w 1217"/>
                <a:gd name="T147" fmla="*/ 656 h 6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7" h="656">
                  <a:moveTo>
                    <a:pt x="600" y="656"/>
                  </a:moveTo>
                  <a:lnTo>
                    <a:pt x="570" y="631"/>
                  </a:lnTo>
                  <a:lnTo>
                    <a:pt x="540" y="603"/>
                  </a:lnTo>
                  <a:lnTo>
                    <a:pt x="512" y="577"/>
                  </a:lnTo>
                  <a:lnTo>
                    <a:pt x="485" y="552"/>
                  </a:lnTo>
                  <a:lnTo>
                    <a:pt x="458" y="526"/>
                  </a:lnTo>
                  <a:lnTo>
                    <a:pt x="431" y="503"/>
                  </a:lnTo>
                  <a:lnTo>
                    <a:pt x="406" y="479"/>
                  </a:lnTo>
                  <a:lnTo>
                    <a:pt x="382" y="457"/>
                  </a:lnTo>
                  <a:lnTo>
                    <a:pt x="356" y="435"/>
                  </a:lnTo>
                  <a:lnTo>
                    <a:pt x="334" y="412"/>
                  </a:lnTo>
                  <a:lnTo>
                    <a:pt x="312" y="392"/>
                  </a:lnTo>
                  <a:lnTo>
                    <a:pt x="290" y="371"/>
                  </a:lnTo>
                  <a:lnTo>
                    <a:pt x="269" y="352"/>
                  </a:lnTo>
                  <a:lnTo>
                    <a:pt x="249" y="333"/>
                  </a:lnTo>
                  <a:lnTo>
                    <a:pt x="228" y="314"/>
                  </a:lnTo>
                  <a:lnTo>
                    <a:pt x="209" y="297"/>
                  </a:lnTo>
                  <a:lnTo>
                    <a:pt x="193" y="282"/>
                  </a:lnTo>
                  <a:lnTo>
                    <a:pt x="179" y="268"/>
                  </a:lnTo>
                  <a:lnTo>
                    <a:pt x="165" y="255"/>
                  </a:lnTo>
                  <a:lnTo>
                    <a:pt x="151" y="241"/>
                  </a:lnTo>
                  <a:lnTo>
                    <a:pt x="136" y="229"/>
                  </a:lnTo>
                  <a:lnTo>
                    <a:pt x="122" y="216"/>
                  </a:lnTo>
                  <a:lnTo>
                    <a:pt x="108" y="203"/>
                  </a:lnTo>
                  <a:lnTo>
                    <a:pt x="95" y="192"/>
                  </a:lnTo>
                  <a:lnTo>
                    <a:pt x="82" y="179"/>
                  </a:lnTo>
                  <a:lnTo>
                    <a:pt x="70" y="168"/>
                  </a:lnTo>
                  <a:lnTo>
                    <a:pt x="57" y="156"/>
                  </a:lnTo>
                  <a:lnTo>
                    <a:pt x="46" y="145"/>
                  </a:lnTo>
                  <a:lnTo>
                    <a:pt x="33" y="133"/>
                  </a:lnTo>
                  <a:lnTo>
                    <a:pt x="22" y="124"/>
                  </a:lnTo>
                  <a:lnTo>
                    <a:pt x="11" y="113"/>
                  </a:lnTo>
                  <a:lnTo>
                    <a:pt x="0" y="103"/>
                  </a:lnTo>
                  <a:lnTo>
                    <a:pt x="41" y="91"/>
                  </a:lnTo>
                  <a:lnTo>
                    <a:pt x="81" y="78"/>
                  </a:lnTo>
                  <a:lnTo>
                    <a:pt x="120" y="67"/>
                  </a:lnTo>
                  <a:lnTo>
                    <a:pt x="162" y="56"/>
                  </a:lnTo>
                  <a:lnTo>
                    <a:pt x="200" y="48"/>
                  </a:lnTo>
                  <a:lnTo>
                    <a:pt x="239" y="38"/>
                  </a:lnTo>
                  <a:lnTo>
                    <a:pt x="279" y="32"/>
                  </a:lnTo>
                  <a:lnTo>
                    <a:pt x="317" y="24"/>
                  </a:lnTo>
                  <a:lnTo>
                    <a:pt x="355" y="19"/>
                  </a:lnTo>
                  <a:lnTo>
                    <a:pt x="393" y="13"/>
                  </a:lnTo>
                  <a:lnTo>
                    <a:pt x="429" y="10"/>
                  </a:lnTo>
                  <a:lnTo>
                    <a:pt x="466" y="7"/>
                  </a:lnTo>
                  <a:lnTo>
                    <a:pt x="502" y="3"/>
                  </a:lnTo>
                  <a:lnTo>
                    <a:pt x="539" y="2"/>
                  </a:lnTo>
                  <a:lnTo>
                    <a:pt x="574" y="0"/>
                  </a:lnTo>
                  <a:lnTo>
                    <a:pt x="608" y="0"/>
                  </a:lnTo>
                  <a:lnTo>
                    <a:pt x="643" y="0"/>
                  </a:lnTo>
                  <a:lnTo>
                    <a:pt x="678" y="2"/>
                  </a:lnTo>
                  <a:lnTo>
                    <a:pt x="715" y="3"/>
                  </a:lnTo>
                  <a:lnTo>
                    <a:pt x="751" y="7"/>
                  </a:lnTo>
                  <a:lnTo>
                    <a:pt x="787" y="10"/>
                  </a:lnTo>
                  <a:lnTo>
                    <a:pt x="825" y="15"/>
                  </a:lnTo>
                  <a:lnTo>
                    <a:pt x="862" y="19"/>
                  </a:lnTo>
                  <a:lnTo>
                    <a:pt x="900" y="24"/>
                  </a:lnTo>
                  <a:lnTo>
                    <a:pt x="940" y="32"/>
                  </a:lnTo>
                  <a:lnTo>
                    <a:pt x="978" y="38"/>
                  </a:lnTo>
                  <a:lnTo>
                    <a:pt x="1017" y="48"/>
                  </a:lnTo>
                  <a:lnTo>
                    <a:pt x="1055" y="56"/>
                  </a:lnTo>
                  <a:lnTo>
                    <a:pt x="1096" y="67"/>
                  </a:lnTo>
                  <a:lnTo>
                    <a:pt x="1136" y="78"/>
                  </a:lnTo>
                  <a:lnTo>
                    <a:pt x="1176" y="91"/>
                  </a:lnTo>
                  <a:lnTo>
                    <a:pt x="1217" y="103"/>
                  </a:lnTo>
                  <a:lnTo>
                    <a:pt x="1206" y="113"/>
                  </a:lnTo>
                  <a:lnTo>
                    <a:pt x="1193" y="124"/>
                  </a:lnTo>
                  <a:lnTo>
                    <a:pt x="1182" y="135"/>
                  </a:lnTo>
                  <a:lnTo>
                    <a:pt x="1169" y="146"/>
                  </a:lnTo>
                  <a:lnTo>
                    <a:pt x="1157" y="157"/>
                  </a:lnTo>
                  <a:lnTo>
                    <a:pt x="1144" y="168"/>
                  </a:lnTo>
                  <a:lnTo>
                    <a:pt x="1131" y="179"/>
                  </a:lnTo>
                  <a:lnTo>
                    <a:pt x="1117" y="192"/>
                  </a:lnTo>
                  <a:lnTo>
                    <a:pt x="1104" y="205"/>
                  </a:lnTo>
                  <a:lnTo>
                    <a:pt x="1090" y="217"/>
                  </a:lnTo>
                  <a:lnTo>
                    <a:pt x="1076" y="230"/>
                  </a:lnTo>
                  <a:lnTo>
                    <a:pt x="1062" y="243"/>
                  </a:lnTo>
                  <a:lnTo>
                    <a:pt x="1046" y="255"/>
                  </a:lnTo>
                  <a:lnTo>
                    <a:pt x="1031" y="270"/>
                  </a:lnTo>
                  <a:lnTo>
                    <a:pt x="1016" y="284"/>
                  </a:lnTo>
                  <a:lnTo>
                    <a:pt x="1000" y="298"/>
                  </a:lnTo>
                  <a:lnTo>
                    <a:pt x="979" y="316"/>
                  </a:lnTo>
                  <a:lnTo>
                    <a:pt x="960" y="333"/>
                  </a:lnTo>
                  <a:lnTo>
                    <a:pt x="938" y="352"/>
                  </a:lnTo>
                  <a:lnTo>
                    <a:pt x="916" y="373"/>
                  </a:lnTo>
                  <a:lnTo>
                    <a:pt x="894" y="392"/>
                  </a:lnTo>
                  <a:lnTo>
                    <a:pt x="871" y="414"/>
                  </a:lnTo>
                  <a:lnTo>
                    <a:pt x="848" y="435"/>
                  </a:lnTo>
                  <a:lnTo>
                    <a:pt x="822" y="457"/>
                  </a:lnTo>
                  <a:lnTo>
                    <a:pt x="797" y="479"/>
                  </a:lnTo>
                  <a:lnTo>
                    <a:pt x="772" y="503"/>
                  </a:lnTo>
                  <a:lnTo>
                    <a:pt x="745" y="526"/>
                  </a:lnTo>
                  <a:lnTo>
                    <a:pt x="718" y="552"/>
                  </a:lnTo>
                  <a:lnTo>
                    <a:pt x="689" y="577"/>
                  </a:lnTo>
                  <a:lnTo>
                    <a:pt x="659" y="604"/>
                  </a:lnTo>
                  <a:lnTo>
                    <a:pt x="631" y="631"/>
                  </a:lnTo>
                  <a:lnTo>
                    <a:pt x="600" y="656"/>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4" name="Freeform 14"/>
            <p:cNvSpPr>
              <a:spLocks/>
            </p:cNvSpPr>
            <p:nvPr/>
          </p:nvSpPr>
          <p:spPr bwMode="auto">
            <a:xfrm>
              <a:off x="385" y="1662"/>
              <a:ext cx="1215" cy="660"/>
            </a:xfrm>
            <a:custGeom>
              <a:avLst/>
              <a:gdLst>
                <a:gd name="T0" fmla="*/ 571 w 1215"/>
                <a:gd name="T1" fmla="*/ 631 h 660"/>
                <a:gd name="T2" fmla="*/ 512 w 1215"/>
                <a:gd name="T3" fmla="*/ 579 h 660"/>
                <a:gd name="T4" fmla="*/ 458 w 1215"/>
                <a:gd name="T5" fmla="*/ 528 h 660"/>
                <a:gd name="T6" fmla="*/ 406 w 1215"/>
                <a:gd name="T7" fmla="*/ 481 h 660"/>
                <a:gd name="T8" fmla="*/ 357 w 1215"/>
                <a:gd name="T9" fmla="*/ 435 h 660"/>
                <a:gd name="T10" fmla="*/ 312 w 1215"/>
                <a:gd name="T11" fmla="*/ 393 h 660"/>
                <a:gd name="T12" fmla="*/ 268 w 1215"/>
                <a:gd name="T13" fmla="*/ 354 h 660"/>
                <a:gd name="T14" fmla="*/ 228 w 1215"/>
                <a:gd name="T15" fmla="*/ 316 h 660"/>
                <a:gd name="T16" fmla="*/ 193 w 1215"/>
                <a:gd name="T17" fmla="*/ 284 h 660"/>
                <a:gd name="T18" fmla="*/ 163 w 1215"/>
                <a:gd name="T19" fmla="*/ 255 h 660"/>
                <a:gd name="T20" fmla="*/ 135 w 1215"/>
                <a:gd name="T21" fmla="*/ 230 h 660"/>
                <a:gd name="T22" fmla="*/ 108 w 1215"/>
                <a:gd name="T23" fmla="*/ 205 h 660"/>
                <a:gd name="T24" fmla="*/ 83 w 1215"/>
                <a:gd name="T25" fmla="*/ 181 h 660"/>
                <a:gd name="T26" fmla="*/ 57 w 1215"/>
                <a:gd name="T27" fmla="*/ 157 h 660"/>
                <a:gd name="T28" fmla="*/ 33 w 1215"/>
                <a:gd name="T29" fmla="*/ 135 h 660"/>
                <a:gd name="T30" fmla="*/ 11 w 1215"/>
                <a:gd name="T31" fmla="*/ 114 h 660"/>
                <a:gd name="T32" fmla="*/ 41 w 1215"/>
                <a:gd name="T33" fmla="*/ 92 h 660"/>
                <a:gd name="T34" fmla="*/ 121 w 1215"/>
                <a:gd name="T35" fmla="*/ 68 h 660"/>
                <a:gd name="T36" fmla="*/ 201 w 1215"/>
                <a:gd name="T37" fmla="*/ 48 h 660"/>
                <a:gd name="T38" fmla="*/ 279 w 1215"/>
                <a:gd name="T39" fmla="*/ 32 h 660"/>
                <a:gd name="T40" fmla="*/ 355 w 1215"/>
                <a:gd name="T41" fmla="*/ 19 h 660"/>
                <a:gd name="T42" fmla="*/ 430 w 1215"/>
                <a:gd name="T43" fmla="*/ 10 h 660"/>
                <a:gd name="T44" fmla="*/ 502 w 1215"/>
                <a:gd name="T45" fmla="*/ 5 h 660"/>
                <a:gd name="T46" fmla="*/ 574 w 1215"/>
                <a:gd name="T47" fmla="*/ 2 h 660"/>
                <a:gd name="T48" fmla="*/ 643 w 1215"/>
                <a:gd name="T49" fmla="*/ 2 h 660"/>
                <a:gd name="T50" fmla="*/ 715 w 1215"/>
                <a:gd name="T51" fmla="*/ 5 h 660"/>
                <a:gd name="T52" fmla="*/ 788 w 1215"/>
                <a:gd name="T53" fmla="*/ 10 h 660"/>
                <a:gd name="T54" fmla="*/ 862 w 1215"/>
                <a:gd name="T55" fmla="*/ 19 h 660"/>
                <a:gd name="T56" fmla="*/ 938 w 1215"/>
                <a:gd name="T57" fmla="*/ 32 h 660"/>
                <a:gd name="T58" fmla="*/ 1017 w 1215"/>
                <a:gd name="T59" fmla="*/ 48 h 660"/>
                <a:gd name="T60" fmla="*/ 1097 w 1215"/>
                <a:gd name="T61" fmla="*/ 68 h 660"/>
                <a:gd name="T62" fmla="*/ 1176 w 1215"/>
                <a:gd name="T63" fmla="*/ 92 h 660"/>
                <a:gd name="T64" fmla="*/ 1206 w 1215"/>
                <a:gd name="T65" fmla="*/ 114 h 660"/>
                <a:gd name="T66" fmla="*/ 1182 w 1215"/>
                <a:gd name="T67" fmla="*/ 137 h 660"/>
                <a:gd name="T68" fmla="*/ 1157 w 1215"/>
                <a:gd name="T69" fmla="*/ 157 h 660"/>
                <a:gd name="T70" fmla="*/ 1131 w 1215"/>
                <a:gd name="T71" fmla="*/ 181 h 660"/>
                <a:gd name="T72" fmla="*/ 1105 w 1215"/>
                <a:gd name="T73" fmla="*/ 205 h 660"/>
                <a:gd name="T74" fmla="*/ 1076 w 1215"/>
                <a:gd name="T75" fmla="*/ 230 h 660"/>
                <a:gd name="T76" fmla="*/ 1046 w 1215"/>
                <a:gd name="T77" fmla="*/ 257 h 660"/>
                <a:gd name="T78" fmla="*/ 1016 w 1215"/>
                <a:gd name="T79" fmla="*/ 284 h 660"/>
                <a:gd name="T80" fmla="*/ 979 w 1215"/>
                <a:gd name="T81" fmla="*/ 316 h 660"/>
                <a:gd name="T82" fmla="*/ 938 w 1215"/>
                <a:gd name="T83" fmla="*/ 354 h 660"/>
                <a:gd name="T84" fmla="*/ 894 w 1215"/>
                <a:gd name="T85" fmla="*/ 393 h 660"/>
                <a:gd name="T86" fmla="*/ 848 w 1215"/>
                <a:gd name="T87" fmla="*/ 436 h 660"/>
                <a:gd name="T88" fmla="*/ 797 w 1215"/>
                <a:gd name="T89" fmla="*/ 481 h 660"/>
                <a:gd name="T90" fmla="*/ 745 w 1215"/>
                <a:gd name="T91" fmla="*/ 528 h 660"/>
                <a:gd name="T92" fmla="*/ 689 w 1215"/>
                <a:gd name="T93" fmla="*/ 579 h 660"/>
                <a:gd name="T94" fmla="*/ 631 w 1215"/>
                <a:gd name="T95" fmla="*/ 631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5"/>
                <a:gd name="T145" fmla="*/ 0 h 660"/>
                <a:gd name="T146" fmla="*/ 1215 w 1215"/>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5" h="660">
                  <a:moveTo>
                    <a:pt x="601" y="660"/>
                  </a:moveTo>
                  <a:lnTo>
                    <a:pt x="571" y="631"/>
                  </a:lnTo>
                  <a:lnTo>
                    <a:pt x="540" y="604"/>
                  </a:lnTo>
                  <a:lnTo>
                    <a:pt x="512" y="579"/>
                  </a:lnTo>
                  <a:lnTo>
                    <a:pt x="485" y="552"/>
                  </a:lnTo>
                  <a:lnTo>
                    <a:pt x="458" y="528"/>
                  </a:lnTo>
                  <a:lnTo>
                    <a:pt x="431" y="503"/>
                  </a:lnTo>
                  <a:lnTo>
                    <a:pt x="406" y="481"/>
                  </a:lnTo>
                  <a:lnTo>
                    <a:pt x="382" y="457"/>
                  </a:lnTo>
                  <a:lnTo>
                    <a:pt x="357" y="435"/>
                  </a:lnTo>
                  <a:lnTo>
                    <a:pt x="334" y="414"/>
                  </a:lnTo>
                  <a:lnTo>
                    <a:pt x="312" y="393"/>
                  </a:lnTo>
                  <a:lnTo>
                    <a:pt x="290" y="373"/>
                  </a:lnTo>
                  <a:lnTo>
                    <a:pt x="268" y="354"/>
                  </a:lnTo>
                  <a:lnTo>
                    <a:pt x="249" y="335"/>
                  </a:lnTo>
                  <a:lnTo>
                    <a:pt x="228" y="316"/>
                  </a:lnTo>
                  <a:lnTo>
                    <a:pt x="209" y="298"/>
                  </a:lnTo>
                  <a:lnTo>
                    <a:pt x="193" y="284"/>
                  </a:lnTo>
                  <a:lnTo>
                    <a:pt x="179" y="270"/>
                  </a:lnTo>
                  <a:lnTo>
                    <a:pt x="163" y="255"/>
                  </a:lnTo>
                  <a:lnTo>
                    <a:pt x="149" y="243"/>
                  </a:lnTo>
                  <a:lnTo>
                    <a:pt x="135" y="230"/>
                  </a:lnTo>
                  <a:lnTo>
                    <a:pt x="122" y="217"/>
                  </a:lnTo>
                  <a:lnTo>
                    <a:pt x="108" y="205"/>
                  </a:lnTo>
                  <a:lnTo>
                    <a:pt x="95" y="192"/>
                  </a:lnTo>
                  <a:lnTo>
                    <a:pt x="83" y="181"/>
                  </a:lnTo>
                  <a:lnTo>
                    <a:pt x="70" y="168"/>
                  </a:lnTo>
                  <a:lnTo>
                    <a:pt x="57" y="157"/>
                  </a:lnTo>
                  <a:lnTo>
                    <a:pt x="46" y="146"/>
                  </a:lnTo>
                  <a:lnTo>
                    <a:pt x="33" y="135"/>
                  </a:lnTo>
                  <a:lnTo>
                    <a:pt x="22" y="126"/>
                  </a:lnTo>
                  <a:lnTo>
                    <a:pt x="11" y="114"/>
                  </a:lnTo>
                  <a:lnTo>
                    <a:pt x="0" y="105"/>
                  </a:lnTo>
                  <a:lnTo>
                    <a:pt x="41" y="92"/>
                  </a:lnTo>
                  <a:lnTo>
                    <a:pt x="81" y="80"/>
                  </a:lnTo>
                  <a:lnTo>
                    <a:pt x="121" y="68"/>
                  </a:lnTo>
                  <a:lnTo>
                    <a:pt x="162" y="57"/>
                  </a:lnTo>
                  <a:lnTo>
                    <a:pt x="201" y="48"/>
                  </a:lnTo>
                  <a:lnTo>
                    <a:pt x="239" y="40"/>
                  </a:lnTo>
                  <a:lnTo>
                    <a:pt x="279" y="32"/>
                  </a:lnTo>
                  <a:lnTo>
                    <a:pt x="317" y="26"/>
                  </a:lnTo>
                  <a:lnTo>
                    <a:pt x="355" y="19"/>
                  </a:lnTo>
                  <a:lnTo>
                    <a:pt x="393" y="15"/>
                  </a:lnTo>
                  <a:lnTo>
                    <a:pt x="430" y="10"/>
                  </a:lnTo>
                  <a:lnTo>
                    <a:pt x="466" y="7"/>
                  </a:lnTo>
                  <a:lnTo>
                    <a:pt x="502" y="5"/>
                  </a:lnTo>
                  <a:lnTo>
                    <a:pt x="539" y="2"/>
                  </a:lnTo>
                  <a:lnTo>
                    <a:pt x="574" y="2"/>
                  </a:lnTo>
                  <a:lnTo>
                    <a:pt x="609" y="0"/>
                  </a:lnTo>
                  <a:lnTo>
                    <a:pt x="643" y="2"/>
                  </a:lnTo>
                  <a:lnTo>
                    <a:pt x="678" y="2"/>
                  </a:lnTo>
                  <a:lnTo>
                    <a:pt x="715" y="5"/>
                  </a:lnTo>
                  <a:lnTo>
                    <a:pt x="751" y="7"/>
                  </a:lnTo>
                  <a:lnTo>
                    <a:pt x="788" y="10"/>
                  </a:lnTo>
                  <a:lnTo>
                    <a:pt x="826" y="15"/>
                  </a:lnTo>
                  <a:lnTo>
                    <a:pt x="862" y="19"/>
                  </a:lnTo>
                  <a:lnTo>
                    <a:pt x="900" y="26"/>
                  </a:lnTo>
                  <a:lnTo>
                    <a:pt x="938" y="32"/>
                  </a:lnTo>
                  <a:lnTo>
                    <a:pt x="978" y="40"/>
                  </a:lnTo>
                  <a:lnTo>
                    <a:pt x="1017" y="48"/>
                  </a:lnTo>
                  <a:lnTo>
                    <a:pt x="1057" y="57"/>
                  </a:lnTo>
                  <a:lnTo>
                    <a:pt x="1097" y="68"/>
                  </a:lnTo>
                  <a:lnTo>
                    <a:pt x="1136" y="80"/>
                  </a:lnTo>
                  <a:lnTo>
                    <a:pt x="1176" y="92"/>
                  </a:lnTo>
                  <a:lnTo>
                    <a:pt x="1215" y="105"/>
                  </a:lnTo>
                  <a:lnTo>
                    <a:pt x="1206" y="114"/>
                  </a:lnTo>
                  <a:lnTo>
                    <a:pt x="1193" y="126"/>
                  </a:lnTo>
                  <a:lnTo>
                    <a:pt x="1182" y="137"/>
                  </a:lnTo>
                  <a:lnTo>
                    <a:pt x="1169" y="146"/>
                  </a:lnTo>
                  <a:lnTo>
                    <a:pt x="1157" y="157"/>
                  </a:lnTo>
                  <a:lnTo>
                    <a:pt x="1144" y="170"/>
                  </a:lnTo>
                  <a:lnTo>
                    <a:pt x="1131" y="181"/>
                  </a:lnTo>
                  <a:lnTo>
                    <a:pt x="1117" y="194"/>
                  </a:lnTo>
                  <a:lnTo>
                    <a:pt x="1105" y="205"/>
                  </a:lnTo>
                  <a:lnTo>
                    <a:pt x="1090" y="217"/>
                  </a:lnTo>
                  <a:lnTo>
                    <a:pt x="1076" y="230"/>
                  </a:lnTo>
                  <a:lnTo>
                    <a:pt x="1062" y="244"/>
                  </a:lnTo>
                  <a:lnTo>
                    <a:pt x="1046" y="257"/>
                  </a:lnTo>
                  <a:lnTo>
                    <a:pt x="1032" y="270"/>
                  </a:lnTo>
                  <a:lnTo>
                    <a:pt x="1016" y="284"/>
                  </a:lnTo>
                  <a:lnTo>
                    <a:pt x="1000" y="298"/>
                  </a:lnTo>
                  <a:lnTo>
                    <a:pt x="979" y="316"/>
                  </a:lnTo>
                  <a:lnTo>
                    <a:pt x="960" y="335"/>
                  </a:lnTo>
                  <a:lnTo>
                    <a:pt x="938" y="354"/>
                  </a:lnTo>
                  <a:lnTo>
                    <a:pt x="916" y="373"/>
                  </a:lnTo>
                  <a:lnTo>
                    <a:pt x="894" y="393"/>
                  </a:lnTo>
                  <a:lnTo>
                    <a:pt x="872" y="414"/>
                  </a:lnTo>
                  <a:lnTo>
                    <a:pt x="848" y="436"/>
                  </a:lnTo>
                  <a:lnTo>
                    <a:pt x="822" y="458"/>
                  </a:lnTo>
                  <a:lnTo>
                    <a:pt x="797" y="481"/>
                  </a:lnTo>
                  <a:lnTo>
                    <a:pt x="772" y="504"/>
                  </a:lnTo>
                  <a:lnTo>
                    <a:pt x="745" y="528"/>
                  </a:lnTo>
                  <a:lnTo>
                    <a:pt x="718" y="553"/>
                  </a:lnTo>
                  <a:lnTo>
                    <a:pt x="689" y="579"/>
                  </a:lnTo>
                  <a:lnTo>
                    <a:pt x="661" y="604"/>
                  </a:lnTo>
                  <a:lnTo>
                    <a:pt x="631" y="631"/>
                  </a:lnTo>
                  <a:lnTo>
                    <a:pt x="601" y="660"/>
                  </a:lnTo>
                  <a:close/>
                </a:path>
              </a:pathLst>
            </a:cu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5" name="Freeform 15"/>
            <p:cNvSpPr>
              <a:spLocks/>
            </p:cNvSpPr>
            <p:nvPr/>
          </p:nvSpPr>
          <p:spPr bwMode="auto">
            <a:xfrm>
              <a:off x="621" y="1805"/>
              <a:ext cx="737" cy="71"/>
            </a:xfrm>
            <a:custGeom>
              <a:avLst/>
              <a:gdLst>
                <a:gd name="T0" fmla="*/ 0 w 737"/>
                <a:gd name="T1" fmla="*/ 71 h 71"/>
                <a:gd name="T2" fmla="*/ 13 w 737"/>
                <a:gd name="T3" fmla="*/ 65 h 71"/>
                <a:gd name="T4" fmla="*/ 38 w 737"/>
                <a:gd name="T5" fmla="*/ 57 h 71"/>
                <a:gd name="T6" fmla="*/ 64 w 737"/>
                <a:gd name="T7" fmla="*/ 48 h 71"/>
                <a:gd name="T8" fmla="*/ 89 w 737"/>
                <a:gd name="T9" fmla="*/ 40 h 71"/>
                <a:gd name="T10" fmla="*/ 116 w 737"/>
                <a:gd name="T11" fmla="*/ 33 h 71"/>
                <a:gd name="T12" fmla="*/ 141 w 737"/>
                <a:gd name="T13" fmla="*/ 27 h 71"/>
                <a:gd name="T14" fmla="*/ 167 w 737"/>
                <a:gd name="T15" fmla="*/ 21 h 71"/>
                <a:gd name="T16" fmla="*/ 194 w 737"/>
                <a:gd name="T17" fmla="*/ 16 h 71"/>
                <a:gd name="T18" fmla="*/ 219 w 737"/>
                <a:gd name="T19" fmla="*/ 11 h 71"/>
                <a:gd name="T20" fmla="*/ 244 w 737"/>
                <a:gd name="T21" fmla="*/ 8 h 71"/>
                <a:gd name="T22" fmla="*/ 270 w 737"/>
                <a:gd name="T23" fmla="*/ 5 h 71"/>
                <a:gd name="T24" fmla="*/ 295 w 737"/>
                <a:gd name="T25" fmla="*/ 3 h 71"/>
                <a:gd name="T26" fmla="*/ 320 w 737"/>
                <a:gd name="T27" fmla="*/ 2 h 71"/>
                <a:gd name="T28" fmla="*/ 346 w 737"/>
                <a:gd name="T29" fmla="*/ 0 h 71"/>
                <a:gd name="T30" fmla="*/ 369 w 737"/>
                <a:gd name="T31" fmla="*/ 0 h 71"/>
                <a:gd name="T32" fmla="*/ 393 w 737"/>
                <a:gd name="T33" fmla="*/ 0 h 71"/>
                <a:gd name="T34" fmla="*/ 419 w 737"/>
                <a:gd name="T35" fmla="*/ 2 h 71"/>
                <a:gd name="T36" fmla="*/ 444 w 737"/>
                <a:gd name="T37" fmla="*/ 3 h 71"/>
                <a:gd name="T38" fmla="*/ 469 w 737"/>
                <a:gd name="T39" fmla="*/ 5 h 71"/>
                <a:gd name="T40" fmla="*/ 495 w 737"/>
                <a:gd name="T41" fmla="*/ 8 h 71"/>
                <a:gd name="T42" fmla="*/ 520 w 737"/>
                <a:gd name="T43" fmla="*/ 11 h 71"/>
                <a:gd name="T44" fmla="*/ 545 w 737"/>
                <a:gd name="T45" fmla="*/ 16 h 71"/>
                <a:gd name="T46" fmla="*/ 571 w 737"/>
                <a:gd name="T47" fmla="*/ 21 h 71"/>
                <a:gd name="T48" fmla="*/ 598 w 737"/>
                <a:gd name="T49" fmla="*/ 27 h 71"/>
                <a:gd name="T50" fmla="*/ 623 w 737"/>
                <a:gd name="T51" fmla="*/ 33 h 71"/>
                <a:gd name="T52" fmla="*/ 648 w 737"/>
                <a:gd name="T53" fmla="*/ 40 h 71"/>
                <a:gd name="T54" fmla="*/ 674 w 737"/>
                <a:gd name="T55" fmla="*/ 48 h 71"/>
                <a:gd name="T56" fmla="*/ 701 w 737"/>
                <a:gd name="T57" fmla="*/ 57 h 71"/>
                <a:gd name="T58" fmla="*/ 726 w 737"/>
                <a:gd name="T59" fmla="*/ 67 h 71"/>
                <a:gd name="T60" fmla="*/ 737 w 737"/>
                <a:gd name="T61" fmla="*/ 71 h 71"/>
                <a:gd name="T62" fmla="*/ 0 w 737"/>
                <a:gd name="T63" fmla="*/ 7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71"/>
                <a:gd name="T98" fmla="*/ 737 w 737"/>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71">
                  <a:moveTo>
                    <a:pt x="0" y="71"/>
                  </a:moveTo>
                  <a:lnTo>
                    <a:pt x="13" y="65"/>
                  </a:lnTo>
                  <a:lnTo>
                    <a:pt x="38" y="57"/>
                  </a:lnTo>
                  <a:lnTo>
                    <a:pt x="64" y="48"/>
                  </a:lnTo>
                  <a:lnTo>
                    <a:pt x="89" y="40"/>
                  </a:lnTo>
                  <a:lnTo>
                    <a:pt x="116" y="33"/>
                  </a:lnTo>
                  <a:lnTo>
                    <a:pt x="141" y="27"/>
                  </a:lnTo>
                  <a:lnTo>
                    <a:pt x="167" y="21"/>
                  </a:lnTo>
                  <a:lnTo>
                    <a:pt x="194" y="16"/>
                  </a:lnTo>
                  <a:lnTo>
                    <a:pt x="219" y="11"/>
                  </a:lnTo>
                  <a:lnTo>
                    <a:pt x="244" y="8"/>
                  </a:lnTo>
                  <a:lnTo>
                    <a:pt x="270" y="5"/>
                  </a:lnTo>
                  <a:lnTo>
                    <a:pt x="295" y="3"/>
                  </a:lnTo>
                  <a:lnTo>
                    <a:pt x="320" y="2"/>
                  </a:lnTo>
                  <a:lnTo>
                    <a:pt x="346" y="0"/>
                  </a:lnTo>
                  <a:lnTo>
                    <a:pt x="369" y="0"/>
                  </a:lnTo>
                  <a:lnTo>
                    <a:pt x="393" y="0"/>
                  </a:lnTo>
                  <a:lnTo>
                    <a:pt x="419" y="2"/>
                  </a:lnTo>
                  <a:lnTo>
                    <a:pt x="444" y="3"/>
                  </a:lnTo>
                  <a:lnTo>
                    <a:pt x="469" y="5"/>
                  </a:lnTo>
                  <a:lnTo>
                    <a:pt x="495" y="8"/>
                  </a:lnTo>
                  <a:lnTo>
                    <a:pt x="520" y="11"/>
                  </a:lnTo>
                  <a:lnTo>
                    <a:pt x="545" y="16"/>
                  </a:lnTo>
                  <a:lnTo>
                    <a:pt x="571" y="21"/>
                  </a:lnTo>
                  <a:lnTo>
                    <a:pt x="598" y="27"/>
                  </a:lnTo>
                  <a:lnTo>
                    <a:pt x="623" y="33"/>
                  </a:lnTo>
                  <a:lnTo>
                    <a:pt x="648" y="40"/>
                  </a:lnTo>
                  <a:lnTo>
                    <a:pt x="674" y="48"/>
                  </a:lnTo>
                  <a:lnTo>
                    <a:pt x="701" y="57"/>
                  </a:lnTo>
                  <a:lnTo>
                    <a:pt x="726" y="67"/>
                  </a:lnTo>
                  <a:lnTo>
                    <a:pt x="737" y="71"/>
                  </a:lnTo>
                  <a:lnTo>
                    <a:pt x="0" y="71"/>
                  </a:lnTo>
                  <a:close/>
                </a:path>
              </a:pathLst>
            </a:custGeom>
            <a:solidFill>
              <a:srgbClr val="FFC2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6" name="Freeform 16"/>
            <p:cNvSpPr>
              <a:spLocks/>
            </p:cNvSpPr>
            <p:nvPr/>
          </p:nvSpPr>
          <p:spPr bwMode="auto">
            <a:xfrm>
              <a:off x="582" y="1876"/>
              <a:ext cx="816" cy="170"/>
            </a:xfrm>
            <a:custGeom>
              <a:avLst/>
              <a:gdLst>
                <a:gd name="T0" fmla="*/ 171 w 816"/>
                <a:gd name="T1" fmla="*/ 164 h 170"/>
                <a:gd name="T2" fmla="*/ 147 w 816"/>
                <a:gd name="T3" fmla="*/ 143 h 170"/>
                <a:gd name="T4" fmla="*/ 126 w 816"/>
                <a:gd name="T5" fmla="*/ 125 h 170"/>
                <a:gd name="T6" fmla="*/ 107 w 816"/>
                <a:gd name="T7" fmla="*/ 110 h 170"/>
                <a:gd name="T8" fmla="*/ 88 w 816"/>
                <a:gd name="T9" fmla="*/ 92 h 170"/>
                <a:gd name="T10" fmla="*/ 69 w 816"/>
                <a:gd name="T11" fmla="*/ 76 h 170"/>
                <a:gd name="T12" fmla="*/ 52 w 816"/>
                <a:gd name="T13" fmla="*/ 61 h 170"/>
                <a:gd name="T14" fmla="*/ 34 w 816"/>
                <a:gd name="T15" fmla="*/ 45 h 170"/>
                <a:gd name="T16" fmla="*/ 17 w 816"/>
                <a:gd name="T17" fmla="*/ 30 h 170"/>
                <a:gd name="T18" fmla="*/ 0 w 816"/>
                <a:gd name="T19" fmla="*/ 16 h 170"/>
                <a:gd name="T20" fmla="*/ 39 w 816"/>
                <a:gd name="T21" fmla="*/ 0 h 170"/>
                <a:gd name="T22" fmla="*/ 790 w 816"/>
                <a:gd name="T23" fmla="*/ 5 h 170"/>
                <a:gd name="T24" fmla="*/ 806 w 816"/>
                <a:gd name="T25" fmla="*/ 24 h 170"/>
                <a:gd name="T26" fmla="*/ 789 w 816"/>
                <a:gd name="T27" fmla="*/ 38 h 170"/>
                <a:gd name="T28" fmla="*/ 771 w 816"/>
                <a:gd name="T29" fmla="*/ 54 h 170"/>
                <a:gd name="T30" fmla="*/ 752 w 816"/>
                <a:gd name="T31" fmla="*/ 68 h 170"/>
                <a:gd name="T32" fmla="*/ 733 w 816"/>
                <a:gd name="T33" fmla="*/ 86 h 170"/>
                <a:gd name="T34" fmla="*/ 714 w 816"/>
                <a:gd name="T35" fmla="*/ 102 h 170"/>
                <a:gd name="T36" fmla="*/ 694 w 816"/>
                <a:gd name="T37" fmla="*/ 118 h 170"/>
                <a:gd name="T38" fmla="*/ 673 w 816"/>
                <a:gd name="T39" fmla="*/ 135 h 170"/>
                <a:gd name="T40" fmla="*/ 651 w 816"/>
                <a:gd name="T41" fmla="*/ 154 h 170"/>
                <a:gd name="T42" fmla="*/ 632 w 816"/>
                <a:gd name="T43" fmla="*/ 170 h 170"/>
                <a:gd name="T44" fmla="*/ 595 w 816"/>
                <a:gd name="T45" fmla="*/ 167 h 170"/>
                <a:gd name="T46" fmla="*/ 589 w 816"/>
                <a:gd name="T47" fmla="*/ 156 h 170"/>
                <a:gd name="T48" fmla="*/ 587 w 816"/>
                <a:gd name="T49" fmla="*/ 141 h 170"/>
                <a:gd name="T50" fmla="*/ 572 w 816"/>
                <a:gd name="T51" fmla="*/ 121 h 170"/>
                <a:gd name="T52" fmla="*/ 454 w 816"/>
                <a:gd name="T53" fmla="*/ 49 h 170"/>
                <a:gd name="T54" fmla="*/ 439 w 816"/>
                <a:gd name="T55" fmla="*/ 40 h 170"/>
                <a:gd name="T56" fmla="*/ 424 w 816"/>
                <a:gd name="T57" fmla="*/ 38 h 170"/>
                <a:gd name="T58" fmla="*/ 412 w 816"/>
                <a:gd name="T59" fmla="*/ 40 h 170"/>
                <a:gd name="T60" fmla="*/ 400 w 816"/>
                <a:gd name="T61" fmla="*/ 40 h 170"/>
                <a:gd name="T62" fmla="*/ 388 w 816"/>
                <a:gd name="T63" fmla="*/ 37 h 170"/>
                <a:gd name="T64" fmla="*/ 361 w 816"/>
                <a:gd name="T65" fmla="*/ 48 h 170"/>
                <a:gd name="T66" fmla="*/ 221 w 816"/>
                <a:gd name="T67" fmla="*/ 138 h 170"/>
                <a:gd name="T68" fmla="*/ 221 w 816"/>
                <a:gd name="T69" fmla="*/ 151 h 170"/>
                <a:gd name="T70" fmla="*/ 218 w 816"/>
                <a:gd name="T71" fmla="*/ 160 h 170"/>
                <a:gd name="T72" fmla="*/ 212 w 816"/>
                <a:gd name="T73" fmla="*/ 167 h 170"/>
                <a:gd name="T74" fmla="*/ 209 w 816"/>
                <a:gd name="T75" fmla="*/ 170 h 1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16"/>
                <a:gd name="T115" fmla="*/ 0 h 170"/>
                <a:gd name="T116" fmla="*/ 816 w 816"/>
                <a:gd name="T117" fmla="*/ 170 h 1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16" h="170">
                  <a:moveTo>
                    <a:pt x="179" y="170"/>
                  </a:moveTo>
                  <a:lnTo>
                    <a:pt x="171" y="164"/>
                  </a:lnTo>
                  <a:lnTo>
                    <a:pt x="158" y="152"/>
                  </a:lnTo>
                  <a:lnTo>
                    <a:pt x="147" y="143"/>
                  </a:lnTo>
                  <a:lnTo>
                    <a:pt x="137" y="135"/>
                  </a:lnTo>
                  <a:lnTo>
                    <a:pt x="126" y="125"/>
                  </a:lnTo>
                  <a:lnTo>
                    <a:pt x="117" y="118"/>
                  </a:lnTo>
                  <a:lnTo>
                    <a:pt x="107" y="110"/>
                  </a:lnTo>
                  <a:lnTo>
                    <a:pt x="98" y="100"/>
                  </a:lnTo>
                  <a:lnTo>
                    <a:pt x="88" y="92"/>
                  </a:lnTo>
                  <a:lnTo>
                    <a:pt x="79" y="84"/>
                  </a:lnTo>
                  <a:lnTo>
                    <a:pt x="69" y="76"/>
                  </a:lnTo>
                  <a:lnTo>
                    <a:pt x="61" y="68"/>
                  </a:lnTo>
                  <a:lnTo>
                    <a:pt x="52" y="61"/>
                  </a:lnTo>
                  <a:lnTo>
                    <a:pt x="42" y="53"/>
                  </a:lnTo>
                  <a:lnTo>
                    <a:pt x="34" y="45"/>
                  </a:lnTo>
                  <a:lnTo>
                    <a:pt x="25" y="38"/>
                  </a:lnTo>
                  <a:lnTo>
                    <a:pt x="17" y="30"/>
                  </a:lnTo>
                  <a:lnTo>
                    <a:pt x="8" y="22"/>
                  </a:lnTo>
                  <a:lnTo>
                    <a:pt x="0" y="16"/>
                  </a:lnTo>
                  <a:lnTo>
                    <a:pt x="25" y="5"/>
                  </a:lnTo>
                  <a:lnTo>
                    <a:pt x="39" y="0"/>
                  </a:lnTo>
                  <a:lnTo>
                    <a:pt x="776" y="0"/>
                  </a:lnTo>
                  <a:lnTo>
                    <a:pt x="790" y="5"/>
                  </a:lnTo>
                  <a:lnTo>
                    <a:pt x="816" y="16"/>
                  </a:lnTo>
                  <a:lnTo>
                    <a:pt x="806" y="24"/>
                  </a:lnTo>
                  <a:lnTo>
                    <a:pt x="798" y="30"/>
                  </a:lnTo>
                  <a:lnTo>
                    <a:pt x="789" y="38"/>
                  </a:lnTo>
                  <a:lnTo>
                    <a:pt x="781" y="46"/>
                  </a:lnTo>
                  <a:lnTo>
                    <a:pt x="771" y="54"/>
                  </a:lnTo>
                  <a:lnTo>
                    <a:pt x="762" y="61"/>
                  </a:lnTo>
                  <a:lnTo>
                    <a:pt x="752" y="68"/>
                  </a:lnTo>
                  <a:lnTo>
                    <a:pt x="743" y="76"/>
                  </a:lnTo>
                  <a:lnTo>
                    <a:pt x="733" y="86"/>
                  </a:lnTo>
                  <a:lnTo>
                    <a:pt x="724" y="94"/>
                  </a:lnTo>
                  <a:lnTo>
                    <a:pt x="714" y="102"/>
                  </a:lnTo>
                  <a:lnTo>
                    <a:pt x="703" y="110"/>
                  </a:lnTo>
                  <a:lnTo>
                    <a:pt x="694" y="118"/>
                  </a:lnTo>
                  <a:lnTo>
                    <a:pt x="684" y="127"/>
                  </a:lnTo>
                  <a:lnTo>
                    <a:pt x="673" y="135"/>
                  </a:lnTo>
                  <a:lnTo>
                    <a:pt x="664" y="145"/>
                  </a:lnTo>
                  <a:lnTo>
                    <a:pt x="651" y="154"/>
                  </a:lnTo>
                  <a:lnTo>
                    <a:pt x="640" y="164"/>
                  </a:lnTo>
                  <a:lnTo>
                    <a:pt x="632" y="170"/>
                  </a:lnTo>
                  <a:lnTo>
                    <a:pt x="600" y="170"/>
                  </a:lnTo>
                  <a:lnTo>
                    <a:pt x="595" y="167"/>
                  </a:lnTo>
                  <a:lnTo>
                    <a:pt x="592" y="162"/>
                  </a:lnTo>
                  <a:lnTo>
                    <a:pt x="589" y="156"/>
                  </a:lnTo>
                  <a:lnTo>
                    <a:pt x="587" y="151"/>
                  </a:lnTo>
                  <a:lnTo>
                    <a:pt x="587" y="141"/>
                  </a:lnTo>
                  <a:lnTo>
                    <a:pt x="592" y="132"/>
                  </a:lnTo>
                  <a:lnTo>
                    <a:pt x="572" y="121"/>
                  </a:lnTo>
                  <a:lnTo>
                    <a:pt x="462" y="54"/>
                  </a:lnTo>
                  <a:lnTo>
                    <a:pt x="454" y="49"/>
                  </a:lnTo>
                  <a:lnTo>
                    <a:pt x="446" y="45"/>
                  </a:lnTo>
                  <a:lnTo>
                    <a:pt x="439" y="40"/>
                  </a:lnTo>
                  <a:lnTo>
                    <a:pt x="431" y="35"/>
                  </a:lnTo>
                  <a:lnTo>
                    <a:pt x="424" y="38"/>
                  </a:lnTo>
                  <a:lnTo>
                    <a:pt x="420" y="38"/>
                  </a:lnTo>
                  <a:lnTo>
                    <a:pt x="412" y="40"/>
                  </a:lnTo>
                  <a:lnTo>
                    <a:pt x="407" y="40"/>
                  </a:lnTo>
                  <a:lnTo>
                    <a:pt x="400" y="40"/>
                  </a:lnTo>
                  <a:lnTo>
                    <a:pt x="394" y="38"/>
                  </a:lnTo>
                  <a:lnTo>
                    <a:pt x="388" y="37"/>
                  </a:lnTo>
                  <a:lnTo>
                    <a:pt x="383" y="35"/>
                  </a:lnTo>
                  <a:lnTo>
                    <a:pt x="361" y="48"/>
                  </a:lnTo>
                  <a:lnTo>
                    <a:pt x="217" y="132"/>
                  </a:lnTo>
                  <a:lnTo>
                    <a:pt x="221" y="138"/>
                  </a:lnTo>
                  <a:lnTo>
                    <a:pt x="223" y="145"/>
                  </a:lnTo>
                  <a:lnTo>
                    <a:pt x="221" y="151"/>
                  </a:lnTo>
                  <a:lnTo>
                    <a:pt x="220" y="157"/>
                  </a:lnTo>
                  <a:lnTo>
                    <a:pt x="218" y="160"/>
                  </a:lnTo>
                  <a:lnTo>
                    <a:pt x="215" y="164"/>
                  </a:lnTo>
                  <a:lnTo>
                    <a:pt x="212" y="167"/>
                  </a:lnTo>
                  <a:lnTo>
                    <a:pt x="209" y="170"/>
                  </a:lnTo>
                  <a:lnTo>
                    <a:pt x="179" y="170"/>
                  </a:lnTo>
                  <a:close/>
                </a:path>
              </a:pathLst>
            </a:custGeom>
            <a:solidFill>
              <a:srgbClr val="FFC2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7" name="Freeform 17"/>
            <p:cNvSpPr>
              <a:spLocks/>
            </p:cNvSpPr>
            <p:nvPr/>
          </p:nvSpPr>
          <p:spPr bwMode="auto">
            <a:xfrm>
              <a:off x="761" y="2046"/>
              <a:ext cx="453" cy="222"/>
            </a:xfrm>
            <a:custGeom>
              <a:avLst/>
              <a:gdLst>
                <a:gd name="T0" fmla="*/ 3 w 453"/>
                <a:gd name="T1" fmla="*/ 3 h 222"/>
                <a:gd name="T2" fmla="*/ 27 w 453"/>
                <a:gd name="T3" fmla="*/ 24 h 222"/>
                <a:gd name="T4" fmla="*/ 52 w 453"/>
                <a:gd name="T5" fmla="*/ 46 h 222"/>
                <a:gd name="T6" fmla="*/ 77 w 453"/>
                <a:gd name="T7" fmla="*/ 68 h 222"/>
                <a:gd name="T8" fmla="*/ 104 w 453"/>
                <a:gd name="T9" fmla="*/ 90 h 222"/>
                <a:gd name="T10" fmla="*/ 131 w 453"/>
                <a:gd name="T11" fmla="*/ 114 h 222"/>
                <a:gd name="T12" fmla="*/ 160 w 453"/>
                <a:gd name="T13" fmla="*/ 138 h 222"/>
                <a:gd name="T14" fmla="*/ 171 w 453"/>
                <a:gd name="T15" fmla="*/ 155 h 222"/>
                <a:gd name="T16" fmla="*/ 168 w 453"/>
                <a:gd name="T17" fmla="*/ 166 h 222"/>
                <a:gd name="T18" fmla="*/ 168 w 453"/>
                <a:gd name="T19" fmla="*/ 181 h 222"/>
                <a:gd name="T20" fmla="*/ 176 w 453"/>
                <a:gd name="T21" fmla="*/ 198 h 222"/>
                <a:gd name="T22" fmla="*/ 190 w 453"/>
                <a:gd name="T23" fmla="*/ 212 h 222"/>
                <a:gd name="T24" fmla="*/ 210 w 453"/>
                <a:gd name="T25" fmla="*/ 220 h 222"/>
                <a:gd name="T26" fmla="*/ 234 w 453"/>
                <a:gd name="T27" fmla="*/ 220 h 222"/>
                <a:gd name="T28" fmla="*/ 255 w 453"/>
                <a:gd name="T29" fmla="*/ 212 h 222"/>
                <a:gd name="T30" fmla="*/ 271 w 453"/>
                <a:gd name="T31" fmla="*/ 200 h 222"/>
                <a:gd name="T32" fmla="*/ 279 w 453"/>
                <a:gd name="T33" fmla="*/ 181 h 222"/>
                <a:gd name="T34" fmla="*/ 279 w 453"/>
                <a:gd name="T35" fmla="*/ 166 h 222"/>
                <a:gd name="T36" fmla="*/ 275 w 453"/>
                <a:gd name="T37" fmla="*/ 155 h 222"/>
                <a:gd name="T38" fmla="*/ 288 w 453"/>
                <a:gd name="T39" fmla="*/ 139 h 222"/>
                <a:gd name="T40" fmla="*/ 317 w 453"/>
                <a:gd name="T41" fmla="*/ 114 h 222"/>
                <a:gd name="T42" fmla="*/ 345 w 453"/>
                <a:gd name="T43" fmla="*/ 90 h 222"/>
                <a:gd name="T44" fmla="*/ 372 w 453"/>
                <a:gd name="T45" fmla="*/ 68 h 222"/>
                <a:gd name="T46" fmla="*/ 397 w 453"/>
                <a:gd name="T47" fmla="*/ 46 h 222"/>
                <a:gd name="T48" fmla="*/ 424 w 453"/>
                <a:gd name="T49" fmla="*/ 25 h 222"/>
                <a:gd name="T50" fmla="*/ 448 w 453"/>
                <a:gd name="T51" fmla="*/ 3 h 222"/>
                <a:gd name="T52" fmla="*/ 421 w 453"/>
                <a:gd name="T53" fmla="*/ 0 h 222"/>
                <a:gd name="T54" fmla="*/ 412 w 453"/>
                <a:gd name="T55" fmla="*/ 8 h 222"/>
                <a:gd name="T56" fmla="*/ 393 w 453"/>
                <a:gd name="T57" fmla="*/ 24 h 222"/>
                <a:gd name="T58" fmla="*/ 374 w 453"/>
                <a:gd name="T59" fmla="*/ 39 h 222"/>
                <a:gd name="T60" fmla="*/ 353 w 453"/>
                <a:gd name="T61" fmla="*/ 57 h 222"/>
                <a:gd name="T62" fmla="*/ 332 w 453"/>
                <a:gd name="T63" fmla="*/ 73 h 222"/>
                <a:gd name="T64" fmla="*/ 312 w 453"/>
                <a:gd name="T65" fmla="*/ 90 h 222"/>
                <a:gd name="T66" fmla="*/ 290 w 453"/>
                <a:gd name="T67" fmla="*/ 108 h 222"/>
                <a:gd name="T68" fmla="*/ 267 w 453"/>
                <a:gd name="T69" fmla="*/ 125 h 222"/>
                <a:gd name="T70" fmla="*/ 250 w 453"/>
                <a:gd name="T71" fmla="*/ 131 h 222"/>
                <a:gd name="T72" fmla="*/ 233 w 453"/>
                <a:gd name="T73" fmla="*/ 127 h 222"/>
                <a:gd name="T74" fmla="*/ 215 w 453"/>
                <a:gd name="T75" fmla="*/ 127 h 222"/>
                <a:gd name="T76" fmla="*/ 198 w 453"/>
                <a:gd name="T77" fmla="*/ 131 h 222"/>
                <a:gd name="T78" fmla="*/ 179 w 453"/>
                <a:gd name="T79" fmla="*/ 125 h 222"/>
                <a:gd name="T80" fmla="*/ 158 w 453"/>
                <a:gd name="T81" fmla="*/ 108 h 222"/>
                <a:gd name="T82" fmla="*/ 138 w 453"/>
                <a:gd name="T83" fmla="*/ 90 h 222"/>
                <a:gd name="T84" fmla="*/ 117 w 453"/>
                <a:gd name="T85" fmla="*/ 73 h 222"/>
                <a:gd name="T86" fmla="*/ 96 w 453"/>
                <a:gd name="T87" fmla="*/ 55 h 222"/>
                <a:gd name="T88" fmla="*/ 77 w 453"/>
                <a:gd name="T89" fmla="*/ 39 h 222"/>
                <a:gd name="T90" fmla="*/ 58 w 453"/>
                <a:gd name="T91" fmla="*/ 24 h 222"/>
                <a:gd name="T92" fmla="*/ 39 w 453"/>
                <a:gd name="T93" fmla="*/ 8 h 222"/>
                <a:gd name="T94" fmla="*/ 0 w 453"/>
                <a:gd name="T95" fmla="*/ 0 h 22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3"/>
                <a:gd name="T145" fmla="*/ 0 h 222"/>
                <a:gd name="T146" fmla="*/ 453 w 453"/>
                <a:gd name="T147" fmla="*/ 222 h 22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3" h="222">
                  <a:moveTo>
                    <a:pt x="0" y="0"/>
                  </a:moveTo>
                  <a:lnTo>
                    <a:pt x="3" y="3"/>
                  </a:lnTo>
                  <a:lnTo>
                    <a:pt x="16" y="14"/>
                  </a:lnTo>
                  <a:lnTo>
                    <a:pt x="27" y="24"/>
                  </a:lnTo>
                  <a:lnTo>
                    <a:pt x="39" y="35"/>
                  </a:lnTo>
                  <a:lnTo>
                    <a:pt x="52" y="46"/>
                  </a:lnTo>
                  <a:lnTo>
                    <a:pt x="65" y="57"/>
                  </a:lnTo>
                  <a:lnTo>
                    <a:pt x="77" y="68"/>
                  </a:lnTo>
                  <a:lnTo>
                    <a:pt x="90" y="79"/>
                  </a:lnTo>
                  <a:lnTo>
                    <a:pt x="104" y="90"/>
                  </a:lnTo>
                  <a:lnTo>
                    <a:pt x="119" y="103"/>
                  </a:lnTo>
                  <a:lnTo>
                    <a:pt x="131" y="114"/>
                  </a:lnTo>
                  <a:lnTo>
                    <a:pt x="145" y="127"/>
                  </a:lnTo>
                  <a:lnTo>
                    <a:pt x="160" y="138"/>
                  </a:lnTo>
                  <a:lnTo>
                    <a:pt x="174" y="150"/>
                  </a:lnTo>
                  <a:lnTo>
                    <a:pt x="171" y="155"/>
                  </a:lnTo>
                  <a:lnTo>
                    <a:pt x="169" y="160"/>
                  </a:lnTo>
                  <a:lnTo>
                    <a:pt x="168" y="166"/>
                  </a:lnTo>
                  <a:lnTo>
                    <a:pt x="166" y="171"/>
                  </a:lnTo>
                  <a:lnTo>
                    <a:pt x="168" y="181"/>
                  </a:lnTo>
                  <a:lnTo>
                    <a:pt x="169" y="190"/>
                  </a:lnTo>
                  <a:lnTo>
                    <a:pt x="176" y="198"/>
                  </a:lnTo>
                  <a:lnTo>
                    <a:pt x="182" y="206"/>
                  </a:lnTo>
                  <a:lnTo>
                    <a:pt x="190" y="212"/>
                  </a:lnTo>
                  <a:lnTo>
                    <a:pt x="199" y="217"/>
                  </a:lnTo>
                  <a:lnTo>
                    <a:pt x="210" y="220"/>
                  </a:lnTo>
                  <a:lnTo>
                    <a:pt x="223" y="222"/>
                  </a:lnTo>
                  <a:lnTo>
                    <a:pt x="234" y="220"/>
                  </a:lnTo>
                  <a:lnTo>
                    <a:pt x="245" y="217"/>
                  </a:lnTo>
                  <a:lnTo>
                    <a:pt x="255" y="212"/>
                  </a:lnTo>
                  <a:lnTo>
                    <a:pt x="263" y="206"/>
                  </a:lnTo>
                  <a:lnTo>
                    <a:pt x="271" y="200"/>
                  </a:lnTo>
                  <a:lnTo>
                    <a:pt x="275" y="190"/>
                  </a:lnTo>
                  <a:lnTo>
                    <a:pt x="279" y="181"/>
                  </a:lnTo>
                  <a:lnTo>
                    <a:pt x="280" y="171"/>
                  </a:lnTo>
                  <a:lnTo>
                    <a:pt x="279" y="166"/>
                  </a:lnTo>
                  <a:lnTo>
                    <a:pt x="277" y="162"/>
                  </a:lnTo>
                  <a:lnTo>
                    <a:pt x="275" y="155"/>
                  </a:lnTo>
                  <a:lnTo>
                    <a:pt x="274" y="150"/>
                  </a:lnTo>
                  <a:lnTo>
                    <a:pt x="288" y="139"/>
                  </a:lnTo>
                  <a:lnTo>
                    <a:pt x="302" y="127"/>
                  </a:lnTo>
                  <a:lnTo>
                    <a:pt x="317" y="114"/>
                  </a:lnTo>
                  <a:lnTo>
                    <a:pt x="331" y="103"/>
                  </a:lnTo>
                  <a:lnTo>
                    <a:pt x="345" y="90"/>
                  </a:lnTo>
                  <a:lnTo>
                    <a:pt x="358" y="79"/>
                  </a:lnTo>
                  <a:lnTo>
                    <a:pt x="372" y="68"/>
                  </a:lnTo>
                  <a:lnTo>
                    <a:pt x="385" y="57"/>
                  </a:lnTo>
                  <a:lnTo>
                    <a:pt x="397" y="46"/>
                  </a:lnTo>
                  <a:lnTo>
                    <a:pt x="410" y="35"/>
                  </a:lnTo>
                  <a:lnTo>
                    <a:pt x="424" y="25"/>
                  </a:lnTo>
                  <a:lnTo>
                    <a:pt x="435" y="14"/>
                  </a:lnTo>
                  <a:lnTo>
                    <a:pt x="448" y="3"/>
                  </a:lnTo>
                  <a:lnTo>
                    <a:pt x="453" y="0"/>
                  </a:lnTo>
                  <a:lnTo>
                    <a:pt x="421" y="0"/>
                  </a:lnTo>
                  <a:lnTo>
                    <a:pt x="412" y="8"/>
                  </a:lnTo>
                  <a:lnTo>
                    <a:pt x="402" y="16"/>
                  </a:lnTo>
                  <a:lnTo>
                    <a:pt x="393" y="24"/>
                  </a:lnTo>
                  <a:lnTo>
                    <a:pt x="383" y="32"/>
                  </a:lnTo>
                  <a:lnTo>
                    <a:pt x="374" y="39"/>
                  </a:lnTo>
                  <a:lnTo>
                    <a:pt x="363" y="47"/>
                  </a:lnTo>
                  <a:lnTo>
                    <a:pt x="353" y="57"/>
                  </a:lnTo>
                  <a:lnTo>
                    <a:pt x="343" y="65"/>
                  </a:lnTo>
                  <a:lnTo>
                    <a:pt x="332" y="73"/>
                  </a:lnTo>
                  <a:lnTo>
                    <a:pt x="321" y="82"/>
                  </a:lnTo>
                  <a:lnTo>
                    <a:pt x="312" y="90"/>
                  </a:lnTo>
                  <a:lnTo>
                    <a:pt x="301" y="100"/>
                  </a:lnTo>
                  <a:lnTo>
                    <a:pt x="290" y="108"/>
                  </a:lnTo>
                  <a:lnTo>
                    <a:pt x="279" y="117"/>
                  </a:lnTo>
                  <a:lnTo>
                    <a:pt x="267" y="125"/>
                  </a:lnTo>
                  <a:lnTo>
                    <a:pt x="256" y="135"/>
                  </a:lnTo>
                  <a:lnTo>
                    <a:pt x="250" y="131"/>
                  </a:lnTo>
                  <a:lnTo>
                    <a:pt x="241" y="128"/>
                  </a:lnTo>
                  <a:lnTo>
                    <a:pt x="233" y="127"/>
                  </a:lnTo>
                  <a:lnTo>
                    <a:pt x="225" y="125"/>
                  </a:lnTo>
                  <a:lnTo>
                    <a:pt x="215" y="127"/>
                  </a:lnTo>
                  <a:lnTo>
                    <a:pt x="206" y="128"/>
                  </a:lnTo>
                  <a:lnTo>
                    <a:pt x="198" y="131"/>
                  </a:lnTo>
                  <a:lnTo>
                    <a:pt x="190" y="135"/>
                  </a:lnTo>
                  <a:lnTo>
                    <a:pt x="179" y="125"/>
                  </a:lnTo>
                  <a:lnTo>
                    <a:pt x="168" y="117"/>
                  </a:lnTo>
                  <a:lnTo>
                    <a:pt x="158" y="108"/>
                  </a:lnTo>
                  <a:lnTo>
                    <a:pt x="147" y="98"/>
                  </a:lnTo>
                  <a:lnTo>
                    <a:pt x="138" y="90"/>
                  </a:lnTo>
                  <a:lnTo>
                    <a:pt x="126" y="81"/>
                  </a:lnTo>
                  <a:lnTo>
                    <a:pt x="117" y="73"/>
                  </a:lnTo>
                  <a:lnTo>
                    <a:pt x="106" y="65"/>
                  </a:lnTo>
                  <a:lnTo>
                    <a:pt x="96" y="55"/>
                  </a:lnTo>
                  <a:lnTo>
                    <a:pt x="87" y="47"/>
                  </a:lnTo>
                  <a:lnTo>
                    <a:pt x="77" y="39"/>
                  </a:lnTo>
                  <a:lnTo>
                    <a:pt x="66" y="32"/>
                  </a:lnTo>
                  <a:lnTo>
                    <a:pt x="58" y="24"/>
                  </a:lnTo>
                  <a:lnTo>
                    <a:pt x="49" y="16"/>
                  </a:lnTo>
                  <a:lnTo>
                    <a:pt x="39" y="8"/>
                  </a:lnTo>
                  <a:lnTo>
                    <a:pt x="30" y="0"/>
                  </a:lnTo>
                  <a:lnTo>
                    <a:pt x="0" y="0"/>
                  </a:lnTo>
                  <a:close/>
                </a:path>
              </a:pathLst>
            </a:custGeom>
            <a:solidFill>
              <a:srgbClr val="FFC2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8" name="Freeform 18"/>
            <p:cNvSpPr>
              <a:spLocks/>
            </p:cNvSpPr>
            <p:nvPr/>
          </p:nvSpPr>
          <p:spPr bwMode="auto">
            <a:xfrm>
              <a:off x="537" y="1555"/>
              <a:ext cx="26" cy="52"/>
            </a:xfrm>
            <a:custGeom>
              <a:avLst/>
              <a:gdLst>
                <a:gd name="T0" fmla="*/ 26 w 26"/>
                <a:gd name="T1" fmla="*/ 52 h 52"/>
                <a:gd name="T2" fmla="*/ 0 w 26"/>
                <a:gd name="T3" fmla="*/ 49 h 52"/>
                <a:gd name="T4" fmla="*/ 0 w 26"/>
                <a:gd name="T5" fmla="*/ 0 h 52"/>
                <a:gd name="T6" fmla="*/ 26 w 26"/>
                <a:gd name="T7" fmla="*/ 1 h 52"/>
                <a:gd name="T8" fmla="*/ 26 w 26"/>
                <a:gd name="T9" fmla="*/ 52 h 52"/>
                <a:gd name="T10" fmla="*/ 0 60000 65536"/>
                <a:gd name="T11" fmla="*/ 0 60000 65536"/>
                <a:gd name="T12" fmla="*/ 0 60000 65536"/>
                <a:gd name="T13" fmla="*/ 0 60000 65536"/>
                <a:gd name="T14" fmla="*/ 0 60000 65536"/>
                <a:gd name="T15" fmla="*/ 0 w 26"/>
                <a:gd name="T16" fmla="*/ 0 h 52"/>
                <a:gd name="T17" fmla="*/ 26 w 26"/>
                <a:gd name="T18" fmla="*/ 52 h 52"/>
              </a:gdLst>
              <a:ahLst/>
              <a:cxnLst>
                <a:cxn ang="T10">
                  <a:pos x="T0" y="T1"/>
                </a:cxn>
                <a:cxn ang="T11">
                  <a:pos x="T2" y="T3"/>
                </a:cxn>
                <a:cxn ang="T12">
                  <a:pos x="T4" y="T5"/>
                </a:cxn>
                <a:cxn ang="T13">
                  <a:pos x="T6" y="T7"/>
                </a:cxn>
                <a:cxn ang="T14">
                  <a:pos x="T8" y="T9"/>
                </a:cxn>
              </a:cxnLst>
              <a:rect l="T15" t="T16" r="T17" b="T18"/>
              <a:pathLst>
                <a:path w="26" h="52">
                  <a:moveTo>
                    <a:pt x="26" y="52"/>
                  </a:moveTo>
                  <a:lnTo>
                    <a:pt x="0" y="49"/>
                  </a:lnTo>
                  <a:lnTo>
                    <a:pt x="0" y="0"/>
                  </a:lnTo>
                  <a:lnTo>
                    <a:pt x="26" y="1"/>
                  </a:lnTo>
                  <a:lnTo>
                    <a:pt x="26" y="52"/>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59" name="Freeform 19"/>
            <p:cNvSpPr>
              <a:spLocks/>
            </p:cNvSpPr>
            <p:nvPr/>
          </p:nvSpPr>
          <p:spPr bwMode="auto">
            <a:xfrm>
              <a:off x="537" y="1396"/>
              <a:ext cx="26" cy="92"/>
            </a:xfrm>
            <a:custGeom>
              <a:avLst/>
              <a:gdLst>
                <a:gd name="T0" fmla="*/ 26 w 26"/>
                <a:gd name="T1" fmla="*/ 92 h 92"/>
                <a:gd name="T2" fmla="*/ 0 w 26"/>
                <a:gd name="T3" fmla="*/ 89 h 92"/>
                <a:gd name="T4" fmla="*/ 0 w 26"/>
                <a:gd name="T5" fmla="*/ 0 h 92"/>
                <a:gd name="T6" fmla="*/ 26 w 26"/>
                <a:gd name="T7" fmla="*/ 2 h 92"/>
                <a:gd name="T8" fmla="*/ 26 w 26"/>
                <a:gd name="T9" fmla="*/ 92 h 92"/>
                <a:gd name="T10" fmla="*/ 0 60000 65536"/>
                <a:gd name="T11" fmla="*/ 0 60000 65536"/>
                <a:gd name="T12" fmla="*/ 0 60000 65536"/>
                <a:gd name="T13" fmla="*/ 0 60000 65536"/>
                <a:gd name="T14" fmla="*/ 0 60000 65536"/>
                <a:gd name="T15" fmla="*/ 0 w 26"/>
                <a:gd name="T16" fmla="*/ 0 h 92"/>
                <a:gd name="T17" fmla="*/ 26 w 26"/>
                <a:gd name="T18" fmla="*/ 92 h 92"/>
              </a:gdLst>
              <a:ahLst/>
              <a:cxnLst>
                <a:cxn ang="T10">
                  <a:pos x="T0" y="T1"/>
                </a:cxn>
                <a:cxn ang="T11">
                  <a:pos x="T2" y="T3"/>
                </a:cxn>
                <a:cxn ang="T12">
                  <a:pos x="T4" y="T5"/>
                </a:cxn>
                <a:cxn ang="T13">
                  <a:pos x="T6" y="T7"/>
                </a:cxn>
                <a:cxn ang="T14">
                  <a:pos x="T8" y="T9"/>
                </a:cxn>
              </a:cxnLst>
              <a:rect l="T15" t="T16" r="T17" b="T18"/>
              <a:pathLst>
                <a:path w="26" h="92">
                  <a:moveTo>
                    <a:pt x="26" y="92"/>
                  </a:moveTo>
                  <a:lnTo>
                    <a:pt x="0" y="89"/>
                  </a:lnTo>
                  <a:lnTo>
                    <a:pt x="0" y="0"/>
                  </a:lnTo>
                  <a:lnTo>
                    <a:pt x="26" y="2"/>
                  </a:lnTo>
                  <a:lnTo>
                    <a:pt x="26" y="92"/>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0" name="Freeform 20"/>
            <p:cNvSpPr>
              <a:spLocks/>
            </p:cNvSpPr>
            <p:nvPr/>
          </p:nvSpPr>
          <p:spPr bwMode="auto">
            <a:xfrm>
              <a:off x="537" y="1604"/>
              <a:ext cx="68" cy="44"/>
            </a:xfrm>
            <a:custGeom>
              <a:avLst/>
              <a:gdLst>
                <a:gd name="T0" fmla="*/ 68 w 68"/>
                <a:gd name="T1" fmla="*/ 44 h 44"/>
                <a:gd name="T2" fmla="*/ 43 w 68"/>
                <a:gd name="T3" fmla="*/ 41 h 44"/>
                <a:gd name="T4" fmla="*/ 0 w 68"/>
                <a:gd name="T5" fmla="*/ 0 h 44"/>
                <a:gd name="T6" fmla="*/ 26 w 68"/>
                <a:gd name="T7" fmla="*/ 3 h 44"/>
                <a:gd name="T8" fmla="*/ 68 w 68"/>
                <a:gd name="T9" fmla="*/ 44 h 44"/>
                <a:gd name="T10" fmla="*/ 0 60000 65536"/>
                <a:gd name="T11" fmla="*/ 0 60000 65536"/>
                <a:gd name="T12" fmla="*/ 0 60000 65536"/>
                <a:gd name="T13" fmla="*/ 0 60000 65536"/>
                <a:gd name="T14" fmla="*/ 0 60000 65536"/>
                <a:gd name="T15" fmla="*/ 0 w 68"/>
                <a:gd name="T16" fmla="*/ 0 h 44"/>
                <a:gd name="T17" fmla="*/ 68 w 68"/>
                <a:gd name="T18" fmla="*/ 44 h 44"/>
              </a:gdLst>
              <a:ahLst/>
              <a:cxnLst>
                <a:cxn ang="T10">
                  <a:pos x="T0" y="T1"/>
                </a:cxn>
                <a:cxn ang="T11">
                  <a:pos x="T2" y="T3"/>
                </a:cxn>
                <a:cxn ang="T12">
                  <a:pos x="T4" y="T5"/>
                </a:cxn>
                <a:cxn ang="T13">
                  <a:pos x="T6" y="T7"/>
                </a:cxn>
                <a:cxn ang="T14">
                  <a:pos x="T8" y="T9"/>
                </a:cxn>
              </a:cxnLst>
              <a:rect l="T15" t="T16" r="T17" b="T18"/>
              <a:pathLst>
                <a:path w="68" h="44">
                  <a:moveTo>
                    <a:pt x="68" y="44"/>
                  </a:moveTo>
                  <a:lnTo>
                    <a:pt x="43" y="41"/>
                  </a:lnTo>
                  <a:lnTo>
                    <a:pt x="0" y="0"/>
                  </a:lnTo>
                  <a:lnTo>
                    <a:pt x="26" y="3"/>
                  </a:lnTo>
                  <a:lnTo>
                    <a:pt x="68" y="4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1" name="Freeform 21"/>
            <p:cNvSpPr>
              <a:spLocks/>
            </p:cNvSpPr>
            <p:nvPr/>
          </p:nvSpPr>
          <p:spPr bwMode="auto">
            <a:xfrm>
              <a:off x="537" y="1355"/>
              <a:ext cx="70" cy="43"/>
            </a:xfrm>
            <a:custGeom>
              <a:avLst/>
              <a:gdLst>
                <a:gd name="T0" fmla="*/ 26 w 70"/>
                <a:gd name="T1" fmla="*/ 43 h 43"/>
                <a:gd name="T2" fmla="*/ 0 w 70"/>
                <a:gd name="T3" fmla="*/ 41 h 43"/>
                <a:gd name="T4" fmla="*/ 43 w 70"/>
                <a:gd name="T5" fmla="*/ 0 h 43"/>
                <a:gd name="T6" fmla="*/ 70 w 70"/>
                <a:gd name="T7" fmla="*/ 1 h 43"/>
                <a:gd name="T8" fmla="*/ 26 w 70"/>
                <a:gd name="T9" fmla="*/ 43 h 43"/>
                <a:gd name="T10" fmla="*/ 0 60000 65536"/>
                <a:gd name="T11" fmla="*/ 0 60000 65536"/>
                <a:gd name="T12" fmla="*/ 0 60000 65536"/>
                <a:gd name="T13" fmla="*/ 0 60000 65536"/>
                <a:gd name="T14" fmla="*/ 0 60000 65536"/>
                <a:gd name="T15" fmla="*/ 0 w 70"/>
                <a:gd name="T16" fmla="*/ 0 h 43"/>
                <a:gd name="T17" fmla="*/ 70 w 70"/>
                <a:gd name="T18" fmla="*/ 43 h 43"/>
              </a:gdLst>
              <a:ahLst/>
              <a:cxnLst>
                <a:cxn ang="T10">
                  <a:pos x="T0" y="T1"/>
                </a:cxn>
                <a:cxn ang="T11">
                  <a:pos x="T2" y="T3"/>
                </a:cxn>
                <a:cxn ang="T12">
                  <a:pos x="T4" y="T5"/>
                </a:cxn>
                <a:cxn ang="T13">
                  <a:pos x="T6" y="T7"/>
                </a:cxn>
                <a:cxn ang="T14">
                  <a:pos x="T8" y="T9"/>
                </a:cxn>
              </a:cxnLst>
              <a:rect l="T15" t="T16" r="T17" b="T18"/>
              <a:pathLst>
                <a:path w="70" h="43">
                  <a:moveTo>
                    <a:pt x="26" y="43"/>
                  </a:moveTo>
                  <a:lnTo>
                    <a:pt x="0" y="41"/>
                  </a:lnTo>
                  <a:lnTo>
                    <a:pt x="43" y="0"/>
                  </a:lnTo>
                  <a:lnTo>
                    <a:pt x="70" y="1"/>
                  </a:lnTo>
                  <a:lnTo>
                    <a:pt x="26" y="4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2" name="Freeform 22"/>
            <p:cNvSpPr>
              <a:spLocks/>
            </p:cNvSpPr>
            <p:nvPr/>
          </p:nvSpPr>
          <p:spPr bwMode="auto">
            <a:xfrm>
              <a:off x="537" y="1485"/>
              <a:ext cx="72" cy="44"/>
            </a:xfrm>
            <a:custGeom>
              <a:avLst/>
              <a:gdLst>
                <a:gd name="T0" fmla="*/ 72 w 72"/>
                <a:gd name="T1" fmla="*/ 44 h 44"/>
                <a:gd name="T2" fmla="*/ 46 w 72"/>
                <a:gd name="T3" fmla="*/ 41 h 44"/>
                <a:gd name="T4" fmla="*/ 0 w 72"/>
                <a:gd name="T5" fmla="*/ 0 h 44"/>
                <a:gd name="T6" fmla="*/ 26 w 72"/>
                <a:gd name="T7" fmla="*/ 3 h 44"/>
                <a:gd name="T8" fmla="*/ 72 w 72"/>
                <a:gd name="T9" fmla="*/ 44 h 44"/>
                <a:gd name="T10" fmla="*/ 0 60000 65536"/>
                <a:gd name="T11" fmla="*/ 0 60000 65536"/>
                <a:gd name="T12" fmla="*/ 0 60000 65536"/>
                <a:gd name="T13" fmla="*/ 0 60000 65536"/>
                <a:gd name="T14" fmla="*/ 0 60000 65536"/>
                <a:gd name="T15" fmla="*/ 0 w 72"/>
                <a:gd name="T16" fmla="*/ 0 h 44"/>
                <a:gd name="T17" fmla="*/ 72 w 72"/>
                <a:gd name="T18" fmla="*/ 44 h 44"/>
              </a:gdLst>
              <a:ahLst/>
              <a:cxnLst>
                <a:cxn ang="T10">
                  <a:pos x="T0" y="T1"/>
                </a:cxn>
                <a:cxn ang="T11">
                  <a:pos x="T2" y="T3"/>
                </a:cxn>
                <a:cxn ang="T12">
                  <a:pos x="T4" y="T5"/>
                </a:cxn>
                <a:cxn ang="T13">
                  <a:pos x="T6" y="T7"/>
                </a:cxn>
                <a:cxn ang="T14">
                  <a:pos x="T8" y="T9"/>
                </a:cxn>
              </a:cxnLst>
              <a:rect l="T15" t="T16" r="T17" b="T18"/>
              <a:pathLst>
                <a:path w="72" h="44">
                  <a:moveTo>
                    <a:pt x="72" y="44"/>
                  </a:moveTo>
                  <a:lnTo>
                    <a:pt x="46" y="41"/>
                  </a:lnTo>
                  <a:lnTo>
                    <a:pt x="0" y="0"/>
                  </a:lnTo>
                  <a:lnTo>
                    <a:pt x="26" y="3"/>
                  </a:lnTo>
                  <a:lnTo>
                    <a:pt x="72" y="4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3" name="Freeform 23"/>
            <p:cNvSpPr>
              <a:spLocks/>
            </p:cNvSpPr>
            <p:nvPr/>
          </p:nvSpPr>
          <p:spPr bwMode="auto">
            <a:xfrm>
              <a:off x="537" y="1555"/>
              <a:ext cx="92" cy="1"/>
            </a:xfrm>
            <a:custGeom>
              <a:avLst/>
              <a:gdLst>
                <a:gd name="T0" fmla="*/ 26 w 92"/>
                <a:gd name="T1" fmla="*/ 1 h 1"/>
                <a:gd name="T2" fmla="*/ 0 w 92"/>
                <a:gd name="T3" fmla="*/ 0 h 1"/>
                <a:gd name="T4" fmla="*/ 67 w 92"/>
                <a:gd name="T5" fmla="*/ 0 h 1"/>
                <a:gd name="T6" fmla="*/ 92 w 92"/>
                <a:gd name="T7" fmla="*/ 1 h 1"/>
                <a:gd name="T8" fmla="*/ 26 w 92"/>
                <a:gd name="T9" fmla="*/ 1 h 1"/>
                <a:gd name="T10" fmla="*/ 0 60000 65536"/>
                <a:gd name="T11" fmla="*/ 0 60000 65536"/>
                <a:gd name="T12" fmla="*/ 0 60000 65536"/>
                <a:gd name="T13" fmla="*/ 0 60000 65536"/>
                <a:gd name="T14" fmla="*/ 0 60000 65536"/>
                <a:gd name="T15" fmla="*/ 0 w 92"/>
                <a:gd name="T16" fmla="*/ 0 h 1"/>
                <a:gd name="T17" fmla="*/ 92 w 92"/>
                <a:gd name="T18" fmla="*/ 1 h 1"/>
              </a:gdLst>
              <a:ahLst/>
              <a:cxnLst>
                <a:cxn ang="T10">
                  <a:pos x="T0" y="T1"/>
                </a:cxn>
                <a:cxn ang="T11">
                  <a:pos x="T2" y="T3"/>
                </a:cxn>
                <a:cxn ang="T12">
                  <a:pos x="T4" y="T5"/>
                </a:cxn>
                <a:cxn ang="T13">
                  <a:pos x="T6" y="T7"/>
                </a:cxn>
                <a:cxn ang="T14">
                  <a:pos x="T8" y="T9"/>
                </a:cxn>
              </a:cxnLst>
              <a:rect l="T15" t="T16" r="T17" b="T18"/>
              <a:pathLst>
                <a:path w="92" h="1">
                  <a:moveTo>
                    <a:pt x="26" y="1"/>
                  </a:moveTo>
                  <a:lnTo>
                    <a:pt x="0" y="0"/>
                  </a:lnTo>
                  <a:lnTo>
                    <a:pt x="67" y="0"/>
                  </a:lnTo>
                  <a:lnTo>
                    <a:pt x="92" y="1"/>
                  </a:lnTo>
                  <a:lnTo>
                    <a:pt x="26"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4" name="Freeform 24"/>
            <p:cNvSpPr>
              <a:spLocks/>
            </p:cNvSpPr>
            <p:nvPr/>
          </p:nvSpPr>
          <p:spPr bwMode="auto">
            <a:xfrm>
              <a:off x="604" y="1593"/>
              <a:ext cx="54" cy="1"/>
            </a:xfrm>
            <a:custGeom>
              <a:avLst/>
              <a:gdLst>
                <a:gd name="T0" fmla="*/ 25 w 54"/>
                <a:gd name="T1" fmla="*/ 1 h 1"/>
                <a:gd name="T2" fmla="*/ 0 w 54"/>
                <a:gd name="T3" fmla="*/ 0 h 1"/>
                <a:gd name="T4" fmla="*/ 28 w 54"/>
                <a:gd name="T5" fmla="*/ 0 h 1"/>
                <a:gd name="T6" fmla="*/ 54 w 54"/>
                <a:gd name="T7" fmla="*/ 1 h 1"/>
                <a:gd name="T8" fmla="*/ 25 w 54"/>
                <a:gd name="T9" fmla="*/ 1 h 1"/>
                <a:gd name="T10" fmla="*/ 0 60000 65536"/>
                <a:gd name="T11" fmla="*/ 0 60000 65536"/>
                <a:gd name="T12" fmla="*/ 0 60000 65536"/>
                <a:gd name="T13" fmla="*/ 0 60000 65536"/>
                <a:gd name="T14" fmla="*/ 0 60000 65536"/>
                <a:gd name="T15" fmla="*/ 0 w 54"/>
                <a:gd name="T16" fmla="*/ 0 h 1"/>
                <a:gd name="T17" fmla="*/ 54 w 54"/>
                <a:gd name="T18" fmla="*/ 1 h 1"/>
              </a:gdLst>
              <a:ahLst/>
              <a:cxnLst>
                <a:cxn ang="T10">
                  <a:pos x="T0" y="T1"/>
                </a:cxn>
                <a:cxn ang="T11">
                  <a:pos x="T2" y="T3"/>
                </a:cxn>
                <a:cxn ang="T12">
                  <a:pos x="T4" y="T5"/>
                </a:cxn>
                <a:cxn ang="T13">
                  <a:pos x="T6" y="T7"/>
                </a:cxn>
                <a:cxn ang="T14">
                  <a:pos x="T8" y="T9"/>
                </a:cxn>
              </a:cxnLst>
              <a:rect l="T15" t="T16" r="T17" b="T18"/>
              <a:pathLst>
                <a:path w="54" h="1">
                  <a:moveTo>
                    <a:pt x="25" y="1"/>
                  </a:moveTo>
                  <a:lnTo>
                    <a:pt x="0" y="0"/>
                  </a:lnTo>
                  <a:lnTo>
                    <a:pt x="28" y="0"/>
                  </a:lnTo>
                  <a:lnTo>
                    <a:pt x="54"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5" name="Freeform 25"/>
            <p:cNvSpPr>
              <a:spLocks/>
            </p:cNvSpPr>
            <p:nvPr/>
          </p:nvSpPr>
          <p:spPr bwMode="auto">
            <a:xfrm>
              <a:off x="632" y="1531"/>
              <a:ext cx="26" cy="63"/>
            </a:xfrm>
            <a:custGeom>
              <a:avLst/>
              <a:gdLst>
                <a:gd name="T0" fmla="*/ 26 w 26"/>
                <a:gd name="T1" fmla="*/ 63 h 63"/>
                <a:gd name="T2" fmla="*/ 0 w 26"/>
                <a:gd name="T3" fmla="*/ 62 h 63"/>
                <a:gd name="T4" fmla="*/ 0 w 26"/>
                <a:gd name="T5" fmla="*/ 0 h 63"/>
                <a:gd name="T6" fmla="*/ 26 w 26"/>
                <a:gd name="T7" fmla="*/ 3 h 63"/>
                <a:gd name="T8" fmla="*/ 26 w 26"/>
                <a:gd name="T9" fmla="*/ 63 h 63"/>
                <a:gd name="T10" fmla="*/ 0 60000 65536"/>
                <a:gd name="T11" fmla="*/ 0 60000 65536"/>
                <a:gd name="T12" fmla="*/ 0 60000 65536"/>
                <a:gd name="T13" fmla="*/ 0 60000 65536"/>
                <a:gd name="T14" fmla="*/ 0 60000 65536"/>
                <a:gd name="T15" fmla="*/ 0 w 26"/>
                <a:gd name="T16" fmla="*/ 0 h 63"/>
                <a:gd name="T17" fmla="*/ 26 w 26"/>
                <a:gd name="T18" fmla="*/ 63 h 63"/>
              </a:gdLst>
              <a:ahLst/>
              <a:cxnLst>
                <a:cxn ang="T10">
                  <a:pos x="T0" y="T1"/>
                </a:cxn>
                <a:cxn ang="T11">
                  <a:pos x="T2" y="T3"/>
                </a:cxn>
                <a:cxn ang="T12">
                  <a:pos x="T4" y="T5"/>
                </a:cxn>
                <a:cxn ang="T13">
                  <a:pos x="T6" y="T7"/>
                </a:cxn>
                <a:cxn ang="T14">
                  <a:pos x="T8" y="T9"/>
                </a:cxn>
              </a:cxnLst>
              <a:rect l="T15" t="T16" r="T17" b="T18"/>
              <a:pathLst>
                <a:path w="26" h="63">
                  <a:moveTo>
                    <a:pt x="26" y="63"/>
                  </a:moveTo>
                  <a:lnTo>
                    <a:pt x="0" y="62"/>
                  </a:lnTo>
                  <a:lnTo>
                    <a:pt x="0" y="0"/>
                  </a:lnTo>
                  <a:lnTo>
                    <a:pt x="26" y="3"/>
                  </a:lnTo>
                  <a:lnTo>
                    <a:pt x="26" y="6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6" name="Freeform 26"/>
            <p:cNvSpPr>
              <a:spLocks/>
            </p:cNvSpPr>
            <p:nvPr/>
          </p:nvSpPr>
          <p:spPr bwMode="auto">
            <a:xfrm>
              <a:off x="632" y="1409"/>
              <a:ext cx="26" cy="41"/>
            </a:xfrm>
            <a:custGeom>
              <a:avLst/>
              <a:gdLst>
                <a:gd name="T0" fmla="*/ 26 w 26"/>
                <a:gd name="T1" fmla="*/ 41 h 41"/>
                <a:gd name="T2" fmla="*/ 0 w 26"/>
                <a:gd name="T3" fmla="*/ 38 h 41"/>
                <a:gd name="T4" fmla="*/ 0 w 26"/>
                <a:gd name="T5" fmla="*/ 0 h 41"/>
                <a:gd name="T6" fmla="*/ 26 w 26"/>
                <a:gd name="T7" fmla="*/ 1 h 41"/>
                <a:gd name="T8" fmla="*/ 26 w 26"/>
                <a:gd name="T9" fmla="*/ 41 h 41"/>
                <a:gd name="T10" fmla="*/ 0 60000 65536"/>
                <a:gd name="T11" fmla="*/ 0 60000 65536"/>
                <a:gd name="T12" fmla="*/ 0 60000 65536"/>
                <a:gd name="T13" fmla="*/ 0 60000 65536"/>
                <a:gd name="T14" fmla="*/ 0 60000 65536"/>
                <a:gd name="T15" fmla="*/ 0 w 26"/>
                <a:gd name="T16" fmla="*/ 0 h 41"/>
                <a:gd name="T17" fmla="*/ 26 w 26"/>
                <a:gd name="T18" fmla="*/ 41 h 41"/>
              </a:gdLst>
              <a:ahLst/>
              <a:cxnLst>
                <a:cxn ang="T10">
                  <a:pos x="T0" y="T1"/>
                </a:cxn>
                <a:cxn ang="T11">
                  <a:pos x="T2" y="T3"/>
                </a:cxn>
                <a:cxn ang="T12">
                  <a:pos x="T4" y="T5"/>
                </a:cxn>
                <a:cxn ang="T13">
                  <a:pos x="T6" y="T7"/>
                </a:cxn>
                <a:cxn ang="T14">
                  <a:pos x="T8" y="T9"/>
                </a:cxn>
              </a:cxnLst>
              <a:rect l="T15" t="T16" r="T17" b="T18"/>
              <a:pathLst>
                <a:path w="26" h="41">
                  <a:moveTo>
                    <a:pt x="26" y="41"/>
                  </a:moveTo>
                  <a:lnTo>
                    <a:pt x="0" y="38"/>
                  </a:lnTo>
                  <a:lnTo>
                    <a:pt x="0" y="0"/>
                  </a:lnTo>
                  <a:lnTo>
                    <a:pt x="26" y="1"/>
                  </a:lnTo>
                  <a:lnTo>
                    <a:pt x="26" y="4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7" name="Freeform 27"/>
            <p:cNvSpPr>
              <a:spLocks/>
            </p:cNvSpPr>
            <p:nvPr/>
          </p:nvSpPr>
          <p:spPr bwMode="auto">
            <a:xfrm>
              <a:off x="580" y="1355"/>
              <a:ext cx="97" cy="1"/>
            </a:xfrm>
            <a:custGeom>
              <a:avLst/>
              <a:gdLst>
                <a:gd name="T0" fmla="*/ 27 w 97"/>
                <a:gd name="T1" fmla="*/ 1 h 1"/>
                <a:gd name="T2" fmla="*/ 0 w 97"/>
                <a:gd name="T3" fmla="*/ 0 h 1"/>
                <a:gd name="T4" fmla="*/ 71 w 97"/>
                <a:gd name="T5" fmla="*/ 0 h 1"/>
                <a:gd name="T6" fmla="*/ 97 w 97"/>
                <a:gd name="T7" fmla="*/ 1 h 1"/>
                <a:gd name="T8" fmla="*/ 27 w 97"/>
                <a:gd name="T9" fmla="*/ 1 h 1"/>
                <a:gd name="T10" fmla="*/ 0 60000 65536"/>
                <a:gd name="T11" fmla="*/ 0 60000 65536"/>
                <a:gd name="T12" fmla="*/ 0 60000 65536"/>
                <a:gd name="T13" fmla="*/ 0 60000 65536"/>
                <a:gd name="T14" fmla="*/ 0 60000 65536"/>
                <a:gd name="T15" fmla="*/ 0 w 97"/>
                <a:gd name="T16" fmla="*/ 0 h 1"/>
                <a:gd name="T17" fmla="*/ 97 w 97"/>
                <a:gd name="T18" fmla="*/ 1 h 1"/>
              </a:gdLst>
              <a:ahLst/>
              <a:cxnLst>
                <a:cxn ang="T10">
                  <a:pos x="T0" y="T1"/>
                </a:cxn>
                <a:cxn ang="T11">
                  <a:pos x="T2" y="T3"/>
                </a:cxn>
                <a:cxn ang="T12">
                  <a:pos x="T4" y="T5"/>
                </a:cxn>
                <a:cxn ang="T13">
                  <a:pos x="T6" y="T7"/>
                </a:cxn>
                <a:cxn ang="T14">
                  <a:pos x="T8" y="T9"/>
                </a:cxn>
              </a:cxnLst>
              <a:rect l="T15" t="T16" r="T17" b="T18"/>
              <a:pathLst>
                <a:path w="97" h="1">
                  <a:moveTo>
                    <a:pt x="27" y="1"/>
                  </a:moveTo>
                  <a:lnTo>
                    <a:pt x="0" y="0"/>
                  </a:lnTo>
                  <a:lnTo>
                    <a:pt x="71" y="0"/>
                  </a:lnTo>
                  <a:lnTo>
                    <a:pt x="97" y="1"/>
                  </a:lnTo>
                  <a:lnTo>
                    <a:pt x="27"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8" name="Freeform 28"/>
            <p:cNvSpPr>
              <a:spLocks/>
            </p:cNvSpPr>
            <p:nvPr/>
          </p:nvSpPr>
          <p:spPr bwMode="auto">
            <a:xfrm>
              <a:off x="604" y="1469"/>
              <a:ext cx="74" cy="6"/>
            </a:xfrm>
            <a:custGeom>
              <a:avLst/>
              <a:gdLst>
                <a:gd name="T0" fmla="*/ 25 w 74"/>
                <a:gd name="T1" fmla="*/ 3 h 6"/>
                <a:gd name="T2" fmla="*/ 0 w 74"/>
                <a:gd name="T3" fmla="*/ 0 h 6"/>
                <a:gd name="T4" fmla="*/ 49 w 74"/>
                <a:gd name="T5" fmla="*/ 3 h 6"/>
                <a:gd name="T6" fmla="*/ 74 w 74"/>
                <a:gd name="T7" fmla="*/ 6 h 6"/>
                <a:gd name="T8" fmla="*/ 25 w 74"/>
                <a:gd name="T9" fmla="*/ 3 h 6"/>
                <a:gd name="T10" fmla="*/ 0 60000 65536"/>
                <a:gd name="T11" fmla="*/ 0 60000 65536"/>
                <a:gd name="T12" fmla="*/ 0 60000 65536"/>
                <a:gd name="T13" fmla="*/ 0 60000 65536"/>
                <a:gd name="T14" fmla="*/ 0 60000 65536"/>
                <a:gd name="T15" fmla="*/ 0 w 74"/>
                <a:gd name="T16" fmla="*/ 0 h 6"/>
                <a:gd name="T17" fmla="*/ 74 w 74"/>
                <a:gd name="T18" fmla="*/ 6 h 6"/>
              </a:gdLst>
              <a:ahLst/>
              <a:cxnLst>
                <a:cxn ang="T10">
                  <a:pos x="T0" y="T1"/>
                </a:cxn>
                <a:cxn ang="T11">
                  <a:pos x="T2" y="T3"/>
                </a:cxn>
                <a:cxn ang="T12">
                  <a:pos x="T4" y="T5"/>
                </a:cxn>
                <a:cxn ang="T13">
                  <a:pos x="T6" y="T7"/>
                </a:cxn>
                <a:cxn ang="T14">
                  <a:pos x="T8" y="T9"/>
                </a:cxn>
              </a:cxnLst>
              <a:rect l="T15" t="T16" r="T17" b="T18"/>
              <a:pathLst>
                <a:path w="74" h="6">
                  <a:moveTo>
                    <a:pt x="25" y="3"/>
                  </a:moveTo>
                  <a:lnTo>
                    <a:pt x="0" y="0"/>
                  </a:lnTo>
                  <a:lnTo>
                    <a:pt x="49" y="3"/>
                  </a:lnTo>
                  <a:lnTo>
                    <a:pt x="74" y="6"/>
                  </a:lnTo>
                  <a:lnTo>
                    <a:pt x="25" y="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69" name="Freeform 29"/>
            <p:cNvSpPr>
              <a:spLocks/>
            </p:cNvSpPr>
            <p:nvPr/>
          </p:nvSpPr>
          <p:spPr bwMode="auto">
            <a:xfrm>
              <a:off x="712" y="1355"/>
              <a:ext cx="25" cy="293"/>
            </a:xfrm>
            <a:custGeom>
              <a:avLst/>
              <a:gdLst>
                <a:gd name="T0" fmla="*/ 25 w 25"/>
                <a:gd name="T1" fmla="*/ 293 h 293"/>
                <a:gd name="T2" fmla="*/ 0 w 25"/>
                <a:gd name="T3" fmla="*/ 290 h 293"/>
                <a:gd name="T4" fmla="*/ 0 w 25"/>
                <a:gd name="T5" fmla="*/ 0 h 293"/>
                <a:gd name="T6" fmla="*/ 25 w 25"/>
                <a:gd name="T7" fmla="*/ 1 h 293"/>
                <a:gd name="T8" fmla="*/ 25 w 25"/>
                <a:gd name="T9" fmla="*/ 293 h 293"/>
                <a:gd name="T10" fmla="*/ 0 60000 65536"/>
                <a:gd name="T11" fmla="*/ 0 60000 65536"/>
                <a:gd name="T12" fmla="*/ 0 60000 65536"/>
                <a:gd name="T13" fmla="*/ 0 60000 65536"/>
                <a:gd name="T14" fmla="*/ 0 60000 65536"/>
                <a:gd name="T15" fmla="*/ 0 w 25"/>
                <a:gd name="T16" fmla="*/ 0 h 293"/>
                <a:gd name="T17" fmla="*/ 25 w 25"/>
                <a:gd name="T18" fmla="*/ 293 h 293"/>
              </a:gdLst>
              <a:ahLst/>
              <a:cxnLst>
                <a:cxn ang="T10">
                  <a:pos x="T0" y="T1"/>
                </a:cxn>
                <a:cxn ang="T11">
                  <a:pos x="T2" y="T3"/>
                </a:cxn>
                <a:cxn ang="T12">
                  <a:pos x="T4" y="T5"/>
                </a:cxn>
                <a:cxn ang="T13">
                  <a:pos x="T6" y="T7"/>
                </a:cxn>
                <a:cxn ang="T14">
                  <a:pos x="T8" y="T9"/>
                </a:cxn>
              </a:cxnLst>
              <a:rect l="T15" t="T16" r="T17" b="T18"/>
              <a:pathLst>
                <a:path w="25" h="293">
                  <a:moveTo>
                    <a:pt x="25" y="293"/>
                  </a:moveTo>
                  <a:lnTo>
                    <a:pt x="0" y="290"/>
                  </a:lnTo>
                  <a:lnTo>
                    <a:pt x="0" y="0"/>
                  </a:lnTo>
                  <a:lnTo>
                    <a:pt x="25" y="1"/>
                  </a:lnTo>
                  <a:lnTo>
                    <a:pt x="25" y="29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0" name="Freeform 30"/>
            <p:cNvSpPr>
              <a:spLocks/>
            </p:cNvSpPr>
            <p:nvPr/>
          </p:nvSpPr>
          <p:spPr bwMode="auto">
            <a:xfrm>
              <a:off x="777" y="1466"/>
              <a:ext cx="72" cy="1"/>
            </a:xfrm>
            <a:custGeom>
              <a:avLst/>
              <a:gdLst>
                <a:gd name="T0" fmla="*/ 25 w 72"/>
                <a:gd name="T1" fmla="*/ 1 h 1"/>
                <a:gd name="T2" fmla="*/ 0 w 72"/>
                <a:gd name="T3" fmla="*/ 0 h 1"/>
                <a:gd name="T4" fmla="*/ 47 w 72"/>
                <a:gd name="T5" fmla="*/ 0 h 1"/>
                <a:gd name="T6" fmla="*/ 72 w 72"/>
                <a:gd name="T7" fmla="*/ 1 h 1"/>
                <a:gd name="T8" fmla="*/ 25 w 72"/>
                <a:gd name="T9" fmla="*/ 1 h 1"/>
                <a:gd name="T10" fmla="*/ 0 60000 65536"/>
                <a:gd name="T11" fmla="*/ 0 60000 65536"/>
                <a:gd name="T12" fmla="*/ 0 60000 65536"/>
                <a:gd name="T13" fmla="*/ 0 60000 65536"/>
                <a:gd name="T14" fmla="*/ 0 60000 65536"/>
                <a:gd name="T15" fmla="*/ 0 w 72"/>
                <a:gd name="T16" fmla="*/ 0 h 1"/>
                <a:gd name="T17" fmla="*/ 72 w 72"/>
                <a:gd name="T18" fmla="*/ 1 h 1"/>
              </a:gdLst>
              <a:ahLst/>
              <a:cxnLst>
                <a:cxn ang="T10">
                  <a:pos x="T0" y="T1"/>
                </a:cxn>
                <a:cxn ang="T11">
                  <a:pos x="T2" y="T3"/>
                </a:cxn>
                <a:cxn ang="T12">
                  <a:pos x="T4" y="T5"/>
                </a:cxn>
                <a:cxn ang="T13">
                  <a:pos x="T6" y="T7"/>
                </a:cxn>
                <a:cxn ang="T14">
                  <a:pos x="T8" y="T9"/>
                </a:cxn>
              </a:cxnLst>
              <a:rect l="T15" t="T16" r="T17" b="T18"/>
              <a:pathLst>
                <a:path w="72" h="1">
                  <a:moveTo>
                    <a:pt x="25" y="1"/>
                  </a:moveTo>
                  <a:lnTo>
                    <a:pt x="0" y="0"/>
                  </a:lnTo>
                  <a:lnTo>
                    <a:pt x="47" y="0"/>
                  </a:lnTo>
                  <a:lnTo>
                    <a:pt x="72"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1" name="Freeform 31"/>
            <p:cNvSpPr>
              <a:spLocks/>
            </p:cNvSpPr>
            <p:nvPr/>
          </p:nvSpPr>
          <p:spPr bwMode="auto">
            <a:xfrm>
              <a:off x="851" y="1355"/>
              <a:ext cx="25" cy="293"/>
            </a:xfrm>
            <a:custGeom>
              <a:avLst/>
              <a:gdLst>
                <a:gd name="T0" fmla="*/ 25 w 25"/>
                <a:gd name="T1" fmla="*/ 293 h 293"/>
                <a:gd name="T2" fmla="*/ 0 w 25"/>
                <a:gd name="T3" fmla="*/ 290 h 293"/>
                <a:gd name="T4" fmla="*/ 0 w 25"/>
                <a:gd name="T5" fmla="*/ 0 h 293"/>
                <a:gd name="T6" fmla="*/ 25 w 25"/>
                <a:gd name="T7" fmla="*/ 1 h 293"/>
                <a:gd name="T8" fmla="*/ 25 w 25"/>
                <a:gd name="T9" fmla="*/ 293 h 293"/>
                <a:gd name="T10" fmla="*/ 0 60000 65536"/>
                <a:gd name="T11" fmla="*/ 0 60000 65536"/>
                <a:gd name="T12" fmla="*/ 0 60000 65536"/>
                <a:gd name="T13" fmla="*/ 0 60000 65536"/>
                <a:gd name="T14" fmla="*/ 0 60000 65536"/>
                <a:gd name="T15" fmla="*/ 0 w 25"/>
                <a:gd name="T16" fmla="*/ 0 h 293"/>
                <a:gd name="T17" fmla="*/ 25 w 25"/>
                <a:gd name="T18" fmla="*/ 293 h 293"/>
              </a:gdLst>
              <a:ahLst/>
              <a:cxnLst>
                <a:cxn ang="T10">
                  <a:pos x="T0" y="T1"/>
                </a:cxn>
                <a:cxn ang="T11">
                  <a:pos x="T2" y="T3"/>
                </a:cxn>
                <a:cxn ang="T12">
                  <a:pos x="T4" y="T5"/>
                </a:cxn>
                <a:cxn ang="T13">
                  <a:pos x="T6" y="T7"/>
                </a:cxn>
                <a:cxn ang="T14">
                  <a:pos x="T8" y="T9"/>
                </a:cxn>
              </a:cxnLst>
              <a:rect l="T15" t="T16" r="T17" b="T18"/>
              <a:pathLst>
                <a:path w="25" h="293">
                  <a:moveTo>
                    <a:pt x="25" y="293"/>
                  </a:moveTo>
                  <a:lnTo>
                    <a:pt x="0" y="290"/>
                  </a:lnTo>
                  <a:lnTo>
                    <a:pt x="0" y="0"/>
                  </a:lnTo>
                  <a:lnTo>
                    <a:pt x="25" y="1"/>
                  </a:lnTo>
                  <a:lnTo>
                    <a:pt x="25" y="29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2" name="Freeform 32"/>
            <p:cNvSpPr>
              <a:spLocks/>
            </p:cNvSpPr>
            <p:nvPr/>
          </p:nvSpPr>
          <p:spPr bwMode="auto">
            <a:xfrm>
              <a:off x="777" y="1593"/>
              <a:ext cx="85" cy="1"/>
            </a:xfrm>
            <a:custGeom>
              <a:avLst/>
              <a:gdLst>
                <a:gd name="T0" fmla="*/ 25 w 85"/>
                <a:gd name="T1" fmla="*/ 1 h 1"/>
                <a:gd name="T2" fmla="*/ 0 w 85"/>
                <a:gd name="T3" fmla="*/ 0 h 1"/>
                <a:gd name="T4" fmla="*/ 60 w 85"/>
                <a:gd name="T5" fmla="*/ 0 h 1"/>
                <a:gd name="T6" fmla="*/ 85 w 85"/>
                <a:gd name="T7" fmla="*/ 1 h 1"/>
                <a:gd name="T8" fmla="*/ 25 w 85"/>
                <a:gd name="T9" fmla="*/ 1 h 1"/>
                <a:gd name="T10" fmla="*/ 0 60000 65536"/>
                <a:gd name="T11" fmla="*/ 0 60000 65536"/>
                <a:gd name="T12" fmla="*/ 0 60000 65536"/>
                <a:gd name="T13" fmla="*/ 0 60000 65536"/>
                <a:gd name="T14" fmla="*/ 0 60000 65536"/>
                <a:gd name="T15" fmla="*/ 0 w 85"/>
                <a:gd name="T16" fmla="*/ 0 h 1"/>
                <a:gd name="T17" fmla="*/ 85 w 85"/>
                <a:gd name="T18" fmla="*/ 1 h 1"/>
              </a:gdLst>
              <a:ahLst/>
              <a:cxnLst>
                <a:cxn ang="T10">
                  <a:pos x="T0" y="T1"/>
                </a:cxn>
                <a:cxn ang="T11">
                  <a:pos x="T2" y="T3"/>
                </a:cxn>
                <a:cxn ang="T12">
                  <a:pos x="T4" y="T5"/>
                </a:cxn>
                <a:cxn ang="T13">
                  <a:pos x="T6" y="T7"/>
                </a:cxn>
                <a:cxn ang="T14">
                  <a:pos x="T8" y="T9"/>
                </a:cxn>
              </a:cxnLst>
              <a:rect l="T15" t="T16" r="T17" b="T18"/>
              <a:pathLst>
                <a:path w="85" h="1">
                  <a:moveTo>
                    <a:pt x="25" y="1"/>
                  </a:moveTo>
                  <a:lnTo>
                    <a:pt x="0" y="0"/>
                  </a:lnTo>
                  <a:lnTo>
                    <a:pt x="60" y="0"/>
                  </a:lnTo>
                  <a:lnTo>
                    <a:pt x="85"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3" name="Freeform 33"/>
            <p:cNvSpPr>
              <a:spLocks/>
            </p:cNvSpPr>
            <p:nvPr/>
          </p:nvSpPr>
          <p:spPr bwMode="auto">
            <a:xfrm>
              <a:off x="712" y="1355"/>
              <a:ext cx="147" cy="1"/>
            </a:xfrm>
            <a:custGeom>
              <a:avLst/>
              <a:gdLst>
                <a:gd name="T0" fmla="*/ 25 w 147"/>
                <a:gd name="T1" fmla="*/ 1 h 1"/>
                <a:gd name="T2" fmla="*/ 0 w 147"/>
                <a:gd name="T3" fmla="*/ 0 h 1"/>
                <a:gd name="T4" fmla="*/ 122 w 147"/>
                <a:gd name="T5" fmla="*/ 0 h 1"/>
                <a:gd name="T6" fmla="*/ 147 w 147"/>
                <a:gd name="T7" fmla="*/ 1 h 1"/>
                <a:gd name="T8" fmla="*/ 25 w 147"/>
                <a:gd name="T9" fmla="*/ 1 h 1"/>
                <a:gd name="T10" fmla="*/ 0 60000 65536"/>
                <a:gd name="T11" fmla="*/ 0 60000 65536"/>
                <a:gd name="T12" fmla="*/ 0 60000 65536"/>
                <a:gd name="T13" fmla="*/ 0 60000 65536"/>
                <a:gd name="T14" fmla="*/ 0 60000 65536"/>
                <a:gd name="T15" fmla="*/ 0 w 147"/>
                <a:gd name="T16" fmla="*/ 0 h 1"/>
                <a:gd name="T17" fmla="*/ 147 w 147"/>
                <a:gd name="T18" fmla="*/ 1 h 1"/>
              </a:gdLst>
              <a:ahLst/>
              <a:cxnLst>
                <a:cxn ang="T10">
                  <a:pos x="T0" y="T1"/>
                </a:cxn>
                <a:cxn ang="T11">
                  <a:pos x="T2" y="T3"/>
                </a:cxn>
                <a:cxn ang="T12">
                  <a:pos x="T4" y="T5"/>
                </a:cxn>
                <a:cxn ang="T13">
                  <a:pos x="T6" y="T7"/>
                </a:cxn>
                <a:cxn ang="T14">
                  <a:pos x="T8" y="T9"/>
                </a:cxn>
              </a:cxnLst>
              <a:rect l="T15" t="T16" r="T17" b="T18"/>
              <a:pathLst>
                <a:path w="147" h="1">
                  <a:moveTo>
                    <a:pt x="25" y="1"/>
                  </a:moveTo>
                  <a:lnTo>
                    <a:pt x="0" y="0"/>
                  </a:lnTo>
                  <a:lnTo>
                    <a:pt x="122" y="0"/>
                  </a:lnTo>
                  <a:lnTo>
                    <a:pt x="147"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4" name="Freeform 34"/>
            <p:cNvSpPr>
              <a:spLocks/>
            </p:cNvSpPr>
            <p:nvPr/>
          </p:nvSpPr>
          <p:spPr bwMode="auto">
            <a:xfrm>
              <a:off x="918" y="1475"/>
              <a:ext cx="53" cy="2"/>
            </a:xfrm>
            <a:custGeom>
              <a:avLst/>
              <a:gdLst>
                <a:gd name="T0" fmla="*/ 25 w 53"/>
                <a:gd name="T1" fmla="*/ 2 h 2"/>
                <a:gd name="T2" fmla="*/ 0 w 53"/>
                <a:gd name="T3" fmla="*/ 0 h 2"/>
                <a:gd name="T4" fmla="*/ 28 w 53"/>
                <a:gd name="T5" fmla="*/ 0 h 2"/>
                <a:gd name="T6" fmla="*/ 53 w 53"/>
                <a:gd name="T7" fmla="*/ 2 h 2"/>
                <a:gd name="T8" fmla="*/ 25 w 53"/>
                <a:gd name="T9" fmla="*/ 2 h 2"/>
                <a:gd name="T10" fmla="*/ 0 60000 65536"/>
                <a:gd name="T11" fmla="*/ 0 60000 65536"/>
                <a:gd name="T12" fmla="*/ 0 60000 65536"/>
                <a:gd name="T13" fmla="*/ 0 60000 65536"/>
                <a:gd name="T14" fmla="*/ 0 60000 65536"/>
                <a:gd name="T15" fmla="*/ 0 w 53"/>
                <a:gd name="T16" fmla="*/ 0 h 2"/>
                <a:gd name="T17" fmla="*/ 53 w 53"/>
                <a:gd name="T18" fmla="*/ 2 h 2"/>
              </a:gdLst>
              <a:ahLst/>
              <a:cxnLst>
                <a:cxn ang="T10">
                  <a:pos x="T0" y="T1"/>
                </a:cxn>
                <a:cxn ang="T11">
                  <a:pos x="T2" y="T3"/>
                </a:cxn>
                <a:cxn ang="T12">
                  <a:pos x="T4" y="T5"/>
                </a:cxn>
                <a:cxn ang="T13">
                  <a:pos x="T6" y="T7"/>
                </a:cxn>
                <a:cxn ang="T14">
                  <a:pos x="T8" y="T9"/>
                </a:cxn>
              </a:cxnLst>
              <a:rect l="T15" t="T16" r="T17" b="T18"/>
              <a:pathLst>
                <a:path w="53" h="2">
                  <a:moveTo>
                    <a:pt x="25" y="2"/>
                  </a:moveTo>
                  <a:lnTo>
                    <a:pt x="0" y="0"/>
                  </a:lnTo>
                  <a:lnTo>
                    <a:pt x="28" y="0"/>
                  </a:lnTo>
                  <a:lnTo>
                    <a:pt x="53" y="2"/>
                  </a:lnTo>
                  <a:lnTo>
                    <a:pt x="25" y="2"/>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5" name="Freeform 35"/>
            <p:cNvSpPr>
              <a:spLocks/>
            </p:cNvSpPr>
            <p:nvPr/>
          </p:nvSpPr>
          <p:spPr bwMode="auto">
            <a:xfrm>
              <a:off x="946" y="1409"/>
              <a:ext cx="25" cy="68"/>
            </a:xfrm>
            <a:custGeom>
              <a:avLst/>
              <a:gdLst>
                <a:gd name="T0" fmla="*/ 25 w 25"/>
                <a:gd name="T1" fmla="*/ 68 h 68"/>
                <a:gd name="T2" fmla="*/ 0 w 25"/>
                <a:gd name="T3" fmla="*/ 66 h 68"/>
                <a:gd name="T4" fmla="*/ 0 w 25"/>
                <a:gd name="T5" fmla="*/ 0 h 68"/>
                <a:gd name="T6" fmla="*/ 25 w 25"/>
                <a:gd name="T7" fmla="*/ 1 h 68"/>
                <a:gd name="T8" fmla="*/ 2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25" y="68"/>
                  </a:moveTo>
                  <a:lnTo>
                    <a:pt x="0" y="66"/>
                  </a:lnTo>
                  <a:lnTo>
                    <a:pt x="0" y="0"/>
                  </a:lnTo>
                  <a:lnTo>
                    <a:pt x="25" y="1"/>
                  </a:lnTo>
                  <a:lnTo>
                    <a:pt x="25" y="6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6" name="Freeform 36"/>
            <p:cNvSpPr>
              <a:spLocks/>
            </p:cNvSpPr>
            <p:nvPr/>
          </p:nvSpPr>
          <p:spPr bwMode="auto">
            <a:xfrm>
              <a:off x="946" y="1529"/>
              <a:ext cx="25" cy="119"/>
            </a:xfrm>
            <a:custGeom>
              <a:avLst/>
              <a:gdLst>
                <a:gd name="T0" fmla="*/ 25 w 25"/>
                <a:gd name="T1" fmla="*/ 119 h 119"/>
                <a:gd name="T2" fmla="*/ 0 w 25"/>
                <a:gd name="T3" fmla="*/ 116 h 119"/>
                <a:gd name="T4" fmla="*/ 0 w 25"/>
                <a:gd name="T5" fmla="*/ 0 h 119"/>
                <a:gd name="T6" fmla="*/ 25 w 25"/>
                <a:gd name="T7" fmla="*/ 2 h 119"/>
                <a:gd name="T8" fmla="*/ 25 w 25"/>
                <a:gd name="T9" fmla="*/ 119 h 119"/>
                <a:gd name="T10" fmla="*/ 0 60000 65536"/>
                <a:gd name="T11" fmla="*/ 0 60000 65536"/>
                <a:gd name="T12" fmla="*/ 0 60000 65536"/>
                <a:gd name="T13" fmla="*/ 0 60000 65536"/>
                <a:gd name="T14" fmla="*/ 0 60000 65536"/>
                <a:gd name="T15" fmla="*/ 0 w 25"/>
                <a:gd name="T16" fmla="*/ 0 h 119"/>
                <a:gd name="T17" fmla="*/ 25 w 25"/>
                <a:gd name="T18" fmla="*/ 119 h 119"/>
              </a:gdLst>
              <a:ahLst/>
              <a:cxnLst>
                <a:cxn ang="T10">
                  <a:pos x="T0" y="T1"/>
                </a:cxn>
                <a:cxn ang="T11">
                  <a:pos x="T2" y="T3"/>
                </a:cxn>
                <a:cxn ang="T12">
                  <a:pos x="T4" y="T5"/>
                </a:cxn>
                <a:cxn ang="T13">
                  <a:pos x="T6" y="T7"/>
                </a:cxn>
                <a:cxn ang="T14">
                  <a:pos x="T8" y="T9"/>
                </a:cxn>
              </a:cxnLst>
              <a:rect l="T15" t="T16" r="T17" b="T18"/>
              <a:pathLst>
                <a:path w="25" h="119">
                  <a:moveTo>
                    <a:pt x="25" y="119"/>
                  </a:moveTo>
                  <a:lnTo>
                    <a:pt x="0" y="116"/>
                  </a:lnTo>
                  <a:lnTo>
                    <a:pt x="0" y="0"/>
                  </a:lnTo>
                  <a:lnTo>
                    <a:pt x="25" y="2"/>
                  </a:lnTo>
                  <a:lnTo>
                    <a:pt x="25" y="119"/>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7" name="Freeform 37"/>
            <p:cNvSpPr>
              <a:spLocks/>
            </p:cNvSpPr>
            <p:nvPr/>
          </p:nvSpPr>
          <p:spPr bwMode="auto">
            <a:xfrm>
              <a:off x="851" y="1355"/>
              <a:ext cx="139" cy="1"/>
            </a:xfrm>
            <a:custGeom>
              <a:avLst/>
              <a:gdLst>
                <a:gd name="T0" fmla="*/ 25 w 139"/>
                <a:gd name="T1" fmla="*/ 1 h 1"/>
                <a:gd name="T2" fmla="*/ 0 w 139"/>
                <a:gd name="T3" fmla="*/ 0 h 1"/>
                <a:gd name="T4" fmla="*/ 114 w 139"/>
                <a:gd name="T5" fmla="*/ 0 h 1"/>
                <a:gd name="T6" fmla="*/ 139 w 139"/>
                <a:gd name="T7" fmla="*/ 1 h 1"/>
                <a:gd name="T8" fmla="*/ 25 w 139"/>
                <a:gd name="T9" fmla="*/ 1 h 1"/>
                <a:gd name="T10" fmla="*/ 0 60000 65536"/>
                <a:gd name="T11" fmla="*/ 0 60000 65536"/>
                <a:gd name="T12" fmla="*/ 0 60000 65536"/>
                <a:gd name="T13" fmla="*/ 0 60000 65536"/>
                <a:gd name="T14" fmla="*/ 0 60000 65536"/>
                <a:gd name="T15" fmla="*/ 0 w 139"/>
                <a:gd name="T16" fmla="*/ 0 h 1"/>
                <a:gd name="T17" fmla="*/ 139 w 139"/>
                <a:gd name="T18" fmla="*/ 1 h 1"/>
              </a:gdLst>
              <a:ahLst/>
              <a:cxnLst>
                <a:cxn ang="T10">
                  <a:pos x="T0" y="T1"/>
                </a:cxn>
                <a:cxn ang="T11">
                  <a:pos x="T2" y="T3"/>
                </a:cxn>
                <a:cxn ang="T12">
                  <a:pos x="T4" y="T5"/>
                </a:cxn>
                <a:cxn ang="T13">
                  <a:pos x="T6" y="T7"/>
                </a:cxn>
                <a:cxn ang="T14">
                  <a:pos x="T8" y="T9"/>
                </a:cxn>
              </a:cxnLst>
              <a:rect l="T15" t="T16" r="T17" b="T18"/>
              <a:pathLst>
                <a:path w="139" h="1">
                  <a:moveTo>
                    <a:pt x="25" y="1"/>
                  </a:moveTo>
                  <a:lnTo>
                    <a:pt x="0" y="0"/>
                  </a:lnTo>
                  <a:lnTo>
                    <a:pt x="114" y="0"/>
                  </a:lnTo>
                  <a:lnTo>
                    <a:pt x="139"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8" name="Freeform 38"/>
            <p:cNvSpPr>
              <a:spLocks/>
            </p:cNvSpPr>
            <p:nvPr/>
          </p:nvSpPr>
          <p:spPr bwMode="auto">
            <a:xfrm>
              <a:off x="1025" y="1355"/>
              <a:ext cx="26" cy="293"/>
            </a:xfrm>
            <a:custGeom>
              <a:avLst/>
              <a:gdLst>
                <a:gd name="T0" fmla="*/ 26 w 26"/>
                <a:gd name="T1" fmla="*/ 293 h 293"/>
                <a:gd name="T2" fmla="*/ 0 w 26"/>
                <a:gd name="T3" fmla="*/ 290 h 293"/>
                <a:gd name="T4" fmla="*/ 0 w 26"/>
                <a:gd name="T5" fmla="*/ 0 h 293"/>
                <a:gd name="T6" fmla="*/ 26 w 26"/>
                <a:gd name="T7" fmla="*/ 1 h 293"/>
                <a:gd name="T8" fmla="*/ 26 w 26"/>
                <a:gd name="T9" fmla="*/ 293 h 293"/>
                <a:gd name="T10" fmla="*/ 0 60000 65536"/>
                <a:gd name="T11" fmla="*/ 0 60000 65536"/>
                <a:gd name="T12" fmla="*/ 0 60000 65536"/>
                <a:gd name="T13" fmla="*/ 0 60000 65536"/>
                <a:gd name="T14" fmla="*/ 0 60000 65536"/>
                <a:gd name="T15" fmla="*/ 0 w 26"/>
                <a:gd name="T16" fmla="*/ 0 h 293"/>
                <a:gd name="T17" fmla="*/ 26 w 26"/>
                <a:gd name="T18" fmla="*/ 293 h 293"/>
              </a:gdLst>
              <a:ahLst/>
              <a:cxnLst>
                <a:cxn ang="T10">
                  <a:pos x="T0" y="T1"/>
                </a:cxn>
                <a:cxn ang="T11">
                  <a:pos x="T2" y="T3"/>
                </a:cxn>
                <a:cxn ang="T12">
                  <a:pos x="T4" y="T5"/>
                </a:cxn>
                <a:cxn ang="T13">
                  <a:pos x="T6" y="T7"/>
                </a:cxn>
                <a:cxn ang="T14">
                  <a:pos x="T8" y="T9"/>
                </a:cxn>
              </a:cxnLst>
              <a:rect l="T15" t="T16" r="T17" b="T18"/>
              <a:pathLst>
                <a:path w="26" h="293">
                  <a:moveTo>
                    <a:pt x="26" y="293"/>
                  </a:moveTo>
                  <a:lnTo>
                    <a:pt x="0" y="290"/>
                  </a:lnTo>
                  <a:lnTo>
                    <a:pt x="0" y="0"/>
                  </a:lnTo>
                  <a:lnTo>
                    <a:pt x="26" y="1"/>
                  </a:lnTo>
                  <a:lnTo>
                    <a:pt x="26" y="29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79" name="Freeform 39"/>
            <p:cNvSpPr>
              <a:spLocks/>
            </p:cNvSpPr>
            <p:nvPr/>
          </p:nvSpPr>
          <p:spPr bwMode="auto">
            <a:xfrm>
              <a:off x="1109" y="1355"/>
              <a:ext cx="26" cy="293"/>
            </a:xfrm>
            <a:custGeom>
              <a:avLst/>
              <a:gdLst>
                <a:gd name="T0" fmla="*/ 26 w 26"/>
                <a:gd name="T1" fmla="*/ 293 h 293"/>
                <a:gd name="T2" fmla="*/ 0 w 26"/>
                <a:gd name="T3" fmla="*/ 290 h 293"/>
                <a:gd name="T4" fmla="*/ 0 w 26"/>
                <a:gd name="T5" fmla="*/ 0 h 293"/>
                <a:gd name="T6" fmla="*/ 26 w 26"/>
                <a:gd name="T7" fmla="*/ 1 h 293"/>
                <a:gd name="T8" fmla="*/ 26 w 26"/>
                <a:gd name="T9" fmla="*/ 293 h 293"/>
                <a:gd name="T10" fmla="*/ 0 60000 65536"/>
                <a:gd name="T11" fmla="*/ 0 60000 65536"/>
                <a:gd name="T12" fmla="*/ 0 60000 65536"/>
                <a:gd name="T13" fmla="*/ 0 60000 65536"/>
                <a:gd name="T14" fmla="*/ 0 60000 65536"/>
                <a:gd name="T15" fmla="*/ 0 w 26"/>
                <a:gd name="T16" fmla="*/ 0 h 293"/>
                <a:gd name="T17" fmla="*/ 26 w 26"/>
                <a:gd name="T18" fmla="*/ 293 h 293"/>
              </a:gdLst>
              <a:ahLst/>
              <a:cxnLst>
                <a:cxn ang="T10">
                  <a:pos x="T0" y="T1"/>
                </a:cxn>
                <a:cxn ang="T11">
                  <a:pos x="T2" y="T3"/>
                </a:cxn>
                <a:cxn ang="T12">
                  <a:pos x="T4" y="T5"/>
                </a:cxn>
                <a:cxn ang="T13">
                  <a:pos x="T6" y="T7"/>
                </a:cxn>
                <a:cxn ang="T14">
                  <a:pos x="T8" y="T9"/>
                </a:cxn>
              </a:cxnLst>
              <a:rect l="T15" t="T16" r="T17" b="T18"/>
              <a:pathLst>
                <a:path w="26" h="293">
                  <a:moveTo>
                    <a:pt x="26" y="293"/>
                  </a:moveTo>
                  <a:lnTo>
                    <a:pt x="0" y="290"/>
                  </a:lnTo>
                  <a:lnTo>
                    <a:pt x="0" y="0"/>
                  </a:lnTo>
                  <a:lnTo>
                    <a:pt x="26" y="1"/>
                  </a:lnTo>
                  <a:lnTo>
                    <a:pt x="26" y="29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0" name="Freeform 40"/>
            <p:cNvSpPr>
              <a:spLocks/>
            </p:cNvSpPr>
            <p:nvPr/>
          </p:nvSpPr>
          <p:spPr bwMode="auto">
            <a:xfrm>
              <a:off x="1025" y="1355"/>
              <a:ext cx="94" cy="1"/>
            </a:xfrm>
            <a:custGeom>
              <a:avLst/>
              <a:gdLst>
                <a:gd name="T0" fmla="*/ 26 w 94"/>
                <a:gd name="T1" fmla="*/ 1 h 1"/>
                <a:gd name="T2" fmla="*/ 0 w 94"/>
                <a:gd name="T3" fmla="*/ 0 h 1"/>
                <a:gd name="T4" fmla="*/ 67 w 94"/>
                <a:gd name="T5" fmla="*/ 0 h 1"/>
                <a:gd name="T6" fmla="*/ 94 w 94"/>
                <a:gd name="T7" fmla="*/ 1 h 1"/>
                <a:gd name="T8" fmla="*/ 26 w 94"/>
                <a:gd name="T9" fmla="*/ 1 h 1"/>
                <a:gd name="T10" fmla="*/ 0 60000 65536"/>
                <a:gd name="T11" fmla="*/ 0 60000 65536"/>
                <a:gd name="T12" fmla="*/ 0 60000 65536"/>
                <a:gd name="T13" fmla="*/ 0 60000 65536"/>
                <a:gd name="T14" fmla="*/ 0 60000 65536"/>
                <a:gd name="T15" fmla="*/ 0 w 94"/>
                <a:gd name="T16" fmla="*/ 0 h 1"/>
                <a:gd name="T17" fmla="*/ 94 w 94"/>
                <a:gd name="T18" fmla="*/ 1 h 1"/>
              </a:gdLst>
              <a:ahLst/>
              <a:cxnLst>
                <a:cxn ang="T10">
                  <a:pos x="T0" y="T1"/>
                </a:cxn>
                <a:cxn ang="T11">
                  <a:pos x="T2" y="T3"/>
                </a:cxn>
                <a:cxn ang="T12">
                  <a:pos x="T4" y="T5"/>
                </a:cxn>
                <a:cxn ang="T13">
                  <a:pos x="T6" y="T7"/>
                </a:cxn>
                <a:cxn ang="T14">
                  <a:pos x="T8" y="T9"/>
                </a:cxn>
              </a:cxnLst>
              <a:rect l="T15" t="T16" r="T17" b="T18"/>
              <a:pathLst>
                <a:path w="94" h="1">
                  <a:moveTo>
                    <a:pt x="26" y="1"/>
                  </a:moveTo>
                  <a:lnTo>
                    <a:pt x="0" y="0"/>
                  </a:lnTo>
                  <a:lnTo>
                    <a:pt x="67" y="0"/>
                  </a:lnTo>
                  <a:lnTo>
                    <a:pt x="94" y="1"/>
                  </a:lnTo>
                  <a:lnTo>
                    <a:pt x="26"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1" name="Freeform 41"/>
            <p:cNvSpPr>
              <a:spLocks/>
            </p:cNvSpPr>
            <p:nvPr/>
          </p:nvSpPr>
          <p:spPr bwMode="auto">
            <a:xfrm>
              <a:off x="1244" y="1396"/>
              <a:ext cx="25" cy="92"/>
            </a:xfrm>
            <a:custGeom>
              <a:avLst/>
              <a:gdLst>
                <a:gd name="T0" fmla="*/ 25 w 25"/>
                <a:gd name="T1" fmla="*/ 92 h 92"/>
                <a:gd name="T2" fmla="*/ 0 w 25"/>
                <a:gd name="T3" fmla="*/ 89 h 92"/>
                <a:gd name="T4" fmla="*/ 0 w 25"/>
                <a:gd name="T5" fmla="*/ 0 h 92"/>
                <a:gd name="T6" fmla="*/ 25 w 25"/>
                <a:gd name="T7" fmla="*/ 2 h 92"/>
                <a:gd name="T8" fmla="*/ 25 w 25"/>
                <a:gd name="T9" fmla="*/ 92 h 92"/>
                <a:gd name="T10" fmla="*/ 0 60000 65536"/>
                <a:gd name="T11" fmla="*/ 0 60000 65536"/>
                <a:gd name="T12" fmla="*/ 0 60000 65536"/>
                <a:gd name="T13" fmla="*/ 0 60000 65536"/>
                <a:gd name="T14" fmla="*/ 0 60000 65536"/>
                <a:gd name="T15" fmla="*/ 0 w 25"/>
                <a:gd name="T16" fmla="*/ 0 h 92"/>
                <a:gd name="T17" fmla="*/ 25 w 25"/>
                <a:gd name="T18" fmla="*/ 92 h 92"/>
              </a:gdLst>
              <a:ahLst/>
              <a:cxnLst>
                <a:cxn ang="T10">
                  <a:pos x="T0" y="T1"/>
                </a:cxn>
                <a:cxn ang="T11">
                  <a:pos x="T2" y="T3"/>
                </a:cxn>
                <a:cxn ang="T12">
                  <a:pos x="T4" y="T5"/>
                </a:cxn>
                <a:cxn ang="T13">
                  <a:pos x="T6" y="T7"/>
                </a:cxn>
                <a:cxn ang="T14">
                  <a:pos x="T8" y="T9"/>
                </a:cxn>
              </a:cxnLst>
              <a:rect l="T15" t="T16" r="T17" b="T18"/>
              <a:pathLst>
                <a:path w="25" h="92">
                  <a:moveTo>
                    <a:pt x="25" y="92"/>
                  </a:moveTo>
                  <a:lnTo>
                    <a:pt x="0" y="89"/>
                  </a:lnTo>
                  <a:lnTo>
                    <a:pt x="0" y="0"/>
                  </a:lnTo>
                  <a:lnTo>
                    <a:pt x="25" y="2"/>
                  </a:lnTo>
                  <a:lnTo>
                    <a:pt x="25" y="92"/>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2" name="Freeform 42"/>
            <p:cNvSpPr>
              <a:spLocks/>
            </p:cNvSpPr>
            <p:nvPr/>
          </p:nvSpPr>
          <p:spPr bwMode="auto">
            <a:xfrm>
              <a:off x="1109" y="1355"/>
              <a:ext cx="149" cy="1"/>
            </a:xfrm>
            <a:custGeom>
              <a:avLst/>
              <a:gdLst>
                <a:gd name="T0" fmla="*/ 26 w 149"/>
                <a:gd name="T1" fmla="*/ 1 h 1"/>
                <a:gd name="T2" fmla="*/ 0 w 149"/>
                <a:gd name="T3" fmla="*/ 0 h 1"/>
                <a:gd name="T4" fmla="*/ 124 w 149"/>
                <a:gd name="T5" fmla="*/ 0 h 1"/>
                <a:gd name="T6" fmla="*/ 149 w 149"/>
                <a:gd name="T7" fmla="*/ 1 h 1"/>
                <a:gd name="T8" fmla="*/ 26 w 149"/>
                <a:gd name="T9" fmla="*/ 1 h 1"/>
                <a:gd name="T10" fmla="*/ 0 60000 65536"/>
                <a:gd name="T11" fmla="*/ 0 60000 65536"/>
                <a:gd name="T12" fmla="*/ 0 60000 65536"/>
                <a:gd name="T13" fmla="*/ 0 60000 65536"/>
                <a:gd name="T14" fmla="*/ 0 60000 65536"/>
                <a:gd name="T15" fmla="*/ 0 w 149"/>
                <a:gd name="T16" fmla="*/ 0 h 1"/>
                <a:gd name="T17" fmla="*/ 149 w 149"/>
                <a:gd name="T18" fmla="*/ 1 h 1"/>
              </a:gdLst>
              <a:ahLst/>
              <a:cxnLst>
                <a:cxn ang="T10">
                  <a:pos x="T0" y="T1"/>
                </a:cxn>
                <a:cxn ang="T11">
                  <a:pos x="T2" y="T3"/>
                </a:cxn>
                <a:cxn ang="T12">
                  <a:pos x="T4" y="T5"/>
                </a:cxn>
                <a:cxn ang="T13">
                  <a:pos x="T6" y="T7"/>
                </a:cxn>
                <a:cxn ang="T14">
                  <a:pos x="T8" y="T9"/>
                </a:cxn>
              </a:cxnLst>
              <a:rect l="T15" t="T16" r="T17" b="T18"/>
              <a:pathLst>
                <a:path w="149" h="1">
                  <a:moveTo>
                    <a:pt x="26" y="1"/>
                  </a:moveTo>
                  <a:lnTo>
                    <a:pt x="0" y="0"/>
                  </a:lnTo>
                  <a:lnTo>
                    <a:pt x="124" y="0"/>
                  </a:lnTo>
                  <a:lnTo>
                    <a:pt x="149" y="1"/>
                  </a:lnTo>
                  <a:lnTo>
                    <a:pt x="26"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3" name="Freeform 43"/>
            <p:cNvSpPr>
              <a:spLocks/>
            </p:cNvSpPr>
            <p:nvPr/>
          </p:nvSpPr>
          <p:spPr bwMode="auto">
            <a:xfrm>
              <a:off x="1244" y="1555"/>
              <a:ext cx="25" cy="52"/>
            </a:xfrm>
            <a:custGeom>
              <a:avLst/>
              <a:gdLst>
                <a:gd name="T0" fmla="*/ 25 w 25"/>
                <a:gd name="T1" fmla="*/ 52 h 52"/>
                <a:gd name="T2" fmla="*/ 0 w 25"/>
                <a:gd name="T3" fmla="*/ 49 h 52"/>
                <a:gd name="T4" fmla="*/ 0 w 25"/>
                <a:gd name="T5" fmla="*/ 0 h 52"/>
                <a:gd name="T6" fmla="*/ 25 w 25"/>
                <a:gd name="T7" fmla="*/ 1 h 52"/>
                <a:gd name="T8" fmla="*/ 25 w 25"/>
                <a:gd name="T9" fmla="*/ 52 h 52"/>
                <a:gd name="T10" fmla="*/ 0 60000 65536"/>
                <a:gd name="T11" fmla="*/ 0 60000 65536"/>
                <a:gd name="T12" fmla="*/ 0 60000 65536"/>
                <a:gd name="T13" fmla="*/ 0 60000 65536"/>
                <a:gd name="T14" fmla="*/ 0 60000 65536"/>
                <a:gd name="T15" fmla="*/ 0 w 25"/>
                <a:gd name="T16" fmla="*/ 0 h 52"/>
                <a:gd name="T17" fmla="*/ 25 w 25"/>
                <a:gd name="T18" fmla="*/ 52 h 52"/>
              </a:gdLst>
              <a:ahLst/>
              <a:cxnLst>
                <a:cxn ang="T10">
                  <a:pos x="T0" y="T1"/>
                </a:cxn>
                <a:cxn ang="T11">
                  <a:pos x="T2" y="T3"/>
                </a:cxn>
                <a:cxn ang="T12">
                  <a:pos x="T4" y="T5"/>
                </a:cxn>
                <a:cxn ang="T13">
                  <a:pos x="T6" y="T7"/>
                </a:cxn>
                <a:cxn ang="T14">
                  <a:pos x="T8" y="T9"/>
                </a:cxn>
              </a:cxnLst>
              <a:rect l="T15" t="T16" r="T17" b="T18"/>
              <a:pathLst>
                <a:path w="25" h="52">
                  <a:moveTo>
                    <a:pt x="25" y="52"/>
                  </a:moveTo>
                  <a:lnTo>
                    <a:pt x="0" y="49"/>
                  </a:lnTo>
                  <a:lnTo>
                    <a:pt x="0" y="0"/>
                  </a:lnTo>
                  <a:lnTo>
                    <a:pt x="25" y="1"/>
                  </a:lnTo>
                  <a:lnTo>
                    <a:pt x="25" y="52"/>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4" name="Freeform 44"/>
            <p:cNvSpPr>
              <a:spLocks/>
            </p:cNvSpPr>
            <p:nvPr/>
          </p:nvSpPr>
          <p:spPr bwMode="auto">
            <a:xfrm>
              <a:off x="1174" y="1593"/>
              <a:ext cx="87" cy="1"/>
            </a:xfrm>
            <a:custGeom>
              <a:avLst/>
              <a:gdLst>
                <a:gd name="T0" fmla="*/ 27 w 87"/>
                <a:gd name="T1" fmla="*/ 1 h 1"/>
                <a:gd name="T2" fmla="*/ 0 w 87"/>
                <a:gd name="T3" fmla="*/ 0 h 1"/>
                <a:gd name="T4" fmla="*/ 60 w 87"/>
                <a:gd name="T5" fmla="*/ 0 h 1"/>
                <a:gd name="T6" fmla="*/ 87 w 87"/>
                <a:gd name="T7" fmla="*/ 1 h 1"/>
                <a:gd name="T8" fmla="*/ 27 w 87"/>
                <a:gd name="T9" fmla="*/ 1 h 1"/>
                <a:gd name="T10" fmla="*/ 0 60000 65536"/>
                <a:gd name="T11" fmla="*/ 0 60000 65536"/>
                <a:gd name="T12" fmla="*/ 0 60000 65536"/>
                <a:gd name="T13" fmla="*/ 0 60000 65536"/>
                <a:gd name="T14" fmla="*/ 0 60000 65536"/>
                <a:gd name="T15" fmla="*/ 0 w 87"/>
                <a:gd name="T16" fmla="*/ 0 h 1"/>
                <a:gd name="T17" fmla="*/ 87 w 87"/>
                <a:gd name="T18" fmla="*/ 1 h 1"/>
              </a:gdLst>
              <a:ahLst/>
              <a:cxnLst>
                <a:cxn ang="T10">
                  <a:pos x="T0" y="T1"/>
                </a:cxn>
                <a:cxn ang="T11">
                  <a:pos x="T2" y="T3"/>
                </a:cxn>
                <a:cxn ang="T12">
                  <a:pos x="T4" y="T5"/>
                </a:cxn>
                <a:cxn ang="T13">
                  <a:pos x="T6" y="T7"/>
                </a:cxn>
                <a:cxn ang="T14">
                  <a:pos x="T8" y="T9"/>
                </a:cxn>
              </a:cxnLst>
              <a:rect l="T15" t="T16" r="T17" b="T18"/>
              <a:pathLst>
                <a:path w="87" h="1">
                  <a:moveTo>
                    <a:pt x="27" y="1"/>
                  </a:moveTo>
                  <a:lnTo>
                    <a:pt x="0" y="0"/>
                  </a:lnTo>
                  <a:lnTo>
                    <a:pt x="60" y="0"/>
                  </a:lnTo>
                  <a:lnTo>
                    <a:pt x="87" y="1"/>
                  </a:lnTo>
                  <a:lnTo>
                    <a:pt x="27"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5" name="Freeform 45"/>
            <p:cNvSpPr>
              <a:spLocks/>
            </p:cNvSpPr>
            <p:nvPr/>
          </p:nvSpPr>
          <p:spPr bwMode="auto">
            <a:xfrm>
              <a:off x="1174" y="1466"/>
              <a:ext cx="75" cy="1"/>
            </a:xfrm>
            <a:custGeom>
              <a:avLst/>
              <a:gdLst>
                <a:gd name="T0" fmla="*/ 27 w 75"/>
                <a:gd name="T1" fmla="*/ 1 h 1"/>
                <a:gd name="T2" fmla="*/ 0 w 75"/>
                <a:gd name="T3" fmla="*/ 0 h 1"/>
                <a:gd name="T4" fmla="*/ 49 w 75"/>
                <a:gd name="T5" fmla="*/ 0 h 1"/>
                <a:gd name="T6" fmla="*/ 75 w 75"/>
                <a:gd name="T7" fmla="*/ 1 h 1"/>
                <a:gd name="T8" fmla="*/ 27 w 75"/>
                <a:gd name="T9" fmla="*/ 1 h 1"/>
                <a:gd name="T10" fmla="*/ 0 60000 65536"/>
                <a:gd name="T11" fmla="*/ 0 60000 65536"/>
                <a:gd name="T12" fmla="*/ 0 60000 65536"/>
                <a:gd name="T13" fmla="*/ 0 60000 65536"/>
                <a:gd name="T14" fmla="*/ 0 60000 65536"/>
                <a:gd name="T15" fmla="*/ 0 w 75"/>
                <a:gd name="T16" fmla="*/ 0 h 1"/>
                <a:gd name="T17" fmla="*/ 75 w 75"/>
                <a:gd name="T18" fmla="*/ 1 h 1"/>
              </a:gdLst>
              <a:ahLst/>
              <a:cxnLst>
                <a:cxn ang="T10">
                  <a:pos x="T0" y="T1"/>
                </a:cxn>
                <a:cxn ang="T11">
                  <a:pos x="T2" y="T3"/>
                </a:cxn>
                <a:cxn ang="T12">
                  <a:pos x="T4" y="T5"/>
                </a:cxn>
                <a:cxn ang="T13">
                  <a:pos x="T6" y="T7"/>
                </a:cxn>
                <a:cxn ang="T14">
                  <a:pos x="T8" y="T9"/>
                </a:cxn>
              </a:cxnLst>
              <a:rect l="T15" t="T16" r="T17" b="T18"/>
              <a:pathLst>
                <a:path w="75" h="1">
                  <a:moveTo>
                    <a:pt x="27" y="1"/>
                  </a:moveTo>
                  <a:lnTo>
                    <a:pt x="0" y="0"/>
                  </a:lnTo>
                  <a:lnTo>
                    <a:pt x="49" y="0"/>
                  </a:lnTo>
                  <a:lnTo>
                    <a:pt x="75" y="1"/>
                  </a:lnTo>
                  <a:lnTo>
                    <a:pt x="27"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6" name="Freeform 46"/>
            <p:cNvSpPr>
              <a:spLocks/>
            </p:cNvSpPr>
            <p:nvPr/>
          </p:nvSpPr>
          <p:spPr bwMode="auto">
            <a:xfrm>
              <a:off x="1244" y="1604"/>
              <a:ext cx="68" cy="44"/>
            </a:xfrm>
            <a:custGeom>
              <a:avLst/>
              <a:gdLst>
                <a:gd name="T0" fmla="*/ 68 w 68"/>
                <a:gd name="T1" fmla="*/ 44 h 44"/>
                <a:gd name="T2" fmla="*/ 43 w 68"/>
                <a:gd name="T3" fmla="*/ 41 h 44"/>
                <a:gd name="T4" fmla="*/ 0 w 68"/>
                <a:gd name="T5" fmla="*/ 0 h 44"/>
                <a:gd name="T6" fmla="*/ 25 w 68"/>
                <a:gd name="T7" fmla="*/ 3 h 44"/>
                <a:gd name="T8" fmla="*/ 68 w 68"/>
                <a:gd name="T9" fmla="*/ 44 h 44"/>
                <a:gd name="T10" fmla="*/ 0 60000 65536"/>
                <a:gd name="T11" fmla="*/ 0 60000 65536"/>
                <a:gd name="T12" fmla="*/ 0 60000 65536"/>
                <a:gd name="T13" fmla="*/ 0 60000 65536"/>
                <a:gd name="T14" fmla="*/ 0 60000 65536"/>
                <a:gd name="T15" fmla="*/ 0 w 68"/>
                <a:gd name="T16" fmla="*/ 0 h 44"/>
                <a:gd name="T17" fmla="*/ 68 w 68"/>
                <a:gd name="T18" fmla="*/ 44 h 44"/>
              </a:gdLst>
              <a:ahLst/>
              <a:cxnLst>
                <a:cxn ang="T10">
                  <a:pos x="T0" y="T1"/>
                </a:cxn>
                <a:cxn ang="T11">
                  <a:pos x="T2" y="T3"/>
                </a:cxn>
                <a:cxn ang="T12">
                  <a:pos x="T4" y="T5"/>
                </a:cxn>
                <a:cxn ang="T13">
                  <a:pos x="T6" y="T7"/>
                </a:cxn>
                <a:cxn ang="T14">
                  <a:pos x="T8" y="T9"/>
                </a:cxn>
              </a:cxnLst>
              <a:rect l="T15" t="T16" r="T17" b="T18"/>
              <a:pathLst>
                <a:path w="68" h="44">
                  <a:moveTo>
                    <a:pt x="68" y="44"/>
                  </a:moveTo>
                  <a:lnTo>
                    <a:pt x="43" y="41"/>
                  </a:lnTo>
                  <a:lnTo>
                    <a:pt x="0" y="0"/>
                  </a:lnTo>
                  <a:lnTo>
                    <a:pt x="25" y="3"/>
                  </a:lnTo>
                  <a:lnTo>
                    <a:pt x="68" y="4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7" name="Freeform 47"/>
            <p:cNvSpPr>
              <a:spLocks/>
            </p:cNvSpPr>
            <p:nvPr/>
          </p:nvSpPr>
          <p:spPr bwMode="auto">
            <a:xfrm>
              <a:off x="1244" y="1355"/>
              <a:ext cx="70" cy="43"/>
            </a:xfrm>
            <a:custGeom>
              <a:avLst/>
              <a:gdLst>
                <a:gd name="T0" fmla="*/ 25 w 70"/>
                <a:gd name="T1" fmla="*/ 43 h 43"/>
                <a:gd name="T2" fmla="*/ 0 w 70"/>
                <a:gd name="T3" fmla="*/ 41 h 43"/>
                <a:gd name="T4" fmla="*/ 43 w 70"/>
                <a:gd name="T5" fmla="*/ 0 h 43"/>
                <a:gd name="T6" fmla="*/ 70 w 70"/>
                <a:gd name="T7" fmla="*/ 1 h 43"/>
                <a:gd name="T8" fmla="*/ 25 w 70"/>
                <a:gd name="T9" fmla="*/ 43 h 43"/>
                <a:gd name="T10" fmla="*/ 0 60000 65536"/>
                <a:gd name="T11" fmla="*/ 0 60000 65536"/>
                <a:gd name="T12" fmla="*/ 0 60000 65536"/>
                <a:gd name="T13" fmla="*/ 0 60000 65536"/>
                <a:gd name="T14" fmla="*/ 0 60000 65536"/>
                <a:gd name="T15" fmla="*/ 0 w 70"/>
                <a:gd name="T16" fmla="*/ 0 h 43"/>
                <a:gd name="T17" fmla="*/ 70 w 70"/>
                <a:gd name="T18" fmla="*/ 43 h 43"/>
              </a:gdLst>
              <a:ahLst/>
              <a:cxnLst>
                <a:cxn ang="T10">
                  <a:pos x="T0" y="T1"/>
                </a:cxn>
                <a:cxn ang="T11">
                  <a:pos x="T2" y="T3"/>
                </a:cxn>
                <a:cxn ang="T12">
                  <a:pos x="T4" y="T5"/>
                </a:cxn>
                <a:cxn ang="T13">
                  <a:pos x="T6" y="T7"/>
                </a:cxn>
                <a:cxn ang="T14">
                  <a:pos x="T8" y="T9"/>
                </a:cxn>
              </a:cxnLst>
              <a:rect l="T15" t="T16" r="T17" b="T18"/>
              <a:pathLst>
                <a:path w="70" h="43">
                  <a:moveTo>
                    <a:pt x="25" y="43"/>
                  </a:moveTo>
                  <a:lnTo>
                    <a:pt x="0" y="41"/>
                  </a:lnTo>
                  <a:lnTo>
                    <a:pt x="43" y="0"/>
                  </a:lnTo>
                  <a:lnTo>
                    <a:pt x="70" y="1"/>
                  </a:lnTo>
                  <a:lnTo>
                    <a:pt x="25" y="4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8" name="Freeform 48"/>
            <p:cNvSpPr>
              <a:spLocks/>
            </p:cNvSpPr>
            <p:nvPr/>
          </p:nvSpPr>
          <p:spPr bwMode="auto">
            <a:xfrm>
              <a:off x="1339" y="1531"/>
              <a:ext cx="25" cy="63"/>
            </a:xfrm>
            <a:custGeom>
              <a:avLst/>
              <a:gdLst>
                <a:gd name="T0" fmla="*/ 25 w 25"/>
                <a:gd name="T1" fmla="*/ 63 h 63"/>
                <a:gd name="T2" fmla="*/ 0 w 25"/>
                <a:gd name="T3" fmla="*/ 62 h 63"/>
                <a:gd name="T4" fmla="*/ 0 w 25"/>
                <a:gd name="T5" fmla="*/ 0 h 63"/>
                <a:gd name="T6" fmla="*/ 25 w 25"/>
                <a:gd name="T7" fmla="*/ 3 h 63"/>
                <a:gd name="T8" fmla="*/ 25 w 25"/>
                <a:gd name="T9" fmla="*/ 63 h 63"/>
                <a:gd name="T10" fmla="*/ 0 60000 65536"/>
                <a:gd name="T11" fmla="*/ 0 60000 65536"/>
                <a:gd name="T12" fmla="*/ 0 60000 65536"/>
                <a:gd name="T13" fmla="*/ 0 60000 65536"/>
                <a:gd name="T14" fmla="*/ 0 60000 65536"/>
                <a:gd name="T15" fmla="*/ 0 w 25"/>
                <a:gd name="T16" fmla="*/ 0 h 63"/>
                <a:gd name="T17" fmla="*/ 25 w 25"/>
                <a:gd name="T18" fmla="*/ 63 h 63"/>
              </a:gdLst>
              <a:ahLst/>
              <a:cxnLst>
                <a:cxn ang="T10">
                  <a:pos x="T0" y="T1"/>
                </a:cxn>
                <a:cxn ang="T11">
                  <a:pos x="T2" y="T3"/>
                </a:cxn>
                <a:cxn ang="T12">
                  <a:pos x="T4" y="T5"/>
                </a:cxn>
                <a:cxn ang="T13">
                  <a:pos x="T6" y="T7"/>
                </a:cxn>
                <a:cxn ang="T14">
                  <a:pos x="T8" y="T9"/>
                </a:cxn>
              </a:cxnLst>
              <a:rect l="T15" t="T16" r="T17" b="T18"/>
              <a:pathLst>
                <a:path w="25" h="63">
                  <a:moveTo>
                    <a:pt x="25" y="63"/>
                  </a:moveTo>
                  <a:lnTo>
                    <a:pt x="0" y="62"/>
                  </a:lnTo>
                  <a:lnTo>
                    <a:pt x="0" y="0"/>
                  </a:lnTo>
                  <a:lnTo>
                    <a:pt x="25" y="3"/>
                  </a:lnTo>
                  <a:lnTo>
                    <a:pt x="25" y="6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89" name="Freeform 49"/>
            <p:cNvSpPr>
              <a:spLocks/>
            </p:cNvSpPr>
            <p:nvPr/>
          </p:nvSpPr>
          <p:spPr bwMode="auto">
            <a:xfrm>
              <a:off x="1244" y="1555"/>
              <a:ext cx="92" cy="1"/>
            </a:xfrm>
            <a:custGeom>
              <a:avLst/>
              <a:gdLst>
                <a:gd name="T0" fmla="*/ 25 w 92"/>
                <a:gd name="T1" fmla="*/ 1 h 1"/>
                <a:gd name="T2" fmla="*/ 0 w 92"/>
                <a:gd name="T3" fmla="*/ 0 h 1"/>
                <a:gd name="T4" fmla="*/ 66 w 92"/>
                <a:gd name="T5" fmla="*/ 0 h 1"/>
                <a:gd name="T6" fmla="*/ 92 w 92"/>
                <a:gd name="T7" fmla="*/ 1 h 1"/>
                <a:gd name="T8" fmla="*/ 25 w 92"/>
                <a:gd name="T9" fmla="*/ 1 h 1"/>
                <a:gd name="T10" fmla="*/ 0 60000 65536"/>
                <a:gd name="T11" fmla="*/ 0 60000 65536"/>
                <a:gd name="T12" fmla="*/ 0 60000 65536"/>
                <a:gd name="T13" fmla="*/ 0 60000 65536"/>
                <a:gd name="T14" fmla="*/ 0 60000 65536"/>
                <a:gd name="T15" fmla="*/ 0 w 92"/>
                <a:gd name="T16" fmla="*/ 0 h 1"/>
                <a:gd name="T17" fmla="*/ 92 w 92"/>
                <a:gd name="T18" fmla="*/ 1 h 1"/>
              </a:gdLst>
              <a:ahLst/>
              <a:cxnLst>
                <a:cxn ang="T10">
                  <a:pos x="T0" y="T1"/>
                </a:cxn>
                <a:cxn ang="T11">
                  <a:pos x="T2" y="T3"/>
                </a:cxn>
                <a:cxn ang="T12">
                  <a:pos x="T4" y="T5"/>
                </a:cxn>
                <a:cxn ang="T13">
                  <a:pos x="T6" y="T7"/>
                </a:cxn>
                <a:cxn ang="T14">
                  <a:pos x="T8" y="T9"/>
                </a:cxn>
              </a:cxnLst>
              <a:rect l="T15" t="T16" r="T17" b="T18"/>
              <a:pathLst>
                <a:path w="92" h="1">
                  <a:moveTo>
                    <a:pt x="25" y="1"/>
                  </a:moveTo>
                  <a:lnTo>
                    <a:pt x="0" y="0"/>
                  </a:lnTo>
                  <a:lnTo>
                    <a:pt x="66" y="0"/>
                  </a:lnTo>
                  <a:lnTo>
                    <a:pt x="92" y="1"/>
                  </a:lnTo>
                  <a:lnTo>
                    <a:pt x="25"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0" name="Freeform 50"/>
            <p:cNvSpPr>
              <a:spLocks/>
            </p:cNvSpPr>
            <p:nvPr/>
          </p:nvSpPr>
          <p:spPr bwMode="auto">
            <a:xfrm>
              <a:off x="1310" y="1593"/>
              <a:ext cx="54" cy="1"/>
            </a:xfrm>
            <a:custGeom>
              <a:avLst/>
              <a:gdLst>
                <a:gd name="T0" fmla="*/ 26 w 54"/>
                <a:gd name="T1" fmla="*/ 1 h 1"/>
                <a:gd name="T2" fmla="*/ 0 w 54"/>
                <a:gd name="T3" fmla="*/ 0 h 1"/>
                <a:gd name="T4" fmla="*/ 29 w 54"/>
                <a:gd name="T5" fmla="*/ 0 h 1"/>
                <a:gd name="T6" fmla="*/ 54 w 54"/>
                <a:gd name="T7" fmla="*/ 1 h 1"/>
                <a:gd name="T8" fmla="*/ 26 w 54"/>
                <a:gd name="T9" fmla="*/ 1 h 1"/>
                <a:gd name="T10" fmla="*/ 0 60000 65536"/>
                <a:gd name="T11" fmla="*/ 0 60000 65536"/>
                <a:gd name="T12" fmla="*/ 0 60000 65536"/>
                <a:gd name="T13" fmla="*/ 0 60000 65536"/>
                <a:gd name="T14" fmla="*/ 0 60000 65536"/>
                <a:gd name="T15" fmla="*/ 0 w 54"/>
                <a:gd name="T16" fmla="*/ 0 h 1"/>
                <a:gd name="T17" fmla="*/ 54 w 54"/>
                <a:gd name="T18" fmla="*/ 1 h 1"/>
              </a:gdLst>
              <a:ahLst/>
              <a:cxnLst>
                <a:cxn ang="T10">
                  <a:pos x="T0" y="T1"/>
                </a:cxn>
                <a:cxn ang="T11">
                  <a:pos x="T2" y="T3"/>
                </a:cxn>
                <a:cxn ang="T12">
                  <a:pos x="T4" y="T5"/>
                </a:cxn>
                <a:cxn ang="T13">
                  <a:pos x="T6" y="T7"/>
                </a:cxn>
                <a:cxn ang="T14">
                  <a:pos x="T8" y="T9"/>
                </a:cxn>
              </a:cxnLst>
              <a:rect l="T15" t="T16" r="T17" b="T18"/>
              <a:pathLst>
                <a:path w="54" h="1">
                  <a:moveTo>
                    <a:pt x="26" y="1"/>
                  </a:moveTo>
                  <a:lnTo>
                    <a:pt x="0" y="0"/>
                  </a:lnTo>
                  <a:lnTo>
                    <a:pt x="29" y="0"/>
                  </a:lnTo>
                  <a:lnTo>
                    <a:pt x="54" y="1"/>
                  </a:lnTo>
                  <a:lnTo>
                    <a:pt x="26"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1" name="Freeform 51"/>
            <p:cNvSpPr>
              <a:spLocks/>
            </p:cNvSpPr>
            <p:nvPr/>
          </p:nvSpPr>
          <p:spPr bwMode="auto">
            <a:xfrm>
              <a:off x="1290" y="1526"/>
              <a:ext cx="74" cy="8"/>
            </a:xfrm>
            <a:custGeom>
              <a:avLst/>
              <a:gdLst>
                <a:gd name="T0" fmla="*/ 74 w 74"/>
                <a:gd name="T1" fmla="*/ 8 h 8"/>
                <a:gd name="T2" fmla="*/ 49 w 74"/>
                <a:gd name="T3" fmla="*/ 5 h 8"/>
                <a:gd name="T4" fmla="*/ 0 w 74"/>
                <a:gd name="T5" fmla="*/ 0 h 8"/>
                <a:gd name="T6" fmla="*/ 25 w 74"/>
                <a:gd name="T7" fmla="*/ 3 h 8"/>
                <a:gd name="T8" fmla="*/ 74 w 74"/>
                <a:gd name="T9" fmla="*/ 8 h 8"/>
                <a:gd name="T10" fmla="*/ 0 60000 65536"/>
                <a:gd name="T11" fmla="*/ 0 60000 65536"/>
                <a:gd name="T12" fmla="*/ 0 60000 65536"/>
                <a:gd name="T13" fmla="*/ 0 60000 65536"/>
                <a:gd name="T14" fmla="*/ 0 60000 65536"/>
                <a:gd name="T15" fmla="*/ 0 w 74"/>
                <a:gd name="T16" fmla="*/ 0 h 8"/>
                <a:gd name="T17" fmla="*/ 74 w 74"/>
                <a:gd name="T18" fmla="*/ 8 h 8"/>
              </a:gdLst>
              <a:ahLst/>
              <a:cxnLst>
                <a:cxn ang="T10">
                  <a:pos x="T0" y="T1"/>
                </a:cxn>
                <a:cxn ang="T11">
                  <a:pos x="T2" y="T3"/>
                </a:cxn>
                <a:cxn ang="T12">
                  <a:pos x="T4" y="T5"/>
                </a:cxn>
                <a:cxn ang="T13">
                  <a:pos x="T6" y="T7"/>
                </a:cxn>
                <a:cxn ang="T14">
                  <a:pos x="T8" y="T9"/>
                </a:cxn>
              </a:cxnLst>
              <a:rect l="T15" t="T16" r="T17" b="T18"/>
              <a:pathLst>
                <a:path w="74" h="8">
                  <a:moveTo>
                    <a:pt x="74" y="8"/>
                  </a:moveTo>
                  <a:lnTo>
                    <a:pt x="49" y="5"/>
                  </a:lnTo>
                  <a:lnTo>
                    <a:pt x="0" y="0"/>
                  </a:lnTo>
                  <a:lnTo>
                    <a:pt x="25" y="3"/>
                  </a:lnTo>
                  <a:lnTo>
                    <a:pt x="74" y="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2" name="Freeform 52"/>
            <p:cNvSpPr>
              <a:spLocks/>
            </p:cNvSpPr>
            <p:nvPr/>
          </p:nvSpPr>
          <p:spPr bwMode="auto">
            <a:xfrm>
              <a:off x="1244" y="1485"/>
              <a:ext cx="71" cy="44"/>
            </a:xfrm>
            <a:custGeom>
              <a:avLst/>
              <a:gdLst>
                <a:gd name="T0" fmla="*/ 71 w 71"/>
                <a:gd name="T1" fmla="*/ 44 h 44"/>
                <a:gd name="T2" fmla="*/ 46 w 71"/>
                <a:gd name="T3" fmla="*/ 41 h 44"/>
                <a:gd name="T4" fmla="*/ 0 w 71"/>
                <a:gd name="T5" fmla="*/ 0 h 44"/>
                <a:gd name="T6" fmla="*/ 25 w 71"/>
                <a:gd name="T7" fmla="*/ 3 h 44"/>
                <a:gd name="T8" fmla="*/ 71 w 71"/>
                <a:gd name="T9" fmla="*/ 44 h 44"/>
                <a:gd name="T10" fmla="*/ 0 60000 65536"/>
                <a:gd name="T11" fmla="*/ 0 60000 65536"/>
                <a:gd name="T12" fmla="*/ 0 60000 65536"/>
                <a:gd name="T13" fmla="*/ 0 60000 65536"/>
                <a:gd name="T14" fmla="*/ 0 60000 65536"/>
                <a:gd name="T15" fmla="*/ 0 w 71"/>
                <a:gd name="T16" fmla="*/ 0 h 44"/>
                <a:gd name="T17" fmla="*/ 71 w 71"/>
                <a:gd name="T18" fmla="*/ 44 h 44"/>
              </a:gdLst>
              <a:ahLst/>
              <a:cxnLst>
                <a:cxn ang="T10">
                  <a:pos x="T0" y="T1"/>
                </a:cxn>
                <a:cxn ang="T11">
                  <a:pos x="T2" y="T3"/>
                </a:cxn>
                <a:cxn ang="T12">
                  <a:pos x="T4" y="T5"/>
                </a:cxn>
                <a:cxn ang="T13">
                  <a:pos x="T6" y="T7"/>
                </a:cxn>
                <a:cxn ang="T14">
                  <a:pos x="T8" y="T9"/>
                </a:cxn>
              </a:cxnLst>
              <a:rect l="T15" t="T16" r="T17" b="T18"/>
              <a:pathLst>
                <a:path w="71" h="44">
                  <a:moveTo>
                    <a:pt x="71" y="44"/>
                  </a:moveTo>
                  <a:lnTo>
                    <a:pt x="46" y="41"/>
                  </a:lnTo>
                  <a:lnTo>
                    <a:pt x="0" y="0"/>
                  </a:lnTo>
                  <a:lnTo>
                    <a:pt x="25" y="3"/>
                  </a:lnTo>
                  <a:lnTo>
                    <a:pt x="71" y="4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3" name="Freeform 53"/>
            <p:cNvSpPr>
              <a:spLocks/>
            </p:cNvSpPr>
            <p:nvPr/>
          </p:nvSpPr>
          <p:spPr bwMode="auto">
            <a:xfrm>
              <a:off x="1339" y="1409"/>
              <a:ext cx="25" cy="41"/>
            </a:xfrm>
            <a:custGeom>
              <a:avLst/>
              <a:gdLst>
                <a:gd name="T0" fmla="*/ 25 w 25"/>
                <a:gd name="T1" fmla="*/ 41 h 41"/>
                <a:gd name="T2" fmla="*/ 0 w 25"/>
                <a:gd name="T3" fmla="*/ 38 h 41"/>
                <a:gd name="T4" fmla="*/ 0 w 25"/>
                <a:gd name="T5" fmla="*/ 0 h 41"/>
                <a:gd name="T6" fmla="*/ 25 w 25"/>
                <a:gd name="T7" fmla="*/ 1 h 41"/>
                <a:gd name="T8" fmla="*/ 25 w 25"/>
                <a:gd name="T9" fmla="*/ 41 h 41"/>
                <a:gd name="T10" fmla="*/ 0 60000 65536"/>
                <a:gd name="T11" fmla="*/ 0 60000 65536"/>
                <a:gd name="T12" fmla="*/ 0 60000 65536"/>
                <a:gd name="T13" fmla="*/ 0 60000 65536"/>
                <a:gd name="T14" fmla="*/ 0 60000 65536"/>
                <a:gd name="T15" fmla="*/ 0 w 25"/>
                <a:gd name="T16" fmla="*/ 0 h 41"/>
                <a:gd name="T17" fmla="*/ 25 w 25"/>
                <a:gd name="T18" fmla="*/ 41 h 41"/>
              </a:gdLst>
              <a:ahLst/>
              <a:cxnLst>
                <a:cxn ang="T10">
                  <a:pos x="T0" y="T1"/>
                </a:cxn>
                <a:cxn ang="T11">
                  <a:pos x="T2" y="T3"/>
                </a:cxn>
                <a:cxn ang="T12">
                  <a:pos x="T4" y="T5"/>
                </a:cxn>
                <a:cxn ang="T13">
                  <a:pos x="T6" y="T7"/>
                </a:cxn>
                <a:cxn ang="T14">
                  <a:pos x="T8" y="T9"/>
                </a:cxn>
              </a:cxnLst>
              <a:rect l="T15" t="T16" r="T17" b="T18"/>
              <a:pathLst>
                <a:path w="25" h="41">
                  <a:moveTo>
                    <a:pt x="25" y="41"/>
                  </a:moveTo>
                  <a:lnTo>
                    <a:pt x="0" y="38"/>
                  </a:lnTo>
                  <a:lnTo>
                    <a:pt x="0" y="0"/>
                  </a:lnTo>
                  <a:lnTo>
                    <a:pt x="25" y="1"/>
                  </a:lnTo>
                  <a:lnTo>
                    <a:pt x="25" y="4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4" name="Freeform 54"/>
            <p:cNvSpPr>
              <a:spLocks/>
            </p:cNvSpPr>
            <p:nvPr/>
          </p:nvSpPr>
          <p:spPr bwMode="auto">
            <a:xfrm>
              <a:off x="1287" y="1355"/>
              <a:ext cx="96" cy="1"/>
            </a:xfrm>
            <a:custGeom>
              <a:avLst/>
              <a:gdLst>
                <a:gd name="T0" fmla="*/ 27 w 96"/>
                <a:gd name="T1" fmla="*/ 1 h 1"/>
                <a:gd name="T2" fmla="*/ 0 w 96"/>
                <a:gd name="T3" fmla="*/ 0 h 1"/>
                <a:gd name="T4" fmla="*/ 71 w 96"/>
                <a:gd name="T5" fmla="*/ 0 h 1"/>
                <a:gd name="T6" fmla="*/ 96 w 96"/>
                <a:gd name="T7" fmla="*/ 1 h 1"/>
                <a:gd name="T8" fmla="*/ 27 w 96"/>
                <a:gd name="T9" fmla="*/ 1 h 1"/>
                <a:gd name="T10" fmla="*/ 0 60000 65536"/>
                <a:gd name="T11" fmla="*/ 0 60000 65536"/>
                <a:gd name="T12" fmla="*/ 0 60000 65536"/>
                <a:gd name="T13" fmla="*/ 0 60000 65536"/>
                <a:gd name="T14" fmla="*/ 0 60000 65536"/>
                <a:gd name="T15" fmla="*/ 0 w 96"/>
                <a:gd name="T16" fmla="*/ 0 h 1"/>
                <a:gd name="T17" fmla="*/ 96 w 96"/>
                <a:gd name="T18" fmla="*/ 1 h 1"/>
              </a:gdLst>
              <a:ahLst/>
              <a:cxnLst>
                <a:cxn ang="T10">
                  <a:pos x="T0" y="T1"/>
                </a:cxn>
                <a:cxn ang="T11">
                  <a:pos x="T2" y="T3"/>
                </a:cxn>
                <a:cxn ang="T12">
                  <a:pos x="T4" y="T5"/>
                </a:cxn>
                <a:cxn ang="T13">
                  <a:pos x="T6" y="T7"/>
                </a:cxn>
                <a:cxn ang="T14">
                  <a:pos x="T8" y="T9"/>
                </a:cxn>
              </a:cxnLst>
              <a:rect l="T15" t="T16" r="T17" b="T18"/>
              <a:pathLst>
                <a:path w="96" h="1">
                  <a:moveTo>
                    <a:pt x="27" y="1"/>
                  </a:moveTo>
                  <a:lnTo>
                    <a:pt x="0" y="0"/>
                  </a:lnTo>
                  <a:lnTo>
                    <a:pt x="71" y="0"/>
                  </a:lnTo>
                  <a:lnTo>
                    <a:pt x="96" y="1"/>
                  </a:lnTo>
                  <a:lnTo>
                    <a:pt x="27" y="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5" name="Freeform 55"/>
            <p:cNvSpPr>
              <a:spLocks/>
            </p:cNvSpPr>
            <p:nvPr/>
          </p:nvSpPr>
          <p:spPr bwMode="auto">
            <a:xfrm>
              <a:off x="1310" y="1469"/>
              <a:ext cx="75" cy="6"/>
            </a:xfrm>
            <a:custGeom>
              <a:avLst/>
              <a:gdLst>
                <a:gd name="T0" fmla="*/ 26 w 75"/>
                <a:gd name="T1" fmla="*/ 3 h 6"/>
                <a:gd name="T2" fmla="*/ 0 w 75"/>
                <a:gd name="T3" fmla="*/ 0 h 6"/>
                <a:gd name="T4" fmla="*/ 50 w 75"/>
                <a:gd name="T5" fmla="*/ 3 h 6"/>
                <a:gd name="T6" fmla="*/ 75 w 75"/>
                <a:gd name="T7" fmla="*/ 6 h 6"/>
                <a:gd name="T8" fmla="*/ 26 w 75"/>
                <a:gd name="T9" fmla="*/ 3 h 6"/>
                <a:gd name="T10" fmla="*/ 0 60000 65536"/>
                <a:gd name="T11" fmla="*/ 0 60000 65536"/>
                <a:gd name="T12" fmla="*/ 0 60000 65536"/>
                <a:gd name="T13" fmla="*/ 0 60000 65536"/>
                <a:gd name="T14" fmla="*/ 0 60000 65536"/>
                <a:gd name="T15" fmla="*/ 0 w 75"/>
                <a:gd name="T16" fmla="*/ 0 h 6"/>
                <a:gd name="T17" fmla="*/ 75 w 75"/>
                <a:gd name="T18" fmla="*/ 6 h 6"/>
              </a:gdLst>
              <a:ahLst/>
              <a:cxnLst>
                <a:cxn ang="T10">
                  <a:pos x="T0" y="T1"/>
                </a:cxn>
                <a:cxn ang="T11">
                  <a:pos x="T2" y="T3"/>
                </a:cxn>
                <a:cxn ang="T12">
                  <a:pos x="T4" y="T5"/>
                </a:cxn>
                <a:cxn ang="T13">
                  <a:pos x="T6" y="T7"/>
                </a:cxn>
                <a:cxn ang="T14">
                  <a:pos x="T8" y="T9"/>
                </a:cxn>
              </a:cxnLst>
              <a:rect l="T15" t="T16" r="T17" b="T18"/>
              <a:pathLst>
                <a:path w="75" h="6">
                  <a:moveTo>
                    <a:pt x="26" y="3"/>
                  </a:moveTo>
                  <a:lnTo>
                    <a:pt x="0" y="0"/>
                  </a:lnTo>
                  <a:lnTo>
                    <a:pt x="50" y="3"/>
                  </a:lnTo>
                  <a:lnTo>
                    <a:pt x="75" y="6"/>
                  </a:lnTo>
                  <a:lnTo>
                    <a:pt x="26" y="3"/>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6" name="Freeform 56"/>
            <p:cNvSpPr>
              <a:spLocks/>
            </p:cNvSpPr>
            <p:nvPr/>
          </p:nvSpPr>
          <p:spPr bwMode="auto">
            <a:xfrm>
              <a:off x="1269" y="1356"/>
              <a:ext cx="162" cy="292"/>
            </a:xfrm>
            <a:custGeom>
              <a:avLst/>
              <a:gdLst>
                <a:gd name="T0" fmla="*/ 95 w 162"/>
                <a:gd name="T1" fmla="*/ 54 h 292"/>
                <a:gd name="T2" fmla="*/ 67 w 162"/>
                <a:gd name="T3" fmla="*/ 54 h 292"/>
                <a:gd name="T4" fmla="*/ 67 w 162"/>
                <a:gd name="T5" fmla="*/ 116 h 292"/>
                <a:gd name="T6" fmla="*/ 116 w 162"/>
                <a:gd name="T7" fmla="*/ 119 h 292"/>
                <a:gd name="T8" fmla="*/ 162 w 162"/>
                <a:gd name="T9" fmla="*/ 162 h 292"/>
                <a:gd name="T10" fmla="*/ 162 w 162"/>
                <a:gd name="T11" fmla="*/ 251 h 292"/>
                <a:gd name="T12" fmla="*/ 118 w 162"/>
                <a:gd name="T13" fmla="*/ 292 h 292"/>
                <a:gd name="T14" fmla="*/ 43 w 162"/>
                <a:gd name="T15" fmla="*/ 292 h 292"/>
                <a:gd name="T16" fmla="*/ 0 w 162"/>
                <a:gd name="T17" fmla="*/ 251 h 292"/>
                <a:gd name="T18" fmla="*/ 0 w 162"/>
                <a:gd name="T19" fmla="*/ 200 h 292"/>
                <a:gd name="T20" fmla="*/ 67 w 162"/>
                <a:gd name="T21" fmla="*/ 200 h 292"/>
                <a:gd name="T22" fmla="*/ 67 w 162"/>
                <a:gd name="T23" fmla="*/ 238 h 292"/>
                <a:gd name="T24" fmla="*/ 95 w 162"/>
                <a:gd name="T25" fmla="*/ 238 h 292"/>
                <a:gd name="T26" fmla="*/ 95 w 162"/>
                <a:gd name="T27" fmla="*/ 178 h 292"/>
                <a:gd name="T28" fmla="*/ 46 w 162"/>
                <a:gd name="T29" fmla="*/ 173 h 292"/>
                <a:gd name="T30" fmla="*/ 0 w 162"/>
                <a:gd name="T31" fmla="*/ 132 h 292"/>
                <a:gd name="T32" fmla="*/ 0 w 162"/>
                <a:gd name="T33" fmla="*/ 42 h 292"/>
                <a:gd name="T34" fmla="*/ 45 w 162"/>
                <a:gd name="T35" fmla="*/ 0 h 292"/>
                <a:gd name="T36" fmla="*/ 114 w 162"/>
                <a:gd name="T37" fmla="*/ 0 h 292"/>
                <a:gd name="T38" fmla="*/ 160 w 162"/>
                <a:gd name="T39" fmla="*/ 42 h 292"/>
                <a:gd name="T40" fmla="*/ 160 w 162"/>
                <a:gd name="T41" fmla="*/ 94 h 292"/>
                <a:gd name="T42" fmla="*/ 95 w 162"/>
                <a:gd name="T43" fmla="*/ 94 h 292"/>
                <a:gd name="T44" fmla="*/ 95 w 162"/>
                <a:gd name="T45" fmla="*/ 54 h 2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2"/>
                <a:gd name="T70" fmla="*/ 0 h 292"/>
                <a:gd name="T71" fmla="*/ 162 w 162"/>
                <a:gd name="T72" fmla="*/ 292 h 2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2" h="292">
                  <a:moveTo>
                    <a:pt x="95" y="54"/>
                  </a:moveTo>
                  <a:lnTo>
                    <a:pt x="67" y="54"/>
                  </a:lnTo>
                  <a:lnTo>
                    <a:pt x="67" y="116"/>
                  </a:lnTo>
                  <a:lnTo>
                    <a:pt x="116" y="119"/>
                  </a:lnTo>
                  <a:lnTo>
                    <a:pt x="162" y="162"/>
                  </a:lnTo>
                  <a:lnTo>
                    <a:pt x="162" y="251"/>
                  </a:lnTo>
                  <a:lnTo>
                    <a:pt x="118" y="292"/>
                  </a:lnTo>
                  <a:lnTo>
                    <a:pt x="43" y="292"/>
                  </a:lnTo>
                  <a:lnTo>
                    <a:pt x="0" y="251"/>
                  </a:lnTo>
                  <a:lnTo>
                    <a:pt x="0" y="200"/>
                  </a:lnTo>
                  <a:lnTo>
                    <a:pt x="67" y="200"/>
                  </a:lnTo>
                  <a:lnTo>
                    <a:pt x="67" y="238"/>
                  </a:lnTo>
                  <a:lnTo>
                    <a:pt x="95" y="238"/>
                  </a:lnTo>
                  <a:lnTo>
                    <a:pt x="95" y="178"/>
                  </a:lnTo>
                  <a:lnTo>
                    <a:pt x="46" y="173"/>
                  </a:lnTo>
                  <a:lnTo>
                    <a:pt x="0" y="132"/>
                  </a:lnTo>
                  <a:lnTo>
                    <a:pt x="0" y="42"/>
                  </a:lnTo>
                  <a:lnTo>
                    <a:pt x="45" y="0"/>
                  </a:lnTo>
                  <a:lnTo>
                    <a:pt x="114" y="0"/>
                  </a:lnTo>
                  <a:lnTo>
                    <a:pt x="160" y="42"/>
                  </a:lnTo>
                  <a:lnTo>
                    <a:pt x="160" y="94"/>
                  </a:lnTo>
                  <a:lnTo>
                    <a:pt x="95" y="94"/>
                  </a:lnTo>
                  <a:lnTo>
                    <a:pt x="95" y="5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7" name="Freeform 57"/>
            <p:cNvSpPr>
              <a:spLocks/>
            </p:cNvSpPr>
            <p:nvPr/>
          </p:nvSpPr>
          <p:spPr bwMode="auto">
            <a:xfrm>
              <a:off x="1135" y="1356"/>
              <a:ext cx="126" cy="292"/>
            </a:xfrm>
            <a:custGeom>
              <a:avLst/>
              <a:gdLst>
                <a:gd name="T0" fmla="*/ 0 w 126"/>
                <a:gd name="T1" fmla="*/ 0 h 292"/>
                <a:gd name="T2" fmla="*/ 123 w 126"/>
                <a:gd name="T3" fmla="*/ 0 h 292"/>
                <a:gd name="T4" fmla="*/ 123 w 126"/>
                <a:gd name="T5" fmla="*/ 54 h 292"/>
                <a:gd name="T6" fmla="*/ 66 w 126"/>
                <a:gd name="T7" fmla="*/ 54 h 292"/>
                <a:gd name="T8" fmla="*/ 66 w 126"/>
                <a:gd name="T9" fmla="*/ 111 h 292"/>
                <a:gd name="T10" fmla="*/ 114 w 126"/>
                <a:gd name="T11" fmla="*/ 111 h 292"/>
                <a:gd name="T12" fmla="*/ 114 w 126"/>
                <a:gd name="T13" fmla="*/ 165 h 292"/>
                <a:gd name="T14" fmla="*/ 66 w 126"/>
                <a:gd name="T15" fmla="*/ 165 h 292"/>
                <a:gd name="T16" fmla="*/ 66 w 126"/>
                <a:gd name="T17" fmla="*/ 238 h 292"/>
                <a:gd name="T18" fmla="*/ 126 w 126"/>
                <a:gd name="T19" fmla="*/ 238 h 292"/>
                <a:gd name="T20" fmla="*/ 126 w 126"/>
                <a:gd name="T21" fmla="*/ 292 h 292"/>
                <a:gd name="T22" fmla="*/ 0 w 126"/>
                <a:gd name="T23" fmla="*/ 292 h 292"/>
                <a:gd name="T24" fmla="*/ 0 w 126"/>
                <a:gd name="T25" fmla="*/ 0 h 2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292"/>
                <a:gd name="T41" fmla="*/ 126 w 126"/>
                <a:gd name="T42" fmla="*/ 292 h 2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292">
                  <a:moveTo>
                    <a:pt x="0" y="0"/>
                  </a:moveTo>
                  <a:lnTo>
                    <a:pt x="123" y="0"/>
                  </a:lnTo>
                  <a:lnTo>
                    <a:pt x="123" y="54"/>
                  </a:lnTo>
                  <a:lnTo>
                    <a:pt x="66" y="54"/>
                  </a:lnTo>
                  <a:lnTo>
                    <a:pt x="66" y="111"/>
                  </a:lnTo>
                  <a:lnTo>
                    <a:pt x="114" y="111"/>
                  </a:lnTo>
                  <a:lnTo>
                    <a:pt x="114" y="165"/>
                  </a:lnTo>
                  <a:lnTo>
                    <a:pt x="66" y="165"/>
                  </a:lnTo>
                  <a:lnTo>
                    <a:pt x="66" y="238"/>
                  </a:lnTo>
                  <a:lnTo>
                    <a:pt x="126" y="238"/>
                  </a:lnTo>
                  <a:lnTo>
                    <a:pt x="126" y="292"/>
                  </a:lnTo>
                  <a:lnTo>
                    <a:pt x="0" y="292"/>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8" name="Rectangle 58"/>
            <p:cNvSpPr>
              <a:spLocks noChangeArrowheads="1"/>
            </p:cNvSpPr>
            <p:nvPr/>
          </p:nvSpPr>
          <p:spPr bwMode="auto">
            <a:xfrm>
              <a:off x="1051" y="1356"/>
              <a:ext cx="68" cy="292"/>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299" name="Freeform 59"/>
            <p:cNvSpPr>
              <a:spLocks/>
            </p:cNvSpPr>
            <p:nvPr/>
          </p:nvSpPr>
          <p:spPr bwMode="auto">
            <a:xfrm>
              <a:off x="876" y="1356"/>
              <a:ext cx="159" cy="292"/>
            </a:xfrm>
            <a:custGeom>
              <a:avLst/>
              <a:gdLst>
                <a:gd name="T0" fmla="*/ 67 w 159"/>
                <a:gd name="T1" fmla="*/ 121 h 292"/>
                <a:gd name="T2" fmla="*/ 67 w 159"/>
                <a:gd name="T3" fmla="*/ 175 h 292"/>
                <a:gd name="T4" fmla="*/ 67 w 159"/>
                <a:gd name="T5" fmla="*/ 292 h 292"/>
                <a:gd name="T6" fmla="*/ 0 w 159"/>
                <a:gd name="T7" fmla="*/ 292 h 292"/>
                <a:gd name="T8" fmla="*/ 0 w 159"/>
                <a:gd name="T9" fmla="*/ 0 h 292"/>
                <a:gd name="T10" fmla="*/ 114 w 159"/>
                <a:gd name="T11" fmla="*/ 0 h 292"/>
                <a:gd name="T12" fmla="*/ 159 w 159"/>
                <a:gd name="T13" fmla="*/ 42 h 292"/>
                <a:gd name="T14" fmla="*/ 159 w 159"/>
                <a:gd name="T15" fmla="*/ 121 h 292"/>
                <a:gd name="T16" fmla="*/ 126 w 159"/>
                <a:gd name="T17" fmla="*/ 148 h 292"/>
                <a:gd name="T18" fmla="*/ 159 w 159"/>
                <a:gd name="T19" fmla="*/ 175 h 292"/>
                <a:gd name="T20" fmla="*/ 159 w 159"/>
                <a:gd name="T21" fmla="*/ 292 h 292"/>
                <a:gd name="T22" fmla="*/ 95 w 159"/>
                <a:gd name="T23" fmla="*/ 292 h 292"/>
                <a:gd name="T24" fmla="*/ 95 w 159"/>
                <a:gd name="T25" fmla="*/ 175 h 292"/>
                <a:gd name="T26" fmla="*/ 67 w 159"/>
                <a:gd name="T27" fmla="*/ 175 h 292"/>
                <a:gd name="T28" fmla="*/ 67 w 159"/>
                <a:gd name="T29" fmla="*/ 121 h 292"/>
                <a:gd name="T30" fmla="*/ 95 w 159"/>
                <a:gd name="T31" fmla="*/ 121 h 292"/>
                <a:gd name="T32" fmla="*/ 95 w 159"/>
                <a:gd name="T33" fmla="*/ 54 h 292"/>
                <a:gd name="T34" fmla="*/ 67 w 159"/>
                <a:gd name="T35" fmla="*/ 54 h 292"/>
                <a:gd name="T36" fmla="*/ 67 w 159"/>
                <a:gd name="T37" fmla="*/ 121 h 2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
                <a:gd name="T58" fmla="*/ 0 h 292"/>
                <a:gd name="T59" fmla="*/ 159 w 159"/>
                <a:gd name="T60" fmla="*/ 292 h 2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 h="292">
                  <a:moveTo>
                    <a:pt x="67" y="121"/>
                  </a:moveTo>
                  <a:lnTo>
                    <a:pt x="67" y="175"/>
                  </a:lnTo>
                  <a:lnTo>
                    <a:pt x="67" y="292"/>
                  </a:lnTo>
                  <a:lnTo>
                    <a:pt x="0" y="292"/>
                  </a:lnTo>
                  <a:lnTo>
                    <a:pt x="0" y="0"/>
                  </a:lnTo>
                  <a:lnTo>
                    <a:pt x="114" y="0"/>
                  </a:lnTo>
                  <a:lnTo>
                    <a:pt x="159" y="42"/>
                  </a:lnTo>
                  <a:lnTo>
                    <a:pt x="159" y="121"/>
                  </a:lnTo>
                  <a:lnTo>
                    <a:pt x="126" y="148"/>
                  </a:lnTo>
                  <a:lnTo>
                    <a:pt x="159" y="175"/>
                  </a:lnTo>
                  <a:lnTo>
                    <a:pt x="159" y="292"/>
                  </a:lnTo>
                  <a:lnTo>
                    <a:pt x="95" y="292"/>
                  </a:lnTo>
                  <a:lnTo>
                    <a:pt x="95" y="175"/>
                  </a:lnTo>
                  <a:lnTo>
                    <a:pt x="67" y="175"/>
                  </a:lnTo>
                  <a:lnTo>
                    <a:pt x="67" y="121"/>
                  </a:lnTo>
                  <a:lnTo>
                    <a:pt x="95" y="121"/>
                  </a:lnTo>
                  <a:lnTo>
                    <a:pt x="95" y="54"/>
                  </a:lnTo>
                  <a:lnTo>
                    <a:pt x="67" y="54"/>
                  </a:lnTo>
                  <a:lnTo>
                    <a:pt x="67" y="121"/>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0" name="Freeform 60"/>
            <p:cNvSpPr>
              <a:spLocks/>
            </p:cNvSpPr>
            <p:nvPr/>
          </p:nvSpPr>
          <p:spPr bwMode="auto">
            <a:xfrm>
              <a:off x="737" y="1356"/>
              <a:ext cx="125" cy="292"/>
            </a:xfrm>
            <a:custGeom>
              <a:avLst/>
              <a:gdLst>
                <a:gd name="T0" fmla="*/ 0 w 125"/>
                <a:gd name="T1" fmla="*/ 0 h 292"/>
                <a:gd name="T2" fmla="*/ 122 w 125"/>
                <a:gd name="T3" fmla="*/ 0 h 292"/>
                <a:gd name="T4" fmla="*/ 122 w 125"/>
                <a:gd name="T5" fmla="*/ 54 h 292"/>
                <a:gd name="T6" fmla="*/ 65 w 125"/>
                <a:gd name="T7" fmla="*/ 54 h 292"/>
                <a:gd name="T8" fmla="*/ 65 w 125"/>
                <a:gd name="T9" fmla="*/ 111 h 292"/>
                <a:gd name="T10" fmla="*/ 112 w 125"/>
                <a:gd name="T11" fmla="*/ 111 h 292"/>
                <a:gd name="T12" fmla="*/ 112 w 125"/>
                <a:gd name="T13" fmla="*/ 165 h 292"/>
                <a:gd name="T14" fmla="*/ 65 w 125"/>
                <a:gd name="T15" fmla="*/ 165 h 292"/>
                <a:gd name="T16" fmla="*/ 65 w 125"/>
                <a:gd name="T17" fmla="*/ 238 h 292"/>
                <a:gd name="T18" fmla="*/ 125 w 125"/>
                <a:gd name="T19" fmla="*/ 238 h 292"/>
                <a:gd name="T20" fmla="*/ 125 w 125"/>
                <a:gd name="T21" fmla="*/ 292 h 292"/>
                <a:gd name="T22" fmla="*/ 0 w 125"/>
                <a:gd name="T23" fmla="*/ 292 h 292"/>
                <a:gd name="T24" fmla="*/ 0 w 125"/>
                <a:gd name="T25" fmla="*/ 0 h 2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292"/>
                <a:gd name="T41" fmla="*/ 125 w 125"/>
                <a:gd name="T42" fmla="*/ 292 h 2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292">
                  <a:moveTo>
                    <a:pt x="0" y="0"/>
                  </a:moveTo>
                  <a:lnTo>
                    <a:pt x="122" y="0"/>
                  </a:lnTo>
                  <a:lnTo>
                    <a:pt x="122" y="54"/>
                  </a:lnTo>
                  <a:lnTo>
                    <a:pt x="65" y="54"/>
                  </a:lnTo>
                  <a:lnTo>
                    <a:pt x="65" y="111"/>
                  </a:lnTo>
                  <a:lnTo>
                    <a:pt x="112" y="111"/>
                  </a:lnTo>
                  <a:lnTo>
                    <a:pt x="112" y="165"/>
                  </a:lnTo>
                  <a:lnTo>
                    <a:pt x="65" y="165"/>
                  </a:lnTo>
                  <a:lnTo>
                    <a:pt x="65" y="238"/>
                  </a:lnTo>
                  <a:lnTo>
                    <a:pt x="125" y="238"/>
                  </a:lnTo>
                  <a:lnTo>
                    <a:pt x="125" y="292"/>
                  </a:lnTo>
                  <a:lnTo>
                    <a:pt x="0" y="292"/>
                  </a:lnTo>
                  <a:lnTo>
                    <a:pt x="0"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1" name="Freeform 61"/>
            <p:cNvSpPr>
              <a:spLocks/>
            </p:cNvSpPr>
            <p:nvPr/>
          </p:nvSpPr>
          <p:spPr bwMode="auto">
            <a:xfrm>
              <a:off x="563" y="1356"/>
              <a:ext cx="161" cy="292"/>
            </a:xfrm>
            <a:custGeom>
              <a:avLst/>
              <a:gdLst>
                <a:gd name="T0" fmla="*/ 95 w 161"/>
                <a:gd name="T1" fmla="*/ 54 h 292"/>
                <a:gd name="T2" fmla="*/ 66 w 161"/>
                <a:gd name="T3" fmla="*/ 54 h 292"/>
                <a:gd name="T4" fmla="*/ 66 w 161"/>
                <a:gd name="T5" fmla="*/ 116 h 292"/>
                <a:gd name="T6" fmla="*/ 115 w 161"/>
                <a:gd name="T7" fmla="*/ 119 h 292"/>
                <a:gd name="T8" fmla="*/ 161 w 161"/>
                <a:gd name="T9" fmla="*/ 162 h 292"/>
                <a:gd name="T10" fmla="*/ 161 w 161"/>
                <a:gd name="T11" fmla="*/ 251 h 292"/>
                <a:gd name="T12" fmla="*/ 117 w 161"/>
                <a:gd name="T13" fmla="*/ 292 h 292"/>
                <a:gd name="T14" fmla="*/ 42 w 161"/>
                <a:gd name="T15" fmla="*/ 292 h 292"/>
                <a:gd name="T16" fmla="*/ 0 w 161"/>
                <a:gd name="T17" fmla="*/ 251 h 292"/>
                <a:gd name="T18" fmla="*/ 0 w 161"/>
                <a:gd name="T19" fmla="*/ 200 h 292"/>
                <a:gd name="T20" fmla="*/ 66 w 161"/>
                <a:gd name="T21" fmla="*/ 200 h 292"/>
                <a:gd name="T22" fmla="*/ 66 w 161"/>
                <a:gd name="T23" fmla="*/ 238 h 292"/>
                <a:gd name="T24" fmla="*/ 95 w 161"/>
                <a:gd name="T25" fmla="*/ 238 h 292"/>
                <a:gd name="T26" fmla="*/ 95 w 161"/>
                <a:gd name="T27" fmla="*/ 178 h 292"/>
                <a:gd name="T28" fmla="*/ 46 w 161"/>
                <a:gd name="T29" fmla="*/ 173 h 292"/>
                <a:gd name="T30" fmla="*/ 0 w 161"/>
                <a:gd name="T31" fmla="*/ 132 h 292"/>
                <a:gd name="T32" fmla="*/ 0 w 161"/>
                <a:gd name="T33" fmla="*/ 42 h 292"/>
                <a:gd name="T34" fmla="*/ 44 w 161"/>
                <a:gd name="T35" fmla="*/ 0 h 292"/>
                <a:gd name="T36" fmla="*/ 114 w 161"/>
                <a:gd name="T37" fmla="*/ 0 h 292"/>
                <a:gd name="T38" fmla="*/ 160 w 161"/>
                <a:gd name="T39" fmla="*/ 42 h 292"/>
                <a:gd name="T40" fmla="*/ 160 w 161"/>
                <a:gd name="T41" fmla="*/ 94 h 292"/>
                <a:gd name="T42" fmla="*/ 95 w 161"/>
                <a:gd name="T43" fmla="*/ 94 h 292"/>
                <a:gd name="T44" fmla="*/ 95 w 161"/>
                <a:gd name="T45" fmla="*/ 54 h 2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1"/>
                <a:gd name="T70" fmla="*/ 0 h 292"/>
                <a:gd name="T71" fmla="*/ 161 w 161"/>
                <a:gd name="T72" fmla="*/ 292 h 2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1" h="292">
                  <a:moveTo>
                    <a:pt x="95" y="54"/>
                  </a:moveTo>
                  <a:lnTo>
                    <a:pt x="66" y="54"/>
                  </a:lnTo>
                  <a:lnTo>
                    <a:pt x="66" y="116"/>
                  </a:lnTo>
                  <a:lnTo>
                    <a:pt x="115" y="119"/>
                  </a:lnTo>
                  <a:lnTo>
                    <a:pt x="161" y="162"/>
                  </a:lnTo>
                  <a:lnTo>
                    <a:pt x="161" y="251"/>
                  </a:lnTo>
                  <a:lnTo>
                    <a:pt x="117" y="292"/>
                  </a:lnTo>
                  <a:lnTo>
                    <a:pt x="42" y="292"/>
                  </a:lnTo>
                  <a:lnTo>
                    <a:pt x="0" y="251"/>
                  </a:lnTo>
                  <a:lnTo>
                    <a:pt x="0" y="200"/>
                  </a:lnTo>
                  <a:lnTo>
                    <a:pt x="66" y="200"/>
                  </a:lnTo>
                  <a:lnTo>
                    <a:pt x="66" y="238"/>
                  </a:lnTo>
                  <a:lnTo>
                    <a:pt x="95" y="238"/>
                  </a:lnTo>
                  <a:lnTo>
                    <a:pt x="95" y="178"/>
                  </a:lnTo>
                  <a:lnTo>
                    <a:pt x="46" y="173"/>
                  </a:lnTo>
                  <a:lnTo>
                    <a:pt x="0" y="132"/>
                  </a:lnTo>
                  <a:lnTo>
                    <a:pt x="0" y="42"/>
                  </a:lnTo>
                  <a:lnTo>
                    <a:pt x="44" y="0"/>
                  </a:lnTo>
                  <a:lnTo>
                    <a:pt x="114" y="0"/>
                  </a:lnTo>
                  <a:lnTo>
                    <a:pt x="160" y="42"/>
                  </a:lnTo>
                  <a:lnTo>
                    <a:pt x="160" y="94"/>
                  </a:lnTo>
                  <a:lnTo>
                    <a:pt x="95" y="94"/>
                  </a:lnTo>
                  <a:lnTo>
                    <a:pt x="95" y="54"/>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2" name="Freeform 62"/>
            <p:cNvSpPr>
              <a:spLocks/>
            </p:cNvSpPr>
            <p:nvPr/>
          </p:nvSpPr>
          <p:spPr bwMode="auto">
            <a:xfrm>
              <a:off x="970" y="2211"/>
              <a:ext cx="27" cy="22"/>
            </a:xfrm>
            <a:custGeom>
              <a:avLst/>
              <a:gdLst>
                <a:gd name="T0" fmla="*/ 27 w 27"/>
                <a:gd name="T1" fmla="*/ 0 h 22"/>
                <a:gd name="T2" fmla="*/ 27 w 27"/>
                <a:gd name="T3" fmla="*/ 6 h 22"/>
                <a:gd name="T4" fmla="*/ 27 w 27"/>
                <a:gd name="T5" fmla="*/ 12 h 22"/>
                <a:gd name="T6" fmla="*/ 24 w 27"/>
                <a:gd name="T7" fmla="*/ 16 h 22"/>
                <a:gd name="T8" fmla="*/ 20 w 27"/>
                <a:gd name="T9" fmla="*/ 17 h 22"/>
                <a:gd name="T10" fmla="*/ 17 w 27"/>
                <a:gd name="T11" fmla="*/ 20 h 22"/>
                <a:gd name="T12" fmla="*/ 14 w 27"/>
                <a:gd name="T13" fmla="*/ 22 h 22"/>
                <a:gd name="T14" fmla="*/ 11 w 27"/>
                <a:gd name="T15" fmla="*/ 20 h 22"/>
                <a:gd name="T16" fmla="*/ 6 w 27"/>
                <a:gd name="T17" fmla="*/ 17 h 22"/>
                <a:gd name="T18" fmla="*/ 3 w 27"/>
                <a:gd name="T19" fmla="*/ 16 h 22"/>
                <a:gd name="T20" fmla="*/ 0 w 27"/>
                <a:gd name="T21" fmla="*/ 12 h 22"/>
                <a:gd name="T22" fmla="*/ 0 w 27"/>
                <a:gd name="T23" fmla="*/ 6 h 22"/>
                <a:gd name="T24" fmla="*/ 0 w 27"/>
                <a:gd name="T25" fmla="*/ 0 h 22"/>
                <a:gd name="T26" fmla="*/ 8 w 27"/>
                <a:gd name="T27" fmla="*/ 0 h 22"/>
                <a:gd name="T28" fmla="*/ 14 w 27"/>
                <a:gd name="T29" fmla="*/ 0 h 22"/>
                <a:gd name="T30" fmla="*/ 20 w 27"/>
                <a:gd name="T31" fmla="*/ 0 h 22"/>
                <a:gd name="T32" fmla="*/ 27 w 27"/>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22"/>
                <a:gd name="T53" fmla="*/ 27 w 27"/>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22">
                  <a:moveTo>
                    <a:pt x="27" y="0"/>
                  </a:moveTo>
                  <a:lnTo>
                    <a:pt x="27" y="6"/>
                  </a:lnTo>
                  <a:lnTo>
                    <a:pt x="27" y="12"/>
                  </a:lnTo>
                  <a:lnTo>
                    <a:pt x="24" y="16"/>
                  </a:lnTo>
                  <a:lnTo>
                    <a:pt x="20" y="17"/>
                  </a:lnTo>
                  <a:lnTo>
                    <a:pt x="17" y="20"/>
                  </a:lnTo>
                  <a:lnTo>
                    <a:pt x="14" y="22"/>
                  </a:lnTo>
                  <a:lnTo>
                    <a:pt x="11" y="20"/>
                  </a:lnTo>
                  <a:lnTo>
                    <a:pt x="6" y="17"/>
                  </a:lnTo>
                  <a:lnTo>
                    <a:pt x="3" y="16"/>
                  </a:lnTo>
                  <a:lnTo>
                    <a:pt x="0" y="12"/>
                  </a:lnTo>
                  <a:lnTo>
                    <a:pt x="0" y="6"/>
                  </a:lnTo>
                  <a:lnTo>
                    <a:pt x="0" y="0"/>
                  </a:lnTo>
                  <a:lnTo>
                    <a:pt x="8" y="0"/>
                  </a:lnTo>
                  <a:lnTo>
                    <a:pt x="14" y="0"/>
                  </a:lnTo>
                  <a:lnTo>
                    <a:pt x="20" y="0"/>
                  </a:lnTo>
                  <a:lnTo>
                    <a:pt x="27"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3" name="Freeform 63"/>
            <p:cNvSpPr>
              <a:spLocks/>
            </p:cNvSpPr>
            <p:nvPr/>
          </p:nvSpPr>
          <p:spPr bwMode="auto">
            <a:xfrm>
              <a:off x="970" y="2209"/>
              <a:ext cx="27" cy="22"/>
            </a:xfrm>
            <a:custGeom>
              <a:avLst/>
              <a:gdLst>
                <a:gd name="T0" fmla="*/ 27 w 27"/>
                <a:gd name="T1" fmla="*/ 0 h 22"/>
                <a:gd name="T2" fmla="*/ 27 w 27"/>
                <a:gd name="T3" fmla="*/ 6 h 22"/>
                <a:gd name="T4" fmla="*/ 27 w 27"/>
                <a:gd name="T5" fmla="*/ 13 h 22"/>
                <a:gd name="T6" fmla="*/ 24 w 27"/>
                <a:gd name="T7" fmla="*/ 16 h 22"/>
                <a:gd name="T8" fmla="*/ 20 w 27"/>
                <a:gd name="T9" fmla="*/ 18 h 22"/>
                <a:gd name="T10" fmla="*/ 17 w 27"/>
                <a:gd name="T11" fmla="*/ 21 h 22"/>
                <a:gd name="T12" fmla="*/ 14 w 27"/>
                <a:gd name="T13" fmla="*/ 22 h 22"/>
                <a:gd name="T14" fmla="*/ 11 w 27"/>
                <a:gd name="T15" fmla="*/ 21 h 22"/>
                <a:gd name="T16" fmla="*/ 6 w 27"/>
                <a:gd name="T17" fmla="*/ 18 h 22"/>
                <a:gd name="T18" fmla="*/ 3 w 27"/>
                <a:gd name="T19" fmla="*/ 16 h 22"/>
                <a:gd name="T20" fmla="*/ 0 w 27"/>
                <a:gd name="T21" fmla="*/ 13 h 22"/>
                <a:gd name="T22" fmla="*/ 0 w 27"/>
                <a:gd name="T23" fmla="*/ 6 h 22"/>
                <a:gd name="T24" fmla="*/ 0 w 27"/>
                <a:gd name="T25" fmla="*/ 0 h 22"/>
                <a:gd name="T26" fmla="*/ 8 w 27"/>
                <a:gd name="T27" fmla="*/ 0 h 22"/>
                <a:gd name="T28" fmla="*/ 14 w 27"/>
                <a:gd name="T29" fmla="*/ 0 h 22"/>
                <a:gd name="T30" fmla="*/ 20 w 27"/>
                <a:gd name="T31" fmla="*/ 0 h 22"/>
                <a:gd name="T32" fmla="*/ 27 w 27"/>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22"/>
                <a:gd name="T53" fmla="*/ 27 w 27"/>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22">
                  <a:moveTo>
                    <a:pt x="27" y="0"/>
                  </a:moveTo>
                  <a:lnTo>
                    <a:pt x="27" y="6"/>
                  </a:lnTo>
                  <a:lnTo>
                    <a:pt x="27" y="13"/>
                  </a:lnTo>
                  <a:lnTo>
                    <a:pt x="24" y="16"/>
                  </a:lnTo>
                  <a:lnTo>
                    <a:pt x="20" y="18"/>
                  </a:lnTo>
                  <a:lnTo>
                    <a:pt x="17" y="21"/>
                  </a:lnTo>
                  <a:lnTo>
                    <a:pt x="14" y="22"/>
                  </a:lnTo>
                  <a:lnTo>
                    <a:pt x="11" y="21"/>
                  </a:lnTo>
                  <a:lnTo>
                    <a:pt x="6" y="18"/>
                  </a:lnTo>
                  <a:lnTo>
                    <a:pt x="3" y="16"/>
                  </a:lnTo>
                  <a:lnTo>
                    <a:pt x="0" y="13"/>
                  </a:lnTo>
                  <a:lnTo>
                    <a:pt x="0" y="6"/>
                  </a:lnTo>
                  <a:lnTo>
                    <a:pt x="0" y="0"/>
                  </a:lnTo>
                  <a:lnTo>
                    <a:pt x="8" y="0"/>
                  </a:lnTo>
                  <a:lnTo>
                    <a:pt x="14" y="0"/>
                  </a:lnTo>
                  <a:lnTo>
                    <a:pt x="20" y="0"/>
                  </a:lnTo>
                  <a:lnTo>
                    <a:pt x="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4" name="Freeform 64"/>
            <p:cNvSpPr>
              <a:spLocks/>
            </p:cNvSpPr>
            <p:nvPr/>
          </p:nvSpPr>
          <p:spPr bwMode="auto">
            <a:xfrm>
              <a:off x="431" y="1751"/>
              <a:ext cx="149" cy="125"/>
            </a:xfrm>
            <a:custGeom>
              <a:avLst/>
              <a:gdLst>
                <a:gd name="T0" fmla="*/ 144 w 149"/>
                <a:gd name="T1" fmla="*/ 125 h 125"/>
                <a:gd name="T2" fmla="*/ 138 w 149"/>
                <a:gd name="T3" fmla="*/ 119 h 125"/>
                <a:gd name="T4" fmla="*/ 125 w 149"/>
                <a:gd name="T5" fmla="*/ 108 h 125"/>
                <a:gd name="T6" fmla="*/ 113 w 149"/>
                <a:gd name="T7" fmla="*/ 97 h 125"/>
                <a:gd name="T8" fmla="*/ 100 w 149"/>
                <a:gd name="T9" fmla="*/ 86 h 125"/>
                <a:gd name="T10" fmla="*/ 89 w 149"/>
                <a:gd name="T11" fmla="*/ 76 h 125"/>
                <a:gd name="T12" fmla="*/ 76 w 149"/>
                <a:gd name="T13" fmla="*/ 67 h 125"/>
                <a:gd name="T14" fmla="*/ 65 w 149"/>
                <a:gd name="T15" fmla="*/ 56 h 125"/>
                <a:gd name="T16" fmla="*/ 54 w 149"/>
                <a:gd name="T17" fmla="*/ 46 h 125"/>
                <a:gd name="T18" fmla="*/ 41 w 149"/>
                <a:gd name="T19" fmla="*/ 37 h 125"/>
                <a:gd name="T20" fmla="*/ 32 w 149"/>
                <a:gd name="T21" fmla="*/ 27 h 125"/>
                <a:gd name="T22" fmla="*/ 21 w 149"/>
                <a:gd name="T23" fmla="*/ 18 h 125"/>
                <a:gd name="T24" fmla="*/ 10 w 149"/>
                <a:gd name="T25" fmla="*/ 10 h 125"/>
                <a:gd name="T26" fmla="*/ 0 w 149"/>
                <a:gd name="T27" fmla="*/ 0 h 125"/>
                <a:gd name="T28" fmla="*/ 2 w 149"/>
                <a:gd name="T29" fmla="*/ 0 h 125"/>
                <a:gd name="T30" fmla="*/ 3 w 149"/>
                <a:gd name="T31" fmla="*/ 0 h 125"/>
                <a:gd name="T32" fmla="*/ 13 w 149"/>
                <a:gd name="T33" fmla="*/ 8 h 125"/>
                <a:gd name="T34" fmla="*/ 24 w 149"/>
                <a:gd name="T35" fmla="*/ 18 h 125"/>
                <a:gd name="T36" fmla="*/ 35 w 149"/>
                <a:gd name="T37" fmla="*/ 27 h 125"/>
                <a:gd name="T38" fmla="*/ 44 w 149"/>
                <a:gd name="T39" fmla="*/ 35 h 125"/>
                <a:gd name="T40" fmla="*/ 56 w 149"/>
                <a:gd name="T41" fmla="*/ 44 h 125"/>
                <a:gd name="T42" fmla="*/ 68 w 149"/>
                <a:gd name="T43" fmla="*/ 56 h 125"/>
                <a:gd name="T44" fmla="*/ 79 w 149"/>
                <a:gd name="T45" fmla="*/ 65 h 125"/>
                <a:gd name="T46" fmla="*/ 90 w 149"/>
                <a:gd name="T47" fmla="*/ 75 h 125"/>
                <a:gd name="T48" fmla="*/ 103 w 149"/>
                <a:gd name="T49" fmla="*/ 86 h 125"/>
                <a:gd name="T50" fmla="*/ 116 w 149"/>
                <a:gd name="T51" fmla="*/ 97 h 125"/>
                <a:gd name="T52" fmla="*/ 128 w 149"/>
                <a:gd name="T53" fmla="*/ 106 h 125"/>
                <a:gd name="T54" fmla="*/ 141 w 149"/>
                <a:gd name="T55" fmla="*/ 117 h 125"/>
                <a:gd name="T56" fmla="*/ 149 w 149"/>
                <a:gd name="T57" fmla="*/ 125 h 125"/>
                <a:gd name="T58" fmla="*/ 144 w 149"/>
                <a:gd name="T59" fmla="*/ 125 h 1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9"/>
                <a:gd name="T91" fmla="*/ 0 h 125"/>
                <a:gd name="T92" fmla="*/ 149 w 149"/>
                <a:gd name="T93" fmla="*/ 125 h 12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9" h="125">
                  <a:moveTo>
                    <a:pt x="144" y="125"/>
                  </a:moveTo>
                  <a:lnTo>
                    <a:pt x="138" y="119"/>
                  </a:lnTo>
                  <a:lnTo>
                    <a:pt x="125" y="108"/>
                  </a:lnTo>
                  <a:lnTo>
                    <a:pt x="113" y="97"/>
                  </a:lnTo>
                  <a:lnTo>
                    <a:pt x="100" y="86"/>
                  </a:lnTo>
                  <a:lnTo>
                    <a:pt x="89" y="76"/>
                  </a:lnTo>
                  <a:lnTo>
                    <a:pt x="76" y="67"/>
                  </a:lnTo>
                  <a:lnTo>
                    <a:pt x="65" y="56"/>
                  </a:lnTo>
                  <a:lnTo>
                    <a:pt x="54" y="46"/>
                  </a:lnTo>
                  <a:lnTo>
                    <a:pt x="41" y="37"/>
                  </a:lnTo>
                  <a:lnTo>
                    <a:pt x="32" y="27"/>
                  </a:lnTo>
                  <a:lnTo>
                    <a:pt x="21" y="18"/>
                  </a:lnTo>
                  <a:lnTo>
                    <a:pt x="10" y="10"/>
                  </a:lnTo>
                  <a:lnTo>
                    <a:pt x="0" y="0"/>
                  </a:lnTo>
                  <a:lnTo>
                    <a:pt x="2" y="0"/>
                  </a:lnTo>
                  <a:lnTo>
                    <a:pt x="3" y="0"/>
                  </a:lnTo>
                  <a:lnTo>
                    <a:pt x="13" y="8"/>
                  </a:lnTo>
                  <a:lnTo>
                    <a:pt x="24" y="18"/>
                  </a:lnTo>
                  <a:lnTo>
                    <a:pt x="35" y="27"/>
                  </a:lnTo>
                  <a:lnTo>
                    <a:pt x="44" y="35"/>
                  </a:lnTo>
                  <a:lnTo>
                    <a:pt x="56" y="44"/>
                  </a:lnTo>
                  <a:lnTo>
                    <a:pt x="68" y="56"/>
                  </a:lnTo>
                  <a:lnTo>
                    <a:pt x="79" y="65"/>
                  </a:lnTo>
                  <a:lnTo>
                    <a:pt x="90" y="75"/>
                  </a:lnTo>
                  <a:lnTo>
                    <a:pt x="103" y="86"/>
                  </a:lnTo>
                  <a:lnTo>
                    <a:pt x="116" y="97"/>
                  </a:lnTo>
                  <a:lnTo>
                    <a:pt x="128" y="106"/>
                  </a:lnTo>
                  <a:lnTo>
                    <a:pt x="141" y="117"/>
                  </a:lnTo>
                  <a:lnTo>
                    <a:pt x="149" y="125"/>
                  </a:lnTo>
                  <a:lnTo>
                    <a:pt x="144"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5" name="Freeform 65"/>
            <p:cNvSpPr>
              <a:spLocks/>
            </p:cNvSpPr>
            <p:nvPr/>
          </p:nvSpPr>
          <p:spPr bwMode="auto">
            <a:xfrm>
              <a:off x="575" y="1876"/>
              <a:ext cx="393" cy="343"/>
            </a:xfrm>
            <a:custGeom>
              <a:avLst/>
              <a:gdLst>
                <a:gd name="T0" fmla="*/ 366 w 393"/>
                <a:gd name="T1" fmla="*/ 341 h 343"/>
                <a:gd name="T2" fmla="*/ 369 w 393"/>
                <a:gd name="T3" fmla="*/ 320 h 343"/>
                <a:gd name="T4" fmla="*/ 374 w 393"/>
                <a:gd name="T5" fmla="*/ 320 h 343"/>
                <a:gd name="T6" fmla="*/ 350 w 393"/>
                <a:gd name="T7" fmla="*/ 300 h 343"/>
                <a:gd name="T8" fmla="*/ 305 w 393"/>
                <a:gd name="T9" fmla="*/ 259 h 343"/>
                <a:gd name="T10" fmla="*/ 259 w 393"/>
                <a:gd name="T11" fmla="*/ 221 h 343"/>
                <a:gd name="T12" fmla="*/ 216 w 393"/>
                <a:gd name="T13" fmla="*/ 184 h 343"/>
                <a:gd name="T14" fmla="*/ 175 w 393"/>
                <a:gd name="T15" fmla="*/ 149 h 343"/>
                <a:gd name="T16" fmla="*/ 137 w 393"/>
                <a:gd name="T17" fmla="*/ 116 h 343"/>
                <a:gd name="T18" fmla="*/ 99 w 393"/>
                <a:gd name="T19" fmla="*/ 84 h 343"/>
                <a:gd name="T20" fmla="*/ 64 w 393"/>
                <a:gd name="T21" fmla="*/ 54 h 343"/>
                <a:gd name="T22" fmla="*/ 34 w 393"/>
                <a:gd name="T23" fmla="*/ 27 h 343"/>
                <a:gd name="T24" fmla="*/ 7 w 393"/>
                <a:gd name="T25" fmla="*/ 5 h 343"/>
                <a:gd name="T26" fmla="*/ 5 w 393"/>
                <a:gd name="T27" fmla="*/ 0 h 343"/>
                <a:gd name="T28" fmla="*/ 22 w 393"/>
                <a:gd name="T29" fmla="*/ 16 h 343"/>
                <a:gd name="T30" fmla="*/ 51 w 393"/>
                <a:gd name="T31" fmla="*/ 38 h 343"/>
                <a:gd name="T32" fmla="*/ 78 w 393"/>
                <a:gd name="T33" fmla="*/ 62 h 343"/>
                <a:gd name="T34" fmla="*/ 106 w 393"/>
                <a:gd name="T35" fmla="*/ 86 h 343"/>
                <a:gd name="T36" fmla="*/ 137 w 393"/>
                <a:gd name="T37" fmla="*/ 113 h 343"/>
                <a:gd name="T38" fmla="*/ 167 w 393"/>
                <a:gd name="T39" fmla="*/ 138 h 343"/>
                <a:gd name="T40" fmla="*/ 192 w 393"/>
                <a:gd name="T41" fmla="*/ 160 h 343"/>
                <a:gd name="T42" fmla="*/ 214 w 393"/>
                <a:gd name="T43" fmla="*/ 179 h 343"/>
                <a:gd name="T44" fmla="*/ 238 w 393"/>
                <a:gd name="T45" fmla="*/ 200 h 343"/>
                <a:gd name="T46" fmla="*/ 262 w 393"/>
                <a:gd name="T47" fmla="*/ 221 h 343"/>
                <a:gd name="T48" fmla="*/ 287 w 393"/>
                <a:gd name="T49" fmla="*/ 241 h 343"/>
                <a:gd name="T50" fmla="*/ 312 w 393"/>
                <a:gd name="T51" fmla="*/ 263 h 343"/>
                <a:gd name="T52" fmla="*/ 339 w 393"/>
                <a:gd name="T53" fmla="*/ 286 h 343"/>
                <a:gd name="T54" fmla="*/ 366 w 393"/>
                <a:gd name="T55" fmla="*/ 309 h 343"/>
                <a:gd name="T56" fmla="*/ 382 w 393"/>
                <a:gd name="T57" fmla="*/ 320 h 343"/>
                <a:gd name="T58" fmla="*/ 388 w 393"/>
                <a:gd name="T59" fmla="*/ 320 h 343"/>
                <a:gd name="T60" fmla="*/ 392 w 393"/>
                <a:gd name="T61" fmla="*/ 341 h 343"/>
                <a:gd name="T62" fmla="*/ 390 w 393"/>
                <a:gd name="T63" fmla="*/ 343 h 343"/>
                <a:gd name="T64" fmla="*/ 390 w 393"/>
                <a:gd name="T65" fmla="*/ 322 h 343"/>
                <a:gd name="T66" fmla="*/ 381 w 393"/>
                <a:gd name="T67" fmla="*/ 322 h 343"/>
                <a:gd name="T68" fmla="*/ 369 w 393"/>
                <a:gd name="T69" fmla="*/ 322 h 343"/>
                <a:gd name="T70" fmla="*/ 369 w 393"/>
                <a:gd name="T71" fmla="*/ 343 h 3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93"/>
                <a:gd name="T109" fmla="*/ 0 h 343"/>
                <a:gd name="T110" fmla="*/ 393 w 393"/>
                <a:gd name="T111" fmla="*/ 343 h 3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93" h="343">
                  <a:moveTo>
                    <a:pt x="366" y="343"/>
                  </a:moveTo>
                  <a:lnTo>
                    <a:pt x="366" y="341"/>
                  </a:lnTo>
                  <a:lnTo>
                    <a:pt x="368" y="320"/>
                  </a:lnTo>
                  <a:lnTo>
                    <a:pt x="369" y="320"/>
                  </a:lnTo>
                  <a:lnTo>
                    <a:pt x="371" y="320"/>
                  </a:lnTo>
                  <a:lnTo>
                    <a:pt x="374" y="320"/>
                  </a:lnTo>
                  <a:lnTo>
                    <a:pt x="376" y="320"/>
                  </a:lnTo>
                  <a:lnTo>
                    <a:pt x="350" y="300"/>
                  </a:lnTo>
                  <a:lnTo>
                    <a:pt x="327" y="279"/>
                  </a:lnTo>
                  <a:lnTo>
                    <a:pt x="305" y="259"/>
                  </a:lnTo>
                  <a:lnTo>
                    <a:pt x="281" y="240"/>
                  </a:lnTo>
                  <a:lnTo>
                    <a:pt x="259" y="221"/>
                  </a:lnTo>
                  <a:lnTo>
                    <a:pt x="236" y="202"/>
                  </a:lnTo>
                  <a:lnTo>
                    <a:pt x="216" y="184"/>
                  </a:lnTo>
                  <a:lnTo>
                    <a:pt x="195" y="165"/>
                  </a:lnTo>
                  <a:lnTo>
                    <a:pt x="175" y="149"/>
                  </a:lnTo>
                  <a:lnTo>
                    <a:pt x="156" y="132"/>
                  </a:lnTo>
                  <a:lnTo>
                    <a:pt x="137" y="116"/>
                  </a:lnTo>
                  <a:lnTo>
                    <a:pt x="118" y="100"/>
                  </a:lnTo>
                  <a:lnTo>
                    <a:pt x="99" y="84"/>
                  </a:lnTo>
                  <a:lnTo>
                    <a:pt x="81" y="68"/>
                  </a:lnTo>
                  <a:lnTo>
                    <a:pt x="64" y="54"/>
                  </a:lnTo>
                  <a:lnTo>
                    <a:pt x="48" y="40"/>
                  </a:lnTo>
                  <a:lnTo>
                    <a:pt x="34" y="27"/>
                  </a:lnTo>
                  <a:lnTo>
                    <a:pt x="21" y="16"/>
                  </a:lnTo>
                  <a:lnTo>
                    <a:pt x="7" y="5"/>
                  </a:lnTo>
                  <a:lnTo>
                    <a:pt x="0" y="0"/>
                  </a:lnTo>
                  <a:lnTo>
                    <a:pt x="5" y="0"/>
                  </a:lnTo>
                  <a:lnTo>
                    <a:pt x="10" y="3"/>
                  </a:lnTo>
                  <a:lnTo>
                    <a:pt x="22" y="16"/>
                  </a:lnTo>
                  <a:lnTo>
                    <a:pt x="37" y="27"/>
                  </a:lnTo>
                  <a:lnTo>
                    <a:pt x="51" y="38"/>
                  </a:lnTo>
                  <a:lnTo>
                    <a:pt x="64" y="51"/>
                  </a:lnTo>
                  <a:lnTo>
                    <a:pt x="78" y="62"/>
                  </a:lnTo>
                  <a:lnTo>
                    <a:pt x="92" y="75"/>
                  </a:lnTo>
                  <a:lnTo>
                    <a:pt x="106" y="86"/>
                  </a:lnTo>
                  <a:lnTo>
                    <a:pt x="121" y="99"/>
                  </a:lnTo>
                  <a:lnTo>
                    <a:pt x="137" y="113"/>
                  </a:lnTo>
                  <a:lnTo>
                    <a:pt x="151" y="125"/>
                  </a:lnTo>
                  <a:lnTo>
                    <a:pt x="167" y="138"/>
                  </a:lnTo>
                  <a:lnTo>
                    <a:pt x="181" y="151"/>
                  </a:lnTo>
                  <a:lnTo>
                    <a:pt x="192" y="160"/>
                  </a:lnTo>
                  <a:lnTo>
                    <a:pt x="203" y="170"/>
                  </a:lnTo>
                  <a:lnTo>
                    <a:pt x="214" y="179"/>
                  </a:lnTo>
                  <a:lnTo>
                    <a:pt x="227" y="189"/>
                  </a:lnTo>
                  <a:lnTo>
                    <a:pt x="238" y="200"/>
                  </a:lnTo>
                  <a:lnTo>
                    <a:pt x="251" y="209"/>
                  </a:lnTo>
                  <a:lnTo>
                    <a:pt x="262" y="221"/>
                  </a:lnTo>
                  <a:lnTo>
                    <a:pt x="274" y="232"/>
                  </a:lnTo>
                  <a:lnTo>
                    <a:pt x="287" y="241"/>
                  </a:lnTo>
                  <a:lnTo>
                    <a:pt x="300" y="252"/>
                  </a:lnTo>
                  <a:lnTo>
                    <a:pt x="312" y="263"/>
                  </a:lnTo>
                  <a:lnTo>
                    <a:pt x="327" y="274"/>
                  </a:lnTo>
                  <a:lnTo>
                    <a:pt x="339" y="286"/>
                  </a:lnTo>
                  <a:lnTo>
                    <a:pt x="352" y="297"/>
                  </a:lnTo>
                  <a:lnTo>
                    <a:pt x="366" y="309"/>
                  </a:lnTo>
                  <a:lnTo>
                    <a:pt x="381" y="320"/>
                  </a:lnTo>
                  <a:lnTo>
                    <a:pt x="382" y="320"/>
                  </a:lnTo>
                  <a:lnTo>
                    <a:pt x="385" y="320"/>
                  </a:lnTo>
                  <a:lnTo>
                    <a:pt x="388" y="320"/>
                  </a:lnTo>
                  <a:lnTo>
                    <a:pt x="393" y="320"/>
                  </a:lnTo>
                  <a:lnTo>
                    <a:pt x="392" y="341"/>
                  </a:lnTo>
                  <a:lnTo>
                    <a:pt x="392" y="343"/>
                  </a:lnTo>
                  <a:lnTo>
                    <a:pt x="390" y="343"/>
                  </a:lnTo>
                  <a:lnTo>
                    <a:pt x="390" y="341"/>
                  </a:lnTo>
                  <a:lnTo>
                    <a:pt x="390" y="322"/>
                  </a:lnTo>
                  <a:lnTo>
                    <a:pt x="385" y="322"/>
                  </a:lnTo>
                  <a:lnTo>
                    <a:pt x="381" y="322"/>
                  </a:lnTo>
                  <a:lnTo>
                    <a:pt x="374" y="322"/>
                  </a:lnTo>
                  <a:lnTo>
                    <a:pt x="369" y="322"/>
                  </a:lnTo>
                  <a:lnTo>
                    <a:pt x="369" y="341"/>
                  </a:lnTo>
                  <a:lnTo>
                    <a:pt x="369" y="343"/>
                  </a:lnTo>
                  <a:lnTo>
                    <a:pt x="366"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6" name="Freeform 66"/>
            <p:cNvSpPr>
              <a:spLocks/>
            </p:cNvSpPr>
            <p:nvPr/>
          </p:nvSpPr>
          <p:spPr bwMode="auto">
            <a:xfrm>
              <a:off x="940" y="2219"/>
              <a:ext cx="27" cy="20"/>
            </a:xfrm>
            <a:custGeom>
              <a:avLst/>
              <a:gdLst>
                <a:gd name="T0" fmla="*/ 1 w 27"/>
                <a:gd name="T1" fmla="*/ 0 h 20"/>
                <a:gd name="T2" fmla="*/ 0 w 27"/>
                <a:gd name="T3" fmla="*/ 20 h 20"/>
                <a:gd name="T4" fmla="*/ 6 w 27"/>
                <a:gd name="T5" fmla="*/ 20 h 20"/>
                <a:gd name="T6" fmla="*/ 14 w 27"/>
                <a:gd name="T7" fmla="*/ 20 h 20"/>
                <a:gd name="T8" fmla="*/ 20 w 27"/>
                <a:gd name="T9" fmla="*/ 20 h 20"/>
                <a:gd name="T10" fmla="*/ 27 w 27"/>
                <a:gd name="T11" fmla="*/ 20 h 20"/>
                <a:gd name="T12" fmla="*/ 27 w 27"/>
                <a:gd name="T13" fmla="*/ 0 h 20"/>
                <a:gd name="T14" fmla="*/ 25 w 27"/>
                <a:gd name="T15" fmla="*/ 0 h 20"/>
                <a:gd name="T16" fmla="*/ 23 w 27"/>
                <a:gd name="T17" fmla="*/ 19 h 20"/>
                <a:gd name="T18" fmla="*/ 19 w 27"/>
                <a:gd name="T19" fmla="*/ 19 h 20"/>
                <a:gd name="T20" fmla="*/ 14 w 27"/>
                <a:gd name="T21" fmla="*/ 19 h 20"/>
                <a:gd name="T22" fmla="*/ 8 w 27"/>
                <a:gd name="T23" fmla="*/ 19 h 20"/>
                <a:gd name="T24" fmla="*/ 3 w 27"/>
                <a:gd name="T25" fmla="*/ 19 h 20"/>
                <a:gd name="T26" fmla="*/ 4 w 27"/>
                <a:gd name="T27" fmla="*/ 0 h 20"/>
                <a:gd name="T28" fmla="*/ 1 w 27"/>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20"/>
                <a:gd name="T47" fmla="*/ 27 w 27"/>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20">
                  <a:moveTo>
                    <a:pt x="1" y="0"/>
                  </a:moveTo>
                  <a:lnTo>
                    <a:pt x="0" y="20"/>
                  </a:lnTo>
                  <a:lnTo>
                    <a:pt x="6" y="20"/>
                  </a:lnTo>
                  <a:lnTo>
                    <a:pt x="14" y="20"/>
                  </a:lnTo>
                  <a:lnTo>
                    <a:pt x="20" y="20"/>
                  </a:lnTo>
                  <a:lnTo>
                    <a:pt x="27" y="20"/>
                  </a:lnTo>
                  <a:lnTo>
                    <a:pt x="27" y="0"/>
                  </a:lnTo>
                  <a:lnTo>
                    <a:pt x="25" y="0"/>
                  </a:lnTo>
                  <a:lnTo>
                    <a:pt x="23" y="19"/>
                  </a:lnTo>
                  <a:lnTo>
                    <a:pt x="19" y="19"/>
                  </a:lnTo>
                  <a:lnTo>
                    <a:pt x="14" y="19"/>
                  </a:lnTo>
                  <a:lnTo>
                    <a:pt x="8" y="19"/>
                  </a:lnTo>
                  <a:lnTo>
                    <a:pt x="3" y="19"/>
                  </a:lnTo>
                  <a:lnTo>
                    <a:pt x="4"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7" name="Freeform 67"/>
            <p:cNvSpPr>
              <a:spLocks/>
            </p:cNvSpPr>
            <p:nvPr/>
          </p:nvSpPr>
          <p:spPr bwMode="auto">
            <a:xfrm>
              <a:off x="1399" y="1751"/>
              <a:ext cx="155" cy="125"/>
            </a:xfrm>
            <a:custGeom>
              <a:avLst/>
              <a:gdLst>
                <a:gd name="T0" fmla="*/ 0 w 155"/>
                <a:gd name="T1" fmla="*/ 125 h 125"/>
                <a:gd name="T2" fmla="*/ 8 w 155"/>
                <a:gd name="T3" fmla="*/ 119 h 125"/>
                <a:gd name="T4" fmla="*/ 22 w 155"/>
                <a:gd name="T5" fmla="*/ 108 h 125"/>
                <a:gd name="T6" fmla="*/ 35 w 155"/>
                <a:gd name="T7" fmla="*/ 97 h 125"/>
                <a:gd name="T8" fmla="*/ 48 w 155"/>
                <a:gd name="T9" fmla="*/ 86 h 125"/>
                <a:gd name="T10" fmla="*/ 60 w 155"/>
                <a:gd name="T11" fmla="*/ 76 h 125"/>
                <a:gd name="T12" fmla="*/ 71 w 155"/>
                <a:gd name="T13" fmla="*/ 65 h 125"/>
                <a:gd name="T14" fmla="*/ 84 w 155"/>
                <a:gd name="T15" fmla="*/ 56 h 125"/>
                <a:gd name="T16" fmla="*/ 95 w 155"/>
                <a:gd name="T17" fmla="*/ 46 h 125"/>
                <a:gd name="T18" fmla="*/ 108 w 155"/>
                <a:gd name="T19" fmla="*/ 37 h 125"/>
                <a:gd name="T20" fmla="*/ 119 w 155"/>
                <a:gd name="T21" fmla="*/ 27 h 125"/>
                <a:gd name="T22" fmla="*/ 130 w 155"/>
                <a:gd name="T23" fmla="*/ 18 h 125"/>
                <a:gd name="T24" fmla="*/ 141 w 155"/>
                <a:gd name="T25" fmla="*/ 8 h 125"/>
                <a:gd name="T26" fmla="*/ 152 w 155"/>
                <a:gd name="T27" fmla="*/ 0 h 125"/>
                <a:gd name="T28" fmla="*/ 154 w 155"/>
                <a:gd name="T29" fmla="*/ 0 h 125"/>
                <a:gd name="T30" fmla="*/ 155 w 155"/>
                <a:gd name="T31" fmla="*/ 2 h 125"/>
                <a:gd name="T32" fmla="*/ 144 w 155"/>
                <a:gd name="T33" fmla="*/ 10 h 125"/>
                <a:gd name="T34" fmla="*/ 133 w 155"/>
                <a:gd name="T35" fmla="*/ 19 h 125"/>
                <a:gd name="T36" fmla="*/ 122 w 155"/>
                <a:gd name="T37" fmla="*/ 27 h 125"/>
                <a:gd name="T38" fmla="*/ 111 w 155"/>
                <a:gd name="T39" fmla="*/ 37 h 125"/>
                <a:gd name="T40" fmla="*/ 98 w 155"/>
                <a:gd name="T41" fmla="*/ 46 h 125"/>
                <a:gd name="T42" fmla="*/ 87 w 155"/>
                <a:gd name="T43" fmla="*/ 56 h 125"/>
                <a:gd name="T44" fmla="*/ 76 w 155"/>
                <a:gd name="T45" fmla="*/ 67 h 125"/>
                <a:gd name="T46" fmla="*/ 64 w 155"/>
                <a:gd name="T47" fmla="*/ 76 h 125"/>
                <a:gd name="T48" fmla="*/ 51 w 155"/>
                <a:gd name="T49" fmla="*/ 87 h 125"/>
                <a:gd name="T50" fmla="*/ 38 w 155"/>
                <a:gd name="T51" fmla="*/ 97 h 125"/>
                <a:gd name="T52" fmla="*/ 26 w 155"/>
                <a:gd name="T53" fmla="*/ 108 h 125"/>
                <a:gd name="T54" fmla="*/ 11 w 155"/>
                <a:gd name="T55" fmla="*/ 119 h 125"/>
                <a:gd name="T56" fmla="*/ 5 w 155"/>
                <a:gd name="T57" fmla="*/ 125 h 125"/>
                <a:gd name="T58" fmla="*/ 0 w 155"/>
                <a:gd name="T59" fmla="*/ 125 h 1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25"/>
                <a:gd name="T92" fmla="*/ 155 w 155"/>
                <a:gd name="T93" fmla="*/ 125 h 12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25">
                  <a:moveTo>
                    <a:pt x="0" y="125"/>
                  </a:moveTo>
                  <a:lnTo>
                    <a:pt x="8" y="119"/>
                  </a:lnTo>
                  <a:lnTo>
                    <a:pt x="22" y="108"/>
                  </a:lnTo>
                  <a:lnTo>
                    <a:pt x="35" y="97"/>
                  </a:lnTo>
                  <a:lnTo>
                    <a:pt x="48" y="86"/>
                  </a:lnTo>
                  <a:lnTo>
                    <a:pt x="60" y="76"/>
                  </a:lnTo>
                  <a:lnTo>
                    <a:pt x="71" y="65"/>
                  </a:lnTo>
                  <a:lnTo>
                    <a:pt x="84" y="56"/>
                  </a:lnTo>
                  <a:lnTo>
                    <a:pt x="95" y="46"/>
                  </a:lnTo>
                  <a:lnTo>
                    <a:pt x="108" y="37"/>
                  </a:lnTo>
                  <a:lnTo>
                    <a:pt x="119" y="27"/>
                  </a:lnTo>
                  <a:lnTo>
                    <a:pt x="130" y="18"/>
                  </a:lnTo>
                  <a:lnTo>
                    <a:pt x="141" y="8"/>
                  </a:lnTo>
                  <a:lnTo>
                    <a:pt x="152" y="0"/>
                  </a:lnTo>
                  <a:lnTo>
                    <a:pt x="154" y="0"/>
                  </a:lnTo>
                  <a:lnTo>
                    <a:pt x="155" y="2"/>
                  </a:lnTo>
                  <a:lnTo>
                    <a:pt x="144" y="10"/>
                  </a:lnTo>
                  <a:lnTo>
                    <a:pt x="133" y="19"/>
                  </a:lnTo>
                  <a:lnTo>
                    <a:pt x="122" y="27"/>
                  </a:lnTo>
                  <a:lnTo>
                    <a:pt x="111" y="37"/>
                  </a:lnTo>
                  <a:lnTo>
                    <a:pt x="98" y="46"/>
                  </a:lnTo>
                  <a:lnTo>
                    <a:pt x="87" y="56"/>
                  </a:lnTo>
                  <a:lnTo>
                    <a:pt x="76" y="67"/>
                  </a:lnTo>
                  <a:lnTo>
                    <a:pt x="64" y="76"/>
                  </a:lnTo>
                  <a:lnTo>
                    <a:pt x="51" y="87"/>
                  </a:lnTo>
                  <a:lnTo>
                    <a:pt x="38" y="97"/>
                  </a:lnTo>
                  <a:lnTo>
                    <a:pt x="26" y="108"/>
                  </a:lnTo>
                  <a:lnTo>
                    <a:pt x="11" y="119"/>
                  </a:lnTo>
                  <a:lnTo>
                    <a:pt x="5" y="125"/>
                  </a:lnTo>
                  <a:lnTo>
                    <a:pt x="0"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8" name="Freeform 68"/>
            <p:cNvSpPr>
              <a:spLocks/>
            </p:cNvSpPr>
            <p:nvPr/>
          </p:nvSpPr>
          <p:spPr bwMode="auto">
            <a:xfrm>
              <a:off x="1000" y="1876"/>
              <a:ext cx="404" cy="343"/>
            </a:xfrm>
            <a:custGeom>
              <a:avLst/>
              <a:gdLst>
                <a:gd name="T0" fmla="*/ 0 w 404"/>
                <a:gd name="T1" fmla="*/ 343 h 343"/>
                <a:gd name="T2" fmla="*/ 0 w 404"/>
                <a:gd name="T3" fmla="*/ 341 h 343"/>
                <a:gd name="T4" fmla="*/ 0 w 404"/>
                <a:gd name="T5" fmla="*/ 320 h 343"/>
                <a:gd name="T6" fmla="*/ 3 w 404"/>
                <a:gd name="T7" fmla="*/ 320 h 343"/>
                <a:gd name="T8" fmla="*/ 6 w 404"/>
                <a:gd name="T9" fmla="*/ 320 h 343"/>
                <a:gd name="T10" fmla="*/ 9 w 404"/>
                <a:gd name="T11" fmla="*/ 320 h 343"/>
                <a:gd name="T12" fmla="*/ 13 w 404"/>
                <a:gd name="T13" fmla="*/ 320 h 343"/>
                <a:gd name="T14" fmla="*/ 219 w 404"/>
                <a:gd name="T15" fmla="*/ 151 h 343"/>
                <a:gd name="T16" fmla="*/ 231 w 404"/>
                <a:gd name="T17" fmla="*/ 138 h 343"/>
                <a:gd name="T18" fmla="*/ 352 w 404"/>
                <a:gd name="T19" fmla="*/ 40 h 343"/>
                <a:gd name="T20" fmla="*/ 366 w 404"/>
                <a:gd name="T21" fmla="*/ 27 h 343"/>
                <a:gd name="T22" fmla="*/ 380 w 404"/>
                <a:gd name="T23" fmla="*/ 16 h 343"/>
                <a:gd name="T24" fmla="*/ 394 w 404"/>
                <a:gd name="T25" fmla="*/ 5 h 343"/>
                <a:gd name="T26" fmla="*/ 399 w 404"/>
                <a:gd name="T27" fmla="*/ 0 h 343"/>
                <a:gd name="T28" fmla="*/ 404 w 404"/>
                <a:gd name="T29" fmla="*/ 0 h 343"/>
                <a:gd name="T30" fmla="*/ 398 w 404"/>
                <a:gd name="T31" fmla="*/ 5 h 343"/>
                <a:gd name="T32" fmla="*/ 383 w 404"/>
                <a:gd name="T33" fmla="*/ 16 h 343"/>
                <a:gd name="T34" fmla="*/ 369 w 404"/>
                <a:gd name="T35" fmla="*/ 29 h 343"/>
                <a:gd name="T36" fmla="*/ 355 w 404"/>
                <a:gd name="T37" fmla="*/ 40 h 343"/>
                <a:gd name="T38" fmla="*/ 337 w 404"/>
                <a:gd name="T39" fmla="*/ 54 h 343"/>
                <a:gd name="T40" fmla="*/ 320 w 404"/>
                <a:gd name="T41" fmla="*/ 70 h 343"/>
                <a:gd name="T42" fmla="*/ 301 w 404"/>
                <a:gd name="T43" fmla="*/ 84 h 343"/>
                <a:gd name="T44" fmla="*/ 282 w 404"/>
                <a:gd name="T45" fmla="*/ 100 h 343"/>
                <a:gd name="T46" fmla="*/ 263 w 404"/>
                <a:gd name="T47" fmla="*/ 116 h 343"/>
                <a:gd name="T48" fmla="*/ 244 w 404"/>
                <a:gd name="T49" fmla="*/ 132 h 343"/>
                <a:gd name="T50" fmla="*/ 223 w 404"/>
                <a:gd name="T51" fmla="*/ 149 h 343"/>
                <a:gd name="T52" fmla="*/ 203 w 404"/>
                <a:gd name="T53" fmla="*/ 167 h 343"/>
                <a:gd name="T54" fmla="*/ 182 w 404"/>
                <a:gd name="T55" fmla="*/ 184 h 343"/>
                <a:gd name="T56" fmla="*/ 160 w 404"/>
                <a:gd name="T57" fmla="*/ 202 h 343"/>
                <a:gd name="T58" fmla="*/ 138 w 404"/>
                <a:gd name="T59" fmla="*/ 221 h 343"/>
                <a:gd name="T60" fmla="*/ 114 w 404"/>
                <a:gd name="T61" fmla="*/ 240 h 343"/>
                <a:gd name="T62" fmla="*/ 90 w 404"/>
                <a:gd name="T63" fmla="*/ 259 h 343"/>
                <a:gd name="T64" fmla="*/ 66 w 404"/>
                <a:gd name="T65" fmla="*/ 279 h 343"/>
                <a:gd name="T66" fmla="*/ 43 w 404"/>
                <a:gd name="T67" fmla="*/ 300 h 343"/>
                <a:gd name="T68" fmla="*/ 17 w 404"/>
                <a:gd name="T69" fmla="*/ 320 h 343"/>
                <a:gd name="T70" fmla="*/ 19 w 404"/>
                <a:gd name="T71" fmla="*/ 320 h 343"/>
                <a:gd name="T72" fmla="*/ 21 w 404"/>
                <a:gd name="T73" fmla="*/ 320 h 343"/>
                <a:gd name="T74" fmla="*/ 22 w 404"/>
                <a:gd name="T75" fmla="*/ 320 h 343"/>
                <a:gd name="T76" fmla="*/ 25 w 404"/>
                <a:gd name="T77" fmla="*/ 320 h 343"/>
                <a:gd name="T78" fmla="*/ 25 w 404"/>
                <a:gd name="T79" fmla="*/ 341 h 343"/>
                <a:gd name="T80" fmla="*/ 25 w 404"/>
                <a:gd name="T81" fmla="*/ 343 h 343"/>
                <a:gd name="T82" fmla="*/ 24 w 404"/>
                <a:gd name="T83" fmla="*/ 343 h 343"/>
                <a:gd name="T84" fmla="*/ 22 w 404"/>
                <a:gd name="T85" fmla="*/ 322 h 343"/>
                <a:gd name="T86" fmla="*/ 17 w 404"/>
                <a:gd name="T87" fmla="*/ 322 h 343"/>
                <a:gd name="T88" fmla="*/ 13 w 404"/>
                <a:gd name="T89" fmla="*/ 322 h 343"/>
                <a:gd name="T90" fmla="*/ 8 w 404"/>
                <a:gd name="T91" fmla="*/ 322 h 343"/>
                <a:gd name="T92" fmla="*/ 3 w 404"/>
                <a:gd name="T93" fmla="*/ 322 h 343"/>
                <a:gd name="T94" fmla="*/ 3 w 404"/>
                <a:gd name="T95" fmla="*/ 343 h 343"/>
                <a:gd name="T96" fmla="*/ 0 w 404"/>
                <a:gd name="T97" fmla="*/ 343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4"/>
                <a:gd name="T148" fmla="*/ 0 h 343"/>
                <a:gd name="T149" fmla="*/ 404 w 404"/>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4" h="343">
                  <a:moveTo>
                    <a:pt x="0" y="343"/>
                  </a:moveTo>
                  <a:lnTo>
                    <a:pt x="0" y="341"/>
                  </a:lnTo>
                  <a:lnTo>
                    <a:pt x="0" y="320"/>
                  </a:lnTo>
                  <a:lnTo>
                    <a:pt x="3" y="320"/>
                  </a:lnTo>
                  <a:lnTo>
                    <a:pt x="6" y="320"/>
                  </a:lnTo>
                  <a:lnTo>
                    <a:pt x="9" y="320"/>
                  </a:lnTo>
                  <a:lnTo>
                    <a:pt x="13" y="320"/>
                  </a:lnTo>
                  <a:lnTo>
                    <a:pt x="219" y="151"/>
                  </a:lnTo>
                  <a:lnTo>
                    <a:pt x="231" y="138"/>
                  </a:lnTo>
                  <a:lnTo>
                    <a:pt x="352" y="40"/>
                  </a:lnTo>
                  <a:lnTo>
                    <a:pt x="366" y="27"/>
                  </a:lnTo>
                  <a:lnTo>
                    <a:pt x="380" y="16"/>
                  </a:lnTo>
                  <a:lnTo>
                    <a:pt x="394" y="5"/>
                  </a:lnTo>
                  <a:lnTo>
                    <a:pt x="399" y="0"/>
                  </a:lnTo>
                  <a:lnTo>
                    <a:pt x="404" y="0"/>
                  </a:lnTo>
                  <a:lnTo>
                    <a:pt x="398" y="5"/>
                  </a:lnTo>
                  <a:lnTo>
                    <a:pt x="383" y="16"/>
                  </a:lnTo>
                  <a:lnTo>
                    <a:pt x="369" y="29"/>
                  </a:lnTo>
                  <a:lnTo>
                    <a:pt x="355" y="40"/>
                  </a:lnTo>
                  <a:lnTo>
                    <a:pt x="337" y="54"/>
                  </a:lnTo>
                  <a:lnTo>
                    <a:pt x="320" y="70"/>
                  </a:lnTo>
                  <a:lnTo>
                    <a:pt x="301" y="84"/>
                  </a:lnTo>
                  <a:lnTo>
                    <a:pt x="282" y="100"/>
                  </a:lnTo>
                  <a:lnTo>
                    <a:pt x="263" y="116"/>
                  </a:lnTo>
                  <a:lnTo>
                    <a:pt x="244" y="132"/>
                  </a:lnTo>
                  <a:lnTo>
                    <a:pt x="223" y="149"/>
                  </a:lnTo>
                  <a:lnTo>
                    <a:pt x="203" y="167"/>
                  </a:lnTo>
                  <a:lnTo>
                    <a:pt x="182" y="184"/>
                  </a:lnTo>
                  <a:lnTo>
                    <a:pt x="160" y="202"/>
                  </a:lnTo>
                  <a:lnTo>
                    <a:pt x="138" y="221"/>
                  </a:lnTo>
                  <a:lnTo>
                    <a:pt x="114" y="240"/>
                  </a:lnTo>
                  <a:lnTo>
                    <a:pt x="90" y="259"/>
                  </a:lnTo>
                  <a:lnTo>
                    <a:pt x="66" y="279"/>
                  </a:lnTo>
                  <a:lnTo>
                    <a:pt x="43" y="300"/>
                  </a:lnTo>
                  <a:lnTo>
                    <a:pt x="17" y="320"/>
                  </a:lnTo>
                  <a:lnTo>
                    <a:pt x="19" y="320"/>
                  </a:lnTo>
                  <a:lnTo>
                    <a:pt x="21" y="320"/>
                  </a:lnTo>
                  <a:lnTo>
                    <a:pt x="22" y="320"/>
                  </a:lnTo>
                  <a:lnTo>
                    <a:pt x="25" y="320"/>
                  </a:lnTo>
                  <a:lnTo>
                    <a:pt x="25" y="341"/>
                  </a:lnTo>
                  <a:lnTo>
                    <a:pt x="25" y="343"/>
                  </a:lnTo>
                  <a:lnTo>
                    <a:pt x="24" y="343"/>
                  </a:lnTo>
                  <a:lnTo>
                    <a:pt x="22" y="322"/>
                  </a:lnTo>
                  <a:lnTo>
                    <a:pt x="17" y="322"/>
                  </a:lnTo>
                  <a:lnTo>
                    <a:pt x="13" y="322"/>
                  </a:lnTo>
                  <a:lnTo>
                    <a:pt x="8" y="322"/>
                  </a:lnTo>
                  <a:lnTo>
                    <a:pt x="3" y="322"/>
                  </a:lnTo>
                  <a:lnTo>
                    <a:pt x="3" y="343"/>
                  </a:lnTo>
                  <a:lnTo>
                    <a:pt x="0"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09" name="Freeform 69"/>
            <p:cNvSpPr>
              <a:spLocks/>
            </p:cNvSpPr>
            <p:nvPr/>
          </p:nvSpPr>
          <p:spPr bwMode="auto">
            <a:xfrm>
              <a:off x="1000" y="2219"/>
              <a:ext cx="27" cy="20"/>
            </a:xfrm>
            <a:custGeom>
              <a:avLst/>
              <a:gdLst>
                <a:gd name="T0" fmla="*/ 0 w 27"/>
                <a:gd name="T1" fmla="*/ 0 h 20"/>
                <a:gd name="T2" fmla="*/ 0 w 27"/>
                <a:gd name="T3" fmla="*/ 20 h 20"/>
                <a:gd name="T4" fmla="*/ 6 w 27"/>
                <a:gd name="T5" fmla="*/ 20 h 20"/>
                <a:gd name="T6" fmla="*/ 13 w 27"/>
                <a:gd name="T7" fmla="*/ 20 h 20"/>
                <a:gd name="T8" fmla="*/ 19 w 27"/>
                <a:gd name="T9" fmla="*/ 20 h 20"/>
                <a:gd name="T10" fmla="*/ 27 w 27"/>
                <a:gd name="T11" fmla="*/ 20 h 20"/>
                <a:gd name="T12" fmla="*/ 25 w 27"/>
                <a:gd name="T13" fmla="*/ 0 h 20"/>
                <a:gd name="T14" fmla="*/ 24 w 27"/>
                <a:gd name="T15" fmla="*/ 0 h 20"/>
                <a:gd name="T16" fmla="*/ 24 w 27"/>
                <a:gd name="T17" fmla="*/ 19 h 20"/>
                <a:gd name="T18" fmla="*/ 19 w 27"/>
                <a:gd name="T19" fmla="*/ 19 h 20"/>
                <a:gd name="T20" fmla="*/ 13 w 27"/>
                <a:gd name="T21" fmla="*/ 19 h 20"/>
                <a:gd name="T22" fmla="*/ 8 w 27"/>
                <a:gd name="T23" fmla="*/ 19 h 20"/>
                <a:gd name="T24" fmla="*/ 3 w 27"/>
                <a:gd name="T25" fmla="*/ 19 h 20"/>
                <a:gd name="T26" fmla="*/ 3 w 27"/>
                <a:gd name="T27" fmla="*/ 0 h 20"/>
                <a:gd name="T28" fmla="*/ 0 w 27"/>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20"/>
                <a:gd name="T47" fmla="*/ 27 w 27"/>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20">
                  <a:moveTo>
                    <a:pt x="0" y="0"/>
                  </a:moveTo>
                  <a:lnTo>
                    <a:pt x="0" y="20"/>
                  </a:lnTo>
                  <a:lnTo>
                    <a:pt x="6" y="20"/>
                  </a:lnTo>
                  <a:lnTo>
                    <a:pt x="13" y="20"/>
                  </a:lnTo>
                  <a:lnTo>
                    <a:pt x="19" y="20"/>
                  </a:lnTo>
                  <a:lnTo>
                    <a:pt x="27" y="20"/>
                  </a:lnTo>
                  <a:lnTo>
                    <a:pt x="25" y="0"/>
                  </a:lnTo>
                  <a:lnTo>
                    <a:pt x="24" y="0"/>
                  </a:lnTo>
                  <a:lnTo>
                    <a:pt x="24" y="19"/>
                  </a:lnTo>
                  <a:lnTo>
                    <a:pt x="19" y="19"/>
                  </a:lnTo>
                  <a:lnTo>
                    <a:pt x="13" y="19"/>
                  </a:lnTo>
                  <a:lnTo>
                    <a:pt x="8" y="19"/>
                  </a:lnTo>
                  <a:lnTo>
                    <a:pt x="3" y="19"/>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0" name="Freeform 70"/>
            <p:cNvSpPr>
              <a:spLocks/>
            </p:cNvSpPr>
            <p:nvPr/>
          </p:nvSpPr>
          <p:spPr bwMode="auto">
            <a:xfrm>
              <a:off x="976" y="1870"/>
              <a:ext cx="27" cy="16"/>
            </a:xfrm>
            <a:custGeom>
              <a:avLst/>
              <a:gdLst>
                <a:gd name="T0" fmla="*/ 0 w 27"/>
                <a:gd name="T1" fmla="*/ 8 h 16"/>
                <a:gd name="T2" fmla="*/ 3 w 27"/>
                <a:gd name="T3" fmla="*/ 6 h 16"/>
                <a:gd name="T4" fmla="*/ 6 w 27"/>
                <a:gd name="T5" fmla="*/ 5 h 16"/>
                <a:gd name="T6" fmla="*/ 10 w 27"/>
                <a:gd name="T7" fmla="*/ 3 h 16"/>
                <a:gd name="T8" fmla="*/ 14 w 27"/>
                <a:gd name="T9" fmla="*/ 0 h 16"/>
                <a:gd name="T10" fmla="*/ 16 w 27"/>
                <a:gd name="T11" fmla="*/ 3 h 16"/>
                <a:gd name="T12" fmla="*/ 19 w 27"/>
                <a:gd name="T13" fmla="*/ 5 h 16"/>
                <a:gd name="T14" fmla="*/ 22 w 27"/>
                <a:gd name="T15" fmla="*/ 6 h 16"/>
                <a:gd name="T16" fmla="*/ 27 w 27"/>
                <a:gd name="T17" fmla="*/ 8 h 16"/>
                <a:gd name="T18" fmla="*/ 22 w 27"/>
                <a:gd name="T19" fmla="*/ 11 h 16"/>
                <a:gd name="T20" fmla="*/ 19 w 27"/>
                <a:gd name="T21" fmla="*/ 13 h 16"/>
                <a:gd name="T22" fmla="*/ 16 w 27"/>
                <a:gd name="T23" fmla="*/ 14 h 16"/>
                <a:gd name="T24" fmla="*/ 13 w 27"/>
                <a:gd name="T25" fmla="*/ 16 h 16"/>
                <a:gd name="T26" fmla="*/ 10 w 27"/>
                <a:gd name="T27" fmla="*/ 14 h 16"/>
                <a:gd name="T28" fmla="*/ 6 w 27"/>
                <a:gd name="T29" fmla="*/ 13 h 16"/>
                <a:gd name="T30" fmla="*/ 3 w 27"/>
                <a:gd name="T31" fmla="*/ 11 h 16"/>
                <a:gd name="T32" fmla="*/ 0 w 27"/>
                <a:gd name="T33" fmla="*/ 8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6"/>
                <a:gd name="T53" fmla="*/ 27 w 27"/>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6">
                  <a:moveTo>
                    <a:pt x="0" y="8"/>
                  </a:moveTo>
                  <a:lnTo>
                    <a:pt x="3" y="6"/>
                  </a:lnTo>
                  <a:lnTo>
                    <a:pt x="6" y="5"/>
                  </a:lnTo>
                  <a:lnTo>
                    <a:pt x="10" y="3"/>
                  </a:lnTo>
                  <a:lnTo>
                    <a:pt x="14" y="0"/>
                  </a:lnTo>
                  <a:lnTo>
                    <a:pt x="16" y="3"/>
                  </a:lnTo>
                  <a:lnTo>
                    <a:pt x="19" y="5"/>
                  </a:lnTo>
                  <a:lnTo>
                    <a:pt x="22" y="6"/>
                  </a:lnTo>
                  <a:lnTo>
                    <a:pt x="27" y="8"/>
                  </a:lnTo>
                  <a:lnTo>
                    <a:pt x="22" y="11"/>
                  </a:lnTo>
                  <a:lnTo>
                    <a:pt x="19" y="13"/>
                  </a:lnTo>
                  <a:lnTo>
                    <a:pt x="16" y="14"/>
                  </a:lnTo>
                  <a:lnTo>
                    <a:pt x="13" y="16"/>
                  </a:lnTo>
                  <a:lnTo>
                    <a:pt x="10" y="14"/>
                  </a:lnTo>
                  <a:lnTo>
                    <a:pt x="6" y="13"/>
                  </a:lnTo>
                  <a:lnTo>
                    <a:pt x="3" y="11"/>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1" name="Freeform 71"/>
            <p:cNvSpPr>
              <a:spLocks/>
            </p:cNvSpPr>
            <p:nvPr/>
          </p:nvSpPr>
          <p:spPr bwMode="auto">
            <a:xfrm>
              <a:off x="1200" y="2011"/>
              <a:ext cx="19" cy="14"/>
            </a:xfrm>
            <a:custGeom>
              <a:avLst/>
              <a:gdLst>
                <a:gd name="T0" fmla="*/ 19 w 19"/>
                <a:gd name="T1" fmla="*/ 11 h 14"/>
                <a:gd name="T2" fmla="*/ 19 w 19"/>
                <a:gd name="T3" fmla="*/ 14 h 14"/>
                <a:gd name="T4" fmla="*/ 0 w 19"/>
                <a:gd name="T5" fmla="*/ 5 h 14"/>
                <a:gd name="T6" fmla="*/ 0 w 19"/>
                <a:gd name="T7" fmla="*/ 0 h 14"/>
                <a:gd name="T8" fmla="*/ 19 w 19"/>
                <a:gd name="T9" fmla="*/ 11 h 14"/>
                <a:gd name="T10" fmla="*/ 0 60000 65536"/>
                <a:gd name="T11" fmla="*/ 0 60000 65536"/>
                <a:gd name="T12" fmla="*/ 0 60000 65536"/>
                <a:gd name="T13" fmla="*/ 0 60000 65536"/>
                <a:gd name="T14" fmla="*/ 0 60000 65536"/>
                <a:gd name="T15" fmla="*/ 0 w 19"/>
                <a:gd name="T16" fmla="*/ 0 h 14"/>
                <a:gd name="T17" fmla="*/ 19 w 19"/>
                <a:gd name="T18" fmla="*/ 14 h 14"/>
              </a:gdLst>
              <a:ahLst/>
              <a:cxnLst>
                <a:cxn ang="T10">
                  <a:pos x="T0" y="T1"/>
                </a:cxn>
                <a:cxn ang="T11">
                  <a:pos x="T2" y="T3"/>
                </a:cxn>
                <a:cxn ang="T12">
                  <a:pos x="T4" y="T5"/>
                </a:cxn>
                <a:cxn ang="T13">
                  <a:pos x="T6" y="T7"/>
                </a:cxn>
                <a:cxn ang="T14">
                  <a:pos x="T8" y="T9"/>
                </a:cxn>
              </a:cxnLst>
              <a:rect l="T15" t="T16" r="T17" b="T18"/>
              <a:pathLst>
                <a:path w="19" h="14">
                  <a:moveTo>
                    <a:pt x="19" y="11"/>
                  </a:moveTo>
                  <a:lnTo>
                    <a:pt x="19" y="14"/>
                  </a:lnTo>
                  <a:lnTo>
                    <a:pt x="0" y="5"/>
                  </a:lnTo>
                  <a:lnTo>
                    <a:pt x="0" y="0"/>
                  </a:lnTo>
                  <a:lnTo>
                    <a:pt x="19" y="1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2" name="Freeform 72"/>
            <p:cNvSpPr>
              <a:spLocks/>
            </p:cNvSpPr>
            <p:nvPr/>
          </p:nvSpPr>
          <p:spPr bwMode="auto">
            <a:xfrm>
              <a:off x="1219" y="2011"/>
              <a:ext cx="12" cy="14"/>
            </a:xfrm>
            <a:custGeom>
              <a:avLst/>
              <a:gdLst>
                <a:gd name="T0" fmla="*/ 12 w 12"/>
                <a:gd name="T1" fmla="*/ 0 h 14"/>
                <a:gd name="T2" fmla="*/ 12 w 12"/>
                <a:gd name="T3" fmla="*/ 3 h 14"/>
                <a:gd name="T4" fmla="*/ 0 w 12"/>
                <a:gd name="T5" fmla="*/ 14 h 14"/>
                <a:gd name="T6" fmla="*/ 0 w 12"/>
                <a:gd name="T7" fmla="*/ 11 h 14"/>
                <a:gd name="T8" fmla="*/ 12 w 12"/>
                <a:gd name="T9" fmla="*/ 0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12" y="0"/>
                  </a:moveTo>
                  <a:lnTo>
                    <a:pt x="12" y="3"/>
                  </a:lnTo>
                  <a:lnTo>
                    <a:pt x="0" y="14"/>
                  </a:lnTo>
                  <a:lnTo>
                    <a:pt x="0" y="11"/>
                  </a:lnTo>
                  <a:lnTo>
                    <a:pt x="12"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3" name="Freeform 73"/>
            <p:cNvSpPr>
              <a:spLocks/>
            </p:cNvSpPr>
            <p:nvPr/>
          </p:nvSpPr>
          <p:spPr bwMode="auto">
            <a:xfrm>
              <a:off x="1200" y="2000"/>
              <a:ext cx="31" cy="22"/>
            </a:xfrm>
            <a:custGeom>
              <a:avLst/>
              <a:gdLst>
                <a:gd name="T0" fmla="*/ 0 w 31"/>
                <a:gd name="T1" fmla="*/ 11 h 22"/>
                <a:gd name="T2" fmla="*/ 12 w 31"/>
                <a:gd name="T3" fmla="*/ 0 h 22"/>
                <a:gd name="T4" fmla="*/ 31 w 31"/>
                <a:gd name="T5" fmla="*/ 11 h 22"/>
                <a:gd name="T6" fmla="*/ 19 w 31"/>
                <a:gd name="T7" fmla="*/ 22 h 22"/>
                <a:gd name="T8" fmla="*/ 0 w 31"/>
                <a:gd name="T9" fmla="*/ 11 h 22"/>
                <a:gd name="T10" fmla="*/ 0 60000 65536"/>
                <a:gd name="T11" fmla="*/ 0 60000 65536"/>
                <a:gd name="T12" fmla="*/ 0 60000 65536"/>
                <a:gd name="T13" fmla="*/ 0 60000 65536"/>
                <a:gd name="T14" fmla="*/ 0 60000 65536"/>
                <a:gd name="T15" fmla="*/ 0 w 31"/>
                <a:gd name="T16" fmla="*/ 0 h 22"/>
                <a:gd name="T17" fmla="*/ 31 w 31"/>
                <a:gd name="T18" fmla="*/ 22 h 22"/>
              </a:gdLst>
              <a:ahLst/>
              <a:cxnLst>
                <a:cxn ang="T10">
                  <a:pos x="T0" y="T1"/>
                </a:cxn>
                <a:cxn ang="T11">
                  <a:pos x="T2" y="T3"/>
                </a:cxn>
                <a:cxn ang="T12">
                  <a:pos x="T4" y="T5"/>
                </a:cxn>
                <a:cxn ang="T13">
                  <a:pos x="T6" y="T7"/>
                </a:cxn>
                <a:cxn ang="T14">
                  <a:pos x="T8" y="T9"/>
                </a:cxn>
              </a:cxnLst>
              <a:rect l="T15" t="T16" r="T17" b="T18"/>
              <a:pathLst>
                <a:path w="31" h="22">
                  <a:moveTo>
                    <a:pt x="0" y="11"/>
                  </a:moveTo>
                  <a:lnTo>
                    <a:pt x="12" y="0"/>
                  </a:lnTo>
                  <a:lnTo>
                    <a:pt x="31" y="11"/>
                  </a:lnTo>
                  <a:lnTo>
                    <a:pt x="19" y="22"/>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4" name="Freeform 74"/>
            <p:cNvSpPr>
              <a:spLocks/>
            </p:cNvSpPr>
            <p:nvPr/>
          </p:nvSpPr>
          <p:spPr bwMode="auto">
            <a:xfrm>
              <a:off x="756" y="2011"/>
              <a:ext cx="19" cy="14"/>
            </a:xfrm>
            <a:custGeom>
              <a:avLst/>
              <a:gdLst>
                <a:gd name="T0" fmla="*/ 0 w 19"/>
                <a:gd name="T1" fmla="*/ 11 h 14"/>
                <a:gd name="T2" fmla="*/ 0 w 19"/>
                <a:gd name="T3" fmla="*/ 14 h 14"/>
                <a:gd name="T4" fmla="*/ 19 w 19"/>
                <a:gd name="T5" fmla="*/ 5 h 14"/>
                <a:gd name="T6" fmla="*/ 19 w 19"/>
                <a:gd name="T7" fmla="*/ 0 h 14"/>
                <a:gd name="T8" fmla="*/ 0 w 19"/>
                <a:gd name="T9" fmla="*/ 11 h 14"/>
                <a:gd name="T10" fmla="*/ 0 60000 65536"/>
                <a:gd name="T11" fmla="*/ 0 60000 65536"/>
                <a:gd name="T12" fmla="*/ 0 60000 65536"/>
                <a:gd name="T13" fmla="*/ 0 60000 65536"/>
                <a:gd name="T14" fmla="*/ 0 60000 65536"/>
                <a:gd name="T15" fmla="*/ 0 w 19"/>
                <a:gd name="T16" fmla="*/ 0 h 14"/>
                <a:gd name="T17" fmla="*/ 19 w 19"/>
                <a:gd name="T18" fmla="*/ 14 h 14"/>
              </a:gdLst>
              <a:ahLst/>
              <a:cxnLst>
                <a:cxn ang="T10">
                  <a:pos x="T0" y="T1"/>
                </a:cxn>
                <a:cxn ang="T11">
                  <a:pos x="T2" y="T3"/>
                </a:cxn>
                <a:cxn ang="T12">
                  <a:pos x="T4" y="T5"/>
                </a:cxn>
                <a:cxn ang="T13">
                  <a:pos x="T6" y="T7"/>
                </a:cxn>
                <a:cxn ang="T14">
                  <a:pos x="T8" y="T9"/>
                </a:cxn>
              </a:cxnLst>
              <a:rect l="T15" t="T16" r="T17" b="T18"/>
              <a:pathLst>
                <a:path w="19" h="14">
                  <a:moveTo>
                    <a:pt x="0" y="11"/>
                  </a:moveTo>
                  <a:lnTo>
                    <a:pt x="0" y="14"/>
                  </a:lnTo>
                  <a:lnTo>
                    <a:pt x="19" y="5"/>
                  </a:lnTo>
                  <a:lnTo>
                    <a:pt x="19" y="0"/>
                  </a:lnTo>
                  <a:lnTo>
                    <a:pt x="0" y="1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5" name="Freeform 75"/>
            <p:cNvSpPr>
              <a:spLocks/>
            </p:cNvSpPr>
            <p:nvPr/>
          </p:nvSpPr>
          <p:spPr bwMode="auto">
            <a:xfrm>
              <a:off x="742" y="2011"/>
              <a:ext cx="14" cy="14"/>
            </a:xfrm>
            <a:custGeom>
              <a:avLst/>
              <a:gdLst>
                <a:gd name="T0" fmla="*/ 0 w 14"/>
                <a:gd name="T1" fmla="*/ 0 h 14"/>
                <a:gd name="T2" fmla="*/ 0 w 14"/>
                <a:gd name="T3" fmla="*/ 3 h 14"/>
                <a:gd name="T4" fmla="*/ 14 w 14"/>
                <a:gd name="T5" fmla="*/ 14 h 14"/>
                <a:gd name="T6" fmla="*/ 14 w 14"/>
                <a:gd name="T7" fmla="*/ 11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3"/>
                  </a:lnTo>
                  <a:lnTo>
                    <a:pt x="14" y="14"/>
                  </a:lnTo>
                  <a:lnTo>
                    <a:pt x="14" y="11"/>
                  </a:lnTo>
                  <a:lnTo>
                    <a:pt x="0"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6" name="Freeform 76"/>
            <p:cNvSpPr>
              <a:spLocks/>
            </p:cNvSpPr>
            <p:nvPr/>
          </p:nvSpPr>
          <p:spPr bwMode="auto">
            <a:xfrm>
              <a:off x="742" y="2000"/>
              <a:ext cx="33" cy="22"/>
            </a:xfrm>
            <a:custGeom>
              <a:avLst/>
              <a:gdLst>
                <a:gd name="T0" fmla="*/ 33 w 33"/>
                <a:gd name="T1" fmla="*/ 11 h 22"/>
                <a:gd name="T2" fmla="*/ 19 w 33"/>
                <a:gd name="T3" fmla="*/ 0 h 22"/>
                <a:gd name="T4" fmla="*/ 0 w 33"/>
                <a:gd name="T5" fmla="*/ 11 h 22"/>
                <a:gd name="T6" fmla="*/ 14 w 33"/>
                <a:gd name="T7" fmla="*/ 22 h 22"/>
                <a:gd name="T8" fmla="*/ 33 w 33"/>
                <a:gd name="T9" fmla="*/ 11 h 22"/>
                <a:gd name="T10" fmla="*/ 0 60000 65536"/>
                <a:gd name="T11" fmla="*/ 0 60000 65536"/>
                <a:gd name="T12" fmla="*/ 0 60000 65536"/>
                <a:gd name="T13" fmla="*/ 0 60000 65536"/>
                <a:gd name="T14" fmla="*/ 0 60000 65536"/>
                <a:gd name="T15" fmla="*/ 0 w 33"/>
                <a:gd name="T16" fmla="*/ 0 h 22"/>
                <a:gd name="T17" fmla="*/ 33 w 33"/>
                <a:gd name="T18" fmla="*/ 22 h 22"/>
              </a:gdLst>
              <a:ahLst/>
              <a:cxnLst>
                <a:cxn ang="T10">
                  <a:pos x="T0" y="T1"/>
                </a:cxn>
                <a:cxn ang="T11">
                  <a:pos x="T2" y="T3"/>
                </a:cxn>
                <a:cxn ang="T12">
                  <a:pos x="T4" y="T5"/>
                </a:cxn>
                <a:cxn ang="T13">
                  <a:pos x="T6" y="T7"/>
                </a:cxn>
                <a:cxn ang="T14">
                  <a:pos x="T8" y="T9"/>
                </a:cxn>
              </a:cxnLst>
              <a:rect l="T15" t="T16" r="T17" b="T18"/>
              <a:pathLst>
                <a:path w="33" h="22">
                  <a:moveTo>
                    <a:pt x="33" y="11"/>
                  </a:moveTo>
                  <a:lnTo>
                    <a:pt x="19" y="0"/>
                  </a:lnTo>
                  <a:lnTo>
                    <a:pt x="0" y="11"/>
                  </a:lnTo>
                  <a:lnTo>
                    <a:pt x="14" y="22"/>
                  </a:lnTo>
                  <a:lnTo>
                    <a:pt x="3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7" name="Freeform 77"/>
            <p:cNvSpPr>
              <a:spLocks/>
            </p:cNvSpPr>
            <p:nvPr/>
          </p:nvSpPr>
          <p:spPr bwMode="auto">
            <a:xfrm>
              <a:off x="1044" y="1930"/>
              <a:ext cx="110" cy="67"/>
            </a:xfrm>
            <a:custGeom>
              <a:avLst/>
              <a:gdLst>
                <a:gd name="T0" fmla="*/ 110 w 110"/>
                <a:gd name="T1" fmla="*/ 67 h 67"/>
                <a:gd name="T2" fmla="*/ 110 w 110"/>
                <a:gd name="T3" fmla="*/ 64 h 67"/>
                <a:gd name="T4" fmla="*/ 110 w 110"/>
                <a:gd name="T5" fmla="*/ 60 h 67"/>
                <a:gd name="T6" fmla="*/ 108 w 110"/>
                <a:gd name="T7" fmla="*/ 51 h 67"/>
                <a:gd name="T8" fmla="*/ 102 w 110"/>
                <a:gd name="T9" fmla="*/ 41 h 67"/>
                <a:gd name="T10" fmla="*/ 92 w 110"/>
                <a:gd name="T11" fmla="*/ 32 h 67"/>
                <a:gd name="T12" fmla="*/ 80 w 110"/>
                <a:gd name="T13" fmla="*/ 24 h 67"/>
                <a:gd name="T14" fmla="*/ 64 w 110"/>
                <a:gd name="T15" fmla="*/ 18 h 67"/>
                <a:gd name="T16" fmla="*/ 45 w 110"/>
                <a:gd name="T17" fmla="*/ 10 h 67"/>
                <a:gd name="T18" fmla="*/ 24 w 110"/>
                <a:gd name="T19" fmla="*/ 5 h 67"/>
                <a:gd name="T20" fmla="*/ 0 w 110"/>
                <a:gd name="T21" fmla="*/ 0 h 67"/>
                <a:gd name="T22" fmla="*/ 110 w 110"/>
                <a:gd name="T23" fmla="*/ 67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67"/>
                <a:gd name="T38" fmla="*/ 110 w 110"/>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67">
                  <a:moveTo>
                    <a:pt x="110" y="67"/>
                  </a:moveTo>
                  <a:lnTo>
                    <a:pt x="110" y="64"/>
                  </a:lnTo>
                  <a:lnTo>
                    <a:pt x="110" y="60"/>
                  </a:lnTo>
                  <a:lnTo>
                    <a:pt x="108" y="51"/>
                  </a:lnTo>
                  <a:lnTo>
                    <a:pt x="102" y="41"/>
                  </a:lnTo>
                  <a:lnTo>
                    <a:pt x="92" y="32"/>
                  </a:lnTo>
                  <a:lnTo>
                    <a:pt x="80" y="24"/>
                  </a:lnTo>
                  <a:lnTo>
                    <a:pt x="64" y="18"/>
                  </a:lnTo>
                  <a:lnTo>
                    <a:pt x="45" y="10"/>
                  </a:lnTo>
                  <a:lnTo>
                    <a:pt x="24" y="5"/>
                  </a:lnTo>
                  <a:lnTo>
                    <a:pt x="0" y="0"/>
                  </a:lnTo>
                  <a:lnTo>
                    <a:pt x="110" y="67"/>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8" name="Freeform 78"/>
            <p:cNvSpPr>
              <a:spLocks/>
            </p:cNvSpPr>
            <p:nvPr/>
          </p:nvSpPr>
          <p:spPr bwMode="auto">
            <a:xfrm>
              <a:off x="769" y="1924"/>
              <a:ext cx="174" cy="109"/>
            </a:xfrm>
            <a:custGeom>
              <a:avLst/>
              <a:gdLst>
                <a:gd name="T0" fmla="*/ 174 w 174"/>
                <a:gd name="T1" fmla="*/ 0 h 109"/>
                <a:gd name="T2" fmla="*/ 156 w 174"/>
                <a:gd name="T3" fmla="*/ 1 h 109"/>
                <a:gd name="T4" fmla="*/ 137 w 174"/>
                <a:gd name="T5" fmla="*/ 3 h 109"/>
                <a:gd name="T6" fmla="*/ 122 w 174"/>
                <a:gd name="T7" fmla="*/ 5 h 109"/>
                <a:gd name="T8" fmla="*/ 104 w 174"/>
                <a:gd name="T9" fmla="*/ 8 h 109"/>
                <a:gd name="T10" fmla="*/ 90 w 174"/>
                <a:gd name="T11" fmla="*/ 11 h 109"/>
                <a:gd name="T12" fmla="*/ 76 w 174"/>
                <a:gd name="T13" fmla="*/ 14 h 109"/>
                <a:gd name="T14" fmla="*/ 61 w 174"/>
                <a:gd name="T15" fmla="*/ 19 h 109"/>
                <a:gd name="T16" fmla="*/ 50 w 174"/>
                <a:gd name="T17" fmla="*/ 22 h 109"/>
                <a:gd name="T18" fmla="*/ 39 w 174"/>
                <a:gd name="T19" fmla="*/ 27 h 109"/>
                <a:gd name="T20" fmla="*/ 28 w 174"/>
                <a:gd name="T21" fmla="*/ 33 h 109"/>
                <a:gd name="T22" fmla="*/ 20 w 174"/>
                <a:gd name="T23" fmla="*/ 38 h 109"/>
                <a:gd name="T24" fmla="*/ 14 w 174"/>
                <a:gd name="T25" fmla="*/ 44 h 109"/>
                <a:gd name="T26" fmla="*/ 8 w 174"/>
                <a:gd name="T27" fmla="*/ 51 h 109"/>
                <a:gd name="T28" fmla="*/ 3 w 174"/>
                <a:gd name="T29" fmla="*/ 57 h 109"/>
                <a:gd name="T30" fmla="*/ 1 w 174"/>
                <a:gd name="T31" fmla="*/ 63 h 109"/>
                <a:gd name="T32" fmla="*/ 0 w 174"/>
                <a:gd name="T33" fmla="*/ 70 h 109"/>
                <a:gd name="T34" fmla="*/ 3 w 174"/>
                <a:gd name="T35" fmla="*/ 81 h 109"/>
                <a:gd name="T36" fmla="*/ 8 w 174"/>
                <a:gd name="T37" fmla="*/ 90 h 109"/>
                <a:gd name="T38" fmla="*/ 19 w 174"/>
                <a:gd name="T39" fmla="*/ 100 h 109"/>
                <a:gd name="T40" fmla="*/ 33 w 174"/>
                <a:gd name="T41" fmla="*/ 109 h 109"/>
                <a:gd name="T42" fmla="*/ 34 w 174"/>
                <a:gd name="T43" fmla="*/ 103 h 109"/>
                <a:gd name="T44" fmla="*/ 36 w 174"/>
                <a:gd name="T45" fmla="*/ 97 h 109"/>
                <a:gd name="T46" fmla="*/ 34 w 174"/>
                <a:gd name="T47" fmla="*/ 90 h 109"/>
                <a:gd name="T48" fmla="*/ 30 w 174"/>
                <a:gd name="T49" fmla="*/ 84 h 109"/>
                <a:gd name="T50" fmla="*/ 174 w 174"/>
                <a:gd name="T51" fmla="*/ 0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09"/>
                <a:gd name="T80" fmla="*/ 174 w 174"/>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09">
                  <a:moveTo>
                    <a:pt x="174" y="0"/>
                  </a:moveTo>
                  <a:lnTo>
                    <a:pt x="156" y="1"/>
                  </a:lnTo>
                  <a:lnTo>
                    <a:pt x="137" y="3"/>
                  </a:lnTo>
                  <a:lnTo>
                    <a:pt x="122" y="5"/>
                  </a:lnTo>
                  <a:lnTo>
                    <a:pt x="104" y="8"/>
                  </a:lnTo>
                  <a:lnTo>
                    <a:pt x="90" y="11"/>
                  </a:lnTo>
                  <a:lnTo>
                    <a:pt x="76" y="14"/>
                  </a:lnTo>
                  <a:lnTo>
                    <a:pt x="61" y="19"/>
                  </a:lnTo>
                  <a:lnTo>
                    <a:pt x="50" y="22"/>
                  </a:lnTo>
                  <a:lnTo>
                    <a:pt x="39" y="27"/>
                  </a:lnTo>
                  <a:lnTo>
                    <a:pt x="28" y="33"/>
                  </a:lnTo>
                  <a:lnTo>
                    <a:pt x="20" y="38"/>
                  </a:lnTo>
                  <a:lnTo>
                    <a:pt x="14" y="44"/>
                  </a:lnTo>
                  <a:lnTo>
                    <a:pt x="8" y="51"/>
                  </a:lnTo>
                  <a:lnTo>
                    <a:pt x="3" y="57"/>
                  </a:lnTo>
                  <a:lnTo>
                    <a:pt x="1" y="63"/>
                  </a:lnTo>
                  <a:lnTo>
                    <a:pt x="0" y="70"/>
                  </a:lnTo>
                  <a:lnTo>
                    <a:pt x="3" y="81"/>
                  </a:lnTo>
                  <a:lnTo>
                    <a:pt x="8" y="90"/>
                  </a:lnTo>
                  <a:lnTo>
                    <a:pt x="19" y="100"/>
                  </a:lnTo>
                  <a:lnTo>
                    <a:pt x="33" y="109"/>
                  </a:lnTo>
                  <a:lnTo>
                    <a:pt x="34" y="103"/>
                  </a:lnTo>
                  <a:lnTo>
                    <a:pt x="36" y="97"/>
                  </a:lnTo>
                  <a:lnTo>
                    <a:pt x="34" y="90"/>
                  </a:lnTo>
                  <a:lnTo>
                    <a:pt x="30" y="84"/>
                  </a:lnTo>
                  <a:lnTo>
                    <a:pt x="174" y="0"/>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9" name="Freeform 79"/>
            <p:cNvSpPr>
              <a:spLocks/>
            </p:cNvSpPr>
            <p:nvPr/>
          </p:nvSpPr>
          <p:spPr bwMode="auto">
            <a:xfrm>
              <a:off x="897" y="1911"/>
              <a:ext cx="201" cy="51"/>
            </a:xfrm>
            <a:custGeom>
              <a:avLst/>
              <a:gdLst>
                <a:gd name="T0" fmla="*/ 201 w 201"/>
                <a:gd name="T1" fmla="*/ 51 h 51"/>
                <a:gd name="T2" fmla="*/ 147 w 201"/>
                <a:gd name="T3" fmla="*/ 19 h 51"/>
                <a:gd name="T4" fmla="*/ 139 w 201"/>
                <a:gd name="T5" fmla="*/ 14 h 51"/>
                <a:gd name="T6" fmla="*/ 131 w 201"/>
                <a:gd name="T7" fmla="*/ 10 h 51"/>
                <a:gd name="T8" fmla="*/ 124 w 201"/>
                <a:gd name="T9" fmla="*/ 5 h 51"/>
                <a:gd name="T10" fmla="*/ 116 w 201"/>
                <a:gd name="T11" fmla="*/ 0 h 51"/>
                <a:gd name="T12" fmla="*/ 109 w 201"/>
                <a:gd name="T13" fmla="*/ 2 h 51"/>
                <a:gd name="T14" fmla="*/ 105 w 201"/>
                <a:gd name="T15" fmla="*/ 3 h 51"/>
                <a:gd name="T16" fmla="*/ 97 w 201"/>
                <a:gd name="T17" fmla="*/ 5 h 51"/>
                <a:gd name="T18" fmla="*/ 92 w 201"/>
                <a:gd name="T19" fmla="*/ 5 h 51"/>
                <a:gd name="T20" fmla="*/ 85 w 201"/>
                <a:gd name="T21" fmla="*/ 5 h 51"/>
                <a:gd name="T22" fmla="*/ 79 w 201"/>
                <a:gd name="T23" fmla="*/ 3 h 51"/>
                <a:gd name="T24" fmla="*/ 73 w 201"/>
                <a:gd name="T25" fmla="*/ 2 h 51"/>
                <a:gd name="T26" fmla="*/ 68 w 201"/>
                <a:gd name="T27" fmla="*/ 0 h 51"/>
                <a:gd name="T28" fmla="*/ 62 w 201"/>
                <a:gd name="T29" fmla="*/ 3 h 51"/>
                <a:gd name="T30" fmla="*/ 57 w 201"/>
                <a:gd name="T31" fmla="*/ 6 h 51"/>
                <a:gd name="T32" fmla="*/ 51 w 201"/>
                <a:gd name="T33" fmla="*/ 10 h 51"/>
                <a:gd name="T34" fmla="*/ 46 w 201"/>
                <a:gd name="T35" fmla="*/ 13 h 51"/>
                <a:gd name="T36" fmla="*/ 0 w 201"/>
                <a:gd name="T37" fmla="*/ 40 h 51"/>
                <a:gd name="T38" fmla="*/ 201 w 201"/>
                <a:gd name="T39" fmla="*/ 51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
                <a:gd name="T61" fmla="*/ 0 h 51"/>
                <a:gd name="T62" fmla="*/ 201 w 201"/>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 h="51">
                  <a:moveTo>
                    <a:pt x="201" y="51"/>
                  </a:moveTo>
                  <a:lnTo>
                    <a:pt x="147" y="19"/>
                  </a:lnTo>
                  <a:lnTo>
                    <a:pt x="139" y="14"/>
                  </a:lnTo>
                  <a:lnTo>
                    <a:pt x="131" y="10"/>
                  </a:lnTo>
                  <a:lnTo>
                    <a:pt x="124" y="5"/>
                  </a:lnTo>
                  <a:lnTo>
                    <a:pt x="116" y="0"/>
                  </a:lnTo>
                  <a:lnTo>
                    <a:pt x="109" y="2"/>
                  </a:lnTo>
                  <a:lnTo>
                    <a:pt x="105" y="3"/>
                  </a:lnTo>
                  <a:lnTo>
                    <a:pt x="97" y="5"/>
                  </a:lnTo>
                  <a:lnTo>
                    <a:pt x="92" y="5"/>
                  </a:lnTo>
                  <a:lnTo>
                    <a:pt x="85" y="5"/>
                  </a:lnTo>
                  <a:lnTo>
                    <a:pt x="79" y="3"/>
                  </a:lnTo>
                  <a:lnTo>
                    <a:pt x="73" y="2"/>
                  </a:lnTo>
                  <a:lnTo>
                    <a:pt x="68" y="0"/>
                  </a:lnTo>
                  <a:lnTo>
                    <a:pt x="62" y="3"/>
                  </a:lnTo>
                  <a:lnTo>
                    <a:pt x="57" y="6"/>
                  </a:lnTo>
                  <a:lnTo>
                    <a:pt x="51" y="10"/>
                  </a:lnTo>
                  <a:lnTo>
                    <a:pt x="46" y="13"/>
                  </a:lnTo>
                  <a:lnTo>
                    <a:pt x="0" y="40"/>
                  </a:lnTo>
                  <a:lnTo>
                    <a:pt x="201" y="51"/>
                  </a:lnTo>
                  <a:close/>
                </a:path>
              </a:pathLst>
            </a:custGeom>
            <a:solidFill>
              <a:srgbClr val="045A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0" name="Freeform 80"/>
            <p:cNvSpPr>
              <a:spLocks/>
            </p:cNvSpPr>
            <p:nvPr/>
          </p:nvSpPr>
          <p:spPr bwMode="auto">
            <a:xfrm>
              <a:off x="892" y="1951"/>
              <a:ext cx="211" cy="16"/>
            </a:xfrm>
            <a:custGeom>
              <a:avLst/>
              <a:gdLst>
                <a:gd name="T0" fmla="*/ 206 w 211"/>
                <a:gd name="T1" fmla="*/ 11 h 16"/>
                <a:gd name="T2" fmla="*/ 211 w 211"/>
                <a:gd name="T3" fmla="*/ 16 h 16"/>
                <a:gd name="T4" fmla="*/ 0 w 211"/>
                <a:gd name="T5" fmla="*/ 3 h 16"/>
                <a:gd name="T6" fmla="*/ 5 w 211"/>
                <a:gd name="T7" fmla="*/ 0 h 16"/>
                <a:gd name="T8" fmla="*/ 206 w 211"/>
                <a:gd name="T9" fmla="*/ 11 h 16"/>
                <a:gd name="T10" fmla="*/ 0 60000 65536"/>
                <a:gd name="T11" fmla="*/ 0 60000 65536"/>
                <a:gd name="T12" fmla="*/ 0 60000 65536"/>
                <a:gd name="T13" fmla="*/ 0 60000 65536"/>
                <a:gd name="T14" fmla="*/ 0 60000 65536"/>
                <a:gd name="T15" fmla="*/ 0 w 211"/>
                <a:gd name="T16" fmla="*/ 0 h 16"/>
                <a:gd name="T17" fmla="*/ 211 w 211"/>
                <a:gd name="T18" fmla="*/ 16 h 16"/>
              </a:gdLst>
              <a:ahLst/>
              <a:cxnLst>
                <a:cxn ang="T10">
                  <a:pos x="T0" y="T1"/>
                </a:cxn>
                <a:cxn ang="T11">
                  <a:pos x="T2" y="T3"/>
                </a:cxn>
                <a:cxn ang="T12">
                  <a:pos x="T4" y="T5"/>
                </a:cxn>
                <a:cxn ang="T13">
                  <a:pos x="T6" y="T7"/>
                </a:cxn>
                <a:cxn ang="T14">
                  <a:pos x="T8" y="T9"/>
                </a:cxn>
              </a:cxnLst>
              <a:rect l="T15" t="T16" r="T17" b="T18"/>
              <a:pathLst>
                <a:path w="211" h="16">
                  <a:moveTo>
                    <a:pt x="206" y="11"/>
                  </a:moveTo>
                  <a:lnTo>
                    <a:pt x="211" y="16"/>
                  </a:lnTo>
                  <a:lnTo>
                    <a:pt x="0" y="3"/>
                  </a:lnTo>
                  <a:lnTo>
                    <a:pt x="5" y="0"/>
                  </a:lnTo>
                  <a:lnTo>
                    <a:pt x="206" y="11"/>
                  </a:lnTo>
                  <a:close/>
                </a:path>
              </a:pathLst>
            </a:custGeom>
            <a:solidFill>
              <a:srgbClr val="065A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1" name="Freeform 81"/>
            <p:cNvSpPr>
              <a:spLocks/>
            </p:cNvSpPr>
            <p:nvPr/>
          </p:nvSpPr>
          <p:spPr bwMode="auto">
            <a:xfrm>
              <a:off x="886" y="1954"/>
              <a:ext cx="223" cy="16"/>
            </a:xfrm>
            <a:custGeom>
              <a:avLst/>
              <a:gdLst>
                <a:gd name="T0" fmla="*/ 217 w 223"/>
                <a:gd name="T1" fmla="*/ 13 h 16"/>
                <a:gd name="T2" fmla="*/ 223 w 223"/>
                <a:gd name="T3" fmla="*/ 16 h 16"/>
                <a:gd name="T4" fmla="*/ 0 w 223"/>
                <a:gd name="T5" fmla="*/ 3 h 16"/>
                <a:gd name="T6" fmla="*/ 6 w 223"/>
                <a:gd name="T7" fmla="*/ 0 h 16"/>
                <a:gd name="T8" fmla="*/ 217 w 223"/>
                <a:gd name="T9" fmla="*/ 13 h 16"/>
                <a:gd name="T10" fmla="*/ 0 60000 65536"/>
                <a:gd name="T11" fmla="*/ 0 60000 65536"/>
                <a:gd name="T12" fmla="*/ 0 60000 65536"/>
                <a:gd name="T13" fmla="*/ 0 60000 65536"/>
                <a:gd name="T14" fmla="*/ 0 60000 65536"/>
                <a:gd name="T15" fmla="*/ 0 w 223"/>
                <a:gd name="T16" fmla="*/ 0 h 16"/>
                <a:gd name="T17" fmla="*/ 223 w 223"/>
                <a:gd name="T18" fmla="*/ 16 h 16"/>
              </a:gdLst>
              <a:ahLst/>
              <a:cxnLst>
                <a:cxn ang="T10">
                  <a:pos x="T0" y="T1"/>
                </a:cxn>
                <a:cxn ang="T11">
                  <a:pos x="T2" y="T3"/>
                </a:cxn>
                <a:cxn ang="T12">
                  <a:pos x="T4" y="T5"/>
                </a:cxn>
                <a:cxn ang="T13">
                  <a:pos x="T6" y="T7"/>
                </a:cxn>
                <a:cxn ang="T14">
                  <a:pos x="T8" y="T9"/>
                </a:cxn>
              </a:cxnLst>
              <a:rect l="T15" t="T16" r="T17" b="T18"/>
              <a:pathLst>
                <a:path w="223" h="16">
                  <a:moveTo>
                    <a:pt x="217" y="13"/>
                  </a:moveTo>
                  <a:lnTo>
                    <a:pt x="223" y="16"/>
                  </a:lnTo>
                  <a:lnTo>
                    <a:pt x="0" y="3"/>
                  </a:lnTo>
                  <a:lnTo>
                    <a:pt x="6" y="0"/>
                  </a:lnTo>
                  <a:lnTo>
                    <a:pt x="217" y="13"/>
                  </a:lnTo>
                  <a:close/>
                </a:path>
              </a:pathLst>
            </a:custGeom>
            <a:solidFill>
              <a:srgbClr val="095A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2" name="Freeform 82"/>
            <p:cNvSpPr>
              <a:spLocks/>
            </p:cNvSpPr>
            <p:nvPr/>
          </p:nvSpPr>
          <p:spPr bwMode="auto">
            <a:xfrm>
              <a:off x="881" y="1957"/>
              <a:ext cx="235" cy="16"/>
            </a:xfrm>
            <a:custGeom>
              <a:avLst/>
              <a:gdLst>
                <a:gd name="T0" fmla="*/ 228 w 235"/>
                <a:gd name="T1" fmla="*/ 13 h 16"/>
                <a:gd name="T2" fmla="*/ 235 w 235"/>
                <a:gd name="T3" fmla="*/ 16 h 16"/>
                <a:gd name="T4" fmla="*/ 0 w 235"/>
                <a:gd name="T5" fmla="*/ 3 h 16"/>
                <a:gd name="T6" fmla="*/ 5 w 235"/>
                <a:gd name="T7" fmla="*/ 0 h 16"/>
                <a:gd name="T8" fmla="*/ 228 w 235"/>
                <a:gd name="T9" fmla="*/ 13 h 16"/>
                <a:gd name="T10" fmla="*/ 0 60000 65536"/>
                <a:gd name="T11" fmla="*/ 0 60000 65536"/>
                <a:gd name="T12" fmla="*/ 0 60000 65536"/>
                <a:gd name="T13" fmla="*/ 0 60000 65536"/>
                <a:gd name="T14" fmla="*/ 0 60000 65536"/>
                <a:gd name="T15" fmla="*/ 0 w 235"/>
                <a:gd name="T16" fmla="*/ 0 h 16"/>
                <a:gd name="T17" fmla="*/ 235 w 235"/>
                <a:gd name="T18" fmla="*/ 16 h 16"/>
              </a:gdLst>
              <a:ahLst/>
              <a:cxnLst>
                <a:cxn ang="T10">
                  <a:pos x="T0" y="T1"/>
                </a:cxn>
                <a:cxn ang="T11">
                  <a:pos x="T2" y="T3"/>
                </a:cxn>
                <a:cxn ang="T12">
                  <a:pos x="T4" y="T5"/>
                </a:cxn>
                <a:cxn ang="T13">
                  <a:pos x="T6" y="T7"/>
                </a:cxn>
                <a:cxn ang="T14">
                  <a:pos x="T8" y="T9"/>
                </a:cxn>
              </a:cxnLst>
              <a:rect l="T15" t="T16" r="T17" b="T18"/>
              <a:pathLst>
                <a:path w="235" h="16">
                  <a:moveTo>
                    <a:pt x="228" y="13"/>
                  </a:moveTo>
                  <a:lnTo>
                    <a:pt x="235" y="16"/>
                  </a:lnTo>
                  <a:lnTo>
                    <a:pt x="0" y="3"/>
                  </a:lnTo>
                  <a:lnTo>
                    <a:pt x="5" y="0"/>
                  </a:lnTo>
                  <a:lnTo>
                    <a:pt x="228" y="13"/>
                  </a:lnTo>
                  <a:close/>
                </a:path>
              </a:pathLst>
            </a:custGeom>
            <a:solidFill>
              <a:srgbClr val="0B5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3" name="Freeform 83"/>
            <p:cNvSpPr>
              <a:spLocks/>
            </p:cNvSpPr>
            <p:nvPr/>
          </p:nvSpPr>
          <p:spPr bwMode="auto">
            <a:xfrm>
              <a:off x="876" y="1960"/>
              <a:ext cx="246" cy="18"/>
            </a:xfrm>
            <a:custGeom>
              <a:avLst/>
              <a:gdLst>
                <a:gd name="T0" fmla="*/ 240 w 246"/>
                <a:gd name="T1" fmla="*/ 13 h 18"/>
                <a:gd name="T2" fmla="*/ 246 w 246"/>
                <a:gd name="T3" fmla="*/ 18 h 18"/>
                <a:gd name="T4" fmla="*/ 0 w 246"/>
                <a:gd name="T5" fmla="*/ 3 h 18"/>
                <a:gd name="T6" fmla="*/ 5 w 246"/>
                <a:gd name="T7" fmla="*/ 0 h 18"/>
                <a:gd name="T8" fmla="*/ 240 w 246"/>
                <a:gd name="T9" fmla="*/ 13 h 18"/>
                <a:gd name="T10" fmla="*/ 0 60000 65536"/>
                <a:gd name="T11" fmla="*/ 0 60000 65536"/>
                <a:gd name="T12" fmla="*/ 0 60000 65536"/>
                <a:gd name="T13" fmla="*/ 0 60000 65536"/>
                <a:gd name="T14" fmla="*/ 0 60000 65536"/>
                <a:gd name="T15" fmla="*/ 0 w 246"/>
                <a:gd name="T16" fmla="*/ 0 h 18"/>
                <a:gd name="T17" fmla="*/ 246 w 246"/>
                <a:gd name="T18" fmla="*/ 18 h 18"/>
              </a:gdLst>
              <a:ahLst/>
              <a:cxnLst>
                <a:cxn ang="T10">
                  <a:pos x="T0" y="T1"/>
                </a:cxn>
                <a:cxn ang="T11">
                  <a:pos x="T2" y="T3"/>
                </a:cxn>
                <a:cxn ang="T12">
                  <a:pos x="T4" y="T5"/>
                </a:cxn>
                <a:cxn ang="T13">
                  <a:pos x="T6" y="T7"/>
                </a:cxn>
                <a:cxn ang="T14">
                  <a:pos x="T8" y="T9"/>
                </a:cxn>
              </a:cxnLst>
              <a:rect l="T15" t="T16" r="T17" b="T18"/>
              <a:pathLst>
                <a:path w="246" h="18">
                  <a:moveTo>
                    <a:pt x="240" y="13"/>
                  </a:moveTo>
                  <a:lnTo>
                    <a:pt x="246" y="18"/>
                  </a:lnTo>
                  <a:lnTo>
                    <a:pt x="0" y="3"/>
                  </a:lnTo>
                  <a:lnTo>
                    <a:pt x="5" y="0"/>
                  </a:lnTo>
                  <a:lnTo>
                    <a:pt x="240" y="13"/>
                  </a:lnTo>
                  <a:close/>
                </a:path>
              </a:pathLst>
            </a:custGeom>
            <a:solidFill>
              <a:srgbClr val="1261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4" name="Freeform 84"/>
            <p:cNvSpPr>
              <a:spLocks/>
            </p:cNvSpPr>
            <p:nvPr/>
          </p:nvSpPr>
          <p:spPr bwMode="auto">
            <a:xfrm>
              <a:off x="870" y="1963"/>
              <a:ext cx="258" cy="18"/>
            </a:xfrm>
            <a:custGeom>
              <a:avLst/>
              <a:gdLst>
                <a:gd name="T0" fmla="*/ 252 w 258"/>
                <a:gd name="T1" fmla="*/ 15 h 18"/>
                <a:gd name="T2" fmla="*/ 258 w 258"/>
                <a:gd name="T3" fmla="*/ 18 h 18"/>
                <a:gd name="T4" fmla="*/ 0 w 258"/>
                <a:gd name="T5" fmla="*/ 4 h 18"/>
                <a:gd name="T6" fmla="*/ 6 w 258"/>
                <a:gd name="T7" fmla="*/ 0 h 18"/>
                <a:gd name="T8" fmla="*/ 252 w 258"/>
                <a:gd name="T9" fmla="*/ 15 h 18"/>
                <a:gd name="T10" fmla="*/ 0 60000 65536"/>
                <a:gd name="T11" fmla="*/ 0 60000 65536"/>
                <a:gd name="T12" fmla="*/ 0 60000 65536"/>
                <a:gd name="T13" fmla="*/ 0 60000 65536"/>
                <a:gd name="T14" fmla="*/ 0 60000 65536"/>
                <a:gd name="T15" fmla="*/ 0 w 258"/>
                <a:gd name="T16" fmla="*/ 0 h 18"/>
                <a:gd name="T17" fmla="*/ 258 w 258"/>
                <a:gd name="T18" fmla="*/ 18 h 18"/>
              </a:gdLst>
              <a:ahLst/>
              <a:cxnLst>
                <a:cxn ang="T10">
                  <a:pos x="T0" y="T1"/>
                </a:cxn>
                <a:cxn ang="T11">
                  <a:pos x="T2" y="T3"/>
                </a:cxn>
                <a:cxn ang="T12">
                  <a:pos x="T4" y="T5"/>
                </a:cxn>
                <a:cxn ang="T13">
                  <a:pos x="T6" y="T7"/>
                </a:cxn>
                <a:cxn ang="T14">
                  <a:pos x="T8" y="T9"/>
                </a:cxn>
              </a:cxnLst>
              <a:rect l="T15" t="T16" r="T17" b="T18"/>
              <a:pathLst>
                <a:path w="258" h="18">
                  <a:moveTo>
                    <a:pt x="252" y="15"/>
                  </a:moveTo>
                  <a:lnTo>
                    <a:pt x="258" y="18"/>
                  </a:lnTo>
                  <a:lnTo>
                    <a:pt x="0" y="4"/>
                  </a:lnTo>
                  <a:lnTo>
                    <a:pt x="6" y="0"/>
                  </a:lnTo>
                  <a:lnTo>
                    <a:pt x="252" y="15"/>
                  </a:lnTo>
                  <a:close/>
                </a:path>
              </a:pathLst>
            </a:custGeom>
            <a:solidFill>
              <a:srgbClr val="1561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5" name="Freeform 85"/>
            <p:cNvSpPr>
              <a:spLocks/>
            </p:cNvSpPr>
            <p:nvPr/>
          </p:nvSpPr>
          <p:spPr bwMode="auto">
            <a:xfrm>
              <a:off x="865" y="1967"/>
              <a:ext cx="270" cy="17"/>
            </a:xfrm>
            <a:custGeom>
              <a:avLst/>
              <a:gdLst>
                <a:gd name="T0" fmla="*/ 263 w 270"/>
                <a:gd name="T1" fmla="*/ 14 h 17"/>
                <a:gd name="T2" fmla="*/ 270 w 270"/>
                <a:gd name="T3" fmla="*/ 17 h 17"/>
                <a:gd name="T4" fmla="*/ 0 w 270"/>
                <a:gd name="T5" fmla="*/ 3 h 17"/>
                <a:gd name="T6" fmla="*/ 5 w 270"/>
                <a:gd name="T7" fmla="*/ 0 h 17"/>
                <a:gd name="T8" fmla="*/ 263 w 270"/>
                <a:gd name="T9" fmla="*/ 14 h 17"/>
                <a:gd name="T10" fmla="*/ 0 60000 65536"/>
                <a:gd name="T11" fmla="*/ 0 60000 65536"/>
                <a:gd name="T12" fmla="*/ 0 60000 65536"/>
                <a:gd name="T13" fmla="*/ 0 60000 65536"/>
                <a:gd name="T14" fmla="*/ 0 60000 65536"/>
                <a:gd name="T15" fmla="*/ 0 w 270"/>
                <a:gd name="T16" fmla="*/ 0 h 17"/>
                <a:gd name="T17" fmla="*/ 270 w 270"/>
                <a:gd name="T18" fmla="*/ 17 h 17"/>
              </a:gdLst>
              <a:ahLst/>
              <a:cxnLst>
                <a:cxn ang="T10">
                  <a:pos x="T0" y="T1"/>
                </a:cxn>
                <a:cxn ang="T11">
                  <a:pos x="T2" y="T3"/>
                </a:cxn>
                <a:cxn ang="T12">
                  <a:pos x="T4" y="T5"/>
                </a:cxn>
                <a:cxn ang="T13">
                  <a:pos x="T6" y="T7"/>
                </a:cxn>
                <a:cxn ang="T14">
                  <a:pos x="T8" y="T9"/>
                </a:cxn>
              </a:cxnLst>
              <a:rect l="T15" t="T16" r="T17" b="T18"/>
              <a:pathLst>
                <a:path w="270" h="17">
                  <a:moveTo>
                    <a:pt x="263" y="14"/>
                  </a:moveTo>
                  <a:lnTo>
                    <a:pt x="270" y="17"/>
                  </a:lnTo>
                  <a:lnTo>
                    <a:pt x="0" y="3"/>
                  </a:lnTo>
                  <a:lnTo>
                    <a:pt x="5" y="0"/>
                  </a:lnTo>
                  <a:lnTo>
                    <a:pt x="263" y="14"/>
                  </a:lnTo>
                  <a:close/>
                </a:path>
              </a:pathLst>
            </a:custGeom>
            <a:solidFill>
              <a:srgbClr val="1561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6" name="Freeform 86"/>
            <p:cNvSpPr>
              <a:spLocks/>
            </p:cNvSpPr>
            <p:nvPr/>
          </p:nvSpPr>
          <p:spPr bwMode="auto">
            <a:xfrm>
              <a:off x="860" y="1970"/>
              <a:ext cx="281" cy="19"/>
            </a:xfrm>
            <a:custGeom>
              <a:avLst/>
              <a:gdLst>
                <a:gd name="T0" fmla="*/ 275 w 281"/>
                <a:gd name="T1" fmla="*/ 14 h 19"/>
                <a:gd name="T2" fmla="*/ 281 w 281"/>
                <a:gd name="T3" fmla="*/ 19 h 19"/>
                <a:gd name="T4" fmla="*/ 0 w 281"/>
                <a:gd name="T5" fmla="*/ 3 h 19"/>
                <a:gd name="T6" fmla="*/ 5 w 281"/>
                <a:gd name="T7" fmla="*/ 0 h 19"/>
                <a:gd name="T8" fmla="*/ 275 w 281"/>
                <a:gd name="T9" fmla="*/ 14 h 19"/>
                <a:gd name="T10" fmla="*/ 0 60000 65536"/>
                <a:gd name="T11" fmla="*/ 0 60000 65536"/>
                <a:gd name="T12" fmla="*/ 0 60000 65536"/>
                <a:gd name="T13" fmla="*/ 0 60000 65536"/>
                <a:gd name="T14" fmla="*/ 0 60000 65536"/>
                <a:gd name="T15" fmla="*/ 0 w 281"/>
                <a:gd name="T16" fmla="*/ 0 h 19"/>
                <a:gd name="T17" fmla="*/ 281 w 281"/>
                <a:gd name="T18" fmla="*/ 19 h 19"/>
              </a:gdLst>
              <a:ahLst/>
              <a:cxnLst>
                <a:cxn ang="T10">
                  <a:pos x="T0" y="T1"/>
                </a:cxn>
                <a:cxn ang="T11">
                  <a:pos x="T2" y="T3"/>
                </a:cxn>
                <a:cxn ang="T12">
                  <a:pos x="T4" y="T5"/>
                </a:cxn>
                <a:cxn ang="T13">
                  <a:pos x="T6" y="T7"/>
                </a:cxn>
                <a:cxn ang="T14">
                  <a:pos x="T8" y="T9"/>
                </a:cxn>
              </a:cxnLst>
              <a:rect l="T15" t="T16" r="T17" b="T18"/>
              <a:pathLst>
                <a:path w="281" h="19">
                  <a:moveTo>
                    <a:pt x="275" y="14"/>
                  </a:moveTo>
                  <a:lnTo>
                    <a:pt x="281" y="19"/>
                  </a:lnTo>
                  <a:lnTo>
                    <a:pt x="0" y="3"/>
                  </a:lnTo>
                  <a:lnTo>
                    <a:pt x="5" y="0"/>
                  </a:lnTo>
                  <a:lnTo>
                    <a:pt x="275" y="14"/>
                  </a:lnTo>
                  <a:close/>
                </a:path>
              </a:pathLst>
            </a:custGeom>
            <a:solidFill>
              <a:srgbClr val="1B64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7" name="Freeform 87"/>
            <p:cNvSpPr>
              <a:spLocks/>
            </p:cNvSpPr>
            <p:nvPr/>
          </p:nvSpPr>
          <p:spPr bwMode="auto">
            <a:xfrm>
              <a:off x="856" y="1973"/>
              <a:ext cx="291" cy="19"/>
            </a:xfrm>
            <a:custGeom>
              <a:avLst/>
              <a:gdLst>
                <a:gd name="T0" fmla="*/ 285 w 291"/>
                <a:gd name="T1" fmla="*/ 16 h 19"/>
                <a:gd name="T2" fmla="*/ 291 w 291"/>
                <a:gd name="T3" fmla="*/ 19 h 19"/>
                <a:gd name="T4" fmla="*/ 0 w 291"/>
                <a:gd name="T5" fmla="*/ 3 h 19"/>
                <a:gd name="T6" fmla="*/ 4 w 291"/>
                <a:gd name="T7" fmla="*/ 0 h 19"/>
                <a:gd name="T8" fmla="*/ 285 w 291"/>
                <a:gd name="T9" fmla="*/ 16 h 19"/>
                <a:gd name="T10" fmla="*/ 0 60000 65536"/>
                <a:gd name="T11" fmla="*/ 0 60000 65536"/>
                <a:gd name="T12" fmla="*/ 0 60000 65536"/>
                <a:gd name="T13" fmla="*/ 0 60000 65536"/>
                <a:gd name="T14" fmla="*/ 0 60000 65536"/>
                <a:gd name="T15" fmla="*/ 0 w 291"/>
                <a:gd name="T16" fmla="*/ 0 h 19"/>
                <a:gd name="T17" fmla="*/ 291 w 291"/>
                <a:gd name="T18" fmla="*/ 19 h 19"/>
              </a:gdLst>
              <a:ahLst/>
              <a:cxnLst>
                <a:cxn ang="T10">
                  <a:pos x="T0" y="T1"/>
                </a:cxn>
                <a:cxn ang="T11">
                  <a:pos x="T2" y="T3"/>
                </a:cxn>
                <a:cxn ang="T12">
                  <a:pos x="T4" y="T5"/>
                </a:cxn>
                <a:cxn ang="T13">
                  <a:pos x="T6" y="T7"/>
                </a:cxn>
                <a:cxn ang="T14">
                  <a:pos x="T8" y="T9"/>
                </a:cxn>
              </a:cxnLst>
              <a:rect l="T15" t="T16" r="T17" b="T18"/>
              <a:pathLst>
                <a:path w="291" h="19">
                  <a:moveTo>
                    <a:pt x="285" y="16"/>
                  </a:moveTo>
                  <a:lnTo>
                    <a:pt x="291" y="19"/>
                  </a:lnTo>
                  <a:lnTo>
                    <a:pt x="0" y="3"/>
                  </a:lnTo>
                  <a:lnTo>
                    <a:pt x="4" y="0"/>
                  </a:lnTo>
                  <a:lnTo>
                    <a:pt x="285" y="16"/>
                  </a:lnTo>
                  <a:close/>
                </a:path>
              </a:pathLst>
            </a:custGeom>
            <a:solidFill>
              <a:srgbClr val="1D64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8" name="Freeform 88"/>
            <p:cNvSpPr>
              <a:spLocks/>
            </p:cNvSpPr>
            <p:nvPr/>
          </p:nvSpPr>
          <p:spPr bwMode="auto">
            <a:xfrm>
              <a:off x="849" y="1976"/>
              <a:ext cx="305" cy="21"/>
            </a:xfrm>
            <a:custGeom>
              <a:avLst/>
              <a:gdLst>
                <a:gd name="T0" fmla="*/ 298 w 305"/>
                <a:gd name="T1" fmla="*/ 16 h 21"/>
                <a:gd name="T2" fmla="*/ 305 w 305"/>
                <a:gd name="T3" fmla="*/ 21 h 21"/>
                <a:gd name="T4" fmla="*/ 0 w 305"/>
                <a:gd name="T5" fmla="*/ 3 h 21"/>
                <a:gd name="T6" fmla="*/ 7 w 305"/>
                <a:gd name="T7" fmla="*/ 0 h 21"/>
                <a:gd name="T8" fmla="*/ 298 w 305"/>
                <a:gd name="T9" fmla="*/ 16 h 21"/>
                <a:gd name="T10" fmla="*/ 0 60000 65536"/>
                <a:gd name="T11" fmla="*/ 0 60000 65536"/>
                <a:gd name="T12" fmla="*/ 0 60000 65536"/>
                <a:gd name="T13" fmla="*/ 0 60000 65536"/>
                <a:gd name="T14" fmla="*/ 0 60000 65536"/>
                <a:gd name="T15" fmla="*/ 0 w 305"/>
                <a:gd name="T16" fmla="*/ 0 h 21"/>
                <a:gd name="T17" fmla="*/ 305 w 305"/>
                <a:gd name="T18" fmla="*/ 21 h 21"/>
              </a:gdLst>
              <a:ahLst/>
              <a:cxnLst>
                <a:cxn ang="T10">
                  <a:pos x="T0" y="T1"/>
                </a:cxn>
                <a:cxn ang="T11">
                  <a:pos x="T2" y="T3"/>
                </a:cxn>
                <a:cxn ang="T12">
                  <a:pos x="T4" y="T5"/>
                </a:cxn>
                <a:cxn ang="T13">
                  <a:pos x="T6" y="T7"/>
                </a:cxn>
                <a:cxn ang="T14">
                  <a:pos x="T8" y="T9"/>
                </a:cxn>
              </a:cxnLst>
              <a:rect l="T15" t="T16" r="T17" b="T18"/>
              <a:pathLst>
                <a:path w="305" h="21">
                  <a:moveTo>
                    <a:pt x="298" y="16"/>
                  </a:moveTo>
                  <a:lnTo>
                    <a:pt x="305" y="21"/>
                  </a:lnTo>
                  <a:lnTo>
                    <a:pt x="0" y="3"/>
                  </a:lnTo>
                  <a:lnTo>
                    <a:pt x="7" y="0"/>
                  </a:lnTo>
                  <a:lnTo>
                    <a:pt x="298" y="16"/>
                  </a:lnTo>
                  <a:close/>
                </a:path>
              </a:pathLst>
            </a:custGeom>
            <a:solidFill>
              <a:srgbClr val="1F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29" name="Freeform 89"/>
            <p:cNvSpPr>
              <a:spLocks/>
            </p:cNvSpPr>
            <p:nvPr/>
          </p:nvSpPr>
          <p:spPr bwMode="auto">
            <a:xfrm>
              <a:off x="845" y="1979"/>
              <a:ext cx="309" cy="21"/>
            </a:xfrm>
            <a:custGeom>
              <a:avLst/>
              <a:gdLst>
                <a:gd name="T0" fmla="*/ 309 w 309"/>
                <a:gd name="T1" fmla="*/ 18 h 21"/>
                <a:gd name="T2" fmla="*/ 309 w 309"/>
                <a:gd name="T3" fmla="*/ 19 h 21"/>
                <a:gd name="T4" fmla="*/ 307 w 309"/>
                <a:gd name="T5" fmla="*/ 21 h 21"/>
                <a:gd name="T6" fmla="*/ 0 w 309"/>
                <a:gd name="T7" fmla="*/ 3 h 21"/>
                <a:gd name="T8" fmla="*/ 4 w 309"/>
                <a:gd name="T9" fmla="*/ 0 h 21"/>
                <a:gd name="T10" fmla="*/ 309 w 309"/>
                <a:gd name="T11" fmla="*/ 18 h 21"/>
                <a:gd name="T12" fmla="*/ 0 60000 65536"/>
                <a:gd name="T13" fmla="*/ 0 60000 65536"/>
                <a:gd name="T14" fmla="*/ 0 60000 65536"/>
                <a:gd name="T15" fmla="*/ 0 60000 65536"/>
                <a:gd name="T16" fmla="*/ 0 60000 65536"/>
                <a:gd name="T17" fmla="*/ 0 60000 65536"/>
                <a:gd name="T18" fmla="*/ 0 w 309"/>
                <a:gd name="T19" fmla="*/ 0 h 21"/>
                <a:gd name="T20" fmla="*/ 309 w 309"/>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09" h="21">
                  <a:moveTo>
                    <a:pt x="309" y="18"/>
                  </a:moveTo>
                  <a:lnTo>
                    <a:pt x="309" y="19"/>
                  </a:lnTo>
                  <a:lnTo>
                    <a:pt x="307" y="21"/>
                  </a:lnTo>
                  <a:lnTo>
                    <a:pt x="0" y="3"/>
                  </a:lnTo>
                  <a:lnTo>
                    <a:pt x="4" y="0"/>
                  </a:lnTo>
                  <a:lnTo>
                    <a:pt x="309" y="18"/>
                  </a:lnTo>
                  <a:close/>
                </a:path>
              </a:pathLst>
            </a:custGeom>
            <a:solidFill>
              <a:srgbClr val="22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0" name="Freeform 90"/>
            <p:cNvSpPr>
              <a:spLocks/>
            </p:cNvSpPr>
            <p:nvPr/>
          </p:nvSpPr>
          <p:spPr bwMode="auto">
            <a:xfrm>
              <a:off x="838" y="1982"/>
              <a:ext cx="314" cy="21"/>
            </a:xfrm>
            <a:custGeom>
              <a:avLst/>
              <a:gdLst>
                <a:gd name="T0" fmla="*/ 314 w 314"/>
                <a:gd name="T1" fmla="*/ 18 h 21"/>
                <a:gd name="T2" fmla="*/ 314 w 314"/>
                <a:gd name="T3" fmla="*/ 19 h 21"/>
                <a:gd name="T4" fmla="*/ 312 w 314"/>
                <a:gd name="T5" fmla="*/ 21 h 21"/>
                <a:gd name="T6" fmla="*/ 0 w 314"/>
                <a:gd name="T7" fmla="*/ 4 h 21"/>
                <a:gd name="T8" fmla="*/ 7 w 314"/>
                <a:gd name="T9" fmla="*/ 0 h 21"/>
                <a:gd name="T10" fmla="*/ 314 w 314"/>
                <a:gd name="T11" fmla="*/ 18 h 21"/>
                <a:gd name="T12" fmla="*/ 0 60000 65536"/>
                <a:gd name="T13" fmla="*/ 0 60000 65536"/>
                <a:gd name="T14" fmla="*/ 0 60000 65536"/>
                <a:gd name="T15" fmla="*/ 0 60000 65536"/>
                <a:gd name="T16" fmla="*/ 0 60000 65536"/>
                <a:gd name="T17" fmla="*/ 0 60000 65536"/>
                <a:gd name="T18" fmla="*/ 0 w 314"/>
                <a:gd name="T19" fmla="*/ 0 h 21"/>
                <a:gd name="T20" fmla="*/ 314 w 3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14" h="21">
                  <a:moveTo>
                    <a:pt x="314" y="18"/>
                  </a:moveTo>
                  <a:lnTo>
                    <a:pt x="314" y="19"/>
                  </a:lnTo>
                  <a:lnTo>
                    <a:pt x="312" y="21"/>
                  </a:lnTo>
                  <a:lnTo>
                    <a:pt x="0" y="4"/>
                  </a:lnTo>
                  <a:lnTo>
                    <a:pt x="7" y="0"/>
                  </a:lnTo>
                  <a:lnTo>
                    <a:pt x="314" y="18"/>
                  </a:lnTo>
                  <a:close/>
                </a:path>
              </a:pathLst>
            </a:custGeom>
            <a:solidFill>
              <a:srgbClr val="2A6C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1" name="Freeform 91"/>
            <p:cNvSpPr>
              <a:spLocks/>
            </p:cNvSpPr>
            <p:nvPr/>
          </p:nvSpPr>
          <p:spPr bwMode="auto">
            <a:xfrm>
              <a:off x="834" y="1986"/>
              <a:ext cx="316" cy="20"/>
            </a:xfrm>
            <a:custGeom>
              <a:avLst/>
              <a:gdLst>
                <a:gd name="T0" fmla="*/ 316 w 316"/>
                <a:gd name="T1" fmla="*/ 17 h 20"/>
                <a:gd name="T2" fmla="*/ 316 w 316"/>
                <a:gd name="T3" fmla="*/ 19 h 20"/>
                <a:gd name="T4" fmla="*/ 315 w 316"/>
                <a:gd name="T5" fmla="*/ 20 h 20"/>
                <a:gd name="T6" fmla="*/ 0 w 316"/>
                <a:gd name="T7" fmla="*/ 3 h 20"/>
                <a:gd name="T8" fmla="*/ 4 w 316"/>
                <a:gd name="T9" fmla="*/ 0 h 20"/>
                <a:gd name="T10" fmla="*/ 316 w 316"/>
                <a:gd name="T11" fmla="*/ 17 h 20"/>
                <a:gd name="T12" fmla="*/ 0 60000 65536"/>
                <a:gd name="T13" fmla="*/ 0 60000 65536"/>
                <a:gd name="T14" fmla="*/ 0 60000 65536"/>
                <a:gd name="T15" fmla="*/ 0 60000 65536"/>
                <a:gd name="T16" fmla="*/ 0 60000 65536"/>
                <a:gd name="T17" fmla="*/ 0 60000 65536"/>
                <a:gd name="T18" fmla="*/ 0 w 316"/>
                <a:gd name="T19" fmla="*/ 0 h 20"/>
                <a:gd name="T20" fmla="*/ 316 w 31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316" h="20">
                  <a:moveTo>
                    <a:pt x="316" y="17"/>
                  </a:moveTo>
                  <a:lnTo>
                    <a:pt x="316" y="19"/>
                  </a:lnTo>
                  <a:lnTo>
                    <a:pt x="315" y="20"/>
                  </a:lnTo>
                  <a:lnTo>
                    <a:pt x="0" y="3"/>
                  </a:lnTo>
                  <a:lnTo>
                    <a:pt x="4" y="0"/>
                  </a:lnTo>
                  <a:lnTo>
                    <a:pt x="316" y="17"/>
                  </a:lnTo>
                  <a:close/>
                </a:path>
              </a:pathLst>
            </a:custGeom>
            <a:solidFill>
              <a:srgbClr val="2A6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2" name="Freeform 92"/>
            <p:cNvSpPr>
              <a:spLocks/>
            </p:cNvSpPr>
            <p:nvPr/>
          </p:nvSpPr>
          <p:spPr bwMode="auto">
            <a:xfrm>
              <a:off x="829" y="1989"/>
              <a:ext cx="320" cy="20"/>
            </a:xfrm>
            <a:custGeom>
              <a:avLst/>
              <a:gdLst>
                <a:gd name="T0" fmla="*/ 320 w 320"/>
                <a:gd name="T1" fmla="*/ 17 h 20"/>
                <a:gd name="T2" fmla="*/ 320 w 320"/>
                <a:gd name="T3" fmla="*/ 19 h 20"/>
                <a:gd name="T4" fmla="*/ 318 w 320"/>
                <a:gd name="T5" fmla="*/ 20 h 20"/>
                <a:gd name="T6" fmla="*/ 0 w 320"/>
                <a:gd name="T7" fmla="*/ 3 h 20"/>
                <a:gd name="T8" fmla="*/ 5 w 320"/>
                <a:gd name="T9" fmla="*/ 0 h 20"/>
                <a:gd name="T10" fmla="*/ 320 w 320"/>
                <a:gd name="T11" fmla="*/ 17 h 20"/>
                <a:gd name="T12" fmla="*/ 0 60000 65536"/>
                <a:gd name="T13" fmla="*/ 0 60000 65536"/>
                <a:gd name="T14" fmla="*/ 0 60000 65536"/>
                <a:gd name="T15" fmla="*/ 0 60000 65536"/>
                <a:gd name="T16" fmla="*/ 0 60000 65536"/>
                <a:gd name="T17" fmla="*/ 0 60000 65536"/>
                <a:gd name="T18" fmla="*/ 0 w 320"/>
                <a:gd name="T19" fmla="*/ 0 h 20"/>
                <a:gd name="T20" fmla="*/ 320 w 32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320" h="20">
                  <a:moveTo>
                    <a:pt x="320" y="17"/>
                  </a:moveTo>
                  <a:lnTo>
                    <a:pt x="320" y="19"/>
                  </a:lnTo>
                  <a:lnTo>
                    <a:pt x="318" y="20"/>
                  </a:lnTo>
                  <a:lnTo>
                    <a:pt x="0" y="3"/>
                  </a:lnTo>
                  <a:lnTo>
                    <a:pt x="5" y="0"/>
                  </a:lnTo>
                  <a:lnTo>
                    <a:pt x="320" y="17"/>
                  </a:lnTo>
                  <a:close/>
                </a:path>
              </a:pathLst>
            </a:custGeom>
            <a:solidFill>
              <a:srgbClr val="2D6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3" name="Freeform 93"/>
            <p:cNvSpPr>
              <a:spLocks/>
            </p:cNvSpPr>
            <p:nvPr/>
          </p:nvSpPr>
          <p:spPr bwMode="auto">
            <a:xfrm>
              <a:off x="822" y="1992"/>
              <a:ext cx="325" cy="21"/>
            </a:xfrm>
            <a:custGeom>
              <a:avLst/>
              <a:gdLst>
                <a:gd name="T0" fmla="*/ 325 w 325"/>
                <a:gd name="T1" fmla="*/ 17 h 21"/>
                <a:gd name="T2" fmla="*/ 324 w 325"/>
                <a:gd name="T3" fmla="*/ 19 h 21"/>
                <a:gd name="T4" fmla="*/ 322 w 325"/>
                <a:gd name="T5" fmla="*/ 21 h 21"/>
                <a:gd name="T6" fmla="*/ 0 w 325"/>
                <a:gd name="T7" fmla="*/ 3 h 21"/>
                <a:gd name="T8" fmla="*/ 7 w 325"/>
                <a:gd name="T9" fmla="*/ 0 h 21"/>
                <a:gd name="T10" fmla="*/ 325 w 325"/>
                <a:gd name="T11" fmla="*/ 17 h 21"/>
                <a:gd name="T12" fmla="*/ 0 60000 65536"/>
                <a:gd name="T13" fmla="*/ 0 60000 65536"/>
                <a:gd name="T14" fmla="*/ 0 60000 65536"/>
                <a:gd name="T15" fmla="*/ 0 60000 65536"/>
                <a:gd name="T16" fmla="*/ 0 60000 65536"/>
                <a:gd name="T17" fmla="*/ 0 60000 65536"/>
                <a:gd name="T18" fmla="*/ 0 w 325"/>
                <a:gd name="T19" fmla="*/ 0 h 21"/>
                <a:gd name="T20" fmla="*/ 325 w 325"/>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25" h="21">
                  <a:moveTo>
                    <a:pt x="325" y="17"/>
                  </a:moveTo>
                  <a:lnTo>
                    <a:pt x="324" y="19"/>
                  </a:lnTo>
                  <a:lnTo>
                    <a:pt x="322" y="21"/>
                  </a:lnTo>
                  <a:lnTo>
                    <a:pt x="0" y="3"/>
                  </a:lnTo>
                  <a:lnTo>
                    <a:pt x="7" y="0"/>
                  </a:lnTo>
                  <a:lnTo>
                    <a:pt x="325" y="17"/>
                  </a:lnTo>
                  <a:close/>
                </a:path>
              </a:pathLst>
            </a:custGeom>
            <a:solidFill>
              <a:srgbClr val="316E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4" name="Freeform 94"/>
            <p:cNvSpPr>
              <a:spLocks/>
            </p:cNvSpPr>
            <p:nvPr/>
          </p:nvSpPr>
          <p:spPr bwMode="auto">
            <a:xfrm>
              <a:off x="818" y="1995"/>
              <a:ext cx="326" cy="21"/>
            </a:xfrm>
            <a:custGeom>
              <a:avLst/>
              <a:gdLst>
                <a:gd name="T0" fmla="*/ 326 w 326"/>
                <a:gd name="T1" fmla="*/ 18 h 21"/>
                <a:gd name="T2" fmla="*/ 325 w 326"/>
                <a:gd name="T3" fmla="*/ 19 h 21"/>
                <a:gd name="T4" fmla="*/ 323 w 326"/>
                <a:gd name="T5" fmla="*/ 21 h 21"/>
                <a:gd name="T6" fmla="*/ 0 w 326"/>
                <a:gd name="T7" fmla="*/ 3 h 21"/>
                <a:gd name="T8" fmla="*/ 4 w 326"/>
                <a:gd name="T9" fmla="*/ 0 h 21"/>
                <a:gd name="T10" fmla="*/ 326 w 326"/>
                <a:gd name="T11" fmla="*/ 18 h 21"/>
                <a:gd name="T12" fmla="*/ 0 60000 65536"/>
                <a:gd name="T13" fmla="*/ 0 60000 65536"/>
                <a:gd name="T14" fmla="*/ 0 60000 65536"/>
                <a:gd name="T15" fmla="*/ 0 60000 65536"/>
                <a:gd name="T16" fmla="*/ 0 60000 65536"/>
                <a:gd name="T17" fmla="*/ 0 60000 65536"/>
                <a:gd name="T18" fmla="*/ 0 w 326"/>
                <a:gd name="T19" fmla="*/ 0 h 21"/>
                <a:gd name="T20" fmla="*/ 326 w 32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26" h="21">
                  <a:moveTo>
                    <a:pt x="326" y="18"/>
                  </a:moveTo>
                  <a:lnTo>
                    <a:pt x="325" y="19"/>
                  </a:lnTo>
                  <a:lnTo>
                    <a:pt x="323" y="21"/>
                  </a:lnTo>
                  <a:lnTo>
                    <a:pt x="0" y="3"/>
                  </a:lnTo>
                  <a:lnTo>
                    <a:pt x="4" y="0"/>
                  </a:lnTo>
                  <a:lnTo>
                    <a:pt x="326" y="18"/>
                  </a:lnTo>
                  <a:close/>
                </a:path>
              </a:pathLst>
            </a:custGeom>
            <a:solidFill>
              <a:srgbClr val="3673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5" name="Freeform 95"/>
            <p:cNvSpPr>
              <a:spLocks/>
            </p:cNvSpPr>
            <p:nvPr/>
          </p:nvSpPr>
          <p:spPr bwMode="auto">
            <a:xfrm>
              <a:off x="813" y="1998"/>
              <a:ext cx="328" cy="21"/>
            </a:xfrm>
            <a:custGeom>
              <a:avLst/>
              <a:gdLst>
                <a:gd name="T0" fmla="*/ 328 w 328"/>
                <a:gd name="T1" fmla="*/ 18 h 21"/>
                <a:gd name="T2" fmla="*/ 326 w 328"/>
                <a:gd name="T3" fmla="*/ 19 h 21"/>
                <a:gd name="T4" fmla="*/ 325 w 328"/>
                <a:gd name="T5" fmla="*/ 21 h 21"/>
                <a:gd name="T6" fmla="*/ 0 w 328"/>
                <a:gd name="T7" fmla="*/ 2 h 21"/>
                <a:gd name="T8" fmla="*/ 5 w 328"/>
                <a:gd name="T9" fmla="*/ 0 h 21"/>
                <a:gd name="T10" fmla="*/ 328 w 328"/>
                <a:gd name="T11" fmla="*/ 18 h 21"/>
                <a:gd name="T12" fmla="*/ 0 60000 65536"/>
                <a:gd name="T13" fmla="*/ 0 60000 65536"/>
                <a:gd name="T14" fmla="*/ 0 60000 65536"/>
                <a:gd name="T15" fmla="*/ 0 60000 65536"/>
                <a:gd name="T16" fmla="*/ 0 60000 65536"/>
                <a:gd name="T17" fmla="*/ 0 60000 65536"/>
                <a:gd name="T18" fmla="*/ 0 w 328"/>
                <a:gd name="T19" fmla="*/ 0 h 21"/>
                <a:gd name="T20" fmla="*/ 328 w 32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328" h="21">
                  <a:moveTo>
                    <a:pt x="328" y="18"/>
                  </a:moveTo>
                  <a:lnTo>
                    <a:pt x="326" y="19"/>
                  </a:lnTo>
                  <a:lnTo>
                    <a:pt x="325" y="21"/>
                  </a:lnTo>
                  <a:lnTo>
                    <a:pt x="0" y="2"/>
                  </a:lnTo>
                  <a:lnTo>
                    <a:pt x="5" y="0"/>
                  </a:lnTo>
                  <a:lnTo>
                    <a:pt x="328" y="18"/>
                  </a:lnTo>
                  <a:close/>
                </a:path>
              </a:pathLst>
            </a:custGeom>
            <a:solidFill>
              <a:srgbClr val="3973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6" name="Freeform 96"/>
            <p:cNvSpPr>
              <a:spLocks/>
            </p:cNvSpPr>
            <p:nvPr/>
          </p:nvSpPr>
          <p:spPr bwMode="auto">
            <a:xfrm>
              <a:off x="807" y="2000"/>
              <a:ext cx="331" cy="22"/>
            </a:xfrm>
            <a:custGeom>
              <a:avLst/>
              <a:gdLst>
                <a:gd name="T0" fmla="*/ 331 w 331"/>
                <a:gd name="T1" fmla="*/ 19 h 22"/>
                <a:gd name="T2" fmla="*/ 329 w 331"/>
                <a:gd name="T3" fmla="*/ 21 h 22"/>
                <a:gd name="T4" fmla="*/ 328 w 331"/>
                <a:gd name="T5" fmla="*/ 22 h 22"/>
                <a:gd name="T6" fmla="*/ 0 w 331"/>
                <a:gd name="T7" fmla="*/ 3 h 22"/>
                <a:gd name="T8" fmla="*/ 6 w 331"/>
                <a:gd name="T9" fmla="*/ 0 h 22"/>
                <a:gd name="T10" fmla="*/ 331 w 331"/>
                <a:gd name="T11" fmla="*/ 19 h 22"/>
                <a:gd name="T12" fmla="*/ 0 60000 65536"/>
                <a:gd name="T13" fmla="*/ 0 60000 65536"/>
                <a:gd name="T14" fmla="*/ 0 60000 65536"/>
                <a:gd name="T15" fmla="*/ 0 60000 65536"/>
                <a:gd name="T16" fmla="*/ 0 60000 65536"/>
                <a:gd name="T17" fmla="*/ 0 60000 65536"/>
                <a:gd name="T18" fmla="*/ 0 w 331"/>
                <a:gd name="T19" fmla="*/ 0 h 22"/>
                <a:gd name="T20" fmla="*/ 331 w 33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31" h="22">
                  <a:moveTo>
                    <a:pt x="331" y="19"/>
                  </a:moveTo>
                  <a:lnTo>
                    <a:pt x="329" y="21"/>
                  </a:lnTo>
                  <a:lnTo>
                    <a:pt x="328" y="22"/>
                  </a:lnTo>
                  <a:lnTo>
                    <a:pt x="0" y="3"/>
                  </a:lnTo>
                  <a:lnTo>
                    <a:pt x="6" y="0"/>
                  </a:lnTo>
                  <a:lnTo>
                    <a:pt x="331" y="19"/>
                  </a:lnTo>
                  <a:close/>
                </a:path>
              </a:pathLst>
            </a:custGeom>
            <a:solidFill>
              <a:srgbClr val="3973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7" name="Freeform 97"/>
            <p:cNvSpPr>
              <a:spLocks/>
            </p:cNvSpPr>
            <p:nvPr/>
          </p:nvSpPr>
          <p:spPr bwMode="auto">
            <a:xfrm>
              <a:off x="802" y="2003"/>
              <a:ext cx="333" cy="22"/>
            </a:xfrm>
            <a:custGeom>
              <a:avLst/>
              <a:gdLst>
                <a:gd name="T0" fmla="*/ 333 w 333"/>
                <a:gd name="T1" fmla="*/ 19 h 22"/>
                <a:gd name="T2" fmla="*/ 329 w 333"/>
                <a:gd name="T3" fmla="*/ 21 h 22"/>
                <a:gd name="T4" fmla="*/ 326 w 333"/>
                <a:gd name="T5" fmla="*/ 22 h 22"/>
                <a:gd name="T6" fmla="*/ 0 w 333"/>
                <a:gd name="T7" fmla="*/ 3 h 22"/>
                <a:gd name="T8" fmla="*/ 5 w 333"/>
                <a:gd name="T9" fmla="*/ 0 h 22"/>
                <a:gd name="T10" fmla="*/ 333 w 333"/>
                <a:gd name="T11" fmla="*/ 19 h 22"/>
                <a:gd name="T12" fmla="*/ 0 60000 65536"/>
                <a:gd name="T13" fmla="*/ 0 60000 65536"/>
                <a:gd name="T14" fmla="*/ 0 60000 65536"/>
                <a:gd name="T15" fmla="*/ 0 60000 65536"/>
                <a:gd name="T16" fmla="*/ 0 60000 65536"/>
                <a:gd name="T17" fmla="*/ 0 60000 65536"/>
                <a:gd name="T18" fmla="*/ 0 w 333"/>
                <a:gd name="T19" fmla="*/ 0 h 22"/>
                <a:gd name="T20" fmla="*/ 333 w 333"/>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33" h="22">
                  <a:moveTo>
                    <a:pt x="333" y="19"/>
                  </a:moveTo>
                  <a:lnTo>
                    <a:pt x="329" y="21"/>
                  </a:lnTo>
                  <a:lnTo>
                    <a:pt x="326" y="22"/>
                  </a:lnTo>
                  <a:lnTo>
                    <a:pt x="0" y="3"/>
                  </a:lnTo>
                  <a:lnTo>
                    <a:pt x="5" y="0"/>
                  </a:lnTo>
                  <a:lnTo>
                    <a:pt x="333" y="19"/>
                  </a:lnTo>
                  <a:close/>
                </a:path>
              </a:pathLst>
            </a:custGeom>
            <a:solidFill>
              <a:srgbClr val="3E76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8" name="Freeform 98"/>
            <p:cNvSpPr>
              <a:spLocks/>
            </p:cNvSpPr>
            <p:nvPr/>
          </p:nvSpPr>
          <p:spPr bwMode="auto">
            <a:xfrm>
              <a:off x="799" y="2006"/>
              <a:ext cx="329" cy="56"/>
            </a:xfrm>
            <a:custGeom>
              <a:avLst/>
              <a:gdLst>
                <a:gd name="T0" fmla="*/ 329 w 329"/>
                <a:gd name="T1" fmla="*/ 19 h 56"/>
                <a:gd name="T2" fmla="*/ 323 w 329"/>
                <a:gd name="T3" fmla="*/ 24 h 56"/>
                <a:gd name="T4" fmla="*/ 315 w 329"/>
                <a:gd name="T5" fmla="*/ 27 h 56"/>
                <a:gd name="T6" fmla="*/ 307 w 329"/>
                <a:gd name="T7" fmla="*/ 30 h 56"/>
                <a:gd name="T8" fmla="*/ 299 w 329"/>
                <a:gd name="T9" fmla="*/ 34 h 56"/>
                <a:gd name="T10" fmla="*/ 290 w 329"/>
                <a:gd name="T11" fmla="*/ 37 h 56"/>
                <a:gd name="T12" fmla="*/ 280 w 329"/>
                <a:gd name="T13" fmla="*/ 40 h 56"/>
                <a:gd name="T14" fmla="*/ 271 w 329"/>
                <a:gd name="T15" fmla="*/ 43 h 56"/>
                <a:gd name="T16" fmla="*/ 260 w 329"/>
                <a:gd name="T17" fmla="*/ 45 h 56"/>
                <a:gd name="T18" fmla="*/ 248 w 329"/>
                <a:gd name="T19" fmla="*/ 48 h 56"/>
                <a:gd name="T20" fmla="*/ 237 w 329"/>
                <a:gd name="T21" fmla="*/ 49 h 56"/>
                <a:gd name="T22" fmla="*/ 225 w 329"/>
                <a:gd name="T23" fmla="*/ 51 h 56"/>
                <a:gd name="T24" fmla="*/ 212 w 329"/>
                <a:gd name="T25" fmla="*/ 53 h 56"/>
                <a:gd name="T26" fmla="*/ 199 w 329"/>
                <a:gd name="T27" fmla="*/ 54 h 56"/>
                <a:gd name="T28" fmla="*/ 187 w 329"/>
                <a:gd name="T29" fmla="*/ 54 h 56"/>
                <a:gd name="T30" fmla="*/ 174 w 329"/>
                <a:gd name="T31" fmla="*/ 56 h 56"/>
                <a:gd name="T32" fmla="*/ 161 w 329"/>
                <a:gd name="T33" fmla="*/ 56 h 56"/>
                <a:gd name="T34" fmla="*/ 149 w 329"/>
                <a:gd name="T35" fmla="*/ 56 h 56"/>
                <a:gd name="T36" fmla="*/ 138 w 329"/>
                <a:gd name="T37" fmla="*/ 54 h 56"/>
                <a:gd name="T38" fmla="*/ 125 w 329"/>
                <a:gd name="T39" fmla="*/ 54 h 56"/>
                <a:gd name="T40" fmla="*/ 114 w 329"/>
                <a:gd name="T41" fmla="*/ 53 h 56"/>
                <a:gd name="T42" fmla="*/ 103 w 329"/>
                <a:gd name="T43" fmla="*/ 53 h 56"/>
                <a:gd name="T44" fmla="*/ 92 w 329"/>
                <a:gd name="T45" fmla="*/ 51 h 56"/>
                <a:gd name="T46" fmla="*/ 81 w 329"/>
                <a:gd name="T47" fmla="*/ 49 h 56"/>
                <a:gd name="T48" fmla="*/ 71 w 329"/>
                <a:gd name="T49" fmla="*/ 48 h 56"/>
                <a:gd name="T50" fmla="*/ 61 w 329"/>
                <a:gd name="T51" fmla="*/ 45 h 56"/>
                <a:gd name="T52" fmla="*/ 52 w 329"/>
                <a:gd name="T53" fmla="*/ 43 h 56"/>
                <a:gd name="T54" fmla="*/ 42 w 329"/>
                <a:gd name="T55" fmla="*/ 41 h 56"/>
                <a:gd name="T56" fmla="*/ 33 w 329"/>
                <a:gd name="T57" fmla="*/ 38 h 56"/>
                <a:gd name="T58" fmla="*/ 25 w 329"/>
                <a:gd name="T59" fmla="*/ 35 h 56"/>
                <a:gd name="T60" fmla="*/ 17 w 329"/>
                <a:gd name="T61" fmla="*/ 34 h 56"/>
                <a:gd name="T62" fmla="*/ 9 w 329"/>
                <a:gd name="T63" fmla="*/ 30 h 56"/>
                <a:gd name="T64" fmla="*/ 3 w 329"/>
                <a:gd name="T65" fmla="*/ 27 h 56"/>
                <a:gd name="T66" fmla="*/ 4 w 329"/>
                <a:gd name="T67" fmla="*/ 21 h 56"/>
                <a:gd name="T68" fmla="*/ 6 w 329"/>
                <a:gd name="T69" fmla="*/ 15 h 56"/>
                <a:gd name="T70" fmla="*/ 4 w 329"/>
                <a:gd name="T71" fmla="*/ 8 h 56"/>
                <a:gd name="T72" fmla="*/ 0 w 329"/>
                <a:gd name="T73" fmla="*/ 2 h 56"/>
                <a:gd name="T74" fmla="*/ 3 w 329"/>
                <a:gd name="T75" fmla="*/ 0 h 56"/>
                <a:gd name="T76" fmla="*/ 329 w 329"/>
                <a:gd name="T77" fmla="*/ 19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29"/>
                <a:gd name="T118" fmla="*/ 0 h 56"/>
                <a:gd name="T119" fmla="*/ 329 w 329"/>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29" h="56">
                  <a:moveTo>
                    <a:pt x="329" y="19"/>
                  </a:moveTo>
                  <a:lnTo>
                    <a:pt x="323" y="24"/>
                  </a:lnTo>
                  <a:lnTo>
                    <a:pt x="315" y="27"/>
                  </a:lnTo>
                  <a:lnTo>
                    <a:pt x="307" y="30"/>
                  </a:lnTo>
                  <a:lnTo>
                    <a:pt x="299" y="34"/>
                  </a:lnTo>
                  <a:lnTo>
                    <a:pt x="290" y="37"/>
                  </a:lnTo>
                  <a:lnTo>
                    <a:pt x="280" y="40"/>
                  </a:lnTo>
                  <a:lnTo>
                    <a:pt x="271" y="43"/>
                  </a:lnTo>
                  <a:lnTo>
                    <a:pt x="260" y="45"/>
                  </a:lnTo>
                  <a:lnTo>
                    <a:pt x="248" y="48"/>
                  </a:lnTo>
                  <a:lnTo>
                    <a:pt x="237" y="49"/>
                  </a:lnTo>
                  <a:lnTo>
                    <a:pt x="225" y="51"/>
                  </a:lnTo>
                  <a:lnTo>
                    <a:pt x="212" y="53"/>
                  </a:lnTo>
                  <a:lnTo>
                    <a:pt x="199" y="54"/>
                  </a:lnTo>
                  <a:lnTo>
                    <a:pt x="187" y="54"/>
                  </a:lnTo>
                  <a:lnTo>
                    <a:pt x="174" y="56"/>
                  </a:lnTo>
                  <a:lnTo>
                    <a:pt x="161" y="56"/>
                  </a:lnTo>
                  <a:lnTo>
                    <a:pt x="149" y="56"/>
                  </a:lnTo>
                  <a:lnTo>
                    <a:pt x="138" y="54"/>
                  </a:lnTo>
                  <a:lnTo>
                    <a:pt x="125" y="54"/>
                  </a:lnTo>
                  <a:lnTo>
                    <a:pt x="114" y="53"/>
                  </a:lnTo>
                  <a:lnTo>
                    <a:pt x="103" y="53"/>
                  </a:lnTo>
                  <a:lnTo>
                    <a:pt x="92" y="51"/>
                  </a:lnTo>
                  <a:lnTo>
                    <a:pt x="81" y="49"/>
                  </a:lnTo>
                  <a:lnTo>
                    <a:pt x="71" y="48"/>
                  </a:lnTo>
                  <a:lnTo>
                    <a:pt x="61" y="45"/>
                  </a:lnTo>
                  <a:lnTo>
                    <a:pt x="52" y="43"/>
                  </a:lnTo>
                  <a:lnTo>
                    <a:pt x="42" y="41"/>
                  </a:lnTo>
                  <a:lnTo>
                    <a:pt x="33" y="38"/>
                  </a:lnTo>
                  <a:lnTo>
                    <a:pt x="25" y="35"/>
                  </a:lnTo>
                  <a:lnTo>
                    <a:pt x="17" y="34"/>
                  </a:lnTo>
                  <a:lnTo>
                    <a:pt x="9" y="30"/>
                  </a:lnTo>
                  <a:lnTo>
                    <a:pt x="3" y="27"/>
                  </a:lnTo>
                  <a:lnTo>
                    <a:pt x="4" y="21"/>
                  </a:lnTo>
                  <a:lnTo>
                    <a:pt x="6" y="15"/>
                  </a:lnTo>
                  <a:lnTo>
                    <a:pt x="4" y="8"/>
                  </a:lnTo>
                  <a:lnTo>
                    <a:pt x="0" y="2"/>
                  </a:lnTo>
                  <a:lnTo>
                    <a:pt x="3" y="0"/>
                  </a:lnTo>
                  <a:lnTo>
                    <a:pt x="329" y="19"/>
                  </a:lnTo>
                  <a:close/>
                </a:path>
              </a:pathLst>
            </a:custGeom>
            <a:solidFill>
              <a:srgbClr val="4376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39" name="Freeform 99"/>
            <p:cNvSpPr>
              <a:spLocks/>
            </p:cNvSpPr>
            <p:nvPr/>
          </p:nvSpPr>
          <p:spPr bwMode="auto">
            <a:xfrm>
              <a:off x="943" y="1997"/>
              <a:ext cx="89" cy="62"/>
            </a:xfrm>
            <a:custGeom>
              <a:avLst/>
              <a:gdLst>
                <a:gd name="T0" fmla="*/ 46 w 89"/>
                <a:gd name="T1" fmla="*/ 0 h 62"/>
                <a:gd name="T2" fmla="*/ 54 w 89"/>
                <a:gd name="T3" fmla="*/ 0 h 62"/>
                <a:gd name="T4" fmla="*/ 62 w 89"/>
                <a:gd name="T5" fmla="*/ 1 h 62"/>
                <a:gd name="T6" fmla="*/ 70 w 89"/>
                <a:gd name="T7" fmla="*/ 4 h 62"/>
                <a:gd name="T8" fmla="*/ 76 w 89"/>
                <a:gd name="T9" fmla="*/ 8 h 62"/>
                <a:gd name="T10" fmla="*/ 81 w 89"/>
                <a:gd name="T11" fmla="*/ 12 h 62"/>
                <a:gd name="T12" fmla="*/ 85 w 89"/>
                <a:gd name="T13" fmla="*/ 17 h 62"/>
                <a:gd name="T14" fmla="*/ 89 w 89"/>
                <a:gd name="T15" fmla="*/ 24 h 62"/>
                <a:gd name="T16" fmla="*/ 89 w 89"/>
                <a:gd name="T17" fmla="*/ 30 h 62"/>
                <a:gd name="T18" fmla="*/ 89 w 89"/>
                <a:gd name="T19" fmla="*/ 36 h 62"/>
                <a:gd name="T20" fmla="*/ 85 w 89"/>
                <a:gd name="T21" fmla="*/ 43 h 62"/>
                <a:gd name="T22" fmla="*/ 82 w 89"/>
                <a:gd name="T23" fmla="*/ 47 h 62"/>
                <a:gd name="T24" fmla="*/ 76 w 89"/>
                <a:gd name="T25" fmla="*/ 52 h 62"/>
                <a:gd name="T26" fmla="*/ 70 w 89"/>
                <a:gd name="T27" fmla="*/ 57 h 62"/>
                <a:gd name="T28" fmla="*/ 62 w 89"/>
                <a:gd name="T29" fmla="*/ 60 h 62"/>
                <a:gd name="T30" fmla="*/ 52 w 89"/>
                <a:gd name="T31" fmla="*/ 62 h 62"/>
                <a:gd name="T32" fmla="*/ 44 w 89"/>
                <a:gd name="T33" fmla="*/ 62 h 62"/>
                <a:gd name="T34" fmla="*/ 35 w 89"/>
                <a:gd name="T35" fmla="*/ 62 h 62"/>
                <a:gd name="T36" fmla="*/ 27 w 89"/>
                <a:gd name="T37" fmla="*/ 60 h 62"/>
                <a:gd name="T38" fmla="*/ 19 w 89"/>
                <a:gd name="T39" fmla="*/ 57 h 62"/>
                <a:gd name="T40" fmla="*/ 13 w 89"/>
                <a:gd name="T41" fmla="*/ 52 h 62"/>
                <a:gd name="T42" fmla="*/ 6 w 89"/>
                <a:gd name="T43" fmla="*/ 47 h 62"/>
                <a:gd name="T44" fmla="*/ 3 w 89"/>
                <a:gd name="T45" fmla="*/ 43 h 62"/>
                <a:gd name="T46" fmla="*/ 0 w 89"/>
                <a:gd name="T47" fmla="*/ 36 h 62"/>
                <a:gd name="T48" fmla="*/ 0 w 89"/>
                <a:gd name="T49" fmla="*/ 30 h 62"/>
                <a:gd name="T50" fmla="*/ 1 w 89"/>
                <a:gd name="T51" fmla="*/ 24 h 62"/>
                <a:gd name="T52" fmla="*/ 3 w 89"/>
                <a:gd name="T53" fmla="*/ 17 h 62"/>
                <a:gd name="T54" fmla="*/ 8 w 89"/>
                <a:gd name="T55" fmla="*/ 12 h 62"/>
                <a:gd name="T56" fmla="*/ 14 w 89"/>
                <a:gd name="T57" fmla="*/ 8 h 62"/>
                <a:gd name="T58" fmla="*/ 20 w 89"/>
                <a:gd name="T59" fmla="*/ 4 h 62"/>
                <a:gd name="T60" fmla="*/ 28 w 89"/>
                <a:gd name="T61" fmla="*/ 1 h 62"/>
                <a:gd name="T62" fmla="*/ 36 w 89"/>
                <a:gd name="T63" fmla="*/ 0 h 62"/>
                <a:gd name="T64" fmla="*/ 46 w 89"/>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62"/>
                <a:gd name="T101" fmla="*/ 89 w 89"/>
                <a:gd name="T102" fmla="*/ 62 h 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62">
                  <a:moveTo>
                    <a:pt x="46" y="0"/>
                  </a:moveTo>
                  <a:lnTo>
                    <a:pt x="54" y="0"/>
                  </a:lnTo>
                  <a:lnTo>
                    <a:pt x="62" y="1"/>
                  </a:lnTo>
                  <a:lnTo>
                    <a:pt x="70" y="4"/>
                  </a:lnTo>
                  <a:lnTo>
                    <a:pt x="76" y="8"/>
                  </a:lnTo>
                  <a:lnTo>
                    <a:pt x="81" y="12"/>
                  </a:lnTo>
                  <a:lnTo>
                    <a:pt x="85" y="17"/>
                  </a:lnTo>
                  <a:lnTo>
                    <a:pt x="89" y="24"/>
                  </a:lnTo>
                  <a:lnTo>
                    <a:pt x="89" y="30"/>
                  </a:lnTo>
                  <a:lnTo>
                    <a:pt x="89" y="36"/>
                  </a:lnTo>
                  <a:lnTo>
                    <a:pt x="85" y="43"/>
                  </a:lnTo>
                  <a:lnTo>
                    <a:pt x="82" y="47"/>
                  </a:lnTo>
                  <a:lnTo>
                    <a:pt x="76" y="52"/>
                  </a:lnTo>
                  <a:lnTo>
                    <a:pt x="70" y="57"/>
                  </a:lnTo>
                  <a:lnTo>
                    <a:pt x="62" y="60"/>
                  </a:lnTo>
                  <a:lnTo>
                    <a:pt x="52" y="62"/>
                  </a:lnTo>
                  <a:lnTo>
                    <a:pt x="44" y="62"/>
                  </a:lnTo>
                  <a:lnTo>
                    <a:pt x="35" y="62"/>
                  </a:lnTo>
                  <a:lnTo>
                    <a:pt x="27" y="60"/>
                  </a:lnTo>
                  <a:lnTo>
                    <a:pt x="19" y="57"/>
                  </a:lnTo>
                  <a:lnTo>
                    <a:pt x="13" y="52"/>
                  </a:lnTo>
                  <a:lnTo>
                    <a:pt x="6" y="47"/>
                  </a:lnTo>
                  <a:lnTo>
                    <a:pt x="3" y="43"/>
                  </a:lnTo>
                  <a:lnTo>
                    <a:pt x="0" y="36"/>
                  </a:lnTo>
                  <a:lnTo>
                    <a:pt x="0" y="30"/>
                  </a:lnTo>
                  <a:lnTo>
                    <a:pt x="1" y="24"/>
                  </a:lnTo>
                  <a:lnTo>
                    <a:pt x="3" y="17"/>
                  </a:lnTo>
                  <a:lnTo>
                    <a:pt x="8" y="12"/>
                  </a:lnTo>
                  <a:lnTo>
                    <a:pt x="14" y="8"/>
                  </a:lnTo>
                  <a:lnTo>
                    <a:pt x="20" y="4"/>
                  </a:lnTo>
                  <a:lnTo>
                    <a:pt x="28" y="1"/>
                  </a:lnTo>
                  <a:lnTo>
                    <a:pt x="36" y="0"/>
                  </a:lnTo>
                  <a:lnTo>
                    <a:pt x="46" y="0"/>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0" name="Freeform 100"/>
            <p:cNvSpPr>
              <a:spLocks/>
            </p:cNvSpPr>
            <p:nvPr/>
          </p:nvSpPr>
          <p:spPr bwMode="auto">
            <a:xfrm>
              <a:off x="803" y="1612"/>
              <a:ext cx="362" cy="361"/>
            </a:xfrm>
            <a:custGeom>
              <a:avLst/>
              <a:gdLst>
                <a:gd name="T0" fmla="*/ 346 w 362"/>
                <a:gd name="T1" fmla="*/ 256 h 361"/>
                <a:gd name="T2" fmla="*/ 347 w 362"/>
                <a:gd name="T3" fmla="*/ 252 h 361"/>
                <a:gd name="T4" fmla="*/ 351 w 362"/>
                <a:gd name="T5" fmla="*/ 247 h 361"/>
                <a:gd name="T6" fmla="*/ 354 w 362"/>
                <a:gd name="T7" fmla="*/ 242 h 361"/>
                <a:gd name="T8" fmla="*/ 355 w 362"/>
                <a:gd name="T9" fmla="*/ 225 h 361"/>
                <a:gd name="T10" fmla="*/ 360 w 362"/>
                <a:gd name="T11" fmla="*/ 199 h 361"/>
                <a:gd name="T12" fmla="*/ 362 w 362"/>
                <a:gd name="T13" fmla="*/ 179 h 361"/>
                <a:gd name="T14" fmla="*/ 360 w 362"/>
                <a:gd name="T15" fmla="*/ 155 h 361"/>
                <a:gd name="T16" fmla="*/ 355 w 362"/>
                <a:gd name="T17" fmla="*/ 130 h 361"/>
                <a:gd name="T18" fmla="*/ 346 w 362"/>
                <a:gd name="T19" fmla="*/ 107 h 361"/>
                <a:gd name="T20" fmla="*/ 335 w 362"/>
                <a:gd name="T21" fmla="*/ 85 h 361"/>
                <a:gd name="T22" fmla="*/ 321 w 362"/>
                <a:gd name="T23" fmla="*/ 65 h 361"/>
                <a:gd name="T24" fmla="*/ 303 w 362"/>
                <a:gd name="T25" fmla="*/ 46 h 361"/>
                <a:gd name="T26" fmla="*/ 282 w 362"/>
                <a:gd name="T27" fmla="*/ 30 h 361"/>
                <a:gd name="T28" fmla="*/ 262 w 362"/>
                <a:gd name="T29" fmla="*/ 19 h 361"/>
                <a:gd name="T30" fmla="*/ 257 w 362"/>
                <a:gd name="T31" fmla="*/ 14 h 361"/>
                <a:gd name="T32" fmla="*/ 251 w 362"/>
                <a:gd name="T33" fmla="*/ 9 h 361"/>
                <a:gd name="T34" fmla="*/ 244 w 362"/>
                <a:gd name="T35" fmla="*/ 6 h 361"/>
                <a:gd name="T36" fmla="*/ 237 w 362"/>
                <a:gd name="T37" fmla="*/ 8 h 361"/>
                <a:gd name="T38" fmla="*/ 235 w 362"/>
                <a:gd name="T39" fmla="*/ 4 h 361"/>
                <a:gd name="T40" fmla="*/ 233 w 362"/>
                <a:gd name="T41" fmla="*/ 3 h 361"/>
                <a:gd name="T42" fmla="*/ 229 w 362"/>
                <a:gd name="T43" fmla="*/ 1 h 361"/>
                <a:gd name="T44" fmla="*/ 210 w 362"/>
                <a:gd name="T45" fmla="*/ 1 h 361"/>
                <a:gd name="T46" fmla="*/ 189 w 362"/>
                <a:gd name="T47" fmla="*/ 0 h 361"/>
                <a:gd name="T48" fmla="*/ 165 w 362"/>
                <a:gd name="T49" fmla="*/ 0 h 361"/>
                <a:gd name="T50" fmla="*/ 140 w 362"/>
                <a:gd name="T51" fmla="*/ 4 h 361"/>
                <a:gd name="T52" fmla="*/ 116 w 362"/>
                <a:gd name="T53" fmla="*/ 11 h 361"/>
                <a:gd name="T54" fmla="*/ 94 w 362"/>
                <a:gd name="T55" fmla="*/ 22 h 361"/>
                <a:gd name="T56" fmla="*/ 73 w 362"/>
                <a:gd name="T57" fmla="*/ 36 h 361"/>
                <a:gd name="T58" fmla="*/ 54 w 362"/>
                <a:gd name="T59" fmla="*/ 52 h 361"/>
                <a:gd name="T60" fmla="*/ 38 w 362"/>
                <a:gd name="T61" fmla="*/ 71 h 361"/>
                <a:gd name="T62" fmla="*/ 24 w 362"/>
                <a:gd name="T63" fmla="*/ 92 h 361"/>
                <a:gd name="T64" fmla="*/ 13 w 362"/>
                <a:gd name="T65" fmla="*/ 114 h 361"/>
                <a:gd name="T66" fmla="*/ 2 w 362"/>
                <a:gd name="T67" fmla="*/ 145 h 361"/>
                <a:gd name="T68" fmla="*/ 2 w 362"/>
                <a:gd name="T69" fmla="*/ 150 h 361"/>
                <a:gd name="T70" fmla="*/ 4 w 362"/>
                <a:gd name="T71" fmla="*/ 153 h 361"/>
                <a:gd name="T72" fmla="*/ 2 w 362"/>
                <a:gd name="T73" fmla="*/ 157 h 361"/>
                <a:gd name="T74" fmla="*/ 2 w 362"/>
                <a:gd name="T75" fmla="*/ 166 h 361"/>
                <a:gd name="T76" fmla="*/ 2 w 362"/>
                <a:gd name="T77" fmla="*/ 187 h 361"/>
                <a:gd name="T78" fmla="*/ 4 w 362"/>
                <a:gd name="T79" fmla="*/ 212 h 361"/>
                <a:gd name="T80" fmla="*/ 12 w 362"/>
                <a:gd name="T81" fmla="*/ 236 h 361"/>
                <a:gd name="T82" fmla="*/ 21 w 362"/>
                <a:gd name="T83" fmla="*/ 260 h 361"/>
                <a:gd name="T84" fmla="*/ 32 w 362"/>
                <a:gd name="T85" fmla="*/ 280 h 361"/>
                <a:gd name="T86" fmla="*/ 48 w 362"/>
                <a:gd name="T87" fmla="*/ 301 h 361"/>
                <a:gd name="T88" fmla="*/ 67 w 362"/>
                <a:gd name="T89" fmla="*/ 318 h 361"/>
                <a:gd name="T90" fmla="*/ 88 w 362"/>
                <a:gd name="T91" fmla="*/ 332 h 361"/>
                <a:gd name="T92" fmla="*/ 110 w 362"/>
                <a:gd name="T93" fmla="*/ 344 h 361"/>
                <a:gd name="T94" fmla="*/ 134 w 362"/>
                <a:gd name="T95" fmla="*/ 353 h 361"/>
                <a:gd name="T96" fmla="*/ 157 w 362"/>
                <a:gd name="T97" fmla="*/ 358 h 361"/>
                <a:gd name="T98" fmla="*/ 165 w 362"/>
                <a:gd name="T99" fmla="*/ 359 h 361"/>
                <a:gd name="T100" fmla="*/ 175 w 362"/>
                <a:gd name="T101" fmla="*/ 358 h 361"/>
                <a:gd name="T102" fmla="*/ 179 w 362"/>
                <a:gd name="T103" fmla="*/ 359 h 361"/>
                <a:gd name="T104" fmla="*/ 189 w 362"/>
                <a:gd name="T105" fmla="*/ 361 h 361"/>
                <a:gd name="T106" fmla="*/ 195 w 362"/>
                <a:gd name="T107" fmla="*/ 361 h 361"/>
                <a:gd name="T108" fmla="*/ 203 w 362"/>
                <a:gd name="T109" fmla="*/ 358 h 361"/>
                <a:gd name="T110" fmla="*/ 218 w 362"/>
                <a:gd name="T111" fmla="*/ 356 h 361"/>
                <a:gd name="T112" fmla="*/ 243 w 362"/>
                <a:gd name="T113" fmla="*/ 348 h 361"/>
                <a:gd name="T114" fmla="*/ 265 w 362"/>
                <a:gd name="T115" fmla="*/ 339 h 361"/>
                <a:gd name="T116" fmla="*/ 287 w 362"/>
                <a:gd name="T117" fmla="*/ 326 h 361"/>
                <a:gd name="T118" fmla="*/ 306 w 362"/>
                <a:gd name="T119" fmla="*/ 309 h 361"/>
                <a:gd name="T120" fmla="*/ 324 w 362"/>
                <a:gd name="T121" fmla="*/ 291 h 361"/>
                <a:gd name="T122" fmla="*/ 336 w 362"/>
                <a:gd name="T123" fmla="*/ 271 h 36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2"/>
                <a:gd name="T187" fmla="*/ 0 h 361"/>
                <a:gd name="T188" fmla="*/ 362 w 362"/>
                <a:gd name="T189" fmla="*/ 361 h 36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2" h="361">
                  <a:moveTo>
                    <a:pt x="336" y="271"/>
                  </a:moveTo>
                  <a:lnTo>
                    <a:pt x="346" y="256"/>
                  </a:lnTo>
                  <a:lnTo>
                    <a:pt x="347" y="255"/>
                  </a:lnTo>
                  <a:lnTo>
                    <a:pt x="347" y="252"/>
                  </a:lnTo>
                  <a:lnTo>
                    <a:pt x="347" y="248"/>
                  </a:lnTo>
                  <a:lnTo>
                    <a:pt x="351" y="247"/>
                  </a:lnTo>
                  <a:lnTo>
                    <a:pt x="352" y="244"/>
                  </a:lnTo>
                  <a:lnTo>
                    <a:pt x="354" y="242"/>
                  </a:lnTo>
                  <a:lnTo>
                    <a:pt x="354" y="239"/>
                  </a:lnTo>
                  <a:lnTo>
                    <a:pt x="355" y="225"/>
                  </a:lnTo>
                  <a:lnTo>
                    <a:pt x="359" y="212"/>
                  </a:lnTo>
                  <a:lnTo>
                    <a:pt x="360" y="199"/>
                  </a:lnTo>
                  <a:lnTo>
                    <a:pt x="362" y="187"/>
                  </a:lnTo>
                  <a:lnTo>
                    <a:pt x="362" y="179"/>
                  </a:lnTo>
                  <a:lnTo>
                    <a:pt x="362" y="166"/>
                  </a:lnTo>
                  <a:lnTo>
                    <a:pt x="360" y="155"/>
                  </a:lnTo>
                  <a:lnTo>
                    <a:pt x="359" y="142"/>
                  </a:lnTo>
                  <a:lnTo>
                    <a:pt x="355" y="130"/>
                  </a:lnTo>
                  <a:lnTo>
                    <a:pt x="351" y="118"/>
                  </a:lnTo>
                  <a:lnTo>
                    <a:pt x="346" y="107"/>
                  </a:lnTo>
                  <a:lnTo>
                    <a:pt x="341" y="95"/>
                  </a:lnTo>
                  <a:lnTo>
                    <a:pt x="335" y="85"/>
                  </a:lnTo>
                  <a:lnTo>
                    <a:pt x="328" y="74"/>
                  </a:lnTo>
                  <a:lnTo>
                    <a:pt x="321" y="65"/>
                  </a:lnTo>
                  <a:lnTo>
                    <a:pt x="311" y="55"/>
                  </a:lnTo>
                  <a:lnTo>
                    <a:pt x="303" y="46"/>
                  </a:lnTo>
                  <a:lnTo>
                    <a:pt x="294" y="38"/>
                  </a:lnTo>
                  <a:lnTo>
                    <a:pt x="282" y="30"/>
                  </a:lnTo>
                  <a:lnTo>
                    <a:pt x="273" y="23"/>
                  </a:lnTo>
                  <a:lnTo>
                    <a:pt x="262" y="19"/>
                  </a:lnTo>
                  <a:lnTo>
                    <a:pt x="260" y="17"/>
                  </a:lnTo>
                  <a:lnTo>
                    <a:pt x="257" y="14"/>
                  </a:lnTo>
                  <a:lnTo>
                    <a:pt x="254" y="11"/>
                  </a:lnTo>
                  <a:lnTo>
                    <a:pt x="251" y="9"/>
                  </a:lnTo>
                  <a:lnTo>
                    <a:pt x="248" y="8"/>
                  </a:lnTo>
                  <a:lnTo>
                    <a:pt x="244" y="6"/>
                  </a:lnTo>
                  <a:lnTo>
                    <a:pt x="241" y="6"/>
                  </a:lnTo>
                  <a:lnTo>
                    <a:pt x="237" y="8"/>
                  </a:lnTo>
                  <a:lnTo>
                    <a:pt x="235" y="4"/>
                  </a:lnTo>
                  <a:lnTo>
                    <a:pt x="235" y="3"/>
                  </a:lnTo>
                  <a:lnTo>
                    <a:pt x="233" y="3"/>
                  </a:lnTo>
                  <a:lnTo>
                    <a:pt x="230" y="1"/>
                  </a:lnTo>
                  <a:lnTo>
                    <a:pt x="229" y="1"/>
                  </a:lnTo>
                  <a:lnTo>
                    <a:pt x="224" y="1"/>
                  </a:lnTo>
                  <a:lnTo>
                    <a:pt x="210" y="1"/>
                  </a:lnTo>
                  <a:lnTo>
                    <a:pt x="202" y="0"/>
                  </a:lnTo>
                  <a:lnTo>
                    <a:pt x="189" y="0"/>
                  </a:lnTo>
                  <a:lnTo>
                    <a:pt x="178" y="0"/>
                  </a:lnTo>
                  <a:lnTo>
                    <a:pt x="165" y="0"/>
                  </a:lnTo>
                  <a:lnTo>
                    <a:pt x="153" y="1"/>
                  </a:lnTo>
                  <a:lnTo>
                    <a:pt x="140" y="4"/>
                  </a:lnTo>
                  <a:lnTo>
                    <a:pt x="129" y="8"/>
                  </a:lnTo>
                  <a:lnTo>
                    <a:pt x="116" y="11"/>
                  </a:lnTo>
                  <a:lnTo>
                    <a:pt x="105" y="17"/>
                  </a:lnTo>
                  <a:lnTo>
                    <a:pt x="94" y="22"/>
                  </a:lnTo>
                  <a:lnTo>
                    <a:pt x="83" y="28"/>
                  </a:lnTo>
                  <a:lnTo>
                    <a:pt x="73" y="36"/>
                  </a:lnTo>
                  <a:lnTo>
                    <a:pt x="64" y="44"/>
                  </a:lnTo>
                  <a:lnTo>
                    <a:pt x="54" y="52"/>
                  </a:lnTo>
                  <a:lnTo>
                    <a:pt x="45" y="61"/>
                  </a:lnTo>
                  <a:lnTo>
                    <a:pt x="38" y="71"/>
                  </a:lnTo>
                  <a:lnTo>
                    <a:pt x="31" y="80"/>
                  </a:lnTo>
                  <a:lnTo>
                    <a:pt x="24" y="92"/>
                  </a:lnTo>
                  <a:lnTo>
                    <a:pt x="18" y="103"/>
                  </a:lnTo>
                  <a:lnTo>
                    <a:pt x="13" y="114"/>
                  </a:lnTo>
                  <a:lnTo>
                    <a:pt x="10" y="126"/>
                  </a:lnTo>
                  <a:lnTo>
                    <a:pt x="2" y="145"/>
                  </a:lnTo>
                  <a:lnTo>
                    <a:pt x="2" y="147"/>
                  </a:lnTo>
                  <a:lnTo>
                    <a:pt x="2" y="150"/>
                  </a:lnTo>
                  <a:lnTo>
                    <a:pt x="4" y="152"/>
                  </a:lnTo>
                  <a:lnTo>
                    <a:pt x="4" y="153"/>
                  </a:lnTo>
                  <a:lnTo>
                    <a:pt x="2" y="155"/>
                  </a:lnTo>
                  <a:lnTo>
                    <a:pt x="2" y="157"/>
                  </a:lnTo>
                  <a:lnTo>
                    <a:pt x="0" y="160"/>
                  </a:lnTo>
                  <a:lnTo>
                    <a:pt x="2" y="166"/>
                  </a:lnTo>
                  <a:lnTo>
                    <a:pt x="2" y="176"/>
                  </a:lnTo>
                  <a:lnTo>
                    <a:pt x="2" y="187"/>
                  </a:lnTo>
                  <a:lnTo>
                    <a:pt x="2" y="199"/>
                  </a:lnTo>
                  <a:lnTo>
                    <a:pt x="4" y="212"/>
                  </a:lnTo>
                  <a:lnTo>
                    <a:pt x="7" y="225"/>
                  </a:lnTo>
                  <a:lnTo>
                    <a:pt x="12" y="236"/>
                  </a:lnTo>
                  <a:lnTo>
                    <a:pt x="15" y="248"/>
                  </a:lnTo>
                  <a:lnTo>
                    <a:pt x="21" y="260"/>
                  </a:lnTo>
                  <a:lnTo>
                    <a:pt x="26" y="271"/>
                  </a:lnTo>
                  <a:lnTo>
                    <a:pt x="32" y="280"/>
                  </a:lnTo>
                  <a:lnTo>
                    <a:pt x="40" y="291"/>
                  </a:lnTo>
                  <a:lnTo>
                    <a:pt x="48" y="301"/>
                  </a:lnTo>
                  <a:lnTo>
                    <a:pt x="57" y="310"/>
                  </a:lnTo>
                  <a:lnTo>
                    <a:pt x="67" y="318"/>
                  </a:lnTo>
                  <a:lnTo>
                    <a:pt x="77" y="326"/>
                  </a:lnTo>
                  <a:lnTo>
                    <a:pt x="88" y="332"/>
                  </a:lnTo>
                  <a:lnTo>
                    <a:pt x="99" y="339"/>
                  </a:lnTo>
                  <a:lnTo>
                    <a:pt x="110" y="344"/>
                  </a:lnTo>
                  <a:lnTo>
                    <a:pt x="121" y="348"/>
                  </a:lnTo>
                  <a:lnTo>
                    <a:pt x="134" y="353"/>
                  </a:lnTo>
                  <a:lnTo>
                    <a:pt x="145" y="356"/>
                  </a:lnTo>
                  <a:lnTo>
                    <a:pt x="157" y="358"/>
                  </a:lnTo>
                  <a:lnTo>
                    <a:pt x="160" y="359"/>
                  </a:lnTo>
                  <a:lnTo>
                    <a:pt x="165" y="359"/>
                  </a:lnTo>
                  <a:lnTo>
                    <a:pt x="170" y="358"/>
                  </a:lnTo>
                  <a:lnTo>
                    <a:pt x="175" y="358"/>
                  </a:lnTo>
                  <a:lnTo>
                    <a:pt x="176" y="356"/>
                  </a:lnTo>
                  <a:lnTo>
                    <a:pt x="179" y="359"/>
                  </a:lnTo>
                  <a:lnTo>
                    <a:pt x="184" y="361"/>
                  </a:lnTo>
                  <a:lnTo>
                    <a:pt x="189" y="361"/>
                  </a:lnTo>
                  <a:lnTo>
                    <a:pt x="192" y="361"/>
                  </a:lnTo>
                  <a:lnTo>
                    <a:pt x="195" y="361"/>
                  </a:lnTo>
                  <a:lnTo>
                    <a:pt x="200" y="359"/>
                  </a:lnTo>
                  <a:lnTo>
                    <a:pt x="203" y="358"/>
                  </a:lnTo>
                  <a:lnTo>
                    <a:pt x="206" y="358"/>
                  </a:lnTo>
                  <a:lnTo>
                    <a:pt x="218" y="356"/>
                  </a:lnTo>
                  <a:lnTo>
                    <a:pt x="230" y="353"/>
                  </a:lnTo>
                  <a:lnTo>
                    <a:pt x="243" y="348"/>
                  </a:lnTo>
                  <a:lnTo>
                    <a:pt x="254" y="344"/>
                  </a:lnTo>
                  <a:lnTo>
                    <a:pt x="265" y="339"/>
                  </a:lnTo>
                  <a:lnTo>
                    <a:pt x="276" y="332"/>
                  </a:lnTo>
                  <a:lnTo>
                    <a:pt x="287" y="326"/>
                  </a:lnTo>
                  <a:lnTo>
                    <a:pt x="297" y="318"/>
                  </a:lnTo>
                  <a:lnTo>
                    <a:pt x="306" y="309"/>
                  </a:lnTo>
                  <a:lnTo>
                    <a:pt x="314" y="301"/>
                  </a:lnTo>
                  <a:lnTo>
                    <a:pt x="324" y="291"/>
                  </a:lnTo>
                  <a:lnTo>
                    <a:pt x="330" y="280"/>
                  </a:lnTo>
                  <a:lnTo>
                    <a:pt x="336"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1" name="Freeform 101"/>
            <p:cNvSpPr>
              <a:spLocks/>
            </p:cNvSpPr>
            <p:nvPr/>
          </p:nvSpPr>
          <p:spPr bwMode="auto">
            <a:xfrm>
              <a:off x="803" y="1749"/>
              <a:ext cx="360" cy="224"/>
            </a:xfrm>
            <a:custGeom>
              <a:avLst/>
              <a:gdLst>
                <a:gd name="T0" fmla="*/ 346 w 360"/>
                <a:gd name="T1" fmla="*/ 119 h 224"/>
                <a:gd name="T2" fmla="*/ 347 w 360"/>
                <a:gd name="T3" fmla="*/ 115 h 224"/>
                <a:gd name="T4" fmla="*/ 351 w 360"/>
                <a:gd name="T5" fmla="*/ 110 h 224"/>
                <a:gd name="T6" fmla="*/ 354 w 360"/>
                <a:gd name="T7" fmla="*/ 105 h 224"/>
                <a:gd name="T8" fmla="*/ 355 w 360"/>
                <a:gd name="T9" fmla="*/ 88 h 224"/>
                <a:gd name="T10" fmla="*/ 360 w 360"/>
                <a:gd name="T11" fmla="*/ 62 h 224"/>
                <a:gd name="T12" fmla="*/ 324 w 360"/>
                <a:gd name="T13" fmla="*/ 46 h 224"/>
                <a:gd name="T14" fmla="*/ 257 w 360"/>
                <a:gd name="T15" fmla="*/ 27 h 224"/>
                <a:gd name="T16" fmla="*/ 168 w 360"/>
                <a:gd name="T17" fmla="*/ 13 h 224"/>
                <a:gd name="T18" fmla="*/ 94 w 360"/>
                <a:gd name="T19" fmla="*/ 2 h 224"/>
                <a:gd name="T20" fmla="*/ 24 w 360"/>
                <a:gd name="T21" fmla="*/ 4 h 224"/>
                <a:gd name="T22" fmla="*/ 2 w 360"/>
                <a:gd name="T23" fmla="*/ 10 h 224"/>
                <a:gd name="T24" fmla="*/ 4 w 360"/>
                <a:gd name="T25" fmla="*/ 15 h 224"/>
                <a:gd name="T26" fmla="*/ 2 w 360"/>
                <a:gd name="T27" fmla="*/ 18 h 224"/>
                <a:gd name="T28" fmla="*/ 0 w 360"/>
                <a:gd name="T29" fmla="*/ 23 h 224"/>
                <a:gd name="T30" fmla="*/ 2 w 360"/>
                <a:gd name="T31" fmla="*/ 39 h 224"/>
                <a:gd name="T32" fmla="*/ 2 w 360"/>
                <a:gd name="T33" fmla="*/ 62 h 224"/>
                <a:gd name="T34" fmla="*/ 7 w 360"/>
                <a:gd name="T35" fmla="*/ 88 h 224"/>
                <a:gd name="T36" fmla="*/ 15 w 360"/>
                <a:gd name="T37" fmla="*/ 111 h 224"/>
                <a:gd name="T38" fmla="*/ 26 w 360"/>
                <a:gd name="T39" fmla="*/ 134 h 224"/>
                <a:gd name="T40" fmla="*/ 40 w 360"/>
                <a:gd name="T41" fmla="*/ 154 h 224"/>
                <a:gd name="T42" fmla="*/ 57 w 360"/>
                <a:gd name="T43" fmla="*/ 173 h 224"/>
                <a:gd name="T44" fmla="*/ 77 w 360"/>
                <a:gd name="T45" fmla="*/ 189 h 224"/>
                <a:gd name="T46" fmla="*/ 99 w 360"/>
                <a:gd name="T47" fmla="*/ 202 h 224"/>
                <a:gd name="T48" fmla="*/ 121 w 360"/>
                <a:gd name="T49" fmla="*/ 211 h 224"/>
                <a:gd name="T50" fmla="*/ 145 w 360"/>
                <a:gd name="T51" fmla="*/ 219 h 224"/>
                <a:gd name="T52" fmla="*/ 160 w 360"/>
                <a:gd name="T53" fmla="*/ 222 h 224"/>
                <a:gd name="T54" fmla="*/ 170 w 360"/>
                <a:gd name="T55" fmla="*/ 221 h 224"/>
                <a:gd name="T56" fmla="*/ 176 w 360"/>
                <a:gd name="T57" fmla="*/ 219 h 224"/>
                <a:gd name="T58" fmla="*/ 184 w 360"/>
                <a:gd name="T59" fmla="*/ 224 h 224"/>
                <a:gd name="T60" fmla="*/ 192 w 360"/>
                <a:gd name="T61" fmla="*/ 224 h 224"/>
                <a:gd name="T62" fmla="*/ 200 w 360"/>
                <a:gd name="T63" fmla="*/ 222 h 224"/>
                <a:gd name="T64" fmla="*/ 206 w 360"/>
                <a:gd name="T65" fmla="*/ 221 h 224"/>
                <a:gd name="T66" fmla="*/ 230 w 360"/>
                <a:gd name="T67" fmla="*/ 216 h 224"/>
                <a:gd name="T68" fmla="*/ 254 w 360"/>
                <a:gd name="T69" fmla="*/ 207 h 224"/>
                <a:gd name="T70" fmla="*/ 276 w 360"/>
                <a:gd name="T71" fmla="*/ 195 h 224"/>
                <a:gd name="T72" fmla="*/ 297 w 360"/>
                <a:gd name="T73" fmla="*/ 181 h 224"/>
                <a:gd name="T74" fmla="*/ 314 w 360"/>
                <a:gd name="T75" fmla="*/ 164 h 224"/>
                <a:gd name="T76" fmla="*/ 330 w 360"/>
                <a:gd name="T77" fmla="*/ 143 h 2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0"/>
                <a:gd name="T118" fmla="*/ 0 h 224"/>
                <a:gd name="T119" fmla="*/ 360 w 360"/>
                <a:gd name="T120" fmla="*/ 224 h 2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0" h="224">
                  <a:moveTo>
                    <a:pt x="336" y="134"/>
                  </a:moveTo>
                  <a:lnTo>
                    <a:pt x="346" y="119"/>
                  </a:lnTo>
                  <a:lnTo>
                    <a:pt x="347" y="118"/>
                  </a:lnTo>
                  <a:lnTo>
                    <a:pt x="347" y="115"/>
                  </a:lnTo>
                  <a:lnTo>
                    <a:pt x="347" y="111"/>
                  </a:lnTo>
                  <a:lnTo>
                    <a:pt x="351" y="110"/>
                  </a:lnTo>
                  <a:lnTo>
                    <a:pt x="352" y="107"/>
                  </a:lnTo>
                  <a:lnTo>
                    <a:pt x="354" y="105"/>
                  </a:lnTo>
                  <a:lnTo>
                    <a:pt x="354" y="102"/>
                  </a:lnTo>
                  <a:lnTo>
                    <a:pt x="355" y="88"/>
                  </a:lnTo>
                  <a:lnTo>
                    <a:pt x="359" y="75"/>
                  </a:lnTo>
                  <a:lnTo>
                    <a:pt x="360" y="62"/>
                  </a:lnTo>
                  <a:lnTo>
                    <a:pt x="346" y="54"/>
                  </a:lnTo>
                  <a:lnTo>
                    <a:pt x="324" y="46"/>
                  </a:lnTo>
                  <a:lnTo>
                    <a:pt x="295" y="37"/>
                  </a:lnTo>
                  <a:lnTo>
                    <a:pt x="257" y="27"/>
                  </a:lnTo>
                  <a:lnTo>
                    <a:pt x="213" y="20"/>
                  </a:lnTo>
                  <a:lnTo>
                    <a:pt x="168" y="13"/>
                  </a:lnTo>
                  <a:lnTo>
                    <a:pt x="134" y="8"/>
                  </a:lnTo>
                  <a:lnTo>
                    <a:pt x="94" y="2"/>
                  </a:lnTo>
                  <a:lnTo>
                    <a:pt x="57" y="0"/>
                  </a:lnTo>
                  <a:lnTo>
                    <a:pt x="24" y="4"/>
                  </a:lnTo>
                  <a:lnTo>
                    <a:pt x="2" y="8"/>
                  </a:lnTo>
                  <a:lnTo>
                    <a:pt x="2" y="10"/>
                  </a:lnTo>
                  <a:lnTo>
                    <a:pt x="2" y="13"/>
                  </a:lnTo>
                  <a:lnTo>
                    <a:pt x="4" y="15"/>
                  </a:lnTo>
                  <a:lnTo>
                    <a:pt x="4" y="16"/>
                  </a:lnTo>
                  <a:lnTo>
                    <a:pt x="2" y="18"/>
                  </a:lnTo>
                  <a:lnTo>
                    <a:pt x="2" y="20"/>
                  </a:lnTo>
                  <a:lnTo>
                    <a:pt x="0" y="23"/>
                  </a:lnTo>
                  <a:lnTo>
                    <a:pt x="2" y="29"/>
                  </a:lnTo>
                  <a:lnTo>
                    <a:pt x="2" y="39"/>
                  </a:lnTo>
                  <a:lnTo>
                    <a:pt x="2" y="50"/>
                  </a:lnTo>
                  <a:lnTo>
                    <a:pt x="2" y="62"/>
                  </a:lnTo>
                  <a:lnTo>
                    <a:pt x="4" y="75"/>
                  </a:lnTo>
                  <a:lnTo>
                    <a:pt x="7" y="88"/>
                  </a:lnTo>
                  <a:lnTo>
                    <a:pt x="12" y="99"/>
                  </a:lnTo>
                  <a:lnTo>
                    <a:pt x="15" y="111"/>
                  </a:lnTo>
                  <a:lnTo>
                    <a:pt x="21" y="123"/>
                  </a:lnTo>
                  <a:lnTo>
                    <a:pt x="26" y="134"/>
                  </a:lnTo>
                  <a:lnTo>
                    <a:pt x="32" y="143"/>
                  </a:lnTo>
                  <a:lnTo>
                    <a:pt x="40" y="154"/>
                  </a:lnTo>
                  <a:lnTo>
                    <a:pt x="48" y="164"/>
                  </a:lnTo>
                  <a:lnTo>
                    <a:pt x="57" y="173"/>
                  </a:lnTo>
                  <a:lnTo>
                    <a:pt x="67" y="181"/>
                  </a:lnTo>
                  <a:lnTo>
                    <a:pt x="77" y="189"/>
                  </a:lnTo>
                  <a:lnTo>
                    <a:pt x="88" y="195"/>
                  </a:lnTo>
                  <a:lnTo>
                    <a:pt x="99" y="202"/>
                  </a:lnTo>
                  <a:lnTo>
                    <a:pt x="110" y="207"/>
                  </a:lnTo>
                  <a:lnTo>
                    <a:pt x="121" y="211"/>
                  </a:lnTo>
                  <a:lnTo>
                    <a:pt x="134" y="216"/>
                  </a:lnTo>
                  <a:lnTo>
                    <a:pt x="145" y="219"/>
                  </a:lnTo>
                  <a:lnTo>
                    <a:pt x="157" y="221"/>
                  </a:lnTo>
                  <a:lnTo>
                    <a:pt x="160" y="222"/>
                  </a:lnTo>
                  <a:lnTo>
                    <a:pt x="165" y="222"/>
                  </a:lnTo>
                  <a:lnTo>
                    <a:pt x="170" y="221"/>
                  </a:lnTo>
                  <a:lnTo>
                    <a:pt x="175" y="221"/>
                  </a:lnTo>
                  <a:lnTo>
                    <a:pt x="176" y="219"/>
                  </a:lnTo>
                  <a:lnTo>
                    <a:pt x="179" y="222"/>
                  </a:lnTo>
                  <a:lnTo>
                    <a:pt x="184" y="224"/>
                  </a:lnTo>
                  <a:lnTo>
                    <a:pt x="189" y="224"/>
                  </a:lnTo>
                  <a:lnTo>
                    <a:pt x="192" y="224"/>
                  </a:lnTo>
                  <a:lnTo>
                    <a:pt x="195" y="224"/>
                  </a:lnTo>
                  <a:lnTo>
                    <a:pt x="200" y="222"/>
                  </a:lnTo>
                  <a:lnTo>
                    <a:pt x="203" y="221"/>
                  </a:lnTo>
                  <a:lnTo>
                    <a:pt x="206" y="221"/>
                  </a:lnTo>
                  <a:lnTo>
                    <a:pt x="218" y="219"/>
                  </a:lnTo>
                  <a:lnTo>
                    <a:pt x="230" y="216"/>
                  </a:lnTo>
                  <a:lnTo>
                    <a:pt x="243" y="211"/>
                  </a:lnTo>
                  <a:lnTo>
                    <a:pt x="254" y="207"/>
                  </a:lnTo>
                  <a:lnTo>
                    <a:pt x="265" y="202"/>
                  </a:lnTo>
                  <a:lnTo>
                    <a:pt x="276" y="195"/>
                  </a:lnTo>
                  <a:lnTo>
                    <a:pt x="287" y="189"/>
                  </a:lnTo>
                  <a:lnTo>
                    <a:pt x="297" y="181"/>
                  </a:lnTo>
                  <a:lnTo>
                    <a:pt x="306" y="172"/>
                  </a:lnTo>
                  <a:lnTo>
                    <a:pt x="314" y="164"/>
                  </a:lnTo>
                  <a:lnTo>
                    <a:pt x="324" y="154"/>
                  </a:lnTo>
                  <a:lnTo>
                    <a:pt x="330" y="143"/>
                  </a:lnTo>
                  <a:lnTo>
                    <a:pt x="336" y="134"/>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2" name="Freeform 102"/>
            <p:cNvSpPr>
              <a:spLocks/>
            </p:cNvSpPr>
            <p:nvPr/>
          </p:nvSpPr>
          <p:spPr bwMode="auto">
            <a:xfrm>
              <a:off x="805" y="1762"/>
              <a:ext cx="13" cy="11"/>
            </a:xfrm>
            <a:custGeom>
              <a:avLst/>
              <a:gdLst>
                <a:gd name="T0" fmla="*/ 13 w 13"/>
                <a:gd name="T1" fmla="*/ 5 h 11"/>
                <a:gd name="T2" fmla="*/ 2 w 13"/>
                <a:gd name="T3" fmla="*/ 0 h 11"/>
                <a:gd name="T4" fmla="*/ 0 w 13"/>
                <a:gd name="T5" fmla="*/ 5 h 11"/>
                <a:gd name="T6" fmla="*/ 10 w 13"/>
                <a:gd name="T7" fmla="*/ 11 h 11"/>
                <a:gd name="T8" fmla="*/ 13 w 13"/>
                <a:gd name="T9" fmla="*/ 5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13" y="5"/>
                  </a:moveTo>
                  <a:lnTo>
                    <a:pt x="2" y="0"/>
                  </a:lnTo>
                  <a:lnTo>
                    <a:pt x="0" y="5"/>
                  </a:lnTo>
                  <a:lnTo>
                    <a:pt x="10" y="11"/>
                  </a:lnTo>
                  <a:lnTo>
                    <a:pt x="13" y="5"/>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3" name="Freeform 103"/>
            <p:cNvSpPr>
              <a:spLocks/>
            </p:cNvSpPr>
            <p:nvPr/>
          </p:nvSpPr>
          <p:spPr bwMode="auto">
            <a:xfrm>
              <a:off x="815" y="1767"/>
              <a:ext cx="19" cy="14"/>
            </a:xfrm>
            <a:custGeom>
              <a:avLst/>
              <a:gdLst>
                <a:gd name="T0" fmla="*/ 19 w 19"/>
                <a:gd name="T1" fmla="*/ 9 h 14"/>
                <a:gd name="T2" fmla="*/ 19 w 19"/>
                <a:gd name="T3" fmla="*/ 9 h 14"/>
                <a:gd name="T4" fmla="*/ 3 w 19"/>
                <a:gd name="T5" fmla="*/ 0 h 14"/>
                <a:gd name="T6" fmla="*/ 0 w 19"/>
                <a:gd name="T7" fmla="*/ 6 h 14"/>
                <a:gd name="T8" fmla="*/ 15 w 19"/>
                <a:gd name="T9" fmla="*/ 14 h 14"/>
                <a:gd name="T10" fmla="*/ 15 w 19"/>
                <a:gd name="T11" fmla="*/ 14 h 14"/>
                <a:gd name="T12" fmla="*/ 19 w 19"/>
                <a:gd name="T13" fmla="*/ 9 h 14"/>
                <a:gd name="T14" fmla="*/ 0 60000 65536"/>
                <a:gd name="T15" fmla="*/ 0 60000 65536"/>
                <a:gd name="T16" fmla="*/ 0 60000 65536"/>
                <a:gd name="T17" fmla="*/ 0 60000 65536"/>
                <a:gd name="T18" fmla="*/ 0 60000 65536"/>
                <a:gd name="T19" fmla="*/ 0 60000 65536"/>
                <a:gd name="T20" fmla="*/ 0 60000 65536"/>
                <a:gd name="T21" fmla="*/ 0 w 19"/>
                <a:gd name="T22" fmla="*/ 0 h 14"/>
                <a:gd name="T23" fmla="*/ 19 w 19"/>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4">
                  <a:moveTo>
                    <a:pt x="19" y="9"/>
                  </a:moveTo>
                  <a:lnTo>
                    <a:pt x="19" y="9"/>
                  </a:lnTo>
                  <a:lnTo>
                    <a:pt x="3" y="0"/>
                  </a:lnTo>
                  <a:lnTo>
                    <a:pt x="0" y="6"/>
                  </a:lnTo>
                  <a:lnTo>
                    <a:pt x="15" y="14"/>
                  </a:lnTo>
                  <a:lnTo>
                    <a:pt x="19" y="9"/>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4" name="Freeform 104"/>
            <p:cNvSpPr>
              <a:spLocks/>
            </p:cNvSpPr>
            <p:nvPr/>
          </p:nvSpPr>
          <p:spPr bwMode="auto">
            <a:xfrm>
              <a:off x="830" y="1776"/>
              <a:ext cx="26" cy="19"/>
            </a:xfrm>
            <a:custGeom>
              <a:avLst/>
              <a:gdLst>
                <a:gd name="T0" fmla="*/ 26 w 26"/>
                <a:gd name="T1" fmla="*/ 15 h 19"/>
                <a:gd name="T2" fmla="*/ 26 w 26"/>
                <a:gd name="T3" fmla="*/ 15 h 19"/>
                <a:gd name="T4" fmla="*/ 4 w 26"/>
                <a:gd name="T5" fmla="*/ 0 h 19"/>
                <a:gd name="T6" fmla="*/ 0 w 26"/>
                <a:gd name="T7" fmla="*/ 5 h 19"/>
                <a:gd name="T8" fmla="*/ 23 w 26"/>
                <a:gd name="T9" fmla="*/ 19 h 19"/>
                <a:gd name="T10" fmla="*/ 21 w 26"/>
                <a:gd name="T11" fmla="*/ 19 h 19"/>
                <a:gd name="T12" fmla="*/ 26 w 26"/>
                <a:gd name="T13" fmla="*/ 15 h 19"/>
                <a:gd name="T14" fmla="*/ 0 60000 65536"/>
                <a:gd name="T15" fmla="*/ 0 60000 65536"/>
                <a:gd name="T16" fmla="*/ 0 60000 65536"/>
                <a:gd name="T17" fmla="*/ 0 60000 65536"/>
                <a:gd name="T18" fmla="*/ 0 60000 65536"/>
                <a:gd name="T19" fmla="*/ 0 60000 65536"/>
                <a:gd name="T20" fmla="*/ 0 60000 65536"/>
                <a:gd name="T21" fmla="*/ 0 w 26"/>
                <a:gd name="T22" fmla="*/ 0 h 19"/>
                <a:gd name="T23" fmla="*/ 26 w 2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9">
                  <a:moveTo>
                    <a:pt x="26" y="15"/>
                  </a:moveTo>
                  <a:lnTo>
                    <a:pt x="26" y="15"/>
                  </a:lnTo>
                  <a:lnTo>
                    <a:pt x="4" y="0"/>
                  </a:lnTo>
                  <a:lnTo>
                    <a:pt x="0" y="5"/>
                  </a:lnTo>
                  <a:lnTo>
                    <a:pt x="23" y="19"/>
                  </a:lnTo>
                  <a:lnTo>
                    <a:pt x="21" y="19"/>
                  </a:lnTo>
                  <a:lnTo>
                    <a:pt x="26" y="15"/>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5" name="Freeform 105"/>
            <p:cNvSpPr>
              <a:spLocks/>
            </p:cNvSpPr>
            <p:nvPr/>
          </p:nvSpPr>
          <p:spPr bwMode="auto">
            <a:xfrm>
              <a:off x="851" y="1791"/>
              <a:ext cx="30" cy="27"/>
            </a:xfrm>
            <a:custGeom>
              <a:avLst/>
              <a:gdLst>
                <a:gd name="T0" fmla="*/ 30 w 30"/>
                <a:gd name="T1" fmla="*/ 22 h 27"/>
                <a:gd name="T2" fmla="*/ 5 w 30"/>
                <a:gd name="T3" fmla="*/ 0 h 27"/>
                <a:gd name="T4" fmla="*/ 0 w 30"/>
                <a:gd name="T5" fmla="*/ 4 h 27"/>
                <a:gd name="T6" fmla="*/ 27 w 30"/>
                <a:gd name="T7" fmla="*/ 27 h 27"/>
                <a:gd name="T8" fmla="*/ 30 w 30"/>
                <a:gd name="T9" fmla="*/ 22 h 27"/>
                <a:gd name="T10" fmla="*/ 0 60000 65536"/>
                <a:gd name="T11" fmla="*/ 0 60000 65536"/>
                <a:gd name="T12" fmla="*/ 0 60000 65536"/>
                <a:gd name="T13" fmla="*/ 0 60000 65536"/>
                <a:gd name="T14" fmla="*/ 0 60000 65536"/>
                <a:gd name="T15" fmla="*/ 0 w 30"/>
                <a:gd name="T16" fmla="*/ 0 h 27"/>
                <a:gd name="T17" fmla="*/ 30 w 30"/>
                <a:gd name="T18" fmla="*/ 27 h 27"/>
              </a:gdLst>
              <a:ahLst/>
              <a:cxnLst>
                <a:cxn ang="T10">
                  <a:pos x="T0" y="T1"/>
                </a:cxn>
                <a:cxn ang="T11">
                  <a:pos x="T2" y="T3"/>
                </a:cxn>
                <a:cxn ang="T12">
                  <a:pos x="T4" y="T5"/>
                </a:cxn>
                <a:cxn ang="T13">
                  <a:pos x="T6" y="T7"/>
                </a:cxn>
                <a:cxn ang="T14">
                  <a:pos x="T8" y="T9"/>
                </a:cxn>
              </a:cxnLst>
              <a:rect l="T15" t="T16" r="T17" b="T18"/>
              <a:pathLst>
                <a:path w="30" h="27">
                  <a:moveTo>
                    <a:pt x="30" y="22"/>
                  </a:moveTo>
                  <a:lnTo>
                    <a:pt x="5" y="0"/>
                  </a:lnTo>
                  <a:lnTo>
                    <a:pt x="0" y="4"/>
                  </a:lnTo>
                  <a:lnTo>
                    <a:pt x="27" y="27"/>
                  </a:lnTo>
                  <a:lnTo>
                    <a:pt x="30" y="22"/>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6" name="Freeform 106"/>
            <p:cNvSpPr>
              <a:spLocks/>
            </p:cNvSpPr>
            <p:nvPr/>
          </p:nvSpPr>
          <p:spPr bwMode="auto">
            <a:xfrm>
              <a:off x="878" y="1813"/>
              <a:ext cx="46" cy="41"/>
            </a:xfrm>
            <a:custGeom>
              <a:avLst/>
              <a:gdLst>
                <a:gd name="T0" fmla="*/ 46 w 46"/>
                <a:gd name="T1" fmla="*/ 38 h 41"/>
                <a:gd name="T2" fmla="*/ 46 w 46"/>
                <a:gd name="T3" fmla="*/ 38 h 41"/>
                <a:gd name="T4" fmla="*/ 3 w 46"/>
                <a:gd name="T5" fmla="*/ 0 h 41"/>
                <a:gd name="T6" fmla="*/ 0 w 46"/>
                <a:gd name="T7" fmla="*/ 5 h 41"/>
                <a:gd name="T8" fmla="*/ 43 w 46"/>
                <a:gd name="T9" fmla="*/ 41 h 41"/>
                <a:gd name="T10" fmla="*/ 41 w 46"/>
                <a:gd name="T11" fmla="*/ 41 h 41"/>
                <a:gd name="T12" fmla="*/ 46 w 46"/>
                <a:gd name="T13" fmla="*/ 38 h 41"/>
                <a:gd name="T14" fmla="*/ 0 60000 65536"/>
                <a:gd name="T15" fmla="*/ 0 60000 65536"/>
                <a:gd name="T16" fmla="*/ 0 60000 65536"/>
                <a:gd name="T17" fmla="*/ 0 60000 65536"/>
                <a:gd name="T18" fmla="*/ 0 60000 65536"/>
                <a:gd name="T19" fmla="*/ 0 60000 65536"/>
                <a:gd name="T20" fmla="*/ 0 60000 65536"/>
                <a:gd name="T21" fmla="*/ 0 w 46"/>
                <a:gd name="T22" fmla="*/ 0 h 41"/>
                <a:gd name="T23" fmla="*/ 46 w 46"/>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41">
                  <a:moveTo>
                    <a:pt x="46" y="38"/>
                  </a:moveTo>
                  <a:lnTo>
                    <a:pt x="46" y="38"/>
                  </a:lnTo>
                  <a:lnTo>
                    <a:pt x="3" y="0"/>
                  </a:lnTo>
                  <a:lnTo>
                    <a:pt x="0" y="5"/>
                  </a:lnTo>
                  <a:lnTo>
                    <a:pt x="43" y="41"/>
                  </a:lnTo>
                  <a:lnTo>
                    <a:pt x="41" y="41"/>
                  </a:lnTo>
                  <a:lnTo>
                    <a:pt x="46" y="38"/>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7" name="Freeform 107"/>
            <p:cNvSpPr>
              <a:spLocks/>
            </p:cNvSpPr>
            <p:nvPr/>
          </p:nvSpPr>
          <p:spPr bwMode="auto">
            <a:xfrm>
              <a:off x="919" y="1851"/>
              <a:ext cx="16" cy="14"/>
            </a:xfrm>
            <a:custGeom>
              <a:avLst/>
              <a:gdLst>
                <a:gd name="T0" fmla="*/ 16 w 16"/>
                <a:gd name="T1" fmla="*/ 11 h 14"/>
                <a:gd name="T2" fmla="*/ 5 w 16"/>
                <a:gd name="T3" fmla="*/ 0 h 14"/>
                <a:gd name="T4" fmla="*/ 0 w 16"/>
                <a:gd name="T5" fmla="*/ 3 h 14"/>
                <a:gd name="T6" fmla="*/ 11 w 16"/>
                <a:gd name="T7" fmla="*/ 14 h 14"/>
                <a:gd name="T8" fmla="*/ 16 w 16"/>
                <a:gd name="T9" fmla="*/ 11 h 14"/>
                <a:gd name="T10" fmla="*/ 0 60000 65536"/>
                <a:gd name="T11" fmla="*/ 0 60000 65536"/>
                <a:gd name="T12" fmla="*/ 0 60000 65536"/>
                <a:gd name="T13" fmla="*/ 0 60000 65536"/>
                <a:gd name="T14" fmla="*/ 0 60000 65536"/>
                <a:gd name="T15" fmla="*/ 0 w 16"/>
                <a:gd name="T16" fmla="*/ 0 h 14"/>
                <a:gd name="T17" fmla="*/ 16 w 16"/>
                <a:gd name="T18" fmla="*/ 14 h 14"/>
              </a:gdLst>
              <a:ahLst/>
              <a:cxnLst>
                <a:cxn ang="T10">
                  <a:pos x="T0" y="T1"/>
                </a:cxn>
                <a:cxn ang="T11">
                  <a:pos x="T2" y="T3"/>
                </a:cxn>
                <a:cxn ang="T12">
                  <a:pos x="T4" y="T5"/>
                </a:cxn>
                <a:cxn ang="T13">
                  <a:pos x="T6" y="T7"/>
                </a:cxn>
                <a:cxn ang="T14">
                  <a:pos x="T8" y="T9"/>
                </a:cxn>
              </a:cxnLst>
              <a:rect l="T15" t="T16" r="T17" b="T18"/>
              <a:pathLst>
                <a:path w="16" h="14">
                  <a:moveTo>
                    <a:pt x="16" y="11"/>
                  </a:moveTo>
                  <a:lnTo>
                    <a:pt x="5" y="0"/>
                  </a:lnTo>
                  <a:lnTo>
                    <a:pt x="0" y="3"/>
                  </a:lnTo>
                  <a:lnTo>
                    <a:pt x="11" y="14"/>
                  </a:lnTo>
                  <a:lnTo>
                    <a:pt x="16" y="11"/>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8" name="Freeform 108"/>
            <p:cNvSpPr>
              <a:spLocks/>
            </p:cNvSpPr>
            <p:nvPr/>
          </p:nvSpPr>
          <p:spPr bwMode="auto">
            <a:xfrm>
              <a:off x="930" y="1862"/>
              <a:ext cx="24" cy="27"/>
            </a:xfrm>
            <a:custGeom>
              <a:avLst/>
              <a:gdLst>
                <a:gd name="T0" fmla="*/ 24 w 24"/>
                <a:gd name="T1" fmla="*/ 22 h 27"/>
                <a:gd name="T2" fmla="*/ 24 w 24"/>
                <a:gd name="T3" fmla="*/ 22 h 27"/>
                <a:gd name="T4" fmla="*/ 5 w 24"/>
                <a:gd name="T5" fmla="*/ 0 h 27"/>
                <a:gd name="T6" fmla="*/ 0 w 24"/>
                <a:gd name="T7" fmla="*/ 3 h 27"/>
                <a:gd name="T8" fmla="*/ 19 w 24"/>
                <a:gd name="T9" fmla="*/ 27 h 27"/>
                <a:gd name="T10" fmla="*/ 19 w 24"/>
                <a:gd name="T11" fmla="*/ 25 h 27"/>
                <a:gd name="T12" fmla="*/ 24 w 24"/>
                <a:gd name="T13" fmla="*/ 22 h 27"/>
                <a:gd name="T14" fmla="*/ 0 60000 65536"/>
                <a:gd name="T15" fmla="*/ 0 60000 65536"/>
                <a:gd name="T16" fmla="*/ 0 60000 65536"/>
                <a:gd name="T17" fmla="*/ 0 60000 65536"/>
                <a:gd name="T18" fmla="*/ 0 60000 65536"/>
                <a:gd name="T19" fmla="*/ 0 60000 65536"/>
                <a:gd name="T20" fmla="*/ 0 60000 65536"/>
                <a:gd name="T21" fmla="*/ 0 w 24"/>
                <a:gd name="T22" fmla="*/ 0 h 27"/>
                <a:gd name="T23" fmla="*/ 24 w 24"/>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7">
                  <a:moveTo>
                    <a:pt x="24" y="22"/>
                  </a:moveTo>
                  <a:lnTo>
                    <a:pt x="24" y="22"/>
                  </a:lnTo>
                  <a:lnTo>
                    <a:pt x="5" y="0"/>
                  </a:lnTo>
                  <a:lnTo>
                    <a:pt x="0" y="3"/>
                  </a:lnTo>
                  <a:lnTo>
                    <a:pt x="19" y="27"/>
                  </a:lnTo>
                  <a:lnTo>
                    <a:pt x="19" y="25"/>
                  </a:lnTo>
                  <a:lnTo>
                    <a:pt x="24" y="22"/>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49" name="Freeform 109"/>
            <p:cNvSpPr>
              <a:spLocks/>
            </p:cNvSpPr>
            <p:nvPr/>
          </p:nvSpPr>
          <p:spPr bwMode="auto">
            <a:xfrm>
              <a:off x="949" y="1884"/>
              <a:ext cx="24" cy="30"/>
            </a:xfrm>
            <a:custGeom>
              <a:avLst/>
              <a:gdLst>
                <a:gd name="T0" fmla="*/ 24 w 24"/>
                <a:gd name="T1" fmla="*/ 27 h 30"/>
                <a:gd name="T2" fmla="*/ 22 w 24"/>
                <a:gd name="T3" fmla="*/ 27 h 30"/>
                <a:gd name="T4" fmla="*/ 5 w 24"/>
                <a:gd name="T5" fmla="*/ 0 h 30"/>
                <a:gd name="T6" fmla="*/ 0 w 24"/>
                <a:gd name="T7" fmla="*/ 3 h 30"/>
                <a:gd name="T8" fmla="*/ 18 w 24"/>
                <a:gd name="T9" fmla="*/ 30 h 30"/>
                <a:gd name="T10" fmla="*/ 18 w 24"/>
                <a:gd name="T11" fmla="*/ 30 h 30"/>
                <a:gd name="T12" fmla="*/ 24 w 24"/>
                <a:gd name="T13" fmla="*/ 27 h 30"/>
                <a:gd name="T14" fmla="*/ 24 w 24"/>
                <a:gd name="T15" fmla="*/ 27 h 30"/>
                <a:gd name="T16" fmla="*/ 22 w 24"/>
                <a:gd name="T17" fmla="*/ 27 h 30"/>
                <a:gd name="T18" fmla="*/ 24 w 24"/>
                <a:gd name="T19" fmla="*/ 2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0"/>
                <a:gd name="T32" fmla="*/ 24 w 24"/>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0">
                  <a:moveTo>
                    <a:pt x="24" y="27"/>
                  </a:moveTo>
                  <a:lnTo>
                    <a:pt x="22" y="27"/>
                  </a:lnTo>
                  <a:lnTo>
                    <a:pt x="5" y="0"/>
                  </a:lnTo>
                  <a:lnTo>
                    <a:pt x="0" y="3"/>
                  </a:lnTo>
                  <a:lnTo>
                    <a:pt x="18" y="30"/>
                  </a:lnTo>
                  <a:lnTo>
                    <a:pt x="24" y="27"/>
                  </a:lnTo>
                  <a:lnTo>
                    <a:pt x="22" y="27"/>
                  </a:lnTo>
                  <a:lnTo>
                    <a:pt x="24" y="27"/>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0" name="Freeform 110"/>
            <p:cNvSpPr>
              <a:spLocks/>
            </p:cNvSpPr>
            <p:nvPr/>
          </p:nvSpPr>
          <p:spPr bwMode="auto">
            <a:xfrm>
              <a:off x="967" y="1911"/>
              <a:ext cx="15" cy="26"/>
            </a:xfrm>
            <a:custGeom>
              <a:avLst/>
              <a:gdLst>
                <a:gd name="T0" fmla="*/ 15 w 15"/>
                <a:gd name="T1" fmla="*/ 24 h 26"/>
                <a:gd name="T2" fmla="*/ 15 w 15"/>
                <a:gd name="T3" fmla="*/ 24 h 26"/>
                <a:gd name="T4" fmla="*/ 6 w 15"/>
                <a:gd name="T5" fmla="*/ 0 h 26"/>
                <a:gd name="T6" fmla="*/ 0 w 15"/>
                <a:gd name="T7" fmla="*/ 3 h 26"/>
                <a:gd name="T8" fmla="*/ 9 w 15"/>
                <a:gd name="T9" fmla="*/ 26 h 26"/>
                <a:gd name="T10" fmla="*/ 9 w 15"/>
                <a:gd name="T11" fmla="*/ 26 h 26"/>
                <a:gd name="T12" fmla="*/ 15 w 15"/>
                <a:gd name="T13" fmla="*/ 24 h 26"/>
                <a:gd name="T14" fmla="*/ 15 w 15"/>
                <a:gd name="T15" fmla="*/ 24 h 26"/>
                <a:gd name="T16" fmla="*/ 15 w 15"/>
                <a:gd name="T17" fmla="*/ 24 h 26"/>
                <a:gd name="T18" fmla="*/ 15 w 15"/>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26"/>
                <a:gd name="T32" fmla="*/ 15 w 15"/>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26">
                  <a:moveTo>
                    <a:pt x="15" y="24"/>
                  </a:moveTo>
                  <a:lnTo>
                    <a:pt x="15" y="24"/>
                  </a:lnTo>
                  <a:lnTo>
                    <a:pt x="6" y="0"/>
                  </a:lnTo>
                  <a:lnTo>
                    <a:pt x="0" y="3"/>
                  </a:lnTo>
                  <a:lnTo>
                    <a:pt x="9" y="26"/>
                  </a:lnTo>
                  <a:lnTo>
                    <a:pt x="15" y="24"/>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1" name="Freeform 111"/>
            <p:cNvSpPr>
              <a:spLocks/>
            </p:cNvSpPr>
            <p:nvPr/>
          </p:nvSpPr>
          <p:spPr bwMode="auto">
            <a:xfrm>
              <a:off x="976" y="1935"/>
              <a:ext cx="10" cy="21"/>
            </a:xfrm>
            <a:custGeom>
              <a:avLst/>
              <a:gdLst>
                <a:gd name="T0" fmla="*/ 10 w 10"/>
                <a:gd name="T1" fmla="*/ 21 h 21"/>
                <a:gd name="T2" fmla="*/ 10 w 10"/>
                <a:gd name="T3" fmla="*/ 19 h 21"/>
                <a:gd name="T4" fmla="*/ 6 w 10"/>
                <a:gd name="T5" fmla="*/ 0 h 21"/>
                <a:gd name="T6" fmla="*/ 0 w 10"/>
                <a:gd name="T7" fmla="*/ 2 h 21"/>
                <a:gd name="T8" fmla="*/ 5 w 10"/>
                <a:gd name="T9" fmla="*/ 21 h 21"/>
                <a:gd name="T10" fmla="*/ 5 w 10"/>
                <a:gd name="T11" fmla="*/ 21 h 21"/>
                <a:gd name="T12" fmla="*/ 10 w 10"/>
                <a:gd name="T13" fmla="*/ 21 h 21"/>
                <a:gd name="T14" fmla="*/ 10 w 10"/>
                <a:gd name="T15" fmla="*/ 21 h 21"/>
                <a:gd name="T16" fmla="*/ 10 w 10"/>
                <a:gd name="T17" fmla="*/ 19 h 21"/>
                <a:gd name="T18" fmla="*/ 10 w 10"/>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21"/>
                <a:gd name="T32" fmla="*/ 10 w 10"/>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21">
                  <a:moveTo>
                    <a:pt x="10" y="21"/>
                  </a:moveTo>
                  <a:lnTo>
                    <a:pt x="10" y="19"/>
                  </a:lnTo>
                  <a:lnTo>
                    <a:pt x="6" y="0"/>
                  </a:lnTo>
                  <a:lnTo>
                    <a:pt x="0" y="2"/>
                  </a:lnTo>
                  <a:lnTo>
                    <a:pt x="5" y="21"/>
                  </a:lnTo>
                  <a:lnTo>
                    <a:pt x="10" y="21"/>
                  </a:lnTo>
                  <a:lnTo>
                    <a:pt x="10" y="19"/>
                  </a:lnTo>
                  <a:lnTo>
                    <a:pt x="10" y="21"/>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2" name="Freeform 112"/>
            <p:cNvSpPr>
              <a:spLocks/>
            </p:cNvSpPr>
            <p:nvPr/>
          </p:nvSpPr>
          <p:spPr bwMode="auto">
            <a:xfrm>
              <a:off x="979" y="1956"/>
              <a:ext cx="7" cy="9"/>
            </a:xfrm>
            <a:custGeom>
              <a:avLst/>
              <a:gdLst>
                <a:gd name="T0" fmla="*/ 5 w 7"/>
                <a:gd name="T1" fmla="*/ 9 h 9"/>
                <a:gd name="T2" fmla="*/ 7 w 7"/>
                <a:gd name="T3" fmla="*/ 7 h 9"/>
                <a:gd name="T4" fmla="*/ 7 w 7"/>
                <a:gd name="T5" fmla="*/ 0 h 9"/>
                <a:gd name="T6" fmla="*/ 2 w 7"/>
                <a:gd name="T7" fmla="*/ 0 h 9"/>
                <a:gd name="T8" fmla="*/ 0 w 7"/>
                <a:gd name="T9" fmla="*/ 7 h 9"/>
                <a:gd name="T10" fmla="*/ 0 w 7"/>
                <a:gd name="T11" fmla="*/ 6 h 9"/>
                <a:gd name="T12" fmla="*/ 5 w 7"/>
                <a:gd name="T13" fmla="*/ 9 h 9"/>
                <a:gd name="T14" fmla="*/ 7 w 7"/>
                <a:gd name="T15" fmla="*/ 7 h 9"/>
                <a:gd name="T16" fmla="*/ 7 w 7"/>
                <a:gd name="T17" fmla="*/ 7 h 9"/>
                <a:gd name="T18" fmla="*/ 5 w 7"/>
                <a:gd name="T19" fmla="*/ 9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9"/>
                <a:gd name="T32" fmla="*/ 7 w 7"/>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9">
                  <a:moveTo>
                    <a:pt x="5" y="9"/>
                  </a:moveTo>
                  <a:lnTo>
                    <a:pt x="7" y="7"/>
                  </a:lnTo>
                  <a:lnTo>
                    <a:pt x="7" y="0"/>
                  </a:lnTo>
                  <a:lnTo>
                    <a:pt x="2" y="0"/>
                  </a:lnTo>
                  <a:lnTo>
                    <a:pt x="0" y="7"/>
                  </a:lnTo>
                  <a:lnTo>
                    <a:pt x="0" y="6"/>
                  </a:lnTo>
                  <a:lnTo>
                    <a:pt x="5" y="9"/>
                  </a:lnTo>
                  <a:lnTo>
                    <a:pt x="7" y="7"/>
                  </a:lnTo>
                  <a:lnTo>
                    <a:pt x="5" y="9"/>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3" name="Freeform 113"/>
            <p:cNvSpPr>
              <a:spLocks/>
            </p:cNvSpPr>
            <p:nvPr/>
          </p:nvSpPr>
          <p:spPr bwMode="auto">
            <a:xfrm>
              <a:off x="976" y="1962"/>
              <a:ext cx="8" cy="8"/>
            </a:xfrm>
            <a:custGeom>
              <a:avLst/>
              <a:gdLst>
                <a:gd name="T0" fmla="*/ 3 w 8"/>
                <a:gd name="T1" fmla="*/ 6 h 8"/>
                <a:gd name="T2" fmla="*/ 6 w 8"/>
                <a:gd name="T3" fmla="*/ 8 h 8"/>
                <a:gd name="T4" fmla="*/ 8 w 8"/>
                <a:gd name="T5" fmla="*/ 3 h 8"/>
                <a:gd name="T6" fmla="*/ 3 w 8"/>
                <a:gd name="T7" fmla="*/ 0 h 8"/>
                <a:gd name="T8" fmla="*/ 0 w 8"/>
                <a:gd name="T9" fmla="*/ 5 h 8"/>
                <a:gd name="T10" fmla="*/ 3 w 8"/>
                <a:gd name="T11" fmla="*/ 6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6"/>
                  </a:moveTo>
                  <a:lnTo>
                    <a:pt x="6" y="8"/>
                  </a:lnTo>
                  <a:lnTo>
                    <a:pt x="8" y="3"/>
                  </a:lnTo>
                  <a:lnTo>
                    <a:pt x="3" y="0"/>
                  </a:lnTo>
                  <a:lnTo>
                    <a:pt x="0" y="5"/>
                  </a:lnTo>
                  <a:lnTo>
                    <a:pt x="3" y="6"/>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4" name="Freeform 114"/>
            <p:cNvSpPr>
              <a:spLocks/>
            </p:cNvSpPr>
            <p:nvPr/>
          </p:nvSpPr>
          <p:spPr bwMode="auto">
            <a:xfrm>
              <a:off x="1032" y="1616"/>
              <a:ext cx="9" cy="13"/>
            </a:xfrm>
            <a:custGeom>
              <a:avLst/>
              <a:gdLst>
                <a:gd name="T0" fmla="*/ 4 w 9"/>
                <a:gd name="T1" fmla="*/ 11 h 13"/>
                <a:gd name="T2" fmla="*/ 4 w 9"/>
                <a:gd name="T3" fmla="*/ 13 h 13"/>
                <a:gd name="T4" fmla="*/ 9 w 9"/>
                <a:gd name="T5" fmla="*/ 4 h 13"/>
                <a:gd name="T6" fmla="*/ 4 w 9"/>
                <a:gd name="T7" fmla="*/ 0 h 13"/>
                <a:gd name="T8" fmla="*/ 0 w 9"/>
                <a:gd name="T9" fmla="*/ 10 h 13"/>
                <a:gd name="T10" fmla="*/ 0 w 9"/>
                <a:gd name="T11" fmla="*/ 11 h 13"/>
                <a:gd name="T12" fmla="*/ 0 w 9"/>
                <a:gd name="T13" fmla="*/ 10 h 13"/>
                <a:gd name="T14" fmla="*/ 0 w 9"/>
                <a:gd name="T15" fmla="*/ 10 h 13"/>
                <a:gd name="T16" fmla="*/ 0 w 9"/>
                <a:gd name="T17" fmla="*/ 11 h 13"/>
                <a:gd name="T18" fmla="*/ 4 w 9"/>
                <a:gd name="T19" fmla="*/ 11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3"/>
                <a:gd name="T32" fmla="*/ 9 w 9"/>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3">
                  <a:moveTo>
                    <a:pt x="4" y="11"/>
                  </a:moveTo>
                  <a:lnTo>
                    <a:pt x="4" y="13"/>
                  </a:lnTo>
                  <a:lnTo>
                    <a:pt x="9" y="4"/>
                  </a:lnTo>
                  <a:lnTo>
                    <a:pt x="4" y="0"/>
                  </a:lnTo>
                  <a:lnTo>
                    <a:pt x="0" y="10"/>
                  </a:lnTo>
                  <a:lnTo>
                    <a:pt x="0" y="11"/>
                  </a:lnTo>
                  <a:lnTo>
                    <a:pt x="0" y="10"/>
                  </a:lnTo>
                  <a:lnTo>
                    <a:pt x="0" y="11"/>
                  </a:lnTo>
                  <a:lnTo>
                    <a:pt x="4" y="1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5" name="Freeform 115"/>
            <p:cNvSpPr>
              <a:spLocks/>
            </p:cNvSpPr>
            <p:nvPr/>
          </p:nvSpPr>
          <p:spPr bwMode="auto">
            <a:xfrm>
              <a:off x="1028" y="1627"/>
              <a:ext cx="8" cy="19"/>
            </a:xfrm>
            <a:custGeom>
              <a:avLst/>
              <a:gdLst>
                <a:gd name="T0" fmla="*/ 7 w 8"/>
                <a:gd name="T1" fmla="*/ 19 h 19"/>
                <a:gd name="T2" fmla="*/ 7 w 8"/>
                <a:gd name="T3" fmla="*/ 19 h 19"/>
                <a:gd name="T4" fmla="*/ 8 w 8"/>
                <a:gd name="T5" fmla="*/ 0 h 19"/>
                <a:gd name="T6" fmla="*/ 4 w 8"/>
                <a:gd name="T7" fmla="*/ 0 h 19"/>
                <a:gd name="T8" fmla="*/ 0 w 8"/>
                <a:gd name="T9" fmla="*/ 19 h 19"/>
                <a:gd name="T10" fmla="*/ 0 w 8"/>
                <a:gd name="T11" fmla="*/ 19 h 19"/>
                <a:gd name="T12" fmla="*/ 0 w 8"/>
                <a:gd name="T13" fmla="*/ 19 h 19"/>
                <a:gd name="T14" fmla="*/ 0 w 8"/>
                <a:gd name="T15" fmla="*/ 19 h 19"/>
                <a:gd name="T16" fmla="*/ 0 w 8"/>
                <a:gd name="T17" fmla="*/ 19 h 19"/>
                <a:gd name="T18" fmla="*/ 7 w 8"/>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19"/>
                <a:gd name="T32" fmla="*/ 8 w 8"/>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19">
                  <a:moveTo>
                    <a:pt x="7" y="19"/>
                  </a:moveTo>
                  <a:lnTo>
                    <a:pt x="7" y="19"/>
                  </a:lnTo>
                  <a:lnTo>
                    <a:pt x="8" y="0"/>
                  </a:lnTo>
                  <a:lnTo>
                    <a:pt x="4" y="0"/>
                  </a:lnTo>
                  <a:lnTo>
                    <a:pt x="0" y="19"/>
                  </a:lnTo>
                  <a:lnTo>
                    <a:pt x="7" y="1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6" name="Freeform 116"/>
            <p:cNvSpPr>
              <a:spLocks/>
            </p:cNvSpPr>
            <p:nvPr/>
          </p:nvSpPr>
          <p:spPr bwMode="auto">
            <a:xfrm>
              <a:off x="1028" y="1646"/>
              <a:ext cx="10" cy="31"/>
            </a:xfrm>
            <a:custGeom>
              <a:avLst/>
              <a:gdLst>
                <a:gd name="T0" fmla="*/ 10 w 10"/>
                <a:gd name="T1" fmla="*/ 29 h 31"/>
                <a:gd name="T2" fmla="*/ 10 w 10"/>
                <a:gd name="T3" fmla="*/ 29 h 31"/>
                <a:gd name="T4" fmla="*/ 7 w 10"/>
                <a:gd name="T5" fmla="*/ 0 h 31"/>
                <a:gd name="T6" fmla="*/ 0 w 10"/>
                <a:gd name="T7" fmla="*/ 0 h 31"/>
                <a:gd name="T8" fmla="*/ 5 w 10"/>
                <a:gd name="T9" fmla="*/ 31 h 31"/>
                <a:gd name="T10" fmla="*/ 5 w 10"/>
                <a:gd name="T11" fmla="*/ 31 h 31"/>
                <a:gd name="T12" fmla="*/ 10 w 10"/>
                <a:gd name="T13" fmla="*/ 29 h 31"/>
                <a:gd name="T14" fmla="*/ 0 60000 65536"/>
                <a:gd name="T15" fmla="*/ 0 60000 65536"/>
                <a:gd name="T16" fmla="*/ 0 60000 65536"/>
                <a:gd name="T17" fmla="*/ 0 60000 65536"/>
                <a:gd name="T18" fmla="*/ 0 60000 65536"/>
                <a:gd name="T19" fmla="*/ 0 60000 65536"/>
                <a:gd name="T20" fmla="*/ 0 60000 65536"/>
                <a:gd name="T21" fmla="*/ 0 w 10"/>
                <a:gd name="T22" fmla="*/ 0 h 31"/>
                <a:gd name="T23" fmla="*/ 10 w 10"/>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31">
                  <a:moveTo>
                    <a:pt x="10" y="29"/>
                  </a:moveTo>
                  <a:lnTo>
                    <a:pt x="10" y="29"/>
                  </a:lnTo>
                  <a:lnTo>
                    <a:pt x="7" y="0"/>
                  </a:lnTo>
                  <a:lnTo>
                    <a:pt x="0" y="0"/>
                  </a:lnTo>
                  <a:lnTo>
                    <a:pt x="5" y="31"/>
                  </a:lnTo>
                  <a:lnTo>
                    <a:pt x="10" y="2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7" name="Freeform 117"/>
            <p:cNvSpPr>
              <a:spLocks/>
            </p:cNvSpPr>
            <p:nvPr/>
          </p:nvSpPr>
          <p:spPr bwMode="auto">
            <a:xfrm>
              <a:off x="1033" y="1675"/>
              <a:ext cx="11" cy="30"/>
            </a:xfrm>
            <a:custGeom>
              <a:avLst/>
              <a:gdLst>
                <a:gd name="T0" fmla="*/ 11 w 11"/>
                <a:gd name="T1" fmla="*/ 30 h 30"/>
                <a:gd name="T2" fmla="*/ 11 w 11"/>
                <a:gd name="T3" fmla="*/ 30 h 30"/>
                <a:gd name="T4" fmla="*/ 5 w 11"/>
                <a:gd name="T5" fmla="*/ 0 h 30"/>
                <a:gd name="T6" fmla="*/ 0 w 11"/>
                <a:gd name="T7" fmla="*/ 2 h 30"/>
                <a:gd name="T8" fmla="*/ 5 w 11"/>
                <a:gd name="T9" fmla="*/ 30 h 30"/>
                <a:gd name="T10" fmla="*/ 5 w 11"/>
                <a:gd name="T11" fmla="*/ 30 h 30"/>
                <a:gd name="T12" fmla="*/ 11 w 11"/>
                <a:gd name="T13" fmla="*/ 30 h 30"/>
                <a:gd name="T14" fmla="*/ 0 60000 65536"/>
                <a:gd name="T15" fmla="*/ 0 60000 65536"/>
                <a:gd name="T16" fmla="*/ 0 60000 65536"/>
                <a:gd name="T17" fmla="*/ 0 60000 65536"/>
                <a:gd name="T18" fmla="*/ 0 60000 65536"/>
                <a:gd name="T19" fmla="*/ 0 60000 65536"/>
                <a:gd name="T20" fmla="*/ 0 60000 65536"/>
                <a:gd name="T21" fmla="*/ 0 w 11"/>
                <a:gd name="T22" fmla="*/ 0 h 30"/>
                <a:gd name="T23" fmla="*/ 11 w 11"/>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30">
                  <a:moveTo>
                    <a:pt x="11" y="30"/>
                  </a:moveTo>
                  <a:lnTo>
                    <a:pt x="11" y="30"/>
                  </a:lnTo>
                  <a:lnTo>
                    <a:pt x="5" y="0"/>
                  </a:lnTo>
                  <a:lnTo>
                    <a:pt x="0" y="2"/>
                  </a:lnTo>
                  <a:lnTo>
                    <a:pt x="5" y="30"/>
                  </a:lnTo>
                  <a:lnTo>
                    <a:pt x="11" y="3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8" name="Freeform 118"/>
            <p:cNvSpPr>
              <a:spLocks/>
            </p:cNvSpPr>
            <p:nvPr/>
          </p:nvSpPr>
          <p:spPr bwMode="auto">
            <a:xfrm>
              <a:off x="1038" y="1705"/>
              <a:ext cx="14" cy="35"/>
            </a:xfrm>
            <a:custGeom>
              <a:avLst/>
              <a:gdLst>
                <a:gd name="T0" fmla="*/ 14 w 14"/>
                <a:gd name="T1" fmla="*/ 33 h 35"/>
                <a:gd name="T2" fmla="*/ 14 w 14"/>
                <a:gd name="T3" fmla="*/ 33 h 35"/>
                <a:gd name="T4" fmla="*/ 6 w 14"/>
                <a:gd name="T5" fmla="*/ 0 h 35"/>
                <a:gd name="T6" fmla="*/ 0 w 14"/>
                <a:gd name="T7" fmla="*/ 0 h 35"/>
                <a:gd name="T8" fmla="*/ 8 w 14"/>
                <a:gd name="T9" fmla="*/ 35 h 35"/>
                <a:gd name="T10" fmla="*/ 8 w 14"/>
                <a:gd name="T11" fmla="*/ 35 h 35"/>
                <a:gd name="T12" fmla="*/ 14 w 14"/>
                <a:gd name="T13" fmla="*/ 33 h 35"/>
                <a:gd name="T14" fmla="*/ 0 60000 65536"/>
                <a:gd name="T15" fmla="*/ 0 60000 65536"/>
                <a:gd name="T16" fmla="*/ 0 60000 65536"/>
                <a:gd name="T17" fmla="*/ 0 60000 65536"/>
                <a:gd name="T18" fmla="*/ 0 60000 65536"/>
                <a:gd name="T19" fmla="*/ 0 60000 65536"/>
                <a:gd name="T20" fmla="*/ 0 60000 65536"/>
                <a:gd name="T21" fmla="*/ 0 w 14"/>
                <a:gd name="T22" fmla="*/ 0 h 35"/>
                <a:gd name="T23" fmla="*/ 14 w 1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35">
                  <a:moveTo>
                    <a:pt x="14" y="33"/>
                  </a:moveTo>
                  <a:lnTo>
                    <a:pt x="14" y="33"/>
                  </a:lnTo>
                  <a:lnTo>
                    <a:pt x="6" y="0"/>
                  </a:lnTo>
                  <a:lnTo>
                    <a:pt x="0" y="0"/>
                  </a:lnTo>
                  <a:lnTo>
                    <a:pt x="8" y="35"/>
                  </a:lnTo>
                  <a:lnTo>
                    <a:pt x="14" y="3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59" name="Freeform 119"/>
            <p:cNvSpPr>
              <a:spLocks/>
            </p:cNvSpPr>
            <p:nvPr/>
          </p:nvSpPr>
          <p:spPr bwMode="auto">
            <a:xfrm>
              <a:off x="1046" y="1738"/>
              <a:ext cx="14" cy="23"/>
            </a:xfrm>
            <a:custGeom>
              <a:avLst/>
              <a:gdLst>
                <a:gd name="T0" fmla="*/ 14 w 14"/>
                <a:gd name="T1" fmla="*/ 21 h 23"/>
                <a:gd name="T2" fmla="*/ 14 w 14"/>
                <a:gd name="T3" fmla="*/ 21 h 23"/>
                <a:gd name="T4" fmla="*/ 6 w 14"/>
                <a:gd name="T5" fmla="*/ 0 h 23"/>
                <a:gd name="T6" fmla="*/ 0 w 14"/>
                <a:gd name="T7" fmla="*/ 2 h 23"/>
                <a:gd name="T8" fmla="*/ 8 w 14"/>
                <a:gd name="T9" fmla="*/ 23 h 23"/>
                <a:gd name="T10" fmla="*/ 9 w 14"/>
                <a:gd name="T11" fmla="*/ 23 h 23"/>
                <a:gd name="T12" fmla="*/ 14 w 14"/>
                <a:gd name="T13" fmla="*/ 21 h 23"/>
                <a:gd name="T14" fmla="*/ 0 60000 65536"/>
                <a:gd name="T15" fmla="*/ 0 60000 65536"/>
                <a:gd name="T16" fmla="*/ 0 60000 65536"/>
                <a:gd name="T17" fmla="*/ 0 60000 65536"/>
                <a:gd name="T18" fmla="*/ 0 60000 65536"/>
                <a:gd name="T19" fmla="*/ 0 60000 65536"/>
                <a:gd name="T20" fmla="*/ 0 60000 65536"/>
                <a:gd name="T21" fmla="*/ 0 w 14"/>
                <a:gd name="T22" fmla="*/ 0 h 23"/>
                <a:gd name="T23" fmla="*/ 14 w 1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3">
                  <a:moveTo>
                    <a:pt x="14" y="21"/>
                  </a:moveTo>
                  <a:lnTo>
                    <a:pt x="14" y="21"/>
                  </a:lnTo>
                  <a:lnTo>
                    <a:pt x="6" y="0"/>
                  </a:lnTo>
                  <a:lnTo>
                    <a:pt x="0" y="2"/>
                  </a:lnTo>
                  <a:lnTo>
                    <a:pt x="8" y="23"/>
                  </a:lnTo>
                  <a:lnTo>
                    <a:pt x="9" y="23"/>
                  </a:lnTo>
                  <a:lnTo>
                    <a:pt x="14" y="21"/>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0" name="Freeform 120"/>
            <p:cNvSpPr>
              <a:spLocks/>
            </p:cNvSpPr>
            <p:nvPr/>
          </p:nvSpPr>
          <p:spPr bwMode="auto">
            <a:xfrm>
              <a:off x="1055" y="1759"/>
              <a:ext cx="21" cy="32"/>
            </a:xfrm>
            <a:custGeom>
              <a:avLst/>
              <a:gdLst>
                <a:gd name="T0" fmla="*/ 21 w 21"/>
                <a:gd name="T1" fmla="*/ 29 h 32"/>
                <a:gd name="T2" fmla="*/ 21 w 21"/>
                <a:gd name="T3" fmla="*/ 30 h 32"/>
                <a:gd name="T4" fmla="*/ 5 w 21"/>
                <a:gd name="T5" fmla="*/ 0 h 32"/>
                <a:gd name="T6" fmla="*/ 0 w 21"/>
                <a:gd name="T7" fmla="*/ 2 h 32"/>
                <a:gd name="T8" fmla="*/ 16 w 21"/>
                <a:gd name="T9" fmla="*/ 32 h 32"/>
                <a:gd name="T10" fmla="*/ 16 w 21"/>
                <a:gd name="T11" fmla="*/ 32 h 32"/>
                <a:gd name="T12" fmla="*/ 21 w 21"/>
                <a:gd name="T13" fmla="*/ 29 h 32"/>
                <a:gd name="T14" fmla="*/ 0 60000 65536"/>
                <a:gd name="T15" fmla="*/ 0 60000 65536"/>
                <a:gd name="T16" fmla="*/ 0 60000 65536"/>
                <a:gd name="T17" fmla="*/ 0 60000 65536"/>
                <a:gd name="T18" fmla="*/ 0 60000 65536"/>
                <a:gd name="T19" fmla="*/ 0 60000 65536"/>
                <a:gd name="T20" fmla="*/ 0 60000 65536"/>
                <a:gd name="T21" fmla="*/ 0 w 21"/>
                <a:gd name="T22" fmla="*/ 0 h 32"/>
                <a:gd name="T23" fmla="*/ 21 w 21"/>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2">
                  <a:moveTo>
                    <a:pt x="21" y="29"/>
                  </a:moveTo>
                  <a:lnTo>
                    <a:pt x="21" y="30"/>
                  </a:lnTo>
                  <a:lnTo>
                    <a:pt x="5" y="0"/>
                  </a:lnTo>
                  <a:lnTo>
                    <a:pt x="0" y="2"/>
                  </a:lnTo>
                  <a:lnTo>
                    <a:pt x="16" y="32"/>
                  </a:lnTo>
                  <a:lnTo>
                    <a:pt x="21" y="29"/>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1" name="Freeform 121"/>
            <p:cNvSpPr>
              <a:spLocks/>
            </p:cNvSpPr>
            <p:nvPr/>
          </p:nvSpPr>
          <p:spPr bwMode="auto">
            <a:xfrm>
              <a:off x="1071" y="1788"/>
              <a:ext cx="22" cy="33"/>
            </a:xfrm>
            <a:custGeom>
              <a:avLst/>
              <a:gdLst>
                <a:gd name="T0" fmla="*/ 22 w 22"/>
                <a:gd name="T1" fmla="*/ 30 h 33"/>
                <a:gd name="T2" fmla="*/ 22 w 22"/>
                <a:gd name="T3" fmla="*/ 30 h 33"/>
                <a:gd name="T4" fmla="*/ 5 w 22"/>
                <a:gd name="T5" fmla="*/ 0 h 33"/>
                <a:gd name="T6" fmla="*/ 0 w 22"/>
                <a:gd name="T7" fmla="*/ 3 h 33"/>
                <a:gd name="T8" fmla="*/ 18 w 22"/>
                <a:gd name="T9" fmla="*/ 33 h 33"/>
                <a:gd name="T10" fmla="*/ 19 w 22"/>
                <a:gd name="T11" fmla="*/ 33 h 33"/>
                <a:gd name="T12" fmla="*/ 18 w 22"/>
                <a:gd name="T13" fmla="*/ 33 h 33"/>
                <a:gd name="T14" fmla="*/ 18 w 22"/>
                <a:gd name="T15" fmla="*/ 33 h 33"/>
                <a:gd name="T16" fmla="*/ 19 w 22"/>
                <a:gd name="T17" fmla="*/ 33 h 33"/>
                <a:gd name="T18" fmla="*/ 22 w 22"/>
                <a:gd name="T19" fmla="*/ 3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3"/>
                <a:gd name="T32" fmla="*/ 22 w 22"/>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3">
                  <a:moveTo>
                    <a:pt x="22" y="30"/>
                  </a:moveTo>
                  <a:lnTo>
                    <a:pt x="22" y="30"/>
                  </a:lnTo>
                  <a:lnTo>
                    <a:pt x="5" y="0"/>
                  </a:lnTo>
                  <a:lnTo>
                    <a:pt x="0" y="3"/>
                  </a:lnTo>
                  <a:lnTo>
                    <a:pt x="18" y="33"/>
                  </a:lnTo>
                  <a:lnTo>
                    <a:pt x="19" y="33"/>
                  </a:lnTo>
                  <a:lnTo>
                    <a:pt x="18" y="33"/>
                  </a:lnTo>
                  <a:lnTo>
                    <a:pt x="19" y="33"/>
                  </a:lnTo>
                  <a:lnTo>
                    <a:pt x="22" y="3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2" name="Freeform 122"/>
            <p:cNvSpPr>
              <a:spLocks/>
            </p:cNvSpPr>
            <p:nvPr/>
          </p:nvSpPr>
          <p:spPr bwMode="auto">
            <a:xfrm>
              <a:off x="1090" y="1818"/>
              <a:ext cx="19" cy="20"/>
            </a:xfrm>
            <a:custGeom>
              <a:avLst/>
              <a:gdLst>
                <a:gd name="T0" fmla="*/ 19 w 19"/>
                <a:gd name="T1" fmla="*/ 15 h 20"/>
                <a:gd name="T2" fmla="*/ 19 w 19"/>
                <a:gd name="T3" fmla="*/ 15 h 20"/>
                <a:gd name="T4" fmla="*/ 3 w 19"/>
                <a:gd name="T5" fmla="*/ 0 h 20"/>
                <a:gd name="T6" fmla="*/ 0 w 19"/>
                <a:gd name="T7" fmla="*/ 3 h 20"/>
                <a:gd name="T8" fmla="*/ 14 w 19"/>
                <a:gd name="T9" fmla="*/ 20 h 20"/>
                <a:gd name="T10" fmla="*/ 14 w 19"/>
                <a:gd name="T11" fmla="*/ 20 h 20"/>
                <a:gd name="T12" fmla="*/ 14 w 19"/>
                <a:gd name="T13" fmla="*/ 20 h 20"/>
                <a:gd name="T14" fmla="*/ 14 w 19"/>
                <a:gd name="T15" fmla="*/ 20 h 20"/>
                <a:gd name="T16" fmla="*/ 14 w 19"/>
                <a:gd name="T17" fmla="*/ 20 h 20"/>
                <a:gd name="T18" fmla="*/ 19 w 19"/>
                <a:gd name="T19" fmla="*/ 15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0"/>
                <a:gd name="T32" fmla="*/ 19 w 19"/>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0">
                  <a:moveTo>
                    <a:pt x="19" y="15"/>
                  </a:moveTo>
                  <a:lnTo>
                    <a:pt x="19" y="15"/>
                  </a:lnTo>
                  <a:lnTo>
                    <a:pt x="3" y="0"/>
                  </a:lnTo>
                  <a:lnTo>
                    <a:pt x="0" y="3"/>
                  </a:lnTo>
                  <a:lnTo>
                    <a:pt x="14" y="20"/>
                  </a:lnTo>
                  <a:lnTo>
                    <a:pt x="19" y="1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3" name="Freeform 123"/>
            <p:cNvSpPr>
              <a:spLocks/>
            </p:cNvSpPr>
            <p:nvPr/>
          </p:nvSpPr>
          <p:spPr bwMode="auto">
            <a:xfrm>
              <a:off x="1104" y="1833"/>
              <a:ext cx="23" cy="20"/>
            </a:xfrm>
            <a:custGeom>
              <a:avLst/>
              <a:gdLst>
                <a:gd name="T0" fmla="*/ 23 w 23"/>
                <a:gd name="T1" fmla="*/ 13 h 20"/>
                <a:gd name="T2" fmla="*/ 23 w 23"/>
                <a:gd name="T3" fmla="*/ 15 h 20"/>
                <a:gd name="T4" fmla="*/ 5 w 23"/>
                <a:gd name="T5" fmla="*/ 0 h 20"/>
                <a:gd name="T6" fmla="*/ 0 w 23"/>
                <a:gd name="T7" fmla="*/ 5 h 20"/>
                <a:gd name="T8" fmla="*/ 20 w 23"/>
                <a:gd name="T9" fmla="*/ 20 h 20"/>
                <a:gd name="T10" fmla="*/ 20 w 23"/>
                <a:gd name="T11" fmla="*/ 20 h 20"/>
                <a:gd name="T12" fmla="*/ 20 w 23"/>
                <a:gd name="T13" fmla="*/ 20 h 20"/>
                <a:gd name="T14" fmla="*/ 20 w 23"/>
                <a:gd name="T15" fmla="*/ 20 h 20"/>
                <a:gd name="T16" fmla="*/ 20 w 23"/>
                <a:gd name="T17" fmla="*/ 20 h 20"/>
                <a:gd name="T18" fmla="*/ 23 w 23"/>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0"/>
                <a:gd name="T32" fmla="*/ 23 w 23"/>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0">
                  <a:moveTo>
                    <a:pt x="23" y="13"/>
                  </a:moveTo>
                  <a:lnTo>
                    <a:pt x="23" y="15"/>
                  </a:lnTo>
                  <a:lnTo>
                    <a:pt x="5" y="0"/>
                  </a:lnTo>
                  <a:lnTo>
                    <a:pt x="0" y="5"/>
                  </a:lnTo>
                  <a:lnTo>
                    <a:pt x="20" y="20"/>
                  </a:lnTo>
                  <a:lnTo>
                    <a:pt x="23" y="1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4" name="Freeform 124"/>
            <p:cNvSpPr>
              <a:spLocks/>
            </p:cNvSpPr>
            <p:nvPr/>
          </p:nvSpPr>
          <p:spPr bwMode="auto">
            <a:xfrm>
              <a:off x="1124" y="1846"/>
              <a:ext cx="19" cy="14"/>
            </a:xfrm>
            <a:custGeom>
              <a:avLst/>
              <a:gdLst>
                <a:gd name="T0" fmla="*/ 19 w 19"/>
                <a:gd name="T1" fmla="*/ 8 h 14"/>
                <a:gd name="T2" fmla="*/ 19 w 19"/>
                <a:gd name="T3" fmla="*/ 8 h 14"/>
                <a:gd name="T4" fmla="*/ 3 w 19"/>
                <a:gd name="T5" fmla="*/ 0 h 14"/>
                <a:gd name="T6" fmla="*/ 0 w 19"/>
                <a:gd name="T7" fmla="*/ 7 h 14"/>
                <a:gd name="T8" fmla="*/ 17 w 19"/>
                <a:gd name="T9" fmla="*/ 14 h 14"/>
                <a:gd name="T10" fmla="*/ 17 w 19"/>
                <a:gd name="T11" fmla="*/ 14 h 14"/>
                <a:gd name="T12" fmla="*/ 19 w 19"/>
                <a:gd name="T13" fmla="*/ 8 h 14"/>
                <a:gd name="T14" fmla="*/ 0 60000 65536"/>
                <a:gd name="T15" fmla="*/ 0 60000 65536"/>
                <a:gd name="T16" fmla="*/ 0 60000 65536"/>
                <a:gd name="T17" fmla="*/ 0 60000 65536"/>
                <a:gd name="T18" fmla="*/ 0 60000 65536"/>
                <a:gd name="T19" fmla="*/ 0 60000 65536"/>
                <a:gd name="T20" fmla="*/ 0 60000 65536"/>
                <a:gd name="T21" fmla="*/ 0 w 19"/>
                <a:gd name="T22" fmla="*/ 0 h 14"/>
                <a:gd name="T23" fmla="*/ 19 w 19"/>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4">
                  <a:moveTo>
                    <a:pt x="19" y="8"/>
                  </a:moveTo>
                  <a:lnTo>
                    <a:pt x="19" y="8"/>
                  </a:lnTo>
                  <a:lnTo>
                    <a:pt x="3" y="0"/>
                  </a:lnTo>
                  <a:lnTo>
                    <a:pt x="0" y="7"/>
                  </a:lnTo>
                  <a:lnTo>
                    <a:pt x="17" y="14"/>
                  </a:lnTo>
                  <a:lnTo>
                    <a:pt x="19" y="8"/>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5" name="Freeform 125"/>
            <p:cNvSpPr>
              <a:spLocks/>
            </p:cNvSpPr>
            <p:nvPr/>
          </p:nvSpPr>
          <p:spPr bwMode="auto">
            <a:xfrm>
              <a:off x="1141" y="1854"/>
              <a:ext cx="11" cy="8"/>
            </a:xfrm>
            <a:custGeom>
              <a:avLst/>
              <a:gdLst>
                <a:gd name="T0" fmla="*/ 9 w 11"/>
                <a:gd name="T1" fmla="*/ 6 h 8"/>
                <a:gd name="T2" fmla="*/ 11 w 11"/>
                <a:gd name="T3" fmla="*/ 3 h 8"/>
                <a:gd name="T4" fmla="*/ 2 w 11"/>
                <a:gd name="T5" fmla="*/ 0 h 8"/>
                <a:gd name="T6" fmla="*/ 0 w 11"/>
                <a:gd name="T7" fmla="*/ 6 h 8"/>
                <a:gd name="T8" fmla="*/ 9 w 11"/>
                <a:gd name="T9" fmla="*/ 8 h 8"/>
                <a:gd name="T10" fmla="*/ 9 w 11"/>
                <a:gd name="T11" fmla="*/ 6 h 8"/>
                <a:gd name="T12" fmla="*/ 0 60000 65536"/>
                <a:gd name="T13" fmla="*/ 0 60000 65536"/>
                <a:gd name="T14" fmla="*/ 0 60000 65536"/>
                <a:gd name="T15" fmla="*/ 0 60000 65536"/>
                <a:gd name="T16" fmla="*/ 0 60000 65536"/>
                <a:gd name="T17" fmla="*/ 0 60000 65536"/>
                <a:gd name="T18" fmla="*/ 0 w 11"/>
                <a:gd name="T19" fmla="*/ 0 h 8"/>
                <a:gd name="T20" fmla="*/ 11 w 11"/>
                <a:gd name="T21" fmla="*/ 8 h 8"/>
              </a:gdLst>
              <a:ahLst/>
              <a:cxnLst>
                <a:cxn ang="T12">
                  <a:pos x="T0" y="T1"/>
                </a:cxn>
                <a:cxn ang="T13">
                  <a:pos x="T2" y="T3"/>
                </a:cxn>
                <a:cxn ang="T14">
                  <a:pos x="T4" y="T5"/>
                </a:cxn>
                <a:cxn ang="T15">
                  <a:pos x="T6" y="T7"/>
                </a:cxn>
                <a:cxn ang="T16">
                  <a:pos x="T8" y="T9"/>
                </a:cxn>
                <a:cxn ang="T17">
                  <a:pos x="T10" y="T11"/>
                </a:cxn>
              </a:cxnLst>
              <a:rect l="T18" t="T19" r="T20" b="T21"/>
              <a:pathLst>
                <a:path w="11" h="8">
                  <a:moveTo>
                    <a:pt x="9" y="6"/>
                  </a:moveTo>
                  <a:lnTo>
                    <a:pt x="11" y="3"/>
                  </a:lnTo>
                  <a:lnTo>
                    <a:pt x="2" y="0"/>
                  </a:lnTo>
                  <a:lnTo>
                    <a:pt x="0" y="6"/>
                  </a:lnTo>
                  <a:lnTo>
                    <a:pt x="9" y="8"/>
                  </a:lnTo>
                  <a:lnTo>
                    <a:pt x="9" y="6"/>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6" name="Freeform 126"/>
            <p:cNvSpPr>
              <a:spLocks/>
            </p:cNvSpPr>
            <p:nvPr/>
          </p:nvSpPr>
          <p:spPr bwMode="auto">
            <a:xfrm>
              <a:off x="963" y="1957"/>
              <a:ext cx="37" cy="8"/>
            </a:xfrm>
            <a:custGeom>
              <a:avLst/>
              <a:gdLst>
                <a:gd name="T0" fmla="*/ 19 w 37"/>
                <a:gd name="T1" fmla="*/ 8 h 8"/>
                <a:gd name="T2" fmla="*/ 24 w 37"/>
                <a:gd name="T3" fmla="*/ 8 h 8"/>
                <a:gd name="T4" fmla="*/ 29 w 37"/>
                <a:gd name="T5" fmla="*/ 8 h 8"/>
                <a:gd name="T6" fmla="*/ 32 w 37"/>
                <a:gd name="T7" fmla="*/ 6 h 8"/>
                <a:gd name="T8" fmla="*/ 37 w 37"/>
                <a:gd name="T9" fmla="*/ 5 h 8"/>
                <a:gd name="T10" fmla="*/ 37 w 37"/>
                <a:gd name="T11" fmla="*/ 3 h 8"/>
                <a:gd name="T12" fmla="*/ 37 w 37"/>
                <a:gd name="T13" fmla="*/ 2 h 8"/>
                <a:gd name="T14" fmla="*/ 32 w 37"/>
                <a:gd name="T15" fmla="*/ 3 h 8"/>
                <a:gd name="T16" fmla="*/ 29 w 37"/>
                <a:gd name="T17" fmla="*/ 5 h 8"/>
                <a:gd name="T18" fmla="*/ 24 w 37"/>
                <a:gd name="T19" fmla="*/ 5 h 8"/>
                <a:gd name="T20" fmla="*/ 18 w 37"/>
                <a:gd name="T21" fmla="*/ 3 h 8"/>
                <a:gd name="T22" fmla="*/ 15 w 37"/>
                <a:gd name="T23" fmla="*/ 3 h 8"/>
                <a:gd name="T24" fmla="*/ 10 w 37"/>
                <a:gd name="T25" fmla="*/ 2 h 8"/>
                <a:gd name="T26" fmla="*/ 5 w 37"/>
                <a:gd name="T27" fmla="*/ 2 h 8"/>
                <a:gd name="T28" fmla="*/ 2 w 37"/>
                <a:gd name="T29" fmla="*/ 0 h 8"/>
                <a:gd name="T30" fmla="*/ 0 w 37"/>
                <a:gd name="T31" fmla="*/ 2 h 8"/>
                <a:gd name="T32" fmla="*/ 0 w 37"/>
                <a:gd name="T33" fmla="*/ 3 h 8"/>
                <a:gd name="T34" fmla="*/ 0 w 37"/>
                <a:gd name="T35" fmla="*/ 3 h 8"/>
                <a:gd name="T36" fmla="*/ 0 w 37"/>
                <a:gd name="T37" fmla="*/ 5 h 8"/>
                <a:gd name="T38" fmla="*/ 19 w 37"/>
                <a:gd name="T39" fmla="*/ 8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8"/>
                <a:gd name="T62" fmla="*/ 37 w 37"/>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8">
                  <a:moveTo>
                    <a:pt x="19" y="8"/>
                  </a:moveTo>
                  <a:lnTo>
                    <a:pt x="24" y="8"/>
                  </a:lnTo>
                  <a:lnTo>
                    <a:pt x="29" y="8"/>
                  </a:lnTo>
                  <a:lnTo>
                    <a:pt x="32" y="6"/>
                  </a:lnTo>
                  <a:lnTo>
                    <a:pt x="37" y="5"/>
                  </a:lnTo>
                  <a:lnTo>
                    <a:pt x="37" y="3"/>
                  </a:lnTo>
                  <a:lnTo>
                    <a:pt x="37" y="2"/>
                  </a:lnTo>
                  <a:lnTo>
                    <a:pt x="32" y="3"/>
                  </a:lnTo>
                  <a:lnTo>
                    <a:pt x="29" y="5"/>
                  </a:lnTo>
                  <a:lnTo>
                    <a:pt x="24" y="5"/>
                  </a:lnTo>
                  <a:lnTo>
                    <a:pt x="18" y="3"/>
                  </a:lnTo>
                  <a:lnTo>
                    <a:pt x="15" y="3"/>
                  </a:lnTo>
                  <a:lnTo>
                    <a:pt x="10" y="2"/>
                  </a:lnTo>
                  <a:lnTo>
                    <a:pt x="5" y="2"/>
                  </a:lnTo>
                  <a:lnTo>
                    <a:pt x="2" y="0"/>
                  </a:lnTo>
                  <a:lnTo>
                    <a:pt x="0" y="2"/>
                  </a:lnTo>
                  <a:lnTo>
                    <a:pt x="0" y="3"/>
                  </a:lnTo>
                  <a:lnTo>
                    <a:pt x="0" y="5"/>
                  </a:lnTo>
                  <a:lnTo>
                    <a:pt x="19" y="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7" name="Freeform 127"/>
            <p:cNvSpPr>
              <a:spLocks/>
            </p:cNvSpPr>
            <p:nvPr/>
          </p:nvSpPr>
          <p:spPr bwMode="auto">
            <a:xfrm>
              <a:off x="965" y="1949"/>
              <a:ext cx="40" cy="8"/>
            </a:xfrm>
            <a:custGeom>
              <a:avLst/>
              <a:gdLst>
                <a:gd name="T0" fmla="*/ 16 w 40"/>
                <a:gd name="T1" fmla="*/ 8 h 8"/>
                <a:gd name="T2" fmla="*/ 22 w 40"/>
                <a:gd name="T3" fmla="*/ 8 h 8"/>
                <a:gd name="T4" fmla="*/ 29 w 40"/>
                <a:gd name="T5" fmla="*/ 8 h 8"/>
                <a:gd name="T6" fmla="*/ 35 w 40"/>
                <a:gd name="T7" fmla="*/ 7 h 8"/>
                <a:gd name="T8" fmla="*/ 40 w 40"/>
                <a:gd name="T9" fmla="*/ 3 h 8"/>
                <a:gd name="T10" fmla="*/ 40 w 40"/>
                <a:gd name="T11" fmla="*/ 2 h 8"/>
                <a:gd name="T12" fmla="*/ 38 w 40"/>
                <a:gd name="T13" fmla="*/ 0 h 8"/>
                <a:gd name="T14" fmla="*/ 33 w 40"/>
                <a:gd name="T15" fmla="*/ 3 h 8"/>
                <a:gd name="T16" fmla="*/ 29 w 40"/>
                <a:gd name="T17" fmla="*/ 5 h 8"/>
                <a:gd name="T18" fmla="*/ 25 w 40"/>
                <a:gd name="T19" fmla="*/ 5 h 8"/>
                <a:gd name="T20" fmla="*/ 21 w 40"/>
                <a:gd name="T21" fmla="*/ 5 h 8"/>
                <a:gd name="T22" fmla="*/ 16 w 40"/>
                <a:gd name="T23" fmla="*/ 5 h 8"/>
                <a:gd name="T24" fmla="*/ 11 w 40"/>
                <a:gd name="T25" fmla="*/ 3 h 8"/>
                <a:gd name="T26" fmla="*/ 6 w 40"/>
                <a:gd name="T27" fmla="*/ 3 h 8"/>
                <a:gd name="T28" fmla="*/ 2 w 40"/>
                <a:gd name="T29" fmla="*/ 2 h 8"/>
                <a:gd name="T30" fmla="*/ 2 w 40"/>
                <a:gd name="T31" fmla="*/ 2 h 8"/>
                <a:gd name="T32" fmla="*/ 0 w 40"/>
                <a:gd name="T33" fmla="*/ 3 h 8"/>
                <a:gd name="T34" fmla="*/ 3 w 40"/>
                <a:gd name="T35" fmla="*/ 5 h 8"/>
                <a:gd name="T36" fmla="*/ 8 w 40"/>
                <a:gd name="T37" fmla="*/ 8 h 8"/>
                <a:gd name="T38" fmla="*/ 11 w 40"/>
                <a:gd name="T39" fmla="*/ 8 h 8"/>
                <a:gd name="T40" fmla="*/ 16 w 40"/>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8"/>
                <a:gd name="T65" fmla="*/ 40 w 40"/>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8">
                  <a:moveTo>
                    <a:pt x="16" y="8"/>
                  </a:moveTo>
                  <a:lnTo>
                    <a:pt x="22" y="8"/>
                  </a:lnTo>
                  <a:lnTo>
                    <a:pt x="29" y="8"/>
                  </a:lnTo>
                  <a:lnTo>
                    <a:pt x="35" y="7"/>
                  </a:lnTo>
                  <a:lnTo>
                    <a:pt x="40" y="3"/>
                  </a:lnTo>
                  <a:lnTo>
                    <a:pt x="40" y="2"/>
                  </a:lnTo>
                  <a:lnTo>
                    <a:pt x="38" y="0"/>
                  </a:lnTo>
                  <a:lnTo>
                    <a:pt x="33" y="3"/>
                  </a:lnTo>
                  <a:lnTo>
                    <a:pt x="29" y="5"/>
                  </a:lnTo>
                  <a:lnTo>
                    <a:pt x="25" y="5"/>
                  </a:lnTo>
                  <a:lnTo>
                    <a:pt x="21" y="5"/>
                  </a:lnTo>
                  <a:lnTo>
                    <a:pt x="16" y="5"/>
                  </a:lnTo>
                  <a:lnTo>
                    <a:pt x="11" y="3"/>
                  </a:lnTo>
                  <a:lnTo>
                    <a:pt x="6" y="3"/>
                  </a:lnTo>
                  <a:lnTo>
                    <a:pt x="2" y="2"/>
                  </a:lnTo>
                  <a:lnTo>
                    <a:pt x="0" y="3"/>
                  </a:lnTo>
                  <a:lnTo>
                    <a:pt x="3" y="5"/>
                  </a:lnTo>
                  <a:lnTo>
                    <a:pt x="8" y="8"/>
                  </a:lnTo>
                  <a:lnTo>
                    <a:pt x="11" y="8"/>
                  </a:lnTo>
                  <a:lnTo>
                    <a:pt x="16" y="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8" name="Freeform 128"/>
            <p:cNvSpPr>
              <a:spLocks/>
            </p:cNvSpPr>
            <p:nvPr/>
          </p:nvSpPr>
          <p:spPr bwMode="auto">
            <a:xfrm>
              <a:off x="965" y="1940"/>
              <a:ext cx="40" cy="9"/>
            </a:xfrm>
            <a:custGeom>
              <a:avLst/>
              <a:gdLst>
                <a:gd name="T0" fmla="*/ 5 w 40"/>
                <a:gd name="T1" fmla="*/ 9 h 9"/>
                <a:gd name="T2" fmla="*/ 10 w 40"/>
                <a:gd name="T3" fmla="*/ 9 h 9"/>
                <a:gd name="T4" fmla="*/ 14 w 40"/>
                <a:gd name="T5" fmla="*/ 9 h 9"/>
                <a:gd name="T6" fmla="*/ 19 w 40"/>
                <a:gd name="T7" fmla="*/ 9 h 9"/>
                <a:gd name="T8" fmla="*/ 24 w 40"/>
                <a:gd name="T9" fmla="*/ 9 h 9"/>
                <a:gd name="T10" fmla="*/ 27 w 40"/>
                <a:gd name="T11" fmla="*/ 8 h 9"/>
                <a:gd name="T12" fmla="*/ 32 w 40"/>
                <a:gd name="T13" fmla="*/ 8 h 9"/>
                <a:gd name="T14" fmla="*/ 37 w 40"/>
                <a:gd name="T15" fmla="*/ 6 h 9"/>
                <a:gd name="T16" fmla="*/ 40 w 40"/>
                <a:gd name="T17" fmla="*/ 3 h 9"/>
                <a:gd name="T18" fmla="*/ 40 w 40"/>
                <a:gd name="T19" fmla="*/ 1 h 9"/>
                <a:gd name="T20" fmla="*/ 40 w 40"/>
                <a:gd name="T21" fmla="*/ 0 h 9"/>
                <a:gd name="T22" fmla="*/ 38 w 40"/>
                <a:gd name="T23" fmla="*/ 0 h 9"/>
                <a:gd name="T24" fmla="*/ 38 w 40"/>
                <a:gd name="T25" fmla="*/ 0 h 9"/>
                <a:gd name="T26" fmla="*/ 33 w 40"/>
                <a:gd name="T27" fmla="*/ 3 h 9"/>
                <a:gd name="T28" fmla="*/ 29 w 40"/>
                <a:gd name="T29" fmla="*/ 4 h 9"/>
                <a:gd name="T30" fmla="*/ 25 w 40"/>
                <a:gd name="T31" fmla="*/ 4 h 9"/>
                <a:gd name="T32" fmla="*/ 21 w 40"/>
                <a:gd name="T33" fmla="*/ 4 h 9"/>
                <a:gd name="T34" fmla="*/ 16 w 40"/>
                <a:gd name="T35" fmla="*/ 4 h 9"/>
                <a:gd name="T36" fmla="*/ 11 w 40"/>
                <a:gd name="T37" fmla="*/ 4 h 9"/>
                <a:gd name="T38" fmla="*/ 6 w 40"/>
                <a:gd name="T39" fmla="*/ 4 h 9"/>
                <a:gd name="T40" fmla="*/ 2 w 40"/>
                <a:gd name="T41" fmla="*/ 4 h 9"/>
                <a:gd name="T42" fmla="*/ 0 w 40"/>
                <a:gd name="T43" fmla="*/ 6 h 9"/>
                <a:gd name="T44" fmla="*/ 0 w 40"/>
                <a:gd name="T45" fmla="*/ 8 h 9"/>
                <a:gd name="T46" fmla="*/ 0 w 40"/>
                <a:gd name="T47" fmla="*/ 8 h 9"/>
                <a:gd name="T48" fmla="*/ 2 w 40"/>
                <a:gd name="T49" fmla="*/ 8 h 9"/>
                <a:gd name="T50" fmla="*/ 3 w 40"/>
                <a:gd name="T51" fmla="*/ 9 h 9"/>
                <a:gd name="T52" fmla="*/ 5 w 40"/>
                <a:gd name="T53" fmla="*/ 9 h 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
                <a:gd name="T83" fmla="*/ 40 w 40"/>
                <a:gd name="T84" fmla="*/ 9 h 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
                  <a:moveTo>
                    <a:pt x="5" y="9"/>
                  </a:moveTo>
                  <a:lnTo>
                    <a:pt x="10" y="9"/>
                  </a:lnTo>
                  <a:lnTo>
                    <a:pt x="14" y="9"/>
                  </a:lnTo>
                  <a:lnTo>
                    <a:pt x="19" y="9"/>
                  </a:lnTo>
                  <a:lnTo>
                    <a:pt x="24" y="9"/>
                  </a:lnTo>
                  <a:lnTo>
                    <a:pt x="27" y="8"/>
                  </a:lnTo>
                  <a:lnTo>
                    <a:pt x="32" y="8"/>
                  </a:lnTo>
                  <a:lnTo>
                    <a:pt x="37" y="6"/>
                  </a:lnTo>
                  <a:lnTo>
                    <a:pt x="40" y="3"/>
                  </a:lnTo>
                  <a:lnTo>
                    <a:pt x="40" y="1"/>
                  </a:lnTo>
                  <a:lnTo>
                    <a:pt x="40" y="0"/>
                  </a:lnTo>
                  <a:lnTo>
                    <a:pt x="38" y="0"/>
                  </a:lnTo>
                  <a:lnTo>
                    <a:pt x="33" y="3"/>
                  </a:lnTo>
                  <a:lnTo>
                    <a:pt x="29" y="4"/>
                  </a:lnTo>
                  <a:lnTo>
                    <a:pt x="25" y="4"/>
                  </a:lnTo>
                  <a:lnTo>
                    <a:pt x="21" y="4"/>
                  </a:lnTo>
                  <a:lnTo>
                    <a:pt x="16" y="4"/>
                  </a:lnTo>
                  <a:lnTo>
                    <a:pt x="11" y="4"/>
                  </a:lnTo>
                  <a:lnTo>
                    <a:pt x="6" y="4"/>
                  </a:lnTo>
                  <a:lnTo>
                    <a:pt x="2" y="4"/>
                  </a:lnTo>
                  <a:lnTo>
                    <a:pt x="0" y="6"/>
                  </a:lnTo>
                  <a:lnTo>
                    <a:pt x="0" y="8"/>
                  </a:lnTo>
                  <a:lnTo>
                    <a:pt x="2" y="8"/>
                  </a:lnTo>
                  <a:lnTo>
                    <a:pt x="3" y="9"/>
                  </a:lnTo>
                  <a:lnTo>
                    <a:pt x="5" y="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69" name="Freeform 129"/>
            <p:cNvSpPr>
              <a:spLocks/>
            </p:cNvSpPr>
            <p:nvPr/>
          </p:nvSpPr>
          <p:spPr bwMode="auto">
            <a:xfrm>
              <a:off x="959" y="1932"/>
              <a:ext cx="43" cy="9"/>
            </a:xfrm>
            <a:custGeom>
              <a:avLst/>
              <a:gdLst>
                <a:gd name="T0" fmla="*/ 16 w 43"/>
                <a:gd name="T1" fmla="*/ 9 h 9"/>
                <a:gd name="T2" fmla="*/ 43 w 43"/>
                <a:gd name="T3" fmla="*/ 3 h 9"/>
                <a:gd name="T4" fmla="*/ 43 w 43"/>
                <a:gd name="T5" fmla="*/ 1 h 9"/>
                <a:gd name="T6" fmla="*/ 43 w 43"/>
                <a:gd name="T7" fmla="*/ 0 h 9"/>
                <a:gd name="T8" fmla="*/ 38 w 43"/>
                <a:gd name="T9" fmla="*/ 0 h 9"/>
                <a:gd name="T10" fmla="*/ 33 w 43"/>
                <a:gd name="T11" fmla="*/ 1 h 9"/>
                <a:gd name="T12" fmla="*/ 28 w 43"/>
                <a:gd name="T13" fmla="*/ 3 h 9"/>
                <a:gd name="T14" fmla="*/ 22 w 43"/>
                <a:gd name="T15" fmla="*/ 5 h 9"/>
                <a:gd name="T16" fmla="*/ 17 w 43"/>
                <a:gd name="T17" fmla="*/ 5 h 9"/>
                <a:gd name="T18" fmla="*/ 12 w 43"/>
                <a:gd name="T19" fmla="*/ 5 h 9"/>
                <a:gd name="T20" fmla="*/ 6 w 43"/>
                <a:gd name="T21" fmla="*/ 5 h 9"/>
                <a:gd name="T22" fmla="*/ 1 w 43"/>
                <a:gd name="T23" fmla="*/ 5 h 9"/>
                <a:gd name="T24" fmla="*/ 0 w 43"/>
                <a:gd name="T25" fmla="*/ 5 h 9"/>
                <a:gd name="T26" fmla="*/ 0 w 43"/>
                <a:gd name="T27" fmla="*/ 8 h 9"/>
                <a:gd name="T28" fmla="*/ 16 w 43"/>
                <a:gd name="T29" fmla="*/ 9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9"/>
                <a:gd name="T47" fmla="*/ 43 w 43"/>
                <a:gd name="T48" fmla="*/ 9 h 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9">
                  <a:moveTo>
                    <a:pt x="16" y="9"/>
                  </a:moveTo>
                  <a:lnTo>
                    <a:pt x="43" y="3"/>
                  </a:lnTo>
                  <a:lnTo>
                    <a:pt x="43" y="1"/>
                  </a:lnTo>
                  <a:lnTo>
                    <a:pt x="43" y="0"/>
                  </a:lnTo>
                  <a:lnTo>
                    <a:pt x="38" y="0"/>
                  </a:lnTo>
                  <a:lnTo>
                    <a:pt x="33" y="1"/>
                  </a:lnTo>
                  <a:lnTo>
                    <a:pt x="28" y="3"/>
                  </a:lnTo>
                  <a:lnTo>
                    <a:pt x="22" y="5"/>
                  </a:lnTo>
                  <a:lnTo>
                    <a:pt x="17" y="5"/>
                  </a:lnTo>
                  <a:lnTo>
                    <a:pt x="12" y="5"/>
                  </a:lnTo>
                  <a:lnTo>
                    <a:pt x="6" y="5"/>
                  </a:lnTo>
                  <a:lnTo>
                    <a:pt x="1" y="5"/>
                  </a:lnTo>
                  <a:lnTo>
                    <a:pt x="0" y="5"/>
                  </a:lnTo>
                  <a:lnTo>
                    <a:pt x="0" y="8"/>
                  </a:lnTo>
                  <a:lnTo>
                    <a:pt x="16" y="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0" name="Freeform 130"/>
            <p:cNvSpPr>
              <a:spLocks/>
            </p:cNvSpPr>
            <p:nvPr/>
          </p:nvSpPr>
          <p:spPr bwMode="auto">
            <a:xfrm>
              <a:off x="956" y="1919"/>
              <a:ext cx="42" cy="14"/>
            </a:xfrm>
            <a:custGeom>
              <a:avLst/>
              <a:gdLst>
                <a:gd name="T0" fmla="*/ 20 w 42"/>
                <a:gd name="T1" fmla="*/ 14 h 14"/>
                <a:gd name="T2" fmla="*/ 26 w 42"/>
                <a:gd name="T3" fmla="*/ 13 h 14"/>
                <a:gd name="T4" fmla="*/ 31 w 42"/>
                <a:gd name="T5" fmla="*/ 10 h 14"/>
                <a:gd name="T6" fmla="*/ 36 w 42"/>
                <a:gd name="T7" fmla="*/ 5 h 14"/>
                <a:gd name="T8" fmla="*/ 42 w 42"/>
                <a:gd name="T9" fmla="*/ 2 h 14"/>
                <a:gd name="T10" fmla="*/ 42 w 42"/>
                <a:gd name="T11" fmla="*/ 2 h 14"/>
                <a:gd name="T12" fmla="*/ 42 w 42"/>
                <a:gd name="T13" fmla="*/ 0 h 14"/>
                <a:gd name="T14" fmla="*/ 36 w 42"/>
                <a:gd name="T15" fmla="*/ 2 h 14"/>
                <a:gd name="T16" fmla="*/ 31 w 42"/>
                <a:gd name="T17" fmla="*/ 5 h 14"/>
                <a:gd name="T18" fmla="*/ 26 w 42"/>
                <a:gd name="T19" fmla="*/ 8 h 14"/>
                <a:gd name="T20" fmla="*/ 20 w 42"/>
                <a:gd name="T21" fmla="*/ 11 h 14"/>
                <a:gd name="T22" fmla="*/ 0 w 42"/>
                <a:gd name="T23" fmla="*/ 8 h 14"/>
                <a:gd name="T24" fmla="*/ 0 w 42"/>
                <a:gd name="T25" fmla="*/ 10 h 14"/>
                <a:gd name="T26" fmla="*/ 0 w 42"/>
                <a:gd name="T27" fmla="*/ 11 h 14"/>
                <a:gd name="T28" fmla="*/ 0 w 42"/>
                <a:gd name="T29" fmla="*/ 11 h 14"/>
                <a:gd name="T30" fmla="*/ 0 w 42"/>
                <a:gd name="T31" fmla="*/ 11 h 14"/>
                <a:gd name="T32" fmla="*/ 20 w 42"/>
                <a:gd name="T33" fmla="*/ 14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20" y="14"/>
                  </a:moveTo>
                  <a:lnTo>
                    <a:pt x="26" y="13"/>
                  </a:lnTo>
                  <a:lnTo>
                    <a:pt x="31" y="10"/>
                  </a:lnTo>
                  <a:lnTo>
                    <a:pt x="36" y="5"/>
                  </a:lnTo>
                  <a:lnTo>
                    <a:pt x="42" y="2"/>
                  </a:lnTo>
                  <a:lnTo>
                    <a:pt x="42" y="0"/>
                  </a:lnTo>
                  <a:lnTo>
                    <a:pt x="36" y="2"/>
                  </a:lnTo>
                  <a:lnTo>
                    <a:pt x="31" y="5"/>
                  </a:lnTo>
                  <a:lnTo>
                    <a:pt x="26" y="8"/>
                  </a:lnTo>
                  <a:lnTo>
                    <a:pt x="20" y="11"/>
                  </a:lnTo>
                  <a:lnTo>
                    <a:pt x="0" y="8"/>
                  </a:lnTo>
                  <a:lnTo>
                    <a:pt x="0" y="10"/>
                  </a:lnTo>
                  <a:lnTo>
                    <a:pt x="0" y="11"/>
                  </a:lnTo>
                  <a:lnTo>
                    <a:pt x="20" y="14"/>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1" name="Freeform 131"/>
            <p:cNvSpPr>
              <a:spLocks/>
            </p:cNvSpPr>
            <p:nvPr/>
          </p:nvSpPr>
          <p:spPr bwMode="auto">
            <a:xfrm>
              <a:off x="949" y="1908"/>
              <a:ext cx="45" cy="16"/>
            </a:xfrm>
            <a:custGeom>
              <a:avLst/>
              <a:gdLst>
                <a:gd name="T0" fmla="*/ 18 w 45"/>
                <a:gd name="T1" fmla="*/ 16 h 16"/>
                <a:gd name="T2" fmla="*/ 26 w 45"/>
                <a:gd name="T3" fmla="*/ 14 h 16"/>
                <a:gd name="T4" fmla="*/ 33 w 45"/>
                <a:gd name="T5" fmla="*/ 11 h 16"/>
                <a:gd name="T6" fmla="*/ 40 w 45"/>
                <a:gd name="T7" fmla="*/ 6 h 16"/>
                <a:gd name="T8" fmla="*/ 45 w 45"/>
                <a:gd name="T9" fmla="*/ 2 h 16"/>
                <a:gd name="T10" fmla="*/ 45 w 45"/>
                <a:gd name="T11" fmla="*/ 0 h 16"/>
                <a:gd name="T12" fmla="*/ 43 w 45"/>
                <a:gd name="T13" fmla="*/ 0 h 16"/>
                <a:gd name="T14" fmla="*/ 40 w 45"/>
                <a:gd name="T15" fmla="*/ 2 h 16"/>
                <a:gd name="T16" fmla="*/ 35 w 45"/>
                <a:gd name="T17" fmla="*/ 5 h 16"/>
                <a:gd name="T18" fmla="*/ 32 w 45"/>
                <a:gd name="T19" fmla="*/ 6 h 16"/>
                <a:gd name="T20" fmla="*/ 27 w 45"/>
                <a:gd name="T21" fmla="*/ 9 h 16"/>
                <a:gd name="T22" fmla="*/ 22 w 45"/>
                <a:gd name="T23" fmla="*/ 11 h 16"/>
                <a:gd name="T24" fmla="*/ 18 w 45"/>
                <a:gd name="T25" fmla="*/ 11 h 16"/>
                <a:gd name="T26" fmla="*/ 11 w 45"/>
                <a:gd name="T27" fmla="*/ 11 h 16"/>
                <a:gd name="T28" fmla="*/ 7 w 45"/>
                <a:gd name="T29" fmla="*/ 9 h 16"/>
                <a:gd name="T30" fmla="*/ 3 w 45"/>
                <a:gd name="T31" fmla="*/ 8 h 16"/>
                <a:gd name="T32" fmla="*/ 2 w 45"/>
                <a:gd name="T33" fmla="*/ 9 h 16"/>
                <a:gd name="T34" fmla="*/ 0 w 45"/>
                <a:gd name="T35" fmla="*/ 9 h 16"/>
                <a:gd name="T36" fmla="*/ 0 w 45"/>
                <a:gd name="T37" fmla="*/ 11 h 16"/>
                <a:gd name="T38" fmla="*/ 0 w 45"/>
                <a:gd name="T39" fmla="*/ 11 h 16"/>
                <a:gd name="T40" fmla="*/ 2 w 45"/>
                <a:gd name="T41" fmla="*/ 13 h 16"/>
                <a:gd name="T42" fmla="*/ 18 w 45"/>
                <a:gd name="T43" fmla="*/ 16 h 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
                <a:gd name="T67" fmla="*/ 0 h 16"/>
                <a:gd name="T68" fmla="*/ 45 w 45"/>
                <a:gd name="T69" fmla="*/ 16 h 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 h="16">
                  <a:moveTo>
                    <a:pt x="18" y="16"/>
                  </a:moveTo>
                  <a:lnTo>
                    <a:pt x="26" y="14"/>
                  </a:lnTo>
                  <a:lnTo>
                    <a:pt x="33" y="11"/>
                  </a:lnTo>
                  <a:lnTo>
                    <a:pt x="40" y="6"/>
                  </a:lnTo>
                  <a:lnTo>
                    <a:pt x="45" y="2"/>
                  </a:lnTo>
                  <a:lnTo>
                    <a:pt x="45" y="0"/>
                  </a:lnTo>
                  <a:lnTo>
                    <a:pt x="43" y="0"/>
                  </a:lnTo>
                  <a:lnTo>
                    <a:pt x="40" y="2"/>
                  </a:lnTo>
                  <a:lnTo>
                    <a:pt x="35" y="5"/>
                  </a:lnTo>
                  <a:lnTo>
                    <a:pt x="32" y="6"/>
                  </a:lnTo>
                  <a:lnTo>
                    <a:pt x="27" y="9"/>
                  </a:lnTo>
                  <a:lnTo>
                    <a:pt x="22" y="11"/>
                  </a:lnTo>
                  <a:lnTo>
                    <a:pt x="18" y="11"/>
                  </a:lnTo>
                  <a:lnTo>
                    <a:pt x="11" y="11"/>
                  </a:lnTo>
                  <a:lnTo>
                    <a:pt x="7" y="9"/>
                  </a:lnTo>
                  <a:lnTo>
                    <a:pt x="3" y="8"/>
                  </a:lnTo>
                  <a:lnTo>
                    <a:pt x="2" y="9"/>
                  </a:lnTo>
                  <a:lnTo>
                    <a:pt x="0" y="9"/>
                  </a:lnTo>
                  <a:lnTo>
                    <a:pt x="0" y="11"/>
                  </a:lnTo>
                  <a:lnTo>
                    <a:pt x="2" y="13"/>
                  </a:lnTo>
                  <a:lnTo>
                    <a:pt x="18" y="16"/>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2" name="Freeform 132"/>
            <p:cNvSpPr>
              <a:spLocks/>
            </p:cNvSpPr>
            <p:nvPr/>
          </p:nvSpPr>
          <p:spPr bwMode="auto">
            <a:xfrm>
              <a:off x="944" y="1895"/>
              <a:ext cx="42" cy="18"/>
            </a:xfrm>
            <a:custGeom>
              <a:avLst/>
              <a:gdLst>
                <a:gd name="T0" fmla="*/ 24 w 42"/>
                <a:gd name="T1" fmla="*/ 18 h 18"/>
                <a:gd name="T2" fmla="*/ 26 w 42"/>
                <a:gd name="T3" fmla="*/ 18 h 18"/>
                <a:gd name="T4" fmla="*/ 26 w 42"/>
                <a:gd name="T5" fmla="*/ 18 h 18"/>
                <a:gd name="T6" fmla="*/ 27 w 42"/>
                <a:gd name="T7" fmla="*/ 16 h 18"/>
                <a:gd name="T8" fmla="*/ 26 w 42"/>
                <a:gd name="T9" fmla="*/ 13 h 18"/>
                <a:gd name="T10" fmla="*/ 42 w 42"/>
                <a:gd name="T11" fmla="*/ 3 h 18"/>
                <a:gd name="T12" fmla="*/ 42 w 42"/>
                <a:gd name="T13" fmla="*/ 3 h 18"/>
                <a:gd name="T14" fmla="*/ 42 w 42"/>
                <a:gd name="T15" fmla="*/ 2 h 18"/>
                <a:gd name="T16" fmla="*/ 42 w 42"/>
                <a:gd name="T17" fmla="*/ 2 h 18"/>
                <a:gd name="T18" fmla="*/ 40 w 42"/>
                <a:gd name="T19" fmla="*/ 0 h 18"/>
                <a:gd name="T20" fmla="*/ 23 w 42"/>
                <a:gd name="T21" fmla="*/ 10 h 18"/>
                <a:gd name="T22" fmla="*/ 21 w 42"/>
                <a:gd name="T23" fmla="*/ 11 h 18"/>
                <a:gd name="T24" fmla="*/ 21 w 42"/>
                <a:gd name="T25" fmla="*/ 13 h 18"/>
                <a:gd name="T26" fmla="*/ 0 w 42"/>
                <a:gd name="T27" fmla="*/ 11 h 18"/>
                <a:gd name="T28" fmla="*/ 0 w 42"/>
                <a:gd name="T29" fmla="*/ 11 h 18"/>
                <a:gd name="T30" fmla="*/ 0 w 42"/>
                <a:gd name="T31" fmla="*/ 13 h 18"/>
                <a:gd name="T32" fmla="*/ 0 w 42"/>
                <a:gd name="T33" fmla="*/ 13 h 18"/>
                <a:gd name="T34" fmla="*/ 0 w 42"/>
                <a:gd name="T35" fmla="*/ 13 h 18"/>
                <a:gd name="T36" fmla="*/ 24 w 42"/>
                <a:gd name="T37" fmla="*/ 18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18"/>
                <a:gd name="T59" fmla="*/ 42 w 42"/>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18">
                  <a:moveTo>
                    <a:pt x="24" y="18"/>
                  </a:moveTo>
                  <a:lnTo>
                    <a:pt x="26" y="18"/>
                  </a:lnTo>
                  <a:lnTo>
                    <a:pt x="27" y="16"/>
                  </a:lnTo>
                  <a:lnTo>
                    <a:pt x="26" y="13"/>
                  </a:lnTo>
                  <a:lnTo>
                    <a:pt x="42" y="3"/>
                  </a:lnTo>
                  <a:lnTo>
                    <a:pt x="42" y="2"/>
                  </a:lnTo>
                  <a:lnTo>
                    <a:pt x="40" y="0"/>
                  </a:lnTo>
                  <a:lnTo>
                    <a:pt x="23" y="10"/>
                  </a:lnTo>
                  <a:lnTo>
                    <a:pt x="21" y="11"/>
                  </a:lnTo>
                  <a:lnTo>
                    <a:pt x="21" y="13"/>
                  </a:lnTo>
                  <a:lnTo>
                    <a:pt x="0" y="11"/>
                  </a:lnTo>
                  <a:lnTo>
                    <a:pt x="0" y="13"/>
                  </a:lnTo>
                  <a:lnTo>
                    <a:pt x="24" y="1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3" name="Freeform 133"/>
            <p:cNvSpPr>
              <a:spLocks/>
            </p:cNvSpPr>
            <p:nvPr/>
          </p:nvSpPr>
          <p:spPr bwMode="auto">
            <a:xfrm>
              <a:off x="933" y="1879"/>
              <a:ext cx="42" cy="19"/>
            </a:xfrm>
            <a:custGeom>
              <a:avLst/>
              <a:gdLst>
                <a:gd name="T0" fmla="*/ 18 w 42"/>
                <a:gd name="T1" fmla="*/ 19 h 19"/>
                <a:gd name="T2" fmla="*/ 27 w 42"/>
                <a:gd name="T3" fmla="*/ 19 h 19"/>
                <a:gd name="T4" fmla="*/ 27 w 42"/>
                <a:gd name="T5" fmla="*/ 18 h 19"/>
                <a:gd name="T6" fmla="*/ 26 w 42"/>
                <a:gd name="T7" fmla="*/ 15 h 19"/>
                <a:gd name="T8" fmla="*/ 42 w 42"/>
                <a:gd name="T9" fmla="*/ 2 h 19"/>
                <a:gd name="T10" fmla="*/ 42 w 42"/>
                <a:gd name="T11" fmla="*/ 2 h 19"/>
                <a:gd name="T12" fmla="*/ 42 w 42"/>
                <a:gd name="T13" fmla="*/ 0 h 19"/>
                <a:gd name="T14" fmla="*/ 35 w 42"/>
                <a:gd name="T15" fmla="*/ 2 h 19"/>
                <a:gd name="T16" fmla="*/ 30 w 42"/>
                <a:gd name="T17" fmla="*/ 4 h 19"/>
                <a:gd name="T18" fmla="*/ 27 w 42"/>
                <a:gd name="T19" fmla="*/ 8 h 19"/>
                <a:gd name="T20" fmla="*/ 23 w 42"/>
                <a:gd name="T21" fmla="*/ 12 h 19"/>
                <a:gd name="T22" fmla="*/ 21 w 42"/>
                <a:gd name="T23" fmla="*/ 12 h 19"/>
                <a:gd name="T24" fmla="*/ 21 w 42"/>
                <a:gd name="T25" fmla="*/ 12 h 19"/>
                <a:gd name="T26" fmla="*/ 21 w 42"/>
                <a:gd name="T27" fmla="*/ 16 h 19"/>
                <a:gd name="T28" fmla="*/ 2 w 42"/>
                <a:gd name="T29" fmla="*/ 12 h 19"/>
                <a:gd name="T30" fmla="*/ 2 w 42"/>
                <a:gd name="T31" fmla="*/ 13 h 19"/>
                <a:gd name="T32" fmla="*/ 0 w 42"/>
                <a:gd name="T33" fmla="*/ 15 h 19"/>
                <a:gd name="T34" fmla="*/ 0 w 42"/>
                <a:gd name="T35" fmla="*/ 15 h 19"/>
                <a:gd name="T36" fmla="*/ 2 w 42"/>
                <a:gd name="T37" fmla="*/ 16 h 19"/>
                <a:gd name="T38" fmla="*/ 18 w 42"/>
                <a:gd name="T39" fmla="*/ 19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9"/>
                <a:gd name="T62" fmla="*/ 42 w 42"/>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9">
                  <a:moveTo>
                    <a:pt x="18" y="19"/>
                  </a:moveTo>
                  <a:lnTo>
                    <a:pt x="27" y="19"/>
                  </a:lnTo>
                  <a:lnTo>
                    <a:pt x="27" y="18"/>
                  </a:lnTo>
                  <a:lnTo>
                    <a:pt x="26" y="15"/>
                  </a:lnTo>
                  <a:lnTo>
                    <a:pt x="42" y="2"/>
                  </a:lnTo>
                  <a:lnTo>
                    <a:pt x="42" y="0"/>
                  </a:lnTo>
                  <a:lnTo>
                    <a:pt x="35" y="2"/>
                  </a:lnTo>
                  <a:lnTo>
                    <a:pt x="30" y="4"/>
                  </a:lnTo>
                  <a:lnTo>
                    <a:pt x="27" y="8"/>
                  </a:lnTo>
                  <a:lnTo>
                    <a:pt x="23" y="12"/>
                  </a:lnTo>
                  <a:lnTo>
                    <a:pt x="21" y="12"/>
                  </a:lnTo>
                  <a:lnTo>
                    <a:pt x="21" y="16"/>
                  </a:lnTo>
                  <a:lnTo>
                    <a:pt x="2" y="12"/>
                  </a:lnTo>
                  <a:lnTo>
                    <a:pt x="2" y="13"/>
                  </a:lnTo>
                  <a:lnTo>
                    <a:pt x="0" y="15"/>
                  </a:lnTo>
                  <a:lnTo>
                    <a:pt x="2" y="16"/>
                  </a:lnTo>
                  <a:lnTo>
                    <a:pt x="18" y="1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4" name="Freeform 134"/>
            <p:cNvSpPr>
              <a:spLocks/>
            </p:cNvSpPr>
            <p:nvPr/>
          </p:nvSpPr>
          <p:spPr bwMode="auto">
            <a:xfrm>
              <a:off x="925" y="1860"/>
              <a:ext cx="37" cy="27"/>
            </a:xfrm>
            <a:custGeom>
              <a:avLst/>
              <a:gdLst>
                <a:gd name="T0" fmla="*/ 18 w 37"/>
                <a:gd name="T1" fmla="*/ 27 h 27"/>
                <a:gd name="T2" fmla="*/ 26 w 37"/>
                <a:gd name="T3" fmla="*/ 27 h 27"/>
                <a:gd name="T4" fmla="*/ 26 w 37"/>
                <a:gd name="T5" fmla="*/ 26 h 27"/>
                <a:gd name="T6" fmla="*/ 27 w 37"/>
                <a:gd name="T7" fmla="*/ 26 h 27"/>
                <a:gd name="T8" fmla="*/ 23 w 37"/>
                <a:gd name="T9" fmla="*/ 19 h 27"/>
                <a:gd name="T10" fmla="*/ 27 w 37"/>
                <a:gd name="T11" fmla="*/ 16 h 27"/>
                <a:gd name="T12" fmla="*/ 32 w 37"/>
                <a:gd name="T13" fmla="*/ 12 h 27"/>
                <a:gd name="T14" fmla="*/ 35 w 37"/>
                <a:gd name="T15" fmla="*/ 7 h 27"/>
                <a:gd name="T16" fmla="*/ 37 w 37"/>
                <a:gd name="T17" fmla="*/ 0 h 27"/>
                <a:gd name="T18" fmla="*/ 37 w 37"/>
                <a:gd name="T19" fmla="*/ 0 h 27"/>
                <a:gd name="T20" fmla="*/ 37 w 37"/>
                <a:gd name="T21" fmla="*/ 0 h 27"/>
                <a:gd name="T22" fmla="*/ 34 w 37"/>
                <a:gd name="T23" fmla="*/ 4 h 27"/>
                <a:gd name="T24" fmla="*/ 29 w 37"/>
                <a:gd name="T25" fmla="*/ 8 h 27"/>
                <a:gd name="T26" fmla="*/ 26 w 37"/>
                <a:gd name="T27" fmla="*/ 13 h 27"/>
                <a:gd name="T28" fmla="*/ 19 w 37"/>
                <a:gd name="T29" fmla="*/ 16 h 27"/>
                <a:gd name="T30" fmla="*/ 18 w 37"/>
                <a:gd name="T31" fmla="*/ 18 h 27"/>
                <a:gd name="T32" fmla="*/ 18 w 37"/>
                <a:gd name="T33" fmla="*/ 19 h 27"/>
                <a:gd name="T34" fmla="*/ 19 w 37"/>
                <a:gd name="T35" fmla="*/ 21 h 27"/>
                <a:gd name="T36" fmla="*/ 19 w 37"/>
                <a:gd name="T37" fmla="*/ 23 h 27"/>
                <a:gd name="T38" fmla="*/ 2 w 37"/>
                <a:gd name="T39" fmla="*/ 21 h 27"/>
                <a:gd name="T40" fmla="*/ 0 w 37"/>
                <a:gd name="T41" fmla="*/ 21 h 27"/>
                <a:gd name="T42" fmla="*/ 0 w 37"/>
                <a:gd name="T43" fmla="*/ 23 h 27"/>
                <a:gd name="T44" fmla="*/ 0 w 37"/>
                <a:gd name="T45" fmla="*/ 24 h 27"/>
                <a:gd name="T46" fmla="*/ 2 w 37"/>
                <a:gd name="T47" fmla="*/ 24 h 27"/>
                <a:gd name="T48" fmla="*/ 18 w 37"/>
                <a:gd name="T49" fmla="*/ 27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27"/>
                <a:gd name="T77" fmla="*/ 37 w 37"/>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27">
                  <a:moveTo>
                    <a:pt x="18" y="27"/>
                  </a:moveTo>
                  <a:lnTo>
                    <a:pt x="26" y="27"/>
                  </a:lnTo>
                  <a:lnTo>
                    <a:pt x="26" y="26"/>
                  </a:lnTo>
                  <a:lnTo>
                    <a:pt x="27" y="26"/>
                  </a:lnTo>
                  <a:lnTo>
                    <a:pt x="23" y="19"/>
                  </a:lnTo>
                  <a:lnTo>
                    <a:pt x="27" y="16"/>
                  </a:lnTo>
                  <a:lnTo>
                    <a:pt x="32" y="12"/>
                  </a:lnTo>
                  <a:lnTo>
                    <a:pt x="35" y="7"/>
                  </a:lnTo>
                  <a:lnTo>
                    <a:pt x="37" y="0"/>
                  </a:lnTo>
                  <a:lnTo>
                    <a:pt x="34" y="4"/>
                  </a:lnTo>
                  <a:lnTo>
                    <a:pt x="29" y="8"/>
                  </a:lnTo>
                  <a:lnTo>
                    <a:pt x="26" y="13"/>
                  </a:lnTo>
                  <a:lnTo>
                    <a:pt x="19" y="16"/>
                  </a:lnTo>
                  <a:lnTo>
                    <a:pt x="18" y="18"/>
                  </a:lnTo>
                  <a:lnTo>
                    <a:pt x="18" y="19"/>
                  </a:lnTo>
                  <a:lnTo>
                    <a:pt x="19" y="21"/>
                  </a:lnTo>
                  <a:lnTo>
                    <a:pt x="19" y="23"/>
                  </a:lnTo>
                  <a:lnTo>
                    <a:pt x="2" y="21"/>
                  </a:lnTo>
                  <a:lnTo>
                    <a:pt x="0" y="21"/>
                  </a:lnTo>
                  <a:lnTo>
                    <a:pt x="0" y="23"/>
                  </a:lnTo>
                  <a:lnTo>
                    <a:pt x="0" y="24"/>
                  </a:lnTo>
                  <a:lnTo>
                    <a:pt x="2" y="24"/>
                  </a:lnTo>
                  <a:lnTo>
                    <a:pt x="18" y="27"/>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5" name="Freeform 135"/>
            <p:cNvSpPr>
              <a:spLocks/>
            </p:cNvSpPr>
            <p:nvPr/>
          </p:nvSpPr>
          <p:spPr bwMode="auto">
            <a:xfrm>
              <a:off x="1133" y="1835"/>
              <a:ext cx="14" cy="40"/>
            </a:xfrm>
            <a:custGeom>
              <a:avLst/>
              <a:gdLst>
                <a:gd name="T0" fmla="*/ 2 w 14"/>
                <a:gd name="T1" fmla="*/ 40 h 40"/>
                <a:gd name="T2" fmla="*/ 2 w 14"/>
                <a:gd name="T3" fmla="*/ 40 h 40"/>
                <a:gd name="T4" fmla="*/ 3 w 14"/>
                <a:gd name="T5" fmla="*/ 38 h 40"/>
                <a:gd name="T6" fmla="*/ 6 w 14"/>
                <a:gd name="T7" fmla="*/ 33 h 40"/>
                <a:gd name="T8" fmla="*/ 10 w 14"/>
                <a:gd name="T9" fmla="*/ 27 h 40"/>
                <a:gd name="T10" fmla="*/ 11 w 14"/>
                <a:gd name="T11" fmla="*/ 21 h 40"/>
                <a:gd name="T12" fmla="*/ 14 w 14"/>
                <a:gd name="T13" fmla="*/ 14 h 40"/>
                <a:gd name="T14" fmla="*/ 14 w 14"/>
                <a:gd name="T15" fmla="*/ 8 h 40"/>
                <a:gd name="T16" fmla="*/ 14 w 14"/>
                <a:gd name="T17" fmla="*/ 2 h 40"/>
                <a:gd name="T18" fmla="*/ 14 w 14"/>
                <a:gd name="T19" fmla="*/ 0 h 40"/>
                <a:gd name="T20" fmla="*/ 13 w 14"/>
                <a:gd name="T21" fmla="*/ 0 h 40"/>
                <a:gd name="T22" fmla="*/ 13 w 14"/>
                <a:gd name="T23" fmla="*/ 0 h 40"/>
                <a:gd name="T24" fmla="*/ 11 w 14"/>
                <a:gd name="T25" fmla="*/ 0 h 40"/>
                <a:gd name="T26" fmla="*/ 11 w 14"/>
                <a:gd name="T27" fmla="*/ 8 h 40"/>
                <a:gd name="T28" fmla="*/ 10 w 14"/>
                <a:gd name="T29" fmla="*/ 14 h 40"/>
                <a:gd name="T30" fmla="*/ 6 w 14"/>
                <a:gd name="T31" fmla="*/ 22 h 40"/>
                <a:gd name="T32" fmla="*/ 5 w 14"/>
                <a:gd name="T33" fmla="*/ 29 h 40"/>
                <a:gd name="T34" fmla="*/ 2 w 14"/>
                <a:gd name="T35" fmla="*/ 33 h 40"/>
                <a:gd name="T36" fmla="*/ 0 w 14"/>
                <a:gd name="T37" fmla="*/ 37 h 40"/>
                <a:gd name="T38" fmla="*/ 0 w 14"/>
                <a:gd name="T39" fmla="*/ 38 h 40"/>
                <a:gd name="T40" fmla="*/ 0 w 14"/>
                <a:gd name="T41" fmla="*/ 40 h 40"/>
                <a:gd name="T42" fmla="*/ 0 w 14"/>
                <a:gd name="T43" fmla="*/ 40 h 40"/>
                <a:gd name="T44" fmla="*/ 2 w 14"/>
                <a:gd name="T45" fmla="*/ 40 h 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
                <a:gd name="T70" fmla="*/ 0 h 40"/>
                <a:gd name="T71" fmla="*/ 14 w 14"/>
                <a:gd name="T72" fmla="*/ 40 h 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 h="40">
                  <a:moveTo>
                    <a:pt x="2" y="40"/>
                  </a:moveTo>
                  <a:lnTo>
                    <a:pt x="2" y="40"/>
                  </a:lnTo>
                  <a:lnTo>
                    <a:pt x="3" y="38"/>
                  </a:lnTo>
                  <a:lnTo>
                    <a:pt x="6" y="33"/>
                  </a:lnTo>
                  <a:lnTo>
                    <a:pt x="10" y="27"/>
                  </a:lnTo>
                  <a:lnTo>
                    <a:pt x="11" y="21"/>
                  </a:lnTo>
                  <a:lnTo>
                    <a:pt x="14" y="14"/>
                  </a:lnTo>
                  <a:lnTo>
                    <a:pt x="14" y="8"/>
                  </a:lnTo>
                  <a:lnTo>
                    <a:pt x="14" y="2"/>
                  </a:lnTo>
                  <a:lnTo>
                    <a:pt x="14" y="0"/>
                  </a:lnTo>
                  <a:lnTo>
                    <a:pt x="13" y="0"/>
                  </a:lnTo>
                  <a:lnTo>
                    <a:pt x="11" y="0"/>
                  </a:lnTo>
                  <a:lnTo>
                    <a:pt x="11" y="8"/>
                  </a:lnTo>
                  <a:lnTo>
                    <a:pt x="10" y="14"/>
                  </a:lnTo>
                  <a:lnTo>
                    <a:pt x="6" y="22"/>
                  </a:lnTo>
                  <a:lnTo>
                    <a:pt x="5" y="29"/>
                  </a:lnTo>
                  <a:lnTo>
                    <a:pt x="2" y="33"/>
                  </a:lnTo>
                  <a:lnTo>
                    <a:pt x="0" y="37"/>
                  </a:lnTo>
                  <a:lnTo>
                    <a:pt x="0" y="38"/>
                  </a:lnTo>
                  <a:lnTo>
                    <a:pt x="0" y="40"/>
                  </a:lnTo>
                  <a:lnTo>
                    <a:pt x="2" y="40"/>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6" name="Freeform 136"/>
            <p:cNvSpPr>
              <a:spLocks/>
            </p:cNvSpPr>
            <p:nvPr/>
          </p:nvSpPr>
          <p:spPr bwMode="auto">
            <a:xfrm>
              <a:off x="914" y="1846"/>
              <a:ext cx="34" cy="27"/>
            </a:xfrm>
            <a:custGeom>
              <a:avLst/>
              <a:gdLst>
                <a:gd name="T0" fmla="*/ 19 w 34"/>
                <a:gd name="T1" fmla="*/ 27 h 27"/>
                <a:gd name="T2" fmla="*/ 24 w 34"/>
                <a:gd name="T3" fmla="*/ 27 h 27"/>
                <a:gd name="T4" fmla="*/ 26 w 34"/>
                <a:gd name="T5" fmla="*/ 27 h 27"/>
                <a:gd name="T6" fmla="*/ 26 w 34"/>
                <a:gd name="T7" fmla="*/ 26 h 27"/>
                <a:gd name="T8" fmla="*/ 23 w 34"/>
                <a:gd name="T9" fmla="*/ 19 h 27"/>
                <a:gd name="T10" fmla="*/ 34 w 34"/>
                <a:gd name="T11" fmla="*/ 3 h 27"/>
                <a:gd name="T12" fmla="*/ 34 w 34"/>
                <a:gd name="T13" fmla="*/ 3 h 27"/>
                <a:gd name="T14" fmla="*/ 34 w 34"/>
                <a:gd name="T15" fmla="*/ 2 h 27"/>
                <a:gd name="T16" fmla="*/ 34 w 34"/>
                <a:gd name="T17" fmla="*/ 2 h 27"/>
                <a:gd name="T18" fmla="*/ 32 w 34"/>
                <a:gd name="T19" fmla="*/ 0 h 27"/>
                <a:gd name="T20" fmla="*/ 18 w 34"/>
                <a:gd name="T21" fmla="*/ 18 h 27"/>
                <a:gd name="T22" fmla="*/ 19 w 34"/>
                <a:gd name="T23" fmla="*/ 22 h 27"/>
                <a:gd name="T24" fmla="*/ 0 w 34"/>
                <a:gd name="T25" fmla="*/ 22 h 27"/>
                <a:gd name="T26" fmla="*/ 0 w 34"/>
                <a:gd name="T27" fmla="*/ 24 h 27"/>
                <a:gd name="T28" fmla="*/ 0 w 34"/>
                <a:gd name="T29" fmla="*/ 26 h 27"/>
                <a:gd name="T30" fmla="*/ 0 w 34"/>
                <a:gd name="T31" fmla="*/ 26 h 27"/>
                <a:gd name="T32" fmla="*/ 0 w 34"/>
                <a:gd name="T33" fmla="*/ 26 h 27"/>
                <a:gd name="T34" fmla="*/ 19 w 34"/>
                <a:gd name="T35" fmla="*/ 27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27"/>
                <a:gd name="T56" fmla="*/ 34 w 34"/>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27">
                  <a:moveTo>
                    <a:pt x="19" y="27"/>
                  </a:moveTo>
                  <a:lnTo>
                    <a:pt x="24" y="27"/>
                  </a:lnTo>
                  <a:lnTo>
                    <a:pt x="26" y="27"/>
                  </a:lnTo>
                  <a:lnTo>
                    <a:pt x="26" y="26"/>
                  </a:lnTo>
                  <a:lnTo>
                    <a:pt x="23" y="19"/>
                  </a:lnTo>
                  <a:lnTo>
                    <a:pt x="34" y="3"/>
                  </a:lnTo>
                  <a:lnTo>
                    <a:pt x="34" y="2"/>
                  </a:lnTo>
                  <a:lnTo>
                    <a:pt x="32" y="0"/>
                  </a:lnTo>
                  <a:lnTo>
                    <a:pt x="18" y="18"/>
                  </a:lnTo>
                  <a:lnTo>
                    <a:pt x="19" y="22"/>
                  </a:lnTo>
                  <a:lnTo>
                    <a:pt x="0" y="22"/>
                  </a:lnTo>
                  <a:lnTo>
                    <a:pt x="0" y="24"/>
                  </a:lnTo>
                  <a:lnTo>
                    <a:pt x="0" y="26"/>
                  </a:lnTo>
                  <a:lnTo>
                    <a:pt x="19" y="27"/>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7" name="Freeform 137"/>
            <p:cNvSpPr>
              <a:spLocks/>
            </p:cNvSpPr>
            <p:nvPr/>
          </p:nvSpPr>
          <p:spPr bwMode="auto">
            <a:xfrm>
              <a:off x="1125" y="1833"/>
              <a:ext cx="18" cy="39"/>
            </a:xfrm>
            <a:custGeom>
              <a:avLst/>
              <a:gdLst>
                <a:gd name="T0" fmla="*/ 2 w 18"/>
                <a:gd name="T1" fmla="*/ 39 h 39"/>
                <a:gd name="T2" fmla="*/ 3 w 18"/>
                <a:gd name="T3" fmla="*/ 39 h 39"/>
                <a:gd name="T4" fmla="*/ 5 w 18"/>
                <a:gd name="T5" fmla="*/ 39 h 39"/>
                <a:gd name="T6" fmla="*/ 6 w 18"/>
                <a:gd name="T7" fmla="*/ 34 h 39"/>
                <a:gd name="T8" fmla="*/ 8 w 18"/>
                <a:gd name="T9" fmla="*/ 29 h 39"/>
                <a:gd name="T10" fmla="*/ 10 w 18"/>
                <a:gd name="T11" fmla="*/ 21 h 39"/>
                <a:gd name="T12" fmla="*/ 13 w 18"/>
                <a:gd name="T13" fmla="*/ 15 h 39"/>
                <a:gd name="T14" fmla="*/ 16 w 18"/>
                <a:gd name="T15" fmla="*/ 8 h 39"/>
                <a:gd name="T16" fmla="*/ 18 w 18"/>
                <a:gd name="T17" fmla="*/ 2 h 39"/>
                <a:gd name="T18" fmla="*/ 16 w 18"/>
                <a:gd name="T19" fmla="*/ 0 h 39"/>
                <a:gd name="T20" fmla="*/ 14 w 18"/>
                <a:gd name="T21" fmla="*/ 0 h 39"/>
                <a:gd name="T22" fmla="*/ 14 w 18"/>
                <a:gd name="T23" fmla="*/ 2 h 39"/>
                <a:gd name="T24" fmla="*/ 14 w 18"/>
                <a:gd name="T25" fmla="*/ 2 h 39"/>
                <a:gd name="T26" fmla="*/ 0 w 18"/>
                <a:gd name="T27" fmla="*/ 37 h 39"/>
                <a:gd name="T28" fmla="*/ 2 w 18"/>
                <a:gd name="T29" fmla="*/ 39 h 39"/>
                <a:gd name="T30" fmla="*/ 2 w 18"/>
                <a:gd name="T31" fmla="*/ 39 h 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39"/>
                <a:gd name="T50" fmla="*/ 18 w 18"/>
                <a:gd name="T51" fmla="*/ 39 h 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39">
                  <a:moveTo>
                    <a:pt x="2" y="39"/>
                  </a:moveTo>
                  <a:lnTo>
                    <a:pt x="3" y="39"/>
                  </a:lnTo>
                  <a:lnTo>
                    <a:pt x="5" y="39"/>
                  </a:lnTo>
                  <a:lnTo>
                    <a:pt x="6" y="34"/>
                  </a:lnTo>
                  <a:lnTo>
                    <a:pt x="8" y="29"/>
                  </a:lnTo>
                  <a:lnTo>
                    <a:pt x="10" y="21"/>
                  </a:lnTo>
                  <a:lnTo>
                    <a:pt x="13" y="15"/>
                  </a:lnTo>
                  <a:lnTo>
                    <a:pt x="16" y="8"/>
                  </a:lnTo>
                  <a:lnTo>
                    <a:pt x="18" y="2"/>
                  </a:lnTo>
                  <a:lnTo>
                    <a:pt x="16" y="0"/>
                  </a:lnTo>
                  <a:lnTo>
                    <a:pt x="14" y="0"/>
                  </a:lnTo>
                  <a:lnTo>
                    <a:pt x="14" y="2"/>
                  </a:lnTo>
                  <a:lnTo>
                    <a:pt x="0" y="37"/>
                  </a:lnTo>
                  <a:lnTo>
                    <a:pt x="2" y="3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8" name="Freeform 138"/>
            <p:cNvSpPr>
              <a:spLocks/>
            </p:cNvSpPr>
            <p:nvPr/>
          </p:nvSpPr>
          <p:spPr bwMode="auto">
            <a:xfrm>
              <a:off x="1116" y="1827"/>
              <a:ext cx="22" cy="43"/>
            </a:xfrm>
            <a:custGeom>
              <a:avLst/>
              <a:gdLst>
                <a:gd name="T0" fmla="*/ 1 w 22"/>
                <a:gd name="T1" fmla="*/ 43 h 43"/>
                <a:gd name="T2" fmla="*/ 3 w 22"/>
                <a:gd name="T3" fmla="*/ 43 h 43"/>
                <a:gd name="T4" fmla="*/ 4 w 22"/>
                <a:gd name="T5" fmla="*/ 41 h 43"/>
                <a:gd name="T6" fmla="*/ 8 w 22"/>
                <a:gd name="T7" fmla="*/ 38 h 43"/>
                <a:gd name="T8" fmla="*/ 9 w 22"/>
                <a:gd name="T9" fmla="*/ 33 h 43"/>
                <a:gd name="T10" fmla="*/ 11 w 22"/>
                <a:gd name="T11" fmla="*/ 29 h 43"/>
                <a:gd name="T12" fmla="*/ 11 w 22"/>
                <a:gd name="T13" fmla="*/ 24 h 43"/>
                <a:gd name="T14" fmla="*/ 15 w 22"/>
                <a:gd name="T15" fmla="*/ 19 h 43"/>
                <a:gd name="T16" fmla="*/ 19 w 22"/>
                <a:gd name="T17" fmla="*/ 14 h 43"/>
                <a:gd name="T18" fmla="*/ 20 w 22"/>
                <a:gd name="T19" fmla="*/ 10 h 43"/>
                <a:gd name="T20" fmla="*/ 22 w 22"/>
                <a:gd name="T21" fmla="*/ 3 h 43"/>
                <a:gd name="T22" fmla="*/ 20 w 22"/>
                <a:gd name="T23" fmla="*/ 2 h 43"/>
                <a:gd name="T24" fmla="*/ 19 w 22"/>
                <a:gd name="T25" fmla="*/ 0 h 43"/>
                <a:gd name="T26" fmla="*/ 19 w 22"/>
                <a:gd name="T27" fmla="*/ 2 h 43"/>
                <a:gd name="T28" fmla="*/ 19 w 22"/>
                <a:gd name="T29" fmla="*/ 2 h 43"/>
                <a:gd name="T30" fmla="*/ 15 w 22"/>
                <a:gd name="T31" fmla="*/ 14 h 43"/>
                <a:gd name="T32" fmla="*/ 9 w 22"/>
                <a:gd name="T33" fmla="*/ 19 h 43"/>
                <a:gd name="T34" fmla="*/ 4 w 22"/>
                <a:gd name="T35" fmla="*/ 37 h 43"/>
                <a:gd name="T36" fmla="*/ 0 w 22"/>
                <a:gd name="T37" fmla="*/ 41 h 43"/>
                <a:gd name="T38" fmla="*/ 0 w 22"/>
                <a:gd name="T39" fmla="*/ 41 h 43"/>
                <a:gd name="T40" fmla="*/ 0 w 22"/>
                <a:gd name="T41" fmla="*/ 43 h 43"/>
                <a:gd name="T42" fmla="*/ 0 w 22"/>
                <a:gd name="T43" fmla="*/ 43 h 43"/>
                <a:gd name="T44" fmla="*/ 1 w 22"/>
                <a:gd name="T45" fmla="*/ 43 h 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43"/>
                <a:gd name="T71" fmla="*/ 22 w 22"/>
                <a:gd name="T72" fmla="*/ 43 h 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43">
                  <a:moveTo>
                    <a:pt x="1" y="43"/>
                  </a:moveTo>
                  <a:lnTo>
                    <a:pt x="3" y="43"/>
                  </a:lnTo>
                  <a:lnTo>
                    <a:pt x="4" y="41"/>
                  </a:lnTo>
                  <a:lnTo>
                    <a:pt x="8" y="38"/>
                  </a:lnTo>
                  <a:lnTo>
                    <a:pt x="9" y="33"/>
                  </a:lnTo>
                  <a:lnTo>
                    <a:pt x="11" y="29"/>
                  </a:lnTo>
                  <a:lnTo>
                    <a:pt x="11" y="24"/>
                  </a:lnTo>
                  <a:lnTo>
                    <a:pt x="15" y="19"/>
                  </a:lnTo>
                  <a:lnTo>
                    <a:pt x="19" y="14"/>
                  </a:lnTo>
                  <a:lnTo>
                    <a:pt x="20" y="10"/>
                  </a:lnTo>
                  <a:lnTo>
                    <a:pt x="22" y="3"/>
                  </a:lnTo>
                  <a:lnTo>
                    <a:pt x="20" y="2"/>
                  </a:lnTo>
                  <a:lnTo>
                    <a:pt x="19" y="0"/>
                  </a:lnTo>
                  <a:lnTo>
                    <a:pt x="19" y="2"/>
                  </a:lnTo>
                  <a:lnTo>
                    <a:pt x="15" y="14"/>
                  </a:lnTo>
                  <a:lnTo>
                    <a:pt x="9" y="19"/>
                  </a:lnTo>
                  <a:lnTo>
                    <a:pt x="4" y="37"/>
                  </a:lnTo>
                  <a:lnTo>
                    <a:pt x="0" y="41"/>
                  </a:lnTo>
                  <a:lnTo>
                    <a:pt x="0" y="43"/>
                  </a:lnTo>
                  <a:lnTo>
                    <a:pt x="1" y="4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79" name="Freeform 139"/>
            <p:cNvSpPr>
              <a:spLocks/>
            </p:cNvSpPr>
            <p:nvPr/>
          </p:nvSpPr>
          <p:spPr bwMode="auto">
            <a:xfrm>
              <a:off x="1095" y="1821"/>
              <a:ext cx="33" cy="46"/>
            </a:xfrm>
            <a:custGeom>
              <a:avLst/>
              <a:gdLst>
                <a:gd name="T0" fmla="*/ 14 w 33"/>
                <a:gd name="T1" fmla="*/ 46 h 46"/>
                <a:gd name="T2" fmla="*/ 14 w 33"/>
                <a:gd name="T3" fmla="*/ 46 h 46"/>
                <a:gd name="T4" fmla="*/ 16 w 33"/>
                <a:gd name="T5" fmla="*/ 46 h 46"/>
                <a:gd name="T6" fmla="*/ 19 w 33"/>
                <a:gd name="T7" fmla="*/ 43 h 46"/>
                <a:gd name="T8" fmla="*/ 22 w 33"/>
                <a:gd name="T9" fmla="*/ 38 h 46"/>
                <a:gd name="T10" fmla="*/ 24 w 33"/>
                <a:gd name="T11" fmla="*/ 35 h 46"/>
                <a:gd name="T12" fmla="*/ 25 w 33"/>
                <a:gd name="T13" fmla="*/ 28 h 46"/>
                <a:gd name="T14" fmla="*/ 25 w 33"/>
                <a:gd name="T15" fmla="*/ 27 h 46"/>
                <a:gd name="T16" fmla="*/ 25 w 33"/>
                <a:gd name="T17" fmla="*/ 24 h 46"/>
                <a:gd name="T18" fmla="*/ 29 w 33"/>
                <a:gd name="T19" fmla="*/ 20 h 46"/>
                <a:gd name="T20" fmla="*/ 32 w 33"/>
                <a:gd name="T21" fmla="*/ 17 h 46"/>
                <a:gd name="T22" fmla="*/ 33 w 33"/>
                <a:gd name="T23" fmla="*/ 11 h 46"/>
                <a:gd name="T24" fmla="*/ 33 w 33"/>
                <a:gd name="T25" fmla="*/ 6 h 46"/>
                <a:gd name="T26" fmla="*/ 33 w 33"/>
                <a:gd name="T27" fmla="*/ 5 h 46"/>
                <a:gd name="T28" fmla="*/ 33 w 33"/>
                <a:gd name="T29" fmla="*/ 5 h 46"/>
                <a:gd name="T30" fmla="*/ 30 w 33"/>
                <a:gd name="T31" fmla="*/ 3 h 46"/>
                <a:gd name="T32" fmla="*/ 29 w 33"/>
                <a:gd name="T33" fmla="*/ 1 h 46"/>
                <a:gd name="T34" fmla="*/ 29 w 33"/>
                <a:gd name="T35" fmla="*/ 1 h 46"/>
                <a:gd name="T36" fmla="*/ 29 w 33"/>
                <a:gd name="T37" fmla="*/ 0 h 46"/>
                <a:gd name="T38" fmla="*/ 27 w 33"/>
                <a:gd name="T39" fmla="*/ 0 h 46"/>
                <a:gd name="T40" fmla="*/ 24 w 33"/>
                <a:gd name="T41" fmla="*/ 5 h 46"/>
                <a:gd name="T42" fmla="*/ 22 w 33"/>
                <a:gd name="T43" fmla="*/ 8 h 46"/>
                <a:gd name="T44" fmla="*/ 19 w 33"/>
                <a:gd name="T45" fmla="*/ 11 h 46"/>
                <a:gd name="T46" fmla="*/ 13 w 33"/>
                <a:gd name="T47" fmla="*/ 12 h 46"/>
                <a:gd name="T48" fmla="*/ 13 w 33"/>
                <a:gd name="T49" fmla="*/ 14 h 46"/>
                <a:gd name="T50" fmla="*/ 11 w 33"/>
                <a:gd name="T51" fmla="*/ 14 h 46"/>
                <a:gd name="T52" fmla="*/ 11 w 33"/>
                <a:gd name="T53" fmla="*/ 14 h 46"/>
                <a:gd name="T54" fmla="*/ 11 w 33"/>
                <a:gd name="T55" fmla="*/ 16 h 46"/>
                <a:gd name="T56" fmla="*/ 13 w 33"/>
                <a:gd name="T57" fmla="*/ 17 h 46"/>
                <a:gd name="T58" fmla="*/ 14 w 33"/>
                <a:gd name="T59" fmla="*/ 19 h 46"/>
                <a:gd name="T60" fmla="*/ 13 w 33"/>
                <a:gd name="T61" fmla="*/ 24 h 46"/>
                <a:gd name="T62" fmla="*/ 9 w 33"/>
                <a:gd name="T63" fmla="*/ 28 h 46"/>
                <a:gd name="T64" fmla="*/ 6 w 33"/>
                <a:gd name="T65" fmla="*/ 33 h 46"/>
                <a:gd name="T66" fmla="*/ 2 w 33"/>
                <a:gd name="T67" fmla="*/ 36 h 46"/>
                <a:gd name="T68" fmla="*/ 2 w 33"/>
                <a:gd name="T69" fmla="*/ 38 h 46"/>
                <a:gd name="T70" fmla="*/ 0 w 33"/>
                <a:gd name="T71" fmla="*/ 39 h 46"/>
                <a:gd name="T72" fmla="*/ 2 w 33"/>
                <a:gd name="T73" fmla="*/ 39 h 46"/>
                <a:gd name="T74" fmla="*/ 3 w 33"/>
                <a:gd name="T75" fmla="*/ 39 h 46"/>
                <a:gd name="T76" fmla="*/ 6 w 33"/>
                <a:gd name="T77" fmla="*/ 39 h 46"/>
                <a:gd name="T78" fmla="*/ 8 w 33"/>
                <a:gd name="T79" fmla="*/ 38 h 46"/>
                <a:gd name="T80" fmla="*/ 13 w 33"/>
                <a:gd name="T81" fmla="*/ 33 h 46"/>
                <a:gd name="T82" fmla="*/ 16 w 33"/>
                <a:gd name="T83" fmla="*/ 28 h 46"/>
                <a:gd name="T84" fmla="*/ 17 w 33"/>
                <a:gd name="T85" fmla="*/ 22 h 46"/>
                <a:gd name="T86" fmla="*/ 17 w 33"/>
                <a:gd name="T87" fmla="*/ 16 h 46"/>
                <a:gd name="T88" fmla="*/ 21 w 33"/>
                <a:gd name="T89" fmla="*/ 14 h 46"/>
                <a:gd name="T90" fmla="*/ 24 w 33"/>
                <a:gd name="T91" fmla="*/ 11 h 46"/>
                <a:gd name="T92" fmla="*/ 27 w 33"/>
                <a:gd name="T93" fmla="*/ 9 h 46"/>
                <a:gd name="T94" fmla="*/ 29 w 33"/>
                <a:gd name="T95" fmla="*/ 6 h 46"/>
                <a:gd name="T96" fmla="*/ 29 w 33"/>
                <a:gd name="T97" fmla="*/ 6 h 46"/>
                <a:gd name="T98" fmla="*/ 30 w 33"/>
                <a:gd name="T99" fmla="*/ 6 h 46"/>
                <a:gd name="T100" fmla="*/ 30 w 33"/>
                <a:gd name="T101" fmla="*/ 11 h 46"/>
                <a:gd name="T102" fmla="*/ 29 w 33"/>
                <a:gd name="T103" fmla="*/ 14 h 46"/>
                <a:gd name="T104" fmla="*/ 22 w 33"/>
                <a:gd name="T105" fmla="*/ 20 h 46"/>
                <a:gd name="T106" fmla="*/ 21 w 33"/>
                <a:gd name="T107" fmla="*/ 27 h 46"/>
                <a:gd name="T108" fmla="*/ 19 w 33"/>
                <a:gd name="T109" fmla="*/ 33 h 46"/>
                <a:gd name="T110" fmla="*/ 17 w 33"/>
                <a:gd name="T111" fmla="*/ 39 h 46"/>
                <a:gd name="T112" fmla="*/ 13 w 33"/>
                <a:gd name="T113" fmla="*/ 43 h 46"/>
                <a:gd name="T114" fmla="*/ 13 w 33"/>
                <a:gd name="T115" fmla="*/ 44 h 46"/>
                <a:gd name="T116" fmla="*/ 13 w 33"/>
                <a:gd name="T117" fmla="*/ 46 h 46"/>
                <a:gd name="T118" fmla="*/ 14 w 33"/>
                <a:gd name="T119" fmla="*/ 46 h 46"/>
                <a:gd name="T120" fmla="*/ 14 w 33"/>
                <a:gd name="T121" fmla="*/ 46 h 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3"/>
                <a:gd name="T184" fmla="*/ 0 h 46"/>
                <a:gd name="T185" fmla="*/ 33 w 33"/>
                <a:gd name="T186" fmla="*/ 46 h 4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3" h="46">
                  <a:moveTo>
                    <a:pt x="14" y="46"/>
                  </a:moveTo>
                  <a:lnTo>
                    <a:pt x="14" y="46"/>
                  </a:lnTo>
                  <a:lnTo>
                    <a:pt x="16" y="46"/>
                  </a:lnTo>
                  <a:lnTo>
                    <a:pt x="19" y="43"/>
                  </a:lnTo>
                  <a:lnTo>
                    <a:pt x="22" y="38"/>
                  </a:lnTo>
                  <a:lnTo>
                    <a:pt x="24" y="35"/>
                  </a:lnTo>
                  <a:lnTo>
                    <a:pt x="25" y="28"/>
                  </a:lnTo>
                  <a:lnTo>
                    <a:pt x="25" y="27"/>
                  </a:lnTo>
                  <a:lnTo>
                    <a:pt x="25" y="24"/>
                  </a:lnTo>
                  <a:lnTo>
                    <a:pt x="29" y="20"/>
                  </a:lnTo>
                  <a:lnTo>
                    <a:pt x="32" y="17"/>
                  </a:lnTo>
                  <a:lnTo>
                    <a:pt x="33" y="11"/>
                  </a:lnTo>
                  <a:lnTo>
                    <a:pt x="33" y="6"/>
                  </a:lnTo>
                  <a:lnTo>
                    <a:pt x="33" y="5"/>
                  </a:lnTo>
                  <a:lnTo>
                    <a:pt x="30" y="3"/>
                  </a:lnTo>
                  <a:lnTo>
                    <a:pt x="29" y="1"/>
                  </a:lnTo>
                  <a:lnTo>
                    <a:pt x="29" y="0"/>
                  </a:lnTo>
                  <a:lnTo>
                    <a:pt x="27" y="0"/>
                  </a:lnTo>
                  <a:lnTo>
                    <a:pt x="24" y="5"/>
                  </a:lnTo>
                  <a:lnTo>
                    <a:pt x="22" y="8"/>
                  </a:lnTo>
                  <a:lnTo>
                    <a:pt x="19" y="11"/>
                  </a:lnTo>
                  <a:lnTo>
                    <a:pt x="13" y="12"/>
                  </a:lnTo>
                  <a:lnTo>
                    <a:pt x="13" y="14"/>
                  </a:lnTo>
                  <a:lnTo>
                    <a:pt x="11" y="14"/>
                  </a:lnTo>
                  <a:lnTo>
                    <a:pt x="11" y="16"/>
                  </a:lnTo>
                  <a:lnTo>
                    <a:pt x="13" y="17"/>
                  </a:lnTo>
                  <a:lnTo>
                    <a:pt x="14" y="19"/>
                  </a:lnTo>
                  <a:lnTo>
                    <a:pt x="13" y="24"/>
                  </a:lnTo>
                  <a:lnTo>
                    <a:pt x="9" y="28"/>
                  </a:lnTo>
                  <a:lnTo>
                    <a:pt x="6" y="33"/>
                  </a:lnTo>
                  <a:lnTo>
                    <a:pt x="2" y="36"/>
                  </a:lnTo>
                  <a:lnTo>
                    <a:pt x="2" y="38"/>
                  </a:lnTo>
                  <a:lnTo>
                    <a:pt x="0" y="39"/>
                  </a:lnTo>
                  <a:lnTo>
                    <a:pt x="2" y="39"/>
                  </a:lnTo>
                  <a:lnTo>
                    <a:pt x="3" y="39"/>
                  </a:lnTo>
                  <a:lnTo>
                    <a:pt x="6" y="39"/>
                  </a:lnTo>
                  <a:lnTo>
                    <a:pt x="8" y="38"/>
                  </a:lnTo>
                  <a:lnTo>
                    <a:pt x="13" y="33"/>
                  </a:lnTo>
                  <a:lnTo>
                    <a:pt x="16" y="28"/>
                  </a:lnTo>
                  <a:lnTo>
                    <a:pt x="17" y="22"/>
                  </a:lnTo>
                  <a:lnTo>
                    <a:pt x="17" y="16"/>
                  </a:lnTo>
                  <a:lnTo>
                    <a:pt x="21" y="14"/>
                  </a:lnTo>
                  <a:lnTo>
                    <a:pt x="24" y="11"/>
                  </a:lnTo>
                  <a:lnTo>
                    <a:pt x="27" y="9"/>
                  </a:lnTo>
                  <a:lnTo>
                    <a:pt x="29" y="6"/>
                  </a:lnTo>
                  <a:lnTo>
                    <a:pt x="30" y="6"/>
                  </a:lnTo>
                  <a:lnTo>
                    <a:pt x="30" y="11"/>
                  </a:lnTo>
                  <a:lnTo>
                    <a:pt x="29" y="14"/>
                  </a:lnTo>
                  <a:lnTo>
                    <a:pt x="22" y="20"/>
                  </a:lnTo>
                  <a:lnTo>
                    <a:pt x="21" y="27"/>
                  </a:lnTo>
                  <a:lnTo>
                    <a:pt x="19" y="33"/>
                  </a:lnTo>
                  <a:lnTo>
                    <a:pt x="17" y="39"/>
                  </a:lnTo>
                  <a:lnTo>
                    <a:pt x="13" y="43"/>
                  </a:lnTo>
                  <a:lnTo>
                    <a:pt x="13" y="44"/>
                  </a:lnTo>
                  <a:lnTo>
                    <a:pt x="13" y="46"/>
                  </a:lnTo>
                  <a:lnTo>
                    <a:pt x="14" y="46"/>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0" name="Freeform 140"/>
            <p:cNvSpPr>
              <a:spLocks/>
            </p:cNvSpPr>
            <p:nvPr/>
          </p:nvSpPr>
          <p:spPr bwMode="auto">
            <a:xfrm>
              <a:off x="900" y="1827"/>
              <a:ext cx="32" cy="33"/>
            </a:xfrm>
            <a:custGeom>
              <a:avLst/>
              <a:gdLst>
                <a:gd name="T0" fmla="*/ 2 w 32"/>
                <a:gd name="T1" fmla="*/ 33 h 33"/>
                <a:gd name="T2" fmla="*/ 22 w 32"/>
                <a:gd name="T3" fmla="*/ 27 h 33"/>
                <a:gd name="T4" fmla="*/ 22 w 32"/>
                <a:gd name="T5" fmla="*/ 21 h 33"/>
                <a:gd name="T6" fmla="*/ 25 w 32"/>
                <a:gd name="T7" fmla="*/ 14 h 33"/>
                <a:gd name="T8" fmla="*/ 29 w 32"/>
                <a:gd name="T9" fmla="*/ 10 h 33"/>
                <a:gd name="T10" fmla="*/ 32 w 32"/>
                <a:gd name="T11" fmla="*/ 3 h 33"/>
                <a:gd name="T12" fmla="*/ 32 w 32"/>
                <a:gd name="T13" fmla="*/ 3 h 33"/>
                <a:gd name="T14" fmla="*/ 32 w 32"/>
                <a:gd name="T15" fmla="*/ 2 h 33"/>
                <a:gd name="T16" fmla="*/ 32 w 32"/>
                <a:gd name="T17" fmla="*/ 2 h 33"/>
                <a:gd name="T18" fmla="*/ 30 w 32"/>
                <a:gd name="T19" fmla="*/ 0 h 33"/>
                <a:gd name="T20" fmla="*/ 29 w 32"/>
                <a:gd name="T21" fmla="*/ 2 h 33"/>
                <a:gd name="T22" fmla="*/ 29 w 32"/>
                <a:gd name="T23" fmla="*/ 2 h 33"/>
                <a:gd name="T24" fmla="*/ 25 w 32"/>
                <a:gd name="T25" fmla="*/ 6 h 33"/>
                <a:gd name="T26" fmla="*/ 22 w 32"/>
                <a:gd name="T27" fmla="*/ 11 h 33"/>
                <a:gd name="T28" fmla="*/ 19 w 32"/>
                <a:gd name="T29" fmla="*/ 18 h 33"/>
                <a:gd name="T30" fmla="*/ 18 w 32"/>
                <a:gd name="T31" fmla="*/ 24 h 33"/>
                <a:gd name="T32" fmla="*/ 0 w 32"/>
                <a:gd name="T33" fmla="*/ 30 h 33"/>
                <a:gd name="T34" fmla="*/ 0 w 32"/>
                <a:gd name="T35" fmla="*/ 30 h 33"/>
                <a:gd name="T36" fmla="*/ 0 w 32"/>
                <a:gd name="T37" fmla="*/ 32 h 33"/>
                <a:gd name="T38" fmla="*/ 0 w 32"/>
                <a:gd name="T39" fmla="*/ 32 h 33"/>
                <a:gd name="T40" fmla="*/ 2 w 32"/>
                <a:gd name="T41" fmla="*/ 33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33"/>
                <a:gd name="T65" fmla="*/ 32 w 32"/>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33">
                  <a:moveTo>
                    <a:pt x="2" y="33"/>
                  </a:moveTo>
                  <a:lnTo>
                    <a:pt x="22" y="27"/>
                  </a:lnTo>
                  <a:lnTo>
                    <a:pt x="22" y="21"/>
                  </a:lnTo>
                  <a:lnTo>
                    <a:pt x="25" y="14"/>
                  </a:lnTo>
                  <a:lnTo>
                    <a:pt x="29" y="10"/>
                  </a:lnTo>
                  <a:lnTo>
                    <a:pt x="32" y="3"/>
                  </a:lnTo>
                  <a:lnTo>
                    <a:pt x="32" y="2"/>
                  </a:lnTo>
                  <a:lnTo>
                    <a:pt x="30" y="0"/>
                  </a:lnTo>
                  <a:lnTo>
                    <a:pt x="29" y="2"/>
                  </a:lnTo>
                  <a:lnTo>
                    <a:pt x="25" y="6"/>
                  </a:lnTo>
                  <a:lnTo>
                    <a:pt x="22" y="11"/>
                  </a:lnTo>
                  <a:lnTo>
                    <a:pt x="19" y="18"/>
                  </a:lnTo>
                  <a:lnTo>
                    <a:pt x="18" y="24"/>
                  </a:lnTo>
                  <a:lnTo>
                    <a:pt x="0" y="30"/>
                  </a:lnTo>
                  <a:lnTo>
                    <a:pt x="0" y="32"/>
                  </a:lnTo>
                  <a:lnTo>
                    <a:pt x="2" y="3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1" name="Freeform 141"/>
            <p:cNvSpPr>
              <a:spLocks/>
            </p:cNvSpPr>
            <p:nvPr/>
          </p:nvSpPr>
          <p:spPr bwMode="auto">
            <a:xfrm>
              <a:off x="1087" y="1813"/>
              <a:ext cx="29" cy="38"/>
            </a:xfrm>
            <a:custGeom>
              <a:avLst/>
              <a:gdLst>
                <a:gd name="T0" fmla="*/ 2 w 29"/>
                <a:gd name="T1" fmla="*/ 38 h 38"/>
                <a:gd name="T2" fmla="*/ 3 w 29"/>
                <a:gd name="T3" fmla="*/ 38 h 38"/>
                <a:gd name="T4" fmla="*/ 3 w 29"/>
                <a:gd name="T5" fmla="*/ 38 h 38"/>
                <a:gd name="T6" fmla="*/ 16 w 29"/>
                <a:gd name="T7" fmla="*/ 17 h 38"/>
                <a:gd name="T8" fmla="*/ 21 w 29"/>
                <a:gd name="T9" fmla="*/ 16 h 38"/>
                <a:gd name="T10" fmla="*/ 24 w 29"/>
                <a:gd name="T11" fmla="*/ 11 h 38"/>
                <a:gd name="T12" fmla="*/ 27 w 29"/>
                <a:gd name="T13" fmla="*/ 6 h 38"/>
                <a:gd name="T14" fmla="*/ 29 w 29"/>
                <a:gd name="T15" fmla="*/ 3 h 38"/>
                <a:gd name="T16" fmla="*/ 29 w 29"/>
                <a:gd name="T17" fmla="*/ 1 h 38"/>
                <a:gd name="T18" fmla="*/ 27 w 29"/>
                <a:gd name="T19" fmla="*/ 0 h 38"/>
                <a:gd name="T20" fmla="*/ 27 w 29"/>
                <a:gd name="T21" fmla="*/ 0 h 38"/>
                <a:gd name="T22" fmla="*/ 25 w 29"/>
                <a:gd name="T23" fmla="*/ 0 h 38"/>
                <a:gd name="T24" fmla="*/ 24 w 29"/>
                <a:gd name="T25" fmla="*/ 5 h 38"/>
                <a:gd name="T26" fmla="*/ 21 w 29"/>
                <a:gd name="T27" fmla="*/ 8 h 38"/>
                <a:gd name="T28" fmla="*/ 17 w 29"/>
                <a:gd name="T29" fmla="*/ 11 h 38"/>
                <a:gd name="T30" fmla="*/ 14 w 29"/>
                <a:gd name="T31" fmla="*/ 14 h 38"/>
                <a:gd name="T32" fmla="*/ 0 w 29"/>
                <a:gd name="T33" fmla="*/ 36 h 38"/>
                <a:gd name="T34" fmla="*/ 0 w 29"/>
                <a:gd name="T35" fmla="*/ 38 h 38"/>
                <a:gd name="T36" fmla="*/ 2 w 29"/>
                <a:gd name="T37" fmla="*/ 38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
                <a:gd name="T58" fmla="*/ 0 h 38"/>
                <a:gd name="T59" fmla="*/ 29 w 29"/>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 h="38">
                  <a:moveTo>
                    <a:pt x="2" y="38"/>
                  </a:moveTo>
                  <a:lnTo>
                    <a:pt x="3" y="38"/>
                  </a:lnTo>
                  <a:lnTo>
                    <a:pt x="16" y="17"/>
                  </a:lnTo>
                  <a:lnTo>
                    <a:pt x="21" y="16"/>
                  </a:lnTo>
                  <a:lnTo>
                    <a:pt x="24" y="11"/>
                  </a:lnTo>
                  <a:lnTo>
                    <a:pt x="27" y="6"/>
                  </a:lnTo>
                  <a:lnTo>
                    <a:pt x="29" y="3"/>
                  </a:lnTo>
                  <a:lnTo>
                    <a:pt x="29" y="1"/>
                  </a:lnTo>
                  <a:lnTo>
                    <a:pt x="27" y="0"/>
                  </a:lnTo>
                  <a:lnTo>
                    <a:pt x="25" y="0"/>
                  </a:lnTo>
                  <a:lnTo>
                    <a:pt x="24" y="5"/>
                  </a:lnTo>
                  <a:lnTo>
                    <a:pt x="21" y="8"/>
                  </a:lnTo>
                  <a:lnTo>
                    <a:pt x="17" y="11"/>
                  </a:lnTo>
                  <a:lnTo>
                    <a:pt x="14" y="14"/>
                  </a:lnTo>
                  <a:lnTo>
                    <a:pt x="0" y="36"/>
                  </a:lnTo>
                  <a:lnTo>
                    <a:pt x="0" y="38"/>
                  </a:lnTo>
                  <a:lnTo>
                    <a:pt x="2" y="3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2" name="Freeform 142"/>
            <p:cNvSpPr>
              <a:spLocks/>
            </p:cNvSpPr>
            <p:nvPr/>
          </p:nvSpPr>
          <p:spPr bwMode="auto">
            <a:xfrm>
              <a:off x="887" y="1813"/>
              <a:ext cx="32" cy="33"/>
            </a:xfrm>
            <a:custGeom>
              <a:avLst/>
              <a:gdLst>
                <a:gd name="T0" fmla="*/ 2 w 32"/>
                <a:gd name="T1" fmla="*/ 33 h 33"/>
                <a:gd name="T2" fmla="*/ 19 w 32"/>
                <a:gd name="T3" fmla="*/ 25 h 33"/>
                <a:gd name="T4" fmla="*/ 32 w 32"/>
                <a:gd name="T5" fmla="*/ 1 h 33"/>
                <a:gd name="T6" fmla="*/ 31 w 32"/>
                <a:gd name="T7" fmla="*/ 1 h 33"/>
                <a:gd name="T8" fmla="*/ 29 w 32"/>
                <a:gd name="T9" fmla="*/ 0 h 33"/>
                <a:gd name="T10" fmla="*/ 16 w 32"/>
                <a:gd name="T11" fmla="*/ 24 h 33"/>
                <a:gd name="T12" fmla="*/ 0 w 32"/>
                <a:gd name="T13" fmla="*/ 30 h 33"/>
                <a:gd name="T14" fmla="*/ 0 w 32"/>
                <a:gd name="T15" fmla="*/ 32 h 33"/>
                <a:gd name="T16" fmla="*/ 0 w 32"/>
                <a:gd name="T17" fmla="*/ 33 h 33"/>
                <a:gd name="T18" fmla="*/ 0 w 32"/>
                <a:gd name="T19" fmla="*/ 33 h 33"/>
                <a:gd name="T20" fmla="*/ 2 w 32"/>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
                <a:gd name="T34" fmla="*/ 0 h 33"/>
                <a:gd name="T35" fmla="*/ 32 w 32"/>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 h="33">
                  <a:moveTo>
                    <a:pt x="2" y="33"/>
                  </a:moveTo>
                  <a:lnTo>
                    <a:pt x="19" y="25"/>
                  </a:lnTo>
                  <a:lnTo>
                    <a:pt x="32" y="1"/>
                  </a:lnTo>
                  <a:lnTo>
                    <a:pt x="31" y="1"/>
                  </a:lnTo>
                  <a:lnTo>
                    <a:pt x="29" y="0"/>
                  </a:lnTo>
                  <a:lnTo>
                    <a:pt x="16" y="24"/>
                  </a:lnTo>
                  <a:lnTo>
                    <a:pt x="0" y="30"/>
                  </a:lnTo>
                  <a:lnTo>
                    <a:pt x="0" y="32"/>
                  </a:lnTo>
                  <a:lnTo>
                    <a:pt x="0" y="33"/>
                  </a:lnTo>
                  <a:lnTo>
                    <a:pt x="2" y="3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3" name="Freeform 143"/>
            <p:cNvSpPr>
              <a:spLocks/>
            </p:cNvSpPr>
            <p:nvPr/>
          </p:nvSpPr>
          <p:spPr bwMode="auto">
            <a:xfrm>
              <a:off x="1079" y="1800"/>
              <a:ext cx="27" cy="38"/>
            </a:xfrm>
            <a:custGeom>
              <a:avLst/>
              <a:gdLst>
                <a:gd name="T0" fmla="*/ 0 w 27"/>
                <a:gd name="T1" fmla="*/ 38 h 38"/>
                <a:gd name="T2" fmla="*/ 2 w 27"/>
                <a:gd name="T3" fmla="*/ 38 h 38"/>
                <a:gd name="T4" fmla="*/ 3 w 27"/>
                <a:gd name="T5" fmla="*/ 37 h 38"/>
                <a:gd name="T6" fmla="*/ 14 w 27"/>
                <a:gd name="T7" fmla="*/ 21 h 38"/>
                <a:gd name="T8" fmla="*/ 18 w 27"/>
                <a:gd name="T9" fmla="*/ 19 h 38"/>
                <a:gd name="T10" fmla="*/ 21 w 27"/>
                <a:gd name="T11" fmla="*/ 14 h 38"/>
                <a:gd name="T12" fmla="*/ 24 w 27"/>
                <a:gd name="T13" fmla="*/ 11 h 38"/>
                <a:gd name="T14" fmla="*/ 25 w 27"/>
                <a:gd name="T15" fmla="*/ 7 h 38"/>
                <a:gd name="T16" fmla="*/ 27 w 27"/>
                <a:gd name="T17" fmla="*/ 0 h 38"/>
                <a:gd name="T18" fmla="*/ 25 w 27"/>
                <a:gd name="T19" fmla="*/ 0 h 38"/>
                <a:gd name="T20" fmla="*/ 25 w 27"/>
                <a:gd name="T21" fmla="*/ 0 h 38"/>
                <a:gd name="T22" fmla="*/ 22 w 27"/>
                <a:gd name="T23" fmla="*/ 5 h 38"/>
                <a:gd name="T24" fmla="*/ 19 w 27"/>
                <a:gd name="T25" fmla="*/ 10 h 38"/>
                <a:gd name="T26" fmla="*/ 16 w 27"/>
                <a:gd name="T27" fmla="*/ 14 h 38"/>
                <a:gd name="T28" fmla="*/ 11 w 27"/>
                <a:gd name="T29" fmla="*/ 18 h 38"/>
                <a:gd name="T30" fmla="*/ 8 w 27"/>
                <a:gd name="T31" fmla="*/ 22 h 38"/>
                <a:gd name="T32" fmla="*/ 5 w 27"/>
                <a:gd name="T33" fmla="*/ 27 h 38"/>
                <a:gd name="T34" fmla="*/ 2 w 27"/>
                <a:gd name="T35" fmla="*/ 32 h 38"/>
                <a:gd name="T36" fmla="*/ 0 w 27"/>
                <a:gd name="T37" fmla="*/ 35 h 38"/>
                <a:gd name="T38" fmla="*/ 0 w 27"/>
                <a:gd name="T39" fmla="*/ 37 h 38"/>
                <a:gd name="T40" fmla="*/ 0 w 27"/>
                <a:gd name="T41" fmla="*/ 38 h 38"/>
                <a:gd name="T42" fmla="*/ 0 w 27"/>
                <a:gd name="T43" fmla="*/ 38 h 38"/>
                <a:gd name="T44" fmla="*/ 0 w 27"/>
                <a:gd name="T45" fmla="*/ 38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8"/>
                <a:gd name="T71" fmla="*/ 27 w 27"/>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8">
                  <a:moveTo>
                    <a:pt x="0" y="38"/>
                  </a:moveTo>
                  <a:lnTo>
                    <a:pt x="2" y="38"/>
                  </a:lnTo>
                  <a:lnTo>
                    <a:pt x="3" y="37"/>
                  </a:lnTo>
                  <a:lnTo>
                    <a:pt x="14" y="21"/>
                  </a:lnTo>
                  <a:lnTo>
                    <a:pt x="18" y="19"/>
                  </a:lnTo>
                  <a:lnTo>
                    <a:pt x="21" y="14"/>
                  </a:lnTo>
                  <a:lnTo>
                    <a:pt x="24" y="11"/>
                  </a:lnTo>
                  <a:lnTo>
                    <a:pt x="25" y="7"/>
                  </a:lnTo>
                  <a:lnTo>
                    <a:pt x="27" y="0"/>
                  </a:lnTo>
                  <a:lnTo>
                    <a:pt x="25" y="0"/>
                  </a:lnTo>
                  <a:lnTo>
                    <a:pt x="22" y="5"/>
                  </a:lnTo>
                  <a:lnTo>
                    <a:pt x="19" y="10"/>
                  </a:lnTo>
                  <a:lnTo>
                    <a:pt x="16" y="14"/>
                  </a:lnTo>
                  <a:lnTo>
                    <a:pt x="11" y="18"/>
                  </a:lnTo>
                  <a:lnTo>
                    <a:pt x="8" y="22"/>
                  </a:lnTo>
                  <a:lnTo>
                    <a:pt x="5" y="27"/>
                  </a:lnTo>
                  <a:lnTo>
                    <a:pt x="2" y="32"/>
                  </a:lnTo>
                  <a:lnTo>
                    <a:pt x="0" y="35"/>
                  </a:lnTo>
                  <a:lnTo>
                    <a:pt x="0" y="37"/>
                  </a:lnTo>
                  <a:lnTo>
                    <a:pt x="0" y="3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4" name="Freeform 144"/>
            <p:cNvSpPr>
              <a:spLocks/>
            </p:cNvSpPr>
            <p:nvPr/>
          </p:nvSpPr>
          <p:spPr bwMode="auto">
            <a:xfrm>
              <a:off x="872" y="1799"/>
              <a:ext cx="30" cy="38"/>
            </a:xfrm>
            <a:custGeom>
              <a:avLst/>
              <a:gdLst>
                <a:gd name="T0" fmla="*/ 1 w 30"/>
                <a:gd name="T1" fmla="*/ 38 h 38"/>
                <a:gd name="T2" fmla="*/ 8 w 30"/>
                <a:gd name="T3" fmla="*/ 36 h 38"/>
                <a:gd name="T4" fmla="*/ 12 w 30"/>
                <a:gd name="T5" fmla="*/ 34 h 38"/>
                <a:gd name="T6" fmla="*/ 15 w 30"/>
                <a:gd name="T7" fmla="*/ 30 h 38"/>
                <a:gd name="T8" fmla="*/ 19 w 30"/>
                <a:gd name="T9" fmla="*/ 27 h 38"/>
                <a:gd name="T10" fmla="*/ 22 w 30"/>
                <a:gd name="T11" fmla="*/ 20 h 38"/>
                <a:gd name="T12" fmla="*/ 25 w 30"/>
                <a:gd name="T13" fmla="*/ 14 h 38"/>
                <a:gd name="T14" fmla="*/ 28 w 30"/>
                <a:gd name="T15" fmla="*/ 8 h 38"/>
                <a:gd name="T16" fmla="*/ 30 w 30"/>
                <a:gd name="T17" fmla="*/ 1 h 38"/>
                <a:gd name="T18" fmla="*/ 30 w 30"/>
                <a:gd name="T19" fmla="*/ 0 h 38"/>
                <a:gd name="T20" fmla="*/ 28 w 30"/>
                <a:gd name="T21" fmla="*/ 0 h 38"/>
                <a:gd name="T22" fmla="*/ 23 w 30"/>
                <a:gd name="T23" fmla="*/ 8 h 38"/>
                <a:gd name="T24" fmla="*/ 20 w 30"/>
                <a:gd name="T25" fmla="*/ 15 h 38"/>
                <a:gd name="T26" fmla="*/ 15 w 30"/>
                <a:gd name="T27" fmla="*/ 23 h 38"/>
                <a:gd name="T28" fmla="*/ 11 w 30"/>
                <a:gd name="T29" fmla="*/ 30 h 38"/>
                <a:gd name="T30" fmla="*/ 8 w 30"/>
                <a:gd name="T31" fmla="*/ 31 h 38"/>
                <a:gd name="T32" fmla="*/ 6 w 30"/>
                <a:gd name="T33" fmla="*/ 33 h 38"/>
                <a:gd name="T34" fmla="*/ 3 w 30"/>
                <a:gd name="T35" fmla="*/ 34 h 38"/>
                <a:gd name="T36" fmla="*/ 1 w 30"/>
                <a:gd name="T37" fmla="*/ 34 h 38"/>
                <a:gd name="T38" fmla="*/ 0 w 30"/>
                <a:gd name="T39" fmla="*/ 36 h 38"/>
                <a:gd name="T40" fmla="*/ 1 w 30"/>
                <a:gd name="T41" fmla="*/ 38 h 38"/>
                <a:gd name="T42" fmla="*/ 1 w 30"/>
                <a:gd name="T43" fmla="*/ 38 h 38"/>
                <a:gd name="T44" fmla="*/ 1 w 30"/>
                <a:gd name="T45" fmla="*/ 38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8"/>
                <a:gd name="T71" fmla="*/ 30 w 30"/>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8">
                  <a:moveTo>
                    <a:pt x="1" y="38"/>
                  </a:moveTo>
                  <a:lnTo>
                    <a:pt x="8" y="36"/>
                  </a:lnTo>
                  <a:lnTo>
                    <a:pt x="12" y="34"/>
                  </a:lnTo>
                  <a:lnTo>
                    <a:pt x="15" y="30"/>
                  </a:lnTo>
                  <a:lnTo>
                    <a:pt x="19" y="27"/>
                  </a:lnTo>
                  <a:lnTo>
                    <a:pt x="22" y="20"/>
                  </a:lnTo>
                  <a:lnTo>
                    <a:pt x="25" y="14"/>
                  </a:lnTo>
                  <a:lnTo>
                    <a:pt x="28" y="8"/>
                  </a:lnTo>
                  <a:lnTo>
                    <a:pt x="30" y="1"/>
                  </a:lnTo>
                  <a:lnTo>
                    <a:pt x="30" y="0"/>
                  </a:lnTo>
                  <a:lnTo>
                    <a:pt x="28" y="0"/>
                  </a:lnTo>
                  <a:lnTo>
                    <a:pt x="23" y="8"/>
                  </a:lnTo>
                  <a:lnTo>
                    <a:pt x="20" y="15"/>
                  </a:lnTo>
                  <a:lnTo>
                    <a:pt x="15" y="23"/>
                  </a:lnTo>
                  <a:lnTo>
                    <a:pt x="11" y="30"/>
                  </a:lnTo>
                  <a:lnTo>
                    <a:pt x="8" y="31"/>
                  </a:lnTo>
                  <a:lnTo>
                    <a:pt x="6" y="33"/>
                  </a:lnTo>
                  <a:lnTo>
                    <a:pt x="3" y="34"/>
                  </a:lnTo>
                  <a:lnTo>
                    <a:pt x="1" y="34"/>
                  </a:lnTo>
                  <a:lnTo>
                    <a:pt x="0" y="36"/>
                  </a:lnTo>
                  <a:lnTo>
                    <a:pt x="1" y="3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5" name="Freeform 145"/>
            <p:cNvSpPr>
              <a:spLocks/>
            </p:cNvSpPr>
            <p:nvPr/>
          </p:nvSpPr>
          <p:spPr bwMode="auto">
            <a:xfrm>
              <a:off x="862" y="1784"/>
              <a:ext cx="27" cy="45"/>
            </a:xfrm>
            <a:custGeom>
              <a:avLst/>
              <a:gdLst>
                <a:gd name="T0" fmla="*/ 2 w 27"/>
                <a:gd name="T1" fmla="*/ 45 h 45"/>
                <a:gd name="T2" fmla="*/ 3 w 27"/>
                <a:gd name="T3" fmla="*/ 45 h 45"/>
                <a:gd name="T4" fmla="*/ 3 w 27"/>
                <a:gd name="T5" fmla="*/ 45 h 45"/>
                <a:gd name="T6" fmla="*/ 6 w 27"/>
                <a:gd name="T7" fmla="*/ 40 h 45"/>
                <a:gd name="T8" fmla="*/ 10 w 27"/>
                <a:gd name="T9" fmla="*/ 37 h 45"/>
                <a:gd name="T10" fmla="*/ 13 w 27"/>
                <a:gd name="T11" fmla="*/ 34 h 45"/>
                <a:gd name="T12" fmla="*/ 18 w 27"/>
                <a:gd name="T13" fmla="*/ 32 h 45"/>
                <a:gd name="T14" fmla="*/ 18 w 27"/>
                <a:gd name="T15" fmla="*/ 24 h 45"/>
                <a:gd name="T16" fmla="*/ 19 w 27"/>
                <a:gd name="T17" fmla="*/ 16 h 45"/>
                <a:gd name="T18" fmla="*/ 22 w 27"/>
                <a:gd name="T19" fmla="*/ 10 h 45"/>
                <a:gd name="T20" fmla="*/ 27 w 27"/>
                <a:gd name="T21" fmla="*/ 4 h 45"/>
                <a:gd name="T22" fmla="*/ 25 w 27"/>
                <a:gd name="T23" fmla="*/ 2 h 45"/>
                <a:gd name="T24" fmla="*/ 25 w 27"/>
                <a:gd name="T25" fmla="*/ 0 h 45"/>
                <a:gd name="T26" fmla="*/ 24 w 27"/>
                <a:gd name="T27" fmla="*/ 0 h 45"/>
                <a:gd name="T28" fmla="*/ 24 w 27"/>
                <a:gd name="T29" fmla="*/ 2 h 45"/>
                <a:gd name="T30" fmla="*/ 19 w 27"/>
                <a:gd name="T31" fmla="*/ 7 h 45"/>
                <a:gd name="T32" fmla="*/ 16 w 27"/>
                <a:gd name="T33" fmla="*/ 13 h 45"/>
                <a:gd name="T34" fmla="*/ 13 w 27"/>
                <a:gd name="T35" fmla="*/ 21 h 45"/>
                <a:gd name="T36" fmla="*/ 13 w 27"/>
                <a:gd name="T37" fmla="*/ 30 h 45"/>
                <a:gd name="T38" fmla="*/ 10 w 27"/>
                <a:gd name="T39" fmla="*/ 32 h 45"/>
                <a:gd name="T40" fmla="*/ 6 w 27"/>
                <a:gd name="T41" fmla="*/ 35 h 45"/>
                <a:gd name="T42" fmla="*/ 3 w 27"/>
                <a:gd name="T43" fmla="*/ 38 h 45"/>
                <a:gd name="T44" fmla="*/ 0 w 27"/>
                <a:gd name="T45" fmla="*/ 43 h 45"/>
                <a:gd name="T46" fmla="*/ 0 w 27"/>
                <a:gd name="T47" fmla="*/ 43 h 45"/>
                <a:gd name="T48" fmla="*/ 0 w 27"/>
                <a:gd name="T49" fmla="*/ 45 h 45"/>
                <a:gd name="T50" fmla="*/ 2 w 27"/>
                <a:gd name="T51" fmla="*/ 45 h 45"/>
                <a:gd name="T52" fmla="*/ 2 w 27"/>
                <a:gd name="T53" fmla="*/ 45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
                <a:gd name="T82" fmla="*/ 0 h 45"/>
                <a:gd name="T83" fmla="*/ 27 w 27"/>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 h="45">
                  <a:moveTo>
                    <a:pt x="2" y="45"/>
                  </a:moveTo>
                  <a:lnTo>
                    <a:pt x="3" y="45"/>
                  </a:lnTo>
                  <a:lnTo>
                    <a:pt x="6" y="40"/>
                  </a:lnTo>
                  <a:lnTo>
                    <a:pt x="10" y="37"/>
                  </a:lnTo>
                  <a:lnTo>
                    <a:pt x="13" y="34"/>
                  </a:lnTo>
                  <a:lnTo>
                    <a:pt x="18" y="32"/>
                  </a:lnTo>
                  <a:lnTo>
                    <a:pt x="18" y="24"/>
                  </a:lnTo>
                  <a:lnTo>
                    <a:pt x="19" y="16"/>
                  </a:lnTo>
                  <a:lnTo>
                    <a:pt x="22" y="10"/>
                  </a:lnTo>
                  <a:lnTo>
                    <a:pt x="27" y="4"/>
                  </a:lnTo>
                  <a:lnTo>
                    <a:pt x="25" y="2"/>
                  </a:lnTo>
                  <a:lnTo>
                    <a:pt x="25" y="0"/>
                  </a:lnTo>
                  <a:lnTo>
                    <a:pt x="24" y="0"/>
                  </a:lnTo>
                  <a:lnTo>
                    <a:pt x="24" y="2"/>
                  </a:lnTo>
                  <a:lnTo>
                    <a:pt x="19" y="7"/>
                  </a:lnTo>
                  <a:lnTo>
                    <a:pt x="16" y="13"/>
                  </a:lnTo>
                  <a:lnTo>
                    <a:pt x="13" y="21"/>
                  </a:lnTo>
                  <a:lnTo>
                    <a:pt x="13" y="30"/>
                  </a:lnTo>
                  <a:lnTo>
                    <a:pt x="10" y="32"/>
                  </a:lnTo>
                  <a:lnTo>
                    <a:pt x="6" y="35"/>
                  </a:lnTo>
                  <a:lnTo>
                    <a:pt x="3" y="38"/>
                  </a:lnTo>
                  <a:lnTo>
                    <a:pt x="0" y="43"/>
                  </a:lnTo>
                  <a:lnTo>
                    <a:pt x="0" y="45"/>
                  </a:lnTo>
                  <a:lnTo>
                    <a:pt x="2" y="45"/>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6" name="Freeform 146"/>
            <p:cNvSpPr>
              <a:spLocks/>
            </p:cNvSpPr>
            <p:nvPr/>
          </p:nvSpPr>
          <p:spPr bwMode="auto">
            <a:xfrm>
              <a:off x="1065" y="1794"/>
              <a:ext cx="36" cy="30"/>
            </a:xfrm>
            <a:custGeom>
              <a:avLst/>
              <a:gdLst>
                <a:gd name="T0" fmla="*/ 1 w 36"/>
                <a:gd name="T1" fmla="*/ 30 h 30"/>
                <a:gd name="T2" fmla="*/ 1 w 36"/>
                <a:gd name="T3" fmla="*/ 30 h 30"/>
                <a:gd name="T4" fmla="*/ 3 w 36"/>
                <a:gd name="T5" fmla="*/ 30 h 30"/>
                <a:gd name="T6" fmla="*/ 19 w 36"/>
                <a:gd name="T7" fmla="*/ 14 h 30"/>
                <a:gd name="T8" fmla="*/ 20 w 36"/>
                <a:gd name="T9" fmla="*/ 11 h 30"/>
                <a:gd name="T10" fmla="*/ 24 w 36"/>
                <a:gd name="T11" fmla="*/ 8 h 30"/>
                <a:gd name="T12" fmla="*/ 27 w 36"/>
                <a:gd name="T13" fmla="*/ 8 h 30"/>
                <a:gd name="T14" fmla="*/ 30 w 36"/>
                <a:gd name="T15" fmla="*/ 6 h 30"/>
                <a:gd name="T16" fmla="*/ 33 w 36"/>
                <a:gd name="T17" fmla="*/ 5 h 30"/>
                <a:gd name="T18" fmla="*/ 36 w 36"/>
                <a:gd name="T19" fmla="*/ 5 h 30"/>
                <a:gd name="T20" fmla="*/ 36 w 36"/>
                <a:gd name="T21" fmla="*/ 3 h 30"/>
                <a:gd name="T22" fmla="*/ 36 w 36"/>
                <a:gd name="T23" fmla="*/ 3 h 30"/>
                <a:gd name="T24" fmla="*/ 36 w 36"/>
                <a:gd name="T25" fmla="*/ 1 h 30"/>
                <a:gd name="T26" fmla="*/ 35 w 36"/>
                <a:gd name="T27" fmla="*/ 0 h 30"/>
                <a:gd name="T28" fmla="*/ 30 w 36"/>
                <a:gd name="T29" fmla="*/ 1 h 30"/>
                <a:gd name="T30" fmla="*/ 25 w 36"/>
                <a:gd name="T31" fmla="*/ 3 h 30"/>
                <a:gd name="T32" fmla="*/ 20 w 36"/>
                <a:gd name="T33" fmla="*/ 5 h 30"/>
                <a:gd name="T34" fmla="*/ 17 w 36"/>
                <a:gd name="T35" fmla="*/ 8 h 30"/>
                <a:gd name="T36" fmla="*/ 13 w 36"/>
                <a:gd name="T37" fmla="*/ 14 h 30"/>
                <a:gd name="T38" fmla="*/ 8 w 36"/>
                <a:gd name="T39" fmla="*/ 19 h 30"/>
                <a:gd name="T40" fmla="*/ 5 w 36"/>
                <a:gd name="T41" fmla="*/ 24 h 30"/>
                <a:gd name="T42" fmla="*/ 0 w 36"/>
                <a:gd name="T43" fmla="*/ 30 h 30"/>
                <a:gd name="T44" fmla="*/ 1 w 36"/>
                <a:gd name="T45" fmla="*/ 30 h 30"/>
                <a:gd name="T46" fmla="*/ 1 w 36"/>
                <a:gd name="T47" fmla="*/ 30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
                <a:gd name="T73" fmla="*/ 0 h 30"/>
                <a:gd name="T74" fmla="*/ 36 w 36"/>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 h="30">
                  <a:moveTo>
                    <a:pt x="1" y="30"/>
                  </a:moveTo>
                  <a:lnTo>
                    <a:pt x="1" y="30"/>
                  </a:lnTo>
                  <a:lnTo>
                    <a:pt x="3" y="30"/>
                  </a:lnTo>
                  <a:lnTo>
                    <a:pt x="19" y="14"/>
                  </a:lnTo>
                  <a:lnTo>
                    <a:pt x="20" y="11"/>
                  </a:lnTo>
                  <a:lnTo>
                    <a:pt x="24" y="8"/>
                  </a:lnTo>
                  <a:lnTo>
                    <a:pt x="27" y="8"/>
                  </a:lnTo>
                  <a:lnTo>
                    <a:pt x="30" y="6"/>
                  </a:lnTo>
                  <a:lnTo>
                    <a:pt x="33" y="5"/>
                  </a:lnTo>
                  <a:lnTo>
                    <a:pt x="36" y="5"/>
                  </a:lnTo>
                  <a:lnTo>
                    <a:pt x="36" y="3"/>
                  </a:lnTo>
                  <a:lnTo>
                    <a:pt x="36" y="1"/>
                  </a:lnTo>
                  <a:lnTo>
                    <a:pt x="35" y="0"/>
                  </a:lnTo>
                  <a:lnTo>
                    <a:pt x="30" y="1"/>
                  </a:lnTo>
                  <a:lnTo>
                    <a:pt x="25" y="3"/>
                  </a:lnTo>
                  <a:lnTo>
                    <a:pt x="20" y="5"/>
                  </a:lnTo>
                  <a:lnTo>
                    <a:pt x="17" y="8"/>
                  </a:lnTo>
                  <a:lnTo>
                    <a:pt x="13" y="14"/>
                  </a:lnTo>
                  <a:lnTo>
                    <a:pt x="8" y="19"/>
                  </a:lnTo>
                  <a:lnTo>
                    <a:pt x="5" y="24"/>
                  </a:lnTo>
                  <a:lnTo>
                    <a:pt x="0" y="30"/>
                  </a:lnTo>
                  <a:lnTo>
                    <a:pt x="1" y="30"/>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7" name="Freeform 147"/>
            <p:cNvSpPr>
              <a:spLocks/>
            </p:cNvSpPr>
            <p:nvPr/>
          </p:nvSpPr>
          <p:spPr bwMode="auto">
            <a:xfrm>
              <a:off x="851" y="1772"/>
              <a:ext cx="22" cy="49"/>
            </a:xfrm>
            <a:custGeom>
              <a:avLst/>
              <a:gdLst>
                <a:gd name="T0" fmla="*/ 2 w 22"/>
                <a:gd name="T1" fmla="*/ 49 h 49"/>
                <a:gd name="T2" fmla="*/ 2 w 22"/>
                <a:gd name="T3" fmla="*/ 49 h 49"/>
                <a:gd name="T4" fmla="*/ 3 w 22"/>
                <a:gd name="T5" fmla="*/ 49 h 49"/>
                <a:gd name="T6" fmla="*/ 5 w 22"/>
                <a:gd name="T7" fmla="*/ 42 h 49"/>
                <a:gd name="T8" fmla="*/ 6 w 22"/>
                <a:gd name="T9" fmla="*/ 38 h 49"/>
                <a:gd name="T10" fmla="*/ 9 w 22"/>
                <a:gd name="T11" fmla="*/ 33 h 49"/>
                <a:gd name="T12" fmla="*/ 14 w 22"/>
                <a:gd name="T13" fmla="*/ 30 h 49"/>
                <a:gd name="T14" fmla="*/ 14 w 22"/>
                <a:gd name="T15" fmla="*/ 23 h 49"/>
                <a:gd name="T16" fmla="*/ 16 w 22"/>
                <a:gd name="T17" fmla="*/ 16 h 49"/>
                <a:gd name="T18" fmla="*/ 19 w 22"/>
                <a:gd name="T19" fmla="*/ 9 h 49"/>
                <a:gd name="T20" fmla="*/ 22 w 22"/>
                <a:gd name="T21" fmla="*/ 3 h 49"/>
                <a:gd name="T22" fmla="*/ 21 w 22"/>
                <a:gd name="T23" fmla="*/ 0 h 49"/>
                <a:gd name="T24" fmla="*/ 19 w 22"/>
                <a:gd name="T25" fmla="*/ 0 h 49"/>
                <a:gd name="T26" fmla="*/ 19 w 22"/>
                <a:gd name="T27" fmla="*/ 0 h 49"/>
                <a:gd name="T28" fmla="*/ 16 w 22"/>
                <a:gd name="T29" fmla="*/ 6 h 49"/>
                <a:gd name="T30" fmla="*/ 13 w 22"/>
                <a:gd name="T31" fmla="*/ 12 h 49"/>
                <a:gd name="T32" fmla="*/ 9 w 22"/>
                <a:gd name="T33" fmla="*/ 20 h 49"/>
                <a:gd name="T34" fmla="*/ 9 w 22"/>
                <a:gd name="T35" fmla="*/ 27 h 49"/>
                <a:gd name="T36" fmla="*/ 6 w 22"/>
                <a:gd name="T37" fmla="*/ 31 h 49"/>
                <a:gd name="T38" fmla="*/ 3 w 22"/>
                <a:gd name="T39" fmla="*/ 36 h 49"/>
                <a:gd name="T40" fmla="*/ 0 w 22"/>
                <a:gd name="T41" fmla="*/ 42 h 49"/>
                <a:gd name="T42" fmla="*/ 0 w 22"/>
                <a:gd name="T43" fmla="*/ 49 h 49"/>
                <a:gd name="T44" fmla="*/ 0 w 22"/>
                <a:gd name="T45" fmla="*/ 49 h 49"/>
                <a:gd name="T46" fmla="*/ 2 w 22"/>
                <a:gd name="T47" fmla="*/ 49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49"/>
                <a:gd name="T74" fmla="*/ 22 w 22"/>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49">
                  <a:moveTo>
                    <a:pt x="2" y="49"/>
                  </a:moveTo>
                  <a:lnTo>
                    <a:pt x="2" y="49"/>
                  </a:lnTo>
                  <a:lnTo>
                    <a:pt x="3" y="49"/>
                  </a:lnTo>
                  <a:lnTo>
                    <a:pt x="5" y="42"/>
                  </a:lnTo>
                  <a:lnTo>
                    <a:pt x="6" y="38"/>
                  </a:lnTo>
                  <a:lnTo>
                    <a:pt x="9" y="33"/>
                  </a:lnTo>
                  <a:lnTo>
                    <a:pt x="14" y="30"/>
                  </a:lnTo>
                  <a:lnTo>
                    <a:pt x="14" y="23"/>
                  </a:lnTo>
                  <a:lnTo>
                    <a:pt x="16" y="16"/>
                  </a:lnTo>
                  <a:lnTo>
                    <a:pt x="19" y="9"/>
                  </a:lnTo>
                  <a:lnTo>
                    <a:pt x="22" y="3"/>
                  </a:lnTo>
                  <a:lnTo>
                    <a:pt x="21" y="0"/>
                  </a:lnTo>
                  <a:lnTo>
                    <a:pt x="19" y="0"/>
                  </a:lnTo>
                  <a:lnTo>
                    <a:pt x="16" y="6"/>
                  </a:lnTo>
                  <a:lnTo>
                    <a:pt x="13" y="12"/>
                  </a:lnTo>
                  <a:lnTo>
                    <a:pt x="9" y="20"/>
                  </a:lnTo>
                  <a:lnTo>
                    <a:pt x="9" y="27"/>
                  </a:lnTo>
                  <a:lnTo>
                    <a:pt x="6" y="31"/>
                  </a:lnTo>
                  <a:lnTo>
                    <a:pt x="3" y="36"/>
                  </a:lnTo>
                  <a:lnTo>
                    <a:pt x="0" y="42"/>
                  </a:lnTo>
                  <a:lnTo>
                    <a:pt x="0" y="49"/>
                  </a:lnTo>
                  <a:lnTo>
                    <a:pt x="2" y="4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8" name="Freeform 148"/>
            <p:cNvSpPr>
              <a:spLocks/>
            </p:cNvSpPr>
            <p:nvPr/>
          </p:nvSpPr>
          <p:spPr bwMode="auto">
            <a:xfrm>
              <a:off x="838" y="1762"/>
              <a:ext cx="21" cy="49"/>
            </a:xfrm>
            <a:custGeom>
              <a:avLst/>
              <a:gdLst>
                <a:gd name="T0" fmla="*/ 2 w 21"/>
                <a:gd name="T1" fmla="*/ 49 h 49"/>
                <a:gd name="T2" fmla="*/ 2 w 21"/>
                <a:gd name="T3" fmla="*/ 49 h 49"/>
                <a:gd name="T4" fmla="*/ 3 w 21"/>
                <a:gd name="T5" fmla="*/ 48 h 49"/>
                <a:gd name="T6" fmla="*/ 5 w 21"/>
                <a:gd name="T7" fmla="*/ 43 h 49"/>
                <a:gd name="T8" fmla="*/ 8 w 21"/>
                <a:gd name="T9" fmla="*/ 38 h 49"/>
                <a:gd name="T10" fmla="*/ 11 w 21"/>
                <a:gd name="T11" fmla="*/ 33 h 49"/>
                <a:gd name="T12" fmla="*/ 16 w 21"/>
                <a:gd name="T13" fmla="*/ 30 h 49"/>
                <a:gd name="T14" fmla="*/ 13 w 21"/>
                <a:gd name="T15" fmla="*/ 26 h 49"/>
                <a:gd name="T16" fmla="*/ 13 w 21"/>
                <a:gd name="T17" fmla="*/ 19 h 49"/>
                <a:gd name="T18" fmla="*/ 16 w 21"/>
                <a:gd name="T19" fmla="*/ 13 h 49"/>
                <a:gd name="T20" fmla="*/ 19 w 21"/>
                <a:gd name="T21" fmla="*/ 7 h 49"/>
                <a:gd name="T22" fmla="*/ 21 w 21"/>
                <a:gd name="T23" fmla="*/ 0 h 49"/>
                <a:gd name="T24" fmla="*/ 21 w 21"/>
                <a:gd name="T25" fmla="*/ 0 h 49"/>
                <a:gd name="T26" fmla="*/ 19 w 21"/>
                <a:gd name="T27" fmla="*/ 0 h 49"/>
                <a:gd name="T28" fmla="*/ 16 w 21"/>
                <a:gd name="T29" fmla="*/ 3 h 49"/>
                <a:gd name="T30" fmla="*/ 13 w 21"/>
                <a:gd name="T31" fmla="*/ 8 h 49"/>
                <a:gd name="T32" fmla="*/ 11 w 21"/>
                <a:gd name="T33" fmla="*/ 14 h 49"/>
                <a:gd name="T34" fmla="*/ 10 w 21"/>
                <a:gd name="T35" fmla="*/ 19 h 49"/>
                <a:gd name="T36" fmla="*/ 10 w 21"/>
                <a:gd name="T37" fmla="*/ 26 h 49"/>
                <a:gd name="T38" fmla="*/ 10 w 21"/>
                <a:gd name="T39" fmla="*/ 30 h 49"/>
                <a:gd name="T40" fmla="*/ 5 w 21"/>
                <a:gd name="T41" fmla="*/ 37 h 49"/>
                <a:gd name="T42" fmla="*/ 0 w 21"/>
                <a:gd name="T43" fmla="*/ 46 h 49"/>
                <a:gd name="T44" fmla="*/ 0 w 21"/>
                <a:gd name="T45" fmla="*/ 48 h 49"/>
                <a:gd name="T46" fmla="*/ 0 w 21"/>
                <a:gd name="T47" fmla="*/ 49 h 49"/>
                <a:gd name="T48" fmla="*/ 2 w 21"/>
                <a:gd name="T49" fmla="*/ 49 h 49"/>
                <a:gd name="T50" fmla="*/ 2 w 21"/>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49"/>
                <a:gd name="T80" fmla="*/ 21 w 21"/>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49">
                  <a:moveTo>
                    <a:pt x="2" y="49"/>
                  </a:moveTo>
                  <a:lnTo>
                    <a:pt x="2" y="49"/>
                  </a:lnTo>
                  <a:lnTo>
                    <a:pt x="3" y="48"/>
                  </a:lnTo>
                  <a:lnTo>
                    <a:pt x="5" y="43"/>
                  </a:lnTo>
                  <a:lnTo>
                    <a:pt x="8" y="38"/>
                  </a:lnTo>
                  <a:lnTo>
                    <a:pt x="11" y="33"/>
                  </a:lnTo>
                  <a:lnTo>
                    <a:pt x="16" y="30"/>
                  </a:lnTo>
                  <a:lnTo>
                    <a:pt x="13" y="26"/>
                  </a:lnTo>
                  <a:lnTo>
                    <a:pt x="13" y="19"/>
                  </a:lnTo>
                  <a:lnTo>
                    <a:pt x="16" y="13"/>
                  </a:lnTo>
                  <a:lnTo>
                    <a:pt x="19" y="7"/>
                  </a:lnTo>
                  <a:lnTo>
                    <a:pt x="21" y="0"/>
                  </a:lnTo>
                  <a:lnTo>
                    <a:pt x="19" y="0"/>
                  </a:lnTo>
                  <a:lnTo>
                    <a:pt x="16" y="3"/>
                  </a:lnTo>
                  <a:lnTo>
                    <a:pt x="13" y="8"/>
                  </a:lnTo>
                  <a:lnTo>
                    <a:pt x="11" y="14"/>
                  </a:lnTo>
                  <a:lnTo>
                    <a:pt x="10" y="19"/>
                  </a:lnTo>
                  <a:lnTo>
                    <a:pt x="10" y="26"/>
                  </a:lnTo>
                  <a:lnTo>
                    <a:pt x="10" y="30"/>
                  </a:lnTo>
                  <a:lnTo>
                    <a:pt x="5" y="37"/>
                  </a:lnTo>
                  <a:lnTo>
                    <a:pt x="0" y="46"/>
                  </a:lnTo>
                  <a:lnTo>
                    <a:pt x="0" y="48"/>
                  </a:lnTo>
                  <a:lnTo>
                    <a:pt x="0" y="49"/>
                  </a:lnTo>
                  <a:lnTo>
                    <a:pt x="2" y="4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89" name="Freeform 149"/>
            <p:cNvSpPr>
              <a:spLocks/>
            </p:cNvSpPr>
            <p:nvPr/>
          </p:nvSpPr>
          <p:spPr bwMode="auto">
            <a:xfrm>
              <a:off x="1055" y="1780"/>
              <a:ext cx="40" cy="28"/>
            </a:xfrm>
            <a:custGeom>
              <a:avLst/>
              <a:gdLst>
                <a:gd name="T0" fmla="*/ 2 w 40"/>
                <a:gd name="T1" fmla="*/ 28 h 28"/>
                <a:gd name="T2" fmla="*/ 2 w 40"/>
                <a:gd name="T3" fmla="*/ 28 h 28"/>
                <a:gd name="T4" fmla="*/ 2 w 40"/>
                <a:gd name="T5" fmla="*/ 28 h 28"/>
                <a:gd name="T6" fmla="*/ 21 w 40"/>
                <a:gd name="T7" fmla="*/ 11 h 28"/>
                <a:gd name="T8" fmla="*/ 27 w 40"/>
                <a:gd name="T9" fmla="*/ 11 h 28"/>
                <a:gd name="T10" fmla="*/ 32 w 40"/>
                <a:gd name="T11" fmla="*/ 8 h 28"/>
                <a:gd name="T12" fmla="*/ 37 w 40"/>
                <a:gd name="T13" fmla="*/ 4 h 28"/>
                <a:gd name="T14" fmla="*/ 40 w 40"/>
                <a:gd name="T15" fmla="*/ 1 h 28"/>
                <a:gd name="T16" fmla="*/ 40 w 40"/>
                <a:gd name="T17" fmla="*/ 0 h 28"/>
                <a:gd name="T18" fmla="*/ 38 w 40"/>
                <a:gd name="T19" fmla="*/ 0 h 28"/>
                <a:gd name="T20" fmla="*/ 18 w 40"/>
                <a:gd name="T21" fmla="*/ 8 h 28"/>
                <a:gd name="T22" fmla="*/ 0 w 40"/>
                <a:gd name="T23" fmla="*/ 27 h 28"/>
                <a:gd name="T24" fmla="*/ 0 w 40"/>
                <a:gd name="T25" fmla="*/ 27 h 28"/>
                <a:gd name="T26" fmla="*/ 2 w 40"/>
                <a:gd name="T27" fmla="*/ 28 h 28"/>
                <a:gd name="T28" fmla="*/ 2 w 40"/>
                <a:gd name="T29" fmla="*/ 28 h 28"/>
                <a:gd name="T30" fmla="*/ 2 w 40"/>
                <a:gd name="T31" fmla="*/ 28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28"/>
                <a:gd name="T50" fmla="*/ 40 w 40"/>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28">
                  <a:moveTo>
                    <a:pt x="2" y="28"/>
                  </a:moveTo>
                  <a:lnTo>
                    <a:pt x="2" y="28"/>
                  </a:lnTo>
                  <a:lnTo>
                    <a:pt x="21" y="11"/>
                  </a:lnTo>
                  <a:lnTo>
                    <a:pt x="27" y="11"/>
                  </a:lnTo>
                  <a:lnTo>
                    <a:pt x="32" y="8"/>
                  </a:lnTo>
                  <a:lnTo>
                    <a:pt x="37" y="4"/>
                  </a:lnTo>
                  <a:lnTo>
                    <a:pt x="40" y="1"/>
                  </a:lnTo>
                  <a:lnTo>
                    <a:pt x="40" y="0"/>
                  </a:lnTo>
                  <a:lnTo>
                    <a:pt x="38" y="0"/>
                  </a:lnTo>
                  <a:lnTo>
                    <a:pt x="18" y="8"/>
                  </a:lnTo>
                  <a:lnTo>
                    <a:pt x="0" y="27"/>
                  </a:lnTo>
                  <a:lnTo>
                    <a:pt x="2" y="2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0" name="Freeform 150"/>
            <p:cNvSpPr>
              <a:spLocks/>
            </p:cNvSpPr>
            <p:nvPr/>
          </p:nvSpPr>
          <p:spPr bwMode="auto">
            <a:xfrm>
              <a:off x="830" y="1751"/>
              <a:ext cx="19" cy="52"/>
            </a:xfrm>
            <a:custGeom>
              <a:avLst/>
              <a:gdLst>
                <a:gd name="T0" fmla="*/ 0 w 19"/>
                <a:gd name="T1" fmla="*/ 52 h 52"/>
                <a:gd name="T2" fmla="*/ 2 w 19"/>
                <a:gd name="T3" fmla="*/ 52 h 52"/>
                <a:gd name="T4" fmla="*/ 2 w 19"/>
                <a:gd name="T5" fmla="*/ 52 h 52"/>
                <a:gd name="T6" fmla="*/ 5 w 19"/>
                <a:gd name="T7" fmla="*/ 46 h 52"/>
                <a:gd name="T8" fmla="*/ 8 w 19"/>
                <a:gd name="T9" fmla="*/ 40 h 52"/>
                <a:gd name="T10" fmla="*/ 11 w 19"/>
                <a:gd name="T11" fmla="*/ 33 h 52"/>
                <a:gd name="T12" fmla="*/ 10 w 19"/>
                <a:gd name="T13" fmla="*/ 25 h 52"/>
                <a:gd name="T14" fmla="*/ 11 w 19"/>
                <a:gd name="T15" fmla="*/ 18 h 52"/>
                <a:gd name="T16" fmla="*/ 15 w 19"/>
                <a:gd name="T17" fmla="*/ 13 h 52"/>
                <a:gd name="T18" fmla="*/ 18 w 19"/>
                <a:gd name="T19" fmla="*/ 6 h 52"/>
                <a:gd name="T20" fmla="*/ 19 w 19"/>
                <a:gd name="T21" fmla="*/ 2 h 52"/>
                <a:gd name="T22" fmla="*/ 18 w 19"/>
                <a:gd name="T23" fmla="*/ 0 h 52"/>
                <a:gd name="T24" fmla="*/ 18 w 19"/>
                <a:gd name="T25" fmla="*/ 0 h 52"/>
                <a:gd name="T26" fmla="*/ 16 w 19"/>
                <a:gd name="T27" fmla="*/ 0 h 52"/>
                <a:gd name="T28" fmla="*/ 16 w 19"/>
                <a:gd name="T29" fmla="*/ 2 h 52"/>
                <a:gd name="T30" fmla="*/ 11 w 19"/>
                <a:gd name="T31" fmla="*/ 8 h 52"/>
                <a:gd name="T32" fmla="*/ 8 w 19"/>
                <a:gd name="T33" fmla="*/ 16 h 52"/>
                <a:gd name="T34" fmla="*/ 7 w 19"/>
                <a:gd name="T35" fmla="*/ 24 h 52"/>
                <a:gd name="T36" fmla="*/ 8 w 19"/>
                <a:gd name="T37" fmla="*/ 33 h 52"/>
                <a:gd name="T38" fmla="*/ 0 w 19"/>
                <a:gd name="T39" fmla="*/ 43 h 52"/>
                <a:gd name="T40" fmla="*/ 0 w 19"/>
                <a:gd name="T41" fmla="*/ 52 h 52"/>
                <a:gd name="T42" fmla="*/ 0 w 19"/>
                <a:gd name="T43" fmla="*/ 52 h 52"/>
                <a:gd name="T44" fmla="*/ 0 w 19"/>
                <a:gd name="T45" fmla="*/ 52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
                <a:gd name="T70" fmla="*/ 0 h 52"/>
                <a:gd name="T71" fmla="*/ 19 w 19"/>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 h="52">
                  <a:moveTo>
                    <a:pt x="0" y="52"/>
                  </a:moveTo>
                  <a:lnTo>
                    <a:pt x="2" y="52"/>
                  </a:lnTo>
                  <a:lnTo>
                    <a:pt x="5" y="46"/>
                  </a:lnTo>
                  <a:lnTo>
                    <a:pt x="8" y="40"/>
                  </a:lnTo>
                  <a:lnTo>
                    <a:pt x="11" y="33"/>
                  </a:lnTo>
                  <a:lnTo>
                    <a:pt x="10" y="25"/>
                  </a:lnTo>
                  <a:lnTo>
                    <a:pt x="11" y="18"/>
                  </a:lnTo>
                  <a:lnTo>
                    <a:pt x="15" y="13"/>
                  </a:lnTo>
                  <a:lnTo>
                    <a:pt x="18" y="6"/>
                  </a:lnTo>
                  <a:lnTo>
                    <a:pt x="19" y="2"/>
                  </a:lnTo>
                  <a:lnTo>
                    <a:pt x="18" y="0"/>
                  </a:lnTo>
                  <a:lnTo>
                    <a:pt x="16" y="0"/>
                  </a:lnTo>
                  <a:lnTo>
                    <a:pt x="16" y="2"/>
                  </a:lnTo>
                  <a:lnTo>
                    <a:pt x="11" y="8"/>
                  </a:lnTo>
                  <a:lnTo>
                    <a:pt x="8" y="16"/>
                  </a:lnTo>
                  <a:lnTo>
                    <a:pt x="7" y="24"/>
                  </a:lnTo>
                  <a:lnTo>
                    <a:pt x="8" y="33"/>
                  </a:lnTo>
                  <a:lnTo>
                    <a:pt x="0" y="43"/>
                  </a:lnTo>
                  <a:lnTo>
                    <a:pt x="0" y="52"/>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1" name="Freeform 151"/>
            <p:cNvSpPr>
              <a:spLocks/>
            </p:cNvSpPr>
            <p:nvPr/>
          </p:nvSpPr>
          <p:spPr bwMode="auto">
            <a:xfrm>
              <a:off x="822" y="1748"/>
              <a:ext cx="16" cy="51"/>
            </a:xfrm>
            <a:custGeom>
              <a:avLst/>
              <a:gdLst>
                <a:gd name="T0" fmla="*/ 0 w 16"/>
                <a:gd name="T1" fmla="*/ 51 h 51"/>
                <a:gd name="T2" fmla="*/ 2 w 16"/>
                <a:gd name="T3" fmla="*/ 51 h 51"/>
                <a:gd name="T4" fmla="*/ 4 w 16"/>
                <a:gd name="T5" fmla="*/ 51 h 51"/>
                <a:gd name="T6" fmla="*/ 7 w 16"/>
                <a:gd name="T7" fmla="*/ 35 h 51"/>
                <a:gd name="T8" fmla="*/ 8 w 16"/>
                <a:gd name="T9" fmla="*/ 33 h 51"/>
                <a:gd name="T10" fmla="*/ 8 w 16"/>
                <a:gd name="T11" fmla="*/ 33 h 51"/>
                <a:gd name="T12" fmla="*/ 10 w 16"/>
                <a:gd name="T13" fmla="*/ 32 h 51"/>
                <a:gd name="T14" fmla="*/ 10 w 16"/>
                <a:gd name="T15" fmla="*/ 30 h 51"/>
                <a:gd name="T16" fmla="*/ 8 w 16"/>
                <a:gd name="T17" fmla="*/ 28 h 51"/>
                <a:gd name="T18" fmla="*/ 8 w 16"/>
                <a:gd name="T19" fmla="*/ 21 h 51"/>
                <a:gd name="T20" fmla="*/ 10 w 16"/>
                <a:gd name="T21" fmla="*/ 13 h 51"/>
                <a:gd name="T22" fmla="*/ 13 w 16"/>
                <a:gd name="T23" fmla="*/ 6 h 51"/>
                <a:gd name="T24" fmla="*/ 16 w 16"/>
                <a:gd name="T25" fmla="*/ 0 h 51"/>
                <a:gd name="T26" fmla="*/ 15 w 16"/>
                <a:gd name="T27" fmla="*/ 0 h 51"/>
                <a:gd name="T28" fmla="*/ 15 w 16"/>
                <a:gd name="T29" fmla="*/ 0 h 51"/>
                <a:gd name="T30" fmla="*/ 10 w 16"/>
                <a:gd name="T31" fmla="*/ 5 h 51"/>
                <a:gd name="T32" fmla="*/ 7 w 16"/>
                <a:gd name="T33" fmla="*/ 13 h 51"/>
                <a:gd name="T34" fmla="*/ 5 w 16"/>
                <a:gd name="T35" fmla="*/ 22 h 51"/>
                <a:gd name="T36" fmla="*/ 5 w 16"/>
                <a:gd name="T37" fmla="*/ 30 h 51"/>
                <a:gd name="T38" fmla="*/ 0 w 16"/>
                <a:gd name="T39" fmla="*/ 40 h 51"/>
                <a:gd name="T40" fmla="*/ 0 w 16"/>
                <a:gd name="T41" fmla="*/ 51 h 51"/>
                <a:gd name="T42" fmla="*/ 0 w 16"/>
                <a:gd name="T43" fmla="*/ 51 h 51"/>
                <a:gd name="T44" fmla="*/ 0 w 16"/>
                <a:gd name="T45" fmla="*/ 5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51"/>
                <a:gd name="T71" fmla="*/ 16 w 16"/>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51">
                  <a:moveTo>
                    <a:pt x="0" y="51"/>
                  </a:moveTo>
                  <a:lnTo>
                    <a:pt x="2" y="51"/>
                  </a:lnTo>
                  <a:lnTo>
                    <a:pt x="4" y="51"/>
                  </a:lnTo>
                  <a:lnTo>
                    <a:pt x="7" y="35"/>
                  </a:lnTo>
                  <a:lnTo>
                    <a:pt x="8" y="33"/>
                  </a:lnTo>
                  <a:lnTo>
                    <a:pt x="10" y="32"/>
                  </a:lnTo>
                  <a:lnTo>
                    <a:pt x="10" y="30"/>
                  </a:lnTo>
                  <a:lnTo>
                    <a:pt x="8" y="28"/>
                  </a:lnTo>
                  <a:lnTo>
                    <a:pt x="8" y="21"/>
                  </a:lnTo>
                  <a:lnTo>
                    <a:pt x="10" y="13"/>
                  </a:lnTo>
                  <a:lnTo>
                    <a:pt x="13" y="6"/>
                  </a:lnTo>
                  <a:lnTo>
                    <a:pt x="16" y="0"/>
                  </a:lnTo>
                  <a:lnTo>
                    <a:pt x="15" y="0"/>
                  </a:lnTo>
                  <a:lnTo>
                    <a:pt x="10" y="5"/>
                  </a:lnTo>
                  <a:lnTo>
                    <a:pt x="7" y="13"/>
                  </a:lnTo>
                  <a:lnTo>
                    <a:pt x="5" y="22"/>
                  </a:lnTo>
                  <a:lnTo>
                    <a:pt x="5" y="30"/>
                  </a:lnTo>
                  <a:lnTo>
                    <a:pt x="0" y="40"/>
                  </a:lnTo>
                  <a:lnTo>
                    <a:pt x="0" y="51"/>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2" name="Freeform 152"/>
            <p:cNvSpPr>
              <a:spLocks/>
            </p:cNvSpPr>
            <p:nvPr/>
          </p:nvSpPr>
          <p:spPr bwMode="auto">
            <a:xfrm>
              <a:off x="815" y="1745"/>
              <a:ext cx="15" cy="46"/>
            </a:xfrm>
            <a:custGeom>
              <a:avLst/>
              <a:gdLst>
                <a:gd name="T0" fmla="*/ 1 w 15"/>
                <a:gd name="T1" fmla="*/ 46 h 46"/>
                <a:gd name="T2" fmla="*/ 3 w 15"/>
                <a:gd name="T3" fmla="*/ 46 h 46"/>
                <a:gd name="T4" fmla="*/ 4 w 15"/>
                <a:gd name="T5" fmla="*/ 46 h 46"/>
                <a:gd name="T6" fmla="*/ 4 w 15"/>
                <a:gd name="T7" fmla="*/ 38 h 46"/>
                <a:gd name="T8" fmla="*/ 9 w 15"/>
                <a:gd name="T9" fmla="*/ 30 h 46"/>
                <a:gd name="T10" fmla="*/ 7 w 15"/>
                <a:gd name="T11" fmla="*/ 22 h 46"/>
                <a:gd name="T12" fmla="*/ 9 w 15"/>
                <a:gd name="T13" fmla="*/ 14 h 46"/>
                <a:gd name="T14" fmla="*/ 11 w 15"/>
                <a:gd name="T15" fmla="*/ 8 h 46"/>
                <a:gd name="T16" fmla="*/ 15 w 15"/>
                <a:gd name="T17" fmla="*/ 1 h 46"/>
                <a:gd name="T18" fmla="*/ 15 w 15"/>
                <a:gd name="T19" fmla="*/ 0 h 46"/>
                <a:gd name="T20" fmla="*/ 14 w 15"/>
                <a:gd name="T21" fmla="*/ 0 h 46"/>
                <a:gd name="T22" fmla="*/ 12 w 15"/>
                <a:gd name="T23" fmla="*/ 0 h 46"/>
                <a:gd name="T24" fmla="*/ 11 w 15"/>
                <a:gd name="T25" fmla="*/ 0 h 46"/>
                <a:gd name="T26" fmla="*/ 7 w 15"/>
                <a:gd name="T27" fmla="*/ 6 h 46"/>
                <a:gd name="T28" fmla="*/ 4 w 15"/>
                <a:gd name="T29" fmla="*/ 14 h 46"/>
                <a:gd name="T30" fmla="*/ 4 w 15"/>
                <a:gd name="T31" fmla="*/ 20 h 46"/>
                <a:gd name="T32" fmla="*/ 4 w 15"/>
                <a:gd name="T33" fmla="*/ 30 h 46"/>
                <a:gd name="T34" fmla="*/ 1 w 15"/>
                <a:gd name="T35" fmla="*/ 35 h 46"/>
                <a:gd name="T36" fmla="*/ 0 w 15"/>
                <a:gd name="T37" fmla="*/ 43 h 46"/>
                <a:gd name="T38" fmla="*/ 1 w 15"/>
                <a:gd name="T39" fmla="*/ 44 h 46"/>
                <a:gd name="T40" fmla="*/ 1 w 15"/>
                <a:gd name="T41" fmla="*/ 46 h 46"/>
                <a:gd name="T42" fmla="*/ 1 w 15"/>
                <a:gd name="T43" fmla="*/ 46 h 46"/>
                <a:gd name="T44" fmla="*/ 1 w 15"/>
                <a:gd name="T45" fmla="*/ 46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
                <a:gd name="T70" fmla="*/ 0 h 46"/>
                <a:gd name="T71" fmla="*/ 15 w 15"/>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 h="46">
                  <a:moveTo>
                    <a:pt x="1" y="46"/>
                  </a:moveTo>
                  <a:lnTo>
                    <a:pt x="3" y="46"/>
                  </a:lnTo>
                  <a:lnTo>
                    <a:pt x="4" y="46"/>
                  </a:lnTo>
                  <a:lnTo>
                    <a:pt x="4" y="38"/>
                  </a:lnTo>
                  <a:lnTo>
                    <a:pt x="9" y="30"/>
                  </a:lnTo>
                  <a:lnTo>
                    <a:pt x="7" y="22"/>
                  </a:lnTo>
                  <a:lnTo>
                    <a:pt x="9" y="14"/>
                  </a:lnTo>
                  <a:lnTo>
                    <a:pt x="11" y="8"/>
                  </a:lnTo>
                  <a:lnTo>
                    <a:pt x="15" y="1"/>
                  </a:lnTo>
                  <a:lnTo>
                    <a:pt x="15" y="0"/>
                  </a:lnTo>
                  <a:lnTo>
                    <a:pt x="14" y="0"/>
                  </a:lnTo>
                  <a:lnTo>
                    <a:pt x="12" y="0"/>
                  </a:lnTo>
                  <a:lnTo>
                    <a:pt x="11" y="0"/>
                  </a:lnTo>
                  <a:lnTo>
                    <a:pt x="7" y="6"/>
                  </a:lnTo>
                  <a:lnTo>
                    <a:pt x="4" y="14"/>
                  </a:lnTo>
                  <a:lnTo>
                    <a:pt x="4" y="20"/>
                  </a:lnTo>
                  <a:lnTo>
                    <a:pt x="4" y="30"/>
                  </a:lnTo>
                  <a:lnTo>
                    <a:pt x="1" y="35"/>
                  </a:lnTo>
                  <a:lnTo>
                    <a:pt x="0" y="43"/>
                  </a:lnTo>
                  <a:lnTo>
                    <a:pt x="1" y="44"/>
                  </a:lnTo>
                  <a:lnTo>
                    <a:pt x="1" y="46"/>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3" name="Freeform 153"/>
            <p:cNvSpPr>
              <a:spLocks/>
            </p:cNvSpPr>
            <p:nvPr/>
          </p:nvSpPr>
          <p:spPr bwMode="auto">
            <a:xfrm>
              <a:off x="1044" y="1761"/>
              <a:ext cx="38" cy="27"/>
            </a:xfrm>
            <a:custGeom>
              <a:avLst/>
              <a:gdLst>
                <a:gd name="T0" fmla="*/ 2 w 38"/>
                <a:gd name="T1" fmla="*/ 27 h 27"/>
                <a:gd name="T2" fmla="*/ 8 w 38"/>
                <a:gd name="T3" fmla="*/ 25 h 27"/>
                <a:gd name="T4" fmla="*/ 15 w 38"/>
                <a:gd name="T5" fmla="*/ 23 h 27"/>
                <a:gd name="T6" fmla="*/ 18 w 38"/>
                <a:gd name="T7" fmla="*/ 19 h 27"/>
                <a:gd name="T8" fmla="*/ 22 w 38"/>
                <a:gd name="T9" fmla="*/ 14 h 27"/>
                <a:gd name="T10" fmla="*/ 22 w 38"/>
                <a:gd name="T11" fmla="*/ 14 h 27"/>
                <a:gd name="T12" fmla="*/ 26 w 38"/>
                <a:gd name="T13" fmla="*/ 14 h 27"/>
                <a:gd name="T14" fmla="*/ 35 w 38"/>
                <a:gd name="T15" fmla="*/ 6 h 27"/>
                <a:gd name="T16" fmla="*/ 38 w 38"/>
                <a:gd name="T17" fmla="*/ 1 h 27"/>
                <a:gd name="T18" fmla="*/ 38 w 38"/>
                <a:gd name="T19" fmla="*/ 1 h 27"/>
                <a:gd name="T20" fmla="*/ 38 w 38"/>
                <a:gd name="T21" fmla="*/ 1 h 27"/>
                <a:gd name="T22" fmla="*/ 37 w 38"/>
                <a:gd name="T23" fmla="*/ 0 h 27"/>
                <a:gd name="T24" fmla="*/ 35 w 38"/>
                <a:gd name="T25" fmla="*/ 0 h 27"/>
                <a:gd name="T26" fmla="*/ 32 w 38"/>
                <a:gd name="T27" fmla="*/ 3 h 27"/>
                <a:gd name="T28" fmla="*/ 27 w 38"/>
                <a:gd name="T29" fmla="*/ 6 h 27"/>
                <a:gd name="T30" fmla="*/ 24 w 38"/>
                <a:gd name="T31" fmla="*/ 9 h 27"/>
                <a:gd name="T32" fmla="*/ 19 w 38"/>
                <a:gd name="T33" fmla="*/ 11 h 27"/>
                <a:gd name="T34" fmla="*/ 16 w 38"/>
                <a:gd name="T35" fmla="*/ 14 h 27"/>
                <a:gd name="T36" fmla="*/ 13 w 38"/>
                <a:gd name="T37" fmla="*/ 17 h 27"/>
                <a:gd name="T38" fmla="*/ 10 w 38"/>
                <a:gd name="T39" fmla="*/ 20 h 27"/>
                <a:gd name="T40" fmla="*/ 7 w 38"/>
                <a:gd name="T41" fmla="*/ 22 h 27"/>
                <a:gd name="T42" fmla="*/ 3 w 38"/>
                <a:gd name="T43" fmla="*/ 22 h 27"/>
                <a:gd name="T44" fmla="*/ 2 w 38"/>
                <a:gd name="T45" fmla="*/ 23 h 27"/>
                <a:gd name="T46" fmla="*/ 0 w 38"/>
                <a:gd name="T47" fmla="*/ 25 h 27"/>
                <a:gd name="T48" fmla="*/ 2 w 38"/>
                <a:gd name="T49" fmla="*/ 27 h 27"/>
                <a:gd name="T50" fmla="*/ 2 w 38"/>
                <a:gd name="T51" fmla="*/ 27 h 27"/>
                <a:gd name="T52" fmla="*/ 2 w 38"/>
                <a:gd name="T53" fmla="*/ 27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
                <a:gd name="T82" fmla="*/ 0 h 27"/>
                <a:gd name="T83" fmla="*/ 38 w 38"/>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 h="27">
                  <a:moveTo>
                    <a:pt x="2" y="27"/>
                  </a:moveTo>
                  <a:lnTo>
                    <a:pt x="8" y="25"/>
                  </a:lnTo>
                  <a:lnTo>
                    <a:pt x="15" y="23"/>
                  </a:lnTo>
                  <a:lnTo>
                    <a:pt x="18" y="19"/>
                  </a:lnTo>
                  <a:lnTo>
                    <a:pt x="22" y="14"/>
                  </a:lnTo>
                  <a:lnTo>
                    <a:pt x="26" y="14"/>
                  </a:lnTo>
                  <a:lnTo>
                    <a:pt x="35" y="6"/>
                  </a:lnTo>
                  <a:lnTo>
                    <a:pt x="38" y="1"/>
                  </a:lnTo>
                  <a:lnTo>
                    <a:pt x="37" y="0"/>
                  </a:lnTo>
                  <a:lnTo>
                    <a:pt x="35" y="0"/>
                  </a:lnTo>
                  <a:lnTo>
                    <a:pt x="32" y="3"/>
                  </a:lnTo>
                  <a:lnTo>
                    <a:pt x="27" y="6"/>
                  </a:lnTo>
                  <a:lnTo>
                    <a:pt x="24" y="9"/>
                  </a:lnTo>
                  <a:lnTo>
                    <a:pt x="19" y="11"/>
                  </a:lnTo>
                  <a:lnTo>
                    <a:pt x="16" y="14"/>
                  </a:lnTo>
                  <a:lnTo>
                    <a:pt x="13" y="17"/>
                  </a:lnTo>
                  <a:lnTo>
                    <a:pt x="10" y="20"/>
                  </a:lnTo>
                  <a:lnTo>
                    <a:pt x="7" y="22"/>
                  </a:lnTo>
                  <a:lnTo>
                    <a:pt x="3" y="22"/>
                  </a:lnTo>
                  <a:lnTo>
                    <a:pt x="2" y="23"/>
                  </a:lnTo>
                  <a:lnTo>
                    <a:pt x="0" y="25"/>
                  </a:lnTo>
                  <a:lnTo>
                    <a:pt x="2" y="27"/>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4" name="Freeform 154"/>
            <p:cNvSpPr>
              <a:spLocks/>
            </p:cNvSpPr>
            <p:nvPr/>
          </p:nvSpPr>
          <p:spPr bwMode="auto">
            <a:xfrm>
              <a:off x="810" y="1743"/>
              <a:ext cx="9" cy="41"/>
            </a:xfrm>
            <a:custGeom>
              <a:avLst/>
              <a:gdLst>
                <a:gd name="T0" fmla="*/ 1 w 9"/>
                <a:gd name="T1" fmla="*/ 41 h 41"/>
                <a:gd name="T2" fmla="*/ 3 w 9"/>
                <a:gd name="T3" fmla="*/ 41 h 41"/>
                <a:gd name="T4" fmla="*/ 3 w 9"/>
                <a:gd name="T5" fmla="*/ 40 h 41"/>
                <a:gd name="T6" fmla="*/ 6 w 9"/>
                <a:gd name="T7" fmla="*/ 27 h 41"/>
                <a:gd name="T8" fmla="*/ 5 w 9"/>
                <a:gd name="T9" fmla="*/ 21 h 41"/>
                <a:gd name="T10" fmla="*/ 6 w 9"/>
                <a:gd name="T11" fmla="*/ 14 h 41"/>
                <a:gd name="T12" fmla="*/ 8 w 9"/>
                <a:gd name="T13" fmla="*/ 8 h 41"/>
                <a:gd name="T14" fmla="*/ 9 w 9"/>
                <a:gd name="T15" fmla="*/ 2 h 41"/>
                <a:gd name="T16" fmla="*/ 9 w 9"/>
                <a:gd name="T17" fmla="*/ 0 h 41"/>
                <a:gd name="T18" fmla="*/ 8 w 9"/>
                <a:gd name="T19" fmla="*/ 0 h 41"/>
                <a:gd name="T20" fmla="*/ 3 w 9"/>
                <a:gd name="T21" fmla="*/ 10 h 41"/>
                <a:gd name="T22" fmla="*/ 1 w 9"/>
                <a:gd name="T23" fmla="*/ 21 h 41"/>
                <a:gd name="T24" fmla="*/ 1 w 9"/>
                <a:gd name="T25" fmla="*/ 24 h 41"/>
                <a:gd name="T26" fmla="*/ 1 w 9"/>
                <a:gd name="T27" fmla="*/ 27 h 41"/>
                <a:gd name="T28" fmla="*/ 0 w 9"/>
                <a:gd name="T29" fmla="*/ 33 h 41"/>
                <a:gd name="T30" fmla="*/ 1 w 9"/>
                <a:gd name="T31" fmla="*/ 41 h 41"/>
                <a:gd name="T32" fmla="*/ 1 w 9"/>
                <a:gd name="T33" fmla="*/ 41 h 41"/>
                <a:gd name="T34" fmla="*/ 1 w 9"/>
                <a:gd name="T35" fmla="*/ 41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41"/>
                <a:gd name="T56" fmla="*/ 9 w 9"/>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41">
                  <a:moveTo>
                    <a:pt x="1" y="41"/>
                  </a:moveTo>
                  <a:lnTo>
                    <a:pt x="3" y="41"/>
                  </a:lnTo>
                  <a:lnTo>
                    <a:pt x="3" y="40"/>
                  </a:lnTo>
                  <a:lnTo>
                    <a:pt x="6" y="27"/>
                  </a:lnTo>
                  <a:lnTo>
                    <a:pt x="5" y="21"/>
                  </a:lnTo>
                  <a:lnTo>
                    <a:pt x="6" y="14"/>
                  </a:lnTo>
                  <a:lnTo>
                    <a:pt x="8" y="8"/>
                  </a:lnTo>
                  <a:lnTo>
                    <a:pt x="9" y="2"/>
                  </a:lnTo>
                  <a:lnTo>
                    <a:pt x="9" y="0"/>
                  </a:lnTo>
                  <a:lnTo>
                    <a:pt x="8" y="0"/>
                  </a:lnTo>
                  <a:lnTo>
                    <a:pt x="3" y="10"/>
                  </a:lnTo>
                  <a:lnTo>
                    <a:pt x="1" y="21"/>
                  </a:lnTo>
                  <a:lnTo>
                    <a:pt x="1" y="24"/>
                  </a:lnTo>
                  <a:lnTo>
                    <a:pt x="1" y="27"/>
                  </a:lnTo>
                  <a:lnTo>
                    <a:pt x="0" y="33"/>
                  </a:lnTo>
                  <a:lnTo>
                    <a:pt x="1" y="41"/>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5" name="Freeform 155"/>
            <p:cNvSpPr>
              <a:spLocks/>
            </p:cNvSpPr>
            <p:nvPr/>
          </p:nvSpPr>
          <p:spPr bwMode="auto">
            <a:xfrm>
              <a:off x="1036" y="1749"/>
              <a:ext cx="45" cy="23"/>
            </a:xfrm>
            <a:custGeom>
              <a:avLst/>
              <a:gdLst>
                <a:gd name="T0" fmla="*/ 0 w 45"/>
                <a:gd name="T1" fmla="*/ 23 h 23"/>
                <a:gd name="T2" fmla="*/ 23 w 45"/>
                <a:gd name="T3" fmla="*/ 12 h 23"/>
                <a:gd name="T4" fmla="*/ 24 w 45"/>
                <a:gd name="T5" fmla="*/ 8 h 23"/>
                <a:gd name="T6" fmla="*/ 27 w 45"/>
                <a:gd name="T7" fmla="*/ 7 h 23"/>
                <a:gd name="T8" fmla="*/ 43 w 45"/>
                <a:gd name="T9" fmla="*/ 5 h 23"/>
                <a:gd name="T10" fmla="*/ 43 w 45"/>
                <a:gd name="T11" fmla="*/ 4 h 23"/>
                <a:gd name="T12" fmla="*/ 45 w 45"/>
                <a:gd name="T13" fmla="*/ 2 h 23"/>
                <a:gd name="T14" fmla="*/ 43 w 45"/>
                <a:gd name="T15" fmla="*/ 0 h 23"/>
                <a:gd name="T16" fmla="*/ 43 w 45"/>
                <a:gd name="T17" fmla="*/ 0 h 23"/>
                <a:gd name="T18" fmla="*/ 37 w 45"/>
                <a:gd name="T19" fmla="*/ 2 h 23"/>
                <a:gd name="T20" fmla="*/ 32 w 45"/>
                <a:gd name="T21" fmla="*/ 2 h 23"/>
                <a:gd name="T22" fmla="*/ 26 w 45"/>
                <a:gd name="T23" fmla="*/ 4 h 23"/>
                <a:gd name="T24" fmla="*/ 23 w 45"/>
                <a:gd name="T25" fmla="*/ 5 h 23"/>
                <a:gd name="T26" fmla="*/ 21 w 45"/>
                <a:gd name="T27" fmla="*/ 8 h 23"/>
                <a:gd name="T28" fmla="*/ 19 w 45"/>
                <a:gd name="T29" fmla="*/ 8 h 23"/>
                <a:gd name="T30" fmla="*/ 2 w 45"/>
                <a:gd name="T31" fmla="*/ 18 h 23"/>
                <a:gd name="T32" fmla="*/ 0 w 45"/>
                <a:gd name="T33" fmla="*/ 20 h 23"/>
                <a:gd name="T34" fmla="*/ 0 w 45"/>
                <a:gd name="T35" fmla="*/ 21 h 23"/>
                <a:gd name="T36" fmla="*/ 0 w 45"/>
                <a:gd name="T37" fmla="*/ 21 h 23"/>
                <a:gd name="T38" fmla="*/ 0 w 45"/>
                <a:gd name="T39" fmla="*/ 23 h 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
                <a:gd name="T61" fmla="*/ 0 h 23"/>
                <a:gd name="T62" fmla="*/ 45 w 45"/>
                <a:gd name="T63" fmla="*/ 23 h 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 h="23">
                  <a:moveTo>
                    <a:pt x="0" y="23"/>
                  </a:moveTo>
                  <a:lnTo>
                    <a:pt x="23" y="12"/>
                  </a:lnTo>
                  <a:lnTo>
                    <a:pt x="24" y="8"/>
                  </a:lnTo>
                  <a:lnTo>
                    <a:pt x="27" y="7"/>
                  </a:lnTo>
                  <a:lnTo>
                    <a:pt x="43" y="5"/>
                  </a:lnTo>
                  <a:lnTo>
                    <a:pt x="43" y="4"/>
                  </a:lnTo>
                  <a:lnTo>
                    <a:pt x="45" y="2"/>
                  </a:lnTo>
                  <a:lnTo>
                    <a:pt x="43" y="0"/>
                  </a:lnTo>
                  <a:lnTo>
                    <a:pt x="37" y="2"/>
                  </a:lnTo>
                  <a:lnTo>
                    <a:pt x="32" y="2"/>
                  </a:lnTo>
                  <a:lnTo>
                    <a:pt x="26" y="4"/>
                  </a:lnTo>
                  <a:lnTo>
                    <a:pt x="23" y="5"/>
                  </a:lnTo>
                  <a:lnTo>
                    <a:pt x="21" y="8"/>
                  </a:lnTo>
                  <a:lnTo>
                    <a:pt x="19" y="8"/>
                  </a:lnTo>
                  <a:lnTo>
                    <a:pt x="2" y="18"/>
                  </a:lnTo>
                  <a:lnTo>
                    <a:pt x="0" y="20"/>
                  </a:lnTo>
                  <a:lnTo>
                    <a:pt x="0" y="21"/>
                  </a:lnTo>
                  <a:lnTo>
                    <a:pt x="0" y="2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6" name="Freeform 156"/>
            <p:cNvSpPr>
              <a:spLocks/>
            </p:cNvSpPr>
            <p:nvPr/>
          </p:nvSpPr>
          <p:spPr bwMode="auto">
            <a:xfrm>
              <a:off x="1030" y="1735"/>
              <a:ext cx="43" cy="18"/>
            </a:xfrm>
            <a:custGeom>
              <a:avLst/>
              <a:gdLst>
                <a:gd name="T0" fmla="*/ 0 w 43"/>
                <a:gd name="T1" fmla="*/ 18 h 18"/>
                <a:gd name="T2" fmla="*/ 2 w 43"/>
                <a:gd name="T3" fmla="*/ 18 h 18"/>
                <a:gd name="T4" fmla="*/ 2 w 43"/>
                <a:gd name="T5" fmla="*/ 18 h 18"/>
                <a:gd name="T6" fmla="*/ 6 w 43"/>
                <a:gd name="T7" fmla="*/ 13 h 18"/>
                <a:gd name="T8" fmla="*/ 11 w 43"/>
                <a:gd name="T9" fmla="*/ 10 h 18"/>
                <a:gd name="T10" fmla="*/ 16 w 43"/>
                <a:gd name="T11" fmla="*/ 8 h 18"/>
                <a:gd name="T12" fmla="*/ 22 w 43"/>
                <a:gd name="T13" fmla="*/ 7 h 18"/>
                <a:gd name="T14" fmla="*/ 29 w 43"/>
                <a:gd name="T15" fmla="*/ 5 h 18"/>
                <a:gd name="T16" fmla="*/ 33 w 43"/>
                <a:gd name="T17" fmla="*/ 5 h 18"/>
                <a:gd name="T18" fmla="*/ 38 w 43"/>
                <a:gd name="T19" fmla="*/ 5 h 18"/>
                <a:gd name="T20" fmla="*/ 43 w 43"/>
                <a:gd name="T21" fmla="*/ 5 h 18"/>
                <a:gd name="T22" fmla="*/ 43 w 43"/>
                <a:gd name="T23" fmla="*/ 5 h 18"/>
                <a:gd name="T24" fmla="*/ 43 w 43"/>
                <a:gd name="T25" fmla="*/ 2 h 18"/>
                <a:gd name="T26" fmla="*/ 38 w 43"/>
                <a:gd name="T27" fmla="*/ 2 h 18"/>
                <a:gd name="T28" fmla="*/ 33 w 43"/>
                <a:gd name="T29" fmla="*/ 0 h 18"/>
                <a:gd name="T30" fmla="*/ 29 w 43"/>
                <a:gd name="T31" fmla="*/ 2 h 18"/>
                <a:gd name="T32" fmla="*/ 24 w 43"/>
                <a:gd name="T33" fmla="*/ 2 h 18"/>
                <a:gd name="T34" fmla="*/ 19 w 43"/>
                <a:gd name="T35" fmla="*/ 3 h 18"/>
                <a:gd name="T36" fmla="*/ 14 w 43"/>
                <a:gd name="T37" fmla="*/ 3 h 18"/>
                <a:gd name="T38" fmla="*/ 11 w 43"/>
                <a:gd name="T39" fmla="*/ 7 h 18"/>
                <a:gd name="T40" fmla="*/ 6 w 43"/>
                <a:gd name="T41" fmla="*/ 8 h 18"/>
                <a:gd name="T42" fmla="*/ 3 w 43"/>
                <a:gd name="T43" fmla="*/ 11 h 18"/>
                <a:gd name="T44" fmla="*/ 0 w 43"/>
                <a:gd name="T45" fmla="*/ 13 h 18"/>
                <a:gd name="T46" fmla="*/ 0 w 43"/>
                <a:gd name="T47" fmla="*/ 14 h 18"/>
                <a:gd name="T48" fmla="*/ 0 w 43"/>
                <a:gd name="T49" fmla="*/ 16 h 18"/>
                <a:gd name="T50" fmla="*/ 0 w 43"/>
                <a:gd name="T51" fmla="*/ 16 h 18"/>
                <a:gd name="T52" fmla="*/ 0 w 43"/>
                <a:gd name="T53" fmla="*/ 18 h 18"/>
                <a:gd name="T54" fmla="*/ 0 w 43"/>
                <a:gd name="T55" fmla="*/ 18 h 18"/>
                <a:gd name="T56" fmla="*/ 0 w 43"/>
                <a:gd name="T57" fmla="*/ 18 h 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3"/>
                <a:gd name="T88" fmla="*/ 0 h 18"/>
                <a:gd name="T89" fmla="*/ 43 w 43"/>
                <a:gd name="T90" fmla="*/ 18 h 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3" h="18">
                  <a:moveTo>
                    <a:pt x="0" y="18"/>
                  </a:moveTo>
                  <a:lnTo>
                    <a:pt x="2" y="18"/>
                  </a:lnTo>
                  <a:lnTo>
                    <a:pt x="6" y="13"/>
                  </a:lnTo>
                  <a:lnTo>
                    <a:pt x="11" y="10"/>
                  </a:lnTo>
                  <a:lnTo>
                    <a:pt x="16" y="8"/>
                  </a:lnTo>
                  <a:lnTo>
                    <a:pt x="22" y="7"/>
                  </a:lnTo>
                  <a:lnTo>
                    <a:pt x="29" y="5"/>
                  </a:lnTo>
                  <a:lnTo>
                    <a:pt x="33" y="5"/>
                  </a:lnTo>
                  <a:lnTo>
                    <a:pt x="38" y="5"/>
                  </a:lnTo>
                  <a:lnTo>
                    <a:pt x="43" y="5"/>
                  </a:lnTo>
                  <a:lnTo>
                    <a:pt x="43" y="2"/>
                  </a:lnTo>
                  <a:lnTo>
                    <a:pt x="38" y="2"/>
                  </a:lnTo>
                  <a:lnTo>
                    <a:pt x="33" y="0"/>
                  </a:lnTo>
                  <a:lnTo>
                    <a:pt x="29" y="2"/>
                  </a:lnTo>
                  <a:lnTo>
                    <a:pt x="24" y="2"/>
                  </a:lnTo>
                  <a:lnTo>
                    <a:pt x="19" y="3"/>
                  </a:lnTo>
                  <a:lnTo>
                    <a:pt x="14" y="3"/>
                  </a:lnTo>
                  <a:lnTo>
                    <a:pt x="11" y="7"/>
                  </a:lnTo>
                  <a:lnTo>
                    <a:pt x="6" y="8"/>
                  </a:lnTo>
                  <a:lnTo>
                    <a:pt x="3" y="11"/>
                  </a:lnTo>
                  <a:lnTo>
                    <a:pt x="0" y="13"/>
                  </a:lnTo>
                  <a:lnTo>
                    <a:pt x="0" y="14"/>
                  </a:lnTo>
                  <a:lnTo>
                    <a:pt x="0" y="16"/>
                  </a:lnTo>
                  <a:lnTo>
                    <a:pt x="0" y="18"/>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7" name="Freeform 157"/>
            <p:cNvSpPr>
              <a:spLocks/>
            </p:cNvSpPr>
            <p:nvPr/>
          </p:nvSpPr>
          <p:spPr bwMode="auto">
            <a:xfrm>
              <a:off x="1025" y="1723"/>
              <a:ext cx="43" cy="11"/>
            </a:xfrm>
            <a:custGeom>
              <a:avLst/>
              <a:gdLst>
                <a:gd name="T0" fmla="*/ 0 w 43"/>
                <a:gd name="T1" fmla="*/ 11 h 11"/>
                <a:gd name="T2" fmla="*/ 5 w 43"/>
                <a:gd name="T3" fmla="*/ 9 h 11"/>
                <a:gd name="T4" fmla="*/ 10 w 43"/>
                <a:gd name="T5" fmla="*/ 7 h 11"/>
                <a:gd name="T6" fmla="*/ 15 w 43"/>
                <a:gd name="T7" fmla="*/ 6 h 11"/>
                <a:gd name="T8" fmla="*/ 21 w 43"/>
                <a:gd name="T9" fmla="*/ 4 h 11"/>
                <a:gd name="T10" fmla="*/ 26 w 43"/>
                <a:gd name="T11" fmla="*/ 3 h 11"/>
                <a:gd name="T12" fmla="*/ 30 w 43"/>
                <a:gd name="T13" fmla="*/ 3 h 11"/>
                <a:gd name="T14" fmla="*/ 35 w 43"/>
                <a:gd name="T15" fmla="*/ 3 h 11"/>
                <a:gd name="T16" fmla="*/ 41 w 43"/>
                <a:gd name="T17" fmla="*/ 4 h 11"/>
                <a:gd name="T18" fmla="*/ 41 w 43"/>
                <a:gd name="T19" fmla="*/ 4 h 11"/>
                <a:gd name="T20" fmla="*/ 43 w 43"/>
                <a:gd name="T21" fmla="*/ 3 h 11"/>
                <a:gd name="T22" fmla="*/ 37 w 43"/>
                <a:gd name="T23" fmla="*/ 0 h 11"/>
                <a:gd name="T24" fmla="*/ 30 w 43"/>
                <a:gd name="T25" fmla="*/ 0 h 11"/>
                <a:gd name="T26" fmla="*/ 24 w 43"/>
                <a:gd name="T27" fmla="*/ 0 h 11"/>
                <a:gd name="T28" fmla="*/ 18 w 43"/>
                <a:gd name="T29" fmla="*/ 1 h 11"/>
                <a:gd name="T30" fmla="*/ 13 w 43"/>
                <a:gd name="T31" fmla="*/ 1 h 11"/>
                <a:gd name="T32" fmla="*/ 8 w 43"/>
                <a:gd name="T33" fmla="*/ 3 h 11"/>
                <a:gd name="T34" fmla="*/ 5 w 43"/>
                <a:gd name="T35" fmla="*/ 4 h 11"/>
                <a:gd name="T36" fmla="*/ 2 w 43"/>
                <a:gd name="T37" fmla="*/ 7 h 11"/>
                <a:gd name="T38" fmla="*/ 2 w 43"/>
                <a:gd name="T39" fmla="*/ 7 h 11"/>
                <a:gd name="T40" fmla="*/ 0 w 43"/>
                <a:gd name="T41" fmla="*/ 7 h 11"/>
                <a:gd name="T42" fmla="*/ 0 w 43"/>
                <a:gd name="T43" fmla="*/ 9 h 11"/>
                <a:gd name="T44" fmla="*/ 0 w 43"/>
                <a:gd name="T45" fmla="*/ 11 h 11"/>
                <a:gd name="T46" fmla="*/ 0 w 43"/>
                <a:gd name="T47" fmla="*/ 11 h 11"/>
                <a:gd name="T48" fmla="*/ 0 w 43"/>
                <a:gd name="T49" fmla="*/ 11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1"/>
                <a:gd name="T77" fmla="*/ 43 w 43"/>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1">
                  <a:moveTo>
                    <a:pt x="0" y="11"/>
                  </a:moveTo>
                  <a:lnTo>
                    <a:pt x="5" y="9"/>
                  </a:lnTo>
                  <a:lnTo>
                    <a:pt x="10" y="7"/>
                  </a:lnTo>
                  <a:lnTo>
                    <a:pt x="15" y="6"/>
                  </a:lnTo>
                  <a:lnTo>
                    <a:pt x="21" y="4"/>
                  </a:lnTo>
                  <a:lnTo>
                    <a:pt x="26" y="3"/>
                  </a:lnTo>
                  <a:lnTo>
                    <a:pt x="30" y="3"/>
                  </a:lnTo>
                  <a:lnTo>
                    <a:pt x="35" y="3"/>
                  </a:lnTo>
                  <a:lnTo>
                    <a:pt x="41" y="4"/>
                  </a:lnTo>
                  <a:lnTo>
                    <a:pt x="43" y="3"/>
                  </a:lnTo>
                  <a:lnTo>
                    <a:pt x="37" y="0"/>
                  </a:lnTo>
                  <a:lnTo>
                    <a:pt x="30" y="0"/>
                  </a:lnTo>
                  <a:lnTo>
                    <a:pt x="24" y="0"/>
                  </a:lnTo>
                  <a:lnTo>
                    <a:pt x="18" y="1"/>
                  </a:lnTo>
                  <a:lnTo>
                    <a:pt x="13" y="1"/>
                  </a:lnTo>
                  <a:lnTo>
                    <a:pt x="8" y="3"/>
                  </a:lnTo>
                  <a:lnTo>
                    <a:pt x="5" y="4"/>
                  </a:lnTo>
                  <a:lnTo>
                    <a:pt x="2" y="7"/>
                  </a:lnTo>
                  <a:lnTo>
                    <a:pt x="0" y="7"/>
                  </a:lnTo>
                  <a:lnTo>
                    <a:pt x="0" y="9"/>
                  </a:lnTo>
                  <a:lnTo>
                    <a:pt x="0" y="11"/>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8" name="Freeform 158"/>
            <p:cNvSpPr>
              <a:spLocks/>
            </p:cNvSpPr>
            <p:nvPr/>
          </p:nvSpPr>
          <p:spPr bwMode="auto">
            <a:xfrm>
              <a:off x="1017" y="1700"/>
              <a:ext cx="46" cy="13"/>
            </a:xfrm>
            <a:custGeom>
              <a:avLst/>
              <a:gdLst>
                <a:gd name="T0" fmla="*/ 2 w 46"/>
                <a:gd name="T1" fmla="*/ 13 h 13"/>
                <a:gd name="T2" fmla="*/ 8 w 46"/>
                <a:gd name="T3" fmla="*/ 11 h 13"/>
                <a:gd name="T4" fmla="*/ 15 w 46"/>
                <a:gd name="T5" fmla="*/ 10 h 13"/>
                <a:gd name="T6" fmla="*/ 21 w 46"/>
                <a:gd name="T7" fmla="*/ 8 h 13"/>
                <a:gd name="T8" fmla="*/ 27 w 46"/>
                <a:gd name="T9" fmla="*/ 8 h 13"/>
                <a:gd name="T10" fmla="*/ 27 w 46"/>
                <a:gd name="T11" fmla="*/ 7 h 13"/>
                <a:gd name="T12" fmla="*/ 27 w 46"/>
                <a:gd name="T13" fmla="*/ 5 h 13"/>
                <a:gd name="T14" fmla="*/ 46 w 46"/>
                <a:gd name="T15" fmla="*/ 11 h 13"/>
                <a:gd name="T16" fmla="*/ 46 w 46"/>
                <a:gd name="T17" fmla="*/ 10 h 13"/>
                <a:gd name="T18" fmla="*/ 46 w 46"/>
                <a:gd name="T19" fmla="*/ 10 h 13"/>
                <a:gd name="T20" fmla="*/ 23 w 46"/>
                <a:gd name="T21" fmla="*/ 0 h 13"/>
                <a:gd name="T22" fmla="*/ 23 w 46"/>
                <a:gd name="T23" fmla="*/ 2 h 13"/>
                <a:gd name="T24" fmla="*/ 23 w 46"/>
                <a:gd name="T25" fmla="*/ 4 h 13"/>
                <a:gd name="T26" fmla="*/ 2 w 46"/>
                <a:gd name="T27" fmla="*/ 10 h 13"/>
                <a:gd name="T28" fmla="*/ 0 w 46"/>
                <a:gd name="T29" fmla="*/ 11 h 13"/>
                <a:gd name="T30" fmla="*/ 0 w 46"/>
                <a:gd name="T31" fmla="*/ 13 h 13"/>
                <a:gd name="T32" fmla="*/ 2 w 46"/>
                <a:gd name="T33" fmla="*/ 13 h 13"/>
                <a:gd name="T34" fmla="*/ 2 w 46"/>
                <a:gd name="T35" fmla="*/ 13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13"/>
                <a:gd name="T56" fmla="*/ 46 w 46"/>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13">
                  <a:moveTo>
                    <a:pt x="2" y="13"/>
                  </a:moveTo>
                  <a:lnTo>
                    <a:pt x="8" y="11"/>
                  </a:lnTo>
                  <a:lnTo>
                    <a:pt x="15" y="10"/>
                  </a:lnTo>
                  <a:lnTo>
                    <a:pt x="21" y="8"/>
                  </a:lnTo>
                  <a:lnTo>
                    <a:pt x="27" y="8"/>
                  </a:lnTo>
                  <a:lnTo>
                    <a:pt x="27" y="7"/>
                  </a:lnTo>
                  <a:lnTo>
                    <a:pt x="27" y="5"/>
                  </a:lnTo>
                  <a:lnTo>
                    <a:pt x="46" y="11"/>
                  </a:lnTo>
                  <a:lnTo>
                    <a:pt x="46" y="10"/>
                  </a:lnTo>
                  <a:lnTo>
                    <a:pt x="23" y="0"/>
                  </a:lnTo>
                  <a:lnTo>
                    <a:pt x="23" y="2"/>
                  </a:lnTo>
                  <a:lnTo>
                    <a:pt x="23" y="4"/>
                  </a:lnTo>
                  <a:lnTo>
                    <a:pt x="2" y="10"/>
                  </a:lnTo>
                  <a:lnTo>
                    <a:pt x="0" y="11"/>
                  </a:lnTo>
                  <a:lnTo>
                    <a:pt x="0" y="13"/>
                  </a:lnTo>
                  <a:lnTo>
                    <a:pt x="2" y="1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99" name="Freeform 159"/>
            <p:cNvSpPr>
              <a:spLocks/>
            </p:cNvSpPr>
            <p:nvPr/>
          </p:nvSpPr>
          <p:spPr bwMode="auto">
            <a:xfrm>
              <a:off x="1016" y="1686"/>
              <a:ext cx="46" cy="10"/>
            </a:xfrm>
            <a:custGeom>
              <a:avLst/>
              <a:gdLst>
                <a:gd name="T0" fmla="*/ 0 w 46"/>
                <a:gd name="T1" fmla="*/ 10 h 10"/>
                <a:gd name="T2" fmla="*/ 6 w 46"/>
                <a:gd name="T3" fmla="*/ 8 h 10"/>
                <a:gd name="T4" fmla="*/ 11 w 46"/>
                <a:gd name="T5" fmla="*/ 8 h 10"/>
                <a:gd name="T6" fmla="*/ 17 w 46"/>
                <a:gd name="T7" fmla="*/ 8 h 10"/>
                <a:gd name="T8" fmla="*/ 22 w 46"/>
                <a:gd name="T9" fmla="*/ 10 h 10"/>
                <a:gd name="T10" fmla="*/ 24 w 46"/>
                <a:gd name="T11" fmla="*/ 10 h 10"/>
                <a:gd name="T12" fmla="*/ 24 w 46"/>
                <a:gd name="T13" fmla="*/ 10 h 10"/>
                <a:gd name="T14" fmla="*/ 27 w 46"/>
                <a:gd name="T15" fmla="*/ 5 h 10"/>
                <a:gd name="T16" fmla="*/ 30 w 46"/>
                <a:gd name="T17" fmla="*/ 3 h 10"/>
                <a:gd name="T18" fmla="*/ 33 w 46"/>
                <a:gd name="T19" fmla="*/ 5 h 10"/>
                <a:gd name="T20" fmla="*/ 38 w 46"/>
                <a:gd name="T21" fmla="*/ 6 h 10"/>
                <a:gd name="T22" fmla="*/ 41 w 46"/>
                <a:gd name="T23" fmla="*/ 8 h 10"/>
                <a:gd name="T24" fmla="*/ 44 w 46"/>
                <a:gd name="T25" fmla="*/ 8 h 10"/>
                <a:gd name="T26" fmla="*/ 46 w 46"/>
                <a:gd name="T27" fmla="*/ 8 h 10"/>
                <a:gd name="T28" fmla="*/ 46 w 46"/>
                <a:gd name="T29" fmla="*/ 6 h 10"/>
                <a:gd name="T30" fmla="*/ 44 w 46"/>
                <a:gd name="T31" fmla="*/ 5 h 10"/>
                <a:gd name="T32" fmla="*/ 41 w 46"/>
                <a:gd name="T33" fmla="*/ 3 h 10"/>
                <a:gd name="T34" fmla="*/ 36 w 46"/>
                <a:gd name="T35" fmla="*/ 0 h 10"/>
                <a:gd name="T36" fmla="*/ 31 w 46"/>
                <a:gd name="T37" fmla="*/ 0 h 10"/>
                <a:gd name="T38" fmla="*/ 27 w 46"/>
                <a:gd name="T39" fmla="*/ 0 h 10"/>
                <a:gd name="T40" fmla="*/ 24 w 46"/>
                <a:gd name="T41" fmla="*/ 3 h 10"/>
                <a:gd name="T42" fmla="*/ 22 w 46"/>
                <a:gd name="T43" fmla="*/ 5 h 10"/>
                <a:gd name="T44" fmla="*/ 17 w 46"/>
                <a:gd name="T45" fmla="*/ 5 h 10"/>
                <a:gd name="T46" fmla="*/ 12 w 46"/>
                <a:gd name="T47" fmla="*/ 3 h 10"/>
                <a:gd name="T48" fmla="*/ 6 w 46"/>
                <a:gd name="T49" fmla="*/ 5 h 10"/>
                <a:gd name="T50" fmla="*/ 1 w 46"/>
                <a:gd name="T51" fmla="*/ 6 h 10"/>
                <a:gd name="T52" fmla="*/ 0 w 46"/>
                <a:gd name="T53" fmla="*/ 6 h 10"/>
                <a:gd name="T54" fmla="*/ 0 w 46"/>
                <a:gd name="T55" fmla="*/ 6 h 10"/>
                <a:gd name="T56" fmla="*/ 0 w 46"/>
                <a:gd name="T57" fmla="*/ 8 h 10"/>
                <a:gd name="T58" fmla="*/ 0 w 46"/>
                <a:gd name="T59" fmla="*/ 10 h 10"/>
                <a:gd name="T60" fmla="*/ 0 w 46"/>
                <a:gd name="T61" fmla="*/ 10 h 10"/>
                <a:gd name="T62" fmla="*/ 0 w 46"/>
                <a:gd name="T63" fmla="*/ 1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10"/>
                <a:gd name="T98" fmla="*/ 46 w 46"/>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10">
                  <a:moveTo>
                    <a:pt x="0" y="10"/>
                  </a:moveTo>
                  <a:lnTo>
                    <a:pt x="6" y="8"/>
                  </a:lnTo>
                  <a:lnTo>
                    <a:pt x="11" y="8"/>
                  </a:lnTo>
                  <a:lnTo>
                    <a:pt x="17" y="8"/>
                  </a:lnTo>
                  <a:lnTo>
                    <a:pt x="22" y="10"/>
                  </a:lnTo>
                  <a:lnTo>
                    <a:pt x="24" y="10"/>
                  </a:lnTo>
                  <a:lnTo>
                    <a:pt x="27" y="5"/>
                  </a:lnTo>
                  <a:lnTo>
                    <a:pt x="30" y="3"/>
                  </a:lnTo>
                  <a:lnTo>
                    <a:pt x="33" y="5"/>
                  </a:lnTo>
                  <a:lnTo>
                    <a:pt x="38" y="6"/>
                  </a:lnTo>
                  <a:lnTo>
                    <a:pt x="41" y="8"/>
                  </a:lnTo>
                  <a:lnTo>
                    <a:pt x="44" y="8"/>
                  </a:lnTo>
                  <a:lnTo>
                    <a:pt x="46" y="8"/>
                  </a:lnTo>
                  <a:lnTo>
                    <a:pt x="46" y="6"/>
                  </a:lnTo>
                  <a:lnTo>
                    <a:pt x="44" y="5"/>
                  </a:lnTo>
                  <a:lnTo>
                    <a:pt x="41" y="3"/>
                  </a:lnTo>
                  <a:lnTo>
                    <a:pt x="36" y="0"/>
                  </a:lnTo>
                  <a:lnTo>
                    <a:pt x="31" y="0"/>
                  </a:lnTo>
                  <a:lnTo>
                    <a:pt x="27" y="0"/>
                  </a:lnTo>
                  <a:lnTo>
                    <a:pt x="24" y="3"/>
                  </a:lnTo>
                  <a:lnTo>
                    <a:pt x="22" y="5"/>
                  </a:lnTo>
                  <a:lnTo>
                    <a:pt x="17" y="5"/>
                  </a:lnTo>
                  <a:lnTo>
                    <a:pt x="12" y="3"/>
                  </a:lnTo>
                  <a:lnTo>
                    <a:pt x="6" y="5"/>
                  </a:lnTo>
                  <a:lnTo>
                    <a:pt x="1" y="6"/>
                  </a:lnTo>
                  <a:lnTo>
                    <a:pt x="0" y="6"/>
                  </a:lnTo>
                  <a:lnTo>
                    <a:pt x="0" y="8"/>
                  </a:lnTo>
                  <a:lnTo>
                    <a:pt x="0" y="10"/>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0" name="Freeform 160"/>
            <p:cNvSpPr>
              <a:spLocks/>
            </p:cNvSpPr>
            <p:nvPr/>
          </p:nvSpPr>
          <p:spPr bwMode="auto">
            <a:xfrm>
              <a:off x="1014" y="1672"/>
              <a:ext cx="43" cy="9"/>
            </a:xfrm>
            <a:custGeom>
              <a:avLst/>
              <a:gdLst>
                <a:gd name="T0" fmla="*/ 41 w 43"/>
                <a:gd name="T1" fmla="*/ 9 h 9"/>
                <a:gd name="T2" fmla="*/ 43 w 43"/>
                <a:gd name="T3" fmla="*/ 9 h 9"/>
                <a:gd name="T4" fmla="*/ 43 w 43"/>
                <a:gd name="T5" fmla="*/ 8 h 9"/>
                <a:gd name="T6" fmla="*/ 43 w 43"/>
                <a:gd name="T7" fmla="*/ 6 h 9"/>
                <a:gd name="T8" fmla="*/ 41 w 43"/>
                <a:gd name="T9" fmla="*/ 3 h 9"/>
                <a:gd name="T10" fmla="*/ 38 w 43"/>
                <a:gd name="T11" fmla="*/ 1 h 9"/>
                <a:gd name="T12" fmla="*/ 35 w 43"/>
                <a:gd name="T13" fmla="*/ 1 h 9"/>
                <a:gd name="T14" fmla="*/ 32 w 43"/>
                <a:gd name="T15" fmla="*/ 0 h 9"/>
                <a:gd name="T16" fmla="*/ 29 w 43"/>
                <a:gd name="T17" fmla="*/ 0 h 9"/>
                <a:gd name="T18" fmla="*/ 26 w 43"/>
                <a:gd name="T19" fmla="*/ 1 h 9"/>
                <a:gd name="T20" fmla="*/ 22 w 43"/>
                <a:gd name="T21" fmla="*/ 1 h 9"/>
                <a:gd name="T22" fmla="*/ 18 w 43"/>
                <a:gd name="T23" fmla="*/ 1 h 9"/>
                <a:gd name="T24" fmla="*/ 13 w 43"/>
                <a:gd name="T25" fmla="*/ 1 h 9"/>
                <a:gd name="T26" fmla="*/ 7 w 43"/>
                <a:gd name="T27" fmla="*/ 1 h 9"/>
                <a:gd name="T28" fmla="*/ 2 w 43"/>
                <a:gd name="T29" fmla="*/ 3 h 9"/>
                <a:gd name="T30" fmla="*/ 2 w 43"/>
                <a:gd name="T31" fmla="*/ 5 h 9"/>
                <a:gd name="T32" fmla="*/ 0 w 43"/>
                <a:gd name="T33" fmla="*/ 5 h 9"/>
                <a:gd name="T34" fmla="*/ 0 w 43"/>
                <a:gd name="T35" fmla="*/ 5 h 9"/>
                <a:gd name="T36" fmla="*/ 0 w 43"/>
                <a:gd name="T37" fmla="*/ 6 h 9"/>
                <a:gd name="T38" fmla="*/ 0 w 43"/>
                <a:gd name="T39" fmla="*/ 6 h 9"/>
                <a:gd name="T40" fmla="*/ 2 w 43"/>
                <a:gd name="T41" fmla="*/ 8 h 9"/>
                <a:gd name="T42" fmla="*/ 7 w 43"/>
                <a:gd name="T43" fmla="*/ 6 h 9"/>
                <a:gd name="T44" fmla="*/ 11 w 43"/>
                <a:gd name="T45" fmla="*/ 5 h 9"/>
                <a:gd name="T46" fmla="*/ 18 w 43"/>
                <a:gd name="T47" fmla="*/ 5 h 9"/>
                <a:gd name="T48" fmla="*/ 24 w 43"/>
                <a:gd name="T49" fmla="*/ 6 h 9"/>
                <a:gd name="T50" fmla="*/ 27 w 43"/>
                <a:gd name="T51" fmla="*/ 5 h 9"/>
                <a:gd name="T52" fmla="*/ 32 w 43"/>
                <a:gd name="T53" fmla="*/ 5 h 9"/>
                <a:gd name="T54" fmla="*/ 35 w 43"/>
                <a:gd name="T55" fmla="*/ 5 h 9"/>
                <a:gd name="T56" fmla="*/ 38 w 43"/>
                <a:gd name="T57" fmla="*/ 8 h 9"/>
                <a:gd name="T58" fmla="*/ 40 w 43"/>
                <a:gd name="T59" fmla="*/ 8 h 9"/>
                <a:gd name="T60" fmla="*/ 41 w 43"/>
                <a:gd name="T61" fmla="*/ 9 h 9"/>
                <a:gd name="T62" fmla="*/ 41 w 43"/>
                <a:gd name="T63" fmla="*/ 9 h 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
                <a:gd name="T97" fmla="*/ 0 h 9"/>
                <a:gd name="T98" fmla="*/ 43 w 43"/>
                <a:gd name="T99" fmla="*/ 9 h 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 h="9">
                  <a:moveTo>
                    <a:pt x="41" y="9"/>
                  </a:moveTo>
                  <a:lnTo>
                    <a:pt x="43" y="9"/>
                  </a:lnTo>
                  <a:lnTo>
                    <a:pt x="43" y="8"/>
                  </a:lnTo>
                  <a:lnTo>
                    <a:pt x="43" y="6"/>
                  </a:lnTo>
                  <a:lnTo>
                    <a:pt x="41" y="3"/>
                  </a:lnTo>
                  <a:lnTo>
                    <a:pt x="38" y="1"/>
                  </a:lnTo>
                  <a:lnTo>
                    <a:pt x="35" y="1"/>
                  </a:lnTo>
                  <a:lnTo>
                    <a:pt x="32" y="0"/>
                  </a:lnTo>
                  <a:lnTo>
                    <a:pt x="29" y="0"/>
                  </a:lnTo>
                  <a:lnTo>
                    <a:pt x="26" y="1"/>
                  </a:lnTo>
                  <a:lnTo>
                    <a:pt x="22" y="1"/>
                  </a:lnTo>
                  <a:lnTo>
                    <a:pt x="18" y="1"/>
                  </a:lnTo>
                  <a:lnTo>
                    <a:pt x="13" y="1"/>
                  </a:lnTo>
                  <a:lnTo>
                    <a:pt x="7" y="1"/>
                  </a:lnTo>
                  <a:lnTo>
                    <a:pt x="2" y="3"/>
                  </a:lnTo>
                  <a:lnTo>
                    <a:pt x="2" y="5"/>
                  </a:lnTo>
                  <a:lnTo>
                    <a:pt x="0" y="5"/>
                  </a:lnTo>
                  <a:lnTo>
                    <a:pt x="0" y="6"/>
                  </a:lnTo>
                  <a:lnTo>
                    <a:pt x="2" y="8"/>
                  </a:lnTo>
                  <a:lnTo>
                    <a:pt x="7" y="6"/>
                  </a:lnTo>
                  <a:lnTo>
                    <a:pt x="11" y="5"/>
                  </a:lnTo>
                  <a:lnTo>
                    <a:pt x="18" y="5"/>
                  </a:lnTo>
                  <a:lnTo>
                    <a:pt x="24" y="6"/>
                  </a:lnTo>
                  <a:lnTo>
                    <a:pt x="27" y="5"/>
                  </a:lnTo>
                  <a:lnTo>
                    <a:pt x="32" y="5"/>
                  </a:lnTo>
                  <a:lnTo>
                    <a:pt x="35" y="5"/>
                  </a:lnTo>
                  <a:lnTo>
                    <a:pt x="38" y="8"/>
                  </a:lnTo>
                  <a:lnTo>
                    <a:pt x="40" y="8"/>
                  </a:lnTo>
                  <a:lnTo>
                    <a:pt x="41" y="9"/>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1" name="Freeform 161"/>
            <p:cNvSpPr>
              <a:spLocks/>
            </p:cNvSpPr>
            <p:nvPr/>
          </p:nvSpPr>
          <p:spPr bwMode="auto">
            <a:xfrm>
              <a:off x="1009" y="1656"/>
              <a:ext cx="48" cy="13"/>
            </a:xfrm>
            <a:custGeom>
              <a:avLst/>
              <a:gdLst>
                <a:gd name="T0" fmla="*/ 45 w 48"/>
                <a:gd name="T1" fmla="*/ 13 h 13"/>
                <a:gd name="T2" fmla="*/ 46 w 48"/>
                <a:gd name="T3" fmla="*/ 13 h 13"/>
                <a:gd name="T4" fmla="*/ 48 w 48"/>
                <a:gd name="T5" fmla="*/ 13 h 13"/>
                <a:gd name="T6" fmla="*/ 48 w 48"/>
                <a:gd name="T7" fmla="*/ 11 h 13"/>
                <a:gd name="T8" fmla="*/ 48 w 48"/>
                <a:gd name="T9" fmla="*/ 11 h 13"/>
                <a:gd name="T10" fmla="*/ 46 w 48"/>
                <a:gd name="T11" fmla="*/ 9 h 13"/>
                <a:gd name="T12" fmla="*/ 45 w 48"/>
                <a:gd name="T13" fmla="*/ 8 h 13"/>
                <a:gd name="T14" fmla="*/ 42 w 48"/>
                <a:gd name="T15" fmla="*/ 6 h 13"/>
                <a:gd name="T16" fmla="*/ 40 w 48"/>
                <a:gd name="T17" fmla="*/ 5 h 13"/>
                <a:gd name="T18" fmla="*/ 35 w 48"/>
                <a:gd name="T19" fmla="*/ 3 h 13"/>
                <a:gd name="T20" fmla="*/ 31 w 48"/>
                <a:gd name="T21" fmla="*/ 2 h 13"/>
                <a:gd name="T22" fmla="*/ 26 w 48"/>
                <a:gd name="T23" fmla="*/ 2 h 13"/>
                <a:gd name="T24" fmla="*/ 21 w 48"/>
                <a:gd name="T25" fmla="*/ 0 h 13"/>
                <a:gd name="T26" fmla="*/ 16 w 48"/>
                <a:gd name="T27" fmla="*/ 0 h 13"/>
                <a:gd name="T28" fmla="*/ 12 w 48"/>
                <a:gd name="T29" fmla="*/ 0 h 13"/>
                <a:gd name="T30" fmla="*/ 7 w 48"/>
                <a:gd name="T31" fmla="*/ 2 h 13"/>
                <a:gd name="T32" fmla="*/ 2 w 48"/>
                <a:gd name="T33" fmla="*/ 2 h 13"/>
                <a:gd name="T34" fmla="*/ 0 w 48"/>
                <a:gd name="T35" fmla="*/ 3 h 13"/>
                <a:gd name="T36" fmla="*/ 0 w 48"/>
                <a:gd name="T37" fmla="*/ 5 h 13"/>
                <a:gd name="T38" fmla="*/ 5 w 48"/>
                <a:gd name="T39" fmla="*/ 5 h 13"/>
                <a:gd name="T40" fmla="*/ 12 w 48"/>
                <a:gd name="T41" fmla="*/ 5 h 13"/>
                <a:gd name="T42" fmla="*/ 16 w 48"/>
                <a:gd name="T43" fmla="*/ 5 h 13"/>
                <a:gd name="T44" fmla="*/ 23 w 48"/>
                <a:gd name="T45" fmla="*/ 5 h 13"/>
                <a:gd name="T46" fmla="*/ 27 w 48"/>
                <a:gd name="T47" fmla="*/ 5 h 13"/>
                <a:gd name="T48" fmla="*/ 34 w 48"/>
                <a:gd name="T49" fmla="*/ 6 h 13"/>
                <a:gd name="T50" fmla="*/ 38 w 48"/>
                <a:gd name="T51" fmla="*/ 8 h 13"/>
                <a:gd name="T52" fmla="*/ 43 w 48"/>
                <a:gd name="T53" fmla="*/ 11 h 13"/>
                <a:gd name="T54" fmla="*/ 43 w 48"/>
                <a:gd name="T55" fmla="*/ 11 h 13"/>
                <a:gd name="T56" fmla="*/ 45 w 48"/>
                <a:gd name="T57" fmla="*/ 13 h 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
                <a:gd name="T88" fmla="*/ 0 h 13"/>
                <a:gd name="T89" fmla="*/ 48 w 48"/>
                <a:gd name="T90" fmla="*/ 13 h 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 h="13">
                  <a:moveTo>
                    <a:pt x="45" y="13"/>
                  </a:moveTo>
                  <a:lnTo>
                    <a:pt x="46" y="13"/>
                  </a:lnTo>
                  <a:lnTo>
                    <a:pt x="48" y="13"/>
                  </a:lnTo>
                  <a:lnTo>
                    <a:pt x="48" y="11"/>
                  </a:lnTo>
                  <a:lnTo>
                    <a:pt x="46" y="9"/>
                  </a:lnTo>
                  <a:lnTo>
                    <a:pt x="45" y="8"/>
                  </a:lnTo>
                  <a:lnTo>
                    <a:pt x="42" y="6"/>
                  </a:lnTo>
                  <a:lnTo>
                    <a:pt x="40" y="5"/>
                  </a:lnTo>
                  <a:lnTo>
                    <a:pt x="35" y="3"/>
                  </a:lnTo>
                  <a:lnTo>
                    <a:pt x="31" y="2"/>
                  </a:lnTo>
                  <a:lnTo>
                    <a:pt x="26" y="2"/>
                  </a:lnTo>
                  <a:lnTo>
                    <a:pt x="21" y="0"/>
                  </a:lnTo>
                  <a:lnTo>
                    <a:pt x="16" y="0"/>
                  </a:lnTo>
                  <a:lnTo>
                    <a:pt x="12" y="0"/>
                  </a:lnTo>
                  <a:lnTo>
                    <a:pt x="7" y="2"/>
                  </a:lnTo>
                  <a:lnTo>
                    <a:pt x="2" y="2"/>
                  </a:lnTo>
                  <a:lnTo>
                    <a:pt x="0" y="3"/>
                  </a:lnTo>
                  <a:lnTo>
                    <a:pt x="0" y="5"/>
                  </a:lnTo>
                  <a:lnTo>
                    <a:pt x="5" y="5"/>
                  </a:lnTo>
                  <a:lnTo>
                    <a:pt x="12" y="5"/>
                  </a:lnTo>
                  <a:lnTo>
                    <a:pt x="16" y="5"/>
                  </a:lnTo>
                  <a:lnTo>
                    <a:pt x="23" y="5"/>
                  </a:lnTo>
                  <a:lnTo>
                    <a:pt x="27" y="5"/>
                  </a:lnTo>
                  <a:lnTo>
                    <a:pt x="34" y="6"/>
                  </a:lnTo>
                  <a:lnTo>
                    <a:pt x="38" y="8"/>
                  </a:lnTo>
                  <a:lnTo>
                    <a:pt x="43" y="11"/>
                  </a:lnTo>
                  <a:lnTo>
                    <a:pt x="45" y="1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2" name="Freeform 162"/>
            <p:cNvSpPr>
              <a:spLocks/>
            </p:cNvSpPr>
            <p:nvPr/>
          </p:nvSpPr>
          <p:spPr bwMode="auto">
            <a:xfrm>
              <a:off x="1011" y="1645"/>
              <a:ext cx="43" cy="11"/>
            </a:xfrm>
            <a:custGeom>
              <a:avLst/>
              <a:gdLst>
                <a:gd name="T0" fmla="*/ 41 w 43"/>
                <a:gd name="T1" fmla="*/ 11 h 11"/>
                <a:gd name="T2" fmla="*/ 41 w 43"/>
                <a:gd name="T3" fmla="*/ 11 h 11"/>
                <a:gd name="T4" fmla="*/ 41 w 43"/>
                <a:gd name="T5" fmla="*/ 11 h 11"/>
                <a:gd name="T6" fmla="*/ 43 w 43"/>
                <a:gd name="T7" fmla="*/ 11 h 11"/>
                <a:gd name="T8" fmla="*/ 43 w 43"/>
                <a:gd name="T9" fmla="*/ 9 h 11"/>
                <a:gd name="T10" fmla="*/ 41 w 43"/>
                <a:gd name="T11" fmla="*/ 8 h 11"/>
                <a:gd name="T12" fmla="*/ 40 w 43"/>
                <a:gd name="T13" fmla="*/ 5 h 11"/>
                <a:gd name="T14" fmla="*/ 36 w 43"/>
                <a:gd name="T15" fmla="*/ 3 h 11"/>
                <a:gd name="T16" fmla="*/ 33 w 43"/>
                <a:gd name="T17" fmla="*/ 3 h 11"/>
                <a:gd name="T18" fmla="*/ 27 w 43"/>
                <a:gd name="T19" fmla="*/ 1 h 11"/>
                <a:gd name="T20" fmla="*/ 21 w 43"/>
                <a:gd name="T21" fmla="*/ 1 h 11"/>
                <a:gd name="T22" fmla="*/ 16 w 43"/>
                <a:gd name="T23" fmla="*/ 0 h 11"/>
                <a:gd name="T24" fmla="*/ 10 w 43"/>
                <a:gd name="T25" fmla="*/ 0 h 11"/>
                <a:gd name="T26" fmla="*/ 6 w 43"/>
                <a:gd name="T27" fmla="*/ 1 h 11"/>
                <a:gd name="T28" fmla="*/ 3 w 43"/>
                <a:gd name="T29" fmla="*/ 1 h 11"/>
                <a:gd name="T30" fmla="*/ 2 w 43"/>
                <a:gd name="T31" fmla="*/ 1 h 11"/>
                <a:gd name="T32" fmla="*/ 0 w 43"/>
                <a:gd name="T33" fmla="*/ 3 h 11"/>
                <a:gd name="T34" fmla="*/ 0 w 43"/>
                <a:gd name="T35" fmla="*/ 5 h 11"/>
                <a:gd name="T36" fmla="*/ 0 w 43"/>
                <a:gd name="T37" fmla="*/ 5 h 11"/>
                <a:gd name="T38" fmla="*/ 6 w 43"/>
                <a:gd name="T39" fmla="*/ 5 h 11"/>
                <a:gd name="T40" fmla="*/ 13 w 43"/>
                <a:gd name="T41" fmla="*/ 5 h 11"/>
                <a:gd name="T42" fmla="*/ 19 w 43"/>
                <a:gd name="T43" fmla="*/ 5 h 11"/>
                <a:gd name="T44" fmla="*/ 25 w 43"/>
                <a:gd name="T45" fmla="*/ 6 h 11"/>
                <a:gd name="T46" fmla="*/ 29 w 43"/>
                <a:gd name="T47" fmla="*/ 6 h 11"/>
                <a:gd name="T48" fmla="*/ 33 w 43"/>
                <a:gd name="T49" fmla="*/ 6 h 11"/>
                <a:gd name="T50" fmla="*/ 36 w 43"/>
                <a:gd name="T51" fmla="*/ 9 h 11"/>
                <a:gd name="T52" fmla="*/ 40 w 43"/>
                <a:gd name="T53" fmla="*/ 11 h 11"/>
                <a:gd name="T54" fmla="*/ 40 w 43"/>
                <a:gd name="T55" fmla="*/ 11 h 11"/>
                <a:gd name="T56" fmla="*/ 41 w 43"/>
                <a:gd name="T57" fmla="*/ 11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3"/>
                <a:gd name="T88" fmla="*/ 0 h 11"/>
                <a:gd name="T89" fmla="*/ 43 w 43"/>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3" h="11">
                  <a:moveTo>
                    <a:pt x="41" y="11"/>
                  </a:moveTo>
                  <a:lnTo>
                    <a:pt x="41" y="11"/>
                  </a:lnTo>
                  <a:lnTo>
                    <a:pt x="43" y="11"/>
                  </a:lnTo>
                  <a:lnTo>
                    <a:pt x="43" y="9"/>
                  </a:lnTo>
                  <a:lnTo>
                    <a:pt x="41" y="8"/>
                  </a:lnTo>
                  <a:lnTo>
                    <a:pt x="40" y="5"/>
                  </a:lnTo>
                  <a:lnTo>
                    <a:pt x="36" y="3"/>
                  </a:lnTo>
                  <a:lnTo>
                    <a:pt x="33" y="3"/>
                  </a:lnTo>
                  <a:lnTo>
                    <a:pt x="27" y="1"/>
                  </a:lnTo>
                  <a:lnTo>
                    <a:pt x="21" y="1"/>
                  </a:lnTo>
                  <a:lnTo>
                    <a:pt x="16" y="0"/>
                  </a:lnTo>
                  <a:lnTo>
                    <a:pt x="10" y="0"/>
                  </a:lnTo>
                  <a:lnTo>
                    <a:pt x="6" y="1"/>
                  </a:lnTo>
                  <a:lnTo>
                    <a:pt x="3" y="1"/>
                  </a:lnTo>
                  <a:lnTo>
                    <a:pt x="2" y="1"/>
                  </a:lnTo>
                  <a:lnTo>
                    <a:pt x="0" y="3"/>
                  </a:lnTo>
                  <a:lnTo>
                    <a:pt x="0" y="5"/>
                  </a:lnTo>
                  <a:lnTo>
                    <a:pt x="6" y="5"/>
                  </a:lnTo>
                  <a:lnTo>
                    <a:pt x="13" y="5"/>
                  </a:lnTo>
                  <a:lnTo>
                    <a:pt x="19" y="5"/>
                  </a:lnTo>
                  <a:lnTo>
                    <a:pt x="25" y="6"/>
                  </a:lnTo>
                  <a:lnTo>
                    <a:pt x="29" y="6"/>
                  </a:lnTo>
                  <a:lnTo>
                    <a:pt x="33" y="6"/>
                  </a:lnTo>
                  <a:lnTo>
                    <a:pt x="36" y="9"/>
                  </a:lnTo>
                  <a:lnTo>
                    <a:pt x="40" y="11"/>
                  </a:lnTo>
                  <a:lnTo>
                    <a:pt x="41" y="11"/>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3" name="Freeform 163"/>
            <p:cNvSpPr>
              <a:spLocks/>
            </p:cNvSpPr>
            <p:nvPr/>
          </p:nvSpPr>
          <p:spPr bwMode="auto">
            <a:xfrm>
              <a:off x="1011" y="1631"/>
              <a:ext cx="43" cy="15"/>
            </a:xfrm>
            <a:custGeom>
              <a:avLst/>
              <a:gdLst>
                <a:gd name="T0" fmla="*/ 41 w 43"/>
                <a:gd name="T1" fmla="*/ 15 h 15"/>
                <a:gd name="T2" fmla="*/ 41 w 43"/>
                <a:gd name="T3" fmla="*/ 15 h 15"/>
                <a:gd name="T4" fmla="*/ 41 w 43"/>
                <a:gd name="T5" fmla="*/ 15 h 15"/>
                <a:gd name="T6" fmla="*/ 43 w 43"/>
                <a:gd name="T7" fmla="*/ 14 h 15"/>
                <a:gd name="T8" fmla="*/ 43 w 43"/>
                <a:gd name="T9" fmla="*/ 14 h 15"/>
                <a:gd name="T10" fmla="*/ 40 w 43"/>
                <a:gd name="T11" fmla="*/ 11 h 15"/>
                <a:gd name="T12" fmla="*/ 36 w 43"/>
                <a:gd name="T13" fmla="*/ 8 h 15"/>
                <a:gd name="T14" fmla="*/ 32 w 43"/>
                <a:gd name="T15" fmla="*/ 6 h 15"/>
                <a:gd name="T16" fmla="*/ 25 w 43"/>
                <a:gd name="T17" fmla="*/ 4 h 15"/>
                <a:gd name="T18" fmla="*/ 25 w 43"/>
                <a:gd name="T19" fmla="*/ 6 h 15"/>
                <a:gd name="T20" fmla="*/ 24 w 43"/>
                <a:gd name="T21" fmla="*/ 6 h 15"/>
                <a:gd name="T22" fmla="*/ 19 w 43"/>
                <a:gd name="T23" fmla="*/ 3 h 15"/>
                <a:gd name="T24" fmla="*/ 13 w 43"/>
                <a:gd name="T25" fmla="*/ 1 h 15"/>
                <a:gd name="T26" fmla="*/ 6 w 43"/>
                <a:gd name="T27" fmla="*/ 0 h 15"/>
                <a:gd name="T28" fmla="*/ 0 w 43"/>
                <a:gd name="T29" fmla="*/ 3 h 15"/>
                <a:gd name="T30" fmla="*/ 0 w 43"/>
                <a:gd name="T31" fmla="*/ 3 h 15"/>
                <a:gd name="T32" fmla="*/ 0 w 43"/>
                <a:gd name="T33" fmla="*/ 4 h 15"/>
                <a:gd name="T34" fmla="*/ 5 w 43"/>
                <a:gd name="T35" fmla="*/ 4 h 15"/>
                <a:gd name="T36" fmla="*/ 11 w 43"/>
                <a:gd name="T37" fmla="*/ 4 h 15"/>
                <a:gd name="T38" fmla="*/ 16 w 43"/>
                <a:gd name="T39" fmla="*/ 6 h 15"/>
                <a:gd name="T40" fmla="*/ 21 w 43"/>
                <a:gd name="T41" fmla="*/ 9 h 15"/>
                <a:gd name="T42" fmla="*/ 27 w 43"/>
                <a:gd name="T43" fmla="*/ 9 h 15"/>
                <a:gd name="T44" fmla="*/ 32 w 43"/>
                <a:gd name="T45" fmla="*/ 11 h 15"/>
                <a:gd name="T46" fmla="*/ 36 w 43"/>
                <a:gd name="T47" fmla="*/ 12 h 15"/>
                <a:gd name="T48" fmla="*/ 40 w 43"/>
                <a:gd name="T49" fmla="*/ 15 h 15"/>
                <a:gd name="T50" fmla="*/ 40 w 43"/>
                <a:gd name="T51" fmla="*/ 15 h 15"/>
                <a:gd name="T52" fmla="*/ 41 w 43"/>
                <a:gd name="T53" fmla="*/ 15 h 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
                <a:gd name="T82" fmla="*/ 0 h 15"/>
                <a:gd name="T83" fmla="*/ 43 w 43"/>
                <a:gd name="T84" fmla="*/ 15 h 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 h="15">
                  <a:moveTo>
                    <a:pt x="41" y="15"/>
                  </a:moveTo>
                  <a:lnTo>
                    <a:pt x="41" y="15"/>
                  </a:lnTo>
                  <a:lnTo>
                    <a:pt x="43" y="14"/>
                  </a:lnTo>
                  <a:lnTo>
                    <a:pt x="40" y="11"/>
                  </a:lnTo>
                  <a:lnTo>
                    <a:pt x="36" y="8"/>
                  </a:lnTo>
                  <a:lnTo>
                    <a:pt x="32" y="6"/>
                  </a:lnTo>
                  <a:lnTo>
                    <a:pt x="25" y="4"/>
                  </a:lnTo>
                  <a:lnTo>
                    <a:pt x="25" y="6"/>
                  </a:lnTo>
                  <a:lnTo>
                    <a:pt x="24" y="6"/>
                  </a:lnTo>
                  <a:lnTo>
                    <a:pt x="19" y="3"/>
                  </a:lnTo>
                  <a:lnTo>
                    <a:pt x="13" y="1"/>
                  </a:lnTo>
                  <a:lnTo>
                    <a:pt x="6" y="0"/>
                  </a:lnTo>
                  <a:lnTo>
                    <a:pt x="0" y="3"/>
                  </a:lnTo>
                  <a:lnTo>
                    <a:pt x="0" y="4"/>
                  </a:lnTo>
                  <a:lnTo>
                    <a:pt x="5" y="4"/>
                  </a:lnTo>
                  <a:lnTo>
                    <a:pt x="11" y="4"/>
                  </a:lnTo>
                  <a:lnTo>
                    <a:pt x="16" y="6"/>
                  </a:lnTo>
                  <a:lnTo>
                    <a:pt x="21" y="9"/>
                  </a:lnTo>
                  <a:lnTo>
                    <a:pt x="27" y="9"/>
                  </a:lnTo>
                  <a:lnTo>
                    <a:pt x="32" y="11"/>
                  </a:lnTo>
                  <a:lnTo>
                    <a:pt x="36" y="12"/>
                  </a:lnTo>
                  <a:lnTo>
                    <a:pt x="40" y="15"/>
                  </a:lnTo>
                  <a:lnTo>
                    <a:pt x="41" y="15"/>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4" name="Freeform 164"/>
            <p:cNvSpPr>
              <a:spLocks/>
            </p:cNvSpPr>
            <p:nvPr/>
          </p:nvSpPr>
          <p:spPr bwMode="auto">
            <a:xfrm>
              <a:off x="1011" y="1616"/>
              <a:ext cx="44" cy="23"/>
            </a:xfrm>
            <a:custGeom>
              <a:avLst/>
              <a:gdLst>
                <a:gd name="T0" fmla="*/ 43 w 44"/>
                <a:gd name="T1" fmla="*/ 23 h 23"/>
                <a:gd name="T2" fmla="*/ 43 w 44"/>
                <a:gd name="T3" fmla="*/ 23 h 23"/>
                <a:gd name="T4" fmla="*/ 44 w 44"/>
                <a:gd name="T5" fmla="*/ 23 h 23"/>
                <a:gd name="T6" fmla="*/ 44 w 44"/>
                <a:gd name="T7" fmla="*/ 19 h 23"/>
                <a:gd name="T8" fmla="*/ 41 w 44"/>
                <a:gd name="T9" fmla="*/ 16 h 23"/>
                <a:gd name="T10" fmla="*/ 40 w 44"/>
                <a:gd name="T11" fmla="*/ 15 h 23"/>
                <a:gd name="T12" fmla="*/ 40 w 44"/>
                <a:gd name="T13" fmla="*/ 15 h 23"/>
                <a:gd name="T14" fmla="*/ 41 w 44"/>
                <a:gd name="T15" fmla="*/ 15 h 23"/>
                <a:gd name="T16" fmla="*/ 43 w 44"/>
                <a:gd name="T17" fmla="*/ 13 h 23"/>
                <a:gd name="T18" fmla="*/ 43 w 44"/>
                <a:gd name="T19" fmla="*/ 13 h 23"/>
                <a:gd name="T20" fmla="*/ 43 w 44"/>
                <a:gd name="T21" fmla="*/ 13 h 23"/>
                <a:gd name="T22" fmla="*/ 43 w 44"/>
                <a:gd name="T23" fmla="*/ 11 h 23"/>
                <a:gd name="T24" fmla="*/ 43 w 44"/>
                <a:gd name="T25" fmla="*/ 11 h 23"/>
                <a:gd name="T26" fmla="*/ 40 w 44"/>
                <a:gd name="T27" fmla="*/ 8 h 23"/>
                <a:gd name="T28" fmla="*/ 36 w 44"/>
                <a:gd name="T29" fmla="*/ 7 h 23"/>
                <a:gd name="T30" fmla="*/ 33 w 44"/>
                <a:gd name="T31" fmla="*/ 5 h 23"/>
                <a:gd name="T32" fmla="*/ 30 w 44"/>
                <a:gd name="T33" fmla="*/ 5 h 23"/>
                <a:gd name="T34" fmla="*/ 24 w 44"/>
                <a:gd name="T35" fmla="*/ 4 h 23"/>
                <a:gd name="T36" fmla="*/ 16 w 44"/>
                <a:gd name="T37" fmla="*/ 2 h 23"/>
                <a:gd name="T38" fmla="*/ 10 w 44"/>
                <a:gd name="T39" fmla="*/ 0 h 23"/>
                <a:gd name="T40" fmla="*/ 3 w 44"/>
                <a:gd name="T41" fmla="*/ 2 h 23"/>
                <a:gd name="T42" fmla="*/ 3 w 44"/>
                <a:gd name="T43" fmla="*/ 2 h 23"/>
                <a:gd name="T44" fmla="*/ 2 w 44"/>
                <a:gd name="T45" fmla="*/ 4 h 23"/>
                <a:gd name="T46" fmla="*/ 2 w 44"/>
                <a:gd name="T47" fmla="*/ 4 h 23"/>
                <a:gd name="T48" fmla="*/ 3 w 44"/>
                <a:gd name="T49" fmla="*/ 5 h 23"/>
                <a:gd name="T50" fmla="*/ 8 w 44"/>
                <a:gd name="T51" fmla="*/ 4 h 23"/>
                <a:gd name="T52" fmla="*/ 13 w 44"/>
                <a:gd name="T53" fmla="*/ 4 h 23"/>
                <a:gd name="T54" fmla="*/ 17 w 44"/>
                <a:gd name="T55" fmla="*/ 5 h 23"/>
                <a:gd name="T56" fmla="*/ 21 w 44"/>
                <a:gd name="T57" fmla="*/ 8 h 23"/>
                <a:gd name="T58" fmla="*/ 22 w 44"/>
                <a:gd name="T59" fmla="*/ 8 h 23"/>
                <a:gd name="T60" fmla="*/ 22 w 44"/>
                <a:gd name="T61" fmla="*/ 10 h 23"/>
                <a:gd name="T62" fmla="*/ 0 w 44"/>
                <a:gd name="T63" fmla="*/ 8 h 23"/>
                <a:gd name="T64" fmla="*/ 0 w 44"/>
                <a:gd name="T65" fmla="*/ 11 h 23"/>
                <a:gd name="T66" fmla="*/ 5 w 44"/>
                <a:gd name="T67" fmla="*/ 11 h 23"/>
                <a:gd name="T68" fmla="*/ 10 w 44"/>
                <a:gd name="T69" fmla="*/ 11 h 23"/>
                <a:gd name="T70" fmla="*/ 14 w 44"/>
                <a:gd name="T71" fmla="*/ 13 h 23"/>
                <a:gd name="T72" fmla="*/ 21 w 44"/>
                <a:gd name="T73" fmla="*/ 13 h 23"/>
                <a:gd name="T74" fmla="*/ 25 w 44"/>
                <a:gd name="T75" fmla="*/ 15 h 23"/>
                <a:gd name="T76" fmla="*/ 30 w 44"/>
                <a:gd name="T77" fmla="*/ 15 h 23"/>
                <a:gd name="T78" fmla="*/ 35 w 44"/>
                <a:gd name="T79" fmla="*/ 18 h 23"/>
                <a:gd name="T80" fmla="*/ 40 w 44"/>
                <a:gd name="T81" fmla="*/ 19 h 23"/>
                <a:gd name="T82" fmla="*/ 40 w 44"/>
                <a:gd name="T83" fmla="*/ 21 h 23"/>
                <a:gd name="T84" fmla="*/ 41 w 44"/>
                <a:gd name="T85" fmla="*/ 23 h 23"/>
                <a:gd name="T86" fmla="*/ 41 w 44"/>
                <a:gd name="T87" fmla="*/ 23 h 23"/>
                <a:gd name="T88" fmla="*/ 43 w 44"/>
                <a:gd name="T89" fmla="*/ 23 h 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
                <a:gd name="T136" fmla="*/ 0 h 23"/>
                <a:gd name="T137" fmla="*/ 44 w 44"/>
                <a:gd name="T138" fmla="*/ 23 h 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 h="23">
                  <a:moveTo>
                    <a:pt x="43" y="23"/>
                  </a:moveTo>
                  <a:lnTo>
                    <a:pt x="43" y="23"/>
                  </a:lnTo>
                  <a:lnTo>
                    <a:pt x="44" y="23"/>
                  </a:lnTo>
                  <a:lnTo>
                    <a:pt x="44" y="19"/>
                  </a:lnTo>
                  <a:lnTo>
                    <a:pt x="41" y="16"/>
                  </a:lnTo>
                  <a:lnTo>
                    <a:pt x="40" y="15"/>
                  </a:lnTo>
                  <a:lnTo>
                    <a:pt x="41" y="15"/>
                  </a:lnTo>
                  <a:lnTo>
                    <a:pt x="43" y="13"/>
                  </a:lnTo>
                  <a:lnTo>
                    <a:pt x="43" y="11"/>
                  </a:lnTo>
                  <a:lnTo>
                    <a:pt x="40" y="8"/>
                  </a:lnTo>
                  <a:lnTo>
                    <a:pt x="36" y="7"/>
                  </a:lnTo>
                  <a:lnTo>
                    <a:pt x="33" y="5"/>
                  </a:lnTo>
                  <a:lnTo>
                    <a:pt x="30" y="5"/>
                  </a:lnTo>
                  <a:lnTo>
                    <a:pt x="24" y="4"/>
                  </a:lnTo>
                  <a:lnTo>
                    <a:pt x="16" y="2"/>
                  </a:lnTo>
                  <a:lnTo>
                    <a:pt x="10" y="0"/>
                  </a:lnTo>
                  <a:lnTo>
                    <a:pt x="3" y="2"/>
                  </a:lnTo>
                  <a:lnTo>
                    <a:pt x="2" y="4"/>
                  </a:lnTo>
                  <a:lnTo>
                    <a:pt x="3" y="5"/>
                  </a:lnTo>
                  <a:lnTo>
                    <a:pt x="8" y="4"/>
                  </a:lnTo>
                  <a:lnTo>
                    <a:pt x="13" y="4"/>
                  </a:lnTo>
                  <a:lnTo>
                    <a:pt x="17" y="5"/>
                  </a:lnTo>
                  <a:lnTo>
                    <a:pt x="21" y="8"/>
                  </a:lnTo>
                  <a:lnTo>
                    <a:pt x="22" y="8"/>
                  </a:lnTo>
                  <a:lnTo>
                    <a:pt x="22" y="10"/>
                  </a:lnTo>
                  <a:lnTo>
                    <a:pt x="0" y="8"/>
                  </a:lnTo>
                  <a:lnTo>
                    <a:pt x="0" y="11"/>
                  </a:lnTo>
                  <a:lnTo>
                    <a:pt x="5" y="11"/>
                  </a:lnTo>
                  <a:lnTo>
                    <a:pt x="10" y="11"/>
                  </a:lnTo>
                  <a:lnTo>
                    <a:pt x="14" y="13"/>
                  </a:lnTo>
                  <a:lnTo>
                    <a:pt x="21" y="13"/>
                  </a:lnTo>
                  <a:lnTo>
                    <a:pt x="25" y="15"/>
                  </a:lnTo>
                  <a:lnTo>
                    <a:pt x="30" y="15"/>
                  </a:lnTo>
                  <a:lnTo>
                    <a:pt x="35" y="18"/>
                  </a:lnTo>
                  <a:lnTo>
                    <a:pt x="40" y="19"/>
                  </a:lnTo>
                  <a:lnTo>
                    <a:pt x="40" y="21"/>
                  </a:lnTo>
                  <a:lnTo>
                    <a:pt x="41" y="23"/>
                  </a:lnTo>
                  <a:lnTo>
                    <a:pt x="43" y="23"/>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5" name="Freeform 165"/>
            <p:cNvSpPr>
              <a:spLocks/>
            </p:cNvSpPr>
            <p:nvPr/>
          </p:nvSpPr>
          <p:spPr bwMode="auto">
            <a:xfrm>
              <a:off x="1041" y="1626"/>
              <a:ext cx="6" cy="1"/>
            </a:xfrm>
            <a:custGeom>
              <a:avLst/>
              <a:gdLst>
                <a:gd name="T0" fmla="*/ 6 w 6"/>
                <a:gd name="T1" fmla="*/ 1 h 1"/>
                <a:gd name="T2" fmla="*/ 0 w 6"/>
                <a:gd name="T3" fmla="*/ 0 h 1"/>
                <a:gd name="T4" fmla="*/ 6 w 6"/>
                <a:gd name="T5" fmla="*/ 1 h 1"/>
                <a:gd name="T6" fmla="*/ 6 w 6"/>
                <a:gd name="T7" fmla="*/ 1 h 1"/>
                <a:gd name="T8" fmla="*/ 6 w 6"/>
                <a:gd name="T9" fmla="*/ 1 h 1"/>
                <a:gd name="T10" fmla="*/ 0 60000 65536"/>
                <a:gd name="T11" fmla="*/ 0 60000 65536"/>
                <a:gd name="T12" fmla="*/ 0 60000 65536"/>
                <a:gd name="T13" fmla="*/ 0 60000 65536"/>
                <a:gd name="T14" fmla="*/ 0 60000 65536"/>
                <a:gd name="T15" fmla="*/ 0 w 6"/>
                <a:gd name="T16" fmla="*/ 0 h 1"/>
                <a:gd name="T17" fmla="*/ 6 w 6"/>
                <a:gd name="T18" fmla="*/ 1 h 1"/>
              </a:gdLst>
              <a:ahLst/>
              <a:cxnLst>
                <a:cxn ang="T10">
                  <a:pos x="T0" y="T1"/>
                </a:cxn>
                <a:cxn ang="T11">
                  <a:pos x="T2" y="T3"/>
                </a:cxn>
                <a:cxn ang="T12">
                  <a:pos x="T4" y="T5"/>
                </a:cxn>
                <a:cxn ang="T13">
                  <a:pos x="T6" y="T7"/>
                </a:cxn>
                <a:cxn ang="T14">
                  <a:pos x="T8" y="T9"/>
                </a:cxn>
              </a:cxnLst>
              <a:rect l="T15" t="T16" r="T17" b="T18"/>
              <a:pathLst>
                <a:path w="6" h="1">
                  <a:moveTo>
                    <a:pt x="6" y="1"/>
                  </a:moveTo>
                  <a:lnTo>
                    <a:pt x="0" y="0"/>
                  </a:lnTo>
                  <a:lnTo>
                    <a:pt x="6" y="1"/>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406" name="Freeform 166"/>
            <p:cNvSpPr>
              <a:spLocks/>
            </p:cNvSpPr>
            <p:nvPr/>
          </p:nvSpPr>
          <p:spPr bwMode="auto">
            <a:xfrm>
              <a:off x="1035" y="1626"/>
              <a:ext cx="1" cy="1"/>
            </a:xfrm>
            <a:custGeom>
              <a:avLst/>
              <a:gdLst>
                <a:gd name="T0" fmla="*/ 0 w 1"/>
                <a:gd name="T1" fmla="*/ 0 h 1"/>
                <a:gd name="T2" fmla="*/ 0 w 1"/>
                <a:gd name="T3" fmla="*/ 0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1" y="0"/>
                  </a:lnTo>
                  <a:lnTo>
                    <a:pt x="0" y="0"/>
                  </a:lnTo>
                  <a:close/>
                </a:path>
              </a:pathLst>
            </a:custGeom>
            <a:solidFill>
              <a:srgbClr val="CC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1371600" y="533400"/>
            <a:ext cx="4978400" cy="711200"/>
          </a:xfrm>
          <a:noFill/>
        </p:spPr>
        <p:txBody>
          <a:bodyPr/>
          <a:lstStyle/>
          <a:p>
            <a:r>
              <a:rPr lang="en-US" altLang="en-US" sz="3600">
                <a:solidFill>
                  <a:srgbClr val="11312D"/>
                </a:solidFill>
              </a:rPr>
              <a:t>Standby Systems</a:t>
            </a:r>
          </a:p>
        </p:txBody>
      </p:sp>
      <p:sp>
        <p:nvSpPr>
          <p:cNvPr id="11" name="Date Placeholder 2"/>
          <p:cNvSpPr>
            <a:spLocks noGrp="1"/>
          </p:cNvSpPr>
          <p:nvPr>
            <p:ph type="dt" sz="quarter" idx="10"/>
          </p:nvPr>
        </p:nvSpPr>
        <p:spPr/>
        <p:txBody>
          <a:bodyPr/>
          <a:lstStyle/>
          <a:p>
            <a:pPr>
              <a:defRPr/>
            </a:pPr>
            <a:r>
              <a:rPr lang="en-US"/>
              <a:t>Chapter 11</a:t>
            </a:r>
          </a:p>
        </p:txBody>
      </p:sp>
      <p:sp>
        <p:nvSpPr>
          <p:cNvPr id="12"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19758E0-7C48-47CE-A844-6117FA4DBE03}"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11266" name="Object 3"/>
          <p:cNvGraphicFramePr>
            <a:graphicFrameLocks/>
          </p:cNvGraphicFramePr>
          <p:nvPr/>
        </p:nvGraphicFramePr>
        <p:xfrm>
          <a:off x="5086350" y="1524000"/>
          <a:ext cx="3352800" cy="3352800"/>
        </p:xfrm>
        <a:graphic>
          <a:graphicData uri="http://schemas.openxmlformats.org/presentationml/2006/ole">
            <mc:AlternateContent xmlns:mc="http://schemas.openxmlformats.org/markup-compatibility/2006">
              <mc:Choice xmlns:v="urn:schemas-microsoft-com:vml" Requires="v">
                <p:oleObj spid="_x0000_s11277"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350" y="1524000"/>
                        <a:ext cx="3352800" cy="3352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p:cNvGraphicFramePr>
            <a:graphicFrameLocks/>
          </p:cNvGraphicFramePr>
          <p:nvPr/>
        </p:nvGraphicFramePr>
        <p:xfrm>
          <a:off x="719138" y="1974850"/>
          <a:ext cx="3624262" cy="874713"/>
        </p:xfrm>
        <a:graphic>
          <a:graphicData uri="http://schemas.openxmlformats.org/presentationml/2006/ole">
            <mc:AlternateContent xmlns:mc="http://schemas.openxmlformats.org/markup-compatibility/2006">
              <mc:Choice xmlns:v="urn:schemas-microsoft-com:vml" Requires="v">
                <p:oleObj spid="_x0000_s11278" name="Equation" r:id="rId6" imgW="1600200" imgH="393480" progId="Equation.3">
                  <p:embed/>
                </p:oleObj>
              </mc:Choice>
              <mc:Fallback>
                <p:oleObj name="Equation" r:id="rId6" imgW="160020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974850"/>
                        <a:ext cx="3624262"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5"/>
          <p:cNvGraphicFramePr>
            <a:graphicFrameLocks/>
          </p:cNvGraphicFramePr>
          <p:nvPr/>
        </p:nvGraphicFramePr>
        <p:xfrm>
          <a:off x="376238" y="3205163"/>
          <a:ext cx="4500562" cy="711200"/>
        </p:xfrm>
        <a:graphic>
          <a:graphicData uri="http://schemas.openxmlformats.org/presentationml/2006/ole">
            <mc:AlternateContent xmlns:mc="http://schemas.openxmlformats.org/markup-compatibility/2006">
              <mc:Choice xmlns:v="urn:schemas-microsoft-com:vml" Requires="v">
                <p:oleObj spid="_x0000_s11279" name="Equation" r:id="rId8" imgW="2438280" imgH="393480" progId="Equation.3">
                  <p:embed/>
                </p:oleObj>
              </mc:Choice>
              <mc:Fallback>
                <p:oleObj name="Equation" r:id="rId8" imgW="243828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238" y="3205163"/>
                        <a:ext cx="450056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6"/>
          <p:cNvGraphicFramePr>
            <a:graphicFrameLocks/>
          </p:cNvGraphicFramePr>
          <p:nvPr/>
        </p:nvGraphicFramePr>
        <p:xfrm>
          <a:off x="871538" y="4267200"/>
          <a:ext cx="3482975" cy="468313"/>
        </p:xfrm>
        <a:graphic>
          <a:graphicData uri="http://schemas.openxmlformats.org/presentationml/2006/ole">
            <mc:AlternateContent xmlns:mc="http://schemas.openxmlformats.org/markup-compatibility/2006">
              <mc:Choice xmlns:v="urn:schemas-microsoft-com:vml" Requires="v">
                <p:oleObj spid="_x0000_s11280" name="Equation" r:id="rId10" imgW="1447560" imgH="203040" progId="Equation.3">
                  <p:embed/>
                </p:oleObj>
              </mc:Choice>
              <mc:Fallback>
                <p:oleObj name="Equation" r:id="rId10" imgW="1447560" imgH="20304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538" y="4267200"/>
                        <a:ext cx="34829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4" name="Group 10"/>
          <p:cNvGrpSpPr>
            <a:grpSpLocks/>
          </p:cNvGrpSpPr>
          <p:nvPr/>
        </p:nvGrpSpPr>
        <p:grpSpPr bwMode="auto">
          <a:xfrm>
            <a:off x="593725" y="5334000"/>
            <a:ext cx="7580313" cy="817563"/>
            <a:chOff x="374" y="3360"/>
            <a:chExt cx="4775" cy="515"/>
          </a:xfrm>
        </p:grpSpPr>
        <p:graphicFrame>
          <p:nvGraphicFramePr>
            <p:cNvPr id="11270" name="Object 7"/>
            <p:cNvGraphicFramePr>
              <a:graphicFrameLocks/>
            </p:cNvGraphicFramePr>
            <p:nvPr/>
          </p:nvGraphicFramePr>
          <p:xfrm>
            <a:off x="1965" y="3360"/>
            <a:ext cx="1477" cy="515"/>
          </p:xfrm>
          <a:graphic>
            <a:graphicData uri="http://schemas.openxmlformats.org/presentationml/2006/ole">
              <mc:AlternateContent xmlns:mc="http://schemas.openxmlformats.org/markup-compatibility/2006">
                <mc:Choice xmlns:v="urn:schemas-microsoft-com:vml" Requires="v">
                  <p:oleObj spid="_x0000_s11281" name="Equation" r:id="rId12" imgW="1257120" imgH="444240" progId="Equation.3">
                    <p:embed/>
                  </p:oleObj>
                </mc:Choice>
                <mc:Fallback>
                  <p:oleObj name="Equation" r:id="rId12" imgW="1257120" imgH="444240" progId="Equation.3">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5" y="3360"/>
                          <a:ext cx="1477"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5" name="Rectangle 8"/>
            <p:cNvSpPr>
              <a:spLocks noChangeArrowheads="1"/>
            </p:cNvSpPr>
            <p:nvPr/>
          </p:nvSpPr>
          <p:spPr bwMode="auto">
            <a:xfrm>
              <a:off x="374" y="3494"/>
              <a:ext cx="14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for steady-state:</a:t>
              </a:r>
            </a:p>
          </p:txBody>
        </p:sp>
        <p:sp>
          <p:nvSpPr>
            <p:cNvPr id="11276" name="Rectangle 9"/>
            <p:cNvSpPr>
              <a:spLocks noChangeArrowheads="1"/>
            </p:cNvSpPr>
            <p:nvPr/>
          </p:nvSpPr>
          <p:spPr bwMode="auto">
            <a:xfrm>
              <a:off x="3638" y="3494"/>
              <a:ext cx="1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and set P</a:t>
              </a:r>
              <a:r>
                <a:rPr lang="en-US" altLang="en-US" baseline="-25000"/>
                <a:t>i</a:t>
              </a:r>
              <a:r>
                <a:rPr lang="en-US" altLang="en-US"/>
                <a:t>(t) = P</a:t>
              </a:r>
              <a:r>
                <a:rPr lang="en-US" altLang="en-US" baseline="-25000"/>
                <a:t>i</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a:xfrm>
            <a:off x="1295400" y="457200"/>
            <a:ext cx="7620000" cy="711200"/>
          </a:xfrm>
          <a:noFill/>
        </p:spPr>
        <p:txBody>
          <a:bodyPr/>
          <a:lstStyle/>
          <a:p>
            <a:r>
              <a:rPr lang="en-US" altLang="en-US" sz="3600">
                <a:solidFill>
                  <a:srgbClr val="11312D"/>
                </a:solidFill>
              </a:rPr>
              <a:t>Steady-State Standby Systems</a:t>
            </a:r>
          </a:p>
        </p:txBody>
      </p:sp>
      <p:sp>
        <p:nvSpPr>
          <p:cNvPr id="13" name="Date Placeholder 2"/>
          <p:cNvSpPr>
            <a:spLocks noGrp="1"/>
          </p:cNvSpPr>
          <p:nvPr>
            <p:ph type="dt" sz="quarter" idx="10"/>
          </p:nvPr>
        </p:nvSpPr>
        <p:spPr/>
        <p:txBody>
          <a:bodyPr/>
          <a:lstStyle/>
          <a:p>
            <a:pPr>
              <a:defRPr/>
            </a:pPr>
            <a:r>
              <a:rPr lang="en-US"/>
              <a:t>Chapter 11</a:t>
            </a:r>
          </a:p>
        </p:txBody>
      </p:sp>
      <p:sp>
        <p:nvSpPr>
          <p:cNvPr id="14"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E6DEDA9-060A-43BD-8216-2AA2E4D018DA}"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pSp>
        <p:nvGrpSpPr>
          <p:cNvPr id="12299" name="Group 7"/>
          <p:cNvGrpSpPr>
            <a:grpSpLocks/>
          </p:cNvGrpSpPr>
          <p:nvPr/>
        </p:nvGrpSpPr>
        <p:grpSpPr bwMode="auto">
          <a:xfrm>
            <a:off x="1524000" y="1371600"/>
            <a:ext cx="5216525" cy="1554163"/>
            <a:chOff x="1440" y="989"/>
            <a:chExt cx="3286" cy="979"/>
          </a:xfrm>
        </p:grpSpPr>
        <p:sp>
          <p:nvSpPr>
            <p:cNvPr id="12302" name="Rectangle 3"/>
            <p:cNvSpPr>
              <a:spLocks noChangeArrowheads="1"/>
            </p:cNvSpPr>
            <p:nvPr/>
          </p:nvSpPr>
          <p:spPr bwMode="auto">
            <a:xfrm>
              <a:off x="1526" y="989"/>
              <a:ext cx="3200"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 </a:t>
              </a:r>
              <a:r>
                <a:rPr lang="en-US" altLang="en-US" sz="3200"/>
                <a:t>-  </a:t>
              </a:r>
              <a:r>
                <a:rPr lang="en-US" altLang="en-US" sz="3200" baseline="-25000"/>
                <a:t>1</a:t>
              </a:r>
              <a:r>
                <a:rPr lang="en-US" altLang="en-US" sz="3200"/>
                <a:t> P</a:t>
              </a:r>
              <a:r>
                <a:rPr lang="en-US" altLang="en-US" sz="3200" baseline="-25000"/>
                <a:t>1</a:t>
              </a:r>
              <a:r>
                <a:rPr lang="en-US" altLang="en-US" sz="3200"/>
                <a:t> + r P</a:t>
              </a:r>
              <a:r>
                <a:rPr lang="en-US" altLang="en-US" sz="3200" baseline="-25000"/>
                <a:t>2</a:t>
              </a:r>
              <a:r>
                <a:rPr lang="en-US" altLang="en-US" sz="3200"/>
                <a:t> = 0</a:t>
              </a:r>
            </a:p>
            <a:p>
              <a:r>
                <a:rPr lang="en-US" altLang="en-US" sz="3200" baseline="-25000"/>
                <a:t>  1</a:t>
              </a:r>
              <a:r>
                <a:rPr lang="en-US" altLang="en-US" sz="3200"/>
                <a:t> P</a:t>
              </a:r>
              <a:r>
                <a:rPr lang="en-US" altLang="en-US" sz="3200" baseline="-25000"/>
                <a:t>1</a:t>
              </a:r>
              <a:r>
                <a:rPr lang="en-US" altLang="en-US" sz="3200"/>
                <a:t> + r P</a:t>
              </a:r>
              <a:r>
                <a:rPr lang="en-US" altLang="en-US" sz="3200" baseline="-25000"/>
                <a:t>4</a:t>
              </a:r>
              <a:r>
                <a:rPr lang="en-US" altLang="en-US" sz="3200"/>
                <a:t> - (   </a:t>
              </a:r>
              <a:r>
                <a:rPr lang="en-US" altLang="en-US" sz="3200" baseline="-25000"/>
                <a:t>2</a:t>
              </a:r>
              <a:r>
                <a:rPr lang="en-US" altLang="en-US" sz="3200"/>
                <a:t> + r) P</a:t>
              </a:r>
              <a:r>
                <a:rPr lang="en-US" altLang="en-US" sz="3200" baseline="-25000"/>
                <a:t>2</a:t>
              </a:r>
              <a:r>
                <a:rPr lang="en-US" altLang="en-US" sz="3200"/>
                <a:t> = 0</a:t>
              </a:r>
            </a:p>
            <a:p>
              <a:r>
                <a:rPr lang="en-US" altLang="en-US" sz="3200"/>
                <a:t>P</a:t>
              </a:r>
              <a:r>
                <a:rPr lang="en-US" altLang="en-US" sz="3200" baseline="-25000"/>
                <a:t>1</a:t>
              </a:r>
              <a:r>
                <a:rPr lang="en-US" altLang="en-US" sz="3200"/>
                <a:t> + P</a:t>
              </a:r>
              <a:r>
                <a:rPr lang="en-US" altLang="en-US" sz="3200" baseline="-25000"/>
                <a:t>2</a:t>
              </a:r>
              <a:r>
                <a:rPr lang="en-US" altLang="en-US" sz="3200"/>
                <a:t> + P</a:t>
              </a:r>
              <a:r>
                <a:rPr lang="en-US" altLang="en-US" sz="3200" baseline="-25000"/>
                <a:t>4</a:t>
              </a:r>
              <a:r>
                <a:rPr lang="en-US" altLang="en-US" sz="3200"/>
                <a:t>  = 1</a:t>
              </a:r>
            </a:p>
          </p:txBody>
        </p:sp>
        <p:graphicFrame>
          <p:nvGraphicFramePr>
            <p:cNvPr id="12293" name="Object 4"/>
            <p:cNvGraphicFramePr>
              <a:graphicFrameLocks/>
            </p:cNvGraphicFramePr>
            <p:nvPr/>
          </p:nvGraphicFramePr>
          <p:xfrm>
            <a:off x="1632" y="1009"/>
            <a:ext cx="258" cy="335"/>
          </p:xfrm>
          <a:graphic>
            <a:graphicData uri="http://schemas.openxmlformats.org/presentationml/2006/ole">
              <mc:AlternateContent xmlns:mc="http://schemas.openxmlformats.org/markup-compatibility/2006">
                <mc:Choice xmlns:v="urn:schemas-microsoft-com:vml" Requires="v">
                  <p:oleObj spid="_x0000_s12303" name="Equation" r:id="rId4" imgW="139680" imgH="177480" progId="Equation.3">
                    <p:embed/>
                  </p:oleObj>
                </mc:Choice>
                <mc:Fallback>
                  <p:oleObj name="Equation" r:id="rId4" imgW="139680" imgH="177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009"/>
                          <a:ext cx="258"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5"/>
            <p:cNvGraphicFramePr>
              <a:graphicFrameLocks/>
            </p:cNvGraphicFramePr>
            <p:nvPr/>
          </p:nvGraphicFramePr>
          <p:xfrm>
            <a:off x="1440" y="1249"/>
            <a:ext cx="258" cy="335"/>
          </p:xfrm>
          <a:graphic>
            <a:graphicData uri="http://schemas.openxmlformats.org/presentationml/2006/ole">
              <mc:AlternateContent xmlns:mc="http://schemas.openxmlformats.org/markup-compatibility/2006">
                <mc:Choice xmlns:v="urn:schemas-microsoft-com:vml" Requires="v">
                  <p:oleObj spid="_x0000_s12304" name="Equation" r:id="rId6" imgW="139680" imgH="177480" progId="Equation.3">
                    <p:embed/>
                  </p:oleObj>
                </mc:Choice>
                <mc:Fallback>
                  <p:oleObj name="Equation" r:id="rId6" imgW="139680" imgH="1774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1249"/>
                          <a:ext cx="258"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6"/>
            <p:cNvGraphicFramePr>
              <a:graphicFrameLocks/>
            </p:cNvGraphicFramePr>
            <p:nvPr/>
          </p:nvGraphicFramePr>
          <p:xfrm>
            <a:off x="3072" y="1297"/>
            <a:ext cx="258" cy="335"/>
          </p:xfrm>
          <a:graphic>
            <a:graphicData uri="http://schemas.openxmlformats.org/presentationml/2006/ole">
              <mc:AlternateContent xmlns:mc="http://schemas.openxmlformats.org/markup-compatibility/2006">
                <mc:Choice xmlns:v="urn:schemas-microsoft-com:vml" Requires="v">
                  <p:oleObj spid="_x0000_s12305" name="Equation" r:id="rId7" imgW="139680" imgH="177480" progId="Equation.3">
                    <p:embed/>
                  </p:oleObj>
                </mc:Choice>
                <mc:Fallback>
                  <p:oleObj name="Equation" r:id="rId7" imgW="139680" imgH="1774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297"/>
                          <a:ext cx="258"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300" name="Group 12"/>
          <p:cNvGrpSpPr>
            <a:grpSpLocks/>
          </p:cNvGrpSpPr>
          <p:nvPr/>
        </p:nvGrpSpPr>
        <p:grpSpPr bwMode="auto">
          <a:xfrm>
            <a:off x="1600200" y="3124200"/>
            <a:ext cx="5403850" cy="2854325"/>
            <a:chOff x="1661" y="2253"/>
            <a:chExt cx="3404" cy="1798"/>
          </a:xfrm>
        </p:grpSpPr>
        <p:graphicFrame>
          <p:nvGraphicFramePr>
            <p:cNvPr id="12290" name="Object 8"/>
            <p:cNvGraphicFramePr>
              <a:graphicFrameLocks/>
            </p:cNvGraphicFramePr>
            <p:nvPr/>
          </p:nvGraphicFramePr>
          <p:xfrm>
            <a:off x="1673" y="2253"/>
            <a:ext cx="1927" cy="627"/>
          </p:xfrm>
          <a:graphic>
            <a:graphicData uri="http://schemas.openxmlformats.org/presentationml/2006/ole">
              <mc:AlternateContent xmlns:mc="http://schemas.openxmlformats.org/markup-compatibility/2006">
                <mc:Choice xmlns:v="urn:schemas-microsoft-com:vml" Requires="v">
                  <p:oleObj spid="_x0000_s12306" name="Equation" r:id="rId8" imgW="1384200" imgH="457200" progId="Equation.3">
                    <p:embed/>
                  </p:oleObj>
                </mc:Choice>
                <mc:Fallback>
                  <p:oleObj name="Equation" r:id="rId8" imgW="1384200" imgH="4572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3" y="2253"/>
                          <a:ext cx="1927"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9"/>
            <p:cNvGraphicFramePr>
              <a:graphicFrameLocks/>
            </p:cNvGraphicFramePr>
            <p:nvPr/>
          </p:nvGraphicFramePr>
          <p:xfrm>
            <a:off x="1661" y="2928"/>
            <a:ext cx="1010" cy="595"/>
          </p:xfrm>
          <a:graphic>
            <a:graphicData uri="http://schemas.openxmlformats.org/presentationml/2006/ole">
              <mc:AlternateContent xmlns:mc="http://schemas.openxmlformats.org/markup-compatibility/2006">
                <mc:Choice xmlns:v="urn:schemas-microsoft-com:vml" Requires="v">
                  <p:oleObj spid="_x0000_s12307" name="Equation" r:id="rId10" imgW="660240" imgH="393480" progId="Equation.3">
                    <p:embed/>
                  </p:oleObj>
                </mc:Choice>
                <mc:Fallback>
                  <p:oleObj name="Equation" r:id="rId10" imgW="660240" imgH="39348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1" y="2928"/>
                          <a:ext cx="101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10"/>
            <p:cNvGraphicFramePr>
              <a:graphicFrameLocks/>
            </p:cNvGraphicFramePr>
            <p:nvPr/>
          </p:nvGraphicFramePr>
          <p:xfrm>
            <a:off x="1661" y="3504"/>
            <a:ext cx="1144" cy="547"/>
          </p:xfrm>
          <a:graphic>
            <a:graphicData uri="http://schemas.openxmlformats.org/presentationml/2006/ole">
              <mc:AlternateContent xmlns:mc="http://schemas.openxmlformats.org/markup-compatibility/2006">
                <mc:Choice xmlns:v="urn:schemas-microsoft-com:vml" Requires="v">
                  <p:oleObj spid="_x0000_s12308" name="Equation" r:id="rId12" imgW="812520" imgH="393480" progId="Equation.3">
                    <p:embed/>
                  </p:oleObj>
                </mc:Choice>
                <mc:Fallback>
                  <p:oleObj name="Equation" r:id="rId12" imgW="812520" imgH="393480"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1" y="3504"/>
                          <a:ext cx="114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1" name="Rectangle 11"/>
            <p:cNvSpPr>
              <a:spLocks noChangeArrowheads="1"/>
            </p:cNvSpPr>
            <p:nvPr/>
          </p:nvSpPr>
          <p:spPr bwMode="auto">
            <a:xfrm>
              <a:off x="3918" y="3534"/>
              <a:ext cx="1147" cy="304"/>
            </a:xfrm>
            <a:prstGeom prst="rect">
              <a:avLst/>
            </a:prstGeom>
            <a:solidFill>
              <a:srgbClr val="FFCCFF"/>
            </a:solidFill>
            <a:ln w="254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 = P</a:t>
              </a:r>
              <a:r>
                <a:rPr lang="en-US" altLang="en-US" baseline="-25000"/>
                <a:t>1</a:t>
              </a:r>
              <a:r>
                <a:rPr lang="en-US" altLang="en-US"/>
                <a:t> + P</a:t>
              </a:r>
              <a:r>
                <a:rPr lang="en-US" altLang="en-US" baseline="-25000"/>
                <a:t>2</a:t>
              </a:r>
              <a:r>
                <a:rPr lang="en-US" altLang="en-US"/>
                <a:t>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533400"/>
            <a:ext cx="7543800" cy="711200"/>
          </a:xfrm>
          <a:noFill/>
        </p:spPr>
        <p:txBody>
          <a:bodyPr/>
          <a:lstStyle/>
          <a:p>
            <a:r>
              <a:rPr lang="en-US" altLang="en-US" sz="3600">
                <a:solidFill>
                  <a:srgbClr val="11312D"/>
                </a:solidFill>
              </a:rPr>
              <a:t>Generalize - steady-state availability</a:t>
            </a:r>
          </a:p>
        </p:txBody>
      </p:sp>
      <p:sp>
        <p:nvSpPr>
          <p:cNvPr id="28" name="Date Placeholder 2"/>
          <p:cNvSpPr>
            <a:spLocks noGrp="1"/>
          </p:cNvSpPr>
          <p:nvPr>
            <p:ph type="dt" sz="quarter" idx="10"/>
          </p:nvPr>
        </p:nvSpPr>
        <p:spPr/>
        <p:txBody>
          <a:bodyPr/>
          <a:lstStyle/>
          <a:p>
            <a:pPr>
              <a:defRPr/>
            </a:pPr>
            <a:r>
              <a:rPr lang="en-US"/>
              <a:t>Chapter 11</a:t>
            </a:r>
          </a:p>
        </p:txBody>
      </p:sp>
      <p:sp>
        <p:nvSpPr>
          <p:cNvPr id="2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01E03F0-E02A-461C-BA9B-E77875C5E0B8}"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sp>
        <p:nvSpPr>
          <p:cNvPr id="13318" name="Rectangle 3"/>
          <p:cNvSpPr>
            <a:spLocks noChangeArrowheads="1"/>
          </p:cNvSpPr>
          <p:nvPr/>
        </p:nvSpPr>
        <p:spPr bwMode="auto">
          <a:xfrm>
            <a:off x="1066800" y="1600200"/>
            <a:ext cx="66405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aseline="-25000">
                <a:latin typeface="Times New Roman" panose="02020603050405020304" pitchFamily="18" charset="0"/>
              </a:rPr>
              <a:t>  </a:t>
            </a:r>
            <a:r>
              <a:rPr lang="en-US" altLang="en-US" sz="3200" baseline="-25000"/>
              <a:t>j </a:t>
            </a:r>
            <a:r>
              <a:rPr lang="en-US" altLang="en-US" sz="3200"/>
              <a:t> Rate into state i from state j x P</a:t>
            </a:r>
            <a:r>
              <a:rPr lang="en-US" altLang="en-US" sz="3200" baseline="-25000"/>
              <a:t>j </a:t>
            </a:r>
          </a:p>
          <a:p>
            <a:endParaRPr lang="en-US" altLang="en-US" sz="3200"/>
          </a:p>
          <a:p>
            <a:r>
              <a:rPr lang="en-US" altLang="en-US" sz="3200"/>
              <a:t>		 =  Rate out of state i x P</a:t>
            </a:r>
            <a:r>
              <a:rPr lang="en-US" altLang="en-US" sz="3200" baseline="-25000"/>
              <a:t>i</a:t>
            </a:r>
            <a:r>
              <a:rPr lang="en-US" altLang="en-US" sz="3200"/>
              <a:t> </a:t>
            </a:r>
          </a:p>
          <a:p>
            <a:endParaRPr lang="en-US" altLang="en-US" sz="3200"/>
          </a:p>
        </p:txBody>
      </p:sp>
      <p:graphicFrame>
        <p:nvGraphicFramePr>
          <p:cNvPr id="13314" name="Object 4"/>
          <p:cNvGraphicFramePr>
            <a:graphicFrameLocks/>
          </p:cNvGraphicFramePr>
          <p:nvPr/>
        </p:nvGraphicFramePr>
        <p:xfrm>
          <a:off x="762000" y="1447800"/>
          <a:ext cx="696913" cy="696913"/>
        </p:xfrm>
        <a:graphic>
          <a:graphicData uri="http://schemas.openxmlformats.org/presentationml/2006/ole">
            <mc:AlternateContent xmlns:mc="http://schemas.openxmlformats.org/markup-compatibility/2006">
              <mc:Choice xmlns:v="urn:schemas-microsoft-com:vml" Requires="v">
                <p:oleObj spid="_x0000_s13342" name="Equation" r:id="rId4" imgW="164880" imgH="164880" progId="Equation.3">
                  <p:embed/>
                </p:oleObj>
              </mc:Choice>
              <mc:Fallback>
                <p:oleObj name="Equation" r:id="rId4" imgW="164880" imgH="1648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447800"/>
                        <a:ext cx="69691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Oval 6"/>
          <p:cNvSpPr>
            <a:spLocks noChangeArrowheads="1"/>
          </p:cNvSpPr>
          <p:nvPr/>
        </p:nvSpPr>
        <p:spPr bwMode="auto">
          <a:xfrm>
            <a:off x="3138488" y="3471863"/>
            <a:ext cx="1663700" cy="1663700"/>
          </a:xfrm>
          <a:prstGeom prst="ellipse">
            <a:avLst/>
          </a:prstGeom>
          <a:solidFill>
            <a:srgbClr val="00FF66"/>
          </a:solidFill>
          <a:ln w="12700">
            <a:solidFill>
              <a:schemeClr val="tx1"/>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13320" name="Group 10"/>
          <p:cNvGrpSpPr>
            <a:grpSpLocks noChangeAspect="1"/>
          </p:cNvGrpSpPr>
          <p:nvPr/>
        </p:nvGrpSpPr>
        <p:grpSpPr bwMode="auto">
          <a:xfrm>
            <a:off x="1295400" y="4038600"/>
            <a:ext cx="1543050" cy="990600"/>
            <a:chOff x="816" y="2544"/>
            <a:chExt cx="972" cy="624"/>
          </a:xfrm>
        </p:grpSpPr>
        <p:sp>
          <p:nvSpPr>
            <p:cNvPr id="13332" name="AutoShape 9"/>
            <p:cNvSpPr>
              <a:spLocks noChangeAspect="1" noChangeArrowheads="1" noTextEdit="1"/>
            </p:cNvSpPr>
            <p:nvPr/>
          </p:nvSpPr>
          <p:spPr bwMode="auto">
            <a:xfrm>
              <a:off x="816" y="2544"/>
              <a:ext cx="9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3" name="Rectangle 11"/>
            <p:cNvSpPr>
              <a:spLocks noChangeArrowheads="1"/>
            </p:cNvSpPr>
            <p:nvPr/>
          </p:nvSpPr>
          <p:spPr bwMode="auto">
            <a:xfrm>
              <a:off x="816" y="2544"/>
              <a:ext cx="9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4" name="Freeform 12"/>
            <p:cNvSpPr>
              <a:spLocks/>
            </p:cNvSpPr>
            <p:nvPr/>
          </p:nvSpPr>
          <p:spPr bwMode="auto">
            <a:xfrm>
              <a:off x="1478" y="2859"/>
              <a:ext cx="89" cy="202"/>
            </a:xfrm>
            <a:custGeom>
              <a:avLst/>
              <a:gdLst>
                <a:gd name="T0" fmla="*/ 89 w 89"/>
                <a:gd name="T1" fmla="*/ 202 h 202"/>
                <a:gd name="T2" fmla="*/ 0 w 89"/>
                <a:gd name="T3" fmla="*/ 131 h 202"/>
                <a:gd name="T4" fmla="*/ 0 w 89"/>
                <a:gd name="T5" fmla="*/ 0 h 202"/>
                <a:gd name="T6" fmla="*/ 89 w 89"/>
                <a:gd name="T7" fmla="*/ 71 h 202"/>
                <a:gd name="T8" fmla="*/ 89 w 89"/>
                <a:gd name="T9" fmla="*/ 202 h 202"/>
                <a:gd name="T10" fmla="*/ 0 60000 65536"/>
                <a:gd name="T11" fmla="*/ 0 60000 65536"/>
                <a:gd name="T12" fmla="*/ 0 60000 65536"/>
                <a:gd name="T13" fmla="*/ 0 60000 65536"/>
                <a:gd name="T14" fmla="*/ 0 60000 65536"/>
                <a:gd name="T15" fmla="*/ 0 w 89"/>
                <a:gd name="T16" fmla="*/ 0 h 202"/>
                <a:gd name="T17" fmla="*/ 89 w 89"/>
                <a:gd name="T18" fmla="*/ 202 h 202"/>
              </a:gdLst>
              <a:ahLst/>
              <a:cxnLst>
                <a:cxn ang="T10">
                  <a:pos x="T0" y="T1"/>
                </a:cxn>
                <a:cxn ang="T11">
                  <a:pos x="T2" y="T3"/>
                </a:cxn>
                <a:cxn ang="T12">
                  <a:pos x="T4" y="T5"/>
                </a:cxn>
                <a:cxn ang="T13">
                  <a:pos x="T6" y="T7"/>
                </a:cxn>
                <a:cxn ang="T14">
                  <a:pos x="T8" y="T9"/>
                </a:cxn>
              </a:cxnLst>
              <a:rect l="T15" t="T16" r="T17" b="T18"/>
              <a:pathLst>
                <a:path w="89" h="202">
                  <a:moveTo>
                    <a:pt x="89" y="202"/>
                  </a:moveTo>
                  <a:lnTo>
                    <a:pt x="0" y="131"/>
                  </a:lnTo>
                  <a:lnTo>
                    <a:pt x="0" y="0"/>
                  </a:lnTo>
                  <a:lnTo>
                    <a:pt x="89" y="71"/>
                  </a:lnTo>
                  <a:lnTo>
                    <a:pt x="89" y="202"/>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5" name="Freeform 13"/>
            <p:cNvSpPr>
              <a:spLocks/>
            </p:cNvSpPr>
            <p:nvPr/>
          </p:nvSpPr>
          <p:spPr bwMode="auto">
            <a:xfrm>
              <a:off x="1478" y="2550"/>
              <a:ext cx="304" cy="244"/>
            </a:xfrm>
            <a:custGeom>
              <a:avLst/>
              <a:gdLst>
                <a:gd name="T0" fmla="*/ 89 w 304"/>
                <a:gd name="T1" fmla="*/ 71 h 244"/>
                <a:gd name="T2" fmla="*/ 0 w 304"/>
                <a:gd name="T3" fmla="*/ 0 h 244"/>
                <a:gd name="T4" fmla="*/ 215 w 304"/>
                <a:gd name="T5" fmla="*/ 172 h 244"/>
                <a:gd name="T6" fmla="*/ 304 w 304"/>
                <a:gd name="T7" fmla="*/ 244 h 244"/>
                <a:gd name="T8" fmla="*/ 89 w 304"/>
                <a:gd name="T9" fmla="*/ 71 h 244"/>
                <a:gd name="T10" fmla="*/ 0 60000 65536"/>
                <a:gd name="T11" fmla="*/ 0 60000 65536"/>
                <a:gd name="T12" fmla="*/ 0 60000 65536"/>
                <a:gd name="T13" fmla="*/ 0 60000 65536"/>
                <a:gd name="T14" fmla="*/ 0 60000 65536"/>
                <a:gd name="T15" fmla="*/ 0 w 304"/>
                <a:gd name="T16" fmla="*/ 0 h 244"/>
                <a:gd name="T17" fmla="*/ 304 w 304"/>
                <a:gd name="T18" fmla="*/ 244 h 244"/>
              </a:gdLst>
              <a:ahLst/>
              <a:cxnLst>
                <a:cxn ang="T10">
                  <a:pos x="T0" y="T1"/>
                </a:cxn>
                <a:cxn ang="T11">
                  <a:pos x="T2" y="T3"/>
                </a:cxn>
                <a:cxn ang="T12">
                  <a:pos x="T4" y="T5"/>
                </a:cxn>
                <a:cxn ang="T13">
                  <a:pos x="T6" y="T7"/>
                </a:cxn>
                <a:cxn ang="T14">
                  <a:pos x="T8" y="T9"/>
                </a:cxn>
              </a:cxnLst>
              <a:rect l="T15" t="T16" r="T17" b="T18"/>
              <a:pathLst>
                <a:path w="304" h="244">
                  <a:moveTo>
                    <a:pt x="89" y="71"/>
                  </a:moveTo>
                  <a:lnTo>
                    <a:pt x="0" y="0"/>
                  </a:lnTo>
                  <a:lnTo>
                    <a:pt x="215" y="172"/>
                  </a:lnTo>
                  <a:lnTo>
                    <a:pt x="304" y="244"/>
                  </a:lnTo>
                  <a:lnTo>
                    <a:pt x="89" y="71"/>
                  </a:lnTo>
                  <a:close/>
                </a:path>
              </a:pathLst>
            </a:custGeom>
            <a:solidFill>
              <a:srgbClr val="B7B7B7"/>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6" name="Freeform 14"/>
            <p:cNvSpPr>
              <a:spLocks/>
            </p:cNvSpPr>
            <p:nvPr/>
          </p:nvSpPr>
          <p:spPr bwMode="auto">
            <a:xfrm>
              <a:off x="1478" y="2550"/>
              <a:ext cx="89" cy="202"/>
            </a:xfrm>
            <a:custGeom>
              <a:avLst/>
              <a:gdLst>
                <a:gd name="T0" fmla="*/ 89 w 89"/>
                <a:gd name="T1" fmla="*/ 202 h 202"/>
                <a:gd name="T2" fmla="*/ 0 w 89"/>
                <a:gd name="T3" fmla="*/ 131 h 202"/>
                <a:gd name="T4" fmla="*/ 0 w 89"/>
                <a:gd name="T5" fmla="*/ 0 h 202"/>
                <a:gd name="T6" fmla="*/ 89 w 89"/>
                <a:gd name="T7" fmla="*/ 71 h 202"/>
                <a:gd name="T8" fmla="*/ 89 w 89"/>
                <a:gd name="T9" fmla="*/ 202 h 202"/>
                <a:gd name="T10" fmla="*/ 0 60000 65536"/>
                <a:gd name="T11" fmla="*/ 0 60000 65536"/>
                <a:gd name="T12" fmla="*/ 0 60000 65536"/>
                <a:gd name="T13" fmla="*/ 0 60000 65536"/>
                <a:gd name="T14" fmla="*/ 0 60000 65536"/>
                <a:gd name="T15" fmla="*/ 0 w 89"/>
                <a:gd name="T16" fmla="*/ 0 h 202"/>
                <a:gd name="T17" fmla="*/ 89 w 89"/>
                <a:gd name="T18" fmla="*/ 202 h 202"/>
              </a:gdLst>
              <a:ahLst/>
              <a:cxnLst>
                <a:cxn ang="T10">
                  <a:pos x="T0" y="T1"/>
                </a:cxn>
                <a:cxn ang="T11">
                  <a:pos x="T2" y="T3"/>
                </a:cxn>
                <a:cxn ang="T12">
                  <a:pos x="T4" y="T5"/>
                </a:cxn>
                <a:cxn ang="T13">
                  <a:pos x="T6" y="T7"/>
                </a:cxn>
                <a:cxn ang="T14">
                  <a:pos x="T8" y="T9"/>
                </a:cxn>
              </a:cxnLst>
              <a:rect l="T15" t="T16" r="T17" b="T18"/>
              <a:pathLst>
                <a:path w="89" h="202">
                  <a:moveTo>
                    <a:pt x="89" y="202"/>
                  </a:moveTo>
                  <a:lnTo>
                    <a:pt x="0" y="131"/>
                  </a:lnTo>
                  <a:lnTo>
                    <a:pt x="0" y="0"/>
                  </a:lnTo>
                  <a:lnTo>
                    <a:pt x="89" y="71"/>
                  </a:lnTo>
                  <a:lnTo>
                    <a:pt x="89" y="202"/>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7" name="Freeform 15"/>
            <p:cNvSpPr>
              <a:spLocks/>
            </p:cNvSpPr>
            <p:nvPr/>
          </p:nvSpPr>
          <p:spPr bwMode="auto">
            <a:xfrm>
              <a:off x="1180" y="2681"/>
              <a:ext cx="387" cy="130"/>
            </a:xfrm>
            <a:custGeom>
              <a:avLst/>
              <a:gdLst>
                <a:gd name="T0" fmla="*/ 89 w 387"/>
                <a:gd name="T1" fmla="*/ 130 h 130"/>
                <a:gd name="T2" fmla="*/ 0 w 387"/>
                <a:gd name="T3" fmla="*/ 59 h 130"/>
                <a:gd name="T4" fmla="*/ 298 w 387"/>
                <a:gd name="T5" fmla="*/ 0 h 130"/>
                <a:gd name="T6" fmla="*/ 387 w 387"/>
                <a:gd name="T7" fmla="*/ 71 h 130"/>
                <a:gd name="T8" fmla="*/ 89 w 387"/>
                <a:gd name="T9" fmla="*/ 130 h 130"/>
                <a:gd name="T10" fmla="*/ 0 60000 65536"/>
                <a:gd name="T11" fmla="*/ 0 60000 65536"/>
                <a:gd name="T12" fmla="*/ 0 60000 65536"/>
                <a:gd name="T13" fmla="*/ 0 60000 65536"/>
                <a:gd name="T14" fmla="*/ 0 60000 65536"/>
                <a:gd name="T15" fmla="*/ 0 w 387"/>
                <a:gd name="T16" fmla="*/ 0 h 130"/>
                <a:gd name="T17" fmla="*/ 387 w 387"/>
                <a:gd name="T18" fmla="*/ 130 h 130"/>
              </a:gdLst>
              <a:ahLst/>
              <a:cxnLst>
                <a:cxn ang="T10">
                  <a:pos x="T0" y="T1"/>
                </a:cxn>
                <a:cxn ang="T11">
                  <a:pos x="T2" y="T3"/>
                </a:cxn>
                <a:cxn ang="T12">
                  <a:pos x="T4" y="T5"/>
                </a:cxn>
                <a:cxn ang="T13">
                  <a:pos x="T6" y="T7"/>
                </a:cxn>
                <a:cxn ang="T14">
                  <a:pos x="T8" y="T9"/>
                </a:cxn>
              </a:cxnLst>
              <a:rect l="T15" t="T16" r="T17" b="T18"/>
              <a:pathLst>
                <a:path w="387" h="130">
                  <a:moveTo>
                    <a:pt x="89" y="130"/>
                  </a:moveTo>
                  <a:lnTo>
                    <a:pt x="0" y="59"/>
                  </a:lnTo>
                  <a:lnTo>
                    <a:pt x="298" y="0"/>
                  </a:lnTo>
                  <a:lnTo>
                    <a:pt x="387" y="71"/>
                  </a:lnTo>
                  <a:lnTo>
                    <a:pt x="89" y="130"/>
                  </a:lnTo>
                  <a:close/>
                </a:path>
              </a:pathLst>
            </a:custGeom>
            <a:solidFill>
              <a:srgbClr val="00CC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8" name="Freeform 16"/>
            <p:cNvSpPr>
              <a:spLocks/>
            </p:cNvSpPr>
            <p:nvPr/>
          </p:nvSpPr>
          <p:spPr bwMode="auto">
            <a:xfrm>
              <a:off x="822" y="2865"/>
              <a:ext cx="274" cy="297"/>
            </a:xfrm>
            <a:custGeom>
              <a:avLst/>
              <a:gdLst>
                <a:gd name="T0" fmla="*/ 83 w 274"/>
                <a:gd name="T1" fmla="*/ 297 h 297"/>
                <a:gd name="T2" fmla="*/ 0 w 274"/>
                <a:gd name="T3" fmla="*/ 232 h 297"/>
                <a:gd name="T4" fmla="*/ 185 w 274"/>
                <a:gd name="T5" fmla="*/ 0 h 297"/>
                <a:gd name="T6" fmla="*/ 274 w 274"/>
                <a:gd name="T7" fmla="*/ 71 h 297"/>
                <a:gd name="T8" fmla="*/ 83 w 274"/>
                <a:gd name="T9" fmla="*/ 297 h 297"/>
                <a:gd name="T10" fmla="*/ 0 60000 65536"/>
                <a:gd name="T11" fmla="*/ 0 60000 65536"/>
                <a:gd name="T12" fmla="*/ 0 60000 65536"/>
                <a:gd name="T13" fmla="*/ 0 60000 65536"/>
                <a:gd name="T14" fmla="*/ 0 60000 65536"/>
                <a:gd name="T15" fmla="*/ 0 w 274"/>
                <a:gd name="T16" fmla="*/ 0 h 297"/>
                <a:gd name="T17" fmla="*/ 274 w 274"/>
                <a:gd name="T18" fmla="*/ 297 h 297"/>
              </a:gdLst>
              <a:ahLst/>
              <a:cxnLst>
                <a:cxn ang="T10">
                  <a:pos x="T0" y="T1"/>
                </a:cxn>
                <a:cxn ang="T11">
                  <a:pos x="T2" y="T3"/>
                </a:cxn>
                <a:cxn ang="T12">
                  <a:pos x="T4" y="T5"/>
                </a:cxn>
                <a:cxn ang="T13">
                  <a:pos x="T6" y="T7"/>
                </a:cxn>
                <a:cxn ang="T14">
                  <a:pos x="T8" y="T9"/>
                </a:cxn>
              </a:cxnLst>
              <a:rect l="T15" t="T16" r="T17" b="T18"/>
              <a:pathLst>
                <a:path w="274" h="297">
                  <a:moveTo>
                    <a:pt x="83" y="297"/>
                  </a:moveTo>
                  <a:lnTo>
                    <a:pt x="0" y="232"/>
                  </a:lnTo>
                  <a:lnTo>
                    <a:pt x="185" y="0"/>
                  </a:lnTo>
                  <a:lnTo>
                    <a:pt x="274" y="71"/>
                  </a:lnTo>
                  <a:lnTo>
                    <a:pt x="83" y="297"/>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9" name="Freeform 17"/>
            <p:cNvSpPr>
              <a:spLocks/>
            </p:cNvSpPr>
            <p:nvPr/>
          </p:nvSpPr>
          <p:spPr bwMode="auto">
            <a:xfrm>
              <a:off x="1078" y="2657"/>
              <a:ext cx="191" cy="154"/>
            </a:xfrm>
            <a:custGeom>
              <a:avLst/>
              <a:gdLst>
                <a:gd name="T0" fmla="*/ 90 w 191"/>
                <a:gd name="T1" fmla="*/ 71 h 154"/>
                <a:gd name="T2" fmla="*/ 0 w 191"/>
                <a:gd name="T3" fmla="*/ 0 h 154"/>
                <a:gd name="T4" fmla="*/ 102 w 191"/>
                <a:gd name="T5" fmla="*/ 83 h 154"/>
                <a:gd name="T6" fmla="*/ 191 w 191"/>
                <a:gd name="T7" fmla="*/ 154 h 154"/>
                <a:gd name="T8" fmla="*/ 90 w 191"/>
                <a:gd name="T9" fmla="*/ 71 h 154"/>
                <a:gd name="T10" fmla="*/ 0 60000 65536"/>
                <a:gd name="T11" fmla="*/ 0 60000 65536"/>
                <a:gd name="T12" fmla="*/ 0 60000 65536"/>
                <a:gd name="T13" fmla="*/ 0 60000 65536"/>
                <a:gd name="T14" fmla="*/ 0 60000 65536"/>
                <a:gd name="T15" fmla="*/ 0 w 191"/>
                <a:gd name="T16" fmla="*/ 0 h 154"/>
                <a:gd name="T17" fmla="*/ 191 w 191"/>
                <a:gd name="T18" fmla="*/ 154 h 154"/>
              </a:gdLst>
              <a:ahLst/>
              <a:cxnLst>
                <a:cxn ang="T10">
                  <a:pos x="T0" y="T1"/>
                </a:cxn>
                <a:cxn ang="T11">
                  <a:pos x="T2" y="T3"/>
                </a:cxn>
                <a:cxn ang="T12">
                  <a:pos x="T4" y="T5"/>
                </a:cxn>
                <a:cxn ang="T13">
                  <a:pos x="T6" y="T7"/>
                </a:cxn>
                <a:cxn ang="T14">
                  <a:pos x="T8" y="T9"/>
                </a:cxn>
              </a:cxnLst>
              <a:rect l="T15" t="T16" r="T17" b="T18"/>
              <a:pathLst>
                <a:path w="191" h="154">
                  <a:moveTo>
                    <a:pt x="90" y="71"/>
                  </a:moveTo>
                  <a:lnTo>
                    <a:pt x="0" y="0"/>
                  </a:lnTo>
                  <a:lnTo>
                    <a:pt x="102" y="83"/>
                  </a:lnTo>
                  <a:lnTo>
                    <a:pt x="191" y="154"/>
                  </a:lnTo>
                  <a:lnTo>
                    <a:pt x="90" y="71"/>
                  </a:lnTo>
                  <a:close/>
                </a:path>
              </a:pathLst>
            </a:custGeom>
            <a:solidFill>
              <a:srgbClr val="B7B7B7"/>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40" name="Freeform 18"/>
            <p:cNvSpPr>
              <a:spLocks/>
            </p:cNvSpPr>
            <p:nvPr/>
          </p:nvSpPr>
          <p:spPr bwMode="auto">
            <a:xfrm>
              <a:off x="905" y="2621"/>
              <a:ext cx="877" cy="541"/>
            </a:xfrm>
            <a:custGeom>
              <a:avLst/>
              <a:gdLst>
                <a:gd name="T0" fmla="*/ 191 w 877"/>
                <a:gd name="T1" fmla="*/ 315 h 541"/>
                <a:gd name="T2" fmla="*/ 0 w 877"/>
                <a:gd name="T3" fmla="*/ 161 h 541"/>
                <a:gd name="T4" fmla="*/ 263 w 877"/>
                <a:gd name="T5" fmla="*/ 107 h 541"/>
                <a:gd name="T6" fmla="*/ 364 w 877"/>
                <a:gd name="T7" fmla="*/ 190 h 541"/>
                <a:gd name="T8" fmla="*/ 662 w 877"/>
                <a:gd name="T9" fmla="*/ 131 h 541"/>
                <a:gd name="T10" fmla="*/ 662 w 877"/>
                <a:gd name="T11" fmla="*/ 0 h 541"/>
                <a:gd name="T12" fmla="*/ 877 w 877"/>
                <a:gd name="T13" fmla="*/ 173 h 541"/>
                <a:gd name="T14" fmla="*/ 662 w 877"/>
                <a:gd name="T15" fmla="*/ 440 h 541"/>
                <a:gd name="T16" fmla="*/ 662 w 877"/>
                <a:gd name="T17" fmla="*/ 309 h 541"/>
                <a:gd name="T18" fmla="*/ 364 w 877"/>
                <a:gd name="T19" fmla="*/ 369 h 541"/>
                <a:gd name="T20" fmla="*/ 263 w 877"/>
                <a:gd name="T21" fmla="*/ 494 h 541"/>
                <a:gd name="T22" fmla="*/ 0 w 877"/>
                <a:gd name="T23" fmla="*/ 541 h 541"/>
                <a:gd name="T24" fmla="*/ 191 w 877"/>
                <a:gd name="T25" fmla="*/ 315 h 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7"/>
                <a:gd name="T40" fmla="*/ 0 h 541"/>
                <a:gd name="T41" fmla="*/ 877 w 877"/>
                <a:gd name="T42" fmla="*/ 541 h 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7" h="541">
                  <a:moveTo>
                    <a:pt x="191" y="315"/>
                  </a:moveTo>
                  <a:lnTo>
                    <a:pt x="0" y="161"/>
                  </a:lnTo>
                  <a:lnTo>
                    <a:pt x="263" y="107"/>
                  </a:lnTo>
                  <a:lnTo>
                    <a:pt x="364" y="190"/>
                  </a:lnTo>
                  <a:lnTo>
                    <a:pt x="662" y="131"/>
                  </a:lnTo>
                  <a:lnTo>
                    <a:pt x="662" y="0"/>
                  </a:lnTo>
                  <a:lnTo>
                    <a:pt x="877" y="173"/>
                  </a:lnTo>
                  <a:lnTo>
                    <a:pt x="662" y="440"/>
                  </a:lnTo>
                  <a:lnTo>
                    <a:pt x="662" y="309"/>
                  </a:lnTo>
                  <a:lnTo>
                    <a:pt x="364" y="369"/>
                  </a:lnTo>
                  <a:lnTo>
                    <a:pt x="263" y="494"/>
                  </a:lnTo>
                  <a:lnTo>
                    <a:pt x="0" y="541"/>
                  </a:lnTo>
                  <a:lnTo>
                    <a:pt x="191" y="315"/>
                  </a:lnTo>
                  <a:close/>
                </a:path>
              </a:pathLst>
            </a:custGeom>
            <a:solidFill>
              <a:srgbClr val="00FF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41" name="Freeform 19"/>
            <p:cNvSpPr>
              <a:spLocks/>
            </p:cNvSpPr>
            <p:nvPr/>
          </p:nvSpPr>
          <p:spPr bwMode="auto">
            <a:xfrm>
              <a:off x="822" y="2657"/>
              <a:ext cx="346" cy="125"/>
            </a:xfrm>
            <a:custGeom>
              <a:avLst/>
              <a:gdLst>
                <a:gd name="T0" fmla="*/ 83 w 346"/>
                <a:gd name="T1" fmla="*/ 125 h 125"/>
                <a:gd name="T2" fmla="*/ 0 w 346"/>
                <a:gd name="T3" fmla="*/ 53 h 125"/>
                <a:gd name="T4" fmla="*/ 256 w 346"/>
                <a:gd name="T5" fmla="*/ 0 h 125"/>
                <a:gd name="T6" fmla="*/ 346 w 346"/>
                <a:gd name="T7" fmla="*/ 71 h 125"/>
                <a:gd name="T8" fmla="*/ 83 w 346"/>
                <a:gd name="T9" fmla="*/ 125 h 125"/>
                <a:gd name="T10" fmla="*/ 0 60000 65536"/>
                <a:gd name="T11" fmla="*/ 0 60000 65536"/>
                <a:gd name="T12" fmla="*/ 0 60000 65536"/>
                <a:gd name="T13" fmla="*/ 0 60000 65536"/>
                <a:gd name="T14" fmla="*/ 0 60000 65536"/>
                <a:gd name="T15" fmla="*/ 0 w 346"/>
                <a:gd name="T16" fmla="*/ 0 h 125"/>
                <a:gd name="T17" fmla="*/ 346 w 346"/>
                <a:gd name="T18" fmla="*/ 125 h 125"/>
              </a:gdLst>
              <a:ahLst/>
              <a:cxnLst>
                <a:cxn ang="T10">
                  <a:pos x="T0" y="T1"/>
                </a:cxn>
                <a:cxn ang="T11">
                  <a:pos x="T2" y="T3"/>
                </a:cxn>
                <a:cxn ang="T12">
                  <a:pos x="T4" y="T5"/>
                </a:cxn>
                <a:cxn ang="T13">
                  <a:pos x="T6" y="T7"/>
                </a:cxn>
                <a:cxn ang="T14">
                  <a:pos x="T8" y="T9"/>
                </a:cxn>
              </a:cxnLst>
              <a:rect l="T15" t="T16" r="T17" b="T18"/>
              <a:pathLst>
                <a:path w="346" h="125">
                  <a:moveTo>
                    <a:pt x="83" y="125"/>
                  </a:moveTo>
                  <a:lnTo>
                    <a:pt x="0" y="53"/>
                  </a:lnTo>
                  <a:lnTo>
                    <a:pt x="256" y="0"/>
                  </a:lnTo>
                  <a:lnTo>
                    <a:pt x="346" y="71"/>
                  </a:lnTo>
                  <a:lnTo>
                    <a:pt x="83" y="125"/>
                  </a:lnTo>
                  <a:close/>
                </a:path>
              </a:pathLst>
            </a:custGeom>
            <a:solidFill>
              <a:srgbClr val="00CC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3321" name="Group 21"/>
          <p:cNvGrpSpPr>
            <a:grpSpLocks noChangeAspect="1"/>
          </p:cNvGrpSpPr>
          <p:nvPr/>
        </p:nvGrpSpPr>
        <p:grpSpPr bwMode="auto">
          <a:xfrm>
            <a:off x="5029200" y="3657600"/>
            <a:ext cx="1543050" cy="990600"/>
            <a:chOff x="3168" y="2304"/>
            <a:chExt cx="972" cy="624"/>
          </a:xfrm>
        </p:grpSpPr>
        <p:sp>
          <p:nvSpPr>
            <p:cNvPr id="13322" name="AutoShape 20"/>
            <p:cNvSpPr>
              <a:spLocks noChangeAspect="1" noChangeArrowheads="1" noTextEdit="1"/>
            </p:cNvSpPr>
            <p:nvPr/>
          </p:nvSpPr>
          <p:spPr bwMode="auto">
            <a:xfrm>
              <a:off x="3168" y="2304"/>
              <a:ext cx="9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3" name="Rectangle 22"/>
            <p:cNvSpPr>
              <a:spLocks noChangeArrowheads="1"/>
            </p:cNvSpPr>
            <p:nvPr/>
          </p:nvSpPr>
          <p:spPr bwMode="auto">
            <a:xfrm>
              <a:off x="3168" y="2304"/>
              <a:ext cx="9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4" name="Freeform 23"/>
            <p:cNvSpPr>
              <a:spLocks/>
            </p:cNvSpPr>
            <p:nvPr/>
          </p:nvSpPr>
          <p:spPr bwMode="auto">
            <a:xfrm>
              <a:off x="3830" y="2619"/>
              <a:ext cx="89" cy="202"/>
            </a:xfrm>
            <a:custGeom>
              <a:avLst/>
              <a:gdLst>
                <a:gd name="T0" fmla="*/ 89 w 89"/>
                <a:gd name="T1" fmla="*/ 202 h 202"/>
                <a:gd name="T2" fmla="*/ 0 w 89"/>
                <a:gd name="T3" fmla="*/ 131 h 202"/>
                <a:gd name="T4" fmla="*/ 0 w 89"/>
                <a:gd name="T5" fmla="*/ 0 h 202"/>
                <a:gd name="T6" fmla="*/ 89 w 89"/>
                <a:gd name="T7" fmla="*/ 71 h 202"/>
                <a:gd name="T8" fmla="*/ 89 w 89"/>
                <a:gd name="T9" fmla="*/ 202 h 202"/>
                <a:gd name="T10" fmla="*/ 0 60000 65536"/>
                <a:gd name="T11" fmla="*/ 0 60000 65536"/>
                <a:gd name="T12" fmla="*/ 0 60000 65536"/>
                <a:gd name="T13" fmla="*/ 0 60000 65536"/>
                <a:gd name="T14" fmla="*/ 0 60000 65536"/>
                <a:gd name="T15" fmla="*/ 0 w 89"/>
                <a:gd name="T16" fmla="*/ 0 h 202"/>
                <a:gd name="T17" fmla="*/ 89 w 89"/>
                <a:gd name="T18" fmla="*/ 202 h 202"/>
              </a:gdLst>
              <a:ahLst/>
              <a:cxnLst>
                <a:cxn ang="T10">
                  <a:pos x="T0" y="T1"/>
                </a:cxn>
                <a:cxn ang="T11">
                  <a:pos x="T2" y="T3"/>
                </a:cxn>
                <a:cxn ang="T12">
                  <a:pos x="T4" y="T5"/>
                </a:cxn>
                <a:cxn ang="T13">
                  <a:pos x="T6" y="T7"/>
                </a:cxn>
                <a:cxn ang="T14">
                  <a:pos x="T8" y="T9"/>
                </a:cxn>
              </a:cxnLst>
              <a:rect l="T15" t="T16" r="T17" b="T18"/>
              <a:pathLst>
                <a:path w="89" h="202">
                  <a:moveTo>
                    <a:pt x="89" y="202"/>
                  </a:moveTo>
                  <a:lnTo>
                    <a:pt x="0" y="131"/>
                  </a:lnTo>
                  <a:lnTo>
                    <a:pt x="0" y="0"/>
                  </a:lnTo>
                  <a:lnTo>
                    <a:pt x="89" y="71"/>
                  </a:lnTo>
                  <a:lnTo>
                    <a:pt x="89" y="202"/>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5" name="Freeform 24"/>
            <p:cNvSpPr>
              <a:spLocks/>
            </p:cNvSpPr>
            <p:nvPr/>
          </p:nvSpPr>
          <p:spPr bwMode="auto">
            <a:xfrm>
              <a:off x="3830" y="2310"/>
              <a:ext cx="304" cy="244"/>
            </a:xfrm>
            <a:custGeom>
              <a:avLst/>
              <a:gdLst>
                <a:gd name="T0" fmla="*/ 89 w 304"/>
                <a:gd name="T1" fmla="*/ 71 h 244"/>
                <a:gd name="T2" fmla="*/ 0 w 304"/>
                <a:gd name="T3" fmla="*/ 0 h 244"/>
                <a:gd name="T4" fmla="*/ 215 w 304"/>
                <a:gd name="T5" fmla="*/ 172 h 244"/>
                <a:gd name="T6" fmla="*/ 304 w 304"/>
                <a:gd name="T7" fmla="*/ 244 h 244"/>
                <a:gd name="T8" fmla="*/ 89 w 304"/>
                <a:gd name="T9" fmla="*/ 71 h 244"/>
                <a:gd name="T10" fmla="*/ 0 60000 65536"/>
                <a:gd name="T11" fmla="*/ 0 60000 65536"/>
                <a:gd name="T12" fmla="*/ 0 60000 65536"/>
                <a:gd name="T13" fmla="*/ 0 60000 65536"/>
                <a:gd name="T14" fmla="*/ 0 60000 65536"/>
                <a:gd name="T15" fmla="*/ 0 w 304"/>
                <a:gd name="T16" fmla="*/ 0 h 244"/>
                <a:gd name="T17" fmla="*/ 304 w 304"/>
                <a:gd name="T18" fmla="*/ 244 h 244"/>
              </a:gdLst>
              <a:ahLst/>
              <a:cxnLst>
                <a:cxn ang="T10">
                  <a:pos x="T0" y="T1"/>
                </a:cxn>
                <a:cxn ang="T11">
                  <a:pos x="T2" y="T3"/>
                </a:cxn>
                <a:cxn ang="T12">
                  <a:pos x="T4" y="T5"/>
                </a:cxn>
                <a:cxn ang="T13">
                  <a:pos x="T6" y="T7"/>
                </a:cxn>
                <a:cxn ang="T14">
                  <a:pos x="T8" y="T9"/>
                </a:cxn>
              </a:cxnLst>
              <a:rect l="T15" t="T16" r="T17" b="T18"/>
              <a:pathLst>
                <a:path w="304" h="244">
                  <a:moveTo>
                    <a:pt x="89" y="71"/>
                  </a:moveTo>
                  <a:lnTo>
                    <a:pt x="0" y="0"/>
                  </a:lnTo>
                  <a:lnTo>
                    <a:pt x="215" y="172"/>
                  </a:lnTo>
                  <a:lnTo>
                    <a:pt x="304" y="244"/>
                  </a:lnTo>
                  <a:lnTo>
                    <a:pt x="89" y="71"/>
                  </a:lnTo>
                  <a:close/>
                </a:path>
              </a:pathLst>
            </a:custGeom>
            <a:solidFill>
              <a:srgbClr val="B7B7B7"/>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6" name="Freeform 25"/>
            <p:cNvSpPr>
              <a:spLocks/>
            </p:cNvSpPr>
            <p:nvPr/>
          </p:nvSpPr>
          <p:spPr bwMode="auto">
            <a:xfrm>
              <a:off x="3830" y="2310"/>
              <a:ext cx="89" cy="202"/>
            </a:xfrm>
            <a:custGeom>
              <a:avLst/>
              <a:gdLst>
                <a:gd name="T0" fmla="*/ 89 w 89"/>
                <a:gd name="T1" fmla="*/ 202 h 202"/>
                <a:gd name="T2" fmla="*/ 0 w 89"/>
                <a:gd name="T3" fmla="*/ 131 h 202"/>
                <a:gd name="T4" fmla="*/ 0 w 89"/>
                <a:gd name="T5" fmla="*/ 0 h 202"/>
                <a:gd name="T6" fmla="*/ 89 w 89"/>
                <a:gd name="T7" fmla="*/ 71 h 202"/>
                <a:gd name="T8" fmla="*/ 89 w 89"/>
                <a:gd name="T9" fmla="*/ 202 h 202"/>
                <a:gd name="T10" fmla="*/ 0 60000 65536"/>
                <a:gd name="T11" fmla="*/ 0 60000 65536"/>
                <a:gd name="T12" fmla="*/ 0 60000 65536"/>
                <a:gd name="T13" fmla="*/ 0 60000 65536"/>
                <a:gd name="T14" fmla="*/ 0 60000 65536"/>
                <a:gd name="T15" fmla="*/ 0 w 89"/>
                <a:gd name="T16" fmla="*/ 0 h 202"/>
                <a:gd name="T17" fmla="*/ 89 w 89"/>
                <a:gd name="T18" fmla="*/ 202 h 202"/>
              </a:gdLst>
              <a:ahLst/>
              <a:cxnLst>
                <a:cxn ang="T10">
                  <a:pos x="T0" y="T1"/>
                </a:cxn>
                <a:cxn ang="T11">
                  <a:pos x="T2" y="T3"/>
                </a:cxn>
                <a:cxn ang="T12">
                  <a:pos x="T4" y="T5"/>
                </a:cxn>
                <a:cxn ang="T13">
                  <a:pos x="T6" y="T7"/>
                </a:cxn>
                <a:cxn ang="T14">
                  <a:pos x="T8" y="T9"/>
                </a:cxn>
              </a:cxnLst>
              <a:rect l="T15" t="T16" r="T17" b="T18"/>
              <a:pathLst>
                <a:path w="89" h="202">
                  <a:moveTo>
                    <a:pt x="89" y="202"/>
                  </a:moveTo>
                  <a:lnTo>
                    <a:pt x="0" y="131"/>
                  </a:lnTo>
                  <a:lnTo>
                    <a:pt x="0" y="0"/>
                  </a:lnTo>
                  <a:lnTo>
                    <a:pt x="89" y="71"/>
                  </a:lnTo>
                  <a:lnTo>
                    <a:pt x="89" y="202"/>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7" name="Freeform 26"/>
            <p:cNvSpPr>
              <a:spLocks/>
            </p:cNvSpPr>
            <p:nvPr/>
          </p:nvSpPr>
          <p:spPr bwMode="auto">
            <a:xfrm>
              <a:off x="3532" y="2441"/>
              <a:ext cx="387" cy="130"/>
            </a:xfrm>
            <a:custGeom>
              <a:avLst/>
              <a:gdLst>
                <a:gd name="T0" fmla="*/ 89 w 387"/>
                <a:gd name="T1" fmla="*/ 130 h 130"/>
                <a:gd name="T2" fmla="*/ 0 w 387"/>
                <a:gd name="T3" fmla="*/ 59 h 130"/>
                <a:gd name="T4" fmla="*/ 298 w 387"/>
                <a:gd name="T5" fmla="*/ 0 h 130"/>
                <a:gd name="T6" fmla="*/ 387 w 387"/>
                <a:gd name="T7" fmla="*/ 71 h 130"/>
                <a:gd name="T8" fmla="*/ 89 w 387"/>
                <a:gd name="T9" fmla="*/ 130 h 130"/>
                <a:gd name="T10" fmla="*/ 0 60000 65536"/>
                <a:gd name="T11" fmla="*/ 0 60000 65536"/>
                <a:gd name="T12" fmla="*/ 0 60000 65536"/>
                <a:gd name="T13" fmla="*/ 0 60000 65536"/>
                <a:gd name="T14" fmla="*/ 0 60000 65536"/>
                <a:gd name="T15" fmla="*/ 0 w 387"/>
                <a:gd name="T16" fmla="*/ 0 h 130"/>
                <a:gd name="T17" fmla="*/ 387 w 387"/>
                <a:gd name="T18" fmla="*/ 130 h 130"/>
              </a:gdLst>
              <a:ahLst/>
              <a:cxnLst>
                <a:cxn ang="T10">
                  <a:pos x="T0" y="T1"/>
                </a:cxn>
                <a:cxn ang="T11">
                  <a:pos x="T2" y="T3"/>
                </a:cxn>
                <a:cxn ang="T12">
                  <a:pos x="T4" y="T5"/>
                </a:cxn>
                <a:cxn ang="T13">
                  <a:pos x="T6" y="T7"/>
                </a:cxn>
                <a:cxn ang="T14">
                  <a:pos x="T8" y="T9"/>
                </a:cxn>
              </a:cxnLst>
              <a:rect l="T15" t="T16" r="T17" b="T18"/>
              <a:pathLst>
                <a:path w="387" h="130">
                  <a:moveTo>
                    <a:pt x="89" y="130"/>
                  </a:moveTo>
                  <a:lnTo>
                    <a:pt x="0" y="59"/>
                  </a:lnTo>
                  <a:lnTo>
                    <a:pt x="298" y="0"/>
                  </a:lnTo>
                  <a:lnTo>
                    <a:pt x="387" y="71"/>
                  </a:lnTo>
                  <a:lnTo>
                    <a:pt x="89" y="130"/>
                  </a:lnTo>
                  <a:close/>
                </a:path>
              </a:pathLst>
            </a:custGeom>
            <a:solidFill>
              <a:srgbClr val="00CC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8" name="Freeform 27"/>
            <p:cNvSpPr>
              <a:spLocks/>
            </p:cNvSpPr>
            <p:nvPr/>
          </p:nvSpPr>
          <p:spPr bwMode="auto">
            <a:xfrm>
              <a:off x="3174" y="2625"/>
              <a:ext cx="274" cy="297"/>
            </a:xfrm>
            <a:custGeom>
              <a:avLst/>
              <a:gdLst>
                <a:gd name="T0" fmla="*/ 83 w 274"/>
                <a:gd name="T1" fmla="*/ 297 h 297"/>
                <a:gd name="T2" fmla="*/ 0 w 274"/>
                <a:gd name="T3" fmla="*/ 232 h 297"/>
                <a:gd name="T4" fmla="*/ 185 w 274"/>
                <a:gd name="T5" fmla="*/ 0 h 297"/>
                <a:gd name="T6" fmla="*/ 274 w 274"/>
                <a:gd name="T7" fmla="*/ 71 h 297"/>
                <a:gd name="T8" fmla="*/ 83 w 274"/>
                <a:gd name="T9" fmla="*/ 297 h 297"/>
                <a:gd name="T10" fmla="*/ 0 60000 65536"/>
                <a:gd name="T11" fmla="*/ 0 60000 65536"/>
                <a:gd name="T12" fmla="*/ 0 60000 65536"/>
                <a:gd name="T13" fmla="*/ 0 60000 65536"/>
                <a:gd name="T14" fmla="*/ 0 60000 65536"/>
                <a:gd name="T15" fmla="*/ 0 w 274"/>
                <a:gd name="T16" fmla="*/ 0 h 297"/>
                <a:gd name="T17" fmla="*/ 274 w 274"/>
                <a:gd name="T18" fmla="*/ 297 h 297"/>
              </a:gdLst>
              <a:ahLst/>
              <a:cxnLst>
                <a:cxn ang="T10">
                  <a:pos x="T0" y="T1"/>
                </a:cxn>
                <a:cxn ang="T11">
                  <a:pos x="T2" y="T3"/>
                </a:cxn>
                <a:cxn ang="T12">
                  <a:pos x="T4" y="T5"/>
                </a:cxn>
                <a:cxn ang="T13">
                  <a:pos x="T6" y="T7"/>
                </a:cxn>
                <a:cxn ang="T14">
                  <a:pos x="T8" y="T9"/>
                </a:cxn>
              </a:cxnLst>
              <a:rect l="T15" t="T16" r="T17" b="T18"/>
              <a:pathLst>
                <a:path w="274" h="297">
                  <a:moveTo>
                    <a:pt x="83" y="297"/>
                  </a:moveTo>
                  <a:lnTo>
                    <a:pt x="0" y="232"/>
                  </a:lnTo>
                  <a:lnTo>
                    <a:pt x="185" y="0"/>
                  </a:lnTo>
                  <a:lnTo>
                    <a:pt x="274" y="71"/>
                  </a:lnTo>
                  <a:lnTo>
                    <a:pt x="83" y="297"/>
                  </a:lnTo>
                  <a:close/>
                </a:path>
              </a:pathLst>
            </a:custGeom>
            <a:solidFill>
              <a:srgbClr val="0065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29" name="Freeform 28"/>
            <p:cNvSpPr>
              <a:spLocks/>
            </p:cNvSpPr>
            <p:nvPr/>
          </p:nvSpPr>
          <p:spPr bwMode="auto">
            <a:xfrm>
              <a:off x="3430" y="2417"/>
              <a:ext cx="191" cy="154"/>
            </a:xfrm>
            <a:custGeom>
              <a:avLst/>
              <a:gdLst>
                <a:gd name="T0" fmla="*/ 90 w 191"/>
                <a:gd name="T1" fmla="*/ 71 h 154"/>
                <a:gd name="T2" fmla="*/ 0 w 191"/>
                <a:gd name="T3" fmla="*/ 0 h 154"/>
                <a:gd name="T4" fmla="*/ 102 w 191"/>
                <a:gd name="T5" fmla="*/ 83 h 154"/>
                <a:gd name="T6" fmla="*/ 191 w 191"/>
                <a:gd name="T7" fmla="*/ 154 h 154"/>
                <a:gd name="T8" fmla="*/ 90 w 191"/>
                <a:gd name="T9" fmla="*/ 71 h 154"/>
                <a:gd name="T10" fmla="*/ 0 60000 65536"/>
                <a:gd name="T11" fmla="*/ 0 60000 65536"/>
                <a:gd name="T12" fmla="*/ 0 60000 65536"/>
                <a:gd name="T13" fmla="*/ 0 60000 65536"/>
                <a:gd name="T14" fmla="*/ 0 60000 65536"/>
                <a:gd name="T15" fmla="*/ 0 w 191"/>
                <a:gd name="T16" fmla="*/ 0 h 154"/>
                <a:gd name="T17" fmla="*/ 191 w 191"/>
                <a:gd name="T18" fmla="*/ 154 h 154"/>
              </a:gdLst>
              <a:ahLst/>
              <a:cxnLst>
                <a:cxn ang="T10">
                  <a:pos x="T0" y="T1"/>
                </a:cxn>
                <a:cxn ang="T11">
                  <a:pos x="T2" y="T3"/>
                </a:cxn>
                <a:cxn ang="T12">
                  <a:pos x="T4" y="T5"/>
                </a:cxn>
                <a:cxn ang="T13">
                  <a:pos x="T6" y="T7"/>
                </a:cxn>
                <a:cxn ang="T14">
                  <a:pos x="T8" y="T9"/>
                </a:cxn>
              </a:cxnLst>
              <a:rect l="T15" t="T16" r="T17" b="T18"/>
              <a:pathLst>
                <a:path w="191" h="154">
                  <a:moveTo>
                    <a:pt x="90" y="71"/>
                  </a:moveTo>
                  <a:lnTo>
                    <a:pt x="0" y="0"/>
                  </a:lnTo>
                  <a:lnTo>
                    <a:pt x="102" y="83"/>
                  </a:lnTo>
                  <a:lnTo>
                    <a:pt x="191" y="154"/>
                  </a:lnTo>
                  <a:lnTo>
                    <a:pt x="90" y="71"/>
                  </a:lnTo>
                  <a:close/>
                </a:path>
              </a:pathLst>
            </a:custGeom>
            <a:solidFill>
              <a:srgbClr val="B7B7B7"/>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0" name="Freeform 29"/>
            <p:cNvSpPr>
              <a:spLocks/>
            </p:cNvSpPr>
            <p:nvPr/>
          </p:nvSpPr>
          <p:spPr bwMode="auto">
            <a:xfrm>
              <a:off x="3257" y="2381"/>
              <a:ext cx="877" cy="541"/>
            </a:xfrm>
            <a:custGeom>
              <a:avLst/>
              <a:gdLst>
                <a:gd name="T0" fmla="*/ 191 w 877"/>
                <a:gd name="T1" fmla="*/ 315 h 541"/>
                <a:gd name="T2" fmla="*/ 0 w 877"/>
                <a:gd name="T3" fmla="*/ 161 h 541"/>
                <a:gd name="T4" fmla="*/ 263 w 877"/>
                <a:gd name="T5" fmla="*/ 107 h 541"/>
                <a:gd name="T6" fmla="*/ 364 w 877"/>
                <a:gd name="T7" fmla="*/ 190 h 541"/>
                <a:gd name="T8" fmla="*/ 662 w 877"/>
                <a:gd name="T9" fmla="*/ 131 h 541"/>
                <a:gd name="T10" fmla="*/ 662 w 877"/>
                <a:gd name="T11" fmla="*/ 0 h 541"/>
                <a:gd name="T12" fmla="*/ 877 w 877"/>
                <a:gd name="T13" fmla="*/ 173 h 541"/>
                <a:gd name="T14" fmla="*/ 662 w 877"/>
                <a:gd name="T15" fmla="*/ 440 h 541"/>
                <a:gd name="T16" fmla="*/ 662 w 877"/>
                <a:gd name="T17" fmla="*/ 309 h 541"/>
                <a:gd name="T18" fmla="*/ 364 w 877"/>
                <a:gd name="T19" fmla="*/ 369 h 541"/>
                <a:gd name="T20" fmla="*/ 263 w 877"/>
                <a:gd name="T21" fmla="*/ 494 h 541"/>
                <a:gd name="T22" fmla="*/ 0 w 877"/>
                <a:gd name="T23" fmla="*/ 541 h 541"/>
                <a:gd name="T24" fmla="*/ 191 w 877"/>
                <a:gd name="T25" fmla="*/ 315 h 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7"/>
                <a:gd name="T40" fmla="*/ 0 h 541"/>
                <a:gd name="T41" fmla="*/ 877 w 877"/>
                <a:gd name="T42" fmla="*/ 541 h 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7" h="541">
                  <a:moveTo>
                    <a:pt x="191" y="315"/>
                  </a:moveTo>
                  <a:lnTo>
                    <a:pt x="0" y="161"/>
                  </a:lnTo>
                  <a:lnTo>
                    <a:pt x="263" y="107"/>
                  </a:lnTo>
                  <a:lnTo>
                    <a:pt x="364" y="190"/>
                  </a:lnTo>
                  <a:lnTo>
                    <a:pt x="662" y="131"/>
                  </a:lnTo>
                  <a:lnTo>
                    <a:pt x="662" y="0"/>
                  </a:lnTo>
                  <a:lnTo>
                    <a:pt x="877" y="173"/>
                  </a:lnTo>
                  <a:lnTo>
                    <a:pt x="662" y="440"/>
                  </a:lnTo>
                  <a:lnTo>
                    <a:pt x="662" y="309"/>
                  </a:lnTo>
                  <a:lnTo>
                    <a:pt x="364" y="369"/>
                  </a:lnTo>
                  <a:lnTo>
                    <a:pt x="263" y="494"/>
                  </a:lnTo>
                  <a:lnTo>
                    <a:pt x="0" y="541"/>
                  </a:lnTo>
                  <a:lnTo>
                    <a:pt x="191" y="315"/>
                  </a:lnTo>
                  <a:close/>
                </a:path>
              </a:pathLst>
            </a:custGeom>
            <a:solidFill>
              <a:srgbClr val="00FF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31" name="Freeform 30"/>
            <p:cNvSpPr>
              <a:spLocks/>
            </p:cNvSpPr>
            <p:nvPr/>
          </p:nvSpPr>
          <p:spPr bwMode="auto">
            <a:xfrm>
              <a:off x="3174" y="2417"/>
              <a:ext cx="346" cy="125"/>
            </a:xfrm>
            <a:custGeom>
              <a:avLst/>
              <a:gdLst>
                <a:gd name="T0" fmla="*/ 83 w 346"/>
                <a:gd name="T1" fmla="*/ 125 h 125"/>
                <a:gd name="T2" fmla="*/ 0 w 346"/>
                <a:gd name="T3" fmla="*/ 53 h 125"/>
                <a:gd name="T4" fmla="*/ 256 w 346"/>
                <a:gd name="T5" fmla="*/ 0 h 125"/>
                <a:gd name="T6" fmla="*/ 346 w 346"/>
                <a:gd name="T7" fmla="*/ 71 h 125"/>
                <a:gd name="T8" fmla="*/ 83 w 346"/>
                <a:gd name="T9" fmla="*/ 125 h 125"/>
                <a:gd name="T10" fmla="*/ 0 60000 65536"/>
                <a:gd name="T11" fmla="*/ 0 60000 65536"/>
                <a:gd name="T12" fmla="*/ 0 60000 65536"/>
                <a:gd name="T13" fmla="*/ 0 60000 65536"/>
                <a:gd name="T14" fmla="*/ 0 60000 65536"/>
                <a:gd name="T15" fmla="*/ 0 w 346"/>
                <a:gd name="T16" fmla="*/ 0 h 125"/>
                <a:gd name="T17" fmla="*/ 346 w 346"/>
                <a:gd name="T18" fmla="*/ 125 h 125"/>
              </a:gdLst>
              <a:ahLst/>
              <a:cxnLst>
                <a:cxn ang="T10">
                  <a:pos x="T0" y="T1"/>
                </a:cxn>
                <a:cxn ang="T11">
                  <a:pos x="T2" y="T3"/>
                </a:cxn>
                <a:cxn ang="T12">
                  <a:pos x="T4" y="T5"/>
                </a:cxn>
                <a:cxn ang="T13">
                  <a:pos x="T6" y="T7"/>
                </a:cxn>
                <a:cxn ang="T14">
                  <a:pos x="T8" y="T9"/>
                </a:cxn>
              </a:cxnLst>
              <a:rect l="T15" t="T16" r="T17" b="T18"/>
              <a:pathLst>
                <a:path w="346" h="125">
                  <a:moveTo>
                    <a:pt x="83" y="125"/>
                  </a:moveTo>
                  <a:lnTo>
                    <a:pt x="0" y="53"/>
                  </a:lnTo>
                  <a:lnTo>
                    <a:pt x="256" y="0"/>
                  </a:lnTo>
                  <a:lnTo>
                    <a:pt x="346" y="71"/>
                  </a:lnTo>
                  <a:lnTo>
                    <a:pt x="83" y="125"/>
                  </a:lnTo>
                  <a:close/>
                </a:path>
              </a:pathLst>
            </a:custGeom>
            <a:solidFill>
              <a:srgbClr val="00CC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1371600" y="457200"/>
            <a:ext cx="4978400" cy="711200"/>
          </a:xfrm>
          <a:noFill/>
        </p:spPr>
        <p:txBody>
          <a:bodyPr/>
          <a:lstStyle/>
          <a:p>
            <a:r>
              <a:rPr lang="en-US" altLang="en-US" sz="3600">
                <a:solidFill>
                  <a:srgbClr val="11312D"/>
                </a:solidFill>
              </a:rPr>
              <a:t>Example #1</a:t>
            </a:r>
          </a:p>
        </p:txBody>
      </p:sp>
      <p:sp>
        <p:nvSpPr>
          <p:cNvPr id="24" name="Date Placeholder 2"/>
          <p:cNvSpPr>
            <a:spLocks noGrp="1"/>
          </p:cNvSpPr>
          <p:nvPr>
            <p:ph type="dt" sz="quarter" idx="10"/>
          </p:nvPr>
        </p:nvSpPr>
        <p:spPr/>
        <p:txBody>
          <a:bodyPr/>
          <a:lstStyle/>
          <a:p>
            <a:pPr>
              <a:defRPr/>
            </a:pPr>
            <a:r>
              <a:rPr lang="en-US"/>
              <a:t>Chapter 11</a:t>
            </a:r>
          </a:p>
        </p:txBody>
      </p:sp>
      <p:sp>
        <p:nvSpPr>
          <p:cNvPr id="2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723AB00-3290-4DA0-B79B-41A01FDDF193}"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pSp>
        <p:nvGrpSpPr>
          <p:cNvPr id="14346" name="Group 20"/>
          <p:cNvGrpSpPr>
            <a:grpSpLocks/>
          </p:cNvGrpSpPr>
          <p:nvPr/>
        </p:nvGrpSpPr>
        <p:grpSpPr bwMode="auto">
          <a:xfrm>
            <a:off x="188913" y="2060575"/>
            <a:ext cx="3836987" cy="3184525"/>
            <a:chOff x="119" y="1298"/>
            <a:chExt cx="2417" cy="2006"/>
          </a:xfrm>
        </p:grpSpPr>
        <p:sp>
          <p:nvSpPr>
            <p:cNvPr id="14348" name="Oval 3"/>
            <p:cNvSpPr>
              <a:spLocks noChangeArrowheads="1"/>
            </p:cNvSpPr>
            <p:nvPr/>
          </p:nvSpPr>
          <p:spPr bwMode="auto">
            <a:xfrm>
              <a:off x="1019" y="1298"/>
              <a:ext cx="604" cy="60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49" name="Oval 4"/>
            <p:cNvSpPr>
              <a:spLocks noChangeArrowheads="1"/>
            </p:cNvSpPr>
            <p:nvPr/>
          </p:nvSpPr>
          <p:spPr bwMode="auto">
            <a:xfrm>
              <a:off x="119" y="2306"/>
              <a:ext cx="604" cy="60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0" name="Oval 5"/>
            <p:cNvSpPr>
              <a:spLocks noChangeArrowheads="1"/>
            </p:cNvSpPr>
            <p:nvPr/>
          </p:nvSpPr>
          <p:spPr bwMode="auto">
            <a:xfrm>
              <a:off x="1811" y="2306"/>
              <a:ext cx="604" cy="60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1" name="Arc 6"/>
            <p:cNvSpPr>
              <a:spLocks/>
            </p:cNvSpPr>
            <p:nvPr/>
          </p:nvSpPr>
          <p:spPr bwMode="auto">
            <a:xfrm>
              <a:off x="404" y="1583"/>
              <a:ext cx="612"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9" y="19"/>
                    <a:pt x="21565" y="0"/>
                  </a:cubicBezTo>
                </a:path>
                <a:path w="21600" h="21600" stroke="0" extrusionOk="0">
                  <a:moveTo>
                    <a:pt x="0" y="21600"/>
                  </a:moveTo>
                  <a:cubicBezTo>
                    <a:pt x="0" y="9684"/>
                    <a:pt x="9649" y="19"/>
                    <a:pt x="21565"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2" name="Arc 7"/>
            <p:cNvSpPr>
              <a:spLocks/>
            </p:cNvSpPr>
            <p:nvPr/>
          </p:nvSpPr>
          <p:spPr bwMode="auto">
            <a:xfrm>
              <a:off x="1627" y="1547"/>
              <a:ext cx="540" cy="7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3" name="Arc 8"/>
            <p:cNvSpPr>
              <a:spLocks/>
            </p:cNvSpPr>
            <p:nvPr/>
          </p:nvSpPr>
          <p:spPr bwMode="auto">
            <a:xfrm>
              <a:off x="1340" y="1906"/>
              <a:ext cx="468" cy="6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4" name="Arc 9"/>
            <p:cNvSpPr>
              <a:spLocks/>
            </p:cNvSpPr>
            <p:nvPr/>
          </p:nvSpPr>
          <p:spPr bwMode="auto">
            <a:xfrm>
              <a:off x="331" y="2698"/>
              <a:ext cx="1476" cy="2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4355" name="Rectangle 10"/>
            <p:cNvSpPr>
              <a:spLocks noChangeArrowheads="1"/>
            </p:cNvSpPr>
            <p:nvPr/>
          </p:nvSpPr>
          <p:spPr bwMode="auto">
            <a:xfrm>
              <a:off x="1224" y="1467"/>
              <a:ext cx="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1</a:t>
              </a:r>
            </a:p>
          </p:txBody>
        </p:sp>
        <p:sp>
          <p:nvSpPr>
            <p:cNvPr id="14356" name="Rectangle 11"/>
            <p:cNvSpPr>
              <a:spLocks noChangeArrowheads="1"/>
            </p:cNvSpPr>
            <p:nvPr/>
          </p:nvSpPr>
          <p:spPr bwMode="auto">
            <a:xfrm>
              <a:off x="324" y="2511"/>
              <a:ext cx="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2</a:t>
              </a:r>
            </a:p>
          </p:txBody>
        </p:sp>
        <p:sp>
          <p:nvSpPr>
            <p:cNvPr id="14357" name="Rectangle 12"/>
            <p:cNvSpPr>
              <a:spLocks noChangeArrowheads="1"/>
            </p:cNvSpPr>
            <p:nvPr/>
          </p:nvSpPr>
          <p:spPr bwMode="auto">
            <a:xfrm>
              <a:off x="2088" y="2511"/>
              <a:ext cx="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3</a:t>
              </a:r>
            </a:p>
          </p:txBody>
        </p:sp>
        <p:graphicFrame>
          <p:nvGraphicFramePr>
            <p:cNvPr id="14340" name="Object 13"/>
            <p:cNvGraphicFramePr>
              <a:graphicFrameLocks/>
            </p:cNvGraphicFramePr>
            <p:nvPr/>
          </p:nvGraphicFramePr>
          <p:xfrm>
            <a:off x="219" y="1510"/>
            <a:ext cx="249" cy="324"/>
          </p:xfrm>
          <a:graphic>
            <a:graphicData uri="http://schemas.openxmlformats.org/presentationml/2006/ole">
              <mc:AlternateContent xmlns:mc="http://schemas.openxmlformats.org/markup-compatibility/2006">
                <mc:Choice xmlns:v="urn:schemas-microsoft-com:vml" Requires="v">
                  <p:oleObj spid="_x0000_s14362" name="Equation" r:id="rId4" imgW="137880" imgH="176040" progId="Equation.3">
                    <p:embed/>
                  </p:oleObj>
                </mc:Choice>
                <mc:Fallback>
                  <p:oleObj name="Equation" r:id="rId4" imgW="137880" imgH="176040" progId="Equation.3">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 y="1510"/>
                          <a:ext cx="24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14"/>
            <p:cNvGraphicFramePr>
              <a:graphicFrameLocks/>
            </p:cNvGraphicFramePr>
            <p:nvPr/>
          </p:nvGraphicFramePr>
          <p:xfrm>
            <a:off x="2163" y="1582"/>
            <a:ext cx="249" cy="324"/>
          </p:xfrm>
          <a:graphic>
            <a:graphicData uri="http://schemas.openxmlformats.org/presentationml/2006/ole">
              <mc:AlternateContent xmlns:mc="http://schemas.openxmlformats.org/markup-compatibility/2006">
                <mc:Choice xmlns:v="urn:schemas-microsoft-com:vml" Requires="v">
                  <p:oleObj spid="_x0000_s14363" name="Equation" r:id="rId6" imgW="137880" imgH="176040" progId="Equation.3">
                    <p:embed/>
                  </p:oleObj>
                </mc:Choice>
                <mc:Fallback>
                  <p:oleObj name="Equation" r:id="rId6" imgW="137880" imgH="176040" progId="Equation.3">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 y="1582"/>
                          <a:ext cx="24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8" name="Rectangle 15"/>
            <p:cNvSpPr>
              <a:spLocks noChangeArrowheads="1"/>
            </p:cNvSpPr>
            <p:nvPr/>
          </p:nvSpPr>
          <p:spPr bwMode="auto">
            <a:xfrm>
              <a:off x="432" y="1647"/>
              <a:ext cx="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1</a:t>
              </a:r>
            </a:p>
          </p:txBody>
        </p:sp>
        <p:sp>
          <p:nvSpPr>
            <p:cNvPr id="14359" name="Rectangle 16"/>
            <p:cNvSpPr>
              <a:spLocks noChangeArrowheads="1"/>
            </p:cNvSpPr>
            <p:nvPr/>
          </p:nvSpPr>
          <p:spPr bwMode="auto">
            <a:xfrm>
              <a:off x="2340" y="1719"/>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 3</a:t>
              </a:r>
            </a:p>
          </p:txBody>
        </p:sp>
        <p:graphicFrame>
          <p:nvGraphicFramePr>
            <p:cNvPr id="14342" name="Object 17"/>
            <p:cNvGraphicFramePr>
              <a:graphicFrameLocks/>
            </p:cNvGraphicFramePr>
            <p:nvPr/>
          </p:nvGraphicFramePr>
          <p:xfrm>
            <a:off x="1119" y="2950"/>
            <a:ext cx="249" cy="324"/>
          </p:xfrm>
          <a:graphic>
            <a:graphicData uri="http://schemas.openxmlformats.org/presentationml/2006/ole">
              <mc:AlternateContent xmlns:mc="http://schemas.openxmlformats.org/markup-compatibility/2006">
                <mc:Choice xmlns:v="urn:schemas-microsoft-com:vml" Requires="v">
                  <p:oleObj spid="_x0000_s14364" name="Equation" r:id="rId7" imgW="137880" imgH="176040" progId="Equation.3">
                    <p:embed/>
                  </p:oleObj>
                </mc:Choice>
                <mc:Fallback>
                  <p:oleObj name="Equation" r:id="rId7" imgW="137880" imgH="176040" progId="Equation.3">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 y="2950"/>
                          <a:ext cx="24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0" name="Rectangle 18"/>
            <p:cNvSpPr>
              <a:spLocks noChangeArrowheads="1"/>
            </p:cNvSpPr>
            <p:nvPr/>
          </p:nvSpPr>
          <p:spPr bwMode="auto">
            <a:xfrm>
              <a:off x="1332" y="3087"/>
              <a:ext cx="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Times New Roman" panose="02020603050405020304" pitchFamily="18" charset="0"/>
                </a:rPr>
                <a:t>2</a:t>
              </a:r>
            </a:p>
          </p:txBody>
        </p:sp>
        <p:sp>
          <p:nvSpPr>
            <p:cNvPr id="14361" name="Rectangle 19"/>
            <p:cNvSpPr>
              <a:spLocks noChangeArrowheads="1"/>
            </p:cNvSpPr>
            <p:nvPr/>
          </p:nvSpPr>
          <p:spPr bwMode="auto">
            <a:xfrm>
              <a:off x="1224" y="2193"/>
              <a:ext cx="16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defRPr sz="2400">
                  <a:solidFill>
                    <a:schemeClr val="tx1"/>
                  </a:solidFill>
                  <a:latin typeface="Arial" panose="020B0604020202020204" pitchFamily="34" charset="0"/>
                </a:defRPr>
              </a:lvl1pPr>
              <a:lvl2pPr marL="742950" indent="-285750" defTabSz="514350">
                <a:defRPr sz="2400">
                  <a:solidFill>
                    <a:schemeClr val="tx1"/>
                  </a:solidFill>
                  <a:latin typeface="Arial" panose="020B0604020202020204" pitchFamily="34" charset="0"/>
                </a:defRPr>
              </a:lvl2pPr>
              <a:lvl3pPr marL="1143000" indent="-228600" defTabSz="514350">
                <a:defRPr sz="2400">
                  <a:solidFill>
                    <a:schemeClr val="tx1"/>
                  </a:solidFill>
                  <a:latin typeface="Arial" panose="020B0604020202020204" pitchFamily="34" charset="0"/>
                </a:defRPr>
              </a:lvl3pPr>
              <a:lvl4pPr marL="1600200" indent="-228600" defTabSz="514350">
                <a:defRPr sz="2400">
                  <a:solidFill>
                    <a:schemeClr val="tx1"/>
                  </a:solidFill>
                  <a:latin typeface="Arial" panose="020B0604020202020204" pitchFamily="34" charset="0"/>
                </a:defRPr>
              </a:lvl4pPr>
              <a:lvl5pPr marL="2057400" indent="-228600" defTabSz="514350">
                <a:defRPr sz="2400">
                  <a:solidFill>
                    <a:schemeClr val="tx1"/>
                  </a:solidFill>
                  <a:latin typeface="Arial" panose="020B0604020202020204" pitchFamily="34" charset="0"/>
                </a:defRPr>
              </a:lvl5pPr>
              <a:lvl6pPr marL="2514600" indent="-228600" defTabSz="51435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1435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1435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1435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700">
                  <a:latin typeface="Times New Roman" panose="02020603050405020304" pitchFamily="18" charset="0"/>
                </a:rPr>
                <a:t>r</a:t>
              </a:r>
            </a:p>
          </p:txBody>
        </p:sp>
      </p:grpSp>
      <p:graphicFrame>
        <p:nvGraphicFramePr>
          <p:cNvPr id="14338" name="Object 21"/>
          <p:cNvGraphicFramePr>
            <a:graphicFrameLocks/>
          </p:cNvGraphicFramePr>
          <p:nvPr/>
        </p:nvGraphicFramePr>
        <p:xfrm>
          <a:off x="4114800" y="1295400"/>
          <a:ext cx="4316413" cy="1525588"/>
        </p:xfrm>
        <a:graphic>
          <a:graphicData uri="http://schemas.openxmlformats.org/presentationml/2006/ole">
            <mc:AlternateContent xmlns:mc="http://schemas.openxmlformats.org/markup-compatibility/2006">
              <mc:Choice xmlns:v="urn:schemas-microsoft-com:vml" Requires="v">
                <p:oleObj spid="_x0000_s14365" name="Equation" r:id="rId8" imgW="1777680" imgH="634680" progId="Equation.3">
                  <p:embed/>
                </p:oleObj>
              </mc:Choice>
              <mc:Fallback>
                <p:oleObj name="Equation" r:id="rId8" imgW="1777680" imgH="634680" progId="Equation.3">
                  <p:embed/>
                  <p:pic>
                    <p:nvPicPr>
                      <p:cNvPr id="0" name="Object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1295400"/>
                        <a:ext cx="4316413"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2" name="Object 22"/>
          <p:cNvGraphicFramePr>
            <a:graphicFrameLocks/>
          </p:cNvGraphicFramePr>
          <p:nvPr/>
        </p:nvGraphicFramePr>
        <p:xfrm>
          <a:off x="4267200" y="3124200"/>
          <a:ext cx="4418013" cy="2943225"/>
        </p:xfrm>
        <a:graphic>
          <a:graphicData uri="http://schemas.openxmlformats.org/presentationml/2006/ole">
            <mc:AlternateContent xmlns:mc="http://schemas.openxmlformats.org/markup-compatibility/2006">
              <mc:Choice xmlns:v="urn:schemas-microsoft-com:vml" Requires="v">
                <p:oleObj spid="_x0000_s14366" name="Equation" r:id="rId10" imgW="1879560" imgH="1257120" progId="Equation.3">
                  <p:embed/>
                </p:oleObj>
              </mc:Choice>
              <mc:Fallback>
                <p:oleObj name="Equation" r:id="rId10" imgW="1879560" imgH="1257120" progId="Equation.3">
                  <p:embed/>
                  <p:pic>
                    <p:nvPicPr>
                      <p:cNvPr id="0"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3124200"/>
                        <a:ext cx="4418013" cy="294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Rectangle 23"/>
          <p:cNvSpPr>
            <a:spLocks noChangeArrowheads="1"/>
          </p:cNvSpPr>
          <p:nvPr/>
        </p:nvSpPr>
        <p:spPr bwMode="auto">
          <a:xfrm>
            <a:off x="962025" y="5457825"/>
            <a:ext cx="1739900" cy="482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 = P</a:t>
            </a:r>
            <a:r>
              <a:rPr lang="en-US" altLang="en-US" baseline="-25000"/>
              <a:t>1</a:t>
            </a:r>
            <a:r>
              <a:rPr lang="en-US" altLang="en-US"/>
              <a:t> + P</a:t>
            </a:r>
            <a:r>
              <a:rPr lang="en-US" altLang="en-US" baseline="-25000"/>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Rectangle 2"/>
          <p:cNvSpPr>
            <a:spLocks noGrp="1" noChangeArrowheads="1"/>
          </p:cNvSpPr>
          <p:nvPr>
            <p:ph type="title"/>
          </p:nvPr>
        </p:nvSpPr>
        <p:spPr>
          <a:xfrm>
            <a:off x="1905000" y="457200"/>
            <a:ext cx="4978400" cy="711200"/>
          </a:xfrm>
          <a:noFill/>
        </p:spPr>
        <p:txBody>
          <a:bodyPr/>
          <a:lstStyle/>
          <a:p>
            <a:r>
              <a:rPr lang="en-US" altLang="en-US" sz="3600">
                <a:solidFill>
                  <a:srgbClr val="11312D"/>
                </a:solidFill>
              </a:rPr>
              <a:t>Example #2</a:t>
            </a:r>
          </a:p>
        </p:txBody>
      </p:sp>
      <p:sp>
        <p:nvSpPr>
          <p:cNvPr id="37" name="Date Placeholder 2"/>
          <p:cNvSpPr>
            <a:spLocks noGrp="1"/>
          </p:cNvSpPr>
          <p:nvPr>
            <p:ph type="dt" sz="quarter" idx="10"/>
          </p:nvPr>
        </p:nvSpPr>
        <p:spPr/>
        <p:txBody>
          <a:bodyPr/>
          <a:lstStyle/>
          <a:p>
            <a:pPr>
              <a:defRPr/>
            </a:pPr>
            <a:r>
              <a:rPr lang="en-US"/>
              <a:t>Chapter 11</a:t>
            </a:r>
          </a:p>
        </p:txBody>
      </p:sp>
      <p:sp>
        <p:nvSpPr>
          <p:cNvPr id="3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E68B388-BA3D-4DEE-9E71-1AF03CBA926B}"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pSp>
        <p:nvGrpSpPr>
          <p:cNvPr id="15377" name="Group 27"/>
          <p:cNvGrpSpPr>
            <a:grpSpLocks/>
          </p:cNvGrpSpPr>
          <p:nvPr/>
        </p:nvGrpSpPr>
        <p:grpSpPr bwMode="auto">
          <a:xfrm>
            <a:off x="533400" y="1981200"/>
            <a:ext cx="3063875" cy="2913063"/>
            <a:chOff x="169" y="1386"/>
            <a:chExt cx="1930" cy="1835"/>
          </a:xfrm>
        </p:grpSpPr>
        <p:sp>
          <p:nvSpPr>
            <p:cNvPr id="15379" name="Oval 3"/>
            <p:cNvSpPr>
              <a:spLocks noChangeArrowheads="1"/>
            </p:cNvSpPr>
            <p:nvPr/>
          </p:nvSpPr>
          <p:spPr bwMode="auto">
            <a:xfrm>
              <a:off x="889" y="1386"/>
              <a:ext cx="482" cy="48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0" name="Oval 4"/>
            <p:cNvSpPr>
              <a:spLocks noChangeArrowheads="1"/>
            </p:cNvSpPr>
            <p:nvPr/>
          </p:nvSpPr>
          <p:spPr bwMode="auto">
            <a:xfrm>
              <a:off x="169" y="2192"/>
              <a:ext cx="482" cy="48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1" name="Oval 5"/>
            <p:cNvSpPr>
              <a:spLocks noChangeArrowheads="1"/>
            </p:cNvSpPr>
            <p:nvPr/>
          </p:nvSpPr>
          <p:spPr bwMode="auto">
            <a:xfrm>
              <a:off x="1523" y="2192"/>
              <a:ext cx="481" cy="48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2" name="Arc 6"/>
            <p:cNvSpPr>
              <a:spLocks/>
            </p:cNvSpPr>
            <p:nvPr/>
          </p:nvSpPr>
          <p:spPr bwMode="auto">
            <a:xfrm>
              <a:off x="396" y="1613"/>
              <a:ext cx="490"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7"/>
                    <a:pt x="9643" y="24"/>
                    <a:pt x="21556" y="0"/>
                  </a:cubicBezTo>
                </a:path>
                <a:path w="21600" h="21600" stroke="0" extrusionOk="0">
                  <a:moveTo>
                    <a:pt x="0" y="21600"/>
                  </a:moveTo>
                  <a:cubicBezTo>
                    <a:pt x="0" y="9687"/>
                    <a:pt x="9643" y="24"/>
                    <a:pt x="21556"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3" name="Arc 7"/>
            <p:cNvSpPr>
              <a:spLocks/>
            </p:cNvSpPr>
            <p:nvPr/>
          </p:nvSpPr>
          <p:spPr bwMode="auto">
            <a:xfrm>
              <a:off x="1375" y="1585"/>
              <a:ext cx="432" cy="6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4" name="Rectangle 8"/>
            <p:cNvSpPr>
              <a:spLocks noChangeArrowheads="1"/>
            </p:cNvSpPr>
            <p:nvPr/>
          </p:nvSpPr>
          <p:spPr bwMode="auto">
            <a:xfrm>
              <a:off x="1052" y="1520"/>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1</a:t>
              </a:r>
            </a:p>
          </p:txBody>
        </p:sp>
        <p:sp>
          <p:nvSpPr>
            <p:cNvPr id="15385" name="Rectangle 9"/>
            <p:cNvSpPr>
              <a:spLocks noChangeArrowheads="1"/>
            </p:cNvSpPr>
            <p:nvPr/>
          </p:nvSpPr>
          <p:spPr bwMode="auto">
            <a:xfrm>
              <a:off x="332" y="2355"/>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2</a:t>
              </a:r>
            </a:p>
          </p:txBody>
        </p:sp>
        <p:sp>
          <p:nvSpPr>
            <p:cNvPr id="15386" name="Rectangle 10"/>
            <p:cNvSpPr>
              <a:spLocks noChangeArrowheads="1"/>
            </p:cNvSpPr>
            <p:nvPr/>
          </p:nvSpPr>
          <p:spPr bwMode="auto">
            <a:xfrm>
              <a:off x="1744" y="2355"/>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3</a:t>
              </a:r>
            </a:p>
          </p:txBody>
        </p:sp>
        <p:graphicFrame>
          <p:nvGraphicFramePr>
            <p:cNvPr id="15370" name="Object 11"/>
            <p:cNvGraphicFramePr>
              <a:graphicFrameLocks/>
            </p:cNvGraphicFramePr>
            <p:nvPr/>
          </p:nvGraphicFramePr>
          <p:xfrm>
            <a:off x="248" y="1555"/>
            <a:ext cx="199" cy="259"/>
          </p:xfrm>
          <a:graphic>
            <a:graphicData uri="http://schemas.openxmlformats.org/presentationml/2006/ole">
              <mc:AlternateContent xmlns:mc="http://schemas.openxmlformats.org/markup-compatibility/2006">
                <mc:Choice xmlns:v="urn:schemas-microsoft-com:vml" Requires="v">
                  <p:oleObj spid="_x0000_s15399" name="Equation" r:id="rId4" imgW="137880" imgH="176040" progId="Equation.3">
                    <p:embed/>
                  </p:oleObj>
                </mc:Choice>
                <mc:Fallback>
                  <p:oleObj name="Equation" r:id="rId4" imgW="137880" imgH="176040" progId="Equation.3">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 y="1555"/>
                          <a:ext cx="19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1" name="Object 12"/>
            <p:cNvGraphicFramePr>
              <a:graphicFrameLocks/>
            </p:cNvGraphicFramePr>
            <p:nvPr/>
          </p:nvGraphicFramePr>
          <p:xfrm>
            <a:off x="1804" y="1612"/>
            <a:ext cx="199" cy="260"/>
          </p:xfrm>
          <a:graphic>
            <a:graphicData uri="http://schemas.openxmlformats.org/presentationml/2006/ole">
              <mc:AlternateContent xmlns:mc="http://schemas.openxmlformats.org/markup-compatibility/2006">
                <mc:Choice xmlns:v="urn:schemas-microsoft-com:vml" Requires="v">
                  <p:oleObj spid="_x0000_s15400" name="Equation" r:id="rId6" imgW="137880" imgH="176040" progId="Equation.3">
                    <p:embed/>
                  </p:oleObj>
                </mc:Choice>
                <mc:Fallback>
                  <p:oleObj name="Equation" r:id="rId6" imgW="137880" imgH="176040" progId="Equation.3">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 y="1612"/>
                          <a:ext cx="199"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7" name="Rectangle 13"/>
            <p:cNvSpPr>
              <a:spLocks noChangeArrowheads="1"/>
            </p:cNvSpPr>
            <p:nvPr/>
          </p:nvSpPr>
          <p:spPr bwMode="auto">
            <a:xfrm>
              <a:off x="419" y="1664"/>
              <a:ext cx="1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88" name="Rectangle 14"/>
            <p:cNvSpPr>
              <a:spLocks noChangeArrowheads="1"/>
            </p:cNvSpPr>
            <p:nvPr/>
          </p:nvSpPr>
          <p:spPr bwMode="auto">
            <a:xfrm>
              <a:off x="1945" y="1722"/>
              <a:ext cx="15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 2</a:t>
              </a:r>
            </a:p>
          </p:txBody>
        </p:sp>
        <p:graphicFrame>
          <p:nvGraphicFramePr>
            <p:cNvPr id="15372" name="Object 15"/>
            <p:cNvGraphicFramePr>
              <a:graphicFrameLocks/>
            </p:cNvGraphicFramePr>
            <p:nvPr/>
          </p:nvGraphicFramePr>
          <p:xfrm>
            <a:off x="248" y="2879"/>
            <a:ext cx="199" cy="260"/>
          </p:xfrm>
          <a:graphic>
            <a:graphicData uri="http://schemas.openxmlformats.org/presentationml/2006/ole">
              <mc:AlternateContent xmlns:mc="http://schemas.openxmlformats.org/markup-compatibility/2006">
                <mc:Choice xmlns:v="urn:schemas-microsoft-com:vml" Requires="v">
                  <p:oleObj spid="_x0000_s15401" name="Equation" r:id="rId7" imgW="137880" imgH="176040" progId="Equation.3">
                    <p:embed/>
                  </p:oleObj>
                </mc:Choice>
                <mc:Fallback>
                  <p:oleObj name="Equation" r:id="rId7" imgW="137880" imgH="176040" progId="Equation.3">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 y="2879"/>
                          <a:ext cx="199"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9" name="Rectangle 16"/>
            <p:cNvSpPr>
              <a:spLocks noChangeArrowheads="1"/>
            </p:cNvSpPr>
            <p:nvPr/>
          </p:nvSpPr>
          <p:spPr bwMode="auto">
            <a:xfrm>
              <a:off x="1139" y="2816"/>
              <a:ext cx="1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90" name="Rectangle 17"/>
            <p:cNvSpPr>
              <a:spLocks noChangeArrowheads="1"/>
            </p:cNvSpPr>
            <p:nvPr/>
          </p:nvSpPr>
          <p:spPr bwMode="auto">
            <a:xfrm>
              <a:off x="908" y="2188"/>
              <a:ext cx="1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200">
                  <a:latin typeface="Times New Roman" panose="02020603050405020304" pitchFamily="18" charset="0"/>
                </a:rPr>
                <a:t>r</a:t>
              </a:r>
            </a:p>
          </p:txBody>
        </p:sp>
        <p:sp>
          <p:nvSpPr>
            <p:cNvPr id="15391" name="Oval 18"/>
            <p:cNvSpPr>
              <a:spLocks noChangeArrowheads="1"/>
            </p:cNvSpPr>
            <p:nvPr/>
          </p:nvSpPr>
          <p:spPr bwMode="auto">
            <a:xfrm>
              <a:off x="860" y="2739"/>
              <a:ext cx="482" cy="48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92" name="Rectangle 19"/>
            <p:cNvSpPr>
              <a:spLocks noChangeArrowheads="1"/>
            </p:cNvSpPr>
            <p:nvPr/>
          </p:nvSpPr>
          <p:spPr bwMode="auto">
            <a:xfrm>
              <a:off x="1023" y="2874"/>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4</a:t>
              </a:r>
            </a:p>
          </p:txBody>
        </p:sp>
        <p:sp>
          <p:nvSpPr>
            <p:cNvPr id="15393" name="Arc 20"/>
            <p:cNvSpPr>
              <a:spLocks/>
            </p:cNvSpPr>
            <p:nvPr/>
          </p:nvSpPr>
          <p:spPr bwMode="auto">
            <a:xfrm>
              <a:off x="367" y="2678"/>
              <a:ext cx="490" cy="3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56" y="21599"/>
                  </a:moveTo>
                  <a:cubicBezTo>
                    <a:pt x="9643" y="21575"/>
                    <a:pt x="0" y="11912"/>
                    <a:pt x="0" y="0"/>
                  </a:cubicBezTo>
                </a:path>
                <a:path w="21600" h="21600" stroke="0" extrusionOk="0">
                  <a:moveTo>
                    <a:pt x="21556" y="21599"/>
                  </a:moveTo>
                  <a:cubicBezTo>
                    <a:pt x="9643" y="21575"/>
                    <a:pt x="0" y="11912"/>
                    <a:pt x="0" y="0"/>
                  </a:cubicBezTo>
                  <a:lnTo>
                    <a:pt x="2160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94" name="Arc 21"/>
            <p:cNvSpPr>
              <a:spLocks/>
            </p:cNvSpPr>
            <p:nvPr/>
          </p:nvSpPr>
          <p:spPr bwMode="auto">
            <a:xfrm>
              <a:off x="1345" y="2678"/>
              <a:ext cx="463" cy="317"/>
            </a:xfrm>
            <a:custGeom>
              <a:avLst/>
              <a:gdLst>
                <a:gd name="T0" fmla="*/ 0 w 21647"/>
                <a:gd name="T1" fmla="*/ 0 h 21600"/>
                <a:gd name="T2" fmla="*/ 0 w 21647"/>
                <a:gd name="T3" fmla="*/ 0 h 21600"/>
                <a:gd name="T4" fmla="*/ 0 w 21647"/>
                <a:gd name="T5" fmla="*/ 0 h 21600"/>
                <a:gd name="T6" fmla="*/ 0 60000 65536"/>
                <a:gd name="T7" fmla="*/ 0 60000 65536"/>
                <a:gd name="T8" fmla="*/ 0 60000 65536"/>
                <a:gd name="T9" fmla="*/ 0 w 21647"/>
                <a:gd name="T10" fmla="*/ 0 h 21600"/>
                <a:gd name="T11" fmla="*/ 21647 w 21647"/>
                <a:gd name="T12" fmla="*/ 21600 h 21600"/>
              </a:gdLst>
              <a:ahLst/>
              <a:cxnLst>
                <a:cxn ang="T6">
                  <a:pos x="T0" y="T1"/>
                </a:cxn>
                <a:cxn ang="T7">
                  <a:pos x="T2" y="T3"/>
                </a:cxn>
                <a:cxn ang="T8">
                  <a:pos x="T4" y="T5"/>
                </a:cxn>
              </a:cxnLst>
              <a:rect l="T9" t="T10" r="T11" b="T12"/>
              <a:pathLst>
                <a:path w="21647" h="21600" fill="none" extrusionOk="0">
                  <a:moveTo>
                    <a:pt x="21647" y="0"/>
                  </a:moveTo>
                  <a:cubicBezTo>
                    <a:pt x="21647" y="11929"/>
                    <a:pt x="11976" y="21600"/>
                    <a:pt x="47" y="21600"/>
                  </a:cubicBezTo>
                  <a:cubicBezTo>
                    <a:pt x="31" y="21600"/>
                    <a:pt x="15" y="21599"/>
                    <a:pt x="0" y="21599"/>
                  </a:cubicBezTo>
                </a:path>
                <a:path w="21647" h="21600" stroke="0" extrusionOk="0">
                  <a:moveTo>
                    <a:pt x="21647" y="0"/>
                  </a:moveTo>
                  <a:cubicBezTo>
                    <a:pt x="21647" y="11929"/>
                    <a:pt x="11976" y="21600"/>
                    <a:pt x="47" y="21600"/>
                  </a:cubicBezTo>
                  <a:cubicBezTo>
                    <a:pt x="31" y="21600"/>
                    <a:pt x="15" y="21599"/>
                    <a:pt x="0" y="21599"/>
                  </a:cubicBezTo>
                  <a:lnTo>
                    <a:pt x="47"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95" name="Line 22"/>
            <p:cNvSpPr>
              <a:spLocks noChangeShapeType="1"/>
            </p:cNvSpPr>
            <p:nvPr/>
          </p:nvSpPr>
          <p:spPr bwMode="auto">
            <a:xfrm flipV="1">
              <a:off x="1115" y="1871"/>
              <a:ext cx="0" cy="86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5373" name="Object 23"/>
            <p:cNvGraphicFramePr>
              <a:graphicFrameLocks/>
            </p:cNvGraphicFramePr>
            <p:nvPr/>
          </p:nvGraphicFramePr>
          <p:xfrm>
            <a:off x="1717" y="2793"/>
            <a:ext cx="226" cy="288"/>
          </p:xfrm>
          <a:graphic>
            <a:graphicData uri="http://schemas.openxmlformats.org/presentationml/2006/ole">
              <mc:AlternateContent xmlns:mc="http://schemas.openxmlformats.org/markup-compatibility/2006">
                <mc:Choice xmlns:v="urn:schemas-microsoft-com:vml" Requires="v">
                  <p:oleObj spid="_x0000_s15402" name="Equation" r:id="rId8" imgW="137880" imgH="176040" progId="Equation.3">
                    <p:embed/>
                  </p:oleObj>
                </mc:Choice>
                <mc:Fallback>
                  <p:oleObj name="Equation" r:id="rId8" imgW="137880" imgH="176040" progId="Equation.3">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 y="2793"/>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6" name="Rectangle 24"/>
            <p:cNvSpPr>
              <a:spLocks noChangeArrowheads="1"/>
            </p:cNvSpPr>
            <p:nvPr/>
          </p:nvSpPr>
          <p:spPr bwMode="auto">
            <a:xfrm>
              <a:off x="390" y="1664"/>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1</a:t>
              </a:r>
            </a:p>
          </p:txBody>
        </p:sp>
        <p:sp>
          <p:nvSpPr>
            <p:cNvPr id="15397" name="Rectangle 25"/>
            <p:cNvSpPr>
              <a:spLocks noChangeArrowheads="1"/>
            </p:cNvSpPr>
            <p:nvPr/>
          </p:nvSpPr>
          <p:spPr bwMode="auto">
            <a:xfrm>
              <a:off x="390" y="3018"/>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2</a:t>
              </a:r>
            </a:p>
          </p:txBody>
        </p:sp>
        <p:sp>
          <p:nvSpPr>
            <p:cNvPr id="15398" name="Rectangle 26"/>
            <p:cNvSpPr>
              <a:spLocks noChangeArrowheads="1"/>
            </p:cNvSpPr>
            <p:nvPr/>
          </p:nvSpPr>
          <p:spPr bwMode="auto">
            <a:xfrm>
              <a:off x="1888" y="2931"/>
              <a:ext cx="12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spAutoFit/>
            </a:bodyPr>
            <a:lstStyle>
              <a:lvl1pPr defTabSz="328613">
                <a:defRPr sz="2400">
                  <a:solidFill>
                    <a:schemeClr val="tx1"/>
                  </a:solidFill>
                  <a:latin typeface="Arial" panose="020B0604020202020204" pitchFamily="34" charset="0"/>
                </a:defRPr>
              </a:lvl1pPr>
              <a:lvl2pPr marL="742950" indent="-285750" defTabSz="328613">
                <a:defRPr sz="2400">
                  <a:solidFill>
                    <a:schemeClr val="tx1"/>
                  </a:solidFill>
                  <a:latin typeface="Arial" panose="020B0604020202020204" pitchFamily="34" charset="0"/>
                </a:defRPr>
              </a:lvl2pPr>
              <a:lvl3pPr marL="1143000" indent="-228600" defTabSz="328613">
                <a:defRPr sz="2400">
                  <a:solidFill>
                    <a:schemeClr val="tx1"/>
                  </a:solidFill>
                  <a:latin typeface="Arial" panose="020B0604020202020204" pitchFamily="34" charset="0"/>
                </a:defRPr>
              </a:lvl3pPr>
              <a:lvl4pPr marL="1600200" indent="-228600" defTabSz="328613">
                <a:defRPr sz="2400">
                  <a:solidFill>
                    <a:schemeClr val="tx1"/>
                  </a:solidFill>
                  <a:latin typeface="Arial" panose="020B0604020202020204" pitchFamily="34" charset="0"/>
                </a:defRPr>
              </a:lvl4pPr>
              <a:lvl5pPr marL="2057400" indent="-228600" defTabSz="328613">
                <a:defRPr sz="2400">
                  <a:solidFill>
                    <a:schemeClr val="tx1"/>
                  </a:solidFill>
                  <a:latin typeface="Arial" panose="020B0604020202020204" pitchFamily="34" charset="0"/>
                </a:defRPr>
              </a:lvl5pPr>
              <a:lvl6pPr marL="2514600" indent="-228600" defTabSz="3286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3286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3286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328613"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latin typeface="Times New Roman" panose="02020603050405020304" pitchFamily="18" charset="0"/>
                </a:rPr>
                <a:t>1</a:t>
              </a:r>
            </a:p>
          </p:txBody>
        </p:sp>
      </p:grpSp>
      <p:sp>
        <p:nvSpPr>
          <p:cNvPr id="15378" name="Rectangle 28"/>
          <p:cNvSpPr>
            <a:spLocks noChangeArrowheads="1"/>
          </p:cNvSpPr>
          <p:nvPr/>
        </p:nvSpPr>
        <p:spPr bwMode="auto">
          <a:xfrm>
            <a:off x="4038600" y="1905000"/>
            <a:ext cx="45862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t>(   </a:t>
            </a:r>
            <a:r>
              <a:rPr lang="en-US" altLang="en-US" sz="3200" baseline="-25000"/>
              <a:t>1</a:t>
            </a:r>
            <a:r>
              <a:rPr lang="en-US" altLang="en-US" sz="3200"/>
              <a:t> +     </a:t>
            </a:r>
            <a:r>
              <a:rPr lang="en-US" altLang="en-US" sz="3200" baseline="-25000"/>
              <a:t>2 </a:t>
            </a:r>
            <a:r>
              <a:rPr lang="en-US" altLang="en-US" sz="3200"/>
              <a:t>) P1 = r P</a:t>
            </a:r>
            <a:r>
              <a:rPr lang="en-US" altLang="en-US" sz="3200" baseline="-25000"/>
              <a:t>4</a:t>
            </a:r>
            <a:r>
              <a:rPr lang="en-US" altLang="en-US" sz="3200"/>
              <a:t> </a:t>
            </a:r>
          </a:p>
          <a:p>
            <a:r>
              <a:rPr lang="en-US" altLang="en-US" sz="3200"/>
              <a:t>     </a:t>
            </a:r>
            <a:r>
              <a:rPr lang="en-US" altLang="en-US" sz="3200" baseline="-25000"/>
              <a:t>2</a:t>
            </a:r>
            <a:r>
              <a:rPr lang="en-US" altLang="en-US" sz="3200"/>
              <a:t> P</a:t>
            </a:r>
            <a:r>
              <a:rPr lang="en-US" altLang="en-US" sz="3200" baseline="-25000"/>
              <a:t>2</a:t>
            </a:r>
            <a:r>
              <a:rPr lang="en-US" altLang="en-US" sz="3200"/>
              <a:t> =    </a:t>
            </a:r>
            <a:r>
              <a:rPr lang="en-US" altLang="en-US" sz="3200" baseline="-25000"/>
              <a:t>1</a:t>
            </a:r>
            <a:r>
              <a:rPr lang="en-US" altLang="en-US" sz="3200"/>
              <a:t> P</a:t>
            </a:r>
            <a:r>
              <a:rPr lang="en-US" altLang="en-US" sz="3200" baseline="-25000"/>
              <a:t>1</a:t>
            </a:r>
            <a:r>
              <a:rPr lang="en-US" altLang="en-US" sz="3200"/>
              <a:t> </a:t>
            </a:r>
          </a:p>
          <a:p>
            <a:r>
              <a:rPr lang="en-US" altLang="en-US" sz="3200"/>
              <a:t>     </a:t>
            </a:r>
            <a:r>
              <a:rPr lang="en-US" altLang="en-US" sz="3200" baseline="-25000"/>
              <a:t>1</a:t>
            </a:r>
            <a:r>
              <a:rPr lang="en-US" altLang="en-US" sz="3200"/>
              <a:t> P</a:t>
            </a:r>
            <a:r>
              <a:rPr lang="en-US" altLang="en-US" sz="3200" baseline="-25000"/>
              <a:t>3</a:t>
            </a:r>
            <a:r>
              <a:rPr lang="en-US" altLang="en-US" sz="3200"/>
              <a:t> =    </a:t>
            </a:r>
            <a:r>
              <a:rPr lang="en-US" altLang="en-US" sz="3200" baseline="-25000"/>
              <a:t>2</a:t>
            </a:r>
            <a:r>
              <a:rPr lang="en-US" altLang="en-US" sz="3200"/>
              <a:t> P</a:t>
            </a:r>
            <a:r>
              <a:rPr lang="en-US" altLang="en-US" sz="3200" baseline="-25000"/>
              <a:t>1</a:t>
            </a:r>
            <a:r>
              <a:rPr lang="en-US" altLang="en-US" sz="3200"/>
              <a:t> 		</a:t>
            </a:r>
          </a:p>
          <a:p>
            <a:r>
              <a:rPr lang="en-US" altLang="en-US" sz="3200"/>
              <a:t>r P</a:t>
            </a:r>
            <a:r>
              <a:rPr lang="en-US" altLang="en-US" sz="3200" baseline="-25000"/>
              <a:t>4</a:t>
            </a:r>
            <a:r>
              <a:rPr lang="en-US" altLang="en-US" sz="3200"/>
              <a:t> =   </a:t>
            </a:r>
            <a:r>
              <a:rPr lang="en-US" altLang="en-US" sz="3200" baseline="-25000"/>
              <a:t>2</a:t>
            </a:r>
            <a:r>
              <a:rPr lang="en-US" altLang="en-US" sz="3200"/>
              <a:t> P</a:t>
            </a:r>
            <a:r>
              <a:rPr lang="en-US" altLang="en-US" sz="3200" baseline="-25000"/>
              <a:t>2</a:t>
            </a:r>
            <a:r>
              <a:rPr lang="en-US" altLang="en-US" sz="3200"/>
              <a:t> +   </a:t>
            </a:r>
            <a:r>
              <a:rPr lang="en-US" altLang="en-US" sz="3200" baseline="-25000"/>
              <a:t>1</a:t>
            </a:r>
            <a:r>
              <a:rPr lang="en-US" altLang="en-US" sz="3200"/>
              <a:t> P</a:t>
            </a:r>
            <a:r>
              <a:rPr lang="en-US" altLang="en-US" sz="3200" baseline="-25000"/>
              <a:t>3</a:t>
            </a:r>
            <a:r>
              <a:rPr lang="en-US" altLang="en-US" sz="3200"/>
              <a:t> </a:t>
            </a:r>
          </a:p>
          <a:p>
            <a:r>
              <a:rPr lang="en-US" altLang="en-US" sz="3200"/>
              <a:t>P</a:t>
            </a:r>
            <a:r>
              <a:rPr lang="en-US" altLang="en-US" sz="3200" baseline="-25000"/>
              <a:t>1</a:t>
            </a:r>
            <a:r>
              <a:rPr lang="en-US" altLang="en-US" sz="3200"/>
              <a:t> + P</a:t>
            </a:r>
            <a:r>
              <a:rPr lang="en-US" altLang="en-US" sz="3200" baseline="-25000"/>
              <a:t>2</a:t>
            </a:r>
            <a:r>
              <a:rPr lang="en-US" altLang="en-US" sz="3200"/>
              <a:t> + P</a:t>
            </a:r>
            <a:r>
              <a:rPr lang="en-US" altLang="en-US" sz="3200" baseline="-25000"/>
              <a:t>3</a:t>
            </a:r>
            <a:r>
              <a:rPr lang="en-US" altLang="en-US" sz="3200"/>
              <a:t> + P</a:t>
            </a:r>
            <a:r>
              <a:rPr lang="en-US" altLang="en-US" sz="3200" baseline="-25000"/>
              <a:t>4</a:t>
            </a:r>
            <a:r>
              <a:rPr lang="en-US" altLang="en-US" sz="3200"/>
              <a:t> = 1</a:t>
            </a:r>
          </a:p>
        </p:txBody>
      </p:sp>
      <p:graphicFrame>
        <p:nvGraphicFramePr>
          <p:cNvPr id="15362" name="Object 29"/>
          <p:cNvGraphicFramePr>
            <a:graphicFrameLocks/>
          </p:cNvGraphicFramePr>
          <p:nvPr/>
        </p:nvGraphicFramePr>
        <p:xfrm>
          <a:off x="5730875" y="2436813"/>
          <a:ext cx="366713" cy="474662"/>
        </p:xfrm>
        <a:graphic>
          <a:graphicData uri="http://schemas.openxmlformats.org/presentationml/2006/ole">
            <mc:AlternateContent xmlns:mc="http://schemas.openxmlformats.org/markup-compatibility/2006">
              <mc:Choice xmlns:v="urn:schemas-microsoft-com:vml" Requires="v">
                <p:oleObj spid="_x0000_s15403" name="Equation" r:id="rId9" imgW="139680" imgH="177480" progId="Equation.3">
                  <p:embed/>
                </p:oleObj>
              </mc:Choice>
              <mc:Fallback>
                <p:oleObj name="Equation" r:id="rId9" imgW="139680" imgH="177480" progId="Equation.3">
                  <p:embed/>
                  <p:pic>
                    <p:nvPicPr>
                      <p:cNvPr id="0" name="Object 2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0875" y="24368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0"/>
          <p:cNvGraphicFramePr>
            <a:graphicFrameLocks/>
          </p:cNvGraphicFramePr>
          <p:nvPr/>
        </p:nvGraphicFramePr>
        <p:xfrm>
          <a:off x="4283075" y="2970213"/>
          <a:ext cx="366713" cy="474662"/>
        </p:xfrm>
        <a:graphic>
          <a:graphicData uri="http://schemas.openxmlformats.org/presentationml/2006/ole">
            <mc:AlternateContent xmlns:mc="http://schemas.openxmlformats.org/markup-compatibility/2006">
              <mc:Choice xmlns:v="urn:schemas-microsoft-com:vml" Requires="v">
                <p:oleObj spid="_x0000_s15404" name="Equation" r:id="rId11" imgW="139680" imgH="177480" progId="Equation.3">
                  <p:embed/>
                </p:oleObj>
              </mc:Choice>
              <mc:Fallback>
                <p:oleObj name="Equation" r:id="rId11" imgW="139680" imgH="177480" progId="Equation.3">
                  <p:embed/>
                  <p:pic>
                    <p:nvPicPr>
                      <p:cNvPr id="0"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075" y="29702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31"/>
          <p:cNvGraphicFramePr>
            <a:graphicFrameLocks/>
          </p:cNvGraphicFramePr>
          <p:nvPr/>
        </p:nvGraphicFramePr>
        <p:xfrm>
          <a:off x="4283075" y="2513013"/>
          <a:ext cx="366713" cy="474662"/>
        </p:xfrm>
        <a:graphic>
          <a:graphicData uri="http://schemas.openxmlformats.org/presentationml/2006/ole">
            <mc:AlternateContent xmlns:mc="http://schemas.openxmlformats.org/markup-compatibility/2006">
              <mc:Choice xmlns:v="urn:schemas-microsoft-com:vml" Requires="v">
                <p:oleObj spid="_x0000_s15405" name="Equation" r:id="rId12" imgW="139680" imgH="177480" progId="Equation.3">
                  <p:embed/>
                </p:oleObj>
              </mc:Choice>
              <mc:Fallback>
                <p:oleObj name="Equation" r:id="rId12" imgW="139680" imgH="177480" progId="Equation.3">
                  <p:embed/>
                  <p:pic>
                    <p:nvPicPr>
                      <p:cNvPr id="0" name="Object 3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075" y="25130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32"/>
          <p:cNvGraphicFramePr>
            <a:graphicFrameLocks/>
          </p:cNvGraphicFramePr>
          <p:nvPr/>
        </p:nvGraphicFramePr>
        <p:xfrm>
          <a:off x="5197475" y="1903413"/>
          <a:ext cx="366713" cy="474662"/>
        </p:xfrm>
        <a:graphic>
          <a:graphicData uri="http://schemas.openxmlformats.org/presentationml/2006/ole">
            <mc:AlternateContent xmlns:mc="http://schemas.openxmlformats.org/markup-compatibility/2006">
              <mc:Choice xmlns:v="urn:schemas-microsoft-com:vml" Requires="v">
                <p:oleObj spid="_x0000_s15406" name="Equation" r:id="rId13" imgW="139680" imgH="177480" progId="Equation.3">
                  <p:embed/>
                </p:oleObj>
              </mc:Choice>
              <mc:Fallback>
                <p:oleObj name="Equation" r:id="rId13" imgW="139680" imgH="177480" progId="Equation.3">
                  <p:embed/>
                  <p:pic>
                    <p:nvPicPr>
                      <p:cNvPr id="0" name="Object 3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7475" y="19034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33"/>
          <p:cNvGraphicFramePr>
            <a:graphicFrameLocks/>
          </p:cNvGraphicFramePr>
          <p:nvPr/>
        </p:nvGraphicFramePr>
        <p:xfrm>
          <a:off x="4206875" y="1903413"/>
          <a:ext cx="366713" cy="474662"/>
        </p:xfrm>
        <a:graphic>
          <a:graphicData uri="http://schemas.openxmlformats.org/presentationml/2006/ole">
            <mc:AlternateContent xmlns:mc="http://schemas.openxmlformats.org/markup-compatibility/2006">
              <mc:Choice xmlns:v="urn:schemas-microsoft-com:vml" Requires="v">
                <p:oleObj spid="_x0000_s15407" name="Equation" r:id="rId14" imgW="139680" imgH="177480" progId="Equation.3">
                  <p:embed/>
                </p:oleObj>
              </mc:Choice>
              <mc:Fallback>
                <p:oleObj name="Equation" r:id="rId14" imgW="139680" imgH="177480" progId="Equation.3">
                  <p:embed/>
                  <p:pic>
                    <p:nvPicPr>
                      <p:cNvPr id="0" name="Object 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75" y="19034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34"/>
          <p:cNvGraphicFramePr>
            <a:graphicFrameLocks/>
          </p:cNvGraphicFramePr>
          <p:nvPr/>
        </p:nvGraphicFramePr>
        <p:xfrm>
          <a:off x="5121275" y="3884613"/>
          <a:ext cx="366713" cy="474662"/>
        </p:xfrm>
        <a:graphic>
          <a:graphicData uri="http://schemas.openxmlformats.org/presentationml/2006/ole">
            <mc:AlternateContent xmlns:mc="http://schemas.openxmlformats.org/markup-compatibility/2006">
              <mc:Choice xmlns:v="urn:schemas-microsoft-com:vml" Requires="v">
                <p:oleObj spid="_x0000_s15408" name="Equation" r:id="rId15" imgW="139680" imgH="177480" progId="Equation.3">
                  <p:embed/>
                </p:oleObj>
              </mc:Choice>
              <mc:Fallback>
                <p:oleObj name="Equation" r:id="rId15" imgW="139680" imgH="17748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1275" y="38846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35"/>
          <p:cNvGraphicFramePr>
            <a:graphicFrameLocks/>
          </p:cNvGraphicFramePr>
          <p:nvPr/>
        </p:nvGraphicFramePr>
        <p:xfrm>
          <a:off x="5730875" y="2894013"/>
          <a:ext cx="366713" cy="474662"/>
        </p:xfrm>
        <a:graphic>
          <a:graphicData uri="http://schemas.openxmlformats.org/presentationml/2006/ole">
            <mc:AlternateContent xmlns:mc="http://schemas.openxmlformats.org/markup-compatibility/2006">
              <mc:Choice xmlns:v="urn:schemas-microsoft-com:vml" Requires="v">
                <p:oleObj spid="_x0000_s15409" name="Equation" r:id="rId16" imgW="139680" imgH="177480" progId="Equation.3">
                  <p:embed/>
                </p:oleObj>
              </mc:Choice>
              <mc:Fallback>
                <p:oleObj name="Equation" r:id="rId16" imgW="139680" imgH="177480" progId="Equation.3">
                  <p:embed/>
                  <p:pic>
                    <p:nvPicPr>
                      <p:cNvPr id="0" name="Object 3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0875" y="28940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36"/>
          <p:cNvGraphicFramePr>
            <a:graphicFrameLocks/>
          </p:cNvGraphicFramePr>
          <p:nvPr/>
        </p:nvGraphicFramePr>
        <p:xfrm>
          <a:off x="6492875" y="3808413"/>
          <a:ext cx="366713" cy="474662"/>
        </p:xfrm>
        <a:graphic>
          <a:graphicData uri="http://schemas.openxmlformats.org/presentationml/2006/ole">
            <mc:AlternateContent xmlns:mc="http://schemas.openxmlformats.org/markup-compatibility/2006">
              <mc:Choice xmlns:v="urn:schemas-microsoft-com:vml" Requires="v">
                <p:oleObj spid="_x0000_s15410" name="Equation" r:id="rId17" imgW="139680" imgH="177480" progId="Equation.3">
                  <p:embed/>
                </p:oleObj>
              </mc:Choice>
              <mc:Fallback>
                <p:oleObj name="Equation" r:id="rId17" imgW="139680" imgH="177480" progId="Equation.3">
                  <p:embed/>
                  <p:pic>
                    <p:nvPicPr>
                      <p:cNvPr id="0" name="Object 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2875" y="3808413"/>
                        <a:ext cx="3667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1219200" y="381000"/>
            <a:ext cx="7010400" cy="711200"/>
          </a:xfrm>
          <a:noFill/>
        </p:spPr>
        <p:txBody>
          <a:bodyPr/>
          <a:lstStyle/>
          <a:p>
            <a:r>
              <a:rPr lang="en-US" altLang="en-US" sz="3600">
                <a:solidFill>
                  <a:srgbClr val="11312D"/>
                </a:solidFill>
              </a:rPr>
              <a:t>Matrix Approach to Steady-State</a:t>
            </a:r>
          </a:p>
        </p:txBody>
      </p:sp>
      <p:sp>
        <p:nvSpPr>
          <p:cNvPr id="7" name="Date Placeholder 2"/>
          <p:cNvSpPr>
            <a:spLocks noGrp="1"/>
          </p:cNvSpPr>
          <p:nvPr>
            <p:ph type="dt" sz="quarter" idx="10"/>
          </p:nvPr>
        </p:nvSpPr>
        <p:spPr/>
        <p:txBody>
          <a:bodyPr/>
          <a:lstStyle/>
          <a:p>
            <a:pPr>
              <a:defRPr/>
            </a:pPr>
            <a:r>
              <a:rPr lang="en-US"/>
              <a:t>Chapter 11</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9B00B2F-A257-4F7C-90D6-1B340E845ECE}"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16386" name="Object 3"/>
          <p:cNvGraphicFramePr>
            <a:graphicFrameLocks/>
          </p:cNvGraphicFramePr>
          <p:nvPr/>
        </p:nvGraphicFramePr>
        <p:xfrm>
          <a:off x="2198688" y="1308100"/>
          <a:ext cx="4354512" cy="2347913"/>
        </p:xfrm>
        <a:graphic>
          <a:graphicData uri="http://schemas.openxmlformats.org/presentationml/2006/ole">
            <mc:AlternateContent xmlns:mc="http://schemas.openxmlformats.org/markup-compatibility/2006">
              <mc:Choice xmlns:v="urn:schemas-microsoft-com:vml" Requires="v">
                <p:oleObj spid="_x0000_s16393" name="Equation" r:id="rId4" imgW="2298600" imgH="1244520" progId="Equation.3">
                  <p:embed/>
                </p:oleObj>
              </mc:Choice>
              <mc:Fallback>
                <p:oleObj name="Equation" r:id="rId4" imgW="2298600" imgH="12445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688" y="1308100"/>
                        <a:ext cx="4354512"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4"/>
          <p:cNvGraphicFramePr>
            <a:graphicFrameLocks/>
          </p:cNvGraphicFramePr>
          <p:nvPr/>
        </p:nvGraphicFramePr>
        <p:xfrm>
          <a:off x="1246188" y="3808413"/>
          <a:ext cx="3894137" cy="458787"/>
        </p:xfrm>
        <a:graphic>
          <a:graphicData uri="http://schemas.openxmlformats.org/presentationml/2006/ole">
            <mc:AlternateContent xmlns:mc="http://schemas.openxmlformats.org/markup-compatibility/2006">
              <mc:Choice xmlns:v="urn:schemas-microsoft-com:vml" Requires="v">
                <p:oleObj spid="_x0000_s16394" name="Equation" r:id="rId6" imgW="1549080" imgH="190440" progId="Equation.3">
                  <p:embed/>
                </p:oleObj>
              </mc:Choice>
              <mc:Fallback>
                <p:oleObj name="Equation" r:id="rId6" imgW="1549080" imgH="1904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188" y="3808413"/>
                        <a:ext cx="389413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5"/>
          <p:cNvGraphicFramePr>
            <a:graphicFrameLocks/>
          </p:cNvGraphicFramePr>
          <p:nvPr/>
        </p:nvGraphicFramePr>
        <p:xfrm>
          <a:off x="1039813" y="4487863"/>
          <a:ext cx="4311650" cy="1443037"/>
        </p:xfrm>
        <a:graphic>
          <a:graphicData uri="http://schemas.openxmlformats.org/presentationml/2006/ole">
            <mc:AlternateContent xmlns:mc="http://schemas.openxmlformats.org/markup-compatibility/2006">
              <mc:Choice xmlns:v="urn:schemas-microsoft-com:vml" Requires="v">
                <p:oleObj spid="_x0000_s16395" name="Equation" r:id="rId8" imgW="2057400" imgH="698400" progId="Equation.3">
                  <p:embed/>
                </p:oleObj>
              </mc:Choice>
              <mc:Fallback>
                <p:oleObj name="Equation" r:id="rId8" imgW="2057400" imgH="6984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9813" y="4487863"/>
                        <a:ext cx="4311650"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2" name="Rectangle 6"/>
          <p:cNvSpPr>
            <a:spLocks noChangeArrowheads="1"/>
          </p:cNvSpPr>
          <p:nvPr/>
        </p:nvSpPr>
        <p:spPr bwMode="auto">
          <a:xfrm>
            <a:off x="6448425" y="5000625"/>
            <a:ext cx="1381125" cy="482600"/>
          </a:xfrm>
          <a:prstGeom prst="rect">
            <a:avLst/>
          </a:prstGeom>
          <a:solidFill>
            <a:srgbClr val="FFCCCC"/>
          </a:solidFill>
          <a:ln w="254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P = T</a:t>
            </a:r>
            <a:r>
              <a:rPr lang="en-US" altLang="en-US" baseline="30000"/>
              <a:t>-1</a:t>
            </a:r>
            <a:r>
              <a:rPr lang="en-US" altLang="en-US"/>
              <a:t> b</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05000" y="533400"/>
            <a:ext cx="4978400" cy="711200"/>
          </a:xfrm>
          <a:noFill/>
        </p:spPr>
        <p:txBody>
          <a:bodyPr/>
          <a:lstStyle/>
          <a:p>
            <a:r>
              <a:rPr lang="en-US" altLang="en-US" sz="3600">
                <a:solidFill>
                  <a:srgbClr val="11312D"/>
                </a:solidFill>
              </a:rPr>
              <a:t>Example</a:t>
            </a:r>
          </a:p>
        </p:txBody>
      </p:sp>
      <p:sp>
        <p:nvSpPr>
          <p:cNvPr id="4" name="Date Placeholder 2"/>
          <p:cNvSpPr>
            <a:spLocks noGrp="1"/>
          </p:cNvSpPr>
          <p:nvPr>
            <p:ph type="dt" sz="quarter" idx="10"/>
          </p:nvPr>
        </p:nvSpPr>
        <p:spPr/>
        <p:txBody>
          <a:bodyPr/>
          <a:lstStyle/>
          <a:p>
            <a:pPr>
              <a:defRPr/>
            </a:pPr>
            <a:r>
              <a:rPr lang="en-US"/>
              <a:t>Chapter 11</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96F3D28-36C7-4FDE-B344-C6D8976EE398}"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32773" name="Rectangle 3"/>
          <p:cNvSpPr>
            <a:spLocks noChangeArrowheads="1"/>
          </p:cNvSpPr>
          <p:nvPr/>
        </p:nvSpPr>
        <p:spPr bwMode="auto">
          <a:xfrm>
            <a:off x="366713" y="1889125"/>
            <a:ext cx="83629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u="sng">
                <a:latin typeface="Times New Roman" panose="02020603050405020304" pitchFamily="18" charset="0"/>
              </a:rPr>
              <a:t>State</a:t>
            </a:r>
            <a:r>
              <a:rPr lang="en-US" altLang="en-US">
                <a:latin typeface="Times New Roman" panose="02020603050405020304" pitchFamily="18" charset="0"/>
              </a:rPr>
              <a:t>		</a:t>
            </a:r>
            <a:r>
              <a:rPr lang="en-US" altLang="en-US" u="sng">
                <a:latin typeface="Times New Roman" panose="02020603050405020304" pitchFamily="18" charset="0"/>
              </a:rPr>
              <a:t>unit 1</a:t>
            </a:r>
            <a:r>
              <a:rPr lang="en-US" altLang="en-US">
                <a:latin typeface="Times New Roman" panose="02020603050405020304" pitchFamily="18" charset="0"/>
              </a:rPr>
              <a:t>			</a:t>
            </a:r>
            <a:r>
              <a:rPr lang="en-US" altLang="en-US" u="sng">
                <a:latin typeface="Times New Roman" panose="02020603050405020304" pitchFamily="18" charset="0"/>
              </a:rPr>
              <a:t>unit 2</a:t>
            </a:r>
            <a:r>
              <a:rPr lang="en-US" altLang="en-US">
                <a:latin typeface="Times New Roman" panose="02020603050405020304" pitchFamily="18" charset="0"/>
              </a:rPr>
              <a:t>			</a:t>
            </a:r>
            <a:r>
              <a:rPr lang="en-US" altLang="en-US" u="sng">
                <a:latin typeface="Times New Roman" panose="02020603050405020304" pitchFamily="18" charset="0"/>
              </a:rPr>
              <a:t>unit 3</a:t>
            </a:r>
            <a:endParaRPr lang="en-US" altLang="en-US">
              <a:latin typeface="Times New Roman" panose="02020603050405020304" pitchFamily="18" charset="0"/>
            </a:endParaRPr>
          </a:p>
          <a:p>
            <a:r>
              <a:rPr lang="en-US" altLang="en-US">
                <a:latin typeface="Times New Roman" panose="02020603050405020304" pitchFamily="18" charset="0"/>
              </a:rPr>
              <a:t>  1		on-line			on-line			stand</a:t>
            </a:r>
          </a:p>
          <a:p>
            <a:r>
              <a:rPr lang="en-US" altLang="en-US">
                <a:latin typeface="Times New Roman" panose="02020603050405020304" pitchFamily="18" charset="0"/>
              </a:rPr>
              <a:t>  2		failed			on-line			on-line</a:t>
            </a:r>
          </a:p>
          <a:p>
            <a:r>
              <a:rPr lang="en-US" altLang="en-US">
                <a:latin typeface="Times New Roman" panose="02020603050405020304" pitchFamily="18" charset="0"/>
              </a:rPr>
              <a:t>  3		on-line			failed			on-line</a:t>
            </a:r>
          </a:p>
          <a:p>
            <a:r>
              <a:rPr lang="en-US" altLang="en-US">
                <a:latin typeface="Times New Roman" panose="02020603050405020304" pitchFamily="18" charset="0"/>
              </a:rPr>
              <a:t>  4		on-line			on-line			failed</a:t>
            </a:r>
          </a:p>
          <a:p>
            <a:r>
              <a:rPr lang="en-US" altLang="en-US">
                <a:latin typeface="Times New Roman" panose="02020603050405020304" pitchFamily="18" charset="0"/>
              </a:rPr>
              <a:t>  5		failed			failed			on-line</a:t>
            </a:r>
          </a:p>
          <a:p>
            <a:r>
              <a:rPr lang="en-US" altLang="en-US">
                <a:latin typeface="Times New Roman" panose="02020603050405020304" pitchFamily="18" charset="0"/>
              </a:rPr>
              <a:t>  6		on-line			failed			failed</a:t>
            </a:r>
          </a:p>
          <a:p>
            <a:r>
              <a:rPr lang="en-US" altLang="en-US">
                <a:latin typeface="Times New Roman" panose="02020603050405020304" pitchFamily="18" charset="0"/>
              </a:rPr>
              <a:t>  7		failed			on-line			failed</a:t>
            </a:r>
          </a:p>
          <a:p>
            <a:pPr>
              <a:spcAft>
                <a:spcPct val="96000"/>
              </a:spcAft>
            </a:pPr>
            <a:r>
              <a:rPr lang="en-US" altLang="en-US">
                <a:latin typeface="Times New Roman" panose="02020603050405020304" pitchFamily="18" charset="0"/>
              </a:rPr>
              <a:t>  8		failed			failed			failed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5400" y="685800"/>
            <a:ext cx="7162800" cy="711200"/>
          </a:xfrm>
          <a:noFill/>
        </p:spPr>
        <p:txBody>
          <a:bodyPr/>
          <a:lstStyle/>
          <a:p>
            <a:r>
              <a:rPr lang="en-US" altLang="en-US">
                <a:solidFill>
                  <a:srgbClr val="103221"/>
                </a:solidFill>
              </a:rPr>
              <a:t>11.1 Concepts and Definitions</a:t>
            </a:r>
          </a:p>
        </p:txBody>
      </p:sp>
      <p:sp>
        <p:nvSpPr>
          <p:cNvPr id="4" name="Date Placeholder 2"/>
          <p:cNvSpPr>
            <a:spLocks noGrp="1"/>
          </p:cNvSpPr>
          <p:nvPr>
            <p:ph type="dt" sz="quarter" idx="10"/>
          </p:nvPr>
        </p:nvSpPr>
        <p:spPr/>
        <p:txBody>
          <a:bodyPr/>
          <a:lstStyle/>
          <a:p>
            <a:pPr>
              <a:defRPr/>
            </a:pPr>
            <a:r>
              <a:rPr lang="en-US"/>
              <a:t>Chapter 11</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0950704-5BA6-49AD-AF7E-19026A48CA9A}"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30725" name="Rectangle 3"/>
          <p:cNvSpPr>
            <a:spLocks noChangeArrowheads="1"/>
          </p:cNvSpPr>
          <p:nvPr/>
        </p:nvSpPr>
        <p:spPr bwMode="auto">
          <a:xfrm>
            <a:off x="685800" y="2362200"/>
            <a:ext cx="78708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Definition: </a:t>
            </a:r>
            <a:r>
              <a:rPr lang="en-US" altLang="en-US" i="1"/>
              <a:t> Availability is the probability that a system or </a:t>
            </a:r>
          </a:p>
          <a:p>
            <a:r>
              <a:rPr lang="en-US" altLang="en-US" i="1"/>
              <a:t>component is performing its required function at a given point in time or over a stated period of time when operated and  maintained in a prescribed manner.</a:t>
            </a:r>
            <a:r>
              <a:rPr lang="en-US" altLang="en-US" i="1">
                <a:latin typeface="Times New Roman" panose="02020603050405020304" pitchFamily="18" charset="0"/>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22" name="Rectangle 2"/>
          <p:cNvSpPr>
            <a:spLocks noGrp="1" noChangeArrowheads="1"/>
          </p:cNvSpPr>
          <p:nvPr>
            <p:ph type="title"/>
          </p:nvPr>
        </p:nvSpPr>
        <p:spPr>
          <a:xfrm>
            <a:off x="1447800" y="457200"/>
            <a:ext cx="6324600" cy="711200"/>
          </a:xfrm>
          <a:noFill/>
        </p:spPr>
        <p:txBody>
          <a:bodyPr/>
          <a:lstStyle/>
          <a:p>
            <a:r>
              <a:rPr lang="en-US" altLang="en-US" sz="3600">
                <a:solidFill>
                  <a:srgbClr val="11312D"/>
                </a:solidFill>
              </a:rPr>
              <a:t>Example - continued</a:t>
            </a:r>
          </a:p>
        </p:txBody>
      </p:sp>
      <p:sp>
        <p:nvSpPr>
          <p:cNvPr id="57" name="Date Placeholder 2"/>
          <p:cNvSpPr>
            <a:spLocks noGrp="1"/>
          </p:cNvSpPr>
          <p:nvPr>
            <p:ph type="dt" sz="quarter" idx="10"/>
          </p:nvPr>
        </p:nvSpPr>
        <p:spPr/>
        <p:txBody>
          <a:bodyPr/>
          <a:lstStyle/>
          <a:p>
            <a:pPr>
              <a:defRPr/>
            </a:pPr>
            <a:r>
              <a:rPr lang="en-US"/>
              <a:t>Chapter 11</a:t>
            </a:r>
          </a:p>
        </p:txBody>
      </p:sp>
      <p:sp>
        <p:nvSpPr>
          <p:cNvPr id="5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512C201-F14D-4AA3-983A-E404A5FA116A}"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grpSp>
        <p:nvGrpSpPr>
          <p:cNvPr id="17425" name="Group 56"/>
          <p:cNvGrpSpPr>
            <a:grpSpLocks/>
          </p:cNvGrpSpPr>
          <p:nvPr/>
        </p:nvGrpSpPr>
        <p:grpSpPr bwMode="auto">
          <a:xfrm>
            <a:off x="1600200" y="1524000"/>
            <a:ext cx="5129213" cy="4497388"/>
            <a:chOff x="1124" y="1175"/>
            <a:chExt cx="3231" cy="2833"/>
          </a:xfrm>
        </p:grpSpPr>
        <p:sp>
          <p:nvSpPr>
            <p:cNvPr id="17426" name="Oval 3"/>
            <p:cNvSpPr>
              <a:spLocks noChangeArrowheads="1"/>
            </p:cNvSpPr>
            <p:nvPr/>
          </p:nvSpPr>
          <p:spPr bwMode="auto">
            <a:xfrm>
              <a:off x="2549" y="1175"/>
              <a:ext cx="375" cy="45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27" name="Oval 4"/>
            <p:cNvSpPr>
              <a:spLocks noChangeArrowheads="1"/>
            </p:cNvSpPr>
            <p:nvPr/>
          </p:nvSpPr>
          <p:spPr bwMode="auto">
            <a:xfrm>
              <a:off x="1320" y="2058"/>
              <a:ext cx="376" cy="3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28" name="Oval 5"/>
            <p:cNvSpPr>
              <a:spLocks noChangeArrowheads="1"/>
            </p:cNvSpPr>
            <p:nvPr/>
          </p:nvSpPr>
          <p:spPr bwMode="auto">
            <a:xfrm>
              <a:off x="2549" y="2020"/>
              <a:ext cx="375" cy="41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29" name="Oval 6"/>
            <p:cNvSpPr>
              <a:spLocks noChangeArrowheads="1"/>
            </p:cNvSpPr>
            <p:nvPr/>
          </p:nvSpPr>
          <p:spPr bwMode="auto">
            <a:xfrm>
              <a:off x="3662" y="2020"/>
              <a:ext cx="376" cy="41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30" name="Oval 7"/>
            <p:cNvSpPr>
              <a:spLocks noChangeArrowheads="1"/>
            </p:cNvSpPr>
            <p:nvPr/>
          </p:nvSpPr>
          <p:spPr bwMode="auto">
            <a:xfrm>
              <a:off x="1397" y="2826"/>
              <a:ext cx="376" cy="3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31" name="Oval 8"/>
            <p:cNvSpPr>
              <a:spLocks noChangeArrowheads="1"/>
            </p:cNvSpPr>
            <p:nvPr/>
          </p:nvSpPr>
          <p:spPr bwMode="auto">
            <a:xfrm>
              <a:off x="2510" y="2787"/>
              <a:ext cx="376" cy="4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32" name="Oval 9"/>
            <p:cNvSpPr>
              <a:spLocks noChangeArrowheads="1"/>
            </p:cNvSpPr>
            <p:nvPr/>
          </p:nvSpPr>
          <p:spPr bwMode="auto">
            <a:xfrm>
              <a:off x="3700" y="2787"/>
              <a:ext cx="376" cy="4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33" name="Oval 10"/>
            <p:cNvSpPr>
              <a:spLocks noChangeArrowheads="1"/>
            </p:cNvSpPr>
            <p:nvPr/>
          </p:nvSpPr>
          <p:spPr bwMode="auto">
            <a:xfrm>
              <a:off x="2510" y="3555"/>
              <a:ext cx="376" cy="45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34" name="Rectangle 11"/>
            <p:cNvSpPr>
              <a:spLocks noChangeArrowheads="1"/>
            </p:cNvSpPr>
            <p:nvPr/>
          </p:nvSpPr>
          <p:spPr bwMode="auto">
            <a:xfrm>
              <a:off x="2652"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1</a:t>
              </a:r>
            </a:p>
          </p:txBody>
        </p:sp>
        <p:sp>
          <p:nvSpPr>
            <p:cNvPr id="17435" name="Rectangle 12"/>
            <p:cNvSpPr>
              <a:spLocks noChangeArrowheads="1"/>
            </p:cNvSpPr>
            <p:nvPr/>
          </p:nvSpPr>
          <p:spPr bwMode="auto">
            <a:xfrm>
              <a:off x="1423" y="2123"/>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2</a:t>
              </a:r>
            </a:p>
          </p:txBody>
        </p:sp>
        <p:sp>
          <p:nvSpPr>
            <p:cNvPr id="17436" name="Rectangle 13"/>
            <p:cNvSpPr>
              <a:spLocks noChangeArrowheads="1"/>
            </p:cNvSpPr>
            <p:nvPr/>
          </p:nvSpPr>
          <p:spPr bwMode="auto">
            <a:xfrm>
              <a:off x="2652" y="2084"/>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3</a:t>
              </a:r>
            </a:p>
          </p:txBody>
        </p:sp>
        <p:sp>
          <p:nvSpPr>
            <p:cNvPr id="17437" name="Rectangle 14"/>
            <p:cNvSpPr>
              <a:spLocks noChangeArrowheads="1"/>
            </p:cNvSpPr>
            <p:nvPr/>
          </p:nvSpPr>
          <p:spPr bwMode="auto">
            <a:xfrm>
              <a:off x="3765" y="2123"/>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4</a:t>
              </a:r>
            </a:p>
          </p:txBody>
        </p:sp>
        <p:sp>
          <p:nvSpPr>
            <p:cNvPr id="17438" name="Rectangle 15"/>
            <p:cNvSpPr>
              <a:spLocks noChangeArrowheads="1"/>
            </p:cNvSpPr>
            <p:nvPr/>
          </p:nvSpPr>
          <p:spPr bwMode="auto">
            <a:xfrm>
              <a:off x="1462" y="2929"/>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5</a:t>
              </a:r>
            </a:p>
          </p:txBody>
        </p:sp>
        <p:sp>
          <p:nvSpPr>
            <p:cNvPr id="17439" name="Rectangle 16"/>
            <p:cNvSpPr>
              <a:spLocks noChangeArrowheads="1"/>
            </p:cNvSpPr>
            <p:nvPr/>
          </p:nvSpPr>
          <p:spPr bwMode="auto">
            <a:xfrm>
              <a:off x="2613" y="2891"/>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6</a:t>
              </a:r>
            </a:p>
          </p:txBody>
        </p:sp>
        <p:sp>
          <p:nvSpPr>
            <p:cNvPr id="17440" name="Rectangle 17"/>
            <p:cNvSpPr>
              <a:spLocks noChangeArrowheads="1"/>
            </p:cNvSpPr>
            <p:nvPr/>
          </p:nvSpPr>
          <p:spPr bwMode="auto">
            <a:xfrm>
              <a:off x="3842" y="2891"/>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7</a:t>
              </a:r>
            </a:p>
          </p:txBody>
        </p:sp>
        <p:sp>
          <p:nvSpPr>
            <p:cNvPr id="17441" name="Rectangle 18"/>
            <p:cNvSpPr>
              <a:spLocks noChangeArrowheads="1"/>
            </p:cNvSpPr>
            <p:nvPr/>
          </p:nvSpPr>
          <p:spPr bwMode="auto">
            <a:xfrm>
              <a:off x="2652" y="365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8</a:t>
              </a:r>
            </a:p>
          </p:txBody>
        </p:sp>
        <p:sp>
          <p:nvSpPr>
            <p:cNvPr id="17442" name="Line 19"/>
            <p:cNvSpPr>
              <a:spLocks noChangeShapeType="1"/>
            </p:cNvSpPr>
            <p:nvPr/>
          </p:nvSpPr>
          <p:spPr bwMode="auto">
            <a:xfrm>
              <a:off x="2737" y="1631"/>
              <a:ext cx="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3" name="Line 20"/>
            <p:cNvSpPr>
              <a:spLocks noChangeShapeType="1"/>
            </p:cNvSpPr>
            <p:nvPr/>
          </p:nvSpPr>
          <p:spPr bwMode="auto">
            <a:xfrm>
              <a:off x="2737" y="2437"/>
              <a:ext cx="0" cy="34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4" name="Line 21"/>
            <p:cNvSpPr>
              <a:spLocks noChangeShapeType="1"/>
            </p:cNvSpPr>
            <p:nvPr/>
          </p:nvSpPr>
          <p:spPr bwMode="auto">
            <a:xfrm>
              <a:off x="2698" y="3206"/>
              <a:ext cx="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22"/>
            <p:cNvSpPr>
              <a:spLocks noChangeShapeType="1"/>
            </p:cNvSpPr>
            <p:nvPr/>
          </p:nvSpPr>
          <p:spPr bwMode="auto">
            <a:xfrm flipH="1">
              <a:off x="1623" y="1516"/>
              <a:ext cx="922" cy="5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23"/>
            <p:cNvSpPr>
              <a:spLocks noChangeShapeType="1"/>
            </p:cNvSpPr>
            <p:nvPr/>
          </p:nvSpPr>
          <p:spPr bwMode="auto">
            <a:xfrm>
              <a:off x="2928" y="1440"/>
              <a:ext cx="768" cy="61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24"/>
            <p:cNvSpPr>
              <a:spLocks noChangeShapeType="1"/>
            </p:cNvSpPr>
            <p:nvPr/>
          </p:nvSpPr>
          <p:spPr bwMode="auto">
            <a:xfrm>
              <a:off x="1508" y="2438"/>
              <a:ext cx="0" cy="38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8" name="Line 25"/>
            <p:cNvSpPr>
              <a:spLocks noChangeShapeType="1"/>
            </p:cNvSpPr>
            <p:nvPr/>
          </p:nvSpPr>
          <p:spPr bwMode="auto">
            <a:xfrm>
              <a:off x="3888" y="2437"/>
              <a:ext cx="0" cy="34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26"/>
            <p:cNvSpPr>
              <a:spLocks noChangeShapeType="1"/>
            </p:cNvSpPr>
            <p:nvPr/>
          </p:nvSpPr>
          <p:spPr bwMode="auto">
            <a:xfrm flipH="1">
              <a:off x="2890" y="3167"/>
              <a:ext cx="883" cy="49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27"/>
            <p:cNvSpPr>
              <a:spLocks noChangeShapeType="1"/>
            </p:cNvSpPr>
            <p:nvPr/>
          </p:nvSpPr>
          <p:spPr bwMode="auto">
            <a:xfrm>
              <a:off x="1584" y="3206"/>
              <a:ext cx="921" cy="49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28"/>
            <p:cNvSpPr>
              <a:spLocks noChangeShapeType="1"/>
            </p:cNvSpPr>
            <p:nvPr/>
          </p:nvSpPr>
          <p:spPr bwMode="auto">
            <a:xfrm>
              <a:off x="1662" y="2361"/>
              <a:ext cx="1996" cy="5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29"/>
            <p:cNvSpPr>
              <a:spLocks noChangeShapeType="1"/>
            </p:cNvSpPr>
            <p:nvPr/>
          </p:nvSpPr>
          <p:spPr bwMode="auto">
            <a:xfrm flipH="1">
              <a:off x="1737" y="2361"/>
              <a:ext cx="845" cy="5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30"/>
            <p:cNvSpPr>
              <a:spLocks noChangeShapeType="1"/>
            </p:cNvSpPr>
            <p:nvPr/>
          </p:nvSpPr>
          <p:spPr bwMode="auto">
            <a:xfrm flipH="1">
              <a:off x="2890" y="2361"/>
              <a:ext cx="806" cy="5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10" name="Object 31"/>
            <p:cNvGraphicFramePr>
              <a:graphicFrameLocks/>
            </p:cNvGraphicFramePr>
            <p:nvPr/>
          </p:nvGraphicFramePr>
          <p:xfrm>
            <a:off x="3355" y="1397"/>
            <a:ext cx="188" cy="244"/>
          </p:xfrm>
          <a:graphic>
            <a:graphicData uri="http://schemas.openxmlformats.org/presentationml/2006/ole">
              <mc:AlternateContent xmlns:mc="http://schemas.openxmlformats.org/markup-compatibility/2006">
                <mc:Choice xmlns:v="urn:schemas-microsoft-com:vml" Requires="v">
                  <p:oleObj spid="_x0000_s17467" name="Equation" r:id="rId4" imgW="137880" imgH="176040" progId="Equation.3">
                    <p:embed/>
                  </p:oleObj>
                </mc:Choice>
                <mc:Fallback>
                  <p:oleObj name="Equation" r:id="rId4" imgW="137880" imgH="176040" progId="Equation.3">
                    <p:embed/>
                    <p:pic>
                      <p:nvPicPr>
                        <p:cNvPr id="0" name="Object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 y="1397"/>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32"/>
            <p:cNvGraphicFramePr>
              <a:graphicFrameLocks/>
            </p:cNvGraphicFramePr>
            <p:nvPr/>
          </p:nvGraphicFramePr>
          <p:xfrm>
            <a:off x="4046" y="2511"/>
            <a:ext cx="188" cy="243"/>
          </p:xfrm>
          <a:graphic>
            <a:graphicData uri="http://schemas.openxmlformats.org/presentationml/2006/ole">
              <mc:AlternateContent xmlns:mc="http://schemas.openxmlformats.org/markup-compatibility/2006">
                <mc:Choice xmlns:v="urn:schemas-microsoft-com:vml" Requires="v">
                  <p:oleObj spid="_x0000_s17468" name="Equation" r:id="rId6" imgW="137880" imgH="176040" progId="Equation.3">
                    <p:embed/>
                  </p:oleObj>
                </mc:Choice>
                <mc:Fallback>
                  <p:oleObj name="Equation" r:id="rId6" imgW="137880" imgH="176040" progId="Equation.3">
                    <p:embed/>
                    <p:pic>
                      <p:nvPicPr>
                        <p:cNvPr id="0" name="Object 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 y="2511"/>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33"/>
            <p:cNvGraphicFramePr>
              <a:graphicFrameLocks/>
            </p:cNvGraphicFramePr>
            <p:nvPr/>
          </p:nvGraphicFramePr>
          <p:xfrm>
            <a:off x="3432" y="3432"/>
            <a:ext cx="188" cy="243"/>
          </p:xfrm>
          <a:graphic>
            <a:graphicData uri="http://schemas.openxmlformats.org/presentationml/2006/ole">
              <mc:AlternateContent xmlns:mc="http://schemas.openxmlformats.org/markup-compatibility/2006">
                <mc:Choice xmlns:v="urn:schemas-microsoft-com:vml" Requires="v">
                  <p:oleObj spid="_x0000_s17469" name="Equation" r:id="rId7" imgW="137880" imgH="176040" progId="Equation.3">
                    <p:embed/>
                  </p:oleObj>
                </mc:Choice>
                <mc:Fallback>
                  <p:oleObj name="Equation" r:id="rId7" imgW="137880" imgH="176040" progId="Equation.3">
                    <p:embed/>
                    <p:pic>
                      <p:nvPicPr>
                        <p:cNvPr id="0" name="Object 3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 y="3432"/>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4"/>
            <p:cNvGraphicFramePr>
              <a:graphicFrameLocks/>
            </p:cNvGraphicFramePr>
            <p:nvPr/>
          </p:nvGraphicFramePr>
          <p:xfrm>
            <a:off x="1781" y="3509"/>
            <a:ext cx="188" cy="243"/>
          </p:xfrm>
          <a:graphic>
            <a:graphicData uri="http://schemas.openxmlformats.org/presentationml/2006/ole">
              <mc:AlternateContent xmlns:mc="http://schemas.openxmlformats.org/markup-compatibility/2006">
                <mc:Choice xmlns:v="urn:schemas-microsoft-com:vml" Requires="v">
                  <p:oleObj spid="_x0000_s17470" name="Equation" r:id="rId8" imgW="137880" imgH="176040" progId="Equation.3">
                    <p:embed/>
                  </p:oleObj>
                </mc:Choice>
                <mc:Fallback>
                  <p:oleObj name="Equation" r:id="rId8" imgW="137880" imgH="176040" progId="Equation.3">
                    <p:embed/>
                    <p:pic>
                      <p:nvPicPr>
                        <p:cNvPr id="0" name="Object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 y="3509"/>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35"/>
            <p:cNvGraphicFramePr>
              <a:graphicFrameLocks/>
            </p:cNvGraphicFramePr>
            <p:nvPr/>
          </p:nvGraphicFramePr>
          <p:xfrm>
            <a:off x="1124" y="2478"/>
            <a:ext cx="209" cy="267"/>
          </p:xfrm>
          <a:graphic>
            <a:graphicData uri="http://schemas.openxmlformats.org/presentationml/2006/ole">
              <mc:AlternateContent xmlns:mc="http://schemas.openxmlformats.org/markup-compatibility/2006">
                <mc:Choice xmlns:v="urn:schemas-microsoft-com:vml" Requires="v">
                  <p:oleObj spid="_x0000_s17471" name="Equation" r:id="rId9" imgW="137880" imgH="176040" progId="Equation.3">
                    <p:embed/>
                  </p:oleObj>
                </mc:Choice>
                <mc:Fallback>
                  <p:oleObj name="Equation" r:id="rId9" imgW="137880" imgH="176040" progId="Equation.3">
                    <p:embed/>
                    <p:pic>
                      <p:nvPicPr>
                        <p:cNvPr id="0" name="Object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 y="2478"/>
                          <a:ext cx="209"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36"/>
            <p:cNvGraphicFramePr>
              <a:graphicFrameLocks/>
            </p:cNvGraphicFramePr>
            <p:nvPr/>
          </p:nvGraphicFramePr>
          <p:xfrm>
            <a:off x="1853" y="1441"/>
            <a:ext cx="209" cy="267"/>
          </p:xfrm>
          <a:graphic>
            <a:graphicData uri="http://schemas.openxmlformats.org/presentationml/2006/ole">
              <mc:AlternateContent xmlns:mc="http://schemas.openxmlformats.org/markup-compatibility/2006">
                <mc:Choice xmlns:v="urn:schemas-microsoft-com:vml" Requires="v">
                  <p:oleObj spid="_x0000_s17472" name="Equation" r:id="rId10" imgW="137880" imgH="176040" progId="Equation.3">
                    <p:embed/>
                  </p:oleObj>
                </mc:Choice>
                <mc:Fallback>
                  <p:oleObj name="Equation" r:id="rId10" imgW="137880" imgH="176040" progId="Equation.3">
                    <p:embed/>
                    <p:pic>
                      <p:nvPicPr>
                        <p:cNvPr id="0" name="Object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 y="1441"/>
                          <a:ext cx="209"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37"/>
            <p:cNvGraphicFramePr>
              <a:graphicFrameLocks/>
            </p:cNvGraphicFramePr>
            <p:nvPr/>
          </p:nvGraphicFramePr>
          <p:xfrm>
            <a:off x="1829" y="2131"/>
            <a:ext cx="187" cy="269"/>
          </p:xfrm>
          <a:graphic>
            <a:graphicData uri="http://schemas.openxmlformats.org/presentationml/2006/ole">
              <mc:AlternateContent xmlns:mc="http://schemas.openxmlformats.org/markup-compatibility/2006">
                <mc:Choice xmlns:v="urn:schemas-microsoft-com:vml" Requires="v">
                  <p:oleObj spid="_x0000_s17473" name="Equation" r:id="rId11" imgW="137880" imgH="176040" progId="Equation.3">
                    <p:embed/>
                  </p:oleObj>
                </mc:Choice>
                <mc:Fallback>
                  <p:oleObj name="Equation" r:id="rId11" imgW="137880" imgH="176040" progId="Equation.3">
                    <p:embed/>
                    <p:pic>
                      <p:nvPicPr>
                        <p:cNvPr id="0" name="Object 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9" y="2131"/>
                          <a:ext cx="18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38"/>
            <p:cNvGraphicFramePr>
              <a:graphicFrameLocks/>
            </p:cNvGraphicFramePr>
            <p:nvPr/>
          </p:nvGraphicFramePr>
          <p:xfrm>
            <a:off x="2828" y="1670"/>
            <a:ext cx="186" cy="269"/>
          </p:xfrm>
          <a:graphic>
            <a:graphicData uri="http://schemas.openxmlformats.org/presentationml/2006/ole">
              <mc:AlternateContent xmlns:mc="http://schemas.openxmlformats.org/markup-compatibility/2006">
                <mc:Choice xmlns:v="urn:schemas-microsoft-com:vml" Requires="v">
                  <p:oleObj spid="_x0000_s17474" name="Equation" r:id="rId12" imgW="137880" imgH="176040" progId="Equation.3">
                    <p:embed/>
                  </p:oleObj>
                </mc:Choice>
                <mc:Fallback>
                  <p:oleObj name="Equation" r:id="rId12" imgW="137880" imgH="176040" progId="Equation.3">
                    <p:embed/>
                    <p:pic>
                      <p:nvPicPr>
                        <p:cNvPr id="0" name="Object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8" y="1670"/>
                          <a:ext cx="18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39"/>
            <p:cNvGraphicFramePr>
              <a:graphicFrameLocks/>
            </p:cNvGraphicFramePr>
            <p:nvPr/>
          </p:nvGraphicFramePr>
          <p:xfrm>
            <a:off x="3250" y="2246"/>
            <a:ext cx="186" cy="269"/>
          </p:xfrm>
          <a:graphic>
            <a:graphicData uri="http://schemas.openxmlformats.org/presentationml/2006/ole">
              <mc:AlternateContent xmlns:mc="http://schemas.openxmlformats.org/markup-compatibility/2006">
                <mc:Choice xmlns:v="urn:schemas-microsoft-com:vml" Requires="v">
                  <p:oleObj spid="_x0000_s17475" name="Equation" r:id="rId13" imgW="137880" imgH="176040" progId="Equation.3">
                    <p:embed/>
                  </p:oleObj>
                </mc:Choice>
                <mc:Fallback>
                  <p:oleObj name="Equation" r:id="rId13" imgW="137880" imgH="176040" progId="Equation.3">
                    <p:embed/>
                    <p:pic>
                      <p:nvPicPr>
                        <p:cNvPr id="0" name="Object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0" y="2246"/>
                          <a:ext cx="18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54" name="Rectangle 40"/>
            <p:cNvSpPr>
              <a:spLocks noChangeArrowheads="1"/>
            </p:cNvSpPr>
            <p:nvPr/>
          </p:nvSpPr>
          <p:spPr bwMode="auto">
            <a:xfrm>
              <a:off x="2037" y="1509"/>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1</a:t>
              </a:r>
            </a:p>
          </p:txBody>
        </p:sp>
        <p:sp>
          <p:nvSpPr>
            <p:cNvPr id="17455" name="Rectangle 41"/>
            <p:cNvSpPr>
              <a:spLocks noChangeArrowheads="1"/>
            </p:cNvSpPr>
            <p:nvPr/>
          </p:nvSpPr>
          <p:spPr bwMode="auto">
            <a:xfrm>
              <a:off x="2997" y="1777"/>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2</a:t>
              </a:r>
            </a:p>
          </p:txBody>
        </p:sp>
        <p:sp>
          <p:nvSpPr>
            <p:cNvPr id="17456" name="Rectangle 42"/>
            <p:cNvSpPr>
              <a:spLocks noChangeArrowheads="1"/>
            </p:cNvSpPr>
            <p:nvPr/>
          </p:nvSpPr>
          <p:spPr bwMode="auto">
            <a:xfrm>
              <a:off x="3496" y="1509"/>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3</a:t>
              </a:r>
            </a:p>
          </p:txBody>
        </p:sp>
        <p:sp>
          <p:nvSpPr>
            <p:cNvPr id="17457" name="Rectangle 43"/>
            <p:cNvSpPr>
              <a:spLocks noChangeArrowheads="1"/>
            </p:cNvSpPr>
            <p:nvPr/>
          </p:nvSpPr>
          <p:spPr bwMode="auto">
            <a:xfrm>
              <a:off x="3496" y="1278"/>
              <a:ext cx="14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a:t>
              </a:r>
            </a:p>
          </p:txBody>
        </p:sp>
        <p:sp>
          <p:nvSpPr>
            <p:cNvPr id="17458" name="Rectangle 44"/>
            <p:cNvSpPr>
              <a:spLocks noChangeArrowheads="1"/>
            </p:cNvSpPr>
            <p:nvPr/>
          </p:nvSpPr>
          <p:spPr bwMode="auto">
            <a:xfrm>
              <a:off x="3420" y="2315"/>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2</a:t>
              </a:r>
            </a:p>
          </p:txBody>
        </p:sp>
        <p:sp>
          <p:nvSpPr>
            <p:cNvPr id="17459" name="Rectangle 45"/>
            <p:cNvSpPr>
              <a:spLocks noChangeArrowheads="1"/>
            </p:cNvSpPr>
            <p:nvPr/>
          </p:nvSpPr>
          <p:spPr bwMode="auto">
            <a:xfrm>
              <a:off x="1999" y="223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3</a:t>
              </a:r>
            </a:p>
          </p:txBody>
        </p:sp>
        <p:sp>
          <p:nvSpPr>
            <p:cNvPr id="17460" name="Rectangle 46"/>
            <p:cNvSpPr>
              <a:spLocks noChangeArrowheads="1"/>
            </p:cNvSpPr>
            <p:nvPr/>
          </p:nvSpPr>
          <p:spPr bwMode="auto">
            <a:xfrm>
              <a:off x="1270" y="2545"/>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2</a:t>
              </a:r>
            </a:p>
          </p:txBody>
        </p:sp>
        <p:sp>
          <p:nvSpPr>
            <p:cNvPr id="17461" name="Rectangle 47"/>
            <p:cNvSpPr>
              <a:spLocks noChangeArrowheads="1"/>
            </p:cNvSpPr>
            <p:nvPr/>
          </p:nvSpPr>
          <p:spPr bwMode="auto">
            <a:xfrm>
              <a:off x="1922" y="3582"/>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3</a:t>
              </a:r>
            </a:p>
          </p:txBody>
        </p:sp>
        <p:sp>
          <p:nvSpPr>
            <p:cNvPr id="17462" name="Rectangle 48"/>
            <p:cNvSpPr>
              <a:spLocks noChangeArrowheads="1"/>
            </p:cNvSpPr>
            <p:nvPr/>
          </p:nvSpPr>
          <p:spPr bwMode="auto">
            <a:xfrm>
              <a:off x="3573" y="3505"/>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2</a:t>
              </a:r>
            </a:p>
          </p:txBody>
        </p:sp>
        <p:graphicFrame>
          <p:nvGraphicFramePr>
            <p:cNvPr id="17419" name="Object 49"/>
            <p:cNvGraphicFramePr>
              <a:graphicFrameLocks/>
            </p:cNvGraphicFramePr>
            <p:nvPr/>
          </p:nvGraphicFramePr>
          <p:xfrm>
            <a:off x="2779" y="3240"/>
            <a:ext cx="188" cy="243"/>
          </p:xfrm>
          <a:graphic>
            <a:graphicData uri="http://schemas.openxmlformats.org/presentationml/2006/ole">
              <mc:AlternateContent xmlns:mc="http://schemas.openxmlformats.org/markup-compatibility/2006">
                <mc:Choice xmlns:v="urn:schemas-microsoft-com:vml" Requires="v">
                  <p:oleObj spid="_x0000_s17476" name="Equation" r:id="rId14" imgW="137880" imgH="176040" progId="Equation.3">
                    <p:embed/>
                  </p:oleObj>
                </mc:Choice>
                <mc:Fallback>
                  <p:oleObj name="Equation" r:id="rId14" imgW="137880" imgH="176040" progId="Equation.3">
                    <p:embed/>
                    <p:pic>
                      <p:nvPicPr>
                        <p:cNvPr id="0" name="Object 4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 y="3240"/>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0" name="Object 50"/>
            <p:cNvGraphicFramePr>
              <a:graphicFrameLocks/>
            </p:cNvGraphicFramePr>
            <p:nvPr/>
          </p:nvGraphicFramePr>
          <p:xfrm>
            <a:off x="2817" y="2434"/>
            <a:ext cx="188" cy="243"/>
          </p:xfrm>
          <a:graphic>
            <a:graphicData uri="http://schemas.openxmlformats.org/presentationml/2006/ole">
              <mc:AlternateContent xmlns:mc="http://schemas.openxmlformats.org/markup-compatibility/2006">
                <mc:Choice xmlns:v="urn:schemas-microsoft-com:vml" Requires="v">
                  <p:oleObj spid="_x0000_s17477" name="Equation" r:id="rId15" imgW="137880" imgH="176040" progId="Equation.3">
                    <p:embed/>
                  </p:oleObj>
                </mc:Choice>
                <mc:Fallback>
                  <p:oleObj name="Equation" r:id="rId15" imgW="137880" imgH="176040" progId="Equation.3">
                    <p:embed/>
                    <p:pic>
                      <p:nvPicPr>
                        <p:cNvPr id="0" name="Object 5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 y="2434"/>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63" name="Rectangle 51"/>
            <p:cNvSpPr>
              <a:spLocks noChangeArrowheads="1"/>
            </p:cNvSpPr>
            <p:nvPr/>
          </p:nvSpPr>
          <p:spPr bwMode="auto">
            <a:xfrm>
              <a:off x="2959" y="2507"/>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3</a:t>
              </a:r>
            </a:p>
          </p:txBody>
        </p:sp>
        <p:sp>
          <p:nvSpPr>
            <p:cNvPr id="17464" name="Rectangle 52"/>
            <p:cNvSpPr>
              <a:spLocks noChangeArrowheads="1"/>
            </p:cNvSpPr>
            <p:nvPr/>
          </p:nvSpPr>
          <p:spPr bwMode="auto">
            <a:xfrm>
              <a:off x="2882" y="3313"/>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1</a:t>
              </a:r>
            </a:p>
          </p:txBody>
        </p:sp>
        <p:sp>
          <p:nvSpPr>
            <p:cNvPr id="17465" name="Rectangle 53"/>
            <p:cNvSpPr>
              <a:spLocks noChangeArrowheads="1"/>
            </p:cNvSpPr>
            <p:nvPr/>
          </p:nvSpPr>
          <p:spPr bwMode="auto">
            <a:xfrm>
              <a:off x="4187" y="2584"/>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1</a:t>
              </a:r>
            </a:p>
          </p:txBody>
        </p:sp>
        <p:graphicFrame>
          <p:nvGraphicFramePr>
            <p:cNvPr id="17421" name="Object 54"/>
            <p:cNvGraphicFramePr>
              <a:graphicFrameLocks/>
            </p:cNvGraphicFramePr>
            <p:nvPr/>
          </p:nvGraphicFramePr>
          <p:xfrm>
            <a:off x="1930" y="2708"/>
            <a:ext cx="209" cy="267"/>
          </p:xfrm>
          <a:graphic>
            <a:graphicData uri="http://schemas.openxmlformats.org/presentationml/2006/ole">
              <mc:AlternateContent xmlns:mc="http://schemas.openxmlformats.org/markup-compatibility/2006">
                <mc:Choice xmlns:v="urn:schemas-microsoft-com:vml" Requires="v">
                  <p:oleObj spid="_x0000_s17478" name="Equation" r:id="rId16" imgW="137880" imgH="176040" progId="Equation.3">
                    <p:embed/>
                  </p:oleObj>
                </mc:Choice>
                <mc:Fallback>
                  <p:oleObj name="Equation" r:id="rId16" imgW="137880" imgH="176040" progId="Equation.3">
                    <p:embed/>
                    <p:pic>
                      <p:nvPicPr>
                        <p:cNvPr id="0" name="Object 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 y="2708"/>
                          <a:ext cx="209"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66" name="Rectangle 55"/>
            <p:cNvSpPr>
              <a:spLocks noChangeArrowheads="1"/>
            </p:cNvSpPr>
            <p:nvPr/>
          </p:nvSpPr>
          <p:spPr bwMode="auto">
            <a:xfrm>
              <a:off x="2076" y="2775"/>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742950" indent="-285750" defTabSz="585788">
                <a:defRPr sz="2400">
                  <a:solidFill>
                    <a:schemeClr val="tx1"/>
                  </a:solidFill>
                  <a:latin typeface="Arial" panose="020B0604020202020204" pitchFamily="34" charset="0"/>
                </a:defRPr>
              </a:lvl2pPr>
              <a:lvl3pPr marL="1143000" indent="-228600" defTabSz="585788">
                <a:defRPr sz="2400">
                  <a:solidFill>
                    <a:schemeClr val="tx1"/>
                  </a:solidFill>
                  <a:latin typeface="Arial" panose="020B0604020202020204" pitchFamily="34" charset="0"/>
                </a:defRPr>
              </a:lvl3pPr>
              <a:lvl4pPr marL="1600200" indent="-228600" defTabSz="585788">
                <a:defRPr sz="2400">
                  <a:solidFill>
                    <a:schemeClr val="tx1"/>
                  </a:solidFill>
                  <a:latin typeface="Arial" panose="020B0604020202020204" pitchFamily="34" charset="0"/>
                </a:defRPr>
              </a:lvl4pPr>
              <a:lvl5pPr marL="2057400" indent="-228600" defTabSz="585788">
                <a:defRPr sz="2400">
                  <a:solidFill>
                    <a:schemeClr val="tx1"/>
                  </a:solidFill>
                  <a:latin typeface="Arial" panose="020B0604020202020204" pitchFamily="34" charset="0"/>
                </a:defRPr>
              </a:lvl5pPr>
              <a:lvl6pPr marL="2514600" indent="-228600" defTabSz="585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585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585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latin typeface="Times New Roman" panose="02020603050405020304" pitchFamily="18" charset="0"/>
                </a:rPr>
                <a:t>1</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676400" y="457200"/>
            <a:ext cx="6248400" cy="711200"/>
          </a:xfrm>
          <a:noFill/>
        </p:spPr>
        <p:txBody>
          <a:bodyPr/>
          <a:lstStyle/>
          <a:p>
            <a:r>
              <a:rPr lang="en-US" altLang="en-US" sz="3600">
                <a:solidFill>
                  <a:srgbClr val="11312D"/>
                </a:solidFill>
              </a:rPr>
              <a:t>Example - continued</a:t>
            </a:r>
          </a:p>
        </p:txBody>
      </p:sp>
      <p:sp>
        <p:nvSpPr>
          <p:cNvPr id="4" name="Date Placeholder 2"/>
          <p:cNvSpPr>
            <a:spLocks noGrp="1"/>
          </p:cNvSpPr>
          <p:nvPr>
            <p:ph type="dt" sz="quarter" idx="10"/>
          </p:nvPr>
        </p:nvSpPr>
        <p:spPr/>
        <p:txBody>
          <a:bodyPr/>
          <a:lstStyle/>
          <a:p>
            <a:pPr>
              <a:defRPr/>
            </a:pPr>
            <a:r>
              <a:rPr lang="en-US"/>
              <a:t>Chapter 11</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0D2573A-C780-4E92-B076-FE1442880867}"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8434" name="Object 3"/>
          <p:cNvGraphicFramePr>
            <a:graphicFrameLocks/>
          </p:cNvGraphicFramePr>
          <p:nvPr/>
        </p:nvGraphicFramePr>
        <p:xfrm>
          <a:off x="381000" y="1676400"/>
          <a:ext cx="8532813" cy="3973513"/>
        </p:xfrm>
        <a:graphic>
          <a:graphicData uri="http://schemas.openxmlformats.org/presentationml/2006/ole">
            <mc:AlternateContent xmlns:mc="http://schemas.openxmlformats.org/markup-compatibility/2006">
              <mc:Choice xmlns:v="urn:schemas-microsoft-com:vml" Requires="v">
                <p:oleObj spid="_x0000_s18438" name="Equation" r:id="rId4" imgW="6362640" imgH="2628720" progId="Equation.3">
                  <p:embed/>
                </p:oleObj>
              </mc:Choice>
              <mc:Fallback>
                <p:oleObj name="Equation" r:id="rId4" imgW="6362640" imgH="26287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76400"/>
                        <a:ext cx="8532813" cy="397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381000"/>
            <a:ext cx="6400800" cy="711200"/>
          </a:xfrm>
          <a:noFill/>
        </p:spPr>
        <p:txBody>
          <a:bodyPr/>
          <a:lstStyle/>
          <a:p>
            <a:r>
              <a:rPr lang="en-US" altLang="en-US" sz="3200">
                <a:solidFill>
                  <a:srgbClr val="11312D"/>
                </a:solidFill>
              </a:rPr>
              <a:t>11.4 Inspect and Repair Model</a:t>
            </a:r>
          </a:p>
        </p:txBody>
      </p:sp>
      <p:sp>
        <p:nvSpPr>
          <p:cNvPr id="326" name="Date Placeholder 2"/>
          <p:cNvSpPr>
            <a:spLocks noGrp="1"/>
          </p:cNvSpPr>
          <p:nvPr>
            <p:ph type="dt" sz="quarter" idx="10"/>
          </p:nvPr>
        </p:nvSpPr>
        <p:spPr/>
        <p:txBody>
          <a:bodyPr/>
          <a:lstStyle/>
          <a:p>
            <a:pPr>
              <a:defRPr/>
            </a:pPr>
            <a:r>
              <a:rPr lang="en-US"/>
              <a:t>Chapter 11</a:t>
            </a:r>
          </a:p>
        </p:txBody>
      </p:sp>
      <p:sp>
        <p:nvSpPr>
          <p:cNvPr id="32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F1C09DE-5E85-4C14-8939-31B69B249CAF}"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sp>
        <p:nvSpPr>
          <p:cNvPr id="33797" name="Rectangle 3"/>
          <p:cNvSpPr>
            <a:spLocks noChangeArrowheads="1"/>
          </p:cNvSpPr>
          <p:nvPr/>
        </p:nvSpPr>
        <p:spPr bwMode="auto">
          <a:xfrm>
            <a:off x="304800" y="1295400"/>
            <a:ext cx="858202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Let R(t) be the dormant failure distribution,</a:t>
            </a:r>
          </a:p>
          <a:p>
            <a:r>
              <a:rPr lang="en-US" altLang="en-US" sz="2800"/>
              <a:t>      t</a:t>
            </a:r>
            <a:r>
              <a:rPr lang="en-US" altLang="en-US" sz="2800" baseline="-25000"/>
              <a:t>1</a:t>
            </a:r>
            <a:r>
              <a:rPr lang="en-US" altLang="en-US" sz="2800"/>
              <a:t> = inspection time,</a:t>
            </a:r>
          </a:p>
          <a:p>
            <a:r>
              <a:rPr lang="en-US" altLang="en-US" sz="2800"/>
              <a:t>      t</a:t>
            </a:r>
            <a:r>
              <a:rPr lang="en-US" altLang="en-US" sz="2800" baseline="-25000"/>
              <a:t>2</a:t>
            </a:r>
            <a:r>
              <a:rPr lang="en-US" altLang="en-US" sz="2800"/>
              <a:t> = repair time if necessary</a:t>
            </a:r>
          </a:p>
          <a:p>
            <a:r>
              <a:rPr lang="en-US" altLang="en-US" sz="2800"/>
              <a:t>      T = time between inspections </a:t>
            </a:r>
          </a:p>
          <a:p>
            <a:r>
              <a:rPr lang="en-US" altLang="en-US" sz="2800"/>
              <a:t>Then  T + t</a:t>
            </a:r>
            <a:r>
              <a:rPr lang="en-US" altLang="en-US" sz="2800" baseline="-25000"/>
              <a:t>1</a:t>
            </a:r>
            <a:r>
              <a:rPr lang="en-US" altLang="en-US" sz="2800"/>
              <a:t> + t</a:t>
            </a:r>
            <a:r>
              <a:rPr lang="en-US" altLang="en-US" sz="2800" baseline="-25000"/>
              <a:t>2</a:t>
            </a:r>
            <a:r>
              <a:rPr lang="en-US" altLang="en-US" sz="2800"/>
              <a:t> [ 1 - R(T) ] is the expected cycle time</a:t>
            </a:r>
          </a:p>
        </p:txBody>
      </p:sp>
      <p:pic>
        <p:nvPicPr>
          <p:cNvPr id="3379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3795713"/>
            <a:ext cx="2225675"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7"/>
          <p:cNvSpPr>
            <a:spLocks noChangeArrowheads="1"/>
          </p:cNvSpPr>
          <p:nvPr/>
        </p:nvSpPr>
        <p:spPr bwMode="auto">
          <a:xfrm>
            <a:off x="611188" y="4167188"/>
            <a:ext cx="173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t>Time to inspect</a:t>
            </a:r>
          </a:p>
          <a:p>
            <a:r>
              <a:rPr lang="en-US" altLang="en-US" sz="1800"/>
              <a:t>and repair?</a:t>
            </a:r>
          </a:p>
        </p:txBody>
      </p:sp>
      <p:grpSp>
        <p:nvGrpSpPr>
          <p:cNvPr id="33800" name="Group 10"/>
          <p:cNvGrpSpPr>
            <a:grpSpLocks noChangeAspect="1"/>
          </p:cNvGrpSpPr>
          <p:nvPr/>
        </p:nvGrpSpPr>
        <p:grpSpPr bwMode="auto">
          <a:xfrm>
            <a:off x="3048000" y="3810000"/>
            <a:ext cx="1417638" cy="2357438"/>
            <a:chOff x="1824" y="2400"/>
            <a:chExt cx="893" cy="1485"/>
          </a:xfrm>
        </p:grpSpPr>
        <p:sp>
          <p:nvSpPr>
            <p:cNvPr id="33801" name="AutoShape 9"/>
            <p:cNvSpPr>
              <a:spLocks noChangeAspect="1" noChangeArrowheads="1" noTextEdit="1"/>
            </p:cNvSpPr>
            <p:nvPr/>
          </p:nvSpPr>
          <p:spPr bwMode="auto">
            <a:xfrm>
              <a:off x="1824" y="2400"/>
              <a:ext cx="893"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3802" name="Group 211"/>
            <p:cNvGrpSpPr>
              <a:grpSpLocks/>
            </p:cNvGrpSpPr>
            <p:nvPr/>
          </p:nvGrpSpPr>
          <p:grpSpPr bwMode="auto">
            <a:xfrm>
              <a:off x="1913" y="2412"/>
              <a:ext cx="808" cy="1465"/>
              <a:chOff x="1913" y="2412"/>
              <a:chExt cx="808" cy="1465"/>
            </a:xfrm>
          </p:grpSpPr>
          <p:sp>
            <p:nvSpPr>
              <p:cNvPr id="33920" name="Freeform 11"/>
              <p:cNvSpPr>
                <a:spLocks/>
              </p:cNvSpPr>
              <p:nvPr/>
            </p:nvSpPr>
            <p:spPr bwMode="auto">
              <a:xfrm>
                <a:off x="2274" y="3341"/>
                <a:ext cx="435" cy="270"/>
              </a:xfrm>
              <a:custGeom>
                <a:avLst/>
                <a:gdLst>
                  <a:gd name="T0" fmla="*/ 239 w 435"/>
                  <a:gd name="T1" fmla="*/ 270 h 270"/>
                  <a:gd name="T2" fmla="*/ 231 w 435"/>
                  <a:gd name="T3" fmla="*/ 270 h 270"/>
                  <a:gd name="T4" fmla="*/ 224 w 435"/>
                  <a:gd name="T5" fmla="*/ 266 h 270"/>
                  <a:gd name="T6" fmla="*/ 208 w 435"/>
                  <a:gd name="T7" fmla="*/ 262 h 270"/>
                  <a:gd name="T8" fmla="*/ 189 w 435"/>
                  <a:gd name="T9" fmla="*/ 259 h 270"/>
                  <a:gd name="T10" fmla="*/ 166 w 435"/>
                  <a:gd name="T11" fmla="*/ 255 h 270"/>
                  <a:gd name="T12" fmla="*/ 143 w 435"/>
                  <a:gd name="T13" fmla="*/ 251 h 270"/>
                  <a:gd name="T14" fmla="*/ 120 w 435"/>
                  <a:gd name="T15" fmla="*/ 247 h 270"/>
                  <a:gd name="T16" fmla="*/ 97 w 435"/>
                  <a:gd name="T17" fmla="*/ 243 h 270"/>
                  <a:gd name="T18" fmla="*/ 73 w 435"/>
                  <a:gd name="T19" fmla="*/ 235 h 270"/>
                  <a:gd name="T20" fmla="*/ 50 w 435"/>
                  <a:gd name="T21" fmla="*/ 232 h 270"/>
                  <a:gd name="T22" fmla="*/ 31 w 435"/>
                  <a:gd name="T23" fmla="*/ 228 h 270"/>
                  <a:gd name="T24" fmla="*/ 16 w 435"/>
                  <a:gd name="T25" fmla="*/ 224 h 270"/>
                  <a:gd name="T26" fmla="*/ 8 w 435"/>
                  <a:gd name="T27" fmla="*/ 224 h 270"/>
                  <a:gd name="T28" fmla="*/ 0 w 435"/>
                  <a:gd name="T29" fmla="*/ 220 h 270"/>
                  <a:gd name="T30" fmla="*/ 4 w 435"/>
                  <a:gd name="T31" fmla="*/ 220 h 270"/>
                  <a:gd name="T32" fmla="*/ 12 w 435"/>
                  <a:gd name="T33" fmla="*/ 220 h 270"/>
                  <a:gd name="T34" fmla="*/ 12 w 435"/>
                  <a:gd name="T35" fmla="*/ 39 h 270"/>
                  <a:gd name="T36" fmla="*/ 8 w 435"/>
                  <a:gd name="T37" fmla="*/ 31 h 270"/>
                  <a:gd name="T38" fmla="*/ 8 w 435"/>
                  <a:gd name="T39" fmla="*/ 23 h 270"/>
                  <a:gd name="T40" fmla="*/ 12 w 435"/>
                  <a:gd name="T41" fmla="*/ 16 h 270"/>
                  <a:gd name="T42" fmla="*/ 16 w 435"/>
                  <a:gd name="T43" fmla="*/ 12 h 270"/>
                  <a:gd name="T44" fmla="*/ 23 w 435"/>
                  <a:gd name="T45" fmla="*/ 8 h 270"/>
                  <a:gd name="T46" fmla="*/ 27 w 435"/>
                  <a:gd name="T47" fmla="*/ 4 h 270"/>
                  <a:gd name="T48" fmla="*/ 35 w 435"/>
                  <a:gd name="T49" fmla="*/ 4 h 270"/>
                  <a:gd name="T50" fmla="*/ 47 w 435"/>
                  <a:gd name="T51" fmla="*/ 4 h 270"/>
                  <a:gd name="T52" fmla="*/ 54 w 435"/>
                  <a:gd name="T53" fmla="*/ 0 h 270"/>
                  <a:gd name="T54" fmla="*/ 62 w 435"/>
                  <a:gd name="T55" fmla="*/ 0 h 270"/>
                  <a:gd name="T56" fmla="*/ 70 w 435"/>
                  <a:gd name="T57" fmla="*/ 4 h 270"/>
                  <a:gd name="T58" fmla="*/ 77 w 435"/>
                  <a:gd name="T59" fmla="*/ 4 h 270"/>
                  <a:gd name="T60" fmla="*/ 85 w 435"/>
                  <a:gd name="T61" fmla="*/ 4 h 270"/>
                  <a:gd name="T62" fmla="*/ 93 w 435"/>
                  <a:gd name="T63" fmla="*/ 4 h 270"/>
                  <a:gd name="T64" fmla="*/ 97 w 435"/>
                  <a:gd name="T65" fmla="*/ 4 h 270"/>
                  <a:gd name="T66" fmla="*/ 100 w 435"/>
                  <a:gd name="T67" fmla="*/ 4 h 270"/>
                  <a:gd name="T68" fmla="*/ 408 w 435"/>
                  <a:gd name="T69" fmla="*/ 62 h 270"/>
                  <a:gd name="T70" fmla="*/ 412 w 435"/>
                  <a:gd name="T71" fmla="*/ 62 h 270"/>
                  <a:gd name="T72" fmla="*/ 420 w 435"/>
                  <a:gd name="T73" fmla="*/ 66 h 270"/>
                  <a:gd name="T74" fmla="*/ 424 w 435"/>
                  <a:gd name="T75" fmla="*/ 66 h 270"/>
                  <a:gd name="T76" fmla="*/ 428 w 435"/>
                  <a:gd name="T77" fmla="*/ 70 h 270"/>
                  <a:gd name="T78" fmla="*/ 431 w 435"/>
                  <a:gd name="T79" fmla="*/ 73 h 270"/>
                  <a:gd name="T80" fmla="*/ 431 w 435"/>
                  <a:gd name="T81" fmla="*/ 81 h 270"/>
                  <a:gd name="T82" fmla="*/ 435 w 435"/>
                  <a:gd name="T83" fmla="*/ 85 h 270"/>
                  <a:gd name="T84" fmla="*/ 435 w 435"/>
                  <a:gd name="T85" fmla="*/ 89 h 270"/>
                  <a:gd name="T86" fmla="*/ 428 w 435"/>
                  <a:gd name="T87" fmla="*/ 239 h 270"/>
                  <a:gd name="T88" fmla="*/ 428 w 435"/>
                  <a:gd name="T89" fmla="*/ 247 h 270"/>
                  <a:gd name="T90" fmla="*/ 428 w 435"/>
                  <a:gd name="T91" fmla="*/ 251 h 270"/>
                  <a:gd name="T92" fmla="*/ 424 w 435"/>
                  <a:gd name="T93" fmla="*/ 255 h 270"/>
                  <a:gd name="T94" fmla="*/ 420 w 435"/>
                  <a:gd name="T95" fmla="*/ 259 h 270"/>
                  <a:gd name="T96" fmla="*/ 416 w 435"/>
                  <a:gd name="T97" fmla="*/ 262 h 270"/>
                  <a:gd name="T98" fmla="*/ 412 w 435"/>
                  <a:gd name="T99" fmla="*/ 266 h 270"/>
                  <a:gd name="T100" fmla="*/ 408 w 435"/>
                  <a:gd name="T101" fmla="*/ 266 h 270"/>
                  <a:gd name="T102" fmla="*/ 401 w 435"/>
                  <a:gd name="T103" fmla="*/ 266 h 270"/>
                  <a:gd name="T104" fmla="*/ 239 w 435"/>
                  <a:gd name="T105" fmla="*/ 270 h 2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35"/>
                  <a:gd name="T160" fmla="*/ 0 h 270"/>
                  <a:gd name="T161" fmla="*/ 435 w 435"/>
                  <a:gd name="T162" fmla="*/ 270 h 2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35" h="270">
                    <a:moveTo>
                      <a:pt x="239" y="270"/>
                    </a:moveTo>
                    <a:lnTo>
                      <a:pt x="231" y="270"/>
                    </a:lnTo>
                    <a:lnTo>
                      <a:pt x="224" y="266"/>
                    </a:lnTo>
                    <a:lnTo>
                      <a:pt x="208" y="262"/>
                    </a:lnTo>
                    <a:lnTo>
                      <a:pt x="189" y="259"/>
                    </a:lnTo>
                    <a:lnTo>
                      <a:pt x="166" y="255"/>
                    </a:lnTo>
                    <a:lnTo>
                      <a:pt x="143" y="251"/>
                    </a:lnTo>
                    <a:lnTo>
                      <a:pt x="120" y="247"/>
                    </a:lnTo>
                    <a:lnTo>
                      <a:pt x="97" y="243"/>
                    </a:lnTo>
                    <a:lnTo>
                      <a:pt x="73" y="235"/>
                    </a:lnTo>
                    <a:lnTo>
                      <a:pt x="50" y="232"/>
                    </a:lnTo>
                    <a:lnTo>
                      <a:pt x="31" y="228"/>
                    </a:lnTo>
                    <a:lnTo>
                      <a:pt x="16" y="224"/>
                    </a:lnTo>
                    <a:lnTo>
                      <a:pt x="8" y="224"/>
                    </a:lnTo>
                    <a:lnTo>
                      <a:pt x="0" y="220"/>
                    </a:lnTo>
                    <a:lnTo>
                      <a:pt x="4" y="220"/>
                    </a:lnTo>
                    <a:lnTo>
                      <a:pt x="12" y="220"/>
                    </a:lnTo>
                    <a:lnTo>
                      <a:pt x="12" y="39"/>
                    </a:lnTo>
                    <a:lnTo>
                      <a:pt x="8" y="31"/>
                    </a:lnTo>
                    <a:lnTo>
                      <a:pt x="8" y="23"/>
                    </a:lnTo>
                    <a:lnTo>
                      <a:pt x="12" y="16"/>
                    </a:lnTo>
                    <a:lnTo>
                      <a:pt x="16" y="12"/>
                    </a:lnTo>
                    <a:lnTo>
                      <a:pt x="23" y="8"/>
                    </a:lnTo>
                    <a:lnTo>
                      <a:pt x="27" y="4"/>
                    </a:lnTo>
                    <a:lnTo>
                      <a:pt x="35" y="4"/>
                    </a:lnTo>
                    <a:lnTo>
                      <a:pt x="47" y="4"/>
                    </a:lnTo>
                    <a:lnTo>
                      <a:pt x="54" y="0"/>
                    </a:lnTo>
                    <a:lnTo>
                      <a:pt x="62" y="0"/>
                    </a:lnTo>
                    <a:lnTo>
                      <a:pt x="70" y="4"/>
                    </a:lnTo>
                    <a:lnTo>
                      <a:pt x="77" y="4"/>
                    </a:lnTo>
                    <a:lnTo>
                      <a:pt x="85" y="4"/>
                    </a:lnTo>
                    <a:lnTo>
                      <a:pt x="93" y="4"/>
                    </a:lnTo>
                    <a:lnTo>
                      <a:pt x="97" y="4"/>
                    </a:lnTo>
                    <a:lnTo>
                      <a:pt x="100" y="4"/>
                    </a:lnTo>
                    <a:lnTo>
                      <a:pt x="408" y="62"/>
                    </a:lnTo>
                    <a:lnTo>
                      <a:pt x="412" y="62"/>
                    </a:lnTo>
                    <a:lnTo>
                      <a:pt x="420" y="66"/>
                    </a:lnTo>
                    <a:lnTo>
                      <a:pt x="424" y="66"/>
                    </a:lnTo>
                    <a:lnTo>
                      <a:pt x="428" y="70"/>
                    </a:lnTo>
                    <a:lnTo>
                      <a:pt x="431" y="73"/>
                    </a:lnTo>
                    <a:lnTo>
                      <a:pt x="431" y="81"/>
                    </a:lnTo>
                    <a:lnTo>
                      <a:pt x="435" y="85"/>
                    </a:lnTo>
                    <a:lnTo>
                      <a:pt x="435" y="89"/>
                    </a:lnTo>
                    <a:lnTo>
                      <a:pt x="428" y="239"/>
                    </a:lnTo>
                    <a:lnTo>
                      <a:pt x="428" y="247"/>
                    </a:lnTo>
                    <a:lnTo>
                      <a:pt x="428" y="251"/>
                    </a:lnTo>
                    <a:lnTo>
                      <a:pt x="424" y="255"/>
                    </a:lnTo>
                    <a:lnTo>
                      <a:pt x="420" y="259"/>
                    </a:lnTo>
                    <a:lnTo>
                      <a:pt x="416" y="262"/>
                    </a:lnTo>
                    <a:lnTo>
                      <a:pt x="412" y="266"/>
                    </a:lnTo>
                    <a:lnTo>
                      <a:pt x="408" y="266"/>
                    </a:lnTo>
                    <a:lnTo>
                      <a:pt x="401" y="266"/>
                    </a:lnTo>
                    <a:lnTo>
                      <a:pt x="239" y="27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1" name="Freeform 12"/>
              <p:cNvSpPr>
                <a:spLocks/>
              </p:cNvSpPr>
              <p:nvPr/>
            </p:nvSpPr>
            <p:spPr bwMode="auto">
              <a:xfrm>
                <a:off x="2274" y="3557"/>
                <a:ext cx="239" cy="58"/>
              </a:xfrm>
              <a:custGeom>
                <a:avLst/>
                <a:gdLst>
                  <a:gd name="T0" fmla="*/ 8 w 239"/>
                  <a:gd name="T1" fmla="*/ 4 h 58"/>
                  <a:gd name="T2" fmla="*/ 12 w 239"/>
                  <a:gd name="T3" fmla="*/ 0 h 58"/>
                  <a:gd name="T4" fmla="*/ 4 w 239"/>
                  <a:gd name="T5" fmla="*/ 0 h 58"/>
                  <a:gd name="T6" fmla="*/ 0 w 239"/>
                  <a:gd name="T7" fmla="*/ 8 h 58"/>
                  <a:gd name="T8" fmla="*/ 8 w 239"/>
                  <a:gd name="T9" fmla="*/ 8 h 58"/>
                  <a:gd name="T10" fmla="*/ 16 w 239"/>
                  <a:gd name="T11" fmla="*/ 12 h 58"/>
                  <a:gd name="T12" fmla="*/ 31 w 239"/>
                  <a:gd name="T13" fmla="*/ 16 h 58"/>
                  <a:gd name="T14" fmla="*/ 50 w 239"/>
                  <a:gd name="T15" fmla="*/ 19 h 58"/>
                  <a:gd name="T16" fmla="*/ 70 w 239"/>
                  <a:gd name="T17" fmla="*/ 23 h 58"/>
                  <a:gd name="T18" fmla="*/ 93 w 239"/>
                  <a:gd name="T19" fmla="*/ 27 h 58"/>
                  <a:gd name="T20" fmla="*/ 120 w 239"/>
                  <a:gd name="T21" fmla="*/ 35 h 58"/>
                  <a:gd name="T22" fmla="*/ 143 w 239"/>
                  <a:gd name="T23" fmla="*/ 39 h 58"/>
                  <a:gd name="T24" fmla="*/ 166 w 239"/>
                  <a:gd name="T25" fmla="*/ 43 h 58"/>
                  <a:gd name="T26" fmla="*/ 189 w 239"/>
                  <a:gd name="T27" fmla="*/ 46 h 58"/>
                  <a:gd name="T28" fmla="*/ 204 w 239"/>
                  <a:gd name="T29" fmla="*/ 50 h 58"/>
                  <a:gd name="T30" fmla="*/ 224 w 239"/>
                  <a:gd name="T31" fmla="*/ 54 h 58"/>
                  <a:gd name="T32" fmla="*/ 231 w 239"/>
                  <a:gd name="T33" fmla="*/ 54 h 58"/>
                  <a:gd name="T34" fmla="*/ 239 w 239"/>
                  <a:gd name="T35" fmla="*/ 58 h 58"/>
                  <a:gd name="T36" fmla="*/ 239 w 239"/>
                  <a:gd name="T37" fmla="*/ 50 h 58"/>
                  <a:gd name="T38" fmla="*/ 231 w 239"/>
                  <a:gd name="T39" fmla="*/ 50 h 58"/>
                  <a:gd name="T40" fmla="*/ 224 w 239"/>
                  <a:gd name="T41" fmla="*/ 46 h 58"/>
                  <a:gd name="T42" fmla="*/ 208 w 239"/>
                  <a:gd name="T43" fmla="*/ 46 h 58"/>
                  <a:gd name="T44" fmla="*/ 189 w 239"/>
                  <a:gd name="T45" fmla="*/ 43 h 58"/>
                  <a:gd name="T46" fmla="*/ 166 w 239"/>
                  <a:gd name="T47" fmla="*/ 39 h 58"/>
                  <a:gd name="T48" fmla="*/ 143 w 239"/>
                  <a:gd name="T49" fmla="*/ 35 h 58"/>
                  <a:gd name="T50" fmla="*/ 120 w 239"/>
                  <a:gd name="T51" fmla="*/ 27 h 58"/>
                  <a:gd name="T52" fmla="*/ 97 w 239"/>
                  <a:gd name="T53" fmla="*/ 23 h 58"/>
                  <a:gd name="T54" fmla="*/ 73 w 239"/>
                  <a:gd name="T55" fmla="*/ 19 h 58"/>
                  <a:gd name="T56" fmla="*/ 50 w 239"/>
                  <a:gd name="T57" fmla="*/ 12 h 58"/>
                  <a:gd name="T58" fmla="*/ 31 w 239"/>
                  <a:gd name="T59" fmla="*/ 8 h 58"/>
                  <a:gd name="T60" fmla="*/ 20 w 239"/>
                  <a:gd name="T61" fmla="*/ 8 h 58"/>
                  <a:gd name="T62" fmla="*/ 8 w 239"/>
                  <a:gd name="T63" fmla="*/ 4 h 58"/>
                  <a:gd name="T64" fmla="*/ 4 w 239"/>
                  <a:gd name="T65" fmla="*/ 0 h 58"/>
                  <a:gd name="T66" fmla="*/ 4 w 239"/>
                  <a:gd name="T67" fmla="*/ 8 h 58"/>
                  <a:gd name="T68" fmla="*/ 12 w 239"/>
                  <a:gd name="T69" fmla="*/ 8 h 58"/>
                  <a:gd name="T70" fmla="*/ 16 w 239"/>
                  <a:gd name="T71" fmla="*/ 4 h 58"/>
                  <a:gd name="T72" fmla="*/ 12 w 239"/>
                  <a:gd name="T73" fmla="*/ 8 h 58"/>
                  <a:gd name="T74" fmla="*/ 16 w 239"/>
                  <a:gd name="T75" fmla="*/ 8 h 58"/>
                  <a:gd name="T76" fmla="*/ 16 w 239"/>
                  <a:gd name="T77" fmla="*/ 4 h 58"/>
                  <a:gd name="T78" fmla="*/ 8 w 239"/>
                  <a:gd name="T79" fmla="*/ 4 h 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9"/>
                  <a:gd name="T121" fmla="*/ 0 h 58"/>
                  <a:gd name="T122" fmla="*/ 239 w 239"/>
                  <a:gd name="T123" fmla="*/ 58 h 5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9" h="58">
                    <a:moveTo>
                      <a:pt x="8" y="4"/>
                    </a:moveTo>
                    <a:lnTo>
                      <a:pt x="12" y="0"/>
                    </a:lnTo>
                    <a:lnTo>
                      <a:pt x="4" y="0"/>
                    </a:lnTo>
                    <a:lnTo>
                      <a:pt x="0" y="8"/>
                    </a:lnTo>
                    <a:lnTo>
                      <a:pt x="8" y="8"/>
                    </a:lnTo>
                    <a:lnTo>
                      <a:pt x="16" y="12"/>
                    </a:lnTo>
                    <a:lnTo>
                      <a:pt x="31" y="16"/>
                    </a:lnTo>
                    <a:lnTo>
                      <a:pt x="50" y="19"/>
                    </a:lnTo>
                    <a:lnTo>
                      <a:pt x="70" y="23"/>
                    </a:lnTo>
                    <a:lnTo>
                      <a:pt x="93" y="27"/>
                    </a:lnTo>
                    <a:lnTo>
                      <a:pt x="120" y="35"/>
                    </a:lnTo>
                    <a:lnTo>
                      <a:pt x="143" y="39"/>
                    </a:lnTo>
                    <a:lnTo>
                      <a:pt x="166" y="43"/>
                    </a:lnTo>
                    <a:lnTo>
                      <a:pt x="189" y="46"/>
                    </a:lnTo>
                    <a:lnTo>
                      <a:pt x="204" y="50"/>
                    </a:lnTo>
                    <a:lnTo>
                      <a:pt x="224" y="54"/>
                    </a:lnTo>
                    <a:lnTo>
                      <a:pt x="231" y="54"/>
                    </a:lnTo>
                    <a:lnTo>
                      <a:pt x="239" y="58"/>
                    </a:lnTo>
                    <a:lnTo>
                      <a:pt x="239" y="50"/>
                    </a:lnTo>
                    <a:lnTo>
                      <a:pt x="231" y="50"/>
                    </a:lnTo>
                    <a:lnTo>
                      <a:pt x="224" y="46"/>
                    </a:lnTo>
                    <a:lnTo>
                      <a:pt x="208" y="46"/>
                    </a:lnTo>
                    <a:lnTo>
                      <a:pt x="189" y="43"/>
                    </a:lnTo>
                    <a:lnTo>
                      <a:pt x="166" y="39"/>
                    </a:lnTo>
                    <a:lnTo>
                      <a:pt x="143" y="35"/>
                    </a:lnTo>
                    <a:lnTo>
                      <a:pt x="120" y="27"/>
                    </a:lnTo>
                    <a:lnTo>
                      <a:pt x="97" y="23"/>
                    </a:lnTo>
                    <a:lnTo>
                      <a:pt x="73" y="19"/>
                    </a:lnTo>
                    <a:lnTo>
                      <a:pt x="50" y="12"/>
                    </a:lnTo>
                    <a:lnTo>
                      <a:pt x="31" y="8"/>
                    </a:lnTo>
                    <a:lnTo>
                      <a:pt x="20" y="8"/>
                    </a:lnTo>
                    <a:lnTo>
                      <a:pt x="8" y="4"/>
                    </a:lnTo>
                    <a:lnTo>
                      <a:pt x="4" y="0"/>
                    </a:lnTo>
                    <a:lnTo>
                      <a:pt x="4" y="8"/>
                    </a:lnTo>
                    <a:lnTo>
                      <a:pt x="12" y="8"/>
                    </a:lnTo>
                    <a:lnTo>
                      <a:pt x="16" y="4"/>
                    </a:lnTo>
                    <a:lnTo>
                      <a:pt x="12" y="8"/>
                    </a:lnTo>
                    <a:lnTo>
                      <a:pt x="16" y="8"/>
                    </a:lnTo>
                    <a:lnTo>
                      <a:pt x="16"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2" name="Freeform 13"/>
              <p:cNvSpPr>
                <a:spLocks/>
              </p:cNvSpPr>
              <p:nvPr/>
            </p:nvSpPr>
            <p:spPr bwMode="auto">
              <a:xfrm>
                <a:off x="2282" y="3380"/>
                <a:ext cx="8" cy="181"/>
              </a:xfrm>
              <a:custGeom>
                <a:avLst/>
                <a:gdLst>
                  <a:gd name="T0" fmla="*/ 0 w 8"/>
                  <a:gd name="T1" fmla="*/ 0 h 181"/>
                  <a:gd name="T2" fmla="*/ 0 w 8"/>
                  <a:gd name="T3" fmla="*/ 0 h 181"/>
                  <a:gd name="T4" fmla="*/ 0 w 8"/>
                  <a:gd name="T5" fmla="*/ 181 h 181"/>
                  <a:gd name="T6" fmla="*/ 8 w 8"/>
                  <a:gd name="T7" fmla="*/ 181 h 181"/>
                  <a:gd name="T8" fmla="*/ 8 w 8"/>
                  <a:gd name="T9" fmla="*/ 0 h 181"/>
                  <a:gd name="T10" fmla="*/ 8 w 8"/>
                  <a:gd name="T11" fmla="*/ 0 h 181"/>
                  <a:gd name="T12" fmla="*/ 8 w 8"/>
                  <a:gd name="T13" fmla="*/ 0 h 181"/>
                  <a:gd name="T14" fmla="*/ 8 w 8"/>
                  <a:gd name="T15" fmla="*/ 0 h 181"/>
                  <a:gd name="T16" fmla="*/ 8 w 8"/>
                  <a:gd name="T17" fmla="*/ 0 h 181"/>
                  <a:gd name="T18" fmla="*/ 0 w 8"/>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181"/>
                  <a:gd name="T32" fmla="*/ 8 w 8"/>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181">
                    <a:moveTo>
                      <a:pt x="0" y="0"/>
                    </a:moveTo>
                    <a:lnTo>
                      <a:pt x="0" y="0"/>
                    </a:lnTo>
                    <a:lnTo>
                      <a:pt x="0" y="181"/>
                    </a:lnTo>
                    <a:lnTo>
                      <a:pt x="8" y="181"/>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3" name="Freeform 14"/>
              <p:cNvSpPr>
                <a:spLocks/>
              </p:cNvSpPr>
              <p:nvPr/>
            </p:nvSpPr>
            <p:spPr bwMode="auto">
              <a:xfrm>
                <a:off x="2282" y="3341"/>
                <a:ext cx="92" cy="39"/>
              </a:xfrm>
              <a:custGeom>
                <a:avLst/>
                <a:gdLst>
                  <a:gd name="T0" fmla="*/ 92 w 92"/>
                  <a:gd name="T1" fmla="*/ 4 h 39"/>
                  <a:gd name="T2" fmla="*/ 92 w 92"/>
                  <a:gd name="T3" fmla="*/ 0 h 39"/>
                  <a:gd name="T4" fmla="*/ 89 w 92"/>
                  <a:gd name="T5" fmla="*/ 4 h 39"/>
                  <a:gd name="T6" fmla="*/ 85 w 92"/>
                  <a:gd name="T7" fmla="*/ 0 h 39"/>
                  <a:gd name="T8" fmla="*/ 77 w 92"/>
                  <a:gd name="T9" fmla="*/ 0 h 39"/>
                  <a:gd name="T10" fmla="*/ 69 w 92"/>
                  <a:gd name="T11" fmla="*/ 0 h 39"/>
                  <a:gd name="T12" fmla="*/ 62 w 92"/>
                  <a:gd name="T13" fmla="*/ 0 h 39"/>
                  <a:gd name="T14" fmla="*/ 54 w 92"/>
                  <a:gd name="T15" fmla="*/ 0 h 39"/>
                  <a:gd name="T16" fmla="*/ 46 w 92"/>
                  <a:gd name="T17" fmla="*/ 0 h 39"/>
                  <a:gd name="T18" fmla="*/ 39 w 92"/>
                  <a:gd name="T19" fmla="*/ 0 h 39"/>
                  <a:gd name="T20" fmla="*/ 27 w 92"/>
                  <a:gd name="T21" fmla="*/ 0 h 39"/>
                  <a:gd name="T22" fmla="*/ 19 w 92"/>
                  <a:gd name="T23" fmla="*/ 4 h 39"/>
                  <a:gd name="T24" fmla="*/ 12 w 92"/>
                  <a:gd name="T25" fmla="*/ 4 h 39"/>
                  <a:gd name="T26" fmla="*/ 8 w 92"/>
                  <a:gd name="T27" fmla="*/ 8 h 39"/>
                  <a:gd name="T28" fmla="*/ 4 w 92"/>
                  <a:gd name="T29" fmla="*/ 16 h 39"/>
                  <a:gd name="T30" fmla="*/ 0 w 92"/>
                  <a:gd name="T31" fmla="*/ 23 h 39"/>
                  <a:gd name="T32" fmla="*/ 0 w 92"/>
                  <a:gd name="T33" fmla="*/ 31 h 39"/>
                  <a:gd name="T34" fmla="*/ 0 w 92"/>
                  <a:gd name="T35" fmla="*/ 39 h 39"/>
                  <a:gd name="T36" fmla="*/ 8 w 92"/>
                  <a:gd name="T37" fmla="*/ 39 h 39"/>
                  <a:gd name="T38" fmla="*/ 4 w 92"/>
                  <a:gd name="T39" fmla="*/ 31 h 39"/>
                  <a:gd name="T40" fmla="*/ 4 w 92"/>
                  <a:gd name="T41" fmla="*/ 23 h 39"/>
                  <a:gd name="T42" fmla="*/ 8 w 92"/>
                  <a:gd name="T43" fmla="*/ 16 h 39"/>
                  <a:gd name="T44" fmla="*/ 12 w 92"/>
                  <a:gd name="T45" fmla="*/ 12 h 39"/>
                  <a:gd name="T46" fmla="*/ 15 w 92"/>
                  <a:gd name="T47" fmla="*/ 12 h 39"/>
                  <a:gd name="T48" fmla="*/ 23 w 92"/>
                  <a:gd name="T49" fmla="*/ 8 h 39"/>
                  <a:gd name="T50" fmla="*/ 27 w 92"/>
                  <a:gd name="T51" fmla="*/ 4 h 39"/>
                  <a:gd name="T52" fmla="*/ 39 w 92"/>
                  <a:gd name="T53" fmla="*/ 4 h 39"/>
                  <a:gd name="T54" fmla="*/ 46 w 92"/>
                  <a:gd name="T55" fmla="*/ 4 h 39"/>
                  <a:gd name="T56" fmla="*/ 54 w 92"/>
                  <a:gd name="T57" fmla="*/ 4 h 39"/>
                  <a:gd name="T58" fmla="*/ 62 w 92"/>
                  <a:gd name="T59" fmla="*/ 4 h 39"/>
                  <a:gd name="T60" fmla="*/ 69 w 92"/>
                  <a:gd name="T61" fmla="*/ 4 h 39"/>
                  <a:gd name="T62" fmla="*/ 77 w 92"/>
                  <a:gd name="T63" fmla="*/ 8 h 39"/>
                  <a:gd name="T64" fmla="*/ 85 w 92"/>
                  <a:gd name="T65" fmla="*/ 8 h 39"/>
                  <a:gd name="T66" fmla="*/ 89 w 92"/>
                  <a:gd name="T67" fmla="*/ 8 h 39"/>
                  <a:gd name="T68" fmla="*/ 92 w 92"/>
                  <a:gd name="T69" fmla="*/ 8 h 39"/>
                  <a:gd name="T70" fmla="*/ 92 w 92"/>
                  <a:gd name="T71" fmla="*/ 8 h 39"/>
                  <a:gd name="T72" fmla="*/ 92 w 92"/>
                  <a:gd name="T73" fmla="*/ 4 h 39"/>
                  <a:gd name="T74" fmla="*/ 92 w 92"/>
                  <a:gd name="T75" fmla="*/ 0 h 39"/>
                  <a:gd name="T76" fmla="*/ 92 w 92"/>
                  <a:gd name="T77" fmla="*/ 0 h 39"/>
                  <a:gd name="T78" fmla="*/ 92 w 92"/>
                  <a:gd name="T79" fmla="*/ 4 h 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2"/>
                  <a:gd name="T121" fmla="*/ 0 h 39"/>
                  <a:gd name="T122" fmla="*/ 92 w 92"/>
                  <a:gd name="T123" fmla="*/ 39 h 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2" h="39">
                    <a:moveTo>
                      <a:pt x="92" y="4"/>
                    </a:moveTo>
                    <a:lnTo>
                      <a:pt x="92" y="0"/>
                    </a:lnTo>
                    <a:lnTo>
                      <a:pt x="89" y="4"/>
                    </a:lnTo>
                    <a:lnTo>
                      <a:pt x="85" y="0"/>
                    </a:lnTo>
                    <a:lnTo>
                      <a:pt x="77" y="0"/>
                    </a:lnTo>
                    <a:lnTo>
                      <a:pt x="69" y="0"/>
                    </a:lnTo>
                    <a:lnTo>
                      <a:pt x="62" y="0"/>
                    </a:lnTo>
                    <a:lnTo>
                      <a:pt x="54" y="0"/>
                    </a:lnTo>
                    <a:lnTo>
                      <a:pt x="46" y="0"/>
                    </a:lnTo>
                    <a:lnTo>
                      <a:pt x="39" y="0"/>
                    </a:lnTo>
                    <a:lnTo>
                      <a:pt x="27" y="0"/>
                    </a:lnTo>
                    <a:lnTo>
                      <a:pt x="19" y="4"/>
                    </a:lnTo>
                    <a:lnTo>
                      <a:pt x="12" y="4"/>
                    </a:lnTo>
                    <a:lnTo>
                      <a:pt x="8" y="8"/>
                    </a:lnTo>
                    <a:lnTo>
                      <a:pt x="4" y="16"/>
                    </a:lnTo>
                    <a:lnTo>
                      <a:pt x="0" y="23"/>
                    </a:lnTo>
                    <a:lnTo>
                      <a:pt x="0" y="31"/>
                    </a:lnTo>
                    <a:lnTo>
                      <a:pt x="0" y="39"/>
                    </a:lnTo>
                    <a:lnTo>
                      <a:pt x="8" y="39"/>
                    </a:lnTo>
                    <a:lnTo>
                      <a:pt x="4" y="31"/>
                    </a:lnTo>
                    <a:lnTo>
                      <a:pt x="4" y="23"/>
                    </a:lnTo>
                    <a:lnTo>
                      <a:pt x="8" y="16"/>
                    </a:lnTo>
                    <a:lnTo>
                      <a:pt x="12" y="12"/>
                    </a:lnTo>
                    <a:lnTo>
                      <a:pt x="15" y="12"/>
                    </a:lnTo>
                    <a:lnTo>
                      <a:pt x="23" y="8"/>
                    </a:lnTo>
                    <a:lnTo>
                      <a:pt x="27" y="4"/>
                    </a:lnTo>
                    <a:lnTo>
                      <a:pt x="39" y="4"/>
                    </a:lnTo>
                    <a:lnTo>
                      <a:pt x="46" y="4"/>
                    </a:lnTo>
                    <a:lnTo>
                      <a:pt x="54" y="4"/>
                    </a:lnTo>
                    <a:lnTo>
                      <a:pt x="62" y="4"/>
                    </a:lnTo>
                    <a:lnTo>
                      <a:pt x="69" y="4"/>
                    </a:lnTo>
                    <a:lnTo>
                      <a:pt x="77" y="8"/>
                    </a:lnTo>
                    <a:lnTo>
                      <a:pt x="85" y="8"/>
                    </a:lnTo>
                    <a:lnTo>
                      <a:pt x="89" y="8"/>
                    </a:lnTo>
                    <a:lnTo>
                      <a:pt x="92" y="8"/>
                    </a:lnTo>
                    <a:lnTo>
                      <a:pt x="92" y="4"/>
                    </a:lnTo>
                    <a:lnTo>
                      <a:pt x="92" y="0"/>
                    </a:lnTo>
                    <a:lnTo>
                      <a:pt x="9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4" name="Freeform 15"/>
              <p:cNvSpPr>
                <a:spLocks/>
              </p:cNvSpPr>
              <p:nvPr/>
            </p:nvSpPr>
            <p:spPr bwMode="auto">
              <a:xfrm>
                <a:off x="2374" y="3345"/>
                <a:ext cx="308" cy="62"/>
              </a:xfrm>
              <a:custGeom>
                <a:avLst/>
                <a:gdLst>
                  <a:gd name="T0" fmla="*/ 308 w 308"/>
                  <a:gd name="T1" fmla="*/ 54 h 62"/>
                  <a:gd name="T2" fmla="*/ 308 w 308"/>
                  <a:gd name="T3" fmla="*/ 58 h 62"/>
                  <a:gd name="T4" fmla="*/ 0 w 308"/>
                  <a:gd name="T5" fmla="*/ 0 h 62"/>
                  <a:gd name="T6" fmla="*/ 0 w 308"/>
                  <a:gd name="T7" fmla="*/ 4 h 62"/>
                  <a:gd name="T8" fmla="*/ 308 w 308"/>
                  <a:gd name="T9" fmla="*/ 62 h 62"/>
                  <a:gd name="T10" fmla="*/ 308 w 308"/>
                  <a:gd name="T11" fmla="*/ 62 h 62"/>
                  <a:gd name="T12" fmla="*/ 308 w 308"/>
                  <a:gd name="T13" fmla="*/ 62 h 62"/>
                  <a:gd name="T14" fmla="*/ 308 w 308"/>
                  <a:gd name="T15" fmla="*/ 62 h 62"/>
                  <a:gd name="T16" fmla="*/ 308 w 308"/>
                  <a:gd name="T17" fmla="*/ 62 h 62"/>
                  <a:gd name="T18" fmla="*/ 308 w 308"/>
                  <a:gd name="T19" fmla="*/ 54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62"/>
                  <a:gd name="T32" fmla="*/ 308 w 308"/>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62">
                    <a:moveTo>
                      <a:pt x="308" y="54"/>
                    </a:moveTo>
                    <a:lnTo>
                      <a:pt x="308" y="58"/>
                    </a:lnTo>
                    <a:lnTo>
                      <a:pt x="0" y="0"/>
                    </a:lnTo>
                    <a:lnTo>
                      <a:pt x="0" y="4"/>
                    </a:lnTo>
                    <a:lnTo>
                      <a:pt x="308" y="62"/>
                    </a:lnTo>
                    <a:lnTo>
                      <a:pt x="308"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5" name="Freeform 16"/>
              <p:cNvSpPr>
                <a:spLocks/>
              </p:cNvSpPr>
              <p:nvPr/>
            </p:nvSpPr>
            <p:spPr bwMode="auto">
              <a:xfrm>
                <a:off x="2682" y="3399"/>
                <a:ext cx="31" cy="31"/>
              </a:xfrm>
              <a:custGeom>
                <a:avLst/>
                <a:gdLst>
                  <a:gd name="T0" fmla="*/ 31 w 31"/>
                  <a:gd name="T1" fmla="*/ 31 h 31"/>
                  <a:gd name="T2" fmla="*/ 31 w 31"/>
                  <a:gd name="T3" fmla="*/ 31 h 31"/>
                  <a:gd name="T4" fmla="*/ 31 w 31"/>
                  <a:gd name="T5" fmla="*/ 27 h 31"/>
                  <a:gd name="T6" fmla="*/ 27 w 31"/>
                  <a:gd name="T7" fmla="*/ 19 h 31"/>
                  <a:gd name="T8" fmla="*/ 23 w 31"/>
                  <a:gd name="T9" fmla="*/ 15 h 31"/>
                  <a:gd name="T10" fmla="*/ 20 w 31"/>
                  <a:gd name="T11" fmla="*/ 12 h 31"/>
                  <a:gd name="T12" fmla="*/ 16 w 31"/>
                  <a:gd name="T13" fmla="*/ 8 h 31"/>
                  <a:gd name="T14" fmla="*/ 12 w 31"/>
                  <a:gd name="T15" fmla="*/ 4 h 31"/>
                  <a:gd name="T16" fmla="*/ 4 w 31"/>
                  <a:gd name="T17" fmla="*/ 4 h 31"/>
                  <a:gd name="T18" fmla="*/ 0 w 31"/>
                  <a:gd name="T19" fmla="*/ 0 h 31"/>
                  <a:gd name="T20" fmla="*/ 0 w 31"/>
                  <a:gd name="T21" fmla="*/ 8 h 31"/>
                  <a:gd name="T22" fmla="*/ 4 w 31"/>
                  <a:gd name="T23" fmla="*/ 8 h 31"/>
                  <a:gd name="T24" fmla="*/ 8 w 31"/>
                  <a:gd name="T25" fmla="*/ 12 h 31"/>
                  <a:gd name="T26" fmla="*/ 12 w 31"/>
                  <a:gd name="T27" fmla="*/ 12 h 31"/>
                  <a:gd name="T28" fmla="*/ 16 w 31"/>
                  <a:gd name="T29" fmla="*/ 15 h 31"/>
                  <a:gd name="T30" fmla="*/ 20 w 31"/>
                  <a:gd name="T31" fmla="*/ 19 h 31"/>
                  <a:gd name="T32" fmla="*/ 23 w 31"/>
                  <a:gd name="T33" fmla="*/ 23 h 31"/>
                  <a:gd name="T34" fmla="*/ 23 w 31"/>
                  <a:gd name="T35" fmla="*/ 27 h 31"/>
                  <a:gd name="T36" fmla="*/ 23 w 31"/>
                  <a:gd name="T37" fmla="*/ 31 h 31"/>
                  <a:gd name="T38" fmla="*/ 23 w 31"/>
                  <a:gd name="T39" fmla="*/ 31 h 31"/>
                  <a:gd name="T40" fmla="*/ 31 w 31"/>
                  <a:gd name="T41" fmla="*/ 31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1"/>
                  <a:gd name="T65" fmla="*/ 31 w 31"/>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1">
                    <a:moveTo>
                      <a:pt x="31" y="31"/>
                    </a:moveTo>
                    <a:lnTo>
                      <a:pt x="31" y="31"/>
                    </a:lnTo>
                    <a:lnTo>
                      <a:pt x="31" y="27"/>
                    </a:lnTo>
                    <a:lnTo>
                      <a:pt x="27" y="19"/>
                    </a:lnTo>
                    <a:lnTo>
                      <a:pt x="23" y="15"/>
                    </a:lnTo>
                    <a:lnTo>
                      <a:pt x="20" y="12"/>
                    </a:lnTo>
                    <a:lnTo>
                      <a:pt x="16" y="8"/>
                    </a:lnTo>
                    <a:lnTo>
                      <a:pt x="12" y="4"/>
                    </a:lnTo>
                    <a:lnTo>
                      <a:pt x="4" y="4"/>
                    </a:lnTo>
                    <a:lnTo>
                      <a:pt x="0" y="0"/>
                    </a:lnTo>
                    <a:lnTo>
                      <a:pt x="0" y="8"/>
                    </a:lnTo>
                    <a:lnTo>
                      <a:pt x="4" y="8"/>
                    </a:lnTo>
                    <a:lnTo>
                      <a:pt x="8" y="12"/>
                    </a:lnTo>
                    <a:lnTo>
                      <a:pt x="12" y="12"/>
                    </a:lnTo>
                    <a:lnTo>
                      <a:pt x="16" y="15"/>
                    </a:lnTo>
                    <a:lnTo>
                      <a:pt x="20" y="19"/>
                    </a:lnTo>
                    <a:lnTo>
                      <a:pt x="23" y="23"/>
                    </a:lnTo>
                    <a:lnTo>
                      <a:pt x="23" y="27"/>
                    </a:lnTo>
                    <a:lnTo>
                      <a:pt x="23" y="31"/>
                    </a:lnTo>
                    <a:lnTo>
                      <a:pt x="3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6" name="Freeform 17"/>
              <p:cNvSpPr>
                <a:spLocks/>
              </p:cNvSpPr>
              <p:nvPr/>
            </p:nvSpPr>
            <p:spPr bwMode="auto">
              <a:xfrm>
                <a:off x="2698" y="3430"/>
                <a:ext cx="15" cy="150"/>
              </a:xfrm>
              <a:custGeom>
                <a:avLst/>
                <a:gdLst>
                  <a:gd name="T0" fmla="*/ 7 w 15"/>
                  <a:gd name="T1" fmla="*/ 150 h 150"/>
                  <a:gd name="T2" fmla="*/ 7 w 15"/>
                  <a:gd name="T3" fmla="*/ 150 h 150"/>
                  <a:gd name="T4" fmla="*/ 15 w 15"/>
                  <a:gd name="T5" fmla="*/ 0 h 150"/>
                  <a:gd name="T6" fmla="*/ 7 w 15"/>
                  <a:gd name="T7" fmla="*/ 0 h 150"/>
                  <a:gd name="T8" fmla="*/ 4 w 15"/>
                  <a:gd name="T9" fmla="*/ 150 h 150"/>
                  <a:gd name="T10" fmla="*/ 0 w 15"/>
                  <a:gd name="T11" fmla="*/ 150 h 150"/>
                  <a:gd name="T12" fmla="*/ 7 w 15"/>
                  <a:gd name="T13" fmla="*/ 150 h 150"/>
                  <a:gd name="T14" fmla="*/ 0 60000 65536"/>
                  <a:gd name="T15" fmla="*/ 0 60000 65536"/>
                  <a:gd name="T16" fmla="*/ 0 60000 65536"/>
                  <a:gd name="T17" fmla="*/ 0 60000 65536"/>
                  <a:gd name="T18" fmla="*/ 0 60000 65536"/>
                  <a:gd name="T19" fmla="*/ 0 60000 65536"/>
                  <a:gd name="T20" fmla="*/ 0 60000 65536"/>
                  <a:gd name="T21" fmla="*/ 0 w 15"/>
                  <a:gd name="T22" fmla="*/ 0 h 150"/>
                  <a:gd name="T23" fmla="*/ 15 w 15"/>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50">
                    <a:moveTo>
                      <a:pt x="7" y="150"/>
                    </a:moveTo>
                    <a:lnTo>
                      <a:pt x="7" y="150"/>
                    </a:lnTo>
                    <a:lnTo>
                      <a:pt x="15" y="0"/>
                    </a:lnTo>
                    <a:lnTo>
                      <a:pt x="7" y="0"/>
                    </a:lnTo>
                    <a:lnTo>
                      <a:pt x="4" y="150"/>
                    </a:lnTo>
                    <a:lnTo>
                      <a:pt x="0" y="150"/>
                    </a:lnTo>
                    <a:lnTo>
                      <a:pt x="7"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7" name="Freeform 18"/>
              <p:cNvSpPr>
                <a:spLocks/>
              </p:cNvSpPr>
              <p:nvPr/>
            </p:nvSpPr>
            <p:spPr bwMode="auto">
              <a:xfrm>
                <a:off x="2675" y="3580"/>
                <a:ext cx="30" cy="31"/>
              </a:xfrm>
              <a:custGeom>
                <a:avLst/>
                <a:gdLst>
                  <a:gd name="T0" fmla="*/ 0 w 30"/>
                  <a:gd name="T1" fmla="*/ 31 h 31"/>
                  <a:gd name="T2" fmla="*/ 0 w 30"/>
                  <a:gd name="T3" fmla="*/ 31 h 31"/>
                  <a:gd name="T4" fmla="*/ 7 w 30"/>
                  <a:gd name="T5" fmla="*/ 31 h 31"/>
                  <a:gd name="T6" fmla="*/ 11 w 30"/>
                  <a:gd name="T7" fmla="*/ 31 h 31"/>
                  <a:gd name="T8" fmla="*/ 19 w 30"/>
                  <a:gd name="T9" fmla="*/ 27 h 31"/>
                  <a:gd name="T10" fmla="*/ 23 w 30"/>
                  <a:gd name="T11" fmla="*/ 23 h 31"/>
                  <a:gd name="T12" fmla="*/ 27 w 30"/>
                  <a:gd name="T13" fmla="*/ 20 h 31"/>
                  <a:gd name="T14" fmla="*/ 27 w 30"/>
                  <a:gd name="T15" fmla="*/ 12 h 31"/>
                  <a:gd name="T16" fmla="*/ 30 w 30"/>
                  <a:gd name="T17" fmla="*/ 8 h 31"/>
                  <a:gd name="T18" fmla="*/ 30 w 30"/>
                  <a:gd name="T19" fmla="*/ 0 h 31"/>
                  <a:gd name="T20" fmla="*/ 23 w 30"/>
                  <a:gd name="T21" fmla="*/ 0 h 31"/>
                  <a:gd name="T22" fmla="*/ 23 w 30"/>
                  <a:gd name="T23" fmla="*/ 8 h 31"/>
                  <a:gd name="T24" fmla="*/ 23 w 30"/>
                  <a:gd name="T25" fmla="*/ 12 h 31"/>
                  <a:gd name="T26" fmla="*/ 19 w 30"/>
                  <a:gd name="T27" fmla="*/ 16 h 31"/>
                  <a:gd name="T28" fmla="*/ 19 w 30"/>
                  <a:gd name="T29" fmla="*/ 20 h 31"/>
                  <a:gd name="T30" fmla="*/ 15 w 30"/>
                  <a:gd name="T31" fmla="*/ 23 h 31"/>
                  <a:gd name="T32" fmla="*/ 11 w 30"/>
                  <a:gd name="T33" fmla="*/ 23 h 31"/>
                  <a:gd name="T34" fmla="*/ 7 w 30"/>
                  <a:gd name="T35" fmla="*/ 27 h 31"/>
                  <a:gd name="T36" fmla="*/ 0 w 30"/>
                  <a:gd name="T37" fmla="*/ 27 h 31"/>
                  <a:gd name="T38" fmla="*/ 0 w 30"/>
                  <a:gd name="T39" fmla="*/ 27 h 31"/>
                  <a:gd name="T40" fmla="*/ 0 w 30"/>
                  <a:gd name="T41" fmla="*/ 31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31"/>
                  <a:gd name="T65" fmla="*/ 30 w 30"/>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31">
                    <a:moveTo>
                      <a:pt x="0" y="31"/>
                    </a:moveTo>
                    <a:lnTo>
                      <a:pt x="0" y="31"/>
                    </a:lnTo>
                    <a:lnTo>
                      <a:pt x="7" y="31"/>
                    </a:lnTo>
                    <a:lnTo>
                      <a:pt x="11" y="31"/>
                    </a:lnTo>
                    <a:lnTo>
                      <a:pt x="19" y="27"/>
                    </a:lnTo>
                    <a:lnTo>
                      <a:pt x="23" y="23"/>
                    </a:lnTo>
                    <a:lnTo>
                      <a:pt x="27" y="20"/>
                    </a:lnTo>
                    <a:lnTo>
                      <a:pt x="27" y="12"/>
                    </a:lnTo>
                    <a:lnTo>
                      <a:pt x="30" y="8"/>
                    </a:lnTo>
                    <a:lnTo>
                      <a:pt x="30" y="0"/>
                    </a:lnTo>
                    <a:lnTo>
                      <a:pt x="23" y="0"/>
                    </a:lnTo>
                    <a:lnTo>
                      <a:pt x="23" y="8"/>
                    </a:lnTo>
                    <a:lnTo>
                      <a:pt x="23" y="12"/>
                    </a:lnTo>
                    <a:lnTo>
                      <a:pt x="19" y="16"/>
                    </a:lnTo>
                    <a:lnTo>
                      <a:pt x="19" y="20"/>
                    </a:lnTo>
                    <a:lnTo>
                      <a:pt x="15" y="23"/>
                    </a:lnTo>
                    <a:lnTo>
                      <a:pt x="11" y="23"/>
                    </a:lnTo>
                    <a:lnTo>
                      <a:pt x="7" y="27"/>
                    </a:lnTo>
                    <a:lnTo>
                      <a:pt x="0" y="27"/>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8" name="Freeform 19"/>
              <p:cNvSpPr>
                <a:spLocks/>
              </p:cNvSpPr>
              <p:nvPr/>
            </p:nvSpPr>
            <p:spPr bwMode="auto">
              <a:xfrm>
                <a:off x="2513" y="3607"/>
                <a:ext cx="162" cy="8"/>
              </a:xfrm>
              <a:custGeom>
                <a:avLst/>
                <a:gdLst>
                  <a:gd name="T0" fmla="*/ 0 w 162"/>
                  <a:gd name="T1" fmla="*/ 8 h 8"/>
                  <a:gd name="T2" fmla="*/ 0 w 162"/>
                  <a:gd name="T3" fmla="*/ 8 h 8"/>
                  <a:gd name="T4" fmla="*/ 162 w 162"/>
                  <a:gd name="T5" fmla="*/ 4 h 8"/>
                  <a:gd name="T6" fmla="*/ 162 w 162"/>
                  <a:gd name="T7" fmla="*/ 0 h 8"/>
                  <a:gd name="T8" fmla="*/ 0 w 162"/>
                  <a:gd name="T9" fmla="*/ 0 h 8"/>
                  <a:gd name="T10" fmla="*/ 0 w 162"/>
                  <a:gd name="T11" fmla="*/ 0 h 8"/>
                  <a:gd name="T12" fmla="*/ 0 w 162"/>
                  <a:gd name="T13" fmla="*/ 8 h 8"/>
                  <a:gd name="T14" fmla="*/ 0 60000 65536"/>
                  <a:gd name="T15" fmla="*/ 0 60000 65536"/>
                  <a:gd name="T16" fmla="*/ 0 60000 65536"/>
                  <a:gd name="T17" fmla="*/ 0 60000 65536"/>
                  <a:gd name="T18" fmla="*/ 0 60000 65536"/>
                  <a:gd name="T19" fmla="*/ 0 60000 65536"/>
                  <a:gd name="T20" fmla="*/ 0 60000 65536"/>
                  <a:gd name="T21" fmla="*/ 0 w 162"/>
                  <a:gd name="T22" fmla="*/ 0 h 8"/>
                  <a:gd name="T23" fmla="*/ 162 w 162"/>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8">
                    <a:moveTo>
                      <a:pt x="0" y="8"/>
                    </a:moveTo>
                    <a:lnTo>
                      <a:pt x="0" y="8"/>
                    </a:lnTo>
                    <a:lnTo>
                      <a:pt x="162" y="4"/>
                    </a:lnTo>
                    <a:lnTo>
                      <a:pt x="162" y="0"/>
                    </a:lnTo>
                    <a:lnTo>
                      <a:pt x="0"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29" name="Freeform 20"/>
              <p:cNvSpPr>
                <a:spLocks/>
              </p:cNvSpPr>
              <p:nvPr/>
            </p:nvSpPr>
            <p:spPr bwMode="auto">
              <a:xfrm>
                <a:off x="2486" y="3407"/>
                <a:ext cx="231" cy="208"/>
              </a:xfrm>
              <a:custGeom>
                <a:avLst/>
                <a:gdLst>
                  <a:gd name="T0" fmla="*/ 35 w 231"/>
                  <a:gd name="T1" fmla="*/ 208 h 208"/>
                  <a:gd name="T2" fmla="*/ 31 w 231"/>
                  <a:gd name="T3" fmla="*/ 208 h 208"/>
                  <a:gd name="T4" fmla="*/ 23 w 231"/>
                  <a:gd name="T5" fmla="*/ 204 h 208"/>
                  <a:gd name="T6" fmla="*/ 19 w 231"/>
                  <a:gd name="T7" fmla="*/ 200 h 208"/>
                  <a:gd name="T8" fmla="*/ 15 w 231"/>
                  <a:gd name="T9" fmla="*/ 200 h 208"/>
                  <a:gd name="T10" fmla="*/ 12 w 231"/>
                  <a:gd name="T11" fmla="*/ 196 h 208"/>
                  <a:gd name="T12" fmla="*/ 8 w 231"/>
                  <a:gd name="T13" fmla="*/ 189 h 208"/>
                  <a:gd name="T14" fmla="*/ 8 w 231"/>
                  <a:gd name="T15" fmla="*/ 185 h 208"/>
                  <a:gd name="T16" fmla="*/ 8 w 231"/>
                  <a:gd name="T17" fmla="*/ 181 h 208"/>
                  <a:gd name="T18" fmla="*/ 0 w 231"/>
                  <a:gd name="T19" fmla="*/ 27 h 208"/>
                  <a:gd name="T20" fmla="*/ 0 w 231"/>
                  <a:gd name="T21" fmla="*/ 23 h 208"/>
                  <a:gd name="T22" fmla="*/ 0 w 231"/>
                  <a:gd name="T23" fmla="*/ 19 h 208"/>
                  <a:gd name="T24" fmla="*/ 4 w 231"/>
                  <a:gd name="T25" fmla="*/ 11 h 208"/>
                  <a:gd name="T26" fmla="*/ 8 w 231"/>
                  <a:gd name="T27" fmla="*/ 7 h 208"/>
                  <a:gd name="T28" fmla="*/ 12 w 231"/>
                  <a:gd name="T29" fmla="*/ 7 h 208"/>
                  <a:gd name="T30" fmla="*/ 15 w 231"/>
                  <a:gd name="T31" fmla="*/ 4 h 208"/>
                  <a:gd name="T32" fmla="*/ 23 w 231"/>
                  <a:gd name="T33" fmla="*/ 0 h 208"/>
                  <a:gd name="T34" fmla="*/ 27 w 231"/>
                  <a:gd name="T35" fmla="*/ 0 h 208"/>
                  <a:gd name="T36" fmla="*/ 204 w 231"/>
                  <a:gd name="T37" fmla="*/ 0 h 208"/>
                  <a:gd name="T38" fmla="*/ 208 w 231"/>
                  <a:gd name="T39" fmla="*/ 0 h 208"/>
                  <a:gd name="T40" fmla="*/ 216 w 231"/>
                  <a:gd name="T41" fmla="*/ 4 h 208"/>
                  <a:gd name="T42" fmla="*/ 219 w 231"/>
                  <a:gd name="T43" fmla="*/ 7 h 208"/>
                  <a:gd name="T44" fmla="*/ 223 w 231"/>
                  <a:gd name="T45" fmla="*/ 7 h 208"/>
                  <a:gd name="T46" fmla="*/ 227 w 231"/>
                  <a:gd name="T47" fmla="*/ 11 h 208"/>
                  <a:gd name="T48" fmla="*/ 227 w 231"/>
                  <a:gd name="T49" fmla="*/ 19 h 208"/>
                  <a:gd name="T50" fmla="*/ 231 w 231"/>
                  <a:gd name="T51" fmla="*/ 23 h 208"/>
                  <a:gd name="T52" fmla="*/ 231 w 231"/>
                  <a:gd name="T53" fmla="*/ 27 h 208"/>
                  <a:gd name="T54" fmla="*/ 223 w 231"/>
                  <a:gd name="T55" fmla="*/ 177 h 208"/>
                  <a:gd name="T56" fmla="*/ 223 w 231"/>
                  <a:gd name="T57" fmla="*/ 185 h 208"/>
                  <a:gd name="T58" fmla="*/ 223 w 231"/>
                  <a:gd name="T59" fmla="*/ 189 h 208"/>
                  <a:gd name="T60" fmla="*/ 219 w 231"/>
                  <a:gd name="T61" fmla="*/ 193 h 208"/>
                  <a:gd name="T62" fmla="*/ 216 w 231"/>
                  <a:gd name="T63" fmla="*/ 196 h 208"/>
                  <a:gd name="T64" fmla="*/ 212 w 231"/>
                  <a:gd name="T65" fmla="*/ 200 h 208"/>
                  <a:gd name="T66" fmla="*/ 208 w 231"/>
                  <a:gd name="T67" fmla="*/ 204 h 208"/>
                  <a:gd name="T68" fmla="*/ 204 w 231"/>
                  <a:gd name="T69" fmla="*/ 204 h 208"/>
                  <a:gd name="T70" fmla="*/ 196 w 231"/>
                  <a:gd name="T71" fmla="*/ 204 h 208"/>
                  <a:gd name="T72" fmla="*/ 35 w 231"/>
                  <a:gd name="T73" fmla="*/ 208 h 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208"/>
                  <a:gd name="T113" fmla="*/ 231 w 231"/>
                  <a:gd name="T114" fmla="*/ 208 h 2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208">
                    <a:moveTo>
                      <a:pt x="35" y="208"/>
                    </a:moveTo>
                    <a:lnTo>
                      <a:pt x="31" y="208"/>
                    </a:lnTo>
                    <a:lnTo>
                      <a:pt x="23" y="204"/>
                    </a:lnTo>
                    <a:lnTo>
                      <a:pt x="19" y="200"/>
                    </a:lnTo>
                    <a:lnTo>
                      <a:pt x="15" y="200"/>
                    </a:lnTo>
                    <a:lnTo>
                      <a:pt x="12" y="196"/>
                    </a:lnTo>
                    <a:lnTo>
                      <a:pt x="8" y="189"/>
                    </a:lnTo>
                    <a:lnTo>
                      <a:pt x="8" y="185"/>
                    </a:lnTo>
                    <a:lnTo>
                      <a:pt x="8" y="181"/>
                    </a:lnTo>
                    <a:lnTo>
                      <a:pt x="0" y="27"/>
                    </a:lnTo>
                    <a:lnTo>
                      <a:pt x="0" y="23"/>
                    </a:lnTo>
                    <a:lnTo>
                      <a:pt x="0" y="19"/>
                    </a:lnTo>
                    <a:lnTo>
                      <a:pt x="4" y="11"/>
                    </a:lnTo>
                    <a:lnTo>
                      <a:pt x="8" y="7"/>
                    </a:lnTo>
                    <a:lnTo>
                      <a:pt x="12" y="7"/>
                    </a:lnTo>
                    <a:lnTo>
                      <a:pt x="15" y="4"/>
                    </a:lnTo>
                    <a:lnTo>
                      <a:pt x="23" y="0"/>
                    </a:lnTo>
                    <a:lnTo>
                      <a:pt x="27" y="0"/>
                    </a:lnTo>
                    <a:lnTo>
                      <a:pt x="204" y="0"/>
                    </a:lnTo>
                    <a:lnTo>
                      <a:pt x="208" y="0"/>
                    </a:lnTo>
                    <a:lnTo>
                      <a:pt x="216" y="4"/>
                    </a:lnTo>
                    <a:lnTo>
                      <a:pt x="219" y="7"/>
                    </a:lnTo>
                    <a:lnTo>
                      <a:pt x="223" y="7"/>
                    </a:lnTo>
                    <a:lnTo>
                      <a:pt x="227" y="11"/>
                    </a:lnTo>
                    <a:lnTo>
                      <a:pt x="227" y="19"/>
                    </a:lnTo>
                    <a:lnTo>
                      <a:pt x="231" y="23"/>
                    </a:lnTo>
                    <a:lnTo>
                      <a:pt x="231" y="27"/>
                    </a:lnTo>
                    <a:lnTo>
                      <a:pt x="223" y="177"/>
                    </a:lnTo>
                    <a:lnTo>
                      <a:pt x="223" y="185"/>
                    </a:lnTo>
                    <a:lnTo>
                      <a:pt x="223" y="189"/>
                    </a:lnTo>
                    <a:lnTo>
                      <a:pt x="219" y="193"/>
                    </a:lnTo>
                    <a:lnTo>
                      <a:pt x="216" y="196"/>
                    </a:lnTo>
                    <a:lnTo>
                      <a:pt x="212" y="200"/>
                    </a:lnTo>
                    <a:lnTo>
                      <a:pt x="208" y="204"/>
                    </a:lnTo>
                    <a:lnTo>
                      <a:pt x="204" y="204"/>
                    </a:lnTo>
                    <a:lnTo>
                      <a:pt x="196" y="204"/>
                    </a:lnTo>
                    <a:lnTo>
                      <a:pt x="35" y="20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0" name="Freeform 21"/>
              <p:cNvSpPr>
                <a:spLocks/>
              </p:cNvSpPr>
              <p:nvPr/>
            </p:nvSpPr>
            <p:spPr bwMode="auto">
              <a:xfrm>
                <a:off x="2490" y="3588"/>
                <a:ext cx="31" cy="27"/>
              </a:xfrm>
              <a:custGeom>
                <a:avLst/>
                <a:gdLst>
                  <a:gd name="T0" fmla="*/ 0 w 31"/>
                  <a:gd name="T1" fmla="*/ 0 h 27"/>
                  <a:gd name="T2" fmla="*/ 0 w 31"/>
                  <a:gd name="T3" fmla="*/ 0 h 27"/>
                  <a:gd name="T4" fmla="*/ 0 w 31"/>
                  <a:gd name="T5" fmla="*/ 4 h 27"/>
                  <a:gd name="T6" fmla="*/ 4 w 31"/>
                  <a:gd name="T7" fmla="*/ 12 h 27"/>
                  <a:gd name="T8" fmla="*/ 4 w 31"/>
                  <a:gd name="T9" fmla="*/ 15 h 27"/>
                  <a:gd name="T10" fmla="*/ 11 w 31"/>
                  <a:gd name="T11" fmla="*/ 19 h 27"/>
                  <a:gd name="T12" fmla="*/ 15 w 31"/>
                  <a:gd name="T13" fmla="*/ 23 h 27"/>
                  <a:gd name="T14" fmla="*/ 19 w 31"/>
                  <a:gd name="T15" fmla="*/ 27 h 27"/>
                  <a:gd name="T16" fmla="*/ 23 w 31"/>
                  <a:gd name="T17" fmla="*/ 27 h 27"/>
                  <a:gd name="T18" fmla="*/ 31 w 31"/>
                  <a:gd name="T19" fmla="*/ 27 h 27"/>
                  <a:gd name="T20" fmla="*/ 31 w 31"/>
                  <a:gd name="T21" fmla="*/ 23 h 27"/>
                  <a:gd name="T22" fmla="*/ 27 w 31"/>
                  <a:gd name="T23" fmla="*/ 23 h 27"/>
                  <a:gd name="T24" fmla="*/ 23 w 31"/>
                  <a:gd name="T25" fmla="*/ 19 h 27"/>
                  <a:gd name="T26" fmla="*/ 15 w 31"/>
                  <a:gd name="T27" fmla="*/ 19 h 27"/>
                  <a:gd name="T28" fmla="*/ 11 w 31"/>
                  <a:gd name="T29" fmla="*/ 15 h 27"/>
                  <a:gd name="T30" fmla="*/ 11 w 31"/>
                  <a:gd name="T31" fmla="*/ 12 h 27"/>
                  <a:gd name="T32" fmla="*/ 8 w 31"/>
                  <a:gd name="T33" fmla="*/ 8 h 27"/>
                  <a:gd name="T34" fmla="*/ 8 w 31"/>
                  <a:gd name="T35" fmla="*/ 4 h 27"/>
                  <a:gd name="T36" fmla="*/ 8 w 31"/>
                  <a:gd name="T37" fmla="*/ 0 h 27"/>
                  <a:gd name="T38" fmla="*/ 8 w 31"/>
                  <a:gd name="T39" fmla="*/ 0 h 27"/>
                  <a:gd name="T40" fmla="*/ 0 w 31"/>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27"/>
                  <a:gd name="T65" fmla="*/ 31 w 31"/>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27">
                    <a:moveTo>
                      <a:pt x="0" y="0"/>
                    </a:moveTo>
                    <a:lnTo>
                      <a:pt x="0" y="0"/>
                    </a:lnTo>
                    <a:lnTo>
                      <a:pt x="0" y="4"/>
                    </a:lnTo>
                    <a:lnTo>
                      <a:pt x="4" y="12"/>
                    </a:lnTo>
                    <a:lnTo>
                      <a:pt x="4" y="15"/>
                    </a:lnTo>
                    <a:lnTo>
                      <a:pt x="11" y="19"/>
                    </a:lnTo>
                    <a:lnTo>
                      <a:pt x="15" y="23"/>
                    </a:lnTo>
                    <a:lnTo>
                      <a:pt x="19" y="27"/>
                    </a:lnTo>
                    <a:lnTo>
                      <a:pt x="23" y="27"/>
                    </a:lnTo>
                    <a:lnTo>
                      <a:pt x="31" y="27"/>
                    </a:lnTo>
                    <a:lnTo>
                      <a:pt x="31" y="23"/>
                    </a:lnTo>
                    <a:lnTo>
                      <a:pt x="27" y="23"/>
                    </a:lnTo>
                    <a:lnTo>
                      <a:pt x="23" y="19"/>
                    </a:lnTo>
                    <a:lnTo>
                      <a:pt x="15" y="19"/>
                    </a:lnTo>
                    <a:lnTo>
                      <a:pt x="11" y="15"/>
                    </a:lnTo>
                    <a:lnTo>
                      <a:pt x="11" y="12"/>
                    </a:lnTo>
                    <a:lnTo>
                      <a:pt x="8" y="8"/>
                    </a:lnTo>
                    <a:lnTo>
                      <a:pt x="8" y="4"/>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1" name="Freeform 22"/>
              <p:cNvSpPr>
                <a:spLocks/>
              </p:cNvSpPr>
              <p:nvPr/>
            </p:nvSpPr>
            <p:spPr bwMode="auto">
              <a:xfrm>
                <a:off x="2482" y="3434"/>
                <a:ext cx="16" cy="154"/>
              </a:xfrm>
              <a:custGeom>
                <a:avLst/>
                <a:gdLst>
                  <a:gd name="T0" fmla="*/ 0 w 16"/>
                  <a:gd name="T1" fmla="*/ 0 h 154"/>
                  <a:gd name="T2" fmla="*/ 0 w 16"/>
                  <a:gd name="T3" fmla="*/ 0 h 154"/>
                  <a:gd name="T4" fmla="*/ 8 w 16"/>
                  <a:gd name="T5" fmla="*/ 154 h 154"/>
                  <a:gd name="T6" fmla="*/ 16 w 16"/>
                  <a:gd name="T7" fmla="*/ 154 h 154"/>
                  <a:gd name="T8" fmla="*/ 8 w 16"/>
                  <a:gd name="T9" fmla="*/ 0 h 154"/>
                  <a:gd name="T10" fmla="*/ 8 w 16"/>
                  <a:gd name="T11" fmla="*/ 0 h 154"/>
                  <a:gd name="T12" fmla="*/ 0 w 16"/>
                  <a:gd name="T13" fmla="*/ 0 h 154"/>
                  <a:gd name="T14" fmla="*/ 0 60000 65536"/>
                  <a:gd name="T15" fmla="*/ 0 60000 65536"/>
                  <a:gd name="T16" fmla="*/ 0 60000 65536"/>
                  <a:gd name="T17" fmla="*/ 0 60000 65536"/>
                  <a:gd name="T18" fmla="*/ 0 60000 65536"/>
                  <a:gd name="T19" fmla="*/ 0 60000 65536"/>
                  <a:gd name="T20" fmla="*/ 0 60000 65536"/>
                  <a:gd name="T21" fmla="*/ 0 w 16"/>
                  <a:gd name="T22" fmla="*/ 0 h 154"/>
                  <a:gd name="T23" fmla="*/ 16 w 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54">
                    <a:moveTo>
                      <a:pt x="0" y="0"/>
                    </a:moveTo>
                    <a:lnTo>
                      <a:pt x="0" y="0"/>
                    </a:lnTo>
                    <a:lnTo>
                      <a:pt x="8" y="154"/>
                    </a:lnTo>
                    <a:lnTo>
                      <a:pt x="16" y="154"/>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2" name="Freeform 23"/>
              <p:cNvSpPr>
                <a:spLocks/>
              </p:cNvSpPr>
              <p:nvPr/>
            </p:nvSpPr>
            <p:spPr bwMode="auto">
              <a:xfrm>
                <a:off x="2482" y="3403"/>
                <a:ext cx="31" cy="31"/>
              </a:xfrm>
              <a:custGeom>
                <a:avLst/>
                <a:gdLst>
                  <a:gd name="T0" fmla="*/ 31 w 31"/>
                  <a:gd name="T1" fmla="*/ 0 h 31"/>
                  <a:gd name="T2" fmla="*/ 31 w 31"/>
                  <a:gd name="T3" fmla="*/ 0 h 31"/>
                  <a:gd name="T4" fmla="*/ 23 w 31"/>
                  <a:gd name="T5" fmla="*/ 4 h 31"/>
                  <a:gd name="T6" fmla="*/ 19 w 31"/>
                  <a:gd name="T7" fmla="*/ 4 h 31"/>
                  <a:gd name="T8" fmla="*/ 16 w 31"/>
                  <a:gd name="T9" fmla="*/ 8 h 31"/>
                  <a:gd name="T10" fmla="*/ 8 w 31"/>
                  <a:gd name="T11" fmla="*/ 11 h 31"/>
                  <a:gd name="T12" fmla="*/ 4 w 31"/>
                  <a:gd name="T13" fmla="*/ 15 h 31"/>
                  <a:gd name="T14" fmla="*/ 4 w 31"/>
                  <a:gd name="T15" fmla="*/ 19 h 31"/>
                  <a:gd name="T16" fmla="*/ 0 w 31"/>
                  <a:gd name="T17" fmla="*/ 27 h 31"/>
                  <a:gd name="T18" fmla="*/ 0 w 31"/>
                  <a:gd name="T19" fmla="*/ 31 h 31"/>
                  <a:gd name="T20" fmla="*/ 8 w 31"/>
                  <a:gd name="T21" fmla="*/ 31 h 31"/>
                  <a:gd name="T22" fmla="*/ 8 w 31"/>
                  <a:gd name="T23" fmla="*/ 27 h 31"/>
                  <a:gd name="T24" fmla="*/ 8 w 31"/>
                  <a:gd name="T25" fmla="*/ 23 h 31"/>
                  <a:gd name="T26" fmla="*/ 12 w 31"/>
                  <a:gd name="T27" fmla="*/ 19 h 31"/>
                  <a:gd name="T28" fmla="*/ 12 w 31"/>
                  <a:gd name="T29" fmla="*/ 15 h 31"/>
                  <a:gd name="T30" fmla="*/ 16 w 31"/>
                  <a:gd name="T31" fmla="*/ 11 h 31"/>
                  <a:gd name="T32" fmla="*/ 19 w 31"/>
                  <a:gd name="T33" fmla="*/ 11 h 31"/>
                  <a:gd name="T34" fmla="*/ 27 w 31"/>
                  <a:gd name="T35" fmla="*/ 8 h 31"/>
                  <a:gd name="T36" fmla="*/ 31 w 31"/>
                  <a:gd name="T37" fmla="*/ 8 h 31"/>
                  <a:gd name="T38" fmla="*/ 31 w 31"/>
                  <a:gd name="T39" fmla="*/ 8 h 31"/>
                  <a:gd name="T40" fmla="*/ 31 w 31"/>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1"/>
                  <a:gd name="T65" fmla="*/ 31 w 31"/>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1">
                    <a:moveTo>
                      <a:pt x="31" y="0"/>
                    </a:moveTo>
                    <a:lnTo>
                      <a:pt x="31" y="0"/>
                    </a:lnTo>
                    <a:lnTo>
                      <a:pt x="23" y="4"/>
                    </a:lnTo>
                    <a:lnTo>
                      <a:pt x="19" y="4"/>
                    </a:lnTo>
                    <a:lnTo>
                      <a:pt x="16" y="8"/>
                    </a:lnTo>
                    <a:lnTo>
                      <a:pt x="8" y="11"/>
                    </a:lnTo>
                    <a:lnTo>
                      <a:pt x="4" y="15"/>
                    </a:lnTo>
                    <a:lnTo>
                      <a:pt x="4" y="19"/>
                    </a:lnTo>
                    <a:lnTo>
                      <a:pt x="0" y="27"/>
                    </a:lnTo>
                    <a:lnTo>
                      <a:pt x="0" y="31"/>
                    </a:lnTo>
                    <a:lnTo>
                      <a:pt x="8" y="31"/>
                    </a:lnTo>
                    <a:lnTo>
                      <a:pt x="8" y="27"/>
                    </a:lnTo>
                    <a:lnTo>
                      <a:pt x="8" y="23"/>
                    </a:lnTo>
                    <a:lnTo>
                      <a:pt x="12" y="19"/>
                    </a:lnTo>
                    <a:lnTo>
                      <a:pt x="12" y="15"/>
                    </a:lnTo>
                    <a:lnTo>
                      <a:pt x="16" y="11"/>
                    </a:lnTo>
                    <a:lnTo>
                      <a:pt x="19" y="11"/>
                    </a:lnTo>
                    <a:lnTo>
                      <a:pt x="27" y="8"/>
                    </a:lnTo>
                    <a:lnTo>
                      <a:pt x="31" y="8"/>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3" name="Freeform 24"/>
              <p:cNvSpPr>
                <a:spLocks/>
              </p:cNvSpPr>
              <p:nvPr/>
            </p:nvSpPr>
            <p:spPr bwMode="auto">
              <a:xfrm>
                <a:off x="2513" y="3403"/>
                <a:ext cx="177" cy="8"/>
              </a:xfrm>
              <a:custGeom>
                <a:avLst/>
                <a:gdLst>
                  <a:gd name="T0" fmla="*/ 177 w 177"/>
                  <a:gd name="T1" fmla="*/ 0 h 8"/>
                  <a:gd name="T2" fmla="*/ 177 w 177"/>
                  <a:gd name="T3" fmla="*/ 0 h 8"/>
                  <a:gd name="T4" fmla="*/ 0 w 177"/>
                  <a:gd name="T5" fmla="*/ 0 h 8"/>
                  <a:gd name="T6" fmla="*/ 0 w 177"/>
                  <a:gd name="T7" fmla="*/ 8 h 8"/>
                  <a:gd name="T8" fmla="*/ 177 w 177"/>
                  <a:gd name="T9" fmla="*/ 8 h 8"/>
                  <a:gd name="T10" fmla="*/ 177 w 177"/>
                  <a:gd name="T11" fmla="*/ 8 h 8"/>
                  <a:gd name="T12" fmla="*/ 177 w 177"/>
                  <a:gd name="T13" fmla="*/ 0 h 8"/>
                  <a:gd name="T14" fmla="*/ 0 60000 65536"/>
                  <a:gd name="T15" fmla="*/ 0 60000 65536"/>
                  <a:gd name="T16" fmla="*/ 0 60000 65536"/>
                  <a:gd name="T17" fmla="*/ 0 60000 65536"/>
                  <a:gd name="T18" fmla="*/ 0 60000 65536"/>
                  <a:gd name="T19" fmla="*/ 0 60000 65536"/>
                  <a:gd name="T20" fmla="*/ 0 60000 65536"/>
                  <a:gd name="T21" fmla="*/ 0 w 177"/>
                  <a:gd name="T22" fmla="*/ 0 h 8"/>
                  <a:gd name="T23" fmla="*/ 177 w 17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8">
                    <a:moveTo>
                      <a:pt x="177" y="0"/>
                    </a:moveTo>
                    <a:lnTo>
                      <a:pt x="177" y="0"/>
                    </a:lnTo>
                    <a:lnTo>
                      <a:pt x="0" y="0"/>
                    </a:lnTo>
                    <a:lnTo>
                      <a:pt x="0" y="8"/>
                    </a:lnTo>
                    <a:lnTo>
                      <a:pt x="177" y="8"/>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4" name="Freeform 25"/>
              <p:cNvSpPr>
                <a:spLocks/>
              </p:cNvSpPr>
              <p:nvPr/>
            </p:nvSpPr>
            <p:spPr bwMode="auto">
              <a:xfrm>
                <a:off x="2690" y="3403"/>
                <a:ext cx="31" cy="31"/>
              </a:xfrm>
              <a:custGeom>
                <a:avLst/>
                <a:gdLst>
                  <a:gd name="T0" fmla="*/ 31 w 31"/>
                  <a:gd name="T1" fmla="*/ 31 h 31"/>
                  <a:gd name="T2" fmla="*/ 31 w 31"/>
                  <a:gd name="T3" fmla="*/ 31 h 31"/>
                  <a:gd name="T4" fmla="*/ 31 w 31"/>
                  <a:gd name="T5" fmla="*/ 27 h 31"/>
                  <a:gd name="T6" fmla="*/ 27 w 31"/>
                  <a:gd name="T7" fmla="*/ 19 h 31"/>
                  <a:gd name="T8" fmla="*/ 23 w 31"/>
                  <a:gd name="T9" fmla="*/ 15 h 31"/>
                  <a:gd name="T10" fmla="*/ 19 w 31"/>
                  <a:gd name="T11" fmla="*/ 11 h 31"/>
                  <a:gd name="T12" fmla="*/ 15 w 31"/>
                  <a:gd name="T13" fmla="*/ 8 h 31"/>
                  <a:gd name="T14" fmla="*/ 12 w 31"/>
                  <a:gd name="T15" fmla="*/ 4 h 31"/>
                  <a:gd name="T16" fmla="*/ 4 w 31"/>
                  <a:gd name="T17" fmla="*/ 4 h 31"/>
                  <a:gd name="T18" fmla="*/ 0 w 31"/>
                  <a:gd name="T19" fmla="*/ 0 h 31"/>
                  <a:gd name="T20" fmla="*/ 0 w 31"/>
                  <a:gd name="T21" fmla="*/ 8 h 31"/>
                  <a:gd name="T22" fmla="*/ 4 w 31"/>
                  <a:gd name="T23" fmla="*/ 8 h 31"/>
                  <a:gd name="T24" fmla="*/ 8 w 31"/>
                  <a:gd name="T25" fmla="*/ 11 h 31"/>
                  <a:gd name="T26" fmla="*/ 15 w 31"/>
                  <a:gd name="T27" fmla="*/ 11 h 31"/>
                  <a:gd name="T28" fmla="*/ 15 w 31"/>
                  <a:gd name="T29" fmla="*/ 15 h 31"/>
                  <a:gd name="T30" fmla="*/ 19 w 31"/>
                  <a:gd name="T31" fmla="*/ 19 h 31"/>
                  <a:gd name="T32" fmla="*/ 23 w 31"/>
                  <a:gd name="T33" fmla="*/ 23 h 31"/>
                  <a:gd name="T34" fmla="*/ 23 w 31"/>
                  <a:gd name="T35" fmla="*/ 27 h 31"/>
                  <a:gd name="T36" fmla="*/ 23 w 31"/>
                  <a:gd name="T37" fmla="*/ 31 h 31"/>
                  <a:gd name="T38" fmla="*/ 23 w 31"/>
                  <a:gd name="T39" fmla="*/ 31 h 31"/>
                  <a:gd name="T40" fmla="*/ 31 w 31"/>
                  <a:gd name="T41" fmla="*/ 31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1"/>
                  <a:gd name="T65" fmla="*/ 31 w 31"/>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1">
                    <a:moveTo>
                      <a:pt x="31" y="31"/>
                    </a:moveTo>
                    <a:lnTo>
                      <a:pt x="31" y="31"/>
                    </a:lnTo>
                    <a:lnTo>
                      <a:pt x="31" y="27"/>
                    </a:lnTo>
                    <a:lnTo>
                      <a:pt x="27" y="19"/>
                    </a:lnTo>
                    <a:lnTo>
                      <a:pt x="23" y="15"/>
                    </a:lnTo>
                    <a:lnTo>
                      <a:pt x="19" y="11"/>
                    </a:lnTo>
                    <a:lnTo>
                      <a:pt x="15" y="8"/>
                    </a:lnTo>
                    <a:lnTo>
                      <a:pt x="12" y="4"/>
                    </a:lnTo>
                    <a:lnTo>
                      <a:pt x="4" y="4"/>
                    </a:lnTo>
                    <a:lnTo>
                      <a:pt x="0" y="0"/>
                    </a:lnTo>
                    <a:lnTo>
                      <a:pt x="0" y="8"/>
                    </a:lnTo>
                    <a:lnTo>
                      <a:pt x="4" y="8"/>
                    </a:lnTo>
                    <a:lnTo>
                      <a:pt x="8" y="11"/>
                    </a:lnTo>
                    <a:lnTo>
                      <a:pt x="15" y="11"/>
                    </a:lnTo>
                    <a:lnTo>
                      <a:pt x="15" y="15"/>
                    </a:lnTo>
                    <a:lnTo>
                      <a:pt x="19" y="19"/>
                    </a:lnTo>
                    <a:lnTo>
                      <a:pt x="23" y="23"/>
                    </a:lnTo>
                    <a:lnTo>
                      <a:pt x="23" y="27"/>
                    </a:lnTo>
                    <a:lnTo>
                      <a:pt x="23" y="31"/>
                    </a:lnTo>
                    <a:lnTo>
                      <a:pt x="3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5" name="Freeform 26"/>
              <p:cNvSpPr>
                <a:spLocks/>
              </p:cNvSpPr>
              <p:nvPr/>
            </p:nvSpPr>
            <p:spPr bwMode="auto">
              <a:xfrm>
                <a:off x="2705" y="3434"/>
                <a:ext cx="16" cy="150"/>
              </a:xfrm>
              <a:custGeom>
                <a:avLst/>
                <a:gdLst>
                  <a:gd name="T0" fmla="*/ 8 w 16"/>
                  <a:gd name="T1" fmla="*/ 150 h 150"/>
                  <a:gd name="T2" fmla="*/ 8 w 16"/>
                  <a:gd name="T3" fmla="*/ 150 h 150"/>
                  <a:gd name="T4" fmla="*/ 16 w 16"/>
                  <a:gd name="T5" fmla="*/ 0 h 150"/>
                  <a:gd name="T6" fmla="*/ 8 w 16"/>
                  <a:gd name="T7" fmla="*/ 0 h 150"/>
                  <a:gd name="T8" fmla="*/ 0 w 16"/>
                  <a:gd name="T9" fmla="*/ 150 h 150"/>
                  <a:gd name="T10" fmla="*/ 0 w 16"/>
                  <a:gd name="T11" fmla="*/ 150 h 150"/>
                  <a:gd name="T12" fmla="*/ 8 w 16"/>
                  <a:gd name="T13" fmla="*/ 150 h 150"/>
                  <a:gd name="T14" fmla="*/ 0 60000 65536"/>
                  <a:gd name="T15" fmla="*/ 0 60000 65536"/>
                  <a:gd name="T16" fmla="*/ 0 60000 65536"/>
                  <a:gd name="T17" fmla="*/ 0 60000 65536"/>
                  <a:gd name="T18" fmla="*/ 0 60000 65536"/>
                  <a:gd name="T19" fmla="*/ 0 60000 65536"/>
                  <a:gd name="T20" fmla="*/ 0 60000 65536"/>
                  <a:gd name="T21" fmla="*/ 0 w 16"/>
                  <a:gd name="T22" fmla="*/ 0 h 150"/>
                  <a:gd name="T23" fmla="*/ 16 w 16"/>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50">
                    <a:moveTo>
                      <a:pt x="8" y="150"/>
                    </a:moveTo>
                    <a:lnTo>
                      <a:pt x="8" y="150"/>
                    </a:lnTo>
                    <a:lnTo>
                      <a:pt x="16" y="0"/>
                    </a:lnTo>
                    <a:lnTo>
                      <a:pt x="8" y="0"/>
                    </a:lnTo>
                    <a:lnTo>
                      <a:pt x="0" y="150"/>
                    </a:ln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6" name="Freeform 27"/>
              <p:cNvSpPr>
                <a:spLocks/>
              </p:cNvSpPr>
              <p:nvPr/>
            </p:nvSpPr>
            <p:spPr bwMode="auto">
              <a:xfrm>
                <a:off x="2682" y="3584"/>
                <a:ext cx="31" cy="31"/>
              </a:xfrm>
              <a:custGeom>
                <a:avLst/>
                <a:gdLst>
                  <a:gd name="T0" fmla="*/ 0 w 31"/>
                  <a:gd name="T1" fmla="*/ 31 h 31"/>
                  <a:gd name="T2" fmla="*/ 0 w 31"/>
                  <a:gd name="T3" fmla="*/ 31 h 31"/>
                  <a:gd name="T4" fmla="*/ 8 w 31"/>
                  <a:gd name="T5" fmla="*/ 31 h 31"/>
                  <a:gd name="T6" fmla="*/ 12 w 31"/>
                  <a:gd name="T7" fmla="*/ 31 h 31"/>
                  <a:gd name="T8" fmla="*/ 16 w 31"/>
                  <a:gd name="T9" fmla="*/ 27 h 31"/>
                  <a:gd name="T10" fmla="*/ 23 w 31"/>
                  <a:gd name="T11" fmla="*/ 23 h 31"/>
                  <a:gd name="T12" fmla="*/ 27 w 31"/>
                  <a:gd name="T13" fmla="*/ 19 h 31"/>
                  <a:gd name="T14" fmla="*/ 27 w 31"/>
                  <a:gd name="T15" fmla="*/ 12 h 31"/>
                  <a:gd name="T16" fmla="*/ 31 w 31"/>
                  <a:gd name="T17" fmla="*/ 8 h 31"/>
                  <a:gd name="T18" fmla="*/ 31 w 31"/>
                  <a:gd name="T19" fmla="*/ 0 h 31"/>
                  <a:gd name="T20" fmla="*/ 23 w 31"/>
                  <a:gd name="T21" fmla="*/ 0 h 31"/>
                  <a:gd name="T22" fmla="*/ 23 w 31"/>
                  <a:gd name="T23" fmla="*/ 8 h 31"/>
                  <a:gd name="T24" fmla="*/ 23 w 31"/>
                  <a:gd name="T25" fmla="*/ 12 h 31"/>
                  <a:gd name="T26" fmla="*/ 20 w 31"/>
                  <a:gd name="T27" fmla="*/ 16 h 31"/>
                  <a:gd name="T28" fmla="*/ 20 w 31"/>
                  <a:gd name="T29" fmla="*/ 19 h 31"/>
                  <a:gd name="T30" fmla="*/ 16 w 31"/>
                  <a:gd name="T31" fmla="*/ 23 h 31"/>
                  <a:gd name="T32" fmla="*/ 12 w 31"/>
                  <a:gd name="T33" fmla="*/ 23 h 31"/>
                  <a:gd name="T34" fmla="*/ 4 w 31"/>
                  <a:gd name="T35" fmla="*/ 27 h 31"/>
                  <a:gd name="T36" fmla="*/ 0 w 31"/>
                  <a:gd name="T37" fmla="*/ 27 h 31"/>
                  <a:gd name="T38" fmla="*/ 0 w 31"/>
                  <a:gd name="T39" fmla="*/ 27 h 31"/>
                  <a:gd name="T40" fmla="*/ 0 w 31"/>
                  <a:gd name="T41" fmla="*/ 31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1"/>
                  <a:gd name="T65" fmla="*/ 31 w 31"/>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1">
                    <a:moveTo>
                      <a:pt x="0" y="31"/>
                    </a:moveTo>
                    <a:lnTo>
                      <a:pt x="0" y="31"/>
                    </a:lnTo>
                    <a:lnTo>
                      <a:pt x="8" y="31"/>
                    </a:lnTo>
                    <a:lnTo>
                      <a:pt x="12" y="31"/>
                    </a:lnTo>
                    <a:lnTo>
                      <a:pt x="16" y="27"/>
                    </a:lnTo>
                    <a:lnTo>
                      <a:pt x="23" y="23"/>
                    </a:lnTo>
                    <a:lnTo>
                      <a:pt x="27" y="19"/>
                    </a:lnTo>
                    <a:lnTo>
                      <a:pt x="27" y="12"/>
                    </a:lnTo>
                    <a:lnTo>
                      <a:pt x="31" y="8"/>
                    </a:lnTo>
                    <a:lnTo>
                      <a:pt x="31" y="0"/>
                    </a:lnTo>
                    <a:lnTo>
                      <a:pt x="23" y="0"/>
                    </a:lnTo>
                    <a:lnTo>
                      <a:pt x="23" y="8"/>
                    </a:lnTo>
                    <a:lnTo>
                      <a:pt x="23" y="12"/>
                    </a:lnTo>
                    <a:lnTo>
                      <a:pt x="20" y="16"/>
                    </a:lnTo>
                    <a:lnTo>
                      <a:pt x="20" y="19"/>
                    </a:lnTo>
                    <a:lnTo>
                      <a:pt x="16" y="23"/>
                    </a:lnTo>
                    <a:lnTo>
                      <a:pt x="12" y="23"/>
                    </a:lnTo>
                    <a:lnTo>
                      <a:pt x="4" y="27"/>
                    </a:lnTo>
                    <a:lnTo>
                      <a:pt x="0" y="27"/>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7" name="Freeform 28"/>
              <p:cNvSpPr>
                <a:spLocks/>
              </p:cNvSpPr>
              <p:nvPr/>
            </p:nvSpPr>
            <p:spPr bwMode="auto">
              <a:xfrm>
                <a:off x="2521" y="3611"/>
                <a:ext cx="161" cy="4"/>
              </a:xfrm>
              <a:custGeom>
                <a:avLst/>
                <a:gdLst>
                  <a:gd name="T0" fmla="*/ 0 w 161"/>
                  <a:gd name="T1" fmla="*/ 4 h 4"/>
                  <a:gd name="T2" fmla="*/ 0 w 161"/>
                  <a:gd name="T3" fmla="*/ 4 h 4"/>
                  <a:gd name="T4" fmla="*/ 161 w 161"/>
                  <a:gd name="T5" fmla="*/ 4 h 4"/>
                  <a:gd name="T6" fmla="*/ 161 w 161"/>
                  <a:gd name="T7" fmla="*/ 0 h 4"/>
                  <a:gd name="T8" fmla="*/ 0 w 161"/>
                  <a:gd name="T9" fmla="*/ 0 h 4"/>
                  <a:gd name="T10" fmla="*/ 0 w 161"/>
                  <a:gd name="T11" fmla="*/ 0 h 4"/>
                  <a:gd name="T12" fmla="*/ 0 w 161"/>
                  <a:gd name="T13" fmla="*/ 4 h 4"/>
                  <a:gd name="T14" fmla="*/ 0 60000 65536"/>
                  <a:gd name="T15" fmla="*/ 0 60000 65536"/>
                  <a:gd name="T16" fmla="*/ 0 60000 65536"/>
                  <a:gd name="T17" fmla="*/ 0 60000 65536"/>
                  <a:gd name="T18" fmla="*/ 0 60000 65536"/>
                  <a:gd name="T19" fmla="*/ 0 60000 65536"/>
                  <a:gd name="T20" fmla="*/ 0 60000 65536"/>
                  <a:gd name="T21" fmla="*/ 0 w 161"/>
                  <a:gd name="T22" fmla="*/ 0 h 4"/>
                  <a:gd name="T23" fmla="*/ 161 w 161"/>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4">
                    <a:moveTo>
                      <a:pt x="0" y="4"/>
                    </a:moveTo>
                    <a:lnTo>
                      <a:pt x="0" y="4"/>
                    </a:lnTo>
                    <a:lnTo>
                      <a:pt x="161" y="4"/>
                    </a:lnTo>
                    <a:lnTo>
                      <a:pt x="161"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8" name="Freeform 29"/>
              <p:cNvSpPr>
                <a:spLocks/>
              </p:cNvSpPr>
              <p:nvPr/>
            </p:nvSpPr>
            <p:spPr bwMode="auto">
              <a:xfrm>
                <a:off x="2286" y="3465"/>
                <a:ext cx="200" cy="42"/>
              </a:xfrm>
              <a:custGeom>
                <a:avLst/>
                <a:gdLst>
                  <a:gd name="T0" fmla="*/ 200 w 200"/>
                  <a:gd name="T1" fmla="*/ 34 h 42"/>
                  <a:gd name="T2" fmla="*/ 200 w 200"/>
                  <a:gd name="T3" fmla="*/ 38 h 42"/>
                  <a:gd name="T4" fmla="*/ 0 w 200"/>
                  <a:gd name="T5" fmla="*/ 0 h 42"/>
                  <a:gd name="T6" fmla="*/ 0 w 200"/>
                  <a:gd name="T7" fmla="*/ 3 h 42"/>
                  <a:gd name="T8" fmla="*/ 200 w 200"/>
                  <a:gd name="T9" fmla="*/ 42 h 42"/>
                  <a:gd name="T10" fmla="*/ 200 w 200"/>
                  <a:gd name="T11" fmla="*/ 42 h 42"/>
                  <a:gd name="T12" fmla="*/ 200 w 200"/>
                  <a:gd name="T13" fmla="*/ 42 h 42"/>
                  <a:gd name="T14" fmla="*/ 200 w 200"/>
                  <a:gd name="T15" fmla="*/ 42 h 42"/>
                  <a:gd name="T16" fmla="*/ 200 w 200"/>
                  <a:gd name="T17" fmla="*/ 42 h 42"/>
                  <a:gd name="T18" fmla="*/ 200 w 200"/>
                  <a:gd name="T19" fmla="*/ 34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0"/>
                  <a:gd name="T31" fmla="*/ 0 h 42"/>
                  <a:gd name="T32" fmla="*/ 200 w 200"/>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0" h="42">
                    <a:moveTo>
                      <a:pt x="200" y="34"/>
                    </a:moveTo>
                    <a:lnTo>
                      <a:pt x="200" y="38"/>
                    </a:lnTo>
                    <a:lnTo>
                      <a:pt x="0" y="0"/>
                    </a:lnTo>
                    <a:lnTo>
                      <a:pt x="0" y="3"/>
                    </a:lnTo>
                    <a:lnTo>
                      <a:pt x="200" y="42"/>
                    </a:lnTo>
                    <a:lnTo>
                      <a:pt x="20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39" name="Freeform 30"/>
              <p:cNvSpPr>
                <a:spLocks/>
              </p:cNvSpPr>
              <p:nvPr/>
            </p:nvSpPr>
            <p:spPr bwMode="auto">
              <a:xfrm>
                <a:off x="2486" y="3499"/>
                <a:ext cx="231" cy="8"/>
              </a:xfrm>
              <a:custGeom>
                <a:avLst/>
                <a:gdLst>
                  <a:gd name="T0" fmla="*/ 231 w 231"/>
                  <a:gd name="T1" fmla="*/ 4 h 8"/>
                  <a:gd name="T2" fmla="*/ 231 w 231"/>
                  <a:gd name="T3" fmla="*/ 0 h 8"/>
                  <a:gd name="T4" fmla="*/ 0 w 231"/>
                  <a:gd name="T5" fmla="*/ 0 h 8"/>
                  <a:gd name="T6" fmla="*/ 0 w 231"/>
                  <a:gd name="T7" fmla="*/ 8 h 8"/>
                  <a:gd name="T8" fmla="*/ 231 w 231"/>
                  <a:gd name="T9" fmla="*/ 8 h 8"/>
                  <a:gd name="T10" fmla="*/ 231 w 231"/>
                  <a:gd name="T11" fmla="*/ 4 h 8"/>
                  <a:gd name="T12" fmla="*/ 0 60000 65536"/>
                  <a:gd name="T13" fmla="*/ 0 60000 65536"/>
                  <a:gd name="T14" fmla="*/ 0 60000 65536"/>
                  <a:gd name="T15" fmla="*/ 0 60000 65536"/>
                  <a:gd name="T16" fmla="*/ 0 60000 65536"/>
                  <a:gd name="T17" fmla="*/ 0 60000 65536"/>
                  <a:gd name="T18" fmla="*/ 0 w 231"/>
                  <a:gd name="T19" fmla="*/ 0 h 8"/>
                  <a:gd name="T20" fmla="*/ 231 w 23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31" h="8">
                    <a:moveTo>
                      <a:pt x="231" y="4"/>
                    </a:moveTo>
                    <a:lnTo>
                      <a:pt x="231" y="0"/>
                    </a:lnTo>
                    <a:lnTo>
                      <a:pt x="0" y="0"/>
                    </a:lnTo>
                    <a:lnTo>
                      <a:pt x="0" y="8"/>
                    </a:lnTo>
                    <a:lnTo>
                      <a:pt x="231" y="8"/>
                    </a:lnTo>
                    <a:lnTo>
                      <a:pt x="23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0" name="Freeform 31"/>
              <p:cNvSpPr>
                <a:spLocks/>
              </p:cNvSpPr>
              <p:nvPr/>
            </p:nvSpPr>
            <p:spPr bwMode="auto">
              <a:xfrm>
                <a:off x="2305" y="3380"/>
                <a:ext cx="173" cy="34"/>
              </a:xfrm>
              <a:custGeom>
                <a:avLst/>
                <a:gdLst>
                  <a:gd name="T0" fmla="*/ 0 w 173"/>
                  <a:gd name="T1" fmla="*/ 0 h 34"/>
                  <a:gd name="T2" fmla="*/ 173 w 173"/>
                  <a:gd name="T3" fmla="*/ 34 h 34"/>
                  <a:gd name="T4" fmla="*/ 0 w 173"/>
                  <a:gd name="T5" fmla="*/ 0 h 34"/>
                  <a:gd name="T6" fmla="*/ 0 60000 65536"/>
                  <a:gd name="T7" fmla="*/ 0 60000 65536"/>
                  <a:gd name="T8" fmla="*/ 0 60000 65536"/>
                  <a:gd name="T9" fmla="*/ 0 w 173"/>
                  <a:gd name="T10" fmla="*/ 0 h 34"/>
                  <a:gd name="T11" fmla="*/ 173 w 173"/>
                  <a:gd name="T12" fmla="*/ 34 h 34"/>
                </a:gdLst>
                <a:ahLst/>
                <a:cxnLst>
                  <a:cxn ang="T6">
                    <a:pos x="T0" y="T1"/>
                  </a:cxn>
                  <a:cxn ang="T7">
                    <a:pos x="T2" y="T3"/>
                  </a:cxn>
                  <a:cxn ang="T8">
                    <a:pos x="T4" y="T5"/>
                  </a:cxn>
                </a:cxnLst>
                <a:rect l="T9" t="T10" r="T11" b="T12"/>
                <a:pathLst>
                  <a:path w="173" h="34">
                    <a:moveTo>
                      <a:pt x="0" y="0"/>
                    </a:moveTo>
                    <a:lnTo>
                      <a:pt x="173" y="3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1" name="Freeform 32"/>
              <p:cNvSpPr>
                <a:spLocks/>
              </p:cNvSpPr>
              <p:nvPr/>
            </p:nvSpPr>
            <p:spPr bwMode="auto">
              <a:xfrm>
                <a:off x="2305" y="3376"/>
                <a:ext cx="173" cy="38"/>
              </a:xfrm>
              <a:custGeom>
                <a:avLst/>
                <a:gdLst>
                  <a:gd name="T0" fmla="*/ 173 w 173"/>
                  <a:gd name="T1" fmla="*/ 38 h 38"/>
                  <a:gd name="T2" fmla="*/ 173 w 173"/>
                  <a:gd name="T3" fmla="*/ 35 h 38"/>
                  <a:gd name="T4" fmla="*/ 0 w 173"/>
                  <a:gd name="T5" fmla="*/ 0 h 38"/>
                  <a:gd name="T6" fmla="*/ 0 w 173"/>
                  <a:gd name="T7" fmla="*/ 8 h 38"/>
                  <a:gd name="T8" fmla="*/ 173 w 173"/>
                  <a:gd name="T9" fmla="*/ 38 h 38"/>
                  <a:gd name="T10" fmla="*/ 173 w 173"/>
                  <a:gd name="T11" fmla="*/ 38 h 38"/>
                  <a:gd name="T12" fmla="*/ 0 60000 65536"/>
                  <a:gd name="T13" fmla="*/ 0 60000 65536"/>
                  <a:gd name="T14" fmla="*/ 0 60000 65536"/>
                  <a:gd name="T15" fmla="*/ 0 60000 65536"/>
                  <a:gd name="T16" fmla="*/ 0 60000 65536"/>
                  <a:gd name="T17" fmla="*/ 0 60000 65536"/>
                  <a:gd name="T18" fmla="*/ 0 w 173"/>
                  <a:gd name="T19" fmla="*/ 0 h 38"/>
                  <a:gd name="T20" fmla="*/ 173 w 173"/>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173" h="38">
                    <a:moveTo>
                      <a:pt x="173" y="38"/>
                    </a:moveTo>
                    <a:lnTo>
                      <a:pt x="173" y="35"/>
                    </a:lnTo>
                    <a:lnTo>
                      <a:pt x="0" y="0"/>
                    </a:lnTo>
                    <a:lnTo>
                      <a:pt x="0" y="8"/>
                    </a:lnTo>
                    <a:lnTo>
                      <a:pt x="17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2" name="Freeform 33"/>
              <p:cNvSpPr>
                <a:spLocks/>
              </p:cNvSpPr>
              <p:nvPr/>
            </p:nvSpPr>
            <p:spPr bwMode="auto">
              <a:xfrm>
                <a:off x="2282" y="3553"/>
                <a:ext cx="200" cy="35"/>
              </a:xfrm>
              <a:custGeom>
                <a:avLst/>
                <a:gdLst>
                  <a:gd name="T0" fmla="*/ 0 w 200"/>
                  <a:gd name="T1" fmla="*/ 0 h 35"/>
                  <a:gd name="T2" fmla="*/ 200 w 200"/>
                  <a:gd name="T3" fmla="*/ 35 h 35"/>
                  <a:gd name="T4" fmla="*/ 0 w 200"/>
                  <a:gd name="T5" fmla="*/ 0 h 35"/>
                  <a:gd name="T6" fmla="*/ 0 60000 65536"/>
                  <a:gd name="T7" fmla="*/ 0 60000 65536"/>
                  <a:gd name="T8" fmla="*/ 0 60000 65536"/>
                  <a:gd name="T9" fmla="*/ 0 w 200"/>
                  <a:gd name="T10" fmla="*/ 0 h 35"/>
                  <a:gd name="T11" fmla="*/ 200 w 200"/>
                  <a:gd name="T12" fmla="*/ 35 h 35"/>
                </a:gdLst>
                <a:ahLst/>
                <a:cxnLst>
                  <a:cxn ang="T6">
                    <a:pos x="T0" y="T1"/>
                  </a:cxn>
                  <a:cxn ang="T7">
                    <a:pos x="T2" y="T3"/>
                  </a:cxn>
                  <a:cxn ang="T8">
                    <a:pos x="T4" y="T5"/>
                  </a:cxn>
                </a:cxnLst>
                <a:rect l="T9" t="T10" r="T11" b="T12"/>
                <a:pathLst>
                  <a:path w="200" h="35">
                    <a:moveTo>
                      <a:pt x="0" y="0"/>
                    </a:moveTo>
                    <a:lnTo>
                      <a:pt x="200" y="3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3" name="Freeform 34"/>
              <p:cNvSpPr>
                <a:spLocks/>
              </p:cNvSpPr>
              <p:nvPr/>
            </p:nvSpPr>
            <p:spPr bwMode="auto">
              <a:xfrm>
                <a:off x="2282" y="3553"/>
                <a:ext cx="200" cy="39"/>
              </a:xfrm>
              <a:custGeom>
                <a:avLst/>
                <a:gdLst>
                  <a:gd name="T0" fmla="*/ 200 w 200"/>
                  <a:gd name="T1" fmla="*/ 35 h 39"/>
                  <a:gd name="T2" fmla="*/ 200 w 200"/>
                  <a:gd name="T3" fmla="*/ 35 h 39"/>
                  <a:gd name="T4" fmla="*/ 0 w 200"/>
                  <a:gd name="T5" fmla="*/ 0 h 39"/>
                  <a:gd name="T6" fmla="*/ 0 w 200"/>
                  <a:gd name="T7" fmla="*/ 4 h 39"/>
                  <a:gd name="T8" fmla="*/ 196 w 200"/>
                  <a:gd name="T9" fmla="*/ 39 h 39"/>
                  <a:gd name="T10" fmla="*/ 200 w 200"/>
                  <a:gd name="T11" fmla="*/ 35 h 39"/>
                  <a:gd name="T12" fmla="*/ 0 60000 65536"/>
                  <a:gd name="T13" fmla="*/ 0 60000 65536"/>
                  <a:gd name="T14" fmla="*/ 0 60000 65536"/>
                  <a:gd name="T15" fmla="*/ 0 60000 65536"/>
                  <a:gd name="T16" fmla="*/ 0 60000 65536"/>
                  <a:gd name="T17" fmla="*/ 0 60000 65536"/>
                  <a:gd name="T18" fmla="*/ 0 w 200"/>
                  <a:gd name="T19" fmla="*/ 0 h 39"/>
                  <a:gd name="T20" fmla="*/ 200 w 20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200" h="39">
                    <a:moveTo>
                      <a:pt x="200" y="35"/>
                    </a:moveTo>
                    <a:lnTo>
                      <a:pt x="200" y="35"/>
                    </a:lnTo>
                    <a:lnTo>
                      <a:pt x="0" y="0"/>
                    </a:lnTo>
                    <a:lnTo>
                      <a:pt x="0" y="4"/>
                    </a:lnTo>
                    <a:lnTo>
                      <a:pt x="196" y="39"/>
                    </a:lnTo>
                    <a:lnTo>
                      <a:pt x="20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4" name="Freeform 35"/>
              <p:cNvSpPr>
                <a:spLocks/>
              </p:cNvSpPr>
              <p:nvPr/>
            </p:nvSpPr>
            <p:spPr bwMode="auto">
              <a:xfrm>
                <a:off x="2294" y="3148"/>
                <a:ext cx="134" cy="205"/>
              </a:xfrm>
              <a:custGeom>
                <a:avLst/>
                <a:gdLst>
                  <a:gd name="T0" fmla="*/ 134 w 134"/>
                  <a:gd name="T1" fmla="*/ 147 h 205"/>
                  <a:gd name="T2" fmla="*/ 134 w 134"/>
                  <a:gd name="T3" fmla="*/ 139 h 205"/>
                  <a:gd name="T4" fmla="*/ 127 w 134"/>
                  <a:gd name="T5" fmla="*/ 131 h 205"/>
                  <a:gd name="T6" fmla="*/ 115 w 134"/>
                  <a:gd name="T7" fmla="*/ 124 h 205"/>
                  <a:gd name="T8" fmla="*/ 104 w 134"/>
                  <a:gd name="T9" fmla="*/ 116 h 205"/>
                  <a:gd name="T10" fmla="*/ 92 w 134"/>
                  <a:gd name="T11" fmla="*/ 112 h 205"/>
                  <a:gd name="T12" fmla="*/ 77 w 134"/>
                  <a:gd name="T13" fmla="*/ 108 h 205"/>
                  <a:gd name="T14" fmla="*/ 65 w 134"/>
                  <a:gd name="T15" fmla="*/ 108 h 205"/>
                  <a:gd name="T16" fmla="*/ 61 w 134"/>
                  <a:gd name="T17" fmla="*/ 97 h 205"/>
                  <a:gd name="T18" fmla="*/ 65 w 134"/>
                  <a:gd name="T19" fmla="*/ 66 h 205"/>
                  <a:gd name="T20" fmla="*/ 61 w 134"/>
                  <a:gd name="T21" fmla="*/ 39 h 205"/>
                  <a:gd name="T22" fmla="*/ 57 w 134"/>
                  <a:gd name="T23" fmla="*/ 12 h 205"/>
                  <a:gd name="T24" fmla="*/ 0 w 134"/>
                  <a:gd name="T25" fmla="*/ 20 h 205"/>
                  <a:gd name="T26" fmla="*/ 7 w 134"/>
                  <a:gd name="T27" fmla="*/ 155 h 205"/>
                  <a:gd name="T28" fmla="*/ 11 w 134"/>
                  <a:gd name="T29" fmla="*/ 170 h 205"/>
                  <a:gd name="T30" fmla="*/ 19 w 134"/>
                  <a:gd name="T31" fmla="*/ 182 h 205"/>
                  <a:gd name="T32" fmla="*/ 23 w 134"/>
                  <a:gd name="T33" fmla="*/ 189 h 205"/>
                  <a:gd name="T34" fmla="*/ 30 w 134"/>
                  <a:gd name="T35" fmla="*/ 193 h 205"/>
                  <a:gd name="T36" fmla="*/ 46 w 134"/>
                  <a:gd name="T37" fmla="*/ 197 h 205"/>
                  <a:gd name="T38" fmla="*/ 61 w 134"/>
                  <a:gd name="T39" fmla="*/ 205 h 205"/>
                  <a:gd name="T40" fmla="*/ 73 w 134"/>
                  <a:gd name="T41" fmla="*/ 205 h 205"/>
                  <a:gd name="T42" fmla="*/ 80 w 134"/>
                  <a:gd name="T43" fmla="*/ 205 h 205"/>
                  <a:gd name="T44" fmla="*/ 88 w 134"/>
                  <a:gd name="T45" fmla="*/ 201 h 205"/>
                  <a:gd name="T46" fmla="*/ 96 w 134"/>
                  <a:gd name="T47" fmla="*/ 197 h 205"/>
                  <a:gd name="T48" fmla="*/ 96 w 134"/>
                  <a:gd name="T49" fmla="*/ 189 h 205"/>
                  <a:gd name="T50" fmla="*/ 96 w 134"/>
                  <a:gd name="T51" fmla="*/ 185 h 205"/>
                  <a:gd name="T52" fmla="*/ 92 w 134"/>
                  <a:gd name="T53" fmla="*/ 182 h 205"/>
                  <a:gd name="T54" fmla="*/ 88 w 134"/>
                  <a:gd name="T55" fmla="*/ 178 h 205"/>
                  <a:gd name="T56" fmla="*/ 84 w 134"/>
                  <a:gd name="T57" fmla="*/ 178 h 205"/>
                  <a:gd name="T58" fmla="*/ 77 w 134"/>
                  <a:gd name="T59" fmla="*/ 174 h 205"/>
                  <a:gd name="T60" fmla="*/ 69 w 134"/>
                  <a:gd name="T61" fmla="*/ 170 h 205"/>
                  <a:gd name="T62" fmla="*/ 73 w 134"/>
                  <a:gd name="T63" fmla="*/ 158 h 205"/>
                  <a:gd name="T64" fmla="*/ 77 w 134"/>
                  <a:gd name="T65" fmla="*/ 151 h 205"/>
                  <a:gd name="T66" fmla="*/ 80 w 134"/>
                  <a:gd name="T67" fmla="*/ 147 h 205"/>
                  <a:gd name="T68" fmla="*/ 88 w 134"/>
                  <a:gd name="T69" fmla="*/ 143 h 205"/>
                  <a:gd name="T70" fmla="*/ 92 w 134"/>
                  <a:gd name="T71" fmla="*/ 143 h 205"/>
                  <a:gd name="T72" fmla="*/ 96 w 134"/>
                  <a:gd name="T73" fmla="*/ 143 h 205"/>
                  <a:gd name="T74" fmla="*/ 104 w 134"/>
                  <a:gd name="T75" fmla="*/ 147 h 205"/>
                  <a:gd name="T76" fmla="*/ 119 w 134"/>
                  <a:gd name="T77" fmla="*/ 147 h 205"/>
                  <a:gd name="T78" fmla="*/ 130 w 134"/>
                  <a:gd name="T79" fmla="*/ 151 h 2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4"/>
                  <a:gd name="T121" fmla="*/ 0 h 205"/>
                  <a:gd name="T122" fmla="*/ 134 w 134"/>
                  <a:gd name="T123" fmla="*/ 205 h 2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4" h="205">
                    <a:moveTo>
                      <a:pt x="130" y="151"/>
                    </a:moveTo>
                    <a:lnTo>
                      <a:pt x="134" y="147"/>
                    </a:lnTo>
                    <a:lnTo>
                      <a:pt x="134" y="143"/>
                    </a:lnTo>
                    <a:lnTo>
                      <a:pt x="134" y="139"/>
                    </a:lnTo>
                    <a:lnTo>
                      <a:pt x="130" y="135"/>
                    </a:lnTo>
                    <a:lnTo>
                      <a:pt x="127" y="131"/>
                    </a:lnTo>
                    <a:lnTo>
                      <a:pt x="119" y="128"/>
                    </a:lnTo>
                    <a:lnTo>
                      <a:pt x="115" y="124"/>
                    </a:lnTo>
                    <a:lnTo>
                      <a:pt x="107" y="120"/>
                    </a:lnTo>
                    <a:lnTo>
                      <a:pt x="104" y="116"/>
                    </a:lnTo>
                    <a:lnTo>
                      <a:pt x="96" y="116"/>
                    </a:lnTo>
                    <a:lnTo>
                      <a:pt x="92" y="112"/>
                    </a:lnTo>
                    <a:lnTo>
                      <a:pt x="84" y="112"/>
                    </a:lnTo>
                    <a:lnTo>
                      <a:pt x="77" y="108"/>
                    </a:lnTo>
                    <a:lnTo>
                      <a:pt x="73" y="108"/>
                    </a:lnTo>
                    <a:lnTo>
                      <a:pt x="65" y="108"/>
                    </a:lnTo>
                    <a:lnTo>
                      <a:pt x="61" y="108"/>
                    </a:lnTo>
                    <a:lnTo>
                      <a:pt x="61" y="97"/>
                    </a:lnTo>
                    <a:lnTo>
                      <a:pt x="65" y="81"/>
                    </a:lnTo>
                    <a:lnTo>
                      <a:pt x="65" y="66"/>
                    </a:lnTo>
                    <a:lnTo>
                      <a:pt x="65" y="50"/>
                    </a:lnTo>
                    <a:lnTo>
                      <a:pt x="61" y="39"/>
                    </a:lnTo>
                    <a:lnTo>
                      <a:pt x="61" y="23"/>
                    </a:lnTo>
                    <a:lnTo>
                      <a:pt x="57" y="12"/>
                    </a:lnTo>
                    <a:lnTo>
                      <a:pt x="50" y="0"/>
                    </a:lnTo>
                    <a:lnTo>
                      <a:pt x="0" y="20"/>
                    </a:lnTo>
                    <a:lnTo>
                      <a:pt x="7" y="151"/>
                    </a:lnTo>
                    <a:lnTo>
                      <a:pt x="7" y="155"/>
                    </a:lnTo>
                    <a:lnTo>
                      <a:pt x="7" y="162"/>
                    </a:lnTo>
                    <a:lnTo>
                      <a:pt x="11" y="170"/>
                    </a:lnTo>
                    <a:lnTo>
                      <a:pt x="15" y="174"/>
                    </a:lnTo>
                    <a:lnTo>
                      <a:pt x="19" y="182"/>
                    </a:lnTo>
                    <a:lnTo>
                      <a:pt x="23" y="185"/>
                    </a:lnTo>
                    <a:lnTo>
                      <a:pt x="23" y="189"/>
                    </a:lnTo>
                    <a:lnTo>
                      <a:pt x="27" y="189"/>
                    </a:lnTo>
                    <a:lnTo>
                      <a:pt x="30" y="193"/>
                    </a:lnTo>
                    <a:lnTo>
                      <a:pt x="38" y="197"/>
                    </a:lnTo>
                    <a:lnTo>
                      <a:pt x="46" y="197"/>
                    </a:lnTo>
                    <a:lnTo>
                      <a:pt x="53" y="201"/>
                    </a:lnTo>
                    <a:lnTo>
                      <a:pt x="61" y="205"/>
                    </a:lnTo>
                    <a:lnTo>
                      <a:pt x="69" y="205"/>
                    </a:lnTo>
                    <a:lnTo>
                      <a:pt x="73" y="205"/>
                    </a:lnTo>
                    <a:lnTo>
                      <a:pt x="77" y="205"/>
                    </a:lnTo>
                    <a:lnTo>
                      <a:pt x="80" y="205"/>
                    </a:lnTo>
                    <a:lnTo>
                      <a:pt x="84" y="205"/>
                    </a:lnTo>
                    <a:lnTo>
                      <a:pt x="88" y="201"/>
                    </a:lnTo>
                    <a:lnTo>
                      <a:pt x="92" y="201"/>
                    </a:lnTo>
                    <a:lnTo>
                      <a:pt x="96" y="197"/>
                    </a:lnTo>
                    <a:lnTo>
                      <a:pt x="96" y="193"/>
                    </a:lnTo>
                    <a:lnTo>
                      <a:pt x="96" y="189"/>
                    </a:lnTo>
                    <a:lnTo>
                      <a:pt x="96" y="185"/>
                    </a:lnTo>
                    <a:lnTo>
                      <a:pt x="92" y="182"/>
                    </a:lnTo>
                    <a:lnTo>
                      <a:pt x="88" y="178"/>
                    </a:lnTo>
                    <a:lnTo>
                      <a:pt x="84" y="178"/>
                    </a:lnTo>
                    <a:lnTo>
                      <a:pt x="80" y="178"/>
                    </a:lnTo>
                    <a:lnTo>
                      <a:pt x="77" y="174"/>
                    </a:lnTo>
                    <a:lnTo>
                      <a:pt x="73" y="174"/>
                    </a:lnTo>
                    <a:lnTo>
                      <a:pt x="69" y="170"/>
                    </a:lnTo>
                    <a:lnTo>
                      <a:pt x="69" y="162"/>
                    </a:lnTo>
                    <a:lnTo>
                      <a:pt x="73" y="158"/>
                    </a:lnTo>
                    <a:lnTo>
                      <a:pt x="73" y="155"/>
                    </a:lnTo>
                    <a:lnTo>
                      <a:pt x="77" y="151"/>
                    </a:lnTo>
                    <a:lnTo>
                      <a:pt x="80" y="147"/>
                    </a:lnTo>
                    <a:lnTo>
                      <a:pt x="84" y="147"/>
                    </a:lnTo>
                    <a:lnTo>
                      <a:pt x="88" y="143"/>
                    </a:lnTo>
                    <a:lnTo>
                      <a:pt x="92" y="143"/>
                    </a:lnTo>
                    <a:lnTo>
                      <a:pt x="96" y="143"/>
                    </a:lnTo>
                    <a:lnTo>
                      <a:pt x="100" y="143"/>
                    </a:lnTo>
                    <a:lnTo>
                      <a:pt x="104" y="147"/>
                    </a:lnTo>
                    <a:lnTo>
                      <a:pt x="111" y="147"/>
                    </a:lnTo>
                    <a:lnTo>
                      <a:pt x="119" y="147"/>
                    </a:lnTo>
                    <a:lnTo>
                      <a:pt x="130" y="151"/>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5" name="Freeform 36"/>
              <p:cNvSpPr>
                <a:spLocks/>
              </p:cNvSpPr>
              <p:nvPr/>
            </p:nvSpPr>
            <p:spPr bwMode="auto">
              <a:xfrm>
                <a:off x="2401" y="3268"/>
                <a:ext cx="31" cy="35"/>
              </a:xfrm>
              <a:custGeom>
                <a:avLst/>
                <a:gdLst>
                  <a:gd name="T0" fmla="*/ 0 w 31"/>
                  <a:gd name="T1" fmla="*/ 4 h 35"/>
                  <a:gd name="T2" fmla="*/ 0 w 31"/>
                  <a:gd name="T3" fmla="*/ 4 h 35"/>
                  <a:gd name="T4" fmla="*/ 8 w 31"/>
                  <a:gd name="T5" fmla="*/ 8 h 35"/>
                  <a:gd name="T6" fmla="*/ 12 w 31"/>
                  <a:gd name="T7" fmla="*/ 11 h 35"/>
                  <a:gd name="T8" fmla="*/ 16 w 31"/>
                  <a:gd name="T9" fmla="*/ 15 h 35"/>
                  <a:gd name="T10" fmla="*/ 23 w 31"/>
                  <a:gd name="T11" fmla="*/ 19 h 35"/>
                  <a:gd name="T12" fmla="*/ 23 w 31"/>
                  <a:gd name="T13" fmla="*/ 19 h 35"/>
                  <a:gd name="T14" fmla="*/ 23 w 31"/>
                  <a:gd name="T15" fmla="*/ 23 h 35"/>
                  <a:gd name="T16" fmla="*/ 23 w 31"/>
                  <a:gd name="T17" fmla="*/ 27 h 35"/>
                  <a:gd name="T18" fmla="*/ 23 w 31"/>
                  <a:gd name="T19" fmla="*/ 31 h 35"/>
                  <a:gd name="T20" fmla="*/ 23 w 31"/>
                  <a:gd name="T21" fmla="*/ 35 h 35"/>
                  <a:gd name="T22" fmla="*/ 27 w 31"/>
                  <a:gd name="T23" fmla="*/ 31 h 35"/>
                  <a:gd name="T24" fmla="*/ 31 w 31"/>
                  <a:gd name="T25" fmla="*/ 23 h 35"/>
                  <a:gd name="T26" fmla="*/ 31 w 31"/>
                  <a:gd name="T27" fmla="*/ 19 h 35"/>
                  <a:gd name="T28" fmla="*/ 27 w 31"/>
                  <a:gd name="T29" fmla="*/ 15 h 35"/>
                  <a:gd name="T30" fmla="*/ 20 w 31"/>
                  <a:gd name="T31" fmla="*/ 11 h 35"/>
                  <a:gd name="T32" fmla="*/ 16 w 31"/>
                  <a:gd name="T33" fmla="*/ 4 h 35"/>
                  <a:gd name="T34" fmla="*/ 8 w 31"/>
                  <a:gd name="T35" fmla="*/ 0 h 35"/>
                  <a:gd name="T36" fmla="*/ 4 w 31"/>
                  <a:gd name="T37" fmla="*/ 0 h 35"/>
                  <a:gd name="T38" fmla="*/ 4 w 31"/>
                  <a:gd name="T39" fmla="*/ 0 h 35"/>
                  <a:gd name="T40" fmla="*/ 0 w 31"/>
                  <a:gd name="T41" fmla="*/ 4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5"/>
                  <a:gd name="T65" fmla="*/ 31 w 31"/>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5">
                    <a:moveTo>
                      <a:pt x="0" y="4"/>
                    </a:moveTo>
                    <a:lnTo>
                      <a:pt x="0" y="4"/>
                    </a:lnTo>
                    <a:lnTo>
                      <a:pt x="8" y="8"/>
                    </a:lnTo>
                    <a:lnTo>
                      <a:pt x="12" y="11"/>
                    </a:lnTo>
                    <a:lnTo>
                      <a:pt x="16" y="15"/>
                    </a:lnTo>
                    <a:lnTo>
                      <a:pt x="23" y="19"/>
                    </a:lnTo>
                    <a:lnTo>
                      <a:pt x="23" y="23"/>
                    </a:lnTo>
                    <a:lnTo>
                      <a:pt x="23" y="27"/>
                    </a:lnTo>
                    <a:lnTo>
                      <a:pt x="23" y="31"/>
                    </a:lnTo>
                    <a:lnTo>
                      <a:pt x="23" y="35"/>
                    </a:lnTo>
                    <a:lnTo>
                      <a:pt x="27" y="31"/>
                    </a:lnTo>
                    <a:lnTo>
                      <a:pt x="31" y="23"/>
                    </a:lnTo>
                    <a:lnTo>
                      <a:pt x="31" y="19"/>
                    </a:lnTo>
                    <a:lnTo>
                      <a:pt x="27" y="15"/>
                    </a:lnTo>
                    <a:lnTo>
                      <a:pt x="20" y="11"/>
                    </a:lnTo>
                    <a:lnTo>
                      <a:pt x="16" y="4"/>
                    </a:lnTo>
                    <a:lnTo>
                      <a:pt x="8" y="0"/>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6" name="Freeform 37"/>
              <p:cNvSpPr>
                <a:spLocks/>
              </p:cNvSpPr>
              <p:nvPr/>
            </p:nvSpPr>
            <p:spPr bwMode="auto">
              <a:xfrm>
                <a:off x="2355" y="3252"/>
                <a:ext cx="50" cy="20"/>
              </a:xfrm>
              <a:custGeom>
                <a:avLst/>
                <a:gdLst>
                  <a:gd name="T0" fmla="*/ 0 w 50"/>
                  <a:gd name="T1" fmla="*/ 4 h 20"/>
                  <a:gd name="T2" fmla="*/ 0 w 50"/>
                  <a:gd name="T3" fmla="*/ 8 h 20"/>
                  <a:gd name="T4" fmla="*/ 4 w 50"/>
                  <a:gd name="T5" fmla="*/ 8 h 20"/>
                  <a:gd name="T6" fmla="*/ 8 w 50"/>
                  <a:gd name="T7" fmla="*/ 8 h 20"/>
                  <a:gd name="T8" fmla="*/ 16 w 50"/>
                  <a:gd name="T9" fmla="*/ 8 h 20"/>
                  <a:gd name="T10" fmla="*/ 23 w 50"/>
                  <a:gd name="T11" fmla="*/ 12 h 20"/>
                  <a:gd name="T12" fmla="*/ 31 w 50"/>
                  <a:gd name="T13" fmla="*/ 12 h 20"/>
                  <a:gd name="T14" fmla="*/ 35 w 50"/>
                  <a:gd name="T15" fmla="*/ 16 h 20"/>
                  <a:gd name="T16" fmla="*/ 43 w 50"/>
                  <a:gd name="T17" fmla="*/ 16 h 20"/>
                  <a:gd name="T18" fmla="*/ 46 w 50"/>
                  <a:gd name="T19" fmla="*/ 20 h 20"/>
                  <a:gd name="T20" fmla="*/ 50 w 50"/>
                  <a:gd name="T21" fmla="*/ 16 h 20"/>
                  <a:gd name="T22" fmla="*/ 43 w 50"/>
                  <a:gd name="T23" fmla="*/ 12 h 20"/>
                  <a:gd name="T24" fmla="*/ 39 w 50"/>
                  <a:gd name="T25" fmla="*/ 8 h 20"/>
                  <a:gd name="T26" fmla="*/ 31 w 50"/>
                  <a:gd name="T27" fmla="*/ 4 h 20"/>
                  <a:gd name="T28" fmla="*/ 23 w 50"/>
                  <a:gd name="T29" fmla="*/ 4 h 20"/>
                  <a:gd name="T30" fmla="*/ 16 w 50"/>
                  <a:gd name="T31" fmla="*/ 4 h 20"/>
                  <a:gd name="T32" fmla="*/ 12 w 50"/>
                  <a:gd name="T33" fmla="*/ 0 h 20"/>
                  <a:gd name="T34" fmla="*/ 4 w 50"/>
                  <a:gd name="T35" fmla="*/ 0 h 20"/>
                  <a:gd name="T36" fmla="*/ 0 w 50"/>
                  <a:gd name="T37" fmla="*/ 0 h 20"/>
                  <a:gd name="T38" fmla="*/ 4 w 50"/>
                  <a:gd name="T39" fmla="*/ 4 h 20"/>
                  <a:gd name="T40" fmla="*/ 0 w 50"/>
                  <a:gd name="T41" fmla="*/ 4 h 20"/>
                  <a:gd name="T42" fmla="*/ 0 w 50"/>
                  <a:gd name="T43" fmla="*/ 8 h 20"/>
                  <a:gd name="T44" fmla="*/ 0 w 50"/>
                  <a:gd name="T45" fmla="*/ 8 h 20"/>
                  <a:gd name="T46" fmla="*/ 0 w 50"/>
                  <a:gd name="T47" fmla="*/ 4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
                  <a:gd name="T73" fmla="*/ 0 h 20"/>
                  <a:gd name="T74" fmla="*/ 50 w 50"/>
                  <a:gd name="T75" fmla="*/ 20 h 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 h="20">
                    <a:moveTo>
                      <a:pt x="0" y="4"/>
                    </a:moveTo>
                    <a:lnTo>
                      <a:pt x="0" y="8"/>
                    </a:lnTo>
                    <a:lnTo>
                      <a:pt x="4" y="8"/>
                    </a:lnTo>
                    <a:lnTo>
                      <a:pt x="8" y="8"/>
                    </a:lnTo>
                    <a:lnTo>
                      <a:pt x="16" y="8"/>
                    </a:lnTo>
                    <a:lnTo>
                      <a:pt x="23" y="12"/>
                    </a:lnTo>
                    <a:lnTo>
                      <a:pt x="31" y="12"/>
                    </a:lnTo>
                    <a:lnTo>
                      <a:pt x="35" y="16"/>
                    </a:lnTo>
                    <a:lnTo>
                      <a:pt x="43" y="16"/>
                    </a:lnTo>
                    <a:lnTo>
                      <a:pt x="46" y="20"/>
                    </a:lnTo>
                    <a:lnTo>
                      <a:pt x="50" y="16"/>
                    </a:lnTo>
                    <a:lnTo>
                      <a:pt x="43" y="12"/>
                    </a:lnTo>
                    <a:lnTo>
                      <a:pt x="39" y="8"/>
                    </a:lnTo>
                    <a:lnTo>
                      <a:pt x="31" y="4"/>
                    </a:lnTo>
                    <a:lnTo>
                      <a:pt x="23" y="4"/>
                    </a:lnTo>
                    <a:lnTo>
                      <a:pt x="16" y="4"/>
                    </a:lnTo>
                    <a:lnTo>
                      <a:pt x="12" y="0"/>
                    </a:lnTo>
                    <a:lnTo>
                      <a:pt x="4" y="0"/>
                    </a:lnTo>
                    <a:lnTo>
                      <a:pt x="0" y="0"/>
                    </a:lnTo>
                    <a:lnTo>
                      <a:pt x="4" y="4"/>
                    </a:lnTo>
                    <a:lnTo>
                      <a:pt x="0" y="4"/>
                    </a:lnTo>
                    <a:lnTo>
                      <a:pt x="0" y="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7" name="Freeform 38"/>
              <p:cNvSpPr>
                <a:spLocks/>
              </p:cNvSpPr>
              <p:nvPr/>
            </p:nvSpPr>
            <p:spPr bwMode="auto">
              <a:xfrm>
                <a:off x="2344" y="3144"/>
                <a:ext cx="19" cy="112"/>
              </a:xfrm>
              <a:custGeom>
                <a:avLst/>
                <a:gdLst>
                  <a:gd name="T0" fmla="*/ 0 w 19"/>
                  <a:gd name="T1" fmla="*/ 8 h 112"/>
                  <a:gd name="T2" fmla="*/ 0 w 19"/>
                  <a:gd name="T3" fmla="*/ 8 h 112"/>
                  <a:gd name="T4" fmla="*/ 3 w 19"/>
                  <a:gd name="T5" fmla="*/ 16 h 112"/>
                  <a:gd name="T6" fmla="*/ 7 w 19"/>
                  <a:gd name="T7" fmla="*/ 27 h 112"/>
                  <a:gd name="T8" fmla="*/ 11 w 19"/>
                  <a:gd name="T9" fmla="*/ 43 h 112"/>
                  <a:gd name="T10" fmla="*/ 11 w 19"/>
                  <a:gd name="T11" fmla="*/ 54 h 112"/>
                  <a:gd name="T12" fmla="*/ 11 w 19"/>
                  <a:gd name="T13" fmla="*/ 70 h 112"/>
                  <a:gd name="T14" fmla="*/ 11 w 19"/>
                  <a:gd name="T15" fmla="*/ 85 h 112"/>
                  <a:gd name="T16" fmla="*/ 11 w 19"/>
                  <a:gd name="T17" fmla="*/ 101 h 112"/>
                  <a:gd name="T18" fmla="*/ 11 w 19"/>
                  <a:gd name="T19" fmla="*/ 112 h 112"/>
                  <a:gd name="T20" fmla="*/ 15 w 19"/>
                  <a:gd name="T21" fmla="*/ 112 h 112"/>
                  <a:gd name="T22" fmla="*/ 15 w 19"/>
                  <a:gd name="T23" fmla="*/ 101 h 112"/>
                  <a:gd name="T24" fmla="*/ 15 w 19"/>
                  <a:gd name="T25" fmla="*/ 85 h 112"/>
                  <a:gd name="T26" fmla="*/ 19 w 19"/>
                  <a:gd name="T27" fmla="*/ 70 h 112"/>
                  <a:gd name="T28" fmla="*/ 15 w 19"/>
                  <a:gd name="T29" fmla="*/ 54 h 112"/>
                  <a:gd name="T30" fmla="*/ 15 w 19"/>
                  <a:gd name="T31" fmla="*/ 43 h 112"/>
                  <a:gd name="T32" fmla="*/ 11 w 19"/>
                  <a:gd name="T33" fmla="*/ 27 h 112"/>
                  <a:gd name="T34" fmla="*/ 7 w 19"/>
                  <a:gd name="T35" fmla="*/ 16 h 112"/>
                  <a:gd name="T36" fmla="*/ 3 w 19"/>
                  <a:gd name="T37" fmla="*/ 4 h 112"/>
                  <a:gd name="T38" fmla="*/ 0 w 19"/>
                  <a:gd name="T39" fmla="*/ 0 h 112"/>
                  <a:gd name="T40" fmla="*/ 0 w 19"/>
                  <a:gd name="T41" fmla="*/ 8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12"/>
                  <a:gd name="T65" fmla="*/ 19 w 19"/>
                  <a:gd name="T66" fmla="*/ 112 h 1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12">
                    <a:moveTo>
                      <a:pt x="0" y="8"/>
                    </a:moveTo>
                    <a:lnTo>
                      <a:pt x="0" y="8"/>
                    </a:lnTo>
                    <a:lnTo>
                      <a:pt x="3" y="16"/>
                    </a:lnTo>
                    <a:lnTo>
                      <a:pt x="7" y="27"/>
                    </a:lnTo>
                    <a:lnTo>
                      <a:pt x="11" y="43"/>
                    </a:lnTo>
                    <a:lnTo>
                      <a:pt x="11" y="54"/>
                    </a:lnTo>
                    <a:lnTo>
                      <a:pt x="11" y="70"/>
                    </a:lnTo>
                    <a:lnTo>
                      <a:pt x="11" y="85"/>
                    </a:lnTo>
                    <a:lnTo>
                      <a:pt x="11" y="101"/>
                    </a:lnTo>
                    <a:lnTo>
                      <a:pt x="11" y="112"/>
                    </a:lnTo>
                    <a:lnTo>
                      <a:pt x="15" y="112"/>
                    </a:lnTo>
                    <a:lnTo>
                      <a:pt x="15" y="101"/>
                    </a:lnTo>
                    <a:lnTo>
                      <a:pt x="15" y="85"/>
                    </a:lnTo>
                    <a:lnTo>
                      <a:pt x="19" y="70"/>
                    </a:lnTo>
                    <a:lnTo>
                      <a:pt x="15" y="54"/>
                    </a:lnTo>
                    <a:lnTo>
                      <a:pt x="15" y="43"/>
                    </a:lnTo>
                    <a:lnTo>
                      <a:pt x="11" y="27"/>
                    </a:lnTo>
                    <a:lnTo>
                      <a:pt x="7" y="16"/>
                    </a:lnTo>
                    <a:lnTo>
                      <a:pt x="3" y="4"/>
                    </a:lnTo>
                    <a:lnTo>
                      <a:pt x="0"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8" name="Freeform 39"/>
              <p:cNvSpPr>
                <a:spLocks/>
              </p:cNvSpPr>
              <p:nvPr/>
            </p:nvSpPr>
            <p:spPr bwMode="auto">
              <a:xfrm>
                <a:off x="2294" y="3144"/>
                <a:ext cx="50" cy="24"/>
              </a:xfrm>
              <a:custGeom>
                <a:avLst/>
                <a:gdLst>
                  <a:gd name="T0" fmla="*/ 3 w 50"/>
                  <a:gd name="T1" fmla="*/ 24 h 24"/>
                  <a:gd name="T2" fmla="*/ 3 w 50"/>
                  <a:gd name="T3" fmla="*/ 24 h 24"/>
                  <a:gd name="T4" fmla="*/ 50 w 50"/>
                  <a:gd name="T5" fmla="*/ 8 h 24"/>
                  <a:gd name="T6" fmla="*/ 50 w 50"/>
                  <a:gd name="T7" fmla="*/ 0 h 24"/>
                  <a:gd name="T8" fmla="*/ 0 w 50"/>
                  <a:gd name="T9" fmla="*/ 20 h 24"/>
                  <a:gd name="T10" fmla="*/ 0 w 50"/>
                  <a:gd name="T11" fmla="*/ 24 h 24"/>
                  <a:gd name="T12" fmla="*/ 0 w 50"/>
                  <a:gd name="T13" fmla="*/ 20 h 24"/>
                  <a:gd name="T14" fmla="*/ 0 w 50"/>
                  <a:gd name="T15" fmla="*/ 20 h 24"/>
                  <a:gd name="T16" fmla="*/ 0 w 50"/>
                  <a:gd name="T17" fmla="*/ 24 h 24"/>
                  <a:gd name="T18" fmla="*/ 3 w 50"/>
                  <a:gd name="T19" fmla="*/ 24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24"/>
                  <a:gd name="T32" fmla="*/ 50 w 5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24">
                    <a:moveTo>
                      <a:pt x="3" y="24"/>
                    </a:moveTo>
                    <a:lnTo>
                      <a:pt x="3" y="24"/>
                    </a:lnTo>
                    <a:lnTo>
                      <a:pt x="50" y="8"/>
                    </a:lnTo>
                    <a:lnTo>
                      <a:pt x="50" y="0"/>
                    </a:lnTo>
                    <a:lnTo>
                      <a:pt x="0" y="20"/>
                    </a:lnTo>
                    <a:lnTo>
                      <a:pt x="0" y="24"/>
                    </a:lnTo>
                    <a:lnTo>
                      <a:pt x="0" y="20"/>
                    </a:lnTo>
                    <a:lnTo>
                      <a:pt x="0" y="24"/>
                    </a:lnTo>
                    <a:lnTo>
                      <a:pt x="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49" name="Freeform 40"/>
              <p:cNvSpPr>
                <a:spLocks/>
              </p:cNvSpPr>
              <p:nvPr/>
            </p:nvSpPr>
            <p:spPr bwMode="auto">
              <a:xfrm>
                <a:off x="2294" y="3168"/>
                <a:ext cx="11" cy="131"/>
              </a:xfrm>
              <a:custGeom>
                <a:avLst/>
                <a:gdLst>
                  <a:gd name="T0" fmla="*/ 11 w 11"/>
                  <a:gd name="T1" fmla="*/ 131 h 131"/>
                  <a:gd name="T2" fmla="*/ 11 w 11"/>
                  <a:gd name="T3" fmla="*/ 131 h 131"/>
                  <a:gd name="T4" fmla="*/ 3 w 11"/>
                  <a:gd name="T5" fmla="*/ 0 h 131"/>
                  <a:gd name="T6" fmla="*/ 0 w 11"/>
                  <a:gd name="T7" fmla="*/ 0 h 131"/>
                  <a:gd name="T8" fmla="*/ 3 w 11"/>
                  <a:gd name="T9" fmla="*/ 131 h 131"/>
                  <a:gd name="T10" fmla="*/ 3 w 11"/>
                  <a:gd name="T11" fmla="*/ 131 h 131"/>
                  <a:gd name="T12" fmla="*/ 11 w 11"/>
                  <a:gd name="T13" fmla="*/ 131 h 131"/>
                  <a:gd name="T14" fmla="*/ 11 w 11"/>
                  <a:gd name="T15" fmla="*/ 131 h 131"/>
                  <a:gd name="T16" fmla="*/ 11 w 11"/>
                  <a:gd name="T17" fmla="*/ 13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31"/>
                  <a:gd name="T29" fmla="*/ 11 w 11"/>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31">
                    <a:moveTo>
                      <a:pt x="11" y="131"/>
                    </a:moveTo>
                    <a:lnTo>
                      <a:pt x="11" y="131"/>
                    </a:lnTo>
                    <a:lnTo>
                      <a:pt x="3" y="0"/>
                    </a:lnTo>
                    <a:lnTo>
                      <a:pt x="0" y="0"/>
                    </a:lnTo>
                    <a:lnTo>
                      <a:pt x="3" y="131"/>
                    </a:lnTo>
                    <a:lnTo>
                      <a:pt x="11"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0" name="Freeform 41"/>
              <p:cNvSpPr>
                <a:spLocks/>
              </p:cNvSpPr>
              <p:nvPr/>
            </p:nvSpPr>
            <p:spPr bwMode="auto">
              <a:xfrm>
                <a:off x="2297" y="3299"/>
                <a:ext cx="24" cy="42"/>
              </a:xfrm>
              <a:custGeom>
                <a:avLst/>
                <a:gdLst>
                  <a:gd name="T0" fmla="*/ 24 w 24"/>
                  <a:gd name="T1" fmla="*/ 38 h 42"/>
                  <a:gd name="T2" fmla="*/ 24 w 24"/>
                  <a:gd name="T3" fmla="*/ 38 h 42"/>
                  <a:gd name="T4" fmla="*/ 24 w 24"/>
                  <a:gd name="T5" fmla="*/ 34 h 42"/>
                  <a:gd name="T6" fmla="*/ 20 w 24"/>
                  <a:gd name="T7" fmla="*/ 31 h 42"/>
                  <a:gd name="T8" fmla="*/ 16 w 24"/>
                  <a:gd name="T9" fmla="*/ 27 h 42"/>
                  <a:gd name="T10" fmla="*/ 12 w 24"/>
                  <a:gd name="T11" fmla="*/ 23 h 42"/>
                  <a:gd name="T12" fmla="*/ 12 w 24"/>
                  <a:gd name="T13" fmla="*/ 15 h 42"/>
                  <a:gd name="T14" fmla="*/ 8 w 24"/>
                  <a:gd name="T15" fmla="*/ 11 h 42"/>
                  <a:gd name="T16" fmla="*/ 8 w 24"/>
                  <a:gd name="T17" fmla="*/ 4 h 42"/>
                  <a:gd name="T18" fmla="*/ 8 w 24"/>
                  <a:gd name="T19" fmla="*/ 0 h 42"/>
                  <a:gd name="T20" fmla="*/ 0 w 24"/>
                  <a:gd name="T21" fmla="*/ 0 h 42"/>
                  <a:gd name="T22" fmla="*/ 0 w 24"/>
                  <a:gd name="T23" fmla="*/ 4 h 42"/>
                  <a:gd name="T24" fmla="*/ 0 w 24"/>
                  <a:gd name="T25" fmla="*/ 11 h 42"/>
                  <a:gd name="T26" fmla="*/ 4 w 24"/>
                  <a:gd name="T27" fmla="*/ 19 h 42"/>
                  <a:gd name="T28" fmla="*/ 8 w 24"/>
                  <a:gd name="T29" fmla="*/ 27 h 42"/>
                  <a:gd name="T30" fmla="*/ 12 w 24"/>
                  <a:gd name="T31" fmla="*/ 31 h 42"/>
                  <a:gd name="T32" fmla="*/ 16 w 24"/>
                  <a:gd name="T33" fmla="*/ 34 h 42"/>
                  <a:gd name="T34" fmla="*/ 20 w 24"/>
                  <a:gd name="T35" fmla="*/ 38 h 42"/>
                  <a:gd name="T36" fmla="*/ 24 w 24"/>
                  <a:gd name="T37" fmla="*/ 42 h 42"/>
                  <a:gd name="T38" fmla="*/ 24 w 24"/>
                  <a:gd name="T39" fmla="*/ 42 h 42"/>
                  <a:gd name="T40" fmla="*/ 24 w 24"/>
                  <a:gd name="T41" fmla="*/ 38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42"/>
                  <a:gd name="T65" fmla="*/ 24 w 24"/>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42">
                    <a:moveTo>
                      <a:pt x="24" y="38"/>
                    </a:moveTo>
                    <a:lnTo>
                      <a:pt x="24" y="38"/>
                    </a:lnTo>
                    <a:lnTo>
                      <a:pt x="24" y="34"/>
                    </a:lnTo>
                    <a:lnTo>
                      <a:pt x="20" y="31"/>
                    </a:lnTo>
                    <a:lnTo>
                      <a:pt x="16" y="27"/>
                    </a:lnTo>
                    <a:lnTo>
                      <a:pt x="12" y="23"/>
                    </a:lnTo>
                    <a:lnTo>
                      <a:pt x="12" y="15"/>
                    </a:lnTo>
                    <a:lnTo>
                      <a:pt x="8" y="11"/>
                    </a:lnTo>
                    <a:lnTo>
                      <a:pt x="8" y="4"/>
                    </a:lnTo>
                    <a:lnTo>
                      <a:pt x="8" y="0"/>
                    </a:lnTo>
                    <a:lnTo>
                      <a:pt x="0" y="0"/>
                    </a:lnTo>
                    <a:lnTo>
                      <a:pt x="0" y="4"/>
                    </a:lnTo>
                    <a:lnTo>
                      <a:pt x="0" y="11"/>
                    </a:lnTo>
                    <a:lnTo>
                      <a:pt x="4" y="19"/>
                    </a:lnTo>
                    <a:lnTo>
                      <a:pt x="8" y="27"/>
                    </a:lnTo>
                    <a:lnTo>
                      <a:pt x="12" y="31"/>
                    </a:lnTo>
                    <a:lnTo>
                      <a:pt x="16" y="34"/>
                    </a:lnTo>
                    <a:lnTo>
                      <a:pt x="20" y="38"/>
                    </a:lnTo>
                    <a:lnTo>
                      <a:pt x="24" y="42"/>
                    </a:lnTo>
                    <a:lnTo>
                      <a:pt x="2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1" name="Freeform 42"/>
              <p:cNvSpPr>
                <a:spLocks/>
              </p:cNvSpPr>
              <p:nvPr/>
            </p:nvSpPr>
            <p:spPr bwMode="auto">
              <a:xfrm>
                <a:off x="2321" y="3337"/>
                <a:ext cx="53" cy="20"/>
              </a:xfrm>
              <a:custGeom>
                <a:avLst/>
                <a:gdLst>
                  <a:gd name="T0" fmla="*/ 50 w 53"/>
                  <a:gd name="T1" fmla="*/ 12 h 20"/>
                  <a:gd name="T2" fmla="*/ 50 w 53"/>
                  <a:gd name="T3" fmla="*/ 12 h 20"/>
                  <a:gd name="T4" fmla="*/ 46 w 53"/>
                  <a:gd name="T5" fmla="*/ 12 h 20"/>
                  <a:gd name="T6" fmla="*/ 42 w 53"/>
                  <a:gd name="T7" fmla="*/ 12 h 20"/>
                  <a:gd name="T8" fmla="*/ 34 w 53"/>
                  <a:gd name="T9" fmla="*/ 12 h 20"/>
                  <a:gd name="T10" fmla="*/ 26 w 53"/>
                  <a:gd name="T11" fmla="*/ 8 h 20"/>
                  <a:gd name="T12" fmla="*/ 19 w 53"/>
                  <a:gd name="T13" fmla="*/ 8 h 20"/>
                  <a:gd name="T14" fmla="*/ 11 w 53"/>
                  <a:gd name="T15" fmla="*/ 4 h 20"/>
                  <a:gd name="T16" fmla="*/ 7 w 53"/>
                  <a:gd name="T17" fmla="*/ 0 h 20"/>
                  <a:gd name="T18" fmla="*/ 0 w 53"/>
                  <a:gd name="T19" fmla="*/ 0 h 20"/>
                  <a:gd name="T20" fmla="*/ 0 w 53"/>
                  <a:gd name="T21" fmla="*/ 4 h 20"/>
                  <a:gd name="T22" fmla="*/ 3 w 53"/>
                  <a:gd name="T23" fmla="*/ 8 h 20"/>
                  <a:gd name="T24" fmla="*/ 11 w 53"/>
                  <a:gd name="T25" fmla="*/ 12 h 20"/>
                  <a:gd name="T26" fmla="*/ 19 w 53"/>
                  <a:gd name="T27" fmla="*/ 12 h 20"/>
                  <a:gd name="T28" fmla="*/ 23 w 53"/>
                  <a:gd name="T29" fmla="*/ 16 h 20"/>
                  <a:gd name="T30" fmla="*/ 34 w 53"/>
                  <a:gd name="T31" fmla="*/ 16 h 20"/>
                  <a:gd name="T32" fmla="*/ 42 w 53"/>
                  <a:gd name="T33" fmla="*/ 20 h 20"/>
                  <a:gd name="T34" fmla="*/ 46 w 53"/>
                  <a:gd name="T35" fmla="*/ 20 h 20"/>
                  <a:gd name="T36" fmla="*/ 50 w 53"/>
                  <a:gd name="T37" fmla="*/ 20 h 20"/>
                  <a:gd name="T38" fmla="*/ 53 w 53"/>
                  <a:gd name="T39" fmla="*/ 20 h 20"/>
                  <a:gd name="T40" fmla="*/ 50 w 53"/>
                  <a:gd name="T41" fmla="*/ 12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20"/>
                  <a:gd name="T65" fmla="*/ 53 w 53"/>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20">
                    <a:moveTo>
                      <a:pt x="50" y="12"/>
                    </a:moveTo>
                    <a:lnTo>
                      <a:pt x="50" y="12"/>
                    </a:lnTo>
                    <a:lnTo>
                      <a:pt x="46" y="12"/>
                    </a:lnTo>
                    <a:lnTo>
                      <a:pt x="42" y="12"/>
                    </a:lnTo>
                    <a:lnTo>
                      <a:pt x="34" y="12"/>
                    </a:lnTo>
                    <a:lnTo>
                      <a:pt x="26" y="8"/>
                    </a:lnTo>
                    <a:lnTo>
                      <a:pt x="19" y="8"/>
                    </a:lnTo>
                    <a:lnTo>
                      <a:pt x="11" y="4"/>
                    </a:lnTo>
                    <a:lnTo>
                      <a:pt x="7" y="0"/>
                    </a:lnTo>
                    <a:lnTo>
                      <a:pt x="0" y="0"/>
                    </a:lnTo>
                    <a:lnTo>
                      <a:pt x="0" y="4"/>
                    </a:lnTo>
                    <a:lnTo>
                      <a:pt x="3" y="8"/>
                    </a:lnTo>
                    <a:lnTo>
                      <a:pt x="11" y="12"/>
                    </a:lnTo>
                    <a:lnTo>
                      <a:pt x="19" y="12"/>
                    </a:lnTo>
                    <a:lnTo>
                      <a:pt x="23" y="16"/>
                    </a:lnTo>
                    <a:lnTo>
                      <a:pt x="34" y="16"/>
                    </a:lnTo>
                    <a:lnTo>
                      <a:pt x="42" y="20"/>
                    </a:lnTo>
                    <a:lnTo>
                      <a:pt x="46" y="20"/>
                    </a:lnTo>
                    <a:lnTo>
                      <a:pt x="50" y="20"/>
                    </a:lnTo>
                    <a:lnTo>
                      <a:pt x="53" y="20"/>
                    </a:lnTo>
                    <a:lnTo>
                      <a:pt x="5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2" name="Freeform 43"/>
              <p:cNvSpPr>
                <a:spLocks/>
              </p:cNvSpPr>
              <p:nvPr/>
            </p:nvSpPr>
            <p:spPr bwMode="auto">
              <a:xfrm>
                <a:off x="2371" y="3333"/>
                <a:ext cx="23" cy="24"/>
              </a:xfrm>
              <a:custGeom>
                <a:avLst/>
                <a:gdLst>
                  <a:gd name="T0" fmla="*/ 15 w 23"/>
                  <a:gd name="T1" fmla="*/ 0 h 24"/>
                  <a:gd name="T2" fmla="*/ 15 w 23"/>
                  <a:gd name="T3" fmla="*/ 0 h 24"/>
                  <a:gd name="T4" fmla="*/ 15 w 23"/>
                  <a:gd name="T5" fmla="*/ 4 h 24"/>
                  <a:gd name="T6" fmla="*/ 15 w 23"/>
                  <a:gd name="T7" fmla="*/ 8 h 24"/>
                  <a:gd name="T8" fmla="*/ 15 w 23"/>
                  <a:gd name="T9" fmla="*/ 12 h 24"/>
                  <a:gd name="T10" fmla="*/ 11 w 23"/>
                  <a:gd name="T11" fmla="*/ 12 h 24"/>
                  <a:gd name="T12" fmla="*/ 11 w 23"/>
                  <a:gd name="T13" fmla="*/ 16 h 24"/>
                  <a:gd name="T14" fmla="*/ 7 w 23"/>
                  <a:gd name="T15" fmla="*/ 16 h 24"/>
                  <a:gd name="T16" fmla="*/ 3 w 23"/>
                  <a:gd name="T17" fmla="*/ 16 h 24"/>
                  <a:gd name="T18" fmla="*/ 0 w 23"/>
                  <a:gd name="T19" fmla="*/ 16 h 24"/>
                  <a:gd name="T20" fmla="*/ 3 w 23"/>
                  <a:gd name="T21" fmla="*/ 24 h 24"/>
                  <a:gd name="T22" fmla="*/ 3 w 23"/>
                  <a:gd name="T23" fmla="*/ 24 h 24"/>
                  <a:gd name="T24" fmla="*/ 7 w 23"/>
                  <a:gd name="T25" fmla="*/ 24 h 24"/>
                  <a:gd name="T26" fmla="*/ 11 w 23"/>
                  <a:gd name="T27" fmla="*/ 20 h 24"/>
                  <a:gd name="T28" fmla="*/ 15 w 23"/>
                  <a:gd name="T29" fmla="*/ 16 h 24"/>
                  <a:gd name="T30" fmla="*/ 19 w 23"/>
                  <a:gd name="T31" fmla="*/ 16 h 24"/>
                  <a:gd name="T32" fmla="*/ 23 w 23"/>
                  <a:gd name="T33" fmla="*/ 8 h 24"/>
                  <a:gd name="T34" fmla="*/ 23 w 23"/>
                  <a:gd name="T35" fmla="*/ 4 h 24"/>
                  <a:gd name="T36" fmla="*/ 19 w 23"/>
                  <a:gd name="T37" fmla="*/ 0 h 24"/>
                  <a:gd name="T38" fmla="*/ 19 w 23"/>
                  <a:gd name="T39" fmla="*/ 0 h 24"/>
                  <a:gd name="T40" fmla="*/ 15 w 23"/>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24"/>
                  <a:gd name="T65" fmla="*/ 23 w 23"/>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24">
                    <a:moveTo>
                      <a:pt x="15" y="0"/>
                    </a:moveTo>
                    <a:lnTo>
                      <a:pt x="15" y="0"/>
                    </a:lnTo>
                    <a:lnTo>
                      <a:pt x="15" y="4"/>
                    </a:lnTo>
                    <a:lnTo>
                      <a:pt x="15" y="8"/>
                    </a:lnTo>
                    <a:lnTo>
                      <a:pt x="15" y="12"/>
                    </a:lnTo>
                    <a:lnTo>
                      <a:pt x="11" y="12"/>
                    </a:lnTo>
                    <a:lnTo>
                      <a:pt x="11" y="16"/>
                    </a:lnTo>
                    <a:lnTo>
                      <a:pt x="7" y="16"/>
                    </a:lnTo>
                    <a:lnTo>
                      <a:pt x="3" y="16"/>
                    </a:lnTo>
                    <a:lnTo>
                      <a:pt x="0" y="16"/>
                    </a:lnTo>
                    <a:lnTo>
                      <a:pt x="3" y="24"/>
                    </a:lnTo>
                    <a:lnTo>
                      <a:pt x="7" y="24"/>
                    </a:lnTo>
                    <a:lnTo>
                      <a:pt x="11" y="20"/>
                    </a:lnTo>
                    <a:lnTo>
                      <a:pt x="15" y="16"/>
                    </a:lnTo>
                    <a:lnTo>
                      <a:pt x="19" y="16"/>
                    </a:lnTo>
                    <a:lnTo>
                      <a:pt x="23" y="8"/>
                    </a:lnTo>
                    <a:lnTo>
                      <a:pt x="23" y="4"/>
                    </a:lnTo>
                    <a:lnTo>
                      <a:pt x="19"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3" name="Freeform 44"/>
              <p:cNvSpPr>
                <a:spLocks/>
              </p:cNvSpPr>
              <p:nvPr/>
            </p:nvSpPr>
            <p:spPr bwMode="auto">
              <a:xfrm>
                <a:off x="2382" y="3326"/>
                <a:ext cx="8" cy="7"/>
              </a:xfrm>
              <a:custGeom>
                <a:avLst/>
                <a:gdLst>
                  <a:gd name="T0" fmla="*/ 0 w 8"/>
                  <a:gd name="T1" fmla="*/ 4 h 7"/>
                  <a:gd name="T2" fmla="*/ 0 w 8"/>
                  <a:gd name="T3" fmla="*/ 4 h 7"/>
                  <a:gd name="T4" fmla="*/ 0 w 8"/>
                  <a:gd name="T5" fmla="*/ 4 h 7"/>
                  <a:gd name="T6" fmla="*/ 0 w 8"/>
                  <a:gd name="T7" fmla="*/ 7 h 7"/>
                  <a:gd name="T8" fmla="*/ 4 w 8"/>
                  <a:gd name="T9" fmla="*/ 7 h 7"/>
                  <a:gd name="T10" fmla="*/ 4 w 8"/>
                  <a:gd name="T11" fmla="*/ 7 h 7"/>
                  <a:gd name="T12" fmla="*/ 8 w 8"/>
                  <a:gd name="T13" fmla="*/ 7 h 7"/>
                  <a:gd name="T14" fmla="*/ 8 w 8"/>
                  <a:gd name="T15" fmla="*/ 4 h 7"/>
                  <a:gd name="T16" fmla="*/ 8 w 8"/>
                  <a:gd name="T17" fmla="*/ 4 h 7"/>
                  <a:gd name="T18" fmla="*/ 4 w 8"/>
                  <a:gd name="T19" fmla="*/ 0 h 7"/>
                  <a:gd name="T20" fmla="*/ 0 w 8"/>
                  <a:gd name="T21" fmla="*/ 0 h 7"/>
                  <a:gd name="T22" fmla="*/ 0 w 8"/>
                  <a:gd name="T23" fmla="*/ 0 h 7"/>
                  <a:gd name="T24" fmla="*/ 0 w 8"/>
                  <a:gd name="T25" fmla="*/ 4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7"/>
                  <a:gd name="T41" fmla="*/ 8 w 8"/>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7">
                    <a:moveTo>
                      <a:pt x="0" y="4"/>
                    </a:moveTo>
                    <a:lnTo>
                      <a:pt x="0" y="4"/>
                    </a:lnTo>
                    <a:lnTo>
                      <a:pt x="0" y="7"/>
                    </a:lnTo>
                    <a:lnTo>
                      <a:pt x="4" y="7"/>
                    </a:lnTo>
                    <a:lnTo>
                      <a:pt x="8" y="7"/>
                    </a:lnTo>
                    <a:lnTo>
                      <a:pt x="8" y="4"/>
                    </a:lnTo>
                    <a:lnTo>
                      <a:pt x="4"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4" name="Freeform 45"/>
              <p:cNvSpPr>
                <a:spLocks/>
              </p:cNvSpPr>
              <p:nvPr/>
            </p:nvSpPr>
            <p:spPr bwMode="auto">
              <a:xfrm>
                <a:off x="2363" y="3310"/>
                <a:ext cx="19" cy="20"/>
              </a:xfrm>
              <a:custGeom>
                <a:avLst/>
                <a:gdLst>
                  <a:gd name="T0" fmla="*/ 0 w 19"/>
                  <a:gd name="T1" fmla="*/ 0 h 20"/>
                  <a:gd name="T2" fmla="*/ 0 w 19"/>
                  <a:gd name="T3" fmla="*/ 0 h 20"/>
                  <a:gd name="T4" fmla="*/ 0 w 19"/>
                  <a:gd name="T5" fmla="*/ 8 h 20"/>
                  <a:gd name="T6" fmla="*/ 0 w 19"/>
                  <a:gd name="T7" fmla="*/ 12 h 20"/>
                  <a:gd name="T8" fmla="*/ 4 w 19"/>
                  <a:gd name="T9" fmla="*/ 16 h 20"/>
                  <a:gd name="T10" fmla="*/ 11 w 19"/>
                  <a:gd name="T11" fmla="*/ 20 h 20"/>
                  <a:gd name="T12" fmla="*/ 15 w 19"/>
                  <a:gd name="T13" fmla="*/ 20 h 20"/>
                  <a:gd name="T14" fmla="*/ 15 w 19"/>
                  <a:gd name="T15" fmla="*/ 20 h 20"/>
                  <a:gd name="T16" fmla="*/ 19 w 19"/>
                  <a:gd name="T17" fmla="*/ 20 h 20"/>
                  <a:gd name="T18" fmla="*/ 19 w 19"/>
                  <a:gd name="T19" fmla="*/ 20 h 20"/>
                  <a:gd name="T20" fmla="*/ 19 w 19"/>
                  <a:gd name="T21" fmla="*/ 16 h 20"/>
                  <a:gd name="T22" fmla="*/ 19 w 19"/>
                  <a:gd name="T23" fmla="*/ 16 h 20"/>
                  <a:gd name="T24" fmla="*/ 19 w 19"/>
                  <a:gd name="T25" fmla="*/ 16 h 20"/>
                  <a:gd name="T26" fmla="*/ 15 w 19"/>
                  <a:gd name="T27" fmla="*/ 12 h 20"/>
                  <a:gd name="T28" fmla="*/ 11 w 19"/>
                  <a:gd name="T29" fmla="*/ 12 h 20"/>
                  <a:gd name="T30" fmla="*/ 8 w 19"/>
                  <a:gd name="T31" fmla="*/ 12 h 20"/>
                  <a:gd name="T32" fmla="*/ 8 w 19"/>
                  <a:gd name="T33" fmla="*/ 8 h 20"/>
                  <a:gd name="T34" fmla="*/ 4 w 19"/>
                  <a:gd name="T35" fmla="*/ 8 h 20"/>
                  <a:gd name="T36" fmla="*/ 4 w 19"/>
                  <a:gd name="T37" fmla="*/ 0 h 20"/>
                  <a:gd name="T38" fmla="*/ 4 w 19"/>
                  <a:gd name="T39" fmla="*/ 0 h 20"/>
                  <a:gd name="T40" fmla="*/ 0 w 19"/>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0"/>
                  <a:gd name="T65" fmla="*/ 19 w 19"/>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0">
                    <a:moveTo>
                      <a:pt x="0" y="0"/>
                    </a:moveTo>
                    <a:lnTo>
                      <a:pt x="0" y="0"/>
                    </a:lnTo>
                    <a:lnTo>
                      <a:pt x="0" y="8"/>
                    </a:lnTo>
                    <a:lnTo>
                      <a:pt x="0" y="12"/>
                    </a:lnTo>
                    <a:lnTo>
                      <a:pt x="4" y="16"/>
                    </a:lnTo>
                    <a:lnTo>
                      <a:pt x="11" y="20"/>
                    </a:lnTo>
                    <a:lnTo>
                      <a:pt x="15" y="20"/>
                    </a:lnTo>
                    <a:lnTo>
                      <a:pt x="19" y="20"/>
                    </a:lnTo>
                    <a:lnTo>
                      <a:pt x="19" y="16"/>
                    </a:lnTo>
                    <a:lnTo>
                      <a:pt x="15" y="12"/>
                    </a:lnTo>
                    <a:lnTo>
                      <a:pt x="11" y="12"/>
                    </a:lnTo>
                    <a:lnTo>
                      <a:pt x="8" y="12"/>
                    </a:lnTo>
                    <a:lnTo>
                      <a:pt x="8" y="8"/>
                    </a:lnTo>
                    <a:lnTo>
                      <a:pt x="4" y="8"/>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5" name="Freeform 46"/>
              <p:cNvSpPr>
                <a:spLocks/>
              </p:cNvSpPr>
              <p:nvPr/>
            </p:nvSpPr>
            <p:spPr bwMode="auto">
              <a:xfrm>
                <a:off x="2363" y="3291"/>
                <a:ext cx="19" cy="19"/>
              </a:xfrm>
              <a:custGeom>
                <a:avLst/>
                <a:gdLst>
                  <a:gd name="T0" fmla="*/ 19 w 19"/>
                  <a:gd name="T1" fmla="*/ 0 h 19"/>
                  <a:gd name="T2" fmla="*/ 19 w 19"/>
                  <a:gd name="T3" fmla="*/ 0 h 19"/>
                  <a:gd name="T4" fmla="*/ 19 w 19"/>
                  <a:gd name="T5" fmla="*/ 0 h 19"/>
                  <a:gd name="T6" fmla="*/ 15 w 19"/>
                  <a:gd name="T7" fmla="*/ 0 h 19"/>
                  <a:gd name="T8" fmla="*/ 11 w 19"/>
                  <a:gd name="T9" fmla="*/ 0 h 19"/>
                  <a:gd name="T10" fmla="*/ 8 w 19"/>
                  <a:gd name="T11" fmla="*/ 4 h 19"/>
                  <a:gd name="T12" fmla="*/ 4 w 19"/>
                  <a:gd name="T13" fmla="*/ 8 h 19"/>
                  <a:gd name="T14" fmla="*/ 0 w 19"/>
                  <a:gd name="T15" fmla="*/ 12 h 19"/>
                  <a:gd name="T16" fmla="*/ 0 w 19"/>
                  <a:gd name="T17" fmla="*/ 15 h 19"/>
                  <a:gd name="T18" fmla="*/ 0 w 19"/>
                  <a:gd name="T19" fmla="*/ 19 h 19"/>
                  <a:gd name="T20" fmla="*/ 4 w 19"/>
                  <a:gd name="T21" fmla="*/ 19 h 19"/>
                  <a:gd name="T22" fmla="*/ 4 w 19"/>
                  <a:gd name="T23" fmla="*/ 15 h 19"/>
                  <a:gd name="T24" fmla="*/ 8 w 19"/>
                  <a:gd name="T25" fmla="*/ 12 h 19"/>
                  <a:gd name="T26" fmla="*/ 8 w 19"/>
                  <a:gd name="T27" fmla="*/ 12 h 19"/>
                  <a:gd name="T28" fmla="*/ 11 w 19"/>
                  <a:gd name="T29" fmla="*/ 8 h 19"/>
                  <a:gd name="T30" fmla="*/ 15 w 19"/>
                  <a:gd name="T31" fmla="*/ 8 h 19"/>
                  <a:gd name="T32" fmla="*/ 15 w 19"/>
                  <a:gd name="T33" fmla="*/ 4 h 19"/>
                  <a:gd name="T34" fmla="*/ 19 w 19"/>
                  <a:gd name="T35" fmla="*/ 4 h 19"/>
                  <a:gd name="T36" fmla="*/ 19 w 19"/>
                  <a:gd name="T37" fmla="*/ 4 h 19"/>
                  <a:gd name="T38" fmla="*/ 19 w 19"/>
                  <a:gd name="T39" fmla="*/ 4 h 19"/>
                  <a:gd name="T40" fmla="*/ 19 w 1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9"/>
                  <a:gd name="T65" fmla="*/ 19 w 1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9">
                    <a:moveTo>
                      <a:pt x="19" y="0"/>
                    </a:moveTo>
                    <a:lnTo>
                      <a:pt x="19" y="0"/>
                    </a:lnTo>
                    <a:lnTo>
                      <a:pt x="15" y="0"/>
                    </a:lnTo>
                    <a:lnTo>
                      <a:pt x="11" y="0"/>
                    </a:lnTo>
                    <a:lnTo>
                      <a:pt x="8" y="4"/>
                    </a:lnTo>
                    <a:lnTo>
                      <a:pt x="4" y="8"/>
                    </a:lnTo>
                    <a:lnTo>
                      <a:pt x="0" y="12"/>
                    </a:lnTo>
                    <a:lnTo>
                      <a:pt x="0" y="15"/>
                    </a:lnTo>
                    <a:lnTo>
                      <a:pt x="0" y="19"/>
                    </a:lnTo>
                    <a:lnTo>
                      <a:pt x="4" y="19"/>
                    </a:lnTo>
                    <a:lnTo>
                      <a:pt x="4" y="15"/>
                    </a:lnTo>
                    <a:lnTo>
                      <a:pt x="8" y="12"/>
                    </a:lnTo>
                    <a:lnTo>
                      <a:pt x="11" y="8"/>
                    </a:lnTo>
                    <a:lnTo>
                      <a:pt x="15" y="8"/>
                    </a:lnTo>
                    <a:lnTo>
                      <a:pt x="15" y="4"/>
                    </a:lnTo>
                    <a:lnTo>
                      <a:pt x="19" y="4"/>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6" name="Freeform 47"/>
              <p:cNvSpPr>
                <a:spLocks/>
              </p:cNvSpPr>
              <p:nvPr/>
            </p:nvSpPr>
            <p:spPr bwMode="auto">
              <a:xfrm>
                <a:off x="2382" y="3287"/>
                <a:ext cx="42" cy="16"/>
              </a:xfrm>
              <a:custGeom>
                <a:avLst/>
                <a:gdLst>
                  <a:gd name="T0" fmla="*/ 42 w 42"/>
                  <a:gd name="T1" fmla="*/ 12 h 16"/>
                  <a:gd name="T2" fmla="*/ 42 w 42"/>
                  <a:gd name="T3" fmla="*/ 8 h 16"/>
                  <a:gd name="T4" fmla="*/ 31 w 42"/>
                  <a:gd name="T5" fmla="*/ 8 h 16"/>
                  <a:gd name="T6" fmla="*/ 23 w 42"/>
                  <a:gd name="T7" fmla="*/ 4 h 16"/>
                  <a:gd name="T8" fmla="*/ 16 w 42"/>
                  <a:gd name="T9" fmla="*/ 4 h 16"/>
                  <a:gd name="T10" fmla="*/ 12 w 42"/>
                  <a:gd name="T11" fmla="*/ 4 h 16"/>
                  <a:gd name="T12" fmla="*/ 8 w 42"/>
                  <a:gd name="T13" fmla="*/ 4 h 16"/>
                  <a:gd name="T14" fmla="*/ 4 w 42"/>
                  <a:gd name="T15" fmla="*/ 0 h 16"/>
                  <a:gd name="T16" fmla="*/ 4 w 42"/>
                  <a:gd name="T17" fmla="*/ 0 h 16"/>
                  <a:gd name="T18" fmla="*/ 0 w 42"/>
                  <a:gd name="T19" fmla="*/ 4 h 16"/>
                  <a:gd name="T20" fmla="*/ 0 w 42"/>
                  <a:gd name="T21" fmla="*/ 8 h 16"/>
                  <a:gd name="T22" fmla="*/ 4 w 42"/>
                  <a:gd name="T23" fmla="*/ 8 h 16"/>
                  <a:gd name="T24" fmla="*/ 4 w 42"/>
                  <a:gd name="T25" fmla="*/ 8 h 16"/>
                  <a:gd name="T26" fmla="*/ 8 w 42"/>
                  <a:gd name="T27" fmla="*/ 8 h 16"/>
                  <a:gd name="T28" fmla="*/ 12 w 42"/>
                  <a:gd name="T29" fmla="*/ 8 h 16"/>
                  <a:gd name="T30" fmla="*/ 16 w 42"/>
                  <a:gd name="T31" fmla="*/ 8 h 16"/>
                  <a:gd name="T32" fmla="*/ 19 w 42"/>
                  <a:gd name="T33" fmla="*/ 12 h 16"/>
                  <a:gd name="T34" fmla="*/ 31 w 42"/>
                  <a:gd name="T35" fmla="*/ 12 h 16"/>
                  <a:gd name="T36" fmla="*/ 42 w 42"/>
                  <a:gd name="T37" fmla="*/ 16 h 16"/>
                  <a:gd name="T38" fmla="*/ 42 w 42"/>
                  <a:gd name="T39" fmla="*/ 16 h 16"/>
                  <a:gd name="T40" fmla="*/ 42 w 42"/>
                  <a:gd name="T41" fmla="*/ 16 h 16"/>
                  <a:gd name="T42" fmla="*/ 42 w 42"/>
                  <a:gd name="T43" fmla="*/ 16 h 16"/>
                  <a:gd name="T44" fmla="*/ 42 w 42"/>
                  <a:gd name="T45" fmla="*/ 16 h 16"/>
                  <a:gd name="T46" fmla="*/ 42 w 42"/>
                  <a:gd name="T47" fmla="*/ 12 h 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16"/>
                  <a:gd name="T74" fmla="*/ 42 w 42"/>
                  <a:gd name="T75" fmla="*/ 16 h 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16">
                    <a:moveTo>
                      <a:pt x="42" y="12"/>
                    </a:moveTo>
                    <a:lnTo>
                      <a:pt x="42" y="8"/>
                    </a:lnTo>
                    <a:lnTo>
                      <a:pt x="31" y="8"/>
                    </a:lnTo>
                    <a:lnTo>
                      <a:pt x="23" y="4"/>
                    </a:lnTo>
                    <a:lnTo>
                      <a:pt x="16" y="4"/>
                    </a:lnTo>
                    <a:lnTo>
                      <a:pt x="12" y="4"/>
                    </a:lnTo>
                    <a:lnTo>
                      <a:pt x="8" y="4"/>
                    </a:lnTo>
                    <a:lnTo>
                      <a:pt x="4" y="0"/>
                    </a:lnTo>
                    <a:lnTo>
                      <a:pt x="0" y="4"/>
                    </a:lnTo>
                    <a:lnTo>
                      <a:pt x="0" y="8"/>
                    </a:lnTo>
                    <a:lnTo>
                      <a:pt x="4" y="8"/>
                    </a:lnTo>
                    <a:lnTo>
                      <a:pt x="8" y="8"/>
                    </a:lnTo>
                    <a:lnTo>
                      <a:pt x="12" y="8"/>
                    </a:lnTo>
                    <a:lnTo>
                      <a:pt x="16" y="8"/>
                    </a:lnTo>
                    <a:lnTo>
                      <a:pt x="19" y="12"/>
                    </a:lnTo>
                    <a:lnTo>
                      <a:pt x="31" y="12"/>
                    </a:lnTo>
                    <a:lnTo>
                      <a:pt x="42" y="16"/>
                    </a:lnTo>
                    <a:lnTo>
                      <a:pt x="4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7" name="Freeform 48"/>
              <p:cNvSpPr>
                <a:spLocks/>
              </p:cNvSpPr>
              <p:nvPr/>
            </p:nvSpPr>
            <p:spPr bwMode="auto">
              <a:xfrm>
                <a:off x="2424" y="3299"/>
                <a:ext cx="1" cy="4"/>
              </a:xfrm>
              <a:custGeom>
                <a:avLst/>
                <a:gdLst>
                  <a:gd name="T0" fmla="*/ 0 w 1"/>
                  <a:gd name="T1" fmla="*/ 0 h 4"/>
                  <a:gd name="T2" fmla="*/ 0 w 1"/>
                  <a:gd name="T3" fmla="*/ 0 h 4"/>
                  <a:gd name="T4" fmla="*/ 0 w 1"/>
                  <a:gd name="T5" fmla="*/ 0 h 4"/>
                  <a:gd name="T6" fmla="*/ 0 w 1"/>
                  <a:gd name="T7" fmla="*/ 0 h 4"/>
                  <a:gd name="T8" fmla="*/ 0 w 1"/>
                  <a:gd name="T9" fmla="*/ 0 h 4"/>
                  <a:gd name="T10" fmla="*/ 0 w 1"/>
                  <a:gd name="T11" fmla="*/ 4 h 4"/>
                  <a:gd name="T12" fmla="*/ 0 w 1"/>
                  <a:gd name="T13" fmla="*/ 4 h 4"/>
                  <a:gd name="T14" fmla="*/ 0 w 1"/>
                  <a:gd name="T15" fmla="*/ 4 h 4"/>
                  <a:gd name="T16" fmla="*/ 0 w 1"/>
                  <a:gd name="T17" fmla="*/ 4 h 4"/>
                  <a:gd name="T18" fmla="*/ 0 w 1"/>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4"/>
                  <a:gd name="T32" fmla="*/ 1 w 1"/>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4">
                    <a:moveTo>
                      <a:pt x="0" y="0"/>
                    </a:moveTo>
                    <a:lnTo>
                      <a:pt x="0" y="0"/>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8" name="Freeform 49"/>
              <p:cNvSpPr>
                <a:spLocks/>
              </p:cNvSpPr>
              <p:nvPr/>
            </p:nvSpPr>
            <p:spPr bwMode="auto">
              <a:xfrm>
                <a:off x="2267" y="2967"/>
                <a:ext cx="46" cy="135"/>
              </a:xfrm>
              <a:custGeom>
                <a:avLst/>
                <a:gdLst>
                  <a:gd name="T0" fmla="*/ 46 w 46"/>
                  <a:gd name="T1" fmla="*/ 131 h 135"/>
                  <a:gd name="T2" fmla="*/ 46 w 46"/>
                  <a:gd name="T3" fmla="*/ 120 h 135"/>
                  <a:gd name="T4" fmla="*/ 42 w 46"/>
                  <a:gd name="T5" fmla="*/ 112 h 135"/>
                  <a:gd name="T6" fmla="*/ 38 w 46"/>
                  <a:gd name="T7" fmla="*/ 100 h 135"/>
                  <a:gd name="T8" fmla="*/ 38 w 46"/>
                  <a:gd name="T9" fmla="*/ 93 h 135"/>
                  <a:gd name="T10" fmla="*/ 34 w 46"/>
                  <a:gd name="T11" fmla="*/ 81 h 135"/>
                  <a:gd name="T12" fmla="*/ 34 w 46"/>
                  <a:gd name="T13" fmla="*/ 66 h 135"/>
                  <a:gd name="T14" fmla="*/ 30 w 46"/>
                  <a:gd name="T15" fmla="*/ 54 h 135"/>
                  <a:gd name="T16" fmla="*/ 27 w 46"/>
                  <a:gd name="T17" fmla="*/ 39 h 135"/>
                  <a:gd name="T18" fmla="*/ 27 w 46"/>
                  <a:gd name="T19" fmla="*/ 31 h 135"/>
                  <a:gd name="T20" fmla="*/ 23 w 46"/>
                  <a:gd name="T21" fmla="*/ 19 h 135"/>
                  <a:gd name="T22" fmla="*/ 19 w 46"/>
                  <a:gd name="T23" fmla="*/ 12 h 135"/>
                  <a:gd name="T24" fmla="*/ 15 w 46"/>
                  <a:gd name="T25" fmla="*/ 0 h 135"/>
                  <a:gd name="T26" fmla="*/ 0 w 46"/>
                  <a:gd name="T27" fmla="*/ 4 h 135"/>
                  <a:gd name="T28" fmla="*/ 27 w 46"/>
                  <a:gd name="T29" fmla="*/ 135 h 135"/>
                  <a:gd name="T30" fmla="*/ 46 w 46"/>
                  <a:gd name="T31" fmla="*/ 131 h 1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135"/>
                  <a:gd name="T50" fmla="*/ 46 w 46"/>
                  <a:gd name="T51" fmla="*/ 135 h 1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135">
                    <a:moveTo>
                      <a:pt x="46" y="131"/>
                    </a:moveTo>
                    <a:lnTo>
                      <a:pt x="46" y="120"/>
                    </a:lnTo>
                    <a:lnTo>
                      <a:pt x="42" y="112"/>
                    </a:lnTo>
                    <a:lnTo>
                      <a:pt x="38" y="100"/>
                    </a:lnTo>
                    <a:lnTo>
                      <a:pt x="38" y="93"/>
                    </a:lnTo>
                    <a:lnTo>
                      <a:pt x="34" y="81"/>
                    </a:lnTo>
                    <a:lnTo>
                      <a:pt x="34" y="66"/>
                    </a:lnTo>
                    <a:lnTo>
                      <a:pt x="30" y="54"/>
                    </a:lnTo>
                    <a:lnTo>
                      <a:pt x="27" y="39"/>
                    </a:lnTo>
                    <a:lnTo>
                      <a:pt x="27" y="31"/>
                    </a:lnTo>
                    <a:lnTo>
                      <a:pt x="23" y="19"/>
                    </a:lnTo>
                    <a:lnTo>
                      <a:pt x="19" y="12"/>
                    </a:lnTo>
                    <a:lnTo>
                      <a:pt x="15" y="0"/>
                    </a:lnTo>
                    <a:lnTo>
                      <a:pt x="0" y="4"/>
                    </a:lnTo>
                    <a:lnTo>
                      <a:pt x="27" y="135"/>
                    </a:lnTo>
                    <a:lnTo>
                      <a:pt x="46" y="13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59" name="Freeform 50"/>
              <p:cNvSpPr>
                <a:spLocks/>
              </p:cNvSpPr>
              <p:nvPr/>
            </p:nvSpPr>
            <p:spPr bwMode="auto">
              <a:xfrm>
                <a:off x="2301" y="3060"/>
                <a:ext cx="16" cy="38"/>
              </a:xfrm>
              <a:custGeom>
                <a:avLst/>
                <a:gdLst>
                  <a:gd name="T0" fmla="*/ 0 w 16"/>
                  <a:gd name="T1" fmla="*/ 0 h 38"/>
                  <a:gd name="T2" fmla="*/ 0 w 16"/>
                  <a:gd name="T3" fmla="*/ 0 h 38"/>
                  <a:gd name="T4" fmla="*/ 4 w 16"/>
                  <a:gd name="T5" fmla="*/ 11 h 38"/>
                  <a:gd name="T6" fmla="*/ 4 w 16"/>
                  <a:gd name="T7" fmla="*/ 19 h 38"/>
                  <a:gd name="T8" fmla="*/ 8 w 16"/>
                  <a:gd name="T9" fmla="*/ 30 h 38"/>
                  <a:gd name="T10" fmla="*/ 12 w 16"/>
                  <a:gd name="T11" fmla="*/ 38 h 38"/>
                  <a:gd name="T12" fmla="*/ 16 w 16"/>
                  <a:gd name="T13" fmla="*/ 38 h 38"/>
                  <a:gd name="T14" fmla="*/ 16 w 16"/>
                  <a:gd name="T15" fmla="*/ 27 h 38"/>
                  <a:gd name="T16" fmla="*/ 12 w 16"/>
                  <a:gd name="T17" fmla="*/ 19 h 38"/>
                  <a:gd name="T18" fmla="*/ 8 w 16"/>
                  <a:gd name="T19" fmla="*/ 7 h 38"/>
                  <a:gd name="T20" fmla="*/ 8 w 16"/>
                  <a:gd name="T21" fmla="*/ 0 h 38"/>
                  <a:gd name="T22" fmla="*/ 8 w 16"/>
                  <a:gd name="T23" fmla="*/ 0 h 38"/>
                  <a:gd name="T24" fmla="*/ 0 w 16"/>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38"/>
                  <a:gd name="T41" fmla="*/ 16 w 16"/>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38">
                    <a:moveTo>
                      <a:pt x="0" y="0"/>
                    </a:moveTo>
                    <a:lnTo>
                      <a:pt x="0" y="0"/>
                    </a:lnTo>
                    <a:lnTo>
                      <a:pt x="4" y="11"/>
                    </a:lnTo>
                    <a:lnTo>
                      <a:pt x="4" y="19"/>
                    </a:lnTo>
                    <a:lnTo>
                      <a:pt x="8" y="30"/>
                    </a:lnTo>
                    <a:lnTo>
                      <a:pt x="12" y="38"/>
                    </a:lnTo>
                    <a:lnTo>
                      <a:pt x="16" y="38"/>
                    </a:lnTo>
                    <a:lnTo>
                      <a:pt x="16" y="27"/>
                    </a:lnTo>
                    <a:lnTo>
                      <a:pt x="12" y="19"/>
                    </a:lnTo>
                    <a:lnTo>
                      <a:pt x="8" y="7"/>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0" name="Freeform 51"/>
              <p:cNvSpPr>
                <a:spLocks/>
              </p:cNvSpPr>
              <p:nvPr/>
            </p:nvSpPr>
            <p:spPr bwMode="auto">
              <a:xfrm>
                <a:off x="2294" y="3006"/>
                <a:ext cx="15" cy="54"/>
              </a:xfrm>
              <a:custGeom>
                <a:avLst/>
                <a:gdLst>
                  <a:gd name="T0" fmla="*/ 0 w 15"/>
                  <a:gd name="T1" fmla="*/ 3 h 54"/>
                  <a:gd name="T2" fmla="*/ 0 w 15"/>
                  <a:gd name="T3" fmla="*/ 0 h 54"/>
                  <a:gd name="T4" fmla="*/ 0 w 15"/>
                  <a:gd name="T5" fmla="*/ 15 h 54"/>
                  <a:gd name="T6" fmla="*/ 3 w 15"/>
                  <a:gd name="T7" fmla="*/ 27 h 54"/>
                  <a:gd name="T8" fmla="*/ 7 w 15"/>
                  <a:gd name="T9" fmla="*/ 42 h 54"/>
                  <a:gd name="T10" fmla="*/ 7 w 15"/>
                  <a:gd name="T11" fmla="*/ 54 h 54"/>
                  <a:gd name="T12" fmla="*/ 15 w 15"/>
                  <a:gd name="T13" fmla="*/ 54 h 54"/>
                  <a:gd name="T14" fmla="*/ 11 w 15"/>
                  <a:gd name="T15" fmla="*/ 38 h 54"/>
                  <a:gd name="T16" fmla="*/ 11 w 15"/>
                  <a:gd name="T17" fmla="*/ 27 h 54"/>
                  <a:gd name="T18" fmla="*/ 7 w 15"/>
                  <a:gd name="T19" fmla="*/ 15 h 54"/>
                  <a:gd name="T20" fmla="*/ 3 w 15"/>
                  <a:gd name="T21" fmla="*/ 0 h 54"/>
                  <a:gd name="T22" fmla="*/ 3 w 15"/>
                  <a:gd name="T23" fmla="*/ 0 h 54"/>
                  <a:gd name="T24" fmla="*/ 0 w 15"/>
                  <a:gd name="T25" fmla="*/ 3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54"/>
                  <a:gd name="T41" fmla="*/ 15 w 1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54">
                    <a:moveTo>
                      <a:pt x="0" y="3"/>
                    </a:moveTo>
                    <a:lnTo>
                      <a:pt x="0" y="0"/>
                    </a:lnTo>
                    <a:lnTo>
                      <a:pt x="0" y="15"/>
                    </a:lnTo>
                    <a:lnTo>
                      <a:pt x="3" y="27"/>
                    </a:lnTo>
                    <a:lnTo>
                      <a:pt x="7" y="42"/>
                    </a:lnTo>
                    <a:lnTo>
                      <a:pt x="7" y="54"/>
                    </a:lnTo>
                    <a:lnTo>
                      <a:pt x="15" y="54"/>
                    </a:lnTo>
                    <a:lnTo>
                      <a:pt x="11" y="38"/>
                    </a:lnTo>
                    <a:lnTo>
                      <a:pt x="11" y="27"/>
                    </a:lnTo>
                    <a:lnTo>
                      <a:pt x="7" y="15"/>
                    </a:lnTo>
                    <a:lnTo>
                      <a:pt x="3"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1" name="Freeform 52"/>
              <p:cNvSpPr>
                <a:spLocks/>
              </p:cNvSpPr>
              <p:nvPr/>
            </p:nvSpPr>
            <p:spPr bwMode="auto">
              <a:xfrm>
                <a:off x="2278" y="2963"/>
                <a:ext cx="19" cy="46"/>
              </a:xfrm>
              <a:custGeom>
                <a:avLst/>
                <a:gdLst>
                  <a:gd name="T0" fmla="*/ 4 w 19"/>
                  <a:gd name="T1" fmla="*/ 8 h 46"/>
                  <a:gd name="T2" fmla="*/ 0 w 19"/>
                  <a:gd name="T3" fmla="*/ 4 h 46"/>
                  <a:gd name="T4" fmla="*/ 4 w 19"/>
                  <a:gd name="T5" fmla="*/ 16 h 46"/>
                  <a:gd name="T6" fmla="*/ 8 w 19"/>
                  <a:gd name="T7" fmla="*/ 23 h 46"/>
                  <a:gd name="T8" fmla="*/ 12 w 19"/>
                  <a:gd name="T9" fmla="*/ 35 h 46"/>
                  <a:gd name="T10" fmla="*/ 16 w 19"/>
                  <a:gd name="T11" fmla="*/ 46 h 46"/>
                  <a:gd name="T12" fmla="*/ 19 w 19"/>
                  <a:gd name="T13" fmla="*/ 43 h 46"/>
                  <a:gd name="T14" fmla="*/ 16 w 19"/>
                  <a:gd name="T15" fmla="*/ 31 h 46"/>
                  <a:gd name="T16" fmla="*/ 16 w 19"/>
                  <a:gd name="T17" fmla="*/ 23 h 46"/>
                  <a:gd name="T18" fmla="*/ 12 w 19"/>
                  <a:gd name="T19" fmla="*/ 12 h 46"/>
                  <a:gd name="T20" fmla="*/ 8 w 19"/>
                  <a:gd name="T21" fmla="*/ 4 h 46"/>
                  <a:gd name="T22" fmla="*/ 4 w 19"/>
                  <a:gd name="T23" fmla="*/ 0 h 46"/>
                  <a:gd name="T24" fmla="*/ 4 w 19"/>
                  <a:gd name="T25" fmla="*/ 8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46"/>
                  <a:gd name="T41" fmla="*/ 19 w 19"/>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46">
                    <a:moveTo>
                      <a:pt x="4" y="8"/>
                    </a:moveTo>
                    <a:lnTo>
                      <a:pt x="0" y="4"/>
                    </a:lnTo>
                    <a:lnTo>
                      <a:pt x="4" y="16"/>
                    </a:lnTo>
                    <a:lnTo>
                      <a:pt x="8" y="23"/>
                    </a:lnTo>
                    <a:lnTo>
                      <a:pt x="12" y="35"/>
                    </a:lnTo>
                    <a:lnTo>
                      <a:pt x="16" y="46"/>
                    </a:lnTo>
                    <a:lnTo>
                      <a:pt x="19" y="43"/>
                    </a:lnTo>
                    <a:lnTo>
                      <a:pt x="16" y="31"/>
                    </a:lnTo>
                    <a:lnTo>
                      <a:pt x="16" y="23"/>
                    </a:lnTo>
                    <a:lnTo>
                      <a:pt x="12" y="12"/>
                    </a:lnTo>
                    <a:lnTo>
                      <a:pt x="8"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2" name="Freeform 53"/>
              <p:cNvSpPr>
                <a:spLocks/>
              </p:cNvSpPr>
              <p:nvPr/>
            </p:nvSpPr>
            <p:spPr bwMode="auto">
              <a:xfrm>
                <a:off x="2263" y="2963"/>
                <a:ext cx="19" cy="12"/>
              </a:xfrm>
              <a:custGeom>
                <a:avLst/>
                <a:gdLst>
                  <a:gd name="T0" fmla="*/ 8 w 19"/>
                  <a:gd name="T1" fmla="*/ 8 h 12"/>
                  <a:gd name="T2" fmla="*/ 4 w 19"/>
                  <a:gd name="T3" fmla="*/ 12 h 12"/>
                  <a:gd name="T4" fmla="*/ 19 w 19"/>
                  <a:gd name="T5" fmla="*/ 8 h 12"/>
                  <a:gd name="T6" fmla="*/ 19 w 19"/>
                  <a:gd name="T7" fmla="*/ 0 h 12"/>
                  <a:gd name="T8" fmla="*/ 4 w 19"/>
                  <a:gd name="T9" fmla="*/ 4 h 12"/>
                  <a:gd name="T10" fmla="*/ 0 w 19"/>
                  <a:gd name="T11" fmla="*/ 8 h 12"/>
                  <a:gd name="T12" fmla="*/ 4 w 19"/>
                  <a:gd name="T13" fmla="*/ 4 h 12"/>
                  <a:gd name="T14" fmla="*/ 0 w 19"/>
                  <a:gd name="T15" fmla="*/ 8 h 12"/>
                  <a:gd name="T16" fmla="*/ 0 w 19"/>
                  <a:gd name="T17" fmla="*/ 8 h 12"/>
                  <a:gd name="T18" fmla="*/ 8 w 19"/>
                  <a:gd name="T19" fmla="*/ 8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
                  <a:gd name="T32" fmla="*/ 19 w 19"/>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
                    <a:moveTo>
                      <a:pt x="8" y="8"/>
                    </a:moveTo>
                    <a:lnTo>
                      <a:pt x="4" y="12"/>
                    </a:lnTo>
                    <a:lnTo>
                      <a:pt x="19" y="8"/>
                    </a:lnTo>
                    <a:lnTo>
                      <a:pt x="19" y="0"/>
                    </a:lnTo>
                    <a:lnTo>
                      <a:pt x="4" y="4"/>
                    </a:lnTo>
                    <a:lnTo>
                      <a:pt x="0" y="8"/>
                    </a:lnTo>
                    <a:lnTo>
                      <a:pt x="4" y="4"/>
                    </a:lnTo>
                    <a:lnTo>
                      <a:pt x="0" y="8"/>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3" name="Freeform 54"/>
              <p:cNvSpPr>
                <a:spLocks/>
              </p:cNvSpPr>
              <p:nvPr/>
            </p:nvSpPr>
            <p:spPr bwMode="auto">
              <a:xfrm>
                <a:off x="2263" y="2971"/>
                <a:ext cx="34" cy="135"/>
              </a:xfrm>
              <a:custGeom>
                <a:avLst/>
                <a:gdLst>
                  <a:gd name="T0" fmla="*/ 31 w 34"/>
                  <a:gd name="T1" fmla="*/ 127 h 135"/>
                  <a:gd name="T2" fmla="*/ 34 w 34"/>
                  <a:gd name="T3" fmla="*/ 131 h 135"/>
                  <a:gd name="T4" fmla="*/ 8 w 34"/>
                  <a:gd name="T5" fmla="*/ 0 h 135"/>
                  <a:gd name="T6" fmla="*/ 0 w 34"/>
                  <a:gd name="T7" fmla="*/ 0 h 135"/>
                  <a:gd name="T8" fmla="*/ 27 w 34"/>
                  <a:gd name="T9" fmla="*/ 131 h 135"/>
                  <a:gd name="T10" fmla="*/ 31 w 34"/>
                  <a:gd name="T11" fmla="*/ 135 h 135"/>
                  <a:gd name="T12" fmla="*/ 27 w 34"/>
                  <a:gd name="T13" fmla="*/ 131 h 135"/>
                  <a:gd name="T14" fmla="*/ 27 w 34"/>
                  <a:gd name="T15" fmla="*/ 135 h 135"/>
                  <a:gd name="T16" fmla="*/ 31 w 34"/>
                  <a:gd name="T17" fmla="*/ 135 h 135"/>
                  <a:gd name="T18" fmla="*/ 31 w 34"/>
                  <a:gd name="T19" fmla="*/ 127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35"/>
                  <a:gd name="T32" fmla="*/ 34 w 34"/>
                  <a:gd name="T33" fmla="*/ 135 h 1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35">
                    <a:moveTo>
                      <a:pt x="31" y="127"/>
                    </a:moveTo>
                    <a:lnTo>
                      <a:pt x="34" y="131"/>
                    </a:lnTo>
                    <a:lnTo>
                      <a:pt x="8" y="0"/>
                    </a:lnTo>
                    <a:lnTo>
                      <a:pt x="0" y="0"/>
                    </a:lnTo>
                    <a:lnTo>
                      <a:pt x="27" y="131"/>
                    </a:lnTo>
                    <a:lnTo>
                      <a:pt x="31" y="135"/>
                    </a:lnTo>
                    <a:lnTo>
                      <a:pt x="27" y="131"/>
                    </a:lnTo>
                    <a:lnTo>
                      <a:pt x="27" y="135"/>
                    </a:lnTo>
                    <a:lnTo>
                      <a:pt x="31" y="135"/>
                    </a:lnTo>
                    <a:lnTo>
                      <a:pt x="31"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4" name="Freeform 55"/>
              <p:cNvSpPr>
                <a:spLocks/>
              </p:cNvSpPr>
              <p:nvPr/>
            </p:nvSpPr>
            <p:spPr bwMode="auto">
              <a:xfrm>
                <a:off x="2294" y="3094"/>
                <a:ext cx="23" cy="12"/>
              </a:xfrm>
              <a:custGeom>
                <a:avLst/>
                <a:gdLst>
                  <a:gd name="T0" fmla="*/ 19 w 23"/>
                  <a:gd name="T1" fmla="*/ 4 h 12"/>
                  <a:gd name="T2" fmla="*/ 19 w 23"/>
                  <a:gd name="T3" fmla="*/ 0 h 12"/>
                  <a:gd name="T4" fmla="*/ 0 w 23"/>
                  <a:gd name="T5" fmla="*/ 4 h 12"/>
                  <a:gd name="T6" fmla="*/ 0 w 23"/>
                  <a:gd name="T7" fmla="*/ 12 h 12"/>
                  <a:gd name="T8" fmla="*/ 19 w 23"/>
                  <a:gd name="T9" fmla="*/ 4 h 12"/>
                  <a:gd name="T10" fmla="*/ 23 w 23"/>
                  <a:gd name="T11" fmla="*/ 4 h 12"/>
                  <a:gd name="T12" fmla="*/ 19 w 23"/>
                  <a:gd name="T13" fmla="*/ 4 h 12"/>
                  <a:gd name="T14" fmla="*/ 23 w 23"/>
                  <a:gd name="T15" fmla="*/ 4 h 12"/>
                  <a:gd name="T16" fmla="*/ 23 w 23"/>
                  <a:gd name="T17" fmla="*/ 4 h 12"/>
                  <a:gd name="T18" fmla="*/ 19 w 23"/>
                  <a:gd name="T19" fmla="*/ 4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12"/>
                  <a:gd name="T32" fmla="*/ 23 w 23"/>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12">
                    <a:moveTo>
                      <a:pt x="19" y="4"/>
                    </a:moveTo>
                    <a:lnTo>
                      <a:pt x="19" y="0"/>
                    </a:lnTo>
                    <a:lnTo>
                      <a:pt x="0" y="4"/>
                    </a:lnTo>
                    <a:lnTo>
                      <a:pt x="0" y="12"/>
                    </a:lnTo>
                    <a:lnTo>
                      <a:pt x="19" y="4"/>
                    </a:lnTo>
                    <a:lnTo>
                      <a:pt x="23" y="4"/>
                    </a:lnTo>
                    <a:lnTo>
                      <a:pt x="19" y="4"/>
                    </a:lnTo>
                    <a:lnTo>
                      <a:pt x="23" y="4"/>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5" name="Freeform 56"/>
              <p:cNvSpPr>
                <a:spLocks/>
              </p:cNvSpPr>
              <p:nvPr/>
            </p:nvSpPr>
            <p:spPr bwMode="auto">
              <a:xfrm>
                <a:off x="2220" y="3090"/>
                <a:ext cx="135" cy="93"/>
              </a:xfrm>
              <a:custGeom>
                <a:avLst/>
                <a:gdLst>
                  <a:gd name="T0" fmla="*/ 43 w 135"/>
                  <a:gd name="T1" fmla="*/ 89 h 93"/>
                  <a:gd name="T2" fmla="*/ 35 w 135"/>
                  <a:gd name="T3" fmla="*/ 93 h 93"/>
                  <a:gd name="T4" fmla="*/ 31 w 135"/>
                  <a:gd name="T5" fmla="*/ 93 h 93"/>
                  <a:gd name="T6" fmla="*/ 27 w 135"/>
                  <a:gd name="T7" fmla="*/ 93 h 93"/>
                  <a:gd name="T8" fmla="*/ 20 w 135"/>
                  <a:gd name="T9" fmla="*/ 89 h 93"/>
                  <a:gd name="T10" fmla="*/ 16 w 135"/>
                  <a:gd name="T11" fmla="*/ 85 h 93"/>
                  <a:gd name="T12" fmla="*/ 12 w 135"/>
                  <a:gd name="T13" fmla="*/ 81 h 93"/>
                  <a:gd name="T14" fmla="*/ 8 w 135"/>
                  <a:gd name="T15" fmla="*/ 78 h 93"/>
                  <a:gd name="T16" fmla="*/ 8 w 135"/>
                  <a:gd name="T17" fmla="*/ 74 h 93"/>
                  <a:gd name="T18" fmla="*/ 0 w 135"/>
                  <a:gd name="T19" fmla="*/ 58 h 93"/>
                  <a:gd name="T20" fmla="*/ 0 w 135"/>
                  <a:gd name="T21" fmla="*/ 54 h 93"/>
                  <a:gd name="T22" fmla="*/ 0 w 135"/>
                  <a:gd name="T23" fmla="*/ 51 h 93"/>
                  <a:gd name="T24" fmla="*/ 0 w 135"/>
                  <a:gd name="T25" fmla="*/ 43 h 93"/>
                  <a:gd name="T26" fmla="*/ 4 w 135"/>
                  <a:gd name="T27" fmla="*/ 39 h 93"/>
                  <a:gd name="T28" fmla="*/ 8 w 135"/>
                  <a:gd name="T29" fmla="*/ 35 h 93"/>
                  <a:gd name="T30" fmla="*/ 12 w 135"/>
                  <a:gd name="T31" fmla="*/ 31 h 93"/>
                  <a:gd name="T32" fmla="*/ 16 w 135"/>
                  <a:gd name="T33" fmla="*/ 27 h 93"/>
                  <a:gd name="T34" fmla="*/ 20 w 135"/>
                  <a:gd name="T35" fmla="*/ 24 h 93"/>
                  <a:gd name="T36" fmla="*/ 93 w 135"/>
                  <a:gd name="T37" fmla="*/ 0 h 93"/>
                  <a:gd name="T38" fmla="*/ 101 w 135"/>
                  <a:gd name="T39" fmla="*/ 0 h 93"/>
                  <a:gd name="T40" fmla="*/ 104 w 135"/>
                  <a:gd name="T41" fmla="*/ 0 h 93"/>
                  <a:gd name="T42" fmla="*/ 112 w 135"/>
                  <a:gd name="T43" fmla="*/ 0 h 93"/>
                  <a:gd name="T44" fmla="*/ 116 w 135"/>
                  <a:gd name="T45" fmla="*/ 0 h 93"/>
                  <a:gd name="T46" fmla="*/ 120 w 135"/>
                  <a:gd name="T47" fmla="*/ 4 h 93"/>
                  <a:gd name="T48" fmla="*/ 124 w 135"/>
                  <a:gd name="T49" fmla="*/ 8 h 93"/>
                  <a:gd name="T50" fmla="*/ 127 w 135"/>
                  <a:gd name="T51" fmla="*/ 12 h 93"/>
                  <a:gd name="T52" fmla="*/ 127 w 135"/>
                  <a:gd name="T53" fmla="*/ 20 h 93"/>
                  <a:gd name="T54" fmla="*/ 135 w 135"/>
                  <a:gd name="T55" fmla="*/ 31 h 93"/>
                  <a:gd name="T56" fmla="*/ 135 w 135"/>
                  <a:gd name="T57" fmla="*/ 39 h 93"/>
                  <a:gd name="T58" fmla="*/ 135 w 135"/>
                  <a:gd name="T59" fmla="*/ 43 h 93"/>
                  <a:gd name="T60" fmla="*/ 135 w 135"/>
                  <a:gd name="T61" fmla="*/ 47 h 93"/>
                  <a:gd name="T62" fmla="*/ 131 w 135"/>
                  <a:gd name="T63" fmla="*/ 54 h 93"/>
                  <a:gd name="T64" fmla="*/ 127 w 135"/>
                  <a:gd name="T65" fmla="*/ 58 h 93"/>
                  <a:gd name="T66" fmla="*/ 124 w 135"/>
                  <a:gd name="T67" fmla="*/ 62 h 93"/>
                  <a:gd name="T68" fmla="*/ 120 w 135"/>
                  <a:gd name="T69" fmla="*/ 62 h 93"/>
                  <a:gd name="T70" fmla="*/ 116 w 135"/>
                  <a:gd name="T71" fmla="*/ 66 h 93"/>
                  <a:gd name="T72" fmla="*/ 43 w 135"/>
                  <a:gd name="T73" fmla="*/ 89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5"/>
                  <a:gd name="T112" fmla="*/ 0 h 93"/>
                  <a:gd name="T113" fmla="*/ 135 w 135"/>
                  <a:gd name="T114" fmla="*/ 93 h 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5" h="93">
                    <a:moveTo>
                      <a:pt x="43" y="89"/>
                    </a:moveTo>
                    <a:lnTo>
                      <a:pt x="35" y="93"/>
                    </a:lnTo>
                    <a:lnTo>
                      <a:pt x="31" y="93"/>
                    </a:lnTo>
                    <a:lnTo>
                      <a:pt x="27" y="93"/>
                    </a:lnTo>
                    <a:lnTo>
                      <a:pt x="20" y="89"/>
                    </a:lnTo>
                    <a:lnTo>
                      <a:pt x="16" y="85"/>
                    </a:lnTo>
                    <a:lnTo>
                      <a:pt x="12" y="81"/>
                    </a:lnTo>
                    <a:lnTo>
                      <a:pt x="8" y="78"/>
                    </a:lnTo>
                    <a:lnTo>
                      <a:pt x="8" y="74"/>
                    </a:lnTo>
                    <a:lnTo>
                      <a:pt x="0" y="58"/>
                    </a:lnTo>
                    <a:lnTo>
                      <a:pt x="0" y="54"/>
                    </a:lnTo>
                    <a:lnTo>
                      <a:pt x="0" y="51"/>
                    </a:lnTo>
                    <a:lnTo>
                      <a:pt x="0" y="43"/>
                    </a:lnTo>
                    <a:lnTo>
                      <a:pt x="4" y="39"/>
                    </a:lnTo>
                    <a:lnTo>
                      <a:pt x="8" y="35"/>
                    </a:lnTo>
                    <a:lnTo>
                      <a:pt x="12" y="31"/>
                    </a:lnTo>
                    <a:lnTo>
                      <a:pt x="16" y="27"/>
                    </a:lnTo>
                    <a:lnTo>
                      <a:pt x="20" y="24"/>
                    </a:lnTo>
                    <a:lnTo>
                      <a:pt x="93" y="0"/>
                    </a:lnTo>
                    <a:lnTo>
                      <a:pt x="101" y="0"/>
                    </a:lnTo>
                    <a:lnTo>
                      <a:pt x="104" y="0"/>
                    </a:lnTo>
                    <a:lnTo>
                      <a:pt x="112" y="0"/>
                    </a:lnTo>
                    <a:lnTo>
                      <a:pt x="116" y="0"/>
                    </a:lnTo>
                    <a:lnTo>
                      <a:pt x="120" y="4"/>
                    </a:lnTo>
                    <a:lnTo>
                      <a:pt x="124" y="8"/>
                    </a:lnTo>
                    <a:lnTo>
                      <a:pt x="127" y="12"/>
                    </a:lnTo>
                    <a:lnTo>
                      <a:pt x="127" y="20"/>
                    </a:lnTo>
                    <a:lnTo>
                      <a:pt x="135" y="31"/>
                    </a:lnTo>
                    <a:lnTo>
                      <a:pt x="135" y="39"/>
                    </a:lnTo>
                    <a:lnTo>
                      <a:pt x="135" y="43"/>
                    </a:lnTo>
                    <a:lnTo>
                      <a:pt x="135" y="47"/>
                    </a:lnTo>
                    <a:lnTo>
                      <a:pt x="131" y="54"/>
                    </a:lnTo>
                    <a:lnTo>
                      <a:pt x="127" y="58"/>
                    </a:lnTo>
                    <a:lnTo>
                      <a:pt x="124" y="62"/>
                    </a:lnTo>
                    <a:lnTo>
                      <a:pt x="120" y="62"/>
                    </a:lnTo>
                    <a:lnTo>
                      <a:pt x="116" y="66"/>
                    </a:lnTo>
                    <a:lnTo>
                      <a:pt x="43" y="8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6" name="Freeform 57"/>
              <p:cNvSpPr>
                <a:spLocks/>
              </p:cNvSpPr>
              <p:nvPr/>
            </p:nvSpPr>
            <p:spPr bwMode="auto">
              <a:xfrm>
                <a:off x="2224" y="3164"/>
                <a:ext cx="39" cy="23"/>
              </a:xfrm>
              <a:custGeom>
                <a:avLst/>
                <a:gdLst>
                  <a:gd name="T0" fmla="*/ 0 w 39"/>
                  <a:gd name="T1" fmla="*/ 0 h 23"/>
                  <a:gd name="T2" fmla="*/ 0 w 39"/>
                  <a:gd name="T3" fmla="*/ 0 h 23"/>
                  <a:gd name="T4" fmla="*/ 4 w 39"/>
                  <a:gd name="T5" fmla="*/ 7 h 23"/>
                  <a:gd name="T6" fmla="*/ 8 w 39"/>
                  <a:gd name="T7" fmla="*/ 11 h 23"/>
                  <a:gd name="T8" fmla="*/ 12 w 39"/>
                  <a:gd name="T9" fmla="*/ 15 h 23"/>
                  <a:gd name="T10" fmla="*/ 16 w 39"/>
                  <a:gd name="T11" fmla="*/ 19 h 23"/>
                  <a:gd name="T12" fmla="*/ 20 w 39"/>
                  <a:gd name="T13" fmla="*/ 19 h 23"/>
                  <a:gd name="T14" fmla="*/ 27 w 39"/>
                  <a:gd name="T15" fmla="*/ 23 h 23"/>
                  <a:gd name="T16" fmla="*/ 31 w 39"/>
                  <a:gd name="T17" fmla="*/ 23 h 23"/>
                  <a:gd name="T18" fmla="*/ 39 w 39"/>
                  <a:gd name="T19" fmla="*/ 19 h 23"/>
                  <a:gd name="T20" fmla="*/ 35 w 39"/>
                  <a:gd name="T21" fmla="*/ 15 h 23"/>
                  <a:gd name="T22" fmla="*/ 31 w 39"/>
                  <a:gd name="T23" fmla="*/ 15 h 23"/>
                  <a:gd name="T24" fmla="*/ 27 w 39"/>
                  <a:gd name="T25" fmla="*/ 15 h 23"/>
                  <a:gd name="T26" fmla="*/ 23 w 39"/>
                  <a:gd name="T27" fmla="*/ 15 h 23"/>
                  <a:gd name="T28" fmla="*/ 20 w 39"/>
                  <a:gd name="T29" fmla="*/ 11 h 23"/>
                  <a:gd name="T30" fmla="*/ 16 w 39"/>
                  <a:gd name="T31" fmla="*/ 11 h 23"/>
                  <a:gd name="T32" fmla="*/ 12 w 39"/>
                  <a:gd name="T33" fmla="*/ 7 h 23"/>
                  <a:gd name="T34" fmla="*/ 8 w 39"/>
                  <a:gd name="T35" fmla="*/ 4 h 23"/>
                  <a:gd name="T36" fmla="*/ 4 w 39"/>
                  <a:gd name="T37" fmla="*/ 0 h 23"/>
                  <a:gd name="T38" fmla="*/ 4 w 39"/>
                  <a:gd name="T39" fmla="*/ 0 h 23"/>
                  <a:gd name="T40" fmla="*/ 0 w 39"/>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23"/>
                  <a:gd name="T65" fmla="*/ 39 w 3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23">
                    <a:moveTo>
                      <a:pt x="0" y="0"/>
                    </a:moveTo>
                    <a:lnTo>
                      <a:pt x="0" y="0"/>
                    </a:lnTo>
                    <a:lnTo>
                      <a:pt x="4" y="7"/>
                    </a:lnTo>
                    <a:lnTo>
                      <a:pt x="8" y="11"/>
                    </a:lnTo>
                    <a:lnTo>
                      <a:pt x="12" y="15"/>
                    </a:lnTo>
                    <a:lnTo>
                      <a:pt x="16" y="19"/>
                    </a:lnTo>
                    <a:lnTo>
                      <a:pt x="20" y="19"/>
                    </a:lnTo>
                    <a:lnTo>
                      <a:pt x="27" y="23"/>
                    </a:lnTo>
                    <a:lnTo>
                      <a:pt x="31" y="23"/>
                    </a:lnTo>
                    <a:lnTo>
                      <a:pt x="39" y="19"/>
                    </a:lnTo>
                    <a:lnTo>
                      <a:pt x="35" y="15"/>
                    </a:lnTo>
                    <a:lnTo>
                      <a:pt x="31" y="15"/>
                    </a:lnTo>
                    <a:lnTo>
                      <a:pt x="27" y="15"/>
                    </a:lnTo>
                    <a:lnTo>
                      <a:pt x="23" y="15"/>
                    </a:lnTo>
                    <a:lnTo>
                      <a:pt x="20" y="11"/>
                    </a:lnTo>
                    <a:lnTo>
                      <a:pt x="16" y="11"/>
                    </a:lnTo>
                    <a:lnTo>
                      <a:pt x="12" y="7"/>
                    </a:lnTo>
                    <a:lnTo>
                      <a:pt x="8" y="4"/>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7" name="Freeform 58"/>
              <p:cNvSpPr>
                <a:spLocks/>
              </p:cNvSpPr>
              <p:nvPr/>
            </p:nvSpPr>
            <p:spPr bwMode="auto">
              <a:xfrm>
                <a:off x="2220" y="3148"/>
                <a:ext cx="8" cy="16"/>
              </a:xfrm>
              <a:custGeom>
                <a:avLst/>
                <a:gdLst>
                  <a:gd name="T0" fmla="*/ 0 w 8"/>
                  <a:gd name="T1" fmla="*/ 4 h 16"/>
                  <a:gd name="T2" fmla="*/ 0 w 8"/>
                  <a:gd name="T3" fmla="*/ 4 h 16"/>
                  <a:gd name="T4" fmla="*/ 4 w 8"/>
                  <a:gd name="T5" fmla="*/ 16 h 16"/>
                  <a:gd name="T6" fmla="*/ 8 w 8"/>
                  <a:gd name="T7" fmla="*/ 16 h 16"/>
                  <a:gd name="T8" fmla="*/ 4 w 8"/>
                  <a:gd name="T9" fmla="*/ 0 h 16"/>
                  <a:gd name="T10" fmla="*/ 4 w 8"/>
                  <a:gd name="T11" fmla="*/ 0 h 16"/>
                  <a:gd name="T12" fmla="*/ 0 w 8"/>
                  <a:gd name="T13" fmla="*/ 4 h 16"/>
                  <a:gd name="T14" fmla="*/ 0 60000 65536"/>
                  <a:gd name="T15" fmla="*/ 0 60000 65536"/>
                  <a:gd name="T16" fmla="*/ 0 60000 65536"/>
                  <a:gd name="T17" fmla="*/ 0 60000 65536"/>
                  <a:gd name="T18" fmla="*/ 0 60000 65536"/>
                  <a:gd name="T19" fmla="*/ 0 60000 65536"/>
                  <a:gd name="T20" fmla="*/ 0 60000 65536"/>
                  <a:gd name="T21" fmla="*/ 0 w 8"/>
                  <a:gd name="T22" fmla="*/ 0 h 16"/>
                  <a:gd name="T23" fmla="*/ 8 w 8"/>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6">
                    <a:moveTo>
                      <a:pt x="0" y="4"/>
                    </a:moveTo>
                    <a:lnTo>
                      <a:pt x="0" y="4"/>
                    </a:lnTo>
                    <a:lnTo>
                      <a:pt x="4" y="16"/>
                    </a:lnTo>
                    <a:lnTo>
                      <a:pt x="8" y="16"/>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8" name="Freeform 59"/>
              <p:cNvSpPr>
                <a:spLocks/>
              </p:cNvSpPr>
              <p:nvPr/>
            </p:nvSpPr>
            <p:spPr bwMode="auto">
              <a:xfrm>
                <a:off x="2217" y="3114"/>
                <a:ext cx="23" cy="38"/>
              </a:xfrm>
              <a:custGeom>
                <a:avLst/>
                <a:gdLst>
                  <a:gd name="T0" fmla="*/ 23 w 23"/>
                  <a:gd name="T1" fmla="*/ 0 h 38"/>
                  <a:gd name="T2" fmla="*/ 23 w 23"/>
                  <a:gd name="T3" fmla="*/ 0 h 38"/>
                  <a:gd name="T4" fmla="*/ 15 w 23"/>
                  <a:gd name="T5" fmla="*/ 0 h 38"/>
                  <a:gd name="T6" fmla="*/ 11 w 23"/>
                  <a:gd name="T7" fmla="*/ 3 h 38"/>
                  <a:gd name="T8" fmla="*/ 7 w 23"/>
                  <a:gd name="T9" fmla="*/ 7 h 38"/>
                  <a:gd name="T10" fmla="*/ 3 w 23"/>
                  <a:gd name="T11" fmla="*/ 15 h 38"/>
                  <a:gd name="T12" fmla="*/ 3 w 23"/>
                  <a:gd name="T13" fmla="*/ 19 h 38"/>
                  <a:gd name="T14" fmla="*/ 0 w 23"/>
                  <a:gd name="T15" fmla="*/ 27 h 38"/>
                  <a:gd name="T16" fmla="*/ 0 w 23"/>
                  <a:gd name="T17" fmla="*/ 30 h 38"/>
                  <a:gd name="T18" fmla="*/ 3 w 23"/>
                  <a:gd name="T19" fmla="*/ 38 h 38"/>
                  <a:gd name="T20" fmla="*/ 7 w 23"/>
                  <a:gd name="T21" fmla="*/ 34 h 38"/>
                  <a:gd name="T22" fmla="*/ 7 w 23"/>
                  <a:gd name="T23" fmla="*/ 30 h 38"/>
                  <a:gd name="T24" fmla="*/ 7 w 23"/>
                  <a:gd name="T25" fmla="*/ 27 h 38"/>
                  <a:gd name="T26" fmla="*/ 7 w 23"/>
                  <a:gd name="T27" fmla="*/ 19 h 38"/>
                  <a:gd name="T28" fmla="*/ 11 w 23"/>
                  <a:gd name="T29" fmla="*/ 15 h 38"/>
                  <a:gd name="T30" fmla="*/ 11 w 23"/>
                  <a:gd name="T31" fmla="*/ 11 h 38"/>
                  <a:gd name="T32" fmla="*/ 15 w 23"/>
                  <a:gd name="T33" fmla="*/ 7 h 38"/>
                  <a:gd name="T34" fmla="*/ 19 w 23"/>
                  <a:gd name="T35" fmla="*/ 7 h 38"/>
                  <a:gd name="T36" fmla="*/ 23 w 23"/>
                  <a:gd name="T37" fmla="*/ 3 h 38"/>
                  <a:gd name="T38" fmla="*/ 23 w 23"/>
                  <a:gd name="T39" fmla="*/ 3 h 38"/>
                  <a:gd name="T40" fmla="*/ 23 w 23"/>
                  <a:gd name="T41" fmla="*/ 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38"/>
                  <a:gd name="T65" fmla="*/ 23 w 23"/>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38">
                    <a:moveTo>
                      <a:pt x="23" y="0"/>
                    </a:moveTo>
                    <a:lnTo>
                      <a:pt x="23" y="0"/>
                    </a:lnTo>
                    <a:lnTo>
                      <a:pt x="15" y="0"/>
                    </a:lnTo>
                    <a:lnTo>
                      <a:pt x="11" y="3"/>
                    </a:lnTo>
                    <a:lnTo>
                      <a:pt x="7" y="7"/>
                    </a:lnTo>
                    <a:lnTo>
                      <a:pt x="3" y="15"/>
                    </a:lnTo>
                    <a:lnTo>
                      <a:pt x="3" y="19"/>
                    </a:lnTo>
                    <a:lnTo>
                      <a:pt x="0" y="27"/>
                    </a:lnTo>
                    <a:lnTo>
                      <a:pt x="0" y="30"/>
                    </a:lnTo>
                    <a:lnTo>
                      <a:pt x="3" y="38"/>
                    </a:lnTo>
                    <a:lnTo>
                      <a:pt x="7" y="34"/>
                    </a:lnTo>
                    <a:lnTo>
                      <a:pt x="7" y="30"/>
                    </a:lnTo>
                    <a:lnTo>
                      <a:pt x="7" y="27"/>
                    </a:lnTo>
                    <a:lnTo>
                      <a:pt x="7" y="19"/>
                    </a:lnTo>
                    <a:lnTo>
                      <a:pt x="11" y="15"/>
                    </a:lnTo>
                    <a:lnTo>
                      <a:pt x="11" y="11"/>
                    </a:lnTo>
                    <a:lnTo>
                      <a:pt x="15" y="7"/>
                    </a:lnTo>
                    <a:lnTo>
                      <a:pt x="19" y="7"/>
                    </a:lnTo>
                    <a:lnTo>
                      <a:pt x="23"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69" name="Freeform 60"/>
              <p:cNvSpPr>
                <a:spLocks/>
              </p:cNvSpPr>
              <p:nvPr/>
            </p:nvSpPr>
            <p:spPr bwMode="auto">
              <a:xfrm>
                <a:off x="2240" y="3087"/>
                <a:ext cx="77" cy="30"/>
              </a:xfrm>
              <a:custGeom>
                <a:avLst/>
                <a:gdLst>
                  <a:gd name="T0" fmla="*/ 73 w 77"/>
                  <a:gd name="T1" fmla="*/ 0 h 30"/>
                  <a:gd name="T2" fmla="*/ 73 w 77"/>
                  <a:gd name="T3" fmla="*/ 0 h 30"/>
                  <a:gd name="T4" fmla="*/ 0 w 77"/>
                  <a:gd name="T5" fmla="*/ 27 h 30"/>
                  <a:gd name="T6" fmla="*/ 0 w 77"/>
                  <a:gd name="T7" fmla="*/ 30 h 30"/>
                  <a:gd name="T8" fmla="*/ 77 w 77"/>
                  <a:gd name="T9" fmla="*/ 7 h 30"/>
                  <a:gd name="T10" fmla="*/ 77 w 77"/>
                  <a:gd name="T11" fmla="*/ 7 h 30"/>
                  <a:gd name="T12" fmla="*/ 73 w 77"/>
                  <a:gd name="T13" fmla="*/ 0 h 30"/>
                  <a:gd name="T14" fmla="*/ 0 60000 65536"/>
                  <a:gd name="T15" fmla="*/ 0 60000 65536"/>
                  <a:gd name="T16" fmla="*/ 0 60000 65536"/>
                  <a:gd name="T17" fmla="*/ 0 60000 65536"/>
                  <a:gd name="T18" fmla="*/ 0 60000 65536"/>
                  <a:gd name="T19" fmla="*/ 0 60000 65536"/>
                  <a:gd name="T20" fmla="*/ 0 60000 65536"/>
                  <a:gd name="T21" fmla="*/ 0 w 77"/>
                  <a:gd name="T22" fmla="*/ 0 h 30"/>
                  <a:gd name="T23" fmla="*/ 77 w 7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30">
                    <a:moveTo>
                      <a:pt x="73" y="0"/>
                    </a:moveTo>
                    <a:lnTo>
                      <a:pt x="73" y="0"/>
                    </a:lnTo>
                    <a:lnTo>
                      <a:pt x="0" y="27"/>
                    </a:lnTo>
                    <a:lnTo>
                      <a:pt x="0" y="30"/>
                    </a:lnTo>
                    <a:lnTo>
                      <a:pt x="77" y="7"/>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0" name="Freeform 61"/>
              <p:cNvSpPr>
                <a:spLocks/>
              </p:cNvSpPr>
              <p:nvPr/>
            </p:nvSpPr>
            <p:spPr bwMode="auto">
              <a:xfrm>
                <a:off x="2313" y="3087"/>
                <a:ext cx="38" cy="23"/>
              </a:xfrm>
              <a:custGeom>
                <a:avLst/>
                <a:gdLst>
                  <a:gd name="T0" fmla="*/ 38 w 38"/>
                  <a:gd name="T1" fmla="*/ 19 h 23"/>
                  <a:gd name="T2" fmla="*/ 38 w 38"/>
                  <a:gd name="T3" fmla="*/ 19 h 23"/>
                  <a:gd name="T4" fmla="*/ 34 w 38"/>
                  <a:gd name="T5" fmla="*/ 15 h 23"/>
                  <a:gd name="T6" fmla="*/ 31 w 38"/>
                  <a:gd name="T7" fmla="*/ 11 h 23"/>
                  <a:gd name="T8" fmla="*/ 27 w 38"/>
                  <a:gd name="T9" fmla="*/ 7 h 23"/>
                  <a:gd name="T10" fmla="*/ 23 w 38"/>
                  <a:gd name="T11" fmla="*/ 3 h 23"/>
                  <a:gd name="T12" fmla="*/ 19 w 38"/>
                  <a:gd name="T13" fmla="*/ 0 h 23"/>
                  <a:gd name="T14" fmla="*/ 11 w 38"/>
                  <a:gd name="T15" fmla="*/ 0 h 23"/>
                  <a:gd name="T16" fmla="*/ 8 w 38"/>
                  <a:gd name="T17" fmla="*/ 0 h 23"/>
                  <a:gd name="T18" fmla="*/ 0 w 38"/>
                  <a:gd name="T19" fmla="*/ 0 h 23"/>
                  <a:gd name="T20" fmla="*/ 4 w 38"/>
                  <a:gd name="T21" fmla="*/ 7 h 23"/>
                  <a:gd name="T22" fmla="*/ 8 w 38"/>
                  <a:gd name="T23" fmla="*/ 3 h 23"/>
                  <a:gd name="T24" fmla="*/ 11 w 38"/>
                  <a:gd name="T25" fmla="*/ 3 h 23"/>
                  <a:gd name="T26" fmla="*/ 15 w 38"/>
                  <a:gd name="T27" fmla="*/ 7 h 23"/>
                  <a:gd name="T28" fmla="*/ 19 w 38"/>
                  <a:gd name="T29" fmla="*/ 7 h 23"/>
                  <a:gd name="T30" fmla="*/ 23 w 38"/>
                  <a:gd name="T31" fmla="*/ 11 h 23"/>
                  <a:gd name="T32" fmla="*/ 27 w 38"/>
                  <a:gd name="T33" fmla="*/ 15 h 23"/>
                  <a:gd name="T34" fmla="*/ 31 w 38"/>
                  <a:gd name="T35" fmla="*/ 19 h 23"/>
                  <a:gd name="T36" fmla="*/ 34 w 38"/>
                  <a:gd name="T37" fmla="*/ 23 h 23"/>
                  <a:gd name="T38" fmla="*/ 34 w 38"/>
                  <a:gd name="T39" fmla="*/ 23 h 23"/>
                  <a:gd name="T40" fmla="*/ 38 w 38"/>
                  <a:gd name="T41" fmla="*/ 19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23"/>
                  <a:gd name="T65" fmla="*/ 38 w 38"/>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23">
                    <a:moveTo>
                      <a:pt x="38" y="19"/>
                    </a:moveTo>
                    <a:lnTo>
                      <a:pt x="38" y="19"/>
                    </a:lnTo>
                    <a:lnTo>
                      <a:pt x="34" y="15"/>
                    </a:lnTo>
                    <a:lnTo>
                      <a:pt x="31" y="11"/>
                    </a:lnTo>
                    <a:lnTo>
                      <a:pt x="27" y="7"/>
                    </a:lnTo>
                    <a:lnTo>
                      <a:pt x="23" y="3"/>
                    </a:lnTo>
                    <a:lnTo>
                      <a:pt x="19" y="0"/>
                    </a:lnTo>
                    <a:lnTo>
                      <a:pt x="11" y="0"/>
                    </a:lnTo>
                    <a:lnTo>
                      <a:pt x="8" y="0"/>
                    </a:lnTo>
                    <a:lnTo>
                      <a:pt x="0" y="0"/>
                    </a:lnTo>
                    <a:lnTo>
                      <a:pt x="4" y="7"/>
                    </a:lnTo>
                    <a:lnTo>
                      <a:pt x="8" y="3"/>
                    </a:lnTo>
                    <a:lnTo>
                      <a:pt x="11" y="3"/>
                    </a:lnTo>
                    <a:lnTo>
                      <a:pt x="15" y="7"/>
                    </a:lnTo>
                    <a:lnTo>
                      <a:pt x="19" y="7"/>
                    </a:lnTo>
                    <a:lnTo>
                      <a:pt x="23" y="11"/>
                    </a:lnTo>
                    <a:lnTo>
                      <a:pt x="27" y="15"/>
                    </a:lnTo>
                    <a:lnTo>
                      <a:pt x="31" y="19"/>
                    </a:lnTo>
                    <a:lnTo>
                      <a:pt x="34" y="23"/>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1" name="Freeform 62"/>
              <p:cNvSpPr>
                <a:spLocks/>
              </p:cNvSpPr>
              <p:nvPr/>
            </p:nvSpPr>
            <p:spPr bwMode="auto">
              <a:xfrm>
                <a:off x="2347" y="3106"/>
                <a:ext cx="8" cy="15"/>
              </a:xfrm>
              <a:custGeom>
                <a:avLst/>
                <a:gdLst>
                  <a:gd name="T0" fmla="*/ 8 w 8"/>
                  <a:gd name="T1" fmla="*/ 15 h 15"/>
                  <a:gd name="T2" fmla="*/ 8 w 8"/>
                  <a:gd name="T3" fmla="*/ 15 h 15"/>
                  <a:gd name="T4" fmla="*/ 4 w 8"/>
                  <a:gd name="T5" fmla="*/ 0 h 15"/>
                  <a:gd name="T6" fmla="*/ 0 w 8"/>
                  <a:gd name="T7" fmla="*/ 4 h 15"/>
                  <a:gd name="T8" fmla="*/ 4 w 8"/>
                  <a:gd name="T9" fmla="*/ 15 h 15"/>
                  <a:gd name="T10" fmla="*/ 4 w 8"/>
                  <a:gd name="T11" fmla="*/ 15 h 15"/>
                  <a:gd name="T12" fmla="*/ 8 w 8"/>
                  <a:gd name="T13" fmla="*/ 15 h 15"/>
                  <a:gd name="T14" fmla="*/ 0 60000 65536"/>
                  <a:gd name="T15" fmla="*/ 0 60000 65536"/>
                  <a:gd name="T16" fmla="*/ 0 60000 65536"/>
                  <a:gd name="T17" fmla="*/ 0 60000 65536"/>
                  <a:gd name="T18" fmla="*/ 0 60000 65536"/>
                  <a:gd name="T19" fmla="*/ 0 60000 65536"/>
                  <a:gd name="T20" fmla="*/ 0 60000 65536"/>
                  <a:gd name="T21" fmla="*/ 0 w 8"/>
                  <a:gd name="T22" fmla="*/ 0 h 15"/>
                  <a:gd name="T23" fmla="*/ 8 w 8"/>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
                    <a:moveTo>
                      <a:pt x="8" y="15"/>
                    </a:moveTo>
                    <a:lnTo>
                      <a:pt x="8" y="15"/>
                    </a:lnTo>
                    <a:lnTo>
                      <a:pt x="4" y="0"/>
                    </a:lnTo>
                    <a:lnTo>
                      <a:pt x="0" y="4"/>
                    </a:lnTo>
                    <a:lnTo>
                      <a:pt x="4" y="15"/>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2" name="Freeform 63"/>
              <p:cNvSpPr>
                <a:spLocks/>
              </p:cNvSpPr>
              <p:nvPr/>
            </p:nvSpPr>
            <p:spPr bwMode="auto">
              <a:xfrm>
                <a:off x="2336" y="3121"/>
                <a:ext cx="23" cy="39"/>
              </a:xfrm>
              <a:custGeom>
                <a:avLst/>
                <a:gdLst>
                  <a:gd name="T0" fmla="*/ 0 w 23"/>
                  <a:gd name="T1" fmla="*/ 39 h 39"/>
                  <a:gd name="T2" fmla="*/ 0 w 23"/>
                  <a:gd name="T3" fmla="*/ 39 h 39"/>
                  <a:gd name="T4" fmla="*/ 8 w 23"/>
                  <a:gd name="T5" fmla="*/ 35 h 39"/>
                  <a:gd name="T6" fmla="*/ 11 w 23"/>
                  <a:gd name="T7" fmla="*/ 31 h 39"/>
                  <a:gd name="T8" fmla="*/ 15 w 23"/>
                  <a:gd name="T9" fmla="*/ 27 h 39"/>
                  <a:gd name="T10" fmla="*/ 19 w 23"/>
                  <a:gd name="T11" fmla="*/ 23 h 39"/>
                  <a:gd name="T12" fmla="*/ 19 w 23"/>
                  <a:gd name="T13" fmla="*/ 16 h 39"/>
                  <a:gd name="T14" fmla="*/ 23 w 23"/>
                  <a:gd name="T15" fmla="*/ 12 h 39"/>
                  <a:gd name="T16" fmla="*/ 23 w 23"/>
                  <a:gd name="T17" fmla="*/ 8 h 39"/>
                  <a:gd name="T18" fmla="*/ 19 w 23"/>
                  <a:gd name="T19" fmla="*/ 0 h 39"/>
                  <a:gd name="T20" fmla="*/ 15 w 23"/>
                  <a:gd name="T21" fmla="*/ 0 h 39"/>
                  <a:gd name="T22" fmla="*/ 15 w 23"/>
                  <a:gd name="T23" fmla="*/ 8 h 39"/>
                  <a:gd name="T24" fmla="*/ 15 w 23"/>
                  <a:gd name="T25" fmla="*/ 12 h 39"/>
                  <a:gd name="T26" fmla="*/ 15 w 23"/>
                  <a:gd name="T27" fmla="*/ 16 h 39"/>
                  <a:gd name="T28" fmla="*/ 11 w 23"/>
                  <a:gd name="T29" fmla="*/ 20 h 39"/>
                  <a:gd name="T30" fmla="*/ 11 w 23"/>
                  <a:gd name="T31" fmla="*/ 23 h 39"/>
                  <a:gd name="T32" fmla="*/ 8 w 23"/>
                  <a:gd name="T33" fmla="*/ 27 h 39"/>
                  <a:gd name="T34" fmla="*/ 4 w 23"/>
                  <a:gd name="T35" fmla="*/ 31 h 39"/>
                  <a:gd name="T36" fmla="*/ 0 w 23"/>
                  <a:gd name="T37" fmla="*/ 31 h 39"/>
                  <a:gd name="T38" fmla="*/ 0 w 23"/>
                  <a:gd name="T39" fmla="*/ 31 h 39"/>
                  <a:gd name="T40" fmla="*/ 0 w 23"/>
                  <a:gd name="T41" fmla="*/ 39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39"/>
                  <a:gd name="T65" fmla="*/ 23 w 23"/>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39">
                    <a:moveTo>
                      <a:pt x="0" y="39"/>
                    </a:moveTo>
                    <a:lnTo>
                      <a:pt x="0" y="39"/>
                    </a:lnTo>
                    <a:lnTo>
                      <a:pt x="8" y="35"/>
                    </a:lnTo>
                    <a:lnTo>
                      <a:pt x="11" y="31"/>
                    </a:lnTo>
                    <a:lnTo>
                      <a:pt x="15" y="27"/>
                    </a:lnTo>
                    <a:lnTo>
                      <a:pt x="19" y="23"/>
                    </a:lnTo>
                    <a:lnTo>
                      <a:pt x="19" y="16"/>
                    </a:lnTo>
                    <a:lnTo>
                      <a:pt x="23" y="12"/>
                    </a:lnTo>
                    <a:lnTo>
                      <a:pt x="23" y="8"/>
                    </a:lnTo>
                    <a:lnTo>
                      <a:pt x="19" y="0"/>
                    </a:lnTo>
                    <a:lnTo>
                      <a:pt x="15" y="0"/>
                    </a:lnTo>
                    <a:lnTo>
                      <a:pt x="15" y="8"/>
                    </a:lnTo>
                    <a:lnTo>
                      <a:pt x="15" y="12"/>
                    </a:lnTo>
                    <a:lnTo>
                      <a:pt x="15" y="16"/>
                    </a:lnTo>
                    <a:lnTo>
                      <a:pt x="11" y="20"/>
                    </a:lnTo>
                    <a:lnTo>
                      <a:pt x="11" y="23"/>
                    </a:lnTo>
                    <a:lnTo>
                      <a:pt x="8" y="27"/>
                    </a:lnTo>
                    <a:lnTo>
                      <a:pt x="4" y="31"/>
                    </a:lnTo>
                    <a:lnTo>
                      <a:pt x="0" y="31"/>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3" name="Freeform 64"/>
              <p:cNvSpPr>
                <a:spLocks/>
              </p:cNvSpPr>
              <p:nvPr/>
            </p:nvSpPr>
            <p:spPr bwMode="auto">
              <a:xfrm>
                <a:off x="2259" y="3152"/>
                <a:ext cx="77" cy="31"/>
              </a:xfrm>
              <a:custGeom>
                <a:avLst/>
                <a:gdLst>
                  <a:gd name="T0" fmla="*/ 4 w 77"/>
                  <a:gd name="T1" fmla="*/ 31 h 31"/>
                  <a:gd name="T2" fmla="*/ 4 w 77"/>
                  <a:gd name="T3" fmla="*/ 31 h 31"/>
                  <a:gd name="T4" fmla="*/ 77 w 77"/>
                  <a:gd name="T5" fmla="*/ 8 h 31"/>
                  <a:gd name="T6" fmla="*/ 77 w 77"/>
                  <a:gd name="T7" fmla="*/ 0 h 31"/>
                  <a:gd name="T8" fmla="*/ 0 w 77"/>
                  <a:gd name="T9" fmla="*/ 27 h 31"/>
                  <a:gd name="T10" fmla="*/ 0 w 77"/>
                  <a:gd name="T11" fmla="*/ 27 h 31"/>
                  <a:gd name="T12" fmla="*/ 4 w 77"/>
                  <a:gd name="T13" fmla="*/ 31 h 31"/>
                  <a:gd name="T14" fmla="*/ 0 60000 65536"/>
                  <a:gd name="T15" fmla="*/ 0 60000 65536"/>
                  <a:gd name="T16" fmla="*/ 0 60000 65536"/>
                  <a:gd name="T17" fmla="*/ 0 60000 65536"/>
                  <a:gd name="T18" fmla="*/ 0 60000 65536"/>
                  <a:gd name="T19" fmla="*/ 0 60000 65536"/>
                  <a:gd name="T20" fmla="*/ 0 60000 65536"/>
                  <a:gd name="T21" fmla="*/ 0 w 77"/>
                  <a:gd name="T22" fmla="*/ 0 h 31"/>
                  <a:gd name="T23" fmla="*/ 77 w 7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31">
                    <a:moveTo>
                      <a:pt x="4" y="31"/>
                    </a:moveTo>
                    <a:lnTo>
                      <a:pt x="4" y="31"/>
                    </a:lnTo>
                    <a:lnTo>
                      <a:pt x="77" y="8"/>
                    </a:lnTo>
                    <a:lnTo>
                      <a:pt x="77" y="0"/>
                    </a:lnTo>
                    <a:lnTo>
                      <a:pt x="0" y="27"/>
                    </a:lnTo>
                    <a:lnTo>
                      <a:pt x="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4" name="Freeform 65"/>
              <p:cNvSpPr>
                <a:spLocks/>
              </p:cNvSpPr>
              <p:nvPr/>
            </p:nvSpPr>
            <p:spPr bwMode="auto">
              <a:xfrm>
                <a:off x="2020" y="2882"/>
                <a:ext cx="293" cy="806"/>
              </a:xfrm>
              <a:custGeom>
                <a:avLst/>
                <a:gdLst>
                  <a:gd name="T0" fmla="*/ 4 w 293"/>
                  <a:gd name="T1" fmla="*/ 147 h 806"/>
                  <a:gd name="T2" fmla="*/ 0 w 293"/>
                  <a:gd name="T3" fmla="*/ 108 h 806"/>
                  <a:gd name="T4" fmla="*/ 0 w 293"/>
                  <a:gd name="T5" fmla="*/ 58 h 806"/>
                  <a:gd name="T6" fmla="*/ 12 w 293"/>
                  <a:gd name="T7" fmla="*/ 16 h 806"/>
                  <a:gd name="T8" fmla="*/ 208 w 293"/>
                  <a:gd name="T9" fmla="*/ 31 h 806"/>
                  <a:gd name="T10" fmla="*/ 231 w 293"/>
                  <a:gd name="T11" fmla="*/ 54 h 806"/>
                  <a:gd name="T12" fmla="*/ 251 w 293"/>
                  <a:gd name="T13" fmla="*/ 85 h 806"/>
                  <a:gd name="T14" fmla="*/ 262 w 293"/>
                  <a:gd name="T15" fmla="*/ 116 h 806"/>
                  <a:gd name="T16" fmla="*/ 270 w 293"/>
                  <a:gd name="T17" fmla="*/ 147 h 806"/>
                  <a:gd name="T18" fmla="*/ 277 w 293"/>
                  <a:gd name="T19" fmla="*/ 181 h 806"/>
                  <a:gd name="T20" fmla="*/ 277 w 293"/>
                  <a:gd name="T21" fmla="*/ 212 h 806"/>
                  <a:gd name="T22" fmla="*/ 277 w 293"/>
                  <a:gd name="T23" fmla="*/ 239 h 806"/>
                  <a:gd name="T24" fmla="*/ 274 w 293"/>
                  <a:gd name="T25" fmla="*/ 262 h 806"/>
                  <a:gd name="T26" fmla="*/ 277 w 293"/>
                  <a:gd name="T27" fmla="*/ 266 h 806"/>
                  <a:gd name="T28" fmla="*/ 281 w 293"/>
                  <a:gd name="T29" fmla="*/ 270 h 806"/>
                  <a:gd name="T30" fmla="*/ 285 w 293"/>
                  <a:gd name="T31" fmla="*/ 274 h 806"/>
                  <a:gd name="T32" fmla="*/ 289 w 293"/>
                  <a:gd name="T33" fmla="*/ 282 h 806"/>
                  <a:gd name="T34" fmla="*/ 285 w 293"/>
                  <a:gd name="T35" fmla="*/ 293 h 806"/>
                  <a:gd name="T36" fmla="*/ 281 w 293"/>
                  <a:gd name="T37" fmla="*/ 301 h 806"/>
                  <a:gd name="T38" fmla="*/ 293 w 293"/>
                  <a:gd name="T39" fmla="*/ 328 h 806"/>
                  <a:gd name="T40" fmla="*/ 289 w 293"/>
                  <a:gd name="T41" fmla="*/ 355 h 806"/>
                  <a:gd name="T42" fmla="*/ 285 w 293"/>
                  <a:gd name="T43" fmla="*/ 382 h 806"/>
                  <a:gd name="T44" fmla="*/ 285 w 293"/>
                  <a:gd name="T45" fmla="*/ 409 h 806"/>
                  <a:gd name="T46" fmla="*/ 285 w 293"/>
                  <a:gd name="T47" fmla="*/ 498 h 806"/>
                  <a:gd name="T48" fmla="*/ 277 w 293"/>
                  <a:gd name="T49" fmla="*/ 602 h 806"/>
                  <a:gd name="T50" fmla="*/ 266 w 293"/>
                  <a:gd name="T51" fmla="*/ 710 h 806"/>
                  <a:gd name="T52" fmla="*/ 262 w 293"/>
                  <a:gd name="T53" fmla="*/ 795 h 806"/>
                  <a:gd name="T54" fmla="*/ 262 w 293"/>
                  <a:gd name="T55" fmla="*/ 799 h 806"/>
                  <a:gd name="T56" fmla="*/ 262 w 293"/>
                  <a:gd name="T57" fmla="*/ 802 h 806"/>
                  <a:gd name="T58" fmla="*/ 70 w 293"/>
                  <a:gd name="T59" fmla="*/ 752 h 806"/>
                  <a:gd name="T60" fmla="*/ 58 w 293"/>
                  <a:gd name="T61" fmla="*/ 637 h 806"/>
                  <a:gd name="T62" fmla="*/ 39 w 293"/>
                  <a:gd name="T63" fmla="*/ 521 h 806"/>
                  <a:gd name="T64" fmla="*/ 35 w 293"/>
                  <a:gd name="T65" fmla="*/ 405 h 806"/>
                  <a:gd name="T66" fmla="*/ 31 w 293"/>
                  <a:gd name="T67" fmla="*/ 328 h 806"/>
                  <a:gd name="T68" fmla="*/ 20 w 293"/>
                  <a:gd name="T69" fmla="*/ 278 h 806"/>
                  <a:gd name="T70" fmla="*/ 16 w 293"/>
                  <a:gd name="T71" fmla="*/ 228 h 806"/>
                  <a:gd name="T72" fmla="*/ 12 w 293"/>
                  <a:gd name="T73" fmla="*/ 178 h 806"/>
                  <a:gd name="T74" fmla="*/ 4 w 293"/>
                  <a:gd name="T75" fmla="*/ 151 h 8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3"/>
                  <a:gd name="T115" fmla="*/ 0 h 806"/>
                  <a:gd name="T116" fmla="*/ 293 w 293"/>
                  <a:gd name="T117" fmla="*/ 806 h 8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3" h="806">
                    <a:moveTo>
                      <a:pt x="4" y="151"/>
                    </a:moveTo>
                    <a:lnTo>
                      <a:pt x="4" y="147"/>
                    </a:lnTo>
                    <a:lnTo>
                      <a:pt x="0" y="131"/>
                    </a:lnTo>
                    <a:lnTo>
                      <a:pt x="0" y="108"/>
                    </a:lnTo>
                    <a:lnTo>
                      <a:pt x="0" y="85"/>
                    </a:lnTo>
                    <a:lnTo>
                      <a:pt x="0" y="58"/>
                    </a:lnTo>
                    <a:lnTo>
                      <a:pt x="4" y="35"/>
                    </a:lnTo>
                    <a:lnTo>
                      <a:pt x="12" y="16"/>
                    </a:lnTo>
                    <a:lnTo>
                      <a:pt x="27" y="0"/>
                    </a:lnTo>
                    <a:lnTo>
                      <a:pt x="208" y="31"/>
                    </a:lnTo>
                    <a:lnTo>
                      <a:pt x="220" y="43"/>
                    </a:lnTo>
                    <a:lnTo>
                      <a:pt x="231" y="54"/>
                    </a:lnTo>
                    <a:lnTo>
                      <a:pt x="243" y="70"/>
                    </a:lnTo>
                    <a:lnTo>
                      <a:pt x="251" y="85"/>
                    </a:lnTo>
                    <a:lnTo>
                      <a:pt x="258" y="100"/>
                    </a:lnTo>
                    <a:lnTo>
                      <a:pt x="262" y="116"/>
                    </a:lnTo>
                    <a:lnTo>
                      <a:pt x="270" y="131"/>
                    </a:lnTo>
                    <a:lnTo>
                      <a:pt x="270" y="147"/>
                    </a:lnTo>
                    <a:lnTo>
                      <a:pt x="274" y="162"/>
                    </a:lnTo>
                    <a:lnTo>
                      <a:pt x="277" y="181"/>
                    </a:lnTo>
                    <a:lnTo>
                      <a:pt x="277" y="197"/>
                    </a:lnTo>
                    <a:lnTo>
                      <a:pt x="277" y="212"/>
                    </a:lnTo>
                    <a:lnTo>
                      <a:pt x="277" y="224"/>
                    </a:lnTo>
                    <a:lnTo>
                      <a:pt x="277" y="239"/>
                    </a:lnTo>
                    <a:lnTo>
                      <a:pt x="277" y="251"/>
                    </a:lnTo>
                    <a:lnTo>
                      <a:pt x="274" y="262"/>
                    </a:lnTo>
                    <a:lnTo>
                      <a:pt x="274" y="266"/>
                    </a:lnTo>
                    <a:lnTo>
                      <a:pt x="277" y="266"/>
                    </a:lnTo>
                    <a:lnTo>
                      <a:pt x="277" y="270"/>
                    </a:lnTo>
                    <a:lnTo>
                      <a:pt x="281" y="270"/>
                    </a:lnTo>
                    <a:lnTo>
                      <a:pt x="281" y="274"/>
                    </a:lnTo>
                    <a:lnTo>
                      <a:pt x="285" y="274"/>
                    </a:lnTo>
                    <a:lnTo>
                      <a:pt x="285" y="278"/>
                    </a:lnTo>
                    <a:lnTo>
                      <a:pt x="289" y="282"/>
                    </a:lnTo>
                    <a:lnTo>
                      <a:pt x="289" y="286"/>
                    </a:lnTo>
                    <a:lnTo>
                      <a:pt x="285" y="293"/>
                    </a:lnTo>
                    <a:lnTo>
                      <a:pt x="281" y="297"/>
                    </a:lnTo>
                    <a:lnTo>
                      <a:pt x="281" y="301"/>
                    </a:lnTo>
                    <a:lnTo>
                      <a:pt x="289" y="313"/>
                    </a:lnTo>
                    <a:lnTo>
                      <a:pt x="293" y="328"/>
                    </a:lnTo>
                    <a:lnTo>
                      <a:pt x="293" y="340"/>
                    </a:lnTo>
                    <a:lnTo>
                      <a:pt x="289" y="355"/>
                    </a:lnTo>
                    <a:lnTo>
                      <a:pt x="285" y="367"/>
                    </a:lnTo>
                    <a:lnTo>
                      <a:pt x="285" y="382"/>
                    </a:lnTo>
                    <a:lnTo>
                      <a:pt x="281" y="394"/>
                    </a:lnTo>
                    <a:lnTo>
                      <a:pt x="285" y="409"/>
                    </a:lnTo>
                    <a:lnTo>
                      <a:pt x="285" y="448"/>
                    </a:lnTo>
                    <a:lnTo>
                      <a:pt x="285" y="498"/>
                    </a:lnTo>
                    <a:lnTo>
                      <a:pt x="281" y="548"/>
                    </a:lnTo>
                    <a:lnTo>
                      <a:pt x="277" y="602"/>
                    </a:lnTo>
                    <a:lnTo>
                      <a:pt x="274" y="660"/>
                    </a:lnTo>
                    <a:lnTo>
                      <a:pt x="266" y="710"/>
                    </a:lnTo>
                    <a:lnTo>
                      <a:pt x="262" y="756"/>
                    </a:lnTo>
                    <a:lnTo>
                      <a:pt x="262" y="795"/>
                    </a:lnTo>
                    <a:lnTo>
                      <a:pt x="262" y="799"/>
                    </a:lnTo>
                    <a:lnTo>
                      <a:pt x="262" y="802"/>
                    </a:lnTo>
                    <a:lnTo>
                      <a:pt x="70" y="806"/>
                    </a:lnTo>
                    <a:lnTo>
                      <a:pt x="70" y="752"/>
                    </a:lnTo>
                    <a:lnTo>
                      <a:pt x="66" y="694"/>
                    </a:lnTo>
                    <a:lnTo>
                      <a:pt x="58" y="637"/>
                    </a:lnTo>
                    <a:lnTo>
                      <a:pt x="46" y="579"/>
                    </a:lnTo>
                    <a:lnTo>
                      <a:pt x="39" y="521"/>
                    </a:lnTo>
                    <a:lnTo>
                      <a:pt x="35" y="463"/>
                    </a:lnTo>
                    <a:lnTo>
                      <a:pt x="35" y="405"/>
                    </a:lnTo>
                    <a:lnTo>
                      <a:pt x="43" y="351"/>
                    </a:lnTo>
                    <a:lnTo>
                      <a:pt x="31" y="328"/>
                    </a:lnTo>
                    <a:lnTo>
                      <a:pt x="23" y="305"/>
                    </a:lnTo>
                    <a:lnTo>
                      <a:pt x="20" y="278"/>
                    </a:lnTo>
                    <a:lnTo>
                      <a:pt x="16" y="255"/>
                    </a:lnTo>
                    <a:lnTo>
                      <a:pt x="16" y="228"/>
                    </a:lnTo>
                    <a:lnTo>
                      <a:pt x="16" y="201"/>
                    </a:lnTo>
                    <a:lnTo>
                      <a:pt x="12" y="178"/>
                    </a:lnTo>
                    <a:lnTo>
                      <a:pt x="8" y="151"/>
                    </a:lnTo>
                    <a:lnTo>
                      <a:pt x="4" y="15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5" name="Freeform 66"/>
              <p:cNvSpPr>
                <a:spLocks/>
              </p:cNvSpPr>
              <p:nvPr/>
            </p:nvSpPr>
            <p:spPr bwMode="auto">
              <a:xfrm>
                <a:off x="2016" y="2882"/>
                <a:ext cx="31" cy="151"/>
              </a:xfrm>
              <a:custGeom>
                <a:avLst/>
                <a:gdLst>
                  <a:gd name="T0" fmla="*/ 31 w 31"/>
                  <a:gd name="T1" fmla="*/ 0 h 151"/>
                  <a:gd name="T2" fmla="*/ 27 w 31"/>
                  <a:gd name="T3" fmla="*/ 0 h 151"/>
                  <a:gd name="T4" fmla="*/ 12 w 31"/>
                  <a:gd name="T5" fmla="*/ 12 h 151"/>
                  <a:gd name="T6" fmla="*/ 4 w 31"/>
                  <a:gd name="T7" fmla="*/ 35 h 151"/>
                  <a:gd name="T8" fmla="*/ 0 w 31"/>
                  <a:gd name="T9" fmla="*/ 58 h 151"/>
                  <a:gd name="T10" fmla="*/ 0 w 31"/>
                  <a:gd name="T11" fmla="*/ 85 h 151"/>
                  <a:gd name="T12" fmla="*/ 0 w 31"/>
                  <a:gd name="T13" fmla="*/ 108 h 151"/>
                  <a:gd name="T14" fmla="*/ 4 w 31"/>
                  <a:gd name="T15" fmla="*/ 131 h 151"/>
                  <a:gd name="T16" fmla="*/ 4 w 31"/>
                  <a:gd name="T17" fmla="*/ 147 h 151"/>
                  <a:gd name="T18" fmla="*/ 4 w 31"/>
                  <a:gd name="T19" fmla="*/ 151 h 151"/>
                  <a:gd name="T20" fmla="*/ 12 w 31"/>
                  <a:gd name="T21" fmla="*/ 151 h 151"/>
                  <a:gd name="T22" fmla="*/ 12 w 31"/>
                  <a:gd name="T23" fmla="*/ 147 h 151"/>
                  <a:gd name="T24" fmla="*/ 8 w 31"/>
                  <a:gd name="T25" fmla="*/ 131 h 151"/>
                  <a:gd name="T26" fmla="*/ 8 w 31"/>
                  <a:gd name="T27" fmla="*/ 108 h 151"/>
                  <a:gd name="T28" fmla="*/ 4 w 31"/>
                  <a:gd name="T29" fmla="*/ 85 h 151"/>
                  <a:gd name="T30" fmla="*/ 8 w 31"/>
                  <a:gd name="T31" fmla="*/ 58 h 151"/>
                  <a:gd name="T32" fmla="*/ 12 w 31"/>
                  <a:gd name="T33" fmla="*/ 35 h 151"/>
                  <a:gd name="T34" fmla="*/ 20 w 31"/>
                  <a:gd name="T35" fmla="*/ 16 h 151"/>
                  <a:gd name="T36" fmla="*/ 31 w 31"/>
                  <a:gd name="T37" fmla="*/ 4 h 151"/>
                  <a:gd name="T38" fmla="*/ 27 w 31"/>
                  <a:gd name="T39" fmla="*/ 4 h 151"/>
                  <a:gd name="T40" fmla="*/ 31 w 31"/>
                  <a:gd name="T41" fmla="*/ 0 h 1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151"/>
                  <a:gd name="T65" fmla="*/ 31 w 31"/>
                  <a:gd name="T66" fmla="*/ 151 h 1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151">
                    <a:moveTo>
                      <a:pt x="31" y="0"/>
                    </a:moveTo>
                    <a:lnTo>
                      <a:pt x="27" y="0"/>
                    </a:lnTo>
                    <a:lnTo>
                      <a:pt x="12" y="12"/>
                    </a:lnTo>
                    <a:lnTo>
                      <a:pt x="4" y="35"/>
                    </a:lnTo>
                    <a:lnTo>
                      <a:pt x="0" y="58"/>
                    </a:lnTo>
                    <a:lnTo>
                      <a:pt x="0" y="85"/>
                    </a:lnTo>
                    <a:lnTo>
                      <a:pt x="0" y="108"/>
                    </a:lnTo>
                    <a:lnTo>
                      <a:pt x="4" y="131"/>
                    </a:lnTo>
                    <a:lnTo>
                      <a:pt x="4" y="147"/>
                    </a:lnTo>
                    <a:lnTo>
                      <a:pt x="4" y="151"/>
                    </a:lnTo>
                    <a:lnTo>
                      <a:pt x="12" y="151"/>
                    </a:lnTo>
                    <a:lnTo>
                      <a:pt x="12" y="147"/>
                    </a:lnTo>
                    <a:lnTo>
                      <a:pt x="8" y="131"/>
                    </a:lnTo>
                    <a:lnTo>
                      <a:pt x="8" y="108"/>
                    </a:lnTo>
                    <a:lnTo>
                      <a:pt x="4" y="85"/>
                    </a:lnTo>
                    <a:lnTo>
                      <a:pt x="8" y="58"/>
                    </a:lnTo>
                    <a:lnTo>
                      <a:pt x="12" y="35"/>
                    </a:lnTo>
                    <a:lnTo>
                      <a:pt x="20" y="16"/>
                    </a:lnTo>
                    <a:lnTo>
                      <a:pt x="31" y="4"/>
                    </a:lnTo>
                    <a:lnTo>
                      <a:pt x="27" y="4"/>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6" name="Freeform 67"/>
              <p:cNvSpPr>
                <a:spLocks/>
              </p:cNvSpPr>
              <p:nvPr/>
            </p:nvSpPr>
            <p:spPr bwMode="auto">
              <a:xfrm>
                <a:off x="2043" y="2882"/>
                <a:ext cx="185" cy="35"/>
              </a:xfrm>
              <a:custGeom>
                <a:avLst/>
                <a:gdLst>
                  <a:gd name="T0" fmla="*/ 185 w 185"/>
                  <a:gd name="T1" fmla="*/ 27 h 35"/>
                  <a:gd name="T2" fmla="*/ 185 w 185"/>
                  <a:gd name="T3" fmla="*/ 27 h 35"/>
                  <a:gd name="T4" fmla="*/ 4 w 185"/>
                  <a:gd name="T5" fmla="*/ 0 h 35"/>
                  <a:gd name="T6" fmla="*/ 0 w 185"/>
                  <a:gd name="T7" fmla="*/ 4 h 35"/>
                  <a:gd name="T8" fmla="*/ 185 w 185"/>
                  <a:gd name="T9" fmla="*/ 35 h 35"/>
                  <a:gd name="T10" fmla="*/ 181 w 185"/>
                  <a:gd name="T11" fmla="*/ 31 h 35"/>
                  <a:gd name="T12" fmla="*/ 185 w 185"/>
                  <a:gd name="T13" fmla="*/ 27 h 35"/>
                  <a:gd name="T14" fmla="*/ 185 w 185"/>
                  <a:gd name="T15" fmla="*/ 27 h 35"/>
                  <a:gd name="T16" fmla="*/ 185 w 185"/>
                  <a:gd name="T17" fmla="*/ 27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
                  <a:gd name="T28" fmla="*/ 0 h 35"/>
                  <a:gd name="T29" fmla="*/ 185 w 185"/>
                  <a:gd name="T30" fmla="*/ 35 h 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 h="35">
                    <a:moveTo>
                      <a:pt x="185" y="27"/>
                    </a:moveTo>
                    <a:lnTo>
                      <a:pt x="185" y="27"/>
                    </a:lnTo>
                    <a:lnTo>
                      <a:pt x="4" y="0"/>
                    </a:lnTo>
                    <a:lnTo>
                      <a:pt x="0" y="4"/>
                    </a:lnTo>
                    <a:lnTo>
                      <a:pt x="185" y="35"/>
                    </a:lnTo>
                    <a:lnTo>
                      <a:pt x="181" y="31"/>
                    </a:lnTo>
                    <a:lnTo>
                      <a:pt x="185"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7" name="Freeform 68"/>
              <p:cNvSpPr>
                <a:spLocks/>
              </p:cNvSpPr>
              <p:nvPr/>
            </p:nvSpPr>
            <p:spPr bwMode="auto">
              <a:xfrm>
                <a:off x="2224" y="2909"/>
                <a:ext cx="77" cy="235"/>
              </a:xfrm>
              <a:custGeom>
                <a:avLst/>
                <a:gdLst>
                  <a:gd name="T0" fmla="*/ 73 w 77"/>
                  <a:gd name="T1" fmla="*/ 235 h 235"/>
                  <a:gd name="T2" fmla="*/ 73 w 77"/>
                  <a:gd name="T3" fmla="*/ 235 h 235"/>
                  <a:gd name="T4" fmla="*/ 73 w 77"/>
                  <a:gd name="T5" fmla="*/ 224 h 235"/>
                  <a:gd name="T6" fmla="*/ 77 w 77"/>
                  <a:gd name="T7" fmla="*/ 212 h 235"/>
                  <a:gd name="T8" fmla="*/ 77 w 77"/>
                  <a:gd name="T9" fmla="*/ 197 h 235"/>
                  <a:gd name="T10" fmla="*/ 77 w 77"/>
                  <a:gd name="T11" fmla="*/ 185 h 235"/>
                  <a:gd name="T12" fmla="*/ 77 w 77"/>
                  <a:gd name="T13" fmla="*/ 170 h 235"/>
                  <a:gd name="T14" fmla="*/ 73 w 77"/>
                  <a:gd name="T15" fmla="*/ 154 h 235"/>
                  <a:gd name="T16" fmla="*/ 73 w 77"/>
                  <a:gd name="T17" fmla="*/ 135 h 235"/>
                  <a:gd name="T18" fmla="*/ 70 w 77"/>
                  <a:gd name="T19" fmla="*/ 120 h 235"/>
                  <a:gd name="T20" fmla="*/ 66 w 77"/>
                  <a:gd name="T21" fmla="*/ 104 h 235"/>
                  <a:gd name="T22" fmla="*/ 62 w 77"/>
                  <a:gd name="T23" fmla="*/ 89 h 235"/>
                  <a:gd name="T24" fmla="*/ 58 w 77"/>
                  <a:gd name="T25" fmla="*/ 73 h 235"/>
                  <a:gd name="T26" fmla="*/ 50 w 77"/>
                  <a:gd name="T27" fmla="*/ 54 h 235"/>
                  <a:gd name="T28" fmla="*/ 39 w 77"/>
                  <a:gd name="T29" fmla="*/ 43 h 235"/>
                  <a:gd name="T30" fmla="*/ 31 w 77"/>
                  <a:gd name="T31" fmla="*/ 27 h 235"/>
                  <a:gd name="T32" fmla="*/ 20 w 77"/>
                  <a:gd name="T33" fmla="*/ 12 h 235"/>
                  <a:gd name="T34" fmla="*/ 4 w 77"/>
                  <a:gd name="T35" fmla="*/ 0 h 235"/>
                  <a:gd name="T36" fmla="*/ 0 w 77"/>
                  <a:gd name="T37" fmla="*/ 4 h 235"/>
                  <a:gd name="T38" fmla="*/ 16 w 77"/>
                  <a:gd name="T39" fmla="*/ 16 h 235"/>
                  <a:gd name="T40" fmla="*/ 23 w 77"/>
                  <a:gd name="T41" fmla="*/ 31 h 235"/>
                  <a:gd name="T42" fmla="*/ 35 w 77"/>
                  <a:gd name="T43" fmla="*/ 43 h 235"/>
                  <a:gd name="T44" fmla="*/ 43 w 77"/>
                  <a:gd name="T45" fmla="*/ 58 h 235"/>
                  <a:gd name="T46" fmla="*/ 50 w 77"/>
                  <a:gd name="T47" fmla="*/ 73 h 235"/>
                  <a:gd name="T48" fmla="*/ 58 w 77"/>
                  <a:gd name="T49" fmla="*/ 89 h 235"/>
                  <a:gd name="T50" fmla="*/ 62 w 77"/>
                  <a:gd name="T51" fmla="*/ 104 h 235"/>
                  <a:gd name="T52" fmla="*/ 66 w 77"/>
                  <a:gd name="T53" fmla="*/ 120 h 235"/>
                  <a:gd name="T54" fmla="*/ 66 w 77"/>
                  <a:gd name="T55" fmla="*/ 135 h 235"/>
                  <a:gd name="T56" fmla="*/ 70 w 77"/>
                  <a:gd name="T57" fmla="*/ 154 h 235"/>
                  <a:gd name="T58" fmla="*/ 70 w 77"/>
                  <a:gd name="T59" fmla="*/ 170 h 235"/>
                  <a:gd name="T60" fmla="*/ 70 w 77"/>
                  <a:gd name="T61" fmla="*/ 185 h 235"/>
                  <a:gd name="T62" fmla="*/ 70 w 77"/>
                  <a:gd name="T63" fmla="*/ 197 h 235"/>
                  <a:gd name="T64" fmla="*/ 70 w 77"/>
                  <a:gd name="T65" fmla="*/ 212 h 235"/>
                  <a:gd name="T66" fmla="*/ 70 w 77"/>
                  <a:gd name="T67" fmla="*/ 224 h 235"/>
                  <a:gd name="T68" fmla="*/ 70 w 77"/>
                  <a:gd name="T69" fmla="*/ 235 h 235"/>
                  <a:gd name="T70" fmla="*/ 70 w 77"/>
                  <a:gd name="T71" fmla="*/ 235 h 235"/>
                  <a:gd name="T72" fmla="*/ 73 w 77"/>
                  <a:gd name="T73" fmla="*/ 235 h 2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7"/>
                  <a:gd name="T112" fmla="*/ 0 h 235"/>
                  <a:gd name="T113" fmla="*/ 77 w 77"/>
                  <a:gd name="T114" fmla="*/ 235 h 2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7" h="235">
                    <a:moveTo>
                      <a:pt x="73" y="235"/>
                    </a:moveTo>
                    <a:lnTo>
                      <a:pt x="73" y="235"/>
                    </a:lnTo>
                    <a:lnTo>
                      <a:pt x="73" y="224"/>
                    </a:lnTo>
                    <a:lnTo>
                      <a:pt x="77" y="212"/>
                    </a:lnTo>
                    <a:lnTo>
                      <a:pt x="77" y="197"/>
                    </a:lnTo>
                    <a:lnTo>
                      <a:pt x="77" y="185"/>
                    </a:lnTo>
                    <a:lnTo>
                      <a:pt x="77" y="170"/>
                    </a:lnTo>
                    <a:lnTo>
                      <a:pt x="73" y="154"/>
                    </a:lnTo>
                    <a:lnTo>
                      <a:pt x="73" y="135"/>
                    </a:lnTo>
                    <a:lnTo>
                      <a:pt x="70" y="120"/>
                    </a:lnTo>
                    <a:lnTo>
                      <a:pt x="66" y="104"/>
                    </a:lnTo>
                    <a:lnTo>
                      <a:pt x="62" y="89"/>
                    </a:lnTo>
                    <a:lnTo>
                      <a:pt x="58" y="73"/>
                    </a:lnTo>
                    <a:lnTo>
                      <a:pt x="50" y="54"/>
                    </a:lnTo>
                    <a:lnTo>
                      <a:pt x="39" y="43"/>
                    </a:lnTo>
                    <a:lnTo>
                      <a:pt x="31" y="27"/>
                    </a:lnTo>
                    <a:lnTo>
                      <a:pt x="20" y="12"/>
                    </a:lnTo>
                    <a:lnTo>
                      <a:pt x="4" y="0"/>
                    </a:lnTo>
                    <a:lnTo>
                      <a:pt x="0" y="4"/>
                    </a:lnTo>
                    <a:lnTo>
                      <a:pt x="16" y="16"/>
                    </a:lnTo>
                    <a:lnTo>
                      <a:pt x="23" y="31"/>
                    </a:lnTo>
                    <a:lnTo>
                      <a:pt x="35" y="43"/>
                    </a:lnTo>
                    <a:lnTo>
                      <a:pt x="43" y="58"/>
                    </a:lnTo>
                    <a:lnTo>
                      <a:pt x="50" y="73"/>
                    </a:lnTo>
                    <a:lnTo>
                      <a:pt x="58" y="89"/>
                    </a:lnTo>
                    <a:lnTo>
                      <a:pt x="62" y="104"/>
                    </a:lnTo>
                    <a:lnTo>
                      <a:pt x="66" y="120"/>
                    </a:lnTo>
                    <a:lnTo>
                      <a:pt x="66" y="135"/>
                    </a:lnTo>
                    <a:lnTo>
                      <a:pt x="70" y="154"/>
                    </a:lnTo>
                    <a:lnTo>
                      <a:pt x="70" y="170"/>
                    </a:lnTo>
                    <a:lnTo>
                      <a:pt x="70" y="185"/>
                    </a:lnTo>
                    <a:lnTo>
                      <a:pt x="70" y="197"/>
                    </a:lnTo>
                    <a:lnTo>
                      <a:pt x="70" y="212"/>
                    </a:lnTo>
                    <a:lnTo>
                      <a:pt x="70" y="224"/>
                    </a:lnTo>
                    <a:lnTo>
                      <a:pt x="70" y="235"/>
                    </a:lnTo>
                    <a:lnTo>
                      <a:pt x="73"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8" name="Freeform 69"/>
              <p:cNvSpPr>
                <a:spLocks/>
              </p:cNvSpPr>
              <p:nvPr/>
            </p:nvSpPr>
            <p:spPr bwMode="auto">
              <a:xfrm>
                <a:off x="2294" y="3144"/>
                <a:ext cx="15" cy="20"/>
              </a:xfrm>
              <a:custGeom>
                <a:avLst/>
                <a:gdLst>
                  <a:gd name="T0" fmla="*/ 15 w 15"/>
                  <a:gd name="T1" fmla="*/ 16 h 20"/>
                  <a:gd name="T2" fmla="*/ 15 w 15"/>
                  <a:gd name="T3" fmla="*/ 16 h 20"/>
                  <a:gd name="T4" fmla="*/ 15 w 15"/>
                  <a:gd name="T5" fmla="*/ 16 h 20"/>
                  <a:gd name="T6" fmla="*/ 11 w 15"/>
                  <a:gd name="T7" fmla="*/ 12 h 20"/>
                  <a:gd name="T8" fmla="*/ 11 w 15"/>
                  <a:gd name="T9" fmla="*/ 8 h 20"/>
                  <a:gd name="T10" fmla="*/ 7 w 15"/>
                  <a:gd name="T11" fmla="*/ 8 h 20"/>
                  <a:gd name="T12" fmla="*/ 7 w 15"/>
                  <a:gd name="T13" fmla="*/ 4 h 20"/>
                  <a:gd name="T14" fmla="*/ 3 w 15"/>
                  <a:gd name="T15" fmla="*/ 4 h 20"/>
                  <a:gd name="T16" fmla="*/ 3 w 15"/>
                  <a:gd name="T17" fmla="*/ 0 h 20"/>
                  <a:gd name="T18" fmla="*/ 3 w 15"/>
                  <a:gd name="T19" fmla="*/ 0 h 20"/>
                  <a:gd name="T20" fmla="*/ 0 w 15"/>
                  <a:gd name="T21" fmla="*/ 0 h 20"/>
                  <a:gd name="T22" fmla="*/ 0 w 15"/>
                  <a:gd name="T23" fmla="*/ 4 h 20"/>
                  <a:gd name="T24" fmla="*/ 0 w 15"/>
                  <a:gd name="T25" fmla="*/ 8 h 20"/>
                  <a:gd name="T26" fmla="*/ 3 w 15"/>
                  <a:gd name="T27" fmla="*/ 8 h 20"/>
                  <a:gd name="T28" fmla="*/ 3 w 15"/>
                  <a:gd name="T29" fmla="*/ 12 h 20"/>
                  <a:gd name="T30" fmla="*/ 7 w 15"/>
                  <a:gd name="T31" fmla="*/ 12 h 20"/>
                  <a:gd name="T32" fmla="*/ 7 w 15"/>
                  <a:gd name="T33" fmla="*/ 16 h 20"/>
                  <a:gd name="T34" fmla="*/ 11 w 15"/>
                  <a:gd name="T35" fmla="*/ 16 h 20"/>
                  <a:gd name="T36" fmla="*/ 11 w 15"/>
                  <a:gd name="T37" fmla="*/ 20 h 20"/>
                  <a:gd name="T38" fmla="*/ 11 w 15"/>
                  <a:gd name="T39" fmla="*/ 20 h 20"/>
                  <a:gd name="T40" fmla="*/ 15 w 15"/>
                  <a:gd name="T41" fmla="*/ 16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20"/>
                  <a:gd name="T65" fmla="*/ 15 w 15"/>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20">
                    <a:moveTo>
                      <a:pt x="15" y="16"/>
                    </a:moveTo>
                    <a:lnTo>
                      <a:pt x="15" y="16"/>
                    </a:lnTo>
                    <a:lnTo>
                      <a:pt x="11" y="12"/>
                    </a:lnTo>
                    <a:lnTo>
                      <a:pt x="11" y="8"/>
                    </a:lnTo>
                    <a:lnTo>
                      <a:pt x="7" y="8"/>
                    </a:lnTo>
                    <a:lnTo>
                      <a:pt x="7" y="4"/>
                    </a:lnTo>
                    <a:lnTo>
                      <a:pt x="3" y="4"/>
                    </a:lnTo>
                    <a:lnTo>
                      <a:pt x="3" y="0"/>
                    </a:lnTo>
                    <a:lnTo>
                      <a:pt x="0" y="0"/>
                    </a:lnTo>
                    <a:lnTo>
                      <a:pt x="0" y="4"/>
                    </a:lnTo>
                    <a:lnTo>
                      <a:pt x="0" y="8"/>
                    </a:lnTo>
                    <a:lnTo>
                      <a:pt x="3" y="8"/>
                    </a:lnTo>
                    <a:lnTo>
                      <a:pt x="3" y="12"/>
                    </a:lnTo>
                    <a:lnTo>
                      <a:pt x="7" y="12"/>
                    </a:lnTo>
                    <a:lnTo>
                      <a:pt x="7" y="16"/>
                    </a:lnTo>
                    <a:lnTo>
                      <a:pt x="11" y="16"/>
                    </a:lnTo>
                    <a:lnTo>
                      <a:pt x="11" y="20"/>
                    </a:lnTo>
                    <a:lnTo>
                      <a:pt x="1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79" name="Freeform 70"/>
              <p:cNvSpPr>
                <a:spLocks/>
              </p:cNvSpPr>
              <p:nvPr/>
            </p:nvSpPr>
            <p:spPr bwMode="auto">
              <a:xfrm>
                <a:off x="2297" y="3160"/>
                <a:ext cx="12" cy="23"/>
              </a:xfrm>
              <a:custGeom>
                <a:avLst/>
                <a:gdLst>
                  <a:gd name="T0" fmla="*/ 4 w 12"/>
                  <a:gd name="T1" fmla="*/ 19 h 23"/>
                  <a:gd name="T2" fmla="*/ 4 w 12"/>
                  <a:gd name="T3" fmla="*/ 19 h 23"/>
                  <a:gd name="T4" fmla="*/ 8 w 12"/>
                  <a:gd name="T5" fmla="*/ 23 h 23"/>
                  <a:gd name="T6" fmla="*/ 12 w 12"/>
                  <a:gd name="T7" fmla="*/ 15 h 23"/>
                  <a:gd name="T8" fmla="*/ 12 w 12"/>
                  <a:gd name="T9" fmla="*/ 8 h 23"/>
                  <a:gd name="T10" fmla="*/ 12 w 12"/>
                  <a:gd name="T11" fmla="*/ 0 h 23"/>
                  <a:gd name="T12" fmla="*/ 8 w 12"/>
                  <a:gd name="T13" fmla="*/ 4 h 23"/>
                  <a:gd name="T14" fmla="*/ 8 w 12"/>
                  <a:gd name="T15" fmla="*/ 8 h 23"/>
                  <a:gd name="T16" fmla="*/ 4 w 12"/>
                  <a:gd name="T17" fmla="*/ 15 h 23"/>
                  <a:gd name="T18" fmla="*/ 0 w 12"/>
                  <a:gd name="T19" fmla="*/ 19 h 23"/>
                  <a:gd name="T20" fmla="*/ 0 w 12"/>
                  <a:gd name="T21" fmla="*/ 23 h 23"/>
                  <a:gd name="T22" fmla="*/ 0 w 12"/>
                  <a:gd name="T23" fmla="*/ 23 h 23"/>
                  <a:gd name="T24" fmla="*/ 4 w 12"/>
                  <a:gd name="T25" fmla="*/ 19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23"/>
                  <a:gd name="T41" fmla="*/ 12 w 1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23">
                    <a:moveTo>
                      <a:pt x="4" y="19"/>
                    </a:moveTo>
                    <a:lnTo>
                      <a:pt x="4" y="19"/>
                    </a:lnTo>
                    <a:lnTo>
                      <a:pt x="8" y="23"/>
                    </a:lnTo>
                    <a:lnTo>
                      <a:pt x="12" y="15"/>
                    </a:lnTo>
                    <a:lnTo>
                      <a:pt x="12" y="8"/>
                    </a:lnTo>
                    <a:lnTo>
                      <a:pt x="12" y="0"/>
                    </a:lnTo>
                    <a:lnTo>
                      <a:pt x="8" y="4"/>
                    </a:lnTo>
                    <a:lnTo>
                      <a:pt x="8" y="8"/>
                    </a:lnTo>
                    <a:lnTo>
                      <a:pt x="4" y="15"/>
                    </a:lnTo>
                    <a:lnTo>
                      <a:pt x="0" y="19"/>
                    </a:lnTo>
                    <a:lnTo>
                      <a:pt x="0" y="23"/>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0" name="Freeform 71"/>
              <p:cNvSpPr>
                <a:spLocks/>
              </p:cNvSpPr>
              <p:nvPr/>
            </p:nvSpPr>
            <p:spPr bwMode="auto">
              <a:xfrm>
                <a:off x="2297" y="3179"/>
                <a:ext cx="16" cy="112"/>
              </a:xfrm>
              <a:custGeom>
                <a:avLst/>
                <a:gdLst>
                  <a:gd name="T0" fmla="*/ 8 w 16"/>
                  <a:gd name="T1" fmla="*/ 112 h 112"/>
                  <a:gd name="T2" fmla="*/ 8 w 16"/>
                  <a:gd name="T3" fmla="*/ 112 h 112"/>
                  <a:gd name="T4" fmla="*/ 8 w 16"/>
                  <a:gd name="T5" fmla="*/ 97 h 112"/>
                  <a:gd name="T6" fmla="*/ 8 w 16"/>
                  <a:gd name="T7" fmla="*/ 85 h 112"/>
                  <a:gd name="T8" fmla="*/ 12 w 16"/>
                  <a:gd name="T9" fmla="*/ 70 h 112"/>
                  <a:gd name="T10" fmla="*/ 16 w 16"/>
                  <a:gd name="T11" fmla="*/ 58 h 112"/>
                  <a:gd name="T12" fmla="*/ 16 w 16"/>
                  <a:gd name="T13" fmla="*/ 43 h 112"/>
                  <a:gd name="T14" fmla="*/ 16 w 16"/>
                  <a:gd name="T15" fmla="*/ 31 h 112"/>
                  <a:gd name="T16" fmla="*/ 12 w 16"/>
                  <a:gd name="T17" fmla="*/ 16 h 112"/>
                  <a:gd name="T18" fmla="*/ 4 w 16"/>
                  <a:gd name="T19" fmla="*/ 0 h 112"/>
                  <a:gd name="T20" fmla="*/ 0 w 16"/>
                  <a:gd name="T21" fmla="*/ 4 h 112"/>
                  <a:gd name="T22" fmla="*/ 8 w 16"/>
                  <a:gd name="T23" fmla="*/ 16 h 112"/>
                  <a:gd name="T24" fmla="*/ 12 w 16"/>
                  <a:gd name="T25" fmla="*/ 31 h 112"/>
                  <a:gd name="T26" fmla="*/ 12 w 16"/>
                  <a:gd name="T27" fmla="*/ 43 h 112"/>
                  <a:gd name="T28" fmla="*/ 8 w 16"/>
                  <a:gd name="T29" fmla="*/ 54 h 112"/>
                  <a:gd name="T30" fmla="*/ 8 w 16"/>
                  <a:gd name="T31" fmla="*/ 70 h 112"/>
                  <a:gd name="T32" fmla="*/ 4 w 16"/>
                  <a:gd name="T33" fmla="*/ 85 h 112"/>
                  <a:gd name="T34" fmla="*/ 0 w 16"/>
                  <a:gd name="T35" fmla="*/ 97 h 112"/>
                  <a:gd name="T36" fmla="*/ 4 w 16"/>
                  <a:gd name="T37" fmla="*/ 112 h 112"/>
                  <a:gd name="T38" fmla="*/ 4 w 16"/>
                  <a:gd name="T39" fmla="*/ 112 h 112"/>
                  <a:gd name="T40" fmla="*/ 8 w 16"/>
                  <a:gd name="T41" fmla="*/ 112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112"/>
                  <a:gd name="T65" fmla="*/ 16 w 16"/>
                  <a:gd name="T66" fmla="*/ 112 h 1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112">
                    <a:moveTo>
                      <a:pt x="8" y="112"/>
                    </a:moveTo>
                    <a:lnTo>
                      <a:pt x="8" y="112"/>
                    </a:lnTo>
                    <a:lnTo>
                      <a:pt x="8" y="97"/>
                    </a:lnTo>
                    <a:lnTo>
                      <a:pt x="8" y="85"/>
                    </a:lnTo>
                    <a:lnTo>
                      <a:pt x="12" y="70"/>
                    </a:lnTo>
                    <a:lnTo>
                      <a:pt x="16" y="58"/>
                    </a:lnTo>
                    <a:lnTo>
                      <a:pt x="16" y="43"/>
                    </a:lnTo>
                    <a:lnTo>
                      <a:pt x="16" y="31"/>
                    </a:lnTo>
                    <a:lnTo>
                      <a:pt x="12" y="16"/>
                    </a:lnTo>
                    <a:lnTo>
                      <a:pt x="4" y="0"/>
                    </a:lnTo>
                    <a:lnTo>
                      <a:pt x="0" y="4"/>
                    </a:lnTo>
                    <a:lnTo>
                      <a:pt x="8" y="16"/>
                    </a:lnTo>
                    <a:lnTo>
                      <a:pt x="12" y="31"/>
                    </a:lnTo>
                    <a:lnTo>
                      <a:pt x="12" y="43"/>
                    </a:lnTo>
                    <a:lnTo>
                      <a:pt x="8" y="54"/>
                    </a:lnTo>
                    <a:lnTo>
                      <a:pt x="8" y="70"/>
                    </a:lnTo>
                    <a:lnTo>
                      <a:pt x="4" y="85"/>
                    </a:lnTo>
                    <a:lnTo>
                      <a:pt x="0" y="97"/>
                    </a:lnTo>
                    <a:lnTo>
                      <a:pt x="4" y="112"/>
                    </a:lnTo>
                    <a:lnTo>
                      <a:pt x="8"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1" name="Freeform 72"/>
              <p:cNvSpPr>
                <a:spLocks/>
              </p:cNvSpPr>
              <p:nvPr/>
            </p:nvSpPr>
            <p:spPr bwMode="auto">
              <a:xfrm>
                <a:off x="2278" y="3291"/>
                <a:ext cx="31" cy="386"/>
              </a:xfrm>
              <a:custGeom>
                <a:avLst/>
                <a:gdLst>
                  <a:gd name="T0" fmla="*/ 0 w 31"/>
                  <a:gd name="T1" fmla="*/ 386 h 386"/>
                  <a:gd name="T2" fmla="*/ 4 w 31"/>
                  <a:gd name="T3" fmla="*/ 386 h 386"/>
                  <a:gd name="T4" fmla="*/ 8 w 31"/>
                  <a:gd name="T5" fmla="*/ 347 h 386"/>
                  <a:gd name="T6" fmla="*/ 12 w 31"/>
                  <a:gd name="T7" fmla="*/ 301 h 386"/>
                  <a:gd name="T8" fmla="*/ 16 w 31"/>
                  <a:gd name="T9" fmla="*/ 251 h 386"/>
                  <a:gd name="T10" fmla="*/ 23 w 31"/>
                  <a:gd name="T11" fmla="*/ 193 h 386"/>
                  <a:gd name="T12" fmla="*/ 27 w 31"/>
                  <a:gd name="T13" fmla="*/ 139 h 386"/>
                  <a:gd name="T14" fmla="*/ 27 w 31"/>
                  <a:gd name="T15" fmla="*/ 89 h 386"/>
                  <a:gd name="T16" fmla="*/ 31 w 31"/>
                  <a:gd name="T17" fmla="*/ 39 h 386"/>
                  <a:gd name="T18" fmla="*/ 27 w 31"/>
                  <a:gd name="T19" fmla="*/ 0 h 386"/>
                  <a:gd name="T20" fmla="*/ 23 w 31"/>
                  <a:gd name="T21" fmla="*/ 0 h 386"/>
                  <a:gd name="T22" fmla="*/ 23 w 31"/>
                  <a:gd name="T23" fmla="*/ 39 h 386"/>
                  <a:gd name="T24" fmla="*/ 23 w 31"/>
                  <a:gd name="T25" fmla="*/ 89 h 386"/>
                  <a:gd name="T26" fmla="*/ 19 w 31"/>
                  <a:gd name="T27" fmla="*/ 139 h 386"/>
                  <a:gd name="T28" fmla="*/ 16 w 31"/>
                  <a:gd name="T29" fmla="*/ 193 h 386"/>
                  <a:gd name="T30" fmla="*/ 12 w 31"/>
                  <a:gd name="T31" fmla="*/ 251 h 386"/>
                  <a:gd name="T32" fmla="*/ 8 w 31"/>
                  <a:gd name="T33" fmla="*/ 301 h 386"/>
                  <a:gd name="T34" fmla="*/ 4 w 31"/>
                  <a:gd name="T35" fmla="*/ 347 h 386"/>
                  <a:gd name="T36" fmla="*/ 0 w 31"/>
                  <a:gd name="T37" fmla="*/ 386 h 386"/>
                  <a:gd name="T38" fmla="*/ 8 w 31"/>
                  <a:gd name="T39" fmla="*/ 386 h 386"/>
                  <a:gd name="T40" fmla="*/ 0 w 31"/>
                  <a:gd name="T41" fmla="*/ 386 h 3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386"/>
                  <a:gd name="T65" fmla="*/ 31 w 31"/>
                  <a:gd name="T66" fmla="*/ 386 h 3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386">
                    <a:moveTo>
                      <a:pt x="0" y="386"/>
                    </a:moveTo>
                    <a:lnTo>
                      <a:pt x="4" y="386"/>
                    </a:lnTo>
                    <a:lnTo>
                      <a:pt x="8" y="347"/>
                    </a:lnTo>
                    <a:lnTo>
                      <a:pt x="12" y="301"/>
                    </a:lnTo>
                    <a:lnTo>
                      <a:pt x="16" y="251"/>
                    </a:lnTo>
                    <a:lnTo>
                      <a:pt x="23" y="193"/>
                    </a:lnTo>
                    <a:lnTo>
                      <a:pt x="27" y="139"/>
                    </a:lnTo>
                    <a:lnTo>
                      <a:pt x="27" y="89"/>
                    </a:lnTo>
                    <a:lnTo>
                      <a:pt x="31" y="39"/>
                    </a:lnTo>
                    <a:lnTo>
                      <a:pt x="27" y="0"/>
                    </a:lnTo>
                    <a:lnTo>
                      <a:pt x="23" y="0"/>
                    </a:lnTo>
                    <a:lnTo>
                      <a:pt x="23" y="39"/>
                    </a:lnTo>
                    <a:lnTo>
                      <a:pt x="23" y="89"/>
                    </a:lnTo>
                    <a:lnTo>
                      <a:pt x="19" y="139"/>
                    </a:lnTo>
                    <a:lnTo>
                      <a:pt x="16" y="193"/>
                    </a:lnTo>
                    <a:lnTo>
                      <a:pt x="12" y="251"/>
                    </a:lnTo>
                    <a:lnTo>
                      <a:pt x="8" y="301"/>
                    </a:lnTo>
                    <a:lnTo>
                      <a:pt x="4" y="347"/>
                    </a:lnTo>
                    <a:lnTo>
                      <a:pt x="0" y="386"/>
                    </a:lnTo>
                    <a:lnTo>
                      <a:pt x="8" y="386"/>
                    </a:lnTo>
                    <a:lnTo>
                      <a:pt x="0" y="3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2" name="Freeform 73"/>
              <p:cNvSpPr>
                <a:spLocks/>
              </p:cNvSpPr>
              <p:nvPr/>
            </p:nvSpPr>
            <p:spPr bwMode="auto">
              <a:xfrm>
                <a:off x="2278" y="3677"/>
                <a:ext cx="8" cy="11"/>
              </a:xfrm>
              <a:custGeom>
                <a:avLst/>
                <a:gdLst>
                  <a:gd name="T0" fmla="*/ 4 w 8"/>
                  <a:gd name="T1" fmla="*/ 11 h 11"/>
                  <a:gd name="T2" fmla="*/ 4 w 8"/>
                  <a:gd name="T3" fmla="*/ 7 h 11"/>
                  <a:gd name="T4" fmla="*/ 4 w 8"/>
                  <a:gd name="T5" fmla="*/ 7 h 11"/>
                  <a:gd name="T6" fmla="*/ 4 w 8"/>
                  <a:gd name="T7" fmla="*/ 4 h 11"/>
                  <a:gd name="T8" fmla="*/ 4 w 8"/>
                  <a:gd name="T9" fmla="*/ 4 h 11"/>
                  <a:gd name="T10" fmla="*/ 0 w 8"/>
                  <a:gd name="T11" fmla="*/ 0 h 11"/>
                  <a:gd name="T12" fmla="*/ 8 w 8"/>
                  <a:gd name="T13" fmla="*/ 0 h 11"/>
                  <a:gd name="T14" fmla="*/ 0 w 8"/>
                  <a:gd name="T15" fmla="*/ 4 h 11"/>
                  <a:gd name="T16" fmla="*/ 0 w 8"/>
                  <a:gd name="T17" fmla="*/ 4 h 11"/>
                  <a:gd name="T18" fmla="*/ 0 w 8"/>
                  <a:gd name="T19" fmla="*/ 7 h 11"/>
                  <a:gd name="T20" fmla="*/ 0 w 8"/>
                  <a:gd name="T21" fmla="*/ 7 h 11"/>
                  <a:gd name="T22" fmla="*/ 4 w 8"/>
                  <a:gd name="T23" fmla="*/ 7 h 11"/>
                  <a:gd name="T24" fmla="*/ 4 w 8"/>
                  <a:gd name="T25" fmla="*/ 11 h 11"/>
                  <a:gd name="T26" fmla="*/ 4 w 8"/>
                  <a:gd name="T27" fmla="*/ 11 h 11"/>
                  <a:gd name="T28" fmla="*/ 4 w 8"/>
                  <a:gd name="T29" fmla="*/ 7 h 11"/>
                  <a:gd name="T30" fmla="*/ 4 w 8"/>
                  <a:gd name="T31" fmla="*/ 11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
                  <a:gd name="T49" fmla="*/ 0 h 11"/>
                  <a:gd name="T50" fmla="*/ 8 w 8"/>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 h="11">
                    <a:moveTo>
                      <a:pt x="4" y="11"/>
                    </a:moveTo>
                    <a:lnTo>
                      <a:pt x="4" y="7"/>
                    </a:lnTo>
                    <a:lnTo>
                      <a:pt x="4" y="4"/>
                    </a:lnTo>
                    <a:lnTo>
                      <a:pt x="0" y="0"/>
                    </a:lnTo>
                    <a:lnTo>
                      <a:pt x="8" y="0"/>
                    </a:lnTo>
                    <a:lnTo>
                      <a:pt x="0" y="4"/>
                    </a:lnTo>
                    <a:lnTo>
                      <a:pt x="0" y="7"/>
                    </a:lnTo>
                    <a:lnTo>
                      <a:pt x="4" y="7"/>
                    </a:lnTo>
                    <a:lnTo>
                      <a:pt x="4" y="11"/>
                    </a:lnTo>
                    <a:lnTo>
                      <a:pt x="4" y="7"/>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3" name="Freeform 74"/>
              <p:cNvSpPr>
                <a:spLocks/>
              </p:cNvSpPr>
              <p:nvPr/>
            </p:nvSpPr>
            <p:spPr bwMode="auto">
              <a:xfrm>
                <a:off x="2086" y="3684"/>
                <a:ext cx="196" cy="8"/>
              </a:xfrm>
              <a:custGeom>
                <a:avLst/>
                <a:gdLst>
                  <a:gd name="T0" fmla="*/ 0 w 196"/>
                  <a:gd name="T1" fmla="*/ 4 h 8"/>
                  <a:gd name="T2" fmla="*/ 4 w 196"/>
                  <a:gd name="T3" fmla="*/ 8 h 8"/>
                  <a:gd name="T4" fmla="*/ 196 w 196"/>
                  <a:gd name="T5" fmla="*/ 4 h 8"/>
                  <a:gd name="T6" fmla="*/ 196 w 196"/>
                  <a:gd name="T7" fmla="*/ 0 h 8"/>
                  <a:gd name="T8" fmla="*/ 4 w 196"/>
                  <a:gd name="T9" fmla="*/ 4 h 8"/>
                  <a:gd name="T10" fmla="*/ 7 w 196"/>
                  <a:gd name="T11" fmla="*/ 4 h 8"/>
                  <a:gd name="T12" fmla="*/ 0 w 196"/>
                  <a:gd name="T13" fmla="*/ 4 h 8"/>
                  <a:gd name="T14" fmla="*/ 0 w 196"/>
                  <a:gd name="T15" fmla="*/ 8 h 8"/>
                  <a:gd name="T16" fmla="*/ 4 w 196"/>
                  <a:gd name="T17" fmla="*/ 8 h 8"/>
                  <a:gd name="T18" fmla="*/ 0 w 196"/>
                  <a:gd name="T19" fmla="*/ 4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8"/>
                  <a:gd name="T32" fmla="*/ 196 w 196"/>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8">
                    <a:moveTo>
                      <a:pt x="0" y="4"/>
                    </a:moveTo>
                    <a:lnTo>
                      <a:pt x="4" y="8"/>
                    </a:lnTo>
                    <a:lnTo>
                      <a:pt x="196" y="4"/>
                    </a:lnTo>
                    <a:lnTo>
                      <a:pt x="196" y="0"/>
                    </a:lnTo>
                    <a:lnTo>
                      <a:pt x="4" y="4"/>
                    </a:lnTo>
                    <a:lnTo>
                      <a:pt x="7" y="4"/>
                    </a:lnTo>
                    <a:lnTo>
                      <a:pt x="0" y="4"/>
                    </a:lnTo>
                    <a:lnTo>
                      <a:pt x="0" y="8"/>
                    </a:lnTo>
                    <a:lnTo>
                      <a:pt x="4" y="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4" name="Freeform 75"/>
              <p:cNvSpPr>
                <a:spLocks/>
              </p:cNvSpPr>
              <p:nvPr/>
            </p:nvSpPr>
            <p:spPr bwMode="auto">
              <a:xfrm>
                <a:off x="2051" y="3233"/>
                <a:ext cx="42" cy="455"/>
              </a:xfrm>
              <a:custGeom>
                <a:avLst/>
                <a:gdLst>
                  <a:gd name="T0" fmla="*/ 8 w 42"/>
                  <a:gd name="T1" fmla="*/ 4 h 455"/>
                  <a:gd name="T2" fmla="*/ 8 w 42"/>
                  <a:gd name="T3" fmla="*/ 0 h 455"/>
                  <a:gd name="T4" fmla="*/ 0 w 42"/>
                  <a:gd name="T5" fmla="*/ 54 h 455"/>
                  <a:gd name="T6" fmla="*/ 0 w 42"/>
                  <a:gd name="T7" fmla="*/ 112 h 455"/>
                  <a:gd name="T8" fmla="*/ 4 w 42"/>
                  <a:gd name="T9" fmla="*/ 170 h 455"/>
                  <a:gd name="T10" fmla="*/ 15 w 42"/>
                  <a:gd name="T11" fmla="*/ 228 h 455"/>
                  <a:gd name="T12" fmla="*/ 23 w 42"/>
                  <a:gd name="T13" fmla="*/ 286 h 455"/>
                  <a:gd name="T14" fmla="*/ 31 w 42"/>
                  <a:gd name="T15" fmla="*/ 343 h 455"/>
                  <a:gd name="T16" fmla="*/ 35 w 42"/>
                  <a:gd name="T17" fmla="*/ 401 h 455"/>
                  <a:gd name="T18" fmla="*/ 35 w 42"/>
                  <a:gd name="T19" fmla="*/ 455 h 455"/>
                  <a:gd name="T20" fmla="*/ 42 w 42"/>
                  <a:gd name="T21" fmla="*/ 455 h 455"/>
                  <a:gd name="T22" fmla="*/ 42 w 42"/>
                  <a:gd name="T23" fmla="*/ 401 h 455"/>
                  <a:gd name="T24" fmla="*/ 35 w 42"/>
                  <a:gd name="T25" fmla="*/ 343 h 455"/>
                  <a:gd name="T26" fmla="*/ 27 w 42"/>
                  <a:gd name="T27" fmla="*/ 286 h 455"/>
                  <a:gd name="T28" fmla="*/ 19 w 42"/>
                  <a:gd name="T29" fmla="*/ 228 h 455"/>
                  <a:gd name="T30" fmla="*/ 12 w 42"/>
                  <a:gd name="T31" fmla="*/ 170 h 455"/>
                  <a:gd name="T32" fmla="*/ 8 w 42"/>
                  <a:gd name="T33" fmla="*/ 112 h 455"/>
                  <a:gd name="T34" fmla="*/ 8 w 42"/>
                  <a:gd name="T35" fmla="*/ 54 h 455"/>
                  <a:gd name="T36" fmla="*/ 15 w 42"/>
                  <a:gd name="T37" fmla="*/ 4 h 455"/>
                  <a:gd name="T38" fmla="*/ 15 w 42"/>
                  <a:gd name="T39" fmla="*/ 0 h 455"/>
                  <a:gd name="T40" fmla="*/ 15 w 42"/>
                  <a:gd name="T41" fmla="*/ 4 h 455"/>
                  <a:gd name="T42" fmla="*/ 15 w 42"/>
                  <a:gd name="T43" fmla="*/ 0 h 455"/>
                  <a:gd name="T44" fmla="*/ 15 w 42"/>
                  <a:gd name="T45" fmla="*/ 0 h 455"/>
                  <a:gd name="T46" fmla="*/ 8 w 42"/>
                  <a:gd name="T47" fmla="*/ 4 h 4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
                  <a:gd name="T73" fmla="*/ 0 h 455"/>
                  <a:gd name="T74" fmla="*/ 42 w 42"/>
                  <a:gd name="T75" fmla="*/ 455 h 4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 h="455">
                    <a:moveTo>
                      <a:pt x="8" y="4"/>
                    </a:moveTo>
                    <a:lnTo>
                      <a:pt x="8" y="0"/>
                    </a:lnTo>
                    <a:lnTo>
                      <a:pt x="0" y="54"/>
                    </a:lnTo>
                    <a:lnTo>
                      <a:pt x="0" y="112"/>
                    </a:lnTo>
                    <a:lnTo>
                      <a:pt x="4" y="170"/>
                    </a:lnTo>
                    <a:lnTo>
                      <a:pt x="15" y="228"/>
                    </a:lnTo>
                    <a:lnTo>
                      <a:pt x="23" y="286"/>
                    </a:lnTo>
                    <a:lnTo>
                      <a:pt x="31" y="343"/>
                    </a:lnTo>
                    <a:lnTo>
                      <a:pt x="35" y="401"/>
                    </a:lnTo>
                    <a:lnTo>
                      <a:pt x="35" y="455"/>
                    </a:lnTo>
                    <a:lnTo>
                      <a:pt x="42" y="455"/>
                    </a:lnTo>
                    <a:lnTo>
                      <a:pt x="42" y="401"/>
                    </a:lnTo>
                    <a:lnTo>
                      <a:pt x="35" y="343"/>
                    </a:lnTo>
                    <a:lnTo>
                      <a:pt x="27" y="286"/>
                    </a:lnTo>
                    <a:lnTo>
                      <a:pt x="19" y="228"/>
                    </a:lnTo>
                    <a:lnTo>
                      <a:pt x="12" y="170"/>
                    </a:lnTo>
                    <a:lnTo>
                      <a:pt x="8" y="112"/>
                    </a:lnTo>
                    <a:lnTo>
                      <a:pt x="8" y="54"/>
                    </a:lnTo>
                    <a:lnTo>
                      <a:pt x="15" y="4"/>
                    </a:lnTo>
                    <a:lnTo>
                      <a:pt x="15" y="0"/>
                    </a:lnTo>
                    <a:lnTo>
                      <a:pt x="15" y="4"/>
                    </a:lnTo>
                    <a:lnTo>
                      <a:pt x="15" y="0"/>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5" name="Freeform 76"/>
              <p:cNvSpPr>
                <a:spLocks/>
              </p:cNvSpPr>
              <p:nvPr/>
            </p:nvSpPr>
            <p:spPr bwMode="auto">
              <a:xfrm>
                <a:off x="2024" y="3033"/>
                <a:ext cx="42" cy="204"/>
              </a:xfrm>
              <a:custGeom>
                <a:avLst/>
                <a:gdLst>
                  <a:gd name="T0" fmla="*/ 0 w 42"/>
                  <a:gd name="T1" fmla="*/ 0 h 204"/>
                  <a:gd name="T2" fmla="*/ 4 w 42"/>
                  <a:gd name="T3" fmla="*/ 27 h 204"/>
                  <a:gd name="T4" fmla="*/ 8 w 42"/>
                  <a:gd name="T5" fmla="*/ 50 h 204"/>
                  <a:gd name="T6" fmla="*/ 8 w 42"/>
                  <a:gd name="T7" fmla="*/ 77 h 204"/>
                  <a:gd name="T8" fmla="*/ 12 w 42"/>
                  <a:gd name="T9" fmla="*/ 104 h 204"/>
                  <a:gd name="T10" fmla="*/ 12 w 42"/>
                  <a:gd name="T11" fmla="*/ 127 h 204"/>
                  <a:gd name="T12" fmla="*/ 16 w 42"/>
                  <a:gd name="T13" fmla="*/ 154 h 204"/>
                  <a:gd name="T14" fmla="*/ 23 w 42"/>
                  <a:gd name="T15" fmla="*/ 181 h 204"/>
                  <a:gd name="T16" fmla="*/ 35 w 42"/>
                  <a:gd name="T17" fmla="*/ 204 h 204"/>
                  <a:gd name="T18" fmla="*/ 42 w 42"/>
                  <a:gd name="T19" fmla="*/ 200 h 204"/>
                  <a:gd name="T20" fmla="*/ 31 w 42"/>
                  <a:gd name="T21" fmla="*/ 177 h 204"/>
                  <a:gd name="T22" fmla="*/ 23 w 42"/>
                  <a:gd name="T23" fmla="*/ 154 h 204"/>
                  <a:gd name="T24" fmla="*/ 19 w 42"/>
                  <a:gd name="T25" fmla="*/ 127 h 204"/>
                  <a:gd name="T26" fmla="*/ 16 w 42"/>
                  <a:gd name="T27" fmla="*/ 104 h 204"/>
                  <a:gd name="T28" fmla="*/ 16 w 42"/>
                  <a:gd name="T29" fmla="*/ 77 h 204"/>
                  <a:gd name="T30" fmla="*/ 12 w 42"/>
                  <a:gd name="T31" fmla="*/ 50 h 204"/>
                  <a:gd name="T32" fmla="*/ 12 w 42"/>
                  <a:gd name="T33" fmla="*/ 27 h 204"/>
                  <a:gd name="T34" fmla="*/ 8 w 42"/>
                  <a:gd name="T35" fmla="*/ 0 h 204"/>
                  <a:gd name="T36" fmla="*/ 0 w 42"/>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204"/>
                  <a:gd name="T59" fmla="*/ 42 w 42"/>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204">
                    <a:moveTo>
                      <a:pt x="0" y="0"/>
                    </a:moveTo>
                    <a:lnTo>
                      <a:pt x="4" y="27"/>
                    </a:lnTo>
                    <a:lnTo>
                      <a:pt x="8" y="50"/>
                    </a:lnTo>
                    <a:lnTo>
                      <a:pt x="8" y="77"/>
                    </a:lnTo>
                    <a:lnTo>
                      <a:pt x="12" y="104"/>
                    </a:lnTo>
                    <a:lnTo>
                      <a:pt x="12" y="127"/>
                    </a:lnTo>
                    <a:lnTo>
                      <a:pt x="16" y="154"/>
                    </a:lnTo>
                    <a:lnTo>
                      <a:pt x="23" y="181"/>
                    </a:lnTo>
                    <a:lnTo>
                      <a:pt x="35" y="204"/>
                    </a:lnTo>
                    <a:lnTo>
                      <a:pt x="42" y="200"/>
                    </a:lnTo>
                    <a:lnTo>
                      <a:pt x="31" y="177"/>
                    </a:lnTo>
                    <a:lnTo>
                      <a:pt x="23" y="154"/>
                    </a:lnTo>
                    <a:lnTo>
                      <a:pt x="19" y="127"/>
                    </a:lnTo>
                    <a:lnTo>
                      <a:pt x="16" y="104"/>
                    </a:lnTo>
                    <a:lnTo>
                      <a:pt x="16" y="77"/>
                    </a:lnTo>
                    <a:lnTo>
                      <a:pt x="12" y="50"/>
                    </a:lnTo>
                    <a:lnTo>
                      <a:pt x="12" y="27"/>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6" name="Freeform 77"/>
              <p:cNvSpPr>
                <a:spLocks/>
              </p:cNvSpPr>
              <p:nvPr/>
            </p:nvSpPr>
            <p:spPr bwMode="auto">
              <a:xfrm>
                <a:off x="2055" y="2782"/>
                <a:ext cx="192" cy="320"/>
              </a:xfrm>
              <a:custGeom>
                <a:avLst/>
                <a:gdLst>
                  <a:gd name="T0" fmla="*/ 0 w 192"/>
                  <a:gd name="T1" fmla="*/ 58 h 320"/>
                  <a:gd name="T2" fmla="*/ 0 w 192"/>
                  <a:gd name="T3" fmla="*/ 62 h 320"/>
                  <a:gd name="T4" fmla="*/ 0 w 192"/>
                  <a:gd name="T5" fmla="*/ 65 h 320"/>
                  <a:gd name="T6" fmla="*/ 4 w 192"/>
                  <a:gd name="T7" fmla="*/ 77 h 320"/>
                  <a:gd name="T8" fmla="*/ 11 w 192"/>
                  <a:gd name="T9" fmla="*/ 89 h 320"/>
                  <a:gd name="T10" fmla="*/ 23 w 192"/>
                  <a:gd name="T11" fmla="*/ 104 h 320"/>
                  <a:gd name="T12" fmla="*/ 42 w 192"/>
                  <a:gd name="T13" fmla="*/ 123 h 320"/>
                  <a:gd name="T14" fmla="*/ 73 w 192"/>
                  <a:gd name="T15" fmla="*/ 146 h 320"/>
                  <a:gd name="T16" fmla="*/ 92 w 192"/>
                  <a:gd name="T17" fmla="*/ 162 h 320"/>
                  <a:gd name="T18" fmla="*/ 96 w 192"/>
                  <a:gd name="T19" fmla="*/ 166 h 320"/>
                  <a:gd name="T20" fmla="*/ 108 w 192"/>
                  <a:gd name="T21" fmla="*/ 177 h 320"/>
                  <a:gd name="T22" fmla="*/ 119 w 192"/>
                  <a:gd name="T23" fmla="*/ 193 h 320"/>
                  <a:gd name="T24" fmla="*/ 131 w 192"/>
                  <a:gd name="T25" fmla="*/ 216 h 320"/>
                  <a:gd name="T26" fmla="*/ 146 w 192"/>
                  <a:gd name="T27" fmla="*/ 239 h 320"/>
                  <a:gd name="T28" fmla="*/ 158 w 192"/>
                  <a:gd name="T29" fmla="*/ 270 h 320"/>
                  <a:gd name="T30" fmla="*/ 169 w 192"/>
                  <a:gd name="T31" fmla="*/ 305 h 320"/>
                  <a:gd name="T32" fmla="*/ 173 w 192"/>
                  <a:gd name="T33" fmla="*/ 320 h 320"/>
                  <a:gd name="T34" fmla="*/ 173 w 192"/>
                  <a:gd name="T35" fmla="*/ 305 h 320"/>
                  <a:gd name="T36" fmla="*/ 173 w 192"/>
                  <a:gd name="T37" fmla="*/ 278 h 320"/>
                  <a:gd name="T38" fmla="*/ 181 w 192"/>
                  <a:gd name="T39" fmla="*/ 247 h 320"/>
                  <a:gd name="T40" fmla="*/ 189 w 192"/>
                  <a:gd name="T41" fmla="*/ 212 h 320"/>
                  <a:gd name="T42" fmla="*/ 192 w 192"/>
                  <a:gd name="T43" fmla="*/ 181 h 320"/>
                  <a:gd name="T44" fmla="*/ 185 w 192"/>
                  <a:gd name="T45" fmla="*/ 150 h 320"/>
                  <a:gd name="T46" fmla="*/ 165 w 192"/>
                  <a:gd name="T47" fmla="*/ 123 h 320"/>
                  <a:gd name="T48" fmla="*/ 142 w 192"/>
                  <a:gd name="T49" fmla="*/ 104 h 320"/>
                  <a:gd name="T50" fmla="*/ 127 w 192"/>
                  <a:gd name="T51" fmla="*/ 96 h 320"/>
                  <a:gd name="T52" fmla="*/ 112 w 192"/>
                  <a:gd name="T53" fmla="*/ 89 h 320"/>
                  <a:gd name="T54" fmla="*/ 96 w 192"/>
                  <a:gd name="T55" fmla="*/ 81 h 320"/>
                  <a:gd name="T56" fmla="*/ 81 w 192"/>
                  <a:gd name="T57" fmla="*/ 73 h 320"/>
                  <a:gd name="T58" fmla="*/ 69 w 192"/>
                  <a:gd name="T59" fmla="*/ 65 h 320"/>
                  <a:gd name="T60" fmla="*/ 58 w 192"/>
                  <a:gd name="T61" fmla="*/ 58 h 320"/>
                  <a:gd name="T62" fmla="*/ 50 w 192"/>
                  <a:gd name="T63" fmla="*/ 54 h 320"/>
                  <a:gd name="T64" fmla="*/ 42 w 192"/>
                  <a:gd name="T65" fmla="*/ 38 h 320"/>
                  <a:gd name="T66" fmla="*/ 35 w 192"/>
                  <a:gd name="T67" fmla="*/ 31 h 320"/>
                  <a:gd name="T68" fmla="*/ 27 w 192"/>
                  <a:gd name="T69" fmla="*/ 19 h 320"/>
                  <a:gd name="T70" fmla="*/ 23 w 192"/>
                  <a:gd name="T71" fmla="*/ 8 h 320"/>
                  <a:gd name="T72" fmla="*/ 23 w 192"/>
                  <a:gd name="T73" fmla="*/ 0 h 320"/>
                  <a:gd name="T74" fmla="*/ 23 w 192"/>
                  <a:gd name="T75" fmla="*/ 11 h 320"/>
                  <a:gd name="T76" fmla="*/ 19 w 192"/>
                  <a:gd name="T77" fmla="*/ 31 h 320"/>
                  <a:gd name="T78" fmla="*/ 11 w 192"/>
                  <a:gd name="T79" fmla="*/ 46 h 320"/>
                  <a:gd name="T80" fmla="*/ 0 w 192"/>
                  <a:gd name="T81" fmla="*/ 58 h 3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320"/>
                  <a:gd name="T125" fmla="*/ 192 w 192"/>
                  <a:gd name="T126" fmla="*/ 320 h 3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320">
                    <a:moveTo>
                      <a:pt x="0" y="58"/>
                    </a:moveTo>
                    <a:lnTo>
                      <a:pt x="0" y="58"/>
                    </a:lnTo>
                    <a:lnTo>
                      <a:pt x="0" y="62"/>
                    </a:lnTo>
                    <a:lnTo>
                      <a:pt x="0" y="65"/>
                    </a:lnTo>
                    <a:lnTo>
                      <a:pt x="0" y="69"/>
                    </a:lnTo>
                    <a:lnTo>
                      <a:pt x="4" y="77"/>
                    </a:lnTo>
                    <a:lnTo>
                      <a:pt x="4" y="81"/>
                    </a:lnTo>
                    <a:lnTo>
                      <a:pt x="11" y="89"/>
                    </a:lnTo>
                    <a:lnTo>
                      <a:pt x="15" y="96"/>
                    </a:lnTo>
                    <a:lnTo>
                      <a:pt x="23" y="104"/>
                    </a:lnTo>
                    <a:lnTo>
                      <a:pt x="31" y="112"/>
                    </a:lnTo>
                    <a:lnTo>
                      <a:pt x="42" y="123"/>
                    </a:lnTo>
                    <a:lnTo>
                      <a:pt x="58" y="135"/>
                    </a:lnTo>
                    <a:lnTo>
                      <a:pt x="73" y="146"/>
                    </a:lnTo>
                    <a:lnTo>
                      <a:pt x="92" y="162"/>
                    </a:lnTo>
                    <a:lnTo>
                      <a:pt x="96" y="162"/>
                    </a:lnTo>
                    <a:lnTo>
                      <a:pt x="96" y="166"/>
                    </a:lnTo>
                    <a:lnTo>
                      <a:pt x="100" y="170"/>
                    </a:lnTo>
                    <a:lnTo>
                      <a:pt x="108" y="177"/>
                    </a:lnTo>
                    <a:lnTo>
                      <a:pt x="112" y="185"/>
                    </a:lnTo>
                    <a:lnTo>
                      <a:pt x="119" y="193"/>
                    </a:lnTo>
                    <a:lnTo>
                      <a:pt x="127" y="204"/>
                    </a:lnTo>
                    <a:lnTo>
                      <a:pt x="131" y="216"/>
                    </a:lnTo>
                    <a:lnTo>
                      <a:pt x="139" y="227"/>
                    </a:lnTo>
                    <a:lnTo>
                      <a:pt x="146" y="239"/>
                    </a:lnTo>
                    <a:lnTo>
                      <a:pt x="154" y="254"/>
                    </a:lnTo>
                    <a:lnTo>
                      <a:pt x="158" y="270"/>
                    </a:lnTo>
                    <a:lnTo>
                      <a:pt x="165" y="285"/>
                    </a:lnTo>
                    <a:lnTo>
                      <a:pt x="169" y="305"/>
                    </a:lnTo>
                    <a:lnTo>
                      <a:pt x="173" y="320"/>
                    </a:lnTo>
                    <a:lnTo>
                      <a:pt x="173" y="312"/>
                    </a:lnTo>
                    <a:lnTo>
                      <a:pt x="173" y="305"/>
                    </a:lnTo>
                    <a:lnTo>
                      <a:pt x="173" y="293"/>
                    </a:lnTo>
                    <a:lnTo>
                      <a:pt x="173" y="278"/>
                    </a:lnTo>
                    <a:lnTo>
                      <a:pt x="177" y="262"/>
                    </a:lnTo>
                    <a:lnTo>
                      <a:pt x="181" y="247"/>
                    </a:lnTo>
                    <a:lnTo>
                      <a:pt x="185" y="227"/>
                    </a:lnTo>
                    <a:lnTo>
                      <a:pt x="189" y="212"/>
                    </a:lnTo>
                    <a:lnTo>
                      <a:pt x="192" y="197"/>
                    </a:lnTo>
                    <a:lnTo>
                      <a:pt x="192" y="181"/>
                    </a:lnTo>
                    <a:lnTo>
                      <a:pt x="192" y="166"/>
                    </a:lnTo>
                    <a:lnTo>
                      <a:pt x="185" y="150"/>
                    </a:lnTo>
                    <a:lnTo>
                      <a:pt x="181" y="135"/>
                    </a:lnTo>
                    <a:lnTo>
                      <a:pt x="165" y="123"/>
                    </a:lnTo>
                    <a:lnTo>
                      <a:pt x="154" y="112"/>
                    </a:lnTo>
                    <a:lnTo>
                      <a:pt x="142" y="104"/>
                    </a:lnTo>
                    <a:lnTo>
                      <a:pt x="135" y="100"/>
                    </a:lnTo>
                    <a:lnTo>
                      <a:pt x="127" y="96"/>
                    </a:lnTo>
                    <a:lnTo>
                      <a:pt x="119" y="92"/>
                    </a:lnTo>
                    <a:lnTo>
                      <a:pt x="112" y="89"/>
                    </a:lnTo>
                    <a:lnTo>
                      <a:pt x="104" y="81"/>
                    </a:lnTo>
                    <a:lnTo>
                      <a:pt x="96" y="81"/>
                    </a:lnTo>
                    <a:lnTo>
                      <a:pt x="88" y="77"/>
                    </a:lnTo>
                    <a:lnTo>
                      <a:pt x="81" y="73"/>
                    </a:lnTo>
                    <a:lnTo>
                      <a:pt x="77" y="69"/>
                    </a:lnTo>
                    <a:lnTo>
                      <a:pt x="69" y="65"/>
                    </a:lnTo>
                    <a:lnTo>
                      <a:pt x="65" y="62"/>
                    </a:lnTo>
                    <a:lnTo>
                      <a:pt x="58" y="58"/>
                    </a:lnTo>
                    <a:lnTo>
                      <a:pt x="54" y="58"/>
                    </a:lnTo>
                    <a:lnTo>
                      <a:pt x="50" y="54"/>
                    </a:lnTo>
                    <a:lnTo>
                      <a:pt x="50" y="46"/>
                    </a:lnTo>
                    <a:lnTo>
                      <a:pt x="42" y="38"/>
                    </a:lnTo>
                    <a:lnTo>
                      <a:pt x="38" y="35"/>
                    </a:lnTo>
                    <a:lnTo>
                      <a:pt x="35" y="31"/>
                    </a:lnTo>
                    <a:lnTo>
                      <a:pt x="31" y="23"/>
                    </a:lnTo>
                    <a:lnTo>
                      <a:pt x="27" y="19"/>
                    </a:lnTo>
                    <a:lnTo>
                      <a:pt x="27" y="15"/>
                    </a:lnTo>
                    <a:lnTo>
                      <a:pt x="23" y="8"/>
                    </a:lnTo>
                    <a:lnTo>
                      <a:pt x="23" y="0"/>
                    </a:lnTo>
                    <a:lnTo>
                      <a:pt x="23" y="4"/>
                    </a:lnTo>
                    <a:lnTo>
                      <a:pt x="23" y="11"/>
                    </a:lnTo>
                    <a:lnTo>
                      <a:pt x="19" y="23"/>
                    </a:lnTo>
                    <a:lnTo>
                      <a:pt x="19" y="31"/>
                    </a:lnTo>
                    <a:lnTo>
                      <a:pt x="15" y="38"/>
                    </a:lnTo>
                    <a:lnTo>
                      <a:pt x="11" y="46"/>
                    </a:lnTo>
                    <a:lnTo>
                      <a:pt x="4" y="54"/>
                    </a:lnTo>
                    <a:lnTo>
                      <a:pt x="0" y="58"/>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7" name="Freeform 78"/>
              <p:cNvSpPr>
                <a:spLocks/>
              </p:cNvSpPr>
              <p:nvPr/>
            </p:nvSpPr>
            <p:spPr bwMode="auto">
              <a:xfrm>
                <a:off x="2051" y="2840"/>
                <a:ext cx="96" cy="104"/>
              </a:xfrm>
              <a:custGeom>
                <a:avLst/>
                <a:gdLst>
                  <a:gd name="T0" fmla="*/ 96 w 96"/>
                  <a:gd name="T1" fmla="*/ 100 h 104"/>
                  <a:gd name="T2" fmla="*/ 96 w 96"/>
                  <a:gd name="T3" fmla="*/ 100 h 104"/>
                  <a:gd name="T4" fmla="*/ 77 w 96"/>
                  <a:gd name="T5" fmla="*/ 88 h 104"/>
                  <a:gd name="T6" fmla="*/ 62 w 96"/>
                  <a:gd name="T7" fmla="*/ 73 h 104"/>
                  <a:gd name="T8" fmla="*/ 50 w 96"/>
                  <a:gd name="T9" fmla="*/ 61 h 104"/>
                  <a:gd name="T10" fmla="*/ 39 w 96"/>
                  <a:gd name="T11" fmla="*/ 54 h 104"/>
                  <a:gd name="T12" fmla="*/ 31 w 96"/>
                  <a:gd name="T13" fmla="*/ 42 h 104"/>
                  <a:gd name="T14" fmla="*/ 23 w 96"/>
                  <a:gd name="T15" fmla="*/ 34 h 104"/>
                  <a:gd name="T16" fmla="*/ 15 w 96"/>
                  <a:gd name="T17" fmla="*/ 27 h 104"/>
                  <a:gd name="T18" fmla="*/ 12 w 96"/>
                  <a:gd name="T19" fmla="*/ 23 h 104"/>
                  <a:gd name="T20" fmla="*/ 8 w 96"/>
                  <a:gd name="T21" fmla="*/ 15 h 104"/>
                  <a:gd name="T22" fmla="*/ 8 w 96"/>
                  <a:gd name="T23" fmla="*/ 11 h 104"/>
                  <a:gd name="T24" fmla="*/ 4 w 96"/>
                  <a:gd name="T25" fmla="*/ 7 h 104"/>
                  <a:gd name="T26" fmla="*/ 4 w 96"/>
                  <a:gd name="T27" fmla="*/ 4 h 104"/>
                  <a:gd name="T28" fmla="*/ 4 w 96"/>
                  <a:gd name="T29" fmla="*/ 4 h 104"/>
                  <a:gd name="T30" fmla="*/ 4 w 96"/>
                  <a:gd name="T31" fmla="*/ 0 h 104"/>
                  <a:gd name="T32" fmla="*/ 4 w 96"/>
                  <a:gd name="T33" fmla="*/ 0 h 104"/>
                  <a:gd name="T34" fmla="*/ 4 w 96"/>
                  <a:gd name="T35" fmla="*/ 0 h 104"/>
                  <a:gd name="T36" fmla="*/ 0 w 96"/>
                  <a:gd name="T37" fmla="*/ 0 h 104"/>
                  <a:gd name="T38" fmla="*/ 0 w 96"/>
                  <a:gd name="T39" fmla="*/ 0 h 104"/>
                  <a:gd name="T40" fmla="*/ 0 w 96"/>
                  <a:gd name="T41" fmla="*/ 0 h 104"/>
                  <a:gd name="T42" fmla="*/ 0 w 96"/>
                  <a:gd name="T43" fmla="*/ 4 h 104"/>
                  <a:gd name="T44" fmla="*/ 0 w 96"/>
                  <a:gd name="T45" fmla="*/ 4 h 104"/>
                  <a:gd name="T46" fmla="*/ 0 w 96"/>
                  <a:gd name="T47" fmla="*/ 7 h 104"/>
                  <a:gd name="T48" fmla="*/ 0 w 96"/>
                  <a:gd name="T49" fmla="*/ 15 h 104"/>
                  <a:gd name="T50" fmla="*/ 4 w 96"/>
                  <a:gd name="T51" fmla="*/ 19 h 104"/>
                  <a:gd name="T52" fmla="*/ 8 w 96"/>
                  <a:gd name="T53" fmla="*/ 23 h 104"/>
                  <a:gd name="T54" fmla="*/ 12 w 96"/>
                  <a:gd name="T55" fmla="*/ 31 h 104"/>
                  <a:gd name="T56" fmla="*/ 15 w 96"/>
                  <a:gd name="T57" fmla="*/ 38 h 104"/>
                  <a:gd name="T58" fmla="*/ 23 w 96"/>
                  <a:gd name="T59" fmla="*/ 46 h 104"/>
                  <a:gd name="T60" fmla="*/ 35 w 96"/>
                  <a:gd name="T61" fmla="*/ 58 h 104"/>
                  <a:gd name="T62" fmla="*/ 46 w 96"/>
                  <a:gd name="T63" fmla="*/ 69 h 104"/>
                  <a:gd name="T64" fmla="*/ 58 w 96"/>
                  <a:gd name="T65" fmla="*/ 81 h 104"/>
                  <a:gd name="T66" fmla="*/ 73 w 96"/>
                  <a:gd name="T67" fmla="*/ 92 h 104"/>
                  <a:gd name="T68" fmla="*/ 92 w 96"/>
                  <a:gd name="T69" fmla="*/ 104 h 104"/>
                  <a:gd name="T70" fmla="*/ 92 w 96"/>
                  <a:gd name="T71" fmla="*/ 104 h 104"/>
                  <a:gd name="T72" fmla="*/ 96 w 96"/>
                  <a:gd name="T73" fmla="*/ 10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104"/>
                  <a:gd name="T113" fmla="*/ 96 w 96"/>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104">
                    <a:moveTo>
                      <a:pt x="96" y="100"/>
                    </a:moveTo>
                    <a:lnTo>
                      <a:pt x="96" y="100"/>
                    </a:lnTo>
                    <a:lnTo>
                      <a:pt x="77" y="88"/>
                    </a:lnTo>
                    <a:lnTo>
                      <a:pt x="62" y="73"/>
                    </a:lnTo>
                    <a:lnTo>
                      <a:pt x="50" y="61"/>
                    </a:lnTo>
                    <a:lnTo>
                      <a:pt x="39" y="54"/>
                    </a:lnTo>
                    <a:lnTo>
                      <a:pt x="31" y="42"/>
                    </a:lnTo>
                    <a:lnTo>
                      <a:pt x="23" y="34"/>
                    </a:lnTo>
                    <a:lnTo>
                      <a:pt x="15" y="27"/>
                    </a:lnTo>
                    <a:lnTo>
                      <a:pt x="12" y="23"/>
                    </a:lnTo>
                    <a:lnTo>
                      <a:pt x="8" y="15"/>
                    </a:lnTo>
                    <a:lnTo>
                      <a:pt x="8" y="11"/>
                    </a:lnTo>
                    <a:lnTo>
                      <a:pt x="4" y="7"/>
                    </a:lnTo>
                    <a:lnTo>
                      <a:pt x="4" y="4"/>
                    </a:lnTo>
                    <a:lnTo>
                      <a:pt x="4" y="0"/>
                    </a:lnTo>
                    <a:lnTo>
                      <a:pt x="0" y="0"/>
                    </a:lnTo>
                    <a:lnTo>
                      <a:pt x="0" y="4"/>
                    </a:lnTo>
                    <a:lnTo>
                      <a:pt x="0" y="7"/>
                    </a:lnTo>
                    <a:lnTo>
                      <a:pt x="0" y="15"/>
                    </a:lnTo>
                    <a:lnTo>
                      <a:pt x="4" y="19"/>
                    </a:lnTo>
                    <a:lnTo>
                      <a:pt x="8" y="23"/>
                    </a:lnTo>
                    <a:lnTo>
                      <a:pt x="12" y="31"/>
                    </a:lnTo>
                    <a:lnTo>
                      <a:pt x="15" y="38"/>
                    </a:lnTo>
                    <a:lnTo>
                      <a:pt x="23" y="46"/>
                    </a:lnTo>
                    <a:lnTo>
                      <a:pt x="35" y="58"/>
                    </a:lnTo>
                    <a:lnTo>
                      <a:pt x="46" y="69"/>
                    </a:lnTo>
                    <a:lnTo>
                      <a:pt x="58" y="81"/>
                    </a:lnTo>
                    <a:lnTo>
                      <a:pt x="73" y="92"/>
                    </a:lnTo>
                    <a:lnTo>
                      <a:pt x="92" y="104"/>
                    </a:lnTo>
                    <a:lnTo>
                      <a:pt x="9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8" name="Freeform 79"/>
              <p:cNvSpPr>
                <a:spLocks/>
              </p:cNvSpPr>
              <p:nvPr/>
            </p:nvSpPr>
            <p:spPr bwMode="auto">
              <a:xfrm>
                <a:off x="2143" y="2940"/>
                <a:ext cx="89" cy="166"/>
              </a:xfrm>
              <a:custGeom>
                <a:avLst/>
                <a:gdLst>
                  <a:gd name="T0" fmla="*/ 81 w 89"/>
                  <a:gd name="T1" fmla="*/ 162 h 166"/>
                  <a:gd name="T2" fmla="*/ 89 w 89"/>
                  <a:gd name="T3" fmla="*/ 162 h 166"/>
                  <a:gd name="T4" fmla="*/ 85 w 89"/>
                  <a:gd name="T5" fmla="*/ 147 h 166"/>
                  <a:gd name="T6" fmla="*/ 77 w 89"/>
                  <a:gd name="T7" fmla="*/ 127 h 166"/>
                  <a:gd name="T8" fmla="*/ 74 w 89"/>
                  <a:gd name="T9" fmla="*/ 112 h 166"/>
                  <a:gd name="T10" fmla="*/ 66 w 89"/>
                  <a:gd name="T11" fmla="*/ 96 h 166"/>
                  <a:gd name="T12" fmla="*/ 62 w 89"/>
                  <a:gd name="T13" fmla="*/ 81 h 166"/>
                  <a:gd name="T14" fmla="*/ 54 w 89"/>
                  <a:gd name="T15" fmla="*/ 66 h 166"/>
                  <a:gd name="T16" fmla="*/ 47 w 89"/>
                  <a:gd name="T17" fmla="*/ 54 h 166"/>
                  <a:gd name="T18" fmla="*/ 39 w 89"/>
                  <a:gd name="T19" fmla="*/ 42 h 166"/>
                  <a:gd name="T20" fmla="*/ 31 w 89"/>
                  <a:gd name="T21" fmla="*/ 35 h 166"/>
                  <a:gd name="T22" fmla="*/ 27 w 89"/>
                  <a:gd name="T23" fmla="*/ 23 h 166"/>
                  <a:gd name="T24" fmla="*/ 20 w 89"/>
                  <a:gd name="T25" fmla="*/ 19 h 166"/>
                  <a:gd name="T26" fmla="*/ 16 w 89"/>
                  <a:gd name="T27" fmla="*/ 12 h 166"/>
                  <a:gd name="T28" fmla="*/ 12 w 89"/>
                  <a:gd name="T29" fmla="*/ 8 h 166"/>
                  <a:gd name="T30" fmla="*/ 8 w 89"/>
                  <a:gd name="T31" fmla="*/ 4 h 166"/>
                  <a:gd name="T32" fmla="*/ 8 w 89"/>
                  <a:gd name="T33" fmla="*/ 0 h 166"/>
                  <a:gd name="T34" fmla="*/ 4 w 89"/>
                  <a:gd name="T35" fmla="*/ 0 h 166"/>
                  <a:gd name="T36" fmla="*/ 0 w 89"/>
                  <a:gd name="T37" fmla="*/ 4 h 166"/>
                  <a:gd name="T38" fmla="*/ 4 w 89"/>
                  <a:gd name="T39" fmla="*/ 4 h 166"/>
                  <a:gd name="T40" fmla="*/ 4 w 89"/>
                  <a:gd name="T41" fmla="*/ 8 h 166"/>
                  <a:gd name="T42" fmla="*/ 8 w 89"/>
                  <a:gd name="T43" fmla="*/ 12 h 166"/>
                  <a:gd name="T44" fmla="*/ 12 w 89"/>
                  <a:gd name="T45" fmla="*/ 15 h 166"/>
                  <a:gd name="T46" fmla="*/ 16 w 89"/>
                  <a:gd name="T47" fmla="*/ 23 h 166"/>
                  <a:gd name="T48" fmla="*/ 24 w 89"/>
                  <a:gd name="T49" fmla="*/ 27 h 166"/>
                  <a:gd name="T50" fmla="*/ 27 w 89"/>
                  <a:gd name="T51" fmla="*/ 39 h 166"/>
                  <a:gd name="T52" fmla="*/ 35 w 89"/>
                  <a:gd name="T53" fmla="*/ 46 h 166"/>
                  <a:gd name="T54" fmla="*/ 43 w 89"/>
                  <a:gd name="T55" fmla="*/ 58 h 166"/>
                  <a:gd name="T56" fmla="*/ 47 w 89"/>
                  <a:gd name="T57" fmla="*/ 69 h 166"/>
                  <a:gd name="T58" fmla="*/ 54 w 89"/>
                  <a:gd name="T59" fmla="*/ 81 h 166"/>
                  <a:gd name="T60" fmla="*/ 62 w 89"/>
                  <a:gd name="T61" fmla="*/ 96 h 166"/>
                  <a:gd name="T62" fmla="*/ 70 w 89"/>
                  <a:gd name="T63" fmla="*/ 112 h 166"/>
                  <a:gd name="T64" fmla="*/ 74 w 89"/>
                  <a:gd name="T65" fmla="*/ 127 h 166"/>
                  <a:gd name="T66" fmla="*/ 77 w 89"/>
                  <a:gd name="T67" fmla="*/ 147 h 166"/>
                  <a:gd name="T68" fmla="*/ 81 w 89"/>
                  <a:gd name="T69" fmla="*/ 166 h 166"/>
                  <a:gd name="T70" fmla="*/ 89 w 89"/>
                  <a:gd name="T71" fmla="*/ 162 h 166"/>
                  <a:gd name="T72" fmla="*/ 81 w 89"/>
                  <a:gd name="T73" fmla="*/ 162 h 1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166"/>
                  <a:gd name="T113" fmla="*/ 89 w 89"/>
                  <a:gd name="T114" fmla="*/ 166 h 1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166">
                    <a:moveTo>
                      <a:pt x="81" y="162"/>
                    </a:moveTo>
                    <a:lnTo>
                      <a:pt x="89" y="162"/>
                    </a:lnTo>
                    <a:lnTo>
                      <a:pt x="85" y="147"/>
                    </a:lnTo>
                    <a:lnTo>
                      <a:pt x="77" y="127"/>
                    </a:lnTo>
                    <a:lnTo>
                      <a:pt x="74" y="112"/>
                    </a:lnTo>
                    <a:lnTo>
                      <a:pt x="66" y="96"/>
                    </a:lnTo>
                    <a:lnTo>
                      <a:pt x="62" y="81"/>
                    </a:lnTo>
                    <a:lnTo>
                      <a:pt x="54" y="66"/>
                    </a:lnTo>
                    <a:lnTo>
                      <a:pt x="47" y="54"/>
                    </a:lnTo>
                    <a:lnTo>
                      <a:pt x="39" y="42"/>
                    </a:lnTo>
                    <a:lnTo>
                      <a:pt x="31" y="35"/>
                    </a:lnTo>
                    <a:lnTo>
                      <a:pt x="27" y="23"/>
                    </a:lnTo>
                    <a:lnTo>
                      <a:pt x="20" y="19"/>
                    </a:lnTo>
                    <a:lnTo>
                      <a:pt x="16" y="12"/>
                    </a:lnTo>
                    <a:lnTo>
                      <a:pt x="12" y="8"/>
                    </a:lnTo>
                    <a:lnTo>
                      <a:pt x="8" y="4"/>
                    </a:lnTo>
                    <a:lnTo>
                      <a:pt x="8" y="0"/>
                    </a:lnTo>
                    <a:lnTo>
                      <a:pt x="4" y="0"/>
                    </a:lnTo>
                    <a:lnTo>
                      <a:pt x="0" y="4"/>
                    </a:lnTo>
                    <a:lnTo>
                      <a:pt x="4" y="4"/>
                    </a:lnTo>
                    <a:lnTo>
                      <a:pt x="4" y="8"/>
                    </a:lnTo>
                    <a:lnTo>
                      <a:pt x="8" y="12"/>
                    </a:lnTo>
                    <a:lnTo>
                      <a:pt x="12" y="15"/>
                    </a:lnTo>
                    <a:lnTo>
                      <a:pt x="16" y="23"/>
                    </a:lnTo>
                    <a:lnTo>
                      <a:pt x="24" y="27"/>
                    </a:lnTo>
                    <a:lnTo>
                      <a:pt x="27" y="39"/>
                    </a:lnTo>
                    <a:lnTo>
                      <a:pt x="35" y="46"/>
                    </a:lnTo>
                    <a:lnTo>
                      <a:pt x="43" y="58"/>
                    </a:lnTo>
                    <a:lnTo>
                      <a:pt x="47" y="69"/>
                    </a:lnTo>
                    <a:lnTo>
                      <a:pt x="54" y="81"/>
                    </a:lnTo>
                    <a:lnTo>
                      <a:pt x="62" y="96"/>
                    </a:lnTo>
                    <a:lnTo>
                      <a:pt x="70" y="112"/>
                    </a:lnTo>
                    <a:lnTo>
                      <a:pt x="74" y="127"/>
                    </a:lnTo>
                    <a:lnTo>
                      <a:pt x="77" y="147"/>
                    </a:lnTo>
                    <a:lnTo>
                      <a:pt x="81" y="166"/>
                    </a:lnTo>
                    <a:lnTo>
                      <a:pt x="89" y="162"/>
                    </a:lnTo>
                    <a:lnTo>
                      <a:pt x="81"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89" name="Freeform 80"/>
              <p:cNvSpPr>
                <a:spLocks/>
              </p:cNvSpPr>
              <p:nvPr/>
            </p:nvSpPr>
            <p:spPr bwMode="auto">
              <a:xfrm>
                <a:off x="2224" y="3009"/>
                <a:ext cx="20" cy="93"/>
              </a:xfrm>
              <a:custGeom>
                <a:avLst/>
                <a:gdLst>
                  <a:gd name="T0" fmla="*/ 12 w 20"/>
                  <a:gd name="T1" fmla="*/ 0 h 93"/>
                  <a:gd name="T2" fmla="*/ 12 w 20"/>
                  <a:gd name="T3" fmla="*/ 0 h 93"/>
                  <a:gd name="T4" fmla="*/ 8 w 20"/>
                  <a:gd name="T5" fmla="*/ 20 h 93"/>
                  <a:gd name="T6" fmla="*/ 4 w 20"/>
                  <a:gd name="T7" fmla="*/ 35 h 93"/>
                  <a:gd name="T8" fmla="*/ 4 w 20"/>
                  <a:gd name="T9" fmla="*/ 51 h 93"/>
                  <a:gd name="T10" fmla="*/ 0 w 20"/>
                  <a:gd name="T11" fmla="*/ 66 h 93"/>
                  <a:gd name="T12" fmla="*/ 0 w 20"/>
                  <a:gd name="T13" fmla="*/ 78 h 93"/>
                  <a:gd name="T14" fmla="*/ 0 w 20"/>
                  <a:gd name="T15" fmla="*/ 85 h 93"/>
                  <a:gd name="T16" fmla="*/ 0 w 20"/>
                  <a:gd name="T17" fmla="*/ 93 h 93"/>
                  <a:gd name="T18" fmla="*/ 0 w 20"/>
                  <a:gd name="T19" fmla="*/ 93 h 93"/>
                  <a:gd name="T20" fmla="*/ 8 w 20"/>
                  <a:gd name="T21" fmla="*/ 93 h 93"/>
                  <a:gd name="T22" fmla="*/ 8 w 20"/>
                  <a:gd name="T23" fmla="*/ 93 h 93"/>
                  <a:gd name="T24" fmla="*/ 8 w 20"/>
                  <a:gd name="T25" fmla="*/ 85 h 93"/>
                  <a:gd name="T26" fmla="*/ 8 w 20"/>
                  <a:gd name="T27" fmla="*/ 78 h 93"/>
                  <a:gd name="T28" fmla="*/ 8 w 20"/>
                  <a:gd name="T29" fmla="*/ 66 h 93"/>
                  <a:gd name="T30" fmla="*/ 8 w 20"/>
                  <a:gd name="T31" fmla="*/ 51 h 93"/>
                  <a:gd name="T32" fmla="*/ 12 w 20"/>
                  <a:gd name="T33" fmla="*/ 35 h 93"/>
                  <a:gd name="T34" fmla="*/ 12 w 20"/>
                  <a:gd name="T35" fmla="*/ 20 h 93"/>
                  <a:gd name="T36" fmla="*/ 20 w 20"/>
                  <a:gd name="T37" fmla="*/ 4 h 93"/>
                  <a:gd name="T38" fmla="*/ 20 w 20"/>
                  <a:gd name="T39" fmla="*/ 4 h 93"/>
                  <a:gd name="T40" fmla="*/ 12 w 20"/>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93"/>
                  <a:gd name="T65" fmla="*/ 20 w 20"/>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93">
                    <a:moveTo>
                      <a:pt x="12" y="0"/>
                    </a:moveTo>
                    <a:lnTo>
                      <a:pt x="12" y="0"/>
                    </a:lnTo>
                    <a:lnTo>
                      <a:pt x="8" y="20"/>
                    </a:lnTo>
                    <a:lnTo>
                      <a:pt x="4" y="35"/>
                    </a:lnTo>
                    <a:lnTo>
                      <a:pt x="4" y="51"/>
                    </a:lnTo>
                    <a:lnTo>
                      <a:pt x="0" y="66"/>
                    </a:lnTo>
                    <a:lnTo>
                      <a:pt x="0" y="78"/>
                    </a:lnTo>
                    <a:lnTo>
                      <a:pt x="0" y="85"/>
                    </a:lnTo>
                    <a:lnTo>
                      <a:pt x="0" y="93"/>
                    </a:lnTo>
                    <a:lnTo>
                      <a:pt x="8" y="93"/>
                    </a:lnTo>
                    <a:lnTo>
                      <a:pt x="8" y="85"/>
                    </a:lnTo>
                    <a:lnTo>
                      <a:pt x="8" y="78"/>
                    </a:lnTo>
                    <a:lnTo>
                      <a:pt x="8" y="66"/>
                    </a:lnTo>
                    <a:lnTo>
                      <a:pt x="8" y="51"/>
                    </a:lnTo>
                    <a:lnTo>
                      <a:pt x="12" y="35"/>
                    </a:lnTo>
                    <a:lnTo>
                      <a:pt x="12" y="20"/>
                    </a:lnTo>
                    <a:lnTo>
                      <a:pt x="20" y="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0" name="Freeform 81"/>
              <p:cNvSpPr>
                <a:spLocks/>
              </p:cNvSpPr>
              <p:nvPr/>
            </p:nvSpPr>
            <p:spPr bwMode="auto">
              <a:xfrm>
                <a:off x="2205" y="2890"/>
                <a:ext cx="46" cy="123"/>
              </a:xfrm>
              <a:custGeom>
                <a:avLst/>
                <a:gdLst>
                  <a:gd name="T0" fmla="*/ 0 w 46"/>
                  <a:gd name="T1" fmla="*/ 4 h 123"/>
                  <a:gd name="T2" fmla="*/ 0 w 46"/>
                  <a:gd name="T3" fmla="*/ 4 h 123"/>
                  <a:gd name="T4" fmla="*/ 15 w 46"/>
                  <a:gd name="T5" fmla="*/ 15 h 123"/>
                  <a:gd name="T6" fmla="*/ 27 w 46"/>
                  <a:gd name="T7" fmla="*/ 31 h 123"/>
                  <a:gd name="T8" fmla="*/ 35 w 46"/>
                  <a:gd name="T9" fmla="*/ 42 h 123"/>
                  <a:gd name="T10" fmla="*/ 39 w 46"/>
                  <a:gd name="T11" fmla="*/ 58 h 123"/>
                  <a:gd name="T12" fmla="*/ 42 w 46"/>
                  <a:gd name="T13" fmla="*/ 73 h 123"/>
                  <a:gd name="T14" fmla="*/ 39 w 46"/>
                  <a:gd name="T15" fmla="*/ 89 h 123"/>
                  <a:gd name="T16" fmla="*/ 39 w 46"/>
                  <a:gd name="T17" fmla="*/ 104 h 123"/>
                  <a:gd name="T18" fmla="*/ 31 w 46"/>
                  <a:gd name="T19" fmla="*/ 119 h 123"/>
                  <a:gd name="T20" fmla="*/ 39 w 46"/>
                  <a:gd name="T21" fmla="*/ 123 h 123"/>
                  <a:gd name="T22" fmla="*/ 42 w 46"/>
                  <a:gd name="T23" fmla="*/ 104 h 123"/>
                  <a:gd name="T24" fmla="*/ 46 w 46"/>
                  <a:gd name="T25" fmla="*/ 89 h 123"/>
                  <a:gd name="T26" fmla="*/ 46 w 46"/>
                  <a:gd name="T27" fmla="*/ 73 h 123"/>
                  <a:gd name="T28" fmla="*/ 42 w 46"/>
                  <a:gd name="T29" fmla="*/ 54 h 123"/>
                  <a:gd name="T30" fmla="*/ 39 w 46"/>
                  <a:gd name="T31" fmla="*/ 38 h 123"/>
                  <a:gd name="T32" fmla="*/ 31 w 46"/>
                  <a:gd name="T33" fmla="*/ 27 h 123"/>
                  <a:gd name="T34" fmla="*/ 19 w 46"/>
                  <a:gd name="T35" fmla="*/ 11 h 123"/>
                  <a:gd name="T36" fmla="*/ 4 w 46"/>
                  <a:gd name="T37" fmla="*/ 0 h 123"/>
                  <a:gd name="T38" fmla="*/ 4 w 46"/>
                  <a:gd name="T39" fmla="*/ 0 h 123"/>
                  <a:gd name="T40" fmla="*/ 0 w 46"/>
                  <a:gd name="T41" fmla="*/ 4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123"/>
                  <a:gd name="T65" fmla="*/ 46 w 46"/>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123">
                    <a:moveTo>
                      <a:pt x="0" y="4"/>
                    </a:moveTo>
                    <a:lnTo>
                      <a:pt x="0" y="4"/>
                    </a:lnTo>
                    <a:lnTo>
                      <a:pt x="15" y="15"/>
                    </a:lnTo>
                    <a:lnTo>
                      <a:pt x="27" y="31"/>
                    </a:lnTo>
                    <a:lnTo>
                      <a:pt x="35" y="42"/>
                    </a:lnTo>
                    <a:lnTo>
                      <a:pt x="39" y="58"/>
                    </a:lnTo>
                    <a:lnTo>
                      <a:pt x="42" y="73"/>
                    </a:lnTo>
                    <a:lnTo>
                      <a:pt x="39" y="89"/>
                    </a:lnTo>
                    <a:lnTo>
                      <a:pt x="39" y="104"/>
                    </a:lnTo>
                    <a:lnTo>
                      <a:pt x="31" y="119"/>
                    </a:lnTo>
                    <a:lnTo>
                      <a:pt x="39" y="123"/>
                    </a:lnTo>
                    <a:lnTo>
                      <a:pt x="42" y="104"/>
                    </a:lnTo>
                    <a:lnTo>
                      <a:pt x="46" y="89"/>
                    </a:lnTo>
                    <a:lnTo>
                      <a:pt x="46" y="73"/>
                    </a:lnTo>
                    <a:lnTo>
                      <a:pt x="42" y="54"/>
                    </a:lnTo>
                    <a:lnTo>
                      <a:pt x="39" y="38"/>
                    </a:lnTo>
                    <a:lnTo>
                      <a:pt x="31" y="27"/>
                    </a:lnTo>
                    <a:lnTo>
                      <a:pt x="19" y="11"/>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1" name="Freeform 82"/>
              <p:cNvSpPr>
                <a:spLocks/>
              </p:cNvSpPr>
              <p:nvPr/>
            </p:nvSpPr>
            <p:spPr bwMode="auto">
              <a:xfrm>
                <a:off x="2101" y="2828"/>
                <a:ext cx="108" cy="66"/>
              </a:xfrm>
              <a:custGeom>
                <a:avLst/>
                <a:gdLst>
                  <a:gd name="T0" fmla="*/ 0 w 108"/>
                  <a:gd name="T1" fmla="*/ 4 h 66"/>
                  <a:gd name="T2" fmla="*/ 0 w 108"/>
                  <a:gd name="T3" fmla="*/ 4 h 66"/>
                  <a:gd name="T4" fmla="*/ 4 w 108"/>
                  <a:gd name="T5" fmla="*/ 8 h 66"/>
                  <a:gd name="T6" fmla="*/ 8 w 108"/>
                  <a:gd name="T7" fmla="*/ 12 h 66"/>
                  <a:gd name="T8" fmla="*/ 12 w 108"/>
                  <a:gd name="T9" fmla="*/ 16 h 66"/>
                  <a:gd name="T10" fmla="*/ 16 w 108"/>
                  <a:gd name="T11" fmla="*/ 19 h 66"/>
                  <a:gd name="T12" fmla="*/ 23 w 108"/>
                  <a:gd name="T13" fmla="*/ 23 h 66"/>
                  <a:gd name="T14" fmla="*/ 27 w 108"/>
                  <a:gd name="T15" fmla="*/ 27 h 66"/>
                  <a:gd name="T16" fmla="*/ 35 w 108"/>
                  <a:gd name="T17" fmla="*/ 31 h 66"/>
                  <a:gd name="T18" fmla="*/ 42 w 108"/>
                  <a:gd name="T19" fmla="*/ 31 h 66"/>
                  <a:gd name="T20" fmla="*/ 50 w 108"/>
                  <a:gd name="T21" fmla="*/ 35 h 66"/>
                  <a:gd name="T22" fmla="*/ 58 w 108"/>
                  <a:gd name="T23" fmla="*/ 39 h 66"/>
                  <a:gd name="T24" fmla="*/ 66 w 108"/>
                  <a:gd name="T25" fmla="*/ 43 h 66"/>
                  <a:gd name="T26" fmla="*/ 73 w 108"/>
                  <a:gd name="T27" fmla="*/ 46 h 66"/>
                  <a:gd name="T28" fmla="*/ 81 w 108"/>
                  <a:gd name="T29" fmla="*/ 50 h 66"/>
                  <a:gd name="T30" fmla="*/ 89 w 108"/>
                  <a:gd name="T31" fmla="*/ 58 h 66"/>
                  <a:gd name="T32" fmla="*/ 96 w 108"/>
                  <a:gd name="T33" fmla="*/ 62 h 66"/>
                  <a:gd name="T34" fmla="*/ 104 w 108"/>
                  <a:gd name="T35" fmla="*/ 66 h 66"/>
                  <a:gd name="T36" fmla="*/ 108 w 108"/>
                  <a:gd name="T37" fmla="*/ 62 h 66"/>
                  <a:gd name="T38" fmla="*/ 100 w 108"/>
                  <a:gd name="T39" fmla="*/ 58 h 66"/>
                  <a:gd name="T40" fmla="*/ 93 w 108"/>
                  <a:gd name="T41" fmla="*/ 50 h 66"/>
                  <a:gd name="T42" fmla="*/ 85 w 108"/>
                  <a:gd name="T43" fmla="*/ 46 h 66"/>
                  <a:gd name="T44" fmla="*/ 73 w 108"/>
                  <a:gd name="T45" fmla="*/ 43 h 66"/>
                  <a:gd name="T46" fmla="*/ 66 w 108"/>
                  <a:gd name="T47" fmla="*/ 39 h 66"/>
                  <a:gd name="T48" fmla="*/ 58 w 108"/>
                  <a:gd name="T49" fmla="*/ 35 h 66"/>
                  <a:gd name="T50" fmla="*/ 50 w 108"/>
                  <a:gd name="T51" fmla="*/ 31 h 66"/>
                  <a:gd name="T52" fmla="*/ 42 w 108"/>
                  <a:gd name="T53" fmla="*/ 27 h 66"/>
                  <a:gd name="T54" fmla="*/ 39 w 108"/>
                  <a:gd name="T55" fmla="*/ 23 h 66"/>
                  <a:gd name="T56" fmla="*/ 31 w 108"/>
                  <a:gd name="T57" fmla="*/ 19 h 66"/>
                  <a:gd name="T58" fmla="*/ 23 w 108"/>
                  <a:gd name="T59" fmla="*/ 16 h 66"/>
                  <a:gd name="T60" fmla="*/ 19 w 108"/>
                  <a:gd name="T61" fmla="*/ 16 h 66"/>
                  <a:gd name="T62" fmla="*/ 16 w 108"/>
                  <a:gd name="T63" fmla="*/ 12 h 66"/>
                  <a:gd name="T64" fmla="*/ 12 w 108"/>
                  <a:gd name="T65" fmla="*/ 8 h 66"/>
                  <a:gd name="T66" fmla="*/ 8 w 108"/>
                  <a:gd name="T67" fmla="*/ 4 h 66"/>
                  <a:gd name="T68" fmla="*/ 4 w 108"/>
                  <a:gd name="T69" fmla="*/ 0 h 66"/>
                  <a:gd name="T70" fmla="*/ 4 w 108"/>
                  <a:gd name="T71" fmla="*/ 0 h 66"/>
                  <a:gd name="T72" fmla="*/ 0 w 108"/>
                  <a:gd name="T73" fmla="*/ 4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66"/>
                  <a:gd name="T113" fmla="*/ 108 w 108"/>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66">
                    <a:moveTo>
                      <a:pt x="0" y="4"/>
                    </a:moveTo>
                    <a:lnTo>
                      <a:pt x="0" y="4"/>
                    </a:lnTo>
                    <a:lnTo>
                      <a:pt x="4" y="8"/>
                    </a:lnTo>
                    <a:lnTo>
                      <a:pt x="8" y="12"/>
                    </a:lnTo>
                    <a:lnTo>
                      <a:pt x="12" y="16"/>
                    </a:lnTo>
                    <a:lnTo>
                      <a:pt x="16" y="19"/>
                    </a:lnTo>
                    <a:lnTo>
                      <a:pt x="23" y="23"/>
                    </a:lnTo>
                    <a:lnTo>
                      <a:pt x="27" y="27"/>
                    </a:lnTo>
                    <a:lnTo>
                      <a:pt x="35" y="31"/>
                    </a:lnTo>
                    <a:lnTo>
                      <a:pt x="42" y="31"/>
                    </a:lnTo>
                    <a:lnTo>
                      <a:pt x="50" y="35"/>
                    </a:lnTo>
                    <a:lnTo>
                      <a:pt x="58" y="39"/>
                    </a:lnTo>
                    <a:lnTo>
                      <a:pt x="66" y="43"/>
                    </a:lnTo>
                    <a:lnTo>
                      <a:pt x="73" y="46"/>
                    </a:lnTo>
                    <a:lnTo>
                      <a:pt x="81" y="50"/>
                    </a:lnTo>
                    <a:lnTo>
                      <a:pt x="89" y="58"/>
                    </a:lnTo>
                    <a:lnTo>
                      <a:pt x="96" y="62"/>
                    </a:lnTo>
                    <a:lnTo>
                      <a:pt x="104" y="66"/>
                    </a:lnTo>
                    <a:lnTo>
                      <a:pt x="108" y="62"/>
                    </a:lnTo>
                    <a:lnTo>
                      <a:pt x="100" y="58"/>
                    </a:lnTo>
                    <a:lnTo>
                      <a:pt x="93" y="50"/>
                    </a:lnTo>
                    <a:lnTo>
                      <a:pt x="85" y="46"/>
                    </a:lnTo>
                    <a:lnTo>
                      <a:pt x="73" y="43"/>
                    </a:lnTo>
                    <a:lnTo>
                      <a:pt x="66" y="39"/>
                    </a:lnTo>
                    <a:lnTo>
                      <a:pt x="58" y="35"/>
                    </a:lnTo>
                    <a:lnTo>
                      <a:pt x="50" y="31"/>
                    </a:lnTo>
                    <a:lnTo>
                      <a:pt x="42" y="27"/>
                    </a:lnTo>
                    <a:lnTo>
                      <a:pt x="39" y="23"/>
                    </a:lnTo>
                    <a:lnTo>
                      <a:pt x="31" y="19"/>
                    </a:lnTo>
                    <a:lnTo>
                      <a:pt x="23" y="16"/>
                    </a:lnTo>
                    <a:lnTo>
                      <a:pt x="19" y="16"/>
                    </a:lnTo>
                    <a:lnTo>
                      <a:pt x="16" y="12"/>
                    </a:lnTo>
                    <a:lnTo>
                      <a:pt x="12" y="8"/>
                    </a:lnTo>
                    <a:lnTo>
                      <a:pt x="8" y="4"/>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2" name="Freeform 83"/>
              <p:cNvSpPr>
                <a:spLocks/>
              </p:cNvSpPr>
              <p:nvPr/>
            </p:nvSpPr>
            <p:spPr bwMode="auto">
              <a:xfrm>
                <a:off x="2074" y="2778"/>
                <a:ext cx="31" cy="54"/>
              </a:xfrm>
              <a:custGeom>
                <a:avLst/>
                <a:gdLst>
                  <a:gd name="T0" fmla="*/ 4 w 31"/>
                  <a:gd name="T1" fmla="*/ 4 h 54"/>
                  <a:gd name="T2" fmla="*/ 0 w 31"/>
                  <a:gd name="T3" fmla="*/ 4 h 54"/>
                  <a:gd name="T4" fmla="*/ 4 w 31"/>
                  <a:gd name="T5" fmla="*/ 12 h 54"/>
                  <a:gd name="T6" fmla="*/ 4 w 31"/>
                  <a:gd name="T7" fmla="*/ 19 h 54"/>
                  <a:gd name="T8" fmla="*/ 8 w 31"/>
                  <a:gd name="T9" fmla="*/ 23 h 54"/>
                  <a:gd name="T10" fmla="*/ 12 w 31"/>
                  <a:gd name="T11" fmla="*/ 31 h 54"/>
                  <a:gd name="T12" fmla="*/ 16 w 31"/>
                  <a:gd name="T13" fmla="*/ 35 h 54"/>
                  <a:gd name="T14" fmla="*/ 16 w 31"/>
                  <a:gd name="T15" fmla="*/ 39 h 54"/>
                  <a:gd name="T16" fmla="*/ 23 w 31"/>
                  <a:gd name="T17" fmla="*/ 46 h 54"/>
                  <a:gd name="T18" fmla="*/ 27 w 31"/>
                  <a:gd name="T19" fmla="*/ 54 h 54"/>
                  <a:gd name="T20" fmla="*/ 31 w 31"/>
                  <a:gd name="T21" fmla="*/ 50 h 54"/>
                  <a:gd name="T22" fmla="*/ 27 w 31"/>
                  <a:gd name="T23" fmla="*/ 42 h 54"/>
                  <a:gd name="T24" fmla="*/ 23 w 31"/>
                  <a:gd name="T25" fmla="*/ 35 h 54"/>
                  <a:gd name="T26" fmla="*/ 19 w 31"/>
                  <a:gd name="T27" fmla="*/ 31 h 54"/>
                  <a:gd name="T28" fmla="*/ 16 w 31"/>
                  <a:gd name="T29" fmla="*/ 27 h 54"/>
                  <a:gd name="T30" fmla="*/ 12 w 31"/>
                  <a:gd name="T31" fmla="*/ 23 h 54"/>
                  <a:gd name="T32" fmla="*/ 12 w 31"/>
                  <a:gd name="T33" fmla="*/ 15 h 54"/>
                  <a:gd name="T34" fmla="*/ 8 w 31"/>
                  <a:gd name="T35" fmla="*/ 12 h 54"/>
                  <a:gd name="T36" fmla="*/ 8 w 31"/>
                  <a:gd name="T37" fmla="*/ 0 h 54"/>
                  <a:gd name="T38" fmla="*/ 4 w 31"/>
                  <a:gd name="T39" fmla="*/ 0 h 54"/>
                  <a:gd name="T40" fmla="*/ 8 w 31"/>
                  <a:gd name="T41" fmla="*/ 0 h 54"/>
                  <a:gd name="T42" fmla="*/ 4 w 31"/>
                  <a:gd name="T43" fmla="*/ 0 h 54"/>
                  <a:gd name="T44" fmla="*/ 4 w 31"/>
                  <a:gd name="T45" fmla="*/ 0 h 54"/>
                  <a:gd name="T46" fmla="*/ 4 w 31"/>
                  <a:gd name="T47" fmla="*/ 4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54"/>
                  <a:gd name="T74" fmla="*/ 31 w 31"/>
                  <a:gd name="T75" fmla="*/ 54 h 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54">
                    <a:moveTo>
                      <a:pt x="4" y="4"/>
                    </a:moveTo>
                    <a:lnTo>
                      <a:pt x="0" y="4"/>
                    </a:lnTo>
                    <a:lnTo>
                      <a:pt x="4" y="12"/>
                    </a:lnTo>
                    <a:lnTo>
                      <a:pt x="4" y="19"/>
                    </a:lnTo>
                    <a:lnTo>
                      <a:pt x="8" y="23"/>
                    </a:lnTo>
                    <a:lnTo>
                      <a:pt x="12" y="31"/>
                    </a:lnTo>
                    <a:lnTo>
                      <a:pt x="16" y="35"/>
                    </a:lnTo>
                    <a:lnTo>
                      <a:pt x="16" y="39"/>
                    </a:lnTo>
                    <a:lnTo>
                      <a:pt x="23" y="46"/>
                    </a:lnTo>
                    <a:lnTo>
                      <a:pt x="27" y="54"/>
                    </a:lnTo>
                    <a:lnTo>
                      <a:pt x="31" y="50"/>
                    </a:lnTo>
                    <a:lnTo>
                      <a:pt x="27" y="42"/>
                    </a:lnTo>
                    <a:lnTo>
                      <a:pt x="23" y="35"/>
                    </a:lnTo>
                    <a:lnTo>
                      <a:pt x="19" y="31"/>
                    </a:lnTo>
                    <a:lnTo>
                      <a:pt x="16" y="27"/>
                    </a:lnTo>
                    <a:lnTo>
                      <a:pt x="12" y="23"/>
                    </a:lnTo>
                    <a:lnTo>
                      <a:pt x="12" y="15"/>
                    </a:lnTo>
                    <a:lnTo>
                      <a:pt x="8" y="12"/>
                    </a:lnTo>
                    <a:lnTo>
                      <a:pt x="8" y="0"/>
                    </a:lnTo>
                    <a:lnTo>
                      <a:pt x="4" y="0"/>
                    </a:lnTo>
                    <a:lnTo>
                      <a:pt x="8" y="0"/>
                    </a:lnTo>
                    <a:lnTo>
                      <a:pt x="4" y="0"/>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3" name="Freeform 84"/>
              <p:cNvSpPr>
                <a:spLocks/>
              </p:cNvSpPr>
              <p:nvPr/>
            </p:nvSpPr>
            <p:spPr bwMode="auto">
              <a:xfrm>
                <a:off x="2074" y="2778"/>
                <a:ext cx="4" cy="4"/>
              </a:xfrm>
              <a:custGeom>
                <a:avLst/>
                <a:gdLst>
                  <a:gd name="T0" fmla="*/ 4 w 4"/>
                  <a:gd name="T1" fmla="*/ 4 h 4"/>
                  <a:gd name="T2" fmla="*/ 4 w 4"/>
                  <a:gd name="T3" fmla="*/ 4 h 4"/>
                  <a:gd name="T4" fmla="*/ 4 w 4"/>
                  <a:gd name="T5" fmla="*/ 4 h 4"/>
                  <a:gd name="T6" fmla="*/ 4 w 4"/>
                  <a:gd name="T7" fmla="*/ 0 h 4"/>
                  <a:gd name="T8" fmla="*/ 4 w 4"/>
                  <a:gd name="T9" fmla="*/ 0 h 4"/>
                  <a:gd name="T10" fmla="*/ 0 w 4"/>
                  <a:gd name="T11" fmla="*/ 4 h 4"/>
                  <a:gd name="T12" fmla="*/ 4 w 4"/>
                  <a:gd name="T13" fmla="*/ 0 h 4"/>
                  <a:gd name="T14" fmla="*/ 0 w 4"/>
                  <a:gd name="T15" fmla="*/ 0 h 4"/>
                  <a:gd name="T16" fmla="*/ 0 w 4"/>
                  <a:gd name="T17" fmla="*/ 4 h 4"/>
                  <a:gd name="T18" fmla="*/ 4 w 4"/>
                  <a:gd name="T19" fmla="*/ 4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4"/>
                  <a:gd name="T32" fmla="*/ 4 w 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4">
                    <a:moveTo>
                      <a:pt x="4" y="4"/>
                    </a:moveTo>
                    <a:lnTo>
                      <a:pt x="4" y="4"/>
                    </a:lnTo>
                    <a:lnTo>
                      <a:pt x="4" y="0"/>
                    </a:lnTo>
                    <a:lnTo>
                      <a:pt x="0" y="4"/>
                    </a:lnTo>
                    <a:lnTo>
                      <a:pt x="4" y="0"/>
                    </a:lnTo>
                    <a:lnTo>
                      <a:pt x="0" y="0"/>
                    </a:lnTo>
                    <a:lnTo>
                      <a:pt x="0" y="4"/>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4" name="Freeform 85"/>
              <p:cNvSpPr>
                <a:spLocks/>
              </p:cNvSpPr>
              <p:nvPr/>
            </p:nvSpPr>
            <p:spPr bwMode="auto">
              <a:xfrm>
                <a:off x="2051" y="2782"/>
                <a:ext cx="31" cy="62"/>
              </a:xfrm>
              <a:custGeom>
                <a:avLst/>
                <a:gdLst>
                  <a:gd name="T0" fmla="*/ 4 w 31"/>
                  <a:gd name="T1" fmla="*/ 62 h 62"/>
                  <a:gd name="T2" fmla="*/ 12 w 31"/>
                  <a:gd name="T3" fmla="*/ 54 h 62"/>
                  <a:gd name="T4" fmla="*/ 15 w 31"/>
                  <a:gd name="T5" fmla="*/ 46 h 62"/>
                  <a:gd name="T6" fmla="*/ 23 w 31"/>
                  <a:gd name="T7" fmla="*/ 38 h 62"/>
                  <a:gd name="T8" fmla="*/ 27 w 31"/>
                  <a:gd name="T9" fmla="*/ 31 h 62"/>
                  <a:gd name="T10" fmla="*/ 27 w 31"/>
                  <a:gd name="T11" fmla="*/ 23 h 62"/>
                  <a:gd name="T12" fmla="*/ 27 w 31"/>
                  <a:gd name="T13" fmla="*/ 11 h 62"/>
                  <a:gd name="T14" fmla="*/ 31 w 31"/>
                  <a:gd name="T15" fmla="*/ 4 h 62"/>
                  <a:gd name="T16" fmla="*/ 27 w 31"/>
                  <a:gd name="T17" fmla="*/ 0 h 62"/>
                  <a:gd name="T18" fmla="*/ 23 w 31"/>
                  <a:gd name="T19" fmla="*/ 0 h 62"/>
                  <a:gd name="T20" fmla="*/ 23 w 31"/>
                  <a:gd name="T21" fmla="*/ 4 h 62"/>
                  <a:gd name="T22" fmla="*/ 23 w 31"/>
                  <a:gd name="T23" fmla="*/ 11 h 62"/>
                  <a:gd name="T24" fmla="*/ 23 w 31"/>
                  <a:gd name="T25" fmla="*/ 23 h 62"/>
                  <a:gd name="T26" fmla="*/ 19 w 31"/>
                  <a:gd name="T27" fmla="*/ 31 h 62"/>
                  <a:gd name="T28" fmla="*/ 15 w 31"/>
                  <a:gd name="T29" fmla="*/ 38 h 62"/>
                  <a:gd name="T30" fmla="*/ 12 w 31"/>
                  <a:gd name="T31" fmla="*/ 46 h 62"/>
                  <a:gd name="T32" fmla="*/ 8 w 31"/>
                  <a:gd name="T33" fmla="*/ 50 h 62"/>
                  <a:gd name="T34" fmla="*/ 0 w 31"/>
                  <a:gd name="T35" fmla="*/ 58 h 62"/>
                  <a:gd name="T36" fmla="*/ 4 w 31"/>
                  <a:gd name="T37" fmla="*/ 62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62"/>
                  <a:gd name="T59" fmla="*/ 31 w 3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62">
                    <a:moveTo>
                      <a:pt x="4" y="62"/>
                    </a:moveTo>
                    <a:lnTo>
                      <a:pt x="12" y="54"/>
                    </a:lnTo>
                    <a:lnTo>
                      <a:pt x="15" y="46"/>
                    </a:lnTo>
                    <a:lnTo>
                      <a:pt x="23" y="38"/>
                    </a:lnTo>
                    <a:lnTo>
                      <a:pt x="27" y="31"/>
                    </a:lnTo>
                    <a:lnTo>
                      <a:pt x="27" y="23"/>
                    </a:lnTo>
                    <a:lnTo>
                      <a:pt x="27" y="11"/>
                    </a:lnTo>
                    <a:lnTo>
                      <a:pt x="31" y="4"/>
                    </a:lnTo>
                    <a:lnTo>
                      <a:pt x="27" y="0"/>
                    </a:lnTo>
                    <a:lnTo>
                      <a:pt x="23" y="0"/>
                    </a:lnTo>
                    <a:lnTo>
                      <a:pt x="23" y="4"/>
                    </a:lnTo>
                    <a:lnTo>
                      <a:pt x="23" y="11"/>
                    </a:lnTo>
                    <a:lnTo>
                      <a:pt x="23" y="23"/>
                    </a:lnTo>
                    <a:lnTo>
                      <a:pt x="19" y="31"/>
                    </a:lnTo>
                    <a:lnTo>
                      <a:pt x="15" y="38"/>
                    </a:lnTo>
                    <a:lnTo>
                      <a:pt x="12" y="46"/>
                    </a:lnTo>
                    <a:lnTo>
                      <a:pt x="8" y="50"/>
                    </a:lnTo>
                    <a:lnTo>
                      <a:pt x="0" y="58"/>
                    </a:lnTo>
                    <a:lnTo>
                      <a:pt x="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5" name="Freeform 86"/>
              <p:cNvSpPr>
                <a:spLocks/>
              </p:cNvSpPr>
              <p:nvPr/>
            </p:nvSpPr>
            <p:spPr bwMode="auto">
              <a:xfrm>
                <a:off x="2028" y="2415"/>
                <a:ext cx="339" cy="282"/>
              </a:xfrm>
              <a:custGeom>
                <a:avLst/>
                <a:gdLst>
                  <a:gd name="T0" fmla="*/ 4 w 339"/>
                  <a:gd name="T1" fmla="*/ 174 h 282"/>
                  <a:gd name="T2" fmla="*/ 4 w 339"/>
                  <a:gd name="T3" fmla="*/ 155 h 282"/>
                  <a:gd name="T4" fmla="*/ 8 w 339"/>
                  <a:gd name="T5" fmla="*/ 132 h 282"/>
                  <a:gd name="T6" fmla="*/ 12 w 339"/>
                  <a:gd name="T7" fmla="*/ 112 h 282"/>
                  <a:gd name="T8" fmla="*/ 27 w 339"/>
                  <a:gd name="T9" fmla="*/ 97 h 282"/>
                  <a:gd name="T10" fmla="*/ 38 w 339"/>
                  <a:gd name="T11" fmla="*/ 85 h 282"/>
                  <a:gd name="T12" fmla="*/ 46 w 339"/>
                  <a:gd name="T13" fmla="*/ 70 h 282"/>
                  <a:gd name="T14" fmla="*/ 58 w 339"/>
                  <a:gd name="T15" fmla="*/ 58 h 282"/>
                  <a:gd name="T16" fmla="*/ 69 w 339"/>
                  <a:gd name="T17" fmla="*/ 43 h 282"/>
                  <a:gd name="T18" fmla="*/ 81 w 339"/>
                  <a:gd name="T19" fmla="*/ 31 h 282"/>
                  <a:gd name="T20" fmla="*/ 92 w 339"/>
                  <a:gd name="T21" fmla="*/ 24 h 282"/>
                  <a:gd name="T22" fmla="*/ 108 w 339"/>
                  <a:gd name="T23" fmla="*/ 16 h 282"/>
                  <a:gd name="T24" fmla="*/ 127 w 339"/>
                  <a:gd name="T25" fmla="*/ 8 h 282"/>
                  <a:gd name="T26" fmla="*/ 150 w 339"/>
                  <a:gd name="T27" fmla="*/ 4 h 282"/>
                  <a:gd name="T28" fmla="*/ 169 w 339"/>
                  <a:gd name="T29" fmla="*/ 0 h 282"/>
                  <a:gd name="T30" fmla="*/ 192 w 339"/>
                  <a:gd name="T31" fmla="*/ 0 h 282"/>
                  <a:gd name="T32" fmla="*/ 212 w 339"/>
                  <a:gd name="T33" fmla="*/ 4 h 282"/>
                  <a:gd name="T34" fmla="*/ 231 w 339"/>
                  <a:gd name="T35" fmla="*/ 8 h 282"/>
                  <a:gd name="T36" fmla="*/ 254 w 339"/>
                  <a:gd name="T37" fmla="*/ 16 h 282"/>
                  <a:gd name="T38" fmla="*/ 273 w 339"/>
                  <a:gd name="T39" fmla="*/ 27 h 282"/>
                  <a:gd name="T40" fmla="*/ 281 w 339"/>
                  <a:gd name="T41" fmla="*/ 35 h 282"/>
                  <a:gd name="T42" fmla="*/ 293 w 339"/>
                  <a:gd name="T43" fmla="*/ 43 h 282"/>
                  <a:gd name="T44" fmla="*/ 304 w 339"/>
                  <a:gd name="T45" fmla="*/ 54 h 282"/>
                  <a:gd name="T46" fmla="*/ 319 w 339"/>
                  <a:gd name="T47" fmla="*/ 74 h 282"/>
                  <a:gd name="T48" fmla="*/ 331 w 339"/>
                  <a:gd name="T49" fmla="*/ 93 h 282"/>
                  <a:gd name="T50" fmla="*/ 339 w 339"/>
                  <a:gd name="T51" fmla="*/ 112 h 282"/>
                  <a:gd name="T52" fmla="*/ 335 w 339"/>
                  <a:gd name="T53" fmla="*/ 128 h 282"/>
                  <a:gd name="T54" fmla="*/ 319 w 339"/>
                  <a:gd name="T55" fmla="*/ 143 h 282"/>
                  <a:gd name="T56" fmla="*/ 289 w 339"/>
                  <a:gd name="T57" fmla="*/ 155 h 282"/>
                  <a:gd name="T58" fmla="*/ 246 w 339"/>
                  <a:gd name="T59" fmla="*/ 170 h 282"/>
                  <a:gd name="T60" fmla="*/ 200 w 339"/>
                  <a:gd name="T61" fmla="*/ 189 h 282"/>
                  <a:gd name="T62" fmla="*/ 154 w 339"/>
                  <a:gd name="T63" fmla="*/ 213 h 282"/>
                  <a:gd name="T64" fmla="*/ 112 w 339"/>
                  <a:gd name="T65" fmla="*/ 236 h 282"/>
                  <a:gd name="T66" fmla="*/ 73 w 339"/>
                  <a:gd name="T67" fmla="*/ 255 h 282"/>
                  <a:gd name="T68" fmla="*/ 42 w 339"/>
                  <a:gd name="T69" fmla="*/ 270 h 282"/>
                  <a:gd name="T70" fmla="*/ 27 w 339"/>
                  <a:gd name="T71" fmla="*/ 278 h 282"/>
                  <a:gd name="T72" fmla="*/ 0 w 339"/>
                  <a:gd name="T73" fmla="*/ 186 h 2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9"/>
                  <a:gd name="T112" fmla="*/ 0 h 282"/>
                  <a:gd name="T113" fmla="*/ 339 w 339"/>
                  <a:gd name="T114" fmla="*/ 282 h 2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9" h="282">
                    <a:moveTo>
                      <a:pt x="0" y="186"/>
                    </a:moveTo>
                    <a:lnTo>
                      <a:pt x="4" y="174"/>
                    </a:lnTo>
                    <a:lnTo>
                      <a:pt x="4" y="162"/>
                    </a:lnTo>
                    <a:lnTo>
                      <a:pt x="4" y="155"/>
                    </a:lnTo>
                    <a:lnTo>
                      <a:pt x="8" y="143"/>
                    </a:lnTo>
                    <a:lnTo>
                      <a:pt x="8" y="132"/>
                    </a:lnTo>
                    <a:lnTo>
                      <a:pt x="8" y="120"/>
                    </a:lnTo>
                    <a:lnTo>
                      <a:pt x="12" y="112"/>
                    </a:lnTo>
                    <a:lnTo>
                      <a:pt x="19" y="105"/>
                    </a:lnTo>
                    <a:lnTo>
                      <a:pt x="27" y="97"/>
                    </a:lnTo>
                    <a:lnTo>
                      <a:pt x="31" y="89"/>
                    </a:lnTo>
                    <a:lnTo>
                      <a:pt x="38" y="85"/>
                    </a:lnTo>
                    <a:lnTo>
                      <a:pt x="42" y="78"/>
                    </a:lnTo>
                    <a:lnTo>
                      <a:pt x="46" y="70"/>
                    </a:lnTo>
                    <a:lnTo>
                      <a:pt x="54" y="62"/>
                    </a:lnTo>
                    <a:lnTo>
                      <a:pt x="58" y="58"/>
                    </a:lnTo>
                    <a:lnTo>
                      <a:pt x="62" y="51"/>
                    </a:lnTo>
                    <a:lnTo>
                      <a:pt x="69" y="43"/>
                    </a:lnTo>
                    <a:lnTo>
                      <a:pt x="73" y="39"/>
                    </a:lnTo>
                    <a:lnTo>
                      <a:pt x="81" y="31"/>
                    </a:lnTo>
                    <a:lnTo>
                      <a:pt x="89" y="27"/>
                    </a:lnTo>
                    <a:lnTo>
                      <a:pt x="92" y="24"/>
                    </a:lnTo>
                    <a:lnTo>
                      <a:pt x="100" y="20"/>
                    </a:lnTo>
                    <a:lnTo>
                      <a:pt x="108" y="16"/>
                    </a:lnTo>
                    <a:lnTo>
                      <a:pt x="119" y="12"/>
                    </a:lnTo>
                    <a:lnTo>
                      <a:pt x="127" y="8"/>
                    </a:lnTo>
                    <a:lnTo>
                      <a:pt x="139" y="4"/>
                    </a:lnTo>
                    <a:lnTo>
                      <a:pt x="150" y="4"/>
                    </a:lnTo>
                    <a:lnTo>
                      <a:pt x="162" y="0"/>
                    </a:lnTo>
                    <a:lnTo>
                      <a:pt x="169" y="0"/>
                    </a:lnTo>
                    <a:lnTo>
                      <a:pt x="181" y="0"/>
                    </a:lnTo>
                    <a:lnTo>
                      <a:pt x="192" y="0"/>
                    </a:lnTo>
                    <a:lnTo>
                      <a:pt x="200" y="0"/>
                    </a:lnTo>
                    <a:lnTo>
                      <a:pt x="212" y="4"/>
                    </a:lnTo>
                    <a:lnTo>
                      <a:pt x="223" y="4"/>
                    </a:lnTo>
                    <a:lnTo>
                      <a:pt x="231" y="8"/>
                    </a:lnTo>
                    <a:lnTo>
                      <a:pt x="243" y="12"/>
                    </a:lnTo>
                    <a:lnTo>
                      <a:pt x="254" y="16"/>
                    </a:lnTo>
                    <a:lnTo>
                      <a:pt x="262" y="20"/>
                    </a:lnTo>
                    <a:lnTo>
                      <a:pt x="273" y="27"/>
                    </a:lnTo>
                    <a:lnTo>
                      <a:pt x="281" y="35"/>
                    </a:lnTo>
                    <a:lnTo>
                      <a:pt x="285" y="39"/>
                    </a:lnTo>
                    <a:lnTo>
                      <a:pt x="293" y="43"/>
                    </a:lnTo>
                    <a:lnTo>
                      <a:pt x="296" y="47"/>
                    </a:lnTo>
                    <a:lnTo>
                      <a:pt x="304" y="54"/>
                    </a:lnTo>
                    <a:lnTo>
                      <a:pt x="312" y="62"/>
                    </a:lnTo>
                    <a:lnTo>
                      <a:pt x="319" y="74"/>
                    </a:lnTo>
                    <a:lnTo>
                      <a:pt x="323" y="81"/>
                    </a:lnTo>
                    <a:lnTo>
                      <a:pt x="331" y="93"/>
                    </a:lnTo>
                    <a:lnTo>
                      <a:pt x="335" y="101"/>
                    </a:lnTo>
                    <a:lnTo>
                      <a:pt x="339" y="112"/>
                    </a:lnTo>
                    <a:lnTo>
                      <a:pt x="339" y="120"/>
                    </a:lnTo>
                    <a:lnTo>
                      <a:pt x="335" y="128"/>
                    </a:lnTo>
                    <a:lnTo>
                      <a:pt x="327" y="135"/>
                    </a:lnTo>
                    <a:lnTo>
                      <a:pt x="319" y="143"/>
                    </a:lnTo>
                    <a:lnTo>
                      <a:pt x="304" y="151"/>
                    </a:lnTo>
                    <a:lnTo>
                      <a:pt x="289" y="155"/>
                    </a:lnTo>
                    <a:lnTo>
                      <a:pt x="269" y="162"/>
                    </a:lnTo>
                    <a:lnTo>
                      <a:pt x="246" y="170"/>
                    </a:lnTo>
                    <a:lnTo>
                      <a:pt x="223" y="182"/>
                    </a:lnTo>
                    <a:lnTo>
                      <a:pt x="200" y="189"/>
                    </a:lnTo>
                    <a:lnTo>
                      <a:pt x="177" y="201"/>
                    </a:lnTo>
                    <a:lnTo>
                      <a:pt x="154" y="213"/>
                    </a:lnTo>
                    <a:lnTo>
                      <a:pt x="131" y="224"/>
                    </a:lnTo>
                    <a:lnTo>
                      <a:pt x="112" y="236"/>
                    </a:lnTo>
                    <a:lnTo>
                      <a:pt x="89" y="247"/>
                    </a:lnTo>
                    <a:lnTo>
                      <a:pt x="73" y="255"/>
                    </a:lnTo>
                    <a:lnTo>
                      <a:pt x="58" y="263"/>
                    </a:lnTo>
                    <a:lnTo>
                      <a:pt x="42" y="270"/>
                    </a:lnTo>
                    <a:lnTo>
                      <a:pt x="31" y="278"/>
                    </a:lnTo>
                    <a:lnTo>
                      <a:pt x="27" y="278"/>
                    </a:lnTo>
                    <a:lnTo>
                      <a:pt x="23" y="282"/>
                    </a:lnTo>
                    <a:lnTo>
                      <a:pt x="0" y="186"/>
                    </a:lnTo>
                    <a:close/>
                  </a:path>
                </a:pathLst>
              </a:custGeom>
              <a:solidFill>
                <a:srgbClr val="7F66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6" name="Freeform 87"/>
              <p:cNvSpPr>
                <a:spLocks/>
              </p:cNvSpPr>
              <p:nvPr/>
            </p:nvSpPr>
            <p:spPr bwMode="auto">
              <a:xfrm>
                <a:off x="2024" y="2516"/>
                <a:ext cx="23" cy="85"/>
              </a:xfrm>
              <a:custGeom>
                <a:avLst/>
                <a:gdLst>
                  <a:gd name="T0" fmla="*/ 19 w 23"/>
                  <a:gd name="T1" fmla="*/ 0 h 85"/>
                  <a:gd name="T2" fmla="*/ 19 w 23"/>
                  <a:gd name="T3" fmla="*/ 0 h 85"/>
                  <a:gd name="T4" fmla="*/ 16 w 23"/>
                  <a:gd name="T5" fmla="*/ 7 h 85"/>
                  <a:gd name="T6" fmla="*/ 12 w 23"/>
                  <a:gd name="T7" fmla="*/ 19 h 85"/>
                  <a:gd name="T8" fmla="*/ 8 w 23"/>
                  <a:gd name="T9" fmla="*/ 31 h 85"/>
                  <a:gd name="T10" fmla="*/ 8 w 23"/>
                  <a:gd name="T11" fmla="*/ 42 h 85"/>
                  <a:gd name="T12" fmla="*/ 8 w 23"/>
                  <a:gd name="T13" fmla="*/ 54 h 85"/>
                  <a:gd name="T14" fmla="*/ 8 w 23"/>
                  <a:gd name="T15" fmla="*/ 61 h 85"/>
                  <a:gd name="T16" fmla="*/ 4 w 23"/>
                  <a:gd name="T17" fmla="*/ 73 h 85"/>
                  <a:gd name="T18" fmla="*/ 0 w 23"/>
                  <a:gd name="T19" fmla="*/ 85 h 85"/>
                  <a:gd name="T20" fmla="*/ 8 w 23"/>
                  <a:gd name="T21" fmla="*/ 85 h 85"/>
                  <a:gd name="T22" fmla="*/ 12 w 23"/>
                  <a:gd name="T23" fmla="*/ 73 h 85"/>
                  <a:gd name="T24" fmla="*/ 12 w 23"/>
                  <a:gd name="T25" fmla="*/ 61 h 85"/>
                  <a:gd name="T26" fmla="*/ 12 w 23"/>
                  <a:gd name="T27" fmla="*/ 54 h 85"/>
                  <a:gd name="T28" fmla="*/ 12 w 23"/>
                  <a:gd name="T29" fmla="*/ 42 h 85"/>
                  <a:gd name="T30" fmla="*/ 16 w 23"/>
                  <a:gd name="T31" fmla="*/ 31 h 85"/>
                  <a:gd name="T32" fmla="*/ 16 w 23"/>
                  <a:gd name="T33" fmla="*/ 19 h 85"/>
                  <a:gd name="T34" fmla="*/ 19 w 23"/>
                  <a:gd name="T35" fmla="*/ 11 h 85"/>
                  <a:gd name="T36" fmla="*/ 23 w 23"/>
                  <a:gd name="T37" fmla="*/ 4 h 85"/>
                  <a:gd name="T38" fmla="*/ 23 w 23"/>
                  <a:gd name="T39" fmla="*/ 4 h 85"/>
                  <a:gd name="T40" fmla="*/ 19 w 23"/>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85"/>
                  <a:gd name="T65" fmla="*/ 23 w 23"/>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85">
                    <a:moveTo>
                      <a:pt x="19" y="0"/>
                    </a:moveTo>
                    <a:lnTo>
                      <a:pt x="19" y="0"/>
                    </a:lnTo>
                    <a:lnTo>
                      <a:pt x="16" y="7"/>
                    </a:lnTo>
                    <a:lnTo>
                      <a:pt x="12" y="19"/>
                    </a:lnTo>
                    <a:lnTo>
                      <a:pt x="8" y="31"/>
                    </a:lnTo>
                    <a:lnTo>
                      <a:pt x="8" y="42"/>
                    </a:lnTo>
                    <a:lnTo>
                      <a:pt x="8" y="54"/>
                    </a:lnTo>
                    <a:lnTo>
                      <a:pt x="8" y="61"/>
                    </a:lnTo>
                    <a:lnTo>
                      <a:pt x="4" y="73"/>
                    </a:lnTo>
                    <a:lnTo>
                      <a:pt x="0" y="85"/>
                    </a:lnTo>
                    <a:lnTo>
                      <a:pt x="8" y="85"/>
                    </a:lnTo>
                    <a:lnTo>
                      <a:pt x="12" y="73"/>
                    </a:lnTo>
                    <a:lnTo>
                      <a:pt x="12" y="61"/>
                    </a:lnTo>
                    <a:lnTo>
                      <a:pt x="12" y="54"/>
                    </a:lnTo>
                    <a:lnTo>
                      <a:pt x="12" y="42"/>
                    </a:lnTo>
                    <a:lnTo>
                      <a:pt x="16" y="31"/>
                    </a:lnTo>
                    <a:lnTo>
                      <a:pt x="16" y="19"/>
                    </a:lnTo>
                    <a:lnTo>
                      <a:pt x="19" y="11"/>
                    </a:lnTo>
                    <a:lnTo>
                      <a:pt x="23" y="4"/>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7" name="Freeform 88"/>
              <p:cNvSpPr>
                <a:spLocks/>
              </p:cNvSpPr>
              <p:nvPr/>
            </p:nvSpPr>
            <p:spPr bwMode="auto">
              <a:xfrm>
                <a:off x="2043" y="2423"/>
                <a:ext cx="104" cy="97"/>
              </a:xfrm>
              <a:custGeom>
                <a:avLst/>
                <a:gdLst>
                  <a:gd name="T0" fmla="*/ 104 w 104"/>
                  <a:gd name="T1" fmla="*/ 0 h 97"/>
                  <a:gd name="T2" fmla="*/ 104 w 104"/>
                  <a:gd name="T3" fmla="*/ 0 h 97"/>
                  <a:gd name="T4" fmla="*/ 93 w 104"/>
                  <a:gd name="T5" fmla="*/ 4 h 97"/>
                  <a:gd name="T6" fmla="*/ 85 w 104"/>
                  <a:gd name="T7" fmla="*/ 8 h 97"/>
                  <a:gd name="T8" fmla="*/ 77 w 104"/>
                  <a:gd name="T9" fmla="*/ 12 h 97"/>
                  <a:gd name="T10" fmla="*/ 70 w 104"/>
                  <a:gd name="T11" fmla="*/ 16 h 97"/>
                  <a:gd name="T12" fmla="*/ 62 w 104"/>
                  <a:gd name="T13" fmla="*/ 23 h 97"/>
                  <a:gd name="T14" fmla="*/ 58 w 104"/>
                  <a:gd name="T15" fmla="*/ 27 h 97"/>
                  <a:gd name="T16" fmla="*/ 50 w 104"/>
                  <a:gd name="T17" fmla="*/ 35 h 97"/>
                  <a:gd name="T18" fmla="*/ 47 w 104"/>
                  <a:gd name="T19" fmla="*/ 39 h 97"/>
                  <a:gd name="T20" fmla="*/ 39 w 104"/>
                  <a:gd name="T21" fmla="*/ 46 h 97"/>
                  <a:gd name="T22" fmla="*/ 35 w 104"/>
                  <a:gd name="T23" fmla="*/ 54 h 97"/>
                  <a:gd name="T24" fmla="*/ 31 w 104"/>
                  <a:gd name="T25" fmla="*/ 62 h 97"/>
                  <a:gd name="T26" fmla="*/ 23 w 104"/>
                  <a:gd name="T27" fmla="*/ 66 h 97"/>
                  <a:gd name="T28" fmla="*/ 20 w 104"/>
                  <a:gd name="T29" fmla="*/ 73 h 97"/>
                  <a:gd name="T30" fmla="*/ 12 w 104"/>
                  <a:gd name="T31" fmla="*/ 81 h 97"/>
                  <a:gd name="T32" fmla="*/ 8 w 104"/>
                  <a:gd name="T33" fmla="*/ 89 h 97"/>
                  <a:gd name="T34" fmla="*/ 0 w 104"/>
                  <a:gd name="T35" fmla="*/ 93 h 97"/>
                  <a:gd name="T36" fmla="*/ 4 w 104"/>
                  <a:gd name="T37" fmla="*/ 97 h 97"/>
                  <a:gd name="T38" fmla="*/ 12 w 104"/>
                  <a:gd name="T39" fmla="*/ 89 h 97"/>
                  <a:gd name="T40" fmla="*/ 20 w 104"/>
                  <a:gd name="T41" fmla="*/ 85 h 97"/>
                  <a:gd name="T42" fmla="*/ 23 w 104"/>
                  <a:gd name="T43" fmla="*/ 77 h 97"/>
                  <a:gd name="T44" fmla="*/ 27 w 104"/>
                  <a:gd name="T45" fmla="*/ 70 h 97"/>
                  <a:gd name="T46" fmla="*/ 35 w 104"/>
                  <a:gd name="T47" fmla="*/ 66 h 97"/>
                  <a:gd name="T48" fmla="*/ 39 w 104"/>
                  <a:gd name="T49" fmla="*/ 58 h 97"/>
                  <a:gd name="T50" fmla="*/ 47 w 104"/>
                  <a:gd name="T51" fmla="*/ 50 h 97"/>
                  <a:gd name="T52" fmla="*/ 50 w 104"/>
                  <a:gd name="T53" fmla="*/ 43 h 97"/>
                  <a:gd name="T54" fmla="*/ 54 w 104"/>
                  <a:gd name="T55" fmla="*/ 39 h 97"/>
                  <a:gd name="T56" fmla="*/ 62 w 104"/>
                  <a:gd name="T57" fmla="*/ 31 h 97"/>
                  <a:gd name="T58" fmla="*/ 66 w 104"/>
                  <a:gd name="T59" fmla="*/ 27 h 97"/>
                  <a:gd name="T60" fmla="*/ 74 w 104"/>
                  <a:gd name="T61" fmla="*/ 19 h 97"/>
                  <a:gd name="T62" fmla="*/ 81 w 104"/>
                  <a:gd name="T63" fmla="*/ 16 h 97"/>
                  <a:gd name="T64" fmla="*/ 89 w 104"/>
                  <a:gd name="T65" fmla="*/ 12 h 97"/>
                  <a:gd name="T66" fmla="*/ 97 w 104"/>
                  <a:gd name="T67" fmla="*/ 8 h 97"/>
                  <a:gd name="T68" fmla="*/ 104 w 104"/>
                  <a:gd name="T69" fmla="*/ 4 h 97"/>
                  <a:gd name="T70" fmla="*/ 104 w 104"/>
                  <a:gd name="T71" fmla="*/ 4 h 97"/>
                  <a:gd name="T72" fmla="*/ 104 w 104"/>
                  <a:gd name="T73" fmla="*/ 0 h 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97"/>
                  <a:gd name="T113" fmla="*/ 104 w 104"/>
                  <a:gd name="T114" fmla="*/ 97 h 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97">
                    <a:moveTo>
                      <a:pt x="104" y="0"/>
                    </a:moveTo>
                    <a:lnTo>
                      <a:pt x="104" y="0"/>
                    </a:lnTo>
                    <a:lnTo>
                      <a:pt x="93" y="4"/>
                    </a:lnTo>
                    <a:lnTo>
                      <a:pt x="85" y="8"/>
                    </a:lnTo>
                    <a:lnTo>
                      <a:pt x="77" y="12"/>
                    </a:lnTo>
                    <a:lnTo>
                      <a:pt x="70" y="16"/>
                    </a:lnTo>
                    <a:lnTo>
                      <a:pt x="62" y="23"/>
                    </a:lnTo>
                    <a:lnTo>
                      <a:pt x="58" y="27"/>
                    </a:lnTo>
                    <a:lnTo>
                      <a:pt x="50" y="35"/>
                    </a:lnTo>
                    <a:lnTo>
                      <a:pt x="47" y="39"/>
                    </a:lnTo>
                    <a:lnTo>
                      <a:pt x="39" y="46"/>
                    </a:lnTo>
                    <a:lnTo>
                      <a:pt x="35" y="54"/>
                    </a:lnTo>
                    <a:lnTo>
                      <a:pt x="31" y="62"/>
                    </a:lnTo>
                    <a:lnTo>
                      <a:pt x="23" y="66"/>
                    </a:lnTo>
                    <a:lnTo>
                      <a:pt x="20" y="73"/>
                    </a:lnTo>
                    <a:lnTo>
                      <a:pt x="12" y="81"/>
                    </a:lnTo>
                    <a:lnTo>
                      <a:pt x="8" y="89"/>
                    </a:lnTo>
                    <a:lnTo>
                      <a:pt x="0" y="93"/>
                    </a:lnTo>
                    <a:lnTo>
                      <a:pt x="4" y="97"/>
                    </a:lnTo>
                    <a:lnTo>
                      <a:pt x="12" y="89"/>
                    </a:lnTo>
                    <a:lnTo>
                      <a:pt x="20" y="85"/>
                    </a:lnTo>
                    <a:lnTo>
                      <a:pt x="23" y="77"/>
                    </a:lnTo>
                    <a:lnTo>
                      <a:pt x="27" y="70"/>
                    </a:lnTo>
                    <a:lnTo>
                      <a:pt x="35" y="66"/>
                    </a:lnTo>
                    <a:lnTo>
                      <a:pt x="39" y="58"/>
                    </a:lnTo>
                    <a:lnTo>
                      <a:pt x="47" y="50"/>
                    </a:lnTo>
                    <a:lnTo>
                      <a:pt x="50" y="43"/>
                    </a:lnTo>
                    <a:lnTo>
                      <a:pt x="54" y="39"/>
                    </a:lnTo>
                    <a:lnTo>
                      <a:pt x="62" y="31"/>
                    </a:lnTo>
                    <a:lnTo>
                      <a:pt x="66" y="27"/>
                    </a:lnTo>
                    <a:lnTo>
                      <a:pt x="74" y="19"/>
                    </a:lnTo>
                    <a:lnTo>
                      <a:pt x="81" y="16"/>
                    </a:lnTo>
                    <a:lnTo>
                      <a:pt x="89" y="12"/>
                    </a:lnTo>
                    <a:lnTo>
                      <a:pt x="97" y="8"/>
                    </a:lnTo>
                    <a:lnTo>
                      <a:pt x="104" y="4"/>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8" name="Freeform 89"/>
              <p:cNvSpPr>
                <a:spLocks/>
              </p:cNvSpPr>
              <p:nvPr/>
            </p:nvSpPr>
            <p:spPr bwMode="auto">
              <a:xfrm>
                <a:off x="2147" y="2412"/>
                <a:ext cx="162" cy="38"/>
              </a:xfrm>
              <a:custGeom>
                <a:avLst/>
                <a:gdLst>
                  <a:gd name="T0" fmla="*/ 162 w 162"/>
                  <a:gd name="T1" fmla="*/ 34 h 38"/>
                  <a:gd name="T2" fmla="*/ 162 w 162"/>
                  <a:gd name="T3" fmla="*/ 34 h 38"/>
                  <a:gd name="T4" fmla="*/ 154 w 162"/>
                  <a:gd name="T5" fmla="*/ 27 h 38"/>
                  <a:gd name="T6" fmla="*/ 143 w 162"/>
                  <a:gd name="T7" fmla="*/ 23 h 38"/>
                  <a:gd name="T8" fmla="*/ 135 w 162"/>
                  <a:gd name="T9" fmla="*/ 15 h 38"/>
                  <a:gd name="T10" fmla="*/ 124 w 162"/>
                  <a:gd name="T11" fmla="*/ 11 h 38"/>
                  <a:gd name="T12" fmla="*/ 116 w 162"/>
                  <a:gd name="T13" fmla="*/ 7 h 38"/>
                  <a:gd name="T14" fmla="*/ 104 w 162"/>
                  <a:gd name="T15" fmla="*/ 7 h 38"/>
                  <a:gd name="T16" fmla="*/ 93 w 162"/>
                  <a:gd name="T17" fmla="*/ 3 h 38"/>
                  <a:gd name="T18" fmla="*/ 81 w 162"/>
                  <a:gd name="T19" fmla="*/ 3 h 38"/>
                  <a:gd name="T20" fmla="*/ 73 w 162"/>
                  <a:gd name="T21" fmla="*/ 0 h 38"/>
                  <a:gd name="T22" fmla="*/ 62 w 162"/>
                  <a:gd name="T23" fmla="*/ 0 h 38"/>
                  <a:gd name="T24" fmla="*/ 50 w 162"/>
                  <a:gd name="T25" fmla="*/ 0 h 38"/>
                  <a:gd name="T26" fmla="*/ 43 w 162"/>
                  <a:gd name="T27" fmla="*/ 3 h 38"/>
                  <a:gd name="T28" fmla="*/ 31 w 162"/>
                  <a:gd name="T29" fmla="*/ 3 h 38"/>
                  <a:gd name="T30" fmla="*/ 20 w 162"/>
                  <a:gd name="T31" fmla="*/ 7 h 38"/>
                  <a:gd name="T32" fmla="*/ 8 w 162"/>
                  <a:gd name="T33" fmla="*/ 7 h 38"/>
                  <a:gd name="T34" fmla="*/ 0 w 162"/>
                  <a:gd name="T35" fmla="*/ 11 h 38"/>
                  <a:gd name="T36" fmla="*/ 0 w 162"/>
                  <a:gd name="T37" fmla="*/ 15 h 38"/>
                  <a:gd name="T38" fmla="*/ 12 w 162"/>
                  <a:gd name="T39" fmla="*/ 15 h 38"/>
                  <a:gd name="T40" fmla="*/ 20 w 162"/>
                  <a:gd name="T41" fmla="*/ 11 h 38"/>
                  <a:gd name="T42" fmla="*/ 31 w 162"/>
                  <a:gd name="T43" fmla="*/ 11 h 38"/>
                  <a:gd name="T44" fmla="*/ 43 w 162"/>
                  <a:gd name="T45" fmla="*/ 7 h 38"/>
                  <a:gd name="T46" fmla="*/ 50 w 162"/>
                  <a:gd name="T47" fmla="*/ 7 h 38"/>
                  <a:gd name="T48" fmla="*/ 62 w 162"/>
                  <a:gd name="T49" fmla="*/ 7 h 38"/>
                  <a:gd name="T50" fmla="*/ 73 w 162"/>
                  <a:gd name="T51" fmla="*/ 7 h 38"/>
                  <a:gd name="T52" fmla="*/ 81 w 162"/>
                  <a:gd name="T53" fmla="*/ 7 h 38"/>
                  <a:gd name="T54" fmla="*/ 93 w 162"/>
                  <a:gd name="T55" fmla="*/ 11 h 38"/>
                  <a:gd name="T56" fmla="*/ 104 w 162"/>
                  <a:gd name="T57" fmla="*/ 11 h 38"/>
                  <a:gd name="T58" fmla="*/ 112 w 162"/>
                  <a:gd name="T59" fmla="*/ 15 h 38"/>
                  <a:gd name="T60" fmla="*/ 124 w 162"/>
                  <a:gd name="T61" fmla="*/ 19 h 38"/>
                  <a:gd name="T62" fmla="*/ 131 w 162"/>
                  <a:gd name="T63" fmla="*/ 23 h 38"/>
                  <a:gd name="T64" fmla="*/ 143 w 162"/>
                  <a:gd name="T65" fmla="*/ 27 h 38"/>
                  <a:gd name="T66" fmla="*/ 150 w 162"/>
                  <a:gd name="T67" fmla="*/ 34 h 38"/>
                  <a:gd name="T68" fmla="*/ 158 w 162"/>
                  <a:gd name="T69" fmla="*/ 38 h 38"/>
                  <a:gd name="T70" fmla="*/ 158 w 162"/>
                  <a:gd name="T71" fmla="*/ 38 h 38"/>
                  <a:gd name="T72" fmla="*/ 162 w 162"/>
                  <a:gd name="T73" fmla="*/ 34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2"/>
                  <a:gd name="T112" fmla="*/ 0 h 38"/>
                  <a:gd name="T113" fmla="*/ 162 w 162"/>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 h="38">
                    <a:moveTo>
                      <a:pt x="162" y="34"/>
                    </a:moveTo>
                    <a:lnTo>
                      <a:pt x="162" y="34"/>
                    </a:lnTo>
                    <a:lnTo>
                      <a:pt x="154" y="27"/>
                    </a:lnTo>
                    <a:lnTo>
                      <a:pt x="143" y="23"/>
                    </a:lnTo>
                    <a:lnTo>
                      <a:pt x="135" y="15"/>
                    </a:lnTo>
                    <a:lnTo>
                      <a:pt x="124" y="11"/>
                    </a:lnTo>
                    <a:lnTo>
                      <a:pt x="116" y="7"/>
                    </a:lnTo>
                    <a:lnTo>
                      <a:pt x="104" y="7"/>
                    </a:lnTo>
                    <a:lnTo>
                      <a:pt x="93" y="3"/>
                    </a:lnTo>
                    <a:lnTo>
                      <a:pt x="81" y="3"/>
                    </a:lnTo>
                    <a:lnTo>
                      <a:pt x="73" y="0"/>
                    </a:lnTo>
                    <a:lnTo>
                      <a:pt x="62" y="0"/>
                    </a:lnTo>
                    <a:lnTo>
                      <a:pt x="50" y="0"/>
                    </a:lnTo>
                    <a:lnTo>
                      <a:pt x="43" y="3"/>
                    </a:lnTo>
                    <a:lnTo>
                      <a:pt x="31" y="3"/>
                    </a:lnTo>
                    <a:lnTo>
                      <a:pt x="20" y="7"/>
                    </a:lnTo>
                    <a:lnTo>
                      <a:pt x="8" y="7"/>
                    </a:lnTo>
                    <a:lnTo>
                      <a:pt x="0" y="11"/>
                    </a:lnTo>
                    <a:lnTo>
                      <a:pt x="0" y="15"/>
                    </a:lnTo>
                    <a:lnTo>
                      <a:pt x="12" y="15"/>
                    </a:lnTo>
                    <a:lnTo>
                      <a:pt x="20" y="11"/>
                    </a:lnTo>
                    <a:lnTo>
                      <a:pt x="31" y="11"/>
                    </a:lnTo>
                    <a:lnTo>
                      <a:pt x="43" y="7"/>
                    </a:lnTo>
                    <a:lnTo>
                      <a:pt x="50" y="7"/>
                    </a:lnTo>
                    <a:lnTo>
                      <a:pt x="62" y="7"/>
                    </a:lnTo>
                    <a:lnTo>
                      <a:pt x="73" y="7"/>
                    </a:lnTo>
                    <a:lnTo>
                      <a:pt x="81" y="7"/>
                    </a:lnTo>
                    <a:lnTo>
                      <a:pt x="93" y="11"/>
                    </a:lnTo>
                    <a:lnTo>
                      <a:pt x="104" y="11"/>
                    </a:lnTo>
                    <a:lnTo>
                      <a:pt x="112" y="15"/>
                    </a:lnTo>
                    <a:lnTo>
                      <a:pt x="124" y="19"/>
                    </a:lnTo>
                    <a:lnTo>
                      <a:pt x="131" y="23"/>
                    </a:lnTo>
                    <a:lnTo>
                      <a:pt x="143" y="27"/>
                    </a:lnTo>
                    <a:lnTo>
                      <a:pt x="150" y="34"/>
                    </a:lnTo>
                    <a:lnTo>
                      <a:pt x="158" y="38"/>
                    </a:lnTo>
                    <a:lnTo>
                      <a:pt x="16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99" name="Freeform 90"/>
              <p:cNvSpPr>
                <a:spLocks/>
              </p:cNvSpPr>
              <p:nvPr/>
            </p:nvSpPr>
            <p:spPr bwMode="auto">
              <a:xfrm>
                <a:off x="2305" y="2446"/>
                <a:ext cx="62" cy="120"/>
              </a:xfrm>
              <a:custGeom>
                <a:avLst/>
                <a:gdLst>
                  <a:gd name="T0" fmla="*/ 27 w 62"/>
                  <a:gd name="T1" fmla="*/ 120 h 120"/>
                  <a:gd name="T2" fmla="*/ 27 w 62"/>
                  <a:gd name="T3" fmla="*/ 120 h 120"/>
                  <a:gd name="T4" fmla="*/ 42 w 62"/>
                  <a:gd name="T5" fmla="*/ 116 h 120"/>
                  <a:gd name="T6" fmla="*/ 54 w 62"/>
                  <a:gd name="T7" fmla="*/ 108 h 120"/>
                  <a:gd name="T8" fmla="*/ 62 w 62"/>
                  <a:gd name="T9" fmla="*/ 101 h 120"/>
                  <a:gd name="T10" fmla="*/ 62 w 62"/>
                  <a:gd name="T11" fmla="*/ 89 h 120"/>
                  <a:gd name="T12" fmla="*/ 62 w 62"/>
                  <a:gd name="T13" fmla="*/ 81 h 120"/>
                  <a:gd name="T14" fmla="*/ 62 w 62"/>
                  <a:gd name="T15" fmla="*/ 70 h 120"/>
                  <a:gd name="T16" fmla="*/ 58 w 62"/>
                  <a:gd name="T17" fmla="*/ 58 h 120"/>
                  <a:gd name="T18" fmla="*/ 50 w 62"/>
                  <a:gd name="T19" fmla="*/ 50 h 120"/>
                  <a:gd name="T20" fmla="*/ 42 w 62"/>
                  <a:gd name="T21" fmla="*/ 39 h 120"/>
                  <a:gd name="T22" fmla="*/ 35 w 62"/>
                  <a:gd name="T23" fmla="*/ 31 h 120"/>
                  <a:gd name="T24" fmla="*/ 27 w 62"/>
                  <a:gd name="T25" fmla="*/ 23 h 120"/>
                  <a:gd name="T26" fmla="*/ 23 w 62"/>
                  <a:gd name="T27" fmla="*/ 16 h 120"/>
                  <a:gd name="T28" fmla="*/ 16 w 62"/>
                  <a:gd name="T29" fmla="*/ 8 h 120"/>
                  <a:gd name="T30" fmla="*/ 12 w 62"/>
                  <a:gd name="T31" fmla="*/ 4 h 120"/>
                  <a:gd name="T32" fmla="*/ 8 w 62"/>
                  <a:gd name="T33" fmla="*/ 0 h 120"/>
                  <a:gd name="T34" fmla="*/ 4 w 62"/>
                  <a:gd name="T35" fmla="*/ 0 h 120"/>
                  <a:gd name="T36" fmla="*/ 0 w 62"/>
                  <a:gd name="T37" fmla="*/ 4 h 120"/>
                  <a:gd name="T38" fmla="*/ 4 w 62"/>
                  <a:gd name="T39" fmla="*/ 8 h 120"/>
                  <a:gd name="T40" fmla="*/ 8 w 62"/>
                  <a:gd name="T41" fmla="*/ 8 h 120"/>
                  <a:gd name="T42" fmla="*/ 12 w 62"/>
                  <a:gd name="T43" fmla="*/ 12 h 120"/>
                  <a:gd name="T44" fmla="*/ 16 w 62"/>
                  <a:gd name="T45" fmla="*/ 20 h 120"/>
                  <a:gd name="T46" fmla="*/ 23 w 62"/>
                  <a:gd name="T47" fmla="*/ 27 h 120"/>
                  <a:gd name="T48" fmla="*/ 31 w 62"/>
                  <a:gd name="T49" fmla="*/ 35 h 120"/>
                  <a:gd name="T50" fmla="*/ 39 w 62"/>
                  <a:gd name="T51" fmla="*/ 43 h 120"/>
                  <a:gd name="T52" fmla="*/ 46 w 62"/>
                  <a:gd name="T53" fmla="*/ 54 h 120"/>
                  <a:gd name="T54" fmla="*/ 50 w 62"/>
                  <a:gd name="T55" fmla="*/ 62 h 120"/>
                  <a:gd name="T56" fmla="*/ 54 w 62"/>
                  <a:gd name="T57" fmla="*/ 70 h 120"/>
                  <a:gd name="T58" fmla="*/ 58 w 62"/>
                  <a:gd name="T59" fmla="*/ 81 h 120"/>
                  <a:gd name="T60" fmla="*/ 58 w 62"/>
                  <a:gd name="T61" fmla="*/ 89 h 120"/>
                  <a:gd name="T62" fmla="*/ 54 w 62"/>
                  <a:gd name="T63" fmla="*/ 97 h 120"/>
                  <a:gd name="T64" fmla="*/ 50 w 62"/>
                  <a:gd name="T65" fmla="*/ 104 h 120"/>
                  <a:gd name="T66" fmla="*/ 39 w 62"/>
                  <a:gd name="T67" fmla="*/ 108 h 120"/>
                  <a:gd name="T68" fmla="*/ 27 w 62"/>
                  <a:gd name="T69" fmla="*/ 116 h 120"/>
                  <a:gd name="T70" fmla="*/ 27 w 62"/>
                  <a:gd name="T71" fmla="*/ 116 h 120"/>
                  <a:gd name="T72" fmla="*/ 27 w 62"/>
                  <a:gd name="T73" fmla="*/ 120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
                  <a:gd name="T112" fmla="*/ 0 h 120"/>
                  <a:gd name="T113" fmla="*/ 62 w 62"/>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 h="120">
                    <a:moveTo>
                      <a:pt x="27" y="120"/>
                    </a:moveTo>
                    <a:lnTo>
                      <a:pt x="27" y="120"/>
                    </a:lnTo>
                    <a:lnTo>
                      <a:pt x="42" y="116"/>
                    </a:lnTo>
                    <a:lnTo>
                      <a:pt x="54" y="108"/>
                    </a:lnTo>
                    <a:lnTo>
                      <a:pt x="62" y="101"/>
                    </a:lnTo>
                    <a:lnTo>
                      <a:pt x="62" y="89"/>
                    </a:lnTo>
                    <a:lnTo>
                      <a:pt x="62" y="81"/>
                    </a:lnTo>
                    <a:lnTo>
                      <a:pt x="62" y="70"/>
                    </a:lnTo>
                    <a:lnTo>
                      <a:pt x="58" y="58"/>
                    </a:lnTo>
                    <a:lnTo>
                      <a:pt x="50" y="50"/>
                    </a:lnTo>
                    <a:lnTo>
                      <a:pt x="42" y="39"/>
                    </a:lnTo>
                    <a:lnTo>
                      <a:pt x="35" y="31"/>
                    </a:lnTo>
                    <a:lnTo>
                      <a:pt x="27" y="23"/>
                    </a:lnTo>
                    <a:lnTo>
                      <a:pt x="23" y="16"/>
                    </a:lnTo>
                    <a:lnTo>
                      <a:pt x="16" y="8"/>
                    </a:lnTo>
                    <a:lnTo>
                      <a:pt x="12" y="4"/>
                    </a:lnTo>
                    <a:lnTo>
                      <a:pt x="8" y="0"/>
                    </a:lnTo>
                    <a:lnTo>
                      <a:pt x="4" y="0"/>
                    </a:lnTo>
                    <a:lnTo>
                      <a:pt x="0" y="4"/>
                    </a:lnTo>
                    <a:lnTo>
                      <a:pt x="4" y="8"/>
                    </a:lnTo>
                    <a:lnTo>
                      <a:pt x="8" y="8"/>
                    </a:lnTo>
                    <a:lnTo>
                      <a:pt x="12" y="12"/>
                    </a:lnTo>
                    <a:lnTo>
                      <a:pt x="16" y="20"/>
                    </a:lnTo>
                    <a:lnTo>
                      <a:pt x="23" y="27"/>
                    </a:lnTo>
                    <a:lnTo>
                      <a:pt x="31" y="35"/>
                    </a:lnTo>
                    <a:lnTo>
                      <a:pt x="39" y="43"/>
                    </a:lnTo>
                    <a:lnTo>
                      <a:pt x="46" y="54"/>
                    </a:lnTo>
                    <a:lnTo>
                      <a:pt x="50" y="62"/>
                    </a:lnTo>
                    <a:lnTo>
                      <a:pt x="54" y="70"/>
                    </a:lnTo>
                    <a:lnTo>
                      <a:pt x="58" y="81"/>
                    </a:lnTo>
                    <a:lnTo>
                      <a:pt x="58" y="89"/>
                    </a:lnTo>
                    <a:lnTo>
                      <a:pt x="54" y="97"/>
                    </a:lnTo>
                    <a:lnTo>
                      <a:pt x="50" y="104"/>
                    </a:lnTo>
                    <a:lnTo>
                      <a:pt x="39" y="108"/>
                    </a:lnTo>
                    <a:lnTo>
                      <a:pt x="27" y="116"/>
                    </a:lnTo>
                    <a:lnTo>
                      <a:pt x="2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0" name="Freeform 91"/>
              <p:cNvSpPr>
                <a:spLocks/>
              </p:cNvSpPr>
              <p:nvPr/>
            </p:nvSpPr>
            <p:spPr bwMode="auto">
              <a:xfrm>
                <a:off x="2051" y="2562"/>
                <a:ext cx="281" cy="139"/>
              </a:xfrm>
              <a:custGeom>
                <a:avLst/>
                <a:gdLst>
                  <a:gd name="T0" fmla="*/ 0 w 281"/>
                  <a:gd name="T1" fmla="*/ 135 h 139"/>
                  <a:gd name="T2" fmla="*/ 4 w 281"/>
                  <a:gd name="T3" fmla="*/ 139 h 139"/>
                  <a:gd name="T4" fmla="*/ 4 w 281"/>
                  <a:gd name="T5" fmla="*/ 135 h 139"/>
                  <a:gd name="T6" fmla="*/ 12 w 281"/>
                  <a:gd name="T7" fmla="*/ 131 h 139"/>
                  <a:gd name="T8" fmla="*/ 19 w 281"/>
                  <a:gd name="T9" fmla="*/ 127 h 139"/>
                  <a:gd name="T10" fmla="*/ 35 w 281"/>
                  <a:gd name="T11" fmla="*/ 120 h 139"/>
                  <a:gd name="T12" fmla="*/ 50 w 281"/>
                  <a:gd name="T13" fmla="*/ 112 h 139"/>
                  <a:gd name="T14" fmla="*/ 69 w 281"/>
                  <a:gd name="T15" fmla="*/ 100 h 139"/>
                  <a:gd name="T16" fmla="*/ 89 w 281"/>
                  <a:gd name="T17" fmla="*/ 93 h 139"/>
                  <a:gd name="T18" fmla="*/ 112 w 281"/>
                  <a:gd name="T19" fmla="*/ 81 h 139"/>
                  <a:gd name="T20" fmla="*/ 135 w 281"/>
                  <a:gd name="T21" fmla="*/ 69 h 139"/>
                  <a:gd name="T22" fmla="*/ 158 w 281"/>
                  <a:gd name="T23" fmla="*/ 58 h 139"/>
                  <a:gd name="T24" fmla="*/ 181 w 281"/>
                  <a:gd name="T25" fmla="*/ 46 h 139"/>
                  <a:gd name="T26" fmla="*/ 204 w 281"/>
                  <a:gd name="T27" fmla="*/ 35 h 139"/>
                  <a:gd name="T28" fmla="*/ 223 w 281"/>
                  <a:gd name="T29" fmla="*/ 27 h 139"/>
                  <a:gd name="T30" fmla="*/ 246 w 281"/>
                  <a:gd name="T31" fmla="*/ 19 h 139"/>
                  <a:gd name="T32" fmla="*/ 266 w 281"/>
                  <a:gd name="T33" fmla="*/ 12 h 139"/>
                  <a:gd name="T34" fmla="*/ 281 w 281"/>
                  <a:gd name="T35" fmla="*/ 4 h 139"/>
                  <a:gd name="T36" fmla="*/ 281 w 281"/>
                  <a:gd name="T37" fmla="*/ 0 h 139"/>
                  <a:gd name="T38" fmla="*/ 266 w 281"/>
                  <a:gd name="T39" fmla="*/ 4 h 139"/>
                  <a:gd name="T40" fmla="*/ 243 w 281"/>
                  <a:gd name="T41" fmla="*/ 12 h 139"/>
                  <a:gd name="T42" fmla="*/ 223 w 281"/>
                  <a:gd name="T43" fmla="*/ 19 h 139"/>
                  <a:gd name="T44" fmla="*/ 200 w 281"/>
                  <a:gd name="T45" fmla="*/ 31 h 139"/>
                  <a:gd name="T46" fmla="*/ 177 w 281"/>
                  <a:gd name="T47" fmla="*/ 42 h 139"/>
                  <a:gd name="T48" fmla="*/ 154 w 281"/>
                  <a:gd name="T49" fmla="*/ 54 h 139"/>
                  <a:gd name="T50" fmla="*/ 131 w 281"/>
                  <a:gd name="T51" fmla="*/ 62 h 139"/>
                  <a:gd name="T52" fmla="*/ 108 w 281"/>
                  <a:gd name="T53" fmla="*/ 73 h 139"/>
                  <a:gd name="T54" fmla="*/ 85 w 281"/>
                  <a:gd name="T55" fmla="*/ 85 h 139"/>
                  <a:gd name="T56" fmla="*/ 66 w 281"/>
                  <a:gd name="T57" fmla="*/ 96 h 139"/>
                  <a:gd name="T58" fmla="*/ 46 w 281"/>
                  <a:gd name="T59" fmla="*/ 108 h 139"/>
                  <a:gd name="T60" fmla="*/ 31 w 281"/>
                  <a:gd name="T61" fmla="*/ 116 h 139"/>
                  <a:gd name="T62" fmla="*/ 19 w 281"/>
                  <a:gd name="T63" fmla="*/ 120 h 139"/>
                  <a:gd name="T64" fmla="*/ 8 w 281"/>
                  <a:gd name="T65" fmla="*/ 127 h 139"/>
                  <a:gd name="T66" fmla="*/ 4 w 281"/>
                  <a:gd name="T67" fmla="*/ 131 h 139"/>
                  <a:gd name="T68" fmla="*/ 0 w 281"/>
                  <a:gd name="T69" fmla="*/ 131 h 139"/>
                  <a:gd name="T70" fmla="*/ 4 w 281"/>
                  <a:gd name="T71" fmla="*/ 135 h 139"/>
                  <a:gd name="T72" fmla="*/ 0 w 281"/>
                  <a:gd name="T73" fmla="*/ 135 h 139"/>
                  <a:gd name="T74" fmla="*/ 0 w 281"/>
                  <a:gd name="T75" fmla="*/ 139 h 139"/>
                  <a:gd name="T76" fmla="*/ 4 w 281"/>
                  <a:gd name="T77" fmla="*/ 139 h 139"/>
                  <a:gd name="T78" fmla="*/ 0 w 281"/>
                  <a:gd name="T79" fmla="*/ 135 h 1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1"/>
                  <a:gd name="T121" fmla="*/ 0 h 139"/>
                  <a:gd name="T122" fmla="*/ 281 w 281"/>
                  <a:gd name="T123" fmla="*/ 139 h 1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1" h="139">
                    <a:moveTo>
                      <a:pt x="0" y="135"/>
                    </a:moveTo>
                    <a:lnTo>
                      <a:pt x="4" y="139"/>
                    </a:lnTo>
                    <a:lnTo>
                      <a:pt x="4" y="135"/>
                    </a:lnTo>
                    <a:lnTo>
                      <a:pt x="12" y="131"/>
                    </a:lnTo>
                    <a:lnTo>
                      <a:pt x="19" y="127"/>
                    </a:lnTo>
                    <a:lnTo>
                      <a:pt x="35" y="120"/>
                    </a:lnTo>
                    <a:lnTo>
                      <a:pt x="50" y="112"/>
                    </a:lnTo>
                    <a:lnTo>
                      <a:pt x="69" y="100"/>
                    </a:lnTo>
                    <a:lnTo>
                      <a:pt x="89" y="93"/>
                    </a:lnTo>
                    <a:lnTo>
                      <a:pt x="112" y="81"/>
                    </a:lnTo>
                    <a:lnTo>
                      <a:pt x="135" y="69"/>
                    </a:lnTo>
                    <a:lnTo>
                      <a:pt x="158" y="58"/>
                    </a:lnTo>
                    <a:lnTo>
                      <a:pt x="181" y="46"/>
                    </a:lnTo>
                    <a:lnTo>
                      <a:pt x="204" y="35"/>
                    </a:lnTo>
                    <a:lnTo>
                      <a:pt x="223" y="27"/>
                    </a:lnTo>
                    <a:lnTo>
                      <a:pt x="246" y="19"/>
                    </a:lnTo>
                    <a:lnTo>
                      <a:pt x="266" y="12"/>
                    </a:lnTo>
                    <a:lnTo>
                      <a:pt x="281" y="4"/>
                    </a:lnTo>
                    <a:lnTo>
                      <a:pt x="281" y="0"/>
                    </a:lnTo>
                    <a:lnTo>
                      <a:pt x="266" y="4"/>
                    </a:lnTo>
                    <a:lnTo>
                      <a:pt x="243" y="12"/>
                    </a:lnTo>
                    <a:lnTo>
                      <a:pt x="223" y="19"/>
                    </a:lnTo>
                    <a:lnTo>
                      <a:pt x="200" y="31"/>
                    </a:lnTo>
                    <a:lnTo>
                      <a:pt x="177" y="42"/>
                    </a:lnTo>
                    <a:lnTo>
                      <a:pt x="154" y="54"/>
                    </a:lnTo>
                    <a:lnTo>
                      <a:pt x="131" y="62"/>
                    </a:lnTo>
                    <a:lnTo>
                      <a:pt x="108" y="73"/>
                    </a:lnTo>
                    <a:lnTo>
                      <a:pt x="85" y="85"/>
                    </a:lnTo>
                    <a:lnTo>
                      <a:pt x="66" y="96"/>
                    </a:lnTo>
                    <a:lnTo>
                      <a:pt x="46" y="108"/>
                    </a:lnTo>
                    <a:lnTo>
                      <a:pt x="31" y="116"/>
                    </a:lnTo>
                    <a:lnTo>
                      <a:pt x="19" y="120"/>
                    </a:lnTo>
                    <a:lnTo>
                      <a:pt x="8" y="127"/>
                    </a:lnTo>
                    <a:lnTo>
                      <a:pt x="4" y="131"/>
                    </a:lnTo>
                    <a:lnTo>
                      <a:pt x="0" y="131"/>
                    </a:lnTo>
                    <a:lnTo>
                      <a:pt x="4" y="135"/>
                    </a:lnTo>
                    <a:lnTo>
                      <a:pt x="0" y="135"/>
                    </a:lnTo>
                    <a:lnTo>
                      <a:pt x="0" y="139"/>
                    </a:lnTo>
                    <a:lnTo>
                      <a:pt x="4" y="139"/>
                    </a:lnTo>
                    <a:lnTo>
                      <a:pt x="0"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1" name="Freeform 92"/>
              <p:cNvSpPr>
                <a:spLocks/>
              </p:cNvSpPr>
              <p:nvPr/>
            </p:nvSpPr>
            <p:spPr bwMode="auto">
              <a:xfrm>
                <a:off x="2024" y="2601"/>
                <a:ext cx="31" cy="96"/>
              </a:xfrm>
              <a:custGeom>
                <a:avLst/>
                <a:gdLst>
                  <a:gd name="T0" fmla="*/ 0 w 31"/>
                  <a:gd name="T1" fmla="*/ 0 h 96"/>
                  <a:gd name="T2" fmla="*/ 0 w 31"/>
                  <a:gd name="T3" fmla="*/ 0 h 96"/>
                  <a:gd name="T4" fmla="*/ 27 w 31"/>
                  <a:gd name="T5" fmla="*/ 96 h 96"/>
                  <a:gd name="T6" fmla="*/ 31 w 31"/>
                  <a:gd name="T7" fmla="*/ 96 h 96"/>
                  <a:gd name="T8" fmla="*/ 8 w 31"/>
                  <a:gd name="T9" fmla="*/ 0 h 96"/>
                  <a:gd name="T10" fmla="*/ 8 w 31"/>
                  <a:gd name="T11" fmla="*/ 0 h 96"/>
                  <a:gd name="T12" fmla="*/ 0 w 31"/>
                  <a:gd name="T13" fmla="*/ 0 h 96"/>
                  <a:gd name="T14" fmla="*/ 0 w 31"/>
                  <a:gd name="T15" fmla="*/ 0 h 96"/>
                  <a:gd name="T16" fmla="*/ 0 w 31"/>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96"/>
                  <a:gd name="T29" fmla="*/ 31 w 31"/>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96">
                    <a:moveTo>
                      <a:pt x="0" y="0"/>
                    </a:moveTo>
                    <a:lnTo>
                      <a:pt x="0" y="0"/>
                    </a:lnTo>
                    <a:lnTo>
                      <a:pt x="27" y="96"/>
                    </a:lnTo>
                    <a:lnTo>
                      <a:pt x="31" y="96"/>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2" name="Freeform 93"/>
              <p:cNvSpPr>
                <a:spLocks/>
              </p:cNvSpPr>
              <p:nvPr/>
            </p:nvSpPr>
            <p:spPr bwMode="auto">
              <a:xfrm>
                <a:off x="2332" y="2639"/>
                <a:ext cx="23" cy="70"/>
              </a:xfrm>
              <a:custGeom>
                <a:avLst/>
                <a:gdLst>
                  <a:gd name="T0" fmla="*/ 0 w 23"/>
                  <a:gd name="T1" fmla="*/ 0 h 70"/>
                  <a:gd name="T2" fmla="*/ 8 w 23"/>
                  <a:gd name="T3" fmla="*/ 8 h 70"/>
                  <a:gd name="T4" fmla="*/ 15 w 23"/>
                  <a:gd name="T5" fmla="*/ 16 h 70"/>
                  <a:gd name="T6" fmla="*/ 23 w 23"/>
                  <a:gd name="T7" fmla="*/ 23 h 70"/>
                  <a:gd name="T8" fmla="*/ 23 w 23"/>
                  <a:gd name="T9" fmla="*/ 35 h 70"/>
                  <a:gd name="T10" fmla="*/ 23 w 23"/>
                  <a:gd name="T11" fmla="*/ 46 h 70"/>
                  <a:gd name="T12" fmla="*/ 19 w 23"/>
                  <a:gd name="T13" fmla="*/ 54 h 70"/>
                  <a:gd name="T14" fmla="*/ 12 w 23"/>
                  <a:gd name="T15" fmla="*/ 66 h 70"/>
                  <a:gd name="T16" fmla="*/ 0 w 23"/>
                  <a:gd name="T17" fmla="*/ 70 h 70"/>
                  <a:gd name="T18" fmla="*/ 0 w 2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0"/>
                  <a:gd name="T32" fmla="*/ 23 w 2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0">
                    <a:moveTo>
                      <a:pt x="0" y="0"/>
                    </a:moveTo>
                    <a:lnTo>
                      <a:pt x="8" y="8"/>
                    </a:lnTo>
                    <a:lnTo>
                      <a:pt x="15" y="16"/>
                    </a:lnTo>
                    <a:lnTo>
                      <a:pt x="23" y="23"/>
                    </a:lnTo>
                    <a:lnTo>
                      <a:pt x="23" y="35"/>
                    </a:lnTo>
                    <a:lnTo>
                      <a:pt x="23" y="46"/>
                    </a:lnTo>
                    <a:lnTo>
                      <a:pt x="19" y="54"/>
                    </a:lnTo>
                    <a:lnTo>
                      <a:pt x="12" y="66"/>
                    </a:lnTo>
                    <a:lnTo>
                      <a:pt x="0" y="70"/>
                    </a:lnTo>
                    <a:lnTo>
                      <a:pt x="0" y="0"/>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3" name="Freeform 94"/>
              <p:cNvSpPr>
                <a:spLocks/>
              </p:cNvSpPr>
              <p:nvPr/>
            </p:nvSpPr>
            <p:spPr bwMode="auto">
              <a:xfrm>
                <a:off x="2328" y="2635"/>
                <a:ext cx="31" cy="81"/>
              </a:xfrm>
              <a:custGeom>
                <a:avLst/>
                <a:gdLst>
                  <a:gd name="T0" fmla="*/ 0 w 31"/>
                  <a:gd name="T1" fmla="*/ 74 h 81"/>
                  <a:gd name="T2" fmla="*/ 4 w 31"/>
                  <a:gd name="T3" fmla="*/ 77 h 81"/>
                  <a:gd name="T4" fmla="*/ 16 w 31"/>
                  <a:gd name="T5" fmla="*/ 70 h 81"/>
                  <a:gd name="T6" fmla="*/ 23 w 31"/>
                  <a:gd name="T7" fmla="*/ 62 h 81"/>
                  <a:gd name="T8" fmla="*/ 27 w 31"/>
                  <a:gd name="T9" fmla="*/ 50 h 81"/>
                  <a:gd name="T10" fmla="*/ 31 w 31"/>
                  <a:gd name="T11" fmla="*/ 39 h 81"/>
                  <a:gd name="T12" fmla="*/ 27 w 31"/>
                  <a:gd name="T13" fmla="*/ 27 h 81"/>
                  <a:gd name="T14" fmla="*/ 23 w 31"/>
                  <a:gd name="T15" fmla="*/ 16 h 81"/>
                  <a:gd name="T16" fmla="*/ 16 w 31"/>
                  <a:gd name="T17" fmla="*/ 8 h 81"/>
                  <a:gd name="T18" fmla="*/ 4 w 31"/>
                  <a:gd name="T19" fmla="*/ 0 h 81"/>
                  <a:gd name="T20" fmla="*/ 4 w 31"/>
                  <a:gd name="T21" fmla="*/ 8 h 81"/>
                  <a:gd name="T22" fmla="*/ 12 w 31"/>
                  <a:gd name="T23" fmla="*/ 12 h 81"/>
                  <a:gd name="T24" fmla="*/ 19 w 31"/>
                  <a:gd name="T25" fmla="*/ 20 h 81"/>
                  <a:gd name="T26" fmla="*/ 23 w 31"/>
                  <a:gd name="T27" fmla="*/ 27 h 81"/>
                  <a:gd name="T28" fmla="*/ 23 w 31"/>
                  <a:gd name="T29" fmla="*/ 39 h 81"/>
                  <a:gd name="T30" fmla="*/ 23 w 31"/>
                  <a:gd name="T31" fmla="*/ 50 h 81"/>
                  <a:gd name="T32" fmla="*/ 19 w 31"/>
                  <a:gd name="T33" fmla="*/ 58 h 81"/>
                  <a:gd name="T34" fmla="*/ 12 w 31"/>
                  <a:gd name="T35" fmla="*/ 66 h 81"/>
                  <a:gd name="T36" fmla="*/ 4 w 31"/>
                  <a:gd name="T37" fmla="*/ 74 h 81"/>
                  <a:gd name="T38" fmla="*/ 8 w 31"/>
                  <a:gd name="T39" fmla="*/ 74 h 81"/>
                  <a:gd name="T40" fmla="*/ 0 w 31"/>
                  <a:gd name="T41" fmla="*/ 74 h 81"/>
                  <a:gd name="T42" fmla="*/ 0 w 31"/>
                  <a:gd name="T43" fmla="*/ 81 h 81"/>
                  <a:gd name="T44" fmla="*/ 4 w 31"/>
                  <a:gd name="T45" fmla="*/ 77 h 81"/>
                  <a:gd name="T46" fmla="*/ 0 w 31"/>
                  <a:gd name="T47" fmla="*/ 74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81"/>
                  <a:gd name="T74" fmla="*/ 31 w 31"/>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81">
                    <a:moveTo>
                      <a:pt x="0" y="74"/>
                    </a:moveTo>
                    <a:lnTo>
                      <a:pt x="4" y="77"/>
                    </a:lnTo>
                    <a:lnTo>
                      <a:pt x="16" y="70"/>
                    </a:lnTo>
                    <a:lnTo>
                      <a:pt x="23" y="62"/>
                    </a:lnTo>
                    <a:lnTo>
                      <a:pt x="27" y="50"/>
                    </a:lnTo>
                    <a:lnTo>
                      <a:pt x="31" y="39"/>
                    </a:lnTo>
                    <a:lnTo>
                      <a:pt x="27" y="27"/>
                    </a:lnTo>
                    <a:lnTo>
                      <a:pt x="23" y="16"/>
                    </a:lnTo>
                    <a:lnTo>
                      <a:pt x="16" y="8"/>
                    </a:lnTo>
                    <a:lnTo>
                      <a:pt x="4" y="0"/>
                    </a:lnTo>
                    <a:lnTo>
                      <a:pt x="4" y="8"/>
                    </a:lnTo>
                    <a:lnTo>
                      <a:pt x="12" y="12"/>
                    </a:lnTo>
                    <a:lnTo>
                      <a:pt x="19" y="20"/>
                    </a:lnTo>
                    <a:lnTo>
                      <a:pt x="23" y="27"/>
                    </a:lnTo>
                    <a:lnTo>
                      <a:pt x="23" y="39"/>
                    </a:lnTo>
                    <a:lnTo>
                      <a:pt x="23" y="50"/>
                    </a:lnTo>
                    <a:lnTo>
                      <a:pt x="19" y="58"/>
                    </a:lnTo>
                    <a:lnTo>
                      <a:pt x="12" y="66"/>
                    </a:lnTo>
                    <a:lnTo>
                      <a:pt x="4" y="74"/>
                    </a:lnTo>
                    <a:lnTo>
                      <a:pt x="8" y="74"/>
                    </a:lnTo>
                    <a:lnTo>
                      <a:pt x="0" y="74"/>
                    </a:lnTo>
                    <a:lnTo>
                      <a:pt x="0" y="81"/>
                    </a:lnTo>
                    <a:lnTo>
                      <a:pt x="4" y="77"/>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4" name="Freeform 95"/>
              <p:cNvSpPr>
                <a:spLocks/>
              </p:cNvSpPr>
              <p:nvPr/>
            </p:nvSpPr>
            <p:spPr bwMode="auto">
              <a:xfrm>
                <a:off x="2328" y="2635"/>
                <a:ext cx="8" cy="74"/>
              </a:xfrm>
              <a:custGeom>
                <a:avLst/>
                <a:gdLst>
                  <a:gd name="T0" fmla="*/ 4 w 8"/>
                  <a:gd name="T1" fmla="*/ 0 h 74"/>
                  <a:gd name="T2" fmla="*/ 0 w 8"/>
                  <a:gd name="T3" fmla="*/ 4 h 74"/>
                  <a:gd name="T4" fmla="*/ 0 w 8"/>
                  <a:gd name="T5" fmla="*/ 74 h 74"/>
                  <a:gd name="T6" fmla="*/ 8 w 8"/>
                  <a:gd name="T7" fmla="*/ 74 h 74"/>
                  <a:gd name="T8" fmla="*/ 8 w 8"/>
                  <a:gd name="T9" fmla="*/ 4 h 74"/>
                  <a:gd name="T10" fmla="*/ 4 w 8"/>
                  <a:gd name="T11" fmla="*/ 8 h 74"/>
                  <a:gd name="T12" fmla="*/ 4 w 8"/>
                  <a:gd name="T13" fmla="*/ 0 h 74"/>
                  <a:gd name="T14" fmla="*/ 0 w 8"/>
                  <a:gd name="T15" fmla="*/ 0 h 74"/>
                  <a:gd name="T16" fmla="*/ 0 w 8"/>
                  <a:gd name="T17" fmla="*/ 4 h 74"/>
                  <a:gd name="T18" fmla="*/ 4 w 8"/>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74"/>
                  <a:gd name="T32" fmla="*/ 8 w 8"/>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74">
                    <a:moveTo>
                      <a:pt x="4" y="0"/>
                    </a:moveTo>
                    <a:lnTo>
                      <a:pt x="0" y="4"/>
                    </a:lnTo>
                    <a:lnTo>
                      <a:pt x="0" y="74"/>
                    </a:lnTo>
                    <a:lnTo>
                      <a:pt x="8" y="74"/>
                    </a:lnTo>
                    <a:lnTo>
                      <a:pt x="8" y="4"/>
                    </a:lnTo>
                    <a:lnTo>
                      <a:pt x="4" y="8"/>
                    </a:lnTo>
                    <a:lnTo>
                      <a:pt x="4" y="0"/>
                    </a:lnTo>
                    <a:lnTo>
                      <a:pt x="0" y="0"/>
                    </a:lnTo>
                    <a:lnTo>
                      <a:pt x="0"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5" name="Freeform 96"/>
              <p:cNvSpPr>
                <a:spLocks/>
              </p:cNvSpPr>
              <p:nvPr/>
            </p:nvSpPr>
            <p:spPr bwMode="auto">
              <a:xfrm>
                <a:off x="2213" y="3692"/>
                <a:ext cx="285" cy="170"/>
              </a:xfrm>
              <a:custGeom>
                <a:avLst/>
                <a:gdLst>
                  <a:gd name="T0" fmla="*/ 185 w 285"/>
                  <a:gd name="T1" fmla="*/ 31 h 170"/>
                  <a:gd name="T2" fmla="*/ 177 w 285"/>
                  <a:gd name="T3" fmla="*/ 23 h 170"/>
                  <a:gd name="T4" fmla="*/ 165 w 285"/>
                  <a:gd name="T5" fmla="*/ 16 h 170"/>
                  <a:gd name="T6" fmla="*/ 154 w 285"/>
                  <a:gd name="T7" fmla="*/ 12 h 170"/>
                  <a:gd name="T8" fmla="*/ 142 w 285"/>
                  <a:gd name="T9" fmla="*/ 4 h 170"/>
                  <a:gd name="T10" fmla="*/ 131 w 285"/>
                  <a:gd name="T11" fmla="*/ 0 h 170"/>
                  <a:gd name="T12" fmla="*/ 119 w 285"/>
                  <a:gd name="T13" fmla="*/ 0 h 170"/>
                  <a:gd name="T14" fmla="*/ 111 w 285"/>
                  <a:gd name="T15" fmla="*/ 0 h 170"/>
                  <a:gd name="T16" fmla="*/ 84 w 285"/>
                  <a:gd name="T17" fmla="*/ 8 h 170"/>
                  <a:gd name="T18" fmla="*/ 54 w 285"/>
                  <a:gd name="T19" fmla="*/ 12 h 170"/>
                  <a:gd name="T20" fmla="*/ 38 w 285"/>
                  <a:gd name="T21" fmla="*/ 8 h 170"/>
                  <a:gd name="T22" fmla="*/ 34 w 285"/>
                  <a:gd name="T23" fmla="*/ 0 h 170"/>
                  <a:gd name="T24" fmla="*/ 23 w 285"/>
                  <a:gd name="T25" fmla="*/ 8 h 170"/>
                  <a:gd name="T26" fmla="*/ 7 w 285"/>
                  <a:gd name="T27" fmla="*/ 27 h 170"/>
                  <a:gd name="T28" fmla="*/ 0 w 285"/>
                  <a:gd name="T29" fmla="*/ 50 h 170"/>
                  <a:gd name="T30" fmla="*/ 4 w 285"/>
                  <a:gd name="T31" fmla="*/ 77 h 170"/>
                  <a:gd name="T32" fmla="*/ 15 w 285"/>
                  <a:gd name="T33" fmla="*/ 89 h 170"/>
                  <a:gd name="T34" fmla="*/ 27 w 285"/>
                  <a:gd name="T35" fmla="*/ 93 h 170"/>
                  <a:gd name="T36" fmla="*/ 42 w 285"/>
                  <a:gd name="T37" fmla="*/ 100 h 170"/>
                  <a:gd name="T38" fmla="*/ 54 w 285"/>
                  <a:gd name="T39" fmla="*/ 104 h 170"/>
                  <a:gd name="T40" fmla="*/ 58 w 285"/>
                  <a:gd name="T41" fmla="*/ 108 h 170"/>
                  <a:gd name="T42" fmla="*/ 61 w 285"/>
                  <a:gd name="T43" fmla="*/ 116 h 170"/>
                  <a:gd name="T44" fmla="*/ 65 w 285"/>
                  <a:gd name="T45" fmla="*/ 120 h 170"/>
                  <a:gd name="T46" fmla="*/ 69 w 285"/>
                  <a:gd name="T47" fmla="*/ 124 h 170"/>
                  <a:gd name="T48" fmla="*/ 73 w 285"/>
                  <a:gd name="T49" fmla="*/ 127 h 170"/>
                  <a:gd name="T50" fmla="*/ 81 w 285"/>
                  <a:gd name="T51" fmla="*/ 135 h 170"/>
                  <a:gd name="T52" fmla="*/ 88 w 285"/>
                  <a:gd name="T53" fmla="*/ 143 h 170"/>
                  <a:gd name="T54" fmla="*/ 100 w 285"/>
                  <a:gd name="T55" fmla="*/ 151 h 170"/>
                  <a:gd name="T56" fmla="*/ 115 w 285"/>
                  <a:gd name="T57" fmla="*/ 158 h 170"/>
                  <a:gd name="T58" fmla="*/ 134 w 285"/>
                  <a:gd name="T59" fmla="*/ 166 h 170"/>
                  <a:gd name="T60" fmla="*/ 150 w 285"/>
                  <a:gd name="T61" fmla="*/ 170 h 170"/>
                  <a:gd name="T62" fmla="*/ 161 w 285"/>
                  <a:gd name="T63" fmla="*/ 170 h 170"/>
                  <a:gd name="T64" fmla="*/ 177 w 285"/>
                  <a:gd name="T65" fmla="*/ 170 h 170"/>
                  <a:gd name="T66" fmla="*/ 188 w 285"/>
                  <a:gd name="T67" fmla="*/ 166 h 170"/>
                  <a:gd name="T68" fmla="*/ 204 w 285"/>
                  <a:gd name="T69" fmla="*/ 162 h 170"/>
                  <a:gd name="T70" fmla="*/ 219 w 285"/>
                  <a:gd name="T71" fmla="*/ 154 h 170"/>
                  <a:gd name="T72" fmla="*/ 242 w 285"/>
                  <a:gd name="T73" fmla="*/ 143 h 170"/>
                  <a:gd name="T74" fmla="*/ 262 w 285"/>
                  <a:gd name="T75" fmla="*/ 131 h 170"/>
                  <a:gd name="T76" fmla="*/ 281 w 285"/>
                  <a:gd name="T77" fmla="*/ 116 h 170"/>
                  <a:gd name="T78" fmla="*/ 285 w 285"/>
                  <a:gd name="T79" fmla="*/ 93 h 170"/>
                  <a:gd name="T80" fmla="*/ 277 w 285"/>
                  <a:gd name="T81" fmla="*/ 73 h 170"/>
                  <a:gd name="T82" fmla="*/ 269 w 285"/>
                  <a:gd name="T83" fmla="*/ 58 h 170"/>
                  <a:gd name="T84" fmla="*/ 258 w 285"/>
                  <a:gd name="T85" fmla="*/ 46 h 170"/>
                  <a:gd name="T86" fmla="*/ 246 w 285"/>
                  <a:gd name="T87" fmla="*/ 39 h 170"/>
                  <a:gd name="T88" fmla="*/ 231 w 285"/>
                  <a:gd name="T89" fmla="*/ 35 h 170"/>
                  <a:gd name="T90" fmla="*/ 219 w 285"/>
                  <a:gd name="T91" fmla="*/ 31 h 170"/>
                  <a:gd name="T92" fmla="*/ 204 w 285"/>
                  <a:gd name="T93" fmla="*/ 31 h 170"/>
                  <a:gd name="T94" fmla="*/ 188 w 285"/>
                  <a:gd name="T95" fmla="*/ 35 h 170"/>
                  <a:gd name="T96" fmla="*/ 188 w 285"/>
                  <a:gd name="T97" fmla="*/ 35 h 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5"/>
                  <a:gd name="T148" fmla="*/ 0 h 170"/>
                  <a:gd name="T149" fmla="*/ 285 w 285"/>
                  <a:gd name="T150" fmla="*/ 170 h 1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5" h="170">
                    <a:moveTo>
                      <a:pt x="188" y="35"/>
                    </a:moveTo>
                    <a:lnTo>
                      <a:pt x="185" y="31"/>
                    </a:lnTo>
                    <a:lnTo>
                      <a:pt x="181" y="27"/>
                    </a:lnTo>
                    <a:lnTo>
                      <a:pt x="177" y="23"/>
                    </a:lnTo>
                    <a:lnTo>
                      <a:pt x="169" y="19"/>
                    </a:lnTo>
                    <a:lnTo>
                      <a:pt x="165" y="16"/>
                    </a:lnTo>
                    <a:lnTo>
                      <a:pt x="161" y="12"/>
                    </a:lnTo>
                    <a:lnTo>
                      <a:pt x="154" y="12"/>
                    </a:lnTo>
                    <a:lnTo>
                      <a:pt x="150" y="8"/>
                    </a:lnTo>
                    <a:lnTo>
                      <a:pt x="142" y="4"/>
                    </a:lnTo>
                    <a:lnTo>
                      <a:pt x="138" y="4"/>
                    </a:lnTo>
                    <a:lnTo>
                      <a:pt x="131" y="0"/>
                    </a:lnTo>
                    <a:lnTo>
                      <a:pt x="127" y="0"/>
                    </a:lnTo>
                    <a:lnTo>
                      <a:pt x="119" y="0"/>
                    </a:lnTo>
                    <a:lnTo>
                      <a:pt x="115" y="0"/>
                    </a:lnTo>
                    <a:lnTo>
                      <a:pt x="111" y="0"/>
                    </a:lnTo>
                    <a:lnTo>
                      <a:pt x="104" y="0"/>
                    </a:lnTo>
                    <a:lnTo>
                      <a:pt x="84" y="8"/>
                    </a:lnTo>
                    <a:lnTo>
                      <a:pt x="65" y="12"/>
                    </a:lnTo>
                    <a:lnTo>
                      <a:pt x="54" y="12"/>
                    </a:lnTo>
                    <a:lnTo>
                      <a:pt x="46" y="12"/>
                    </a:lnTo>
                    <a:lnTo>
                      <a:pt x="38" y="8"/>
                    </a:lnTo>
                    <a:lnTo>
                      <a:pt x="34" y="4"/>
                    </a:lnTo>
                    <a:lnTo>
                      <a:pt x="34" y="0"/>
                    </a:lnTo>
                    <a:lnTo>
                      <a:pt x="23" y="8"/>
                    </a:lnTo>
                    <a:lnTo>
                      <a:pt x="15" y="19"/>
                    </a:lnTo>
                    <a:lnTo>
                      <a:pt x="7" y="27"/>
                    </a:lnTo>
                    <a:lnTo>
                      <a:pt x="0" y="39"/>
                    </a:lnTo>
                    <a:lnTo>
                      <a:pt x="0" y="50"/>
                    </a:lnTo>
                    <a:lnTo>
                      <a:pt x="0" y="62"/>
                    </a:lnTo>
                    <a:lnTo>
                      <a:pt x="4" y="77"/>
                    </a:lnTo>
                    <a:lnTo>
                      <a:pt x="11" y="89"/>
                    </a:lnTo>
                    <a:lnTo>
                      <a:pt x="15" y="89"/>
                    </a:lnTo>
                    <a:lnTo>
                      <a:pt x="19" y="93"/>
                    </a:lnTo>
                    <a:lnTo>
                      <a:pt x="27" y="93"/>
                    </a:lnTo>
                    <a:lnTo>
                      <a:pt x="34" y="97"/>
                    </a:lnTo>
                    <a:lnTo>
                      <a:pt x="42" y="100"/>
                    </a:lnTo>
                    <a:lnTo>
                      <a:pt x="46" y="104"/>
                    </a:lnTo>
                    <a:lnTo>
                      <a:pt x="54" y="104"/>
                    </a:lnTo>
                    <a:lnTo>
                      <a:pt x="58" y="108"/>
                    </a:lnTo>
                    <a:lnTo>
                      <a:pt x="58" y="112"/>
                    </a:lnTo>
                    <a:lnTo>
                      <a:pt x="61" y="116"/>
                    </a:lnTo>
                    <a:lnTo>
                      <a:pt x="65" y="116"/>
                    </a:lnTo>
                    <a:lnTo>
                      <a:pt x="65" y="120"/>
                    </a:lnTo>
                    <a:lnTo>
                      <a:pt x="69" y="120"/>
                    </a:lnTo>
                    <a:lnTo>
                      <a:pt x="69" y="124"/>
                    </a:lnTo>
                    <a:lnTo>
                      <a:pt x="73" y="124"/>
                    </a:lnTo>
                    <a:lnTo>
                      <a:pt x="73" y="127"/>
                    </a:lnTo>
                    <a:lnTo>
                      <a:pt x="77" y="131"/>
                    </a:lnTo>
                    <a:lnTo>
                      <a:pt x="81" y="135"/>
                    </a:lnTo>
                    <a:lnTo>
                      <a:pt x="84" y="139"/>
                    </a:lnTo>
                    <a:lnTo>
                      <a:pt x="88" y="143"/>
                    </a:lnTo>
                    <a:lnTo>
                      <a:pt x="92" y="147"/>
                    </a:lnTo>
                    <a:lnTo>
                      <a:pt x="100" y="151"/>
                    </a:lnTo>
                    <a:lnTo>
                      <a:pt x="108" y="154"/>
                    </a:lnTo>
                    <a:lnTo>
                      <a:pt x="115" y="158"/>
                    </a:lnTo>
                    <a:lnTo>
                      <a:pt x="127" y="162"/>
                    </a:lnTo>
                    <a:lnTo>
                      <a:pt x="134" y="166"/>
                    </a:lnTo>
                    <a:lnTo>
                      <a:pt x="142" y="170"/>
                    </a:lnTo>
                    <a:lnTo>
                      <a:pt x="150" y="170"/>
                    </a:lnTo>
                    <a:lnTo>
                      <a:pt x="158" y="170"/>
                    </a:lnTo>
                    <a:lnTo>
                      <a:pt x="161" y="170"/>
                    </a:lnTo>
                    <a:lnTo>
                      <a:pt x="169" y="170"/>
                    </a:lnTo>
                    <a:lnTo>
                      <a:pt x="177" y="170"/>
                    </a:lnTo>
                    <a:lnTo>
                      <a:pt x="181" y="170"/>
                    </a:lnTo>
                    <a:lnTo>
                      <a:pt x="188" y="166"/>
                    </a:lnTo>
                    <a:lnTo>
                      <a:pt x="196" y="166"/>
                    </a:lnTo>
                    <a:lnTo>
                      <a:pt x="204" y="162"/>
                    </a:lnTo>
                    <a:lnTo>
                      <a:pt x="211" y="158"/>
                    </a:lnTo>
                    <a:lnTo>
                      <a:pt x="219" y="154"/>
                    </a:lnTo>
                    <a:lnTo>
                      <a:pt x="231" y="151"/>
                    </a:lnTo>
                    <a:lnTo>
                      <a:pt x="242" y="143"/>
                    </a:lnTo>
                    <a:lnTo>
                      <a:pt x="254" y="139"/>
                    </a:lnTo>
                    <a:lnTo>
                      <a:pt x="262" y="131"/>
                    </a:lnTo>
                    <a:lnTo>
                      <a:pt x="273" y="124"/>
                    </a:lnTo>
                    <a:lnTo>
                      <a:pt x="281" y="116"/>
                    </a:lnTo>
                    <a:lnTo>
                      <a:pt x="285" y="104"/>
                    </a:lnTo>
                    <a:lnTo>
                      <a:pt x="285" y="93"/>
                    </a:lnTo>
                    <a:lnTo>
                      <a:pt x="281" y="81"/>
                    </a:lnTo>
                    <a:lnTo>
                      <a:pt x="277" y="73"/>
                    </a:lnTo>
                    <a:lnTo>
                      <a:pt x="273" y="66"/>
                    </a:lnTo>
                    <a:lnTo>
                      <a:pt x="269" y="58"/>
                    </a:lnTo>
                    <a:lnTo>
                      <a:pt x="262" y="54"/>
                    </a:lnTo>
                    <a:lnTo>
                      <a:pt x="258" y="46"/>
                    </a:lnTo>
                    <a:lnTo>
                      <a:pt x="250" y="43"/>
                    </a:lnTo>
                    <a:lnTo>
                      <a:pt x="246" y="39"/>
                    </a:lnTo>
                    <a:lnTo>
                      <a:pt x="238" y="39"/>
                    </a:lnTo>
                    <a:lnTo>
                      <a:pt x="231" y="35"/>
                    </a:lnTo>
                    <a:lnTo>
                      <a:pt x="227" y="35"/>
                    </a:lnTo>
                    <a:lnTo>
                      <a:pt x="219" y="31"/>
                    </a:lnTo>
                    <a:lnTo>
                      <a:pt x="211" y="31"/>
                    </a:lnTo>
                    <a:lnTo>
                      <a:pt x="204" y="31"/>
                    </a:lnTo>
                    <a:lnTo>
                      <a:pt x="196" y="35"/>
                    </a:lnTo>
                    <a:lnTo>
                      <a:pt x="188" y="35"/>
                    </a:lnTo>
                    <a:lnTo>
                      <a:pt x="181" y="35"/>
                    </a:lnTo>
                    <a:lnTo>
                      <a:pt x="18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6" name="Freeform 97"/>
              <p:cNvSpPr>
                <a:spLocks/>
              </p:cNvSpPr>
              <p:nvPr/>
            </p:nvSpPr>
            <p:spPr bwMode="auto">
              <a:xfrm>
                <a:off x="2317" y="3688"/>
                <a:ext cx="84" cy="39"/>
              </a:xfrm>
              <a:custGeom>
                <a:avLst/>
                <a:gdLst>
                  <a:gd name="T0" fmla="*/ 4 w 84"/>
                  <a:gd name="T1" fmla="*/ 8 h 39"/>
                  <a:gd name="T2" fmla="*/ 4 w 84"/>
                  <a:gd name="T3" fmla="*/ 8 h 39"/>
                  <a:gd name="T4" fmla="*/ 7 w 84"/>
                  <a:gd name="T5" fmla="*/ 8 h 39"/>
                  <a:gd name="T6" fmla="*/ 11 w 84"/>
                  <a:gd name="T7" fmla="*/ 8 h 39"/>
                  <a:gd name="T8" fmla="*/ 15 w 84"/>
                  <a:gd name="T9" fmla="*/ 8 h 39"/>
                  <a:gd name="T10" fmla="*/ 23 w 84"/>
                  <a:gd name="T11" fmla="*/ 8 h 39"/>
                  <a:gd name="T12" fmla="*/ 27 w 84"/>
                  <a:gd name="T13" fmla="*/ 8 h 39"/>
                  <a:gd name="T14" fmla="*/ 30 w 84"/>
                  <a:gd name="T15" fmla="*/ 8 h 39"/>
                  <a:gd name="T16" fmla="*/ 38 w 84"/>
                  <a:gd name="T17" fmla="*/ 12 h 39"/>
                  <a:gd name="T18" fmla="*/ 42 w 84"/>
                  <a:gd name="T19" fmla="*/ 16 h 39"/>
                  <a:gd name="T20" fmla="*/ 50 w 84"/>
                  <a:gd name="T21" fmla="*/ 16 h 39"/>
                  <a:gd name="T22" fmla="*/ 54 w 84"/>
                  <a:gd name="T23" fmla="*/ 20 h 39"/>
                  <a:gd name="T24" fmla="*/ 61 w 84"/>
                  <a:gd name="T25" fmla="*/ 23 h 39"/>
                  <a:gd name="T26" fmla="*/ 65 w 84"/>
                  <a:gd name="T27" fmla="*/ 27 h 39"/>
                  <a:gd name="T28" fmla="*/ 69 w 84"/>
                  <a:gd name="T29" fmla="*/ 31 h 39"/>
                  <a:gd name="T30" fmla="*/ 73 w 84"/>
                  <a:gd name="T31" fmla="*/ 35 h 39"/>
                  <a:gd name="T32" fmla="*/ 77 w 84"/>
                  <a:gd name="T33" fmla="*/ 35 h 39"/>
                  <a:gd name="T34" fmla="*/ 84 w 84"/>
                  <a:gd name="T35" fmla="*/ 39 h 39"/>
                  <a:gd name="T36" fmla="*/ 84 w 84"/>
                  <a:gd name="T37" fmla="*/ 35 h 39"/>
                  <a:gd name="T38" fmla="*/ 81 w 84"/>
                  <a:gd name="T39" fmla="*/ 31 h 39"/>
                  <a:gd name="T40" fmla="*/ 77 w 84"/>
                  <a:gd name="T41" fmla="*/ 27 h 39"/>
                  <a:gd name="T42" fmla="*/ 73 w 84"/>
                  <a:gd name="T43" fmla="*/ 27 h 39"/>
                  <a:gd name="T44" fmla="*/ 69 w 84"/>
                  <a:gd name="T45" fmla="*/ 23 h 39"/>
                  <a:gd name="T46" fmla="*/ 61 w 84"/>
                  <a:gd name="T47" fmla="*/ 20 h 39"/>
                  <a:gd name="T48" fmla="*/ 57 w 84"/>
                  <a:gd name="T49" fmla="*/ 16 h 39"/>
                  <a:gd name="T50" fmla="*/ 50 w 84"/>
                  <a:gd name="T51" fmla="*/ 12 h 39"/>
                  <a:gd name="T52" fmla="*/ 46 w 84"/>
                  <a:gd name="T53" fmla="*/ 8 h 39"/>
                  <a:gd name="T54" fmla="*/ 38 w 84"/>
                  <a:gd name="T55" fmla="*/ 8 h 39"/>
                  <a:gd name="T56" fmla="*/ 34 w 84"/>
                  <a:gd name="T57" fmla="*/ 4 h 39"/>
                  <a:gd name="T58" fmla="*/ 27 w 84"/>
                  <a:gd name="T59" fmla="*/ 4 h 39"/>
                  <a:gd name="T60" fmla="*/ 23 w 84"/>
                  <a:gd name="T61" fmla="*/ 0 h 39"/>
                  <a:gd name="T62" fmla="*/ 15 w 84"/>
                  <a:gd name="T63" fmla="*/ 0 h 39"/>
                  <a:gd name="T64" fmla="*/ 11 w 84"/>
                  <a:gd name="T65" fmla="*/ 0 h 39"/>
                  <a:gd name="T66" fmla="*/ 4 w 84"/>
                  <a:gd name="T67" fmla="*/ 0 h 39"/>
                  <a:gd name="T68" fmla="*/ 0 w 84"/>
                  <a:gd name="T69" fmla="*/ 4 h 39"/>
                  <a:gd name="T70" fmla="*/ 0 w 84"/>
                  <a:gd name="T71" fmla="*/ 4 h 39"/>
                  <a:gd name="T72" fmla="*/ 4 w 84"/>
                  <a:gd name="T73" fmla="*/ 8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39"/>
                  <a:gd name="T113" fmla="*/ 84 w 84"/>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39">
                    <a:moveTo>
                      <a:pt x="4" y="8"/>
                    </a:moveTo>
                    <a:lnTo>
                      <a:pt x="4" y="8"/>
                    </a:lnTo>
                    <a:lnTo>
                      <a:pt x="7" y="8"/>
                    </a:lnTo>
                    <a:lnTo>
                      <a:pt x="11" y="8"/>
                    </a:lnTo>
                    <a:lnTo>
                      <a:pt x="15" y="8"/>
                    </a:lnTo>
                    <a:lnTo>
                      <a:pt x="23" y="8"/>
                    </a:lnTo>
                    <a:lnTo>
                      <a:pt x="27" y="8"/>
                    </a:lnTo>
                    <a:lnTo>
                      <a:pt x="30" y="8"/>
                    </a:lnTo>
                    <a:lnTo>
                      <a:pt x="38" y="12"/>
                    </a:lnTo>
                    <a:lnTo>
                      <a:pt x="42" y="16"/>
                    </a:lnTo>
                    <a:lnTo>
                      <a:pt x="50" y="16"/>
                    </a:lnTo>
                    <a:lnTo>
                      <a:pt x="54" y="20"/>
                    </a:lnTo>
                    <a:lnTo>
                      <a:pt x="61" y="23"/>
                    </a:lnTo>
                    <a:lnTo>
                      <a:pt x="65" y="27"/>
                    </a:lnTo>
                    <a:lnTo>
                      <a:pt x="69" y="31"/>
                    </a:lnTo>
                    <a:lnTo>
                      <a:pt x="73" y="35"/>
                    </a:lnTo>
                    <a:lnTo>
                      <a:pt x="77" y="35"/>
                    </a:lnTo>
                    <a:lnTo>
                      <a:pt x="84" y="39"/>
                    </a:lnTo>
                    <a:lnTo>
                      <a:pt x="84" y="35"/>
                    </a:lnTo>
                    <a:lnTo>
                      <a:pt x="81" y="31"/>
                    </a:lnTo>
                    <a:lnTo>
                      <a:pt x="77" y="27"/>
                    </a:lnTo>
                    <a:lnTo>
                      <a:pt x="73" y="27"/>
                    </a:lnTo>
                    <a:lnTo>
                      <a:pt x="69" y="23"/>
                    </a:lnTo>
                    <a:lnTo>
                      <a:pt x="61" y="20"/>
                    </a:lnTo>
                    <a:lnTo>
                      <a:pt x="57" y="16"/>
                    </a:lnTo>
                    <a:lnTo>
                      <a:pt x="50" y="12"/>
                    </a:lnTo>
                    <a:lnTo>
                      <a:pt x="46" y="8"/>
                    </a:lnTo>
                    <a:lnTo>
                      <a:pt x="38" y="8"/>
                    </a:lnTo>
                    <a:lnTo>
                      <a:pt x="34" y="4"/>
                    </a:lnTo>
                    <a:lnTo>
                      <a:pt x="27" y="4"/>
                    </a:lnTo>
                    <a:lnTo>
                      <a:pt x="23" y="0"/>
                    </a:lnTo>
                    <a:lnTo>
                      <a:pt x="15" y="0"/>
                    </a:lnTo>
                    <a:lnTo>
                      <a:pt x="11" y="0"/>
                    </a:lnTo>
                    <a:lnTo>
                      <a:pt x="4" y="0"/>
                    </a:lnTo>
                    <a:lnTo>
                      <a:pt x="0" y="4"/>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7" name="Freeform 98"/>
              <p:cNvSpPr>
                <a:spLocks/>
              </p:cNvSpPr>
              <p:nvPr/>
            </p:nvSpPr>
            <p:spPr bwMode="auto">
              <a:xfrm>
                <a:off x="2244" y="3688"/>
                <a:ext cx="77" cy="20"/>
              </a:xfrm>
              <a:custGeom>
                <a:avLst/>
                <a:gdLst>
                  <a:gd name="T0" fmla="*/ 3 w 77"/>
                  <a:gd name="T1" fmla="*/ 8 h 20"/>
                  <a:gd name="T2" fmla="*/ 0 w 77"/>
                  <a:gd name="T3" fmla="*/ 4 h 20"/>
                  <a:gd name="T4" fmla="*/ 0 w 77"/>
                  <a:gd name="T5" fmla="*/ 8 h 20"/>
                  <a:gd name="T6" fmla="*/ 3 w 77"/>
                  <a:gd name="T7" fmla="*/ 8 h 20"/>
                  <a:gd name="T8" fmla="*/ 7 w 77"/>
                  <a:gd name="T9" fmla="*/ 12 h 20"/>
                  <a:gd name="T10" fmla="*/ 15 w 77"/>
                  <a:gd name="T11" fmla="*/ 16 h 20"/>
                  <a:gd name="T12" fmla="*/ 23 w 77"/>
                  <a:gd name="T13" fmla="*/ 20 h 20"/>
                  <a:gd name="T14" fmla="*/ 34 w 77"/>
                  <a:gd name="T15" fmla="*/ 20 h 20"/>
                  <a:gd name="T16" fmla="*/ 53 w 77"/>
                  <a:gd name="T17" fmla="*/ 16 h 20"/>
                  <a:gd name="T18" fmla="*/ 77 w 77"/>
                  <a:gd name="T19" fmla="*/ 8 h 20"/>
                  <a:gd name="T20" fmla="*/ 73 w 77"/>
                  <a:gd name="T21" fmla="*/ 4 h 20"/>
                  <a:gd name="T22" fmla="*/ 50 w 77"/>
                  <a:gd name="T23" fmla="*/ 8 h 20"/>
                  <a:gd name="T24" fmla="*/ 34 w 77"/>
                  <a:gd name="T25" fmla="*/ 12 h 20"/>
                  <a:gd name="T26" fmla="*/ 23 w 77"/>
                  <a:gd name="T27" fmla="*/ 12 h 20"/>
                  <a:gd name="T28" fmla="*/ 15 w 77"/>
                  <a:gd name="T29" fmla="*/ 12 h 20"/>
                  <a:gd name="T30" fmla="*/ 11 w 77"/>
                  <a:gd name="T31" fmla="*/ 8 h 20"/>
                  <a:gd name="T32" fmla="*/ 7 w 77"/>
                  <a:gd name="T33" fmla="*/ 4 h 20"/>
                  <a:gd name="T34" fmla="*/ 7 w 77"/>
                  <a:gd name="T35" fmla="*/ 4 h 20"/>
                  <a:gd name="T36" fmla="*/ 7 w 77"/>
                  <a:gd name="T37" fmla="*/ 4 h 20"/>
                  <a:gd name="T38" fmla="*/ 3 w 77"/>
                  <a:gd name="T39" fmla="*/ 4 h 20"/>
                  <a:gd name="T40" fmla="*/ 7 w 77"/>
                  <a:gd name="T41" fmla="*/ 4 h 20"/>
                  <a:gd name="T42" fmla="*/ 3 w 77"/>
                  <a:gd name="T43" fmla="*/ 0 h 20"/>
                  <a:gd name="T44" fmla="*/ 3 w 77"/>
                  <a:gd name="T45" fmla="*/ 4 h 20"/>
                  <a:gd name="T46" fmla="*/ 3 w 77"/>
                  <a:gd name="T47" fmla="*/ 8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
                  <a:gd name="T73" fmla="*/ 0 h 20"/>
                  <a:gd name="T74" fmla="*/ 77 w 77"/>
                  <a:gd name="T75" fmla="*/ 20 h 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 h="20">
                    <a:moveTo>
                      <a:pt x="3" y="8"/>
                    </a:moveTo>
                    <a:lnTo>
                      <a:pt x="0" y="4"/>
                    </a:lnTo>
                    <a:lnTo>
                      <a:pt x="0" y="8"/>
                    </a:lnTo>
                    <a:lnTo>
                      <a:pt x="3" y="8"/>
                    </a:lnTo>
                    <a:lnTo>
                      <a:pt x="7" y="12"/>
                    </a:lnTo>
                    <a:lnTo>
                      <a:pt x="15" y="16"/>
                    </a:lnTo>
                    <a:lnTo>
                      <a:pt x="23" y="20"/>
                    </a:lnTo>
                    <a:lnTo>
                      <a:pt x="34" y="20"/>
                    </a:lnTo>
                    <a:lnTo>
                      <a:pt x="53" y="16"/>
                    </a:lnTo>
                    <a:lnTo>
                      <a:pt x="77" y="8"/>
                    </a:lnTo>
                    <a:lnTo>
                      <a:pt x="73" y="4"/>
                    </a:lnTo>
                    <a:lnTo>
                      <a:pt x="50" y="8"/>
                    </a:lnTo>
                    <a:lnTo>
                      <a:pt x="34" y="12"/>
                    </a:lnTo>
                    <a:lnTo>
                      <a:pt x="23" y="12"/>
                    </a:lnTo>
                    <a:lnTo>
                      <a:pt x="15" y="12"/>
                    </a:lnTo>
                    <a:lnTo>
                      <a:pt x="11" y="8"/>
                    </a:lnTo>
                    <a:lnTo>
                      <a:pt x="7" y="4"/>
                    </a:lnTo>
                    <a:lnTo>
                      <a:pt x="3" y="4"/>
                    </a:lnTo>
                    <a:lnTo>
                      <a:pt x="7" y="4"/>
                    </a:lnTo>
                    <a:lnTo>
                      <a:pt x="3" y="0"/>
                    </a:lnTo>
                    <a:lnTo>
                      <a:pt x="3" y="4"/>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8" name="Freeform 99"/>
              <p:cNvSpPr>
                <a:spLocks/>
              </p:cNvSpPr>
              <p:nvPr/>
            </p:nvSpPr>
            <p:spPr bwMode="auto">
              <a:xfrm>
                <a:off x="2209" y="3692"/>
                <a:ext cx="38" cy="89"/>
              </a:xfrm>
              <a:custGeom>
                <a:avLst/>
                <a:gdLst>
                  <a:gd name="T0" fmla="*/ 19 w 38"/>
                  <a:gd name="T1" fmla="*/ 85 h 89"/>
                  <a:gd name="T2" fmla="*/ 19 w 38"/>
                  <a:gd name="T3" fmla="*/ 85 h 89"/>
                  <a:gd name="T4" fmla="*/ 11 w 38"/>
                  <a:gd name="T5" fmla="*/ 73 h 89"/>
                  <a:gd name="T6" fmla="*/ 8 w 38"/>
                  <a:gd name="T7" fmla="*/ 62 h 89"/>
                  <a:gd name="T8" fmla="*/ 8 w 38"/>
                  <a:gd name="T9" fmla="*/ 50 h 89"/>
                  <a:gd name="T10" fmla="*/ 8 w 38"/>
                  <a:gd name="T11" fmla="*/ 43 h 89"/>
                  <a:gd name="T12" fmla="*/ 11 w 38"/>
                  <a:gd name="T13" fmla="*/ 31 h 89"/>
                  <a:gd name="T14" fmla="*/ 19 w 38"/>
                  <a:gd name="T15" fmla="*/ 19 h 89"/>
                  <a:gd name="T16" fmla="*/ 31 w 38"/>
                  <a:gd name="T17" fmla="*/ 12 h 89"/>
                  <a:gd name="T18" fmla="*/ 38 w 38"/>
                  <a:gd name="T19" fmla="*/ 4 h 89"/>
                  <a:gd name="T20" fmla="*/ 38 w 38"/>
                  <a:gd name="T21" fmla="*/ 0 h 89"/>
                  <a:gd name="T22" fmla="*/ 27 w 38"/>
                  <a:gd name="T23" fmla="*/ 8 h 89"/>
                  <a:gd name="T24" fmla="*/ 15 w 38"/>
                  <a:gd name="T25" fmla="*/ 16 h 89"/>
                  <a:gd name="T26" fmla="*/ 8 w 38"/>
                  <a:gd name="T27" fmla="*/ 27 h 89"/>
                  <a:gd name="T28" fmla="*/ 4 w 38"/>
                  <a:gd name="T29" fmla="*/ 39 h 89"/>
                  <a:gd name="T30" fmla="*/ 0 w 38"/>
                  <a:gd name="T31" fmla="*/ 50 h 89"/>
                  <a:gd name="T32" fmla="*/ 0 w 38"/>
                  <a:gd name="T33" fmla="*/ 66 h 89"/>
                  <a:gd name="T34" fmla="*/ 4 w 38"/>
                  <a:gd name="T35" fmla="*/ 77 h 89"/>
                  <a:gd name="T36" fmla="*/ 11 w 38"/>
                  <a:gd name="T37" fmla="*/ 89 h 89"/>
                  <a:gd name="T38" fmla="*/ 11 w 38"/>
                  <a:gd name="T39" fmla="*/ 89 h 89"/>
                  <a:gd name="T40" fmla="*/ 19 w 38"/>
                  <a:gd name="T41" fmla="*/ 85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89"/>
                  <a:gd name="T65" fmla="*/ 38 w 38"/>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89">
                    <a:moveTo>
                      <a:pt x="19" y="85"/>
                    </a:moveTo>
                    <a:lnTo>
                      <a:pt x="19" y="85"/>
                    </a:lnTo>
                    <a:lnTo>
                      <a:pt x="11" y="73"/>
                    </a:lnTo>
                    <a:lnTo>
                      <a:pt x="8" y="62"/>
                    </a:lnTo>
                    <a:lnTo>
                      <a:pt x="8" y="50"/>
                    </a:lnTo>
                    <a:lnTo>
                      <a:pt x="8" y="43"/>
                    </a:lnTo>
                    <a:lnTo>
                      <a:pt x="11" y="31"/>
                    </a:lnTo>
                    <a:lnTo>
                      <a:pt x="19" y="19"/>
                    </a:lnTo>
                    <a:lnTo>
                      <a:pt x="31" y="12"/>
                    </a:lnTo>
                    <a:lnTo>
                      <a:pt x="38" y="4"/>
                    </a:lnTo>
                    <a:lnTo>
                      <a:pt x="38" y="0"/>
                    </a:lnTo>
                    <a:lnTo>
                      <a:pt x="27" y="8"/>
                    </a:lnTo>
                    <a:lnTo>
                      <a:pt x="15" y="16"/>
                    </a:lnTo>
                    <a:lnTo>
                      <a:pt x="8" y="27"/>
                    </a:lnTo>
                    <a:lnTo>
                      <a:pt x="4" y="39"/>
                    </a:lnTo>
                    <a:lnTo>
                      <a:pt x="0" y="50"/>
                    </a:lnTo>
                    <a:lnTo>
                      <a:pt x="0" y="66"/>
                    </a:lnTo>
                    <a:lnTo>
                      <a:pt x="4" y="77"/>
                    </a:lnTo>
                    <a:lnTo>
                      <a:pt x="11" y="89"/>
                    </a:lnTo>
                    <a:lnTo>
                      <a:pt x="1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09" name="Freeform 100"/>
              <p:cNvSpPr>
                <a:spLocks/>
              </p:cNvSpPr>
              <p:nvPr/>
            </p:nvSpPr>
            <p:spPr bwMode="auto">
              <a:xfrm>
                <a:off x="2220" y="3777"/>
                <a:ext cx="51" cy="23"/>
              </a:xfrm>
              <a:custGeom>
                <a:avLst/>
                <a:gdLst>
                  <a:gd name="T0" fmla="*/ 51 w 51"/>
                  <a:gd name="T1" fmla="*/ 19 h 23"/>
                  <a:gd name="T2" fmla="*/ 51 w 51"/>
                  <a:gd name="T3" fmla="*/ 19 h 23"/>
                  <a:gd name="T4" fmla="*/ 47 w 51"/>
                  <a:gd name="T5" fmla="*/ 15 h 23"/>
                  <a:gd name="T6" fmla="*/ 39 w 51"/>
                  <a:gd name="T7" fmla="*/ 15 h 23"/>
                  <a:gd name="T8" fmla="*/ 35 w 51"/>
                  <a:gd name="T9" fmla="*/ 12 h 23"/>
                  <a:gd name="T10" fmla="*/ 27 w 51"/>
                  <a:gd name="T11" fmla="*/ 8 h 23"/>
                  <a:gd name="T12" fmla="*/ 20 w 51"/>
                  <a:gd name="T13" fmla="*/ 8 h 23"/>
                  <a:gd name="T14" fmla="*/ 12 w 51"/>
                  <a:gd name="T15" fmla="*/ 4 h 23"/>
                  <a:gd name="T16" fmla="*/ 8 w 51"/>
                  <a:gd name="T17" fmla="*/ 0 h 23"/>
                  <a:gd name="T18" fmla="*/ 8 w 51"/>
                  <a:gd name="T19" fmla="*/ 0 h 23"/>
                  <a:gd name="T20" fmla="*/ 0 w 51"/>
                  <a:gd name="T21" fmla="*/ 4 h 23"/>
                  <a:gd name="T22" fmla="*/ 4 w 51"/>
                  <a:gd name="T23" fmla="*/ 8 h 23"/>
                  <a:gd name="T24" fmla="*/ 12 w 51"/>
                  <a:gd name="T25" fmla="*/ 8 h 23"/>
                  <a:gd name="T26" fmla="*/ 20 w 51"/>
                  <a:gd name="T27" fmla="*/ 12 h 23"/>
                  <a:gd name="T28" fmla="*/ 24 w 51"/>
                  <a:gd name="T29" fmla="*/ 15 h 23"/>
                  <a:gd name="T30" fmla="*/ 31 w 51"/>
                  <a:gd name="T31" fmla="*/ 19 h 23"/>
                  <a:gd name="T32" fmla="*/ 39 w 51"/>
                  <a:gd name="T33" fmla="*/ 19 h 23"/>
                  <a:gd name="T34" fmla="*/ 43 w 51"/>
                  <a:gd name="T35" fmla="*/ 23 h 23"/>
                  <a:gd name="T36" fmla="*/ 47 w 51"/>
                  <a:gd name="T37" fmla="*/ 23 h 23"/>
                  <a:gd name="T38" fmla="*/ 47 w 51"/>
                  <a:gd name="T39" fmla="*/ 23 h 23"/>
                  <a:gd name="T40" fmla="*/ 51 w 51"/>
                  <a:gd name="T41" fmla="*/ 19 h 23"/>
                  <a:gd name="T42" fmla="*/ 51 w 51"/>
                  <a:gd name="T43" fmla="*/ 19 h 23"/>
                  <a:gd name="T44" fmla="*/ 51 w 51"/>
                  <a:gd name="T45" fmla="*/ 19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1"/>
                  <a:gd name="T70" fmla="*/ 0 h 23"/>
                  <a:gd name="T71" fmla="*/ 51 w 51"/>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1" h="23">
                    <a:moveTo>
                      <a:pt x="51" y="19"/>
                    </a:moveTo>
                    <a:lnTo>
                      <a:pt x="51" y="19"/>
                    </a:lnTo>
                    <a:lnTo>
                      <a:pt x="47" y="15"/>
                    </a:lnTo>
                    <a:lnTo>
                      <a:pt x="39" y="15"/>
                    </a:lnTo>
                    <a:lnTo>
                      <a:pt x="35" y="12"/>
                    </a:lnTo>
                    <a:lnTo>
                      <a:pt x="27" y="8"/>
                    </a:lnTo>
                    <a:lnTo>
                      <a:pt x="20" y="8"/>
                    </a:lnTo>
                    <a:lnTo>
                      <a:pt x="12" y="4"/>
                    </a:lnTo>
                    <a:lnTo>
                      <a:pt x="8" y="0"/>
                    </a:lnTo>
                    <a:lnTo>
                      <a:pt x="0" y="4"/>
                    </a:lnTo>
                    <a:lnTo>
                      <a:pt x="4" y="8"/>
                    </a:lnTo>
                    <a:lnTo>
                      <a:pt x="12" y="8"/>
                    </a:lnTo>
                    <a:lnTo>
                      <a:pt x="20" y="12"/>
                    </a:lnTo>
                    <a:lnTo>
                      <a:pt x="24" y="15"/>
                    </a:lnTo>
                    <a:lnTo>
                      <a:pt x="31" y="19"/>
                    </a:lnTo>
                    <a:lnTo>
                      <a:pt x="39" y="19"/>
                    </a:lnTo>
                    <a:lnTo>
                      <a:pt x="43" y="23"/>
                    </a:lnTo>
                    <a:lnTo>
                      <a:pt x="47" y="23"/>
                    </a:lnTo>
                    <a:lnTo>
                      <a:pt x="5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0" name="Freeform 101"/>
              <p:cNvSpPr>
                <a:spLocks/>
              </p:cNvSpPr>
              <p:nvPr/>
            </p:nvSpPr>
            <p:spPr bwMode="auto">
              <a:xfrm>
                <a:off x="2267" y="3796"/>
                <a:ext cx="19" cy="20"/>
              </a:xfrm>
              <a:custGeom>
                <a:avLst/>
                <a:gdLst>
                  <a:gd name="T0" fmla="*/ 19 w 19"/>
                  <a:gd name="T1" fmla="*/ 20 h 20"/>
                  <a:gd name="T2" fmla="*/ 19 w 19"/>
                  <a:gd name="T3" fmla="*/ 20 h 20"/>
                  <a:gd name="T4" fmla="*/ 19 w 19"/>
                  <a:gd name="T5" fmla="*/ 16 h 20"/>
                  <a:gd name="T6" fmla="*/ 15 w 19"/>
                  <a:gd name="T7" fmla="*/ 12 h 20"/>
                  <a:gd name="T8" fmla="*/ 15 w 19"/>
                  <a:gd name="T9" fmla="*/ 12 h 20"/>
                  <a:gd name="T10" fmla="*/ 11 w 19"/>
                  <a:gd name="T11" fmla="*/ 12 h 20"/>
                  <a:gd name="T12" fmla="*/ 7 w 19"/>
                  <a:gd name="T13" fmla="*/ 8 h 20"/>
                  <a:gd name="T14" fmla="*/ 7 w 19"/>
                  <a:gd name="T15" fmla="*/ 4 h 20"/>
                  <a:gd name="T16" fmla="*/ 4 w 19"/>
                  <a:gd name="T17" fmla="*/ 4 h 20"/>
                  <a:gd name="T18" fmla="*/ 4 w 19"/>
                  <a:gd name="T19" fmla="*/ 0 h 20"/>
                  <a:gd name="T20" fmla="*/ 0 w 19"/>
                  <a:gd name="T21" fmla="*/ 4 h 20"/>
                  <a:gd name="T22" fmla="*/ 0 w 19"/>
                  <a:gd name="T23" fmla="*/ 8 h 20"/>
                  <a:gd name="T24" fmla="*/ 4 w 19"/>
                  <a:gd name="T25" fmla="*/ 8 h 20"/>
                  <a:gd name="T26" fmla="*/ 4 w 19"/>
                  <a:gd name="T27" fmla="*/ 12 h 20"/>
                  <a:gd name="T28" fmla="*/ 7 w 19"/>
                  <a:gd name="T29" fmla="*/ 16 h 20"/>
                  <a:gd name="T30" fmla="*/ 11 w 19"/>
                  <a:gd name="T31" fmla="*/ 16 h 20"/>
                  <a:gd name="T32" fmla="*/ 11 w 19"/>
                  <a:gd name="T33" fmla="*/ 20 h 20"/>
                  <a:gd name="T34" fmla="*/ 15 w 19"/>
                  <a:gd name="T35" fmla="*/ 20 h 20"/>
                  <a:gd name="T36" fmla="*/ 15 w 19"/>
                  <a:gd name="T37" fmla="*/ 20 h 20"/>
                  <a:gd name="T38" fmla="*/ 15 w 19"/>
                  <a:gd name="T39" fmla="*/ 20 h 20"/>
                  <a:gd name="T40" fmla="*/ 19 w 19"/>
                  <a:gd name="T41" fmla="*/ 2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0"/>
                  <a:gd name="T65" fmla="*/ 19 w 19"/>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0">
                    <a:moveTo>
                      <a:pt x="19" y="20"/>
                    </a:moveTo>
                    <a:lnTo>
                      <a:pt x="19" y="20"/>
                    </a:lnTo>
                    <a:lnTo>
                      <a:pt x="19" y="16"/>
                    </a:lnTo>
                    <a:lnTo>
                      <a:pt x="15" y="12"/>
                    </a:lnTo>
                    <a:lnTo>
                      <a:pt x="11" y="12"/>
                    </a:lnTo>
                    <a:lnTo>
                      <a:pt x="7" y="8"/>
                    </a:lnTo>
                    <a:lnTo>
                      <a:pt x="7" y="4"/>
                    </a:lnTo>
                    <a:lnTo>
                      <a:pt x="4" y="4"/>
                    </a:lnTo>
                    <a:lnTo>
                      <a:pt x="4" y="0"/>
                    </a:lnTo>
                    <a:lnTo>
                      <a:pt x="0" y="4"/>
                    </a:lnTo>
                    <a:lnTo>
                      <a:pt x="0" y="8"/>
                    </a:lnTo>
                    <a:lnTo>
                      <a:pt x="4" y="8"/>
                    </a:lnTo>
                    <a:lnTo>
                      <a:pt x="4" y="12"/>
                    </a:lnTo>
                    <a:lnTo>
                      <a:pt x="7" y="16"/>
                    </a:lnTo>
                    <a:lnTo>
                      <a:pt x="11" y="16"/>
                    </a:lnTo>
                    <a:lnTo>
                      <a:pt x="11" y="20"/>
                    </a:lnTo>
                    <a:lnTo>
                      <a:pt x="15" y="20"/>
                    </a:lnTo>
                    <a:lnTo>
                      <a:pt x="1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1" name="Freeform 102"/>
              <p:cNvSpPr>
                <a:spLocks/>
              </p:cNvSpPr>
              <p:nvPr/>
            </p:nvSpPr>
            <p:spPr bwMode="auto">
              <a:xfrm>
                <a:off x="2282" y="3816"/>
                <a:ext cx="39" cy="34"/>
              </a:xfrm>
              <a:custGeom>
                <a:avLst/>
                <a:gdLst>
                  <a:gd name="T0" fmla="*/ 39 w 39"/>
                  <a:gd name="T1" fmla="*/ 27 h 34"/>
                  <a:gd name="T2" fmla="*/ 39 w 39"/>
                  <a:gd name="T3" fmla="*/ 27 h 34"/>
                  <a:gd name="T4" fmla="*/ 31 w 39"/>
                  <a:gd name="T5" fmla="*/ 23 h 34"/>
                  <a:gd name="T6" fmla="*/ 27 w 39"/>
                  <a:gd name="T7" fmla="*/ 23 h 34"/>
                  <a:gd name="T8" fmla="*/ 23 w 39"/>
                  <a:gd name="T9" fmla="*/ 19 h 34"/>
                  <a:gd name="T10" fmla="*/ 15 w 39"/>
                  <a:gd name="T11" fmla="*/ 15 h 34"/>
                  <a:gd name="T12" fmla="*/ 12 w 39"/>
                  <a:gd name="T13" fmla="*/ 11 h 34"/>
                  <a:gd name="T14" fmla="*/ 12 w 39"/>
                  <a:gd name="T15" fmla="*/ 7 h 34"/>
                  <a:gd name="T16" fmla="*/ 8 w 39"/>
                  <a:gd name="T17" fmla="*/ 3 h 34"/>
                  <a:gd name="T18" fmla="*/ 4 w 39"/>
                  <a:gd name="T19" fmla="*/ 0 h 34"/>
                  <a:gd name="T20" fmla="*/ 0 w 39"/>
                  <a:gd name="T21" fmla="*/ 0 h 34"/>
                  <a:gd name="T22" fmla="*/ 0 w 39"/>
                  <a:gd name="T23" fmla="*/ 7 h 34"/>
                  <a:gd name="T24" fmla="*/ 4 w 39"/>
                  <a:gd name="T25" fmla="*/ 11 h 34"/>
                  <a:gd name="T26" fmla="*/ 8 w 39"/>
                  <a:gd name="T27" fmla="*/ 15 h 34"/>
                  <a:gd name="T28" fmla="*/ 12 w 39"/>
                  <a:gd name="T29" fmla="*/ 19 h 34"/>
                  <a:gd name="T30" fmla="*/ 19 w 39"/>
                  <a:gd name="T31" fmla="*/ 23 h 34"/>
                  <a:gd name="T32" fmla="*/ 23 w 39"/>
                  <a:gd name="T33" fmla="*/ 27 h 34"/>
                  <a:gd name="T34" fmla="*/ 31 w 39"/>
                  <a:gd name="T35" fmla="*/ 30 h 34"/>
                  <a:gd name="T36" fmla="*/ 35 w 39"/>
                  <a:gd name="T37" fmla="*/ 34 h 34"/>
                  <a:gd name="T38" fmla="*/ 35 w 39"/>
                  <a:gd name="T39" fmla="*/ 34 h 34"/>
                  <a:gd name="T40" fmla="*/ 39 w 39"/>
                  <a:gd name="T41" fmla="*/ 27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4"/>
                  <a:gd name="T65" fmla="*/ 39 w 3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4">
                    <a:moveTo>
                      <a:pt x="39" y="27"/>
                    </a:moveTo>
                    <a:lnTo>
                      <a:pt x="39" y="27"/>
                    </a:lnTo>
                    <a:lnTo>
                      <a:pt x="31" y="23"/>
                    </a:lnTo>
                    <a:lnTo>
                      <a:pt x="27" y="23"/>
                    </a:lnTo>
                    <a:lnTo>
                      <a:pt x="23" y="19"/>
                    </a:lnTo>
                    <a:lnTo>
                      <a:pt x="15" y="15"/>
                    </a:lnTo>
                    <a:lnTo>
                      <a:pt x="12" y="11"/>
                    </a:lnTo>
                    <a:lnTo>
                      <a:pt x="12" y="7"/>
                    </a:lnTo>
                    <a:lnTo>
                      <a:pt x="8" y="3"/>
                    </a:lnTo>
                    <a:lnTo>
                      <a:pt x="4" y="0"/>
                    </a:lnTo>
                    <a:lnTo>
                      <a:pt x="0" y="0"/>
                    </a:lnTo>
                    <a:lnTo>
                      <a:pt x="0" y="7"/>
                    </a:lnTo>
                    <a:lnTo>
                      <a:pt x="4" y="11"/>
                    </a:lnTo>
                    <a:lnTo>
                      <a:pt x="8" y="15"/>
                    </a:lnTo>
                    <a:lnTo>
                      <a:pt x="12" y="19"/>
                    </a:lnTo>
                    <a:lnTo>
                      <a:pt x="19" y="23"/>
                    </a:lnTo>
                    <a:lnTo>
                      <a:pt x="23" y="27"/>
                    </a:lnTo>
                    <a:lnTo>
                      <a:pt x="31" y="30"/>
                    </a:lnTo>
                    <a:lnTo>
                      <a:pt x="35" y="34"/>
                    </a:lnTo>
                    <a:lnTo>
                      <a:pt x="3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2" name="Freeform 103"/>
              <p:cNvSpPr>
                <a:spLocks/>
              </p:cNvSpPr>
              <p:nvPr/>
            </p:nvSpPr>
            <p:spPr bwMode="auto">
              <a:xfrm>
                <a:off x="2317" y="3839"/>
                <a:ext cx="127" cy="27"/>
              </a:xfrm>
              <a:custGeom>
                <a:avLst/>
                <a:gdLst>
                  <a:gd name="T0" fmla="*/ 127 w 127"/>
                  <a:gd name="T1" fmla="*/ 0 h 27"/>
                  <a:gd name="T2" fmla="*/ 127 w 127"/>
                  <a:gd name="T3" fmla="*/ 0 h 27"/>
                  <a:gd name="T4" fmla="*/ 115 w 127"/>
                  <a:gd name="T5" fmla="*/ 4 h 27"/>
                  <a:gd name="T6" fmla="*/ 107 w 127"/>
                  <a:gd name="T7" fmla="*/ 7 h 27"/>
                  <a:gd name="T8" fmla="*/ 100 w 127"/>
                  <a:gd name="T9" fmla="*/ 11 h 27"/>
                  <a:gd name="T10" fmla="*/ 92 w 127"/>
                  <a:gd name="T11" fmla="*/ 15 h 27"/>
                  <a:gd name="T12" fmla="*/ 84 w 127"/>
                  <a:gd name="T13" fmla="*/ 15 h 27"/>
                  <a:gd name="T14" fmla="*/ 77 w 127"/>
                  <a:gd name="T15" fmla="*/ 19 h 27"/>
                  <a:gd name="T16" fmla="*/ 73 w 127"/>
                  <a:gd name="T17" fmla="*/ 19 h 27"/>
                  <a:gd name="T18" fmla="*/ 65 w 127"/>
                  <a:gd name="T19" fmla="*/ 23 h 27"/>
                  <a:gd name="T20" fmla="*/ 57 w 127"/>
                  <a:gd name="T21" fmla="*/ 23 h 27"/>
                  <a:gd name="T22" fmla="*/ 54 w 127"/>
                  <a:gd name="T23" fmla="*/ 23 h 27"/>
                  <a:gd name="T24" fmla="*/ 46 w 127"/>
                  <a:gd name="T25" fmla="*/ 19 h 27"/>
                  <a:gd name="T26" fmla="*/ 38 w 127"/>
                  <a:gd name="T27" fmla="*/ 19 h 27"/>
                  <a:gd name="T28" fmla="*/ 30 w 127"/>
                  <a:gd name="T29" fmla="*/ 15 h 27"/>
                  <a:gd name="T30" fmla="*/ 23 w 127"/>
                  <a:gd name="T31" fmla="*/ 15 h 27"/>
                  <a:gd name="T32" fmla="*/ 15 w 127"/>
                  <a:gd name="T33" fmla="*/ 11 h 27"/>
                  <a:gd name="T34" fmla="*/ 4 w 127"/>
                  <a:gd name="T35" fmla="*/ 4 h 27"/>
                  <a:gd name="T36" fmla="*/ 0 w 127"/>
                  <a:gd name="T37" fmla="*/ 11 h 27"/>
                  <a:gd name="T38" fmla="*/ 11 w 127"/>
                  <a:gd name="T39" fmla="*/ 15 h 27"/>
                  <a:gd name="T40" fmla="*/ 23 w 127"/>
                  <a:gd name="T41" fmla="*/ 19 h 27"/>
                  <a:gd name="T42" fmla="*/ 30 w 127"/>
                  <a:gd name="T43" fmla="*/ 23 h 27"/>
                  <a:gd name="T44" fmla="*/ 38 w 127"/>
                  <a:gd name="T45" fmla="*/ 23 h 27"/>
                  <a:gd name="T46" fmla="*/ 46 w 127"/>
                  <a:gd name="T47" fmla="*/ 27 h 27"/>
                  <a:gd name="T48" fmla="*/ 54 w 127"/>
                  <a:gd name="T49" fmla="*/ 27 h 27"/>
                  <a:gd name="T50" fmla="*/ 57 w 127"/>
                  <a:gd name="T51" fmla="*/ 27 h 27"/>
                  <a:gd name="T52" fmla="*/ 65 w 127"/>
                  <a:gd name="T53" fmla="*/ 27 h 27"/>
                  <a:gd name="T54" fmla="*/ 73 w 127"/>
                  <a:gd name="T55" fmla="*/ 27 h 27"/>
                  <a:gd name="T56" fmla="*/ 77 w 127"/>
                  <a:gd name="T57" fmla="*/ 23 h 27"/>
                  <a:gd name="T58" fmla="*/ 84 w 127"/>
                  <a:gd name="T59" fmla="*/ 23 h 27"/>
                  <a:gd name="T60" fmla="*/ 92 w 127"/>
                  <a:gd name="T61" fmla="*/ 19 h 27"/>
                  <a:gd name="T62" fmla="*/ 100 w 127"/>
                  <a:gd name="T63" fmla="*/ 15 h 27"/>
                  <a:gd name="T64" fmla="*/ 107 w 127"/>
                  <a:gd name="T65" fmla="*/ 15 h 27"/>
                  <a:gd name="T66" fmla="*/ 119 w 127"/>
                  <a:gd name="T67" fmla="*/ 11 h 27"/>
                  <a:gd name="T68" fmla="*/ 127 w 127"/>
                  <a:gd name="T69" fmla="*/ 4 h 27"/>
                  <a:gd name="T70" fmla="*/ 127 w 127"/>
                  <a:gd name="T71" fmla="*/ 4 h 27"/>
                  <a:gd name="T72" fmla="*/ 127 w 127"/>
                  <a:gd name="T73" fmla="*/ 0 h 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7"/>
                  <a:gd name="T112" fmla="*/ 0 h 27"/>
                  <a:gd name="T113" fmla="*/ 127 w 127"/>
                  <a:gd name="T114" fmla="*/ 27 h 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7" h="27">
                    <a:moveTo>
                      <a:pt x="127" y="0"/>
                    </a:moveTo>
                    <a:lnTo>
                      <a:pt x="127" y="0"/>
                    </a:lnTo>
                    <a:lnTo>
                      <a:pt x="115" y="4"/>
                    </a:lnTo>
                    <a:lnTo>
                      <a:pt x="107" y="7"/>
                    </a:lnTo>
                    <a:lnTo>
                      <a:pt x="100" y="11"/>
                    </a:lnTo>
                    <a:lnTo>
                      <a:pt x="92" y="15"/>
                    </a:lnTo>
                    <a:lnTo>
                      <a:pt x="84" y="15"/>
                    </a:lnTo>
                    <a:lnTo>
                      <a:pt x="77" y="19"/>
                    </a:lnTo>
                    <a:lnTo>
                      <a:pt x="73" y="19"/>
                    </a:lnTo>
                    <a:lnTo>
                      <a:pt x="65" y="23"/>
                    </a:lnTo>
                    <a:lnTo>
                      <a:pt x="57" y="23"/>
                    </a:lnTo>
                    <a:lnTo>
                      <a:pt x="54" y="23"/>
                    </a:lnTo>
                    <a:lnTo>
                      <a:pt x="46" y="19"/>
                    </a:lnTo>
                    <a:lnTo>
                      <a:pt x="38" y="19"/>
                    </a:lnTo>
                    <a:lnTo>
                      <a:pt x="30" y="15"/>
                    </a:lnTo>
                    <a:lnTo>
                      <a:pt x="23" y="15"/>
                    </a:lnTo>
                    <a:lnTo>
                      <a:pt x="15" y="11"/>
                    </a:lnTo>
                    <a:lnTo>
                      <a:pt x="4" y="4"/>
                    </a:lnTo>
                    <a:lnTo>
                      <a:pt x="0" y="11"/>
                    </a:lnTo>
                    <a:lnTo>
                      <a:pt x="11" y="15"/>
                    </a:lnTo>
                    <a:lnTo>
                      <a:pt x="23" y="19"/>
                    </a:lnTo>
                    <a:lnTo>
                      <a:pt x="30" y="23"/>
                    </a:lnTo>
                    <a:lnTo>
                      <a:pt x="38" y="23"/>
                    </a:lnTo>
                    <a:lnTo>
                      <a:pt x="46" y="27"/>
                    </a:lnTo>
                    <a:lnTo>
                      <a:pt x="54" y="27"/>
                    </a:lnTo>
                    <a:lnTo>
                      <a:pt x="57" y="27"/>
                    </a:lnTo>
                    <a:lnTo>
                      <a:pt x="65" y="27"/>
                    </a:lnTo>
                    <a:lnTo>
                      <a:pt x="73" y="27"/>
                    </a:lnTo>
                    <a:lnTo>
                      <a:pt x="77" y="23"/>
                    </a:lnTo>
                    <a:lnTo>
                      <a:pt x="84" y="23"/>
                    </a:lnTo>
                    <a:lnTo>
                      <a:pt x="92" y="19"/>
                    </a:lnTo>
                    <a:lnTo>
                      <a:pt x="100" y="15"/>
                    </a:lnTo>
                    <a:lnTo>
                      <a:pt x="107" y="15"/>
                    </a:lnTo>
                    <a:lnTo>
                      <a:pt x="119" y="11"/>
                    </a:lnTo>
                    <a:lnTo>
                      <a:pt x="127" y="4"/>
                    </a:lnTo>
                    <a:lnTo>
                      <a:pt x="1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3" name="Freeform 104"/>
              <p:cNvSpPr>
                <a:spLocks/>
              </p:cNvSpPr>
              <p:nvPr/>
            </p:nvSpPr>
            <p:spPr bwMode="auto">
              <a:xfrm>
                <a:off x="2444" y="3773"/>
                <a:ext cx="57" cy="70"/>
              </a:xfrm>
              <a:custGeom>
                <a:avLst/>
                <a:gdLst>
                  <a:gd name="T0" fmla="*/ 50 w 57"/>
                  <a:gd name="T1" fmla="*/ 0 h 70"/>
                  <a:gd name="T2" fmla="*/ 50 w 57"/>
                  <a:gd name="T3" fmla="*/ 0 h 70"/>
                  <a:gd name="T4" fmla="*/ 54 w 57"/>
                  <a:gd name="T5" fmla="*/ 12 h 70"/>
                  <a:gd name="T6" fmla="*/ 50 w 57"/>
                  <a:gd name="T7" fmla="*/ 23 h 70"/>
                  <a:gd name="T8" fmla="*/ 46 w 57"/>
                  <a:gd name="T9" fmla="*/ 31 h 70"/>
                  <a:gd name="T10" fmla="*/ 38 w 57"/>
                  <a:gd name="T11" fmla="*/ 43 h 70"/>
                  <a:gd name="T12" fmla="*/ 31 w 57"/>
                  <a:gd name="T13" fmla="*/ 50 h 70"/>
                  <a:gd name="T14" fmla="*/ 19 w 57"/>
                  <a:gd name="T15" fmla="*/ 54 h 70"/>
                  <a:gd name="T16" fmla="*/ 7 w 57"/>
                  <a:gd name="T17" fmla="*/ 62 h 70"/>
                  <a:gd name="T18" fmla="*/ 0 w 57"/>
                  <a:gd name="T19" fmla="*/ 66 h 70"/>
                  <a:gd name="T20" fmla="*/ 0 w 57"/>
                  <a:gd name="T21" fmla="*/ 70 h 70"/>
                  <a:gd name="T22" fmla="*/ 11 w 57"/>
                  <a:gd name="T23" fmla="*/ 66 h 70"/>
                  <a:gd name="T24" fmla="*/ 23 w 57"/>
                  <a:gd name="T25" fmla="*/ 62 h 70"/>
                  <a:gd name="T26" fmla="*/ 34 w 57"/>
                  <a:gd name="T27" fmla="*/ 54 h 70"/>
                  <a:gd name="T28" fmla="*/ 42 w 57"/>
                  <a:gd name="T29" fmla="*/ 46 h 70"/>
                  <a:gd name="T30" fmla="*/ 50 w 57"/>
                  <a:gd name="T31" fmla="*/ 35 h 70"/>
                  <a:gd name="T32" fmla="*/ 57 w 57"/>
                  <a:gd name="T33" fmla="*/ 23 h 70"/>
                  <a:gd name="T34" fmla="*/ 57 w 57"/>
                  <a:gd name="T35" fmla="*/ 12 h 70"/>
                  <a:gd name="T36" fmla="*/ 54 w 57"/>
                  <a:gd name="T37" fmla="*/ 0 h 70"/>
                  <a:gd name="T38" fmla="*/ 54 w 57"/>
                  <a:gd name="T39" fmla="*/ 0 h 70"/>
                  <a:gd name="T40" fmla="*/ 50 w 57"/>
                  <a:gd name="T41" fmla="*/ 0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70"/>
                  <a:gd name="T65" fmla="*/ 57 w 57"/>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70">
                    <a:moveTo>
                      <a:pt x="50" y="0"/>
                    </a:moveTo>
                    <a:lnTo>
                      <a:pt x="50" y="0"/>
                    </a:lnTo>
                    <a:lnTo>
                      <a:pt x="54" y="12"/>
                    </a:lnTo>
                    <a:lnTo>
                      <a:pt x="50" y="23"/>
                    </a:lnTo>
                    <a:lnTo>
                      <a:pt x="46" y="31"/>
                    </a:lnTo>
                    <a:lnTo>
                      <a:pt x="38" y="43"/>
                    </a:lnTo>
                    <a:lnTo>
                      <a:pt x="31" y="50"/>
                    </a:lnTo>
                    <a:lnTo>
                      <a:pt x="19" y="54"/>
                    </a:lnTo>
                    <a:lnTo>
                      <a:pt x="7" y="62"/>
                    </a:lnTo>
                    <a:lnTo>
                      <a:pt x="0" y="66"/>
                    </a:lnTo>
                    <a:lnTo>
                      <a:pt x="0" y="70"/>
                    </a:lnTo>
                    <a:lnTo>
                      <a:pt x="11" y="66"/>
                    </a:lnTo>
                    <a:lnTo>
                      <a:pt x="23" y="62"/>
                    </a:lnTo>
                    <a:lnTo>
                      <a:pt x="34" y="54"/>
                    </a:lnTo>
                    <a:lnTo>
                      <a:pt x="42" y="46"/>
                    </a:lnTo>
                    <a:lnTo>
                      <a:pt x="50" y="35"/>
                    </a:lnTo>
                    <a:lnTo>
                      <a:pt x="57" y="23"/>
                    </a:lnTo>
                    <a:lnTo>
                      <a:pt x="57" y="12"/>
                    </a:lnTo>
                    <a:lnTo>
                      <a:pt x="54"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4" name="Freeform 105"/>
              <p:cNvSpPr>
                <a:spLocks/>
              </p:cNvSpPr>
              <p:nvPr/>
            </p:nvSpPr>
            <p:spPr bwMode="auto">
              <a:xfrm>
                <a:off x="2394" y="3719"/>
                <a:ext cx="104" cy="54"/>
              </a:xfrm>
              <a:custGeom>
                <a:avLst/>
                <a:gdLst>
                  <a:gd name="T0" fmla="*/ 0 w 104"/>
                  <a:gd name="T1" fmla="*/ 12 h 54"/>
                  <a:gd name="T2" fmla="*/ 7 w 104"/>
                  <a:gd name="T3" fmla="*/ 12 h 54"/>
                  <a:gd name="T4" fmla="*/ 15 w 104"/>
                  <a:gd name="T5" fmla="*/ 8 h 54"/>
                  <a:gd name="T6" fmla="*/ 23 w 104"/>
                  <a:gd name="T7" fmla="*/ 8 h 54"/>
                  <a:gd name="T8" fmla="*/ 30 w 104"/>
                  <a:gd name="T9" fmla="*/ 8 h 54"/>
                  <a:gd name="T10" fmla="*/ 38 w 104"/>
                  <a:gd name="T11" fmla="*/ 8 h 54"/>
                  <a:gd name="T12" fmla="*/ 46 w 104"/>
                  <a:gd name="T13" fmla="*/ 8 h 54"/>
                  <a:gd name="T14" fmla="*/ 50 w 104"/>
                  <a:gd name="T15" fmla="*/ 12 h 54"/>
                  <a:gd name="T16" fmla="*/ 57 w 104"/>
                  <a:gd name="T17" fmla="*/ 12 h 54"/>
                  <a:gd name="T18" fmla="*/ 61 w 104"/>
                  <a:gd name="T19" fmla="*/ 16 h 54"/>
                  <a:gd name="T20" fmla="*/ 69 w 104"/>
                  <a:gd name="T21" fmla="*/ 19 h 54"/>
                  <a:gd name="T22" fmla="*/ 73 w 104"/>
                  <a:gd name="T23" fmla="*/ 23 h 54"/>
                  <a:gd name="T24" fmla="*/ 81 w 104"/>
                  <a:gd name="T25" fmla="*/ 27 h 54"/>
                  <a:gd name="T26" fmla="*/ 84 w 104"/>
                  <a:gd name="T27" fmla="*/ 35 h 54"/>
                  <a:gd name="T28" fmla="*/ 92 w 104"/>
                  <a:gd name="T29" fmla="*/ 39 h 54"/>
                  <a:gd name="T30" fmla="*/ 96 w 104"/>
                  <a:gd name="T31" fmla="*/ 46 h 54"/>
                  <a:gd name="T32" fmla="*/ 100 w 104"/>
                  <a:gd name="T33" fmla="*/ 54 h 54"/>
                  <a:gd name="T34" fmla="*/ 104 w 104"/>
                  <a:gd name="T35" fmla="*/ 54 h 54"/>
                  <a:gd name="T36" fmla="*/ 100 w 104"/>
                  <a:gd name="T37" fmla="*/ 46 h 54"/>
                  <a:gd name="T38" fmla="*/ 96 w 104"/>
                  <a:gd name="T39" fmla="*/ 39 h 54"/>
                  <a:gd name="T40" fmla="*/ 88 w 104"/>
                  <a:gd name="T41" fmla="*/ 31 h 54"/>
                  <a:gd name="T42" fmla="*/ 84 w 104"/>
                  <a:gd name="T43" fmla="*/ 23 h 54"/>
                  <a:gd name="T44" fmla="*/ 77 w 104"/>
                  <a:gd name="T45" fmla="*/ 19 h 54"/>
                  <a:gd name="T46" fmla="*/ 73 w 104"/>
                  <a:gd name="T47" fmla="*/ 16 h 54"/>
                  <a:gd name="T48" fmla="*/ 65 w 104"/>
                  <a:gd name="T49" fmla="*/ 12 h 54"/>
                  <a:gd name="T50" fmla="*/ 57 w 104"/>
                  <a:gd name="T51" fmla="*/ 8 h 54"/>
                  <a:gd name="T52" fmla="*/ 54 w 104"/>
                  <a:gd name="T53" fmla="*/ 4 h 54"/>
                  <a:gd name="T54" fmla="*/ 46 w 104"/>
                  <a:gd name="T55" fmla="*/ 4 h 54"/>
                  <a:gd name="T56" fmla="*/ 38 w 104"/>
                  <a:gd name="T57" fmla="*/ 4 h 54"/>
                  <a:gd name="T58" fmla="*/ 30 w 104"/>
                  <a:gd name="T59" fmla="*/ 0 h 54"/>
                  <a:gd name="T60" fmla="*/ 23 w 104"/>
                  <a:gd name="T61" fmla="*/ 4 h 54"/>
                  <a:gd name="T62" fmla="*/ 15 w 104"/>
                  <a:gd name="T63" fmla="*/ 4 h 54"/>
                  <a:gd name="T64" fmla="*/ 7 w 104"/>
                  <a:gd name="T65" fmla="*/ 4 h 54"/>
                  <a:gd name="T66" fmla="*/ 0 w 104"/>
                  <a:gd name="T67" fmla="*/ 8 h 54"/>
                  <a:gd name="T68" fmla="*/ 0 w 104"/>
                  <a:gd name="T69" fmla="*/ 12 h 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4"/>
                  <a:gd name="T106" fmla="*/ 0 h 54"/>
                  <a:gd name="T107" fmla="*/ 104 w 104"/>
                  <a:gd name="T108" fmla="*/ 54 h 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4" h="54">
                    <a:moveTo>
                      <a:pt x="0" y="12"/>
                    </a:moveTo>
                    <a:lnTo>
                      <a:pt x="7" y="12"/>
                    </a:lnTo>
                    <a:lnTo>
                      <a:pt x="15" y="8"/>
                    </a:lnTo>
                    <a:lnTo>
                      <a:pt x="23" y="8"/>
                    </a:lnTo>
                    <a:lnTo>
                      <a:pt x="30" y="8"/>
                    </a:lnTo>
                    <a:lnTo>
                      <a:pt x="38" y="8"/>
                    </a:lnTo>
                    <a:lnTo>
                      <a:pt x="46" y="8"/>
                    </a:lnTo>
                    <a:lnTo>
                      <a:pt x="50" y="12"/>
                    </a:lnTo>
                    <a:lnTo>
                      <a:pt x="57" y="12"/>
                    </a:lnTo>
                    <a:lnTo>
                      <a:pt x="61" y="16"/>
                    </a:lnTo>
                    <a:lnTo>
                      <a:pt x="69" y="19"/>
                    </a:lnTo>
                    <a:lnTo>
                      <a:pt x="73" y="23"/>
                    </a:lnTo>
                    <a:lnTo>
                      <a:pt x="81" y="27"/>
                    </a:lnTo>
                    <a:lnTo>
                      <a:pt x="84" y="35"/>
                    </a:lnTo>
                    <a:lnTo>
                      <a:pt x="92" y="39"/>
                    </a:lnTo>
                    <a:lnTo>
                      <a:pt x="96" y="46"/>
                    </a:lnTo>
                    <a:lnTo>
                      <a:pt x="100" y="54"/>
                    </a:lnTo>
                    <a:lnTo>
                      <a:pt x="104" y="54"/>
                    </a:lnTo>
                    <a:lnTo>
                      <a:pt x="100" y="46"/>
                    </a:lnTo>
                    <a:lnTo>
                      <a:pt x="96" y="39"/>
                    </a:lnTo>
                    <a:lnTo>
                      <a:pt x="88" y="31"/>
                    </a:lnTo>
                    <a:lnTo>
                      <a:pt x="84" y="23"/>
                    </a:lnTo>
                    <a:lnTo>
                      <a:pt x="77" y="19"/>
                    </a:lnTo>
                    <a:lnTo>
                      <a:pt x="73" y="16"/>
                    </a:lnTo>
                    <a:lnTo>
                      <a:pt x="65" y="12"/>
                    </a:lnTo>
                    <a:lnTo>
                      <a:pt x="57" y="8"/>
                    </a:lnTo>
                    <a:lnTo>
                      <a:pt x="54" y="4"/>
                    </a:lnTo>
                    <a:lnTo>
                      <a:pt x="46" y="4"/>
                    </a:lnTo>
                    <a:lnTo>
                      <a:pt x="38" y="4"/>
                    </a:lnTo>
                    <a:lnTo>
                      <a:pt x="30" y="0"/>
                    </a:lnTo>
                    <a:lnTo>
                      <a:pt x="23" y="4"/>
                    </a:lnTo>
                    <a:lnTo>
                      <a:pt x="15" y="4"/>
                    </a:lnTo>
                    <a:lnTo>
                      <a:pt x="7" y="4"/>
                    </a:lnTo>
                    <a:lnTo>
                      <a:pt x="0" y="8"/>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5" name="Freeform 106"/>
              <p:cNvSpPr>
                <a:spLocks/>
              </p:cNvSpPr>
              <p:nvPr/>
            </p:nvSpPr>
            <p:spPr bwMode="auto">
              <a:xfrm>
                <a:off x="2297" y="3727"/>
                <a:ext cx="97" cy="50"/>
              </a:xfrm>
              <a:custGeom>
                <a:avLst/>
                <a:gdLst>
                  <a:gd name="T0" fmla="*/ 4 w 97"/>
                  <a:gd name="T1" fmla="*/ 50 h 50"/>
                  <a:gd name="T2" fmla="*/ 4 w 97"/>
                  <a:gd name="T3" fmla="*/ 50 h 50"/>
                  <a:gd name="T4" fmla="*/ 12 w 97"/>
                  <a:gd name="T5" fmla="*/ 46 h 50"/>
                  <a:gd name="T6" fmla="*/ 16 w 97"/>
                  <a:gd name="T7" fmla="*/ 42 h 50"/>
                  <a:gd name="T8" fmla="*/ 24 w 97"/>
                  <a:gd name="T9" fmla="*/ 38 h 50"/>
                  <a:gd name="T10" fmla="*/ 27 w 97"/>
                  <a:gd name="T11" fmla="*/ 35 h 50"/>
                  <a:gd name="T12" fmla="*/ 31 w 97"/>
                  <a:gd name="T13" fmla="*/ 31 h 50"/>
                  <a:gd name="T14" fmla="*/ 39 w 97"/>
                  <a:gd name="T15" fmla="*/ 27 h 50"/>
                  <a:gd name="T16" fmla="*/ 47 w 97"/>
                  <a:gd name="T17" fmla="*/ 23 h 50"/>
                  <a:gd name="T18" fmla="*/ 50 w 97"/>
                  <a:gd name="T19" fmla="*/ 23 h 50"/>
                  <a:gd name="T20" fmla="*/ 54 w 97"/>
                  <a:gd name="T21" fmla="*/ 19 h 50"/>
                  <a:gd name="T22" fmla="*/ 62 w 97"/>
                  <a:gd name="T23" fmla="*/ 15 h 50"/>
                  <a:gd name="T24" fmla="*/ 70 w 97"/>
                  <a:gd name="T25" fmla="*/ 11 h 50"/>
                  <a:gd name="T26" fmla="*/ 74 w 97"/>
                  <a:gd name="T27" fmla="*/ 11 h 50"/>
                  <a:gd name="T28" fmla="*/ 81 w 97"/>
                  <a:gd name="T29" fmla="*/ 8 h 50"/>
                  <a:gd name="T30" fmla="*/ 85 w 97"/>
                  <a:gd name="T31" fmla="*/ 8 h 50"/>
                  <a:gd name="T32" fmla="*/ 93 w 97"/>
                  <a:gd name="T33" fmla="*/ 4 h 50"/>
                  <a:gd name="T34" fmla="*/ 97 w 97"/>
                  <a:gd name="T35" fmla="*/ 4 h 50"/>
                  <a:gd name="T36" fmla="*/ 97 w 97"/>
                  <a:gd name="T37" fmla="*/ 0 h 50"/>
                  <a:gd name="T38" fmla="*/ 89 w 97"/>
                  <a:gd name="T39" fmla="*/ 0 h 50"/>
                  <a:gd name="T40" fmla="*/ 85 w 97"/>
                  <a:gd name="T41" fmla="*/ 0 h 50"/>
                  <a:gd name="T42" fmla="*/ 77 w 97"/>
                  <a:gd name="T43" fmla="*/ 4 h 50"/>
                  <a:gd name="T44" fmla="*/ 74 w 97"/>
                  <a:gd name="T45" fmla="*/ 4 h 50"/>
                  <a:gd name="T46" fmla="*/ 66 w 97"/>
                  <a:gd name="T47" fmla="*/ 8 h 50"/>
                  <a:gd name="T48" fmla="*/ 58 w 97"/>
                  <a:gd name="T49" fmla="*/ 11 h 50"/>
                  <a:gd name="T50" fmla="*/ 54 w 97"/>
                  <a:gd name="T51" fmla="*/ 11 h 50"/>
                  <a:gd name="T52" fmla="*/ 47 w 97"/>
                  <a:gd name="T53" fmla="*/ 15 h 50"/>
                  <a:gd name="T54" fmla="*/ 43 w 97"/>
                  <a:gd name="T55" fmla="*/ 19 h 50"/>
                  <a:gd name="T56" fmla="*/ 35 w 97"/>
                  <a:gd name="T57" fmla="*/ 23 h 50"/>
                  <a:gd name="T58" fmla="*/ 31 w 97"/>
                  <a:gd name="T59" fmla="*/ 27 h 50"/>
                  <a:gd name="T60" fmla="*/ 24 w 97"/>
                  <a:gd name="T61" fmla="*/ 31 h 50"/>
                  <a:gd name="T62" fmla="*/ 20 w 97"/>
                  <a:gd name="T63" fmla="*/ 35 h 50"/>
                  <a:gd name="T64" fmla="*/ 12 w 97"/>
                  <a:gd name="T65" fmla="*/ 35 h 50"/>
                  <a:gd name="T66" fmla="*/ 8 w 97"/>
                  <a:gd name="T67" fmla="*/ 38 h 50"/>
                  <a:gd name="T68" fmla="*/ 0 w 97"/>
                  <a:gd name="T69" fmla="*/ 42 h 50"/>
                  <a:gd name="T70" fmla="*/ 0 w 97"/>
                  <a:gd name="T71" fmla="*/ 42 h 50"/>
                  <a:gd name="T72" fmla="*/ 4 w 97"/>
                  <a:gd name="T73" fmla="*/ 50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50"/>
                  <a:gd name="T113" fmla="*/ 97 w 97"/>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50">
                    <a:moveTo>
                      <a:pt x="4" y="50"/>
                    </a:moveTo>
                    <a:lnTo>
                      <a:pt x="4" y="50"/>
                    </a:lnTo>
                    <a:lnTo>
                      <a:pt x="12" y="46"/>
                    </a:lnTo>
                    <a:lnTo>
                      <a:pt x="16" y="42"/>
                    </a:lnTo>
                    <a:lnTo>
                      <a:pt x="24" y="38"/>
                    </a:lnTo>
                    <a:lnTo>
                      <a:pt x="27" y="35"/>
                    </a:lnTo>
                    <a:lnTo>
                      <a:pt x="31" y="31"/>
                    </a:lnTo>
                    <a:lnTo>
                      <a:pt x="39" y="27"/>
                    </a:lnTo>
                    <a:lnTo>
                      <a:pt x="47" y="23"/>
                    </a:lnTo>
                    <a:lnTo>
                      <a:pt x="50" y="23"/>
                    </a:lnTo>
                    <a:lnTo>
                      <a:pt x="54" y="19"/>
                    </a:lnTo>
                    <a:lnTo>
                      <a:pt x="62" y="15"/>
                    </a:lnTo>
                    <a:lnTo>
                      <a:pt x="70" y="11"/>
                    </a:lnTo>
                    <a:lnTo>
                      <a:pt x="74" y="11"/>
                    </a:lnTo>
                    <a:lnTo>
                      <a:pt x="81" y="8"/>
                    </a:lnTo>
                    <a:lnTo>
                      <a:pt x="85" y="8"/>
                    </a:lnTo>
                    <a:lnTo>
                      <a:pt x="93" y="4"/>
                    </a:lnTo>
                    <a:lnTo>
                      <a:pt x="97" y="4"/>
                    </a:lnTo>
                    <a:lnTo>
                      <a:pt x="97" y="0"/>
                    </a:lnTo>
                    <a:lnTo>
                      <a:pt x="89" y="0"/>
                    </a:lnTo>
                    <a:lnTo>
                      <a:pt x="85" y="0"/>
                    </a:lnTo>
                    <a:lnTo>
                      <a:pt x="77" y="4"/>
                    </a:lnTo>
                    <a:lnTo>
                      <a:pt x="74" y="4"/>
                    </a:lnTo>
                    <a:lnTo>
                      <a:pt x="66" y="8"/>
                    </a:lnTo>
                    <a:lnTo>
                      <a:pt x="58" y="11"/>
                    </a:lnTo>
                    <a:lnTo>
                      <a:pt x="54" y="11"/>
                    </a:lnTo>
                    <a:lnTo>
                      <a:pt x="47" y="15"/>
                    </a:lnTo>
                    <a:lnTo>
                      <a:pt x="43" y="19"/>
                    </a:lnTo>
                    <a:lnTo>
                      <a:pt x="35" y="23"/>
                    </a:lnTo>
                    <a:lnTo>
                      <a:pt x="31" y="27"/>
                    </a:lnTo>
                    <a:lnTo>
                      <a:pt x="24" y="31"/>
                    </a:lnTo>
                    <a:lnTo>
                      <a:pt x="20" y="35"/>
                    </a:lnTo>
                    <a:lnTo>
                      <a:pt x="12" y="35"/>
                    </a:lnTo>
                    <a:lnTo>
                      <a:pt x="8" y="38"/>
                    </a:lnTo>
                    <a:lnTo>
                      <a:pt x="0" y="42"/>
                    </a:ln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6" name="Freeform 107"/>
              <p:cNvSpPr>
                <a:spLocks/>
              </p:cNvSpPr>
              <p:nvPr/>
            </p:nvSpPr>
            <p:spPr bwMode="auto">
              <a:xfrm>
                <a:off x="2232" y="3762"/>
                <a:ext cx="69" cy="19"/>
              </a:xfrm>
              <a:custGeom>
                <a:avLst/>
                <a:gdLst>
                  <a:gd name="T0" fmla="*/ 0 w 69"/>
                  <a:gd name="T1" fmla="*/ 7 h 19"/>
                  <a:gd name="T2" fmla="*/ 4 w 69"/>
                  <a:gd name="T3" fmla="*/ 7 h 19"/>
                  <a:gd name="T4" fmla="*/ 15 w 69"/>
                  <a:gd name="T5" fmla="*/ 11 h 19"/>
                  <a:gd name="T6" fmla="*/ 23 w 69"/>
                  <a:gd name="T7" fmla="*/ 15 h 19"/>
                  <a:gd name="T8" fmla="*/ 35 w 69"/>
                  <a:gd name="T9" fmla="*/ 15 h 19"/>
                  <a:gd name="T10" fmla="*/ 46 w 69"/>
                  <a:gd name="T11" fmla="*/ 19 h 19"/>
                  <a:gd name="T12" fmla="*/ 54 w 69"/>
                  <a:gd name="T13" fmla="*/ 19 h 19"/>
                  <a:gd name="T14" fmla="*/ 62 w 69"/>
                  <a:gd name="T15" fmla="*/ 15 h 19"/>
                  <a:gd name="T16" fmla="*/ 69 w 69"/>
                  <a:gd name="T17" fmla="*/ 15 h 19"/>
                  <a:gd name="T18" fmla="*/ 65 w 69"/>
                  <a:gd name="T19" fmla="*/ 7 h 19"/>
                  <a:gd name="T20" fmla="*/ 62 w 69"/>
                  <a:gd name="T21" fmla="*/ 11 h 19"/>
                  <a:gd name="T22" fmla="*/ 54 w 69"/>
                  <a:gd name="T23" fmla="*/ 11 h 19"/>
                  <a:gd name="T24" fmla="*/ 46 w 69"/>
                  <a:gd name="T25" fmla="*/ 11 h 19"/>
                  <a:gd name="T26" fmla="*/ 35 w 69"/>
                  <a:gd name="T27" fmla="*/ 11 h 19"/>
                  <a:gd name="T28" fmla="*/ 27 w 69"/>
                  <a:gd name="T29" fmla="*/ 7 h 19"/>
                  <a:gd name="T30" fmla="*/ 15 w 69"/>
                  <a:gd name="T31" fmla="*/ 7 h 19"/>
                  <a:gd name="T32" fmla="*/ 8 w 69"/>
                  <a:gd name="T33" fmla="*/ 3 h 19"/>
                  <a:gd name="T34" fmla="*/ 0 w 69"/>
                  <a:gd name="T35" fmla="*/ 0 h 19"/>
                  <a:gd name="T36" fmla="*/ 0 w 69"/>
                  <a:gd name="T37" fmla="*/ 7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19"/>
                  <a:gd name="T59" fmla="*/ 69 w 69"/>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19">
                    <a:moveTo>
                      <a:pt x="0" y="7"/>
                    </a:moveTo>
                    <a:lnTo>
                      <a:pt x="4" y="7"/>
                    </a:lnTo>
                    <a:lnTo>
                      <a:pt x="15" y="11"/>
                    </a:lnTo>
                    <a:lnTo>
                      <a:pt x="23" y="15"/>
                    </a:lnTo>
                    <a:lnTo>
                      <a:pt x="35" y="15"/>
                    </a:lnTo>
                    <a:lnTo>
                      <a:pt x="46" y="19"/>
                    </a:lnTo>
                    <a:lnTo>
                      <a:pt x="54" y="19"/>
                    </a:lnTo>
                    <a:lnTo>
                      <a:pt x="62" y="15"/>
                    </a:lnTo>
                    <a:lnTo>
                      <a:pt x="69" y="15"/>
                    </a:lnTo>
                    <a:lnTo>
                      <a:pt x="65" y="7"/>
                    </a:lnTo>
                    <a:lnTo>
                      <a:pt x="62" y="11"/>
                    </a:lnTo>
                    <a:lnTo>
                      <a:pt x="54" y="11"/>
                    </a:lnTo>
                    <a:lnTo>
                      <a:pt x="46" y="11"/>
                    </a:lnTo>
                    <a:lnTo>
                      <a:pt x="35" y="11"/>
                    </a:lnTo>
                    <a:lnTo>
                      <a:pt x="27" y="7"/>
                    </a:lnTo>
                    <a:lnTo>
                      <a:pt x="15" y="7"/>
                    </a:lnTo>
                    <a:lnTo>
                      <a:pt x="8" y="3"/>
                    </a:lnTo>
                    <a:lnTo>
                      <a:pt x="0"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7" name="Freeform 108"/>
              <p:cNvSpPr>
                <a:spLocks/>
              </p:cNvSpPr>
              <p:nvPr/>
            </p:nvSpPr>
            <p:spPr bwMode="auto">
              <a:xfrm>
                <a:off x="2317" y="3708"/>
                <a:ext cx="69" cy="23"/>
              </a:xfrm>
              <a:custGeom>
                <a:avLst/>
                <a:gdLst>
                  <a:gd name="T0" fmla="*/ 7 w 69"/>
                  <a:gd name="T1" fmla="*/ 23 h 23"/>
                  <a:gd name="T2" fmla="*/ 11 w 69"/>
                  <a:gd name="T3" fmla="*/ 15 h 23"/>
                  <a:gd name="T4" fmla="*/ 19 w 69"/>
                  <a:gd name="T5" fmla="*/ 11 h 23"/>
                  <a:gd name="T6" fmla="*/ 27 w 69"/>
                  <a:gd name="T7" fmla="*/ 7 h 23"/>
                  <a:gd name="T8" fmla="*/ 34 w 69"/>
                  <a:gd name="T9" fmla="*/ 3 h 23"/>
                  <a:gd name="T10" fmla="*/ 42 w 69"/>
                  <a:gd name="T11" fmla="*/ 3 h 23"/>
                  <a:gd name="T12" fmla="*/ 50 w 69"/>
                  <a:gd name="T13" fmla="*/ 3 h 23"/>
                  <a:gd name="T14" fmla="*/ 57 w 69"/>
                  <a:gd name="T15" fmla="*/ 7 h 23"/>
                  <a:gd name="T16" fmla="*/ 65 w 69"/>
                  <a:gd name="T17" fmla="*/ 7 h 23"/>
                  <a:gd name="T18" fmla="*/ 69 w 69"/>
                  <a:gd name="T19" fmla="*/ 3 h 23"/>
                  <a:gd name="T20" fmla="*/ 61 w 69"/>
                  <a:gd name="T21" fmla="*/ 0 h 23"/>
                  <a:gd name="T22" fmla="*/ 50 w 69"/>
                  <a:gd name="T23" fmla="*/ 0 h 23"/>
                  <a:gd name="T24" fmla="*/ 42 w 69"/>
                  <a:gd name="T25" fmla="*/ 0 h 23"/>
                  <a:gd name="T26" fmla="*/ 30 w 69"/>
                  <a:gd name="T27" fmla="*/ 0 h 23"/>
                  <a:gd name="T28" fmla="*/ 23 w 69"/>
                  <a:gd name="T29" fmla="*/ 3 h 23"/>
                  <a:gd name="T30" fmla="*/ 15 w 69"/>
                  <a:gd name="T31" fmla="*/ 3 h 23"/>
                  <a:gd name="T32" fmla="*/ 7 w 69"/>
                  <a:gd name="T33" fmla="*/ 11 h 23"/>
                  <a:gd name="T34" fmla="*/ 0 w 69"/>
                  <a:gd name="T35" fmla="*/ 19 h 23"/>
                  <a:gd name="T36" fmla="*/ 7 w 69"/>
                  <a:gd name="T37" fmla="*/ 23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23"/>
                  <a:gd name="T59" fmla="*/ 69 w 69"/>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23">
                    <a:moveTo>
                      <a:pt x="7" y="23"/>
                    </a:moveTo>
                    <a:lnTo>
                      <a:pt x="11" y="15"/>
                    </a:lnTo>
                    <a:lnTo>
                      <a:pt x="19" y="11"/>
                    </a:lnTo>
                    <a:lnTo>
                      <a:pt x="27" y="7"/>
                    </a:lnTo>
                    <a:lnTo>
                      <a:pt x="34" y="3"/>
                    </a:lnTo>
                    <a:lnTo>
                      <a:pt x="42" y="3"/>
                    </a:lnTo>
                    <a:lnTo>
                      <a:pt x="50" y="3"/>
                    </a:lnTo>
                    <a:lnTo>
                      <a:pt x="57" y="7"/>
                    </a:lnTo>
                    <a:lnTo>
                      <a:pt x="65" y="7"/>
                    </a:lnTo>
                    <a:lnTo>
                      <a:pt x="69" y="3"/>
                    </a:lnTo>
                    <a:lnTo>
                      <a:pt x="61" y="0"/>
                    </a:lnTo>
                    <a:lnTo>
                      <a:pt x="50" y="0"/>
                    </a:lnTo>
                    <a:lnTo>
                      <a:pt x="42" y="0"/>
                    </a:lnTo>
                    <a:lnTo>
                      <a:pt x="30" y="0"/>
                    </a:lnTo>
                    <a:lnTo>
                      <a:pt x="23" y="3"/>
                    </a:lnTo>
                    <a:lnTo>
                      <a:pt x="15" y="3"/>
                    </a:lnTo>
                    <a:lnTo>
                      <a:pt x="7" y="11"/>
                    </a:lnTo>
                    <a:lnTo>
                      <a:pt x="0" y="19"/>
                    </a:lnTo>
                    <a:lnTo>
                      <a:pt x="7"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8" name="Freeform 109"/>
              <p:cNvSpPr>
                <a:spLocks/>
              </p:cNvSpPr>
              <p:nvPr/>
            </p:nvSpPr>
            <p:spPr bwMode="auto">
              <a:xfrm>
                <a:off x="2301" y="3692"/>
                <a:ext cx="62" cy="19"/>
              </a:xfrm>
              <a:custGeom>
                <a:avLst/>
                <a:gdLst>
                  <a:gd name="T0" fmla="*/ 4 w 62"/>
                  <a:gd name="T1" fmla="*/ 16 h 19"/>
                  <a:gd name="T2" fmla="*/ 4 w 62"/>
                  <a:gd name="T3" fmla="*/ 19 h 19"/>
                  <a:gd name="T4" fmla="*/ 12 w 62"/>
                  <a:gd name="T5" fmla="*/ 19 h 19"/>
                  <a:gd name="T6" fmla="*/ 20 w 62"/>
                  <a:gd name="T7" fmla="*/ 19 h 19"/>
                  <a:gd name="T8" fmla="*/ 27 w 62"/>
                  <a:gd name="T9" fmla="*/ 16 h 19"/>
                  <a:gd name="T10" fmla="*/ 35 w 62"/>
                  <a:gd name="T11" fmla="*/ 16 h 19"/>
                  <a:gd name="T12" fmla="*/ 43 w 62"/>
                  <a:gd name="T13" fmla="*/ 12 h 19"/>
                  <a:gd name="T14" fmla="*/ 46 w 62"/>
                  <a:gd name="T15" fmla="*/ 8 h 19"/>
                  <a:gd name="T16" fmla="*/ 54 w 62"/>
                  <a:gd name="T17" fmla="*/ 8 h 19"/>
                  <a:gd name="T18" fmla="*/ 62 w 62"/>
                  <a:gd name="T19" fmla="*/ 4 h 19"/>
                  <a:gd name="T20" fmla="*/ 62 w 62"/>
                  <a:gd name="T21" fmla="*/ 0 h 19"/>
                  <a:gd name="T22" fmla="*/ 54 w 62"/>
                  <a:gd name="T23" fmla="*/ 0 h 19"/>
                  <a:gd name="T24" fmla="*/ 46 w 62"/>
                  <a:gd name="T25" fmla="*/ 4 h 19"/>
                  <a:gd name="T26" fmla="*/ 39 w 62"/>
                  <a:gd name="T27" fmla="*/ 8 h 19"/>
                  <a:gd name="T28" fmla="*/ 31 w 62"/>
                  <a:gd name="T29" fmla="*/ 8 h 19"/>
                  <a:gd name="T30" fmla="*/ 23 w 62"/>
                  <a:gd name="T31" fmla="*/ 12 h 19"/>
                  <a:gd name="T32" fmla="*/ 20 w 62"/>
                  <a:gd name="T33" fmla="*/ 12 h 19"/>
                  <a:gd name="T34" fmla="*/ 12 w 62"/>
                  <a:gd name="T35" fmla="*/ 16 h 19"/>
                  <a:gd name="T36" fmla="*/ 4 w 62"/>
                  <a:gd name="T37" fmla="*/ 16 h 19"/>
                  <a:gd name="T38" fmla="*/ 0 w 62"/>
                  <a:gd name="T39" fmla="*/ 19 h 19"/>
                  <a:gd name="T40" fmla="*/ 4 w 62"/>
                  <a:gd name="T41" fmla="*/ 16 h 19"/>
                  <a:gd name="T42" fmla="*/ 0 w 62"/>
                  <a:gd name="T43" fmla="*/ 16 h 19"/>
                  <a:gd name="T44" fmla="*/ 0 w 62"/>
                  <a:gd name="T45" fmla="*/ 19 h 19"/>
                  <a:gd name="T46" fmla="*/ 4 w 62"/>
                  <a:gd name="T47" fmla="*/ 16 h 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19"/>
                  <a:gd name="T74" fmla="*/ 62 w 62"/>
                  <a:gd name="T75" fmla="*/ 19 h 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19">
                    <a:moveTo>
                      <a:pt x="4" y="16"/>
                    </a:moveTo>
                    <a:lnTo>
                      <a:pt x="4" y="19"/>
                    </a:lnTo>
                    <a:lnTo>
                      <a:pt x="12" y="19"/>
                    </a:lnTo>
                    <a:lnTo>
                      <a:pt x="20" y="19"/>
                    </a:lnTo>
                    <a:lnTo>
                      <a:pt x="27" y="16"/>
                    </a:lnTo>
                    <a:lnTo>
                      <a:pt x="35" y="16"/>
                    </a:lnTo>
                    <a:lnTo>
                      <a:pt x="43" y="12"/>
                    </a:lnTo>
                    <a:lnTo>
                      <a:pt x="46" y="8"/>
                    </a:lnTo>
                    <a:lnTo>
                      <a:pt x="54" y="8"/>
                    </a:lnTo>
                    <a:lnTo>
                      <a:pt x="62" y="4"/>
                    </a:lnTo>
                    <a:lnTo>
                      <a:pt x="62" y="0"/>
                    </a:lnTo>
                    <a:lnTo>
                      <a:pt x="54" y="0"/>
                    </a:lnTo>
                    <a:lnTo>
                      <a:pt x="46" y="4"/>
                    </a:lnTo>
                    <a:lnTo>
                      <a:pt x="39" y="8"/>
                    </a:lnTo>
                    <a:lnTo>
                      <a:pt x="31" y="8"/>
                    </a:lnTo>
                    <a:lnTo>
                      <a:pt x="23" y="12"/>
                    </a:lnTo>
                    <a:lnTo>
                      <a:pt x="20" y="12"/>
                    </a:lnTo>
                    <a:lnTo>
                      <a:pt x="12" y="16"/>
                    </a:lnTo>
                    <a:lnTo>
                      <a:pt x="4" y="16"/>
                    </a:lnTo>
                    <a:lnTo>
                      <a:pt x="0" y="19"/>
                    </a:lnTo>
                    <a:lnTo>
                      <a:pt x="4" y="16"/>
                    </a:lnTo>
                    <a:lnTo>
                      <a:pt x="0" y="16"/>
                    </a:lnTo>
                    <a:lnTo>
                      <a:pt x="0" y="19"/>
                    </a:lnTo>
                    <a:lnTo>
                      <a:pt x="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19" name="Freeform 110"/>
              <p:cNvSpPr>
                <a:spLocks/>
              </p:cNvSpPr>
              <p:nvPr/>
            </p:nvSpPr>
            <p:spPr bwMode="auto">
              <a:xfrm>
                <a:off x="2301" y="3708"/>
                <a:ext cx="8" cy="15"/>
              </a:xfrm>
              <a:custGeom>
                <a:avLst/>
                <a:gdLst>
                  <a:gd name="T0" fmla="*/ 8 w 8"/>
                  <a:gd name="T1" fmla="*/ 0 h 15"/>
                  <a:gd name="T2" fmla="*/ 4 w 8"/>
                  <a:gd name="T3" fmla="*/ 3 h 15"/>
                  <a:gd name="T4" fmla="*/ 4 w 8"/>
                  <a:gd name="T5" fmla="*/ 11 h 15"/>
                  <a:gd name="T6" fmla="*/ 8 w 8"/>
                  <a:gd name="T7" fmla="*/ 11 h 15"/>
                  <a:gd name="T8" fmla="*/ 4 w 8"/>
                  <a:gd name="T9" fmla="*/ 0 h 15"/>
                  <a:gd name="T10" fmla="*/ 0 w 8"/>
                  <a:gd name="T11" fmla="*/ 3 h 15"/>
                  <a:gd name="T12" fmla="*/ 4 w 8"/>
                  <a:gd name="T13" fmla="*/ 15 h 15"/>
                  <a:gd name="T14" fmla="*/ 8 w 8"/>
                  <a:gd name="T15" fmla="*/ 11 h 15"/>
                  <a:gd name="T16" fmla="*/ 8 w 8"/>
                  <a:gd name="T17" fmla="*/ 7 h 15"/>
                  <a:gd name="T18" fmla="*/ 8 w 8"/>
                  <a:gd name="T19" fmla="*/ 3 h 15"/>
                  <a:gd name="T20" fmla="*/ 8 w 8"/>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15"/>
                  <a:gd name="T35" fmla="*/ 8 w 8"/>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15">
                    <a:moveTo>
                      <a:pt x="8" y="0"/>
                    </a:moveTo>
                    <a:lnTo>
                      <a:pt x="4" y="3"/>
                    </a:lnTo>
                    <a:lnTo>
                      <a:pt x="4" y="11"/>
                    </a:lnTo>
                    <a:lnTo>
                      <a:pt x="8" y="11"/>
                    </a:lnTo>
                    <a:lnTo>
                      <a:pt x="4" y="0"/>
                    </a:lnTo>
                    <a:lnTo>
                      <a:pt x="0" y="3"/>
                    </a:lnTo>
                    <a:lnTo>
                      <a:pt x="4" y="15"/>
                    </a:lnTo>
                    <a:lnTo>
                      <a:pt x="8" y="11"/>
                    </a:lnTo>
                    <a:lnTo>
                      <a:pt x="8" y="7"/>
                    </a:lnTo>
                    <a:lnTo>
                      <a:pt x="8" y="3"/>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0" name="Freeform 111"/>
              <p:cNvSpPr>
                <a:spLocks/>
              </p:cNvSpPr>
              <p:nvPr/>
            </p:nvSpPr>
            <p:spPr bwMode="auto">
              <a:xfrm>
                <a:off x="2305" y="3681"/>
                <a:ext cx="46" cy="15"/>
              </a:xfrm>
              <a:custGeom>
                <a:avLst/>
                <a:gdLst>
                  <a:gd name="T0" fmla="*/ 42 w 46"/>
                  <a:gd name="T1" fmla="*/ 0 h 15"/>
                  <a:gd name="T2" fmla="*/ 42 w 46"/>
                  <a:gd name="T3" fmla="*/ 0 h 15"/>
                  <a:gd name="T4" fmla="*/ 39 w 46"/>
                  <a:gd name="T5" fmla="*/ 3 h 15"/>
                  <a:gd name="T6" fmla="*/ 31 w 46"/>
                  <a:gd name="T7" fmla="*/ 3 h 15"/>
                  <a:gd name="T8" fmla="*/ 27 w 46"/>
                  <a:gd name="T9" fmla="*/ 3 h 15"/>
                  <a:gd name="T10" fmla="*/ 23 w 46"/>
                  <a:gd name="T11" fmla="*/ 7 h 15"/>
                  <a:gd name="T12" fmla="*/ 16 w 46"/>
                  <a:gd name="T13" fmla="*/ 7 h 15"/>
                  <a:gd name="T14" fmla="*/ 12 w 46"/>
                  <a:gd name="T15" fmla="*/ 7 h 15"/>
                  <a:gd name="T16" fmla="*/ 8 w 46"/>
                  <a:gd name="T17" fmla="*/ 11 h 15"/>
                  <a:gd name="T18" fmla="*/ 0 w 46"/>
                  <a:gd name="T19" fmla="*/ 11 h 15"/>
                  <a:gd name="T20" fmla="*/ 0 w 46"/>
                  <a:gd name="T21" fmla="*/ 15 h 15"/>
                  <a:gd name="T22" fmla="*/ 8 w 46"/>
                  <a:gd name="T23" fmla="*/ 15 h 15"/>
                  <a:gd name="T24" fmla="*/ 12 w 46"/>
                  <a:gd name="T25" fmla="*/ 15 h 15"/>
                  <a:gd name="T26" fmla="*/ 19 w 46"/>
                  <a:gd name="T27" fmla="*/ 11 h 15"/>
                  <a:gd name="T28" fmla="*/ 23 w 46"/>
                  <a:gd name="T29" fmla="*/ 11 h 15"/>
                  <a:gd name="T30" fmla="*/ 27 w 46"/>
                  <a:gd name="T31" fmla="*/ 11 h 15"/>
                  <a:gd name="T32" fmla="*/ 35 w 46"/>
                  <a:gd name="T33" fmla="*/ 7 h 15"/>
                  <a:gd name="T34" fmla="*/ 39 w 46"/>
                  <a:gd name="T35" fmla="*/ 7 h 15"/>
                  <a:gd name="T36" fmla="*/ 46 w 46"/>
                  <a:gd name="T37" fmla="*/ 3 h 15"/>
                  <a:gd name="T38" fmla="*/ 46 w 46"/>
                  <a:gd name="T39" fmla="*/ 3 h 15"/>
                  <a:gd name="T40" fmla="*/ 42 w 46"/>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15"/>
                  <a:gd name="T65" fmla="*/ 46 w 46"/>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15">
                    <a:moveTo>
                      <a:pt x="42" y="0"/>
                    </a:moveTo>
                    <a:lnTo>
                      <a:pt x="42" y="0"/>
                    </a:lnTo>
                    <a:lnTo>
                      <a:pt x="39" y="3"/>
                    </a:lnTo>
                    <a:lnTo>
                      <a:pt x="31" y="3"/>
                    </a:lnTo>
                    <a:lnTo>
                      <a:pt x="27" y="3"/>
                    </a:lnTo>
                    <a:lnTo>
                      <a:pt x="23" y="7"/>
                    </a:lnTo>
                    <a:lnTo>
                      <a:pt x="16" y="7"/>
                    </a:lnTo>
                    <a:lnTo>
                      <a:pt x="12" y="7"/>
                    </a:lnTo>
                    <a:lnTo>
                      <a:pt x="8" y="11"/>
                    </a:lnTo>
                    <a:lnTo>
                      <a:pt x="0" y="11"/>
                    </a:lnTo>
                    <a:lnTo>
                      <a:pt x="0" y="15"/>
                    </a:lnTo>
                    <a:lnTo>
                      <a:pt x="8" y="15"/>
                    </a:lnTo>
                    <a:lnTo>
                      <a:pt x="12" y="15"/>
                    </a:lnTo>
                    <a:lnTo>
                      <a:pt x="19" y="11"/>
                    </a:lnTo>
                    <a:lnTo>
                      <a:pt x="23" y="11"/>
                    </a:lnTo>
                    <a:lnTo>
                      <a:pt x="27" y="11"/>
                    </a:lnTo>
                    <a:lnTo>
                      <a:pt x="35" y="7"/>
                    </a:lnTo>
                    <a:lnTo>
                      <a:pt x="39" y="7"/>
                    </a:lnTo>
                    <a:lnTo>
                      <a:pt x="46" y="3"/>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1" name="Freeform 112"/>
              <p:cNvSpPr>
                <a:spLocks/>
              </p:cNvSpPr>
              <p:nvPr/>
            </p:nvSpPr>
            <p:spPr bwMode="auto">
              <a:xfrm>
                <a:off x="2347" y="3661"/>
                <a:ext cx="16" cy="23"/>
              </a:xfrm>
              <a:custGeom>
                <a:avLst/>
                <a:gdLst>
                  <a:gd name="T0" fmla="*/ 12 w 16"/>
                  <a:gd name="T1" fmla="*/ 0 h 23"/>
                  <a:gd name="T2" fmla="*/ 12 w 16"/>
                  <a:gd name="T3" fmla="*/ 0 h 23"/>
                  <a:gd name="T4" fmla="*/ 12 w 16"/>
                  <a:gd name="T5" fmla="*/ 4 h 23"/>
                  <a:gd name="T6" fmla="*/ 12 w 16"/>
                  <a:gd name="T7" fmla="*/ 8 h 23"/>
                  <a:gd name="T8" fmla="*/ 12 w 16"/>
                  <a:gd name="T9" fmla="*/ 8 h 23"/>
                  <a:gd name="T10" fmla="*/ 8 w 16"/>
                  <a:gd name="T11" fmla="*/ 12 h 23"/>
                  <a:gd name="T12" fmla="*/ 8 w 16"/>
                  <a:gd name="T13" fmla="*/ 16 h 23"/>
                  <a:gd name="T14" fmla="*/ 4 w 16"/>
                  <a:gd name="T15" fmla="*/ 16 h 23"/>
                  <a:gd name="T16" fmla="*/ 4 w 16"/>
                  <a:gd name="T17" fmla="*/ 20 h 23"/>
                  <a:gd name="T18" fmla="*/ 0 w 16"/>
                  <a:gd name="T19" fmla="*/ 20 h 23"/>
                  <a:gd name="T20" fmla="*/ 4 w 16"/>
                  <a:gd name="T21" fmla="*/ 23 h 23"/>
                  <a:gd name="T22" fmla="*/ 8 w 16"/>
                  <a:gd name="T23" fmla="*/ 23 h 23"/>
                  <a:gd name="T24" fmla="*/ 8 w 16"/>
                  <a:gd name="T25" fmla="*/ 20 h 23"/>
                  <a:gd name="T26" fmla="*/ 12 w 16"/>
                  <a:gd name="T27" fmla="*/ 20 h 23"/>
                  <a:gd name="T28" fmla="*/ 16 w 16"/>
                  <a:gd name="T29" fmla="*/ 16 h 23"/>
                  <a:gd name="T30" fmla="*/ 16 w 16"/>
                  <a:gd name="T31" fmla="*/ 12 h 23"/>
                  <a:gd name="T32" fmla="*/ 16 w 16"/>
                  <a:gd name="T33" fmla="*/ 8 h 23"/>
                  <a:gd name="T34" fmla="*/ 16 w 16"/>
                  <a:gd name="T35" fmla="*/ 4 h 23"/>
                  <a:gd name="T36" fmla="*/ 16 w 16"/>
                  <a:gd name="T37" fmla="*/ 0 h 23"/>
                  <a:gd name="T38" fmla="*/ 16 w 16"/>
                  <a:gd name="T39" fmla="*/ 0 h 23"/>
                  <a:gd name="T40" fmla="*/ 12 w 16"/>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23"/>
                  <a:gd name="T65" fmla="*/ 16 w 16"/>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23">
                    <a:moveTo>
                      <a:pt x="12" y="0"/>
                    </a:moveTo>
                    <a:lnTo>
                      <a:pt x="12" y="0"/>
                    </a:lnTo>
                    <a:lnTo>
                      <a:pt x="12" y="4"/>
                    </a:lnTo>
                    <a:lnTo>
                      <a:pt x="12" y="8"/>
                    </a:lnTo>
                    <a:lnTo>
                      <a:pt x="8" y="12"/>
                    </a:lnTo>
                    <a:lnTo>
                      <a:pt x="8" y="16"/>
                    </a:lnTo>
                    <a:lnTo>
                      <a:pt x="4" y="16"/>
                    </a:lnTo>
                    <a:lnTo>
                      <a:pt x="4" y="20"/>
                    </a:lnTo>
                    <a:lnTo>
                      <a:pt x="0" y="20"/>
                    </a:lnTo>
                    <a:lnTo>
                      <a:pt x="4" y="23"/>
                    </a:lnTo>
                    <a:lnTo>
                      <a:pt x="8" y="23"/>
                    </a:lnTo>
                    <a:lnTo>
                      <a:pt x="8" y="20"/>
                    </a:lnTo>
                    <a:lnTo>
                      <a:pt x="12" y="20"/>
                    </a:lnTo>
                    <a:lnTo>
                      <a:pt x="16" y="16"/>
                    </a:lnTo>
                    <a:lnTo>
                      <a:pt x="16" y="12"/>
                    </a:lnTo>
                    <a:lnTo>
                      <a:pt x="16" y="8"/>
                    </a:lnTo>
                    <a:lnTo>
                      <a:pt x="16" y="4"/>
                    </a:lnTo>
                    <a:lnTo>
                      <a:pt x="1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2" name="Freeform 113"/>
              <p:cNvSpPr>
                <a:spLocks/>
              </p:cNvSpPr>
              <p:nvPr/>
            </p:nvSpPr>
            <p:spPr bwMode="auto">
              <a:xfrm>
                <a:off x="2351" y="3654"/>
                <a:ext cx="12" cy="7"/>
              </a:xfrm>
              <a:custGeom>
                <a:avLst/>
                <a:gdLst>
                  <a:gd name="T0" fmla="*/ 0 w 12"/>
                  <a:gd name="T1" fmla="*/ 3 h 7"/>
                  <a:gd name="T2" fmla="*/ 0 w 12"/>
                  <a:gd name="T3" fmla="*/ 3 h 7"/>
                  <a:gd name="T4" fmla="*/ 4 w 12"/>
                  <a:gd name="T5" fmla="*/ 3 h 7"/>
                  <a:gd name="T6" fmla="*/ 4 w 12"/>
                  <a:gd name="T7" fmla="*/ 7 h 7"/>
                  <a:gd name="T8" fmla="*/ 8 w 12"/>
                  <a:gd name="T9" fmla="*/ 7 h 7"/>
                  <a:gd name="T10" fmla="*/ 8 w 12"/>
                  <a:gd name="T11" fmla="*/ 7 h 7"/>
                  <a:gd name="T12" fmla="*/ 12 w 12"/>
                  <a:gd name="T13" fmla="*/ 7 h 7"/>
                  <a:gd name="T14" fmla="*/ 12 w 12"/>
                  <a:gd name="T15" fmla="*/ 3 h 7"/>
                  <a:gd name="T16" fmla="*/ 8 w 12"/>
                  <a:gd name="T17" fmla="*/ 0 h 7"/>
                  <a:gd name="T18" fmla="*/ 4 w 12"/>
                  <a:gd name="T19" fmla="*/ 0 h 7"/>
                  <a:gd name="T20" fmla="*/ 0 w 12"/>
                  <a:gd name="T21" fmla="*/ 0 h 7"/>
                  <a:gd name="T22" fmla="*/ 0 w 12"/>
                  <a:gd name="T23" fmla="*/ 0 h 7"/>
                  <a:gd name="T24" fmla="*/ 0 w 12"/>
                  <a:gd name="T25" fmla="*/ 3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7"/>
                  <a:gd name="T41" fmla="*/ 12 w 12"/>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7">
                    <a:moveTo>
                      <a:pt x="0" y="3"/>
                    </a:moveTo>
                    <a:lnTo>
                      <a:pt x="0" y="3"/>
                    </a:lnTo>
                    <a:lnTo>
                      <a:pt x="4" y="3"/>
                    </a:lnTo>
                    <a:lnTo>
                      <a:pt x="4" y="7"/>
                    </a:lnTo>
                    <a:lnTo>
                      <a:pt x="8" y="7"/>
                    </a:lnTo>
                    <a:lnTo>
                      <a:pt x="12" y="7"/>
                    </a:lnTo>
                    <a:lnTo>
                      <a:pt x="12" y="3"/>
                    </a:lnTo>
                    <a:lnTo>
                      <a:pt x="8" y="0"/>
                    </a:lnTo>
                    <a:lnTo>
                      <a:pt x="4"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3" name="Freeform 114"/>
              <p:cNvSpPr>
                <a:spLocks/>
              </p:cNvSpPr>
              <p:nvPr/>
            </p:nvSpPr>
            <p:spPr bwMode="auto">
              <a:xfrm>
                <a:off x="2317" y="3654"/>
                <a:ext cx="34" cy="42"/>
              </a:xfrm>
              <a:custGeom>
                <a:avLst/>
                <a:gdLst>
                  <a:gd name="T0" fmla="*/ 4 w 34"/>
                  <a:gd name="T1" fmla="*/ 42 h 42"/>
                  <a:gd name="T2" fmla="*/ 4 w 34"/>
                  <a:gd name="T3" fmla="*/ 42 h 42"/>
                  <a:gd name="T4" fmla="*/ 7 w 34"/>
                  <a:gd name="T5" fmla="*/ 38 h 42"/>
                  <a:gd name="T6" fmla="*/ 11 w 34"/>
                  <a:gd name="T7" fmla="*/ 30 h 42"/>
                  <a:gd name="T8" fmla="*/ 15 w 34"/>
                  <a:gd name="T9" fmla="*/ 27 h 42"/>
                  <a:gd name="T10" fmla="*/ 19 w 34"/>
                  <a:gd name="T11" fmla="*/ 19 h 42"/>
                  <a:gd name="T12" fmla="*/ 23 w 34"/>
                  <a:gd name="T13" fmla="*/ 15 h 42"/>
                  <a:gd name="T14" fmla="*/ 27 w 34"/>
                  <a:gd name="T15" fmla="*/ 11 h 42"/>
                  <a:gd name="T16" fmla="*/ 30 w 34"/>
                  <a:gd name="T17" fmla="*/ 7 h 42"/>
                  <a:gd name="T18" fmla="*/ 34 w 34"/>
                  <a:gd name="T19" fmla="*/ 3 h 42"/>
                  <a:gd name="T20" fmla="*/ 34 w 34"/>
                  <a:gd name="T21" fmla="*/ 0 h 42"/>
                  <a:gd name="T22" fmla="*/ 27 w 34"/>
                  <a:gd name="T23" fmla="*/ 3 h 42"/>
                  <a:gd name="T24" fmla="*/ 23 w 34"/>
                  <a:gd name="T25" fmla="*/ 7 h 42"/>
                  <a:gd name="T26" fmla="*/ 19 w 34"/>
                  <a:gd name="T27" fmla="*/ 11 h 42"/>
                  <a:gd name="T28" fmla="*/ 15 w 34"/>
                  <a:gd name="T29" fmla="*/ 19 h 42"/>
                  <a:gd name="T30" fmla="*/ 11 w 34"/>
                  <a:gd name="T31" fmla="*/ 23 h 42"/>
                  <a:gd name="T32" fmla="*/ 7 w 34"/>
                  <a:gd name="T33" fmla="*/ 27 h 42"/>
                  <a:gd name="T34" fmla="*/ 4 w 34"/>
                  <a:gd name="T35" fmla="*/ 34 h 42"/>
                  <a:gd name="T36" fmla="*/ 0 w 34"/>
                  <a:gd name="T37" fmla="*/ 38 h 42"/>
                  <a:gd name="T38" fmla="*/ 0 w 34"/>
                  <a:gd name="T39" fmla="*/ 38 h 42"/>
                  <a:gd name="T40" fmla="*/ 4 w 34"/>
                  <a:gd name="T41" fmla="*/ 42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2"/>
                  <a:gd name="T65" fmla="*/ 34 w 34"/>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2">
                    <a:moveTo>
                      <a:pt x="4" y="42"/>
                    </a:moveTo>
                    <a:lnTo>
                      <a:pt x="4" y="42"/>
                    </a:lnTo>
                    <a:lnTo>
                      <a:pt x="7" y="38"/>
                    </a:lnTo>
                    <a:lnTo>
                      <a:pt x="11" y="30"/>
                    </a:lnTo>
                    <a:lnTo>
                      <a:pt x="15" y="27"/>
                    </a:lnTo>
                    <a:lnTo>
                      <a:pt x="19" y="19"/>
                    </a:lnTo>
                    <a:lnTo>
                      <a:pt x="23" y="15"/>
                    </a:lnTo>
                    <a:lnTo>
                      <a:pt x="27" y="11"/>
                    </a:lnTo>
                    <a:lnTo>
                      <a:pt x="30" y="7"/>
                    </a:lnTo>
                    <a:lnTo>
                      <a:pt x="34" y="3"/>
                    </a:lnTo>
                    <a:lnTo>
                      <a:pt x="34" y="0"/>
                    </a:lnTo>
                    <a:lnTo>
                      <a:pt x="27" y="3"/>
                    </a:lnTo>
                    <a:lnTo>
                      <a:pt x="23" y="7"/>
                    </a:lnTo>
                    <a:lnTo>
                      <a:pt x="19" y="11"/>
                    </a:lnTo>
                    <a:lnTo>
                      <a:pt x="15" y="19"/>
                    </a:lnTo>
                    <a:lnTo>
                      <a:pt x="11" y="23"/>
                    </a:lnTo>
                    <a:lnTo>
                      <a:pt x="7" y="27"/>
                    </a:lnTo>
                    <a:lnTo>
                      <a:pt x="4" y="34"/>
                    </a:lnTo>
                    <a:lnTo>
                      <a:pt x="0" y="38"/>
                    </a:lnTo>
                    <a:lnTo>
                      <a:pt x="4"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4" name="Freeform 115"/>
              <p:cNvSpPr>
                <a:spLocks/>
              </p:cNvSpPr>
              <p:nvPr/>
            </p:nvSpPr>
            <p:spPr bwMode="auto">
              <a:xfrm>
                <a:off x="2305" y="3692"/>
                <a:ext cx="16" cy="12"/>
              </a:xfrm>
              <a:custGeom>
                <a:avLst/>
                <a:gdLst>
                  <a:gd name="T0" fmla="*/ 4 w 16"/>
                  <a:gd name="T1" fmla="*/ 0 h 12"/>
                  <a:gd name="T2" fmla="*/ 12 w 16"/>
                  <a:gd name="T3" fmla="*/ 4 h 12"/>
                  <a:gd name="T4" fmla="*/ 12 w 16"/>
                  <a:gd name="T5" fmla="*/ 4 h 12"/>
                  <a:gd name="T6" fmla="*/ 12 w 16"/>
                  <a:gd name="T7" fmla="*/ 4 h 12"/>
                  <a:gd name="T8" fmla="*/ 12 w 16"/>
                  <a:gd name="T9" fmla="*/ 4 h 12"/>
                  <a:gd name="T10" fmla="*/ 16 w 16"/>
                  <a:gd name="T11" fmla="*/ 4 h 12"/>
                  <a:gd name="T12" fmla="*/ 12 w 16"/>
                  <a:gd name="T13" fmla="*/ 0 h 12"/>
                  <a:gd name="T14" fmla="*/ 12 w 16"/>
                  <a:gd name="T15" fmla="*/ 0 h 12"/>
                  <a:gd name="T16" fmla="*/ 12 w 16"/>
                  <a:gd name="T17" fmla="*/ 0 h 12"/>
                  <a:gd name="T18" fmla="*/ 8 w 16"/>
                  <a:gd name="T19" fmla="*/ 0 h 12"/>
                  <a:gd name="T20" fmla="*/ 8 w 16"/>
                  <a:gd name="T21" fmla="*/ 0 h 12"/>
                  <a:gd name="T22" fmla="*/ 12 w 16"/>
                  <a:gd name="T23" fmla="*/ 4 h 12"/>
                  <a:gd name="T24" fmla="*/ 4 w 16"/>
                  <a:gd name="T25" fmla="*/ 0 h 12"/>
                  <a:gd name="T26" fmla="*/ 0 w 16"/>
                  <a:gd name="T27" fmla="*/ 12 h 12"/>
                  <a:gd name="T28" fmla="*/ 12 w 16"/>
                  <a:gd name="T29" fmla="*/ 4 h 12"/>
                  <a:gd name="T30" fmla="*/ 4 w 1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12"/>
                  <a:gd name="T50" fmla="*/ 16 w 1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12">
                    <a:moveTo>
                      <a:pt x="4" y="0"/>
                    </a:moveTo>
                    <a:lnTo>
                      <a:pt x="12" y="4"/>
                    </a:lnTo>
                    <a:lnTo>
                      <a:pt x="16" y="4"/>
                    </a:lnTo>
                    <a:lnTo>
                      <a:pt x="12" y="0"/>
                    </a:lnTo>
                    <a:lnTo>
                      <a:pt x="8" y="0"/>
                    </a:lnTo>
                    <a:lnTo>
                      <a:pt x="12" y="4"/>
                    </a:lnTo>
                    <a:lnTo>
                      <a:pt x="4" y="0"/>
                    </a:lnTo>
                    <a:lnTo>
                      <a:pt x="0" y="12"/>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5" name="Freeform 116"/>
              <p:cNvSpPr>
                <a:spLocks/>
              </p:cNvSpPr>
              <p:nvPr/>
            </p:nvSpPr>
            <p:spPr bwMode="auto">
              <a:xfrm>
                <a:off x="2309" y="3688"/>
                <a:ext cx="12" cy="8"/>
              </a:xfrm>
              <a:custGeom>
                <a:avLst/>
                <a:gdLst>
                  <a:gd name="T0" fmla="*/ 4 w 12"/>
                  <a:gd name="T1" fmla="*/ 0 h 8"/>
                  <a:gd name="T2" fmla="*/ 4 w 12"/>
                  <a:gd name="T3" fmla="*/ 0 h 8"/>
                  <a:gd name="T4" fmla="*/ 4 w 12"/>
                  <a:gd name="T5" fmla="*/ 0 h 8"/>
                  <a:gd name="T6" fmla="*/ 4 w 12"/>
                  <a:gd name="T7" fmla="*/ 4 h 8"/>
                  <a:gd name="T8" fmla="*/ 4 w 12"/>
                  <a:gd name="T9" fmla="*/ 4 h 8"/>
                  <a:gd name="T10" fmla="*/ 0 w 12"/>
                  <a:gd name="T11" fmla="*/ 4 h 8"/>
                  <a:gd name="T12" fmla="*/ 8 w 12"/>
                  <a:gd name="T13" fmla="*/ 8 h 8"/>
                  <a:gd name="T14" fmla="*/ 8 w 12"/>
                  <a:gd name="T15" fmla="*/ 8 h 8"/>
                  <a:gd name="T16" fmla="*/ 8 w 12"/>
                  <a:gd name="T17" fmla="*/ 4 h 8"/>
                  <a:gd name="T18" fmla="*/ 12 w 12"/>
                  <a:gd name="T19" fmla="*/ 4 h 8"/>
                  <a:gd name="T20" fmla="*/ 12 w 12"/>
                  <a:gd name="T21" fmla="*/ 0 h 8"/>
                  <a:gd name="T22" fmla="*/ 12 w 12"/>
                  <a:gd name="T23" fmla="*/ 0 h 8"/>
                  <a:gd name="T24" fmla="*/ 4 w 12"/>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8"/>
                  <a:gd name="T41" fmla="*/ 12 w 12"/>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8">
                    <a:moveTo>
                      <a:pt x="4" y="0"/>
                    </a:moveTo>
                    <a:lnTo>
                      <a:pt x="4" y="0"/>
                    </a:lnTo>
                    <a:lnTo>
                      <a:pt x="4" y="4"/>
                    </a:lnTo>
                    <a:lnTo>
                      <a:pt x="0" y="4"/>
                    </a:lnTo>
                    <a:lnTo>
                      <a:pt x="8" y="8"/>
                    </a:lnTo>
                    <a:lnTo>
                      <a:pt x="8" y="4"/>
                    </a:lnTo>
                    <a:lnTo>
                      <a:pt x="12" y="4"/>
                    </a:lnTo>
                    <a:lnTo>
                      <a:pt x="1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6" name="Freeform 117"/>
              <p:cNvSpPr>
                <a:spLocks/>
              </p:cNvSpPr>
              <p:nvPr/>
            </p:nvSpPr>
            <p:spPr bwMode="auto">
              <a:xfrm>
                <a:off x="2313" y="3657"/>
                <a:ext cx="11" cy="31"/>
              </a:xfrm>
              <a:custGeom>
                <a:avLst/>
                <a:gdLst>
                  <a:gd name="T0" fmla="*/ 4 w 11"/>
                  <a:gd name="T1" fmla="*/ 0 h 31"/>
                  <a:gd name="T2" fmla="*/ 4 w 11"/>
                  <a:gd name="T3" fmla="*/ 0 h 31"/>
                  <a:gd name="T4" fmla="*/ 4 w 11"/>
                  <a:gd name="T5" fmla="*/ 8 h 31"/>
                  <a:gd name="T6" fmla="*/ 4 w 11"/>
                  <a:gd name="T7" fmla="*/ 16 h 31"/>
                  <a:gd name="T8" fmla="*/ 0 w 11"/>
                  <a:gd name="T9" fmla="*/ 24 h 31"/>
                  <a:gd name="T10" fmla="*/ 0 w 11"/>
                  <a:gd name="T11" fmla="*/ 31 h 31"/>
                  <a:gd name="T12" fmla="*/ 8 w 11"/>
                  <a:gd name="T13" fmla="*/ 31 h 31"/>
                  <a:gd name="T14" fmla="*/ 8 w 11"/>
                  <a:gd name="T15" fmla="*/ 24 h 31"/>
                  <a:gd name="T16" fmla="*/ 8 w 11"/>
                  <a:gd name="T17" fmla="*/ 16 h 31"/>
                  <a:gd name="T18" fmla="*/ 8 w 11"/>
                  <a:gd name="T19" fmla="*/ 8 h 31"/>
                  <a:gd name="T20" fmla="*/ 11 w 11"/>
                  <a:gd name="T21" fmla="*/ 0 h 31"/>
                  <a:gd name="T22" fmla="*/ 8 w 11"/>
                  <a:gd name="T23" fmla="*/ 0 h 31"/>
                  <a:gd name="T24" fmla="*/ 4 w 11"/>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31"/>
                  <a:gd name="T41" fmla="*/ 11 w 11"/>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31">
                    <a:moveTo>
                      <a:pt x="4" y="0"/>
                    </a:moveTo>
                    <a:lnTo>
                      <a:pt x="4" y="0"/>
                    </a:lnTo>
                    <a:lnTo>
                      <a:pt x="4" y="8"/>
                    </a:lnTo>
                    <a:lnTo>
                      <a:pt x="4" y="16"/>
                    </a:lnTo>
                    <a:lnTo>
                      <a:pt x="0" y="24"/>
                    </a:lnTo>
                    <a:lnTo>
                      <a:pt x="0" y="31"/>
                    </a:lnTo>
                    <a:lnTo>
                      <a:pt x="8" y="31"/>
                    </a:lnTo>
                    <a:lnTo>
                      <a:pt x="8" y="24"/>
                    </a:lnTo>
                    <a:lnTo>
                      <a:pt x="8" y="16"/>
                    </a:lnTo>
                    <a:lnTo>
                      <a:pt x="8" y="8"/>
                    </a:lnTo>
                    <a:lnTo>
                      <a:pt x="11" y="0"/>
                    </a:lnTo>
                    <a:lnTo>
                      <a:pt x="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7" name="Freeform 118"/>
              <p:cNvSpPr>
                <a:spLocks/>
              </p:cNvSpPr>
              <p:nvPr/>
            </p:nvSpPr>
            <p:spPr bwMode="auto">
              <a:xfrm>
                <a:off x="2301" y="3627"/>
                <a:ext cx="20" cy="30"/>
              </a:xfrm>
              <a:custGeom>
                <a:avLst/>
                <a:gdLst>
                  <a:gd name="T0" fmla="*/ 0 w 20"/>
                  <a:gd name="T1" fmla="*/ 7 h 30"/>
                  <a:gd name="T2" fmla="*/ 4 w 20"/>
                  <a:gd name="T3" fmla="*/ 7 h 30"/>
                  <a:gd name="T4" fmla="*/ 4 w 20"/>
                  <a:gd name="T5" fmla="*/ 7 h 30"/>
                  <a:gd name="T6" fmla="*/ 8 w 20"/>
                  <a:gd name="T7" fmla="*/ 7 h 30"/>
                  <a:gd name="T8" fmla="*/ 8 w 20"/>
                  <a:gd name="T9" fmla="*/ 11 h 30"/>
                  <a:gd name="T10" fmla="*/ 12 w 20"/>
                  <a:gd name="T11" fmla="*/ 11 h 30"/>
                  <a:gd name="T12" fmla="*/ 12 w 20"/>
                  <a:gd name="T13" fmla="*/ 15 h 30"/>
                  <a:gd name="T14" fmla="*/ 16 w 20"/>
                  <a:gd name="T15" fmla="*/ 23 h 30"/>
                  <a:gd name="T16" fmla="*/ 16 w 20"/>
                  <a:gd name="T17" fmla="*/ 27 h 30"/>
                  <a:gd name="T18" fmla="*/ 16 w 20"/>
                  <a:gd name="T19" fmla="*/ 30 h 30"/>
                  <a:gd name="T20" fmla="*/ 20 w 20"/>
                  <a:gd name="T21" fmla="*/ 30 h 30"/>
                  <a:gd name="T22" fmla="*/ 20 w 20"/>
                  <a:gd name="T23" fmla="*/ 27 h 30"/>
                  <a:gd name="T24" fmla="*/ 20 w 20"/>
                  <a:gd name="T25" fmla="*/ 19 h 30"/>
                  <a:gd name="T26" fmla="*/ 20 w 20"/>
                  <a:gd name="T27" fmla="*/ 15 h 30"/>
                  <a:gd name="T28" fmla="*/ 16 w 20"/>
                  <a:gd name="T29" fmla="*/ 11 h 30"/>
                  <a:gd name="T30" fmla="*/ 16 w 20"/>
                  <a:gd name="T31" fmla="*/ 7 h 30"/>
                  <a:gd name="T32" fmla="*/ 12 w 20"/>
                  <a:gd name="T33" fmla="*/ 3 h 30"/>
                  <a:gd name="T34" fmla="*/ 4 w 20"/>
                  <a:gd name="T35" fmla="*/ 0 h 30"/>
                  <a:gd name="T36" fmla="*/ 0 w 20"/>
                  <a:gd name="T37" fmla="*/ 0 h 30"/>
                  <a:gd name="T38" fmla="*/ 0 w 20"/>
                  <a:gd name="T39" fmla="*/ 0 h 30"/>
                  <a:gd name="T40" fmla="*/ 0 w 20"/>
                  <a:gd name="T41" fmla="*/ 7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30"/>
                  <a:gd name="T65" fmla="*/ 20 w 20"/>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30">
                    <a:moveTo>
                      <a:pt x="0" y="7"/>
                    </a:moveTo>
                    <a:lnTo>
                      <a:pt x="4" y="7"/>
                    </a:lnTo>
                    <a:lnTo>
                      <a:pt x="8" y="7"/>
                    </a:lnTo>
                    <a:lnTo>
                      <a:pt x="8" y="11"/>
                    </a:lnTo>
                    <a:lnTo>
                      <a:pt x="12" y="11"/>
                    </a:lnTo>
                    <a:lnTo>
                      <a:pt x="12" y="15"/>
                    </a:lnTo>
                    <a:lnTo>
                      <a:pt x="16" y="23"/>
                    </a:lnTo>
                    <a:lnTo>
                      <a:pt x="16" y="27"/>
                    </a:lnTo>
                    <a:lnTo>
                      <a:pt x="16" y="30"/>
                    </a:lnTo>
                    <a:lnTo>
                      <a:pt x="20" y="30"/>
                    </a:lnTo>
                    <a:lnTo>
                      <a:pt x="20" y="27"/>
                    </a:lnTo>
                    <a:lnTo>
                      <a:pt x="20" y="19"/>
                    </a:lnTo>
                    <a:lnTo>
                      <a:pt x="20" y="15"/>
                    </a:lnTo>
                    <a:lnTo>
                      <a:pt x="16" y="11"/>
                    </a:lnTo>
                    <a:lnTo>
                      <a:pt x="16" y="7"/>
                    </a:lnTo>
                    <a:lnTo>
                      <a:pt x="12" y="3"/>
                    </a:lnTo>
                    <a:lnTo>
                      <a:pt x="4"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8" name="Freeform 119"/>
              <p:cNvSpPr>
                <a:spLocks/>
              </p:cNvSpPr>
              <p:nvPr/>
            </p:nvSpPr>
            <p:spPr bwMode="auto">
              <a:xfrm>
                <a:off x="2282" y="3627"/>
                <a:ext cx="19" cy="34"/>
              </a:xfrm>
              <a:custGeom>
                <a:avLst/>
                <a:gdLst>
                  <a:gd name="T0" fmla="*/ 8 w 19"/>
                  <a:gd name="T1" fmla="*/ 34 h 34"/>
                  <a:gd name="T2" fmla="*/ 8 w 19"/>
                  <a:gd name="T3" fmla="*/ 34 h 34"/>
                  <a:gd name="T4" fmla="*/ 8 w 19"/>
                  <a:gd name="T5" fmla="*/ 27 h 34"/>
                  <a:gd name="T6" fmla="*/ 8 w 19"/>
                  <a:gd name="T7" fmla="*/ 23 h 34"/>
                  <a:gd name="T8" fmla="*/ 8 w 19"/>
                  <a:gd name="T9" fmla="*/ 19 h 34"/>
                  <a:gd name="T10" fmla="*/ 8 w 19"/>
                  <a:gd name="T11" fmla="*/ 15 h 34"/>
                  <a:gd name="T12" fmla="*/ 12 w 19"/>
                  <a:gd name="T13" fmla="*/ 11 h 34"/>
                  <a:gd name="T14" fmla="*/ 12 w 19"/>
                  <a:gd name="T15" fmla="*/ 11 h 34"/>
                  <a:gd name="T16" fmla="*/ 15 w 19"/>
                  <a:gd name="T17" fmla="*/ 7 h 34"/>
                  <a:gd name="T18" fmla="*/ 19 w 19"/>
                  <a:gd name="T19" fmla="*/ 7 h 34"/>
                  <a:gd name="T20" fmla="*/ 19 w 19"/>
                  <a:gd name="T21" fmla="*/ 0 h 34"/>
                  <a:gd name="T22" fmla="*/ 15 w 19"/>
                  <a:gd name="T23" fmla="*/ 3 h 34"/>
                  <a:gd name="T24" fmla="*/ 12 w 19"/>
                  <a:gd name="T25" fmla="*/ 7 h 34"/>
                  <a:gd name="T26" fmla="*/ 8 w 19"/>
                  <a:gd name="T27" fmla="*/ 11 h 34"/>
                  <a:gd name="T28" fmla="*/ 4 w 19"/>
                  <a:gd name="T29" fmla="*/ 15 h 34"/>
                  <a:gd name="T30" fmla="*/ 0 w 19"/>
                  <a:gd name="T31" fmla="*/ 19 h 34"/>
                  <a:gd name="T32" fmla="*/ 0 w 19"/>
                  <a:gd name="T33" fmla="*/ 23 h 34"/>
                  <a:gd name="T34" fmla="*/ 0 w 19"/>
                  <a:gd name="T35" fmla="*/ 30 h 34"/>
                  <a:gd name="T36" fmla="*/ 4 w 19"/>
                  <a:gd name="T37" fmla="*/ 34 h 34"/>
                  <a:gd name="T38" fmla="*/ 4 w 19"/>
                  <a:gd name="T39" fmla="*/ 34 h 34"/>
                  <a:gd name="T40" fmla="*/ 8 w 19"/>
                  <a:gd name="T41" fmla="*/ 34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34"/>
                  <a:gd name="T65" fmla="*/ 19 w 1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34">
                    <a:moveTo>
                      <a:pt x="8" y="34"/>
                    </a:moveTo>
                    <a:lnTo>
                      <a:pt x="8" y="34"/>
                    </a:lnTo>
                    <a:lnTo>
                      <a:pt x="8" y="27"/>
                    </a:lnTo>
                    <a:lnTo>
                      <a:pt x="8" y="23"/>
                    </a:lnTo>
                    <a:lnTo>
                      <a:pt x="8" y="19"/>
                    </a:lnTo>
                    <a:lnTo>
                      <a:pt x="8" y="15"/>
                    </a:lnTo>
                    <a:lnTo>
                      <a:pt x="12" y="11"/>
                    </a:lnTo>
                    <a:lnTo>
                      <a:pt x="15" y="7"/>
                    </a:lnTo>
                    <a:lnTo>
                      <a:pt x="19" y="7"/>
                    </a:lnTo>
                    <a:lnTo>
                      <a:pt x="19" y="0"/>
                    </a:lnTo>
                    <a:lnTo>
                      <a:pt x="15" y="3"/>
                    </a:lnTo>
                    <a:lnTo>
                      <a:pt x="12" y="7"/>
                    </a:lnTo>
                    <a:lnTo>
                      <a:pt x="8" y="11"/>
                    </a:lnTo>
                    <a:lnTo>
                      <a:pt x="4" y="15"/>
                    </a:lnTo>
                    <a:lnTo>
                      <a:pt x="0" y="19"/>
                    </a:lnTo>
                    <a:lnTo>
                      <a:pt x="0" y="23"/>
                    </a:lnTo>
                    <a:lnTo>
                      <a:pt x="0" y="30"/>
                    </a:lnTo>
                    <a:lnTo>
                      <a:pt x="4" y="34"/>
                    </a:lnTo>
                    <a:lnTo>
                      <a:pt x="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29" name="Freeform 120"/>
              <p:cNvSpPr>
                <a:spLocks/>
              </p:cNvSpPr>
              <p:nvPr/>
            </p:nvSpPr>
            <p:spPr bwMode="auto">
              <a:xfrm>
                <a:off x="2286" y="3661"/>
                <a:ext cx="35" cy="31"/>
              </a:xfrm>
              <a:custGeom>
                <a:avLst/>
                <a:gdLst>
                  <a:gd name="T0" fmla="*/ 35 w 35"/>
                  <a:gd name="T1" fmla="*/ 31 h 31"/>
                  <a:gd name="T2" fmla="*/ 31 w 35"/>
                  <a:gd name="T3" fmla="*/ 23 h 31"/>
                  <a:gd name="T4" fmla="*/ 27 w 35"/>
                  <a:gd name="T5" fmla="*/ 20 h 31"/>
                  <a:gd name="T6" fmla="*/ 23 w 35"/>
                  <a:gd name="T7" fmla="*/ 16 h 31"/>
                  <a:gd name="T8" fmla="*/ 19 w 35"/>
                  <a:gd name="T9" fmla="*/ 12 h 31"/>
                  <a:gd name="T10" fmla="*/ 15 w 35"/>
                  <a:gd name="T11" fmla="*/ 8 h 31"/>
                  <a:gd name="T12" fmla="*/ 11 w 35"/>
                  <a:gd name="T13" fmla="*/ 8 h 31"/>
                  <a:gd name="T14" fmla="*/ 8 w 35"/>
                  <a:gd name="T15" fmla="*/ 0 h 31"/>
                  <a:gd name="T16" fmla="*/ 4 w 35"/>
                  <a:gd name="T17" fmla="*/ 0 h 31"/>
                  <a:gd name="T18" fmla="*/ 0 w 35"/>
                  <a:gd name="T19" fmla="*/ 0 h 31"/>
                  <a:gd name="T20" fmla="*/ 4 w 35"/>
                  <a:gd name="T21" fmla="*/ 4 h 31"/>
                  <a:gd name="T22" fmla="*/ 8 w 35"/>
                  <a:gd name="T23" fmla="*/ 12 h 31"/>
                  <a:gd name="T24" fmla="*/ 11 w 35"/>
                  <a:gd name="T25" fmla="*/ 16 h 31"/>
                  <a:gd name="T26" fmla="*/ 15 w 35"/>
                  <a:gd name="T27" fmla="*/ 16 h 31"/>
                  <a:gd name="T28" fmla="*/ 19 w 35"/>
                  <a:gd name="T29" fmla="*/ 20 h 31"/>
                  <a:gd name="T30" fmla="*/ 23 w 35"/>
                  <a:gd name="T31" fmla="*/ 23 h 31"/>
                  <a:gd name="T32" fmla="*/ 27 w 35"/>
                  <a:gd name="T33" fmla="*/ 27 h 31"/>
                  <a:gd name="T34" fmla="*/ 31 w 35"/>
                  <a:gd name="T35" fmla="*/ 31 h 31"/>
                  <a:gd name="T36" fmla="*/ 35 w 35"/>
                  <a:gd name="T37" fmla="*/ 31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31"/>
                  <a:gd name="T59" fmla="*/ 35 w 35"/>
                  <a:gd name="T60" fmla="*/ 31 h 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31">
                    <a:moveTo>
                      <a:pt x="35" y="31"/>
                    </a:moveTo>
                    <a:lnTo>
                      <a:pt x="31" y="23"/>
                    </a:lnTo>
                    <a:lnTo>
                      <a:pt x="27" y="20"/>
                    </a:lnTo>
                    <a:lnTo>
                      <a:pt x="23" y="16"/>
                    </a:lnTo>
                    <a:lnTo>
                      <a:pt x="19" y="12"/>
                    </a:lnTo>
                    <a:lnTo>
                      <a:pt x="15" y="8"/>
                    </a:lnTo>
                    <a:lnTo>
                      <a:pt x="11" y="8"/>
                    </a:lnTo>
                    <a:lnTo>
                      <a:pt x="8" y="0"/>
                    </a:lnTo>
                    <a:lnTo>
                      <a:pt x="4" y="0"/>
                    </a:lnTo>
                    <a:lnTo>
                      <a:pt x="0" y="0"/>
                    </a:lnTo>
                    <a:lnTo>
                      <a:pt x="4" y="4"/>
                    </a:lnTo>
                    <a:lnTo>
                      <a:pt x="8" y="12"/>
                    </a:lnTo>
                    <a:lnTo>
                      <a:pt x="11" y="16"/>
                    </a:lnTo>
                    <a:lnTo>
                      <a:pt x="15" y="16"/>
                    </a:lnTo>
                    <a:lnTo>
                      <a:pt x="19" y="20"/>
                    </a:lnTo>
                    <a:lnTo>
                      <a:pt x="23" y="23"/>
                    </a:lnTo>
                    <a:lnTo>
                      <a:pt x="27" y="27"/>
                    </a:lnTo>
                    <a:lnTo>
                      <a:pt x="31" y="31"/>
                    </a:lnTo>
                    <a:lnTo>
                      <a:pt x="3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0" name="Freeform 121"/>
              <p:cNvSpPr>
                <a:spLocks/>
              </p:cNvSpPr>
              <p:nvPr/>
            </p:nvSpPr>
            <p:spPr bwMode="auto">
              <a:xfrm>
                <a:off x="2093" y="3696"/>
                <a:ext cx="39" cy="12"/>
              </a:xfrm>
              <a:custGeom>
                <a:avLst/>
                <a:gdLst>
                  <a:gd name="T0" fmla="*/ 0 w 39"/>
                  <a:gd name="T1" fmla="*/ 0 h 12"/>
                  <a:gd name="T2" fmla="*/ 4 w 39"/>
                  <a:gd name="T3" fmla="*/ 4 h 12"/>
                  <a:gd name="T4" fmla="*/ 8 w 39"/>
                  <a:gd name="T5" fmla="*/ 4 h 12"/>
                  <a:gd name="T6" fmla="*/ 16 w 39"/>
                  <a:gd name="T7" fmla="*/ 4 h 12"/>
                  <a:gd name="T8" fmla="*/ 20 w 39"/>
                  <a:gd name="T9" fmla="*/ 8 h 12"/>
                  <a:gd name="T10" fmla="*/ 24 w 39"/>
                  <a:gd name="T11" fmla="*/ 8 h 12"/>
                  <a:gd name="T12" fmla="*/ 31 w 39"/>
                  <a:gd name="T13" fmla="*/ 8 h 12"/>
                  <a:gd name="T14" fmla="*/ 35 w 39"/>
                  <a:gd name="T15" fmla="*/ 12 h 12"/>
                  <a:gd name="T16" fmla="*/ 39 w 39"/>
                  <a:gd name="T17" fmla="*/ 12 h 12"/>
                  <a:gd name="T18" fmla="*/ 0 w 3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2"/>
                  <a:gd name="T32" fmla="*/ 39 w 39"/>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2">
                    <a:moveTo>
                      <a:pt x="0" y="0"/>
                    </a:moveTo>
                    <a:lnTo>
                      <a:pt x="4" y="4"/>
                    </a:lnTo>
                    <a:lnTo>
                      <a:pt x="8" y="4"/>
                    </a:lnTo>
                    <a:lnTo>
                      <a:pt x="16" y="4"/>
                    </a:lnTo>
                    <a:lnTo>
                      <a:pt x="20" y="8"/>
                    </a:lnTo>
                    <a:lnTo>
                      <a:pt x="24" y="8"/>
                    </a:lnTo>
                    <a:lnTo>
                      <a:pt x="31" y="8"/>
                    </a:lnTo>
                    <a:lnTo>
                      <a:pt x="35" y="12"/>
                    </a:lnTo>
                    <a:lnTo>
                      <a:pt x="39"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1" name="Freeform 122"/>
              <p:cNvSpPr>
                <a:spLocks/>
              </p:cNvSpPr>
              <p:nvPr/>
            </p:nvSpPr>
            <p:spPr bwMode="auto">
              <a:xfrm>
                <a:off x="2093" y="3696"/>
                <a:ext cx="39" cy="15"/>
              </a:xfrm>
              <a:custGeom>
                <a:avLst/>
                <a:gdLst>
                  <a:gd name="T0" fmla="*/ 39 w 39"/>
                  <a:gd name="T1" fmla="*/ 8 h 15"/>
                  <a:gd name="T2" fmla="*/ 35 w 39"/>
                  <a:gd name="T3" fmla="*/ 8 h 15"/>
                  <a:gd name="T4" fmla="*/ 31 w 39"/>
                  <a:gd name="T5" fmla="*/ 8 h 15"/>
                  <a:gd name="T6" fmla="*/ 24 w 39"/>
                  <a:gd name="T7" fmla="*/ 4 h 15"/>
                  <a:gd name="T8" fmla="*/ 20 w 39"/>
                  <a:gd name="T9" fmla="*/ 4 h 15"/>
                  <a:gd name="T10" fmla="*/ 16 w 39"/>
                  <a:gd name="T11" fmla="*/ 4 h 15"/>
                  <a:gd name="T12" fmla="*/ 8 w 39"/>
                  <a:gd name="T13" fmla="*/ 0 h 15"/>
                  <a:gd name="T14" fmla="*/ 4 w 39"/>
                  <a:gd name="T15" fmla="*/ 0 h 15"/>
                  <a:gd name="T16" fmla="*/ 0 w 39"/>
                  <a:gd name="T17" fmla="*/ 0 h 15"/>
                  <a:gd name="T18" fmla="*/ 0 w 39"/>
                  <a:gd name="T19" fmla="*/ 4 h 15"/>
                  <a:gd name="T20" fmla="*/ 4 w 39"/>
                  <a:gd name="T21" fmla="*/ 8 h 15"/>
                  <a:gd name="T22" fmla="*/ 8 w 39"/>
                  <a:gd name="T23" fmla="*/ 8 h 15"/>
                  <a:gd name="T24" fmla="*/ 16 w 39"/>
                  <a:gd name="T25" fmla="*/ 8 h 15"/>
                  <a:gd name="T26" fmla="*/ 20 w 39"/>
                  <a:gd name="T27" fmla="*/ 8 h 15"/>
                  <a:gd name="T28" fmla="*/ 24 w 39"/>
                  <a:gd name="T29" fmla="*/ 12 h 15"/>
                  <a:gd name="T30" fmla="*/ 27 w 39"/>
                  <a:gd name="T31" fmla="*/ 12 h 15"/>
                  <a:gd name="T32" fmla="*/ 35 w 39"/>
                  <a:gd name="T33" fmla="*/ 12 h 15"/>
                  <a:gd name="T34" fmla="*/ 39 w 39"/>
                  <a:gd name="T35" fmla="*/ 15 h 15"/>
                  <a:gd name="T36" fmla="*/ 39 w 39"/>
                  <a:gd name="T37" fmla="*/ 8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15"/>
                  <a:gd name="T59" fmla="*/ 39 w 39"/>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15">
                    <a:moveTo>
                      <a:pt x="39" y="8"/>
                    </a:moveTo>
                    <a:lnTo>
                      <a:pt x="35" y="8"/>
                    </a:lnTo>
                    <a:lnTo>
                      <a:pt x="31" y="8"/>
                    </a:lnTo>
                    <a:lnTo>
                      <a:pt x="24" y="4"/>
                    </a:lnTo>
                    <a:lnTo>
                      <a:pt x="20" y="4"/>
                    </a:lnTo>
                    <a:lnTo>
                      <a:pt x="16" y="4"/>
                    </a:lnTo>
                    <a:lnTo>
                      <a:pt x="8" y="0"/>
                    </a:lnTo>
                    <a:lnTo>
                      <a:pt x="4" y="0"/>
                    </a:lnTo>
                    <a:lnTo>
                      <a:pt x="0" y="0"/>
                    </a:lnTo>
                    <a:lnTo>
                      <a:pt x="0" y="4"/>
                    </a:lnTo>
                    <a:lnTo>
                      <a:pt x="4" y="8"/>
                    </a:lnTo>
                    <a:lnTo>
                      <a:pt x="8" y="8"/>
                    </a:lnTo>
                    <a:lnTo>
                      <a:pt x="16" y="8"/>
                    </a:lnTo>
                    <a:lnTo>
                      <a:pt x="20" y="8"/>
                    </a:lnTo>
                    <a:lnTo>
                      <a:pt x="24" y="12"/>
                    </a:lnTo>
                    <a:lnTo>
                      <a:pt x="27" y="12"/>
                    </a:lnTo>
                    <a:lnTo>
                      <a:pt x="35" y="12"/>
                    </a:lnTo>
                    <a:lnTo>
                      <a:pt x="39" y="15"/>
                    </a:lnTo>
                    <a:lnTo>
                      <a:pt x="3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2" name="Freeform 123"/>
              <p:cNvSpPr>
                <a:spLocks/>
              </p:cNvSpPr>
              <p:nvPr/>
            </p:nvSpPr>
            <p:spPr bwMode="auto">
              <a:xfrm>
                <a:off x="2078" y="2894"/>
                <a:ext cx="169" cy="204"/>
              </a:xfrm>
              <a:custGeom>
                <a:avLst/>
                <a:gdLst>
                  <a:gd name="T0" fmla="*/ 146 w 169"/>
                  <a:gd name="T1" fmla="*/ 19 h 204"/>
                  <a:gd name="T2" fmla="*/ 142 w 169"/>
                  <a:gd name="T3" fmla="*/ 19 h 204"/>
                  <a:gd name="T4" fmla="*/ 142 w 169"/>
                  <a:gd name="T5" fmla="*/ 19 h 204"/>
                  <a:gd name="T6" fmla="*/ 142 w 169"/>
                  <a:gd name="T7" fmla="*/ 23 h 204"/>
                  <a:gd name="T8" fmla="*/ 139 w 169"/>
                  <a:gd name="T9" fmla="*/ 23 h 204"/>
                  <a:gd name="T10" fmla="*/ 135 w 169"/>
                  <a:gd name="T11" fmla="*/ 27 h 204"/>
                  <a:gd name="T12" fmla="*/ 131 w 169"/>
                  <a:gd name="T13" fmla="*/ 31 h 204"/>
                  <a:gd name="T14" fmla="*/ 123 w 169"/>
                  <a:gd name="T15" fmla="*/ 31 h 204"/>
                  <a:gd name="T16" fmla="*/ 116 w 169"/>
                  <a:gd name="T17" fmla="*/ 34 h 204"/>
                  <a:gd name="T18" fmla="*/ 108 w 169"/>
                  <a:gd name="T19" fmla="*/ 34 h 204"/>
                  <a:gd name="T20" fmla="*/ 96 w 169"/>
                  <a:gd name="T21" fmla="*/ 34 h 204"/>
                  <a:gd name="T22" fmla="*/ 85 w 169"/>
                  <a:gd name="T23" fmla="*/ 34 h 204"/>
                  <a:gd name="T24" fmla="*/ 73 w 169"/>
                  <a:gd name="T25" fmla="*/ 31 h 204"/>
                  <a:gd name="T26" fmla="*/ 58 w 169"/>
                  <a:gd name="T27" fmla="*/ 27 h 204"/>
                  <a:gd name="T28" fmla="*/ 42 w 169"/>
                  <a:gd name="T29" fmla="*/ 19 h 204"/>
                  <a:gd name="T30" fmla="*/ 23 w 169"/>
                  <a:gd name="T31" fmla="*/ 11 h 204"/>
                  <a:gd name="T32" fmla="*/ 0 w 169"/>
                  <a:gd name="T33" fmla="*/ 0 h 204"/>
                  <a:gd name="T34" fmla="*/ 4 w 169"/>
                  <a:gd name="T35" fmla="*/ 0 h 204"/>
                  <a:gd name="T36" fmla="*/ 8 w 169"/>
                  <a:gd name="T37" fmla="*/ 0 h 204"/>
                  <a:gd name="T38" fmla="*/ 12 w 169"/>
                  <a:gd name="T39" fmla="*/ 4 h 204"/>
                  <a:gd name="T40" fmla="*/ 19 w 169"/>
                  <a:gd name="T41" fmla="*/ 11 h 204"/>
                  <a:gd name="T42" fmla="*/ 31 w 169"/>
                  <a:gd name="T43" fmla="*/ 19 h 204"/>
                  <a:gd name="T44" fmla="*/ 39 w 169"/>
                  <a:gd name="T45" fmla="*/ 27 h 204"/>
                  <a:gd name="T46" fmla="*/ 50 w 169"/>
                  <a:gd name="T47" fmla="*/ 34 h 204"/>
                  <a:gd name="T48" fmla="*/ 65 w 169"/>
                  <a:gd name="T49" fmla="*/ 46 h 204"/>
                  <a:gd name="T50" fmla="*/ 77 w 169"/>
                  <a:gd name="T51" fmla="*/ 61 h 204"/>
                  <a:gd name="T52" fmla="*/ 89 w 169"/>
                  <a:gd name="T53" fmla="*/ 77 h 204"/>
                  <a:gd name="T54" fmla="*/ 100 w 169"/>
                  <a:gd name="T55" fmla="*/ 92 h 204"/>
                  <a:gd name="T56" fmla="*/ 112 w 169"/>
                  <a:gd name="T57" fmla="*/ 112 h 204"/>
                  <a:gd name="T58" fmla="*/ 123 w 169"/>
                  <a:gd name="T59" fmla="*/ 131 h 204"/>
                  <a:gd name="T60" fmla="*/ 131 w 169"/>
                  <a:gd name="T61" fmla="*/ 154 h 204"/>
                  <a:gd name="T62" fmla="*/ 139 w 169"/>
                  <a:gd name="T63" fmla="*/ 177 h 204"/>
                  <a:gd name="T64" fmla="*/ 146 w 169"/>
                  <a:gd name="T65" fmla="*/ 204 h 204"/>
                  <a:gd name="T66" fmla="*/ 146 w 169"/>
                  <a:gd name="T67" fmla="*/ 200 h 204"/>
                  <a:gd name="T68" fmla="*/ 146 w 169"/>
                  <a:gd name="T69" fmla="*/ 193 h 204"/>
                  <a:gd name="T70" fmla="*/ 150 w 169"/>
                  <a:gd name="T71" fmla="*/ 177 h 204"/>
                  <a:gd name="T72" fmla="*/ 154 w 169"/>
                  <a:gd name="T73" fmla="*/ 162 h 204"/>
                  <a:gd name="T74" fmla="*/ 154 w 169"/>
                  <a:gd name="T75" fmla="*/ 146 h 204"/>
                  <a:gd name="T76" fmla="*/ 158 w 169"/>
                  <a:gd name="T77" fmla="*/ 127 h 204"/>
                  <a:gd name="T78" fmla="*/ 162 w 169"/>
                  <a:gd name="T79" fmla="*/ 115 h 204"/>
                  <a:gd name="T80" fmla="*/ 166 w 169"/>
                  <a:gd name="T81" fmla="*/ 104 h 204"/>
                  <a:gd name="T82" fmla="*/ 166 w 169"/>
                  <a:gd name="T83" fmla="*/ 92 h 204"/>
                  <a:gd name="T84" fmla="*/ 169 w 169"/>
                  <a:gd name="T85" fmla="*/ 81 h 204"/>
                  <a:gd name="T86" fmla="*/ 169 w 169"/>
                  <a:gd name="T87" fmla="*/ 69 h 204"/>
                  <a:gd name="T88" fmla="*/ 169 w 169"/>
                  <a:gd name="T89" fmla="*/ 58 h 204"/>
                  <a:gd name="T90" fmla="*/ 166 w 169"/>
                  <a:gd name="T91" fmla="*/ 46 h 204"/>
                  <a:gd name="T92" fmla="*/ 162 w 169"/>
                  <a:gd name="T93" fmla="*/ 34 h 204"/>
                  <a:gd name="T94" fmla="*/ 154 w 169"/>
                  <a:gd name="T95" fmla="*/ 27 h 204"/>
                  <a:gd name="T96" fmla="*/ 146 w 169"/>
                  <a:gd name="T97" fmla="*/ 19 h 204"/>
                  <a:gd name="T98" fmla="*/ 146 w 169"/>
                  <a:gd name="T99" fmla="*/ 19 h 2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9"/>
                  <a:gd name="T151" fmla="*/ 0 h 204"/>
                  <a:gd name="T152" fmla="*/ 169 w 169"/>
                  <a:gd name="T153" fmla="*/ 204 h 20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9" h="204">
                    <a:moveTo>
                      <a:pt x="146" y="19"/>
                    </a:moveTo>
                    <a:lnTo>
                      <a:pt x="142" y="19"/>
                    </a:lnTo>
                    <a:lnTo>
                      <a:pt x="142" y="23"/>
                    </a:lnTo>
                    <a:lnTo>
                      <a:pt x="139" y="23"/>
                    </a:lnTo>
                    <a:lnTo>
                      <a:pt x="135" y="27"/>
                    </a:lnTo>
                    <a:lnTo>
                      <a:pt x="131" y="31"/>
                    </a:lnTo>
                    <a:lnTo>
                      <a:pt x="123" y="31"/>
                    </a:lnTo>
                    <a:lnTo>
                      <a:pt x="116" y="34"/>
                    </a:lnTo>
                    <a:lnTo>
                      <a:pt x="108" y="34"/>
                    </a:lnTo>
                    <a:lnTo>
                      <a:pt x="96" y="34"/>
                    </a:lnTo>
                    <a:lnTo>
                      <a:pt x="85" y="34"/>
                    </a:lnTo>
                    <a:lnTo>
                      <a:pt x="73" y="31"/>
                    </a:lnTo>
                    <a:lnTo>
                      <a:pt x="58" y="27"/>
                    </a:lnTo>
                    <a:lnTo>
                      <a:pt x="42" y="19"/>
                    </a:lnTo>
                    <a:lnTo>
                      <a:pt x="23" y="11"/>
                    </a:lnTo>
                    <a:lnTo>
                      <a:pt x="0" y="0"/>
                    </a:lnTo>
                    <a:lnTo>
                      <a:pt x="4" y="0"/>
                    </a:lnTo>
                    <a:lnTo>
                      <a:pt x="8" y="0"/>
                    </a:lnTo>
                    <a:lnTo>
                      <a:pt x="12" y="4"/>
                    </a:lnTo>
                    <a:lnTo>
                      <a:pt x="19" y="11"/>
                    </a:lnTo>
                    <a:lnTo>
                      <a:pt x="31" y="19"/>
                    </a:lnTo>
                    <a:lnTo>
                      <a:pt x="39" y="27"/>
                    </a:lnTo>
                    <a:lnTo>
                      <a:pt x="50" y="34"/>
                    </a:lnTo>
                    <a:lnTo>
                      <a:pt x="65" y="46"/>
                    </a:lnTo>
                    <a:lnTo>
                      <a:pt x="77" y="61"/>
                    </a:lnTo>
                    <a:lnTo>
                      <a:pt x="89" y="77"/>
                    </a:lnTo>
                    <a:lnTo>
                      <a:pt x="100" y="92"/>
                    </a:lnTo>
                    <a:lnTo>
                      <a:pt x="112" y="112"/>
                    </a:lnTo>
                    <a:lnTo>
                      <a:pt x="123" y="131"/>
                    </a:lnTo>
                    <a:lnTo>
                      <a:pt x="131" y="154"/>
                    </a:lnTo>
                    <a:lnTo>
                      <a:pt x="139" y="177"/>
                    </a:lnTo>
                    <a:lnTo>
                      <a:pt x="146" y="204"/>
                    </a:lnTo>
                    <a:lnTo>
                      <a:pt x="146" y="200"/>
                    </a:lnTo>
                    <a:lnTo>
                      <a:pt x="146" y="193"/>
                    </a:lnTo>
                    <a:lnTo>
                      <a:pt x="150" y="177"/>
                    </a:lnTo>
                    <a:lnTo>
                      <a:pt x="154" y="162"/>
                    </a:lnTo>
                    <a:lnTo>
                      <a:pt x="154" y="146"/>
                    </a:lnTo>
                    <a:lnTo>
                      <a:pt x="158" y="127"/>
                    </a:lnTo>
                    <a:lnTo>
                      <a:pt x="162" y="115"/>
                    </a:lnTo>
                    <a:lnTo>
                      <a:pt x="166" y="104"/>
                    </a:lnTo>
                    <a:lnTo>
                      <a:pt x="166" y="92"/>
                    </a:lnTo>
                    <a:lnTo>
                      <a:pt x="169" y="81"/>
                    </a:lnTo>
                    <a:lnTo>
                      <a:pt x="169" y="69"/>
                    </a:lnTo>
                    <a:lnTo>
                      <a:pt x="169" y="58"/>
                    </a:lnTo>
                    <a:lnTo>
                      <a:pt x="166" y="46"/>
                    </a:lnTo>
                    <a:lnTo>
                      <a:pt x="162" y="34"/>
                    </a:lnTo>
                    <a:lnTo>
                      <a:pt x="154" y="27"/>
                    </a:lnTo>
                    <a:lnTo>
                      <a:pt x="14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3" name="Freeform 124"/>
              <p:cNvSpPr>
                <a:spLocks/>
              </p:cNvSpPr>
              <p:nvPr/>
            </p:nvSpPr>
            <p:spPr bwMode="auto">
              <a:xfrm>
                <a:off x="2078" y="2890"/>
                <a:ext cx="146" cy="42"/>
              </a:xfrm>
              <a:custGeom>
                <a:avLst/>
                <a:gdLst>
                  <a:gd name="T0" fmla="*/ 4 w 146"/>
                  <a:gd name="T1" fmla="*/ 0 h 42"/>
                  <a:gd name="T2" fmla="*/ 0 w 146"/>
                  <a:gd name="T3" fmla="*/ 4 h 42"/>
                  <a:gd name="T4" fmla="*/ 19 w 146"/>
                  <a:gd name="T5" fmla="*/ 15 h 42"/>
                  <a:gd name="T6" fmla="*/ 39 w 146"/>
                  <a:gd name="T7" fmla="*/ 27 h 42"/>
                  <a:gd name="T8" fmla="*/ 58 w 146"/>
                  <a:gd name="T9" fmla="*/ 31 h 42"/>
                  <a:gd name="T10" fmla="*/ 73 w 146"/>
                  <a:gd name="T11" fmla="*/ 38 h 42"/>
                  <a:gd name="T12" fmla="*/ 85 w 146"/>
                  <a:gd name="T13" fmla="*/ 38 h 42"/>
                  <a:gd name="T14" fmla="*/ 96 w 146"/>
                  <a:gd name="T15" fmla="*/ 42 h 42"/>
                  <a:gd name="T16" fmla="*/ 108 w 146"/>
                  <a:gd name="T17" fmla="*/ 42 h 42"/>
                  <a:gd name="T18" fmla="*/ 116 w 146"/>
                  <a:gd name="T19" fmla="*/ 42 h 42"/>
                  <a:gd name="T20" fmla="*/ 123 w 146"/>
                  <a:gd name="T21" fmla="*/ 38 h 42"/>
                  <a:gd name="T22" fmla="*/ 131 w 146"/>
                  <a:gd name="T23" fmla="*/ 38 h 42"/>
                  <a:gd name="T24" fmla="*/ 135 w 146"/>
                  <a:gd name="T25" fmla="*/ 35 h 42"/>
                  <a:gd name="T26" fmla="*/ 139 w 146"/>
                  <a:gd name="T27" fmla="*/ 31 h 42"/>
                  <a:gd name="T28" fmla="*/ 142 w 146"/>
                  <a:gd name="T29" fmla="*/ 27 h 42"/>
                  <a:gd name="T30" fmla="*/ 146 w 146"/>
                  <a:gd name="T31" fmla="*/ 27 h 42"/>
                  <a:gd name="T32" fmla="*/ 146 w 146"/>
                  <a:gd name="T33" fmla="*/ 23 h 42"/>
                  <a:gd name="T34" fmla="*/ 146 w 146"/>
                  <a:gd name="T35" fmla="*/ 23 h 42"/>
                  <a:gd name="T36" fmla="*/ 142 w 146"/>
                  <a:gd name="T37" fmla="*/ 19 h 42"/>
                  <a:gd name="T38" fmla="*/ 142 w 146"/>
                  <a:gd name="T39" fmla="*/ 19 h 42"/>
                  <a:gd name="T40" fmla="*/ 142 w 146"/>
                  <a:gd name="T41" fmla="*/ 23 h 42"/>
                  <a:gd name="T42" fmla="*/ 139 w 146"/>
                  <a:gd name="T43" fmla="*/ 23 h 42"/>
                  <a:gd name="T44" fmla="*/ 135 w 146"/>
                  <a:gd name="T45" fmla="*/ 27 h 42"/>
                  <a:gd name="T46" fmla="*/ 135 w 146"/>
                  <a:gd name="T47" fmla="*/ 27 h 42"/>
                  <a:gd name="T48" fmla="*/ 127 w 146"/>
                  <a:gd name="T49" fmla="*/ 31 h 42"/>
                  <a:gd name="T50" fmla="*/ 123 w 146"/>
                  <a:gd name="T51" fmla="*/ 35 h 42"/>
                  <a:gd name="T52" fmla="*/ 116 w 146"/>
                  <a:gd name="T53" fmla="*/ 35 h 42"/>
                  <a:gd name="T54" fmla="*/ 108 w 146"/>
                  <a:gd name="T55" fmla="*/ 35 h 42"/>
                  <a:gd name="T56" fmla="*/ 96 w 146"/>
                  <a:gd name="T57" fmla="*/ 35 h 42"/>
                  <a:gd name="T58" fmla="*/ 85 w 146"/>
                  <a:gd name="T59" fmla="*/ 35 h 42"/>
                  <a:gd name="T60" fmla="*/ 73 w 146"/>
                  <a:gd name="T61" fmla="*/ 31 h 42"/>
                  <a:gd name="T62" fmla="*/ 58 w 146"/>
                  <a:gd name="T63" fmla="*/ 27 h 42"/>
                  <a:gd name="T64" fmla="*/ 42 w 146"/>
                  <a:gd name="T65" fmla="*/ 19 h 42"/>
                  <a:gd name="T66" fmla="*/ 23 w 146"/>
                  <a:gd name="T67" fmla="*/ 11 h 42"/>
                  <a:gd name="T68" fmla="*/ 4 w 146"/>
                  <a:gd name="T69" fmla="*/ 0 h 42"/>
                  <a:gd name="T70" fmla="*/ 0 w 146"/>
                  <a:gd name="T71" fmla="*/ 4 h 42"/>
                  <a:gd name="T72" fmla="*/ 4 w 146"/>
                  <a:gd name="T73" fmla="*/ 0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42"/>
                  <a:gd name="T113" fmla="*/ 146 w 146"/>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42">
                    <a:moveTo>
                      <a:pt x="4" y="0"/>
                    </a:moveTo>
                    <a:lnTo>
                      <a:pt x="0" y="4"/>
                    </a:lnTo>
                    <a:lnTo>
                      <a:pt x="19" y="15"/>
                    </a:lnTo>
                    <a:lnTo>
                      <a:pt x="39" y="27"/>
                    </a:lnTo>
                    <a:lnTo>
                      <a:pt x="58" y="31"/>
                    </a:lnTo>
                    <a:lnTo>
                      <a:pt x="73" y="38"/>
                    </a:lnTo>
                    <a:lnTo>
                      <a:pt x="85" y="38"/>
                    </a:lnTo>
                    <a:lnTo>
                      <a:pt x="96" y="42"/>
                    </a:lnTo>
                    <a:lnTo>
                      <a:pt x="108" y="42"/>
                    </a:lnTo>
                    <a:lnTo>
                      <a:pt x="116" y="42"/>
                    </a:lnTo>
                    <a:lnTo>
                      <a:pt x="123" y="38"/>
                    </a:lnTo>
                    <a:lnTo>
                      <a:pt x="131" y="38"/>
                    </a:lnTo>
                    <a:lnTo>
                      <a:pt x="135" y="35"/>
                    </a:lnTo>
                    <a:lnTo>
                      <a:pt x="139" y="31"/>
                    </a:lnTo>
                    <a:lnTo>
                      <a:pt x="142" y="27"/>
                    </a:lnTo>
                    <a:lnTo>
                      <a:pt x="146" y="27"/>
                    </a:lnTo>
                    <a:lnTo>
                      <a:pt x="146" y="23"/>
                    </a:lnTo>
                    <a:lnTo>
                      <a:pt x="142" y="19"/>
                    </a:lnTo>
                    <a:lnTo>
                      <a:pt x="142" y="23"/>
                    </a:lnTo>
                    <a:lnTo>
                      <a:pt x="139" y="23"/>
                    </a:lnTo>
                    <a:lnTo>
                      <a:pt x="135" y="27"/>
                    </a:lnTo>
                    <a:lnTo>
                      <a:pt x="127" y="31"/>
                    </a:lnTo>
                    <a:lnTo>
                      <a:pt x="123" y="35"/>
                    </a:lnTo>
                    <a:lnTo>
                      <a:pt x="116" y="35"/>
                    </a:lnTo>
                    <a:lnTo>
                      <a:pt x="108" y="35"/>
                    </a:lnTo>
                    <a:lnTo>
                      <a:pt x="96" y="35"/>
                    </a:lnTo>
                    <a:lnTo>
                      <a:pt x="85" y="35"/>
                    </a:lnTo>
                    <a:lnTo>
                      <a:pt x="73" y="31"/>
                    </a:lnTo>
                    <a:lnTo>
                      <a:pt x="58" y="27"/>
                    </a:lnTo>
                    <a:lnTo>
                      <a:pt x="42" y="19"/>
                    </a:lnTo>
                    <a:lnTo>
                      <a:pt x="23" y="11"/>
                    </a:lnTo>
                    <a:lnTo>
                      <a:pt x="4" y="0"/>
                    </a:lnTo>
                    <a:lnTo>
                      <a:pt x="0"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4" name="Freeform 125"/>
              <p:cNvSpPr>
                <a:spLocks/>
              </p:cNvSpPr>
              <p:nvPr/>
            </p:nvSpPr>
            <p:spPr bwMode="auto">
              <a:xfrm>
                <a:off x="2078" y="2890"/>
                <a:ext cx="150" cy="208"/>
              </a:xfrm>
              <a:custGeom>
                <a:avLst/>
                <a:gdLst>
                  <a:gd name="T0" fmla="*/ 142 w 150"/>
                  <a:gd name="T1" fmla="*/ 208 h 208"/>
                  <a:gd name="T2" fmla="*/ 150 w 150"/>
                  <a:gd name="T3" fmla="*/ 208 h 208"/>
                  <a:gd name="T4" fmla="*/ 142 w 150"/>
                  <a:gd name="T5" fmla="*/ 181 h 208"/>
                  <a:gd name="T6" fmla="*/ 135 w 150"/>
                  <a:gd name="T7" fmla="*/ 158 h 208"/>
                  <a:gd name="T8" fmla="*/ 127 w 150"/>
                  <a:gd name="T9" fmla="*/ 135 h 208"/>
                  <a:gd name="T10" fmla="*/ 116 w 150"/>
                  <a:gd name="T11" fmla="*/ 116 h 208"/>
                  <a:gd name="T12" fmla="*/ 104 w 150"/>
                  <a:gd name="T13" fmla="*/ 96 h 208"/>
                  <a:gd name="T14" fmla="*/ 92 w 150"/>
                  <a:gd name="T15" fmla="*/ 77 h 208"/>
                  <a:gd name="T16" fmla="*/ 77 w 150"/>
                  <a:gd name="T17" fmla="*/ 62 h 208"/>
                  <a:gd name="T18" fmla="*/ 65 w 150"/>
                  <a:gd name="T19" fmla="*/ 50 h 208"/>
                  <a:gd name="T20" fmla="*/ 54 w 150"/>
                  <a:gd name="T21" fmla="*/ 38 h 208"/>
                  <a:gd name="T22" fmla="*/ 42 w 150"/>
                  <a:gd name="T23" fmla="*/ 27 h 208"/>
                  <a:gd name="T24" fmla="*/ 31 w 150"/>
                  <a:gd name="T25" fmla="*/ 19 h 208"/>
                  <a:gd name="T26" fmla="*/ 23 w 150"/>
                  <a:gd name="T27" fmla="*/ 11 h 208"/>
                  <a:gd name="T28" fmla="*/ 15 w 150"/>
                  <a:gd name="T29" fmla="*/ 8 h 208"/>
                  <a:gd name="T30" fmla="*/ 8 w 150"/>
                  <a:gd name="T31" fmla="*/ 4 h 208"/>
                  <a:gd name="T32" fmla="*/ 4 w 150"/>
                  <a:gd name="T33" fmla="*/ 0 h 208"/>
                  <a:gd name="T34" fmla="*/ 4 w 150"/>
                  <a:gd name="T35" fmla="*/ 0 h 208"/>
                  <a:gd name="T36" fmla="*/ 0 w 150"/>
                  <a:gd name="T37" fmla="*/ 4 h 208"/>
                  <a:gd name="T38" fmla="*/ 0 w 150"/>
                  <a:gd name="T39" fmla="*/ 4 h 208"/>
                  <a:gd name="T40" fmla="*/ 4 w 150"/>
                  <a:gd name="T41" fmla="*/ 8 h 208"/>
                  <a:gd name="T42" fmla="*/ 12 w 150"/>
                  <a:gd name="T43" fmla="*/ 11 h 208"/>
                  <a:gd name="T44" fmla="*/ 19 w 150"/>
                  <a:gd name="T45" fmla="*/ 15 h 208"/>
                  <a:gd name="T46" fmla="*/ 27 w 150"/>
                  <a:gd name="T47" fmla="*/ 23 h 208"/>
                  <a:gd name="T48" fmla="*/ 39 w 150"/>
                  <a:gd name="T49" fmla="*/ 31 h 208"/>
                  <a:gd name="T50" fmla="*/ 50 w 150"/>
                  <a:gd name="T51" fmla="*/ 42 h 208"/>
                  <a:gd name="T52" fmla="*/ 62 w 150"/>
                  <a:gd name="T53" fmla="*/ 54 h 208"/>
                  <a:gd name="T54" fmla="*/ 73 w 150"/>
                  <a:gd name="T55" fmla="*/ 65 h 208"/>
                  <a:gd name="T56" fmla="*/ 85 w 150"/>
                  <a:gd name="T57" fmla="*/ 81 h 208"/>
                  <a:gd name="T58" fmla="*/ 96 w 150"/>
                  <a:gd name="T59" fmla="*/ 100 h 208"/>
                  <a:gd name="T60" fmla="*/ 108 w 150"/>
                  <a:gd name="T61" fmla="*/ 116 h 208"/>
                  <a:gd name="T62" fmla="*/ 119 w 150"/>
                  <a:gd name="T63" fmla="*/ 139 h 208"/>
                  <a:gd name="T64" fmla="*/ 131 w 150"/>
                  <a:gd name="T65" fmla="*/ 158 h 208"/>
                  <a:gd name="T66" fmla="*/ 139 w 150"/>
                  <a:gd name="T67" fmla="*/ 181 h 208"/>
                  <a:gd name="T68" fmla="*/ 142 w 150"/>
                  <a:gd name="T69" fmla="*/ 208 h 208"/>
                  <a:gd name="T70" fmla="*/ 150 w 150"/>
                  <a:gd name="T71" fmla="*/ 208 h 208"/>
                  <a:gd name="T72" fmla="*/ 142 w 150"/>
                  <a:gd name="T73" fmla="*/ 208 h 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0"/>
                  <a:gd name="T112" fmla="*/ 0 h 208"/>
                  <a:gd name="T113" fmla="*/ 150 w 150"/>
                  <a:gd name="T114" fmla="*/ 208 h 2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0" h="208">
                    <a:moveTo>
                      <a:pt x="142" y="208"/>
                    </a:moveTo>
                    <a:lnTo>
                      <a:pt x="150" y="208"/>
                    </a:lnTo>
                    <a:lnTo>
                      <a:pt x="142" y="181"/>
                    </a:lnTo>
                    <a:lnTo>
                      <a:pt x="135" y="158"/>
                    </a:lnTo>
                    <a:lnTo>
                      <a:pt x="127" y="135"/>
                    </a:lnTo>
                    <a:lnTo>
                      <a:pt x="116" y="116"/>
                    </a:lnTo>
                    <a:lnTo>
                      <a:pt x="104" y="96"/>
                    </a:lnTo>
                    <a:lnTo>
                      <a:pt x="92" y="77"/>
                    </a:lnTo>
                    <a:lnTo>
                      <a:pt x="77" y="62"/>
                    </a:lnTo>
                    <a:lnTo>
                      <a:pt x="65" y="50"/>
                    </a:lnTo>
                    <a:lnTo>
                      <a:pt x="54" y="38"/>
                    </a:lnTo>
                    <a:lnTo>
                      <a:pt x="42" y="27"/>
                    </a:lnTo>
                    <a:lnTo>
                      <a:pt x="31" y="19"/>
                    </a:lnTo>
                    <a:lnTo>
                      <a:pt x="23" y="11"/>
                    </a:lnTo>
                    <a:lnTo>
                      <a:pt x="15" y="8"/>
                    </a:lnTo>
                    <a:lnTo>
                      <a:pt x="8" y="4"/>
                    </a:lnTo>
                    <a:lnTo>
                      <a:pt x="4" y="0"/>
                    </a:lnTo>
                    <a:lnTo>
                      <a:pt x="0" y="4"/>
                    </a:lnTo>
                    <a:lnTo>
                      <a:pt x="4" y="8"/>
                    </a:lnTo>
                    <a:lnTo>
                      <a:pt x="12" y="11"/>
                    </a:lnTo>
                    <a:lnTo>
                      <a:pt x="19" y="15"/>
                    </a:lnTo>
                    <a:lnTo>
                      <a:pt x="27" y="23"/>
                    </a:lnTo>
                    <a:lnTo>
                      <a:pt x="39" y="31"/>
                    </a:lnTo>
                    <a:lnTo>
                      <a:pt x="50" y="42"/>
                    </a:lnTo>
                    <a:lnTo>
                      <a:pt x="62" y="54"/>
                    </a:lnTo>
                    <a:lnTo>
                      <a:pt x="73" y="65"/>
                    </a:lnTo>
                    <a:lnTo>
                      <a:pt x="85" y="81"/>
                    </a:lnTo>
                    <a:lnTo>
                      <a:pt x="96" y="100"/>
                    </a:lnTo>
                    <a:lnTo>
                      <a:pt x="108" y="116"/>
                    </a:lnTo>
                    <a:lnTo>
                      <a:pt x="119" y="139"/>
                    </a:lnTo>
                    <a:lnTo>
                      <a:pt x="131" y="158"/>
                    </a:lnTo>
                    <a:lnTo>
                      <a:pt x="139" y="181"/>
                    </a:lnTo>
                    <a:lnTo>
                      <a:pt x="142" y="208"/>
                    </a:lnTo>
                    <a:lnTo>
                      <a:pt x="150" y="208"/>
                    </a:lnTo>
                    <a:lnTo>
                      <a:pt x="142" y="2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5" name="Freeform 126"/>
              <p:cNvSpPr>
                <a:spLocks/>
              </p:cNvSpPr>
              <p:nvPr/>
            </p:nvSpPr>
            <p:spPr bwMode="auto">
              <a:xfrm>
                <a:off x="2220" y="2994"/>
                <a:ext cx="24" cy="104"/>
              </a:xfrm>
              <a:custGeom>
                <a:avLst/>
                <a:gdLst>
                  <a:gd name="T0" fmla="*/ 20 w 24"/>
                  <a:gd name="T1" fmla="*/ 0 h 104"/>
                  <a:gd name="T2" fmla="*/ 20 w 24"/>
                  <a:gd name="T3" fmla="*/ 0 h 104"/>
                  <a:gd name="T4" fmla="*/ 16 w 24"/>
                  <a:gd name="T5" fmla="*/ 12 h 104"/>
                  <a:gd name="T6" fmla="*/ 12 w 24"/>
                  <a:gd name="T7" fmla="*/ 27 h 104"/>
                  <a:gd name="T8" fmla="*/ 12 w 24"/>
                  <a:gd name="T9" fmla="*/ 46 h 104"/>
                  <a:gd name="T10" fmla="*/ 8 w 24"/>
                  <a:gd name="T11" fmla="*/ 62 h 104"/>
                  <a:gd name="T12" fmla="*/ 4 w 24"/>
                  <a:gd name="T13" fmla="*/ 77 h 104"/>
                  <a:gd name="T14" fmla="*/ 4 w 24"/>
                  <a:gd name="T15" fmla="*/ 93 h 104"/>
                  <a:gd name="T16" fmla="*/ 0 w 24"/>
                  <a:gd name="T17" fmla="*/ 100 h 104"/>
                  <a:gd name="T18" fmla="*/ 0 w 24"/>
                  <a:gd name="T19" fmla="*/ 104 h 104"/>
                  <a:gd name="T20" fmla="*/ 8 w 24"/>
                  <a:gd name="T21" fmla="*/ 104 h 104"/>
                  <a:gd name="T22" fmla="*/ 8 w 24"/>
                  <a:gd name="T23" fmla="*/ 100 h 104"/>
                  <a:gd name="T24" fmla="*/ 8 w 24"/>
                  <a:gd name="T25" fmla="*/ 93 h 104"/>
                  <a:gd name="T26" fmla="*/ 12 w 24"/>
                  <a:gd name="T27" fmla="*/ 77 h 104"/>
                  <a:gd name="T28" fmla="*/ 12 w 24"/>
                  <a:gd name="T29" fmla="*/ 62 h 104"/>
                  <a:gd name="T30" fmla="*/ 16 w 24"/>
                  <a:gd name="T31" fmla="*/ 46 h 104"/>
                  <a:gd name="T32" fmla="*/ 20 w 24"/>
                  <a:gd name="T33" fmla="*/ 31 h 104"/>
                  <a:gd name="T34" fmla="*/ 24 w 24"/>
                  <a:gd name="T35" fmla="*/ 15 h 104"/>
                  <a:gd name="T36" fmla="*/ 24 w 24"/>
                  <a:gd name="T37" fmla="*/ 4 h 104"/>
                  <a:gd name="T38" fmla="*/ 24 w 24"/>
                  <a:gd name="T39" fmla="*/ 4 h 104"/>
                  <a:gd name="T40" fmla="*/ 20 w 24"/>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4"/>
                  <a:gd name="T65" fmla="*/ 24 w 24"/>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4">
                    <a:moveTo>
                      <a:pt x="20" y="0"/>
                    </a:moveTo>
                    <a:lnTo>
                      <a:pt x="20" y="0"/>
                    </a:lnTo>
                    <a:lnTo>
                      <a:pt x="16" y="12"/>
                    </a:lnTo>
                    <a:lnTo>
                      <a:pt x="12" y="27"/>
                    </a:lnTo>
                    <a:lnTo>
                      <a:pt x="12" y="46"/>
                    </a:lnTo>
                    <a:lnTo>
                      <a:pt x="8" y="62"/>
                    </a:lnTo>
                    <a:lnTo>
                      <a:pt x="4" y="77"/>
                    </a:lnTo>
                    <a:lnTo>
                      <a:pt x="4" y="93"/>
                    </a:lnTo>
                    <a:lnTo>
                      <a:pt x="0" y="100"/>
                    </a:lnTo>
                    <a:lnTo>
                      <a:pt x="0" y="104"/>
                    </a:lnTo>
                    <a:lnTo>
                      <a:pt x="8" y="104"/>
                    </a:lnTo>
                    <a:lnTo>
                      <a:pt x="8" y="100"/>
                    </a:lnTo>
                    <a:lnTo>
                      <a:pt x="8" y="93"/>
                    </a:lnTo>
                    <a:lnTo>
                      <a:pt x="12" y="77"/>
                    </a:lnTo>
                    <a:lnTo>
                      <a:pt x="12" y="62"/>
                    </a:lnTo>
                    <a:lnTo>
                      <a:pt x="16" y="46"/>
                    </a:lnTo>
                    <a:lnTo>
                      <a:pt x="20" y="31"/>
                    </a:lnTo>
                    <a:lnTo>
                      <a:pt x="24" y="15"/>
                    </a:lnTo>
                    <a:lnTo>
                      <a:pt x="24"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6" name="Freeform 127"/>
              <p:cNvSpPr>
                <a:spLocks/>
              </p:cNvSpPr>
              <p:nvPr/>
            </p:nvSpPr>
            <p:spPr bwMode="auto">
              <a:xfrm>
                <a:off x="2220" y="2905"/>
                <a:ext cx="31" cy="93"/>
              </a:xfrm>
              <a:custGeom>
                <a:avLst/>
                <a:gdLst>
                  <a:gd name="T0" fmla="*/ 4 w 31"/>
                  <a:gd name="T1" fmla="*/ 8 h 93"/>
                  <a:gd name="T2" fmla="*/ 0 w 31"/>
                  <a:gd name="T3" fmla="*/ 8 h 93"/>
                  <a:gd name="T4" fmla="*/ 12 w 31"/>
                  <a:gd name="T5" fmla="*/ 16 h 93"/>
                  <a:gd name="T6" fmla="*/ 16 w 31"/>
                  <a:gd name="T7" fmla="*/ 27 h 93"/>
                  <a:gd name="T8" fmla="*/ 20 w 31"/>
                  <a:gd name="T9" fmla="*/ 35 h 93"/>
                  <a:gd name="T10" fmla="*/ 24 w 31"/>
                  <a:gd name="T11" fmla="*/ 47 h 93"/>
                  <a:gd name="T12" fmla="*/ 24 w 31"/>
                  <a:gd name="T13" fmla="*/ 58 h 93"/>
                  <a:gd name="T14" fmla="*/ 24 w 31"/>
                  <a:gd name="T15" fmla="*/ 70 h 93"/>
                  <a:gd name="T16" fmla="*/ 24 w 31"/>
                  <a:gd name="T17" fmla="*/ 81 h 93"/>
                  <a:gd name="T18" fmla="*/ 20 w 31"/>
                  <a:gd name="T19" fmla="*/ 89 h 93"/>
                  <a:gd name="T20" fmla="*/ 24 w 31"/>
                  <a:gd name="T21" fmla="*/ 93 h 93"/>
                  <a:gd name="T22" fmla="*/ 27 w 31"/>
                  <a:gd name="T23" fmla="*/ 81 h 93"/>
                  <a:gd name="T24" fmla="*/ 31 w 31"/>
                  <a:gd name="T25" fmla="*/ 70 h 93"/>
                  <a:gd name="T26" fmla="*/ 31 w 31"/>
                  <a:gd name="T27" fmla="*/ 58 h 93"/>
                  <a:gd name="T28" fmla="*/ 31 w 31"/>
                  <a:gd name="T29" fmla="*/ 47 h 93"/>
                  <a:gd name="T30" fmla="*/ 27 w 31"/>
                  <a:gd name="T31" fmla="*/ 35 h 93"/>
                  <a:gd name="T32" fmla="*/ 24 w 31"/>
                  <a:gd name="T33" fmla="*/ 23 h 93"/>
                  <a:gd name="T34" fmla="*/ 16 w 31"/>
                  <a:gd name="T35" fmla="*/ 12 h 93"/>
                  <a:gd name="T36" fmla="*/ 4 w 31"/>
                  <a:gd name="T37" fmla="*/ 4 h 93"/>
                  <a:gd name="T38" fmla="*/ 0 w 31"/>
                  <a:gd name="T39" fmla="*/ 4 h 93"/>
                  <a:gd name="T40" fmla="*/ 4 w 31"/>
                  <a:gd name="T41" fmla="*/ 4 h 93"/>
                  <a:gd name="T42" fmla="*/ 0 w 31"/>
                  <a:gd name="T43" fmla="*/ 0 h 93"/>
                  <a:gd name="T44" fmla="*/ 0 w 31"/>
                  <a:gd name="T45" fmla="*/ 4 h 93"/>
                  <a:gd name="T46" fmla="*/ 4 w 31"/>
                  <a:gd name="T47" fmla="*/ 8 h 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93"/>
                  <a:gd name="T74" fmla="*/ 31 w 31"/>
                  <a:gd name="T75" fmla="*/ 93 h 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93">
                    <a:moveTo>
                      <a:pt x="4" y="8"/>
                    </a:moveTo>
                    <a:lnTo>
                      <a:pt x="0" y="8"/>
                    </a:lnTo>
                    <a:lnTo>
                      <a:pt x="12" y="16"/>
                    </a:lnTo>
                    <a:lnTo>
                      <a:pt x="16" y="27"/>
                    </a:lnTo>
                    <a:lnTo>
                      <a:pt x="20" y="35"/>
                    </a:lnTo>
                    <a:lnTo>
                      <a:pt x="24" y="47"/>
                    </a:lnTo>
                    <a:lnTo>
                      <a:pt x="24" y="58"/>
                    </a:lnTo>
                    <a:lnTo>
                      <a:pt x="24" y="70"/>
                    </a:lnTo>
                    <a:lnTo>
                      <a:pt x="24" y="81"/>
                    </a:lnTo>
                    <a:lnTo>
                      <a:pt x="20" y="89"/>
                    </a:lnTo>
                    <a:lnTo>
                      <a:pt x="24" y="93"/>
                    </a:lnTo>
                    <a:lnTo>
                      <a:pt x="27" y="81"/>
                    </a:lnTo>
                    <a:lnTo>
                      <a:pt x="31" y="70"/>
                    </a:lnTo>
                    <a:lnTo>
                      <a:pt x="31" y="58"/>
                    </a:lnTo>
                    <a:lnTo>
                      <a:pt x="31" y="47"/>
                    </a:lnTo>
                    <a:lnTo>
                      <a:pt x="27" y="35"/>
                    </a:lnTo>
                    <a:lnTo>
                      <a:pt x="24" y="23"/>
                    </a:lnTo>
                    <a:lnTo>
                      <a:pt x="16" y="12"/>
                    </a:lnTo>
                    <a:lnTo>
                      <a:pt x="4" y="4"/>
                    </a:lnTo>
                    <a:lnTo>
                      <a:pt x="0" y="4"/>
                    </a:lnTo>
                    <a:lnTo>
                      <a:pt x="4" y="4"/>
                    </a:lnTo>
                    <a:lnTo>
                      <a:pt x="0" y="0"/>
                    </a:lnTo>
                    <a:lnTo>
                      <a:pt x="0" y="4"/>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7" name="Freeform 128"/>
              <p:cNvSpPr>
                <a:spLocks/>
              </p:cNvSpPr>
              <p:nvPr/>
            </p:nvSpPr>
            <p:spPr bwMode="auto">
              <a:xfrm>
                <a:off x="2220" y="2905"/>
                <a:ext cx="4" cy="8"/>
              </a:xfrm>
              <a:custGeom>
                <a:avLst/>
                <a:gdLst>
                  <a:gd name="T0" fmla="*/ 4 w 4"/>
                  <a:gd name="T1" fmla="*/ 8 h 8"/>
                  <a:gd name="T2" fmla="*/ 4 w 4"/>
                  <a:gd name="T3" fmla="*/ 8 h 8"/>
                  <a:gd name="T4" fmla="*/ 4 w 4"/>
                  <a:gd name="T5" fmla="*/ 8 h 8"/>
                  <a:gd name="T6" fmla="*/ 4 w 4"/>
                  <a:gd name="T7" fmla="*/ 8 h 8"/>
                  <a:gd name="T8" fmla="*/ 4 w 4"/>
                  <a:gd name="T9" fmla="*/ 8 h 8"/>
                  <a:gd name="T10" fmla="*/ 0 w 4"/>
                  <a:gd name="T11" fmla="*/ 4 h 8"/>
                  <a:gd name="T12" fmla="*/ 4 w 4"/>
                  <a:gd name="T13" fmla="*/ 4 h 8"/>
                  <a:gd name="T14" fmla="*/ 0 w 4"/>
                  <a:gd name="T15" fmla="*/ 0 h 8"/>
                  <a:gd name="T16" fmla="*/ 0 w 4"/>
                  <a:gd name="T17" fmla="*/ 4 h 8"/>
                  <a:gd name="T18" fmla="*/ 4 w 4"/>
                  <a:gd name="T19" fmla="*/ 8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8"/>
                  <a:gd name="T32" fmla="*/ 4 w 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8">
                    <a:moveTo>
                      <a:pt x="4" y="8"/>
                    </a:moveTo>
                    <a:lnTo>
                      <a:pt x="4" y="8"/>
                    </a:lnTo>
                    <a:lnTo>
                      <a:pt x="0" y="4"/>
                    </a:lnTo>
                    <a:lnTo>
                      <a:pt x="4" y="4"/>
                    </a:lnTo>
                    <a:lnTo>
                      <a:pt x="0" y="0"/>
                    </a:lnTo>
                    <a:lnTo>
                      <a:pt x="0" y="4"/>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8" name="Freeform 129"/>
              <p:cNvSpPr>
                <a:spLocks/>
              </p:cNvSpPr>
              <p:nvPr/>
            </p:nvSpPr>
            <p:spPr bwMode="auto">
              <a:xfrm>
                <a:off x="2224" y="2921"/>
                <a:ext cx="81" cy="162"/>
              </a:xfrm>
              <a:custGeom>
                <a:avLst/>
                <a:gdLst>
                  <a:gd name="T0" fmla="*/ 8 w 81"/>
                  <a:gd name="T1" fmla="*/ 4 h 162"/>
                  <a:gd name="T2" fmla="*/ 16 w 81"/>
                  <a:gd name="T3" fmla="*/ 15 h 162"/>
                  <a:gd name="T4" fmla="*/ 20 w 81"/>
                  <a:gd name="T5" fmla="*/ 31 h 162"/>
                  <a:gd name="T6" fmla="*/ 20 w 81"/>
                  <a:gd name="T7" fmla="*/ 50 h 162"/>
                  <a:gd name="T8" fmla="*/ 16 w 81"/>
                  <a:gd name="T9" fmla="*/ 73 h 162"/>
                  <a:gd name="T10" fmla="*/ 8 w 81"/>
                  <a:gd name="T11" fmla="*/ 96 h 162"/>
                  <a:gd name="T12" fmla="*/ 4 w 81"/>
                  <a:gd name="T13" fmla="*/ 119 h 162"/>
                  <a:gd name="T14" fmla="*/ 0 w 81"/>
                  <a:gd name="T15" fmla="*/ 142 h 162"/>
                  <a:gd name="T16" fmla="*/ 0 w 81"/>
                  <a:gd name="T17" fmla="*/ 162 h 162"/>
                  <a:gd name="T18" fmla="*/ 4 w 81"/>
                  <a:gd name="T19" fmla="*/ 154 h 162"/>
                  <a:gd name="T20" fmla="*/ 8 w 81"/>
                  <a:gd name="T21" fmla="*/ 142 h 162"/>
                  <a:gd name="T22" fmla="*/ 12 w 81"/>
                  <a:gd name="T23" fmla="*/ 135 h 162"/>
                  <a:gd name="T24" fmla="*/ 20 w 81"/>
                  <a:gd name="T25" fmla="*/ 127 h 162"/>
                  <a:gd name="T26" fmla="*/ 27 w 81"/>
                  <a:gd name="T27" fmla="*/ 119 h 162"/>
                  <a:gd name="T28" fmla="*/ 35 w 81"/>
                  <a:gd name="T29" fmla="*/ 115 h 162"/>
                  <a:gd name="T30" fmla="*/ 39 w 81"/>
                  <a:gd name="T31" fmla="*/ 108 h 162"/>
                  <a:gd name="T32" fmla="*/ 43 w 81"/>
                  <a:gd name="T33" fmla="*/ 100 h 162"/>
                  <a:gd name="T34" fmla="*/ 47 w 81"/>
                  <a:gd name="T35" fmla="*/ 88 h 162"/>
                  <a:gd name="T36" fmla="*/ 47 w 81"/>
                  <a:gd name="T37" fmla="*/ 77 h 162"/>
                  <a:gd name="T38" fmla="*/ 47 w 81"/>
                  <a:gd name="T39" fmla="*/ 65 h 162"/>
                  <a:gd name="T40" fmla="*/ 47 w 81"/>
                  <a:gd name="T41" fmla="*/ 58 h 162"/>
                  <a:gd name="T42" fmla="*/ 50 w 81"/>
                  <a:gd name="T43" fmla="*/ 54 h 162"/>
                  <a:gd name="T44" fmla="*/ 54 w 81"/>
                  <a:gd name="T45" fmla="*/ 50 h 162"/>
                  <a:gd name="T46" fmla="*/ 58 w 81"/>
                  <a:gd name="T47" fmla="*/ 50 h 162"/>
                  <a:gd name="T48" fmla="*/ 62 w 81"/>
                  <a:gd name="T49" fmla="*/ 54 h 162"/>
                  <a:gd name="T50" fmla="*/ 70 w 81"/>
                  <a:gd name="T51" fmla="*/ 54 h 162"/>
                  <a:gd name="T52" fmla="*/ 73 w 81"/>
                  <a:gd name="T53" fmla="*/ 54 h 162"/>
                  <a:gd name="T54" fmla="*/ 77 w 81"/>
                  <a:gd name="T55" fmla="*/ 58 h 162"/>
                  <a:gd name="T56" fmla="*/ 81 w 81"/>
                  <a:gd name="T57" fmla="*/ 54 h 162"/>
                  <a:gd name="T58" fmla="*/ 77 w 81"/>
                  <a:gd name="T59" fmla="*/ 50 h 162"/>
                  <a:gd name="T60" fmla="*/ 70 w 81"/>
                  <a:gd name="T61" fmla="*/ 46 h 162"/>
                  <a:gd name="T62" fmla="*/ 66 w 81"/>
                  <a:gd name="T63" fmla="*/ 34 h 162"/>
                  <a:gd name="T64" fmla="*/ 58 w 81"/>
                  <a:gd name="T65" fmla="*/ 27 h 162"/>
                  <a:gd name="T66" fmla="*/ 54 w 81"/>
                  <a:gd name="T67" fmla="*/ 19 h 162"/>
                  <a:gd name="T68" fmla="*/ 47 w 81"/>
                  <a:gd name="T69" fmla="*/ 11 h 162"/>
                  <a:gd name="T70" fmla="*/ 43 w 81"/>
                  <a:gd name="T71" fmla="*/ 4 h 162"/>
                  <a:gd name="T72" fmla="*/ 35 w 81"/>
                  <a:gd name="T73" fmla="*/ 0 h 162"/>
                  <a:gd name="T74" fmla="*/ 8 w 81"/>
                  <a:gd name="T75" fmla="*/ 4 h 1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1"/>
                  <a:gd name="T115" fmla="*/ 0 h 162"/>
                  <a:gd name="T116" fmla="*/ 81 w 81"/>
                  <a:gd name="T117" fmla="*/ 162 h 1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1" h="162">
                    <a:moveTo>
                      <a:pt x="8" y="4"/>
                    </a:moveTo>
                    <a:lnTo>
                      <a:pt x="16" y="15"/>
                    </a:lnTo>
                    <a:lnTo>
                      <a:pt x="20" y="31"/>
                    </a:lnTo>
                    <a:lnTo>
                      <a:pt x="20" y="50"/>
                    </a:lnTo>
                    <a:lnTo>
                      <a:pt x="16" y="73"/>
                    </a:lnTo>
                    <a:lnTo>
                      <a:pt x="8" y="96"/>
                    </a:lnTo>
                    <a:lnTo>
                      <a:pt x="4" y="119"/>
                    </a:lnTo>
                    <a:lnTo>
                      <a:pt x="0" y="142"/>
                    </a:lnTo>
                    <a:lnTo>
                      <a:pt x="0" y="162"/>
                    </a:lnTo>
                    <a:lnTo>
                      <a:pt x="4" y="154"/>
                    </a:lnTo>
                    <a:lnTo>
                      <a:pt x="8" y="142"/>
                    </a:lnTo>
                    <a:lnTo>
                      <a:pt x="12" y="135"/>
                    </a:lnTo>
                    <a:lnTo>
                      <a:pt x="20" y="127"/>
                    </a:lnTo>
                    <a:lnTo>
                      <a:pt x="27" y="119"/>
                    </a:lnTo>
                    <a:lnTo>
                      <a:pt x="35" y="115"/>
                    </a:lnTo>
                    <a:lnTo>
                      <a:pt x="39" y="108"/>
                    </a:lnTo>
                    <a:lnTo>
                      <a:pt x="43" y="100"/>
                    </a:lnTo>
                    <a:lnTo>
                      <a:pt x="47" y="88"/>
                    </a:lnTo>
                    <a:lnTo>
                      <a:pt x="47" y="77"/>
                    </a:lnTo>
                    <a:lnTo>
                      <a:pt x="47" y="65"/>
                    </a:lnTo>
                    <a:lnTo>
                      <a:pt x="47" y="58"/>
                    </a:lnTo>
                    <a:lnTo>
                      <a:pt x="50" y="54"/>
                    </a:lnTo>
                    <a:lnTo>
                      <a:pt x="54" y="50"/>
                    </a:lnTo>
                    <a:lnTo>
                      <a:pt x="58" y="50"/>
                    </a:lnTo>
                    <a:lnTo>
                      <a:pt x="62" y="54"/>
                    </a:lnTo>
                    <a:lnTo>
                      <a:pt x="70" y="54"/>
                    </a:lnTo>
                    <a:lnTo>
                      <a:pt x="73" y="54"/>
                    </a:lnTo>
                    <a:lnTo>
                      <a:pt x="77" y="58"/>
                    </a:lnTo>
                    <a:lnTo>
                      <a:pt x="81" y="54"/>
                    </a:lnTo>
                    <a:lnTo>
                      <a:pt x="77" y="50"/>
                    </a:lnTo>
                    <a:lnTo>
                      <a:pt x="70" y="46"/>
                    </a:lnTo>
                    <a:lnTo>
                      <a:pt x="66" y="34"/>
                    </a:lnTo>
                    <a:lnTo>
                      <a:pt x="58" y="27"/>
                    </a:lnTo>
                    <a:lnTo>
                      <a:pt x="54" y="19"/>
                    </a:lnTo>
                    <a:lnTo>
                      <a:pt x="47" y="11"/>
                    </a:lnTo>
                    <a:lnTo>
                      <a:pt x="43" y="4"/>
                    </a:lnTo>
                    <a:lnTo>
                      <a:pt x="35" y="0"/>
                    </a:lnTo>
                    <a:lnTo>
                      <a:pt x="8" y="4"/>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39" name="Freeform 130"/>
              <p:cNvSpPr>
                <a:spLocks/>
              </p:cNvSpPr>
              <p:nvPr/>
            </p:nvSpPr>
            <p:spPr bwMode="auto">
              <a:xfrm>
                <a:off x="2220" y="2925"/>
                <a:ext cx="27" cy="158"/>
              </a:xfrm>
              <a:custGeom>
                <a:avLst/>
                <a:gdLst>
                  <a:gd name="T0" fmla="*/ 0 w 27"/>
                  <a:gd name="T1" fmla="*/ 158 h 158"/>
                  <a:gd name="T2" fmla="*/ 8 w 27"/>
                  <a:gd name="T3" fmla="*/ 158 h 158"/>
                  <a:gd name="T4" fmla="*/ 8 w 27"/>
                  <a:gd name="T5" fmla="*/ 138 h 158"/>
                  <a:gd name="T6" fmla="*/ 12 w 27"/>
                  <a:gd name="T7" fmla="*/ 115 h 158"/>
                  <a:gd name="T8" fmla="*/ 16 w 27"/>
                  <a:gd name="T9" fmla="*/ 92 h 158"/>
                  <a:gd name="T10" fmla="*/ 20 w 27"/>
                  <a:gd name="T11" fmla="*/ 69 h 158"/>
                  <a:gd name="T12" fmla="*/ 24 w 27"/>
                  <a:gd name="T13" fmla="*/ 46 h 158"/>
                  <a:gd name="T14" fmla="*/ 27 w 27"/>
                  <a:gd name="T15" fmla="*/ 27 h 158"/>
                  <a:gd name="T16" fmla="*/ 24 w 27"/>
                  <a:gd name="T17" fmla="*/ 11 h 158"/>
                  <a:gd name="T18" fmla="*/ 12 w 27"/>
                  <a:gd name="T19" fmla="*/ 0 h 158"/>
                  <a:gd name="T20" fmla="*/ 8 w 27"/>
                  <a:gd name="T21" fmla="*/ 3 h 158"/>
                  <a:gd name="T22" fmla="*/ 16 w 27"/>
                  <a:gd name="T23" fmla="*/ 11 h 158"/>
                  <a:gd name="T24" fmla="*/ 20 w 27"/>
                  <a:gd name="T25" fmla="*/ 27 h 158"/>
                  <a:gd name="T26" fmla="*/ 20 w 27"/>
                  <a:gd name="T27" fmla="*/ 46 h 158"/>
                  <a:gd name="T28" fmla="*/ 16 w 27"/>
                  <a:gd name="T29" fmla="*/ 69 h 158"/>
                  <a:gd name="T30" fmla="*/ 12 w 27"/>
                  <a:gd name="T31" fmla="*/ 92 h 158"/>
                  <a:gd name="T32" fmla="*/ 4 w 27"/>
                  <a:gd name="T33" fmla="*/ 115 h 158"/>
                  <a:gd name="T34" fmla="*/ 0 w 27"/>
                  <a:gd name="T35" fmla="*/ 138 h 158"/>
                  <a:gd name="T36" fmla="*/ 0 w 27"/>
                  <a:gd name="T37" fmla="*/ 158 h 158"/>
                  <a:gd name="T38" fmla="*/ 8 w 27"/>
                  <a:gd name="T39" fmla="*/ 158 h 158"/>
                  <a:gd name="T40" fmla="*/ 0 w 27"/>
                  <a:gd name="T41" fmla="*/ 158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58"/>
                  <a:gd name="T65" fmla="*/ 27 w 27"/>
                  <a:gd name="T66" fmla="*/ 158 h 1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58">
                    <a:moveTo>
                      <a:pt x="0" y="158"/>
                    </a:moveTo>
                    <a:lnTo>
                      <a:pt x="8" y="158"/>
                    </a:lnTo>
                    <a:lnTo>
                      <a:pt x="8" y="138"/>
                    </a:lnTo>
                    <a:lnTo>
                      <a:pt x="12" y="115"/>
                    </a:lnTo>
                    <a:lnTo>
                      <a:pt x="16" y="92"/>
                    </a:lnTo>
                    <a:lnTo>
                      <a:pt x="20" y="69"/>
                    </a:lnTo>
                    <a:lnTo>
                      <a:pt x="24" y="46"/>
                    </a:lnTo>
                    <a:lnTo>
                      <a:pt x="27" y="27"/>
                    </a:lnTo>
                    <a:lnTo>
                      <a:pt x="24" y="11"/>
                    </a:lnTo>
                    <a:lnTo>
                      <a:pt x="12" y="0"/>
                    </a:lnTo>
                    <a:lnTo>
                      <a:pt x="8" y="3"/>
                    </a:lnTo>
                    <a:lnTo>
                      <a:pt x="16" y="11"/>
                    </a:lnTo>
                    <a:lnTo>
                      <a:pt x="20" y="27"/>
                    </a:lnTo>
                    <a:lnTo>
                      <a:pt x="20" y="46"/>
                    </a:lnTo>
                    <a:lnTo>
                      <a:pt x="16" y="69"/>
                    </a:lnTo>
                    <a:lnTo>
                      <a:pt x="12" y="92"/>
                    </a:lnTo>
                    <a:lnTo>
                      <a:pt x="4" y="115"/>
                    </a:lnTo>
                    <a:lnTo>
                      <a:pt x="0" y="138"/>
                    </a:lnTo>
                    <a:lnTo>
                      <a:pt x="0" y="158"/>
                    </a:lnTo>
                    <a:lnTo>
                      <a:pt x="8" y="158"/>
                    </a:lnTo>
                    <a:lnTo>
                      <a:pt x="0"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0" name="Freeform 131"/>
              <p:cNvSpPr>
                <a:spLocks/>
              </p:cNvSpPr>
              <p:nvPr/>
            </p:nvSpPr>
            <p:spPr bwMode="auto">
              <a:xfrm>
                <a:off x="2220" y="3021"/>
                <a:ext cx="51" cy="62"/>
              </a:xfrm>
              <a:custGeom>
                <a:avLst/>
                <a:gdLst>
                  <a:gd name="T0" fmla="*/ 47 w 51"/>
                  <a:gd name="T1" fmla="*/ 0 h 62"/>
                  <a:gd name="T2" fmla="*/ 47 w 51"/>
                  <a:gd name="T3" fmla="*/ 0 h 62"/>
                  <a:gd name="T4" fmla="*/ 43 w 51"/>
                  <a:gd name="T5" fmla="*/ 4 h 62"/>
                  <a:gd name="T6" fmla="*/ 35 w 51"/>
                  <a:gd name="T7" fmla="*/ 12 h 62"/>
                  <a:gd name="T8" fmla="*/ 27 w 51"/>
                  <a:gd name="T9" fmla="*/ 19 h 62"/>
                  <a:gd name="T10" fmla="*/ 20 w 51"/>
                  <a:gd name="T11" fmla="*/ 27 h 62"/>
                  <a:gd name="T12" fmla="*/ 16 w 51"/>
                  <a:gd name="T13" fmla="*/ 35 h 62"/>
                  <a:gd name="T14" fmla="*/ 8 w 51"/>
                  <a:gd name="T15" fmla="*/ 42 h 62"/>
                  <a:gd name="T16" fmla="*/ 4 w 51"/>
                  <a:gd name="T17" fmla="*/ 50 h 62"/>
                  <a:gd name="T18" fmla="*/ 0 w 51"/>
                  <a:gd name="T19" fmla="*/ 62 h 62"/>
                  <a:gd name="T20" fmla="*/ 8 w 51"/>
                  <a:gd name="T21" fmla="*/ 62 h 62"/>
                  <a:gd name="T22" fmla="*/ 8 w 51"/>
                  <a:gd name="T23" fmla="*/ 54 h 62"/>
                  <a:gd name="T24" fmla="*/ 12 w 51"/>
                  <a:gd name="T25" fmla="*/ 46 h 62"/>
                  <a:gd name="T26" fmla="*/ 20 w 51"/>
                  <a:gd name="T27" fmla="*/ 39 h 62"/>
                  <a:gd name="T28" fmla="*/ 27 w 51"/>
                  <a:gd name="T29" fmla="*/ 31 h 62"/>
                  <a:gd name="T30" fmla="*/ 31 w 51"/>
                  <a:gd name="T31" fmla="*/ 23 h 62"/>
                  <a:gd name="T32" fmla="*/ 39 w 51"/>
                  <a:gd name="T33" fmla="*/ 15 h 62"/>
                  <a:gd name="T34" fmla="*/ 47 w 51"/>
                  <a:gd name="T35" fmla="*/ 8 h 62"/>
                  <a:gd name="T36" fmla="*/ 51 w 51"/>
                  <a:gd name="T37" fmla="*/ 0 h 62"/>
                  <a:gd name="T38" fmla="*/ 51 w 51"/>
                  <a:gd name="T39" fmla="*/ 0 h 62"/>
                  <a:gd name="T40" fmla="*/ 47 w 51"/>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62"/>
                  <a:gd name="T65" fmla="*/ 51 w 51"/>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62">
                    <a:moveTo>
                      <a:pt x="47" y="0"/>
                    </a:moveTo>
                    <a:lnTo>
                      <a:pt x="47" y="0"/>
                    </a:lnTo>
                    <a:lnTo>
                      <a:pt x="43" y="4"/>
                    </a:lnTo>
                    <a:lnTo>
                      <a:pt x="35" y="12"/>
                    </a:lnTo>
                    <a:lnTo>
                      <a:pt x="27" y="19"/>
                    </a:lnTo>
                    <a:lnTo>
                      <a:pt x="20" y="27"/>
                    </a:lnTo>
                    <a:lnTo>
                      <a:pt x="16" y="35"/>
                    </a:lnTo>
                    <a:lnTo>
                      <a:pt x="8" y="42"/>
                    </a:lnTo>
                    <a:lnTo>
                      <a:pt x="4" y="50"/>
                    </a:lnTo>
                    <a:lnTo>
                      <a:pt x="0" y="62"/>
                    </a:lnTo>
                    <a:lnTo>
                      <a:pt x="8" y="62"/>
                    </a:lnTo>
                    <a:lnTo>
                      <a:pt x="8" y="54"/>
                    </a:lnTo>
                    <a:lnTo>
                      <a:pt x="12" y="46"/>
                    </a:lnTo>
                    <a:lnTo>
                      <a:pt x="20" y="39"/>
                    </a:lnTo>
                    <a:lnTo>
                      <a:pt x="27" y="31"/>
                    </a:lnTo>
                    <a:lnTo>
                      <a:pt x="31" y="23"/>
                    </a:lnTo>
                    <a:lnTo>
                      <a:pt x="39" y="15"/>
                    </a:lnTo>
                    <a:lnTo>
                      <a:pt x="47" y="8"/>
                    </a:lnTo>
                    <a:lnTo>
                      <a:pt x="51"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1" name="Freeform 132"/>
              <p:cNvSpPr>
                <a:spLocks/>
              </p:cNvSpPr>
              <p:nvPr/>
            </p:nvSpPr>
            <p:spPr bwMode="auto">
              <a:xfrm>
                <a:off x="2267" y="2975"/>
                <a:ext cx="7" cy="46"/>
              </a:xfrm>
              <a:custGeom>
                <a:avLst/>
                <a:gdLst>
                  <a:gd name="T0" fmla="*/ 0 w 7"/>
                  <a:gd name="T1" fmla="*/ 0 h 46"/>
                  <a:gd name="T2" fmla="*/ 0 w 7"/>
                  <a:gd name="T3" fmla="*/ 0 h 46"/>
                  <a:gd name="T4" fmla="*/ 0 w 7"/>
                  <a:gd name="T5" fmla="*/ 11 h 46"/>
                  <a:gd name="T6" fmla="*/ 0 w 7"/>
                  <a:gd name="T7" fmla="*/ 23 h 46"/>
                  <a:gd name="T8" fmla="*/ 0 w 7"/>
                  <a:gd name="T9" fmla="*/ 34 h 46"/>
                  <a:gd name="T10" fmla="*/ 0 w 7"/>
                  <a:gd name="T11" fmla="*/ 46 h 46"/>
                  <a:gd name="T12" fmla="*/ 4 w 7"/>
                  <a:gd name="T13" fmla="*/ 46 h 46"/>
                  <a:gd name="T14" fmla="*/ 7 w 7"/>
                  <a:gd name="T15" fmla="*/ 34 h 46"/>
                  <a:gd name="T16" fmla="*/ 7 w 7"/>
                  <a:gd name="T17" fmla="*/ 23 h 46"/>
                  <a:gd name="T18" fmla="*/ 4 w 7"/>
                  <a:gd name="T19" fmla="*/ 11 h 46"/>
                  <a:gd name="T20" fmla="*/ 7 w 7"/>
                  <a:gd name="T21" fmla="*/ 4 h 46"/>
                  <a:gd name="T22" fmla="*/ 7 w 7"/>
                  <a:gd name="T23" fmla="*/ 4 h 46"/>
                  <a:gd name="T24" fmla="*/ 0 w 7"/>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6"/>
                  <a:gd name="T41" fmla="*/ 7 w 7"/>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6">
                    <a:moveTo>
                      <a:pt x="0" y="0"/>
                    </a:moveTo>
                    <a:lnTo>
                      <a:pt x="0" y="0"/>
                    </a:lnTo>
                    <a:lnTo>
                      <a:pt x="0" y="11"/>
                    </a:lnTo>
                    <a:lnTo>
                      <a:pt x="0" y="23"/>
                    </a:lnTo>
                    <a:lnTo>
                      <a:pt x="0" y="34"/>
                    </a:lnTo>
                    <a:lnTo>
                      <a:pt x="0" y="46"/>
                    </a:lnTo>
                    <a:lnTo>
                      <a:pt x="4" y="46"/>
                    </a:lnTo>
                    <a:lnTo>
                      <a:pt x="7" y="34"/>
                    </a:lnTo>
                    <a:lnTo>
                      <a:pt x="7" y="23"/>
                    </a:lnTo>
                    <a:lnTo>
                      <a:pt x="4" y="11"/>
                    </a:lnTo>
                    <a:lnTo>
                      <a:pt x="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2" name="Freeform 133"/>
              <p:cNvSpPr>
                <a:spLocks/>
              </p:cNvSpPr>
              <p:nvPr/>
            </p:nvSpPr>
            <p:spPr bwMode="auto">
              <a:xfrm>
                <a:off x="2267" y="2971"/>
                <a:ext cx="46" cy="8"/>
              </a:xfrm>
              <a:custGeom>
                <a:avLst/>
                <a:gdLst>
                  <a:gd name="T0" fmla="*/ 38 w 46"/>
                  <a:gd name="T1" fmla="*/ 8 h 8"/>
                  <a:gd name="T2" fmla="*/ 38 w 46"/>
                  <a:gd name="T3" fmla="*/ 4 h 8"/>
                  <a:gd name="T4" fmla="*/ 34 w 46"/>
                  <a:gd name="T5" fmla="*/ 4 h 8"/>
                  <a:gd name="T6" fmla="*/ 30 w 46"/>
                  <a:gd name="T7" fmla="*/ 4 h 8"/>
                  <a:gd name="T8" fmla="*/ 27 w 46"/>
                  <a:gd name="T9" fmla="*/ 0 h 8"/>
                  <a:gd name="T10" fmla="*/ 19 w 46"/>
                  <a:gd name="T11" fmla="*/ 0 h 8"/>
                  <a:gd name="T12" fmla="*/ 15 w 46"/>
                  <a:gd name="T13" fmla="*/ 0 h 8"/>
                  <a:gd name="T14" fmla="*/ 11 w 46"/>
                  <a:gd name="T15" fmla="*/ 0 h 8"/>
                  <a:gd name="T16" fmla="*/ 4 w 46"/>
                  <a:gd name="T17" fmla="*/ 0 h 8"/>
                  <a:gd name="T18" fmla="*/ 0 w 46"/>
                  <a:gd name="T19" fmla="*/ 4 h 8"/>
                  <a:gd name="T20" fmla="*/ 7 w 46"/>
                  <a:gd name="T21" fmla="*/ 8 h 8"/>
                  <a:gd name="T22" fmla="*/ 7 w 46"/>
                  <a:gd name="T23" fmla="*/ 4 h 8"/>
                  <a:gd name="T24" fmla="*/ 11 w 46"/>
                  <a:gd name="T25" fmla="*/ 4 h 8"/>
                  <a:gd name="T26" fmla="*/ 15 w 46"/>
                  <a:gd name="T27" fmla="*/ 4 h 8"/>
                  <a:gd name="T28" fmla="*/ 19 w 46"/>
                  <a:gd name="T29" fmla="*/ 4 h 8"/>
                  <a:gd name="T30" fmla="*/ 23 w 46"/>
                  <a:gd name="T31" fmla="*/ 8 h 8"/>
                  <a:gd name="T32" fmla="*/ 30 w 46"/>
                  <a:gd name="T33" fmla="*/ 8 h 8"/>
                  <a:gd name="T34" fmla="*/ 34 w 46"/>
                  <a:gd name="T35" fmla="*/ 8 h 8"/>
                  <a:gd name="T36" fmla="*/ 38 w 46"/>
                  <a:gd name="T37" fmla="*/ 8 h 8"/>
                  <a:gd name="T38" fmla="*/ 38 w 46"/>
                  <a:gd name="T39" fmla="*/ 4 h 8"/>
                  <a:gd name="T40" fmla="*/ 38 w 46"/>
                  <a:gd name="T41" fmla="*/ 8 h 8"/>
                  <a:gd name="T42" fmla="*/ 46 w 46"/>
                  <a:gd name="T43" fmla="*/ 8 h 8"/>
                  <a:gd name="T44" fmla="*/ 38 w 46"/>
                  <a:gd name="T45" fmla="*/ 4 h 8"/>
                  <a:gd name="T46" fmla="*/ 38 w 46"/>
                  <a:gd name="T47" fmla="*/ 8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8"/>
                  <a:gd name="T74" fmla="*/ 46 w 46"/>
                  <a:gd name="T75" fmla="*/ 8 h 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8">
                    <a:moveTo>
                      <a:pt x="38" y="8"/>
                    </a:moveTo>
                    <a:lnTo>
                      <a:pt x="38" y="4"/>
                    </a:lnTo>
                    <a:lnTo>
                      <a:pt x="34" y="4"/>
                    </a:lnTo>
                    <a:lnTo>
                      <a:pt x="30" y="4"/>
                    </a:lnTo>
                    <a:lnTo>
                      <a:pt x="27" y="0"/>
                    </a:lnTo>
                    <a:lnTo>
                      <a:pt x="19" y="0"/>
                    </a:lnTo>
                    <a:lnTo>
                      <a:pt x="15" y="0"/>
                    </a:lnTo>
                    <a:lnTo>
                      <a:pt x="11" y="0"/>
                    </a:lnTo>
                    <a:lnTo>
                      <a:pt x="4" y="0"/>
                    </a:lnTo>
                    <a:lnTo>
                      <a:pt x="0" y="4"/>
                    </a:lnTo>
                    <a:lnTo>
                      <a:pt x="7" y="8"/>
                    </a:lnTo>
                    <a:lnTo>
                      <a:pt x="7" y="4"/>
                    </a:lnTo>
                    <a:lnTo>
                      <a:pt x="11" y="4"/>
                    </a:lnTo>
                    <a:lnTo>
                      <a:pt x="15" y="4"/>
                    </a:lnTo>
                    <a:lnTo>
                      <a:pt x="19" y="4"/>
                    </a:lnTo>
                    <a:lnTo>
                      <a:pt x="23" y="8"/>
                    </a:lnTo>
                    <a:lnTo>
                      <a:pt x="30" y="8"/>
                    </a:lnTo>
                    <a:lnTo>
                      <a:pt x="34" y="8"/>
                    </a:lnTo>
                    <a:lnTo>
                      <a:pt x="38" y="8"/>
                    </a:lnTo>
                    <a:lnTo>
                      <a:pt x="38" y="4"/>
                    </a:lnTo>
                    <a:lnTo>
                      <a:pt x="38" y="8"/>
                    </a:lnTo>
                    <a:lnTo>
                      <a:pt x="46" y="8"/>
                    </a:lnTo>
                    <a:lnTo>
                      <a:pt x="38" y="4"/>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3" name="Freeform 134"/>
              <p:cNvSpPr>
                <a:spLocks/>
              </p:cNvSpPr>
              <p:nvPr/>
            </p:nvSpPr>
            <p:spPr bwMode="auto">
              <a:xfrm>
                <a:off x="2259" y="2917"/>
                <a:ext cx="46" cy="62"/>
              </a:xfrm>
              <a:custGeom>
                <a:avLst/>
                <a:gdLst>
                  <a:gd name="T0" fmla="*/ 0 w 46"/>
                  <a:gd name="T1" fmla="*/ 8 h 62"/>
                  <a:gd name="T2" fmla="*/ 0 w 46"/>
                  <a:gd name="T3" fmla="*/ 8 h 62"/>
                  <a:gd name="T4" fmla="*/ 4 w 46"/>
                  <a:gd name="T5" fmla="*/ 11 h 62"/>
                  <a:gd name="T6" fmla="*/ 12 w 46"/>
                  <a:gd name="T7" fmla="*/ 15 h 62"/>
                  <a:gd name="T8" fmla="*/ 15 w 46"/>
                  <a:gd name="T9" fmla="*/ 23 h 62"/>
                  <a:gd name="T10" fmla="*/ 23 w 46"/>
                  <a:gd name="T11" fmla="*/ 35 h 62"/>
                  <a:gd name="T12" fmla="*/ 27 w 46"/>
                  <a:gd name="T13" fmla="*/ 42 h 62"/>
                  <a:gd name="T14" fmla="*/ 35 w 46"/>
                  <a:gd name="T15" fmla="*/ 50 h 62"/>
                  <a:gd name="T16" fmla="*/ 38 w 46"/>
                  <a:gd name="T17" fmla="*/ 58 h 62"/>
                  <a:gd name="T18" fmla="*/ 46 w 46"/>
                  <a:gd name="T19" fmla="*/ 62 h 62"/>
                  <a:gd name="T20" fmla="*/ 46 w 46"/>
                  <a:gd name="T21" fmla="*/ 58 h 62"/>
                  <a:gd name="T22" fmla="*/ 42 w 46"/>
                  <a:gd name="T23" fmla="*/ 54 h 62"/>
                  <a:gd name="T24" fmla="*/ 38 w 46"/>
                  <a:gd name="T25" fmla="*/ 46 h 62"/>
                  <a:gd name="T26" fmla="*/ 35 w 46"/>
                  <a:gd name="T27" fmla="*/ 38 h 62"/>
                  <a:gd name="T28" fmla="*/ 27 w 46"/>
                  <a:gd name="T29" fmla="*/ 31 h 62"/>
                  <a:gd name="T30" fmla="*/ 19 w 46"/>
                  <a:gd name="T31" fmla="*/ 19 h 62"/>
                  <a:gd name="T32" fmla="*/ 15 w 46"/>
                  <a:gd name="T33" fmla="*/ 11 h 62"/>
                  <a:gd name="T34" fmla="*/ 8 w 46"/>
                  <a:gd name="T35" fmla="*/ 8 h 62"/>
                  <a:gd name="T36" fmla="*/ 0 w 46"/>
                  <a:gd name="T37" fmla="*/ 4 h 62"/>
                  <a:gd name="T38" fmla="*/ 0 w 46"/>
                  <a:gd name="T39" fmla="*/ 4 h 62"/>
                  <a:gd name="T40" fmla="*/ 0 w 46"/>
                  <a:gd name="T41" fmla="*/ 4 h 62"/>
                  <a:gd name="T42" fmla="*/ 0 w 46"/>
                  <a:gd name="T43" fmla="*/ 0 h 62"/>
                  <a:gd name="T44" fmla="*/ 0 w 46"/>
                  <a:gd name="T45" fmla="*/ 4 h 62"/>
                  <a:gd name="T46" fmla="*/ 0 w 46"/>
                  <a:gd name="T47" fmla="*/ 8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62"/>
                  <a:gd name="T74" fmla="*/ 46 w 46"/>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62">
                    <a:moveTo>
                      <a:pt x="0" y="8"/>
                    </a:moveTo>
                    <a:lnTo>
                      <a:pt x="0" y="8"/>
                    </a:lnTo>
                    <a:lnTo>
                      <a:pt x="4" y="11"/>
                    </a:lnTo>
                    <a:lnTo>
                      <a:pt x="12" y="15"/>
                    </a:lnTo>
                    <a:lnTo>
                      <a:pt x="15" y="23"/>
                    </a:lnTo>
                    <a:lnTo>
                      <a:pt x="23" y="35"/>
                    </a:lnTo>
                    <a:lnTo>
                      <a:pt x="27" y="42"/>
                    </a:lnTo>
                    <a:lnTo>
                      <a:pt x="35" y="50"/>
                    </a:lnTo>
                    <a:lnTo>
                      <a:pt x="38" y="58"/>
                    </a:lnTo>
                    <a:lnTo>
                      <a:pt x="46" y="62"/>
                    </a:lnTo>
                    <a:lnTo>
                      <a:pt x="46" y="58"/>
                    </a:lnTo>
                    <a:lnTo>
                      <a:pt x="42" y="54"/>
                    </a:lnTo>
                    <a:lnTo>
                      <a:pt x="38" y="46"/>
                    </a:lnTo>
                    <a:lnTo>
                      <a:pt x="35" y="38"/>
                    </a:lnTo>
                    <a:lnTo>
                      <a:pt x="27" y="31"/>
                    </a:lnTo>
                    <a:lnTo>
                      <a:pt x="19" y="19"/>
                    </a:lnTo>
                    <a:lnTo>
                      <a:pt x="15" y="11"/>
                    </a:lnTo>
                    <a:lnTo>
                      <a:pt x="8" y="8"/>
                    </a:lnTo>
                    <a:lnTo>
                      <a:pt x="0" y="4"/>
                    </a:lnTo>
                    <a:lnTo>
                      <a:pt x="0" y="0"/>
                    </a:lnTo>
                    <a:lnTo>
                      <a:pt x="0" y="4"/>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4" name="Freeform 135"/>
              <p:cNvSpPr>
                <a:spLocks/>
              </p:cNvSpPr>
              <p:nvPr/>
            </p:nvSpPr>
            <p:spPr bwMode="auto">
              <a:xfrm>
                <a:off x="2220" y="2921"/>
                <a:ext cx="39" cy="7"/>
              </a:xfrm>
              <a:custGeom>
                <a:avLst/>
                <a:gdLst>
                  <a:gd name="T0" fmla="*/ 12 w 39"/>
                  <a:gd name="T1" fmla="*/ 4 h 7"/>
                  <a:gd name="T2" fmla="*/ 12 w 39"/>
                  <a:gd name="T3" fmla="*/ 7 h 7"/>
                  <a:gd name="T4" fmla="*/ 39 w 39"/>
                  <a:gd name="T5" fmla="*/ 4 h 7"/>
                  <a:gd name="T6" fmla="*/ 39 w 39"/>
                  <a:gd name="T7" fmla="*/ 0 h 7"/>
                  <a:gd name="T8" fmla="*/ 8 w 39"/>
                  <a:gd name="T9" fmla="*/ 4 h 7"/>
                  <a:gd name="T10" fmla="*/ 8 w 39"/>
                  <a:gd name="T11" fmla="*/ 7 h 7"/>
                  <a:gd name="T12" fmla="*/ 8 w 39"/>
                  <a:gd name="T13" fmla="*/ 4 h 7"/>
                  <a:gd name="T14" fmla="*/ 0 w 39"/>
                  <a:gd name="T15" fmla="*/ 4 h 7"/>
                  <a:gd name="T16" fmla="*/ 8 w 39"/>
                  <a:gd name="T17" fmla="*/ 7 h 7"/>
                  <a:gd name="T18" fmla="*/ 12 w 39"/>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7"/>
                  <a:gd name="T32" fmla="*/ 39 w 3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7">
                    <a:moveTo>
                      <a:pt x="12" y="4"/>
                    </a:moveTo>
                    <a:lnTo>
                      <a:pt x="12" y="7"/>
                    </a:lnTo>
                    <a:lnTo>
                      <a:pt x="39" y="4"/>
                    </a:lnTo>
                    <a:lnTo>
                      <a:pt x="39" y="0"/>
                    </a:lnTo>
                    <a:lnTo>
                      <a:pt x="8" y="4"/>
                    </a:lnTo>
                    <a:lnTo>
                      <a:pt x="8" y="7"/>
                    </a:lnTo>
                    <a:lnTo>
                      <a:pt x="8" y="4"/>
                    </a:lnTo>
                    <a:lnTo>
                      <a:pt x="0" y="4"/>
                    </a:lnTo>
                    <a:lnTo>
                      <a:pt x="8" y="7"/>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5" name="Freeform 136"/>
              <p:cNvSpPr>
                <a:spLocks/>
              </p:cNvSpPr>
              <p:nvPr/>
            </p:nvSpPr>
            <p:spPr bwMode="auto">
              <a:xfrm>
                <a:off x="2005" y="2496"/>
                <a:ext cx="335" cy="440"/>
              </a:xfrm>
              <a:custGeom>
                <a:avLst/>
                <a:gdLst>
                  <a:gd name="T0" fmla="*/ 335 w 335"/>
                  <a:gd name="T1" fmla="*/ 78 h 440"/>
                  <a:gd name="T2" fmla="*/ 331 w 335"/>
                  <a:gd name="T3" fmla="*/ 108 h 440"/>
                  <a:gd name="T4" fmla="*/ 335 w 335"/>
                  <a:gd name="T5" fmla="*/ 139 h 440"/>
                  <a:gd name="T6" fmla="*/ 331 w 335"/>
                  <a:gd name="T7" fmla="*/ 189 h 440"/>
                  <a:gd name="T8" fmla="*/ 316 w 335"/>
                  <a:gd name="T9" fmla="*/ 267 h 440"/>
                  <a:gd name="T10" fmla="*/ 312 w 335"/>
                  <a:gd name="T11" fmla="*/ 317 h 440"/>
                  <a:gd name="T12" fmla="*/ 316 w 335"/>
                  <a:gd name="T13" fmla="*/ 332 h 440"/>
                  <a:gd name="T14" fmla="*/ 308 w 335"/>
                  <a:gd name="T15" fmla="*/ 348 h 440"/>
                  <a:gd name="T16" fmla="*/ 300 w 335"/>
                  <a:gd name="T17" fmla="*/ 348 h 440"/>
                  <a:gd name="T18" fmla="*/ 308 w 335"/>
                  <a:gd name="T19" fmla="*/ 351 h 440"/>
                  <a:gd name="T20" fmla="*/ 319 w 335"/>
                  <a:gd name="T21" fmla="*/ 355 h 440"/>
                  <a:gd name="T22" fmla="*/ 323 w 335"/>
                  <a:gd name="T23" fmla="*/ 363 h 440"/>
                  <a:gd name="T24" fmla="*/ 319 w 335"/>
                  <a:gd name="T25" fmla="*/ 371 h 440"/>
                  <a:gd name="T26" fmla="*/ 312 w 335"/>
                  <a:gd name="T27" fmla="*/ 375 h 440"/>
                  <a:gd name="T28" fmla="*/ 300 w 335"/>
                  <a:gd name="T29" fmla="*/ 378 h 440"/>
                  <a:gd name="T30" fmla="*/ 308 w 335"/>
                  <a:gd name="T31" fmla="*/ 390 h 440"/>
                  <a:gd name="T32" fmla="*/ 319 w 335"/>
                  <a:gd name="T33" fmla="*/ 409 h 440"/>
                  <a:gd name="T34" fmla="*/ 319 w 335"/>
                  <a:gd name="T35" fmla="*/ 429 h 440"/>
                  <a:gd name="T36" fmla="*/ 308 w 335"/>
                  <a:gd name="T37" fmla="*/ 436 h 440"/>
                  <a:gd name="T38" fmla="*/ 289 w 335"/>
                  <a:gd name="T39" fmla="*/ 436 h 440"/>
                  <a:gd name="T40" fmla="*/ 273 w 335"/>
                  <a:gd name="T41" fmla="*/ 432 h 440"/>
                  <a:gd name="T42" fmla="*/ 250 w 335"/>
                  <a:gd name="T43" fmla="*/ 440 h 440"/>
                  <a:gd name="T44" fmla="*/ 227 w 335"/>
                  <a:gd name="T45" fmla="*/ 432 h 440"/>
                  <a:gd name="T46" fmla="*/ 215 w 335"/>
                  <a:gd name="T47" fmla="*/ 421 h 440"/>
                  <a:gd name="T48" fmla="*/ 208 w 335"/>
                  <a:gd name="T49" fmla="*/ 413 h 440"/>
                  <a:gd name="T50" fmla="*/ 200 w 335"/>
                  <a:gd name="T51" fmla="*/ 405 h 440"/>
                  <a:gd name="T52" fmla="*/ 185 w 335"/>
                  <a:gd name="T53" fmla="*/ 390 h 440"/>
                  <a:gd name="T54" fmla="*/ 165 w 335"/>
                  <a:gd name="T55" fmla="*/ 382 h 440"/>
                  <a:gd name="T56" fmla="*/ 146 w 335"/>
                  <a:gd name="T57" fmla="*/ 375 h 440"/>
                  <a:gd name="T58" fmla="*/ 127 w 335"/>
                  <a:gd name="T59" fmla="*/ 363 h 440"/>
                  <a:gd name="T60" fmla="*/ 108 w 335"/>
                  <a:gd name="T61" fmla="*/ 351 h 440"/>
                  <a:gd name="T62" fmla="*/ 81 w 335"/>
                  <a:gd name="T63" fmla="*/ 321 h 440"/>
                  <a:gd name="T64" fmla="*/ 69 w 335"/>
                  <a:gd name="T65" fmla="*/ 274 h 440"/>
                  <a:gd name="T66" fmla="*/ 73 w 335"/>
                  <a:gd name="T67" fmla="*/ 228 h 440"/>
                  <a:gd name="T68" fmla="*/ 50 w 335"/>
                  <a:gd name="T69" fmla="*/ 232 h 440"/>
                  <a:gd name="T70" fmla="*/ 31 w 335"/>
                  <a:gd name="T71" fmla="*/ 224 h 440"/>
                  <a:gd name="T72" fmla="*/ 15 w 335"/>
                  <a:gd name="T73" fmla="*/ 213 h 440"/>
                  <a:gd name="T74" fmla="*/ 4 w 335"/>
                  <a:gd name="T75" fmla="*/ 193 h 440"/>
                  <a:gd name="T76" fmla="*/ 0 w 335"/>
                  <a:gd name="T77" fmla="*/ 170 h 440"/>
                  <a:gd name="T78" fmla="*/ 8 w 335"/>
                  <a:gd name="T79" fmla="*/ 139 h 440"/>
                  <a:gd name="T80" fmla="*/ 35 w 335"/>
                  <a:gd name="T81" fmla="*/ 120 h 440"/>
                  <a:gd name="T82" fmla="*/ 69 w 335"/>
                  <a:gd name="T83" fmla="*/ 128 h 440"/>
                  <a:gd name="T84" fmla="*/ 73 w 335"/>
                  <a:gd name="T85" fmla="*/ 139 h 440"/>
                  <a:gd name="T86" fmla="*/ 73 w 335"/>
                  <a:gd name="T87" fmla="*/ 124 h 440"/>
                  <a:gd name="T88" fmla="*/ 81 w 335"/>
                  <a:gd name="T89" fmla="*/ 97 h 440"/>
                  <a:gd name="T90" fmla="*/ 96 w 335"/>
                  <a:gd name="T91" fmla="*/ 74 h 440"/>
                  <a:gd name="T92" fmla="*/ 104 w 335"/>
                  <a:gd name="T93" fmla="*/ 47 h 440"/>
                  <a:gd name="T94" fmla="*/ 112 w 335"/>
                  <a:gd name="T95" fmla="*/ 24 h 440"/>
                  <a:gd name="T96" fmla="*/ 135 w 335"/>
                  <a:gd name="T97" fmla="*/ 8 h 440"/>
                  <a:gd name="T98" fmla="*/ 173 w 335"/>
                  <a:gd name="T99" fmla="*/ 0 h 440"/>
                  <a:gd name="T100" fmla="*/ 208 w 335"/>
                  <a:gd name="T101" fmla="*/ 4 h 440"/>
                  <a:gd name="T102" fmla="*/ 246 w 335"/>
                  <a:gd name="T103" fmla="*/ 16 h 440"/>
                  <a:gd name="T104" fmla="*/ 277 w 335"/>
                  <a:gd name="T105" fmla="*/ 31 h 440"/>
                  <a:gd name="T106" fmla="*/ 304 w 335"/>
                  <a:gd name="T107" fmla="*/ 58 h 440"/>
                  <a:gd name="T108" fmla="*/ 312 w 335"/>
                  <a:gd name="T109" fmla="*/ 62 h 440"/>
                  <a:gd name="T110" fmla="*/ 323 w 335"/>
                  <a:gd name="T111" fmla="*/ 62 h 4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35"/>
                  <a:gd name="T169" fmla="*/ 0 h 440"/>
                  <a:gd name="T170" fmla="*/ 335 w 335"/>
                  <a:gd name="T171" fmla="*/ 440 h 4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35" h="440">
                    <a:moveTo>
                      <a:pt x="327" y="58"/>
                    </a:moveTo>
                    <a:lnTo>
                      <a:pt x="331" y="70"/>
                    </a:lnTo>
                    <a:lnTo>
                      <a:pt x="335" y="78"/>
                    </a:lnTo>
                    <a:lnTo>
                      <a:pt x="335" y="89"/>
                    </a:lnTo>
                    <a:lnTo>
                      <a:pt x="335" y="97"/>
                    </a:lnTo>
                    <a:lnTo>
                      <a:pt x="331" y="108"/>
                    </a:lnTo>
                    <a:lnTo>
                      <a:pt x="331" y="120"/>
                    </a:lnTo>
                    <a:lnTo>
                      <a:pt x="335" y="128"/>
                    </a:lnTo>
                    <a:lnTo>
                      <a:pt x="335" y="139"/>
                    </a:lnTo>
                    <a:lnTo>
                      <a:pt x="335" y="151"/>
                    </a:lnTo>
                    <a:lnTo>
                      <a:pt x="335" y="166"/>
                    </a:lnTo>
                    <a:lnTo>
                      <a:pt x="331" y="189"/>
                    </a:lnTo>
                    <a:lnTo>
                      <a:pt x="327" y="216"/>
                    </a:lnTo>
                    <a:lnTo>
                      <a:pt x="323" y="243"/>
                    </a:lnTo>
                    <a:lnTo>
                      <a:pt x="316" y="267"/>
                    </a:lnTo>
                    <a:lnTo>
                      <a:pt x="312" y="286"/>
                    </a:lnTo>
                    <a:lnTo>
                      <a:pt x="304" y="294"/>
                    </a:lnTo>
                    <a:lnTo>
                      <a:pt x="312" y="317"/>
                    </a:lnTo>
                    <a:lnTo>
                      <a:pt x="316" y="324"/>
                    </a:lnTo>
                    <a:lnTo>
                      <a:pt x="316" y="328"/>
                    </a:lnTo>
                    <a:lnTo>
                      <a:pt x="316" y="332"/>
                    </a:lnTo>
                    <a:lnTo>
                      <a:pt x="316" y="340"/>
                    </a:lnTo>
                    <a:lnTo>
                      <a:pt x="312" y="344"/>
                    </a:lnTo>
                    <a:lnTo>
                      <a:pt x="308" y="348"/>
                    </a:lnTo>
                    <a:lnTo>
                      <a:pt x="300" y="348"/>
                    </a:lnTo>
                    <a:lnTo>
                      <a:pt x="296" y="348"/>
                    </a:lnTo>
                    <a:lnTo>
                      <a:pt x="300" y="348"/>
                    </a:lnTo>
                    <a:lnTo>
                      <a:pt x="304" y="348"/>
                    </a:lnTo>
                    <a:lnTo>
                      <a:pt x="308" y="351"/>
                    </a:lnTo>
                    <a:lnTo>
                      <a:pt x="312" y="351"/>
                    </a:lnTo>
                    <a:lnTo>
                      <a:pt x="316" y="355"/>
                    </a:lnTo>
                    <a:lnTo>
                      <a:pt x="319" y="355"/>
                    </a:lnTo>
                    <a:lnTo>
                      <a:pt x="319" y="359"/>
                    </a:lnTo>
                    <a:lnTo>
                      <a:pt x="323" y="359"/>
                    </a:lnTo>
                    <a:lnTo>
                      <a:pt x="323" y="363"/>
                    </a:lnTo>
                    <a:lnTo>
                      <a:pt x="323" y="367"/>
                    </a:lnTo>
                    <a:lnTo>
                      <a:pt x="319" y="367"/>
                    </a:lnTo>
                    <a:lnTo>
                      <a:pt x="319" y="371"/>
                    </a:lnTo>
                    <a:lnTo>
                      <a:pt x="316" y="375"/>
                    </a:lnTo>
                    <a:lnTo>
                      <a:pt x="312" y="375"/>
                    </a:lnTo>
                    <a:lnTo>
                      <a:pt x="308" y="378"/>
                    </a:lnTo>
                    <a:lnTo>
                      <a:pt x="304" y="378"/>
                    </a:lnTo>
                    <a:lnTo>
                      <a:pt x="300" y="378"/>
                    </a:lnTo>
                    <a:lnTo>
                      <a:pt x="304" y="386"/>
                    </a:lnTo>
                    <a:lnTo>
                      <a:pt x="308" y="390"/>
                    </a:lnTo>
                    <a:lnTo>
                      <a:pt x="312" y="398"/>
                    </a:lnTo>
                    <a:lnTo>
                      <a:pt x="316" y="405"/>
                    </a:lnTo>
                    <a:lnTo>
                      <a:pt x="319" y="409"/>
                    </a:lnTo>
                    <a:lnTo>
                      <a:pt x="319" y="417"/>
                    </a:lnTo>
                    <a:lnTo>
                      <a:pt x="319" y="421"/>
                    </a:lnTo>
                    <a:lnTo>
                      <a:pt x="319" y="429"/>
                    </a:lnTo>
                    <a:lnTo>
                      <a:pt x="316" y="429"/>
                    </a:lnTo>
                    <a:lnTo>
                      <a:pt x="312" y="432"/>
                    </a:lnTo>
                    <a:lnTo>
                      <a:pt x="308" y="436"/>
                    </a:lnTo>
                    <a:lnTo>
                      <a:pt x="300" y="440"/>
                    </a:lnTo>
                    <a:lnTo>
                      <a:pt x="296" y="440"/>
                    </a:lnTo>
                    <a:lnTo>
                      <a:pt x="289" y="436"/>
                    </a:lnTo>
                    <a:lnTo>
                      <a:pt x="281" y="432"/>
                    </a:lnTo>
                    <a:lnTo>
                      <a:pt x="273" y="425"/>
                    </a:lnTo>
                    <a:lnTo>
                      <a:pt x="273" y="432"/>
                    </a:lnTo>
                    <a:lnTo>
                      <a:pt x="266" y="440"/>
                    </a:lnTo>
                    <a:lnTo>
                      <a:pt x="258" y="440"/>
                    </a:lnTo>
                    <a:lnTo>
                      <a:pt x="250" y="440"/>
                    </a:lnTo>
                    <a:lnTo>
                      <a:pt x="242" y="440"/>
                    </a:lnTo>
                    <a:lnTo>
                      <a:pt x="235" y="436"/>
                    </a:lnTo>
                    <a:lnTo>
                      <a:pt x="227" y="432"/>
                    </a:lnTo>
                    <a:lnTo>
                      <a:pt x="223" y="429"/>
                    </a:lnTo>
                    <a:lnTo>
                      <a:pt x="219" y="425"/>
                    </a:lnTo>
                    <a:lnTo>
                      <a:pt x="215" y="421"/>
                    </a:lnTo>
                    <a:lnTo>
                      <a:pt x="212" y="417"/>
                    </a:lnTo>
                    <a:lnTo>
                      <a:pt x="208" y="413"/>
                    </a:lnTo>
                    <a:lnTo>
                      <a:pt x="208" y="409"/>
                    </a:lnTo>
                    <a:lnTo>
                      <a:pt x="204" y="405"/>
                    </a:lnTo>
                    <a:lnTo>
                      <a:pt x="200" y="405"/>
                    </a:lnTo>
                    <a:lnTo>
                      <a:pt x="196" y="398"/>
                    </a:lnTo>
                    <a:lnTo>
                      <a:pt x="189" y="394"/>
                    </a:lnTo>
                    <a:lnTo>
                      <a:pt x="185" y="390"/>
                    </a:lnTo>
                    <a:lnTo>
                      <a:pt x="177" y="386"/>
                    </a:lnTo>
                    <a:lnTo>
                      <a:pt x="169" y="386"/>
                    </a:lnTo>
                    <a:lnTo>
                      <a:pt x="165" y="382"/>
                    </a:lnTo>
                    <a:lnTo>
                      <a:pt x="158" y="378"/>
                    </a:lnTo>
                    <a:lnTo>
                      <a:pt x="150" y="375"/>
                    </a:lnTo>
                    <a:lnTo>
                      <a:pt x="146" y="375"/>
                    </a:lnTo>
                    <a:lnTo>
                      <a:pt x="138" y="371"/>
                    </a:lnTo>
                    <a:lnTo>
                      <a:pt x="131" y="367"/>
                    </a:lnTo>
                    <a:lnTo>
                      <a:pt x="127" y="363"/>
                    </a:lnTo>
                    <a:lnTo>
                      <a:pt x="119" y="359"/>
                    </a:lnTo>
                    <a:lnTo>
                      <a:pt x="112" y="355"/>
                    </a:lnTo>
                    <a:lnTo>
                      <a:pt x="108" y="351"/>
                    </a:lnTo>
                    <a:lnTo>
                      <a:pt x="100" y="348"/>
                    </a:lnTo>
                    <a:lnTo>
                      <a:pt x="92" y="336"/>
                    </a:lnTo>
                    <a:lnTo>
                      <a:pt x="81" y="321"/>
                    </a:lnTo>
                    <a:lnTo>
                      <a:pt x="77" y="305"/>
                    </a:lnTo>
                    <a:lnTo>
                      <a:pt x="73" y="290"/>
                    </a:lnTo>
                    <a:lnTo>
                      <a:pt x="69" y="274"/>
                    </a:lnTo>
                    <a:lnTo>
                      <a:pt x="69" y="259"/>
                    </a:lnTo>
                    <a:lnTo>
                      <a:pt x="69" y="243"/>
                    </a:lnTo>
                    <a:lnTo>
                      <a:pt x="73" y="228"/>
                    </a:lnTo>
                    <a:lnTo>
                      <a:pt x="65" y="232"/>
                    </a:lnTo>
                    <a:lnTo>
                      <a:pt x="58" y="232"/>
                    </a:lnTo>
                    <a:lnTo>
                      <a:pt x="50" y="232"/>
                    </a:lnTo>
                    <a:lnTo>
                      <a:pt x="42" y="232"/>
                    </a:lnTo>
                    <a:lnTo>
                      <a:pt x="38" y="228"/>
                    </a:lnTo>
                    <a:lnTo>
                      <a:pt x="31" y="224"/>
                    </a:lnTo>
                    <a:lnTo>
                      <a:pt x="23" y="220"/>
                    </a:lnTo>
                    <a:lnTo>
                      <a:pt x="19" y="216"/>
                    </a:lnTo>
                    <a:lnTo>
                      <a:pt x="15" y="213"/>
                    </a:lnTo>
                    <a:lnTo>
                      <a:pt x="11" y="205"/>
                    </a:lnTo>
                    <a:lnTo>
                      <a:pt x="8" y="197"/>
                    </a:lnTo>
                    <a:lnTo>
                      <a:pt x="4" y="193"/>
                    </a:lnTo>
                    <a:lnTo>
                      <a:pt x="4" y="186"/>
                    </a:lnTo>
                    <a:lnTo>
                      <a:pt x="0" y="178"/>
                    </a:lnTo>
                    <a:lnTo>
                      <a:pt x="0" y="170"/>
                    </a:lnTo>
                    <a:lnTo>
                      <a:pt x="0" y="162"/>
                    </a:lnTo>
                    <a:lnTo>
                      <a:pt x="4" y="151"/>
                    </a:lnTo>
                    <a:lnTo>
                      <a:pt x="8" y="139"/>
                    </a:lnTo>
                    <a:lnTo>
                      <a:pt x="15" y="132"/>
                    </a:lnTo>
                    <a:lnTo>
                      <a:pt x="23" y="124"/>
                    </a:lnTo>
                    <a:lnTo>
                      <a:pt x="35" y="120"/>
                    </a:lnTo>
                    <a:lnTo>
                      <a:pt x="46" y="120"/>
                    </a:lnTo>
                    <a:lnTo>
                      <a:pt x="58" y="120"/>
                    </a:lnTo>
                    <a:lnTo>
                      <a:pt x="69" y="128"/>
                    </a:lnTo>
                    <a:lnTo>
                      <a:pt x="69" y="132"/>
                    </a:lnTo>
                    <a:lnTo>
                      <a:pt x="73" y="135"/>
                    </a:lnTo>
                    <a:lnTo>
                      <a:pt x="73" y="139"/>
                    </a:lnTo>
                    <a:lnTo>
                      <a:pt x="73" y="143"/>
                    </a:lnTo>
                    <a:lnTo>
                      <a:pt x="73" y="132"/>
                    </a:lnTo>
                    <a:lnTo>
                      <a:pt x="73" y="124"/>
                    </a:lnTo>
                    <a:lnTo>
                      <a:pt x="77" y="116"/>
                    </a:lnTo>
                    <a:lnTo>
                      <a:pt x="77" y="105"/>
                    </a:lnTo>
                    <a:lnTo>
                      <a:pt x="81" y="97"/>
                    </a:lnTo>
                    <a:lnTo>
                      <a:pt x="85" y="89"/>
                    </a:lnTo>
                    <a:lnTo>
                      <a:pt x="92" y="81"/>
                    </a:lnTo>
                    <a:lnTo>
                      <a:pt x="96" y="74"/>
                    </a:lnTo>
                    <a:lnTo>
                      <a:pt x="100" y="66"/>
                    </a:lnTo>
                    <a:lnTo>
                      <a:pt x="104" y="58"/>
                    </a:lnTo>
                    <a:lnTo>
                      <a:pt x="104" y="47"/>
                    </a:lnTo>
                    <a:lnTo>
                      <a:pt x="104" y="39"/>
                    </a:lnTo>
                    <a:lnTo>
                      <a:pt x="108" y="31"/>
                    </a:lnTo>
                    <a:lnTo>
                      <a:pt x="112" y="24"/>
                    </a:lnTo>
                    <a:lnTo>
                      <a:pt x="115" y="16"/>
                    </a:lnTo>
                    <a:lnTo>
                      <a:pt x="123" y="12"/>
                    </a:lnTo>
                    <a:lnTo>
                      <a:pt x="135" y="8"/>
                    </a:lnTo>
                    <a:lnTo>
                      <a:pt x="146" y="4"/>
                    </a:lnTo>
                    <a:lnTo>
                      <a:pt x="162" y="4"/>
                    </a:lnTo>
                    <a:lnTo>
                      <a:pt x="173" y="0"/>
                    </a:lnTo>
                    <a:lnTo>
                      <a:pt x="185" y="0"/>
                    </a:lnTo>
                    <a:lnTo>
                      <a:pt x="196" y="4"/>
                    </a:lnTo>
                    <a:lnTo>
                      <a:pt x="208" y="4"/>
                    </a:lnTo>
                    <a:lnTo>
                      <a:pt x="223" y="8"/>
                    </a:lnTo>
                    <a:lnTo>
                      <a:pt x="235" y="12"/>
                    </a:lnTo>
                    <a:lnTo>
                      <a:pt x="246" y="16"/>
                    </a:lnTo>
                    <a:lnTo>
                      <a:pt x="258" y="20"/>
                    </a:lnTo>
                    <a:lnTo>
                      <a:pt x="269" y="27"/>
                    </a:lnTo>
                    <a:lnTo>
                      <a:pt x="277" y="31"/>
                    </a:lnTo>
                    <a:lnTo>
                      <a:pt x="289" y="39"/>
                    </a:lnTo>
                    <a:lnTo>
                      <a:pt x="296" y="51"/>
                    </a:lnTo>
                    <a:lnTo>
                      <a:pt x="304" y="58"/>
                    </a:lnTo>
                    <a:lnTo>
                      <a:pt x="308" y="58"/>
                    </a:lnTo>
                    <a:lnTo>
                      <a:pt x="308" y="62"/>
                    </a:lnTo>
                    <a:lnTo>
                      <a:pt x="312" y="62"/>
                    </a:lnTo>
                    <a:lnTo>
                      <a:pt x="316" y="62"/>
                    </a:lnTo>
                    <a:lnTo>
                      <a:pt x="319" y="62"/>
                    </a:lnTo>
                    <a:lnTo>
                      <a:pt x="323" y="62"/>
                    </a:lnTo>
                    <a:lnTo>
                      <a:pt x="327" y="58"/>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6" name="Freeform 137"/>
              <p:cNvSpPr>
                <a:spLocks/>
              </p:cNvSpPr>
              <p:nvPr/>
            </p:nvSpPr>
            <p:spPr bwMode="auto">
              <a:xfrm>
                <a:off x="2328" y="2554"/>
                <a:ext cx="16" cy="81"/>
              </a:xfrm>
              <a:custGeom>
                <a:avLst/>
                <a:gdLst>
                  <a:gd name="T0" fmla="*/ 16 w 16"/>
                  <a:gd name="T1" fmla="*/ 81 h 81"/>
                  <a:gd name="T2" fmla="*/ 16 w 16"/>
                  <a:gd name="T3" fmla="*/ 81 h 81"/>
                  <a:gd name="T4" fmla="*/ 12 w 16"/>
                  <a:gd name="T5" fmla="*/ 70 h 81"/>
                  <a:gd name="T6" fmla="*/ 12 w 16"/>
                  <a:gd name="T7" fmla="*/ 62 h 81"/>
                  <a:gd name="T8" fmla="*/ 12 w 16"/>
                  <a:gd name="T9" fmla="*/ 50 h 81"/>
                  <a:gd name="T10" fmla="*/ 12 w 16"/>
                  <a:gd name="T11" fmla="*/ 39 h 81"/>
                  <a:gd name="T12" fmla="*/ 16 w 16"/>
                  <a:gd name="T13" fmla="*/ 31 h 81"/>
                  <a:gd name="T14" fmla="*/ 12 w 16"/>
                  <a:gd name="T15" fmla="*/ 20 h 81"/>
                  <a:gd name="T16" fmla="*/ 12 w 16"/>
                  <a:gd name="T17" fmla="*/ 12 h 81"/>
                  <a:gd name="T18" fmla="*/ 4 w 16"/>
                  <a:gd name="T19" fmla="*/ 0 h 81"/>
                  <a:gd name="T20" fmla="*/ 0 w 16"/>
                  <a:gd name="T21" fmla="*/ 4 h 81"/>
                  <a:gd name="T22" fmla="*/ 4 w 16"/>
                  <a:gd name="T23" fmla="*/ 12 h 81"/>
                  <a:gd name="T24" fmla="*/ 8 w 16"/>
                  <a:gd name="T25" fmla="*/ 20 h 81"/>
                  <a:gd name="T26" fmla="*/ 8 w 16"/>
                  <a:gd name="T27" fmla="*/ 31 h 81"/>
                  <a:gd name="T28" fmla="*/ 8 w 16"/>
                  <a:gd name="T29" fmla="*/ 39 h 81"/>
                  <a:gd name="T30" fmla="*/ 8 w 16"/>
                  <a:gd name="T31" fmla="*/ 50 h 81"/>
                  <a:gd name="T32" fmla="*/ 4 w 16"/>
                  <a:gd name="T33" fmla="*/ 62 h 81"/>
                  <a:gd name="T34" fmla="*/ 8 w 16"/>
                  <a:gd name="T35" fmla="*/ 70 h 81"/>
                  <a:gd name="T36" fmla="*/ 8 w 16"/>
                  <a:gd name="T37" fmla="*/ 81 h 81"/>
                  <a:gd name="T38" fmla="*/ 8 w 16"/>
                  <a:gd name="T39" fmla="*/ 81 h 81"/>
                  <a:gd name="T40" fmla="*/ 16 w 16"/>
                  <a:gd name="T41" fmla="*/ 81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81"/>
                  <a:gd name="T65" fmla="*/ 16 w 16"/>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81">
                    <a:moveTo>
                      <a:pt x="16" y="81"/>
                    </a:moveTo>
                    <a:lnTo>
                      <a:pt x="16" y="81"/>
                    </a:lnTo>
                    <a:lnTo>
                      <a:pt x="12" y="70"/>
                    </a:lnTo>
                    <a:lnTo>
                      <a:pt x="12" y="62"/>
                    </a:lnTo>
                    <a:lnTo>
                      <a:pt x="12" y="50"/>
                    </a:lnTo>
                    <a:lnTo>
                      <a:pt x="12" y="39"/>
                    </a:lnTo>
                    <a:lnTo>
                      <a:pt x="16" y="31"/>
                    </a:lnTo>
                    <a:lnTo>
                      <a:pt x="12" y="20"/>
                    </a:lnTo>
                    <a:lnTo>
                      <a:pt x="12" y="12"/>
                    </a:lnTo>
                    <a:lnTo>
                      <a:pt x="4" y="0"/>
                    </a:lnTo>
                    <a:lnTo>
                      <a:pt x="0" y="4"/>
                    </a:lnTo>
                    <a:lnTo>
                      <a:pt x="4" y="12"/>
                    </a:lnTo>
                    <a:lnTo>
                      <a:pt x="8" y="20"/>
                    </a:lnTo>
                    <a:lnTo>
                      <a:pt x="8" y="31"/>
                    </a:lnTo>
                    <a:lnTo>
                      <a:pt x="8" y="39"/>
                    </a:lnTo>
                    <a:lnTo>
                      <a:pt x="8" y="50"/>
                    </a:lnTo>
                    <a:lnTo>
                      <a:pt x="4" y="62"/>
                    </a:lnTo>
                    <a:lnTo>
                      <a:pt x="8" y="70"/>
                    </a:lnTo>
                    <a:lnTo>
                      <a:pt x="8" y="81"/>
                    </a:lnTo>
                    <a:lnTo>
                      <a:pt x="1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7" name="Freeform 138"/>
              <p:cNvSpPr>
                <a:spLocks/>
              </p:cNvSpPr>
              <p:nvPr/>
            </p:nvSpPr>
            <p:spPr bwMode="auto">
              <a:xfrm>
                <a:off x="2305" y="2635"/>
                <a:ext cx="39" cy="158"/>
              </a:xfrm>
              <a:custGeom>
                <a:avLst/>
                <a:gdLst>
                  <a:gd name="T0" fmla="*/ 8 w 39"/>
                  <a:gd name="T1" fmla="*/ 155 h 158"/>
                  <a:gd name="T2" fmla="*/ 4 w 39"/>
                  <a:gd name="T3" fmla="*/ 158 h 158"/>
                  <a:gd name="T4" fmla="*/ 12 w 39"/>
                  <a:gd name="T5" fmla="*/ 147 h 158"/>
                  <a:gd name="T6" fmla="*/ 19 w 39"/>
                  <a:gd name="T7" fmla="*/ 128 h 158"/>
                  <a:gd name="T8" fmla="*/ 27 w 39"/>
                  <a:gd name="T9" fmla="*/ 104 h 158"/>
                  <a:gd name="T10" fmla="*/ 31 w 39"/>
                  <a:gd name="T11" fmla="*/ 77 h 158"/>
                  <a:gd name="T12" fmla="*/ 35 w 39"/>
                  <a:gd name="T13" fmla="*/ 50 h 158"/>
                  <a:gd name="T14" fmla="*/ 39 w 39"/>
                  <a:gd name="T15" fmla="*/ 27 h 158"/>
                  <a:gd name="T16" fmla="*/ 39 w 39"/>
                  <a:gd name="T17" fmla="*/ 12 h 158"/>
                  <a:gd name="T18" fmla="*/ 39 w 39"/>
                  <a:gd name="T19" fmla="*/ 0 h 158"/>
                  <a:gd name="T20" fmla="*/ 31 w 39"/>
                  <a:gd name="T21" fmla="*/ 0 h 158"/>
                  <a:gd name="T22" fmla="*/ 35 w 39"/>
                  <a:gd name="T23" fmla="*/ 12 h 158"/>
                  <a:gd name="T24" fmla="*/ 31 w 39"/>
                  <a:gd name="T25" fmla="*/ 27 h 158"/>
                  <a:gd name="T26" fmla="*/ 31 w 39"/>
                  <a:gd name="T27" fmla="*/ 50 h 158"/>
                  <a:gd name="T28" fmla="*/ 27 w 39"/>
                  <a:gd name="T29" fmla="*/ 77 h 158"/>
                  <a:gd name="T30" fmla="*/ 19 w 39"/>
                  <a:gd name="T31" fmla="*/ 104 h 158"/>
                  <a:gd name="T32" fmla="*/ 16 w 39"/>
                  <a:gd name="T33" fmla="*/ 128 h 158"/>
                  <a:gd name="T34" fmla="*/ 8 w 39"/>
                  <a:gd name="T35" fmla="*/ 147 h 158"/>
                  <a:gd name="T36" fmla="*/ 0 w 39"/>
                  <a:gd name="T37" fmla="*/ 155 h 158"/>
                  <a:gd name="T38" fmla="*/ 0 w 39"/>
                  <a:gd name="T39" fmla="*/ 158 h 158"/>
                  <a:gd name="T40" fmla="*/ 0 w 39"/>
                  <a:gd name="T41" fmla="*/ 155 h 158"/>
                  <a:gd name="T42" fmla="*/ 0 w 39"/>
                  <a:gd name="T43" fmla="*/ 155 h 158"/>
                  <a:gd name="T44" fmla="*/ 0 w 39"/>
                  <a:gd name="T45" fmla="*/ 158 h 158"/>
                  <a:gd name="T46" fmla="*/ 8 w 39"/>
                  <a:gd name="T47" fmla="*/ 155 h 1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
                  <a:gd name="T73" fmla="*/ 0 h 158"/>
                  <a:gd name="T74" fmla="*/ 39 w 39"/>
                  <a:gd name="T75" fmla="*/ 158 h 1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 h="158">
                    <a:moveTo>
                      <a:pt x="8" y="155"/>
                    </a:moveTo>
                    <a:lnTo>
                      <a:pt x="4" y="158"/>
                    </a:lnTo>
                    <a:lnTo>
                      <a:pt x="12" y="147"/>
                    </a:lnTo>
                    <a:lnTo>
                      <a:pt x="19" y="128"/>
                    </a:lnTo>
                    <a:lnTo>
                      <a:pt x="27" y="104"/>
                    </a:lnTo>
                    <a:lnTo>
                      <a:pt x="31" y="77"/>
                    </a:lnTo>
                    <a:lnTo>
                      <a:pt x="35" y="50"/>
                    </a:lnTo>
                    <a:lnTo>
                      <a:pt x="39" y="27"/>
                    </a:lnTo>
                    <a:lnTo>
                      <a:pt x="39" y="12"/>
                    </a:lnTo>
                    <a:lnTo>
                      <a:pt x="39" y="0"/>
                    </a:lnTo>
                    <a:lnTo>
                      <a:pt x="31" y="0"/>
                    </a:lnTo>
                    <a:lnTo>
                      <a:pt x="35" y="12"/>
                    </a:lnTo>
                    <a:lnTo>
                      <a:pt x="31" y="27"/>
                    </a:lnTo>
                    <a:lnTo>
                      <a:pt x="31" y="50"/>
                    </a:lnTo>
                    <a:lnTo>
                      <a:pt x="27" y="77"/>
                    </a:lnTo>
                    <a:lnTo>
                      <a:pt x="19" y="104"/>
                    </a:lnTo>
                    <a:lnTo>
                      <a:pt x="16" y="128"/>
                    </a:lnTo>
                    <a:lnTo>
                      <a:pt x="8" y="147"/>
                    </a:lnTo>
                    <a:lnTo>
                      <a:pt x="0" y="155"/>
                    </a:lnTo>
                    <a:lnTo>
                      <a:pt x="0" y="158"/>
                    </a:lnTo>
                    <a:lnTo>
                      <a:pt x="0" y="155"/>
                    </a:lnTo>
                    <a:lnTo>
                      <a:pt x="0" y="158"/>
                    </a:lnTo>
                    <a:lnTo>
                      <a:pt x="8" y="1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8" name="Freeform 139"/>
              <p:cNvSpPr>
                <a:spLocks/>
              </p:cNvSpPr>
              <p:nvPr/>
            </p:nvSpPr>
            <p:spPr bwMode="auto">
              <a:xfrm>
                <a:off x="2305" y="2790"/>
                <a:ext cx="12" cy="27"/>
              </a:xfrm>
              <a:custGeom>
                <a:avLst/>
                <a:gdLst>
                  <a:gd name="T0" fmla="*/ 12 w 12"/>
                  <a:gd name="T1" fmla="*/ 23 h 27"/>
                  <a:gd name="T2" fmla="*/ 12 w 12"/>
                  <a:gd name="T3" fmla="*/ 23 h 27"/>
                  <a:gd name="T4" fmla="*/ 8 w 12"/>
                  <a:gd name="T5" fmla="*/ 0 h 27"/>
                  <a:gd name="T6" fmla="*/ 0 w 12"/>
                  <a:gd name="T7" fmla="*/ 3 h 27"/>
                  <a:gd name="T8" fmla="*/ 8 w 12"/>
                  <a:gd name="T9" fmla="*/ 23 h 27"/>
                  <a:gd name="T10" fmla="*/ 8 w 12"/>
                  <a:gd name="T11" fmla="*/ 27 h 27"/>
                  <a:gd name="T12" fmla="*/ 8 w 12"/>
                  <a:gd name="T13" fmla="*/ 23 h 27"/>
                  <a:gd name="T14" fmla="*/ 8 w 12"/>
                  <a:gd name="T15" fmla="*/ 27 h 27"/>
                  <a:gd name="T16" fmla="*/ 8 w 12"/>
                  <a:gd name="T17" fmla="*/ 27 h 27"/>
                  <a:gd name="T18" fmla="*/ 12 w 12"/>
                  <a:gd name="T19" fmla="*/ 23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27"/>
                  <a:gd name="T32" fmla="*/ 12 w 12"/>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27">
                    <a:moveTo>
                      <a:pt x="12" y="23"/>
                    </a:moveTo>
                    <a:lnTo>
                      <a:pt x="12" y="23"/>
                    </a:lnTo>
                    <a:lnTo>
                      <a:pt x="8" y="0"/>
                    </a:lnTo>
                    <a:lnTo>
                      <a:pt x="0" y="3"/>
                    </a:lnTo>
                    <a:lnTo>
                      <a:pt x="8" y="23"/>
                    </a:lnTo>
                    <a:lnTo>
                      <a:pt x="8" y="27"/>
                    </a:lnTo>
                    <a:lnTo>
                      <a:pt x="8" y="23"/>
                    </a:lnTo>
                    <a:lnTo>
                      <a:pt x="8" y="27"/>
                    </a:lnTo>
                    <a:lnTo>
                      <a:pt x="1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49" name="Freeform 140"/>
              <p:cNvSpPr>
                <a:spLocks/>
              </p:cNvSpPr>
              <p:nvPr/>
            </p:nvSpPr>
            <p:spPr bwMode="auto">
              <a:xfrm>
                <a:off x="2267" y="2813"/>
                <a:ext cx="57" cy="34"/>
              </a:xfrm>
              <a:custGeom>
                <a:avLst/>
                <a:gdLst>
                  <a:gd name="T0" fmla="*/ 34 w 57"/>
                  <a:gd name="T1" fmla="*/ 27 h 34"/>
                  <a:gd name="T2" fmla="*/ 34 w 57"/>
                  <a:gd name="T3" fmla="*/ 34 h 34"/>
                  <a:gd name="T4" fmla="*/ 38 w 57"/>
                  <a:gd name="T5" fmla="*/ 34 h 34"/>
                  <a:gd name="T6" fmla="*/ 46 w 57"/>
                  <a:gd name="T7" fmla="*/ 34 h 34"/>
                  <a:gd name="T8" fmla="*/ 54 w 57"/>
                  <a:gd name="T9" fmla="*/ 27 h 34"/>
                  <a:gd name="T10" fmla="*/ 54 w 57"/>
                  <a:gd name="T11" fmla="*/ 23 h 34"/>
                  <a:gd name="T12" fmla="*/ 57 w 57"/>
                  <a:gd name="T13" fmla="*/ 15 h 34"/>
                  <a:gd name="T14" fmla="*/ 57 w 57"/>
                  <a:gd name="T15" fmla="*/ 11 h 34"/>
                  <a:gd name="T16" fmla="*/ 54 w 57"/>
                  <a:gd name="T17" fmla="*/ 4 h 34"/>
                  <a:gd name="T18" fmla="*/ 50 w 57"/>
                  <a:gd name="T19" fmla="*/ 0 h 34"/>
                  <a:gd name="T20" fmla="*/ 46 w 57"/>
                  <a:gd name="T21" fmla="*/ 4 h 34"/>
                  <a:gd name="T22" fmla="*/ 50 w 57"/>
                  <a:gd name="T23" fmla="*/ 7 h 34"/>
                  <a:gd name="T24" fmla="*/ 50 w 57"/>
                  <a:gd name="T25" fmla="*/ 11 h 34"/>
                  <a:gd name="T26" fmla="*/ 50 w 57"/>
                  <a:gd name="T27" fmla="*/ 15 h 34"/>
                  <a:gd name="T28" fmla="*/ 50 w 57"/>
                  <a:gd name="T29" fmla="*/ 19 h 34"/>
                  <a:gd name="T30" fmla="*/ 46 w 57"/>
                  <a:gd name="T31" fmla="*/ 27 h 34"/>
                  <a:gd name="T32" fmla="*/ 42 w 57"/>
                  <a:gd name="T33" fmla="*/ 27 h 34"/>
                  <a:gd name="T34" fmla="*/ 38 w 57"/>
                  <a:gd name="T35" fmla="*/ 27 h 34"/>
                  <a:gd name="T36" fmla="*/ 34 w 57"/>
                  <a:gd name="T37" fmla="*/ 27 h 34"/>
                  <a:gd name="T38" fmla="*/ 34 w 57"/>
                  <a:gd name="T39" fmla="*/ 34 h 34"/>
                  <a:gd name="T40" fmla="*/ 34 w 57"/>
                  <a:gd name="T41" fmla="*/ 27 h 34"/>
                  <a:gd name="T42" fmla="*/ 0 w 57"/>
                  <a:gd name="T43" fmla="*/ 27 h 34"/>
                  <a:gd name="T44" fmla="*/ 34 w 57"/>
                  <a:gd name="T45" fmla="*/ 34 h 34"/>
                  <a:gd name="T46" fmla="*/ 34 w 57"/>
                  <a:gd name="T47" fmla="*/ 27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
                  <a:gd name="T73" fmla="*/ 0 h 34"/>
                  <a:gd name="T74" fmla="*/ 57 w 57"/>
                  <a:gd name="T75" fmla="*/ 34 h 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 h="34">
                    <a:moveTo>
                      <a:pt x="34" y="27"/>
                    </a:moveTo>
                    <a:lnTo>
                      <a:pt x="34" y="34"/>
                    </a:lnTo>
                    <a:lnTo>
                      <a:pt x="38" y="34"/>
                    </a:lnTo>
                    <a:lnTo>
                      <a:pt x="46" y="34"/>
                    </a:lnTo>
                    <a:lnTo>
                      <a:pt x="54" y="27"/>
                    </a:lnTo>
                    <a:lnTo>
                      <a:pt x="54" y="23"/>
                    </a:lnTo>
                    <a:lnTo>
                      <a:pt x="57" y="15"/>
                    </a:lnTo>
                    <a:lnTo>
                      <a:pt x="57" y="11"/>
                    </a:lnTo>
                    <a:lnTo>
                      <a:pt x="54" y="4"/>
                    </a:lnTo>
                    <a:lnTo>
                      <a:pt x="50" y="0"/>
                    </a:lnTo>
                    <a:lnTo>
                      <a:pt x="46" y="4"/>
                    </a:lnTo>
                    <a:lnTo>
                      <a:pt x="50" y="7"/>
                    </a:lnTo>
                    <a:lnTo>
                      <a:pt x="50" y="11"/>
                    </a:lnTo>
                    <a:lnTo>
                      <a:pt x="50" y="15"/>
                    </a:lnTo>
                    <a:lnTo>
                      <a:pt x="50" y="19"/>
                    </a:lnTo>
                    <a:lnTo>
                      <a:pt x="46" y="27"/>
                    </a:lnTo>
                    <a:lnTo>
                      <a:pt x="42" y="27"/>
                    </a:lnTo>
                    <a:lnTo>
                      <a:pt x="38" y="27"/>
                    </a:lnTo>
                    <a:lnTo>
                      <a:pt x="34" y="27"/>
                    </a:lnTo>
                    <a:lnTo>
                      <a:pt x="34" y="34"/>
                    </a:lnTo>
                    <a:lnTo>
                      <a:pt x="34" y="27"/>
                    </a:lnTo>
                    <a:lnTo>
                      <a:pt x="0" y="27"/>
                    </a:lnTo>
                    <a:lnTo>
                      <a:pt x="34" y="34"/>
                    </a:lnTo>
                    <a:lnTo>
                      <a:pt x="3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0" name="Freeform 141"/>
              <p:cNvSpPr>
                <a:spLocks/>
              </p:cNvSpPr>
              <p:nvPr/>
            </p:nvSpPr>
            <p:spPr bwMode="auto">
              <a:xfrm>
                <a:off x="2301" y="2840"/>
                <a:ext cx="27" cy="15"/>
              </a:xfrm>
              <a:custGeom>
                <a:avLst/>
                <a:gdLst>
                  <a:gd name="T0" fmla="*/ 27 w 27"/>
                  <a:gd name="T1" fmla="*/ 11 h 15"/>
                  <a:gd name="T2" fmla="*/ 27 w 27"/>
                  <a:gd name="T3" fmla="*/ 11 h 15"/>
                  <a:gd name="T4" fmla="*/ 23 w 27"/>
                  <a:gd name="T5" fmla="*/ 7 h 15"/>
                  <a:gd name="T6" fmla="*/ 20 w 27"/>
                  <a:gd name="T7" fmla="*/ 7 h 15"/>
                  <a:gd name="T8" fmla="*/ 16 w 27"/>
                  <a:gd name="T9" fmla="*/ 4 h 15"/>
                  <a:gd name="T10" fmla="*/ 12 w 27"/>
                  <a:gd name="T11" fmla="*/ 4 h 15"/>
                  <a:gd name="T12" fmla="*/ 8 w 27"/>
                  <a:gd name="T13" fmla="*/ 4 h 15"/>
                  <a:gd name="T14" fmla="*/ 4 w 27"/>
                  <a:gd name="T15" fmla="*/ 4 h 15"/>
                  <a:gd name="T16" fmla="*/ 4 w 27"/>
                  <a:gd name="T17" fmla="*/ 0 h 15"/>
                  <a:gd name="T18" fmla="*/ 0 w 27"/>
                  <a:gd name="T19" fmla="*/ 0 h 15"/>
                  <a:gd name="T20" fmla="*/ 0 w 27"/>
                  <a:gd name="T21" fmla="*/ 7 h 15"/>
                  <a:gd name="T22" fmla="*/ 4 w 27"/>
                  <a:gd name="T23" fmla="*/ 7 h 15"/>
                  <a:gd name="T24" fmla="*/ 4 w 27"/>
                  <a:gd name="T25" fmla="*/ 7 h 15"/>
                  <a:gd name="T26" fmla="*/ 8 w 27"/>
                  <a:gd name="T27" fmla="*/ 7 h 15"/>
                  <a:gd name="T28" fmla="*/ 12 w 27"/>
                  <a:gd name="T29" fmla="*/ 7 h 15"/>
                  <a:gd name="T30" fmla="*/ 16 w 27"/>
                  <a:gd name="T31" fmla="*/ 11 h 15"/>
                  <a:gd name="T32" fmla="*/ 16 w 27"/>
                  <a:gd name="T33" fmla="*/ 11 h 15"/>
                  <a:gd name="T34" fmla="*/ 20 w 27"/>
                  <a:gd name="T35" fmla="*/ 15 h 15"/>
                  <a:gd name="T36" fmla="*/ 23 w 27"/>
                  <a:gd name="T37" fmla="*/ 15 h 15"/>
                  <a:gd name="T38" fmla="*/ 23 w 27"/>
                  <a:gd name="T39" fmla="*/ 15 h 15"/>
                  <a:gd name="T40" fmla="*/ 27 w 27"/>
                  <a:gd name="T41" fmla="*/ 11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5"/>
                  <a:gd name="T65" fmla="*/ 27 w 27"/>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5">
                    <a:moveTo>
                      <a:pt x="27" y="11"/>
                    </a:moveTo>
                    <a:lnTo>
                      <a:pt x="27" y="11"/>
                    </a:lnTo>
                    <a:lnTo>
                      <a:pt x="23" y="7"/>
                    </a:lnTo>
                    <a:lnTo>
                      <a:pt x="20" y="7"/>
                    </a:lnTo>
                    <a:lnTo>
                      <a:pt x="16" y="4"/>
                    </a:lnTo>
                    <a:lnTo>
                      <a:pt x="12" y="4"/>
                    </a:lnTo>
                    <a:lnTo>
                      <a:pt x="8" y="4"/>
                    </a:lnTo>
                    <a:lnTo>
                      <a:pt x="4" y="4"/>
                    </a:lnTo>
                    <a:lnTo>
                      <a:pt x="4" y="0"/>
                    </a:lnTo>
                    <a:lnTo>
                      <a:pt x="0" y="0"/>
                    </a:lnTo>
                    <a:lnTo>
                      <a:pt x="0" y="7"/>
                    </a:lnTo>
                    <a:lnTo>
                      <a:pt x="4" y="7"/>
                    </a:lnTo>
                    <a:lnTo>
                      <a:pt x="8" y="7"/>
                    </a:lnTo>
                    <a:lnTo>
                      <a:pt x="12" y="7"/>
                    </a:lnTo>
                    <a:lnTo>
                      <a:pt x="16" y="11"/>
                    </a:lnTo>
                    <a:lnTo>
                      <a:pt x="20" y="15"/>
                    </a:lnTo>
                    <a:lnTo>
                      <a:pt x="23" y="15"/>
                    </a:lnTo>
                    <a:lnTo>
                      <a:pt x="2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1" name="Freeform 142"/>
              <p:cNvSpPr>
                <a:spLocks/>
              </p:cNvSpPr>
              <p:nvPr/>
            </p:nvSpPr>
            <p:spPr bwMode="auto">
              <a:xfrm>
                <a:off x="2324" y="2851"/>
                <a:ext cx="8" cy="16"/>
              </a:xfrm>
              <a:custGeom>
                <a:avLst/>
                <a:gdLst>
                  <a:gd name="T0" fmla="*/ 4 w 8"/>
                  <a:gd name="T1" fmla="*/ 12 h 16"/>
                  <a:gd name="T2" fmla="*/ 4 w 8"/>
                  <a:gd name="T3" fmla="*/ 16 h 16"/>
                  <a:gd name="T4" fmla="*/ 4 w 8"/>
                  <a:gd name="T5" fmla="*/ 12 h 16"/>
                  <a:gd name="T6" fmla="*/ 8 w 8"/>
                  <a:gd name="T7" fmla="*/ 8 h 16"/>
                  <a:gd name="T8" fmla="*/ 4 w 8"/>
                  <a:gd name="T9" fmla="*/ 4 h 16"/>
                  <a:gd name="T10" fmla="*/ 4 w 8"/>
                  <a:gd name="T11" fmla="*/ 0 h 16"/>
                  <a:gd name="T12" fmla="*/ 0 w 8"/>
                  <a:gd name="T13" fmla="*/ 4 h 16"/>
                  <a:gd name="T14" fmla="*/ 0 w 8"/>
                  <a:gd name="T15" fmla="*/ 4 h 16"/>
                  <a:gd name="T16" fmla="*/ 0 w 8"/>
                  <a:gd name="T17" fmla="*/ 8 h 16"/>
                  <a:gd name="T18" fmla="*/ 0 w 8"/>
                  <a:gd name="T19" fmla="*/ 12 h 16"/>
                  <a:gd name="T20" fmla="*/ 0 w 8"/>
                  <a:gd name="T21" fmla="*/ 12 h 16"/>
                  <a:gd name="T22" fmla="*/ 0 w 8"/>
                  <a:gd name="T23" fmla="*/ 12 h 16"/>
                  <a:gd name="T24" fmla="*/ 4 w 8"/>
                  <a:gd name="T25" fmla="*/ 12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16"/>
                  <a:gd name="T41" fmla="*/ 8 w 8"/>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16">
                    <a:moveTo>
                      <a:pt x="4" y="12"/>
                    </a:moveTo>
                    <a:lnTo>
                      <a:pt x="4" y="16"/>
                    </a:lnTo>
                    <a:lnTo>
                      <a:pt x="4" y="12"/>
                    </a:lnTo>
                    <a:lnTo>
                      <a:pt x="8" y="8"/>
                    </a:lnTo>
                    <a:lnTo>
                      <a:pt x="4" y="4"/>
                    </a:lnTo>
                    <a:lnTo>
                      <a:pt x="4" y="0"/>
                    </a:lnTo>
                    <a:lnTo>
                      <a:pt x="0" y="4"/>
                    </a:lnTo>
                    <a:lnTo>
                      <a:pt x="0" y="8"/>
                    </a:lnTo>
                    <a:lnTo>
                      <a:pt x="0" y="12"/>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2" name="Freeform 143"/>
              <p:cNvSpPr>
                <a:spLocks/>
              </p:cNvSpPr>
              <p:nvPr/>
            </p:nvSpPr>
            <p:spPr bwMode="auto">
              <a:xfrm>
                <a:off x="2297" y="2863"/>
                <a:ext cx="31" cy="15"/>
              </a:xfrm>
              <a:custGeom>
                <a:avLst/>
                <a:gdLst>
                  <a:gd name="T0" fmla="*/ 8 w 31"/>
                  <a:gd name="T1" fmla="*/ 11 h 15"/>
                  <a:gd name="T2" fmla="*/ 8 w 31"/>
                  <a:gd name="T3" fmla="*/ 15 h 15"/>
                  <a:gd name="T4" fmla="*/ 8 w 31"/>
                  <a:gd name="T5" fmla="*/ 15 h 15"/>
                  <a:gd name="T6" fmla="*/ 12 w 31"/>
                  <a:gd name="T7" fmla="*/ 15 h 15"/>
                  <a:gd name="T8" fmla="*/ 16 w 31"/>
                  <a:gd name="T9" fmla="*/ 11 h 15"/>
                  <a:gd name="T10" fmla="*/ 20 w 31"/>
                  <a:gd name="T11" fmla="*/ 11 h 15"/>
                  <a:gd name="T12" fmla="*/ 24 w 31"/>
                  <a:gd name="T13" fmla="*/ 11 h 15"/>
                  <a:gd name="T14" fmla="*/ 27 w 31"/>
                  <a:gd name="T15" fmla="*/ 8 h 15"/>
                  <a:gd name="T16" fmla="*/ 27 w 31"/>
                  <a:gd name="T17" fmla="*/ 8 h 15"/>
                  <a:gd name="T18" fmla="*/ 31 w 31"/>
                  <a:gd name="T19" fmla="*/ 0 h 15"/>
                  <a:gd name="T20" fmla="*/ 27 w 31"/>
                  <a:gd name="T21" fmla="*/ 0 h 15"/>
                  <a:gd name="T22" fmla="*/ 24 w 31"/>
                  <a:gd name="T23" fmla="*/ 4 h 15"/>
                  <a:gd name="T24" fmla="*/ 24 w 31"/>
                  <a:gd name="T25" fmla="*/ 4 h 15"/>
                  <a:gd name="T26" fmla="*/ 20 w 31"/>
                  <a:gd name="T27" fmla="*/ 4 h 15"/>
                  <a:gd name="T28" fmla="*/ 20 w 31"/>
                  <a:gd name="T29" fmla="*/ 8 h 15"/>
                  <a:gd name="T30" fmla="*/ 16 w 31"/>
                  <a:gd name="T31" fmla="*/ 8 h 15"/>
                  <a:gd name="T32" fmla="*/ 12 w 31"/>
                  <a:gd name="T33" fmla="*/ 8 h 15"/>
                  <a:gd name="T34" fmla="*/ 8 w 31"/>
                  <a:gd name="T35" fmla="*/ 8 h 15"/>
                  <a:gd name="T36" fmla="*/ 4 w 31"/>
                  <a:gd name="T37" fmla="*/ 11 h 15"/>
                  <a:gd name="T38" fmla="*/ 4 w 31"/>
                  <a:gd name="T39" fmla="*/ 15 h 15"/>
                  <a:gd name="T40" fmla="*/ 4 w 31"/>
                  <a:gd name="T41" fmla="*/ 11 h 15"/>
                  <a:gd name="T42" fmla="*/ 0 w 31"/>
                  <a:gd name="T43" fmla="*/ 11 h 15"/>
                  <a:gd name="T44" fmla="*/ 4 w 31"/>
                  <a:gd name="T45" fmla="*/ 15 h 15"/>
                  <a:gd name="T46" fmla="*/ 8 w 31"/>
                  <a:gd name="T47" fmla="*/ 11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15"/>
                  <a:gd name="T74" fmla="*/ 31 w 31"/>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15">
                    <a:moveTo>
                      <a:pt x="8" y="11"/>
                    </a:moveTo>
                    <a:lnTo>
                      <a:pt x="8" y="15"/>
                    </a:lnTo>
                    <a:lnTo>
                      <a:pt x="12" y="15"/>
                    </a:lnTo>
                    <a:lnTo>
                      <a:pt x="16" y="11"/>
                    </a:lnTo>
                    <a:lnTo>
                      <a:pt x="20" y="11"/>
                    </a:lnTo>
                    <a:lnTo>
                      <a:pt x="24" y="11"/>
                    </a:lnTo>
                    <a:lnTo>
                      <a:pt x="27" y="8"/>
                    </a:lnTo>
                    <a:lnTo>
                      <a:pt x="31" y="0"/>
                    </a:lnTo>
                    <a:lnTo>
                      <a:pt x="27" y="0"/>
                    </a:lnTo>
                    <a:lnTo>
                      <a:pt x="24" y="4"/>
                    </a:lnTo>
                    <a:lnTo>
                      <a:pt x="20" y="4"/>
                    </a:lnTo>
                    <a:lnTo>
                      <a:pt x="20" y="8"/>
                    </a:lnTo>
                    <a:lnTo>
                      <a:pt x="16" y="8"/>
                    </a:lnTo>
                    <a:lnTo>
                      <a:pt x="12" y="8"/>
                    </a:lnTo>
                    <a:lnTo>
                      <a:pt x="8" y="8"/>
                    </a:lnTo>
                    <a:lnTo>
                      <a:pt x="4" y="11"/>
                    </a:lnTo>
                    <a:lnTo>
                      <a:pt x="4" y="15"/>
                    </a:lnTo>
                    <a:lnTo>
                      <a:pt x="4" y="11"/>
                    </a:lnTo>
                    <a:lnTo>
                      <a:pt x="0" y="11"/>
                    </a:lnTo>
                    <a:lnTo>
                      <a:pt x="4" y="15"/>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3" name="Freeform 144"/>
              <p:cNvSpPr>
                <a:spLocks/>
              </p:cNvSpPr>
              <p:nvPr/>
            </p:nvSpPr>
            <p:spPr bwMode="auto">
              <a:xfrm>
                <a:off x="2301" y="2874"/>
                <a:ext cx="27" cy="51"/>
              </a:xfrm>
              <a:custGeom>
                <a:avLst/>
                <a:gdLst>
                  <a:gd name="T0" fmla="*/ 23 w 27"/>
                  <a:gd name="T1" fmla="*/ 51 h 51"/>
                  <a:gd name="T2" fmla="*/ 23 w 27"/>
                  <a:gd name="T3" fmla="*/ 51 h 51"/>
                  <a:gd name="T4" fmla="*/ 27 w 27"/>
                  <a:gd name="T5" fmla="*/ 43 h 51"/>
                  <a:gd name="T6" fmla="*/ 27 w 27"/>
                  <a:gd name="T7" fmla="*/ 39 h 51"/>
                  <a:gd name="T8" fmla="*/ 23 w 27"/>
                  <a:gd name="T9" fmla="*/ 31 h 51"/>
                  <a:gd name="T10" fmla="*/ 23 w 27"/>
                  <a:gd name="T11" fmla="*/ 24 h 51"/>
                  <a:gd name="T12" fmla="*/ 20 w 27"/>
                  <a:gd name="T13" fmla="*/ 20 h 51"/>
                  <a:gd name="T14" fmla="*/ 12 w 27"/>
                  <a:gd name="T15" fmla="*/ 12 h 51"/>
                  <a:gd name="T16" fmla="*/ 8 w 27"/>
                  <a:gd name="T17" fmla="*/ 4 h 51"/>
                  <a:gd name="T18" fmla="*/ 4 w 27"/>
                  <a:gd name="T19" fmla="*/ 0 h 51"/>
                  <a:gd name="T20" fmla="*/ 0 w 27"/>
                  <a:gd name="T21" fmla="*/ 4 h 51"/>
                  <a:gd name="T22" fmla="*/ 4 w 27"/>
                  <a:gd name="T23" fmla="*/ 8 h 51"/>
                  <a:gd name="T24" fmla="*/ 8 w 27"/>
                  <a:gd name="T25" fmla="*/ 16 h 51"/>
                  <a:gd name="T26" fmla="*/ 12 w 27"/>
                  <a:gd name="T27" fmla="*/ 20 h 51"/>
                  <a:gd name="T28" fmla="*/ 16 w 27"/>
                  <a:gd name="T29" fmla="*/ 27 h 51"/>
                  <a:gd name="T30" fmla="*/ 20 w 27"/>
                  <a:gd name="T31" fmla="*/ 35 h 51"/>
                  <a:gd name="T32" fmla="*/ 20 w 27"/>
                  <a:gd name="T33" fmla="*/ 39 h 51"/>
                  <a:gd name="T34" fmla="*/ 20 w 27"/>
                  <a:gd name="T35" fmla="*/ 43 h 51"/>
                  <a:gd name="T36" fmla="*/ 20 w 27"/>
                  <a:gd name="T37" fmla="*/ 47 h 51"/>
                  <a:gd name="T38" fmla="*/ 20 w 27"/>
                  <a:gd name="T39" fmla="*/ 47 h 51"/>
                  <a:gd name="T40" fmla="*/ 23 w 27"/>
                  <a:gd name="T41" fmla="*/ 51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51"/>
                  <a:gd name="T65" fmla="*/ 27 w 27"/>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51">
                    <a:moveTo>
                      <a:pt x="23" y="51"/>
                    </a:moveTo>
                    <a:lnTo>
                      <a:pt x="23" y="51"/>
                    </a:lnTo>
                    <a:lnTo>
                      <a:pt x="27" y="43"/>
                    </a:lnTo>
                    <a:lnTo>
                      <a:pt x="27" y="39"/>
                    </a:lnTo>
                    <a:lnTo>
                      <a:pt x="23" y="31"/>
                    </a:lnTo>
                    <a:lnTo>
                      <a:pt x="23" y="24"/>
                    </a:lnTo>
                    <a:lnTo>
                      <a:pt x="20" y="20"/>
                    </a:lnTo>
                    <a:lnTo>
                      <a:pt x="12" y="12"/>
                    </a:lnTo>
                    <a:lnTo>
                      <a:pt x="8" y="4"/>
                    </a:lnTo>
                    <a:lnTo>
                      <a:pt x="4" y="0"/>
                    </a:lnTo>
                    <a:lnTo>
                      <a:pt x="0" y="4"/>
                    </a:lnTo>
                    <a:lnTo>
                      <a:pt x="4" y="8"/>
                    </a:lnTo>
                    <a:lnTo>
                      <a:pt x="8" y="16"/>
                    </a:lnTo>
                    <a:lnTo>
                      <a:pt x="12" y="20"/>
                    </a:lnTo>
                    <a:lnTo>
                      <a:pt x="16" y="27"/>
                    </a:lnTo>
                    <a:lnTo>
                      <a:pt x="20" y="35"/>
                    </a:lnTo>
                    <a:lnTo>
                      <a:pt x="20" y="39"/>
                    </a:lnTo>
                    <a:lnTo>
                      <a:pt x="20" y="43"/>
                    </a:lnTo>
                    <a:lnTo>
                      <a:pt x="20" y="47"/>
                    </a:lnTo>
                    <a:lnTo>
                      <a:pt x="2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4" name="Freeform 145"/>
              <p:cNvSpPr>
                <a:spLocks/>
              </p:cNvSpPr>
              <p:nvPr/>
            </p:nvSpPr>
            <p:spPr bwMode="auto">
              <a:xfrm>
                <a:off x="2278" y="2913"/>
                <a:ext cx="46" cy="23"/>
              </a:xfrm>
              <a:custGeom>
                <a:avLst/>
                <a:gdLst>
                  <a:gd name="T0" fmla="*/ 4 w 46"/>
                  <a:gd name="T1" fmla="*/ 8 h 23"/>
                  <a:gd name="T2" fmla="*/ 0 w 46"/>
                  <a:gd name="T3" fmla="*/ 8 h 23"/>
                  <a:gd name="T4" fmla="*/ 8 w 46"/>
                  <a:gd name="T5" fmla="*/ 15 h 23"/>
                  <a:gd name="T6" fmla="*/ 16 w 46"/>
                  <a:gd name="T7" fmla="*/ 23 h 23"/>
                  <a:gd name="T8" fmla="*/ 23 w 46"/>
                  <a:gd name="T9" fmla="*/ 23 h 23"/>
                  <a:gd name="T10" fmla="*/ 27 w 46"/>
                  <a:gd name="T11" fmla="*/ 23 h 23"/>
                  <a:gd name="T12" fmla="*/ 35 w 46"/>
                  <a:gd name="T13" fmla="*/ 23 h 23"/>
                  <a:gd name="T14" fmla="*/ 39 w 46"/>
                  <a:gd name="T15" fmla="*/ 19 h 23"/>
                  <a:gd name="T16" fmla="*/ 43 w 46"/>
                  <a:gd name="T17" fmla="*/ 15 h 23"/>
                  <a:gd name="T18" fmla="*/ 46 w 46"/>
                  <a:gd name="T19" fmla="*/ 12 h 23"/>
                  <a:gd name="T20" fmla="*/ 43 w 46"/>
                  <a:gd name="T21" fmla="*/ 8 h 23"/>
                  <a:gd name="T22" fmla="*/ 39 w 46"/>
                  <a:gd name="T23" fmla="*/ 12 h 23"/>
                  <a:gd name="T24" fmla="*/ 35 w 46"/>
                  <a:gd name="T25" fmla="*/ 15 h 23"/>
                  <a:gd name="T26" fmla="*/ 31 w 46"/>
                  <a:gd name="T27" fmla="*/ 15 h 23"/>
                  <a:gd name="T28" fmla="*/ 27 w 46"/>
                  <a:gd name="T29" fmla="*/ 19 h 23"/>
                  <a:gd name="T30" fmla="*/ 23 w 46"/>
                  <a:gd name="T31" fmla="*/ 19 h 23"/>
                  <a:gd name="T32" fmla="*/ 16 w 46"/>
                  <a:gd name="T33" fmla="*/ 15 h 23"/>
                  <a:gd name="T34" fmla="*/ 12 w 46"/>
                  <a:gd name="T35" fmla="*/ 12 h 23"/>
                  <a:gd name="T36" fmla="*/ 4 w 46"/>
                  <a:gd name="T37" fmla="*/ 4 h 23"/>
                  <a:gd name="T38" fmla="*/ 0 w 46"/>
                  <a:gd name="T39" fmla="*/ 8 h 23"/>
                  <a:gd name="T40" fmla="*/ 4 w 46"/>
                  <a:gd name="T41" fmla="*/ 4 h 23"/>
                  <a:gd name="T42" fmla="*/ 0 w 46"/>
                  <a:gd name="T43" fmla="*/ 0 h 23"/>
                  <a:gd name="T44" fmla="*/ 0 w 46"/>
                  <a:gd name="T45" fmla="*/ 8 h 23"/>
                  <a:gd name="T46" fmla="*/ 4 w 46"/>
                  <a:gd name="T47" fmla="*/ 8 h 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23"/>
                  <a:gd name="T74" fmla="*/ 46 w 46"/>
                  <a:gd name="T75" fmla="*/ 23 h 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23">
                    <a:moveTo>
                      <a:pt x="4" y="8"/>
                    </a:moveTo>
                    <a:lnTo>
                      <a:pt x="0" y="8"/>
                    </a:lnTo>
                    <a:lnTo>
                      <a:pt x="8" y="15"/>
                    </a:lnTo>
                    <a:lnTo>
                      <a:pt x="16" y="23"/>
                    </a:lnTo>
                    <a:lnTo>
                      <a:pt x="23" y="23"/>
                    </a:lnTo>
                    <a:lnTo>
                      <a:pt x="27" y="23"/>
                    </a:lnTo>
                    <a:lnTo>
                      <a:pt x="35" y="23"/>
                    </a:lnTo>
                    <a:lnTo>
                      <a:pt x="39" y="19"/>
                    </a:lnTo>
                    <a:lnTo>
                      <a:pt x="43" y="15"/>
                    </a:lnTo>
                    <a:lnTo>
                      <a:pt x="46" y="12"/>
                    </a:lnTo>
                    <a:lnTo>
                      <a:pt x="43" y="8"/>
                    </a:lnTo>
                    <a:lnTo>
                      <a:pt x="39" y="12"/>
                    </a:lnTo>
                    <a:lnTo>
                      <a:pt x="35" y="15"/>
                    </a:lnTo>
                    <a:lnTo>
                      <a:pt x="31" y="15"/>
                    </a:lnTo>
                    <a:lnTo>
                      <a:pt x="27" y="19"/>
                    </a:lnTo>
                    <a:lnTo>
                      <a:pt x="23" y="19"/>
                    </a:lnTo>
                    <a:lnTo>
                      <a:pt x="16" y="15"/>
                    </a:lnTo>
                    <a:lnTo>
                      <a:pt x="12" y="12"/>
                    </a:lnTo>
                    <a:lnTo>
                      <a:pt x="4" y="4"/>
                    </a:lnTo>
                    <a:lnTo>
                      <a:pt x="0" y="8"/>
                    </a:lnTo>
                    <a:lnTo>
                      <a:pt x="4" y="4"/>
                    </a:lnTo>
                    <a:lnTo>
                      <a:pt x="0" y="0"/>
                    </a:lnTo>
                    <a:lnTo>
                      <a:pt x="0" y="8"/>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5" name="Freeform 146"/>
              <p:cNvSpPr>
                <a:spLocks/>
              </p:cNvSpPr>
              <p:nvPr/>
            </p:nvSpPr>
            <p:spPr bwMode="auto">
              <a:xfrm>
                <a:off x="2224" y="2921"/>
                <a:ext cx="58" cy="19"/>
              </a:xfrm>
              <a:custGeom>
                <a:avLst/>
                <a:gdLst>
                  <a:gd name="T0" fmla="*/ 0 w 58"/>
                  <a:gd name="T1" fmla="*/ 7 h 19"/>
                  <a:gd name="T2" fmla="*/ 0 w 58"/>
                  <a:gd name="T3" fmla="*/ 7 h 19"/>
                  <a:gd name="T4" fmla="*/ 8 w 58"/>
                  <a:gd name="T5" fmla="*/ 11 h 19"/>
                  <a:gd name="T6" fmla="*/ 16 w 58"/>
                  <a:gd name="T7" fmla="*/ 15 h 19"/>
                  <a:gd name="T8" fmla="*/ 23 w 58"/>
                  <a:gd name="T9" fmla="*/ 19 h 19"/>
                  <a:gd name="T10" fmla="*/ 31 w 58"/>
                  <a:gd name="T11" fmla="*/ 19 h 19"/>
                  <a:gd name="T12" fmla="*/ 39 w 58"/>
                  <a:gd name="T13" fmla="*/ 19 h 19"/>
                  <a:gd name="T14" fmla="*/ 47 w 58"/>
                  <a:gd name="T15" fmla="*/ 15 h 19"/>
                  <a:gd name="T16" fmla="*/ 54 w 58"/>
                  <a:gd name="T17" fmla="*/ 7 h 19"/>
                  <a:gd name="T18" fmla="*/ 58 w 58"/>
                  <a:gd name="T19" fmla="*/ 0 h 19"/>
                  <a:gd name="T20" fmla="*/ 54 w 58"/>
                  <a:gd name="T21" fmla="*/ 0 h 19"/>
                  <a:gd name="T22" fmla="*/ 50 w 58"/>
                  <a:gd name="T23" fmla="*/ 7 h 19"/>
                  <a:gd name="T24" fmla="*/ 47 w 58"/>
                  <a:gd name="T25" fmla="*/ 11 h 19"/>
                  <a:gd name="T26" fmla="*/ 39 w 58"/>
                  <a:gd name="T27" fmla="*/ 15 h 19"/>
                  <a:gd name="T28" fmla="*/ 31 w 58"/>
                  <a:gd name="T29" fmla="*/ 15 h 19"/>
                  <a:gd name="T30" fmla="*/ 23 w 58"/>
                  <a:gd name="T31" fmla="*/ 11 h 19"/>
                  <a:gd name="T32" fmla="*/ 16 w 58"/>
                  <a:gd name="T33" fmla="*/ 7 h 19"/>
                  <a:gd name="T34" fmla="*/ 8 w 58"/>
                  <a:gd name="T35" fmla="*/ 4 h 19"/>
                  <a:gd name="T36" fmla="*/ 4 w 58"/>
                  <a:gd name="T37" fmla="*/ 0 h 19"/>
                  <a:gd name="T38" fmla="*/ 4 w 58"/>
                  <a:gd name="T39" fmla="*/ 0 h 19"/>
                  <a:gd name="T40" fmla="*/ 0 w 58"/>
                  <a:gd name="T41" fmla="*/ 7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19"/>
                  <a:gd name="T65" fmla="*/ 58 w 58"/>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19">
                    <a:moveTo>
                      <a:pt x="0" y="7"/>
                    </a:moveTo>
                    <a:lnTo>
                      <a:pt x="0" y="7"/>
                    </a:lnTo>
                    <a:lnTo>
                      <a:pt x="8" y="11"/>
                    </a:lnTo>
                    <a:lnTo>
                      <a:pt x="16" y="15"/>
                    </a:lnTo>
                    <a:lnTo>
                      <a:pt x="23" y="19"/>
                    </a:lnTo>
                    <a:lnTo>
                      <a:pt x="31" y="19"/>
                    </a:lnTo>
                    <a:lnTo>
                      <a:pt x="39" y="19"/>
                    </a:lnTo>
                    <a:lnTo>
                      <a:pt x="47" y="15"/>
                    </a:lnTo>
                    <a:lnTo>
                      <a:pt x="54" y="7"/>
                    </a:lnTo>
                    <a:lnTo>
                      <a:pt x="58" y="0"/>
                    </a:lnTo>
                    <a:lnTo>
                      <a:pt x="54" y="0"/>
                    </a:lnTo>
                    <a:lnTo>
                      <a:pt x="50" y="7"/>
                    </a:lnTo>
                    <a:lnTo>
                      <a:pt x="47" y="11"/>
                    </a:lnTo>
                    <a:lnTo>
                      <a:pt x="39" y="15"/>
                    </a:lnTo>
                    <a:lnTo>
                      <a:pt x="31" y="15"/>
                    </a:lnTo>
                    <a:lnTo>
                      <a:pt x="23" y="11"/>
                    </a:lnTo>
                    <a:lnTo>
                      <a:pt x="16" y="7"/>
                    </a:lnTo>
                    <a:lnTo>
                      <a:pt x="8" y="4"/>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6" name="Freeform 147"/>
              <p:cNvSpPr>
                <a:spLocks/>
              </p:cNvSpPr>
              <p:nvPr/>
            </p:nvSpPr>
            <p:spPr bwMode="auto">
              <a:xfrm>
                <a:off x="2205" y="2898"/>
                <a:ext cx="23" cy="30"/>
              </a:xfrm>
              <a:custGeom>
                <a:avLst/>
                <a:gdLst>
                  <a:gd name="T0" fmla="*/ 0 w 23"/>
                  <a:gd name="T1" fmla="*/ 3 h 30"/>
                  <a:gd name="T2" fmla="*/ 0 w 23"/>
                  <a:gd name="T3" fmla="*/ 3 h 30"/>
                  <a:gd name="T4" fmla="*/ 0 w 23"/>
                  <a:gd name="T5" fmla="*/ 7 h 30"/>
                  <a:gd name="T6" fmla="*/ 4 w 23"/>
                  <a:gd name="T7" fmla="*/ 7 h 30"/>
                  <a:gd name="T8" fmla="*/ 8 w 23"/>
                  <a:gd name="T9" fmla="*/ 11 h 30"/>
                  <a:gd name="T10" fmla="*/ 8 w 23"/>
                  <a:gd name="T11" fmla="*/ 15 h 30"/>
                  <a:gd name="T12" fmla="*/ 12 w 23"/>
                  <a:gd name="T13" fmla="*/ 19 h 30"/>
                  <a:gd name="T14" fmla="*/ 15 w 23"/>
                  <a:gd name="T15" fmla="*/ 23 h 30"/>
                  <a:gd name="T16" fmla="*/ 15 w 23"/>
                  <a:gd name="T17" fmla="*/ 27 h 30"/>
                  <a:gd name="T18" fmla="*/ 19 w 23"/>
                  <a:gd name="T19" fmla="*/ 30 h 30"/>
                  <a:gd name="T20" fmla="*/ 23 w 23"/>
                  <a:gd name="T21" fmla="*/ 23 h 30"/>
                  <a:gd name="T22" fmla="*/ 19 w 23"/>
                  <a:gd name="T23" fmla="*/ 23 h 30"/>
                  <a:gd name="T24" fmla="*/ 19 w 23"/>
                  <a:gd name="T25" fmla="*/ 19 h 30"/>
                  <a:gd name="T26" fmla="*/ 15 w 23"/>
                  <a:gd name="T27" fmla="*/ 15 h 30"/>
                  <a:gd name="T28" fmla="*/ 15 w 23"/>
                  <a:gd name="T29" fmla="*/ 11 h 30"/>
                  <a:gd name="T30" fmla="*/ 12 w 23"/>
                  <a:gd name="T31" fmla="*/ 7 h 30"/>
                  <a:gd name="T32" fmla="*/ 8 w 23"/>
                  <a:gd name="T33" fmla="*/ 7 h 30"/>
                  <a:gd name="T34" fmla="*/ 8 w 23"/>
                  <a:gd name="T35" fmla="*/ 3 h 30"/>
                  <a:gd name="T36" fmla="*/ 4 w 23"/>
                  <a:gd name="T37" fmla="*/ 0 h 30"/>
                  <a:gd name="T38" fmla="*/ 4 w 23"/>
                  <a:gd name="T39" fmla="*/ 0 h 30"/>
                  <a:gd name="T40" fmla="*/ 0 w 23"/>
                  <a:gd name="T41" fmla="*/ 3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30"/>
                  <a:gd name="T65" fmla="*/ 23 w 23"/>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30">
                    <a:moveTo>
                      <a:pt x="0" y="3"/>
                    </a:moveTo>
                    <a:lnTo>
                      <a:pt x="0" y="3"/>
                    </a:lnTo>
                    <a:lnTo>
                      <a:pt x="0" y="7"/>
                    </a:lnTo>
                    <a:lnTo>
                      <a:pt x="4" y="7"/>
                    </a:lnTo>
                    <a:lnTo>
                      <a:pt x="8" y="11"/>
                    </a:lnTo>
                    <a:lnTo>
                      <a:pt x="8" y="15"/>
                    </a:lnTo>
                    <a:lnTo>
                      <a:pt x="12" y="19"/>
                    </a:lnTo>
                    <a:lnTo>
                      <a:pt x="15" y="23"/>
                    </a:lnTo>
                    <a:lnTo>
                      <a:pt x="15" y="27"/>
                    </a:lnTo>
                    <a:lnTo>
                      <a:pt x="19" y="30"/>
                    </a:lnTo>
                    <a:lnTo>
                      <a:pt x="23" y="23"/>
                    </a:lnTo>
                    <a:lnTo>
                      <a:pt x="19" y="23"/>
                    </a:lnTo>
                    <a:lnTo>
                      <a:pt x="19" y="19"/>
                    </a:lnTo>
                    <a:lnTo>
                      <a:pt x="15" y="15"/>
                    </a:lnTo>
                    <a:lnTo>
                      <a:pt x="15" y="11"/>
                    </a:lnTo>
                    <a:lnTo>
                      <a:pt x="12" y="7"/>
                    </a:lnTo>
                    <a:lnTo>
                      <a:pt x="8" y="7"/>
                    </a:lnTo>
                    <a:lnTo>
                      <a:pt x="8" y="3"/>
                    </a:lnTo>
                    <a:lnTo>
                      <a:pt x="4"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7" name="Freeform 148"/>
              <p:cNvSpPr>
                <a:spLocks/>
              </p:cNvSpPr>
              <p:nvPr/>
            </p:nvSpPr>
            <p:spPr bwMode="auto">
              <a:xfrm>
                <a:off x="2105" y="2840"/>
                <a:ext cx="104" cy="61"/>
              </a:xfrm>
              <a:custGeom>
                <a:avLst/>
                <a:gdLst>
                  <a:gd name="T0" fmla="*/ 0 w 104"/>
                  <a:gd name="T1" fmla="*/ 4 h 61"/>
                  <a:gd name="T2" fmla="*/ 0 w 104"/>
                  <a:gd name="T3" fmla="*/ 4 h 61"/>
                  <a:gd name="T4" fmla="*/ 4 w 104"/>
                  <a:gd name="T5" fmla="*/ 11 h 61"/>
                  <a:gd name="T6" fmla="*/ 12 w 104"/>
                  <a:gd name="T7" fmla="*/ 15 h 61"/>
                  <a:gd name="T8" fmla="*/ 19 w 104"/>
                  <a:gd name="T9" fmla="*/ 19 h 61"/>
                  <a:gd name="T10" fmla="*/ 23 w 104"/>
                  <a:gd name="T11" fmla="*/ 23 h 61"/>
                  <a:gd name="T12" fmla="*/ 31 w 104"/>
                  <a:gd name="T13" fmla="*/ 27 h 61"/>
                  <a:gd name="T14" fmla="*/ 38 w 104"/>
                  <a:gd name="T15" fmla="*/ 27 h 61"/>
                  <a:gd name="T16" fmla="*/ 46 w 104"/>
                  <a:gd name="T17" fmla="*/ 31 h 61"/>
                  <a:gd name="T18" fmla="*/ 50 w 104"/>
                  <a:gd name="T19" fmla="*/ 34 h 61"/>
                  <a:gd name="T20" fmla="*/ 58 w 104"/>
                  <a:gd name="T21" fmla="*/ 38 h 61"/>
                  <a:gd name="T22" fmla="*/ 65 w 104"/>
                  <a:gd name="T23" fmla="*/ 42 h 61"/>
                  <a:gd name="T24" fmla="*/ 69 w 104"/>
                  <a:gd name="T25" fmla="*/ 42 h 61"/>
                  <a:gd name="T26" fmla="*/ 77 w 104"/>
                  <a:gd name="T27" fmla="*/ 46 h 61"/>
                  <a:gd name="T28" fmla="*/ 81 w 104"/>
                  <a:gd name="T29" fmla="*/ 50 h 61"/>
                  <a:gd name="T30" fmla="*/ 89 w 104"/>
                  <a:gd name="T31" fmla="*/ 54 h 61"/>
                  <a:gd name="T32" fmla="*/ 92 w 104"/>
                  <a:gd name="T33" fmla="*/ 58 h 61"/>
                  <a:gd name="T34" fmla="*/ 100 w 104"/>
                  <a:gd name="T35" fmla="*/ 61 h 61"/>
                  <a:gd name="T36" fmla="*/ 104 w 104"/>
                  <a:gd name="T37" fmla="*/ 58 h 61"/>
                  <a:gd name="T38" fmla="*/ 96 w 104"/>
                  <a:gd name="T39" fmla="*/ 54 h 61"/>
                  <a:gd name="T40" fmla="*/ 92 w 104"/>
                  <a:gd name="T41" fmla="*/ 50 h 61"/>
                  <a:gd name="T42" fmla="*/ 85 w 104"/>
                  <a:gd name="T43" fmla="*/ 46 h 61"/>
                  <a:gd name="T44" fmla="*/ 81 w 104"/>
                  <a:gd name="T45" fmla="*/ 42 h 61"/>
                  <a:gd name="T46" fmla="*/ 73 w 104"/>
                  <a:gd name="T47" fmla="*/ 38 h 61"/>
                  <a:gd name="T48" fmla="*/ 65 w 104"/>
                  <a:gd name="T49" fmla="*/ 34 h 61"/>
                  <a:gd name="T50" fmla="*/ 58 w 104"/>
                  <a:gd name="T51" fmla="*/ 31 h 61"/>
                  <a:gd name="T52" fmla="*/ 54 w 104"/>
                  <a:gd name="T53" fmla="*/ 31 h 61"/>
                  <a:gd name="T54" fmla="*/ 46 w 104"/>
                  <a:gd name="T55" fmla="*/ 27 h 61"/>
                  <a:gd name="T56" fmla="*/ 38 w 104"/>
                  <a:gd name="T57" fmla="*/ 23 h 61"/>
                  <a:gd name="T58" fmla="*/ 35 w 104"/>
                  <a:gd name="T59" fmla="*/ 19 h 61"/>
                  <a:gd name="T60" fmla="*/ 27 w 104"/>
                  <a:gd name="T61" fmla="*/ 15 h 61"/>
                  <a:gd name="T62" fmla="*/ 19 w 104"/>
                  <a:gd name="T63" fmla="*/ 11 h 61"/>
                  <a:gd name="T64" fmla="*/ 15 w 104"/>
                  <a:gd name="T65" fmla="*/ 7 h 61"/>
                  <a:gd name="T66" fmla="*/ 8 w 104"/>
                  <a:gd name="T67" fmla="*/ 4 h 61"/>
                  <a:gd name="T68" fmla="*/ 4 w 104"/>
                  <a:gd name="T69" fmla="*/ 0 h 61"/>
                  <a:gd name="T70" fmla="*/ 4 w 104"/>
                  <a:gd name="T71" fmla="*/ 0 h 61"/>
                  <a:gd name="T72" fmla="*/ 0 w 104"/>
                  <a:gd name="T73" fmla="*/ 4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61"/>
                  <a:gd name="T113" fmla="*/ 104 w 104"/>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61">
                    <a:moveTo>
                      <a:pt x="0" y="4"/>
                    </a:moveTo>
                    <a:lnTo>
                      <a:pt x="0" y="4"/>
                    </a:lnTo>
                    <a:lnTo>
                      <a:pt x="4" y="11"/>
                    </a:lnTo>
                    <a:lnTo>
                      <a:pt x="12" y="15"/>
                    </a:lnTo>
                    <a:lnTo>
                      <a:pt x="19" y="19"/>
                    </a:lnTo>
                    <a:lnTo>
                      <a:pt x="23" y="23"/>
                    </a:lnTo>
                    <a:lnTo>
                      <a:pt x="31" y="27"/>
                    </a:lnTo>
                    <a:lnTo>
                      <a:pt x="38" y="27"/>
                    </a:lnTo>
                    <a:lnTo>
                      <a:pt x="46" y="31"/>
                    </a:lnTo>
                    <a:lnTo>
                      <a:pt x="50" y="34"/>
                    </a:lnTo>
                    <a:lnTo>
                      <a:pt x="58" y="38"/>
                    </a:lnTo>
                    <a:lnTo>
                      <a:pt x="65" y="42"/>
                    </a:lnTo>
                    <a:lnTo>
                      <a:pt x="69" y="42"/>
                    </a:lnTo>
                    <a:lnTo>
                      <a:pt x="77" y="46"/>
                    </a:lnTo>
                    <a:lnTo>
                      <a:pt x="81" y="50"/>
                    </a:lnTo>
                    <a:lnTo>
                      <a:pt x="89" y="54"/>
                    </a:lnTo>
                    <a:lnTo>
                      <a:pt x="92" y="58"/>
                    </a:lnTo>
                    <a:lnTo>
                      <a:pt x="100" y="61"/>
                    </a:lnTo>
                    <a:lnTo>
                      <a:pt x="104" y="58"/>
                    </a:lnTo>
                    <a:lnTo>
                      <a:pt x="96" y="54"/>
                    </a:lnTo>
                    <a:lnTo>
                      <a:pt x="92" y="50"/>
                    </a:lnTo>
                    <a:lnTo>
                      <a:pt x="85" y="46"/>
                    </a:lnTo>
                    <a:lnTo>
                      <a:pt x="81" y="42"/>
                    </a:lnTo>
                    <a:lnTo>
                      <a:pt x="73" y="38"/>
                    </a:lnTo>
                    <a:lnTo>
                      <a:pt x="65" y="34"/>
                    </a:lnTo>
                    <a:lnTo>
                      <a:pt x="58" y="31"/>
                    </a:lnTo>
                    <a:lnTo>
                      <a:pt x="54" y="31"/>
                    </a:lnTo>
                    <a:lnTo>
                      <a:pt x="46" y="27"/>
                    </a:lnTo>
                    <a:lnTo>
                      <a:pt x="38" y="23"/>
                    </a:lnTo>
                    <a:lnTo>
                      <a:pt x="35" y="19"/>
                    </a:lnTo>
                    <a:lnTo>
                      <a:pt x="27" y="15"/>
                    </a:lnTo>
                    <a:lnTo>
                      <a:pt x="19" y="11"/>
                    </a:lnTo>
                    <a:lnTo>
                      <a:pt x="15" y="7"/>
                    </a:lnTo>
                    <a:lnTo>
                      <a:pt x="8" y="4"/>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8" name="Freeform 149"/>
              <p:cNvSpPr>
                <a:spLocks/>
              </p:cNvSpPr>
              <p:nvPr/>
            </p:nvSpPr>
            <p:spPr bwMode="auto">
              <a:xfrm>
                <a:off x="2070" y="2720"/>
                <a:ext cx="39" cy="124"/>
              </a:xfrm>
              <a:custGeom>
                <a:avLst/>
                <a:gdLst>
                  <a:gd name="T0" fmla="*/ 8 w 39"/>
                  <a:gd name="T1" fmla="*/ 8 h 124"/>
                  <a:gd name="T2" fmla="*/ 4 w 39"/>
                  <a:gd name="T3" fmla="*/ 4 h 124"/>
                  <a:gd name="T4" fmla="*/ 0 w 39"/>
                  <a:gd name="T5" fmla="*/ 19 h 124"/>
                  <a:gd name="T6" fmla="*/ 0 w 39"/>
                  <a:gd name="T7" fmla="*/ 35 h 124"/>
                  <a:gd name="T8" fmla="*/ 0 w 39"/>
                  <a:gd name="T9" fmla="*/ 50 h 124"/>
                  <a:gd name="T10" fmla="*/ 4 w 39"/>
                  <a:gd name="T11" fmla="*/ 66 h 124"/>
                  <a:gd name="T12" fmla="*/ 8 w 39"/>
                  <a:gd name="T13" fmla="*/ 85 h 124"/>
                  <a:gd name="T14" fmla="*/ 16 w 39"/>
                  <a:gd name="T15" fmla="*/ 97 h 124"/>
                  <a:gd name="T16" fmla="*/ 23 w 39"/>
                  <a:gd name="T17" fmla="*/ 112 h 124"/>
                  <a:gd name="T18" fmla="*/ 35 w 39"/>
                  <a:gd name="T19" fmla="*/ 124 h 124"/>
                  <a:gd name="T20" fmla="*/ 39 w 39"/>
                  <a:gd name="T21" fmla="*/ 120 h 124"/>
                  <a:gd name="T22" fmla="*/ 27 w 39"/>
                  <a:gd name="T23" fmla="*/ 108 h 124"/>
                  <a:gd name="T24" fmla="*/ 20 w 39"/>
                  <a:gd name="T25" fmla="*/ 97 h 124"/>
                  <a:gd name="T26" fmla="*/ 12 w 39"/>
                  <a:gd name="T27" fmla="*/ 81 h 124"/>
                  <a:gd name="T28" fmla="*/ 8 w 39"/>
                  <a:gd name="T29" fmla="*/ 66 h 124"/>
                  <a:gd name="T30" fmla="*/ 8 w 39"/>
                  <a:gd name="T31" fmla="*/ 50 h 124"/>
                  <a:gd name="T32" fmla="*/ 8 w 39"/>
                  <a:gd name="T33" fmla="*/ 35 h 124"/>
                  <a:gd name="T34" fmla="*/ 8 w 39"/>
                  <a:gd name="T35" fmla="*/ 19 h 124"/>
                  <a:gd name="T36" fmla="*/ 12 w 39"/>
                  <a:gd name="T37" fmla="*/ 4 h 124"/>
                  <a:gd name="T38" fmla="*/ 8 w 39"/>
                  <a:gd name="T39" fmla="*/ 0 h 124"/>
                  <a:gd name="T40" fmla="*/ 12 w 39"/>
                  <a:gd name="T41" fmla="*/ 4 h 124"/>
                  <a:gd name="T42" fmla="*/ 12 w 39"/>
                  <a:gd name="T43" fmla="*/ 0 h 124"/>
                  <a:gd name="T44" fmla="*/ 8 w 39"/>
                  <a:gd name="T45" fmla="*/ 0 h 124"/>
                  <a:gd name="T46" fmla="*/ 8 w 39"/>
                  <a:gd name="T47" fmla="*/ 8 h 1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
                  <a:gd name="T73" fmla="*/ 0 h 124"/>
                  <a:gd name="T74" fmla="*/ 39 w 39"/>
                  <a:gd name="T75" fmla="*/ 124 h 1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 h="124">
                    <a:moveTo>
                      <a:pt x="8" y="8"/>
                    </a:moveTo>
                    <a:lnTo>
                      <a:pt x="4" y="4"/>
                    </a:lnTo>
                    <a:lnTo>
                      <a:pt x="0" y="19"/>
                    </a:lnTo>
                    <a:lnTo>
                      <a:pt x="0" y="35"/>
                    </a:lnTo>
                    <a:lnTo>
                      <a:pt x="0" y="50"/>
                    </a:lnTo>
                    <a:lnTo>
                      <a:pt x="4" y="66"/>
                    </a:lnTo>
                    <a:lnTo>
                      <a:pt x="8" y="85"/>
                    </a:lnTo>
                    <a:lnTo>
                      <a:pt x="16" y="97"/>
                    </a:lnTo>
                    <a:lnTo>
                      <a:pt x="23" y="112"/>
                    </a:lnTo>
                    <a:lnTo>
                      <a:pt x="35" y="124"/>
                    </a:lnTo>
                    <a:lnTo>
                      <a:pt x="39" y="120"/>
                    </a:lnTo>
                    <a:lnTo>
                      <a:pt x="27" y="108"/>
                    </a:lnTo>
                    <a:lnTo>
                      <a:pt x="20" y="97"/>
                    </a:lnTo>
                    <a:lnTo>
                      <a:pt x="12" y="81"/>
                    </a:lnTo>
                    <a:lnTo>
                      <a:pt x="8" y="66"/>
                    </a:lnTo>
                    <a:lnTo>
                      <a:pt x="8" y="50"/>
                    </a:lnTo>
                    <a:lnTo>
                      <a:pt x="8" y="35"/>
                    </a:lnTo>
                    <a:lnTo>
                      <a:pt x="8" y="19"/>
                    </a:lnTo>
                    <a:lnTo>
                      <a:pt x="12" y="4"/>
                    </a:lnTo>
                    <a:lnTo>
                      <a:pt x="8" y="0"/>
                    </a:lnTo>
                    <a:lnTo>
                      <a:pt x="12" y="4"/>
                    </a:lnTo>
                    <a:lnTo>
                      <a:pt x="12" y="0"/>
                    </a:lnTo>
                    <a:lnTo>
                      <a:pt x="8" y="0"/>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59" name="Freeform 150"/>
              <p:cNvSpPr>
                <a:spLocks/>
              </p:cNvSpPr>
              <p:nvPr/>
            </p:nvSpPr>
            <p:spPr bwMode="auto">
              <a:xfrm>
                <a:off x="2001" y="2658"/>
                <a:ext cx="77" cy="74"/>
              </a:xfrm>
              <a:custGeom>
                <a:avLst/>
                <a:gdLst>
                  <a:gd name="T0" fmla="*/ 4 w 77"/>
                  <a:gd name="T1" fmla="*/ 0 h 74"/>
                  <a:gd name="T2" fmla="*/ 4 w 77"/>
                  <a:gd name="T3" fmla="*/ 0 h 74"/>
                  <a:gd name="T4" fmla="*/ 0 w 77"/>
                  <a:gd name="T5" fmla="*/ 8 h 74"/>
                  <a:gd name="T6" fmla="*/ 4 w 77"/>
                  <a:gd name="T7" fmla="*/ 16 h 74"/>
                  <a:gd name="T8" fmla="*/ 4 w 77"/>
                  <a:gd name="T9" fmla="*/ 24 h 74"/>
                  <a:gd name="T10" fmla="*/ 4 w 77"/>
                  <a:gd name="T11" fmla="*/ 31 h 74"/>
                  <a:gd name="T12" fmla="*/ 8 w 77"/>
                  <a:gd name="T13" fmla="*/ 39 h 74"/>
                  <a:gd name="T14" fmla="*/ 12 w 77"/>
                  <a:gd name="T15" fmla="*/ 43 h 74"/>
                  <a:gd name="T16" fmla="*/ 15 w 77"/>
                  <a:gd name="T17" fmla="*/ 51 h 74"/>
                  <a:gd name="T18" fmla="*/ 19 w 77"/>
                  <a:gd name="T19" fmla="*/ 58 h 74"/>
                  <a:gd name="T20" fmla="*/ 27 w 77"/>
                  <a:gd name="T21" fmla="*/ 62 h 74"/>
                  <a:gd name="T22" fmla="*/ 35 w 77"/>
                  <a:gd name="T23" fmla="*/ 66 h 74"/>
                  <a:gd name="T24" fmla="*/ 39 w 77"/>
                  <a:gd name="T25" fmla="*/ 70 h 74"/>
                  <a:gd name="T26" fmla="*/ 46 w 77"/>
                  <a:gd name="T27" fmla="*/ 70 h 74"/>
                  <a:gd name="T28" fmla="*/ 54 w 77"/>
                  <a:gd name="T29" fmla="*/ 74 h 74"/>
                  <a:gd name="T30" fmla="*/ 62 w 77"/>
                  <a:gd name="T31" fmla="*/ 74 h 74"/>
                  <a:gd name="T32" fmla="*/ 69 w 77"/>
                  <a:gd name="T33" fmla="*/ 70 h 74"/>
                  <a:gd name="T34" fmla="*/ 77 w 77"/>
                  <a:gd name="T35" fmla="*/ 70 h 74"/>
                  <a:gd name="T36" fmla="*/ 77 w 77"/>
                  <a:gd name="T37" fmla="*/ 62 h 74"/>
                  <a:gd name="T38" fmla="*/ 69 w 77"/>
                  <a:gd name="T39" fmla="*/ 66 h 74"/>
                  <a:gd name="T40" fmla="*/ 62 w 77"/>
                  <a:gd name="T41" fmla="*/ 66 h 74"/>
                  <a:gd name="T42" fmla="*/ 54 w 77"/>
                  <a:gd name="T43" fmla="*/ 66 h 74"/>
                  <a:gd name="T44" fmla="*/ 46 w 77"/>
                  <a:gd name="T45" fmla="*/ 66 h 74"/>
                  <a:gd name="T46" fmla="*/ 42 w 77"/>
                  <a:gd name="T47" fmla="*/ 62 h 74"/>
                  <a:gd name="T48" fmla="*/ 35 w 77"/>
                  <a:gd name="T49" fmla="*/ 58 h 74"/>
                  <a:gd name="T50" fmla="*/ 31 w 77"/>
                  <a:gd name="T51" fmla="*/ 58 h 74"/>
                  <a:gd name="T52" fmla="*/ 27 w 77"/>
                  <a:gd name="T53" fmla="*/ 54 h 74"/>
                  <a:gd name="T54" fmla="*/ 19 w 77"/>
                  <a:gd name="T55" fmla="*/ 47 h 74"/>
                  <a:gd name="T56" fmla="*/ 15 w 77"/>
                  <a:gd name="T57" fmla="*/ 43 h 74"/>
                  <a:gd name="T58" fmla="*/ 15 w 77"/>
                  <a:gd name="T59" fmla="*/ 35 h 74"/>
                  <a:gd name="T60" fmla="*/ 12 w 77"/>
                  <a:gd name="T61" fmla="*/ 27 h 74"/>
                  <a:gd name="T62" fmla="*/ 8 w 77"/>
                  <a:gd name="T63" fmla="*/ 24 h 74"/>
                  <a:gd name="T64" fmla="*/ 8 w 77"/>
                  <a:gd name="T65" fmla="*/ 16 h 74"/>
                  <a:gd name="T66" fmla="*/ 8 w 77"/>
                  <a:gd name="T67" fmla="*/ 8 h 74"/>
                  <a:gd name="T68" fmla="*/ 8 w 77"/>
                  <a:gd name="T69" fmla="*/ 0 h 74"/>
                  <a:gd name="T70" fmla="*/ 8 w 77"/>
                  <a:gd name="T71" fmla="*/ 0 h 74"/>
                  <a:gd name="T72" fmla="*/ 4 w 77"/>
                  <a:gd name="T73" fmla="*/ 0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7"/>
                  <a:gd name="T112" fmla="*/ 0 h 74"/>
                  <a:gd name="T113" fmla="*/ 77 w 77"/>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7" h="74">
                    <a:moveTo>
                      <a:pt x="4" y="0"/>
                    </a:moveTo>
                    <a:lnTo>
                      <a:pt x="4" y="0"/>
                    </a:lnTo>
                    <a:lnTo>
                      <a:pt x="0" y="8"/>
                    </a:lnTo>
                    <a:lnTo>
                      <a:pt x="4" y="16"/>
                    </a:lnTo>
                    <a:lnTo>
                      <a:pt x="4" y="24"/>
                    </a:lnTo>
                    <a:lnTo>
                      <a:pt x="4" y="31"/>
                    </a:lnTo>
                    <a:lnTo>
                      <a:pt x="8" y="39"/>
                    </a:lnTo>
                    <a:lnTo>
                      <a:pt x="12" y="43"/>
                    </a:lnTo>
                    <a:lnTo>
                      <a:pt x="15" y="51"/>
                    </a:lnTo>
                    <a:lnTo>
                      <a:pt x="19" y="58"/>
                    </a:lnTo>
                    <a:lnTo>
                      <a:pt x="27" y="62"/>
                    </a:lnTo>
                    <a:lnTo>
                      <a:pt x="35" y="66"/>
                    </a:lnTo>
                    <a:lnTo>
                      <a:pt x="39" y="70"/>
                    </a:lnTo>
                    <a:lnTo>
                      <a:pt x="46" y="70"/>
                    </a:lnTo>
                    <a:lnTo>
                      <a:pt x="54" y="74"/>
                    </a:lnTo>
                    <a:lnTo>
                      <a:pt x="62" y="74"/>
                    </a:lnTo>
                    <a:lnTo>
                      <a:pt x="69" y="70"/>
                    </a:lnTo>
                    <a:lnTo>
                      <a:pt x="77" y="70"/>
                    </a:lnTo>
                    <a:lnTo>
                      <a:pt x="77" y="62"/>
                    </a:lnTo>
                    <a:lnTo>
                      <a:pt x="69" y="66"/>
                    </a:lnTo>
                    <a:lnTo>
                      <a:pt x="62" y="66"/>
                    </a:lnTo>
                    <a:lnTo>
                      <a:pt x="54" y="66"/>
                    </a:lnTo>
                    <a:lnTo>
                      <a:pt x="46" y="66"/>
                    </a:lnTo>
                    <a:lnTo>
                      <a:pt x="42" y="62"/>
                    </a:lnTo>
                    <a:lnTo>
                      <a:pt x="35" y="58"/>
                    </a:lnTo>
                    <a:lnTo>
                      <a:pt x="31" y="58"/>
                    </a:lnTo>
                    <a:lnTo>
                      <a:pt x="27" y="54"/>
                    </a:lnTo>
                    <a:lnTo>
                      <a:pt x="19" y="47"/>
                    </a:lnTo>
                    <a:lnTo>
                      <a:pt x="15" y="43"/>
                    </a:lnTo>
                    <a:lnTo>
                      <a:pt x="15" y="35"/>
                    </a:lnTo>
                    <a:lnTo>
                      <a:pt x="12" y="27"/>
                    </a:lnTo>
                    <a:lnTo>
                      <a:pt x="8" y="24"/>
                    </a:lnTo>
                    <a:lnTo>
                      <a:pt x="8" y="16"/>
                    </a:lnTo>
                    <a:lnTo>
                      <a:pt x="8" y="8"/>
                    </a:lnTo>
                    <a:lnTo>
                      <a:pt x="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0" name="Freeform 151"/>
              <p:cNvSpPr>
                <a:spLocks/>
              </p:cNvSpPr>
              <p:nvPr/>
            </p:nvSpPr>
            <p:spPr bwMode="auto">
              <a:xfrm>
                <a:off x="2005" y="2612"/>
                <a:ext cx="69" cy="46"/>
              </a:xfrm>
              <a:custGeom>
                <a:avLst/>
                <a:gdLst>
                  <a:gd name="T0" fmla="*/ 69 w 69"/>
                  <a:gd name="T1" fmla="*/ 8 h 46"/>
                  <a:gd name="T2" fmla="*/ 69 w 69"/>
                  <a:gd name="T3" fmla="*/ 8 h 46"/>
                  <a:gd name="T4" fmla="*/ 58 w 69"/>
                  <a:gd name="T5" fmla="*/ 4 h 46"/>
                  <a:gd name="T6" fmla="*/ 46 w 69"/>
                  <a:gd name="T7" fmla="*/ 0 h 46"/>
                  <a:gd name="T8" fmla="*/ 35 w 69"/>
                  <a:gd name="T9" fmla="*/ 4 h 46"/>
                  <a:gd name="T10" fmla="*/ 23 w 69"/>
                  <a:gd name="T11" fmla="*/ 8 h 46"/>
                  <a:gd name="T12" fmla="*/ 15 w 69"/>
                  <a:gd name="T13" fmla="*/ 12 h 46"/>
                  <a:gd name="T14" fmla="*/ 8 w 69"/>
                  <a:gd name="T15" fmla="*/ 23 h 46"/>
                  <a:gd name="T16" fmla="*/ 0 w 69"/>
                  <a:gd name="T17" fmla="*/ 35 h 46"/>
                  <a:gd name="T18" fmla="*/ 0 w 69"/>
                  <a:gd name="T19" fmla="*/ 46 h 46"/>
                  <a:gd name="T20" fmla="*/ 4 w 69"/>
                  <a:gd name="T21" fmla="*/ 46 h 46"/>
                  <a:gd name="T22" fmla="*/ 8 w 69"/>
                  <a:gd name="T23" fmla="*/ 35 h 46"/>
                  <a:gd name="T24" fmla="*/ 11 w 69"/>
                  <a:gd name="T25" fmla="*/ 27 h 46"/>
                  <a:gd name="T26" fmla="*/ 19 w 69"/>
                  <a:gd name="T27" fmla="*/ 19 h 46"/>
                  <a:gd name="T28" fmla="*/ 27 w 69"/>
                  <a:gd name="T29" fmla="*/ 12 h 46"/>
                  <a:gd name="T30" fmla="*/ 35 w 69"/>
                  <a:gd name="T31" fmla="*/ 8 h 46"/>
                  <a:gd name="T32" fmla="*/ 46 w 69"/>
                  <a:gd name="T33" fmla="*/ 8 h 46"/>
                  <a:gd name="T34" fmla="*/ 54 w 69"/>
                  <a:gd name="T35" fmla="*/ 8 h 46"/>
                  <a:gd name="T36" fmla="*/ 65 w 69"/>
                  <a:gd name="T37" fmla="*/ 12 h 46"/>
                  <a:gd name="T38" fmla="*/ 65 w 69"/>
                  <a:gd name="T39" fmla="*/ 12 h 46"/>
                  <a:gd name="T40" fmla="*/ 69 w 69"/>
                  <a:gd name="T41" fmla="*/ 8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69" y="8"/>
                    </a:moveTo>
                    <a:lnTo>
                      <a:pt x="69" y="8"/>
                    </a:lnTo>
                    <a:lnTo>
                      <a:pt x="58" y="4"/>
                    </a:lnTo>
                    <a:lnTo>
                      <a:pt x="46" y="0"/>
                    </a:lnTo>
                    <a:lnTo>
                      <a:pt x="35" y="4"/>
                    </a:lnTo>
                    <a:lnTo>
                      <a:pt x="23" y="8"/>
                    </a:lnTo>
                    <a:lnTo>
                      <a:pt x="15" y="12"/>
                    </a:lnTo>
                    <a:lnTo>
                      <a:pt x="8" y="23"/>
                    </a:lnTo>
                    <a:lnTo>
                      <a:pt x="0" y="35"/>
                    </a:lnTo>
                    <a:lnTo>
                      <a:pt x="0" y="46"/>
                    </a:lnTo>
                    <a:lnTo>
                      <a:pt x="4" y="46"/>
                    </a:lnTo>
                    <a:lnTo>
                      <a:pt x="8" y="35"/>
                    </a:lnTo>
                    <a:lnTo>
                      <a:pt x="11" y="27"/>
                    </a:lnTo>
                    <a:lnTo>
                      <a:pt x="19" y="19"/>
                    </a:lnTo>
                    <a:lnTo>
                      <a:pt x="27" y="12"/>
                    </a:lnTo>
                    <a:lnTo>
                      <a:pt x="35" y="8"/>
                    </a:lnTo>
                    <a:lnTo>
                      <a:pt x="46" y="8"/>
                    </a:lnTo>
                    <a:lnTo>
                      <a:pt x="54" y="8"/>
                    </a:lnTo>
                    <a:lnTo>
                      <a:pt x="65" y="12"/>
                    </a:lnTo>
                    <a:lnTo>
                      <a:pt x="6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1" name="Freeform 152"/>
              <p:cNvSpPr>
                <a:spLocks/>
              </p:cNvSpPr>
              <p:nvPr/>
            </p:nvSpPr>
            <p:spPr bwMode="auto">
              <a:xfrm>
                <a:off x="2070" y="2620"/>
                <a:ext cx="12" cy="38"/>
              </a:xfrm>
              <a:custGeom>
                <a:avLst/>
                <a:gdLst>
                  <a:gd name="T0" fmla="*/ 4 w 12"/>
                  <a:gd name="T1" fmla="*/ 19 h 38"/>
                  <a:gd name="T2" fmla="*/ 12 w 12"/>
                  <a:gd name="T3" fmla="*/ 19 h 38"/>
                  <a:gd name="T4" fmla="*/ 12 w 12"/>
                  <a:gd name="T5" fmla="*/ 15 h 38"/>
                  <a:gd name="T6" fmla="*/ 12 w 12"/>
                  <a:gd name="T7" fmla="*/ 8 h 38"/>
                  <a:gd name="T8" fmla="*/ 8 w 12"/>
                  <a:gd name="T9" fmla="*/ 4 h 38"/>
                  <a:gd name="T10" fmla="*/ 4 w 12"/>
                  <a:gd name="T11" fmla="*/ 0 h 38"/>
                  <a:gd name="T12" fmla="*/ 0 w 12"/>
                  <a:gd name="T13" fmla="*/ 4 h 38"/>
                  <a:gd name="T14" fmla="*/ 4 w 12"/>
                  <a:gd name="T15" fmla="*/ 8 h 38"/>
                  <a:gd name="T16" fmla="*/ 4 w 12"/>
                  <a:gd name="T17" fmla="*/ 11 h 38"/>
                  <a:gd name="T18" fmla="*/ 8 w 12"/>
                  <a:gd name="T19" fmla="*/ 15 h 38"/>
                  <a:gd name="T20" fmla="*/ 4 w 12"/>
                  <a:gd name="T21" fmla="*/ 19 h 38"/>
                  <a:gd name="T22" fmla="*/ 12 w 12"/>
                  <a:gd name="T23" fmla="*/ 19 h 38"/>
                  <a:gd name="T24" fmla="*/ 4 w 12"/>
                  <a:gd name="T25" fmla="*/ 19 h 38"/>
                  <a:gd name="T26" fmla="*/ 8 w 12"/>
                  <a:gd name="T27" fmla="*/ 38 h 38"/>
                  <a:gd name="T28" fmla="*/ 12 w 12"/>
                  <a:gd name="T29" fmla="*/ 19 h 38"/>
                  <a:gd name="T30" fmla="*/ 4 w 12"/>
                  <a:gd name="T31" fmla="*/ 19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38"/>
                  <a:gd name="T50" fmla="*/ 12 w 12"/>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38">
                    <a:moveTo>
                      <a:pt x="4" y="19"/>
                    </a:moveTo>
                    <a:lnTo>
                      <a:pt x="12" y="19"/>
                    </a:lnTo>
                    <a:lnTo>
                      <a:pt x="12" y="15"/>
                    </a:lnTo>
                    <a:lnTo>
                      <a:pt x="12" y="8"/>
                    </a:lnTo>
                    <a:lnTo>
                      <a:pt x="8" y="4"/>
                    </a:lnTo>
                    <a:lnTo>
                      <a:pt x="4" y="0"/>
                    </a:lnTo>
                    <a:lnTo>
                      <a:pt x="0" y="4"/>
                    </a:lnTo>
                    <a:lnTo>
                      <a:pt x="4" y="8"/>
                    </a:lnTo>
                    <a:lnTo>
                      <a:pt x="4" y="11"/>
                    </a:lnTo>
                    <a:lnTo>
                      <a:pt x="8" y="15"/>
                    </a:lnTo>
                    <a:lnTo>
                      <a:pt x="4" y="19"/>
                    </a:lnTo>
                    <a:lnTo>
                      <a:pt x="12" y="19"/>
                    </a:lnTo>
                    <a:lnTo>
                      <a:pt x="4" y="19"/>
                    </a:lnTo>
                    <a:lnTo>
                      <a:pt x="8" y="38"/>
                    </a:lnTo>
                    <a:lnTo>
                      <a:pt x="12" y="19"/>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2" name="Freeform 153"/>
              <p:cNvSpPr>
                <a:spLocks/>
              </p:cNvSpPr>
              <p:nvPr/>
            </p:nvSpPr>
            <p:spPr bwMode="auto">
              <a:xfrm>
                <a:off x="2074" y="2566"/>
                <a:ext cx="31" cy="73"/>
              </a:xfrm>
              <a:custGeom>
                <a:avLst/>
                <a:gdLst>
                  <a:gd name="T0" fmla="*/ 27 w 31"/>
                  <a:gd name="T1" fmla="*/ 0 h 73"/>
                  <a:gd name="T2" fmla="*/ 27 w 31"/>
                  <a:gd name="T3" fmla="*/ 0 h 73"/>
                  <a:gd name="T4" fmla="*/ 19 w 31"/>
                  <a:gd name="T5" fmla="*/ 8 h 73"/>
                  <a:gd name="T6" fmla="*/ 16 w 31"/>
                  <a:gd name="T7" fmla="*/ 19 h 73"/>
                  <a:gd name="T8" fmla="*/ 8 w 31"/>
                  <a:gd name="T9" fmla="*/ 27 h 73"/>
                  <a:gd name="T10" fmla="*/ 4 w 31"/>
                  <a:gd name="T11" fmla="*/ 35 h 73"/>
                  <a:gd name="T12" fmla="*/ 4 w 31"/>
                  <a:gd name="T13" fmla="*/ 46 h 73"/>
                  <a:gd name="T14" fmla="*/ 0 w 31"/>
                  <a:gd name="T15" fmla="*/ 54 h 73"/>
                  <a:gd name="T16" fmla="*/ 0 w 31"/>
                  <a:gd name="T17" fmla="*/ 62 h 73"/>
                  <a:gd name="T18" fmla="*/ 0 w 31"/>
                  <a:gd name="T19" fmla="*/ 73 h 73"/>
                  <a:gd name="T20" fmla="*/ 8 w 31"/>
                  <a:gd name="T21" fmla="*/ 73 h 73"/>
                  <a:gd name="T22" fmla="*/ 8 w 31"/>
                  <a:gd name="T23" fmla="*/ 62 h 73"/>
                  <a:gd name="T24" fmla="*/ 8 w 31"/>
                  <a:gd name="T25" fmla="*/ 54 h 73"/>
                  <a:gd name="T26" fmla="*/ 8 w 31"/>
                  <a:gd name="T27" fmla="*/ 46 h 73"/>
                  <a:gd name="T28" fmla="*/ 12 w 31"/>
                  <a:gd name="T29" fmla="*/ 38 h 73"/>
                  <a:gd name="T30" fmla="*/ 16 w 31"/>
                  <a:gd name="T31" fmla="*/ 27 h 73"/>
                  <a:gd name="T32" fmla="*/ 19 w 31"/>
                  <a:gd name="T33" fmla="*/ 19 h 73"/>
                  <a:gd name="T34" fmla="*/ 23 w 31"/>
                  <a:gd name="T35" fmla="*/ 11 h 73"/>
                  <a:gd name="T36" fmla="*/ 31 w 31"/>
                  <a:gd name="T37" fmla="*/ 4 h 73"/>
                  <a:gd name="T38" fmla="*/ 31 w 31"/>
                  <a:gd name="T39" fmla="*/ 4 h 73"/>
                  <a:gd name="T40" fmla="*/ 27 w 31"/>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73"/>
                  <a:gd name="T65" fmla="*/ 31 w 31"/>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73">
                    <a:moveTo>
                      <a:pt x="27" y="0"/>
                    </a:moveTo>
                    <a:lnTo>
                      <a:pt x="27" y="0"/>
                    </a:lnTo>
                    <a:lnTo>
                      <a:pt x="19" y="8"/>
                    </a:lnTo>
                    <a:lnTo>
                      <a:pt x="16" y="19"/>
                    </a:lnTo>
                    <a:lnTo>
                      <a:pt x="8" y="27"/>
                    </a:lnTo>
                    <a:lnTo>
                      <a:pt x="4" y="35"/>
                    </a:lnTo>
                    <a:lnTo>
                      <a:pt x="4" y="46"/>
                    </a:lnTo>
                    <a:lnTo>
                      <a:pt x="0" y="54"/>
                    </a:lnTo>
                    <a:lnTo>
                      <a:pt x="0" y="62"/>
                    </a:lnTo>
                    <a:lnTo>
                      <a:pt x="0" y="73"/>
                    </a:lnTo>
                    <a:lnTo>
                      <a:pt x="8" y="73"/>
                    </a:lnTo>
                    <a:lnTo>
                      <a:pt x="8" y="62"/>
                    </a:lnTo>
                    <a:lnTo>
                      <a:pt x="8" y="54"/>
                    </a:lnTo>
                    <a:lnTo>
                      <a:pt x="8" y="46"/>
                    </a:lnTo>
                    <a:lnTo>
                      <a:pt x="12" y="38"/>
                    </a:lnTo>
                    <a:lnTo>
                      <a:pt x="16" y="27"/>
                    </a:lnTo>
                    <a:lnTo>
                      <a:pt x="19" y="19"/>
                    </a:lnTo>
                    <a:lnTo>
                      <a:pt x="23" y="11"/>
                    </a:lnTo>
                    <a:lnTo>
                      <a:pt x="31" y="4"/>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3" name="Freeform 154"/>
              <p:cNvSpPr>
                <a:spLocks/>
              </p:cNvSpPr>
              <p:nvPr/>
            </p:nvSpPr>
            <p:spPr bwMode="auto">
              <a:xfrm>
                <a:off x="2101" y="2504"/>
                <a:ext cx="31" cy="66"/>
              </a:xfrm>
              <a:custGeom>
                <a:avLst/>
                <a:gdLst>
                  <a:gd name="T0" fmla="*/ 27 w 31"/>
                  <a:gd name="T1" fmla="*/ 0 h 66"/>
                  <a:gd name="T2" fmla="*/ 27 w 31"/>
                  <a:gd name="T3" fmla="*/ 0 h 66"/>
                  <a:gd name="T4" fmla="*/ 19 w 31"/>
                  <a:gd name="T5" fmla="*/ 4 h 66"/>
                  <a:gd name="T6" fmla="*/ 12 w 31"/>
                  <a:gd name="T7" fmla="*/ 12 h 66"/>
                  <a:gd name="T8" fmla="*/ 8 w 31"/>
                  <a:gd name="T9" fmla="*/ 23 h 66"/>
                  <a:gd name="T10" fmla="*/ 8 w 31"/>
                  <a:gd name="T11" fmla="*/ 31 h 66"/>
                  <a:gd name="T12" fmla="*/ 4 w 31"/>
                  <a:gd name="T13" fmla="*/ 39 h 66"/>
                  <a:gd name="T14" fmla="*/ 4 w 31"/>
                  <a:gd name="T15" fmla="*/ 50 h 66"/>
                  <a:gd name="T16" fmla="*/ 0 w 31"/>
                  <a:gd name="T17" fmla="*/ 58 h 66"/>
                  <a:gd name="T18" fmla="*/ 0 w 31"/>
                  <a:gd name="T19" fmla="*/ 62 h 66"/>
                  <a:gd name="T20" fmla="*/ 4 w 31"/>
                  <a:gd name="T21" fmla="*/ 66 h 66"/>
                  <a:gd name="T22" fmla="*/ 8 w 31"/>
                  <a:gd name="T23" fmla="*/ 58 h 66"/>
                  <a:gd name="T24" fmla="*/ 12 w 31"/>
                  <a:gd name="T25" fmla="*/ 50 h 66"/>
                  <a:gd name="T26" fmla="*/ 12 w 31"/>
                  <a:gd name="T27" fmla="*/ 39 h 66"/>
                  <a:gd name="T28" fmla="*/ 12 w 31"/>
                  <a:gd name="T29" fmla="*/ 31 h 66"/>
                  <a:gd name="T30" fmla="*/ 16 w 31"/>
                  <a:gd name="T31" fmla="*/ 23 h 66"/>
                  <a:gd name="T32" fmla="*/ 16 w 31"/>
                  <a:gd name="T33" fmla="*/ 16 h 66"/>
                  <a:gd name="T34" fmla="*/ 23 w 31"/>
                  <a:gd name="T35" fmla="*/ 8 h 66"/>
                  <a:gd name="T36" fmla="*/ 31 w 31"/>
                  <a:gd name="T37" fmla="*/ 4 h 66"/>
                  <a:gd name="T38" fmla="*/ 31 w 31"/>
                  <a:gd name="T39" fmla="*/ 4 h 66"/>
                  <a:gd name="T40" fmla="*/ 27 w 31"/>
                  <a:gd name="T41" fmla="*/ 0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66"/>
                  <a:gd name="T65" fmla="*/ 31 w 31"/>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66">
                    <a:moveTo>
                      <a:pt x="27" y="0"/>
                    </a:moveTo>
                    <a:lnTo>
                      <a:pt x="27" y="0"/>
                    </a:lnTo>
                    <a:lnTo>
                      <a:pt x="19" y="4"/>
                    </a:lnTo>
                    <a:lnTo>
                      <a:pt x="12" y="12"/>
                    </a:lnTo>
                    <a:lnTo>
                      <a:pt x="8" y="23"/>
                    </a:lnTo>
                    <a:lnTo>
                      <a:pt x="8" y="31"/>
                    </a:lnTo>
                    <a:lnTo>
                      <a:pt x="4" y="39"/>
                    </a:lnTo>
                    <a:lnTo>
                      <a:pt x="4" y="50"/>
                    </a:lnTo>
                    <a:lnTo>
                      <a:pt x="0" y="58"/>
                    </a:lnTo>
                    <a:lnTo>
                      <a:pt x="0" y="62"/>
                    </a:lnTo>
                    <a:lnTo>
                      <a:pt x="4" y="66"/>
                    </a:lnTo>
                    <a:lnTo>
                      <a:pt x="8" y="58"/>
                    </a:lnTo>
                    <a:lnTo>
                      <a:pt x="12" y="50"/>
                    </a:lnTo>
                    <a:lnTo>
                      <a:pt x="12" y="39"/>
                    </a:lnTo>
                    <a:lnTo>
                      <a:pt x="12" y="31"/>
                    </a:lnTo>
                    <a:lnTo>
                      <a:pt x="16" y="23"/>
                    </a:lnTo>
                    <a:lnTo>
                      <a:pt x="16" y="16"/>
                    </a:lnTo>
                    <a:lnTo>
                      <a:pt x="23" y="8"/>
                    </a:lnTo>
                    <a:lnTo>
                      <a:pt x="31" y="4"/>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4" name="Freeform 155"/>
              <p:cNvSpPr>
                <a:spLocks/>
              </p:cNvSpPr>
              <p:nvPr/>
            </p:nvSpPr>
            <p:spPr bwMode="auto">
              <a:xfrm>
                <a:off x="2128" y="2496"/>
                <a:ext cx="185" cy="62"/>
              </a:xfrm>
              <a:custGeom>
                <a:avLst/>
                <a:gdLst>
                  <a:gd name="T0" fmla="*/ 185 w 185"/>
                  <a:gd name="T1" fmla="*/ 58 h 62"/>
                  <a:gd name="T2" fmla="*/ 185 w 185"/>
                  <a:gd name="T3" fmla="*/ 58 h 62"/>
                  <a:gd name="T4" fmla="*/ 177 w 185"/>
                  <a:gd name="T5" fmla="*/ 47 h 62"/>
                  <a:gd name="T6" fmla="*/ 166 w 185"/>
                  <a:gd name="T7" fmla="*/ 39 h 62"/>
                  <a:gd name="T8" fmla="*/ 158 w 185"/>
                  <a:gd name="T9" fmla="*/ 31 h 62"/>
                  <a:gd name="T10" fmla="*/ 146 w 185"/>
                  <a:gd name="T11" fmla="*/ 24 h 62"/>
                  <a:gd name="T12" fmla="*/ 135 w 185"/>
                  <a:gd name="T13" fmla="*/ 16 h 62"/>
                  <a:gd name="T14" fmla="*/ 123 w 185"/>
                  <a:gd name="T15" fmla="*/ 12 h 62"/>
                  <a:gd name="T16" fmla="*/ 112 w 185"/>
                  <a:gd name="T17" fmla="*/ 8 h 62"/>
                  <a:gd name="T18" fmla="*/ 100 w 185"/>
                  <a:gd name="T19" fmla="*/ 4 h 62"/>
                  <a:gd name="T20" fmla="*/ 89 w 185"/>
                  <a:gd name="T21" fmla="*/ 0 h 62"/>
                  <a:gd name="T22" fmla="*/ 73 w 185"/>
                  <a:gd name="T23" fmla="*/ 0 h 62"/>
                  <a:gd name="T24" fmla="*/ 62 w 185"/>
                  <a:gd name="T25" fmla="*/ 0 h 62"/>
                  <a:gd name="T26" fmla="*/ 50 w 185"/>
                  <a:gd name="T27" fmla="*/ 0 h 62"/>
                  <a:gd name="T28" fmla="*/ 39 w 185"/>
                  <a:gd name="T29" fmla="*/ 0 h 62"/>
                  <a:gd name="T30" fmla="*/ 23 w 185"/>
                  <a:gd name="T31" fmla="*/ 0 h 62"/>
                  <a:gd name="T32" fmla="*/ 12 w 185"/>
                  <a:gd name="T33" fmla="*/ 4 h 62"/>
                  <a:gd name="T34" fmla="*/ 0 w 185"/>
                  <a:gd name="T35" fmla="*/ 8 h 62"/>
                  <a:gd name="T36" fmla="*/ 4 w 185"/>
                  <a:gd name="T37" fmla="*/ 12 h 62"/>
                  <a:gd name="T38" fmla="*/ 15 w 185"/>
                  <a:gd name="T39" fmla="*/ 8 h 62"/>
                  <a:gd name="T40" fmla="*/ 27 w 185"/>
                  <a:gd name="T41" fmla="*/ 8 h 62"/>
                  <a:gd name="T42" fmla="*/ 39 w 185"/>
                  <a:gd name="T43" fmla="*/ 4 h 62"/>
                  <a:gd name="T44" fmla="*/ 50 w 185"/>
                  <a:gd name="T45" fmla="*/ 4 h 62"/>
                  <a:gd name="T46" fmla="*/ 62 w 185"/>
                  <a:gd name="T47" fmla="*/ 4 h 62"/>
                  <a:gd name="T48" fmla="*/ 73 w 185"/>
                  <a:gd name="T49" fmla="*/ 4 h 62"/>
                  <a:gd name="T50" fmla="*/ 85 w 185"/>
                  <a:gd name="T51" fmla="*/ 8 h 62"/>
                  <a:gd name="T52" fmla="*/ 100 w 185"/>
                  <a:gd name="T53" fmla="*/ 8 h 62"/>
                  <a:gd name="T54" fmla="*/ 112 w 185"/>
                  <a:gd name="T55" fmla="*/ 12 h 62"/>
                  <a:gd name="T56" fmla="*/ 123 w 185"/>
                  <a:gd name="T57" fmla="*/ 16 h 62"/>
                  <a:gd name="T58" fmla="*/ 131 w 185"/>
                  <a:gd name="T59" fmla="*/ 24 h 62"/>
                  <a:gd name="T60" fmla="*/ 143 w 185"/>
                  <a:gd name="T61" fmla="*/ 27 h 62"/>
                  <a:gd name="T62" fmla="*/ 154 w 185"/>
                  <a:gd name="T63" fmla="*/ 35 h 62"/>
                  <a:gd name="T64" fmla="*/ 162 w 185"/>
                  <a:gd name="T65" fmla="*/ 43 h 62"/>
                  <a:gd name="T66" fmla="*/ 173 w 185"/>
                  <a:gd name="T67" fmla="*/ 51 h 62"/>
                  <a:gd name="T68" fmla="*/ 181 w 185"/>
                  <a:gd name="T69" fmla="*/ 62 h 62"/>
                  <a:gd name="T70" fmla="*/ 181 w 185"/>
                  <a:gd name="T71" fmla="*/ 62 h 62"/>
                  <a:gd name="T72" fmla="*/ 185 w 185"/>
                  <a:gd name="T73" fmla="*/ 58 h 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5"/>
                  <a:gd name="T112" fmla="*/ 0 h 62"/>
                  <a:gd name="T113" fmla="*/ 185 w 185"/>
                  <a:gd name="T114" fmla="*/ 62 h 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5" h="62">
                    <a:moveTo>
                      <a:pt x="185" y="58"/>
                    </a:moveTo>
                    <a:lnTo>
                      <a:pt x="185" y="58"/>
                    </a:lnTo>
                    <a:lnTo>
                      <a:pt x="177" y="47"/>
                    </a:lnTo>
                    <a:lnTo>
                      <a:pt x="166" y="39"/>
                    </a:lnTo>
                    <a:lnTo>
                      <a:pt x="158" y="31"/>
                    </a:lnTo>
                    <a:lnTo>
                      <a:pt x="146" y="24"/>
                    </a:lnTo>
                    <a:lnTo>
                      <a:pt x="135" y="16"/>
                    </a:lnTo>
                    <a:lnTo>
                      <a:pt x="123" y="12"/>
                    </a:lnTo>
                    <a:lnTo>
                      <a:pt x="112" y="8"/>
                    </a:lnTo>
                    <a:lnTo>
                      <a:pt x="100" y="4"/>
                    </a:lnTo>
                    <a:lnTo>
                      <a:pt x="89" y="0"/>
                    </a:lnTo>
                    <a:lnTo>
                      <a:pt x="73" y="0"/>
                    </a:lnTo>
                    <a:lnTo>
                      <a:pt x="62" y="0"/>
                    </a:lnTo>
                    <a:lnTo>
                      <a:pt x="50" y="0"/>
                    </a:lnTo>
                    <a:lnTo>
                      <a:pt x="39" y="0"/>
                    </a:lnTo>
                    <a:lnTo>
                      <a:pt x="23" y="0"/>
                    </a:lnTo>
                    <a:lnTo>
                      <a:pt x="12" y="4"/>
                    </a:lnTo>
                    <a:lnTo>
                      <a:pt x="0" y="8"/>
                    </a:lnTo>
                    <a:lnTo>
                      <a:pt x="4" y="12"/>
                    </a:lnTo>
                    <a:lnTo>
                      <a:pt x="15" y="8"/>
                    </a:lnTo>
                    <a:lnTo>
                      <a:pt x="27" y="8"/>
                    </a:lnTo>
                    <a:lnTo>
                      <a:pt x="39" y="4"/>
                    </a:lnTo>
                    <a:lnTo>
                      <a:pt x="50" y="4"/>
                    </a:lnTo>
                    <a:lnTo>
                      <a:pt x="62" y="4"/>
                    </a:lnTo>
                    <a:lnTo>
                      <a:pt x="73" y="4"/>
                    </a:lnTo>
                    <a:lnTo>
                      <a:pt x="85" y="8"/>
                    </a:lnTo>
                    <a:lnTo>
                      <a:pt x="100" y="8"/>
                    </a:lnTo>
                    <a:lnTo>
                      <a:pt x="112" y="12"/>
                    </a:lnTo>
                    <a:lnTo>
                      <a:pt x="123" y="16"/>
                    </a:lnTo>
                    <a:lnTo>
                      <a:pt x="131" y="24"/>
                    </a:lnTo>
                    <a:lnTo>
                      <a:pt x="143" y="27"/>
                    </a:lnTo>
                    <a:lnTo>
                      <a:pt x="154" y="35"/>
                    </a:lnTo>
                    <a:lnTo>
                      <a:pt x="162" y="43"/>
                    </a:lnTo>
                    <a:lnTo>
                      <a:pt x="173" y="51"/>
                    </a:lnTo>
                    <a:lnTo>
                      <a:pt x="181" y="62"/>
                    </a:lnTo>
                    <a:lnTo>
                      <a:pt x="18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5" name="Freeform 156"/>
              <p:cNvSpPr>
                <a:spLocks/>
              </p:cNvSpPr>
              <p:nvPr/>
            </p:nvSpPr>
            <p:spPr bwMode="auto">
              <a:xfrm>
                <a:off x="2309" y="2550"/>
                <a:ext cx="23" cy="12"/>
              </a:xfrm>
              <a:custGeom>
                <a:avLst/>
                <a:gdLst>
                  <a:gd name="T0" fmla="*/ 23 w 23"/>
                  <a:gd name="T1" fmla="*/ 4 h 12"/>
                  <a:gd name="T2" fmla="*/ 19 w 23"/>
                  <a:gd name="T3" fmla="*/ 4 h 12"/>
                  <a:gd name="T4" fmla="*/ 19 w 23"/>
                  <a:gd name="T5" fmla="*/ 4 h 12"/>
                  <a:gd name="T6" fmla="*/ 19 w 23"/>
                  <a:gd name="T7" fmla="*/ 4 h 12"/>
                  <a:gd name="T8" fmla="*/ 15 w 23"/>
                  <a:gd name="T9" fmla="*/ 4 h 12"/>
                  <a:gd name="T10" fmla="*/ 12 w 23"/>
                  <a:gd name="T11" fmla="*/ 4 h 12"/>
                  <a:gd name="T12" fmla="*/ 8 w 23"/>
                  <a:gd name="T13" fmla="*/ 4 h 12"/>
                  <a:gd name="T14" fmla="*/ 8 w 23"/>
                  <a:gd name="T15" fmla="*/ 4 h 12"/>
                  <a:gd name="T16" fmla="*/ 4 w 23"/>
                  <a:gd name="T17" fmla="*/ 4 h 12"/>
                  <a:gd name="T18" fmla="*/ 4 w 23"/>
                  <a:gd name="T19" fmla="*/ 4 h 12"/>
                  <a:gd name="T20" fmla="*/ 0 w 23"/>
                  <a:gd name="T21" fmla="*/ 8 h 12"/>
                  <a:gd name="T22" fmla="*/ 0 w 23"/>
                  <a:gd name="T23" fmla="*/ 8 h 12"/>
                  <a:gd name="T24" fmla="*/ 4 w 23"/>
                  <a:gd name="T25" fmla="*/ 8 h 12"/>
                  <a:gd name="T26" fmla="*/ 8 w 23"/>
                  <a:gd name="T27" fmla="*/ 8 h 12"/>
                  <a:gd name="T28" fmla="*/ 12 w 23"/>
                  <a:gd name="T29" fmla="*/ 12 h 12"/>
                  <a:gd name="T30" fmla="*/ 15 w 23"/>
                  <a:gd name="T31" fmla="*/ 12 h 12"/>
                  <a:gd name="T32" fmla="*/ 19 w 23"/>
                  <a:gd name="T33" fmla="*/ 8 h 12"/>
                  <a:gd name="T34" fmla="*/ 23 w 23"/>
                  <a:gd name="T35" fmla="*/ 8 h 12"/>
                  <a:gd name="T36" fmla="*/ 23 w 23"/>
                  <a:gd name="T37" fmla="*/ 8 h 12"/>
                  <a:gd name="T38" fmla="*/ 19 w 23"/>
                  <a:gd name="T39" fmla="*/ 8 h 12"/>
                  <a:gd name="T40" fmla="*/ 23 w 23"/>
                  <a:gd name="T41" fmla="*/ 4 h 12"/>
                  <a:gd name="T42" fmla="*/ 23 w 23"/>
                  <a:gd name="T43" fmla="*/ 0 h 12"/>
                  <a:gd name="T44" fmla="*/ 19 w 23"/>
                  <a:gd name="T45" fmla="*/ 4 h 12"/>
                  <a:gd name="T46" fmla="*/ 23 w 23"/>
                  <a:gd name="T47" fmla="*/ 4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12"/>
                  <a:gd name="T74" fmla="*/ 23 w 23"/>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12">
                    <a:moveTo>
                      <a:pt x="23" y="4"/>
                    </a:moveTo>
                    <a:lnTo>
                      <a:pt x="19" y="4"/>
                    </a:lnTo>
                    <a:lnTo>
                      <a:pt x="15" y="4"/>
                    </a:lnTo>
                    <a:lnTo>
                      <a:pt x="12" y="4"/>
                    </a:lnTo>
                    <a:lnTo>
                      <a:pt x="8" y="4"/>
                    </a:lnTo>
                    <a:lnTo>
                      <a:pt x="4" y="4"/>
                    </a:lnTo>
                    <a:lnTo>
                      <a:pt x="0" y="8"/>
                    </a:lnTo>
                    <a:lnTo>
                      <a:pt x="4" y="8"/>
                    </a:lnTo>
                    <a:lnTo>
                      <a:pt x="8" y="8"/>
                    </a:lnTo>
                    <a:lnTo>
                      <a:pt x="12" y="12"/>
                    </a:lnTo>
                    <a:lnTo>
                      <a:pt x="15" y="12"/>
                    </a:lnTo>
                    <a:lnTo>
                      <a:pt x="19" y="8"/>
                    </a:lnTo>
                    <a:lnTo>
                      <a:pt x="23" y="8"/>
                    </a:lnTo>
                    <a:lnTo>
                      <a:pt x="19" y="8"/>
                    </a:lnTo>
                    <a:lnTo>
                      <a:pt x="23" y="4"/>
                    </a:lnTo>
                    <a:lnTo>
                      <a:pt x="23" y="0"/>
                    </a:lnTo>
                    <a:lnTo>
                      <a:pt x="19" y="4"/>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6" name="Freeform 157"/>
              <p:cNvSpPr>
                <a:spLocks/>
              </p:cNvSpPr>
              <p:nvPr/>
            </p:nvSpPr>
            <p:spPr bwMode="auto">
              <a:xfrm>
                <a:off x="2097" y="2909"/>
                <a:ext cx="139" cy="39"/>
              </a:xfrm>
              <a:custGeom>
                <a:avLst/>
                <a:gdLst>
                  <a:gd name="T0" fmla="*/ 0 w 139"/>
                  <a:gd name="T1" fmla="*/ 4 h 39"/>
                  <a:gd name="T2" fmla="*/ 20 w 139"/>
                  <a:gd name="T3" fmla="*/ 16 h 39"/>
                  <a:gd name="T4" fmla="*/ 39 w 139"/>
                  <a:gd name="T5" fmla="*/ 23 h 39"/>
                  <a:gd name="T6" fmla="*/ 54 w 139"/>
                  <a:gd name="T7" fmla="*/ 31 h 39"/>
                  <a:gd name="T8" fmla="*/ 70 w 139"/>
                  <a:gd name="T9" fmla="*/ 35 h 39"/>
                  <a:gd name="T10" fmla="*/ 85 w 139"/>
                  <a:gd name="T11" fmla="*/ 39 h 39"/>
                  <a:gd name="T12" fmla="*/ 93 w 139"/>
                  <a:gd name="T13" fmla="*/ 39 h 39"/>
                  <a:gd name="T14" fmla="*/ 104 w 139"/>
                  <a:gd name="T15" fmla="*/ 39 h 39"/>
                  <a:gd name="T16" fmla="*/ 112 w 139"/>
                  <a:gd name="T17" fmla="*/ 39 h 39"/>
                  <a:gd name="T18" fmla="*/ 120 w 139"/>
                  <a:gd name="T19" fmla="*/ 35 h 39"/>
                  <a:gd name="T20" fmla="*/ 123 w 139"/>
                  <a:gd name="T21" fmla="*/ 31 h 39"/>
                  <a:gd name="T22" fmla="*/ 127 w 139"/>
                  <a:gd name="T23" fmla="*/ 27 h 39"/>
                  <a:gd name="T24" fmla="*/ 131 w 139"/>
                  <a:gd name="T25" fmla="*/ 23 h 39"/>
                  <a:gd name="T26" fmla="*/ 135 w 139"/>
                  <a:gd name="T27" fmla="*/ 19 h 39"/>
                  <a:gd name="T28" fmla="*/ 135 w 139"/>
                  <a:gd name="T29" fmla="*/ 19 h 39"/>
                  <a:gd name="T30" fmla="*/ 139 w 139"/>
                  <a:gd name="T31" fmla="*/ 16 h 39"/>
                  <a:gd name="T32" fmla="*/ 139 w 139"/>
                  <a:gd name="T33" fmla="*/ 16 h 39"/>
                  <a:gd name="T34" fmla="*/ 131 w 139"/>
                  <a:gd name="T35" fmla="*/ 16 h 39"/>
                  <a:gd name="T36" fmla="*/ 131 w 139"/>
                  <a:gd name="T37" fmla="*/ 16 h 39"/>
                  <a:gd name="T38" fmla="*/ 131 w 139"/>
                  <a:gd name="T39" fmla="*/ 16 h 39"/>
                  <a:gd name="T40" fmla="*/ 131 w 139"/>
                  <a:gd name="T41" fmla="*/ 19 h 39"/>
                  <a:gd name="T42" fmla="*/ 127 w 139"/>
                  <a:gd name="T43" fmla="*/ 19 h 39"/>
                  <a:gd name="T44" fmla="*/ 123 w 139"/>
                  <a:gd name="T45" fmla="*/ 23 h 39"/>
                  <a:gd name="T46" fmla="*/ 120 w 139"/>
                  <a:gd name="T47" fmla="*/ 27 h 39"/>
                  <a:gd name="T48" fmla="*/ 116 w 139"/>
                  <a:gd name="T49" fmla="*/ 31 h 39"/>
                  <a:gd name="T50" fmla="*/ 112 w 139"/>
                  <a:gd name="T51" fmla="*/ 31 h 39"/>
                  <a:gd name="T52" fmla="*/ 104 w 139"/>
                  <a:gd name="T53" fmla="*/ 31 h 39"/>
                  <a:gd name="T54" fmla="*/ 93 w 139"/>
                  <a:gd name="T55" fmla="*/ 31 h 39"/>
                  <a:gd name="T56" fmla="*/ 85 w 139"/>
                  <a:gd name="T57" fmla="*/ 31 h 39"/>
                  <a:gd name="T58" fmla="*/ 70 w 139"/>
                  <a:gd name="T59" fmla="*/ 31 h 39"/>
                  <a:gd name="T60" fmla="*/ 58 w 139"/>
                  <a:gd name="T61" fmla="*/ 27 h 39"/>
                  <a:gd name="T62" fmla="*/ 43 w 139"/>
                  <a:gd name="T63" fmla="*/ 19 h 39"/>
                  <a:gd name="T64" fmla="*/ 23 w 139"/>
                  <a:gd name="T65" fmla="*/ 12 h 39"/>
                  <a:gd name="T66" fmla="*/ 4 w 139"/>
                  <a:gd name="T67" fmla="*/ 0 h 39"/>
                  <a:gd name="T68" fmla="*/ 0 w 139"/>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9"/>
                  <a:gd name="T106" fmla="*/ 0 h 39"/>
                  <a:gd name="T107" fmla="*/ 139 w 139"/>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9" h="39">
                    <a:moveTo>
                      <a:pt x="0" y="4"/>
                    </a:moveTo>
                    <a:lnTo>
                      <a:pt x="20" y="16"/>
                    </a:lnTo>
                    <a:lnTo>
                      <a:pt x="39" y="23"/>
                    </a:lnTo>
                    <a:lnTo>
                      <a:pt x="54" y="31"/>
                    </a:lnTo>
                    <a:lnTo>
                      <a:pt x="70" y="35"/>
                    </a:lnTo>
                    <a:lnTo>
                      <a:pt x="85" y="39"/>
                    </a:lnTo>
                    <a:lnTo>
                      <a:pt x="93" y="39"/>
                    </a:lnTo>
                    <a:lnTo>
                      <a:pt x="104" y="39"/>
                    </a:lnTo>
                    <a:lnTo>
                      <a:pt x="112" y="39"/>
                    </a:lnTo>
                    <a:lnTo>
                      <a:pt x="120" y="35"/>
                    </a:lnTo>
                    <a:lnTo>
                      <a:pt x="123" y="31"/>
                    </a:lnTo>
                    <a:lnTo>
                      <a:pt x="127" y="27"/>
                    </a:lnTo>
                    <a:lnTo>
                      <a:pt x="131" y="23"/>
                    </a:lnTo>
                    <a:lnTo>
                      <a:pt x="135" y="19"/>
                    </a:lnTo>
                    <a:lnTo>
                      <a:pt x="139" y="16"/>
                    </a:lnTo>
                    <a:lnTo>
                      <a:pt x="131" y="16"/>
                    </a:lnTo>
                    <a:lnTo>
                      <a:pt x="131" y="19"/>
                    </a:lnTo>
                    <a:lnTo>
                      <a:pt x="127" y="19"/>
                    </a:lnTo>
                    <a:lnTo>
                      <a:pt x="123" y="23"/>
                    </a:lnTo>
                    <a:lnTo>
                      <a:pt x="120" y="27"/>
                    </a:lnTo>
                    <a:lnTo>
                      <a:pt x="116" y="31"/>
                    </a:lnTo>
                    <a:lnTo>
                      <a:pt x="112" y="31"/>
                    </a:lnTo>
                    <a:lnTo>
                      <a:pt x="104" y="31"/>
                    </a:lnTo>
                    <a:lnTo>
                      <a:pt x="93" y="31"/>
                    </a:lnTo>
                    <a:lnTo>
                      <a:pt x="85" y="31"/>
                    </a:lnTo>
                    <a:lnTo>
                      <a:pt x="70" y="31"/>
                    </a:lnTo>
                    <a:lnTo>
                      <a:pt x="58" y="27"/>
                    </a:lnTo>
                    <a:lnTo>
                      <a:pt x="43" y="19"/>
                    </a:lnTo>
                    <a:lnTo>
                      <a:pt x="23" y="12"/>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7" name="Freeform 158"/>
              <p:cNvSpPr>
                <a:spLocks/>
              </p:cNvSpPr>
              <p:nvPr/>
            </p:nvSpPr>
            <p:spPr bwMode="auto">
              <a:xfrm>
                <a:off x="2217" y="3418"/>
                <a:ext cx="15" cy="243"/>
              </a:xfrm>
              <a:custGeom>
                <a:avLst/>
                <a:gdLst>
                  <a:gd name="T0" fmla="*/ 3 w 15"/>
                  <a:gd name="T1" fmla="*/ 243 h 243"/>
                  <a:gd name="T2" fmla="*/ 11 w 15"/>
                  <a:gd name="T3" fmla="*/ 243 h 243"/>
                  <a:gd name="T4" fmla="*/ 7 w 15"/>
                  <a:gd name="T5" fmla="*/ 212 h 243"/>
                  <a:gd name="T6" fmla="*/ 7 w 15"/>
                  <a:gd name="T7" fmla="*/ 182 h 243"/>
                  <a:gd name="T8" fmla="*/ 11 w 15"/>
                  <a:gd name="T9" fmla="*/ 151 h 243"/>
                  <a:gd name="T10" fmla="*/ 15 w 15"/>
                  <a:gd name="T11" fmla="*/ 120 h 243"/>
                  <a:gd name="T12" fmla="*/ 15 w 15"/>
                  <a:gd name="T13" fmla="*/ 89 h 243"/>
                  <a:gd name="T14" fmla="*/ 15 w 15"/>
                  <a:gd name="T15" fmla="*/ 62 h 243"/>
                  <a:gd name="T16" fmla="*/ 11 w 15"/>
                  <a:gd name="T17" fmla="*/ 31 h 243"/>
                  <a:gd name="T18" fmla="*/ 3 w 15"/>
                  <a:gd name="T19" fmla="*/ 0 h 243"/>
                  <a:gd name="T20" fmla="*/ 0 w 15"/>
                  <a:gd name="T21" fmla="*/ 4 h 243"/>
                  <a:gd name="T22" fmla="*/ 7 w 15"/>
                  <a:gd name="T23" fmla="*/ 31 h 243"/>
                  <a:gd name="T24" fmla="*/ 11 w 15"/>
                  <a:gd name="T25" fmla="*/ 62 h 243"/>
                  <a:gd name="T26" fmla="*/ 11 w 15"/>
                  <a:gd name="T27" fmla="*/ 89 h 243"/>
                  <a:gd name="T28" fmla="*/ 7 w 15"/>
                  <a:gd name="T29" fmla="*/ 120 h 243"/>
                  <a:gd name="T30" fmla="*/ 7 w 15"/>
                  <a:gd name="T31" fmla="*/ 151 h 243"/>
                  <a:gd name="T32" fmla="*/ 3 w 15"/>
                  <a:gd name="T33" fmla="*/ 182 h 243"/>
                  <a:gd name="T34" fmla="*/ 3 w 15"/>
                  <a:gd name="T35" fmla="*/ 212 h 243"/>
                  <a:gd name="T36" fmla="*/ 3 w 15"/>
                  <a:gd name="T37" fmla="*/ 243 h 243"/>
                  <a:gd name="T38" fmla="*/ 11 w 15"/>
                  <a:gd name="T39" fmla="*/ 243 h 243"/>
                  <a:gd name="T40" fmla="*/ 3 w 15"/>
                  <a:gd name="T41" fmla="*/ 243 h 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243"/>
                  <a:gd name="T65" fmla="*/ 15 w 15"/>
                  <a:gd name="T66" fmla="*/ 243 h 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243">
                    <a:moveTo>
                      <a:pt x="3" y="243"/>
                    </a:moveTo>
                    <a:lnTo>
                      <a:pt x="11" y="243"/>
                    </a:lnTo>
                    <a:lnTo>
                      <a:pt x="7" y="212"/>
                    </a:lnTo>
                    <a:lnTo>
                      <a:pt x="7" y="182"/>
                    </a:lnTo>
                    <a:lnTo>
                      <a:pt x="11" y="151"/>
                    </a:lnTo>
                    <a:lnTo>
                      <a:pt x="15" y="120"/>
                    </a:lnTo>
                    <a:lnTo>
                      <a:pt x="15" y="89"/>
                    </a:lnTo>
                    <a:lnTo>
                      <a:pt x="15" y="62"/>
                    </a:lnTo>
                    <a:lnTo>
                      <a:pt x="11" y="31"/>
                    </a:lnTo>
                    <a:lnTo>
                      <a:pt x="3" y="0"/>
                    </a:lnTo>
                    <a:lnTo>
                      <a:pt x="0" y="4"/>
                    </a:lnTo>
                    <a:lnTo>
                      <a:pt x="7" y="31"/>
                    </a:lnTo>
                    <a:lnTo>
                      <a:pt x="11" y="62"/>
                    </a:lnTo>
                    <a:lnTo>
                      <a:pt x="11" y="89"/>
                    </a:lnTo>
                    <a:lnTo>
                      <a:pt x="7" y="120"/>
                    </a:lnTo>
                    <a:lnTo>
                      <a:pt x="7" y="151"/>
                    </a:lnTo>
                    <a:lnTo>
                      <a:pt x="3" y="182"/>
                    </a:lnTo>
                    <a:lnTo>
                      <a:pt x="3" y="212"/>
                    </a:lnTo>
                    <a:lnTo>
                      <a:pt x="3" y="243"/>
                    </a:lnTo>
                    <a:lnTo>
                      <a:pt x="11" y="243"/>
                    </a:lnTo>
                    <a:lnTo>
                      <a:pt x="3" y="2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8" name="Freeform 159"/>
              <p:cNvSpPr>
                <a:spLocks/>
              </p:cNvSpPr>
              <p:nvPr/>
            </p:nvSpPr>
            <p:spPr bwMode="auto">
              <a:xfrm>
                <a:off x="2220" y="3661"/>
                <a:ext cx="8" cy="23"/>
              </a:xfrm>
              <a:custGeom>
                <a:avLst/>
                <a:gdLst>
                  <a:gd name="T0" fmla="*/ 0 w 8"/>
                  <a:gd name="T1" fmla="*/ 23 h 23"/>
                  <a:gd name="T2" fmla="*/ 8 w 8"/>
                  <a:gd name="T3" fmla="*/ 20 h 23"/>
                  <a:gd name="T4" fmla="*/ 8 w 8"/>
                  <a:gd name="T5" fmla="*/ 12 h 23"/>
                  <a:gd name="T6" fmla="*/ 8 w 8"/>
                  <a:gd name="T7" fmla="*/ 4 h 23"/>
                  <a:gd name="T8" fmla="*/ 0 w 8"/>
                  <a:gd name="T9" fmla="*/ 0 h 23"/>
                  <a:gd name="T10" fmla="*/ 8 w 8"/>
                  <a:gd name="T11" fmla="*/ 0 h 23"/>
                  <a:gd name="T12" fmla="*/ 0 w 8"/>
                  <a:gd name="T13" fmla="*/ 4 h 23"/>
                  <a:gd name="T14" fmla="*/ 0 w 8"/>
                  <a:gd name="T15" fmla="*/ 12 h 23"/>
                  <a:gd name="T16" fmla="*/ 0 w 8"/>
                  <a:gd name="T17" fmla="*/ 20 h 23"/>
                  <a:gd name="T18" fmla="*/ 8 w 8"/>
                  <a:gd name="T19" fmla="*/ 23 h 23"/>
                  <a:gd name="T20" fmla="*/ 0 w 8"/>
                  <a:gd name="T21" fmla="*/ 23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23"/>
                  <a:gd name="T35" fmla="*/ 8 w 8"/>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23">
                    <a:moveTo>
                      <a:pt x="0" y="23"/>
                    </a:moveTo>
                    <a:lnTo>
                      <a:pt x="8" y="20"/>
                    </a:lnTo>
                    <a:lnTo>
                      <a:pt x="8" y="12"/>
                    </a:lnTo>
                    <a:lnTo>
                      <a:pt x="8" y="4"/>
                    </a:lnTo>
                    <a:lnTo>
                      <a:pt x="0" y="0"/>
                    </a:lnTo>
                    <a:lnTo>
                      <a:pt x="8" y="0"/>
                    </a:lnTo>
                    <a:lnTo>
                      <a:pt x="0" y="4"/>
                    </a:lnTo>
                    <a:lnTo>
                      <a:pt x="0" y="12"/>
                    </a:lnTo>
                    <a:lnTo>
                      <a:pt x="0" y="20"/>
                    </a:lnTo>
                    <a:lnTo>
                      <a:pt x="8"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69" name="Freeform 160"/>
              <p:cNvSpPr>
                <a:spLocks/>
              </p:cNvSpPr>
              <p:nvPr/>
            </p:nvSpPr>
            <p:spPr bwMode="auto">
              <a:xfrm>
                <a:off x="2078" y="3222"/>
                <a:ext cx="81" cy="104"/>
              </a:xfrm>
              <a:custGeom>
                <a:avLst/>
                <a:gdLst>
                  <a:gd name="T0" fmla="*/ 0 w 81"/>
                  <a:gd name="T1" fmla="*/ 104 h 104"/>
                  <a:gd name="T2" fmla="*/ 12 w 81"/>
                  <a:gd name="T3" fmla="*/ 100 h 104"/>
                  <a:gd name="T4" fmla="*/ 19 w 81"/>
                  <a:gd name="T5" fmla="*/ 92 h 104"/>
                  <a:gd name="T6" fmla="*/ 27 w 81"/>
                  <a:gd name="T7" fmla="*/ 84 h 104"/>
                  <a:gd name="T8" fmla="*/ 35 w 81"/>
                  <a:gd name="T9" fmla="*/ 81 h 104"/>
                  <a:gd name="T10" fmla="*/ 42 w 81"/>
                  <a:gd name="T11" fmla="*/ 73 h 104"/>
                  <a:gd name="T12" fmla="*/ 46 w 81"/>
                  <a:gd name="T13" fmla="*/ 65 h 104"/>
                  <a:gd name="T14" fmla="*/ 54 w 81"/>
                  <a:gd name="T15" fmla="*/ 57 h 104"/>
                  <a:gd name="T16" fmla="*/ 58 w 81"/>
                  <a:gd name="T17" fmla="*/ 54 h 104"/>
                  <a:gd name="T18" fmla="*/ 62 w 81"/>
                  <a:gd name="T19" fmla="*/ 46 h 104"/>
                  <a:gd name="T20" fmla="*/ 65 w 81"/>
                  <a:gd name="T21" fmla="*/ 42 h 104"/>
                  <a:gd name="T22" fmla="*/ 69 w 81"/>
                  <a:gd name="T23" fmla="*/ 34 h 104"/>
                  <a:gd name="T24" fmla="*/ 73 w 81"/>
                  <a:gd name="T25" fmla="*/ 27 h 104"/>
                  <a:gd name="T26" fmla="*/ 73 w 81"/>
                  <a:gd name="T27" fmla="*/ 23 h 104"/>
                  <a:gd name="T28" fmla="*/ 77 w 81"/>
                  <a:gd name="T29" fmla="*/ 15 h 104"/>
                  <a:gd name="T30" fmla="*/ 81 w 81"/>
                  <a:gd name="T31" fmla="*/ 7 h 104"/>
                  <a:gd name="T32" fmla="*/ 81 w 81"/>
                  <a:gd name="T33" fmla="*/ 3 h 104"/>
                  <a:gd name="T34" fmla="*/ 77 w 81"/>
                  <a:gd name="T35" fmla="*/ 0 h 104"/>
                  <a:gd name="T36" fmla="*/ 73 w 81"/>
                  <a:gd name="T37" fmla="*/ 7 h 104"/>
                  <a:gd name="T38" fmla="*/ 73 w 81"/>
                  <a:gd name="T39" fmla="*/ 11 h 104"/>
                  <a:gd name="T40" fmla="*/ 69 w 81"/>
                  <a:gd name="T41" fmla="*/ 19 h 104"/>
                  <a:gd name="T42" fmla="*/ 65 w 81"/>
                  <a:gd name="T43" fmla="*/ 27 h 104"/>
                  <a:gd name="T44" fmla="*/ 62 w 81"/>
                  <a:gd name="T45" fmla="*/ 30 h 104"/>
                  <a:gd name="T46" fmla="*/ 62 w 81"/>
                  <a:gd name="T47" fmla="*/ 38 h 104"/>
                  <a:gd name="T48" fmla="*/ 58 w 81"/>
                  <a:gd name="T49" fmla="*/ 42 h 104"/>
                  <a:gd name="T50" fmla="*/ 54 w 81"/>
                  <a:gd name="T51" fmla="*/ 50 h 104"/>
                  <a:gd name="T52" fmla="*/ 46 w 81"/>
                  <a:gd name="T53" fmla="*/ 57 h 104"/>
                  <a:gd name="T54" fmla="*/ 42 w 81"/>
                  <a:gd name="T55" fmla="*/ 61 h 104"/>
                  <a:gd name="T56" fmla="*/ 39 w 81"/>
                  <a:gd name="T57" fmla="*/ 69 h 104"/>
                  <a:gd name="T58" fmla="*/ 31 w 81"/>
                  <a:gd name="T59" fmla="*/ 73 h 104"/>
                  <a:gd name="T60" fmla="*/ 23 w 81"/>
                  <a:gd name="T61" fmla="*/ 81 h 104"/>
                  <a:gd name="T62" fmla="*/ 15 w 81"/>
                  <a:gd name="T63" fmla="*/ 88 h 104"/>
                  <a:gd name="T64" fmla="*/ 8 w 81"/>
                  <a:gd name="T65" fmla="*/ 92 h 104"/>
                  <a:gd name="T66" fmla="*/ 0 w 81"/>
                  <a:gd name="T67" fmla="*/ 100 h 104"/>
                  <a:gd name="T68" fmla="*/ 0 w 81"/>
                  <a:gd name="T69" fmla="*/ 104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1"/>
                  <a:gd name="T106" fmla="*/ 0 h 104"/>
                  <a:gd name="T107" fmla="*/ 81 w 81"/>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1" h="104">
                    <a:moveTo>
                      <a:pt x="0" y="104"/>
                    </a:moveTo>
                    <a:lnTo>
                      <a:pt x="12" y="100"/>
                    </a:lnTo>
                    <a:lnTo>
                      <a:pt x="19" y="92"/>
                    </a:lnTo>
                    <a:lnTo>
                      <a:pt x="27" y="84"/>
                    </a:lnTo>
                    <a:lnTo>
                      <a:pt x="35" y="81"/>
                    </a:lnTo>
                    <a:lnTo>
                      <a:pt x="42" y="73"/>
                    </a:lnTo>
                    <a:lnTo>
                      <a:pt x="46" y="65"/>
                    </a:lnTo>
                    <a:lnTo>
                      <a:pt x="54" y="57"/>
                    </a:lnTo>
                    <a:lnTo>
                      <a:pt x="58" y="54"/>
                    </a:lnTo>
                    <a:lnTo>
                      <a:pt x="62" y="46"/>
                    </a:lnTo>
                    <a:lnTo>
                      <a:pt x="65" y="42"/>
                    </a:lnTo>
                    <a:lnTo>
                      <a:pt x="69" y="34"/>
                    </a:lnTo>
                    <a:lnTo>
                      <a:pt x="73" y="27"/>
                    </a:lnTo>
                    <a:lnTo>
                      <a:pt x="73" y="23"/>
                    </a:lnTo>
                    <a:lnTo>
                      <a:pt x="77" y="15"/>
                    </a:lnTo>
                    <a:lnTo>
                      <a:pt x="81" y="7"/>
                    </a:lnTo>
                    <a:lnTo>
                      <a:pt x="81" y="3"/>
                    </a:lnTo>
                    <a:lnTo>
                      <a:pt x="77" y="0"/>
                    </a:lnTo>
                    <a:lnTo>
                      <a:pt x="73" y="7"/>
                    </a:lnTo>
                    <a:lnTo>
                      <a:pt x="73" y="11"/>
                    </a:lnTo>
                    <a:lnTo>
                      <a:pt x="69" y="19"/>
                    </a:lnTo>
                    <a:lnTo>
                      <a:pt x="65" y="27"/>
                    </a:lnTo>
                    <a:lnTo>
                      <a:pt x="62" y="30"/>
                    </a:lnTo>
                    <a:lnTo>
                      <a:pt x="62" y="38"/>
                    </a:lnTo>
                    <a:lnTo>
                      <a:pt x="58" y="42"/>
                    </a:lnTo>
                    <a:lnTo>
                      <a:pt x="54" y="50"/>
                    </a:lnTo>
                    <a:lnTo>
                      <a:pt x="46" y="57"/>
                    </a:lnTo>
                    <a:lnTo>
                      <a:pt x="42" y="61"/>
                    </a:lnTo>
                    <a:lnTo>
                      <a:pt x="39" y="69"/>
                    </a:lnTo>
                    <a:lnTo>
                      <a:pt x="31" y="73"/>
                    </a:lnTo>
                    <a:lnTo>
                      <a:pt x="23" y="81"/>
                    </a:lnTo>
                    <a:lnTo>
                      <a:pt x="15" y="88"/>
                    </a:lnTo>
                    <a:lnTo>
                      <a:pt x="8" y="92"/>
                    </a:lnTo>
                    <a:lnTo>
                      <a:pt x="0" y="100"/>
                    </a:lnTo>
                    <a:lnTo>
                      <a:pt x="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0" name="Freeform 161"/>
              <p:cNvSpPr>
                <a:spLocks/>
              </p:cNvSpPr>
              <p:nvPr/>
            </p:nvSpPr>
            <p:spPr bwMode="auto">
              <a:xfrm>
                <a:off x="2217" y="3079"/>
                <a:ext cx="19" cy="247"/>
              </a:xfrm>
              <a:custGeom>
                <a:avLst/>
                <a:gdLst>
                  <a:gd name="T0" fmla="*/ 3 w 19"/>
                  <a:gd name="T1" fmla="*/ 247 h 247"/>
                  <a:gd name="T2" fmla="*/ 7 w 19"/>
                  <a:gd name="T3" fmla="*/ 216 h 247"/>
                  <a:gd name="T4" fmla="*/ 11 w 19"/>
                  <a:gd name="T5" fmla="*/ 181 h 247"/>
                  <a:gd name="T6" fmla="*/ 15 w 19"/>
                  <a:gd name="T7" fmla="*/ 150 h 247"/>
                  <a:gd name="T8" fmla="*/ 15 w 19"/>
                  <a:gd name="T9" fmla="*/ 116 h 247"/>
                  <a:gd name="T10" fmla="*/ 19 w 19"/>
                  <a:gd name="T11" fmla="*/ 85 h 247"/>
                  <a:gd name="T12" fmla="*/ 15 w 19"/>
                  <a:gd name="T13" fmla="*/ 54 h 247"/>
                  <a:gd name="T14" fmla="*/ 15 w 19"/>
                  <a:gd name="T15" fmla="*/ 27 h 247"/>
                  <a:gd name="T16" fmla="*/ 11 w 19"/>
                  <a:gd name="T17" fmla="*/ 0 h 247"/>
                  <a:gd name="T18" fmla="*/ 3 w 19"/>
                  <a:gd name="T19" fmla="*/ 4 h 247"/>
                  <a:gd name="T20" fmla="*/ 7 w 19"/>
                  <a:gd name="T21" fmla="*/ 27 h 247"/>
                  <a:gd name="T22" fmla="*/ 11 w 19"/>
                  <a:gd name="T23" fmla="*/ 54 h 247"/>
                  <a:gd name="T24" fmla="*/ 11 w 19"/>
                  <a:gd name="T25" fmla="*/ 85 h 247"/>
                  <a:gd name="T26" fmla="*/ 11 w 19"/>
                  <a:gd name="T27" fmla="*/ 116 h 247"/>
                  <a:gd name="T28" fmla="*/ 7 w 19"/>
                  <a:gd name="T29" fmla="*/ 150 h 247"/>
                  <a:gd name="T30" fmla="*/ 7 w 19"/>
                  <a:gd name="T31" fmla="*/ 181 h 247"/>
                  <a:gd name="T32" fmla="*/ 3 w 19"/>
                  <a:gd name="T33" fmla="*/ 216 h 247"/>
                  <a:gd name="T34" fmla="*/ 0 w 19"/>
                  <a:gd name="T35" fmla="*/ 247 h 247"/>
                  <a:gd name="T36" fmla="*/ 3 w 19"/>
                  <a:gd name="T37" fmla="*/ 247 h 2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247"/>
                  <a:gd name="T59" fmla="*/ 19 w 19"/>
                  <a:gd name="T60" fmla="*/ 247 h 2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247">
                    <a:moveTo>
                      <a:pt x="3" y="247"/>
                    </a:moveTo>
                    <a:lnTo>
                      <a:pt x="7" y="216"/>
                    </a:lnTo>
                    <a:lnTo>
                      <a:pt x="11" y="181"/>
                    </a:lnTo>
                    <a:lnTo>
                      <a:pt x="15" y="150"/>
                    </a:lnTo>
                    <a:lnTo>
                      <a:pt x="15" y="116"/>
                    </a:lnTo>
                    <a:lnTo>
                      <a:pt x="19" y="85"/>
                    </a:lnTo>
                    <a:lnTo>
                      <a:pt x="15" y="54"/>
                    </a:lnTo>
                    <a:lnTo>
                      <a:pt x="15" y="27"/>
                    </a:lnTo>
                    <a:lnTo>
                      <a:pt x="11" y="0"/>
                    </a:lnTo>
                    <a:lnTo>
                      <a:pt x="3" y="4"/>
                    </a:lnTo>
                    <a:lnTo>
                      <a:pt x="7" y="27"/>
                    </a:lnTo>
                    <a:lnTo>
                      <a:pt x="11" y="54"/>
                    </a:lnTo>
                    <a:lnTo>
                      <a:pt x="11" y="85"/>
                    </a:lnTo>
                    <a:lnTo>
                      <a:pt x="11" y="116"/>
                    </a:lnTo>
                    <a:lnTo>
                      <a:pt x="7" y="150"/>
                    </a:lnTo>
                    <a:lnTo>
                      <a:pt x="7" y="181"/>
                    </a:lnTo>
                    <a:lnTo>
                      <a:pt x="3" y="216"/>
                    </a:lnTo>
                    <a:lnTo>
                      <a:pt x="0" y="247"/>
                    </a:lnTo>
                    <a:lnTo>
                      <a:pt x="3" y="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1" name="Freeform 162"/>
              <p:cNvSpPr>
                <a:spLocks/>
              </p:cNvSpPr>
              <p:nvPr/>
            </p:nvSpPr>
            <p:spPr bwMode="auto">
              <a:xfrm>
                <a:off x="2271" y="3245"/>
                <a:ext cx="34" cy="38"/>
              </a:xfrm>
              <a:custGeom>
                <a:avLst/>
                <a:gdLst>
                  <a:gd name="T0" fmla="*/ 34 w 34"/>
                  <a:gd name="T1" fmla="*/ 34 h 38"/>
                  <a:gd name="T2" fmla="*/ 26 w 34"/>
                  <a:gd name="T3" fmla="*/ 31 h 38"/>
                  <a:gd name="T4" fmla="*/ 23 w 34"/>
                  <a:gd name="T5" fmla="*/ 31 h 38"/>
                  <a:gd name="T6" fmla="*/ 23 w 34"/>
                  <a:gd name="T7" fmla="*/ 27 h 38"/>
                  <a:gd name="T8" fmla="*/ 23 w 34"/>
                  <a:gd name="T9" fmla="*/ 19 h 38"/>
                  <a:gd name="T10" fmla="*/ 19 w 34"/>
                  <a:gd name="T11" fmla="*/ 11 h 38"/>
                  <a:gd name="T12" fmla="*/ 15 w 34"/>
                  <a:gd name="T13" fmla="*/ 7 h 38"/>
                  <a:gd name="T14" fmla="*/ 11 w 34"/>
                  <a:gd name="T15" fmla="*/ 0 h 38"/>
                  <a:gd name="T16" fmla="*/ 0 w 34"/>
                  <a:gd name="T17" fmla="*/ 0 h 38"/>
                  <a:gd name="T18" fmla="*/ 0 w 34"/>
                  <a:gd name="T19" fmla="*/ 4 h 38"/>
                  <a:gd name="T20" fmla="*/ 7 w 34"/>
                  <a:gd name="T21" fmla="*/ 7 h 38"/>
                  <a:gd name="T22" fmla="*/ 11 w 34"/>
                  <a:gd name="T23" fmla="*/ 11 h 38"/>
                  <a:gd name="T24" fmla="*/ 15 w 34"/>
                  <a:gd name="T25" fmla="*/ 15 h 38"/>
                  <a:gd name="T26" fmla="*/ 15 w 34"/>
                  <a:gd name="T27" fmla="*/ 19 h 38"/>
                  <a:gd name="T28" fmla="*/ 15 w 34"/>
                  <a:gd name="T29" fmla="*/ 27 h 38"/>
                  <a:gd name="T30" fmla="*/ 19 w 34"/>
                  <a:gd name="T31" fmla="*/ 34 h 38"/>
                  <a:gd name="T32" fmla="*/ 23 w 34"/>
                  <a:gd name="T33" fmla="*/ 38 h 38"/>
                  <a:gd name="T34" fmla="*/ 34 w 34"/>
                  <a:gd name="T35" fmla="*/ 38 h 38"/>
                  <a:gd name="T36" fmla="*/ 34 w 34"/>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38"/>
                  <a:gd name="T59" fmla="*/ 34 w 34"/>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38">
                    <a:moveTo>
                      <a:pt x="34" y="34"/>
                    </a:moveTo>
                    <a:lnTo>
                      <a:pt x="26" y="31"/>
                    </a:lnTo>
                    <a:lnTo>
                      <a:pt x="23" y="31"/>
                    </a:lnTo>
                    <a:lnTo>
                      <a:pt x="23" y="27"/>
                    </a:lnTo>
                    <a:lnTo>
                      <a:pt x="23" y="19"/>
                    </a:lnTo>
                    <a:lnTo>
                      <a:pt x="19" y="11"/>
                    </a:lnTo>
                    <a:lnTo>
                      <a:pt x="15" y="7"/>
                    </a:lnTo>
                    <a:lnTo>
                      <a:pt x="11" y="0"/>
                    </a:lnTo>
                    <a:lnTo>
                      <a:pt x="0" y="0"/>
                    </a:lnTo>
                    <a:lnTo>
                      <a:pt x="0" y="4"/>
                    </a:lnTo>
                    <a:lnTo>
                      <a:pt x="7" y="7"/>
                    </a:lnTo>
                    <a:lnTo>
                      <a:pt x="11" y="11"/>
                    </a:lnTo>
                    <a:lnTo>
                      <a:pt x="15" y="15"/>
                    </a:lnTo>
                    <a:lnTo>
                      <a:pt x="15" y="19"/>
                    </a:lnTo>
                    <a:lnTo>
                      <a:pt x="15" y="27"/>
                    </a:lnTo>
                    <a:lnTo>
                      <a:pt x="19" y="34"/>
                    </a:lnTo>
                    <a:lnTo>
                      <a:pt x="23" y="38"/>
                    </a:lnTo>
                    <a:lnTo>
                      <a:pt x="34" y="38"/>
                    </a:lnTo>
                    <a:lnTo>
                      <a:pt x="3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2" name="Freeform 163"/>
              <p:cNvSpPr>
                <a:spLocks/>
              </p:cNvSpPr>
              <p:nvPr/>
            </p:nvSpPr>
            <p:spPr bwMode="auto">
              <a:xfrm>
                <a:off x="2090" y="3233"/>
                <a:ext cx="80" cy="100"/>
              </a:xfrm>
              <a:custGeom>
                <a:avLst/>
                <a:gdLst>
                  <a:gd name="T0" fmla="*/ 0 w 80"/>
                  <a:gd name="T1" fmla="*/ 100 h 100"/>
                  <a:gd name="T2" fmla="*/ 11 w 80"/>
                  <a:gd name="T3" fmla="*/ 97 h 100"/>
                  <a:gd name="T4" fmla="*/ 19 w 80"/>
                  <a:gd name="T5" fmla="*/ 89 h 100"/>
                  <a:gd name="T6" fmla="*/ 27 w 80"/>
                  <a:gd name="T7" fmla="*/ 81 h 100"/>
                  <a:gd name="T8" fmla="*/ 34 w 80"/>
                  <a:gd name="T9" fmla="*/ 77 h 100"/>
                  <a:gd name="T10" fmla="*/ 42 w 80"/>
                  <a:gd name="T11" fmla="*/ 70 h 100"/>
                  <a:gd name="T12" fmla="*/ 46 w 80"/>
                  <a:gd name="T13" fmla="*/ 62 h 100"/>
                  <a:gd name="T14" fmla="*/ 53 w 80"/>
                  <a:gd name="T15" fmla="*/ 58 h 100"/>
                  <a:gd name="T16" fmla="*/ 57 w 80"/>
                  <a:gd name="T17" fmla="*/ 50 h 100"/>
                  <a:gd name="T18" fmla="*/ 61 w 80"/>
                  <a:gd name="T19" fmla="*/ 43 h 100"/>
                  <a:gd name="T20" fmla="*/ 65 w 80"/>
                  <a:gd name="T21" fmla="*/ 39 h 100"/>
                  <a:gd name="T22" fmla="*/ 69 w 80"/>
                  <a:gd name="T23" fmla="*/ 31 h 100"/>
                  <a:gd name="T24" fmla="*/ 73 w 80"/>
                  <a:gd name="T25" fmla="*/ 23 h 100"/>
                  <a:gd name="T26" fmla="*/ 73 w 80"/>
                  <a:gd name="T27" fmla="*/ 19 h 100"/>
                  <a:gd name="T28" fmla="*/ 77 w 80"/>
                  <a:gd name="T29" fmla="*/ 12 h 100"/>
                  <a:gd name="T30" fmla="*/ 80 w 80"/>
                  <a:gd name="T31" fmla="*/ 8 h 100"/>
                  <a:gd name="T32" fmla="*/ 80 w 80"/>
                  <a:gd name="T33" fmla="*/ 0 h 100"/>
                  <a:gd name="T34" fmla="*/ 77 w 80"/>
                  <a:gd name="T35" fmla="*/ 0 h 100"/>
                  <a:gd name="T36" fmla="*/ 73 w 80"/>
                  <a:gd name="T37" fmla="*/ 4 h 100"/>
                  <a:gd name="T38" fmla="*/ 73 w 80"/>
                  <a:gd name="T39" fmla="*/ 12 h 100"/>
                  <a:gd name="T40" fmla="*/ 69 w 80"/>
                  <a:gd name="T41" fmla="*/ 16 h 100"/>
                  <a:gd name="T42" fmla="*/ 65 w 80"/>
                  <a:gd name="T43" fmla="*/ 23 h 100"/>
                  <a:gd name="T44" fmla="*/ 61 w 80"/>
                  <a:gd name="T45" fmla="*/ 27 h 100"/>
                  <a:gd name="T46" fmla="*/ 57 w 80"/>
                  <a:gd name="T47" fmla="*/ 35 h 100"/>
                  <a:gd name="T48" fmla="*/ 53 w 80"/>
                  <a:gd name="T49" fmla="*/ 43 h 100"/>
                  <a:gd name="T50" fmla="*/ 53 w 80"/>
                  <a:gd name="T51" fmla="*/ 46 h 100"/>
                  <a:gd name="T52" fmla="*/ 46 w 80"/>
                  <a:gd name="T53" fmla="*/ 54 h 100"/>
                  <a:gd name="T54" fmla="*/ 42 w 80"/>
                  <a:gd name="T55" fmla="*/ 58 h 100"/>
                  <a:gd name="T56" fmla="*/ 38 w 80"/>
                  <a:gd name="T57" fmla="*/ 66 h 100"/>
                  <a:gd name="T58" fmla="*/ 30 w 80"/>
                  <a:gd name="T59" fmla="*/ 73 h 100"/>
                  <a:gd name="T60" fmla="*/ 23 w 80"/>
                  <a:gd name="T61" fmla="*/ 77 h 100"/>
                  <a:gd name="T62" fmla="*/ 15 w 80"/>
                  <a:gd name="T63" fmla="*/ 85 h 100"/>
                  <a:gd name="T64" fmla="*/ 7 w 80"/>
                  <a:gd name="T65" fmla="*/ 89 h 100"/>
                  <a:gd name="T66" fmla="*/ 0 w 80"/>
                  <a:gd name="T67" fmla="*/ 97 h 100"/>
                  <a:gd name="T68" fmla="*/ 0 w 80"/>
                  <a:gd name="T69" fmla="*/ 100 h 1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0"/>
                  <a:gd name="T106" fmla="*/ 0 h 100"/>
                  <a:gd name="T107" fmla="*/ 80 w 80"/>
                  <a:gd name="T108" fmla="*/ 100 h 1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0" h="100">
                    <a:moveTo>
                      <a:pt x="0" y="100"/>
                    </a:moveTo>
                    <a:lnTo>
                      <a:pt x="11" y="97"/>
                    </a:lnTo>
                    <a:lnTo>
                      <a:pt x="19" y="89"/>
                    </a:lnTo>
                    <a:lnTo>
                      <a:pt x="27" y="81"/>
                    </a:lnTo>
                    <a:lnTo>
                      <a:pt x="34" y="77"/>
                    </a:lnTo>
                    <a:lnTo>
                      <a:pt x="42" y="70"/>
                    </a:lnTo>
                    <a:lnTo>
                      <a:pt x="46" y="62"/>
                    </a:lnTo>
                    <a:lnTo>
                      <a:pt x="53" y="58"/>
                    </a:lnTo>
                    <a:lnTo>
                      <a:pt x="57" y="50"/>
                    </a:lnTo>
                    <a:lnTo>
                      <a:pt x="61" y="43"/>
                    </a:lnTo>
                    <a:lnTo>
                      <a:pt x="65" y="39"/>
                    </a:lnTo>
                    <a:lnTo>
                      <a:pt x="69" y="31"/>
                    </a:lnTo>
                    <a:lnTo>
                      <a:pt x="73" y="23"/>
                    </a:lnTo>
                    <a:lnTo>
                      <a:pt x="73" y="19"/>
                    </a:lnTo>
                    <a:lnTo>
                      <a:pt x="77" y="12"/>
                    </a:lnTo>
                    <a:lnTo>
                      <a:pt x="80" y="8"/>
                    </a:lnTo>
                    <a:lnTo>
                      <a:pt x="80" y="0"/>
                    </a:lnTo>
                    <a:lnTo>
                      <a:pt x="77" y="0"/>
                    </a:lnTo>
                    <a:lnTo>
                      <a:pt x="73" y="4"/>
                    </a:lnTo>
                    <a:lnTo>
                      <a:pt x="73" y="12"/>
                    </a:lnTo>
                    <a:lnTo>
                      <a:pt x="69" y="16"/>
                    </a:lnTo>
                    <a:lnTo>
                      <a:pt x="65" y="23"/>
                    </a:lnTo>
                    <a:lnTo>
                      <a:pt x="61" y="27"/>
                    </a:lnTo>
                    <a:lnTo>
                      <a:pt x="57" y="35"/>
                    </a:lnTo>
                    <a:lnTo>
                      <a:pt x="53" y="43"/>
                    </a:lnTo>
                    <a:lnTo>
                      <a:pt x="53" y="46"/>
                    </a:lnTo>
                    <a:lnTo>
                      <a:pt x="46" y="54"/>
                    </a:lnTo>
                    <a:lnTo>
                      <a:pt x="42" y="58"/>
                    </a:lnTo>
                    <a:lnTo>
                      <a:pt x="38" y="66"/>
                    </a:lnTo>
                    <a:lnTo>
                      <a:pt x="30" y="73"/>
                    </a:lnTo>
                    <a:lnTo>
                      <a:pt x="23" y="77"/>
                    </a:lnTo>
                    <a:lnTo>
                      <a:pt x="15" y="85"/>
                    </a:lnTo>
                    <a:lnTo>
                      <a:pt x="7" y="89"/>
                    </a:lnTo>
                    <a:lnTo>
                      <a:pt x="0" y="97"/>
                    </a:lnTo>
                    <a:lnTo>
                      <a:pt x="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3" name="Freeform 164"/>
              <p:cNvSpPr>
                <a:spLocks/>
              </p:cNvSpPr>
              <p:nvPr/>
            </p:nvSpPr>
            <p:spPr bwMode="auto">
              <a:xfrm>
                <a:off x="2267" y="3260"/>
                <a:ext cx="34" cy="39"/>
              </a:xfrm>
              <a:custGeom>
                <a:avLst/>
                <a:gdLst>
                  <a:gd name="T0" fmla="*/ 34 w 34"/>
                  <a:gd name="T1" fmla="*/ 31 h 39"/>
                  <a:gd name="T2" fmla="*/ 27 w 34"/>
                  <a:gd name="T3" fmla="*/ 31 h 39"/>
                  <a:gd name="T4" fmla="*/ 27 w 34"/>
                  <a:gd name="T5" fmla="*/ 27 h 39"/>
                  <a:gd name="T6" fmla="*/ 23 w 34"/>
                  <a:gd name="T7" fmla="*/ 23 h 39"/>
                  <a:gd name="T8" fmla="*/ 23 w 34"/>
                  <a:gd name="T9" fmla="*/ 19 h 39"/>
                  <a:gd name="T10" fmla="*/ 23 w 34"/>
                  <a:gd name="T11" fmla="*/ 12 h 39"/>
                  <a:gd name="T12" fmla="*/ 19 w 34"/>
                  <a:gd name="T13" fmla="*/ 4 h 39"/>
                  <a:gd name="T14" fmla="*/ 11 w 34"/>
                  <a:gd name="T15" fmla="*/ 0 h 39"/>
                  <a:gd name="T16" fmla="*/ 0 w 34"/>
                  <a:gd name="T17" fmla="*/ 0 h 39"/>
                  <a:gd name="T18" fmla="*/ 0 w 34"/>
                  <a:gd name="T19" fmla="*/ 4 h 39"/>
                  <a:gd name="T20" fmla="*/ 7 w 34"/>
                  <a:gd name="T21" fmla="*/ 8 h 39"/>
                  <a:gd name="T22" fmla="*/ 15 w 34"/>
                  <a:gd name="T23" fmla="*/ 8 h 39"/>
                  <a:gd name="T24" fmla="*/ 15 w 34"/>
                  <a:gd name="T25" fmla="*/ 12 h 39"/>
                  <a:gd name="T26" fmla="*/ 15 w 34"/>
                  <a:gd name="T27" fmla="*/ 19 h 39"/>
                  <a:gd name="T28" fmla="*/ 19 w 34"/>
                  <a:gd name="T29" fmla="*/ 23 h 39"/>
                  <a:gd name="T30" fmla="*/ 19 w 34"/>
                  <a:gd name="T31" fmla="*/ 31 h 39"/>
                  <a:gd name="T32" fmla="*/ 27 w 34"/>
                  <a:gd name="T33" fmla="*/ 35 h 39"/>
                  <a:gd name="T34" fmla="*/ 34 w 34"/>
                  <a:gd name="T35" fmla="*/ 39 h 39"/>
                  <a:gd name="T36" fmla="*/ 34 w 34"/>
                  <a:gd name="T37" fmla="*/ 31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39"/>
                  <a:gd name="T59" fmla="*/ 34 w 34"/>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39">
                    <a:moveTo>
                      <a:pt x="34" y="31"/>
                    </a:moveTo>
                    <a:lnTo>
                      <a:pt x="27" y="31"/>
                    </a:lnTo>
                    <a:lnTo>
                      <a:pt x="27" y="27"/>
                    </a:lnTo>
                    <a:lnTo>
                      <a:pt x="23" y="23"/>
                    </a:lnTo>
                    <a:lnTo>
                      <a:pt x="23" y="19"/>
                    </a:lnTo>
                    <a:lnTo>
                      <a:pt x="23" y="12"/>
                    </a:lnTo>
                    <a:lnTo>
                      <a:pt x="19" y="4"/>
                    </a:lnTo>
                    <a:lnTo>
                      <a:pt x="11" y="0"/>
                    </a:lnTo>
                    <a:lnTo>
                      <a:pt x="0" y="0"/>
                    </a:lnTo>
                    <a:lnTo>
                      <a:pt x="0" y="4"/>
                    </a:lnTo>
                    <a:lnTo>
                      <a:pt x="7" y="8"/>
                    </a:lnTo>
                    <a:lnTo>
                      <a:pt x="15" y="8"/>
                    </a:lnTo>
                    <a:lnTo>
                      <a:pt x="15" y="12"/>
                    </a:lnTo>
                    <a:lnTo>
                      <a:pt x="15" y="19"/>
                    </a:lnTo>
                    <a:lnTo>
                      <a:pt x="19" y="23"/>
                    </a:lnTo>
                    <a:lnTo>
                      <a:pt x="19" y="31"/>
                    </a:lnTo>
                    <a:lnTo>
                      <a:pt x="27" y="35"/>
                    </a:lnTo>
                    <a:lnTo>
                      <a:pt x="34" y="39"/>
                    </a:lnTo>
                    <a:lnTo>
                      <a:pt x="3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4" name="Freeform 165"/>
              <p:cNvSpPr>
                <a:spLocks/>
              </p:cNvSpPr>
              <p:nvPr/>
            </p:nvSpPr>
            <p:spPr bwMode="auto">
              <a:xfrm>
                <a:off x="2267" y="3796"/>
                <a:ext cx="30" cy="12"/>
              </a:xfrm>
              <a:custGeom>
                <a:avLst/>
                <a:gdLst>
                  <a:gd name="T0" fmla="*/ 30 w 30"/>
                  <a:gd name="T1" fmla="*/ 8 h 12"/>
                  <a:gd name="T2" fmla="*/ 27 w 30"/>
                  <a:gd name="T3" fmla="*/ 4 h 12"/>
                  <a:gd name="T4" fmla="*/ 23 w 30"/>
                  <a:gd name="T5" fmla="*/ 8 h 12"/>
                  <a:gd name="T6" fmla="*/ 19 w 30"/>
                  <a:gd name="T7" fmla="*/ 8 h 12"/>
                  <a:gd name="T8" fmla="*/ 15 w 30"/>
                  <a:gd name="T9" fmla="*/ 8 h 12"/>
                  <a:gd name="T10" fmla="*/ 15 w 30"/>
                  <a:gd name="T11" fmla="*/ 4 h 12"/>
                  <a:gd name="T12" fmla="*/ 11 w 30"/>
                  <a:gd name="T13" fmla="*/ 4 h 12"/>
                  <a:gd name="T14" fmla="*/ 7 w 30"/>
                  <a:gd name="T15" fmla="*/ 4 h 12"/>
                  <a:gd name="T16" fmla="*/ 7 w 30"/>
                  <a:gd name="T17" fmla="*/ 0 h 12"/>
                  <a:gd name="T18" fmla="*/ 4 w 30"/>
                  <a:gd name="T19" fmla="*/ 0 h 12"/>
                  <a:gd name="T20" fmla="*/ 0 w 30"/>
                  <a:gd name="T21" fmla="*/ 4 h 12"/>
                  <a:gd name="T22" fmla="*/ 4 w 30"/>
                  <a:gd name="T23" fmla="*/ 8 h 12"/>
                  <a:gd name="T24" fmla="*/ 4 w 30"/>
                  <a:gd name="T25" fmla="*/ 8 h 12"/>
                  <a:gd name="T26" fmla="*/ 7 w 30"/>
                  <a:gd name="T27" fmla="*/ 12 h 12"/>
                  <a:gd name="T28" fmla="*/ 11 w 30"/>
                  <a:gd name="T29" fmla="*/ 12 h 12"/>
                  <a:gd name="T30" fmla="*/ 15 w 30"/>
                  <a:gd name="T31" fmla="*/ 12 h 12"/>
                  <a:gd name="T32" fmla="*/ 19 w 30"/>
                  <a:gd name="T33" fmla="*/ 12 h 12"/>
                  <a:gd name="T34" fmla="*/ 27 w 30"/>
                  <a:gd name="T35" fmla="*/ 12 h 12"/>
                  <a:gd name="T36" fmla="*/ 30 w 30"/>
                  <a:gd name="T37" fmla="*/ 12 h 12"/>
                  <a:gd name="T38" fmla="*/ 27 w 30"/>
                  <a:gd name="T39" fmla="*/ 8 h 12"/>
                  <a:gd name="T40" fmla="*/ 30 w 30"/>
                  <a:gd name="T41" fmla="*/ 8 h 12"/>
                  <a:gd name="T42" fmla="*/ 30 w 30"/>
                  <a:gd name="T43" fmla="*/ 4 h 12"/>
                  <a:gd name="T44" fmla="*/ 27 w 30"/>
                  <a:gd name="T45" fmla="*/ 4 h 12"/>
                  <a:gd name="T46" fmla="*/ 30 w 30"/>
                  <a:gd name="T47" fmla="*/ 8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
                  <a:gd name="T73" fmla="*/ 0 h 12"/>
                  <a:gd name="T74" fmla="*/ 30 w 30"/>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 h="12">
                    <a:moveTo>
                      <a:pt x="30" y="8"/>
                    </a:moveTo>
                    <a:lnTo>
                      <a:pt x="27" y="4"/>
                    </a:lnTo>
                    <a:lnTo>
                      <a:pt x="23" y="8"/>
                    </a:lnTo>
                    <a:lnTo>
                      <a:pt x="19" y="8"/>
                    </a:lnTo>
                    <a:lnTo>
                      <a:pt x="15" y="8"/>
                    </a:lnTo>
                    <a:lnTo>
                      <a:pt x="15" y="4"/>
                    </a:lnTo>
                    <a:lnTo>
                      <a:pt x="11" y="4"/>
                    </a:lnTo>
                    <a:lnTo>
                      <a:pt x="7" y="4"/>
                    </a:lnTo>
                    <a:lnTo>
                      <a:pt x="7" y="0"/>
                    </a:lnTo>
                    <a:lnTo>
                      <a:pt x="4" y="0"/>
                    </a:lnTo>
                    <a:lnTo>
                      <a:pt x="0" y="4"/>
                    </a:lnTo>
                    <a:lnTo>
                      <a:pt x="4" y="8"/>
                    </a:lnTo>
                    <a:lnTo>
                      <a:pt x="7" y="12"/>
                    </a:lnTo>
                    <a:lnTo>
                      <a:pt x="11" y="12"/>
                    </a:lnTo>
                    <a:lnTo>
                      <a:pt x="15" y="12"/>
                    </a:lnTo>
                    <a:lnTo>
                      <a:pt x="19" y="12"/>
                    </a:lnTo>
                    <a:lnTo>
                      <a:pt x="27" y="12"/>
                    </a:lnTo>
                    <a:lnTo>
                      <a:pt x="30" y="12"/>
                    </a:lnTo>
                    <a:lnTo>
                      <a:pt x="27" y="8"/>
                    </a:lnTo>
                    <a:lnTo>
                      <a:pt x="30" y="8"/>
                    </a:lnTo>
                    <a:lnTo>
                      <a:pt x="30" y="4"/>
                    </a:lnTo>
                    <a:lnTo>
                      <a:pt x="27" y="4"/>
                    </a:lnTo>
                    <a:lnTo>
                      <a:pt x="3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5" name="Freeform 166"/>
              <p:cNvSpPr>
                <a:spLocks/>
              </p:cNvSpPr>
              <p:nvPr/>
            </p:nvSpPr>
            <p:spPr bwMode="auto">
              <a:xfrm>
                <a:off x="2294" y="3804"/>
                <a:ext cx="46" cy="39"/>
              </a:xfrm>
              <a:custGeom>
                <a:avLst/>
                <a:gdLst>
                  <a:gd name="T0" fmla="*/ 46 w 46"/>
                  <a:gd name="T1" fmla="*/ 35 h 39"/>
                  <a:gd name="T2" fmla="*/ 46 w 46"/>
                  <a:gd name="T3" fmla="*/ 35 h 39"/>
                  <a:gd name="T4" fmla="*/ 38 w 46"/>
                  <a:gd name="T5" fmla="*/ 31 h 39"/>
                  <a:gd name="T6" fmla="*/ 30 w 46"/>
                  <a:gd name="T7" fmla="*/ 27 h 39"/>
                  <a:gd name="T8" fmla="*/ 23 w 46"/>
                  <a:gd name="T9" fmla="*/ 23 h 39"/>
                  <a:gd name="T10" fmla="*/ 19 w 46"/>
                  <a:gd name="T11" fmla="*/ 19 h 39"/>
                  <a:gd name="T12" fmla="*/ 11 w 46"/>
                  <a:gd name="T13" fmla="*/ 15 h 39"/>
                  <a:gd name="T14" fmla="*/ 7 w 46"/>
                  <a:gd name="T15" fmla="*/ 12 h 39"/>
                  <a:gd name="T16" fmla="*/ 7 w 46"/>
                  <a:gd name="T17" fmla="*/ 4 h 39"/>
                  <a:gd name="T18" fmla="*/ 3 w 46"/>
                  <a:gd name="T19" fmla="*/ 0 h 39"/>
                  <a:gd name="T20" fmla="*/ 0 w 46"/>
                  <a:gd name="T21" fmla="*/ 0 h 39"/>
                  <a:gd name="T22" fmla="*/ 0 w 46"/>
                  <a:gd name="T23" fmla="*/ 8 h 39"/>
                  <a:gd name="T24" fmla="*/ 3 w 46"/>
                  <a:gd name="T25" fmla="*/ 15 h 39"/>
                  <a:gd name="T26" fmla="*/ 7 w 46"/>
                  <a:gd name="T27" fmla="*/ 19 h 39"/>
                  <a:gd name="T28" fmla="*/ 15 w 46"/>
                  <a:gd name="T29" fmla="*/ 23 h 39"/>
                  <a:gd name="T30" fmla="*/ 19 w 46"/>
                  <a:gd name="T31" fmla="*/ 27 h 39"/>
                  <a:gd name="T32" fmla="*/ 27 w 46"/>
                  <a:gd name="T33" fmla="*/ 31 h 39"/>
                  <a:gd name="T34" fmla="*/ 38 w 46"/>
                  <a:gd name="T35" fmla="*/ 35 h 39"/>
                  <a:gd name="T36" fmla="*/ 46 w 46"/>
                  <a:gd name="T37" fmla="*/ 39 h 39"/>
                  <a:gd name="T38" fmla="*/ 46 w 46"/>
                  <a:gd name="T39" fmla="*/ 39 h 39"/>
                  <a:gd name="T40" fmla="*/ 46 w 46"/>
                  <a:gd name="T41" fmla="*/ 35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39"/>
                  <a:gd name="T65" fmla="*/ 46 w 46"/>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39">
                    <a:moveTo>
                      <a:pt x="46" y="35"/>
                    </a:moveTo>
                    <a:lnTo>
                      <a:pt x="46" y="35"/>
                    </a:lnTo>
                    <a:lnTo>
                      <a:pt x="38" y="31"/>
                    </a:lnTo>
                    <a:lnTo>
                      <a:pt x="30" y="27"/>
                    </a:lnTo>
                    <a:lnTo>
                      <a:pt x="23" y="23"/>
                    </a:lnTo>
                    <a:lnTo>
                      <a:pt x="19" y="19"/>
                    </a:lnTo>
                    <a:lnTo>
                      <a:pt x="11" y="15"/>
                    </a:lnTo>
                    <a:lnTo>
                      <a:pt x="7" y="12"/>
                    </a:lnTo>
                    <a:lnTo>
                      <a:pt x="7" y="4"/>
                    </a:lnTo>
                    <a:lnTo>
                      <a:pt x="3" y="0"/>
                    </a:lnTo>
                    <a:lnTo>
                      <a:pt x="0" y="0"/>
                    </a:lnTo>
                    <a:lnTo>
                      <a:pt x="0" y="8"/>
                    </a:lnTo>
                    <a:lnTo>
                      <a:pt x="3" y="15"/>
                    </a:lnTo>
                    <a:lnTo>
                      <a:pt x="7" y="19"/>
                    </a:lnTo>
                    <a:lnTo>
                      <a:pt x="15" y="23"/>
                    </a:lnTo>
                    <a:lnTo>
                      <a:pt x="19" y="27"/>
                    </a:lnTo>
                    <a:lnTo>
                      <a:pt x="27" y="31"/>
                    </a:lnTo>
                    <a:lnTo>
                      <a:pt x="38" y="35"/>
                    </a:lnTo>
                    <a:lnTo>
                      <a:pt x="46" y="39"/>
                    </a:lnTo>
                    <a:lnTo>
                      <a:pt x="4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6" name="Freeform 167"/>
              <p:cNvSpPr>
                <a:spLocks/>
              </p:cNvSpPr>
              <p:nvPr/>
            </p:nvSpPr>
            <p:spPr bwMode="auto">
              <a:xfrm>
                <a:off x="2340" y="3792"/>
                <a:ext cx="150" cy="58"/>
              </a:xfrm>
              <a:custGeom>
                <a:avLst/>
                <a:gdLst>
                  <a:gd name="T0" fmla="*/ 146 w 150"/>
                  <a:gd name="T1" fmla="*/ 0 h 58"/>
                  <a:gd name="T2" fmla="*/ 138 w 150"/>
                  <a:gd name="T3" fmla="*/ 4 h 58"/>
                  <a:gd name="T4" fmla="*/ 135 w 150"/>
                  <a:gd name="T5" fmla="*/ 12 h 58"/>
                  <a:gd name="T6" fmla="*/ 127 w 150"/>
                  <a:gd name="T7" fmla="*/ 16 h 58"/>
                  <a:gd name="T8" fmla="*/ 123 w 150"/>
                  <a:gd name="T9" fmla="*/ 24 h 58"/>
                  <a:gd name="T10" fmla="*/ 115 w 150"/>
                  <a:gd name="T11" fmla="*/ 27 h 58"/>
                  <a:gd name="T12" fmla="*/ 111 w 150"/>
                  <a:gd name="T13" fmla="*/ 31 h 58"/>
                  <a:gd name="T14" fmla="*/ 104 w 150"/>
                  <a:gd name="T15" fmla="*/ 39 h 58"/>
                  <a:gd name="T16" fmla="*/ 96 w 150"/>
                  <a:gd name="T17" fmla="*/ 43 h 58"/>
                  <a:gd name="T18" fmla="*/ 88 w 150"/>
                  <a:gd name="T19" fmla="*/ 47 h 58"/>
                  <a:gd name="T20" fmla="*/ 77 w 150"/>
                  <a:gd name="T21" fmla="*/ 51 h 58"/>
                  <a:gd name="T22" fmla="*/ 69 w 150"/>
                  <a:gd name="T23" fmla="*/ 51 h 58"/>
                  <a:gd name="T24" fmla="*/ 58 w 150"/>
                  <a:gd name="T25" fmla="*/ 54 h 58"/>
                  <a:gd name="T26" fmla="*/ 46 w 150"/>
                  <a:gd name="T27" fmla="*/ 54 h 58"/>
                  <a:gd name="T28" fmla="*/ 31 w 150"/>
                  <a:gd name="T29" fmla="*/ 51 h 58"/>
                  <a:gd name="T30" fmla="*/ 15 w 150"/>
                  <a:gd name="T31" fmla="*/ 51 h 58"/>
                  <a:gd name="T32" fmla="*/ 0 w 150"/>
                  <a:gd name="T33" fmla="*/ 47 h 58"/>
                  <a:gd name="T34" fmla="*/ 0 w 150"/>
                  <a:gd name="T35" fmla="*/ 51 h 58"/>
                  <a:gd name="T36" fmla="*/ 15 w 150"/>
                  <a:gd name="T37" fmla="*/ 54 h 58"/>
                  <a:gd name="T38" fmla="*/ 31 w 150"/>
                  <a:gd name="T39" fmla="*/ 58 h 58"/>
                  <a:gd name="T40" fmla="*/ 46 w 150"/>
                  <a:gd name="T41" fmla="*/ 58 h 58"/>
                  <a:gd name="T42" fmla="*/ 58 w 150"/>
                  <a:gd name="T43" fmla="*/ 58 h 58"/>
                  <a:gd name="T44" fmla="*/ 69 w 150"/>
                  <a:gd name="T45" fmla="*/ 58 h 58"/>
                  <a:gd name="T46" fmla="*/ 81 w 150"/>
                  <a:gd name="T47" fmla="*/ 54 h 58"/>
                  <a:gd name="T48" fmla="*/ 88 w 150"/>
                  <a:gd name="T49" fmla="*/ 51 h 58"/>
                  <a:gd name="T50" fmla="*/ 100 w 150"/>
                  <a:gd name="T51" fmla="*/ 47 h 58"/>
                  <a:gd name="T52" fmla="*/ 108 w 150"/>
                  <a:gd name="T53" fmla="*/ 43 h 58"/>
                  <a:gd name="T54" fmla="*/ 115 w 150"/>
                  <a:gd name="T55" fmla="*/ 39 h 58"/>
                  <a:gd name="T56" fmla="*/ 119 w 150"/>
                  <a:gd name="T57" fmla="*/ 31 h 58"/>
                  <a:gd name="T58" fmla="*/ 127 w 150"/>
                  <a:gd name="T59" fmla="*/ 27 h 58"/>
                  <a:gd name="T60" fmla="*/ 135 w 150"/>
                  <a:gd name="T61" fmla="*/ 20 h 58"/>
                  <a:gd name="T62" fmla="*/ 138 w 150"/>
                  <a:gd name="T63" fmla="*/ 16 h 58"/>
                  <a:gd name="T64" fmla="*/ 142 w 150"/>
                  <a:gd name="T65" fmla="*/ 8 h 58"/>
                  <a:gd name="T66" fmla="*/ 150 w 150"/>
                  <a:gd name="T67" fmla="*/ 4 h 58"/>
                  <a:gd name="T68" fmla="*/ 146 w 150"/>
                  <a:gd name="T69" fmla="*/ 0 h 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58"/>
                  <a:gd name="T107" fmla="*/ 150 w 150"/>
                  <a:gd name="T108" fmla="*/ 58 h 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58">
                    <a:moveTo>
                      <a:pt x="146" y="0"/>
                    </a:moveTo>
                    <a:lnTo>
                      <a:pt x="138" y="4"/>
                    </a:lnTo>
                    <a:lnTo>
                      <a:pt x="135" y="12"/>
                    </a:lnTo>
                    <a:lnTo>
                      <a:pt x="127" y="16"/>
                    </a:lnTo>
                    <a:lnTo>
                      <a:pt x="123" y="24"/>
                    </a:lnTo>
                    <a:lnTo>
                      <a:pt x="115" y="27"/>
                    </a:lnTo>
                    <a:lnTo>
                      <a:pt x="111" y="31"/>
                    </a:lnTo>
                    <a:lnTo>
                      <a:pt x="104" y="39"/>
                    </a:lnTo>
                    <a:lnTo>
                      <a:pt x="96" y="43"/>
                    </a:lnTo>
                    <a:lnTo>
                      <a:pt x="88" y="47"/>
                    </a:lnTo>
                    <a:lnTo>
                      <a:pt x="77" y="51"/>
                    </a:lnTo>
                    <a:lnTo>
                      <a:pt x="69" y="51"/>
                    </a:lnTo>
                    <a:lnTo>
                      <a:pt x="58" y="54"/>
                    </a:lnTo>
                    <a:lnTo>
                      <a:pt x="46" y="54"/>
                    </a:lnTo>
                    <a:lnTo>
                      <a:pt x="31" y="51"/>
                    </a:lnTo>
                    <a:lnTo>
                      <a:pt x="15" y="51"/>
                    </a:lnTo>
                    <a:lnTo>
                      <a:pt x="0" y="47"/>
                    </a:lnTo>
                    <a:lnTo>
                      <a:pt x="0" y="51"/>
                    </a:lnTo>
                    <a:lnTo>
                      <a:pt x="15" y="54"/>
                    </a:lnTo>
                    <a:lnTo>
                      <a:pt x="31" y="58"/>
                    </a:lnTo>
                    <a:lnTo>
                      <a:pt x="46" y="58"/>
                    </a:lnTo>
                    <a:lnTo>
                      <a:pt x="58" y="58"/>
                    </a:lnTo>
                    <a:lnTo>
                      <a:pt x="69" y="58"/>
                    </a:lnTo>
                    <a:lnTo>
                      <a:pt x="81" y="54"/>
                    </a:lnTo>
                    <a:lnTo>
                      <a:pt x="88" y="51"/>
                    </a:lnTo>
                    <a:lnTo>
                      <a:pt x="100" y="47"/>
                    </a:lnTo>
                    <a:lnTo>
                      <a:pt x="108" y="43"/>
                    </a:lnTo>
                    <a:lnTo>
                      <a:pt x="115" y="39"/>
                    </a:lnTo>
                    <a:lnTo>
                      <a:pt x="119" y="31"/>
                    </a:lnTo>
                    <a:lnTo>
                      <a:pt x="127" y="27"/>
                    </a:lnTo>
                    <a:lnTo>
                      <a:pt x="135" y="20"/>
                    </a:lnTo>
                    <a:lnTo>
                      <a:pt x="138" y="16"/>
                    </a:lnTo>
                    <a:lnTo>
                      <a:pt x="142" y="8"/>
                    </a:lnTo>
                    <a:lnTo>
                      <a:pt x="150" y="4"/>
                    </a:lnTo>
                    <a:lnTo>
                      <a:pt x="1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7" name="Freeform 168"/>
              <p:cNvSpPr>
                <a:spLocks/>
              </p:cNvSpPr>
              <p:nvPr/>
            </p:nvSpPr>
            <p:spPr bwMode="auto">
              <a:xfrm>
                <a:off x="2159" y="3638"/>
                <a:ext cx="158" cy="70"/>
              </a:xfrm>
              <a:custGeom>
                <a:avLst/>
                <a:gdLst>
                  <a:gd name="T0" fmla="*/ 154 w 158"/>
                  <a:gd name="T1" fmla="*/ 4 h 70"/>
                  <a:gd name="T2" fmla="*/ 142 w 158"/>
                  <a:gd name="T3" fmla="*/ 4 h 70"/>
                  <a:gd name="T4" fmla="*/ 135 w 158"/>
                  <a:gd name="T5" fmla="*/ 0 h 70"/>
                  <a:gd name="T6" fmla="*/ 123 w 158"/>
                  <a:gd name="T7" fmla="*/ 0 h 70"/>
                  <a:gd name="T8" fmla="*/ 115 w 158"/>
                  <a:gd name="T9" fmla="*/ 0 h 70"/>
                  <a:gd name="T10" fmla="*/ 108 w 158"/>
                  <a:gd name="T11" fmla="*/ 0 h 70"/>
                  <a:gd name="T12" fmla="*/ 96 w 158"/>
                  <a:gd name="T13" fmla="*/ 0 h 70"/>
                  <a:gd name="T14" fmla="*/ 88 w 158"/>
                  <a:gd name="T15" fmla="*/ 0 h 70"/>
                  <a:gd name="T16" fmla="*/ 81 w 158"/>
                  <a:gd name="T17" fmla="*/ 0 h 70"/>
                  <a:gd name="T18" fmla="*/ 73 w 158"/>
                  <a:gd name="T19" fmla="*/ 0 h 70"/>
                  <a:gd name="T20" fmla="*/ 61 w 158"/>
                  <a:gd name="T21" fmla="*/ 0 h 70"/>
                  <a:gd name="T22" fmla="*/ 54 w 158"/>
                  <a:gd name="T23" fmla="*/ 0 h 70"/>
                  <a:gd name="T24" fmla="*/ 46 w 158"/>
                  <a:gd name="T25" fmla="*/ 4 h 70"/>
                  <a:gd name="T26" fmla="*/ 38 w 158"/>
                  <a:gd name="T27" fmla="*/ 4 h 70"/>
                  <a:gd name="T28" fmla="*/ 27 w 158"/>
                  <a:gd name="T29" fmla="*/ 8 h 70"/>
                  <a:gd name="T30" fmla="*/ 19 w 158"/>
                  <a:gd name="T31" fmla="*/ 8 h 70"/>
                  <a:gd name="T32" fmla="*/ 11 w 158"/>
                  <a:gd name="T33" fmla="*/ 12 h 70"/>
                  <a:gd name="T34" fmla="*/ 8 w 158"/>
                  <a:gd name="T35" fmla="*/ 16 h 70"/>
                  <a:gd name="T36" fmla="*/ 4 w 158"/>
                  <a:gd name="T37" fmla="*/ 23 h 70"/>
                  <a:gd name="T38" fmla="*/ 4 w 158"/>
                  <a:gd name="T39" fmla="*/ 31 h 70"/>
                  <a:gd name="T40" fmla="*/ 0 w 158"/>
                  <a:gd name="T41" fmla="*/ 43 h 70"/>
                  <a:gd name="T42" fmla="*/ 4 w 158"/>
                  <a:gd name="T43" fmla="*/ 50 h 70"/>
                  <a:gd name="T44" fmla="*/ 4 w 158"/>
                  <a:gd name="T45" fmla="*/ 58 h 70"/>
                  <a:gd name="T46" fmla="*/ 8 w 158"/>
                  <a:gd name="T47" fmla="*/ 66 h 70"/>
                  <a:gd name="T48" fmla="*/ 11 w 158"/>
                  <a:gd name="T49" fmla="*/ 66 h 70"/>
                  <a:gd name="T50" fmla="*/ 23 w 158"/>
                  <a:gd name="T51" fmla="*/ 66 h 70"/>
                  <a:gd name="T52" fmla="*/ 31 w 158"/>
                  <a:gd name="T53" fmla="*/ 66 h 70"/>
                  <a:gd name="T54" fmla="*/ 35 w 158"/>
                  <a:gd name="T55" fmla="*/ 66 h 70"/>
                  <a:gd name="T56" fmla="*/ 42 w 158"/>
                  <a:gd name="T57" fmla="*/ 66 h 70"/>
                  <a:gd name="T58" fmla="*/ 46 w 158"/>
                  <a:gd name="T59" fmla="*/ 66 h 70"/>
                  <a:gd name="T60" fmla="*/ 50 w 158"/>
                  <a:gd name="T61" fmla="*/ 66 h 70"/>
                  <a:gd name="T62" fmla="*/ 58 w 158"/>
                  <a:gd name="T63" fmla="*/ 66 h 70"/>
                  <a:gd name="T64" fmla="*/ 61 w 158"/>
                  <a:gd name="T65" fmla="*/ 70 h 70"/>
                  <a:gd name="T66" fmla="*/ 65 w 158"/>
                  <a:gd name="T67" fmla="*/ 70 h 70"/>
                  <a:gd name="T68" fmla="*/ 73 w 158"/>
                  <a:gd name="T69" fmla="*/ 70 h 70"/>
                  <a:gd name="T70" fmla="*/ 81 w 158"/>
                  <a:gd name="T71" fmla="*/ 70 h 70"/>
                  <a:gd name="T72" fmla="*/ 88 w 158"/>
                  <a:gd name="T73" fmla="*/ 70 h 70"/>
                  <a:gd name="T74" fmla="*/ 100 w 158"/>
                  <a:gd name="T75" fmla="*/ 70 h 70"/>
                  <a:gd name="T76" fmla="*/ 112 w 158"/>
                  <a:gd name="T77" fmla="*/ 70 h 70"/>
                  <a:gd name="T78" fmla="*/ 127 w 158"/>
                  <a:gd name="T79" fmla="*/ 70 h 70"/>
                  <a:gd name="T80" fmla="*/ 146 w 158"/>
                  <a:gd name="T81" fmla="*/ 70 h 70"/>
                  <a:gd name="T82" fmla="*/ 150 w 158"/>
                  <a:gd name="T83" fmla="*/ 70 h 70"/>
                  <a:gd name="T84" fmla="*/ 154 w 158"/>
                  <a:gd name="T85" fmla="*/ 62 h 70"/>
                  <a:gd name="T86" fmla="*/ 158 w 158"/>
                  <a:gd name="T87" fmla="*/ 54 h 70"/>
                  <a:gd name="T88" fmla="*/ 158 w 158"/>
                  <a:gd name="T89" fmla="*/ 46 h 70"/>
                  <a:gd name="T90" fmla="*/ 158 w 158"/>
                  <a:gd name="T91" fmla="*/ 35 h 70"/>
                  <a:gd name="T92" fmla="*/ 158 w 158"/>
                  <a:gd name="T93" fmla="*/ 23 h 70"/>
                  <a:gd name="T94" fmla="*/ 154 w 158"/>
                  <a:gd name="T95" fmla="*/ 12 h 70"/>
                  <a:gd name="T96" fmla="*/ 154 w 158"/>
                  <a:gd name="T97" fmla="*/ 4 h 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8"/>
                  <a:gd name="T148" fmla="*/ 0 h 70"/>
                  <a:gd name="T149" fmla="*/ 158 w 158"/>
                  <a:gd name="T150" fmla="*/ 70 h 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8" h="70">
                    <a:moveTo>
                      <a:pt x="154" y="4"/>
                    </a:moveTo>
                    <a:lnTo>
                      <a:pt x="142" y="4"/>
                    </a:lnTo>
                    <a:lnTo>
                      <a:pt x="135" y="0"/>
                    </a:lnTo>
                    <a:lnTo>
                      <a:pt x="123" y="0"/>
                    </a:lnTo>
                    <a:lnTo>
                      <a:pt x="115" y="0"/>
                    </a:lnTo>
                    <a:lnTo>
                      <a:pt x="108" y="0"/>
                    </a:lnTo>
                    <a:lnTo>
                      <a:pt x="96" y="0"/>
                    </a:lnTo>
                    <a:lnTo>
                      <a:pt x="88" y="0"/>
                    </a:lnTo>
                    <a:lnTo>
                      <a:pt x="81" y="0"/>
                    </a:lnTo>
                    <a:lnTo>
                      <a:pt x="73" y="0"/>
                    </a:lnTo>
                    <a:lnTo>
                      <a:pt x="61" y="0"/>
                    </a:lnTo>
                    <a:lnTo>
                      <a:pt x="54" y="0"/>
                    </a:lnTo>
                    <a:lnTo>
                      <a:pt x="46" y="4"/>
                    </a:lnTo>
                    <a:lnTo>
                      <a:pt x="38" y="4"/>
                    </a:lnTo>
                    <a:lnTo>
                      <a:pt x="27" y="8"/>
                    </a:lnTo>
                    <a:lnTo>
                      <a:pt x="19" y="8"/>
                    </a:lnTo>
                    <a:lnTo>
                      <a:pt x="11" y="12"/>
                    </a:lnTo>
                    <a:lnTo>
                      <a:pt x="8" y="16"/>
                    </a:lnTo>
                    <a:lnTo>
                      <a:pt x="4" y="23"/>
                    </a:lnTo>
                    <a:lnTo>
                      <a:pt x="4" y="31"/>
                    </a:lnTo>
                    <a:lnTo>
                      <a:pt x="0" y="43"/>
                    </a:lnTo>
                    <a:lnTo>
                      <a:pt x="4" y="50"/>
                    </a:lnTo>
                    <a:lnTo>
                      <a:pt x="4" y="58"/>
                    </a:lnTo>
                    <a:lnTo>
                      <a:pt x="8" y="66"/>
                    </a:lnTo>
                    <a:lnTo>
                      <a:pt x="11" y="66"/>
                    </a:lnTo>
                    <a:lnTo>
                      <a:pt x="23" y="66"/>
                    </a:lnTo>
                    <a:lnTo>
                      <a:pt x="31" y="66"/>
                    </a:lnTo>
                    <a:lnTo>
                      <a:pt x="35" y="66"/>
                    </a:lnTo>
                    <a:lnTo>
                      <a:pt x="42" y="66"/>
                    </a:lnTo>
                    <a:lnTo>
                      <a:pt x="46" y="66"/>
                    </a:lnTo>
                    <a:lnTo>
                      <a:pt x="50" y="66"/>
                    </a:lnTo>
                    <a:lnTo>
                      <a:pt x="58" y="66"/>
                    </a:lnTo>
                    <a:lnTo>
                      <a:pt x="61" y="70"/>
                    </a:lnTo>
                    <a:lnTo>
                      <a:pt x="65" y="70"/>
                    </a:lnTo>
                    <a:lnTo>
                      <a:pt x="73" y="70"/>
                    </a:lnTo>
                    <a:lnTo>
                      <a:pt x="81" y="70"/>
                    </a:lnTo>
                    <a:lnTo>
                      <a:pt x="88" y="70"/>
                    </a:lnTo>
                    <a:lnTo>
                      <a:pt x="100" y="70"/>
                    </a:lnTo>
                    <a:lnTo>
                      <a:pt x="112" y="70"/>
                    </a:lnTo>
                    <a:lnTo>
                      <a:pt x="127" y="70"/>
                    </a:lnTo>
                    <a:lnTo>
                      <a:pt x="146" y="70"/>
                    </a:lnTo>
                    <a:lnTo>
                      <a:pt x="150" y="70"/>
                    </a:lnTo>
                    <a:lnTo>
                      <a:pt x="154" y="62"/>
                    </a:lnTo>
                    <a:lnTo>
                      <a:pt x="158" y="54"/>
                    </a:lnTo>
                    <a:lnTo>
                      <a:pt x="158" y="46"/>
                    </a:lnTo>
                    <a:lnTo>
                      <a:pt x="158" y="35"/>
                    </a:lnTo>
                    <a:lnTo>
                      <a:pt x="158" y="23"/>
                    </a:lnTo>
                    <a:lnTo>
                      <a:pt x="154" y="12"/>
                    </a:lnTo>
                    <a:lnTo>
                      <a:pt x="154" y="4"/>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8" name="Freeform 169"/>
              <p:cNvSpPr>
                <a:spLocks/>
              </p:cNvSpPr>
              <p:nvPr/>
            </p:nvSpPr>
            <p:spPr bwMode="auto">
              <a:xfrm>
                <a:off x="2167" y="3634"/>
                <a:ext cx="146" cy="20"/>
              </a:xfrm>
              <a:custGeom>
                <a:avLst/>
                <a:gdLst>
                  <a:gd name="T0" fmla="*/ 3 w 146"/>
                  <a:gd name="T1" fmla="*/ 20 h 20"/>
                  <a:gd name="T2" fmla="*/ 3 w 146"/>
                  <a:gd name="T3" fmla="*/ 20 h 20"/>
                  <a:gd name="T4" fmla="*/ 11 w 146"/>
                  <a:gd name="T5" fmla="*/ 16 h 20"/>
                  <a:gd name="T6" fmla="*/ 23 w 146"/>
                  <a:gd name="T7" fmla="*/ 12 h 20"/>
                  <a:gd name="T8" fmla="*/ 30 w 146"/>
                  <a:gd name="T9" fmla="*/ 12 h 20"/>
                  <a:gd name="T10" fmla="*/ 38 w 146"/>
                  <a:gd name="T11" fmla="*/ 8 h 20"/>
                  <a:gd name="T12" fmla="*/ 46 w 146"/>
                  <a:gd name="T13" fmla="*/ 8 h 20"/>
                  <a:gd name="T14" fmla="*/ 53 w 146"/>
                  <a:gd name="T15" fmla="*/ 8 h 20"/>
                  <a:gd name="T16" fmla="*/ 65 w 146"/>
                  <a:gd name="T17" fmla="*/ 8 h 20"/>
                  <a:gd name="T18" fmla="*/ 73 w 146"/>
                  <a:gd name="T19" fmla="*/ 8 h 20"/>
                  <a:gd name="T20" fmla="*/ 80 w 146"/>
                  <a:gd name="T21" fmla="*/ 8 h 20"/>
                  <a:gd name="T22" fmla="*/ 88 w 146"/>
                  <a:gd name="T23" fmla="*/ 8 h 20"/>
                  <a:gd name="T24" fmla="*/ 100 w 146"/>
                  <a:gd name="T25" fmla="*/ 8 h 20"/>
                  <a:gd name="T26" fmla="*/ 107 w 146"/>
                  <a:gd name="T27" fmla="*/ 8 h 20"/>
                  <a:gd name="T28" fmla="*/ 115 w 146"/>
                  <a:gd name="T29" fmla="*/ 8 h 20"/>
                  <a:gd name="T30" fmla="*/ 127 w 146"/>
                  <a:gd name="T31" fmla="*/ 8 h 20"/>
                  <a:gd name="T32" fmla="*/ 134 w 146"/>
                  <a:gd name="T33" fmla="*/ 8 h 20"/>
                  <a:gd name="T34" fmla="*/ 146 w 146"/>
                  <a:gd name="T35" fmla="*/ 12 h 20"/>
                  <a:gd name="T36" fmla="*/ 146 w 146"/>
                  <a:gd name="T37" fmla="*/ 4 h 20"/>
                  <a:gd name="T38" fmla="*/ 134 w 146"/>
                  <a:gd name="T39" fmla="*/ 4 h 20"/>
                  <a:gd name="T40" fmla="*/ 127 w 146"/>
                  <a:gd name="T41" fmla="*/ 4 h 20"/>
                  <a:gd name="T42" fmla="*/ 115 w 146"/>
                  <a:gd name="T43" fmla="*/ 4 h 20"/>
                  <a:gd name="T44" fmla="*/ 107 w 146"/>
                  <a:gd name="T45" fmla="*/ 0 h 20"/>
                  <a:gd name="T46" fmla="*/ 100 w 146"/>
                  <a:gd name="T47" fmla="*/ 0 h 20"/>
                  <a:gd name="T48" fmla="*/ 88 w 146"/>
                  <a:gd name="T49" fmla="*/ 0 h 20"/>
                  <a:gd name="T50" fmla="*/ 80 w 146"/>
                  <a:gd name="T51" fmla="*/ 0 h 20"/>
                  <a:gd name="T52" fmla="*/ 73 w 146"/>
                  <a:gd name="T53" fmla="*/ 0 h 20"/>
                  <a:gd name="T54" fmla="*/ 65 w 146"/>
                  <a:gd name="T55" fmla="*/ 0 h 20"/>
                  <a:gd name="T56" fmla="*/ 53 w 146"/>
                  <a:gd name="T57" fmla="*/ 0 h 20"/>
                  <a:gd name="T58" fmla="*/ 46 w 146"/>
                  <a:gd name="T59" fmla="*/ 4 h 20"/>
                  <a:gd name="T60" fmla="*/ 38 w 146"/>
                  <a:gd name="T61" fmla="*/ 4 h 20"/>
                  <a:gd name="T62" fmla="*/ 30 w 146"/>
                  <a:gd name="T63" fmla="*/ 4 h 20"/>
                  <a:gd name="T64" fmla="*/ 19 w 146"/>
                  <a:gd name="T65" fmla="*/ 8 h 20"/>
                  <a:gd name="T66" fmla="*/ 11 w 146"/>
                  <a:gd name="T67" fmla="*/ 12 h 20"/>
                  <a:gd name="T68" fmla="*/ 0 w 146"/>
                  <a:gd name="T69" fmla="*/ 12 h 20"/>
                  <a:gd name="T70" fmla="*/ 0 w 146"/>
                  <a:gd name="T71" fmla="*/ 12 h 20"/>
                  <a:gd name="T72" fmla="*/ 3 w 146"/>
                  <a:gd name="T73" fmla="*/ 20 h 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20"/>
                  <a:gd name="T113" fmla="*/ 146 w 146"/>
                  <a:gd name="T114" fmla="*/ 20 h 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20">
                    <a:moveTo>
                      <a:pt x="3" y="20"/>
                    </a:moveTo>
                    <a:lnTo>
                      <a:pt x="3" y="20"/>
                    </a:lnTo>
                    <a:lnTo>
                      <a:pt x="11" y="16"/>
                    </a:lnTo>
                    <a:lnTo>
                      <a:pt x="23" y="12"/>
                    </a:lnTo>
                    <a:lnTo>
                      <a:pt x="30" y="12"/>
                    </a:lnTo>
                    <a:lnTo>
                      <a:pt x="38" y="8"/>
                    </a:lnTo>
                    <a:lnTo>
                      <a:pt x="46" y="8"/>
                    </a:lnTo>
                    <a:lnTo>
                      <a:pt x="53" y="8"/>
                    </a:lnTo>
                    <a:lnTo>
                      <a:pt x="65" y="8"/>
                    </a:lnTo>
                    <a:lnTo>
                      <a:pt x="73" y="8"/>
                    </a:lnTo>
                    <a:lnTo>
                      <a:pt x="80" y="8"/>
                    </a:lnTo>
                    <a:lnTo>
                      <a:pt x="88" y="8"/>
                    </a:lnTo>
                    <a:lnTo>
                      <a:pt x="100" y="8"/>
                    </a:lnTo>
                    <a:lnTo>
                      <a:pt x="107" y="8"/>
                    </a:lnTo>
                    <a:lnTo>
                      <a:pt x="115" y="8"/>
                    </a:lnTo>
                    <a:lnTo>
                      <a:pt x="127" y="8"/>
                    </a:lnTo>
                    <a:lnTo>
                      <a:pt x="134" y="8"/>
                    </a:lnTo>
                    <a:lnTo>
                      <a:pt x="146" y="12"/>
                    </a:lnTo>
                    <a:lnTo>
                      <a:pt x="146" y="4"/>
                    </a:lnTo>
                    <a:lnTo>
                      <a:pt x="134" y="4"/>
                    </a:lnTo>
                    <a:lnTo>
                      <a:pt x="127" y="4"/>
                    </a:lnTo>
                    <a:lnTo>
                      <a:pt x="115" y="4"/>
                    </a:lnTo>
                    <a:lnTo>
                      <a:pt x="107" y="0"/>
                    </a:lnTo>
                    <a:lnTo>
                      <a:pt x="100" y="0"/>
                    </a:lnTo>
                    <a:lnTo>
                      <a:pt x="88" y="0"/>
                    </a:lnTo>
                    <a:lnTo>
                      <a:pt x="80" y="0"/>
                    </a:lnTo>
                    <a:lnTo>
                      <a:pt x="73" y="0"/>
                    </a:lnTo>
                    <a:lnTo>
                      <a:pt x="65" y="0"/>
                    </a:lnTo>
                    <a:lnTo>
                      <a:pt x="53" y="0"/>
                    </a:lnTo>
                    <a:lnTo>
                      <a:pt x="46" y="4"/>
                    </a:lnTo>
                    <a:lnTo>
                      <a:pt x="38" y="4"/>
                    </a:lnTo>
                    <a:lnTo>
                      <a:pt x="30" y="4"/>
                    </a:lnTo>
                    <a:lnTo>
                      <a:pt x="19" y="8"/>
                    </a:lnTo>
                    <a:lnTo>
                      <a:pt x="11" y="12"/>
                    </a:lnTo>
                    <a:lnTo>
                      <a:pt x="0" y="12"/>
                    </a:lnTo>
                    <a:lnTo>
                      <a:pt x="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79" name="Freeform 170"/>
              <p:cNvSpPr>
                <a:spLocks/>
              </p:cNvSpPr>
              <p:nvPr/>
            </p:nvSpPr>
            <p:spPr bwMode="auto">
              <a:xfrm>
                <a:off x="2159" y="3646"/>
                <a:ext cx="11" cy="62"/>
              </a:xfrm>
              <a:custGeom>
                <a:avLst/>
                <a:gdLst>
                  <a:gd name="T0" fmla="*/ 11 w 11"/>
                  <a:gd name="T1" fmla="*/ 54 h 62"/>
                  <a:gd name="T2" fmla="*/ 11 w 11"/>
                  <a:gd name="T3" fmla="*/ 54 h 62"/>
                  <a:gd name="T4" fmla="*/ 8 w 11"/>
                  <a:gd name="T5" fmla="*/ 54 h 62"/>
                  <a:gd name="T6" fmla="*/ 8 w 11"/>
                  <a:gd name="T7" fmla="*/ 50 h 62"/>
                  <a:gd name="T8" fmla="*/ 4 w 11"/>
                  <a:gd name="T9" fmla="*/ 42 h 62"/>
                  <a:gd name="T10" fmla="*/ 4 w 11"/>
                  <a:gd name="T11" fmla="*/ 35 h 62"/>
                  <a:gd name="T12" fmla="*/ 4 w 11"/>
                  <a:gd name="T13" fmla="*/ 23 h 62"/>
                  <a:gd name="T14" fmla="*/ 8 w 11"/>
                  <a:gd name="T15" fmla="*/ 15 h 62"/>
                  <a:gd name="T16" fmla="*/ 8 w 11"/>
                  <a:gd name="T17" fmla="*/ 8 h 62"/>
                  <a:gd name="T18" fmla="*/ 11 w 11"/>
                  <a:gd name="T19" fmla="*/ 8 h 62"/>
                  <a:gd name="T20" fmla="*/ 8 w 11"/>
                  <a:gd name="T21" fmla="*/ 0 h 62"/>
                  <a:gd name="T22" fmla="*/ 4 w 11"/>
                  <a:gd name="T23" fmla="*/ 8 h 62"/>
                  <a:gd name="T24" fmla="*/ 0 w 11"/>
                  <a:gd name="T25" fmla="*/ 15 h 62"/>
                  <a:gd name="T26" fmla="*/ 0 w 11"/>
                  <a:gd name="T27" fmla="*/ 23 h 62"/>
                  <a:gd name="T28" fmla="*/ 0 w 11"/>
                  <a:gd name="T29" fmla="*/ 35 h 62"/>
                  <a:gd name="T30" fmla="*/ 0 w 11"/>
                  <a:gd name="T31" fmla="*/ 42 h 62"/>
                  <a:gd name="T32" fmla="*/ 0 w 11"/>
                  <a:gd name="T33" fmla="*/ 50 h 62"/>
                  <a:gd name="T34" fmla="*/ 4 w 11"/>
                  <a:gd name="T35" fmla="*/ 58 h 62"/>
                  <a:gd name="T36" fmla="*/ 11 w 11"/>
                  <a:gd name="T37" fmla="*/ 62 h 62"/>
                  <a:gd name="T38" fmla="*/ 11 w 11"/>
                  <a:gd name="T39" fmla="*/ 62 h 62"/>
                  <a:gd name="T40" fmla="*/ 11 w 11"/>
                  <a:gd name="T41" fmla="*/ 54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62"/>
                  <a:gd name="T65" fmla="*/ 11 w 11"/>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62">
                    <a:moveTo>
                      <a:pt x="11" y="54"/>
                    </a:moveTo>
                    <a:lnTo>
                      <a:pt x="11" y="54"/>
                    </a:lnTo>
                    <a:lnTo>
                      <a:pt x="8" y="54"/>
                    </a:lnTo>
                    <a:lnTo>
                      <a:pt x="8" y="50"/>
                    </a:lnTo>
                    <a:lnTo>
                      <a:pt x="4" y="42"/>
                    </a:lnTo>
                    <a:lnTo>
                      <a:pt x="4" y="35"/>
                    </a:lnTo>
                    <a:lnTo>
                      <a:pt x="4" y="23"/>
                    </a:lnTo>
                    <a:lnTo>
                      <a:pt x="8" y="15"/>
                    </a:lnTo>
                    <a:lnTo>
                      <a:pt x="8" y="8"/>
                    </a:lnTo>
                    <a:lnTo>
                      <a:pt x="11" y="8"/>
                    </a:lnTo>
                    <a:lnTo>
                      <a:pt x="8" y="0"/>
                    </a:lnTo>
                    <a:lnTo>
                      <a:pt x="4" y="8"/>
                    </a:lnTo>
                    <a:lnTo>
                      <a:pt x="0" y="15"/>
                    </a:lnTo>
                    <a:lnTo>
                      <a:pt x="0" y="23"/>
                    </a:lnTo>
                    <a:lnTo>
                      <a:pt x="0" y="35"/>
                    </a:lnTo>
                    <a:lnTo>
                      <a:pt x="0" y="42"/>
                    </a:lnTo>
                    <a:lnTo>
                      <a:pt x="0" y="50"/>
                    </a:lnTo>
                    <a:lnTo>
                      <a:pt x="4" y="58"/>
                    </a:lnTo>
                    <a:lnTo>
                      <a:pt x="11" y="62"/>
                    </a:lnTo>
                    <a:lnTo>
                      <a:pt x="1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0" name="Freeform 171"/>
              <p:cNvSpPr>
                <a:spLocks/>
              </p:cNvSpPr>
              <p:nvPr/>
            </p:nvSpPr>
            <p:spPr bwMode="auto">
              <a:xfrm>
                <a:off x="2170" y="3700"/>
                <a:ext cx="135" cy="11"/>
              </a:xfrm>
              <a:custGeom>
                <a:avLst/>
                <a:gdLst>
                  <a:gd name="T0" fmla="*/ 135 w 135"/>
                  <a:gd name="T1" fmla="*/ 8 h 11"/>
                  <a:gd name="T2" fmla="*/ 135 w 135"/>
                  <a:gd name="T3" fmla="*/ 8 h 11"/>
                  <a:gd name="T4" fmla="*/ 116 w 135"/>
                  <a:gd name="T5" fmla="*/ 4 h 11"/>
                  <a:gd name="T6" fmla="*/ 101 w 135"/>
                  <a:gd name="T7" fmla="*/ 4 h 11"/>
                  <a:gd name="T8" fmla="*/ 89 w 135"/>
                  <a:gd name="T9" fmla="*/ 4 h 11"/>
                  <a:gd name="T10" fmla="*/ 77 w 135"/>
                  <a:gd name="T11" fmla="*/ 4 h 11"/>
                  <a:gd name="T12" fmla="*/ 70 w 135"/>
                  <a:gd name="T13" fmla="*/ 4 h 11"/>
                  <a:gd name="T14" fmla="*/ 62 w 135"/>
                  <a:gd name="T15" fmla="*/ 4 h 11"/>
                  <a:gd name="T16" fmla="*/ 54 w 135"/>
                  <a:gd name="T17" fmla="*/ 4 h 11"/>
                  <a:gd name="T18" fmla="*/ 50 w 135"/>
                  <a:gd name="T19" fmla="*/ 4 h 11"/>
                  <a:gd name="T20" fmla="*/ 47 w 135"/>
                  <a:gd name="T21" fmla="*/ 4 h 11"/>
                  <a:gd name="T22" fmla="*/ 39 w 135"/>
                  <a:gd name="T23" fmla="*/ 4 h 11"/>
                  <a:gd name="T24" fmla="*/ 35 w 135"/>
                  <a:gd name="T25" fmla="*/ 0 h 11"/>
                  <a:gd name="T26" fmla="*/ 31 w 135"/>
                  <a:gd name="T27" fmla="*/ 0 h 11"/>
                  <a:gd name="T28" fmla="*/ 24 w 135"/>
                  <a:gd name="T29" fmla="*/ 0 h 11"/>
                  <a:gd name="T30" fmla="*/ 20 w 135"/>
                  <a:gd name="T31" fmla="*/ 0 h 11"/>
                  <a:gd name="T32" fmla="*/ 12 w 135"/>
                  <a:gd name="T33" fmla="*/ 0 h 11"/>
                  <a:gd name="T34" fmla="*/ 0 w 135"/>
                  <a:gd name="T35" fmla="*/ 0 h 11"/>
                  <a:gd name="T36" fmla="*/ 0 w 135"/>
                  <a:gd name="T37" fmla="*/ 8 h 11"/>
                  <a:gd name="T38" fmla="*/ 12 w 135"/>
                  <a:gd name="T39" fmla="*/ 8 h 11"/>
                  <a:gd name="T40" fmla="*/ 20 w 135"/>
                  <a:gd name="T41" fmla="*/ 8 h 11"/>
                  <a:gd name="T42" fmla="*/ 24 w 135"/>
                  <a:gd name="T43" fmla="*/ 8 h 11"/>
                  <a:gd name="T44" fmla="*/ 31 w 135"/>
                  <a:gd name="T45" fmla="*/ 8 h 11"/>
                  <a:gd name="T46" fmla="*/ 35 w 135"/>
                  <a:gd name="T47" fmla="*/ 8 h 11"/>
                  <a:gd name="T48" fmla="*/ 39 w 135"/>
                  <a:gd name="T49" fmla="*/ 8 h 11"/>
                  <a:gd name="T50" fmla="*/ 47 w 135"/>
                  <a:gd name="T51" fmla="*/ 8 h 11"/>
                  <a:gd name="T52" fmla="*/ 50 w 135"/>
                  <a:gd name="T53" fmla="*/ 8 h 11"/>
                  <a:gd name="T54" fmla="*/ 54 w 135"/>
                  <a:gd name="T55" fmla="*/ 8 h 11"/>
                  <a:gd name="T56" fmla="*/ 62 w 135"/>
                  <a:gd name="T57" fmla="*/ 11 h 11"/>
                  <a:gd name="T58" fmla="*/ 70 w 135"/>
                  <a:gd name="T59" fmla="*/ 11 h 11"/>
                  <a:gd name="T60" fmla="*/ 77 w 135"/>
                  <a:gd name="T61" fmla="*/ 11 h 11"/>
                  <a:gd name="T62" fmla="*/ 89 w 135"/>
                  <a:gd name="T63" fmla="*/ 11 h 11"/>
                  <a:gd name="T64" fmla="*/ 101 w 135"/>
                  <a:gd name="T65" fmla="*/ 11 h 11"/>
                  <a:gd name="T66" fmla="*/ 116 w 135"/>
                  <a:gd name="T67" fmla="*/ 11 h 11"/>
                  <a:gd name="T68" fmla="*/ 135 w 135"/>
                  <a:gd name="T69" fmla="*/ 11 h 11"/>
                  <a:gd name="T70" fmla="*/ 135 w 135"/>
                  <a:gd name="T71" fmla="*/ 11 h 11"/>
                  <a:gd name="T72" fmla="*/ 135 w 135"/>
                  <a:gd name="T73" fmla="*/ 8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5"/>
                  <a:gd name="T112" fmla="*/ 0 h 11"/>
                  <a:gd name="T113" fmla="*/ 135 w 135"/>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5" h="11">
                    <a:moveTo>
                      <a:pt x="135" y="8"/>
                    </a:moveTo>
                    <a:lnTo>
                      <a:pt x="135" y="8"/>
                    </a:lnTo>
                    <a:lnTo>
                      <a:pt x="116" y="4"/>
                    </a:lnTo>
                    <a:lnTo>
                      <a:pt x="101" y="4"/>
                    </a:lnTo>
                    <a:lnTo>
                      <a:pt x="89" y="4"/>
                    </a:lnTo>
                    <a:lnTo>
                      <a:pt x="77" y="4"/>
                    </a:lnTo>
                    <a:lnTo>
                      <a:pt x="70" y="4"/>
                    </a:lnTo>
                    <a:lnTo>
                      <a:pt x="62" y="4"/>
                    </a:lnTo>
                    <a:lnTo>
                      <a:pt x="54" y="4"/>
                    </a:lnTo>
                    <a:lnTo>
                      <a:pt x="50" y="4"/>
                    </a:lnTo>
                    <a:lnTo>
                      <a:pt x="47" y="4"/>
                    </a:lnTo>
                    <a:lnTo>
                      <a:pt x="39" y="4"/>
                    </a:lnTo>
                    <a:lnTo>
                      <a:pt x="35" y="0"/>
                    </a:lnTo>
                    <a:lnTo>
                      <a:pt x="31" y="0"/>
                    </a:lnTo>
                    <a:lnTo>
                      <a:pt x="24" y="0"/>
                    </a:lnTo>
                    <a:lnTo>
                      <a:pt x="20" y="0"/>
                    </a:lnTo>
                    <a:lnTo>
                      <a:pt x="12" y="0"/>
                    </a:lnTo>
                    <a:lnTo>
                      <a:pt x="0" y="0"/>
                    </a:lnTo>
                    <a:lnTo>
                      <a:pt x="0" y="8"/>
                    </a:lnTo>
                    <a:lnTo>
                      <a:pt x="12" y="8"/>
                    </a:lnTo>
                    <a:lnTo>
                      <a:pt x="20" y="8"/>
                    </a:lnTo>
                    <a:lnTo>
                      <a:pt x="24" y="8"/>
                    </a:lnTo>
                    <a:lnTo>
                      <a:pt x="31" y="8"/>
                    </a:lnTo>
                    <a:lnTo>
                      <a:pt x="35" y="8"/>
                    </a:lnTo>
                    <a:lnTo>
                      <a:pt x="39" y="8"/>
                    </a:lnTo>
                    <a:lnTo>
                      <a:pt x="47" y="8"/>
                    </a:lnTo>
                    <a:lnTo>
                      <a:pt x="50" y="8"/>
                    </a:lnTo>
                    <a:lnTo>
                      <a:pt x="54" y="8"/>
                    </a:lnTo>
                    <a:lnTo>
                      <a:pt x="62" y="11"/>
                    </a:lnTo>
                    <a:lnTo>
                      <a:pt x="70" y="11"/>
                    </a:lnTo>
                    <a:lnTo>
                      <a:pt x="77" y="11"/>
                    </a:lnTo>
                    <a:lnTo>
                      <a:pt x="89" y="11"/>
                    </a:lnTo>
                    <a:lnTo>
                      <a:pt x="101" y="11"/>
                    </a:lnTo>
                    <a:lnTo>
                      <a:pt x="116" y="11"/>
                    </a:lnTo>
                    <a:lnTo>
                      <a:pt x="135" y="11"/>
                    </a:lnTo>
                    <a:lnTo>
                      <a:pt x="13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1" name="Freeform 172"/>
              <p:cNvSpPr>
                <a:spLocks/>
              </p:cNvSpPr>
              <p:nvPr/>
            </p:nvSpPr>
            <p:spPr bwMode="auto">
              <a:xfrm>
                <a:off x="2305" y="3638"/>
                <a:ext cx="16" cy="73"/>
              </a:xfrm>
              <a:custGeom>
                <a:avLst/>
                <a:gdLst>
                  <a:gd name="T0" fmla="*/ 8 w 16"/>
                  <a:gd name="T1" fmla="*/ 8 h 73"/>
                  <a:gd name="T2" fmla="*/ 4 w 16"/>
                  <a:gd name="T3" fmla="*/ 4 h 73"/>
                  <a:gd name="T4" fmla="*/ 8 w 16"/>
                  <a:gd name="T5" fmla="*/ 12 h 73"/>
                  <a:gd name="T6" fmla="*/ 8 w 16"/>
                  <a:gd name="T7" fmla="*/ 23 h 73"/>
                  <a:gd name="T8" fmla="*/ 8 w 16"/>
                  <a:gd name="T9" fmla="*/ 35 h 73"/>
                  <a:gd name="T10" fmla="*/ 8 w 16"/>
                  <a:gd name="T11" fmla="*/ 46 h 73"/>
                  <a:gd name="T12" fmla="*/ 8 w 16"/>
                  <a:gd name="T13" fmla="*/ 54 h 73"/>
                  <a:gd name="T14" fmla="*/ 8 w 16"/>
                  <a:gd name="T15" fmla="*/ 62 h 73"/>
                  <a:gd name="T16" fmla="*/ 4 w 16"/>
                  <a:gd name="T17" fmla="*/ 66 h 73"/>
                  <a:gd name="T18" fmla="*/ 0 w 16"/>
                  <a:gd name="T19" fmla="*/ 70 h 73"/>
                  <a:gd name="T20" fmla="*/ 0 w 16"/>
                  <a:gd name="T21" fmla="*/ 73 h 73"/>
                  <a:gd name="T22" fmla="*/ 8 w 16"/>
                  <a:gd name="T23" fmla="*/ 70 h 73"/>
                  <a:gd name="T24" fmla="*/ 12 w 16"/>
                  <a:gd name="T25" fmla="*/ 66 h 73"/>
                  <a:gd name="T26" fmla="*/ 16 w 16"/>
                  <a:gd name="T27" fmla="*/ 54 h 73"/>
                  <a:gd name="T28" fmla="*/ 16 w 16"/>
                  <a:gd name="T29" fmla="*/ 46 h 73"/>
                  <a:gd name="T30" fmla="*/ 16 w 16"/>
                  <a:gd name="T31" fmla="*/ 35 h 73"/>
                  <a:gd name="T32" fmla="*/ 16 w 16"/>
                  <a:gd name="T33" fmla="*/ 23 h 73"/>
                  <a:gd name="T34" fmla="*/ 12 w 16"/>
                  <a:gd name="T35" fmla="*/ 12 h 73"/>
                  <a:gd name="T36" fmla="*/ 8 w 16"/>
                  <a:gd name="T37" fmla="*/ 4 h 73"/>
                  <a:gd name="T38" fmla="*/ 8 w 16"/>
                  <a:gd name="T39" fmla="*/ 0 h 73"/>
                  <a:gd name="T40" fmla="*/ 8 w 16"/>
                  <a:gd name="T41" fmla="*/ 4 h 73"/>
                  <a:gd name="T42" fmla="*/ 8 w 16"/>
                  <a:gd name="T43" fmla="*/ 0 h 73"/>
                  <a:gd name="T44" fmla="*/ 8 w 16"/>
                  <a:gd name="T45" fmla="*/ 0 h 73"/>
                  <a:gd name="T46" fmla="*/ 8 w 16"/>
                  <a:gd name="T47" fmla="*/ 8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
                  <a:gd name="T73" fmla="*/ 0 h 73"/>
                  <a:gd name="T74" fmla="*/ 16 w 16"/>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 h="73">
                    <a:moveTo>
                      <a:pt x="8" y="8"/>
                    </a:moveTo>
                    <a:lnTo>
                      <a:pt x="4" y="4"/>
                    </a:lnTo>
                    <a:lnTo>
                      <a:pt x="8" y="12"/>
                    </a:lnTo>
                    <a:lnTo>
                      <a:pt x="8" y="23"/>
                    </a:lnTo>
                    <a:lnTo>
                      <a:pt x="8" y="35"/>
                    </a:lnTo>
                    <a:lnTo>
                      <a:pt x="8" y="46"/>
                    </a:lnTo>
                    <a:lnTo>
                      <a:pt x="8" y="54"/>
                    </a:lnTo>
                    <a:lnTo>
                      <a:pt x="8" y="62"/>
                    </a:lnTo>
                    <a:lnTo>
                      <a:pt x="4" y="66"/>
                    </a:lnTo>
                    <a:lnTo>
                      <a:pt x="0" y="70"/>
                    </a:lnTo>
                    <a:lnTo>
                      <a:pt x="0" y="73"/>
                    </a:lnTo>
                    <a:lnTo>
                      <a:pt x="8" y="70"/>
                    </a:lnTo>
                    <a:lnTo>
                      <a:pt x="12" y="66"/>
                    </a:lnTo>
                    <a:lnTo>
                      <a:pt x="16" y="54"/>
                    </a:lnTo>
                    <a:lnTo>
                      <a:pt x="16" y="46"/>
                    </a:lnTo>
                    <a:lnTo>
                      <a:pt x="16" y="35"/>
                    </a:lnTo>
                    <a:lnTo>
                      <a:pt x="16" y="23"/>
                    </a:lnTo>
                    <a:lnTo>
                      <a:pt x="12" y="12"/>
                    </a:lnTo>
                    <a:lnTo>
                      <a:pt x="8" y="4"/>
                    </a:lnTo>
                    <a:lnTo>
                      <a:pt x="8" y="0"/>
                    </a:lnTo>
                    <a:lnTo>
                      <a:pt x="8" y="4"/>
                    </a:lnTo>
                    <a:lnTo>
                      <a:pt x="8" y="0"/>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2" name="Freeform 173"/>
              <p:cNvSpPr>
                <a:spLocks/>
              </p:cNvSpPr>
              <p:nvPr/>
            </p:nvSpPr>
            <p:spPr bwMode="auto">
              <a:xfrm>
                <a:off x="1951" y="3696"/>
                <a:ext cx="281" cy="181"/>
              </a:xfrm>
              <a:custGeom>
                <a:avLst/>
                <a:gdLst>
                  <a:gd name="T0" fmla="*/ 104 w 281"/>
                  <a:gd name="T1" fmla="*/ 35 h 181"/>
                  <a:gd name="T2" fmla="*/ 119 w 281"/>
                  <a:gd name="T3" fmla="*/ 23 h 181"/>
                  <a:gd name="T4" fmla="*/ 131 w 281"/>
                  <a:gd name="T5" fmla="*/ 12 h 181"/>
                  <a:gd name="T6" fmla="*/ 150 w 281"/>
                  <a:gd name="T7" fmla="*/ 8 h 181"/>
                  <a:gd name="T8" fmla="*/ 173 w 281"/>
                  <a:gd name="T9" fmla="*/ 8 h 181"/>
                  <a:gd name="T10" fmla="*/ 192 w 281"/>
                  <a:gd name="T11" fmla="*/ 8 h 181"/>
                  <a:gd name="T12" fmla="*/ 208 w 281"/>
                  <a:gd name="T13" fmla="*/ 8 h 181"/>
                  <a:gd name="T14" fmla="*/ 223 w 281"/>
                  <a:gd name="T15" fmla="*/ 8 h 181"/>
                  <a:gd name="T16" fmla="*/ 231 w 281"/>
                  <a:gd name="T17" fmla="*/ 4 h 181"/>
                  <a:gd name="T18" fmla="*/ 235 w 281"/>
                  <a:gd name="T19" fmla="*/ 4 h 181"/>
                  <a:gd name="T20" fmla="*/ 239 w 281"/>
                  <a:gd name="T21" fmla="*/ 0 h 181"/>
                  <a:gd name="T22" fmla="*/ 243 w 281"/>
                  <a:gd name="T23" fmla="*/ 0 h 181"/>
                  <a:gd name="T24" fmla="*/ 254 w 281"/>
                  <a:gd name="T25" fmla="*/ 8 h 181"/>
                  <a:gd name="T26" fmla="*/ 269 w 281"/>
                  <a:gd name="T27" fmla="*/ 23 h 181"/>
                  <a:gd name="T28" fmla="*/ 281 w 281"/>
                  <a:gd name="T29" fmla="*/ 46 h 181"/>
                  <a:gd name="T30" fmla="*/ 277 w 281"/>
                  <a:gd name="T31" fmla="*/ 73 h 181"/>
                  <a:gd name="T32" fmla="*/ 269 w 281"/>
                  <a:gd name="T33" fmla="*/ 89 h 181"/>
                  <a:gd name="T34" fmla="*/ 262 w 281"/>
                  <a:gd name="T35" fmla="*/ 96 h 181"/>
                  <a:gd name="T36" fmla="*/ 258 w 281"/>
                  <a:gd name="T37" fmla="*/ 100 h 181"/>
                  <a:gd name="T38" fmla="*/ 254 w 281"/>
                  <a:gd name="T39" fmla="*/ 108 h 181"/>
                  <a:gd name="T40" fmla="*/ 250 w 281"/>
                  <a:gd name="T41" fmla="*/ 112 h 181"/>
                  <a:gd name="T42" fmla="*/ 246 w 281"/>
                  <a:gd name="T43" fmla="*/ 116 h 181"/>
                  <a:gd name="T44" fmla="*/ 246 w 281"/>
                  <a:gd name="T45" fmla="*/ 123 h 181"/>
                  <a:gd name="T46" fmla="*/ 246 w 281"/>
                  <a:gd name="T47" fmla="*/ 131 h 181"/>
                  <a:gd name="T48" fmla="*/ 243 w 281"/>
                  <a:gd name="T49" fmla="*/ 143 h 181"/>
                  <a:gd name="T50" fmla="*/ 239 w 281"/>
                  <a:gd name="T51" fmla="*/ 150 h 181"/>
                  <a:gd name="T52" fmla="*/ 223 w 281"/>
                  <a:gd name="T53" fmla="*/ 162 h 181"/>
                  <a:gd name="T54" fmla="*/ 200 w 281"/>
                  <a:gd name="T55" fmla="*/ 170 h 181"/>
                  <a:gd name="T56" fmla="*/ 181 w 281"/>
                  <a:gd name="T57" fmla="*/ 177 h 181"/>
                  <a:gd name="T58" fmla="*/ 158 w 281"/>
                  <a:gd name="T59" fmla="*/ 177 h 181"/>
                  <a:gd name="T60" fmla="*/ 135 w 281"/>
                  <a:gd name="T61" fmla="*/ 181 h 181"/>
                  <a:gd name="T62" fmla="*/ 115 w 281"/>
                  <a:gd name="T63" fmla="*/ 177 h 181"/>
                  <a:gd name="T64" fmla="*/ 92 w 281"/>
                  <a:gd name="T65" fmla="*/ 174 h 181"/>
                  <a:gd name="T66" fmla="*/ 69 w 281"/>
                  <a:gd name="T67" fmla="*/ 170 h 181"/>
                  <a:gd name="T68" fmla="*/ 46 w 281"/>
                  <a:gd name="T69" fmla="*/ 162 h 181"/>
                  <a:gd name="T70" fmla="*/ 23 w 281"/>
                  <a:gd name="T71" fmla="*/ 150 h 181"/>
                  <a:gd name="T72" fmla="*/ 4 w 281"/>
                  <a:gd name="T73" fmla="*/ 135 h 181"/>
                  <a:gd name="T74" fmla="*/ 0 w 281"/>
                  <a:gd name="T75" fmla="*/ 116 h 181"/>
                  <a:gd name="T76" fmla="*/ 4 w 281"/>
                  <a:gd name="T77" fmla="*/ 93 h 181"/>
                  <a:gd name="T78" fmla="*/ 12 w 281"/>
                  <a:gd name="T79" fmla="*/ 77 h 181"/>
                  <a:gd name="T80" fmla="*/ 23 w 281"/>
                  <a:gd name="T81" fmla="*/ 66 h 181"/>
                  <a:gd name="T82" fmla="*/ 39 w 281"/>
                  <a:gd name="T83" fmla="*/ 58 h 181"/>
                  <a:gd name="T84" fmla="*/ 50 w 281"/>
                  <a:gd name="T85" fmla="*/ 50 h 181"/>
                  <a:gd name="T86" fmla="*/ 65 w 281"/>
                  <a:gd name="T87" fmla="*/ 46 h 181"/>
                  <a:gd name="T88" fmla="*/ 85 w 281"/>
                  <a:gd name="T89" fmla="*/ 42 h 181"/>
                  <a:gd name="T90" fmla="*/ 100 w 281"/>
                  <a:gd name="T91" fmla="*/ 42 h 181"/>
                  <a:gd name="T92" fmla="*/ 100 w 281"/>
                  <a:gd name="T93" fmla="*/ 42 h 1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1"/>
                  <a:gd name="T142" fmla="*/ 0 h 181"/>
                  <a:gd name="T143" fmla="*/ 281 w 281"/>
                  <a:gd name="T144" fmla="*/ 181 h 1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1" h="181">
                    <a:moveTo>
                      <a:pt x="100" y="42"/>
                    </a:moveTo>
                    <a:lnTo>
                      <a:pt x="104" y="35"/>
                    </a:lnTo>
                    <a:lnTo>
                      <a:pt x="112" y="31"/>
                    </a:lnTo>
                    <a:lnTo>
                      <a:pt x="119" y="23"/>
                    </a:lnTo>
                    <a:lnTo>
                      <a:pt x="123" y="15"/>
                    </a:lnTo>
                    <a:lnTo>
                      <a:pt x="131" y="12"/>
                    </a:lnTo>
                    <a:lnTo>
                      <a:pt x="139" y="8"/>
                    </a:lnTo>
                    <a:lnTo>
                      <a:pt x="150" y="8"/>
                    </a:lnTo>
                    <a:lnTo>
                      <a:pt x="162" y="8"/>
                    </a:lnTo>
                    <a:lnTo>
                      <a:pt x="173" y="8"/>
                    </a:lnTo>
                    <a:lnTo>
                      <a:pt x="185" y="8"/>
                    </a:lnTo>
                    <a:lnTo>
                      <a:pt x="192" y="8"/>
                    </a:lnTo>
                    <a:lnTo>
                      <a:pt x="200" y="8"/>
                    </a:lnTo>
                    <a:lnTo>
                      <a:pt x="208" y="8"/>
                    </a:lnTo>
                    <a:lnTo>
                      <a:pt x="216" y="8"/>
                    </a:lnTo>
                    <a:lnTo>
                      <a:pt x="223" y="8"/>
                    </a:lnTo>
                    <a:lnTo>
                      <a:pt x="227" y="8"/>
                    </a:lnTo>
                    <a:lnTo>
                      <a:pt x="231" y="4"/>
                    </a:lnTo>
                    <a:lnTo>
                      <a:pt x="235" y="4"/>
                    </a:lnTo>
                    <a:lnTo>
                      <a:pt x="239" y="0"/>
                    </a:lnTo>
                    <a:lnTo>
                      <a:pt x="243" y="0"/>
                    </a:lnTo>
                    <a:lnTo>
                      <a:pt x="254" y="8"/>
                    </a:lnTo>
                    <a:lnTo>
                      <a:pt x="262" y="15"/>
                    </a:lnTo>
                    <a:lnTo>
                      <a:pt x="269" y="23"/>
                    </a:lnTo>
                    <a:lnTo>
                      <a:pt x="277" y="35"/>
                    </a:lnTo>
                    <a:lnTo>
                      <a:pt x="281" y="46"/>
                    </a:lnTo>
                    <a:lnTo>
                      <a:pt x="281" y="58"/>
                    </a:lnTo>
                    <a:lnTo>
                      <a:pt x="277" y="73"/>
                    </a:lnTo>
                    <a:lnTo>
                      <a:pt x="269" y="85"/>
                    </a:lnTo>
                    <a:lnTo>
                      <a:pt x="269" y="89"/>
                    </a:lnTo>
                    <a:lnTo>
                      <a:pt x="266" y="93"/>
                    </a:lnTo>
                    <a:lnTo>
                      <a:pt x="262" y="96"/>
                    </a:lnTo>
                    <a:lnTo>
                      <a:pt x="262" y="100"/>
                    </a:lnTo>
                    <a:lnTo>
                      <a:pt x="258" y="100"/>
                    </a:lnTo>
                    <a:lnTo>
                      <a:pt x="258" y="104"/>
                    </a:lnTo>
                    <a:lnTo>
                      <a:pt x="254" y="108"/>
                    </a:lnTo>
                    <a:lnTo>
                      <a:pt x="250" y="112"/>
                    </a:lnTo>
                    <a:lnTo>
                      <a:pt x="246" y="116"/>
                    </a:lnTo>
                    <a:lnTo>
                      <a:pt x="246" y="123"/>
                    </a:lnTo>
                    <a:lnTo>
                      <a:pt x="246" y="127"/>
                    </a:lnTo>
                    <a:lnTo>
                      <a:pt x="246" y="131"/>
                    </a:lnTo>
                    <a:lnTo>
                      <a:pt x="246" y="139"/>
                    </a:lnTo>
                    <a:lnTo>
                      <a:pt x="243" y="143"/>
                    </a:lnTo>
                    <a:lnTo>
                      <a:pt x="243" y="147"/>
                    </a:lnTo>
                    <a:lnTo>
                      <a:pt x="239" y="150"/>
                    </a:lnTo>
                    <a:lnTo>
                      <a:pt x="235" y="154"/>
                    </a:lnTo>
                    <a:lnTo>
                      <a:pt x="223" y="162"/>
                    </a:lnTo>
                    <a:lnTo>
                      <a:pt x="212" y="166"/>
                    </a:lnTo>
                    <a:lnTo>
                      <a:pt x="200" y="170"/>
                    </a:lnTo>
                    <a:lnTo>
                      <a:pt x="192" y="174"/>
                    </a:lnTo>
                    <a:lnTo>
                      <a:pt x="181" y="177"/>
                    </a:lnTo>
                    <a:lnTo>
                      <a:pt x="169" y="177"/>
                    </a:lnTo>
                    <a:lnTo>
                      <a:pt x="158" y="177"/>
                    </a:lnTo>
                    <a:lnTo>
                      <a:pt x="146" y="181"/>
                    </a:lnTo>
                    <a:lnTo>
                      <a:pt x="135" y="181"/>
                    </a:lnTo>
                    <a:lnTo>
                      <a:pt x="123" y="177"/>
                    </a:lnTo>
                    <a:lnTo>
                      <a:pt x="115" y="177"/>
                    </a:lnTo>
                    <a:lnTo>
                      <a:pt x="104" y="177"/>
                    </a:lnTo>
                    <a:lnTo>
                      <a:pt x="92" y="174"/>
                    </a:lnTo>
                    <a:lnTo>
                      <a:pt x="81" y="170"/>
                    </a:lnTo>
                    <a:lnTo>
                      <a:pt x="69" y="170"/>
                    </a:lnTo>
                    <a:lnTo>
                      <a:pt x="58" y="166"/>
                    </a:lnTo>
                    <a:lnTo>
                      <a:pt x="46" y="162"/>
                    </a:lnTo>
                    <a:lnTo>
                      <a:pt x="35" y="158"/>
                    </a:lnTo>
                    <a:lnTo>
                      <a:pt x="23" y="150"/>
                    </a:lnTo>
                    <a:lnTo>
                      <a:pt x="15" y="143"/>
                    </a:lnTo>
                    <a:lnTo>
                      <a:pt x="4" y="135"/>
                    </a:lnTo>
                    <a:lnTo>
                      <a:pt x="0" y="127"/>
                    </a:lnTo>
                    <a:lnTo>
                      <a:pt x="0" y="116"/>
                    </a:lnTo>
                    <a:lnTo>
                      <a:pt x="0" y="100"/>
                    </a:lnTo>
                    <a:lnTo>
                      <a:pt x="4" y="93"/>
                    </a:lnTo>
                    <a:lnTo>
                      <a:pt x="8" y="85"/>
                    </a:lnTo>
                    <a:lnTo>
                      <a:pt x="12" y="77"/>
                    </a:lnTo>
                    <a:lnTo>
                      <a:pt x="19" y="73"/>
                    </a:lnTo>
                    <a:lnTo>
                      <a:pt x="23" y="66"/>
                    </a:lnTo>
                    <a:lnTo>
                      <a:pt x="31" y="62"/>
                    </a:lnTo>
                    <a:lnTo>
                      <a:pt x="39" y="58"/>
                    </a:lnTo>
                    <a:lnTo>
                      <a:pt x="42" y="54"/>
                    </a:lnTo>
                    <a:lnTo>
                      <a:pt x="50" y="50"/>
                    </a:lnTo>
                    <a:lnTo>
                      <a:pt x="58" y="46"/>
                    </a:lnTo>
                    <a:lnTo>
                      <a:pt x="65" y="46"/>
                    </a:lnTo>
                    <a:lnTo>
                      <a:pt x="73" y="42"/>
                    </a:lnTo>
                    <a:lnTo>
                      <a:pt x="85" y="42"/>
                    </a:lnTo>
                    <a:lnTo>
                      <a:pt x="92" y="42"/>
                    </a:lnTo>
                    <a:lnTo>
                      <a:pt x="100" y="42"/>
                    </a:lnTo>
                    <a:lnTo>
                      <a:pt x="108" y="42"/>
                    </a:lnTo>
                    <a:lnTo>
                      <a:pt x="10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3" name="Freeform 174"/>
              <p:cNvSpPr>
                <a:spLocks/>
              </p:cNvSpPr>
              <p:nvPr/>
            </p:nvSpPr>
            <p:spPr bwMode="auto">
              <a:xfrm>
                <a:off x="2047" y="3700"/>
                <a:ext cx="66" cy="42"/>
              </a:xfrm>
              <a:custGeom>
                <a:avLst/>
                <a:gdLst>
                  <a:gd name="T0" fmla="*/ 66 w 66"/>
                  <a:gd name="T1" fmla="*/ 0 h 42"/>
                  <a:gd name="T2" fmla="*/ 66 w 66"/>
                  <a:gd name="T3" fmla="*/ 0 h 42"/>
                  <a:gd name="T4" fmla="*/ 54 w 66"/>
                  <a:gd name="T5" fmla="*/ 0 h 42"/>
                  <a:gd name="T6" fmla="*/ 43 w 66"/>
                  <a:gd name="T7" fmla="*/ 4 h 42"/>
                  <a:gd name="T8" fmla="*/ 35 w 66"/>
                  <a:gd name="T9" fmla="*/ 4 h 42"/>
                  <a:gd name="T10" fmla="*/ 27 w 66"/>
                  <a:gd name="T11" fmla="*/ 11 h 42"/>
                  <a:gd name="T12" fmla="*/ 19 w 66"/>
                  <a:gd name="T13" fmla="*/ 15 h 42"/>
                  <a:gd name="T14" fmla="*/ 12 w 66"/>
                  <a:gd name="T15" fmla="*/ 23 h 42"/>
                  <a:gd name="T16" fmla="*/ 8 w 66"/>
                  <a:gd name="T17" fmla="*/ 31 h 42"/>
                  <a:gd name="T18" fmla="*/ 0 w 66"/>
                  <a:gd name="T19" fmla="*/ 38 h 42"/>
                  <a:gd name="T20" fmla="*/ 4 w 66"/>
                  <a:gd name="T21" fmla="*/ 42 h 42"/>
                  <a:gd name="T22" fmla="*/ 12 w 66"/>
                  <a:gd name="T23" fmla="*/ 35 h 42"/>
                  <a:gd name="T24" fmla="*/ 19 w 66"/>
                  <a:gd name="T25" fmla="*/ 27 h 42"/>
                  <a:gd name="T26" fmla="*/ 23 w 66"/>
                  <a:gd name="T27" fmla="*/ 19 h 42"/>
                  <a:gd name="T28" fmla="*/ 31 w 66"/>
                  <a:gd name="T29" fmla="*/ 15 h 42"/>
                  <a:gd name="T30" fmla="*/ 35 w 66"/>
                  <a:gd name="T31" fmla="*/ 11 h 42"/>
                  <a:gd name="T32" fmla="*/ 43 w 66"/>
                  <a:gd name="T33" fmla="*/ 8 h 42"/>
                  <a:gd name="T34" fmla="*/ 54 w 66"/>
                  <a:gd name="T35" fmla="*/ 4 h 42"/>
                  <a:gd name="T36" fmla="*/ 66 w 66"/>
                  <a:gd name="T37" fmla="*/ 4 h 42"/>
                  <a:gd name="T38" fmla="*/ 66 w 66"/>
                  <a:gd name="T39" fmla="*/ 4 h 42"/>
                  <a:gd name="T40" fmla="*/ 66 w 66"/>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42"/>
                  <a:gd name="T65" fmla="*/ 66 w 66"/>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42">
                    <a:moveTo>
                      <a:pt x="66" y="0"/>
                    </a:moveTo>
                    <a:lnTo>
                      <a:pt x="66" y="0"/>
                    </a:lnTo>
                    <a:lnTo>
                      <a:pt x="54" y="0"/>
                    </a:lnTo>
                    <a:lnTo>
                      <a:pt x="43" y="4"/>
                    </a:lnTo>
                    <a:lnTo>
                      <a:pt x="35" y="4"/>
                    </a:lnTo>
                    <a:lnTo>
                      <a:pt x="27" y="11"/>
                    </a:lnTo>
                    <a:lnTo>
                      <a:pt x="19" y="15"/>
                    </a:lnTo>
                    <a:lnTo>
                      <a:pt x="12" y="23"/>
                    </a:lnTo>
                    <a:lnTo>
                      <a:pt x="8" y="31"/>
                    </a:lnTo>
                    <a:lnTo>
                      <a:pt x="0" y="38"/>
                    </a:lnTo>
                    <a:lnTo>
                      <a:pt x="4" y="42"/>
                    </a:lnTo>
                    <a:lnTo>
                      <a:pt x="12" y="35"/>
                    </a:lnTo>
                    <a:lnTo>
                      <a:pt x="19" y="27"/>
                    </a:lnTo>
                    <a:lnTo>
                      <a:pt x="23" y="19"/>
                    </a:lnTo>
                    <a:lnTo>
                      <a:pt x="31" y="15"/>
                    </a:lnTo>
                    <a:lnTo>
                      <a:pt x="35" y="11"/>
                    </a:lnTo>
                    <a:lnTo>
                      <a:pt x="43" y="8"/>
                    </a:lnTo>
                    <a:lnTo>
                      <a:pt x="54" y="4"/>
                    </a:lnTo>
                    <a:lnTo>
                      <a:pt x="66" y="4"/>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4" name="Freeform 175"/>
              <p:cNvSpPr>
                <a:spLocks/>
              </p:cNvSpPr>
              <p:nvPr/>
            </p:nvSpPr>
            <p:spPr bwMode="auto">
              <a:xfrm>
                <a:off x="2113" y="3692"/>
                <a:ext cx="81" cy="16"/>
              </a:xfrm>
              <a:custGeom>
                <a:avLst/>
                <a:gdLst>
                  <a:gd name="T0" fmla="*/ 81 w 81"/>
                  <a:gd name="T1" fmla="*/ 0 h 16"/>
                  <a:gd name="T2" fmla="*/ 77 w 81"/>
                  <a:gd name="T3" fmla="*/ 0 h 16"/>
                  <a:gd name="T4" fmla="*/ 77 w 81"/>
                  <a:gd name="T5" fmla="*/ 0 h 16"/>
                  <a:gd name="T6" fmla="*/ 77 w 81"/>
                  <a:gd name="T7" fmla="*/ 0 h 16"/>
                  <a:gd name="T8" fmla="*/ 77 w 81"/>
                  <a:gd name="T9" fmla="*/ 4 h 16"/>
                  <a:gd name="T10" fmla="*/ 73 w 81"/>
                  <a:gd name="T11" fmla="*/ 4 h 16"/>
                  <a:gd name="T12" fmla="*/ 73 w 81"/>
                  <a:gd name="T13" fmla="*/ 4 h 16"/>
                  <a:gd name="T14" fmla="*/ 69 w 81"/>
                  <a:gd name="T15" fmla="*/ 4 h 16"/>
                  <a:gd name="T16" fmla="*/ 69 w 81"/>
                  <a:gd name="T17" fmla="*/ 4 h 16"/>
                  <a:gd name="T18" fmla="*/ 65 w 81"/>
                  <a:gd name="T19" fmla="*/ 8 h 16"/>
                  <a:gd name="T20" fmla="*/ 57 w 81"/>
                  <a:gd name="T21" fmla="*/ 8 h 16"/>
                  <a:gd name="T22" fmla="*/ 54 w 81"/>
                  <a:gd name="T23" fmla="*/ 8 h 16"/>
                  <a:gd name="T24" fmla="*/ 46 w 81"/>
                  <a:gd name="T25" fmla="*/ 8 h 16"/>
                  <a:gd name="T26" fmla="*/ 38 w 81"/>
                  <a:gd name="T27" fmla="*/ 8 h 16"/>
                  <a:gd name="T28" fmla="*/ 30 w 81"/>
                  <a:gd name="T29" fmla="*/ 8 h 16"/>
                  <a:gd name="T30" fmla="*/ 23 w 81"/>
                  <a:gd name="T31" fmla="*/ 12 h 16"/>
                  <a:gd name="T32" fmla="*/ 11 w 81"/>
                  <a:gd name="T33" fmla="*/ 8 h 16"/>
                  <a:gd name="T34" fmla="*/ 0 w 81"/>
                  <a:gd name="T35" fmla="*/ 8 h 16"/>
                  <a:gd name="T36" fmla="*/ 0 w 81"/>
                  <a:gd name="T37" fmla="*/ 12 h 16"/>
                  <a:gd name="T38" fmla="*/ 11 w 81"/>
                  <a:gd name="T39" fmla="*/ 16 h 16"/>
                  <a:gd name="T40" fmla="*/ 23 w 81"/>
                  <a:gd name="T41" fmla="*/ 16 h 16"/>
                  <a:gd name="T42" fmla="*/ 30 w 81"/>
                  <a:gd name="T43" fmla="*/ 16 h 16"/>
                  <a:gd name="T44" fmla="*/ 38 w 81"/>
                  <a:gd name="T45" fmla="*/ 16 h 16"/>
                  <a:gd name="T46" fmla="*/ 46 w 81"/>
                  <a:gd name="T47" fmla="*/ 16 h 16"/>
                  <a:gd name="T48" fmla="*/ 54 w 81"/>
                  <a:gd name="T49" fmla="*/ 16 h 16"/>
                  <a:gd name="T50" fmla="*/ 61 w 81"/>
                  <a:gd name="T51" fmla="*/ 12 h 16"/>
                  <a:gd name="T52" fmla="*/ 65 w 81"/>
                  <a:gd name="T53" fmla="*/ 12 h 16"/>
                  <a:gd name="T54" fmla="*/ 69 w 81"/>
                  <a:gd name="T55" fmla="*/ 12 h 16"/>
                  <a:gd name="T56" fmla="*/ 73 w 81"/>
                  <a:gd name="T57" fmla="*/ 12 h 16"/>
                  <a:gd name="T58" fmla="*/ 73 w 81"/>
                  <a:gd name="T59" fmla="*/ 8 h 16"/>
                  <a:gd name="T60" fmla="*/ 77 w 81"/>
                  <a:gd name="T61" fmla="*/ 8 h 16"/>
                  <a:gd name="T62" fmla="*/ 81 w 81"/>
                  <a:gd name="T63" fmla="*/ 8 h 16"/>
                  <a:gd name="T64" fmla="*/ 81 w 81"/>
                  <a:gd name="T65" fmla="*/ 4 h 16"/>
                  <a:gd name="T66" fmla="*/ 81 w 81"/>
                  <a:gd name="T67" fmla="*/ 4 h 16"/>
                  <a:gd name="T68" fmla="*/ 81 w 81"/>
                  <a:gd name="T69" fmla="*/ 4 h 16"/>
                  <a:gd name="T70" fmla="*/ 77 w 81"/>
                  <a:gd name="T71" fmla="*/ 8 h 16"/>
                  <a:gd name="T72" fmla="*/ 81 w 81"/>
                  <a:gd name="T73" fmla="*/ 0 h 16"/>
                  <a:gd name="T74" fmla="*/ 77 w 81"/>
                  <a:gd name="T75" fmla="*/ 0 h 16"/>
                  <a:gd name="T76" fmla="*/ 77 w 81"/>
                  <a:gd name="T77" fmla="*/ 0 h 16"/>
                  <a:gd name="T78" fmla="*/ 81 w 81"/>
                  <a:gd name="T79" fmla="*/ 0 h 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1"/>
                  <a:gd name="T121" fmla="*/ 0 h 16"/>
                  <a:gd name="T122" fmla="*/ 81 w 81"/>
                  <a:gd name="T123" fmla="*/ 16 h 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1" h="16">
                    <a:moveTo>
                      <a:pt x="81" y="0"/>
                    </a:moveTo>
                    <a:lnTo>
                      <a:pt x="77" y="0"/>
                    </a:lnTo>
                    <a:lnTo>
                      <a:pt x="77" y="4"/>
                    </a:lnTo>
                    <a:lnTo>
                      <a:pt x="73" y="4"/>
                    </a:lnTo>
                    <a:lnTo>
                      <a:pt x="69" y="4"/>
                    </a:lnTo>
                    <a:lnTo>
                      <a:pt x="65" y="8"/>
                    </a:lnTo>
                    <a:lnTo>
                      <a:pt x="57" y="8"/>
                    </a:lnTo>
                    <a:lnTo>
                      <a:pt x="54" y="8"/>
                    </a:lnTo>
                    <a:lnTo>
                      <a:pt x="46" y="8"/>
                    </a:lnTo>
                    <a:lnTo>
                      <a:pt x="38" y="8"/>
                    </a:lnTo>
                    <a:lnTo>
                      <a:pt x="30" y="8"/>
                    </a:lnTo>
                    <a:lnTo>
                      <a:pt x="23" y="12"/>
                    </a:lnTo>
                    <a:lnTo>
                      <a:pt x="11" y="8"/>
                    </a:lnTo>
                    <a:lnTo>
                      <a:pt x="0" y="8"/>
                    </a:lnTo>
                    <a:lnTo>
                      <a:pt x="0" y="12"/>
                    </a:lnTo>
                    <a:lnTo>
                      <a:pt x="11" y="16"/>
                    </a:lnTo>
                    <a:lnTo>
                      <a:pt x="23" y="16"/>
                    </a:lnTo>
                    <a:lnTo>
                      <a:pt x="30" y="16"/>
                    </a:lnTo>
                    <a:lnTo>
                      <a:pt x="38" y="16"/>
                    </a:lnTo>
                    <a:lnTo>
                      <a:pt x="46" y="16"/>
                    </a:lnTo>
                    <a:lnTo>
                      <a:pt x="54" y="16"/>
                    </a:lnTo>
                    <a:lnTo>
                      <a:pt x="61" y="12"/>
                    </a:lnTo>
                    <a:lnTo>
                      <a:pt x="65" y="12"/>
                    </a:lnTo>
                    <a:lnTo>
                      <a:pt x="69" y="12"/>
                    </a:lnTo>
                    <a:lnTo>
                      <a:pt x="73" y="12"/>
                    </a:lnTo>
                    <a:lnTo>
                      <a:pt x="73" y="8"/>
                    </a:lnTo>
                    <a:lnTo>
                      <a:pt x="77" y="8"/>
                    </a:lnTo>
                    <a:lnTo>
                      <a:pt x="81" y="8"/>
                    </a:lnTo>
                    <a:lnTo>
                      <a:pt x="81" y="4"/>
                    </a:lnTo>
                    <a:lnTo>
                      <a:pt x="77" y="8"/>
                    </a:lnTo>
                    <a:lnTo>
                      <a:pt x="81" y="0"/>
                    </a:lnTo>
                    <a:lnTo>
                      <a:pt x="77" y="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5" name="Freeform 176"/>
              <p:cNvSpPr>
                <a:spLocks/>
              </p:cNvSpPr>
              <p:nvPr/>
            </p:nvSpPr>
            <p:spPr bwMode="auto">
              <a:xfrm>
                <a:off x="2190" y="3692"/>
                <a:ext cx="46" cy="89"/>
              </a:xfrm>
              <a:custGeom>
                <a:avLst/>
                <a:gdLst>
                  <a:gd name="T0" fmla="*/ 34 w 46"/>
                  <a:gd name="T1" fmla="*/ 89 h 89"/>
                  <a:gd name="T2" fmla="*/ 34 w 46"/>
                  <a:gd name="T3" fmla="*/ 89 h 89"/>
                  <a:gd name="T4" fmla="*/ 42 w 46"/>
                  <a:gd name="T5" fmla="*/ 77 h 89"/>
                  <a:gd name="T6" fmla="*/ 46 w 46"/>
                  <a:gd name="T7" fmla="*/ 62 h 89"/>
                  <a:gd name="T8" fmla="*/ 46 w 46"/>
                  <a:gd name="T9" fmla="*/ 50 h 89"/>
                  <a:gd name="T10" fmla="*/ 42 w 46"/>
                  <a:gd name="T11" fmla="*/ 39 h 89"/>
                  <a:gd name="T12" fmla="*/ 34 w 46"/>
                  <a:gd name="T13" fmla="*/ 27 h 89"/>
                  <a:gd name="T14" fmla="*/ 27 w 46"/>
                  <a:gd name="T15" fmla="*/ 16 h 89"/>
                  <a:gd name="T16" fmla="*/ 15 w 46"/>
                  <a:gd name="T17" fmla="*/ 8 h 89"/>
                  <a:gd name="T18" fmla="*/ 4 w 46"/>
                  <a:gd name="T19" fmla="*/ 0 h 89"/>
                  <a:gd name="T20" fmla="*/ 0 w 46"/>
                  <a:gd name="T21" fmla="*/ 8 h 89"/>
                  <a:gd name="T22" fmla="*/ 11 w 46"/>
                  <a:gd name="T23" fmla="*/ 12 h 89"/>
                  <a:gd name="T24" fmla="*/ 23 w 46"/>
                  <a:gd name="T25" fmla="*/ 23 h 89"/>
                  <a:gd name="T26" fmla="*/ 30 w 46"/>
                  <a:gd name="T27" fmla="*/ 31 h 89"/>
                  <a:gd name="T28" fmla="*/ 34 w 46"/>
                  <a:gd name="T29" fmla="*/ 39 h 89"/>
                  <a:gd name="T30" fmla="*/ 38 w 46"/>
                  <a:gd name="T31" fmla="*/ 50 h 89"/>
                  <a:gd name="T32" fmla="*/ 38 w 46"/>
                  <a:gd name="T33" fmla="*/ 62 h 89"/>
                  <a:gd name="T34" fmla="*/ 34 w 46"/>
                  <a:gd name="T35" fmla="*/ 73 h 89"/>
                  <a:gd name="T36" fmla="*/ 30 w 46"/>
                  <a:gd name="T37" fmla="*/ 89 h 89"/>
                  <a:gd name="T38" fmla="*/ 30 w 46"/>
                  <a:gd name="T39" fmla="*/ 89 h 89"/>
                  <a:gd name="T40" fmla="*/ 34 w 46"/>
                  <a:gd name="T41" fmla="*/ 89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89"/>
                  <a:gd name="T65" fmla="*/ 46 w 46"/>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89">
                    <a:moveTo>
                      <a:pt x="34" y="89"/>
                    </a:moveTo>
                    <a:lnTo>
                      <a:pt x="34" y="89"/>
                    </a:lnTo>
                    <a:lnTo>
                      <a:pt x="42" y="77"/>
                    </a:lnTo>
                    <a:lnTo>
                      <a:pt x="46" y="62"/>
                    </a:lnTo>
                    <a:lnTo>
                      <a:pt x="46" y="50"/>
                    </a:lnTo>
                    <a:lnTo>
                      <a:pt x="42" y="39"/>
                    </a:lnTo>
                    <a:lnTo>
                      <a:pt x="34" y="27"/>
                    </a:lnTo>
                    <a:lnTo>
                      <a:pt x="27" y="16"/>
                    </a:lnTo>
                    <a:lnTo>
                      <a:pt x="15" y="8"/>
                    </a:lnTo>
                    <a:lnTo>
                      <a:pt x="4" y="0"/>
                    </a:lnTo>
                    <a:lnTo>
                      <a:pt x="0" y="8"/>
                    </a:lnTo>
                    <a:lnTo>
                      <a:pt x="11" y="12"/>
                    </a:lnTo>
                    <a:lnTo>
                      <a:pt x="23" y="23"/>
                    </a:lnTo>
                    <a:lnTo>
                      <a:pt x="30" y="31"/>
                    </a:lnTo>
                    <a:lnTo>
                      <a:pt x="34" y="39"/>
                    </a:lnTo>
                    <a:lnTo>
                      <a:pt x="38" y="50"/>
                    </a:lnTo>
                    <a:lnTo>
                      <a:pt x="38" y="62"/>
                    </a:lnTo>
                    <a:lnTo>
                      <a:pt x="34" y="73"/>
                    </a:lnTo>
                    <a:lnTo>
                      <a:pt x="30" y="89"/>
                    </a:lnTo>
                    <a:lnTo>
                      <a:pt x="34"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6" name="Freeform 177"/>
              <p:cNvSpPr>
                <a:spLocks/>
              </p:cNvSpPr>
              <p:nvPr/>
            </p:nvSpPr>
            <p:spPr bwMode="auto">
              <a:xfrm>
                <a:off x="2209" y="3781"/>
                <a:ext cx="15" cy="15"/>
              </a:xfrm>
              <a:custGeom>
                <a:avLst/>
                <a:gdLst>
                  <a:gd name="T0" fmla="*/ 4 w 15"/>
                  <a:gd name="T1" fmla="*/ 15 h 15"/>
                  <a:gd name="T2" fmla="*/ 4 w 15"/>
                  <a:gd name="T3" fmla="*/ 15 h 15"/>
                  <a:gd name="T4" fmla="*/ 8 w 15"/>
                  <a:gd name="T5" fmla="*/ 11 h 15"/>
                  <a:gd name="T6" fmla="*/ 11 w 15"/>
                  <a:gd name="T7" fmla="*/ 8 h 15"/>
                  <a:gd name="T8" fmla="*/ 11 w 15"/>
                  <a:gd name="T9" fmla="*/ 4 h 15"/>
                  <a:gd name="T10" fmla="*/ 15 w 15"/>
                  <a:gd name="T11" fmla="*/ 0 h 15"/>
                  <a:gd name="T12" fmla="*/ 11 w 15"/>
                  <a:gd name="T13" fmla="*/ 0 h 15"/>
                  <a:gd name="T14" fmla="*/ 8 w 15"/>
                  <a:gd name="T15" fmla="*/ 0 h 15"/>
                  <a:gd name="T16" fmla="*/ 8 w 15"/>
                  <a:gd name="T17" fmla="*/ 4 h 15"/>
                  <a:gd name="T18" fmla="*/ 4 w 15"/>
                  <a:gd name="T19" fmla="*/ 8 h 15"/>
                  <a:gd name="T20" fmla="*/ 0 w 15"/>
                  <a:gd name="T21" fmla="*/ 11 h 15"/>
                  <a:gd name="T22" fmla="*/ 0 w 15"/>
                  <a:gd name="T23" fmla="*/ 11 h 15"/>
                  <a:gd name="T24" fmla="*/ 0 w 15"/>
                  <a:gd name="T25" fmla="*/ 11 h 15"/>
                  <a:gd name="T26" fmla="*/ 0 w 15"/>
                  <a:gd name="T27" fmla="*/ 11 h 15"/>
                  <a:gd name="T28" fmla="*/ 0 w 15"/>
                  <a:gd name="T29" fmla="*/ 11 h 15"/>
                  <a:gd name="T30" fmla="*/ 4 w 15"/>
                  <a:gd name="T31" fmla="*/ 15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
                  <a:gd name="T49" fmla="*/ 0 h 15"/>
                  <a:gd name="T50" fmla="*/ 15 w 15"/>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 h="15">
                    <a:moveTo>
                      <a:pt x="4" y="15"/>
                    </a:moveTo>
                    <a:lnTo>
                      <a:pt x="4" y="15"/>
                    </a:lnTo>
                    <a:lnTo>
                      <a:pt x="8" y="11"/>
                    </a:lnTo>
                    <a:lnTo>
                      <a:pt x="11" y="8"/>
                    </a:lnTo>
                    <a:lnTo>
                      <a:pt x="11" y="4"/>
                    </a:lnTo>
                    <a:lnTo>
                      <a:pt x="15" y="0"/>
                    </a:lnTo>
                    <a:lnTo>
                      <a:pt x="11" y="0"/>
                    </a:lnTo>
                    <a:lnTo>
                      <a:pt x="8" y="0"/>
                    </a:lnTo>
                    <a:lnTo>
                      <a:pt x="8" y="4"/>
                    </a:lnTo>
                    <a:lnTo>
                      <a:pt x="4" y="8"/>
                    </a:lnTo>
                    <a:lnTo>
                      <a:pt x="0" y="11"/>
                    </a:lnTo>
                    <a:lnTo>
                      <a:pt x="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7" name="Freeform 178"/>
              <p:cNvSpPr>
                <a:spLocks/>
              </p:cNvSpPr>
              <p:nvPr/>
            </p:nvSpPr>
            <p:spPr bwMode="auto">
              <a:xfrm>
                <a:off x="2194" y="3792"/>
                <a:ext cx="19" cy="24"/>
              </a:xfrm>
              <a:custGeom>
                <a:avLst/>
                <a:gdLst>
                  <a:gd name="T0" fmla="*/ 7 w 19"/>
                  <a:gd name="T1" fmla="*/ 24 h 24"/>
                  <a:gd name="T2" fmla="*/ 7 w 19"/>
                  <a:gd name="T3" fmla="*/ 24 h 24"/>
                  <a:gd name="T4" fmla="*/ 7 w 19"/>
                  <a:gd name="T5" fmla="*/ 20 h 24"/>
                  <a:gd name="T6" fmla="*/ 7 w 19"/>
                  <a:gd name="T7" fmla="*/ 20 h 24"/>
                  <a:gd name="T8" fmla="*/ 11 w 19"/>
                  <a:gd name="T9" fmla="*/ 16 h 24"/>
                  <a:gd name="T10" fmla="*/ 11 w 19"/>
                  <a:gd name="T11" fmla="*/ 16 h 24"/>
                  <a:gd name="T12" fmla="*/ 15 w 19"/>
                  <a:gd name="T13" fmla="*/ 12 h 24"/>
                  <a:gd name="T14" fmla="*/ 19 w 19"/>
                  <a:gd name="T15" fmla="*/ 12 h 24"/>
                  <a:gd name="T16" fmla="*/ 19 w 19"/>
                  <a:gd name="T17" fmla="*/ 8 h 24"/>
                  <a:gd name="T18" fmla="*/ 19 w 19"/>
                  <a:gd name="T19" fmla="*/ 4 h 24"/>
                  <a:gd name="T20" fmla="*/ 15 w 19"/>
                  <a:gd name="T21" fmla="*/ 0 h 24"/>
                  <a:gd name="T22" fmla="*/ 15 w 19"/>
                  <a:gd name="T23" fmla="*/ 4 h 24"/>
                  <a:gd name="T24" fmla="*/ 11 w 19"/>
                  <a:gd name="T25" fmla="*/ 8 h 24"/>
                  <a:gd name="T26" fmla="*/ 11 w 19"/>
                  <a:gd name="T27" fmla="*/ 8 h 24"/>
                  <a:gd name="T28" fmla="*/ 7 w 19"/>
                  <a:gd name="T29" fmla="*/ 12 h 24"/>
                  <a:gd name="T30" fmla="*/ 7 w 19"/>
                  <a:gd name="T31" fmla="*/ 12 h 24"/>
                  <a:gd name="T32" fmla="*/ 3 w 19"/>
                  <a:gd name="T33" fmla="*/ 16 h 24"/>
                  <a:gd name="T34" fmla="*/ 3 w 19"/>
                  <a:gd name="T35" fmla="*/ 16 h 24"/>
                  <a:gd name="T36" fmla="*/ 0 w 19"/>
                  <a:gd name="T37" fmla="*/ 20 h 24"/>
                  <a:gd name="T38" fmla="*/ 0 w 19"/>
                  <a:gd name="T39" fmla="*/ 20 h 24"/>
                  <a:gd name="T40" fmla="*/ 7 w 19"/>
                  <a:gd name="T41" fmla="*/ 24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4"/>
                  <a:gd name="T65" fmla="*/ 19 w 19"/>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4">
                    <a:moveTo>
                      <a:pt x="7" y="24"/>
                    </a:moveTo>
                    <a:lnTo>
                      <a:pt x="7" y="24"/>
                    </a:lnTo>
                    <a:lnTo>
                      <a:pt x="7" y="20"/>
                    </a:lnTo>
                    <a:lnTo>
                      <a:pt x="11" y="16"/>
                    </a:lnTo>
                    <a:lnTo>
                      <a:pt x="15" y="12"/>
                    </a:lnTo>
                    <a:lnTo>
                      <a:pt x="19" y="12"/>
                    </a:lnTo>
                    <a:lnTo>
                      <a:pt x="19" y="8"/>
                    </a:lnTo>
                    <a:lnTo>
                      <a:pt x="19" y="4"/>
                    </a:lnTo>
                    <a:lnTo>
                      <a:pt x="15" y="0"/>
                    </a:lnTo>
                    <a:lnTo>
                      <a:pt x="15" y="4"/>
                    </a:lnTo>
                    <a:lnTo>
                      <a:pt x="11" y="8"/>
                    </a:lnTo>
                    <a:lnTo>
                      <a:pt x="7" y="12"/>
                    </a:lnTo>
                    <a:lnTo>
                      <a:pt x="3" y="16"/>
                    </a:lnTo>
                    <a:lnTo>
                      <a:pt x="0" y="20"/>
                    </a:lnTo>
                    <a:lnTo>
                      <a:pt x="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8" name="Freeform 179"/>
              <p:cNvSpPr>
                <a:spLocks/>
              </p:cNvSpPr>
              <p:nvPr/>
            </p:nvSpPr>
            <p:spPr bwMode="auto">
              <a:xfrm>
                <a:off x="2182" y="3812"/>
                <a:ext cx="19" cy="42"/>
              </a:xfrm>
              <a:custGeom>
                <a:avLst/>
                <a:gdLst>
                  <a:gd name="T0" fmla="*/ 4 w 19"/>
                  <a:gd name="T1" fmla="*/ 42 h 42"/>
                  <a:gd name="T2" fmla="*/ 4 w 19"/>
                  <a:gd name="T3" fmla="*/ 42 h 42"/>
                  <a:gd name="T4" fmla="*/ 12 w 19"/>
                  <a:gd name="T5" fmla="*/ 38 h 42"/>
                  <a:gd name="T6" fmla="*/ 15 w 19"/>
                  <a:gd name="T7" fmla="*/ 34 h 42"/>
                  <a:gd name="T8" fmla="*/ 15 w 19"/>
                  <a:gd name="T9" fmla="*/ 27 h 42"/>
                  <a:gd name="T10" fmla="*/ 15 w 19"/>
                  <a:gd name="T11" fmla="*/ 23 h 42"/>
                  <a:gd name="T12" fmla="*/ 15 w 19"/>
                  <a:gd name="T13" fmla="*/ 15 h 42"/>
                  <a:gd name="T14" fmla="*/ 15 w 19"/>
                  <a:gd name="T15" fmla="*/ 11 h 42"/>
                  <a:gd name="T16" fmla="*/ 15 w 19"/>
                  <a:gd name="T17" fmla="*/ 7 h 42"/>
                  <a:gd name="T18" fmla="*/ 19 w 19"/>
                  <a:gd name="T19" fmla="*/ 4 h 42"/>
                  <a:gd name="T20" fmla="*/ 12 w 19"/>
                  <a:gd name="T21" fmla="*/ 0 h 42"/>
                  <a:gd name="T22" fmla="*/ 12 w 19"/>
                  <a:gd name="T23" fmla="*/ 7 h 42"/>
                  <a:gd name="T24" fmla="*/ 12 w 19"/>
                  <a:gd name="T25" fmla="*/ 11 h 42"/>
                  <a:gd name="T26" fmla="*/ 12 w 19"/>
                  <a:gd name="T27" fmla="*/ 15 h 42"/>
                  <a:gd name="T28" fmla="*/ 12 w 19"/>
                  <a:gd name="T29" fmla="*/ 23 h 42"/>
                  <a:gd name="T30" fmla="*/ 12 w 19"/>
                  <a:gd name="T31" fmla="*/ 27 h 42"/>
                  <a:gd name="T32" fmla="*/ 8 w 19"/>
                  <a:gd name="T33" fmla="*/ 31 h 42"/>
                  <a:gd name="T34" fmla="*/ 4 w 19"/>
                  <a:gd name="T35" fmla="*/ 34 h 42"/>
                  <a:gd name="T36" fmla="*/ 0 w 19"/>
                  <a:gd name="T37" fmla="*/ 38 h 42"/>
                  <a:gd name="T38" fmla="*/ 0 w 19"/>
                  <a:gd name="T39" fmla="*/ 38 h 42"/>
                  <a:gd name="T40" fmla="*/ 4 w 19"/>
                  <a:gd name="T41" fmla="*/ 42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42"/>
                  <a:gd name="T65" fmla="*/ 19 w 19"/>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42">
                    <a:moveTo>
                      <a:pt x="4" y="42"/>
                    </a:moveTo>
                    <a:lnTo>
                      <a:pt x="4" y="42"/>
                    </a:lnTo>
                    <a:lnTo>
                      <a:pt x="12" y="38"/>
                    </a:lnTo>
                    <a:lnTo>
                      <a:pt x="15" y="34"/>
                    </a:lnTo>
                    <a:lnTo>
                      <a:pt x="15" y="27"/>
                    </a:lnTo>
                    <a:lnTo>
                      <a:pt x="15" y="23"/>
                    </a:lnTo>
                    <a:lnTo>
                      <a:pt x="15" y="15"/>
                    </a:lnTo>
                    <a:lnTo>
                      <a:pt x="15" y="11"/>
                    </a:lnTo>
                    <a:lnTo>
                      <a:pt x="15" y="7"/>
                    </a:lnTo>
                    <a:lnTo>
                      <a:pt x="19" y="4"/>
                    </a:lnTo>
                    <a:lnTo>
                      <a:pt x="12" y="0"/>
                    </a:lnTo>
                    <a:lnTo>
                      <a:pt x="12" y="7"/>
                    </a:lnTo>
                    <a:lnTo>
                      <a:pt x="12" y="11"/>
                    </a:lnTo>
                    <a:lnTo>
                      <a:pt x="12" y="15"/>
                    </a:lnTo>
                    <a:lnTo>
                      <a:pt x="12" y="23"/>
                    </a:lnTo>
                    <a:lnTo>
                      <a:pt x="12" y="27"/>
                    </a:lnTo>
                    <a:lnTo>
                      <a:pt x="8" y="31"/>
                    </a:lnTo>
                    <a:lnTo>
                      <a:pt x="4" y="34"/>
                    </a:lnTo>
                    <a:lnTo>
                      <a:pt x="0" y="38"/>
                    </a:lnTo>
                    <a:lnTo>
                      <a:pt x="4"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89" name="Freeform 180"/>
              <p:cNvSpPr>
                <a:spLocks/>
              </p:cNvSpPr>
              <p:nvPr/>
            </p:nvSpPr>
            <p:spPr bwMode="auto">
              <a:xfrm>
                <a:off x="2009" y="3850"/>
                <a:ext cx="177" cy="27"/>
              </a:xfrm>
              <a:custGeom>
                <a:avLst/>
                <a:gdLst>
                  <a:gd name="T0" fmla="*/ 0 w 177"/>
                  <a:gd name="T1" fmla="*/ 16 h 27"/>
                  <a:gd name="T2" fmla="*/ 0 w 177"/>
                  <a:gd name="T3" fmla="*/ 16 h 27"/>
                  <a:gd name="T4" fmla="*/ 11 w 177"/>
                  <a:gd name="T5" fmla="*/ 16 h 27"/>
                  <a:gd name="T6" fmla="*/ 23 w 177"/>
                  <a:gd name="T7" fmla="*/ 20 h 27"/>
                  <a:gd name="T8" fmla="*/ 34 w 177"/>
                  <a:gd name="T9" fmla="*/ 23 h 27"/>
                  <a:gd name="T10" fmla="*/ 46 w 177"/>
                  <a:gd name="T11" fmla="*/ 23 h 27"/>
                  <a:gd name="T12" fmla="*/ 57 w 177"/>
                  <a:gd name="T13" fmla="*/ 27 h 27"/>
                  <a:gd name="T14" fmla="*/ 65 w 177"/>
                  <a:gd name="T15" fmla="*/ 27 h 27"/>
                  <a:gd name="T16" fmla="*/ 77 w 177"/>
                  <a:gd name="T17" fmla="*/ 27 h 27"/>
                  <a:gd name="T18" fmla="*/ 88 w 177"/>
                  <a:gd name="T19" fmla="*/ 27 h 27"/>
                  <a:gd name="T20" fmla="*/ 100 w 177"/>
                  <a:gd name="T21" fmla="*/ 27 h 27"/>
                  <a:gd name="T22" fmla="*/ 111 w 177"/>
                  <a:gd name="T23" fmla="*/ 27 h 27"/>
                  <a:gd name="T24" fmla="*/ 123 w 177"/>
                  <a:gd name="T25" fmla="*/ 23 h 27"/>
                  <a:gd name="T26" fmla="*/ 134 w 177"/>
                  <a:gd name="T27" fmla="*/ 23 h 27"/>
                  <a:gd name="T28" fmla="*/ 146 w 177"/>
                  <a:gd name="T29" fmla="*/ 20 h 27"/>
                  <a:gd name="T30" fmla="*/ 154 w 177"/>
                  <a:gd name="T31" fmla="*/ 16 h 27"/>
                  <a:gd name="T32" fmla="*/ 165 w 177"/>
                  <a:gd name="T33" fmla="*/ 12 h 27"/>
                  <a:gd name="T34" fmla="*/ 177 w 177"/>
                  <a:gd name="T35" fmla="*/ 4 h 27"/>
                  <a:gd name="T36" fmla="*/ 173 w 177"/>
                  <a:gd name="T37" fmla="*/ 0 h 27"/>
                  <a:gd name="T38" fmla="*/ 165 w 177"/>
                  <a:gd name="T39" fmla="*/ 4 h 27"/>
                  <a:gd name="T40" fmla="*/ 154 w 177"/>
                  <a:gd name="T41" fmla="*/ 12 h 27"/>
                  <a:gd name="T42" fmla="*/ 142 w 177"/>
                  <a:gd name="T43" fmla="*/ 16 h 27"/>
                  <a:gd name="T44" fmla="*/ 131 w 177"/>
                  <a:gd name="T45" fmla="*/ 16 h 27"/>
                  <a:gd name="T46" fmla="*/ 123 w 177"/>
                  <a:gd name="T47" fmla="*/ 20 h 27"/>
                  <a:gd name="T48" fmla="*/ 111 w 177"/>
                  <a:gd name="T49" fmla="*/ 23 h 27"/>
                  <a:gd name="T50" fmla="*/ 100 w 177"/>
                  <a:gd name="T51" fmla="*/ 23 h 27"/>
                  <a:gd name="T52" fmla="*/ 88 w 177"/>
                  <a:gd name="T53" fmla="*/ 23 h 27"/>
                  <a:gd name="T54" fmla="*/ 77 w 177"/>
                  <a:gd name="T55" fmla="*/ 23 h 27"/>
                  <a:gd name="T56" fmla="*/ 65 w 177"/>
                  <a:gd name="T57" fmla="*/ 23 h 27"/>
                  <a:gd name="T58" fmla="*/ 57 w 177"/>
                  <a:gd name="T59" fmla="*/ 20 h 27"/>
                  <a:gd name="T60" fmla="*/ 46 w 177"/>
                  <a:gd name="T61" fmla="*/ 20 h 27"/>
                  <a:gd name="T62" fmla="*/ 34 w 177"/>
                  <a:gd name="T63" fmla="*/ 16 h 27"/>
                  <a:gd name="T64" fmla="*/ 23 w 177"/>
                  <a:gd name="T65" fmla="*/ 16 h 27"/>
                  <a:gd name="T66" fmla="*/ 11 w 177"/>
                  <a:gd name="T67" fmla="*/ 12 h 27"/>
                  <a:gd name="T68" fmla="*/ 0 w 177"/>
                  <a:gd name="T69" fmla="*/ 8 h 27"/>
                  <a:gd name="T70" fmla="*/ 0 w 177"/>
                  <a:gd name="T71" fmla="*/ 8 h 27"/>
                  <a:gd name="T72" fmla="*/ 0 w 177"/>
                  <a:gd name="T73" fmla="*/ 16 h 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
                  <a:gd name="T112" fmla="*/ 0 h 27"/>
                  <a:gd name="T113" fmla="*/ 177 w 177"/>
                  <a:gd name="T114" fmla="*/ 27 h 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 h="27">
                    <a:moveTo>
                      <a:pt x="0" y="16"/>
                    </a:moveTo>
                    <a:lnTo>
                      <a:pt x="0" y="16"/>
                    </a:lnTo>
                    <a:lnTo>
                      <a:pt x="11" y="16"/>
                    </a:lnTo>
                    <a:lnTo>
                      <a:pt x="23" y="20"/>
                    </a:lnTo>
                    <a:lnTo>
                      <a:pt x="34" y="23"/>
                    </a:lnTo>
                    <a:lnTo>
                      <a:pt x="46" y="23"/>
                    </a:lnTo>
                    <a:lnTo>
                      <a:pt x="57" y="27"/>
                    </a:lnTo>
                    <a:lnTo>
                      <a:pt x="65" y="27"/>
                    </a:lnTo>
                    <a:lnTo>
                      <a:pt x="77" y="27"/>
                    </a:lnTo>
                    <a:lnTo>
                      <a:pt x="88" y="27"/>
                    </a:lnTo>
                    <a:lnTo>
                      <a:pt x="100" y="27"/>
                    </a:lnTo>
                    <a:lnTo>
                      <a:pt x="111" y="27"/>
                    </a:lnTo>
                    <a:lnTo>
                      <a:pt x="123" y="23"/>
                    </a:lnTo>
                    <a:lnTo>
                      <a:pt x="134" y="23"/>
                    </a:lnTo>
                    <a:lnTo>
                      <a:pt x="146" y="20"/>
                    </a:lnTo>
                    <a:lnTo>
                      <a:pt x="154" y="16"/>
                    </a:lnTo>
                    <a:lnTo>
                      <a:pt x="165" y="12"/>
                    </a:lnTo>
                    <a:lnTo>
                      <a:pt x="177" y="4"/>
                    </a:lnTo>
                    <a:lnTo>
                      <a:pt x="173" y="0"/>
                    </a:lnTo>
                    <a:lnTo>
                      <a:pt x="165" y="4"/>
                    </a:lnTo>
                    <a:lnTo>
                      <a:pt x="154" y="12"/>
                    </a:lnTo>
                    <a:lnTo>
                      <a:pt x="142" y="16"/>
                    </a:lnTo>
                    <a:lnTo>
                      <a:pt x="131" y="16"/>
                    </a:lnTo>
                    <a:lnTo>
                      <a:pt x="123" y="20"/>
                    </a:lnTo>
                    <a:lnTo>
                      <a:pt x="111" y="23"/>
                    </a:lnTo>
                    <a:lnTo>
                      <a:pt x="100" y="23"/>
                    </a:lnTo>
                    <a:lnTo>
                      <a:pt x="88" y="23"/>
                    </a:lnTo>
                    <a:lnTo>
                      <a:pt x="77" y="23"/>
                    </a:lnTo>
                    <a:lnTo>
                      <a:pt x="65" y="23"/>
                    </a:lnTo>
                    <a:lnTo>
                      <a:pt x="57" y="20"/>
                    </a:lnTo>
                    <a:lnTo>
                      <a:pt x="46" y="20"/>
                    </a:lnTo>
                    <a:lnTo>
                      <a:pt x="34" y="16"/>
                    </a:lnTo>
                    <a:lnTo>
                      <a:pt x="23" y="16"/>
                    </a:lnTo>
                    <a:lnTo>
                      <a:pt x="11" y="12"/>
                    </a:lnTo>
                    <a:lnTo>
                      <a:pt x="0"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0" name="Freeform 181"/>
              <p:cNvSpPr>
                <a:spLocks/>
              </p:cNvSpPr>
              <p:nvPr/>
            </p:nvSpPr>
            <p:spPr bwMode="auto">
              <a:xfrm>
                <a:off x="1947" y="3796"/>
                <a:ext cx="62" cy="70"/>
              </a:xfrm>
              <a:custGeom>
                <a:avLst/>
                <a:gdLst>
                  <a:gd name="T0" fmla="*/ 0 w 62"/>
                  <a:gd name="T1" fmla="*/ 0 h 70"/>
                  <a:gd name="T2" fmla="*/ 0 w 62"/>
                  <a:gd name="T3" fmla="*/ 0 h 70"/>
                  <a:gd name="T4" fmla="*/ 0 w 62"/>
                  <a:gd name="T5" fmla="*/ 16 h 70"/>
                  <a:gd name="T6" fmla="*/ 0 w 62"/>
                  <a:gd name="T7" fmla="*/ 27 h 70"/>
                  <a:gd name="T8" fmla="*/ 8 w 62"/>
                  <a:gd name="T9" fmla="*/ 35 h 70"/>
                  <a:gd name="T10" fmla="*/ 16 w 62"/>
                  <a:gd name="T11" fmla="*/ 47 h 70"/>
                  <a:gd name="T12" fmla="*/ 27 w 62"/>
                  <a:gd name="T13" fmla="*/ 54 h 70"/>
                  <a:gd name="T14" fmla="*/ 39 w 62"/>
                  <a:gd name="T15" fmla="*/ 58 h 70"/>
                  <a:gd name="T16" fmla="*/ 50 w 62"/>
                  <a:gd name="T17" fmla="*/ 66 h 70"/>
                  <a:gd name="T18" fmla="*/ 62 w 62"/>
                  <a:gd name="T19" fmla="*/ 70 h 70"/>
                  <a:gd name="T20" fmla="*/ 62 w 62"/>
                  <a:gd name="T21" fmla="*/ 62 h 70"/>
                  <a:gd name="T22" fmla="*/ 50 w 62"/>
                  <a:gd name="T23" fmla="*/ 58 h 70"/>
                  <a:gd name="T24" fmla="*/ 39 w 62"/>
                  <a:gd name="T25" fmla="*/ 54 h 70"/>
                  <a:gd name="T26" fmla="*/ 31 w 62"/>
                  <a:gd name="T27" fmla="*/ 47 h 70"/>
                  <a:gd name="T28" fmla="*/ 19 w 62"/>
                  <a:gd name="T29" fmla="*/ 43 h 70"/>
                  <a:gd name="T30" fmla="*/ 12 w 62"/>
                  <a:gd name="T31" fmla="*/ 31 h 70"/>
                  <a:gd name="T32" fmla="*/ 8 w 62"/>
                  <a:gd name="T33" fmla="*/ 23 h 70"/>
                  <a:gd name="T34" fmla="*/ 4 w 62"/>
                  <a:gd name="T35" fmla="*/ 16 h 70"/>
                  <a:gd name="T36" fmla="*/ 8 w 62"/>
                  <a:gd name="T37" fmla="*/ 4 h 70"/>
                  <a:gd name="T38" fmla="*/ 8 w 62"/>
                  <a:gd name="T39" fmla="*/ 4 h 70"/>
                  <a:gd name="T40" fmla="*/ 0 w 62"/>
                  <a:gd name="T41" fmla="*/ 0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2"/>
                  <a:gd name="T64" fmla="*/ 0 h 70"/>
                  <a:gd name="T65" fmla="*/ 62 w 62"/>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2" h="70">
                    <a:moveTo>
                      <a:pt x="0" y="0"/>
                    </a:moveTo>
                    <a:lnTo>
                      <a:pt x="0" y="0"/>
                    </a:lnTo>
                    <a:lnTo>
                      <a:pt x="0" y="16"/>
                    </a:lnTo>
                    <a:lnTo>
                      <a:pt x="0" y="27"/>
                    </a:lnTo>
                    <a:lnTo>
                      <a:pt x="8" y="35"/>
                    </a:lnTo>
                    <a:lnTo>
                      <a:pt x="16" y="47"/>
                    </a:lnTo>
                    <a:lnTo>
                      <a:pt x="27" y="54"/>
                    </a:lnTo>
                    <a:lnTo>
                      <a:pt x="39" y="58"/>
                    </a:lnTo>
                    <a:lnTo>
                      <a:pt x="50" y="66"/>
                    </a:lnTo>
                    <a:lnTo>
                      <a:pt x="62" y="70"/>
                    </a:lnTo>
                    <a:lnTo>
                      <a:pt x="62" y="62"/>
                    </a:lnTo>
                    <a:lnTo>
                      <a:pt x="50" y="58"/>
                    </a:lnTo>
                    <a:lnTo>
                      <a:pt x="39" y="54"/>
                    </a:lnTo>
                    <a:lnTo>
                      <a:pt x="31" y="47"/>
                    </a:lnTo>
                    <a:lnTo>
                      <a:pt x="19" y="43"/>
                    </a:lnTo>
                    <a:lnTo>
                      <a:pt x="12" y="31"/>
                    </a:lnTo>
                    <a:lnTo>
                      <a:pt x="8" y="23"/>
                    </a:lnTo>
                    <a:lnTo>
                      <a:pt x="4" y="16"/>
                    </a:lnTo>
                    <a:lnTo>
                      <a:pt x="8"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1" name="Freeform 182"/>
              <p:cNvSpPr>
                <a:spLocks/>
              </p:cNvSpPr>
              <p:nvPr/>
            </p:nvSpPr>
            <p:spPr bwMode="auto">
              <a:xfrm>
                <a:off x="1947" y="3735"/>
                <a:ext cx="112" cy="65"/>
              </a:xfrm>
              <a:custGeom>
                <a:avLst/>
                <a:gdLst>
                  <a:gd name="T0" fmla="*/ 112 w 112"/>
                  <a:gd name="T1" fmla="*/ 3 h 65"/>
                  <a:gd name="T2" fmla="*/ 104 w 112"/>
                  <a:gd name="T3" fmla="*/ 0 h 65"/>
                  <a:gd name="T4" fmla="*/ 96 w 112"/>
                  <a:gd name="T5" fmla="*/ 0 h 65"/>
                  <a:gd name="T6" fmla="*/ 89 w 112"/>
                  <a:gd name="T7" fmla="*/ 3 h 65"/>
                  <a:gd name="T8" fmla="*/ 77 w 112"/>
                  <a:gd name="T9" fmla="*/ 3 h 65"/>
                  <a:gd name="T10" fmla="*/ 69 w 112"/>
                  <a:gd name="T11" fmla="*/ 3 h 65"/>
                  <a:gd name="T12" fmla="*/ 62 w 112"/>
                  <a:gd name="T13" fmla="*/ 7 h 65"/>
                  <a:gd name="T14" fmla="*/ 54 w 112"/>
                  <a:gd name="T15" fmla="*/ 7 h 65"/>
                  <a:gd name="T16" fmla="*/ 46 w 112"/>
                  <a:gd name="T17" fmla="*/ 11 h 65"/>
                  <a:gd name="T18" fmla="*/ 39 w 112"/>
                  <a:gd name="T19" fmla="*/ 15 h 65"/>
                  <a:gd name="T20" fmla="*/ 31 w 112"/>
                  <a:gd name="T21" fmla="*/ 19 h 65"/>
                  <a:gd name="T22" fmla="*/ 27 w 112"/>
                  <a:gd name="T23" fmla="*/ 27 h 65"/>
                  <a:gd name="T24" fmla="*/ 19 w 112"/>
                  <a:gd name="T25" fmla="*/ 30 h 65"/>
                  <a:gd name="T26" fmla="*/ 16 w 112"/>
                  <a:gd name="T27" fmla="*/ 38 h 65"/>
                  <a:gd name="T28" fmla="*/ 8 w 112"/>
                  <a:gd name="T29" fmla="*/ 46 h 65"/>
                  <a:gd name="T30" fmla="*/ 4 w 112"/>
                  <a:gd name="T31" fmla="*/ 54 h 65"/>
                  <a:gd name="T32" fmla="*/ 0 w 112"/>
                  <a:gd name="T33" fmla="*/ 61 h 65"/>
                  <a:gd name="T34" fmla="*/ 8 w 112"/>
                  <a:gd name="T35" fmla="*/ 65 h 65"/>
                  <a:gd name="T36" fmla="*/ 12 w 112"/>
                  <a:gd name="T37" fmla="*/ 54 h 65"/>
                  <a:gd name="T38" fmla="*/ 16 w 112"/>
                  <a:gd name="T39" fmla="*/ 50 h 65"/>
                  <a:gd name="T40" fmla="*/ 19 w 112"/>
                  <a:gd name="T41" fmla="*/ 42 h 65"/>
                  <a:gd name="T42" fmla="*/ 23 w 112"/>
                  <a:gd name="T43" fmla="*/ 34 h 65"/>
                  <a:gd name="T44" fmla="*/ 31 w 112"/>
                  <a:gd name="T45" fmla="*/ 30 h 65"/>
                  <a:gd name="T46" fmla="*/ 35 w 112"/>
                  <a:gd name="T47" fmla="*/ 27 h 65"/>
                  <a:gd name="T48" fmla="*/ 43 w 112"/>
                  <a:gd name="T49" fmla="*/ 19 h 65"/>
                  <a:gd name="T50" fmla="*/ 50 w 112"/>
                  <a:gd name="T51" fmla="*/ 15 h 65"/>
                  <a:gd name="T52" fmla="*/ 58 w 112"/>
                  <a:gd name="T53" fmla="*/ 15 h 65"/>
                  <a:gd name="T54" fmla="*/ 62 w 112"/>
                  <a:gd name="T55" fmla="*/ 11 h 65"/>
                  <a:gd name="T56" fmla="*/ 69 w 112"/>
                  <a:gd name="T57" fmla="*/ 11 h 65"/>
                  <a:gd name="T58" fmla="*/ 77 w 112"/>
                  <a:gd name="T59" fmla="*/ 7 h 65"/>
                  <a:gd name="T60" fmla="*/ 89 w 112"/>
                  <a:gd name="T61" fmla="*/ 7 h 65"/>
                  <a:gd name="T62" fmla="*/ 96 w 112"/>
                  <a:gd name="T63" fmla="*/ 7 h 65"/>
                  <a:gd name="T64" fmla="*/ 104 w 112"/>
                  <a:gd name="T65" fmla="*/ 7 h 65"/>
                  <a:gd name="T66" fmla="*/ 112 w 112"/>
                  <a:gd name="T67" fmla="*/ 7 h 65"/>
                  <a:gd name="T68" fmla="*/ 112 w 112"/>
                  <a:gd name="T69" fmla="*/ 3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2"/>
                  <a:gd name="T106" fmla="*/ 0 h 65"/>
                  <a:gd name="T107" fmla="*/ 112 w 112"/>
                  <a:gd name="T108" fmla="*/ 65 h 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2" h="65">
                    <a:moveTo>
                      <a:pt x="112" y="3"/>
                    </a:moveTo>
                    <a:lnTo>
                      <a:pt x="104" y="0"/>
                    </a:lnTo>
                    <a:lnTo>
                      <a:pt x="96" y="0"/>
                    </a:lnTo>
                    <a:lnTo>
                      <a:pt x="89" y="3"/>
                    </a:lnTo>
                    <a:lnTo>
                      <a:pt x="77" y="3"/>
                    </a:lnTo>
                    <a:lnTo>
                      <a:pt x="69" y="3"/>
                    </a:lnTo>
                    <a:lnTo>
                      <a:pt x="62" y="7"/>
                    </a:lnTo>
                    <a:lnTo>
                      <a:pt x="54" y="7"/>
                    </a:lnTo>
                    <a:lnTo>
                      <a:pt x="46" y="11"/>
                    </a:lnTo>
                    <a:lnTo>
                      <a:pt x="39" y="15"/>
                    </a:lnTo>
                    <a:lnTo>
                      <a:pt x="31" y="19"/>
                    </a:lnTo>
                    <a:lnTo>
                      <a:pt x="27" y="27"/>
                    </a:lnTo>
                    <a:lnTo>
                      <a:pt x="19" y="30"/>
                    </a:lnTo>
                    <a:lnTo>
                      <a:pt x="16" y="38"/>
                    </a:lnTo>
                    <a:lnTo>
                      <a:pt x="8" y="46"/>
                    </a:lnTo>
                    <a:lnTo>
                      <a:pt x="4" y="54"/>
                    </a:lnTo>
                    <a:lnTo>
                      <a:pt x="0" y="61"/>
                    </a:lnTo>
                    <a:lnTo>
                      <a:pt x="8" y="65"/>
                    </a:lnTo>
                    <a:lnTo>
                      <a:pt x="12" y="54"/>
                    </a:lnTo>
                    <a:lnTo>
                      <a:pt x="16" y="50"/>
                    </a:lnTo>
                    <a:lnTo>
                      <a:pt x="19" y="42"/>
                    </a:lnTo>
                    <a:lnTo>
                      <a:pt x="23" y="34"/>
                    </a:lnTo>
                    <a:lnTo>
                      <a:pt x="31" y="30"/>
                    </a:lnTo>
                    <a:lnTo>
                      <a:pt x="35" y="27"/>
                    </a:lnTo>
                    <a:lnTo>
                      <a:pt x="43" y="19"/>
                    </a:lnTo>
                    <a:lnTo>
                      <a:pt x="50" y="15"/>
                    </a:lnTo>
                    <a:lnTo>
                      <a:pt x="58" y="15"/>
                    </a:lnTo>
                    <a:lnTo>
                      <a:pt x="62" y="11"/>
                    </a:lnTo>
                    <a:lnTo>
                      <a:pt x="69" y="11"/>
                    </a:lnTo>
                    <a:lnTo>
                      <a:pt x="77" y="7"/>
                    </a:lnTo>
                    <a:lnTo>
                      <a:pt x="89" y="7"/>
                    </a:lnTo>
                    <a:lnTo>
                      <a:pt x="96" y="7"/>
                    </a:lnTo>
                    <a:lnTo>
                      <a:pt x="104" y="7"/>
                    </a:lnTo>
                    <a:lnTo>
                      <a:pt x="112" y="7"/>
                    </a:lnTo>
                    <a:lnTo>
                      <a:pt x="11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2" name="Freeform 183"/>
              <p:cNvSpPr>
                <a:spLocks/>
              </p:cNvSpPr>
              <p:nvPr/>
            </p:nvSpPr>
            <p:spPr bwMode="auto">
              <a:xfrm>
                <a:off x="2059" y="3738"/>
                <a:ext cx="108" cy="39"/>
              </a:xfrm>
              <a:custGeom>
                <a:avLst/>
                <a:gdLst>
                  <a:gd name="T0" fmla="*/ 108 w 108"/>
                  <a:gd name="T1" fmla="*/ 35 h 39"/>
                  <a:gd name="T2" fmla="*/ 108 w 108"/>
                  <a:gd name="T3" fmla="*/ 35 h 39"/>
                  <a:gd name="T4" fmla="*/ 104 w 108"/>
                  <a:gd name="T5" fmla="*/ 31 h 39"/>
                  <a:gd name="T6" fmla="*/ 96 w 108"/>
                  <a:gd name="T7" fmla="*/ 27 h 39"/>
                  <a:gd name="T8" fmla="*/ 88 w 108"/>
                  <a:gd name="T9" fmla="*/ 24 h 39"/>
                  <a:gd name="T10" fmla="*/ 84 w 108"/>
                  <a:gd name="T11" fmla="*/ 24 h 39"/>
                  <a:gd name="T12" fmla="*/ 77 w 108"/>
                  <a:gd name="T13" fmla="*/ 20 h 39"/>
                  <a:gd name="T14" fmla="*/ 69 w 108"/>
                  <a:gd name="T15" fmla="*/ 16 h 39"/>
                  <a:gd name="T16" fmla="*/ 65 w 108"/>
                  <a:gd name="T17" fmla="*/ 12 h 39"/>
                  <a:gd name="T18" fmla="*/ 58 w 108"/>
                  <a:gd name="T19" fmla="*/ 12 h 39"/>
                  <a:gd name="T20" fmla="*/ 50 w 108"/>
                  <a:gd name="T21" fmla="*/ 8 h 39"/>
                  <a:gd name="T22" fmla="*/ 42 w 108"/>
                  <a:gd name="T23" fmla="*/ 8 h 39"/>
                  <a:gd name="T24" fmla="*/ 34 w 108"/>
                  <a:gd name="T25" fmla="*/ 4 h 39"/>
                  <a:gd name="T26" fmla="*/ 31 w 108"/>
                  <a:gd name="T27" fmla="*/ 4 h 39"/>
                  <a:gd name="T28" fmla="*/ 23 w 108"/>
                  <a:gd name="T29" fmla="*/ 0 h 39"/>
                  <a:gd name="T30" fmla="*/ 15 w 108"/>
                  <a:gd name="T31" fmla="*/ 0 h 39"/>
                  <a:gd name="T32" fmla="*/ 7 w 108"/>
                  <a:gd name="T33" fmla="*/ 0 h 39"/>
                  <a:gd name="T34" fmla="*/ 0 w 108"/>
                  <a:gd name="T35" fmla="*/ 0 h 39"/>
                  <a:gd name="T36" fmla="*/ 0 w 108"/>
                  <a:gd name="T37" fmla="*/ 4 h 39"/>
                  <a:gd name="T38" fmla="*/ 7 w 108"/>
                  <a:gd name="T39" fmla="*/ 4 h 39"/>
                  <a:gd name="T40" fmla="*/ 15 w 108"/>
                  <a:gd name="T41" fmla="*/ 8 h 39"/>
                  <a:gd name="T42" fmla="*/ 23 w 108"/>
                  <a:gd name="T43" fmla="*/ 8 h 39"/>
                  <a:gd name="T44" fmla="*/ 27 w 108"/>
                  <a:gd name="T45" fmla="*/ 8 h 39"/>
                  <a:gd name="T46" fmla="*/ 34 w 108"/>
                  <a:gd name="T47" fmla="*/ 12 h 39"/>
                  <a:gd name="T48" fmla="*/ 42 w 108"/>
                  <a:gd name="T49" fmla="*/ 12 h 39"/>
                  <a:gd name="T50" fmla="*/ 50 w 108"/>
                  <a:gd name="T51" fmla="*/ 16 h 39"/>
                  <a:gd name="T52" fmla="*/ 54 w 108"/>
                  <a:gd name="T53" fmla="*/ 16 h 39"/>
                  <a:gd name="T54" fmla="*/ 61 w 108"/>
                  <a:gd name="T55" fmla="*/ 20 h 39"/>
                  <a:gd name="T56" fmla="*/ 69 w 108"/>
                  <a:gd name="T57" fmla="*/ 24 h 39"/>
                  <a:gd name="T58" fmla="*/ 77 w 108"/>
                  <a:gd name="T59" fmla="*/ 24 h 39"/>
                  <a:gd name="T60" fmla="*/ 81 w 108"/>
                  <a:gd name="T61" fmla="*/ 27 h 39"/>
                  <a:gd name="T62" fmla="*/ 88 w 108"/>
                  <a:gd name="T63" fmla="*/ 31 h 39"/>
                  <a:gd name="T64" fmla="*/ 92 w 108"/>
                  <a:gd name="T65" fmla="*/ 31 h 39"/>
                  <a:gd name="T66" fmla="*/ 100 w 108"/>
                  <a:gd name="T67" fmla="*/ 35 h 39"/>
                  <a:gd name="T68" fmla="*/ 104 w 108"/>
                  <a:gd name="T69" fmla="*/ 39 h 39"/>
                  <a:gd name="T70" fmla="*/ 104 w 108"/>
                  <a:gd name="T71" fmla="*/ 39 h 39"/>
                  <a:gd name="T72" fmla="*/ 108 w 108"/>
                  <a:gd name="T73" fmla="*/ 35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39"/>
                  <a:gd name="T113" fmla="*/ 108 w 108"/>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39">
                    <a:moveTo>
                      <a:pt x="108" y="35"/>
                    </a:moveTo>
                    <a:lnTo>
                      <a:pt x="108" y="35"/>
                    </a:lnTo>
                    <a:lnTo>
                      <a:pt x="104" y="31"/>
                    </a:lnTo>
                    <a:lnTo>
                      <a:pt x="96" y="27"/>
                    </a:lnTo>
                    <a:lnTo>
                      <a:pt x="88" y="24"/>
                    </a:lnTo>
                    <a:lnTo>
                      <a:pt x="84" y="24"/>
                    </a:lnTo>
                    <a:lnTo>
                      <a:pt x="77" y="20"/>
                    </a:lnTo>
                    <a:lnTo>
                      <a:pt x="69" y="16"/>
                    </a:lnTo>
                    <a:lnTo>
                      <a:pt x="65" y="12"/>
                    </a:lnTo>
                    <a:lnTo>
                      <a:pt x="58" y="12"/>
                    </a:lnTo>
                    <a:lnTo>
                      <a:pt x="50" y="8"/>
                    </a:lnTo>
                    <a:lnTo>
                      <a:pt x="42" y="8"/>
                    </a:lnTo>
                    <a:lnTo>
                      <a:pt x="34" y="4"/>
                    </a:lnTo>
                    <a:lnTo>
                      <a:pt x="31" y="4"/>
                    </a:lnTo>
                    <a:lnTo>
                      <a:pt x="23" y="0"/>
                    </a:lnTo>
                    <a:lnTo>
                      <a:pt x="15" y="0"/>
                    </a:lnTo>
                    <a:lnTo>
                      <a:pt x="7" y="0"/>
                    </a:lnTo>
                    <a:lnTo>
                      <a:pt x="0" y="0"/>
                    </a:lnTo>
                    <a:lnTo>
                      <a:pt x="0" y="4"/>
                    </a:lnTo>
                    <a:lnTo>
                      <a:pt x="7" y="4"/>
                    </a:lnTo>
                    <a:lnTo>
                      <a:pt x="15" y="8"/>
                    </a:lnTo>
                    <a:lnTo>
                      <a:pt x="23" y="8"/>
                    </a:lnTo>
                    <a:lnTo>
                      <a:pt x="27" y="8"/>
                    </a:lnTo>
                    <a:lnTo>
                      <a:pt x="34" y="12"/>
                    </a:lnTo>
                    <a:lnTo>
                      <a:pt x="42" y="12"/>
                    </a:lnTo>
                    <a:lnTo>
                      <a:pt x="50" y="16"/>
                    </a:lnTo>
                    <a:lnTo>
                      <a:pt x="54" y="16"/>
                    </a:lnTo>
                    <a:lnTo>
                      <a:pt x="61" y="20"/>
                    </a:lnTo>
                    <a:lnTo>
                      <a:pt x="69" y="24"/>
                    </a:lnTo>
                    <a:lnTo>
                      <a:pt x="77" y="24"/>
                    </a:lnTo>
                    <a:lnTo>
                      <a:pt x="81" y="27"/>
                    </a:lnTo>
                    <a:lnTo>
                      <a:pt x="88" y="31"/>
                    </a:lnTo>
                    <a:lnTo>
                      <a:pt x="92" y="31"/>
                    </a:lnTo>
                    <a:lnTo>
                      <a:pt x="100" y="35"/>
                    </a:lnTo>
                    <a:lnTo>
                      <a:pt x="104" y="39"/>
                    </a:lnTo>
                    <a:lnTo>
                      <a:pt x="10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3" name="Freeform 184"/>
              <p:cNvSpPr>
                <a:spLocks/>
              </p:cNvSpPr>
              <p:nvPr/>
            </p:nvSpPr>
            <p:spPr bwMode="auto">
              <a:xfrm>
                <a:off x="2163" y="3765"/>
                <a:ext cx="54" cy="16"/>
              </a:xfrm>
              <a:custGeom>
                <a:avLst/>
                <a:gdLst>
                  <a:gd name="T0" fmla="*/ 50 w 54"/>
                  <a:gd name="T1" fmla="*/ 0 h 16"/>
                  <a:gd name="T2" fmla="*/ 46 w 54"/>
                  <a:gd name="T3" fmla="*/ 0 h 16"/>
                  <a:gd name="T4" fmla="*/ 38 w 54"/>
                  <a:gd name="T5" fmla="*/ 4 h 16"/>
                  <a:gd name="T6" fmla="*/ 31 w 54"/>
                  <a:gd name="T7" fmla="*/ 8 h 16"/>
                  <a:gd name="T8" fmla="*/ 27 w 54"/>
                  <a:gd name="T9" fmla="*/ 8 h 16"/>
                  <a:gd name="T10" fmla="*/ 19 w 54"/>
                  <a:gd name="T11" fmla="*/ 8 h 16"/>
                  <a:gd name="T12" fmla="*/ 15 w 54"/>
                  <a:gd name="T13" fmla="*/ 8 h 16"/>
                  <a:gd name="T14" fmla="*/ 7 w 54"/>
                  <a:gd name="T15" fmla="*/ 8 h 16"/>
                  <a:gd name="T16" fmla="*/ 4 w 54"/>
                  <a:gd name="T17" fmla="*/ 8 h 16"/>
                  <a:gd name="T18" fmla="*/ 0 w 54"/>
                  <a:gd name="T19" fmla="*/ 12 h 16"/>
                  <a:gd name="T20" fmla="*/ 7 w 54"/>
                  <a:gd name="T21" fmla="*/ 16 h 16"/>
                  <a:gd name="T22" fmla="*/ 15 w 54"/>
                  <a:gd name="T23" fmla="*/ 16 h 16"/>
                  <a:gd name="T24" fmla="*/ 19 w 54"/>
                  <a:gd name="T25" fmla="*/ 16 h 16"/>
                  <a:gd name="T26" fmla="*/ 27 w 54"/>
                  <a:gd name="T27" fmla="*/ 16 h 16"/>
                  <a:gd name="T28" fmla="*/ 34 w 54"/>
                  <a:gd name="T29" fmla="*/ 12 h 16"/>
                  <a:gd name="T30" fmla="*/ 42 w 54"/>
                  <a:gd name="T31" fmla="*/ 12 h 16"/>
                  <a:gd name="T32" fmla="*/ 46 w 54"/>
                  <a:gd name="T33" fmla="*/ 8 h 16"/>
                  <a:gd name="T34" fmla="*/ 54 w 54"/>
                  <a:gd name="T35" fmla="*/ 4 h 16"/>
                  <a:gd name="T36" fmla="*/ 50 w 54"/>
                  <a:gd name="T37" fmla="*/ 0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16"/>
                  <a:gd name="T59" fmla="*/ 54 w 54"/>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16">
                    <a:moveTo>
                      <a:pt x="50" y="0"/>
                    </a:moveTo>
                    <a:lnTo>
                      <a:pt x="46" y="0"/>
                    </a:lnTo>
                    <a:lnTo>
                      <a:pt x="38" y="4"/>
                    </a:lnTo>
                    <a:lnTo>
                      <a:pt x="31" y="8"/>
                    </a:lnTo>
                    <a:lnTo>
                      <a:pt x="27" y="8"/>
                    </a:lnTo>
                    <a:lnTo>
                      <a:pt x="19" y="8"/>
                    </a:lnTo>
                    <a:lnTo>
                      <a:pt x="15" y="8"/>
                    </a:lnTo>
                    <a:lnTo>
                      <a:pt x="7" y="8"/>
                    </a:lnTo>
                    <a:lnTo>
                      <a:pt x="4" y="8"/>
                    </a:lnTo>
                    <a:lnTo>
                      <a:pt x="0" y="12"/>
                    </a:lnTo>
                    <a:lnTo>
                      <a:pt x="7" y="16"/>
                    </a:lnTo>
                    <a:lnTo>
                      <a:pt x="15" y="16"/>
                    </a:lnTo>
                    <a:lnTo>
                      <a:pt x="19" y="16"/>
                    </a:lnTo>
                    <a:lnTo>
                      <a:pt x="27" y="16"/>
                    </a:lnTo>
                    <a:lnTo>
                      <a:pt x="34" y="12"/>
                    </a:lnTo>
                    <a:lnTo>
                      <a:pt x="42" y="12"/>
                    </a:lnTo>
                    <a:lnTo>
                      <a:pt x="46" y="8"/>
                    </a:lnTo>
                    <a:lnTo>
                      <a:pt x="54" y="4"/>
                    </a:lnTo>
                    <a:lnTo>
                      <a:pt x="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4" name="Freeform 185"/>
              <p:cNvSpPr>
                <a:spLocks/>
              </p:cNvSpPr>
              <p:nvPr/>
            </p:nvSpPr>
            <p:spPr bwMode="auto">
              <a:xfrm>
                <a:off x="2055" y="3719"/>
                <a:ext cx="69" cy="19"/>
              </a:xfrm>
              <a:custGeom>
                <a:avLst/>
                <a:gdLst>
                  <a:gd name="T0" fmla="*/ 69 w 69"/>
                  <a:gd name="T1" fmla="*/ 16 h 19"/>
                  <a:gd name="T2" fmla="*/ 62 w 69"/>
                  <a:gd name="T3" fmla="*/ 8 h 19"/>
                  <a:gd name="T4" fmla="*/ 54 w 69"/>
                  <a:gd name="T5" fmla="*/ 4 h 19"/>
                  <a:gd name="T6" fmla="*/ 46 w 69"/>
                  <a:gd name="T7" fmla="*/ 0 h 19"/>
                  <a:gd name="T8" fmla="*/ 38 w 69"/>
                  <a:gd name="T9" fmla="*/ 0 h 19"/>
                  <a:gd name="T10" fmla="*/ 27 w 69"/>
                  <a:gd name="T11" fmla="*/ 0 h 19"/>
                  <a:gd name="T12" fmla="*/ 19 w 69"/>
                  <a:gd name="T13" fmla="*/ 0 h 19"/>
                  <a:gd name="T14" fmla="*/ 11 w 69"/>
                  <a:gd name="T15" fmla="*/ 4 h 19"/>
                  <a:gd name="T16" fmla="*/ 0 w 69"/>
                  <a:gd name="T17" fmla="*/ 8 h 19"/>
                  <a:gd name="T18" fmla="*/ 4 w 69"/>
                  <a:gd name="T19" fmla="*/ 12 h 19"/>
                  <a:gd name="T20" fmla="*/ 11 w 69"/>
                  <a:gd name="T21" fmla="*/ 8 h 19"/>
                  <a:gd name="T22" fmla="*/ 19 w 69"/>
                  <a:gd name="T23" fmla="*/ 8 h 19"/>
                  <a:gd name="T24" fmla="*/ 27 w 69"/>
                  <a:gd name="T25" fmla="*/ 8 h 19"/>
                  <a:gd name="T26" fmla="*/ 38 w 69"/>
                  <a:gd name="T27" fmla="*/ 8 h 19"/>
                  <a:gd name="T28" fmla="*/ 46 w 69"/>
                  <a:gd name="T29" fmla="*/ 8 h 19"/>
                  <a:gd name="T30" fmla="*/ 54 w 69"/>
                  <a:gd name="T31" fmla="*/ 12 h 19"/>
                  <a:gd name="T32" fmla="*/ 58 w 69"/>
                  <a:gd name="T33" fmla="*/ 16 h 19"/>
                  <a:gd name="T34" fmla="*/ 65 w 69"/>
                  <a:gd name="T35" fmla="*/ 19 h 19"/>
                  <a:gd name="T36" fmla="*/ 69 w 69"/>
                  <a:gd name="T37" fmla="*/ 16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19"/>
                  <a:gd name="T59" fmla="*/ 69 w 69"/>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19">
                    <a:moveTo>
                      <a:pt x="69" y="16"/>
                    </a:moveTo>
                    <a:lnTo>
                      <a:pt x="62" y="8"/>
                    </a:lnTo>
                    <a:lnTo>
                      <a:pt x="54" y="4"/>
                    </a:lnTo>
                    <a:lnTo>
                      <a:pt x="46" y="0"/>
                    </a:lnTo>
                    <a:lnTo>
                      <a:pt x="38" y="0"/>
                    </a:lnTo>
                    <a:lnTo>
                      <a:pt x="27" y="0"/>
                    </a:lnTo>
                    <a:lnTo>
                      <a:pt x="19" y="0"/>
                    </a:lnTo>
                    <a:lnTo>
                      <a:pt x="11" y="4"/>
                    </a:lnTo>
                    <a:lnTo>
                      <a:pt x="0" y="8"/>
                    </a:lnTo>
                    <a:lnTo>
                      <a:pt x="4" y="12"/>
                    </a:lnTo>
                    <a:lnTo>
                      <a:pt x="11" y="8"/>
                    </a:lnTo>
                    <a:lnTo>
                      <a:pt x="19" y="8"/>
                    </a:lnTo>
                    <a:lnTo>
                      <a:pt x="27" y="8"/>
                    </a:lnTo>
                    <a:lnTo>
                      <a:pt x="38" y="8"/>
                    </a:lnTo>
                    <a:lnTo>
                      <a:pt x="46" y="8"/>
                    </a:lnTo>
                    <a:lnTo>
                      <a:pt x="54" y="12"/>
                    </a:lnTo>
                    <a:lnTo>
                      <a:pt x="58" y="16"/>
                    </a:lnTo>
                    <a:lnTo>
                      <a:pt x="65" y="19"/>
                    </a:lnTo>
                    <a:lnTo>
                      <a:pt x="69"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5" name="Freeform 186"/>
              <p:cNvSpPr>
                <a:spLocks/>
              </p:cNvSpPr>
              <p:nvPr/>
            </p:nvSpPr>
            <p:spPr bwMode="auto">
              <a:xfrm>
                <a:off x="2078" y="3704"/>
                <a:ext cx="62" cy="15"/>
              </a:xfrm>
              <a:custGeom>
                <a:avLst/>
                <a:gdLst>
                  <a:gd name="T0" fmla="*/ 62 w 62"/>
                  <a:gd name="T1" fmla="*/ 15 h 15"/>
                  <a:gd name="T2" fmla="*/ 58 w 62"/>
                  <a:gd name="T3" fmla="*/ 11 h 15"/>
                  <a:gd name="T4" fmla="*/ 50 w 62"/>
                  <a:gd name="T5" fmla="*/ 11 h 15"/>
                  <a:gd name="T6" fmla="*/ 42 w 62"/>
                  <a:gd name="T7" fmla="*/ 11 h 15"/>
                  <a:gd name="T8" fmla="*/ 39 w 62"/>
                  <a:gd name="T9" fmla="*/ 7 h 15"/>
                  <a:gd name="T10" fmla="*/ 31 w 62"/>
                  <a:gd name="T11" fmla="*/ 7 h 15"/>
                  <a:gd name="T12" fmla="*/ 23 w 62"/>
                  <a:gd name="T13" fmla="*/ 4 h 15"/>
                  <a:gd name="T14" fmla="*/ 15 w 62"/>
                  <a:gd name="T15" fmla="*/ 4 h 15"/>
                  <a:gd name="T16" fmla="*/ 8 w 62"/>
                  <a:gd name="T17" fmla="*/ 0 h 15"/>
                  <a:gd name="T18" fmla="*/ 0 w 62"/>
                  <a:gd name="T19" fmla="*/ 0 h 15"/>
                  <a:gd name="T20" fmla="*/ 0 w 62"/>
                  <a:gd name="T21" fmla="*/ 7 h 15"/>
                  <a:gd name="T22" fmla="*/ 8 w 62"/>
                  <a:gd name="T23" fmla="*/ 7 h 15"/>
                  <a:gd name="T24" fmla="*/ 15 w 62"/>
                  <a:gd name="T25" fmla="*/ 7 h 15"/>
                  <a:gd name="T26" fmla="*/ 23 w 62"/>
                  <a:gd name="T27" fmla="*/ 11 h 15"/>
                  <a:gd name="T28" fmla="*/ 27 w 62"/>
                  <a:gd name="T29" fmla="*/ 11 h 15"/>
                  <a:gd name="T30" fmla="*/ 35 w 62"/>
                  <a:gd name="T31" fmla="*/ 15 h 15"/>
                  <a:gd name="T32" fmla="*/ 42 w 62"/>
                  <a:gd name="T33" fmla="*/ 15 h 15"/>
                  <a:gd name="T34" fmla="*/ 50 w 62"/>
                  <a:gd name="T35" fmla="*/ 15 h 15"/>
                  <a:gd name="T36" fmla="*/ 58 w 62"/>
                  <a:gd name="T37" fmla="*/ 15 h 15"/>
                  <a:gd name="T38" fmla="*/ 58 w 62"/>
                  <a:gd name="T39" fmla="*/ 15 h 15"/>
                  <a:gd name="T40" fmla="*/ 62 w 62"/>
                  <a:gd name="T41" fmla="*/ 15 h 15"/>
                  <a:gd name="T42" fmla="*/ 62 w 62"/>
                  <a:gd name="T43" fmla="*/ 11 h 15"/>
                  <a:gd name="T44" fmla="*/ 58 w 62"/>
                  <a:gd name="T45" fmla="*/ 11 h 15"/>
                  <a:gd name="T46" fmla="*/ 62 w 62"/>
                  <a:gd name="T47" fmla="*/ 15 h 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15"/>
                  <a:gd name="T74" fmla="*/ 62 w 62"/>
                  <a:gd name="T75" fmla="*/ 15 h 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15">
                    <a:moveTo>
                      <a:pt x="62" y="15"/>
                    </a:moveTo>
                    <a:lnTo>
                      <a:pt x="58" y="11"/>
                    </a:lnTo>
                    <a:lnTo>
                      <a:pt x="50" y="11"/>
                    </a:lnTo>
                    <a:lnTo>
                      <a:pt x="42" y="11"/>
                    </a:lnTo>
                    <a:lnTo>
                      <a:pt x="39" y="7"/>
                    </a:lnTo>
                    <a:lnTo>
                      <a:pt x="31" y="7"/>
                    </a:lnTo>
                    <a:lnTo>
                      <a:pt x="23" y="4"/>
                    </a:lnTo>
                    <a:lnTo>
                      <a:pt x="15" y="4"/>
                    </a:lnTo>
                    <a:lnTo>
                      <a:pt x="8" y="0"/>
                    </a:lnTo>
                    <a:lnTo>
                      <a:pt x="0" y="0"/>
                    </a:lnTo>
                    <a:lnTo>
                      <a:pt x="0" y="7"/>
                    </a:lnTo>
                    <a:lnTo>
                      <a:pt x="8" y="7"/>
                    </a:lnTo>
                    <a:lnTo>
                      <a:pt x="15" y="7"/>
                    </a:lnTo>
                    <a:lnTo>
                      <a:pt x="23" y="11"/>
                    </a:lnTo>
                    <a:lnTo>
                      <a:pt x="27" y="11"/>
                    </a:lnTo>
                    <a:lnTo>
                      <a:pt x="35" y="15"/>
                    </a:lnTo>
                    <a:lnTo>
                      <a:pt x="42" y="15"/>
                    </a:lnTo>
                    <a:lnTo>
                      <a:pt x="50" y="15"/>
                    </a:lnTo>
                    <a:lnTo>
                      <a:pt x="58" y="15"/>
                    </a:lnTo>
                    <a:lnTo>
                      <a:pt x="62" y="15"/>
                    </a:lnTo>
                    <a:lnTo>
                      <a:pt x="62" y="11"/>
                    </a:lnTo>
                    <a:lnTo>
                      <a:pt x="58" y="11"/>
                    </a:lnTo>
                    <a:lnTo>
                      <a:pt x="6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6" name="Freeform 187"/>
              <p:cNvSpPr>
                <a:spLocks/>
              </p:cNvSpPr>
              <p:nvPr/>
            </p:nvSpPr>
            <p:spPr bwMode="auto">
              <a:xfrm>
                <a:off x="2132" y="3715"/>
                <a:ext cx="8" cy="16"/>
              </a:xfrm>
              <a:custGeom>
                <a:avLst/>
                <a:gdLst>
                  <a:gd name="T0" fmla="*/ 0 w 8"/>
                  <a:gd name="T1" fmla="*/ 4 h 16"/>
                  <a:gd name="T2" fmla="*/ 0 w 8"/>
                  <a:gd name="T3" fmla="*/ 8 h 16"/>
                  <a:gd name="T4" fmla="*/ 0 w 8"/>
                  <a:gd name="T5" fmla="*/ 16 h 16"/>
                  <a:gd name="T6" fmla="*/ 8 w 8"/>
                  <a:gd name="T7" fmla="*/ 16 h 16"/>
                  <a:gd name="T8" fmla="*/ 8 w 8"/>
                  <a:gd name="T9" fmla="*/ 4 h 16"/>
                  <a:gd name="T10" fmla="*/ 4 w 8"/>
                  <a:gd name="T11" fmla="*/ 4 h 16"/>
                  <a:gd name="T12" fmla="*/ 0 w 8"/>
                  <a:gd name="T13" fmla="*/ 16 h 16"/>
                  <a:gd name="T14" fmla="*/ 8 w 8"/>
                  <a:gd name="T15" fmla="*/ 12 h 16"/>
                  <a:gd name="T16" fmla="*/ 4 w 8"/>
                  <a:gd name="T17" fmla="*/ 8 h 16"/>
                  <a:gd name="T18" fmla="*/ 0 w 8"/>
                  <a:gd name="T19" fmla="*/ 0 h 16"/>
                  <a:gd name="T20" fmla="*/ 0 w 8"/>
                  <a:gd name="T21" fmla="*/ 4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16"/>
                  <a:gd name="T35" fmla="*/ 8 w 8"/>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16">
                    <a:moveTo>
                      <a:pt x="0" y="4"/>
                    </a:moveTo>
                    <a:lnTo>
                      <a:pt x="0" y="8"/>
                    </a:lnTo>
                    <a:lnTo>
                      <a:pt x="0" y="16"/>
                    </a:lnTo>
                    <a:lnTo>
                      <a:pt x="8" y="16"/>
                    </a:lnTo>
                    <a:lnTo>
                      <a:pt x="8" y="4"/>
                    </a:lnTo>
                    <a:lnTo>
                      <a:pt x="4" y="4"/>
                    </a:lnTo>
                    <a:lnTo>
                      <a:pt x="0" y="16"/>
                    </a:lnTo>
                    <a:lnTo>
                      <a:pt x="8" y="12"/>
                    </a:lnTo>
                    <a:lnTo>
                      <a:pt x="4" y="8"/>
                    </a:lnTo>
                    <a:lnTo>
                      <a:pt x="0"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7" name="Freeform 188"/>
              <p:cNvSpPr>
                <a:spLocks/>
              </p:cNvSpPr>
              <p:nvPr/>
            </p:nvSpPr>
            <p:spPr bwMode="auto">
              <a:xfrm>
                <a:off x="2082" y="3627"/>
                <a:ext cx="154" cy="84"/>
              </a:xfrm>
              <a:custGeom>
                <a:avLst/>
                <a:gdLst>
                  <a:gd name="T0" fmla="*/ 0 w 154"/>
                  <a:gd name="T1" fmla="*/ 11 h 84"/>
                  <a:gd name="T2" fmla="*/ 8 w 154"/>
                  <a:gd name="T3" fmla="*/ 7 h 84"/>
                  <a:gd name="T4" fmla="*/ 15 w 154"/>
                  <a:gd name="T5" fmla="*/ 3 h 84"/>
                  <a:gd name="T6" fmla="*/ 23 w 154"/>
                  <a:gd name="T7" fmla="*/ 0 h 84"/>
                  <a:gd name="T8" fmla="*/ 31 w 154"/>
                  <a:gd name="T9" fmla="*/ 0 h 84"/>
                  <a:gd name="T10" fmla="*/ 38 w 154"/>
                  <a:gd name="T11" fmla="*/ 0 h 84"/>
                  <a:gd name="T12" fmla="*/ 46 w 154"/>
                  <a:gd name="T13" fmla="*/ 0 h 84"/>
                  <a:gd name="T14" fmla="*/ 58 w 154"/>
                  <a:gd name="T15" fmla="*/ 0 h 84"/>
                  <a:gd name="T16" fmla="*/ 65 w 154"/>
                  <a:gd name="T17" fmla="*/ 0 h 84"/>
                  <a:gd name="T18" fmla="*/ 73 w 154"/>
                  <a:gd name="T19" fmla="*/ 0 h 84"/>
                  <a:gd name="T20" fmla="*/ 85 w 154"/>
                  <a:gd name="T21" fmla="*/ 0 h 84"/>
                  <a:gd name="T22" fmla="*/ 92 w 154"/>
                  <a:gd name="T23" fmla="*/ 3 h 84"/>
                  <a:gd name="T24" fmla="*/ 100 w 154"/>
                  <a:gd name="T25" fmla="*/ 3 h 84"/>
                  <a:gd name="T26" fmla="*/ 112 w 154"/>
                  <a:gd name="T27" fmla="*/ 3 h 84"/>
                  <a:gd name="T28" fmla="*/ 119 w 154"/>
                  <a:gd name="T29" fmla="*/ 7 h 84"/>
                  <a:gd name="T30" fmla="*/ 131 w 154"/>
                  <a:gd name="T31" fmla="*/ 7 h 84"/>
                  <a:gd name="T32" fmla="*/ 142 w 154"/>
                  <a:gd name="T33" fmla="*/ 11 h 84"/>
                  <a:gd name="T34" fmla="*/ 146 w 154"/>
                  <a:gd name="T35" fmla="*/ 15 h 84"/>
                  <a:gd name="T36" fmla="*/ 150 w 154"/>
                  <a:gd name="T37" fmla="*/ 23 h 84"/>
                  <a:gd name="T38" fmla="*/ 150 w 154"/>
                  <a:gd name="T39" fmla="*/ 34 h 84"/>
                  <a:gd name="T40" fmla="*/ 154 w 154"/>
                  <a:gd name="T41" fmla="*/ 50 h 84"/>
                  <a:gd name="T42" fmla="*/ 154 w 154"/>
                  <a:gd name="T43" fmla="*/ 61 h 84"/>
                  <a:gd name="T44" fmla="*/ 154 w 154"/>
                  <a:gd name="T45" fmla="*/ 73 h 84"/>
                  <a:gd name="T46" fmla="*/ 150 w 154"/>
                  <a:gd name="T47" fmla="*/ 81 h 84"/>
                  <a:gd name="T48" fmla="*/ 146 w 154"/>
                  <a:gd name="T49" fmla="*/ 84 h 84"/>
                  <a:gd name="T50" fmla="*/ 135 w 154"/>
                  <a:gd name="T51" fmla="*/ 84 h 84"/>
                  <a:gd name="T52" fmla="*/ 127 w 154"/>
                  <a:gd name="T53" fmla="*/ 81 h 84"/>
                  <a:gd name="T54" fmla="*/ 115 w 154"/>
                  <a:gd name="T55" fmla="*/ 81 h 84"/>
                  <a:gd name="T56" fmla="*/ 108 w 154"/>
                  <a:gd name="T57" fmla="*/ 81 h 84"/>
                  <a:gd name="T58" fmla="*/ 100 w 154"/>
                  <a:gd name="T59" fmla="*/ 81 h 84"/>
                  <a:gd name="T60" fmla="*/ 92 w 154"/>
                  <a:gd name="T61" fmla="*/ 81 h 84"/>
                  <a:gd name="T62" fmla="*/ 85 w 154"/>
                  <a:gd name="T63" fmla="*/ 81 h 84"/>
                  <a:gd name="T64" fmla="*/ 77 w 154"/>
                  <a:gd name="T65" fmla="*/ 81 h 84"/>
                  <a:gd name="T66" fmla="*/ 69 w 154"/>
                  <a:gd name="T67" fmla="*/ 81 h 84"/>
                  <a:gd name="T68" fmla="*/ 61 w 154"/>
                  <a:gd name="T69" fmla="*/ 81 h 84"/>
                  <a:gd name="T70" fmla="*/ 54 w 154"/>
                  <a:gd name="T71" fmla="*/ 81 h 84"/>
                  <a:gd name="T72" fmla="*/ 46 w 154"/>
                  <a:gd name="T73" fmla="*/ 81 h 84"/>
                  <a:gd name="T74" fmla="*/ 38 w 154"/>
                  <a:gd name="T75" fmla="*/ 81 h 84"/>
                  <a:gd name="T76" fmla="*/ 31 w 154"/>
                  <a:gd name="T77" fmla="*/ 84 h 84"/>
                  <a:gd name="T78" fmla="*/ 23 w 154"/>
                  <a:gd name="T79" fmla="*/ 84 h 84"/>
                  <a:gd name="T80" fmla="*/ 15 w 154"/>
                  <a:gd name="T81" fmla="*/ 84 h 84"/>
                  <a:gd name="T82" fmla="*/ 8 w 154"/>
                  <a:gd name="T83" fmla="*/ 84 h 84"/>
                  <a:gd name="T84" fmla="*/ 4 w 154"/>
                  <a:gd name="T85" fmla="*/ 77 h 84"/>
                  <a:gd name="T86" fmla="*/ 0 w 154"/>
                  <a:gd name="T87" fmla="*/ 69 h 84"/>
                  <a:gd name="T88" fmla="*/ 0 w 154"/>
                  <a:gd name="T89" fmla="*/ 57 h 84"/>
                  <a:gd name="T90" fmla="*/ 0 w 154"/>
                  <a:gd name="T91" fmla="*/ 46 h 84"/>
                  <a:gd name="T92" fmla="*/ 0 w 154"/>
                  <a:gd name="T93" fmla="*/ 34 h 84"/>
                  <a:gd name="T94" fmla="*/ 0 w 154"/>
                  <a:gd name="T95" fmla="*/ 23 h 84"/>
                  <a:gd name="T96" fmla="*/ 0 w 154"/>
                  <a:gd name="T97" fmla="*/ 11 h 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4"/>
                  <a:gd name="T148" fmla="*/ 0 h 84"/>
                  <a:gd name="T149" fmla="*/ 154 w 154"/>
                  <a:gd name="T150" fmla="*/ 84 h 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4" h="84">
                    <a:moveTo>
                      <a:pt x="0" y="11"/>
                    </a:moveTo>
                    <a:lnTo>
                      <a:pt x="8" y="7"/>
                    </a:lnTo>
                    <a:lnTo>
                      <a:pt x="15" y="3"/>
                    </a:lnTo>
                    <a:lnTo>
                      <a:pt x="23" y="0"/>
                    </a:lnTo>
                    <a:lnTo>
                      <a:pt x="31" y="0"/>
                    </a:lnTo>
                    <a:lnTo>
                      <a:pt x="38" y="0"/>
                    </a:lnTo>
                    <a:lnTo>
                      <a:pt x="46" y="0"/>
                    </a:lnTo>
                    <a:lnTo>
                      <a:pt x="58" y="0"/>
                    </a:lnTo>
                    <a:lnTo>
                      <a:pt x="65" y="0"/>
                    </a:lnTo>
                    <a:lnTo>
                      <a:pt x="73" y="0"/>
                    </a:lnTo>
                    <a:lnTo>
                      <a:pt x="85" y="0"/>
                    </a:lnTo>
                    <a:lnTo>
                      <a:pt x="92" y="3"/>
                    </a:lnTo>
                    <a:lnTo>
                      <a:pt x="100" y="3"/>
                    </a:lnTo>
                    <a:lnTo>
                      <a:pt x="112" y="3"/>
                    </a:lnTo>
                    <a:lnTo>
                      <a:pt x="119" y="7"/>
                    </a:lnTo>
                    <a:lnTo>
                      <a:pt x="131" y="7"/>
                    </a:lnTo>
                    <a:lnTo>
                      <a:pt x="142" y="11"/>
                    </a:lnTo>
                    <a:lnTo>
                      <a:pt x="146" y="15"/>
                    </a:lnTo>
                    <a:lnTo>
                      <a:pt x="150" y="23"/>
                    </a:lnTo>
                    <a:lnTo>
                      <a:pt x="150" y="34"/>
                    </a:lnTo>
                    <a:lnTo>
                      <a:pt x="154" y="50"/>
                    </a:lnTo>
                    <a:lnTo>
                      <a:pt x="154" y="61"/>
                    </a:lnTo>
                    <a:lnTo>
                      <a:pt x="154" y="73"/>
                    </a:lnTo>
                    <a:lnTo>
                      <a:pt x="150" y="81"/>
                    </a:lnTo>
                    <a:lnTo>
                      <a:pt x="146" y="84"/>
                    </a:lnTo>
                    <a:lnTo>
                      <a:pt x="135" y="84"/>
                    </a:lnTo>
                    <a:lnTo>
                      <a:pt x="127" y="81"/>
                    </a:lnTo>
                    <a:lnTo>
                      <a:pt x="115" y="81"/>
                    </a:lnTo>
                    <a:lnTo>
                      <a:pt x="108" y="81"/>
                    </a:lnTo>
                    <a:lnTo>
                      <a:pt x="100" y="81"/>
                    </a:lnTo>
                    <a:lnTo>
                      <a:pt x="92" y="81"/>
                    </a:lnTo>
                    <a:lnTo>
                      <a:pt x="85" y="81"/>
                    </a:lnTo>
                    <a:lnTo>
                      <a:pt x="77" y="81"/>
                    </a:lnTo>
                    <a:lnTo>
                      <a:pt x="69" y="81"/>
                    </a:lnTo>
                    <a:lnTo>
                      <a:pt x="61" y="81"/>
                    </a:lnTo>
                    <a:lnTo>
                      <a:pt x="54" y="81"/>
                    </a:lnTo>
                    <a:lnTo>
                      <a:pt x="46" y="81"/>
                    </a:lnTo>
                    <a:lnTo>
                      <a:pt x="38" y="81"/>
                    </a:lnTo>
                    <a:lnTo>
                      <a:pt x="31" y="84"/>
                    </a:lnTo>
                    <a:lnTo>
                      <a:pt x="23" y="84"/>
                    </a:lnTo>
                    <a:lnTo>
                      <a:pt x="15" y="84"/>
                    </a:lnTo>
                    <a:lnTo>
                      <a:pt x="8" y="84"/>
                    </a:lnTo>
                    <a:lnTo>
                      <a:pt x="4" y="77"/>
                    </a:lnTo>
                    <a:lnTo>
                      <a:pt x="0" y="69"/>
                    </a:lnTo>
                    <a:lnTo>
                      <a:pt x="0" y="57"/>
                    </a:lnTo>
                    <a:lnTo>
                      <a:pt x="0" y="46"/>
                    </a:lnTo>
                    <a:lnTo>
                      <a:pt x="0" y="34"/>
                    </a:lnTo>
                    <a:lnTo>
                      <a:pt x="0" y="23"/>
                    </a:lnTo>
                    <a:lnTo>
                      <a:pt x="0" y="11"/>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8" name="Freeform 189"/>
              <p:cNvSpPr>
                <a:spLocks/>
              </p:cNvSpPr>
              <p:nvPr/>
            </p:nvSpPr>
            <p:spPr bwMode="auto">
              <a:xfrm>
                <a:off x="2082" y="3623"/>
                <a:ext cx="142" cy="19"/>
              </a:xfrm>
              <a:custGeom>
                <a:avLst/>
                <a:gdLst>
                  <a:gd name="T0" fmla="*/ 142 w 142"/>
                  <a:gd name="T1" fmla="*/ 11 h 19"/>
                  <a:gd name="T2" fmla="*/ 142 w 142"/>
                  <a:gd name="T3" fmla="*/ 11 h 19"/>
                  <a:gd name="T4" fmla="*/ 131 w 142"/>
                  <a:gd name="T5" fmla="*/ 11 h 19"/>
                  <a:gd name="T6" fmla="*/ 123 w 142"/>
                  <a:gd name="T7" fmla="*/ 7 h 19"/>
                  <a:gd name="T8" fmla="*/ 112 w 142"/>
                  <a:gd name="T9" fmla="*/ 7 h 19"/>
                  <a:gd name="T10" fmla="*/ 104 w 142"/>
                  <a:gd name="T11" fmla="*/ 4 h 19"/>
                  <a:gd name="T12" fmla="*/ 92 w 142"/>
                  <a:gd name="T13" fmla="*/ 4 h 19"/>
                  <a:gd name="T14" fmla="*/ 85 w 142"/>
                  <a:gd name="T15" fmla="*/ 4 h 19"/>
                  <a:gd name="T16" fmla="*/ 73 w 142"/>
                  <a:gd name="T17" fmla="*/ 0 h 19"/>
                  <a:gd name="T18" fmla="*/ 65 w 142"/>
                  <a:gd name="T19" fmla="*/ 0 h 19"/>
                  <a:gd name="T20" fmla="*/ 58 w 142"/>
                  <a:gd name="T21" fmla="*/ 0 h 19"/>
                  <a:gd name="T22" fmla="*/ 46 w 142"/>
                  <a:gd name="T23" fmla="*/ 0 h 19"/>
                  <a:gd name="T24" fmla="*/ 38 w 142"/>
                  <a:gd name="T25" fmla="*/ 0 h 19"/>
                  <a:gd name="T26" fmla="*/ 31 w 142"/>
                  <a:gd name="T27" fmla="*/ 0 h 19"/>
                  <a:gd name="T28" fmla="*/ 23 w 142"/>
                  <a:gd name="T29" fmla="*/ 4 h 19"/>
                  <a:gd name="T30" fmla="*/ 15 w 142"/>
                  <a:gd name="T31" fmla="*/ 4 h 19"/>
                  <a:gd name="T32" fmla="*/ 8 w 142"/>
                  <a:gd name="T33" fmla="*/ 7 h 19"/>
                  <a:gd name="T34" fmla="*/ 0 w 142"/>
                  <a:gd name="T35" fmla="*/ 15 h 19"/>
                  <a:gd name="T36" fmla="*/ 4 w 142"/>
                  <a:gd name="T37" fmla="*/ 19 h 19"/>
                  <a:gd name="T38" fmla="*/ 8 w 142"/>
                  <a:gd name="T39" fmla="*/ 15 h 19"/>
                  <a:gd name="T40" fmla="*/ 15 w 142"/>
                  <a:gd name="T41" fmla="*/ 11 h 19"/>
                  <a:gd name="T42" fmla="*/ 23 w 142"/>
                  <a:gd name="T43" fmla="*/ 7 h 19"/>
                  <a:gd name="T44" fmla="*/ 31 w 142"/>
                  <a:gd name="T45" fmla="*/ 7 h 19"/>
                  <a:gd name="T46" fmla="*/ 38 w 142"/>
                  <a:gd name="T47" fmla="*/ 4 h 19"/>
                  <a:gd name="T48" fmla="*/ 46 w 142"/>
                  <a:gd name="T49" fmla="*/ 4 h 19"/>
                  <a:gd name="T50" fmla="*/ 58 w 142"/>
                  <a:gd name="T51" fmla="*/ 4 h 19"/>
                  <a:gd name="T52" fmla="*/ 65 w 142"/>
                  <a:gd name="T53" fmla="*/ 4 h 19"/>
                  <a:gd name="T54" fmla="*/ 73 w 142"/>
                  <a:gd name="T55" fmla="*/ 7 h 19"/>
                  <a:gd name="T56" fmla="*/ 81 w 142"/>
                  <a:gd name="T57" fmla="*/ 7 h 19"/>
                  <a:gd name="T58" fmla="*/ 92 w 142"/>
                  <a:gd name="T59" fmla="*/ 7 h 19"/>
                  <a:gd name="T60" fmla="*/ 100 w 142"/>
                  <a:gd name="T61" fmla="*/ 11 h 19"/>
                  <a:gd name="T62" fmla="*/ 112 w 142"/>
                  <a:gd name="T63" fmla="*/ 11 h 19"/>
                  <a:gd name="T64" fmla="*/ 119 w 142"/>
                  <a:gd name="T65" fmla="*/ 15 h 19"/>
                  <a:gd name="T66" fmla="*/ 131 w 142"/>
                  <a:gd name="T67" fmla="*/ 15 h 19"/>
                  <a:gd name="T68" fmla="*/ 138 w 142"/>
                  <a:gd name="T69" fmla="*/ 19 h 19"/>
                  <a:gd name="T70" fmla="*/ 138 w 142"/>
                  <a:gd name="T71" fmla="*/ 19 h 19"/>
                  <a:gd name="T72" fmla="*/ 142 w 142"/>
                  <a:gd name="T73" fmla="*/ 11 h 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2"/>
                  <a:gd name="T112" fmla="*/ 0 h 19"/>
                  <a:gd name="T113" fmla="*/ 142 w 142"/>
                  <a:gd name="T114" fmla="*/ 19 h 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2" h="19">
                    <a:moveTo>
                      <a:pt x="142" y="11"/>
                    </a:moveTo>
                    <a:lnTo>
                      <a:pt x="142" y="11"/>
                    </a:lnTo>
                    <a:lnTo>
                      <a:pt x="131" y="11"/>
                    </a:lnTo>
                    <a:lnTo>
                      <a:pt x="123" y="7"/>
                    </a:lnTo>
                    <a:lnTo>
                      <a:pt x="112" y="7"/>
                    </a:lnTo>
                    <a:lnTo>
                      <a:pt x="104" y="4"/>
                    </a:lnTo>
                    <a:lnTo>
                      <a:pt x="92" y="4"/>
                    </a:lnTo>
                    <a:lnTo>
                      <a:pt x="85" y="4"/>
                    </a:lnTo>
                    <a:lnTo>
                      <a:pt x="73" y="0"/>
                    </a:lnTo>
                    <a:lnTo>
                      <a:pt x="65" y="0"/>
                    </a:lnTo>
                    <a:lnTo>
                      <a:pt x="58" y="0"/>
                    </a:lnTo>
                    <a:lnTo>
                      <a:pt x="46" y="0"/>
                    </a:lnTo>
                    <a:lnTo>
                      <a:pt x="38" y="0"/>
                    </a:lnTo>
                    <a:lnTo>
                      <a:pt x="31" y="0"/>
                    </a:lnTo>
                    <a:lnTo>
                      <a:pt x="23" y="4"/>
                    </a:lnTo>
                    <a:lnTo>
                      <a:pt x="15" y="4"/>
                    </a:lnTo>
                    <a:lnTo>
                      <a:pt x="8" y="7"/>
                    </a:lnTo>
                    <a:lnTo>
                      <a:pt x="0" y="15"/>
                    </a:lnTo>
                    <a:lnTo>
                      <a:pt x="4" y="19"/>
                    </a:lnTo>
                    <a:lnTo>
                      <a:pt x="8" y="15"/>
                    </a:lnTo>
                    <a:lnTo>
                      <a:pt x="15" y="11"/>
                    </a:lnTo>
                    <a:lnTo>
                      <a:pt x="23" y="7"/>
                    </a:lnTo>
                    <a:lnTo>
                      <a:pt x="31" y="7"/>
                    </a:lnTo>
                    <a:lnTo>
                      <a:pt x="38" y="4"/>
                    </a:lnTo>
                    <a:lnTo>
                      <a:pt x="46" y="4"/>
                    </a:lnTo>
                    <a:lnTo>
                      <a:pt x="58" y="4"/>
                    </a:lnTo>
                    <a:lnTo>
                      <a:pt x="65" y="4"/>
                    </a:lnTo>
                    <a:lnTo>
                      <a:pt x="73" y="7"/>
                    </a:lnTo>
                    <a:lnTo>
                      <a:pt x="81" y="7"/>
                    </a:lnTo>
                    <a:lnTo>
                      <a:pt x="92" y="7"/>
                    </a:lnTo>
                    <a:lnTo>
                      <a:pt x="100" y="11"/>
                    </a:lnTo>
                    <a:lnTo>
                      <a:pt x="112" y="11"/>
                    </a:lnTo>
                    <a:lnTo>
                      <a:pt x="119" y="15"/>
                    </a:lnTo>
                    <a:lnTo>
                      <a:pt x="131" y="15"/>
                    </a:lnTo>
                    <a:lnTo>
                      <a:pt x="138" y="19"/>
                    </a:lnTo>
                    <a:lnTo>
                      <a:pt x="14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099" name="Freeform 190"/>
              <p:cNvSpPr>
                <a:spLocks/>
              </p:cNvSpPr>
              <p:nvPr/>
            </p:nvSpPr>
            <p:spPr bwMode="auto">
              <a:xfrm>
                <a:off x="2220" y="3634"/>
                <a:ext cx="20" cy="81"/>
              </a:xfrm>
              <a:custGeom>
                <a:avLst/>
                <a:gdLst>
                  <a:gd name="T0" fmla="*/ 8 w 20"/>
                  <a:gd name="T1" fmla="*/ 81 h 81"/>
                  <a:gd name="T2" fmla="*/ 8 w 20"/>
                  <a:gd name="T3" fmla="*/ 81 h 81"/>
                  <a:gd name="T4" fmla="*/ 16 w 20"/>
                  <a:gd name="T5" fmla="*/ 74 h 81"/>
                  <a:gd name="T6" fmla="*/ 20 w 20"/>
                  <a:gd name="T7" fmla="*/ 66 h 81"/>
                  <a:gd name="T8" fmla="*/ 20 w 20"/>
                  <a:gd name="T9" fmla="*/ 54 h 81"/>
                  <a:gd name="T10" fmla="*/ 20 w 20"/>
                  <a:gd name="T11" fmla="*/ 43 h 81"/>
                  <a:gd name="T12" fmla="*/ 16 w 20"/>
                  <a:gd name="T13" fmla="*/ 27 h 81"/>
                  <a:gd name="T14" fmla="*/ 12 w 20"/>
                  <a:gd name="T15" fmla="*/ 16 h 81"/>
                  <a:gd name="T16" fmla="*/ 8 w 20"/>
                  <a:gd name="T17" fmla="*/ 4 h 81"/>
                  <a:gd name="T18" fmla="*/ 4 w 20"/>
                  <a:gd name="T19" fmla="*/ 0 h 81"/>
                  <a:gd name="T20" fmla="*/ 0 w 20"/>
                  <a:gd name="T21" fmla="*/ 8 h 81"/>
                  <a:gd name="T22" fmla="*/ 4 w 20"/>
                  <a:gd name="T23" fmla="*/ 8 h 81"/>
                  <a:gd name="T24" fmla="*/ 8 w 20"/>
                  <a:gd name="T25" fmla="*/ 16 h 81"/>
                  <a:gd name="T26" fmla="*/ 12 w 20"/>
                  <a:gd name="T27" fmla="*/ 27 h 81"/>
                  <a:gd name="T28" fmla="*/ 12 w 20"/>
                  <a:gd name="T29" fmla="*/ 43 h 81"/>
                  <a:gd name="T30" fmla="*/ 12 w 20"/>
                  <a:gd name="T31" fmla="*/ 54 h 81"/>
                  <a:gd name="T32" fmla="*/ 12 w 20"/>
                  <a:gd name="T33" fmla="*/ 66 h 81"/>
                  <a:gd name="T34" fmla="*/ 12 w 20"/>
                  <a:gd name="T35" fmla="*/ 74 h 81"/>
                  <a:gd name="T36" fmla="*/ 8 w 20"/>
                  <a:gd name="T37" fmla="*/ 74 h 81"/>
                  <a:gd name="T38" fmla="*/ 8 w 20"/>
                  <a:gd name="T39" fmla="*/ 74 h 81"/>
                  <a:gd name="T40" fmla="*/ 8 w 20"/>
                  <a:gd name="T41" fmla="*/ 81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81"/>
                  <a:gd name="T65" fmla="*/ 20 w 20"/>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81">
                    <a:moveTo>
                      <a:pt x="8" y="81"/>
                    </a:moveTo>
                    <a:lnTo>
                      <a:pt x="8" y="81"/>
                    </a:lnTo>
                    <a:lnTo>
                      <a:pt x="16" y="74"/>
                    </a:lnTo>
                    <a:lnTo>
                      <a:pt x="20" y="66"/>
                    </a:lnTo>
                    <a:lnTo>
                      <a:pt x="20" y="54"/>
                    </a:lnTo>
                    <a:lnTo>
                      <a:pt x="20" y="43"/>
                    </a:lnTo>
                    <a:lnTo>
                      <a:pt x="16" y="27"/>
                    </a:lnTo>
                    <a:lnTo>
                      <a:pt x="12" y="16"/>
                    </a:lnTo>
                    <a:lnTo>
                      <a:pt x="8" y="4"/>
                    </a:lnTo>
                    <a:lnTo>
                      <a:pt x="4" y="0"/>
                    </a:lnTo>
                    <a:lnTo>
                      <a:pt x="0" y="8"/>
                    </a:lnTo>
                    <a:lnTo>
                      <a:pt x="4" y="8"/>
                    </a:lnTo>
                    <a:lnTo>
                      <a:pt x="8" y="16"/>
                    </a:lnTo>
                    <a:lnTo>
                      <a:pt x="12" y="27"/>
                    </a:lnTo>
                    <a:lnTo>
                      <a:pt x="12" y="43"/>
                    </a:lnTo>
                    <a:lnTo>
                      <a:pt x="12" y="54"/>
                    </a:lnTo>
                    <a:lnTo>
                      <a:pt x="12" y="66"/>
                    </a:lnTo>
                    <a:lnTo>
                      <a:pt x="12" y="74"/>
                    </a:lnTo>
                    <a:lnTo>
                      <a:pt x="8" y="74"/>
                    </a:lnTo>
                    <a:lnTo>
                      <a:pt x="8"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0" name="Freeform 191"/>
              <p:cNvSpPr>
                <a:spLocks/>
              </p:cNvSpPr>
              <p:nvPr/>
            </p:nvSpPr>
            <p:spPr bwMode="auto">
              <a:xfrm>
                <a:off x="2097" y="3704"/>
                <a:ext cx="131" cy="11"/>
              </a:xfrm>
              <a:custGeom>
                <a:avLst/>
                <a:gdLst>
                  <a:gd name="T0" fmla="*/ 0 w 131"/>
                  <a:gd name="T1" fmla="*/ 11 h 11"/>
                  <a:gd name="T2" fmla="*/ 0 w 131"/>
                  <a:gd name="T3" fmla="*/ 11 h 11"/>
                  <a:gd name="T4" fmla="*/ 8 w 131"/>
                  <a:gd name="T5" fmla="*/ 11 h 11"/>
                  <a:gd name="T6" fmla="*/ 16 w 131"/>
                  <a:gd name="T7" fmla="*/ 7 h 11"/>
                  <a:gd name="T8" fmla="*/ 23 w 131"/>
                  <a:gd name="T9" fmla="*/ 7 h 11"/>
                  <a:gd name="T10" fmla="*/ 31 w 131"/>
                  <a:gd name="T11" fmla="*/ 7 h 11"/>
                  <a:gd name="T12" fmla="*/ 39 w 131"/>
                  <a:gd name="T13" fmla="*/ 7 h 11"/>
                  <a:gd name="T14" fmla="*/ 46 w 131"/>
                  <a:gd name="T15" fmla="*/ 7 h 11"/>
                  <a:gd name="T16" fmla="*/ 54 w 131"/>
                  <a:gd name="T17" fmla="*/ 7 h 11"/>
                  <a:gd name="T18" fmla="*/ 62 w 131"/>
                  <a:gd name="T19" fmla="*/ 7 h 11"/>
                  <a:gd name="T20" fmla="*/ 70 w 131"/>
                  <a:gd name="T21" fmla="*/ 7 h 11"/>
                  <a:gd name="T22" fmla="*/ 77 w 131"/>
                  <a:gd name="T23" fmla="*/ 7 h 11"/>
                  <a:gd name="T24" fmla="*/ 85 w 131"/>
                  <a:gd name="T25" fmla="*/ 7 h 11"/>
                  <a:gd name="T26" fmla="*/ 93 w 131"/>
                  <a:gd name="T27" fmla="*/ 7 h 11"/>
                  <a:gd name="T28" fmla="*/ 100 w 131"/>
                  <a:gd name="T29" fmla="*/ 7 h 11"/>
                  <a:gd name="T30" fmla="*/ 112 w 131"/>
                  <a:gd name="T31" fmla="*/ 7 h 11"/>
                  <a:gd name="T32" fmla="*/ 120 w 131"/>
                  <a:gd name="T33" fmla="*/ 7 h 11"/>
                  <a:gd name="T34" fmla="*/ 131 w 131"/>
                  <a:gd name="T35" fmla="*/ 11 h 11"/>
                  <a:gd name="T36" fmla="*/ 131 w 131"/>
                  <a:gd name="T37" fmla="*/ 4 h 11"/>
                  <a:gd name="T38" fmla="*/ 120 w 131"/>
                  <a:gd name="T39" fmla="*/ 4 h 11"/>
                  <a:gd name="T40" fmla="*/ 112 w 131"/>
                  <a:gd name="T41" fmla="*/ 4 h 11"/>
                  <a:gd name="T42" fmla="*/ 100 w 131"/>
                  <a:gd name="T43" fmla="*/ 4 h 11"/>
                  <a:gd name="T44" fmla="*/ 93 w 131"/>
                  <a:gd name="T45" fmla="*/ 0 h 11"/>
                  <a:gd name="T46" fmla="*/ 85 w 131"/>
                  <a:gd name="T47" fmla="*/ 0 h 11"/>
                  <a:gd name="T48" fmla="*/ 77 w 131"/>
                  <a:gd name="T49" fmla="*/ 0 h 11"/>
                  <a:gd name="T50" fmla="*/ 70 w 131"/>
                  <a:gd name="T51" fmla="*/ 0 h 11"/>
                  <a:gd name="T52" fmla="*/ 62 w 131"/>
                  <a:gd name="T53" fmla="*/ 0 h 11"/>
                  <a:gd name="T54" fmla="*/ 54 w 131"/>
                  <a:gd name="T55" fmla="*/ 0 h 11"/>
                  <a:gd name="T56" fmla="*/ 46 w 131"/>
                  <a:gd name="T57" fmla="*/ 0 h 11"/>
                  <a:gd name="T58" fmla="*/ 39 w 131"/>
                  <a:gd name="T59" fmla="*/ 0 h 11"/>
                  <a:gd name="T60" fmla="*/ 31 w 131"/>
                  <a:gd name="T61" fmla="*/ 0 h 11"/>
                  <a:gd name="T62" fmla="*/ 23 w 131"/>
                  <a:gd name="T63" fmla="*/ 4 h 11"/>
                  <a:gd name="T64" fmla="*/ 16 w 131"/>
                  <a:gd name="T65" fmla="*/ 4 h 11"/>
                  <a:gd name="T66" fmla="*/ 8 w 131"/>
                  <a:gd name="T67" fmla="*/ 4 h 11"/>
                  <a:gd name="T68" fmla="*/ 0 w 131"/>
                  <a:gd name="T69" fmla="*/ 4 h 11"/>
                  <a:gd name="T70" fmla="*/ 0 w 131"/>
                  <a:gd name="T71" fmla="*/ 4 h 11"/>
                  <a:gd name="T72" fmla="*/ 0 w 131"/>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11"/>
                  <a:gd name="T113" fmla="*/ 131 w 131"/>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11">
                    <a:moveTo>
                      <a:pt x="0" y="11"/>
                    </a:moveTo>
                    <a:lnTo>
                      <a:pt x="0" y="11"/>
                    </a:lnTo>
                    <a:lnTo>
                      <a:pt x="8" y="11"/>
                    </a:lnTo>
                    <a:lnTo>
                      <a:pt x="16" y="7"/>
                    </a:lnTo>
                    <a:lnTo>
                      <a:pt x="23" y="7"/>
                    </a:lnTo>
                    <a:lnTo>
                      <a:pt x="31" y="7"/>
                    </a:lnTo>
                    <a:lnTo>
                      <a:pt x="39" y="7"/>
                    </a:lnTo>
                    <a:lnTo>
                      <a:pt x="46" y="7"/>
                    </a:lnTo>
                    <a:lnTo>
                      <a:pt x="54" y="7"/>
                    </a:lnTo>
                    <a:lnTo>
                      <a:pt x="62" y="7"/>
                    </a:lnTo>
                    <a:lnTo>
                      <a:pt x="70" y="7"/>
                    </a:lnTo>
                    <a:lnTo>
                      <a:pt x="77" y="7"/>
                    </a:lnTo>
                    <a:lnTo>
                      <a:pt x="85" y="7"/>
                    </a:lnTo>
                    <a:lnTo>
                      <a:pt x="93" y="7"/>
                    </a:lnTo>
                    <a:lnTo>
                      <a:pt x="100" y="7"/>
                    </a:lnTo>
                    <a:lnTo>
                      <a:pt x="112" y="7"/>
                    </a:lnTo>
                    <a:lnTo>
                      <a:pt x="120" y="7"/>
                    </a:lnTo>
                    <a:lnTo>
                      <a:pt x="131" y="11"/>
                    </a:lnTo>
                    <a:lnTo>
                      <a:pt x="131" y="4"/>
                    </a:lnTo>
                    <a:lnTo>
                      <a:pt x="120" y="4"/>
                    </a:lnTo>
                    <a:lnTo>
                      <a:pt x="112" y="4"/>
                    </a:lnTo>
                    <a:lnTo>
                      <a:pt x="100" y="4"/>
                    </a:lnTo>
                    <a:lnTo>
                      <a:pt x="93" y="0"/>
                    </a:lnTo>
                    <a:lnTo>
                      <a:pt x="85" y="0"/>
                    </a:lnTo>
                    <a:lnTo>
                      <a:pt x="77" y="0"/>
                    </a:lnTo>
                    <a:lnTo>
                      <a:pt x="70" y="0"/>
                    </a:lnTo>
                    <a:lnTo>
                      <a:pt x="62" y="0"/>
                    </a:lnTo>
                    <a:lnTo>
                      <a:pt x="54" y="0"/>
                    </a:lnTo>
                    <a:lnTo>
                      <a:pt x="46" y="0"/>
                    </a:lnTo>
                    <a:lnTo>
                      <a:pt x="39" y="0"/>
                    </a:lnTo>
                    <a:lnTo>
                      <a:pt x="31" y="0"/>
                    </a:lnTo>
                    <a:lnTo>
                      <a:pt x="23" y="4"/>
                    </a:lnTo>
                    <a:lnTo>
                      <a:pt x="16" y="4"/>
                    </a:lnTo>
                    <a:lnTo>
                      <a:pt x="8" y="4"/>
                    </a:lnTo>
                    <a:lnTo>
                      <a:pt x="0" y="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1" name="Freeform 192"/>
              <p:cNvSpPr>
                <a:spLocks/>
              </p:cNvSpPr>
              <p:nvPr/>
            </p:nvSpPr>
            <p:spPr bwMode="auto">
              <a:xfrm>
                <a:off x="2078" y="3638"/>
                <a:ext cx="19" cy="77"/>
              </a:xfrm>
              <a:custGeom>
                <a:avLst/>
                <a:gdLst>
                  <a:gd name="T0" fmla="*/ 4 w 19"/>
                  <a:gd name="T1" fmla="*/ 0 h 77"/>
                  <a:gd name="T2" fmla="*/ 0 w 19"/>
                  <a:gd name="T3" fmla="*/ 0 h 77"/>
                  <a:gd name="T4" fmla="*/ 0 w 19"/>
                  <a:gd name="T5" fmla="*/ 12 h 77"/>
                  <a:gd name="T6" fmla="*/ 0 w 19"/>
                  <a:gd name="T7" fmla="*/ 23 h 77"/>
                  <a:gd name="T8" fmla="*/ 0 w 19"/>
                  <a:gd name="T9" fmla="*/ 35 h 77"/>
                  <a:gd name="T10" fmla="*/ 0 w 19"/>
                  <a:gd name="T11" fmla="*/ 46 h 77"/>
                  <a:gd name="T12" fmla="*/ 4 w 19"/>
                  <a:gd name="T13" fmla="*/ 58 h 77"/>
                  <a:gd name="T14" fmla="*/ 4 w 19"/>
                  <a:gd name="T15" fmla="*/ 70 h 77"/>
                  <a:gd name="T16" fmla="*/ 12 w 19"/>
                  <a:gd name="T17" fmla="*/ 73 h 77"/>
                  <a:gd name="T18" fmla="*/ 19 w 19"/>
                  <a:gd name="T19" fmla="*/ 77 h 77"/>
                  <a:gd name="T20" fmla="*/ 19 w 19"/>
                  <a:gd name="T21" fmla="*/ 70 h 77"/>
                  <a:gd name="T22" fmla="*/ 15 w 19"/>
                  <a:gd name="T23" fmla="*/ 70 h 77"/>
                  <a:gd name="T24" fmla="*/ 12 w 19"/>
                  <a:gd name="T25" fmla="*/ 66 h 77"/>
                  <a:gd name="T26" fmla="*/ 8 w 19"/>
                  <a:gd name="T27" fmla="*/ 58 h 77"/>
                  <a:gd name="T28" fmla="*/ 8 w 19"/>
                  <a:gd name="T29" fmla="*/ 46 h 77"/>
                  <a:gd name="T30" fmla="*/ 8 w 19"/>
                  <a:gd name="T31" fmla="*/ 35 h 77"/>
                  <a:gd name="T32" fmla="*/ 8 w 19"/>
                  <a:gd name="T33" fmla="*/ 23 h 77"/>
                  <a:gd name="T34" fmla="*/ 8 w 19"/>
                  <a:gd name="T35" fmla="*/ 12 h 77"/>
                  <a:gd name="T36" fmla="*/ 8 w 19"/>
                  <a:gd name="T37" fmla="*/ 0 h 77"/>
                  <a:gd name="T38" fmla="*/ 8 w 19"/>
                  <a:gd name="T39" fmla="*/ 4 h 77"/>
                  <a:gd name="T40" fmla="*/ 4 w 19"/>
                  <a:gd name="T41" fmla="*/ 0 h 77"/>
                  <a:gd name="T42" fmla="*/ 0 w 19"/>
                  <a:gd name="T43" fmla="*/ 0 h 77"/>
                  <a:gd name="T44" fmla="*/ 0 w 19"/>
                  <a:gd name="T45" fmla="*/ 0 h 77"/>
                  <a:gd name="T46" fmla="*/ 4 w 19"/>
                  <a:gd name="T47" fmla="*/ 0 h 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77"/>
                  <a:gd name="T74" fmla="*/ 19 w 19"/>
                  <a:gd name="T75" fmla="*/ 77 h 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77">
                    <a:moveTo>
                      <a:pt x="4" y="0"/>
                    </a:moveTo>
                    <a:lnTo>
                      <a:pt x="0" y="0"/>
                    </a:lnTo>
                    <a:lnTo>
                      <a:pt x="0" y="12"/>
                    </a:lnTo>
                    <a:lnTo>
                      <a:pt x="0" y="23"/>
                    </a:lnTo>
                    <a:lnTo>
                      <a:pt x="0" y="35"/>
                    </a:lnTo>
                    <a:lnTo>
                      <a:pt x="0" y="46"/>
                    </a:lnTo>
                    <a:lnTo>
                      <a:pt x="4" y="58"/>
                    </a:lnTo>
                    <a:lnTo>
                      <a:pt x="4" y="70"/>
                    </a:lnTo>
                    <a:lnTo>
                      <a:pt x="12" y="73"/>
                    </a:lnTo>
                    <a:lnTo>
                      <a:pt x="19" y="77"/>
                    </a:lnTo>
                    <a:lnTo>
                      <a:pt x="19" y="70"/>
                    </a:lnTo>
                    <a:lnTo>
                      <a:pt x="15" y="70"/>
                    </a:lnTo>
                    <a:lnTo>
                      <a:pt x="12" y="66"/>
                    </a:lnTo>
                    <a:lnTo>
                      <a:pt x="8" y="58"/>
                    </a:lnTo>
                    <a:lnTo>
                      <a:pt x="8" y="46"/>
                    </a:lnTo>
                    <a:lnTo>
                      <a:pt x="8" y="35"/>
                    </a:lnTo>
                    <a:lnTo>
                      <a:pt x="8" y="23"/>
                    </a:lnTo>
                    <a:lnTo>
                      <a:pt x="8" y="12"/>
                    </a:lnTo>
                    <a:lnTo>
                      <a:pt x="8" y="0"/>
                    </a:lnTo>
                    <a:lnTo>
                      <a:pt x="8" y="4"/>
                    </a:lnTo>
                    <a:lnTo>
                      <a:pt x="4" y="0"/>
                    </a:lnTo>
                    <a:lnTo>
                      <a:pt x="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2" name="Freeform 193"/>
              <p:cNvSpPr>
                <a:spLocks/>
              </p:cNvSpPr>
              <p:nvPr/>
            </p:nvSpPr>
            <p:spPr bwMode="auto">
              <a:xfrm>
                <a:off x="2070" y="3692"/>
                <a:ext cx="43" cy="12"/>
              </a:xfrm>
              <a:custGeom>
                <a:avLst/>
                <a:gdLst>
                  <a:gd name="T0" fmla="*/ 0 w 43"/>
                  <a:gd name="T1" fmla="*/ 8 h 12"/>
                  <a:gd name="T2" fmla="*/ 0 w 43"/>
                  <a:gd name="T3" fmla="*/ 8 h 12"/>
                  <a:gd name="T4" fmla="*/ 4 w 43"/>
                  <a:gd name="T5" fmla="*/ 8 h 12"/>
                  <a:gd name="T6" fmla="*/ 12 w 43"/>
                  <a:gd name="T7" fmla="*/ 8 h 12"/>
                  <a:gd name="T8" fmla="*/ 16 w 43"/>
                  <a:gd name="T9" fmla="*/ 12 h 12"/>
                  <a:gd name="T10" fmla="*/ 23 w 43"/>
                  <a:gd name="T11" fmla="*/ 12 h 12"/>
                  <a:gd name="T12" fmla="*/ 27 w 43"/>
                  <a:gd name="T13" fmla="*/ 12 h 12"/>
                  <a:gd name="T14" fmla="*/ 31 w 43"/>
                  <a:gd name="T15" fmla="*/ 12 h 12"/>
                  <a:gd name="T16" fmla="*/ 39 w 43"/>
                  <a:gd name="T17" fmla="*/ 12 h 12"/>
                  <a:gd name="T18" fmla="*/ 43 w 43"/>
                  <a:gd name="T19" fmla="*/ 12 h 12"/>
                  <a:gd name="T20" fmla="*/ 43 w 43"/>
                  <a:gd name="T21" fmla="*/ 8 h 12"/>
                  <a:gd name="T22" fmla="*/ 39 w 43"/>
                  <a:gd name="T23" fmla="*/ 8 h 12"/>
                  <a:gd name="T24" fmla="*/ 31 w 43"/>
                  <a:gd name="T25" fmla="*/ 8 h 12"/>
                  <a:gd name="T26" fmla="*/ 27 w 43"/>
                  <a:gd name="T27" fmla="*/ 8 h 12"/>
                  <a:gd name="T28" fmla="*/ 23 w 43"/>
                  <a:gd name="T29" fmla="*/ 8 h 12"/>
                  <a:gd name="T30" fmla="*/ 20 w 43"/>
                  <a:gd name="T31" fmla="*/ 4 h 12"/>
                  <a:gd name="T32" fmla="*/ 12 w 43"/>
                  <a:gd name="T33" fmla="*/ 4 h 12"/>
                  <a:gd name="T34" fmla="*/ 8 w 43"/>
                  <a:gd name="T35" fmla="*/ 4 h 12"/>
                  <a:gd name="T36" fmla="*/ 0 w 43"/>
                  <a:gd name="T37" fmla="*/ 0 h 12"/>
                  <a:gd name="T38" fmla="*/ 0 w 43"/>
                  <a:gd name="T39" fmla="*/ 0 h 12"/>
                  <a:gd name="T40" fmla="*/ 0 w 43"/>
                  <a:gd name="T41" fmla="*/ 8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12"/>
                  <a:gd name="T65" fmla="*/ 43 w 43"/>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12">
                    <a:moveTo>
                      <a:pt x="0" y="8"/>
                    </a:moveTo>
                    <a:lnTo>
                      <a:pt x="0" y="8"/>
                    </a:lnTo>
                    <a:lnTo>
                      <a:pt x="4" y="8"/>
                    </a:lnTo>
                    <a:lnTo>
                      <a:pt x="12" y="8"/>
                    </a:lnTo>
                    <a:lnTo>
                      <a:pt x="16" y="12"/>
                    </a:lnTo>
                    <a:lnTo>
                      <a:pt x="23" y="12"/>
                    </a:lnTo>
                    <a:lnTo>
                      <a:pt x="27" y="12"/>
                    </a:lnTo>
                    <a:lnTo>
                      <a:pt x="31" y="12"/>
                    </a:lnTo>
                    <a:lnTo>
                      <a:pt x="39" y="12"/>
                    </a:lnTo>
                    <a:lnTo>
                      <a:pt x="43" y="12"/>
                    </a:lnTo>
                    <a:lnTo>
                      <a:pt x="43" y="8"/>
                    </a:lnTo>
                    <a:lnTo>
                      <a:pt x="39" y="8"/>
                    </a:lnTo>
                    <a:lnTo>
                      <a:pt x="31" y="8"/>
                    </a:lnTo>
                    <a:lnTo>
                      <a:pt x="27" y="8"/>
                    </a:lnTo>
                    <a:lnTo>
                      <a:pt x="23" y="8"/>
                    </a:lnTo>
                    <a:lnTo>
                      <a:pt x="20" y="4"/>
                    </a:lnTo>
                    <a:lnTo>
                      <a:pt x="12" y="4"/>
                    </a:lnTo>
                    <a:lnTo>
                      <a:pt x="8" y="4"/>
                    </a:lnTo>
                    <a:lnTo>
                      <a:pt x="0"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3" name="Freeform 194"/>
              <p:cNvSpPr>
                <a:spLocks/>
              </p:cNvSpPr>
              <p:nvPr/>
            </p:nvSpPr>
            <p:spPr bwMode="auto">
              <a:xfrm>
                <a:off x="2055" y="3673"/>
                <a:ext cx="15" cy="27"/>
              </a:xfrm>
              <a:custGeom>
                <a:avLst/>
                <a:gdLst>
                  <a:gd name="T0" fmla="*/ 0 w 15"/>
                  <a:gd name="T1" fmla="*/ 0 h 27"/>
                  <a:gd name="T2" fmla="*/ 0 w 15"/>
                  <a:gd name="T3" fmla="*/ 0 h 27"/>
                  <a:gd name="T4" fmla="*/ 0 w 15"/>
                  <a:gd name="T5" fmla="*/ 8 h 27"/>
                  <a:gd name="T6" fmla="*/ 0 w 15"/>
                  <a:gd name="T7" fmla="*/ 11 h 27"/>
                  <a:gd name="T8" fmla="*/ 0 w 15"/>
                  <a:gd name="T9" fmla="*/ 11 h 27"/>
                  <a:gd name="T10" fmla="*/ 4 w 15"/>
                  <a:gd name="T11" fmla="*/ 15 h 27"/>
                  <a:gd name="T12" fmla="*/ 4 w 15"/>
                  <a:gd name="T13" fmla="*/ 19 h 27"/>
                  <a:gd name="T14" fmla="*/ 8 w 15"/>
                  <a:gd name="T15" fmla="*/ 23 h 27"/>
                  <a:gd name="T16" fmla="*/ 11 w 15"/>
                  <a:gd name="T17" fmla="*/ 23 h 27"/>
                  <a:gd name="T18" fmla="*/ 15 w 15"/>
                  <a:gd name="T19" fmla="*/ 27 h 27"/>
                  <a:gd name="T20" fmla="*/ 15 w 15"/>
                  <a:gd name="T21" fmla="*/ 19 h 27"/>
                  <a:gd name="T22" fmla="*/ 15 w 15"/>
                  <a:gd name="T23" fmla="*/ 19 h 27"/>
                  <a:gd name="T24" fmla="*/ 11 w 15"/>
                  <a:gd name="T25" fmla="*/ 19 h 27"/>
                  <a:gd name="T26" fmla="*/ 8 w 15"/>
                  <a:gd name="T27" fmla="*/ 15 h 27"/>
                  <a:gd name="T28" fmla="*/ 8 w 15"/>
                  <a:gd name="T29" fmla="*/ 11 h 27"/>
                  <a:gd name="T30" fmla="*/ 4 w 15"/>
                  <a:gd name="T31" fmla="*/ 11 h 27"/>
                  <a:gd name="T32" fmla="*/ 4 w 15"/>
                  <a:gd name="T33" fmla="*/ 8 h 27"/>
                  <a:gd name="T34" fmla="*/ 4 w 15"/>
                  <a:gd name="T35" fmla="*/ 8 h 27"/>
                  <a:gd name="T36" fmla="*/ 4 w 15"/>
                  <a:gd name="T37" fmla="*/ 4 h 27"/>
                  <a:gd name="T38" fmla="*/ 4 w 15"/>
                  <a:gd name="T39" fmla="*/ 4 h 27"/>
                  <a:gd name="T40" fmla="*/ 0 w 15"/>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27"/>
                  <a:gd name="T65" fmla="*/ 15 w 15"/>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27">
                    <a:moveTo>
                      <a:pt x="0" y="0"/>
                    </a:moveTo>
                    <a:lnTo>
                      <a:pt x="0" y="0"/>
                    </a:lnTo>
                    <a:lnTo>
                      <a:pt x="0" y="8"/>
                    </a:lnTo>
                    <a:lnTo>
                      <a:pt x="0" y="11"/>
                    </a:lnTo>
                    <a:lnTo>
                      <a:pt x="4" y="15"/>
                    </a:lnTo>
                    <a:lnTo>
                      <a:pt x="4" y="19"/>
                    </a:lnTo>
                    <a:lnTo>
                      <a:pt x="8" y="23"/>
                    </a:lnTo>
                    <a:lnTo>
                      <a:pt x="11" y="23"/>
                    </a:lnTo>
                    <a:lnTo>
                      <a:pt x="15" y="27"/>
                    </a:lnTo>
                    <a:lnTo>
                      <a:pt x="15" y="19"/>
                    </a:lnTo>
                    <a:lnTo>
                      <a:pt x="11" y="19"/>
                    </a:lnTo>
                    <a:lnTo>
                      <a:pt x="8" y="15"/>
                    </a:lnTo>
                    <a:lnTo>
                      <a:pt x="8" y="11"/>
                    </a:lnTo>
                    <a:lnTo>
                      <a:pt x="4" y="11"/>
                    </a:lnTo>
                    <a:lnTo>
                      <a:pt x="4" y="8"/>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4" name="Freeform 195"/>
              <p:cNvSpPr>
                <a:spLocks/>
              </p:cNvSpPr>
              <p:nvPr/>
            </p:nvSpPr>
            <p:spPr bwMode="auto">
              <a:xfrm>
                <a:off x="2055" y="3665"/>
                <a:ext cx="11" cy="12"/>
              </a:xfrm>
              <a:custGeom>
                <a:avLst/>
                <a:gdLst>
                  <a:gd name="T0" fmla="*/ 11 w 11"/>
                  <a:gd name="T1" fmla="*/ 0 h 12"/>
                  <a:gd name="T2" fmla="*/ 11 w 11"/>
                  <a:gd name="T3" fmla="*/ 0 h 12"/>
                  <a:gd name="T4" fmla="*/ 8 w 11"/>
                  <a:gd name="T5" fmla="*/ 0 h 12"/>
                  <a:gd name="T6" fmla="*/ 4 w 11"/>
                  <a:gd name="T7" fmla="*/ 4 h 12"/>
                  <a:gd name="T8" fmla="*/ 0 w 11"/>
                  <a:gd name="T9" fmla="*/ 4 h 12"/>
                  <a:gd name="T10" fmla="*/ 0 w 11"/>
                  <a:gd name="T11" fmla="*/ 8 h 12"/>
                  <a:gd name="T12" fmla="*/ 4 w 11"/>
                  <a:gd name="T13" fmla="*/ 12 h 12"/>
                  <a:gd name="T14" fmla="*/ 4 w 11"/>
                  <a:gd name="T15" fmla="*/ 8 h 12"/>
                  <a:gd name="T16" fmla="*/ 8 w 11"/>
                  <a:gd name="T17" fmla="*/ 8 h 12"/>
                  <a:gd name="T18" fmla="*/ 8 w 11"/>
                  <a:gd name="T19" fmla="*/ 8 h 12"/>
                  <a:gd name="T20" fmla="*/ 11 w 11"/>
                  <a:gd name="T21" fmla="*/ 8 h 12"/>
                  <a:gd name="T22" fmla="*/ 11 w 11"/>
                  <a:gd name="T23" fmla="*/ 8 h 12"/>
                  <a:gd name="T24" fmla="*/ 11 w 11"/>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12"/>
                  <a:gd name="T41" fmla="*/ 11 w 11"/>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12">
                    <a:moveTo>
                      <a:pt x="11" y="0"/>
                    </a:moveTo>
                    <a:lnTo>
                      <a:pt x="11" y="0"/>
                    </a:lnTo>
                    <a:lnTo>
                      <a:pt x="8" y="0"/>
                    </a:lnTo>
                    <a:lnTo>
                      <a:pt x="4" y="4"/>
                    </a:lnTo>
                    <a:lnTo>
                      <a:pt x="0" y="4"/>
                    </a:lnTo>
                    <a:lnTo>
                      <a:pt x="0" y="8"/>
                    </a:lnTo>
                    <a:lnTo>
                      <a:pt x="4" y="12"/>
                    </a:lnTo>
                    <a:lnTo>
                      <a:pt x="4" y="8"/>
                    </a:lnTo>
                    <a:lnTo>
                      <a:pt x="8" y="8"/>
                    </a:lnTo>
                    <a:lnTo>
                      <a:pt x="11" y="8"/>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5" name="Freeform 196"/>
              <p:cNvSpPr>
                <a:spLocks/>
              </p:cNvSpPr>
              <p:nvPr/>
            </p:nvSpPr>
            <p:spPr bwMode="auto">
              <a:xfrm>
                <a:off x="2066" y="3665"/>
                <a:ext cx="39" cy="39"/>
              </a:xfrm>
              <a:custGeom>
                <a:avLst/>
                <a:gdLst>
                  <a:gd name="T0" fmla="*/ 39 w 39"/>
                  <a:gd name="T1" fmla="*/ 35 h 39"/>
                  <a:gd name="T2" fmla="*/ 39 w 39"/>
                  <a:gd name="T3" fmla="*/ 35 h 39"/>
                  <a:gd name="T4" fmla="*/ 35 w 39"/>
                  <a:gd name="T5" fmla="*/ 31 h 39"/>
                  <a:gd name="T6" fmla="*/ 31 w 39"/>
                  <a:gd name="T7" fmla="*/ 27 h 39"/>
                  <a:gd name="T8" fmla="*/ 27 w 39"/>
                  <a:gd name="T9" fmla="*/ 23 h 39"/>
                  <a:gd name="T10" fmla="*/ 24 w 39"/>
                  <a:gd name="T11" fmla="*/ 19 h 39"/>
                  <a:gd name="T12" fmla="*/ 20 w 39"/>
                  <a:gd name="T13" fmla="*/ 12 h 39"/>
                  <a:gd name="T14" fmla="*/ 12 w 39"/>
                  <a:gd name="T15" fmla="*/ 8 h 39"/>
                  <a:gd name="T16" fmla="*/ 8 w 39"/>
                  <a:gd name="T17" fmla="*/ 4 h 39"/>
                  <a:gd name="T18" fmla="*/ 0 w 39"/>
                  <a:gd name="T19" fmla="*/ 0 h 39"/>
                  <a:gd name="T20" fmla="*/ 0 w 39"/>
                  <a:gd name="T21" fmla="*/ 8 h 39"/>
                  <a:gd name="T22" fmla="*/ 4 w 39"/>
                  <a:gd name="T23" fmla="*/ 8 h 39"/>
                  <a:gd name="T24" fmla="*/ 8 w 39"/>
                  <a:gd name="T25" fmla="*/ 12 h 39"/>
                  <a:gd name="T26" fmla="*/ 12 w 39"/>
                  <a:gd name="T27" fmla="*/ 16 h 39"/>
                  <a:gd name="T28" fmla="*/ 16 w 39"/>
                  <a:gd name="T29" fmla="*/ 19 h 39"/>
                  <a:gd name="T30" fmla="*/ 20 w 39"/>
                  <a:gd name="T31" fmla="*/ 27 h 39"/>
                  <a:gd name="T32" fmla="*/ 24 w 39"/>
                  <a:gd name="T33" fmla="*/ 31 h 39"/>
                  <a:gd name="T34" fmla="*/ 31 w 39"/>
                  <a:gd name="T35" fmla="*/ 35 h 39"/>
                  <a:gd name="T36" fmla="*/ 35 w 39"/>
                  <a:gd name="T37" fmla="*/ 39 h 39"/>
                  <a:gd name="T38" fmla="*/ 35 w 39"/>
                  <a:gd name="T39" fmla="*/ 39 h 39"/>
                  <a:gd name="T40" fmla="*/ 39 w 39"/>
                  <a:gd name="T41" fmla="*/ 35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9"/>
                  <a:gd name="T65" fmla="*/ 39 w 39"/>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9">
                    <a:moveTo>
                      <a:pt x="39" y="35"/>
                    </a:moveTo>
                    <a:lnTo>
                      <a:pt x="39" y="35"/>
                    </a:lnTo>
                    <a:lnTo>
                      <a:pt x="35" y="31"/>
                    </a:lnTo>
                    <a:lnTo>
                      <a:pt x="31" y="27"/>
                    </a:lnTo>
                    <a:lnTo>
                      <a:pt x="27" y="23"/>
                    </a:lnTo>
                    <a:lnTo>
                      <a:pt x="24" y="19"/>
                    </a:lnTo>
                    <a:lnTo>
                      <a:pt x="20" y="12"/>
                    </a:lnTo>
                    <a:lnTo>
                      <a:pt x="12" y="8"/>
                    </a:lnTo>
                    <a:lnTo>
                      <a:pt x="8" y="4"/>
                    </a:lnTo>
                    <a:lnTo>
                      <a:pt x="0" y="0"/>
                    </a:lnTo>
                    <a:lnTo>
                      <a:pt x="0" y="8"/>
                    </a:lnTo>
                    <a:lnTo>
                      <a:pt x="4" y="8"/>
                    </a:lnTo>
                    <a:lnTo>
                      <a:pt x="8" y="12"/>
                    </a:lnTo>
                    <a:lnTo>
                      <a:pt x="12" y="16"/>
                    </a:lnTo>
                    <a:lnTo>
                      <a:pt x="16" y="19"/>
                    </a:lnTo>
                    <a:lnTo>
                      <a:pt x="20" y="27"/>
                    </a:lnTo>
                    <a:lnTo>
                      <a:pt x="24" y="31"/>
                    </a:lnTo>
                    <a:lnTo>
                      <a:pt x="31" y="35"/>
                    </a:lnTo>
                    <a:lnTo>
                      <a:pt x="35" y="39"/>
                    </a:lnTo>
                    <a:lnTo>
                      <a:pt x="3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6" name="Freeform 197"/>
              <p:cNvSpPr>
                <a:spLocks/>
              </p:cNvSpPr>
              <p:nvPr/>
            </p:nvSpPr>
            <p:spPr bwMode="auto">
              <a:xfrm>
                <a:off x="2101" y="3700"/>
                <a:ext cx="16" cy="19"/>
              </a:xfrm>
              <a:custGeom>
                <a:avLst/>
                <a:gdLst>
                  <a:gd name="T0" fmla="*/ 4 w 16"/>
                  <a:gd name="T1" fmla="*/ 4 h 19"/>
                  <a:gd name="T2" fmla="*/ 8 w 16"/>
                  <a:gd name="T3" fmla="*/ 0 h 19"/>
                  <a:gd name="T4" fmla="*/ 4 w 16"/>
                  <a:gd name="T5" fmla="*/ 0 h 19"/>
                  <a:gd name="T6" fmla="*/ 4 w 16"/>
                  <a:gd name="T7" fmla="*/ 0 h 19"/>
                  <a:gd name="T8" fmla="*/ 4 w 16"/>
                  <a:gd name="T9" fmla="*/ 0 h 19"/>
                  <a:gd name="T10" fmla="*/ 4 w 16"/>
                  <a:gd name="T11" fmla="*/ 0 h 19"/>
                  <a:gd name="T12" fmla="*/ 0 w 16"/>
                  <a:gd name="T13" fmla="*/ 4 h 19"/>
                  <a:gd name="T14" fmla="*/ 4 w 16"/>
                  <a:gd name="T15" fmla="*/ 8 h 19"/>
                  <a:gd name="T16" fmla="*/ 4 w 16"/>
                  <a:gd name="T17" fmla="*/ 8 h 19"/>
                  <a:gd name="T18" fmla="*/ 4 w 16"/>
                  <a:gd name="T19" fmla="*/ 8 h 19"/>
                  <a:gd name="T20" fmla="*/ 4 w 16"/>
                  <a:gd name="T21" fmla="*/ 4 h 19"/>
                  <a:gd name="T22" fmla="*/ 8 w 16"/>
                  <a:gd name="T23" fmla="*/ 4 h 19"/>
                  <a:gd name="T24" fmla="*/ 4 w 16"/>
                  <a:gd name="T25" fmla="*/ 4 h 19"/>
                  <a:gd name="T26" fmla="*/ 16 w 16"/>
                  <a:gd name="T27" fmla="*/ 19 h 19"/>
                  <a:gd name="T28" fmla="*/ 8 w 16"/>
                  <a:gd name="T29" fmla="*/ 4 h 19"/>
                  <a:gd name="T30" fmla="*/ 4 w 16"/>
                  <a:gd name="T31" fmla="*/ 4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19"/>
                  <a:gd name="T50" fmla="*/ 16 w 16"/>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19">
                    <a:moveTo>
                      <a:pt x="4" y="4"/>
                    </a:moveTo>
                    <a:lnTo>
                      <a:pt x="8" y="0"/>
                    </a:lnTo>
                    <a:lnTo>
                      <a:pt x="4" y="0"/>
                    </a:lnTo>
                    <a:lnTo>
                      <a:pt x="0" y="4"/>
                    </a:lnTo>
                    <a:lnTo>
                      <a:pt x="4" y="8"/>
                    </a:lnTo>
                    <a:lnTo>
                      <a:pt x="4" y="4"/>
                    </a:lnTo>
                    <a:lnTo>
                      <a:pt x="8" y="4"/>
                    </a:lnTo>
                    <a:lnTo>
                      <a:pt x="4" y="4"/>
                    </a:lnTo>
                    <a:lnTo>
                      <a:pt x="16" y="19"/>
                    </a:lnTo>
                    <a:lnTo>
                      <a:pt x="8" y="4"/>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7" name="Freeform 198"/>
              <p:cNvSpPr>
                <a:spLocks/>
              </p:cNvSpPr>
              <p:nvPr/>
            </p:nvSpPr>
            <p:spPr bwMode="auto">
              <a:xfrm>
                <a:off x="2101" y="3700"/>
                <a:ext cx="8" cy="4"/>
              </a:xfrm>
              <a:custGeom>
                <a:avLst/>
                <a:gdLst>
                  <a:gd name="T0" fmla="*/ 0 w 8"/>
                  <a:gd name="T1" fmla="*/ 0 h 4"/>
                  <a:gd name="T2" fmla="*/ 0 w 8"/>
                  <a:gd name="T3" fmla="*/ 0 h 4"/>
                  <a:gd name="T4" fmla="*/ 0 w 8"/>
                  <a:gd name="T5" fmla="*/ 0 h 4"/>
                  <a:gd name="T6" fmla="*/ 0 w 8"/>
                  <a:gd name="T7" fmla="*/ 4 h 4"/>
                  <a:gd name="T8" fmla="*/ 4 w 8"/>
                  <a:gd name="T9" fmla="*/ 4 h 4"/>
                  <a:gd name="T10" fmla="*/ 4 w 8"/>
                  <a:gd name="T11" fmla="*/ 4 h 4"/>
                  <a:gd name="T12" fmla="*/ 8 w 8"/>
                  <a:gd name="T13" fmla="*/ 4 h 4"/>
                  <a:gd name="T14" fmla="*/ 8 w 8"/>
                  <a:gd name="T15" fmla="*/ 0 h 4"/>
                  <a:gd name="T16" fmla="*/ 8 w 8"/>
                  <a:gd name="T17" fmla="*/ 0 h 4"/>
                  <a:gd name="T18" fmla="*/ 8 w 8"/>
                  <a:gd name="T19" fmla="*/ 0 h 4"/>
                  <a:gd name="T20" fmla="*/ 8 w 8"/>
                  <a:gd name="T21" fmla="*/ 0 h 4"/>
                  <a:gd name="T22" fmla="*/ 4 w 8"/>
                  <a:gd name="T23" fmla="*/ 0 h 4"/>
                  <a:gd name="T24" fmla="*/ 0 w 8"/>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4"/>
                  <a:gd name="T41" fmla="*/ 8 w 8"/>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4">
                    <a:moveTo>
                      <a:pt x="0" y="0"/>
                    </a:moveTo>
                    <a:lnTo>
                      <a:pt x="0" y="0"/>
                    </a:lnTo>
                    <a:lnTo>
                      <a:pt x="0" y="4"/>
                    </a:lnTo>
                    <a:lnTo>
                      <a:pt x="4" y="4"/>
                    </a:lnTo>
                    <a:lnTo>
                      <a:pt x="8" y="4"/>
                    </a:lnTo>
                    <a:lnTo>
                      <a:pt x="8" y="0"/>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8" name="Freeform 199"/>
              <p:cNvSpPr>
                <a:spLocks/>
              </p:cNvSpPr>
              <p:nvPr/>
            </p:nvSpPr>
            <p:spPr bwMode="auto">
              <a:xfrm>
                <a:off x="2093" y="3669"/>
                <a:ext cx="12" cy="31"/>
              </a:xfrm>
              <a:custGeom>
                <a:avLst/>
                <a:gdLst>
                  <a:gd name="T0" fmla="*/ 0 w 12"/>
                  <a:gd name="T1" fmla="*/ 0 h 31"/>
                  <a:gd name="T2" fmla="*/ 0 w 12"/>
                  <a:gd name="T3" fmla="*/ 0 h 31"/>
                  <a:gd name="T4" fmla="*/ 4 w 12"/>
                  <a:gd name="T5" fmla="*/ 8 h 31"/>
                  <a:gd name="T6" fmla="*/ 4 w 12"/>
                  <a:gd name="T7" fmla="*/ 15 h 31"/>
                  <a:gd name="T8" fmla="*/ 8 w 12"/>
                  <a:gd name="T9" fmla="*/ 23 h 31"/>
                  <a:gd name="T10" fmla="*/ 8 w 12"/>
                  <a:gd name="T11" fmla="*/ 31 h 31"/>
                  <a:gd name="T12" fmla="*/ 12 w 12"/>
                  <a:gd name="T13" fmla="*/ 31 h 31"/>
                  <a:gd name="T14" fmla="*/ 12 w 12"/>
                  <a:gd name="T15" fmla="*/ 23 h 31"/>
                  <a:gd name="T16" fmla="*/ 12 w 12"/>
                  <a:gd name="T17" fmla="*/ 15 h 31"/>
                  <a:gd name="T18" fmla="*/ 8 w 12"/>
                  <a:gd name="T19" fmla="*/ 8 h 31"/>
                  <a:gd name="T20" fmla="*/ 8 w 12"/>
                  <a:gd name="T21" fmla="*/ 0 h 31"/>
                  <a:gd name="T22" fmla="*/ 8 w 12"/>
                  <a:gd name="T23" fmla="*/ 0 h 31"/>
                  <a:gd name="T24" fmla="*/ 0 w 12"/>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31"/>
                  <a:gd name="T41" fmla="*/ 12 w 1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31">
                    <a:moveTo>
                      <a:pt x="0" y="0"/>
                    </a:moveTo>
                    <a:lnTo>
                      <a:pt x="0" y="0"/>
                    </a:lnTo>
                    <a:lnTo>
                      <a:pt x="4" y="8"/>
                    </a:lnTo>
                    <a:lnTo>
                      <a:pt x="4" y="15"/>
                    </a:lnTo>
                    <a:lnTo>
                      <a:pt x="8" y="23"/>
                    </a:lnTo>
                    <a:lnTo>
                      <a:pt x="8" y="31"/>
                    </a:lnTo>
                    <a:lnTo>
                      <a:pt x="12" y="31"/>
                    </a:lnTo>
                    <a:lnTo>
                      <a:pt x="12" y="23"/>
                    </a:lnTo>
                    <a:lnTo>
                      <a:pt x="12" y="15"/>
                    </a:lnTo>
                    <a:lnTo>
                      <a:pt x="8" y="8"/>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09" name="Freeform 200"/>
              <p:cNvSpPr>
                <a:spLocks/>
              </p:cNvSpPr>
              <p:nvPr/>
            </p:nvSpPr>
            <p:spPr bwMode="auto">
              <a:xfrm>
                <a:off x="2093" y="3638"/>
                <a:ext cx="20" cy="31"/>
              </a:xfrm>
              <a:custGeom>
                <a:avLst/>
                <a:gdLst>
                  <a:gd name="T0" fmla="*/ 20 w 20"/>
                  <a:gd name="T1" fmla="*/ 0 h 31"/>
                  <a:gd name="T2" fmla="*/ 20 w 20"/>
                  <a:gd name="T3" fmla="*/ 0 h 31"/>
                  <a:gd name="T4" fmla="*/ 16 w 20"/>
                  <a:gd name="T5" fmla="*/ 0 h 31"/>
                  <a:gd name="T6" fmla="*/ 8 w 20"/>
                  <a:gd name="T7" fmla="*/ 0 h 31"/>
                  <a:gd name="T8" fmla="*/ 8 w 20"/>
                  <a:gd name="T9" fmla="*/ 4 h 31"/>
                  <a:gd name="T10" fmla="*/ 4 w 20"/>
                  <a:gd name="T11" fmla="*/ 8 h 31"/>
                  <a:gd name="T12" fmla="*/ 4 w 20"/>
                  <a:gd name="T13" fmla="*/ 16 h 31"/>
                  <a:gd name="T14" fmla="*/ 4 w 20"/>
                  <a:gd name="T15" fmla="*/ 19 h 31"/>
                  <a:gd name="T16" fmla="*/ 0 w 20"/>
                  <a:gd name="T17" fmla="*/ 23 h 31"/>
                  <a:gd name="T18" fmla="*/ 0 w 20"/>
                  <a:gd name="T19" fmla="*/ 31 h 31"/>
                  <a:gd name="T20" fmla="*/ 8 w 20"/>
                  <a:gd name="T21" fmla="*/ 31 h 31"/>
                  <a:gd name="T22" fmla="*/ 8 w 20"/>
                  <a:gd name="T23" fmla="*/ 23 h 31"/>
                  <a:gd name="T24" fmla="*/ 8 w 20"/>
                  <a:gd name="T25" fmla="*/ 19 h 31"/>
                  <a:gd name="T26" fmla="*/ 8 w 20"/>
                  <a:gd name="T27" fmla="*/ 16 h 31"/>
                  <a:gd name="T28" fmla="*/ 12 w 20"/>
                  <a:gd name="T29" fmla="*/ 12 h 31"/>
                  <a:gd name="T30" fmla="*/ 12 w 20"/>
                  <a:gd name="T31" fmla="*/ 8 h 31"/>
                  <a:gd name="T32" fmla="*/ 12 w 20"/>
                  <a:gd name="T33" fmla="*/ 4 h 31"/>
                  <a:gd name="T34" fmla="*/ 16 w 20"/>
                  <a:gd name="T35" fmla="*/ 4 h 31"/>
                  <a:gd name="T36" fmla="*/ 20 w 20"/>
                  <a:gd name="T37" fmla="*/ 4 h 31"/>
                  <a:gd name="T38" fmla="*/ 20 w 20"/>
                  <a:gd name="T39" fmla="*/ 4 h 31"/>
                  <a:gd name="T40" fmla="*/ 20 w 20"/>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31"/>
                  <a:gd name="T65" fmla="*/ 20 w 20"/>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31">
                    <a:moveTo>
                      <a:pt x="20" y="0"/>
                    </a:moveTo>
                    <a:lnTo>
                      <a:pt x="20" y="0"/>
                    </a:lnTo>
                    <a:lnTo>
                      <a:pt x="16" y="0"/>
                    </a:lnTo>
                    <a:lnTo>
                      <a:pt x="8" y="0"/>
                    </a:lnTo>
                    <a:lnTo>
                      <a:pt x="8" y="4"/>
                    </a:lnTo>
                    <a:lnTo>
                      <a:pt x="4" y="8"/>
                    </a:lnTo>
                    <a:lnTo>
                      <a:pt x="4" y="16"/>
                    </a:lnTo>
                    <a:lnTo>
                      <a:pt x="4" y="19"/>
                    </a:lnTo>
                    <a:lnTo>
                      <a:pt x="0" y="23"/>
                    </a:lnTo>
                    <a:lnTo>
                      <a:pt x="0" y="31"/>
                    </a:lnTo>
                    <a:lnTo>
                      <a:pt x="8" y="31"/>
                    </a:lnTo>
                    <a:lnTo>
                      <a:pt x="8" y="23"/>
                    </a:lnTo>
                    <a:lnTo>
                      <a:pt x="8" y="19"/>
                    </a:lnTo>
                    <a:lnTo>
                      <a:pt x="8" y="16"/>
                    </a:lnTo>
                    <a:lnTo>
                      <a:pt x="12" y="12"/>
                    </a:lnTo>
                    <a:lnTo>
                      <a:pt x="12" y="8"/>
                    </a:lnTo>
                    <a:lnTo>
                      <a:pt x="12" y="4"/>
                    </a:lnTo>
                    <a:lnTo>
                      <a:pt x="16"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0" name="Freeform 201"/>
              <p:cNvSpPr>
                <a:spLocks/>
              </p:cNvSpPr>
              <p:nvPr/>
            </p:nvSpPr>
            <p:spPr bwMode="auto">
              <a:xfrm>
                <a:off x="2113" y="3638"/>
                <a:ext cx="23" cy="31"/>
              </a:xfrm>
              <a:custGeom>
                <a:avLst/>
                <a:gdLst>
                  <a:gd name="T0" fmla="*/ 19 w 23"/>
                  <a:gd name="T1" fmla="*/ 31 h 31"/>
                  <a:gd name="T2" fmla="*/ 19 w 23"/>
                  <a:gd name="T3" fmla="*/ 31 h 31"/>
                  <a:gd name="T4" fmla="*/ 23 w 23"/>
                  <a:gd name="T5" fmla="*/ 27 h 31"/>
                  <a:gd name="T6" fmla="*/ 23 w 23"/>
                  <a:gd name="T7" fmla="*/ 19 h 31"/>
                  <a:gd name="T8" fmla="*/ 19 w 23"/>
                  <a:gd name="T9" fmla="*/ 16 h 31"/>
                  <a:gd name="T10" fmla="*/ 19 w 23"/>
                  <a:gd name="T11" fmla="*/ 12 h 31"/>
                  <a:gd name="T12" fmla="*/ 15 w 23"/>
                  <a:gd name="T13" fmla="*/ 8 h 31"/>
                  <a:gd name="T14" fmla="*/ 11 w 23"/>
                  <a:gd name="T15" fmla="*/ 4 h 31"/>
                  <a:gd name="T16" fmla="*/ 4 w 23"/>
                  <a:gd name="T17" fmla="*/ 0 h 31"/>
                  <a:gd name="T18" fmla="*/ 0 w 23"/>
                  <a:gd name="T19" fmla="*/ 0 h 31"/>
                  <a:gd name="T20" fmla="*/ 0 w 23"/>
                  <a:gd name="T21" fmla="*/ 4 h 31"/>
                  <a:gd name="T22" fmla="*/ 4 w 23"/>
                  <a:gd name="T23" fmla="*/ 4 h 31"/>
                  <a:gd name="T24" fmla="*/ 7 w 23"/>
                  <a:gd name="T25" fmla="*/ 8 h 31"/>
                  <a:gd name="T26" fmla="*/ 11 w 23"/>
                  <a:gd name="T27" fmla="*/ 12 h 31"/>
                  <a:gd name="T28" fmla="*/ 11 w 23"/>
                  <a:gd name="T29" fmla="*/ 12 h 31"/>
                  <a:gd name="T30" fmla="*/ 15 w 23"/>
                  <a:gd name="T31" fmla="*/ 16 h 31"/>
                  <a:gd name="T32" fmla="*/ 15 w 23"/>
                  <a:gd name="T33" fmla="*/ 19 h 31"/>
                  <a:gd name="T34" fmla="*/ 15 w 23"/>
                  <a:gd name="T35" fmla="*/ 23 h 31"/>
                  <a:gd name="T36" fmla="*/ 15 w 23"/>
                  <a:gd name="T37" fmla="*/ 27 h 31"/>
                  <a:gd name="T38" fmla="*/ 15 w 23"/>
                  <a:gd name="T39" fmla="*/ 27 h 31"/>
                  <a:gd name="T40" fmla="*/ 19 w 23"/>
                  <a:gd name="T41" fmla="*/ 31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31"/>
                  <a:gd name="T65" fmla="*/ 23 w 23"/>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31">
                    <a:moveTo>
                      <a:pt x="19" y="31"/>
                    </a:moveTo>
                    <a:lnTo>
                      <a:pt x="19" y="31"/>
                    </a:lnTo>
                    <a:lnTo>
                      <a:pt x="23" y="27"/>
                    </a:lnTo>
                    <a:lnTo>
                      <a:pt x="23" y="19"/>
                    </a:lnTo>
                    <a:lnTo>
                      <a:pt x="19" y="16"/>
                    </a:lnTo>
                    <a:lnTo>
                      <a:pt x="19" y="12"/>
                    </a:lnTo>
                    <a:lnTo>
                      <a:pt x="15" y="8"/>
                    </a:lnTo>
                    <a:lnTo>
                      <a:pt x="11" y="4"/>
                    </a:lnTo>
                    <a:lnTo>
                      <a:pt x="4" y="0"/>
                    </a:lnTo>
                    <a:lnTo>
                      <a:pt x="0" y="0"/>
                    </a:lnTo>
                    <a:lnTo>
                      <a:pt x="0" y="4"/>
                    </a:lnTo>
                    <a:lnTo>
                      <a:pt x="4" y="4"/>
                    </a:lnTo>
                    <a:lnTo>
                      <a:pt x="7" y="8"/>
                    </a:lnTo>
                    <a:lnTo>
                      <a:pt x="11" y="12"/>
                    </a:lnTo>
                    <a:lnTo>
                      <a:pt x="15" y="16"/>
                    </a:lnTo>
                    <a:lnTo>
                      <a:pt x="15" y="19"/>
                    </a:lnTo>
                    <a:lnTo>
                      <a:pt x="15" y="23"/>
                    </a:lnTo>
                    <a:lnTo>
                      <a:pt x="15" y="27"/>
                    </a:lnTo>
                    <a:lnTo>
                      <a:pt x="1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1" name="Freeform 202"/>
              <p:cNvSpPr>
                <a:spLocks/>
              </p:cNvSpPr>
              <p:nvPr/>
            </p:nvSpPr>
            <p:spPr bwMode="auto">
              <a:xfrm>
                <a:off x="2101" y="3665"/>
                <a:ext cx="31" cy="39"/>
              </a:xfrm>
              <a:custGeom>
                <a:avLst/>
                <a:gdLst>
                  <a:gd name="T0" fmla="*/ 4 w 31"/>
                  <a:gd name="T1" fmla="*/ 39 h 39"/>
                  <a:gd name="T2" fmla="*/ 8 w 31"/>
                  <a:gd name="T3" fmla="*/ 35 h 39"/>
                  <a:gd name="T4" fmla="*/ 12 w 31"/>
                  <a:gd name="T5" fmla="*/ 31 h 39"/>
                  <a:gd name="T6" fmla="*/ 12 w 31"/>
                  <a:gd name="T7" fmla="*/ 27 h 39"/>
                  <a:gd name="T8" fmla="*/ 16 w 31"/>
                  <a:gd name="T9" fmla="*/ 23 h 39"/>
                  <a:gd name="T10" fmla="*/ 19 w 31"/>
                  <a:gd name="T11" fmla="*/ 19 h 39"/>
                  <a:gd name="T12" fmla="*/ 23 w 31"/>
                  <a:gd name="T13" fmla="*/ 16 h 39"/>
                  <a:gd name="T14" fmla="*/ 27 w 31"/>
                  <a:gd name="T15" fmla="*/ 8 h 39"/>
                  <a:gd name="T16" fmla="*/ 31 w 31"/>
                  <a:gd name="T17" fmla="*/ 4 h 39"/>
                  <a:gd name="T18" fmla="*/ 27 w 31"/>
                  <a:gd name="T19" fmla="*/ 0 h 39"/>
                  <a:gd name="T20" fmla="*/ 23 w 31"/>
                  <a:gd name="T21" fmla="*/ 8 h 39"/>
                  <a:gd name="T22" fmla="*/ 19 w 31"/>
                  <a:gd name="T23" fmla="*/ 12 h 39"/>
                  <a:gd name="T24" fmla="*/ 16 w 31"/>
                  <a:gd name="T25" fmla="*/ 16 h 39"/>
                  <a:gd name="T26" fmla="*/ 12 w 31"/>
                  <a:gd name="T27" fmla="*/ 19 h 39"/>
                  <a:gd name="T28" fmla="*/ 8 w 31"/>
                  <a:gd name="T29" fmla="*/ 23 h 39"/>
                  <a:gd name="T30" fmla="*/ 4 w 31"/>
                  <a:gd name="T31" fmla="*/ 27 h 39"/>
                  <a:gd name="T32" fmla="*/ 0 w 31"/>
                  <a:gd name="T33" fmla="*/ 31 h 39"/>
                  <a:gd name="T34" fmla="*/ 0 w 31"/>
                  <a:gd name="T35" fmla="*/ 35 h 39"/>
                  <a:gd name="T36" fmla="*/ 4 w 31"/>
                  <a:gd name="T37" fmla="*/ 39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39"/>
                  <a:gd name="T59" fmla="*/ 31 w 31"/>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39">
                    <a:moveTo>
                      <a:pt x="4" y="39"/>
                    </a:moveTo>
                    <a:lnTo>
                      <a:pt x="8" y="35"/>
                    </a:lnTo>
                    <a:lnTo>
                      <a:pt x="12" y="31"/>
                    </a:lnTo>
                    <a:lnTo>
                      <a:pt x="12" y="27"/>
                    </a:lnTo>
                    <a:lnTo>
                      <a:pt x="16" y="23"/>
                    </a:lnTo>
                    <a:lnTo>
                      <a:pt x="19" y="19"/>
                    </a:lnTo>
                    <a:lnTo>
                      <a:pt x="23" y="16"/>
                    </a:lnTo>
                    <a:lnTo>
                      <a:pt x="27" y="8"/>
                    </a:lnTo>
                    <a:lnTo>
                      <a:pt x="31" y="4"/>
                    </a:lnTo>
                    <a:lnTo>
                      <a:pt x="27" y="0"/>
                    </a:lnTo>
                    <a:lnTo>
                      <a:pt x="23" y="8"/>
                    </a:lnTo>
                    <a:lnTo>
                      <a:pt x="19" y="12"/>
                    </a:lnTo>
                    <a:lnTo>
                      <a:pt x="16" y="16"/>
                    </a:lnTo>
                    <a:lnTo>
                      <a:pt x="12" y="19"/>
                    </a:lnTo>
                    <a:lnTo>
                      <a:pt x="8" y="23"/>
                    </a:lnTo>
                    <a:lnTo>
                      <a:pt x="4" y="27"/>
                    </a:lnTo>
                    <a:lnTo>
                      <a:pt x="0" y="31"/>
                    </a:lnTo>
                    <a:lnTo>
                      <a:pt x="0" y="35"/>
                    </a:lnTo>
                    <a:lnTo>
                      <a:pt x="4"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2" name="Freeform 203"/>
              <p:cNvSpPr>
                <a:spLocks/>
              </p:cNvSpPr>
              <p:nvPr/>
            </p:nvSpPr>
            <p:spPr bwMode="auto">
              <a:xfrm>
                <a:off x="2182" y="3792"/>
                <a:ext cx="31" cy="16"/>
              </a:xfrm>
              <a:custGeom>
                <a:avLst/>
                <a:gdLst>
                  <a:gd name="T0" fmla="*/ 4 w 31"/>
                  <a:gd name="T1" fmla="*/ 8 h 16"/>
                  <a:gd name="T2" fmla="*/ 4 w 31"/>
                  <a:gd name="T3" fmla="*/ 12 h 16"/>
                  <a:gd name="T4" fmla="*/ 8 w 31"/>
                  <a:gd name="T5" fmla="*/ 12 h 16"/>
                  <a:gd name="T6" fmla="*/ 12 w 31"/>
                  <a:gd name="T7" fmla="*/ 16 h 16"/>
                  <a:gd name="T8" fmla="*/ 15 w 31"/>
                  <a:gd name="T9" fmla="*/ 12 h 16"/>
                  <a:gd name="T10" fmla="*/ 19 w 31"/>
                  <a:gd name="T11" fmla="*/ 12 h 16"/>
                  <a:gd name="T12" fmla="*/ 23 w 31"/>
                  <a:gd name="T13" fmla="*/ 12 h 16"/>
                  <a:gd name="T14" fmla="*/ 27 w 31"/>
                  <a:gd name="T15" fmla="*/ 8 h 16"/>
                  <a:gd name="T16" fmla="*/ 27 w 31"/>
                  <a:gd name="T17" fmla="*/ 8 h 16"/>
                  <a:gd name="T18" fmla="*/ 31 w 31"/>
                  <a:gd name="T19" fmla="*/ 4 h 16"/>
                  <a:gd name="T20" fmla="*/ 27 w 31"/>
                  <a:gd name="T21" fmla="*/ 0 h 16"/>
                  <a:gd name="T22" fmla="*/ 27 w 31"/>
                  <a:gd name="T23" fmla="*/ 4 h 16"/>
                  <a:gd name="T24" fmla="*/ 23 w 31"/>
                  <a:gd name="T25" fmla="*/ 4 h 16"/>
                  <a:gd name="T26" fmla="*/ 19 w 31"/>
                  <a:gd name="T27" fmla="*/ 4 h 16"/>
                  <a:gd name="T28" fmla="*/ 15 w 31"/>
                  <a:gd name="T29" fmla="*/ 8 h 16"/>
                  <a:gd name="T30" fmla="*/ 15 w 31"/>
                  <a:gd name="T31" fmla="*/ 8 h 16"/>
                  <a:gd name="T32" fmla="*/ 12 w 31"/>
                  <a:gd name="T33" fmla="*/ 8 h 16"/>
                  <a:gd name="T34" fmla="*/ 8 w 31"/>
                  <a:gd name="T35" fmla="*/ 8 h 16"/>
                  <a:gd name="T36" fmla="*/ 4 w 31"/>
                  <a:gd name="T37" fmla="*/ 8 h 16"/>
                  <a:gd name="T38" fmla="*/ 0 w 31"/>
                  <a:gd name="T39" fmla="*/ 8 h 16"/>
                  <a:gd name="T40" fmla="*/ 4 w 31"/>
                  <a:gd name="T41" fmla="*/ 8 h 16"/>
                  <a:gd name="T42" fmla="*/ 0 w 31"/>
                  <a:gd name="T43" fmla="*/ 4 h 16"/>
                  <a:gd name="T44" fmla="*/ 0 w 31"/>
                  <a:gd name="T45" fmla="*/ 8 h 16"/>
                  <a:gd name="T46" fmla="*/ 4 w 31"/>
                  <a:gd name="T47" fmla="*/ 8 h 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
                  <a:gd name="T73" fmla="*/ 0 h 16"/>
                  <a:gd name="T74" fmla="*/ 31 w 31"/>
                  <a:gd name="T75" fmla="*/ 16 h 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 h="16">
                    <a:moveTo>
                      <a:pt x="4" y="8"/>
                    </a:moveTo>
                    <a:lnTo>
                      <a:pt x="4" y="12"/>
                    </a:lnTo>
                    <a:lnTo>
                      <a:pt x="8" y="12"/>
                    </a:lnTo>
                    <a:lnTo>
                      <a:pt x="12" y="16"/>
                    </a:lnTo>
                    <a:lnTo>
                      <a:pt x="15" y="12"/>
                    </a:lnTo>
                    <a:lnTo>
                      <a:pt x="19" y="12"/>
                    </a:lnTo>
                    <a:lnTo>
                      <a:pt x="23" y="12"/>
                    </a:lnTo>
                    <a:lnTo>
                      <a:pt x="27" y="8"/>
                    </a:lnTo>
                    <a:lnTo>
                      <a:pt x="31" y="4"/>
                    </a:lnTo>
                    <a:lnTo>
                      <a:pt x="27" y="0"/>
                    </a:lnTo>
                    <a:lnTo>
                      <a:pt x="27" y="4"/>
                    </a:lnTo>
                    <a:lnTo>
                      <a:pt x="23" y="4"/>
                    </a:lnTo>
                    <a:lnTo>
                      <a:pt x="19" y="4"/>
                    </a:lnTo>
                    <a:lnTo>
                      <a:pt x="15" y="8"/>
                    </a:lnTo>
                    <a:lnTo>
                      <a:pt x="12" y="8"/>
                    </a:lnTo>
                    <a:lnTo>
                      <a:pt x="8" y="8"/>
                    </a:lnTo>
                    <a:lnTo>
                      <a:pt x="4" y="8"/>
                    </a:lnTo>
                    <a:lnTo>
                      <a:pt x="0" y="8"/>
                    </a:lnTo>
                    <a:lnTo>
                      <a:pt x="4" y="8"/>
                    </a:lnTo>
                    <a:lnTo>
                      <a:pt x="0" y="4"/>
                    </a:lnTo>
                    <a:lnTo>
                      <a:pt x="0" y="8"/>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3" name="Freeform 204"/>
              <p:cNvSpPr>
                <a:spLocks/>
              </p:cNvSpPr>
              <p:nvPr/>
            </p:nvSpPr>
            <p:spPr bwMode="auto">
              <a:xfrm>
                <a:off x="2163" y="3800"/>
                <a:ext cx="27" cy="50"/>
              </a:xfrm>
              <a:custGeom>
                <a:avLst/>
                <a:gdLst>
                  <a:gd name="T0" fmla="*/ 4 w 27"/>
                  <a:gd name="T1" fmla="*/ 50 h 50"/>
                  <a:gd name="T2" fmla="*/ 4 w 27"/>
                  <a:gd name="T3" fmla="*/ 50 h 50"/>
                  <a:gd name="T4" fmla="*/ 11 w 27"/>
                  <a:gd name="T5" fmla="*/ 46 h 50"/>
                  <a:gd name="T6" fmla="*/ 15 w 27"/>
                  <a:gd name="T7" fmla="*/ 39 h 50"/>
                  <a:gd name="T8" fmla="*/ 19 w 27"/>
                  <a:gd name="T9" fmla="*/ 35 h 50"/>
                  <a:gd name="T10" fmla="*/ 23 w 27"/>
                  <a:gd name="T11" fmla="*/ 27 h 50"/>
                  <a:gd name="T12" fmla="*/ 23 w 27"/>
                  <a:gd name="T13" fmla="*/ 23 h 50"/>
                  <a:gd name="T14" fmla="*/ 27 w 27"/>
                  <a:gd name="T15" fmla="*/ 16 h 50"/>
                  <a:gd name="T16" fmla="*/ 27 w 27"/>
                  <a:gd name="T17" fmla="*/ 8 h 50"/>
                  <a:gd name="T18" fmla="*/ 23 w 27"/>
                  <a:gd name="T19" fmla="*/ 0 h 50"/>
                  <a:gd name="T20" fmla="*/ 19 w 27"/>
                  <a:gd name="T21" fmla="*/ 0 h 50"/>
                  <a:gd name="T22" fmla="*/ 19 w 27"/>
                  <a:gd name="T23" fmla="*/ 8 h 50"/>
                  <a:gd name="T24" fmla="*/ 19 w 27"/>
                  <a:gd name="T25" fmla="*/ 16 h 50"/>
                  <a:gd name="T26" fmla="*/ 19 w 27"/>
                  <a:gd name="T27" fmla="*/ 23 h 50"/>
                  <a:gd name="T28" fmla="*/ 19 w 27"/>
                  <a:gd name="T29" fmla="*/ 27 h 50"/>
                  <a:gd name="T30" fmla="*/ 15 w 27"/>
                  <a:gd name="T31" fmla="*/ 31 h 50"/>
                  <a:gd name="T32" fmla="*/ 11 w 27"/>
                  <a:gd name="T33" fmla="*/ 39 h 50"/>
                  <a:gd name="T34" fmla="*/ 7 w 27"/>
                  <a:gd name="T35" fmla="*/ 43 h 50"/>
                  <a:gd name="T36" fmla="*/ 0 w 27"/>
                  <a:gd name="T37" fmla="*/ 43 h 50"/>
                  <a:gd name="T38" fmla="*/ 0 w 27"/>
                  <a:gd name="T39" fmla="*/ 43 h 50"/>
                  <a:gd name="T40" fmla="*/ 4 w 27"/>
                  <a:gd name="T41" fmla="*/ 5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50"/>
                  <a:gd name="T65" fmla="*/ 27 w 27"/>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50">
                    <a:moveTo>
                      <a:pt x="4" y="50"/>
                    </a:moveTo>
                    <a:lnTo>
                      <a:pt x="4" y="50"/>
                    </a:lnTo>
                    <a:lnTo>
                      <a:pt x="11" y="46"/>
                    </a:lnTo>
                    <a:lnTo>
                      <a:pt x="15" y="39"/>
                    </a:lnTo>
                    <a:lnTo>
                      <a:pt x="19" y="35"/>
                    </a:lnTo>
                    <a:lnTo>
                      <a:pt x="23" y="27"/>
                    </a:lnTo>
                    <a:lnTo>
                      <a:pt x="23" y="23"/>
                    </a:lnTo>
                    <a:lnTo>
                      <a:pt x="27" y="16"/>
                    </a:lnTo>
                    <a:lnTo>
                      <a:pt x="27" y="8"/>
                    </a:lnTo>
                    <a:lnTo>
                      <a:pt x="23" y="0"/>
                    </a:lnTo>
                    <a:lnTo>
                      <a:pt x="19" y="0"/>
                    </a:lnTo>
                    <a:lnTo>
                      <a:pt x="19" y="8"/>
                    </a:lnTo>
                    <a:lnTo>
                      <a:pt x="19" y="16"/>
                    </a:lnTo>
                    <a:lnTo>
                      <a:pt x="19" y="23"/>
                    </a:lnTo>
                    <a:lnTo>
                      <a:pt x="19" y="27"/>
                    </a:lnTo>
                    <a:lnTo>
                      <a:pt x="15" y="31"/>
                    </a:lnTo>
                    <a:lnTo>
                      <a:pt x="11" y="39"/>
                    </a:lnTo>
                    <a:lnTo>
                      <a:pt x="7" y="43"/>
                    </a:lnTo>
                    <a:lnTo>
                      <a:pt x="0" y="43"/>
                    </a:ln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4" name="Freeform 205"/>
              <p:cNvSpPr>
                <a:spLocks/>
              </p:cNvSpPr>
              <p:nvPr/>
            </p:nvSpPr>
            <p:spPr bwMode="auto">
              <a:xfrm>
                <a:off x="1959" y="3816"/>
                <a:ext cx="208" cy="46"/>
              </a:xfrm>
              <a:custGeom>
                <a:avLst/>
                <a:gdLst>
                  <a:gd name="T0" fmla="*/ 0 w 208"/>
                  <a:gd name="T1" fmla="*/ 3 h 46"/>
                  <a:gd name="T2" fmla="*/ 7 w 208"/>
                  <a:gd name="T3" fmla="*/ 7 h 46"/>
                  <a:gd name="T4" fmla="*/ 15 w 208"/>
                  <a:gd name="T5" fmla="*/ 11 h 46"/>
                  <a:gd name="T6" fmla="*/ 23 w 208"/>
                  <a:gd name="T7" fmla="*/ 19 h 46"/>
                  <a:gd name="T8" fmla="*/ 34 w 208"/>
                  <a:gd name="T9" fmla="*/ 23 h 46"/>
                  <a:gd name="T10" fmla="*/ 46 w 208"/>
                  <a:gd name="T11" fmla="*/ 27 h 46"/>
                  <a:gd name="T12" fmla="*/ 57 w 208"/>
                  <a:gd name="T13" fmla="*/ 34 h 46"/>
                  <a:gd name="T14" fmla="*/ 69 w 208"/>
                  <a:gd name="T15" fmla="*/ 38 h 46"/>
                  <a:gd name="T16" fmla="*/ 81 w 208"/>
                  <a:gd name="T17" fmla="*/ 42 h 46"/>
                  <a:gd name="T18" fmla="*/ 96 w 208"/>
                  <a:gd name="T19" fmla="*/ 46 h 46"/>
                  <a:gd name="T20" fmla="*/ 111 w 208"/>
                  <a:gd name="T21" fmla="*/ 46 h 46"/>
                  <a:gd name="T22" fmla="*/ 123 w 208"/>
                  <a:gd name="T23" fmla="*/ 46 h 46"/>
                  <a:gd name="T24" fmla="*/ 142 w 208"/>
                  <a:gd name="T25" fmla="*/ 46 h 46"/>
                  <a:gd name="T26" fmla="*/ 158 w 208"/>
                  <a:gd name="T27" fmla="*/ 46 h 46"/>
                  <a:gd name="T28" fmla="*/ 173 w 208"/>
                  <a:gd name="T29" fmla="*/ 46 h 46"/>
                  <a:gd name="T30" fmla="*/ 188 w 208"/>
                  <a:gd name="T31" fmla="*/ 38 h 46"/>
                  <a:gd name="T32" fmla="*/ 208 w 208"/>
                  <a:gd name="T33" fmla="*/ 34 h 46"/>
                  <a:gd name="T34" fmla="*/ 204 w 208"/>
                  <a:gd name="T35" fmla="*/ 27 h 46"/>
                  <a:gd name="T36" fmla="*/ 188 w 208"/>
                  <a:gd name="T37" fmla="*/ 34 h 46"/>
                  <a:gd name="T38" fmla="*/ 173 w 208"/>
                  <a:gd name="T39" fmla="*/ 38 h 46"/>
                  <a:gd name="T40" fmla="*/ 158 w 208"/>
                  <a:gd name="T41" fmla="*/ 42 h 46"/>
                  <a:gd name="T42" fmla="*/ 142 w 208"/>
                  <a:gd name="T43" fmla="*/ 42 h 46"/>
                  <a:gd name="T44" fmla="*/ 123 w 208"/>
                  <a:gd name="T45" fmla="*/ 42 h 46"/>
                  <a:gd name="T46" fmla="*/ 111 w 208"/>
                  <a:gd name="T47" fmla="*/ 42 h 46"/>
                  <a:gd name="T48" fmla="*/ 96 w 208"/>
                  <a:gd name="T49" fmla="*/ 38 h 46"/>
                  <a:gd name="T50" fmla="*/ 81 w 208"/>
                  <a:gd name="T51" fmla="*/ 34 h 46"/>
                  <a:gd name="T52" fmla="*/ 69 w 208"/>
                  <a:gd name="T53" fmla="*/ 30 h 46"/>
                  <a:gd name="T54" fmla="*/ 57 w 208"/>
                  <a:gd name="T55" fmla="*/ 27 h 46"/>
                  <a:gd name="T56" fmla="*/ 46 w 208"/>
                  <a:gd name="T57" fmla="*/ 23 h 46"/>
                  <a:gd name="T58" fmla="*/ 34 w 208"/>
                  <a:gd name="T59" fmla="*/ 19 h 46"/>
                  <a:gd name="T60" fmla="*/ 27 w 208"/>
                  <a:gd name="T61" fmla="*/ 11 h 46"/>
                  <a:gd name="T62" fmla="*/ 19 w 208"/>
                  <a:gd name="T63" fmla="*/ 7 h 46"/>
                  <a:gd name="T64" fmla="*/ 11 w 208"/>
                  <a:gd name="T65" fmla="*/ 3 h 46"/>
                  <a:gd name="T66" fmla="*/ 4 w 208"/>
                  <a:gd name="T67" fmla="*/ 0 h 46"/>
                  <a:gd name="T68" fmla="*/ 0 w 208"/>
                  <a:gd name="T69" fmla="*/ 3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8"/>
                  <a:gd name="T106" fmla="*/ 0 h 46"/>
                  <a:gd name="T107" fmla="*/ 208 w 208"/>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8" h="46">
                    <a:moveTo>
                      <a:pt x="0" y="3"/>
                    </a:moveTo>
                    <a:lnTo>
                      <a:pt x="7" y="7"/>
                    </a:lnTo>
                    <a:lnTo>
                      <a:pt x="15" y="11"/>
                    </a:lnTo>
                    <a:lnTo>
                      <a:pt x="23" y="19"/>
                    </a:lnTo>
                    <a:lnTo>
                      <a:pt x="34" y="23"/>
                    </a:lnTo>
                    <a:lnTo>
                      <a:pt x="46" y="27"/>
                    </a:lnTo>
                    <a:lnTo>
                      <a:pt x="57" y="34"/>
                    </a:lnTo>
                    <a:lnTo>
                      <a:pt x="69" y="38"/>
                    </a:lnTo>
                    <a:lnTo>
                      <a:pt x="81" y="42"/>
                    </a:lnTo>
                    <a:lnTo>
                      <a:pt x="96" y="46"/>
                    </a:lnTo>
                    <a:lnTo>
                      <a:pt x="111" y="46"/>
                    </a:lnTo>
                    <a:lnTo>
                      <a:pt x="123" y="46"/>
                    </a:lnTo>
                    <a:lnTo>
                      <a:pt x="142" y="46"/>
                    </a:lnTo>
                    <a:lnTo>
                      <a:pt x="158" y="46"/>
                    </a:lnTo>
                    <a:lnTo>
                      <a:pt x="173" y="46"/>
                    </a:lnTo>
                    <a:lnTo>
                      <a:pt x="188" y="38"/>
                    </a:lnTo>
                    <a:lnTo>
                      <a:pt x="208" y="34"/>
                    </a:lnTo>
                    <a:lnTo>
                      <a:pt x="204" y="27"/>
                    </a:lnTo>
                    <a:lnTo>
                      <a:pt x="188" y="34"/>
                    </a:lnTo>
                    <a:lnTo>
                      <a:pt x="173" y="38"/>
                    </a:lnTo>
                    <a:lnTo>
                      <a:pt x="158" y="42"/>
                    </a:lnTo>
                    <a:lnTo>
                      <a:pt x="142" y="42"/>
                    </a:lnTo>
                    <a:lnTo>
                      <a:pt x="123" y="42"/>
                    </a:lnTo>
                    <a:lnTo>
                      <a:pt x="111" y="42"/>
                    </a:lnTo>
                    <a:lnTo>
                      <a:pt x="96" y="38"/>
                    </a:lnTo>
                    <a:lnTo>
                      <a:pt x="81" y="34"/>
                    </a:lnTo>
                    <a:lnTo>
                      <a:pt x="69" y="30"/>
                    </a:lnTo>
                    <a:lnTo>
                      <a:pt x="57" y="27"/>
                    </a:lnTo>
                    <a:lnTo>
                      <a:pt x="46" y="23"/>
                    </a:lnTo>
                    <a:lnTo>
                      <a:pt x="34" y="19"/>
                    </a:lnTo>
                    <a:lnTo>
                      <a:pt x="27" y="11"/>
                    </a:lnTo>
                    <a:lnTo>
                      <a:pt x="19" y="7"/>
                    </a:lnTo>
                    <a:lnTo>
                      <a:pt x="11" y="3"/>
                    </a:lnTo>
                    <a:lnTo>
                      <a:pt x="4"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5" name="Freeform 206"/>
              <p:cNvSpPr>
                <a:spLocks/>
              </p:cNvSpPr>
              <p:nvPr/>
            </p:nvSpPr>
            <p:spPr bwMode="auto">
              <a:xfrm>
                <a:off x="2332" y="3715"/>
                <a:ext cx="66" cy="23"/>
              </a:xfrm>
              <a:custGeom>
                <a:avLst/>
                <a:gdLst>
                  <a:gd name="T0" fmla="*/ 4 w 66"/>
                  <a:gd name="T1" fmla="*/ 23 h 23"/>
                  <a:gd name="T2" fmla="*/ 8 w 66"/>
                  <a:gd name="T3" fmla="*/ 20 h 23"/>
                  <a:gd name="T4" fmla="*/ 15 w 66"/>
                  <a:gd name="T5" fmla="*/ 12 h 23"/>
                  <a:gd name="T6" fmla="*/ 23 w 66"/>
                  <a:gd name="T7" fmla="*/ 12 h 23"/>
                  <a:gd name="T8" fmla="*/ 31 w 66"/>
                  <a:gd name="T9" fmla="*/ 8 h 23"/>
                  <a:gd name="T10" fmla="*/ 39 w 66"/>
                  <a:gd name="T11" fmla="*/ 8 h 23"/>
                  <a:gd name="T12" fmla="*/ 46 w 66"/>
                  <a:gd name="T13" fmla="*/ 8 h 23"/>
                  <a:gd name="T14" fmla="*/ 58 w 66"/>
                  <a:gd name="T15" fmla="*/ 8 h 23"/>
                  <a:gd name="T16" fmla="*/ 66 w 66"/>
                  <a:gd name="T17" fmla="*/ 12 h 23"/>
                  <a:gd name="T18" fmla="*/ 66 w 66"/>
                  <a:gd name="T19" fmla="*/ 4 h 23"/>
                  <a:gd name="T20" fmla="*/ 58 w 66"/>
                  <a:gd name="T21" fmla="*/ 4 h 23"/>
                  <a:gd name="T22" fmla="*/ 46 w 66"/>
                  <a:gd name="T23" fmla="*/ 0 h 23"/>
                  <a:gd name="T24" fmla="*/ 39 w 66"/>
                  <a:gd name="T25" fmla="*/ 0 h 23"/>
                  <a:gd name="T26" fmla="*/ 31 w 66"/>
                  <a:gd name="T27" fmla="*/ 0 h 23"/>
                  <a:gd name="T28" fmla="*/ 19 w 66"/>
                  <a:gd name="T29" fmla="*/ 4 h 23"/>
                  <a:gd name="T30" fmla="*/ 12 w 66"/>
                  <a:gd name="T31" fmla="*/ 8 h 23"/>
                  <a:gd name="T32" fmla="*/ 4 w 66"/>
                  <a:gd name="T33" fmla="*/ 12 h 23"/>
                  <a:gd name="T34" fmla="*/ 0 w 66"/>
                  <a:gd name="T35" fmla="*/ 23 h 23"/>
                  <a:gd name="T36" fmla="*/ 4 w 66"/>
                  <a:gd name="T37" fmla="*/ 23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3"/>
                  <a:gd name="T59" fmla="*/ 66 w 66"/>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3">
                    <a:moveTo>
                      <a:pt x="4" y="23"/>
                    </a:moveTo>
                    <a:lnTo>
                      <a:pt x="8" y="20"/>
                    </a:lnTo>
                    <a:lnTo>
                      <a:pt x="15" y="12"/>
                    </a:lnTo>
                    <a:lnTo>
                      <a:pt x="23" y="12"/>
                    </a:lnTo>
                    <a:lnTo>
                      <a:pt x="31" y="8"/>
                    </a:lnTo>
                    <a:lnTo>
                      <a:pt x="39" y="8"/>
                    </a:lnTo>
                    <a:lnTo>
                      <a:pt x="46" y="8"/>
                    </a:lnTo>
                    <a:lnTo>
                      <a:pt x="58" y="8"/>
                    </a:lnTo>
                    <a:lnTo>
                      <a:pt x="66" y="12"/>
                    </a:lnTo>
                    <a:lnTo>
                      <a:pt x="66" y="4"/>
                    </a:lnTo>
                    <a:lnTo>
                      <a:pt x="58" y="4"/>
                    </a:lnTo>
                    <a:lnTo>
                      <a:pt x="46" y="0"/>
                    </a:lnTo>
                    <a:lnTo>
                      <a:pt x="39" y="0"/>
                    </a:lnTo>
                    <a:lnTo>
                      <a:pt x="31" y="0"/>
                    </a:lnTo>
                    <a:lnTo>
                      <a:pt x="19" y="4"/>
                    </a:lnTo>
                    <a:lnTo>
                      <a:pt x="12" y="8"/>
                    </a:lnTo>
                    <a:lnTo>
                      <a:pt x="4" y="12"/>
                    </a:lnTo>
                    <a:lnTo>
                      <a:pt x="0" y="23"/>
                    </a:lnTo>
                    <a:lnTo>
                      <a:pt x="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6" name="Freeform 207"/>
              <p:cNvSpPr>
                <a:spLocks/>
              </p:cNvSpPr>
              <p:nvPr/>
            </p:nvSpPr>
            <p:spPr bwMode="auto">
              <a:xfrm>
                <a:off x="2051" y="3727"/>
                <a:ext cx="66" cy="23"/>
              </a:xfrm>
              <a:custGeom>
                <a:avLst/>
                <a:gdLst>
                  <a:gd name="T0" fmla="*/ 66 w 66"/>
                  <a:gd name="T1" fmla="*/ 19 h 23"/>
                  <a:gd name="T2" fmla="*/ 62 w 66"/>
                  <a:gd name="T3" fmla="*/ 11 h 23"/>
                  <a:gd name="T4" fmla="*/ 50 w 66"/>
                  <a:gd name="T5" fmla="*/ 4 h 23"/>
                  <a:gd name="T6" fmla="*/ 42 w 66"/>
                  <a:gd name="T7" fmla="*/ 4 h 23"/>
                  <a:gd name="T8" fmla="*/ 35 w 66"/>
                  <a:gd name="T9" fmla="*/ 0 h 23"/>
                  <a:gd name="T10" fmla="*/ 27 w 66"/>
                  <a:gd name="T11" fmla="*/ 0 h 23"/>
                  <a:gd name="T12" fmla="*/ 15 w 66"/>
                  <a:gd name="T13" fmla="*/ 4 h 23"/>
                  <a:gd name="T14" fmla="*/ 8 w 66"/>
                  <a:gd name="T15" fmla="*/ 4 h 23"/>
                  <a:gd name="T16" fmla="*/ 0 w 66"/>
                  <a:gd name="T17" fmla="*/ 8 h 23"/>
                  <a:gd name="T18" fmla="*/ 0 w 66"/>
                  <a:gd name="T19" fmla="*/ 11 h 23"/>
                  <a:gd name="T20" fmla="*/ 8 w 66"/>
                  <a:gd name="T21" fmla="*/ 11 h 23"/>
                  <a:gd name="T22" fmla="*/ 15 w 66"/>
                  <a:gd name="T23" fmla="*/ 8 h 23"/>
                  <a:gd name="T24" fmla="*/ 27 w 66"/>
                  <a:gd name="T25" fmla="*/ 8 h 23"/>
                  <a:gd name="T26" fmla="*/ 35 w 66"/>
                  <a:gd name="T27" fmla="*/ 8 h 23"/>
                  <a:gd name="T28" fmla="*/ 42 w 66"/>
                  <a:gd name="T29" fmla="*/ 8 h 23"/>
                  <a:gd name="T30" fmla="*/ 50 w 66"/>
                  <a:gd name="T31" fmla="*/ 11 h 23"/>
                  <a:gd name="T32" fmla="*/ 58 w 66"/>
                  <a:gd name="T33" fmla="*/ 15 h 23"/>
                  <a:gd name="T34" fmla="*/ 62 w 66"/>
                  <a:gd name="T35" fmla="*/ 23 h 23"/>
                  <a:gd name="T36" fmla="*/ 66 w 66"/>
                  <a:gd name="T37" fmla="*/ 19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23"/>
                  <a:gd name="T59" fmla="*/ 66 w 66"/>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23">
                    <a:moveTo>
                      <a:pt x="66" y="19"/>
                    </a:moveTo>
                    <a:lnTo>
                      <a:pt x="62" y="11"/>
                    </a:lnTo>
                    <a:lnTo>
                      <a:pt x="50" y="4"/>
                    </a:lnTo>
                    <a:lnTo>
                      <a:pt x="42" y="4"/>
                    </a:lnTo>
                    <a:lnTo>
                      <a:pt x="35" y="0"/>
                    </a:lnTo>
                    <a:lnTo>
                      <a:pt x="27" y="0"/>
                    </a:lnTo>
                    <a:lnTo>
                      <a:pt x="15" y="4"/>
                    </a:lnTo>
                    <a:lnTo>
                      <a:pt x="8" y="4"/>
                    </a:lnTo>
                    <a:lnTo>
                      <a:pt x="0" y="8"/>
                    </a:lnTo>
                    <a:lnTo>
                      <a:pt x="0" y="11"/>
                    </a:lnTo>
                    <a:lnTo>
                      <a:pt x="8" y="11"/>
                    </a:lnTo>
                    <a:lnTo>
                      <a:pt x="15" y="8"/>
                    </a:lnTo>
                    <a:lnTo>
                      <a:pt x="27" y="8"/>
                    </a:lnTo>
                    <a:lnTo>
                      <a:pt x="35" y="8"/>
                    </a:lnTo>
                    <a:lnTo>
                      <a:pt x="42" y="8"/>
                    </a:lnTo>
                    <a:lnTo>
                      <a:pt x="50" y="11"/>
                    </a:lnTo>
                    <a:lnTo>
                      <a:pt x="58" y="15"/>
                    </a:lnTo>
                    <a:lnTo>
                      <a:pt x="62" y="23"/>
                    </a:lnTo>
                    <a:lnTo>
                      <a:pt x="6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7" name="Freeform 208"/>
              <p:cNvSpPr>
                <a:spLocks/>
              </p:cNvSpPr>
              <p:nvPr/>
            </p:nvSpPr>
            <p:spPr bwMode="auto">
              <a:xfrm>
                <a:off x="1913" y="2863"/>
                <a:ext cx="134" cy="297"/>
              </a:xfrm>
              <a:custGeom>
                <a:avLst/>
                <a:gdLst>
                  <a:gd name="T0" fmla="*/ 134 w 134"/>
                  <a:gd name="T1" fmla="*/ 170 h 297"/>
                  <a:gd name="T2" fmla="*/ 130 w 134"/>
                  <a:gd name="T3" fmla="*/ 177 h 297"/>
                  <a:gd name="T4" fmla="*/ 127 w 134"/>
                  <a:gd name="T5" fmla="*/ 193 h 297"/>
                  <a:gd name="T6" fmla="*/ 123 w 134"/>
                  <a:gd name="T7" fmla="*/ 212 h 297"/>
                  <a:gd name="T8" fmla="*/ 123 w 134"/>
                  <a:gd name="T9" fmla="*/ 231 h 297"/>
                  <a:gd name="T10" fmla="*/ 119 w 134"/>
                  <a:gd name="T11" fmla="*/ 254 h 297"/>
                  <a:gd name="T12" fmla="*/ 119 w 134"/>
                  <a:gd name="T13" fmla="*/ 270 h 297"/>
                  <a:gd name="T14" fmla="*/ 115 w 134"/>
                  <a:gd name="T15" fmla="*/ 285 h 297"/>
                  <a:gd name="T16" fmla="*/ 115 w 134"/>
                  <a:gd name="T17" fmla="*/ 289 h 297"/>
                  <a:gd name="T18" fmla="*/ 0 w 134"/>
                  <a:gd name="T19" fmla="*/ 297 h 297"/>
                  <a:gd name="T20" fmla="*/ 3 w 134"/>
                  <a:gd name="T21" fmla="*/ 274 h 297"/>
                  <a:gd name="T22" fmla="*/ 7 w 134"/>
                  <a:gd name="T23" fmla="*/ 251 h 297"/>
                  <a:gd name="T24" fmla="*/ 11 w 134"/>
                  <a:gd name="T25" fmla="*/ 227 h 297"/>
                  <a:gd name="T26" fmla="*/ 19 w 134"/>
                  <a:gd name="T27" fmla="*/ 208 h 297"/>
                  <a:gd name="T28" fmla="*/ 26 w 134"/>
                  <a:gd name="T29" fmla="*/ 185 h 297"/>
                  <a:gd name="T30" fmla="*/ 34 w 134"/>
                  <a:gd name="T31" fmla="*/ 162 h 297"/>
                  <a:gd name="T32" fmla="*/ 42 w 134"/>
                  <a:gd name="T33" fmla="*/ 143 h 297"/>
                  <a:gd name="T34" fmla="*/ 50 w 134"/>
                  <a:gd name="T35" fmla="*/ 119 h 297"/>
                  <a:gd name="T36" fmla="*/ 50 w 134"/>
                  <a:gd name="T37" fmla="*/ 112 h 297"/>
                  <a:gd name="T38" fmla="*/ 53 w 134"/>
                  <a:gd name="T39" fmla="*/ 104 h 297"/>
                  <a:gd name="T40" fmla="*/ 57 w 134"/>
                  <a:gd name="T41" fmla="*/ 96 h 297"/>
                  <a:gd name="T42" fmla="*/ 61 w 134"/>
                  <a:gd name="T43" fmla="*/ 92 h 297"/>
                  <a:gd name="T44" fmla="*/ 65 w 134"/>
                  <a:gd name="T45" fmla="*/ 85 h 297"/>
                  <a:gd name="T46" fmla="*/ 73 w 134"/>
                  <a:gd name="T47" fmla="*/ 77 h 297"/>
                  <a:gd name="T48" fmla="*/ 77 w 134"/>
                  <a:gd name="T49" fmla="*/ 69 h 297"/>
                  <a:gd name="T50" fmla="*/ 84 w 134"/>
                  <a:gd name="T51" fmla="*/ 62 h 297"/>
                  <a:gd name="T52" fmla="*/ 88 w 134"/>
                  <a:gd name="T53" fmla="*/ 54 h 297"/>
                  <a:gd name="T54" fmla="*/ 96 w 134"/>
                  <a:gd name="T55" fmla="*/ 46 h 297"/>
                  <a:gd name="T56" fmla="*/ 100 w 134"/>
                  <a:gd name="T57" fmla="*/ 42 h 297"/>
                  <a:gd name="T58" fmla="*/ 107 w 134"/>
                  <a:gd name="T59" fmla="*/ 31 h 297"/>
                  <a:gd name="T60" fmla="*/ 111 w 134"/>
                  <a:gd name="T61" fmla="*/ 23 h 297"/>
                  <a:gd name="T62" fmla="*/ 119 w 134"/>
                  <a:gd name="T63" fmla="*/ 15 h 297"/>
                  <a:gd name="T64" fmla="*/ 123 w 134"/>
                  <a:gd name="T65" fmla="*/ 8 h 297"/>
                  <a:gd name="T66" fmla="*/ 127 w 134"/>
                  <a:gd name="T67" fmla="*/ 0 h 297"/>
                  <a:gd name="T68" fmla="*/ 134 w 134"/>
                  <a:gd name="T69" fmla="*/ 170 h 2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4"/>
                  <a:gd name="T106" fmla="*/ 0 h 297"/>
                  <a:gd name="T107" fmla="*/ 134 w 134"/>
                  <a:gd name="T108" fmla="*/ 297 h 2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4" h="297">
                    <a:moveTo>
                      <a:pt x="134" y="170"/>
                    </a:moveTo>
                    <a:lnTo>
                      <a:pt x="130" y="177"/>
                    </a:lnTo>
                    <a:lnTo>
                      <a:pt x="127" y="193"/>
                    </a:lnTo>
                    <a:lnTo>
                      <a:pt x="123" y="212"/>
                    </a:lnTo>
                    <a:lnTo>
                      <a:pt x="123" y="231"/>
                    </a:lnTo>
                    <a:lnTo>
                      <a:pt x="119" y="254"/>
                    </a:lnTo>
                    <a:lnTo>
                      <a:pt x="119" y="270"/>
                    </a:lnTo>
                    <a:lnTo>
                      <a:pt x="115" y="285"/>
                    </a:lnTo>
                    <a:lnTo>
                      <a:pt x="115" y="289"/>
                    </a:lnTo>
                    <a:lnTo>
                      <a:pt x="0" y="297"/>
                    </a:lnTo>
                    <a:lnTo>
                      <a:pt x="3" y="274"/>
                    </a:lnTo>
                    <a:lnTo>
                      <a:pt x="7" y="251"/>
                    </a:lnTo>
                    <a:lnTo>
                      <a:pt x="11" y="227"/>
                    </a:lnTo>
                    <a:lnTo>
                      <a:pt x="19" y="208"/>
                    </a:lnTo>
                    <a:lnTo>
                      <a:pt x="26" y="185"/>
                    </a:lnTo>
                    <a:lnTo>
                      <a:pt x="34" y="162"/>
                    </a:lnTo>
                    <a:lnTo>
                      <a:pt x="42" y="143"/>
                    </a:lnTo>
                    <a:lnTo>
                      <a:pt x="50" y="119"/>
                    </a:lnTo>
                    <a:lnTo>
                      <a:pt x="50" y="112"/>
                    </a:lnTo>
                    <a:lnTo>
                      <a:pt x="53" y="104"/>
                    </a:lnTo>
                    <a:lnTo>
                      <a:pt x="57" y="96"/>
                    </a:lnTo>
                    <a:lnTo>
                      <a:pt x="61" y="92"/>
                    </a:lnTo>
                    <a:lnTo>
                      <a:pt x="65" y="85"/>
                    </a:lnTo>
                    <a:lnTo>
                      <a:pt x="73" y="77"/>
                    </a:lnTo>
                    <a:lnTo>
                      <a:pt x="77" y="69"/>
                    </a:lnTo>
                    <a:lnTo>
                      <a:pt x="84" y="62"/>
                    </a:lnTo>
                    <a:lnTo>
                      <a:pt x="88" y="54"/>
                    </a:lnTo>
                    <a:lnTo>
                      <a:pt x="96" y="46"/>
                    </a:lnTo>
                    <a:lnTo>
                      <a:pt x="100" y="42"/>
                    </a:lnTo>
                    <a:lnTo>
                      <a:pt x="107" y="31"/>
                    </a:lnTo>
                    <a:lnTo>
                      <a:pt x="111" y="23"/>
                    </a:lnTo>
                    <a:lnTo>
                      <a:pt x="119" y="15"/>
                    </a:lnTo>
                    <a:lnTo>
                      <a:pt x="123" y="8"/>
                    </a:lnTo>
                    <a:lnTo>
                      <a:pt x="127" y="0"/>
                    </a:lnTo>
                    <a:lnTo>
                      <a:pt x="134" y="17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8" name="Freeform 209"/>
              <p:cNvSpPr>
                <a:spLocks/>
              </p:cNvSpPr>
              <p:nvPr/>
            </p:nvSpPr>
            <p:spPr bwMode="auto">
              <a:xfrm>
                <a:off x="2028" y="3029"/>
                <a:ext cx="19" cy="123"/>
              </a:xfrm>
              <a:custGeom>
                <a:avLst/>
                <a:gdLst>
                  <a:gd name="T0" fmla="*/ 0 w 19"/>
                  <a:gd name="T1" fmla="*/ 123 h 123"/>
                  <a:gd name="T2" fmla="*/ 4 w 19"/>
                  <a:gd name="T3" fmla="*/ 123 h 123"/>
                  <a:gd name="T4" fmla="*/ 4 w 19"/>
                  <a:gd name="T5" fmla="*/ 119 h 123"/>
                  <a:gd name="T6" fmla="*/ 4 w 19"/>
                  <a:gd name="T7" fmla="*/ 104 h 123"/>
                  <a:gd name="T8" fmla="*/ 8 w 19"/>
                  <a:gd name="T9" fmla="*/ 88 h 123"/>
                  <a:gd name="T10" fmla="*/ 8 w 19"/>
                  <a:gd name="T11" fmla="*/ 65 h 123"/>
                  <a:gd name="T12" fmla="*/ 12 w 19"/>
                  <a:gd name="T13" fmla="*/ 46 h 123"/>
                  <a:gd name="T14" fmla="*/ 15 w 19"/>
                  <a:gd name="T15" fmla="*/ 27 h 123"/>
                  <a:gd name="T16" fmla="*/ 19 w 19"/>
                  <a:gd name="T17" fmla="*/ 11 h 123"/>
                  <a:gd name="T18" fmla="*/ 19 w 19"/>
                  <a:gd name="T19" fmla="*/ 4 h 123"/>
                  <a:gd name="T20" fmla="*/ 15 w 19"/>
                  <a:gd name="T21" fmla="*/ 0 h 123"/>
                  <a:gd name="T22" fmla="*/ 12 w 19"/>
                  <a:gd name="T23" fmla="*/ 11 h 123"/>
                  <a:gd name="T24" fmla="*/ 8 w 19"/>
                  <a:gd name="T25" fmla="*/ 27 h 123"/>
                  <a:gd name="T26" fmla="*/ 8 w 19"/>
                  <a:gd name="T27" fmla="*/ 46 h 123"/>
                  <a:gd name="T28" fmla="*/ 4 w 19"/>
                  <a:gd name="T29" fmla="*/ 65 h 123"/>
                  <a:gd name="T30" fmla="*/ 0 w 19"/>
                  <a:gd name="T31" fmla="*/ 88 h 123"/>
                  <a:gd name="T32" fmla="*/ 0 w 19"/>
                  <a:gd name="T33" fmla="*/ 104 h 123"/>
                  <a:gd name="T34" fmla="*/ 0 w 19"/>
                  <a:gd name="T35" fmla="*/ 119 h 123"/>
                  <a:gd name="T36" fmla="*/ 0 w 19"/>
                  <a:gd name="T37" fmla="*/ 123 h 123"/>
                  <a:gd name="T38" fmla="*/ 0 w 19"/>
                  <a:gd name="T39" fmla="*/ 119 h 123"/>
                  <a:gd name="T40" fmla="*/ 0 w 19"/>
                  <a:gd name="T41" fmla="*/ 123 h 123"/>
                  <a:gd name="T42" fmla="*/ 4 w 19"/>
                  <a:gd name="T43" fmla="*/ 123 h 123"/>
                  <a:gd name="T44" fmla="*/ 4 w 19"/>
                  <a:gd name="T45" fmla="*/ 123 h 123"/>
                  <a:gd name="T46" fmla="*/ 0 w 19"/>
                  <a:gd name="T47" fmla="*/ 123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123"/>
                  <a:gd name="T74" fmla="*/ 19 w 19"/>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123">
                    <a:moveTo>
                      <a:pt x="0" y="123"/>
                    </a:moveTo>
                    <a:lnTo>
                      <a:pt x="4" y="123"/>
                    </a:lnTo>
                    <a:lnTo>
                      <a:pt x="4" y="119"/>
                    </a:lnTo>
                    <a:lnTo>
                      <a:pt x="4" y="104"/>
                    </a:lnTo>
                    <a:lnTo>
                      <a:pt x="8" y="88"/>
                    </a:lnTo>
                    <a:lnTo>
                      <a:pt x="8" y="65"/>
                    </a:lnTo>
                    <a:lnTo>
                      <a:pt x="12" y="46"/>
                    </a:lnTo>
                    <a:lnTo>
                      <a:pt x="15" y="27"/>
                    </a:lnTo>
                    <a:lnTo>
                      <a:pt x="19" y="11"/>
                    </a:lnTo>
                    <a:lnTo>
                      <a:pt x="19" y="4"/>
                    </a:lnTo>
                    <a:lnTo>
                      <a:pt x="15" y="0"/>
                    </a:lnTo>
                    <a:lnTo>
                      <a:pt x="12" y="11"/>
                    </a:lnTo>
                    <a:lnTo>
                      <a:pt x="8" y="27"/>
                    </a:lnTo>
                    <a:lnTo>
                      <a:pt x="8" y="46"/>
                    </a:lnTo>
                    <a:lnTo>
                      <a:pt x="4" y="65"/>
                    </a:lnTo>
                    <a:lnTo>
                      <a:pt x="0" y="88"/>
                    </a:lnTo>
                    <a:lnTo>
                      <a:pt x="0" y="104"/>
                    </a:lnTo>
                    <a:lnTo>
                      <a:pt x="0" y="119"/>
                    </a:lnTo>
                    <a:lnTo>
                      <a:pt x="0" y="123"/>
                    </a:lnTo>
                    <a:lnTo>
                      <a:pt x="0" y="119"/>
                    </a:lnTo>
                    <a:lnTo>
                      <a:pt x="0" y="123"/>
                    </a:lnTo>
                    <a:lnTo>
                      <a:pt x="4" y="123"/>
                    </a:lnTo>
                    <a:lnTo>
                      <a:pt x="0"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119" name="Freeform 210"/>
              <p:cNvSpPr>
                <a:spLocks/>
              </p:cNvSpPr>
              <p:nvPr/>
            </p:nvSpPr>
            <p:spPr bwMode="auto">
              <a:xfrm>
                <a:off x="1913" y="3148"/>
                <a:ext cx="115" cy="16"/>
              </a:xfrm>
              <a:custGeom>
                <a:avLst/>
                <a:gdLst>
                  <a:gd name="T0" fmla="*/ 0 w 115"/>
                  <a:gd name="T1" fmla="*/ 12 h 16"/>
                  <a:gd name="T2" fmla="*/ 0 w 115"/>
                  <a:gd name="T3" fmla="*/ 16 h 16"/>
                  <a:gd name="T4" fmla="*/ 115 w 115"/>
                  <a:gd name="T5" fmla="*/ 4 h 16"/>
                  <a:gd name="T6" fmla="*/ 115 w 115"/>
                  <a:gd name="T7" fmla="*/ 0 h 16"/>
                  <a:gd name="T8" fmla="*/ 0 w 115"/>
                  <a:gd name="T9" fmla="*/ 8 h 16"/>
                  <a:gd name="T10" fmla="*/ 3 w 115"/>
                  <a:gd name="T11" fmla="*/ 12 h 16"/>
                  <a:gd name="T12" fmla="*/ 0 w 115"/>
                  <a:gd name="T13" fmla="*/ 12 h 16"/>
                  <a:gd name="T14" fmla="*/ 0 w 115"/>
                  <a:gd name="T15" fmla="*/ 16 h 16"/>
                  <a:gd name="T16" fmla="*/ 0 w 115"/>
                  <a:gd name="T17" fmla="*/ 16 h 16"/>
                  <a:gd name="T18" fmla="*/ 0 w 115"/>
                  <a:gd name="T19" fmla="*/ 12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6"/>
                  <a:gd name="T32" fmla="*/ 115 w 11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6">
                    <a:moveTo>
                      <a:pt x="0" y="12"/>
                    </a:moveTo>
                    <a:lnTo>
                      <a:pt x="0" y="16"/>
                    </a:lnTo>
                    <a:lnTo>
                      <a:pt x="115" y="4"/>
                    </a:lnTo>
                    <a:lnTo>
                      <a:pt x="115" y="0"/>
                    </a:lnTo>
                    <a:lnTo>
                      <a:pt x="0" y="8"/>
                    </a:lnTo>
                    <a:lnTo>
                      <a:pt x="3" y="12"/>
                    </a:lnTo>
                    <a:lnTo>
                      <a:pt x="0" y="12"/>
                    </a:lnTo>
                    <a:lnTo>
                      <a:pt x="0" y="16"/>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33803" name="Freeform 212"/>
            <p:cNvSpPr>
              <a:spLocks/>
            </p:cNvSpPr>
            <p:nvPr/>
          </p:nvSpPr>
          <p:spPr bwMode="auto">
            <a:xfrm>
              <a:off x="1913" y="2982"/>
              <a:ext cx="50" cy="178"/>
            </a:xfrm>
            <a:custGeom>
              <a:avLst/>
              <a:gdLst>
                <a:gd name="T0" fmla="*/ 46 w 50"/>
                <a:gd name="T1" fmla="*/ 0 h 178"/>
                <a:gd name="T2" fmla="*/ 46 w 50"/>
                <a:gd name="T3" fmla="*/ 0 h 178"/>
                <a:gd name="T4" fmla="*/ 38 w 50"/>
                <a:gd name="T5" fmla="*/ 20 h 178"/>
                <a:gd name="T6" fmla="*/ 30 w 50"/>
                <a:gd name="T7" fmla="*/ 43 h 178"/>
                <a:gd name="T8" fmla="*/ 23 w 50"/>
                <a:gd name="T9" fmla="*/ 66 h 178"/>
                <a:gd name="T10" fmla="*/ 15 w 50"/>
                <a:gd name="T11" fmla="*/ 85 h 178"/>
                <a:gd name="T12" fmla="*/ 7 w 50"/>
                <a:gd name="T13" fmla="*/ 108 h 178"/>
                <a:gd name="T14" fmla="*/ 3 w 50"/>
                <a:gd name="T15" fmla="*/ 132 h 178"/>
                <a:gd name="T16" fmla="*/ 0 w 50"/>
                <a:gd name="T17" fmla="*/ 155 h 178"/>
                <a:gd name="T18" fmla="*/ 0 w 50"/>
                <a:gd name="T19" fmla="*/ 178 h 178"/>
                <a:gd name="T20" fmla="*/ 3 w 50"/>
                <a:gd name="T21" fmla="*/ 178 h 178"/>
                <a:gd name="T22" fmla="*/ 3 w 50"/>
                <a:gd name="T23" fmla="*/ 155 h 178"/>
                <a:gd name="T24" fmla="*/ 7 w 50"/>
                <a:gd name="T25" fmla="*/ 132 h 178"/>
                <a:gd name="T26" fmla="*/ 15 w 50"/>
                <a:gd name="T27" fmla="*/ 112 h 178"/>
                <a:gd name="T28" fmla="*/ 23 w 50"/>
                <a:gd name="T29" fmla="*/ 89 h 178"/>
                <a:gd name="T30" fmla="*/ 30 w 50"/>
                <a:gd name="T31" fmla="*/ 66 h 178"/>
                <a:gd name="T32" fmla="*/ 38 w 50"/>
                <a:gd name="T33" fmla="*/ 47 h 178"/>
                <a:gd name="T34" fmla="*/ 46 w 50"/>
                <a:gd name="T35" fmla="*/ 24 h 178"/>
                <a:gd name="T36" fmla="*/ 50 w 50"/>
                <a:gd name="T37" fmla="*/ 0 h 178"/>
                <a:gd name="T38" fmla="*/ 50 w 50"/>
                <a:gd name="T39" fmla="*/ 0 h 178"/>
                <a:gd name="T40" fmla="*/ 46 w 50"/>
                <a:gd name="T41" fmla="*/ 0 h 1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78"/>
                <a:gd name="T65" fmla="*/ 50 w 50"/>
                <a:gd name="T66" fmla="*/ 178 h 1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78">
                  <a:moveTo>
                    <a:pt x="46" y="0"/>
                  </a:moveTo>
                  <a:lnTo>
                    <a:pt x="46" y="0"/>
                  </a:lnTo>
                  <a:lnTo>
                    <a:pt x="38" y="20"/>
                  </a:lnTo>
                  <a:lnTo>
                    <a:pt x="30" y="43"/>
                  </a:lnTo>
                  <a:lnTo>
                    <a:pt x="23" y="66"/>
                  </a:lnTo>
                  <a:lnTo>
                    <a:pt x="15" y="85"/>
                  </a:lnTo>
                  <a:lnTo>
                    <a:pt x="7" y="108"/>
                  </a:lnTo>
                  <a:lnTo>
                    <a:pt x="3" y="132"/>
                  </a:lnTo>
                  <a:lnTo>
                    <a:pt x="0" y="155"/>
                  </a:lnTo>
                  <a:lnTo>
                    <a:pt x="0" y="178"/>
                  </a:lnTo>
                  <a:lnTo>
                    <a:pt x="3" y="178"/>
                  </a:lnTo>
                  <a:lnTo>
                    <a:pt x="3" y="155"/>
                  </a:lnTo>
                  <a:lnTo>
                    <a:pt x="7" y="132"/>
                  </a:lnTo>
                  <a:lnTo>
                    <a:pt x="15" y="112"/>
                  </a:lnTo>
                  <a:lnTo>
                    <a:pt x="23" y="89"/>
                  </a:lnTo>
                  <a:lnTo>
                    <a:pt x="30" y="66"/>
                  </a:lnTo>
                  <a:lnTo>
                    <a:pt x="38" y="47"/>
                  </a:lnTo>
                  <a:lnTo>
                    <a:pt x="46" y="24"/>
                  </a:lnTo>
                  <a:lnTo>
                    <a:pt x="5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4" name="Freeform 213"/>
            <p:cNvSpPr>
              <a:spLocks/>
            </p:cNvSpPr>
            <p:nvPr/>
          </p:nvSpPr>
          <p:spPr bwMode="auto">
            <a:xfrm>
              <a:off x="1959" y="2859"/>
              <a:ext cx="84" cy="123"/>
            </a:xfrm>
            <a:custGeom>
              <a:avLst/>
              <a:gdLst>
                <a:gd name="T0" fmla="*/ 81 w 84"/>
                <a:gd name="T1" fmla="*/ 0 h 123"/>
                <a:gd name="T2" fmla="*/ 73 w 84"/>
                <a:gd name="T3" fmla="*/ 12 h 123"/>
                <a:gd name="T4" fmla="*/ 69 w 84"/>
                <a:gd name="T5" fmla="*/ 19 h 123"/>
                <a:gd name="T6" fmla="*/ 65 w 84"/>
                <a:gd name="T7" fmla="*/ 27 h 123"/>
                <a:gd name="T8" fmla="*/ 57 w 84"/>
                <a:gd name="T9" fmla="*/ 35 h 123"/>
                <a:gd name="T10" fmla="*/ 54 w 84"/>
                <a:gd name="T11" fmla="*/ 42 h 123"/>
                <a:gd name="T12" fmla="*/ 46 w 84"/>
                <a:gd name="T13" fmla="*/ 50 h 123"/>
                <a:gd name="T14" fmla="*/ 42 w 84"/>
                <a:gd name="T15" fmla="*/ 58 h 123"/>
                <a:gd name="T16" fmla="*/ 34 w 84"/>
                <a:gd name="T17" fmla="*/ 66 h 123"/>
                <a:gd name="T18" fmla="*/ 31 w 84"/>
                <a:gd name="T19" fmla="*/ 73 h 123"/>
                <a:gd name="T20" fmla="*/ 23 w 84"/>
                <a:gd name="T21" fmla="*/ 81 h 123"/>
                <a:gd name="T22" fmla="*/ 19 w 84"/>
                <a:gd name="T23" fmla="*/ 85 h 123"/>
                <a:gd name="T24" fmla="*/ 11 w 84"/>
                <a:gd name="T25" fmla="*/ 93 h 123"/>
                <a:gd name="T26" fmla="*/ 7 w 84"/>
                <a:gd name="T27" fmla="*/ 100 h 123"/>
                <a:gd name="T28" fmla="*/ 4 w 84"/>
                <a:gd name="T29" fmla="*/ 108 h 123"/>
                <a:gd name="T30" fmla="*/ 0 w 84"/>
                <a:gd name="T31" fmla="*/ 116 h 123"/>
                <a:gd name="T32" fmla="*/ 0 w 84"/>
                <a:gd name="T33" fmla="*/ 123 h 123"/>
                <a:gd name="T34" fmla="*/ 4 w 84"/>
                <a:gd name="T35" fmla="*/ 123 h 123"/>
                <a:gd name="T36" fmla="*/ 7 w 84"/>
                <a:gd name="T37" fmla="*/ 116 h 123"/>
                <a:gd name="T38" fmla="*/ 11 w 84"/>
                <a:gd name="T39" fmla="*/ 112 h 123"/>
                <a:gd name="T40" fmla="*/ 15 w 84"/>
                <a:gd name="T41" fmla="*/ 104 h 123"/>
                <a:gd name="T42" fmla="*/ 19 w 84"/>
                <a:gd name="T43" fmla="*/ 96 h 123"/>
                <a:gd name="T44" fmla="*/ 23 w 84"/>
                <a:gd name="T45" fmla="*/ 89 h 123"/>
                <a:gd name="T46" fmla="*/ 27 w 84"/>
                <a:gd name="T47" fmla="*/ 81 h 123"/>
                <a:gd name="T48" fmla="*/ 34 w 84"/>
                <a:gd name="T49" fmla="*/ 77 h 123"/>
                <a:gd name="T50" fmla="*/ 38 w 84"/>
                <a:gd name="T51" fmla="*/ 69 h 123"/>
                <a:gd name="T52" fmla="*/ 46 w 84"/>
                <a:gd name="T53" fmla="*/ 62 h 123"/>
                <a:gd name="T54" fmla="*/ 50 w 84"/>
                <a:gd name="T55" fmla="*/ 54 h 123"/>
                <a:gd name="T56" fmla="*/ 57 w 84"/>
                <a:gd name="T57" fmla="*/ 46 h 123"/>
                <a:gd name="T58" fmla="*/ 65 w 84"/>
                <a:gd name="T59" fmla="*/ 39 h 123"/>
                <a:gd name="T60" fmla="*/ 69 w 84"/>
                <a:gd name="T61" fmla="*/ 31 h 123"/>
                <a:gd name="T62" fmla="*/ 73 w 84"/>
                <a:gd name="T63" fmla="*/ 23 h 123"/>
                <a:gd name="T64" fmla="*/ 81 w 84"/>
                <a:gd name="T65" fmla="*/ 12 h 123"/>
                <a:gd name="T66" fmla="*/ 84 w 84"/>
                <a:gd name="T67" fmla="*/ 4 h 123"/>
                <a:gd name="T68" fmla="*/ 81 w 84"/>
                <a:gd name="T69" fmla="*/ 0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4"/>
                <a:gd name="T106" fmla="*/ 0 h 123"/>
                <a:gd name="T107" fmla="*/ 84 w 84"/>
                <a:gd name="T108" fmla="*/ 123 h 1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4" h="123">
                  <a:moveTo>
                    <a:pt x="81" y="0"/>
                  </a:moveTo>
                  <a:lnTo>
                    <a:pt x="73" y="12"/>
                  </a:lnTo>
                  <a:lnTo>
                    <a:pt x="69" y="19"/>
                  </a:lnTo>
                  <a:lnTo>
                    <a:pt x="65" y="27"/>
                  </a:lnTo>
                  <a:lnTo>
                    <a:pt x="57" y="35"/>
                  </a:lnTo>
                  <a:lnTo>
                    <a:pt x="54" y="42"/>
                  </a:lnTo>
                  <a:lnTo>
                    <a:pt x="46" y="50"/>
                  </a:lnTo>
                  <a:lnTo>
                    <a:pt x="42" y="58"/>
                  </a:lnTo>
                  <a:lnTo>
                    <a:pt x="34" y="66"/>
                  </a:lnTo>
                  <a:lnTo>
                    <a:pt x="31" y="73"/>
                  </a:lnTo>
                  <a:lnTo>
                    <a:pt x="23" y="81"/>
                  </a:lnTo>
                  <a:lnTo>
                    <a:pt x="19" y="85"/>
                  </a:lnTo>
                  <a:lnTo>
                    <a:pt x="11" y="93"/>
                  </a:lnTo>
                  <a:lnTo>
                    <a:pt x="7" y="100"/>
                  </a:lnTo>
                  <a:lnTo>
                    <a:pt x="4" y="108"/>
                  </a:lnTo>
                  <a:lnTo>
                    <a:pt x="0" y="116"/>
                  </a:lnTo>
                  <a:lnTo>
                    <a:pt x="0" y="123"/>
                  </a:lnTo>
                  <a:lnTo>
                    <a:pt x="4" y="123"/>
                  </a:lnTo>
                  <a:lnTo>
                    <a:pt x="7" y="116"/>
                  </a:lnTo>
                  <a:lnTo>
                    <a:pt x="11" y="112"/>
                  </a:lnTo>
                  <a:lnTo>
                    <a:pt x="15" y="104"/>
                  </a:lnTo>
                  <a:lnTo>
                    <a:pt x="19" y="96"/>
                  </a:lnTo>
                  <a:lnTo>
                    <a:pt x="23" y="89"/>
                  </a:lnTo>
                  <a:lnTo>
                    <a:pt x="27" y="81"/>
                  </a:lnTo>
                  <a:lnTo>
                    <a:pt x="34" y="77"/>
                  </a:lnTo>
                  <a:lnTo>
                    <a:pt x="38" y="69"/>
                  </a:lnTo>
                  <a:lnTo>
                    <a:pt x="46" y="62"/>
                  </a:lnTo>
                  <a:lnTo>
                    <a:pt x="50" y="54"/>
                  </a:lnTo>
                  <a:lnTo>
                    <a:pt x="57" y="46"/>
                  </a:lnTo>
                  <a:lnTo>
                    <a:pt x="65" y="39"/>
                  </a:lnTo>
                  <a:lnTo>
                    <a:pt x="69" y="31"/>
                  </a:lnTo>
                  <a:lnTo>
                    <a:pt x="73" y="23"/>
                  </a:lnTo>
                  <a:lnTo>
                    <a:pt x="81" y="12"/>
                  </a:lnTo>
                  <a:lnTo>
                    <a:pt x="84" y="4"/>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5" name="Freeform 214"/>
            <p:cNvSpPr>
              <a:spLocks/>
            </p:cNvSpPr>
            <p:nvPr/>
          </p:nvSpPr>
          <p:spPr bwMode="auto">
            <a:xfrm>
              <a:off x="2028" y="2805"/>
              <a:ext cx="196" cy="278"/>
            </a:xfrm>
            <a:custGeom>
              <a:avLst/>
              <a:gdLst>
                <a:gd name="T0" fmla="*/ 23 w 196"/>
                <a:gd name="T1" fmla="*/ 0 h 278"/>
                <a:gd name="T2" fmla="*/ 23 w 196"/>
                <a:gd name="T3" fmla="*/ 12 h 278"/>
                <a:gd name="T4" fmla="*/ 27 w 196"/>
                <a:gd name="T5" fmla="*/ 23 h 278"/>
                <a:gd name="T6" fmla="*/ 31 w 196"/>
                <a:gd name="T7" fmla="*/ 39 h 278"/>
                <a:gd name="T8" fmla="*/ 35 w 196"/>
                <a:gd name="T9" fmla="*/ 46 h 278"/>
                <a:gd name="T10" fmla="*/ 38 w 196"/>
                <a:gd name="T11" fmla="*/ 58 h 278"/>
                <a:gd name="T12" fmla="*/ 46 w 196"/>
                <a:gd name="T13" fmla="*/ 66 h 278"/>
                <a:gd name="T14" fmla="*/ 54 w 196"/>
                <a:gd name="T15" fmla="*/ 77 h 278"/>
                <a:gd name="T16" fmla="*/ 62 w 196"/>
                <a:gd name="T17" fmla="*/ 85 h 278"/>
                <a:gd name="T18" fmla="*/ 69 w 196"/>
                <a:gd name="T19" fmla="*/ 93 h 278"/>
                <a:gd name="T20" fmla="*/ 77 w 196"/>
                <a:gd name="T21" fmla="*/ 100 h 278"/>
                <a:gd name="T22" fmla="*/ 89 w 196"/>
                <a:gd name="T23" fmla="*/ 104 h 278"/>
                <a:gd name="T24" fmla="*/ 96 w 196"/>
                <a:gd name="T25" fmla="*/ 112 h 278"/>
                <a:gd name="T26" fmla="*/ 108 w 196"/>
                <a:gd name="T27" fmla="*/ 120 h 278"/>
                <a:gd name="T28" fmla="*/ 115 w 196"/>
                <a:gd name="T29" fmla="*/ 127 h 278"/>
                <a:gd name="T30" fmla="*/ 123 w 196"/>
                <a:gd name="T31" fmla="*/ 135 h 278"/>
                <a:gd name="T32" fmla="*/ 131 w 196"/>
                <a:gd name="T33" fmla="*/ 143 h 278"/>
                <a:gd name="T34" fmla="*/ 146 w 196"/>
                <a:gd name="T35" fmla="*/ 158 h 278"/>
                <a:gd name="T36" fmla="*/ 158 w 196"/>
                <a:gd name="T37" fmla="*/ 174 h 278"/>
                <a:gd name="T38" fmla="*/ 166 w 196"/>
                <a:gd name="T39" fmla="*/ 189 h 278"/>
                <a:gd name="T40" fmla="*/ 173 w 196"/>
                <a:gd name="T41" fmla="*/ 204 h 278"/>
                <a:gd name="T42" fmla="*/ 181 w 196"/>
                <a:gd name="T43" fmla="*/ 224 h 278"/>
                <a:gd name="T44" fmla="*/ 189 w 196"/>
                <a:gd name="T45" fmla="*/ 239 h 278"/>
                <a:gd name="T46" fmla="*/ 192 w 196"/>
                <a:gd name="T47" fmla="*/ 258 h 278"/>
                <a:gd name="T48" fmla="*/ 196 w 196"/>
                <a:gd name="T49" fmla="*/ 278 h 278"/>
                <a:gd name="T50" fmla="*/ 192 w 196"/>
                <a:gd name="T51" fmla="*/ 266 h 278"/>
                <a:gd name="T52" fmla="*/ 185 w 196"/>
                <a:gd name="T53" fmla="*/ 255 h 278"/>
                <a:gd name="T54" fmla="*/ 181 w 196"/>
                <a:gd name="T55" fmla="*/ 247 h 278"/>
                <a:gd name="T56" fmla="*/ 173 w 196"/>
                <a:gd name="T57" fmla="*/ 235 h 278"/>
                <a:gd name="T58" fmla="*/ 166 w 196"/>
                <a:gd name="T59" fmla="*/ 224 h 278"/>
                <a:gd name="T60" fmla="*/ 158 w 196"/>
                <a:gd name="T61" fmla="*/ 216 h 278"/>
                <a:gd name="T62" fmla="*/ 150 w 196"/>
                <a:gd name="T63" fmla="*/ 208 h 278"/>
                <a:gd name="T64" fmla="*/ 142 w 196"/>
                <a:gd name="T65" fmla="*/ 201 h 278"/>
                <a:gd name="T66" fmla="*/ 135 w 196"/>
                <a:gd name="T67" fmla="*/ 193 h 278"/>
                <a:gd name="T68" fmla="*/ 127 w 196"/>
                <a:gd name="T69" fmla="*/ 185 h 278"/>
                <a:gd name="T70" fmla="*/ 119 w 196"/>
                <a:gd name="T71" fmla="*/ 177 h 278"/>
                <a:gd name="T72" fmla="*/ 108 w 196"/>
                <a:gd name="T73" fmla="*/ 170 h 278"/>
                <a:gd name="T74" fmla="*/ 100 w 196"/>
                <a:gd name="T75" fmla="*/ 162 h 278"/>
                <a:gd name="T76" fmla="*/ 89 w 196"/>
                <a:gd name="T77" fmla="*/ 158 h 278"/>
                <a:gd name="T78" fmla="*/ 81 w 196"/>
                <a:gd name="T79" fmla="*/ 150 h 278"/>
                <a:gd name="T80" fmla="*/ 69 w 196"/>
                <a:gd name="T81" fmla="*/ 147 h 278"/>
                <a:gd name="T82" fmla="*/ 65 w 196"/>
                <a:gd name="T83" fmla="*/ 147 h 278"/>
                <a:gd name="T84" fmla="*/ 62 w 196"/>
                <a:gd name="T85" fmla="*/ 147 h 278"/>
                <a:gd name="T86" fmla="*/ 58 w 196"/>
                <a:gd name="T87" fmla="*/ 150 h 278"/>
                <a:gd name="T88" fmla="*/ 54 w 196"/>
                <a:gd name="T89" fmla="*/ 150 h 278"/>
                <a:gd name="T90" fmla="*/ 50 w 196"/>
                <a:gd name="T91" fmla="*/ 154 h 278"/>
                <a:gd name="T92" fmla="*/ 42 w 196"/>
                <a:gd name="T93" fmla="*/ 158 h 278"/>
                <a:gd name="T94" fmla="*/ 38 w 196"/>
                <a:gd name="T95" fmla="*/ 158 h 278"/>
                <a:gd name="T96" fmla="*/ 35 w 196"/>
                <a:gd name="T97" fmla="*/ 162 h 278"/>
                <a:gd name="T98" fmla="*/ 27 w 196"/>
                <a:gd name="T99" fmla="*/ 139 h 278"/>
                <a:gd name="T100" fmla="*/ 19 w 196"/>
                <a:gd name="T101" fmla="*/ 120 h 278"/>
                <a:gd name="T102" fmla="*/ 12 w 196"/>
                <a:gd name="T103" fmla="*/ 100 h 278"/>
                <a:gd name="T104" fmla="*/ 4 w 196"/>
                <a:gd name="T105" fmla="*/ 77 h 278"/>
                <a:gd name="T106" fmla="*/ 0 w 196"/>
                <a:gd name="T107" fmla="*/ 58 h 278"/>
                <a:gd name="T108" fmla="*/ 4 w 196"/>
                <a:gd name="T109" fmla="*/ 39 h 278"/>
                <a:gd name="T110" fmla="*/ 8 w 196"/>
                <a:gd name="T111" fmla="*/ 19 h 278"/>
                <a:gd name="T112" fmla="*/ 23 w 196"/>
                <a:gd name="T113" fmla="*/ 0 h 2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6"/>
                <a:gd name="T172" fmla="*/ 0 h 278"/>
                <a:gd name="T173" fmla="*/ 196 w 196"/>
                <a:gd name="T174" fmla="*/ 278 h 2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6" h="278">
                  <a:moveTo>
                    <a:pt x="23" y="0"/>
                  </a:moveTo>
                  <a:lnTo>
                    <a:pt x="23" y="12"/>
                  </a:lnTo>
                  <a:lnTo>
                    <a:pt x="27" y="23"/>
                  </a:lnTo>
                  <a:lnTo>
                    <a:pt x="31" y="39"/>
                  </a:lnTo>
                  <a:lnTo>
                    <a:pt x="35" y="46"/>
                  </a:lnTo>
                  <a:lnTo>
                    <a:pt x="38" y="58"/>
                  </a:lnTo>
                  <a:lnTo>
                    <a:pt x="46" y="66"/>
                  </a:lnTo>
                  <a:lnTo>
                    <a:pt x="54" y="77"/>
                  </a:lnTo>
                  <a:lnTo>
                    <a:pt x="62" y="85"/>
                  </a:lnTo>
                  <a:lnTo>
                    <a:pt x="69" y="93"/>
                  </a:lnTo>
                  <a:lnTo>
                    <a:pt x="77" y="100"/>
                  </a:lnTo>
                  <a:lnTo>
                    <a:pt x="89" y="104"/>
                  </a:lnTo>
                  <a:lnTo>
                    <a:pt x="96" y="112"/>
                  </a:lnTo>
                  <a:lnTo>
                    <a:pt x="108" y="120"/>
                  </a:lnTo>
                  <a:lnTo>
                    <a:pt x="115" y="127"/>
                  </a:lnTo>
                  <a:lnTo>
                    <a:pt x="123" y="135"/>
                  </a:lnTo>
                  <a:lnTo>
                    <a:pt x="131" y="143"/>
                  </a:lnTo>
                  <a:lnTo>
                    <a:pt x="146" y="158"/>
                  </a:lnTo>
                  <a:lnTo>
                    <a:pt x="158" y="174"/>
                  </a:lnTo>
                  <a:lnTo>
                    <a:pt x="166" y="189"/>
                  </a:lnTo>
                  <a:lnTo>
                    <a:pt x="173" y="204"/>
                  </a:lnTo>
                  <a:lnTo>
                    <a:pt x="181" y="224"/>
                  </a:lnTo>
                  <a:lnTo>
                    <a:pt x="189" y="239"/>
                  </a:lnTo>
                  <a:lnTo>
                    <a:pt x="192" y="258"/>
                  </a:lnTo>
                  <a:lnTo>
                    <a:pt x="196" y="278"/>
                  </a:lnTo>
                  <a:lnTo>
                    <a:pt x="192" y="266"/>
                  </a:lnTo>
                  <a:lnTo>
                    <a:pt x="185" y="255"/>
                  </a:lnTo>
                  <a:lnTo>
                    <a:pt x="181" y="247"/>
                  </a:lnTo>
                  <a:lnTo>
                    <a:pt x="173" y="235"/>
                  </a:lnTo>
                  <a:lnTo>
                    <a:pt x="166" y="224"/>
                  </a:lnTo>
                  <a:lnTo>
                    <a:pt x="158" y="216"/>
                  </a:lnTo>
                  <a:lnTo>
                    <a:pt x="150" y="208"/>
                  </a:lnTo>
                  <a:lnTo>
                    <a:pt x="142" y="201"/>
                  </a:lnTo>
                  <a:lnTo>
                    <a:pt x="135" y="193"/>
                  </a:lnTo>
                  <a:lnTo>
                    <a:pt x="127" y="185"/>
                  </a:lnTo>
                  <a:lnTo>
                    <a:pt x="119" y="177"/>
                  </a:lnTo>
                  <a:lnTo>
                    <a:pt x="108" y="170"/>
                  </a:lnTo>
                  <a:lnTo>
                    <a:pt x="100" y="162"/>
                  </a:lnTo>
                  <a:lnTo>
                    <a:pt x="89" y="158"/>
                  </a:lnTo>
                  <a:lnTo>
                    <a:pt x="81" y="150"/>
                  </a:lnTo>
                  <a:lnTo>
                    <a:pt x="69" y="147"/>
                  </a:lnTo>
                  <a:lnTo>
                    <a:pt x="65" y="147"/>
                  </a:lnTo>
                  <a:lnTo>
                    <a:pt x="62" y="147"/>
                  </a:lnTo>
                  <a:lnTo>
                    <a:pt x="58" y="150"/>
                  </a:lnTo>
                  <a:lnTo>
                    <a:pt x="54" y="150"/>
                  </a:lnTo>
                  <a:lnTo>
                    <a:pt x="50" y="154"/>
                  </a:lnTo>
                  <a:lnTo>
                    <a:pt x="42" y="158"/>
                  </a:lnTo>
                  <a:lnTo>
                    <a:pt x="38" y="158"/>
                  </a:lnTo>
                  <a:lnTo>
                    <a:pt x="35" y="162"/>
                  </a:lnTo>
                  <a:lnTo>
                    <a:pt x="27" y="139"/>
                  </a:lnTo>
                  <a:lnTo>
                    <a:pt x="19" y="120"/>
                  </a:lnTo>
                  <a:lnTo>
                    <a:pt x="12" y="100"/>
                  </a:lnTo>
                  <a:lnTo>
                    <a:pt x="4" y="77"/>
                  </a:lnTo>
                  <a:lnTo>
                    <a:pt x="0" y="58"/>
                  </a:lnTo>
                  <a:lnTo>
                    <a:pt x="4" y="39"/>
                  </a:lnTo>
                  <a:lnTo>
                    <a:pt x="8" y="19"/>
                  </a:lnTo>
                  <a:lnTo>
                    <a:pt x="23" y="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6" name="Freeform 215"/>
            <p:cNvSpPr>
              <a:spLocks/>
            </p:cNvSpPr>
            <p:nvPr/>
          </p:nvSpPr>
          <p:spPr bwMode="auto">
            <a:xfrm>
              <a:off x="2047" y="2805"/>
              <a:ext cx="116" cy="147"/>
            </a:xfrm>
            <a:custGeom>
              <a:avLst/>
              <a:gdLst>
                <a:gd name="T0" fmla="*/ 116 w 116"/>
                <a:gd name="T1" fmla="*/ 143 h 147"/>
                <a:gd name="T2" fmla="*/ 116 w 116"/>
                <a:gd name="T3" fmla="*/ 143 h 147"/>
                <a:gd name="T4" fmla="*/ 108 w 116"/>
                <a:gd name="T5" fmla="*/ 131 h 147"/>
                <a:gd name="T6" fmla="*/ 96 w 116"/>
                <a:gd name="T7" fmla="*/ 123 h 147"/>
                <a:gd name="T8" fmla="*/ 89 w 116"/>
                <a:gd name="T9" fmla="*/ 120 h 147"/>
                <a:gd name="T10" fmla="*/ 81 w 116"/>
                <a:gd name="T11" fmla="*/ 112 h 147"/>
                <a:gd name="T12" fmla="*/ 70 w 116"/>
                <a:gd name="T13" fmla="*/ 104 h 147"/>
                <a:gd name="T14" fmla="*/ 62 w 116"/>
                <a:gd name="T15" fmla="*/ 96 h 147"/>
                <a:gd name="T16" fmla="*/ 54 w 116"/>
                <a:gd name="T17" fmla="*/ 89 h 147"/>
                <a:gd name="T18" fmla="*/ 43 w 116"/>
                <a:gd name="T19" fmla="*/ 81 h 147"/>
                <a:gd name="T20" fmla="*/ 35 w 116"/>
                <a:gd name="T21" fmla="*/ 73 h 147"/>
                <a:gd name="T22" fmla="*/ 31 w 116"/>
                <a:gd name="T23" fmla="*/ 66 h 147"/>
                <a:gd name="T24" fmla="*/ 23 w 116"/>
                <a:gd name="T25" fmla="*/ 58 h 147"/>
                <a:gd name="T26" fmla="*/ 19 w 116"/>
                <a:gd name="T27" fmla="*/ 46 h 147"/>
                <a:gd name="T28" fmla="*/ 12 w 116"/>
                <a:gd name="T29" fmla="*/ 35 h 147"/>
                <a:gd name="T30" fmla="*/ 8 w 116"/>
                <a:gd name="T31" fmla="*/ 23 h 147"/>
                <a:gd name="T32" fmla="*/ 8 w 116"/>
                <a:gd name="T33" fmla="*/ 12 h 147"/>
                <a:gd name="T34" fmla="*/ 8 w 116"/>
                <a:gd name="T35" fmla="*/ 0 h 147"/>
                <a:gd name="T36" fmla="*/ 0 w 116"/>
                <a:gd name="T37" fmla="*/ 0 h 147"/>
                <a:gd name="T38" fmla="*/ 0 w 116"/>
                <a:gd name="T39" fmla="*/ 12 h 147"/>
                <a:gd name="T40" fmla="*/ 4 w 116"/>
                <a:gd name="T41" fmla="*/ 27 h 147"/>
                <a:gd name="T42" fmla="*/ 8 w 116"/>
                <a:gd name="T43" fmla="*/ 39 h 147"/>
                <a:gd name="T44" fmla="*/ 12 w 116"/>
                <a:gd name="T45" fmla="*/ 50 h 147"/>
                <a:gd name="T46" fmla="*/ 19 w 116"/>
                <a:gd name="T47" fmla="*/ 58 h 147"/>
                <a:gd name="T48" fmla="*/ 23 w 116"/>
                <a:gd name="T49" fmla="*/ 69 h 147"/>
                <a:gd name="T50" fmla="*/ 31 w 116"/>
                <a:gd name="T51" fmla="*/ 77 h 147"/>
                <a:gd name="T52" fmla="*/ 43 w 116"/>
                <a:gd name="T53" fmla="*/ 85 h 147"/>
                <a:gd name="T54" fmla="*/ 50 w 116"/>
                <a:gd name="T55" fmla="*/ 93 h 147"/>
                <a:gd name="T56" fmla="*/ 58 w 116"/>
                <a:gd name="T57" fmla="*/ 100 h 147"/>
                <a:gd name="T58" fmla="*/ 66 w 116"/>
                <a:gd name="T59" fmla="*/ 108 h 147"/>
                <a:gd name="T60" fmla="*/ 77 w 116"/>
                <a:gd name="T61" fmla="*/ 116 h 147"/>
                <a:gd name="T62" fmla="*/ 85 w 116"/>
                <a:gd name="T63" fmla="*/ 123 h 147"/>
                <a:gd name="T64" fmla="*/ 93 w 116"/>
                <a:gd name="T65" fmla="*/ 131 h 147"/>
                <a:gd name="T66" fmla="*/ 104 w 116"/>
                <a:gd name="T67" fmla="*/ 139 h 147"/>
                <a:gd name="T68" fmla="*/ 112 w 116"/>
                <a:gd name="T69" fmla="*/ 147 h 147"/>
                <a:gd name="T70" fmla="*/ 112 w 116"/>
                <a:gd name="T71" fmla="*/ 147 h 147"/>
                <a:gd name="T72" fmla="*/ 116 w 116"/>
                <a:gd name="T73" fmla="*/ 143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47"/>
                <a:gd name="T113" fmla="*/ 116 w 116"/>
                <a:gd name="T114" fmla="*/ 147 h 1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47">
                  <a:moveTo>
                    <a:pt x="116" y="143"/>
                  </a:moveTo>
                  <a:lnTo>
                    <a:pt x="116" y="143"/>
                  </a:lnTo>
                  <a:lnTo>
                    <a:pt x="108" y="131"/>
                  </a:lnTo>
                  <a:lnTo>
                    <a:pt x="96" y="123"/>
                  </a:lnTo>
                  <a:lnTo>
                    <a:pt x="89" y="120"/>
                  </a:lnTo>
                  <a:lnTo>
                    <a:pt x="81" y="112"/>
                  </a:lnTo>
                  <a:lnTo>
                    <a:pt x="70" y="104"/>
                  </a:lnTo>
                  <a:lnTo>
                    <a:pt x="62" y="96"/>
                  </a:lnTo>
                  <a:lnTo>
                    <a:pt x="54" y="89"/>
                  </a:lnTo>
                  <a:lnTo>
                    <a:pt x="43" y="81"/>
                  </a:lnTo>
                  <a:lnTo>
                    <a:pt x="35" y="73"/>
                  </a:lnTo>
                  <a:lnTo>
                    <a:pt x="31" y="66"/>
                  </a:lnTo>
                  <a:lnTo>
                    <a:pt x="23" y="58"/>
                  </a:lnTo>
                  <a:lnTo>
                    <a:pt x="19" y="46"/>
                  </a:lnTo>
                  <a:lnTo>
                    <a:pt x="12" y="35"/>
                  </a:lnTo>
                  <a:lnTo>
                    <a:pt x="8" y="23"/>
                  </a:lnTo>
                  <a:lnTo>
                    <a:pt x="8" y="12"/>
                  </a:lnTo>
                  <a:lnTo>
                    <a:pt x="8" y="0"/>
                  </a:lnTo>
                  <a:lnTo>
                    <a:pt x="0" y="0"/>
                  </a:lnTo>
                  <a:lnTo>
                    <a:pt x="0" y="12"/>
                  </a:lnTo>
                  <a:lnTo>
                    <a:pt x="4" y="27"/>
                  </a:lnTo>
                  <a:lnTo>
                    <a:pt x="8" y="39"/>
                  </a:lnTo>
                  <a:lnTo>
                    <a:pt x="12" y="50"/>
                  </a:lnTo>
                  <a:lnTo>
                    <a:pt x="19" y="58"/>
                  </a:lnTo>
                  <a:lnTo>
                    <a:pt x="23" y="69"/>
                  </a:lnTo>
                  <a:lnTo>
                    <a:pt x="31" y="77"/>
                  </a:lnTo>
                  <a:lnTo>
                    <a:pt x="43" y="85"/>
                  </a:lnTo>
                  <a:lnTo>
                    <a:pt x="50" y="93"/>
                  </a:lnTo>
                  <a:lnTo>
                    <a:pt x="58" y="100"/>
                  </a:lnTo>
                  <a:lnTo>
                    <a:pt x="66" y="108"/>
                  </a:lnTo>
                  <a:lnTo>
                    <a:pt x="77" y="116"/>
                  </a:lnTo>
                  <a:lnTo>
                    <a:pt x="85" y="123"/>
                  </a:lnTo>
                  <a:lnTo>
                    <a:pt x="93" y="131"/>
                  </a:lnTo>
                  <a:lnTo>
                    <a:pt x="104" y="139"/>
                  </a:lnTo>
                  <a:lnTo>
                    <a:pt x="112" y="147"/>
                  </a:lnTo>
                  <a:lnTo>
                    <a:pt x="116"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7" name="Freeform 216"/>
            <p:cNvSpPr>
              <a:spLocks/>
            </p:cNvSpPr>
            <p:nvPr/>
          </p:nvSpPr>
          <p:spPr bwMode="auto">
            <a:xfrm>
              <a:off x="2159" y="2948"/>
              <a:ext cx="73" cy="158"/>
            </a:xfrm>
            <a:custGeom>
              <a:avLst/>
              <a:gdLst>
                <a:gd name="T0" fmla="*/ 61 w 73"/>
                <a:gd name="T1" fmla="*/ 135 h 158"/>
                <a:gd name="T2" fmla="*/ 69 w 73"/>
                <a:gd name="T3" fmla="*/ 135 h 158"/>
                <a:gd name="T4" fmla="*/ 65 w 73"/>
                <a:gd name="T5" fmla="*/ 115 h 158"/>
                <a:gd name="T6" fmla="*/ 58 w 73"/>
                <a:gd name="T7" fmla="*/ 96 h 158"/>
                <a:gd name="T8" fmla="*/ 54 w 73"/>
                <a:gd name="T9" fmla="*/ 77 h 158"/>
                <a:gd name="T10" fmla="*/ 46 w 73"/>
                <a:gd name="T11" fmla="*/ 61 h 158"/>
                <a:gd name="T12" fmla="*/ 38 w 73"/>
                <a:gd name="T13" fmla="*/ 46 h 158"/>
                <a:gd name="T14" fmla="*/ 27 w 73"/>
                <a:gd name="T15" fmla="*/ 31 h 158"/>
                <a:gd name="T16" fmla="*/ 15 w 73"/>
                <a:gd name="T17" fmla="*/ 15 h 158"/>
                <a:gd name="T18" fmla="*/ 4 w 73"/>
                <a:gd name="T19" fmla="*/ 0 h 158"/>
                <a:gd name="T20" fmla="*/ 0 w 73"/>
                <a:gd name="T21" fmla="*/ 4 h 158"/>
                <a:gd name="T22" fmla="*/ 11 w 73"/>
                <a:gd name="T23" fmla="*/ 19 h 158"/>
                <a:gd name="T24" fmla="*/ 23 w 73"/>
                <a:gd name="T25" fmla="*/ 31 h 158"/>
                <a:gd name="T26" fmla="*/ 31 w 73"/>
                <a:gd name="T27" fmla="*/ 50 h 158"/>
                <a:gd name="T28" fmla="*/ 42 w 73"/>
                <a:gd name="T29" fmla="*/ 61 h 158"/>
                <a:gd name="T30" fmla="*/ 46 w 73"/>
                <a:gd name="T31" fmla="*/ 81 h 158"/>
                <a:gd name="T32" fmla="*/ 54 w 73"/>
                <a:gd name="T33" fmla="*/ 96 h 158"/>
                <a:gd name="T34" fmla="*/ 58 w 73"/>
                <a:gd name="T35" fmla="*/ 115 h 158"/>
                <a:gd name="T36" fmla="*/ 61 w 73"/>
                <a:gd name="T37" fmla="*/ 135 h 158"/>
                <a:gd name="T38" fmla="*/ 69 w 73"/>
                <a:gd name="T39" fmla="*/ 135 h 158"/>
                <a:gd name="T40" fmla="*/ 61 w 73"/>
                <a:gd name="T41" fmla="*/ 135 h 158"/>
                <a:gd name="T42" fmla="*/ 73 w 73"/>
                <a:gd name="T43" fmla="*/ 158 h 158"/>
                <a:gd name="T44" fmla="*/ 69 w 73"/>
                <a:gd name="T45" fmla="*/ 135 h 158"/>
                <a:gd name="T46" fmla="*/ 61 w 73"/>
                <a:gd name="T47" fmla="*/ 135 h 1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3"/>
                <a:gd name="T73" fmla="*/ 0 h 158"/>
                <a:gd name="T74" fmla="*/ 73 w 73"/>
                <a:gd name="T75" fmla="*/ 158 h 1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3" h="158">
                  <a:moveTo>
                    <a:pt x="61" y="135"/>
                  </a:moveTo>
                  <a:lnTo>
                    <a:pt x="69" y="135"/>
                  </a:lnTo>
                  <a:lnTo>
                    <a:pt x="65" y="115"/>
                  </a:lnTo>
                  <a:lnTo>
                    <a:pt x="58" y="96"/>
                  </a:lnTo>
                  <a:lnTo>
                    <a:pt x="54" y="77"/>
                  </a:lnTo>
                  <a:lnTo>
                    <a:pt x="46" y="61"/>
                  </a:lnTo>
                  <a:lnTo>
                    <a:pt x="38" y="46"/>
                  </a:lnTo>
                  <a:lnTo>
                    <a:pt x="27" y="31"/>
                  </a:lnTo>
                  <a:lnTo>
                    <a:pt x="15" y="15"/>
                  </a:lnTo>
                  <a:lnTo>
                    <a:pt x="4" y="0"/>
                  </a:lnTo>
                  <a:lnTo>
                    <a:pt x="0" y="4"/>
                  </a:lnTo>
                  <a:lnTo>
                    <a:pt x="11" y="19"/>
                  </a:lnTo>
                  <a:lnTo>
                    <a:pt x="23" y="31"/>
                  </a:lnTo>
                  <a:lnTo>
                    <a:pt x="31" y="50"/>
                  </a:lnTo>
                  <a:lnTo>
                    <a:pt x="42" y="61"/>
                  </a:lnTo>
                  <a:lnTo>
                    <a:pt x="46" y="81"/>
                  </a:lnTo>
                  <a:lnTo>
                    <a:pt x="54" y="96"/>
                  </a:lnTo>
                  <a:lnTo>
                    <a:pt x="58" y="115"/>
                  </a:lnTo>
                  <a:lnTo>
                    <a:pt x="61" y="135"/>
                  </a:lnTo>
                  <a:lnTo>
                    <a:pt x="69" y="135"/>
                  </a:lnTo>
                  <a:lnTo>
                    <a:pt x="61" y="135"/>
                  </a:lnTo>
                  <a:lnTo>
                    <a:pt x="73" y="158"/>
                  </a:lnTo>
                  <a:lnTo>
                    <a:pt x="69" y="135"/>
                  </a:lnTo>
                  <a:lnTo>
                    <a:pt x="6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8" name="Freeform 217"/>
            <p:cNvSpPr>
              <a:spLocks/>
            </p:cNvSpPr>
            <p:nvPr/>
          </p:nvSpPr>
          <p:spPr bwMode="auto">
            <a:xfrm>
              <a:off x="2093" y="2948"/>
              <a:ext cx="135" cy="135"/>
            </a:xfrm>
            <a:custGeom>
              <a:avLst/>
              <a:gdLst>
                <a:gd name="T0" fmla="*/ 0 w 135"/>
                <a:gd name="T1" fmla="*/ 7 h 135"/>
                <a:gd name="T2" fmla="*/ 0 w 135"/>
                <a:gd name="T3" fmla="*/ 7 h 135"/>
                <a:gd name="T4" fmla="*/ 12 w 135"/>
                <a:gd name="T5" fmla="*/ 11 h 135"/>
                <a:gd name="T6" fmla="*/ 24 w 135"/>
                <a:gd name="T7" fmla="*/ 19 h 135"/>
                <a:gd name="T8" fmla="*/ 31 w 135"/>
                <a:gd name="T9" fmla="*/ 23 h 135"/>
                <a:gd name="T10" fmla="*/ 43 w 135"/>
                <a:gd name="T11" fmla="*/ 31 h 135"/>
                <a:gd name="T12" fmla="*/ 50 w 135"/>
                <a:gd name="T13" fmla="*/ 34 h 135"/>
                <a:gd name="T14" fmla="*/ 62 w 135"/>
                <a:gd name="T15" fmla="*/ 42 h 135"/>
                <a:gd name="T16" fmla="*/ 70 w 135"/>
                <a:gd name="T17" fmla="*/ 50 h 135"/>
                <a:gd name="T18" fmla="*/ 77 w 135"/>
                <a:gd name="T19" fmla="*/ 58 h 135"/>
                <a:gd name="T20" fmla="*/ 85 w 135"/>
                <a:gd name="T21" fmla="*/ 65 h 135"/>
                <a:gd name="T22" fmla="*/ 93 w 135"/>
                <a:gd name="T23" fmla="*/ 77 h 135"/>
                <a:gd name="T24" fmla="*/ 101 w 135"/>
                <a:gd name="T25" fmla="*/ 85 h 135"/>
                <a:gd name="T26" fmla="*/ 104 w 135"/>
                <a:gd name="T27" fmla="*/ 92 h 135"/>
                <a:gd name="T28" fmla="*/ 112 w 135"/>
                <a:gd name="T29" fmla="*/ 104 h 135"/>
                <a:gd name="T30" fmla="*/ 116 w 135"/>
                <a:gd name="T31" fmla="*/ 115 h 135"/>
                <a:gd name="T32" fmla="*/ 124 w 135"/>
                <a:gd name="T33" fmla="*/ 127 h 135"/>
                <a:gd name="T34" fmla="*/ 127 w 135"/>
                <a:gd name="T35" fmla="*/ 135 h 135"/>
                <a:gd name="T36" fmla="*/ 135 w 135"/>
                <a:gd name="T37" fmla="*/ 135 h 135"/>
                <a:gd name="T38" fmla="*/ 127 w 135"/>
                <a:gd name="T39" fmla="*/ 123 h 135"/>
                <a:gd name="T40" fmla="*/ 124 w 135"/>
                <a:gd name="T41" fmla="*/ 112 h 135"/>
                <a:gd name="T42" fmla="*/ 116 w 135"/>
                <a:gd name="T43" fmla="*/ 100 h 135"/>
                <a:gd name="T44" fmla="*/ 108 w 135"/>
                <a:gd name="T45" fmla="*/ 92 h 135"/>
                <a:gd name="T46" fmla="*/ 104 w 135"/>
                <a:gd name="T47" fmla="*/ 81 h 135"/>
                <a:gd name="T48" fmla="*/ 97 w 135"/>
                <a:gd name="T49" fmla="*/ 73 h 135"/>
                <a:gd name="T50" fmla="*/ 89 w 135"/>
                <a:gd name="T51" fmla="*/ 61 h 135"/>
                <a:gd name="T52" fmla="*/ 81 w 135"/>
                <a:gd name="T53" fmla="*/ 54 h 135"/>
                <a:gd name="T54" fmla="*/ 74 w 135"/>
                <a:gd name="T55" fmla="*/ 46 h 135"/>
                <a:gd name="T56" fmla="*/ 66 w 135"/>
                <a:gd name="T57" fmla="*/ 38 h 135"/>
                <a:gd name="T58" fmla="*/ 54 w 135"/>
                <a:gd name="T59" fmla="*/ 31 h 135"/>
                <a:gd name="T60" fmla="*/ 47 w 135"/>
                <a:gd name="T61" fmla="*/ 27 h 135"/>
                <a:gd name="T62" fmla="*/ 35 w 135"/>
                <a:gd name="T63" fmla="*/ 19 h 135"/>
                <a:gd name="T64" fmla="*/ 27 w 135"/>
                <a:gd name="T65" fmla="*/ 11 h 135"/>
                <a:gd name="T66" fmla="*/ 16 w 135"/>
                <a:gd name="T67" fmla="*/ 7 h 135"/>
                <a:gd name="T68" fmla="*/ 4 w 135"/>
                <a:gd name="T69" fmla="*/ 0 h 135"/>
                <a:gd name="T70" fmla="*/ 4 w 135"/>
                <a:gd name="T71" fmla="*/ 0 h 135"/>
                <a:gd name="T72" fmla="*/ 0 w 135"/>
                <a:gd name="T73" fmla="*/ 7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5"/>
                <a:gd name="T112" fmla="*/ 0 h 135"/>
                <a:gd name="T113" fmla="*/ 135 w 135"/>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5" h="135">
                  <a:moveTo>
                    <a:pt x="0" y="7"/>
                  </a:moveTo>
                  <a:lnTo>
                    <a:pt x="0" y="7"/>
                  </a:lnTo>
                  <a:lnTo>
                    <a:pt x="12" y="11"/>
                  </a:lnTo>
                  <a:lnTo>
                    <a:pt x="24" y="19"/>
                  </a:lnTo>
                  <a:lnTo>
                    <a:pt x="31" y="23"/>
                  </a:lnTo>
                  <a:lnTo>
                    <a:pt x="43" y="31"/>
                  </a:lnTo>
                  <a:lnTo>
                    <a:pt x="50" y="34"/>
                  </a:lnTo>
                  <a:lnTo>
                    <a:pt x="62" y="42"/>
                  </a:lnTo>
                  <a:lnTo>
                    <a:pt x="70" y="50"/>
                  </a:lnTo>
                  <a:lnTo>
                    <a:pt x="77" y="58"/>
                  </a:lnTo>
                  <a:lnTo>
                    <a:pt x="85" y="65"/>
                  </a:lnTo>
                  <a:lnTo>
                    <a:pt x="93" y="77"/>
                  </a:lnTo>
                  <a:lnTo>
                    <a:pt x="101" y="85"/>
                  </a:lnTo>
                  <a:lnTo>
                    <a:pt x="104" y="92"/>
                  </a:lnTo>
                  <a:lnTo>
                    <a:pt x="112" y="104"/>
                  </a:lnTo>
                  <a:lnTo>
                    <a:pt x="116" y="115"/>
                  </a:lnTo>
                  <a:lnTo>
                    <a:pt x="124" y="127"/>
                  </a:lnTo>
                  <a:lnTo>
                    <a:pt x="127" y="135"/>
                  </a:lnTo>
                  <a:lnTo>
                    <a:pt x="135" y="135"/>
                  </a:lnTo>
                  <a:lnTo>
                    <a:pt x="127" y="123"/>
                  </a:lnTo>
                  <a:lnTo>
                    <a:pt x="124" y="112"/>
                  </a:lnTo>
                  <a:lnTo>
                    <a:pt x="116" y="100"/>
                  </a:lnTo>
                  <a:lnTo>
                    <a:pt x="108" y="92"/>
                  </a:lnTo>
                  <a:lnTo>
                    <a:pt x="104" y="81"/>
                  </a:lnTo>
                  <a:lnTo>
                    <a:pt x="97" y="73"/>
                  </a:lnTo>
                  <a:lnTo>
                    <a:pt x="89" y="61"/>
                  </a:lnTo>
                  <a:lnTo>
                    <a:pt x="81" y="54"/>
                  </a:lnTo>
                  <a:lnTo>
                    <a:pt x="74" y="46"/>
                  </a:lnTo>
                  <a:lnTo>
                    <a:pt x="66" y="38"/>
                  </a:lnTo>
                  <a:lnTo>
                    <a:pt x="54" y="31"/>
                  </a:lnTo>
                  <a:lnTo>
                    <a:pt x="47" y="27"/>
                  </a:lnTo>
                  <a:lnTo>
                    <a:pt x="35" y="19"/>
                  </a:lnTo>
                  <a:lnTo>
                    <a:pt x="27" y="11"/>
                  </a:lnTo>
                  <a:lnTo>
                    <a:pt x="16" y="7"/>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09" name="Freeform 218"/>
            <p:cNvSpPr>
              <a:spLocks/>
            </p:cNvSpPr>
            <p:nvPr/>
          </p:nvSpPr>
          <p:spPr bwMode="auto">
            <a:xfrm>
              <a:off x="2059" y="2948"/>
              <a:ext cx="38" cy="23"/>
            </a:xfrm>
            <a:custGeom>
              <a:avLst/>
              <a:gdLst>
                <a:gd name="T0" fmla="*/ 0 w 38"/>
                <a:gd name="T1" fmla="*/ 19 h 23"/>
                <a:gd name="T2" fmla="*/ 4 w 38"/>
                <a:gd name="T3" fmla="*/ 19 h 23"/>
                <a:gd name="T4" fmla="*/ 7 w 38"/>
                <a:gd name="T5" fmla="*/ 19 h 23"/>
                <a:gd name="T6" fmla="*/ 15 w 38"/>
                <a:gd name="T7" fmla="*/ 15 h 23"/>
                <a:gd name="T8" fmla="*/ 19 w 38"/>
                <a:gd name="T9" fmla="*/ 15 h 23"/>
                <a:gd name="T10" fmla="*/ 27 w 38"/>
                <a:gd name="T11" fmla="*/ 11 h 23"/>
                <a:gd name="T12" fmla="*/ 31 w 38"/>
                <a:gd name="T13" fmla="*/ 7 h 23"/>
                <a:gd name="T14" fmla="*/ 34 w 38"/>
                <a:gd name="T15" fmla="*/ 7 h 23"/>
                <a:gd name="T16" fmla="*/ 34 w 38"/>
                <a:gd name="T17" fmla="*/ 7 h 23"/>
                <a:gd name="T18" fmla="*/ 34 w 38"/>
                <a:gd name="T19" fmla="*/ 7 h 23"/>
                <a:gd name="T20" fmla="*/ 38 w 38"/>
                <a:gd name="T21" fmla="*/ 0 h 23"/>
                <a:gd name="T22" fmla="*/ 34 w 38"/>
                <a:gd name="T23" fmla="*/ 0 h 23"/>
                <a:gd name="T24" fmla="*/ 31 w 38"/>
                <a:gd name="T25" fmla="*/ 4 h 23"/>
                <a:gd name="T26" fmla="*/ 27 w 38"/>
                <a:gd name="T27" fmla="*/ 4 h 23"/>
                <a:gd name="T28" fmla="*/ 23 w 38"/>
                <a:gd name="T29" fmla="*/ 4 h 23"/>
                <a:gd name="T30" fmla="*/ 19 w 38"/>
                <a:gd name="T31" fmla="*/ 7 h 23"/>
                <a:gd name="T32" fmla="*/ 11 w 38"/>
                <a:gd name="T33" fmla="*/ 11 h 23"/>
                <a:gd name="T34" fmla="*/ 7 w 38"/>
                <a:gd name="T35" fmla="*/ 11 h 23"/>
                <a:gd name="T36" fmla="*/ 0 w 38"/>
                <a:gd name="T37" fmla="*/ 15 h 23"/>
                <a:gd name="T38" fmla="*/ 4 w 38"/>
                <a:gd name="T39" fmla="*/ 15 h 23"/>
                <a:gd name="T40" fmla="*/ 0 w 38"/>
                <a:gd name="T41" fmla="*/ 19 h 23"/>
                <a:gd name="T42" fmla="*/ 0 w 38"/>
                <a:gd name="T43" fmla="*/ 23 h 23"/>
                <a:gd name="T44" fmla="*/ 4 w 38"/>
                <a:gd name="T45" fmla="*/ 19 h 23"/>
                <a:gd name="T46" fmla="*/ 0 w 38"/>
                <a:gd name="T47" fmla="*/ 19 h 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
                <a:gd name="T73" fmla="*/ 0 h 23"/>
                <a:gd name="T74" fmla="*/ 38 w 38"/>
                <a:gd name="T75" fmla="*/ 23 h 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 h="23">
                  <a:moveTo>
                    <a:pt x="0" y="19"/>
                  </a:moveTo>
                  <a:lnTo>
                    <a:pt x="4" y="19"/>
                  </a:lnTo>
                  <a:lnTo>
                    <a:pt x="7" y="19"/>
                  </a:lnTo>
                  <a:lnTo>
                    <a:pt x="15" y="15"/>
                  </a:lnTo>
                  <a:lnTo>
                    <a:pt x="19" y="15"/>
                  </a:lnTo>
                  <a:lnTo>
                    <a:pt x="27" y="11"/>
                  </a:lnTo>
                  <a:lnTo>
                    <a:pt x="31" y="7"/>
                  </a:lnTo>
                  <a:lnTo>
                    <a:pt x="34" y="7"/>
                  </a:lnTo>
                  <a:lnTo>
                    <a:pt x="38" y="0"/>
                  </a:lnTo>
                  <a:lnTo>
                    <a:pt x="34" y="0"/>
                  </a:lnTo>
                  <a:lnTo>
                    <a:pt x="31" y="4"/>
                  </a:lnTo>
                  <a:lnTo>
                    <a:pt x="27" y="4"/>
                  </a:lnTo>
                  <a:lnTo>
                    <a:pt x="23" y="4"/>
                  </a:lnTo>
                  <a:lnTo>
                    <a:pt x="19" y="7"/>
                  </a:lnTo>
                  <a:lnTo>
                    <a:pt x="11" y="11"/>
                  </a:lnTo>
                  <a:lnTo>
                    <a:pt x="7" y="11"/>
                  </a:lnTo>
                  <a:lnTo>
                    <a:pt x="0" y="15"/>
                  </a:lnTo>
                  <a:lnTo>
                    <a:pt x="4" y="15"/>
                  </a:lnTo>
                  <a:lnTo>
                    <a:pt x="0" y="19"/>
                  </a:lnTo>
                  <a:lnTo>
                    <a:pt x="0" y="23"/>
                  </a:lnTo>
                  <a:lnTo>
                    <a:pt x="4"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0" name="Freeform 219"/>
            <p:cNvSpPr>
              <a:spLocks/>
            </p:cNvSpPr>
            <p:nvPr/>
          </p:nvSpPr>
          <p:spPr bwMode="auto">
            <a:xfrm>
              <a:off x="2028" y="2793"/>
              <a:ext cx="35" cy="174"/>
            </a:xfrm>
            <a:custGeom>
              <a:avLst/>
              <a:gdLst>
                <a:gd name="T0" fmla="*/ 27 w 35"/>
                <a:gd name="T1" fmla="*/ 12 h 174"/>
                <a:gd name="T2" fmla="*/ 19 w 35"/>
                <a:gd name="T3" fmla="*/ 8 h 174"/>
                <a:gd name="T4" fmla="*/ 8 w 35"/>
                <a:gd name="T5" fmla="*/ 27 h 174"/>
                <a:gd name="T6" fmla="*/ 0 w 35"/>
                <a:gd name="T7" fmla="*/ 51 h 174"/>
                <a:gd name="T8" fmla="*/ 0 w 35"/>
                <a:gd name="T9" fmla="*/ 70 h 174"/>
                <a:gd name="T10" fmla="*/ 4 w 35"/>
                <a:gd name="T11" fmla="*/ 93 h 174"/>
                <a:gd name="T12" fmla="*/ 8 w 35"/>
                <a:gd name="T13" fmla="*/ 112 h 174"/>
                <a:gd name="T14" fmla="*/ 15 w 35"/>
                <a:gd name="T15" fmla="*/ 132 h 174"/>
                <a:gd name="T16" fmla="*/ 23 w 35"/>
                <a:gd name="T17" fmla="*/ 155 h 174"/>
                <a:gd name="T18" fmla="*/ 31 w 35"/>
                <a:gd name="T19" fmla="*/ 174 h 174"/>
                <a:gd name="T20" fmla="*/ 35 w 35"/>
                <a:gd name="T21" fmla="*/ 170 h 174"/>
                <a:gd name="T22" fmla="*/ 31 w 35"/>
                <a:gd name="T23" fmla="*/ 151 h 174"/>
                <a:gd name="T24" fmla="*/ 23 w 35"/>
                <a:gd name="T25" fmla="*/ 132 h 174"/>
                <a:gd name="T26" fmla="*/ 15 w 35"/>
                <a:gd name="T27" fmla="*/ 112 h 174"/>
                <a:gd name="T28" fmla="*/ 8 w 35"/>
                <a:gd name="T29" fmla="*/ 89 h 174"/>
                <a:gd name="T30" fmla="*/ 4 w 35"/>
                <a:gd name="T31" fmla="*/ 70 h 174"/>
                <a:gd name="T32" fmla="*/ 4 w 35"/>
                <a:gd name="T33" fmla="*/ 51 h 174"/>
                <a:gd name="T34" fmla="*/ 12 w 35"/>
                <a:gd name="T35" fmla="*/ 31 h 174"/>
                <a:gd name="T36" fmla="*/ 27 w 35"/>
                <a:gd name="T37" fmla="*/ 12 h 174"/>
                <a:gd name="T38" fmla="*/ 19 w 35"/>
                <a:gd name="T39" fmla="*/ 12 h 174"/>
                <a:gd name="T40" fmla="*/ 27 w 35"/>
                <a:gd name="T41" fmla="*/ 12 h 174"/>
                <a:gd name="T42" fmla="*/ 27 w 35"/>
                <a:gd name="T43" fmla="*/ 0 h 174"/>
                <a:gd name="T44" fmla="*/ 19 w 35"/>
                <a:gd name="T45" fmla="*/ 8 h 174"/>
                <a:gd name="T46" fmla="*/ 27 w 35"/>
                <a:gd name="T47" fmla="*/ 12 h 1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
                <a:gd name="T73" fmla="*/ 0 h 174"/>
                <a:gd name="T74" fmla="*/ 35 w 35"/>
                <a:gd name="T75" fmla="*/ 174 h 1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 h="174">
                  <a:moveTo>
                    <a:pt x="27" y="12"/>
                  </a:moveTo>
                  <a:lnTo>
                    <a:pt x="19" y="8"/>
                  </a:lnTo>
                  <a:lnTo>
                    <a:pt x="8" y="27"/>
                  </a:lnTo>
                  <a:lnTo>
                    <a:pt x="0" y="51"/>
                  </a:lnTo>
                  <a:lnTo>
                    <a:pt x="0" y="70"/>
                  </a:lnTo>
                  <a:lnTo>
                    <a:pt x="4" y="93"/>
                  </a:lnTo>
                  <a:lnTo>
                    <a:pt x="8" y="112"/>
                  </a:lnTo>
                  <a:lnTo>
                    <a:pt x="15" y="132"/>
                  </a:lnTo>
                  <a:lnTo>
                    <a:pt x="23" y="155"/>
                  </a:lnTo>
                  <a:lnTo>
                    <a:pt x="31" y="174"/>
                  </a:lnTo>
                  <a:lnTo>
                    <a:pt x="35" y="170"/>
                  </a:lnTo>
                  <a:lnTo>
                    <a:pt x="31" y="151"/>
                  </a:lnTo>
                  <a:lnTo>
                    <a:pt x="23" y="132"/>
                  </a:lnTo>
                  <a:lnTo>
                    <a:pt x="15" y="112"/>
                  </a:lnTo>
                  <a:lnTo>
                    <a:pt x="8" y="89"/>
                  </a:lnTo>
                  <a:lnTo>
                    <a:pt x="4" y="70"/>
                  </a:lnTo>
                  <a:lnTo>
                    <a:pt x="4" y="51"/>
                  </a:lnTo>
                  <a:lnTo>
                    <a:pt x="12" y="31"/>
                  </a:lnTo>
                  <a:lnTo>
                    <a:pt x="27" y="12"/>
                  </a:lnTo>
                  <a:lnTo>
                    <a:pt x="19" y="12"/>
                  </a:lnTo>
                  <a:lnTo>
                    <a:pt x="27" y="12"/>
                  </a:lnTo>
                  <a:lnTo>
                    <a:pt x="27" y="0"/>
                  </a:lnTo>
                  <a:lnTo>
                    <a:pt x="19" y="8"/>
                  </a:lnTo>
                  <a:lnTo>
                    <a:pt x="2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1" name="Freeform 220"/>
            <p:cNvSpPr>
              <a:spLocks/>
            </p:cNvSpPr>
            <p:nvPr/>
          </p:nvSpPr>
          <p:spPr bwMode="auto">
            <a:xfrm>
              <a:off x="2220" y="2824"/>
              <a:ext cx="35" cy="27"/>
            </a:xfrm>
            <a:custGeom>
              <a:avLst/>
              <a:gdLst>
                <a:gd name="T0" fmla="*/ 31 w 35"/>
                <a:gd name="T1" fmla="*/ 20 h 27"/>
                <a:gd name="T2" fmla="*/ 35 w 35"/>
                <a:gd name="T3" fmla="*/ 20 h 27"/>
                <a:gd name="T4" fmla="*/ 27 w 35"/>
                <a:gd name="T5" fmla="*/ 20 h 27"/>
                <a:gd name="T6" fmla="*/ 27 w 35"/>
                <a:gd name="T7" fmla="*/ 16 h 27"/>
                <a:gd name="T8" fmla="*/ 24 w 35"/>
                <a:gd name="T9" fmla="*/ 16 h 27"/>
                <a:gd name="T10" fmla="*/ 20 w 35"/>
                <a:gd name="T11" fmla="*/ 12 h 27"/>
                <a:gd name="T12" fmla="*/ 16 w 35"/>
                <a:gd name="T13" fmla="*/ 8 h 27"/>
                <a:gd name="T14" fmla="*/ 12 w 35"/>
                <a:gd name="T15" fmla="*/ 4 h 27"/>
                <a:gd name="T16" fmla="*/ 12 w 35"/>
                <a:gd name="T17" fmla="*/ 4 h 27"/>
                <a:gd name="T18" fmla="*/ 8 w 35"/>
                <a:gd name="T19" fmla="*/ 0 h 27"/>
                <a:gd name="T20" fmla="*/ 0 w 35"/>
                <a:gd name="T21" fmla="*/ 4 h 27"/>
                <a:gd name="T22" fmla="*/ 4 w 35"/>
                <a:gd name="T23" fmla="*/ 4 h 27"/>
                <a:gd name="T24" fmla="*/ 8 w 35"/>
                <a:gd name="T25" fmla="*/ 8 h 27"/>
                <a:gd name="T26" fmla="*/ 12 w 35"/>
                <a:gd name="T27" fmla="*/ 12 h 27"/>
                <a:gd name="T28" fmla="*/ 16 w 35"/>
                <a:gd name="T29" fmla="*/ 16 h 27"/>
                <a:gd name="T30" fmla="*/ 20 w 35"/>
                <a:gd name="T31" fmla="*/ 20 h 27"/>
                <a:gd name="T32" fmla="*/ 24 w 35"/>
                <a:gd name="T33" fmla="*/ 23 h 27"/>
                <a:gd name="T34" fmla="*/ 27 w 35"/>
                <a:gd name="T35" fmla="*/ 23 h 27"/>
                <a:gd name="T36" fmla="*/ 31 w 35"/>
                <a:gd name="T37" fmla="*/ 27 h 27"/>
                <a:gd name="T38" fmla="*/ 31 w 35"/>
                <a:gd name="T39" fmla="*/ 27 h 27"/>
                <a:gd name="T40" fmla="*/ 31 w 35"/>
                <a:gd name="T41" fmla="*/ 2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
                <a:gd name="T65" fmla="*/ 35 w 35"/>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
                  <a:moveTo>
                    <a:pt x="31" y="20"/>
                  </a:moveTo>
                  <a:lnTo>
                    <a:pt x="35" y="20"/>
                  </a:lnTo>
                  <a:lnTo>
                    <a:pt x="27" y="20"/>
                  </a:lnTo>
                  <a:lnTo>
                    <a:pt x="27" y="16"/>
                  </a:lnTo>
                  <a:lnTo>
                    <a:pt x="24" y="16"/>
                  </a:lnTo>
                  <a:lnTo>
                    <a:pt x="20" y="12"/>
                  </a:lnTo>
                  <a:lnTo>
                    <a:pt x="16" y="8"/>
                  </a:lnTo>
                  <a:lnTo>
                    <a:pt x="12" y="4"/>
                  </a:lnTo>
                  <a:lnTo>
                    <a:pt x="8" y="0"/>
                  </a:lnTo>
                  <a:lnTo>
                    <a:pt x="0" y="4"/>
                  </a:lnTo>
                  <a:lnTo>
                    <a:pt x="4" y="4"/>
                  </a:lnTo>
                  <a:lnTo>
                    <a:pt x="8" y="8"/>
                  </a:lnTo>
                  <a:lnTo>
                    <a:pt x="12" y="12"/>
                  </a:lnTo>
                  <a:lnTo>
                    <a:pt x="16" y="16"/>
                  </a:lnTo>
                  <a:lnTo>
                    <a:pt x="20" y="20"/>
                  </a:lnTo>
                  <a:lnTo>
                    <a:pt x="24" y="23"/>
                  </a:lnTo>
                  <a:lnTo>
                    <a:pt x="27" y="23"/>
                  </a:lnTo>
                  <a:lnTo>
                    <a:pt x="31" y="27"/>
                  </a:lnTo>
                  <a:lnTo>
                    <a:pt x="3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2" name="Freeform 221"/>
            <p:cNvSpPr>
              <a:spLocks/>
            </p:cNvSpPr>
            <p:nvPr/>
          </p:nvSpPr>
          <p:spPr bwMode="auto">
            <a:xfrm>
              <a:off x="2251" y="2840"/>
              <a:ext cx="50" cy="11"/>
            </a:xfrm>
            <a:custGeom>
              <a:avLst/>
              <a:gdLst>
                <a:gd name="T0" fmla="*/ 50 w 50"/>
                <a:gd name="T1" fmla="*/ 0 h 11"/>
                <a:gd name="T2" fmla="*/ 43 w 50"/>
                <a:gd name="T3" fmla="*/ 0 h 11"/>
                <a:gd name="T4" fmla="*/ 39 w 50"/>
                <a:gd name="T5" fmla="*/ 0 h 11"/>
                <a:gd name="T6" fmla="*/ 31 w 50"/>
                <a:gd name="T7" fmla="*/ 4 h 11"/>
                <a:gd name="T8" fmla="*/ 27 w 50"/>
                <a:gd name="T9" fmla="*/ 4 h 11"/>
                <a:gd name="T10" fmla="*/ 20 w 50"/>
                <a:gd name="T11" fmla="*/ 4 h 11"/>
                <a:gd name="T12" fmla="*/ 16 w 50"/>
                <a:gd name="T13" fmla="*/ 4 h 11"/>
                <a:gd name="T14" fmla="*/ 8 w 50"/>
                <a:gd name="T15" fmla="*/ 4 h 11"/>
                <a:gd name="T16" fmla="*/ 0 w 50"/>
                <a:gd name="T17" fmla="*/ 4 h 11"/>
                <a:gd name="T18" fmla="*/ 0 w 50"/>
                <a:gd name="T19" fmla="*/ 11 h 11"/>
                <a:gd name="T20" fmla="*/ 8 w 50"/>
                <a:gd name="T21" fmla="*/ 11 h 11"/>
                <a:gd name="T22" fmla="*/ 16 w 50"/>
                <a:gd name="T23" fmla="*/ 11 h 11"/>
                <a:gd name="T24" fmla="*/ 20 w 50"/>
                <a:gd name="T25" fmla="*/ 11 h 11"/>
                <a:gd name="T26" fmla="*/ 27 w 50"/>
                <a:gd name="T27" fmla="*/ 7 h 11"/>
                <a:gd name="T28" fmla="*/ 31 w 50"/>
                <a:gd name="T29" fmla="*/ 7 h 11"/>
                <a:gd name="T30" fmla="*/ 39 w 50"/>
                <a:gd name="T31" fmla="*/ 7 h 11"/>
                <a:gd name="T32" fmla="*/ 43 w 50"/>
                <a:gd name="T33" fmla="*/ 7 h 11"/>
                <a:gd name="T34" fmla="*/ 50 w 50"/>
                <a:gd name="T35" fmla="*/ 7 h 11"/>
                <a:gd name="T36" fmla="*/ 50 w 50"/>
                <a:gd name="T37" fmla="*/ 0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
                <a:gd name="T58" fmla="*/ 0 h 11"/>
                <a:gd name="T59" fmla="*/ 50 w 50"/>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 h="11">
                  <a:moveTo>
                    <a:pt x="50" y="0"/>
                  </a:moveTo>
                  <a:lnTo>
                    <a:pt x="43" y="0"/>
                  </a:lnTo>
                  <a:lnTo>
                    <a:pt x="39" y="0"/>
                  </a:lnTo>
                  <a:lnTo>
                    <a:pt x="31" y="4"/>
                  </a:lnTo>
                  <a:lnTo>
                    <a:pt x="27" y="4"/>
                  </a:lnTo>
                  <a:lnTo>
                    <a:pt x="20" y="4"/>
                  </a:lnTo>
                  <a:lnTo>
                    <a:pt x="16" y="4"/>
                  </a:lnTo>
                  <a:lnTo>
                    <a:pt x="8" y="4"/>
                  </a:lnTo>
                  <a:lnTo>
                    <a:pt x="0" y="4"/>
                  </a:lnTo>
                  <a:lnTo>
                    <a:pt x="0" y="11"/>
                  </a:lnTo>
                  <a:lnTo>
                    <a:pt x="8" y="11"/>
                  </a:lnTo>
                  <a:lnTo>
                    <a:pt x="16" y="11"/>
                  </a:lnTo>
                  <a:lnTo>
                    <a:pt x="20" y="11"/>
                  </a:lnTo>
                  <a:lnTo>
                    <a:pt x="27" y="7"/>
                  </a:lnTo>
                  <a:lnTo>
                    <a:pt x="31" y="7"/>
                  </a:lnTo>
                  <a:lnTo>
                    <a:pt x="39" y="7"/>
                  </a:lnTo>
                  <a:lnTo>
                    <a:pt x="43" y="7"/>
                  </a:lnTo>
                  <a:lnTo>
                    <a:pt x="50" y="7"/>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3" name="Freeform 222"/>
            <p:cNvSpPr>
              <a:spLocks/>
            </p:cNvSpPr>
            <p:nvPr/>
          </p:nvSpPr>
          <p:spPr bwMode="auto">
            <a:xfrm>
              <a:off x="2294" y="2874"/>
              <a:ext cx="7" cy="8"/>
            </a:xfrm>
            <a:custGeom>
              <a:avLst/>
              <a:gdLst>
                <a:gd name="T0" fmla="*/ 7 w 7"/>
                <a:gd name="T1" fmla="*/ 0 h 8"/>
                <a:gd name="T2" fmla="*/ 7 w 7"/>
                <a:gd name="T3" fmla="*/ 0 h 8"/>
                <a:gd name="T4" fmla="*/ 3 w 7"/>
                <a:gd name="T5" fmla="*/ 4 h 8"/>
                <a:gd name="T6" fmla="*/ 0 w 7"/>
                <a:gd name="T7" fmla="*/ 4 h 8"/>
                <a:gd name="T8" fmla="*/ 0 w 7"/>
                <a:gd name="T9" fmla="*/ 8 h 8"/>
                <a:gd name="T10" fmla="*/ 7 w 7"/>
                <a:gd name="T11" fmla="*/ 0 h 8"/>
                <a:gd name="T12" fmla="*/ 0 60000 65536"/>
                <a:gd name="T13" fmla="*/ 0 60000 65536"/>
                <a:gd name="T14" fmla="*/ 0 60000 65536"/>
                <a:gd name="T15" fmla="*/ 0 60000 65536"/>
                <a:gd name="T16" fmla="*/ 0 60000 65536"/>
                <a:gd name="T17" fmla="*/ 0 60000 65536"/>
                <a:gd name="T18" fmla="*/ 0 w 7"/>
                <a:gd name="T19" fmla="*/ 0 h 8"/>
                <a:gd name="T20" fmla="*/ 7 w 7"/>
                <a:gd name="T21" fmla="*/ 8 h 8"/>
              </a:gdLst>
              <a:ahLst/>
              <a:cxnLst>
                <a:cxn ang="T12">
                  <a:pos x="T0" y="T1"/>
                </a:cxn>
                <a:cxn ang="T13">
                  <a:pos x="T2" y="T3"/>
                </a:cxn>
                <a:cxn ang="T14">
                  <a:pos x="T4" y="T5"/>
                </a:cxn>
                <a:cxn ang="T15">
                  <a:pos x="T6" y="T7"/>
                </a:cxn>
                <a:cxn ang="T16">
                  <a:pos x="T8" y="T9"/>
                </a:cxn>
                <a:cxn ang="T17">
                  <a:pos x="T10" y="T11"/>
                </a:cxn>
              </a:cxnLst>
              <a:rect l="T18" t="T19" r="T20" b="T21"/>
              <a:pathLst>
                <a:path w="7" h="8">
                  <a:moveTo>
                    <a:pt x="7" y="0"/>
                  </a:moveTo>
                  <a:lnTo>
                    <a:pt x="7" y="0"/>
                  </a:lnTo>
                  <a:lnTo>
                    <a:pt x="3" y="4"/>
                  </a:lnTo>
                  <a:lnTo>
                    <a:pt x="0" y="4"/>
                  </a:lnTo>
                  <a:lnTo>
                    <a:pt x="0" y="8"/>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4" name="Freeform 223"/>
            <p:cNvSpPr>
              <a:spLocks/>
            </p:cNvSpPr>
            <p:nvPr/>
          </p:nvSpPr>
          <p:spPr bwMode="auto">
            <a:xfrm>
              <a:off x="2290" y="2874"/>
              <a:ext cx="15" cy="8"/>
            </a:xfrm>
            <a:custGeom>
              <a:avLst/>
              <a:gdLst>
                <a:gd name="T0" fmla="*/ 4 w 15"/>
                <a:gd name="T1" fmla="*/ 8 h 8"/>
                <a:gd name="T2" fmla="*/ 7 w 15"/>
                <a:gd name="T3" fmla="*/ 8 h 8"/>
                <a:gd name="T4" fmla="*/ 7 w 15"/>
                <a:gd name="T5" fmla="*/ 4 h 8"/>
                <a:gd name="T6" fmla="*/ 11 w 15"/>
                <a:gd name="T7" fmla="*/ 4 h 8"/>
                <a:gd name="T8" fmla="*/ 15 w 15"/>
                <a:gd name="T9" fmla="*/ 4 h 8"/>
                <a:gd name="T10" fmla="*/ 11 w 15"/>
                <a:gd name="T11" fmla="*/ 0 h 8"/>
                <a:gd name="T12" fmla="*/ 7 w 15"/>
                <a:gd name="T13" fmla="*/ 0 h 8"/>
                <a:gd name="T14" fmla="*/ 4 w 15"/>
                <a:gd name="T15" fmla="*/ 0 h 8"/>
                <a:gd name="T16" fmla="*/ 4 w 15"/>
                <a:gd name="T17" fmla="*/ 4 h 8"/>
                <a:gd name="T18" fmla="*/ 0 w 15"/>
                <a:gd name="T19" fmla="*/ 8 h 8"/>
                <a:gd name="T20" fmla="*/ 4 w 15"/>
                <a:gd name="T21" fmla="*/ 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8"/>
                <a:gd name="T35" fmla="*/ 15 w 15"/>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8">
                  <a:moveTo>
                    <a:pt x="4" y="8"/>
                  </a:moveTo>
                  <a:lnTo>
                    <a:pt x="7" y="8"/>
                  </a:lnTo>
                  <a:lnTo>
                    <a:pt x="7" y="4"/>
                  </a:lnTo>
                  <a:lnTo>
                    <a:pt x="11" y="4"/>
                  </a:lnTo>
                  <a:lnTo>
                    <a:pt x="15" y="4"/>
                  </a:lnTo>
                  <a:lnTo>
                    <a:pt x="11" y="0"/>
                  </a:lnTo>
                  <a:lnTo>
                    <a:pt x="7" y="0"/>
                  </a:lnTo>
                  <a:lnTo>
                    <a:pt x="4" y="0"/>
                  </a:lnTo>
                  <a:lnTo>
                    <a:pt x="4" y="4"/>
                  </a:lnTo>
                  <a:lnTo>
                    <a:pt x="0" y="8"/>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5" name="Freeform 224"/>
            <p:cNvSpPr>
              <a:spLocks/>
            </p:cNvSpPr>
            <p:nvPr/>
          </p:nvSpPr>
          <p:spPr bwMode="auto">
            <a:xfrm>
              <a:off x="2036" y="2643"/>
              <a:ext cx="38" cy="50"/>
            </a:xfrm>
            <a:custGeom>
              <a:avLst/>
              <a:gdLst>
                <a:gd name="T0" fmla="*/ 27 w 38"/>
                <a:gd name="T1" fmla="*/ 50 h 50"/>
                <a:gd name="T2" fmla="*/ 34 w 38"/>
                <a:gd name="T3" fmla="*/ 42 h 50"/>
                <a:gd name="T4" fmla="*/ 38 w 38"/>
                <a:gd name="T5" fmla="*/ 31 h 50"/>
                <a:gd name="T6" fmla="*/ 34 w 38"/>
                <a:gd name="T7" fmla="*/ 23 h 50"/>
                <a:gd name="T8" fmla="*/ 30 w 38"/>
                <a:gd name="T9" fmla="*/ 19 h 50"/>
                <a:gd name="T10" fmla="*/ 23 w 38"/>
                <a:gd name="T11" fmla="*/ 12 h 50"/>
                <a:gd name="T12" fmla="*/ 15 w 38"/>
                <a:gd name="T13" fmla="*/ 8 h 50"/>
                <a:gd name="T14" fmla="*/ 11 w 38"/>
                <a:gd name="T15" fmla="*/ 4 h 50"/>
                <a:gd name="T16" fmla="*/ 4 w 38"/>
                <a:gd name="T17" fmla="*/ 0 h 50"/>
                <a:gd name="T18" fmla="*/ 0 w 38"/>
                <a:gd name="T19" fmla="*/ 4 h 50"/>
                <a:gd name="T20" fmla="*/ 7 w 38"/>
                <a:gd name="T21" fmla="*/ 8 h 50"/>
                <a:gd name="T22" fmla="*/ 15 w 38"/>
                <a:gd name="T23" fmla="*/ 12 h 50"/>
                <a:gd name="T24" fmla="*/ 19 w 38"/>
                <a:gd name="T25" fmla="*/ 15 h 50"/>
                <a:gd name="T26" fmla="*/ 27 w 38"/>
                <a:gd name="T27" fmla="*/ 23 h 50"/>
                <a:gd name="T28" fmla="*/ 30 w 38"/>
                <a:gd name="T29" fmla="*/ 27 h 50"/>
                <a:gd name="T30" fmla="*/ 30 w 38"/>
                <a:gd name="T31" fmla="*/ 31 h 50"/>
                <a:gd name="T32" fmla="*/ 30 w 38"/>
                <a:gd name="T33" fmla="*/ 39 h 50"/>
                <a:gd name="T34" fmla="*/ 23 w 38"/>
                <a:gd name="T35" fmla="*/ 46 h 50"/>
                <a:gd name="T36" fmla="*/ 27 w 38"/>
                <a:gd name="T37" fmla="*/ 50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0"/>
                <a:gd name="T59" fmla="*/ 38 w 38"/>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0">
                  <a:moveTo>
                    <a:pt x="27" y="50"/>
                  </a:moveTo>
                  <a:lnTo>
                    <a:pt x="34" y="42"/>
                  </a:lnTo>
                  <a:lnTo>
                    <a:pt x="38" y="31"/>
                  </a:lnTo>
                  <a:lnTo>
                    <a:pt x="34" y="23"/>
                  </a:lnTo>
                  <a:lnTo>
                    <a:pt x="30" y="19"/>
                  </a:lnTo>
                  <a:lnTo>
                    <a:pt x="23" y="12"/>
                  </a:lnTo>
                  <a:lnTo>
                    <a:pt x="15" y="8"/>
                  </a:lnTo>
                  <a:lnTo>
                    <a:pt x="11" y="4"/>
                  </a:lnTo>
                  <a:lnTo>
                    <a:pt x="4" y="0"/>
                  </a:lnTo>
                  <a:lnTo>
                    <a:pt x="0" y="4"/>
                  </a:lnTo>
                  <a:lnTo>
                    <a:pt x="7" y="8"/>
                  </a:lnTo>
                  <a:lnTo>
                    <a:pt x="15" y="12"/>
                  </a:lnTo>
                  <a:lnTo>
                    <a:pt x="19" y="15"/>
                  </a:lnTo>
                  <a:lnTo>
                    <a:pt x="27" y="23"/>
                  </a:lnTo>
                  <a:lnTo>
                    <a:pt x="30" y="27"/>
                  </a:lnTo>
                  <a:lnTo>
                    <a:pt x="30" y="31"/>
                  </a:lnTo>
                  <a:lnTo>
                    <a:pt x="30" y="39"/>
                  </a:lnTo>
                  <a:lnTo>
                    <a:pt x="23" y="46"/>
                  </a:lnTo>
                  <a:lnTo>
                    <a:pt x="27"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6" name="Freeform 225"/>
            <p:cNvSpPr>
              <a:spLocks/>
            </p:cNvSpPr>
            <p:nvPr/>
          </p:nvSpPr>
          <p:spPr bwMode="auto">
            <a:xfrm>
              <a:off x="2051" y="2574"/>
              <a:ext cx="19" cy="34"/>
            </a:xfrm>
            <a:custGeom>
              <a:avLst/>
              <a:gdLst>
                <a:gd name="T0" fmla="*/ 4 w 19"/>
                <a:gd name="T1" fmla="*/ 0 h 34"/>
                <a:gd name="T2" fmla="*/ 4 w 19"/>
                <a:gd name="T3" fmla="*/ 3 h 34"/>
                <a:gd name="T4" fmla="*/ 4 w 19"/>
                <a:gd name="T5" fmla="*/ 11 h 34"/>
                <a:gd name="T6" fmla="*/ 8 w 19"/>
                <a:gd name="T7" fmla="*/ 19 h 34"/>
                <a:gd name="T8" fmla="*/ 12 w 19"/>
                <a:gd name="T9" fmla="*/ 27 h 34"/>
                <a:gd name="T10" fmla="*/ 15 w 19"/>
                <a:gd name="T11" fmla="*/ 34 h 34"/>
                <a:gd name="T12" fmla="*/ 19 w 19"/>
                <a:gd name="T13" fmla="*/ 30 h 34"/>
                <a:gd name="T14" fmla="*/ 15 w 19"/>
                <a:gd name="T15" fmla="*/ 23 h 34"/>
                <a:gd name="T16" fmla="*/ 15 w 19"/>
                <a:gd name="T17" fmla="*/ 19 h 34"/>
                <a:gd name="T18" fmla="*/ 12 w 19"/>
                <a:gd name="T19" fmla="*/ 11 h 34"/>
                <a:gd name="T20" fmla="*/ 8 w 19"/>
                <a:gd name="T21" fmla="*/ 3 h 34"/>
                <a:gd name="T22" fmla="*/ 4 w 19"/>
                <a:gd name="T23" fmla="*/ 7 h 34"/>
                <a:gd name="T24" fmla="*/ 4 w 19"/>
                <a:gd name="T25" fmla="*/ 0 h 34"/>
                <a:gd name="T26" fmla="*/ 0 w 19"/>
                <a:gd name="T27" fmla="*/ 3 h 34"/>
                <a:gd name="T28" fmla="*/ 4 w 19"/>
                <a:gd name="T29" fmla="*/ 3 h 34"/>
                <a:gd name="T30" fmla="*/ 4 w 19"/>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34"/>
                <a:gd name="T50" fmla="*/ 19 w 19"/>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34">
                  <a:moveTo>
                    <a:pt x="4" y="0"/>
                  </a:moveTo>
                  <a:lnTo>
                    <a:pt x="4" y="3"/>
                  </a:lnTo>
                  <a:lnTo>
                    <a:pt x="4" y="11"/>
                  </a:lnTo>
                  <a:lnTo>
                    <a:pt x="8" y="19"/>
                  </a:lnTo>
                  <a:lnTo>
                    <a:pt x="12" y="27"/>
                  </a:lnTo>
                  <a:lnTo>
                    <a:pt x="15" y="34"/>
                  </a:lnTo>
                  <a:lnTo>
                    <a:pt x="19" y="30"/>
                  </a:lnTo>
                  <a:lnTo>
                    <a:pt x="15" y="23"/>
                  </a:lnTo>
                  <a:lnTo>
                    <a:pt x="15" y="19"/>
                  </a:lnTo>
                  <a:lnTo>
                    <a:pt x="12" y="11"/>
                  </a:lnTo>
                  <a:lnTo>
                    <a:pt x="8" y="3"/>
                  </a:lnTo>
                  <a:lnTo>
                    <a:pt x="4" y="7"/>
                  </a:lnTo>
                  <a:lnTo>
                    <a:pt x="4" y="0"/>
                  </a:lnTo>
                  <a:lnTo>
                    <a:pt x="0" y="3"/>
                  </a:lnTo>
                  <a:lnTo>
                    <a:pt x="4"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7" name="Freeform 226"/>
            <p:cNvSpPr>
              <a:spLocks/>
            </p:cNvSpPr>
            <p:nvPr/>
          </p:nvSpPr>
          <p:spPr bwMode="auto">
            <a:xfrm>
              <a:off x="2055" y="2570"/>
              <a:ext cx="54" cy="11"/>
            </a:xfrm>
            <a:custGeom>
              <a:avLst/>
              <a:gdLst>
                <a:gd name="T0" fmla="*/ 35 w 54"/>
                <a:gd name="T1" fmla="*/ 4 h 11"/>
                <a:gd name="T2" fmla="*/ 35 w 54"/>
                <a:gd name="T3" fmla="*/ 0 h 11"/>
                <a:gd name="T4" fmla="*/ 31 w 54"/>
                <a:gd name="T5" fmla="*/ 0 h 11"/>
                <a:gd name="T6" fmla="*/ 27 w 54"/>
                <a:gd name="T7" fmla="*/ 0 h 11"/>
                <a:gd name="T8" fmla="*/ 23 w 54"/>
                <a:gd name="T9" fmla="*/ 0 h 11"/>
                <a:gd name="T10" fmla="*/ 19 w 54"/>
                <a:gd name="T11" fmla="*/ 0 h 11"/>
                <a:gd name="T12" fmla="*/ 11 w 54"/>
                <a:gd name="T13" fmla="*/ 0 h 11"/>
                <a:gd name="T14" fmla="*/ 8 w 54"/>
                <a:gd name="T15" fmla="*/ 4 h 11"/>
                <a:gd name="T16" fmla="*/ 4 w 54"/>
                <a:gd name="T17" fmla="*/ 4 h 11"/>
                <a:gd name="T18" fmla="*/ 0 w 54"/>
                <a:gd name="T19" fmla="*/ 4 h 11"/>
                <a:gd name="T20" fmla="*/ 0 w 54"/>
                <a:gd name="T21" fmla="*/ 11 h 11"/>
                <a:gd name="T22" fmla="*/ 8 w 54"/>
                <a:gd name="T23" fmla="*/ 11 h 11"/>
                <a:gd name="T24" fmla="*/ 11 w 54"/>
                <a:gd name="T25" fmla="*/ 7 h 11"/>
                <a:gd name="T26" fmla="*/ 15 w 54"/>
                <a:gd name="T27" fmla="*/ 7 h 11"/>
                <a:gd name="T28" fmla="*/ 19 w 54"/>
                <a:gd name="T29" fmla="*/ 7 h 11"/>
                <a:gd name="T30" fmla="*/ 23 w 54"/>
                <a:gd name="T31" fmla="*/ 4 h 11"/>
                <a:gd name="T32" fmla="*/ 27 w 54"/>
                <a:gd name="T33" fmla="*/ 4 h 11"/>
                <a:gd name="T34" fmla="*/ 31 w 54"/>
                <a:gd name="T35" fmla="*/ 4 h 11"/>
                <a:gd name="T36" fmla="*/ 35 w 54"/>
                <a:gd name="T37" fmla="*/ 4 h 11"/>
                <a:gd name="T38" fmla="*/ 35 w 54"/>
                <a:gd name="T39" fmla="*/ 0 h 11"/>
                <a:gd name="T40" fmla="*/ 35 w 54"/>
                <a:gd name="T41" fmla="*/ 4 h 11"/>
                <a:gd name="T42" fmla="*/ 54 w 54"/>
                <a:gd name="T43" fmla="*/ 7 h 11"/>
                <a:gd name="T44" fmla="*/ 35 w 54"/>
                <a:gd name="T45" fmla="*/ 0 h 11"/>
                <a:gd name="T46" fmla="*/ 35 w 54"/>
                <a:gd name="T47" fmla="*/ 4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
                <a:gd name="T73" fmla="*/ 0 h 11"/>
                <a:gd name="T74" fmla="*/ 54 w 54"/>
                <a:gd name="T75" fmla="*/ 11 h 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 h="11">
                  <a:moveTo>
                    <a:pt x="35" y="4"/>
                  </a:moveTo>
                  <a:lnTo>
                    <a:pt x="35" y="0"/>
                  </a:lnTo>
                  <a:lnTo>
                    <a:pt x="31" y="0"/>
                  </a:lnTo>
                  <a:lnTo>
                    <a:pt x="27" y="0"/>
                  </a:lnTo>
                  <a:lnTo>
                    <a:pt x="23" y="0"/>
                  </a:lnTo>
                  <a:lnTo>
                    <a:pt x="19" y="0"/>
                  </a:lnTo>
                  <a:lnTo>
                    <a:pt x="11" y="0"/>
                  </a:lnTo>
                  <a:lnTo>
                    <a:pt x="8" y="4"/>
                  </a:lnTo>
                  <a:lnTo>
                    <a:pt x="4" y="4"/>
                  </a:lnTo>
                  <a:lnTo>
                    <a:pt x="0" y="4"/>
                  </a:lnTo>
                  <a:lnTo>
                    <a:pt x="0" y="11"/>
                  </a:lnTo>
                  <a:lnTo>
                    <a:pt x="8" y="11"/>
                  </a:lnTo>
                  <a:lnTo>
                    <a:pt x="11" y="7"/>
                  </a:lnTo>
                  <a:lnTo>
                    <a:pt x="15" y="7"/>
                  </a:lnTo>
                  <a:lnTo>
                    <a:pt x="19" y="7"/>
                  </a:lnTo>
                  <a:lnTo>
                    <a:pt x="23" y="4"/>
                  </a:lnTo>
                  <a:lnTo>
                    <a:pt x="27" y="4"/>
                  </a:lnTo>
                  <a:lnTo>
                    <a:pt x="31" y="4"/>
                  </a:lnTo>
                  <a:lnTo>
                    <a:pt x="35" y="4"/>
                  </a:lnTo>
                  <a:lnTo>
                    <a:pt x="35" y="0"/>
                  </a:lnTo>
                  <a:lnTo>
                    <a:pt x="35" y="4"/>
                  </a:lnTo>
                  <a:lnTo>
                    <a:pt x="54" y="7"/>
                  </a:lnTo>
                  <a:lnTo>
                    <a:pt x="35" y="0"/>
                  </a:lnTo>
                  <a:lnTo>
                    <a:pt x="3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8" name="Freeform 227"/>
            <p:cNvSpPr>
              <a:spLocks/>
            </p:cNvSpPr>
            <p:nvPr/>
          </p:nvSpPr>
          <p:spPr bwMode="auto">
            <a:xfrm>
              <a:off x="2032" y="2558"/>
              <a:ext cx="58" cy="35"/>
            </a:xfrm>
            <a:custGeom>
              <a:avLst/>
              <a:gdLst>
                <a:gd name="T0" fmla="*/ 11 w 58"/>
                <a:gd name="T1" fmla="*/ 12 h 35"/>
                <a:gd name="T2" fmla="*/ 15 w 58"/>
                <a:gd name="T3" fmla="*/ 16 h 35"/>
                <a:gd name="T4" fmla="*/ 19 w 58"/>
                <a:gd name="T5" fmla="*/ 8 h 35"/>
                <a:gd name="T6" fmla="*/ 23 w 58"/>
                <a:gd name="T7" fmla="*/ 4 h 35"/>
                <a:gd name="T8" fmla="*/ 27 w 58"/>
                <a:gd name="T9" fmla="*/ 4 h 35"/>
                <a:gd name="T10" fmla="*/ 34 w 58"/>
                <a:gd name="T11" fmla="*/ 4 h 35"/>
                <a:gd name="T12" fmla="*/ 38 w 58"/>
                <a:gd name="T13" fmla="*/ 8 h 35"/>
                <a:gd name="T14" fmla="*/ 46 w 58"/>
                <a:gd name="T15" fmla="*/ 12 h 35"/>
                <a:gd name="T16" fmla="*/ 50 w 58"/>
                <a:gd name="T17" fmla="*/ 16 h 35"/>
                <a:gd name="T18" fmla="*/ 58 w 58"/>
                <a:gd name="T19" fmla="*/ 16 h 35"/>
                <a:gd name="T20" fmla="*/ 58 w 58"/>
                <a:gd name="T21" fmla="*/ 12 h 35"/>
                <a:gd name="T22" fmla="*/ 54 w 58"/>
                <a:gd name="T23" fmla="*/ 8 h 35"/>
                <a:gd name="T24" fmla="*/ 50 w 58"/>
                <a:gd name="T25" fmla="*/ 4 h 35"/>
                <a:gd name="T26" fmla="*/ 42 w 58"/>
                <a:gd name="T27" fmla="*/ 0 h 35"/>
                <a:gd name="T28" fmla="*/ 34 w 58"/>
                <a:gd name="T29" fmla="*/ 0 h 35"/>
                <a:gd name="T30" fmla="*/ 27 w 58"/>
                <a:gd name="T31" fmla="*/ 0 h 35"/>
                <a:gd name="T32" fmla="*/ 23 w 58"/>
                <a:gd name="T33" fmla="*/ 0 h 35"/>
                <a:gd name="T34" fmla="*/ 15 w 58"/>
                <a:gd name="T35" fmla="*/ 4 h 35"/>
                <a:gd name="T36" fmla="*/ 11 w 58"/>
                <a:gd name="T37" fmla="*/ 12 h 35"/>
                <a:gd name="T38" fmla="*/ 15 w 58"/>
                <a:gd name="T39" fmla="*/ 16 h 35"/>
                <a:gd name="T40" fmla="*/ 11 w 58"/>
                <a:gd name="T41" fmla="*/ 12 h 35"/>
                <a:gd name="T42" fmla="*/ 0 w 58"/>
                <a:gd name="T43" fmla="*/ 35 h 35"/>
                <a:gd name="T44" fmla="*/ 15 w 58"/>
                <a:gd name="T45" fmla="*/ 16 h 35"/>
                <a:gd name="T46" fmla="*/ 11 w 58"/>
                <a:gd name="T47" fmla="*/ 12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8"/>
                <a:gd name="T73" fmla="*/ 0 h 35"/>
                <a:gd name="T74" fmla="*/ 58 w 58"/>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8" h="35">
                  <a:moveTo>
                    <a:pt x="11" y="12"/>
                  </a:moveTo>
                  <a:lnTo>
                    <a:pt x="15" y="16"/>
                  </a:lnTo>
                  <a:lnTo>
                    <a:pt x="19" y="8"/>
                  </a:lnTo>
                  <a:lnTo>
                    <a:pt x="23" y="4"/>
                  </a:lnTo>
                  <a:lnTo>
                    <a:pt x="27" y="4"/>
                  </a:lnTo>
                  <a:lnTo>
                    <a:pt x="34" y="4"/>
                  </a:lnTo>
                  <a:lnTo>
                    <a:pt x="38" y="8"/>
                  </a:lnTo>
                  <a:lnTo>
                    <a:pt x="46" y="12"/>
                  </a:lnTo>
                  <a:lnTo>
                    <a:pt x="50" y="16"/>
                  </a:lnTo>
                  <a:lnTo>
                    <a:pt x="58" y="16"/>
                  </a:lnTo>
                  <a:lnTo>
                    <a:pt x="58" y="12"/>
                  </a:lnTo>
                  <a:lnTo>
                    <a:pt x="54" y="8"/>
                  </a:lnTo>
                  <a:lnTo>
                    <a:pt x="50" y="4"/>
                  </a:lnTo>
                  <a:lnTo>
                    <a:pt x="42" y="0"/>
                  </a:lnTo>
                  <a:lnTo>
                    <a:pt x="34" y="0"/>
                  </a:lnTo>
                  <a:lnTo>
                    <a:pt x="27" y="0"/>
                  </a:lnTo>
                  <a:lnTo>
                    <a:pt x="23" y="0"/>
                  </a:lnTo>
                  <a:lnTo>
                    <a:pt x="15" y="4"/>
                  </a:lnTo>
                  <a:lnTo>
                    <a:pt x="11" y="12"/>
                  </a:lnTo>
                  <a:lnTo>
                    <a:pt x="15" y="16"/>
                  </a:lnTo>
                  <a:lnTo>
                    <a:pt x="11" y="12"/>
                  </a:lnTo>
                  <a:lnTo>
                    <a:pt x="0" y="35"/>
                  </a:lnTo>
                  <a:lnTo>
                    <a:pt x="15" y="16"/>
                  </a:lnTo>
                  <a:lnTo>
                    <a:pt x="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19" name="Freeform 228"/>
            <p:cNvSpPr>
              <a:spLocks/>
            </p:cNvSpPr>
            <p:nvPr/>
          </p:nvSpPr>
          <p:spPr bwMode="auto">
            <a:xfrm>
              <a:off x="2043" y="2543"/>
              <a:ext cx="74" cy="31"/>
            </a:xfrm>
            <a:custGeom>
              <a:avLst/>
              <a:gdLst>
                <a:gd name="T0" fmla="*/ 62 w 74"/>
                <a:gd name="T1" fmla="*/ 4 h 31"/>
                <a:gd name="T2" fmla="*/ 62 w 74"/>
                <a:gd name="T3" fmla="*/ 0 h 31"/>
                <a:gd name="T4" fmla="*/ 54 w 74"/>
                <a:gd name="T5" fmla="*/ 0 h 31"/>
                <a:gd name="T6" fmla="*/ 47 w 74"/>
                <a:gd name="T7" fmla="*/ 0 h 31"/>
                <a:gd name="T8" fmla="*/ 39 w 74"/>
                <a:gd name="T9" fmla="*/ 4 h 31"/>
                <a:gd name="T10" fmla="*/ 27 w 74"/>
                <a:gd name="T11" fmla="*/ 7 h 31"/>
                <a:gd name="T12" fmla="*/ 20 w 74"/>
                <a:gd name="T13" fmla="*/ 11 h 31"/>
                <a:gd name="T14" fmla="*/ 12 w 74"/>
                <a:gd name="T15" fmla="*/ 15 h 31"/>
                <a:gd name="T16" fmla="*/ 4 w 74"/>
                <a:gd name="T17" fmla="*/ 19 h 31"/>
                <a:gd name="T18" fmla="*/ 0 w 74"/>
                <a:gd name="T19" fmla="*/ 27 h 31"/>
                <a:gd name="T20" fmla="*/ 4 w 74"/>
                <a:gd name="T21" fmla="*/ 31 h 31"/>
                <a:gd name="T22" fmla="*/ 8 w 74"/>
                <a:gd name="T23" fmla="*/ 27 h 31"/>
                <a:gd name="T24" fmla="*/ 16 w 74"/>
                <a:gd name="T25" fmla="*/ 19 h 31"/>
                <a:gd name="T26" fmla="*/ 23 w 74"/>
                <a:gd name="T27" fmla="*/ 15 h 31"/>
                <a:gd name="T28" fmla="*/ 31 w 74"/>
                <a:gd name="T29" fmla="*/ 11 h 31"/>
                <a:gd name="T30" fmla="*/ 39 w 74"/>
                <a:gd name="T31" fmla="*/ 7 h 31"/>
                <a:gd name="T32" fmla="*/ 47 w 74"/>
                <a:gd name="T33" fmla="*/ 7 h 31"/>
                <a:gd name="T34" fmla="*/ 54 w 74"/>
                <a:gd name="T35" fmla="*/ 4 h 31"/>
                <a:gd name="T36" fmla="*/ 62 w 74"/>
                <a:gd name="T37" fmla="*/ 4 h 31"/>
                <a:gd name="T38" fmla="*/ 66 w 74"/>
                <a:gd name="T39" fmla="*/ 0 h 31"/>
                <a:gd name="T40" fmla="*/ 62 w 74"/>
                <a:gd name="T41" fmla="*/ 4 h 31"/>
                <a:gd name="T42" fmla="*/ 74 w 74"/>
                <a:gd name="T43" fmla="*/ 4 h 31"/>
                <a:gd name="T44" fmla="*/ 66 w 74"/>
                <a:gd name="T45" fmla="*/ 0 h 31"/>
                <a:gd name="T46" fmla="*/ 62 w 74"/>
                <a:gd name="T47" fmla="*/ 4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4"/>
                <a:gd name="T73" fmla="*/ 0 h 31"/>
                <a:gd name="T74" fmla="*/ 74 w 74"/>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4" h="31">
                  <a:moveTo>
                    <a:pt x="62" y="4"/>
                  </a:moveTo>
                  <a:lnTo>
                    <a:pt x="62" y="0"/>
                  </a:lnTo>
                  <a:lnTo>
                    <a:pt x="54" y="0"/>
                  </a:lnTo>
                  <a:lnTo>
                    <a:pt x="47" y="0"/>
                  </a:lnTo>
                  <a:lnTo>
                    <a:pt x="39" y="4"/>
                  </a:lnTo>
                  <a:lnTo>
                    <a:pt x="27" y="7"/>
                  </a:lnTo>
                  <a:lnTo>
                    <a:pt x="20" y="11"/>
                  </a:lnTo>
                  <a:lnTo>
                    <a:pt x="12" y="15"/>
                  </a:lnTo>
                  <a:lnTo>
                    <a:pt x="4" y="19"/>
                  </a:lnTo>
                  <a:lnTo>
                    <a:pt x="0" y="27"/>
                  </a:lnTo>
                  <a:lnTo>
                    <a:pt x="4" y="31"/>
                  </a:lnTo>
                  <a:lnTo>
                    <a:pt x="8" y="27"/>
                  </a:lnTo>
                  <a:lnTo>
                    <a:pt x="16" y="19"/>
                  </a:lnTo>
                  <a:lnTo>
                    <a:pt x="23" y="15"/>
                  </a:lnTo>
                  <a:lnTo>
                    <a:pt x="31" y="11"/>
                  </a:lnTo>
                  <a:lnTo>
                    <a:pt x="39" y="7"/>
                  </a:lnTo>
                  <a:lnTo>
                    <a:pt x="47" y="7"/>
                  </a:lnTo>
                  <a:lnTo>
                    <a:pt x="54" y="4"/>
                  </a:lnTo>
                  <a:lnTo>
                    <a:pt x="62" y="4"/>
                  </a:lnTo>
                  <a:lnTo>
                    <a:pt x="66" y="0"/>
                  </a:lnTo>
                  <a:lnTo>
                    <a:pt x="62" y="4"/>
                  </a:lnTo>
                  <a:lnTo>
                    <a:pt x="74" y="4"/>
                  </a:lnTo>
                  <a:lnTo>
                    <a:pt x="66" y="0"/>
                  </a:lnTo>
                  <a:lnTo>
                    <a:pt x="6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0" name="Freeform 229"/>
            <p:cNvSpPr>
              <a:spLocks/>
            </p:cNvSpPr>
            <p:nvPr/>
          </p:nvSpPr>
          <p:spPr bwMode="auto">
            <a:xfrm>
              <a:off x="2043" y="2535"/>
              <a:ext cx="66" cy="12"/>
            </a:xfrm>
            <a:custGeom>
              <a:avLst/>
              <a:gdLst>
                <a:gd name="T0" fmla="*/ 4 w 66"/>
                <a:gd name="T1" fmla="*/ 8 h 12"/>
                <a:gd name="T2" fmla="*/ 8 w 66"/>
                <a:gd name="T3" fmla="*/ 12 h 12"/>
                <a:gd name="T4" fmla="*/ 16 w 66"/>
                <a:gd name="T5" fmla="*/ 12 h 12"/>
                <a:gd name="T6" fmla="*/ 23 w 66"/>
                <a:gd name="T7" fmla="*/ 8 h 12"/>
                <a:gd name="T8" fmla="*/ 27 w 66"/>
                <a:gd name="T9" fmla="*/ 8 h 12"/>
                <a:gd name="T10" fmla="*/ 35 w 66"/>
                <a:gd name="T11" fmla="*/ 8 h 12"/>
                <a:gd name="T12" fmla="*/ 43 w 66"/>
                <a:gd name="T13" fmla="*/ 8 h 12"/>
                <a:gd name="T14" fmla="*/ 50 w 66"/>
                <a:gd name="T15" fmla="*/ 8 h 12"/>
                <a:gd name="T16" fmla="*/ 54 w 66"/>
                <a:gd name="T17" fmla="*/ 8 h 12"/>
                <a:gd name="T18" fmla="*/ 62 w 66"/>
                <a:gd name="T19" fmla="*/ 12 h 12"/>
                <a:gd name="T20" fmla="*/ 66 w 66"/>
                <a:gd name="T21" fmla="*/ 8 h 12"/>
                <a:gd name="T22" fmla="*/ 58 w 66"/>
                <a:gd name="T23" fmla="*/ 4 h 12"/>
                <a:gd name="T24" fmla="*/ 50 w 66"/>
                <a:gd name="T25" fmla="*/ 0 h 12"/>
                <a:gd name="T26" fmla="*/ 43 w 66"/>
                <a:gd name="T27" fmla="*/ 0 h 12"/>
                <a:gd name="T28" fmla="*/ 35 w 66"/>
                <a:gd name="T29" fmla="*/ 0 h 12"/>
                <a:gd name="T30" fmla="*/ 27 w 66"/>
                <a:gd name="T31" fmla="*/ 4 h 12"/>
                <a:gd name="T32" fmla="*/ 20 w 66"/>
                <a:gd name="T33" fmla="*/ 4 h 12"/>
                <a:gd name="T34" fmla="*/ 16 w 66"/>
                <a:gd name="T35" fmla="*/ 4 h 12"/>
                <a:gd name="T36" fmla="*/ 8 w 66"/>
                <a:gd name="T37" fmla="*/ 8 h 12"/>
                <a:gd name="T38" fmla="*/ 12 w 66"/>
                <a:gd name="T39" fmla="*/ 12 h 12"/>
                <a:gd name="T40" fmla="*/ 4 w 66"/>
                <a:gd name="T41" fmla="*/ 8 h 12"/>
                <a:gd name="T42" fmla="*/ 0 w 66"/>
                <a:gd name="T43" fmla="*/ 12 h 12"/>
                <a:gd name="T44" fmla="*/ 8 w 66"/>
                <a:gd name="T45" fmla="*/ 12 h 12"/>
                <a:gd name="T46" fmla="*/ 4 w 66"/>
                <a:gd name="T47" fmla="*/ 8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6"/>
                <a:gd name="T73" fmla="*/ 0 h 12"/>
                <a:gd name="T74" fmla="*/ 66 w 66"/>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6" h="12">
                  <a:moveTo>
                    <a:pt x="4" y="8"/>
                  </a:moveTo>
                  <a:lnTo>
                    <a:pt x="8" y="12"/>
                  </a:lnTo>
                  <a:lnTo>
                    <a:pt x="16" y="12"/>
                  </a:lnTo>
                  <a:lnTo>
                    <a:pt x="23" y="8"/>
                  </a:lnTo>
                  <a:lnTo>
                    <a:pt x="27" y="8"/>
                  </a:lnTo>
                  <a:lnTo>
                    <a:pt x="35" y="8"/>
                  </a:lnTo>
                  <a:lnTo>
                    <a:pt x="43" y="8"/>
                  </a:lnTo>
                  <a:lnTo>
                    <a:pt x="50" y="8"/>
                  </a:lnTo>
                  <a:lnTo>
                    <a:pt x="54" y="8"/>
                  </a:lnTo>
                  <a:lnTo>
                    <a:pt x="62" y="12"/>
                  </a:lnTo>
                  <a:lnTo>
                    <a:pt x="66" y="8"/>
                  </a:lnTo>
                  <a:lnTo>
                    <a:pt x="58" y="4"/>
                  </a:lnTo>
                  <a:lnTo>
                    <a:pt x="50" y="0"/>
                  </a:lnTo>
                  <a:lnTo>
                    <a:pt x="43" y="0"/>
                  </a:lnTo>
                  <a:lnTo>
                    <a:pt x="35" y="0"/>
                  </a:lnTo>
                  <a:lnTo>
                    <a:pt x="27" y="4"/>
                  </a:lnTo>
                  <a:lnTo>
                    <a:pt x="20" y="4"/>
                  </a:lnTo>
                  <a:lnTo>
                    <a:pt x="16" y="4"/>
                  </a:lnTo>
                  <a:lnTo>
                    <a:pt x="8" y="8"/>
                  </a:lnTo>
                  <a:lnTo>
                    <a:pt x="12" y="12"/>
                  </a:lnTo>
                  <a:lnTo>
                    <a:pt x="4" y="8"/>
                  </a:lnTo>
                  <a:lnTo>
                    <a:pt x="0" y="12"/>
                  </a:lnTo>
                  <a:lnTo>
                    <a:pt x="8" y="12"/>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1" name="Freeform 230"/>
            <p:cNvSpPr>
              <a:spLocks/>
            </p:cNvSpPr>
            <p:nvPr/>
          </p:nvSpPr>
          <p:spPr bwMode="auto">
            <a:xfrm>
              <a:off x="2047" y="2523"/>
              <a:ext cx="31" cy="24"/>
            </a:xfrm>
            <a:custGeom>
              <a:avLst/>
              <a:gdLst>
                <a:gd name="T0" fmla="*/ 31 w 31"/>
                <a:gd name="T1" fmla="*/ 0 h 24"/>
                <a:gd name="T2" fmla="*/ 27 w 31"/>
                <a:gd name="T3" fmla="*/ 4 h 24"/>
                <a:gd name="T4" fmla="*/ 23 w 31"/>
                <a:gd name="T5" fmla="*/ 4 h 24"/>
                <a:gd name="T6" fmla="*/ 19 w 31"/>
                <a:gd name="T7" fmla="*/ 8 h 24"/>
                <a:gd name="T8" fmla="*/ 16 w 31"/>
                <a:gd name="T9" fmla="*/ 8 h 24"/>
                <a:gd name="T10" fmla="*/ 12 w 31"/>
                <a:gd name="T11" fmla="*/ 12 h 24"/>
                <a:gd name="T12" fmla="*/ 8 w 31"/>
                <a:gd name="T13" fmla="*/ 12 h 24"/>
                <a:gd name="T14" fmla="*/ 4 w 31"/>
                <a:gd name="T15" fmla="*/ 16 h 24"/>
                <a:gd name="T16" fmla="*/ 0 w 31"/>
                <a:gd name="T17" fmla="*/ 20 h 24"/>
                <a:gd name="T18" fmla="*/ 8 w 31"/>
                <a:gd name="T19" fmla="*/ 24 h 24"/>
                <a:gd name="T20" fmla="*/ 8 w 31"/>
                <a:gd name="T21" fmla="*/ 20 h 24"/>
                <a:gd name="T22" fmla="*/ 12 w 31"/>
                <a:gd name="T23" fmla="*/ 16 h 24"/>
                <a:gd name="T24" fmla="*/ 16 w 31"/>
                <a:gd name="T25" fmla="*/ 16 h 24"/>
                <a:gd name="T26" fmla="*/ 19 w 31"/>
                <a:gd name="T27" fmla="*/ 12 h 24"/>
                <a:gd name="T28" fmla="*/ 23 w 31"/>
                <a:gd name="T29" fmla="*/ 12 h 24"/>
                <a:gd name="T30" fmla="*/ 23 w 31"/>
                <a:gd name="T31" fmla="*/ 12 h 24"/>
                <a:gd name="T32" fmla="*/ 27 w 31"/>
                <a:gd name="T33" fmla="*/ 8 h 24"/>
                <a:gd name="T34" fmla="*/ 31 w 31"/>
                <a:gd name="T35" fmla="*/ 8 h 24"/>
                <a:gd name="T36" fmla="*/ 31 w 31"/>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24"/>
                <a:gd name="T59" fmla="*/ 31 w 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24">
                  <a:moveTo>
                    <a:pt x="31" y="0"/>
                  </a:moveTo>
                  <a:lnTo>
                    <a:pt x="27" y="4"/>
                  </a:lnTo>
                  <a:lnTo>
                    <a:pt x="23" y="4"/>
                  </a:lnTo>
                  <a:lnTo>
                    <a:pt x="19" y="8"/>
                  </a:lnTo>
                  <a:lnTo>
                    <a:pt x="16" y="8"/>
                  </a:lnTo>
                  <a:lnTo>
                    <a:pt x="12" y="12"/>
                  </a:lnTo>
                  <a:lnTo>
                    <a:pt x="8" y="12"/>
                  </a:lnTo>
                  <a:lnTo>
                    <a:pt x="4" y="16"/>
                  </a:lnTo>
                  <a:lnTo>
                    <a:pt x="0" y="20"/>
                  </a:lnTo>
                  <a:lnTo>
                    <a:pt x="8" y="24"/>
                  </a:lnTo>
                  <a:lnTo>
                    <a:pt x="8" y="20"/>
                  </a:lnTo>
                  <a:lnTo>
                    <a:pt x="12" y="16"/>
                  </a:lnTo>
                  <a:lnTo>
                    <a:pt x="16" y="16"/>
                  </a:lnTo>
                  <a:lnTo>
                    <a:pt x="19" y="12"/>
                  </a:lnTo>
                  <a:lnTo>
                    <a:pt x="23" y="12"/>
                  </a:lnTo>
                  <a:lnTo>
                    <a:pt x="27" y="8"/>
                  </a:lnTo>
                  <a:lnTo>
                    <a:pt x="31" y="8"/>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2" name="Freeform 231"/>
            <p:cNvSpPr>
              <a:spLocks/>
            </p:cNvSpPr>
            <p:nvPr/>
          </p:nvSpPr>
          <p:spPr bwMode="auto">
            <a:xfrm>
              <a:off x="2151" y="2469"/>
              <a:ext cx="200" cy="78"/>
            </a:xfrm>
            <a:custGeom>
              <a:avLst/>
              <a:gdLst>
                <a:gd name="T0" fmla="*/ 185 w 200"/>
                <a:gd name="T1" fmla="*/ 66 h 78"/>
                <a:gd name="T2" fmla="*/ 189 w 200"/>
                <a:gd name="T3" fmla="*/ 62 h 78"/>
                <a:gd name="T4" fmla="*/ 181 w 200"/>
                <a:gd name="T5" fmla="*/ 54 h 78"/>
                <a:gd name="T6" fmla="*/ 170 w 200"/>
                <a:gd name="T7" fmla="*/ 43 h 78"/>
                <a:gd name="T8" fmla="*/ 158 w 200"/>
                <a:gd name="T9" fmla="*/ 35 h 78"/>
                <a:gd name="T10" fmla="*/ 150 w 200"/>
                <a:gd name="T11" fmla="*/ 27 h 78"/>
                <a:gd name="T12" fmla="*/ 139 w 200"/>
                <a:gd name="T13" fmla="*/ 20 h 78"/>
                <a:gd name="T14" fmla="*/ 123 w 200"/>
                <a:gd name="T15" fmla="*/ 16 h 78"/>
                <a:gd name="T16" fmla="*/ 112 w 200"/>
                <a:gd name="T17" fmla="*/ 8 h 78"/>
                <a:gd name="T18" fmla="*/ 100 w 200"/>
                <a:gd name="T19" fmla="*/ 4 h 78"/>
                <a:gd name="T20" fmla="*/ 85 w 200"/>
                <a:gd name="T21" fmla="*/ 4 h 78"/>
                <a:gd name="T22" fmla="*/ 73 w 200"/>
                <a:gd name="T23" fmla="*/ 0 h 78"/>
                <a:gd name="T24" fmla="*/ 62 w 200"/>
                <a:gd name="T25" fmla="*/ 0 h 78"/>
                <a:gd name="T26" fmla="*/ 46 w 200"/>
                <a:gd name="T27" fmla="*/ 0 h 78"/>
                <a:gd name="T28" fmla="*/ 35 w 200"/>
                <a:gd name="T29" fmla="*/ 4 h 78"/>
                <a:gd name="T30" fmla="*/ 23 w 200"/>
                <a:gd name="T31" fmla="*/ 8 h 78"/>
                <a:gd name="T32" fmla="*/ 12 w 200"/>
                <a:gd name="T33" fmla="*/ 16 h 78"/>
                <a:gd name="T34" fmla="*/ 0 w 200"/>
                <a:gd name="T35" fmla="*/ 24 h 78"/>
                <a:gd name="T36" fmla="*/ 4 w 200"/>
                <a:gd name="T37" fmla="*/ 27 h 78"/>
                <a:gd name="T38" fmla="*/ 12 w 200"/>
                <a:gd name="T39" fmla="*/ 20 h 78"/>
                <a:gd name="T40" fmla="*/ 23 w 200"/>
                <a:gd name="T41" fmla="*/ 12 h 78"/>
                <a:gd name="T42" fmla="*/ 35 w 200"/>
                <a:gd name="T43" fmla="*/ 8 h 78"/>
                <a:gd name="T44" fmla="*/ 50 w 200"/>
                <a:gd name="T45" fmla="*/ 8 h 78"/>
                <a:gd name="T46" fmla="*/ 62 w 200"/>
                <a:gd name="T47" fmla="*/ 8 h 78"/>
                <a:gd name="T48" fmla="*/ 73 w 200"/>
                <a:gd name="T49" fmla="*/ 8 h 78"/>
                <a:gd name="T50" fmla="*/ 85 w 200"/>
                <a:gd name="T51" fmla="*/ 8 h 78"/>
                <a:gd name="T52" fmla="*/ 100 w 200"/>
                <a:gd name="T53" fmla="*/ 12 h 78"/>
                <a:gd name="T54" fmla="*/ 112 w 200"/>
                <a:gd name="T55" fmla="*/ 16 h 78"/>
                <a:gd name="T56" fmla="*/ 123 w 200"/>
                <a:gd name="T57" fmla="*/ 20 h 78"/>
                <a:gd name="T58" fmla="*/ 135 w 200"/>
                <a:gd name="T59" fmla="*/ 27 h 78"/>
                <a:gd name="T60" fmla="*/ 146 w 200"/>
                <a:gd name="T61" fmla="*/ 31 h 78"/>
                <a:gd name="T62" fmla="*/ 154 w 200"/>
                <a:gd name="T63" fmla="*/ 39 h 78"/>
                <a:gd name="T64" fmla="*/ 166 w 200"/>
                <a:gd name="T65" fmla="*/ 47 h 78"/>
                <a:gd name="T66" fmla="*/ 177 w 200"/>
                <a:gd name="T67" fmla="*/ 54 h 78"/>
                <a:gd name="T68" fmla="*/ 185 w 200"/>
                <a:gd name="T69" fmla="*/ 66 h 78"/>
                <a:gd name="T70" fmla="*/ 189 w 200"/>
                <a:gd name="T71" fmla="*/ 62 h 78"/>
                <a:gd name="T72" fmla="*/ 185 w 200"/>
                <a:gd name="T73" fmla="*/ 66 h 78"/>
                <a:gd name="T74" fmla="*/ 200 w 200"/>
                <a:gd name="T75" fmla="*/ 78 h 78"/>
                <a:gd name="T76" fmla="*/ 189 w 200"/>
                <a:gd name="T77" fmla="*/ 62 h 78"/>
                <a:gd name="T78" fmla="*/ 185 w 200"/>
                <a:gd name="T79" fmla="*/ 66 h 7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0"/>
                <a:gd name="T121" fmla="*/ 0 h 78"/>
                <a:gd name="T122" fmla="*/ 200 w 200"/>
                <a:gd name="T123" fmla="*/ 78 h 7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0" h="78">
                  <a:moveTo>
                    <a:pt x="185" y="66"/>
                  </a:moveTo>
                  <a:lnTo>
                    <a:pt x="189" y="62"/>
                  </a:lnTo>
                  <a:lnTo>
                    <a:pt x="181" y="54"/>
                  </a:lnTo>
                  <a:lnTo>
                    <a:pt x="170" y="43"/>
                  </a:lnTo>
                  <a:lnTo>
                    <a:pt x="158" y="35"/>
                  </a:lnTo>
                  <a:lnTo>
                    <a:pt x="150" y="27"/>
                  </a:lnTo>
                  <a:lnTo>
                    <a:pt x="139" y="20"/>
                  </a:lnTo>
                  <a:lnTo>
                    <a:pt x="123" y="16"/>
                  </a:lnTo>
                  <a:lnTo>
                    <a:pt x="112" y="8"/>
                  </a:lnTo>
                  <a:lnTo>
                    <a:pt x="100" y="4"/>
                  </a:lnTo>
                  <a:lnTo>
                    <a:pt x="85" y="4"/>
                  </a:lnTo>
                  <a:lnTo>
                    <a:pt x="73" y="0"/>
                  </a:lnTo>
                  <a:lnTo>
                    <a:pt x="62" y="0"/>
                  </a:lnTo>
                  <a:lnTo>
                    <a:pt x="46" y="0"/>
                  </a:lnTo>
                  <a:lnTo>
                    <a:pt x="35" y="4"/>
                  </a:lnTo>
                  <a:lnTo>
                    <a:pt x="23" y="8"/>
                  </a:lnTo>
                  <a:lnTo>
                    <a:pt x="12" y="16"/>
                  </a:lnTo>
                  <a:lnTo>
                    <a:pt x="0" y="24"/>
                  </a:lnTo>
                  <a:lnTo>
                    <a:pt x="4" y="27"/>
                  </a:lnTo>
                  <a:lnTo>
                    <a:pt x="12" y="20"/>
                  </a:lnTo>
                  <a:lnTo>
                    <a:pt x="23" y="12"/>
                  </a:lnTo>
                  <a:lnTo>
                    <a:pt x="35" y="8"/>
                  </a:lnTo>
                  <a:lnTo>
                    <a:pt x="50" y="8"/>
                  </a:lnTo>
                  <a:lnTo>
                    <a:pt x="62" y="8"/>
                  </a:lnTo>
                  <a:lnTo>
                    <a:pt x="73" y="8"/>
                  </a:lnTo>
                  <a:lnTo>
                    <a:pt x="85" y="8"/>
                  </a:lnTo>
                  <a:lnTo>
                    <a:pt x="100" y="12"/>
                  </a:lnTo>
                  <a:lnTo>
                    <a:pt x="112" y="16"/>
                  </a:lnTo>
                  <a:lnTo>
                    <a:pt x="123" y="20"/>
                  </a:lnTo>
                  <a:lnTo>
                    <a:pt x="135" y="27"/>
                  </a:lnTo>
                  <a:lnTo>
                    <a:pt x="146" y="31"/>
                  </a:lnTo>
                  <a:lnTo>
                    <a:pt x="154" y="39"/>
                  </a:lnTo>
                  <a:lnTo>
                    <a:pt x="166" y="47"/>
                  </a:lnTo>
                  <a:lnTo>
                    <a:pt x="177" y="54"/>
                  </a:lnTo>
                  <a:lnTo>
                    <a:pt x="185" y="66"/>
                  </a:lnTo>
                  <a:lnTo>
                    <a:pt x="189" y="62"/>
                  </a:lnTo>
                  <a:lnTo>
                    <a:pt x="185" y="66"/>
                  </a:lnTo>
                  <a:lnTo>
                    <a:pt x="200" y="78"/>
                  </a:lnTo>
                  <a:lnTo>
                    <a:pt x="189" y="62"/>
                  </a:lnTo>
                  <a:lnTo>
                    <a:pt x="185"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3" name="Freeform 232"/>
            <p:cNvSpPr>
              <a:spLocks/>
            </p:cNvSpPr>
            <p:nvPr/>
          </p:nvSpPr>
          <p:spPr bwMode="auto">
            <a:xfrm>
              <a:off x="2140" y="2473"/>
              <a:ext cx="200" cy="62"/>
            </a:xfrm>
            <a:custGeom>
              <a:avLst/>
              <a:gdLst>
                <a:gd name="T0" fmla="*/ 0 w 200"/>
                <a:gd name="T1" fmla="*/ 23 h 62"/>
                <a:gd name="T2" fmla="*/ 3 w 200"/>
                <a:gd name="T3" fmla="*/ 27 h 62"/>
                <a:gd name="T4" fmla="*/ 15 w 200"/>
                <a:gd name="T5" fmla="*/ 20 h 62"/>
                <a:gd name="T6" fmla="*/ 27 w 200"/>
                <a:gd name="T7" fmla="*/ 16 h 62"/>
                <a:gd name="T8" fmla="*/ 38 w 200"/>
                <a:gd name="T9" fmla="*/ 12 h 62"/>
                <a:gd name="T10" fmla="*/ 50 w 200"/>
                <a:gd name="T11" fmla="*/ 8 h 62"/>
                <a:gd name="T12" fmla="*/ 65 w 200"/>
                <a:gd name="T13" fmla="*/ 8 h 62"/>
                <a:gd name="T14" fmla="*/ 77 w 200"/>
                <a:gd name="T15" fmla="*/ 8 h 62"/>
                <a:gd name="T16" fmla="*/ 88 w 200"/>
                <a:gd name="T17" fmla="*/ 12 h 62"/>
                <a:gd name="T18" fmla="*/ 100 w 200"/>
                <a:gd name="T19" fmla="*/ 16 h 62"/>
                <a:gd name="T20" fmla="*/ 115 w 200"/>
                <a:gd name="T21" fmla="*/ 20 h 62"/>
                <a:gd name="T22" fmla="*/ 127 w 200"/>
                <a:gd name="T23" fmla="*/ 23 h 62"/>
                <a:gd name="T24" fmla="*/ 138 w 200"/>
                <a:gd name="T25" fmla="*/ 31 h 62"/>
                <a:gd name="T26" fmla="*/ 150 w 200"/>
                <a:gd name="T27" fmla="*/ 35 h 62"/>
                <a:gd name="T28" fmla="*/ 161 w 200"/>
                <a:gd name="T29" fmla="*/ 43 h 62"/>
                <a:gd name="T30" fmla="*/ 173 w 200"/>
                <a:gd name="T31" fmla="*/ 50 h 62"/>
                <a:gd name="T32" fmla="*/ 184 w 200"/>
                <a:gd name="T33" fmla="*/ 54 h 62"/>
                <a:gd name="T34" fmla="*/ 196 w 200"/>
                <a:gd name="T35" fmla="*/ 62 h 62"/>
                <a:gd name="T36" fmla="*/ 200 w 200"/>
                <a:gd name="T37" fmla="*/ 58 h 62"/>
                <a:gd name="T38" fmla="*/ 188 w 200"/>
                <a:gd name="T39" fmla="*/ 50 h 62"/>
                <a:gd name="T40" fmla="*/ 177 w 200"/>
                <a:gd name="T41" fmla="*/ 43 h 62"/>
                <a:gd name="T42" fmla="*/ 165 w 200"/>
                <a:gd name="T43" fmla="*/ 39 h 62"/>
                <a:gd name="T44" fmla="*/ 154 w 200"/>
                <a:gd name="T45" fmla="*/ 31 h 62"/>
                <a:gd name="T46" fmla="*/ 142 w 200"/>
                <a:gd name="T47" fmla="*/ 23 h 62"/>
                <a:gd name="T48" fmla="*/ 127 w 200"/>
                <a:gd name="T49" fmla="*/ 20 h 62"/>
                <a:gd name="T50" fmla="*/ 115 w 200"/>
                <a:gd name="T51" fmla="*/ 12 h 62"/>
                <a:gd name="T52" fmla="*/ 104 w 200"/>
                <a:gd name="T53" fmla="*/ 8 h 62"/>
                <a:gd name="T54" fmla="*/ 88 w 200"/>
                <a:gd name="T55" fmla="*/ 4 h 62"/>
                <a:gd name="T56" fmla="*/ 77 w 200"/>
                <a:gd name="T57" fmla="*/ 4 h 62"/>
                <a:gd name="T58" fmla="*/ 65 w 200"/>
                <a:gd name="T59" fmla="*/ 0 h 62"/>
                <a:gd name="T60" fmla="*/ 50 w 200"/>
                <a:gd name="T61" fmla="*/ 4 h 62"/>
                <a:gd name="T62" fmla="*/ 38 w 200"/>
                <a:gd name="T63" fmla="*/ 4 h 62"/>
                <a:gd name="T64" fmla="*/ 23 w 200"/>
                <a:gd name="T65" fmla="*/ 8 h 62"/>
                <a:gd name="T66" fmla="*/ 11 w 200"/>
                <a:gd name="T67" fmla="*/ 16 h 62"/>
                <a:gd name="T68" fmla="*/ 0 w 200"/>
                <a:gd name="T69" fmla="*/ 23 h 62"/>
                <a:gd name="T70" fmla="*/ 3 w 200"/>
                <a:gd name="T71" fmla="*/ 27 h 62"/>
                <a:gd name="T72" fmla="*/ 0 w 200"/>
                <a:gd name="T73" fmla="*/ 23 h 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0"/>
                <a:gd name="T112" fmla="*/ 0 h 62"/>
                <a:gd name="T113" fmla="*/ 200 w 200"/>
                <a:gd name="T114" fmla="*/ 62 h 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0" h="62">
                  <a:moveTo>
                    <a:pt x="0" y="23"/>
                  </a:moveTo>
                  <a:lnTo>
                    <a:pt x="3" y="27"/>
                  </a:lnTo>
                  <a:lnTo>
                    <a:pt x="15" y="20"/>
                  </a:lnTo>
                  <a:lnTo>
                    <a:pt x="27" y="16"/>
                  </a:lnTo>
                  <a:lnTo>
                    <a:pt x="38" y="12"/>
                  </a:lnTo>
                  <a:lnTo>
                    <a:pt x="50" y="8"/>
                  </a:lnTo>
                  <a:lnTo>
                    <a:pt x="65" y="8"/>
                  </a:lnTo>
                  <a:lnTo>
                    <a:pt x="77" y="8"/>
                  </a:lnTo>
                  <a:lnTo>
                    <a:pt x="88" y="12"/>
                  </a:lnTo>
                  <a:lnTo>
                    <a:pt x="100" y="16"/>
                  </a:lnTo>
                  <a:lnTo>
                    <a:pt x="115" y="20"/>
                  </a:lnTo>
                  <a:lnTo>
                    <a:pt x="127" y="23"/>
                  </a:lnTo>
                  <a:lnTo>
                    <a:pt x="138" y="31"/>
                  </a:lnTo>
                  <a:lnTo>
                    <a:pt x="150" y="35"/>
                  </a:lnTo>
                  <a:lnTo>
                    <a:pt x="161" y="43"/>
                  </a:lnTo>
                  <a:lnTo>
                    <a:pt x="173" y="50"/>
                  </a:lnTo>
                  <a:lnTo>
                    <a:pt x="184" y="54"/>
                  </a:lnTo>
                  <a:lnTo>
                    <a:pt x="196" y="62"/>
                  </a:lnTo>
                  <a:lnTo>
                    <a:pt x="200" y="58"/>
                  </a:lnTo>
                  <a:lnTo>
                    <a:pt x="188" y="50"/>
                  </a:lnTo>
                  <a:lnTo>
                    <a:pt x="177" y="43"/>
                  </a:lnTo>
                  <a:lnTo>
                    <a:pt x="165" y="39"/>
                  </a:lnTo>
                  <a:lnTo>
                    <a:pt x="154" y="31"/>
                  </a:lnTo>
                  <a:lnTo>
                    <a:pt x="142" y="23"/>
                  </a:lnTo>
                  <a:lnTo>
                    <a:pt x="127" y="20"/>
                  </a:lnTo>
                  <a:lnTo>
                    <a:pt x="115" y="12"/>
                  </a:lnTo>
                  <a:lnTo>
                    <a:pt x="104" y="8"/>
                  </a:lnTo>
                  <a:lnTo>
                    <a:pt x="88" y="4"/>
                  </a:lnTo>
                  <a:lnTo>
                    <a:pt x="77" y="4"/>
                  </a:lnTo>
                  <a:lnTo>
                    <a:pt x="65" y="0"/>
                  </a:lnTo>
                  <a:lnTo>
                    <a:pt x="50" y="4"/>
                  </a:lnTo>
                  <a:lnTo>
                    <a:pt x="38" y="4"/>
                  </a:lnTo>
                  <a:lnTo>
                    <a:pt x="23" y="8"/>
                  </a:lnTo>
                  <a:lnTo>
                    <a:pt x="11" y="16"/>
                  </a:lnTo>
                  <a:lnTo>
                    <a:pt x="0" y="23"/>
                  </a:lnTo>
                  <a:lnTo>
                    <a:pt x="3" y="27"/>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4" name="Freeform 233"/>
            <p:cNvSpPr>
              <a:spLocks/>
            </p:cNvSpPr>
            <p:nvPr/>
          </p:nvSpPr>
          <p:spPr bwMode="auto">
            <a:xfrm>
              <a:off x="2140" y="2450"/>
              <a:ext cx="119" cy="50"/>
            </a:xfrm>
            <a:custGeom>
              <a:avLst/>
              <a:gdLst>
                <a:gd name="T0" fmla="*/ 119 w 119"/>
                <a:gd name="T1" fmla="*/ 4 h 50"/>
                <a:gd name="T2" fmla="*/ 119 w 119"/>
                <a:gd name="T3" fmla="*/ 4 h 50"/>
                <a:gd name="T4" fmla="*/ 107 w 119"/>
                <a:gd name="T5" fmla="*/ 4 h 50"/>
                <a:gd name="T6" fmla="*/ 100 w 119"/>
                <a:gd name="T7" fmla="*/ 0 h 50"/>
                <a:gd name="T8" fmla="*/ 92 w 119"/>
                <a:gd name="T9" fmla="*/ 4 h 50"/>
                <a:gd name="T10" fmla="*/ 84 w 119"/>
                <a:gd name="T11" fmla="*/ 4 h 50"/>
                <a:gd name="T12" fmla="*/ 77 w 119"/>
                <a:gd name="T13" fmla="*/ 4 h 50"/>
                <a:gd name="T14" fmla="*/ 69 w 119"/>
                <a:gd name="T15" fmla="*/ 8 h 50"/>
                <a:gd name="T16" fmla="*/ 61 w 119"/>
                <a:gd name="T17" fmla="*/ 12 h 50"/>
                <a:gd name="T18" fmla="*/ 54 w 119"/>
                <a:gd name="T19" fmla="*/ 12 h 50"/>
                <a:gd name="T20" fmla="*/ 46 w 119"/>
                <a:gd name="T21" fmla="*/ 16 h 50"/>
                <a:gd name="T22" fmla="*/ 38 w 119"/>
                <a:gd name="T23" fmla="*/ 19 h 50"/>
                <a:gd name="T24" fmla="*/ 30 w 119"/>
                <a:gd name="T25" fmla="*/ 27 h 50"/>
                <a:gd name="T26" fmla="*/ 27 w 119"/>
                <a:gd name="T27" fmla="*/ 31 h 50"/>
                <a:gd name="T28" fmla="*/ 19 w 119"/>
                <a:gd name="T29" fmla="*/ 35 h 50"/>
                <a:gd name="T30" fmla="*/ 11 w 119"/>
                <a:gd name="T31" fmla="*/ 39 h 50"/>
                <a:gd name="T32" fmla="*/ 7 w 119"/>
                <a:gd name="T33" fmla="*/ 43 h 50"/>
                <a:gd name="T34" fmla="*/ 0 w 119"/>
                <a:gd name="T35" fmla="*/ 46 h 50"/>
                <a:gd name="T36" fmla="*/ 3 w 119"/>
                <a:gd name="T37" fmla="*/ 50 h 50"/>
                <a:gd name="T38" fmla="*/ 7 w 119"/>
                <a:gd name="T39" fmla="*/ 46 h 50"/>
                <a:gd name="T40" fmla="*/ 15 w 119"/>
                <a:gd name="T41" fmla="*/ 43 h 50"/>
                <a:gd name="T42" fmla="*/ 23 w 119"/>
                <a:gd name="T43" fmla="*/ 39 h 50"/>
                <a:gd name="T44" fmla="*/ 27 w 119"/>
                <a:gd name="T45" fmla="*/ 35 h 50"/>
                <a:gd name="T46" fmla="*/ 34 w 119"/>
                <a:gd name="T47" fmla="*/ 31 h 50"/>
                <a:gd name="T48" fmla="*/ 42 w 119"/>
                <a:gd name="T49" fmla="*/ 27 h 50"/>
                <a:gd name="T50" fmla="*/ 50 w 119"/>
                <a:gd name="T51" fmla="*/ 23 h 50"/>
                <a:gd name="T52" fmla="*/ 54 w 119"/>
                <a:gd name="T53" fmla="*/ 19 h 50"/>
                <a:gd name="T54" fmla="*/ 61 w 119"/>
                <a:gd name="T55" fmla="*/ 16 h 50"/>
                <a:gd name="T56" fmla="*/ 69 w 119"/>
                <a:gd name="T57" fmla="*/ 12 h 50"/>
                <a:gd name="T58" fmla="*/ 77 w 119"/>
                <a:gd name="T59" fmla="*/ 12 h 50"/>
                <a:gd name="T60" fmla="*/ 84 w 119"/>
                <a:gd name="T61" fmla="*/ 8 h 50"/>
                <a:gd name="T62" fmla="*/ 92 w 119"/>
                <a:gd name="T63" fmla="*/ 8 h 50"/>
                <a:gd name="T64" fmla="*/ 100 w 119"/>
                <a:gd name="T65" fmla="*/ 8 h 50"/>
                <a:gd name="T66" fmla="*/ 107 w 119"/>
                <a:gd name="T67" fmla="*/ 8 h 50"/>
                <a:gd name="T68" fmla="*/ 119 w 119"/>
                <a:gd name="T69" fmla="*/ 12 h 50"/>
                <a:gd name="T70" fmla="*/ 119 w 119"/>
                <a:gd name="T71" fmla="*/ 12 h 50"/>
                <a:gd name="T72" fmla="*/ 119 w 119"/>
                <a:gd name="T73" fmla="*/ 4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50"/>
                <a:gd name="T113" fmla="*/ 119 w 119"/>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50">
                  <a:moveTo>
                    <a:pt x="119" y="4"/>
                  </a:moveTo>
                  <a:lnTo>
                    <a:pt x="119" y="4"/>
                  </a:lnTo>
                  <a:lnTo>
                    <a:pt x="107" y="4"/>
                  </a:lnTo>
                  <a:lnTo>
                    <a:pt x="100" y="0"/>
                  </a:lnTo>
                  <a:lnTo>
                    <a:pt x="92" y="4"/>
                  </a:lnTo>
                  <a:lnTo>
                    <a:pt x="84" y="4"/>
                  </a:lnTo>
                  <a:lnTo>
                    <a:pt x="77" y="4"/>
                  </a:lnTo>
                  <a:lnTo>
                    <a:pt x="69" y="8"/>
                  </a:lnTo>
                  <a:lnTo>
                    <a:pt x="61" y="12"/>
                  </a:lnTo>
                  <a:lnTo>
                    <a:pt x="54" y="12"/>
                  </a:lnTo>
                  <a:lnTo>
                    <a:pt x="46" y="16"/>
                  </a:lnTo>
                  <a:lnTo>
                    <a:pt x="38" y="19"/>
                  </a:lnTo>
                  <a:lnTo>
                    <a:pt x="30" y="27"/>
                  </a:lnTo>
                  <a:lnTo>
                    <a:pt x="27" y="31"/>
                  </a:lnTo>
                  <a:lnTo>
                    <a:pt x="19" y="35"/>
                  </a:lnTo>
                  <a:lnTo>
                    <a:pt x="11" y="39"/>
                  </a:lnTo>
                  <a:lnTo>
                    <a:pt x="7" y="43"/>
                  </a:lnTo>
                  <a:lnTo>
                    <a:pt x="0" y="46"/>
                  </a:lnTo>
                  <a:lnTo>
                    <a:pt x="3" y="50"/>
                  </a:lnTo>
                  <a:lnTo>
                    <a:pt x="7" y="46"/>
                  </a:lnTo>
                  <a:lnTo>
                    <a:pt x="15" y="43"/>
                  </a:lnTo>
                  <a:lnTo>
                    <a:pt x="23" y="39"/>
                  </a:lnTo>
                  <a:lnTo>
                    <a:pt x="27" y="35"/>
                  </a:lnTo>
                  <a:lnTo>
                    <a:pt x="34" y="31"/>
                  </a:lnTo>
                  <a:lnTo>
                    <a:pt x="42" y="27"/>
                  </a:lnTo>
                  <a:lnTo>
                    <a:pt x="50" y="23"/>
                  </a:lnTo>
                  <a:lnTo>
                    <a:pt x="54" y="19"/>
                  </a:lnTo>
                  <a:lnTo>
                    <a:pt x="61" y="16"/>
                  </a:lnTo>
                  <a:lnTo>
                    <a:pt x="69" y="12"/>
                  </a:lnTo>
                  <a:lnTo>
                    <a:pt x="77" y="12"/>
                  </a:lnTo>
                  <a:lnTo>
                    <a:pt x="84" y="8"/>
                  </a:lnTo>
                  <a:lnTo>
                    <a:pt x="92" y="8"/>
                  </a:lnTo>
                  <a:lnTo>
                    <a:pt x="100" y="8"/>
                  </a:lnTo>
                  <a:lnTo>
                    <a:pt x="107" y="8"/>
                  </a:lnTo>
                  <a:lnTo>
                    <a:pt x="119" y="12"/>
                  </a:lnTo>
                  <a:lnTo>
                    <a:pt x="1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5" name="Freeform 234"/>
            <p:cNvSpPr>
              <a:spLocks/>
            </p:cNvSpPr>
            <p:nvPr/>
          </p:nvSpPr>
          <p:spPr bwMode="auto">
            <a:xfrm>
              <a:off x="2259" y="2454"/>
              <a:ext cx="92" cy="62"/>
            </a:xfrm>
            <a:custGeom>
              <a:avLst/>
              <a:gdLst>
                <a:gd name="T0" fmla="*/ 92 w 92"/>
                <a:gd name="T1" fmla="*/ 62 h 62"/>
                <a:gd name="T2" fmla="*/ 92 w 92"/>
                <a:gd name="T3" fmla="*/ 62 h 62"/>
                <a:gd name="T4" fmla="*/ 88 w 92"/>
                <a:gd name="T5" fmla="*/ 54 h 62"/>
                <a:gd name="T6" fmla="*/ 85 w 92"/>
                <a:gd name="T7" fmla="*/ 46 h 62"/>
                <a:gd name="T8" fmla="*/ 81 w 92"/>
                <a:gd name="T9" fmla="*/ 39 h 62"/>
                <a:gd name="T10" fmla="*/ 77 w 92"/>
                <a:gd name="T11" fmla="*/ 31 h 62"/>
                <a:gd name="T12" fmla="*/ 69 w 92"/>
                <a:gd name="T13" fmla="*/ 27 h 62"/>
                <a:gd name="T14" fmla="*/ 65 w 92"/>
                <a:gd name="T15" fmla="*/ 23 h 62"/>
                <a:gd name="T16" fmla="*/ 58 w 92"/>
                <a:gd name="T17" fmla="*/ 19 h 62"/>
                <a:gd name="T18" fmla="*/ 54 w 92"/>
                <a:gd name="T19" fmla="*/ 15 h 62"/>
                <a:gd name="T20" fmla="*/ 46 w 92"/>
                <a:gd name="T21" fmla="*/ 12 h 62"/>
                <a:gd name="T22" fmla="*/ 38 w 92"/>
                <a:gd name="T23" fmla="*/ 12 h 62"/>
                <a:gd name="T24" fmla="*/ 35 w 92"/>
                <a:gd name="T25" fmla="*/ 8 h 62"/>
                <a:gd name="T26" fmla="*/ 27 w 92"/>
                <a:gd name="T27" fmla="*/ 8 h 62"/>
                <a:gd name="T28" fmla="*/ 19 w 92"/>
                <a:gd name="T29" fmla="*/ 4 h 62"/>
                <a:gd name="T30" fmla="*/ 12 w 92"/>
                <a:gd name="T31" fmla="*/ 4 h 62"/>
                <a:gd name="T32" fmla="*/ 8 w 92"/>
                <a:gd name="T33" fmla="*/ 4 h 62"/>
                <a:gd name="T34" fmla="*/ 0 w 92"/>
                <a:gd name="T35" fmla="*/ 0 h 62"/>
                <a:gd name="T36" fmla="*/ 0 w 92"/>
                <a:gd name="T37" fmla="*/ 8 h 62"/>
                <a:gd name="T38" fmla="*/ 4 w 92"/>
                <a:gd name="T39" fmla="*/ 8 h 62"/>
                <a:gd name="T40" fmla="*/ 12 w 92"/>
                <a:gd name="T41" fmla="*/ 8 h 62"/>
                <a:gd name="T42" fmla="*/ 19 w 92"/>
                <a:gd name="T43" fmla="*/ 12 h 62"/>
                <a:gd name="T44" fmla="*/ 27 w 92"/>
                <a:gd name="T45" fmla="*/ 12 h 62"/>
                <a:gd name="T46" fmla="*/ 31 w 92"/>
                <a:gd name="T47" fmla="*/ 12 h 62"/>
                <a:gd name="T48" fmla="*/ 38 w 92"/>
                <a:gd name="T49" fmla="*/ 15 h 62"/>
                <a:gd name="T50" fmla="*/ 46 w 92"/>
                <a:gd name="T51" fmla="*/ 15 h 62"/>
                <a:gd name="T52" fmla="*/ 50 w 92"/>
                <a:gd name="T53" fmla="*/ 19 h 62"/>
                <a:gd name="T54" fmla="*/ 58 w 92"/>
                <a:gd name="T55" fmla="*/ 23 h 62"/>
                <a:gd name="T56" fmla="*/ 62 w 92"/>
                <a:gd name="T57" fmla="*/ 27 h 62"/>
                <a:gd name="T58" fmla="*/ 65 w 92"/>
                <a:gd name="T59" fmla="*/ 31 h 62"/>
                <a:gd name="T60" fmla="*/ 73 w 92"/>
                <a:gd name="T61" fmla="*/ 35 h 62"/>
                <a:gd name="T62" fmla="*/ 77 w 92"/>
                <a:gd name="T63" fmla="*/ 42 h 62"/>
                <a:gd name="T64" fmla="*/ 81 w 92"/>
                <a:gd name="T65" fmla="*/ 46 h 62"/>
                <a:gd name="T66" fmla="*/ 85 w 92"/>
                <a:gd name="T67" fmla="*/ 54 h 62"/>
                <a:gd name="T68" fmla="*/ 85 w 92"/>
                <a:gd name="T69" fmla="*/ 62 h 62"/>
                <a:gd name="T70" fmla="*/ 85 w 92"/>
                <a:gd name="T71" fmla="*/ 62 h 62"/>
                <a:gd name="T72" fmla="*/ 92 w 92"/>
                <a:gd name="T73" fmla="*/ 62 h 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62"/>
                <a:gd name="T113" fmla="*/ 92 w 92"/>
                <a:gd name="T114" fmla="*/ 62 h 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62">
                  <a:moveTo>
                    <a:pt x="92" y="62"/>
                  </a:moveTo>
                  <a:lnTo>
                    <a:pt x="92" y="62"/>
                  </a:lnTo>
                  <a:lnTo>
                    <a:pt x="88" y="54"/>
                  </a:lnTo>
                  <a:lnTo>
                    <a:pt x="85" y="46"/>
                  </a:lnTo>
                  <a:lnTo>
                    <a:pt x="81" y="39"/>
                  </a:lnTo>
                  <a:lnTo>
                    <a:pt x="77" y="31"/>
                  </a:lnTo>
                  <a:lnTo>
                    <a:pt x="69" y="27"/>
                  </a:lnTo>
                  <a:lnTo>
                    <a:pt x="65" y="23"/>
                  </a:lnTo>
                  <a:lnTo>
                    <a:pt x="58" y="19"/>
                  </a:lnTo>
                  <a:lnTo>
                    <a:pt x="54" y="15"/>
                  </a:lnTo>
                  <a:lnTo>
                    <a:pt x="46" y="12"/>
                  </a:lnTo>
                  <a:lnTo>
                    <a:pt x="38" y="12"/>
                  </a:lnTo>
                  <a:lnTo>
                    <a:pt x="35" y="8"/>
                  </a:lnTo>
                  <a:lnTo>
                    <a:pt x="27" y="8"/>
                  </a:lnTo>
                  <a:lnTo>
                    <a:pt x="19" y="4"/>
                  </a:lnTo>
                  <a:lnTo>
                    <a:pt x="12" y="4"/>
                  </a:lnTo>
                  <a:lnTo>
                    <a:pt x="8" y="4"/>
                  </a:lnTo>
                  <a:lnTo>
                    <a:pt x="0" y="0"/>
                  </a:lnTo>
                  <a:lnTo>
                    <a:pt x="0" y="8"/>
                  </a:lnTo>
                  <a:lnTo>
                    <a:pt x="4" y="8"/>
                  </a:lnTo>
                  <a:lnTo>
                    <a:pt x="12" y="8"/>
                  </a:lnTo>
                  <a:lnTo>
                    <a:pt x="19" y="12"/>
                  </a:lnTo>
                  <a:lnTo>
                    <a:pt x="27" y="12"/>
                  </a:lnTo>
                  <a:lnTo>
                    <a:pt x="31" y="12"/>
                  </a:lnTo>
                  <a:lnTo>
                    <a:pt x="38" y="15"/>
                  </a:lnTo>
                  <a:lnTo>
                    <a:pt x="46" y="15"/>
                  </a:lnTo>
                  <a:lnTo>
                    <a:pt x="50" y="19"/>
                  </a:lnTo>
                  <a:lnTo>
                    <a:pt x="58" y="23"/>
                  </a:lnTo>
                  <a:lnTo>
                    <a:pt x="62" y="27"/>
                  </a:lnTo>
                  <a:lnTo>
                    <a:pt x="65" y="31"/>
                  </a:lnTo>
                  <a:lnTo>
                    <a:pt x="73" y="35"/>
                  </a:lnTo>
                  <a:lnTo>
                    <a:pt x="77" y="42"/>
                  </a:lnTo>
                  <a:lnTo>
                    <a:pt x="81" y="46"/>
                  </a:lnTo>
                  <a:lnTo>
                    <a:pt x="85" y="54"/>
                  </a:lnTo>
                  <a:lnTo>
                    <a:pt x="85" y="62"/>
                  </a:lnTo>
                  <a:lnTo>
                    <a:pt x="92"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6" name="Freeform 235"/>
            <p:cNvSpPr>
              <a:spLocks/>
            </p:cNvSpPr>
            <p:nvPr/>
          </p:nvSpPr>
          <p:spPr bwMode="auto">
            <a:xfrm>
              <a:off x="2336" y="2516"/>
              <a:ext cx="15" cy="7"/>
            </a:xfrm>
            <a:custGeom>
              <a:avLst/>
              <a:gdLst>
                <a:gd name="T0" fmla="*/ 0 w 15"/>
                <a:gd name="T1" fmla="*/ 7 h 7"/>
                <a:gd name="T2" fmla="*/ 0 w 15"/>
                <a:gd name="T3" fmla="*/ 7 h 7"/>
                <a:gd name="T4" fmla="*/ 4 w 15"/>
                <a:gd name="T5" fmla="*/ 7 h 7"/>
                <a:gd name="T6" fmla="*/ 8 w 15"/>
                <a:gd name="T7" fmla="*/ 7 h 7"/>
                <a:gd name="T8" fmla="*/ 11 w 15"/>
                <a:gd name="T9" fmla="*/ 4 h 7"/>
                <a:gd name="T10" fmla="*/ 15 w 15"/>
                <a:gd name="T11" fmla="*/ 0 h 7"/>
                <a:gd name="T12" fmla="*/ 8 w 15"/>
                <a:gd name="T13" fmla="*/ 0 h 7"/>
                <a:gd name="T14" fmla="*/ 8 w 15"/>
                <a:gd name="T15" fmla="*/ 0 h 7"/>
                <a:gd name="T16" fmla="*/ 8 w 15"/>
                <a:gd name="T17" fmla="*/ 0 h 7"/>
                <a:gd name="T18" fmla="*/ 4 w 15"/>
                <a:gd name="T19" fmla="*/ 4 h 7"/>
                <a:gd name="T20" fmla="*/ 4 w 15"/>
                <a:gd name="T21" fmla="*/ 4 h 7"/>
                <a:gd name="T22" fmla="*/ 4 w 15"/>
                <a:gd name="T23" fmla="*/ 4 h 7"/>
                <a:gd name="T24" fmla="*/ 0 w 15"/>
                <a:gd name="T25" fmla="*/ 7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7"/>
                <a:gd name="T41" fmla="*/ 15 w 15"/>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7">
                  <a:moveTo>
                    <a:pt x="0" y="7"/>
                  </a:moveTo>
                  <a:lnTo>
                    <a:pt x="0" y="7"/>
                  </a:lnTo>
                  <a:lnTo>
                    <a:pt x="4" y="7"/>
                  </a:lnTo>
                  <a:lnTo>
                    <a:pt x="8" y="7"/>
                  </a:lnTo>
                  <a:lnTo>
                    <a:pt x="11" y="4"/>
                  </a:lnTo>
                  <a:lnTo>
                    <a:pt x="15" y="0"/>
                  </a:lnTo>
                  <a:lnTo>
                    <a:pt x="8" y="0"/>
                  </a:lnTo>
                  <a:lnTo>
                    <a:pt x="4" y="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7" name="Freeform 236"/>
            <p:cNvSpPr>
              <a:spLocks/>
            </p:cNvSpPr>
            <p:nvPr/>
          </p:nvSpPr>
          <p:spPr bwMode="auto">
            <a:xfrm>
              <a:off x="2090" y="2435"/>
              <a:ext cx="250" cy="88"/>
            </a:xfrm>
            <a:custGeom>
              <a:avLst/>
              <a:gdLst>
                <a:gd name="T0" fmla="*/ 15 w 250"/>
                <a:gd name="T1" fmla="*/ 34 h 88"/>
                <a:gd name="T2" fmla="*/ 19 w 250"/>
                <a:gd name="T3" fmla="*/ 38 h 88"/>
                <a:gd name="T4" fmla="*/ 34 w 250"/>
                <a:gd name="T5" fmla="*/ 27 h 88"/>
                <a:gd name="T6" fmla="*/ 50 w 250"/>
                <a:gd name="T7" fmla="*/ 19 h 88"/>
                <a:gd name="T8" fmla="*/ 65 w 250"/>
                <a:gd name="T9" fmla="*/ 11 h 88"/>
                <a:gd name="T10" fmla="*/ 80 w 250"/>
                <a:gd name="T11" fmla="*/ 7 h 88"/>
                <a:gd name="T12" fmla="*/ 96 w 250"/>
                <a:gd name="T13" fmla="*/ 7 h 88"/>
                <a:gd name="T14" fmla="*/ 111 w 250"/>
                <a:gd name="T15" fmla="*/ 7 h 88"/>
                <a:gd name="T16" fmla="*/ 127 w 250"/>
                <a:gd name="T17" fmla="*/ 11 h 88"/>
                <a:gd name="T18" fmla="*/ 142 w 250"/>
                <a:gd name="T19" fmla="*/ 15 h 88"/>
                <a:gd name="T20" fmla="*/ 154 w 250"/>
                <a:gd name="T21" fmla="*/ 19 h 88"/>
                <a:gd name="T22" fmla="*/ 169 w 250"/>
                <a:gd name="T23" fmla="*/ 27 h 88"/>
                <a:gd name="T24" fmla="*/ 184 w 250"/>
                <a:gd name="T25" fmla="*/ 34 h 88"/>
                <a:gd name="T26" fmla="*/ 196 w 250"/>
                <a:gd name="T27" fmla="*/ 42 h 88"/>
                <a:gd name="T28" fmla="*/ 211 w 250"/>
                <a:gd name="T29" fmla="*/ 54 h 88"/>
                <a:gd name="T30" fmla="*/ 223 w 250"/>
                <a:gd name="T31" fmla="*/ 65 h 88"/>
                <a:gd name="T32" fmla="*/ 234 w 250"/>
                <a:gd name="T33" fmla="*/ 77 h 88"/>
                <a:gd name="T34" fmla="*/ 246 w 250"/>
                <a:gd name="T35" fmla="*/ 88 h 88"/>
                <a:gd name="T36" fmla="*/ 250 w 250"/>
                <a:gd name="T37" fmla="*/ 85 h 88"/>
                <a:gd name="T38" fmla="*/ 238 w 250"/>
                <a:gd name="T39" fmla="*/ 73 h 88"/>
                <a:gd name="T40" fmla="*/ 227 w 250"/>
                <a:gd name="T41" fmla="*/ 61 h 88"/>
                <a:gd name="T42" fmla="*/ 215 w 250"/>
                <a:gd name="T43" fmla="*/ 50 h 88"/>
                <a:gd name="T44" fmla="*/ 200 w 250"/>
                <a:gd name="T45" fmla="*/ 38 h 88"/>
                <a:gd name="T46" fmla="*/ 188 w 250"/>
                <a:gd name="T47" fmla="*/ 31 h 88"/>
                <a:gd name="T48" fmla="*/ 173 w 250"/>
                <a:gd name="T49" fmla="*/ 23 h 88"/>
                <a:gd name="T50" fmla="*/ 157 w 250"/>
                <a:gd name="T51" fmla="*/ 15 h 88"/>
                <a:gd name="T52" fmla="*/ 142 w 250"/>
                <a:gd name="T53" fmla="*/ 7 h 88"/>
                <a:gd name="T54" fmla="*/ 127 w 250"/>
                <a:gd name="T55" fmla="*/ 4 h 88"/>
                <a:gd name="T56" fmla="*/ 111 w 250"/>
                <a:gd name="T57" fmla="*/ 0 h 88"/>
                <a:gd name="T58" fmla="*/ 96 w 250"/>
                <a:gd name="T59" fmla="*/ 0 h 88"/>
                <a:gd name="T60" fmla="*/ 77 w 250"/>
                <a:gd name="T61" fmla="*/ 4 h 88"/>
                <a:gd name="T62" fmla="*/ 61 w 250"/>
                <a:gd name="T63" fmla="*/ 7 h 88"/>
                <a:gd name="T64" fmla="*/ 46 w 250"/>
                <a:gd name="T65" fmla="*/ 11 h 88"/>
                <a:gd name="T66" fmla="*/ 30 w 250"/>
                <a:gd name="T67" fmla="*/ 23 h 88"/>
                <a:gd name="T68" fmla="*/ 15 w 250"/>
                <a:gd name="T69" fmla="*/ 34 h 88"/>
                <a:gd name="T70" fmla="*/ 19 w 250"/>
                <a:gd name="T71" fmla="*/ 38 h 88"/>
                <a:gd name="T72" fmla="*/ 15 w 250"/>
                <a:gd name="T73" fmla="*/ 34 h 88"/>
                <a:gd name="T74" fmla="*/ 0 w 250"/>
                <a:gd name="T75" fmla="*/ 50 h 88"/>
                <a:gd name="T76" fmla="*/ 19 w 250"/>
                <a:gd name="T77" fmla="*/ 38 h 88"/>
                <a:gd name="T78" fmla="*/ 15 w 250"/>
                <a:gd name="T79" fmla="*/ 34 h 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0"/>
                <a:gd name="T121" fmla="*/ 0 h 88"/>
                <a:gd name="T122" fmla="*/ 250 w 250"/>
                <a:gd name="T123" fmla="*/ 88 h 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0" h="88">
                  <a:moveTo>
                    <a:pt x="15" y="34"/>
                  </a:moveTo>
                  <a:lnTo>
                    <a:pt x="19" y="38"/>
                  </a:lnTo>
                  <a:lnTo>
                    <a:pt x="34" y="27"/>
                  </a:lnTo>
                  <a:lnTo>
                    <a:pt x="50" y="19"/>
                  </a:lnTo>
                  <a:lnTo>
                    <a:pt x="65" y="11"/>
                  </a:lnTo>
                  <a:lnTo>
                    <a:pt x="80" y="7"/>
                  </a:lnTo>
                  <a:lnTo>
                    <a:pt x="96" y="7"/>
                  </a:lnTo>
                  <a:lnTo>
                    <a:pt x="111" y="7"/>
                  </a:lnTo>
                  <a:lnTo>
                    <a:pt x="127" y="11"/>
                  </a:lnTo>
                  <a:lnTo>
                    <a:pt x="142" y="15"/>
                  </a:lnTo>
                  <a:lnTo>
                    <a:pt x="154" y="19"/>
                  </a:lnTo>
                  <a:lnTo>
                    <a:pt x="169" y="27"/>
                  </a:lnTo>
                  <a:lnTo>
                    <a:pt x="184" y="34"/>
                  </a:lnTo>
                  <a:lnTo>
                    <a:pt x="196" y="42"/>
                  </a:lnTo>
                  <a:lnTo>
                    <a:pt x="211" y="54"/>
                  </a:lnTo>
                  <a:lnTo>
                    <a:pt x="223" y="65"/>
                  </a:lnTo>
                  <a:lnTo>
                    <a:pt x="234" y="77"/>
                  </a:lnTo>
                  <a:lnTo>
                    <a:pt x="246" y="88"/>
                  </a:lnTo>
                  <a:lnTo>
                    <a:pt x="250" y="85"/>
                  </a:lnTo>
                  <a:lnTo>
                    <a:pt x="238" y="73"/>
                  </a:lnTo>
                  <a:lnTo>
                    <a:pt x="227" y="61"/>
                  </a:lnTo>
                  <a:lnTo>
                    <a:pt x="215" y="50"/>
                  </a:lnTo>
                  <a:lnTo>
                    <a:pt x="200" y="38"/>
                  </a:lnTo>
                  <a:lnTo>
                    <a:pt x="188" y="31"/>
                  </a:lnTo>
                  <a:lnTo>
                    <a:pt x="173" y="23"/>
                  </a:lnTo>
                  <a:lnTo>
                    <a:pt x="157" y="15"/>
                  </a:lnTo>
                  <a:lnTo>
                    <a:pt x="142" y="7"/>
                  </a:lnTo>
                  <a:lnTo>
                    <a:pt x="127" y="4"/>
                  </a:lnTo>
                  <a:lnTo>
                    <a:pt x="111" y="0"/>
                  </a:lnTo>
                  <a:lnTo>
                    <a:pt x="96" y="0"/>
                  </a:lnTo>
                  <a:lnTo>
                    <a:pt x="77" y="4"/>
                  </a:lnTo>
                  <a:lnTo>
                    <a:pt x="61" y="7"/>
                  </a:lnTo>
                  <a:lnTo>
                    <a:pt x="46" y="11"/>
                  </a:lnTo>
                  <a:lnTo>
                    <a:pt x="30" y="23"/>
                  </a:lnTo>
                  <a:lnTo>
                    <a:pt x="15" y="34"/>
                  </a:lnTo>
                  <a:lnTo>
                    <a:pt x="19" y="38"/>
                  </a:lnTo>
                  <a:lnTo>
                    <a:pt x="15" y="34"/>
                  </a:lnTo>
                  <a:lnTo>
                    <a:pt x="0" y="50"/>
                  </a:lnTo>
                  <a:lnTo>
                    <a:pt x="19" y="38"/>
                  </a:lnTo>
                  <a:lnTo>
                    <a:pt x="15"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8" name="Freeform 237"/>
            <p:cNvSpPr>
              <a:spLocks/>
            </p:cNvSpPr>
            <p:nvPr/>
          </p:nvSpPr>
          <p:spPr bwMode="auto">
            <a:xfrm>
              <a:off x="2105" y="2435"/>
              <a:ext cx="185" cy="38"/>
            </a:xfrm>
            <a:custGeom>
              <a:avLst/>
              <a:gdLst>
                <a:gd name="T0" fmla="*/ 181 w 185"/>
                <a:gd name="T1" fmla="*/ 23 h 38"/>
                <a:gd name="T2" fmla="*/ 185 w 185"/>
                <a:gd name="T3" fmla="*/ 15 h 38"/>
                <a:gd name="T4" fmla="*/ 173 w 185"/>
                <a:gd name="T5" fmla="*/ 11 h 38"/>
                <a:gd name="T6" fmla="*/ 162 w 185"/>
                <a:gd name="T7" fmla="*/ 7 h 38"/>
                <a:gd name="T8" fmla="*/ 150 w 185"/>
                <a:gd name="T9" fmla="*/ 4 h 38"/>
                <a:gd name="T10" fmla="*/ 139 w 185"/>
                <a:gd name="T11" fmla="*/ 0 h 38"/>
                <a:gd name="T12" fmla="*/ 127 w 185"/>
                <a:gd name="T13" fmla="*/ 0 h 38"/>
                <a:gd name="T14" fmla="*/ 112 w 185"/>
                <a:gd name="T15" fmla="*/ 0 h 38"/>
                <a:gd name="T16" fmla="*/ 100 w 185"/>
                <a:gd name="T17" fmla="*/ 0 h 38"/>
                <a:gd name="T18" fmla="*/ 89 w 185"/>
                <a:gd name="T19" fmla="*/ 0 h 38"/>
                <a:gd name="T20" fmla="*/ 77 w 185"/>
                <a:gd name="T21" fmla="*/ 4 h 38"/>
                <a:gd name="T22" fmla="*/ 65 w 185"/>
                <a:gd name="T23" fmla="*/ 7 h 38"/>
                <a:gd name="T24" fmla="*/ 54 w 185"/>
                <a:gd name="T25" fmla="*/ 11 h 38"/>
                <a:gd name="T26" fmla="*/ 42 w 185"/>
                <a:gd name="T27" fmla="*/ 15 h 38"/>
                <a:gd name="T28" fmla="*/ 31 w 185"/>
                <a:gd name="T29" fmla="*/ 19 h 38"/>
                <a:gd name="T30" fmla="*/ 19 w 185"/>
                <a:gd name="T31" fmla="*/ 23 h 38"/>
                <a:gd name="T32" fmla="*/ 12 w 185"/>
                <a:gd name="T33" fmla="*/ 27 h 38"/>
                <a:gd name="T34" fmla="*/ 0 w 185"/>
                <a:gd name="T35" fmla="*/ 34 h 38"/>
                <a:gd name="T36" fmla="*/ 4 w 185"/>
                <a:gd name="T37" fmla="*/ 38 h 38"/>
                <a:gd name="T38" fmla="*/ 12 w 185"/>
                <a:gd name="T39" fmla="*/ 34 h 38"/>
                <a:gd name="T40" fmla="*/ 23 w 185"/>
                <a:gd name="T41" fmla="*/ 27 h 38"/>
                <a:gd name="T42" fmla="*/ 35 w 185"/>
                <a:gd name="T43" fmla="*/ 23 h 38"/>
                <a:gd name="T44" fmla="*/ 46 w 185"/>
                <a:gd name="T45" fmla="*/ 19 h 38"/>
                <a:gd name="T46" fmla="*/ 58 w 185"/>
                <a:gd name="T47" fmla="*/ 15 h 38"/>
                <a:gd name="T48" fmla="*/ 65 w 185"/>
                <a:gd name="T49" fmla="*/ 11 h 38"/>
                <a:gd name="T50" fmla="*/ 81 w 185"/>
                <a:gd name="T51" fmla="*/ 7 h 38"/>
                <a:gd name="T52" fmla="*/ 92 w 185"/>
                <a:gd name="T53" fmla="*/ 7 h 38"/>
                <a:gd name="T54" fmla="*/ 100 w 185"/>
                <a:gd name="T55" fmla="*/ 4 h 38"/>
                <a:gd name="T56" fmla="*/ 112 w 185"/>
                <a:gd name="T57" fmla="*/ 4 h 38"/>
                <a:gd name="T58" fmla="*/ 127 w 185"/>
                <a:gd name="T59" fmla="*/ 4 h 38"/>
                <a:gd name="T60" fmla="*/ 139 w 185"/>
                <a:gd name="T61" fmla="*/ 7 h 38"/>
                <a:gd name="T62" fmla="*/ 146 w 185"/>
                <a:gd name="T63" fmla="*/ 7 h 38"/>
                <a:gd name="T64" fmla="*/ 158 w 185"/>
                <a:gd name="T65" fmla="*/ 11 h 38"/>
                <a:gd name="T66" fmla="*/ 169 w 185"/>
                <a:gd name="T67" fmla="*/ 15 h 38"/>
                <a:gd name="T68" fmla="*/ 181 w 185"/>
                <a:gd name="T69" fmla="*/ 23 h 38"/>
                <a:gd name="T70" fmla="*/ 181 w 185"/>
                <a:gd name="T71" fmla="*/ 15 h 38"/>
                <a:gd name="T72" fmla="*/ 181 w 185"/>
                <a:gd name="T73" fmla="*/ 23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5"/>
                <a:gd name="T112" fmla="*/ 0 h 38"/>
                <a:gd name="T113" fmla="*/ 185 w 185"/>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5" h="38">
                  <a:moveTo>
                    <a:pt x="181" y="23"/>
                  </a:moveTo>
                  <a:lnTo>
                    <a:pt x="185" y="15"/>
                  </a:lnTo>
                  <a:lnTo>
                    <a:pt x="173" y="11"/>
                  </a:lnTo>
                  <a:lnTo>
                    <a:pt x="162" y="7"/>
                  </a:lnTo>
                  <a:lnTo>
                    <a:pt x="150" y="4"/>
                  </a:lnTo>
                  <a:lnTo>
                    <a:pt x="139" y="0"/>
                  </a:lnTo>
                  <a:lnTo>
                    <a:pt x="127" y="0"/>
                  </a:lnTo>
                  <a:lnTo>
                    <a:pt x="112" y="0"/>
                  </a:lnTo>
                  <a:lnTo>
                    <a:pt x="100" y="0"/>
                  </a:lnTo>
                  <a:lnTo>
                    <a:pt x="89" y="0"/>
                  </a:lnTo>
                  <a:lnTo>
                    <a:pt x="77" y="4"/>
                  </a:lnTo>
                  <a:lnTo>
                    <a:pt x="65" y="7"/>
                  </a:lnTo>
                  <a:lnTo>
                    <a:pt x="54" y="11"/>
                  </a:lnTo>
                  <a:lnTo>
                    <a:pt x="42" y="15"/>
                  </a:lnTo>
                  <a:lnTo>
                    <a:pt x="31" y="19"/>
                  </a:lnTo>
                  <a:lnTo>
                    <a:pt x="19" y="23"/>
                  </a:lnTo>
                  <a:lnTo>
                    <a:pt x="12" y="27"/>
                  </a:lnTo>
                  <a:lnTo>
                    <a:pt x="0" y="34"/>
                  </a:lnTo>
                  <a:lnTo>
                    <a:pt x="4" y="38"/>
                  </a:lnTo>
                  <a:lnTo>
                    <a:pt x="12" y="34"/>
                  </a:lnTo>
                  <a:lnTo>
                    <a:pt x="23" y="27"/>
                  </a:lnTo>
                  <a:lnTo>
                    <a:pt x="35" y="23"/>
                  </a:lnTo>
                  <a:lnTo>
                    <a:pt x="46" y="19"/>
                  </a:lnTo>
                  <a:lnTo>
                    <a:pt x="58" y="15"/>
                  </a:lnTo>
                  <a:lnTo>
                    <a:pt x="65" y="11"/>
                  </a:lnTo>
                  <a:lnTo>
                    <a:pt x="81" y="7"/>
                  </a:lnTo>
                  <a:lnTo>
                    <a:pt x="92" y="7"/>
                  </a:lnTo>
                  <a:lnTo>
                    <a:pt x="100" y="4"/>
                  </a:lnTo>
                  <a:lnTo>
                    <a:pt x="112" y="4"/>
                  </a:lnTo>
                  <a:lnTo>
                    <a:pt x="127" y="4"/>
                  </a:lnTo>
                  <a:lnTo>
                    <a:pt x="139" y="7"/>
                  </a:lnTo>
                  <a:lnTo>
                    <a:pt x="146" y="7"/>
                  </a:lnTo>
                  <a:lnTo>
                    <a:pt x="158" y="11"/>
                  </a:lnTo>
                  <a:lnTo>
                    <a:pt x="169" y="15"/>
                  </a:lnTo>
                  <a:lnTo>
                    <a:pt x="181" y="23"/>
                  </a:lnTo>
                  <a:lnTo>
                    <a:pt x="181" y="15"/>
                  </a:lnTo>
                  <a:lnTo>
                    <a:pt x="18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29" name="Freeform 238"/>
            <p:cNvSpPr>
              <a:spLocks/>
            </p:cNvSpPr>
            <p:nvPr/>
          </p:nvSpPr>
          <p:spPr bwMode="auto">
            <a:xfrm>
              <a:off x="2093" y="2439"/>
              <a:ext cx="193" cy="61"/>
            </a:xfrm>
            <a:custGeom>
              <a:avLst/>
              <a:gdLst>
                <a:gd name="T0" fmla="*/ 4 w 193"/>
                <a:gd name="T1" fmla="*/ 61 h 61"/>
                <a:gd name="T2" fmla="*/ 12 w 193"/>
                <a:gd name="T3" fmla="*/ 50 h 61"/>
                <a:gd name="T4" fmla="*/ 20 w 193"/>
                <a:gd name="T5" fmla="*/ 42 h 61"/>
                <a:gd name="T6" fmla="*/ 31 w 193"/>
                <a:gd name="T7" fmla="*/ 34 h 61"/>
                <a:gd name="T8" fmla="*/ 43 w 193"/>
                <a:gd name="T9" fmla="*/ 27 h 61"/>
                <a:gd name="T10" fmla="*/ 54 w 193"/>
                <a:gd name="T11" fmla="*/ 23 h 61"/>
                <a:gd name="T12" fmla="*/ 66 w 193"/>
                <a:gd name="T13" fmla="*/ 15 h 61"/>
                <a:gd name="T14" fmla="*/ 77 w 193"/>
                <a:gd name="T15" fmla="*/ 11 h 61"/>
                <a:gd name="T16" fmla="*/ 89 w 193"/>
                <a:gd name="T17" fmla="*/ 7 h 61"/>
                <a:gd name="T18" fmla="*/ 104 w 193"/>
                <a:gd name="T19" fmla="*/ 7 h 61"/>
                <a:gd name="T20" fmla="*/ 116 w 193"/>
                <a:gd name="T21" fmla="*/ 7 h 61"/>
                <a:gd name="T22" fmla="*/ 131 w 193"/>
                <a:gd name="T23" fmla="*/ 7 h 61"/>
                <a:gd name="T24" fmla="*/ 143 w 193"/>
                <a:gd name="T25" fmla="*/ 7 h 61"/>
                <a:gd name="T26" fmla="*/ 154 w 193"/>
                <a:gd name="T27" fmla="*/ 7 h 61"/>
                <a:gd name="T28" fmla="*/ 170 w 193"/>
                <a:gd name="T29" fmla="*/ 11 h 61"/>
                <a:gd name="T30" fmla="*/ 181 w 193"/>
                <a:gd name="T31" fmla="*/ 15 h 61"/>
                <a:gd name="T32" fmla="*/ 193 w 193"/>
                <a:gd name="T33" fmla="*/ 19 h 61"/>
                <a:gd name="T34" fmla="*/ 193 w 193"/>
                <a:gd name="T35" fmla="*/ 11 h 61"/>
                <a:gd name="T36" fmla="*/ 181 w 193"/>
                <a:gd name="T37" fmla="*/ 7 h 61"/>
                <a:gd name="T38" fmla="*/ 170 w 193"/>
                <a:gd name="T39" fmla="*/ 3 h 61"/>
                <a:gd name="T40" fmla="*/ 158 w 193"/>
                <a:gd name="T41" fmla="*/ 3 h 61"/>
                <a:gd name="T42" fmla="*/ 143 w 193"/>
                <a:gd name="T43" fmla="*/ 0 h 61"/>
                <a:gd name="T44" fmla="*/ 131 w 193"/>
                <a:gd name="T45" fmla="*/ 0 h 61"/>
                <a:gd name="T46" fmla="*/ 116 w 193"/>
                <a:gd name="T47" fmla="*/ 0 h 61"/>
                <a:gd name="T48" fmla="*/ 104 w 193"/>
                <a:gd name="T49" fmla="*/ 3 h 61"/>
                <a:gd name="T50" fmla="*/ 89 w 193"/>
                <a:gd name="T51" fmla="*/ 3 h 61"/>
                <a:gd name="T52" fmla="*/ 77 w 193"/>
                <a:gd name="T53" fmla="*/ 7 h 61"/>
                <a:gd name="T54" fmla="*/ 62 w 193"/>
                <a:gd name="T55" fmla="*/ 11 h 61"/>
                <a:gd name="T56" fmla="*/ 50 w 193"/>
                <a:gd name="T57" fmla="*/ 15 h 61"/>
                <a:gd name="T58" fmla="*/ 39 w 193"/>
                <a:gd name="T59" fmla="*/ 23 h 61"/>
                <a:gd name="T60" fmla="*/ 27 w 193"/>
                <a:gd name="T61" fmla="*/ 30 h 61"/>
                <a:gd name="T62" fmla="*/ 16 w 193"/>
                <a:gd name="T63" fmla="*/ 38 h 61"/>
                <a:gd name="T64" fmla="*/ 8 w 193"/>
                <a:gd name="T65" fmla="*/ 46 h 61"/>
                <a:gd name="T66" fmla="*/ 0 w 193"/>
                <a:gd name="T67" fmla="*/ 57 h 61"/>
                <a:gd name="T68" fmla="*/ 4 w 193"/>
                <a:gd name="T69" fmla="*/ 61 h 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61"/>
                <a:gd name="T107" fmla="*/ 193 w 193"/>
                <a:gd name="T108" fmla="*/ 61 h 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61">
                  <a:moveTo>
                    <a:pt x="4" y="61"/>
                  </a:moveTo>
                  <a:lnTo>
                    <a:pt x="12" y="50"/>
                  </a:lnTo>
                  <a:lnTo>
                    <a:pt x="20" y="42"/>
                  </a:lnTo>
                  <a:lnTo>
                    <a:pt x="31" y="34"/>
                  </a:lnTo>
                  <a:lnTo>
                    <a:pt x="43" y="27"/>
                  </a:lnTo>
                  <a:lnTo>
                    <a:pt x="54" y="23"/>
                  </a:lnTo>
                  <a:lnTo>
                    <a:pt x="66" y="15"/>
                  </a:lnTo>
                  <a:lnTo>
                    <a:pt x="77" y="11"/>
                  </a:lnTo>
                  <a:lnTo>
                    <a:pt x="89" y="7"/>
                  </a:lnTo>
                  <a:lnTo>
                    <a:pt x="104" y="7"/>
                  </a:lnTo>
                  <a:lnTo>
                    <a:pt x="116" y="7"/>
                  </a:lnTo>
                  <a:lnTo>
                    <a:pt x="131" y="7"/>
                  </a:lnTo>
                  <a:lnTo>
                    <a:pt x="143" y="7"/>
                  </a:lnTo>
                  <a:lnTo>
                    <a:pt x="154" y="7"/>
                  </a:lnTo>
                  <a:lnTo>
                    <a:pt x="170" y="11"/>
                  </a:lnTo>
                  <a:lnTo>
                    <a:pt x="181" y="15"/>
                  </a:lnTo>
                  <a:lnTo>
                    <a:pt x="193" y="19"/>
                  </a:lnTo>
                  <a:lnTo>
                    <a:pt x="193" y="11"/>
                  </a:lnTo>
                  <a:lnTo>
                    <a:pt x="181" y="7"/>
                  </a:lnTo>
                  <a:lnTo>
                    <a:pt x="170" y="3"/>
                  </a:lnTo>
                  <a:lnTo>
                    <a:pt x="158" y="3"/>
                  </a:lnTo>
                  <a:lnTo>
                    <a:pt x="143" y="0"/>
                  </a:lnTo>
                  <a:lnTo>
                    <a:pt x="131" y="0"/>
                  </a:lnTo>
                  <a:lnTo>
                    <a:pt x="116" y="0"/>
                  </a:lnTo>
                  <a:lnTo>
                    <a:pt x="104" y="3"/>
                  </a:lnTo>
                  <a:lnTo>
                    <a:pt x="89" y="3"/>
                  </a:lnTo>
                  <a:lnTo>
                    <a:pt x="77" y="7"/>
                  </a:lnTo>
                  <a:lnTo>
                    <a:pt x="62" y="11"/>
                  </a:lnTo>
                  <a:lnTo>
                    <a:pt x="50" y="15"/>
                  </a:lnTo>
                  <a:lnTo>
                    <a:pt x="39" y="23"/>
                  </a:lnTo>
                  <a:lnTo>
                    <a:pt x="27" y="30"/>
                  </a:lnTo>
                  <a:lnTo>
                    <a:pt x="16" y="38"/>
                  </a:lnTo>
                  <a:lnTo>
                    <a:pt x="8" y="46"/>
                  </a:lnTo>
                  <a:lnTo>
                    <a:pt x="0" y="57"/>
                  </a:lnTo>
                  <a:lnTo>
                    <a:pt x="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0" name="Freeform 239"/>
            <p:cNvSpPr>
              <a:spLocks/>
            </p:cNvSpPr>
            <p:nvPr/>
          </p:nvSpPr>
          <p:spPr bwMode="auto">
            <a:xfrm>
              <a:off x="2255" y="2589"/>
              <a:ext cx="77" cy="112"/>
            </a:xfrm>
            <a:custGeom>
              <a:avLst/>
              <a:gdLst>
                <a:gd name="T0" fmla="*/ 58 w 77"/>
                <a:gd name="T1" fmla="*/ 108 h 112"/>
                <a:gd name="T2" fmla="*/ 50 w 77"/>
                <a:gd name="T3" fmla="*/ 112 h 112"/>
                <a:gd name="T4" fmla="*/ 42 w 77"/>
                <a:gd name="T5" fmla="*/ 112 h 112"/>
                <a:gd name="T6" fmla="*/ 35 w 77"/>
                <a:gd name="T7" fmla="*/ 112 h 112"/>
                <a:gd name="T8" fmla="*/ 27 w 77"/>
                <a:gd name="T9" fmla="*/ 108 h 112"/>
                <a:gd name="T10" fmla="*/ 23 w 77"/>
                <a:gd name="T11" fmla="*/ 104 h 112"/>
                <a:gd name="T12" fmla="*/ 16 w 77"/>
                <a:gd name="T13" fmla="*/ 96 h 112"/>
                <a:gd name="T14" fmla="*/ 8 w 77"/>
                <a:gd name="T15" fmla="*/ 85 h 112"/>
                <a:gd name="T16" fmla="*/ 4 w 77"/>
                <a:gd name="T17" fmla="*/ 77 h 112"/>
                <a:gd name="T18" fmla="*/ 0 w 77"/>
                <a:gd name="T19" fmla="*/ 66 h 112"/>
                <a:gd name="T20" fmla="*/ 0 w 77"/>
                <a:gd name="T21" fmla="*/ 54 h 112"/>
                <a:gd name="T22" fmla="*/ 0 w 77"/>
                <a:gd name="T23" fmla="*/ 42 h 112"/>
                <a:gd name="T24" fmla="*/ 0 w 77"/>
                <a:gd name="T25" fmla="*/ 35 h 112"/>
                <a:gd name="T26" fmla="*/ 4 w 77"/>
                <a:gd name="T27" fmla="*/ 23 h 112"/>
                <a:gd name="T28" fmla="*/ 8 w 77"/>
                <a:gd name="T29" fmla="*/ 15 h 112"/>
                <a:gd name="T30" fmla="*/ 12 w 77"/>
                <a:gd name="T31" fmla="*/ 8 h 112"/>
                <a:gd name="T32" fmla="*/ 19 w 77"/>
                <a:gd name="T33" fmla="*/ 4 h 112"/>
                <a:gd name="T34" fmla="*/ 27 w 77"/>
                <a:gd name="T35" fmla="*/ 0 h 112"/>
                <a:gd name="T36" fmla="*/ 35 w 77"/>
                <a:gd name="T37" fmla="*/ 0 h 112"/>
                <a:gd name="T38" fmla="*/ 42 w 77"/>
                <a:gd name="T39" fmla="*/ 0 h 112"/>
                <a:gd name="T40" fmla="*/ 50 w 77"/>
                <a:gd name="T41" fmla="*/ 4 h 112"/>
                <a:gd name="T42" fmla="*/ 58 w 77"/>
                <a:gd name="T43" fmla="*/ 8 h 112"/>
                <a:gd name="T44" fmla="*/ 62 w 77"/>
                <a:gd name="T45" fmla="*/ 15 h 112"/>
                <a:gd name="T46" fmla="*/ 69 w 77"/>
                <a:gd name="T47" fmla="*/ 23 h 112"/>
                <a:gd name="T48" fmla="*/ 73 w 77"/>
                <a:gd name="T49" fmla="*/ 35 h 112"/>
                <a:gd name="T50" fmla="*/ 77 w 77"/>
                <a:gd name="T51" fmla="*/ 46 h 112"/>
                <a:gd name="T52" fmla="*/ 77 w 77"/>
                <a:gd name="T53" fmla="*/ 58 h 112"/>
                <a:gd name="T54" fmla="*/ 77 w 77"/>
                <a:gd name="T55" fmla="*/ 69 h 112"/>
                <a:gd name="T56" fmla="*/ 77 w 77"/>
                <a:gd name="T57" fmla="*/ 77 h 112"/>
                <a:gd name="T58" fmla="*/ 77 w 77"/>
                <a:gd name="T59" fmla="*/ 89 h 112"/>
                <a:gd name="T60" fmla="*/ 69 w 77"/>
                <a:gd name="T61" fmla="*/ 96 h 112"/>
                <a:gd name="T62" fmla="*/ 66 w 77"/>
                <a:gd name="T63" fmla="*/ 104 h 112"/>
                <a:gd name="T64" fmla="*/ 58 w 77"/>
                <a:gd name="T65" fmla="*/ 108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112"/>
                <a:gd name="T101" fmla="*/ 77 w 7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112">
                  <a:moveTo>
                    <a:pt x="58" y="108"/>
                  </a:moveTo>
                  <a:lnTo>
                    <a:pt x="50" y="112"/>
                  </a:lnTo>
                  <a:lnTo>
                    <a:pt x="42" y="112"/>
                  </a:lnTo>
                  <a:lnTo>
                    <a:pt x="35" y="112"/>
                  </a:lnTo>
                  <a:lnTo>
                    <a:pt x="27" y="108"/>
                  </a:lnTo>
                  <a:lnTo>
                    <a:pt x="23" y="104"/>
                  </a:lnTo>
                  <a:lnTo>
                    <a:pt x="16" y="96"/>
                  </a:lnTo>
                  <a:lnTo>
                    <a:pt x="8" y="85"/>
                  </a:lnTo>
                  <a:lnTo>
                    <a:pt x="4" y="77"/>
                  </a:lnTo>
                  <a:lnTo>
                    <a:pt x="0" y="66"/>
                  </a:lnTo>
                  <a:lnTo>
                    <a:pt x="0" y="54"/>
                  </a:lnTo>
                  <a:lnTo>
                    <a:pt x="0" y="42"/>
                  </a:lnTo>
                  <a:lnTo>
                    <a:pt x="0" y="35"/>
                  </a:lnTo>
                  <a:lnTo>
                    <a:pt x="4" y="23"/>
                  </a:lnTo>
                  <a:lnTo>
                    <a:pt x="8" y="15"/>
                  </a:lnTo>
                  <a:lnTo>
                    <a:pt x="12" y="8"/>
                  </a:lnTo>
                  <a:lnTo>
                    <a:pt x="19" y="4"/>
                  </a:lnTo>
                  <a:lnTo>
                    <a:pt x="27" y="0"/>
                  </a:lnTo>
                  <a:lnTo>
                    <a:pt x="35" y="0"/>
                  </a:lnTo>
                  <a:lnTo>
                    <a:pt x="42" y="0"/>
                  </a:lnTo>
                  <a:lnTo>
                    <a:pt x="50" y="4"/>
                  </a:lnTo>
                  <a:lnTo>
                    <a:pt x="58" y="8"/>
                  </a:lnTo>
                  <a:lnTo>
                    <a:pt x="62" y="15"/>
                  </a:lnTo>
                  <a:lnTo>
                    <a:pt x="69" y="23"/>
                  </a:lnTo>
                  <a:lnTo>
                    <a:pt x="73" y="35"/>
                  </a:lnTo>
                  <a:lnTo>
                    <a:pt x="77" y="46"/>
                  </a:lnTo>
                  <a:lnTo>
                    <a:pt x="77" y="58"/>
                  </a:lnTo>
                  <a:lnTo>
                    <a:pt x="77" y="69"/>
                  </a:lnTo>
                  <a:lnTo>
                    <a:pt x="77" y="77"/>
                  </a:lnTo>
                  <a:lnTo>
                    <a:pt x="77" y="89"/>
                  </a:lnTo>
                  <a:lnTo>
                    <a:pt x="69" y="96"/>
                  </a:lnTo>
                  <a:lnTo>
                    <a:pt x="66" y="104"/>
                  </a:lnTo>
                  <a:lnTo>
                    <a:pt x="58" y="108"/>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1" name="Freeform 240"/>
            <p:cNvSpPr>
              <a:spLocks/>
            </p:cNvSpPr>
            <p:nvPr/>
          </p:nvSpPr>
          <p:spPr bwMode="auto">
            <a:xfrm>
              <a:off x="2255" y="2666"/>
              <a:ext cx="62" cy="39"/>
            </a:xfrm>
            <a:custGeom>
              <a:avLst/>
              <a:gdLst>
                <a:gd name="T0" fmla="*/ 0 w 62"/>
                <a:gd name="T1" fmla="*/ 0 h 39"/>
                <a:gd name="T2" fmla="*/ 0 w 62"/>
                <a:gd name="T3" fmla="*/ 0 h 39"/>
                <a:gd name="T4" fmla="*/ 8 w 62"/>
                <a:gd name="T5" fmla="*/ 12 h 39"/>
                <a:gd name="T6" fmla="*/ 12 w 62"/>
                <a:gd name="T7" fmla="*/ 19 h 39"/>
                <a:gd name="T8" fmla="*/ 19 w 62"/>
                <a:gd name="T9" fmla="*/ 27 h 39"/>
                <a:gd name="T10" fmla="*/ 27 w 62"/>
                <a:gd name="T11" fmla="*/ 35 h 39"/>
                <a:gd name="T12" fmla="*/ 35 w 62"/>
                <a:gd name="T13" fmla="*/ 35 h 39"/>
                <a:gd name="T14" fmla="*/ 42 w 62"/>
                <a:gd name="T15" fmla="*/ 39 h 39"/>
                <a:gd name="T16" fmla="*/ 50 w 62"/>
                <a:gd name="T17" fmla="*/ 39 h 39"/>
                <a:gd name="T18" fmla="*/ 62 w 62"/>
                <a:gd name="T19" fmla="*/ 35 h 39"/>
                <a:gd name="T20" fmla="*/ 58 w 62"/>
                <a:gd name="T21" fmla="*/ 27 h 39"/>
                <a:gd name="T22" fmla="*/ 50 w 62"/>
                <a:gd name="T23" fmla="*/ 31 h 39"/>
                <a:gd name="T24" fmla="*/ 42 w 62"/>
                <a:gd name="T25" fmla="*/ 31 h 39"/>
                <a:gd name="T26" fmla="*/ 39 w 62"/>
                <a:gd name="T27" fmla="*/ 31 h 39"/>
                <a:gd name="T28" fmla="*/ 31 w 62"/>
                <a:gd name="T29" fmla="*/ 27 h 39"/>
                <a:gd name="T30" fmla="*/ 23 w 62"/>
                <a:gd name="T31" fmla="*/ 23 h 39"/>
                <a:gd name="T32" fmla="*/ 16 w 62"/>
                <a:gd name="T33" fmla="*/ 16 h 39"/>
                <a:gd name="T34" fmla="*/ 12 w 62"/>
                <a:gd name="T35" fmla="*/ 8 h 39"/>
                <a:gd name="T36" fmla="*/ 8 w 62"/>
                <a:gd name="T37" fmla="*/ 0 h 39"/>
                <a:gd name="T38" fmla="*/ 8 w 62"/>
                <a:gd name="T39" fmla="*/ 0 h 39"/>
                <a:gd name="T40" fmla="*/ 0 w 62"/>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2"/>
                <a:gd name="T64" fmla="*/ 0 h 39"/>
                <a:gd name="T65" fmla="*/ 62 w 62"/>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2" h="39">
                  <a:moveTo>
                    <a:pt x="0" y="0"/>
                  </a:moveTo>
                  <a:lnTo>
                    <a:pt x="0" y="0"/>
                  </a:lnTo>
                  <a:lnTo>
                    <a:pt x="8" y="12"/>
                  </a:lnTo>
                  <a:lnTo>
                    <a:pt x="12" y="19"/>
                  </a:lnTo>
                  <a:lnTo>
                    <a:pt x="19" y="27"/>
                  </a:lnTo>
                  <a:lnTo>
                    <a:pt x="27" y="35"/>
                  </a:lnTo>
                  <a:lnTo>
                    <a:pt x="35" y="35"/>
                  </a:lnTo>
                  <a:lnTo>
                    <a:pt x="42" y="39"/>
                  </a:lnTo>
                  <a:lnTo>
                    <a:pt x="50" y="39"/>
                  </a:lnTo>
                  <a:lnTo>
                    <a:pt x="62" y="35"/>
                  </a:lnTo>
                  <a:lnTo>
                    <a:pt x="58" y="27"/>
                  </a:lnTo>
                  <a:lnTo>
                    <a:pt x="50" y="31"/>
                  </a:lnTo>
                  <a:lnTo>
                    <a:pt x="42" y="31"/>
                  </a:lnTo>
                  <a:lnTo>
                    <a:pt x="39" y="31"/>
                  </a:lnTo>
                  <a:lnTo>
                    <a:pt x="31" y="27"/>
                  </a:lnTo>
                  <a:lnTo>
                    <a:pt x="23" y="23"/>
                  </a:lnTo>
                  <a:lnTo>
                    <a:pt x="16" y="16"/>
                  </a:lnTo>
                  <a:lnTo>
                    <a:pt x="12" y="8"/>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2" name="Freeform 241"/>
            <p:cNvSpPr>
              <a:spLocks/>
            </p:cNvSpPr>
            <p:nvPr/>
          </p:nvSpPr>
          <p:spPr bwMode="auto">
            <a:xfrm>
              <a:off x="2251" y="2589"/>
              <a:ext cx="23" cy="77"/>
            </a:xfrm>
            <a:custGeom>
              <a:avLst/>
              <a:gdLst>
                <a:gd name="T0" fmla="*/ 23 w 23"/>
                <a:gd name="T1" fmla="*/ 0 h 77"/>
                <a:gd name="T2" fmla="*/ 23 w 23"/>
                <a:gd name="T3" fmla="*/ 0 h 77"/>
                <a:gd name="T4" fmla="*/ 16 w 23"/>
                <a:gd name="T5" fmla="*/ 8 h 77"/>
                <a:gd name="T6" fmla="*/ 8 w 23"/>
                <a:gd name="T7" fmla="*/ 15 h 77"/>
                <a:gd name="T8" fmla="*/ 4 w 23"/>
                <a:gd name="T9" fmla="*/ 23 h 77"/>
                <a:gd name="T10" fmla="*/ 0 w 23"/>
                <a:gd name="T11" fmla="*/ 35 h 77"/>
                <a:gd name="T12" fmla="*/ 0 w 23"/>
                <a:gd name="T13" fmla="*/ 42 h 77"/>
                <a:gd name="T14" fmla="*/ 0 w 23"/>
                <a:gd name="T15" fmla="*/ 54 h 77"/>
                <a:gd name="T16" fmla="*/ 4 w 23"/>
                <a:gd name="T17" fmla="*/ 66 h 77"/>
                <a:gd name="T18" fmla="*/ 4 w 23"/>
                <a:gd name="T19" fmla="*/ 77 h 77"/>
                <a:gd name="T20" fmla="*/ 12 w 23"/>
                <a:gd name="T21" fmla="*/ 77 h 77"/>
                <a:gd name="T22" fmla="*/ 8 w 23"/>
                <a:gd name="T23" fmla="*/ 66 h 77"/>
                <a:gd name="T24" fmla="*/ 8 w 23"/>
                <a:gd name="T25" fmla="*/ 54 h 77"/>
                <a:gd name="T26" fmla="*/ 8 w 23"/>
                <a:gd name="T27" fmla="*/ 42 h 77"/>
                <a:gd name="T28" fmla="*/ 8 w 23"/>
                <a:gd name="T29" fmla="*/ 35 h 77"/>
                <a:gd name="T30" fmla="*/ 8 w 23"/>
                <a:gd name="T31" fmla="*/ 23 h 77"/>
                <a:gd name="T32" fmla="*/ 12 w 23"/>
                <a:gd name="T33" fmla="*/ 15 h 77"/>
                <a:gd name="T34" fmla="*/ 20 w 23"/>
                <a:gd name="T35" fmla="*/ 12 h 77"/>
                <a:gd name="T36" fmla="*/ 23 w 23"/>
                <a:gd name="T37" fmla="*/ 8 h 77"/>
                <a:gd name="T38" fmla="*/ 23 w 23"/>
                <a:gd name="T39" fmla="*/ 4 h 77"/>
                <a:gd name="T40" fmla="*/ 23 w 23"/>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77"/>
                <a:gd name="T65" fmla="*/ 23 w 23"/>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77">
                  <a:moveTo>
                    <a:pt x="23" y="0"/>
                  </a:moveTo>
                  <a:lnTo>
                    <a:pt x="23" y="0"/>
                  </a:lnTo>
                  <a:lnTo>
                    <a:pt x="16" y="8"/>
                  </a:lnTo>
                  <a:lnTo>
                    <a:pt x="8" y="15"/>
                  </a:lnTo>
                  <a:lnTo>
                    <a:pt x="4" y="23"/>
                  </a:lnTo>
                  <a:lnTo>
                    <a:pt x="0" y="35"/>
                  </a:lnTo>
                  <a:lnTo>
                    <a:pt x="0" y="42"/>
                  </a:lnTo>
                  <a:lnTo>
                    <a:pt x="0" y="54"/>
                  </a:lnTo>
                  <a:lnTo>
                    <a:pt x="4" y="66"/>
                  </a:lnTo>
                  <a:lnTo>
                    <a:pt x="4" y="77"/>
                  </a:lnTo>
                  <a:lnTo>
                    <a:pt x="12" y="77"/>
                  </a:lnTo>
                  <a:lnTo>
                    <a:pt x="8" y="66"/>
                  </a:lnTo>
                  <a:lnTo>
                    <a:pt x="8" y="54"/>
                  </a:lnTo>
                  <a:lnTo>
                    <a:pt x="8" y="42"/>
                  </a:lnTo>
                  <a:lnTo>
                    <a:pt x="8" y="35"/>
                  </a:lnTo>
                  <a:lnTo>
                    <a:pt x="8" y="23"/>
                  </a:lnTo>
                  <a:lnTo>
                    <a:pt x="12" y="15"/>
                  </a:lnTo>
                  <a:lnTo>
                    <a:pt x="20" y="12"/>
                  </a:lnTo>
                  <a:lnTo>
                    <a:pt x="23" y="8"/>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3" name="Freeform 242"/>
            <p:cNvSpPr>
              <a:spLocks/>
            </p:cNvSpPr>
            <p:nvPr/>
          </p:nvSpPr>
          <p:spPr bwMode="auto">
            <a:xfrm>
              <a:off x="2274" y="2585"/>
              <a:ext cx="58" cy="39"/>
            </a:xfrm>
            <a:custGeom>
              <a:avLst/>
              <a:gdLst>
                <a:gd name="T0" fmla="*/ 58 w 58"/>
                <a:gd name="T1" fmla="*/ 39 h 39"/>
                <a:gd name="T2" fmla="*/ 58 w 58"/>
                <a:gd name="T3" fmla="*/ 39 h 39"/>
                <a:gd name="T4" fmla="*/ 54 w 58"/>
                <a:gd name="T5" fmla="*/ 27 h 39"/>
                <a:gd name="T6" fmla="*/ 47 w 58"/>
                <a:gd name="T7" fmla="*/ 19 h 39"/>
                <a:gd name="T8" fmla="*/ 39 w 58"/>
                <a:gd name="T9" fmla="*/ 12 h 39"/>
                <a:gd name="T10" fmla="*/ 31 w 58"/>
                <a:gd name="T11" fmla="*/ 4 h 39"/>
                <a:gd name="T12" fmla="*/ 23 w 58"/>
                <a:gd name="T13" fmla="*/ 0 h 39"/>
                <a:gd name="T14" fmla="*/ 16 w 58"/>
                <a:gd name="T15" fmla="*/ 0 h 39"/>
                <a:gd name="T16" fmla="*/ 8 w 58"/>
                <a:gd name="T17" fmla="*/ 0 h 39"/>
                <a:gd name="T18" fmla="*/ 0 w 58"/>
                <a:gd name="T19" fmla="*/ 4 h 39"/>
                <a:gd name="T20" fmla="*/ 0 w 58"/>
                <a:gd name="T21" fmla="*/ 8 h 39"/>
                <a:gd name="T22" fmla="*/ 8 w 58"/>
                <a:gd name="T23" fmla="*/ 8 h 39"/>
                <a:gd name="T24" fmla="*/ 16 w 58"/>
                <a:gd name="T25" fmla="*/ 8 h 39"/>
                <a:gd name="T26" fmla="*/ 23 w 58"/>
                <a:gd name="T27" fmla="*/ 8 h 39"/>
                <a:gd name="T28" fmla="*/ 27 w 58"/>
                <a:gd name="T29" fmla="*/ 12 h 39"/>
                <a:gd name="T30" fmla="*/ 35 w 58"/>
                <a:gd name="T31" fmla="*/ 16 h 39"/>
                <a:gd name="T32" fmla="*/ 43 w 58"/>
                <a:gd name="T33" fmla="*/ 23 h 39"/>
                <a:gd name="T34" fmla="*/ 47 w 58"/>
                <a:gd name="T35" fmla="*/ 31 h 39"/>
                <a:gd name="T36" fmla="*/ 50 w 58"/>
                <a:gd name="T37" fmla="*/ 39 h 39"/>
                <a:gd name="T38" fmla="*/ 50 w 58"/>
                <a:gd name="T39" fmla="*/ 39 h 39"/>
                <a:gd name="T40" fmla="*/ 58 w 58"/>
                <a:gd name="T41" fmla="*/ 39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39"/>
                <a:gd name="T65" fmla="*/ 58 w 58"/>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39">
                  <a:moveTo>
                    <a:pt x="58" y="39"/>
                  </a:moveTo>
                  <a:lnTo>
                    <a:pt x="58" y="39"/>
                  </a:lnTo>
                  <a:lnTo>
                    <a:pt x="54" y="27"/>
                  </a:lnTo>
                  <a:lnTo>
                    <a:pt x="47" y="19"/>
                  </a:lnTo>
                  <a:lnTo>
                    <a:pt x="39" y="12"/>
                  </a:lnTo>
                  <a:lnTo>
                    <a:pt x="31" y="4"/>
                  </a:lnTo>
                  <a:lnTo>
                    <a:pt x="23" y="0"/>
                  </a:lnTo>
                  <a:lnTo>
                    <a:pt x="16" y="0"/>
                  </a:lnTo>
                  <a:lnTo>
                    <a:pt x="8" y="0"/>
                  </a:lnTo>
                  <a:lnTo>
                    <a:pt x="0" y="4"/>
                  </a:lnTo>
                  <a:lnTo>
                    <a:pt x="0" y="8"/>
                  </a:lnTo>
                  <a:lnTo>
                    <a:pt x="8" y="8"/>
                  </a:lnTo>
                  <a:lnTo>
                    <a:pt x="16" y="8"/>
                  </a:lnTo>
                  <a:lnTo>
                    <a:pt x="23" y="8"/>
                  </a:lnTo>
                  <a:lnTo>
                    <a:pt x="27" y="12"/>
                  </a:lnTo>
                  <a:lnTo>
                    <a:pt x="35" y="16"/>
                  </a:lnTo>
                  <a:lnTo>
                    <a:pt x="43" y="23"/>
                  </a:lnTo>
                  <a:lnTo>
                    <a:pt x="47" y="31"/>
                  </a:lnTo>
                  <a:lnTo>
                    <a:pt x="50" y="39"/>
                  </a:lnTo>
                  <a:lnTo>
                    <a:pt x="58"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4" name="Freeform 243"/>
            <p:cNvSpPr>
              <a:spLocks/>
            </p:cNvSpPr>
            <p:nvPr/>
          </p:nvSpPr>
          <p:spPr bwMode="auto">
            <a:xfrm>
              <a:off x="2313" y="2624"/>
              <a:ext cx="23" cy="77"/>
            </a:xfrm>
            <a:custGeom>
              <a:avLst/>
              <a:gdLst>
                <a:gd name="T0" fmla="*/ 4 w 23"/>
                <a:gd name="T1" fmla="*/ 77 h 77"/>
                <a:gd name="T2" fmla="*/ 4 w 23"/>
                <a:gd name="T3" fmla="*/ 77 h 77"/>
                <a:gd name="T4" fmla="*/ 11 w 23"/>
                <a:gd name="T5" fmla="*/ 69 h 77"/>
                <a:gd name="T6" fmla="*/ 15 w 23"/>
                <a:gd name="T7" fmla="*/ 61 h 77"/>
                <a:gd name="T8" fmla="*/ 19 w 23"/>
                <a:gd name="T9" fmla="*/ 54 h 77"/>
                <a:gd name="T10" fmla="*/ 23 w 23"/>
                <a:gd name="T11" fmla="*/ 42 h 77"/>
                <a:gd name="T12" fmla="*/ 23 w 23"/>
                <a:gd name="T13" fmla="*/ 34 h 77"/>
                <a:gd name="T14" fmla="*/ 23 w 23"/>
                <a:gd name="T15" fmla="*/ 23 h 77"/>
                <a:gd name="T16" fmla="*/ 23 w 23"/>
                <a:gd name="T17" fmla="*/ 11 h 77"/>
                <a:gd name="T18" fmla="*/ 19 w 23"/>
                <a:gd name="T19" fmla="*/ 0 h 77"/>
                <a:gd name="T20" fmla="*/ 11 w 23"/>
                <a:gd name="T21" fmla="*/ 0 h 77"/>
                <a:gd name="T22" fmla="*/ 15 w 23"/>
                <a:gd name="T23" fmla="*/ 11 h 77"/>
                <a:gd name="T24" fmla="*/ 19 w 23"/>
                <a:gd name="T25" fmla="*/ 23 h 77"/>
                <a:gd name="T26" fmla="*/ 19 w 23"/>
                <a:gd name="T27" fmla="*/ 34 h 77"/>
                <a:gd name="T28" fmla="*/ 19 w 23"/>
                <a:gd name="T29" fmla="*/ 42 h 77"/>
                <a:gd name="T30" fmla="*/ 15 w 23"/>
                <a:gd name="T31" fmla="*/ 50 h 77"/>
                <a:gd name="T32" fmla="*/ 11 w 23"/>
                <a:gd name="T33" fmla="*/ 58 h 77"/>
                <a:gd name="T34" fmla="*/ 4 w 23"/>
                <a:gd name="T35" fmla="*/ 65 h 77"/>
                <a:gd name="T36" fmla="*/ 0 w 23"/>
                <a:gd name="T37" fmla="*/ 69 h 77"/>
                <a:gd name="T38" fmla="*/ 0 w 23"/>
                <a:gd name="T39" fmla="*/ 69 h 77"/>
                <a:gd name="T40" fmla="*/ 4 w 23"/>
                <a:gd name="T41" fmla="*/ 77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77"/>
                <a:gd name="T65" fmla="*/ 23 w 23"/>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77">
                  <a:moveTo>
                    <a:pt x="4" y="77"/>
                  </a:moveTo>
                  <a:lnTo>
                    <a:pt x="4" y="77"/>
                  </a:lnTo>
                  <a:lnTo>
                    <a:pt x="11" y="69"/>
                  </a:lnTo>
                  <a:lnTo>
                    <a:pt x="15" y="61"/>
                  </a:lnTo>
                  <a:lnTo>
                    <a:pt x="19" y="54"/>
                  </a:lnTo>
                  <a:lnTo>
                    <a:pt x="23" y="42"/>
                  </a:lnTo>
                  <a:lnTo>
                    <a:pt x="23" y="34"/>
                  </a:lnTo>
                  <a:lnTo>
                    <a:pt x="23" y="23"/>
                  </a:lnTo>
                  <a:lnTo>
                    <a:pt x="23" y="11"/>
                  </a:lnTo>
                  <a:lnTo>
                    <a:pt x="19" y="0"/>
                  </a:lnTo>
                  <a:lnTo>
                    <a:pt x="11" y="0"/>
                  </a:lnTo>
                  <a:lnTo>
                    <a:pt x="15" y="11"/>
                  </a:lnTo>
                  <a:lnTo>
                    <a:pt x="19" y="23"/>
                  </a:lnTo>
                  <a:lnTo>
                    <a:pt x="19" y="34"/>
                  </a:lnTo>
                  <a:lnTo>
                    <a:pt x="19" y="42"/>
                  </a:lnTo>
                  <a:lnTo>
                    <a:pt x="15" y="50"/>
                  </a:lnTo>
                  <a:lnTo>
                    <a:pt x="11" y="58"/>
                  </a:lnTo>
                  <a:lnTo>
                    <a:pt x="4" y="65"/>
                  </a:lnTo>
                  <a:lnTo>
                    <a:pt x="0" y="69"/>
                  </a:lnTo>
                  <a:lnTo>
                    <a:pt x="4"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5" name="Freeform 244"/>
            <p:cNvSpPr>
              <a:spLocks/>
            </p:cNvSpPr>
            <p:nvPr/>
          </p:nvSpPr>
          <p:spPr bwMode="auto">
            <a:xfrm>
              <a:off x="2259" y="2612"/>
              <a:ext cx="77" cy="89"/>
            </a:xfrm>
            <a:custGeom>
              <a:avLst/>
              <a:gdLst>
                <a:gd name="T0" fmla="*/ 54 w 77"/>
                <a:gd name="T1" fmla="*/ 85 h 89"/>
                <a:gd name="T2" fmla="*/ 46 w 77"/>
                <a:gd name="T3" fmla="*/ 89 h 89"/>
                <a:gd name="T4" fmla="*/ 38 w 77"/>
                <a:gd name="T5" fmla="*/ 89 h 89"/>
                <a:gd name="T6" fmla="*/ 31 w 77"/>
                <a:gd name="T7" fmla="*/ 89 h 89"/>
                <a:gd name="T8" fmla="*/ 27 w 77"/>
                <a:gd name="T9" fmla="*/ 85 h 89"/>
                <a:gd name="T10" fmla="*/ 19 w 77"/>
                <a:gd name="T11" fmla="*/ 81 h 89"/>
                <a:gd name="T12" fmla="*/ 12 w 77"/>
                <a:gd name="T13" fmla="*/ 77 h 89"/>
                <a:gd name="T14" fmla="*/ 8 w 77"/>
                <a:gd name="T15" fmla="*/ 70 h 89"/>
                <a:gd name="T16" fmla="*/ 4 w 77"/>
                <a:gd name="T17" fmla="*/ 62 h 89"/>
                <a:gd name="T18" fmla="*/ 0 w 77"/>
                <a:gd name="T19" fmla="*/ 54 h 89"/>
                <a:gd name="T20" fmla="*/ 0 w 77"/>
                <a:gd name="T21" fmla="*/ 46 h 89"/>
                <a:gd name="T22" fmla="*/ 0 w 77"/>
                <a:gd name="T23" fmla="*/ 39 h 89"/>
                <a:gd name="T24" fmla="*/ 4 w 77"/>
                <a:gd name="T25" fmla="*/ 27 h 89"/>
                <a:gd name="T26" fmla="*/ 8 w 77"/>
                <a:gd name="T27" fmla="*/ 23 h 89"/>
                <a:gd name="T28" fmla="*/ 12 w 77"/>
                <a:gd name="T29" fmla="*/ 16 h 89"/>
                <a:gd name="T30" fmla="*/ 15 w 77"/>
                <a:gd name="T31" fmla="*/ 8 h 89"/>
                <a:gd name="T32" fmla="*/ 23 w 77"/>
                <a:gd name="T33" fmla="*/ 4 h 89"/>
                <a:gd name="T34" fmla="*/ 31 w 77"/>
                <a:gd name="T35" fmla="*/ 0 h 89"/>
                <a:gd name="T36" fmla="*/ 38 w 77"/>
                <a:gd name="T37" fmla="*/ 0 h 89"/>
                <a:gd name="T38" fmla="*/ 46 w 77"/>
                <a:gd name="T39" fmla="*/ 0 h 89"/>
                <a:gd name="T40" fmla="*/ 54 w 77"/>
                <a:gd name="T41" fmla="*/ 0 h 89"/>
                <a:gd name="T42" fmla="*/ 58 w 77"/>
                <a:gd name="T43" fmla="*/ 4 h 89"/>
                <a:gd name="T44" fmla="*/ 65 w 77"/>
                <a:gd name="T45" fmla="*/ 12 h 89"/>
                <a:gd name="T46" fmla="*/ 69 w 77"/>
                <a:gd name="T47" fmla="*/ 16 h 89"/>
                <a:gd name="T48" fmla="*/ 73 w 77"/>
                <a:gd name="T49" fmla="*/ 23 h 89"/>
                <a:gd name="T50" fmla="*/ 77 w 77"/>
                <a:gd name="T51" fmla="*/ 35 h 89"/>
                <a:gd name="T52" fmla="*/ 77 w 77"/>
                <a:gd name="T53" fmla="*/ 43 h 89"/>
                <a:gd name="T54" fmla="*/ 77 w 77"/>
                <a:gd name="T55" fmla="*/ 50 h 89"/>
                <a:gd name="T56" fmla="*/ 77 w 77"/>
                <a:gd name="T57" fmla="*/ 58 h 89"/>
                <a:gd name="T58" fmla="*/ 73 w 77"/>
                <a:gd name="T59" fmla="*/ 66 h 89"/>
                <a:gd name="T60" fmla="*/ 69 w 77"/>
                <a:gd name="T61" fmla="*/ 73 h 89"/>
                <a:gd name="T62" fmla="*/ 62 w 77"/>
                <a:gd name="T63" fmla="*/ 81 h 89"/>
                <a:gd name="T64" fmla="*/ 54 w 77"/>
                <a:gd name="T65" fmla="*/ 85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9"/>
                <a:gd name="T101" fmla="*/ 77 w 77"/>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9">
                  <a:moveTo>
                    <a:pt x="54" y="85"/>
                  </a:moveTo>
                  <a:lnTo>
                    <a:pt x="46" y="89"/>
                  </a:lnTo>
                  <a:lnTo>
                    <a:pt x="38" y="89"/>
                  </a:lnTo>
                  <a:lnTo>
                    <a:pt x="31" y="89"/>
                  </a:lnTo>
                  <a:lnTo>
                    <a:pt x="27" y="85"/>
                  </a:lnTo>
                  <a:lnTo>
                    <a:pt x="19" y="81"/>
                  </a:lnTo>
                  <a:lnTo>
                    <a:pt x="12" y="77"/>
                  </a:lnTo>
                  <a:lnTo>
                    <a:pt x="8" y="70"/>
                  </a:lnTo>
                  <a:lnTo>
                    <a:pt x="4" y="62"/>
                  </a:lnTo>
                  <a:lnTo>
                    <a:pt x="0" y="54"/>
                  </a:lnTo>
                  <a:lnTo>
                    <a:pt x="0" y="46"/>
                  </a:lnTo>
                  <a:lnTo>
                    <a:pt x="0" y="39"/>
                  </a:lnTo>
                  <a:lnTo>
                    <a:pt x="4" y="27"/>
                  </a:lnTo>
                  <a:lnTo>
                    <a:pt x="8" y="23"/>
                  </a:lnTo>
                  <a:lnTo>
                    <a:pt x="12" y="16"/>
                  </a:lnTo>
                  <a:lnTo>
                    <a:pt x="15" y="8"/>
                  </a:lnTo>
                  <a:lnTo>
                    <a:pt x="23" y="4"/>
                  </a:lnTo>
                  <a:lnTo>
                    <a:pt x="31" y="0"/>
                  </a:lnTo>
                  <a:lnTo>
                    <a:pt x="38" y="0"/>
                  </a:lnTo>
                  <a:lnTo>
                    <a:pt x="46" y="0"/>
                  </a:lnTo>
                  <a:lnTo>
                    <a:pt x="54" y="0"/>
                  </a:lnTo>
                  <a:lnTo>
                    <a:pt x="58" y="4"/>
                  </a:lnTo>
                  <a:lnTo>
                    <a:pt x="65" y="12"/>
                  </a:lnTo>
                  <a:lnTo>
                    <a:pt x="69" y="16"/>
                  </a:lnTo>
                  <a:lnTo>
                    <a:pt x="73" y="23"/>
                  </a:lnTo>
                  <a:lnTo>
                    <a:pt x="77" y="35"/>
                  </a:lnTo>
                  <a:lnTo>
                    <a:pt x="77" y="43"/>
                  </a:lnTo>
                  <a:lnTo>
                    <a:pt x="77" y="50"/>
                  </a:lnTo>
                  <a:lnTo>
                    <a:pt x="77" y="58"/>
                  </a:lnTo>
                  <a:lnTo>
                    <a:pt x="73" y="66"/>
                  </a:lnTo>
                  <a:lnTo>
                    <a:pt x="69" y="73"/>
                  </a:lnTo>
                  <a:lnTo>
                    <a:pt x="62" y="81"/>
                  </a:lnTo>
                  <a:lnTo>
                    <a:pt x="54"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6" name="Freeform 245"/>
            <p:cNvSpPr>
              <a:spLocks/>
            </p:cNvSpPr>
            <p:nvPr/>
          </p:nvSpPr>
          <p:spPr bwMode="auto">
            <a:xfrm>
              <a:off x="2259" y="2674"/>
              <a:ext cx="58" cy="31"/>
            </a:xfrm>
            <a:custGeom>
              <a:avLst/>
              <a:gdLst>
                <a:gd name="T0" fmla="*/ 0 w 58"/>
                <a:gd name="T1" fmla="*/ 4 h 31"/>
                <a:gd name="T2" fmla="*/ 0 w 58"/>
                <a:gd name="T3" fmla="*/ 4 h 31"/>
                <a:gd name="T4" fmla="*/ 4 w 58"/>
                <a:gd name="T5" fmla="*/ 11 h 31"/>
                <a:gd name="T6" fmla="*/ 12 w 58"/>
                <a:gd name="T7" fmla="*/ 19 h 31"/>
                <a:gd name="T8" fmla="*/ 15 w 58"/>
                <a:gd name="T9" fmla="*/ 23 h 31"/>
                <a:gd name="T10" fmla="*/ 23 w 58"/>
                <a:gd name="T11" fmla="*/ 27 h 31"/>
                <a:gd name="T12" fmla="*/ 31 w 58"/>
                <a:gd name="T13" fmla="*/ 31 h 31"/>
                <a:gd name="T14" fmla="*/ 38 w 58"/>
                <a:gd name="T15" fmla="*/ 31 h 31"/>
                <a:gd name="T16" fmla="*/ 46 w 58"/>
                <a:gd name="T17" fmla="*/ 31 h 31"/>
                <a:gd name="T18" fmla="*/ 58 w 58"/>
                <a:gd name="T19" fmla="*/ 27 h 31"/>
                <a:gd name="T20" fmla="*/ 54 w 58"/>
                <a:gd name="T21" fmla="*/ 19 h 31"/>
                <a:gd name="T22" fmla="*/ 46 w 58"/>
                <a:gd name="T23" fmla="*/ 23 h 31"/>
                <a:gd name="T24" fmla="*/ 38 w 58"/>
                <a:gd name="T25" fmla="*/ 23 h 31"/>
                <a:gd name="T26" fmla="*/ 35 w 58"/>
                <a:gd name="T27" fmla="*/ 23 h 31"/>
                <a:gd name="T28" fmla="*/ 27 w 58"/>
                <a:gd name="T29" fmla="*/ 23 h 31"/>
                <a:gd name="T30" fmla="*/ 19 w 58"/>
                <a:gd name="T31" fmla="*/ 19 h 31"/>
                <a:gd name="T32" fmla="*/ 15 w 58"/>
                <a:gd name="T33" fmla="*/ 15 h 31"/>
                <a:gd name="T34" fmla="*/ 12 w 58"/>
                <a:gd name="T35" fmla="*/ 8 h 31"/>
                <a:gd name="T36" fmla="*/ 8 w 58"/>
                <a:gd name="T37" fmla="*/ 0 h 31"/>
                <a:gd name="T38" fmla="*/ 8 w 58"/>
                <a:gd name="T39" fmla="*/ 0 h 31"/>
                <a:gd name="T40" fmla="*/ 0 w 58"/>
                <a:gd name="T41" fmla="*/ 4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31"/>
                <a:gd name="T65" fmla="*/ 58 w 58"/>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31">
                  <a:moveTo>
                    <a:pt x="0" y="4"/>
                  </a:moveTo>
                  <a:lnTo>
                    <a:pt x="0" y="4"/>
                  </a:lnTo>
                  <a:lnTo>
                    <a:pt x="4" y="11"/>
                  </a:lnTo>
                  <a:lnTo>
                    <a:pt x="12" y="19"/>
                  </a:lnTo>
                  <a:lnTo>
                    <a:pt x="15" y="23"/>
                  </a:lnTo>
                  <a:lnTo>
                    <a:pt x="23" y="27"/>
                  </a:lnTo>
                  <a:lnTo>
                    <a:pt x="31" y="31"/>
                  </a:lnTo>
                  <a:lnTo>
                    <a:pt x="38" y="31"/>
                  </a:lnTo>
                  <a:lnTo>
                    <a:pt x="46" y="31"/>
                  </a:lnTo>
                  <a:lnTo>
                    <a:pt x="58" y="27"/>
                  </a:lnTo>
                  <a:lnTo>
                    <a:pt x="54" y="19"/>
                  </a:lnTo>
                  <a:lnTo>
                    <a:pt x="46" y="23"/>
                  </a:lnTo>
                  <a:lnTo>
                    <a:pt x="38" y="23"/>
                  </a:lnTo>
                  <a:lnTo>
                    <a:pt x="35" y="23"/>
                  </a:lnTo>
                  <a:lnTo>
                    <a:pt x="27" y="23"/>
                  </a:lnTo>
                  <a:lnTo>
                    <a:pt x="19" y="19"/>
                  </a:lnTo>
                  <a:lnTo>
                    <a:pt x="15" y="15"/>
                  </a:lnTo>
                  <a:lnTo>
                    <a:pt x="12" y="8"/>
                  </a:lnTo>
                  <a:lnTo>
                    <a:pt x="8"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7" name="Freeform 246"/>
            <p:cNvSpPr>
              <a:spLocks/>
            </p:cNvSpPr>
            <p:nvPr/>
          </p:nvSpPr>
          <p:spPr bwMode="auto">
            <a:xfrm>
              <a:off x="2255" y="2612"/>
              <a:ext cx="27" cy="66"/>
            </a:xfrm>
            <a:custGeom>
              <a:avLst/>
              <a:gdLst>
                <a:gd name="T0" fmla="*/ 27 w 27"/>
                <a:gd name="T1" fmla="*/ 0 h 66"/>
                <a:gd name="T2" fmla="*/ 27 w 27"/>
                <a:gd name="T3" fmla="*/ 0 h 66"/>
                <a:gd name="T4" fmla="*/ 19 w 27"/>
                <a:gd name="T5" fmla="*/ 8 h 66"/>
                <a:gd name="T6" fmla="*/ 12 w 27"/>
                <a:gd name="T7" fmla="*/ 12 h 66"/>
                <a:gd name="T8" fmla="*/ 8 w 27"/>
                <a:gd name="T9" fmla="*/ 19 h 66"/>
                <a:gd name="T10" fmla="*/ 4 w 27"/>
                <a:gd name="T11" fmla="*/ 27 h 66"/>
                <a:gd name="T12" fmla="*/ 4 w 27"/>
                <a:gd name="T13" fmla="*/ 35 h 66"/>
                <a:gd name="T14" fmla="*/ 0 w 27"/>
                <a:gd name="T15" fmla="*/ 46 h 66"/>
                <a:gd name="T16" fmla="*/ 4 w 27"/>
                <a:gd name="T17" fmla="*/ 54 h 66"/>
                <a:gd name="T18" fmla="*/ 4 w 27"/>
                <a:gd name="T19" fmla="*/ 66 h 66"/>
                <a:gd name="T20" fmla="*/ 12 w 27"/>
                <a:gd name="T21" fmla="*/ 62 h 66"/>
                <a:gd name="T22" fmla="*/ 8 w 27"/>
                <a:gd name="T23" fmla="*/ 54 h 66"/>
                <a:gd name="T24" fmla="*/ 8 w 27"/>
                <a:gd name="T25" fmla="*/ 46 h 66"/>
                <a:gd name="T26" fmla="*/ 8 w 27"/>
                <a:gd name="T27" fmla="*/ 39 h 66"/>
                <a:gd name="T28" fmla="*/ 8 w 27"/>
                <a:gd name="T29" fmla="*/ 31 h 66"/>
                <a:gd name="T30" fmla="*/ 12 w 27"/>
                <a:gd name="T31" fmla="*/ 23 h 66"/>
                <a:gd name="T32" fmla="*/ 16 w 27"/>
                <a:gd name="T33" fmla="*/ 16 h 66"/>
                <a:gd name="T34" fmla="*/ 23 w 27"/>
                <a:gd name="T35" fmla="*/ 12 h 66"/>
                <a:gd name="T36" fmla="*/ 27 w 27"/>
                <a:gd name="T37" fmla="*/ 8 h 66"/>
                <a:gd name="T38" fmla="*/ 27 w 27"/>
                <a:gd name="T39" fmla="*/ 8 h 66"/>
                <a:gd name="T40" fmla="*/ 27 w 27"/>
                <a:gd name="T41" fmla="*/ 0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66"/>
                <a:gd name="T65" fmla="*/ 27 w 27"/>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66">
                  <a:moveTo>
                    <a:pt x="27" y="0"/>
                  </a:moveTo>
                  <a:lnTo>
                    <a:pt x="27" y="0"/>
                  </a:lnTo>
                  <a:lnTo>
                    <a:pt x="19" y="8"/>
                  </a:lnTo>
                  <a:lnTo>
                    <a:pt x="12" y="12"/>
                  </a:lnTo>
                  <a:lnTo>
                    <a:pt x="8" y="19"/>
                  </a:lnTo>
                  <a:lnTo>
                    <a:pt x="4" y="27"/>
                  </a:lnTo>
                  <a:lnTo>
                    <a:pt x="4" y="35"/>
                  </a:lnTo>
                  <a:lnTo>
                    <a:pt x="0" y="46"/>
                  </a:lnTo>
                  <a:lnTo>
                    <a:pt x="4" y="54"/>
                  </a:lnTo>
                  <a:lnTo>
                    <a:pt x="4" y="66"/>
                  </a:lnTo>
                  <a:lnTo>
                    <a:pt x="12" y="62"/>
                  </a:lnTo>
                  <a:lnTo>
                    <a:pt x="8" y="54"/>
                  </a:lnTo>
                  <a:lnTo>
                    <a:pt x="8" y="46"/>
                  </a:lnTo>
                  <a:lnTo>
                    <a:pt x="8" y="39"/>
                  </a:lnTo>
                  <a:lnTo>
                    <a:pt x="8" y="31"/>
                  </a:lnTo>
                  <a:lnTo>
                    <a:pt x="12" y="23"/>
                  </a:lnTo>
                  <a:lnTo>
                    <a:pt x="16" y="16"/>
                  </a:lnTo>
                  <a:lnTo>
                    <a:pt x="23" y="12"/>
                  </a:lnTo>
                  <a:lnTo>
                    <a:pt x="27" y="8"/>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8" name="Freeform 247"/>
            <p:cNvSpPr>
              <a:spLocks/>
            </p:cNvSpPr>
            <p:nvPr/>
          </p:nvSpPr>
          <p:spPr bwMode="auto">
            <a:xfrm>
              <a:off x="2282" y="2608"/>
              <a:ext cx="54" cy="31"/>
            </a:xfrm>
            <a:custGeom>
              <a:avLst/>
              <a:gdLst>
                <a:gd name="T0" fmla="*/ 54 w 54"/>
                <a:gd name="T1" fmla="*/ 27 h 31"/>
                <a:gd name="T2" fmla="*/ 54 w 54"/>
                <a:gd name="T3" fmla="*/ 27 h 31"/>
                <a:gd name="T4" fmla="*/ 50 w 54"/>
                <a:gd name="T5" fmla="*/ 20 h 31"/>
                <a:gd name="T6" fmla="*/ 46 w 54"/>
                <a:gd name="T7" fmla="*/ 12 h 31"/>
                <a:gd name="T8" fmla="*/ 39 w 54"/>
                <a:gd name="T9" fmla="*/ 8 h 31"/>
                <a:gd name="T10" fmla="*/ 31 w 54"/>
                <a:gd name="T11" fmla="*/ 4 h 31"/>
                <a:gd name="T12" fmla="*/ 23 w 54"/>
                <a:gd name="T13" fmla="*/ 0 h 31"/>
                <a:gd name="T14" fmla="*/ 15 w 54"/>
                <a:gd name="T15" fmla="*/ 0 h 31"/>
                <a:gd name="T16" fmla="*/ 8 w 54"/>
                <a:gd name="T17" fmla="*/ 0 h 31"/>
                <a:gd name="T18" fmla="*/ 0 w 54"/>
                <a:gd name="T19" fmla="*/ 4 h 31"/>
                <a:gd name="T20" fmla="*/ 0 w 54"/>
                <a:gd name="T21" fmla="*/ 12 h 31"/>
                <a:gd name="T22" fmla="*/ 8 w 54"/>
                <a:gd name="T23" fmla="*/ 8 h 31"/>
                <a:gd name="T24" fmla="*/ 15 w 54"/>
                <a:gd name="T25" fmla="*/ 8 h 31"/>
                <a:gd name="T26" fmla="*/ 23 w 54"/>
                <a:gd name="T27" fmla="*/ 8 h 31"/>
                <a:gd name="T28" fmla="*/ 27 w 54"/>
                <a:gd name="T29" fmla="*/ 8 h 31"/>
                <a:gd name="T30" fmla="*/ 35 w 54"/>
                <a:gd name="T31" fmla="*/ 12 h 31"/>
                <a:gd name="T32" fmla="*/ 39 w 54"/>
                <a:gd name="T33" fmla="*/ 16 h 31"/>
                <a:gd name="T34" fmla="*/ 46 w 54"/>
                <a:gd name="T35" fmla="*/ 23 h 31"/>
                <a:gd name="T36" fmla="*/ 50 w 54"/>
                <a:gd name="T37" fmla="*/ 31 h 31"/>
                <a:gd name="T38" fmla="*/ 50 w 54"/>
                <a:gd name="T39" fmla="*/ 31 h 31"/>
                <a:gd name="T40" fmla="*/ 54 w 54"/>
                <a:gd name="T41" fmla="*/ 27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31"/>
                <a:gd name="T65" fmla="*/ 54 w 54"/>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31">
                  <a:moveTo>
                    <a:pt x="54" y="27"/>
                  </a:moveTo>
                  <a:lnTo>
                    <a:pt x="54" y="27"/>
                  </a:lnTo>
                  <a:lnTo>
                    <a:pt x="50" y="20"/>
                  </a:lnTo>
                  <a:lnTo>
                    <a:pt x="46" y="12"/>
                  </a:lnTo>
                  <a:lnTo>
                    <a:pt x="39" y="8"/>
                  </a:lnTo>
                  <a:lnTo>
                    <a:pt x="31" y="4"/>
                  </a:lnTo>
                  <a:lnTo>
                    <a:pt x="23" y="0"/>
                  </a:lnTo>
                  <a:lnTo>
                    <a:pt x="15" y="0"/>
                  </a:lnTo>
                  <a:lnTo>
                    <a:pt x="8" y="0"/>
                  </a:lnTo>
                  <a:lnTo>
                    <a:pt x="0" y="4"/>
                  </a:lnTo>
                  <a:lnTo>
                    <a:pt x="0" y="12"/>
                  </a:lnTo>
                  <a:lnTo>
                    <a:pt x="8" y="8"/>
                  </a:lnTo>
                  <a:lnTo>
                    <a:pt x="15" y="8"/>
                  </a:lnTo>
                  <a:lnTo>
                    <a:pt x="23" y="8"/>
                  </a:lnTo>
                  <a:lnTo>
                    <a:pt x="27" y="8"/>
                  </a:lnTo>
                  <a:lnTo>
                    <a:pt x="35" y="12"/>
                  </a:lnTo>
                  <a:lnTo>
                    <a:pt x="39" y="16"/>
                  </a:lnTo>
                  <a:lnTo>
                    <a:pt x="46" y="23"/>
                  </a:lnTo>
                  <a:lnTo>
                    <a:pt x="50" y="31"/>
                  </a:lnTo>
                  <a:lnTo>
                    <a:pt x="5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39" name="Freeform 248"/>
            <p:cNvSpPr>
              <a:spLocks/>
            </p:cNvSpPr>
            <p:nvPr/>
          </p:nvSpPr>
          <p:spPr bwMode="auto">
            <a:xfrm>
              <a:off x="2313" y="2635"/>
              <a:ext cx="27" cy="66"/>
            </a:xfrm>
            <a:custGeom>
              <a:avLst/>
              <a:gdLst>
                <a:gd name="T0" fmla="*/ 4 w 27"/>
                <a:gd name="T1" fmla="*/ 66 h 66"/>
                <a:gd name="T2" fmla="*/ 4 w 27"/>
                <a:gd name="T3" fmla="*/ 66 h 66"/>
                <a:gd name="T4" fmla="*/ 11 w 27"/>
                <a:gd name="T5" fmla="*/ 58 h 66"/>
                <a:gd name="T6" fmla="*/ 15 w 27"/>
                <a:gd name="T7" fmla="*/ 54 h 66"/>
                <a:gd name="T8" fmla="*/ 19 w 27"/>
                <a:gd name="T9" fmla="*/ 47 h 66"/>
                <a:gd name="T10" fmla="*/ 23 w 27"/>
                <a:gd name="T11" fmla="*/ 39 h 66"/>
                <a:gd name="T12" fmla="*/ 27 w 27"/>
                <a:gd name="T13" fmla="*/ 27 h 66"/>
                <a:gd name="T14" fmla="*/ 27 w 27"/>
                <a:gd name="T15" fmla="*/ 20 h 66"/>
                <a:gd name="T16" fmla="*/ 27 w 27"/>
                <a:gd name="T17" fmla="*/ 12 h 66"/>
                <a:gd name="T18" fmla="*/ 23 w 27"/>
                <a:gd name="T19" fmla="*/ 0 h 66"/>
                <a:gd name="T20" fmla="*/ 19 w 27"/>
                <a:gd name="T21" fmla="*/ 4 h 66"/>
                <a:gd name="T22" fmla="*/ 19 w 27"/>
                <a:gd name="T23" fmla="*/ 12 h 66"/>
                <a:gd name="T24" fmla="*/ 19 w 27"/>
                <a:gd name="T25" fmla="*/ 20 h 66"/>
                <a:gd name="T26" fmla="*/ 19 w 27"/>
                <a:gd name="T27" fmla="*/ 27 h 66"/>
                <a:gd name="T28" fmla="*/ 19 w 27"/>
                <a:gd name="T29" fmla="*/ 35 h 66"/>
                <a:gd name="T30" fmla="*/ 15 w 27"/>
                <a:gd name="T31" fmla="*/ 43 h 66"/>
                <a:gd name="T32" fmla="*/ 11 w 27"/>
                <a:gd name="T33" fmla="*/ 50 h 66"/>
                <a:gd name="T34" fmla="*/ 8 w 27"/>
                <a:gd name="T35" fmla="*/ 54 h 66"/>
                <a:gd name="T36" fmla="*/ 0 w 27"/>
                <a:gd name="T37" fmla="*/ 58 h 66"/>
                <a:gd name="T38" fmla="*/ 0 w 27"/>
                <a:gd name="T39" fmla="*/ 58 h 66"/>
                <a:gd name="T40" fmla="*/ 4 w 27"/>
                <a:gd name="T41" fmla="*/ 66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66"/>
                <a:gd name="T65" fmla="*/ 27 w 27"/>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66">
                  <a:moveTo>
                    <a:pt x="4" y="66"/>
                  </a:moveTo>
                  <a:lnTo>
                    <a:pt x="4" y="66"/>
                  </a:lnTo>
                  <a:lnTo>
                    <a:pt x="11" y="58"/>
                  </a:lnTo>
                  <a:lnTo>
                    <a:pt x="15" y="54"/>
                  </a:lnTo>
                  <a:lnTo>
                    <a:pt x="19" y="47"/>
                  </a:lnTo>
                  <a:lnTo>
                    <a:pt x="23" y="39"/>
                  </a:lnTo>
                  <a:lnTo>
                    <a:pt x="27" y="27"/>
                  </a:lnTo>
                  <a:lnTo>
                    <a:pt x="27" y="20"/>
                  </a:lnTo>
                  <a:lnTo>
                    <a:pt x="27" y="12"/>
                  </a:lnTo>
                  <a:lnTo>
                    <a:pt x="23" y="0"/>
                  </a:lnTo>
                  <a:lnTo>
                    <a:pt x="19" y="4"/>
                  </a:lnTo>
                  <a:lnTo>
                    <a:pt x="19" y="12"/>
                  </a:lnTo>
                  <a:lnTo>
                    <a:pt x="19" y="20"/>
                  </a:lnTo>
                  <a:lnTo>
                    <a:pt x="19" y="27"/>
                  </a:lnTo>
                  <a:lnTo>
                    <a:pt x="19" y="35"/>
                  </a:lnTo>
                  <a:lnTo>
                    <a:pt x="15" y="43"/>
                  </a:lnTo>
                  <a:lnTo>
                    <a:pt x="11" y="50"/>
                  </a:lnTo>
                  <a:lnTo>
                    <a:pt x="8" y="54"/>
                  </a:lnTo>
                  <a:lnTo>
                    <a:pt x="0" y="58"/>
                  </a:lnTo>
                  <a:lnTo>
                    <a:pt x="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0" name="Freeform 249"/>
            <p:cNvSpPr>
              <a:spLocks/>
            </p:cNvSpPr>
            <p:nvPr/>
          </p:nvSpPr>
          <p:spPr bwMode="auto">
            <a:xfrm>
              <a:off x="2294" y="2651"/>
              <a:ext cx="7" cy="19"/>
            </a:xfrm>
            <a:custGeom>
              <a:avLst/>
              <a:gdLst>
                <a:gd name="T0" fmla="*/ 3 w 7"/>
                <a:gd name="T1" fmla="*/ 19 h 19"/>
                <a:gd name="T2" fmla="*/ 0 w 7"/>
                <a:gd name="T3" fmla="*/ 15 h 19"/>
                <a:gd name="T4" fmla="*/ 0 w 7"/>
                <a:gd name="T5" fmla="*/ 15 h 19"/>
                <a:gd name="T6" fmla="*/ 0 w 7"/>
                <a:gd name="T7" fmla="*/ 11 h 19"/>
                <a:gd name="T8" fmla="*/ 0 w 7"/>
                <a:gd name="T9" fmla="*/ 7 h 19"/>
                <a:gd name="T10" fmla="*/ 0 w 7"/>
                <a:gd name="T11" fmla="*/ 7 h 19"/>
                <a:gd name="T12" fmla="*/ 0 w 7"/>
                <a:gd name="T13" fmla="*/ 4 h 19"/>
                <a:gd name="T14" fmla="*/ 0 w 7"/>
                <a:gd name="T15" fmla="*/ 0 h 19"/>
                <a:gd name="T16" fmla="*/ 3 w 7"/>
                <a:gd name="T17" fmla="*/ 0 h 19"/>
                <a:gd name="T18" fmla="*/ 3 w 7"/>
                <a:gd name="T19" fmla="*/ 0 h 19"/>
                <a:gd name="T20" fmla="*/ 7 w 7"/>
                <a:gd name="T21" fmla="*/ 4 h 19"/>
                <a:gd name="T22" fmla="*/ 7 w 7"/>
                <a:gd name="T23" fmla="*/ 7 h 19"/>
                <a:gd name="T24" fmla="*/ 7 w 7"/>
                <a:gd name="T25" fmla="*/ 7 h 19"/>
                <a:gd name="T26" fmla="*/ 7 w 7"/>
                <a:gd name="T27" fmla="*/ 11 h 19"/>
                <a:gd name="T28" fmla="*/ 7 w 7"/>
                <a:gd name="T29" fmla="*/ 15 h 19"/>
                <a:gd name="T30" fmla="*/ 3 w 7"/>
                <a:gd name="T31" fmla="*/ 15 h 19"/>
                <a:gd name="T32" fmla="*/ 3 w 7"/>
                <a:gd name="T33" fmla="*/ 1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9"/>
                <a:gd name="T53" fmla="*/ 7 w 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9">
                  <a:moveTo>
                    <a:pt x="3" y="19"/>
                  </a:moveTo>
                  <a:lnTo>
                    <a:pt x="0" y="15"/>
                  </a:lnTo>
                  <a:lnTo>
                    <a:pt x="0" y="11"/>
                  </a:lnTo>
                  <a:lnTo>
                    <a:pt x="0" y="7"/>
                  </a:lnTo>
                  <a:lnTo>
                    <a:pt x="0" y="4"/>
                  </a:lnTo>
                  <a:lnTo>
                    <a:pt x="0" y="0"/>
                  </a:lnTo>
                  <a:lnTo>
                    <a:pt x="3" y="0"/>
                  </a:lnTo>
                  <a:lnTo>
                    <a:pt x="7" y="4"/>
                  </a:lnTo>
                  <a:lnTo>
                    <a:pt x="7" y="7"/>
                  </a:lnTo>
                  <a:lnTo>
                    <a:pt x="7" y="11"/>
                  </a:lnTo>
                  <a:lnTo>
                    <a:pt x="7" y="15"/>
                  </a:lnTo>
                  <a:lnTo>
                    <a:pt x="3" y="15"/>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1" name="Freeform 250"/>
            <p:cNvSpPr>
              <a:spLocks/>
            </p:cNvSpPr>
            <p:nvPr/>
          </p:nvSpPr>
          <p:spPr bwMode="auto">
            <a:xfrm>
              <a:off x="2290" y="2658"/>
              <a:ext cx="7" cy="12"/>
            </a:xfrm>
            <a:custGeom>
              <a:avLst/>
              <a:gdLst>
                <a:gd name="T0" fmla="*/ 0 w 7"/>
                <a:gd name="T1" fmla="*/ 0 h 12"/>
                <a:gd name="T2" fmla="*/ 0 w 7"/>
                <a:gd name="T3" fmla="*/ 0 h 12"/>
                <a:gd name="T4" fmla="*/ 0 w 7"/>
                <a:gd name="T5" fmla="*/ 4 h 12"/>
                <a:gd name="T6" fmla="*/ 0 w 7"/>
                <a:gd name="T7" fmla="*/ 8 h 12"/>
                <a:gd name="T8" fmla="*/ 4 w 7"/>
                <a:gd name="T9" fmla="*/ 12 h 12"/>
                <a:gd name="T10" fmla="*/ 7 w 7"/>
                <a:gd name="T11" fmla="*/ 12 h 12"/>
                <a:gd name="T12" fmla="*/ 7 w 7"/>
                <a:gd name="T13" fmla="*/ 8 h 12"/>
                <a:gd name="T14" fmla="*/ 7 w 7"/>
                <a:gd name="T15" fmla="*/ 8 h 12"/>
                <a:gd name="T16" fmla="*/ 4 w 7"/>
                <a:gd name="T17" fmla="*/ 4 h 12"/>
                <a:gd name="T18" fmla="*/ 4 w 7"/>
                <a:gd name="T19" fmla="*/ 4 h 12"/>
                <a:gd name="T20" fmla="*/ 4 w 7"/>
                <a:gd name="T21" fmla="*/ 0 h 12"/>
                <a:gd name="T22" fmla="*/ 4 w 7"/>
                <a:gd name="T23" fmla="*/ 0 h 12"/>
                <a:gd name="T24" fmla="*/ 0 w 7"/>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2"/>
                <a:gd name="T41" fmla="*/ 7 w 7"/>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2">
                  <a:moveTo>
                    <a:pt x="0" y="0"/>
                  </a:moveTo>
                  <a:lnTo>
                    <a:pt x="0" y="0"/>
                  </a:lnTo>
                  <a:lnTo>
                    <a:pt x="0" y="4"/>
                  </a:lnTo>
                  <a:lnTo>
                    <a:pt x="0" y="8"/>
                  </a:lnTo>
                  <a:lnTo>
                    <a:pt x="4" y="12"/>
                  </a:lnTo>
                  <a:lnTo>
                    <a:pt x="7" y="12"/>
                  </a:lnTo>
                  <a:lnTo>
                    <a:pt x="7" y="8"/>
                  </a:lnTo>
                  <a:lnTo>
                    <a:pt x="4" y="4"/>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2" name="Freeform 251"/>
            <p:cNvSpPr>
              <a:spLocks/>
            </p:cNvSpPr>
            <p:nvPr/>
          </p:nvSpPr>
          <p:spPr bwMode="auto">
            <a:xfrm>
              <a:off x="2290" y="2647"/>
              <a:ext cx="7" cy="11"/>
            </a:xfrm>
            <a:custGeom>
              <a:avLst/>
              <a:gdLst>
                <a:gd name="T0" fmla="*/ 7 w 7"/>
                <a:gd name="T1" fmla="*/ 0 h 11"/>
                <a:gd name="T2" fmla="*/ 7 w 7"/>
                <a:gd name="T3" fmla="*/ 0 h 11"/>
                <a:gd name="T4" fmla="*/ 4 w 7"/>
                <a:gd name="T5" fmla="*/ 4 h 11"/>
                <a:gd name="T6" fmla="*/ 0 w 7"/>
                <a:gd name="T7" fmla="*/ 8 h 11"/>
                <a:gd name="T8" fmla="*/ 0 w 7"/>
                <a:gd name="T9" fmla="*/ 11 h 11"/>
                <a:gd name="T10" fmla="*/ 0 w 7"/>
                <a:gd name="T11" fmla="*/ 11 h 11"/>
                <a:gd name="T12" fmla="*/ 4 w 7"/>
                <a:gd name="T13" fmla="*/ 11 h 11"/>
                <a:gd name="T14" fmla="*/ 4 w 7"/>
                <a:gd name="T15" fmla="*/ 11 h 11"/>
                <a:gd name="T16" fmla="*/ 4 w 7"/>
                <a:gd name="T17" fmla="*/ 8 h 11"/>
                <a:gd name="T18" fmla="*/ 7 w 7"/>
                <a:gd name="T19" fmla="*/ 8 h 11"/>
                <a:gd name="T20" fmla="*/ 7 w 7"/>
                <a:gd name="T21" fmla="*/ 8 h 11"/>
                <a:gd name="T22" fmla="*/ 7 w 7"/>
                <a:gd name="T23" fmla="*/ 8 h 11"/>
                <a:gd name="T24" fmla="*/ 7 w 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1"/>
                <a:gd name="T41" fmla="*/ 7 w 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1">
                  <a:moveTo>
                    <a:pt x="7" y="0"/>
                  </a:moveTo>
                  <a:lnTo>
                    <a:pt x="7" y="0"/>
                  </a:lnTo>
                  <a:lnTo>
                    <a:pt x="4" y="4"/>
                  </a:lnTo>
                  <a:lnTo>
                    <a:pt x="0" y="8"/>
                  </a:lnTo>
                  <a:lnTo>
                    <a:pt x="0" y="11"/>
                  </a:lnTo>
                  <a:lnTo>
                    <a:pt x="4" y="11"/>
                  </a:lnTo>
                  <a:lnTo>
                    <a:pt x="4" y="8"/>
                  </a:lnTo>
                  <a:lnTo>
                    <a:pt x="7"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3" name="Freeform 252"/>
            <p:cNvSpPr>
              <a:spLocks/>
            </p:cNvSpPr>
            <p:nvPr/>
          </p:nvSpPr>
          <p:spPr bwMode="auto">
            <a:xfrm>
              <a:off x="2297" y="2647"/>
              <a:ext cx="8" cy="11"/>
            </a:xfrm>
            <a:custGeom>
              <a:avLst/>
              <a:gdLst>
                <a:gd name="T0" fmla="*/ 8 w 8"/>
                <a:gd name="T1" fmla="*/ 11 h 11"/>
                <a:gd name="T2" fmla="*/ 8 w 8"/>
                <a:gd name="T3" fmla="*/ 11 h 11"/>
                <a:gd name="T4" fmla="*/ 8 w 8"/>
                <a:gd name="T5" fmla="*/ 11 h 11"/>
                <a:gd name="T6" fmla="*/ 8 w 8"/>
                <a:gd name="T7" fmla="*/ 8 h 11"/>
                <a:gd name="T8" fmla="*/ 4 w 8"/>
                <a:gd name="T9" fmla="*/ 4 h 11"/>
                <a:gd name="T10" fmla="*/ 0 w 8"/>
                <a:gd name="T11" fmla="*/ 0 h 11"/>
                <a:gd name="T12" fmla="*/ 0 w 8"/>
                <a:gd name="T13" fmla="*/ 8 h 11"/>
                <a:gd name="T14" fmla="*/ 0 w 8"/>
                <a:gd name="T15" fmla="*/ 8 h 11"/>
                <a:gd name="T16" fmla="*/ 0 w 8"/>
                <a:gd name="T17" fmla="*/ 8 h 11"/>
                <a:gd name="T18" fmla="*/ 0 w 8"/>
                <a:gd name="T19" fmla="*/ 11 h 11"/>
                <a:gd name="T20" fmla="*/ 0 w 8"/>
                <a:gd name="T21" fmla="*/ 11 h 11"/>
                <a:gd name="T22" fmla="*/ 0 w 8"/>
                <a:gd name="T23" fmla="*/ 11 h 11"/>
                <a:gd name="T24" fmla="*/ 8 w 8"/>
                <a:gd name="T25" fmla="*/ 11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11"/>
                <a:gd name="T41" fmla="*/ 8 w 8"/>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11">
                  <a:moveTo>
                    <a:pt x="8" y="11"/>
                  </a:moveTo>
                  <a:lnTo>
                    <a:pt x="8" y="11"/>
                  </a:lnTo>
                  <a:lnTo>
                    <a:pt x="8" y="8"/>
                  </a:lnTo>
                  <a:lnTo>
                    <a:pt x="4" y="4"/>
                  </a:lnTo>
                  <a:lnTo>
                    <a:pt x="0" y="0"/>
                  </a:lnTo>
                  <a:lnTo>
                    <a:pt x="0" y="8"/>
                  </a:lnTo>
                  <a:lnTo>
                    <a:pt x="0" y="11"/>
                  </a:lnTo>
                  <a:lnTo>
                    <a:pt x="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4" name="Freeform 253"/>
            <p:cNvSpPr>
              <a:spLocks/>
            </p:cNvSpPr>
            <p:nvPr/>
          </p:nvSpPr>
          <p:spPr bwMode="auto">
            <a:xfrm>
              <a:off x="2297" y="2658"/>
              <a:ext cx="8" cy="12"/>
            </a:xfrm>
            <a:custGeom>
              <a:avLst/>
              <a:gdLst>
                <a:gd name="T0" fmla="*/ 0 w 8"/>
                <a:gd name="T1" fmla="*/ 12 h 12"/>
                <a:gd name="T2" fmla="*/ 0 w 8"/>
                <a:gd name="T3" fmla="*/ 12 h 12"/>
                <a:gd name="T4" fmla="*/ 4 w 8"/>
                <a:gd name="T5" fmla="*/ 12 h 12"/>
                <a:gd name="T6" fmla="*/ 8 w 8"/>
                <a:gd name="T7" fmla="*/ 8 h 12"/>
                <a:gd name="T8" fmla="*/ 8 w 8"/>
                <a:gd name="T9" fmla="*/ 4 h 12"/>
                <a:gd name="T10" fmla="*/ 8 w 8"/>
                <a:gd name="T11" fmla="*/ 0 h 12"/>
                <a:gd name="T12" fmla="*/ 0 w 8"/>
                <a:gd name="T13" fmla="*/ 0 h 12"/>
                <a:gd name="T14" fmla="*/ 0 w 8"/>
                <a:gd name="T15" fmla="*/ 4 h 12"/>
                <a:gd name="T16" fmla="*/ 0 w 8"/>
                <a:gd name="T17" fmla="*/ 8 h 12"/>
                <a:gd name="T18" fmla="*/ 0 w 8"/>
                <a:gd name="T19" fmla="*/ 8 h 12"/>
                <a:gd name="T20" fmla="*/ 0 w 8"/>
                <a:gd name="T21" fmla="*/ 8 h 12"/>
                <a:gd name="T22" fmla="*/ 0 w 8"/>
                <a:gd name="T23" fmla="*/ 8 h 12"/>
                <a:gd name="T24" fmla="*/ 0 w 8"/>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12"/>
                <a:gd name="T41" fmla="*/ 8 w 8"/>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12">
                  <a:moveTo>
                    <a:pt x="0" y="12"/>
                  </a:moveTo>
                  <a:lnTo>
                    <a:pt x="0" y="12"/>
                  </a:lnTo>
                  <a:lnTo>
                    <a:pt x="4" y="12"/>
                  </a:lnTo>
                  <a:lnTo>
                    <a:pt x="8" y="8"/>
                  </a:lnTo>
                  <a:lnTo>
                    <a:pt x="8" y="4"/>
                  </a:lnTo>
                  <a:lnTo>
                    <a:pt x="8" y="0"/>
                  </a:lnTo>
                  <a:lnTo>
                    <a:pt x="0" y="0"/>
                  </a:lnTo>
                  <a:lnTo>
                    <a:pt x="0" y="4"/>
                  </a:lnTo>
                  <a:lnTo>
                    <a:pt x="0" y="8"/>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5" name="Freeform 254"/>
            <p:cNvSpPr>
              <a:spLocks/>
            </p:cNvSpPr>
            <p:nvPr/>
          </p:nvSpPr>
          <p:spPr bwMode="auto">
            <a:xfrm>
              <a:off x="2259" y="2662"/>
              <a:ext cx="131" cy="158"/>
            </a:xfrm>
            <a:custGeom>
              <a:avLst/>
              <a:gdLst>
                <a:gd name="T0" fmla="*/ 4 w 131"/>
                <a:gd name="T1" fmla="*/ 0 h 158"/>
                <a:gd name="T2" fmla="*/ 12 w 131"/>
                <a:gd name="T3" fmla="*/ 0 h 158"/>
                <a:gd name="T4" fmla="*/ 15 w 131"/>
                <a:gd name="T5" fmla="*/ 4 h 158"/>
                <a:gd name="T6" fmla="*/ 23 w 131"/>
                <a:gd name="T7" fmla="*/ 8 h 158"/>
                <a:gd name="T8" fmla="*/ 27 w 131"/>
                <a:gd name="T9" fmla="*/ 12 h 158"/>
                <a:gd name="T10" fmla="*/ 35 w 131"/>
                <a:gd name="T11" fmla="*/ 16 h 158"/>
                <a:gd name="T12" fmla="*/ 38 w 131"/>
                <a:gd name="T13" fmla="*/ 20 h 158"/>
                <a:gd name="T14" fmla="*/ 46 w 131"/>
                <a:gd name="T15" fmla="*/ 27 h 158"/>
                <a:gd name="T16" fmla="*/ 50 w 131"/>
                <a:gd name="T17" fmla="*/ 31 h 158"/>
                <a:gd name="T18" fmla="*/ 54 w 131"/>
                <a:gd name="T19" fmla="*/ 35 h 158"/>
                <a:gd name="T20" fmla="*/ 62 w 131"/>
                <a:gd name="T21" fmla="*/ 39 h 158"/>
                <a:gd name="T22" fmla="*/ 65 w 131"/>
                <a:gd name="T23" fmla="*/ 47 h 158"/>
                <a:gd name="T24" fmla="*/ 69 w 131"/>
                <a:gd name="T25" fmla="*/ 50 h 158"/>
                <a:gd name="T26" fmla="*/ 73 w 131"/>
                <a:gd name="T27" fmla="*/ 54 h 158"/>
                <a:gd name="T28" fmla="*/ 77 w 131"/>
                <a:gd name="T29" fmla="*/ 62 h 158"/>
                <a:gd name="T30" fmla="*/ 85 w 131"/>
                <a:gd name="T31" fmla="*/ 66 h 158"/>
                <a:gd name="T32" fmla="*/ 88 w 131"/>
                <a:gd name="T33" fmla="*/ 70 h 158"/>
                <a:gd name="T34" fmla="*/ 92 w 131"/>
                <a:gd name="T35" fmla="*/ 74 h 158"/>
                <a:gd name="T36" fmla="*/ 96 w 131"/>
                <a:gd name="T37" fmla="*/ 81 h 158"/>
                <a:gd name="T38" fmla="*/ 104 w 131"/>
                <a:gd name="T39" fmla="*/ 85 h 158"/>
                <a:gd name="T40" fmla="*/ 108 w 131"/>
                <a:gd name="T41" fmla="*/ 93 h 158"/>
                <a:gd name="T42" fmla="*/ 115 w 131"/>
                <a:gd name="T43" fmla="*/ 97 h 158"/>
                <a:gd name="T44" fmla="*/ 119 w 131"/>
                <a:gd name="T45" fmla="*/ 104 h 158"/>
                <a:gd name="T46" fmla="*/ 123 w 131"/>
                <a:gd name="T47" fmla="*/ 112 h 158"/>
                <a:gd name="T48" fmla="*/ 127 w 131"/>
                <a:gd name="T49" fmla="*/ 120 h 158"/>
                <a:gd name="T50" fmla="*/ 131 w 131"/>
                <a:gd name="T51" fmla="*/ 128 h 158"/>
                <a:gd name="T52" fmla="*/ 131 w 131"/>
                <a:gd name="T53" fmla="*/ 131 h 158"/>
                <a:gd name="T54" fmla="*/ 127 w 131"/>
                <a:gd name="T55" fmla="*/ 139 h 158"/>
                <a:gd name="T56" fmla="*/ 123 w 131"/>
                <a:gd name="T57" fmla="*/ 147 h 158"/>
                <a:gd name="T58" fmla="*/ 119 w 131"/>
                <a:gd name="T59" fmla="*/ 155 h 158"/>
                <a:gd name="T60" fmla="*/ 115 w 131"/>
                <a:gd name="T61" fmla="*/ 158 h 158"/>
                <a:gd name="T62" fmla="*/ 108 w 131"/>
                <a:gd name="T63" fmla="*/ 158 h 158"/>
                <a:gd name="T64" fmla="*/ 100 w 131"/>
                <a:gd name="T65" fmla="*/ 158 h 158"/>
                <a:gd name="T66" fmla="*/ 96 w 131"/>
                <a:gd name="T67" fmla="*/ 158 h 158"/>
                <a:gd name="T68" fmla="*/ 88 w 131"/>
                <a:gd name="T69" fmla="*/ 158 h 158"/>
                <a:gd name="T70" fmla="*/ 85 w 131"/>
                <a:gd name="T71" fmla="*/ 158 h 158"/>
                <a:gd name="T72" fmla="*/ 81 w 131"/>
                <a:gd name="T73" fmla="*/ 158 h 158"/>
                <a:gd name="T74" fmla="*/ 73 w 131"/>
                <a:gd name="T75" fmla="*/ 158 h 158"/>
                <a:gd name="T76" fmla="*/ 69 w 131"/>
                <a:gd name="T77" fmla="*/ 158 h 158"/>
                <a:gd name="T78" fmla="*/ 65 w 131"/>
                <a:gd name="T79" fmla="*/ 155 h 158"/>
                <a:gd name="T80" fmla="*/ 58 w 131"/>
                <a:gd name="T81" fmla="*/ 155 h 158"/>
                <a:gd name="T82" fmla="*/ 54 w 131"/>
                <a:gd name="T83" fmla="*/ 155 h 158"/>
                <a:gd name="T84" fmla="*/ 50 w 131"/>
                <a:gd name="T85" fmla="*/ 155 h 158"/>
                <a:gd name="T86" fmla="*/ 42 w 131"/>
                <a:gd name="T87" fmla="*/ 155 h 158"/>
                <a:gd name="T88" fmla="*/ 38 w 131"/>
                <a:gd name="T89" fmla="*/ 151 h 158"/>
                <a:gd name="T90" fmla="*/ 35 w 131"/>
                <a:gd name="T91" fmla="*/ 151 h 158"/>
                <a:gd name="T92" fmla="*/ 27 w 131"/>
                <a:gd name="T93" fmla="*/ 151 h 158"/>
                <a:gd name="T94" fmla="*/ 23 w 131"/>
                <a:gd name="T95" fmla="*/ 147 h 158"/>
                <a:gd name="T96" fmla="*/ 15 w 131"/>
                <a:gd name="T97" fmla="*/ 147 h 158"/>
                <a:gd name="T98" fmla="*/ 12 w 131"/>
                <a:gd name="T99" fmla="*/ 143 h 158"/>
                <a:gd name="T100" fmla="*/ 4 w 131"/>
                <a:gd name="T101" fmla="*/ 139 h 158"/>
                <a:gd name="T102" fmla="*/ 0 w 131"/>
                <a:gd name="T103" fmla="*/ 131 h 158"/>
                <a:gd name="T104" fmla="*/ 0 w 131"/>
                <a:gd name="T105" fmla="*/ 124 h 158"/>
                <a:gd name="T106" fmla="*/ 0 w 131"/>
                <a:gd name="T107" fmla="*/ 116 h 158"/>
                <a:gd name="T108" fmla="*/ 4 w 131"/>
                <a:gd name="T109" fmla="*/ 108 h 158"/>
                <a:gd name="T110" fmla="*/ 8 w 131"/>
                <a:gd name="T111" fmla="*/ 101 h 158"/>
                <a:gd name="T112" fmla="*/ 15 w 131"/>
                <a:gd name="T113" fmla="*/ 97 h 158"/>
                <a:gd name="T114" fmla="*/ 4 w 131"/>
                <a:gd name="T115" fmla="*/ 0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1"/>
                <a:gd name="T175" fmla="*/ 0 h 158"/>
                <a:gd name="T176" fmla="*/ 131 w 131"/>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1" h="158">
                  <a:moveTo>
                    <a:pt x="4" y="0"/>
                  </a:moveTo>
                  <a:lnTo>
                    <a:pt x="12" y="0"/>
                  </a:lnTo>
                  <a:lnTo>
                    <a:pt x="15" y="4"/>
                  </a:lnTo>
                  <a:lnTo>
                    <a:pt x="23" y="8"/>
                  </a:lnTo>
                  <a:lnTo>
                    <a:pt x="27" y="12"/>
                  </a:lnTo>
                  <a:lnTo>
                    <a:pt x="35" y="16"/>
                  </a:lnTo>
                  <a:lnTo>
                    <a:pt x="38" y="20"/>
                  </a:lnTo>
                  <a:lnTo>
                    <a:pt x="46" y="27"/>
                  </a:lnTo>
                  <a:lnTo>
                    <a:pt x="50" y="31"/>
                  </a:lnTo>
                  <a:lnTo>
                    <a:pt x="54" y="35"/>
                  </a:lnTo>
                  <a:lnTo>
                    <a:pt x="62" y="39"/>
                  </a:lnTo>
                  <a:lnTo>
                    <a:pt x="65" y="47"/>
                  </a:lnTo>
                  <a:lnTo>
                    <a:pt x="69" y="50"/>
                  </a:lnTo>
                  <a:lnTo>
                    <a:pt x="73" y="54"/>
                  </a:lnTo>
                  <a:lnTo>
                    <a:pt x="77" y="62"/>
                  </a:lnTo>
                  <a:lnTo>
                    <a:pt x="85" y="66"/>
                  </a:lnTo>
                  <a:lnTo>
                    <a:pt x="88" y="70"/>
                  </a:lnTo>
                  <a:lnTo>
                    <a:pt x="92" y="74"/>
                  </a:lnTo>
                  <a:lnTo>
                    <a:pt x="96" y="81"/>
                  </a:lnTo>
                  <a:lnTo>
                    <a:pt x="104" y="85"/>
                  </a:lnTo>
                  <a:lnTo>
                    <a:pt x="108" y="93"/>
                  </a:lnTo>
                  <a:lnTo>
                    <a:pt x="115" y="97"/>
                  </a:lnTo>
                  <a:lnTo>
                    <a:pt x="119" y="104"/>
                  </a:lnTo>
                  <a:lnTo>
                    <a:pt x="123" y="112"/>
                  </a:lnTo>
                  <a:lnTo>
                    <a:pt x="127" y="120"/>
                  </a:lnTo>
                  <a:lnTo>
                    <a:pt x="131" y="128"/>
                  </a:lnTo>
                  <a:lnTo>
                    <a:pt x="131" y="131"/>
                  </a:lnTo>
                  <a:lnTo>
                    <a:pt x="127" y="139"/>
                  </a:lnTo>
                  <a:lnTo>
                    <a:pt x="123" y="147"/>
                  </a:lnTo>
                  <a:lnTo>
                    <a:pt x="119" y="155"/>
                  </a:lnTo>
                  <a:lnTo>
                    <a:pt x="115" y="158"/>
                  </a:lnTo>
                  <a:lnTo>
                    <a:pt x="108" y="158"/>
                  </a:lnTo>
                  <a:lnTo>
                    <a:pt x="100" y="158"/>
                  </a:lnTo>
                  <a:lnTo>
                    <a:pt x="96" y="158"/>
                  </a:lnTo>
                  <a:lnTo>
                    <a:pt x="88" y="158"/>
                  </a:lnTo>
                  <a:lnTo>
                    <a:pt x="85" y="158"/>
                  </a:lnTo>
                  <a:lnTo>
                    <a:pt x="81" y="158"/>
                  </a:lnTo>
                  <a:lnTo>
                    <a:pt x="73" y="158"/>
                  </a:lnTo>
                  <a:lnTo>
                    <a:pt x="69" y="158"/>
                  </a:lnTo>
                  <a:lnTo>
                    <a:pt x="65" y="155"/>
                  </a:lnTo>
                  <a:lnTo>
                    <a:pt x="58" y="155"/>
                  </a:lnTo>
                  <a:lnTo>
                    <a:pt x="54" y="155"/>
                  </a:lnTo>
                  <a:lnTo>
                    <a:pt x="50" y="155"/>
                  </a:lnTo>
                  <a:lnTo>
                    <a:pt x="42" y="155"/>
                  </a:lnTo>
                  <a:lnTo>
                    <a:pt x="38" y="151"/>
                  </a:lnTo>
                  <a:lnTo>
                    <a:pt x="35" y="151"/>
                  </a:lnTo>
                  <a:lnTo>
                    <a:pt x="27" y="151"/>
                  </a:lnTo>
                  <a:lnTo>
                    <a:pt x="23" y="147"/>
                  </a:lnTo>
                  <a:lnTo>
                    <a:pt x="15" y="147"/>
                  </a:lnTo>
                  <a:lnTo>
                    <a:pt x="12" y="143"/>
                  </a:lnTo>
                  <a:lnTo>
                    <a:pt x="4" y="139"/>
                  </a:lnTo>
                  <a:lnTo>
                    <a:pt x="0" y="131"/>
                  </a:lnTo>
                  <a:lnTo>
                    <a:pt x="0" y="124"/>
                  </a:lnTo>
                  <a:lnTo>
                    <a:pt x="0" y="116"/>
                  </a:lnTo>
                  <a:lnTo>
                    <a:pt x="4" y="108"/>
                  </a:lnTo>
                  <a:lnTo>
                    <a:pt x="8" y="101"/>
                  </a:lnTo>
                  <a:lnTo>
                    <a:pt x="15" y="97"/>
                  </a:lnTo>
                  <a:lnTo>
                    <a:pt x="4" y="0"/>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6" name="Freeform 255"/>
            <p:cNvSpPr>
              <a:spLocks/>
            </p:cNvSpPr>
            <p:nvPr/>
          </p:nvSpPr>
          <p:spPr bwMode="auto">
            <a:xfrm>
              <a:off x="2263" y="2658"/>
              <a:ext cx="84" cy="74"/>
            </a:xfrm>
            <a:custGeom>
              <a:avLst/>
              <a:gdLst>
                <a:gd name="T0" fmla="*/ 84 w 84"/>
                <a:gd name="T1" fmla="*/ 70 h 74"/>
                <a:gd name="T2" fmla="*/ 84 w 84"/>
                <a:gd name="T3" fmla="*/ 70 h 74"/>
                <a:gd name="T4" fmla="*/ 81 w 84"/>
                <a:gd name="T5" fmla="*/ 66 h 74"/>
                <a:gd name="T6" fmla="*/ 77 w 84"/>
                <a:gd name="T7" fmla="*/ 62 h 74"/>
                <a:gd name="T8" fmla="*/ 73 w 84"/>
                <a:gd name="T9" fmla="*/ 58 h 74"/>
                <a:gd name="T10" fmla="*/ 69 w 84"/>
                <a:gd name="T11" fmla="*/ 54 h 74"/>
                <a:gd name="T12" fmla="*/ 61 w 84"/>
                <a:gd name="T13" fmla="*/ 47 h 74"/>
                <a:gd name="T14" fmla="*/ 58 w 84"/>
                <a:gd name="T15" fmla="*/ 43 h 74"/>
                <a:gd name="T16" fmla="*/ 54 w 84"/>
                <a:gd name="T17" fmla="*/ 39 h 74"/>
                <a:gd name="T18" fmla="*/ 46 w 84"/>
                <a:gd name="T19" fmla="*/ 31 h 74"/>
                <a:gd name="T20" fmla="*/ 42 w 84"/>
                <a:gd name="T21" fmla="*/ 27 h 74"/>
                <a:gd name="T22" fmla="*/ 38 w 84"/>
                <a:gd name="T23" fmla="*/ 24 h 74"/>
                <a:gd name="T24" fmla="*/ 31 w 84"/>
                <a:gd name="T25" fmla="*/ 20 h 74"/>
                <a:gd name="T26" fmla="*/ 27 w 84"/>
                <a:gd name="T27" fmla="*/ 16 h 74"/>
                <a:gd name="T28" fmla="*/ 19 w 84"/>
                <a:gd name="T29" fmla="*/ 12 h 74"/>
                <a:gd name="T30" fmla="*/ 15 w 84"/>
                <a:gd name="T31" fmla="*/ 8 h 74"/>
                <a:gd name="T32" fmla="*/ 8 w 84"/>
                <a:gd name="T33" fmla="*/ 4 h 74"/>
                <a:gd name="T34" fmla="*/ 0 w 84"/>
                <a:gd name="T35" fmla="*/ 0 h 74"/>
                <a:gd name="T36" fmla="*/ 0 w 84"/>
                <a:gd name="T37" fmla="*/ 4 h 74"/>
                <a:gd name="T38" fmla="*/ 4 w 84"/>
                <a:gd name="T39" fmla="*/ 8 h 74"/>
                <a:gd name="T40" fmla="*/ 11 w 84"/>
                <a:gd name="T41" fmla="*/ 12 h 74"/>
                <a:gd name="T42" fmla="*/ 19 w 84"/>
                <a:gd name="T43" fmla="*/ 16 h 74"/>
                <a:gd name="T44" fmla="*/ 23 w 84"/>
                <a:gd name="T45" fmla="*/ 20 h 74"/>
                <a:gd name="T46" fmla="*/ 27 w 84"/>
                <a:gd name="T47" fmla="*/ 24 h 74"/>
                <a:gd name="T48" fmla="*/ 34 w 84"/>
                <a:gd name="T49" fmla="*/ 27 h 74"/>
                <a:gd name="T50" fmla="*/ 38 w 84"/>
                <a:gd name="T51" fmla="*/ 31 h 74"/>
                <a:gd name="T52" fmla="*/ 42 w 84"/>
                <a:gd name="T53" fmla="*/ 35 h 74"/>
                <a:gd name="T54" fmla="*/ 50 w 84"/>
                <a:gd name="T55" fmla="*/ 43 h 74"/>
                <a:gd name="T56" fmla="*/ 54 w 84"/>
                <a:gd name="T57" fmla="*/ 47 h 74"/>
                <a:gd name="T58" fmla="*/ 58 w 84"/>
                <a:gd name="T59" fmla="*/ 51 h 74"/>
                <a:gd name="T60" fmla="*/ 61 w 84"/>
                <a:gd name="T61" fmla="*/ 58 h 74"/>
                <a:gd name="T62" fmla="*/ 69 w 84"/>
                <a:gd name="T63" fmla="*/ 62 h 74"/>
                <a:gd name="T64" fmla="*/ 73 w 84"/>
                <a:gd name="T65" fmla="*/ 66 h 74"/>
                <a:gd name="T66" fmla="*/ 77 w 84"/>
                <a:gd name="T67" fmla="*/ 70 h 74"/>
                <a:gd name="T68" fmla="*/ 81 w 84"/>
                <a:gd name="T69" fmla="*/ 74 h 74"/>
                <a:gd name="T70" fmla="*/ 81 w 84"/>
                <a:gd name="T71" fmla="*/ 74 h 74"/>
                <a:gd name="T72" fmla="*/ 84 w 84"/>
                <a:gd name="T73" fmla="*/ 70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74"/>
                <a:gd name="T113" fmla="*/ 84 w 84"/>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74">
                  <a:moveTo>
                    <a:pt x="84" y="70"/>
                  </a:moveTo>
                  <a:lnTo>
                    <a:pt x="84" y="70"/>
                  </a:lnTo>
                  <a:lnTo>
                    <a:pt x="81" y="66"/>
                  </a:lnTo>
                  <a:lnTo>
                    <a:pt x="77" y="62"/>
                  </a:lnTo>
                  <a:lnTo>
                    <a:pt x="73" y="58"/>
                  </a:lnTo>
                  <a:lnTo>
                    <a:pt x="69" y="54"/>
                  </a:lnTo>
                  <a:lnTo>
                    <a:pt x="61" y="47"/>
                  </a:lnTo>
                  <a:lnTo>
                    <a:pt x="58" y="43"/>
                  </a:lnTo>
                  <a:lnTo>
                    <a:pt x="54" y="39"/>
                  </a:lnTo>
                  <a:lnTo>
                    <a:pt x="46" y="31"/>
                  </a:lnTo>
                  <a:lnTo>
                    <a:pt x="42" y="27"/>
                  </a:lnTo>
                  <a:lnTo>
                    <a:pt x="38" y="24"/>
                  </a:lnTo>
                  <a:lnTo>
                    <a:pt x="31" y="20"/>
                  </a:lnTo>
                  <a:lnTo>
                    <a:pt x="27" y="16"/>
                  </a:lnTo>
                  <a:lnTo>
                    <a:pt x="19" y="12"/>
                  </a:lnTo>
                  <a:lnTo>
                    <a:pt x="15" y="8"/>
                  </a:lnTo>
                  <a:lnTo>
                    <a:pt x="8" y="4"/>
                  </a:lnTo>
                  <a:lnTo>
                    <a:pt x="0" y="0"/>
                  </a:lnTo>
                  <a:lnTo>
                    <a:pt x="0" y="4"/>
                  </a:lnTo>
                  <a:lnTo>
                    <a:pt x="4" y="8"/>
                  </a:lnTo>
                  <a:lnTo>
                    <a:pt x="11" y="12"/>
                  </a:lnTo>
                  <a:lnTo>
                    <a:pt x="19" y="16"/>
                  </a:lnTo>
                  <a:lnTo>
                    <a:pt x="23" y="20"/>
                  </a:lnTo>
                  <a:lnTo>
                    <a:pt x="27" y="24"/>
                  </a:lnTo>
                  <a:lnTo>
                    <a:pt x="34" y="27"/>
                  </a:lnTo>
                  <a:lnTo>
                    <a:pt x="38" y="31"/>
                  </a:lnTo>
                  <a:lnTo>
                    <a:pt x="42" y="35"/>
                  </a:lnTo>
                  <a:lnTo>
                    <a:pt x="50" y="43"/>
                  </a:lnTo>
                  <a:lnTo>
                    <a:pt x="54" y="47"/>
                  </a:lnTo>
                  <a:lnTo>
                    <a:pt x="58" y="51"/>
                  </a:lnTo>
                  <a:lnTo>
                    <a:pt x="61" y="58"/>
                  </a:lnTo>
                  <a:lnTo>
                    <a:pt x="69" y="62"/>
                  </a:lnTo>
                  <a:lnTo>
                    <a:pt x="73" y="66"/>
                  </a:lnTo>
                  <a:lnTo>
                    <a:pt x="77" y="70"/>
                  </a:lnTo>
                  <a:lnTo>
                    <a:pt x="81" y="74"/>
                  </a:lnTo>
                  <a:lnTo>
                    <a:pt x="8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7" name="Freeform 256"/>
            <p:cNvSpPr>
              <a:spLocks/>
            </p:cNvSpPr>
            <p:nvPr/>
          </p:nvSpPr>
          <p:spPr bwMode="auto">
            <a:xfrm>
              <a:off x="2344" y="2728"/>
              <a:ext cx="46" cy="54"/>
            </a:xfrm>
            <a:custGeom>
              <a:avLst/>
              <a:gdLst>
                <a:gd name="T0" fmla="*/ 46 w 46"/>
                <a:gd name="T1" fmla="*/ 50 h 54"/>
                <a:gd name="T2" fmla="*/ 46 w 46"/>
                <a:gd name="T3" fmla="*/ 50 h 54"/>
                <a:gd name="T4" fmla="*/ 42 w 46"/>
                <a:gd name="T5" fmla="*/ 42 h 54"/>
                <a:gd name="T6" fmla="*/ 38 w 46"/>
                <a:gd name="T7" fmla="*/ 38 h 54"/>
                <a:gd name="T8" fmla="*/ 30 w 46"/>
                <a:gd name="T9" fmla="*/ 31 h 54"/>
                <a:gd name="T10" fmla="*/ 27 w 46"/>
                <a:gd name="T11" fmla="*/ 23 h 54"/>
                <a:gd name="T12" fmla="*/ 19 w 46"/>
                <a:gd name="T13" fmla="*/ 19 h 54"/>
                <a:gd name="T14" fmla="*/ 15 w 46"/>
                <a:gd name="T15" fmla="*/ 11 h 54"/>
                <a:gd name="T16" fmla="*/ 11 w 46"/>
                <a:gd name="T17" fmla="*/ 8 h 54"/>
                <a:gd name="T18" fmla="*/ 3 w 46"/>
                <a:gd name="T19" fmla="*/ 0 h 54"/>
                <a:gd name="T20" fmla="*/ 0 w 46"/>
                <a:gd name="T21" fmla="*/ 4 h 54"/>
                <a:gd name="T22" fmla="*/ 3 w 46"/>
                <a:gd name="T23" fmla="*/ 11 h 54"/>
                <a:gd name="T24" fmla="*/ 11 w 46"/>
                <a:gd name="T25" fmla="*/ 15 h 54"/>
                <a:gd name="T26" fmla="*/ 15 w 46"/>
                <a:gd name="T27" fmla="*/ 23 h 54"/>
                <a:gd name="T28" fmla="*/ 23 w 46"/>
                <a:gd name="T29" fmla="*/ 27 h 54"/>
                <a:gd name="T30" fmla="*/ 27 w 46"/>
                <a:gd name="T31" fmla="*/ 35 h 54"/>
                <a:gd name="T32" fmla="*/ 34 w 46"/>
                <a:gd name="T33" fmla="*/ 38 h 54"/>
                <a:gd name="T34" fmla="*/ 34 w 46"/>
                <a:gd name="T35" fmla="*/ 46 h 54"/>
                <a:gd name="T36" fmla="*/ 38 w 46"/>
                <a:gd name="T37" fmla="*/ 54 h 54"/>
                <a:gd name="T38" fmla="*/ 38 w 46"/>
                <a:gd name="T39" fmla="*/ 54 h 54"/>
                <a:gd name="T40" fmla="*/ 46 w 46"/>
                <a:gd name="T41" fmla="*/ 50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54"/>
                <a:gd name="T65" fmla="*/ 46 w 46"/>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54">
                  <a:moveTo>
                    <a:pt x="46" y="50"/>
                  </a:moveTo>
                  <a:lnTo>
                    <a:pt x="46" y="50"/>
                  </a:lnTo>
                  <a:lnTo>
                    <a:pt x="42" y="42"/>
                  </a:lnTo>
                  <a:lnTo>
                    <a:pt x="38" y="38"/>
                  </a:lnTo>
                  <a:lnTo>
                    <a:pt x="30" y="31"/>
                  </a:lnTo>
                  <a:lnTo>
                    <a:pt x="27" y="23"/>
                  </a:lnTo>
                  <a:lnTo>
                    <a:pt x="19" y="19"/>
                  </a:lnTo>
                  <a:lnTo>
                    <a:pt x="15" y="11"/>
                  </a:lnTo>
                  <a:lnTo>
                    <a:pt x="11" y="8"/>
                  </a:lnTo>
                  <a:lnTo>
                    <a:pt x="3" y="0"/>
                  </a:lnTo>
                  <a:lnTo>
                    <a:pt x="0" y="4"/>
                  </a:lnTo>
                  <a:lnTo>
                    <a:pt x="3" y="11"/>
                  </a:lnTo>
                  <a:lnTo>
                    <a:pt x="11" y="15"/>
                  </a:lnTo>
                  <a:lnTo>
                    <a:pt x="15" y="23"/>
                  </a:lnTo>
                  <a:lnTo>
                    <a:pt x="23" y="27"/>
                  </a:lnTo>
                  <a:lnTo>
                    <a:pt x="27" y="35"/>
                  </a:lnTo>
                  <a:lnTo>
                    <a:pt x="34" y="38"/>
                  </a:lnTo>
                  <a:lnTo>
                    <a:pt x="34" y="46"/>
                  </a:lnTo>
                  <a:lnTo>
                    <a:pt x="38" y="54"/>
                  </a:lnTo>
                  <a:lnTo>
                    <a:pt x="46"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8" name="Freeform 257"/>
            <p:cNvSpPr>
              <a:spLocks/>
            </p:cNvSpPr>
            <p:nvPr/>
          </p:nvSpPr>
          <p:spPr bwMode="auto">
            <a:xfrm>
              <a:off x="2359" y="2778"/>
              <a:ext cx="31" cy="46"/>
            </a:xfrm>
            <a:custGeom>
              <a:avLst/>
              <a:gdLst>
                <a:gd name="T0" fmla="*/ 0 w 31"/>
                <a:gd name="T1" fmla="*/ 46 h 46"/>
                <a:gd name="T2" fmla="*/ 0 w 31"/>
                <a:gd name="T3" fmla="*/ 46 h 46"/>
                <a:gd name="T4" fmla="*/ 8 w 31"/>
                <a:gd name="T5" fmla="*/ 46 h 46"/>
                <a:gd name="T6" fmla="*/ 15 w 31"/>
                <a:gd name="T7" fmla="*/ 42 h 46"/>
                <a:gd name="T8" fmla="*/ 23 w 31"/>
                <a:gd name="T9" fmla="*/ 39 h 46"/>
                <a:gd name="T10" fmla="*/ 27 w 31"/>
                <a:gd name="T11" fmla="*/ 31 h 46"/>
                <a:gd name="T12" fmla="*/ 31 w 31"/>
                <a:gd name="T13" fmla="*/ 27 h 46"/>
                <a:gd name="T14" fmla="*/ 31 w 31"/>
                <a:gd name="T15" fmla="*/ 15 h 46"/>
                <a:gd name="T16" fmla="*/ 31 w 31"/>
                <a:gd name="T17" fmla="*/ 8 h 46"/>
                <a:gd name="T18" fmla="*/ 31 w 31"/>
                <a:gd name="T19" fmla="*/ 0 h 46"/>
                <a:gd name="T20" fmla="*/ 23 w 31"/>
                <a:gd name="T21" fmla="*/ 4 h 46"/>
                <a:gd name="T22" fmla="*/ 27 w 31"/>
                <a:gd name="T23" fmla="*/ 12 h 46"/>
                <a:gd name="T24" fmla="*/ 27 w 31"/>
                <a:gd name="T25" fmla="*/ 15 h 46"/>
                <a:gd name="T26" fmla="*/ 27 w 31"/>
                <a:gd name="T27" fmla="*/ 23 h 46"/>
                <a:gd name="T28" fmla="*/ 23 w 31"/>
                <a:gd name="T29" fmla="*/ 31 h 46"/>
                <a:gd name="T30" fmla="*/ 19 w 31"/>
                <a:gd name="T31" fmla="*/ 35 h 46"/>
                <a:gd name="T32" fmla="*/ 12 w 31"/>
                <a:gd name="T33" fmla="*/ 39 h 46"/>
                <a:gd name="T34" fmla="*/ 8 w 31"/>
                <a:gd name="T35" fmla="*/ 39 h 46"/>
                <a:gd name="T36" fmla="*/ 0 w 31"/>
                <a:gd name="T37" fmla="*/ 42 h 46"/>
                <a:gd name="T38" fmla="*/ 0 w 31"/>
                <a:gd name="T39" fmla="*/ 42 h 46"/>
                <a:gd name="T40" fmla="*/ 0 w 31"/>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46"/>
                <a:gd name="T65" fmla="*/ 31 w 31"/>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46">
                  <a:moveTo>
                    <a:pt x="0" y="46"/>
                  </a:moveTo>
                  <a:lnTo>
                    <a:pt x="0" y="46"/>
                  </a:lnTo>
                  <a:lnTo>
                    <a:pt x="8" y="46"/>
                  </a:lnTo>
                  <a:lnTo>
                    <a:pt x="15" y="42"/>
                  </a:lnTo>
                  <a:lnTo>
                    <a:pt x="23" y="39"/>
                  </a:lnTo>
                  <a:lnTo>
                    <a:pt x="27" y="31"/>
                  </a:lnTo>
                  <a:lnTo>
                    <a:pt x="31" y="27"/>
                  </a:lnTo>
                  <a:lnTo>
                    <a:pt x="31" y="15"/>
                  </a:lnTo>
                  <a:lnTo>
                    <a:pt x="31" y="8"/>
                  </a:lnTo>
                  <a:lnTo>
                    <a:pt x="31" y="0"/>
                  </a:lnTo>
                  <a:lnTo>
                    <a:pt x="23" y="4"/>
                  </a:lnTo>
                  <a:lnTo>
                    <a:pt x="27" y="12"/>
                  </a:lnTo>
                  <a:lnTo>
                    <a:pt x="27" y="15"/>
                  </a:lnTo>
                  <a:lnTo>
                    <a:pt x="27" y="23"/>
                  </a:lnTo>
                  <a:lnTo>
                    <a:pt x="23" y="31"/>
                  </a:lnTo>
                  <a:lnTo>
                    <a:pt x="19" y="35"/>
                  </a:lnTo>
                  <a:lnTo>
                    <a:pt x="12" y="39"/>
                  </a:lnTo>
                  <a:lnTo>
                    <a:pt x="8" y="39"/>
                  </a:lnTo>
                  <a:lnTo>
                    <a:pt x="0" y="42"/>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49" name="Freeform 258"/>
            <p:cNvSpPr>
              <a:spLocks/>
            </p:cNvSpPr>
            <p:nvPr/>
          </p:nvSpPr>
          <p:spPr bwMode="auto">
            <a:xfrm>
              <a:off x="2274" y="2805"/>
              <a:ext cx="85" cy="19"/>
            </a:xfrm>
            <a:custGeom>
              <a:avLst/>
              <a:gdLst>
                <a:gd name="T0" fmla="*/ 0 w 85"/>
                <a:gd name="T1" fmla="*/ 8 h 19"/>
                <a:gd name="T2" fmla="*/ 0 w 85"/>
                <a:gd name="T3" fmla="*/ 8 h 19"/>
                <a:gd name="T4" fmla="*/ 8 w 85"/>
                <a:gd name="T5" fmla="*/ 8 h 19"/>
                <a:gd name="T6" fmla="*/ 12 w 85"/>
                <a:gd name="T7" fmla="*/ 8 h 19"/>
                <a:gd name="T8" fmla="*/ 20 w 85"/>
                <a:gd name="T9" fmla="*/ 12 h 19"/>
                <a:gd name="T10" fmla="*/ 23 w 85"/>
                <a:gd name="T11" fmla="*/ 12 h 19"/>
                <a:gd name="T12" fmla="*/ 27 w 85"/>
                <a:gd name="T13" fmla="*/ 12 h 19"/>
                <a:gd name="T14" fmla="*/ 31 w 85"/>
                <a:gd name="T15" fmla="*/ 12 h 19"/>
                <a:gd name="T16" fmla="*/ 39 w 85"/>
                <a:gd name="T17" fmla="*/ 15 h 19"/>
                <a:gd name="T18" fmla="*/ 43 w 85"/>
                <a:gd name="T19" fmla="*/ 15 h 19"/>
                <a:gd name="T20" fmla="*/ 47 w 85"/>
                <a:gd name="T21" fmla="*/ 15 h 19"/>
                <a:gd name="T22" fmla="*/ 54 w 85"/>
                <a:gd name="T23" fmla="*/ 15 h 19"/>
                <a:gd name="T24" fmla="*/ 58 w 85"/>
                <a:gd name="T25" fmla="*/ 15 h 19"/>
                <a:gd name="T26" fmla="*/ 66 w 85"/>
                <a:gd name="T27" fmla="*/ 19 h 19"/>
                <a:gd name="T28" fmla="*/ 70 w 85"/>
                <a:gd name="T29" fmla="*/ 19 h 19"/>
                <a:gd name="T30" fmla="*/ 73 w 85"/>
                <a:gd name="T31" fmla="*/ 19 h 19"/>
                <a:gd name="T32" fmla="*/ 81 w 85"/>
                <a:gd name="T33" fmla="*/ 19 h 19"/>
                <a:gd name="T34" fmla="*/ 85 w 85"/>
                <a:gd name="T35" fmla="*/ 19 h 19"/>
                <a:gd name="T36" fmla="*/ 85 w 85"/>
                <a:gd name="T37" fmla="*/ 15 h 19"/>
                <a:gd name="T38" fmla="*/ 81 w 85"/>
                <a:gd name="T39" fmla="*/ 15 h 19"/>
                <a:gd name="T40" fmla="*/ 73 w 85"/>
                <a:gd name="T41" fmla="*/ 12 h 19"/>
                <a:gd name="T42" fmla="*/ 70 w 85"/>
                <a:gd name="T43" fmla="*/ 12 h 19"/>
                <a:gd name="T44" fmla="*/ 66 w 85"/>
                <a:gd name="T45" fmla="*/ 12 h 19"/>
                <a:gd name="T46" fmla="*/ 58 w 85"/>
                <a:gd name="T47" fmla="*/ 12 h 19"/>
                <a:gd name="T48" fmla="*/ 54 w 85"/>
                <a:gd name="T49" fmla="*/ 12 h 19"/>
                <a:gd name="T50" fmla="*/ 50 w 85"/>
                <a:gd name="T51" fmla="*/ 12 h 19"/>
                <a:gd name="T52" fmla="*/ 43 w 85"/>
                <a:gd name="T53" fmla="*/ 8 h 19"/>
                <a:gd name="T54" fmla="*/ 39 w 85"/>
                <a:gd name="T55" fmla="*/ 8 h 19"/>
                <a:gd name="T56" fmla="*/ 35 w 85"/>
                <a:gd name="T57" fmla="*/ 8 h 19"/>
                <a:gd name="T58" fmla="*/ 27 w 85"/>
                <a:gd name="T59" fmla="*/ 8 h 19"/>
                <a:gd name="T60" fmla="*/ 23 w 85"/>
                <a:gd name="T61" fmla="*/ 8 h 19"/>
                <a:gd name="T62" fmla="*/ 20 w 85"/>
                <a:gd name="T63" fmla="*/ 4 h 19"/>
                <a:gd name="T64" fmla="*/ 12 w 85"/>
                <a:gd name="T65" fmla="*/ 4 h 19"/>
                <a:gd name="T66" fmla="*/ 8 w 85"/>
                <a:gd name="T67" fmla="*/ 4 h 19"/>
                <a:gd name="T68" fmla="*/ 4 w 85"/>
                <a:gd name="T69" fmla="*/ 0 h 19"/>
                <a:gd name="T70" fmla="*/ 4 w 85"/>
                <a:gd name="T71" fmla="*/ 0 h 19"/>
                <a:gd name="T72" fmla="*/ 0 w 85"/>
                <a:gd name="T73" fmla="*/ 8 h 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19"/>
                <a:gd name="T113" fmla="*/ 85 w 85"/>
                <a:gd name="T114" fmla="*/ 19 h 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19">
                  <a:moveTo>
                    <a:pt x="0" y="8"/>
                  </a:moveTo>
                  <a:lnTo>
                    <a:pt x="0" y="8"/>
                  </a:lnTo>
                  <a:lnTo>
                    <a:pt x="8" y="8"/>
                  </a:lnTo>
                  <a:lnTo>
                    <a:pt x="12" y="8"/>
                  </a:lnTo>
                  <a:lnTo>
                    <a:pt x="20" y="12"/>
                  </a:lnTo>
                  <a:lnTo>
                    <a:pt x="23" y="12"/>
                  </a:lnTo>
                  <a:lnTo>
                    <a:pt x="27" y="12"/>
                  </a:lnTo>
                  <a:lnTo>
                    <a:pt x="31" y="12"/>
                  </a:lnTo>
                  <a:lnTo>
                    <a:pt x="39" y="15"/>
                  </a:lnTo>
                  <a:lnTo>
                    <a:pt x="43" y="15"/>
                  </a:lnTo>
                  <a:lnTo>
                    <a:pt x="47" y="15"/>
                  </a:lnTo>
                  <a:lnTo>
                    <a:pt x="54" y="15"/>
                  </a:lnTo>
                  <a:lnTo>
                    <a:pt x="58" y="15"/>
                  </a:lnTo>
                  <a:lnTo>
                    <a:pt x="66" y="19"/>
                  </a:lnTo>
                  <a:lnTo>
                    <a:pt x="70" y="19"/>
                  </a:lnTo>
                  <a:lnTo>
                    <a:pt x="73" y="19"/>
                  </a:lnTo>
                  <a:lnTo>
                    <a:pt x="81" y="19"/>
                  </a:lnTo>
                  <a:lnTo>
                    <a:pt x="85" y="19"/>
                  </a:lnTo>
                  <a:lnTo>
                    <a:pt x="85" y="15"/>
                  </a:lnTo>
                  <a:lnTo>
                    <a:pt x="81" y="15"/>
                  </a:lnTo>
                  <a:lnTo>
                    <a:pt x="73" y="12"/>
                  </a:lnTo>
                  <a:lnTo>
                    <a:pt x="70" y="12"/>
                  </a:lnTo>
                  <a:lnTo>
                    <a:pt x="66" y="12"/>
                  </a:lnTo>
                  <a:lnTo>
                    <a:pt x="58" y="12"/>
                  </a:lnTo>
                  <a:lnTo>
                    <a:pt x="54" y="12"/>
                  </a:lnTo>
                  <a:lnTo>
                    <a:pt x="50" y="12"/>
                  </a:lnTo>
                  <a:lnTo>
                    <a:pt x="43" y="8"/>
                  </a:lnTo>
                  <a:lnTo>
                    <a:pt x="39" y="8"/>
                  </a:lnTo>
                  <a:lnTo>
                    <a:pt x="35" y="8"/>
                  </a:lnTo>
                  <a:lnTo>
                    <a:pt x="27" y="8"/>
                  </a:lnTo>
                  <a:lnTo>
                    <a:pt x="23" y="8"/>
                  </a:lnTo>
                  <a:lnTo>
                    <a:pt x="20" y="4"/>
                  </a:lnTo>
                  <a:lnTo>
                    <a:pt x="12" y="4"/>
                  </a:lnTo>
                  <a:lnTo>
                    <a:pt x="8" y="4"/>
                  </a:lnTo>
                  <a:lnTo>
                    <a:pt x="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0" name="Freeform 259"/>
            <p:cNvSpPr>
              <a:spLocks/>
            </p:cNvSpPr>
            <p:nvPr/>
          </p:nvSpPr>
          <p:spPr bwMode="auto">
            <a:xfrm>
              <a:off x="2255" y="2755"/>
              <a:ext cx="23" cy="58"/>
            </a:xfrm>
            <a:custGeom>
              <a:avLst/>
              <a:gdLst>
                <a:gd name="T0" fmla="*/ 19 w 23"/>
                <a:gd name="T1" fmla="*/ 0 h 58"/>
                <a:gd name="T2" fmla="*/ 12 w 23"/>
                <a:gd name="T3" fmla="*/ 8 h 58"/>
                <a:gd name="T4" fmla="*/ 4 w 23"/>
                <a:gd name="T5" fmla="*/ 15 h 58"/>
                <a:gd name="T6" fmla="*/ 0 w 23"/>
                <a:gd name="T7" fmla="*/ 23 h 58"/>
                <a:gd name="T8" fmla="*/ 0 w 23"/>
                <a:gd name="T9" fmla="*/ 31 h 58"/>
                <a:gd name="T10" fmla="*/ 4 w 23"/>
                <a:gd name="T11" fmla="*/ 38 h 58"/>
                <a:gd name="T12" fmla="*/ 4 w 23"/>
                <a:gd name="T13" fmla="*/ 50 h 58"/>
                <a:gd name="T14" fmla="*/ 12 w 23"/>
                <a:gd name="T15" fmla="*/ 54 h 58"/>
                <a:gd name="T16" fmla="*/ 19 w 23"/>
                <a:gd name="T17" fmla="*/ 58 h 58"/>
                <a:gd name="T18" fmla="*/ 23 w 23"/>
                <a:gd name="T19" fmla="*/ 50 h 58"/>
                <a:gd name="T20" fmla="*/ 16 w 23"/>
                <a:gd name="T21" fmla="*/ 50 h 58"/>
                <a:gd name="T22" fmla="*/ 12 w 23"/>
                <a:gd name="T23" fmla="*/ 46 h 58"/>
                <a:gd name="T24" fmla="*/ 8 w 23"/>
                <a:gd name="T25" fmla="*/ 38 h 58"/>
                <a:gd name="T26" fmla="*/ 8 w 23"/>
                <a:gd name="T27" fmla="*/ 31 h 58"/>
                <a:gd name="T28" fmla="*/ 8 w 23"/>
                <a:gd name="T29" fmla="*/ 23 h 58"/>
                <a:gd name="T30" fmla="*/ 12 w 23"/>
                <a:gd name="T31" fmla="*/ 15 h 58"/>
                <a:gd name="T32" fmla="*/ 16 w 23"/>
                <a:gd name="T33" fmla="*/ 11 h 58"/>
                <a:gd name="T34" fmla="*/ 23 w 23"/>
                <a:gd name="T35" fmla="*/ 4 h 58"/>
                <a:gd name="T36" fmla="*/ 19 w 23"/>
                <a:gd name="T37" fmla="*/ 0 h 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58"/>
                <a:gd name="T59" fmla="*/ 23 w 23"/>
                <a:gd name="T60" fmla="*/ 58 h 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58">
                  <a:moveTo>
                    <a:pt x="19" y="0"/>
                  </a:moveTo>
                  <a:lnTo>
                    <a:pt x="12" y="8"/>
                  </a:lnTo>
                  <a:lnTo>
                    <a:pt x="4" y="15"/>
                  </a:lnTo>
                  <a:lnTo>
                    <a:pt x="0" y="23"/>
                  </a:lnTo>
                  <a:lnTo>
                    <a:pt x="0" y="31"/>
                  </a:lnTo>
                  <a:lnTo>
                    <a:pt x="4" y="38"/>
                  </a:lnTo>
                  <a:lnTo>
                    <a:pt x="4" y="50"/>
                  </a:lnTo>
                  <a:lnTo>
                    <a:pt x="12" y="54"/>
                  </a:lnTo>
                  <a:lnTo>
                    <a:pt x="19" y="58"/>
                  </a:lnTo>
                  <a:lnTo>
                    <a:pt x="23" y="50"/>
                  </a:lnTo>
                  <a:lnTo>
                    <a:pt x="16" y="50"/>
                  </a:lnTo>
                  <a:lnTo>
                    <a:pt x="12" y="46"/>
                  </a:lnTo>
                  <a:lnTo>
                    <a:pt x="8" y="38"/>
                  </a:lnTo>
                  <a:lnTo>
                    <a:pt x="8" y="31"/>
                  </a:lnTo>
                  <a:lnTo>
                    <a:pt x="8" y="23"/>
                  </a:lnTo>
                  <a:lnTo>
                    <a:pt x="12" y="15"/>
                  </a:lnTo>
                  <a:lnTo>
                    <a:pt x="16" y="11"/>
                  </a:lnTo>
                  <a:lnTo>
                    <a:pt x="23" y="4"/>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1" name="Freeform 260"/>
            <p:cNvSpPr>
              <a:spLocks/>
            </p:cNvSpPr>
            <p:nvPr/>
          </p:nvSpPr>
          <p:spPr bwMode="auto">
            <a:xfrm>
              <a:off x="2190" y="2593"/>
              <a:ext cx="81" cy="116"/>
            </a:xfrm>
            <a:custGeom>
              <a:avLst/>
              <a:gdLst>
                <a:gd name="T0" fmla="*/ 46 w 81"/>
                <a:gd name="T1" fmla="*/ 112 h 116"/>
                <a:gd name="T2" fmla="*/ 38 w 81"/>
                <a:gd name="T3" fmla="*/ 116 h 116"/>
                <a:gd name="T4" fmla="*/ 30 w 81"/>
                <a:gd name="T5" fmla="*/ 112 h 116"/>
                <a:gd name="T6" fmla="*/ 23 w 81"/>
                <a:gd name="T7" fmla="*/ 112 h 116"/>
                <a:gd name="T8" fmla="*/ 15 w 81"/>
                <a:gd name="T9" fmla="*/ 104 h 116"/>
                <a:gd name="T10" fmla="*/ 11 w 81"/>
                <a:gd name="T11" fmla="*/ 96 h 116"/>
                <a:gd name="T12" fmla="*/ 7 w 81"/>
                <a:gd name="T13" fmla="*/ 89 h 116"/>
                <a:gd name="T14" fmla="*/ 4 w 81"/>
                <a:gd name="T15" fmla="*/ 81 h 116"/>
                <a:gd name="T16" fmla="*/ 0 w 81"/>
                <a:gd name="T17" fmla="*/ 69 h 116"/>
                <a:gd name="T18" fmla="*/ 0 w 81"/>
                <a:gd name="T19" fmla="*/ 58 h 116"/>
                <a:gd name="T20" fmla="*/ 4 w 81"/>
                <a:gd name="T21" fmla="*/ 46 h 116"/>
                <a:gd name="T22" fmla="*/ 4 w 81"/>
                <a:gd name="T23" fmla="*/ 35 h 116"/>
                <a:gd name="T24" fmla="*/ 7 w 81"/>
                <a:gd name="T25" fmla="*/ 27 h 116"/>
                <a:gd name="T26" fmla="*/ 15 w 81"/>
                <a:gd name="T27" fmla="*/ 19 h 116"/>
                <a:gd name="T28" fmla="*/ 19 w 81"/>
                <a:gd name="T29" fmla="*/ 11 h 116"/>
                <a:gd name="T30" fmla="*/ 27 w 81"/>
                <a:gd name="T31" fmla="*/ 4 h 116"/>
                <a:gd name="T32" fmla="*/ 34 w 81"/>
                <a:gd name="T33" fmla="*/ 0 h 116"/>
                <a:gd name="T34" fmla="*/ 42 w 81"/>
                <a:gd name="T35" fmla="*/ 0 h 116"/>
                <a:gd name="T36" fmla="*/ 50 w 81"/>
                <a:gd name="T37" fmla="*/ 0 h 116"/>
                <a:gd name="T38" fmla="*/ 57 w 81"/>
                <a:gd name="T39" fmla="*/ 4 h 116"/>
                <a:gd name="T40" fmla="*/ 65 w 81"/>
                <a:gd name="T41" fmla="*/ 11 h 116"/>
                <a:gd name="T42" fmla="*/ 69 w 81"/>
                <a:gd name="T43" fmla="*/ 15 h 116"/>
                <a:gd name="T44" fmla="*/ 73 w 81"/>
                <a:gd name="T45" fmla="*/ 27 h 116"/>
                <a:gd name="T46" fmla="*/ 77 w 81"/>
                <a:gd name="T47" fmla="*/ 35 h 116"/>
                <a:gd name="T48" fmla="*/ 81 w 81"/>
                <a:gd name="T49" fmla="*/ 46 h 116"/>
                <a:gd name="T50" fmla="*/ 81 w 81"/>
                <a:gd name="T51" fmla="*/ 58 h 116"/>
                <a:gd name="T52" fmla="*/ 77 w 81"/>
                <a:gd name="T53" fmla="*/ 69 h 116"/>
                <a:gd name="T54" fmla="*/ 77 w 81"/>
                <a:gd name="T55" fmla="*/ 81 h 116"/>
                <a:gd name="T56" fmla="*/ 73 w 81"/>
                <a:gd name="T57" fmla="*/ 89 h 116"/>
                <a:gd name="T58" fmla="*/ 65 w 81"/>
                <a:gd name="T59" fmla="*/ 96 h 116"/>
                <a:gd name="T60" fmla="*/ 61 w 81"/>
                <a:gd name="T61" fmla="*/ 104 h 116"/>
                <a:gd name="T62" fmla="*/ 54 w 81"/>
                <a:gd name="T63" fmla="*/ 112 h 116"/>
                <a:gd name="T64" fmla="*/ 46 w 81"/>
                <a:gd name="T65" fmla="*/ 112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116"/>
                <a:gd name="T101" fmla="*/ 81 w 81"/>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116">
                  <a:moveTo>
                    <a:pt x="46" y="112"/>
                  </a:moveTo>
                  <a:lnTo>
                    <a:pt x="38" y="116"/>
                  </a:lnTo>
                  <a:lnTo>
                    <a:pt x="30" y="112"/>
                  </a:lnTo>
                  <a:lnTo>
                    <a:pt x="23" y="112"/>
                  </a:lnTo>
                  <a:lnTo>
                    <a:pt x="15" y="104"/>
                  </a:lnTo>
                  <a:lnTo>
                    <a:pt x="11" y="96"/>
                  </a:lnTo>
                  <a:lnTo>
                    <a:pt x="7" y="89"/>
                  </a:lnTo>
                  <a:lnTo>
                    <a:pt x="4" y="81"/>
                  </a:lnTo>
                  <a:lnTo>
                    <a:pt x="0" y="69"/>
                  </a:lnTo>
                  <a:lnTo>
                    <a:pt x="0" y="58"/>
                  </a:lnTo>
                  <a:lnTo>
                    <a:pt x="4" y="46"/>
                  </a:lnTo>
                  <a:lnTo>
                    <a:pt x="4" y="35"/>
                  </a:lnTo>
                  <a:lnTo>
                    <a:pt x="7" y="27"/>
                  </a:lnTo>
                  <a:lnTo>
                    <a:pt x="15" y="19"/>
                  </a:lnTo>
                  <a:lnTo>
                    <a:pt x="19" y="11"/>
                  </a:lnTo>
                  <a:lnTo>
                    <a:pt x="27" y="4"/>
                  </a:lnTo>
                  <a:lnTo>
                    <a:pt x="34" y="0"/>
                  </a:lnTo>
                  <a:lnTo>
                    <a:pt x="42" y="0"/>
                  </a:lnTo>
                  <a:lnTo>
                    <a:pt x="50" y="0"/>
                  </a:lnTo>
                  <a:lnTo>
                    <a:pt x="57" y="4"/>
                  </a:lnTo>
                  <a:lnTo>
                    <a:pt x="65" y="11"/>
                  </a:lnTo>
                  <a:lnTo>
                    <a:pt x="69" y="15"/>
                  </a:lnTo>
                  <a:lnTo>
                    <a:pt x="73" y="27"/>
                  </a:lnTo>
                  <a:lnTo>
                    <a:pt x="77" y="35"/>
                  </a:lnTo>
                  <a:lnTo>
                    <a:pt x="81" y="46"/>
                  </a:lnTo>
                  <a:lnTo>
                    <a:pt x="81" y="58"/>
                  </a:lnTo>
                  <a:lnTo>
                    <a:pt x="77" y="69"/>
                  </a:lnTo>
                  <a:lnTo>
                    <a:pt x="77" y="81"/>
                  </a:lnTo>
                  <a:lnTo>
                    <a:pt x="73" y="89"/>
                  </a:lnTo>
                  <a:lnTo>
                    <a:pt x="65" y="96"/>
                  </a:lnTo>
                  <a:lnTo>
                    <a:pt x="61" y="104"/>
                  </a:lnTo>
                  <a:lnTo>
                    <a:pt x="54" y="112"/>
                  </a:lnTo>
                  <a:lnTo>
                    <a:pt x="46" y="112"/>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2" name="Freeform 261"/>
            <p:cNvSpPr>
              <a:spLocks/>
            </p:cNvSpPr>
            <p:nvPr/>
          </p:nvSpPr>
          <p:spPr bwMode="auto">
            <a:xfrm>
              <a:off x="2190" y="2662"/>
              <a:ext cx="46" cy="50"/>
            </a:xfrm>
            <a:custGeom>
              <a:avLst/>
              <a:gdLst>
                <a:gd name="T0" fmla="*/ 0 w 46"/>
                <a:gd name="T1" fmla="*/ 0 h 50"/>
                <a:gd name="T2" fmla="*/ 0 w 46"/>
                <a:gd name="T3" fmla="*/ 0 h 50"/>
                <a:gd name="T4" fmla="*/ 0 w 46"/>
                <a:gd name="T5" fmla="*/ 12 h 50"/>
                <a:gd name="T6" fmla="*/ 4 w 46"/>
                <a:gd name="T7" fmla="*/ 20 h 50"/>
                <a:gd name="T8" fmla="*/ 7 w 46"/>
                <a:gd name="T9" fmla="*/ 31 h 50"/>
                <a:gd name="T10" fmla="*/ 15 w 46"/>
                <a:gd name="T11" fmla="*/ 39 h 50"/>
                <a:gd name="T12" fmla="*/ 23 w 46"/>
                <a:gd name="T13" fmla="*/ 43 h 50"/>
                <a:gd name="T14" fmla="*/ 30 w 46"/>
                <a:gd name="T15" fmla="*/ 47 h 50"/>
                <a:gd name="T16" fmla="*/ 38 w 46"/>
                <a:gd name="T17" fmla="*/ 50 h 50"/>
                <a:gd name="T18" fmla="*/ 46 w 46"/>
                <a:gd name="T19" fmla="*/ 47 h 50"/>
                <a:gd name="T20" fmla="*/ 46 w 46"/>
                <a:gd name="T21" fmla="*/ 43 h 50"/>
                <a:gd name="T22" fmla="*/ 38 w 46"/>
                <a:gd name="T23" fmla="*/ 43 h 50"/>
                <a:gd name="T24" fmla="*/ 30 w 46"/>
                <a:gd name="T25" fmla="*/ 43 h 50"/>
                <a:gd name="T26" fmla="*/ 23 w 46"/>
                <a:gd name="T27" fmla="*/ 39 h 50"/>
                <a:gd name="T28" fmla="*/ 19 w 46"/>
                <a:gd name="T29" fmla="*/ 35 h 50"/>
                <a:gd name="T30" fmla="*/ 15 w 46"/>
                <a:gd name="T31" fmla="*/ 27 h 50"/>
                <a:gd name="T32" fmla="*/ 7 w 46"/>
                <a:gd name="T33" fmla="*/ 20 h 50"/>
                <a:gd name="T34" fmla="*/ 7 w 46"/>
                <a:gd name="T35" fmla="*/ 12 h 50"/>
                <a:gd name="T36" fmla="*/ 4 w 46"/>
                <a:gd name="T37" fmla="*/ 0 h 50"/>
                <a:gd name="T38" fmla="*/ 4 w 46"/>
                <a:gd name="T39" fmla="*/ 0 h 50"/>
                <a:gd name="T40" fmla="*/ 0 w 46"/>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50"/>
                <a:gd name="T65" fmla="*/ 46 w 46"/>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50">
                  <a:moveTo>
                    <a:pt x="0" y="0"/>
                  </a:moveTo>
                  <a:lnTo>
                    <a:pt x="0" y="0"/>
                  </a:lnTo>
                  <a:lnTo>
                    <a:pt x="0" y="12"/>
                  </a:lnTo>
                  <a:lnTo>
                    <a:pt x="4" y="20"/>
                  </a:lnTo>
                  <a:lnTo>
                    <a:pt x="7" y="31"/>
                  </a:lnTo>
                  <a:lnTo>
                    <a:pt x="15" y="39"/>
                  </a:lnTo>
                  <a:lnTo>
                    <a:pt x="23" y="43"/>
                  </a:lnTo>
                  <a:lnTo>
                    <a:pt x="30" y="47"/>
                  </a:lnTo>
                  <a:lnTo>
                    <a:pt x="38" y="50"/>
                  </a:lnTo>
                  <a:lnTo>
                    <a:pt x="46" y="47"/>
                  </a:lnTo>
                  <a:lnTo>
                    <a:pt x="46" y="43"/>
                  </a:lnTo>
                  <a:lnTo>
                    <a:pt x="38" y="43"/>
                  </a:lnTo>
                  <a:lnTo>
                    <a:pt x="30" y="43"/>
                  </a:lnTo>
                  <a:lnTo>
                    <a:pt x="23" y="39"/>
                  </a:lnTo>
                  <a:lnTo>
                    <a:pt x="19" y="35"/>
                  </a:lnTo>
                  <a:lnTo>
                    <a:pt x="15" y="27"/>
                  </a:lnTo>
                  <a:lnTo>
                    <a:pt x="7" y="20"/>
                  </a:lnTo>
                  <a:lnTo>
                    <a:pt x="7" y="1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3" name="Freeform 262"/>
            <p:cNvSpPr>
              <a:spLocks/>
            </p:cNvSpPr>
            <p:nvPr/>
          </p:nvSpPr>
          <p:spPr bwMode="auto">
            <a:xfrm>
              <a:off x="2190" y="2593"/>
              <a:ext cx="34" cy="69"/>
            </a:xfrm>
            <a:custGeom>
              <a:avLst/>
              <a:gdLst>
                <a:gd name="T0" fmla="*/ 34 w 34"/>
                <a:gd name="T1" fmla="*/ 0 h 69"/>
                <a:gd name="T2" fmla="*/ 34 w 34"/>
                <a:gd name="T3" fmla="*/ 0 h 69"/>
                <a:gd name="T4" fmla="*/ 27 w 34"/>
                <a:gd name="T5" fmla="*/ 4 h 69"/>
                <a:gd name="T6" fmla="*/ 19 w 34"/>
                <a:gd name="T7" fmla="*/ 8 h 69"/>
                <a:gd name="T8" fmla="*/ 11 w 34"/>
                <a:gd name="T9" fmla="*/ 15 h 69"/>
                <a:gd name="T10" fmla="*/ 7 w 34"/>
                <a:gd name="T11" fmla="*/ 23 h 69"/>
                <a:gd name="T12" fmla="*/ 4 w 34"/>
                <a:gd name="T13" fmla="*/ 35 h 69"/>
                <a:gd name="T14" fmla="*/ 0 w 34"/>
                <a:gd name="T15" fmla="*/ 46 h 69"/>
                <a:gd name="T16" fmla="*/ 0 w 34"/>
                <a:gd name="T17" fmla="*/ 58 h 69"/>
                <a:gd name="T18" fmla="*/ 0 w 34"/>
                <a:gd name="T19" fmla="*/ 69 h 69"/>
                <a:gd name="T20" fmla="*/ 4 w 34"/>
                <a:gd name="T21" fmla="*/ 69 h 69"/>
                <a:gd name="T22" fmla="*/ 4 w 34"/>
                <a:gd name="T23" fmla="*/ 58 h 69"/>
                <a:gd name="T24" fmla="*/ 4 w 34"/>
                <a:gd name="T25" fmla="*/ 46 h 69"/>
                <a:gd name="T26" fmla="*/ 7 w 34"/>
                <a:gd name="T27" fmla="*/ 35 h 69"/>
                <a:gd name="T28" fmla="*/ 11 w 34"/>
                <a:gd name="T29" fmla="*/ 27 h 69"/>
                <a:gd name="T30" fmla="*/ 15 w 34"/>
                <a:gd name="T31" fmla="*/ 19 h 69"/>
                <a:gd name="T32" fmla="*/ 23 w 34"/>
                <a:gd name="T33" fmla="*/ 11 h 69"/>
                <a:gd name="T34" fmla="*/ 27 w 34"/>
                <a:gd name="T35" fmla="*/ 8 h 69"/>
                <a:gd name="T36" fmla="*/ 34 w 34"/>
                <a:gd name="T37" fmla="*/ 4 h 69"/>
                <a:gd name="T38" fmla="*/ 34 w 34"/>
                <a:gd name="T39" fmla="*/ 4 h 69"/>
                <a:gd name="T40" fmla="*/ 34 w 34"/>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69"/>
                <a:gd name="T65" fmla="*/ 34 w 34"/>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69">
                  <a:moveTo>
                    <a:pt x="34" y="0"/>
                  </a:moveTo>
                  <a:lnTo>
                    <a:pt x="34" y="0"/>
                  </a:lnTo>
                  <a:lnTo>
                    <a:pt x="27" y="4"/>
                  </a:lnTo>
                  <a:lnTo>
                    <a:pt x="19" y="8"/>
                  </a:lnTo>
                  <a:lnTo>
                    <a:pt x="11" y="15"/>
                  </a:lnTo>
                  <a:lnTo>
                    <a:pt x="7" y="23"/>
                  </a:lnTo>
                  <a:lnTo>
                    <a:pt x="4" y="35"/>
                  </a:lnTo>
                  <a:lnTo>
                    <a:pt x="0" y="46"/>
                  </a:lnTo>
                  <a:lnTo>
                    <a:pt x="0" y="58"/>
                  </a:lnTo>
                  <a:lnTo>
                    <a:pt x="0" y="69"/>
                  </a:lnTo>
                  <a:lnTo>
                    <a:pt x="4" y="69"/>
                  </a:lnTo>
                  <a:lnTo>
                    <a:pt x="4" y="58"/>
                  </a:lnTo>
                  <a:lnTo>
                    <a:pt x="4" y="46"/>
                  </a:lnTo>
                  <a:lnTo>
                    <a:pt x="7" y="35"/>
                  </a:lnTo>
                  <a:lnTo>
                    <a:pt x="11" y="27"/>
                  </a:lnTo>
                  <a:lnTo>
                    <a:pt x="15" y="19"/>
                  </a:lnTo>
                  <a:lnTo>
                    <a:pt x="23" y="11"/>
                  </a:lnTo>
                  <a:lnTo>
                    <a:pt x="27" y="8"/>
                  </a:lnTo>
                  <a:lnTo>
                    <a:pt x="34" y="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4" name="Freeform 263"/>
            <p:cNvSpPr>
              <a:spLocks/>
            </p:cNvSpPr>
            <p:nvPr/>
          </p:nvSpPr>
          <p:spPr bwMode="auto">
            <a:xfrm>
              <a:off x="2224" y="2589"/>
              <a:ext cx="47" cy="50"/>
            </a:xfrm>
            <a:custGeom>
              <a:avLst/>
              <a:gdLst>
                <a:gd name="T0" fmla="*/ 47 w 47"/>
                <a:gd name="T1" fmla="*/ 50 h 50"/>
                <a:gd name="T2" fmla="*/ 47 w 47"/>
                <a:gd name="T3" fmla="*/ 50 h 50"/>
                <a:gd name="T4" fmla="*/ 47 w 47"/>
                <a:gd name="T5" fmla="*/ 39 h 50"/>
                <a:gd name="T6" fmla="*/ 43 w 47"/>
                <a:gd name="T7" fmla="*/ 27 h 50"/>
                <a:gd name="T8" fmla="*/ 39 w 47"/>
                <a:gd name="T9" fmla="*/ 19 h 50"/>
                <a:gd name="T10" fmla="*/ 31 w 47"/>
                <a:gd name="T11" fmla="*/ 12 h 50"/>
                <a:gd name="T12" fmla="*/ 23 w 47"/>
                <a:gd name="T13" fmla="*/ 8 h 50"/>
                <a:gd name="T14" fmla="*/ 16 w 47"/>
                <a:gd name="T15" fmla="*/ 4 h 50"/>
                <a:gd name="T16" fmla="*/ 8 w 47"/>
                <a:gd name="T17" fmla="*/ 0 h 50"/>
                <a:gd name="T18" fmla="*/ 0 w 47"/>
                <a:gd name="T19" fmla="*/ 4 h 50"/>
                <a:gd name="T20" fmla="*/ 0 w 47"/>
                <a:gd name="T21" fmla="*/ 8 h 50"/>
                <a:gd name="T22" fmla="*/ 8 w 47"/>
                <a:gd name="T23" fmla="*/ 8 h 50"/>
                <a:gd name="T24" fmla="*/ 16 w 47"/>
                <a:gd name="T25" fmla="*/ 8 h 50"/>
                <a:gd name="T26" fmla="*/ 23 w 47"/>
                <a:gd name="T27" fmla="*/ 12 h 50"/>
                <a:gd name="T28" fmla="*/ 27 w 47"/>
                <a:gd name="T29" fmla="*/ 15 h 50"/>
                <a:gd name="T30" fmla="*/ 35 w 47"/>
                <a:gd name="T31" fmla="*/ 23 h 50"/>
                <a:gd name="T32" fmla="*/ 39 w 47"/>
                <a:gd name="T33" fmla="*/ 31 h 50"/>
                <a:gd name="T34" fmla="*/ 39 w 47"/>
                <a:gd name="T35" fmla="*/ 39 h 50"/>
                <a:gd name="T36" fmla="*/ 43 w 47"/>
                <a:gd name="T37" fmla="*/ 50 h 50"/>
                <a:gd name="T38" fmla="*/ 43 w 47"/>
                <a:gd name="T39" fmla="*/ 50 h 50"/>
                <a:gd name="T40" fmla="*/ 47 w 47"/>
                <a:gd name="T41" fmla="*/ 5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50"/>
                <a:gd name="T65" fmla="*/ 47 w 47"/>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50">
                  <a:moveTo>
                    <a:pt x="47" y="50"/>
                  </a:moveTo>
                  <a:lnTo>
                    <a:pt x="47" y="50"/>
                  </a:lnTo>
                  <a:lnTo>
                    <a:pt x="47" y="39"/>
                  </a:lnTo>
                  <a:lnTo>
                    <a:pt x="43" y="27"/>
                  </a:lnTo>
                  <a:lnTo>
                    <a:pt x="39" y="19"/>
                  </a:lnTo>
                  <a:lnTo>
                    <a:pt x="31" y="12"/>
                  </a:lnTo>
                  <a:lnTo>
                    <a:pt x="23" y="8"/>
                  </a:lnTo>
                  <a:lnTo>
                    <a:pt x="16" y="4"/>
                  </a:lnTo>
                  <a:lnTo>
                    <a:pt x="8" y="0"/>
                  </a:lnTo>
                  <a:lnTo>
                    <a:pt x="0" y="4"/>
                  </a:lnTo>
                  <a:lnTo>
                    <a:pt x="0" y="8"/>
                  </a:lnTo>
                  <a:lnTo>
                    <a:pt x="8" y="8"/>
                  </a:lnTo>
                  <a:lnTo>
                    <a:pt x="16" y="8"/>
                  </a:lnTo>
                  <a:lnTo>
                    <a:pt x="23" y="12"/>
                  </a:lnTo>
                  <a:lnTo>
                    <a:pt x="27" y="15"/>
                  </a:lnTo>
                  <a:lnTo>
                    <a:pt x="35" y="23"/>
                  </a:lnTo>
                  <a:lnTo>
                    <a:pt x="39" y="31"/>
                  </a:lnTo>
                  <a:lnTo>
                    <a:pt x="39" y="39"/>
                  </a:lnTo>
                  <a:lnTo>
                    <a:pt x="43" y="50"/>
                  </a:lnTo>
                  <a:lnTo>
                    <a:pt x="47"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5" name="Freeform 264"/>
            <p:cNvSpPr>
              <a:spLocks/>
            </p:cNvSpPr>
            <p:nvPr/>
          </p:nvSpPr>
          <p:spPr bwMode="auto">
            <a:xfrm>
              <a:off x="2236" y="2639"/>
              <a:ext cx="35" cy="70"/>
            </a:xfrm>
            <a:custGeom>
              <a:avLst/>
              <a:gdLst>
                <a:gd name="T0" fmla="*/ 0 w 35"/>
                <a:gd name="T1" fmla="*/ 70 h 70"/>
                <a:gd name="T2" fmla="*/ 0 w 35"/>
                <a:gd name="T3" fmla="*/ 70 h 70"/>
                <a:gd name="T4" fmla="*/ 8 w 35"/>
                <a:gd name="T5" fmla="*/ 66 h 70"/>
                <a:gd name="T6" fmla="*/ 15 w 35"/>
                <a:gd name="T7" fmla="*/ 62 h 70"/>
                <a:gd name="T8" fmla="*/ 23 w 35"/>
                <a:gd name="T9" fmla="*/ 54 h 70"/>
                <a:gd name="T10" fmla="*/ 27 w 35"/>
                <a:gd name="T11" fmla="*/ 43 h 70"/>
                <a:gd name="T12" fmla="*/ 35 w 35"/>
                <a:gd name="T13" fmla="*/ 35 h 70"/>
                <a:gd name="T14" fmla="*/ 35 w 35"/>
                <a:gd name="T15" fmla="*/ 23 h 70"/>
                <a:gd name="T16" fmla="*/ 35 w 35"/>
                <a:gd name="T17" fmla="*/ 12 h 70"/>
                <a:gd name="T18" fmla="*/ 35 w 35"/>
                <a:gd name="T19" fmla="*/ 0 h 70"/>
                <a:gd name="T20" fmla="*/ 31 w 35"/>
                <a:gd name="T21" fmla="*/ 0 h 70"/>
                <a:gd name="T22" fmla="*/ 31 w 35"/>
                <a:gd name="T23" fmla="*/ 12 h 70"/>
                <a:gd name="T24" fmla="*/ 31 w 35"/>
                <a:gd name="T25" fmla="*/ 23 h 70"/>
                <a:gd name="T26" fmla="*/ 27 w 35"/>
                <a:gd name="T27" fmla="*/ 31 h 70"/>
                <a:gd name="T28" fmla="*/ 23 w 35"/>
                <a:gd name="T29" fmla="*/ 43 h 70"/>
                <a:gd name="T30" fmla="*/ 19 w 35"/>
                <a:gd name="T31" fmla="*/ 50 h 70"/>
                <a:gd name="T32" fmla="*/ 11 w 35"/>
                <a:gd name="T33" fmla="*/ 54 h 70"/>
                <a:gd name="T34" fmla="*/ 8 w 35"/>
                <a:gd name="T35" fmla="*/ 62 h 70"/>
                <a:gd name="T36" fmla="*/ 0 w 35"/>
                <a:gd name="T37" fmla="*/ 66 h 70"/>
                <a:gd name="T38" fmla="*/ 0 w 35"/>
                <a:gd name="T39" fmla="*/ 66 h 70"/>
                <a:gd name="T40" fmla="*/ 0 w 35"/>
                <a:gd name="T41" fmla="*/ 70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70"/>
                <a:gd name="T65" fmla="*/ 35 w 35"/>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70">
                  <a:moveTo>
                    <a:pt x="0" y="70"/>
                  </a:moveTo>
                  <a:lnTo>
                    <a:pt x="0" y="70"/>
                  </a:lnTo>
                  <a:lnTo>
                    <a:pt x="8" y="66"/>
                  </a:lnTo>
                  <a:lnTo>
                    <a:pt x="15" y="62"/>
                  </a:lnTo>
                  <a:lnTo>
                    <a:pt x="23" y="54"/>
                  </a:lnTo>
                  <a:lnTo>
                    <a:pt x="27" y="43"/>
                  </a:lnTo>
                  <a:lnTo>
                    <a:pt x="35" y="35"/>
                  </a:lnTo>
                  <a:lnTo>
                    <a:pt x="35" y="23"/>
                  </a:lnTo>
                  <a:lnTo>
                    <a:pt x="35" y="12"/>
                  </a:lnTo>
                  <a:lnTo>
                    <a:pt x="35" y="0"/>
                  </a:lnTo>
                  <a:lnTo>
                    <a:pt x="31" y="0"/>
                  </a:lnTo>
                  <a:lnTo>
                    <a:pt x="31" y="12"/>
                  </a:lnTo>
                  <a:lnTo>
                    <a:pt x="31" y="23"/>
                  </a:lnTo>
                  <a:lnTo>
                    <a:pt x="27" y="31"/>
                  </a:lnTo>
                  <a:lnTo>
                    <a:pt x="23" y="43"/>
                  </a:lnTo>
                  <a:lnTo>
                    <a:pt x="19" y="50"/>
                  </a:lnTo>
                  <a:lnTo>
                    <a:pt x="11" y="54"/>
                  </a:lnTo>
                  <a:lnTo>
                    <a:pt x="8" y="62"/>
                  </a:lnTo>
                  <a:lnTo>
                    <a:pt x="0" y="6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6" name="Freeform 265"/>
            <p:cNvSpPr>
              <a:spLocks/>
            </p:cNvSpPr>
            <p:nvPr/>
          </p:nvSpPr>
          <p:spPr bwMode="auto">
            <a:xfrm>
              <a:off x="2194" y="2620"/>
              <a:ext cx="77" cy="89"/>
            </a:xfrm>
            <a:custGeom>
              <a:avLst/>
              <a:gdLst>
                <a:gd name="T0" fmla="*/ 42 w 77"/>
                <a:gd name="T1" fmla="*/ 85 h 89"/>
                <a:gd name="T2" fmla="*/ 34 w 77"/>
                <a:gd name="T3" fmla="*/ 89 h 89"/>
                <a:gd name="T4" fmla="*/ 26 w 77"/>
                <a:gd name="T5" fmla="*/ 85 h 89"/>
                <a:gd name="T6" fmla="*/ 19 w 77"/>
                <a:gd name="T7" fmla="*/ 85 h 89"/>
                <a:gd name="T8" fmla="*/ 15 w 77"/>
                <a:gd name="T9" fmla="*/ 81 h 89"/>
                <a:gd name="T10" fmla="*/ 7 w 77"/>
                <a:gd name="T11" fmla="*/ 73 h 89"/>
                <a:gd name="T12" fmla="*/ 3 w 77"/>
                <a:gd name="T13" fmla="*/ 69 h 89"/>
                <a:gd name="T14" fmla="*/ 0 w 77"/>
                <a:gd name="T15" fmla="*/ 62 h 89"/>
                <a:gd name="T16" fmla="*/ 0 w 77"/>
                <a:gd name="T17" fmla="*/ 50 h 89"/>
                <a:gd name="T18" fmla="*/ 0 w 77"/>
                <a:gd name="T19" fmla="*/ 42 h 89"/>
                <a:gd name="T20" fmla="*/ 0 w 77"/>
                <a:gd name="T21" fmla="*/ 35 h 89"/>
                <a:gd name="T22" fmla="*/ 3 w 77"/>
                <a:gd name="T23" fmla="*/ 27 h 89"/>
                <a:gd name="T24" fmla="*/ 7 w 77"/>
                <a:gd name="T25" fmla="*/ 19 h 89"/>
                <a:gd name="T26" fmla="*/ 11 w 77"/>
                <a:gd name="T27" fmla="*/ 11 h 89"/>
                <a:gd name="T28" fmla="*/ 15 w 77"/>
                <a:gd name="T29" fmla="*/ 8 h 89"/>
                <a:gd name="T30" fmla="*/ 23 w 77"/>
                <a:gd name="T31" fmla="*/ 4 h 89"/>
                <a:gd name="T32" fmla="*/ 30 w 77"/>
                <a:gd name="T33" fmla="*/ 0 h 89"/>
                <a:gd name="T34" fmla="*/ 38 w 77"/>
                <a:gd name="T35" fmla="*/ 0 h 89"/>
                <a:gd name="T36" fmla="*/ 46 w 77"/>
                <a:gd name="T37" fmla="*/ 0 h 89"/>
                <a:gd name="T38" fmla="*/ 53 w 77"/>
                <a:gd name="T39" fmla="*/ 4 h 89"/>
                <a:gd name="T40" fmla="*/ 61 w 77"/>
                <a:gd name="T41" fmla="*/ 4 h 89"/>
                <a:gd name="T42" fmla="*/ 65 w 77"/>
                <a:gd name="T43" fmla="*/ 11 h 89"/>
                <a:gd name="T44" fmla="*/ 73 w 77"/>
                <a:gd name="T45" fmla="*/ 19 h 89"/>
                <a:gd name="T46" fmla="*/ 73 w 77"/>
                <a:gd name="T47" fmla="*/ 27 h 89"/>
                <a:gd name="T48" fmla="*/ 77 w 77"/>
                <a:gd name="T49" fmla="*/ 35 h 89"/>
                <a:gd name="T50" fmla="*/ 77 w 77"/>
                <a:gd name="T51" fmla="*/ 42 h 89"/>
                <a:gd name="T52" fmla="*/ 77 w 77"/>
                <a:gd name="T53" fmla="*/ 50 h 89"/>
                <a:gd name="T54" fmla="*/ 73 w 77"/>
                <a:gd name="T55" fmla="*/ 62 h 89"/>
                <a:gd name="T56" fmla="*/ 69 w 77"/>
                <a:gd name="T57" fmla="*/ 65 h 89"/>
                <a:gd name="T58" fmla="*/ 65 w 77"/>
                <a:gd name="T59" fmla="*/ 73 h 89"/>
                <a:gd name="T60" fmla="*/ 57 w 77"/>
                <a:gd name="T61" fmla="*/ 81 h 89"/>
                <a:gd name="T62" fmla="*/ 50 w 77"/>
                <a:gd name="T63" fmla="*/ 85 h 89"/>
                <a:gd name="T64" fmla="*/ 42 w 77"/>
                <a:gd name="T65" fmla="*/ 85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9"/>
                <a:gd name="T101" fmla="*/ 77 w 77"/>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9">
                  <a:moveTo>
                    <a:pt x="42" y="85"/>
                  </a:moveTo>
                  <a:lnTo>
                    <a:pt x="34" y="89"/>
                  </a:lnTo>
                  <a:lnTo>
                    <a:pt x="26" y="85"/>
                  </a:lnTo>
                  <a:lnTo>
                    <a:pt x="19" y="85"/>
                  </a:lnTo>
                  <a:lnTo>
                    <a:pt x="15" y="81"/>
                  </a:lnTo>
                  <a:lnTo>
                    <a:pt x="7" y="73"/>
                  </a:lnTo>
                  <a:lnTo>
                    <a:pt x="3" y="69"/>
                  </a:lnTo>
                  <a:lnTo>
                    <a:pt x="0" y="62"/>
                  </a:lnTo>
                  <a:lnTo>
                    <a:pt x="0" y="50"/>
                  </a:lnTo>
                  <a:lnTo>
                    <a:pt x="0" y="42"/>
                  </a:lnTo>
                  <a:lnTo>
                    <a:pt x="0" y="35"/>
                  </a:lnTo>
                  <a:lnTo>
                    <a:pt x="3" y="27"/>
                  </a:lnTo>
                  <a:lnTo>
                    <a:pt x="7" y="19"/>
                  </a:lnTo>
                  <a:lnTo>
                    <a:pt x="11" y="11"/>
                  </a:lnTo>
                  <a:lnTo>
                    <a:pt x="15" y="8"/>
                  </a:lnTo>
                  <a:lnTo>
                    <a:pt x="23" y="4"/>
                  </a:lnTo>
                  <a:lnTo>
                    <a:pt x="30" y="0"/>
                  </a:lnTo>
                  <a:lnTo>
                    <a:pt x="38" y="0"/>
                  </a:lnTo>
                  <a:lnTo>
                    <a:pt x="46" y="0"/>
                  </a:lnTo>
                  <a:lnTo>
                    <a:pt x="53" y="4"/>
                  </a:lnTo>
                  <a:lnTo>
                    <a:pt x="61" y="4"/>
                  </a:lnTo>
                  <a:lnTo>
                    <a:pt x="65" y="11"/>
                  </a:lnTo>
                  <a:lnTo>
                    <a:pt x="73" y="19"/>
                  </a:lnTo>
                  <a:lnTo>
                    <a:pt x="73" y="27"/>
                  </a:lnTo>
                  <a:lnTo>
                    <a:pt x="77" y="35"/>
                  </a:lnTo>
                  <a:lnTo>
                    <a:pt x="77" y="42"/>
                  </a:lnTo>
                  <a:lnTo>
                    <a:pt x="77" y="50"/>
                  </a:lnTo>
                  <a:lnTo>
                    <a:pt x="73" y="62"/>
                  </a:lnTo>
                  <a:lnTo>
                    <a:pt x="69" y="65"/>
                  </a:lnTo>
                  <a:lnTo>
                    <a:pt x="65" y="73"/>
                  </a:lnTo>
                  <a:lnTo>
                    <a:pt x="57" y="81"/>
                  </a:lnTo>
                  <a:lnTo>
                    <a:pt x="50" y="85"/>
                  </a:lnTo>
                  <a:lnTo>
                    <a:pt x="42"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7" name="Freeform 266"/>
            <p:cNvSpPr>
              <a:spLocks/>
            </p:cNvSpPr>
            <p:nvPr/>
          </p:nvSpPr>
          <p:spPr bwMode="auto">
            <a:xfrm>
              <a:off x="2190" y="2670"/>
              <a:ext cx="46" cy="42"/>
            </a:xfrm>
            <a:custGeom>
              <a:avLst/>
              <a:gdLst>
                <a:gd name="T0" fmla="*/ 0 w 46"/>
                <a:gd name="T1" fmla="*/ 0 h 42"/>
                <a:gd name="T2" fmla="*/ 0 w 46"/>
                <a:gd name="T3" fmla="*/ 0 h 42"/>
                <a:gd name="T4" fmla="*/ 0 w 46"/>
                <a:gd name="T5" fmla="*/ 12 h 42"/>
                <a:gd name="T6" fmla="*/ 4 w 46"/>
                <a:gd name="T7" fmla="*/ 19 h 42"/>
                <a:gd name="T8" fmla="*/ 7 w 46"/>
                <a:gd name="T9" fmla="*/ 27 h 42"/>
                <a:gd name="T10" fmla="*/ 15 w 46"/>
                <a:gd name="T11" fmla="*/ 31 h 42"/>
                <a:gd name="T12" fmla="*/ 23 w 46"/>
                <a:gd name="T13" fmla="*/ 35 h 42"/>
                <a:gd name="T14" fmla="*/ 30 w 46"/>
                <a:gd name="T15" fmla="*/ 39 h 42"/>
                <a:gd name="T16" fmla="*/ 38 w 46"/>
                <a:gd name="T17" fmla="*/ 42 h 42"/>
                <a:gd name="T18" fmla="*/ 46 w 46"/>
                <a:gd name="T19" fmla="*/ 39 h 42"/>
                <a:gd name="T20" fmla="*/ 46 w 46"/>
                <a:gd name="T21" fmla="*/ 35 h 42"/>
                <a:gd name="T22" fmla="*/ 38 w 46"/>
                <a:gd name="T23" fmla="*/ 35 h 42"/>
                <a:gd name="T24" fmla="*/ 30 w 46"/>
                <a:gd name="T25" fmla="*/ 35 h 42"/>
                <a:gd name="T26" fmla="*/ 23 w 46"/>
                <a:gd name="T27" fmla="*/ 31 h 42"/>
                <a:gd name="T28" fmla="*/ 19 w 46"/>
                <a:gd name="T29" fmla="*/ 27 h 42"/>
                <a:gd name="T30" fmla="*/ 15 w 46"/>
                <a:gd name="T31" fmla="*/ 23 h 42"/>
                <a:gd name="T32" fmla="*/ 11 w 46"/>
                <a:gd name="T33" fmla="*/ 15 h 42"/>
                <a:gd name="T34" fmla="*/ 7 w 46"/>
                <a:gd name="T35" fmla="*/ 12 h 42"/>
                <a:gd name="T36" fmla="*/ 4 w 46"/>
                <a:gd name="T37" fmla="*/ 0 h 42"/>
                <a:gd name="T38" fmla="*/ 4 w 46"/>
                <a:gd name="T39" fmla="*/ 0 h 42"/>
                <a:gd name="T40" fmla="*/ 0 w 46"/>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42"/>
                <a:gd name="T65" fmla="*/ 46 w 46"/>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42">
                  <a:moveTo>
                    <a:pt x="0" y="0"/>
                  </a:moveTo>
                  <a:lnTo>
                    <a:pt x="0" y="0"/>
                  </a:lnTo>
                  <a:lnTo>
                    <a:pt x="0" y="12"/>
                  </a:lnTo>
                  <a:lnTo>
                    <a:pt x="4" y="19"/>
                  </a:lnTo>
                  <a:lnTo>
                    <a:pt x="7" y="27"/>
                  </a:lnTo>
                  <a:lnTo>
                    <a:pt x="15" y="31"/>
                  </a:lnTo>
                  <a:lnTo>
                    <a:pt x="23" y="35"/>
                  </a:lnTo>
                  <a:lnTo>
                    <a:pt x="30" y="39"/>
                  </a:lnTo>
                  <a:lnTo>
                    <a:pt x="38" y="42"/>
                  </a:lnTo>
                  <a:lnTo>
                    <a:pt x="46" y="39"/>
                  </a:lnTo>
                  <a:lnTo>
                    <a:pt x="46" y="35"/>
                  </a:lnTo>
                  <a:lnTo>
                    <a:pt x="38" y="35"/>
                  </a:lnTo>
                  <a:lnTo>
                    <a:pt x="30" y="35"/>
                  </a:lnTo>
                  <a:lnTo>
                    <a:pt x="23" y="31"/>
                  </a:lnTo>
                  <a:lnTo>
                    <a:pt x="19" y="27"/>
                  </a:lnTo>
                  <a:lnTo>
                    <a:pt x="15" y="23"/>
                  </a:lnTo>
                  <a:lnTo>
                    <a:pt x="11" y="15"/>
                  </a:lnTo>
                  <a:lnTo>
                    <a:pt x="7" y="1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8" name="Freeform 267"/>
            <p:cNvSpPr>
              <a:spLocks/>
            </p:cNvSpPr>
            <p:nvPr/>
          </p:nvSpPr>
          <p:spPr bwMode="auto">
            <a:xfrm>
              <a:off x="2190" y="2616"/>
              <a:ext cx="34" cy="54"/>
            </a:xfrm>
            <a:custGeom>
              <a:avLst/>
              <a:gdLst>
                <a:gd name="T0" fmla="*/ 34 w 34"/>
                <a:gd name="T1" fmla="*/ 0 h 54"/>
                <a:gd name="T2" fmla="*/ 34 w 34"/>
                <a:gd name="T3" fmla="*/ 0 h 54"/>
                <a:gd name="T4" fmla="*/ 27 w 34"/>
                <a:gd name="T5" fmla="*/ 4 h 54"/>
                <a:gd name="T6" fmla="*/ 19 w 34"/>
                <a:gd name="T7" fmla="*/ 8 h 54"/>
                <a:gd name="T8" fmla="*/ 11 w 34"/>
                <a:gd name="T9" fmla="*/ 15 h 54"/>
                <a:gd name="T10" fmla="*/ 7 w 34"/>
                <a:gd name="T11" fmla="*/ 19 h 54"/>
                <a:gd name="T12" fmla="*/ 4 w 34"/>
                <a:gd name="T13" fmla="*/ 31 h 54"/>
                <a:gd name="T14" fmla="*/ 0 w 34"/>
                <a:gd name="T15" fmla="*/ 39 h 54"/>
                <a:gd name="T16" fmla="*/ 0 w 34"/>
                <a:gd name="T17" fmla="*/ 46 h 54"/>
                <a:gd name="T18" fmla="*/ 0 w 34"/>
                <a:gd name="T19" fmla="*/ 54 h 54"/>
                <a:gd name="T20" fmla="*/ 4 w 34"/>
                <a:gd name="T21" fmla="*/ 54 h 54"/>
                <a:gd name="T22" fmla="*/ 4 w 34"/>
                <a:gd name="T23" fmla="*/ 46 h 54"/>
                <a:gd name="T24" fmla="*/ 7 w 34"/>
                <a:gd name="T25" fmla="*/ 39 h 54"/>
                <a:gd name="T26" fmla="*/ 7 w 34"/>
                <a:gd name="T27" fmla="*/ 31 h 54"/>
                <a:gd name="T28" fmla="*/ 11 w 34"/>
                <a:gd name="T29" fmla="*/ 23 h 54"/>
                <a:gd name="T30" fmla="*/ 19 w 34"/>
                <a:gd name="T31" fmla="*/ 19 h 54"/>
                <a:gd name="T32" fmla="*/ 23 w 34"/>
                <a:gd name="T33" fmla="*/ 12 h 54"/>
                <a:gd name="T34" fmla="*/ 30 w 34"/>
                <a:gd name="T35" fmla="*/ 8 h 54"/>
                <a:gd name="T36" fmla="*/ 34 w 34"/>
                <a:gd name="T37" fmla="*/ 8 h 54"/>
                <a:gd name="T38" fmla="*/ 34 w 34"/>
                <a:gd name="T39" fmla="*/ 8 h 54"/>
                <a:gd name="T40" fmla="*/ 34 w 34"/>
                <a:gd name="T41" fmla="*/ 0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54"/>
                <a:gd name="T65" fmla="*/ 34 w 34"/>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54">
                  <a:moveTo>
                    <a:pt x="34" y="0"/>
                  </a:moveTo>
                  <a:lnTo>
                    <a:pt x="34" y="0"/>
                  </a:lnTo>
                  <a:lnTo>
                    <a:pt x="27" y="4"/>
                  </a:lnTo>
                  <a:lnTo>
                    <a:pt x="19" y="8"/>
                  </a:lnTo>
                  <a:lnTo>
                    <a:pt x="11" y="15"/>
                  </a:lnTo>
                  <a:lnTo>
                    <a:pt x="7" y="19"/>
                  </a:lnTo>
                  <a:lnTo>
                    <a:pt x="4" y="31"/>
                  </a:lnTo>
                  <a:lnTo>
                    <a:pt x="0" y="39"/>
                  </a:lnTo>
                  <a:lnTo>
                    <a:pt x="0" y="46"/>
                  </a:lnTo>
                  <a:lnTo>
                    <a:pt x="0" y="54"/>
                  </a:lnTo>
                  <a:lnTo>
                    <a:pt x="4" y="54"/>
                  </a:lnTo>
                  <a:lnTo>
                    <a:pt x="4" y="46"/>
                  </a:lnTo>
                  <a:lnTo>
                    <a:pt x="7" y="39"/>
                  </a:lnTo>
                  <a:lnTo>
                    <a:pt x="7" y="31"/>
                  </a:lnTo>
                  <a:lnTo>
                    <a:pt x="11" y="23"/>
                  </a:lnTo>
                  <a:lnTo>
                    <a:pt x="19" y="19"/>
                  </a:lnTo>
                  <a:lnTo>
                    <a:pt x="23" y="12"/>
                  </a:lnTo>
                  <a:lnTo>
                    <a:pt x="30" y="8"/>
                  </a:lnTo>
                  <a:lnTo>
                    <a:pt x="34" y="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59" name="Freeform 268"/>
            <p:cNvSpPr>
              <a:spLocks/>
            </p:cNvSpPr>
            <p:nvPr/>
          </p:nvSpPr>
          <p:spPr bwMode="auto">
            <a:xfrm>
              <a:off x="2224" y="2616"/>
              <a:ext cx="50" cy="39"/>
            </a:xfrm>
            <a:custGeom>
              <a:avLst/>
              <a:gdLst>
                <a:gd name="T0" fmla="*/ 50 w 50"/>
                <a:gd name="T1" fmla="*/ 39 h 39"/>
                <a:gd name="T2" fmla="*/ 50 w 50"/>
                <a:gd name="T3" fmla="*/ 39 h 39"/>
                <a:gd name="T4" fmla="*/ 47 w 50"/>
                <a:gd name="T5" fmla="*/ 27 h 39"/>
                <a:gd name="T6" fmla="*/ 43 w 50"/>
                <a:gd name="T7" fmla="*/ 19 h 39"/>
                <a:gd name="T8" fmla="*/ 39 w 50"/>
                <a:gd name="T9" fmla="*/ 12 h 39"/>
                <a:gd name="T10" fmla="*/ 31 w 50"/>
                <a:gd name="T11" fmla="*/ 8 h 39"/>
                <a:gd name="T12" fmla="*/ 23 w 50"/>
                <a:gd name="T13" fmla="*/ 4 h 39"/>
                <a:gd name="T14" fmla="*/ 20 w 50"/>
                <a:gd name="T15" fmla="*/ 0 h 39"/>
                <a:gd name="T16" fmla="*/ 8 w 50"/>
                <a:gd name="T17" fmla="*/ 0 h 39"/>
                <a:gd name="T18" fmla="*/ 0 w 50"/>
                <a:gd name="T19" fmla="*/ 0 h 39"/>
                <a:gd name="T20" fmla="*/ 0 w 50"/>
                <a:gd name="T21" fmla="*/ 8 h 39"/>
                <a:gd name="T22" fmla="*/ 8 w 50"/>
                <a:gd name="T23" fmla="*/ 8 h 39"/>
                <a:gd name="T24" fmla="*/ 16 w 50"/>
                <a:gd name="T25" fmla="*/ 8 h 39"/>
                <a:gd name="T26" fmla="*/ 23 w 50"/>
                <a:gd name="T27" fmla="*/ 8 h 39"/>
                <a:gd name="T28" fmla="*/ 27 w 50"/>
                <a:gd name="T29" fmla="*/ 12 h 39"/>
                <a:gd name="T30" fmla="*/ 35 w 50"/>
                <a:gd name="T31" fmla="*/ 15 h 39"/>
                <a:gd name="T32" fmla="*/ 39 w 50"/>
                <a:gd name="T33" fmla="*/ 23 h 39"/>
                <a:gd name="T34" fmla="*/ 43 w 50"/>
                <a:gd name="T35" fmla="*/ 31 h 39"/>
                <a:gd name="T36" fmla="*/ 43 w 50"/>
                <a:gd name="T37" fmla="*/ 39 h 39"/>
                <a:gd name="T38" fmla="*/ 43 w 50"/>
                <a:gd name="T39" fmla="*/ 39 h 39"/>
                <a:gd name="T40" fmla="*/ 50 w 50"/>
                <a:gd name="T41" fmla="*/ 39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39"/>
                <a:gd name="T65" fmla="*/ 50 w 50"/>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39">
                  <a:moveTo>
                    <a:pt x="50" y="39"/>
                  </a:moveTo>
                  <a:lnTo>
                    <a:pt x="50" y="39"/>
                  </a:lnTo>
                  <a:lnTo>
                    <a:pt x="47" y="27"/>
                  </a:lnTo>
                  <a:lnTo>
                    <a:pt x="43" y="19"/>
                  </a:lnTo>
                  <a:lnTo>
                    <a:pt x="39" y="12"/>
                  </a:lnTo>
                  <a:lnTo>
                    <a:pt x="31" y="8"/>
                  </a:lnTo>
                  <a:lnTo>
                    <a:pt x="23" y="4"/>
                  </a:lnTo>
                  <a:lnTo>
                    <a:pt x="20" y="0"/>
                  </a:lnTo>
                  <a:lnTo>
                    <a:pt x="8" y="0"/>
                  </a:lnTo>
                  <a:lnTo>
                    <a:pt x="0" y="0"/>
                  </a:lnTo>
                  <a:lnTo>
                    <a:pt x="0" y="8"/>
                  </a:lnTo>
                  <a:lnTo>
                    <a:pt x="8" y="8"/>
                  </a:lnTo>
                  <a:lnTo>
                    <a:pt x="16" y="8"/>
                  </a:lnTo>
                  <a:lnTo>
                    <a:pt x="23" y="8"/>
                  </a:lnTo>
                  <a:lnTo>
                    <a:pt x="27" y="12"/>
                  </a:lnTo>
                  <a:lnTo>
                    <a:pt x="35" y="15"/>
                  </a:lnTo>
                  <a:lnTo>
                    <a:pt x="39" y="23"/>
                  </a:lnTo>
                  <a:lnTo>
                    <a:pt x="43" y="31"/>
                  </a:lnTo>
                  <a:lnTo>
                    <a:pt x="43" y="39"/>
                  </a:lnTo>
                  <a:lnTo>
                    <a:pt x="5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0" name="Freeform 269"/>
            <p:cNvSpPr>
              <a:spLocks/>
            </p:cNvSpPr>
            <p:nvPr/>
          </p:nvSpPr>
          <p:spPr bwMode="auto">
            <a:xfrm>
              <a:off x="2236" y="2655"/>
              <a:ext cx="38" cy="54"/>
            </a:xfrm>
            <a:custGeom>
              <a:avLst/>
              <a:gdLst>
                <a:gd name="T0" fmla="*/ 0 w 38"/>
                <a:gd name="T1" fmla="*/ 54 h 54"/>
                <a:gd name="T2" fmla="*/ 0 w 38"/>
                <a:gd name="T3" fmla="*/ 54 h 54"/>
                <a:gd name="T4" fmla="*/ 8 w 38"/>
                <a:gd name="T5" fmla="*/ 50 h 54"/>
                <a:gd name="T6" fmla="*/ 15 w 38"/>
                <a:gd name="T7" fmla="*/ 46 h 54"/>
                <a:gd name="T8" fmla="*/ 23 w 38"/>
                <a:gd name="T9" fmla="*/ 42 h 54"/>
                <a:gd name="T10" fmla="*/ 27 w 38"/>
                <a:gd name="T11" fmla="*/ 34 h 54"/>
                <a:gd name="T12" fmla="*/ 35 w 38"/>
                <a:gd name="T13" fmla="*/ 27 h 54"/>
                <a:gd name="T14" fmla="*/ 35 w 38"/>
                <a:gd name="T15" fmla="*/ 15 h 54"/>
                <a:gd name="T16" fmla="*/ 38 w 38"/>
                <a:gd name="T17" fmla="*/ 7 h 54"/>
                <a:gd name="T18" fmla="*/ 38 w 38"/>
                <a:gd name="T19" fmla="*/ 0 h 54"/>
                <a:gd name="T20" fmla="*/ 31 w 38"/>
                <a:gd name="T21" fmla="*/ 0 h 54"/>
                <a:gd name="T22" fmla="*/ 31 w 38"/>
                <a:gd name="T23" fmla="*/ 7 h 54"/>
                <a:gd name="T24" fmla="*/ 31 w 38"/>
                <a:gd name="T25" fmla="*/ 15 h 54"/>
                <a:gd name="T26" fmla="*/ 27 w 38"/>
                <a:gd name="T27" fmla="*/ 23 h 54"/>
                <a:gd name="T28" fmla="*/ 23 w 38"/>
                <a:gd name="T29" fmla="*/ 30 h 54"/>
                <a:gd name="T30" fmla="*/ 19 w 38"/>
                <a:gd name="T31" fmla="*/ 38 h 54"/>
                <a:gd name="T32" fmla="*/ 11 w 38"/>
                <a:gd name="T33" fmla="*/ 42 h 54"/>
                <a:gd name="T34" fmla="*/ 8 w 38"/>
                <a:gd name="T35" fmla="*/ 46 h 54"/>
                <a:gd name="T36" fmla="*/ 0 w 38"/>
                <a:gd name="T37" fmla="*/ 50 h 54"/>
                <a:gd name="T38" fmla="*/ 0 w 38"/>
                <a:gd name="T39" fmla="*/ 50 h 54"/>
                <a:gd name="T40" fmla="*/ 0 w 38"/>
                <a:gd name="T41" fmla="*/ 54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54"/>
                <a:gd name="T65" fmla="*/ 38 w 38"/>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54">
                  <a:moveTo>
                    <a:pt x="0" y="54"/>
                  </a:moveTo>
                  <a:lnTo>
                    <a:pt x="0" y="54"/>
                  </a:lnTo>
                  <a:lnTo>
                    <a:pt x="8" y="50"/>
                  </a:lnTo>
                  <a:lnTo>
                    <a:pt x="15" y="46"/>
                  </a:lnTo>
                  <a:lnTo>
                    <a:pt x="23" y="42"/>
                  </a:lnTo>
                  <a:lnTo>
                    <a:pt x="27" y="34"/>
                  </a:lnTo>
                  <a:lnTo>
                    <a:pt x="35" y="27"/>
                  </a:lnTo>
                  <a:lnTo>
                    <a:pt x="35" y="15"/>
                  </a:lnTo>
                  <a:lnTo>
                    <a:pt x="38" y="7"/>
                  </a:lnTo>
                  <a:lnTo>
                    <a:pt x="38" y="0"/>
                  </a:lnTo>
                  <a:lnTo>
                    <a:pt x="31" y="0"/>
                  </a:lnTo>
                  <a:lnTo>
                    <a:pt x="31" y="7"/>
                  </a:lnTo>
                  <a:lnTo>
                    <a:pt x="31" y="15"/>
                  </a:lnTo>
                  <a:lnTo>
                    <a:pt x="27" y="23"/>
                  </a:lnTo>
                  <a:lnTo>
                    <a:pt x="23" y="30"/>
                  </a:lnTo>
                  <a:lnTo>
                    <a:pt x="19" y="38"/>
                  </a:lnTo>
                  <a:lnTo>
                    <a:pt x="11" y="42"/>
                  </a:lnTo>
                  <a:lnTo>
                    <a:pt x="8" y="46"/>
                  </a:lnTo>
                  <a:lnTo>
                    <a:pt x="0" y="50"/>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1" name="Freeform 270"/>
            <p:cNvSpPr>
              <a:spLocks/>
            </p:cNvSpPr>
            <p:nvPr/>
          </p:nvSpPr>
          <p:spPr bwMode="auto">
            <a:xfrm>
              <a:off x="2224" y="2658"/>
              <a:ext cx="12" cy="16"/>
            </a:xfrm>
            <a:custGeom>
              <a:avLst/>
              <a:gdLst>
                <a:gd name="T0" fmla="*/ 4 w 12"/>
                <a:gd name="T1" fmla="*/ 16 h 16"/>
                <a:gd name="T2" fmla="*/ 0 w 12"/>
                <a:gd name="T3" fmla="*/ 16 h 16"/>
                <a:gd name="T4" fmla="*/ 0 w 12"/>
                <a:gd name="T5" fmla="*/ 12 h 16"/>
                <a:gd name="T6" fmla="*/ 0 w 12"/>
                <a:gd name="T7" fmla="*/ 12 h 16"/>
                <a:gd name="T8" fmla="*/ 0 w 12"/>
                <a:gd name="T9" fmla="*/ 8 h 16"/>
                <a:gd name="T10" fmla="*/ 0 w 12"/>
                <a:gd name="T11" fmla="*/ 4 h 16"/>
                <a:gd name="T12" fmla="*/ 4 w 12"/>
                <a:gd name="T13" fmla="*/ 0 h 16"/>
                <a:gd name="T14" fmla="*/ 4 w 12"/>
                <a:gd name="T15" fmla="*/ 0 h 16"/>
                <a:gd name="T16" fmla="*/ 8 w 12"/>
                <a:gd name="T17" fmla="*/ 0 h 16"/>
                <a:gd name="T18" fmla="*/ 8 w 12"/>
                <a:gd name="T19" fmla="*/ 0 h 16"/>
                <a:gd name="T20" fmla="*/ 12 w 12"/>
                <a:gd name="T21" fmla="*/ 4 h 16"/>
                <a:gd name="T22" fmla="*/ 12 w 12"/>
                <a:gd name="T23" fmla="*/ 8 h 16"/>
                <a:gd name="T24" fmla="*/ 12 w 12"/>
                <a:gd name="T25" fmla="*/ 8 h 16"/>
                <a:gd name="T26" fmla="*/ 8 w 12"/>
                <a:gd name="T27" fmla="*/ 12 h 16"/>
                <a:gd name="T28" fmla="*/ 8 w 12"/>
                <a:gd name="T29" fmla="*/ 16 h 16"/>
                <a:gd name="T30" fmla="*/ 4 w 12"/>
                <a:gd name="T31" fmla="*/ 16 h 16"/>
                <a:gd name="T32" fmla="*/ 4 w 12"/>
                <a:gd name="T33" fmla="*/ 16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
                <a:gd name="T52" fmla="*/ 0 h 16"/>
                <a:gd name="T53" fmla="*/ 12 w 12"/>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 h="16">
                  <a:moveTo>
                    <a:pt x="4" y="16"/>
                  </a:moveTo>
                  <a:lnTo>
                    <a:pt x="0" y="16"/>
                  </a:lnTo>
                  <a:lnTo>
                    <a:pt x="0" y="12"/>
                  </a:lnTo>
                  <a:lnTo>
                    <a:pt x="0" y="8"/>
                  </a:lnTo>
                  <a:lnTo>
                    <a:pt x="0" y="4"/>
                  </a:lnTo>
                  <a:lnTo>
                    <a:pt x="4" y="0"/>
                  </a:lnTo>
                  <a:lnTo>
                    <a:pt x="8" y="0"/>
                  </a:lnTo>
                  <a:lnTo>
                    <a:pt x="12" y="4"/>
                  </a:lnTo>
                  <a:lnTo>
                    <a:pt x="12" y="8"/>
                  </a:lnTo>
                  <a:lnTo>
                    <a:pt x="8" y="12"/>
                  </a:lnTo>
                  <a:lnTo>
                    <a:pt x="8"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2" name="Freeform 271"/>
            <p:cNvSpPr>
              <a:spLocks/>
            </p:cNvSpPr>
            <p:nvPr/>
          </p:nvSpPr>
          <p:spPr bwMode="auto">
            <a:xfrm>
              <a:off x="2220" y="2662"/>
              <a:ext cx="8" cy="16"/>
            </a:xfrm>
            <a:custGeom>
              <a:avLst/>
              <a:gdLst>
                <a:gd name="T0" fmla="*/ 0 w 8"/>
                <a:gd name="T1" fmla="*/ 4 h 16"/>
                <a:gd name="T2" fmla="*/ 0 w 8"/>
                <a:gd name="T3" fmla="*/ 0 h 16"/>
                <a:gd name="T4" fmla="*/ 0 w 8"/>
                <a:gd name="T5" fmla="*/ 8 h 16"/>
                <a:gd name="T6" fmla="*/ 0 w 8"/>
                <a:gd name="T7" fmla="*/ 8 h 16"/>
                <a:gd name="T8" fmla="*/ 4 w 8"/>
                <a:gd name="T9" fmla="*/ 12 h 16"/>
                <a:gd name="T10" fmla="*/ 8 w 8"/>
                <a:gd name="T11" fmla="*/ 16 h 16"/>
                <a:gd name="T12" fmla="*/ 8 w 8"/>
                <a:gd name="T13" fmla="*/ 8 h 16"/>
                <a:gd name="T14" fmla="*/ 8 w 8"/>
                <a:gd name="T15" fmla="*/ 8 h 16"/>
                <a:gd name="T16" fmla="*/ 8 w 8"/>
                <a:gd name="T17" fmla="*/ 8 h 16"/>
                <a:gd name="T18" fmla="*/ 8 w 8"/>
                <a:gd name="T19" fmla="*/ 8 h 16"/>
                <a:gd name="T20" fmla="*/ 8 w 8"/>
                <a:gd name="T21" fmla="*/ 4 h 16"/>
                <a:gd name="T22" fmla="*/ 8 w 8"/>
                <a:gd name="T23" fmla="*/ 4 h 16"/>
                <a:gd name="T24" fmla="*/ 0 w 8"/>
                <a:gd name="T25" fmla="*/ 4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16"/>
                <a:gd name="T41" fmla="*/ 8 w 8"/>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16">
                  <a:moveTo>
                    <a:pt x="0" y="4"/>
                  </a:moveTo>
                  <a:lnTo>
                    <a:pt x="0" y="0"/>
                  </a:lnTo>
                  <a:lnTo>
                    <a:pt x="0" y="8"/>
                  </a:lnTo>
                  <a:lnTo>
                    <a:pt x="4" y="12"/>
                  </a:lnTo>
                  <a:lnTo>
                    <a:pt x="8" y="16"/>
                  </a:lnTo>
                  <a:lnTo>
                    <a:pt x="8"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3" name="Freeform 272"/>
            <p:cNvSpPr>
              <a:spLocks/>
            </p:cNvSpPr>
            <p:nvPr/>
          </p:nvSpPr>
          <p:spPr bwMode="auto">
            <a:xfrm>
              <a:off x="2220" y="2655"/>
              <a:ext cx="12" cy="11"/>
            </a:xfrm>
            <a:custGeom>
              <a:avLst/>
              <a:gdLst>
                <a:gd name="T0" fmla="*/ 12 w 12"/>
                <a:gd name="T1" fmla="*/ 0 h 11"/>
                <a:gd name="T2" fmla="*/ 12 w 12"/>
                <a:gd name="T3" fmla="*/ 0 h 11"/>
                <a:gd name="T4" fmla="*/ 8 w 12"/>
                <a:gd name="T5" fmla="*/ 0 h 11"/>
                <a:gd name="T6" fmla="*/ 4 w 12"/>
                <a:gd name="T7" fmla="*/ 3 h 11"/>
                <a:gd name="T8" fmla="*/ 0 w 12"/>
                <a:gd name="T9" fmla="*/ 3 h 11"/>
                <a:gd name="T10" fmla="*/ 0 w 12"/>
                <a:gd name="T11" fmla="*/ 11 h 11"/>
                <a:gd name="T12" fmla="*/ 8 w 12"/>
                <a:gd name="T13" fmla="*/ 11 h 11"/>
                <a:gd name="T14" fmla="*/ 8 w 12"/>
                <a:gd name="T15" fmla="*/ 7 h 11"/>
                <a:gd name="T16" fmla="*/ 8 w 12"/>
                <a:gd name="T17" fmla="*/ 7 h 11"/>
                <a:gd name="T18" fmla="*/ 8 w 12"/>
                <a:gd name="T19" fmla="*/ 7 h 11"/>
                <a:gd name="T20" fmla="*/ 12 w 12"/>
                <a:gd name="T21" fmla="*/ 7 h 11"/>
                <a:gd name="T22" fmla="*/ 12 w 12"/>
                <a:gd name="T23" fmla="*/ 7 h 11"/>
                <a:gd name="T24" fmla="*/ 12 w 12"/>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1"/>
                <a:gd name="T41" fmla="*/ 12 w 12"/>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1">
                  <a:moveTo>
                    <a:pt x="12" y="0"/>
                  </a:moveTo>
                  <a:lnTo>
                    <a:pt x="12" y="0"/>
                  </a:lnTo>
                  <a:lnTo>
                    <a:pt x="8" y="0"/>
                  </a:lnTo>
                  <a:lnTo>
                    <a:pt x="4" y="3"/>
                  </a:lnTo>
                  <a:lnTo>
                    <a:pt x="0" y="3"/>
                  </a:lnTo>
                  <a:lnTo>
                    <a:pt x="0" y="11"/>
                  </a:lnTo>
                  <a:lnTo>
                    <a:pt x="8" y="11"/>
                  </a:lnTo>
                  <a:lnTo>
                    <a:pt x="8" y="7"/>
                  </a:lnTo>
                  <a:lnTo>
                    <a:pt x="12" y="7"/>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4" name="Freeform 273"/>
            <p:cNvSpPr>
              <a:spLocks/>
            </p:cNvSpPr>
            <p:nvPr/>
          </p:nvSpPr>
          <p:spPr bwMode="auto">
            <a:xfrm>
              <a:off x="2232" y="2655"/>
              <a:ext cx="4" cy="15"/>
            </a:xfrm>
            <a:custGeom>
              <a:avLst/>
              <a:gdLst>
                <a:gd name="T0" fmla="*/ 4 w 4"/>
                <a:gd name="T1" fmla="*/ 15 h 15"/>
                <a:gd name="T2" fmla="*/ 4 w 4"/>
                <a:gd name="T3" fmla="*/ 15 h 15"/>
                <a:gd name="T4" fmla="*/ 4 w 4"/>
                <a:gd name="T5" fmla="*/ 11 h 15"/>
                <a:gd name="T6" fmla="*/ 4 w 4"/>
                <a:gd name="T7" fmla="*/ 7 h 15"/>
                <a:gd name="T8" fmla="*/ 4 w 4"/>
                <a:gd name="T9" fmla="*/ 3 h 15"/>
                <a:gd name="T10" fmla="*/ 0 w 4"/>
                <a:gd name="T11" fmla="*/ 0 h 15"/>
                <a:gd name="T12" fmla="*/ 0 w 4"/>
                <a:gd name="T13" fmla="*/ 7 h 15"/>
                <a:gd name="T14" fmla="*/ 0 w 4"/>
                <a:gd name="T15" fmla="*/ 7 h 15"/>
                <a:gd name="T16" fmla="*/ 0 w 4"/>
                <a:gd name="T17" fmla="*/ 7 h 15"/>
                <a:gd name="T18" fmla="*/ 0 w 4"/>
                <a:gd name="T19" fmla="*/ 11 h 15"/>
                <a:gd name="T20" fmla="*/ 0 w 4"/>
                <a:gd name="T21" fmla="*/ 11 h 15"/>
                <a:gd name="T22" fmla="*/ 0 w 4"/>
                <a:gd name="T23" fmla="*/ 11 h 15"/>
                <a:gd name="T24" fmla="*/ 4 w 4"/>
                <a:gd name="T25" fmla="*/ 15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15"/>
                <a:gd name="T41" fmla="*/ 4 w 4"/>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15">
                  <a:moveTo>
                    <a:pt x="4" y="15"/>
                  </a:moveTo>
                  <a:lnTo>
                    <a:pt x="4" y="15"/>
                  </a:lnTo>
                  <a:lnTo>
                    <a:pt x="4" y="11"/>
                  </a:lnTo>
                  <a:lnTo>
                    <a:pt x="4" y="7"/>
                  </a:lnTo>
                  <a:lnTo>
                    <a:pt x="4" y="3"/>
                  </a:lnTo>
                  <a:lnTo>
                    <a:pt x="0" y="0"/>
                  </a:lnTo>
                  <a:lnTo>
                    <a:pt x="0" y="7"/>
                  </a:lnTo>
                  <a:lnTo>
                    <a:pt x="0" y="11"/>
                  </a:lnTo>
                  <a:lnTo>
                    <a:pt x="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5" name="Freeform 274"/>
            <p:cNvSpPr>
              <a:spLocks/>
            </p:cNvSpPr>
            <p:nvPr/>
          </p:nvSpPr>
          <p:spPr bwMode="auto">
            <a:xfrm>
              <a:off x="2224" y="2666"/>
              <a:ext cx="12" cy="12"/>
            </a:xfrm>
            <a:custGeom>
              <a:avLst/>
              <a:gdLst>
                <a:gd name="T0" fmla="*/ 4 w 12"/>
                <a:gd name="T1" fmla="*/ 12 h 12"/>
                <a:gd name="T2" fmla="*/ 0 w 12"/>
                <a:gd name="T3" fmla="*/ 12 h 12"/>
                <a:gd name="T4" fmla="*/ 4 w 12"/>
                <a:gd name="T5" fmla="*/ 12 h 12"/>
                <a:gd name="T6" fmla="*/ 8 w 12"/>
                <a:gd name="T7" fmla="*/ 8 h 12"/>
                <a:gd name="T8" fmla="*/ 12 w 12"/>
                <a:gd name="T9" fmla="*/ 4 h 12"/>
                <a:gd name="T10" fmla="*/ 12 w 12"/>
                <a:gd name="T11" fmla="*/ 4 h 12"/>
                <a:gd name="T12" fmla="*/ 8 w 12"/>
                <a:gd name="T13" fmla="*/ 0 h 12"/>
                <a:gd name="T14" fmla="*/ 8 w 12"/>
                <a:gd name="T15" fmla="*/ 4 h 12"/>
                <a:gd name="T16" fmla="*/ 4 w 12"/>
                <a:gd name="T17" fmla="*/ 4 h 12"/>
                <a:gd name="T18" fmla="*/ 4 w 12"/>
                <a:gd name="T19" fmla="*/ 4 h 12"/>
                <a:gd name="T20" fmla="*/ 4 w 12"/>
                <a:gd name="T21" fmla="*/ 4 h 12"/>
                <a:gd name="T22" fmla="*/ 4 w 12"/>
                <a:gd name="T23" fmla="*/ 4 h 12"/>
                <a:gd name="T24" fmla="*/ 4 w 12"/>
                <a:gd name="T25" fmla="*/ 1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2"/>
                <a:gd name="T41" fmla="*/ 12 w 12"/>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2">
                  <a:moveTo>
                    <a:pt x="4" y="12"/>
                  </a:moveTo>
                  <a:lnTo>
                    <a:pt x="0" y="12"/>
                  </a:lnTo>
                  <a:lnTo>
                    <a:pt x="4" y="12"/>
                  </a:lnTo>
                  <a:lnTo>
                    <a:pt x="8" y="8"/>
                  </a:lnTo>
                  <a:lnTo>
                    <a:pt x="12" y="4"/>
                  </a:lnTo>
                  <a:lnTo>
                    <a:pt x="8" y="0"/>
                  </a:lnTo>
                  <a:lnTo>
                    <a:pt x="8" y="4"/>
                  </a:lnTo>
                  <a:lnTo>
                    <a:pt x="4" y="4"/>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6" name="Freeform 275"/>
            <p:cNvSpPr>
              <a:spLocks/>
            </p:cNvSpPr>
            <p:nvPr/>
          </p:nvSpPr>
          <p:spPr bwMode="auto">
            <a:xfrm>
              <a:off x="2078" y="2570"/>
              <a:ext cx="35" cy="88"/>
            </a:xfrm>
            <a:custGeom>
              <a:avLst/>
              <a:gdLst>
                <a:gd name="T0" fmla="*/ 23 w 35"/>
                <a:gd name="T1" fmla="*/ 0 h 88"/>
                <a:gd name="T2" fmla="*/ 23 w 35"/>
                <a:gd name="T3" fmla="*/ 7 h 88"/>
                <a:gd name="T4" fmla="*/ 23 w 35"/>
                <a:gd name="T5" fmla="*/ 27 h 88"/>
                <a:gd name="T6" fmla="*/ 27 w 35"/>
                <a:gd name="T7" fmla="*/ 54 h 88"/>
                <a:gd name="T8" fmla="*/ 35 w 35"/>
                <a:gd name="T9" fmla="*/ 88 h 88"/>
                <a:gd name="T10" fmla="*/ 0 w 35"/>
                <a:gd name="T11" fmla="*/ 73 h 88"/>
                <a:gd name="T12" fmla="*/ 0 w 35"/>
                <a:gd name="T13" fmla="*/ 46 h 88"/>
                <a:gd name="T14" fmla="*/ 0 w 35"/>
                <a:gd name="T15" fmla="*/ 31 h 88"/>
                <a:gd name="T16" fmla="*/ 0 w 35"/>
                <a:gd name="T17" fmla="*/ 19 h 88"/>
                <a:gd name="T18" fmla="*/ 0 w 35"/>
                <a:gd name="T19" fmla="*/ 19 h 88"/>
                <a:gd name="T20" fmla="*/ 23 w 35"/>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88"/>
                <a:gd name="T35" fmla="*/ 35 w 35"/>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88">
                  <a:moveTo>
                    <a:pt x="23" y="0"/>
                  </a:moveTo>
                  <a:lnTo>
                    <a:pt x="23" y="7"/>
                  </a:lnTo>
                  <a:lnTo>
                    <a:pt x="23" y="27"/>
                  </a:lnTo>
                  <a:lnTo>
                    <a:pt x="27" y="54"/>
                  </a:lnTo>
                  <a:lnTo>
                    <a:pt x="35" y="88"/>
                  </a:lnTo>
                  <a:lnTo>
                    <a:pt x="0" y="73"/>
                  </a:lnTo>
                  <a:lnTo>
                    <a:pt x="0" y="46"/>
                  </a:lnTo>
                  <a:lnTo>
                    <a:pt x="0" y="31"/>
                  </a:lnTo>
                  <a:lnTo>
                    <a:pt x="0" y="19"/>
                  </a:lnTo>
                  <a:lnTo>
                    <a:pt x="23" y="0"/>
                  </a:lnTo>
                  <a:close/>
                </a:path>
              </a:pathLst>
            </a:custGeom>
            <a:solidFill>
              <a:srgbClr val="7F66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7" name="Freeform 276"/>
            <p:cNvSpPr>
              <a:spLocks/>
            </p:cNvSpPr>
            <p:nvPr/>
          </p:nvSpPr>
          <p:spPr bwMode="auto">
            <a:xfrm>
              <a:off x="2097" y="2570"/>
              <a:ext cx="20" cy="92"/>
            </a:xfrm>
            <a:custGeom>
              <a:avLst/>
              <a:gdLst>
                <a:gd name="T0" fmla="*/ 12 w 20"/>
                <a:gd name="T1" fmla="*/ 92 h 92"/>
                <a:gd name="T2" fmla="*/ 16 w 20"/>
                <a:gd name="T3" fmla="*/ 88 h 92"/>
                <a:gd name="T4" fmla="*/ 12 w 20"/>
                <a:gd name="T5" fmla="*/ 54 h 92"/>
                <a:gd name="T6" fmla="*/ 8 w 20"/>
                <a:gd name="T7" fmla="*/ 27 h 92"/>
                <a:gd name="T8" fmla="*/ 8 w 20"/>
                <a:gd name="T9" fmla="*/ 7 h 92"/>
                <a:gd name="T10" fmla="*/ 8 w 20"/>
                <a:gd name="T11" fmla="*/ 0 h 92"/>
                <a:gd name="T12" fmla="*/ 0 w 20"/>
                <a:gd name="T13" fmla="*/ 0 h 92"/>
                <a:gd name="T14" fmla="*/ 4 w 20"/>
                <a:gd name="T15" fmla="*/ 7 h 92"/>
                <a:gd name="T16" fmla="*/ 4 w 20"/>
                <a:gd name="T17" fmla="*/ 27 h 92"/>
                <a:gd name="T18" fmla="*/ 4 w 20"/>
                <a:gd name="T19" fmla="*/ 54 h 92"/>
                <a:gd name="T20" fmla="*/ 12 w 20"/>
                <a:gd name="T21" fmla="*/ 88 h 92"/>
                <a:gd name="T22" fmla="*/ 16 w 20"/>
                <a:gd name="T23" fmla="*/ 85 h 92"/>
                <a:gd name="T24" fmla="*/ 12 w 20"/>
                <a:gd name="T25" fmla="*/ 92 h 92"/>
                <a:gd name="T26" fmla="*/ 20 w 20"/>
                <a:gd name="T27" fmla="*/ 92 h 92"/>
                <a:gd name="T28" fmla="*/ 16 w 20"/>
                <a:gd name="T29" fmla="*/ 88 h 92"/>
                <a:gd name="T30" fmla="*/ 12 w 20"/>
                <a:gd name="T31" fmla="*/ 92 h 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92"/>
                <a:gd name="T50" fmla="*/ 20 w 20"/>
                <a:gd name="T51" fmla="*/ 92 h 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92">
                  <a:moveTo>
                    <a:pt x="12" y="92"/>
                  </a:moveTo>
                  <a:lnTo>
                    <a:pt x="16" y="88"/>
                  </a:lnTo>
                  <a:lnTo>
                    <a:pt x="12" y="54"/>
                  </a:lnTo>
                  <a:lnTo>
                    <a:pt x="8" y="27"/>
                  </a:lnTo>
                  <a:lnTo>
                    <a:pt x="8" y="7"/>
                  </a:lnTo>
                  <a:lnTo>
                    <a:pt x="8" y="0"/>
                  </a:lnTo>
                  <a:lnTo>
                    <a:pt x="0" y="0"/>
                  </a:lnTo>
                  <a:lnTo>
                    <a:pt x="4" y="7"/>
                  </a:lnTo>
                  <a:lnTo>
                    <a:pt x="4" y="27"/>
                  </a:lnTo>
                  <a:lnTo>
                    <a:pt x="4" y="54"/>
                  </a:lnTo>
                  <a:lnTo>
                    <a:pt x="12" y="88"/>
                  </a:lnTo>
                  <a:lnTo>
                    <a:pt x="16" y="85"/>
                  </a:lnTo>
                  <a:lnTo>
                    <a:pt x="12" y="92"/>
                  </a:lnTo>
                  <a:lnTo>
                    <a:pt x="20" y="92"/>
                  </a:lnTo>
                  <a:lnTo>
                    <a:pt x="16" y="88"/>
                  </a:lnTo>
                  <a:lnTo>
                    <a:pt x="12"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8" name="Freeform 277"/>
            <p:cNvSpPr>
              <a:spLocks/>
            </p:cNvSpPr>
            <p:nvPr/>
          </p:nvSpPr>
          <p:spPr bwMode="auto">
            <a:xfrm>
              <a:off x="2074" y="2643"/>
              <a:ext cx="39" cy="19"/>
            </a:xfrm>
            <a:custGeom>
              <a:avLst/>
              <a:gdLst>
                <a:gd name="T0" fmla="*/ 0 w 39"/>
                <a:gd name="T1" fmla="*/ 0 h 19"/>
                <a:gd name="T2" fmla="*/ 4 w 39"/>
                <a:gd name="T3" fmla="*/ 4 h 19"/>
                <a:gd name="T4" fmla="*/ 35 w 39"/>
                <a:gd name="T5" fmla="*/ 19 h 19"/>
                <a:gd name="T6" fmla="*/ 39 w 39"/>
                <a:gd name="T7" fmla="*/ 12 h 19"/>
                <a:gd name="T8" fmla="*/ 4 w 39"/>
                <a:gd name="T9" fmla="*/ 0 h 19"/>
                <a:gd name="T10" fmla="*/ 8 w 39"/>
                <a:gd name="T11" fmla="*/ 0 h 19"/>
                <a:gd name="T12" fmla="*/ 0 w 39"/>
                <a:gd name="T13" fmla="*/ 0 h 19"/>
                <a:gd name="T14" fmla="*/ 0 w 39"/>
                <a:gd name="T15" fmla="*/ 4 h 19"/>
                <a:gd name="T16" fmla="*/ 4 w 39"/>
                <a:gd name="T17" fmla="*/ 4 h 19"/>
                <a:gd name="T18" fmla="*/ 0 w 39"/>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9"/>
                <a:gd name="T32" fmla="*/ 39 w 3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9">
                  <a:moveTo>
                    <a:pt x="0" y="0"/>
                  </a:moveTo>
                  <a:lnTo>
                    <a:pt x="4" y="4"/>
                  </a:lnTo>
                  <a:lnTo>
                    <a:pt x="35" y="19"/>
                  </a:lnTo>
                  <a:lnTo>
                    <a:pt x="39" y="12"/>
                  </a:lnTo>
                  <a:lnTo>
                    <a:pt x="4" y="0"/>
                  </a:lnTo>
                  <a:lnTo>
                    <a:pt x="8" y="0"/>
                  </a:lnTo>
                  <a:lnTo>
                    <a:pt x="0" y="0"/>
                  </a:lnTo>
                  <a:lnTo>
                    <a:pt x="0" y="4"/>
                  </a:lnTo>
                  <a:lnTo>
                    <a:pt x="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69" name="Freeform 278"/>
            <p:cNvSpPr>
              <a:spLocks/>
            </p:cNvSpPr>
            <p:nvPr/>
          </p:nvSpPr>
          <p:spPr bwMode="auto">
            <a:xfrm>
              <a:off x="2074" y="2589"/>
              <a:ext cx="8" cy="54"/>
            </a:xfrm>
            <a:custGeom>
              <a:avLst/>
              <a:gdLst>
                <a:gd name="T0" fmla="*/ 4 w 8"/>
                <a:gd name="T1" fmla="*/ 0 h 54"/>
                <a:gd name="T2" fmla="*/ 4 w 8"/>
                <a:gd name="T3" fmla="*/ 0 h 54"/>
                <a:gd name="T4" fmla="*/ 4 w 8"/>
                <a:gd name="T5" fmla="*/ 12 h 54"/>
                <a:gd name="T6" fmla="*/ 4 w 8"/>
                <a:gd name="T7" fmla="*/ 27 h 54"/>
                <a:gd name="T8" fmla="*/ 0 w 8"/>
                <a:gd name="T9" fmla="*/ 54 h 54"/>
                <a:gd name="T10" fmla="*/ 8 w 8"/>
                <a:gd name="T11" fmla="*/ 54 h 54"/>
                <a:gd name="T12" fmla="*/ 8 w 8"/>
                <a:gd name="T13" fmla="*/ 27 h 54"/>
                <a:gd name="T14" fmla="*/ 8 w 8"/>
                <a:gd name="T15" fmla="*/ 12 h 54"/>
                <a:gd name="T16" fmla="*/ 8 w 8"/>
                <a:gd name="T17" fmla="*/ 0 h 54"/>
                <a:gd name="T18" fmla="*/ 8 w 8"/>
                <a:gd name="T19" fmla="*/ 0 h 54"/>
                <a:gd name="T20" fmla="*/ 4 w 8"/>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4"/>
                <a:gd name="T35" fmla="*/ 8 w 8"/>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4">
                  <a:moveTo>
                    <a:pt x="4" y="0"/>
                  </a:moveTo>
                  <a:lnTo>
                    <a:pt x="4" y="0"/>
                  </a:lnTo>
                  <a:lnTo>
                    <a:pt x="4" y="12"/>
                  </a:lnTo>
                  <a:lnTo>
                    <a:pt x="4" y="27"/>
                  </a:lnTo>
                  <a:lnTo>
                    <a:pt x="0" y="54"/>
                  </a:lnTo>
                  <a:lnTo>
                    <a:pt x="8" y="54"/>
                  </a:lnTo>
                  <a:lnTo>
                    <a:pt x="8" y="27"/>
                  </a:lnTo>
                  <a:lnTo>
                    <a:pt x="8" y="12"/>
                  </a:lnTo>
                  <a:lnTo>
                    <a:pt x="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0" name="Freeform 279"/>
            <p:cNvSpPr>
              <a:spLocks/>
            </p:cNvSpPr>
            <p:nvPr/>
          </p:nvSpPr>
          <p:spPr bwMode="auto">
            <a:xfrm>
              <a:off x="2363" y="3291"/>
              <a:ext cx="285" cy="208"/>
            </a:xfrm>
            <a:custGeom>
              <a:avLst/>
              <a:gdLst>
                <a:gd name="T0" fmla="*/ 15 w 285"/>
                <a:gd name="T1" fmla="*/ 35 h 208"/>
                <a:gd name="T2" fmla="*/ 11 w 285"/>
                <a:gd name="T3" fmla="*/ 35 h 208"/>
                <a:gd name="T4" fmla="*/ 4 w 285"/>
                <a:gd name="T5" fmla="*/ 31 h 208"/>
                <a:gd name="T6" fmla="*/ 0 w 285"/>
                <a:gd name="T7" fmla="*/ 19 h 208"/>
                <a:gd name="T8" fmla="*/ 8 w 285"/>
                <a:gd name="T9" fmla="*/ 8 h 208"/>
                <a:gd name="T10" fmla="*/ 15 w 285"/>
                <a:gd name="T11" fmla="*/ 4 h 208"/>
                <a:gd name="T12" fmla="*/ 27 w 285"/>
                <a:gd name="T13" fmla="*/ 0 h 208"/>
                <a:gd name="T14" fmla="*/ 38 w 285"/>
                <a:gd name="T15" fmla="*/ 4 h 208"/>
                <a:gd name="T16" fmla="*/ 54 w 285"/>
                <a:gd name="T17" fmla="*/ 8 h 208"/>
                <a:gd name="T18" fmla="*/ 81 w 285"/>
                <a:gd name="T19" fmla="*/ 12 h 208"/>
                <a:gd name="T20" fmla="*/ 104 w 285"/>
                <a:gd name="T21" fmla="*/ 15 h 208"/>
                <a:gd name="T22" fmla="*/ 127 w 285"/>
                <a:gd name="T23" fmla="*/ 19 h 208"/>
                <a:gd name="T24" fmla="*/ 150 w 285"/>
                <a:gd name="T25" fmla="*/ 27 h 208"/>
                <a:gd name="T26" fmla="*/ 173 w 285"/>
                <a:gd name="T27" fmla="*/ 31 h 208"/>
                <a:gd name="T28" fmla="*/ 196 w 285"/>
                <a:gd name="T29" fmla="*/ 39 h 208"/>
                <a:gd name="T30" fmla="*/ 223 w 285"/>
                <a:gd name="T31" fmla="*/ 50 h 208"/>
                <a:gd name="T32" fmla="*/ 242 w 285"/>
                <a:gd name="T33" fmla="*/ 66 h 208"/>
                <a:gd name="T34" fmla="*/ 258 w 285"/>
                <a:gd name="T35" fmla="*/ 81 h 208"/>
                <a:gd name="T36" fmla="*/ 269 w 285"/>
                <a:gd name="T37" fmla="*/ 108 h 208"/>
                <a:gd name="T38" fmla="*/ 269 w 285"/>
                <a:gd name="T39" fmla="*/ 135 h 208"/>
                <a:gd name="T40" fmla="*/ 269 w 285"/>
                <a:gd name="T41" fmla="*/ 147 h 208"/>
                <a:gd name="T42" fmla="*/ 277 w 285"/>
                <a:gd name="T43" fmla="*/ 154 h 208"/>
                <a:gd name="T44" fmla="*/ 281 w 285"/>
                <a:gd name="T45" fmla="*/ 162 h 208"/>
                <a:gd name="T46" fmla="*/ 285 w 285"/>
                <a:gd name="T47" fmla="*/ 170 h 208"/>
                <a:gd name="T48" fmla="*/ 285 w 285"/>
                <a:gd name="T49" fmla="*/ 181 h 208"/>
                <a:gd name="T50" fmla="*/ 277 w 285"/>
                <a:gd name="T51" fmla="*/ 193 h 208"/>
                <a:gd name="T52" fmla="*/ 269 w 285"/>
                <a:gd name="T53" fmla="*/ 204 h 208"/>
                <a:gd name="T54" fmla="*/ 258 w 285"/>
                <a:gd name="T55" fmla="*/ 208 h 208"/>
                <a:gd name="T56" fmla="*/ 242 w 285"/>
                <a:gd name="T57" fmla="*/ 208 h 208"/>
                <a:gd name="T58" fmla="*/ 231 w 285"/>
                <a:gd name="T59" fmla="*/ 204 h 208"/>
                <a:gd name="T60" fmla="*/ 223 w 285"/>
                <a:gd name="T61" fmla="*/ 193 h 208"/>
                <a:gd name="T62" fmla="*/ 215 w 285"/>
                <a:gd name="T63" fmla="*/ 181 h 208"/>
                <a:gd name="T64" fmla="*/ 215 w 285"/>
                <a:gd name="T65" fmla="*/ 170 h 208"/>
                <a:gd name="T66" fmla="*/ 219 w 285"/>
                <a:gd name="T67" fmla="*/ 158 h 208"/>
                <a:gd name="T68" fmla="*/ 227 w 285"/>
                <a:gd name="T69" fmla="*/ 150 h 208"/>
                <a:gd name="T70" fmla="*/ 235 w 285"/>
                <a:gd name="T71" fmla="*/ 143 h 208"/>
                <a:gd name="T72" fmla="*/ 239 w 285"/>
                <a:gd name="T73" fmla="*/ 131 h 208"/>
                <a:gd name="T74" fmla="*/ 235 w 285"/>
                <a:gd name="T75" fmla="*/ 112 h 208"/>
                <a:gd name="T76" fmla="*/ 227 w 285"/>
                <a:gd name="T77" fmla="*/ 93 h 208"/>
                <a:gd name="T78" fmla="*/ 215 w 285"/>
                <a:gd name="T79" fmla="*/ 81 h 208"/>
                <a:gd name="T80" fmla="*/ 196 w 285"/>
                <a:gd name="T81" fmla="*/ 73 h 208"/>
                <a:gd name="T82" fmla="*/ 173 w 285"/>
                <a:gd name="T83" fmla="*/ 62 h 208"/>
                <a:gd name="T84" fmla="*/ 146 w 285"/>
                <a:gd name="T85" fmla="*/ 58 h 208"/>
                <a:gd name="T86" fmla="*/ 123 w 285"/>
                <a:gd name="T87" fmla="*/ 54 h 208"/>
                <a:gd name="T88" fmla="*/ 100 w 285"/>
                <a:gd name="T89" fmla="*/ 50 h 208"/>
                <a:gd name="T90" fmla="*/ 77 w 285"/>
                <a:gd name="T91" fmla="*/ 46 h 208"/>
                <a:gd name="T92" fmla="*/ 54 w 285"/>
                <a:gd name="T93" fmla="*/ 42 h 208"/>
                <a:gd name="T94" fmla="*/ 31 w 285"/>
                <a:gd name="T95" fmla="*/ 39 h 2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5"/>
                <a:gd name="T145" fmla="*/ 0 h 208"/>
                <a:gd name="T146" fmla="*/ 285 w 285"/>
                <a:gd name="T147" fmla="*/ 208 h 2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5" h="208">
                  <a:moveTo>
                    <a:pt x="19" y="35"/>
                  </a:moveTo>
                  <a:lnTo>
                    <a:pt x="15" y="35"/>
                  </a:lnTo>
                  <a:lnTo>
                    <a:pt x="11" y="35"/>
                  </a:lnTo>
                  <a:lnTo>
                    <a:pt x="4" y="31"/>
                  </a:lnTo>
                  <a:lnTo>
                    <a:pt x="0" y="23"/>
                  </a:lnTo>
                  <a:lnTo>
                    <a:pt x="0" y="19"/>
                  </a:lnTo>
                  <a:lnTo>
                    <a:pt x="4" y="12"/>
                  </a:lnTo>
                  <a:lnTo>
                    <a:pt x="8" y="8"/>
                  </a:lnTo>
                  <a:lnTo>
                    <a:pt x="11" y="4"/>
                  </a:lnTo>
                  <a:lnTo>
                    <a:pt x="15" y="4"/>
                  </a:lnTo>
                  <a:lnTo>
                    <a:pt x="19" y="0"/>
                  </a:lnTo>
                  <a:lnTo>
                    <a:pt x="27" y="0"/>
                  </a:lnTo>
                  <a:lnTo>
                    <a:pt x="31" y="0"/>
                  </a:lnTo>
                  <a:lnTo>
                    <a:pt x="38" y="4"/>
                  </a:lnTo>
                  <a:lnTo>
                    <a:pt x="42" y="4"/>
                  </a:lnTo>
                  <a:lnTo>
                    <a:pt x="54" y="8"/>
                  </a:lnTo>
                  <a:lnTo>
                    <a:pt x="69" y="8"/>
                  </a:lnTo>
                  <a:lnTo>
                    <a:pt x="81" y="12"/>
                  </a:lnTo>
                  <a:lnTo>
                    <a:pt x="92" y="15"/>
                  </a:lnTo>
                  <a:lnTo>
                    <a:pt x="104" y="15"/>
                  </a:lnTo>
                  <a:lnTo>
                    <a:pt x="115" y="19"/>
                  </a:lnTo>
                  <a:lnTo>
                    <a:pt x="127" y="19"/>
                  </a:lnTo>
                  <a:lnTo>
                    <a:pt x="138" y="23"/>
                  </a:lnTo>
                  <a:lnTo>
                    <a:pt x="150" y="27"/>
                  </a:lnTo>
                  <a:lnTo>
                    <a:pt x="162" y="27"/>
                  </a:lnTo>
                  <a:lnTo>
                    <a:pt x="173" y="31"/>
                  </a:lnTo>
                  <a:lnTo>
                    <a:pt x="185" y="35"/>
                  </a:lnTo>
                  <a:lnTo>
                    <a:pt x="196" y="39"/>
                  </a:lnTo>
                  <a:lnTo>
                    <a:pt x="208" y="46"/>
                  </a:lnTo>
                  <a:lnTo>
                    <a:pt x="223" y="50"/>
                  </a:lnTo>
                  <a:lnTo>
                    <a:pt x="235" y="58"/>
                  </a:lnTo>
                  <a:lnTo>
                    <a:pt x="242" y="66"/>
                  </a:lnTo>
                  <a:lnTo>
                    <a:pt x="250" y="73"/>
                  </a:lnTo>
                  <a:lnTo>
                    <a:pt x="258" y="81"/>
                  </a:lnTo>
                  <a:lnTo>
                    <a:pt x="262" y="96"/>
                  </a:lnTo>
                  <a:lnTo>
                    <a:pt x="269" y="108"/>
                  </a:lnTo>
                  <a:lnTo>
                    <a:pt x="269" y="120"/>
                  </a:lnTo>
                  <a:lnTo>
                    <a:pt x="269" y="135"/>
                  </a:lnTo>
                  <a:lnTo>
                    <a:pt x="265" y="147"/>
                  </a:lnTo>
                  <a:lnTo>
                    <a:pt x="269" y="147"/>
                  </a:lnTo>
                  <a:lnTo>
                    <a:pt x="273" y="150"/>
                  </a:lnTo>
                  <a:lnTo>
                    <a:pt x="277" y="154"/>
                  </a:lnTo>
                  <a:lnTo>
                    <a:pt x="281" y="158"/>
                  </a:lnTo>
                  <a:lnTo>
                    <a:pt x="281" y="162"/>
                  </a:lnTo>
                  <a:lnTo>
                    <a:pt x="285" y="166"/>
                  </a:lnTo>
                  <a:lnTo>
                    <a:pt x="285" y="170"/>
                  </a:lnTo>
                  <a:lnTo>
                    <a:pt x="285" y="177"/>
                  </a:lnTo>
                  <a:lnTo>
                    <a:pt x="285" y="181"/>
                  </a:lnTo>
                  <a:lnTo>
                    <a:pt x="281" y="189"/>
                  </a:lnTo>
                  <a:lnTo>
                    <a:pt x="277" y="193"/>
                  </a:lnTo>
                  <a:lnTo>
                    <a:pt x="273" y="201"/>
                  </a:lnTo>
                  <a:lnTo>
                    <a:pt x="269" y="204"/>
                  </a:lnTo>
                  <a:lnTo>
                    <a:pt x="265" y="208"/>
                  </a:lnTo>
                  <a:lnTo>
                    <a:pt x="258" y="208"/>
                  </a:lnTo>
                  <a:lnTo>
                    <a:pt x="250" y="208"/>
                  </a:lnTo>
                  <a:lnTo>
                    <a:pt x="242" y="208"/>
                  </a:lnTo>
                  <a:lnTo>
                    <a:pt x="239" y="208"/>
                  </a:lnTo>
                  <a:lnTo>
                    <a:pt x="231" y="204"/>
                  </a:lnTo>
                  <a:lnTo>
                    <a:pt x="227" y="201"/>
                  </a:lnTo>
                  <a:lnTo>
                    <a:pt x="223" y="193"/>
                  </a:lnTo>
                  <a:lnTo>
                    <a:pt x="219" y="189"/>
                  </a:lnTo>
                  <a:lnTo>
                    <a:pt x="215" y="181"/>
                  </a:lnTo>
                  <a:lnTo>
                    <a:pt x="215" y="177"/>
                  </a:lnTo>
                  <a:lnTo>
                    <a:pt x="215" y="170"/>
                  </a:lnTo>
                  <a:lnTo>
                    <a:pt x="219" y="166"/>
                  </a:lnTo>
                  <a:lnTo>
                    <a:pt x="219" y="158"/>
                  </a:lnTo>
                  <a:lnTo>
                    <a:pt x="223" y="154"/>
                  </a:lnTo>
                  <a:lnTo>
                    <a:pt x="227" y="150"/>
                  </a:lnTo>
                  <a:lnTo>
                    <a:pt x="231" y="147"/>
                  </a:lnTo>
                  <a:lnTo>
                    <a:pt x="235" y="143"/>
                  </a:lnTo>
                  <a:lnTo>
                    <a:pt x="239" y="143"/>
                  </a:lnTo>
                  <a:lnTo>
                    <a:pt x="239" y="131"/>
                  </a:lnTo>
                  <a:lnTo>
                    <a:pt x="239" y="120"/>
                  </a:lnTo>
                  <a:lnTo>
                    <a:pt x="235" y="112"/>
                  </a:lnTo>
                  <a:lnTo>
                    <a:pt x="231" y="100"/>
                  </a:lnTo>
                  <a:lnTo>
                    <a:pt x="227" y="93"/>
                  </a:lnTo>
                  <a:lnTo>
                    <a:pt x="223" y="89"/>
                  </a:lnTo>
                  <a:lnTo>
                    <a:pt x="215" y="81"/>
                  </a:lnTo>
                  <a:lnTo>
                    <a:pt x="208" y="77"/>
                  </a:lnTo>
                  <a:lnTo>
                    <a:pt x="196" y="73"/>
                  </a:lnTo>
                  <a:lnTo>
                    <a:pt x="185" y="66"/>
                  </a:lnTo>
                  <a:lnTo>
                    <a:pt x="173" y="62"/>
                  </a:lnTo>
                  <a:lnTo>
                    <a:pt x="162" y="62"/>
                  </a:lnTo>
                  <a:lnTo>
                    <a:pt x="146" y="58"/>
                  </a:lnTo>
                  <a:lnTo>
                    <a:pt x="135" y="54"/>
                  </a:lnTo>
                  <a:lnTo>
                    <a:pt x="123" y="54"/>
                  </a:lnTo>
                  <a:lnTo>
                    <a:pt x="112" y="50"/>
                  </a:lnTo>
                  <a:lnTo>
                    <a:pt x="100" y="50"/>
                  </a:lnTo>
                  <a:lnTo>
                    <a:pt x="88" y="50"/>
                  </a:lnTo>
                  <a:lnTo>
                    <a:pt x="77" y="46"/>
                  </a:lnTo>
                  <a:lnTo>
                    <a:pt x="65" y="46"/>
                  </a:lnTo>
                  <a:lnTo>
                    <a:pt x="54" y="42"/>
                  </a:lnTo>
                  <a:lnTo>
                    <a:pt x="42" y="42"/>
                  </a:lnTo>
                  <a:lnTo>
                    <a:pt x="31" y="39"/>
                  </a:lnTo>
                  <a:lnTo>
                    <a:pt x="19" y="3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1" name="Freeform 280"/>
            <p:cNvSpPr>
              <a:spLocks/>
            </p:cNvSpPr>
            <p:nvPr/>
          </p:nvSpPr>
          <p:spPr bwMode="auto">
            <a:xfrm>
              <a:off x="2371" y="3322"/>
              <a:ext cx="11" cy="8"/>
            </a:xfrm>
            <a:custGeom>
              <a:avLst/>
              <a:gdLst>
                <a:gd name="T0" fmla="*/ 0 w 11"/>
                <a:gd name="T1" fmla="*/ 8 h 8"/>
                <a:gd name="T2" fmla="*/ 0 w 11"/>
                <a:gd name="T3" fmla="*/ 8 h 8"/>
                <a:gd name="T4" fmla="*/ 3 w 11"/>
                <a:gd name="T5" fmla="*/ 8 h 8"/>
                <a:gd name="T6" fmla="*/ 7 w 11"/>
                <a:gd name="T7" fmla="*/ 8 h 8"/>
                <a:gd name="T8" fmla="*/ 7 w 11"/>
                <a:gd name="T9" fmla="*/ 8 h 8"/>
                <a:gd name="T10" fmla="*/ 11 w 11"/>
                <a:gd name="T11" fmla="*/ 8 h 8"/>
                <a:gd name="T12" fmla="*/ 11 w 11"/>
                <a:gd name="T13" fmla="*/ 4 h 8"/>
                <a:gd name="T14" fmla="*/ 7 w 11"/>
                <a:gd name="T15" fmla="*/ 4 h 8"/>
                <a:gd name="T16" fmla="*/ 7 w 11"/>
                <a:gd name="T17" fmla="*/ 0 h 8"/>
                <a:gd name="T18" fmla="*/ 3 w 11"/>
                <a:gd name="T19" fmla="*/ 0 h 8"/>
                <a:gd name="T20" fmla="*/ 3 w 11"/>
                <a:gd name="T21" fmla="*/ 0 h 8"/>
                <a:gd name="T22" fmla="*/ 3 w 11"/>
                <a:gd name="T23" fmla="*/ 0 h 8"/>
                <a:gd name="T24" fmla="*/ 0 w 11"/>
                <a:gd name="T25" fmla="*/ 8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8"/>
                <a:gd name="T41" fmla="*/ 11 w 11"/>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8">
                  <a:moveTo>
                    <a:pt x="0" y="8"/>
                  </a:moveTo>
                  <a:lnTo>
                    <a:pt x="0" y="8"/>
                  </a:lnTo>
                  <a:lnTo>
                    <a:pt x="3" y="8"/>
                  </a:lnTo>
                  <a:lnTo>
                    <a:pt x="7" y="8"/>
                  </a:lnTo>
                  <a:lnTo>
                    <a:pt x="11" y="8"/>
                  </a:lnTo>
                  <a:lnTo>
                    <a:pt x="11" y="4"/>
                  </a:lnTo>
                  <a:lnTo>
                    <a:pt x="7" y="4"/>
                  </a:lnTo>
                  <a:lnTo>
                    <a:pt x="7" y="0"/>
                  </a:lnTo>
                  <a:lnTo>
                    <a:pt x="3"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2" name="Freeform 281"/>
            <p:cNvSpPr>
              <a:spLocks/>
            </p:cNvSpPr>
            <p:nvPr/>
          </p:nvSpPr>
          <p:spPr bwMode="auto">
            <a:xfrm>
              <a:off x="2363" y="3303"/>
              <a:ext cx="11" cy="27"/>
            </a:xfrm>
            <a:custGeom>
              <a:avLst/>
              <a:gdLst>
                <a:gd name="T0" fmla="*/ 0 w 11"/>
                <a:gd name="T1" fmla="*/ 0 h 27"/>
                <a:gd name="T2" fmla="*/ 0 w 11"/>
                <a:gd name="T3" fmla="*/ 0 h 27"/>
                <a:gd name="T4" fmla="*/ 0 w 11"/>
                <a:gd name="T5" fmla="*/ 3 h 27"/>
                <a:gd name="T6" fmla="*/ 0 w 11"/>
                <a:gd name="T7" fmla="*/ 11 h 27"/>
                <a:gd name="T8" fmla="*/ 0 w 11"/>
                <a:gd name="T9" fmla="*/ 19 h 27"/>
                <a:gd name="T10" fmla="*/ 8 w 11"/>
                <a:gd name="T11" fmla="*/ 27 h 27"/>
                <a:gd name="T12" fmla="*/ 11 w 11"/>
                <a:gd name="T13" fmla="*/ 19 h 27"/>
                <a:gd name="T14" fmla="*/ 4 w 11"/>
                <a:gd name="T15" fmla="*/ 15 h 27"/>
                <a:gd name="T16" fmla="*/ 4 w 11"/>
                <a:gd name="T17" fmla="*/ 11 h 27"/>
                <a:gd name="T18" fmla="*/ 4 w 11"/>
                <a:gd name="T19" fmla="*/ 7 h 27"/>
                <a:gd name="T20" fmla="*/ 8 w 11"/>
                <a:gd name="T21" fmla="*/ 0 h 27"/>
                <a:gd name="T22" fmla="*/ 8 w 11"/>
                <a:gd name="T23" fmla="*/ 0 h 27"/>
                <a:gd name="T24" fmla="*/ 0 w 11"/>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7"/>
                <a:gd name="T41" fmla="*/ 11 w 11"/>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7">
                  <a:moveTo>
                    <a:pt x="0" y="0"/>
                  </a:moveTo>
                  <a:lnTo>
                    <a:pt x="0" y="0"/>
                  </a:lnTo>
                  <a:lnTo>
                    <a:pt x="0" y="3"/>
                  </a:lnTo>
                  <a:lnTo>
                    <a:pt x="0" y="11"/>
                  </a:lnTo>
                  <a:lnTo>
                    <a:pt x="0" y="19"/>
                  </a:lnTo>
                  <a:lnTo>
                    <a:pt x="8" y="27"/>
                  </a:lnTo>
                  <a:lnTo>
                    <a:pt x="11" y="19"/>
                  </a:lnTo>
                  <a:lnTo>
                    <a:pt x="4" y="15"/>
                  </a:lnTo>
                  <a:lnTo>
                    <a:pt x="4" y="11"/>
                  </a:lnTo>
                  <a:lnTo>
                    <a:pt x="4" y="7"/>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3" name="Freeform 282"/>
            <p:cNvSpPr>
              <a:spLocks/>
            </p:cNvSpPr>
            <p:nvPr/>
          </p:nvSpPr>
          <p:spPr bwMode="auto">
            <a:xfrm>
              <a:off x="2363" y="3287"/>
              <a:ext cx="42" cy="16"/>
            </a:xfrm>
            <a:custGeom>
              <a:avLst/>
              <a:gdLst>
                <a:gd name="T0" fmla="*/ 42 w 42"/>
                <a:gd name="T1" fmla="*/ 4 h 16"/>
                <a:gd name="T2" fmla="*/ 42 w 42"/>
                <a:gd name="T3" fmla="*/ 4 h 16"/>
                <a:gd name="T4" fmla="*/ 38 w 42"/>
                <a:gd name="T5" fmla="*/ 4 h 16"/>
                <a:gd name="T6" fmla="*/ 31 w 42"/>
                <a:gd name="T7" fmla="*/ 4 h 16"/>
                <a:gd name="T8" fmla="*/ 27 w 42"/>
                <a:gd name="T9" fmla="*/ 0 h 16"/>
                <a:gd name="T10" fmla="*/ 19 w 42"/>
                <a:gd name="T11" fmla="*/ 4 h 16"/>
                <a:gd name="T12" fmla="*/ 15 w 42"/>
                <a:gd name="T13" fmla="*/ 4 h 16"/>
                <a:gd name="T14" fmla="*/ 11 w 42"/>
                <a:gd name="T15" fmla="*/ 8 h 16"/>
                <a:gd name="T16" fmla="*/ 4 w 42"/>
                <a:gd name="T17" fmla="*/ 12 h 16"/>
                <a:gd name="T18" fmla="*/ 0 w 42"/>
                <a:gd name="T19" fmla="*/ 16 h 16"/>
                <a:gd name="T20" fmla="*/ 8 w 42"/>
                <a:gd name="T21" fmla="*/ 16 h 16"/>
                <a:gd name="T22" fmla="*/ 8 w 42"/>
                <a:gd name="T23" fmla="*/ 12 h 16"/>
                <a:gd name="T24" fmla="*/ 11 w 42"/>
                <a:gd name="T25" fmla="*/ 12 h 16"/>
                <a:gd name="T26" fmla="*/ 15 w 42"/>
                <a:gd name="T27" fmla="*/ 8 h 16"/>
                <a:gd name="T28" fmla="*/ 19 w 42"/>
                <a:gd name="T29" fmla="*/ 8 h 16"/>
                <a:gd name="T30" fmla="*/ 27 w 42"/>
                <a:gd name="T31" fmla="*/ 8 h 16"/>
                <a:gd name="T32" fmla="*/ 31 w 42"/>
                <a:gd name="T33" fmla="*/ 8 h 16"/>
                <a:gd name="T34" fmla="*/ 38 w 42"/>
                <a:gd name="T35" fmla="*/ 8 h 16"/>
                <a:gd name="T36" fmla="*/ 42 w 42"/>
                <a:gd name="T37" fmla="*/ 12 h 16"/>
                <a:gd name="T38" fmla="*/ 42 w 42"/>
                <a:gd name="T39" fmla="*/ 12 h 16"/>
                <a:gd name="T40" fmla="*/ 42 w 42"/>
                <a:gd name="T41" fmla="*/ 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6"/>
                <a:gd name="T65" fmla="*/ 42 w 42"/>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6">
                  <a:moveTo>
                    <a:pt x="42" y="4"/>
                  </a:moveTo>
                  <a:lnTo>
                    <a:pt x="42" y="4"/>
                  </a:lnTo>
                  <a:lnTo>
                    <a:pt x="38" y="4"/>
                  </a:lnTo>
                  <a:lnTo>
                    <a:pt x="31" y="4"/>
                  </a:lnTo>
                  <a:lnTo>
                    <a:pt x="27" y="0"/>
                  </a:lnTo>
                  <a:lnTo>
                    <a:pt x="19" y="4"/>
                  </a:lnTo>
                  <a:lnTo>
                    <a:pt x="15" y="4"/>
                  </a:lnTo>
                  <a:lnTo>
                    <a:pt x="11" y="8"/>
                  </a:lnTo>
                  <a:lnTo>
                    <a:pt x="4" y="12"/>
                  </a:lnTo>
                  <a:lnTo>
                    <a:pt x="0" y="16"/>
                  </a:lnTo>
                  <a:lnTo>
                    <a:pt x="8" y="16"/>
                  </a:lnTo>
                  <a:lnTo>
                    <a:pt x="8" y="12"/>
                  </a:lnTo>
                  <a:lnTo>
                    <a:pt x="11" y="12"/>
                  </a:lnTo>
                  <a:lnTo>
                    <a:pt x="15" y="8"/>
                  </a:lnTo>
                  <a:lnTo>
                    <a:pt x="19" y="8"/>
                  </a:lnTo>
                  <a:lnTo>
                    <a:pt x="27" y="8"/>
                  </a:lnTo>
                  <a:lnTo>
                    <a:pt x="31" y="8"/>
                  </a:lnTo>
                  <a:lnTo>
                    <a:pt x="38" y="8"/>
                  </a:lnTo>
                  <a:lnTo>
                    <a:pt x="42" y="12"/>
                  </a:lnTo>
                  <a:lnTo>
                    <a:pt x="4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4" name="Freeform 283"/>
            <p:cNvSpPr>
              <a:spLocks/>
            </p:cNvSpPr>
            <p:nvPr/>
          </p:nvSpPr>
          <p:spPr bwMode="auto">
            <a:xfrm>
              <a:off x="2405" y="3291"/>
              <a:ext cx="193" cy="62"/>
            </a:xfrm>
            <a:custGeom>
              <a:avLst/>
              <a:gdLst>
                <a:gd name="T0" fmla="*/ 193 w 193"/>
                <a:gd name="T1" fmla="*/ 54 h 62"/>
                <a:gd name="T2" fmla="*/ 193 w 193"/>
                <a:gd name="T3" fmla="*/ 54 h 62"/>
                <a:gd name="T4" fmla="*/ 181 w 193"/>
                <a:gd name="T5" fmla="*/ 50 h 62"/>
                <a:gd name="T6" fmla="*/ 170 w 193"/>
                <a:gd name="T7" fmla="*/ 42 h 62"/>
                <a:gd name="T8" fmla="*/ 154 w 193"/>
                <a:gd name="T9" fmla="*/ 39 h 62"/>
                <a:gd name="T10" fmla="*/ 143 w 193"/>
                <a:gd name="T11" fmla="*/ 31 h 62"/>
                <a:gd name="T12" fmla="*/ 131 w 193"/>
                <a:gd name="T13" fmla="*/ 31 h 62"/>
                <a:gd name="T14" fmla="*/ 120 w 193"/>
                <a:gd name="T15" fmla="*/ 27 h 62"/>
                <a:gd name="T16" fmla="*/ 108 w 193"/>
                <a:gd name="T17" fmla="*/ 23 h 62"/>
                <a:gd name="T18" fmla="*/ 96 w 193"/>
                <a:gd name="T19" fmla="*/ 19 h 62"/>
                <a:gd name="T20" fmla="*/ 85 w 193"/>
                <a:gd name="T21" fmla="*/ 19 h 62"/>
                <a:gd name="T22" fmla="*/ 73 w 193"/>
                <a:gd name="T23" fmla="*/ 15 h 62"/>
                <a:gd name="T24" fmla="*/ 62 w 193"/>
                <a:gd name="T25" fmla="*/ 15 h 62"/>
                <a:gd name="T26" fmla="*/ 50 w 193"/>
                <a:gd name="T27" fmla="*/ 12 h 62"/>
                <a:gd name="T28" fmla="*/ 39 w 193"/>
                <a:gd name="T29" fmla="*/ 8 h 62"/>
                <a:gd name="T30" fmla="*/ 27 w 193"/>
                <a:gd name="T31" fmla="*/ 8 h 62"/>
                <a:gd name="T32" fmla="*/ 16 w 193"/>
                <a:gd name="T33" fmla="*/ 4 h 62"/>
                <a:gd name="T34" fmla="*/ 0 w 193"/>
                <a:gd name="T35" fmla="*/ 0 h 62"/>
                <a:gd name="T36" fmla="*/ 0 w 193"/>
                <a:gd name="T37" fmla="*/ 8 h 62"/>
                <a:gd name="T38" fmla="*/ 12 w 193"/>
                <a:gd name="T39" fmla="*/ 12 h 62"/>
                <a:gd name="T40" fmla="*/ 23 w 193"/>
                <a:gd name="T41" fmla="*/ 12 h 62"/>
                <a:gd name="T42" fmla="*/ 35 w 193"/>
                <a:gd name="T43" fmla="*/ 15 h 62"/>
                <a:gd name="T44" fmla="*/ 50 w 193"/>
                <a:gd name="T45" fmla="*/ 15 h 62"/>
                <a:gd name="T46" fmla="*/ 62 w 193"/>
                <a:gd name="T47" fmla="*/ 19 h 62"/>
                <a:gd name="T48" fmla="*/ 73 w 193"/>
                <a:gd name="T49" fmla="*/ 19 h 62"/>
                <a:gd name="T50" fmla="*/ 85 w 193"/>
                <a:gd name="T51" fmla="*/ 23 h 62"/>
                <a:gd name="T52" fmla="*/ 96 w 193"/>
                <a:gd name="T53" fmla="*/ 27 h 62"/>
                <a:gd name="T54" fmla="*/ 108 w 193"/>
                <a:gd name="T55" fmla="*/ 27 h 62"/>
                <a:gd name="T56" fmla="*/ 120 w 193"/>
                <a:gd name="T57" fmla="*/ 31 h 62"/>
                <a:gd name="T58" fmla="*/ 131 w 193"/>
                <a:gd name="T59" fmla="*/ 35 h 62"/>
                <a:gd name="T60" fmla="*/ 143 w 193"/>
                <a:gd name="T61" fmla="*/ 39 h 62"/>
                <a:gd name="T62" fmla="*/ 154 w 193"/>
                <a:gd name="T63" fmla="*/ 42 h 62"/>
                <a:gd name="T64" fmla="*/ 166 w 193"/>
                <a:gd name="T65" fmla="*/ 46 h 62"/>
                <a:gd name="T66" fmla="*/ 177 w 193"/>
                <a:gd name="T67" fmla="*/ 54 h 62"/>
                <a:gd name="T68" fmla="*/ 193 w 193"/>
                <a:gd name="T69" fmla="*/ 62 h 62"/>
                <a:gd name="T70" fmla="*/ 193 w 193"/>
                <a:gd name="T71" fmla="*/ 62 h 62"/>
                <a:gd name="T72" fmla="*/ 193 w 193"/>
                <a:gd name="T73" fmla="*/ 54 h 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3"/>
                <a:gd name="T112" fmla="*/ 0 h 62"/>
                <a:gd name="T113" fmla="*/ 193 w 193"/>
                <a:gd name="T114" fmla="*/ 62 h 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3" h="62">
                  <a:moveTo>
                    <a:pt x="193" y="54"/>
                  </a:moveTo>
                  <a:lnTo>
                    <a:pt x="193" y="54"/>
                  </a:lnTo>
                  <a:lnTo>
                    <a:pt x="181" y="50"/>
                  </a:lnTo>
                  <a:lnTo>
                    <a:pt x="170" y="42"/>
                  </a:lnTo>
                  <a:lnTo>
                    <a:pt x="154" y="39"/>
                  </a:lnTo>
                  <a:lnTo>
                    <a:pt x="143" y="31"/>
                  </a:lnTo>
                  <a:lnTo>
                    <a:pt x="131" y="31"/>
                  </a:lnTo>
                  <a:lnTo>
                    <a:pt x="120" y="27"/>
                  </a:lnTo>
                  <a:lnTo>
                    <a:pt x="108" y="23"/>
                  </a:lnTo>
                  <a:lnTo>
                    <a:pt x="96" y="19"/>
                  </a:lnTo>
                  <a:lnTo>
                    <a:pt x="85" y="19"/>
                  </a:lnTo>
                  <a:lnTo>
                    <a:pt x="73" y="15"/>
                  </a:lnTo>
                  <a:lnTo>
                    <a:pt x="62" y="15"/>
                  </a:lnTo>
                  <a:lnTo>
                    <a:pt x="50" y="12"/>
                  </a:lnTo>
                  <a:lnTo>
                    <a:pt x="39" y="8"/>
                  </a:lnTo>
                  <a:lnTo>
                    <a:pt x="27" y="8"/>
                  </a:lnTo>
                  <a:lnTo>
                    <a:pt x="16" y="4"/>
                  </a:lnTo>
                  <a:lnTo>
                    <a:pt x="0" y="0"/>
                  </a:lnTo>
                  <a:lnTo>
                    <a:pt x="0" y="8"/>
                  </a:lnTo>
                  <a:lnTo>
                    <a:pt x="12" y="12"/>
                  </a:lnTo>
                  <a:lnTo>
                    <a:pt x="23" y="12"/>
                  </a:lnTo>
                  <a:lnTo>
                    <a:pt x="35" y="15"/>
                  </a:lnTo>
                  <a:lnTo>
                    <a:pt x="50" y="15"/>
                  </a:lnTo>
                  <a:lnTo>
                    <a:pt x="62" y="19"/>
                  </a:lnTo>
                  <a:lnTo>
                    <a:pt x="73" y="19"/>
                  </a:lnTo>
                  <a:lnTo>
                    <a:pt x="85" y="23"/>
                  </a:lnTo>
                  <a:lnTo>
                    <a:pt x="96" y="27"/>
                  </a:lnTo>
                  <a:lnTo>
                    <a:pt x="108" y="27"/>
                  </a:lnTo>
                  <a:lnTo>
                    <a:pt x="120" y="31"/>
                  </a:lnTo>
                  <a:lnTo>
                    <a:pt x="131" y="35"/>
                  </a:lnTo>
                  <a:lnTo>
                    <a:pt x="143" y="39"/>
                  </a:lnTo>
                  <a:lnTo>
                    <a:pt x="154" y="42"/>
                  </a:lnTo>
                  <a:lnTo>
                    <a:pt x="166" y="46"/>
                  </a:lnTo>
                  <a:lnTo>
                    <a:pt x="177" y="54"/>
                  </a:lnTo>
                  <a:lnTo>
                    <a:pt x="193" y="62"/>
                  </a:lnTo>
                  <a:lnTo>
                    <a:pt x="19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5" name="Freeform 284"/>
            <p:cNvSpPr>
              <a:spLocks/>
            </p:cNvSpPr>
            <p:nvPr/>
          </p:nvSpPr>
          <p:spPr bwMode="auto">
            <a:xfrm>
              <a:off x="2598" y="3345"/>
              <a:ext cx="38" cy="93"/>
            </a:xfrm>
            <a:custGeom>
              <a:avLst/>
              <a:gdLst>
                <a:gd name="T0" fmla="*/ 34 w 38"/>
                <a:gd name="T1" fmla="*/ 89 h 93"/>
                <a:gd name="T2" fmla="*/ 34 w 38"/>
                <a:gd name="T3" fmla="*/ 93 h 93"/>
                <a:gd name="T4" fmla="*/ 38 w 38"/>
                <a:gd name="T5" fmla="*/ 81 h 93"/>
                <a:gd name="T6" fmla="*/ 38 w 38"/>
                <a:gd name="T7" fmla="*/ 66 h 93"/>
                <a:gd name="T8" fmla="*/ 34 w 38"/>
                <a:gd name="T9" fmla="*/ 54 h 93"/>
                <a:gd name="T10" fmla="*/ 30 w 38"/>
                <a:gd name="T11" fmla="*/ 39 h 93"/>
                <a:gd name="T12" fmla="*/ 27 w 38"/>
                <a:gd name="T13" fmla="*/ 27 h 93"/>
                <a:gd name="T14" fmla="*/ 19 w 38"/>
                <a:gd name="T15" fmla="*/ 15 h 93"/>
                <a:gd name="T16" fmla="*/ 11 w 38"/>
                <a:gd name="T17" fmla="*/ 8 h 93"/>
                <a:gd name="T18" fmla="*/ 0 w 38"/>
                <a:gd name="T19" fmla="*/ 0 h 93"/>
                <a:gd name="T20" fmla="*/ 0 w 38"/>
                <a:gd name="T21" fmla="*/ 8 h 93"/>
                <a:gd name="T22" fmla="*/ 7 w 38"/>
                <a:gd name="T23" fmla="*/ 12 h 93"/>
                <a:gd name="T24" fmla="*/ 11 w 38"/>
                <a:gd name="T25" fmla="*/ 19 h 93"/>
                <a:gd name="T26" fmla="*/ 19 w 38"/>
                <a:gd name="T27" fmla="*/ 31 h 93"/>
                <a:gd name="T28" fmla="*/ 27 w 38"/>
                <a:gd name="T29" fmla="*/ 42 h 93"/>
                <a:gd name="T30" fmla="*/ 30 w 38"/>
                <a:gd name="T31" fmla="*/ 54 h 93"/>
                <a:gd name="T32" fmla="*/ 30 w 38"/>
                <a:gd name="T33" fmla="*/ 66 h 93"/>
                <a:gd name="T34" fmla="*/ 30 w 38"/>
                <a:gd name="T35" fmla="*/ 81 h 93"/>
                <a:gd name="T36" fmla="*/ 30 w 38"/>
                <a:gd name="T37" fmla="*/ 89 h 93"/>
                <a:gd name="T38" fmla="*/ 30 w 38"/>
                <a:gd name="T39" fmla="*/ 93 h 93"/>
                <a:gd name="T40" fmla="*/ 30 w 38"/>
                <a:gd name="T41" fmla="*/ 89 h 93"/>
                <a:gd name="T42" fmla="*/ 27 w 38"/>
                <a:gd name="T43" fmla="*/ 93 h 93"/>
                <a:gd name="T44" fmla="*/ 30 w 38"/>
                <a:gd name="T45" fmla="*/ 93 h 93"/>
                <a:gd name="T46" fmla="*/ 34 w 38"/>
                <a:gd name="T47" fmla="*/ 89 h 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
                <a:gd name="T73" fmla="*/ 0 h 93"/>
                <a:gd name="T74" fmla="*/ 38 w 38"/>
                <a:gd name="T75" fmla="*/ 93 h 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 h="93">
                  <a:moveTo>
                    <a:pt x="34" y="89"/>
                  </a:moveTo>
                  <a:lnTo>
                    <a:pt x="34" y="93"/>
                  </a:lnTo>
                  <a:lnTo>
                    <a:pt x="38" y="81"/>
                  </a:lnTo>
                  <a:lnTo>
                    <a:pt x="38" y="66"/>
                  </a:lnTo>
                  <a:lnTo>
                    <a:pt x="34" y="54"/>
                  </a:lnTo>
                  <a:lnTo>
                    <a:pt x="30" y="39"/>
                  </a:lnTo>
                  <a:lnTo>
                    <a:pt x="27" y="27"/>
                  </a:lnTo>
                  <a:lnTo>
                    <a:pt x="19" y="15"/>
                  </a:lnTo>
                  <a:lnTo>
                    <a:pt x="11" y="8"/>
                  </a:lnTo>
                  <a:lnTo>
                    <a:pt x="0" y="0"/>
                  </a:lnTo>
                  <a:lnTo>
                    <a:pt x="0" y="8"/>
                  </a:lnTo>
                  <a:lnTo>
                    <a:pt x="7" y="12"/>
                  </a:lnTo>
                  <a:lnTo>
                    <a:pt x="11" y="19"/>
                  </a:lnTo>
                  <a:lnTo>
                    <a:pt x="19" y="31"/>
                  </a:lnTo>
                  <a:lnTo>
                    <a:pt x="27" y="42"/>
                  </a:lnTo>
                  <a:lnTo>
                    <a:pt x="30" y="54"/>
                  </a:lnTo>
                  <a:lnTo>
                    <a:pt x="30" y="66"/>
                  </a:lnTo>
                  <a:lnTo>
                    <a:pt x="30" y="81"/>
                  </a:lnTo>
                  <a:lnTo>
                    <a:pt x="30" y="89"/>
                  </a:lnTo>
                  <a:lnTo>
                    <a:pt x="30" y="93"/>
                  </a:lnTo>
                  <a:lnTo>
                    <a:pt x="30" y="89"/>
                  </a:lnTo>
                  <a:lnTo>
                    <a:pt x="27" y="93"/>
                  </a:lnTo>
                  <a:lnTo>
                    <a:pt x="30" y="93"/>
                  </a:lnTo>
                  <a:lnTo>
                    <a:pt x="34"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6" name="Freeform 285"/>
            <p:cNvSpPr>
              <a:spLocks/>
            </p:cNvSpPr>
            <p:nvPr/>
          </p:nvSpPr>
          <p:spPr bwMode="auto">
            <a:xfrm>
              <a:off x="2628" y="3434"/>
              <a:ext cx="24" cy="34"/>
            </a:xfrm>
            <a:custGeom>
              <a:avLst/>
              <a:gdLst>
                <a:gd name="T0" fmla="*/ 24 w 24"/>
                <a:gd name="T1" fmla="*/ 34 h 34"/>
                <a:gd name="T2" fmla="*/ 24 w 24"/>
                <a:gd name="T3" fmla="*/ 34 h 34"/>
                <a:gd name="T4" fmla="*/ 24 w 24"/>
                <a:gd name="T5" fmla="*/ 27 h 34"/>
                <a:gd name="T6" fmla="*/ 20 w 24"/>
                <a:gd name="T7" fmla="*/ 23 h 34"/>
                <a:gd name="T8" fmla="*/ 20 w 24"/>
                <a:gd name="T9" fmla="*/ 19 h 34"/>
                <a:gd name="T10" fmla="*/ 16 w 24"/>
                <a:gd name="T11" fmla="*/ 11 h 34"/>
                <a:gd name="T12" fmla="*/ 16 w 24"/>
                <a:gd name="T13" fmla="*/ 7 h 34"/>
                <a:gd name="T14" fmla="*/ 12 w 24"/>
                <a:gd name="T15" fmla="*/ 4 h 34"/>
                <a:gd name="T16" fmla="*/ 8 w 24"/>
                <a:gd name="T17" fmla="*/ 4 h 34"/>
                <a:gd name="T18" fmla="*/ 4 w 24"/>
                <a:gd name="T19" fmla="*/ 0 h 34"/>
                <a:gd name="T20" fmla="*/ 0 w 24"/>
                <a:gd name="T21" fmla="*/ 4 h 34"/>
                <a:gd name="T22" fmla="*/ 4 w 24"/>
                <a:gd name="T23" fmla="*/ 7 h 34"/>
                <a:gd name="T24" fmla="*/ 8 w 24"/>
                <a:gd name="T25" fmla="*/ 11 h 34"/>
                <a:gd name="T26" fmla="*/ 8 w 24"/>
                <a:gd name="T27" fmla="*/ 11 h 34"/>
                <a:gd name="T28" fmla="*/ 12 w 24"/>
                <a:gd name="T29" fmla="*/ 15 h 34"/>
                <a:gd name="T30" fmla="*/ 16 w 24"/>
                <a:gd name="T31" fmla="*/ 19 h 34"/>
                <a:gd name="T32" fmla="*/ 16 w 24"/>
                <a:gd name="T33" fmla="*/ 23 h 34"/>
                <a:gd name="T34" fmla="*/ 16 w 24"/>
                <a:gd name="T35" fmla="*/ 27 h 34"/>
                <a:gd name="T36" fmla="*/ 16 w 24"/>
                <a:gd name="T37" fmla="*/ 34 h 34"/>
                <a:gd name="T38" fmla="*/ 16 w 24"/>
                <a:gd name="T39" fmla="*/ 34 h 34"/>
                <a:gd name="T40" fmla="*/ 24 w 24"/>
                <a:gd name="T41" fmla="*/ 34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34"/>
                <a:gd name="T65" fmla="*/ 24 w 24"/>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34">
                  <a:moveTo>
                    <a:pt x="24" y="34"/>
                  </a:moveTo>
                  <a:lnTo>
                    <a:pt x="24" y="34"/>
                  </a:lnTo>
                  <a:lnTo>
                    <a:pt x="24" y="27"/>
                  </a:lnTo>
                  <a:lnTo>
                    <a:pt x="20" y="23"/>
                  </a:lnTo>
                  <a:lnTo>
                    <a:pt x="20" y="19"/>
                  </a:lnTo>
                  <a:lnTo>
                    <a:pt x="16" y="11"/>
                  </a:lnTo>
                  <a:lnTo>
                    <a:pt x="16" y="7"/>
                  </a:lnTo>
                  <a:lnTo>
                    <a:pt x="12" y="4"/>
                  </a:lnTo>
                  <a:lnTo>
                    <a:pt x="8" y="4"/>
                  </a:lnTo>
                  <a:lnTo>
                    <a:pt x="4" y="0"/>
                  </a:lnTo>
                  <a:lnTo>
                    <a:pt x="0" y="4"/>
                  </a:lnTo>
                  <a:lnTo>
                    <a:pt x="4" y="7"/>
                  </a:lnTo>
                  <a:lnTo>
                    <a:pt x="8" y="11"/>
                  </a:lnTo>
                  <a:lnTo>
                    <a:pt x="12" y="15"/>
                  </a:lnTo>
                  <a:lnTo>
                    <a:pt x="16" y="19"/>
                  </a:lnTo>
                  <a:lnTo>
                    <a:pt x="16" y="23"/>
                  </a:lnTo>
                  <a:lnTo>
                    <a:pt x="16" y="27"/>
                  </a:lnTo>
                  <a:lnTo>
                    <a:pt x="16" y="34"/>
                  </a:lnTo>
                  <a:lnTo>
                    <a:pt x="2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7" name="Freeform 286"/>
            <p:cNvSpPr>
              <a:spLocks/>
            </p:cNvSpPr>
            <p:nvPr/>
          </p:nvSpPr>
          <p:spPr bwMode="auto">
            <a:xfrm>
              <a:off x="2613" y="3468"/>
              <a:ext cx="39" cy="35"/>
            </a:xfrm>
            <a:custGeom>
              <a:avLst/>
              <a:gdLst>
                <a:gd name="T0" fmla="*/ 0 w 39"/>
                <a:gd name="T1" fmla="*/ 35 h 35"/>
                <a:gd name="T2" fmla="*/ 0 w 39"/>
                <a:gd name="T3" fmla="*/ 35 h 35"/>
                <a:gd name="T4" fmla="*/ 8 w 39"/>
                <a:gd name="T5" fmla="*/ 35 h 35"/>
                <a:gd name="T6" fmla="*/ 15 w 39"/>
                <a:gd name="T7" fmla="*/ 31 h 35"/>
                <a:gd name="T8" fmla="*/ 19 w 39"/>
                <a:gd name="T9" fmla="*/ 27 h 35"/>
                <a:gd name="T10" fmla="*/ 27 w 39"/>
                <a:gd name="T11" fmla="*/ 24 h 35"/>
                <a:gd name="T12" fmla="*/ 31 w 39"/>
                <a:gd name="T13" fmla="*/ 20 h 35"/>
                <a:gd name="T14" fmla="*/ 35 w 39"/>
                <a:gd name="T15" fmla="*/ 12 h 35"/>
                <a:gd name="T16" fmla="*/ 39 w 39"/>
                <a:gd name="T17" fmla="*/ 4 h 35"/>
                <a:gd name="T18" fmla="*/ 39 w 39"/>
                <a:gd name="T19" fmla="*/ 0 h 35"/>
                <a:gd name="T20" fmla="*/ 31 w 39"/>
                <a:gd name="T21" fmla="*/ 0 h 35"/>
                <a:gd name="T22" fmla="*/ 31 w 39"/>
                <a:gd name="T23" fmla="*/ 4 h 35"/>
                <a:gd name="T24" fmla="*/ 31 w 39"/>
                <a:gd name="T25" fmla="*/ 12 h 35"/>
                <a:gd name="T26" fmla="*/ 27 w 39"/>
                <a:gd name="T27" fmla="*/ 16 h 35"/>
                <a:gd name="T28" fmla="*/ 23 w 39"/>
                <a:gd name="T29" fmla="*/ 20 h 35"/>
                <a:gd name="T30" fmla="*/ 19 w 39"/>
                <a:gd name="T31" fmla="*/ 24 h 35"/>
                <a:gd name="T32" fmla="*/ 12 w 39"/>
                <a:gd name="T33" fmla="*/ 27 h 35"/>
                <a:gd name="T34" fmla="*/ 8 w 39"/>
                <a:gd name="T35" fmla="*/ 31 h 35"/>
                <a:gd name="T36" fmla="*/ 0 w 39"/>
                <a:gd name="T37" fmla="*/ 31 h 35"/>
                <a:gd name="T38" fmla="*/ 0 w 39"/>
                <a:gd name="T39" fmla="*/ 31 h 35"/>
                <a:gd name="T40" fmla="*/ 0 w 39"/>
                <a:gd name="T41" fmla="*/ 35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5"/>
                <a:gd name="T65" fmla="*/ 39 w 39"/>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5">
                  <a:moveTo>
                    <a:pt x="0" y="35"/>
                  </a:moveTo>
                  <a:lnTo>
                    <a:pt x="0" y="35"/>
                  </a:lnTo>
                  <a:lnTo>
                    <a:pt x="8" y="35"/>
                  </a:lnTo>
                  <a:lnTo>
                    <a:pt x="15" y="31"/>
                  </a:lnTo>
                  <a:lnTo>
                    <a:pt x="19" y="27"/>
                  </a:lnTo>
                  <a:lnTo>
                    <a:pt x="27" y="24"/>
                  </a:lnTo>
                  <a:lnTo>
                    <a:pt x="31" y="20"/>
                  </a:lnTo>
                  <a:lnTo>
                    <a:pt x="35" y="12"/>
                  </a:lnTo>
                  <a:lnTo>
                    <a:pt x="39" y="4"/>
                  </a:lnTo>
                  <a:lnTo>
                    <a:pt x="39" y="0"/>
                  </a:lnTo>
                  <a:lnTo>
                    <a:pt x="31" y="0"/>
                  </a:lnTo>
                  <a:lnTo>
                    <a:pt x="31" y="4"/>
                  </a:lnTo>
                  <a:lnTo>
                    <a:pt x="31" y="12"/>
                  </a:lnTo>
                  <a:lnTo>
                    <a:pt x="27" y="16"/>
                  </a:lnTo>
                  <a:lnTo>
                    <a:pt x="23" y="20"/>
                  </a:lnTo>
                  <a:lnTo>
                    <a:pt x="19" y="24"/>
                  </a:lnTo>
                  <a:lnTo>
                    <a:pt x="12" y="27"/>
                  </a:lnTo>
                  <a:lnTo>
                    <a:pt x="8" y="31"/>
                  </a:lnTo>
                  <a:lnTo>
                    <a:pt x="0" y="31"/>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8" name="Freeform 287"/>
            <p:cNvSpPr>
              <a:spLocks/>
            </p:cNvSpPr>
            <p:nvPr/>
          </p:nvSpPr>
          <p:spPr bwMode="auto">
            <a:xfrm>
              <a:off x="2575" y="3468"/>
              <a:ext cx="38" cy="35"/>
            </a:xfrm>
            <a:custGeom>
              <a:avLst/>
              <a:gdLst>
                <a:gd name="T0" fmla="*/ 0 w 38"/>
                <a:gd name="T1" fmla="*/ 0 h 35"/>
                <a:gd name="T2" fmla="*/ 0 w 38"/>
                <a:gd name="T3" fmla="*/ 0 h 35"/>
                <a:gd name="T4" fmla="*/ 3 w 38"/>
                <a:gd name="T5" fmla="*/ 4 h 35"/>
                <a:gd name="T6" fmla="*/ 3 w 38"/>
                <a:gd name="T7" fmla="*/ 12 h 35"/>
                <a:gd name="T8" fmla="*/ 7 w 38"/>
                <a:gd name="T9" fmla="*/ 20 h 35"/>
                <a:gd name="T10" fmla="*/ 11 w 38"/>
                <a:gd name="T11" fmla="*/ 24 h 35"/>
                <a:gd name="T12" fmla="*/ 19 w 38"/>
                <a:gd name="T13" fmla="*/ 27 h 35"/>
                <a:gd name="T14" fmla="*/ 23 w 38"/>
                <a:gd name="T15" fmla="*/ 31 h 35"/>
                <a:gd name="T16" fmla="*/ 30 w 38"/>
                <a:gd name="T17" fmla="*/ 35 h 35"/>
                <a:gd name="T18" fmla="*/ 38 w 38"/>
                <a:gd name="T19" fmla="*/ 35 h 35"/>
                <a:gd name="T20" fmla="*/ 38 w 38"/>
                <a:gd name="T21" fmla="*/ 31 h 35"/>
                <a:gd name="T22" fmla="*/ 30 w 38"/>
                <a:gd name="T23" fmla="*/ 31 h 35"/>
                <a:gd name="T24" fmla="*/ 27 w 38"/>
                <a:gd name="T25" fmla="*/ 27 h 35"/>
                <a:gd name="T26" fmla="*/ 19 w 38"/>
                <a:gd name="T27" fmla="*/ 24 h 35"/>
                <a:gd name="T28" fmla="*/ 15 w 38"/>
                <a:gd name="T29" fmla="*/ 20 h 35"/>
                <a:gd name="T30" fmla="*/ 11 w 38"/>
                <a:gd name="T31" fmla="*/ 16 h 35"/>
                <a:gd name="T32" fmla="*/ 11 w 38"/>
                <a:gd name="T33" fmla="*/ 12 h 35"/>
                <a:gd name="T34" fmla="*/ 7 w 38"/>
                <a:gd name="T35" fmla="*/ 4 h 35"/>
                <a:gd name="T36" fmla="*/ 7 w 38"/>
                <a:gd name="T37" fmla="*/ 0 h 35"/>
                <a:gd name="T38" fmla="*/ 7 w 38"/>
                <a:gd name="T39" fmla="*/ 0 h 35"/>
                <a:gd name="T40" fmla="*/ 0 w 38"/>
                <a:gd name="T41" fmla="*/ 0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35"/>
                <a:gd name="T65" fmla="*/ 38 w 38"/>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35">
                  <a:moveTo>
                    <a:pt x="0" y="0"/>
                  </a:moveTo>
                  <a:lnTo>
                    <a:pt x="0" y="0"/>
                  </a:lnTo>
                  <a:lnTo>
                    <a:pt x="3" y="4"/>
                  </a:lnTo>
                  <a:lnTo>
                    <a:pt x="3" y="12"/>
                  </a:lnTo>
                  <a:lnTo>
                    <a:pt x="7" y="20"/>
                  </a:lnTo>
                  <a:lnTo>
                    <a:pt x="11" y="24"/>
                  </a:lnTo>
                  <a:lnTo>
                    <a:pt x="19" y="27"/>
                  </a:lnTo>
                  <a:lnTo>
                    <a:pt x="23" y="31"/>
                  </a:lnTo>
                  <a:lnTo>
                    <a:pt x="30" y="35"/>
                  </a:lnTo>
                  <a:lnTo>
                    <a:pt x="38" y="35"/>
                  </a:lnTo>
                  <a:lnTo>
                    <a:pt x="38" y="31"/>
                  </a:lnTo>
                  <a:lnTo>
                    <a:pt x="30" y="31"/>
                  </a:lnTo>
                  <a:lnTo>
                    <a:pt x="27" y="27"/>
                  </a:lnTo>
                  <a:lnTo>
                    <a:pt x="19" y="24"/>
                  </a:lnTo>
                  <a:lnTo>
                    <a:pt x="15" y="20"/>
                  </a:lnTo>
                  <a:lnTo>
                    <a:pt x="11" y="16"/>
                  </a:lnTo>
                  <a:lnTo>
                    <a:pt x="11" y="12"/>
                  </a:lnTo>
                  <a:lnTo>
                    <a:pt x="7" y="4"/>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79" name="Freeform 288"/>
            <p:cNvSpPr>
              <a:spLocks/>
            </p:cNvSpPr>
            <p:nvPr/>
          </p:nvSpPr>
          <p:spPr bwMode="auto">
            <a:xfrm>
              <a:off x="2575" y="3430"/>
              <a:ext cx="30" cy="38"/>
            </a:xfrm>
            <a:custGeom>
              <a:avLst/>
              <a:gdLst>
                <a:gd name="T0" fmla="*/ 27 w 30"/>
                <a:gd name="T1" fmla="*/ 4 h 38"/>
                <a:gd name="T2" fmla="*/ 27 w 30"/>
                <a:gd name="T3" fmla="*/ 0 h 38"/>
                <a:gd name="T4" fmla="*/ 23 w 30"/>
                <a:gd name="T5" fmla="*/ 4 h 38"/>
                <a:gd name="T6" fmla="*/ 15 w 30"/>
                <a:gd name="T7" fmla="*/ 8 h 38"/>
                <a:gd name="T8" fmla="*/ 11 w 30"/>
                <a:gd name="T9" fmla="*/ 11 h 38"/>
                <a:gd name="T10" fmla="*/ 7 w 30"/>
                <a:gd name="T11" fmla="*/ 15 h 38"/>
                <a:gd name="T12" fmla="*/ 3 w 30"/>
                <a:gd name="T13" fmla="*/ 19 h 38"/>
                <a:gd name="T14" fmla="*/ 3 w 30"/>
                <a:gd name="T15" fmla="*/ 23 h 38"/>
                <a:gd name="T16" fmla="*/ 0 w 30"/>
                <a:gd name="T17" fmla="*/ 31 h 38"/>
                <a:gd name="T18" fmla="*/ 0 w 30"/>
                <a:gd name="T19" fmla="*/ 38 h 38"/>
                <a:gd name="T20" fmla="*/ 7 w 30"/>
                <a:gd name="T21" fmla="*/ 38 h 38"/>
                <a:gd name="T22" fmla="*/ 7 w 30"/>
                <a:gd name="T23" fmla="*/ 31 h 38"/>
                <a:gd name="T24" fmla="*/ 7 w 30"/>
                <a:gd name="T25" fmla="*/ 27 h 38"/>
                <a:gd name="T26" fmla="*/ 11 w 30"/>
                <a:gd name="T27" fmla="*/ 23 h 38"/>
                <a:gd name="T28" fmla="*/ 11 w 30"/>
                <a:gd name="T29" fmla="*/ 19 h 38"/>
                <a:gd name="T30" fmla="*/ 15 w 30"/>
                <a:gd name="T31" fmla="*/ 15 h 38"/>
                <a:gd name="T32" fmla="*/ 19 w 30"/>
                <a:gd name="T33" fmla="*/ 11 h 38"/>
                <a:gd name="T34" fmla="*/ 23 w 30"/>
                <a:gd name="T35" fmla="*/ 8 h 38"/>
                <a:gd name="T36" fmla="*/ 27 w 30"/>
                <a:gd name="T37" fmla="*/ 8 h 38"/>
                <a:gd name="T38" fmla="*/ 30 w 30"/>
                <a:gd name="T39" fmla="*/ 4 h 38"/>
                <a:gd name="T40" fmla="*/ 27 w 30"/>
                <a:gd name="T41" fmla="*/ 8 h 38"/>
                <a:gd name="T42" fmla="*/ 30 w 30"/>
                <a:gd name="T43" fmla="*/ 8 h 38"/>
                <a:gd name="T44" fmla="*/ 30 w 30"/>
                <a:gd name="T45" fmla="*/ 4 h 38"/>
                <a:gd name="T46" fmla="*/ 27 w 30"/>
                <a:gd name="T47" fmla="*/ 4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
                <a:gd name="T73" fmla="*/ 0 h 38"/>
                <a:gd name="T74" fmla="*/ 30 w 30"/>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 h="38">
                  <a:moveTo>
                    <a:pt x="27" y="4"/>
                  </a:moveTo>
                  <a:lnTo>
                    <a:pt x="27" y="0"/>
                  </a:lnTo>
                  <a:lnTo>
                    <a:pt x="23" y="4"/>
                  </a:lnTo>
                  <a:lnTo>
                    <a:pt x="15" y="8"/>
                  </a:lnTo>
                  <a:lnTo>
                    <a:pt x="11" y="11"/>
                  </a:lnTo>
                  <a:lnTo>
                    <a:pt x="7" y="15"/>
                  </a:lnTo>
                  <a:lnTo>
                    <a:pt x="3" y="19"/>
                  </a:lnTo>
                  <a:lnTo>
                    <a:pt x="3" y="23"/>
                  </a:lnTo>
                  <a:lnTo>
                    <a:pt x="0" y="31"/>
                  </a:lnTo>
                  <a:lnTo>
                    <a:pt x="0" y="38"/>
                  </a:lnTo>
                  <a:lnTo>
                    <a:pt x="7" y="38"/>
                  </a:lnTo>
                  <a:lnTo>
                    <a:pt x="7" y="31"/>
                  </a:lnTo>
                  <a:lnTo>
                    <a:pt x="7" y="27"/>
                  </a:lnTo>
                  <a:lnTo>
                    <a:pt x="11" y="23"/>
                  </a:lnTo>
                  <a:lnTo>
                    <a:pt x="11" y="19"/>
                  </a:lnTo>
                  <a:lnTo>
                    <a:pt x="15" y="15"/>
                  </a:lnTo>
                  <a:lnTo>
                    <a:pt x="19" y="11"/>
                  </a:lnTo>
                  <a:lnTo>
                    <a:pt x="23" y="8"/>
                  </a:lnTo>
                  <a:lnTo>
                    <a:pt x="27" y="8"/>
                  </a:lnTo>
                  <a:lnTo>
                    <a:pt x="30" y="4"/>
                  </a:lnTo>
                  <a:lnTo>
                    <a:pt x="27" y="8"/>
                  </a:lnTo>
                  <a:lnTo>
                    <a:pt x="30" y="8"/>
                  </a:lnTo>
                  <a:lnTo>
                    <a:pt x="30" y="4"/>
                  </a:lnTo>
                  <a:lnTo>
                    <a:pt x="2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0" name="Freeform 289"/>
            <p:cNvSpPr>
              <a:spLocks/>
            </p:cNvSpPr>
            <p:nvPr/>
          </p:nvSpPr>
          <p:spPr bwMode="auto">
            <a:xfrm>
              <a:off x="2571" y="3364"/>
              <a:ext cx="34" cy="70"/>
            </a:xfrm>
            <a:custGeom>
              <a:avLst/>
              <a:gdLst>
                <a:gd name="T0" fmla="*/ 0 w 34"/>
                <a:gd name="T1" fmla="*/ 8 h 70"/>
                <a:gd name="T2" fmla="*/ 0 w 34"/>
                <a:gd name="T3" fmla="*/ 8 h 70"/>
                <a:gd name="T4" fmla="*/ 4 w 34"/>
                <a:gd name="T5" fmla="*/ 12 h 70"/>
                <a:gd name="T6" fmla="*/ 11 w 34"/>
                <a:gd name="T7" fmla="*/ 16 h 70"/>
                <a:gd name="T8" fmla="*/ 15 w 34"/>
                <a:gd name="T9" fmla="*/ 23 h 70"/>
                <a:gd name="T10" fmla="*/ 23 w 34"/>
                <a:gd name="T11" fmla="*/ 31 h 70"/>
                <a:gd name="T12" fmla="*/ 27 w 34"/>
                <a:gd name="T13" fmla="*/ 39 h 70"/>
                <a:gd name="T14" fmla="*/ 27 w 34"/>
                <a:gd name="T15" fmla="*/ 50 h 70"/>
                <a:gd name="T16" fmla="*/ 31 w 34"/>
                <a:gd name="T17" fmla="*/ 58 h 70"/>
                <a:gd name="T18" fmla="*/ 31 w 34"/>
                <a:gd name="T19" fmla="*/ 70 h 70"/>
                <a:gd name="T20" fmla="*/ 34 w 34"/>
                <a:gd name="T21" fmla="*/ 70 h 70"/>
                <a:gd name="T22" fmla="*/ 34 w 34"/>
                <a:gd name="T23" fmla="*/ 58 h 70"/>
                <a:gd name="T24" fmla="*/ 34 w 34"/>
                <a:gd name="T25" fmla="*/ 47 h 70"/>
                <a:gd name="T26" fmla="*/ 31 w 34"/>
                <a:gd name="T27" fmla="*/ 39 h 70"/>
                <a:gd name="T28" fmla="*/ 27 w 34"/>
                <a:gd name="T29" fmla="*/ 27 h 70"/>
                <a:gd name="T30" fmla="*/ 23 w 34"/>
                <a:gd name="T31" fmla="*/ 20 h 70"/>
                <a:gd name="T32" fmla="*/ 15 w 34"/>
                <a:gd name="T33" fmla="*/ 12 h 70"/>
                <a:gd name="T34" fmla="*/ 7 w 34"/>
                <a:gd name="T35" fmla="*/ 8 h 70"/>
                <a:gd name="T36" fmla="*/ 0 w 34"/>
                <a:gd name="T37" fmla="*/ 0 h 70"/>
                <a:gd name="T38" fmla="*/ 0 w 34"/>
                <a:gd name="T39" fmla="*/ 0 h 70"/>
                <a:gd name="T40" fmla="*/ 0 w 34"/>
                <a:gd name="T41" fmla="*/ 8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70"/>
                <a:gd name="T65" fmla="*/ 34 w 34"/>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70">
                  <a:moveTo>
                    <a:pt x="0" y="8"/>
                  </a:moveTo>
                  <a:lnTo>
                    <a:pt x="0" y="8"/>
                  </a:lnTo>
                  <a:lnTo>
                    <a:pt x="4" y="12"/>
                  </a:lnTo>
                  <a:lnTo>
                    <a:pt x="11" y="16"/>
                  </a:lnTo>
                  <a:lnTo>
                    <a:pt x="15" y="23"/>
                  </a:lnTo>
                  <a:lnTo>
                    <a:pt x="23" y="31"/>
                  </a:lnTo>
                  <a:lnTo>
                    <a:pt x="27" y="39"/>
                  </a:lnTo>
                  <a:lnTo>
                    <a:pt x="27" y="50"/>
                  </a:lnTo>
                  <a:lnTo>
                    <a:pt x="31" y="58"/>
                  </a:lnTo>
                  <a:lnTo>
                    <a:pt x="31" y="70"/>
                  </a:lnTo>
                  <a:lnTo>
                    <a:pt x="34" y="70"/>
                  </a:lnTo>
                  <a:lnTo>
                    <a:pt x="34" y="58"/>
                  </a:lnTo>
                  <a:lnTo>
                    <a:pt x="34" y="47"/>
                  </a:lnTo>
                  <a:lnTo>
                    <a:pt x="31" y="39"/>
                  </a:lnTo>
                  <a:lnTo>
                    <a:pt x="27" y="27"/>
                  </a:lnTo>
                  <a:lnTo>
                    <a:pt x="23" y="20"/>
                  </a:lnTo>
                  <a:lnTo>
                    <a:pt x="15" y="12"/>
                  </a:lnTo>
                  <a:lnTo>
                    <a:pt x="7" y="8"/>
                  </a:lnTo>
                  <a:lnTo>
                    <a:pt x="0"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1" name="Freeform 290"/>
            <p:cNvSpPr>
              <a:spLocks/>
            </p:cNvSpPr>
            <p:nvPr/>
          </p:nvSpPr>
          <p:spPr bwMode="auto">
            <a:xfrm>
              <a:off x="2382" y="3326"/>
              <a:ext cx="189" cy="46"/>
            </a:xfrm>
            <a:custGeom>
              <a:avLst/>
              <a:gdLst>
                <a:gd name="T0" fmla="*/ 0 w 189"/>
                <a:gd name="T1" fmla="*/ 4 h 46"/>
                <a:gd name="T2" fmla="*/ 0 w 189"/>
                <a:gd name="T3" fmla="*/ 4 h 46"/>
                <a:gd name="T4" fmla="*/ 12 w 189"/>
                <a:gd name="T5" fmla="*/ 7 h 46"/>
                <a:gd name="T6" fmla="*/ 23 w 189"/>
                <a:gd name="T7" fmla="*/ 7 h 46"/>
                <a:gd name="T8" fmla="*/ 35 w 189"/>
                <a:gd name="T9" fmla="*/ 11 h 46"/>
                <a:gd name="T10" fmla="*/ 46 w 189"/>
                <a:gd name="T11" fmla="*/ 11 h 46"/>
                <a:gd name="T12" fmla="*/ 58 w 189"/>
                <a:gd name="T13" fmla="*/ 15 h 46"/>
                <a:gd name="T14" fmla="*/ 69 w 189"/>
                <a:gd name="T15" fmla="*/ 15 h 46"/>
                <a:gd name="T16" fmla="*/ 81 w 189"/>
                <a:gd name="T17" fmla="*/ 19 h 46"/>
                <a:gd name="T18" fmla="*/ 93 w 189"/>
                <a:gd name="T19" fmla="*/ 19 h 46"/>
                <a:gd name="T20" fmla="*/ 104 w 189"/>
                <a:gd name="T21" fmla="*/ 19 h 46"/>
                <a:gd name="T22" fmla="*/ 116 w 189"/>
                <a:gd name="T23" fmla="*/ 23 h 46"/>
                <a:gd name="T24" fmla="*/ 127 w 189"/>
                <a:gd name="T25" fmla="*/ 27 h 46"/>
                <a:gd name="T26" fmla="*/ 139 w 189"/>
                <a:gd name="T27" fmla="*/ 27 h 46"/>
                <a:gd name="T28" fmla="*/ 150 w 189"/>
                <a:gd name="T29" fmla="*/ 31 h 46"/>
                <a:gd name="T30" fmla="*/ 162 w 189"/>
                <a:gd name="T31" fmla="*/ 34 h 46"/>
                <a:gd name="T32" fmla="*/ 177 w 189"/>
                <a:gd name="T33" fmla="*/ 38 h 46"/>
                <a:gd name="T34" fmla="*/ 189 w 189"/>
                <a:gd name="T35" fmla="*/ 46 h 46"/>
                <a:gd name="T36" fmla="*/ 189 w 189"/>
                <a:gd name="T37" fmla="*/ 38 h 46"/>
                <a:gd name="T38" fmla="*/ 177 w 189"/>
                <a:gd name="T39" fmla="*/ 34 h 46"/>
                <a:gd name="T40" fmla="*/ 166 w 189"/>
                <a:gd name="T41" fmla="*/ 31 h 46"/>
                <a:gd name="T42" fmla="*/ 154 w 189"/>
                <a:gd name="T43" fmla="*/ 27 h 46"/>
                <a:gd name="T44" fmla="*/ 143 w 189"/>
                <a:gd name="T45" fmla="*/ 23 h 46"/>
                <a:gd name="T46" fmla="*/ 131 w 189"/>
                <a:gd name="T47" fmla="*/ 19 h 46"/>
                <a:gd name="T48" fmla="*/ 119 w 189"/>
                <a:gd name="T49" fmla="*/ 19 h 46"/>
                <a:gd name="T50" fmla="*/ 104 w 189"/>
                <a:gd name="T51" fmla="*/ 15 h 46"/>
                <a:gd name="T52" fmla="*/ 93 w 189"/>
                <a:gd name="T53" fmla="*/ 15 h 46"/>
                <a:gd name="T54" fmla="*/ 81 w 189"/>
                <a:gd name="T55" fmla="*/ 11 h 46"/>
                <a:gd name="T56" fmla="*/ 69 w 189"/>
                <a:gd name="T57" fmla="*/ 11 h 46"/>
                <a:gd name="T58" fmla="*/ 58 w 189"/>
                <a:gd name="T59" fmla="*/ 7 h 46"/>
                <a:gd name="T60" fmla="*/ 46 w 189"/>
                <a:gd name="T61" fmla="*/ 7 h 46"/>
                <a:gd name="T62" fmla="*/ 35 w 189"/>
                <a:gd name="T63" fmla="*/ 7 h 46"/>
                <a:gd name="T64" fmla="*/ 23 w 189"/>
                <a:gd name="T65" fmla="*/ 4 h 46"/>
                <a:gd name="T66" fmla="*/ 12 w 189"/>
                <a:gd name="T67" fmla="*/ 0 h 46"/>
                <a:gd name="T68" fmla="*/ 0 w 189"/>
                <a:gd name="T69" fmla="*/ 0 h 46"/>
                <a:gd name="T70" fmla="*/ 0 w 189"/>
                <a:gd name="T71" fmla="*/ 0 h 46"/>
                <a:gd name="T72" fmla="*/ 0 w 189"/>
                <a:gd name="T73" fmla="*/ 0 h 46"/>
                <a:gd name="T74" fmla="*/ 0 w 189"/>
                <a:gd name="T75" fmla="*/ 0 h 46"/>
                <a:gd name="T76" fmla="*/ 0 w 189"/>
                <a:gd name="T77" fmla="*/ 0 h 46"/>
                <a:gd name="T78" fmla="*/ 0 w 189"/>
                <a:gd name="T79" fmla="*/ 4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9"/>
                <a:gd name="T121" fmla="*/ 0 h 46"/>
                <a:gd name="T122" fmla="*/ 189 w 189"/>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9" h="46">
                  <a:moveTo>
                    <a:pt x="0" y="4"/>
                  </a:moveTo>
                  <a:lnTo>
                    <a:pt x="0" y="4"/>
                  </a:lnTo>
                  <a:lnTo>
                    <a:pt x="12" y="7"/>
                  </a:lnTo>
                  <a:lnTo>
                    <a:pt x="23" y="7"/>
                  </a:lnTo>
                  <a:lnTo>
                    <a:pt x="35" y="11"/>
                  </a:lnTo>
                  <a:lnTo>
                    <a:pt x="46" y="11"/>
                  </a:lnTo>
                  <a:lnTo>
                    <a:pt x="58" y="15"/>
                  </a:lnTo>
                  <a:lnTo>
                    <a:pt x="69" y="15"/>
                  </a:lnTo>
                  <a:lnTo>
                    <a:pt x="81" y="19"/>
                  </a:lnTo>
                  <a:lnTo>
                    <a:pt x="93" y="19"/>
                  </a:lnTo>
                  <a:lnTo>
                    <a:pt x="104" y="19"/>
                  </a:lnTo>
                  <a:lnTo>
                    <a:pt x="116" y="23"/>
                  </a:lnTo>
                  <a:lnTo>
                    <a:pt x="127" y="27"/>
                  </a:lnTo>
                  <a:lnTo>
                    <a:pt x="139" y="27"/>
                  </a:lnTo>
                  <a:lnTo>
                    <a:pt x="150" y="31"/>
                  </a:lnTo>
                  <a:lnTo>
                    <a:pt x="162" y="34"/>
                  </a:lnTo>
                  <a:lnTo>
                    <a:pt x="177" y="38"/>
                  </a:lnTo>
                  <a:lnTo>
                    <a:pt x="189" y="46"/>
                  </a:lnTo>
                  <a:lnTo>
                    <a:pt x="189" y="38"/>
                  </a:lnTo>
                  <a:lnTo>
                    <a:pt x="177" y="34"/>
                  </a:lnTo>
                  <a:lnTo>
                    <a:pt x="166" y="31"/>
                  </a:lnTo>
                  <a:lnTo>
                    <a:pt x="154" y="27"/>
                  </a:lnTo>
                  <a:lnTo>
                    <a:pt x="143" y="23"/>
                  </a:lnTo>
                  <a:lnTo>
                    <a:pt x="131" y="19"/>
                  </a:lnTo>
                  <a:lnTo>
                    <a:pt x="119" y="19"/>
                  </a:lnTo>
                  <a:lnTo>
                    <a:pt x="104" y="15"/>
                  </a:lnTo>
                  <a:lnTo>
                    <a:pt x="93" y="15"/>
                  </a:lnTo>
                  <a:lnTo>
                    <a:pt x="81" y="11"/>
                  </a:lnTo>
                  <a:lnTo>
                    <a:pt x="69" y="11"/>
                  </a:lnTo>
                  <a:lnTo>
                    <a:pt x="58" y="7"/>
                  </a:lnTo>
                  <a:lnTo>
                    <a:pt x="46" y="7"/>
                  </a:lnTo>
                  <a:lnTo>
                    <a:pt x="35" y="7"/>
                  </a:lnTo>
                  <a:lnTo>
                    <a:pt x="23" y="4"/>
                  </a:lnTo>
                  <a:lnTo>
                    <a:pt x="1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2" name="Freeform 291"/>
            <p:cNvSpPr>
              <a:spLocks/>
            </p:cNvSpPr>
            <p:nvPr/>
          </p:nvSpPr>
          <p:spPr bwMode="auto">
            <a:xfrm>
              <a:off x="2598" y="3449"/>
              <a:ext cx="30" cy="35"/>
            </a:xfrm>
            <a:custGeom>
              <a:avLst/>
              <a:gdLst>
                <a:gd name="T0" fmla="*/ 15 w 30"/>
                <a:gd name="T1" fmla="*/ 35 h 35"/>
                <a:gd name="T2" fmla="*/ 11 w 30"/>
                <a:gd name="T3" fmla="*/ 35 h 35"/>
                <a:gd name="T4" fmla="*/ 11 w 30"/>
                <a:gd name="T5" fmla="*/ 31 h 35"/>
                <a:gd name="T6" fmla="*/ 7 w 30"/>
                <a:gd name="T7" fmla="*/ 31 h 35"/>
                <a:gd name="T8" fmla="*/ 4 w 30"/>
                <a:gd name="T9" fmla="*/ 31 h 35"/>
                <a:gd name="T10" fmla="*/ 4 w 30"/>
                <a:gd name="T11" fmla="*/ 27 h 35"/>
                <a:gd name="T12" fmla="*/ 0 w 30"/>
                <a:gd name="T13" fmla="*/ 23 h 35"/>
                <a:gd name="T14" fmla="*/ 0 w 30"/>
                <a:gd name="T15" fmla="*/ 19 h 35"/>
                <a:gd name="T16" fmla="*/ 0 w 30"/>
                <a:gd name="T17" fmla="*/ 19 h 35"/>
                <a:gd name="T18" fmla="*/ 0 w 30"/>
                <a:gd name="T19" fmla="*/ 16 h 35"/>
                <a:gd name="T20" fmla="*/ 0 w 30"/>
                <a:gd name="T21" fmla="*/ 12 h 35"/>
                <a:gd name="T22" fmla="*/ 4 w 30"/>
                <a:gd name="T23" fmla="*/ 8 h 35"/>
                <a:gd name="T24" fmla="*/ 4 w 30"/>
                <a:gd name="T25" fmla="*/ 4 h 35"/>
                <a:gd name="T26" fmla="*/ 7 w 30"/>
                <a:gd name="T27" fmla="*/ 4 h 35"/>
                <a:gd name="T28" fmla="*/ 11 w 30"/>
                <a:gd name="T29" fmla="*/ 4 h 35"/>
                <a:gd name="T30" fmla="*/ 11 w 30"/>
                <a:gd name="T31" fmla="*/ 0 h 35"/>
                <a:gd name="T32" fmla="*/ 15 w 30"/>
                <a:gd name="T33" fmla="*/ 0 h 35"/>
                <a:gd name="T34" fmla="*/ 19 w 30"/>
                <a:gd name="T35" fmla="*/ 0 h 35"/>
                <a:gd name="T36" fmla="*/ 23 w 30"/>
                <a:gd name="T37" fmla="*/ 4 h 35"/>
                <a:gd name="T38" fmla="*/ 23 w 30"/>
                <a:gd name="T39" fmla="*/ 4 h 35"/>
                <a:gd name="T40" fmla="*/ 27 w 30"/>
                <a:gd name="T41" fmla="*/ 4 h 35"/>
                <a:gd name="T42" fmla="*/ 27 w 30"/>
                <a:gd name="T43" fmla="*/ 8 h 35"/>
                <a:gd name="T44" fmla="*/ 30 w 30"/>
                <a:gd name="T45" fmla="*/ 12 h 35"/>
                <a:gd name="T46" fmla="*/ 30 w 30"/>
                <a:gd name="T47" fmla="*/ 16 h 35"/>
                <a:gd name="T48" fmla="*/ 30 w 30"/>
                <a:gd name="T49" fmla="*/ 19 h 35"/>
                <a:gd name="T50" fmla="*/ 30 w 30"/>
                <a:gd name="T51" fmla="*/ 19 h 35"/>
                <a:gd name="T52" fmla="*/ 30 w 30"/>
                <a:gd name="T53" fmla="*/ 23 h 35"/>
                <a:gd name="T54" fmla="*/ 27 w 30"/>
                <a:gd name="T55" fmla="*/ 27 h 35"/>
                <a:gd name="T56" fmla="*/ 27 w 30"/>
                <a:gd name="T57" fmla="*/ 31 h 35"/>
                <a:gd name="T58" fmla="*/ 23 w 30"/>
                <a:gd name="T59" fmla="*/ 31 h 35"/>
                <a:gd name="T60" fmla="*/ 23 w 30"/>
                <a:gd name="T61" fmla="*/ 31 h 35"/>
                <a:gd name="T62" fmla="*/ 19 w 30"/>
                <a:gd name="T63" fmla="*/ 35 h 35"/>
                <a:gd name="T64" fmla="*/ 15 w 30"/>
                <a:gd name="T65" fmla="*/ 35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35"/>
                <a:gd name="T101" fmla="*/ 30 w 30"/>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35">
                  <a:moveTo>
                    <a:pt x="15" y="35"/>
                  </a:moveTo>
                  <a:lnTo>
                    <a:pt x="11" y="35"/>
                  </a:lnTo>
                  <a:lnTo>
                    <a:pt x="11" y="31"/>
                  </a:lnTo>
                  <a:lnTo>
                    <a:pt x="7" y="31"/>
                  </a:lnTo>
                  <a:lnTo>
                    <a:pt x="4" y="31"/>
                  </a:lnTo>
                  <a:lnTo>
                    <a:pt x="4" y="27"/>
                  </a:lnTo>
                  <a:lnTo>
                    <a:pt x="0" y="23"/>
                  </a:lnTo>
                  <a:lnTo>
                    <a:pt x="0" y="19"/>
                  </a:lnTo>
                  <a:lnTo>
                    <a:pt x="0" y="16"/>
                  </a:lnTo>
                  <a:lnTo>
                    <a:pt x="0" y="12"/>
                  </a:lnTo>
                  <a:lnTo>
                    <a:pt x="4" y="8"/>
                  </a:lnTo>
                  <a:lnTo>
                    <a:pt x="4" y="4"/>
                  </a:lnTo>
                  <a:lnTo>
                    <a:pt x="7" y="4"/>
                  </a:lnTo>
                  <a:lnTo>
                    <a:pt x="11" y="4"/>
                  </a:lnTo>
                  <a:lnTo>
                    <a:pt x="11" y="0"/>
                  </a:lnTo>
                  <a:lnTo>
                    <a:pt x="15" y="0"/>
                  </a:lnTo>
                  <a:lnTo>
                    <a:pt x="19" y="0"/>
                  </a:lnTo>
                  <a:lnTo>
                    <a:pt x="23" y="4"/>
                  </a:lnTo>
                  <a:lnTo>
                    <a:pt x="27" y="4"/>
                  </a:lnTo>
                  <a:lnTo>
                    <a:pt x="27" y="8"/>
                  </a:lnTo>
                  <a:lnTo>
                    <a:pt x="30" y="12"/>
                  </a:lnTo>
                  <a:lnTo>
                    <a:pt x="30" y="16"/>
                  </a:lnTo>
                  <a:lnTo>
                    <a:pt x="30" y="19"/>
                  </a:lnTo>
                  <a:lnTo>
                    <a:pt x="30" y="23"/>
                  </a:lnTo>
                  <a:lnTo>
                    <a:pt x="27" y="27"/>
                  </a:lnTo>
                  <a:lnTo>
                    <a:pt x="27" y="31"/>
                  </a:lnTo>
                  <a:lnTo>
                    <a:pt x="23" y="31"/>
                  </a:lnTo>
                  <a:lnTo>
                    <a:pt x="19" y="35"/>
                  </a:lnTo>
                  <a:lnTo>
                    <a:pt x="15"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3" name="Freeform 292"/>
            <p:cNvSpPr>
              <a:spLocks/>
            </p:cNvSpPr>
            <p:nvPr/>
          </p:nvSpPr>
          <p:spPr bwMode="auto">
            <a:xfrm>
              <a:off x="2594" y="3468"/>
              <a:ext cx="19" cy="20"/>
            </a:xfrm>
            <a:custGeom>
              <a:avLst/>
              <a:gdLst>
                <a:gd name="T0" fmla="*/ 0 w 19"/>
                <a:gd name="T1" fmla="*/ 0 h 20"/>
                <a:gd name="T2" fmla="*/ 0 w 19"/>
                <a:gd name="T3" fmla="*/ 0 h 20"/>
                <a:gd name="T4" fmla="*/ 0 w 19"/>
                <a:gd name="T5" fmla="*/ 0 h 20"/>
                <a:gd name="T6" fmla="*/ 4 w 19"/>
                <a:gd name="T7" fmla="*/ 4 h 20"/>
                <a:gd name="T8" fmla="*/ 4 w 19"/>
                <a:gd name="T9" fmla="*/ 8 h 20"/>
                <a:gd name="T10" fmla="*/ 8 w 19"/>
                <a:gd name="T11" fmla="*/ 12 h 20"/>
                <a:gd name="T12" fmla="*/ 8 w 19"/>
                <a:gd name="T13" fmla="*/ 16 h 20"/>
                <a:gd name="T14" fmla="*/ 11 w 19"/>
                <a:gd name="T15" fmla="*/ 16 h 20"/>
                <a:gd name="T16" fmla="*/ 15 w 19"/>
                <a:gd name="T17" fmla="*/ 16 h 20"/>
                <a:gd name="T18" fmla="*/ 19 w 19"/>
                <a:gd name="T19" fmla="*/ 20 h 20"/>
                <a:gd name="T20" fmla="*/ 19 w 19"/>
                <a:gd name="T21" fmla="*/ 12 h 20"/>
                <a:gd name="T22" fmla="*/ 15 w 19"/>
                <a:gd name="T23" fmla="*/ 12 h 20"/>
                <a:gd name="T24" fmla="*/ 15 w 19"/>
                <a:gd name="T25" fmla="*/ 12 h 20"/>
                <a:gd name="T26" fmla="*/ 11 w 19"/>
                <a:gd name="T27" fmla="*/ 8 h 20"/>
                <a:gd name="T28" fmla="*/ 11 w 19"/>
                <a:gd name="T29" fmla="*/ 8 h 20"/>
                <a:gd name="T30" fmla="*/ 8 w 19"/>
                <a:gd name="T31" fmla="*/ 4 h 20"/>
                <a:gd name="T32" fmla="*/ 8 w 19"/>
                <a:gd name="T33" fmla="*/ 4 h 20"/>
                <a:gd name="T34" fmla="*/ 8 w 19"/>
                <a:gd name="T35" fmla="*/ 0 h 20"/>
                <a:gd name="T36" fmla="*/ 8 w 19"/>
                <a:gd name="T37" fmla="*/ 0 h 20"/>
                <a:gd name="T38" fmla="*/ 8 w 19"/>
                <a:gd name="T39" fmla="*/ 0 h 20"/>
                <a:gd name="T40" fmla="*/ 0 w 19"/>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0"/>
                <a:gd name="T65" fmla="*/ 19 w 19"/>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0">
                  <a:moveTo>
                    <a:pt x="0" y="0"/>
                  </a:moveTo>
                  <a:lnTo>
                    <a:pt x="0" y="0"/>
                  </a:lnTo>
                  <a:lnTo>
                    <a:pt x="4" y="4"/>
                  </a:lnTo>
                  <a:lnTo>
                    <a:pt x="4" y="8"/>
                  </a:lnTo>
                  <a:lnTo>
                    <a:pt x="8" y="12"/>
                  </a:lnTo>
                  <a:lnTo>
                    <a:pt x="8" y="16"/>
                  </a:lnTo>
                  <a:lnTo>
                    <a:pt x="11" y="16"/>
                  </a:lnTo>
                  <a:lnTo>
                    <a:pt x="15" y="16"/>
                  </a:lnTo>
                  <a:lnTo>
                    <a:pt x="19" y="20"/>
                  </a:lnTo>
                  <a:lnTo>
                    <a:pt x="19" y="12"/>
                  </a:lnTo>
                  <a:lnTo>
                    <a:pt x="15" y="12"/>
                  </a:lnTo>
                  <a:lnTo>
                    <a:pt x="11" y="8"/>
                  </a:lnTo>
                  <a:lnTo>
                    <a:pt x="8" y="4"/>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4" name="Freeform 293"/>
            <p:cNvSpPr>
              <a:spLocks/>
            </p:cNvSpPr>
            <p:nvPr/>
          </p:nvSpPr>
          <p:spPr bwMode="auto">
            <a:xfrm>
              <a:off x="2594" y="3445"/>
              <a:ext cx="19" cy="23"/>
            </a:xfrm>
            <a:custGeom>
              <a:avLst/>
              <a:gdLst>
                <a:gd name="T0" fmla="*/ 19 w 19"/>
                <a:gd name="T1" fmla="*/ 0 h 23"/>
                <a:gd name="T2" fmla="*/ 19 w 19"/>
                <a:gd name="T3" fmla="*/ 0 h 23"/>
                <a:gd name="T4" fmla="*/ 15 w 19"/>
                <a:gd name="T5" fmla="*/ 4 h 23"/>
                <a:gd name="T6" fmla="*/ 11 w 19"/>
                <a:gd name="T7" fmla="*/ 4 h 23"/>
                <a:gd name="T8" fmla="*/ 8 w 19"/>
                <a:gd name="T9" fmla="*/ 4 h 23"/>
                <a:gd name="T10" fmla="*/ 8 w 19"/>
                <a:gd name="T11" fmla="*/ 8 h 23"/>
                <a:gd name="T12" fmla="*/ 4 w 19"/>
                <a:gd name="T13" fmla="*/ 12 h 23"/>
                <a:gd name="T14" fmla="*/ 4 w 19"/>
                <a:gd name="T15" fmla="*/ 16 h 23"/>
                <a:gd name="T16" fmla="*/ 0 w 19"/>
                <a:gd name="T17" fmla="*/ 20 h 23"/>
                <a:gd name="T18" fmla="*/ 0 w 19"/>
                <a:gd name="T19" fmla="*/ 23 h 23"/>
                <a:gd name="T20" fmla="*/ 8 w 19"/>
                <a:gd name="T21" fmla="*/ 23 h 23"/>
                <a:gd name="T22" fmla="*/ 8 w 19"/>
                <a:gd name="T23" fmla="*/ 20 h 23"/>
                <a:gd name="T24" fmla="*/ 8 w 19"/>
                <a:gd name="T25" fmla="*/ 16 h 23"/>
                <a:gd name="T26" fmla="*/ 8 w 19"/>
                <a:gd name="T27" fmla="*/ 12 h 23"/>
                <a:gd name="T28" fmla="*/ 11 w 19"/>
                <a:gd name="T29" fmla="*/ 12 h 23"/>
                <a:gd name="T30" fmla="*/ 11 w 19"/>
                <a:gd name="T31" fmla="*/ 12 h 23"/>
                <a:gd name="T32" fmla="*/ 15 w 19"/>
                <a:gd name="T33" fmla="*/ 8 h 23"/>
                <a:gd name="T34" fmla="*/ 15 w 19"/>
                <a:gd name="T35" fmla="*/ 8 h 23"/>
                <a:gd name="T36" fmla="*/ 19 w 19"/>
                <a:gd name="T37" fmla="*/ 8 h 23"/>
                <a:gd name="T38" fmla="*/ 19 w 19"/>
                <a:gd name="T39" fmla="*/ 8 h 23"/>
                <a:gd name="T40" fmla="*/ 19 w 19"/>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3"/>
                <a:gd name="T65" fmla="*/ 19 w 1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3">
                  <a:moveTo>
                    <a:pt x="19" y="0"/>
                  </a:moveTo>
                  <a:lnTo>
                    <a:pt x="19" y="0"/>
                  </a:lnTo>
                  <a:lnTo>
                    <a:pt x="15" y="4"/>
                  </a:lnTo>
                  <a:lnTo>
                    <a:pt x="11" y="4"/>
                  </a:lnTo>
                  <a:lnTo>
                    <a:pt x="8" y="4"/>
                  </a:lnTo>
                  <a:lnTo>
                    <a:pt x="8" y="8"/>
                  </a:lnTo>
                  <a:lnTo>
                    <a:pt x="4" y="12"/>
                  </a:lnTo>
                  <a:lnTo>
                    <a:pt x="4" y="16"/>
                  </a:lnTo>
                  <a:lnTo>
                    <a:pt x="0" y="20"/>
                  </a:lnTo>
                  <a:lnTo>
                    <a:pt x="0" y="23"/>
                  </a:lnTo>
                  <a:lnTo>
                    <a:pt x="8" y="23"/>
                  </a:lnTo>
                  <a:lnTo>
                    <a:pt x="8" y="20"/>
                  </a:lnTo>
                  <a:lnTo>
                    <a:pt x="8" y="16"/>
                  </a:lnTo>
                  <a:lnTo>
                    <a:pt x="8" y="12"/>
                  </a:lnTo>
                  <a:lnTo>
                    <a:pt x="11" y="12"/>
                  </a:lnTo>
                  <a:lnTo>
                    <a:pt x="15" y="8"/>
                  </a:lnTo>
                  <a:lnTo>
                    <a:pt x="19" y="8"/>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5" name="Freeform 294"/>
            <p:cNvSpPr>
              <a:spLocks/>
            </p:cNvSpPr>
            <p:nvPr/>
          </p:nvSpPr>
          <p:spPr bwMode="auto">
            <a:xfrm>
              <a:off x="2613" y="3445"/>
              <a:ext cx="19" cy="23"/>
            </a:xfrm>
            <a:custGeom>
              <a:avLst/>
              <a:gdLst>
                <a:gd name="T0" fmla="*/ 19 w 19"/>
                <a:gd name="T1" fmla="*/ 23 h 23"/>
                <a:gd name="T2" fmla="*/ 19 w 19"/>
                <a:gd name="T3" fmla="*/ 23 h 23"/>
                <a:gd name="T4" fmla="*/ 19 w 19"/>
                <a:gd name="T5" fmla="*/ 20 h 23"/>
                <a:gd name="T6" fmla="*/ 19 w 19"/>
                <a:gd name="T7" fmla="*/ 16 h 23"/>
                <a:gd name="T8" fmla="*/ 15 w 19"/>
                <a:gd name="T9" fmla="*/ 12 h 23"/>
                <a:gd name="T10" fmla="*/ 15 w 19"/>
                <a:gd name="T11" fmla="*/ 8 h 23"/>
                <a:gd name="T12" fmla="*/ 12 w 19"/>
                <a:gd name="T13" fmla="*/ 4 h 23"/>
                <a:gd name="T14" fmla="*/ 8 w 19"/>
                <a:gd name="T15" fmla="*/ 4 h 23"/>
                <a:gd name="T16" fmla="*/ 4 w 19"/>
                <a:gd name="T17" fmla="*/ 4 h 23"/>
                <a:gd name="T18" fmla="*/ 0 w 19"/>
                <a:gd name="T19" fmla="*/ 0 h 23"/>
                <a:gd name="T20" fmla="*/ 0 w 19"/>
                <a:gd name="T21" fmla="*/ 8 h 23"/>
                <a:gd name="T22" fmla="*/ 4 w 19"/>
                <a:gd name="T23" fmla="*/ 8 h 23"/>
                <a:gd name="T24" fmla="*/ 4 w 19"/>
                <a:gd name="T25" fmla="*/ 8 h 23"/>
                <a:gd name="T26" fmla="*/ 8 w 19"/>
                <a:gd name="T27" fmla="*/ 12 h 23"/>
                <a:gd name="T28" fmla="*/ 8 w 19"/>
                <a:gd name="T29" fmla="*/ 12 h 23"/>
                <a:gd name="T30" fmla="*/ 12 w 19"/>
                <a:gd name="T31" fmla="*/ 12 h 23"/>
                <a:gd name="T32" fmla="*/ 12 w 19"/>
                <a:gd name="T33" fmla="*/ 16 h 23"/>
                <a:gd name="T34" fmla="*/ 12 w 19"/>
                <a:gd name="T35" fmla="*/ 20 h 23"/>
                <a:gd name="T36" fmla="*/ 12 w 19"/>
                <a:gd name="T37" fmla="*/ 23 h 23"/>
                <a:gd name="T38" fmla="*/ 12 w 19"/>
                <a:gd name="T39" fmla="*/ 23 h 23"/>
                <a:gd name="T40" fmla="*/ 19 w 19"/>
                <a:gd name="T41" fmla="*/ 2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3"/>
                <a:gd name="T65" fmla="*/ 19 w 1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3">
                  <a:moveTo>
                    <a:pt x="19" y="23"/>
                  </a:moveTo>
                  <a:lnTo>
                    <a:pt x="19" y="23"/>
                  </a:lnTo>
                  <a:lnTo>
                    <a:pt x="19" y="20"/>
                  </a:lnTo>
                  <a:lnTo>
                    <a:pt x="19" y="16"/>
                  </a:lnTo>
                  <a:lnTo>
                    <a:pt x="15" y="12"/>
                  </a:lnTo>
                  <a:lnTo>
                    <a:pt x="15" y="8"/>
                  </a:lnTo>
                  <a:lnTo>
                    <a:pt x="12" y="4"/>
                  </a:lnTo>
                  <a:lnTo>
                    <a:pt x="8" y="4"/>
                  </a:lnTo>
                  <a:lnTo>
                    <a:pt x="4" y="4"/>
                  </a:lnTo>
                  <a:lnTo>
                    <a:pt x="0" y="0"/>
                  </a:lnTo>
                  <a:lnTo>
                    <a:pt x="0" y="8"/>
                  </a:lnTo>
                  <a:lnTo>
                    <a:pt x="4" y="8"/>
                  </a:lnTo>
                  <a:lnTo>
                    <a:pt x="8" y="12"/>
                  </a:lnTo>
                  <a:lnTo>
                    <a:pt x="12" y="12"/>
                  </a:lnTo>
                  <a:lnTo>
                    <a:pt x="12" y="16"/>
                  </a:lnTo>
                  <a:lnTo>
                    <a:pt x="12" y="20"/>
                  </a:lnTo>
                  <a:lnTo>
                    <a:pt x="12" y="23"/>
                  </a:lnTo>
                  <a:lnTo>
                    <a:pt x="1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6" name="Freeform 295"/>
            <p:cNvSpPr>
              <a:spLocks/>
            </p:cNvSpPr>
            <p:nvPr/>
          </p:nvSpPr>
          <p:spPr bwMode="auto">
            <a:xfrm>
              <a:off x="2613" y="3468"/>
              <a:ext cx="19" cy="20"/>
            </a:xfrm>
            <a:custGeom>
              <a:avLst/>
              <a:gdLst>
                <a:gd name="T0" fmla="*/ 0 w 19"/>
                <a:gd name="T1" fmla="*/ 20 h 20"/>
                <a:gd name="T2" fmla="*/ 0 w 19"/>
                <a:gd name="T3" fmla="*/ 20 h 20"/>
                <a:gd name="T4" fmla="*/ 4 w 19"/>
                <a:gd name="T5" fmla="*/ 16 h 20"/>
                <a:gd name="T6" fmla="*/ 8 w 19"/>
                <a:gd name="T7" fmla="*/ 16 h 20"/>
                <a:gd name="T8" fmla="*/ 12 w 19"/>
                <a:gd name="T9" fmla="*/ 16 h 20"/>
                <a:gd name="T10" fmla="*/ 15 w 19"/>
                <a:gd name="T11" fmla="*/ 12 h 20"/>
                <a:gd name="T12" fmla="*/ 15 w 19"/>
                <a:gd name="T13" fmla="*/ 8 h 20"/>
                <a:gd name="T14" fmla="*/ 19 w 19"/>
                <a:gd name="T15" fmla="*/ 4 h 20"/>
                <a:gd name="T16" fmla="*/ 19 w 19"/>
                <a:gd name="T17" fmla="*/ 0 h 20"/>
                <a:gd name="T18" fmla="*/ 19 w 19"/>
                <a:gd name="T19" fmla="*/ 0 h 20"/>
                <a:gd name="T20" fmla="*/ 12 w 19"/>
                <a:gd name="T21" fmla="*/ 0 h 20"/>
                <a:gd name="T22" fmla="*/ 12 w 19"/>
                <a:gd name="T23" fmla="*/ 0 h 20"/>
                <a:gd name="T24" fmla="*/ 12 w 19"/>
                <a:gd name="T25" fmla="*/ 4 h 20"/>
                <a:gd name="T26" fmla="*/ 12 w 19"/>
                <a:gd name="T27" fmla="*/ 4 h 20"/>
                <a:gd name="T28" fmla="*/ 8 w 19"/>
                <a:gd name="T29" fmla="*/ 8 h 20"/>
                <a:gd name="T30" fmla="*/ 8 w 19"/>
                <a:gd name="T31" fmla="*/ 8 h 20"/>
                <a:gd name="T32" fmla="*/ 4 w 19"/>
                <a:gd name="T33" fmla="*/ 12 h 20"/>
                <a:gd name="T34" fmla="*/ 4 w 19"/>
                <a:gd name="T35" fmla="*/ 12 h 20"/>
                <a:gd name="T36" fmla="*/ 0 w 19"/>
                <a:gd name="T37" fmla="*/ 12 h 20"/>
                <a:gd name="T38" fmla="*/ 0 w 19"/>
                <a:gd name="T39" fmla="*/ 12 h 20"/>
                <a:gd name="T40" fmla="*/ 0 w 19"/>
                <a:gd name="T41" fmla="*/ 2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0"/>
                <a:gd name="T65" fmla="*/ 19 w 19"/>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0">
                  <a:moveTo>
                    <a:pt x="0" y="20"/>
                  </a:moveTo>
                  <a:lnTo>
                    <a:pt x="0" y="20"/>
                  </a:lnTo>
                  <a:lnTo>
                    <a:pt x="4" y="16"/>
                  </a:lnTo>
                  <a:lnTo>
                    <a:pt x="8" y="16"/>
                  </a:lnTo>
                  <a:lnTo>
                    <a:pt x="12" y="16"/>
                  </a:lnTo>
                  <a:lnTo>
                    <a:pt x="15" y="12"/>
                  </a:lnTo>
                  <a:lnTo>
                    <a:pt x="15" y="8"/>
                  </a:lnTo>
                  <a:lnTo>
                    <a:pt x="19" y="4"/>
                  </a:lnTo>
                  <a:lnTo>
                    <a:pt x="19" y="0"/>
                  </a:lnTo>
                  <a:lnTo>
                    <a:pt x="12" y="0"/>
                  </a:lnTo>
                  <a:lnTo>
                    <a:pt x="12" y="4"/>
                  </a:lnTo>
                  <a:lnTo>
                    <a:pt x="8" y="8"/>
                  </a:lnTo>
                  <a:lnTo>
                    <a:pt x="4" y="12"/>
                  </a:lnTo>
                  <a:lnTo>
                    <a:pt x="0" y="12"/>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7" name="Freeform 296"/>
            <p:cNvSpPr>
              <a:spLocks/>
            </p:cNvSpPr>
            <p:nvPr/>
          </p:nvSpPr>
          <p:spPr bwMode="auto">
            <a:xfrm>
              <a:off x="1828" y="3164"/>
              <a:ext cx="269" cy="385"/>
            </a:xfrm>
            <a:custGeom>
              <a:avLst/>
              <a:gdLst>
                <a:gd name="T0" fmla="*/ 123 w 269"/>
                <a:gd name="T1" fmla="*/ 27 h 385"/>
                <a:gd name="T2" fmla="*/ 119 w 269"/>
                <a:gd name="T3" fmla="*/ 73 h 385"/>
                <a:gd name="T4" fmla="*/ 123 w 269"/>
                <a:gd name="T5" fmla="*/ 158 h 385"/>
                <a:gd name="T6" fmla="*/ 115 w 269"/>
                <a:gd name="T7" fmla="*/ 169 h 385"/>
                <a:gd name="T8" fmla="*/ 104 w 269"/>
                <a:gd name="T9" fmla="*/ 177 h 385"/>
                <a:gd name="T10" fmla="*/ 88 w 269"/>
                <a:gd name="T11" fmla="*/ 193 h 385"/>
                <a:gd name="T12" fmla="*/ 69 w 269"/>
                <a:gd name="T13" fmla="*/ 216 h 385"/>
                <a:gd name="T14" fmla="*/ 46 w 269"/>
                <a:gd name="T15" fmla="*/ 239 h 385"/>
                <a:gd name="T16" fmla="*/ 23 w 269"/>
                <a:gd name="T17" fmla="*/ 258 h 385"/>
                <a:gd name="T18" fmla="*/ 4 w 269"/>
                <a:gd name="T19" fmla="*/ 277 h 385"/>
                <a:gd name="T20" fmla="*/ 0 w 269"/>
                <a:gd name="T21" fmla="*/ 289 h 385"/>
                <a:gd name="T22" fmla="*/ 8 w 269"/>
                <a:gd name="T23" fmla="*/ 297 h 385"/>
                <a:gd name="T24" fmla="*/ 19 w 269"/>
                <a:gd name="T25" fmla="*/ 297 h 385"/>
                <a:gd name="T26" fmla="*/ 31 w 269"/>
                <a:gd name="T27" fmla="*/ 285 h 385"/>
                <a:gd name="T28" fmla="*/ 54 w 269"/>
                <a:gd name="T29" fmla="*/ 266 h 385"/>
                <a:gd name="T30" fmla="*/ 73 w 269"/>
                <a:gd name="T31" fmla="*/ 247 h 385"/>
                <a:gd name="T32" fmla="*/ 77 w 269"/>
                <a:gd name="T33" fmla="*/ 258 h 385"/>
                <a:gd name="T34" fmla="*/ 61 w 269"/>
                <a:gd name="T35" fmla="*/ 301 h 385"/>
                <a:gd name="T36" fmla="*/ 42 w 269"/>
                <a:gd name="T37" fmla="*/ 343 h 385"/>
                <a:gd name="T38" fmla="*/ 31 w 269"/>
                <a:gd name="T39" fmla="*/ 362 h 385"/>
                <a:gd name="T40" fmla="*/ 34 w 269"/>
                <a:gd name="T41" fmla="*/ 370 h 385"/>
                <a:gd name="T42" fmla="*/ 46 w 269"/>
                <a:gd name="T43" fmla="*/ 374 h 385"/>
                <a:gd name="T44" fmla="*/ 58 w 269"/>
                <a:gd name="T45" fmla="*/ 374 h 385"/>
                <a:gd name="T46" fmla="*/ 61 w 269"/>
                <a:gd name="T47" fmla="*/ 366 h 385"/>
                <a:gd name="T48" fmla="*/ 69 w 269"/>
                <a:gd name="T49" fmla="*/ 358 h 385"/>
                <a:gd name="T50" fmla="*/ 65 w 269"/>
                <a:gd name="T51" fmla="*/ 362 h 385"/>
                <a:gd name="T52" fmla="*/ 65 w 269"/>
                <a:gd name="T53" fmla="*/ 370 h 385"/>
                <a:gd name="T54" fmla="*/ 69 w 269"/>
                <a:gd name="T55" fmla="*/ 378 h 385"/>
                <a:gd name="T56" fmla="*/ 81 w 269"/>
                <a:gd name="T57" fmla="*/ 382 h 385"/>
                <a:gd name="T58" fmla="*/ 92 w 269"/>
                <a:gd name="T59" fmla="*/ 374 h 385"/>
                <a:gd name="T60" fmla="*/ 96 w 269"/>
                <a:gd name="T61" fmla="*/ 370 h 385"/>
                <a:gd name="T62" fmla="*/ 100 w 269"/>
                <a:gd name="T63" fmla="*/ 362 h 385"/>
                <a:gd name="T64" fmla="*/ 96 w 269"/>
                <a:gd name="T65" fmla="*/ 370 h 385"/>
                <a:gd name="T66" fmla="*/ 96 w 269"/>
                <a:gd name="T67" fmla="*/ 378 h 385"/>
                <a:gd name="T68" fmla="*/ 104 w 269"/>
                <a:gd name="T69" fmla="*/ 385 h 385"/>
                <a:gd name="T70" fmla="*/ 115 w 269"/>
                <a:gd name="T71" fmla="*/ 385 h 385"/>
                <a:gd name="T72" fmla="*/ 127 w 269"/>
                <a:gd name="T73" fmla="*/ 378 h 385"/>
                <a:gd name="T74" fmla="*/ 127 w 269"/>
                <a:gd name="T75" fmla="*/ 370 h 385"/>
                <a:gd name="T76" fmla="*/ 135 w 269"/>
                <a:gd name="T77" fmla="*/ 343 h 385"/>
                <a:gd name="T78" fmla="*/ 138 w 269"/>
                <a:gd name="T79" fmla="*/ 281 h 385"/>
                <a:gd name="T80" fmla="*/ 150 w 269"/>
                <a:gd name="T81" fmla="*/ 223 h 385"/>
                <a:gd name="T82" fmla="*/ 177 w 269"/>
                <a:gd name="T83" fmla="*/ 216 h 385"/>
                <a:gd name="T84" fmla="*/ 192 w 269"/>
                <a:gd name="T85" fmla="*/ 235 h 385"/>
                <a:gd name="T86" fmla="*/ 208 w 269"/>
                <a:gd name="T87" fmla="*/ 250 h 385"/>
                <a:gd name="T88" fmla="*/ 227 w 269"/>
                <a:gd name="T89" fmla="*/ 266 h 385"/>
                <a:gd name="T90" fmla="*/ 246 w 269"/>
                <a:gd name="T91" fmla="*/ 266 h 385"/>
                <a:gd name="T92" fmla="*/ 265 w 269"/>
                <a:gd name="T93" fmla="*/ 258 h 385"/>
                <a:gd name="T94" fmla="*/ 265 w 269"/>
                <a:gd name="T95" fmla="*/ 247 h 385"/>
                <a:gd name="T96" fmla="*/ 242 w 269"/>
                <a:gd name="T97" fmla="*/ 231 h 385"/>
                <a:gd name="T98" fmla="*/ 219 w 269"/>
                <a:gd name="T99" fmla="*/ 212 h 385"/>
                <a:gd name="T100" fmla="*/ 204 w 269"/>
                <a:gd name="T101" fmla="*/ 193 h 385"/>
                <a:gd name="T102" fmla="*/ 188 w 269"/>
                <a:gd name="T103" fmla="*/ 169 h 385"/>
                <a:gd name="T104" fmla="*/ 177 w 269"/>
                <a:gd name="T105" fmla="*/ 146 h 385"/>
                <a:gd name="T106" fmla="*/ 173 w 269"/>
                <a:gd name="T107" fmla="*/ 108 h 385"/>
                <a:gd name="T108" fmla="*/ 181 w 269"/>
                <a:gd name="T109" fmla="*/ 54 h 385"/>
                <a:gd name="T110" fmla="*/ 185 w 269"/>
                <a:gd name="T111" fmla="*/ 0 h 3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9"/>
                <a:gd name="T169" fmla="*/ 0 h 385"/>
                <a:gd name="T170" fmla="*/ 269 w 269"/>
                <a:gd name="T171" fmla="*/ 385 h 38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9" h="385">
                  <a:moveTo>
                    <a:pt x="123" y="11"/>
                  </a:moveTo>
                  <a:lnTo>
                    <a:pt x="123" y="19"/>
                  </a:lnTo>
                  <a:lnTo>
                    <a:pt x="123" y="27"/>
                  </a:lnTo>
                  <a:lnTo>
                    <a:pt x="123" y="34"/>
                  </a:lnTo>
                  <a:lnTo>
                    <a:pt x="119" y="46"/>
                  </a:lnTo>
                  <a:lnTo>
                    <a:pt x="119" y="73"/>
                  </a:lnTo>
                  <a:lnTo>
                    <a:pt x="119" y="104"/>
                  </a:lnTo>
                  <a:lnTo>
                    <a:pt x="123" y="131"/>
                  </a:lnTo>
                  <a:lnTo>
                    <a:pt x="123" y="158"/>
                  </a:lnTo>
                  <a:lnTo>
                    <a:pt x="123" y="162"/>
                  </a:lnTo>
                  <a:lnTo>
                    <a:pt x="119" y="166"/>
                  </a:lnTo>
                  <a:lnTo>
                    <a:pt x="115" y="169"/>
                  </a:lnTo>
                  <a:lnTo>
                    <a:pt x="111" y="169"/>
                  </a:lnTo>
                  <a:lnTo>
                    <a:pt x="108" y="173"/>
                  </a:lnTo>
                  <a:lnTo>
                    <a:pt x="104" y="177"/>
                  </a:lnTo>
                  <a:lnTo>
                    <a:pt x="100" y="181"/>
                  </a:lnTo>
                  <a:lnTo>
                    <a:pt x="96" y="181"/>
                  </a:lnTo>
                  <a:lnTo>
                    <a:pt x="88" y="193"/>
                  </a:lnTo>
                  <a:lnTo>
                    <a:pt x="85" y="200"/>
                  </a:lnTo>
                  <a:lnTo>
                    <a:pt x="77" y="208"/>
                  </a:lnTo>
                  <a:lnTo>
                    <a:pt x="69" y="216"/>
                  </a:lnTo>
                  <a:lnTo>
                    <a:pt x="61" y="223"/>
                  </a:lnTo>
                  <a:lnTo>
                    <a:pt x="54" y="231"/>
                  </a:lnTo>
                  <a:lnTo>
                    <a:pt x="46" y="239"/>
                  </a:lnTo>
                  <a:lnTo>
                    <a:pt x="34" y="247"/>
                  </a:lnTo>
                  <a:lnTo>
                    <a:pt x="27" y="254"/>
                  </a:lnTo>
                  <a:lnTo>
                    <a:pt x="23" y="258"/>
                  </a:lnTo>
                  <a:lnTo>
                    <a:pt x="15" y="266"/>
                  </a:lnTo>
                  <a:lnTo>
                    <a:pt x="8" y="274"/>
                  </a:lnTo>
                  <a:lnTo>
                    <a:pt x="4" y="277"/>
                  </a:lnTo>
                  <a:lnTo>
                    <a:pt x="0" y="281"/>
                  </a:lnTo>
                  <a:lnTo>
                    <a:pt x="0" y="285"/>
                  </a:lnTo>
                  <a:lnTo>
                    <a:pt x="0" y="289"/>
                  </a:lnTo>
                  <a:lnTo>
                    <a:pt x="0" y="293"/>
                  </a:lnTo>
                  <a:lnTo>
                    <a:pt x="4" y="297"/>
                  </a:lnTo>
                  <a:lnTo>
                    <a:pt x="8" y="297"/>
                  </a:lnTo>
                  <a:lnTo>
                    <a:pt x="11" y="297"/>
                  </a:lnTo>
                  <a:lnTo>
                    <a:pt x="15" y="297"/>
                  </a:lnTo>
                  <a:lnTo>
                    <a:pt x="19" y="297"/>
                  </a:lnTo>
                  <a:lnTo>
                    <a:pt x="19" y="293"/>
                  </a:lnTo>
                  <a:lnTo>
                    <a:pt x="23" y="293"/>
                  </a:lnTo>
                  <a:lnTo>
                    <a:pt x="31" y="285"/>
                  </a:lnTo>
                  <a:lnTo>
                    <a:pt x="38" y="281"/>
                  </a:lnTo>
                  <a:lnTo>
                    <a:pt x="46" y="274"/>
                  </a:lnTo>
                  <a:lnTo>
                    <a:pt x="54" y="266"/>
                  </a:lnTo>
                  <a:lnTo>
                    <a:pt x="61" y="262"/>
                  </a:lnTo>
                  <a:lnTo>
                    <a:pt x="69" y="254"/>
                  </a:lnTo>
                  <a:lnTo>
                    <a:pt x="73" y="247"/>
                  </a:lnTo>
                  <a:lnTo>
                    <a:pt x="81" y="243"/>
                  </a:lnTo>
                  <a:lnTo>
                    <a:pt x="77" y="258"/>
                  </a:lnTo>
                  <a:lnTo>
                    <a:pt x="73" y="270"/>
                  </a:lnTo>
                  <a:lnTo>
                    <a:pt x="65" y="285"/>
                  </a:lnTo>
                  <a:lnTo>
                    <a:pt x="61" y="301"/>
                  </a:lnTo>
                  <a:lnTo>
                    <a:pt x="58" y="316"/>
                  </a:lnTo>
                  <a:lnTo>
                    <a:pt x="50" y="328"/>
                  </a:lnTo>
                  <a:lnTo>
                    <a:pt x="42" y="343"/>
                  </a:lnTo>
                  <a:lnTo>
                    <a:pt x="31" y="358"/>
                  </a:lnTo>
                  <a:lnTo>
                    <a:pt x="31" y="362"/>
                  </a:lnTo>
                  <a:lnTo>
                    <a:pt x="31" y="366"/>
                  </a:lnTo>
                  <a:lnTo>
                    <a:pt x="31" y="370"/>
                  </a:lnTo>
                  <a:lnTo>
                    <a:pt x="34" y="370"/>
                  </a:lnTo>
                  <a:lnTo>
                    <a:pt x="38" y="374"/>
                  </a:lnTo>
                  <a:lnTo>
                    <a:pt x="42" y="374"/>
                  </a:lnTo>
                  <a:lnTo>
                    <a:pt x="46" y="374"/>
                  </a:lnTo>
                  <a:lnTo>
                    <a:pt x="50" y="374"/>
                  </a:lnTo>
                  <a:lnTo>
                    <a:pt x="54" y="374"/>
                  </a:lnTo>
                  <a:lnTo>
                    <a:pt x="58" y="374"/>
                  </a:lnTo>
                  <a:lnTo>
                    <a:pt x="61" y="370"/>
                  </a:lnTo>
                  <a:lnTo>
                    <a:pt x="61" y="366"/>
                  </a:lnTo>
                  <a:lnTo>
                    <a:pt x="65" y="366"/>
                  </a:lnTo>
                  <a:lnTo>
                    <a:pt x="65" y="362"/>
                  </a:lnTo>
                  <a:lnTo>
                    <a:pt x="69" y="358"/>
                  </a:lnTo>
                  <a:lnTo>
                    <a:pt x="65" y="358"/>
                  </a:lnTo>
                  <a:lnTo>
                    <a:pt x="65" y="362"/>
                  </a:lnTo>
                  <a:lnTo>
                    <a:pt x="65" y="366"/>
                  </a:lnTo>
                  <a:lnTo>
                    <a:pt x="65" y="370"/>
                  </a:lnTo>
                  <a:lnTo>
                    <a:pt x="65" y="374"/>
                  </a:lnTo>
                  <a:lnTo>
                    <a:pt x="65" y="378"/>
                  </a:lnTo>
                  <a:lnTo>
                    <a:pt x="69" y="378"/>
                  </a:lnTo>
                  <a:lnTo>
                    <a:pt x="73" y="382"/>
                  </a:lnTo>
                  <a:lnTo>
                    <a:pt x="77" y="382"/>
                  </a:lnTo>
                  <a:lnTo>
                    <a:pt x="81" y="382"/>
                  </a:lnTo>
                  <a:lnTo>
                    <a:pt x="85" y="378"/>
                  </a:lnTo>
                  <a:lnTo>
                    <a:pt x="88" y="378"/>
                  </a:lnTo>
                  <a:lnTo>
                    <a:pt x="92" y="374"/>
                  </a:lnTo>
                  <a:lnTo>
                    <a:pt x="96" y="374"/>
                  </a:lnTo>
                  <a:lnTo>
                    <a:pt x="96" y="370"/>
                  </a:lnTo>
                  <a:lnTo>
                    <a:pt x="96" y="366"/>
                  </a:lnTo>
                  <a:lnTo>
                    <a:pt x="100" y="362"/>
                  </a:lnTo>
                  <a:lnTo>
                    <a:pt x="100" y="366"/>
                  </a:lnTo>
                  <a:lnTo>
                    <a:pt x="96" y="366"/>
                  </a:lnTo>
                  <a:lnTo>
                    <a:pt x="96" y="370"/>
                  </a:lnTo>
                  <a:lnTo>
                    <a:pt x="96" y="374"/>
                  </a:lnTo>
                  <a:lnTo>
                    <a:pt x="96" y="378"/>
                  </a:lnTo>
                  <a:lnTo>
                    <a:pt x="100" y="382"/>
                  </a:lnTo>
                  <a:lnTo>
                    <a:pt x="104" y="385"/>
                  </a:lnTo>
                  <a:lnTo>
                    <a:pt x="111" y="385"/>
                  </a:lnTo>
                  <a:lnTo>
                    <a:pt x="115" y="385"/>
                  </a:lnTo>
                  <a:lnTo>
                    <a:pt x="119" y="382"/>
                  </a:lnTo>
                  <a:lnTo>
                    <a:pt x="123" y="382"/>
                  </a:lnTo>
                  <a:lnTo>
                    <a:pt x="127" y="378"/>
                  </a:lnTo>
                  <a:lnTo>
                    <a:pt x="127" y="374"/>
                  </a:lnTo>
                  <a:lnTo>
                    <a:pt x="127" y="370"/>
                  </a:lnTo>
                  <a:lnTo>
                    <a:pt x="131" y="366"/>
                  </a:lnTo>
                  <a:lnTo>
                    <a:pt x="131" y="362"/>
                  </a:lnTo>
                  <a:lnTo>
                    <a:pt x="135" y="343"/>
                  </a:lnTo>
                  <a:lnTo>
                    <a:pt x="138" y="324"/>
                  </a:lnTo>
                  <a:lnTo>
                    <a:pt x="138" y="301"/>
                  </a:lnTo>
                  <a:lnTo>
                    <a:pt x="138" y="281"/>
                  </a:lnTo>
                  <a:lnTo>
                    <a:pt x="138" y="262"/>
                  </a:lnTo>
                  <a:lnTo>
                    <a:pt x="142" y="243"/>
                  </a:lnTo>
                  <a:lnTo>
                    <a:pt x="150" y="223"/>
                  </a:lnTo>
                  <a:lnTo>
                    <a:pt x="165" y="208"/>
                  </a:lnTo>
                  <a:lnTo>
                    <a:pt x="169" y="212"/>
                  </a:lnTo>
                  <a:lnTo>
                    <a:pt x="177" y="216"/>
                  </a:lnTo>
                  <a:lnTo>
                    <a:pt x="181" y="223"/>
                  </a:lnTo>
                  <a:lnTo>
                    <a:pt x="188" y="227"/>
                  </a:lnTo>
                  <a:lnTo>
                    <a:pt x="192" y="235"/>
                  </a:lnTo>
                  <a:lnTo>
                    <a:pt x="196" y="239"/>
                  </a:lnTo>
                  <a:lnTo>
                    <a:pt x="204" y="247"/>
                  </a:lnTo>
                  <a:lnTo>
                    <a:pt x="208" y="250"/>
                  </a:lnTo>
                  <a:lnTo>
                    <a:pt x="215" y="258"/>
                  </a:lnTo>
                  <a:lnTo>
                    <a:pt x="219" y="262"/>
                  </a:lnTo>
                  <a:lnTo>
                    <a:pt x="227" y="266"/>
                  </a:lnTo>
                  <a:lnTo>
                    <a:pt x="235" y="266"/>
                  </a:lnTo>
                  <a:lnTo>
                    <a:pt x="238" y="266"/>
                  </a:lnTo>
                  <a:lnTo>
                    <a:pt x="246" y="266"/>
                  </a:lnTo>
                  <a:lnTo>
                    <a:pt x="254" y="266"/>
                  </a:lnTo>
                  <a:lnTo>
                    <a:pt x="262" y="262"/>
                  </a:lnTo>
                  <a:lnTo>
                    <a:pt x="265" y="258"/>
                  </a:lnTo>
                  <a:lnTo>
                    <a:pt x="269" y="254"/>
                  </a:lnTo>
                  <a:lnTo>
                    <a:pt x="269" y="250"/>
                  </a:lnTo>
                  <a:lnTo>
                    <a:pt x="265" y="247"/>
                  </a:lnTo>
                  <a:lnTo>
                    <a:pt x="258" y="239"/>
                  </a:lnTo>
                  <a:lnTo>
                    <a:pt x="250" y="235"/>
                  </a:lnTo>
                  <a:lnTo>
                    <a:pt x="242" y="231"/>
                  </a:lnTo>
                  <a:lnTo>
                    <a:pt x="235" y="223"/>
                  </a:lnTo>
                  <a:lnTo>
                    <a:pt x="227" y="220"/>
                  </a:lnTo>
                  <a:lnTo>
                    <a:pt x="219" y="212"/>
                  </a:lnTo>
                  <a:lnTo>
                    <a:pt x="215" y="204"/>
                  </a:lnTo>
                  <a:lnTo>
                    <a:pt x="208" y="200"/>
                  </a:lnTo>
                  <a:lnTo>
                    <a:pt x="204" y="193"/>
                  </a:lnTo>
                  <a:lnTo>
                    <a:pt x="196" y="185"/>
                  </a:lnTo>
                  <a:lnTo>
                    <a:pt x="192" y="177"/>
                  </a:lnTo>
                  <a:lnTo>
                    <a:pt x="188" y="169"/>
                  </a:lnTo>
                  <a:lnTo>
                    <a:pt x="185" y="162"/>
                  </a:lnTo>
                  <a:lnTo>
                    <a:pt x="181" y="154"/>
                  </a:lnTo>
                  <a:lnTo>
                    <a:pt x="177" y="146"/>
                  </a:lnTo>
                  <a:lnTo>
                    <a:pt x="177" y="139"/>
                  </a:lnTo>
                  <a:lnTo>
                    <a:pt x="173" y="123"/>
                  </a:lnTo>
                  <a:lnTo>
                    <a:pt x="173" y="108"/>
                  </a:lnTo>
                  <a:lnTo>
                    <a:pt x="173" y="88"/>
                  </a:lnTo>
                  <a:lnTo>
                    <a:pt x="177" y="69"/>
                  </a:lnTo>
                  <a:lnTo>
                    <a:pt x="181" y="54"/>
                  </a:lnTo>
                  <a:lnTo>
                    <a:pt x="181" y="34"/>
                  </a:lnTo>
                  <a:lnTo>
                    <a:pt x="185" y="19"/>
                  </a:lnTo>
                  <a:lnTo>
                    <a:pt x="185" y="0"/>
                  </a:lnTo>
                  <a:lnTo>
                    <a:pt x="123" y="11"/>
                  </a:lnTo>
                  <a:close/>
                </a:path>
              </a:pathLst>
            </a:custGeom>
            <a:solidFill>
              <a:srgbClr val="CCB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8" name="Freeform 297"/>
            <p:cNvSpPr>
              <a:spLocks/>
            </p:cNvSpPr>
            <p:nvPr/>
          </p:nvSpPr>
          <p:spPr bwMode="auto">
            <a:xfrm>
              <a:off x="1943" y="3171"/>
              <a:ext cx="12" cy="39"/>
            </a:xfrm>
            <a:custGeom>
              <a:avLst/>
              <a:gdLst>
                <a:gd name="T0" fmla="*/ 8 w 12"/>
                <a:gd name="T1" fmla="*/ 39 h 39"/>
                <a:gd name="T2" fmla="*/ 8 w 12"/>
                <a:gd name="T3" fmla="*/ 39 h 39"/>
                <a:gd name="T4" fmla="*/ 12 w 12"/>
                <a:gd name="T5" fmla="*/ 27 h 39"/>
                <a:gd name="T6" fmla="*/ 12 w 12"/>
                <a:gd name="T7" fmla="*/ 20 h 39"/>
                <a:gd name="T8" fmla="*/ 12 w 12"/>
                <a:gd name="T9" fmla="*/ 12 h 39"/>
                <a:gd name="T10" fmla="*/ 12 w 12"/>
                <a:gd name="T11" fmla="*/ 4 h 39"/>
                <a:gd name="T12" fmla="*/ 8 w 12"/>
                <a:gd name="T13" fmla="*/ 0 h 39"/>
                <a:gd name="T14" fmla="*/ 4 w 12"/>
                <a:gd name="T15" fmla="*/ 12 h 39"/>
                <a:gd name="T16" fmla="*/ 4 w 12"/>
                <a:gd name="T17" fmla="*/ 20 h 39"/>
                <a:gd name="T18" fmla="*/ 4 w 12"/>
                <a:gd name="T19" fmla="*/ 27 h 39"/>
                <a:gd name="T20" fmla="*/ 0 w 12"/>
                <a:gd name="T21" fmla="*/ 39 h 39"/>
                <a:gd name="T22" fmla="*/ 0 w 12"/>
                <a:gd name="T23" fmla="*/ 39 h 39"/>
                <a:gd name="T24" fmla="*/ 8 w 12"/>
                <a:gd name="T25" fmla="*/ 39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39"/>
                <a:gd name="T41" fmla="*/ 12 w 12"/>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39">
                  <a:moveTo>
                    <a:pt x="8" y="39"/>
                  </a:moveTo>
                  <a:lnTo>
                    <a:pt x="8" y="39"/>
                  </a:lnTo>
                  <a:lnTo>
                    <a:pt x="12" y="27"/>
                  </a:lnTo>
                  <a:lnTo>
                    <a:pt x="12" y="20"/>
                  </a:lnTo>
                  <a:lnTo>
                    <a:pt x="12" y="12"/>
                  </a:lnTo>
                  <a:lnTo>
                    <a:pt x="12" y="4"/>
                  </a:lnTo>
                  <a:lnTo>
                    <a:pt x="8" y="0"/>
                  </a:lnTo>
                  <a:lnTo>
                    <a:pt x="4" y="12"/>
                  </a:lnTo>
                  <a:lnTo>
                    <a:pt x="4" y="20"/>
                  </a:lnTo>
                  <a:lnTo>
                    <a:pt x="4" y="27"/>
                  </a:lnTo>
                  <a:lnTo>
                    <a:pt x="0" y="39"/>
                  </a:lnTo>
                  <a:lnTo>
                    <a:pt x="8"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89" name="Freeform 298"/>
            <p:cNvSpPr>
              <a:spLocks/>
            </p:cNvSpPr>
            <p:nvPr/>
          </p:nvSpPr>
          <p:spPr bwMode="auto">
            <a:xfrm>
              <a:off x="1943" y="3210"/>
              <a:ext cx="12" cy="112"/>
            </a:xfrm>
            <a:custGeom>
              <a:avLst/>
              <a:gdLst>
                <a:gd name="T0" fmla="*/ 12 w 12"/>
                <a:gd name="T1" fmla="*/ 112 h 112"/>
                <a:gd name="T2" fmla="*/ 12 w 12"/>
                <a:gd name="T3" fmla="*/ 112 h 112"/>
                <a:gd name="T4" fmla="*/ 12 w 12"/>
                <a:gd name="T5" fmla="*/ 85 h 112"/>
                <a:gd name="T6" fmla="*/ 8 w 12"/>
                <a:gd name="T7" fmla="*/ 58 h 112"/>
                <a:gd name="T8" fmla="*/ 8 w 12"/>
                <a:gd name="T9" fmla="*/ 27 h 112"/>
                <a:gd name="T10" fmla="*/ 8 w 12"/>
                <a:gd name="T11" fmla="*/ 0 h 112"/>
                <a:gd name="T12" fmla="*/ 0 w 12"/>
                <a:gd name="T13" fmla="*/ 0 h 112"/>
                <a:gd name="T14" fmla="*/ 0 w 12"/>
                <a:gd name="T15" fmla="*/ 27 h 112"/>
                <a:gd name="T16" fmla="*/ 0 w 12"/>
                <a:gd name="T17" fmla="*/ 58 h 112"/>
                <a:gd name="T18" fmla="*/ 4 w 12"/>
                <a:gd name="T19" fmla="*/ 85 h 112"/>
                <a:gd name="T20" fmla="*/ 4 w 12"/>
                <a:gd name="T21" fmla="*/ 112 h 112"/>
                <a:gd name="T22" fmla="*/ 4 w 12"/>
                <a:gd name="T23" fmla="*/ 112 h 112"/>
                <a:gd name="T24" fmla="*/ 12 w 12"/>
                <a:gd name="T25" fmla="*/ 112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112"/>
                <a:gd name="T41" fmla="*/ 12 w 12"/>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112">
                  <a:moveTo>
                    <a:pt x="12" y="112"/>
                  </a:moveTo>
                  <a:lnTo>
                    <a:pt x="12" y="112"/>
                  </a:lnTo>
                  <a:lnTo>
                    <a:pt x="12" y="85"/>
                  </a:lnTo>
                  <a:lnTo>
                    <a:pt x="8" y="58"/>
                  </a:lnTo>
                  <a:lnTo>
                    <a:pt x="8" y="27"/>
                  </a:lnTo>
                  <a:lnTo>
                    <a:pt x="8" y="0"/>
                  </a:lnTo>
                  <a:lnTo>
                    <a:pt x="0" y="0"/>
                  </a:lnTo>
                  <a:lnTo>
                    <a:pt x="0" y="27"/>
                  </a:lnTo>
                  <a:lnTo>
                    <a:pt x="0" y="58"/>
                  </a:lnTo>
                  <a:lnTo>
                    <a:pt x="4" y="85"/>
                  </a:lnTo>
                  <a:lnTo>
                    <a:pt x="4" y="112"/>
                  </a:lnTo>
                  <a:lnTo>
                    <a:pt x="1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0" name="Freeform 299"/>
            <p:cNvSpPr>
              <a:spLocks/>
            </p:cNvSpPr>
            <p:nvPr/>
          </p:nvSpPr>
          <p:spPr bwMode="auto">
            <a:xfrm>
              <a:off x="1920" y="3322"/>
              <a:ext cx="35" cy="27"/>
            </a:xfrm>
            <a:custGeom>
              <a:avLst/>
              <a:gdLst>
                <a:gd name="T0" fmla="*/ 8 w 35"/>
                <a:gd name="T1" fmla="*/ 27 h 27"/>
                <a:gd name="T2" fmla="*/ 8 w 35"/>
                <a:gd name="T3" fmla="*/ 27 h 27"/>
                <a:gd name="T4" fmla="*/ 8 w 35"/>
                <a:gd name="T5" fmla="*/ 23 h 27"/>
                <a:gd name="T6" fmla="*/ 12 w 35"/>
                <a:gd name="T7" fmla="*/ 23 h 27"/>
                <a:gd name="T8" fmla="*/ 16 w 35"/>
                <a:gd name="T9" fmla="*/ 19 h 27"/>
                <a:gd name="T10" fmla="*/ 23 w 35"/>
                <a:gd name="T11" fmla="*/ 15 h 27"/>
                <a:gd name="T12" fmla="*/ 27 w 35"/>
                <a:gd name="T13" fmla="*/ 11 h 27"/>
                <a:gd name="T14" fmla="*/ 31 w 35"/>
                <a:gd name="T15" fmla="*/ 11 h 27"/>
                <a:gd name="T16" fmla="*/ 35 w 35"/>
                <a:gd name="T17" fmla="*/ 8 h 27"/>
                <a:gd name="T18" fmla="*/ 35 w 35"/>
                <a:gd name="T19" fmla="*/ 0 h 27"/>
                <a:gd name="T20" fmla="*/ 27 w 35"/>
                <a:gd name="T21" fmla="*/ 0 h 27"/>
                <a:gd name="T22" fmla="*/ 27 w 35"/>
                <a:gd name="T23" fmla="*/ 4 h 27"/>
                <a:gd name="T24" fmla="*/ 23 w 35"/>
                <a:gd name="T25" fmla="*/ 4 h 27"/>
                <a:gd name="T26" fmla="*/ 23 w 35"/>
                <a:gd name="T27" fmla="*/ 8 h 27"/>
                <a:gd name="T28" fmla="*/ 19 w 35"/>
                <a:gd name="T29" fmla="*/ 8 h 27"/>
                <a:gd name="T30" fmla="*/ 12 w 35"/>
                <a:gd name="T31" fmla="*/ 11 h 27"/>
                <a:gd name="T32" fmla="*/ 8 w 35"/>
                <a:gd name="T33" fmla="*/ 15 h 27"/>
                <a:gd name="T34" fmla="*/ 4 w 35"/>
                <a:gd name="T35" fmla="*/ 19 h 27"/>
                <a:gd name="T36" fmla="*/ 0 w 35"/>
                <a:gd name="T37" fmla="*/ 23 h 27"/>
                <a:gd name="T38" fmla="*/ 0 w 35"/>
                <a:gd name="T39" fmla="*/ 23 h 27"/>
                <a:gd name="T40" fmla="*/ 8 w 35"/>
                <a:gd name="T41" fmla="*/ 27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27"/>
                <a:gd name="T65" fmla="*/ 35 w 35"/>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27">
                  <a:moveTo>
                    <a:pt x="8" y="27"/>
                  </a:moveTo>
                  <a:lnTo>
                    <a:pt x="8" y="27"/>
                  </a:lnTo>
                  <a:lnTo>
                    <a:pt x="8" y="23"/>
                  </a:lnTo>
                  <a:lnTo>
                    <a:pt x="12" y="23"/>
                  </a:lnTo>
                  <a:lnTo>
                    <a:pt x="16" y="19"/>
                  </a:lnTo>
                  <a:lnTo>
                    <a:pt x="23" y="15"/>
                  </a:lnTo>
                  <a:lnTo>
                    <a:pt x="27" y="11"/>
                  </a:lnTo>
                  <a:lnTo>
                    <a:pt x="31" y="11"/>
                  </a:lnTo>
                  <a:lnTo>
                    <a:pt x="35" y="8"/>
                  </a:lnTo>
                  <a:lnTo>
                    <a:pt x="35" y="0"/>
                  </a:lnTo>
                  <a:lnTo>
                    <a:pt x="27" y="0"/>
                  </a:lnTo>
                  <a:lnTo>
                    <a:pt x="27" y="4"/>
                  </a:lnTo>
                  <a:lnTo>
                    <a:pt x="23" y="4"/>
                  </a:lnTo>
                  <a:lnTo>
                    <a:pt x="23" y="8"/>
                  </a:lnTo>
                  <a:lnTo>
                    <a:pt x="19" y="8"/>
                  </a:lnTo>
                  <a:lnTo>
                    <a:pt x="12" y="11"/>
                  </a:lnTo>
                  <a:lnTo>
                    <a:pt x="8" y="15"/>
                  </a:lnTo>
                  <a:lnTo>
                    <a:pt x="4" y="19"/>
                  </a:lnTo>
                  <a:lnTo>
                    <a:pt x="0" y="23"/>
                  </a:lnTo>
                  <a:lnTo>
                    <a:pt x="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1" name="Freeform 300"/>
            <p:cNvSpPr>
              <a:spLocks/>
            </p:cNvSpPr>
            <p:nvPr/>
          </p:nvSpPr>
          <p:spPr bwMode="auto">
            <a:xfrm>
              <a:off x="1824" y="3345"/>
              <a:ext cx="104" cy="108"/>
            </a:xfrm>
            <a:custGeom>
              <a:avLst/>
              <a:gdLst>
                <a:gd name="T0" fmla="*/ 8 w 104"/>
                <a:gd name="T1" fmla="*/ 108 h 108"/>
                <a:gd name="T2" fmla="*/ 8 w 104"/>
                <a:gd name="T3" fmla="*/ 108 h 108"/>
                <a:gd name="T4" fmla="*/ 8 w 104"/>
                <a:gd name="T5" fmla="*/ 104 h 108"/>
                <a:gd name="T6" fmla="*/ 8 w 104"/>
                <a:gd name="T7" fmla="*/ 104 h 108"/>
                <a:gd name="T8" fmla="*/ 12 w 104"/>
                <a:gd name="T9" fmla="*/ 100 h 108"/>
                <a:gd name="T10" fmla="*/ 15 w 104"/>
                <a:gd name="T11" fmla="*/ 93 h 108"/>
                <a:gd name="T12" fmla="*/ 23 w 104"/>
                <a:gd name="T13" fmla="*/ 89 h 108"/>
                <a:gd name="T14" fmla="*/ 27 w 104"/>
                <a:gd name="T15" fmla="*/ 81 h 108"/>
                <a:gd name="T16" fmla="*/ 35 w 104"/>
                <a:gd name="T17" fmla="*/ 77 h 108"/>
                <a:gd name="T18" fmla="*/ 42 w 104"/>
                <a:gd name="T19" fmla="*/ 69 h 108"/>
                <a:gd name="T20" fmla="*/ 50 w 104"/>
                <a:gd name="T21" fmla="*/ 62 h 108"/>
                <a:gd name="T22" fmla="*/ 58 w 104"/>
                <a:gd name="T23" fmla="*/ 54 h 108"/>
                <a:gd name="T24" fmla="*/ 65 w 104"/>
                <a:gd name="T25" fmla="*/ 46 h 108"/>
                <a:gd name="T26" fmla="*/ 77 w 104"/>
                <a:gd name="T27" fmla="*/ 35 h 108"/>
                <a:gd name="T28" fmla="*/ 85 w 104"/>
                <a:gd name="T29" fmla="*/ 27 h 108"/>
                <a:gd name="T30" fmla="*/ 89 w 104"/>
                <a:gd name="T31" fmla="*/ 19 h 108"/>
                <a:gd name="T32" fmla="*/ 96 w 104"/>
                <a:gd name="T33" fmla="*/ 12 h 108"/>
                <a:gd name="T34" fmla="*/ 104 w 104"/>
                <a:gd name="T35" fmla="*/ 4 h 108"/>
                <a:gd name="T36" fmla="*/ 96 w 104"/>
                <a:gd name="T37" fmla="*/ 0 h 108"/>
                <a:gd name="T38" fmla="*/ 92 w 104"/>
                <a:gd name="T39" fmla="*/ 8 h 108"/>
                <a:gd name="T40" fmla="*/ 85 w 104"/>
                <a:gd name="T41" fmla="*/ 15 h 108"/>
                <a:gd name="T42" fmla="*/ 77 w 104"/>
                <a:gd name="T43" fmla="*/ 23 h 108"/>
                <a:gd name="T44" fmla="*/ 69 w 104"/>
                <a:gd name="T45" fmla="*/ 31 h 108"/>
                <a:gd name="T46" fmla="*/ 62 w 104"/>
                <a:gd name="T47" fmla="*/ 39 h 108"/>
                <a:gd name="T48" fmla="*/ 54 w 104"/>
                <a:gd name="T49" fmla="*/ 46 h 108"/>
                <a:gd name="T50" fmla="*/ 46 w 104"/>
                <a:gd name="T51" fmla="*/ 54 h 108"/>
                <a:gd name="T52" fmla="*/ 38 w 104"/>
                <a:gd name="T53" fmla="*/ 62 h 108"/>
                <a:gd name="T54" fmla="*/ 31 w 104"/>
                <a:gd name="T55" fmla="*/ 69 h 108"/>
                <a:gd name="T56" fmla="*/ 23 w 104"/>
                <a:gd name="T57" fmla="*/ 77 h 108"/>
                <a:gd name="T58" fmla="*/ 15 w 104"/>
                <a:gd name="T59" fmla="*/ 85 h 108"/>
                <a:gd name="T60" fmla="*/ 12 w 104"/>
                <a:gd name="T61" fmla="*/ 89 h 108"/>
                <a:gd name="T62" fmla="*/ 8 w 104"/>
                <a:gd name="T63" fmla="*/ 93 h 108"/>
                <a:gd name="T64" fmla="*/ 4 w 104"/>
                <a:gd name="T65" fmla="*/ 100 h 108"/>
                <a:gd name="T66" fmla="*/ 0 w 104"/>
                <a:gd name="T67" fmla="*/ 104 h 108"/>
                <a:gd name="T68" fmla="*/ 0 w 104"/>
                <a:gd name="T69" fmla="*/ 108 h 108"/>
                <a:gd name="T70" fmla="*/ 0 w 104"/>
                <a:gd name="T71" fmla="*/ 108 h 108"/>
                <a:gd name="T72" fmla="*/ 8 w 104"/>
                <a:gd name="T73" fmla="*/ 108 h 1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108"/>
                <a:gd name="T113" fmla="*/ 104 w 104"/>
                <a:gd name="T114" fmla="*/ 108 h 1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108">
                  <a:moveTo>
                    <a:pt x="8" y="108"/>
                  </a:moveTo>
                  <a:lnTo>
                    <a:pt x="8" y="108"/>
                  </a:lnTo>
                  <a:lnTo>
                    <a:pt x="8" y="104"/>
                  </a:lnTo>
                  <a:lnTo>
                    <a:pt x="12" y="100"/>
                  </a:lnTo>
                  <a:lnTo>
                    <a:pt x="15" y="93"/>
                  </a:lnTo>
                  <a:lnTo>
                    <a:pt x="23" y="89"/>
                  </a:lnTo>
                  <a:lnTo>
                    <a:pt x="27" y="81"/>
                  </a:lnTo>
                  <a:lnTo>
                    <a:pt x="35" y="77"/>
                  </a:lnTo>
                  <a:lnTo>
                    <a:pt x="42" y="69"/>
                  </a:lnTo>
                  <a:lnTo>
                    <a:pt x="50" y="62"/>
                  </a:lnTo>
                  <a:lnTo>
                    <a:pt x="58" y="54"/>
                  </a:lnTo>
                  <a:lnTo>
                    <a:pt x="65" y="46"/>
                  </a:lnTo>
                  <a:lnTo>
                    <a:pt x="77" y="35"/>
                  </a:lnTo>
                  <a:lnTo>
                    <a:pt x="85" y="27"/>
                  </a:lnTo>
                  <a:lnTo>
                    <a:pt x="89" y="19"/>
                  </a:lnTo>
                  <a:lnTo>
                    <a:pt x="96" y="12"/>
                  </a:lnTo>
                  <a:lnTo>
                    <a:pt x="104" y="4"/>
                  </a:lnTo>
                  <a:lnTo>
                    <a:pt x="96" y="0"/>
                  </a:lnTo>
                  <a:lnTo>
                    <a:pt x="92" y="8"/>
                  </a:lnTo>
                  <a:lnTo>
                    <a:pt x="85" y="15"/>
                  </a:lnTo>
                  <a:lnTo>
                    <a:pt x="77" y="23"/>
                  </a:lnTo>
                  <a:lnTo>
                    <a:pt x="69" y="31"/>
                  </a:lnTo>
                  <a:lnTo>
                    <a:pt x="62" y="39"/>
                  </a:lnTo>
                  <a:lnTo>
                    <a:pt x="54" y="46"/>
                  </a:lnTo>
                  <a:lnTo>
                    <a:pt x="46" y="54"/>
                  </a:lnTo>
                  <a:lnTo>
                    <a:pt x="38" y="62"/>
                  </a:lnTo>
                  <a:lnTo>
                    <a:pt x="31" y="69"/>
                  </a:lnTo>
                  <a:lnTo>
                    <a:pt x="23" y="77"/>
                  </a:lnTo>
                  <a:lnTo>
                    <a:pt x="15" y="85"/>
                  </a:lnTo>
                  <a:lnTo>
                    <a:pt x="12" y="89"/>
                  </a:lnTo>
                  <a:lnTo>
                    <a:pt x="8" y="93"/>
                  </a:lnTo>
                  <a:lnTo>
                    <a:pt x="4" y="100"/>
                  </a:lnTo>
                  <a:lnTo>
                    <a:pt x="0" y="104"/>
                  </a:lnTo>
                  <a:lnTo>
                    <a:pt x="0" y="108"/>
                  </a:lnTo>
                  <a:lnTo>
                    <a:pt x="8"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2" name="Freeform 301"/>
            <p:cNvSpPr>
              <a:spLocks/>
            </p:cNvSpPr>
            <p:nvPr/>
          </p:nvSpPr>
          <p:spPr bwMode="auto">
            <a:xfrm>
              <a:off x="1824" y="3453"/>
              <a:ext cx="31" cy="12"/>
            </a:xfrm>
            <a:custGeom>
              <a:avLst/>
              <a:gdLst>
                <a:gd name="T0" fmla="*/ 27 w 31"/>
                <a:gd name="T1" fmla="*/ 0 h 12"/>
                <a:gd name="T2" fmla="*/ 27 w 31"/>
                <a:gd name="T3" fmla="*/ 0 h 12"/>
                <a:gd name="T4" fmla="*/ 23 w 31"/>
                <a:gd name="T5" fmla="*/ 0 h 12"/>
                <a:gd name="T6" fmla="*/ 19 w 31"/>
                <a:gd name="T7" fmla="*/ 4 h 12"/>
                <a:gd name="T8" fmla="*/ 15 w 31"/>
                <a:gd name="T9" fmla="*/ 4 h 12"/>
                <a:gd name="T10" fmla="*/ 12 w 31"/>
                <a:gd name="T11" fmla="*/ 4 h 12"/>
                <a:gd name="T12" fmla="*/ 12 w 31"/>
                <a:gd name="T13" fmla="*/ 4 h 12"/>
                <a:gd name="T14" fmla="*/ 8 w 31"/>
                <a:gd name="T15" fmla="*/ 4 h 12"/>
                <a:gd name="T16" fmla="*/ 8 w 31"/>
                <a:gd name="T17" fmla="*/ 4 h 12"/>
                <a:gd name="T18" fmla="*/ 8 w 31"/>
                <a:gd name="T19" fmla="*/ 0 h 12"/>
                <a:gd name="T20" fmla="*/ 0 w 31"/>
                <a:gd name="T21" fmla="*/ 0 h 12"/>
                <a:gd name="T22" fmla="*/ 0 w 31"/>
                <a:gd name="T23" fmla="*/ 8 h 12"/>
                <a:gd name="T24" fmla="*/ 4 w 31"/>
                <a:gd name="T25" fmla="*/ 12 h 12"/>
                <a:gd name="T26" fmla="*/ 12 w 31"/>
                <a:gd name="T27" fmla="*/ 12 h 12"/>
                <a:gd name="T28" fmla="*/ 15 w 31"/>
                <a:gd name="T29" fmla="*/ 12 h 12"/>
                <a:gd name="T30" fmla="*/ 19 w 31"/>
                <a:gd name="T31" fmla="*/ 12 h 12"/>
                <a:gd name="T32" fmla="*/ 23 w 31"/>
                <a:gd name="T33" fmla="*/ 8 h 12"/>
                <a:gd name="T34" fmla="*/ 27 w 31"/>
                <a:gd name="T35" fmla="*/ 8 h 12"/>
                <a:gd name="T36" fmla="*/ 31 w 31"/>
                <a:gd name="T37" fmla="*/ 4 h 12"/>
                <a:gd name="T38" fmla="*/ 31 w 31"/>
                <a:gd name="T39" fmla="*/ 4 h 12"/>
                <a:gd name="T40" fmla="*/ 27 w 31"/>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12"/>
                <a:gd name="T65" fmla="*/ 31 w 3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12">
                  <a:moveTo>
                    <a:pt x="27" y="0"/>
                  </a:moveTo>
                  <a:lnTo>
                    <a:pt x="27" y="0"/>
                  </a:lnTo>
                  <a:lnTo>
                    <a:pt x="23" y="0"/>
                  </a:lnTo>
                  <a:lnTo>
                    <a:pt x="19" y="4"/>
                  </a:lnTo>
                  <a:lnTo>
                    <a:pt x="15" y="4"/>
                  </a:lnTo>
                  <a:lnTo>
                    <a:pt x="12" y="4"/>
                  </a:lnTo>
                  <a:lnTo>
                    <a:pt x="8" y="4"/>
                  </a:lnTo>
                  <a:lnTo>
                    <a:pt x="8" y="0"/>
                  </a:lnTo>
                  <a:lnTo>
                    <a:pt x="0" y="0"/>
                  </a:lnTo>
                  <a:lnTo>
                    <a:pt x="0" y="8"/>
                  </a:lnTo>
                  <a:lnTo>
                    <a:pt x="4" y="12"/>
                  </a:lnTo>
                  <a:lnTo>
                    <a:pt x="12" y="12"/>
                  </a:lnTo>
                  <a:lnTo>
                    <a:pt x="15" y="12"/>
                  </a:lnTo>
                  <a:lnTo>
                    <a:pt x="19" y="12"/>
                  </a:lnTo>
                  <a:lnTo>
                    <a:pt x="23" y="8"/>
                  </a:lnTo>
                  <a:lnTo>
                    <a:pt x="27" y="8"/>
                  </a:lnTo>
                  <a:lnTo>
                    <a:pt x="31" y="4"/>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3" name="Freeform 302"/>
            <p:cNvSpPr>
              <a:spLocks/>
            </p:cNvSpPr>
            <p:nvPr/>
          </p:nvSpPr>
          <p:spPr bwMode="auto">
            <a:xfrm>
              <a:off x="1851" y="3395"/>
              <a:ext cx="65" cy="62"/>
            </a:xfrm>
            <a:custGeom>
              <a:avLst/>
              <a:gdLst>
                <a:gd name="T0" fmla="*/ 62 w 65"/>
                <a:gd name="T1" fmla="*/ 12 h 62"/>
                <a:gd name="T2" fmla="*/ 58 w 65"/>
                <a:gd name="T3" fmla="*/ 8 h 62"/>
                <a:gd name="T4" fmla="*/ 50 w 65"/>
                <a:gd name="T5" fmla="*/ 16 h 62"/>
                <a:gd name="T6" fmla="*/ 42 w 65"/>
                <a:gd name="T7" fmla="*/ 19 h 62"/>
                <a:gd name="T8" fmla="*/ 35 w 65"/>
                <a:gd name="T9" fmla="*/ 27 h 62"/>
                <a:gd name="T10" fmla="*/ 27 w 65"/>
                <a:gd name="T11" fmla="*/ 35 h 62"/>
                <a:gd name="T12" fmla="*/ 23 w 65"/>
                <a:gd name="T13" fmla="*/ 39 h 62"/>
                <a:gd name="T14" fmla="*/ 15 w 65"/>
                <a:gd name="T15" fmla="*/ 46 h 62"/>
                <a:gd name="T16" fmla="*/ 8 w 65"/>
                <a:gd name="T17" fmla="*/ 50 h 62"/>
                <a:gd name="T18" fmla="*/ 0 w 65"/>
                <a:gd name="T19" fmla="*/ 58 h 62"/>
                <a:gd name="T20" fmla="*/ 4 w 65"/>
                <a:gd name="T21" fmla="*/ 62 h 62"/>
                <a:gd name="T22" fmla="*/ 11 w 65"/>
                <a:gd name="T23" fmla="*/ 58 h 62"/>
                <a:gd name="T24" fmla="*/ 19 w 65"/>
                <a:gd name="T25" fmla="*/ 50 h 62"/>
                <a:gd name="T26" fmla="*/ 27 w 65"/>
                <a:gd name="T27" fmla="*/ 46 h 62"/>
                <a:gd name="T28" fmla="*/ 35 w 65"/>
                <a:gd name="T29" fmla="*/ 39 h 62"/>
                <a:gd name="T30" fmla="*/ 38 w 65"/>
                <a:gd name="T31" fmla="*/ 31 h 62"/>
                <a:gd name="T32" fmla="*/ 46 w 65"/>
                <a:gd name="T33" fmla="*/ 27 h 62"/>
                <a:gd name="T34" fmla="*/ 54 w 65"/>
                <a:gd name="T35" fmla="*/ 19 h 62"/>
                <a:gd name="T36" fmla="*/ 62 w 65"/>
                <a:gd name="T37" fmla="*/ 16 h 62"/>
                <a:gd name="T38" fmla="*/ 54 w 65"/>
                <a:gd name="T39" fmla="*/ 12 h 62"/>
                <a:gd name="T40" fmla="*/ 62 w 65"/>
                <a:gd name="T41" fmla="*/ 12 h 62"/>
                <a:gd name="T42" fmla="*/ 65 w 65"/>
                <a:gd name="T43" fmla="*/ 0 h 62"/>
                <a:gd name="T44" fmla="*/ 58 w 65"/>
                <a:gd name="T45" fmla="*/ 8 h 62"/>
                <a:gd name="T46" fmla="*/ 62 w 65"/>
                <a:gd name="T47" fmla="*/ 12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5"/>
                <a:gd name="T73" fmla="*/ 0 h 62"/>
                <a:gd name="T74" fmla="*/ 65 w 65"/>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5" h="62">
                  <a:moveTo>
                    <a:pt x="62" y="12"/>
                  </a:moveTo>
                  <a:lnTo>
                    <a:pt x="58" y="8"/>
                  </a:lnTo>
                  <a:lnTo>
                    <a:pt x="50" y="16"/>
                  </a:lnTo>
                  <a:lnTo>
                    <a:pt x="42" y="19"/>
                  </a:lnTo>
                  <a:lnTo>
                    <a:pt x="35" y="27"/>
                  </a:lnTo>
                  <a:lnTo>
                    <a:pt x="27" y="35"/>
                  </a:lnTo>
                  <a:lnTo>
                    <a:pt x="23" y="39"/>
                  </a:lnTo>
                  <a:lnTo>
                    <a:pt x="15" y="46"/>
                  </a:lnTo>
                  <a:lnTo>
                    <a:pt x="8" y="50"/>
                  </a:lnTo>
                  <a:lnTo>
                    <a:pt x="0" y="58"/>
                  </a:lnTo>
                  <a:lnTo>
                    <a:pt x="4" y="62"/>
                  </a:lnTo>
                  <a:lnTo>
                    <a:pt x="11" y="58"/>
                  </a:lnTo>
                  <a:lnTo>
                    <a:pt x="19" y="50"/>
                  </a:lnTo>
                  <a:lnTo>
                    <a:pt x="27" y="46"/>
                  </a:lnTo>
                  <a:lnTo>
                    <a:pt x="35" y="39"/>
                  </a:lnTo>
                  <a:lnTo>
                    <a:pt x="38" y="31"/>
                  </a:lnTo>
                  <a:lnTo>
                    <a:pt x="46" y="27"/>
                  </a:lnTo>
                  <a:lnTo>
                    <a:pt x="54" y="19"/>
                  </a:lnTo>
                  <a:lnTo>
                    <a:pt x="62" y="16"/>
                  </a:lnTo>
                  <a:lnTo>
                    <a:pt x="54" y="12"/>
                  </a:lnTo>
                  <a:lnTo>
                    <a:pt x="62" y="12"/>
                  </a:lnTo>
                  <a:lnTo>
                    <a:pt x="65" y="0"/>
                  </a:lnTo>
                  <a:lnTo>
                    <a:pt x="58" y="8"/>
                  </a:lnTo>
                  <a:lnTo>
                    <a:pt x="6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4" name="Freeform 303"/>
            <p:cNvSpPr>
              <a:spLocks/>
            </p:cNvSpPr>
            <p:nvPr/>
          </p:nvSpPr>
          <p:spPr bwMode="auto">
            <a:xfrm>
              <a:off x="1905" y="3395"/>
              <a:ext cx="11" cy="12"/>
            </a:xfrm>
            <a:custGeom>
              <a:avLst/>
              <a:gdLst>
                <a:gd name="T0" fmla="*/ 8 w 11"/>
                <a:gd name="T1" fmla="*/ 12 h 12"/>
                <a:gd name="T2" fmla="*/ 4 w 11"/>
                <a:gd name="T3" fmla="*/ 12 h 12"/>
                <a:gd name="T4" fmla="*/ 4 w 11"/>
                <a:gd name="T5" fmla="*/ 12 h 12"/>
                <a:gd name="T6" fmla="*/ 4 w 11"/>
                <a:gd name="T7" fmla="*/ 12 h 12"/>
                <a:gd name="T8" fmla="*/ 4 w 11"/>
                <a:gd name="T9" fmla="*/ 12 h 12"/>
                <a:gd name="T10" fmla="*/ 0 w 11"/>
                <a:gd name="T11" fmla="*/ 12 h 12"/>
                <a:gd name="T12" fmla="*/ 8 w 11"/>
                <a:gd name="T13" fmla="*/ 12 h 12"/>
                <a:gd name="T14" fmla="*/ 11 w 11"/>
                <a:gd name="T15" fmla="*/ 0 h 12"/>
                <a:gd name="T16" fmla="*/ 4 w 11"/>
                <a:gd name="T17" fmla="*/ 8 h 12"/>
                <a:gd name="T18" fmla="*/ 8 w 11"/>
                <a:gd name="T19" fmla="*/ 12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2"/>
                <a:gd name="T32" fmla="*/ 11 w 11"/>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2">
                  <a:moveTo>
                    <a:pt x="8" y="12"/>
                  </a:moveTo>
                  <a:lnTo>
                    <a:pt x="4" y="12"/>
                  </a:lnTo>
                  <a:lnTo>
                    <a:pt x="0" y="12"/>
                  </a:lnTo>
                  <a:lnTo>
                    <a:pt x="8" y="12"/>
                  </a:lnTo>
                  <a:lnTo>
                    <a:pt x="11" y="0"/>
                  </a:lnTo>
                  <a:lnTo>
                    <a:pt x="4" y="8"/>
                  </a:lnTo>
                  <a:lnTo>
                    <a:pt x="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5" name="Freeform 304"/>
            <p:cNvSpPr>
              <a:spLocks/>
            </p:cNvSpPr>
            <p:nvPr/>
          </p:nvSpPr>
          <p:spPr bwMode="auto">
            <a:xfrm>
              <a:off x="1859" y="3407"/>
              <a:ext cx="54" cy="115"/>
            </a:xfrm>
            <a:custGeom>
              <a:avLst/>
              <a:gdLst>
                <a:gd name="T0" fmla="*/ 3 w 54"/>
                <a:gd name="T1" fmla="*/ 115 h 115"/>
                <a:gd name="T2" fmla="*/ 3 w 54"/>
                <a:gd name="T3" fmla="*/ 115 h 115"/>
                <a:gd name="T4" fmla="*/ 15 w 54"/>
                <a:gd name="T5" fmla="*/ 100 h 115"/>
                <a:gd name="T6" fmla="*/ 23 w 54"/>
                <a:gd name="T7" fmla="*/ 88 h 115"/>
                <a:gd name="T8" fmla="*/ 27 w 54"/>
                <a:gd name="T9" fmla="*/ 73 h 115"/>
                <a:gd name="T10" fmla="*/ 34 w 54"/>
                <a:gd name="T11" fmla="*/ 58 h 115"/>
                <a:gd name="T12" fmla="*/ 38 w 54"/>
                <a:gd name="T13" fmla="*/ 42 h 115"/>
                <a:gd name="T14" fmla="*/ 46 w 54"/>
                <a:gd name="T15" fmla="*/ 31 h 115"/>
                <a:gd name="T16" fmla="*/ 50 w 54"/>
                <a:gd name="T17" fmla="*/ 15 h 115"/>
                <a:gd name="T18" fmla="*/ 54 w 54"/>
                <a:gd name="T19" fmla="*/ 0 h 115"/>
                <a:gd name="T20" fmla="*/ 46 w 54"/>
                <a:gd name="T21" fmla="*/ 0 h 115"/>
                <a:gd name="T22" fmla="*/ 42 w 54"/>
                <a:gd name="T23" fmla="*/ 11 h 115"/>
                <a:gd name="T24" fmla="*/ 38 w 54"/>
                <a:gd name="T25" fmla="*/ 27 h 115"/>
                <a:gd name="T26" fmla="*/ 30 w 54"/>
                <a:gd name="T27" fmla="*/ 42 h 115"/>
                <a:gd name="T28" fmla="*/ 27 w 54"/>
                <a:gd name="T29" fmla="*/ 58 h 115"/>
                <a:gd name="T30" fmla="*/ 23 w 54"/>
                <a:gd name="T31" fmla="*/ 69 h 115"/>
                <a:gd name="T32" fmla="*/ 15 w 54"/>
                <a:gd name="T33" fmla="*/ 85 h 115"/>
                <a:gd name="T34" fmla="*/ 7 w 54"/>
                <a:gd name="T35" fmla="*/ 96 h 115"/>
                <a:gd name="T36" fmla="*/ 0 w 54"/>
                <a:gd name="T37" fmla="*/ 112 h 115"/>
                <a:gd name="T38" fmla="*/ 0 w 54"/>
                <a:gd name="T39" fmla="*/ 112 h 115"/>
                <a:gd name="T40" fmla="*/ 3 w 54"/>
                <a:gd name="T41" fmla="*/ 115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5"/>
                <a:gd name="T65" fmla="*/ 54 w 54"/>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5">
                  <a:moveTo>
                    <a:pt x="3" y="115"/>
                  </a:moveTo>
                  <a:lnTo>
                    <a:pt x="3" y="115"/>
                  </a:lnTo>
                  <a:lnTo>
                    <a:pt x="15" y="100"/>
                  </a:lnTo>
                  <a:lnTo>
                    <a:pt x="23" y="88"/>
                  </a:lnTo>
                  <a:lnTo>
                    <a:pt x="27" y="73"/>
                  </a:lnTo>
                  <a:lnTo>
                    <a:pt x="34" y="58"/>
                  </a:lnTo>
                  <a:lnTo>
                    <a:pt x="38" y="42"/>
                  </a:lnTo>
                  <a:lnTo>
                    <a:pt x="46" y="31"/>
                  </a:lnTo>
                  <a:lnTo>
                    <a:pt x="50" y="15"/>
                  </a:lnTo>
                  <a:lnTo>
                    <a:pt x="54" y="0"/>
                  </a:lnTo>
                  <a:lnTo>
                    <a:pt x="46" y="0"/>
                  </a:lnTo>
                  <a:lnTo>
                    <a:pt x="42" y="11"/>
                  </a:lnTo>
                  <a:lnTo>
                    <a:pt x="38" y="27"/>
                  </a:lnTo>
                  <a:lnTo>
                    <a:pt x="30" y="42"/>
                  </a:lnTo>
                  <a:lnTo>
                    <a:pt x="27" y="58"/>
                  </a:lnTo>
                  <a:lnTo>
                    <a:pt x="23" y="69"/>
                  </a:lnTo>
                  <a:lnTo>
                    <a:pt x="15" y="85"/>
                  </a:lnTo>
                  <a:lnTo>
                    <a:pt x="7" y="96"/>
                  </a:lnTo>
                  <a:lnTo>
                    <a:pt x="0" y="112"/>
                  </a:lnTo>
                  <a:lnTo>
                    <a:pt x="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6" name="Freeform 305"/>
            <p:cNvSpPr>
              <a:spLocks/>
            </p:cNvSpPr>
            <p:nvPr/>
          </p:nvSpPr>
          <p:spPr bwMode="auto">
            <a:xfrm>
              <a:off x="1855" y="3519"/>
              <a:ext cx="19" cy="23"/>
            </a:xfrm>
            <a:custGeom>
              <a:avLst/>
              <a:gdLst>
                <a:gd name="T0" fmla="*/ 19 w 19"/>
                <a:gd name="T1" fmla="*/ 15 h 23"/>
                <a:gd name="T2" fmla="*/ 19 w 19"/>
                <a:gd name="T3" fmla="*/ 15 h 23"/>
                <a:gd name="T4" fmla="*/ 15 w 19"/>
                <a:gd name="T5" fmla="*/ 15 h 23"/>
                <a:gd name="T6" fmla="*/ 11 w 19"/>
                <a:gd name="T7" fmla="*/ 15 h 23"/>
                <a:gd name="T8" fmla="*/ 7 w 19"/>
                <a:gd name="T9" fmla="*/ 15 h 23"/>
                <a:gd name="T10" fmla="*/ 7 w 19"/>
                <a:gd name="T11" fmla="*/ 11 h 23"/>
                <a:gd name="T12" fmla="*/ 7 w 19"/>
                <a:gd name="T13" fmla="*/ 11 h 23"/>
                <a:gd name="T14" fmla="*/ 7 w 19"/>
                <a:gd name="T15" fmla="*/ 7 h 23"/>
                <a:gd name="T16" fmla="*/ 7 w 19"/>
                <a:gd name="T17" fmla="*/ 7 h 23"/>
                <a:gd name="T18" fmla="*/ 7 w 19"/>
                <a:gd name="T19" fmla="*/ 3 h 23"/>
                <a:gd name="T20" fmla="*/ 4 w 19"/>
                <a:gd name="T21" fmla="*/ 0 h 23"/>
                <a:gd name="T22" fmla="*/ 0 w 19"/>
                <a:gd name="T23" fmla="*/ 3 h 23"/>
                <a:gd name="T24" fmla="*/ 0 w 19"/>
                <a:gd name="T25" fmla="*/ 7 h 23"/>
                <a:gd name="T26" fmla="*/ 0 w 19"/>
                <a:gd name="T27" fmla="*/ 11 h 23"/>
                <a:gd name="T28" fmla="*/ 0 w 19"/>
                <a:gd name="T29" fmla="*/ 15 h 23"/>
                <a:gd name="T30" fmla="*/ 4 w 19"/>
                <a:gd name="T31" fmla="*/ 19 h 23"/>
                <a:gd name="T32" fmla="*/ 7 w 19"/>
                <a:gd name="T33" fmla="*/ 23 h 23"/>
                <a:gd name="T34" fmla="*/ 15 w 19"/>
                <a:gd name="T35" fmla="*/ 23 h 23"/>
                <a:gd name="T36" fmla="*/ 19 w 19"/>
                <a:gd name="T37" fmla="*/ 23 h 23"/>
                <a:gd name="T38" fmla="*/ 19 w 19"/>
                <a:gd name="T39" fmla="*/ 23 h 23"/>
                <a:gd name="T40" fmla="*/ 19 w 19"/>
                <a:gd name="T41" fmla="*/ 15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23"/>
                <a:gd name="T65" fmla="*/ 19 w 1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23">
                  <a:moveTo>
                    <a:pt x="19" y="15"/>
                  </a:moveTo>
                  <a:lnTo>
                    <a:pt x="19" y="15"/>
                  </a:lnTo>
                  <a:lnTo>
                    <a:pt x="15" y="15"/>
                  </a:lnTo>
                  <a:lnTo>
                    <a:pt x="11" y="15"/>
                  </a:lnTo>
                  <a:lnTo>
                    <a:pt x="7" y="15"/>
                  </a:lnTo>
                  <a:lnTo>
                    <a:pt x="7" y="11"/>
                  </a:lnTo>
                  <a:lnTo>
                    <a:pt x="7" y="7"/>
                  </a:lnTo>
                  <a:lnTo>
                    <a:pt x="7" y="3"/>
                  </a:lnTo>
                  <a:lnTo>
                    <a:pt x="4" y="0"/>
                  </a:lnTo>
                  <a:lnTo>
                    <a:pt x="0" y="3"/>
                  </a:lnTo>
                  <a:lnTo>
                    <a:pt x="0" y="7"/>
                  </a:lnTo>
                  <a:lnTo>
                    <a:pt x="0" y="11"/>
                  </a:lnTo>
                  <a:lnTo>
                    <a:pt x="0" y="15"/>
                  </a:lnTo>
                  <a:lnTo>
                    <a:pt x="4" y="19"/>
                  </a:lnTo>
                  <a:lnTo>
                    <a:pt x="7" y="23"/>
                  </a:lnTo>
                  <a:lnTo>
                    <a:pt x="15" y="23"/>
                  </a:lnTo>
                  <a:lnTo>
                    <a:pt x="19" y="23"/>
                  </a:lnTo>
                  <a:lnTo>
                    <a:pt x="1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7" name="Freeform 306"/>
            <p:cNvSpPr>
              <a:spLocks/>
            </p:cNvSpPr>
            <p:nvPr/>
          </p:nvSpPr>
          <p:spPr bwMode="auto">
            <a:xfrm>
              <a:off x="1874" y="3522"/>
              <a:ext cx="23" cy="20"/>
            </a:xfrm>
            <a:custGeom>
              <a:avLst/>
              <a:gdLst>
                <a:gd name="T0" fmla="*/ 15 w 23"/>
                <a:gd name="T1" fmla="*/ 4 h 20"/>
                <a:gd name="T2" fmla="*/ 15 w 23"/>
                <a:gd name="T3" fmla="*/ 0 h 20"/>
                <a:gd name="T4" fmla="*/ 15 w 23"/>
                <a:gd name="T5" fmla="*/ 4 h 20"/>
                <a:gd name="T6" fmla="*/ 12 w 23"/>
                <a:gd name="T7" fmla="*/ 8 h 20"/>
                <a:gd name="T8" fmla="*/ 12 w 23"/>
                <a:gd name="T9" fmla="*/ 8 h 20"/>
                <a:gd name="T10" fmla="*/ 12 w 23"/>
                <a:gd name="T11" fmla="*/ 12 h 20"/>
                <a:gd name="T12" fmla="*/ 12 w 23"/>
                <a:gd name="T13" fmla="*/ 12 h 20"/>
                <a:gd name="T14" fmla="*/ 8 w 23"/>
                <a:gd name="T15" fmla="*/ 12 h 20"/>
                <a:gd name="T16" fmla="*/ 4 w 23"/>
                <a:gd name="T17" fmla="*/ 12 h 20"/>
                <a:gd name="T18" fmla="*/ 0 w 23"/>
                <a:gd name="T19" fmla="*/ 12 h 20"/>
                <a:gd name="T20" fmla="*/ 0 w 23"/>
                <a:gd name="T21" fmla="*/ 20 h 20"/>
                <a:gd name="T22" fmla="*/ 8 w 23"/>
                <a:gd name="T23" fmla="*/ 20 h 20"/>
                <a:gd name="T24" fmla="*/ 12 w 23"/>
                <a:gd name="T25" fmla="*/ 20 h 20"/>
                <a:gd name="T26" fmla="*/ 15 w 23"/>
                <a:gd name="T27" fmla="*/ 20 h 20"/>
                <a:gd name="T28" fmla="*/ 15 w 23"/>
                <a:gd name="T29" fmla="*/ 16 h 20"/>
                <a:gd name="T30" fmla="*/ 19 w 23"/>
                <a:gd name="T31" fmla="*/ 12 h 20"/>
                <a:gd name="T32" fmla="*/ 19 w 23"/>
                <a:gd name="T33" fmla="*/ 12 h 20"/>
                <a:gd name="T34" fmla="*/ 23 w 23"/>
                <a:gd name="T35" fmla="*/ 8 h 20"/>
                <a:gd name="T36" fmla="*/ 23 w 23"/>
                <a:gd name="T37" fmla="*/ 4 h 20"/>
                <a:gd name="T38" fmla="*/ 23 w 23"/>
                <a:gd name="T39" fmla="*/ 4 h 20"/>
                <a:gd name="T40" fmla="*/ 23 w 23"/>
                <a:gd name="T41" fmla="*/ 4 h 20"/>
                <a:gd name="T42" fmla="*/ 23 w 23"/>
                <a:gd name="T43" fmla="*/ 4 h 20"/>
                <a:gd name="T44" fmla="*/ 23 w 23"/>
                <a:gd name="T45" fmla="*/ 4 h 20"/>
                <a:gd name="T46" fmla="*/ 15 w 23"/>
                <a:gd name="T47" fmla="*/ 4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20"/>
                <a:gd name="T74" fmla="*/ 23 w 23"/>
                <a:gd name="T75" fmla="*/ 20 h 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20">
                  <a:moveTo>
                    <a:pt x="15" y="4"/>
                  </a:moveTo>
                  <a:lnTo>
                    <a:pt x="15" y="0"/>
                  </a:lnTo>
                  <a:lnTo>
                    <a:pt x="15" y="4"/>
                  </a:lnTo>
                  <a:lnTo>
                    <a:pt x="12" y="8"/>
                  </a:lnTo>
                  <a:lnTo>
                    <a:pt x="12" y="12"/>
                  </a:lnTo>
                  <a:lnTo>
                    <a:pt x="8" y="12"/>
                  </a:lnTo>
                  <a:lnTo>
                    <a:pt x="4" y="12"/>
                  </a:lnTo>
                  <a:lnTo>
                    <a:pt x="0" y="12"/>
                  </a:lnTo>
                  <a:lnTo>
                    <a:pt x="0" y="20"/>
                  </a:lnTo>
                  <a:lnTo>
                    <a:pt x="8" y="20"/>
                  </a:lnTo>
                  <a:lnTo>
                    <a:pt x="12" y="20"/>
                  </a:lnTo>
                  <a:lnTo>
                    <a:pt x="15" y="20"/>
                  </a:lnTo>
                  <a:lnTo>
                    <a:pt x="15" y="16"/>
                  </a:lnTo>
                  <a:lnTo>
                    <a:pt x="19" y="12"/>
                  </a:lnTo>
                  <a:lnTo>
                    <a:pt x="23" y="8"/>
                  </a:lnTo>
                  <a:lnTo>
                    <a:pt x="23" y="4"/>
                  </a:lnTo>
                  <a:lnTo>
                    <a:pt x="1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8" name="Freeform 307"/>
            <p:cNvSpPr>
              <a:spLocks/>
            </p:cNvSpPr>
            <p:nvPr/>
          </p:nvSpPr>
          <p:spPr bwMode="auto">
            <a:xfrm>
              <a:off x="1889" y="3522"/>
              <a:ext cx="8" cy="4"/>
            </a:xfrm>
            <a:custGeom>
              <a:avLst/>
              <a:gdLst>
                <a:gd name="T0" fmla="*/ 8 w 8"/>
                <a:gd name="T1" fmla="*/ 0 h 4"/>
                <a:gd name="T2" fmla="*/ 4 w 8"/>
                <a:gd name="T3" fmla="*/ 0 h 4"/>
                <a:gd name="T4" fmla="*/ 0 w 8"/>
                <a:gd name="T5" fmla="*/ 4 h 4"/>
                <a:gd name="T6" fmla="*/ 8 w 8"/>
                <a:gd name="T7" fmla="*/ 4 h 4"/>
                <a:gd name="T8" fmla="*/ 8 w 8"/>
                <a:gd name="T9" fmla="*/ 0 h 4"/>
                <a:gd name="T10" fmla="*/ 4 w 8"/>
                <a:gd name="T11" fmla="*/ 0 h 4"/>
                <a:gd name="T12" fmla="*/ 8 w 8"/>
                <a:gd name="T13" fmla="*/ 0 h 4"/>
                <a:gd name="T14" fmla="*/ 0 60000 65536"/>
                <a:gd name="T15" fmla="*/ 0 60000 65536"/>
                <a:gd name="T16" fmla="*/ 0 60000 65536"/>
                <a:gd name="T17" fmla="*/ 0 60000 65536"/>
                <a:gd name="T18" fmla="*/ 0 60000 65536"/>
                <a:gd name="T19" fmla="*/ 0 60000 65536"/>
                <a:gd name="T20" fmla="*/ 0 60000 65536"/>
                <a:gd name="T21" fmla="*/ 0 w 8"/>
                <a:gd name="T22" fmla="*/ 0 h 4"/>
                <a:gd name="T23" fmla="*/ 8 w 8"/>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
                  <a:moveTo>
                    <a:pt x="8" y="0"/>
                  </a:moveTo>
                  <a:lnTo>
                    <a:pt x="4" y="0"/>
                  </a:lnTo>
                  <a:lnTo>
                    <a:pt x="0" y="4"/>
                  </a:lnTo>
                  <a:lnTo>
                    <a:pt x="8" y="4"/>
                  </a:lnTo>
                  <a:lnTo>
                    <a:pt x="8" y="0"/>
                  </a:lnTo>
                  <a:lnTo>
                    <a:pt x="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899" name="Freeform 308"/>
            <p:cNvSpPr>
              <a:spLocks/>
            </p:cNvSpPr>
            <p:nvPr/>
          </p:nvSpPr>
          <p:spPr bwMode="auto">
            <a:xfrm>
              <a:off x="1889" y="3522"/>
              <a:ext cx="8" cy="8"/>
            </a:xfrm>
            <a:custGeom>
              <a:avLst/>
              <a:gdLst>
                <a:gd name="T0" fmla="*/ 8 w 8"/>
                <a:gd name="T1" fmla="*/ 8 h 8"/>
                <a:gd name="T2" fmla="*/ 8 w 8"/>
                <a:gd name="T3" fmla="*/ 8 h 8"/>
                <a:gd name="T4" fmla="*/ 8 w 8"/>
                <a:gd name="T5" fmla="*/ 8 h 8"/>
                <a:gd name="T6" fmla="*/ 8 w 8"/>
                <a:gd name="T7" fmla="*/ 4 h 8"/>
                <a:gd name="T8" fmla="*/ 8 w 8"/>
                <a:gd name="T9" fmla="*/ 4 h 8"/>
                <a:gd name="T10" fmla="*/ 8 w 8"/>
                <a:gd name="T11" fmla="*/ 0 h 8"/>
                <a:gd name="T12" fmla="*/ 4 w 8"/>
                <a:gd name="T13" fmla="*/ 0 h 8"/>
                <a:gd name="T14" fmla="*/ 4 w 8"/>
                <a:gd name="T15" fmla="*/ 0 h 8"/>
                <a:gd name="T16" fmla="*/ 0 w 8"/>
                <a:gd name="T17" fmla="*/ 0 h 8"/>
                <a:gd name="T18" fmla="*/ 0 w 8"/>
                <a:gd name="T19" fmla="*/ 4 h 8"/>
                <a:gd name="T20" fmla="*/ 0 w 8"/>
                <a:gd name="T21" fmla="*/ 4 h 8"/>
                <a:gd name="T22" fmla="*/ 0 w 8"/>
                <a:gd name="T23" fmla="*/ 4 h 8"/>
                <a:gd name="T24" fmla="*/ 8 w 8"/>
                <a:gd name="T25" fmla="*/ 8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
                <a:gd name="T40" fmla="*/ 0 h 8"/>
                <a:gd name="T41" fmla="*/ 8 w 8"/>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 h="8">
                  <a:moveTo>
                    <a:pt x="8" y="8"/>
                  </a:moveTo>
                  <a:lnTo>
                    <a:pt x="8" y="8"/>
                  </a:lnTo>
                  <a:lnTo>
                    <a:pt x="8" y="4"/>
                  </a:lnTo>
                  <a:lnTo>
                    <a:pt x="8" y="0"/>
                  </a:lnTo>
                  <a:lnTo>
                    <a:pt x="4" y="0"/>
                  </a:lnTo>
                  <a:lnTo>
                    <a:pt x="0" y="0"/>
                  </a:lnTo>
                  <a:lnTo>
                    <a:pt x="0" y="4"/>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0" name="Freeform 309"/>
            <p:cNvSpPr>
              <a:spLocks/>
            </p:cNvSpPr>
            <p:nvPr/>
          </p:nvSpPr>
          <p:spPr bwMode="auto">
            <a:xfrm>
              <a:off x="1889" y="3526"/>
              <a:ext cx="20" cy="23"/>
            </a:xfrm>
            <a:custGeom>
              <a:avLst/>
              <a:gdLst>
                <a:gd name="T0" fmla="*/ 20 w 20"/>
                <a:gd name="T1" fmla="*/ 16 h 23"/>
                <a:gd name="T2" fmla="*/ 20 w 20"/>
                <a:gd name="T3" fmla="*/ 16 h 23"/>
                <a:gd name="T4" fmla="*/ 16 w 20"/>
                <a:gd name="T5" fmla="*/ 16 h 23"/>
                <a:gd name="T6" fmla="*/ 12 w 20"/>
                <a:gd name="T7" fmla="*/ 16 h 23"/>
                <a:gd name="T8" fmla="*/ 8 w 20"/>
                <a:gd name="T9" fmla="*/ 12 h 23"/>
                <a:gd name="T10" fmla="*/ 8 w 20"/>
                <a:gd name="T11" fmla="*/ 12 h 23"/>
                <a:gd name="T12" fmla="*/ 8 w 20"/>
                <a:gd name="T13" fmla="*/ 12 h 23"/>
                <a:gd name="T14" fmla="*/ 8 w 20"/>
                <a:gd name="T15" fmla="*/ 8 h 23"/>
                <a:gd name="T16" fmla="*/ 8 w 20"/>
                <a:gd name="T17" fmla="*/ 4 h 23"/>
                <a:gd name="T18" fmla="*/ 8 w 20"/>
                <a:gd name="T19" fmla="*/ 4 h 23"/>
                <a:gd name="T20" fmla="*/ 0 w 20"/>
                <a:gd name="T21" fmla="*/ 0 h 23"/>
                <a:gd name="T22" fmla="*/ 0 w 20"/>
                <a:gd name="T23" fmla="*/ 4 h 23"/>
                <a:gd name="T24" fmla="*/ 0 w 20"/>
                <a:gd name="T25" fmla="*/ 8 h 23"/>
                <a:gd name="T26" fmla="*/ 0 w 20"/>
                <a:gd name="T27" fmla="*/ 12 h 23"/>
                <a:gd name="T28" fmla="*/ 4 w 20"/>
                <a:gd name="T29" fmla="*/ 16 h 23"/>
                <a:gd name="T30" fmla="*/ 4 w 20"/>
                <a:gd name="T31" fmla="*/ 20 h 23"/>
                <a:gd name="T32" fmla="*/ 12 w 20"/>
                <a:gd name="T33" fmla="*/ 23 h 23"/>
                <a:gd name="T34" fmla="*/ 16 w 20"/>
                <a:gd name="T35" fmla="*/ 23 h 23"/>
                <a:gd name="T36" fmla="*/ 20 w 20"/>
                <a:gd name="T37" fmla="*/ 23 h 23"/>
                <a:gd name="T38" fmla="*/ 20 w 20"/>
                <a:gd name="T39" fmla="*/ 23 h 23"/>
                <a:gd name="T40" fmla="*/ 20 w 20"/>
                <a:gd name="T41" fmla="*/ 16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23"/>
                <a:gd name="T65" fmla="*/ 20 w 2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23">
                  <a:moveTo>
                    <a:pt x="20" y="16"/>
                  </a:moveTo>
                  <a:lnTo>
                    <a:pt x="20" y="16"/>
                  </a:lnTo>
                  <a:lnTo>
                    <a:pt x="16" y="16"/>
                  </a:lnTo>
                  <a:lnTo>
                    <a:pt x="12" y="16"/>
                  </a:lnTo>
                  <a:lnTo>
                    <a:pt x="8" y="12"/>
                  </a:lnTo>
                  <a:lnTo>
                    <a:pt x="8" y="8"/>
                  </a:lnTo>
                  <a:lnTo>
                    <a:pt x="8" y="4"/>
                  </a:lnTo>
                  <a:lnTo>
                    <a:pt x="0" y="0"/>
                  </a:lnTo>
                  <a:lnTo>
                    <a:pt x="0" y="4"/>
                  </a:lnTo>
                  <a:lnTo>
                    <a:pt x="0" y="8"/>
                  </a:lnTo>
                  <a:lnTo>
                    <a:pt x="0" y="12"/>
                  </a:lnTo>
                  <a:lnTo>
                    <a:pt x="4" y="16"/>
                  </a:lnTo>
                  <a:lnTo>
                    <a:pt x="4" y="20"/>
                  </a:lnTo>
                  <a:lnTo>
                    <a:pt x="12" y="23"/>
                  </a:lnTo>
                  <a:lnTo>
                    <a:pt x="16" y="23"/>
                  </a:lnTo>
                  <a:lnTo>
                    <a:pt x="20" y="23"/>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1" name="Freeform 310"/>
            <p:cNvSpPr>
              <a:spLocks/>
            </p:cNvSpPr>
            <p:nvPr/>
          </p:nvSpPr>
          <p:spPr bwMode="auto">
            <a:xfrm>
              <a:off x="1909" y="3526"/>
              <a:ext cx="23" cy="23"/>
            </a:xfrm>
            <a:custGeom>
              <a:avLst/>
              <a:gdLst>
                <a:gd name="T0" fmla="*/ 23 w 23"/>
                <a:gd name="T1" fmla="*/ 4 h 23"/>
                <a:gd name="T2" fmla="*/ 15 w 23"/>
                <a:gd name="T3" fmla="*/ 0 h 23"/>
                <a:gd name="T4" fmla="*/ 11 w 23"/>
                <a:gd name="T5" fmla="*/ 4 h 23"/>
                <a:gd name="T6" fmla="*/ 11 w 23"/>
                <a:gd name="T7" fmla="*/ 8 h 23"/>
                <a:gd name="T8" fmla="*/ 11 w 23"/>
                <a:gd name="T9" fmla="*/ 8 h 23"/>
                <a:gd name="T10" fmla="*/ 11 w 23"/>
                <a:gd name="T11" fmla="*/ 12 h 23"/>
                <a:gd name="T12" fmla="*/ 11 w 23"/>
                <a:gd name="T13" fmla="*/ 12 h 23"/>
                <a:gd name="T14" fmla="*/ 7 w 23"/>
                <a:gd name="T15" fmla="*/ 12 h 23"/>
                <a:gd name="T16" fmla="*/ 4 w 23"/>
                <a:gd name="T17" fmla="*/ 12 h 23"/>
                <a:gd name="T18" fmla="*/ 0 w 23"/>
                <a:gd name="T19" fmla="*/ 16 h 23"/>
                <a:gd name="T20" fmla="*/ 0 w 23"/>
                <a:gd name="T21" fmla="*/ 23 h 23"/>
                <a:gd name="T22" fmla="*/ 7 w 23"/>
                <a:gd name="T23" fmla="*/ 20 h 23"/>
                <a:gd name="T24" fmla="*/ 11 w 23"/>
                <a:gd name="T25" fmla="*/ 20 h 23"/>
                <a:gd name="T26" fmla="*/ 15 w 23"/>
                <a:gd name="T27" fmla="*/ 16 h 23"/>
                <a:gd name="T28" fmla="*/ 15 w 23"/>
                <a:gd name="T29" fmla="*/ 12 h 23"/>
                <a:gd name="T30" fmla="*/ 19 w 23"/>
                <a:gd name="T31" fmla="*/ 12 h 23"/>
                <a:gd name="T32" fmla="*/ 19 w 23"/>
                <a:gd name="T33" fmla="*/ 8 h 23"/>
                <a:gd name="T34" fmla="*/ 19 w 23"/>
                <a:gd name="T35" fmla="*/ 4 h 23"/>
                <a:gd name="T36" fmla="*/ 23 w 23"/>
                <a:gd name="T37" fmla="*/ 4 h 23"/>
                <a:gd name="T38" fmla="*/ 15 w 23"/>
                <a:gd name="T39" fmla="*/ 0 h 23"/>
                <a:gd name="T40" fmla="*/ 23 w 23"/>
                <a:gd name="T41" fmla="*/ 4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23"/>
                <a:gd name="T65" fmla="*/ 23 w 23"/>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23">
                  <a:moveTo>
                    <a:pt x="23" y="4"/>
                  </a:moveTo>
                  <a:lnTo>
                    <a:pt x="15" y="0"/>
                  </a:lnTo>
                  <a:lnTo>
                    <a:pt x="11" y="4"/>
                  </a:lnTo>
                  <a:lnTo>
                    <a:pt x="11" y="8"/>
                  </a:lnTo>
                  <a:lnTo>
                    <a:pt x="11" y="12"/>
                  </a:lnTo>
                  <a:lnTo>
                    <a:pt x="7" y="12"/>
                  </a:lnTo>
                  <a:lnTo>
                    <a:pt x="4" y="12"/>
                  </a:lnTo>
                  <a:lnTo>
                    <a:pt x="0" y="16"/>
                  </a:lnTo>
                  <a:lnTo>
                    <a:pt x="0" y="23"/>
                  </a:lnTo>
                  <a:lnTo>
                    <a:pt x="7" y="20"/>
                  </a:lnTo>
                  <a:lnTo>
                    <a:pt x="11" y="20"/>
                  </a:lnTo>
                  <a:lnTo>
                    <a:pt x="15" y="16"/>
                  </a:lnTo>
                  <a:lnTo>
                    <a:pt x="15" y="12"/>
                  </a:lnTo>
                  <a:lnTo>
                    <a:pt x="19" y="12"/>
                  </a:lnTo>
                  <a:lnTo>
                    <a:pt x="19" y="8"/>
                  </a:lnTo>
                  <a:lnTo>
                    <a:pt x="19" y="4"/>
                  </a:lnTo>
                  <a:lnTo>
                    <a:pt x="23" y="4"/>
                  </a:lnTo>
                  <a:lnTo>
                    <a:pt x="15" y="0"/>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2" name="Freeform 311"/>
            <p:cNvSpPr>
              <a:spLocks/>
            </p:cNvSpPr>
            <p:nvPr/>
          </p:nvSpPr>
          <p:spPr bwMode="auto">
            <a:xfrm>
              <a:off x="1924" y="3526"/>
              <a:ext cx="8" cy="4"/>
            </a:xfrm>
            <a:custGeom>
              <a:avLst/>
              <a:gdLst>
                <a:gd name="T0" fmla="*/ 8 w 8"/>
                <a:gd name="T1" fmla="*/ 4 h 4"/>
                <a:gd name="T2" fmla="*/ 4 w 8"/>
                <a:gd name="T3" fmla="*/ 0 h 4"/>
                <a:gd name="T4" fmla="*/ 4 w 8"/>
                <a:gd name="T5" fmla="*/ 0 h 4"/>
                <a:gd name="T6" fmla="*/ 4 w 8"/>
                <a:gd name="T7" fmla="*/ 0 h 4"/>
                <a:gd name="T8" fmla="*/ 4 w 8"/>
                <a:gd name="T9" fmla="*/ 0 h 4"/>
                <a:gd name="T10" fmla="*/ 0 w 8"/>
                <a:gd name="T11" fmla="*/ 0 h 4"/>
                <a:gd name="T12" fmla="*/ 8 w 8"/>
                <a:gd name="T13" fmla="*/ 4 h 4"/>
                <a:gd name="T14" fmla="*/ 0 60000 65536"/>
                <a:gd name="T15" fmla="*/ 0 60000 65536"/>
                <a:gd name="T16" fmla="*/ 0 60000 65536"/>
                <a:gd name="T17" fmla="*/ 0 60000 65536"/>
                <a:gd name="T18" fmla="*/ 0 60000 65536"/>
                <a:gd name="T19" fmla="*/ 0 60000 65536"/>
                <a:gd name="T20" fmla="*/ 0 60000 65536"/>
                <a:gd name="T21" fmla="*/ 0 w 8"/>
                <a:gd name="T22" fmla="*/ 0 h 4"/>
                <a:gd name="T23" fmla="*/ 8 w 8"/>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
                  <a:moveTo>
                    <a:pt x="8" y="4"/>
                  </a:moveTo>
                  <a:lnTo>
                    <a:pt x="4" y="0"/>
                  </a:lnTo>
                  <a:lnTo>
                    <a:pt x="0" y="0"/>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3" name="Freeform 312"/>
            <p:cNvSpPr>
              <a:spLocks/>
            </p:cNvSpPr>
            <p:nvPr/>
          </p:nvSpPr>
          <p:spPr bwMode="auto">
            <a:xfrm>
              <a:off x="1920" y="3526"/>
              <a:ext cx="12" cy="8"/>
            </a:xfrm>
            <a:custGeom>
              <a:avLst/>
              <a:gdLst>
                <a:gd name="T0" fmla="*/ 8 w 12"/>
                <a:gd name="T1" fmla="*/ 8 h 8"/>
                <a:gd name="T2" fmla="*/ 8 w 12"/>
                <a:gd name="T3" fmla="*/ 8 h 8"/>
                <a:gd name="T4" fmla="*/ 8 w 12"/>
                <a:gd name="T5" fmla="*/ 8 h 8"/>
                <a:gd name="T6" fmla="*/ 8 w 12"/>
                <a:gd name="T7" fmla="*/ 4 h 8"/>
                <a:gd name="T8" fmla="*/ 8 w 12"/>
                <a:gd name="T9" fmla="*/ 4 h 8"/>
                <a:gd name="T10" fmla="*/ 12 w 12"/>
                <a:gd name="T11" fmla="*/ 4 h 8"/>
                <a:gd name="T12" fmla="*/ 4 w 12"/>
                <a:gd name="T13" fmla="*/ 0 h 8"/>
                <a:gd name="T14" fmla="*/ 4 w 12"/>
                <a:gd name="T15" fmla="*/ 0 h 8"/>
                <a:gd name="T16" fmla="*/ 0 w 12"/>
                <a:gd name="T17" fmla="*/ 4 h 8"/>
                <a:gd name="T18" fmla="*/ 0 w 12"/>
                <a:gd name="T19" fmla="*/ 4 h 8"/>
                <a:gd name="T20" fmla="*/ 0 w 12"/>
                <a:gd name="T21" fmla="*/ 8 h 8"/>
                <a:gd name="T22" fmla="*/ 0 w 12"/>
                <a:gd name="T23" fmla="*/ 8 h 8"/>
                <a:gd name="T24" fmla="*/ 8 w 12"/>
                <a:gd name="T25" fmla="*/ 8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8"/>
                <a:gd name="T41" fmla="*/ 12 w 12"/>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8">
                  <a:moveTo>
                    <a:pt x="8" y="8"/>
                  </a:moveTo>
                  <a:lnTo>
                    <a:pt x="8" y="8"/>
                  </a:lnTo>
                  <a:lnTo>
                    <a:pt x="8" y="4"/>
                  </a:lnTo>
                  <a:lnTo>
                    <a:pt x="12" y="4"/>
                  </a:lnTo>
                  <a:lnTo>
                    <a:pt x="4" y="0"/>
                  </a:lnTo>
                  <a:lnTo>
                    <a:pt x="0" y="4"/>
                  </a:lnTo>
                  <a:lnTo>
                    <a:pt x="0" y="8"/>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4" name="Freeform 313"/>
            <p:cNvSpPr>
              <a:spLocks/>
            </p:cNvSpPr>
            <p:nvPr/>
          </p:nvSpPr>
          <p:spPr bwMode="auto">
            <a:xfrm>
              <a:off x="1920" y="3534"/>
              <a:ext cx="23" cy="19"/>
            </a:xfrm>
            <a:custGeom>
              <a:avLst/>
              <a:gdLst>
                <a:gd name="T0" fmla="*/ 23 w 23"/>
                <a:gd name="T1" fmla="*/ 12 h 19"/>
                <a:gd name="T2" fmla="*/ 23 w 23"/>
                <a:gd name="T3" fmla="*/ 12 h 19"/>
                <a:gd name="T4" fmla="*/ 19 w 23"/>
                <a:gd name="T5" fmla="*/ 12 h 19"/>
                <a:gd name="T6" fmla="*/ 16 w 23"/>
                <a:gd name="T7" fmla="*/ 12 h 19"/>
                <a:gd name="T8" fmla="*/ 12 w 23"/>
                <a:gd name="T9" fmla="*/ 12 h 19"/>
                <a:gd name="T10" fmla="*/ 8 w 23"/>
                <a:gd name="T11" fmla="*/ 8 h 19"/>
                <a:gd name="T12" fmla="*/ 8 w 23"/>
                <a:gd name="T13" fmla="*/ 8 h 19"/>
                <a:gd name="T14" fmla="*/ 8 w 23"/>
                <a:gd name="T15" fmla="*/ 4 h 19"/>
                <a:gd name="T16" fmla="*/ 8 w 23"/>
                <a:gd name="T17" fmla="*/ 4 h 19"/>
                <a:gd name="T18" fmla="*/ 8 w 23"/>
                <a:gd name="T19" fmla="*/ 0 h 19"/>
                <a:gd name="T20" fmla="*/ 0 w 23"/>
                <a:gd name="T21" fmla="*/ 0 h 19"/>
                <a:gd name="T22" fmla="*/ 0 w 23"/>
                <a:gd name="T23" fmla="*/ 4 h 19"/>
                <a:gd name="T24" fmla="*/ 0 w 23"/>
                <a:gd name="T25" fmla="*/ 8 h 19"/>
                <a:gd name="T26" fmla="*/ 0 w 23"/>
                <a:gd name="T27" fmla="*/ 12 h 19"/>
                <a:gd name="T28" fmla="*/ 4 w 23"/>
                <a:gd name="T29" fmla="*/ 15 h 19"/>
                <a:gd name="T30" fmla="*/ 8 w 23"/>
                <a:gd name="T31" fmla="*/ 15 h 19"/>
                <a:gd name="T32" fmla="*/ 12 w 23"/>
                <a:gd name="T33" fmla="*/ 19 h 19"/>
                <a:gd name="T34" fmla="*/ 19 w 23"/>
                <a:gd name="T35" fmla="*/ 19 h 19"/>
                <a:gd name="T36" fmla="*/ 23 w 23"/>
                <a:gd name="T37" fmla="*/ 19 h 19"/>
                <a:gd name="T38" fmla="*/ 23 w 23"/>
                <a:gd name="T39" fmla="*/ 19 h 19"/>
                <a:gd name="T40" fmla="*/ 23 w 23"/>
                <a:gd name="T41" fmla="*/ 12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19"/>
                <a:gd name="T65" fmla="*/ 23 w 23"/>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19">
                  <a:moveTo>
                    <a:pt x="23" y="12"/>
                  </a:moveTo>
                  <a:lnTo>
                    <a:pt x="23" y="12"/>
                  </a:lnTo>
                  <a:lnTo>
                    <a:pt x="19" y="12"/>
                  </a:lnTo>
                  <a:lnTo>
                    <a:pt x="16" y="12"/>
                  </a:lnTo>
                  <a:lnTo>
                    <a:pt x="12" y="12"/>
                  </a:lnTo>
                  <a:lnTo>
                    <a:pt x="8" y="8"/>
                  </a:lnTo>
                  <a:lnTo>
                    <a:pt x="8" y="4"/>
                  </a:lnTo>
                  <a:lnTo>
                    <a:pt x="8" y="0"/>
                  </a:lnTo>
                  <a:lnTo>
                    <a:pt x="0" y="0"/>
                  </a:lnTo>
                  <a:lnTo>
                    <a:pt x="0" y="4"/>
                  </a:lnTo>
                  <a:lnTo>
                    <a:pt x="0" y="8"/>
                  </a:lnTo>
                  <a:lnTo>
                    <a:pt x="0" y="12"/>
                  </a:lnTo>
                  <a:lnTo>
                    <a:pt x="4" y="15"/>
                  </a:lnTo>
                  <a:lnTo>
                    <a:pt x="8" y="15"/>
                  </a:lnTo>
                  <a:lnTo>
                    <a:pt x="12" y="19"/>
                  </a:lnTo>
                  <a:lnTo>
                    <a:pt x="19" y="19"/>
                  </a:lnTo>
                  <a:lnTo>
                    <a:pt x="23" y="19"/>
                  </a:lnTo>
                  <a:lnTo>
                    <a:pt x="2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5" name="Freeform 314"/>
            <p:cNvSpPr>
              <a:spLocks/>
            </p:cNvSpPr>
            <p:nvPr/>
          </p:nvSpPr>
          <p:spPr bwMode="auto">
            <a:xfrm>
              <a:off x="1943" y="3526"/>
              <a:ext cx="20" cy="27"/>
            </a:xfrm>
            <a:custGeom>
              <a:avLst/>
              <a:gdLst>
                <a:gd name="T0" fmla="*/ 12 w 20"/>
                <a:gd name="T1" fmla="*/ 0 h 27"/>
                <a:gd name="T2" fmla="*/ 12 w 20"/>
                <a:gd name="T3" fmla="*/ 0 h 27"/>
                <a:gd name="T4" fmla="*/ 12 w 20"/>
                <a:gd name="T5" fmla="*/ 4 h 27"/>
                <a:gd name="T6" fmla="*/ 12 w 20"/>
                <a:gd name="T7" fmla="*/ 8 h 27"/>
                <a:gd name="T8" fmla="*/ 8 w 20"/>
                <a:gd name="T9" fmla="*/ 12 h 27"/>
                <a:gd name="T10" fmla="*/ 8 w 20"/>
                <a:gd name="T11" fmla="*/ 12 h 27"/>
                <a:gd name="T12" fmla="*/ 8 w 20"/>
                <a:gd name="T13" fmla="*/ 12 h 27"/>
                <a:gd name="T14" fmla="*/ 8 w 20"/>
                <a:gd name="T15" fmla="*/ 16 h 27"/>
                <a:gd name="T16" fmla="*/ 4 w 20"/>
                <a:gd name="T17" fmla="*/ 16 h 27"/>
                <a:gd name="T18" fmla="*/ 0 w 20"/>
                <a:gd name="T19" fmla="*/ 20 h 27"/>
                <a:gd name="T20" fmla="*/ 0 w 20"/>
                <a:gd name="T21" fmla="*/ 27 h 27"/>
                <a:gd name="T22" fmla="*/ 4 w 20"/>
                <a:gd name="T23" fmla="*/ 23 h 27"/>
                <a:gd name="T24" fmla="*/ 12 w 20"/>
                <a:gd name="T25" fmla="*/ 20 h 27"/>
                <a:gd name="T26" fmla="*/ 12 w 20"/>
                <a:gd name="T27" fmla="*/ 20 h 27"/>
                <a:gd name="T28" fmla="*/ 16 w 20"/>
                <a:gd name="T29" fmla="*/ 16 h 27"/>
                <a:gd name="T30" fmla="*/ 16 w 20"/>
                <a:gd name="T31" fmla="*/ 12 h 27"/>
                <a:gd name="T32" fmla="*/ 16 w 20"/>
                <a:gd name="T33" fmla="*/ 8 h 27"/>
                <a:gd name="T34" fmla="*/ 20 w 20"/>
                <a:gd name="T35" fmla="*/ 4 h 27"/>
                <a:gd name="T36" fmla="*/ 20 w 20"/>
                <a:gd name="T37" fmla="*/ 4 h 27"/>
                <a:gd name="T38" fmla="*/ 20 w 20"/>
                <a:gd name="T39" fmla="*/ 4 h 27"/>
                <a:gd name="T40" fmla="*/ 12 w 20"/>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27"/>
                <a:gd name="T65" fmla="*/ 20 w 20"/>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27">
                  <a:moveTo>
                    <a:pt x="12" y="0"/>
                  </a:moveTo>
                  <a:lnTo>
                    <a:pt x="12" y="0"/>
                  </a:lnTo>
                  <a:lnTo>
                    <a:pt x="12" y="4"/>
                  </a:lnTo>
                  <a:lnTo>
                    <a:pt x="12" y="8"/>
                  </a:lnTo>
                  <a:lnTo>
                    <a:pt x="8" y="12"/>
                  </a:lnTo>
                  <a:lnTo>
                    <a:pt x="8" y="16"/>
                  </a:lnTo>
                  <a:lnTo>
                    <a:pt x="4" y="16"/>
                  </a:lnTo>
                  <a:lnTo>
                    <a:pt x="0" y="20"/>
                  </a:lnTo>
                  <a:lnTo>
                    <a:pt x="0" y="27"/>
                  </a:lnTo>
                  <a:lnTo>
                    <a:pt x="4" y="23"/>
                  </a:lnTo>
                  <a:lnTo>
                    <a:pt x="12" y="20"/>
                  </a:lnTo>
                  <a:lnTo>
                    <a:pt x="16" y="16"/>
                  </a:lnTo>
                  <a:lnTo>
                    <a:pt x="16" y="12"/>
                  </a:lnTo>
                  <a:lnTo>
                    <a:pt x="16" y="8"/>
                  </a:lnTo>
                  <a:lnTo>
                    <a:pt x="20" y="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6" name="Freeform 315"/>
            <p:cNvSpPr>
              <a:spLocks/>
            </p:cNvSpPr>
            <p:nvPr/>
          </p:nvSpPr>
          <p:spPr bwMode="auto">
            <a:xfrm>
              <a:off x="1955" y="3364"/>
              <a:ext cx="38" cy="166"/>
            </a:xfrm>
            <a:custGeom>
              <a:avLst/>
              <a:gdLst>
                <a:gd name="T0" fmla="*/ 38 w 38"/>
                <a:gd name="T1" fmla="*/ 4 h 166"/>
                <a:gd name="T2" fmla="*/ 35 w 38"/>
                <a:gd name="T3" fmla="*/ 4 h 166"/>
                <a:gd name="T4" fmla="*/ 23 w 38"/>
                <a:gd name="T5" fmla="*/ 20 h 166"/>
                <a:gd name="T6" fmla="*/ 11 w 38"/>
                <a:gd name="T7" fmla="*/ 39 h 166"/>
                <a:gd name="T8" fmla="*/ 8 w 38"/>
                <a:gd name="T9" fmla="*/ 62 h 166"/>
                <a:gd name="T10" fmla="*/ 8 w 38"/>
                <a:gd name="T11" fmla="*/ 81 h 166"/>
                <a:gd name="T12" fmla="*/ 8 w 38"/>
                <a:gd name="T13" fmla="*/ 101 h 166"/>
                <a:gd name="T14" fmla="*/ 8 w 38"/>
                <a:gd name="T15" fmla="*/ 124 h 166"/>
                <a:gd name="T16" fmla="*/ 4 w 38"/>
                <a:gd name="T17" fmla="*/ 143 h 166"/>
                <a:gd name="T18" fmla="*/ 0 w 38"/>
                <a:gd name="T19" fmla="*/ 162 h 166"/>
                <a:gd name="T20" fmla="*/ 8 w 38"/>
                <a:gd name="T21" fmla="*/ 166 h 166"/>
                <a:gd name="T22" fmla="*/ 11 w 38"/>
                <a:gd name="T23" fmla="*/ 143 h 166"/>
                <a:gd name="T24" fmla="*/ 15 w 38"/>
                <a:gd name="T25" fmla="*/ 124 h 166"/>
                <a:gd name="T26" fmla="*/ 15 w 38"/>
                <a:gd name="T27" fmla="*/ 101 h 166"/>
                <a:gd name="T28" fmla="*/ 15 w 38"/>
                <a:gd name="T29" fmla="*/ 81 h 166"/>
                <a:gd name="T30" fmla="*/ 15 w 38"/>
                <a:gd name="T31" fmla="*/ 62 h 166"/>
                <a:gd name="T32" fmla="*/ 19 w 38"/>
                <a:gd name="T33" fmla="*/ 43 h 166"/>
                <a:gd name="T34" fmla="*/ 27 w 38"/>
                <a:gd name="T35" fmla="*/ 23 h 166"/>
                <a:gd name="T36" fmla="*/ 38 w 38"/>
                <a:gd name="T37" fmla="*/ 8 h 166"/>
                <a:gd name="T38" fmla="*/ 35 w 38"/>
                <a:gd name="T39" fmla="*/ 8 h 166"/>
                <a:gd name="T40" fmla="*/ 38 w 38"/>
                <a:gd name="T41" fmla="*/ 4 h 166"/>
                <a:gd name="T42" fmla="*/ 38 w 38"/>
                <a:gd name="T43" fmla="*/ 0 h 166"/>
                <a:gd name="T44" fmla="*/ 35 w 38"/>
                <a:gd name="T45" fmla="*/ 4 h 166"/>
                <a:gd name="T46" fmla="*/ 38 w 38"/>
                <a:gd name="T47" fmla="*/ 4 h 1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
                <a:gd name="T73" fmla="*/ 0 h 166"/>
                <a:gd name="T74" fmla="*/ 38 w 38"/>
                <a:gd name="T75" fmla="*/ 166 h 1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 h="166">
                  <a:moveTo>
                    <a:pt x="38" y="4"/>
                  </a:moveTo>
                  <a:lnTo>
                    <a:pt x="35" y="4"/>
                  </a:lnTo>
                  <a:lnTo>
                    <a:pt x="23" y="20"/>
                  </a:lnTo>
                  <a:lnTo>
                    <a:pt x="11" y="39"/>
                  </a:lnTo>
                  <a:lnTo>
                    <a:pt x="8" y="62"/>
                  </a:lnTo>
                  <a:lnTo>
                    <a:pt x="8" y="81"/>
                  </a:lnTo>
                  <a:lnTo>
                    <a:pt x="8" y="101"/>
                  </a:lnTo>
                  <a:lnTo>
                    <a:pt x="8" y="124"/>
                  </a:lnTo>
                  <a:lnTo>
                    <a:pt x="4" y="143"/>
                  </a:lnTo>
                  <a:lnTo>
                    <a:pt x="0" y="162"/>
                  </a:lnTo>
                  <a:lnTo>
                    <a:pt x="8" y="166"/>
                  </a:lnTo>
                  <a:lnTo>
                    <a:pt x="11" y="143"/>
                  </a:lnTo>
                  <a:lnTo>
                    <a:pt x="15" y="124"/>
                  </a:lnTo>
                  <a:lnTo>
                    <a:pt x="15" y="101"/>
                  </a:lnTo>
                  <a:lnTo>
                    <a:pt x="15" y="81"/>
                  </a:lnTo>
                  <a:lnTo>
                    <a:pt x="15" y="62"/>
                  </a:lnTo>
                  <a:lnTo>
                    <a:pt x="19" y="43"/>
                  </a:lnTo>
                  <a:lnTo>
                    <a:pt x="27" y="23"/>
                  </a:lnTo>
                  <a:lnTo>
                    <a:pt x="38" y="8"/>
                  </a:lnTo>
                  <a:lnTo>
                    <a:pt x="35" y="8"/>
                  </a:lnTo>
                  <a:lnTo>
                    <a:pt x="38" y="4"/>
                  </a:lnTo>
                  <a:lnTo>
                    <a:pt x="38" y="0"/>
                  </a:lnTo>
                  <a:lnTo>
                    <a:pt x="35" y="4"/>
                  </a:ln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7" name="Freeform 316"/>
            <p:cNvSpPr>
              <a:spLocks/>
            </p:cNvSpPr>
            <p:nvPr/>
          </p:nvSpPr>
          <p:spPr bwMode="auto">
            <a:xfrm>
              <a:off x="1990" y="3368"/>
              <a:ext cx="103" cy="66"/>
            </a:xfrm>
            <a:custGeom>
              <a:avLst/>
              <a:gdLst>
                <a:gd name="T0" fmla="*/ 100 w 103"/>
                <a:gd name="T1" fmla="*/ 54 h 66"/>
                <a:gd name="T2" fmla="*/ 100 w 103"/>
                <a:gd name="T3" fmla="*/ 54 h 66"/>
                <a:gd name="T4" fmla="*/ 92 w 103"/>
                <a:gd name="T5" fmla="*/ 58 h 66"/>
                <a:gd name="T6" fmla="*/ 84 w 103"/>
                <a:gd name="T7" fmla="*/ 58 h 66"/>
                <a:gd name="T8" fmla="*/ 76 w 103"/>
                <a:gd name="T9" fmla="*/ 58 h 66"/>
                <a:gd name="T10" fmla="*/ 73 w 103"/>
                <a:gd name="T11" fmla="*/ 58 h 66"/>
                <a:gd name="T12" fmla="*/ 65 w 103"/>
                <a:gd name="T13" fmla="*/ 58 h 66"/>
                <a:gd name="T14" fmla="*/ 61 w 103"/>
                <a:gd name="T15" fmla="*/ 54 h 66"/>
                <a:gd name="T16" fmla="*/ 53 w 103"/>
                <a:gd name="T17" fmla="*/ 50 h 66"/>
                <a:gd name="T18" fmla="*/ 50 w 103"/>
                <a:gd name="T19" fmla="*/ 46 h 66"/>
                <a:gd name="T20" fmla="*/ 42 w 103"/>
                <a:gd name="T21" fmla="*/ 39 h 66"/>
                <a:gd name="T22" fmla="*/ 38 w 103"/>
                <a:gd name="T23" fmla="*/ 35 h 66"/>
                <a:gd name="T24" fmla="*/ 34 w 103"/>
                <a:gd name="T25" fmla="*/ 27 h 66"/>
                <a:gd name="T26" fmla="*/ 26 w 103"/>
                <a:gd name="T27" fmla="*/ 23 h 66"/>
                <a:gd name="T28" fmla="*/ 23 w 103"/>
                <a:gd name="T29" fmla="*/ 16 h 66"/>
                <a:gd name="T30" fmla="*/ 15 w 103"/>
                <a:gd name="T31" fmla="*/ 12 h 66"/>
                <a:gd name="T32" fmla="*/ 11 w 103"/>
                <a:gd name="T33" fmla="*/ 4 h 66"/>
                <a:gd name="T34" fmla="*/ 3 w 103"/>
                <a:gd name="T35" fmla="*/ 0 h 66"/>
                <a:gd name="T36" fmla="*/ 0 w 103"/>
                <a:gd name="T37" fmla="*/ 4 h 66"/>
                <a:gd name="T38" fmla="*/ 7 w 103"/>
                <a:gd name="T39" fmla="*/ 12 h 66"/>
                <a:gd name="T40" fmla="*/ 11 w 103"/>
                <a:gd name="T41" fmla="*/ 16 h 66"/>
                <a:gd name="T42" fmla="*/ 15 w 103"/>
                <a:gd name="T43" fmla="*/ 19 h 66"/>
                <a:gd name="T44" fmla="*/ 23 w 103"/>
                <a:gd name="T45" fmla="*/ 27 h 66"/>
                <a:gd name="T46" fmla="*/ 26 w 103"/>
                <a:gd name="T47" fmla="*/ 35 h 66"/>
                <a:gd name="T48" fmla="*/ 34 w 103"/>
                <a:gd name="T49" fmla="*/ 39 h 66"/>
                <a:gd name="T50" fmla="*/ 38 w 103"/>
                <a:gd name="T51" fmla="*/ 46 h 66"/>
                <a:gd name="T52" fmla="*/ 46 w 103"/>
                <a:gd name="T53" fmla="*/ 50 h 66"/>
                <a:gd name="T54" fmla="*/ 50 w 103"/>
                <a:gd name="T55" fmla="*/ 54 h 66"/>
                <a:gd name="T56" fmla="*/ 57 w 103"/>
                <a:gd name="T57" fmla="*/ 62 h 66"/>
                <a:gd name="T58" fmla="*/ 65 w 103"/>
                <a:gd name="T59" fmla="*/ 62 h 66"/>
                <a:gd name="T60" fmla="*/ 73 w 103"/>
                <a:gd name="T61" fmla="*/ 66 h 66"/>
                <a:gd name="T62" fmla="*/ 76 w 103"/>
                <a:gd name="T63" fmla="*/ 66 h 66"/>
                <a:gd name="T64" fmla="*/ 88 w 103"/>
                <a:gd name="T65" fmla="*/ 66 h 66"/>
                <a:gd name="T66" fmla="*/ 96 w 103"/>
                <a:gd name="T67" fmla="*/ 66 h 66"/>
                <a:gd name="T68" fmla="*/ 103 w 103"/>
                <a:gd name="T69" fmla="*/ 62 h 66"/>
                <a:gd name="T70" fmla="*/ 103 w 103"/>
                <a:gd name="T71" fmla="*/ 62 h 66"/>
                <a:gd name="T72" fmla="*/ 100 w 103"/>
                <a:gd name="T73" fmla="*/ 54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66"/>
                <a:gd name="T113" fmla="*/ 103 w 103"/>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66">
                  <a:moveTo>
                    <a:pt x="100" y="54"/>
                  </a:moveTo>
                  <a:lnTo>
                    <a:pt x="100" y="54"/>
                  </a:lnTo>
                  <a:lnTo>
                    <a:pt x="92" y="58"/>
                  </a:lnTo>
                  <a:lnTo>
                    <a:pt x="84" y="58"/>
                  </a:lnTo>
                  <a:lnTo>
                    <a:pt x="76" y="58"/>
                  </a:lnTo>
                  <a:lnTo>
                    <a:pt x="73" y="58"/>
                  </a:lnTo>
                  <a:lnTo>
                    <a:pt x="65" y="58"/>
                  </a:lnTo>
                  <a:lnTo>
                    <a:pt x="61" y="54"/>
                  </a:lnTo>
                  <a:lnTo>
                    <a:pt x="53" y="50"/>
                  </a:lnTo>
                  <a:lnTo>
                    <a:pt x="50" y="46"/>
                  </a:lnTo>
                  <a:lnTo>
                    <a:pt x="42" y="39"/>
                  </a:lnTo>
                  <a:lnTo>
                    <a:pt x="38" y="35"/>
                  </a:lnTo>
                  <a:lnTo>
                    <a:pt x="34" y="27"/>
                  </a:lnTo>
                  <a:lnTo>
                    <a:pt x="26" y="23"/>
                  </a:lnTo>
                  <a:lnTo>
                    <a:pt x="23" y="16"/>
                  </a:lnTo>
                  <a:lnTo>
                    <a:pt x="15" y="12"/>
                  </a:lnTo>
                  <a:lnTo>
                    <a:pt x="11" y="4"/>
                  </a:lnTo>
                  <a:lnTo>
                    <a:pt x="3" y="0"/>
                  </a:lnTo>
                  <a:lnTo>
                    <a:pt x="0" y="4"/>
                  </a:lnTo>
                  <a:lnTo>
                    <a:pt x="7" y="12"/>
                  </a:lnTo>
                  <a:lnTo>
                    <a:pt x="11" y="16"/>
                  </a:lnTo>
                  <a:lnTo>
                    <a:pt x="15" y="19"/>
                  </a:lnTo>
                  <a:lnTo>
                    <a:pt x="23" y="27"/>
                  </a:lnTo>
                  <a:lnTo>
                    <a:pt x="26" y="35"/>
                  </a:lnTo>
                  <a:lnTo>
                    <a:pt x="34" y="39"/>
                  </a:lnTo>
                  <a:lnTo>
                    <a:pt x="38" y="46"/>
                  </a:lnTo>
                  <a:lnTo>
                    <a:pt x="46" y="50"/>
                  </a:lnTo>
                  <a:lnTo>
                    <a:pt x="50" y="54"/>
                  </a:lnTo>
                  <a:lnTo>
                    <a:pt x="57" y="62"/>
                  </a:lnTo>
                  <a:lnTo>
                    <a:pt x="65" y="62"/>
                  </a:lnTo>
                  <a:lnTo>
                    <a:pt x="73" y="66"/>
                  </a:lnTo>
                  <a:lnTo>
                    <a:pt x="76" y="66"/>
                  </a:lnTo>
                  <a:lnTo>
                    <a:pt x="88" y="66"/>
                  </a:lnTo>
                  <a:lnTo>
                    <a:pt x="96" y="66"/>
                  </a:lnTo>
                  <a:lnTo>
                    <a:pt x="103" y="62"/>
                  </a:lnTo>
                  <a:lnTo>
                    <a:pt x="10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8" name="Freeform 317"/>
            <p:cNvSpPr>
              <a:spLocks/>
            </p:cNvSpPr>
            <p:nvPr/>
          </p:nvSpPr>
          <p:spPr bwMode="auto">
            <a:xfrm>
              <a:off x="2090" y="3407"/>
              <a:ext cx="11" cy="23"/>
            </a:xfrm>
            <a:custGeom>
              <a:avLst/>
              <a:gdLst>
                <a:gd name="T0" fmla="*/ 3 w 11"/>
                <a:gd name="T1" fmla="*/ 7 h 23"/>
                <a:gd name="T2" fmla="*/ 3 w 11"/>
                <a:gd name="T3" fmla="*/ 7 h 23"/>
                <a:gd name="T4" fmla="*/ 3 w 11"/>
                <a:gd name="T5" fmla="*/ 7 h 23"/>
                <a:gd name="T6" fmla="*/ 3 w 11"/>
                <a:gd name="T7" fmla="*/ 11 h 23"/>
                <a:gd name="T8" fmla="*/ 0 w 11"/>
                <a:gd name="T9" fmla="*/ 15 h 23"/>
                <a:gd name="T10" fmla="*/ 0 w 11"/>
                <a:gd name="T11" fmla="*/ 15 h 23"/>
                <a:gd name="T12" fmla="*/ 3 w 11"/>
                <a:gd name="T13" fmla="*/ 23 h 23"/>
                <a:gd name="T14" fmla="*/ 7 w 11"/>
                <a:gd name="T15" fmla="*/ 19 h 23"/>
                <a:gd name="T16" fmla="*/ 11 w 11"/>
                <a:gd name="T17" fmla="*/ 11 h 23"/>
                <a:gd name="T18" fmla="*/ 11 w 11"/>
                <a:gd name="T19" fmla="*/ 7 h 23"/>
                <a:gd name="T20" fmla="*/ 7 w 11"/>
                <a:gd name="T21" fmla="*/ 0 h 23"/>
                <a:gd name="T22" fmla="*/ 7 w 11"/>
                <a:gd name="T23" fmla="*/ 0 h 23"/>
                <a:gd name="T24" fmla="*/ 3 w 11"/>
                <a:gd name="T25" fmla="*/ 7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3"/>
                <a:gd name="T41" fmla="*/ 11 w 11"/>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3">
                  <a:moveTo>
                    <a:pt x="3" y="7"/>
                  </a:moveTo>
                  <a:lnTo>
                    <a:pt x="3" y="7"/>
                  </a:lnTo>
                  <a:lnTo>
                    <a:pt x="3" y="11"/>
                  </a:lnTo>
                  <a:lnTo>
                    <a:pt x="0" y="15"/>
                  </a:lnTo>
                  <a:lnTo>
                    <a:pt x="3" y="23"/>
                  </a:lnTo>
                  <a:lnTo>
                    <a:pt x="7" y="19"/>
                  </a:lnTo>
                  <a:lnTo>
                    <a:pt x="11" y="11"/>
                  </a:lnTo>
                  <a:lnTo>
                    <a:pt x="11" y="7"/>
                  </a:lnTo>
                  <a:lnTo>
                    <a:pt x="7"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09" name="Freeform 318"/>
            <p:cNvSpPr>
              <a:spLocks/>
            </p:cNvSpPr>
            <p:nvPr/>
          </p:nvSpPr>
          <p:spPr bwMode="auto">
            <a:xfrm>
              <a:off x="2001" y="3303"/>
              <a:ext cx="96" cy="111"/>
            </a:xfrm>
            <a:custGeom>
              <a:avLst/>
              <a:gdLst>
                <a:gd name="T0" fmla="*/ 0 w 96"/>
                <a:gd name="T1" fmla="*/ 0 h 111"/>
                <a:gd name="T2" fmla="*/ 0 w 96"/>
                <a:gd name="T3" fmla="*/ 0 h 111"/>
                <a:gd name="T4" fmla="*/ 0 w 96"/>
                <a:gd name="T5" fmla="*/ 7 h 111"/>
                <a:gd name="T6" fmla="*/ 4 w 96"/>
                <a:gd name="T7" fmla="*/ 15 h 111"/>
                <a:gd name="T8" fmla="*/ 8 w 96"/>
                <a:gd name="T9" fmla="*/ 27 h 111"/>
                <a:gd name="T10" fmla="*/ 12 w 96"/>
                <a:gd name="T11" fmla="*/ 34 h 111"/>
                <a:gd name="T12" fmla="*/ 15 w 96"/>
                <a:gd name="T13" fmla="*/ 42 h 111"/>
                <a:gd name="T14" fmla="*/ 19 w 96"/>
                <a:gd name="T15" fmla="*/ 50 h 111"/>
                <a:gd name="T16" fmla="*/ 27 w 96"/>
                <a:gd name="T17" fmla="*/ 54 h 111"/>
                <a:gd name="T18" fmla="*/ 31 w 96"/>
                <a:gd name="T19" fmla="*/ 61 h 111"/>
                <a:gd name="T20" fmla="*/ 39 w 96"/>
                <a:gd name="T21" fmla="*/ 69 h 111"/>
                <a:gd name="T22" fmla="*/ 46 w 96"/>
                <a:gd name="T23" fmla="*/ 77 h 111"/>
                <a:gd name="T24" fmla="*/ 54 w 96"/>
                <a:gd name="T25" fmla="*/ 81 h 111"/>
                <a:gd name="T26" fmla="*/ 58 w 96"/>
                <a:gd name="T27" fmla="*/ 88 h 111"/>
                <a:gd name="T28" fmla="*/ 65 w 96"/>
                <a:gd name="T29" fmla="*/ 92 h 111"/>
                <a:gd name="T30" fmla="*/ 77 w 96"/>
                <a:gd name="T31" fmla="*/ 100 h 111"/>
                <a:gd name="T32" fmla="*/ 85 w 96"/>
                <a:gd name="T33" fmla="*/ 104 h 111"/>
                <a:gd name="T34" fmla="*/ 92 w 96"/>
                <a:gd name="T35" fmla="*/ 111 h 111"/>
                <a:gd name="T36" fmla="*/ 96 w 96"/>
                <a:gd name="T37" fmla="*/ 104 h 111"/>
                <a:gd name="T38" fmla="*/ 89 w 96"/>
                <a:gd name="T39" fmla="*/ 100 h 111"/>
                <a:gd name="T40" fmla="*/ 77 w 96"/>
                <a:gd name="T41" fmla="*/ 92 h 111"/>
                <a:gd name="T42" fmla="*/ 69 w 96"/>
                <a:gd name="T43" fmla="*/ 88 h 111"/>
                <a:gd name="T44" fmla="*/ 65 w 96"/>
                <a:gd name="T45" fmla="*/ 81 h 111"/>
                <a:gd name="T46" fmla="*/ 58 w 96"/>
                <a:gd name="T47" fmla="*/ 77 h 111"/>
                <a:gd name="T48" fmla="*/ 50 w 96"/>
                <a:gd name="T49" fmla="*/ 69 h 111"/>
                <a:gd name="T50" fmla="*/ 42 w 96"/>
                <a:gd name="T51" fmla="*/ 65 h 111"/>
                <a:gd name="T52" fmla="*/ 39 w 96"/>
                <a:gd name="T53" fmla="*/ 57 h 111"/>
                <a:gd name="T54" fmla="*/ 31 w 96"/>
                <a:gd name="T55" fmla="*/ 50 h 111"/>
                <a:gd name="T56" fmla="*/ 27 w 96"/>
                <a:gd name="T57" fmla="*/ 46 h 111"/>
                <a:gd name="T58" fmla="*/ 23 w 96"/>
                <a:gd name="T59" fmla="*/ 38 h 111"/>
                <a:gd name="T60" fmla="*/ 19 w 96"/>
                <a:gd name="T61" fmla="*/ 30 h 111"/>
                <a:gd name="T62" fmla="*/ 15 w 96"/>
                <a:gd name="T63" fmla="*/ 23 h 111"/>
                <a:gd name="T64" fmla="*/ 12 w 96"/>
                <a:gd name="T65" fmla="*/ 15 h 111"/>
                <a:gd name="T66" fmla="*/ 8 w 96"/>
                <a:gd name="T67" fmla="*/ 7 h 111"/>
                <a:gd name="T68" fmla="*/ 8 w 96"/>
                <a:gd name="T69" fmla="*/ 0 h 111"/>
                <a:gd name="T70" fmla="*/ 8 w 96"/>
                <a:gd name="T71" fmla="*/ 0 h 111"/>
                <a:gd name="T72" fmla="*/ 0 w 96"/>
                <a:gd name="T73" fmla="*/ 0 h 1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111"/>
                <a:gd name="T113" fmla="*/ 96 w 96"/>
                <a:gd name="T114" fmla="*/ 111 h 1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111">
                  <a:moveTo>
                    <a:pt x="0" y="0"/>
                  </a:moveTo>
                  <a:lnTo>
                    <a:pt x="0" y="0"/>
                  </a:lnTo>
                  <a:lnTo>
                    <a:pt x="0" y="7"/>
                  </a:lnTo>
                  <a:lnTo>
                    <a:pt x="4" y="15"/>
                  </a:lnTo>
                  <a:lnTo>
                    <a:pt x="8" y="27"/>
                  </a:lnTo>
                  <a:lnTo>
                    <a:pt x="12" y="34"/>
                  </a:lnTo>
                  <a:lnTo>
                    <a:pt x="15" y="42"/>
                  </a:lnTo>
                  <a:lnTo>
                    <a:pt x="19" y="50"/>
                  </a:lnTo>
                  <a:lnTo>
                    <a:pt x="27" y="54"/>
                  </a:lnTo>
                  <a:lnTo>
                    <a:pt x="31" y="61"/>
                  </a:lnTo>
                  <a:lnTo>
                    <a:pt x="39" y="69"/>
                  </a:lnTo>
                  <a:lnTo>
                    <a:pt x="46" y="77"/>
                  </a:lnTo>
                  <a:lnTo>
                    <a:pt x="54" y="81"/>
                  </a:lnTo>
                  <a:lnTo>
                    <a:pt x="58" y="88"/>
                  </a:lnTo>
                  <a:lnTo>
                    <a:pt x="65" y="92"/>
                  </a:lnTo>
                  <a:lnTo>
                    <a:pt x="77" y="100"/>
                  </a:lnTo>
                  <a:lnTo>
                    <a:pt x="85" y="104"/>
                  </a:lnTo>
                  <a:lnTo>
                    <a:pt x="92" y="111"/>
                  </a:lnTo>
                  <a:lnTo>
                    <a:pt x="96" y="104"/>
                  </a:lnTo>
                  <a:lnTo>
                    <a:pt x="89" y="100"/>
                  </a:lnTo>
                  <a:lnTo>
                    <a:pt x="77" y="92"/>
                  </a:lnTo>
                  <a:lnTo>
                    <a:pt x="69" y="88"/>
                  </a:lnTo>
                  <a:lnTo>
                    <a:pt x="65" y="81"/>
                  </a:lnTo>
                  <a:lnTo>
                    <a:pt x="58" y="77"/>
                  </a:lnTo>
                  <a:lnTo>
                    <a:pt x="50" y="69"/>
                  </a:lnTo>
                  <a:lnTo>
                    <a:pt x="42" y="65"/>
                  </a:lnTo>
                  <a:lnTo>
                    <a:pt x="39" y="57"/>
                  </a:lnTo>
                  <a:lnTo>
                    <a:pt x="31" y="50"/>
                  </a:lnTo>
                  <a:lnTo>
                    <a:pt x="27" y="46"/>
                  </a:lnTo>
                  <a:lnTo>
                    <a:pt x="23" y="38"/>
                  </a:lnTo>
                  <a:lnTo>
                    <a:pt x="19" y="30"/>
                  </a:lnTo>
                  <a:lnTo>
                    <a:pt x="15" y="23"/>
                  </a:lnTo>
                  <a:lnTo>
                    <a:pt x="12" y="15"/>
                  </a:lnTo>
                  <a:lnTo>
                    <a:pt x="8" y="7"/>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0" name="Freeform 319"/>
            <p:cNvSpPr>
              <a:spLocks/>
            </p:cNvSpPr>
            <p:nvPr/>
          </p:nvSpPr>
          <p:spPr bwMode="auto">
            <a:xfrm>
              <a:off x="1997" y="3160"/>
              <a:ext cx="19" cy="143"/>
            </a:xfrm>
            <a:custGeom>
              <a:avLst/>
              <a:gdLst>
                <a:gd name="T0" fmla="*/ 16 w 19"/>
                <a:gd name="T1" fmla="*/ 8 h 143"/>
                <a:gd name="T2" fmla="*/ 12 w 19"/>
                <a:gd name="T3" fmla="*/ 4 h 143"/>
                <a:gd name="T4" fmla="*/ 12 w 19"/>
                <a:gd name="T5" fmla="*/ 23 h 143"/>
                <a:gd name="T6" fmla="*/ 8 w 19"/>
                <a:gd name="T7" fmla="*/ 38 h 143"/>
                <a:gd name="T8" fmla="*/ 8 w 19"/>
                <a:gd name="T9" fmla="*/ 58 h 143"/>
                <a:gd name="T10" fmla="*/ 4 w 19"/>
                <a:gd name="T11" fmla="*/ 73 h 143"/>
                <a:gd name="T12" fmla="*/ 0 w 19"/>
                <a:gd name="T13" fmla="*/ 92 h 143"/>
                <a:gd name="T14" fmla="*/ 0 w 19"/>
                <a:gd name="T15" fmla="*/ 112 h 143"/>
                <a:gd name="T16" fmla="*/ 0 w 19"/>
                <a:gd name="T17" fmla="*/ 127 h 143"/>
                <a:gd name="T18" fmla="*/ 4 w 19"/>
                <a:gd name="T19" fmla="*/ 143 h 143"/>
                <a:gd name="T20" fmla="*/ 12 w 19"/>
                <a:gd name="T21" fmla="*/ 143 h 143"/>
                <a:gd name="T22" fmla="*/ 8 w 19"/>
                <a:gd name="T23" fmla="*/ 127 h 143"/>
                <a:gd name="T24" fmla="*/ 8 w 19"/>
                <a:gd name="T25" fmla="*/ 112 h 143"/>
                <a:gd name="T26" fmla="*/ 8 w 19"/>
                <a:gd name="T27" fmla="*/ 92 h 143"/>
                <a:gd name="T28" fmla="*/ 12 w 19"/>
                <a:gd name="T29" fmla="*/ 77 h 143"/>
                <a:gd name="T30" fmla="*/ 16 w 19"/>
                <a:gd name="T31" fmla="*/ 58 h 143"/>
                <a:gd name="T32" fmla="*/ 16 w 19"/>
                <a:gd name="T33" fmla="*/ 38 h 143"/>
                <a:gd name="T34" fmla="*/ 19 w 19"/>
                <a:gd name="T35" fmla="*/ 23 h 143"/>
                <a:gd name="T36" fmla="*/ 19 w 19"/>
                <a:gd name="T37" fmla="*/ 4 h 143"/>
                <a:gd name="T38" fmla="*/ 16 w 19"/>
                <a:gd name="T39" fmla="*/ 4 h 143"/>
                <a:gd name="T40" fmla="*/ 19 w 19"/>
                <a:gd name="T41" fmla="*/ 4 h 143"/>
                <a:gd name="T42" fmla="*/ 19 w 19"/>
                <a:gd name="T43" fmla="*/ 0 h 143"/>
                <a:gd name="T44" fmla="*/ 16 w 19"/>
                <a:gd name="T45" fmla="*/ 4 h 143"/>
                <a:gd name="T46" fmla="*/ 16 w 19"/>
                <a:gd name="T47" fmla="*/ 8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143"/>
                <a:gd name="T74" fmla="*/ 19 w 19"/>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143">
                  <a:moveTo>
                    <a:pt x="16" y="8"/>
                  </a:moveTo>
                  <a:lnTo>
                    <a:pt x="12" y="4"/>
                  </a:lnTo>
                  <a:lnTo>
                    <a:pt x="12" y="23"/>
                  </a:lnTo>
                  <a:lnTo>
                    <a:pt x="8" y="38"/>
                  </a:lnTo>
                  <a:lnTo>
                    <a:pt x="8" y="58"/>
                  </a:lnTo>
                  <a:lnTo>
                    <a:pt x="4" y="73"/>
                  </a:lnTo>
                  <a:lnTo>
                    <a:pt x="0" y="92"/>
                  </a:lnTo>
                  <a:lnTo>
                    <a:pt x="0" y="112"/>
                  </a:lnTo>
                  <a:lnTo>
                    <a:pt x="0" y="127"/>
                  </a:lnTo>
                  <a:lnTo>
                    <a:pt x="4" y="143"/>
                  </a:lnTo>
                  <a:lnTo>
                    <a:pt x="12" y="143"/>
                  </a:lnTo>
                  <a:lnTo>
                    <a:pt x="8" y="127"/>
                  </a:lnTo>
                  <a:lnTo>
                    <a:pt x="8" y="112"/>
                  </a:lnTo>
                  <a:lnTo>
                    <a:pt x="8" y="92"/>
                  </a:lnTo>
                  <a:lnTo>
                    <a:pt x="12" y="77"/>
                  </a:lnTo>
                  <a:lnTo>
                    <a:pt x="16" y="58"/>
                  </a:lnTo>
                  <a:lnTo>
                    <a:pt x="16" y="38"/>
                  </a:lnTo>
                  <a:lnTo>
                    <a:pt x="19" y="23"/>
                  </a:lnTo>
                  <a:lnTo>
                    <a:pt x="19" y="4"/>
                  </a:lnTo>
                  <a:lnTo>
                    <a:pt x="16" y="4"/>
                  </a:lnTo>
                  <a:lnTo>
                    <a:pt x="19" y="4"/>
                  </a:lnTo>
                  <a:lnTo>
                    <a:pt x="19" y="0"/>
                  </a:lnTo>
                  <a:lnTo>
                    <a:pt x="16" y="4"/>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1" name="Freeform 320"/>
            <p:cNvSpPr>
              <a:spLocks/>
            </p:cNvSpPr>
            <p:nvPr/>
          </p:nvSpPr>
          <p:spPr bwMode="auto">
            <a:xfrm>
              <a:off x="1951" y="3164"/>
              <a:ext cx="62" cy="15"/>
            </a:xfrm>
            <a:custGeom>
              <a:avLst/>
              <a:gdLst>
                <a:gd name="T0" fmla="*/ 4 w 62"/>
                <a:gd name="T1" fmla="*/ 11 h 15"/>
                <a:gd name="T2" fmla="*/ 4 w 62"/>
                <a:gd name="T3" fmla="*/ 15 h 15"/>
                <a:gd name="T4" fmla="*/ 62 w 62"/>
                <a:gd name="T5" fmla="*/ 4 h 15"/>
                <a:gd name="T6" fmla="*/ 62 w 62"/>
                <a:gd name="T7" fmla="*/ 0 h 15"/>
                <a:gd name="T8" fmla="*/ 0 w 62"/>
                <a:gd name="T9" fmla="*/ 7 h 15"/>
                <a:gd name="T10" fmla="*/ 0 w 62"/>
                <a:gd name="T11" fmla="*/ 7 h 15"/>
                <a:gd name="T12" fmla="*/ 0 w 62"/>
                <a:gd name="T13" fmla="*/ 7 h 15"/>
                <a:gd name="T14" fmla="*/ 0 w 62"/>
                <a:gd name="T15" fmla="*/ 7 h 15"/>
                <a:gd name="T16" fmla="*/ 0 w 62"/>
                <a:gd name="T17" fmla="*/ 7 h 15"/>
                <a:gd name="T18" fmla="*/ 4 w 62"/>
                <a:gd name="T19" fmla="*/ 1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15"/>
                <a:gd name="T32" fmla="*/ 62 w 6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15">
                  <a:moveTo>
                    <a:pt x="4" y="11"/>
                  </a:moveTo>
                  <a:lnTo>
                    <a:pt x="4" y="15"/>
                  </a:lnTo>
                  <a:lnTo>
                    <a:pt x="62" y="4"/>
                  </a:lnTo>
                  <a:lnTo>
                    <a:pt x="62" y="0"/>
                  </a:lnTo>
                  <a:lnTo>
                    <a:pt x="0" y="7"/>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2" name="Freeform 321"/>
            <p:cNvSpPr>
              <a:spLocks/>
            </p:cNvSpPr>
            <p:nvPr/>
          </p:nvSpPr>
          <p:spPr bwMode="auto">
            <a:xfrm>
              <a:off x="1897" y="3121"/>
              <a:ext cx="154" cy="74"/>
            </a:xfrm>
            <a:custGeom>
              <a:avLst/>
              <a:gdLst>
                <a:gd name="T0" fmla="*/ 4 w 154"/>
                <a:gd name="T1" fmla="*/ 20 h 74"/>
                <a:gd name="T2" fmla="*/ 12 w 154"/>
                <a:gd name="T3" fmla="*/ 12 h 74"/>
                <a:gd name="T4" fmla="*/ 19 w 154"/>
                <a:gd name="T5" fmla="*/ 8 h 74"/>
                <a:gd name="T6" fmla="*/ 27 w 154"/>
                <a:gd name="T7" fmla="*/ 8 h 74"/>
                <a:gd name="T8" fmla="*/ 35 w 154"/>
                <a:gd name="T9" fmla="*/ 4 h 74"/>
                <a:gd name="T10" fmla="*/ 46 w 154"/>
                <a:gd name="T11" fmla="*/ 0 h 74"/>
                <a:gd name="T12" fmla="*/ 58 w 154"/>
                <a:gd name="T13" fmla="*/ 0 h 74"/>
                <a:gd name="T14" fmla="*/ 66 w 154"/>
                <a:gd name="T15" fmla="*/ 0 h 74"/>
                <a:gd name="T16" fmla="*/ 77 w 154"/>
                <a:gd name="T17" fmla="*/ 0 h 74"/>
                <a:gd name="T18" fmla="*/ 85 w 154"/>
                <a:gd name="T19" fmla="*/ 0 h 74"/>
                <a:gd name="T20" fmla="*/ 96 w 154"/>
                <a:gd name="T21" fmla="*/ 0 h 74"/>
                <a:gd name="T22" fmla="*/ 104 w 154"/>
                <a:gd name="T23" fmla="*/ 4 h 74"/>
                <a:gd name="T24" fmla="*/ 116 w 154"/>
                <a:gd name="T25" fmla="*/ 8 h 74"/>
                <a:gd name="T26" fmla="*/ 123 w 154"/>
                <a:gd name="T27" fmla="*/ 12 h 74"/>
                <a:gd name="T28" fmla="*/ 131 w 154"/>
                <a:gd name="T29" fmla="*/ 16 h 74"/>
                <a:gd name="T30" fmla="*/ 139 w 154"/>
                <a:gd name="T31" fmla="*/ 20 h 74"/>
                <a:gd name="T32" fmla="*/ 146 w 154"/>
                <a:gd name="T33" fmla="*/ 23 h 74"/>
                <a:gd name="T34" fmla="*/ 150 w 154"/>
                <a:gd name="T35" fmla="*/ 31 h 74"/>
                <a:gd name="T36" fmla="*/ 150 w 154"/>
                <a:gd name="T37" fmla="*/ 35 h 74"/>
                <a:gd name="T38" fmla="*/ 154 w 154"/>
                <a:gd name="T39" fmla="*/ 43 h 74"/>
                <a:gd name="T40" fmla="*/ 154 w 154"/>
                <a:gd name="T41" fmla="*/ 50 h 74"/>
                <a:gd name="T42" fmla="*/ 154 w 154"/>
                <a:gd name="T43" fmla="*/ 58 h 74"/>
                <a:gd name="T44" fmla="*/ 150 w 154"/>
                <a:gd name="T45" fmla="*/ 66 h 74"/>
                <a:gd name="T46" fmla="*/ 146 w 154"/>
                <a:gd name="T47" fmla="*/ 70 h 74"/>
                <a:gd name="T48" fmla="*/ 143 w 154"/>
                <a:gd name="T49" fmla="*/ 74 h 74"/>
                <a:gd name="T50" fmla="*/ 131 w 154"/>
                <a:gd name="T51" fmla="*/ 70 h 74"/>
                <a:gd name="T52" fmla="*/ 123 w 154"/>
                <a:gd name="T53" fmla="*/ 70 h 74"/>
                <a:gd name="T54" fmla="*/ 116 w 154"/>
                <a:gd name="T55" fmla="*/ 70 h 74"/>
                <a:gd name="T56" fmla="*/ 104 w 154"/>
                <a:gd name="T57" fmla="*/ 70 h 74"/>
                <a:gd name="T58" fmla="*/ 96 w 154"/>
                <a:gd name="T59" fmla="*/ 70 h 74"/>
                <a:gd name="T60" fmla="*/ 89 w 154"/>
                <a:gd name="T61" fmla="*/ 70 h 74"/>
                <a:gd name="T62" fmla="*/ 81 w 154"/>
                <a:gd name="T63" fmla="*/ 70 h 74"/>
                <a:gd name="T64" fmla="*/ 73 w 154"/>
                <a:gd name="T65" fmla="*/ 70 h 74"/>
                <a:gd name="T66" fmla="*/ 66 w 154"/>
                <a:gd name="T67" fmla="*/ 70 h 74"/>
                <a:gd name="T68" fmla="*/ 58 w 154"/>
                <a:gd name="T69" fmla="*/ 70 h 74"/>
                <a:gd name="T70" fmla="*/ 50 w 154"/>
                <a:gd name="T71" fmla="*/ 70 h 74"/>
                <a:gd name="T72" fmla="*/ 42 w 154"/>
                <a:gd name="T73" fmla="*/ 70 h 74"/>
                <a:gd name="T74" fmla="*/ 35 w 154"/>
                <a:gd name="T75" fmla="*/ 70 h 74"/>
                <a:gd name="T76" fmla="*/ 27 w 154"/>
                <a:gd name="T77" fmla="*/ 70 h 74"/>
                <a:gd name="T78" fmla="*/ 19 w 154"/>
                <a:gd name="T79" fmla="*/ 74 h 74"/>
                <a:gd name="T80" fmla="*/ 12 w 154"/>
                <a:gd name="T81" fmla="*/ 74 h 74"/>
                <a:gd name="T82" fmla="*/ 4 w 154"/>
                <a:gd name="T83" fmla="*/ 74 h 74"/>
                <a:gd name="T84" fmla="*/ 0 w 154"/>
                <a:gd name="T85" fmla="*/ 70 h 74"/>
                <a:gd name="T86" fmla="*/ 0 w 154"/>
                <a:gd name="T87" fmla="*/ 62 h 74"/>
                <a:gd name="T88" fmla="*/ 0 w 154"/>
                <a:gd name="T89" fmla="*/ 54 h 74"/>
                <a:gd name="T90" fmla="*/ 0 w 154"/>
                <a:gd name="T91" fmla="*/ 47 h 74"/>
                <a:gd name="T92" fmla="*/ 0 w 154"/>
                <a:gd name="T93" fmla="*/ 35 h 74"/>
                <a:gd name="T94" fmla="*/ 0 w 154"/>
                <a:gd name="T95" fmla="*/ 27 h 74"/>
                <a:gd name="T96" fmla="*/ 4 w 154"/>
                <a:gd name="T97" fmla="*/ 20 h 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4"/>
                <a:gd name="T148" fmla="*/ 0 h 74"/>
                <a:gd name="T149" fmla="*/ 154 w 154"/>
                <a:gd name="T150" fmla="*/ 74 h 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4" h="74">
                  <a:moveTo>
                    <a:pt x="4" y="20"/>
                  </a:moveTo>
                  <a:lnTo>
                    <a:pt x="12" y="12"/>
                  </a:lnTo>
                  <a:lnTo>
                    <a:pt x="19" y="8"/>
                  </a:lnTo>
                  <a:lnTo>
                    <a:pt x="27" y="8"/>
                  </a:lnTo>
                  <a:lnTo>
                    <a:pt x="35" y="4"/>
                  </a:lnTo>
                  <a:lnTo>
                    <a:pt x="46" y="0"/>
                  </a:lnTo>
                  <a:lnTo>
                    <a:pt x="58" y="0"/>
                  </a:lnTo>
                  <a:lnTo>
                    <a:pt x="66" y="0"/>
                  </a:lnTo>
                  <a:lnTo>
                    <a:pt x="77" y="0"/>
                  </a:lnTo>
                  <a:lnTo>
                    <a:pt x="85" y="0"/>
                  </a:lnTo>
                  <a:lnTo>
                    <a:pt x="96" y="0"/>
                  </a:lnTo>
                  <a:lnTo>
                    <a:pt x="104" y="4"/>
                  </a:lnTo>
                  <a:lnTo>
                    <a:pt x="116" y="8"/>
                  </a:lnTo>
                  <a:lnTo>
                    <a:pt x="123" y="12"/>
                  </a:lnTo>
                  <a:lnTo>
                    <a:pt x="131" y="16"/>
                  </a:lnTo>
                  <a:lnTo>
                    <a:pt x="139" y="20"/>
                  </a:lnTo>
                  <a:lnTo>
                    <a:pt x="146" y="23"/>
                  </a:lnTo>
                  <a:lnTo>
                    <a:pt x="150" y="31"/>
                  </a:lnTo>
                  <a:lnTo>
                    <a:pt x="150" y="35"/>
                  </a:lnTo>
                  <a:lnTo>
                    <a:pt x="154" y="43"/>
                  </a:lnTo>
                  <a:lnTo>
                    <a:pt x="154" y="50"/>
                  </a:lnTo>
                  <a:lnTo>
                    <a:pt x="154" y="58"/>
                  </a:lnTo>
                  <a:lnTo>
                    <a:pt x="150" y="66"/>
                  </a:lnTo>
                  <a:lnTo>
                    <a:pt x="146" y="70"/>
                  </a:lnTo>
                  <a:lnTo>
                    <a:pt x="143" y="74"/>
                  </a:lnTo>
                  <a:lnTo>
                    <a:pt x="131" y="70"/>
                  </a:lnTo>
                  <a:lnTo>
                    <a:pt x="123" y="70"/>
                  </a:lnTo>
                  <a:lnTo>
                    <a:pt x="116" y="70"/>
                  </a:lnTo>
                  <a:lnTo>
                    <a:pt x="104" y="70"/>
                  </a:lnTo>
                  <a:lnTo>
                    <a:pt x="96" y="70"/>
                  </a:lnTo>
                  <a:lnTo>
                    <a:pt x="89" y="70"/>
                  </a:lnTo>
                  <a:lnTo>
                    <a:pt x="81" y="70"/>
                  </a:lnTo>
                  <a:lnTo>
                    <a:pt x="73" y="70"/>
                  </a:lnTo>
                  <a:lnTo>
                    <a:pt x="66" y="70"/>
                  </a:lnTo>
                  <a:lnTo>
                    <a:pt x="58" y="70"/>
                  </a:lnTo>
                  <a:lnTo>
                    <a:pt x="50" y="70"/>
                  </a:lnTo>
                  <a:lnTo>
                    <a:pt x="42" y="70"/>
                  </a:lnTo>
                  <a:lnTo>
                    <a:pt x="35" y="70"/>
                  </a:lnTo>
                  <a:lnTo>
                    <a:pt x="27" y="70"/>
                  </a:lnTo>
                  <a:lnTo>
                    <a:pt x="19" y="74"/>
                  </a:lnTo>
                  <a:lnTo>
                    <a:pt x="12" y="74"/>
                  </a:lnTo>
                  <a:lnTo>
                    <a:pt x="4" y="74"/>
                  </a:lnTo>
                  <a:lnTo>
                    <a:pt x="0" y="70"/>
                  </a:lnTo>
                  <a:lnTo>
                    <a:pt x="0" y="62"/>
                  </a:lnTo>
                  <a:lnTo>
                    <a:pt x="0" y="54"/>
                  </a:lnTo>
                  <a:lnTo>
                    <a:pt x="0" y="47"/>
                  </a:lnTo>
                  <a:lnTo>
                    <a:pt x="0" y="35"/>
                  </a:lnTo>
                  <a:lnTo>
                    <a:pt x="0" y="27"/>
                  </a:lnTo>
                  <a:lnTo>
                    <a:pt x="4" y="2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3" name="Freeform 322"/>
            <p:cNvSpPr>
              <a:spLocks/>
            </p:cNvSpPr>
            <p:nvPr/>
          </p:nvSpPr>
          <p:spPr bwMode="auto">
            <a:xfrm>
              <a:off x="1897" y="3117"/>
              <a:ext cx="146" cy="31"/>
            </a:xfrm>
            <a:custGeom>
              <a:avLst/>
              <a:gdLst>
                <a:gd name="T0" fmla="*/ 146 w 146"/>
                <a:gd name="T1" fmla="*/ 27 h 31"/>
                <a:gd name="T2" fmla="*/ 146 w 146"/>
                <a:gd name="T3" fmla="*/ 27 h 31"/>
                <a:gd name="T4" fmla="*/ 143 w 146"/>
                <a:gd name="T5" fmla="*/ 20 h 31"/>
                <a:gd name="T6" fmla="*/ 135 w 146"/>
                <a:gd name="T7" fmla="*/ 16 h 31"/>
                <a:gd name="T8" fmla="*/ 123 w 146"/>
                <a:gd name="T9" fmla="*/ 12 h 31"/>
                <a:gd name="T10" fmla="*/ 116 w 146"/>
                <a:gd name="T11" fmla="*/ 8 h 31"/>
                <a:gd name="T12" fmla="*/ 108 w 146"/>
                <a:gd name="T13" fmla="*/ 4 h 31"/>
                <a:gd name="T14" fmla="*/ 96 w 146"/>
                <a:gd name="T15" fmla="*/ 4 h 31"/>
                <a:gd name="T16" fmla="*/ 85 w 146"/>
                <a:gd name="T17" fmla="*/ 0 h 31"/>
                <a:gd name="T18" fmla="*/ 77 w 146"/>
                <a:gd name="T19" fmla="*/ 0 h 31"/>
                <a:gd name="T20" fmla="*/ 66 w 146"/>
                <a:gd name="T21" fmla="*/ 0 h 31"/>
                <a:gd name="T22" fmla="*/ 58 w 146"/>
                <a:gd name="T23" fmla="*/ 0 h 31"/>
                <a:gd name="T24" fmla="*/ 46 w 146"/>
                <a:gd name="T25" fmla="*/ 4 h 31"/>
                <a:gd name="T26" fmla="*/ 35 w 146"/>
                <a:gd name="T27" fmla="*/ 4 h 31"/>
                <a:gd name="T28" fmla="*/ 27 w 146"/>
                <a:gd name="T29" fmla="*/ 8 h 31"/>
                <a:gd name="T30" fmla="*/ 19 w 146"/>
                <a:gd name="T31" fmla="*/ 12 h 31"/>
                <a:gd name="T32" fmla="*/ 8 w 146"/>
                <a:gd name="T33" fmla="*/ 16 h 31"/>
                <a:gd name="T34" fmla="*/ 0 w 146"/>
                <a:gd name="T35" fmla="*/ 20 h 31"/>
                <a:gd name="T36" fmla="*/ 4 w 146"/>
                <a:gd name="T37" fmla="*/ 24 h 31"/>
                <a:gd name="T38" fmla="*/ 12 w 146"/>
                <a:gd name="T39" fmla="*/ 20 h 31"/>
                <a:gd name="T40" fmla="*/ 19 w 146"/>
                <a:gd name="T41" fmla="*/ 16 h 31"/>
                <a:gd name="T42" fmla="*/ 27 w 146"/>
                <a:gd name="T43" fmla="*/ 12 h 31"/>
                <a:gd name="T44" fmla="*/ 39 w 146"/>
                <a:gd name="T45" fmla="*/ 12 h 31"/>
                <a:gd name="T46" fmla="*/ 46 w 146"/>
                <a:gd name="T47" fmla="*/ 8 h 31"/>
                <a:gd name="T48" fmla="*/ 58 w 146"/>
                <a:gd name="T49" fmla="*/ 8 h 31"/>
                <a:gd name="T50" fmla="*/ 66 w 146"/>
                <a:gd name="T51" fmla="*/ 8 h 31"/>
                <a:gd name="T52" fmla="*/ 77 w 146"/>
                <a:gd name="T53" fmla="*/ 8 h 31"/>
                <a:gd name="T54" fmla="*/ 85 w 146"/>
                <a:gd name="T55" fmla="*/ 8 h 31"/>
                <a:gd name="T56" fmla="*/ 96 w 146"/>
                <a:gd name="T57" fmla="*/ 8 h 31"/>
                <a:gd name="T58" fmla="*/ 104 w 146"/>
                <a:gd name="T59" fmla="*/ 12 h 31"/>
                <a:gd name="T60" fmla="*/ 116 w 146"/>
                <a:gd name="T61" fmla="*/ 16 h 31"/>
                <a:gd name="T62" fmla="*/ 123 w 146"/>
                <a:gd name="T63" fmla="*/ 16 h 31"/>
                <a:gd name="T64" fmla="*/ 131 w 146"/>
                <a:gd name="T65" fmla="*/ 20 h 31"/>
                <a:gd name="T66" fmla="*/ 139 w 146"/>
                <a:gd name="T67" fmla="*/ 27 h 31"/>
                <a:gd name="T68" fmla="*/ 143 w 146"/>
                <a:gd name="T69" fmla="*/ 31 h 31"/>
                <a:gd name="T70" fmla="*/ 143 w 146"/>
                <a:gd name="T71" fmla="*/ 31 h 31"/>
                <a:gd name="T72" fmla="*/ 146 w 146"/>
                <a:gd name="T73" fmla="*/ 27 h 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31"/>
                <a:gd name="T113" fmla="*/ 146 w 146"/>
                <a:gd name="T114" fmla="*/ 31 h 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31">
                  <a:moveTo>
                    <a:pt x="146" y="27"/>
                  </a:moveTo>
                  <a:lnTo>
                    <a:pt x="146" y="27"/>
                  </a:lnTo>
                  <a:lnTo>
                    <a:pt x="143" y="20"/>
                  </a:lnTo>
                  <a:lnTo>
                    <a:pt x="135" y="16"/>
                  </a:lnTo>
                  <a:lnTo>
                    <a:pt x="123" y="12"/>
                  </a:lnTo>
                  <a:lnTo>
                    <a:pt x="116" y="8"/>
                  </a:lnTo>
                  <a:lnTo>
                    <a:pt x="108" y="4"/>
                  </a:lnTo>
                  <a:lnTo>
                    <a:pt x="96" y="4"/>
                  </a:lnTo>
                  <a:lnTo>
                    <a:pt x="85" y="0"/>
                  </a:lnTo>
                  <a:lnTo>
                    <a:pt x="77" y="0"/>
                  </a:lnTo>
                  <a:lnTo>
                    <a:pt x="66" y="0"/>
                  </a:lnTo>
                  <a:lnTo>
                    <a:pt x="58" y="0"/>
                  </a:lnTo>
                  <a:lnTo>
                    <a:pt x="46" y="4"/>
                  </a:lnTo>
                  <a:lnTo>
                    <a:pt x="35" y="4"/>
                  </a:lnTo>
                  <a:lnTo>
                    <a:pt x="27" y="8"/>
                  </a:lnTo>
                  <a:lnTo>
                    <a:pt x="19" y="12"/>
                  </a:lnTo>
                  <a:lnTo>
                    <a:pt x="8" y="16"/>
                  </a:lnTo>
                  <a:lnTo>
                    <a:pt x="0" y="20"/>
                  </a:lnTo>
                  <a:lnTo>
                    <a:pt x="4" y="24"/>
                  </a:lnTo>
                  <a:lnTo>
                    <a:pt x="12" y="20"/>
                  </a:lnTo>
                  <a:lnTo>
                    <a:pt x="19" y="16"/>
                  </a:lnTo>
                  <a:lnTo>
                    <a:pt x="27" y="12"/>
                  </a:lnTo>
                  <a:lnTo>
                    <a:pt x="39" y="12"/>
                  </a:lnTo>
                  <a:lnTo>
                    <a:pt x="46" y="8"/>
                  </a:lnTo>
                  <a:lnTo>
                    <a:pt x="58" y="8"/>
                  </a:lnTo>
                  <a:lnTo>
                    <a:pt x="66" y="8"/>
                  </a:lnTo>
                  <a:lnTo>
                    <a:pt x="77" y="8"/>
                  </a:lnTo>
                  <a:lnTo>
                    <a:pt x="85" y="8"/>
                  </a:lnTo>
                  <a:lnTo>
                    <a:pt x="96" y="8"/>
                  </a:lnTo>
                  <a:lnTo>
                    <a:pt x="104" y="12"/>
                  </a:lnTo>
                  <a:lnTo>
                    <a:pt x="116" y="16"/>
                  </a:lnTo>
                  <a:lnTo>
                    <a:pt x="123" y="16"/>
                  </a:lnTo>
                  <a:lnTo>
                    <a:pt x="131" y="20"/>
                  </a:lnTo>
                  <a:lnTo>
                    <a:pt x="139" y="27"/>
                  </a:lnTo>
                  <a:lnTo>
                    <a:pt x="143" y="31"/>
                  </a:lnTo>
                  <a:lnTo>
                    <a:pt x="14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4" name="Freeform 323"/>
            <p:cNvSpPr>
              <a:spLocks/>
            </p:cNvSpPr>
            <p:nvPr/>
          </p:nvSpPr>
          <p:spPr bwMode="auto">
            <a:xfrm>
              <a:off x="2040" y="3144"/>
              <a:ext cx="15" cy="51"/>
            </a:xfrm>
            <a:custGeom>
              <a:avLst/>
              <a:gdLst>
                <a:gd name="T0" fmla="*/ 0 w 15"/>
                <a:gd name="T1" fmla="*/ 51 h 51"/>
                <a:gd name="T2" fmla="*/ 0 w 15"/>
                <a:gd name="T3" fmla="*/ 51 h 51"/>
                <a:gd name="T4" fmla="*/ 7 w 15"/>
                <a:gd name="T5" fmla="*/ 51 h 51"/>
                <a:gd name="T6" fmla="*/ 11 w 15"/>
                <a:gd name="T7" fmla="*/ 43 h 51"/>
                <a:gd name="T8" fmla="*/ 11 w 15"/>
                <a:gd name="T9" fmla="*/ 39 h 51"/>
                <a:gd name="T10" fmla="*/ 15 w 15"/>
                <a:gd name="T11" fmla="*/ 27 h 51"/>
                <a:gd name="T12" fmla="*/ 15 w 15"/>
                <a:gd name="T13" fmla="*/ 20 h 51"/>
                <a:gd name="T14" fmla="*/ 11 w 15"/>
                <a:gd name="T15" fmla="*/ 12 h 51"/>
                <a:gd name="T16" fmla="*/ 7 w 15"/>
                <a:gd name="T17" fmla="*/ 4 h 51"/>
                <a:gd name="T18" fmla="*/ 3 w 15"/>
                <a:gd name="T19" fmla="*/ 0 h 51"/>
                <a:gd name="T20" fmla="*/ 0 w 15"/>
                <a:gd name="T21" fmla="*/ 4 h 51"/>
                <a:gd name="T22" fmla="*/ 3 w 15"/>
                <a:gd name="T23" fmla="*/ 8 h 51"/>
                <a:gd name="T24" fmla="*/ 7 w 15"/>
                <a:gd name="T25" fmla="*/ 12 h 51"/>
                <a:gd name="T26" fmla="*/ 7 w 15"/>
                <a:gd name="T27" fmla="*/ 20 h 51"/>
                <a:gd name="T28" fmla="*/ 7 w 15"/>
                <a:gd name="T29" fmla="*/ 27 h 51"/>
                <a:gd name="T30" fmla="*/ 7 w 15"/>
                <a:gd name="T31" fmla="*/ 35 h 51"/>
                <a:gd name="T32" fmla="*/ 3 w 15"/>
                <a:gd name="T33" fmla="*/ 43 h 51"/>
                <a:gd name="T34" fmla="*/ 3 w 15"/>
                <a:gd name="T35" fmla="*/ 47 h 51"/>
                <a:gd name="T36" fmla="*/ 0 w 15"/>
                <a:gd name="T37" fmla="*/ 47 h 51"/>
                <a:gd name="T38" fmla="*/ 0 w 15"/>
                <a:gd name="T39" fmla="*/ 47 h 51"/>
                <a:gd name="T40" fmla="*/ 0 w 15"/>
                <a:gd name="T41" fmla="*/ 51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51"/>
                <a:gd name="T65" fmla="*/ 15 w 15"/>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51">
                  <a:moveTo>
                    <a:pt x="0" y="51"/>
                  </a:moveTo>
                  <a:lnTo>
                    <a:pt x="0" y="51"/>
                  </a:lnTo>
                  <a:lnTo>
                    <a:pt x="7" y="51"/>
                  </a:lnTo>
                  <a:lnTo>
                    <a:pt x="11" y="43"/>
                  </a:lnTo>
                  <a:lnTo>
                    <a:pt x="11" y="39"/>
                  </a:lnTo>
                  <a:lnTo>
                    <a:pt x="15" y="27"/>
                  </a:lnTo>
                  <a:lnTo>
                    <a:pt x="15" y="20"/>
                  </a:lnTo>
                  <a:lnTo>
                    <a:pt x="11" y="12"/>
                  </a:lnTo>
                  <a:lnTo>
                    <a:pt x="7" y="4"/>
                  </a:lnTo>
                  <a:lnTo>
                    <a:pt x="3" y="0"/>
                  </a:lnTo>
                  <a:lnTo>
                    <a:pt x="0" y="4"/>
                  </a:lnTo>
                  <a:lnTo>
                    <a:pt x="3" y="8"/>
                  </a:lnTo>
                  <a:lnTo>
                    <a:pt x="7" y="12"/>
                  </a:lnTo>
                  <a:lnTo>
                    <a:pt x="7" y="20"/>
                  </a:lnTo>
                  <a:lnTo>
                    <a:pt x="7" y="27"/>
                  </a:lnTo>
                  <a:lnTo>
                    <a:pt x="7" y="35"/>
                  </a:lnTo>
                  <a:lnTo>
                    <a:pt x="3" y="43"/>
                  </a:lnTo>
                  <a:lnTo>
                    <a:pt x="3" y="47"/>
                  </a:lnTo>
                  <a:lnTo>
                    <a:pt x="0" y="47"/>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5" name="Freeform 324"/>
            <p:cNvSpPr>
              <a:spLocks/>
            </p:cNvSpPr>
            <p:nvPr/>
          </p:nvSpPr>
          <p:spPr bwMode="auto">
            <a:xfrm>
              <a:off x="1909" y="3187"/>
              <a:ext cx="131" cy="11"/>
            </a:xfrm>
            <a:custGeom>
              <a:avLst/>
              <a:gdLst>
                <a:gd name="T0" fmla="*/ 0 w 131"/>
                <a:gd name="T1" fmla="*/ 11 h 11"/>
                <a:gd name="T2" fmla="*/ 0 w 131"/>
                <a:gd name="T3" fmla="*/ 11 h 11"/>
                <a:gd name="T4" fmla="*/ 7 w 131"/>
                <a:gd name="T5" fmla="*/ 8 h 11"/>
                <a:gd name="T6" fmla="*/ 15 w 131"/>
                <a:gd name="T7" fmla="*/ 8 h 11"/>
                <a:gd name="T8" fmla="*/ 23 w 131"/>
                <a:gd name="T9" fmla="*/ 8 h 11"/>
                <a:gd name="T10" fmla="*/ 30 w 131"/>
                <a:gd name="T11" fmla="*/ 8 h 11"/>
                <a:gd name="T12" fmla="*/ 38 w 131"/>
                <a:gd name="T13" fmla="*/ 8 h 11"/>
                <a:gd name="T14" fmla="*/ 46 w 131"/>
                <a:gd name="T15" fmla="*/ 8 h 11"/>
                <a:gd name="T16" fmla="*/ 54 w 131"/>
                <a:gd name="T17" fmla="*/ 8 h 11"/>
                <a:gd name="T18" fmla="*/ 61 w 131"/>
                <a:gd name="T19" fmla="*/ 8 h 11"/>
                <a:gd name="T20" fmla="*/ 69 w 131"/>
                <a:gd name="T21" fmla="*/ 8 h 11"/>
                <a:gd name="T22" fmla="*/ 77 w 131"/>
                <a:gd name="T23" fmla="*/ 8 h 11"/>
                <a:gd name="T24" fmla="*/ 84 w 131"/>
                <a:gd name="T25" fmla="*/ 8 h 11"/>
                <a:gd name="T26" fmla="*/ 92 w 131"/>
                <a:gd name="T27" fmla="*/ 8 h 11"/>
                <a:gd name="T28" fmla="*/ 104 w 131"/>
                <a:gd name="T29" fmla="*/ 8 h 11"/>
                <a:gd name="T30" fmla="*/ 111 w 131"/>
                <a:gd name="T31" fmla="*/ 8 h 11"/>
                <a:gd name="T32" fmla="*/ 119 w 131"/>
                <a:gd name="T33" fmla="*/ 8 h 11"/>
                <a:gd name="T34" fmla="*/ 131 w 131"/>
                <a:gd name="T35" fmla="*/ 8 h 11"/>
                <a:gd name="T36" fmla="*/ 131 w 131"/>
                <a:gd name="T37" fmla="*/ 4 h 11"/>
                <a:gd name="T38" fmla="*/ 119 w 131"/>
                <a:gd name="T39" fmla="*/ 4 h 11"/>
                <a:gd name="T40" fmla="*/ 111 w 131"/>
                <a:gd name="T41" fmla="*/ 4 h 11"/>
                <a:gd name="T42" fmla="*/ 104 w 131"/>
                <a:gd name="T43" fmla="*/ 0 h 11"/>
                <a:gd name="T44" fmla="*/ 92 w 131"/>
                <a:gd name="T45" fmla="*/ 0 h 11"/>
                <a:gd name="T46" fmla="*/ 84 w 131"/>
                <a:gd name="T47" fmla="*/ 0 h 11"/>
                <a:gd name="T48" fmla="*/ 77 w 131"/>
                <a:gd name="T49" fmla="*/ 0 h 11"/>
                <a:gd name="T50" fmla="*/ 69 w 131"/>
                <a:gd name="T51" fmla="*/ 0 h 11"/>
                <a:gd name="T52" fmla="*/ 61 w 131"/>
                <a:gd name="T53" fmla="*/ 0 h 11"/>
                <a:gd name="T54" fmla="*/ 54 w 131"/>
                <a:gd name="T55" fmla="*/ 0 h 11"/>
                <a:gd name="T56" fmla="*/ 46 w 131"/>
                <a:gd name="T57" fmla="*/ 0 h 11"/>
                <a:gd name="T58" fmla="*/ 38 w 131"/>
                <a:gd name="T59" fmla="*/ 0 h 11"/>
                <a:gd name="T60" fmla="*/ 30 w 131"/>
                <a:gd name="T61" fmla="*/ 0 h 11"/>
                <a:gd name="T62" fmla="*/ 23 w 131"/>
                <a:gd name="T63" fmla="*/ 0 h 11"/>
                <a:gd name="T64" fmla="*/ 15 w 131"/>
                <a:gd name="T65" fmla="*/ 4 h 11"/>
                <a:gd name="T66" fmla="*/ 7 w 131"/>
                <a:gd name="T67" fmla="*/ 4 h 11"/>
                <a:gd name="T68" fmla="*/ 0 w 131"/>
                <a:gd name="T69" fmla="*/ 4 h 11"/>
                <a:gd name="T70" fmla="*/ 0 w 131"/>
                <a:gd name="T71" fmla="*/ 4 h 11"/>
                <a:gd name="T72" fmla="*/ 0 w 131"/>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11"/>
                <a:gd name="T113" fmla="*/ 131 w 131"/>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11">
                  <a:moveTo>
                    <a:pt x="0" y="11"/>
                  </a:moveTo>
                  <a:lnTo>
                    <a:pt x="0" y="11"/>
                  </a:lnTo>
                  <a:lnTo>
                    <a:pt x="7" y="8"/>
                  </a:lnTo>
                  <a:lnTo>
                    <a:pt x="15" y="8"/>
                  </a:lnTo>
                  <a:lnTo>
                    <a:pt x="23" y="8"/>
                  </a:lnTo>
                  <a:lnTo>
                    <a:pt x="30" y="8"/>
                  </a:lnTo>
                  <a:lnTo>
                    <a:pt x="38" y="8"/>
                  </a:lnTo>
                  <a:lnTo>
                    <a:pt x="46" y="8"/>
                  </a:lnTo>
                  <a:lnTo>
                    <a:pt x="54" y="8"/>
                  </a:lnTo>
                  <a:lnTo>
                    <a:pt x="61" y="8"/>
                  </a:lnTo>
                  <a:lnTo>
                    <a:pt x="69" y="8"/>
                  </a:lnTo>
                  <a:lnTo>
                    <a:pt x="77" y="8"/>
                  </a:lnTo>
                  <a:lnTo>
                    <a:pt x="84" y="8"/>
                  </a:lnTo>
                  <a:lnTo>
                    <a:pt x="92" y="8"/>
                  </a:lnTo>
                  <a:lnTo>
                    <a:pt x="104" y="8"/>
                  </a:lnTo>
                  <a:lnTo>
                    <a:pt x="111" y="8"/>
                  </a:lnTo>
                  <a:lnTo>
                    <a:pt x="119" y="8"/>
                  </a:lnTo>
                  <a:lnTo>
                    <a:pt x="131" y="8"/>
                  </a:lnTo>
                  <a:lnTo>
                    <a:pt x="131" y="4"/>
                  </a:lnTo>
                  <a:lnTo>
                    <a:pt x="119" y="4"/>
                  </a:lnTo>
                  <a:lnTo>
                    <a:pt x="111" y="4"/>
                  </a:lnTo>
                  <a:lnTo>
                    <a:pt x="104" y="0"/>
                  </a:lnTo>
                  <a:lnTo>
                    <a:pt x="92" y="0"/>
                  </a:lnTo>
                  <a:lnTo>
                    <a:pt x="84" y="0"/>
                  </a:lnTo>
                  <a:lnTo>
                    <a:pt x="77" y="0"/>
                  </a:lnTo>
                  <a:lnTo>
                    <a:pt x="69" y="0"/>
                  </a:lnTo>
                  <a:lnTo>
                    <a:pt x="61" y="0"/>
                  </a:lnTo>
                  <a:lnTo>
                    <a:pt x="54" y="0"/>
                  </a:lnTo>
                  <a:lnTo>
                    <a:pt x="46" y="0"/>
                  </a:lnTo>
                  <a:lnTo>
                    <a:pt x="38" y="0"/>
                  </a:lnTo>
                  <a:lnTo>
                    <a:pt x="30" y="0"/>
                  </a:lnTo>
                  <a:lnTo>
                    <a:pt x="23" y="0"/>
                  </a:lnTo>
                  <a:lnTo>
                    <a:pt x="15" y="4"/>
                  </a:lnTo>
                  <a:lnTo>
                    <a:pt x="7" y="4"/>
                  </a:lnTo>
                  <a:lnTo>
                    <a:pt x="0" y="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6" name="Freeform 325"/>
            <p:cNvSpPr>
              <a:spLocks/>
            </p:cNvSpPr>
            <p:nvPr/>
          </p:nvSpPr>
          <p:spPr bwMode="auto">
            <a:xfrm>
              <a:off x="1893" y="3137"/>
              <a:ext cx="16" cy="61"/>
            </a:xfrm>
            <a:custGeom>
              <a:avLst/>
              <a:gdLst>
                <a:gd name="T0" fmla="*/ 4 w 16"/>
                <a:gd name="T1" fmla="*/ 0 h 61"/>
                <a:gd name="T2" fmla="*/ 4 w 16"/>
                <a:gd name="T3" fmla="*/ 0 h 61"/>
                <a:gd name="T4" fmla="*/ 4 w 16"/>
                <a:gd name="T5" fmla="*/ 11 h 61"/>
                <a:gd name="T6" fmla="*/ 0 w 16"/>
                <a:gd name="T7" fmla="*/ 19 h 61"/>
                <a:gd name="T8" fmla="*/ 0 w 16"/>
                <a:gd name="T9" fmla="*/ 31 h 61"/>
                <a:gd name="T10" fmla="*/ 0 w 16"/>
                <a:gd name="T11" fmla="*/ 38 h 61"/>
                <a:gd name="T12" fmla="*/ 0 w 16"/>
                <a:gd name="T13" fmla="*/ 46 h 61"/>
                <a:gd name="T14" fmla="*/ 4 w 16"/>
                <a:gd name="T15" fmla="*/ 54 h 61"/>
                <a:gd name="T16" fmla="*/ 8 w 16"/>
                <a:gd name="T17" fmla="*/ 61 h 61"/>
                <a:gd name="T18" fmla="*/ 16 w 16"/>
                <a:gd name="T19" fmla="*/ 61 h 61"/>
                <a:gd name="T20" fmla="*/ 16 w 16"/>
                <a:gd name="T21" fmla="*/ 54 h 61"/>
                <a:gd name="T22" fmla="*/ 12 w 16"/>
                <a:gd name="T23" fmla="*/ 54 h 61"/>
                <a:gd name="T24" fmla="*/ 8 w 16"/>
                <a:gd name="T25" fmla="*/ 50 h 61"/>
                <a:gd name="T26" fmla="*/ 8 w 16"/>
                <a:gd name="T27" fmla="*/ 46 h 61"/>
                <a:gd name="T28" fmla="*/ 8 w 16"/>
                <a:gd name="T29" fmla="*/ 38 h 61"/>
                <a:gd name="T30" fmla="*/ 4 w 16"/>
                <a:gd name="T31" fmla="*/ 31 h 61"/>
                <a:gd name="T32" fmla="*/ 8 w 16"/>
                <a:gd name="T33" fmla="*/ 19 h 61"/>
                <a:gd name="T34" fmla="*/ 8 w 16"/>
                <a:gd name="T35" fmla="*/ 11 h 61"/>
                <a:gd name="T36" fmla="*/ 12 w 16"/>
                <a:gd name="T37" fmla="*/ 4 h 61"/>
                <a:gd name="T38" fmla="*/ 8 w 16"/>
                <a:gd name="T39" fmla="*/ 4 h 61"/>
                <a:gd name="T40" fmla="*/ 4 w 16"/>
                <a:gd name="T41" fmla="*/ 0 h 61"/>
                <a:gd name="T42" fmla="*/ 4 w 16"/>
                <a:gd name="T43" fmla="*/ 0 h 61"/>
                <a:gd name="T44" fmla="*/ 4 w 16"/>
                <a:gd name="T45" fmla="*/ 0 h 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
                <a:gd name="T70" fmla="*/ 0 h 61"/>
                <a:gd name="T71" fmla="*/ 16 w 16"/>
                <a:gd name="T72" fmla="*/ 61 h 6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 h="61">
                  <a:moveTo>
                    <a:pt x="4" y="0"/>
                  </a:moveTo>
                  <a:lnTo>
                    <a:pt x="4" y="0"/>
                  </a:lnTo>
                  <a:lnTo>
                    <a:pt x="4" y="11"/>
                  </a:lnTo>
                  <a:lnTo>
                    <a:pt x="0" y="19"/>
                  </a:lnTo>
                  <a:lnTo>
                    <a:pt x="0" y="31"/>
                  </a:lnTo>
                  <a:lnTo>
                    <a:pt x="0" y="38"/>
                  </a:lnTo>
                  <a:lnTo>
                    <a:pt x="0" y="46"/>
                  </a:lnTo>
                  <a:lnTo>
                    <a:pt x="4" y="54"/>
                  </a:lnTo>
                  <a:lnTo>
                    <a:pt x="8" y="61"/>
                  </a:lnTo>
                  <a:lnTo>
                    <a:pt x="16" y="61"/>
                  </a:lnTo>
                  <a:lnTo>
                    <a:pt x="16" y="54"/>
                  </a:lnTo>
                  <a:lnTo>
                    <a:pt x="12" y="54"/>
                  </a:lnTo>
                  <a:lnTo>
                    <a:pt x="8" y="50"/>
                  </a:lnTo>
                  <a:lnTo>
                    <a:pt x="8" y="46"/>
                  </a:lnTo>
                  <a:lnTo>
                    <a:pt x="8" y="38"/>
                  </a:lnTo>
                  <a:lnTo>
                    <a:pt x="4" y="31"/>
                  </a:lnTo>
                  <a:lnTo>
                    <a:pt x="8" y="19"/>
                  </a:lnTo>
                  <a:lnTo>
                    <a:pt x="8" y="11"/>
                  </a:lnTo>
                  <a:lnTo>
                    <a:pt x="12" y="4"/>
                  </a:lnTo>
                  <a:lnTo>
                    <a:pt x="8"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7" name="Freeform 326"/>
            <p:cNvSpPr>
              <a:spLocks/>
            </p:cNvSpPr>
            <p:nvPr/>
          </p:nvSpPr>
          <p:spPr bwMode="auto">
            <a:xfrm>
              <a:off x="1924" y="3387"/>
              <a:ext cx="23" cy="139"/>
            </a:xfrm>
            <a:custGeom>
              <a:avLst/>
              <a:gdLst>
                <a:gd name="T0" fmla="*/ 8 w 23"/>
                <a:gd name="T1" fmla="*/ 139 h 139"/>
                <a:gd name="T2" fmla="*/ 12 w 23"/>
                <a:gd name="T3" fmla="*/ 124 h 139"/>
                <a:gd name="T4" fmla="*/ 15 w 23"/>
                <a:gd name="T5" fmla="*/ 105 h 139"/>
                <a:gd name="T6" fmla="*/ 19 w 23"/>
                <a:gd name="T7" fmla="*/ 89 h 139"/>
                <a:gd name="T8" fmla="*/ 19 w 23"/>
                <a:gd name="T9" fmla="*/ 70 h 139"/>
                <a:gd name="T10" fmla="*/ 19 w 23"/>
                <a:gd name="T11" fmla="*/ 54 h 139"/>
                <a:gd name="T12" fmla="*/ 23 w 23"/>
                <a:gd name="T13" fmla="*/ 35 h 139"/>
                <a:gd name="T14" fmla="*/ 23 w 23"/>
                <a:gd name="T15" fmla="*/ 20 h 139"/>
                <a:gd name="T16" fmla="*/ 23 w 23"/>
                <a:gd name="T17" fmla="*/ 0 h 139"/>
                <a:gd name="T18" fmla="*/ 15 w 23"/>
                <a:gd name="T19" fmla="*/ 0 h 139"/>
                <a:gd name="T20" fmla="*/ 15 w 23"/>
                <a:gd name="T21" fmla="*/ 20 h 139"/>
                <a:gd name="T22" fmla="*/ 15 w 23"/>
                <a:gd name="T23" fmla="*/ 35 h 139"/>
                <a:gd name="T24" fmla="*/ 12 w 23"/>
                <a:gd name="T25" fmla="*/ 54 h 139"/>
                <a:gd name="T26" fmla="*/ 12 w 23"/>
                <a:gd name="T27" fmla="*/ 70 h 139"/>
                <a:gd name="T28" fmla="*/ 12 w 23"/>
                <a:gd name="T29" fmla="*/ 85 h 139"/>
                <a:gd name="T30" fmla="*/ 8 w 23"/>
                <a:gd name="T31" fmla="*/ 105 h 139"/>
                <a:gd name="T32" fmla="*/ 4 w 23"/>
                <a:gd name="T33" fmla="*/ 120 h 139"/>
                <a:gd name="T34" fmla="*/ 0 w 23"/>
                <a:gd name="T35" fmla="*/ 139 h 139"/>
                <a:gd name="T36" fmla="*/ 8 w 23"/>
                <a:gd name="T37" fmla="*/ 139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
                <a:gd name="T58" fmla="*/ 0 h 139"/>
                <a:gd name="T59" fmla="*/ 23 w 23"/>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 h="139">
                  <a:moveTo>
                    <a:pt x="8" y="139"/>
                  </a:moveTo>
                  <a:lnTo>
                    <a:pt x="12" y="124"/>
                  </a:lnTo>
                  <a:lnTo>
                    <a:pt x="15" y="105"/>
                  </a:lnTo>
                  <a:lnTo>
                    <a:pt x="19" y="89"/>
                  </a:lnTo>
                  <a:lnTo>
                    <a:pt x="19" y="70"/>
                  </a:lnTo>
                  <a:lnTo>
                    <a:pt x="19" y="54"/>
                  </a:lnTo>
                  <a:lnTo>
                    <a:pt x="23" y="35"/>
                  </a:lnTo>
                  <a:lnTo>
                    <a:pt x="23" y="20"/>
                  </a:lnTo>
                  <a:lnTo>
                    <a:pt x="23" y="0"/>
                  </a:lnTo>
                  <a:lnTo>
                    <a:pt x="15" y="0"/>
                  </a:lnTo>
                  <a:lnTo>
                    <a:pt x="15" y="20"/>
                  </a:lnTo>
                  <a:lnTo>
                    <a:pt x="15" y="35"/>
                  </a:lnTo>
                  <a:lnTo>
                    <a:pt x="12" y="54"/>
                  </a:lnTo>
                  <a:lnTo>
                    <a:pt x="12" y="70"/>
                  </a:lnTo>
                  <a:lnTo>
                    <a:pt x="12" y="85"/>
                  </a:lnTo>
                  <a:lnTo>
                    <a:pt x="8" y="105"/>
                  </a:lnTo>
                  <a:lnTo>
                    <a:pt x="4" y="120"/>
                  </a:lnTo>
                  <a:lnTo>
                    <a:pt x="0" y="139"/>
                  </a:lnTo>
                  <a:lnTo>
                    <a:pt x="8" y="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8" name="Freeform 327"/>
            <p:cNvSpPr>
              <a:spLocks/>
            </p:cNvSpPr>
            <p:nvPr/>
          </p:nvSpPr>
          <p:spPr bwMode="auto">
            <a:xfrm>
              <a:off x="1893" y="3387"/>
              <a:ext cx="39" cy="135"/>
            </a:xfrm>
            <a:custGeom>
              <a:avLst/>
              <a:gdLst>
                <a:gd name="T0" fmla="*/ 4 w 39"/>
                <a:gd name="T1" fmla="*/ 135 h 135"/>
                <a:gd name="T2" fmla="*/ 12 w 39"/>
                <a:gd name="T3" fmla="*/ 120 h 135"/>
                <a:gd name="T4" fmla="*/ 20 w 39"/>
                <a:gd name="T5" fmla="*/ 105 h 135"/>
                <a:gd name="T6" fmla="*/ 23 w 39"/>
                <a:gd name="T7" fmla="*/ 85 h 135"/>
                <a:gd name="T8" fmla="*/ 27 w 39"/>
                <a:gd name="T9" fmla="*/ 70 h 135"/>
                <a:gd name="T10" fmla="*/ 31 w 39"/>
                <a:gd name="T11" fmla="*/ 51 h 135"/>
                <a:gd name="T12" fmla="*/ 35 w 39"/>
                <a:gd name="T13" fmla="*/ 35 h 135"/>
                <a:gd name="T14" fmla="*/ 39 w 39"/>
                <a:gd name="T15" fmla="*/ 16 h 135"/>
                <a:gd name="T16" fmla="*/ 39 w 39"/>
                <a:gd name="T17" fmla="*/ 0 h 135"/>
                <a:gd name="T18" fmla="*/ 35 w 39"/>
                <a:gd name="T19" fmla="*/ 0 h 135"/>
                <a:gd name="T20" fmla="*/ 31 w 39"/>
                <a:gd name="T21" fmla="*/ 16 h 135"/>
                <a:gd name="T22" fmla="*/ 27 w 39"/>
                <a:gd name="T23" fmla="*/ 35 h 135"/>
                <a:gd name="T24" fmla="*/ 23 w 39"/>
                <a:gd name="T25" fmla="*/ 51 h 135"/>
                <a:gd name="T26" fmla="*/ 20 w 39"/>
                <a:gd name="T27" fmla="*/ 66 h 135"/>
                <a:gd name="T28" fmla="*/ 16 w 39"/>
                <a:gd name="T29" fmla="*/ 85 h 135"/>
                <a:gd name="T30" fmla="*/ 12 w 39"/>
                <a:gd name="T31" fmla="*/ 101 h 135"/>
                <a:gd name="T32" fmla="*/ 8 w 39"/>
                <a:gd name="T33" fmla="*/ 116 h 135"/>
                <a:gd name="T34" fmla="*/ 0 w 39"/>
                <a:gd name="T35" fmla="*/ 135 h 135"/>
                <a:gd name="T36" fmla="*/ 4 w 39"/>
                <a:gd name="T37" fmla="*/ 135 h 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135"/>
                <a:gd name="T59" fmla="*/ 39 w 39"/>
                <a:gd name="T60" fmla="*/ 135 h 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135">
                  <a:moveTo>
                    <a:pt x="4" y="135"/>
                  </a:moveTo>
                  <a:lnTo>
                    <a:pt x="12" y="120"/>
                  </a:lnTo>
                  <a:lnTo>
                    <a:pt x="20" y="105"/>
                  </a:lnTo>
                  <a:lnTo>
                    <a:pt x="23" y="85"/>
                  </a:lnTo>
                  <a:lnTo>
                    <a:pt x="27" y="70"/>
                  </a:lnTo>
                  <a:lnTo>
                    <a:pt x="31" y="51"/>
                  </a:lnTo>
                  <a:lnTo>
                    <a:pt x="35" y="35"/>
                  </a:lnTo>
                  <a:lnTo>
                    <a:pt x="39" y="16"/>
                  </a:lnTo>
                  <a:lnTo>
                    <a:pt x="39" y="0"/>
                  </a:lnTo>
                  <a:lnTo>
                    <a:pt x="35" y="0"/>
                  </a:lnTo>
                  <a:lnTo>
                    <a:pt x="31" y="16"/>
                  </a:lnTo>
                  <a:lnTo>
                    <a:pt x="27" y="35"/>
                  </a:lnTo>
                  <a:lnTo>
                    <a:pt x="23" y="51"/>
                  </a:lnTo>
                  <a:lnTo>
                    <a:pt x="20" y="66"/>
                  </a:lnTo>
                  <a:lnTo>
                    <a:pt x="16" y="85"/>
                  </a:lnTo>
                  <a:lnTo>
                    <a:pt x="12" y="101"/>
                  </a:lnTo>
                  <a:lnTo>
                    <a:pt x="8" y="116"/>
                  </a:lnTo>
                  <a:lnTo>
                    <a:pt x="0" y="135"/>
                  </a:lnTo>
                  <a:lnTo>
                    <a:pt x="4"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3919" name="Freeform 328"/>
            <p:cNvSpPr>
              <a:spLocks/>
            </p:cNvSpPr>
            <p:nvPr/>
          </p:nvSpPr>
          <p:spPr bwMode="auto">
            <a:xfrm>
              <a:off x="1905" y="3384"/>
              <a:ext cx="15" cy="23"/>
            </a:xfrm>
            <a:custGeom>
              <a:avLst/>
              <a:gdLst>
                <a:gd name="T0" fmla="*/ 8 w 15"/>
                <a:gd name="T1" fmla="*/ 23 h 23"/>
                <a:gd name="T2" fmla="*/ 11 w 15"/>
                <a:gd name="T3" fmla="*/ 19 h 23"/>
                <a:gd name="T4" fmla="*/ 11 w 15"/>
                <a:gd name="T5" fmla="*/ 11 h 23"/>
                <a:gd name="T6" fmla="*/ 11 w 15"/>
                <a:gd name="T7" fmla="*/ 7 h 23"/>
                <a:gd name="T8" fmla="*/ 15 w 15"/>
                <a:gd name="T9" fmla="*/ 3 h 23"/>
                <a:gd name="T10" fmla="*/ 8 w 15"/>
                <a:gd name="T11" fmla="*/ 0 h 23"/>
                <a:gd name="T12" fmla="*/ 4 w 15"/>
                <a:gd name="T13" fmla="*/ 7 h 23"/>
                <a:gd name="T14" fmla="*/ 4 w 15"/>
                <a:gd name="T15" fmla="*/ 11 h 23"/>
                <a:gd name="T16" fmla="*/ 4 w 15"/>
                <a:gd name="T17" fmla="*/ 15 h 23"/>
                <a:gd name="T18" fmla="*/ 0 w 15"/>
                <a:gd name="T19" fmla="*/ 23 h 23"/>
                <a:gd name="T20" fmla="*/ 8 w 15"/>
                <a:gd name="T21" fmla="*/ 23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3"/>
                <a:gd name="T35" fmla="*/ 15 w 15"/>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3">
                  <a:moveTo>
                    <a:pt x="8" y="23"/>
                  </a:moveTo>
                  <a:lnTo>
                    <a:pt x="11" y="19"/>
                  </a:lnTo>
                  <a:lnTo>
                    <a:pt x="11" y="11"/>
                  </a:lnTo>
                  <a:lnTo>
                    <a:pt x="11" y="7"/>
                  </a:lnTo>
                  <a:lnTo>
                    <a:pt x="15" y="3"/>
                  </a:lnTo>
                  <a:lnTo>
                    <a:pt x="8" y="0"/>
                  </a:lnTo>
                  <a:lnTo>
                    <a:pt x="4" y="7"/>
                  </a:lnTo>
                  <a:lnTo>
                    <a:pt x="4" y="11"/>
                  </a:lnTo>
                  <a:lnTo>
                    <a:pt x="4" y="15"/>
                  </a:lnTo>
                  <a:lnTo>
                    <a:pt x="0" y="23"/>
                  </a:lnTo>
                  <a:lnTo>
                    <a:pt x="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a:xfrm>
            <a:off x="1371600" y="609600"/>
            <a:ext cx="6096000" cy="711200"/>
          </a:xfrm>
          <a:noFill/>
        </p:spPr>
        <p:txBody>
          <a:bodyPr/>
          <a:lstStyle/>
          <a:p>
            <a:r>
              <a:rPr lang="en-US" altLang="en-US" sz="3600">
                <a:solidFill>
                  <a:srgbClr val="11312D"/>
                </a:solidFill>
              </a:rPr>
              <a:t>Inspect and Repair Model</a:t>
            </a:r>
          </a:p>
        </p:txBody>
      </p:sp>
      <p:sp>
        <p:nvSpPr>
          <p:cNvPr id="9" name="Date Placeholder 2"/>
          <p:cNvSpPr>
            <a:spLocks noGrp="1"/>
          </p:cNvSpPr>
          <p:nvPr>
            <p:ph type="dt" sz="quarter" idx="10"/>
          </p:nvPr>
        </p:nvSpPr>
        <p:spPr/>
        <p:txBody>
          <a:bodyPr/>
          <a:lstStyle/>
          <a:p>
            <a:pPr>
              <a:defRPr/>
            </a:pPr>
            <a:r>
              <a:rPr lang="en-US"/>
              <a:t>Chapter 11</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A83BB28-87B5-4BC2-9F61-AF2BC103F083}"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9458" name="Object 3"/>
          <p:cNvGraphicFramePr>
            <a:graphicFrameLocks/>
          </p:cNvGraphicFramePr>
          <p:nvPr/>
        </p:nvGraphicFramePr>
        <p:xfrm>
          <a:off x="762000" y="2743200"/>
          <a:ext cx="5413375" cy="1389063"/>
        </p:xfrm>
        <a:graphic>
          <a:graphicData uri="http://schemas.openxmlformats.org/presentationml/2006/ole">
            <mc:AlternateContent xmlns:mc="http://schemas.openxmlformats.org/markup-compatibility/2006">
              <mc:Choice xmlns:v="urn:schemas-microsoft-com:vml" Requires="v">
                <p:oleObj spid="_x0000_s19467" name="Equation" r:id="rId4" imgW="1854000" imgH="482400" progId="Equation.3">
                  <p:embed/>
                </p:oleObj>
              </mc:Choice>
              <mc:Fallback>
                <p:oleObj name="Equation" r:id="rId4" imgW="1854000" imgH="482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43200"/>
                        <a:ext cx="54133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4"/>
          <p:cNvGraphicFramePr>
            <a:graphicFrameLocks/>
          </p:cNvGraphicFramePr>
          <p:nvPr/>
        </p:nvGraphicFramePr>
        <p:xfrm>
          <a:off x="609600" y="3962400"/>
          <a:ext cx="7396163" cy="1646238"/>
        </p:xfrm>
        <a:graphic>
          <a:graphicData uri="http://schemas.openxmlformats.org/presentationml/2006/ole">
            <mc:AlternateContent xmlns:mc="http://schemas.openxmlformats.org/markup-compatibility/2006">
              <mc:Choice xmlns:v="urn:schemas-microsoft-com:vml" Requires="v">
                <p:oleObj spid="_x0000_s19468" name="Equation" r:id="rId6" imgW="3047760" imgH="685800" progId="Equation.3">
                  <p:embed/>
                </p:oleObj>
              </mc:Choice>
              <mc:Fallback>
                <p:oleObj name="Equation" r:id="rId6" imgW="3047760" imgH="685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962400"/>
                        <a:ext cx="7396163"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5" name="Group 5"/>
          <p:cNvGrpSpPr>
            <a:grpSpLocks/>
          </p:cNvGrpSpPr>
          <p:nvPr/>
        </p:nvGrpSpPr>
        <p:grpSpPr bwMode="auto">
          <a:xfrm>
            <a:off x="533400" y="1447800"/>
            <a:ext cx="7940675" cy="1454150"/>
            <a:chOff x="326" y="955"/>
            <a:chExt cx="5002" cy="916"/>
          </a:xfrm>
        </p:grpSpPr>
        <p:sp>
          <p:nvSpPr>
            <p:cNvPr id="19466" name="Rectangle 6"/>
            <p:cNvSpPr>
              <a:spLocks noChangeArrowheads="1"/>
            </p:cNvSpPr>
            <p:nvPr/>
          </p:nvSpPr>
          <p:spPr bwMode="auto">
            <a:xfrm>
              <a:off x="326" y="1286"/>
              <a:ext cx="17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Expected uptime =</a:t>
              </a:r>
            </a:p>
          </p:txBody>
        </p:sp>
        <p:graphicFrame>
          <p:nvGraphicFramePr>
            <p:cNvPr id="19460" name="Object 7"/>
            <p:cNvGraphicFramePr>
              <a:graphicFrameLocks/>
            </p:cNvGraphicFramePr>
            <p:nvPr/>
          </p:nvGraphicFramePr>
          <p:xfrm>
            <a:off x="2081" y="955"/>
            <a:ext cx="1039" cy="916"/>
          </p:xfrm>
          <a:graphic>
            <a:graphicData uri="http://schemas.openxmlformats.org/presentationml/2006/ole">
              <mc:AlternateContent xmlns:mc="http://schemas.openxmlformats.org/markup-compatibility/2006">
                <mc:Choice xmlns:v="urn:schemas-microsoft-com:vml" Requires="v">
                  <p:oleObj spid="_x0000_s19469" name="Equation" r:id="rId8" imgW="545760" imgH="482400" progId="Equation.3">
                    <p:embed/>
                  </p:oleObj>
                </mc:Choice>
                <mc:Fallback>
                  <p:oleObj name="Equation" r:id="rId8" imgW="545760" imgH="48240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1" y="955"/>
                          <a:ext cx="1039" cy="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8"/>
            <p:cNvGraphicFramePr>
              <a:graphicFrameLocks/>
            </p:cNvGraphicFramePr>
            <p:nvPr/>
          </p:nvGraphicFramePr>
          <p:xfrm>
            <a:off x="3093" y="956"/>
            <a:ext cx="2235" cy="861"/>
          </p:xfrm>
          <a:graphic>
            <a:graphicData uri="http://schemas.openxmlformats.org/presentationml/2006/ole">
              <mc:AlternateContent xmlns:mc="http://schemas.openxmlformats.org/markup-compatibility/2006">
                <mc:Choice xmlns:v="urn:schemas-microsoft-com:vml" Requires="v">
                  <p:oleObj spid="_x0000_s19470" name="Equation" r:id="rId10" imgW="1231560" imgH="482400" progId="Equation.3">
                    <p:embed/>
                  </p:oleObj>
                </mc:Choice>
                <mc:Fallback>
                  <p:oleObj name="Equation" r:id="rId10" imgW="1231560" imgH="48240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3" y="956"/>
                          <a:ext cx="2235"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143000" y="304800"/>
            <a:ext cx="6019800" cy="1041400"/>
          </a:xfrm>
          <a:noFill/>
        </p:spPr>
        <p:txBody>
          <a:bodyPr/>
          <a:lstStyle/>
          <a:p>
            <a:r>
              <a:rPr lang="en-US" altLang="en-US" sz="3600">
                <a:solidFill>
                  <a:srgbClr val="11312D"/>
                </a:solidFill>
              </a:rPr>
              <a:t>Inspect and Repair Model</a:t>
            </a:r>
            <a:br>
              <a:rPr lang="en-US" altLang="en-US" sz="3600">
                <a:solidFill>
                  <a:srgbClr val="11312D"/>
                </a:solidFill>
              </a:rPr>
            </a:br>
            <a:r>
              <a:rPr lang="en-US" altLang="en-US" sz="3600">
                <a:solidFill>
                  <a:srgbClr val="11312D"/>
                </a:solidFill>
              </a:rPr>
              <a:t>Exponential Case</a:t>
            </a:r>
          </a:p>
        </p:txBody>
      </p:sp>
      <p:sp>
        <p:nvSpPr>
          <p:cNvPr id="6" name="Date Placeholder 2"/>
          <p:cNvSpPr>
            <a:spLocks noGrp="1"/>
          </p:cNvSpPr>
          <p:nvPr>
            <p:ph type="dt" sz="quarter" idx="10"/>
          </p:nvPr>
        </p:nvSpPr>
        <p:spPr/>
        <p:txBody>
          <a:bodyPr/>
          <a:lstStyle/>
          <a:p>
            <a:pPr>
              <a:defRPr/>
            </a:pPr>
            <a:r>
              <a:rPr lang="en-US"/>
              <a:t>Chapter 11</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4563FF8-335F-416B-A05C-E6DCF5A61A31}"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20482" name="Object 3"/>
          <p:cNvGraphicFramePr>
            <a:graphicFrameLocks/>
          </p:cNvGraphicFramePr>
          <p:nvPr/>
        </p:nvGraphicFramePr>
        <p:xfrm>
          <a:off x="1524000" y="1905000"/>
          <a:ext cx="5410200" cy="1306513"/>
        </p:xfrm>
        <a:graphic>
          <a:graphicData uri="http://schemas.openxmlformats.org/presentationml/2006/ole">
            <mc:AlternateContent xmlns:mc="http://schemas.openxmlformats.org/markup-compatibility/2006">
              <mc:Choice xmlns:v="urn:schemas-microsoft-com:vml" Requires="v">
                <p:oleObj spid="_x0000_s20488" name="Equation" r:id="rId4" imgW="1854000" imgH="457200" progId="Equation.3">
                  <p:embed/>
                </p:oleObj>
              </mc:Choice>
              <mc:Fallback>
                <p:oleObj name="Equation" r:id="rId4" imgW="185400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000"/>
                        <a:ext cx="54102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4"/>
          <p:cNvSpPr>
            <a:spLocks noChangeArrowheads="1"/>
          </p:cNvSpPr>
          <p:nvPr/>
        </p:nvSpPr>
        <p:spPr bwMode="auto">
          <a:xfrm>
            <a:off x="685800" y="3657600"/>
            <a:ext cx="340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If t</a:t>
            </a:r>
            <a:r>
              <a:rPr lang="en-US" altLang="en-US" baseline="-25000"/>
              <a:t>1</a:t>
            </a:r>
            <a:r>
              <a:rPr lang="en-US" altLang="en-US"/>
              <a:t> and t</a:t>
            </a:r>
            <a:r>
              <a:rPr lang="en-US" altLang="en-US" baseline="-25000"/>
              <a:t>2</a:t>
            </a:r>
            <a:r>
              <a:rPr lang="en-US" altLang="en-US"/>
              <a:t> are negligible</a:t>
            </a:r>
          </a:p>
        </p:txBody>
      </p:sp>
      <p:graphicFrame>
        <p:nvGraphicFramePr>
          <p:cNvPr id="20483" name="Object 5"/>
          <p:cNvGraphicFramePr>
            <a:graphicFrameLocks/>
          </p:cNvGraphicFramePr>
          <p:nvPr/>
        </p:nvGraphicFramePr>
        <p:xfrm>
          <a:off x="3048000" y="4191000"/>
          <a:ext cx="2895600" cy="1209675"/>
        </p:xfrm>
        <a:graphic>
          <a:graphicData uri="http://schemas.openxmlformats.org/presentationml/2006/ole">
            <mc:AlternateContent xmlns:mc="http://schemas.openxmlformats.org/markup-compatibility/2006">
              <mc:Choice xmlns:v="urn:schemas-microsoft-com:vml" Requires="v">
                <p:oleObj spid="_x0000_s20489" name="Equation" r:id="rId6" imgW="990360" imgH="419040" progId="Equation.3">
                  <p:embed/>
                </p:oleObj>
              </mc:Choice>
              <mc:Fallback>
                <p:oleObj name="Equation" r:id="rId6" imgW="99036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191000"/>
                        <a:ext cx="28956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676400" y="457200"/>
            <a:ext cx="4978400" cy="711200"/>
          </a:xfrm>
          <a:noFill/>
        </p:spPr>
        <p:txBody>
          <a:bodyPr/>
          <a:lstStyle/>
          <a:p>
            <a:r>
              <a:rPr lang="en-US" altLang="en-US" sz="3600">
                <a:solidFill>
                  <a:srgbClr val="11312D"/>
                </a:solidFill>
              </a:rPr>
              <a:t>Example</a:t>
            </a:r>
          </a:p>
        </p:txBody>
      </p:sp>
      <p:sp>
        <p:nvSpPr>
          <p:cNvPr id="177" name="Date Placeholder 2"/>
          <p:cNvSpPr>
            <a:spLocks noGrp="1"/>
          </p:cNvSpPr>
          <p:nvPr>
            <p:ph type="dt" sz="quarter" idx="10"/>
          </p:nvPr>
        </p:nvSpPr>
        <p:spPr/>
        <p:txBody>
          <a:bodyPr/>
          <a:lstStyle/>
          <a:p>
            <a:pPr>
              <a:defRPr/>
            </a:pPr>
            <a:r>
              <a:rPr lang="en-US"/>
              <a:t>Chapter 11</a:t>
            </a:r>
          </a:p>
        </p:txBody>
      </p:sp>
      <p:sp>
        <p:nvSpPr>
          <p:cNvPr id="17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B55AE10-7E81-4295-B4D7-85C003E2461D}"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21506" name="Object 3"/>
          <p:cNvGraphicFramePr>
            <a:graphicFrameLocks/>
          </p:cNvGraphicFramePr>
          <p:nvPr/>
        </p:nvGraphicFramePr>
        <p:xfrm>
          <a:off x="1905000" y="1295400"/>
          <a:ext cx="4910138" cy="911225"/>
        </p:xfrm>
        <a:graphic>
          <a:graphicData uri="http://schemas.openxmlformats.org/presentationml/2006/ole">
            <mc:AlternateContent xmlns:mc="http://schemas.openxmlformats.org/markup-compatibility/2006">
              <mc:Choice xmlns:v="urn:schemas-microsoft-com:vml" Requires="v">
                <p:oleObj spid="_x0000_s21683" name="Equation" r:id="rId4" imgW="2336760" imgH="444240" progId="Equation.3">
                  <p:embed/>
                </p:oleObj>
              </mc:Choice>
              <mc:Fallback>
                <p:oleObj name="Equation" r:id="rId4" imgW="2336760" imgH="444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295400"/>
                        <a:ext cx="491013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4"/>
          <p:cNvGraphicFramePr>
            <a:graphicFrameLocks/>
          </p:cNvGraphicFramePr>
          <p:nvPr/>
        </p:nvGraphicFramePr>
        <p:xfrm>
          <a:off x="381000" y="2438400"/>
          <a:ext cx="8432800" cy="1368425"/>
        </p:xfrm>
        <a:graphic>
          <a:graphicData uri="http://schemas.openxmlformats.org/presentationml/2006/ole">
            <mc:AlternateContent xmlns:mc="http://schemas.openxmlformats.org/markup-compatibility/2006">
              <mc:Choice xmlns:v="urn:schemas-microsoft-com:vml" Requires="v">
                <p:oleObj spid="_x0000_s21684" name="Document" r:id="rId6" imgW="5486400" imgH="898200" progId="Word.Document.8">
                  <p:embed/>
                </p:oleObj>
              </mc:Choice>
              <mc:Fallback>
                <p:oleObj name="Document" r:id="rId6" imgW="5486400" imgH="898200"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438400"/>
                        <a:ext cx="84328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Rectangle 6"/>
          <p:cNvSpPr>
            <a:spLocks noChangeArrowheads="1"/>
          </p:cNvSpPr>
          <p:nvPr/>
        </p:nvSpPr>
        <p:spPr bwMode="auto">
          <a:xfrm>
            <a:off x="6192838" y="5622925"/>
            <a:ext cx="269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inspect time = 16 hr.</a:t>
            </a:r>
          </a:p>
        </p:txBody>
      </p:sp>
      <p:sp>
        <p:nvSpPr>
          <p:cNvPr id="21512" name="Rectangle 8"/>
          <p:cNvSpPr>
            <a:spLocks noChangeArrowheads="1"/>
          </p:cNvSpPr>
          <p:nvPr/>
        </p:nvSpPr>
        <p:spPr bwMode="auto">
          <a:xfrm>
            <a:off x="2916238" y="562292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resupply time = 48 hr</a:t>
            </a:r>
          </a:p>
        </p:txBody>
      </p:sp>
      <p:sp>
        <p:nvSpPr>
          <p:cNvPr id="21513" name="Rectangle 9"/>
          <p:cNvSpPr>
            <a:spLocks noChangeArrowheads="1"/>
          </p:cNvSpPr>
          <p:nvPr/>
        </p:nvSpPr>
        <p:spPr bwMode="auto">
          <a:xfrm>
            <a:off x="1773238" y="4632325"/>
            <a:ext cx="161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CFR=.0002</a:t>
            </a:r>
          </a:p>
        </p:txBody>
      </p:sp>
      <p:grpSp>
        <p:nvGrpSpPr>
          <p:cNvPr id="21514" name="Group 13"/>
          <p:cNvGrpSpPr>
            <a:grpSpLocks noChangeAspect="1"/>
          </p:cNvGrpSpPr>
          <p:nvPr/>
        </p:nvGrpSpPr>
        <p:grpSpPr bwMode="auto">
          <a:xfrm>
            <a:off x="417513" y="3886200"/>
            <a:ext cx="1358900" cy="1935163"/>
            <a:chOff x="263" y="2448"/>
            <a:chExt cx="856" cy="1219"/>
          </a:xfrm>
        </p:grpSpPr>
        <p:sp>
          <p:nvSpPr>
            <p:cNvPr id="21631" name="AutoShape 12"/>
            <p:cNvSpPr>
              <a:spLocks noChangeAspect="1" noChangeArrowheads="1" noTextEdit="1"/>
            </p:cNvSpPr>
            <p:nvPr/>
          </p:nvSpPr>
          <p:spPr bwMode="auto">
            <a:xfrm>
              <a:off x="263" y="2448"/>
              <a:ext cx="856" cy="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2" name="Rectangle 14"/>
            <p:cNvSpPr>
              <a:spLocks noChangeArrowheads="1"/>
            </p:cNvSpPr>
            <p:nvPr/>
          </p:nvSpPr>
          <p:spPr bwMode="auto">
            <a:xfrm>
              <a:off x="274" y="2459"/>
              <a:ext cx="834" cy="1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3" name="Rectangle 15"/>
            <p:cNvSpPr>
              <a:spLocks noChangeArrowheads="1"/>
            </p:cNvSpPr>
            <p:nvPr/>
          </p:nvSpPr>
          <p:spPr bwMode="auto">
            <a:xfrm>
              <a:off x="284" y="2469"/>
              <a:ext cx="814" cy="11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4" name="Freeform 16"/>
            <p:cNvSpPr>
              <a:spLocks/>
            </p:cNvSpPr>
            <p:nvPr/>
          </p:nvSpPr>
          <p:spPr bwMode="auto">
            <a:xfrm>
              <a:off x="331" y="2513"/>
              <a:ext cx="716" cy="190"/>
            </a:xfrm>
            <a:custGeom>
              <a:avLst/>
              <a:gdLst>
                <a:gd name="T0" fmla="*/ 689 w 716"/>
                <a:gd name="T1" fmla="*/ 0 h 190"/>
                <a:gd name="T2" fmla="*/ 689 w 716"/>
                <a:gd name="T3" fmla="*/ 0 h 190"/>
                <a:gd name="T4" fmla="*/ 696 w 716"/>
                <a:gd name="T5" fmla="*/ 2 h 190"/>
                <a:gd name="T6" fmla="*/ 700 w 716"/>
                <a:gd name="T7" fmla="*/ 3 h 190"/>
                <a:gd name="T8" fmla="*/ 705 w 716"/>
                <a:gd name="T9" fmla="*/ 7 h 190"/>
                <a:gd name="T10" fmla="*/ 708 w 716"/>
                <a:gd name="T11" fmla="*/ 10 h 190"/>
                <a:gd name="T12" fmla="*/ 713 w 716"/>
                <a:gd name="T13" fmla="*/ 13 h 190"/>
                <a:gd name="T14" fmla="*/ 715 w 716"/>
                <a:gd name="T15" fmla="*/ 18 h 190"/>
                <a:gd name="T16" fmla="*/ 716 w 716"/>
                <a:gd name="T17" fmla="*/ 24 h 190"/>
                <a:gd name="T18" fmla="*/ 716 w 716"/>
                <a:gd name="T19" fmla="*/ 163 h 190"/>
                <a:gd name="T20" fmla="*/ 716 w 716"/>
                <a:gd name="T21" fmla="*/ 164 h 190"/>
                <a:gd name="T22" fmla="*/ 715 w 716"/>
                <a:gd name="T23" fmla="*/ 169 h 190"/>
                <a:gd name="T24" fmla="*/ 713 w 716"/>
                <a:gd name="T25" fmla="*/ 175 h 190"/>
                <a:gd name="T26" fmla="*/ 710 w 716"/>
                <a:gd name="T27" fmla="*/ 178 h 190"/>
                <a:gd name="T28" fmla="*/ 707 w 716"/>
                <a:gd name="T29" fmla="*/ 183 h 190"/>
                <a:gd name="T30" fmla="*/ 704 w 716"/>
                <a:gd name="T31" fmla="*/ 186 h 190"/>
                <a:gd name="T32" fmla="*/ 699 w 716"/>
                <a:gd name="T33" fmla="*/ 188 h 190"/>
                <a:gd name="T34" fmla="*/ 693 w 716"/>
                <a:gd name="T35" fmla="*/ 190 h 190"/>
                <a:gd name="T36" fmla="*/ 27 w 716"/>
                <a:gd name="T37" fmla="*/ 190 h 190"/>
                <a:gd name="T38" fmla="*/ 26 w 716"/>
                <a:gd name="T39" fmla="*/ 190 h 190"/>
                <a:gd name="T40" fmla="*/ 21 w 716"/>
                <a:gd name="T41" fmla="*/ 190 h 190"/>
                <a:gd name="T42" fmla="*/ 15 w 716"/>
                <a:gd name="T43" fmla="*/ 188 h 190"/>
                <a:gd name="T44" fmla="*/ 12 w 716"/>
                <a:gd name="T45" fmla="*/ 185 h 190"/>
                <a:gd name="T46" fmla="*/ 7 w 716"/>
                <a:gd name="T47" fmla="*/ 182 h 190"/>
                <a:gd name="T48" fmla="*/ 4 w 716"/>
                <a:gd name="T49" fmla="*/ 177 h 190"/>
                <a:gd name="T50" fmla="*/ 2 w 716"/>
                <a:gd name="T51" fmla="*/ 172 h 190"/>
                <a:gd name="T52" fmla="*/ 0 w 716"/>
                <a:gd name="T53" fmla="*/ 167 h 190"/>
                <a:gd name="T54" fmla="*/ 0 w 716"/>
                <a:gd name="T55" fmla="*/ 27 h 190"/>
                <a:gd name="T56" fmla="*/ 0 w 716"/>
                <a:gd name="T57" fmla="*/ 26 h 190"/>
                <a:gd name="T58" fmla="*/ 0 w 716"/>
                <a:gd name="T59" fmla="*/ 21 h 190"/>
                <a:gd name="T60" fmla="*/ 2 w 716"/>
                <a:gd name="T61" fmla="*/ 16 h 190"/>
                <a:gd name="T62" fmla="*/ 5 w 716"/>
                <a:gd name="T63" fmla="*/ 11 h 190"/>
                <a:gd name="T64" fmla="*/ 8 w 716"/>
                <a:gd name="T65" fmla="*/ 8 h 190"/>
                <a:gd name="T66" fmla="*/ 13 w 716"/>
                <a:gd name="T67" fmla="*/ 5 h 190"/>
                <a:gd name="T68" fmla="*/ 18 w 716"/>
                <a:gd name="T69" fmla="*/ 2 h 190"/>
                <a:gd name="T70" fmla="*/ 23 w 716"/>
                <a:gd name="T71" fmla="*/ 0 h 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6"/>
                <a:gd name="T109" fmla="*/ 0 h 190"/>
                <a:gd name="T110" fmla="*/ 716 w 716"/>
                <a:gd name="T111" fmla="*/ 190 h 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6" h="190">
                  <a:moveTo>
                    <a:pt x="27" y="0"/>
                  </a:moveTo>
                  <a:lnTo>
                    <a:pt x="689" y="0"/>
                  </a:lnTo>
                  <a:lnTo>
                    <a:pt x="693" y="0"/>
                  </a:lnTo>
                  <a:lnTo>
                    <a:pt x="696" y="2"/>
                  </a:lnTo>
                  <a:lnTo>
                    <a:pt x="699" y="2"/>
                  </a:lnTo>
                  <a:lnTo>
                    <a:pt x="700" y="3"/>
                  </a:lnTo>
                  <a:lnTo>
                    <a:pt x="704" y="5"/>
                  </a:lnTo>
                  <a:lnTo>
                    <a:pt x="705" y="7"/>
                  </a:lnTo>
                  <a:lnTo>
                    <a:pt x="707" y="8"/>
                  </a:lnTo>
                  <a:lnTo>
                    <a:pt x="708" y="10"/>
                  </a:lnTo>
                  <a:lnTo>
                    <a:pt x="710" y="11"/>
                  </a:lnTo>
                  <a:lnTo>
                    <a:pt x="713" y="13"/>
                  </a:lnTo>
                  <a:lnTo>
                    <a:pt x="713" y="16"/>
                  </a:lnTo>
                  <a:lnTo>
                    <a:pt x="715" y="18"/>
                  </a:lnTo>
                  <a:lnTo>
                    <a:pt x="715" y="21"/>
                  </a:lnTo>
                  <a:lnTo>
                    <a:pt x="716" y="24"/>
                  </a:lnTo>
                  <a:lnTo>
                    <a:pt x="716" y="27"/>
                  </a:lnTo>
                  <a:lnTo>
                    <a:pt x="716" y="163"/>
                  </a:lnTo>
                  <a:lnTo>
                    <a:pt x="716" y="164"/>
                  </a:lnTo>
                  <a:lnTo>
                    <a:pt x="716" y="167"/>
                  </a:lnTo>
                  <a:lnTo>
                    <a:pt x="715" y="169"/>
                  </a:lnTo>
                  <a:lnTo>
                    <a:pt x="715" y="172"/>
                  </a:lnTo>
                  <a:lnTo>
                    <a:pt x="713" y="175"/>
                  </a:lnTo>
                  <a:lnTo>
                    <a:pt x="713" y="177"/>
                  </a:lnTo>
                  <a:lnTo>
                    <a:pt x="710" y="178"/>
                  </a:lnTo>
                  <a:lnTo>
                    <a:pt x="708" y="182"/>
                  </a:lnTo>
                  <a:lnTo>
                    <a:pt x="707" y="183"/>
                  </a:lnTo>
                  <a:lnTo>
                    <a:pt x="705" y="185"/>
                  </a:lnTo>
                  <a:lnTo>
                    <a:pt x="704" y="186"/>
                  </a:lnTo>
                  <a:lnTo>
                    <a:pt x="700" y="188"/>
                  </a:lnTo>
                  <a:lnTo>
                    <a:pt x="699" y="188"/>
                  </a:lnTo>
                  <a:lnTo>
                    <a:pt x="696" y="190"/>
                  </a:lnTo>
                  <a:lnTo>
                    <a:pt x="693" y="190"/>
                  </a:lnTo>
                  <a:lnTo>
                    <a:pt x="689" y="190"/>
                  </a:lnTo>
                  <a:lnTo>
                    <a:pt x="27" y="190"/>
                  </a:lnTo>
                  <a:lnTo>
                    <a:pt x="26" y="190"/>
                  </a:lnTo>
                  <a:lnTo>
                    <a:pt x="23" y="190"/>
                  </a:lnTo>
                  <a:lnTo>
                    <a:pt x="21" y="190"/>
                  </a:lnTo>
                  <a:lnTo>
                    <a:pt x="18" y="188"/>
                  </a:lnTo>
                  <a:lnTo>
                    <a:pt x="15" y="188"/>
                  </a:lnTo>
                  <a:lnTo>
                    <a:pt x="13" y="186"/>
                  </a:lnTo>
                  <a:lnTo>
                    <a:pt x="12" y="185"/>
                  </a:lnTo>
                  <a:lnTo>
                    <a:pt x="8" y="183"/>
                  </a:lnTo>
                  <a:lnTo>
                    <a:pt x="7" y="182"/>
                  </a:lnTo>
                  <a:lnTo>
                    <a:pt x="5" y="178"/>
                  </a:lnTo>
                  <a:lnTo>
                    <a:pt x="4" y="177"/>
                  </a:lnTo>
                  <a:lnTo>
                    <a:pt x="2" y="175"/>
                  </a:lnTo>
                  <a:lnTo>
                    <a:pt x="2" y="172"/>
                  </a:lnTo>
                  <a:lnTo>
                    <a:pt x="0" y="169"/>
                  </a:lnTo>
                  <a:lnTo>
                    <a:pt x="0" y="167"/>
                  </a:lnTo>
                  <a:lnTo>
                    <a:pt x="0" y="163"/>
                  </a:lnTo>
                  <a:lnTo>
                    <a:pt x="0" y="27"/>
                  </a:lnTo>
                  <a:lnTo>
                    <a:pt x="0" y="26"/>
                  </a:lnTo>
                  <a:lnTo>
                    <a:pt x="0" y="24"/>
                  </a:lnTo>
                  <a:lnTo>
                    <a:pt x="0" y="21"/>
                  </a:lnTo>
                  <a:lnTo>
                    <a:pt x="2" y="18"/>
                  </a:lnTo>
                  <a:lnTo>
                    <a:pt x="2" y="16"/>
                  </a:lnTo>
                  <a:lnTo>
                    <a:pt x="4" y="13"/>
                  </a:lnTo>
                  <a:lnTo>
                    <a:pt x="5" y="11"/>
                  </a:lnTo>
                  <a:lnTo>
                    <a:pt x="7" y="10"/>
                  </a:lnTo>
                  <a:lnTo>
                    <a:pt x="8" y="8"/>
                  </a:lnTo>
                  <a:lnTo>
                    <a:pt x="12" y="7"/>
                  </a:lnTo>
                  <a:lnTo>
                    <a:pt x="13" y="5"/>
                  </a:lnTo>
                  <a:lnTo>
                    <a:pt x="15" y="3"/>
                  </a:lnTo>
                  <a:lnTo>
                    <a:pt x="18" y="2"/>
                  </a:lnTo>
                  <a:lnTo>
                    <a:pt x="21" y="2"/>
                  </a:lnTo>
                  <a:lnTo>
                    <a:pt x="23" y="0"/>
                  </a:lnTo>
                  <a:lnTo>
                    <a:pt x="2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5" name="Freeform 17"/>
            <p:cNvSpPr>
              <a:spLocks/>
            </p:cNvSpPr>
            <p:nvPr/>
          </p:nvSpPr>
          <p:spPr bwMode="auto">
            <a:xfrm>
              <a:off x="922" y="2545"/>
              <a:ext cx="94" cy="123"/>
            </a:xfrm>
            <a:custGeom>
              <a:avLst/>
              <a:gdLst>
                <a:gd name="T0" fmla="*/ 22 w 94"/>
                <a:gd name="T1" fmla="*/ 41 h 123"/>
                <a:gd name="T2" fmla="*/ 22 w 94"/>
                <a:gd name="T3" fmla="*/ 123 h 123"/>
                <a:gd name="T4" fmla="*/ 0 w 94"/>
                <a:gd name="T5" fmla="*/ 123 h 123"/>
                <a:gd name="T6" fmla="*/ 0 w 94"/>
                <a:gd name="T7" fmla="*/ 0 h 123"/>
                <a:gd name="T8" fmla="*/ 20 w 94"/>
                <a:gd name="T9" fmla="*/ 0 h 123"/>
                <a:gd name="T10" fmla="*/ 70 w 94"/>
                <a:gd name="T11" fmla="*/ 80 h 123"/>
                <a:gd name="T12" fmla="*/ 70 w 94"/>
                <a:gd name="T13" fmla="*/ 0 h 123"/>
                <a:gd name="T14" fmla="*/ 94 w 94"/>
                <a:gd name="T15" fmla="*/ 0 h 123"/>
                <a:gd name="T16" fmla="*/ 94 w 94"/>
                <a:gd name="T17" fmla="*/ 123 h 123"/>
                <a:gd name="T18" fmla="*/ 73 w 94"/>
                <a:gd name="T19" fmla="*/ 123 h 123"/>
                <a:gd name="T20" fmla="*/ 22 w 94"/>
                <a:gd name="T21" fmla="*/ 4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123"/>
                <a:gd name="T35" fmla="*/ 94 w 94"/>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123">
                  <a:moveTo>
                    <a:pt x="22" y="41"/>
                  </a:moveTo>
                  <a:lnTo>
                    <a:pt x="22" y="123"/>
                  </a:lnTo>
                  <a:lnTo>
                    <a:pt x="0" y="123"/>
                  </a:lnTo>
                  <a:lnTo>
                    <a:pt x="0" y="0"/>
                  </a:lnTo>
                  <a:lnTo>
                    <a:pt x="20" y="0"/>
                  </a:lnTo>
                  <a:lnTo>
                    <a:pt x="70" y="80"/>
                  </a:lnTo>
                  <a:lnTo>
                    <a:pt x="70" y="0"/>
                  </a:lnTo>
                  <a:lnTo>
                    <a:pt x="94" y="0"/>
                  </a:lnTo>
                  <a:lnTo>
                    <a:pt x="94" y="123"/>
                  </a:lnTo>
                  <a:lnTo>
                    <a:pt x="73" y="123"/>
                  </a:lnTo>
                  <a:lnTo>
                    <a:pt x="22" y="4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6" name="Rectangle 18"/>
            <p:cNvSpPr>
              <a:spLocks noChangeArrowheads="1"/>
            </p:cNvSpPr>
            <p:nvPr/>
          </p:nvSpPr>
          <p:spPr bwMode="auto">
            <a:xfrm>
              <a:off x="775" y="2545"/>
              <a:ext cx="24" cy="12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7" name="Freeform 19"/>
            <p:cNvSpPr>
              <a:spLocks/>
            </p:cNvSpPr>
            <p:nvPr/>
          </p:nvSpPr>
          <p:spPr bwMode="auto">
            <a:xfrm>
              <a:off x="670" y="2545"/>
              <a:ext cx="94" cy="123"/>
            </a:xfrm>
            <a:custGeom>
              <a:avLst/>
              <a:gdLst>
                <a:gd name="T0" fmla="*/ 0 w 94"/>
                <a:gd name="T1" fmla="*/ 0 h 123"/>
                <a:gd name="T2" fmla="*/ 94 w 94"/>
                <a:gd name="T3" fmla="*/ 0 h 123"/>
                <a:gd name="T4" fmla="*/ 94 w 94"/>
                <a:gd name="T5" fmla="*/ 21 h 123"/>
                <a:gd name="T6" fmla="*/ 59 w 94"/>
                <a:gd name="T7" fmla="*/ 21 h 123"/>
                <a:gd name="T8" fmla="*/ 59 w 94"/>
                <a:gd name="T9" fmla="*/ 123 h 123"/>
                <a:gd name="T10" fmla="*/ 35 w 94"/>
                <a:gd name="T11" fmla="*/ 123 h 123"/>
                <a:gd name="T12" fmla="*/ 35 w 94"/>
                <a:gd name="T13" fmla="*/ 21 h 123"/>
                <a:gd name="T14" fmla="*/ 0 w 94"/>
                <a:gd name="T15" fmla="*/ 21 h 123"/>
                <a:gd name="T16" fmla="*/ 0 w 94"/>
                <a:gd name="T17" fmla="*/ 0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
                <a:gd name="T28" fmla="*/ 0 h 123"/>
                <a:gd name="T29" fmla="*/ 94 w 94"/>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 h="123">
                  <a:moveTo>
                    <a:pt x="0" y="0"/>
                  </a:moveTo>
                  <a:lnTo>
                    <a:pt x="94" y="0"/>
                  </a:lnTo>
                  <a:lnTo>
                    <a:pt x="94" y="21"/>
                  </a:lnTo>
                  <a:lnTo>
                    <a:pt x="59" y="21"/>
                  </a:lnTo>
                  <a:lnTo>
                    <a:pt x="59" y="123"/>
                  </a:lnTo>
                  <a:lnTo>
                    <a:pt x="35" y="123"/>
                  </a:lnTo>
                  <a:lnTo>
                    <a:pt x="35" y="21"/>
                  </a:lnTo>
                  <a:lnTo>
                    <a:pt x="0" y="21"/>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8" name="Freeform 20"/>
            <p:cNvSpPr>
              <a:spLocks/>
            </p:cNvSpPr>
            <p:nvPr/>
          </p:nvSpPr>
          <p:spPr bwMode="auto">
            <a:xfrm>
              <a:off x="460" y="2545"/>
              <a:ext cx="108" cy="123"/>
            </a:xfrm>
            <a:custGeom>
              <a:avLst/>
              <a:gdLst>
                <a:gd name="T0" fmla="*/ 77 w 108"/>
                <a:gd name="T1" fmla="*/ 97 h 123"/>
                <a:gd name="T2" fmla="*/ 32 w 108"/>
                <a:gd name="T3" fmla="*/ 97 h 123"/>
                <a:gd name="T4" fmla="*/ 23 w 108"/>
                <a:gd name="T5" fmla="*/ 123 h 123"/>
                <a:gd name="T6" fmla="*/ 0 w 108"/>
                <a:gd name="T7" fmla="*/ 123 h 123"/>
                <a:gd name="T8" fmla="*/ 43 w 108"/>
                <a:gd name="T9" fmla="*/ 0 h 123"/>
                <a:gd name="T10" fmla="*/ 67 w 108"/>
                <a:gd name="T11" fmla="*/ 0 h 123"/>
                <a:gd name="T12" fmla="*/ 108 w 108"/>
                <a:gd name="T13" fmla="*/ 123 h 123"/>
                <a:gd name="T14" fmla="*/ 86 w 108"/>
                <a:gd name="T15" fmla="*/ 123 h 123"/>
                <a:gd name="T16" fmla="*/ 77 w 108"/>
                <a:gd name="T17" fmla="*/ 97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23"/>
                <a:gd name="T29" fmla="*/ 108 w 108"/>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23">
                  <a:moveTo>
                    <a:pt x="77" y="97"/>
                  </a:moveTo>
                  <a:lnTo>
                    <a:pt x="32" y="97"/>
                  </a:lnTo>
                  <a:lnTo>
                    <a:pt x="23" y="123"/>
                  </a:lnTo>
                  <a:lnTo>
                    <a:pt x="0" y="123"/>
                  </a:lnTo>
                  <a:lnTo>
                    <a:pt x="43" y="0"/>
                  </a:lnTo>
                  <a:lnTo>
                    <a:pt x="67" y="0"/>
                  </a:lnTo>
                  <a:lnTo>
                    <a:pt x="108" y="123"/>
                  </a:lnTo>
                  <a:lnTo>
                    <a:pt x="86" y="123"/>
                  </a:lnTo>
                  <a:lnTo>
                    <a:pt x="77" y="9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9" name="Freeform 21"/>
            <p:cNvSpPr>
              <a:spLocks/>
            </p:cNvSpPr>
            <p:nvPr/>
          </p:nvSpPr>
          <p:spPr bwMode="auto">
            <a:xfrm>
              <a:off x="363" y="2545"/>
              <a:ext cx="91" cy="123"/>
            </a:xfrm>
            <a:custGeom>
              <a:avLst/>
              <a:gdLst>
                <a:gd name="T0" fmla="*/ 23 w 91"/>
                <a:gd name="T1" fmla="*/ 19 h 123"/>
                <a:gd name="T2" fmla="*/ 65 w 91"/>
                <a:gd name="T3" fmla="*/ 102 h 123"/>
                <a:gd name="T4" fmla="*/ 65 w 91"/>
                <a:gd name="T5" fmla="*/ 102 h 123"/>
                <a:gd name="T6" fmla="*/ 67 w 91"/>
                <a:gd name="T7" fmla="*/ 102 h 123"/>
                <a:gd name="T8" fmla="*/ 67 w 91"/>
                <a:gd name="T9" fmla="*/ 102 h 123"/>
                <a:gd name="T10" fmla="*/ 69 w 91"/>
                <a:gd name="T11" fmla="*/ 100 h 123"/>
                <a:gd name="T12" fmla="*/ 69 w 91"/>
                <a:gd name="T13" fmla="*/ 100 h 123"/>
                <a:gd name="T14" fmla="*/ 69 w 91"/>
                <a:gd name="T15" fmla="*/ 99 h 123"/>
                <a:gd name="T16" fmla="*/ 69 w 91"/>
                <a:gd name="T17" fmla="*/ 99 h 123"/>
                <a:gd name="T18" fmla="*/ 69 w 91"/>
                <a:gd name="T19" fmla="*/ 97 h 123"/>
                <a:gd name="T20" fmla="*/ 69 w 91"/>
                <a:gd name="T21" fmla="*/ 78 h 123"/>
                <a:gd name="T22" fmla="*/ 91 w 91"/>
                <a:gd name="T23" fmla="*/ 113 h 123"/>
                <a:gd name="T24" fmla="*/ 91 w 91"/>
                <a:gd name="T25" fmla="*/ 115 h 123"/>
                <a:gd name="T26" fmla="*/ 89 w 91"/>
                <a:gd name="T27" fmla="*/ 116 h 123"/>
                <a:gd name="T28" fmla="*/ 89 w 91"/>
                <a:gd name="T29" fmla="*/ 118 h 123"/>
                <a:gd name="T30" fmla="*/ 89 w 91"/>
                <a:gd name="T31" fmla="*/ 119 h 123"/>
                <a:gd name="T32" fmla="*/ 89 w 91"/>
                <a:gd name="T33" fmla="*/ 119 h 123"/>
                <a:gd name="T34" fmla="*/ 88 w 91"/>
                <a:gd name="T35" fmla="*/ 121 h 123"/>
                <a:gd name="T36" fmla="*/ 88 w 91"/>
                <a:gd name="T37" fmla="*/ 121 h 123"/>
                <a:gd name="T38" fmla="*/ 86 w 91"/>
                <a:gd name="T39" fmla="*/ 123 h 123"/>
                <a:gd name="T40" fmla="*/ 8 w 91"/>
                <a:gd name="T41" fmla="*/ 123 h 123"/>
                <a:gd name="T42" fmla="*/ 8 w 91"/>
                <a:gd name="T43" fmla="*/ 123 h 123"/>
                <a:gd name="T44" fmla="*/ 5 w 91"/>
                <a:gd name="T45" fmla="*/ 123 h 123"/>
                <a:gd name="T46" fmla="*/ 3 w 91"/>
                <a:gd name="T47" fmla="*/ 121 h 123"/>
                <a:gd name="T48" fmla="*/ 3 w 91"/>
                <a:gd name="T49" fmla="*/ 121 h 123"/>
                <a:gd name="T50" fmla="*/ 2 w 91"/>
                <a:gd name="T51" fmla="*/ 121 h 123"/>
                <a:gd name="T52" fmla="*/ 0 w 91"/>
                <a:gd name="T53" fmla="*/ 119 h 123"/>
                <a:gd name="T54" fmla="*/ 0 w 91"/>
                <a:gd name="T55" fmla="*/ 118 h 123"/>
                <a:gd name="T56" fmla="*/ 0 w 91"/>
                <a:gd name="T57" fmla="*/ 116 h 123"/>
                <a:gd name="T58" fmla="*/ 0 w 91"/>
                <a:gd name="T59" fmla="*/ 8 h 123"/>
                <a:gd name="T60" fmla="*/ 0 w 91"/>
                <a:gd name="T61" fmla="*/ 8 h 123"/>
                <a:gd name="T62" fmla="*/ 0 w 91"/>
                <a:gd name="T63" fmla="*/ 6 h 123"/>
                <a:gd name="T64" fmla="*/ 0 w 91"/>
                <a:gd name="T65" fmla="*/ 5 h 123"/>
                <a:gd name="T66" fmla="*/ 2 w 91"/>
                <a:gd name="T67" fmla="*/ 3 h 123"/>
                <a:gd name="T68" fmla="*/ 2 w 91"/>
                <a:gd name="T69" fmla="*/ 2 h 123"/>
                <a:gd name="T70" fmla="*/ 3 w 91"/>
                <a:gd name="T71" fmla="*/ 2 h 123"/>
                <a:gd name="T72" fmla="*/ 5 w 91"/>
                <a:gd name="T73" fmla="*/ 0 h 123"/>
                <a:gd name="T74" fmla="*/ 7 w 91"/>
                <a:gd name="T75" fmla="*/ 0 h 123"/>
                <a:gd name="T76" fmla="*/ 81 w 91"/>
                <a:gd name="T77" fmla="*/ 0 h 123"/>
                <a:gd name="T78" fmla="*/ 83 w 91"/>
                <a:gd name="T79" fmla="*/ 0 h 123"/>
                <a:gd name="T80" fmla="*/ 85 w 91"/>
                <a:gd name="T81" fmla="*/ 0 h 123"/>
                <a:gd name="T82" fmla="*/ 86 w 91"/>
                <a:gd name="T83" fmla="*/ 0 h 123"/>
                <a:gd name="T84" fmla="*/ 88 w 91"/>
                <a:gd name="T85" fmla="*/ 2 h 123"/>
                <a:gd name="T86" fmla="*/ 88 w 91"/>
                <a:gd name="T87" fmla="*/ 2 h 123"/>
                <a:gd name="T88" fmla="*/ 89 w 91"/>
                <a:gd name="T89" fmla="*/ 3 h 123"/>
                <a:gd name="T90" fmla="*/ 89 w 91"/>
                <a:gd name="T91" fmla="*/ 5 h 123"/>
                <a:gd name="T92" fmla="*/ 89 w 91"/>
                <a:gd name="T93" fmla="*/ 6 h 123"/>
                <a:gd name="T94" fmla="*/ 91 w 91"/>
                <a:gd name="T95" fmla="*/ 40 h 123"/>
                <a:gd name="T96" fmla="*/ 69 w 91"/>
                <a:gd name="T97" fmla="*/ 22 h 123"/>
                <a:gd name="T98" fmla="*/ 69 w 91"/>
                <a:gd name="T99" fmla="*/ 22 h 123"/>
                <a:gd name="T100" fmla="*/ 69 w 91"/>
                <a:gd name="T101" fmla="*/ 22 h 123"/>
                <a:gd name="T102" fmla="*/ 69 w 91"/>
                <a:gd name="T103" fmla="*/ 21 h 123"/>
                <a:gd name="T104" fmla="*/ 69 w 91"/>
                <a:gd name="T105" fmla="*/ 21 h 123"/>
                <a:gd name="T106" fmla="*/ 69 w 91"/>
                <a:gd name="T107" fmla="*/ 21 h 123"/>
                <a:gd name="T108" fmla="*/ 67 w 91"/>
                <a:gd name="T109" fmla="*/ 19 h 123"/>
                <a:gd name="T110" fmla="*/ 67 w 91"/>
                <a:gd name="T111" fmla="*/ 19 h 123"/>
                <a:gd name="T112" fmla="*/ 67 w 91"/>
                <a:gd name="T113" fmla="*/ 19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1"/>
                <a:gd name="T172" fmla="*/ 0 h 123"/>
                <a:gd name="T173" fmla="*/ 91 w 91"/>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1" h="123">
                  <a:moveTo>
                    <a:pt x="65" y="19"/>
                  </a:moveTo>
                  <a:lnTo>
                    <a:pt x="23" y="19"/>
                  </a:lnTo>
                  <a:lnTo>
                    <a:pt x="23" y="102"/>
                  </a:lnTo>
                  <a:lnTo>
                    <a:pt x="65" y="102"/>
                  </a:lnTo>
                  <a:lnTo>
                    <a:pt x="67" y="102"/>
                  </a:lnTo>
                  <a:lnTo>
                    <a:pt x="67" y="100"/>
                  </a:lnTo>
                  <a:lnTo>
                    <a:pt x="69" y="100"/>
                  </a:lnTo>
                  <a:lnTo>
                    <a:pt x="69" y="99"/>
                  </a:lnTo>
                  <a:lnTo>
                    <a:pt x="69" y="97"/>
                  </a:lnTo>
                  <a:lnTo>
                    <a:pt x="69" y="78"/>
                  </a:lnTo>
                  <a:lnTo>
                    <a:pt x="91" y="78"/>
                  </a:lnTo>
                  <a:lnTo>
                    <a:pt x="91" y="113"/>
                  </a:lnTo>
                  <a:lnTo>
                    <a:pt x="91" y="115"/>
                  </a:lnTo>
                  <a:lnTo>
                    <a:pt x="89" y="115"/>
                  </a:lnTo>
                  <a:lnTo>
                    <a:pt x="89" y="116"/>
                  </a:lnTo>
                  <a:lnTo>
                    <a:pt x="89" y="118"/>
                  </a:lnTo>
                  <a:lnTo>
                    <a:pt x="89" y="119"/>
                  </a:lnTo>
                  <a:lnTo>
                    <a:pt x="89" y="121"/>
                  </a:lnTo>
                  <a:lnTo>
                    <a:pt x="88" y="121"/>
                  </a:lnTo>
                  <a:lnTo>
                    <a:pt x="86" y="123"/>
                  </a:lnTo>
                  <a:lnTo>
                    <a:pt x="85" y="123"/>
                  </a:lnTo>
                  <a:lnTo>
                    <a:pt x="8" y="123"/>
                  </a:lnTo>
                  <a:lnTo>
                    <a:pt x="7" y="123"/>
                  </a:lnTo>
                  <a:lnTo>
                    <a:pt x="5" y="123"/>
                  </a:lnTo>
                  <a:lnTo>
                    <a:pt x="3" y="121"/>
                  </a:lnTo>
                  <a:lnTo>
                    <a:pt x="2" y="121"/>
                  </a:lnTo>
                  <a:lnTo>
                    <a:pt x="2" y="119"/>
                  </a:lnTo>
                  <a:lnTo>
                    <a:pt x="0" y="119"/>
                  </a:lnTo>
                  <a:lnTo>
                    <a:pt x="0" y="118"/>
                  </a:lnTo>
                  <a:lnTo>
                    <a:pt x="0" y="116"/>
                  </a:lnTo>
                  <a:lnTo>
                    <a:pt x="0" y="115"/>
                  </a:lnTo>
                  <a:lnTo>
                    <a:pt x="0" y="8"/>
                  </a:lnTo>
                  <a:lnTo>
                    <a:pt x="0" y="6"/>
                  </a:lnTo>
                  <a:lnTo>
                    <a:pt x="0" y="5"/>
                  </a:lnTo>
                  <a:lnTo>
                    <a:pt x="2" y="3"/>
                  </a:lnTo>
                  <a:lnTo>
                    <a:pt x="2" y="2"/>
                  </a:lnTo>
                  <a:lnTo>
                    <a:pt x="3" y="2"/>
                  </a:lnTo>
                  <a:lnTo>
                    <a:pt x="5" y="2"/>
                  </a:lnTo>
                  <a:lnTo>
                    <a:pt x="5" y="0"/>
                  </a:lnTo>
                  <a:lnTo>
                    <a:pt x="7" y="0"/>
                  </a:lnTo>
                  <a:lnTo>
                    <a:pt x="8" y="0"/>
                  </a:lnTo>
                  <a:lnTo>
                    <a:pt x="81" y="0"/>
                  </a:lnTo>
                  <a:lnTo>
                    <a:pt x="83" y="0"/>
                  </a:lnTo>
                  <a:lnTo>
                    <a:pt x="85" y="0"/>
                  </a:lnTo>
                  <a:lnTo>
                    <a:pt x="86" y="0"/>
                  </a:lnTo>
                  <a:lnTo>
                    <a:pt x="86" y="2"/>
                  </a:lnTo>
                  <a:lnTo>
                    <a:pt x="88" y="2"/>
                  </a:lnTo>
                  <a:lnTo>
                    <a:pt x="89" y="2"/>
                  </a:lnTo>
                  <a:lnTo>
                    <a:pt x="89" y="3"/>
                  </a:lnTo>
                  <a:lnTo>
                    <a:pt x="89" y="5"/>
                  </a:lnTo>
                  <a:lnTo>
                    <a:pt x="89" y="6"/>
                  </a:lnTo>
                  <a:lnTo>
                    <a:pt x="91" y="8"/>
                  </a:lnTo>
                  <a:lnTo>
                    <a:pt x="91" y="40"/>
                  </a:lnTo>
                  <a:lnTo>
                    <a:pt x="69" y="40"/>
                  </a:lnTo>
                  <a:lnTo>
                    <a:pt x="69" y="22"/>
                  </a:lnTo>
                  <a:lnTo>
                    <a:pt x="69" y="21"/>
                  </a:lnTo>
                  <a:lnTo>
                    <a:pt x="69" y="19"/>
                  </a:lnTo>
                  <a:lnTo>
                    <a:pt x="67" y="19"/>
                  </a:lnTo>
                  <a:lnTo>
                    <a:pt x="65" y="19"/>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0" name="Freeform 22"/>
            <p:cNvSpPr>
              <a:spLocks/>
            </p:cNvSpPr>
            <p:nvPr/>
          </p:nvSpPr>
          <p:spPr bwMode="auto">
            <a:xfrm>
              <a:off x="498" y="2577"/>
              <a:ext cx="32" cy="44"/>
            </a:xfrm>
            <a:custGeom>
              <a:avLst/>
              <a:gdLst>
                <a:gd name="T0" fmla="*/ 16 w 32"/>
                <a:gd name="T1" fmla="*/ 0 h 44"/>
                <a:gd name="T2" fmla="*/ 0 w 32"/>
                <a:gd name="T3" fmla="*/ 44 h 44"/>
                <a:gd name="T4" fmla="*/ 32 w 32"/>
                <a:gd name="T5" fmla="*/ 44 h 44"/>
                <a:gd name="T6" fmla="*/ 16 w 32"/>
                <a:gd name="T7" fmla="*/ 0 h 44"/>
                <a:gd name="T8" fmla="*/ 0 60000 65536"/>
                <a:gd name="T9" fmla="*/ 0 60000 65536"/>
                <a:gd name="T10" fmla="*/ 0 60000 65536"/>
                <a:gd name="T11" fmla="*/ 0 60000 65536"/>
                <a:gd name="T12" fmla="*/ 0 w 32"/>
                <a:gd name="T13" fmla="*/ 0 h 44"/>
                <a:gd name="T14" fmla="*/ 32 w 32"/>
                <a:gd name="T15" fmla="*/ 44 h 44"/>
              </a:gdLst>
              <a:ahLst/>
              <a:cxnLst>
                <a:cxn ang="T8">
                  <a:pos x="T0" y="T1"/>
                </a:cxn>
                <a:cxn ang="T9">
                  <a:pos x="T2" y="T3"/>
                </a:cxn>
                <a:cxn ang="T10">
                  <a:pos x="T4" y="T5"/>
                </a:cxn>
                <a:cxn ang="T11">
                  <a:pos x="T6" y="T7"/>
                </a:cxn>
              </a:cxnLst>
              <a:rect l="T12" t="T13" r="T14" b="T15"/>
              <a:pathLst>
                <a:path w="32" h="44">
                  <a:moveTo>
                    <a:pt x="16" y="0"/>
                  </a:moveTo>
                  <a:lnTo>
                    <a:pt x="0" y="44"/>
                  </a:lnTo>
                  <a:lnTo>
                    <a:pt x="32" y="44"/>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1" name="Freeform 23"/>
            <p:cNvSpPr>
              <a:spLocks/>
            </p:cNvSpPr>
            <p:nvPr/>
          </p:nvSpPr>
          <p:spPr bwMode="auto">
            <a:xfrm>
              <a:off x="812" y="2545"/>
              <a:ext cx="95" cy="123"/>
            </a:xfrm>
            <a:custGeom>
              <a:avLst/>
              <a:gdLst>
                <a:gd name="T0" fmla="*/ 78 w 95"/>
                <a:gd name="T1" fmla="*/ 123 h 123"/>
                <a:gd name="T2" fmla="*/ 78 w 95"/>
                <a:gd name="T3" fmla="*/ 123 h 123"/>
                <a:gd name="T4" fmla="*/ 83 w 95"/>
                <a:gd name="T5" fmla="*/ 121 h 123"/>
                <a:gd name="T6" fmla="*/ 86 w 95"/>
                <a:gd name="T7" fmla="*/ 121 h 123"/>
                <a:gd name="T8" fmla="*/ 89 w 95"/>
                <a:gd name="T9" fmla="*/ 119 h 123"/>
                <a:gd name="T10" fmla="*/ 91 w 95"/>
                <a:gd name="T11" fmla="*/ 116 h 123"/>
                <a:gd name="T12" fmla="*/ 92 w 95"/>
                <a:gd name="T13" fmla="*/ 115 h 123"/>
                <a:gd name="T14" fmla="*/ 94 w 95"/>
                <a:gd name="T15" fmla="*/ 111 h 123"/>
                <a:gd name="T16" fmla="*/ 95 w 95"/>
                <a:gd name="T17" fmla="*/ 108 h 123"/>
                <a:gd name="T18" fmla="*/ 95 w 95"/>
                <a:gd name="T19" fmla="*/ 18 h 123"/>
                <a:gd name="T20" fmla="*/ 95 w 95"/>
                <a:gd name="T21" fmla="*/ 16 h 123"/>
                <a:gd name="T22" fmla="*/ 94 w 95"/>
                <a:gd name="T23" fmla="*/ 13 h 123"/>
                <a:gd name="T24" fmla="*/ 94 w 95"/>
                <a:gd name="T25" fmla="*/ 10 h 123"/>
                <a:gd name="T26" fmla="*/ 92 w 95"/>
                <a:gd name="T27" fmla="*/ 6 h 123"/>
                <a:gd name="T28" fmla="*/ 89 w 95"/>
                <a:gd name="T29" fmla="*/ 5 h 123"/>
                <a:gd name="T30" fmla="*/ 86 w 95"/>
                <a:gd name="T31" fmla="*/ 3 h 123"/>
                <a:gd name="T32" fmla="*/ 84 w 95"/>
                <a:gd name="T33" fmla="*/ 2 h 123"/>
                <a:gd name="T34" fmla="*/ 81 w 95"/>
                <a:gd name="T35" fmla="*/ 0 h 123"/>
                <a:gd name="T36" fmla="*/ 17 w 95"/>
                <a:gd name="T37" fmla="*/ 0 h 123"/>
                <a:gd name="T38" fmla="*/ 16 w 95"/>
                <a:gd name="T39" fmla="*/ 0 h 123"/>
                <a:gd name="T40" fmla="*/ 13 w 95"/>
                <a:gd name="T41" fmla="*/ 0 h 123"/>
                <a:gd name="T42" fmla="*/ 9 w 95"/>
                <a:gd name="T43" fmla="*/ 2 h 123"/>
                <a:gd name="T44" fmla="*/ 6 w 95"/>
                <a:gd name="T45" fmla="*/ 3 h 123"/>
                <a:gd name="T46" fmla="*/ 5 w 95"/>
                <a:gd name="T47" fmla="*/ 6 h 123"/>
                <a:gd name="T48" fmla="*/ 2 w 95"/>
                <a:gd name="T49" fmla="*/ 8 h 123"/>
                <a:gd name="T50" fmla="*/ 2 w 95"/>
                <a:gd name="T51" fmla="*/ 11 h 123"/>
                <a:gd name="T52" fmla="*/ 0 w 95"/>
                <a:gd name="T53" fmla="*/ 14 h 123"/>
                <a:gd name="T54" fmla="*/ 0 w 95"/>
                <a:gd name="T55" fmla="*/ 105 h 123"/>
                <a:gd name="T56" fmla="*/ 0 w 95"/>
                <a:gd name="T57" fmla="*/ 107 h 123"/>
                <a:gd name="T58" fmla="*/ 0 w 95"/>
                <a:gd name="T59" fmla="*/ 110 h 123"/>
                <a:gd name="T60" fmla="*/ 2 w 95"/>
                <a:gd name="T61" fmla="*/ 113 h 123"/>
                <a:gd name="T62" fmla="*/ 3 w 95"/>
                <a:gd name="T63" fmla="*/ 115 h 123"/>
                <a:gd name="T64" fmla="*/ 6 w 95"/>
                <a:gd name="T65" fmla="*/ 118 h 123"/>
                <a:gd name="T66" fmla="*/ 8 w 95"/>
                <a:gd name="T67" fmla="*/ 119 h 123"/>
                <a:gd name="T68" fmla="*/ 11 w 95"/>
                <a:gd name="T69" fmla="*/ 121 h 123"/>
                <a:gd name="T70" fmla="*/ 14 w 95"/>
                <a:gd name="T71" fmla="*/ 123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
                <a:gd name="T109" fmla="*/ 0 h 123"/>
                <a:gd name="T110" fmla="*/ 95 w 95"/>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 h="123">
                  <a:moveTo>
                    <a:pt x="17" y="123"/>
                  </a:moveTo>
                  <a:lnTo>
                    <a:pt x="78" y="123"/>
                  </a:lnTo>
                  <a:lnTo>
                    <a:pt x="81" y="123"/>
                  </a:lnTo>
                  <a:lnTo>
                    <a:pt x="83" y="121"/>
                  </a:lnTo>
                  <a:lnTo>
                    <a:pt x="84" y="121"/>
                  </a:lnTo>
                  <a:lnTo>
                    <a:pt x="86" y="121"/>
                  </a:lnTo>
                  <a:lnTo>
                    <a:pt x="86" y="119"/>
                  </a:lnTo>
                  <a:lnTo>
                    <a:pt x="89" y="119"/>
                  </a:lnTo>
                  <a:lnTo>
                    <a:pt x="89" y="118"/>
                  </a:lnTo>
                  <a:lnTo>
                    <a:pt x="91" y="116"/>
                  </a:lnTo>
                  <a:lnTo>
                    <a:pt x="92" y="115"/>
                  </a:lnTo>
                  <a:lnTo>
                    <a:pt x="94" y="113"/>
                  </a:lnTo>
                  <a:lnTo>
                    <a:pt x="94" y="111"/>
                  </a:lnTo>
                  <a:lnTo>
                    <a:pt x="94" y="110"/>
                  </a:lnTo>
                  <a:lnTo>
                    <a:pt x="95" y="108"/>
                  </a:lnTo>
                  <a:lnTo>
                    <a:pt x="95" y="105"/>
                  </a:lnTo>
                  <a:lnTo>
                    <a:pt x="95" y="18"/>
                  </a:lnTo>
                  <a:lnTo>
                    <a:pt x="95" y="16"/>
                  </a:lnTo>
                  <a:lnTo>
                    <a:pt x="95" y="14"/>
                  </a:lnTo>
                  <a:lnTo>
                    <a:pt x="94" y="13"/>
                  </a:lnTo>
                  <a:lnTo>
                    <a:pt x="94" y="11"/>
                  </a:lnTo>
                  <a:lnTo>
                    <a:pt x="94" y="10"/>
                  </a:lnTo>
                  <a:lnTo>
                    <a:pt x="92" y="8"/>
                  </a:lnTo>
                  <a:lnTo>
                    <a:pt x="92" y="6"/>
                  </a:lnTo>
                  <a:lnTo>
                    <a:pt x="91" y="6"/>
                  </a:lnTo>
                  <a:lnTo>
                    <a:pt x="89" y="5"/>
                  </a:lnTo>
                  <a:lnTo>
                    <a:pt x="89" y="3"/>
                  </a:lnTo>
                  <a:lnTo>
                    <a:pt x="86" y="3"/>
                  </a:lnTo>
                  <a:lnTo>
                    <a:pt x="86" y="2"/>
                  </a:lnTo>
                  <a:lnTo>
                    <a:pt x="84" y="2"/>
                  </a:lnTo>
                  <a:lnTo>
                    <a:pt x="83" y="0"/>
                  </a:lnTo>
                  <a:lnTo>
                    <a:pt x="81" y="0"/>
                  </a:lnTo>
                  <a:lnTo>
                    <a:pt x="78" y="0"/>
                  </a:lnTo>
                  <a:lnTo>
                    <a:pt x="17" y="0"/>
                  </a:lnTo>
                  <a:lnTo>
                    <a:pt x="16" y="0"/>
                  </a:lnTo>
                  <a:lnTo>
                    <a:pt x="14" y="0"/>
                  </a:lnTo>
                  <a:lnTo>
                    <a:pt x="13" y="0"/>
                  </a:lnTo>
                  <a:lnTo>
                    <a:pt x="11" y="2"/>
                  </a:lnTo>
                  <a:lnTo>
                    <a:pt x="9" y="2"/>
                  </a:lnTo>
                  <a:lnTo>
                    <a:pt x="8" y="3"/>
                  </a:lnTo>
                  <a:lnTo>
                    <a:pt x="6" y="3"/>
                  </a:lnTo>
                  <a:lnTo>
                    <a:pt x="6" y="5"/>
                  </a:lnTo>
                  <a:lnTo>
                    <a:pt x="5" y="6"/>
                  </a:lnTo>
                  <a:lnTo>
                    <a:pt x="3" y="6"/>
                  </a:lnTo>
                  <a:lnTo>
                    <a:pt x="2" y="8"/>
                  </a:lnTo>
                  <a:lnTo>
                    <a:pt x="2" y="10"/>
                  </a:lnTo>
                  <a:lnTo>
                    <a:pt x="2" y="11"/>
                  </a:lnTo>
                  <a:lnTo>
                    <a:pt x="0" y="13"/>
                  </a:lnTo>
                  <a:lnTo>
                    <a:pt x="0" y="14"/>
                  </a:lnTo>
                  <a:lnTo>
                    <a:pt x="0" y="18"/>
                  </a:lnTo>
                  <a:lnTo>
                    <a:pt x="0" y="105"/>
                  </a:lnTo>
                  <a:lnTo>
                    <a:pt x="0" y="107"/>
                  </a:lnTo>
                  <a:lnTo>
                    <a:pt x="0" y="108"/>
                  </a:lnTo>
                  <a:lnTo>
                    <a:pt x="0" y="110"/>
                  </a:lnTo>
                  <a:lnTo>
                    <a:pt x="2" y="111"/>
                  </a:lnTo>
                  <a:lnTo>
                    <a:pt x="2" y="113"/>
                  </a:lnTo>
                  <a:lnTo>
                    <a:pt x="2" y="115"/>
                  </a:lnTo>
                  <a:lnTo>
                    <a:pt x="3" y="115"/>
                  </a:lnTo>
                  <a:lnTo>
                    <a:pt x="5" y="116"/>
                  </a:lnTo>
                  <a:lnTo>
                    <a:pt x="6" y="118"/>
                  </a:lnTo>
                  <a:lnTo>
                    <a:pt x="6" y="119"/>
                  </a:lnTo>
                  <a:lnTo>
                    <a:pt x="8" y="119"/>
                  </a:lnTo>
                  <a:lnTo>
                    <a:pt x="9" y="121"/>
                  </a:lnTo>
                  <a:lnTo>
                    <a:pt x="11" y="121"/>
                  </a:lnTo>
                  <a:lnTo>
                    <a:pt x="13" y="121"/>
                  </a:lnTo>
                  <a:lnTo>
                    <a:pt x="14" y="123"/>
                  </a:lnTo>
                  <a:lnTo>
                    <a:pt x="17" y="123"/>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2" name="Freeform 24"/>
            <p:cNvSpPr>
              <a:spLocks/>
            </p:cNvSpPr>
            <p:nvPr/>
          </p:nvSpPr>
          <p:spPr bwMode="auto">
            <a:xfrm>
              <a:off x="573" y="2545"/>
              <a:ext cx="88" cy="123"/>
            </a:xfrm>
            <a:custGeom>
              <a:avLst/>
              <a:gdLst>
                <a:gd name="T0" fmla="*/ 0 w 88"/>
                <a:gd name="T1" fmla="*/ 0 h 123"/>
                <a:gd name="T2" fmla="*/ 0 w 88"/>
                <a:gd name="T3" fmla="*/ 105 h 123"/>
                <a:gd name="T4" fmla="*/ 0 w 88"/>
                <a:gd name="T5" fmla="*/ 108 h 123"/>
                <a:gd name="T6" fmla="*/ 0 w 88"/>
                <a:gd name="T7" fmla="*/ 111 h 123"/>
                <a:gd name="T8" fmla="*/ 2 w 88"/>
                <a:gd name="T9" fmla="*/ 115 h 123"/>
                <a:gd name="T10" fmla="*/ 3 w 88"/>
                <a:gd name="T11" fmla="*/ 116 h 123"/>
                <a:gd name="T12" fmla="*/ 5 w 88"/>
                <a:gd name="T13" fmla="*/ 119 h 123"/>
                <a:gd name="T14" fmla="*/ 8 w 88"/>
                <a:gd name="T15" fmla="*/ 121 h 123"/>
                <a:gd name="T16" fmla="*/ 11 w 88"/>
                <a:gd name="T17" fmla="*/ 121 h 123"/>
                <a:gd name="T18" fmla="*/ 15 w 88"/>
                <a:gd name="T19" fmla="*/ 123 h 123"/>
                <a:gd name="T20" fmla="*/ 72 w 88"/>
                <a:gd name="T21" fmla="*/ 123 h 123"/>
                <a:gd name="T22" fmla="*/ 73 w 88"/>
                <a:gd name="T23" fmla="*/ 123 h 123"/>
                <a:gd name="T24" fmla="*/ 77 w 88"/>
                <a:gd name="T25" fmla="*/ 121 h 123"/>
                <a:gd name="T26" fmla="*/ 80 w 88"/>
                <a:gd name="T27" fmla="*/ 119 h 123"/>
                <a:gd name="T28" fmla="*/ 81 w 88"/>
                <a:gd name="T29" fmla="*/ 118 h 123"/>
                <a:gd name="T30" fmla="*/ 83 w 88"/>
                <a:gd name="T31" fmla="*/ 115 h 123"/>
                <a:gd name="T32" fmla="*/ 86 w 88"/>
                <a:gd name="T33" fmla="*/ 113 h 123"/>
                <a:gd name="T34" fmla="*/ 86 w 88"/>
                <a:gd name="T35" fmla="*/ 110 h 123"/>
                <a:gd name="T36" fmla="*/ 88 w 88"/>
                <a:gd name="T37" fmla="*/ 105 h 123"/>
                <a:gd name="T38" fmla="*/ 64 w 88"/>
                <a:gd name="T39" fmla="*/ 0 h 123"/>
                <a:gd name="T40" fmla="*/ 64 w 88"/>
                <a:gd name="T41" fmla="*/ 97 h 123"/>
                <a:gd name="T42" fmla="*/ 64 w 88"/>
                <a:gd name="T43" fmla="*/ 99 h 123"/>
                <a:gd name="T44" fmla="*/ 64 w 88"/>
                <a:gd name="T45" fmla="*/ 100 h 123"/>
                <a:gd name="T46" fmla="*/ 64 w 88"/>
                <a:gd name="T47" fmla="*/ 100 h 123"/>
                <a:gd name="T48" fmla="*/ 62 w 88"/>
                <a:gd name="T49" fmla="*/ 102 h 123"/>
                <a:gd name="T50" fmla="*/ 62 w 88"/>
                <a:gd name="T51" fmla="*/ 104 h 123"/>
                <a:gd name="T52" fmla="*/ 61 w 88"/>
                <a:gd name="T53" fmla="*/ 104 h 123"/>
                <a:gd name="T54" fmla="*/ 59 w 88"/>
                <a:gd name="T55" fmla="*/ 104 h 123"/>
                <a:gd name="T56" fmla="*/ 58 w 88"/>
                <a:gd name="T57" fmla="*/ 104 h 123"/>
                <a:gd name="T58" fmla="*/ 27 w 88"/>
                <a:gd name="T59" fmla="*/ 104 h 123"/>
                <a:gd name="T60" fmla="*/ 27 w 88"/>
                <a:gd name="T61" fmla="*/ 104 h 123"/>
                <a:gd name="T62" fmla="*/ 26 w 88"/>
                <a:gd name="T63" fmla="*/ 104 h 123"/>
                <a:gd name="T64" fmla="*/ 26 w 88"/>
                <a:gd name="T65" fmla="*/ 104 h 123"/>
                <a:gd name="T66" fmla="*/ 24 w 88"/>
                <a:gd name="T67" fmla="*/ 102 h 123"/>
                <a:gd name="T68" fmla="*/ 24 w 88"/>
                <a:gd name="T69" fmla="*/ 102 h 123"/>
                <a:gd name="T70" fmla="*/ 23 w 88"/>
                <a:gd name="T71" fmla="*/ 100 h 123"/>
                <a:gd name="T72" fmla="*/ 23 w 88"/>
                <a:gd name="T73" fmla="*/ 99 h 123"/>
                <a:gd name="T74" fmla="*/ 23 w 88"/>
                <a:gd name="T75" fmla="*/ 97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
                <a:gd name="T115" fmla="*/ 0 h 123"/>
                <a:gd name="T116" fmla="*/ 88 w 88"/>
                <a:gd name="T117" fmla="*/ 123 h 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 h="123">
                  <a:moveTo>
                    <a:pt x="23" y="0"/>
                  </a:moveTo>
                  <a:lnTo>
                    <a:pt x="0" y="0"/>
                  </a:lnTo>
                  <a:lnTo>
                    <a:pt x="0" y="105"/>
                  </a:lnTo>
                  <a:lnTo>
                    <a:pt x="0" y="107"/>
                  </a:lnTo>
                  <a:lnTo>
                    <a:pt x="0" y="108"/>
                  </a:lnTo>
                  <a:lnTo>
                    <a:pt x="0" y="110"/>
                  </a:lnTo>
                  <a:lnTo>
                    <a:pt x="0" y="111"/>
                  </a:lnTo>
                  <a:lnTo>
                    <a:pt x="2" y="113"/>
                  </a:lnTo>
                  <a:lnTo>
                    <a:pt x="2" y="115"/>
                  </a:lnTo>
                  <a:lnTo>
                    <a:pt x="3" y="115"/>
                  </a:lnTo>
                  <a:lnTo>
                    <a:pt x="3" y="116"/>
                  </a:lnTo>
                  <a:lnTo>
                    <a:pt x="5" y="118"/>
                  </a:lnTo>
                  <a:lnTo>
                    <a:pt x="5" y="119"/>
                  </a:lnTo>
                  <a:lnTo>
                    <a:pt x="7" y="119"/>
                  </a:lnTo>
                  <a:lnTo>
                    <a:pt x="8" y="121"/>
                  </a:lnTo>
                  <a:lnTo>
                    <a:pt x="10" y="121"/>
                  </a:lnTo>
                  <a:lnTo>
                    <a:pt x="11" y="121"/>
                  </a:lnTo>
                  <a:lnTo>
                    <a:pt x="13" y="123"/>
                  </a:lnTo>
                  <a:lnTo>
                    <a:pt x="15" y="123"/>
                  </a:lnTo>
                  <a:lnTo>
                    <a:pt x="72" y="123"/>
                  </a:lnTo>
                  <a:lnTo>
                    <a:pt x="73" y="123"/>
                  </a:lnTo>
                  <a:lnTo>
                    <a:pt x="75" y="121"/>
                  </a:lnTo>
                  <a:lnTo>
                    <a:pt x="77" y="121"/>
                  </a:lnTo>
                  <a:lnTo>
                    <a:pt x="78" y="121"/>
                  </a:lnTo>
                  <a:lnTo>
                    <a:pt x="80" y="119"/>
                  </a:lnTo>
                  <a:lnTo>
                    <a:pt x="81" y="118"/>
                  </a:lnTo>
                  <a:lnTo>
                    <a:pt x="83" y="116"/>
                  </a:lnTo>
                  <a:lnTo>
                    <a:pt x="83" y="115"/>
                  </a:lnTo>
                  <a:lnTo>
                    <a:pt x="85" y="115"/>
                  </a:lnTo>
                  <a:lnTo>
                    <a:pt x="86" y="113"/>
                  </a:lnTo>
                  <a:lnTo>
                    <a:pt x="86" y="111"/>
                  </a:lnTo>
                  <a:lnTo>
                    <a:pt x="86" y="110"/>
                  </a:lnTo>
                  <a:lnTo>
                    <a:pt x="86" y="108"/>
                  </a:lnTo>
                  <a:lnTo>
                    <a:pt x="88" y="105"/>
                  </a:lnTo>
                  <a:lnTo>
                    <a:pt x="88" y="0"/>
                  </a:lnTo>
                  <a:lnTo>
                    <a:pt x="64" y="0"/>
                  </a:lnTo>
                  <a:lnTo>
                    <a:pt x="64" y="97"/>
                  </a:lnTo>
                  <a:lnTo>
                    <a:pt x="64" y="99"/>
                  </a:lnTo>
                  <a:lnTo>
                    <a:pt x="64" y="100"/>
                  </a:lnTo>
                  <a:lnTo>
                    <a:pt x="62" y="102"/>
                  </a:lnTo>
                  <a:lnTo>
                    <a:pt x="62" y="104"/>
                  </a:lnTo>
                  <a:lnTo>
                    <a:pt x="61" y="104"/>
                  </a:lnTo>
                  <a:lnTo>
                    <a:pt x="59" y="104"/>
                  </a:lnTo>
                  <a:lnTo>
                    <a:pt x="58" y="104"/>
                  </a:lnTo>
                  <a:lnTo>
                    <a:pt x="27" y="104"/>
                  </a:lnTo>
                  <a:lnTo>
                    <a:pt x="26" y="104"/>
                  </a:lnTo>
                  <a:lnTo>
                    <a:pt x="24" y="104"/>
                  </a:lnTo>
                  <a:lnTo>
                    <a:pt x="24" y="102"/>
                  </a:lnTo>
                  <a:lnTo>
                    <a:pt x="23" y="100"/>
                  </a:lnTo>
                  <a:lnTo>
                    <a:pt x="23" y="99"/>
                  </a:lnTo>
                  <a:lnTo>
                    <a:pt x="23" y="97"/>
                  </a:lnTo>
                  <a:lnTo>
                    <a:pt x="23"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3" name="Freeform 25"/>
            <p:cNvSpPr>
              <a:spLocks/>
            </p:cNvSpPr>
            <p:nvPr/>
          </p:nvSpPr>
          <p:spPr bwMode="auto">
            <a:xfrm>
              <a:off x="833" y="2564"/>
              <a:ext cx="54" cy="85"/>
            </a:xfrm>
            <a:custGeom>
              <a:avLst/>
              <a:gdLst>
                <a:gd name="T0" fmla="*/ 49 w 54"/>
                <a:gd name="T1" fmla="*/ 85 h 85"/>
                <a:gd name="T2" fmla="*/ 49 w 54"/>
                <a:gd name="T3" fmla="*/ 85 h 85"/>
                <a:gd name="T4" fmla="*/ 49 w 54"/>
                <a:gd name="T5" fmla="*/ 85 h 85"/>
                <a:gd name="T6" fmla="*/ 51 w 54"/>
                <a:gd name="T7" fmla="*/ 83 h 85"/>
                <a:gd name="T8" fmla="*/ 52 w 54"/>
                <a:gd name="T9" fmla="*/ 83 h 85"/>
                <a:gd name="T10" fmla="*/ 52 w 54"/>
                <a:gd name="T11" fmla="*/ 81 h 85"/>
                <a:gd name="T12" fmla="*/ 52 w 54"/>
                <a:gd name="T13" fmla="*/ 81 h 85"/>
                <a:gd name="T14" fmla="*/ 54 w 54"/>
                <a:gd name="T15" fmla="*/ 80 h 85"/>
                <a:gd name="T16" fmla="*/ 54 w 54"/>
                <a:gd name="T17" fmla="*/ 78 h 85"/>
                <a:gd name="T18" fmla="*/ 54 w 54"/>
                <a:gd name="T19" fmla="*/ 7 h 85"/>
                <a:gd name="T20" fmla="*/ 54 w 54"/>
                <a:gd name="T21" fmla="*/ 7 h 85"/>
                <a:gd name="T22" fmla="*/ 54 w 54"/>
                <a:gd name="T23" fmla="*/ 5 h 85"/>
                <a:gd name="T24" fmla="*/ 54 w 54"/>
                <a:gd name="T25" fmla="*/ 3 h 85"/>
                <a:gd name="T26" fmla="*/ 52 w 54"/>
                <a:gd name="T27" fmla="*/ 3 h 85"/>
                <a:gd name="T28" fmla="*/ 52 w 54"/>
                <a:gd name="T29" fmla="*/ 2 h 85"/>
                <a:gd name="T30" fmla="*/ 51 w 54"/>
                <a:gd name="T31" fmla="*/ 2 h 85"/>
                <a:gd name="T32" fmla="*/ 51 w 54"/>
                <a:gd name="T33" fmla="*/ 0 h 85"/>
                <a:gd name="T34" fmla="*/ 49 w 54"/>
                <a:gd name="T35" fmla="*/ 0 h 85"/>
                <a:gd name="T36" fmla="*/ 4 w 54"/>
                <a:gd name="T37" fmla="*/ 0 h 85"/>
                <a:gd name="T38" fmla="*/ 4 w 54"/>
                <a:gd name="T39" fmla="*/ 0 h 85"/>
                <a:gd name="T40" fmla="*/ 4 w 54"/>
                <a:gd name="T41" fmla="*/ 0 h 85"/>
                <a:gd name="T42" fmla="*/ 3 w 54"/>
                <a:gd name="T43" fmla="*/ 2 h 85"/>
                <a:gd name="T44" fmla="*/ 3 w 54"/>
                <a:gd name="T45" fmla="*/ 2 h 85"/>
                <a:gd name="T46" fmla="*/ 1 w 54"/>
                <a:gd name="T47" fmla="*/ 2 h 85"/>
                <a:gd name="T48" fmla="*/ 1 w 54"/>
                <a:gd name="T49" fmla="*/ 3 h 85"/>
                <a:gd name="T50" fmla="*/ 0 w 54"/>
                <a:gd name="T51" fmla="*/ 5 h 85"/>
                <a:gd name="T52" fmla="*/ 0 w 54"/>
                <a:gd name="T53" fmla="*/ 5 h 85"/>
                <a:gd name="T54" fmla="*/ 0 w 54"/>
                <a:gd name="T55" fmla="*/ 78 h 85"/>
                <a:gd name="T56" fmla="*/ 0 w 54"/>
                <a:gd name="T57" fmla="*/ 78 h 85"/>
                <a:gd name="T58" fmla="*/ 0 w 54"/>
                <a:gd name="T59" fmla="*/ 80 h 85"/>
                <a:gd name="T60" fmla="*/ 1 w 54"/>
                <a:gd name="T61" fmla="*/ 80 h 85"/>
                <a:gd name="T62" fmla="*/ 1 w 54"/>
                <a:gd name="T63" fmla="*/ 81 h 85"/>
                <a:gd name="T64" fmla="*/ 1 w 54"/>
                <a:gd name="T65" fmla="*/ 83 h 85"/>
                <a:gd name="T66" fmla="*/ 3 w 54"/>
                <a:gd name="T67" fmla="*/ 83 h 85"/>
                <a:gd name="T68" fmla="*/ 3 w 54"/>
                <a:gd name="T69" fmla="*/ 83 h 85"/>
                <a:gd name="T70" fmla="*/ 4 w 54"/>
                <a:gd name="T71" fmla="*/ 85 h 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
                <a:gd name="T109" fmla="*/ 0 h 85"/>
                <a:gd name="T110" fmla="*/ 54 w 54"/>
                <a:gd name="T111" fmla="*/ 85 h 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 h="85">
                  <a:moveTo>
                    <a:pt x="4" y="85"/>
                  </a:moveTo>
                  <a:lnTo>
                    <a:pt x="49" y="85"/>
                  </a:lnTo>
                  <a:lnTo>
                    <a:pt x="51" y="83"/>
                  </a:lnTo>
                  <a:lnTo>
                    <a:pt x="52" y="83"/>
                  </a:lnTo>
                  <a:lnTo>
                    <a:pt x="52" y="81"/>
                  </a:lnTo>
                  <a:lnTo>
                    <a:pt x="54" y="80"/>
                  </a:lnTo>
                  <a:lnTo>
                    <a:pt x="54" y="78"/>
                  </a:lnTo>
                  <a:lnTo>
                    <a:pt x="54" y="7"/>
                  </a:lnTo>
                  <a:lnTo>
                    <a:pt x="54" y="5"/>
                  </a:lnTo>
                  <a:lnTo>
                    <a:pt x="54" y="3"/>
                  </a:lnTo>
                  <a:lnTo>
                    <a:pt x="52" y="3"/>
                  </a:lnTo>
                  <a:lnTo>
                    <a:pt x="52" y="2"/>
                  </a:lnTo>
                  <a:lnTo>
                    <a:pt x="51" y="2"/>
                  </a:lnTo>
                  <a:lnTo>
                    <a:pt x="51" y="0"/>
                  </a:lnTo>
                  <a:lnTo>
                    <a:pt x="49" y="0"/>
                  </a:lnTo>
                  <a:lnTo>
                    <a:pt x="4" y="0"/>
                  </a:lnTo>
                  <a:lnTo>
                    <a:pt x="3" y="0"/>
                  </a:lnTo>
                  <a:lnTo>
                    <a:pt x="3" y="2"/>
                  </a:lnTo>
                  <a:lnTo>
                    <a:pt x="1" y="2"/>
                  </a:lnTo>
                  <a:lnTo>
                    <a:pt x="1" y="3"/>
                  </a:lnTo>
                  <a:lnTo>
                    <a:pt x="0" y="5"/>
                  </a:lnTo>
                  <a:lnTo>
                    <a:pt x="0" y="7"/>
                  </a:lnTo>
                  <a:lnTo>
                    <a:pt x="0" y="78"/>
                  </a:lnTo>
                  <a:lnTo>
                    <a:pt x="0" y="80"/>
                  </a:lnTo>
                  <a:lnTo>
                    <a:pt x="1" y="80"/>
                  </a:lnTo>
                  <a:lnTo>
                    <a:pt x="1" y="81"/>
                  </a:lnTo>
                  <a:lnTo>
                    <a:pt x="1" y="83"/>
                  </a:lnTo>
                  <a:lnTo>
                    <a:pt x="3" y="83"/>
                  </a:lnTo>
                  <a:lnTo>
                    <a:pt x="4" y="8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4" name="Freeform 26"/>
            <p:cNvSpPr>
              <a:spLocks/>
            </p:cNvSpPr>
            <p:nvPr/>
          </p:nvSpPr>
          <p:spPr bwMode="auto">
            <a:xfrm>
              <a:off x="710" y="2757"/>
              <a:ext cx="207" cy="195"/>
            </a:xfrm>
            <a:custGeom>
              <a:avLst/>
              <a:gdLst>
                <a:gd name="T0" fmla="*/ 43 w 207"/>
                <a:gd name="T1" fmla="*/ 195 h 195"/>
                <a:gd name="T2" fmla="*/ 204 w 207"/>
                <a:gd name="T3" fmla="*/ 195 h 195"/>
                <a:gd name="T4" fmla="*/ 204 w 207"/>
                <a:gd name="T5" fmla="*/ 195 h 195"/>
                <a:gd name="T6" fmla="*/ 205 w 207"/>
                <a:gd name="T7" fmla="*/ 189 h 195"/>
                <a:gd name="T8" fmla="*/ 207 w 207"/>
                <a:gd name="T9" fmla="*/ 176 h 195"/>
                <a:gd name="T10" fmla="*/ 205 w 207"/>
                <a:gd name="T11" fmla="*/ 162 h 195"/>
                <a:gd name="T12" fmla="*/ 204 w 207"/>
                <a:gd name="T13" fmla="*/ 148 h 195"/>
                <a:gd name="T14" fmla="*/ 199 w 207"/>
                <a:gd name="T15" fmla="*/ 132 h 195"/>
                <a:gd name="T16" fmla="*/ 194 w 207"/>
                <a:gd name="T17" fmla="*/ 116 h 195"/>
                <a:gd name="T18" fmla="*/ 188 w 207"/>
                <a:gd name="T19" fmla="*/ 100 h 195"/>
                <a:gd name="T20" fmla="*/ 180 w 207"/>
                <a:gd name="T21" fmla="*/ 84 h 195"/>
                <a:gd name="T22" fmla="*/ 172 w 207"/>
                <a:gd name="T23" fmla="*/ 68 h 195"/>
                <a:gd name="T24" fmla="*/ 162 w 207"/>
                <a:gd name="T25" fmla="*/ 54 h 195"/>
                <a:gd name="T26" fmla="*/ 153 w 207"/>
                <a:gd name="T27" fmla="*/ 41 h 195"/>
                <a:gd name="T28" fmla="*/ 142 w 207"/>
                <a:gd name="T29" fmla="*/ 28 h 195"/>
                <a:gd name="T30" fmla="*/ 131 w 207"/>
                <a:gd name="T31" fmla="*/ 19 h 195"/>
                <a:gd name="T32" fmla="*/ 119 w 207"/>
                <a:gd name="T33" fmla="*/ 9 h 195"/>
                <a:gd name="T34" fmla="*/ 108 w 207"/>
                <a:gd name="T35" fmla="*/ 3 h 195"/>
                <a:gd name="T36" fmla="*/ 92 w 207"/>
                <a:gd name="T37" fmla="*/ 0 h 195"/>
                <a:gd name="T38" fmla="*/ 0 w 207"/>
                <a:gd name="T39" fmla="*/ 133 h 195"/>
                <a:gd name="T40" fmla="*/ 0 w 207"/>
                <a:gd name="T41" fmla="*/ 133 h 195"/>
                <a:gd name="T42" fmla="*/ 3 w 207"/>
                <a:gd name="T43" fmla="*/ 135 h 195"/>
                <a:gd name="T44" fmla="*/ 6 w 207"/>
                <a:gd name="T45" fmla="*/ 137 h 195"/>
                <a:gd name="T46" fmla="*/ 11 w 207"/>
                <a:gd name="T47" fmla="*/ 140 h 195"/>
                <a:gd name="T48" fmla="*/ 16 w 207"/>
                <a:gd name="T49" fmla="*/ 143 h 195"/>
                <a:gd name="T50" fmla="*/ 19 w 207"/>
                <a:gd name="T51" fmla="*/ 146 h 195"/>
                <a:gd name="T52" fmla="*/ 24 w 207"/>
                <a:gd name="T53" fmla="*/ 149 h 195"/>
                <a:gd name="T54" fmla="*/ 27 w 207"/>
                <a:gd name="T55" fmla="*/ 153 h 195"/>
                <a:gd name="T56" fmla="*/ 30 w 207"/>
                <a:gd name="T57" fmla="*/ 156 h 195"/>
                <a:gd name="T58" fmla="*/ 34 w 207"/>
                <a:gd name="T59" fmla="*/ 159 h 195"/>
                <a:gd name="T60" fmla="*/ 35 w 207"/>
                <a:gd name="T61" fmla="*/ 164 h 195"/>
                <a:gd name="T62" fmla="*/ 38 w 207"/>
                <a:gd name="T63" fmla="*/ 168 h 195"/>
                <a:gd name="T64" fmla="*/ 40 w 207"/>
                <a:gd name="T65" fmla="*/ 172 h 195"/>
                <a:gd name="T66" fmla="*/ 41 w 207"/>
                <a:gd name="T67" fmla="*/ 176 h 195"/>
                <a:gd name="T68" fmla="*/ 43 w 207"/>
                <a:gd name="T69" fmla="*/ 181 h 195"/>
                <a:gd name="T70" fmla="*/ 43 w 207"/>
                <a:gd name="T71" fmla="*/ 188 h 195"/>
                <a:gd name="T72" fmla="*/ 43 w 207"/>
                <a:gd name="T73" fmla="*/ 195 h 1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7"/>
                <a:gd name="T112" fmla="*/ 0 h 195"/>
                <a:gd name="T113" fmla="*/ 207 w 207"/>
                <a:gd name="T114" fmla="*/ 195 h 1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7" h="195">
                  <a:moveTo>
                    <a:pt x="43" y="195"/>
                  </a:moveTo>
                  <a:lnTo>
                    <a:pt x="204" y="195"/>
                  </a:lnTo>
                  <a:lnTo>
                    <a:pt x="205" y="189"/>
                  </a:lnTo>
                  <a:lnTo>
                    <a:pt x="207" y="176"/>
                  </a:lnTo>
                  <a:lnTo>
                    <a:pt x="205" y="162"/>
                  </a:lnTo>
                  <a:lnTo>
                    <a:pt x="204" y="148"/>
                  </a:lnTo>
                  <a:lnTo>
                    <a:pt x="199" y="132"/>
                  </a:lnTo>
                  <a:lnTo>
                    <a:pt x="194" y="116"/>
                  </a:lnTo>
                  <a:lnTo>
                    <a:pt x="188" y="100"/>
                  </a:lnTo>
                  <a:lnTo>
                    <a:pt x="180" y="84"/>
                  </a:lnTo>
                  <a:lnTo>
                    <a:pt x="172" y="68"/>
                  </a:lnTo>
                  <a:lnTo>
                    <a:pt x="162" y="54"/>
                  </a:lnTo>
                  <a:lnTo>
                    <a:pt x="153" y="41"/>
                  </a:lnTo>
                  <a:lnTo>
                    <a:pt x="142" y="28"/>
                  </a:lnTo>
                  <a:lnTo>
                    <a:pt x="131" y="19"/>
                  </a:lnTo>
                  <a:lnTo>
                    <a:pt x="119" y="9"/>
                  </a:lnTo>
                  <a:lnTo>
                    <a:pt x="108" y="3"/>
                  </a:lnTo>
                  <a:lnTo>
                    <a:pt x="92" y="0"/>
                  </a:lnTo>
                  <a:lnTo>
                    <a:pt x="0" y="133"/>
                  </a:lnTo>
                  <a:lnTo>
                    <a:pt x="3" y="135"/>
                  </a:lnTo>
                  <a:lnTo>
                    <a:pt x="6" y="137"/>
                  </a:lnTo>
                  <a:lnTo>
                    <a:pt x="11" y="140"/>
                  </a:lnTo>
                  <a:lnTo>
                    <a:pt x="16" y="143"/>
                  </a:lnTo>
                  <a:lnTo>
                    <a:pt x="19" y="146"/>
                  </a:lnTo>
                  <a:lnTo>
                    <a:pt x="24" y="149"/>
                  </a:lnTo>
                  <a:lnTo>
                    <a:pt x="27" y="153"/>
                  </a:lnTo>
                  <a:lnTo>
                    <a:pt x="30" y="156"/>
                  </a:lnTo>
                  <a:lnTo>
                    <a:pt x="34" y="159"/>
                  </a:lnTo>
                  <a:lnTo>
                    <a:pt x="35" y="164"/>
                  </a:lnTo>
                  <a:lnTo>
                    <a:pt x="38" y="168"/>
                  </a:lnTo>
                  <a:lnTo>
                    <a:pt x="40" y="172"/>
                  </a:lnTo>
                  <a:lnTo>
                    <a:pt x="41" y="176"/>
                  </a:lnTo>
                  <a:lnTo>
                    <a:pt x="43" y="181"/>
                  </a:lnTo>
                  <a:lnTo>
                    <a:pt x="43" y="188"/>
                  </a:lnTo>
                  <a:lnTo>
                    <a:pt x="43" y="19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5" name="Freeform 27"/>
            <p:cNvSpPr>
              <a:spLocks/>
            </p:cNvSpPr>
            <p:nvPr/>
          </p:nvSpPr>
          <p:spPr bwMode="auto">
            <a:xfrm>
              <a:off x="564" y="3013"/>
              <a:ext cx="226" cy="178"/>
            </a:xfrm>
            <a:custGeom>
              <a:avLst/>
              <a:gdLst>
                <a:gd name="T0" fmla="*/ 0 w 226"/>
                <a:gd name="T1" fmla="*/ 142 h 178"/>
                <a:gd name="T2" fmla="*/ 0 w 226"/>
                <a:gd name="T3" fmla="*/ 142 h 178"/>
                <a:gd name="T4" fmla="*/ 6 w 226"/>
                <a:gd name="T5" fmla="*/ 146 h 178"/>
                <a:gd name="T6" fmla="*/ 20 w 226"/>
                <a:gd name="T7" fmla="*/ 154 h 178"/>
                <a:gd name="T8" fmla="*/ 35 w 226"/>
                <a:gd name="T9" fmla="*/ 161 h 178"/>
                <a:gd name="T10" fmla="*/ 49 w 226"/>
                <a:gd name="T11" fmla="*/ 167 h 178"/>
                <a:gd name="T12" fmla="*/ 63 w 226"/>
                <a:gd name="T13" fmla="*/ 172 h 178"/>
                <a:gd name="T14" fmla="*/ 78 w 226"/>
                <a:gd name="T15" fmla="*/ 175 h 178"/>
                <a:gd name="T16" fmla="*/ 92 w 226"/>
                <a:gd name="T17" fmla="*/ 177 h 178"/>
                <a:gd name="T18" fmla="*/ 106 w 226"/>
                <a:gd name="T19" fmla="*/ 178 h 178"/>
                <a:gd name="T20" fmla="*/ 121 w 226"/>
                <a:gd name="T21" fmla="*/ 178 h 178"/>
                <a:gd name="T22" fmla="*/ 135 w 226"/>
                <a:gd name="T23" fmla="*/ 177 h 178"/>
                <a:gd name="T24" fmla="*/ 149 w 226"/>
                <a:gd name="T25" fmla="*/ 175 h 178"/>
                <a:gd name="T26" fmla="*/ 164 w 226"/>
                <a:gd name="T27" fmla="*/ 172 h 178"/>
                <a:gd name="T28" fmla="*/ 178 w 226"/>
                <a:gd name="T29" fmla="*/ 167 h 178"/>
                <a:gd name="T30" fmla="*/ 192 w 226"/>
                <a:gd name="T31" fmla="*/ 161 h 178"/>
                <a:gd name="T32" fmla="*/ 205 w 226"/>
                <a:gd name="T33" fmla="*/ 154 h 178"/>
                <a:gd name="T34" fmla="*/ 226 w 226"/>
                <a:gd name="T35" fmla="*/ 142 h 178"/>
                <a:gd name="T36" fmla="*/ 152 w 226"/>
                <a:gd name="T37" fmla="*/ 0 h 178"/>
                <a:gd name="T38" fmla="*/ 152 w 226"/>
                <a:gd name="T39" fmla="*/ 0 h 178"/>
                <a:gd name="T40" fmla="*/ 151 w 226"/>
                <a:gd name="T41" fmla="*/ 2 h 178"/>
                <a:gd name="T42" fmla="*/ 148 w 226"/>
                <a:gd name="T43" fmla="*/ 5 h 178"/>
                <a:gd name="T44" fmla="*/ 143 w 226"/>
                <a:gd name="T45" fmla="*/ 8 h 178"/>
                <a:gd name="T46" fmla="*/ 140 w 226"/>
                <a:gd name="T47" fmla="*/ 11 h 178"/>
                <a:gd name="T48" fmla="*/ 135 w 226"/>
                <a:gd name="T49" fmla="*/ 11 h 178"/>
                <a:gd name="T50" fmla="*/ 130 w 226"/>
                <a:gd name="T51" fmla="*/ 13 h 178"/>
                <a:gd name="T52" fmla="*/ 125 w 226"/>
                <a:gd name="T53" fmla="*/ 14 h 178"/>
                <a:gd name="T54" fmla="*/ 121 w 226"/>
                <a:gd name="T55" fmla="*/ 14 h 178"/>
                <a:gd name="T56" fmla="*/ 116 w 226"/>
                <a:gd name="T57" fmla="*/ 14 h 178"/>
                <a:gd name="T58" fmla="*/ 111 w 226"/>
                <a:gd name="T59" fmla="*/ 14 h 178"/>
                <a:gd name="T60" fmla="*/ 106 w 226"/>
                <a:gd name="T61" fmla="*/ 13 h 178"/>
                <a:gd name="T62" fmla="*/ 102 w 226"/>
                <a:gd name="T63" fmla="*/ 11 h 178"/>
                <a:gd name="T64" fmla="*/ 97 w 226"/>
                <a:gd name="T65" fmla="*/ 11 h 178"/>
                <a:gd name="T66" fmla="*/ 92 w 226"/>
                <a:gd name="T67" fmla="*/ 8 h 178"/>
                <a:gd name="T68" fmla="*/ 87 w 226"/>
                <a:gd name="T69" fmla="*/ 5 h 178"/>
                <a:gd name="T70" fmla="*/ 79 w 226"/>
                <a:gd name="T71" fmla="*/ 0 h 178"/>
                <a:gd name="T72" fmla="*/ 0 w 226"/>
                <a:gd name="T73" fmla="*/ 142 h 1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6"/>
                <a:gd name="T112" fmla="*/ 0 h 178"/>
                <a:gd name="T113" fmla="*/ 226 w 226"/>
                <a:gd name="T114" fmla="*/ 178 h 1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6" h="178">
                  <a:moveTo>
                    <a:pt x="0" y="142"/>
                  </a:moveTo>
                  <a:lnTo>
                    <a:pt x="0" y="142"/>
                  </a:lnTo>
                  <a:lnTo>
                    <a:pt x="6" y="146"/>
                  </a:lnTo>
                  <a:lnTo>
                    <a:pt x="20" y="154"/>
                  </a:lnTo>
                  <a:lnTo>
                    <a:pt x="35" y="161"/>
                  </a:lnTo>
                  <a:lnTo>
                    <a:pt x="49" y="167"/>
                  </a:lnTo>
                  <a:lnTo>
                    <a:pt x="63" y="172"/>
                  </a:lnTo>
                  <a:lnTo>
                    <a:pt x="78" y="175"/>
                  </a:lnTo>
                  <a:lnTo>
                    <a:pt x="92" y="177"/>
                  </a:lnTo>
                  <a:lnTo>
                    <a:pt x="106" y="178"/>
                  </a:lnTo>
                  <a:lnTo>
                    <a:pt x="121" y="178"/>
                  </a:lnTo>
                  <a:lnTo>
                    <a:pt x="135" y="177"/>
                  </a:lnTo>
                  <a:lnTo>
                    <a:pt x="149" y="175"/>
                  </a:lnTo>
                  <a:lnTo>
                    <a:pt x="164" y="172"/>
                  </a:lnTo>
                  <a:lnTo>
                    <a:pt x="178" y="167"/>
                  </a:lnTo>
                  <a:lnTo>
                    <a:pt x="192" y="161"/>
                  </a:lnTo>
                  <a:lnTo>
                    <a:pt x="205" y="154"/>
                  </a:lnTo>
                  <a:lnTo>
                    <a:pt x="226" y="142"/>
                  </a:lnTo>
                  <a:lnTo>
                    <a:pt x="152" y="0"/>
                  </a:lnTo>
                  <a:lnTo>
                    <a:pt x="151" y="2"/>
                  </a:lnTo>
                  <a:lnTo>
                    <a:pt x="148" y="5"/>
                  </a:lnTo>
                  <a:lnTo>
                    <a:pt x="143" y="8"/>
                  </a:lnTo>
                  <a:lnTo>
                    <a:pt x="140" y="11"/>
                  </a:lnTo>
                  <a:lnTo>
                    <a:pt x="135" y="11"/>
                  </a:lnTo>
                  <a:lnTo>
                    <a:pt x="130" y="13"/>
                  </a:lnTo>
                  <a:lnTo>
                    <a:pt x="125" y="14"/>
                  </a:lnTo>
                  <a:lnTo>
                    <a:pt x="121" y="14"/>
                  </a:lnTo>
                  <a:lnTo>
                    <a:pt x="116" y="14"/>
                  </a:lnTo>
                  <a:lnTo>
                    <a:pt x="111" y="14"/>
                  </a:lnTo>
                  <a:lnTo>
                    <a:pt x="106" y="13"/>
                  </a:lnTo>
                  <a:lnTo>
                    <a:pt x="102" y="11"/>
                  </a:lnTo>
                  <a:lnTo>
                    <a:pt x="97" y="11"/>
                  </a:lnTo>
                  <a:lnTo>
                    <a:pt x="92" y="8"/>
                  </a:lnTo>
                  <a:lnTo>
                    <a:pt x="87" y="5"/>
                  </a:lnTo>
                  <a:lnTo>
                    <a:pt x="79" y="0"/>
                  </a:lnTo>
                  <a:lnTo>
                    <a:pt x="0" y="14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6" name="Freeform 28"/>
            <p:cNvSpPr>
              <a:spLocks/>
            </p:cNvSpPr>
            <p:nvPr/>
          </p:nvSpPr>
          <p:spPr bwMode="auto">
            <a:xfrm>
              <a:off x="452" y="2757"/>
              <a:ext cx="191" cy="195"/>
            </a:xfrm>
            <a:custGeom>
              <a:avLst/>
              <a:gdLst>
                <a:gd name="T0" fmla="*/ 0 w 191"/>
                <a:gd name="T1" fmla="*/ 195 h 195"/>
                <a:gd name="T2" fmla="*/ 155 w 191"/>
                <a:gd name="T3" fmla="*/ 195 h 195"/>
                <a:gd name="T4" fmla="*/ 155 w 191"/>
                <a:gd name="T5" fmla="*/ 195 h 195"/>
                <a:gd name="T6" fmla="*/ 155 w 191"/>
                <a:gd name="T7" fmla="*/ 192 h 195"/>
                <a:gd name="T8" fmla="*/ 155 w 191"/>
                <a:gd name="T9" fmla="*/ 188 h 195"/>
                <a:gd name="T10" fmla="*/ 156 w 191"/>
                <a:gd name="T11" fmla="*/ 184 h 195"/>
                <a:gd name="T12" fmla="*/ 156 w 191"/>
                <a:gd name="T13" fmla="*/ 180 h 195"/>
                <a:gd name="T14" fmla="*/ 158 w 191"/>
                <a:gd name="T15" fmla="*/ 175 h 195"/>
                <a:gd name="T16" fmla="*/ 159 w 191"/>
                <a:gd name="T17" fmla="*/ 170 h 195"/>
                <a:gd name="T18" fmla="*/ 161 w 191"/>
                <a:gd name="T19" fmla="*/ 165 h 195"/>
                <a:gd name="T20" fmla="*/ 163 w 191"/>
                <a:gd name="T21" fmla="*/ 162 h 195"/>
                <a:gd name="T22" fmla="*/ 164 w 191"/>
                <a:gd name="T23" fmla="*/ 157 h 195"/>
                <a:gd name="T24" fmla="*/ 167 w 191"/>
                <a:gd name="T25" fmla="*/ 154 h 195"/>
                <a:gd name="T26" fmla="*/ 171 w 191"/>
                <a:gd name="T27" fmla="*/ 149 h 195"/>
                <a:gd name="T28" fmla="*/ 174 w 191"/>
                <a:gd name="T29" fmla="*/ 146 h 195"/>
                <a:gd name="T30" fmla="*/ 177 w 191"/>
                <a:gd name="T31" fmla="*/ 143 h 195"/>
                <a:gd name="T32" fmla="*/ 180 w 191"/>
                <a:gd name="T33" fmla="*/ 140 h 195"/>
                <a:gd name="T34" fmla="*/ 185 w 191"/>
                <a:gd name="T35" fmla="*/ 138 h 195"/>
                <a:gd name="T36" fmla="*/ 191 w 191"/>
                <a:gd name="T37" fmla="*/ 133 h 195"/>
                <a:gd name="T38" fmla="*/ 105 w 191"/>
                <a:gd name="T39" fmla="*/ 0 h 195"/>
                <a:gd name="T40" fmla="*/ 105 w 191"/>
                <a:gd name="T41" fmla="*/ 0 h 195"/>
                <a:gd name="T42" fmla="*/ 99 w 191"/>
                <a:gd name="T43" fmla="*/ 3 h 195"/>
                <a:gd name="T44" fmla="*/ 86 w 191"/>
                <a:gd name="T45" fmla="*/ 12 h 195"/>
                <a:gd name="T46" fmla="*/ 74 w 191"/>
                <a:gd name="T47" fmla="*/ 22 h 195"/>
                <a:gd name="T48" fmla="*/ 62 w 191"/>
                <a:gd name="T49" fmla="*/ 33 h 195"/>
                <a:gd name="T50" fmla="*/ 53 w 191"/>
                <a:gd name="T51" fmla="*/ 44 h 195"/>
                <a:gd name="T52" fmla="*/ 43 w 191"/>
                <a:gd name="T53" fmla="*/ 55 h 195"/>
                <a:gd name="T54" fmla="*/ 34 w 191"/>
                <a:gd name="T55" fmla="*/ 68 h 195"/>
                <a:gd name="T56" fmla="*/ 27 w 191"/>
                <a:gd name="T57" fmla="*/ 81 h 195"/>
                <a:gd name="T58" fmla="*/ 21 w 191"/>
                <a:gd name="T59" fmla="*/ 94 h 195"/>
                <a:gd name="T60" fmla="*/ 15 w 191"/>
                <a:gd name="T61" fmla="*/ 108 h 195"/>
                <a:gd name="T62" fmla="*/ 10 w 191"/>
                <a:gd name="T63" fmla="*/ 122 h 195"/>
                <a:gd name="T64" fmla="*/ 5 w 191"/>
                <a:gd name="T65" fmla="*/ 135 h 195"/>
                <a:gd name="T66" fmla="*/ 4 w 191"/>
                <a:gd name="T67" fmla="*/ 149 h 195"/>
                <a:gd name="T68" fmla="*/ 2 w 191"/>
                <a:gd name="T69" fmla="*/ 162 h 195"/>
                <a:gd name="T70" fmla="*/ 0 w 191"/>
                <a:gd name="T71" fmla="*/ 176 h 195"/>
                <a:gd name="T72" fmla="*/ 0 w 191"/>
                <a:gd name="T73" fmla="*/ 195 h 1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95"/>
                <a:gd name="T113" fmla="*/ 191 w 191"/>
                <a:gd name="T114" fmla="*/ 195 h 1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95">
                  <a:moveTo>
                    <a:pt x="0" y="195"/>
                  </a:moveTo>
                  <a:lnTo>
                    <a:pt x="155" y="195"/>
                  </a:lnTo>
                  <a:lnTo>
                    <a:pt x="155" y="192"/>
                  </a:lnTo>
                  <a:lnTo>
                    <a:pt x="155" y="188"/>
                  </a:lnTo>
                  <a:lnTo>
                    <a:pt x="156" y="184"/>
                  </a:lnTo>
                  <a:lnTo>
                    <a:pt x="156" y="180"/>
                  </a:lnTo>
                  <a:lnTo>
                    <a:pt x="158" y="175"/>
                  </a:lnTo>
                  <a:lnTo>
                    <a:pt x="159" y="170"/>
                  </a:lnTo>
                  <a:lnTo>
                    <a:pt x="161" y="165"/>
                  </a:lnTo>
                  <a:lnTo>
                    <a:pt x="163" y="162"/>
                  </a:lnTo>
                  <a:lnTo>
                    <a:pt x="164" y="157"/>
                  </a:lnTo>
                  <a:lnTo>
                    <a:pt x="167" y="154"/>
                  </a:lnTo>
                  <a:lnTo>
                    <a:pt x="171" y="149"/>
                  </a:lnTo>
                  <a:lnTo>
                    <a:pt x="174" y="146"/>
                  </a:lnTo>
                  <a:lnTo>
                    <a:pt x="177" y="143"/>
                  </a:lnTo>
                  <a:lnTo>
                    <a:pt x="180" y="140"/>
                  </a:lnTo>
                  <a:lnTo>
                    <a:pt x="185" y="138"/>
                  </a:lnTo>
                  <a:lnTo>
                    <a:pt x="191" y="133"/>
                  </a:lnTo>
                  <a:lnTo>
                    <a:pt x="105" y="0"/>
                  </a:lnTo>
                  <a:lnTo>
                    <a:pt x="99" y="3"/>
                  </a:lnTo>
                  <a:lnTo>
                    <a:pt x="86" y="12"/>
                  </a:lnTo>
                  <a:lnTo>
                    <a:pt x="74" y="22"/>
                  </a:lnTo>
                  <a:lnTo>
                    <a:pt x="62" y="33"/>
                  </a:lnTo>
                  <a:lnTo>
                    <a:pt x="53" y="44"/>
                  </a:lnTo>
                  <a:lnTo>
                    <a:pt x="43" y="55"/>
                  </a:lnTo>
                  <a:lnTo>
                    <a:pt x="34" y="68"/>
                  </a:lnTo>
                  <a:lnTo>
                    <a:pt x="27" y="81"/>
                  </a:lnTo>
                  <a:lnTo>
                    <a:pt x="21" y="94"/>
                  </a:lnTo>
                  <a:lnTo>
                    <a:pt x="15" y="108"/>
                  </a:lnTo>
                  <a:lnTo>
                    <a:pt x="10" y="122"/>
                  </a:lnTo>
                  <a:lnTo>
                    <a:pt x="5" y="135"/>
                  </a:lnTo>
                  <a:lnTo>
                    <a:pt x="4" y="149"/>
                  </a:lnTo>
                  <a:lnTo>
                    <a:pt x="2" y="162"/>
                  </a:lnTo>
                  <a:lnTo>
                    <a:pt x="0" y="176"/>
                  </a:lnTo>
                  <a:lnTo>
                    <a:pt x="0" y="19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7" name="Freeform 29"/>
            <p:cNvSpPr>
              <a:spLocks/>
            </p:cNvSpPr>
            <p:nvPr/>
          </p:nvSpPr>
          <p:spPr bwMode="auto">
            <a:xfrm>
              <a:off x="643" y="2916"/>
              <a:ext cx="73" cy="75"/>
            </a:xfrm>
            <a:custGeom>
              <a:avLst/>
              <a:gdLst>
                <a:gd name="T0" fmla="*/ 0 w 73"/>
                <a:gd name="T1" fmla="*/ 41 h 75"/>
                <a:gd name="T2" fmla="*/ 0 w 73"/>
                <a:gd name="T3" fmla="*/ 41 h 75"/>
                <a:gd name="T4" fmla="*/ 0 w 73"/>
                <a:gd name="T5" fmla="*/ 46 h 75"/>
                <a:gd name="T6" fmla="*/ 2 w 73"/>
                <a:gd name="T7" fmla="*/ 52 h 75"/>
                <a:gd name="T8" fmla="*/ 5 w 73"/>
                <a:gd name="T9" fmla="*/ 59 h 75"/>
                <a:gd name="T10" fmla="*/ 10 w 73"/>
                <a:gd name="T11" fmla="*/ 64 h 75"/>
                <a:gd name="T12" fmla="*/ 15 w 73"/>
                <a:gd name="T13" fmla="*/ 68 h 75"/>
                <a:gd name="T14" fmla="*/ 21 w 73"/>
                <a:gd name="T15" fmla="*/ 71 h 75"/>
                <a:gd name="T16" fmla="*/ 27 w 73"/>
                <a:gd name="T17" fmla="*/ 73 h 75"/>
                <a:gd name="T18" fmla="*/ 34 w 73"/>
                <a:gd name="T19" fmla="*/ 75 h 75"/>
                <a:gd name="T20" fmla="*/ 42 w 73"/>
                <a:gd name="T21" fmla="*/ 75 h 75"/>
                <a:gd name="T22" fmla="*/ 48 w 73"/>
                <a:gd name="T23" fmla="*/ 73 h 75"/>
                <a:gd name="T24" fmla="*/ 54 w 73"/>
                <a:gd name="T25" fmla="*/ 71 h 75"/>
                <a:gd name="T26" fmla="*/ 59 w 73"/>
                <a:gd name="T27" fmla="*/ 68 h 75"/>
                <a:gd name="T28" fmla="*/ 66 w 73"/>
                <a:gd name="T29" fmla="*/ 64 h 75"/>
                <a:gd name="T30" fmla="*/ 69 w 73"/>
                <a:gd name="T31" fmla="*/ 59 h 75"/>
                <a:gd name="T32" fmla="*/ 72 w 73"/>
                <a:gd name="T33" fmla="*/ 52 h 75"/>
                <a:gd name="T34" fmla="*/ 73 w 73"/>
                <a:gd name="T35" fmla="*/ 41 h 75"/>
                <a:gd name="T36" fmla="*/ 73 w 73"/>
                <a:gd name="T37" fmla="*/ 41 h 75"/>
                <a:gd name="T38" fmla="*/ 73 w 73"/>
                <a:gd name="T39" fmla="*/ 36 h 75"/>
                <a:gd name="T40" fmla="*/ 72 w 73"/>
                <a:gd name="T41" fmla="*/ 27 h 75"/>
                <a:gd name="T42" fmla="*/ 69 w 73"/>
                <a:gd name="T43" fmla="*/ 19 h 75"/>
                <a:gd name="T44" fmla="*/ 64 w 73"/>
                <a:gd name="T45" fmla="*/ 11 h 75"/>
                <a:gd name="T46" fmla="*/ 59 w 73"/>
                <a:gd name="T47" fmla="*/ 6 h 75"/>
                <a:gd name="T48" fmla="*/ 53 w 73"/>
                <a:gd name="T49" fmla="*/ 3 h 75"/>
                <a:gd name="T50" fmla="*/ 46 w 73"/>
                <a:gd name="T51" fmla="*/ 1 h 75"/>
                <a:gd name="T52" fmla="*/ 38 w 73"/>
                <a:gd name="T53" fmla="*/ 0 h 75"/>
                <a:gd name="T54" fmla="*/ 32 w 73"/>
                <a:gd name="T55" fmla="*/ 1 h 75"/>
                <a:gd name="T56" fmla="*/ 24 w 73"/>
                <a:gd name="T57" fmla="*/ 3 h 75"/>
                <a:gd name="T58" fmla="*/ 18 w 73"/>
                <a:gd name="T59" fmla="*/ 6 h 75"/>
                <a:gd name="T60" fmla="*/ 11 w 73"/>
                <a:gd name="T61" fmla="*/ 9 h 75"/>
                <a:gd name="T62" fmla="*/ 7 w 73"/>
                <a:gd name="T63" fmla="*/ 16 h 75"/>
                <a:gd name="T64" fmla="*/ 3 w 73"/>
                <a:gd name="T65" fmla="*/ 22 h 75"/>
                <a:gd name="T66" fmla="*/ 0 w 73"/>
                <a:gd name="T67" fmla="*/ 29 h 75"/>
                <a:gd name="T68" fmla="*/ 0 w 73"/>
                <a:gd name="T69" fmla="*/ 41 h 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
                <a:gd name="T106" fmla="*/ 0 h 75"/>
                <a:gd name="T107" fmla="*/ 73 w 73"/>
                <a:gd name="T108" fmla="*/ 75 h 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 h="75">
                  <a:moveTo>
                    <a:pt x="0" y="41"/>
                  </a:moveTo>
                  <a:lnTo>
                    <a:pt x="0" y="41"/>
                  </a:lnTo>
                  <a:lnTo>
                    <a:pt x="0" y="46"/>
                  </a:lnTo>
                  <a:lnTo>
                    <a:pt x="2" y="52"/>
                  </a:lnTo>
                  <a:lnTo>
                    <a:pt x="5" y="59"/>
                  </a:lnTo>
                  <a:lnTo>
                    <a:pt x="10" y="64"/>
                  </a:lnTo>
                  <a:lnTo>
                    <a:pt x="15" y="68"/>
                  </a:lnTo>
                  <a:lnTo>
                    <a:pt x="21" y="71"/>
                  </a:lnTo>
                  <a:lnTo>
                    <a:pt x="27" y="73"/>
                  </a:lnTo>
                  <a:lnTo>
                    <a:pt x="34" y="75"/>
                  </a:lnTo>
                  <a:lnTo>
                    <a:pt x="42" y="75"/>
                  </a:lnTo>
                  <a:lnTo>
                    <a:pt x="48" y="73"/>
                  </a:lnTo>
                  <a:lnTo>
                    <a:pt x="54" y="71"/>
                  </a:lnTo>
                  <a:lnTo>
                    <a:pt x="59" y="68"/>
                  </a:lnTo>
                  <a:lnTo>
                    <a:pt x="66" y="64"/>
                  </a:lnTo>
                  <a:lnTo>
                    <a:pt x="69" y="59"/>
                  </a:lnTo>
                  <a:lnTo>
                    <a:pt x="72" y="52"/>
                  </a:lnTo>
                  <a:lnTo>
                    <a:pt x="73" y="41"/>
                  </a:lnTo>
                  <a:lnTo>
                    <a:pt x="73" y="36"/>
                  </a:lnTo>
                  <a:lnTo>
                    <a:pt x="72" y="27"/>
                  </a:lnTo>
                  <a:lnTo>
                    <a:pt x="69" y="19"/>
                  </a:lnTo>
                  <a:lnTo>
                    <a:pt x="64" y="11"/>
                  </a:lnTo>
                  <a:lnTo>
                    <a:pt x="59" y="6"/>
                  </a:lnTo>
                  <a:lnTo>
                    <a:pt x="53" y="3"/>
                  </a:lnTo>
                  <a:lnTo>
                    <a:pt x="46" y="1"/>
                  </a:lnTo>
                  <a:lnTo>
                    <a:pt x="38" y="0"/>
                  </a:lnTo>
                  <a:lnTo>
                    <a:pt x="32" y="1"/>
                  </a:lnTo>
                  <a:lnTo>
                    <a:pt x="24" y="3"/>
                  </a:lnTo>
                  <a:lnTo>
                    <a:pt x="18" y="6"/>
                  </a:lnTo>
                  <a:lnTo>
                    <a:pt x="11" y="9"/>
                  </a:lnTo>
                  <a:lnTo>
                    <a:pt x="7" y="16"/>
                  </a:lnTo>
                  <a:lnTo>
                    <a:pt x="3" y="22"/>
                  </a:lnTo>
                  <a:lnTo>
                    <a:pt x="0" y="29"/>
                  </a:lnTo>
                  <a:lnTo>
                    <a:pt x="0"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8" name="Freeform 30"/>
            <p:cNvSpPr>
              <a:spLocks/>
            </p:cNvSpPr>
            <p:nvPr/>
          </p:nvSpPr>
          <p:spPr bwMode="auto">
            <a:xfrm>
              <a:off x="319" y="3298"/>
              <a:ext cx="60" cy="36"/>
            </a:xfrm>
            <a:custGeom>
              <a:avLst/>
              <a:gdLst>
                <a:gd name="T0" fmla="*/ 60 w 60"/>
                <a:gd name="T1" fmla="*/ 36 h 36"/>
                <a:gd name="T2" fmla="*/ 44 w 60"/>
                <a:gd name="T3" fmla="*/ 36 h 36"/>
                <a:gd name="T4" fmla="*/ 44 w 60"/>
                <a:gd name="T5" fmla="*/ 35 h 36"/>
                <a:gd name="T6" fmla="*/ 44 w 60"/>
                <a:gd name="T7" fmla="*/ 30 h 36"/>
                <a:gd name="T8" fmla="*/ 43 w 60"/>
                <a:gd name="T9" fmla="*/ 25 h 36"/>
                <a:gd name="T10" fmla="*/ 41 w 60"/>
                <a:gd name="T11" fmla="*/ 22 h 36"/>
                <a:gd name="T12" fmla="*/ 39 w 60"/>
                <a:gd name="T13" fmla="*/ 19 h 36"/>
                <a:gd name="T14" fmla="*/ 36 w 60"/>
                <a:gd name="T15" fmla="*/ 16 h 36"/>
                <a:gd name="T16" fmla="*/ 33 w 60"/>
                <a:gd name="T17" fmla="*/ 14 h 36"/>
                <a:gd name="T18" fmla="*/ 28 w 60"/>
                <a:gd name="T19" fmla="*/ 13 h 36"/>
                <a:gd name="T20" fmla="*/ 14 w 60"/>
                <a:gd name="T21" fmla="*/ 13 h 36"/>
                <a:gd name="T22" fmla="*/ 14 w 60"/>
                <a:gd name="T23" fmla="*/ 36 h 36"/>
                <a:gd name="T24" fmla="*/ 0 w 60"/>
                <a:gd name="T25" fmla="*/ 36 h 36"/>
                <a:gd name="T26" fmla="*/ 0 w 60"/>
                <a:gd name="T27" fmla="*/ 0 h 36"/>
                <a:gd name="T28" fmla="*/ 33 w 60"/>
                <a:gd name="T29" fmla="*/ 0 h 36"/>
                <a:gd name="T30" fmla="*/ 41 w 60"/>
                <a:gd name="T31" fmla="*/ 1 h 36"/>
                <a:gd name="T32" fmla="*/ 46 w 60"/>
                <a:gd name="T33" fmla="*/ 5 h 36"/>
                <a:gd name="T34" fmla="*/ 51 w 60"/>
                <a:gd name="T35" fmla="*/ 8 h 36"/>
                <a:gd name="T36" fmla="*/ 54 w 60"/>
                <a:gd name="T37" fmla="*/ 13 h 36"/>
                <a:gd name="T38" fmla="*/ 57 w 60"/>
                <a:gd name="T39" fmla="*/ 17 h 36"/>
                <a:gd name="T40" fmla="*/ 59 w 60"/>
                <a:gd name="T41" fmla="*/ 24 h 36"/>
                <a:gd name="T42" fmla="*/ 60 w 60"/>
                <a:gd name="T43" fmla="*/ 30 h 36"/>
                <a:gd name="T44" fmla="*/ 60 w 60"/>
                <a:gd name="T45" fmla="*/ 36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36"/>
                <a:gd name="T71" fmla="*/ 60 w 6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36">
                  <a:moveTo>
                    <a:pt x="60" y="36"/>
                  </a:moveTo>
                  <a:lnTo>
                    <a:pt x="44" y="36"/>
                  </a:lnTo>
                  <a:lnTo>
                    <a:pt x="44" y="35"/>
                  </a:lnTo>
                  <a:lnTo>
                    <a:pt x="44" y="30"/>
                  </a:lnTo>
                  <a:lnTo>
                    <a:pt x="43" y="25"/>
                  </a:lnTo>
                  <a:lnTo>
                    <a:pt x="41" y="22"/>
                  </a:lnTo>
                  <a:lnTo>
                    <a:pt x="39" y="19"/>
                  </a:lnTo>
                  <a:lnTo>
                    <a:pt x="36" y="16"/>
                  </a:lnTo>
                  <a:lnTo>
                    <a:pt x="33" y="14"/>
                  </a:lnTo>
                  <a:lnTo>
                    <a:pt x="28" y="13"/>
                  </a:lnTo>
                  <a:lnTo>
                    <a:pt x="14" y="13"/>
                  </a:lnTo>
                  <a:lnTo>
                    <a:pt x="14" y="36"/>
                  </a:lnTo>
                  <a:lnTo>
                    <a:pt x="0" y="36"/>
                  </a:lnTo>
                  <a:lnTo>
                    <a:pt x="0" y="0"/>
                  </a:lnTo>
                  <a:lnTo>
                    <a:pt x="33" y="0"/>
                  </a:lnTo>
                  <a:lnTo>
                    <a:pt x="41" y="1"/>
                  </a:lnTo>
                  <a:lnTo>
                    <a:pt x="46" y="5"/>
                  </a:lnTo>
                  <a:lnTo>
                    <a:pt x="51" y="8"/>
                  </a:lnTo>
                  <a:lnTo>
                    <a:pt x="54" y="13"/>
                  </a:lnTo>
                  <a:lnTo>
                    <a:pt x="57" y="17"/>
                  </a:lnTo>
                  <a:lnTo>
                    <a:pt x="59" y="24"/>
                  </a:lnTo>
                  <a:lnTo>
                    <a:pt x="60" y="30"/>
                  </a:lnTo>
                  <a:lnTo>
                    <a:pt x="60" y="3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49" name="Freeform 31"/>
            <p:cNvSpPr>
              <a:spLocks/>
            </p:cNvSpPr>
            <p:nvPr/>
          </p:nvSpPr>
          <p:spPr bwMode="auto">
            <a:xfrm>
              <a:off x="319" y="3334"/>
              <a:ext cx="60" cy="35"/>
            </a:xfrm>
            <a:custGeom>
              <a:avLst/>
              <a:gdLst>
                <a:gd name="T0" fmla="*/ 0 w 60"/>
                <a:gd name="T1" fmla="*/ 0 h 35"/>
                <a:gd name="T2" fmla="*/ 14 w 60"/>
                <a:gd name="T3" fmla="*/ 0 h 35"/>
                <a:gd name="T4" fmla="*/ 14 w 60"/>
                <a:gd name="T5" fmla="*/ 24 h 35"/>
                <a:gd name="T6" fmla="*/ 30 w 60"/>
                <a:gd name="T7" fmla="*/ 24 h 35"/>
                <a:gd name="T8" fmla="*/ 33 w 60"/>
                <a:gd name="T9" fmla="*/ 23 h 35"/>
                <a:gd name="T10" fmla="*/ 36 w 60"/>
                <a:gd name="T11" fmla="*/ 21 h 35"/>
                <a:gd name="T12" fmla="*/ 38 w 60"/>
                <a:gd name="T13" fmla="*/ 19 h 35"/>
                <a:gd name="T14" fmla="*/ 39 w 60"/>
                <a:gd name="T15" fmla="*/ 16 h 35"/>
                <a:gd name="T16" fmla="*/ 41 w 60"/>
                <a:gd name="T17" fmla="*/ 13 h 35"/>
                <a:gd name="T18" fmla="*/ 43 w 60"/>
                <a:gd name="T19" fmla="*/ 8 h 35"/>
                <a:gd name="T20" fmla="*/ 44 w 60"/>
                <a:gd name="T21" fmla="*/ 5 h 35"/>
                <a:gd name="T22" fmla="*/ 44 w 60"/>
                <a:gd name="T23" fmla="*/ 0 h 35"/>
                <a:gd name="T24" fmla="*/ 60 w 60"/>
                <a:gd name="T25" fmla="*/ 0 h 35"/>
                <a:gd name="T26" fmla="*/ 60 w 60"/>
                <a:gd name="T27" fmla="*/ 4 h 35"/>
                <a:gd name="T28" fmla="*/ 59 w 60"/>
                <a:gd name="T29" fmla="*/ 10 h 35"/>
                <a:gd name="T30" fmla="*/ 57 w 60"/>
                <a:gd name="T31" fmla="*/ 16 h 35"/>
                <a:gd name="T32" fmla="*/ 54 w 60"/>
                <a:gd name="T33" fmla="*/ 21 h 35"/>
                <a:gd name="T34" fmla="*/ 51 w 60"/>
                <a:gd name="T35" fmla="*/ 26 h 35"/>
                <a:gd name="T36" fmla="*/ 47 w 60"/>
                <a:gd name="T37" fmla="*/ 31 h 35"/>
                <a:gd name="T38" fmla="*/ 43 w 60"/>
                <a:gd name="T39" fmla="*/ 34 h 35"/>
                <a:gd name="T40" fmla="*/ 35 w 60"/>
                <a:gd name="T41" fmla="*/ 35 h 35"/>
                <a:gd name="T42" fmla="*/ 0 w 60"/>
                <a:gd name="T43" fmla="*/ 35 h 35"/>
                <a:gd name="T44" fmla="*/ 0 w 60"/>
                <a:gd name="T45" fmla="*/ 0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35"/>
                <a:gd name="T71" fmla="*/ 60 w 60"/>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35">
                  <a:moveTo>
                    <a:pt x="0" y="0"/>
                  </a:moveTo>
                  <a:lnTo>
                    <a:pt x="14" y="0"/>
                  </a:lnTo>
                  <a:lnTo>
                    <a:pt x="14" y="24"/>
                  </a:lnTo>
                  <a:lnTo>
                    <a:pt x="30" y="24"/>
                  </a:lnTo>
                  <a:lnTo>
                    <a:pt x="33" y="23"/>
                  </a:lnTo>
                  <a:lnTo>
                    <a:pt x="36" y="21"/>
                  </a:lnTo>
                  <a:lnTo>
                    <a:pt x="38" y="19"/>
                  </a:lnTo>
                  <a:lnTo>
                    <a:pt x="39" y="16"/>
                  </a:lnTo>
                  <a:lnTo>
                    <a:pt x="41" y="13"/>
                  </a:lnTo>
                  <a:lnTo>
                    <a:pt x="43" y="8"/>
                  </a:lnTo>
                  <a:lnTo>
                    <a:pt x="44" y="5"/>
                  </a:lnTo>
                  <a:lnTo>
                    <a:pt x="44" y="0"/>
                  </a:lnTo>
                  <a:lnTo>
                    <a:pt x="60" y="0"/>
                  </a:lnTo>
                  <a:lnTo>
                    <a:pt x="60" y="4"/>
                  </a:lnTo>
                  <a:lnTo>
                    <a:pt x="59" y="10"/>
                  </a:lnTo>
                  <a:lnTo>
                    <a:pt x="57" y="16"/>
                  </a:lnTo>
                  <a:lnTo>
                    <a:pt x="54" y="21"/>
                  </a:lnTo>
                  <a:lnTo>
                    <a:pt x="51" y="26"/>
                  </a:lnTo>
                  <a:lnTo>
                    <a:pt x="47" y="31"/>
                  </a:lnTo>
                  <a:lnTo>
                    <a:pt x="43" y="34"/>
                  </a:lnTo>
                  <a:lnTo>
                    <a:pt x="35" y="35"/>
                  </a:lnTo>
                  <a:lnTo>
                    <a:pt x="0" y="35"/>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0" name="Freeform 32"/>
            <p:cNvSpPr>
              <a:spLocks/>
            </p:cNvSpPr>
            <p:nvPr/>
          </p:nvSpPr>
          <p:spPr bwMode="auto">
            <a:xfrm>
              <a:off x="386" y="3296"/>
              <a:ext cx="71" cy="38"/>
            </a:xfrm>
            <a:custGeom>
              <a:avLst/>
              <a:gdLst>
                <a:gd name="T0" fmla="*/ 71 w 71"/>
                <a:gd name="T1" fmla="*/ 38 h 38"/>
                <a:gd name="T2" fmla="*/ 57 w 71"/>
                <a:gd name="T3" fmla="*/ 38 h 38"/>
                <a:gd name="T4" fmla="*/ 57 w 71"/>
                <a:gd name="T5" fmla="*/ 38 h 38"/>
                <a:gd name="T6" fmla="*/ 57 w 71"/>
                <a:gd name="T7" fmla="*/ 35 h 38"/>
                <a:gd name="T8" fmla="*/ 55 w 71"/>
                <a:gd name="T9" fmla="*/ 32 h 38"/>
                <a:gd name="T10" fmla="*/ 55 w 71"/>
                <a:gd name="T11" fmla="*/ 30 h 38"/>
                <a:gd name="T12" fmla="*/ 55 w 71"/>
                <a:gd name="T13" fmla="*/ 29 h 38"/>
                <a:gd name="T14" fmla="*/ 54 w 71"/>
                <a:gd name="T15" fmla="*/ 26 h 38"/>
                <a:gd name="T16" fmla="*/ 52 w 71"/>
                <a:gd name="T17" fmla="*/ 22 h 38"/>
                <a:gd name="T18" fmla="*/ 50 w 71"/>
                <a:gd name="T19" fmla="*/ 21 h 38"/>
                <a:gd name="T20" fmla="*/ 49 w 71"/>
                <a:gd name="T21" fmla="*/ 19 h 38"/>
                <a:gd name="T22" fmla="*/ 47 w 71"/>
                <a:gd name="T23" fmla="*/ 18 h 38"/>
                <a:gd name="T24" fmla="*/ 46 w 71"/>
                <a:gd name="T25" fmla="*/ 16 h 38"/>
                <a:gd name="T26" fmla="*/ 42 w 71"/>
                <a:gd name="T27" fmla="*/ 16 h 38"/>
                <a:gd name="T28" fmla="*/ 39 w 71"/>
                <a:gd name="T29" fmla="*/ 15 h 38"/>
                <a:gd name="T30" fmla="*/ 36 w 71"/>
                <a:gd name="T31" fmla="*/ 15 h 38"/>
                <a:gd name="T32" fmla="*/ 35 w 71"/>
                <a:gd name="T33" fmla="*/ 15 h 38"/>
                <a:gd name="T34" fmla="*/ 33 w 71"/>
                <a:gd name="T35" fmla="*/ 15 h 38"/>
                <a:gd name="T36" fmla="*/ 31 w 71"/>
                <a:gd name="T37" fmla="*/ 15 h 38"/>
                <a:gd name="T38" fmla="*/ 30 w 71"/>
                <a:gd name="T39" fmla="*/ 15 h 38"/>
                <a:gd name="T40" fmla="*/ 28 w 71"/>
                <a:gd name="T41" fmla="*/ 16 h 38"/>
                <a:gd name="T42" fmla="*/ 27 w 71"/>
                <a:gd name="T43" fmla="*/ 16 h 38"/>
                <a:gd name="T44" fmla="*/ 25 w 71"/>
                <a:gd name="T45" fmla="*/ 18 h 38"/>
                <a:gd name="T46" fmla="*/ 22 w 71"/>
                <a:gd name="T47" fmla="*/ 19 h 38"/>
                <a:gd name="T48" fmla="*/ 22 w 71"/>
                <a:gd name="T49" fmla="*/ 21 h 38"/>
                <a:gd name="T50" fmla="*/ 20 w 71"/>
                <a:gd name="T51" fmla="*/ 22 h 38"/>
                <a:gd name="T52" fmla="*/ 19 w 71"/>
                <a:gd name="T53" fmla="*/ 24 h 38"/>
                <a:gd name="T54" fmla="*/ 17 w 71"/>
                <a:gd name="T55" fmla="*/ 27 h 38"/>
                <a:gd name="T56" fmla="*/ 17 w 71"/>
                <a:gd name="T57" fmla="*/ 29 h 38"/>
                <a:gd name="T58" fmla="*/ 15 w 71"/>
                <a:gd name="T59" fmla="*/ 32 h 38"/>
                <a:gd name="T60" fmla="*/ 15 w 71"/>
                <a:gd name="T61" fmla="*/ 37 h 38"/>
                <a:gd name="T62" fmla="*/ 15 w 71"/>
                <a:gd name="T63" fmla="*/ 38 h 38"/>
                <a:gd name="T64" fmla="*/ 0 w 71"/>
                <a:gd name="T65" fmla="*/ 38 h 38"/>
                <a:gd name="T66" fmla="*/ 0 w 71"/>
                <a:gd name="T67" fmla="*/ 38 h 38"/>
                <a:gd name="T68" fmla="*/ 0 w 71"/>
                <a:gd name="T69" fmla="*/ 35 h 38"/>
                <a:gd name="T70" fmla="*/ 1 w 71"/>
                <a:gd name="T71" fmla="*/ 30 h 38"/>
                <a:gd name="T72" fmla="*/ 1 w 71"/>
                <a:gd name="T73" fmla="*/ 27 h 38"/>
                <a:gd name="T74" fmla="*/ 3 w 71"/>
                <a:gd name="T75" fmla="*/ 24 h 38"/>
                <a:gd name="T76" fmla="*/ 4 w 71"/>
                <a:gd name="T77" fmla="*/ 19 h 38"/>
                <a:gd name="T78" fmla="*/ 6 w 71"/>
                <a:gd name="T79" fmla="*/ 16 h 38"/>
                <a:gd name="T80" fmla="*/ 9 w 71"/>
                <a:gd name="T81" fmla="*/ 13 h 38"/>
                <a:gd name="T82" fmla="*/ 12 w 71"/>
                <a:gd name="T83" fmla="*/ 10 h 38"/>
                <a:gd name="T84" fmla="*/ 15 w 71"/>
                <a:gd name="T85" fmla="*/ 7 h 38"/>
                <a:gd name="T86" fmla="*/ 17 w 71"/>
                <a:gd name="T87" fmla="*/ 5 h 38"/>
                <a:gd name="T88" fmla="*/ 22 w 71"/>
                <a:gd name="T89" fmla="*/ 3 h 38"/>
                <a:gd name="T90" fmla="*/ 25 w 71"/>
                <a:gd name="T91" fmla="*/ 2 h 38"/>
                <a:gd name="T92" fmla="*/ 28 w 71"/>
                <a:gd name="T93" fmla="*/ 2 h 38"/>
                <a:gd name="T94" fmla="*/ 36 w 71"/>
                <a:gd name="T95" fmla="*/ 0 h 38"/>
                <a:gd name="T96" fmla="*/ 39 w 71"/>
                <a:gd name="T97" fmla="*/ 0 h 38"/>
                <a:gd name="T98" fmla="*/ 42 w 71"/>
                <a:gd name="T99" fmla="*/ 2 h 38"/>
                <a:gd name="T100" fmla="*/ 46 w 71"/>
                <a:gd name="T101" fmla="*/ 2 h 38"/>
                <a:gd name="T102" fmla="*/ 49 w 71"/>
                <a:gd name="T103" fmla="*/ 3 h 38"/>
                <a:gd name="T104" fmla="*/ 52 w 71"/>
                <a:gd name="T105" fmla="*/ 5 h 38"/>
                <a:gd name="T106" fmla="*/ 55 w 71"/>
                <a:gd name="T107" fmla="*/ 7 h 38"/>
                <a:gd name="T108" fmla="*/ 58 w 71"/>
                <a:gd name="T109" fmla="*/ 8 h 38"/>
                <a:gd name="T110" fmla="*/ 63 w 71"/>
                <a:gd name="T111" fmla="*/ 13 h 38"/>
                <a:gd name="T112" fmla="*/ 65 w 71"/>
                <a:gd name="T113" fmla="*/ 15 h 38"/>
                <a:gd name="T114" fmla="*/ 66 w 71"/>
                <a:gd name="T115" fmla="*/ 18 h 38"/>
                <a:gd name="T116" fmla="*/ 68 w 71"/>
                <a:gd name="T117" fmla="*/ 21 h 38"/>
                <a:gd name="T118" fmla="*/ 70 w 71"/>
                <a:gd name="T119" fmla="*/ 26 h 38"/>
                <a:gd name="T120" fmla="*/ 71 w 71"/>
                <a:gd name="T121" fmla="*/ 29 h 38"/>
                <a:gd name="T122" fmla="*/ 71 w 71"/>
                <a:gd name="T123" fmla="*/ 34 h 38"/>
                <a:gd name="T124" fmla="*/ 71 w 71"/>
                <a:gd name="T125" fmla="*/ 38 h 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
                <a:gd name="T190" fmla="*/ 0 h 38"/>
                <a:gd name="T191" fmla="*/ 71 w 71"/>
                <a:gd name="T192" fmla="*/ 38 h 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 h="38">
                  <a:moveTo>
                    <a:pt x="71" y="38"/>
                  </a:moveTo>
                  <a:lnTo>
                    <a:pt x="57" y="38"/>
                  </a:lnTo>
                  <a:lnTo>
                    <a:pt x="57" y="35"/>
                  </a:lnTo>
                  <a:lnTo>
                    <a:pt x="55" y="32"/>
                  </a:lnTo>
                  <a:lnTo>
                    <a:pt x="55" y="30"/>
                  </a:lnTo>
                  <a:lnTo>
                    <a:pt x="55" y="29"/>
                  </a:lnTo>
                  <a:lnTo>
                    <a:pt x="54" y="26"/>
                  </a:lnTo>
                  <a:lnTo>
                    <a:pt x="52" y="22"/>
                  </a:lnTo>
                  <a:lnTo>
                    <a:pt x="50" y="21"/>
                  </a:lnTo>
                  <a:lnTo>
                    <a:pt x="49" y="19"/>
                  </a:lnTo>
                  <a:lnTo>
                    <a:pt x="47" y="18"/>
                  </a:lnTo>
                  <a:lnTo>
                    <a:pt x="46" y="16"/>
                  </a:lnTo>
                  <a:lnTo>
                    <a:pt x="42" y="16"/>
                  </a:lnTo>
                  <a:lnTo>
                    <a:pt x="39" y="15"/>
                  </a:lnTo>
                  <a:lnTo>
                    <a:pt x="36" y="15"/>
                  </a:lnTo>
                  <a:lnTo>
                    <a:pt x="35" y="15"/>
                  </a:lnTo>
                  <a:lnTo>
                    <a:pt x="33" y="15"/>
                  </a:lnTo>
                  <a:lnTo>
                    <a:pt x="31" y="15"/>
                  </a:lnTo>
                  <a:lnTo>
                    <a:pt x="30" y="15"/>
                  </a:lnTo>
                  <a:lnTo>
                    <a:pt x="28" y="16"/>
                  </a:lnTo>
                  <a:lnTo>
                    <a:pt x="27" y="16"/>
                  </a:lnTo>
                  <a:lnTo>
                    <a:pt x="25" y="18"/>
                  </a:lnTo>
                  <a:lnTo>
                    <a:pt x="22" y="19"/>
                  </a:lnTo>
                  <a:lnTo>
                    <a:pt x="22" y="21"/>
                  </a:lnTo>
                  <a:lnTo>
                    <a:pt x="20" y="22"/>
                  </a:lnTo>
                  <a:lnTo>
                    <a:pt x="19" y="24"/>
                  </a:lnTo>
                  <a:lnTo>
                    <a:pt x="17" y="27"/>
                  </a:lnTo>
                  <a:lnTo>
                    <a:pt x="17" y="29"/>
                  </a:lnTo>
                  <a:lnTo>
                    <a:pt x="15" y="32"/>
                  </a:lnTo>
                  <a:lnTo>
                    <a:pt x="15" y="37"/>
                  </a:lnTo>
                  <a:lnTo>
                    <a:pt x="15" y="38"/>
                  </a:lnTo>
                  <a:lnTo>
                    <a:pt x="0" y="38"/>
                  </a:lnTo>
                  <a:lnTo>
                    <a:pt x="0" y="35"/>
                  </a:lnTo>
                  <a:lnTo>
                    <a:pt x="1" y="30"/>
                  </a:lnTo>
                  <a:lnTo>
                    <a:pt x="1" y="27"/>
                  </a:lnTo>
                  <a:lnTo>
                    <a:pt x="3" y="24"/>
                  </a:lnTo>
                  <a:lnTo>
                    <a:pt x="4" y="19"/>
                  </a:lnTo>
                  <a:lnTo>
                    <a:pt x="6" y="16"/>
                  </a:lnTo>
                  <a:lnTo>
                    <a:pt x="9" y="13"/>
                  </a:lnTo>
                  <a:lnTo>
                    <a:pt x="12" y="10"/>
                  </a:lnTo>
                  <a:lnTo>
                    <a:pt x="15" y="7"/>
                  </a:lnTo>
                  <a:lnTo>
                    <a:pt x="17" y="5"/>
                  </a:lnTo>
                  <a:lnTo>
                    <a:pt x="22" y="3"/>
                  </a:lnTo>
                  <a:lnTo>
                    <a:pt x="25" y="2"/>
                  </a:lnTo>
                  <a:lnTo>
                    <a:pt x="28" y="2"/>
                  </a:lnTo>
                  <a:lnTo>
                    <a:pt x="36" y="0"/>
                  </a:lnTo>
                  <a:lnTo>
                    <a:pt x="39" y="0"/>
                  </a:lnTo>
                  <a:lnTo>
                    <a:pt x="42" y="2"/>
                  </a:lnTo>
                  <a:lnTo>
                    <a:pt x="46" y="2"/>
                  </a:lnTo>
                  <a:lnTo>
                    <a:pt x="49" y="3"/>
                  </a:lnTo>
                  <a:lnTo>
                    <a:pt x="52" y="5"/>
                  </a:lnTo>
                  <a:lnTo>
                    <a:pt x="55" y="7"/>
                  </a:lnTo>
                  <a:lnTo>
                    <a:pt x="58" y="8"/>
                  </a:lnTo>
                  <a:lnTo>
                    <a:pt x="63" y="13"/>
                  </a:lnTo>
                  <a:lnTo>
                    <a:pt x="65" y="15"/>
                  </a:lnTo>
                  <a:lnTo>
                    <a:pt x="66" y="18"/>
                  </a:lnTo>
                  <a:lnTo>
                    <a:pt x="68" y="21"/>
                  </a:lnTo>
                  <a:lnTo>
                    <a:pt x="70" y="26"/>
                  </a:lnTo>
                  <a:lnTo>
                    <a:pt x="71" y="29"/>
                  </a:lnTo>
                  <a:lnTo>
                    <a:pt x="71" y="34"/>
                  </a:lnTo>
                  <a:lnTo>
                    <a:pt x="71" y="3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1" name="Freeform 33"/>
            <p:cNvSpPr>
              <a:spLocks/>
            </p:cNvSpPr>
            <p:nvPr/>
          </p:nvSpPr>
          <p:spPr bwMode="auto">
            <a:xfrm>
              <a:off x="386" y="3334"/>
              <a:ext cx="71" cy="39"/>
            </a:xfrm>
            <a:custGeom>
              <a:avLst/>
              <a:gdLst>
                <a:gd name="T0" fmla="*/ 0 w 71"/>
                <a:gd name="T1" fmla="*/ 0 h 39"/>
                <a:gd name="T2" fmla="*/ 15 w 71"/>
                <a:gd name="T3" fmla="*/ 0 h 39"/>
                <a:gd name="T4" fmla="*/ 15 w 71"/>
                <a:gd name="T5" fmla="*/ 2 h 39"/>
                <a:gd name="T6" fmla="*/ 15 w 71"/>
                <a:gd name="T7" fmla="*/ 4 h 39"/>
                <a:gd name="T8" fmla="*/ 15 w 71"/>
                <a:gd name="T9" fmla="*/ 7 h 39"/>
                <a:gd name="T10" fmla="*/ 15 w 71"/>
                <a:gd name="T11" fmla="*/ 8 h 39"/>
                <a:gd name="T12" fmla="*/ 17 w 71"/>
                <a:gd name="T13" fmla="*/ 12 h 39"/>
                <a:gd name="T14" fmla="*/ 19 w 71"/>
                <a:gd name="T15" fmla="*/ 15 h 39"/>
                <a:gd name="T16" fmla="*/ 20 w 71"/>
                <a:gd name="T17" fmla="*/ 18 h 39"/>
                <a:gd name="T18" fmla="*/ 22 w 71"/>
                <a:gd name="T19" fmla="*/ 19 h 39"/>
                <a:gd name="T20" fmla="*/ 23 w 71"/>
                <a:gd name="T21" fmla="*/ 21 h 39"/>
                <a:gd name="T22" fmla="*/ 25 w 71"/>
                <a:gd name="T23" fmla="*/ 23 h 39"/>
                <a:gd name="T24" fmla="*/ 27 w 71"/>
                <a:gd name="T25" fmla="*/ 24 h 39"/>
                <a:gd name="T26" fmla="*/ 28 w 71"/>
                <a:gd name="T27" fmla="*/ 24 h 39"/>
                <a:gd name="T28" fmla="*/ 31 w 71"/>
                <a:gd name="T29" fmla="*/ 24 h 39"/>
                <a:gd name="T30" fmla="*/ 36 w 71"/>
                <a:gd name="T31" fmla="*/ 26 h 39"/>
                <a:gd name="T32" fmla="*/ 38 w 71"/>
                <a:gd name="T33" fmla="*/ 26 h 39"/>
                <a:gd name="T34" fmla="*/ 39 w 71"/>
                <a:gd name="T35" fmla="*/ 24 h 39"/>
                <a:gd name="T36" fmla="*/ 42 w 71"/>
                <a:gd name="T37" fmla="*/ 24 h 39"/>
                <a:gd name="T38" fmla="*/ 44 w 71"/>
                <a:gd name="T39" fmla="*/ 24 h 39"/>
                <a:gd name="T40" fmla="*/ 46 w 71"/>
                <a:gd name="T41" fmla="*/ 23 h 39"/>
                <a:gd name="T42" fmla="*/ 47 w 71"/>
                <a:gd name="T43" fmla="*/ 21 h 39"/>
                <a:gd name="T44" fmla="*/ 49 w 71"/>
                <a:gd name="T45" fmla="*/ 21 h 39"/>
                <a:gd name="T46" fmla="*/ 50 w 71"/>
                <a:gd name="T47" fmla="*/ 18 h 39"/>
                <a:gd name="T48" fmla="*/ 52 w 71"/>
                <a:gd name="T49" fmla="*/ 16 h 39"/>
                <a:gd name="T50" fmla="*/ 54 w 71"/>
                <a:gd name="T51" fmla="*/ 15 h 39"/>
                <a:gd name="T52" fmla="*/ 55 w 71"/>
                <a:gd name="T53" fmla="*/ 13 h 39"/>
                <a:gd name="T54" fmla="*/ 55 w 71"/>
                <a:gd name="T55" fmla="*/ 8 h 39"/>
                <a:gd name="T56" fmla="*/ 57 w 71"/>
                <a:gd name="T57" fmla="*/ 5 h 39"/>
                <a:gd name="T58" fmla="*/ 57 w 71"/>
                <a:gd name="T59" fmla="*/ 2 h 39"/>
                <a:gd name="T60" fmla="*/ 57 w 71"/>
                <a:gd name="T61" fmla="*/ 0 h 39"/>
                <a:gd name="T62" fmla="*/ 71 w 71"/>
                <a:gd name="T63" fmla="*/ 0 h 39"/>
                <a:gd name="T64" fmla="*/ 71 w 71"/>
                <a:gd name="T65" fmla="*/ 2 h 39"/>
                <a:gd name="T66" fmla="*/ 71 w 71"/>
                <a:gd name="T67" fmla="*/ 5 h 39"/>
                <a:gd name="T68" fmla="*/ 71 w 71"/>
                <a:gd name="T69" fmla="*/ 8 h 39"/>
                <a:gd name="T70" fmla="*/ 70 w 71"/>
                <a:gd name="T71" fmla="*/ 12 h 39"/>
                <a:gd name="T72" fmla="*/ 70 w 71"/>
                <a:gd name="T73" fmla="*/ 15 h 39"/>
                <a:gd name="T74" fmla="*/ 68 w 71"/>
                <a:gd name="T75" fmla="*/ 18 h 39"/>
                <a:gd name="T76" fmla="*/ 66 w 71"/>
                <a:gd name="T77" fmla="*/ 21 h 39"/>
                <a:gd name="T78" fmla="*/ 65 w 71"/>
                <a:gd name="T79" fmla="*/ 24 h 39"/>
                <a:gd name="T80" fmla="*/ 62 w 71"/>
                <a:gd name="T81" fmla="*/ 27 h 39"/>
                <a:gd name="T82" fmla="*/ 57 w 71"/>
                <a:gd name="T83" fmla="*/ 32 h 39"/>
                <a:gd name="T84" fmla="*/ 54 w 71"/>
                <a:gd name="T85" fmla="*/ 35 h 39"/>
                <a:gd name="T86" fmla="*/ 49 w 71"/>
                <a:gd name="T87" fmla="*/ 37 h 39"/>
                <a:gd name="T88" fmla="*/ 46 w 71"/>
                <a:gd name="T89" fmla="*/ 37 h 39"/>
                <a:gd name="T90" fmla="*/ 41 w 71"/>
                <a:gd name="T91" fmla="*/ 39 h 39"/>
                <a:gd name="T92" fmla="*/ 35 w 71"/>
                <a:gd name="T93" fmla="*/ 39 h 39"/>
                <a:gd name="T94" fmla="*/ 30 w 71"/>
                <a:gd name="T95" fmla="*/ 39 h 39"/>
                <a:gd name="T96" fmla="*/ 27 w 71"/>
                <a:gd name="T97" fmla="*/ 39 h 39"/>
                <a:gd name="T98" fmla="*/ 22 w 71"/>
                <a:gd name="T99" fmla="*/ 37 h 39"/>
                <a:gd name="T100" fmla="*/ 19 w 71"/>
                <a:gd name="T101" fmla="*/ 35 h 39"/>
                <a:gd name="T102" fmla="*/ 15 w 71"/>
                <a:gd name="T103" fmla="*/ 34 h 39"/>
                <a:gd name="T104" fmla="*/ 12 w 71"/>
                <a:gd name="T105" fmla="*/ 31 h 39"/>
                <a:gd name="T106" fmla="*/ 11 w 71"/>
                <a:gd name="T107" fmla="*/ 29 h 39"/>
                <a:gd name="T108" fmla="*/ 7 w 71"/>
                <a:gd name="T109" fmla="*/ 24 h 39"/>
                <a:gd name="T110" fmla="*/ 6 w 71"/>
                <a:gd name="T111" fmla="*/ 23 h 39"/>
                <a:gd name="T112" fmla="*/ 4 w 71"/>
                <a:gd name="T113" fmla="*/ 19 h 39"/>
                <a:gd name="T114" fmla="*/ 3 w 71"/>
                <a:gd name="T115" fmla="*/ 16 h 39"/>
                <a:gd name="T116" fmla="*/ 1 w 71"/>
                <a:gd name="T117" fmla="*/ 12 h 39"/>
                <a:gd name="T118" fmla="*/ 1 w 71"/>
                <a:gd name="T119" fmla="*/ 8 h 39"/>
                <a:gd name="T120" fmla="*/ 0 w 71"/>
                <a:gd name="T121" fmla="*/ 4 h 39"/>
                <a:gd name="T122" fmla="*/ 0 w 71"/>
                <a:gd name="T123" fmla="*/ 0 h 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39"/>
                <a:gd name="T188" fmla="*/ 71 w 71"/>
                <a:gd name="T189" fmla="*/ 39 h 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39">
                  <a:moveTo>
                    <a:pt x="0" y="0"/>
                  </a:moveTo>
                  <a:lnTo>
                    <a:pt x="15" y="0"/>
                  </a:lnTo>
                  <a:lnTo>
                    <a:pt x="15" y="2"/>
                  </a:lnTo>
                  <a:lnTo>
                    <a:pt x="15" y="4"/>
                  </a:lnTo>
                  <a:lnTo>
                    <a:pt x="15" y="7"/>
                  </a:lnTo>
                  <a:lnTo>
                    <a:pt x="15" y="8"/>
                  </a:lnTo>
                  <a:lnTo>
                    <a:pt x="17" y="12"/>
                  </a:lnTo>
                  <a:lnTo>
                    <a:pt x="19" y="15"/>
                  </a:lnTo>
                  <a:lnTo>
                    <a:pt x="20" y="18"/>
                  </a:lnTo>
                  <a:lnTo>
                    <a:pt x="22" y="19"/>
                  </a:lnTo>
                  <a:lnTo>
                    <a:pt x="23" y="21"/>
                  </a:lnTo>
                  <a:lnTo>
                    <a:pt x="25" y="23"/>
                  </a:lnTo>
                  <a:lnTo>
                    <a:pt x="27" y="24"/>
                  </a:lnTo>
                  <a:lnTo>
                    <a:pt x="28" y="24"/>
                  </a:lnTo>
                  <a:lnTo>
                    <a:pt x="31" y="24"/>
                  </a:lnTo>
                  <a:lnTo>
                    <a:pt x="36" y="26"/>
                  </a:lnTo>
                  <a:lnTo>
                    <a:pt x="38" y="26"/>
                  </a:lnTo>
                  <a:lnTo>
                    <a:pt x="39" y="24"/>
                  </a:lnTo>
                  <a:lnTo>
                    <a:pt x="42" y="24"/>
                  </a:lnTo>
                  <a:lnTo>
                    <a:pt x="44" y="24"/>
                  </a:lnTo>
                  <a:lnTo>
                    <a:pt x="46" y="23"/>
                  </a:lnTo>
                  <a:lnTo>
                    <a:pt x="47" y="21"/>
                  </a:lnTo>
                  <a:lnTo>
                    <a:pt x="49" y="21"/>
                  </a:lnTo>
                  <a:lnTo>
                    <a:pt x="50" y="18"/>
                  </a:lnTo>
                  <a:lnTo>
                    <a:pt x="52" y="16"/>
                  </a:lnTo>
                  <a:lnTo>
                    <a:pt x="54" y="15"/>
                  </a:lnTo>
                  <a:lnTo>
                    <a:pt x="55" y="13"/>
                  </a:lnTo>
                  <a:lnTo>
                    <a:pt x="55" y="8"/>
                  </a:lnTo>
                  <a:lnTo>
                    <a:pt x="57" y="5"/>
                  </a:lnTo>
                  <a:lnTo>
                    <a:pt x="57" y="2"/>
                  </a:lnTo>
                  <a:lnTo>
                    <a:pt x="57" y="0"/>
                  </a:lnTo>
                  <a:lnTo>
                    <a:pt x="71" y="0"/>
                  </a:lnTo>
                  <a:lnTo>
                    <a:pt x="71" y="2"/>
                  </a:lnTo>
                  <a:lnTo>
                    <a:pt x="71" y="5"/>
                  </a:lnTo>
                  <a:lnTo>
                    <a:pt x="71" y="8"/>
                  </a:lnTo>
                  <a:lnTo>
                    <a:pt x="70" y="12"/>
                  </a:lnTo>
                  <a:lnTo>
                    <a:pt x="70" y="15"/>
                  </a:lnTo>
                  <a:lnTo>
                    <a:pt x="68" y="18"/>
                  </a:lnTo>
                  <a:lnTo>
                    <a:pt x="66" y="21"/>
                  </a:lnTo>
                  <a:lnTo>
                    <a:pt x="65" y="24"/>
                  </a:lnTo>
                  <a:lnTo>
                    <a:pt x="62" y="27"/>
                  </a:lnTo>
                  <a:lnTo>
                    <a:pt x="57" y="32"/>
                  </a:lnTo>
                  <a:lnTo>
                    <a:pt x="54" y="35"/>
                  </a:lnTo>
                  <a:lnTo>
                    <a:pt x="49" y="37"/>
                  </a:lnTo>
                  <a:lnTo>
                    <a:pt x="46" y="37"/>
                  </a:lnTo>
                  <a:lnTo>
                    <a:pt x="41" y="39"/>
                  </a:lnTo>
                  <a:lnTo>
                    <a:pt x="35" y="39"/>
                  </a:lnTo>
                  <a:lnTo>
                    <a:pt x="30" y="39"/>
                  </a:lnTo>
                  <a:lnTo>
                    <a:pt x="27" y="39"/>
                  </a:lnTo>
                  <a:lnTo>
                    <a:pt x="22" y="37"/>
                  </a:lnTo>
                  <a:lnTo>
                    <a:pt x="19" y="35"/>
                  </a:lnTo>
                  <a:lnTo>
                    <a:pt x="15" y="34"/>
                  </a:lnTo>
                  <a:lnTo>
                    <a:pt x="12" y="31"/>
                  </a:lnTo>
                  <a:lnTo>
                    <a:pt x="11" y="29"/>
                  </a:lnTo>
                  <a:lnTo>
                    <a:pt x="7" y="24"/>
                  </a:lnTo>
                  <a:lnTo>
                    <a:pt x="6" y="23"/>
                  </a:lnTo>
                  <a:lnTo>
                    <a:pt x="4" y="19"/>
                  </a:lnTo>
                  <a:lnTo>
                    <a:pt x="3" y="16"/>
                  </a:lnTo>
                  <a:lnTo>
                    <a:pt x="1" y="12"/>
                  </a:lnTo>
                  <a:lnTo>
                    <a:pt x="1" y="8"/>
                  </a:lnTo>
                  <a:lnTo>
                    <a:pt x="0" y="4"/>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2" name="Freeform 34"/>
            <p:cNvSpPr>
              <a:spLocks/>
            </p:cNvSpPr>
            <p:nvPr/>
          </p:nvSpPr>
          <p:spPr bwMode="auto">
            <a:xfrm>
              <a:off x="522" y="3298"/>
              <a:ext cx="61" cy="71"/>
            </a:xfrm>
            <a:custGeom>
              <a:avLst/>
              <a:gdLst>
                <a:gd name="T0" fmla="*/ 0 w 61"/>
                <a:gd name="T1" fmla="*/ 71 h 71"/>
                <a:gd name="T2" fmla="*/ 0 w 61"/>
                <a:gd name="T3" fmla="*/ 0 h 71"/>
                <a:gd name="T4" fmla="*/ 15 w 61"/>
                <a:gd name="T5" fmla="*/ 0 h 71"/>
                <a:gd name="T6" fmla="*/ 45 w 61"/>
                <a:gd name="T7" fmla="*/ 49 h 71"/>
                <a:gd name="T8" fmla="*/ 45 w 61"/>
                <a:gd name="T9" fmla="*/ 0 h 71"/>
                <a:gd name="T10" fmla="*/ 61 w 61"/>
                <a:gd name="T11" fmla="*/ 0 h 71"/>
                <a:gd name="T12" fmla="*/ 61 w 61"/>
                <a:gd name="T13" fmla="*/ 71 h 71"/>
                <a:gd name="T14" fmla="*/ 45 w 61"/>
                <a:gd name="T15" fmla="*/ 71 h 71"/>
                <a:gd name="T16" fmla="*/ 16 w 61"/>
                <a:gd name="T17" fmla="*/ 24 h 71"/>
                <a:gd name="T18" fmla="*/ 16 w 61"/>
                <a:gd name="T19" fmla="*/ 71 h 71"/>
                <a:gd name="T20" fmla="*/ 0 w 61"/>
                <a:gd name="T21" fmla="*/ 71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71"/>
                <a:gd name="T35" fmla="*/ 61 w 6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71">
                  <a:moveTo>
                    <a:pt x="0" y="71"/>
                  </a:moveTo>
                  <a:lnTo>
                    <a:pt x="0" y="0"/>
                  </a:lnTo>
                  <a:lnTo>
                    <a:pt x="15" y="0"/>
                  </a:lnTo>
                  <a:lnTo>
                    <a:pt x="45" y="49"/>
                  </a:lnTo>
                  <a:lnTo>
                    <a:pt x="45" y="0"/>
                  </a:lnTo>
                  <a:lnTo>
                    <a:pt x="61" y="0"/>
                  </a:lnTo>
                  <a:lnTo>
                    <a:pt x="61" y="71"/>
                  </a:lnTo>
                  <a:lnTo>
                    <a:pt x="45" y="71"/>
                  </a:lnTo>
                  <a:lnTo>
                    <a:pt x="16" y="24"/>
                  </a:lnTo>
                  <a:lnTo>
                    <a:pt x="16" y="71"/>
                  </a:lnTo>
                  <a:lnTo>
                    <a:pt x="0" y="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3" name="Freeform 35"/>
            <p:cNvSpPr>
              <a:spLocks/>
            </p:cNvSpPr>
            <p:nvPr/>
          </p:nvSpPr>
          <p:spPr bwMode="auto">
            <a:xfrm>
              <a:off x="591" y="3296"/>
              <a:ext cx="71" cy="38"/>
            </a:xfrm>
            <a:custGeom>
              <a:avLst/>
              <a:gdLst>
                <a:gd name="T0" fmla="*/ 71 w 71"/>
                <a:gd name="T1" fmla="*/ 38 h 38"/>
                <a:gd name="T2" fmla="*/ 57 w 71"/>
                <a:gd name="T3" fmla="*/ 38 h 38"/>
                <a:gd name="T4" fmla="*/ 57 w 71"/>
                <a:gd name="T5" fmla="*/ 38 h 38"/>
                <a:gd name="T6" fmla="*/ 55 w 71"/>
                <a:gd name="T7" fmla="*/ 35 h 38"/>
                <a:gd name="T8" fmla="*/ 55 w 71"/>
                <a:gd name="T9" fmla="*/ 32 h 38"/>
                <a:gd name="T10" fmla="*/ 55 w 71"/>
                <a:gd name="T11" fmla="*/ 30 h 38"/>
                <a:gd name="T12" fmla="*/ 54 w 71"/>
                <a:gd name="T13" fmla="*/ 29 h 38"/>
                <a:gd name="T14" fmla="*/ 54 w 71"/>
                <a:gd name="T15" fmla="*/ 26 h 38"/>
                <a:gd name="T16" fmla="*/ 52 w 71"/>
                <a:gd name="T17" fmla="*/ 22 h 38"/>
                <a:gd name="T18" fmla="*/ 51 w 71"/>
                <a:gd name="T19" fmla="*/ 21 h 38"/>
                <a:gd name="T20" fmla="*/ 49 w 71"/>
                <a:gd name="T21" fmla="*/ 19 h 38"/>
                <a:gd name="T22" fmla="*/ 47 w 71"/>
                <a:gd name="T23" fmla="*/ 18 h 38"/>
                <a:gd name="T24" fmla="*/ 46 w 71"/>
                <a:gd name="T25" fmla="*/ 16 h 38"/>
                <a:gd name="T26" fmla="*/ 43 w 71"/>
                <a:gd name="T27" fmla="*/ 16 h 38"/>
                <a:gd name="T28" fmla="*/ 40 w 71"/>
                <a:gd name="T29" fmla="*/ 15 h 38"/>
                <a:gd name="T30" fmla="*/ 35 w 71"/>
                <a:gd name="T31" fmla="*/ 15 h 38"/>
                <a:gd name="T32" fmla="*/ 33 w 71"/>
                <a:gd name="T33" fmla="*/ 15 h 38"/>
                <a:gd name="T34" fmla="*/ 32 w 71"/>
                <a:gd name="T35" fmla="*/ 15 h 38"/>
                <a:gd name="T36" fmla="*/ 30 w 71"/>
                <a:gd name="T37" fmla="*/ 15 h 38"/>
                <a:gd name="T38" fmla="*/ 30 w 71"/>
                <a:gd name="T39" fmla="*/ 15 h 38"/>
                <a:gd name="T40" fmla="*/ 27 w 71"/>
                <a:gd name="T41" fmla="*/ 16 h 38"/>
                <a:gd name="T42" fmla="*/ 25 w 71"/>
                <a:gd name="T43" fmla="*/ 16 h 38"/>
                <a:gd name="T44" fmla="*/ 24 w 71"/>
                <a:gd name="T45" fmla="*/ 18 h 38"/>
                <a:gd name="T46" fmla="*/ 22 w 71"/>
                <a:gd name="T47" fmla="*/ 19 h 38"/>
                <a:gd name="T48" fmla="*/ 20 w 71"/>
                <a:gd name="T49" fmla="*/ 21 h 38"/>
                <a:gd name="T50" fmla="*/ 19 w 71"/>
                <a:gd name="T51" fmla="*/ 22 h 38"/>
                <a:gd name="T52" fmla="*/ 19 w 71"/>
                <a:gd name="T53" fmla="*/ 24 h 38"/>
                <a:gd name="T54" fmla="*/ 17 w 71"/>
                <a:gd name="T55" fmla="*/ 27 h 38"/>
                <a:gd name="T56" fmla="*/ 16 w 71"/>
                <a:gd name="T57" fmla="*/ 29 h 38"/>
                <a:gd name="T58" fmla="*/ 16 w 71"/>
                <a:gd name="T59" fmla="*/ 32 h 38"/>
                <a:gd name="T60" fmla="*/ 16 w 71"/>
                <a:gd name="T61" fmla="*/ 37 h 38"/>
                <a:gd name="T62" fmla="*/ 16 w 71"/>
                <a:gd name="T63" fmla="*/ 38 h 38"/>
                <a:gd name="T64" fmla="*/ 0 w 71"/>
                <a:gd name="T65" fmla="*/ 38 h 38"/>
                <a:gd name="T66" fmla="*/ 0 w 71"/>
                <a:gd name="T67" fmla="*/ 38 h 38"/>
                <a:gd name="T68" fmla="*/ 0 w 71"/>
                <a:gd name="T69" fmla="*/ 35 h 38"/>
                <a:gd name="T70" fmla="*/ 1 w 71"/>
                <a:gd name="T71" fmla="*/ 30 h 38"/>
                <a:gd name="T72" fmla="*/ 1 w 71"/>
                <a:gd name="T73" fmla="*/ 27 h 38"/>
                <a:gd name="T74" fmla="*/ 3 w 71"/>
                <a:gd name="T75" fmla="*/ 24 h 38"/>
                <a:gd name="T76" fmla="*/ 5 w 71"/>
                <a:gd name="T77" fmla="*/ 19 h 38"/>
                <a:gd name="T78" fmla="*/ 6 w 71"/>
                <a:gd name="T79" fmla="*/ 16 h 38"/>
                <a:gd name="T80" fmla="*/ 9 w 71"/>
                <a:gd name="T81" fmla="*/ 13 h 38"/>
                <a:gd name="T82" fmla="*/ 11 w 71"/>
                <a:gd name="T83" fmla="*/ 10 h 38"/>
                <a:gd name="T84" fmla="*/ 14 w 71"/>
                <a:gd name="T85" fmla="*/ 7 h 38"/>
                <a:gd name="T86" fmla="*/ 17 w 71"/>
                <a:gd name="T87" fmla="*/ 5 h 38"/>
                <a:gd name="T88" fmla="*/ 20 w 71"/>
                <a:gd name="T89" fmla="*/ 3 h 38"/>
                <a:gd name="T90" fmla="*/ 25 w 71"/>
                <a:gd name="T91" fmla="*/ 2 h 38"/>
                <a:gd name="T92" fmla="*/ 28 w 71"/>
                <a:gd name="T93" fmla="*/ 2 h 38"/>
                <a:gd name="T94" fmla="*/ 35 w 71"/>
                <a:gd name="T95" fmla="*/ 0 h 38"/>
                <a:gd name="T96" fmla="*/ 40 w 71"/>
                <a:gd name="T97" fmla="*/ 0 h 38"/>
                <a:gd name="T98" fmla="*/ 43 w 71"/>
                <a:gd name="T99" fmla="*/ 2 h 38"/>
                <a:gd name="T100" fmla="*/ 46 w 71"/>
                <a:gd name="T101" fmla="*/ 2 h 38"/>
                <a:gd name="T102" fmla="*/ 49 w 71"/>
                <a:gd name="T103" fmla="*/ 3 h 38"/>
                <a:gd name="T104" fmla="*/ 52 w 71"/>
                <a:gd name="T105" fmla="*/ 5 h 38"/>
                <a:gd name="T106" fmla="*/ 55 w 71"/>
                <a:gd name="T107" fmla="*/ 7 h 38"/>
                <a:gd name="T108" fmla="*/ 59 w 71"/>
                <a:gd name="T109" fmla="*/ 8 h 38"/>
                <a:gd name="T110" fmla="*/ 62 w 71"/>
                <a:gd name="T111" fmla="*/ 13 h 38"/>
                <a:gd name="T112" fmla="*/ 65 w 71"/>
                <a:gd name="T113" fmla="*/ 15 h 38"/>
                <a:gd name="T114" fmla="*/ 67 w 71"/>
                <a:gd name="T115" fmla="*/ 18 h 38"/>
                <a:gd name="T116" fmla="*/ 68 w 71"/>
                <a:gd name="T117" fmla="*/ 21 h 38"/>
                <a:gd name="T118" fmla="*/ 70 w 71"/>
                <a:gd name="T119" fmla="*/ 26 h 38"/>
                <a:gd name="T120" fmla="*/ 71 w 71"/>
                <a:gd name="T121" fmla="*/ 29 h 38"/>
                <a:gd name="T122" fmla="*/ 71 w 71"/>
                <a:gd name="T123" fmla="*/ 34 h 38"/>
                <a:gd name="T124" fmla="*/ 71 w 71"/>
                <a:gd name="T125" fmla="*/ 38 h 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
                <a:gd name="T190" fmla="*/ 0 h 38"/>
                <a:gd name="T191" fmla="*/ 71 w 71"/>
                <a:gd name="T192" fmla="*/ 38 h 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 h="38">
                  <a:moveTo>
                    <a:pt x="71" y="38"/>
                  </a:moveTo>
                  <a:lnTo>
                    <a:pt x="57" y="38"/>
                  </a:lnTo>
                  <a:lnTo>
                    <a:pt x="55" y="35"/>
                  </a:lnTo>
                  <a:lnTo>
                    <a:pt x="55" y="32"/>
                  </a:lnTo>
                  <a:lnTo>
                    <a:pt x="55" y="30"/>
                  </a:lnTo>
                  <a:lnTo>
                    <a:pt x="54" y="29"/>
                  </a:lnTo>
                  <a:lnTo>
                    <a:pt x="54" y="26"/>
                  </a:lnTo>
                  <a:lnTo>
                    <a:pt x="52" y="22"/>
                  </a:lnTo>
                  <a:lnTo>
                    <a:pt x="51" y="21"/>
                  </a:lnTo>
                  <a:lnTo>
                    <a:pt x="49" y="19"/>
                  </a:lnTo>
                  <a:lnTo>
                    <a:pt x="47" y="18"/>
                  </a:lnTo>
                  <a:lnTo>
                    <a:pt x="46" y="16"/>
                  </a:lnTo>
                  <a:lnTo>
                    <a:pt x="43" y="16"/>
                  </a:lnTo>
                  <a:lnTo>
                    <a:pt x="40" y="15"/>
                  </a:lnTo>
                  <a:lnTo>
                    <a:pt x="35" y="15"/>
                  </a:lnTo>
                  <a:lnTo>
                    <a:pt x="33" y="15"/>
                  </a:lnTo>
                  <a:lnTo>
                    <a:pt x="32" y="15"/>
                  </a:lnTo>
                  <a:lnTo>
                    <a:pt x="30" y="15"/>
                  </a:lnTo>
                  <a:lnTo>
                    <a:pt x="27" y="16"/>
                  </a:lnTo>
                  <a:lnTo>
                    <a:pt x="25" y="16"/>
                  </a:lnTo>
                  <a:lnTo>
                    <a:pt x="24" y="18"/>
                  </a:lnTo>
                  <a:lnTo>
                    <a:pt x="22" y="19"/>
                  </a:lnTo>
                  <a:lnTo>
                    <a:pt x="20" y="21"/>
                  </a:lnTo>
                  <a:lnTo>
                    <a:pt x="19" y="22"/>
                  </a:lnTo>
                  <a:lnTo>
                    <a:pt x="19" y="24"/>
                  </a:lnTo>
                  <a:lnTo>
                    <a:pt x="17" y="27"/>
                  </a:lnTo>
                  <a:lnTo>
                    <a:pt x="16" y="29"/>
                  </a:lnTo>
                  <a:lnTo>
                    <a:pt x="16" y="32"/>
                  </a:lnTo>
                  <a:lnTo>
                    <a:pt x="16" y="37"/>
                  </a:lnTo>
                  <a:lnTo>
                    <a:pt x="16" y="38"/>
                  </a:lnTo>
                  <a:lnTo>
                    <a:pt x="0" y="38"/>
                  </a:lnTo>
                  <a:lnTo>
                    <a:pt x="0" y="35"/>
                  </a:lnTo>
                  <a:lnTo>
                    <a:pt x="1" y="30"/>
                  </a:lnTo>
                  <a:lnTo>
                    <a:pt x="1" y="27"/>
                  </a:lnTo>
                  <a:lnTo>
                    <a:pt x="3" y="24"/>
                  </a:lnTo>
                  <a:lnTo>
                    <a:pt x="5" y="19"/>
                  </a:lnTo>
                  <a:lnTo>
                    <a:pt x="6" y="16"/>
                  </a:lnTo>
                  <a:lnTo>
                    <a:pt x="9" y="13"/>
                  </a:lnTo>
                  <a:lnTo>
                    <a:pt x="11" y="10"/>
                  </a:lnTo>
                  <a:lnTo>
                    <a:pt x="14" y="7"/>
                  </a:lnTo>
                  <a:lnTo>
                    <a:pt x="17" y="5"/>
                  </a:lnTo>
                  <a:lnTo>
                    <a:pt x="20" y="3"/>
                  </a:lnTo>
                  <a:lnTo>
                    <a:pt x="25" y="2"/>
                  </a:lnTo>
                  <a:lnTo>
                    <a:pt x="28" y="2"/>
                  </a:lnTo>
                  <a:lnTo>
                    <a:pt x="35" y="0"/>
                  </a:lnTo>
                  <a:lnTo>
                    <a:pt x="40" y="0"/>
                  </a:lnTo>
                  <a:lnTo>
                    <a:pt x="43" y="2"/>
                  </a:lnTo>
                  <a:lnTo>
                    <a:pt x="46" y="2"/>
                  </a:lnTo>
                  <a:lnTo>
                    <a:pt x="49" y="3"/>
                  </a:lnTo>
                  <a:lnTo>
                    <a:pt x="52" y="5"/>
                  </a:lnTo>
                  <a:lnTo>
                    <a:pt x="55" y="7"/>
                  </a:lnTo>
                  <a:lnTo>
                    <a:pt x="59" y="8"/>
                  </a:lnTo>
                  <a:lnTo>
                    <a:pt x="62" y="13"/>
                  </a:lnTo>
                  <a:lnTo>
                    <a:pt x="65" y="15"/>
                  </a:lnTo>
                  <a:lnTo>
                    <a:pt x="67" y="18"/>
                  </a:lnTo>
                  <a:lnTo>
                    <a:pt x="68" y="21"/>
                  </a:lnTo>
                  <a:lnTo>
                    <a:pt x="70" y="26"/>
                  </a:lnTo>
                  <a:lnTo>
                    <a:pt x="71" y="29"/>
                  </a:lnTo>
                  <a:lnTo>
                    <a:pt x="71" y="34"/>
                  </a:lnTo>
                  <a:lnTo>
                    <a:pt x="71" y="3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4" name="Freeform 36"/>
            <p:cNvSpPr>
              <a:spLocks/>
            </p:cNvSpPr>
            <p:nvPr/>
          </p:nvSpPr>
          <p:spPr bwMode="auto">
            <a:xfrm>
              <a:off x="591" y="3334"/>
              <a:ext cx="71" cy="39"/>
            </a:xfrm>
            <a:custGeom>
              <a:avLst/>
              <a:gdLst>
                <a:gd name="T0" fmla="*/ 16 w 71"/>
                <a:gd name="T1" fmla="*/ 0 h 39"/>
                <a:gd name="T2" fmla="*/ 16 w 71"/>
                <a:gd name="T3" fmla="*/ 4 h 39"/>
                <a:gd name="T4" fmla="*/ 16 w 71"/>
                <a:gd name="T5" fmla="*/ 8 h 39"/>
                <a:gd name="T6" fmla="*/ 19 w 71"/>
                <a:gd name="T7" fmla="*/ 15 h 39"/>
                <a:gd name="T8" fmla="*/ 22 w 71"/>
                <a:gd name="T9" fmla="*/ 19 h 39"/>
                <a:gd name="T10" fmla="*/ 25 w 71"/>
                <a:gd name="T11" fmla="*/ 23 h 39"/>
                <a:gd name="T12" fmla="*/ 28 w 71"/>
                <a:gd name="T13" fmla="*/ 24 h 39"/>
                <a:gd name="T14" fmla="*/ 35 w 71"/>
                <a:gd name="T15" fmla="*/ 26 h 39"/>
                <a:gd name="T16" fmla="*/ 40 w 71"/>
                <a:gd name="T17" fmla="*/ 24 h 39"/>
                <a:gd name="T18" fmla="*/ 44 w 71"/>
                <a:gd name="T19" fmla="*/ 24 h 39"/>
                <a:gd name="T20" fmla="*/ 47 w 71"/>
                <a:gd name="T21" fmla="*/ 21 h 39"/>
                <a:gd name="T22" fmla="*/ 51 w 71"/>
                <a:gd name="T23" fmla="*/ 18 h 39"/>
                <a:gd name="T24" fmla="*/ 54 w 71"/>
                <a:gd name="T25" fmla="*/ 15 h 39"/>
                <a:gd name="T26" fmla="*/ 55 w 71"/>
                <a:gd name="T27" fmla="*/ 8 h 39"/>
                <a:gd name="T28" fmla="*/ 57 w 71"/>
                <a:gd name="T29" fmla="*/ 2 h 39"/>
                <a:gd name="T30" fmla="*/ 71 w 71"/>
                <a:gd name="T31" fmla="*/ 0 h 39"/>
                <a:gd name="T32" fmla="*/ 71 w 71"/>
                <a:gd name="T33" fmla="*/ 5 h 39"/>
                <a:gd name="T34" fmla="*/ 70 w 71"/>
                <a:gd name="T35" fmla="*/ 12 h 39"/>
                <a:gd name="T36" fmla="*/ 68 w 71"/>
                <a:gd name="T37" fmla="*/ 18 h 39"/>
                <a:gd name="T38" fmla="*/ 65 w 71"/>
                <a:gd name="T39" fmla="*/ 24 h 39"/>
                <a:gd name="T40" fmla="*/ 59 w 71"/>
                <a:gd name="T41" fmla="*/ 31 h 39"/>
                <a:gd name="T42" fmla="*/ 52 w 71"/>
                <a:gd name="T43" fmla="*/ 35 h 39"/>
                <a:gd name="T44" fmla="*/ 46 w 71"/>
                <a:gd name="T45" fmla="*/ 37 h 39"/>
                <a:gd name="T46" fmla="*/ 35 w 71"/>
                <a:gd name="T47" fmla="*/ 39 h 39"/>
                <a:gd name="T48" fmla="*/ 25 w 71"/>
                <a:gd name="T49" fmla="*/ 39 h 39"/>
                <a:gd name="T50" fmla="*/ 19 w 71"/>
                <a:gd name="T51" fmla="*/ 35 h 39"/>
                <a:gd name="T52" fmla="*/ 12 w 71"/>
                <a:gd name="T53" fmla="*/ 31 h 39"/>
                <a:gd name="T54" fmla="*/ 8 w 71"/>
                <a:gd name="T55" fmla="*/ 24 h 39"/>
                <a:gd name="T56" fmla="*/ 5 w 71"/>
                <a:gd name="T57" fmla="*/ 19 h 39"/>
                <a:gd name="T58" fmla="*/ 1 w 71"/>
                <a:gd name="T59" fmla="*/ 13 h 39"/>
                <a:gd name="T60" fmla="*/ 0 w 71"/>
                <a:gd name="T61" fmla="*/ 8 h 39"/>
                <a:gd name="T62" fmla="*/ 0 w 71"/>
                <a:gd name="T63" fmla="*/ 0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
                <a:gd name="T97" fmla="*/ 0 h 39"/>
                <a:gd name="T98" fmla="*/ 71 w 71"/>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 h="39">
                  <a:moveTo>
                    <a:pt x="0" y="0"/>
                  </a:moveTo>
                  <a:lnTo>
                    <a:pt x="16" y="0"/>
                  </a:lnTo>
                  <a:lnTo>
                    <a:pt x="16" y="2"/>
                  </a:lnTo>
                  <a:lnTo>
                    <a:pt x="16" y="4"/>
                  </a:lnTo>
                  <a:lnTo>
                    <a:pt x="16" y="7"/>
                  </a:lnTo>
                  <a:lnTo>
                    <a:pt x="16" y="8"/>
                  </a:lnTo>
                  <a:lnTo>
                    <a:pt x="17" y="12"/>
                  </a:lnTo>
                  <a:lnTo>
                    <a:pt x="19" y="15"/>
                  </a:lnTo>
                  <a:lnTo>
                    <a:pt x="20" y="18"/>
                  </a:lnTo>
                  <a:lnTo>
                    <a:pt x="22" y="19"/>
                  </a:lnTo>
                  <a:lnTo>
                    <a:pt x="24" y="21"/>
                  </a:lnTo>
                  <a:lnTo>
                    <a:pt x="25" y="23"/>
                  </a:lnTo>
                  <a:lnTo>
                    <a:pt x="27" y="24"/>
                  </a:lnTo>
                  <a:lnTo>
                    <a:pt x="28" y="24"/>
                  </a:lnTo>
                  <a:lnTo>
                    <a:pt x="32" y="24"/>
                  </a:lnTo>
                  <a:lnTo>
                    <a:pt x="35" y="26"/>
                  </a:lnTo>
                  <a:lnTo>
                    <a:pt x="38" y="26"/>
                  </a:lnTo>
                  <a:lnTo>
                    <a:pt x="40" y="24"/>
                  </a:lnTo>
                  <a:lnTo>
                    <a:pt x="43" y="24"/>
                  </a:lnTo>
                  <a:lnTo>
                    <a:pt x="44" y="24"/>
                  </a:lnTo>
                  <a:lnTo>
                    <a:pt x="46" y="23"/>
                  </a:lnTo>
                  <a:lnTo>
                    <a:pt x="47" y="21"/>
                  </a:lnTo>
                  <a:lnTo>
                    <a:pt x="49" y="21"/>
                  </a:lnTo>
                  <a:lnTo>
                    <a:pt x="51" y="18"/>
                  </a:lnTo>
                  <a:lnTo>
                    <a:pt x="52" y="16"/>
                  </a:lnTo>
                  <a:lnTo>
                    <a:pt x="54" y="15"/>
                  </a:lnTo>
                  <a:lnTo>
                    <a:pt x="54" y="13"/>
                  </a:lnTo>
                  <a:lnTo>
                    <a:pt x="55" y="8"/>
                  </a:lnTo>
                  <a:lnTo>
                    <a:pt x="55" y="5"/>
                  </a:lnTo>
                  <a:lnTo>
                    <a:pt x="57" y="2"/>
                  </a:lnTo>
                  <a:lnTo>
                    <a:pt x="57" y="0"/>
                  </a:lnTo>
                  <a:lnTo>
                    <a:pt x="71" y="0"/>
                  </a:lnTo>
                  <a:lnTo>
                    <a:pt x="71" y="2"/>
                  </a:lnTo>
                  <a:lnTo>
                    <a:pt x="71" y="5"/>
                  </a:lnTo>
                  <a:lnTo>
                    <a:pt x="71" y="8"/>
                  </a:lnTo>
                  <a:lnTo>
                    <a:pt x="70" y="12"/>
                  </a:lnTo>
                  <a:lnTo>
                    <a:pt x="70" y="15"/>
                  </a:lnTo>
                  <a:lnTo>
                    <a:pt x="68" y="18"/>
                  </a:lnTo>
                  <a:lnTo>
                    <a:pt x="67" y="21"/>
                  </a:lnTo>
                  <a:lnTo>
                    <a:pt x="65" y="24"/>
                  </a:lnTo>
                  <a:lnTo>
                    <a:pt x="62" y="27"/>
                  </a:lnTo>
                  <a:lnTo>
                    <a:pt x="59" y="31"/>
                  </a:lnTo>
                  <a:lnTo>
                    <a:pt x="55" y="32"/>
                  </a:lnTo>
                  <a:lnTo>
                    <a:pt x="52" y="35"/>
                  </a:lnTo>
                  <a:lnTo>
                    <a:pt x="49" y="37"/>
                  </a:lnTo>
                  <a:lnTo>
                    <a:pt x="46" y="37"/>
                  </a:lnTo>
                  <a:lnTo>
                    <a:pt x="41" y="39"/>
                  </a:lnTo>
                  <a:lnTo>
                    <a:pt x="35" y="39"/>
                  </a:lnTo>
                  <a:lnTo>
                    <a:pt x="30" y="39"/>
                  </a:lnTo>
                  <a:lnTo>
                    <a:pt x="25" y="39"/>
                  </a:lnTo>
                  <a:lnTo>
                    <a:pt x="22" y="37"/>
                  </a:lnTo>
                  <a:lnTo>
                    <a:pt x="19" y="35"/>
                  </a:lnTo>
                  <a:lnTo>
                    <a:pt x="16" y="34"/>
                  </a:lnTo>
                  <a:lnTo>
                    <a:pt x="12" y="31"/>
                  </a:lnTo>
                  <a:lnTo>
                    <a:pt x="9" y="29"/>
                  </a:lnTo>
                  <a:lnTo>
                    <a:pt x="8" y="24"/>
                  </a:lnTo>
                  <a:lnTo>
                    <a:pt x="6" y="23"/>
                  </a:lnTo>
                  <a:lnTo>
                    <a:pt x="5" y="19"/>
                  </a:lnTo>
                  <a:lnTo>
                    <a:pt x="3" y="16"/>
                  </a:lnTo>
                  <a:lnTo>
                    <a:pt x="1" y="13"/>
                  </a:lnTo>
                  <a:lnTo>
                    <a:pt x="1" y="12"/>
                  </a:lnTo>
                  <a:lnTo>
                    <a:pt x="0" y="8"/>
                  </a:lnTo>
                  <a:lnTo>
                    <a:pt x="0" y="4"/>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5" name="Freeform 37"/>
            <p:cNvSpPr>
              <a:spLocks/>
            </p:cNvSpPr>
            <p:nvPr/>
          </p:nvSpPr>
          <p:spPr bwMode="auto">
            <a:xfrm>
              <a:off x="667" y="3298"/>
              <a:ext cx="57" cy="71"/>
            </a:xfrm>
            <a:custGeom>
              <a:avLst/>
              <a:gdLst>
                <a:gd name="T0" fmla="*/ 21 w 57"/>
                <a:gd name="T1" fmla="*/ 71 h 71"/>
                <a:gd name="T2" fmla="*/ 21 w 57"/>
                <a:gd name="T3" fmla="*/ 13 h 71"/>
                <a:gd name="T4" fmla="*/ 0 w 57"/>
                <a:gd name="T5" fmla="*/ 13 h 71"/>
                <a:gd name="T6" fmla="*/ 0 w 57"/>
                <a:gd name="T7" fmla="*/ 0 h 71"/>
                <a:gd name="T8" fmla="*/ 57 w 57"/>
                <a:gd name="T9" fmla="*/ 0 h 71"/>
                <a:gd name="T10" fmla="*/ 57 w 57"/>
                <a:gd name="T11" fmla="*/ 13 h 71"/>
                <a:gd name="T12" fmla="*/ 35 w 57"/>
                <a:gd name="T13" fmla="*/ 13 h 71"/>
                <a:gd name="T14" fmla="*/ 35 w 57"/>
                <a:gd name="T15" fmla="*/ 71 h 71"/>
                <a:gd name="T16" fmla="*/ 21 w 57"/>
                <a:gd name="T17" fmla="*/ 71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1"/>
                <a:gd name="T29" fmla="*/ 57 w 57"/>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1">
                  <a:moveTo>
                    <a:pt x="21" y="71"/>
                  </a:moveTo>
                  <a:lnTo>
                    <a:pt x="21" y="13"/>
                  </a:lnTo>
                  <a:lnTo>
                    <a:pt x="0" y="13"/>
                  </a:lnTo>
                  <a:lnTo>
                    <a:pt x="0" y="0"/>
                  </a:lnTo>
                  <a:lnTo>
                    <a:pt x="57" y="0"/>
                  </a:lnTo>
                  <a:lnTo>
                    <a:pt x="57" y="13"/>
                  </a:lnTo>
                  <a:lnTo>
                    <a:pt x="35" y="13"/>
                  </a:lnTo>
                  <a:lnTo>
                    <a:pt x="35" y="71"/>
                  </a:lnTo>
                  <a:lnTo>
                    <a:pt x="21" y="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6" name="Freeform 38"/>
            <p:cNvSpPr>
              <a:spLocks/>
            </p:cNvSpPr>
            <p:nvPr/>
          </p:nvSpPr>
          <p:spPr bwMode="auto">
            <a:xfrm>
              <a:off x="785" y="3296"/>
              <a:ext cx="71" cy="38"/>
            </a:xfrm>
            <a:custGeom>
              <a:avLst/>
              <a:gdLst>
                <a:gd name="T0" fmla="*/ 71 w 71"/>
                <a:gd name="T1" fmla="*/ 38 h 38"/>
                <a:gd name="T2" fmla="*/ 56 w 71"/>
                <a:gd name="T3" fmla="*/ 38 h 38"/>
                <a:gd name="T4" fmla="*/ 56 w 71"/>
                <a:gd name="T5" fmla="*/ 38 h 38"/>
                <a:gd name="T6" fmla="*/ 56 w 71"/>
                <a:gd name="T7" fmla="*/ 35 h 38"/>
                <a:gd name="T8" fmla="*/ 56 w 71"/>
                <a:gd name="T9" fmla="*/ 32 h 38"/>
                <a:gd name="T10" fmla="*/ 56 w 71"/>
                <a:gd name="T11" fmla="*/ 30 h 38"/>
                <a:gd name="T12" fmla="*/ 54 w 71"/>
                <a:gd name="T13" fmla="*/ 29 h 38"/>
                <a:gd name="T14" fmla="*/ 54 w 71"/>
                <a:gd name="T15" fmla="*/ 26 h 38"/>
                <a:gd name="T16" fmla="*/ 52 w 71"/>
                <a:gd name="T17" fmla="*/ 22 h 38"/>
                <a:gd name="T18" fmla="*/ 51 w 71"/>
                <a:gd name="T19" fmla="*/ 21 h 38"/>
                <a:gd name="T20" fmla="*/ 49 w 71"/>
                <a:gd name="T21" fmla="*/ 19 h 38"/>
                <a:gd name="T22" fmla="*/ 48 w 71"/>
                <a:gd name="T23" fmla="*/ 18 h 38"/>
                <a:gd name="T24" fmla="*/ 44 w 71"/>
                <a:gd name="T25" fmla="*/ 16 h 38"/>
                <a:gd name="T26" fmla="*/ 43 w 71"/>
                <a:gd name="T27" fmla="*/ 16 h 38"/>
                <a:gd name="T28" fmla="*/ 40 w 71"/>
                <a:gd name="T29" fmla="*/ 15 h 38"/>
                <a:gd name="T30" fmla="*/ 35 w 71"/>
                <a:gd name="T31" fmla="*/ 15 h 38"/>
                <a:gd name="T32" fmla="*/ 33 w 71"/>
                <a:gd name="T33" fmla="*/ 15 h 38"/>
                <a:gd name="T34" fmla="*/ 32 w 71"/>
                <a:gd name="T35" fmla="*/ 15 h 38"/>
                <a:gd name="T36" fmla="*/ 30 w 71"/>
                <a:gd name="T37" fmla="*/ 15 h 38"/>
                <a:gd name="T38" fmla="*/ 29 w 71"/>
                <a:gd name="T39" fmla="*/ 15 h 38"/>
                <a:gd name="T40" fmla="*/ 27 w 71"/>
                <a:gd name="T41" fmla="*/ 16 h 38"/>
                <a:gd name="T42" fmla="*/ 25 w 71"/>
                <a:gd name="T43" fmla="*/ 16 h 38"/>
                <a:gd name="T44" fmla="*/ 24 w 71"/>
                <a:gd name="T45" fmla="*/ 18 h 38"/>
                <a:gd name="T46" fmla="*/ 22 w 71"/>
                <a:gd name="T47" fmla="*/ 19 h 38"/>
                <a:gd name="T48" fmla="*/ 21 w 71"/>
                <a:gd name="T49" fmla="*/ 21 h 38"/>
                <a:gd name="T50" fmla="*/ 19 w 71"/>
                <a:gd name="T51" fmla="*/ 22 h 38"/>
                <a:gd name="T52" fmla="*/ 17 w 71"/>
                <a:gd name="T53" fmla="*/ 24 h 38"/>
                <a:gd name="T54" fmla="*/ 17 w 71"/>
                <a:gd name="T55" fmla="*/ 27 h 38"/>
                <a:gd name="T56" fmla="*/ 16 w 71"/>
                <a:gd name="T57" fmla="*/ 29 h 38"/>
                <a:gd name="T58" fmla="*/ 16 w 71"/>
                <a:gd name="T59" fmla="*/ 32 h 38"/>
                <a:gd name="T60" fmla="*/ 14 w 71"/>
                <a:gd name="T61" fmla="*/ 37 h 38"/>
                <a:gd name="T62" fmla="*/ 14 w 71"/>
                <a:gd name="T63" fmla="*/ 38 h 38"/>
                <a:gd name="T64" fmla="*/ 0 w 71"/>
                <a:gd name="T65" fmla="*/ 38 h 38"/>
                <a:gd name="T66" fmla="*/ 0 w 71"/>
                <a:gd name="T67" fmla="*/ 38 h 38"/>
                <a:gd name="T68" fmla="*/ 0 w 71"/>
                <a:gd name="T69" fmla="*/ 35 h 38"/>
                <a:gd name="T70" fmla="*/ 0 w 71"/>
                <a:gd name="T71" fmla="*/ 30 h 38"/>
                <a:gd name="T72" fmla="*/ 1 w 71"/>
                <a:gd name="T73" fmla="*/ 27 h 38"/>
                <a:gd name="T74" fmla="*/ 3 w 71"/>
                <a:gd name="T75" fmla="*/ 24 h 38"/>
                <a:gd name="T76" fmla="*/ 3 w 71"/>
                <a:gd name="T77" fmla="*/ 19 h 38"/>
                <a:gd name="T78" fmla="*/ 5 w 71"/>
                <a:gd name="T79" fmla="*/ 16 h 38"/>
                <a:gd name="T80" fmla="*/ 9 w 71"/>
                <a:gd name="T81" fmla="*/ 13 h 38"/>
                <a:gd name="T82" fmla="*/ 11 w 71"/>
                <a:gd name="T83" fmla="*/ 10 h 38"/>
                <a:gd name="T84" fmla="*/ 14 w 71"/>
                <a:gd name="T85" fmla="*/ 7 h 38"/>
                <a:gd name="T86" fmla="*/ 17 w 71"/>
                <a:gd name="T87" fmla="*/ 5 h 38"/>
                <a:gd name="T88" fmla="*/ 21 w 71"/>
                <a:gd name="T89" fmla="*/ 3 h 38"/>
                <a:gd name="T90" fmla="*/ 24 w 71"/>
                <a:gd name="T91" fmla="*/ 2 h 38"/>
                <a:gd name="T92" fmla="*/ 29 w 71"/>
                <a:gd name="T93" fmla="*/ 2 h 38"/>
                <a:gd name="T94" fmla="*/ 35 w 71"/>
                <a:gd name="T95" fmla="*/ 0 h 38"/>
                <a:gd name="T96" fmla="*/ 38 w 71"/>
                <a:gd name="T97" fmla="*/ 0 h 38"/>
                <a:gd name="T98" fmla="*/ 41 w 71"/>
                <a:gd name="T99" fmla="*/ 2 h 38"/>
                <a:gd name="T100" fmla="*/ 46 w 71"/>
                <a:gd name="T101" fmla="*/ 2 h 38"/>
                <a:gd name="T102" fmla="*/ 49 w 71"/>
                <a:gd name="T103" fmla="*/ 3 h 38"/>
                <a:gd name="T104" fmla="*/ 52 w 71"/>
                <a:gd name="T105" fmla="*/ 5 h 38"/>
                <a:gd name="T106" fmla="*/ 56 w 71"/>
                <a:gd name="T107" fmla="*/ 7 h 38"/>
                <a:gd name="T108" fmla="*/ 57 w 71"/>
                <a:gd name="T109" fmla="*/ 8 h 38"/>
                <a:gd name="T110" fmla="*/ 62 w 71"/>
                <a:gd name="T111" fmla="*/ 13 h 38"/>
                <a:gd name="T112" fmla="*/ 64 w 71"/>
                <a:gd name="T113" fmla="*/ 15 h 38"/>
                <a:gd name="T114" fmla="*/ 67 w 71"/>
                <a:gd name="T115" fmla="*/ 18 h 38"/>
                <a:gd name="T116" fmla="*/ 68 w 71"/>
                <a:gd name="T117" fmla="*/ 21 h 38"/>
                <a:gd name="T118" fmla="*/ 70 w 71"/>
                <a:gd name="T119" fmla="*/ 26 h 38"/>
                <a:gd name="T120" fmla="*/ 70 w 71"/>
                <a:gd name="T121" fmla="*/ 29 h 38"/>
                <a:gd name="T122" fmla="*/ 71 w 71"/>
                <a:gd name="T123" fmla="*/ 34 h 38"/>
                <a:gd name="T124" fmla="*/ 71 w 71"/>
                <a:gd name="T125" fmla="*/ 38 h 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
                <a:gd name="T190" fmla="*/ 0 h 38"/>
                <a:gd name="T191" fmla="*/ 71 w 71"/>
                <a:gd name="T192" fmla="*/ 38 h 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 h="38">
                  <a:moveTo>
                    <a:pt x="71" y="38"/>
                  </a:moveTo>
                  <a:lnTo>
                    <a:pt x="56" y="38"/>
                  </a:lnTo>
                  <a:lnTo>
                    <a:pt x="56" y="35"/>
                  </a:lnTo>
                  <a:lnTo>
                    <a:pt x="56" y="32"/>
                  </a:lnTo>
                  <a:lnTo>
                    <a:pt x="56" y="30"/>
                  </a:lnTo>
                  <a:lnTo>
                    <a:pt x="54" y="29"/>
                  </a:lnTo>
                  <a:lnTo>
                    <a:pt x="54" y="26"/>
                  </a:lnTo>
                  <a:lnTo>
                    <a:pt x="52" y="22"/>
                  </a:lnTo>
                  <a:lnTo>
                    <a:pt x="51" y="21"/>
                  </a:lnTo>
                  <a:lnTo>
                    <a:pt x="49" y="19"/>
                  </a:lnTo>
                  <a:lnTo>
                    <a:pt x="48" y="18"/>
                  </a:lnTo>
                  <a:lnTo>
                    <a:pt x="44" y="16"/>
                  </a:lnTo>
                  <a:lnTo>
                    <a:pt x="43" y="16"/>
                  </a:lnTo>
                  <a:lnTo>
                    <a:pt x="40" y="15"/>
                  </a:lnTo>
                  <a:lnTo>
                    <a:pt x="35" y="15"/>
                  </a:lnTo>
                  <a:lnTo>
                    <a:pt x="33" y="15"/>
                  </a:lnTo>
                  <a:lnTo>
                    <a:pt x="32" y="15"/>
                  </a:lnTo>
                  <a:lnTo>
                    <a:pt x="30" y="15"/>
                  </a:lnTo>
                  <a:lnTo>
                    <a:pt x="29" y="15"/>
                  </a:lnTo>
                  <a:lnTo>
                    <a:pt x="27" y="16"/>
                  </a:lnTo>
                  <a:lnTo>
                    <a:pt x="25" y="16"/>
                  </a:lnTo>
                  <a:lnTo>
                    <a:pt x="24" y="18"/>
                  </a:lnTo>
                  <a:lnTo>
                    <a:pt x="22" y="19"/>
                  </a:lnTo>
                  <a:lnTo>
                    <a:pt x="21" y="21"/>
                  </a:lnTo>
                  <a:lnTo>
                    <a:pt x="19" y="22"/>
                  </a:lnTo>
                  <a:lnTo>
                    <a:pt x="17" y="24"/>
                  </a:lnTo>
                  <a:lnTo>
                    <a:pt x="17" y="27"/>
                  </a:lnTo>
                  <a:lnTo>
                    <a:pt x="16" y="29"/>
                  </a:lnTo>
                  <a:lnTo>
                    <a:pt x="16" y="32"/>
                  </a:lnTo>
                  <a:lnTo>
                    <a:pt x="14" y="37"/>
                  </a:lnTo>
                  <a:lnTo>
                    <a:pt x="14" y="38"/>
                  </a:lnTo>
                  <a:lnTo>
                    <a:pt x="0" y="38"/>
                  </a:lnTo>
                  <a:lnTo>
                    <a:pt x="0" y="35"/>
                  </a:lnTo>
                  <a:lnTo>
                    <a:pt x="0" y="30"/>
                  </a:lnTo>
                  <a:lnTo>
                    <a:pt x="1" y="27"/>
                  </a:lnTo>
                  <a:lnTo>
                    <a:pt x="3" y="24"/>
                  </a:lnTo>
                  <a:lnTo>
                    <a:pt x="3" y="19"/>
                  </a:lnTo>
                  <a:lnTo>
                    <a:pt x="5" y="16"/>
                  </a:lnTo>
                  <a:lnTo>
                    <a:pt x="9" y="13"/>
                  </a:lnTo>
                  <a:lnTo>
                    <a:pt x="11" y="10"/>
                  </a:lnTo>
                  <a:lnTo>
                    <a:pt x="14" y="7"/>
                  </a:lnTo>
                  <a:lnTo>
                    <a:pt x="17" y="5"/>
                  </a:lnTo>
                  <a:lnTo>
                    <a:pt x="21" y="3"/>
                  </a:lnTo>
                  <a:lnTo>
                    <a:pt x="24" y="2"/>
                  </a:lnTo>
                  <a:lnTo>
                    <a:pt x="29" y="2"/>
                  </a:lnTo>
                  <a:lnTo>
                    <a:pt x="35" y="0"/>
                  </a:lnTo>
                  <a:lnTo>
                    <a:pt x="38" y="0"/>
                  </a:lnTo>
                  <a:lnTo>
                    <a:pt x="41" y="2"/>
                  </a:lnTo>
                  <a:lnTo>
                    <a:pt x="46" y="2"/>
                  </a:lnTo>
                  <a:lnTo>
                    <a:pt x="49" y="3"/>
                  </a:lnTo>
                  <a:lnTo>
                    <a:pt x="52" y="5"/>
                  </a:lnTo>
                  <a:lnTo>
                    <a:pt x="56" y="7"/>
                  </a:lnTo>
                  <a:lnTo>
                    <a:pt x="57" y="8"/>
                  </a:lnTo>
                  <a:lnTo>
                    <a:pt x="62" y="13"/>
                  </a:lnTo>
                  <a:lnTo>
                    <a:pt x="64" y="15"/>
                  </a:lnTo>
                  <a:lnTo>
                    <a:pt x="67" y="18"/>
                  </a:lnTo>
                  <a:lnTo>
                    <a:pt x="68" y="21"/>
                  </a:lnTo>
                  <a:lnTo>
                    <a:pt x="70" y="26"/>
                  </a:lnTo>
                  <a:lnTo>
                    <a:pt x="70" y="29"/>
                  </a:lnTo>
                  <a:lnTo>
                    <a:pt x="71" y="34"/>
                  </a:lnTo>
                  <a:lnTo>
                    <a:pt x="71" y="3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7" name="Freeform 39"/>
            <p:cNvSpPr>
              <a:spLocks/>
            </p:cNvSpPr>
            <p:nvPr/>
          </p:nvSpPr>
          <p:spPr bwMode="auto">
            <a:xfrm>
              <a:off x="785" y="3334"/>
              <a:ext cx="71" cy="39"/>
            </a:xfrm>
            <a:custGeom>
              <a:avLst/>
              <a:gdLst>
                <a:gd name="T0" fmla="*/ 0 w 71"/>
                <a:gd name="T1" fmla="*/ 0 h 39"/>
                <a:gd name="T2" fmla="*/ 14 w 71"/>
                <a:gd name="T3" fmla="*/ 0 h 39"/>
                <a:gd name="T4" fmla="*/ 14 w 71"/>
                <a:gd name="T5" fmla="*/ 2 h 39"/>
                <a:gd name="T6" fmla="*/ 14 w 71"/>
                <a:gd name="T7" fmla="*/ 4 h 39"/>
                <a:gd name="T8" fmla="*/ 16 w 71"/>
                <a:gd name="T9" fmla="*/ 7 h 39"/>
                <a:gd name="T10" fmla="*/ 16 w 71"/>
                <a:gd name="T11" fmla="*/ 8 h 39"/>
                <a:gd name="T12" fmla="*/ 16 w 71"/>
                <a:gd name="T13" fmla="*/ 12 h 39"/>
                <a:gd name="T14" fmla="*/ 17 w 71"/>
                <a:gd name="T15" fmla="*/ 15 h 39"/>
                <a:gd name="T16" fmla="*/ 19 w 71"/>
                <a:gd name="T17" fmla="*/ 18 h 39"/>
                <a:gd name="T18" fmla="*/ 21 w 71"/>
                <a:gd name="T19" fmla="*/ 19 h 39"/>
                <a:gd name="T20" fmla="*/ 22 w 71"/>
                <a:gd name="T21" fmla="*/ 21 h 39"/>
                <a:gd name="T22" fmla="*/ 24 w 71"/>
                <a:gd name="T23" fmla="*/ 23 h 39"/>
                <a:gd name="T24" fmla="*/ 27 w 71"/>
                <a:gd name="T25" fmla="*/ 24 h 39"/>
                <a:gd name="T26" fmla="*/ 29 w 71"/>
                <a:gd name="T27" fmla="*/ 24 h 39"/>
                <a:gd name="T28" fmla="*/ 30 w 71"/>
                <a:gd name="T29" fmla="*/ 24 h 39"/>
                <a:gd name="T30" fmla="*/ 35 w 71"/>
                <a:gd name="T31" fmla="*/ 26 h 39"/>
                <a:gd name="T32" fmla="*/ 36 w 71"/>
                <a:gd name="T33" fmla="*/ 26 h 39"/>
                <a:gd name="T34" fmla="*/ 40 w 71"/>
                <a:gd name="T35" fmla="*/ 24 h 39"/>
                <a:gd name="T36" fmla="*/ 41 w 71"/>
                <a:gd name="T37" fmla="*/ 24 h 39"/>
                <a:gd name="T38" fmla="*/ 43 w 71"/>
                <a:gd name="T39" fmla="*/ 24 h 39"/>
                <a:gd name="T40" fmla="*/ 46 w 71"/>
                <a:gd name="T41" fmla="*/ 23 h 39"/>
                <a:gd name="T42" fmla="*/ 48 w 71"/>
                <a:gd name="T43" fmla="*/ 21 h 39"/>
                <a:gd name="T44" fmla="*/ 49 w 71"/>
                <a:gd name="T45" fmla="*/ 21 h 39"/>
                <a:gd name="T46" fmla="*/ 51 w 71"/>
                <a:gd name="T47" fmla="*/ 18 h 39"/>
                <a:gd name="T48" fmla="*/ 52 w 71"/>
                <a:gd name="T49" fmla="*/ 16 h 39"/>
                <a:gd name="T50" fmla="*/ 54 w 71"/>
                <a:gd name="T51" fmla="*/ 15 h 39"/>
                <a:gd name="T52" fmla="*/ 54 w 71"/>
                <a:gd name="T53" fmla="*/ 13 h 39"/>
                <a:gd name="T54" fmla="*/ 56 w 71"/>
                <a:gd name="T55" fmla="*/ 8 h 39"/>
                <a:gd name="T56" fmla="*/ 56 w 71"/>
                <a:gd name="T57" fmla="*/ 5 h 39"/>
                <a:gd name="T58" fmla="*/ 57 w 71"/>
                <a:gd name="T59" fmla="*/ 2 h 39"/>
                <a:gd name="T60" fmla="*/ 56 w 71"/>
                <a:gd name="T61" fmla="*/ 0 h 39"/>
                <a:gd name="T62" fmla="*/ 71 w 71"/>
                <a:gd name="T63" fmla="*/ 0 h 39"/>
                <a:gd name="T64" fmla="*/ 71 w 71"/>
                <a:gd name="T65" fmla="*/ 2 h 39"/>
                <a:gd name="T66" fmla="*/ 71 w 71"/>
                <a:gd name="T67" fmla="*/ 5 h 39"/>
                <a:gd name="T68" fmla="*/ 70 w 71"/>
                <a:gd name="T69" fmla="*/ 8 h 39"/>
                <a:gd name="T70" fmla="*/ 70 w 71"/>
                <a:gd name="T71" fmla="*/ 12 h 39"/>
                <a:gd name="T72" fmla="*/ 68 w 71"/>
                <a:gd name="T73" fmla="*/ 15 h 39"/>
                <a:gd name="T74" fmla="*/ 67 w 71"/>
                <a:gd name="T75" fmla="*/ 18 h 39"/>
                <a:gd name="T76" fmla="*/ 67 w 71"/>
                <a:gd name="T77" fmla="*/ 21 h 39"/>
                <a:gd name="T78" fmla="*/ 64 w 71"/>
                <a:gd name="T79" fmla="*/ 24 h 39"/>
                <a:gd name="T80" fmla="*/ 60 w 71"/>
                <a:gd name="T81" fmla="*/ 27 h 39"/>
                <a:gd name="T82" fmla="*/ 56 w 71"/>
                <a:gd name="T83" fmla="*/ 32 h 39"/>
                <a:gd name="T84" fmla="*/ 52 w 71"/>
                <a:gd name="T85" fmla="*/ 35 h 39"/>
                <a:gd name="T86" fmla="*/ 49 w 71"/>
                <a:gd name="T87" fmla="*/ 37 h 39"/>
                <a:gd name="T88" fmla="*/ 44 w 71"/>
                <a:gd name="T89" fmla="*/ 37 h 39"/>
                <a:gd name="T90" fmla="*/ 41 w 71"/>
                <a:gd name="T91" fmla="*/ 39 h 39"/>
                <a:gd name="T92" fmla="*/ 35 w 71"/>
                <a:gd name="T93" fmla="*/ 39 h 39"/>
                <a:gd name="T94" fmla="*/ 30 w 71"/>
                <a:gd name="T95" fmla="*/ 39 h 39"/>
                <a:gd name="T96" fmla="*/ 25 w 71"/>
                <a:gd name="T97" fmla="*/ 39 h 39"/>
                <a:gd name="T98" fmla="*/ 21 w 71"/>
                <a:gd name="T99" fmla="*/ 37 h 39"/>
                <a:gd name="T100" fmla="*/ 17 w 71"/>
                <a:gd name="T101" fmla="*/ 35 h 39"/>
                <a:gd name="T102" fmla="*/ 14 w 71"/>
                <a:gd name="T103" fmla="*/ 34 h 39"/>
                <a:gd name="T104" fmla="*/ 13 w 71"/>
                <a:gd name="T105" fmla="*/ 31 h 39"/>
                <a:gd name="T106" fmla="*/ 9 w 71"/>
                <a:gd name="T107" fmla="*/ 29 h 39"/>
                <a:gd name="T108" fmla="*/ 6 w 71"/>
                <a:gd name="T109" fmla="*/ 24 h 39"/>
                <a:gd name="T110" fmla="*/ 5 w 71"/>
                <a:gd name="T111" fmla="*/ 23 h 39"/>
                <a:gd name="T112" fmla="*/ 3 w 71"/>
                <a:gd name="T113" fmla="*/ 19 h 39"/>
                <a:gd name="T114" fmla="*/ 3 w 71"/>
                <a:gd name="T115" fmla="*/ 16 h 39"/>
                <a:gd name="T116" fmla="*/ 1 w 71"/>
                <a:gd name="T117" fmla="*/ 13 h 39"/>
                <a:gd name="T118" fmla="*/ 0 w 71"/>
                <a:gd name="T119" fmla="*/ 12 h 39"/>
                <a:gd name="T120" fmla="*/ 0 w 71"/>
                <a:gd name="T121" fmla="*/ 8 h 39"/>
                <a:gd name="T122" fmla="*/ 0 w 71"/>
                <a:gd name="T123" fmla="*/ 4 h 39"/>
                <a:gd name="T124" fmla="*/ 0 w 71"/>
                <a:gd name="T125" fmla="*/ 0 h 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
                <a:gd name="T190" fmla="*/ 0 h 39"/>
                <a:gd name="T191" fmla="*/ 71 w 71"/>
                <a:gd name="T192" fmla="*/ 39 h 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 h="39">
                  <a:moveTo>
                    <a:pt x="0" y="0"/>
                  </a:moveTo>
                  <a:lnTo>
                    <a:pt x="14" y="0"/>
                  </a:lnTo>
                  <a:lnTo>
                    <a:pt x="14" y="2"/>
                  </a:lnTo>
                  <a:lnTo>
                    <a:pt x="14" y="4"/>
                  </a:lnTo>
                  <a:lnTo>
                    <a:pt x="16" y="7"/>
                  </a:lnTo>
                  <a:lnTo>
                    <a:pt x="16" y="8"/>
                  </a:lnTo>
                  <a:lnTo>
                    <a:pt x="16" y="12"/>
                  </a:lnTo>
                  <a:lnTo>
                    <a:pt x="17" y="15"/>
                  </a:lnTo>
                  <a:lnTo>
                    <a:pt x="19" y="18"/>
                  </a:lnTo>
                  <a:lnTo>
                    <a:pt x="21" y="19"/>
                  </a:lnTo>
                  <a:lnTo>
                    <a:pt x="22" y="21"/>
                  </a:lnTo>
                  <a:lnTo>
                    <a:pt x="24" y="23"/>
                  </a:lnTo>
                  <a:lnTo>
                    <a:pt x="27" y="24"/>
                  </a:lnTo>
                  <a:lnTo>
                    <a:pt x="29" y="24"/>
                  </a:lnTo>
                  <a:lnTo>
                    <a:pt x="30" y="24"/>
                  </a:lnTo>
                  <a:lnTo>
                    <a:pt x="35" y="26"/>
                  </a:lnTo>
                  <a:lnTo>
                    <a:pt x="36" y="26"/>
                  </a:lnTo>
                  <a:lnTo>
                    <a:pt x="40" y="24"/>
                  </a:lnTo>
                  <a:lnTo>
                    <a:pt x="41" y="24"/>
                  </a:lnTo>
                  <a:lnTo>
                    <a:pt x="43" y="24"/>
                  </a:lnTo>
                  <a:lnTo>
                    <a:pt x="46" y="23"/>
                  </a:lnTo>
                  <a:lnTo>
                    <a:pt x="48" y="21"/>
                  </a:lnTo>
                  <a:lnTo>
                    <a:pt x="49" y="21"/>
                  </a:lnTo>
                  <a:lnTo>
                    <a:pt x="51" y="18"/>
                  </a:lnTo>
                  <a:lnTo>
                    <a:pt x="52" y="16"/>
                  </a:lnTo>
                  <a:lnTo>
                    <a:pt x="54" y="15"/>
                  </a:lnTo>
                  <a:lnTo>
                    <a:pt x="54" y="13"/>
                  </a:lnTo>
                  <a:lnTo>
                    <a:pt x="56" y="8"/>
                  </a:lnTo>
                  <a:lnTo>
                    <a:pt x="56" y="5"/>
                  </a:lnTo>
                  <a:lnTo>
                    <a:pt x="57" y="2"/>
                  </a:lnTo>
                  <a:lnTo>
                    <a:pt x="56" y="0"/>
                  </a:lnTo>
                  <a:lnTo>
                    <a:pt x="71" y="0"/>
                  </a:lnTo>
                  <a:lnTo>
                    <a:pt x="71" y="2"/>
                  </a:lnTo>
                  <a:lnTo>
                    <a:pt x="71" y="5"/>
                  </a:lnTo>
                  <a:lnTo>
                    <a:pt x="70" y="8"/>
                  </a:lnTo>
                  <a:lnTo>
                    <a:pt x="70" y="12"/>
                  </a:lnTo>
                  <a:lnTo>
                    <a:pt x="68" y="15"/>
                  </a:lnTo>
                  <a:lnTo>
                    <a:pt x="67" y="18"/>
                  </a:lnTo>
                  <a:lnTo>
                    <a:pt x="67" y="21"/>
                  </a:lnTo>
                  <a:lnTo>
                    <a:pt x="64" y="24"/>
                  </a:lnTo>
                  <a:lnTo>
                    <a:pt x="60" y="27"/>
                  </a:lnTo>
                  <a:lnTo>
                    <a:pt x="56" y="32"/>
                  </a:lnTo>
                  <a:lnTo>
                    <a:pt x="52" y="35"/>
                  </a:lnTo>
                  <a:lnTo>
                    <a:pt x="49" y="37"/>
                  </a:lnTo>
                  <a:lnTo>
                    <a:pt x="44" y="37"/>
                  </a:lnTo>
                  <a:lnTo>
                    <a:pt x="41" y="39"/>
                  </a:lnTo>
                  <a:lnTo>
                    <a:pt x="35" y="39"/>
                  </a:lnTo>
                  <a:lnTo>
                    <a:pt x="30" y="39"/>
                  </a:lnTo>
                  <a:lnTo>
                    <a:pt x="25" y="39"/>
                  </a:lnTo>
                  <a:lnTo>
                    <a:pt x="21" y="37"/>
                  </a:lnTo>
                  <a:lnTo>
                    <a:pt x="17" y="35"/>
                  </a:lnTo>
                  <a:lnTo>
                    <a:pt x="14" y="34"/>
                  </a:lnTo>
                  <a:lnTo>
                    <a:pt x="13" y="31"/>
                  </a:lnTo>
                  <a:lnTo>
                    <a:pt x="9" y="29"/>
                  </a:lnTo>
                  <a:lnTo>
                    <a:pt x="6" y="24"/>
                  </a:lnTo>
                  <a:lnTo>
                    <a:pt x="5" y="23"/>
                  </a:lnTo>
                  <a:lnTo>
                    <a:pt x="3" y="19"/>
                  </a:lnTo>
                  <a:lnTo>
                    <a:pt x="3" y="16"/>
                  </a:lnTo>
                  <a:lnTo>
                    <a:pt x="1" y="13"/>
                  </a:lnTo>
                  <a:lnTo>
                    <a:pt x="0" y="12"/>
                  </a:lnTo>
                  <a:lnTo>
                    <a:pt x="0" y="8"/>
                  </a:lnTo>
                  <a:lnTo>
                    <a:pt x="0" y="4"/>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8" name="Freeform 40"/>
            <p:cNvSpPr>
              <a:spLocks/>
            </p:cNvSpPr>
            <p:nvPr/>
          </p:nvSpPr>
          <p:spPr bwMode="auto">
            <a:xfrm>
              <a:off x="868" y="3298"/>
              <a:ext cx="55" cy="24"/>
            </a:xfrm>
            <a:custGeom>
              <a:avLst/>
              <a:gdLst>
                <a:gd name="T0" fmla="*/ 55 w 55"/>
                <a:gd name="T1" fmla="*/ 24 h 24"/>
                <a:gd name="T2" fmla="*/ 39 w 55"/>
                <a:gd name="T3" fmla="*/ 24 h 24"/>
                <a:gd name="T4" fmla="*/ 39 w 55"/>
                <a:gd name="T5" fmla="*/ 22 h 24"/>
                <a:gd name="T6" fmla="*/ 39 w 55"/>
                <a:gd name="T7" fmla="*/ 20 h 24"/>
                <a:gd name="T8" fmla="*/ 39 w 55"/>
                <a:gd name="T9" fmla="*/ 19 h 24"/>
                <a:gd name="T10" fmla="*/ 39 w 55"/>
                <a:gd name="T11" fmla="*/ 17 h 24"/>
                <a:gd name="T12" fmla="*/ 38 w 55"/>
                <a:gd name="T13" fmla="*/ 16 h 24"/>
                <a:gd name="T14" fmla="*/ 36 w 55"/>
                <a:gd name="T15" fmla="*/ 14 h 24"/>
                <a:gd name="T16" fmla="*/ 36 w 55"/>
                <a:gd name="T17" fmla="*/ 14 h 24"/>
                <a:gd name="T18" fmla="*/ 33 w 55"/>
                <a:gd name="T19" fmla="*/ 13 h 24"/>
                <a:gd name="T20" fmla="*/ 14 w 55"/>
                <a:gd name="T21" fmla="*/ 13 h 24"/>
                <a:gd name="T22" fmla="*/ 14 w 55"/>
                <a:gd name="T23" fmla="*/ 24 h 24"/>
                <a:gd name="T24" fmla="*/ 0 w 55"/>
                <a:gd name="T25" fmla="*/ 24 h 24"/>
                <a:gd name="T26" fmla="*/ 0 w 55"/>
                <a:gd name="T27" fmla="*/ 0 h 24"/>
                <a:gd name="T28" fmla="*/ 35 w 55"/>
                <a:gd name="T29" fmla="*/ 0 h 24"/>
                <a:gd name="T30" fmla="*/ 39 w 55"/>
                <a:gd name="T31" fmla="*/ 0 h 24"/>
                <a:gd name="T32" fmla="*/ 44 w 55"/>
                <a:gd name="T33" fmla="*/ 1 h 24"/>
                <a:gd name="T34" fmla="*/ 47 w 55"/>
                <a:gd name="T35" fmla="*/ 5 h 24"/>
                <a:gd name="T36" fmla="*/ 51 w 55"/>
                <a:gd name="T37" fmla="*/ 6 h 24"/>
                <a:gd name="T38" fmla="*/ 52 w 55"/>
                <a:gd name="T39" fmla="*/ 11 h 24"/>
                <a:gd name="T40" fmla="*/ 54 w 55"/>
                <a:gd name="T41" fmla="*/ 14 h 24"/>
                <a:gd name="T42" fmla="*/ 55 w 55"/>
                <a:gd name="T43" fmla="*/ 19 h 24"/>
                <a:gd name="T44" fmla="*/ 55 w 55"/>
                <a:gd name="T45" fmla="*/ 24 h 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24"/>
                <a:gd name="T71" fmla="*/ 55 w 55"/>
                <a:gd name="T72" fmla="*/ 24 h 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24">
                  <a:moveTo>
                    <a:pt x="55" y="24"/>
                  </a:moveTo>
                  <a:lnTo>
                    <a:pt x="39" y="24"/>
                  </a:lnTo>
                  <a:lnTo>
                    <a:pt x="39" y="22"/>
                  </a:lnTo>
                  <a:lnTo>
                    <a:pt x="39" y="20"/>
                  </a:lnTo>
                  <a:lnTo>
                    <a:pt x="39" y="19"/>
                  </a:lnTo>
                  <a:lnTo>
                    <a:pt x="39" y="17"/>
                  </a:lnTo>
                  <a:lnTo>
                    <a:pt x="38" y="16"/>
                  </a:lnTo>
                  <a:lnTo>
                    <a:pt x="36" y="14"/>
                  </a:lnTo>
                  <a:lnTo>
                    <a:pt x="33" y="13"/>
                  </a:lnTo>
                  <a:lnTo>
                    <a:pt x="14" y="13"/>
                  </a:lnTo>
                  <a:lnTo>
                    <a:pt x="14" y="24"/>
                  </a:lnTo>
                  <a:lnTo>
                    <a:pt x="0" y="24"/>
                  </a:lnTo>
                  <a:lnTo>
                    <a:pt x="0" y="0"/>
                  </a:lnTo>
                  <a:lnTo>
                    <a:pt x="35" y="0"/>
                  </a:lnTo>
                  <a:lnTo>
                    <a:pt x="39" y="0"/>
                  </a:lnTo>
                  <a:lnTo>
                    <a:pt x="44" y="1"/>
                  </a:lnTo>
                  <a:lnTo>
                    <a:pt x="47" y="5"/>
                  </a:lnTo>
                  <a:lnTo>
                    <a:pt x="51" y="6"/>
                  </a:lnTo>
                  <a:lnTo>
                    <a:pt x="52" y="11"/>
                  </a:lnTo>
                  <a:lnTo>
                    <a:pt x="54" y="14"/>
                  </a:lnTo>
                  <a:lnTo>
                    <a:pt x="55" y="19"/>
                  </a:lnTo>
                  <a:lnTo>
                    <a:pt x="55" y="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59" name="Freeform 41"/>
            <p:cNvSpPr>
              <a:spLocks/>
            </p:cNvSpPr>
            <p:nvPr/>
          </p:nvSpPr>
          <p:spPr bwMode="auto">
            <a:xfrm>
              <a:off x="868" y="3322"/>
              <a:ext cx="55" cy="47"/>
            </a:xfrm>
            <a:custGeom>
              <a:avLst/>
              <a:gdLst>
                <a:gd name="T0" fmla="*/ 0 w 55"/>
                <a:gd name="T1" fmla="*/ 0 h 47"/>
                <a:gd name="T2" fmla="*/ 14 w 55"/>
                <a:gd name="T3" fmla="*/ 0 h 47"/>
                <a:gd name="T4" fmla="*/ 14 w 55"/>
                <a:gd name="T5" fmla="*/ 9 h 47"/>
                <a:gd name="T6" fmla="*/ 31 w 55"/>
                <a:gd name="T7" fmla="*/ 9 h 47"/>
                <a:gd name="T8" fmla="*/ 33 w 55"/>
                <a:gd name="T9" fmla="*/ 9 h 47"/>
                <a:gd name="T10" fmla="*/ 35 w 55"/>
                <a:gd name="T11" fmla="*/ 8 h 47"/>
                <a:gd name="T12" fmla="*/ 36 w 55"/>
                <a:gd name="T13" fmla="*/ 8 h 47"/>
                <a:gd name="T14" fmla="*/ 36 w 55"/>
                <a:gd name="T15" fmla="*/ 6 h 47"/>
                <a:gd name="T16" fmla="*/ 38 w 55"/>
                <a:gd name="T17" fmla="*/ 4 h 47"/>
                <a:gd name="T18" fmla="*/ 38 w 55"/>
                <a:gd name="T19" fmla="*/ 3 h 47"/>
                <a:gd name="T20" fmla="*/ 39 w 55"/>
                <a:gd name="T21" fmla="*/ 1 h 47"/>
                <a:gd name="T22" fmla="*/ 39 w 55"/>
                <a:gd name="T23" fmla="*/ 0 h 47"/>
                <a:gd name="T24" fmla="*/ 55 w 55"/>
                <a:gd name="T25" fmla="*/ 0 h 47"/>
                <a:gd name="T26" fmla="*/ 55 w 55"/>
                <a:gd name="T27" fmla="*/ 1 h 47"/>
                <a:gd name="T28" fmla="*/ 54 w 55"/>
                <a:gd name="T29" fmla="*/ 6 h 47"/>
                <a:gd name="T30" fmla="*/ 52 w 55"/>
                <a:gd name="T31" fmla="*/ 9 h 47"/>
                <a:gd name="T32" fmla="*/ 51 w 55"/>
                <a:gd name="T33" fmla="*/ 14 h 47"/>
                <a:gd name="T34" fmla="*/ 49 w 55"/>
                <a:gd name="T35" fmla="*/ 17 h 47"/>
                <a:gd name="T36" fmla="*/ 44 w 55"/>
                <a:gd name="T37" fmla="*/ 19 h 47"/>
                <a:gd name="T38" fmla="*/ 41 w 55"/>
                <a:gd name="T39" fmla="*/ 22 h 47"/>
                <a:gd name="T40" fmla="*/ 35 w 55"/>
                <a:gd name="T41" fmla="*/ 22 h 47"/>
                <a:gd name="T42" fmla="*/ 14 w 55"/>
                <a:gd name="T43" fmla="*/ 22 h 47"/>
                <a:gd name="T44" fmla="*/ 14 w 55"/>
                <a:gd name="T45" fmla="*/ 47 h 47"/>
                <a:gd name="T46" fmla="*/ 0 w 55"/>
                <a:gd name="T47" fmla="*/ 47 h 47"/>
                <a:gd name="T48" fmla="*/ 0 w 55"/>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
                <a:gd name="T76" fmla="*/ 0 h 47"/>
                <a:gd name="T77" fmla="*/ 55 w 55"/>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 h="47">
                  <a:moveTo>
                    <a:pt x="0" y="0"/>
                  </a:moveTo>
                  <a:lnTo>
                    <a:pt x="14" y="0"/>
                  </a:lnTo>
                  <a:lnTo>
                    <a:pt x="14" y="9"/>
                  </a:lnTo>
                  <a:lnTo>
                    <a:pt x="31" y="9"/>
                  </a:lnTo>
                  <a:lnTo>
                    <a:pt x="33" y="9"/>
                  </a:lnTo>
                  <a:lnTo>
                    <a:pt x="35" y="8"/>
                  </a:lnTo>
                  <a:lnTo>
                    <a:pt x="36" y="8"/>
                  </a:lnTo>
                  <a:lnTo>
                    <a:pt x="36" y="6"/>
                  </a:lnTo>
                  <a:lnTo>
                    <a:pt x="38" y="4"/>
                  </a:lnTo>
                  <a:lnTo>
                    <a:pt x="38" y="3"/>
                  </a:lnTo>
                  <a:lnTo>
                    <a:pt x="39" y="1"/>
                  </a:lnTo>
                  <a:lnTo>
                    <a:pt x="39" y="0"/>
                  </a:lnTo>
                  <a:lnTo>
                    <a:pt x="55" y="0"/>
                  </a:lnTo>
                  <a:lnTo>
                    <a:pt x="55" y="1"/>
                  </a:lnTo>
                  <a:lnTo>
                    <a:pt x="54" y="6"/>
                  </a:lnTo>
                  <a:lnTo>
                    <a:pt x="52" y="9"/>
                  </a:lnTo>
                  <a:lnTo>
                    <a:pt x="51" y="14"/>
                  </a:lnTo>
                  <a:lnTo>
                    <a:pt x="49" y="17"/>
                  </a:lnTo>
                  <a:lnTo>
                    <a:pt x="44" y="19"/>
                  </a:lnTo>
                  <a:lnTo>
                    <a:pt x="41" y="22"/>
                  </a:lnTo>
                  <a:lnTo>
                    <a:pt x="35" y="22"/>
                  </a:lnTo>
                  <a:lnTo>
                    <a:pt x="14" y="22"/>
                  </a:lnTo>
                  <a:lnTo>
                    <a:pt x="14" y="47"/>
                  </a:lnTo>
                  <a:lnTo>
                    <a:pt x="0" y="47"/>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0" name="Freeform 42"/>
            <p:cNvSpPr>
              <a:spLocks/>
            </p:cNvSpPr>
            <p:nvPr/>
          </p:nvSpPr>
          <p:spPr bwMode="auto">
            <a:xfrm>
              <a:off x="933" y="3298"/>
              <a:ext cx="54" cy="71"/>
            </a:xfrm>
            <a:custGeom>
              <a:avLst/>
              <a:gdLst>
                <a:gd name="T0" fmla="*/ 0 w 54"/>
                <a:gd name="T1" fmla="*/ 71 h 71"/>
                <a:gd name="T2" fmla="*/ 0 w 54"/>
                <a:gd name="T3" fmla="*/ 0 h 71"/>
                <a:gd name="T4" fmla="*/ 52 w 54"/>
                <a:gd name="T5" fmla="*/ 0 h 71"/>
                <a:gd name="T6" fmla="*/ 52 w 54"/>
                <a:gd name="T7" fmla="*/ 13 h 71"/>
                <a:gd name="T8" fmla="*/ 14 w 54"/>
                <a:gd name="T9" fmla="*/ 13 h 71"/>
                <a:gd name="T10" fmla="*/ 14 w 54"/>
                <a:gd name="T11" fmla="*/ 28 h 71"/>
                <a:gd name="T12" fmla="*/ 51 w 54"/>
                <a:gd name="T13" fmla="*/ 28 h 71"/>
                <a:gd name="T14" fmla="*/ 51 w 54"/>
                <a:gd name="T15" fmla="*/ 41 h 71"/>
                <a:gd name="T16" fmla="*/ 14 w 54"/>
                <a:gd name="T17" fmla="*/ 41 h 71"/>
                <a:gd name="T18" fmla="*/ 14 w 54"/>
                <a:gd name="T19" fmla="*/ 60 h 71"/>
                <a:gd name="T20" fmla="*/ 54 w 54"/>
                <a:gd name="T21" fmla="*/ 60 h 71"/>
                <a:gd name="T22" fmla="*/ 54 w 54"/>
                <a:gd name="T23" fmla="*/ 71 h 71"/>
                <a:gd name="T24" fmla="*/ 0 w 54"/>
                <a:gd name="T25" fmla="*/ 71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71"/>
                <a:gd name="T41" fmla="*/ 54 w 54"/>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71">
                  <a:moveTo>
                    <a:pt x="0" y="71"/>
                  </a:moveTo>
                  <a:lnTo>
                    <a:pt x="0" y="0"/>
                  </a:lnTo>
                  <a:lnTo>
                    <a:pt x="52" y="0"/>
                  </a:lnTo>
                  <a:lnTo>
                    <a:pt x="52" y="13"/>
                  </a:lnTo>
                  <a:lnTo>
                    <a:pt x="14" y="13"/>
                  </a:lnTo>
                  <a:lnTo>
                    <a:pt x="14" y="28"/>
                  </a:lnTo>
                  <a:lnTo>
                    <a:pt x="51" y="28"/>
                  </a:lnTo>
                  <a:lnTo>
                    <a:pt x="51" y="41"/>
                  </a:lnTo>
                  <a:lnTo>
                    <a:pt x="14" y="41"/>
                  </a:lnTo>
                  <a:lnTo>
                    <a:pt x="14" y="60"/>
                  </a:lnTo>
                  <a:lnTo>
                    <a:pt x="54" y="60"/>
                  </a:lnTo>
                  <a:lnTo>
                    <a:pt x="54" y="71"/>
                  </a:lnTo>
                  <a:lnTo>
                    <a:pt x="0" y="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1" name="Freeform 43"/>
            <p:cNvSpPr>
              <a:spLocks/>
            </p:cNvSpPr>
            <p:nvPr/>
          </p:nvSpPr>
          <p:spPr bwMode="auto">
            <a:xfrm>
              <a:off x="998" y="3298"/>
              <a:ext cx="59" cy="71"/>
            </a:xfrm>
            <a:custGeom>
              <a:avLst/>
              <a:gdLst>
                <a:gd name="T0" fmla="*/ 0 w 59"/>
                <a:gd name="T1" fmla="*/ 71 h 71"/>
                <a:gd name="T2" fmla="*/ 0 w 59"/>
                <a:gd name="T3" fmla="*/ 0 h 71"/>
                <a:gd name="T4" fmla="*/ 16 w 59"/>
                <a:gd name="T5" fmla="*/ 0 h 71"/>
                <a:gd name="T6" fmla="*/ 45 w 59"/>
                <a:gd name="T7" fmla="*/ 49 h 71"/>
                <a:gd name="T8" fmla="*/ 45 w 59"/>
                <a:gd name="T9" fmla="*/ 0 h 71"/>
                <a:gd name="T10" fmla="*/ 59 w 59"/>
                <a:gd name="T11" fmla="*/ 0 h 71"/>
                <a:gd name="T12" fmla="*/ 59 w 59"/>
                <a:gd name="T13" fmla="*/ 71 h 71"/>
                <a:gd name="T14" fmla="*/ 45 w 59"/>
                <a:gd name="T15" fmla="*/ 71 h 71"/>
                <a:gd name="T16" fmla="*/ 16 w 59"/>
                <a:gd name="T17" fmla="*/ 24 h 71"/>
                <a:gd name="T18" fmla="*/ 16 w 59"/>
                <a:gd name="T19" fmla="*/ 71 h 71"/>
                <a:gd name="T20" fmla="*/ 0 w 59"/>
                <a:gd name="T21" fmla="*/ 71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71"/>
                <a:gd name="T35" fmla="*/ 59 w 5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71">
                  <a:moveTo>
                    <a:pt x="0" y="71"/>
                  </a:moveTo>
                  <a:lnTo>
                    <a:pt x="0" y="0"/>
                  </a:lnTo>
                  <a:lnTo>
                    <a:pt x="16" y="0"/>
                  </a:lnTo>
                  <a:lnTo>
                    <a:pt x="45" y="49"/>
                  </a:lnTo>
                  <a:lnTo>
                    <a:pt x="45" y="0"/>
                  </a:lnTo>
                  <a:lnTo>
                    <a:pt x="59" y="0"/>
                  </a:lnTo>
                  <a:lnTo>
                    <a:pt x="59" y="71"/>
                  </a:lnTo>
                  <a:lnTo>
                    <a:pt x="45" y="71"/>
                  </a:lnTo>
                  <a:lnTo>
                    <a:pt x="16" y="24"/>
                  </a:lnTo>
                  <a:lnTo>
                    <a:pt x="16" y="71"/>
                  </a:lnTo>
                  <a:lnTo>
                    <a:pt x="0" y="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2" name="Freeform 44"/>
            <p:cNvSpPr>
              <a:spLocks/>
            </p:cNvSpPr>
            <p:nvPr/>
          </p:nvSpPr>
          <p:spPr bwMode="auto">
            <a:xfrm>
              <a:off x="422" y="3396"/>
              <a:ext cx="59" cy="23"/>
            </a:xfrm>
            <a:custGeom>
              <a:avLst/>
              <a:gdLst>
                <a:gd name="T0" fmla="*/ 59 w 59"/>
                <a:gd name="T1" fmla="*/ 23 h 23"/>
                <a:gd name="T2" fmla="*/ 45 w 59"/>
                <a:gd name="T3" fmla="*/ 23 h 23"/>
                <a:gd name="T4" fmla="*/ 45 w 59"/>
                <a:gd name="T5" fmla="*/ 23 h 23"/>
                <a:gd name="T6" fmla="*/ 45 w 59"/>
                <a:gd name="T7" fmla="*/ 21 h 23"/>
                <a:gd name="T8" fmla="*/ 45 w 59"/>
                <a:gd name="T9" fmla="*/ 20 h 23"/>
                <a:gd name="T10" fmla="*/ 43 w 59"/>
                <a:gd name="T11" fmla="*/ 18 h 23"/>
                <a:gd name="T12" fmla="*/ 43 w 59"/>
                <a:gd name="T13" fmla="*/ 16 h 23"/>
                <a:gd name="T14" fmla="*/ 41 w 59"/>
                <a:gd name="T15" fmla="*/ 15 h 23"/>
                <a:gd name="T16" fmla="*/ 40 w 59"/>
                <a:gd name="T17" fmla="*/ 15 h 23"/>
                <a:gd name="T18" fmla="*/ 37 w 59"/>
                <a:gd name="T19" fmla="*/ 13 h 23"/>
                <a:gd name="T20" fmla="*/ 16 w 59"/>
                <a:gd name="T21" fmla="*/ 13 h 23"/>
                <a:gd name="T22" fmla="*/ 16 w 59"/>
                <a:gd name="T23" fmla="*/ 23 h 23"/>
                <a:gd name="T24" fmla="*/ 0 w 59"/>
                <a:gd name="T25" fmla="*/ 23 h 23"/>
                <a:gd name="T26" fmla="*/ 0 w 59"/>
                <a:gd name="T27" fmla="*/ 0 h 23"/>
                <a:gd name="T28" fmla="*/ 41 w 59"/>
                <a:gd name="T29" fmla="*/ 0 h 23"/>
                <a:gd name="T30" fmla="*/ 45 w 59"/>
                <a:gd name="T31" fmla="*/ 0 h 23"/>
                <a:gd name="T32" fmla="*/ 49 w 59"/>
                <a:gd name="T33" fmla="*/ 2 h 23"/>
                <a:gd name="T34" fmla="*/ 51 w 59"/>
                <a:gd name="T35" fmla="*/ 4 h 23"/>
                <a:gd name="T36" fmla="*/ 54 w 59"/>
                <a:gd name="T37" fmla="*/ 5 h 23"/>
                <a:gd name="T38" fmla="*/ 56 w 59"/>
                <a:gd name="T39" fmla="*/ 8 h 23"/>
                <a:gd name="T40" fmla="*/ 57 w 59"/>
                <a:gd name="T41" fmla="*/ 12 h 23"/>
                <a:gd name="T42" fmla="*/ 59 w 59"/>
                <a:gd name="T43" fmla="*/ 15 h 23"/>
                <a:gd name="T44" fmla="*/ 59 w 59"/>
                <a:gd name="T45" fmla="*/ 20 h 23"/>
                <a:gd name="T46" fmla="*/ 59 w 59"/>
                <a:gd name="T47" fmla="*/ 23 h 23"/>
                <a:gd name="T48" fmla="*/ 59 w 59"/>
                <a:gd name="T49" fmla="*/ 23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23"/>
                <a:gd name="T77" fmla="*/ 59 w 5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23">
                  <a:moveTo>
                    <a:pt x="59" y="23"/>
                  </a:moveTo>
                  <a:lnTo>
                    <a:pt x="45" y="23"/>
                  </a:lnTo>
                  <a:lnTo>
                    <a:pt x="45" y="21"/>
                  </a:lnTo>
                  <a:lnTo>
                    <a:pt x="45" y="20"/>
                  </a:lnTo>
                  <a:lnTo>
                    <a:pt x="43" y="18"/>
                  </a:lnTo>
                  <a:lnTo>
                    <a:pt x="43" y="16"/>
                  </a:lnTo>
                  <a:lnTo>
                    <a:pt x="41" y="15"/>
                  </a:lnTo>
                  <a:lnTo>
                    <a:pt x="40" y="15"/>
                  </a:lnTo>
                  <a:lnTo>
                    <a:pt x="37" y="13"/>
                  </a:lnTo>
                  <a:lnTo>
                    <a:pt x="16" y="13"/>
                  </a:lnTo>
                  <a:lnTo>
                    <a:pt x="16" y="23"/>
                  </a:lnTo>
                  <a:lnTo>
                    <a:pt x="0" y="23"/>
                  </a:lnTo>
                  <a:lnTo>
                    <a:pt x="0" y="0"/>
                  </a:lnTo>
                  <a:lnTo>
                    <a:pt x="41" y="0"/>
                  </a:lnTo>
                  <a:lnTo>
                    <a:pt x="45" y="0"/>
                  </a:lnTo>
                  <a:lnTo>
                    <a:pt x="49" y="2"/>
                  </a:lnTo>
                  <a:lnTo>
                    <a:pt x="51" y="4"/>
                  </a:lnTo>
                  <a:lnTo>
                    <a:pt x="54" y="5"/>
                  </a:lnTo>
                  <a:lnTo>
                    <a:pt x="56" y="8"/>
                  </a:lnTo>
                  <a:lnTo>
                    <a:pt x="57" y="12"/>
                  </a:lnTo>
                  <a:lnTo>
                    <a:pt x="59" y="15"/>
                  </a:lnTo>
                  <a:lnTo>
                    <a:pt x="59" y="20"/>
                  </a:lnTo>
                  <a:lnTo>
                    <a:pt x="59" y="2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3" name="Freeform 45"/>
            <p:cNvSpPr>
              <a:spLocks/>
            </p:cNvSpPr>
            <p:nvPr/>
          </p:nvSpPr>
          <p:spPr bwMode="auto">
            <a:xfrm>
              <a:off x="422" y="3419"/>
              <a:ext cx="61" cy="51"/>
            </a:xfrm>
            <a:custGeom>
              <a:avLst/>
              <a:gdLst>
                <a:gd name="T0" fmla="*/ 0 w 61"/>
                <a:gd name="T1" fmla="*/ 0 h 51"/>
                <a:gd name="T2" fmla="*/ 16 w 61"/>
                <a:gd name="T3" fmla="*/ 0 h 51"/>
                <a:gd name="T4" fmla="*/ 16 w 61"/>
                <a:gd name="T5" fmla="*/ 9 h 51"/>
                <a:gd name="T6" fmla="*/ 35 w 61"/>
                <a:gd name="T7" fmla="*/ 9 h 51"/>
                <a:gd name="T8" fmla="*/ 37 w 61"/>
                <a:gd name="T9" fmla="*/ 9 h 51"/>
                <a:gd name="T10" fmla="*/ 38 w 61"/>
                <a:gd name="T11" fmla="*/ 9 h 51"/>
                <a:gd name="T12" fmla="*/ 40 w 61"/>
                <a:gd name="T13" fmla="*/ 8 h 51"/>
                <a:gd name="T14" fmla="*/ 41 w 61"/>
                <a:gd name="T15" fmla="*/ 8 h 51"/>
                <a:gd name="T16" fmla="*/ 43 w 61"/>
                <a:gd name="T17" fmla="*/ 6 h 51"/>
                <a:gd name="T18" fmla="*/ 43 w 61"/>
                <a:gd name="T19" fmla="*/ 5 h 51"/>
                <a:gd name="T20" fmla="*/ 45 w 61"/>
                <a:gd name="T21" fmla="*/ 3 h 51"/>
                <a:gd name="T22" fmla="*/ 45 w 61"/>
                <a:gd name="T23" fmla="*/ 0 h 51"/>
                <a:gd name="T24" fmla="*/ 59 w 61"/>
                <a:gd name="T25" fmla="*/ 0 h 51"/>
                <a:gd name="T26" fmla="*/ 59 w 61"/>
                <a:gd name="T27" fmla="*/ 3 h 51"/>
                <a:gd name="T28" fmla="*/ 57 w 61"/>
                <a:gd name="T29" fmla="*/ 6 h 51"/>
                <a:gd name="T30" fmla="*/ 57 w 61"/>
                <a:gd name="T31" fmla="*/ 8 h 51"/>
                <a:gd name="T32" fmla="*/ 56 w 61"/>
                <a:gd name="T33" fmla="*/ 11 h 51"/>
                <a:gd name="T34" fmla="*/ 53 w 61"/>
                <a:gd name="T35" fmla="*/ 12 h 51"/>
                <a:gd name="T36" fmla="*/ 49 w 61"/>
                <a:gd name="T37" fmla="*/ 16 h 51"/>
                <a:gd name="T38" fmla="*/ 51 w 61"/>
                <a:gd name="T39" fmla="*/ 17 h 51"/>
                <a:gd name="T40" fmla="*/ 54 w 61"/>
                <a:gd name="T41" fmla="*/ 19 h 51"/>
                <a:gd name="T42" fmla="*/ 54 w 61"/>
                <a:gd name="T43" fmla="*/ 20 h 51"/>
                <a:gd name="T44" fmla="*/ 56 w 61"/>
                <a:gd name="T45" fmla="*/ 22 h 51"/>
                <a:gd name="T46" fmla="*/ 57 w 61"/>
                <a:gd name="T47" fmla="*/ 25 h 51"/>
                <a:gd name="T48" fmla="*/ 57 w 61"/>
                <a:gd name="T49" fmla="*/ 30 h 51"/>
                <a:gd name="T50" fmla="*/ 57 w 61"/>
                <a:gd name="T51" fmla="*/ 36 h 51"/>
                <a:gd name="T52" fmla="*/ 57 w 61"/>
                <a:gd name="T53" fmla="*/ 40 h 51"/>
                <a:gd name="T54" fmla="*/ 57 w 61"/>
                <a:gd name="T55" fmla="*/ 41 h 51"/>
                <a:gd name="T56" fmla="*/ 57 w 61"/>
                <a:gd name="T57" fmla="*/ 43 h 51"/>
                <a:gd name="T58" fmla="*/ 57 w 61"/>
                <a:gd name="T59" fmla="*/ 44 h 51"/>
                <a:gd name="T60" fmla="*/ 59 w 61"/>
                <a:gd name="T61" fmla="*/ 46 h 51"/>
                <a:gd name="T62" fmla="*/ 61 w 61"/>
                <a:gd name="T63" fmla="*/ 47 h 51"/>
                <a:gd name="T64" fmla="*/ 61 w 61"/>
                <a:gd name="T65" fmla="*/ 51 h 51"/>
                <a:gd name="T66" fmla="*/ 45 w 61"/>
                <a:gd name="T67" fmla="*/ 51 h 51"/>
                <a:gd name="T68" fmla="*/ 43 w 61"/>
                <a:gd name="T69" fmla="*/ 49 h 51"/>
                <a:gd name="T70" fmla="*/ 41 w 61"/>
                <a:gd name="T71" fmla="*/ 44 h 51"/>
                <a:gd name="T72" fmla="*/ 41 w 61"/>
                <a:gd name="T73" fmla="*/ 38 h 51"/>
                <a:gd name="T74" fmla="*/ 41 w 61"/>
                <a:gd name="T75" fmla="*/ 35 h 51"/>
                <a:gd name="T76" fmla="*/ 41 w 61"/>
                <a:gd name="T77" fmla="*/ 32 h 51"/>
                <a:gd name="T78" fmla="*/ 41 w 61"/>
                <a:gd name="T79" fmla="*/ 30 h 51"/>
                <a:gd name="T80" fmla="*/ 41 w 61"/>
                <a:gd name="T81" fmla="*/ 28 h 51"/>
                <a:gd name="T82" fmla="*/ 41 w 61"/>
                <a:gd name="T83" fmla="*/ 27 h 51"/>
                <a:gd name="T84" fmla="*/ 40 w 61"/>
                <a:gd name="T85" fmla="*/ 25 h 51"/>
                <a:gd name="T86" fmla="*/ 38 w 61"/>
                <a:gd name="T87" fmla="*/ 24 h 51"/>
                <a:gd name="T88" fmla="*/ 37 w 61"/>
                <a:gd name="T89" fmla="*/ 24 h 51"/>
                <a:gd name="T90" fmla="*/ 32 w 61"/>
                <a:gd name="T91" fmla="*/ 22 h 51"/>
                <a:gd name="T92" fmla="*/ 16 w 61"/>
                <a:gd name="T93" fmla="*/ 22 h 51"/>
                <a:gd name="T94" fmla="*/ 16 w 61"/>
                <a:gd name="T95" fmla="*/ 51 h 51"/>
                <a:gd name="T96" fmla="*/ 0 w 61"/>
                <a:gd name="T97" fmla="*/ 51 h 51"/>
                <a:gd name="T98" fmla="*/ 0 w 61"/>
                <a:gd name="T99" fmla="*/ 0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1"/>
                <a:gd name="T151" fmla="*/ 0 h 51"/>
                <a:gd name="T152" fmla="*/ 61 w 61"/>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1" h="51">
                  <a:moveTo>
                    <a:pt x="0" y="0"/>
                  </a:moveTo>
                  <a:lnTo>
                    <a:pt x="16" y="0"/>
                  </a:lnTo>
                  <a:lnTo>
                    <a:pt x="16" y="9"/>
                  </a:lnTo>
                  <a:lnTo>
                    <a:pt x="35" y="9"/>
                  </a:lnTo>
                  <a:lnTo>
                    <a:pt x="37" y="9"/>
                  </a:lnTo>
                  <a:lnTo>
                    <a:pt x="38" y="9"/>
                  </a:lnTo>
                  <a:lnTo>
                    <a:pt x="40" y="8"/>
                  </a:lnTo>
                  <a:lnTo>
                    <a:pt x="41" y="8"/>
                  </a:lnTo>
                  <a:lnTo>
                    <a:pt x="43" y="6"/>
                  </a:lnTo>
                  <a:lnTo>
                    <a:pt x="43" y="5"/>
                  </a:lnTo>
                  <a:lnTo>
                    <a:pt x="45" y="3"/>
                  </a:lnTo>
                  <a:lnTo>
                    <a:pt x="45" y="0"/>
                  </a:lnTo>
                  <a:lnTo>
                    <a:pt x="59" y="0"/>
                  </a:lnTo>
                  <a:lnTo>
                    <a:pt x="59" y="3"/>
                  </a:lnTo>
                  <a:lnTo>
                    <a:pt x="57" y="6"/>
                  </a:lnTo>
                  <a:lnTo>
                    <a:pt x="57" y="8"/>
                  </a:lnTo>
                  <a:lnTo>
                    <a:pt x="56" y="11"/>
                  </a:lnTo>
                  <a:lnTo>
                    <a:pt x="53" y="12"/>
                  </a:lnTo>
                  <a:lnTo>
                    <a:pt x="49" y="16"/>
                  </a:lnTo>
                  <a:lnTo>
                    <a:pt x="51" y="17"/>
                  </a:lnTo>
                  <a:lnTo>
                    <a:pt x="54" y="19"/>
                  </a:lnTo>
                  <a:lnTo>
                    <a:pt x="54" y="20"/>
                  </a:lnTo>
                  <a:lnTo>
                    <a:pt x="56" y="22"/>
                  </a:lnTo>
                  <a:lnTo>
                    <a:pt x="57" y="25"/>
                  </a:lnTo>
                  <a:lnTo>
                    <a:pt x="57" y="30"/>
                  </a:lnTo>
                  <a:lnTo>
                    <a:pt x="57" y="36"/>
                  </a:lnTo>
                  <a:lnTo>
                    <a:pt x="57" y="40"/>
                  </a:lnTo>
                  <a:lnTo>
                    <a:pt x="57" y="41"/>
                  </a:lnTo>
                  <a:lnTo>
                    <a:pt x="57" y="43"/>
                  </a:lnTo>
                  <a:lnTo>
                    <a:pt x="57" y="44"/>
                  </a:lnTo>
                  <a:lnTo>
                    <a:pt x="59" y="46"/>
                  </a:lnTo>
                  <a:lnTo>
                    <a:pt x="61" y="47"/>
                  </a:lnTo>
                  <a:lnTo>
                    <a:pt x="61" y="51"/>
                  </a:lnTo>
                  <a:lnTo>
                    <a:pt x="45" y="51"/>
                  </a:lnTo>
                  <a:lnTo>
                    <a:pt x="43" y="49"/>
                  </a:lnTo>
                  <a:lnTo>
                    <a:pt x="41" y="44"/>
                  </a:lnTo>
                  <a:lnTo>
                    <a:pt x="41" y="38"/>
                  </a:lnTo>
                  <a:lnTo>
                    <a:pt x="41" y="35"/>
                  </a:lnTo>
                  <a:lnTo>
                    <a:pt x="41" y="32"/>
                  </a:lnTo>
                  <a:lnTo>
                    <a:pt x="41" y="30"/>
                  </a:lnTo>
                  <a:lnTo>
                    <a:pt x="41" y="28"/>
                  </a:lnTo>
                  <a:lnTo>
                    <a:pt x="41" y="27"/>
                  </a:lnTo>
                  <a:lnTo>
                    <a:pt x="40" y="25"/>
                  </a:lnTo>
                  <a:lnTo>
                    <a:pt x="38" y="24"/>
                  </a:lnTo>
                  <a:lnTo>
                    <a:pt x="37" y="24"/>
                  </a:lnTo>
                  <a:lnTo>
                    <a:pt x="32" y="22"/>
                  </a:lnTo>
                  <a:lnTo>
                    <a:pt x="16" y="22"/>
                  </a:lnTo>
                  <a:lnTo>
                    <a:pt x="16" y="51"/>
                  </a:lnTo>
                  <a:lnTo>
                    <a:pt x="0" y="5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4" name="Freeform 46"/>
            <p:cNvSpPr>
              <a:spLocks/>
            </p:cNvSpPr>
            <p:nvPr/>
          </p:nvSpPr>
          <p:spPr bwMode="auto">
            <a:xfrm>
              <a:off x="503" y="3396"/>
              <a:ext cx="40" cy="32"/>
            </a:xfrm>
            <a:custGeom>
              <a:avLst/>
              <a:gdLst>
                <a:gd name="T0" fmla="*/ 40 w 40"/>
                <a:gd name="T1" fmla="*/ 32 h 32"/>
                <a:gd name="T2" fmla="*/ 26 w 40"/>
                <a:gd name="T3" fmla="*/ 32 h 32"/>
                <a:gd name="T4" fmla="*/ 21 w 40"/>
                <a:gd name="T5" fmla="*/ 18 h 32"/>
                <a:gd name="T6" fmla="*/ 16 w 40"/>
                <a:gd name="T7" fmla="*/ 32 h 32"/>
                <a:gd name="T8" fmla="*/ 0 w 40"/>
                <a:gd name="T9" fmla="*/ 32 h 32"/>
                <a:gd name="T10" fmla="*/ 11 w 40"/>
                <a:gd name="T11" fmla="*/ 0 h 32"/>
                <a:gd name="T12" fmla="*/ 29 w 40"/>
                <a:gd name="T13" fmla="*/ 0 h 32"/>
                <a:gd name="T14" fmla="*/ 40 w 40"/>
                <a:gd name="T15" fmla="*/ 32 h 32"/>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32"/>
                <a:gd name="T26" fmla="*/ 40 w 40"/>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32">
                  <a:moveTo>
                    <a:pt x="40" y="32"/>
                  </a:moveTo>
                  <a:lnTo>
                    <a:pt x="26" y="32"/>
                  </a:lnTo>
                  <a:lnTo>
                    <a:pt x="21" y="18"/>
                  </a:lnTo>
                  <a:lnTo>
                    <a:pt x="16" y="32"/>
                  </a:lnTo>
                  <a:lnTo>
                    <a:pt x="0" y="32"/>
                  </a:lnTo>
                  <a:lnTo>
                    <a:pt x="11" y="0"/>
                  </a:lnTo>
                  <a:lnTo>
                    <a:pt x="29" y="0"/>
                  </a:lnTo>
                  <a:lnTo>
                    <a:pt x="4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5" name="Freeform 47"/>
            <p:cNvSpPr>
              <a:spLocks/>
            </p:cNvSpPr>
            <p:nvPr/>
          </p:nvSpPr>
          <p:spPr bwMode="auto">
            <a:xfrm>
              <a:off x="489" y="3428"/>
              <a:ext cx="68" cy="42"/>
            </a:xfrm>
            <a:custGeom>
              <a:avLst/>
              <a:gdLst>
                <a:gd name="T0" fmla="*/ 14 w 68"/>
                <a:gd name="T1" fmla="*/ 0 h 42"/>
                <a:gd name="T2" fmla="*/ 30 w 68"/>
                <a:gd name="T3" fmla="*/ 0 h 42"/>
                <a:gd name="T4" fmla="*/ 25 w 68"/>
                <a:gd name="T5" fmla="*/ 15 h 42"/>
                <a:gd name="T6" fmla="*/ 43 w 68"/>
                <a:gd name="T7" fmla="*/ 15 h 42"/>
                <a:gd name="T8" fmla="*/ 40 w 68"/>
                <a:gd name="T9" fmla="*/ 0 h 42"/>
                <a:gd name="T10" fmla="*/ 54 w 68"/>
                <a:gd name="T11" fmla="*/ 0 h 42"/>
                <a:gd name="T12" fmla="*/ 68 w 68"/>
                <a:gd name="T13" fmla="*/ 42 h 42"/>
                <a:gd name="T14" fmla="*/ 52 w 68"/>
                <a:gd name="T15" fmla="*/ 42 h 42"/>
                <a:gd name="T16" fmla="*/ 48 w 68"/>
                <a:gd name="T17" fmla="*/ 27 h 42"/>
                <a:gd name="T18" fmla="*/ 21 w 68"/>
                <a:gd name="T19" fmla="*/ 27 h 42"/>
                <a:gd name="T20" fmla="*/ 16 w 68"/>
                <a:gd name="T21" fmla="*/ 42 h 42"/>
                <a:gd name="T22" fmla="*/ 0 w 68"/>
                <a:gd name="T23" fmla="*/ 42 h 42"/>
                <a:gd name="T24" fmla="*/ 14 w 68"/>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2"/>
                <a:gd name="T41" fmla="*/ 68 w 68"/>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2">
                  <a:moveTo>
                    <a:pt x="14" y="0"/>
                  </a:moveTo>
                  <a:lnTo>
                    <a:pt x="30" y="0"/>
                  </a:lnTo>
                  <a:lnTo>
                    <a:pt x="25" y="15"/>
                  </a:lnTo>
                  <a:lnTo>
                    <a:pt x="43" y="15"/>
                  </a:lnTo>
                  <a:lnTo>
                    <a:pt x="40" y="0"/>
                  </a:lnTo>
                  <a:lnTo>
                    <a:pt x="54" y="0"/>
                  </a:lnTo>
                  <a:lnTo>
                    <a:pt x="68" y="42"/>
                  </a:lnTo>
                  <a:lnTo>
                    <a:pt x="52" y="42"/>
                  </a:lnTo>
                  <a:lnTo>
                    <a:pt x="48" y="27"/>
                  </a:lnTo>
                  <a:lnTo>
                    <a:pt x="21" y="27"/>
                  </a:lnTo>
                  <a:lnTo>
                    <a:pt x="16" y="42"/>
                  </a:lnTo>
                  <a:lnTo>
                    <a:pt x="0" y="42"/>
                  </a:lnTo>
                  <a:lnTo>
                    <a:pt x="1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6" name="Freeform 48"/>
            <p:cNvSpPr>
              <a:spLocks/>
            </p:cNvSpPr>
            <p:nvPr/>
          </p:nvSpPr>
          <p:spPr bwMode="auto">
            <a:xfrm>
              <a:off x="565" y="3396"/>
              <a:ext cx="61" cy="37"/>
            </a:xfrm>
            <a:custGeom>
              <a:avLst/>
              <a:gdLst>
                <a:gd name="T0" fmla="*/ 61 w 61"/>
                <a:gd name="T1" fmla="*/ 37 h 37"/>
                <a:gd name="T2" fmla="*/ 45 w 61"/>
                <a:gd name="T3" fmla="*/ 37 h 37"/>
                <a:gd name="T4" fmla="*/ 45 w 61"/>
                <a:gd name="T5" fmla="*/ 35 h 37"/>
                <a:gd name="T6" fmla="*/ 45 w 61"/>
                <a:gd name="T7" fmla="*/ 31 h 37"/>
                <a:gd name="T8" fmla="*/ 45 w 61"/>
                <a:gd name="T9" fmla="*/ 28 h 37"/>
                <a:gd name="T10" fmla="*/ 43 w 61"/>
                <a:gd name="T11" fmla="*/ 23 h 37"/>
                <a:gd name="T12" fmla="*/ 42 w 61"/>
                <a:gd name="T13" fmla="*/ 20 h 37"/>
                <a:gd name="T14" fmla="*/ 38 w 61"/>
                <a:gd name="T15" fmla="*/ 16 h 37"/>
                <a:gd name="T16" fmla="*/ 35 w 61"/>
                <a:gd name="T17" fmla="*/ 15 h 37"/>
                <a:gd name="T18" fmla="*/ 31 w 61"/>
                <a:gd name="T19" fmla="*/ 13 h 37"/>
                <a:gd name="T20" fmla="*/ 16 w 61"/>
                <a:gd name="T21" fmla="*/ 13 h 37"/>
                <a:gd name="T22" fmla="*/ 16 w 61"/>
                <a:gd name="T23" fmla="*/ 37 h 37"/>
                <a:gd name="T24" fmla="*/ 0 w 61"/>
                <a:gd name="T25" fmla="*/ 37 h 37"/>
                <a:gd name="T26" fmla="*/ 0 w 61"/>
                <a:gd name="T27" fmla="*/ 0 h 37"/>
                <a:gd name="T28" fmla="*/ 35 w 61"/>
                <a:gd name="T29" fmla="*/ 0 h 37"/>
                <a:gd name="T30" fmla="*/ 42 w 61"/>
                <a:gd name="T31" fmla="*/ 2 h 37"/>
                <a:gd name="T32" fmla="*/ 48 w 61"/>
                <a:gd name="T33" fmla="*/ 5 h 37"/>
                <a:gd name="T34" fmla="*/ 53 w 61"/>
                <a:gd name="T35" fmla="*/ 8 h 37"/>
                <a:gd name="T36" fmla="*/ 56 w 61"/>
                <a:gd name="T37" fmla="*/ 13 h 37"/>
                <a:gd name="T38" fmla="*/ 59 w 61"/>
                <a:gd name="T39" fmla="*/ 20 h 37"/>
                <a:gd name="T40" fmla="*/ 61 w 61"/>
                <a:gd name="T41" fmla="*/ 24 h 37"/>
                <a:gd name="T42" fmla="*/ 61 w 61"/>
                <a:gd name="T43" fmla="*/ 31 h 37"/>
                <a:gd name="T44" fmla="*/ 61 w 61"/>
                <a:gd name="T45" fmla="*/ 37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1"/>
                <a:gd name="T70" fmla="*/ 0 h 37"/>
                <a:gd name="T71" fmla="*/ 61 w 61"/>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1" h="37">
                  <a:moveTo>
                    <a:pt x="61" y="37"/>
                  </a:moveTo>
                  <a:lnTo>
                    <a:pt x="45" y="37"/>
                  </a:lnTo>
                  <a:lnTo>
                    <a:pt x="45" y="35"/>
                  </a:lnTo>
                  <a:lnTo>
                    <a:pt x="45" y="31"/>
                  </a:lnTo>
                  <a:lnTo>
                    <a:pt x="45" y="28"/>
                  </a:lnTo>
                  <a:lnTo>
                    <a:pt x="43" y="23"/>
                  </a:lnTo>
                  <a:lnTo>
                    <a:pt x="42" y="20"/>
                  </a:lnTo>
                  <a:lnTo>
                    <a:pt x="38" y="16"/>
                  </a:lnTo>
                  <a:lnTo>
                    <a:pt x="35" y="15"/>
                  </a:lnTo>
                  <a:lnTo>
                    <a:pt x="31" y="13"/>
                  </a:lnTo>
                  <a:lnTo>
                    <a:pt x="16" y="13"/>
                  </a:lnTo>
                  <a:lnTo>
                    <a:pt x="16" y="37"/>
                  </a:lnTo>
                  <a:lnTo>
                    <a:pt x="0" y="37"/>
                  </a:lnTo>
                  <a:lnTo>
                    <a:pt x="0" y="0"/>
                  </a:lnTo>
                  <a:lnTo>
                    <a:pt x="35" y="0"/>
                  </a:lnTo>
                  <a:lnTo>
                    <a:pt x="42" y="2"/>
                  </a:lnTo>
                  <a:lnTo>
                    <a:pt x="48" y="5"/>
                  </a:lnTo>
                  <a:lnTo>
                    <a:pt x="53" y="8"/>
                  </a:lnTo>
                  <a:lnTo>
                    <a:pt x="56" y="13"/>
                  </a:lnTo>
                  <a:lnTo>
                    <a:pt x="59" y="20"/>
                  </a:lnTo>
                  <a:lnTo>
                    <a:pt x="61" y="24"/>
                  </a:lnTo>
                  <a:lnTo>
                    <a:pt x="61" y="31"/>
                  </a:lnTo>
                  <a:lnTo>
                    <a:pt x="61" y="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7" name="Freeform 49"/>
            <p:cNvSpPr>
              <a:spLocks/>
            </p:cNvSpPr>
            <p:nvPr/>
          </p:nvSpPr>
          <p:spPr bwMode="auto">
            <a:xfrm>
              <a:off x="565" y="3433"/>
              <a:ext cx="61" cy="37"/>
            </a:xfrm>
            <a:custGeom>
              <a:avLst/>
              <a:gdLst>
                <a:gd name="T0" fmla="*/ 0 w 61"/>
                <a:gd name="T1" fmla="*/ 0 h 37"/>
                <a:gd name="T2" fmla="*/ 16 w 61"/>
                <a:gd name="T3" fmla="*/ 0 h 37"/>
                <a:gd name="T4" fmla="*/ 16 w 61"/>
                <a:gd name="T5" fmla="*/ 24 h 37"/>
                <a:gd name="T6" fmla="*/ 31 w 61"/>
                <a:gd name="T7" fmla="*/ 24 h 37"/>
                <a:gd name="T8" fmla="*/ 34 w 61"/>
                <a:gd name="T9" fmla="*/ 24 h 37"/>
                <a:gd name="T10" fmla="*/ 37 w 61"/>
                <a:gd name="T11" fmla="*/ 22 h 37"/>
                <a:gd name="T12" fmla="*/ 40 w 61"/>
                <a:gd name="T13" fmla="*/ 19 h 37"/>
                <a:gd name="T14" fmla="*/ 42 w 61"/>
                <a:gd name="T15" fmla="*/ 16 h 37"/>
                <a:gd name="T16" fmla="*/ 43 w 61"/>
                <a:gd name="T17" fmla="*/ 13 h 37"/>
                <a:gd name="T18" fmla="*/ 45 w 61"/>
                <a:gd name="T19" fmla="*/ 10 h 37"/>
                <a:gd name="T20" fmla="*/ 45 w 61"/>
                <a:gd name="T21" fmla="*/ 5 h 37"/>
                <a:gd name="T22" fmla="*/ 45 w 61"/>
                <a:gd name="T23" fmla="*/ 0 h 37"/>
                <a:gd name="T24" fmla="*/ 61 w 61"/>
                <a:gd name="T25" fmla="*/ 0 h 37"/>
                <a:gd name="T26" fmla="*/ 61 w 61"/>
                <a:gd name="T27" fmla="*/ 3 h 37"/>
                <a:gd name="T28" fmla="*/ 59 w 61"/>
                <a:gd name="T29" fmla="*/ 10 h 37"/>
                <a:gd name="T30" fmla="*/ 58 w 61"/>
                <a:gd name="T31" fmla="*/ 16 h 37"/>
                <a:gd name="T32" fmla="*/ 56 w 61"/>
                <a:gd name="T33" fmla="*/ 22 h 37"/>
                <a:gd name="T34" fmla="*/ 53 w 61"/>
                <a:gd name="T35" fmla="*/ 27 h 37"/>
                <a:gd name="T36" fmla="*/ 48 w 61"/>
                <a:gd name="T37" fmla="*/ 30 h 37"/>
                <a:gd name="T38" fmla="*/ 43 w 61"/>
                <a:gd name="T39" fmla="*/ 33 h 37"/>
                <a:gd name="T40" fmla="*/ 35 w 61"/>
                <a:gd name="T41" fmla="*/ 37 h 37"/>
                <a:gd name="T42" fmla="*/ 0 w 61"/>
                <a:gd name="T43" fmla="*/ 37 h 37"/>
                <a:gd name="T44" fmla="*/ 0 w 61"/>
                <a:gd name="T45" fmla="*/ 0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1"/>
                <a:gd name="T70" fmla="*/ 0 h 37"/>
                <a:gd name="T71" fmla="*/ 61 w 61"/>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1" h="37">
                  <a:moveTo>
                    <a:pt x="0" y="0"/>
                  </a:moveTo>
                  <a:lnTo>
                    <a:pt x="16" y="0"/>
                  </a:lnTo>
                  <a:lnTo>
                    <a:pt x="16" y="24"/>
                  </a:lnTo>
                  <a:lnTo>
                    <a:pt x="31" y="24"/>
                  </a:lnTo>
                  <a:lnTo>
                    <a:pt x="34" y="24"/>
                  </a:lnTo>
                  <a:lnTo>
                    <a:pt x="37" y="22"/>
                  </a:lnTo>
                  <a:lnTo>
                    <a:pt x="40" y="19"/>
                  </a:lnTo>
                  <a:lnTo>
                    <a:pt x="42" y="16"/>
                  </a:lnTo>
                  <a:lnTo>
                    <a:pt x="43" y="13"/>
                  </a:lnTo>
                  <a:lnTo>
                    <a:pt x="45" y="10"/>
                  </a:lnTo>
                  <a:lnTo>
                    <a:pt x="45" y="5"/>
                  </a:lnTo>
                  <a:lnTo>
                    <a:pt x="45" y="0"/>
                  </a:lnTo>
                  <a:lnTo>
                    <a:pt x="61" y="0"/>
                  </a:lnTo>
                  <a:lnTo>
                    <a:pt x="61" y="3"/>
                  </a:lnTo>
                  <a:lnTo>
                    <a:pt x="59" y="10"/>
                  </a:lnTo>
                  <a:lnTo>
                    <a:pt x="58" y="16"/>
                  </a:lnTo>
                  <a:lnTo>
                    <a:pt x="56" y="22"/>
                  </a:lnTo>
                  <a:lnTo>
                    <a:pt x="53" y="27"/>
                  </a:lnTo>
                  <a:lnTo>
                    <a:pt x="48" y="30"/>
                  </a:lnTo>
                  <a:lnTo>
                    <a:pt x="43" y="33"/>
                  </a:lnTo>
                  <a:lnTo>
                    <a:pt x="35" y="37"/>
                  </a:lnTo>
                  <a:lnTo>
                    <a:pt x="0" y="37"/>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8" name="Rectangle 50"/>
            <p:cNvSpPr>
              <a:spLocks noChangeArrowheads="1"/>
            </p:cNvSpPr>
            <p:nvPr/>
          </p:nvSpPr>
          <p:spPr bwMode="auto">
            <a:xfrm>
              <a:off x="637" y="3396"/>
              <a:ext cx="14" cy="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69" name="Freeform 51"/>
            <p:cNvSpPr>
              <a:spLocks/>
            </p:cNvSpPr>
            <p:nvPr/>
          </p:nvSpPr>
          <p:spPr bwMode="auto">
            <a:xfrm>
              <a:off x="675" y="3396"/>
              <a:ext cx="38" cy="32"/>
            </a:xfrm>
            <a:custGeom>
              <a:avLst/>
              <a:gdLst>
                <a:gd name="T0" fmla="*/ 38 w 38"/>
                <a:gd name="T1" fmla="*/ 32 h 32"/>
                <a:gd name="T2" fmla="*/ 24 w 38"/>
                <a:gd name="T3" fmla="*/ 32 h 32"/>
                <a:gd name="T4" fmla="*/ 19 w 38"/>
                <a:gd name="T5" fmla="*/ 18 h 32"/>
                <a:gd name="T6" fmla="*/ 16 w 38"/>
                <a:gd name="T7" fmla="*/ 32 h 32"/>
                <a:gd name="T8" fmla="*/ 0 w 38"/>
                <a:gd name="T9" fmla="*/ 32 h 32"/>
                <a:gd name="T10" fmla="*/ 11 w 38"/>
                <a:gd name="T11" fmla="*/ 0 h 32"/>
                <a:gd name="T12" fmla="*/ 29 w 38"/>
                <a:gd name="T13" fmla="*/ 0 h 32"/>
                <a:gd name="T14" fmla="*/ 38 w 38"/>
                <a:gd name="T15" fmla="*/ 32 h 32"/>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2"/>
                <a:gd name="T26" fmla="*/ 38 w 38"/>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2">
                  <a:moveTo>
                    <a:pt x="38" y="32"/>
                  </a:moveTo>
                  <a:lnTo>
                    <a:pt x="24" y="32"/>
                  </a:lnTo>
                  <a:lnTo>
                    <a:pt x="19" y="18"/>
                  </a:lnTo>
                  <a:lnTo>
                    <a:pt x="16" y="32"/>
                  </a:lnTo>
                  <a:lnTo>
                    <a:pt x="0" y="32"/>
                  </a:lnTo>
                  <a:lnTo>
                    <a:pt x="11" y="0"/>
                  </a:lnTo>
                  <a:lnTo>
                    <a:pt x="29" y="0"/>
                  </a:lnTo>
                  <a:lnTo>
                    <a:pt x="38"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0" name="Freeform 52"/>
            <p:cNvSpPr>
              <a:spLocks/>
            </p:cNvSpPr>
            <p:nvPr/>
          </p:nvSpPr>
          <p:spPr bwMode="auto">
            <a:xfrm>
              <a:off x="661" y="3428"/>
              <a:ext cx="67" cy="42"/>
            </a:xfrm>
            <a:custGeom>
              <a:avLst/>
              <a:gdLst>
                <a:gd name="T0" fmla="*/ 14 w 67"/>
                <a:gd name="T1" fmla="*/ 0 h 42"/>
                <a:gd name="T2" fmla="*/ 30 w 67"/>
                <a:gd name="T3" fmla="*/ 0 h 42"/>
                <a:gd name="T4" fmla="*/ 25 w 67"/>
                <a:gd name="T5" fmla="*/ 15 h 42"/>
                <a:gd name="T6" fmla="*/ 43 w 67"/>
                <a:gd name="T7" fmla="*/ 15 h 42"/>
                <a:gd name="T8" fmla="*/ 38 w 67"/>
                <a:gd name="T9" fmla="*/ 0 h 42"/>
                <a:gd name="T10" fmla="*/ 52 w 67"/>
                <a:gd name="T11" fmla="*/ 0 h 42"/>
                <a:gd name="T12" fmla="*/ 67 w 67"/>
                <a:gd name="T13" fmla="*/ 42 h 42"/>
                <a:gd name="T14" fmla="*/ 52 w 67"/>
                <a:gd name="T15" fmla="*/ 42 h 42"/>
                <a:gd name="T16" fmla="*/ 46 w 67"/>
                <a:gd name="T17" fmla="*/ 27 h 42"/>
                <a:gd name="T18" fmla="*/ 20 w 67"/>
                <a:gd name="T19" fmla="*/ 27 h 42"/>
                <a:gd name="T20" fmla="*/ 16 w 67"/>
                <a:gd name="T21" fmla="*/ 42 h 42"/>
                <a:gd name="T22" fmla="*/ 0 w 67"/>
                <a:gd name="T23" fmla="*/ 42 h 42"/>
                <a:gd name="T24" fmla="*/ 14 w 67"/>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42"/>
                <a:gd name="T41" fmla="*/ 67 w 67"/>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42">
                  <a:moveTo>
                    <a:pt x="14" y="0"/>
                  </a:moveTo>
                  <a:lnTo>
                    <a:pt x="30" y="0"/>
                  </a:lnTo>
                  <a:lnTo>
                    <a:pt x="25" y="15"/>
                  </a:lnTo>
                  <a:lnTo>
                    <a:pt x="43" y="15"/>
                  </a:lnTo>
                  <a:lnTo>
                    <a:pt x="38" y="0"/>
                  </a:lnTo>
                  <a:lnTo>
                    <a:pt x="52" y="0"/>
                  </a:lnTo>
                  <a:lnTo>
                    <a:pt x="67" y="42"/>
                  </a:lnTo>
                  <a:lnTo>
                    <a:pt x="52" y="42"/>
                  </a:lnTo>
                  <a:lnTo>
                    <a:pt x="46" y="27"/>
                  </a:lnTo>
                  <a:lnTo>
                    <a:pt x="20" y="27"/>
                  </a:lnTo>
                  <a:lnTo>
                    <a:pt x="16" y="42"/>
                  </a:lnTo>
                  <a:lnTo>
                    <a:pt x="0" y="42"/>
                  </a:lnTo>
                  <a:lnTo>
                    <a:pt x="1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1" name="Freeform 53"/>
            <p:cNvSpPr>
              <a:spLocks/>
            </p:cNvSpPr>
            <p:nvPr/>
          </p:nvSpPr>
          <p:spPr bwMode="auto">
            <a:xfrm>
              <a:off x="723" y="3396"/>
              <a:ext cx="59" cy="74"/>
            </a:xfrm>
            <a:custGeom>
              <a:avLst/>
              <a:gdLst>
                <a:gd name="T0" fmla="*/ 22 w 59"/>
                <a:gd name="T1" fmla="*/ 74 h 74"/>
                <a:gd name="T2" fmla="*/ 22 w 59"/>
                <a:gd name="T3" fmla="*/ 13 h 74"/>
                <a:gd name="T4" fmla="*/ 0 w 59"/>
                <a:gd name="T5" fmla="*/ 13 h 74"/>
                <a:gd name="T6" fmla="*/ 0 w 59"/>
                <a:gd name="T7" fmla="*/ 0 h 74"/>
                <a:gd name="T8" fmla="*/ 59 w 59"/>
                <a:gd name="T9" fmla="*/ 0 h 74"/>
                <a:gd name="T10" fmla="*/ 59 w 59"/>
                <a:gd name="T11" fmla="*/ 13 h 74"/>
                <a:gd name="T12" fmla="*/ 36 w 59"/>
                <a:gd name="T13" fmla="*/ 13 h 74"/>
                <a:gd name="T14" fmla="*/ 36 w 59"/>
                <a:gd name="T15" fmla="*/ 74 h 74"/>
                <a:gd name="T16" fmla="*/ 22 w 59"/>
                <a:gd name="T17" fmla="*/ 74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74"/>
                <a:gd name="T29" fmla="*/ 59 w 59"/>
                <a:gd name="T30" fmla="*/ 74 h 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74">
                  <a:moveTo>
                    <a:pt x="22" y="74"/>
                  </a:moveTo>
                  <a:lnTo>
                    <a:pt x="22" y="13"/>
                  </a:lnTo>
                  <a:lnTo>
                    <a:pt x="0" y="13"/>
                  </a:lnTo>
                  <a:lnTo>
                    <a:pt x="0" y="0"/>
                  </a:lnTo>
                  <a:lnTo>
                    <a:pt x="59" y="0"/>
                  </a:lnTo>
                  <a:lnTo>
                    <a:pt x="59" y="13"/>
                  </a:lnTo>
                  <a:lnTo>
                    <a:pt x="36" y="13"/>
                  </a:lnTo>
                  <a:lnTo>
                    <a:pt x="36" y="74"/>
                  </a:lnTo>
                  <a:lnTo>
                    <a:pt x="22" y="7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2" name="Rectangle 54"/>
            <p:cNvSpPr>
              <a:spLocks noChangeArrowheads="1"/>
            </p:cNvSpPr>
            <p:nvPr/>
          </p:nvSpPr>
          <p:spPr bwMode="auto">
            <a:xfrm>
              <a:off x="790" y="3396"/>
              <a:ext cx="14" cy="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3" name="Freeform 55"/>
            <p:cNvSpPr>
              <a:spLocks/>
            </p:cNvSpPr>
            <p:nvPr/>
          </p:nvSpPr>
          <p:spPr bwMode="auto">
            <a:xfrm>
              <a:off x="814" y="3396"/>
              <a:ext cx="71" cy="39"/>
            </a:xfrm>
            <a:custGeom>
              <a:avLst/>
              <a:gdLst>
                <a:gd name="T0" fmla="*/ 71 w 71"/>
                <a:gd name="T1" fmla="*/ 39 h 39"/>
                <a:gd name="T2" fmla="*/ 57 w 71"/>
                <a:gd name="T3" fmla="*/ 39 h 39"/>
                <a:gd name="T4" fmla="*/ 57 w 71"/>
                <a:gd name="T5" fmla="*/ 37 h 39"/>
                <a:gd name="T6" fmla="*/ 55 w 71"/>
                <a:gd name="T7" fmla="*/ 34 h 39"/>
                <a:gd name="T8" fmla="*/ 55 w 71"/>
                <a:gd name="T9" fmla="*/ 32 h 39"/>
                <a:gd name="T10" fmla="*/ 55 w 71"/>
                <a:gd name="T11" fmla="*/ 29 h 39"/>
                <a:gd name="T12" fmla="*/ 54 w 71"/>
                <a:gd name="T13" fmla="*/ 28 h 39"/>
                <a:gd name="T14" fmla="*/ 54 w 71"/>
                <a:gd name="T15" fmla="*/ 26 h 39"/>
                <a:gd name="T16" fmla="*/ 52 w 71"/>
                <a:gd name="T17" fmla="*/ 23 h 39"/>
                <a:gd name="T18" fmla="*/ 50 w 71"/>
                <a:gd name="T19" fmla="*/ 21 h 39"/>
                <a:gd name="T20" fmla="*/ 49 w 71"/>
                <a:gd name="T21" fmla="*/ 18 h 39"/>
                <a:gd name="T22" fmla="*/ 47 w 71"/>
                <a:gd name="T23" fmla="*/ 16 h 39"/>
                <a:gd name="T24" fmla="*/ 44 w 71"/>
                <a:gd name="T25" fmla="*/ 15 h 39"/>
                <a:gd name="T26" fmla="*/ 42 w 71"/>
                <a:gd name="T27" fmla="*/ 15 h 39"/>
                <a:gd name="T28" fmla="*/ 39 w 71"/>
                <a:gd name="T29" fmla="*/ 13 h 39"/>
                <a:gd name="T30" fmla="*/ 35 w 71"/>
                <a:gd name="T31" fmla="*/ 13 h 39"/>
                <a:gd name="T32" fmla="*/ 33 w 71"/>
                <a:gd name="T33" fmla="*/ 13 h 39"/>
                <a:gd name="T34" fmla="*/ 31 w 71"/>
                <a:gd name="T35" fmla="*/ 13 h 39"/>
                <a:gd name="T36" fmla="*/ 30 w 71"/>
                <a:gd name="T37" fmla="*/ 13 h 39"/>
                <a:gd name="T38" fmla="*/ 27 w 71"/>
                <a:gd name="T39" fmla="*/ 15 h 39"/>
                <a:gd name="T40" fmla="*/ 25 w 71"/>
                <a:gd name="T41" fmla="*/ 16 h 39"/>
                <a:gd name="T42" fmla="*/ 23 w 71"/>
                <a:gd name="T43" fmla="*/ 16 h 39"/>
                <a:gd name="T44" fmla="*/ 22 w 71"/>
                <a:gd name="T45" fmla="*/ 18 h 39"/>
                <a:gd name="T46" fmla="*/ 20 w 71"/>
                <a:gd name="T47" fmla="*/ 20 h 39"/>
                <a:gd name="T48" fmla="*/ 19 w 71"/>
                <a:gd name="T49" fmla="*/ 21 h 39"/>
                <a:gd name="T50" fmla="*/ 19 w 71"/>
                <a:gd name="T51" fmla="*/ 24 h 39"/>
                <a:gd name="T52" fmla="*/ 17 w 71"/>
                <a:gd name="T53" fmla="*/ 26 h 39"/>
                <a:gd name="T54" fmla="*/ 15 w 71"/>
                <a:gd name="T55" fmla="*/ 29 h 39"/>
                <a:gd name="T56" fmla="*/ 15 w 71"/>
                <a:gd name="T57" fmla="*/ 31 h 39"/>
                <a:gd name="T58" fmla="*/ 15 w 71"/>
                <a:gd name="T59" fmla="*/ 35 h 39"/>
                <a:gd name="T60" fmla="*/ 15 w 71"/>
                <a:gd name="T61" fmla="*/ 39 h 39"/>
                <a:gd name="T62" fmla="*/ 0 w 71"/>
                <a:gd name="T63" fmla="*/ 39 h 39"/>
                <a:gd name="T64" fmla="*/ 0 w 71"/>
                <a:gd name="T65" fmla="*/ 37 h 39"/>
                <a:gd name="T66" fmla="*/ 0 w 71"/>
                <a:gd name="T67" fmla="*/ 34 h 39"/>
                <a:gd name="T68" fmla="*/ 0 w 71"/>
                <a:gd name="T69" fmla="*/ 31 h 39"/>
                <a:gd name="T70" fmla="*/ 1 w 71"/>
                <a:gd name="T71" fmla="*/ 26 h 39"/>
                <a:gd name="T72" fmla="*/ 3 w 71"/>
                <a:gd name="T73" fmla="*/ 23 h 39"/>
                <a:gd name="T74" fmla="*/ 4 w 71"/>
                <a:gd name="T75" fmla="*/ 20 h 39"/>
                <a:gd name="T76" fmla="*/ 6 w 71"/>
                <a:gd name="T77" fmla="*/ 16 h 39"/>
                <a:gd name="T78" fmla="*/ 9 w 71"/>
                <a:gd name="T79" fmla="*/ 12 h 39"/>
                <a:gd name="T80" fmla="*/ 12 w 71"/>
                <a:gd name="T81" fmla="*/ 8 h 39"/>
                <a:gd name="T82" fmla="*/ 14 w 71"/>
                <a:gd name="T83" fmla="*/ 7 h 39"/>
                <a:gd name="T84" fmla="*/ 17 w 71"/>
                <a:gd name="T85" fmla="*/ 4 h 39"/>
                <a:gd name="T86" fmla="*/ 20 w 71"/>
                <a:gd name="T87" fmla="*/ 2 h 39"/>
                <a:gd name="T88" fmla="*/ 25 w 71"/>
                <a:gd name="T89" fmla="*/ 0 h 39"/>
                <a:gd name="T90" fmla="*/ 28 w 71"/>
                <a:gd name="T91" fmla="*/ 0 h 39"/>
                <a:gd name="T92" fmla="*/ 35 w 71"/>
                <a:gd name="T93" fmla="*/ 0 h 39"/>
                <a:gd name="T94" fmla="*/ 39 w 71"/>
                <a:gd name="T95" fmla="*/ 0 h 39"/>
                <a:gd name="T96" fmla="*/ 42 w 71"/>
                <a:gd name="T97" fmla="*/ 0 h 39"/>
                <a:gd name="T98" fmla="*/ 46 w 71"/>
                <a:gd name="T99" fmla="*/ 2 h 39"/>
                <a:gd name="T100" fmla="*/ 49 w 71"/>
                <a:gd name="T101" fmla="*/ 2 h 39"/>
                <a:gd name="T102" fmla="*/ 52 w 71"/>
                <a:gd name="T103" fmla="*/ 4 h 39"/>
                <a:gd name="T104" fmla="*/ 55 w 71"/>
                <a:gd name="T105" fmla="*/ 5 h 39"/>
                <a:gd name="T106" fmla="*/ 58 w 71"/>
                <a:gd name="T107" fmla="*/ 8 h 39"/>
                <a:gd name="T108" fmla="*/ 62 w 71"/>
                <a:gd name="T109" fmla="*/ 12 h 39"/>
                <a:gd name="T110" fmla="*/ 65 w 71"/>
                <a:gd name="T111" fmla="*/ 15 h 39"/>
                <a:gd name="T112" fmla="*/ 66 w 71"/>
                <a:gd name="T113" fmla="*/ 18 h 39"/>
                <a:gd name="T114" fmla="*/ 68 w 71"/>
                <a:gd name="T115" fmla="*/ 21 h 39"/>
                <a:gd name="T116" fmla="*/ 70 w 71"/>
                <a:gd name="T117" fmla="*/ 24 h 39"/>
                <a:gd name="T118" fmla="*/ 71 w 71"/>
                <a:gd name="T119" fmla="*/ 29 h 39"/>
                <a:gd name="T120" fmla="*/ 71 w 71"/>
                <a:gd name="T121" fmla="*/ 32 h 39"/>
                <a:gd name="T122" fmla="*/ 71 w 71"/>
                <a:gd name="T123" fmla="*/ 39 h 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39"/>
                <a:gd name="T188" fmla="*/ 71 w 71"/>
                <a:gd name="T189" fmla="*/ 39 h 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39">
                  <a:moveTo>
                    <a:pt x="71" y="39"/>
                  </a:moveTo>
                  <a:lnTo>
                    <a:pt x="57" y="39"/>
                  </a:lnTo>
                  <a:lnTo>
                    <a:pt x="57" y="37"/>
                  </a:lnTo>
                  <a:lnTo>
                    <a:pt x="55" y="34"/>
                  </a:lnTo>
                  <a:lnTo>
                    <a:pt x="55" y="32"/>
                  </a:lnTo>
                  <a:lnTo>
                    <a:pt x="55" y="29"/>
                  </a:lnTo>
                  <a:lnTo>
                    <a:pt x="54" y="28"/>
                  </a:lnTo>
                  <a:lnTo>
                    <a:pt x="54" y="26"/>
                  </a:lnTo>
                  <a:lnTo>
                    <a:pt x="52" y="23"/>
                  </a:lnTo>
                  <a:lnTo>
                    <a:pt x="50" y="21"/>
                  </a:lnTo>
                  <a:lnTo>
                    <a:pt x="49" y="18"/>
                  </a:lnTo>
                  <a:lnTo>
                    <a:pt x="47" y="16"/>
                  </a:lnTo>
                  <a:lnTo>
                    <a:pt x="44" y="15"/>
                  </a:lnTo>
                  <a:lnTo>
                    <a:pt x="42" y="15"/>
                  </a:lnTo>
                  <a:lnTo>
                    <a:pt x="39" y="13"/>
                  </a:lnTo>
                  <a:lnTo>
                    <a:pt x="35" y="13"/>
                  </a:lnTo>
                  <a:lnTo>
                    <a:pt x="33" y="13"/>
                  </a:lnTo>
                  <a:lnTo>
                    <a:pt x="31" y="13"/>
                  </a:lnTo>
                  <a:lnTo>
                    <a:pt x="30" y="13"/>
                  </a:lnTo>
                  <a:lnTo>
                    <a:pt x="27" y="15"/>
                  </a:lnTo>
                  <a:lnTo>
                    <a:pt x="25" y="16"/>
                  </a:lnTo>
                  <a:lnTo>
                    <a:pt x="23" y="16"/>
                  </a:lnTo>
                  <a:lnTo>
                    <a:pt x="22" y="18"/>
                  </a:lnTo>
                  <a:lnTo>
                    <a:pt x="20" y="20"/>
                  </a:lnTo>
                  <a:lnTo>
                    <a:pt x="19" y="21"/>
                  </a:lnTo>
                  <a:lnTo>
                    <a:pt x="19" y="24"/>
                  </a:lnTo>
                  <a:lnTo>
                    <a:pt x="17" y="26"/>
                  </a:lnTo>
                  <a:lnTo>
                    <a:pt x="15" y="29"/>
                  </a:lnTo>
                  <a:lnTo>
                    <a:pt x="15" y="31"/>
                  </a:lnTo>
                  <a:lnTo>
                    <a:pt x="15" y="35"/>
                  </a:lnTo>
                  <a:lnTo>
                    <a:pt x="15" y="39"/>
                  </a:lnTo>
                  <a:lnTo>
                    <a:pt x="0" y="39"/>
                  </a:lnTo>
                  <a:lnTo>
                    <a:pt x="0" y="37"/>
                  </a:lnTo>
                  <a:lnTo>
                    <a:pt x="0" y="34"/>
                  </a:lnTo>
                  <a:lnTo>
                    <a:pt x="0" y="31"/>
                  </a:lnTo>
                  <a:lnTo>
                    <a:pt x="1" y="26"/>
                  </a:lnTo>
                  <a:lnTo>
                    <a:pt x="3" y="23"/>
                  </a:lnTo>
                  <a:lnTo>
                    <a:pt x="4" y="20"/>
                  </a:lnTo>
                  <a:lnTo>
                    <a:pt x="6" y="16"/>
                  </a:lnTo>
                  <a:lnTo>
                    <a:pt x="9" y="12"/>
                  </a:lnTo>
                  <a:lnTo>
                    <a:pt x="12" y="8"/>
                  </a:lnTo>
                  <a:lnTo>
                    <a:pt x="14" y="7"/>
                  </a:lnTo>
                  <a:lnTo>
                    <a:pt x="17" y="4"/>
                  </a:lnTo>
                  <a:lnTo>
                    <a:pt x="20" y="2"/>
                  </a:lnTo>
                  <a:lnTo>
                    <a:pt x="25" y="0"/>
                  </a:lnTo>
                  <a:lnTo>
                    <a:pt x="28" y="0"/>
                  </a:lnTo>
                  <a:lnTo>
                    <a:pt x="35" y="0"/>
                  </a:lnTo>
                  <a:lnTo>
                    <a:pt x="39" y="0"/>
                  </a:lnTo>
                  <a:lnTo>
                    <a:pt x="42" y="0"/>
                  </a:lnTo>
                  <a:lnTo>
                    <a:pt x="46" y="2"/>
                  </a:lnTo>
                  <a:lnTo>
                    <a:pt x="49" y="2"/>
                  </a:lnTo>
                  <a:lnTo>
                    <a:pt x="52" y="4"/>
                  </a:lnTo>
                  <a:lnTo>
                    <a:pt x="55" y="5"/>
                  </a:lnTo>
                  <a:lnTo>
                    <a:pt x="58" y="8"/>
                  </a:lnTo>
                  <a:lnTo>
                    <a:pt x="62" y="12"/>
                  </a:lnTo>
                  <a:lnTo>
                    <a:pt x="65" y="15"/>
                  </a:lnTo>
                  <a:lnTo>
                    <a:pt x="66" y="18"/>
                  </a:lnTo>
                  <a:lnTo>
                    <a:pt x="68" y="21"/>
                  </a:lnTo>
                  <a:lnTo>
                    <a:pt x="70" y="24"/>
                  </a:lnTo>
                  <a:lnTo>
                    <a:pt x="71" y="29"/>
                  </a:lnTo>
                  <a:lnTo>
                    <a:pt x="71" y="32"/>
                  </a:lnTo>
                  <a:lnTo>
                    <a:pt x="71" y="3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4" name="Freeform 56"/>
            <p:cNvSpPr>
              <a:spLocks/>
            </p:cNvSpPr>
            <p:nvPr/>
          </p:nvSpPr>
          <p:spPr bwMode="auto">
            <a:xfrm>
              <a:off x="814" y="3435"/>
              <a:ext cx="71" cy="38"/>
            </a:xfrm>
            <a:custGeom>
              <a:avLst/>
              <a:gdLst>
                <a:gd name="T0" fmla="*/ 15 w 71"/>
                <a:gd name="T1" fmla="*/ 0 h 38"/>
                <a:gd name="T2" fmla="*/ 15 w 71"/>
                <a:gd name="T3" fmla="*/ 3 h 38"/>
                <a:gd name="T4" fmla="*/ 15 w 71"/>
                <a:gd name="T5" fmla="*/ 8 h 38"/>
                <a:gd name="T6" fmla="*/ 19 w 71"/>
                <a:gd name="T7" fmla="*/ 14 h 38"/>
                <a:gd name="T8" fmla="*/ 22 w 71"/>
                <a:gd name="T9" fmla="*/ 19 h 38"/>
                <a:gd name="T10" fmla="*/ 25 w 71"/>
                <a:gd name="T11" fmla="*/ 20 h 38"/>
                <a:gd name="T12" fmla="*/ 28 w 71"/>
                <a:gd name="T13" fmla="*/ 22 h 38"/>
                <a:gd name="T14" fmla="*/ 35 w 71"/>
                <a:gd name="T15" fmla="*/ 24 h 38"/>
                <a:gd name="T16" fmla="*/ 39 w 71"/>
                <a:gd name="T17" fmla="*/ 24 h 38"/>
                <a:gd name="T18" fmla="*/ 44 w 71"/>
                <a:gd name="T19" fmla="*/ 22 h 38"/>
                <a:gd name="T20" fmla="*/ 47 w 71"/>
                <a:gd name="T21" fmla="*/ 20 h 38"/>
                <a:gd name="T22" fmla="*/ 50 w 71"/>
                <a:gd name="T23" fmla="*/ 16 h 38"/>
                <a:gd name="T24" fmla="*/ 54 w 71"/>
                <a:gd name="T25" fmla="*/ 12 h 38"/>
                <a:gd name="T26" fmla="*/ 55 w 71"/>
                <a:gd name="T27" fmla="*/ 6 h 38"/>
                <a:gd name="T28" fmla="*/ 57 w 71"/>
                <a:gd name="T29" fmla="*/ 0 h 38"/>
                <a:gd name="T30" fmla="*/ 71 w 71"/>
                <a:gd name="T31" fmla="*/ 0 h 38"/>
                <a:gd name="T32" fmla="*/ 71 w 71"/>
                <a:gd name="T33" fmla="*/ 4 h 38"/>
                <a:gd name="T34" fmla="*/ 70 w 71"/>
                <a:gd name="T35" fmla="*/ 11 h 38"/>
                <a:gd name="T36" fmla="*/ 68 w 71"/>
                <a:gd name="T37" fmla="*/ 17 h 38"/>
                <a:gd name="T38" fmla="*/ 65 w 71"/>
                <a:gd name="T39" fmla="*/ 22 h 38"/>
                <a:gd name="T40" fmla="*/ 58 w 71"/>
                <a:gd name="T41" fmla="*/ 28 h 38"/>
                <a:gd name="T42" fmla="*/ 52 w 71"/>
                <a:gd name="T43" fmla="*/ 33 h 38"/>
                <a:gd name="T44" fmla="*/ 46 w 71"/>
                <a:gd name="T45" fmla="*/ 36 h 38"/>
                <a:gd name="T46" fmla="*/ 35 w 71"/>
                <a:gd name="T47" fmla="*/ 38 h 38"/>
                <a:gd name="T48" fmla="*/ 25 w 71"/>
                <a:gd name="T49" fmla="*/ 36 h 38"/>
                <a:gd name="T50" fmla="*/ 19 w 71"/>
                <a:gd name="T51" fmla="*/ 33 h 38"/>
                <a:gd name="T52" fmla="*/ 12 w 71"/>
                <a:gd name="T53" fmla="*/ 30 h 38"/>
                <a:gd name="T54" fmla="*/ 6 w 71"/>
                <a:gd name="T55" fmla="*/ 24 h 38"/>
                <a:gd name="T56" fmla="*/ 4 w 71"/>
                <a:gd name="T57" fmla="*/ 19 h 38"/>
                <a:gd name="T58" fmla="*/ 1 w 71"/>
                <a:gd name="T59" fmla="*/ 12 h 38"/>
                <a:gd name="T60" fmla="*/ 0 w 71"/>
                <a:gd name="T61" fmla="*/ 6 h 38"/>
                <a:gd name="T62" fmla="*/ 0 w 71"/>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1"/>
                <a:gd name="T97" fmla="*/ 0 h 38"/>
                <a:gd name="T98" fmla="*/ 71 w 71"/>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1" h="38">
                  <a:moveTo>
                    <a:pt x="0" y="0"/>
                  </a:moveTo>
                  <a:lnTo>
                    <a:pt x="15" y="0"/>
                  </a:lnTo>
                  <a:lnTo>
                    <a:pt x="15" y="3"/>
                  </a:lnTo>
                  <a:lnTo>
                    <a:pt x="15" y="4"/>
                  </a:lnTo>
                  <a:lnTo>
                    <a:pt x="15" y="8"/>
                  </a:lnTo>
                  <a:lnTo>
                    <a:pt x="15" y="9"/>
                  </a:lnTo>
                  <a:lnTo>
                    <a:pt x="19" y="14"/>
                  </a:lnTo>
                  <a:lnTo>
                    <a:pt x="20" y="16"/>
                  </a:lnTo>
                  <a:lnTo>
                    <a:pt x="22" y="19"/>
                  </a:lnTo>
                  <a:lnTo>
                    <a:pt x="22" y="20"/>
                  </a:lnTo>
                  <a:lnTo>
                    <a:pt x="25" y="20"/>
                  </a:lnTo>
                  <a:lnTo>
                    <a:pt x="27" y="22"/>
                  </a:lnTo>
                  <a:lnTo>
                    <a:pt x="28" y="22"/>
                  </a:lnTo>
                  <a:lnTo>
                    <a:pt x="31" y="24"/>
                  </a:lnTo>
                  <a:lnTo>
                    <a:pt x="35" y="24"/>
                  </a:lnTo>
                  <a:lnTo>
                    <a:pt x="38" y="24"/>
                  </a:lnTo>
                  <a:lnTo>
                    <a:pt x="39" y="24"/>
                  </a:lnTo>
                  <a:lnTo>
                    <a:pt x="42" y="22"/>
                  </a:lnTo>
                  <a:lnTo>
                    <a:pt x="44" y="22"/>
                  </a:lnTo>
                  <a:lnTo>
                    <a:pt x="46" y="20"/>
                  </a:lnTo>
                  <a:lnTo>
                    <a:pt x="47" y="20"/>
                  </a:lnTo>
                  <a:lnTo>
                    <a:pt x="49" y="19"/>
                  </a:lnTo>
                  <a:lnTo>
                    <a:pt x="50" y="16"/>
                  </a:lnTo>
                  <a:lnTo>
                    <a:pt x="52" y="14"/>
                  </a:lnTo>
                  <a:lnTo>
                    <a:pt x="54" y="12"/>
                  </a:lnTo>
                  <a:lnTo>
                    <a:pt x="54" y="11"/>
                  </a:lnTo>
                  <a:lnTo>
                    <a:pt x="55" y="6"/>
                  </a:lnTo>
                  <a:lnTo>
                    <a:pt x="55" y="4"/>
                  </a:lnTo>
                  <a:lnTo>
                    <a:pt x="57" y="0"/>
                  </a:lnTo>
                  <a:lnTo>
                    <a:pt x="71" y="0"/>
                  </a:lnTo>
                  <a:lnTo>
                    <a:pt x="71" y="1"/>
                  </a:lnTo>
                  <a:lnTo>
                    <a:pt x="71" y="4"/>
                  </a:lnTo>
                  <a:lnTo>
                    <a:pt x="71" y="8"/>
                  </a:lnTo>
                  <a:lnTo>
                    <a:pt x="70" y="11"/>
                  </a:lnTo>
                  <a:lnTo>
                    <a:pt x="68" y="14"/>
                  </a:lnTo>
                  <a:lnTo>
                    <a:pt x="68" y="17"/>
                  </a:lnTo>
                  <a:lnTo>
                    <a:pt x="66" y="20"/>
                  </a:lnTo>
                  <a:lnTo>
                    <a:pt x="65" y="22"/>
                  </a:lnTo>
                  <a:lnTo>
                    <a:pt x="62" y="27"/>
                  </a:lnTo>
                  <a:lnTo>
                    <a:pt x="58" y="28"/>
                  </a:lnTo>
                  <a:lnTo>
                    <a:pt x="55" y="31"/>
                  </a:lnTo>
                  <a:lnTo>
                    <a:pt x="52" y="33"/>
                  </a:lnTo>
                  <a:lnTo>
                    <a:pt x="49" y="35"/>
                  </a:lnTo>
                  <a:lnTo>
                    <a:pt x="46" y="36"/>
                  </a:lnTo>
                  <a:lnTo>
                    <a:pt x="41" y="36"/>
                  </a:lnTo>
                  <a:lnTo>
                    <a:pt x="35" y="38"/>
                  </a:lnTo>
                  <a:lnTo>
                    <a:pt x="30" y="38"/>
                  </a:lnTo>
                  <a:lnTo>
                    <a:pt x="25" y="36"/>
                  </a:lnTo>
                  <a:lnTo>
                    <a:pt x="22" y="35"/>
                  </a:lnTo>
                  <a:lnTo>
                    <a:pt x="19" y="33"/>
                  </a:lnTo>
                  <a:lnTo>
                    <a:pt x="15" y="31"/>
                  </a:lnTo>
                  <a:lnTo>
                    <a:pt x="12" y="30"/>
                  </a:lnTo>
                  <a:lnTo>
                    <a:pt x="11" y="27"/>
                  </a:lnTo>
                  <a:lnTo>
                    <a:pt x="6" y="24"/>
                  </a:lnTo>
                  <a:lnTo>
                    <a:pt x="4" y="20"/>
                  </a:lnTo>
                  <a:lnTo>
                    <a:pt x="4" y="19"/>
                  </a:lnTo>
                  <a:lnTo>
                    <a:pt x="3" y="16"/>
                  </a:lnTo>
                  <a:lnTo>
                    <a:pt x="1" y="12"/>
                  </a:lnTo>
                  <a:lnTo>
                    <a:pt x="1" y="9"/>
                  </a:lnTo>
                  <a:lnTo>
                    <a:pt x="0" y="6"/>
                  </a:lnTo>
                  <a:lnTo>
                    <a:pt x="0" y="3"/>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5" name="Freeform 57"/>
            <p:cNvSpPr>
              <a:spLocks/>
            </p:cNvSpPr>
            <p:nvPr/>
          </p:nvSpPr>
          <p:spPr bwMode="auto">
            <a:xfrm>
              <a:off x="895" y="3396"/>
              <a:ext cx="59" cy="74"/>
            </a:xfrm>
            <a:custGeom>
              <a:avLst/>
              <a:gdLst>
                <a:gd name="T0" fmla="*/ 0 w 59"/>
                <a:gd name="T1" fmla="*/ 74 h 74"/>
                <a:gd name="T2" fmla="*/ 0 w 59"/>
                <a:gd name="T3" fmla="*/ 0 h 74"/>
                <a:gd name="T4" fmla="*/ 14 w 59"/>
                <a:gd name="T5" fmla="*/ 0 h 74"/>
                <a:gd name="T6" fmla="*/ 44 w 59"/>
                <a:gd name="T7" fmla="*/ 50 h 74"/>
                <a:gd name="T8" fmla="*/ 44 w 59"/>
                <a:gd name="T9" fmla="*/ 0 h 74"/>
                <a:gd name="T10" fmla="*/ 59 w 59"/>
                <a:gd name="T11" fmla="*/ 0 h 74"/>
                <a:gd name="T12" fmla="*/ 59 w 59"/>
                <a:gd name="T13" fmla="*/ 74 h 74"/>
                <a:gd name="T14" fmla="*/ 44 w 59"/>
                <a:gd name="T15" fmla="*/ 74 h 74"/>
                <a:gd name="T16" fmla="*/ 16 w 59"/>
                <a:gd name="T17" fmla="*/ 24 h 74"/>
                <a:gd name="T18" fmla="*/ 16 w 59"/>
                <a:gd name="T19" fmla="*/ 74 h 74"/>
                <a:gd name="T20" fmla="*/ 0 w 59"/>
                <a:gd name="T21" fmla="*/ 74 h 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74"/>
                <a:gd name="T35" fmla="*/ 59 w 59"/>
                <a:gd name="T36" fmla="*/ 74 h 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74">
                  <a:moveTo>
                    <a:pt x="0" y="74"/>
                  </a:moveTo>
                  <a:lnTo>
                    <a:pt x="0" y="0"/>
                  </a:lnTo>
                  <a:lnTo>
                    <a:pt x="14" y="0"/>
                  </a:lnTo>
                  <a:lnTo>
                    <a:pt x="44" y="50"/>
                  </a:lnTo>
                  <a:lnTo>
                    <a:pt x="44" y="0"/>
                  </a:lnTo>
                  <a:lnTo>
                    <a:pt x="59" y="0"/>
                  </a:lnTo>
                  <a:lnTo>
                    <a:pt x="59" y="74"/>
                  </a:lnTo>
                  <a:lnTo>
                    <a:pt x="44" y="74"/>
                  </a:lnTo>
                  <a:lnTo>
                    <a:pt x="16" y="24"/>
                  </a:lnTo>
                  <a:lnTo>
                    <a:pt x="16" y="74"/>
                  </a:lnTo>
                  <a:lnTo>
                    <a:pt x="0" y="7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6" name="Freeform 58"/>
            <p:cNvSpPr>
              <a:spLocks/>
            </p:cNvSpPr>
            <p:nvPr/>
          </p:nvSpPr>
          <p:spPr bwMode="auto">
            <a:xfrm>
              <a:off x="564" y="3497"/>
              <a:ext cx="39" cy="30"/>
            </a:xfrm>
            <a:custGeom>
              <a:avLst/>
              <a:gdLst>
                <a:gd name="T0" fmla="*/ 39 w 39"/>
                <a:gd name="T1" fmla="*/ 30 h 30"/>
                <a:gd name="T2" fmla="*/ 24 w 39"/>
                <a:gd name="T3" fmla="*/ 30 h 30"/>
                <a:gd name="T4" fmla="*/ 20 w 39"/>
                <a:gd name="T5" fmla="*/ 17 h 30"/>
                <a:gd name="T6" fmla="*/ 16 w 39"/>
                <a:gd name="T7" fmla="*/ 30 h 30"/>
                <a:gd name="T8" fmla="*/ 0 w 39"/>
                <a:gd name="T9" fmla="*/ 30 h 30"/>
                <a:gd name="T10" fmla="*/ 11 w 39"/>
                <a:gd name="T11" fmla="*/ 0 h 30"/>
                <a:gd name="T12" fmla="*/ 28 w 39"/>
                <a:gd name="T13" fmla="*/ 0 h 30"/>
                <a:gd name="T14" fmla="*/ 39 w 39"/>
                <a:gd name="T15" fmla="*/ 30 h 30"/>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0"/>
                <a:gd name="T26" fmla="*/ 39 w 39"/>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0">
                  <a:moveTo>
                    <a:pt x="39" y="30"/>
                  </a:moveTo>
                  <a:lnTo>
                    <a:pt x="24" y="30"/>
                  </a:lnTo>
                  <a:lnTo>
                    <a:pt x="20" y="17"/>
                  </a:lnTo>
                  <a:lnTo>
                    <a:pt x="16" y="30"/>
                  </a:lnTo>
                  <a:lnTo>
                    <a:pt x="0" y="30"/>
                  </a:lnTo>
                  <a:lnTo>
                    <a:pt x="11" y="0"/>
                  </a:lnTo>
                  <a:lnTo>
                    <a:pt x="28" y="0"/>
                  </a:lnTo>
                  <a:lnTo>
                    <a:pt x="39" y="3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7" name="Freeform 59"/>
            <p:cNvSpPr>
              <a:spLocks/>
            </p:cNvSpPr>
            <p:nvPr/>
          </p:nvSpPr>
          <p:spPr bwMode="auto">
            <a:xfrm>
              <a:off x="549" y="3527"/>
              <a:ext cx="69" cy="41"/>
            </a:xfrm>
            <a:custGeom>
              <a:avLst/>
              <a:gdLst>
                <a:gd name="T0" fmla="*/ 15 w 69"/>
                <a:gd name="T1" fmla="*/ 0 h 41"/>
                <a:gd name="T2" fmla="*/ 31 w 69"/>
                <a:gd name="T3" fmla="*/ 0 h 41"/>
                <a:gd name="T4" fmla="*/ 26 w 69"/>
                <a:gd name="T5" fmla="*/ 14 h 41"/>
                <a:gd name="T6" fmla="*/ 43 w 69"/>
                <a:gd name="T7" fmla="*/ 14 h 41"/>
                <a:gd name="T8" fmla="*/ 39 w 69"/>
                <a:gd name="T9" fmla="*/ 0 h 41"/>
                <a:gd name="T10" fmla="*/ 54 w 69"/>
                <a:gd name="T11" fmla="*/ 0 h 41"/>
                <a:gd name="T12" fmla="*/ 69 w 69"/>
                <a:gd name="T13" fmla="*/ 41 h 41"/>
                <a:gd name="T14" fmla="*/ 53 w 69"/>
                <a:gd name="T15" fmla="*/ 41 h 41"/>
                <a:gd name="T16" fmla="*/ 48 w 69"/>
                <a:gd name="T17" fmla="*/ 27 h 41"/>
                <a:gd name="T18" fmla="*/ 21 w 69"/>
                <a:gd name="T19" fmla="*/ 27 h 41"/>
                <a:gd name="T20" fmla="*/ 16 w 69"/>
                <a:gd name="T21" fmla="*/ 41 h 41"/>
                <a:gd name="T22" fmla="*/ 0 w 69"/>
                <a:gd name="T23" fmla="*/ 41 h 41"/>
                <a:gd name="T24" fmla="*/ 15 w 69"/>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41"/>
                <a:gd name="T41" fmla="*/ 69 w 69"/>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41">
                  <a:moveTo>
                    <a:pt x="15" y="0"/>
                  </a:moveTo>
                  <a:lnTo>
                    <a:pt x="31" y="0"/>
                  </a:lnTo>
                  <a:lnTo>
                    <a:pt x="26" y="14"/>
                  </a:lnTo>
                  <a:lnTo>
                    <a:pt x="43" y="14"/>
                  </a:lnTo>
                  <a:lnTo>
                    <a:pt x="39" y="0"/>
                  </a:lnTo>
                  <a:lnTo>
                    <a:pt x="54" y="0"/>
                  </a:lnTo>
                  <a:lnTo>
                    <a:pt x="69" y="41"/>
                  </a:lnTo>
                  <a:lnTo>
                    <a:pt x="53" y="41"/>
                  </a:lnTo>
                  <a:lnTo>
                    <a:pt x="48" y="27"/>
                  </a:lnTo>
                  <a:lnTo>
                    <a:pt x="21" y="27"/>
                  </a:lnTo>
                  <a:lnTo>
                    <a:pt x="16" y="41"/>
                  </a:lnTo>
                  <a:lnTo>
                    <a:pt x="0" y="41"/>
                  </a:lnTo>
                  <a:lnTo>
                    <a:pt x="1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8" name="Freeform 60"/>
            <p:cNvSpPr>
              <a:spLocks/>
            </p:cNvSpPr>
            <p:nvPr/>
          </p:nvSpPr>
          <p:spPr bwMode="auto">
            <a:xfrm>
              <a:off x="626" y="3497"/>
              <a:ext cx="59" cy="22"/>
            </a:xfrm>
            <a:custGeom>
              <a:avLst/>
              <a:gdLst>
                <a:gd name="T0" fmla="*/ 59 w 59"/>
                <a:gd name="T1" fmla="*/ 22 h 22"/>
                <a:gd name="T2" fmla="*/ 44 w 59"/>
                <a:gd name="T3" fmla="*/ 22 h 22"/>
                <a:gd name="T4" fmla="*/ 44 w 59"/>
                <a:gd name="T5" fmla="*/ 20 h 22"/>
                <a:gd name="T6" fmla="*/ 44 w 59"/>
                <a:gd name="T7" fmla="*/ 19 h 22"/>
                <a:gd name="T8" fmla="*/ 44 w 59"/>
                <a:gd name="T9" fmla="*/ 17 h 22"/>
                <a:gd name="T10" fmla="*/ 43 w 59"/>
                <a:gd name="T11" fmla="*/ 16 h 22"/>
                <a:gd name="T12" fmla="*/ 43 w 59"/>
                <a:gd name="T13" fmla="*/ 14 h 22"/>
                <a:gd name="T14" fmla="*/ 41 w 59"/>
                <a:gd name="T15" fmla="*/ 14 h 22"/>
                <a:gd name="T16" fmla="*/ 40 w 59"/>
                <a:gd name="T17" fmla="*/ 12 h 22"/>
                <a:gd name="T18" fmla="*/ 36 w 59"/>
                <a:gd name="T19" fmla="*/ 12 h 22"/>
                <a:gd name="T20" fmla="*/ 16 w 59"/>
                <a:gd name="T21" fmla="*/ 12 h 22"/>
                <a:gd name="T22" fmla="*/ 16 w 59"/>
                <a:gd name="T23" fmla="*/ 22 h 22"/>
                <a:gd name="T24" fmla="*/ 0 w 59"/>
                <a:gd name="T25" fmla="*/ 22 h 22"/>
                <a:gd name="T26" fmla="*/ 0 w 59"/>
                <a:gd name="T27" fmla="*/ 0 h 22"/>
                <a:gd name="T28" fmla="*/ 41 w 59"/>
                <a:gd name="T29" fmla="*/ 0 h 22"/>
                <a:gd name="T30" fmla="*/ 44 w 59"/>
                <a:gd name="T31" fmla="*/ 0 h 22"/>
                <a:gd name="T32" fmla="*/ 49 w 59"/>
                <a:gd name="T33" fmla="*/ 1 h 22"/>
                <a:gd name="T34" fmla="*/ 51 w 59"/>
                <a:gd name="T35" fmla="*/ 3 h 22"/>
                <a:gd name="T36" fmla="*/ 54 w 59"/>
                <a:gd name="T37" fmla="*/ 4 h 22"/>
                <a:gd name="T38" fmla="*/ 55 w 59"/>
                <a:gd name="T39" fmla="*/ 6 h 22"/>
                <a:gd name="T40" fmla="*/ 57 w 59"/>
                <a:gd name="T41" fmla="*/ 9 h 22"/>
                <a:gd name="T42" fmla="*/ 59 w 59"/>
                <a:gd name="T43" fmla="*/ 12 h 22"/>
                <a:gd name="T44" fmla="*/ 59 w 59"/>
                <a:gd name="T45" fmla="*/ 17 h 22"/>
                <a:gd name="T46" fmla="*/ 59 w 59"/>
                <a:gd name="T47" fmla="*/ 20 h 22"/>
                <a:gd name="T48" fmla="*/ 59 w 59"/>
                <a:gd name="T49" fmla="*/ 22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22"/>
                <a:gd name="T77" fmla="*/ 59 w 59"/>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22">
                  <a:moveTo>
                    <a:pt x="59" y="22"/>
                  </a:moveTo>
                  <a:lnTo>
                    <a:pt x="44" y="22"/>
                  </a:lnTo>
                  <a:lnTo>
                    <a:pt x="44" y="20"/>
                  </a:lnTo>
                  <a:lnTo>
                    <a:pt x="44" y="19"/>
                  </a:lnTo>
                  <a:lnTo>
                    <a:pt x="44" y="17"/>
                  </a:lnTo>
                  <a:lnTo>
                    <a:pt x="43" y="16"/>
                  </a:lnTo>
                  <a:lnTo>
                    <a:pt x="43" y="14"/>
                  </a:lnTo>
                  <a:lnTo>
                    <a:pt x="41" y="14"/>
                  </a:lnTo>
                  <a:lnTo>
                    <a:pt x="40" y="12"/>
                  </a:lnTo>
                  <a:lnTo>
                    <a:pt x="36" y="12"/>
                  </a:lnTo>
                  <a:lnTo>
                    <a:pt x="16" y="12"/>
                  </a:lnTo>
                  <a:lnTo>
                    <a:pt x="16" y="22"/>
                  </a:lnTo>
                  <a:lnTo>
                    <a:pt x="0" y="22"/>
                  </a:lnTo>
                  <a:lnTo>
                    <a:pt x="0" y="0"/>
                  </a:lnTo>
                  <a:lnTo>
                    <a:pt x="41" y="0"/>
                  </a:lnTo>
                  <a:lnTo>
                    <a:pt x="44" y="0"/>
                  </a:lnTo>
                  <a:lnTo>
                    <a:pt x="49" y="1"/>
                  </a:lnTo>
                  <a:lnTo>
                    <a:pt x="51" y="3"/>
                  </a:lnTo>
                  <a:lnTo>
                    <a:pt x="54" y="4"/>
                  </a:lnTo>
                  <a:lnTo>
                    <a:pt x="55" y="6"/>
                  </a:lnTo>
                  <a:lnTo>
                    <a:pt x="57" y="9"/>
                  </a:lnTo>
                  <a:lnTo>
                    <a:pt x="59" y="12"/>
                  </a:lnTo>
                  <a:lnTo>
                    <a:pt x="59" y="17"/>
                  </a:lnTo>
                  <a:lnTo>
                    <a:pt x="59" y="20"/>
                  </a:lnTo>
                  <a:lnTo>
                    <a:pt x="59" y="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79" name="Freeform 61"/>
            <p:cNvSpPr>
              <a:spLocks/>
            </p:cNvSpPr>
            <p:nvPr/>
          </p:nvSpPr>
          <p:spPr bwMode="auto">
            <a:xfrm>
              <a:off x="626" y="3519"/>
              <a:ext cx="60" cy="49"/>
            </a:xfrm>
            <a:custGeom>
              <a:avLst/>
              <a:gdLst>
                <a:gd name="T0" fmla="*/ 0 w 60"/>
                <a:gd name="T1" fmla="*/ 0 h 49"/>
                <a:gd name="T2" fmla="*/ 16 w 60"/>
                <a:gd name="T3" fmla="*/ 0 h 49"/>
                <a:gd name="T4" fmla="*/ 16 w 60"/>
                <a:gd name="T5" fmla="*/ 8 h 49"/>
                <a:gd name="T6" fmla="*/ 35 w 60"/>
                <a:gd name="T7" fmla="*/ 8 h 49"/>
                <a:gd name="T8" fmla="*/ 36 w 60"/>
                <a:gd name="T9" fmla="*/ 8 h 49"/>
                <a:gd name="T10" fmla="*/ 38 w 60"/>
                <a:gd name="T11" fmla="*/ 8 h 49"/>
                <a:gd name="T12" fmla="*/ 40 w 60"/>
                <a:gd name="T13" fmla="*/ 8 h 49"/>
                <a:gd name="T14" fmla="*/ 41 w 60"/>
                <a:gd name="T15" fmla="*/ 6 h 49"/>
                <a:gd name="T16" fmla="*/ 43 w 60"/>
                <a:gd name="T17" fmla="*/ 5 h 49"/>
                <a:gd name="T18" fmla="*/ 43 w 60"/>
                <a:gd name="T19" fmla="*/ 3 h 49"/>
                <a:gd name="T20" fmla="*/ 44 w 60"/>
                <a:gd name="T21" fmla="*/ 2 h 49"/>
                <a:gd name="T22" fmla="*/ 44 w 60"/>
                <a:gd name="T23" fmla="*/ 0 h 49"/>
                <a:gd name="T24" fmla="*/ 59 w 60"/>
                <a:gd name="T25" fmla="*/ 0 h 49"/>
                <a:gd name="T26" fmla="*/ 59 w 60"/>
                <a:gd name="T27" fmla="*/ 2 h 49"/>
                <a:gd name="T28" fmla="*/ 57 w 60"/>
                <a:gd name="T29" fmla="*/ 5 h 49"/>
                <a:gd name="T30" fmla="*/ 57 w 60"/>
                <a:gd name="T31" fmla="*/ 8 h 49"/>
                <a:gd name="T32" fmla="*/ 54 w 60"/>
                <a:gd name="T33" fmla="*/ 11 h 49"/>
                <a:gd name="T34" fmla="*/ 52 w 60"/>
                <a:gd name="T35" fmla="*/ 13 h 49"/>
                <a:gd name="T36" fmla="*/ 49 w 60"/>
                <a:gd name="T37" fmla="*/ 14 h 49"/>
                <a:gd name="T38" fmla="*/ 51 w 60"/>
                <a:gd name="T39" fmla="*/ 16 h 49"/>
                <a:gd name="T40" fmla="*/ 52 w 60"/>
                <a:gd name="T41" fmla="*/ 18 h 49"/>
                <a:gd name="T42" fmla="*/ 54 w 60"/>
                <a:gd name="T43" fmla="*/ 19 h 49"/>
                <a:gd name="T44" fmla="*/ 55 w 60"/>
                <a:gd name="T45" fmla="*/ 22 h 49"/>
                <a:gd name="T46" fmla="*/ 57 w 60"/>
                <a:gd name="T47" fmla="*/ 24 h 49"/>
                <a:gd name="T48" fmla="*/ 57 w 60"/>
                <a:gd name="T49" fmla="*/ 27 h 49"/>
                <a:gd name="T50" fmla="*/ 57 w 60"/>
                <a:gd name="T51" fmla="*/ 29 h 49"/>
                <a:gd name="T52" fmla="*/ 57 w 60"/>
                <a:gd name="T53" fmla="*/ 40 h 49"/>
                <a:gd name="T54" fmla="*/ 57 w 60"/>
                <a:gd name="T55" fmla="*/ 43 h 49"/>
                <a:gd name="T56" fmla="*/ 57 w 60"/>
                <a:gd name="T57" fmla="*/ 45 h 49"/>
                <a:gd name="T58" fmla="*/ 59 w 60"/>
                <a:gd name="T59" fmla="*/ 46 h 49"/>
                <a:gd name="T60" fmla="*/ 60 w 60"/>
                <a:gd name="T61" fmla="*/ 46 h 49"/>
                <a:gd name="T62" fmla="*/ 60 w 60"/>
                <a:gd name="T63" fmla="*/ 49 h 49"/>
                <a:gd name="T64" fmla="*/ 44 w 60"/>
                <a:gd name="T65" fmla="*/ 49 h 49"/>
                <a:gd name="T66" fmla="*/ 43 w 60"/>
                <a:gd name="T67" fmla="*/ 48 h 49"/>
                <a:gd name="T68" fmla="*/ 43 w 60"/>
                <a:gd name="T69" fmla="*/ 46 h 49"/>
                <a:gd name="T70" fmla="*/ 41 w 60"/>
                <a:gd name="T71" fmla="*/ 43 h 49"/>
                <a:gd name="T72" fmla="*/ 41 w 60"/>
                <a:gd name="T73" fmla="*/ 41 h 49"/>
                <a:gd name="T74" fmla="*/ 41 w 60"/>
                <a:gd name="T75" fmla="*/ 38 h 49"/>
                <a:gd name="T76" fmla="*/ 41 w 60"/>
                <a:gd name="T77" fmla="*/ 37 h 49"/>
                <a:gd name="T78" fmla="*/ 41 w 60"/>
                <a:gd name="T79" fmla="*/ 35 h 49"/>
                <a:gd name="T80" fmla="*/ 41 w 60"/>
                <a:gd name="T81" fmla="*/ 30 h 49"/>
                <a:gd name="T82" fmla="*/ 41 w 60"/>
                <a:gd name="T83" fmla="*/ 29 h 49"/>
                <a:gd name="T84" fmla="*/ 41 w 60"/>
                <a:gd name="T85" fmla="*/ 27 h 49"/>
                <a:gd name="T86" fmla="*/ 41 w 60"/>
                <a:gd name="T87" fmla="*/ 25 h 49"/>
                <a:gd name="T88" fmla="*/ 40 w 60"/>
                <a:gd name="T89" fmla="*/ 24 h 49"/>
                <a:gd name="T90" fmla="*/ 38 w 60"/>
                <a:gd name="T91" fmla="*/ 24 h 49"/>
                <a:gd name="T92" fmla="*/ 36 w 60"/>
                <a:gd name="T93" fmla="*/ 22 h 49"/>
                <a:gd name="T94" fmla="*/ 32 w 60"/>
                <a:gd name="T95" fmla="*/ 22 h 49"/>
                <a:gd name="T96" fmla="*/ 16 w 60"/>
                <a:gd name="T97" fmla="*/ 22 h 49"/>
                <a:gd name="T98" fmla="*/ 16 w 60"/>
                <a:gd name="T99" fmla="*/ 49 h 49"/>
                <a:gd name="T100" fmla="*/ 0 w 60"/>
                <a:gd name="T101" fmla="*/ 49 h 49"/>
                <a:gd name="T102" fmla="*/ 0 w 60"/>
                <a:gd name="T103" fmla="*/ 0 h 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0"/>
                <a:gd name="T157" fmla="*/ 0 h 49"/>
                <a:gd name="T158" fmla="*/ 60 w 60"/>
                <a:gd name="T159" fmla="*/ 49 h 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0" h="49">
                  <a:moveTo>
                    <a:pt x="0" y="0"/>
                  </a:moveTo>
                  <a:lnTo>
                    <a:pt x="16" y="0"/>
                  </a:lnTo>
                  <a:lnTo>
                    <a:pt x="16" y="8"/>
                  </a:lnTo>
                  <a:lnTo>
                    <a:pt x="35" y="8"/>
                  </a:lnTo>
                  <a:lnTo>
                    <a:pt x="36" y="8"/>
                  </a:lnTo>
                  <a:lnTo>
                    <a:pt x="38" y="8"/>
                  </a:lnTo>
                  <a:lnTo>
                    <a:pt x="40" y="8"/>
                  </a:lnTo>
                  <a:lnTo>
                    <a:pt x="41" y="6"/>
                  </a:lnTo>
                  <a:lnTo>
                    <a:pt x="43" y="5"/>
                  </a:lnTo>
                  <a:lnTo>
                    <a:pt x="43" y="3"/>
                  </a:lnTo>
                  <a:lnTo>
                    <a:pt x="44" y="2"/>
                  </a:lnTo>
                  <a:lnTo>
                    <a:pt x="44" y="0"/>
                  </a:lnTo>
                  <a:lnTo>
                    <a:pt x="59" y="0"/>
                  </a:lnTo>
                  <a:lnTo>
                    <a:pt x="59" y="2"/>
                  </a:lnTo>
                  <a:lnTo>
                    <a:pt x="57" y="5"/>
                  </a:lnTo>
                  <a:lnTo>
                    <a:pt x="57" y="8"/>
                  </a:lnTo>
                  <a:lnTo>
                    <a:pt x="54" y="11"/>
                  </a:lnTo>
                  <a:lnTo>
                    <a:pt x="52" y="13"/>
                  </a:lnTo>
                  <a:lnTo>
                    <a:pt x="49" y="14"/>
                  </a:lnTo>
                  <a:lnTo>
                    <a:pt x="51" y="16"/>
                  </a:lnTo>
                  <a:lnTo>
                    <a:pt x="52" y="18"/>
                  </a:lnTo>
                  <a:lnTo>
                    <a:pt x="54" y="19"/>
                  </a:lnTo>
                  <a:lnTo>
                    <a:pt x="55" y="22"/>
                  </a:lnTo>
                  <a:lnTo>
                    <a:pt x="57" y="24"/>
                  </a:lnTo>
                  <a:lnTo>
                    <a:pt x="57" y="27"/>
                  </a:lnTo>
                  <a:lnTo>
                    <a:pt x="57" y="29"/>
                  </a:lnTo>
                  <a:lnTo>
                    <a:pt x="57" y="40"/>
                  </a:lnTo>
                  <a:lnTo>
                    <a:pt x="57" y="43"/>
                  </a:lnTo>
                  <a:lnTo>
                    <a:pt x="57" y="45"/>
                  </a:lnTo>
                  <a:lnTo>
                    <a:pt x="59" y="46"/>
                  </a:lnTo>
                  <a:lnTo>
                    <a:pt x="60" y="46"/>
                  </a:lnTo>
                  <a:lnTo>
                    <a:pt x="60" y="49"/>
                  </a:lnTo>
                  <a:lnTo>
                    <a:pt x="44" y="49"/>
                  </a:lnTo>
                  <a:lnTo>
                    <a:pt x="43" y="48"/>
                  </a:lnTo>
                  <a:lnTo>
                    <a:pt x="43" y="46"/>
                  </a:lnTo>
                  <a:lnTo>
                    <a:pt x="41" y="43"/>
                  </a:lnTo>
                  <a:lnTo>
                    <a:pt x="41" y="41"/>
                  </a:lnTo>
                  <a:lnTo>
                    <a:pt x="41" y="38"/>
                  </a:lnTo>
                  <a:lnTo>
                    <a:pt x="41" y="37"/>
                  </a:lnTo>
                  <a:lnTo>
                    <a:pt x="41" y="35"/>
                  </a:lnTo>
                  <a:lnTo>
                    <a:pt x="41" y="30"/>
                  </a:lnTo>
                  <a:lnTo>
                    <a:pt x="41" y="29"/>
                  </a:lnTo>
                  <a:lnTo>
                    <a:pt x="41" y="27"/>
                  </a:lnTo>
                  <a:lnTo>
                    <a:pt x="41" y="25"/>
                  </a:lnTo>
                  <a:lnTo>
                    <a:pt x="40" y="24"/>
                  </a:lnTo>
                  <a:lnTo>
                    <a:pt x="38" y="24"/>
                  </a:lnTo>
                  <a:lnTo>
                    <a:pt x="36" y="22"/>
                  </a:lnTo>
                  <a:lnTo>
                    <a:pt x="32" y="22"/>
                  </a:lnTo>
                  <a:lnTo>
                    <a:pt x="16" y="22"/>
                  </a:lnTo>
                  <a:lnTo>
                    <a:pt x="16" y="49"/>
                  </a:lnTo>
                  <a:lnTo>
                    <a:pt x="0" y="49"/>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80" name="Freeform 62"/>
            <p:cNvSpPr>
              <a:spLocks/>
            </p:cNvSpPr>
            <p:nvPr/>
          </p:nvSpPr>
          <p:spPr bwMode="auto">
            <a:xfrm>
              <a:off x="697" y="3497"/>
              <a:ext cx="54" cy="71"/>
            </a:xfrm>
            <a:custGeom>
              <a:avLst/>
              <a:gdLst>
                <a:gd name="T0" fmla="*/ 0 w 54"/>
                <a:gd name="T1" fmla="*/ 71 h 71"/>
                <a:gd name="T2" fmla="*/ 0 w 54"/>
                <a:gd name="T3" fmla="*/ 0 h 71"/>
                <a:gd name="T4" fmla="*/ 53 w 54"/>
                <a:gd name="T5" fmla="*/ 0 h 71"/>
                <a:gd name="T6" fmla="*/ 53 w 54"/>
                <a:gd name="T7" fmla="*/ 12 h 71"/>
                <a:gd name="T8" fmla="*/ 15 w 54"/>
                <a:gd name="T9" fmla="*/ 12 h 71"/>
                <a:gd name="T10" fmla="*/ 15 w 54"/>
                <a:gd name="T11" fmla="*/ 28 h 71"/>
                <a:gd name="T12" fmla="*/ 50 w 54"/>
                <a:gd name="T13" fmla="*/ 28 h 71"/>
                <a:gd name="T14" fmla="*/ 50 w 54"/>
                <a:gd name="T15" fmla="*/ 41 h 71"/>
                <a:gd name="T16" fmla="*/ 15 w 54"/>
                <a:gd name="T17" fmla="*/ 41 h 71"/>
                <a:gd name="T18" fmla="*/ 15 w 54"/>
                <a:gd name="T19" fmla="*/ 60 h 71"/>
                <a:gd name="T20" fmla="*/ 54 w 54"/>
                <a:gd name="T21" fmla="*/ 60 h 71"/>
                <a:gd name="T22" fmla="*/ 54 w 54"/>
                <a:gd name="T23" fmla="*/ 71 h 71"/>
                <a:gd name="T24" fmla="*/ 0 w 54"/>
                <a:gd name="T25" fmla="*/ 71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
                <a:gd name="T40" fmla="*/ 0 h 71"/>
                <a:gd name="T41" fmla="*/ 54 w 54"/>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 h="71">
                  <a:moveTo>
                    <a:pt x="0" y="71"/>
                  </a:moveTo>
                  <a:lnTo>
                    <a:pt x="0" y="0"/>
                  </a:lnTo>
                  <a:lnTo>
                    <a:pt x="53" y="0"/>
                  </a:lnTo>
                  <a:lnTo>
                    <a:pt x="53" y="12"/>
                  </a:lnTo>
                  <a:lnTo>
                    <a:pt x="15" y="12"/>
                  </a:lnTo>
                  <a:lnTo>
                    <a:pt x="15" y="28"/>
                  </a:lnTo>
                  <a:lnTo>
                    <a:pt x="50" y="28"/>
                  </a:lnTo>
                  <a:lnTo>
                    <a:pt x="50" y="41"/>
                  </a:lnTo>
                  <a:lnTo>
                    <a:pt x="15" y="41"/>
                  </a:lnTo>
                  <a:lnTo>
                    <a:pt x="15" y="60"/>
                  </a:lnTo>
                  <a:lnTo>
                    <a:pt x="54" y="60"/>
                  </a:lnTo>
                  <a:lnTo>
                    <a:pt x="54" y="71"/>
                  </a:lnTo>
                  <a:lnTo>
                    <a:pt x="0" y="7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81" name="Freeform 63"/>
            <p:cNvSpPr>
              <a:spLocks/>
            </p:cNvSpPr>
            <p:nvPr/>
          </p:nvSpPr>
          <p:spPr bwMode="auto">
            <a:xfrm>
              <a:off x="774" y="3497"/>
              <a:ext cx="40" cy="30"/>
            </a:xfrm>
            <a:custGeom>
              <a:avLst/>
              <a:gdLst>
                <a:gd name="T0" fmla="*/ 40 w 40"/>
                <a:gd name="T1" fmla="*/ 30 h 30"/>
                <a:gd name="T2" fmla="*/ 24 w 40"/>
                <a:gd name="T3" fmla="*/ 30 h 30"/>
                <a:gd name="T4" fmla="*/ 19 w 40"/>
                <a:gd name="T5" fmla="*/ 17 h 30"/>
                <a:gd name="T6" fmla="*/ 16 w 40"/>
                <a:gd name="T7" fmla="*/ 30 h 30"/>
                <a:gd name="T8" fmla="*/ 0 w 40"/>
                <a:gd name="T9" fmla="*/ 30 h 30"/>
                <a:gd name="T10" fmla="*/ 9 w 40"/>
                <a:gd name="T11" fmla="*/ 0 h 30"/>
                <a:gd name="T12" fmla="*/ 28 w 40"/>
                <a:gd name="T13" fmla="*/ 0 h 30"/>
                <a:gd name="T14" fmla="*/ 40 w 40"/>
                <a:gd name="T15" fmla="*/ 30 h 30"/>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30"/>
                <a:gd name="T26" fmla="*/ 40 w 40"/>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30">
                  <a:moveTo>
                    <a:pt x="40" y="30"/>
                  </a:moveTo>
                  <a:lnTo>
                    <a:pt x="24" y="30"/>
                  </a:lnTo>
                  <a:lnTo>
                    <a:pt x="19" y="17"/>
                  </a:lnTo>
                  <a:lnTo>
                    <a:pt x="16" y="30"/>
                  </a:lnTo>
                  <a:lnTo>
                    <a:pt x="0" y="30"/>
                  </a:lnTo>
                  <a:lnTo>
                    <a:pt x="9" y="0"/>
                  </a:lnTo>
                  <a:lnTo>
                    <a:pt x="28" y="0"/>
                  </a:lnTo>
                  <a:lnTo>
                    <a:pt x="40" y="3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82" name="Freeform 64"/>
            <p:cNvSpPr>
              <a:spLocks/>
            </p:cNvSpPr>
            <p:nvPr/>
          </p:nvSpPr>
          <p:spPr bwMode="auto">
            <a:xfrm>
              <a:off x="759" y="3527"/>
              <a:ext cx="69" cy="41"/>
            </a:xfrm>
            <a:custGeom>
              <a:avLst/>
              <a:gdLst>
                <a:gd name="T0" fmla="*/ 15 w 69"/>
                <a:gd name="T1" fmla="*/ 0 h 41"/>
                <a:gd name="T2" fmla="*/ 31 w 69"/>
                <a:gd name="T3" fmla="*/ 0 h 41"/>
                <a:gd name="T4" fmla="*/ 26 w 69"/>
                <a:gd name="T5" fmla="*/ 14 h 41"/>
                <a:gd name="T6" fmla="*/ 43 w 69"/>
                <a:gd name="T7" fmla="*/ 14 h 41"/>
                <a:gd name="T8" fmla="*/ 39 w 69"/>
                <a:gd name="T9" fmla="*/ 0 h 41"/>
                <a:gd name="T10" fmla="*/ 55 w 69"/>
                <a:gd name="T11" fmla="*/ 0 h 41"/>
                <a:gd name="T12" fmla="*/ 69 w 69"/>
                <a:gd name="T13" fmla="*/ 41 h 41"/>
                <a:gd name="T14" fmla="*/ 53 w 69"/>
                <a:gd name="T15" fmla="*/ 41 h 41"/>
                <a:gd name="T16" fmla="*/ 47 w 69"/>
                <a:gd name="T17" fmla="*/ 27 h 41"/>
                <a:gd name="T18" fmla="*/ 21 w 69"/>
                <a:gd name="T19" fmla="*/ 27 h 41"/>
                <a:gd name="T20" fmla="*/ 16 w 69"/>
                <a:gd name="T21" fmla="*/ 41 h 41"/>
                <a:gd name="T22" fmla="*/ 0 w 69"/>
                <a:gd name="T23" fmla="*/ 41 h 41"/>
                <a:gd name="T24" fmla="*/ 15 w 69"/>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41"/>
                <a:gd name="T41" fmla="*/ 69 w 69"/>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41">
                  <a:moveTo>
                    <a:pt x="15" y="0"/>
                  </a:moveTo>
                  <a:lnTo>
                    <a:pt x="31" y="0"/>
                  </a:lnTo>
                  <a:lnTo>
                    <a:pt x="26" y="14"/>
                  </a:lnTo>
                  <a:lnTo>
                    <a:pt x="43" y="14"/>
                  </a:lnTo>
                  <a:lnTo>
                    <a:pt x="39" y="0"/>
                  </a:lnTo>
                  <a:lnTo>
                    <a:pt x="55" y="0"/>
                  </a:lnTo>
                  <a:lnTo>
                    <a:pt x="69" y="41"/>
                  </a:lnTo>
                  <a:lnTo>
                    <a:pt x="53" y="41"/>
                  </a:lnTo>
                  <a:lnTo>
                    <a:pt x="47" y="27"/>
                  </a:lnTo>
                  <a:lnTo>
                    <a:pt x="21" y="27"/>
                  </a:lnTo>
                  <a:lnTo>
                    <a:pt x="16" y="41"/>
                  </a:lnTo>
                  <a:lnTo>
                    <a:pt x="0" y="41"/>
                  </a:lnTo>
                  <a:lnTo>
                    <a:pt x="15"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21515" name="Group 66"/>
          <p:cNvGrpSpPr>
            <a:grpSpLocks noChangeAspect="1"/>
          </p:cNvGrpSpPr>
          <p:nvPr/>
        </p:nvGrpSpPr>
        <p:grpSpPr bwMode="auto">
          <a:xfrm>
            <a:off x="3694113" y="3905250"/>
            <a:ext cx="1143000" cy="1806575"/>
            <a:chOff x="2327" y="2460"/>
            <a:chExt cx="720" cy="1138"/>
          </a:xfrm>
        </p:grpSpPr>
        <p:sp>
          <p:nvSpPr>
            <p:cNvPr id="21612" name="AutoShape 65"/>
            <p:cNvSpPr>
              <a:spLocks noChangeAspect="1" noChangeArrowheads="1" noTextEdit="1"/>
            </p:cNvSpPr>
            <p:nvPr/>
          </p:nvSpPr>
          <p:spPr bwMode="auto">
            <a:xfrm>
              <a:off x="2327" y="2460"/>
              <a:ext cx="720"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13" name="Rectangle 67"/>
            <p:cNvSpPr>
              <a:spLocks noChangeArrowheads="1"/>
            </p:cNvSpPr>
            <p:nvPr/>
          </p:nvSpPr>
          <p:spPr bwMode="auto">
            <a:xfrm>
              <a:off x="2356" y="2460"/>
              <a:ext cx="660" cy="1138"/>
            </a:xfrm>
            <a:prstGeom prst="rect">
              <a:avLst/>
            </a:prstGeom>
            <a:solidFill>
              <a:srgbClr val="99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4" name="Freeform 68"/>
            <p:cNvSpPr>
              <a:spLocks/>
            </p:cNvSpPr>
            <p:nvPr/>
          </p:nvSpPr>
          <p:spPr bwMode="auto">
            <a:xfrm>
              <a:off x="2327" y="2502"/>
              <a:ext cx="720" cy="1048"/>
            </a:xfrm>
            <a:custGeom>
              <a:avLst/>
              <a:gdLst>
                <a:gd name="T0" fmla="*/ 717 w 720"/>
                <a:gd name="T1" fmla="*/ 295 h 1048"/>
                <a:gd name="T2" fmla="*/ 712 w 720"/>
                <a:gd name="T3" fmla="*/ 271 h 1048"/>
                <a:gd name="T4" fmla="*/ 701 w 720"/>
                <a:gd name="T5" fmla="*/ 227 h 1048"/>
                <a:gd name="T6" fmla="*/ 684 w 720"/>
                <a:gd name="T7" fmla="*/ 182 h 1048"/>
                <a:gd name="T8" fmla="*/ 660 w 720"/>
                <a:gd name="T9" fmla="*/ 139 h 1048"/>
                <a:gd name="T10" fmla="*/ 630 w 720"/>
                <a:gd name="T11" fmla="*/ 102 h 1048"/>
                <a:gd name="T12" fmla="*/ 593 w 720"/>
                <a:gd name="T13" fmla="*/ 68 h 1048"/>
                <a:gd name="T14" fmla="*/ 547 w 720"/>
                <a:gd name="T15" fmla="*/ 40 h 1048"/>
                <a:gd name="T16" fmla="*/ 493 w 720"/>
                <a:gd name="T17" fmla="*/ 20 h 1048"/>
                <a:gd name="T18" fmla="*/ 436 w 720"/>
                <a:gd name="T19" fmla="*/ 6 h 1048"/>
                <a:gd name="T20" fmla="*/ 375 w 720"/>
                <a:gd name="T21" fmla="*/ 0 h 1048"/>
                <a:gd name="T22" fmla="*/ 315 w 720"/>
                <a:gd name="T23" fmla="*/ 0 h 1048"/>
                <a:gd name="T24" fmla="*/ 261 w 720"/>
                <a:gd name="T25" fmla="*/ 4 h 1048"/>
                <a:gd name="T26" fmla="*/ 224 w 720"/>
                <a:gd name="T27" fmla="*/ 10 h 1048"/>
                <a:gd name="T28" fmla="*/ 188 w 720"/>
                <a:gd name="T29" fmla="*/ 21 h 1048"/>
                <a:gd name="T30" fmla="*/ 155 w 720"/>
                <a:gd name="T31" fmla="*/ 37 h 1048"/>
                <a:gd name="T32" fmla="*/ 121 w 720"/>
                <a:gd name="T33" fmla="*/ 58 h 1048"/>
                <a:gd name="T34" fmla="*/ 91 w 720"/>
                <a:gd name="T35" fmla="*/ 86 h 1048"/>
                <a:gd name="T36" fmla="*/ 68 w 720"/>
                <a:gd name="T37" fmla="*/ 117 h 1048"/>
                <a:gd name="T38" fmla="*/ 48 w 720"/>
                <a:gd name="T39" fmla="*/ 149 h 1048"/>
                <a:gd name="T40" fmla="*/ 23 w 720"/>
                <a:gd name="T41" fmla="*/ 200 h 1048"/>
                <a:gd name="T42" fmla="*/ 0 w 720"/>
                <a:gd name="T43" fmla="*/ 347 h 1048"/>
                <a:gd name="T44" fmla="*/ 32 w 720"/>
                <a:gd name="T45" fmla="*/ 491 h 1048"/>
                <a:gd name="T46" fmla="*/ 76 w 720"/>
                <a:gd name="T47" fmla="*/ 568 h 1048"/>
                <a:gd name="T48" fmla="*/ 91 w 720"/>
                <a:gd name="T49" fmla="*/ 586 h 1048"/>
                <a:gd name="T50" fmla="*/ 107 w 720"/>
                <a:gd name="T51" fmla="*/ 607 h 1048"/>
                <a:gd name="T52" fmla="*/ 142 w 720"/>
                <a:gd name="T53" fmla="*/ 648 h 1048"/>
                <a:gd name="T54" fmla="*/ 190 w 720"/>
                <a:gd name="T55" fmla="*/ 691 h 1048"/>
                <a:gd name="T56" fmla="*/ 227 w 720"/>
                <a:gd name="T57" fmla="*/ 730 h 1048"/>
                <a:gd name="T58" fmla="*/ 232 w 720"/>
                <a:gd name="T59" fmla="*/ 733 h 1048"/>
                <a:gd name="T60" fmla="*/ 255 w 720"/>
                <a:gd name="T61" fmla="*/ 750 h 1048"/>
                <a:gd name="T62" fmla="*/ 269 w 720"/>
                <a:gd name="T63" fmla="*/ 770 h 1048"/>
                <a:gd name="T64" fmla="*/ 289 w 720"/>
                <a:gd name="T65" fmla="*/ 789 h 1048"/>
                <a:gd name="T66" fmla="*/ 300 w 720"/>
                <a:gd name="T67" fmla="*/ 884 h 1048"/>
                <a:gd name="T68" fmla="*/ 304 w 720"/>
                <a:gd name="T69" fmla="*/ 923 h 1048"/>
                <a:gd name="T70" fmla="*/ 338 w 720"/>
                <a:gd name="T71" fmla="*/ 1027 h 1048"/>
                <a:gd name="T72" fmla="*/ 360 w 720"/>
                <a:gd name="T73" fmla="*/ 1039 h 1048"/>
                <a:gd name="T74" fmla="*/ 385 w 720"/>
                <a:gd name="T75" fmla="*/ 1047 h 1048"/>
                <a:gd name="T76" fmla="*/ 403 w 720"/>
                <a:gd name="T77" fmla="*/ 1048 h 1048"/>
                <a:gd name="T78" fmla="*/ 419 w 720"/>
                <a:gd name="T79" fmla="*/ 1048 h 1048"/>
                <a:gd name="T80" fmla="*/ 433 w 720"/>
                <a:gd name="T81" fmla="*/ 1047 h 1048"/>
                <a:gd name="T82" fmla="*/ 445 w 720"/>
                <a:gd name="T83" fmla="*/ 1040 h 1048"/>
                <a:gd name="T84" fmla="*/ 459 w 720"/>
                <a:gd name="T85" fmla="*/ 1036 h 1048"/>
                <a:gd name="T86" fmla="*/ 477 w 720"/>
                <a:gd name="T87" fmla="*/ 1000 h 1048"/>
                <a:gd name="T88" fmla="*/ 493 w 720"/>
                <a:gd name="T89" fmla="*/ 940 h 1048"/>
                <a:gd name="T90" fmla="*/ 496 w 720"/>
                <a:gd name="T91" fmla="*/ 920 h 1048"/>
                <a:gd name="T92" fmla="*/ 467 w 720"/>
                <a:gd name="T93" fmla="*/ 884 h 1048"/>
                <a:gd name="T94" fmla="*/ 470 w 720"/>
                <a:gd name="T95" fmla="*/ 855 h 1048"/>
                <a:gd name="T96" fmla="*/ 467 w 720"/>
                <a:gd name="T97" fmla="*/ 790 h 1048"/>
                <a:gd name="T98" fmla="*/ 505 w 720"/>
                <a:gd name="T99" fmla="*/ 750 h 1048"/>
                <a:gd name="T100" fmla="*/ 508 w 720"/>
                <a:gd name="T101" fmla="*/ 750 h 1048"/>
                <a:gd name="T102" fmla="*/ 515 w 720"/>
                <a:gd name="T103" fmla="*/ 745 h 1048"/>
                <a:gd name="T104" fmla="*/ 519 w 720"/>
                <a:gd name="T105" fmla="*/ 747 h 1048"/>
                <a:gd name="T106" fmla="*/ 575 w 720"/>
                <a:gd name="T107" fmla="*/ 704 h 1048"/>
                <a:gd name="T108" fmla="*/ 606 w 720"/>
                <a:gd name="T109" fmla="*/ 668 h 1048"/>
                <a:gd name="T110" fmla="*/ 633 w 720"/>
                <a:gd name="T111" fmla="*/ 636 h 1048"/>
                <a:gd name="T112" fmla="*/ 649 w 720"/>
                <a:gd name="T113" fmla="*/ 616 h 1048"/>
                <a:gd name="T114" fmla="*/ 664 w 720"/>
                <a:gd name="T115" fmla="*/ 588 h 1048"/>
                <a:gd name="T116" fmla="*/ 688 w 720"/>
                <a:gd name="T117" fmla="*/ 534 h 1048"/>
                <a:gd name="T118" fmla="*/ 708 w 720"/>
                <a:gd name="T119" fmla="*/ 458 h 1048"/>
                <a:gd name="T120" fmla="*/ 717 w 720"/>
                <a:gd name="T121" fmla="*/ 383 h 10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20"/>
                <a:gd name="T184" fmla="*/ 0 h 1048"/>
                <a:gd name="T185" fmla="*/ 720 w 720"/>
                <a:gd name="T186" fmla="*/ 1048 h 10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20" h="1048">
                  <a:moveTo>
                    <a:pt x="718" y="370"/>
                  </a:moveTo>
                  <a:lnTo>
                    <a:pt x="720" y="352"/>
                  </a:lnTo>
                  <a:lnTo>
                    <a:pt x="720" y="335"/>
                  </a:lnTo>
                  <a:lnTo>
                    <a:pt x="718" y="318"/>
                  </a:lnTo>
                  <a:lnTo>
                    <a:pt x="718" y="299"/>
                  </a:lnTo>
                  <a:lnTo>
                    <a:pt x="717" y="295"/>
                  </a:lnTo>
                  <a:lnTo>
                    <a:pt x="717" y="290"/>
                  </a:lnTo>
                  <a:lnTo>
                    <a:pt x="715" y="287"/>
                  </a:lnTo>
                  <a:lnTo>
                    <a:pt x="715" y="282"/>
                  </a:lnTo>
                  <a:lnTo>
                    <a:pt x="714" y="279"/>
                  </a:lnTo>
                  <a:lnTo>
                    <a:pt x="714" y="275"/>
                  </a:lnTo>
                  <a:lnTo>
                    <a:pt x="712" y="271"/>
                  </a:lnTo>
                  <a:lnTo>
                    <a:pt x="711" y="268"/>
                  </a:lnTo>
                  <a:lnTo>
                    <a:pt x="709" y="259"/>
                  </a:lnTo>
                  <a:lnTo>
                    <a:pt x="708" y="251"/>
                  </a:lnTo>
                  <a:lnTo>
                    <a:pt x="706" y="244"/>
                  </a:lnTo>
                  <a:lnTo>
                    <a:pt x="703" y="234"/>
                  </a:lnTo>
                  <a:lnTo>
                    <a:pt x="701" y="227"/>
                  </a:lnTo>
                  <a:lnTo>
                    <a:pt x="698" y="219"/>
                  </a:lnTo>
                  <a:lnTo>
                    <a:pt x="695" y="211"/>
                  </a:lnTo>
                  <a:lnTo>
                    <a:pt x="694" y="204"/>
                  </a:lnTo>
                  <a:lnTo>
                    <a:pt x="691" y="196"/>
                  </a:lnTo>
                  <a:lnTo>
                    <a:pt x="688" y="188"/>
                  </a:lnTo>
                  <a:lnTo>
                    <a:pt x="684" y="182"/>
                  </a:lnTo>
                  <a:lnTo>
                    <a:pt x="680" y="174"/>
                  </a:lnTo>
                  <a:lnTo>
                    <a:pt x="677" y="166"/>
                  </a:lnTo>
                  <a:lnTo>
                    <a:pt x="674" y="160"/>
                  </a:lnTo>
                  <a:lnTo>
                    <a:pt x="669" y="153"/>
                  </a:lnTo>
                  <a:lnTo>
                    <a:pt x="664" y="146"/>
                  </a:lnTo>
                  <a:lnTo>
                    <a:pt x="660" y="139"/>
                  </a:lnTo>
                  <a:lnTo>
                    <a:pt x="655" y="132"/>
                  </a:lnTo>
                  <a:lnTo>
                    <a:pt x="650" y="126"/>
                  </a:lnTo>
                  <a:lnTo>
                    <a:pt x="646" y="120"/>
                  </a:lnTo>
                  <a:lnTo>
                    <a:pt x="641" y="114"/>
                  </a:lnTo>
                  <a:lnTo>
                    <a:pt x="637" y="108"/>
                  </a:lnTo>
                  <a:lnTo>
                    <a:pt x="630" y="102"/>
                  </a:lnTo>
                  <a:lnTo>
                    <a:pt x="624" y="95"/>
                  </a:lnTo>
                  <a:lnTo>
                    <a:pt x="618" y="91"/>
                  </a:lnTo>
                  <a:lnTo>
                    <a:pt x="612" y="85"/>
                  </a:lnTo>
                  <a:lnTo>
                    <a:pt x="606" y="78"/>
                  </a:lnTo>
                  <a:lnTo>
                    <a:pt x="599" y="74"/>
                  </a:lnTo>
                  <a:lnTo>
                    <a:pt x="593" y="68"/>
                  </a:lnTo>
                  <a:lnTo>
                    <a:pt x="586" y="63"/>
                  </a:lnTo>
                  <a:lnTo>
                    <a:pt x="579" y="58"/>
                  </a:lnTo>
                  <a:lnTo>
                    <a:pt x="572" y="54"/>
                  </a:lnTo>
                  <a:lnTo>
                    <a:pt x="562" y="49"/>
                  </a:lnTo>
                  <a:lnTo>
                    <a:pt x="555" y="44"/>
                  </a:lnTo>
                  <a:lnTo>
                    <a:pt x="547" y="40"/>
                  </a:lnTo>
                  <a:lnTo>
                    <a:pt x="538" y="37"/>
                  </a:lnTo>
                  <a:lnTo>
                    <a:pt x="528" y="32"/>
                  </a:lnTo>
                  <a:lnTo>
                    <a:pt x="521" y="29"/>
                  </a:lnTo>
                  <a:lnTo>
                    <a:pt x="511" y="26"/>
                  </a:lnTo>
                  <a:lnTo>
                    <a:pt x="502" y="23"/>
                  </a:lnTo>
                  <a:lnTo>
                    <a:pt x="493" y="20"/>
                  </a:lnTo>
                  <a:lnTo>
                    <a:pt x="484" y="17"/>
                  </a:lnTo>
                  <a:lnTo>
                    <a:pt x="474" y="15"/>
                  </a:lnTo>
                  <a:lnTo>
                    <a:pt x="464" y="12"/>
                  </a:lnTo>
                  <a:lnTo>
                    <a:pt x="454" y="10"/>
                  </a:lnTo>
                  <a:lnTo>
                    <a:pt x="445" y="9"/>
                  </a:lnTo>
                  <a:lnTo>
                    <a:pt x="436" y="6"/>
                  </a:lnTo>
                  <a:lnTo>
                    <a:pt x="425" y="4"/>
                  </a:lnTo>
                  <a:lnTo>
                    <a:pt x="416" y="4"/>
                  </a:lnTo>
                  <a:lnTo>
                    <a:pt x="405" y="3"/>
                  </a:lnTo>
                  <a:lnTo>
                    <a:pt x="396" y="1"/>
                  </a:lnTo>
                  <a:lnTo>
                    <a:pt x="385" y="1"/>
                  </a:lnTo>
                  <a:lnTo>
                    <a:pt x="375" y="0"/>
                  </a:lnTo>
                  <a:lnTo>
                    <a:pt x="365" y="0"/>
                  </a:lnTo>
                  <a:lnTo>
                    <a:pt x="355" y="0"/>
                  </a:lnTo>
                  <a:lnTo>
                    <a:pt x="346" y="0"/>
                  </a:lnTo>
                  <a:lnTo>
                    <a:pt x="335" y="0"/>
                  </a:lnTo>
                  <a:lnTo>
                    <a:pt x="326" y="0"/>
                  </a:lnTo>
                  <a:lnTo>
                    <a:pt x="315" y="0"/>
                  </a:lnTo>
                  <a:lnTo>
                    <a:pt x="306" y="1"/>
                  </a:lnTo>
                  <a:lnTo>
                    <a:pt x="297" y="1"/>
                  </a:lnTo>
                  <a:lnTo>
                    <a:pt x="286" y="3"/>
                  </a:lnTo>
                  <a:lnTo>
                    <a:pt x="277" y="4"/>
                  </a:lnTo>
                  <a:lnTo>
                    <a:pt x="267" y="4"/>
                  </a:lnTo>
                  <a:lnTo>
                    <a:pt x="261" y="4"/>
                  </a:lnTo>
                  <a:lnTo>
                    <a:pt x="255" y="6"/>
                  </a:lnTo>
                  <a:lnTo>
                    <a:pt x="249" y="6"/>
                  </a:lnTo>
                  <a:lnTo>
                    <a:pt x="243" y="7"/>
                  </a:lnTo>
                  <a:lnTo>
                    <a:pt x="236" y="7"/>
                  </a:lnTo>
                  <a:lnTo>
                    <a:pt x="230" y="9"/>
                  </a:lnTo>
                  <a:lnTo>
                    <a:pt x="224" y="10"/>
                  </a:lnTo>
                  <a:lnTo>
                    <a:pt x="218" y="12"/>
                  </a:lnTo>
                  <a:lnTo>
                    <a:pt x="212" y="14"/>
                  </a:lnTo>
                  <a:lnTo>
                    <a:pt x="205" y="15"/>
                  </a:lnTo>
                  <a:lnTo>
                    <a:pt x="201" y="17"/>
                  </a:lnTo>
                  <a:lnTo>
                    <a:pt x="195" y="18"/>
                  </a:lnTo>
                  <a:lnTo>
                    <a:pt x="188" y="21"/>
                  </a:lnTo>
                  <a:lnTo>
                    <a:pt x="184" y="23"/>
                  </a:lnTo>
                  <a:lnTo>
                    <a:pt x="178" y="26"/>
                  </a:lnTo>
                  <a:lnTo>
                    <a:pt x="173" y="27"/>
                  </a:lnTo>
                  <a:lnTo>
                    <a:pt x="167" y="31"/>
                  </a:lnTo>
                  <a:lnTo>
                    <a:pt x="161" y="34"/>
                  </a:lnTo>
                  <a:lnTo>
                    <a:pt x="155" y="37"/>
                  </a:lnTo>
                  <a:lnTo>
                    <a:pt x="148" y="40"/>
                  </a:lnTo>
                  <a:lnTo>
                    <a:pt x="142" y="43"/>
                  </a:lnTo>
                  <a:lnTo>
                    <a:pt x="136" y="48"/>
                  </a:lnTo>
                  <a:lnTo>
                    <a:pt x="131" y="51"/>
                  </a:lnTo>
                  <a:lnTo>
                    <a:pt x="125" y="55"/>
                  </a:lnTo>
                  <a:lnTo>
                    <a:pt x="121" y="58"/>
                  </a:lnTo>
                  <a:lnTo>
                    <a:pt x="116" y="63"/>
                  </a:lnTo>
                  <a:lnTo>
                    <a:pt x="110" y="68"/>
                  </a:lnTo>
                  <a:lnTo>
                    <a:pt x="105" y="72"/>
                  </a:lnTo>
                  <a:lnTo>
                    <a:pt x="100" y="77"/>
                  </a:lnTo>
                  <a:lnTo>
                    <a:pt x="96" y="82"/>
                  </a:lnTo>
                  <a:lnTo>
                    <a:pt x="91" y="86"/>
                  </a:lnTo>
                  <a:lnTo>
                    <a:pt x="88" y="91"/>
                  </a:lnTo>
                  <a:lnTo>
                    <a:pt x="83" y="95"/>
                  </a:lnTo>
                  <a:lnTo>
                    <a:pt x="79" y="100"/>
                  </a:lnTo>
                  <a:lnTo>
                    <a:pt x="76" y="106"/>
                  </a:lnTo>
                  <a:lnTo>
                    <a:pt x="71" y="111"/>
                  </a:lnTo>
                  <a:lnTo>
                    <a:pt x="68" y="117"/>
                  </a:lnTo>
                  <a:lnTo>
                    <a:pt x="65" y="122"/>
                  </a:lnTo>
                  <a:lnTo>
                    <a:pt x="60" y="128"/>
                  </a:lnTo>
                  <a:lnTo>
                    <a:pt x="57" y="132"/>
                  </a:lnTo>
                  <a:lnTo>
                    <a:pt x="54" y="139"/>
                  </a:lnTo>
                  <a:lnTo>
                    <a:pt x="51" y="143"/>
                  </a:lnTo>
                  <a:lnTo>
                    <a:pt x="48" y="149"/>
                  </a:lnTo>
                  <a:lnTo>
                    <a:pt x="45" y="156"/>
                  </a:lnTo>
                  <a:lnTo>
                    <a:pt x="42" y="160"/>
                  </a:lnTo>
                  <a:lnTo>
                    <a:pt x="39" y="166"/>
                  </a:lnTo>
                  <a:lnTo>
                    <a:pt x="36" y="173"/>
                  </a:lnTo>
                  <a:lnTo>
                    <a:pt x="32" y="177"/>
                  </a:lnTo>
                  <a:lnTo>
                    <a:pt x="23" y="200"/>
                  </a:lnTo>
                  <a:lnTo>
                    <a:pt x="15" y="225"/>
                  </a:lnTo>
                  <a:lnTo>
                    <a:pt x="9" y="248"/>
                  </a:lnTo>
                  <a:lnTo>
                    <a:pt x="5" y="273"/>
                  </a:lnTo>
                  <a:lnTo>
                    <a:pt x="2" y="298"/>
                  </a:lnTo>
                  <a:lnTo>
                    <a:pt x="0" y="322"/>
                  </a:lnTo>
                  <a:lnTo>
                    <a:pt x="0" y="347"/>
                  </a:lnTo>
                  <a:lnTo>
                    <a:pt x="2" y="372"/>
                  </a:lnTo>
                  <a:lnTo>
                    <a:pt x="5" y="397"/>
                  </a:lnTo>
                  <a:lnTo>
                    <a:pt x="11" y="421"/>
                  </a:lnTo>
                  <a:lnTo>
                    <a:pt x="17" y="444"/>
                  </a:lnTo>
                  <a:lnTo>
                    <a:pt x="25" y="468"/>
                  </a:lnTo>
                  <a:lnTo>
                    <a:pt x="32" y="491"/>
                  </a:lnTo>
                  <a:lnTo>
                    <a:pt x="43" y="514"/>
                  </a:lnTo>
                  <a:lnTo>
                    <a:pt x="56" y="535"/>
                  </a:lnTo>
                  <a:lnTo>
                    <a:pt x="68" y="557"/>
                  </a:lnTo>
                  <a:lnTo>
                    <a:pt x="71" y="560"/>
                  </a:lnTo>
                  <a:lnTo>
                    <a:pt x="73" y="565"/>
                  </a:lnTo>
                  <a:lnTo>
                    <a:pt x="76" y="568"/>
                  </a:lnTo>
                  <a:lnTo>
                    <a:pt x="79" y="571"/>
                  </a:lnTo>
                  <a:lnTo>
                    <a:pt x="80" y="574"/>
                  </a:lnTo>
                  <a:lnTo>
                    <a:pt x="83" y="577"/>
                  </a:lnTo>
                  <a:lnTo>
                    <a:pt x="85" y="580"/>
                  </a:lnTo>
                  <a:lnTo>
                    <a:pt x="88" y="583"/>
                  </a:lnTo>
                  <a:lnTo>
                    <a:pt x="91" y="586"/>
                  </a:lnTo>
                  <a:lnTo>
                    <a:pt x="94" y="590"/>
                  </a:lnTo>
                  <a:lnTo>
                    <a:pt x="96" y="593"/>
                  </a:lnTo>
                  <a:lnTo>
                    <a:pt x="99" y="596"/>
                  </a:lnTo>
                  <a:lnTo>
                    <a:pt x="102" y="599"/>
                  </a:lnTo>
                  <a:lnTo>
                    <a:pt x="104" y="602"/>
                  </a:lnTo>
                  <a:lnTo>
                    <a:pt x="107" y="607"/>
                  </a:lnTo>
                  <a:lnTo>
                    <a:pt x="108" y="610"/>
                  </a:lnTo>
                  <a:lnTo>
                    <a:pt x="114" y="617"/>
                  </a:lnTo>
                  <a:lnTo>
                    <a:pt x="122" y="627"/>
                  </a:lnTo>
                  <a:lnTo>
                    <a:pt x="128" y="634"/>
                  </a:lnTo>
                  <a:lnTo>
                    <a:pt x="136" y="642"/>
                  </a:lnTo>
                  <a:lnTo>
                    <a:pt x="142" y="648"/>
                  </a:lnTo>
                  <a:lnTo>
                    <a:pt x="150" y="656"/>
                  </a:lnTo>
                  <a:lnTo>
                    <a:pt x="158" y="664"/>
                  </a:lnTo>
                  <a:lnTo>
                    <a:pt x="165" y="670"/>
                  </a:lnTo>
                  <a:lnTo>
                    <a:pt x="173" y="678"/>
                  </a:lnTo>
                  <a:lnTo>
                    <a:pt x="182" y="685"/>
                  </a:lnTo>
                  <a:lnTo>
                    <a:pt x="190" y="691"/>
                  </a:lnTo>
                  <a:lnTo>
                    <a:pt x="198" y="699"/>
                  </a:lnTo>
                  <a:lnTo>
                    <a:pt x="205" y="707"/>
                  </a:lnTo>
                  <a:lnTo>
                    <a:pt x="212" y="715"/>
                  </a:lnTo>
                  <a:lnTo>
                    <a:pt x="219" y="721"/>
                  </a:lnTo>
                  <a:lnTo>
                    <a:pt x="226" y="730"/>
                  </a:lnTo>
                  <a:lnTo>
                    <a:pt x="227" y="730"/>
                  </a:lnTo>
                  <a:lnTo>
                    <a:pt x="229" y="730"/>
                  </a:lnTo>
                  <a:lnTo>
                    <a:pt x="230" y="732"/>
                  </a:lnTo>
                  <a:lnTo>
                    <a:pt x="232" y="732"/>
                  </a:lnTo>
                  <a:lnTo>
                    <a:pt x="232" y="733"/>
                  </a:lnTo>
                  <a:lnTo>
                    <a:pt x="233" y="735"/>
                  </a:lnTo>
                  <a:lnTo>
                    <a:pt x="243" y="739"/>
                  </a:lnTo>
                  <a:lnTo>
                    <a:pt x="247" y="742"/>
                  </a:lnTo>
                  <a:lnTo>
                    <a:pt x="250" y="744"/>
                  </a:lnTo>
                  <a:lnTo>
                    <a:pt x="252" y="747"/>
                  </a:lnTo>
                  <a:lnTo>
                    <a:pt x="255" y="750"/>
                  </a:lnTo>
                  <a:lnTo>
                    <a:pt x="256" y="753"/>
                  </a:lnTo>
                  <a:lnTo>
                    <a:pt x="260" y="758"/>
                  </a:lnTo>
                  <a:lnTo>
                    <a:pt x="261" y="761"/>
                  </a:lnTo>
                  <a:lnTo>
                    <a:pt x="264" y="764"/>
                  </a:lnTo>
                  <a:lnTo>
                    <a:pt x="266" y="767"/>
                  </a:lnTo>
                  <a:lnTo>
                    <a:pt x="269" y="770"/>
                  </a:lnTo>
                  <a:lnTo>
                    <a:pt x="270" y="775"/>
                  </a:lnTo>
                  <a:lnTo>
                    <a:pt x="273" y="778"/>
                  </a:lnTo>
                  <a:lnTo>
                    <a:pt x="277" y="781"/>
                  </a:lnTo>
                  <a:lnTo>
                    <a:pt x="280" y="784"/>
                  </a:lnTo>
                  <a:lnTo>
                    <a:pt x="284" y="786"/>
                  </a:lnTo>
                  <a:lnTo>
                    <a:pt x="289" y="789"/>
                  </a:lnTo>
                  <a:lnTo>
                    <a:pt x="290" y="804"/>
                  </a:lnTo>
                  <a:lnTo>
                    <a:pt x="292" y="820"/>
                  </a:lnTo>
                  <a:lnTo>
                    <a:pt x="294" y="837"/>
                  </a:lnTo>
                  <a:lnTo>
                    <a:pt x="297" y="852"/>
                  </a:lnTo>
                  <a:lnTo>
                    <a:pt x="298" y="867"/>
                  </a:lnTo>
                  <a:lnTo>
                    <a:pt x="300" y="884"/>
                  </a:lnTo>
                  <a:lnTo>
                    <a:pt x="303" y="900"/>
                  </a:lnTo>
                  <a:lnTo>
                    <a:pt x="306" y="917"/>
                  </a:lnTo>
                  <a:lnTo>
                    <a:pt x="306" y="918"/>
                  </a:lnTo>
                  <a:lnTo>
                    <a:pt x="304" y="920"/>
                  </a:lnTo>
                  <a:lnTo>
                    <a:pt x="304" y="922"/>
                  </a:lnTo>
                  <a:lnTo>
                    <a:pt x="304" y="923"/>
                  </a:lnTo>
                  <a:lnTo>
                    <a:pt x="321" y="1000"/>
                  </a:lnTo>
                  <a:lnTo>
                    <a:pt x="318" y="1008"/>
                  </a:lnTo>
                  <a:lnTo>
                    <a:pt x="329" y="1019"/>
                  </a:lnTo>
                  <a:lnTo>
                    <a:pt x="332" y="1022"/>
                  </a:lnTo>
                  <a:lnTo>
                    <a:pt x="335" y="1025"/>
                  </a:lnTo>
                  <a:lnTo>
                    <a:pt x="338" y="1027"/>
                  </a:lnTo>
                  <a:lnTo>
                    <a:pt x="341" y="1030"/>
                  </a:lnTo>
                  <a:lnTo>
                    <a:pt x="345" y="1031"/>
                  </a:lnTo>
                  <a:lnTo>
                    <a:pt x="349" y="1034"/>
                  </a:lnTo>
                  <a:lnTo>
                    <a:pt x="352" y="1036"/>
                  </a:lnTo>
                  <a:lnTo>
                    <a:pt x="355" y="1037"/>
                  </a:lnTo>
                  <a:lnTo>
                    <a:pt x="360" y="1039"/>
                  </a:lnTo>
                  <a:lnTo>
                    <a:pt x="363" y="1040"/>
                  </a:lnTo>
                  <a:lnTo>
                    <a:pt x="368" y="1042"/>
                  </a:lnTo>
                  <a:lnTo>
                    <a:pt x="372" y="1044"/>
                  </a:lnTo>
                  <a:lnTo>
                    <a:pt x="377" y="1045"/>
                  </a:lnTo>
                  <a:lnTo>
                    <a:pt x="380" y="1045"/>
                  </a:lnTo>
                  <a:lnTo>
                    <a:pt x="385" y="1047"/>
                  </a:lnTo>
                  <a:lnTo>
                    <a:pt x="389" y="1047"/>
                  </a:lnTo>
                  <a:lnTo>
                    <a:pt x="392" y="1048"/>
                  </a:lnTo>
                  <a:lnTo>
                    <a:pt x="396" y="1048"/>
                  </a:lnTo>
                  <a:lnTo>
                    <a:pt x="399" y="1048"/>
                  </a:lnTo>
                  <a:lnTo>
                    <a:pt x="402" y="1048"/>
                  </a:lnTo>
                  <a:lnTo>
                    <a:pt x="403" y="1048"/>
                  </a:lnTo>
                  <a:lnTo>
                    <a:pt x="406" y="1048"/>
                  </a:lnTo>
                  <a:lnTo>
                    <a:pt x="408" y="1048"/>
                  </a:lnTo>
                  <a:lnTo>
                    <a:pt x="411" y="1048"/>
                  </a:lnTo>
                  <a:lnTo>
                    <a:pt x="414" y="1048"/>
                  </a:lnTo>
                  <a:lnTo>
                    <a:pt x="416" y="1048"/>
                  </a:lnTo>
                  <a:lnTo>
                    <a:pt x="419" y="1048"/>
                  </a:lnTo>
                  <a:lnTo>
                    <a:pt x="420" y="1048"/>
                  </a:lnTo>
                  <a:lnTo>
                    <a:pt x="423" y="1048"/>
                  </a:lnTo>
                  <a:lnTo>
                    <a:pt x="425" y="1048"/>
                  </a:lnTo>
                  <a:lnTo>
                    <a:pt x="428" y="1048"/>
                  </a:lnTo>
                  <a:lnTo>
                    <a:pt x="430" y="1047"/>
                  </a:lnTo>
                  <a:lnTo>
                    <a:pt x="433" y="1047"/>
                  </a:lnTo>
                  <a:lnTo>
                    <a:pt x="434" y="1045"/>
                  </a:lnTo>
                  <a:lnTo>
                    <a:pt x="437" y="1045"/>
                  </a:lnTo>
                  <a:lnTo>
                    <a:pt x="439" y="1044"/>
                  </a:lnTo>
                  <a:lnTo>
                    <a:pt x="442" y="1042"/>
                  </a:lnTo>
                  <a:lnTo>
                    <a:pt x="443" y="1042"/>
                  </a:lnTo>
                  <a:lnTo>
                    <a:pt x="445" y="1040"/>
                  </a:lnTo>
                  <a:lnTo>
                    <a:pt x="448" y="1040"/>
                  </a:lnTo>
                  <a:lnTo>
                    <a:pt x="450" y="1039"/>
                  </a:lnTo>
                  <a:lnTo>
                    <a:pt x="453" y="1039"/>
                  </a:lnTo>
                  <a:lnTo>
                    <a:pt x="454" y="1037"/>
                  </a:lnTo>
                  <a:lnTo>
                    <a:pt x="456" y="1037"/>
                  </a:lnTo>
                  <a:lnTo>
                    <a:pt x="459" y="1036"/>
                  </a:lnTo>
                  <a:lnTo>
                    <a:pt x="460" y="1036"/>
                  </a:lnTo>
                  <a:lnTo>
                    <a:pt x="462" y="1036"/>
                  </a:lnTo>
                  <a:lnTo>
                    <a:pt x="465" y="1034"/>
                  </a:lnTo>
                  <a:lnTo>
                    <a:pt x="470" y="1023"/>
                  </a:lnTo>
                  <a:lnTo>
                    <a:pt x="473" y="1013"/>
                  </a:lnTo>
                  <a:lnTo>
                    <a:pt x="477" y="1000"/>
                  </a:lnTo>
                  <a:lnTo>
                    <a:pt x="481" y="989"/>
                  </a:lnTo>
                  <a:lnTo>
                    <a:pt x="484" y="979"/>
                  </a:lnTo>
                  <a:lnTo>
                    <a:pt x="487" y="966"/>
                  </a:lnTo>
                  <a:lnTo>
                    <a:pt x="490" y="955"/>
                  </a:lnTo>
                  <a:lnTo>
                    <a:pt x="493" y="945"/>
                  </a:lnTo>
                  <a:lnTo>
                    <a:pt x="493" y="940"/>
                  </a:lnTo>
                  <a:lnTo>
                    <a:pt x="493" y="937"/>
                  </a:lnTo>
                  <a:lnTo>
                    <a:pt x="494" y="934"/>
                  </a:lnTo>
                  <a:lnTo>
                    <a:pt x="494" y="929"/>
                  </a:lnTo>
                  <a:lnTo>
                    <a:pt x="496" y="926"/>
                  </a:lnTo>
                  <a:lnTo>
                    <a:pt x="496" y="923"/>
                  </a:lnTo>
                  <a:lnTo>
                    <a:pt x="496" y="920"/>
                  </a:lnTo>
                  <a:lnTo>
                    <a:pt x="494" y="917"/>
                  </a:lnTo>
                  <a:lnTo>
                    <a:pt x="485" y="906"/>
                  </a:lnTo>
                  <a:lnTo>
                    <a:pt x="468" y="895"/>
                  </a:lnTo>
                  <a:lnTo>
                    <a:pt x="467" y="892"/>
                  </a:lnTo>
                  <a:lnTo>
                    <a:pt x="467" y="889"/>
                  </a:lnTo>
                  <a:lnTo>
                    <a:pt x="467" y="884"/>
                  </a:lnTo>
                  <a:lnTo>
                    <a:pt x="468" y="881"/>
                  </a:lnTo>
                  <a:lnTo>
                    <a:pt x="468" y="877"/>
                  </a:lnTo>
                  <a:lnTo>
                    <a:pt x="468" y="874"/>
                  </a:lnTo>
                  <a:lnTo>
                    <a:pt x="468" y="869"/>
                  </a:lnTo>
                  <a:lnTo>
                    <a:pt x="468" y="866"/>
                  </a:lnTo>
                  <a:lnTo>
                    <a:pt x="470" y="855"/>
                  </a:lnTo>
                  <a:lnTo>
                    <a:pt x="470" y="844"/>
                  </a:lnTo>
                  <a:lnTo>
                    <a:pt x="471" y="832"/>
                  </a:lnTo>
                  <a:lnTo>
                    <a:pt x="471" y="821"/>
                  </a:lnTo>
                  <a:lnTo>
                    <a:pt x="470" y="812"/>
                  </a:lnTo>
                  <a:lnTo>
                    <a:pt x="468" y="801"/>
                  </a:lnTo>
                  <a:lnTo>
                    <a:pt x="467" y="790"/>
                  </a:lnTo>
                  <a:lnTo>
                    <a:pt x="464" y="779"/>
                  </a:lnTo>
                  <a:lnTo>
                    <a:pt x="468" y="772"/>
                  </a:lnTo>
                  <a:lnTo>
                    <a:pt x="499" y="756"/>
                  </a:lnTo>
                  <a:lnTo>
                    <a:pt x="504" y="752"/>
                  </a:lnTo>
                  <a:lnTo>
                    <a:pt x="504" y="750"/>
                  </a:lnTo>
                  <a:lnTo>
                    <a:pt x="505" y="750"/>
                  </a:lnTo>
                  <a:lnTo>
                    <a:pt x="507" y="750"/>
                  </a:lnTo>
                  <a:lnTo>
                    <a:pt x="508" y="750"/>
                  </a:lnTo>
                  <a:lnTo>
                    <a:pt x="510" y="749"/>
                  </a:lnTo>
                  <a:lnTo>
                    <a:pt x="511" y="749"/>
                  </a:lnTo>
                  <a:lnTo>
                    <a:pt x="511" y="745"/>
                  </a:lnTo>
                  <a:lnTo>
                    <a:pt x="513" y="744"/>
                  </a:lnTo>
                  <a:lnTo>
                    <a:pt x="515" y="744"/>
                  </a:lnTo>
                  <a:lnTo>
                    <a:pt x="515" y="745"/>
                  </a:lnTo>
                  <a:lnTo>
                    <a:pt x="516" y="745"/>
                  </a:lnTo>
                  <a:lnTo>
                    <a:pt x="518" y="745"/>
                  </a:lnTo>
                  <a:lnTo>
                    <a:pt x="519" y="747"/>
                  </a:lnTo>
                  <a:lnTo>
                    <a:pt x="544" y="729"/>
                  </a:lnTo>
                  <a:lnTo>
                    <a:pt x="552" y="724"/>
                  </a:lnTo>
                  <a:lnTo>
                    <a:pt x="558" y="719"/>
                  </a:lnTo>
                  <a:lnTo>
                    <a:pt x="564" y="715"/>
                  </a:lnTo>
                  <a:lnTo>
                    <a:pt x="569" y="708"/>
                  </a:lnTo>
                  <a:lnTo>
                    <a:pt x="575" y="704"/>
                  </a:lnTo>
                  <a:lnTo>
                    <a:pt x="581" y="698"/>
                  </a:lnTo>
                  <a:lnTo>
                    <a:pt x="586" y="691"/>
                  </a:lnTo>
                  <a:lnTo>
                    <a:pt x="590" y="687"/>
                  </a:lnTo>
                  <a:lnTo>
                    <a:pt x="596" y="681"/>
                  </a:lnTo>
                  <a:lnTo>
                    <a:pt x="601" y="674"/>
                  </a:lnTo>
                  <a:lnTo>
                    <a:pt x="606" y="668"/>
                  </a:lnTo>
                  <a:lnTo>
                    <a:pt x="612" y="664"/>
                  </a:lnTo>
                  <a:lnTo>
                    <a:pt x="616" y="657"/>
                  </a:lnTo>
                  <a:lnTo>
                    <a:pt x="621" y="651"/>
                  </a:lnTo>
                  <a:lnTo>
                    <a:pt x="626" y="647"/>
                  </a:lnTo>
                  <a:lnTo>
                    <a:pt x="632" y="640"/>
                  </a:lnTo>
                  <a:lnTo>
                    <a:pt x="633" y="636"/>
                  </a:lnTo>
                  <a:lnTo>
                    <a:pt x="635" y="633"/>
                  </a:lnTo>
                  <a:lnTo>
                    <a:pt x="638" y="628"/>
                  </a:lnTo>
                  <a:lnTo>
                    <a:pt x="640" y="625"/>
                  </a:lnTo>
                  <a:lnTo>
                    <a:pt x="643" y="622"/>
                  </a:lnTo>
                  <a:lnTo>
                    <a:pt x="646" y="619"/>
                  </a:lnTo>
                  <a:lnTo>
                    <a:pt x="649" y="616"/>
                  </a:lnTo>
                  <a:lnTo>
                    <a:pt x="652" y="614"/>
                  </a:lnTo>
                  <a:lnTo>
                    <a:pt x="654" y="608"/>
                  </a:lnTo>
                  <a:lnTo>
                    <a:pt x="657" y="603"/>
                  </a:lnTo>
                  <a:lnTo>
                    <a:pt x="658" y="599"/>
                  </a:lnTo>
                  <a:lnTo>
                    <a:pt x="661" y="593"/>
                  </a:lnTo>
                  <a:lnTo>
                    <a:pt x="664" y="588"/>
                  </a:lnTo>
                  <a:lnTo>
                    <a:pt x="667" y="582"/>
                  </a:lnTo>
                  <a:lnTo>
                    <a:pt x="669" y="576"/>
                  </a:lnTo>
                  <a:lnTo>
                    <a:pt x="671" y="571"/>
                  </a:lnTo>
                  <a:lnTo>
                    <a:pt x="678" y="559"/>
                  </a:lnTo>
                  <a:lnTo>
                    <a:pt x="683" y="546"/>
                  </a:lnTo>
                  <a:lnTo>
                    <a:pt x="688" y="534"/>
                  </a:lnTo>
                  <a:lnTo>
                    <a:pt x="692" y="522"/>
                  </a:lnTo>
                  <a:lnTo>
                    <a:pt x="697" y="509"/>
                  </a:lnTo>
                  <a:lnTo>
                    <a:pt x="700" y="497"/>
                  </a:lnTo>
                  <a:lnTo>
                    <a:pt x="703" y="485"/>
                  </a:lnTo>
                  <a:lnTo>
                    <a:pt x="706" y="471"/>
                  </a:lnTo>
                  <a:lnTo>
                    <a:pt x="708" y="458"/>
                  </a:lnTo>
                  <a:lnTo>
                    <a:pt x="709" y="446"/>
                  </a:lnTo>
                  <a:lnTo>
                    <a:pt x="711" y="432"/>
                  </a:lnTo>
                  <a:lnTo>
                    <a:pt x="712" y="420"/>
                  </a:lnTo>
                  <a:lnTo>
                    <a:pt x="715" y="407"/>
                  </a:lnTo>
                  <a:lnTo>
                    <a:pt x="715" y="395"/>
                  </a:lnTo>
                  <a:lnTo>
                    <a:pt x="717" y="383"/>
                  </a:lnTo>
                  <a:lnTo>
                    <a:pt x="718" y="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5" name="Freeform 69"/>
            <p:cNvSpPr>
              <a:spLocks/>
            </p:cNvSpPr>
            <p:nvPr/>
          </p:nvSpPr>
          <p:spPr bwMode="auto">
            <a:xfrm>
              <a:off x="2849" y="2770"/>
              <a:ext cx="144" cy="406"/>
            </a:xfrm>
            <a:custGeom>
              <a:avLst/>
              <a:gdLst>
                <a:gd name="T0" fmla="*/ 141 w 144"/>
                <a:gd name="T1" fmla="*/ 5 h 406"/>
                <a:gd name="T2" fmla="*/ 141 w 144"/>
                <a:gd name="T3" fmla="*/ 3 h 406"/>
                <a:gd name="T4" fmla="*/ 139 w 144"/>
                <a:gd name="T5" fmla="*/ 2 h 406"/>
                <a:gd name="T6" fmla="*/ 136 w 144"/>
                <a:gd name="T7" fmla="*/ 2 h 406"/>
                <a:gd name="T8" fmla="*/ 133 w 144"/>
                <a:gd name="T9" fmla="*/ 0 h 406"/>
                <a:gd name="T10" fmla="*/ 122 w 144"/>
                <a:gd name="T11" fmla="*/ 3 h 406"/>
                <a:gd name="T12" fmla="*/ 111 w 144"/>
                <a:gd name="T13" fmla="*/ 10 h 406"/>
                <a:gd name="T14" fmla="*/ 102 w 144"/>
                <a:gd name="T15" fmla="*/ 16 h 406"/>
                <a:gd name="T16" fmla="*/ 94 w 144"/>
                <a:gd name="T17" fmla="*/ 22 h 406"/>
                <a:gd name="T18" fmla="*/ 85 w 144"/>
                <a:gd name="T19" fmla="*/ 28 h 406"/>
                <a:gd name="T20" fmla="*/ 74 w 144"/>
                <a:gd name="T21" fmla="*/ 34 h 406"/>
                <a:gd name="T22" fmla="*/ 64 w 144"/>
                <a:gd name="T23" fmla="*/ 37 h 406"/>
                <a:gd name="T24" fmla="*/ 51 w 144"/>
                <a:gd name="T25" fmla="*/ 39 h 406"/>
                <a:gd name="T26" fmla="*/ 53 w 144"/>
                <a:gd name="T27" fmla="*/ 87 h 406"/>
                <a:gd name="T28" fmla="*/ 56 w 144"/>
                <a:gd name="T29" fmla="*/ 135 h 406"/>
                <a:gd name="T30" fmla="*/ 56 w 144"/>
                <a:gd name="T31" fmla="*/ 183 h 406"/>
                <a:gd name="T32" fmla="*/ 45 w 144"/>
                <a:gd name="T33" fmla="*/ 229 h 406"/>
                <a:gd name="T34" fmla="*/ 45 w 144"/>
                <a:gd name="T35" fmla="*/ 243 h 406"/>
                <a:gd name="T36" fmla="*/ 47 w 144"/>
                <a:gd name="T37" fmla="*/ 258 h 406"/>
                <a:gd name="T38" fmla="*/ 42 w 144"/>
                <a:gd name="T39" fmla="*/ 278 h 406"/>
                <a:gd name="T40" fmla="*/ 36 w 144"/>
                <a:gd name="T41" fmla="*/ 300 h 406"/>
                <a:gd name="T42" fmla="*/ 28 w 144"/>
                <a:gd name="T43" fmla="*/ 320 h 406"/>
                <a:gd name="T44" fmla="*/ 22 w 144"/>
                <a:gd name="T45" fmla="*/ 340 h 406"/>
                <a:gd name="T46" fmla="*/ 19 w 144"/>
                <a:gd name="T47" fmla="*/ 343 h 406"/>
                <a:gd name="T48" fmla="*/ 20 w 144"/>
                <a:gd name="T49" fmla="*/ 348 h 406"/>
                <a:gd name="T50" fmla="*/ 13 w 144"/>
                <a:gd name="T51" fmla="*/ 360 h 406"/>
                <a:gd name="T52" fmla="*/ 8 w 144"/>
                <a:gd name="T53" fmla="*/ 376 h 406"/>
                <a:gd name="T54" fmla="*/ 5 w 144"/>
                <a:gd name="T55" fmla="*/ 391 h 406"/>
                <a:gd name="T56" fmla="*/ 0 w 144"/>
                <a:gd name="T57" fmla="*/ 406 h 406"/>
                <a:gd name="T58" fmla="*/ 6 w 144"/>
                <a:gd name="T59" fmla="*/ 402 h 406"/>
                <a:gd name="T60" fmla="*/ 13 w 144"/>
                <a:gd name="T61" fmla="*/ 397 h 406"/>
                <a:gd name="T62" fmla="*/ 17 w 144"/>
                <a:gd name="T63" fmla="*/ 389 h 406"/>
                <a:gd name="T64" fmla="*/ 22 w 144"/>
                <a:gd name="T65" fmla="*/ 385 h 406"/>
                <a:gd name="T66" fmla="*/ 33 w 144"/>
                <a:gd name="T67" fmla="*/ 371 h 406"/>
                <a:gd name="T68" fmla="*/ 43 w 144"/>
                <a:gd name="T69" fmla="*/ 357 h 406"/>
                <a:gd name="T70" fmla="*/ 53 w 144"/>
                <a:gd name="T71" fmla="*/ 343 h 406"/>
                <a:gd name="T72" fmla="*/ 62 w 144"/>
                <a:gd name="T73" fmla="*/ 329 h 406"/>
                <a:gd name="T74" fmla="*/ 71 w 144"/>
                <a:gd name="T75" fmla="*/ 314 h 406"/>
                <a:gd name="T76" fmla="*/ 81 w 144"/>
                <a:gd name="T77" fmla="*/ 300 h 406"/>
                <a:gd name="T78" fmla="*/ 88 w 144"/>
                <a:gd name="T79" fmla="*/ 286 h 406"/>
                <a:gd name="T80" fmla="*/ 98 w 144"/>
                <a:gd name="T81" fmla="*/ 271 h 406"/>
                <a:gd name="T82" fmla="*/ 99 w 144"/>
                <a:gd name="T83" fmla="*/ 260 h 406"/>
                <a:gd name="T84" fmla="*/ 104 w 144"/>
                <a:gd name="T85" fmla="*/ 251 h 406"/>
                <a:gd name="T86" fmla="*/ 107 w 144"/>
                <a:gd name="T87" fmla="*/ 240 h 406"/>
                <a:gd name="T88" fmla="*/ 110 w 144"/>
                <a:gd name="T89" fmla="*/ 229 h 406"/>
                <a:gd name="T90" fmla="*/ 119 w 144"/>
                <a:gd name="T91" fmla="*/ 210 h 406"/>
                <a:gd name="T92" fmla="*/ 124 w 144"/>
                <a:gd name="T93" fmla="*/ 192 h 406"/>
                <a:gd name="T94" fmla="*/ 128 w 144"/>
                <a:gd name="T95" fmla="*/ 175 h 406"/>
                <a:gd name="T96" fmla="*/ 132 w 144"/>
                <a:gd name="T97" fmla="*/ 156 h 406"/>
                <a:gd name="T98" fmla="*/ 135 w 144"/>
                <a:gd name="T99" fmla="*/ 129 h 406"/>
                <a:gd name="T100" fmla="*/ 138 w 144"/>
                <a:gd name="T101" fmla="*/ 102 h 406"/>
                <a:gd name="T102" fmla="*/ 141 w 144"/>
                <a:gd name="T103" fmla="*/ 76 h 406"/>
                <a:gd name="T104" fmla="*/ 144 w 144"/>
                <a:gd name="T105" fmla="*/ 50 h 4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4"/>
                <a:gd name="T160" fmla="*/ 0 h 406"/>
                <a:gd name="T161" fmla="*/ 144 w 144"/>
                <a:gd name="T162" fmla="*/ 406 h 40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4" h="406">
                  <a:moveTo>
                    <a:pt x="144" y="50"/>
                  </a:moveTo>
                  <a:lnTo>
                    <a:pt x="141" y="5"/>
                  </a:lnTo>
                  <a:lnTo>
                    <a:pt x="141" y="3"/>
                  </a:lnTo>
                  <a:lnTo>
                    <a:pt x="139" y="3"/>
                  </a:lnTo>
                  <a:lnTo>
                    <a:pt x="139" y="2"/>
                  </a:lnTo>
                  <a:lnTo>
                    <a:pt x="138" y="2"/>
                  </a:lnTo>
                  <a:lnTo>
                    <a:pt x="136" y="2"/>
                  </a:lnTo>
                  <a:lnTo>
                    <a:pt x="135" y="2"/>
                  </a:lnTo>
                  <a:lnTo>
                    <a:pt x="133" y="0"/>
                  </a:lnTo>
                  <a:lnTo>
                    <a:pt x="127" y="2"/>
                  </a:lnTo>
                  <a:lnTo>
                    <a:pt x="122" y="3"/>
                  </a:lnTo>
                  <a:lnTo>
                    <a:pt x="116" y="7"/>
                  </a:lnTo>
                  <a:lnTo>
                    <a:pt x="111" y="10"/>
                  </a:lnTo>
                  <a:lnTo>
                    <a:pt x="107" y="13"/>
                  </a:lnTo>
                  <a:lnTo>
                    <a:pt x="102" y="16"/>
                  </a:lnTo>
                  <a:lnTo>
                    <a:pt x="98" y="19"/>
                  </a:lnTo>
                  <a:lnTo>
                    <a:pt x="94" y="22"/>
                  </a:lnTo>
                  <a:lnTo>
                    <a:pt x="90" y="25"/>
                  </a:lnTo>
                  <a:lnTo>
                    <a:pt x="85" y="28"/>
                  </a:lnTo>
                  <a:lnTo>
                    <a:pt x="81" y="31"/>
                  </a:lnTo>
                  <a:lnTo>
                    <a:pt x="74" y="34"/>
                  </a:lnTo>
                  <a:lnTo>
                    <a:pt x="70" y="36"/>
                  </a:lnTo>
                  <a:lnTo>
                    <a:pt x="64" y="37"/>
                  </a:lnTo>
                  <a:lnTo>
                    <a:pt x="57" y="39"/>
                  </a:lnTo>
                  <a:lnTo>
                    <a:pt x="51" y="39"/>
                  </a:lnTo>
                  <a:lnTo>
                    <a:pt x="51" y="64"/>
                  </a:lnTo>
                  <a:lnTo>
                    <a:pt x="53" y="87"/>
                  </a:lnTo>
                  <a:lnTo>
                    <a:pt x="54" y="110"/>
                  </a:lnTo>
                  <a:lnTo>
                    <a:pt x="56" y="135"/>
                  </a:lnTo>
                  <a:lnTo>
                    <a:pt x="56" y="158"/>
                  </a:lnTo>
                  <a:lnTo>
                    <a:pt x="56" y="183"/>
                  </a:lnTo>
                  <a:lnTo>
                    <a:pt x="51" y="206"/>
                  </a:lnTo>
                  <a:lnTo>
                    <a:pt x="45" y="229"/>
                  </a:lnTo>
                  <a:lnTo>
                    <a:pt x="45" y="235"/>
                  </a:lnTo>
                  <a:lnTo>
                    <a:pt x="45" y="243"/>
                  </a:lnTo>
                  <a:lnTo>
                    <a:pt x="45" y="251"/>
                  </a:lnTo>
                  <a:lnTo>
                    <a:pt x="47" y="258"/>
                  </a:lnTo>
                  <a:lnTo>
                    <a:pt x="45" y="267"/>
                  </a:lnTo>
                  <a:lnTo>
                    <a:pt x="42" y="278"/>
                  </a:lnTo>
                  <a:lnTo>
                    <a:pt x="39" y="289"/>
                  </a:lnTo>
                  <a:lnTo>
                    <a:pt x="36" y="300"/>
                  </a:lnTo>
                  <a:lnTo>
                    <a:pt x="31" y="309"/>
                  </a:lnTo>
                  <a:lnTo>
                    <a:pt x="28" y="320"/>
                  </a:lnTo>
                  <a:lnTo>
                    <a:pt x="25" y="331"/>
                  </a:lnTo>
                  <a:lnTo>
                    <a:pt x="22" y="340"/>
                  </a:lnTo>
                  <a:lnTo>
                    <a:pt x="20" y="342"/>
                  </a:lnTo>
                  <a:lnTo>
                    <a:pt x="19" y="343"/>
                  </a:lnTo>
                  <a:lnTo>
                    <a:pt x="20" y="345"/>
                  </a:lnTo>
                  <a:lnTo>
                    <a:pt x="20" y="348"/>
                  </a:lnTo>
                  <a:lnTo>
                    <a:pt x="16" y="354"/>
                  </a:lnTo>
                  <a:lnTo>
                    <a:pt x="13" y="360"/>
                  </a:lnTo>
                  <a:lnTo>
                    <a:pt x="11" y="368"/>
                  </a:lnTo>
                  <a:lnTo>
                    <a:pt x="8" y="376"/>
                  </a:lnTo>
                  <a:lnTo>
                    <a:pt x="6" y="383"/>
                  </a:lnTo>
                  <a:lnTo>
                    <a:pt x="5" y="391"/>
                  </a:lnTo>
                  <a:lnTo>
                    <a:pt x="2" y="399"/>
                  </a:lnTo>
                  <a:lnTo>
                    <a:pt x="0" y="406"/>
                  </a:lnTo>
                  <a:lnTo>
                    <a:pt x="3" y="405"/>
                  </a:lnTo>
                  <a:lnTo>
                    <a:pt x="6" y="402"/>
                  </a:lnTo>
                  <a:lnTo>
                    <a:pt x="10" y="400"/>
                  </a:lnTo>
                  <a:lnTo>
                    <a:pt x="13" y="397"/>
                  </a:lnTo>
                  <a:lnTo>
                    <a:pt x="14" y="393"/>
                  </a:lnTo>
                  <a:lnTo>
                    <a:pt x="17" y="389"/>
                  </a:lnTo>
                  <a:lnTo>
                    <a:pt x="20" y="386"/>
                  </a:lnTo>
                  <a:lnTo>
                    <a:pt x="22" y="385"/>
                  </a:lnTo>
                  <a:lnTo>
                    <a:pt x="28" y="377"/>
                  </a:lnTo>
                  <a:lnTo>
                    <a:pt x="33" y="371"/>
                  </a:lnTo>
                  <a:lnTo>
                    <a:pt x="39" y="363"/>
                  </a:lnTo>
                  <a:lnTo>
                    <a:pt x="43" y="357"/>
                  </a:lnTo>
                  <a:lnTo>
                    <a:pt x="48" y="349"/>
                  </a:lnTo>
                  <a:lnTo>
                    <a:pt x="53" y="343"/>
                  </a:lnTo>
                  <a:lnTo>
                    <a:pt x="57" y="335"/>
                  </a:lnTo>
                  <a:lnTo>
                    <a:pt x="62" y="329"/>
                  </a:lnTo>
                  <a:lnTo>
                    <a:pt x="67" y="322"/>
                  </a:lnTo>
                  <a:lnTo>
                    <a:pt x="71" y="314"/>
                  </a:lnTo>
                  <a:lnTo>
                    <a:pt x="76" y="308"/>
                  </a:lnTo>
                  <a:lnTo>
                    <a:pt x="81" y="300"/>
                  </a:lnTo>
                  <a:lnTo>
                    <a:pt x="85" y="292"/>
                  </a:lnTo>
                  <a:lnTo>
                    <a:pt x="88" y="286"/>
                  </a:lnTo>
                  <a:lnTo>
                    <a:pt x="93" y="278"/>
                  </a:lnTo>
                  <a:lnTo>
                    <a:pt x="98" y="271"/>
                  </a:lnTo>
                  <a:lnTo>
                    <a:pt x="98" y="266"/>
                  </a:lnTo>
                  <a:lnTo>
                    <a:pt x="99" y="260"/>
                  </a:lnTo>
                  <a:lnTo>
                    <a:pt x="102" y="255"/>
                  </a:lnTo>
                  <a:lnTo>
                    <a:pt x="104" y="251"/>
                  </a:lnTo>
                  <a:lnTo>
                    <a:pt x="105" y="246"/>
                  </a:lnTo>
                  <a:lnTo>
                    <a:pt x="107" y="240"/>
                  </a:lnTo>
                  <a:lnTo>
                    <a:pt x="110" y="234"/>
                  </a:lnTo>
                  <a:lnTo>
                    <a:pt x="110" y="229"/>
                  </a:lnTo>
                  <a:lnTo>
                    <a:pt x="115" y="220"/>
                  </a:lnTo>
                  <a:lnTo>
                    <a:pt x="119" y="210"/>
                  </a:lnTo>
                  <a:lnTo>
                    <a:pt x="122" y="201"/>
                  </a:lnTo>
                  <a:lnTo>
                    <a:pt x="124" y="192"/>
                  </a:lnTo>
                  <a:lnTo>
                    <a:pt x="127" y="184"/>
                  </a:lnTo>
                  <a:lnTo>
                    <a:pt x="128" y="175"/>
                  </a:lnTo>
                  <a:lnTo>
                    <a:pt x="130" y="166"/>
                  </a:lnTo>
                  <a:lnTo>
                    <a:pt x="132" y="156"/>
                  </a:lnTo>
                  <a:lnTo>
                    <a:pt x="133" y="142"/>
                  </a:lnTo>
                  <a:lnTo>
                    <a:pt x="135" y="129"/>
                  </a:lnTo>
                  <a:lnTo>
                    <a:pt x="136" y="116"/>
                  </a:lnTo>
                  <a:lnTo>
                    <a:pt x="138" y="102"/>
                  </a:lnTo>
                  <a:lnTo>
                    <a:pt x="139" y="90"/>
                  </a:lnTo>
                  <a:lnTo>
                    <a:pt x="141" y="76"/>
                  </a:lnTo>
                  <a:lnTo>
                    <a:pt x="142" y="64"/>
                  </a:lnTo>
                  <a:lnTo>
                    <a:pt x="144" y="5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6" name="Freeform 70"/>
            <p:cNvSpPr>
              <a:spLocks/>
            </p:cNvSpPr>
            <p:nvPr/>
          </p:nvSpPr>
          <p:spPr bwMode="auto">
            <a:xfrm>
              <a:off x="2726" y="2540"/>
              <a:ext cx="261" cy="230"/>
            </a:xfrm>
            <a:custGeom>
              <a:avLst/>
              <a:gdLst>
                <a:gd name="T0" fmla="*/ 261 w 261"/>
                <a:gd name="T1" fmla="*/ 207 h 230"/>
                <a:gd name="T2" fmla="*/ 258 w 261"/>
                <a:gd name="T3" fmla="*/ 190 h 230"/>
                <a:gd name="T4" fmla="*/ 255 w 261"/>
                <a:gd name="T5" fmla="*/ 175 h 230"/>
                <a:gd name="T6" fmla="*/ 248 w 261"/>
                <a:gd name="T7" fmla="*/ 158 h 230"/>
                <a:gd name="T8" fmla="*/ 242 w 261"/>
                <a:gd name="T9" fmla="*/ 142 h 230"/>
                <a:gd name="T10" fmla="*/ 234 w 261"/>
                <a:gd name="T11" fmla="*/ 128 h 230"/>
                <a:gd name="T12" fmla="*/ 227 w 261"/>
                <a:gd name="T13" fmla="*/ 113 h 230"/>
                <a:gd name="T14" fmla="*/ 219 w 261"/>
                <a:gd name="T15" fmla="*/ 101 h 230"/>
                <a:gd name="T16" fmla="*/ 211 w 261"/>
                <a:gd name="T17" fmla="*/ 88 h 230"/>
                <a:gd name="T18" fmla="*/ 202 w 261"/>
                <a:gd name="T19" fmla="*/ 76 h 230"/>
                <a:gd name="T20" fmla="*/ 191 w 261"/>
                <a:gd name="T21" fmla="*/ 65 h 230"/>
                <a:gd name="T22" fmla="*/ 180 w 261"/>
                <a:gd name="T23" fmla="*/ 54 h 230"/>
                <a:gd name="T24" fmla="*/ 168 w 261"/>
                <a:gd name="T25" fmla="*/ 44 h 230"/>
                <a:gd name="T26" fmla="*/ 156 w 261"/>
                <a:gd name="T27" fmla="*/ 34 h 230"/>
                <a:gd name="T28" fmla="*/ 142 w 261"/>
                <a:gd name="T29" fmla="*/ 27 h 230"/>
                <a:gd name="T30" fmla="*/ 128 w 261"/>
                <a:gd name="T31" fmla="*/ 20 h 230"/>
                <a:gd name="T32" fmla="*/ 117 w 261"/>
                <a:gd name="T33" fmla="*/ 16 h 230"/>
                <a:gd name="T34" fmla="*/ 108 w 261"/>
                <a:gd name="T35" fmla="*/ 14 h 230"/>
                <a:gd name="T36" fmla="*/ 100 w 261"/>
                <a:gd name="T37" fmla="*/ 13 h 230"/>
                <a:gd name="T38" fmla="*/ 92 w 261"/>
                <a:gd name="T39" fmla="*/ 11 h 230"/>
                <a:gd name="T40" fmla="*/ 83 w 261"/>
                <a:gd name="T41" fmla="*/ 10 h 230"/>
                <a:gd name="T42" fmla="*/ 75 w 261"/>
                <a:gd name="T43" fmla="*/ 8 h 230"/>
                <a:gd name="T44" fmla="*/ 68 w 261"/>
                <a:gd name="T45" fmla="*/ 5 h 230"/>
                <a:gd name="T46" fmla="*/ 60 w 261"/>
                <a:gd name="T47" fmla="*/ 3 h 230"/>
                <a:gd name="T48" fmla="*/ 52 w 261"/>
                <a:gd name="T49" fmla="*/ 2 h 230"/>
                <a:gd name="T50" fmla="*/ 46 w 261"/>
                <a:gd name="T51" fmla="*/ 2 h 230"/>
                <a:gd name="T52" fmla="*/ 38 w 261"/>
                <a:gd name="T53" fmla="*/ 2 h 230"/>
                <a:gd name="T54" fmla="*/ 31 w 261"/>
                <a:gd name="T55" fmla="*/ 2 h 230"/>
                <a:gd name="T56" fmla="*/ 24 w 261"/>
                <a:gd name="T57" fmla="*/ 0 h 230"/>
                <a:gd name="T58" fmla="*/ 17 w 261"/>
                <a:gd name="T59" fmla="*/ 0 h 230"/>
                <a:gd name="T60" fmla="*/ 10 w 261"/>
                <a:gd name="T61" fmla="*/ 0 h 230"/>
                <a:gd name="T62" fmla="*/ 3 w 261"/>
                <a:gd name="T63" fmla="*/ 0 h 230"/>
                <a:gd name="T64" fmla="*/ 6 w 261"/>
                <a:gd name="T65" fmla="*/ 5 h 230"/>
                <a:gd name="T66" fmla="*/ 20 w 261"/>
                <a:gd name="T67" fmla="*/ 13 h 230"/>
                <a:gd name="T68" fmla="*/ 34 w 261"/>
                <a:gd name="T69" fmla="*/ 22 h 230"/>
                <a:gd name="T70" fmla="*/ 49 w 261"/>
                <a:gd name="T71" fmla="*/ 30 h 230"/>
                <a:gd name="T72" fmla="*/ 65 w 261"/>
                <a:gd name="T73" fmla="*/ 39 h 230"/>
                <a:gd name="T74" fmla="*/ 77 w 261"/>
                <a:gd name="T75" fmla="*/ 48 h 230"/>
                <a:gd name="T76" fmla="*/ 88 w 261"/>
                <a:gd name="T77" fmla="*/ 61 h 230"/>
                <a:gd name="T78" fmla="*/ 97 w 261"/>
                <a:gd name="T79" fmla="*/ 73 h 230"/>
                <a:gd name="T80" fmla="*/ 106 w 261"/>
                <a:gd name="T81" fmla="*/ 88 h 230"/>
                <a:gd name="T82" fmla="*/ 117 w 261"/>
                <a:gd name="T83" fmla="*/ 104 h 230"/>
                <a:gd name="T84" fmla="*/ 126 w 261"/>
                <a:gd name="T85" fmla="*/ 121 h 230"/>
                <a:gd name="T86" fmla="*/ 136 w 261"/>
                <a:gd name="T87" fmla="*/ 136 h 230"/>
                <a:gd name="T88" fmla="*/ 145 w 261"/>
                <a:gd name="T89" fmla="*/ 153 h 230"/>
                <a:gd name="T90" fmla="*/ 153 w 261"/>
                <a:gd name="T91" fmla="*/ 170 h 230"/>
                <a:gd name="T92" fmla="*/ 159 w 261"/>
                <a:gd name="T93" fmla="*/ 187 h 230"/>
                <a:gd name="T94" fmla="*/ 165 w 261"/>
                <a:gd name="T95" fmla="*/ 206 h 230"/>
                <a:gd name="T96" fmla="*/ 170 w 261"/>
                <a:gd name="T97" fmla="*/ 216 h 230"/>
                <a:gd name="T98" fmla="*/ 173 w 261"/>
                <a:gd name="T99" fmla="*/ 218 h 230"/>
                <a:gd name="T100" fmla="*/ 176 w 261"/>
                <a:gd name="T101" fmla="*/ 221 h 230"/>
                <a:gd name="T102" fmla="*/ 177 w 261"/>
                <a:gd name="T103" fmla="*/ 223 h 230"/>
                <a:gd name="T104" fmla="*/ 188 w 261"/>
                <a:gd name="T105" fmla="*/ 230 h 230"/>
                <a:gd name="T106" fmla="*/ 196 w 261"/>
                <a:gd name="T107" fmla="*/ 226 h 230"/>
                <a:gd name="T108" fmla="*/ 204 w 261"/>
                <a:gd name="T109" fmla="*/ 223 h 230"/>
                <a:gd name="T110" fmla="*/ 213 w 261"/>
                <a:gd name="T111" fmla="*/ 220 h 230"/>
                <a:gd name="T112" fmla="*/ 222 w 261"/>
                <a:gd name="T113" fmla="*/ 216 h 230"/>
                <a:gd name="T114" fmla="*/ 231 w 261"/>
                <a:gd name="T115" fmla="*/ 215 h 230"/>
                <a:gd name="T116" fmla="*/ 241 w 261"/>
                <a:gd name="T117" fmla="*/ 215 h 230"/>
                <a:gd name="T118" fmla="*/ 251 w 261"/>
                <a:gd name="T119" fmla="*/ 213 h 230"/>
                <a:gd name="T120" fmla="*/ 261 w 261"/>
                <a:gd name="T121" fmla="*/ 215 h 2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1"/>
                <a:gd name="T184" fmla="*/ 0 h 230"/>
                <a:gd name="T185" fmla="*/ 261 w 261"/>
                <a:gd name="T186" fmla="*/ 230 h 2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1" h="230">
                  <a:moveTo>
                    <a:pt x="261" y="215"/>
                  </a:moveTo>
                  <a:lnTo>
                    <a:pt x="261" y="207"/>
                  </a:lnTo>
                  <a:lnTo>
                    <a:pt x="259" y="198"/>
                  </a:lnTo>
                  <a:lnTo>
                    <a:pt x="258" y="190"/>
                  </a:lnTo>
                  <a:lnTo>
                    <a:pt x="256" y="182"/>
                  </a:lnTo>
                  <a:lnTo>
                    <a:pt x="255" y="175"/>
                  </a:lnTo>
                  <a:lnTo>
                    <a:pt x="251" y="166"/>
                  </a:lnTo>
                  <a:lnTo>
                    <a:pt x="248" y="158"/>
                  </a:lnTo>
                  <a:lnTo>
                    <a:pt x="245" y="150"/>
                  </a:lnTo>
                  <a:lnTo>
                    <a:pt x="242" y="142"/>
                  </a:lnTo>
                  <a:lnTo>
                    <a:pt x="239" y="136"/>
                  </a:lnTo>
                  <a:lnTo>
                    <a:pt x="234" y="128"/>
                  </a:lnTo>
                  <a:lnTo>
                    <a:pt x="231" y="121"/>
                  </a:lnTo>
                  <a:lnTo>
                    <a:pt x="227" y="113"/>
                  </a:lnTo>
                  <a:lnTo>
                    <a:pt x="224" y="107"/>
                  </a:lnTo>
                  <a:lnTo>
                    <a:pt x="219" y="101"/>
                  </a:lnTo>
                  <a:lnTo>
                    <a:pt x="216" y="93"/>
                  </a:lnTo>
                  <a:lnTo>
                    <a:pt x="211" y="88"/>
                  </a:lnTo>
                  <a:lnTo>
                    <a:pt x="207" y="82"/>
                  </a:lnTo>
                  <a:lnTo>
                    <a:pt x="202" y="76"/>
                  </a:lnTo>
                  <a:lnTo>
                    <a:pt x="197" y="70"/>
                  </a:lnTo>
                  <a:lnTo>
                    <a:pt x="191" y="65"/>
                  </a:lnTo>
                  <a:lnTo>
                    <a:pt x="185" y="59"/>
                  </a:lnTo>
                  <a:lnTo>
                    <a:pt x="180" y="54"/>
                  </a:lnTo>
                  <a:lnTo>
                    <a:pt x="174" y="48"/>
                  </a:lnTo>
                  <a:lnTo>
                    <a:pt x="168" y="44"/>
                  </a:lnTo>
                  <a:lnTo>
                    <a:pt x="162" y="39"/>
                  </a:lnTo>
                  <a:lnTo>
                    <a:pt x="156" y="34"/>
                  </a:lnTo>
                  <a:lnTo>
                    <a:pt x="148" y="31"/>
                  </a:lnTo>
                  <a:lnTo>
                    <a:pt x="142" y="27"/>
                  </a:lnTo>
                  <a:lnTo>
                    <a:pt x="134" y="23"/>
                  </a:lnTo>
                  <a:lnTo>
                    <a:pt x="128" y="20"/>
                  </a:lnTo>
                  <a:lnTo>
                    <a:pt x="120" y="17"/>
                  </a:lnTo>
                  <a:lnTo>
                    <a:pt x="117" y="16"/>
                  </a:lnTo>
                  <a:lnTo>
                    <a:pt x="112" y="16"/>
                  </a:lnTo>
                  <a:lnTo>
                    <a:pt x="108" y="14"/>
                  </a:lnTo>
                  <a:lnTo>
                    <a:pt x="105" y="14"/>
                  </a:lnTo>
                  <a:lnTo>
                    <a:pt x="100" y="13"/>
                  </a:lnTo>
                  <a:lnTo>
                    <a:pt x="95" y="13"/>
                  </a:lnTo>
                  <a:lnTo>
                    <a:pt x="92" y="11"/>
                  </a:lnTo>
                  <a:lnTo>
                    <a:pt x="88" y="10"/>
                  </a:lnTo>
                  <a:lnTo>
                    <a:pt x="83" y="10"/>
                  </a:lnTo>
                  <a:lnTo>
                    <a:pt x="80" y="8"/>
                  </a:lnTo>
                  <a:lnTo>
                    <a:pt x="75" y="8"/>
                  </a:lnTo>
                  <a:lnTo>
                    <a:pt x="72" y="6"/>
                  </a:lnTo>
                  <a:lnTo>
                    <a:pt x="68" y="5"/>
                  </a:lnTo>
                  <a:lnTo>
                    <a:pt x="65" y="5"/>
                  </a:lnTo>
                  <a:lnTo>
                    <a:pt x="60" y="3"/>
                  </a:lnTo>
                  <a:lnTo>
                    <a:pt x="57" y="2"/>
                  </a:lnTo>
                  <a:lnTo>
                    <a:pt x="52" y="2"/>
                  </a:lnTo>
                  <a:lnTo>
                    <a:pt x="49" y="2"/>
                  </a:lnTo>
                  <a:lnTo>
                    <a:pt x="46" y="2"/>
                  </a:lnTo>
                  <a:lnTo>
                    <a:pt x="41" y="2"/>
                  </a:lnTo>
                  <a:lnTo>
                    <a:pt x="38" y="2"/>
                  </a:lnTo>
                  <a:lnTo>
                    <a:pt x="35" y="2"/>
                  </a:lnTo>
                  <a:lnTo>
                    <a:pt x="31" y="2"/>
                  </a:lnTo>
                  <a:lnTo>
                    <a:pt x="27" y="2"/>
                  </a:lnTo>
                  <a:lnTo>
                    <a:pt x="24" y="0"/>
                  </a:lnTo>
                  <a:lnTo>
                    <a:pt x="20" y="0"/>
                  </a:lnTo>
                  <a:lnTo>
                    <a:pt x="17" y="0"/>
                  </a:lnTo>
                  <a:lnTo>
                    <a:pt x="14" y="0"/>
                  </a:lnTo>
                  <a:lnTo>
                    <a:pt x="10" y="0"/>
                  </a:lnTo>
                  <a:lnTo>
                    <a:pt x="6" y="0"/>
                  </a:lnTo>
                  <a:lnTo>
                    <a:pt x="3" y="0"/>
                  </a:lnTo>
                  <a:lnTo>
                    <a:pt x="0" y="0"/>
                  </a:lnTo>
                  <a:lnTo>
                    <a:pt x="6" y="5"/>
                  </a:lnTo>
                  <a:lnTo>
                    <a:pt x="12" y="10"/>
                  </a:lnTo>
                  <a:lnTo>
                    <a:pt x="20" y="13"/>
                  </a:lnTo>
                  <a:lnTo>
                    <a:pt x="27" y="17"/>
                  </a:lnTo>
                  <a:lnTo>
                    <a:pt x="34" y="22"/>
                  </a:lnTo>
                  <a:lnTo>
                    <a:pt x="41" y="25"/>
                  </a:lnTo>
                  <a:lnTo>
                    <a:pt x="49" y="30"/>
                  </a:lnTo>
                  <a:lnTo>
                    <a:pt x="57" y="34"/>
                  </a:lnTo>
                  <a:lnTo>
                    <a:pt x="65" y="39"/>
                  </a:lnTo>
                  <a:lnTo>
                    <a:pt x="71" y="44"/>
                  </a:lnTo>
                  <a:lnTo>
                    <a:pt x="77" y="48"/>
                  </a:lnTo>
                  <a:lnTo>
                    <a:pt x="83" y="54"/>
                  </a:lnTo>
                  <a:lnTo>
                    <a:pt x="88" y="61"/>
                  </a:lnTo>
                  <a:lnTo>
                    <a:pt x="92" y="67"/>
                  </a:lnTo>
                  <a:lnTo>
                    <a:pt x="97" y="73"/>
                  </a:lnTo>
                  <a:lnTo>
                    <a:pt x="100" y="81"/>
                  </a:lnTo>
                  <a:lnTo>
                    <a:pt x="106" y="88"/>
                  </a:lnTo>
                  <a:lnTo>
                    <a:pt x="111" y="96"/>
                  </a:lnTo>
                  <a:lnTo>
                    <a:pt x="117" y="104"/>
                  </a:lnTo>
                  <a:lnTo>
                    <a:pt x="122" y="113"/>
                  </a:lnTo>
                  <a:lnTo>
                    <a:pt x="126" y="121"/>
                  </a:lnTo>
                  <a:lnTo>
                    <a:pt x="131" y="128"/>
                  </a:lnTo>
                  <a:lnTo>
                    <a:pt x="136" y="136"/>
                  </a:lnTo>
                  <a:lnTo>
                    <a:pt x="140" y="145"/>
                  </a:lnTo>
                  <a:lnTo>
                    <a:pt x="145" y="153"/>
                  </a:lnTo>
                  <a:lnTo>
                    <a:pt x="149" y="162"/>
                  </a:lnTo>
                  <a:lnTo>
                    <a:pt x="153" y="170"/>
                  </a:lnTo>
                  <a:lnTo>
                    <a:pt x="156" y="179"/>
                  </a:lnTo>
                  <a:lnTo>
                    <a:pt x="159" y="187"/>
                  </a:lnTo>
                  <a:lnTo>
                    <a:pt x="162" y="196"/>
                  </a:lnTo>
                  <a:lnTo>
                    <a:pt x="165" y="206"/>
                  </a:lnTo>
                  <a:lnTo>
                    <a:pt x="168" y="215"/>
                  </a:lnTo>
                  <a:lnTo>
                    <a:pt x="170" y="216"/>
                  </a:lnTo>
                  <a:lnTo>
                    <a:pt x="171" y="218"/>
                  </a:lnTo>
                  <a:lnTo>
                    <a:pt x="173" y="218"/>
                  </a:lnTo>
                  <a:lnTo>
                    <a:pt x="174" y="220"/>
                  </a:lnTo>
                  <a:lnTo>
                    <a:pt x="176" y="221"/>
                  </a:lnTo>
                  <a:lnTo>
                    <a:pt x="177" y="223"/>
                  </a:lnTo>
                  <a:lnTo>
                    <a:pt x="179" y="224"/>
                  </a:lnTo>
                  <a:lnTo>
                    <a:pt x="188" y="230"/>
                  </a:lnTo>
                  <a:lnTo>
                    <a:pt x="191" y="227"/>
                  </a:lnTo>
                  <a:lnTo>
                    <a:pt x="196" y="226"/>
                  </a:lnTo>
                  <a:lnTo>
                    <a:pt x="199" y="224"/>
                  </a:lnTo>
                  <a:lnTo>
                    <a:pt x="204" y="223"/>
                  </a:lnTo>
                  <a:lnTo>
                    <a:pt x="208" y="221"/>
                  </a:lnTo>
                  <a:lnTo>
                    <a:pt x="213" y="220"/>
                  </a:lnTo>
                  <a:lnTo>
                    <a:pt x="217" y="218"/>
                  </a:lnTo>
                  <a:lnTo>
                    <a:pt x="222" y="216"/>
                  </a:lnTo>
                  <a:lnTo>
                    <a:pt x="227" y="216"/>
                  </a:lnTo>
                  <a:lnTo>
                    <a:pt x="231" y="215"/>
                  </a:lnTo>
                  <a:lnTo>
                    <a:pt x="236" y="215"/>
                  </a:lnTo>
                  <a:lnTo>
                    <a:pt x="241" y="215"/>
                  </a:lnTo>
                  <a:lnTo>
                    <a:pt x="245" y="213"/>
                  </a:lnTo>
                  <a:lnTo>
                    <a:pt x="251" y="213"/>
                  </a:lnTo>
                  <a:lnTo>
                    <a:pt x="256" y="215"/>
                  </a:lnTo>
                  <a:lnTo>
                    <a:pt x="261" y="21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7" name="Freeform 71"/>
            <p:cNvSpPr>
              <a:spLocks/>
            </p:cNvSpPr>
            <p:nvPr/>
          </p:nvSpPr>
          <p:spPr bwMode="auto">
            <a:xfrm>
              <a:off x="2757" y="2753"/>
              <a:ext cx="118" cy="502"/>
            </a:xfrm>
            <a:custGeom>
              <a:avLst/>
              <a:gdLst>
                <a:gd name="T0" fmla="*/ 118 w 118"/>
                <a:gd name="T1" fmla="*/ 181 h 502"/>
                <a:gd name="T2" fmla="*/ 118 w 118"/>
                <a:gd name="T3" fmla="*/ 132 h 502"/>
                <a:gd name="T4" fmla="*/ 114 w 118"/>
                <a:gd name="T5" fmla="*/ 81 h 502"/>
                <a:gd name="T6" fmla="*/ 106 w 118"/>
                <a:gd name="T7" fmla="*/ 31 h 502"/>
                <a:gd name="T8" fmla="*/ 98 w 118"/>
                <a:gd name="T9" fmla="*/ 5 h 502"/>
                <a:gd name="T10" fmla="*/ 92 w 118"/>
                <a:gd name="T11" fmla="*/ 2 h 502"/>
                <a:gd name="T12" fmla="*/ 85 w 118"/>
                <a:gd name="T13" fmla="*/ 0 h 502"/>
                <a:gd name="T14" fmla="*/ 75 w 118"/>
                <a:gd name="T15" fmla="*/ 0 h 502"/>
                <a:gd name="T16" fmla="*/ 69 w 118"/>
                <a:gd name="T17" fmla="*/ 0 h 502"/>
                <a:gd name="T18" fmla="*/ 66 w 118"/>
                <a:gd name="T19" fmla="*/ 2 h 502"/>
                <a:gd name="T20" fmla="*/ 63 w 118"/>
                <a:gd name="T21" fmla="*/ 3 h 502"/>
                <a:gd name="T22" fmla="*/ 60 w 118"/>
                <a:gd name="T23" fmla="*/ 3 h 502"/>
                <a:gd name="T24" fmla="*/ 21 w 118"/>
                <a:gd name="T25" fmla="*/ 36 h 502"/>
                <a:gd name="T26" fmla="*/ 17 w 118"/>
                <a:gd name="T27" fmla="*/ 47 h 502"/>
                <a:gd name="T28" fmla="*/ 12 w 118"/>
                <a:gd name="T29" fmla="*/ 54 h 502"/>
                <a:gd name="T30" fmla="*/ 7 w 118"/>
                <a:gd name="T31" fmla="*/ 64 h 502"/>
                <a:gd name="T32" fmla="*/ 7 w 118"/>
                <a:gd name="T33" fmla="*/ 76 h 502"/>
                <a:gd name="T34" fmla="*/ 6 w 118"/>
                <a:gd name="T35" fmla="*/ 79 h 502"/>
                <a:gd name="T36" fmla="*/ 4 w 118"/>
                <a:gd name="T37" fmla="*/ 81 h 502"/>
                <a:gd name="T38" fmla="*/ 1 w 118"/>
                <a:gd name="T39" fmla="*/ 129 h 502"/>
                <a:gd name="T40" fmla="*/ 3 w 118"/>
                <a:gd name="T41" fmla="*/ 175 h 502"/>
                <a:gd name="T42" fmla="*/ 4 w 118"/>
                <a:gd name="T43" fmla="*/ 223 h 502"/>
                <a:gd name="T44" fmla="*/ 7 w 118"/>
                <a:gd name="T45" fmla="*/ 271 h 502"/>
                <a:gd name="T46" fmla="*/ 9 w 118"/>
                <a:gd name="T47" fmla="*/ 328 h 502"/>
                <a:gd name="T48" fmla="*/ 7 w 118"/>
                <a:gd name="T49" fmla="*/ 385 h 502"/>
                <a:gd name="T50" fmla="*/ 3 w 118"/>
                <a:gd name="T51" fmla="*/ 442 h 502"/>
                <a:gd name="T52" fmla="*/ 0 w 118"/>
                <a:gd name="T53" fmla="*/ 501 h 502"/>
                <a:gd name="T54" fmla="*/ 1 w 118"/>
                <a:gd name="T55" fmla="*/ 502 h 502"/>
                <a:gd name="T56" fmla="*/ 4 w 118"/>
                <a:gd name="T57" fmla="*/ 501 h 502"/>
                <a:gd name="T58" fmla="*/ 7 w 118"/>
                <a:gd name="T59" fmla="*/ 498 h 502"/>
                <a:gd name="T60" fmla="*/ 12 w 118"/>
                <a:gd name="T61" fmla="*/ 494 h 502"/>
                <a:gd name="T62" fmla="*/ 17 w 118"/>
                <a:gd name="T63" fmla="*/ 491 h 502"/>
                <a:gd name="T64" fmla="*/ 21 w 118"/>
                <a:gd name="T65" fmla="*/ 490 h 502"/>
                <a:gd name="T66" fmla="*/ 21 w 118"/>
                <a:gd name="T67" fmla="*/ 488 h 502"/>
                <a:gd name="T68" fmla="*/ 23 w 118"/>
                <a:gd name="T69" fmla="*/ 487 h 502"/>
                <a:gd name="T70" fmla="*/ 34 w 118"/>
                <a:gd name="T71" fmla="*/ 474 h 502"/>
                <a:gd name="T72" fmla="*/ 44 w 118"/>
                <a:gd name="T73" fmla="*/ 461 h 502"/>
                <a:gd name="T74" fmla="*/ 52 w 118"/>
                <a:gd name="T75" fmla="*/ 447 h 502"/>
                <a:gd name="T76" fmla="*/ 58 w 118"/>
                <a:gd name="T77" fmla="*/ 430 h 502"/>
                <a:gd name="T78" fmla="*/ 64 w 118"/>
                <a:gd name="T79" fmla="*/ 414 h 502"/>
                <a:gd name="T80" fmla="*/ 71 w 118"/>
                <a:gd name="T81" fmla="*/ 397 h 502"/>
                <a:gd name="T82" fmla="*/ 77 w 118"/>
                <a:gd name="T83" fmla="*/ 382 h 502"/>
                <a:gd name="T84" fmla="*/ 83 w 118"/>
                <a:gd name="T85" fmla="*/ 366 h 502"/>
                <a:gd name="T86" fmla="*/ 91 w 118"/>
                <a:gd name="T87" fmla="*/ 346 h 502"/>
                <a:gd name="T88" fmla="*/ 98 w 118"/>
                <a:gd name="T89" fmla="*/ 326 h 502"/>
                <a:gd name="T90" fmla="*/ 105 w 118"/>
                <a:gd name="T91" fmla="*/ 306 h 502"/>
                <a:gd name="T92" fmla="*/ 109 w 118"/>
                <a:gd name="T93" fmla="*/ 286 h 502"/>
                <a:gd name="T94" fmla="*/ 112 w 118"/>
                <a:gd name="T95" fmla="*/ 266 h 502"/>
                <a:gd name="T96" fmla="*/ 115 w 118"/>
                <a:gd name="T97" fmla="*/ 246 h 502"/>
                <a:gd name="T98" fmla="*/ 118 w 118"/>
                <a:gd name="T99" fmla="*/ 226 h 502"/>
                <a:gd name="T100" fmla="*/ 118 w 118"/>
                <a:gd name="T101" fmla="*/ 206 h 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8"/>
                <a:gd name="T154" fmla="*/ 0 h 502"/>
                <a:gd name="T155" fmla="*/ 118 w 118"/>
                <a:gd name="T156" fmla="*/ 502 h 5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8" h="502">
                  <a:moveTo>
                    <a:pt x="118" y="206"/>
                  </a:moveTo>
                  <a:lnTo>
                    <a:pt x="118" y="181"/>
                  </a:lnTo>
                  <a:lnTo>
                    <a:pt x="118" y="156"/>
                  </a:lnTo>
                  <a:lnTo>
                    <a:pt x="118" y="132"/>
                  </a:lnTo>
                  <a:lnTo>
                    <a:pt x="117" y="105"/>
                  </a:lnTo>
                  <a:lnTo>
                    <a:pt x="114" y="81"/>
                  </a:lnTo>
                  <a:lnTo>
                    <a:pt x="111" y="56"/>
                  </a:lnTo>
                  <a:lnTo>
                    <a:pt x="106" y="31"/>
                  </a:lnTo>
                  <a:lnTo>
                    <a:pt x="100" y="8"/>
                  </a:lnTo>
                  <a:lnTo>
                    <a:pt x="98" y="5"/>
                  </a:lnTo>
                  <a:lnTo>
                    <a:pt x="95" y="3"/>
                  </a:lnTo>
                  <a:lnTo>
                    <a:pt x="92" y="2"/>
                  </a:lnTo>
                  <a:lnTo>
                    <a:pt x="88" y="0"/>
                  </a:lnTo>
                  <a:lnTo>
                    <a:pt x="85" y="0"/>
                  </a:lnTo>
                  <a:lnTo>
                    <a:pt x="80" y="0"/>
                  </a:lnTo>
                  <a:lnTo>
                    <a:pt x="75" y="0"/>
                  </a:lnTo>
                  <a:lnTo>
                    <a:pt x="71" y="0"/>
                  </a:lnTo>
                  <a:lnTo>
                    <a:pt x="69" y="0"/>
                  </a:lnTo>
                  <a:lnTo>
                    <a:pt x="68" y="2"/>
                  </a:lnTo>
                  <a:lnTo>
                    <a:pt x="66" y="2"/>
                  </a:lnTo>
                  <a:lnTo>
                    <a:pt x="64" y="3"/>
                  </a:lnTo>
                  <a:lnTo>
                    <a:pt x="63" y="3"/>
                  </a:lnTo>
                  <a:lnTo>
                    <a:pt x="61" y="3"/>
                  </a:lnTo>
                  <a:lnTo>
                    <a:pt x="60" y="3"/>
                  </a:lnTo>
                  <a:lnTo>
                    <a:pt x="58" y="3"/>
                  </a:lnTo>
                  <a:lnTo>
                    <a:pt x="21" y="36"/>
                  </a:lnTo>
                  <a:lnTo>
                    <a:pt x="20" y="42"/>
                  </a:lnTo>
                  <a:lnTo>
                    <a:pt x="17" y="47"/>
                  </a:lnTo>
                  <a:lnTo>
                    <a:pt x="13" y="50"/>
                  </a:lnTo>
                  <a:lnTo>
                    <a:pt x="12" y="54"/>
                  </a:lnTo>
                  <a:lnTo>
                    <a:pt x="9" y="59"/>
                  </a:lnTo>
                  <a:lnTo>
                    <a:pt x="7" y="64"/>
                  </a:lnTo>
                  <a:lnTo>
                    <a:pt x="6" y="70"/>
                  </a:lnTo>
                  <a:lnTo>
                    <a:pt x="7" y="76"/>
                  </a:lnTo>
                  <a:lnTo>
                    <a:pt x="6" y="78"/>
                  </a:lnTo>
                  <a:lnTo>
                    <a:pt x="6" y="79"/>
                  </a:lnTo>
                  <a:lnTo>
                    <a:pt x="4" y="79"/>
                  </a:lnTo>
                  <a:lnTo>
                    <a:pt x="4" y="81"/>
                  </a:lnTo>
                  <a:lnTo>
                    <a:pt x="3" y="104"/>
                  </a:lnTo>
                  <a:lnTo>
                    <a:pt x="1" y="129"/>
                  </a:lnTo>
                  <a:lnTo>
                    <a:pt x="1" y="152"/>
                  </a:lnTo>
                  <a:lnTo>
                    <a:pt x="3" y="175"/>
                  </a:lnTo>
                  <a:lnTo>
                    <a:pt x="3" y="198"/>
                  </a:lnTo>
                  <a:lnTo>
                    <a:pt x="4" y="223"/>
                  </a:lnTo>
                  <a:lnTo>
                    <a:pt x="6" y="246"/>
                  </a:lnTo>
                  <a:lnTo>
                    <a:pt x="7" y="271"/>
                  </a:lnTo>
                  <a:lnTo>
                    <a:pt x="9" y="298"/>
                  </a:lnTo>
                  <a:lnTo>
                    <a:pt x="9" y="328"/>
                  </a:lnTo>
                  <a:lnTo>
                    <a:pt x="9" y="357"/>
                  </a:lnTo>
                  <a:lnTo>
                    <a:pt x="7" y="385"/>
                  </a:lnTo>
                  <a:lnTo>
                    <a:pt x="4" y="414"/>
                  </a:lnTo>
                  <a:lnTo>
                    <a:pt x="3" y="442"/>
                  </a:lnTo>
                  <a:lnTo>
                    <a:pt x="1" y="471"/>
                  </a:lnTo>
                  <a:lnTo>
                    <a:pt x="0" y="501"/>
                  </a:lnTo>
                  <a:lnTo>
                    <a:pt x="0" y="502"/>
                  </a:lnTo>
                  <a:lnTo>
                    <a:pt x="1" y="502"/>
                  </a:lnTo>
                  <a:lnTo>
                    <a:pt x="3" y="501"/>
                  </a:lnTo>
                  <a:lnTo>
                    <a:pt x="4" y="501"/>
                  </a:lnTo>
                  <a:lnTo>
                    <a:pt x="6" y="499"/>
                  </a:lnTo>
                  <a:lnTo>
                    <a:pt x="7" y="498"/>
                  </a:lnTo>
                  <a:lnTo>
                    <a:pt x="9" y="496"/>
                  </a:lnTo>
                  <a:lnTo>
                    <a:pt x="12" y="494"/>
                  </a:lnTo>
                  <a:lnTo>
                    <a:pt x="13" y="493"/>
                  </a:lnTo>
                  <a:lnTo>
                    <a:pt x="17" y="491"/>
                  </a:lnTo>
                  <a:lnTo>
                    <a:pt x="18" y="490"/>
                  </a:lnTo>
                  <a:lnTo>
                    <a:pt x="21" y="490"/>
                  </a:lnTo>
                  <a:lnTo>
                    <a:pt x="21" y="488"/>
                  </a:lnTo>
                  <a:lnTo>
                    <a:pt x="23" y="487"/>
                  </a:lnTo>
                  <a:lnTo>
                    <a:pt x="29" y="481"/>
                  </a:lnTo>
                  <a:lnTo>
                    <a:pt x="34" y="474"/>
                  </a:lnTo>
                  <a:lnTo>
                    <a:pt x="40" y="468"/>
                  </a:lnTo>
                  <a:lnTo>
                    <a:pt x="44" y="461"/>
                  </a:lnTo>
                  <a:lnTo>
                    <a:pt x="47" y="454"/>
                  </a:lnTo>
                  <a:lnTo>
                    <a:pt x="52" y="447"/>
                  </a:lnTo>
                  <a:lnTo>
                    <a:pt x="55" y="439"/>
                  </a:lnTo>
                  <a:lnTo>
                    <a:pt x="58" y="430"/>
                  </a:lnTo>
                  <a:lnTo>
                    <a:pt x="61" y="422"/>
                  </a:lnTo>
                  <a:lnTo>
                    <a:pt x="64" y="414"/>
                  </a:lnTo>
                  <a:lnTo>
                    <a:pt x="68" y="405"/>
                  </a:lnTo>
                  <a:lnTo>
                    <a:pt x="71" y="397"/>
                  </a:lnTo>
                  <a:lnTo>
                    <a:pt x="74" y="389"/>
                  </a:lnTo>
                  <a:lnTo>
                    <a:pt x="77" y="382"/>
                  </a:lnTo>
                  <a:lnTo>
                    <a:pt x="80" y="374"/>
                  </a:lnTo>
                  <a:lnTo>
                    <a:pt x="83" y="366"/>
                  </a:lnTo>
                  <a:lnTo>
                    <a:pt x="88" y="356"/>
                  </a:lnTo>
                  <a:lnTo>
                    <a:pt x="91" y="346"/>
                  </a:lnTo>
                  <a:lnTo>
                    <a:pt x="94" y="335"/>
                  </a:lnTo>
                  <a:lnTo>
                    <a:pt x="98" y="326"/>
                  </a:lnTo>
                  <a:lnTo>
                    <a:pt x="102" y="315"/>
                  </a:lnTo>
                  <a:lnTo>
                    <a:pt x="105" y="306"/>
                  </a:lnTo>
                  <a:lnTo>
                    <a:pt x="106" y="295"/>
                  </a:lnTo>
                  <a:lnTo>
                    <a:pt x="109" y="286"/>
                  </a:lnTo>
                  <a:lnTo>
                    <a:pt x="111" y="275"/>
                  </a:lnTo>
                  <a:lnTo>
                    <a:pt x="112" y="266"/>
                  </a:lnTo>
                  <a:lnTo>
                    <a:pt x="114" y="255"/>
                  </a:lnTo>
                  <a:lnTo>
                    <a:pt x="115" y="246"/>
                  </a:lnTo>
                  <a:lnTo>
                    <a:pt x="117" y="235"/>
                  </a:lnTo>
                  <a:lnTo>
                    <a:pt x="118" y="226"/>
                  </a:lnTo>
                  <a:lnTo>
                    <a:pt x="118" y="217"/>
                  </a:lnTo>
                  <a:lnTo>
                    <a:pt x="118" y="20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8" name="Freeform 72"/>
            <p:cNvSpPr>
              <a:spLocks/>
            </p:cNvSpPr>
            <p:nvPr/>
          </p:nvSpPr>
          <p:spPr bwMode="auto">
            <a:xfrm>
              <a:off x="2687" y="2548"/>
              <a:ext cx="164" cy="212"/>
            </a:xfrm>
            <a:custGeom>
              <a:avLst/>
              <a:gdLst>
                <a:gd name="T0" fmla="*/ 159 w 164"/>
                <a:gd name="T1" fmla="*/ 178 h 212"/>
                <a:gd name="T2" fmla="*/ 153 w 164"/>
                <a:gd name="T3" fmla="*/ 164 h 212"/>
                <a:gd name="T4" fmla="*/ 148 w 164"/>
                <a:gd name="T5" fmla="*/ 151 h 212"/>
                <a:gd name="T6" fmla="*/ 142 w 164"/>
                <a:gd name="T7" fmla="*/ 139 h 212"/>
                <a:gd name="T8" fmla="*/ 136 w 164"/>
                <a:gd name="T9" fmla="*/ 125 h 212"/>
                <a:gd name="T10" fmla="*/ 128 w 164"/>
                <a:gd name="T11" fmla="*/ 113 h 212"/>
                <a:gd name="T12" fmla="*/ 122 w 164"/>
                <a:gd name="T13" fmla="*/ 102 h 212"/>
                <a:gd name="T14" fmla="*/ 114 w 164"/>
                <a:gd name="T15" fmla="*/ 90 h 212"/>
                <a:gd name="T16" fmla="*/ 107 w 164"/>
                <a:gd name="T17" fmla="*/ 79 h 212"/>
                <a:gd name="T18" fmla="*/ 97 w 164"/>
                <a:gd name="T19" fmla="*/ 68 h 212"/>
                <a:gd name="T20" fmla="*/ 88 w 164"/>
                <a:gd name="T21" fmla="*/ 57 h 212"/>
                <a:gd name="T22" fmla="*/ 79 w 164"/>
                <a:gd name="T23" fmla="*/ 48 h 212"/>
                <a:gd name="T24" fmla="*/ 68 w 164"/>
                <a:gd name="T25" fmla="*/ 39 h 212"/>
                <a:gd name="T26" fmla="*/ 56 w 164"/>
                <a:gd name="T27" fmla="*/ 29 h 212"/>
                <a:gd name="T28" fmla="*/ 43 w 164"/>
                <a:gd name="T29" fmla="*/ 22 h 212"/>
                <a:gd name="T30" fmla="*/ 31 w 164"/>
                <a:gd name="T31" fmla="*/ 15 h 212"/>
                <a:gd name="T32" fmla="*/ 20 w 164"/>
                <a:gd name="T33" fmla="*/ 11 h 212"/>
                <a:gd name="T34" fmla="*/ 14 w 164"/>
                <a:gd name="T35" fmla="*/ 8 h 212"/>
                <a:gd name="T36" fmla="*/ 9 w 164"/>
                <a:gd name="T37" fmla="*/ 5 h 212"/>
                <a:gd name="T38" fmla="*/ 3 w 164"/>
                <a:gd name="T39" fmla="*/ 2 h 212"/>
                <a:gd name="T40" fmla="*/ 2 w 164"/>
                <a:gd name="T41" fmla="*/ 6 h 212"/>
                <a:gd name="T42" fmla="*/ 6 w 164"/>
                <a:gd name="T43" fmla="*/ 17 h 212"/>
                <a:gd name="T44" fmla="*/ 12 w 164"/>
                <a:gd name="T45" fmla="*/ 29 h 212"/>
                <a:gd name="T46" fmla="*/ 17 w 164"/>
                <a:gd name="T47" fmla="*/ 40 h 212"/>
                <a:gd name="T48" fmla="*/ 23 w 164"/>
                <a:gd name="T49" fmla="*/ 53 h 212"/>
                <a:gd name="T50" fmla="*/ 28 w 164"/>
                <a:gd name="T51" fmla="*/ 65 h 212"/>
                <a:gd name="T52" fmla="*/ 32 w 164"/>
                <a:gd name="T53" fmla="*/ 79 h 212"/>
                <a:gd name="T54" fmla="*/ 36 w 164"/>
                <a:gd name="T55" fmla="*/ 93 h 212"/>
                <a:gd name="T56" fmla="*/ 43 w 164"/>
                <a:gd name="T57" fmla="*/ 113 h 212"/>
                <a:gd name="T58" fmla="*/ 49 w 164"/>
                <a:gd name="T59" fmla="*/ 141 h 212"/>
                <a:gd name="T60" fmla="*/ 54 w 164"/>
                <a:gd name="T61" fmla="*/ 168 h 212"/>
                <a:gd name="T62" fmla="*/ 60 w 164"/>
                <a:gd name="T63" fmla="*/ 198 h 212"/>
                <a:gd name="T64" fmla="*/ 70 w 164"/>
                <a:gd name="T65" fmla="*/ 208 h 212"/>
                <a:gd name="T66" fmla="*/ 79 w 164"/>
                <a:gd name="T67" fmla="*/ 202 h 212"/>
                <a:gd name="T68" fmla="*/ 90 w 164"/>
                <a:gd name="T69" fmla="*/ 198 h 212"/>
                <a:gd name="T70" fmla="*/ 102 w 164"/>
                <a:gd name="T71" fmla="*/ 193 h 212"/>
                <a:gd name="T72" fmla="*/ 114 w 164"/>
                <a:gd name="T73" fmla="*/ 190 h 212"/>
                <a:gd name="T74" fmla="*/ 127 w 164"/>
                <a:gd name="T75" fmla="*/ 187 h 212"/>
                <a:gd name="T76" fmla="*/ 139 w 164"/>
                <a:gd name="T77" fmla="*/ 187 h 212"/>
                <a:gd name="T78" fmla="*/ 153 w 164"/>
                <a:gd name="T79" fmla="*/ 187 h 212"/>
                <a:gd name="T80" fmla="*/ 161 w 164"/>
                <a:gd name="T81" fmla="*/ 188 h 212"/>
                <a:gd name="T82" fmla="*/ 162 w 164"/>
                <a:gd name="T83" fmla="*/ 187 h 212"/>
                <a:gd name="T84" fmla="*/ 164 w 164"/>
                <a:gd name="T85" fmla="*/ 185 h 212"/>
                <a:gd name="T86" fmla="*/ 162 w 164"/>
                <a:gd name="T87" fmla="*/ 185 h 21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4"/>
                <a:gd name="T133" fmla="*/ 0 h 212"/>
                <a:gd name="T134" fmla="*/ 164 w 164"/>
                <a:gd name="T135" fmla="*/ 212 h 21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4" h="212">
                  <a:moveTo>
                    <a:pt x="162" y="184"/>
                  </a:moveTo>
                  <a:lnTo>
                    <a:pt x="159" y="178"/>
                  </a:lnTo>
                  <a:lnTo>
                    <a:pt x="156" y="171"/>
                  </a:lnTo>
                  <a:lnTo>
                    <a:pt x="153" y="164"/>
                  </a:lnTo>
                  <a:lnTo>
                    <a:pt x="150" y="158"/>
                  </a:lnTo>
                  <a:lnTo>
                    <a:pt x="148" y="151"/>
                  </a:lnTo>
                  <a:lnTo>
                    <a:pt x="145" y="145"/>
                  </a:lnTo>
                  <a:lnTo>
                    <a:pt x="142" y="139"/>
                  </a:lnTo>
                  <a:lnTo>
                    <a:pt x="139" y="133"/>
                  </a:lnTo>
                  <a:lnTo>
                    <a:pt x="136" y="125"/>
                  </a:lnTo>
                  <a:lnTo>
                    <a:pt x="131" y="119"/>
                  </a:lnTo>
                  <a:lnTo>
                    <a:pt x="128" y="113"/>
                  </a:lnTo>
                  <a:lnTo>
                    <a:pt x="125" y="107"/>
                  </a:lnTo>
                  <a:lnTo>
                    <a:pt x="122" y="102"/>
                  </a:lnTo>
                  <a:lnTo>
                    <a:pt x="117" y="96"/>
                  </a:lnTo>
                  <a:lnTo>
                    <a:pt x="114" y="90"/>
                  </a:lnTo>
                  <a:lnTo>
                    <a:pt x="110" y="83"/>
                  </a:lnTo>
                  <a:lnTo>
                    <a:pt x="107" y="79"/>
                  </a:lnTo>
                  <a:lnTo>
                    <a:pt x="102" y="73"/>
                  </a:lnTo>
                  <a:lnTo>
                    <a:pt x="97" y="68"/>
                  </a:lnTo>
                  <a:lnTo>
                    <a:pt x="93" y="62"/>
                  </a:lnTo>
                  <a:lnTo>
                    <a:pt x="88" y="57"/>
                  </a:lnTo>
                  <a:lnTo>
                    <a:pt x="83" y="53"/>
                  </a:lnTo>
                  <a:lnTo>
                    <a:pt x="79" y="48"/>
                  </a:lnTo>
                  <a:lnTo>
                    <a:pt x="73" y="43"/>
                  </a:lnTo>
                  <a:lnTo>
                    <a:pt x="68" y="39"/>
                  </a:lnTo>
                  <a:lnTo>
                    <a:pt x="62" y="34"/>
                  </a:lnTo>
                  <a:lnTo>
                    <a:pt x="56" y="29"/>
                  </a:lnTo>
                  <a:lnTo>
                    <a:pt x="49" y="26"/>
                  </a:lnTo>
                  <a:lnTo>
                    <a:pt x="43" y="22"/>
                  </a:lnTo>
                  <a:lnTo>
                    <a:pt x="37" y="19"/>
                  </a:lnTo>
                  <a:lnTo>
                    <a:pt x="31" y="15"/>
                  </a:lnTo>
                  <a:lnTo>
                    <a:pt x="23" y="12"/>
                  </a:lnTo>
                  <a:lnTo>
                    <a:pt x="20" y="11"/>
                  </a:lnTo>
                  <a:lnTo>
                    <a:pt x="17" y="9"/>
                  </a:lnTo>
                  <a:lnTo>
                    <a:pt x="14" y="8"/>
                  </a:lnTo>
                  <a:lnTo>
                    <a:pt x="12" y="6"/>
                  </a:lnTo>
                  <a:lnTo>
                    <a:pt x="9" y="5"/>
                  </a:lnTo>
                  <a:lnTo>
                    <a:pt x="6" y="3"/>
                  </a:lnTo>
                  <a:lnTo>
                    <a:pt x="3" y="2"/>
                  </a:lnTo>
                  <a:lnTo>
                    <a:pt x="0" y="0"/>
                  </a:lnTo>
                  <a:lnTo>
                    <a:pt x="2" y="6"/>
                  </a:lnTo>
                  <a:lnTo>
                    <a:pt x="5" y="11"/>
                  </a:lnTo>
                  <a:lnTo>
                    <a:pt x="6" y="17"/>
                  </a:lnTo>
                  <a:lnTo>
                    <a:pt x="9" y="23"/>
                  </a:lnTo>
                  <a:lnTo>
                    <a:pt x="12" y="29"/>
                  </a:lnTo>
                  <a:lnTo>
                    <a:pt x="15" y="36"/>
                  </a:lnTo>
                  <a:lnTo>
                    <a:pt x="17" y="40"/>
                  </a:lnTo>
                  <a:lnTo>
                    <a:pt x="20" y="46"/>
                  </a:lnTo>
                  <a:lnTo>
                    <a:pt x="23" y="53"/>
                  </a:lnTo>
                  <a:lnTo>
                    <a:pt x="26" y="59"/>
                  </a:lnTo>
                  <a:lnTo>
                    <a:pt x="28" y="65"/>
                  </a:lnTo>
                  <a:lnTo>
                    <a:pt x="31" y="73"/>
                  </a:lnTo>
                  <a:lnTo>
                    <a:pt x="32" y="79"/>
                  </a:lnTo>
                  <a:lnTo>
                    <a:pt x="34" y="85"/>
                  </a:lnTo>
                  <a:lnTo>
                    <a:pt x="36" y="93"/>
                  </a:lnTo>
                  <a:lnTo>
                    <a:pt x="37" y="100"/>
                  </a:lnTo>
                  <a:lnTo>
                    <a:pt x="43" y="113"/>
                  </a:lnTo>
                  <a:lnTo>
                    <a:pt x="46" y="127"/>
                  </a:lnTo>
                  <a:lnTo>
                    <a:pt x="49" y="141"/>
                  </a:lnTo>
                  <a:lnTo>
                    <a:pt x="53" y="154"/>
                  </a:lnTo>
                  <a:lnTo>
                    <a:pt x="54" y="168"/>
                  </a:lnTo>
                  <a:lnTo>
                    <a:pt x="57" y="184"/>
                  </a:lnTo>
                  <a:lnTo>
                    <a:pt x="60" y="198"/>
                  </a:lnTo>
                  <a:lnTo>
                    <a:pt x="65" y="212"/>
                  </a:lnTo>
                  <a:lnTo>
                    <a:pt x="70" y="208"/>
                  </a:lnTo>
                  <a:lnTo>
                    <a:pt x="74" y="205"/>
                  </a:lnTo>
                  <a:lnTo>
                    <a:pt x="79" y="202"/>
                  </a:lnTo>
                  <a:lnTo>
                    <a:pt x="83" y="201"/>
                  </a:lnTo>
                  <a:lnTo>
                    <a:pt x="90" y="198"/>
                  </a:lnTo>
                  <a:lnTo>
                    <a:pt x="96" y="196"/>
                  </a:lnTo>
                  <a:lnTo>
                    <a:pt x="102" y="193"/>
                  </a:lnTo>
                  <a:lnTo>
                    <a:pt x="108" y="191"/>
                  </a:lnTo>
                  <a:lnTo>
                    <a:pt x="114" y="190"/>
                  </a:lnTo>
                  <a:lnTo>
                    <a:pt x="121" y="188"/>
                  </a:lnTo>
                  <a:lnTo>
                    <a:pt x="127" y="187"/>
                  </a:lnTo>
                  <a:lnTo>
                    <a:pt x="133" y="187"/>
                  </a:lnTo>
                  <a:lnTo>
                    <a:pt x="139" y="187"/>
                  </a:lnTo>
                  <a:lnTo>
                    <a:pt x="147" y="187"/>
                  </a:lnTo>
                  <a:lnTo>
                    <a:pt x="153" y="187"/>
                  </a:lnTo>
                  <a:lnTo>
                    <a:pt x="159" y="188"/>
                  </a:lnTo>
                  <a:lnTo>
                    <a:pt x="161" y="188"/>
                  </a:lnTo>
                  <a:lnTo>
                    <a:pt x="162" y="187"/>
                  </a:lnTo>
                  <a:lnTo>
                    <a:pt x="164" y="185"/>
                  </a:lnTo>
                  <a:lnTo>
                    <a:pt x="162" y="185"/>
                  </a:lnTo>
                  <a:lnTo>
                    <a:pt x="162" y="18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9" name="Freeform 73"/>
            <p:cNvSpPr>
              <a:spLocks/>
            </p:cNvSpPr>
            <p:nvPr/>
          </p:nvSpPr>
          <p:spPr bwMode="auto">
            <a:xfrm>
              <a:off x="2665" y="3414"/>
              <a:ext cx="126" cy="85"/>
            </a:xfrm>
            <a:custGeom>
              <a:avLst/>
              <a:gdLst>
                <a:gd name="T0" fmla="*/ 126 w 126"/>
                <a:gd name="T1" fmla="*/ 11 h 85"/>
                <a:gd name="T2" fmla="*/ 121 w 126"/>
                <a:gd name="T3" fmla="*/ 8 h 85"/>
                <a:gd name="T4" fmla="*/ 115 w 126"/>
                <a:gd name="T5" fmla="*/ 5 h 85"/>
                <a:gd name="T6" fmla="*/ 110 w 126"/>
                <a:gd name="T7" fmla="*/ 3 h 85"/>
                <a:gd name="T8" fmla="*/ 104 w 126"/>
                <a:gd name="T9" fmla="*/ 0 h 85"/>
                <a:gd name="T10" fmla="*/ 92 w 126"/>
                <a:gd name="T11" fmla="*/ 3 h 85"/>
                <a:gd name="T12" fmla="*/ 79 w 126"/>
                <a:gd name="T13" fmla="*/ 5 h 85"/>
                <a:gd name="T14" fmla="*/ 67 w 126"/>
                <a:gd name="T15" fmla="*/ 8 h 85"/>
                <a:gd name="T16" fmla="*/ 54 w 126"/>
                <a:gd name="T17" fmla="*/ 11 h 85"/>
                <a:gd name="T18" fmla="*/ 42 w 126"/>
                <a:gd name="T19" fmla="*/ 14 h 85"/>
                <a:gd name="T20" fmla="*/ 31 w 126"/>
                <a:gd name="T21" fmla="*/ 16 h 85"/>
                <a:gd name="T22" fmla="*/ 19 w 126"/>
                <a:gd name="T23" fmla="*/ 17 h 85"/>
                <a:gd name="T24" fmla="*/ 7 w 126"/>
                <a:gd name="T25" fmla="*/ 19 h 85"/>
                <a:gd name="T26" fmla="*/ 2 w 126"/>
                <a:gd name="T27" fmla="*/ 33 h 85"/>
                <a:gd name="T28" fmla="*/ 2 w 126"/>
                <a:gd name="T29" fmla="*/ 48 h 85"/>
                <a:gd name="T30" fmla="*/ 5 w 126"/>
                <a:gd name="T31" fmla="*/ 65 h 85"/>
                <a:gd name="T32" fmla="*/ 8 w 126"/>
                <a:gd name="T33" fmla="*/ 82 h 85"/>
                <a:gd name="T34" fmla="*/ 14 w 126"/>
                <a:gd name="T35" fmla="*/ 81 h 85"/>
                <a:gd name="T36" fmla="*/ 20 w 126"/>
                <a:gd name="T37" fmla="*/ 79 h 85"/>
                <a:gd name="T38" fmla="*/ 27 w 126"/>
                <a:gd name="T39" fmla="*/ 77 h 85"/>
                <a:gd name="T40" fmla="*/ 33 w 126"/>
                <a:gd name="T41" fmla="*/ 77 h 85"/>
                <a:gd name="T42" fmla="*/ 39 w 126"/>
                <a:gd name="T43" fmla="*/ 76 h 85"/>
                <a:gd name="T44" fmla="*/ 47 w 126"/>
                <a:gd name="T45" fmla="*/ 74 h 85"/>
                <a:gd name="T46" fmla="*/ 53 w 126"/>
                <a:gd name="T47" fmla="*/ 74 h 85"/>
                <a:gd name="T48" fmla="*/ 61 w 126"/>
                <a:gd name="T49" fmla="*/ 76 h 85"/>
                <a:gd name="T50" fmla="*/ 67 w 126"/>
                <a:gd name="T51" fmla="*/ 76 h 85"/>
                <a:gd name="T52" fmla="*/ 75 w 126"/>
                <a:gd name="T53" fmla="*/ 76 h 85"/>
                <a:gd name="T54" fmla="*/ 81 w 126"/>
                <a:gd name="T55" fmla="*/ 76 h 85"/>
                <a:gd name="T56" fmla="*/ 87 w 126"/>
                <a:gd name="T57" fmla="*/ 77 h 85"/>
                <a:gd name="T58" fmla="*/ 92 w 126"/>
                <a:gd name="T59" fmla="*/ 79 h 85"/>
                <a:gd name="T60" fmla="*/ 98 w 126"/>
                <a:gd name="T61" fmla="*/ 81 h 85"/>
                <a:gd name="T62" fmla="*/ 104 w 126"/>
                <a:gd name="T63" fmla="*/ 84 h 85"/>
                <a:gd name="T64" fmla="*/ 109 w 126"/>
                <a:gd name="T65" fmla="*/ 85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85"/>
                <a:gd name="T101" fmla="*/ 126 w 126"/>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85">
                  <a:moveTo>
                    <a:pt x="126" y="19"/>
                  </a:moveTo>
                  <a:lnTo>
                    <a:pt x="126" y="11"/>
                  </a:lnTo>
                  <a:lnTo>
                    <a:pt x="124" y="10"/>
                  </a:lnTo>
                  <a:lnTo>
                    <a:pt x="121" y="8"/>
                  </a:lnTo>
                  <a:lnTo>
                    <a:pt x="118" y="6"/>
                  </a:lnTo>
                  <a:lnTo>
                    <a:pt x="115" y="5"/>
                  </a:lnTo>
                  <a:lnTo>
                    <a:pt x="112" y="5"/>
                  </a:lnTo>
                  <a:lnTo>
                    <a:pt x="110" y="3"/>
                  </a:lnTo>
                  <a:lnTo>
                    <a:pt x="107" y="2"/>
                  </a:lnTo>
                  <a:lnTo>
                    <a:pt x="104" y="0"/>
                  </a:lnTo>
                  <a:lnTo>
                    <a:pt x="98" y="2"/>
                  </a:lnTo>
                  <a:lnTo>
                    <a:pt x="92" y="3"/>
                  </a:lnTo>
                  <a:lnTo>
                    <a:pt x="85" y="3"/>
                  </a:lnTo>
                  <a:lnTo>
                    <a:pt x="79" y="5"/>
                  </a:lnTo>
                  <a:lnTo>
                    <a:pt x="73" y="6"/>
                  </a:lnTo>
                  <a:lnTo>
                    <a:pt x="67" y="8"/>
                  </a:lnTo>
                  <a:lnTo>
                    <a:pt x="61" y="10"/>
                  </a:lnTo>
                  <a:lnTo>
                    <a:pt x="54" y="11"/>
                  </a:lnTo>
                  <a:lnTo>
                    <a:pt x="48" y="13"/>
                  </a:lnTo>
                  <a:lnTo>
                    <a:pt x="42" y="14"/>
                  </a:lnTo>
                  <a:lnTo>
                    <a:pt x="36" y="14"/>
                  </a:lnTo>
                  <a:lnTo>
                    <a:pt x="31" y="16"/>
                  </a:lnTo>
                  <a:lnTo>
                    <a:pt x="25" y="17"/>
                  </a:lnTo>
                  <a:lnTo>
                    <a:pt x="19" y="17"/>
                  </a:lnTo>
                  <a:lnTo>
                    <a:pt x="13" y="17"/>
                  </a:lnTo>
                  <a:lnTo>
                    <a:pt x="7" y="19"/>
                  </a:lnTo>
                  <a:lnTo>
                    <a:pt x="3" y="25"/>
                  </a:lnTo>
                  <a:lnTo>
                    <a:pt x="2" y="33"/>
                  </a:lnTo>
                  <a:lnTo>
                    <a:pt x="0" y="40"/>
                  </a:lnTo>
                  <a:lnTo>
                    <a:pt x="2" y="48"/>
                  </a:lnTo>
                  <a:lnTo>
                    <a:pt x="3" y="57"/>
                  </a:lnTo>
                  <a:lnTo>
                    <a:pt x="5" y="65"/>
                  </a:lnTo>
                  <a:lnTo>
                    <a:pt x="7" y="74"/>
                  </a:lnTo>
                  <a:lnTo>
                    <a:pt x="8" y="82"/>
                  </a:lnTo>
                  <a:lnTo>
                    <a:pt x="11" y="81"/>
                  </a:lnTo>
                  <a:lnTo>
                    <a:pt x="14" y="81"/>
                  </a:lnTo>
                  <a:lnTo>
                    <a:pt x="17" y="81"/>
                  </a:lnTo>
                  <a:lnTo>
                    <a:pt x="20" y="79"/>
                  </a:lnTo>
                  <a:lnTo>
                    <a:pt x="24" y="79"/>
                  </a:lnTo>
                  <a:lnTo>
                    <a:pt x="27" y="77"/>
                  </a:lnTo>
                  <a:lnTo>
                    <a:pt x="30" y="77"/>
                  </a:lnTo>
                  <a:lnTo>
                    <a:pt x="33" y="77"/>
                  </a:lnTo>
                  <a:lnTo>
                    <a:pt x="36" y="76"/>
                  </a:lnTo>
                  <a:lnTo>
                    <a:pt x="39" y="76"/>
                  </a:lnTo>
                  <a:lnTo>
                    <a:pt x="44" y="74"/>
                  </a:lnTo>
                  <a:lnTo>
                    <a:pt x="47" y="74"/>
                  </a:lnTo>
                  <a:lnTo>
                    <a:pt x="50" y="74"/>
                  </a:lnTo>
                  <a:lnTo>
                    <a:pt x="53" y="74"/>
                  </a:lnTo>
                  <a:lnTo>
                    <a:pt x="58" y="76"/>
                  </a:lnTo>
                  <a:lnTo>
                    <a:pt x="61" y="76"/>
                  </a:lnTo>
                  <a:lnTo>
                    <a:pt x="64" y="76"/>
                  </a:lnTo>
                  <a:lnTo>
                    <a:pt x="67" y="76"/>
                  </a:lnTo>
                  <a:lnTo>
                    <a:pt x="71" y="76"/>
                  </a:lnTo>
                  <a:lnTo>
                    <a:pt x="75" y="76"/>
                  </a:lnTo>
                  <a:lnTo>
                    <a:pt x="78" y="76"/>
                  </a:lnTo>
                  <a:lnTo>
                    <a:pt x="81" y="76"/>
                  </a:lnTo>
                  <a:lnTo>
                    <a:pt x="84" y="76"/>
                  </a:lnTo>
                  <a:lnTo>
                    <a:pt x="87" y="77"/>
                  </a:lnTo>
                  <a:lnTo>
                    <a:pt x="90" y="77"/>
                  </a:lnTo>
                  <a:lnTo>
                    <a:pt x="92" y="79"/>
                  </a:lnTo>
                  <a:lnTo>
                    <a:pt x="95" y="81"/>
                  </a:lnTo>
                  <a:lnTo>
                    <a:pt x="98" y="81"/>
                  </a:lnTo>
                  <a:lnTo>
                    <a:pt x="101" y="82"/>
                  </a:lnTo>
                  <a:lnTo>
                    <a:pt x="104" y="84"/>
                  </a:lnTo>
                  <a:lnTo>
                    <a:pt x="105" y="85"/>
                  </a:lnTo>
                  <a:lnTo>
                    <a:pt x="109" y="85"/>
                  </a:lnTo>
                  <a:lnTo>
                    <a:pt x="126" y="19"/>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0" name="Freeform 74"/>
            <p:cNvSpPr>
              <a:spLocks/>
            </p:cNvSpPr>
            <p:nvPr/>
          </p:nvSpPr>
          <p:spPr bwMode="auto">
            <a:xfrm>
              <a:off x="2689" y="3499"/>
              <a:ext cx="81" cy="34"/>
            </a:xfrm>
            <a:custGeom>
              <a:avLst/>
              <a:gdLst>
                <a:gd name="T0" fmla="*/ 81 w 81"/>
                <a:gd name="T1" fmla="*/ 19 h 34"/>
                <a:gd name="T2" fmla="*/ 78 w 81"/>
                <a:gd name="T3" fmla="*/ 17 h 34"/>
                <a:gd name="T4" fmla="*/ 77 w 81"/>
                <a:gd name="T5" fmla="*/ 16 h 34"/>
                <a:gd name="T6" fmla="*/ 75 w 81"/>
                <a:gd name="T7" fmla="*/ 14 h 34"/>
                <a:gd name="T8" fmla="*/ 74 w 81"/>
                <a:gd name="T9" fmla="*/ 13 h 34"/>
                <a:gd name="T10" fmla="*/ 72 w 81"/>
                <a:gd name="T11" fmla="*/ 11 h 34"/>
                <a:gd name="T12" fmla="*/ 71 w 81"/>
                <a:gd name="T13" fmla="*/ 9 h 34"/>
                <a:gd name="T14" fmla="*/ 69 w 81"/>
                <a:gd name="T15" fmla="*/ 8 h 34"/>
                <a:gd name="T16" fmla="*/ 68 w 81"/>
                <a:gd name="T17" fmla="*/ 6 h 34"/>
                <a:gd name="T18" fmla="*/ 66 w 81"/>
                <a:gd name="T19" fmla="*/ 5 h 34"/>
                <a:gd name="T20" fmla="*/ 63 w 81"/>
                <a:gd name="T21" fmla="*/ 3 h 34"/>
                <a:gd name="T22" fmla="*/ 61 w 81"/>
                <a:gd name="T23" fmla="*/ 3 h 34"/>
                <a:gd name="T24" fmla="*/ 58 w 81"/>
                <a:gd name="T25" fmla="*/ 2 h 34"/>
                <a:gd name="T26" fmla="*/ 57 w 81"/>
                <a:gd name="T27" fmla="*/ 2 h 34"/>
                <a:gd name="T28" fmla="*/ 54 w 81"/>
                <a:gd name="T29" fmla="*/ 0 h 34"/>
                <a:gd name="T30" fmla="*/ 51 w 81"/>
                <a:gd name="T31" fmla="*/ 0 h 34"/>
                <a:gd name="T32" fmla="*/ 47 w 81"/>
                <a:gd name="T33" fmla="*/ 0 h 34"/>
                <a:gd name="T34" fmla="*/ 44 w 81"/>
                <a:gd name="T35" fmla="*/ 0 h 34"/>
                <a:gd name="T36" fmla="*/ 40 w 81"/>
                <a:gd name="T37" fmla="*/ 0 h 34"/>
                <a:gd name="T38" fmla="*/ 37 w 81"/>
                <a:gd name="T39" fmla="*/ 2 h 34"/>
                <a:gd name="T40" fmla="*/ 32 w 81"/>
                <a:gd name="T41" fmla="*/ 2 h 34"/>
                <a:gd name="T42" fmla="*/ 29 w 81"/>
                <a:gd name="T43" fmla="*/ 3 h 34"/>
                <a:gd name="T44" fmla="*/ 26 w 81"/>
                <a:gd name="T45" fmla="*/ 3 h 34"/>
                <a:gd name="T46" fmla="*/ 21 w 81"/>
                <a:gd name="T47" fmla="*/ 5 h 34"/>
                <a:gd name="T48" fmla="*/ 18 w 81"/>
                <a:gd name="T49" fmla="*/ 6 h 34"/>
                <a:gd name="T50" fmla="*/ 15 w 81"/>
                <a:gd name="T51" fmla="*/ 8 h 34"/>
                <a:gd name="T52" fmla="*/ 13 w 81"/>
                <a:gd name="T53" fmla="*/ 9 h 34"/>
                <a:gd name="T54" fmla="*/ 10 w 81"/>
                <a:gd name="T55" fmla="*/ 13 h 34"/>
                <a:gd name="T56" fmla="*/ 7 w 81"/>
                <a:gd name="T57" fmla="*/ 14 h 34"/>
                <a:gd name="T58" fmla="*/ 6 w 81"/>
                <a:gd name="T59" fmla="*/ 17 h 34"/>
                <a:gd name="T60" fmla="*/ 3 w 81"/>
                <a:gd name="T61" fmla="*/ 19 h 34"/>
                <a:gd name="T62" fmla="*/ 1 w 81"/>
                <a:gd name="T63" fmla="*/ 22 h 34"/>
                <a:gd name="T64" fmla="*/ 0 w 81"/>
                <a:gd name="T65" fmla="*/ 25 h 34"/>
                <a:gd name="T66" fmla="*/ 3 w 81"/>
                <a:gd name="T67" fmla="*/ 28 h 34"/>
                <a:gd name="T68" fmla="*/ 7 w 81"/>
                <a:gd name="T69" fmla="*/ 30 h 34"/>
                <a:gd name="T70" fmla="*/ 10 w 81"/>
                <a:gd name="T71" fmla="*/ 31 h 34"/>
                <a:gd name="T72" fmla="*/ 13 w 81"/>
                <a:gd name="T73" fmla="*/ 31 h 34"/>
                <a:gd name="T74" fmla="*/ 18 w 81"/>
                <a:gd name="T75" fmla="*/ 33 h 34"/>
                <a:gd name="T76" fmla="*/ 23 w 81"/>
                <a:gd name="T77" fmla="*/ 33 h 34"/>
                <a:gd name="T78" fmla="*/ 27 w 81"/>
                <a:gd name="T79" fmla="*/ 34 h 34"/>
                <a:gd name="T80" fmla="*/ 30 w 81"/>
                <a:gd name="T81" fmla="*/ 34 h 34"/>
                <a:gd name="T82" fmla="*/ 35 w 81"/>
                <a:gd name="T83" fmla="*/ 33 h 34"/>
                <a:gd name="T84" fmla="*/ 40 w 81"/>
                <a:gd name="T85" fmla="*/ 33 h 34"/>
                <a:gd name="T86" fmla="*/ 44 w 81"/>
                <a:gd name="T87" fmla="*/ 33 h 34"/>
                <a:gd name="T88" fmla="*/ 49 w 81"/>
                <a:gd name="T89" fmla="*/ 33 h 34"/>
                <a:gd name="T90" fmla="*/ 54 w 81"/>
                <a:gd name="T91" fmla="*/ 31 h 34"/>
                <a:gd name="T92" fmla="*/ 58 w 81"/>
                <a:gd name="T93" fmla="*/ 31 h 34"/>
                <a:gd name="T94" fmla="*/ 63 w 81"/>
                <a:gd name="T95" fmla="*/ 30 h 34"/>
                <a:gd name="T96" fmla="*/ 68 w 81"/>
                <a:gd name="T97" fmla="*/ 30 h 34"/>
                <a:gd name="T98" fmla="*/ 69 w 81"/>
                <a:gd name="T99" fmla="*/ 28 h 34"/>
                <a:gd name="T100" fmla="*/ 71 w 81"/>
                <a:gd name="T101" fmla="*/ 28 h 34"/>
                <a:gd name="T102" fmla="*/ 72 w 81"/>
                <a:gd name="T103" fmla="*/ 26 h 34"/>
                <a:gd name="T104" fmla="*/ 75 w 81"/>
                <a:gd name="T105" fmla="*/ 25 h 34"/>
                <a:gd name="T106" fmla="*/ 77 w 81"/>
                <a:gd name="T107" fmla="*/ 25 h 34"/>
                <a:gd name="T108" fmla="*/ 78 w 81"/>
                <a:gd name="T109" fmla="*/ 23 h 34"/>
                <a:gd name="T110" fmla="*/ 80 w 81"/>
                <a:gd name="T111" fmla="*/ 22 h 34"/>
                <a:gd name="T112" fmla="*/ 81 w 81"/>
                <a:gd name="T113" fmla="*/ 20 h 34"/>
                <a:gd name="T114" fmla="*/ 81 w 81"/>
                <a:gd name="T115" fmla="*/ 20 h 34"/>
                <a:gd name="T116" fmla="*/ 81 w 81"/>
                <a:gd name="T117" fmla="*/ 20 h 34"/>
                <a:gd name="T118" fmla="*/ 81 w 81"/>
                <a:gd name="T119" fmla="*/ 19 h 34"/>
                <a:gd name="T120" fmla="*/ 81 w 81"/>
                <a:gd name="T121" fmla="*/ 19 h 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1"/>
                <a:gd name="T184" fmla="*/ 0 h 34"/>
                <a:gd name="T185" fmla="*/ 81 w 81"/>
                <a:gd name="T186" fmla="*/ 34 h 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1" h="34">
                  <a:moveTo>
                    <a:pt x="81" y="19"/>
                  </a:moveTo>
                  <a:lnTo>
                    <a:pt x="78" y="17"/>
                  </a:lnTo>
                  <a:lnTo>
                    <a:pt x="77" y="16"/>
                  </a:lnTo>
                  <a:lnTo>
                    <a:pt x="75" y="14"/>
                  </a:lnTo>
                  <a:lnTo>
                    <a:pt x="74" y="13"/>
                  </a:lnTo>
                  <a:lnTo>
                    <a:pt x="72" y="11"/>
                  </a:lnTo>
                  <a:lnTo>
                    <a:pt x="71" y="9"/>
                  </a:lnTo>
                  <a:lnTo>
                    <a:pt x="69" y="8"/>
                  </a:lnTo>
                  <a:lnTo>
                    <a:pt x="68" y="6"/>
                  </a:lnTo>
                  <a:lnTo>
                    <a:pt x="66" y="5"/>
                  </a:lnTo>
                  <a:lnTo>
                    <a:pt x="63" y="3"/>
                  </a:lnTo>
                  <a:lnTo>
                    <a:pt x="61" y="3"/>
                  </a:lnTo>
                  <a:lnTo>
                    <a:pt x="58" y="2"/>
                  </a:lnTo>
                  <a:lnTo>
                    <a:pt x="57" y="2"/>
                  </a:lnTo>
                  <a:lnTo>
                    <a:pt x="54" y="0"/>
                  </a:lnTo>
                  <a:lnTo>
                    <a:pt x="51" y="0"/>
                  </a:lnTo>
                  <a:lnTo>
                    <a:pt x="47" y="0"/>
                  </a:lnTo>
                  <a:lnTo>
                    <a:pt x="44" y="0"/>
                  </a:lnTo>
                  <a:lnTo>
                    <a:pt x="40" y="0"/>
                  </a:lnTo>
                  <a:lnTo>
                    <a:pt x="37" y="2"/>
                  </a:lnTo>
                  <a:lnTo>
                    <a:pt x="32" y="2"/>
                  </a:lnTo>
                  <a:lnTo>
                    <a:pt x="29" y="3"/>
                  </a:lnTo>
                  <a:lnTo>
                    <a:pt x="26" y="3"/>
                  </a:lnTo>
                  <a:lnTo>
                    <a:pt x="21" y="5"/>
                  </a:lnTo>
                  <a:lnTo>
                    <a:pt x="18" y="6"/>
                  </a:lnTo>
                  <a:lnTo>
                    <a:pt x="15" y="8"/>
                  </a:lnTo>
                  <a:lnTo>
                    <a:pt x="13" y="9"/>
                  </a:lnTo>
                  <a:lnTo>
                    <a:pt x="10" y="13"/>
                  </a:lnTo>
                  <a:lnTo>
                    <a:pt x="7" y="14"/>
                  </a:lnTo>
                  <a:lnTo>
                    <a:pt x="6" y="17"/>
                  </a:lnTo>
                  <a:lnTo>
                    <a:pt x="3" y="19"/>
                  </a:lnTo>
                  <a:lnTo>
                    <a:pt x="1" y="22"/>
                  </a:lnTo>
                  <a:lnTo>
                    <a:pt x="0" y="25"/>
                  </a:lnTo>
                  <a:lnTo>
                    <a:pt x="3" y="28"/>
                  </a:lnTo>
                  <a:lnTo>
                    <a:pt x="7" y="30"/>
                  </a:lnTo>
                  <a:lnTo>
                    <a:pt x="10" y="31"/>
                  </a:lnTo>
                  <a:lnTo>
                    <a:pt x="13" y="31"/>
                  </a:lnTo>
                  <a:lnTo>
                    <a:pt x="18" y="33"/>
                  </a:lnTo>
                  <a:lnTo>
                    <a:pt x="23" y="33"/>
                  </a:lnTo>
                  <a:lnTo>
                    <a:pt x="27" y="34"/>
                  </a:lnTo>
                  <a:lnTo>
                    <a:pt x="30" y="34"/>
                  </a:lnTo>
                  <a:lnTo>
                    <a:pt x="35" y="33"/>
                  </a:lnTo>
                  <a:lnTo>
                    <a:pt x="40" y="33"/>
                  </a:lnTo>
                  <a:lnTo>
                    <a:pt x="44" y="33"/>
                  </a:lnTo>
                  <a:lnTo>
                    <a:pt x="49" y="33"/>
                  </a:lnTo>
                  <a:lnTo>
                    <a:pt x="54" y="31"/>
                  </a:lnTo>
                  <a:lnTo>
                    <a:pt x="58" y="31"/>
                  </a:lnTo>
                  <a:lnTo>
                    <a:pt x="63" y="30"/>
                  </a:lnTo>
                  <a:lnTo>
                    <a:pt x="68" y="30"/>
                  </a:lnTo>
                  <a:lnTo>
                    <a:pt x="69" y="28"/>
                  </a:lnTo>
                  <a:lnTo>
                    <a:pt x="71" y="28"/>
                  </a:lnTo>
                  <a:lnTo>
                    <a:pt x="72" y="26"/>
                  </a:lnTo>
                  <a:lnTo>
                    <a:pt x="75" y="25"/>
                  </a:lnTo>
                  <a:lnTo>
                    <a:pt x="77" y="25"/>
                  </a:lnTo>
                  <a:lnTo>
                    <a:pt x="78" y="23"/>
                  </a:lnTo>
                  <a:lnTo>
                    <a:pt x="80" y="22"/>
                  </a:lnTo>
                  <a:lnTo>
                    <a:pt x="81" y="20"/>
                  </a:lnTo>
                  <a:lnTo>
                    <a:pt x="81" y="19"/>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1" name="Freeform 75"/>
            <p:cNvSpPr>
              <a:spLocks/>
            </p:cNvSpPr>
            <p:nvPr/>
          </p:nvSpPr>
          <p:spPr bwMode="auto">
            <a:xfrm>
              <a:off x="2753" y="3317"/>
              <a:ext cx="11" cy="71"/>
            </a:xfrm>
            <a:custGeom>
              <a:avLst/>
              <a:gdLst>
                <a:gd name="T0" fmla="*/ 11 w 11"/>
                <a:gd name="T1" fmla="*/ 26 h 71"/>
                <a:gd name="T2" fmla="*/ 11 w 11"/>
                <a:gd name="T3" fmla="*/ 2 h 71"/>
                <a:gd name="T4" fmla="*/ 10 w 11"/>
                <a:gd name="T5" fmla="*/ 0 h 71"/>
                <a:gd name="T6" fmla="*/ 8 w 11"/>
                <a:gd name="T7" fmla="*/ 0 h 71"/>
                <a:gd name="T8" fmla="*/ 7 w 11"/>
                <a:gd name="T9" fmla="*/ 0 h 71"/>
                <a:gd name="T10" fmla="*/ 5 w 11"/>
                <a:gd name="T11" fmla="*/ 2 h 71"/>
                <a:gd name="T12" fmla="*/ 4 w 11"/>
                <a:gd name="T13" fmla="*/ 3 h 71"/>
                <a:gd name="T14" fmla="*/ 4 w 11"/>
                <a:gd name="T15" fmla="*/ 5 h 71"/>
                <a:gd name="T16" fmla="*/ 2 w 11"/>
                <a:gd name="T17" fmla="*/ 6 h 71"/>
                <a:gd name="T18" fmla="*/ 0 w 11"/>
                <a:gd name="T19" fmla="*/ 8 h 71"/>
                <a:gd name="T20" fmla="*/ 0 w 11"/>
                <a:gd name="T21" fmla="*/ 69 h 71"/>
                <a:gd name="T22" fmla="*/ 0 w 11"/>
                <a:gd name="T23" fmla="*/ 69 h 71"/>
                <a:gd name="T24" fmla="*/ 0 w 11"/>
                <a:gd name="T25" fmla="*/ 69 h 71"/>
                <a:gd name="T26" fmla="*/ 2 w 11"/>
                <a:gd name="T27" fmla="*/ 71 h 71"/>
                <a:gd name="T28" fmla="*/ 4 w 11"/>
                <a:gd name="T29" fmla="*/ 71 h 71"/>
                <a:gd name="T30" fmla="*/ 4 w 11"/>
                <a:gd name="T31" fmla="*/ 71 h 71"/>
                <a:gd name="T32" fmla="*/ 5 w 11"/>
                <a:gd name="T33" fmla="*/ 71 h 71"/>
                <a:gd name="T34" fmla="*/ 7 w 11"/>
                <a:gd name="T35" fmla="*/ 71 h 71"/>
                <a:gd name="T36" fmla="*/ 8 w 11"/>
                <a:gd name="T37" fmla="*/ 71 h 71"/>
                <a:gd name="T38" fmla="*/ 11 w 11"/>
                <a:gd name="T39" fmla="*/ 28 h 71"/>
                <a:gd name="T40" fmla="*/ 11 w 11"/>
                <a:gd name="T41" fmla="*/ 28 h 71"/>
                <a:gd name="T42" fmla="*/ 11 w 11"/>
                <a:gd name="T43" fmla="*/ 28 h 71"/>
                <a:gd name="T44" fmla="*/ 11 w 11"/>
                <a:gd name="T45" fmla="*/ 28 h 71"/>
                <a:gd name="T46" fmla="*/ 11 w 11"/>
                <a:gd name="T47" fmla="*/ 26 h 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71"/>
                <a:gd name="T74" fmla="*/ 11 w 11"/>
                <a:gd name="T75" fmla="*/ 71 h 7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71">
                  <a:moveTo>
                    <a:pt x="11" y="26"/>
                  </a:moveTo>
                  <a:lnTo>
                    <a:pt x="11" y="2"/>
                  </a:lnTo>
                  <a:lnTo>
                    <a:pt x="10" y="0"/>
                  </a:lnTo>
                  <a:lnTo>
                    <a:pt x="8" y="0"/>
                  </a:lnTo>
                  <a:lnTo>
                    <a:pt x="7" y="0"/>
                  </a:lnTo>
                  <a:lnTo>
                    <a:pt x="5" y="2"/>
                  </a:lnTo>
                  <a:lnTo>
                    <a:pt x="4" y="3"/>
                  </a:lnTo>
                  <a:lnTo>
                    <a:pt x="4" y="5"/>
                  </a:lnTo>
                  <a:lnTo>
                    <a:pt x="2" y="6"/>
                  </a:lnTo>
                  <a:lnTo>
                    <a:pt x="0" y="8"/>
                  </a:lnTo>
                  <a:lnTo>
                    <a:pt x="0" y="69"/>
                  </a:lnTo>
                  <a:lnTo>
                    <a:pt x="2" y="71"/>
                  </a:lnTo>
                  <a:lnTo>
                    <a:pt x="4" y="71"/>
                  </a:lnTo>
                  <a:lnTo>
                    <a:pt x="5" y="71"/>
                  </a:lnTo>
                  <a:lnTo>
                    <a:pt x="7" y="71"/>
                  </a:lnTo>
                  <a:lnTo>
                    <a:pt x="8" y="71"/>
                  </a:lnTo>
                  <a:lnTo>
                    <a:pt x="11" y="28"/>
                  </a:lnTo>
                  <a:lnTo>
                    <a:pt x="11" y="26"/>
                  </a:lnTo>
                  <a:close/>
                </a:path>
              </a:pathLst>
            </a:custGeom>
            <a:solidFill>
              <a:srgbClr val="99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2" name="Freeform 76"/>
            <p:cNvSpPr>
              <a:spLocks/>
            </p:cNvSpPr>
            <p:nvPr/>
          </p:nvSpPr>
          <p:spPr bwMode="auto">
            <a:xfrm>
              <a:off x="2743" y="3283"/>
              <a:ext cx="14" cy="8"/>
            </a:xfrm>
            <a:custGeom>
              <a:avLst/>
              <a:gdLst>
                <a:gd name="T0" fmla="*/ 12 w 14"/>
                <a:gd name="T1" fmla="*/ 2 h 8"/>
                <a:gd name="T2" fmla="*/ 10 w 14"/>
                <a:gd name="T3" fmla="*/ 2 h 8"/>
                <a:gd name="T4" fmla="*/ 10 w 14"/>
                <a:gd name="T5" fmla="*/ 2 h 8"/>
                <a:gd name="T6" fmla="*/ 9 w 14"/>
                <a:gd name="T7" fmla="*/ 2 h 8"/>
                <a:gd name="T8" fmla="*/ 7 w 14"/>
                <a:gd name="T9" fmla="*/ 0 h 8"/>
                <a:gd name="T10" fmla="*/ 6 w 14"/>
                <a:gd name="T11" fmla="*/ 0 h 8"/>
                <a:gd name="T12" fmla="*/ 4 w 14"/>
                <a:gd name="T13" fmla="*/ 0 h 8"/>
                <a:gd name="T14" fmla="*/ 3 w 14"/>
                <a:gd name="T15" fmla="*/ 0 h 8"/>
                <a:gd name="T16" fmla="*/ 1 w 14"/>
                <a:gd name="T17" fmla="*/ 0 h 8"/>
                <a:gd name="T18" fmla="*/ 0 w 14"/>
                <a:gd name="T19" fmla="*/ 0 h 8"/>
                <a:gd name="T20" fmla="*/ 0 w 14"/>
                <a:gd name="T21" fmla="*/ 2 h 8"/>
                <a:gd name="T22" fmla="*/ 1 w 14"/>
                <a:gd name="T23" fmla="*/ 3 h 8"/>
                <a:gd name="T24" fmla="*/ 1 w 14"/>
                <a:gd name="T25" fmla="*/ 5 h 8"/>
                <a:gd name="T26" fmla="*/ 3 w 14"/>
                <a:gd name="T27" fmla="*/ 5 h 8"/>
                <a:gd name="T28" fmla="*/ 4 w 14"/>
                <a:gd name="T29" fmla="*/ 5 h 8"/>
                <a:gd name="T30" fmla="*/ 6 w 14"/>
                <a:gd name="T31" fmla="*/ 6 h 8"/>
                <a:gd name="T32" fmla="*/ 6 w 14"/>
                <a:gd name="T33" fmla="*/ 8 h 8"/>
                <a:gd name="T34" fmla="*/ 14 w 14"/>
                <a:gd name="T35" fmla="*/ 5 h 8"/>
                <a:gd name="T36" fmla="*/ 14 w 14"/>
                <a:gd name="T37" fmla="*/ 3 h 8"/>
                <a:gd name="T38" fmla="*/ 12 w 14"/>
                <a:gd name="T39" fmla="*/ 3 h 8"/>
                <a:gd name="T40" fmla="*/ 12 w 14"/>
                <a:gd name="T41" fmla="*/ 3 h 8"/>
                <a:gd name="T42" fmla="*/ 12 w 14"/>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
                <a:gd name="T67" fmla="*/ 0 h 8"/>
                <a:gd name="T68" fmla="*/ 14 w 14"/>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 h="8">
                  <a:moveTo>
                    <a:pt x="12" y="2"/>
                  </a:moveTo>
                  <a:lnTo>
                    <a:pt x="10" y="2"/>
                  </a:lnTo>
                  <a:lnTo>
                    <a:pt x="9" y="2"/>
                  </a:lnTo>
                  <a:lnTo>
                    <a:pt x="7" y="0"/>
                  </a:lnTo>
                  <a:lnTo>
                    <a:pt x="6" y="0"/>
                  </a:lnTo>
                  <a:lnTo>
                    <a:pt x="4" y="0"/>
                  </a:lnTo>
                  <a:lnTo>
                    <a:pt x="3" y="0"/>
                  </a:lnTo>
                  <a:lnTo>
                    <a:pt x="1" y="0"/>
                  </a:lnTo>
                  <a:lnTo>
                    <a:pt x="0" y="0"/>
                  </a:lnTo>
                  <a:lnTo>
                    <a:pt x="0" y="2"/>
                  </a:lnTo>
                  <a:lnTo>
                    <a:pt x="1" y="3"/>
                  </a:lnTo>
                  <a:lnTo>
                    <a:pt x="1" y="5"/>
                  </a:lnTo>
                  <a:lnTo>
                    <a:pt x="3" y="5"/>
                  </a:lnTo>
                  <a:lnTo>
                    <a:pt x="4" y="5"/>
                  </a:lnTo>
                  <a:lnTo>
                    <a:pt x="6" y="6"/>
                  </a:lnTo>
                  <a:lnTo>
                    <a:pt x="6" y="8"/>
                  </a:lnTo>
                  <a:lnTo>
                    <a:pt x="14" y="5"/>
                  </a:lnTo>
                  <a:lnTo>
                    <a:pt x="14" y="3"/>
                  </a:lnTo>
                  <a:lnTo>
                    <a:pt x="12" y="3"/>
                  </a:lnTo>
                  <a:lnTo>
                    <a:pt x="12"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3" name="Freeform 77"/>
            <p:cNvSpPr>
              <a:spLocks/>
            </p:cNvSpPr>
            <p:nvPr/>
          </p:nvSpPr>
          <p:spPr bwMode="auto">
            <a:xfrm>
              <a:off x="2556" y="2763"/>
              <a:ext cx="180" cy="498"/>
            </a:xfrm>
            <a:custGeom>
              <a:avLst/>
              <a:gdLst>
                <a:gd name="T0" fmla="*/ 171 w 180"/>
                <a:gd name="T1" fmla="*/ 43 h 498"/>
                <a:gd name="T2" fmla="*/ 170 w 180"/>
                <a:gd name="T3" fmla="*/ 41 h 498"/>
                <a:gd name="T4" fmla="*/ 168 w 180"/>
                <a:gd name="T5" fmla="*/ 41 h 498"/>
                <a:gd name="T6" fmla="*/ 167 w 180"/>
                <a:gd name="T7" fmla="*/ 43 h 498"/>
                <a:gd name="T8" fmla="*/ 163 w 180"/>
                <a:gd name="T9" fmla="*/ 41 h 498"/>
                <a:gd name="T10" fmla="*/ 163 w 180"/>
                <a:gd name="T11" fmla="*/ 40 h 498"/>
                <a:gd name="T12" fmla="*/ 163 w 180"/>
                <a:gd name="T13" fmla="*/ 38 h 498"/>
                <a:gd name="T14" fmla="*/ 165 w 180"/>
                <a:gd name="T15" fmla="*/ 37 h 498"/>
                <a:gd name="T16" fmla="*/ 163 w 180"/>
                <a:gd name="T17" fmla="*/ 35 h 498"/>
                <a:gd name="T18" fmla="*/ 154 w 180"/>
                <a:gd name="T19" fmla="*/ 31 h 498"/>
                <a:gd name="T20" fmla="*/ 146 w 180"/>
                <a:gd name="T21" fmla="*/ 26 h 498"/>
                <a:gd name="T22" fmla="*/ 139 w 180"/>
                <a:gd name="T23" fmla="*/ 21 h 498"/>
                <a:gd name="T24" fmla="*/ 133 w 180"/>
                <a:gd name="T25" fmla="*/ 15 h 498"/>
                <a:gd name="T26" fmla="*/ 125 w 180"/>
                <a:gd name="T27" fmla="*/ 9 h 498"/>
                <a:gd name="T28" fmla="*/ 116 w 180"/>
                <a:gd name="T29" fmla="*/ 4 h 498"/>
                <a:gd name="T30" fmla="*/ 106 w 180"/>
                <a:gd name="T31" fmla="*/ 1 h 498"/>
                <a:gd name="T32" fmla="*/ 95 w 180"/>
                <a:gd name="T33" fmla="*/ 0 h 498"/>
                <a:gd name="T34" fmla="*/ 85 w 180"/>
                <a:gd name="T35" fmla="*/ 1 h 498"/>
                <a:gd name="T36" fmla="*/ 75 w 180"/>
                <a:gd name="T37" fmla="*/ 3 h 498"/>
                <a:gd name="T38" fmla="*/ 68 w 180"/>
                <a:gd name="T39" fmla="*/ 6 h 498"/>
                <a:gd name="T40" fmla="*/ 58 w 180"/>
                <a:gd name="T41" fmla="*/ 9 h 498"/>
                <a:gd name="T42" fmla="*/ 52 w 180"/>
                <a:gd name="T43" fmla="*/ 14 h 498"/>
                <a:gd name="T44" fmla="*/ 44 w 180"/>
                <a:gd name="T45" fmla="*/ 18 h 498"/>
                <a:gd name="T46" fmla="*/ 38 w 180"/>
                <a:gd name="T47" fmla="*/ 24 h 498"/>
                <a:gd name="T48" fmla="*/ 32 w 180"/>
                <a:gd name="T49" fmla="*/ 31 h 498"/>
                <a:gd name="T50" fmla="*/ 29 w 180"/>
                <a:gd name="T51" fmla="*/ 35 h 498"/>
                <a:gd name="T52" fmla="*/ 26 w 180"/>
                <a:gd name="T53" fmla="*/ 40 h 498"/>
                <a:gd name="T54" fmla="*/ 23 w 180"/>
                <a:gd name="T55" fmla="*/ 43 h 498"/>
                <a:gd name="T56" fmla="*/ 18 w 180"/>
                <a:gd name="T57" fmla="*/ 48 h 498"/>
                <a:gd name="T58" fmla="*/ 3 w 180"/>
                <a:gd name="T59" fmla="*/ 80 h 498"/>
                <a:gd name="T60" fmla="*/ 4 w 180"/>
                <a:gd name="T61" fmla="*/ 123 h 498"/>
                <a:gd name="T62" fmla="*/ 4 w 180"/>
                <a:gd name="T63" fmla="*/ 166 h 498"/>
                <a:gd name="T64" fmla="*/ 6 w 180"/>
                <a:gd name="T65" fmla="*/ 211 h 498"/>
                <a:gd name="T66" fmla="*/ 9 w 180"/>
                <a:gd name="T67" fmla="*/ 239 h 498"/>
                <a:gd name="T68" fmla="*/ 9 w 180"/>
                <a:gd name="T69" fmla="*/ 251 h 498"/>
                <a:gd name="T70" fmla="*/ 10 w 180"/>
                <a:gd name="T71" fmla="*/ 262 h 498"/>
                <a:gd name="T72" fmla="*/ 12 w 180"/>
                <a:gd name="T73" fmla="*/ 273 h 498"/>
                <a:gd name="T74" fmla="*/ 15 w 180"/>
                <a:gd name="T75" fmla="*/ 290 h 498"/>
                <a:gd name="T76" fmla="*/ 20 w 180"/>
                <a:gd name="T77" fmla="*/ 312 h 498"/>
                <a:gd name="T78" fmla="*/ 24 w 180"/>
                <a:gd name="T79" fmla="*/ 333 h 498"/>
                <a:gd name="T80" fmla="*/ 29 w 180"/>
                <a:gd name="T81" fmla="*/ 355 h 498"/>
                <a:gd name="T82" fmla="*/ 37 w 180"/>
                <a:gd name="T83" fmla="*/ 375 h 498"/>
                <a:gd name="T84" fmla="*/ 44 w 180"/>
                <a:gd name="T85" fmla="*/ 396 h 498"/>
                <a:gd name="T86" fmla="*/ 52 w 180"/>
                <a:gd name="T87" fmla="*/ 417 h 498"/>
                <a:gd name="T88" fmla="*/ 61 w 180"/>
                <a:gd name="T89" fmla="*/ 438 h 498"/>
                <a:gd name="T90" fmla="*/ 69 w 180"/>
                <a:gd name="T91" fmla="*/ 455 h 498"/>
                <a:gd name="T92" fmla="*/ 75 w 180"/>
                <a:gd name="T93" fmla="*/ 468 h 498"/>
                <a:gd name="T94" fmla="*/ 82 w 180"/>
                <a:gd name="T95" fmla="*/ 480 h 498"/>
                <a:gd name="T96" fmla="*/ 89 w 180"/>
                <a:gd name="T97" fmla="*/ 492 h 498"/>
                <a:gd name="T98" fmla="*/ 163 w 180"/>
                <a:gd name="T99" fmla="*/ 497 h 498"/>
                <a:gd name="T100" fmla="*/ 173 w 180"/>
                <a:gd name="T101" fmla="*/ 472 h 498"/>
                <a:gd name="T102" fmla="*/ 176 w 180"/>
                <a:gd name="T103" fmla="*/ 444 h 498"/>
                <a:gd name="T104" fmla="*/ 177 w 180"/>
                <a:gd name="T105" fmla="*/ 418 h 498"/>
                <a:gd name="T106" fmla="*/ 176 w 180"/>
                <a:gd name="T107" fmla="*/ 390 h 49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498"/>
                <a:gd name="T164" fmla="*/ 180 w 180"/>
                <a:gd name="T165" fmla="*/ 498 h 49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498">
                  <a:moveTo>
                    <a:pt x="180" y="318"/>
                  </a:moveTo>
                  <a:lnTo>
                    <a:pt x="171" y="43"/>
                  </a:lnTo>
                  <a:lnTo>
                    <a:pt x="170" y="41"/>
                  </a:lnTo>
                  <a:lnTo>
                    <a:pt x="168" y="41"/>
                  </a:lnTo>
                  <a:lnTo>
                    <a:pt x="167" y="41"/>
                  </a:lnTo>
                  <a:lnTo>
                    <a:pt x="167" y="43"/>
                  </a:lnTo>
                  <a:lnTo>
                    <a:pt x="165" y="43"/>
                  </a:lnTo>
                  <a:lnTo>
                    <a:pt x="163" y="41"/>
                  </a:lnTo>
                  <a:lnTo>
                    <a:pt x="163" y="40"/>
                  </a:lnTo>
                  <a:lnTo>
                    <a:pt x="163" y="38"/>
                  </a:lnTo>
                  <a:lnTo>
                    <a:pt x="165" y="38"/>
                  </a:lnTo>
                  <a:lnTo>
                    <a:pt x="165" y="37"/>
                  </a:lnTo>
                  <a:lnTo>
                    <a:pt x="165" y="35"/>
                  </a:lnTo>
                  <a:lnTo>
                    <a:pt x="163" y="35"/>
                  </a:lnTo>
                  <a:lnTo>
                    <a:pt x="159" y="34"/>
                  </a:lnTo>
                  <a:lnTo>
                    <a:pt x="154" y="31"/>
                  </a:lnTo>
                  <a:lnTo>
                    <a:pt x="151" y="29"/>
                  </a:lnTo>
                  <a:lnTo>
                    <a:pt x="146" y="26"/>
                  </a:lnTo>
                  <a:lnTo>
                    <a:pt x="143" y="23"/>
                  </a:lnTo>
                  <a:lnTo>
                    <a:pt x="139" y="21"/>
                  </a:lnTo>
                  <a:lnTo>
                    <a:pt x="136" y="18"/>
                  </a:lnTo>
                  <a:lnTo>
                    <a:pt x="133" y="15"/>
                  </a:lnTo>
                  <a:lnTo>
                    <a:pt x="128" y="12"/>
                  </a:lnTo>
                  <a:lnTo>
                    <a:pt x="125" y="9"/>
                  </a:lnTo>
                  <a:lnTo>
                    <a:pt x="120" y="7"/>
                  </a:lnTo>
                  <a:lnTo>
                    <a:pt x="116" y="4"/>
                  </a:lnTo>
                  <a:lnTo>
                    <a:pt x="111" y="3"/>
                  </a:lnTo>
                  <a:lnTo>
                    <a:pt x="106" y="1"/>
                  </a:lnTo>
                  <a:lnTo>
                    <a:pt x="102" y="1"/>
                  </a:lnTo>
                  <a:lnTo>
                    <a:pt x="95" y="0"/>
                  </a:lnTo>
                  <a:lnTo>
                    <a:pt x="91" y="0"/>
                  </a:lnTo>
                  <a:lnTo>
                    <a:pt x="85" y="1"/>
                  </a:lnTo>
                  <a:lnTo>
                    <a:pt x="80" y="1"/>
                  </a:lnTo>
                  <a:lnTo>
                    <a:pt x="75" y="3"/>
                  </a:lnTo>
                  <a:lnTo>
                    <a:pt x="71" y="4"/>
                  </a:lnTo>
                  <a:lnTo>
                    <a:pt x="68" y="6"/>
                  </a:lnTo>
                  <a:lnTo>
                    <a:pt x="63" y="7"/>
                  </a:lnTo>
                  <a:lnTo>
                    <a:pt x="58" y="9"/>
                  </a:lnTo>
                  <a:lnTo>
                    <a:pt x="55" y="10"/>
                  </a:lnTo>
                  <a:lnTo>
                    <a:pt x="52" y="14"/>
                  </a:lnTo>
                  <a:lnTo>
                    <a:pt x="48" y="15"/>
                  </a:lnTo>
                  <a:lnTo>
                    <a:pt x="44" y="18"/>
                  </a:lnTo>
                  <a:lnTo>
                    <a:pt x="41" y="21"/>
                  </a:lnTo>
                  <a:lnTo>
                    <a:pt x="38" y="24"/>
                  </a:lnTo>
                  <a:lnTo>
                    <a:pt x="35" y="27"/>
                  </a:lnTo>
                  <a:lnTo>
                    <a:pt x="32" y="31"/>
                  </a:lnTo>
                  <a:lnTo>
                    <a:pt x="31" y="34"/>
                  </a:lnTo>
                  <a:lnTo>
                    <a:pt x="29" y="35"/>
                  </a:lnTo>
                  <a:lnTo>
                    <a:pt x="27" y="38"/>
                  </a:lnTo>
                  <a:lnTo>
                    <a:pt x="26" y="40"/>
                  </a:lnTo>
                  <a:lnTo>
                    <a:pt x="24" y="41"/>
                  </a:lnTo>
                  <a:lnTo>
                    <a:pt x="23" y="43"/>
                  </a:lnTo>
                  <a:lnTo>
                    <a:pt x="20" y="46"/>
                  </a:lnTo>
                  <a:lnTo>
                    <a:pt x="18" y="48"/>
                  </a:lnTo>
                  <a:lnTo>
                    <a:pt x="0" y="58"/>
                  </a:lnTo>
                  <a:lnTo>
                    <a:pt x="3" y="80"/>
                  </a:lnTo>
                  <a:lnTo>
                    <a:pt x="4" y="102"/>
                  </a:lnTo>
                  <a:lnTo>
                    <a:pt x="4" y="123"/>
                  </a:lnTo>
                  <a:lnTo>
                    <a:pt x="4" y="145"/>
                  </a:lnTo>
                  <a:lnTo>
                    <a:pt x="4" y="166"/>
                  </a:lnTo>
                  <a:lnTo>
                    <a:pt x="4" y="190"/>
                  </a:lnTo>
                  <a:lnTo>
                    <a:pt x="6" y="211"/>
                  </a:lnTo>
                  <a:lnTo>
                    <a:pt x="9" y="233"/>
                  </a:lnTo>
                  <a:lnTo>
                    <a:pt x="9" y="239"/>
                  </a:lnTo>
                  <a:lnTo>
                    <a:pt x="9" y="245"/>
                  </a:lnTo>
                  <a:lnTo>
                    <a:pt x="9" y="251"/>
                  </a:lnTo>
                  <a:lnTo>
                    <a:pt x="9" y="258"/>
                  </a:lnTo>
                  <a:lnTo>
                    <a:pt x="10" y="262"/>
                  </a:lnTo>
                  <a:lnTo>
                    <a:pt x="10" y="268"/>
                  </a:lnTo>
                  <a:lnTo>
                    <a:pt x="12" y="273"/>
                  </a:lnTo>
                  <a:lnTo>
                    <a:pt x="14" y="279"/>
                  </a:lnTo>
                  <a:lnTo>
                    <a:pt x="15" y="290"/>
                  </a:lnTo>
                  <a:lnTo>
                    <a:pt x="18" y="301"/>
                  </a:lnTo>
                  <a:lnTo>
                    <a:pt x="20" y="312"/>
                  </a:lnTo>
                  <a:lnTo>
                    <a:pt x="21" y="322"/>
                  </a:lnTo>
                  <a:lnTo>
                    <a:pt x="24" y="333"/>
                  </a:lnTo>
                  <a:lnTo>
                    <a:pt x="27" y="344"/>
                  </a:lnTo>
                  <a:lnTo>
                    <a:pt x="29" y="355"/>
                  </a:lnTo>
                  <a:lnTo>
                    <a:pt x="34" y="364"/>
                  </a:lnTo>
                  <a:lnTo>
                    <a:pt x="37" y="375"/>
                  </a:lnTo>
                  <a:lnTo>
                    <a:pt x="40" y="386"/>
                  </a:lnTo>
                  <a:lnTo>
                    <a:pt x="44" y="396"/>
                  </a:lnTo>
                  <a:lnTo>
                    <a:pt x="48" y="407"/>
                  </a:lnTo>
                  <a:lnTo>
                    <a:pt x="52" y="417"/>
                  </a:lnTo>
                  <a:lnTo>
                    <a:pt x="57" y="427"/>
                  </a:lnTo>
                  <a:lnTo>
                    <a:pt x="61" y="438"/>
                  </a:lnTo>
                  <a:lnTo>
                    <a:pt x="66" y="447"/>
                  </a:lnTo>
                  <a:lnTo>
                    <a:pt x="69" y="455"/>
                  </a:lnTo>
                  <a:lnTo>
                    <a:pt x="72" y="461"/>
                  </a:lnTo>
                  <a:lnTo>
                    <a:pt x="75" y="468"/>
                  </a:lnTo>
                  <a:lnTo>
                    <a:pt x="78" y="474"/>
                  </a:lnTo>
                  <a:lnTo>
                    <a:pt x="82" y="480"/>
                  </a:lnTo>
                  <a:lnTo>
                    <a:pt x="85" y="486"/>
                  </a:lnTo>
                  <a:lnTo>
                    <a:pt x="89" y="492"/>
                  </a:lnTo>
                  <a:lnTo>
                    <a:pt x="92" y="498"/>
                  </a:lnTo>
                  <a:lnTo>
                    <a:pt x="163" y="497"/>
                  </a:lnTo>
                  <a:lnTo>
                    <a:pt x="170" y="484"/>
                  </a:lnTo>
                  <a:lnTo>
                    <a:pt x="173" y="472"/>
                  </a:lnTo>
                  <a:lnTo>
                    <a:pt x="174" y="458"/>
                  </a:lnTo>
                  <a:lnTo>
                    <a:pt x="176" y="444"/>
                  </a:lnTo>
                  <a:lnTo>
                    <a:pt x="177" y="430"/>
                  </a:lnTo>
                  <a:lnTo>
                    <a:pt x="177" y="418"/>
                  </a:lnTo>
                  <a:lnTo>
                    <a:pt x="176" y="404"/>
                  </a:lnTo>
                  <a:lnTo>
                    <a:pt x="176" y="390"/>
                  </a:lnTo>
                  <a:lnTo>
                    <a:pt x="180" y="31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4" name="Freeform 78"/>
            <p:cNvSpPr>
              <a:spLocks/>
            </p:cNvSpPr>
            <p:nvPr/>
          </p:nvSpPr>
          <p:spPr bwMode="auto">
            <a:xfrm>
              <a:off x="2702" y="3329"/>
              <a:ext cx="24" cy="64"/>
            </a:xfrm>
            <a:custGeom>
              <a:avLst/>
              <a:gdLst>
                <a:gd name="T0" fmla="*/ 24 w 24"/>
                <a:gd name="T1" fmla="*/ 57 h 64"/>
                <a:gd name="T2" fmla="*/ 22 w 24"/>
                <a:gd name="T3" fmla="*/ 3 h 64"/>
                <a:gd name="T4" fmla="*/ 21 w 24"/>
                <a:gd name="T5" fmla="*/ 2 h 64"/>
                <a:gd name="T6" fmla="*/ 17 w 24"/>
                <a:gd name="T7" fmla="*/ 0 h 64"/>
                <a:gd name="T8" fmla="*/ 16 w 24"/>
                <a:gd name="T9" fmla="*/ 0 h 64"/>
                <a:gd name="T10" fmla="*/ 13 w 24"/>
                <a:gd name="T11" fmla="*/ 0 h 64"/>
                <a:gd name="T12" fmla="*/ 10 w 24"/>
                <a:gd name="T13" fmla="*/ 0 h 64"/>
                <a:gd name="T14" fmla="*/ 7 w 24"/>
                <a:gd name="T15" fmla="*/ 0 h 64"/>
                <a:gd name="T16" fmla="*/ 4 w 24"/>
                <a:gd name="T17" fmla="*/ 0 h 64"/>
                <a:gd name="T18" fmla="*/ 0 w 24"/>
                <a:gd name="T19" fmla="*/ 0 h 64"/>
                <a:gd name="T20" fmla="*/ 7 w 24"/>
                <a:gd name="T21" fmla="*/ 62 h 64"/>
                <a:gd name="T22" fmla="*/ 8 w 24"/>
                <a:gd name="T23" fmla="*/ 62 h 64"/>
                <a:gd name="T24" fmla="*/ 10 w 24"/>
                <a:gd name="T25" fmla="*/ 62 h 64"/>
                <a:gd name="T26" fmla="*/ 11 w 24"/>
                <a:gd name="T27" fmla="*/ 64 h 64"/>
                <a:gd name="T28" fmla="*/ 13 w 24"/>
                <a:gd name="T29" fmla="*/ 64 h 64"/>
                <a:gd name="T30" fmla="*/ 14 w 24"/>
                <a:gd name="T31" fmla="*/ 64 h 64"/>
                <a:gd name="T32" fmla="*/ 16 w 24"/>
                <a:gd name="T33" fmla="*/ 62 h 64"/>
                <a:gd name="T34" fmla="*/ 17 w 24"/>
                <a:gd name="T35" fmla="*/ 62 h 64"/>
                <a:gd name="T36" fmla="*/ 19 w 24"/>
                <a:gd name="T37" fmla="*/ 62 h 64"/>
                <a:gd name="T38" fmla="*/ 21 w 24"/>
                <a:gd name="T39" fmla="*/ 62 h 64"/>
                <a:gd name="T40" fmla="*/ 22 w 24"/>
                <a:gd name="T41" fmla="*/ 61 h 64"/>
                <a:gd name="T42" fmla="*/ 24 w 24"/>
                <a:gd name="T43" fmla="*/ 59 h 64"/>
                <a:gd name="T44" fmla="*/ 24 w 24"/>
                <a:gd name="T45" fmla="*/ 57 h 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64"/>
                <a:gd name="T71" fmla="*/ 24 w 24"/>
                <a:gd name="T72" fmla="*/ 64 h 6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64">
                  <a:moveTo>
                    <a:pt x="24" y="57"/>
                  </a:moveTo>
                  <a:lnTo>
                    <a:pt x="22" y="3"/>
                  </a:lnTo>
                  <a:lnTo>
                    <a:pt x="21" y="2"/>
                  </a:lnTo>
                  <a:lnTo>
                    <a:pt x="17" y="0"/>
                  </a:lnTo>
                  <a:lnTo>
                    <a:pt x="16" y="0"/>
                  </a:lnTo>
                  <a:lnTo>
                    <a:pt x="13" y="0"/>
                  </a:lnTo>
                  <a:lnTo>
                    <a:pt x="10" y="0"/>
                  </a:lnTo>
                  <a:lnTo>
                    <a:pt x="7" y="0"/>
                  </a:lnTo>
                  <a:lnTo>
                    <a:pt x="4" y="0"/>
                  </a:lnTo>
                  <a:lnTo>
                    <a:pt x="0" y="0"/>
                  </a:lnTo>
                  <a:lnTo>
                    <a:pt x="7" y="62"/>
                  </a:lnTo>
                  <a:lnTo>
                    <a:pt x="8" y="62"/>
                  </a:lnTo>
                  <a:lnTo>
                    <a:pt x="10" y="62"/>
                  </a:lnTo>
                  <a:lnTo>
                    <a:pt x="11" y="64"/>
                  </a:lnTo>
                  <a:lnTo>
                    <a:pt x="13" y="64"/>
                  </a:lnTo>
                  <a:lnTo>
                    <a:pt x="14" y="64"/>
                  </a:lnTo>
                  <a:lnTo>
                    <a:pt x="16" y="62"/>
                  </a:lnTo>
                  <a:lnTo>
                    <a:pt x="17" y="62"/>
                  </a:lnTo>
                  <a:lnTo>
                    <a:pt x="19" y="62"/>
                  </a:lnTo>
                  <a:lnTo>
                    <a:pt x="21" y="62"/>
                  </a:lnTo>
                  <a:lnTo>
                    <a:pt x="22" y="61"/>
                  </a:lnTo>
                  <a:lnTo>
                    <a:pt x="24" y="59"/>
                  </a:lnTo>
                  <a:lnTo>
                    <a:pt x="24" y="57"/>
                  </a:lnTo>
                  <a:close/>
                </a:path>
              </a:pathLst>
            </a:custGeom>
            <a:solidFill>
              <a:srgbClr val="99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5" name="Freeform 79"/>
            <p:cNvSpPr>
              <a:spLocks/>
            </p:cNvSpPr>
            <p:nvPr/>
          </p:nvSpPr>
          <p:spPr bwMode="auto">
            <a:xfrm>
              <a:off x="2692" y="3283"/>
              <a:ext cx="32" cy="17"/>
            </a:xfrm>
            <a:custGeom>
              <a:avLst/>
              <a:gdLst>
                <a:gd name="T0" fmla="*/ 32 w 32"/>
                <a:gd name="T1" fmla="*/ 9 h 17"/>
                <a:gd name="T2" fmla="*/ 32 w 32"/>
                <a:gd name="T3" fmla="*/ 8 h 17"/>
                <a:gd name="T4" fmla="*/ 32 w 32"/>
                <a:gd name="T5" fmla="*/ 8 h 17"/>
                <a:gd name="T6" fmla="*/ 32 w 32"/>
                <a:gd name="T7" fmla="*/ 6 h 17"/>
                <a:gd name="T8" fmla="*/ 32 w 32"/>
                <a:gd name="T9" fmla="*/ 5 h 17"/>
                <a:gd name="T10" fmla="*/ 31 w 32"/>
                <a:gd name="T11" fmla="*/ 3 h 17"/>
                <a:gd name="T12" fmla="*/ 29 w 32"/>
                <a:gd name="T13" fmla="*/ 2 h 17"/>
                <a:gd name="T14" fmla="*/ 27 w 32"/>
                <a:gd name="T15" fmla="*/ 2 h 17"/>
                <a:gd name="T16" fmla="*/ 26 w 32"/>
                <a:gd name="T17" fmla="*/ 2 h 17"/>
                <a:gd name="T18" fmla="*/ 23 w 32"/>
                <a:gd name="T19" fmla="*/ 0 h 17"/>
                <a:gd name="T20" fmla="*/ 21 w 32"/>
                <a:gd name="T21" fmla="*/ 0 h 17"/>
                <a:gd name="T22" fmla="*/ 20 w 32"/>
                <a:gd name="T23" fmla="*/ 0 h 17"/>
                <a:gd name="T24" fmla="*/ 18 w 32"/>
                <a:gd name="T25" fmla="*/ 0 h 17"/>
                <a:gd name="T26" fmla="*/ 15 w 32"/>
                <a:gd name="T27" fmla="*/ 0 h 17"/>
                <a:gd name="T28" fmla="*/ 14 w 32"/>
                <a:gd name="T29" fmla="*/ 0 h 17"/>
                <a:gd name="T30" fmla="*/ 10 w 32"/>
                <a:gd name="T31" fmla="*/ 0 h 17"/>
                <a:gd name="T32" fmla="*/ 9 w 32"/>
                <a:gd name="T33" fmla="*/ 2 h 17"/>
                <a:gd name="T34" fmla="*/ 7 w 32"/>
                <a:gd name="T35" fmla="*/ 2 h 17"/>
                <a:gd name="T36" fmla="*/ 6 w 32"/>
                <a:gd name="T37" fmla="*/ 2 h 17"/>
                <a:gd name="T38" fmla="*/ 4 w 32"/>
                <a:gd name="T39" fmla="*/ 2 h 17"/>
                <a:gd name="T40" fmla="*/ 1 w 32"/>
                <a:gd name="T41" fmla="*/ 2 h 17"/>
                <a:gd name="T42" fmla="*/ 1 w 32"/>
                <a:gd name="T43" fmla="*/ 2 h 17"/>
                <a:gd name="T44" fmla="*/ 0 w 32"/>
                <a:gd name="T45" fmla="*/ 5 h 17"/>
                <a:gd name="T46" fmla="*/ 0 w 32"/>
                <a:gd name="T47" fmla="*/ 6 h 17"/>
                <a:gd name="T48" fmla="*/ 1 w 32"/>
                <a:gd name="T49" fmla="*/ 8 h 17"/>
                <a:gd name="T50" fmla="*/ 3 w 32"/>
                <a:gd name="T51" fmla="*/ 11 h 17"/>
                <a:gd name="T52" fmla="*/ 3 w 32"/>
                <a:gd name="T53" fmla="*/ 12 h 17"/>
                <a:gd name="T54" fmla="*/ 4 w 32"/>
                <a:gd name="T55" fmla="*/ 15 h 17"/>
                <a:gd name="T56" fmla="*/ 4 w 32"/>
                <a:gd name="T57" fmla="*/ 17 h 17"/>
                <a:gd name="T58" fmla="*/ 27 w 32"/>
                <a:gd name="T59" fmla="*/ 17 h 17"/>
                <a:gd name="T60" fmla="*/ 29 w 32"/>
                <a:gd name="T61" fmla="*/ 15 h 17"/>
                <a:gd name="T62" fmla="*/ 29 w 32"/>
                <a:gd name="T63" fmla="*/ 14 h 17"/>
                <a:gd name="T64" fmla="*/ 31 w 32"/>
                <a:gd name="T65" fmla="*/ 12 h 17"/>
                <a:gd name="T66" fmla="*/ 32 w 32"/>
                <a:gd name="T67" fmla="*/ 9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17"/>
                <a:gd name="T104" fmla="*/ 32 w 32"/>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17">
                  <a:moveTo>
                    <a:pt x="32" y="9"/>
                  </a:moveTo>
                  <a:lnTo>
                    <a:pt x="32" y="8"/>
                  </a:lnTo>
                  <a:lnTo>
                    <a:pt x="32" y="6"/>
                  </a:lnTo>
                  <a:lnTo>
                    <a:pt x="32" y="5"/>
                  </a:lnTo>
                  <a:lnTo>
                    <a:pt x="31" y="3"/>
                  </a:lnTo>
                  <a:lnTo>
                    <a:pt x="29" y="2"/>
                  </a:lnTo>
                  <a:lnTo>
                    <a:pt x="27" y="2"/>
                  </a:lnTo>
                  <a:lnTo>
                    <a:pt x="26" y="2"/>
                  </a:lnTo>
                  <a:lnTo>
                    <a:pt x="23" y="0"/>
                  </a:lnTo>
                  <a:lnTo>
                    <a:pt x="21" y="0"/>
                  </a:lnTo>
                  <a:lnTo>
                    <a:pt x="20" y="0"/>
                  </a:lnTo>
                  <a:lnTo>
                    <a:pt x="18" y="0"/>
                  </a:lnTo>
                  <a:lnTo>
                    <a:pt x="15" y="0"/>
                  </a:lnTo>
                  <a:lnTo>
                    <a:pt x="14" y="0"/>
                  </a:lnTo>
                  <a:lnTo>
                    <a:pt x="10" y="0"/>
                  </a:lnTo>
                  <a:lnTo>
                    <a:pt x="9" y="2"/>
                  </a:lnTo>
                  <a:lnTo>
                    <a:pt x="7" y="2"/>
                  </a:lnTo>
                  <a:lnTo>
                    <a:pt x="6" y="2"/>
                  </a:lnTo>
                  <a:lnTo>
                    <a:pt x="4" y="2"/>
                  </a:lnTo>
                  <a:lnTo>
                    <a:pt x="1" y="2"/>
                  </a:lnTo>
                  <a:lnTo>
                    <a:pt x="0" y="5"/>
                  </a:lnTo>
                  <a:lnTo>
                    <a:pt x="0" y="6"/>
                  </a:lnTo>
                  <a:lnTo>
                    <a:pt x="1" y="8"/>
                  </a:lnTo>
                  <a:lnTo>
                    <a:pt x="3" y="11"/>
                  </a:lnTo>
                  <a:lnTo>
                    <a:pt x="3" y="12"/>
                  </a:lnTo>
                  <a:lnTo>
                    <a:pt x="4" y="15"/>
                  </a:lnTo>
                  <a:lnTo>
                    <a:pt x="4" y="17"/>
                  </a:lnTo>
                  <a:lnTo>
                    <a:pt x="27" y="17"/>
                  </a:lnTo>
                  <a:lnTo>
                    <a:pt x="29" y="15"/>
                  </a:lnTo>
                  <a:lnTo>
                    <a:pt x="29" y="14"/>
                  </a:lnTo>
                  <a:lnTo>
                    <a:pt x="31" y="12"/>
                  </a:lnTo>
                  <a:lnTo>
                    <a:pt x="3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6" name="Freeform 80"/>
            <p:cNvSpPr>
              <a:spLocks/>
            </p:cNvSpPr>
            <p:nvPr/>
          </p:nvSpPr>
          <p:spPr bwMode="auto">
            <a:xfrm>
              <a:off x="2546" y="2542"/>
              <a:ext cx="170" cy="235"/>
            </a:xfrm>
            <a:custGeom>
              <a:avLst/>
              <a:gdLst>
                <a:gd name="T0" fmla="*/ 167 w 170"/>
                <a:gd name="T1" fmla="*/ 208 h 235"/>
                <a:gd name="T2" fmla="*/ 163 w 170"/>
                <a:gd name="T3" fmla="*/ 182 h 235"/>
                <a:gd name="T4" fmla="*/ 158 w 170"/>
                <a:gd name="T5" fmla="*/ 156 h 235"/>
                <a:gd name="T6" fmla="*/ 155 w 170"/>
                <a:gd name="T7" fmla="*/ 130 h 235"/>
                <a:gd name="T8" fmla="*/ 150 w 170"/>
                <a:gd name="T9" fmla="*/ 111 h 235"/>
                <a:gd name="T10" fmla="*/ 147 w 170"/>
                <a:gd name="T11" fmla="*/ 100 h 235"/>
                <a:gd name="T12" fmla="*/ 146 w 170"/>
                <a:gd name="T13" fmla="*/ 89 h 235"/>
                <a:gd name="T14" fmla="*/ 143 w 170"/>
                <a:gd name="T15" fmla="*/ 77 h 235"/>
                <a:gd name="T16" fmla="*/ 139 w 170"/>
                <a:gd name="T17" fmla="*/ 66 h 235"/>
                <a:gd name="T18" fmla="*/ 136 w 170"/>
                <a:gd name="T19" fmla="*/ 55 h 235"/>
                <a:gd name="T20" fmla="*/ 132 w 170"/>
                <a:gd name="T21" fmla="*/ 45 h 235"/>
                <a:gd name="T22" fmla="*/ 129 w 170"/>
                <a:gd name="T23" fmla="*/ 34 h 235"/>
                <a:gd name="T24" fmla="*/ 124 w 170"/>
                <a:gd name="T25" fmla="*/ 26 h 235"/>
                <a:gd name="T26" fmla="*/ 121 w 170"/>
                <a:gd name="T27" fmla="*/ 18 h 235"/>
                <a:gd name="T28" fmla="*/ 118 w 170"/>
                <a:gd name="T29" fmla="*/ 11 h 235"/>
                <a:gd name="T30" fmla="*/ 115 w 170"/>
                <a:gd name="T31" fmla="*/ 3 h 235"/>
                <a:gd name="T32" fmla="*/ 112 w 170"/>
                <a:gd name="T33" fmla="*/ 0 h 235"/>
                <a:gd name="T34" fmla="*/ 110 w 170"/>
                <a:gd name="T35" fmla="*/ 0 h 235"/>
                <a:gd name="T36" fmla="*/ 105 w 170"/>
                <a:gd name="T37" fmla="*/ 3 h 235"/>
                <a:gd name="T38" fmla="*/ 101 w 170"/>
                <a:gd name="T39" fmla="*/ 9 h 235"/>
                <a:gd name="T40" fmla="*/ 95 w 170"/>
                <a:gd name="T41" fmla="*/ 14 h 235"/>
                <a:gd name="T42" fmla="*/ 92 w 170"/>
                <a:gd name="T43" fmla="*/ 20 h 235"/>
                <a:gd name="T44" fmla="*/ 87 w 170"/>
                <a:gd name="T45" fmla="*/ 28 h 235"/>
                <a:gd name="T46" fmla="*/ 82 w 170"/>
                <a:gd name="T47" fmla="*/ 34 h 235"/>
                <a:gd name="T48" fmla="*/ 79 w 170"/>
                <a:gd name="T49" fmla="*/ 40 h 235"/>
                <a:gd name="T50" fmla="*/ 75 w 170"/>
                <a:gd name="T51" fmla="*/ 46 h 235"/>
                <a:gd name="T52" fmla="*/ 67 w 170"/>
                <a:gd name="T53" fmla="*/ 55 h 235"/>
                <a:gd name="T54" fmla="*/ 59 w 170"/>
                <a:gd name="T55" fmla="*/ 68 h 235"/>
                <a:gd name="T56" fmla="*/ 51 w 170"/>
                <a:gd name="T57" fmla="*/ 80 h 235"/>
                <a:gd name="T58" fmla="*/ 45 w 170"/>
                <a:gd name="T59" fmla="*/ 92 h 235"/>
                <a:gd name="T60" fmla="*/ 37 w 170"/>
                <a:gd name="T61" fmla="*/ 105 h 235"/>
                <a:gd name="T62" fmla="*/ 31 w 170"/>
                <a:gd name="T63" fmla="*/ 119 h 235"/>
                <a:gd name="T64" fmla="*/ 25 w 170"/>
                <a:gd name="T65" fmla="*/ 131 h 235"/>
                <a:gd name="T66" fmla="*/ 20 w 170"/>
                <a:gd name="T67" fmla="*/ 145 h 235"/>
                <a:gd name="T68" fmla="*/ 16 w 170"/>
                <a:gd name="T69" fmla="*/ 162 h 235"/>
                <a:gd name="T70" fmla="*/ 10 w 170"/>
                <a:gd name="T71" fmla="*/ 184 h 235"/>
                <a:gd name="T72" fmla="*/ 3 w 170"/>
                <a:gd name="T73" fmla="*/ 204 h 235"/>
                <a:gd name="T74" fmla="*/ 0 w 170"/>
                <a:gd name="T75" fmla="*/ 224 h 235"/>
                <a:gd name="T76" fmla="*/ 7 w 170"/>
                <a:gd name="T77" fmla="*/ 231 h 235"/>
                <a:gd name="T78" fmla="*/ 13 w 170"/>
                <a:gd name="T79" fmla="*/ 227 h 235"/>
                <a:gd name="T80" fmla="*/ 20 w 170"/>
                <a:gd name="T81" fmla="*/ 222 h 235"/>
                <a:gd name="T82" fmla="*/ 28 w 170"/>
                <a:gd name="T83" fmla="*/ 218 h 235"/>
                <a:gd name="T84" fmla="*/ 37 w 170"/>
                <a:gd name="T85" fmla="*/ 214 h 235"/>
                <a:gd name="T86" fmla="*/ 45 w 170"/>
                <a:gd name="T87" fmla="*/ 211 h 235"/>
                <a:gd name="T88" fmla="*/ 54 w 170"/>
                <a:gd name="T89" fmla="*/ 208 h 235"/>
                <a:gd name="T90" fmla="*/ 64 w 170"/>
                <a:gd name="T91" fmla="*/ 207 h 235"/>
                <a:gd name="T92" fmla="*/ 73 w 170"/>
                <a:gd name="T93" fmla="*/ 205 h 235"/>
                <a:gd name="T94" fmla="*/ 82 w 170"/>
                <a:gd name="T95" fmla="*/ 204 h 235"/>
                <a:gd name="T96" fmla="*/ 93 w 170"/>
                <a:gd name="T97" fmla="*/ 204 h 235"/>
                <a:gd name="T98" fmla="*/ 102 w 170"/>
                <a:gd name="T99" fmla="*/ 204 h 235"/>
                <a:gd name="T100" fmla="*/ 112 w 170"/>
                <a:gd name="T101" fmla="*/ 204 h 235"/>
                <a:gd name="T102" fmla="*/ 122 w 170"/>
                <a:gd name="T103" fmla="*/ 205 h 235"/>
                <a:gd name="T104" fmla="*/ 132 w 170"/>
                <a:gd name="T105" fmla="*/ 207 h 235"/>
                <a:gd name="T106" fmla="*/ 141 w 170"/>
                <a:gd name="T107" fmla="*/ 208 h 235"/>
                <a:gd name="T108" fmla="*/ 149 w 170"/>
                <a:gd name="T109" fmla="*/ 211 h 235"/>
                <a:gd name="T110" fmla="*/ 155 w 170"/>
                <a:gd name="T111" fmla="*/ 216 h 235"/>
                <a:gd name="T112" fmla="*/ 160 w 170"/>
                <a:gd name="T113" fmla="*/ 219 h 235"/>
                <a:gd name="T114" fmla="*/ 166 w 170"/>
                <a:gd name="T115" fmla="*/ 224 h 235"/>
                <a:gd name="T116" fmla="*/ 170 w 170"/>
                <a:gd name="T117" fmla="*/ 224 h 235"/>
                <a:gd name="T118" fmla="*/ 170 w 170"/>
                <a:gd name="T119" fmla="*/ 222 h 2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0"/>
                <a:gd name="T181" fmla="*/ 0 h 235"/>
                <a:gd name="T182" fmla="*/ 170 w 170"/>
                <a:gd name="T183" fmla="*/ 235 h 2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0" h="235">
                  <a:moveTo>
                    <a:pt x="170" y="222"/>
                  </a:moveTo>
                  <a:lnTo>
                    <a:pt x="167" y="208"/>
                  </a:lnTo>
                  <a:lnTo>
                    <a:pt x="166" y="196"/>
                  </a:lnTo>
                  <a:lnTo>
                    <a:pt x="163" y="182"/>
                  </a:lnTo>
                  <a:lnTo>
                    <a:pt x="161" y="170"/>
                  </a:lnTo>
                  <a:lnTo>
                    <a:pt x="158" y="156"/>
                  </a:lnTo>
                  <a:lnTo>
                    <a:pt x="156" y="142"/>
                  </a:lnTo>
                  <a:lnTo>
                    <a:pt x="155" y="130"/>
                  </a:lnTo>
                  <a:lnTo>
                    <a:pt x="153" y="116"/>
                  </a:lnTo>
                  <a:lnTo>
                    <a:pt x="150" y="111"/>
                  </a:lnTo>
                  <a:lnTo>
                    <a:pt x="149" y="105"/>
                  </a:lnTo>
                  <a:lnTo>
                    <a:pt x="147" y="100"/>
                  </a:lnTo>
                  <a:lnTo>
                    <a:pt x="146" y="94"/>
                  </a:lnTo>
                  <a:lnTo>
                    <a:pt x="146" y="89"/>
                  </a:lnTo>
                  <a:lnTo>
                    <a:pt x="144" y="83"/>
                  </a:lnTo>
                  <a:lnTo>
                    <a:pt x="143" y="77"/>
                  </a:lnTo>
                  <a:lnTo>
                    <a:pt x="141" y="72"/>
                  </a:lnTo>
                  <a:lnTo>
                    <a:pt x="139" y="66"/>
                  </a:lnTo>
                  <a:lnTo>
                    <a:pt x="138" y="60"/>
                  </a:lnTo>
                  <a:lnTo>
                    <a:pt x="136" y="55"/>
                  </a:lnTo>
                  <a:lnTo>
                    <a:pt x="135" y="49"/>
                  </a:lnTo>
                  <a:lnTo>
                    <a:pt x="132" y="45"/>
                  </a:lnTo>
                  <a:lnTo>
                    <a:pt x="130" y="40"/>
                  </a:lnTo>
                  <a:lnTo>
                    <a:pt x="129" y="34"/>
                  </a:lnTo>
                  <a:lnTo>
                    <a:pt x="126" y="29"/>
                  </a:lnTo>
                  <a:lnTo>
                    <a:pt x="124" y="26"/>
                  </a:lnTo>
                  <a:lnTo>
                    <a:pt x="122" y="21"/>
                  </a:lnTo>
                  <a:lnTo>
                    <a:pt x="121" y="18"/>
                  </a:lnTo>
                  <a:lnTo>
                    <a:pt x="119" y="14"/>
                  </a:lnTo>
                  <a:lnTo>
                    <a:pt x="118" y="11"/>
                  </a:lnTo>
                  <a:lnTo>
                    <a:pt x="116" y="6"/>
                  </a:lnTo>
                  <a:lnTo>
                    <a:pt x="115" y="3"/>
                  </a:lnTo>
                  <a:lnTo>
                    <a:pt x="113" y="0"/>
                  </a:lnTo>
                  <a:lnTo>
                    <a:pt x="112" y="0"/>
                  </a:lnTo>
                  <a:lnTo>
                    <a:pt x="110" y="0"/>
                  </a:lnTo>
                  <a:lnTo>
                    <a:pt x="109" y="0"/>
                  </a:lnTo>
                  <a:lnTo>
                    <a:pt x="105" y="3"/>
                  </a:lnTo>
                  <a:lnTo>
                    <a:pt x="102" y="6"/>
                  </a:lnTo>
                  <a:lnTo>
                    <a:pt x="101" y="9"/>
                  </a:lnTo>
                  <a:lnTo>
                    <a:pt x="98" y="11"/>
                  </a:lnTo>
                  <a:lnTo>
                    <a:pt x="95" y="14"/>
                  </a:lnTo>
                  <a:lnTo>
                    <a:pt x="93" y="17"/>
                  </a:lnTo>
                  <a:lnTo>
                    <a:pt x="92" y="20"/>
                  </a:lnTo>
                  <a:lnTo>
                    <a:pt x="88" y="23"/>
                  </a:lnTo>
                  <a:lnTo>
                    <a:pt x="87" y="28"/>
                  </a:lnTo>
                  <a:lnTo>
                    <a:pt x="85" y="31"/>
                  </a:lnTo>
                  <a:lnTo>
                    <a:pt x="82" y="34"/>
                  </a:lnTo>
                  <a:lnTo>
                    <a:pt x="81" y="37"/>
                  </a:lnTo>
                  <a:lnTo>
                    <a:pt x="79" y="40"/>
                  </a:lnTo>
                  <a:lnTo>
                    <a:pt x="76" y="43"/>
                  </a:lnTo>
                  <a:lnTo>
                    <a:pt x="75" y="46"/>
                  </a:lnTo>
                  <a:lnTo>
                    <a:pt x="71" y="49"/>
                  </a:lnTo>
                  <a:lnTo>
                    <a:pt x="67" y="55"/>
                  </a:lnTo>
                  <a:lnTo>
                    <a:pt x="62" y="62"/>
                  </a:lnTo>
                  <a:lnTo>
                    <a:pt x="59" y="68"/>
                  </a:lnTo>
                  <a:lnTo>
                    <a:pt x="54" y="74"/>
                  </a:lnTo>
                  <a:lnTo>
                    <a:pt x="51" y="80"/>
                  </a:lnTo>
                  <a:lnTo>
                    <a:pt x="48" y="86"/>
                  </a:lnTo>
                  <a:lnTo>
                    <a:pt x="45" y="92"/>
                  </a:lnTo>
                  <a:lnTo>
                    <a:pt x="41" y="99"/>
                  </a:lnTo>
                  <a:lnTo>
                    <a:pt x="37" y="105"/>
                  </a:lnTo>
                  <a:lnTo>
                    <a:pt x="34" y="111"/>
                  </a:lnTo>
                  <a:lnTo>
                    <a:pt x="31" y="119"/>
                  </a:lnTo>
                  <a:lnTo>
                    <a:pt x="28" y="125"/>
                  </a:lnTo>
                  <a:lnTo>
                    <a:pt x="25" y="131"/>
                  </a:lnTo>
                  <a:lnTo>
                    <a:pt x="24" y="139"/>
                  </a:lnTo>
                  <a:lnTo>
                    <a:pt x="20" y="145"/>
                  </a:lnTo>
                  <a:lnTo>
                    <a:pt x="17" y="151"/>
                  </a:lnTo>
                  <a:lnTo>
                    <a:pt x="16" y="162"/>
                  </a:lnTo>
                  <a:lnTo>
                    <a:pt x="13" y="173"/>
                  </a:lnTo>
                  <a:lnTo>
                    <a:pt x="10" y="184"/>
                  </a:lnTo>
                  <a:lnTo>
                    <a:pt x="5" y="193"/>
                  </a:lnTo>
                  <a:lnTo>
                    <a:pt x="3" y="204"/>
                  </a:lnTo>
                  <a:lnTo>
                    <a:pt x="0" y="214"/>
                  </a:lnTo>
                  <a:lnTo>
                    <a:pt x="0" y="224"/>
                  </a:lnTo>
                  <a:lnTo>
                    <a:pt x="3" y="235"/>
                  </a:lnTo>
                  <a:lnTo>
                    <a:pt x="7" y="231"/>
                  </a:lnTo>
                  <a:lnTo>
                    <a:pt x="10" y="230"/>
                  </a:lnTo>
                  <a:lnTo>
                    <a:pt x="13" y="227"/>
                  </a:lnTo>
                  <a:lnTo>
                    <a:pt x="17" y="225"/>
                  </a:lnTo>
                  <a:lnTo>
                    <a:pt x="20" y="222"/>
                  </a:lnTo>
                  <a:lnTo>
                    <a:pt x="25" y="221"/>
                  </a:lnTo>
                  <a:lnTo>
                    <a:pt x="28" y="218"/>
                  </a:lnTo>
                  <a:lnTo>
                    <a:pt x="33" y="216"/>
                  </a:lnTo>
                  <a:lnTo>
                    <a:pt x="37" y="214"/>
                  </a:lnTo>
                  <a:lnTo>
                    <a:pt x="42" y="213"/>
                  </a:lnTo>
                  <a:lnTo>
                    <a:pt x="45" y="211"/>
                  </a:lnTo>
                  <a:lnTo>
                    <a:pt x="50" y="210"/>
                  </a:lnTo>
                  <a:lnTo>
                    <a:pt x="54" y="208"/>
                  </a:lnTo>
                  <a:lnTo>
                    <a:pt x="59" y="207"/>
                  </a:lnTo>
                  <a:lnTo>
                    <a:pt x="64" y="207"/>
                  </a:lnTo>
                  <a:lnTo>
                    <a:pt x="68" y="205"/>
                  </a:lnTo>
                  <a:lnTo>
                    <a:pt x="73" y="205"/>
                  </a:lnTo>
                  <a:lnTo>
                    <a:pt x="78" y="204"/>
                  </a:lnTo>
                  <a:lnTo>
                    <a:pt x="82" y="204"/>
                  </a:lnTo>
                  <a:lnTo>
                    <a:pt x="87" y="204"/>
                  </a:lnTo>
                  <a:lnTo>
                    <a:pt x="93" y="204"/>
                  </a:lnTo>
                  <a:lnTo>
                    <a:pt x="98" y="204"/>
                  </a:lnTo>
                  <a:lnTo>
                    <a:pt x="102" y="204"/>
                  </a:lnTo>
                  <a:lnTo>
                    <a:pt x="107" y="204"/>
                  </a:lnTo>
                  <a:lnTo>
                    <a:pt x="112" y="204"/>
                  </a:lnTo>
                  <a:lnTo>
                    <a:pt x="118" y="204"/>
                  </a:lnTo>
                  <a:lnTo>
                    <a:pt x="122" y="205"/>
                  </a:lnTo>
                  <a:lnTo>
                    <a:pt x="127" y="205"/>
                  </a:lnTo>
                  <a:lnTo>
                    <a:pt x="132" y="207"/>
                  </a:lnTo>
                  <a:lnTo>
                    <a:pt x="136" y="207"/>
                  </a:lnTo>
                  <a:lnTo>
                    <a:pt x="141" y="208"/>
                  </a:lnTo>
                  <a:lnTo>
                    <a:pt x="146" y="210"/>
                  </a:lnTo>
                  <a:lnTo>
                    <a:pt x="149" y="211"/>
                  </a:lnTo>
                  <a:lnTo>
                    <a:pt x="152" y="213"/>
                  </a:lnTo>
                  <a:lnTo>
                    <a:pt x="155" y="216"/>
                  </a:lnTo>
                  <a:lnTo>
                    <a:pt x="156" y="218"/>
                  </a:lnTo>
                  <a:lnTo>
                    <a:pt x="160" y="219"/>
                  </a:lnTo>
                  <a:lnTo>
                    <a:pt x="163" y="221"/>
                  </a:lnTo>
                  <a:lnTo>
                    <a:pt x="166" y="224"/>
                  </a:lnTo>
                  <a:lnTo>
                    <a:pt x="170" y="225"/>
                  </a:lnTo>
                  <a:lnTo>
                    <a:pt x="170" y="224"/>
                  </a:lnTo>
                  <a:lnTo>
                    <a:pt x="170" y="22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7" name="Freeform 81"/>
            <p:cNvSpPr>
              <a:spLocks/>
            </p:cNvSpPr>
            <p:nvPr/>
          </p:nvSpPr>
          <p:spPr bwMode="auto">
            <a:xfrm>
              <a:off x="2641" y="3308"/>
              <a:ext cx="38" cy="99"/>
            </a:xfrm>
            <a:custGeom>
              <a:avLst/>
              <a:gdLst>
                <a:gd name="T0" fmla="*/ 38 w 38"/>
                <a:gd name="T1" fmla="*/ 88 h 99"/>
                <a:gd name="T2" fmla="*/ 32 w 38"/>
                <a:gd name="T3" fmla="*/ 15 h 99"/>
                <a:gd name="T4" fmla="*/ 0 w 38"/>
                <a:gd name="T5" fmla="*/ 0 h 99"/>
                <a:gd name="T6" fmla="*/ 14 w 38"/>
                <a:gd name="T7" fmla="*/ 99 h 99"/>
                <a:gd name="T8" fmla="*/ 38 w 38"/>
                <a:gd name="T9" fmla="*/ 89 h 99"/>
                <a:gd name="T10" fmla="*/ 38 w 38"/>
                <a:gd name="T11" fmla="*/ 89 h 99"/>
                <a:gd name="T12" fmla="*/ 38 w 38"/>
                <a:gd name="T13" fmla="*/ 89 h 99"/>
                <a:gd name="T14" fmla="*/ 38 w 38"/>
                <a:gd name="T15" fmla="*/ 88 h 99"/>
                <a:gd name="T16" fmla="*/ 38 w 38"/>
                <a:gd name="T17" fmla="*/ 88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99"/>
                <a:gd name="T29" fmla="*/ 38 w 38"/>
                <a:gd name="T30" fmla="*/ 99 h 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99">
                  <a:moveTo>
                    <a:pt x="38" y="88"/>
                  </a:moveTo>
                  <a:lnTo>
                    <a:pt x="32" y="15"/>
                  </a:lnTo>
                  <a:lnTo>
                    <a:pt x="0" y="0"/>
                  </a:lnTo>
                  <a:lnTo>
                    <a:pt x="14" y="99"/>
                  </a:lnTo>
                  <a:lnTo>
                    <a:pt x="38" y="89"/>
                  </a:lnTo>
                  <a:lnTo>
                    <a:pt x="38" y="88"/>
                  </a:lnTo>
                  <a:close/>
                </a:path>
              </a:pathLst>
            </a:custGeom>
            <a:solidFill>
              <a:srgbClr val="99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8" name="Freeform 82"/>
            <p:cNvSpPr>
              <a:spLocks/>
            </p:cNvSpPr>
            <p:nvPr/>
          </p:nvSpPr>
          <p:spPr bwMode="auto">
            <a:xfrm>
              <a:off x="2648" y="3291"/>
              <a:ext cx="22" cy="7"/>
            </a:xfrm>
            <a:custGeom>
              <a:avLst/>
              <a:gdLst>
                <a:gd name="T0" fmla="*/ 22 w 22"/>
                <a:gd name="T1" fmla="*/ 4 h 7"/>
                <a:gd name="T2" fmla="*/ 22 w 22"/>
                <a:gd name="T3" fmla="*/ 4 h 7"/>
                <a:gd name="T4" fmla="*/ 22 w 22"/>
                <a:gd name="T5" fmla="*/ 3 h 7"/>
                <a:gd name="T6" fmla="*/ 22 w 22"/>
                <a:gd name="T7" fmla="*/ 1 h 7"/>
                <a:gd name="T8" fmla="*/ 20 w 22"/>
                <a:gd name="T9" fmla="*/ 0 h 7"/>
                <a:gd name="T10" fmla="*/ 0 w 22"/>
                <a:gd name="T11" fmla="*/ 0 h 7"/>
                <a:gd name="T12" fmla="*/ 22 w 22"/>
                <a:gd name="T13" fmla="*/ 7 h 7"/>
                <a:gd name="T14" fmla="*/ 22 w 22"/>
                <a:gd name="T15" fmla="*/ 6 h 7"/>
                <a:gd name="T16" fmla="*/ 22 w 22"/>
                <a:gd name="T17" fmla="*/ 6 h 7"/>
                <a:gd name="T18" fmla="*/ 22 w 22"/>
                <a:gd name="T19" fmla="*/ 4 h 7"/>
                <a:gd name="T20" fmla="*/ 22 w 22"/>
                <a:gd name="T21" fmla="*/ 4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7"/>
                <a:gd name="T35" fmla="*/ 22 w 22"/>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7">
                  <a:moveTo>
                    <a:pt x="22" y="4"/>
                  </a:moveTo>
                  <a:lnTo>
                    <a:pt x="22" y="4"/>
                  </a:lnTo>
                  <a:lnTo>
                    <a:pt x="22" y="3"/>
                  </a:lnTo>
                  <a:lnTo>
                    <a:pt x="22" y="1"/>
                  </a:lnTo>
                  <a:lnTo>
                    <a:pt x="20" y="0"/>
                  </a:lnTo>
                  <a:lnTo>
                    <a:pt x="0" y="0"/>
                  </a:lnTo>
                  <a:lnTo>
                    <a:pt x="22" y="7"/>
                  </a:lnTo>
                  <a:lnTo>
                    <a:pt x="22" y="6"/>
                  </a:lnTo>
                  <a:lnTo>
                    <a:pt x="22" y="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29" name="Freeform 83"/>
            <p:cNvSpPr>
              <a:spLocks/>
            </p:cNvSpPr>
            <p:nvPr/>
          </p:nvSpPr>
          <p:spPr bwMode="auto">
            <a:xfrm>
              <a:off x="2370" y="2786"/>
              <a:ext cx="238" cy="463"/>
            </a:xfrm>
            <a:custGeom>
              <a:avLst/>
              <a:gdLst>
                <a:gd name="T0" fmla="*/ 230 w 238"/>
                <a:gd name="T1" fmla="*/ 445 h 463"/>
                <a:gd name="T2" fmla="*/ 217 w 238"/>
                <a:gd name="T3" fmla="*/ 417 h 463"/>
                <a:gd name="T4" fmla="*/ 204 w 238"/>
                <a:gd name="T5" fmla="*/ 389 h 463"/>
                <a:gd name="T6" fmla="*/ 193 w 238"/>
                <a:gd name="T7" fmla="*/ 360 h 463"/>
                <a:gd name="T8" fmla="*/ 184 w 238"/>
                <a:gd name="T9" fmla="*/ 330 h 463"/>
                <a:gd name="T10" fmla="*/ 176 w 238"/>
                <a:gd name="T11" fmla="*/ 290 h 463"/>
                <a:gd name="T12" fmla="*/ 169 w 238"/>
                <a:gd name="T13" fmla="*/ 230 h 463"/>
                <a:gd name="T14" fmla="*/ 166 w 238"/>
                <a:gd name="T15" fmla="*/ 170 h 463"/>
                <a:gd name="T16" fmla="*/ 162 w 238"/>
                <a:gd name="T17" fmla="*/ 122 h 463"/>
                <a:gd name="T18" fmla="*/ 166 w 238"/>
                <a:gd name="T19" fmla="*/ 79 h 463"/>
                <a:gd name="T20" fmla="*/ 169 w 238"/>
                <a:gd name="T21" fmla="*/ 35 h 463"/>
                <a:gd name="T22" fmla="*/ 155 w 238"/>
                <a:gd name="T23" fmla="*/ 25 h 463"/>
                <a:gd name="T24" fmla="*/ 139 w 238"/>
                <a:gd name="T25" fmla="*/ 15 h 463"/>
                <a:gd name="T26" fmla="*/ 125 w 238"/>
                <a:gd name="T27" fmla="*/ 8 h 463"/>
                <a:gd name="T28" fmla="*/ 107 w 238"/>
                <a:gd name="T29" fmla="*/ 1 h 463"/>
                <a:gd name="T30" fmla="*/ 88 w 238"/>
                <a:gd name="T31" fmla="*/ 0 h 463"/>
                <a:gd name="T32" fmla="*/ 73 w 238"/>
                <a:gd name="T33" fmla="*/ 1 h 463"/>
                <a:gd name="T34" fmla="*/ 62 w 238"/>
                <a:gd name="T35" fmla="*/ 4 h 463"/>
                <a:gd name="T36" fmla="*/ 51 w 238"/>
                <a:gd name="T37" fmla="*/ 6 h 463"/>
                <a:gd name="T38" fmla="*/ 42 w 238"/>
                <a:gd name="T39" fmla="*/ 9 h 463"/>
                <a:gd name="T40" fmla="*/ 33 w 238"/>
                <a:gd name="T41" fmla="*/ 14 h 463"/>
                <a:gd name="T42" fmla="*/ 22 w 238"/>
                <a:gd name="T43" fmla="*/ 18 h 463"/>
                <a:gd name="T44" fmla="*/ 11 w 238"/>
                <a:gd name="T45" fmla="*/ 26 h 463"/>
                <a:gd name="T46" fmla="*/ 5 w 238"/>
                <a:gd name="T47" fmla="*/ 38 h 463"/>
                <a:gd name="T48" fmla="*/ 0 w 238"/>
                <a:gd name="T49" fmla="*/ 66 h 463"/>
                <a:gd name="T50" fmla="*/ 3 w 238"/>
                <a:gd name="T51" fmla="*/ 102 h 463"/>
                <a:gd name="T52" fmla="*/ 8 w 238"/>
                <a:gd name="T53" fmla="*/ 137 h 463"/>
                <a:gd name="T54" fmla="*/ 16 w 238"/>
                <a:gd name="T55" fmla="*/ 162 h 463"/>
                <a:gd name="T56" fmla="*/ 23 w 238"/>
                <a:gd name="T57" fmla="*/ 187 h 463"/>
                <a:gd name="T58" fmla="*/ 33 w 238"/>
                <a:gd name="T59" fmla="*/ 211 h 463"/>
                <a:gd name="T60" fmla="*/ 44 w 238"/>
                <a:gd name="T61" fmla="*/ 236 h 463"/>
                <a:gd name="T62" fmla="*/ 57 w 238"/>
                <a:gd name="T63" fmla="*/ 259 h 463"/>
                <a:gd name="T64" fmla="*/ 73 w 238"/>
                <a:gd name="T65" fmla="*/ 281 h 463"/>
                <a:gd name="T66" fmla="*/ 88 w 238"/>
                <a:gd name="T67" fmla="*/ 302 h 463"/>
                <a:gd name="T68" fmla="*/ 104 w 238"/>
                <a:gd name="T69" fmla="*/ 324 h 463"/>
                <a:gd name="T70" fmla="*/ 113 w 238"/>
                <a:gd name="T71" fmla="*/ 336 h 463"/>
                <a:gd name="T72" fmla="*/ 124 w 238"/>
                <a:gd name="T73" fmla="*/ 347 h 463"/>
                <a:gd name="T74" fmla="*/ 133 w 238"/>
                <a:gd name="T75" fmla="*/ 358 h 463"/>
                <a:gd name="T76" fmla="*/ 142 w 238"/>
                <a:gd name="T77" fmla="*/ 369 h 463"/>
                <a:gd name="T78" fmla="*/ 153 w 238"/>
                <a:gd name="T79" fmla="*/ 380 h 463"/>
                <a:gd name="T80" fmla="*/ 161 w 238"/>
                <a:gd name="T81" fmla="*/ 389 h 463"/>
                <a:gd name="T82" fmla="*/ 167 w 238"/>
                <a:gd name="T83" fmla="*/ 397 h 463"/>
                <a:gd name="T84" fmla="*/ 172 w 238"/>
                <a:gd name="T85" fmla="*/ 403 h 463"/>
                <a:gd name="T86" fmla="*/ 238 w 238"/>
                <a:gd name="T87" fmla="*/ 463 h 463"/>
                <a:gd name="T88" fmla="*/ 238 w 238"/>
                <a:gd name="T89" fmla="*/ 463 h 4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8"/>
                <a:gd name="T136" fmla="*/ 0 h 463"/>
                <a:gd name="T137" fmla="*/ 238 w 238"/>
                <a:gd name="T138" fmla="*/ 463 h 4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8" h="463">
                  <a:moveTo>
                    <a:pt x="238" y="463"/>
                  </a:moveTo>
                  <a:lnTo>
                    <a:pt x="234" y="454"/>
                  </a:lnTo>
                  <a:lnTo>
                    <a:pt x="230" y="445"/>
                  </a:lnTo>
                  <a:lnTo>
                    <a:pt x="226" y="435"/>
                  </a:lnTo>
                  <a:lnTo>
                    <a:pt x="221" y="426"/>
                  </a:lnTo>
                  <a:lnTo>
                    <a:pt x="217" y="417"/>
                  </a:lnTo>
                  <a:lnTo>
                    <a:pt x="212" y="407"/>
                  </a:lnTo>
                  <a:lnTo>
                    <a:pt x="207" y="398"/>
                  </a:lnTo>
                  <a:lnTo>
                    <a:pt x="204" y="389"/>
                  </a:lnTo>
                  <a:lnTo>
                    <a:pt x="200" y="378"/>
                  </a:lnTo>
                  <a:lnTo>
                    <a:pt x="196" y="369"/>
                  </a:lnTo>
                  <a:lnTo>
                    <a:pt x="193" y="360"/>
                  </a:lnTo>
                  <a:lnTo>
                    <a:pt x="190" y="350"/>
                  </a:lnTo>
                  <a:lnTo>
                    <a:pt x="187" y="340"/>
                  </a:lnTo>
                  <a:lnTo>
                    <a:pt x="184" y="330"/>
                  </a:lnTo>
                  <a:lnTo>
                    <a:pt x="181" y="319"/>
                  </a:lnTo>
                  <a:lnTo>
                    <a:pt x="179" y="310"/>
                  </a:lnTo>
                  <a:lnTo>
                    <a:pt x="176" y="290"/>
                  </a:lnTo>
                  <a:lnTo>
                    <a:pt x="173" y="270"/>
                  </a:lnTo>
                  <a:lnTo>
                    <a:pt x="170" y="250"/>
                  </a:lnTo>
                  <a:lnTo>
                    <a:pt x="169" y="230"/>
                  </a:lnTo>
                  <a:lnTo>
                    <a:pt x="167" y="211"/>
                  </a:lnTo>
                  <a:lnTo>
                    <a:pt x="166" y="190"/>
                  </a:lnTo>
                  <a:lnTo>
                    <a:pt x="166" y="170"/>
                  </a:lnTo>
                  <a:lnTo>
                    <a:pt x="166" y="150"/>
                  </a:lnTo>
                  <a:lnTo>
                    <a:pt x="164" y="136"/>
                  </a:lnTo>
                  <a:lnTo>
                    <a:pt x="162" y="122"/>
                  </a:lnTo>
                  <a:lnTo>
                    <a:pt x="164" y="106"/>
                  </a:lnTo>
                  <a:lnTo>
                    <a:pt x="164" y="92"/>
                  </a:lnTo>
                  <a:lnTo>
                    <a:pt x="166" y="79"/>
                  </a:lnTo>
                  <a:lnTo>
                    <a:pt x="167" y="63"/>
                  </a:lnTo>
                  <a:lnTo>
                    <a:pt x="169" y="49"/>
                  </a:lnTo>
                  <a:lnTo>
                    <a:pt x="169" y="35"/>
                  </a:lnTo>
                  <a:lnTo>
                    <a:pt x="164" y="32"/>
                  </a:lnTo>
                  <a:lnTo>
                    <a:pt x="159" y="28"/>
                  </a:lnTo>
                  <a:lnTo>
                    <a:pt x="155" y="25"/>
                  </a:lnTo>
                  <a:lnTo>
                    <a:pt x="150" y="21"/>
                  </a:lnTo>
                  <a:lnTo>
                    <a:pt x="144" y="18"/>
                  </a:lnTo>
                  <a:lnTo>
                    <a:pt x="139" y="15"/>
                  </a:lnTo>
                  <a:lnTo>
                    <a:pt x="135" y="12"/>
                  </a:lnTo>
                  <a:lnTo>
                    <a:pt x="130" y="9"/>
                  </a:lnTo>
                  <a:lnTo>
                    <a:pt x="125" y="8"/>
                  </a:lnTo>
                  <a:lnTo>
                    <a:pt x="119" y="4"/>
                  </a:lnTo>
                  <a:lnTo>
                    <a:pt x="113" y="3"/>
                  </a:lnTo>
                  <a:lnTo>
                    <a:pt x="107" y="1"/>
                  </a:lnTo>
                  <a:lnTo>
                    <a:pt x="101" y="1"/>
                  </a:lnTo>
                  <a:lnTo>
                    <a:pt x="95" y="0"/>
                  </a:lnTo>
                  <a:lnTo>
                    <a:pt x="88" y="0"/>
                  </a:lnTo>
                  <a:lnTo>
                    <a:pt x="81" y="0"/>
                  </a:lnTo>
                  <a:lnTo>
                    <a:pt x="76" y="1"/>
                  </a:lnTo>
                  <a:lnTo>
                    <a:pt x="73" y="1"/>
                  </a:lnTo>
                  <a:lnTo>
                    <a:pt x="68" y="3"/>
                  </a:lnTo>
                  <a:lnTo>
                    <a:pt x="65" y="3"/>
                  </a:lnTo>
                  <a:lnTo>
                    <a:pt x="62" y="4"/>
                  </a:lnTo>
                  <a:lnTo>
                    <a:pt x="59" y="4"/>
                  </a:lnTo>
                  <a:lnTo>
                    <a:pt x="56" y="6"/>
                  </a:lnTo>
                  <a:lnTo>
                    <a:pt x="51" y="6"/>
                  </a:lnTo>
                  <a:lnTo>
                    <a:pt x="48" y="8"/>
                  </a:lnTo>
                  <a:lnTo>
                    <a:pt x="45" y="9"/>
                  </a:lnTo>
                  <a:lnTo>
                    <a:pt x="42" y="9"/>
                  </a:lnTo>
                  <a:lnTo>
                    <a:pt x="39" y="11"/>
                  </a:lnTo>
                  <a:lnTo>
                    <a:pt x="36" y="12"/>
                  </a:lnTo>
                  <a:lnTo>
                    <a:pt x="33" y="14"/>
                  </a:lnTo>
                  <a:lnTo>
                    <a:pt x="31" y="15"/>
                  </a:lnTo>
                  <a:lnTo>
                    <a:pt x="28" y="17"/>
                  </a:lnTo>
                  <a:lnTo>
                    <a:pt x="22" y="18"/>
                  </a:lnTo>
                  <a:lnTo>
                    <a:pt x="17" y="20"/>
                  </a:lnTo>
                  <a:lnTo>
                    <a:pt x="14" y="23"/>
                  </a:lnTo>
                  <a:lnTo>
                    <a:pt x="11" y="26"/>
                  </a:lnTo>
                  <a:lnTo>
                    <a:pt x="10" y="31"/>
                  </a:lnTo>
                  <a:lnTo>
                    <a:pt x="6" y="34"/>
                  </a:lnTo>
                  <a:lnTo>
                    <a:pt x="5" y="38"/>
                  </a:lnTo>
                  <a:lnTo>
                    <a:pt x="3" y="41"/>
                  </a:lnTo>
                  <a:lnTo>
                    <a:pt x="2" y="54"/>
                  </a:lnTo>
                  <a:lnTo>
                    <a:pt x="0" y="66"/>
                  </a:lnTo>
                  <a:lnTo>
                    <a:pt x="0" y="79"/>
                  </a:lnTo>
                  <a:lnTo>
                    <a:pt x="2" y="89"/>
                  </a:lnTo>
                  <a:lnTo>
                    <a:pt x="3" y="102"/>
                  </a:lnTo>
                  <a:lnTo>
                    <a:pt x="5" y="114"/>
                  </a:lnTo>
                  <a:lnTo>
                    <a:pt x="6" y="125"/>
                  </a:lnTo>
                  <a:lnTo>
                    <a:pt x="8" y="137"/>
                  </a:lnTo>
                  <a:lnTo>
                    <a:pt x="10" y="145"/>
                  </a:lnTo>
                  <a:lnTo>
                    <a:pt x="13" y="154"/>
                  </a:lnTo>
                  <a:lnTo>
                    <a:pt x="16" y="162"/>
                  </a:lnTo>
                  <a:lnTo>
                    <a:pt x="17" y="170"/>
                  </a:lnTo>
                  <a:lnTo>
                    <a:pt x="20" y="179"/>
                  </a:lnTo>
                  <a:lnTo>
                    <a:pt x="23" y="187"/>
                  </a:lnTo>
                  <a:lnTo>
                    <a:pt x="27" y="194"/>
                  </a:lnTo>
                  <a:lnTo>
                    <a:pt x="28" y="202"/>
                  </a:lnTo>
                  <a:lnTo>
                    <a:pt x="33" y="211"/>
                  </a:lnTo>
                  <a:lnTo>
                    <a:pt x="36" y="221"/>
                  </a:lnTo>
                  <a:lnTo>
                    <a:pt x="40" y="228"/>
                  </a:lnTo>
                  <a:lnTo>
                    <a:pt x="44" y="236"/>
                  </a:lnTo>
                  <a:lnTo>
                    <a:pt x="48" y="244"/>
                  </a:lnTo>
                  <a:lnTo>
                    <a:pt x="53" y="251"/>
                  </a:lnTo>
                  <a:lnTo>
                    <a:pt x="57" y="259"/>
                  </a:lnTo>
                  <a:lnTo>
                    <a:pt x="62" y="265"/>
                  </a:lnTo>
                  <a:lnTo>
                    <a:pt x="68" y="273"/>
                  </a:lnTo>
                  <a:lnTo>
                    <a:pt x="73" y="281"/>
                  </a:lnTo>
                  <a:lnTo>
                    <a:pt x="78" y="289"/>
                  </a:lnTo>
                  <a:lnTo>
                    <a:pt x="84" y="295"/>
                  </a:lnTo>
                  <a:lnTo>
                    <a:pt x="88" y="302"/>
                  </a:lnTo>
                  <a:lnTo>
                    <a:pt x="93" y="309"/>
                  </a:lnTo>
                  <a:lnTo>
                    <a:pt x="98" y="316"/>
                  </a:lnTo>
                  <a:lnTo>
                    <a:pt x="104" y="324"/>
                  </a:lnTo>
                  <a:lnTo>
                    <a:pt x="107" y="329"/>
                  </a:lnTo>
                  <a:lnTo>
                    <a:pt x="110" y="332"/>
                  </a:lnTo>
                  <a:lnTo>
                    <a:pt x="113" y="336"/>
                  </a:lnTo>
                  <a:lnTo>
                    <a:pt x="116" y="340"/>
                  </a:lnTo>
                  <a:lnTo>
                    <a:pt x="121" y="343"/>
                  </a:lnTo>
                  <a:lnTo>
                    <a:pt x="124" y="347"/>
                  </a:lnTo>
                  <a:lnTo>
                    <a:pt x="127" y="350"/>
                  </a:lnTo>
                  <a:lnTo>
                    <a:pt x="130" y="355"/>
                  </a:lnTo>
                  <a:lnTo>
                    <a:pt x="133" y="358"/>
                  </a:lnTo>
                  <a:lnTo>
                    <a:pt x="136" y="361"/>
                  </a:lnTo>
                  <a:lnTo>
                    <a:pt x="139" y="366"/>
                  </a:lnTo>
                  <a:lnTo>
                    <a:pt x="142" y="369"/>
                  </a:lnTo>
                  <a:lnTo>
                    <a:pt x="145" y="372"/>
                  </a:lnTo>
                  <a:lnTo>
                    <a:pt x="150" y="377"/>
                  </a:lnTo>
                  <a:lnTo>
                    <a:pt x="153" y="380"/>
                  </a:lnTo>
                  <a:lnTo>
                    <a:pt x="156" y="383"/>
                  </a:lnTo>
                  <a:lnTo>
                    <a:pt x="158" y="386"/>
                  </a:lnTo>
                  <a:lnTo>
                    <a:pt x="161" y="389"/>
                  </a:lnTo>
                  <a:lnTo>
                    <a:pt x="162" y="392"/>
                  </a:lnTo>
                  <a:lnTo>
                    <a:pt x="164" y="394"/>
                  </a:lnTo>
                  <a:lnTo>
                    <a:pt x="167" y="397"/>
                  </a:lnTo>
                  <a:lnTo>
                    <a:pt x="169" y="398"/>
                  </a:lnTo>
                  <a:lnTo>
                    <a:pt x="170" y="400"/>
                  </a:lnTo>
                  <a:lnTo>
                    <a:pt x="172" y="403"/>
                  </a:lnTo>
                  <a:lnTo>
                    <a:pt x="183" y="409"/>
                  </a:lnTo>
                  <a:lnTo>
                    <a:pt x="238" y="46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30" name="Freeform 84"/>
            <p:cNvSpPr>
              <a:spLocks/>
            </p:cNvSpPr>
            <p:nvPr/>
          </p:nvSpPr>
          <p:spPr bwMode="auto">
            <a:xfrm>
              <a:off x="2378" y="2543"/>
              <a:ext cx="226" cy="246"/>
            </a:xfrm>
            <a:custGeom>
              <a:avLst/>
              <a:gdLst>
                <a:gd name="T0" fmla="*/ 218 w 226"/>
                <a:gd name="T1" fmla="*/ 0 h 246"/>
                <a:gd name="T2" fmla="*/ 207 w 226"/>
                <a:gd name="T3" fmla="*/ 2 h 246"/>
                <a:gd name="T4" fmla="*/ 198 w 226"/>
                <a:gd name="T5" fmla="*/ 5 h 246"/>
                <a:gd name="T6" fmla="*/ 188 w 226"/>
                <a:gd name="T7" fmla="*/ 10 h 246"/>
                <a:gd name="T8" fmla="*/ 181 w 226"/>
                <a:gd name="T9" fmla="*/ 14 h 246"/>
                <a:gd name="T10" fmla="*/ 133 w 226"/>
                <a:gd name="T11" fmla="*/ 33 h 246"/>
                <a:gd name="T12" fmla="*/ 131 w 226"/>
                <a:gd name="T13" fmla="*/ 34 h 246"/>
                <a:gd name="T14" fmla="*/ 128 w 226"/>
                <a:gd name="T15" fmla="*/ 36 h 246"/>
                <a:gd name="T16" fmla="*/ 125 w 226"/>
                <a:gd name="T17" fmla="*/ 36 h 246"/>
                <a:gd name="T18" fmla="*/ 122 w 226"/>
                <a:gd name="T19" fmla="*/ 41 h 246"/>
                <a:gd name="T20" fmla="*/ 104 w 226"/>
                <a:gd name="T21" fmla="*/ 54 h 246"/>
                <a:gd name="T22" fmla="*/ 87 w 226"/>
                <a:gd name="T23" fmla="*/ 70 h 246"/>
                <a:gd name="T24" fmla="*/ 71 w 226"/>
                <a:gd name="T25" fmla="*/ 87 h 246"/>
                <a:gd name="T26" fmla="*/ 57 w 226"/>
                <a:gd name="T27" fmla="*/ 104 h 246"/>
                <a:gd name="T28" fmla="*/ 46 w 226"/>
                <a:gd name="T29" fmla="*/ 124 h 246"/>
                <a:gd name="T30" fmla="*/ 36 w 226"/>
                <a:gd name="T31" fmla="*/ 144 h 246"/>
                <a:gd name="T32" fmla="*/ 26 w 226"/>
                <a:gd name="T33" fmla="*/ 164 h 246"/>
                <a:gd name="T34" fmla="*/ 17 w 226"/>
                <a:gd name="T35" fmla="*/ 186 h 246"/>
                <a:gd name="T36" fmla="*/ 11 w 226"/>
                <a:gd name="T37" fmla="*/ 209 h 246"/>
                <a:gd name="T38" fmla="*/ 5 w 226"/>
                <a:gd name="T39" fmla="*/ 230 h 246"/>
                <a:gd name="T40" fmla="*/ 5 w 226"/>
                <a:gd name="T41" fmla="*/ 244 h 246"/>
                <a:gd name="T42" fmla="*/ 15 w 226"/>
                <a:gd name="T43" fmla="*/ 240 h 246"/>
                <a:gd name="T44" fmla="*/ 28 w 226"/>
                <a:gd name="T45" fmla="*/ 235 h 246"/>
                <a:gd name="T46" fmla="*/ 40 w 226"/>
                <a:gd name="T47" fmla="*/ 232 h 246"/>
                <a:gd name="T48" fmla="*/ 54 w 226"/>
                <a:gd name="T49" fmla="*/ 229 h 246"/>
                <a:gd name="T50" fmla="*/ 68 w 226"/>
                <a:gd name="T51" fmla="*/ 226 h 246"/>
                <a:gd name="T52" fmla="*/ 82 w 226"/>
                <a:gd name="T53" fmla="*/ 224 h 246"/>
                <a:gd name="T54" fmla="*/ 96 w 226"/>
                <a:gd name="T55" fmla="*/ 224 h 246"/>
                <a:gd name="T56" fmla="*/ 110 w 226"/>
                <a:gd name="T57" fmla="*/ 226 h 246"/>
                <a:gd name="T58" fmla="*/ 124 w 226"/>
                <a:gd name="T59" fmla="*/ 229 h 246"/>
                <a:gd name="T60" fmla="*/ 136 w 226"/>
                <a:gd name="T61" fmla="*/ 234 h 246"/>
                <a:gd name="T62" fmla="*/ 144 w 226"/>
                <a:gd name="T63" fmla="*/ 237 h 246"/>
                <a:gd name="T64" fmla="*/ 148 w 226"/>
                <a:gd name="T65" fmla="*/ 238 h 246"/>
                <a:gd name="T66" fmla="*/ 151 w 226"/>
                <a:gd name="T67" fmla="*/ 241 h 246"/>
                <a:gd name="T68" fmla="*/ 150 w 226"/>
                <a:gd name="T69" fmla="*/ 212 h 246"/>
                <a:gd name="T70" fmla="*/ 151 w 226"/>
                <a:gd name="T71" fmla="*/ 183 h 246"/>
                <a:gd name="T72" fmla="*/ 156 w 226"/>
                <a:gd name="T73" fmla="*/ 152 h 246"/>
                <a:gd name="T74" fmla="*/ 164 w 226"/>
                <a:gd name="T75" fmla="*/ 122 h 246"/>
                <a:gd name="T76" fmla="*/ 176 w 226"/>
                <a:gd name="T77" fmla="*/ 95 h 246"/>
                <a:gd name="T78" fmla="*/ 184 w 226"/>
                <a:gd name="T79" fmla="*/ 74 h 246"/>
                <a:gd name="T80" fmla="*/ 190 w 226"/>
                <a:gd name="T81" fmla="*/ 58 h 246"/>
                <a:gd name="T82" fmla="*/ 198 w 226"/>
                <a:gd name="T83" fmla="*/ 44 h 246"/>
                <a:gd name="T84" fmla="*/ 207 w 226"/>
                <a:gd name="T85" fmla="*/ 28 h 246"/>
                <a:gd name="T86" fmla="*/ 216 w 226"/>
                <a:gd name="T87" fmla="*/ 14 h 246"/>
                <a:gd name="T88" fmla="*/ 224 w 226"/>
                <a:gd name="T89" fmla="*/ 5 h 246"/>
                <a:gd name="T90" fmla="*/ 224 w 226"/>
                <a:gd name="T91" fmla="*/ 2 h 2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6"/>
                <a:gd name="T139" fmla="*/ 0 h 246"/>
                <a:gd name="T140" fmla="*/ 226 w 226"/>
                <a:gd name="T141" fmla="*/ 246 h 2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6" h="246">
                  <a:moveTo>
                    <a:pt x="224" y="2"/>
                  </a:moveTo>
                  <a:lnTo>
                    <a:pt x="221" y="0"/>
                  </a:lnTo>
                  <a:lnTo>
                    <a:pt x="218" y="0"/>
                  </a:lnTo>
                  <a:lnTo>
                    <a:pt x="215" y="2"/>
                  </a:lnTo>
                  <a:lnTo>
                    <a:pt x="212" y="2"/>
                  </a:lnTo>
                  <a:lnTo>
                    <a:pt x="207" y="2"/>
                  </a:lnTo>
                  <a:lnTo>
                    <a:pt x="204" y="3"/>
                  </a:lnTo>
                  <a:lnTo>
                    <a:pt x="201" y="3"/>
                  </a:lnTo>
                  <a:lnTo>
                    <a:pt x="198" y="5"/>
                  </a:lnTo>
                  <a:lnTo>
                    <a:pt x="195" y="7"/>
                  </a:lnTo>
                  <a:lnTo>
                    <a:pt x="192" y="8"/>
                  </a:lnTo>
                  <a:lnTo>
                    <a:pt x="188" y="10"/>
                  </a:lnTo>
                  <a:lnTo>
                    <a:pt x="185" y="11"/>
                  </a:lnTo>
                  <a:lnTo>
                    <a:pt x="184" y="13"/>
                  </a:lnTo>
                  <a:lnTo>
                    <a:pt x="181" y="14"/>
                  </a:lnTo>
                  <a:lnTo>
                    <a:pt x="178" y="14"/>
                  </a:lnTo>
                  <a:lnTo>
                    <a:pt x="175" y="16"/>
                  </a:lnTo>
                  <a:lnTo>
                    <a:pt x="133" y="33"/>
                  </a:lnTo>
                  <a:lnTo>
                    <a:pt x="131" y="33"/>
                  </a:lnTo>
                  <a:lnTo>
                    <a:pt x="131" y="34"/>
                  </a:lnTo>
                  <a:lnTo>
                    <a:pt x="130" y="34"/>
                  </a:lnTo>
                  <a:lnTo>
                    <a:pt x="128" y="36"/>
                  </a:lnTo>
                  <a:lnTo>
                    <a:pt x="127" y="36"/>
                  </a:lnTo>
                  <a:lnTo>
                    <a:pt x="125" y="36"/>
                  </a:lnTo>
                  <a:lnTo>
                    <a:pt x="124" y="37"/>
                  </a:lnTo>
                  <a:lnTo>
                    <a:pt x="124" y="39"/>
                  </a:lnTo>
                  <a:lnTo>
                    <a:pt x="122" y="41"/>
                  </a:lnTo>
                  <a:lnTo>
                    <a:pt x="116" y="45"/>
                  </a:lnTo>
                  <a:lnTo>
                    <a:pt x="110" y="50"/>
                  </a:lnTo>
                  <a:lnTo>
                    <a:pt x="104" y="54"/>
                  </a:lnTo>
                  <a:lnTo>
                    <a:pt x="97" y="59"/>
                  </a:lnTo>
                  <a:lnTo>
                    <a:pt x="91" y="64"/>
                  </a:lnTo>
                  <a:lnTo>
                    <a:pt x="87" y="70"/>
                  </a:lnTo>
                  <a:lnTo>
                    <a:pt x="80" y="74"/>
                  </a:lnTo>
                  <a:lnTo>
                    <a:pt x="76" y="81"/>
                  </a:lnTo>
                  <a:lnTo>
                    <a:pt x="71" y="87"/>
                  </a:lnTo>
                  <a:lnTo>
                    <a:pt x="66" y="91"/>
                  </a:lnTo>
                  <a:lnTo>
                    <a:pt x="62" y="98"/>
                  </a:lnTo>
                  <a:lnTo>
                    <a:pt x="57" y="104"/>
                  </a:lnTo>
                  <a:lnTo>
                    <a:pt x="54" y="110"/>
                  </a:lnTo>
                  <a:lnTo>
                    <a:pt x="49" y="116"/>
                  </a:lnTo>
                  <a:lnTo>
                    <a:pt x="46" y="124"/>
                  </a:lnTo>
                  <a:lnTo>
                    <a:pt x="42" y="130"/>
                  </a:lnTo>
                  <a:lnTo>
                    <a:pt x="39" y="136"/>
                  </a:lnTo>
                  <a:lnTo>
                    <a:pt x="36" y="144"/>
                  </a:lnTo>
                  <a:lnTo>
                    <a:pt x="32" y="150"/>
                  </a:lnTo>
                  <a:lnTo>
                    <a:pt x="29" y="158"/>
                  </a:lnTo>
                  <a:lnTo>
                    <a:pt x="26" y="164"/>
                  </a:lnTo>
                  <a:lnTo>
                    <a:pt x="23" y="172"/>
                  </a:lnTo>
                  <a:lnTo>
                    <a:pt x="20" y="178"/>
                  </a:lnTo>
                  <a:lnTo>
                    <a:pt x="17" y="186"/>
                  </a:lnTo>
                  <a:lnTo>
                    <a:pt x="15" y="193"/>
                  </a:lnTo>
                  <a:lnTo>
                    <a:pt x="12" y="201"/>
                  </a:lnTo>
                  <a:lnTo>
                    <a:pt x="11" y="209"/>
                  </a:lnTo>
                  <a:lnTo>
                    <a:pt x="8" y="215"/>
                  </a:lnTo>
                  <a:lnTo>
                    <a:pt x="6" y="223"/>
                  </a:lnTo>
                  <a:lnTo>
                    <a:pt x="5" y="230"/>
                  </a:lnTo>
                  <a:lnTo>
                    <a:pt x="2" y="238"/>
                  </a:lnTo>
                  <a:lnTo>
                    <a:pt x="0" y="246"/>
                  </a:lnTo>
                  <a:lnTo>
                    <a:pt x="5" y="244"/>
                  </a:lnTo>
                  <a:lnTo>
                    <a:pt x="8" y="243"/>
                  </a:lnTo>
                  <a:lnTo>
                    <a:pt x="11" y="241"/>
                  </a:lnTo>
                  <a:lnTo>
                    <a:pt x="15" y="240"/>
                  </a:lnTo>
                  <a:lnTo>
                    <a:pt x="19" y="238"/>
                  </a:lnTo>
                  <a:lnTo>
                    <a:pt x="23" y="237"/>
                  </a:lnTo>
                  <a:lnTo>
                    <a:pt x="28" y="235"/>
                  </a:lnTo>
                  <a:lnTo>
                    <a:pt x="32" y="234"/>
                  </a:lnTo>
                  <a:lnTo>
                    <a:pt x="36" y="234"/>
                  </a:lnTo>
                  <a:lnTo>
                    <a:pt x="40" y="232"/>
                  </a:lnTo>
                  <a:lnTo>
                    <a:pt x="45" y="230"/>
                  </a:lnTo>
                  <a:lnTo>
                    <a:pt x="49" y="229"/>
                  </a:lnTo>
                  <a:lnTo>
                    <a:pt x="54" y="229"/>
                  </a:lnTo>
                  <a:lnTo>
                    <a:pt x="59" y="227"/>
                  </a:lnTo>
                  <a:lnTo>
                    <a:pt x="63" y="227"/>
                  </a:lnTo>
                  <a:lnTo>
                    <a:pt x="68" y="226"/>
                  </a:lnTo>
                  <a:lnTo>
                    <a:pt x="73" y="226"/>
                  </a:lnTo>
                  <a:lnTo>
                    <a:pt x="77" y="224"/>
                  </a:lnTo>
                  <a:lnTo>
                    <a:pt x="82" y="224"/>
                  </a:lnTo>
                  <a:lnTo>
                    <a:pt x="87" y="224"/>
                  </a:lnTo>
                  <a:lnTo>
                    <a:pt x="91" y="224"/>
                  </a:lnTo>
                  <a:lnTo>
                    <a:pt x="96" y="224"/>
                  </a:lnTo>
                  <a:lnTo>
                    <a:pt x="100" y="224"/>
                  </a:lnTo>
                  <a:lnTo>
                    <a:pt x="105" y="226"/>
                  </a:lnTo>
                  <a:lnTo>
                    <a:pt x="110" y="226"/>
                  </a:lnTo>
                  <a:lnTo>
                    <a:pt x="114" y="227"/>
                  </a:lnTo>
                  <a:lnTo>
                    <a:pt x="119" y="227"/>
                  </a:lnTo>
                  <a:lnTo>
                    <a:pt x="124" y="229"/>
                  </a:lnTo>
                  <a:lnTo>
                    <a:pt x="128" y="230"/>
                  </a:lnTo>
                  <a:lnTo>
                    <a:pt x="133" y="232"/>
                  </a:lnTo>
                  <a:lnTo>
                    <a:pt x="136" y="234"/>
                  </a:lnTo>
                  <a:lnTo>
                    <a:pt x="141" y="235"/>
                  </a:lnTo>
                  <a:lnTo>
                    <a:pt x="142" y="237"/>
                  </a:lnTo>
                  <a:lnTo>
                    <a:pt x="144" y="237"/>
                  </a:lnTo>
                  <a:lnTo>
                    <a:pt x="145" y="237"/>
                  </a:lnTo>
                  <a:lnTo>
                    <a:pt x="147" y="238"/>
                  </a:lnTo>
                  <a:lnTo>
                    <a:pt x="148" y="238"/>
                  </a:lnTo>
                  <a:lnTo>
                    <a:pt x="150" y="240"/>
                  </a:lnTo>
                  <a:lnTo>
                    <a:pt x="151" y="241"/>
                  </a:lnTo>
                  <a:lnTo>
                    <a:pt x="150" y="232"/>
                  </a:lnTo>
                  <a:lnTo>
                    <a:pt x="150" y="221"/>
                  </a:lnTo>
                  <a:lnTo>
                    <a:pt x="150" y="212"/>
                  </a:lnTo>
                  <a:lnTo>
                    <a:pt x="150" y="201"/>
                  </a:lnTo>
                  <a:lnTo>
                    <a:pt x="150" y="192"/>
                  </a:lnTo>
                  <a:lnTo>
                    <a:pt x="151" y="183"/>
                  </a:lnTo>
                  <a:lnTo>
                    <a:pt x="153" y="172"/>
                  </a:lnTo>
                  <a:lnTo>
                    <a:pt x="154" y="163"/>
                  </a:lnTo>
                  <a:lnTo>
                    <a:pt x="156" y="152"/>
                  </a:lnTo>
                  <a:lnTo>
                    <a:pt x="158" y="142"/>
                  </a:lnTo>
                  <a:lnTo>
                    <a:pt x="161" y="132"/>
                  </a:lnTo>
                  <a:lnTo>
                    <a:pt x="164" y="122"/>
                  </a:lnTo>
                  <a:lnTo>
                    <a:pt x="167" y="113"/>
                  </a:lnTo>
                  <a:lnTo>
                    <a:pt x="171" y="104"/>
                  </a:lnTo>
                  <a:lnTo>
                    <a:pt x="176" y="95"/>
                  </a:lnTo>
                  <a:lnTo>
                    <a:pt x="181" y="85"/>
                  </a:lnTo>
                  <a:lnTo>
                    <a:pt x="182" y="79"/>
                  </a:lnTo>
                  <a:lnTo>
                    <a:pt x="184" y="74"/>
                  </a:lnTo>
                  <a:lnTo>
                    <a:pt x="187" y="68"/>
                  </a:lnTo>
                  <a:lnTo>
                    <a:pt x="188" y="64"/>
                  </a:lnTo>
                  <a:lnTo>
                    <a:pt x="190" y="58"/>
                  </a:lnTo>
                  <a:lnTo>
                    <a:pt x="193" y="53"/>
                  </a:lnTo>
                  <a:lnTo>
                    <a:pt x="196" y="48"/>
                  </a:lnTo>
                  <a:lnTo>
                    <a:pt x="198" y="44"/>
                  </a:lnTo>
                  <a:lnTo>
                    <a:pt x="201" y="37"/>
                  </a:lnTo>
                  <a:lnTo>
                    <a:pt x="204" y="33"/>
                  </a:lnTo>
                  <a:lnTo>
                    <a:pt x="207" y="28"/>
                  </a:lnTo>
                  <a:lnTo>
                    <a:pt x="210" y="24"/>
                  </a:lnTo>
                  <a:lnTo>
                    <a:pt x="213" y="19"/>
                  </a:lnTo>
                  <a:lnTo>
                    <a:pt x="216" y="14"/>
                  </a:lnTo>
                  <a:lnTo>
                    <a:pt x="219" y="10"/>
                  </a:lnTo>
                  <a:lnTo>
                    <a:pt x="222" y="5"/>
                  </a:lnTo>
                  <a:lnTo>
                    <a:pt x="224" y="5"/>
                  </a:lnTo>
                  <a:lnTo>
                    <a:pt x="226" y="3"/>
                  </a:lnTo>
                  <a:lnTo>
                    <a:pt x="224"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21516" name="Group 86"/>
          <p:cNvGrpSpPr>
            <a:grpSpLocks noChangeAspect="1"/>
          </p:cNvGrpSpPr>
          <p:nvPr/>
        </p:nvGrpSpPr>
        <p:grpSpPr bwMode="auto">
          <a:xfrm>
            <a:off x="6324600" y="3886200"/>
            <a:ext cx="2327275" cy="1685925"/>
            <a:chOff x="3984" y="2448"/>
            <a:chExt cx="1466" cy="1062"/>
          </a:xfrm>
        </p:grpSpPr>
        <p:sp>
          <p:nvSpPr>
            <p:cNvPr id="21517" name="AutoShape 85"/>
            <p:cNvSpPr>
              <a:spLocks noChangeAspect="1" noChangeArrowheads="1" noTextEdit="1"/>
            </p:cNvSpPr>
            <p:nvPr/>
          </p:nvSpPr>
          <p:spPr bwMode="auto">
            <a:xfrm>
              <a:off x="3984" y="2448"/>
              <a:ext cx="1466"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18" name="Freeform 87"/>
            <p:cNvSpPr>
              <a:spLocks/>
            </p:cNvSpPr>
            <p:nvPr/>
          </p:nvSpPr>
          <p:spPr bwMode="auto">
            <a:xfrm>
              <a:off x="5319" y="2914"/>
              <a:ext cx="22" cy="80"/>
            </a:xfrm>
            <a:custGeom>
              <a:avLst/>
              <a:gdLst>
                <a:gd name="T0" fmla="*/ 0 w 22"/>
                <a:gd name="T1" fmla="*/ 0 h 80"/>
                <a:gd name="T2" fmla="*/ 4 w 22"/>
                <a:gd name="T3" fmla="*/ 7 h 80"/>
                <a:gd name="T4" fmla="*/ 4 w 22"/>
                <a:gd name="T5" fmla="*/ 10 h 80"/>
                <a:gd name="T6" fmla="*/ 0 w 22"/>
                <a:gd name="T7" fmla="*/ 14 h 80"/>
                <a:gd name="T8" fmla="*/ 7 w 22"/>
                <a:gd name="T9" fmla="*/ 21 h 80"/>
                <a:gd name="T10" fmla="*/ 11 w 22"/>
                <a:gd name="T11" fmla="*/ 25 h 80"/>
                <a:gd name="T12" fmla="*/ 15 w 22"/>
                <a:gd name="T13" fmla="*/ 47 h 80"/>
                <a:gd name="T14" fmla="*/ 7 w 22"/>
                <a:gd name="T15" fmla="*/ 50 h 80"/>
                <a:gd name="T16" fmla="*/ 15 w 22"/>
                <a:gd name="T17" fmla="*/ 65 h 80"/>
                <a:gd name="T18" fmla="*/ 15 w 22"/>
                <a:gd name="T19" fmla="*/ 80 h 80"/>
                <a:gd name="T20" fmla="*/ 15 w 22"/>
                <a:gd name="T21" fmla="*/ 50 h 80"/>
                <a:gd name="T22" fmla="*/ 22 w 22"/>
                <a:gd name="T23" fmla="*/ 47 h 80"/>
                <a:gd name="T24" fmla="*/ 18 w 22"/>
                <a:gd name="T25" fmla="*/ 25 h 80"/>
                <a:gd name="T26" fmla="*/ 7 w 22"/>
                <a:gd name="T27" fmla="*/ 10 h 80"/>
                <a:gd name="T28" fmla="*/ 15 w 22"/>
                <a:gd name="T29" fmla="*/ 10 h 80"/>
                <a:gd name="T30" fmla="*/ 4 w 22"/>
                <a:gd name="T31" fmla="*/ 3 h 80"/>
                <a:gd name="T32" fmla="*/ 0 w 22"/>
                <a:gd name="T33" fmla="*/ 3 h 80"/>
                <a:gd name="T34" fmla="*/ 0 w 22"/>
                <a:gd name="T35" fmla="*/ 0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80"/>
                <a:gd name="T56" fmla="*/ 22 w 22"/>
                <a:gd name="T57" fmla="*/ 80 h 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80">
                  <a:moveTo>
                    <a:pt x="0" y="0"/>
                  </a:moveTo>
                  <a:lnTo>
                    <a:pt x="4" y="7"/>
                  </a:lnTo>
                  <a:lnTo>
                    <a:pt x="4" y="10"/>
                  </a:lnTo>
                  <a:lnTo>
                    <a:pt x="0" y="14"/>
                  </a:lnTo>
                  <a:lnTo>
                    <a:pt x="7" y="21"/>
                  </a:lnTo>
                  <a:lnTo>
                    <a:pt x="11" y="25"/>
                  </a:lnTo>
                  <a:lnTo>
                    <a:pt x="15" y="47"/>
                  </a:lnTo>
                  <a:lnTo>
                    <a:pt x="7" y="50"/>
                  </a:lnTo>
                  <a:lnTo>
                    <a:pt x="15" y="65"/>
                  </a:lnTo>
                  <a:lnTo>
                    <a:pt x="15" y="80"/>
                  </a:lnTo>
                  <a:lnTo>
                    <a:pt x="15" y="50"/>
                  </a:lnTo>
                  <a:lnTo>
                    <a:pt x="22" y="47"/>
                  </a:lnTo>
                  <a:lnTo>
                    <a:pt x="18" y="25"/>
                  </a:lnTo>
                  <a:lnTo>
                    <a:pt x="7" y="10"/>
                  </a:lnTo>
                  <a:lnTo>
                    <a:pt x="15" y="10"/>
                  </a:lnTo>
                  <a:lnTo>
                    <a:pt x="4" y="3"/>
                  </a:lnTo>
                  <a:lnTo>
                    <a:pt x="0" y="3"/>
                  </a:lnTo>
                  <a:lnTo>
                    <a:pt x="0"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19" name="Freeform 88"/>
            <p:cNvSpPr>
              <a:spLocks/>
            </p:cNvSpPr>
            <p:nvPr/>
          </p:nvSpPr>
          <p:spPr bwMode="auto">
            <a:xfrm>
              <a:off x="5115" y="2961"/>
              <a:ext cx="51" cy="62"/>
            </a:xfrm>
            <a:custGeom>
              <a:avLst/>
              <a:gdLst>
                <a:gd name="T0" fmla="*/ 0 w 51"/>
                <a:gd name="T1" fmla="*/ 0 h 62"/>
                <a:gd name="T2" fmla="*/ 4 w 51"/>
                <a:gd name="T3" fmla="*/ 3 h 62"/>
                <a:gd name="T4" fmla="*/ 11 w 51"/>
                <a:gd name="T5" fmla="*/ 18 h 62"/>
                <a:gd name="T6" fmla="*/ 37 w 51"/>
                <a:gd name="T7" fmla="*/ 47 h 62"/>
                <a:gd name="T8" fmla="*/ 51 w 51"/>
                <a:gd name="T9" fmla="*/ 62 h 62"/>
                <a:gd name="T10" fmla="*/ 44 w 51"/>
                <a:gd name="T11" fmla="*/ 51 h 62"/>
                <a:gd name="T12" fmla="*/ 37 w 51"/>
                <a:gd name="T13" fmla="*/ 43 h 62"/>
                <a:gd name="T14" fmla="*/ 26 w 51"/>
                <a:gd name="T15" fmla="*/ 22 h 62"/>
                <a:gd name="T16" fmla="*/ 8 w 51"/>
                <a:gd name="T17" fmla="*/ 7 h 62"/>
                <a:gd name="T18" fmla="*/ 0 w 51"/>
                <a:gd name="T19" fmla="*/ 0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2"/>
                <a:gd name="T32" fmla="*/ 51 w 51"/>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2">
                  <a:moveTo>
                    <a:pt x="0" y="0"/>
                  </a:moveTo>
                  <a:lnTo>
                    <a:pt x="4" y="3"/>
                  </a:lnTo>
                  <a:lnTo>
                    <a:pt x="11" y="18"/>
                  </a:lnTo>
                  <a:lnTo>
                    <a:pt x="37" y="47"/>
                  </a:lnTo>
                  <a:lnTo>
                    <a:pt x="51" y="62"/>
                  </a:lnTo>
                  <a:lnTo>
                    <a:pt x="44" y="51"/>
                  </a:lnTo>
                  <a:lnTo>
                    <a:pt x="37" y="43"/>
                  </a:lnTo>
                  <a:lnTo>
                    <a:pt x="26" y="22"/>
                  </a:lnTo>
                  <a:lnTo>
                    <a:pt x="8" y="7"/>
                  </a:lnTo>
                  <a:lnTo>
                    <a:pt x="0"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0" name="Freeform 89"/>
            <p:cNvSpPr>
              <a:spLocks/>
            </p:cNvSpPr>
            <p:nvPr/>
          </p:nvSpPr>
          <p:spPr bwMode="auto">
            <a:xfrm>
              <a:off x="5141" y="2972"/>
              <a:ext cx="47" cy="54"/>
            </a:xfrm>
            <a:custGeom>
              <a:avLst/>
              <a:gdLst>
                <a:gd name="T0" fmla="*/ 0 w 47"/>
                <a:gd name="T1" fmla="*/ 0 h 54"/>
                <a:gd name="T2" fmla="*/ 11 w 47"/>
                <a:gd name="T3" fmla="*/ 22 h 54"/>
                <a:gd name="T4" fmla="*/ 29 w 47"/>
                <a:gd name="T5" fmla="*/ 40 h 54"/>
                <a:gd name="T6" fmla="*/ 33 w 47"/>
                <a:gd name="T7" fmla="*/ 47 h 54"/>
                <a:gd name="T8" fmla="*/ 47 w 47"/>
                <a:gd name="T9" fmla="*/ 54 h 54"/>
                <a:gd name="T10" fmla="*/ 29 w 47"/>
                <a:gd name="T11" fmla="*/ 36 h 54"/>
                <a:gd name="T12" fmla="*/ 7 w 47"/>
                <a:gd name="T13" fmla="*/ 11 h 54"/>
                <a:gd name="T14" fmla="*/ 0 w 47"/>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54"/>
                <a:gd name="T26" fmla="*/ 47 w 4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54">
                  <a:moveTo>
                    <a:pt x="0" y="0"/>
                  </a:moveTo>
                  <a:lnTo>
                    <a:pt x="11" y="22"/>
                  </a:lnTo>
                  <a:lnTo>
                    <a:pt x="29" y="40"/>
                  </a:lnTo>
                  <a:lnTo>
                    <a:pt x="33" y="47"/>
                  </a:lnTo>
                  <a:lnTo>
                    <a:pt x="47" y="54"/>
                  </a:lnTo>
                  <a:lnTo>
                    <a:pt x="29" y="36"/>
                  </a:lnTo>
                  <a:lnTo>
                    <a:pt x="7" y="11"/>
                  </a:lnTo>
                  <a:lnTo>
                    <a:pt x="0"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1" name="Freeform 90"/>
            <p:cNvSpPr>
              <a:spLocks/>
            </p:cNvSpPr>
            <p:nvPr/>
          </p:nvSpPr>
          <p:spPr bwMode="auto">
            <a:xfrm>
              <a:off x="4813" y="2630"/>
              <a:ext cx="564" cy="480"/>
            </a:xfrm>
            <a:custGeom>
              <a:avLst/>
              <a:gdLst>
                <a:gd name="T0" fmla="*/ 550 w 564"/>
                <a:gd name="T1" fmla="*/ 462 h 480"/>
                <a:gd name="T2" fmla="*/ 564 w 564"/>
                <a:gd name="T3" fmla="*/ 244 h 480"/>
                <a:gd name="T4" fmla="*/ 535 w 564"/>
                <a:gd name="T5" fmla="*/ 142 h 480"/>
                <a:gd name="T6" fmla="*/ 524 w 564"/>
                <a:gd name="T7" fmla="*/ 105 h 480"/>
                <a:gd name="T8" fmla="*/ 506 w 564"/>
                <a:gd name="T9" fmla="*/ 80 h 480"/>
                <a:gd name="T10" fmla="*/ 506 w 564"/>
                <a:gd name="T11" fmla="*/ 47 h 480"/>
                <a:gd name="T12" fmla="*/ 470 w 564"/>
                <a:gd name="T13" fmla="*/ 43 h 480"/>
                <a:gd name="T14" fmla="*/ 473 w 564"/>
                <a:gd name="T15" fmla="*/ 40 h 480"/>
                <a:gd name="T16" fmla="*/ 484 w 564"/>
                <a:gd name="T17" fmla="*/ 29 h 480"/>
                <a:gd name="T18" fmla="*/ 459 w 564"/>
                <a:gd name="T19" fmla="*/ 43 h 480"/>
                <a:gd name="T20" fmla="*/ 455 w 564"/>
                <a:gd name="T21" fmla="*/ 43 h 480"/>
                <a:gd name="T22" fmla="*/ 455 w 564"/>
                <a:gd name="T23" fmla="*/ 22 h 480"/>
                <a:gd name="T24" fmla="*/ 448 w 564"/>
                <a:gd name="T25" fmla="*/ 25 h 480"/>
                <a:gd name="T26" fmla="*/ 408 w 564"/>
                <a:gd name="T27" fmla="*/ 7 h 480"/>
                <a:gd name="T28" fmla="*/ 306 w 564"/>
                <a:gd name="T29" fmla="*/ 3 h 480"/>
                <a:gd name="T30" fmla="*/ 215 w 564"/>
                <a:gd name="T31" fmla="*/ 14 h 480"/>
                <a:gd name="T32" fmla="*/ 66 w 564"/>
                <a:gd name="T33" fmla="*/ 73 h 480"/>
                <a:gd name="T34" fmla="*/ 40 w 564"/>
                <a:gd name="T35" fmla="*/ 84 h 480"/>
                <a:gd name="T36" fmla="*/ 4 w 564"/>
                <a:gd name="T37" fmla="*/ 113 h 480"/>
                <a:gd name="T38" fmla="*/ 4 w 564"/>
                <a:gd name="T39" fmla="*/ 120 h 480"/>
                <a:gd name="T40" fmla="*/ 8 w 564"/>
                <a:gd name="T41" fmla="*/ 134 h 480"/>
                <a:gd name="T42" fmla="*/ 11 w 564"/>
                <a:gd name="T43" fmla="*/ 131 h 480"/>
                <a:gd name="T44" fmla="*/ 15 w 564"/>
                <a:gd name="T45" fmla="*/ 134 h 480"/>
                <a:gd name="T46" fmla="*/ 8 w 564"/>
                <a:gd name="T47" fmla="*/ 153 h 480"/>
                <a:gd name="T48" fmla="*/ 22 w 564"/>
                <a:gd name="T49" fmla="*/ 149 h 480"/>
                <a:gd name="T50" fmla="*/ 26 w 564"/>
                <a:gd name="T51" fmla="*/ 156 h 480"/>
                <a:gd name="T52" fmla="*/ 33 w 564"/>
                <a:gd name="T53" fmla="*/ 171 h 480"/>
                <a:gd name="T54" fmla="*/ 44 w 564"/>
                <a:gd name="T55" fmla="*/ 185 h 480"/>
                <a:gd name="T56" fmla="*/ 44 w 564"/>
                <a:gd name="T57" fmla="*/ 156 h 480"/>
                <a:gd name="T58" fmla="*/ 44 w 564"/>
                <a:gd name="T59" fmla="*/ 156 h 480"/>
                <a:gd name="T60" fmla="*/ 40 w 564"/>
                <a:gd name="T61" fmla="*/ 138 h 480"/>
                <a:gd name="T62" fmla="*/ 26 w 564"/>
                <a:gd name="T63" fmla="*/ 131 h 480"/>
                <a:gd name="T64" fmla="*/ 40 w 564"/>
                <a:gd name="T65" fmla="*/ 105 h 480"/>
                <a:gd name="T66" fmla="*/ 19 w 564"/>
                <a:gd name="T67" fmla="*/ 116 h 480"/>
                <a:gd name="T68" fmla="*/ 99 w 564"/>
                <a:gd name="T69" fmla="*/ 65 h 480"/>
                <a:gd name="T70" fmla="*/ 124 w 564"/>
                <a:gd name="T71" fmla="*/ 54 h 480"/>
                <a:gd name="T72" fmla="*/ 215 w 564"/>
                <a:gd name="T73" fmla="*/ 43 h 480"/>
                <a:gd name="T74" fmla="*/ 281 w 564"/>
                <a:gd name="T75" fmla="*/ 51 h 480"/>
                <a:gd name="T76" fmla="*/ 200 w 564"/>
                <a:gd name="T77" fmla="*/ 36 h 480"/>
                <a:gd name="T78" fmla="*/ 215 w 564"/>
                <a:gd name="T79" fmla="*/ 29 h 480"/>
                <a:gd name="T80" fmla="*/ 237 w 564"/>
                <a:gd name="T81" fmla="*/ 22 h 480"/>
                <a:gd name="T82" fmla="*/ 324 w 564"/>
                <a:gd name="T83" fmla="*/ 22 h 480"/>
                <a:gd name="T84" fmla="*/ 339 w 564"/>
                <a:gd name="T85" fmla="*/ 18 h 480"/>
                <a:gd name="T86" fmla="*/ 382 w 564"/>
                <a:gd name="T87" fmla="*/ 22 h 480"/>
                <a:gd name="T88" fmla="*/ 404 w 564"/>
                <a:gd name="T89" fmla="*/ 43 h 480"/>
                <a:gd name="T90" fmla="*/ 404 w 564"/>
                <a:gd name="T91" fmla="*/ 29 h 480"/>
                <a:gd name="T92" fmla="*/ 415 w 564"/>
                <a:gd name="T93" fmla="*/ 51 h 480"/>
                <a:gd name="T94" fmla="*/ 422 w 564"/>
                <a:gd name="T95" fmla="*/ 29 h 480"/>
                <a:gd name="T96" fmla="*/ 437 w 564"/>
                <a:gd name="T97" fmla="*/ 40 h 480"/>
                <a:gd name="T98" fmla="*/ 437 w 564"/>
                <a:gd name="T99" fmla="*/ 51 h 480"/>
                <a:gd name="T100" fmla="*/ 433 w 564"/>
                <a:gd name="T101" fmla="*/ 87 h 480"/>
                <a:gd name="T102" fmla="*/ 459 w 564"/>
                <a:gd name="T103" fmla="*/ 73 h 480"/>
                <a:gd name="T104" fmla="*/ 481 w 564"/>
                <a:gd name="T105" fmla="*/ 80 h 480"/>
                <a:gd name="T106" fmla="*/ 488 w 564"/>
                <a:gd name="T107" fmla="*/ 138 h 480"/>
                <a:gd name="T108" fmla="*/ 495 w 564"/>
                <a:gd name="T109" fmla="*/ 164 h 480"/>
                <a:gd name="T110" fmla="*/ 546 w 564"/>
                <a:gd name="T111" fmla="*/ 273 h 480"/>
                <a:gd name="T112" fmla="*/ 521 w 564"/>
                <a:gd name="T113" fmla="*/ 254 h 480"/>
                <a:gd name="T114" fmla="*/ 532 w 564"/>
                <a:gd name="T115" fmla="*/ 262 h 480"/>
                <a:gd name="T116" fmla="*/ 528 w 564"/>
                <a:gd name="T117" fmla="*/ 269 h 480"/>
                <a:gd name="T118" fmla="*/ 521 w 564"/>
                <a:gd name="T119" fmla="*/ 284 h 480"/>
                <a:gd name="T120" fmla="*/ 542 w 564"/>
                <a:gd name="T121" fmla="*/ 298 h 480"/>
                <a:gd name="T122" fmla="*/ 535 w 564"/>
                <a:gd name="T123" fmla="*/ 444 h 480"/>
                <a:gd name="T124" fmla="*/ 542 w 564"/>
                <a:gd name="T125" fmla="*/ 454 h 4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64"/>
                <a:gd name="T190" fmla="*/ 0 h 480"/>
                <a:gd name="T191" fmla="*/ 564 w 564"/>
                <a:gd name="T192" fmla="*/ 480 h 4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64" h="480">
                  <a:moveTo>
                    <a:pt x="539" y="480"/>
                  </a:moveTo>
                  <a:lnTo>
                    <a:pt x="546" y="473"/>
                  </a:lnTo>
                  <a:lnTo>
                    <a:pt x="550" y="462"/>
                  </a:lnTo>
                  <a:lnTo>
                    <a:pt x="557" y="447"/>
                  </a:lnTo>
                  <a:lnTo>
                    <a:pt x="564" y="316"/>
                  </a:lnTo>
                  <a:lnTo>
                    <a:pt x="564" y="244"/>
                  </a:lnTo>
                  <a:lnTo>
                    <a:pt x="557" y="207"/>
                  </a:lnTo>
                  <a:lnTo>
                    <a:pt x="550" y="171"/>
                  </a:lnTo>
                  <a:lnTo>
                    <a:pt x="535" y="142"/>
                  </a:lnTo>
                  <a:lnTo>
                    <a:pt x="528" y="124"/>
                  </a:lnTo>
                  <a:lnTo>
                    <a:pt x="513" y="102"/>
                  </a:lnTo>
                  <a:lnTo>
                    <a:pt x="524" y="105"/>
                  </a:lnTo>
                  <a:lnTo>
                    <a:pt x="521" y="94"/>
                  </a:lnTo>
                  <a:lnTo>
                    <a:pt x="513" y="84"/>
                  </a:lnTo>
                  <a:lnTo>
                    <a:pt x="506" y="80"/>
                  </a:lnTo>
                  <a:lnTo>
                    <a:pt x="488" y="51"/>
                  </a:lnTo>
                  <a:lnTo>
                    <a:pt x="491" y="51"/>
                  </a:lnTo>
                  <a:lnTo>
                    <a:pt x="506" y="47"/>
                  </a:lnTo>
                  <a:lnTo>
                    <a:pt x="491" y="43"/>
                  </a:lnTo>
                  <a:lnTo>
                    <a:pt x="484" y="47"/>
                  </a:lnTo>
                  <a:lnTo>
                    <a:pt x="470" y="43"/>
                  </a:lnTo>
                  <a:lnTo>
                    <a:pt x="477" y="40"/>
                  </a:lnTo>
                  <a:lnTo>
                    <a:pt x="481" y="36"/>
                  </a:lnTo>
                  <a:lnTo>
                    <a:pt x="473" y="40"/>
                  </a:lnTo>
                  <a:lnTo>
                    <a:pt x="466" y="43"/>
                  </a:lnTo>
                  <a:lnTo>
                    <a:pt x="477" y="33"/>
                  </a:lnTo>
                  <a:lnTo>
                    <a:pt x="484" y="29"/>
                  </a:lnTo>
                  <a:lnTo>
                    <a:pt x="470" y="33"/>
                  </a:lnTo>
                  <a:lnTo>
                    <a:pt x="462" y="40"/>
                  </a:lnTo>
                  <a:lnTo>
                    <a:pt x="459" y="43"/>
                  </a:lnTo>
                  <a:lnTo>
                    <a:pt x="459" y="36"/>
                  </a:lnTo>
                  <a:lnTo>
                    <a:pt x="455" y="40"/>
                  </a:lnTo>
                  <a:lnTo>
                    <a:pt x="455" y="43"/>
                  </a:lnTo>
                  <a:lnTo>
                    <a:pt x="455" y="29"/>
                  </a:lnTo>
                  <a:lnTo>
                    <a:pt x="455" y="25"/>
                  </a:lnTo>
                  <a:lnTo>
                    <a:pt x="455" y="22"/>
                  </a:lnTo>
                  <a:lnTo>
                    <a:pt x="448" y="22"/>
                  </a:lnTo>
                  <a:lnTo>
                    <a:pt x="444" y="18"/>
                  </a:lnTo>
                  <a:lnTo>
                    <a:pt x="448" y="25"/>
                  </a:lnTo>
                  <a:lnTo>
                    <a:pt x="448" y="29"/>
                  </a:lnTo>
                  <a:lnTo>
                    <a:pt x="441" y="22"/>
                  </a:lnTo>
                  <a:lnTo>
                    <a:pt x="408" y="7"/>
                  </a:lnTo>
                  <a:lnTo>
                    <a:pt x="375" y="0"/>
                  </a:lnTo>
                  <a:lnTo>
                    <a:pt x="342" y="0"/>
                  </a:lnTo>
                  <a:lnTo>
                    <a:pt x="306" y="3"/>
                  </a:lnTo>
                  <a:lnTo>
                    <a:pt x="277" y="3"/>
                  </a:lnTo>
                  <a:lnTo>
                    <a:pt x="244" y="7"/>
                  </a:lnTo>
                  <a:lnTo>
                    <a:pt x="215" y="14"/>
                  </a:lnTo>
                  <a:lnTo>
                    <a:pt x="182" y="22"/>
                  </a:lnTo>
                  <a:lnTo>
                    <a:pt x="142" y="36"/>
                  </a:lnTo>
                  <a:lnTo>
                    <a:pt x="66" y="73"/>
                  </a:lnTo>
                  <a:lnTo>
                    <a:pt x="48" y="84"/>
                  </a:lnTo>
                  <a:lnTo>
                    <a:pt x="30" y="87"/>
                  </a:lnTo>
                  <a:lnTo>
                    <a:pt x="40" y="84"/>
                  </a:lnTo>
                  <a:lnTo>
                    <a:pt x="48" y="87"/>
                  </a:lnTo>
                  <a:lnTo>
                    <a:pt x="19" y="102"/>
                  </a:lnTo>
                  <a:lnTo>
                    <a:pt x="4" y="113"/>
                  </a:lnTo>
                  <a:lnTo>
                    <a:pt x="4" y="120"/>
                  </a:lnTo>
                  <a:lnTo>
                    <a:pt x="0" y="127"/>
                  </a:lnTo>
                  <a:lnTo>
                    <a:pt x="4" y="120"/>
                  </a:lnTo>
                  <a:lnTo>
                    <a:pt x="19" y="113"/>
                  </a:lnTo>
                  <a:lnTo>
                    <a:pt x="11" y="127"/>
                  </a:lnTo>
                  <a:lnTo>
                    <a:pt x="8" y="134"/>
                  </a:lnTo>
                  <a:lnTo>
                    <a:pt x="11" y="131"/>
                  </a:lnTo>
                  <a:lnTo>
                    <a:pt x="19" y="127"/>
                  </a:lnTo>
                  <a:lnTo>
                    <a:pt x="22" y="127"/>
                  </a:lnTo>
                  <a:lnTo>
                    <a:pt x="15" y="134"/>
                  </a:lnTo>
                  <a:lnTo>
                    <a:pt x="11" y="142"/>
                  </a:lnTo>
                  <a:lnTo>
                    <a:pt x="8" y="149"/>
                  </a:lnTo>
                  <a:lnTo>
                    <a:pt x="8" y="153"/>
                  </a:lnTo>
                  <a:lnTo>
                    <a:pt x="19" y="138"/>
                  </a:lnTo>
                  <a:lnTo>
                    <a:pt x="26" y="134"/>
                  </a:lnTo>
                  <a:lnTo>
                    <a:pt x="22" y="149"/>
                  </a:lnTo>
                  <a:lnTo>
                    <a:pt x="22" y="156"/>
                  </a:lnTo>
                  <a:lnTo>
                    <a:pt x="26" y="167"/>
                  </a:lnTo>
                  <a:lnTo>
                    <a:pt x="26" y="156"/>
                  </a:lnTo>
                  <a:lnTo>
                    <a:pt x="26" y="153"/>
                  </a:lnTo>
                  <a:lnTo>
                    <a:pt x="30" y="149"/>
                  </a:lnTo>
                  <a:lnTo>
                    <a:pt x="33" y="171"/>
                  </a:lnTo>
                  <a:lnTo>
                    <a:pt x="33" y="174"/>
                  </a:lnTo>
                  <a:lnTo>
                    <a:pt x="40" y="182"/>
                  </a:lnTo>
                  <a:lnTo>
                    <a:pt x="44" y="185"/>
                  </a:lnTo>
                  <a:lnTo>
                    <a:pt x="40" y="171"/>
                  </a:lnTo>
                  <a:lnTo>
                    <a:pt x="40" y="153"/>
                  </a:lnTo>
                  <a:lnTo>
                    <a:pt x="44" y="156"/>
                  </a:lnTo>
                  <a:lnTo>
                    <a:pt x="44" y="164"/>
                  </a:lnTo>
                  <a:lnTo>
                    <a:pt x="48" y="160"/>
                  </a:lnTo>
                  <a:lnTo>
                    <a:pt x="44" y="156"/>
                  </a:lnTo>
                  <a:lnTo>
                    <a:pt x="44" y="153"/>
                  </a:lnTo>
                  <a:lnTo>
                    <a:pt x="44" y="149"/>
                  </a:lnTo>
                  <a:lnTo>
                    <a:pt x="40" y="138"/>
                  </a:lnTo>
                  <a:lnTo>
                    <a:pt x="33" y="149"/>
                  </a:lnTo>
                  <a:lnTo>
                    <a:pt x="33" y="124"/>
                  </a:lnTo>
                  <a:lnTo>
                    <a:pt x="26" y="131"/>
                  </a:lnTo>
                  <a:lnTo>
                    <a:pt x="26" y="124"/>
                  </a:lnTo>
                  <a:lnTo>
                    <a:pt x="33" y="113"/>
                  </a:lnTo>
                  <a:lnTo>
                    <a:pt x="40" y="105"/>
                  </a:lnTo>
                  <a:lnTo>
                    <a:pt x="33" y="109"/>
                  </a:lnTo>
                  <a:lnTo>
                    <a:pt x="15" y="124"/>
                  </a:lnTo>
                  <a:lnTo>
                    <a:pt x="19" y="116"/>
                  </a:lnTo>
                  <a:lnTo>
                    <a:pt x="26" y="109"/>
                  </a:lnTo>
                  <a:lnTo>
                    <a:pt x="55" y="91"/>
                  </a:lnTo>
                  <a:lnTo>
                    <a:pt x="99" y="65"/>
                  </a:lnTo>
                  <a:lnTo>
                    <a:pt x="106" y="65"/>
                  </a:lnTo>
                  <a:lnTo>
                    <a:pt x="95" y="65"/>
                  </a:lnTo>
                  <a:lnTo>
                    <a:pt x="124" y="54"/>
                  </a:lnTo>
                  <a:lnTo>
                    <a:pt x="150" y="43"/>
                  </a:lnTo>
                  <a:lnTo>
                    <a:pt x="168" y="43"/>
                  </a:lnTo>
                  <a:lnTo>
                    <a:pt x="215" y="43"/>
                  </a:lnTo>
                  <a:lnTo>
                    <a:pt x="240" y="43"/>
                  </a:lnTo>
                  <a:lnTo>
                    <a:pt x="259" y="47"/>
                  </a:lnTo>
                  <a:lnTo>
                    <a:pt x="281" y="51"/>
                  </a:lnTo>
                  <a:lnTo>
                    <a:pt x="255" y="43"/>
                  </a:lnTo>
                  <a:lnTo>
                    <a:pt x="230" y="40"/>
                  </a:lnTo>
                  <a:lnTo>
                    <a:pt x="200" y="36"/>
                  </a:lnTo>
                  <a:lnTo>
                    <a:pt x="182" y="36"/>
                  </a:lnTo>
                  <a:lnTo>
                    <a:pt x="197" y="33"/>
                  </a:lnTo>
                  <a:lnTo>
                    <a:pt x="215" y="29"/>
                  </a:lnTo>
                  <a:lnTo>
                    <a:pt x="240" y="25"/>
                  </a:lnTo>
                  <a:lnTo>
                    <a:pt x="222" y="22"/>
                  </a:lnTo>
                  <a:lnTo>
                    <a:pt x="237" y="22"/>
                  </a:lnTo>
                  <a:lnTo>
                    <a:pt x="331" y="25"/>
                  </a:lnTo>
                  <a:lnTo>
                    <a:pt x="328" y="22"/>
                  </a:lnTo>
                  <a:lnTo>
                    <a:pt x="324" y="22"/>
                  </a:lnTo>
                  <a:lnTo>
                    <a:pt x="317" y="18"/>
                  </a:lnTo>
                  <a:lnTo>
                    <a:pt x="321" y="18"/>
                  </a:lnTo>
                  <a:lnTo>
                    <a:pt x="339" y="18"/>
                  </a:lnTo>
                  <a:lnTo>
                    <a:pt x="364" y="25"/>
                  </a:lnTo>
                  <a:lnTo>
                    <a:pt x="382" y="29"/>
                  </a:lnTo>
                  <a:lnTo>
                    <a:pt x="382" y="22"/>
                  </a:lnTo>
                  <a:lnTo>
                    <a:pt x="379" y="14"/>
                  </a:lnTo>
                  <a:lnTo>
                    <a:pt x="393" y="25"/>
                  </a:lnTo>
                  <a:lnTo>
                    <a:pt x="404" y="43"/>
                  </a:lnTo>
                  <a:lnTo>
                    <a:pt x="408" y="51"/>
                  </a:lnTo>
                  <a:lnTo>
                    <a:pt x="404" y="36"/>
                  </a:lnTo>
                  <a:lnTo>
                    <a:pt x="404" y="29"/>
                  </a:lnTo>
                  <a:lnTo>
                    <a:pt x="408" y="33"/>
                  </a:lnTo>
                  <a:lnTo>
                    <a:pt x="411" y="43"/>
                  </a:lnTo>
                  <a:lnTo>
                    <a:pt x="415" y="51"/>
                  </a:lnTo>
                  <a:lnTo>
                    <a:pt x="419" y="47"/>
                  </a:lnTo>
                  <a:lnTo>
                    <a:pt x="419" y="40"/>
                  </a:lnTo>
                  <a:lnTo>
                    <a:pt x="422" y="29"/>
                  </a:lnTo>
                  <a:lnTo>
                    <a:pt x="419" y="58"/>
                  </a:lnTo>
                  <a:lnTo>
                    <a:pt x="433" y="47"/>
                  </a:lnTo>
                  <a:lnTo>
                    <a:pt x="437" y="40"/>
                  </a:lnTo>
                  <a:lnTo>
                    <a:pt x="441" y="33"/>
                  </a:lnTo>
                  <a:lnTo>
                    <a:pt x="437" y="43"/>
                  </a:lnTo>
                  <a:lnTo>
                    <a:pt x="437" y="51"/>
                  </a:lnTo>
                  <a:lnTo>
                    <a:pt x="433" y="62"/>
                  </a:lnTo>
                  <a:lnTo>
                    <a:pt x="444" y="58"/>
                  </a:lnTo>
                  <a:lnTo>
                    <a:pt x="433" y="87"/>
                  </a:lnTo>
                  <a:lnTo>
                    <a:pt x="441" y="80"/>
                  </a:lnTo>
                  <a:lnTo>
                    <a:pt x="451" y="69"/>
                  </a:lnTo>
                  <a:lnTo>
                    <a:pt x="459" y="73"/>
                  </a:lnTo>
                  <a:lnTo>
                    <a:pt x="459" y="65"/>
                  </a:lnTo>
                  <a:lnTo>
                    <a:pt x="470" y="73"/>
                  </a:lnTo>
                  <a:lnTo>
                    <a:pt x="481" y="80"/>
                  </a:lnTo>
                  <a:lnTo>
                    <a:pt x="484" y="105"/>
                  </a:lnTo>
                  <a:lnTo>
                    <a:pt x="481" y="149"/>
                  </a:lnTo>
                  <a:lnTo>
                    <a:pt x="488" y="138"/>
                  </a:lnTo>
                  <a:lnTo>
                    <a:pt x="491" y="127"/>
                  </a:lnTo>
                  <a:lnTo>
                    <a:pt x="495" y="138"/>
                  </a:lnTo>
                  <a:lnTo>
                    <a:pt x="495" y="164"/>
                  </a:lnTo>
                  <a:lnTo>
                    <a:pt x="499" y="182"/>
                  </a:lnTo>
                  <a:lnTo>
                    <a:pt x="506" y="193"/>
                  </a:lnTo>
                  <a:lnTo>
                    <a:pt x="546" y="273"/>
                  </a:lnTo>
                  <a:lnTo>
                    <a:pt x="532" y="258"/>
                  </a:lnTo>
                  <a:lnTo>
                    <a:pt x="528" y="258"/>
                  </a:lnTo>
                  <a:lnTo>
                    <a:pt x="521" y="254"/>
                  </a:lnTo>
                  <a:lnTo>
                    <a:pt x="513" y="258"/>
                  </a:lnTo>
                  <a:lnTo>
                    <a:pt x="521" y="258"/>
                  </a:lnTo>
                  <a:lnTo>
                    <a:pt x="532" y="262"/>
                  </a:lnTo>
                  <a:lnTo>
                    <a:pt x="535" y="265"/>
                  </a:lnTo>
                  <a:lnTo>
                    <a:pt x="539" y="273"/>
                  </a:lnTo>
                  <a:lnTo>
                    <a:pt x="528" y="269"/>
                  </a:lnTo>
                  <a:lnTo>
                    <a:pt x="535" y="284"/>
                  </a:lnTo>
                  <a:lnTo>
                    <a:pt x="521" y="280"/>
                  </a:lnTo>
                  <a:lnTo>
                    <a:pt x="521" y="284"/>
                  </a:lnTo>
                  <a:lnTo>
                    <a:pt x="528" y="291"/>
                  </a:lnTo>
                  <a:lnTo>
                    <a:pt x="535" y="291"/>
                  </a:lnTo>
                  <a:lnTo>
                    <a:pt x="542" y="298"/>
                  </a:lnTo>
                  <a:lnTo>
                    <a:pt x="542" y="389"/>
                  </a:lnTo>
                  <a:lnTo>
                    <a:pt x="539" y="422"/>
                  </a:lnTo>
                  <a:lnTo>
                    <a:pt x="535" y="444"/>
                  </a:lnTo>
                  <a:lnTo>
                    <a:pt x="535" y="447"/>
                  </a:lnTo>
                  <a:lnTo>
                    <a:pt x="539" y="444"/>
                  </a:lnTo>
                  <a:lnTo>
                    <a:pt x="542" y="454"/>
                  </a:lnTo>
                  <a:lnTo>
                    <a:pt x="542" y="465"/>
                  </a:lnTo>
                  <a:lnTo>
                    <a:pt x="539" y="48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2" name="Freeform 91"/>
            <p:cNvSpPr>
              <a:spLocks/>
            </p:cNvSpPr>
            <p:nvPr/>
          </p:nvSpPr>
          <p:spPr bwMode="auto">
            <a:xfrm>
              <a:off x="4828" y="2644"/>
              <a:ext cx="531" cy="360"/>
            </a:xfrm>
            <a:custGeom>
              <a:avLst/>
              <a:gdLst>
                <a:gd name="T0" fmla="*/ 520 w 531"/>
                <a:gd name="T1" fmla="*/ 270 h 360"/>
                <a:gd name="T2" fmla="*/ 520 w 531"/>
                <a:gd name="T3" fmla="*/ 251 h 360"/>
                <a:gd name="T4" fmla="*/ 498 w 531"/>
                <a:gd name="T5" fmla="*/ 244 h 360"/>
                <a:gd name="T6" fmla="*/ 517 w 531"/>
                <a:gd name="T7" fmla="*/ 244 h 360"/>
                <a:gd name="T8" fmla="*/ 484 w 531"/>
                <a:gd name="T9" fmla="*/ 168 h 360"/>
                <a:gd name="T10" fmla="*/ 476 w 531"/>
                <a:gd name="T11" fmla="*/ 113 h 360"/>
                <a:gd name="T12" fmla="*/ 469 w 531"/>
                <a:gd name="T13" fmla="*/ 91 h 360"/>
                <a:gd name="T14" fmla="*/ 444 w 531"/>
                <a:gd name="T15" fmla="*/ 51 h 360"/>
                <a:gd name="T16" fmla="*/ 426 w 531"/>
                <a:gd name="T17" fmla="*/ 66 h 360"/>
                <a:gd name="T18" fmla="*/ 418 w 531"/>
                <a:gd name="T19" fmla="*/ 48 h 360"/>
                <a:gd name="T20" fmla="*/ 426 w 531"/>
                <a:gd name="T21" fmla="*/ 19 h 360"/>
                <a:gd name="T22" fmla="*/ 404 w 531"/>
                <a:gd name="T23" fmla="*/ 44 h 360"/>
                <a:gd name="T24" fmla="*/ 404 w 531"/>
                <a:gd name="T25" fmla="*/ 33 h 360"/>
                <a:gd name="T26" fmla="*/ 393 w 531"/>
                <a:gd name="T27" fmla="*/ 19 h 360"/>
                <a:gd name="T28" fmla="*/ 393 w 531"/>
                <a:gd name="T29" fmla="*/ 37 h 360"/>
                <a:gd name="T30" fmla="*/ 364 w 531"/>
                <a:gd name="T31" fmla="*/ 0 h 360"/>
                <a:gd name="T32" fmla="*/ 349 w 531"/>
                <a:gd name="T33" fmla="*/ 11 h 360"/>
                <a:gd name="T34" fmla="*/ 302 w 531"/>
                <a:gd name="T35" fmla="*/ 4 h 360"/>
                <a:gd name="T36" fmla="*/ 316 w 531"/>
                <a:gd name="T37" fmla="*/ 11 h 360"/>
                <a:gd name="T38" fmla="*/ 225 w 531"/>
                <a:gd name="T39" fmla="*/ 11 h 360"/>
                <a:gd name="T40" fmla="*/ 167 w 531"/>
                <a:gd name="T41" fmla="*/ 22 h 360"/>
                <a:gd name="T42" fmla="*/ 240 w 531"/>
                <a:gd name="T43" fmla="*/ 29 h 360"/>
                <a:gd name="T44" fmla="*/ 225 w 531"/>
                <a:gd name="T45" fmla="*/ 29 h 360"/>
                <a:gd name="T46" fmla="*/ 135 w 531"/>
                <a:gd name="T47" fmla="*/ 29 h 360"/>
                <a:gd name="T48" fmla="*/ 91 w 531"/>
                <a:gd name="T49" fmla="*/ 51 h 360"/>
                <a:gd name="T50" fmla="*/ 11 w 531"/>
                <a:gd name="T51" fmla="*/ 95 h 360"/>
                <a:gd name="T52" fmla="*/ 18 w 531"/>
                <a:gd name="T53" fmla="*/ 95 h 360"/>
                <a:gd name="T54" fmla="*/ 11 w 531"/>
                <a:gd name="T55" fmla="*/ 110 h 360"/>
                <a:gd name="T56" fmla="*/ 18 w 531"/>
                <a:gd name="T57" fmla="*/ 135 h 360"/>
                <a:gd name="T58" fmla="*/ 29 w 531"/>
                <a:gd name="T59" fmla="*/ 139 h 360"/>
                <a:gd name="T60" fmla="*/ 44 w 531"/>
                <a:gd name="T61" fmla="*/ 160 h 360"/>
                <a:gd name="T62" fmla="*/ 58 w 531"/>
                <a:gd name="T63" fmla="*/ 179 h 360"/>
                <a:gd name="T64" fmla="*/ 47 w 531"/>
                <a:gd name="T65" fmla="*/ 157 h 360"/>
                <a:gd name="T66" fmla="*/ 69 w 531"/>
                <a:gd name="T67" fmla="*/ 171 h 360"/>
                <a:gd name="T68" fmla="*/ 164 w 531"/>
                <a:gd name="T69" fmla="*/ 222 h 360"/>
                <a:gd name="T70" fmla="*/ 105 w 531"/>
                <a:gd name="T71" fmla="*/ 193 h 360"/>
                <a:gd name="T72" fmla="*/ 135 w 531"/>
                <a:gd name="T73" fmla="*/ 226 h 360"/>
                <a:gd name="T74" fmla="*/ 149 w 531"/>
                <a:gd name="T75" fmla="*/ 240 h 360"/>
                <a:gd name="T76" fmla="*/ 105 w 531"/>
                <a:gd name="T77" fmla="*/ 208 h 360"/>
                <a:gd name="T78" fmla="*/ 127 w 531"/>
                <a:gd name="T79" fmla="*/ 237 h 360"/>
                <a:gd name="T80" fmla="*/ 145 w 531"/>
                <a:gd name="T81" fmla="*/ 255 h 360"/>
                <a:gd name="T82" fmla="*/ 102 w 531"/>
                <a:gd name="T83" fmla="*/ 215 h 360"/>
                <a:gd name="T84" fmla="*/ 102 w 531"/>
                <a:gd name="T85" fmla="*/ 219 h 360"/>
                <a:gd name="T86" fmla="*/ 116 w 531"/>
                <a:gd name="T87" fmla="*/ 244 h 360"/>
                <a:gd name="T88" fmla="*/ 105 w 531"/>
                <a:gd name="T89" fmla="*/ 230 h 360"/>
                <a:gd name="T90" fmla="*/ 91 w 531"/>
                <a:gd name="T91" fmla="*/ 219 h 360"/>
                <a:gd name="T92" fmla="*/ 98 w 531"/>
                <a:gd name="T93" fmla="*/ 237 h 360"/>
                <a:gd name="T94" fmla="*/ 91 w 531"/>
                <a:gd name="T95" fmla="*/ 230 h 360"/>
                <a:gd name="T96" fmla="*/ 109 w 531"/>
                <a:gd name="T97" fmla="*/ 266 h 360"/>
                <a:gd name="T98" fmla="*/ 91 w 531"/>
                <a:gd name="T99" fmla="*/ 248 h 360"/>
                <a:gd name="T100" fmla="*/ 120 w 531"/>
                <a:gd name="T101" fmla="*/ 295 h 360"/>
                <a:gd name="T102" fmla="*/ 113 w 531"/>
                <a:gd name="T103" fmla="*/ 295 h 360"/>
                <a:gd name="T104" fmla="*/ 149 w 531"/>
                <a:gd name="T105" fmla="*/ 350 h 360"/>
                <a:gd name="T106" fmla="*/ 178 w 531"/>
                <a:gd name="T107" fmla="*/ 353 h 360"/>
                <a:gd name="T108" fmla="*/ 229 w 531"/>
                <a:gd name="T109" fmla="*/ 331 h 360"/>
                <a:gd name="T110" fmla="*/ 258 w 531"/>
                <a:gd name="T111" fmla="*/ 324 h 360"/>
                <a:gd name="T112" fmla="*/ 313 w 531"/>
                <a:gd name="T113" fmla="*/ 328 h 360"/>
                <a:gd name="T114" fmla="*/ 491 w 531"/>
                <a:gd name="T115" fmla="*/ 270 h 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31"/>
                <a:gd name="T175" fmla="*/ 0 h 360"/>
                <a:gd name="T176" fmla="*/ 531 w 531"/>
                <a:gd name="T177" fmla="*/ 360 h 3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31" h="360">
                  <a:moveTo>
                    <a:pt x="491" y="270"/>
                  </a:moveTo>
                  <a:lnTo>
                    <a:pt x="506" y="266"/>
                  </a:lnTo>
                  <a:lnTo>
                    <a:pt x="520" y="270"/>
                  </a:lnTo>
                  <a:lnTo>
                    <a:pt x="513" y="255"/>
                  </a:lnTo>
                  <a:lnTo>
                    <a:pt x="524" y="259"/>
                  </a:lnTo>
                  <a:lnTo>
                    <a:pt x="520" y="251"/>
                  </a:lnTo>
                  <a:lnTo>
                    <a:pt x="517" y="248"/>
                  </a:lnTo>
                  <a:lnTo>
                    <a:pt x="506" y="244"/>
                  </a:lnTo>
                  <a:lnTo>
                    <a:pt x="498" y="244"/>
                  </a:lnTo>
                  <a:lnTo>
                    <a:pt x="506" y="240"/>
                  </a:lnTo>
                  <a:lnTo>
                    <a:pt x="513" y="244"/>
                  </a:lnTo>
                  <a:lnTo>
                    <a:pt x="517" y="244"/>
                  </a:lnTo>
                  <a:lnTo>
                    <a:pt x="531" y="259"/>
                  </a:lnTo>
                  <a:lnTo>
                    <a:pt x="491" y="179"/>
                  </a:lnTo>
                  <a:lnTo>
                    <a:pt x="484" y="168"/>
                  </a:lnTo>
                  <a:lnTo>
                    <a:pt x="480" y="150"/>
                  </a:lnTo>
                  <a:lnTo>
                    <a:pt x="480" y="124"/>
                  </a:lnTo>
                  <a:lnTo>
                    <a:pt x="476" y="113"/>
                  </a:lnTo>
                  <a:lnTo>
                    <a:pt x="473" y="124"/>
                  </a:lnTo>
                  <a:lnTo>
                    <a:pt x="466" y="135"/>
                  </a:lnTo>
                  <a:lnTo>
                    <a:pt x="469" y="91"/>
                  </a:lnTo>
                  <a:lnTo>
                    <a:pt x="466" y="66"/>
                  </a:lnTo>
                  <a:lnTo>
                    <a:pt x="455" y="59"/>
                  </a:lnTo>
                  <a:lnTo>
                    <a:pt x="444" y="51"/>
                  </a:lnTo>
                  <a:lnTo>
                    <a:pt x="444" y="59"/>
                  </a:lnTo>
                  <a:lnTo>
                    <a:pt x="436" y="55"/>
                  </a:lnTo>
                  <a:lnTo>
                    <a:pt x="426" y="66"/>
                  </a:lnTo>
                  <a:lnTo>
                    <a:pt x="418" y="73"/>
                  </a:lnTo>
                  <a:lnTo>
                    <a:pt x="429" y="44"/>
                  </a:lnTo>
                  <a:lnTo>
                    <a:pt x="418" y="48"/>
                  </a:lnTo>
                  <a:lnTo>
                    <a:pt x="422" y="37"/>
                  </a:lnTo>
                  <a:lnTo>
                    <a:pt x="422" y="29"/>
                  </a:lnTo>
                  <a:lnTo>
                    <a:pt x="426" y="19"/>
                  </a:lnTo>
                  <a:lnTo>
                    <a:pt x="422" y="26"/>
                  </a:lnTo>
                  <a:lnTo>
                    <a:pt x="418" y="33"/>
                  </a:lnTo>
                  <a:lnTo>
                    <a:pt x="404" y="44"/>
                  </a:lnTo>
                  <a:lnTo>
                    <a:pt x="407" y="15"/>
                  </a:lnTo>
                  <a:lnTo>
                    <a:pt x="404" y="26"/>
                  </a:lnTo>
                  <a:lnTo>
                    <a:pt x="404" y="33"/>
                  </a:lnTo>
                  <a:lnTo>
                    <a:pt x="400" y="37"/>
                  </a:lnTo>
                  <a:lnTo>
                    <a:pt x="396" y="29"/>
                  </a:lnTo>
                  <a:lnTo>
                    <a:pt x="393" y="19"/>
                  </a:lnTo>
                  <a:lnTo>
                    <a:pt x="389" y="15"/>
                  </a:lnTo>
                  <a:lnTo>
                    <a:pt x="389" y="22"/>
                  </a:lnTo>
                  <a:lnTo>
                    <a:pt x="393" y="37"/>
                  </a:lnTo>
                  <a:lnTo>
                    <a:pt x="389" y="29"/>
                  </a:lnTo>
                  <a:lnTo>
                    <a:pt x="378" y="11"/>
                  </a:lnTo>
                  <a:lnTo>
                    <a:pt x="364" y="0"/>
                  </a:lnTo>
                  <a:lnTo>
                    <a:pt x="367" y="8"/>
                  </a:lnTo>
                  <a:lnTo>
                    <a:pt x="367" y="15"/>
                  </a:lnTo>
                  <a:lnTo>
                    <a:pt x="349" y="11"/>
                  </a:lnTo>
                  <a:lnTo>
                    <a:pt x="324" y="4"/>
                  </a:lnTo>
                  <a:lnTo>
                    <a:pt x="306" y="4"/>
                  </a:lnTo>
                  <a:lnTo>
                    <a:pt x="302" y="4"/>
                  </a:lnTo>
                  <a:lnTo>
                    <a:pt x="309" y="8"/>
                  </a:lnTo>
                  <a:lnTo>
                    <a:pt x="313" y="8"/>
                  </a:lnTo>
                  <a:lnTo>
                    <a:pt x="316" y="11"/>
                  </a:lnTo>
                  <a:lnTo>
                    <a:pt x="222" y="8"/>
                  </a:lnTo>
                  <a:lnTo>
                    <a:pt x="207" y="8"/>
                  </a:lnTo>
                  <a:lnTo>
                    <a:pt x="225" y="11"/>
                  </a:lnTo>
                  <a:lnTo>
                    <a:pt x="200" y="15"/>
                  </a:lnTo>
                  <a:lnTo>
                    <a:pt x="182" y="19"/>
                  </a:lnTo>
                  <a:lnTo>
                    <a:pt x="167" y="22"/>
                  </a:lnTo>
                  <a:lnTo>
                    <a:pt x="185" y="22"/>
                  </a:lnTo>
                  <a:lnTo>
                    <a:pt x="215" y="26"/>
                  </a:lnTo>
                  <a:lnTo>
                    <a:pt x="240" y="29"/>
                  </a:lnTo>
                  <a:lnTo>
                    <a:pt x="266" y="37"/>
                  </a:lnTo>
                  <a:lnTo>
                    <a:pt x="244" y="33"/>
                  </a:lnTo>
                  <a:lnTo>
                    <a:pt x="225" y="29"/>
                  </a:lnTo>
                  <a:lnTo>
                    <a:pt x="200" y="29"/>
                  </a:lnTo>
                  <a:lnTo>
                    <a:pt x="153" y="29"/>
                  </a:lnTo>
                  <a:lnTo>
                    <a:pt x="135" y="29"/>
                  </a:lnTo>
                  <a:lnTo>
                    <a:pt x="109" y="40"/>
                  </a:lnTo>
                  <a:lnTo>
                    <a:pt x="80" y="51"/>
                  </a:lnTo>
                  <a:lnTo>
                    <a:pt x="91" y="51"/>
                  </a:lnTo>
                  <a:lnTo>
                    <a:pt x="84" y="51"/>
                  </a:lnTo>
                  <a:lnTo>
                    <a:pt x="40" y="77"/>
                  </a:lnTo>
                  <a:lnTo>
                    <a:pt x="11" y="95"/>
                  </a:lnTo>
                  <a:lnTo>
                    <a:pt x="4" y="102"/>
                  </a:lnTo>
                  <a:lnTo>
                    <a:pt x="0" y="110"/>
                  </a:lnTo>
                  <a:lnTo>
                    <a:pt x="18" y="95"/>
                  </a:lnTo>
                  <a:lnTo>
                    <a:pt x="25" y="91"/>
                  </a:lnTo>
                  <a:lnTo>
                    <a:pt x="18" y="99"/>
                  </a:lnTo>
                  <a:lnTo>
                    <a:pt x="11" y="110"/>
                  </a:lnTo>
                  <a:lnTo>
                    <a:pt x="11" y="117"/>
                  </a:lnTo>
                  <a:lnTo>
                    <a:pt x="18" y="110"/>
                  </a:lnTo>
                  <a:lnTo>
                    <a:pt x="18" y="135"/>
                  </a:lnTo>
                  <a:lnTo>
                    <a:pt x="25" y="124"/>
                  </a:lnTo>
                  <a:lnTo>
                    <a:pt x="29" y="135"/>
                  </a:lnTo>
                  <a:lnTo>
                    <a:pt x="29" y="139"/>
                  </a:lnTo>
                  <a:lnTo>
                    <a:pt x="33" y="142"/>
                  </a:lnTo>
                  <a:lnTo>
                    <a:pt x="40" y="153"/>
                  </a:lnTo>
                  <a:lnTo>
                    <a:pt x="44" y="160"/>
                  </a:lnTo>
                  <a:lnTo>
                    <a:pt x="47" y="164"/>
                  </a:lnTo>
                  <a:lnTo>
                    <a:pt x="55" y="171"/>
                  </a:lnTo>
                  <a:lnTo>
                    <a:pt x="58" y="179"/>
                  </a:lnTo>
                  <a:lnTo>
                    <a:pt x="69" y="182"/>
                  </a:lnTo>
                  <a:lnTo>
                    <a:pt x="62" y="175"/>
                  </a:lnTo>
                  <a:lnTo>
                    <a:pt x="47" y="157"/>
                  </a:lnTo>
                  <a:lnTo>
                    <a:pt x="40" y="146"/>
                  </a:lnTo>
                  <a:lnTo>
                    <a:pt x="44" y="150"/>
                  </a:lnTo>
                  <a:lnTo>
                    <a:pt x="69" y="171"/>
                  </a:lnTo>
                  <a:lnTo>
                    <a:pt x="95" y="186"/>
                  </a:lnTo>
                  <a:lnTo>
                    <a:pt x="135" y="200"/>
                  </a:lnTo>
                  <a:lnTo>
                    <a:pt x="164" y="222"/>
                  </a:lnTo>
                  <a:lnTo>
                    <a:pt x="135" y="208"/>
                  </a:lnTo>
                  <a:lnTo>
                    <a:pt x="116" y="200"/>
                  </a:lnTo>
                  <a:lnTo>
                    <a:pt x="105" y="193"/>
                  </a:lnTo>
                  <a:lnTo>
                    <a:pt x="109" y="200"/>
                  </a:lnTo>
                  <a:lnTo>
                    <a:pt x="124" y="215"/>
                  </a:lnTo>
                  <a:lnTo>
                    <a:pt x="135" y="226"/>
                  </a:lnTo>
                  <a:lnTo>
                    <a:pt x="145" y="237"/>
                  </a:lnTo>
                  <a:lnTo>
                    <a:pt x="160" y="248"/>
                  </a:lnTo>
                  <a:lnTo>
                    <a:pt x="149" y="240"/>
                  </a:lnTo>
                  <a:lnTo>
                    <a:pt x="135" y="230"/>
                  </a:lnTo>
                  <a:lnTo>
                    <a:pt x="102" y="200"/>
                  </a:lnTo>
                  <a:lnTo>
                    <a:pt x="105" y="208"/>
                  </a:lnTo>
                  <a:lnTo>
                    <a:pt x="105" y="211"/>
                  </a:lnTo>
                  <a:lnTo>
                    <a:pt x="120" y="226"/>
                  </a:lnTo>
                  <a:lnTo>
                    <a:pt x="127" y="237"/>
                  </a:lnTo>
                  <a:lnTo>
                    <a:pt x="138" y="251"/>
                  </a:lnTo>
                  <a:lnTo>
                    <a:pt x="156" y="266"/>
                  </a:lnTo>
                  <a:lnTo>
                    <a:pt x="145" y="255"/>
                  </a:lnTo>
                  <a:lnTo>
                    <a:pt x="135" y="248"/>
                  </a:lnTo>
                  <a:lnTo>
                    <a:pt x="124" y="237"/>
                  </a:lnTo>
                  <a:lnTo>
                    <a:pt x="102" y="215"/>
                  </a:lnTo>
                  <a:lnTo>
                    <a:pt x="98" y="211"/>
                  </a:lnTo>
                  <a:lnTo>
                    <a:pt x="102" y="215"/>
                  </a:lnTo>
                  <a:lnTo>
                    <a:pt x="102" y="219"/>
                  </a:lnTo>
                  <a:lnTo>
                    <a:pt x="105" y="226"/>
                  </a:lnTo>
                  <a:lnTo>
                    <a:pt x="113" y="237"/>
                  </a:lnTo>
                  <a:lnTo>
                    <a:pt x="116" y="244"/>
                  </a:lnTo>
                  <a:lnTo>
                    <a:pt x="124" y="255"/>
                  </a:lnTo>
                  <a:lnTo>
                    <a:pt x="113" y="237"/>
                  </a:lnTo>
                  <a:lnTo>
                    <a:pt x="105" y="230"/>
                  </a:lnTo>
                  <a:lnTo>
                    <a:pt x="98" y="222"/>
                  </a:lnTo>
                  <a:lnTo>
                    <a:pt x="95" y="215"/>
                  </a:lnTo>
                  <a:lnTo>
                    <a:pt x="91" y="219"/>
                  </a:lnTo>
                  <a:lnTo>
                    <a:pt x="95" y="222"/>
                  </a:lnTo>
                  <a:lnTo>
                    <a:pt x="98" y="230"/>
                  </a:lnTo>
                  <a:lnTo>
                    <a:pt x="98" y="237"/>
                  </a:lnTo>
                  <a:lnTo>
                    <a:pt x="109" y="251"/>
                  </a:lnTo>
                  <a:lnTo>
                    <a:pt x="95" y="237"/>
                  </a:lnTo>
                  <a:lnTo>
                    <a:pt x="91" y="230"/>
                  </a:lnTo>
                  <a:lnTo>
                    <a:pt x="91" y="237"/>
                  </a:lnTo>
                  <a:lnTo>
                    <a:pt x="98" y="259"/>
                  </a:lnTo>
                  <a:lnTo>
                    <a:pt x="109" y="266"/>
                  </a:lnTo>
                  <a:lnTo>
                    <a:pt x="98" y="259"/>
                  </a:lnTo>
                  <a:lnTo>
                    <a:pt x="91" y="251"/>
                  </a:lnTo>
                  <a:lnTo>
                    <a:pt x="91" y="248"/>
                  </a:lnTo>
                  <a:lnTo>
                    <a:pt x="87" y="255"/>
                  </a:lnTo>
                  <a:lnTo>
                    <a:pt x="95" y="262"/>
                  </a:lnTo>
                  <a:lnTo>
                    <a:pt x="120" y="295"/>
                  </a:lnTo>
                  <a:lnTo>
                    <a:pt x="138" y="317"/>
                  </a:lnTo>
                  <a:lnTo>
                    <a:pt x="127" y="306"/>
                  </a:lnTo>
                  <a:lnTo>
                    <a:pt x="113" y="295"/>
                  </a:lnTo>
                  <a:lnTo>
                    <a:pt x="127" y="317"/>
                  </a:lnTo>
                  <a:lnTo>
                    <a:pt x="138" y="335"/>
                  </a:lnTo>
                  <a:lnTo>
                    <a:pt x="149" y="350"/>
                  </a:lnTo>
                  <a:lnTo>
                    <a:pt x="142" y="346"/>
                  </a:lnTo>
                  <a:lnTo>
                    <a:pt x="149" y="360"/>
                  </a:lnTo>
                  <a:lnTo>
                    <a:pt x="178" y="353"/>
                  </a:lnTo>
                  <a:lnTo>
                    <a:pt x="207" y="346"/>
                  </a:lnTo>
                  <a:lnTo>
                    <a:pt x="222" y="339"/>
                  </a:lnTo>
                  <a:lnTo>
                    <a:pt x="229" y="331"/>
                  </a:lnTo>
                  <a:lnTo>
                    <a:pt x="236" y="328"/>
                  </a:lnTo>
                  <a:lnTo>
                    <a:pt x="244" y="324"/>
                  </a:lnTo>
                  <a:lnTo>
                    <a:pt x="258" y="324"/>
                  </a:lnTo>
                  <a:lnTo>
                    <a:pt x="262" y="320"/>
                  </a:lnTo>
                  <a:lnTo>
                    <a:pt x="287" y="317"/>
                  </a:lnTo>
                  <a:lnTo>
                    <a:pt x="313" y="328"/>
                  </a:lnTo>
                  <a:lnTo>
                    <a:pt x="324" y="324"/>
                  </a:lnTo>
                  <a:lnTo>
                    <a:pt x="426" y="288"/>
                  </a:lnTo>
                  <a:lnTo>
                    <a:pt x="491" y="27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3" name="Freeform 92"/>
            <p:cNvSpPr>
              <a:spLocks/>
            </p:cNvSpPr>
            <p:nvPr/>
          </p:nvSpPr>
          <p:spPr bwMode="auto">
            <a:xfrm>
              <a:off x="5086" y="2910"/>
              <a:ext cx="269" cy="269"/>
            </a:xfrm>
            <a:custGeom>
              <a:avLst/>
              <a:gdLst>
                <a:gd name="T0" fmla="*/ 51 w 269"/>
                <a:gd name="T1" fmla="*/ 131 h 269"/>
                <a:gd name="T2" fmla="*/ 44 w 269"/>
                <a:gd name="T3" fmla="*/ 164 h 269"/>
                <a:gd name="T4" fmla="*/ 44 w 269"/>
                <a:gd name="T5" fmla="*/ 174 h 269"/>
                <a:gd name="T6" fmla="*/ 51 w 269"/>
                <a:gd name="T7" fmla="*/ 167 h 269"/>
                <a:gd name="T8" fmla="*/ 55 w 269"/>
                <a:gd name="T9" fmla="*/ 164 h 269"/>
                <a:gd name="T10" fmla="*/ 51 w 269"/>
                <a:gd name="T11" fmla="*/ 185 h 269"/>
                <a:gd name="T12" fmla="*/ 51 w 269"/>
                <a:gd name="T13" fmla="*/ 193 h 269"/>
                <a:gd name="T14" fmla="*/ 55 w 269"/>
                <a:gd name="T15" fmla="*/ 196 h 269"/>
                <a:gd name="T16" fmla="*/ 48 w 269"/>
                <a:gd name="T17" fmla="*/ 214 h 269"/>
                <a:gd name="T18" fmla="*/ 55 w 269"/>
                <a:gd name="T19" fmla="*/ 211 h 269"/>
                <a:gd name="T20" fmla="*/ 66 w 269"/>
                <a:gd name="T21" fmla="*/ 200 h 269"/>
                <a:gd name="T22" fmla="*/ 66 w 269"/>
                <a:gd name="T23" fmla="*/ 200 h 269"/>
                <a:gd name="T24" fmla="*/ 66 w 269"/>
                <a:gd name="T25" fmla="*/ 211 h 269"/>
                <a:gd name="T26" fmla="*/ 51 w 269"/>
                <a:gd name="T27" fmla="*/ 229 h 269"/>
                <a:gd name="T28" fmla="*/ 66 w 269"/>
                <a:gd name="T29" fmla="*/ 222 h 269"/>
                <a:gd name="T30" fmla="*/ 66 w 269"/>
                <a:gd name="T31" fmla="*/ 236 h 269"/>
                <a:gd name="T32" fmla="*/ 66 w 269"/>
                <a:gd name="T33" fmla="*/ 254 h 269"/>
                <a:gd name="T34" fmla="*/ 73 w 269"/>
                <a:gd name="T35" fmla="*/ 247 h 269"/>
                <a:gd name="T36" fmla="*/ 80 w 269"/>
                <a:gd name="T37" fmla="*/ 244 h 269"/>
                <a:gd name="T38" fmla="*/ 80 w 269"/>
                <a:gd name="T39" fmla="*/ 262 h 269"/>
                <a:gd name="T40" fmla="*/ 113 w 269"/>
                <a:gd name="T41" fmla="*/ 265 h 269"/>
                <a:gd name="T42" fmla="*/ 149 w 269"/>
                <a:gd name="T43" fmla="*/ 251 h 269"/>
                <a:gd name="T44" fmla="*/ 153 w 269"/>
                <a:gd name="T45" fmla="*/ 247 h 269"/>
                <a:gd name="T46" fmla="*/ 138 w 269"/>
                <a:gd name="T47" fmla="*/ 269 h 269"/>
                <a:gd name="T48" fmla="*/ 153 w 269"/>
                <a:gd name="T49" fmla="*/ 262 h 269"/>
                <a:gd name="T50" fmla="*/ 164 w 269"/>
                <a:gd name="T51" fmla="*/ 254 h 269"/>
                <a:gd name="T52" fmla="*/ 157 w 269"/>
                <a:gd name="T53" fmla="*/ 269 h 269"/>
                <a:gd name="T54" fmla="*/ 186 w 269"/>
                <a:gd name="T55" fmla="*/ 254 h 269"/>
                <a:gd name="T56" fmla="*/ 197 w 269"/>
                <a:gd name="T57" fmla="*/ 240 h 269"/>
                <a:gd name="T58" fmla="*/ 218 w 269"/>
                <a:gd name="T59" fmla="*/ 240 h 269"/>
                <a:gd name="T60" fmla="*/ 255 w 269"/>
                <a:gd name="T61" fmla="*/ 214 h 269"/>
                <a:gd name="T62" fmla="*/ 269 w 269"/>
                <a:gd name="T63" fmla="*/ 185 h 269"/>
                <a:gd name="T64" fmla="*/ 266 w 269"/>
                <a:gd name="T65" fmla="*/ 164 h 269"/>
                <a:gd name="T66" fmla="*/ 262 w 269"/>
                <a:gd name="T67" fmla="*/ 164 h 269"/>
                <a:gd name="T68" fmla="*/ 269 w 269"/>
                <a:gd name="T69" fmla="*/ 109 h 269"/>
                <a:gd name="T70" fmla="*/ 262 w 269"/>
                <a:gd name="T71" fmla="*/ 11 h 269"/>
                <a:gd name="T72" fmla="*/ 248 w 269"/>
                <a:gd name="T73" fmla="*/ 4 h 269"/>
                <a:gd name="T74" fmla="*/ 233 w 269"/>
                <a:gd name="T75" fmla="*/ 4 h 269"/>
                <a:gd name="T76" fmla="*/ 237 w 269"/>
                <a:gd name="T77" fmla="*/ 7 h 269"/>
                <a:gd name="T78" fmla="*/ 240 w 269"/>
                <a:gd name="T79" fmla="*/ 14 h 269"/>
                <a:gd name="T80" fmla="*/ 255 w 269"/>
                <a:gd name="T81" fmla="*/ 51 h 269"/>
                <a:gd name="T82" fmla="*/ 248 w 269"/>
                <a:gd name="T83" fmla="*/ 84 h 269"/>
                <a:gd name="T84" fmla="*/ 240 w 269"/>
                <a:gd name="T85" fmla="*/ 54 h 269"/>
                <a:gd name="T86" fmla="*/ 244 w 269"/>
                <a:gd name="T87" fmla="*/ 29 h 269"/>
                <a:gd name="T88" fmla="*/ 233 w 269"/>
                <a:gd name="T89" fmla="*/ 18 h 269"/>
                <a:gd name="T90" fmla="*/ 237 w 269"/>
                <a:gd name="T91" fmla="*/ 11 h 269"/>
                <a:gd name="T92" fmla="*/ 168 w 269"/>
                <a:gd name="T93" fmla="*/ 22 h 269"/>
                <a:gd name="T94" fmla="*/ 55 w 269"/>
                <a:gd name="T95" fmla="*/ 62 h 269"/>
                <a:gd name="T96" fmla="*/ 84 w 269"/>
                <a:gd name="T97" fmla="*/ 98 h 269"/>
                <a:gd name="T98" fmla="*/ 88 w 269"/>
                <a:gd name="T99" fmla="*/ 109 h 269"/>
                <a:gd name="T100" fmla="*/ 66 w 269"/>
                <a:gd name="T101" fmla="*/ 84 h 269"/>
                <a:gd name="T102" fmla="*/ 29 w 269"/>
                <a:gd name="T103" fmla="*/ 51 h 269"/>
                <a:gd name="T104" fmla="*/ 55 w 269"/>
                <a:gd name="T105" fmla="*/ 73 h 269"/>
                <a:gd name="T106" fmla="*/ 73 w 269"/>
                <a:gd name="T107" fmla="*/ 102 h 269"/>
                <a:gd name="T108" fmla="*/ 66 w 269"/>
                <a:gd name="T109" fmla="*/ 98 h 269"/>
                <a:gd name="T110" fmla="*/ 33 w 269"/>
                <a:gd name="T111" fmla="*/ 54 h 269"/>
                <a:gd name="T112" fmla="*/ 4 w 269"/>
                <a:gd name="T113" fmla="*/ 54 h 269"/>
                <a:gd name="T114" fmla="*/ 4 w 269"/>
                <a:gd name="T115" fmla="*/ 58 h 269"/>
                <a:gd name="T116" fmla="*/ 22 w 269"/>
                <a:gd name="T117" fmla="*/ 69 h 269"/>
                <a:gd name="T118" fmla="*/ 37 w 269"/>
                <a:gd name="T119" fmla="*/ 87 h 269"/>
                <a:gd name="T120" fmla="*/ 44 w 269"/>
                <a:gd name="T121" fmla="*/ 105 h 269"/>
                <a:gd name="T122" fmla="*/ 48 w 269"/>
                <a:gd name="T123" fmla="*/ 113 h 2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9"/>
                <a:gd name="T187" fmla="*/ 0 h 269"/>
                <a:gd name="T188" fmla="*/ 269 w 269"/>
                <a:gd name="T189" fmla="*/ 269 h 2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9" h="269">
                  <a:moveTo>
                    <a:pt x="51" y="124"/>
                  </a:moveTo>
                  <a:lnTo>
                    <a:pt x="51" y="131"/>
                  </a:lnTo>
                  <a:lnTo>
                    <a:pt x="51" y="149"/>
                  </a:lnTo>
                  <a:lnTo>
                    <a:pt x="44" y="164"/>
                  </a:lnTo>
                  <a:lnTo>
                    <a:pt x="40" y="174"/>
                  </a:lnTo>
                  <a:lnTo>
                    <a:pt x="44" y="174"/>
                  </a:lnTo>
                  <a:lnTo>
                    <a:pt x="48" y="171"/>
                  </a:lnTo>
                  <a:lnTo>
                    <a:pt x="51" y="167"/>
                  </a:lnTo>
                  <a:lnTo>
                    <a:pt x="51" y="160"/>
                  </a:lnTo>
                  <a:lnTo>
                    <a:pt x="55" y="164"/>
                  </a:lnTo>
                  <a:lnTo>
                    <a:pt x="51" y="174"/>
                  </a:lnTo>
                  <a:lnTo>
                    <a:pt x="51" y="185"/>
                  </a:lnTo>
                  <a:lnTo>
                    <a:pt x="51" y="193"/>
                  </a:lnTo>
                  <a:lnTo>
                    <a:pt x="55" y="189"/>
                  </a:lnTo>
                  <a:lnTo>
                    <a:pt x="55" y="196"/>
                  </a:lnTo>
                  <a:lnTo>
                    <a:pt x="51" y="204"/>
                  </a:lnTo>
                  <a:lnTo>
                    <a:pt x="48" y="214"/>
                  </a:lnTo>
                  <a:lnTo>
                    <a:pt x="51" y="214"/>
                  </a:lnTo>
                  <a:lnTo>
                    <a:pt x="55" y="211"/>
                  </a:lnTo>
                  <a:lnTo>
                    <a:pt x="58" y="207"/>
                  </a:lnTo>
                  <a:lnTo>
                    <a:pt x="66" y="200"/>
                  </a:lnTo>
                  <a:lnTo>
                    <a:pt x="66" y="193"/>
                  </a:lnTo>
                  <a:lnTo>
                    <a:pt x="66" y="200"/>
                  </a:lnTo>
                  <a:lnTo>
                    <a:pt x="66" y="207"/>
                  </a:lnTo>
                  <a:lnTo>
                    <a:pt x="66" y="211"/>
                  </a:lnTo>
                  <a:lnTo>
                    <a:pt x="62" y="218"/>
                  </a:lnTo>
                  <a:lnTo>
                    <a:pt x="51" y="229"/>
                  </a:lnTo>
                  <a:lnTo>
                    <a:pt x="58" y="229"/>
                  </a:lnTo>
                  <a:lnTo>
                    <a:pt x="66" y="222"/>
                  </a:lnTo>
                  <a:lnTo>
                    <a:pt x="66" y="225"/>
                  </a:lnTo>
                  <a:lnTo>
                    <a:pt x="66" y="236"/>
                  </a:lnTo>
                  <a:lnTo>
                    <a:pt x="58" y="247"/>
                  </a:lnTo>
                  <a:lnTo>
                    <a:pt x="66" y="254"/>
                  </a:lnTo>
                  <a:lnTo>
                    <a:pt x="73" y="254"/>
                  </a:lnTo>
                  <a:lnTo>
                    <a:pt x="73" y="247"/>
                  </a:lnTo>
                  <a:lnTo>
                    <a:pt x="77" y="240"/>
                  </a:lnTo>
                  <a:lnTo>
                    <a:pt x="80" y="244"/>
                  </a:lnTo>
                  <a:lnTo>
                    <a:pt x="80" y="254"/>
                  </a:lnTo>
                  <a:lnTo>
                    <a:pt x="80" y="262"/>
                  </a:lnTo>
                  <a:lnTo>
                    <a:pt x="95" y="262"/>
                  </a:lnTo>
                  <a:lnTo>
                    <a:pt x="113" y="265"/>
                  </a:lnTo>
                  <a:lnTo>
                    <a:pt x="138" y="258"/>
                  </a:lnTo>
                  <a:lnTo>
                    <a:pt x="149" y="251"/>
                  </a:lnTo>
                  <a:lnTo>
                    <a:pt x="157" y="244"/>
                  </a:lnTo>
                  <a:lnTo>
                    <a:pt x="153" y="247"/>
                  </a:lnTo>
                  <a:lnTo>
                    <a:pt x="153" y="254"/>
                  </a:lnTo>
                  <a:lnTo>
                    <a:pt x="138" y="269"/>
                  </a:lnTo>
                  <a:lnTo>
                    <a:pt x="146" y="269"/>
                  </a:lnTo>
                  <a:lnTo>
                    <a:pt x="153" y="262"/>
                  </a:lnTo>
                  <a:lnTo>
                    <a:pt x="168" y="247"/>
                  </a:lnTo>
                  <a:lnTo>
                    <a:pt x="164" y="254"/>
                  </a:lnTo>
                  <a:lnTo>
                    <a:pt x="160" y="262"/>
                  </a:lnTo>
                  <a:lnTo>
                    <a:pt x="157" y="269"/>
                  </a:lnTo>
                  <a:lnTo>
                    <a:pt x="175" y="262"/>
                  </a:lnTo>
                  <a:lnTo>
                    <a:pt x="186" y="254"/>
                  </a:lnTo>
                  <a:lnTo>
                    <a:pt x="189" y="247"/>
                  </a:lnTo>
                  <a:lnTo>
                    <a:pt x="197" y="240"/>
                  </a:lnTo>
                  <a:lnTo>
                    <a:pt x="197" y="247"/>
                  </a:lnTo>
                  <a:lnTo>
                    <a:pt x="218" y="240"/>
                  </a:lnTo>
                  <a:lnTo>
                    <a:pt x="237" y="225"/>
                  </a:lnTo>
                  <a:lnTo>
                    <a:pt x="255" y="214"/>
                  </a:lnTo>
                  <a:lnTo>
                    <a:pt x="266" y="200"/>
                  </a:lnTo>
                  <a:lnTo>
                    <a:pt x="269" y="185"/>
                  </a:lnTo>
                  <a:lnTo>
                    <a:pt x="269" y="174"/>
                  </a:lnTo>
                  <a:lnTo>
                    <a:pt x="266" y="164"/>
                  </a:lnTo>
                  <a:lnTo>
                    <a:pt x="262" y="167"/>
                  </a:lnTo>
                  <a:lnTo>
                    <a:pt x="262" y="164"/>
                  </a:lnTo>
                  <a:lnTo>
                    <a:pt x="266" y="142"/>
                  </a:lnTo>
                  <a:lnTo>
                    <a:pt x="269" y="109"/>
                  </a:lnTo>
                  <a:lnTo>
                    <a:pt x="269" y="18"/>
                  </a:lnTo>
                  <a:lnTo>
                    <a:pt x="262" y="11"/>
                  </a:lnTo>
                  <a:lnTo>
                    <a:pt x="255" y="11"/>
                  </a:lnTo>
                  <a:lnTo>
                    <a:pt x="248" y="4"/>
                  </a:lnTo>
                  <a:lnTo>
                    <a:pt x="248" y="0"/>
                  </a:lnTo>
                  <a:lnTo>
                    <a:pt x="233" y="4"/>
                  </a:lnTo>
                  <a:lnTo>
                    <a:pt x="233" y="7"/>
                  </a:lnTo>
                  <a:lnTo>
                    <a:pt x="237" y="7"/>
                  </a:lnTo>
                  <a:lnTo>
                    <a:pt x="248" y="14"/>
                  </a:lnTo>
                  <a:lnTo>
                    <a:pt x="240" y="14"/>
                  </a:lnTo>
                  <a:lnTo>
                    <a:pt x="251" y="29"/>
                  </a:lnTo>
                  <a:lnTo>
                    <a:pt x="255" y="51"/>
                  </a:lnTo>
                  <a:lnTo>
                    <a:pt x="248" y="54"/>
                  </a:lnTo>
                  <a:lnTo>
                    <a:pt x="248" y="84"/>
                  </a:lnTo>
                  <a:lnTo>
                    <a:pt x="248" y="69"/>
                  </a:lnTo>
                  <a:lnTo>
                    <a:pt x="240" y="54"/>
                  </a:lnTo>
                  <a:lnTo>
                    <a:pt x="248" y="51"/>
                  </a:lnTo>
                  <a:lnTo>
                    <a:pt x="244" y="29"/>
                  </a:lnTo>
                  <a:lnTo>
                    <a:pt x="240" y="25"/>
                  </a:lnTo>
                  <a:lnTo>
                    <a:pt x="233" y="18"/>
                  </a:lnTo>
                  <a:lnTo>
                    <a:pt x="237" y="14"/>
                  </a:lnTo>
                  <a:lnTo>
                    <a:pt x="237" y="11"/>
                  </a:lnTo>
                  <a:lnTo>
                    <a:pt x="233" y="4"/>
                  </a:lnTo>
                  <a:lnTo>
                    <a:pt x="168" y="22"/>
                  </a:lnTo>
                  <a:lnTo>
                    <a:pt x="66" y="58"/>
                  </a:lnTo>
                  <a:lnTo>
                    <a:pt x="55" y="62"/>
                  </a:lnTo>
                  <a:lnTo>
                    <a:pt x="62" y="73"/>
                  </a:lnTo>
                  <a:lnTo>
                    <a:pt x="84" y="98"/>
                  </a:lnTo>
                  <a:lnTo>
                    <a:pt x="102" y="116"/>
                  </a:lnTo>
                  <a:lnTo>
                    <a:pt x="88" y="109"/>
                  </a:lnTo>
                  <a:lnTo>
                    <a:pt x="84" y="102"/>
                  </a:lnTo>
                  <a:lnTo>
                    <a:pt x="66" y="84"/>
                  </a:lnTo>
                  <a:lnTo>
                    <a:pt x="55" y="62"/>
                  </a:lnTo>
                  <a:lnTo>
                    <a:pt x="29" y="51"/>
                  </a:lnTo>
                  <a:lnTo>
                    <a:pt x="37" y="58"/>
                  </a:lnTo>
                  <a:lnTo>
                    <a:pt x="55" y="73"/>
                  </a:lnTo>
                  <a:lnTo>
                    <a:pt x="66" y="94"/>
                  </a:lnTo>
                  <a:lnTo>
                    <a:pt x="73" y="102"/>
                  </a:lnTo>
                  <a:lnTo>
                    <a:pt x="80" y="113"/>
                  </a:lnTo>
                  <a:lnTo>
                    <a:pt x="66" y="98"/>
                  </a:lnTo>
                  <a:lnTo>
                    <a:pt x="40" y="69"/>
                  </a:lnTo>
                  <a:lnTo>
                    <a:pt x="33" y="54"/>
                  </a:lnTo>
                  <a:lnTo>
                    <a:pt x="29" y="51"/>
                  </a:lnTo>
                  <a:lnTo>
                    <a:pt x="4" y="54"/>
                  </a:lnTo>
                  <a:lnTo>
                    <a:pt x="0" y="58"/>
                  </a:lnTo>
                  <a:lnTo>
                    <a:pt x="4" y="58"/>
                  </a:lnTo>
                  <a:lnTo>
                    <a:pt x="11" y="62"/>
                  </a:lnTo>
                  <a:lnTo>
                    <a:pt x="22" y="69"/>
                  </a:lnTo>
                  <a:lnTo>
                    <a:pt x="29" y="76"/>
                  </a:lnTo>
                  <a:lnTo>
                    <a:pt x="37" y="87"/>
                  </a:lnTo>
                  <a:lnTo>
                    <a:pt x="40" y="98"/>
                  </a:lnTo>
                  <a:lnTo>
                    <a:pt x="44" y="105"/>
                  </a:lnTo>
                  <a:lnTo>
                    <a:pt x="48" y="109"/>
                  </a:lnTo>
                  <a:lnTo>
                    <a:pt x="48" y="113"/>
                  </a:lnTo>
                  <a:lnTo>
                    <a:pt x="51" y="12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4" name="Freeform 93"/>
            <p:cNvSpPr>
              <a:spLocks/>
            </p:cNvSpPr>
            <p:nvPr/>
          </p:nvSpPr>
          <p:spPr bwMode="auto">
            <a:xfrm>
              <a:off x="5326" y="2808"/>
              <a:ext cx="8" cy="22"/>
            </a:xfrm>
            <a:custGeom>
              <a:avLst/>
              <a:gdLst>
                <a:gd name="T0" fmla="*/ 0 w 8"/>
                <a:gd name="T1" fmla="*/ 7 h 22"/>
                <a:gd name="T2" fmla="*/ 4 w 8"/>
                <a:gd name="T3" fmla="*/ 7 h 22"/>
                <a:gd name="T4" fmla="*/ 8 w 8"/>
                <a:gd name="T5" fmla="*/ 15 h 22"/>
                <a:gd name="T6" fmla="*/ 8 w 8"/>
                <a:gd name="T7" fmla="*/ 0 h 22"/>
                <a:gd name="T8" fmla="*/ 8 w 8"/>
                <a:gd name="T9" fmla="*/ 22 h 22"/>
                <a:gd name="T10" fmla="*/ 0 w 8"/>
                <a:gd name="T11" fmla="*/ 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0" y="7"/>
                  </a:moveTo>
                  <a:lnTo>
                    <a:pt x="4" y="7"/>
                  </a:lnTo>
                  <a:lnTo>
                    <a:pt x="8" y="15"/>
                  </a:lnTo>
                  <a:lnTo>
                    <a:pt x="8" y="0"/>
                  </a:lnTo>
                  <a:lnTo>
                    <a:pt x="8" y="22"/>
                  </a:lnTo>
                  <a:lnTo>
                    <a:pt x="0" y="7"/>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5" name="Line 94"/>
            <p:cNvSpPr>
              <a:spLocks noChangeShapeType="1"/>
            </p:cNvSpPr>
            <p:nvPr/>
          </p:nvSpPr>
          <p:spPr bwMode="auto">
            <a:xfrm flipV="1">
              <a:off x="5326" y="2779"/>
              <a:ext cx="1" cy="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95"/>
            <p:cNvSpPr>
              <a:spLocks noChangeShapeType="1"/>
            </p:cNvSpPr>
            <p:nvPr/>
          </p:nvSpPr>
          <p:spPr bwMode="auto">
            <a:xfrm>
              <a:off x="5334" y="2823"/>
              <a:ext cx="11" cy="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Freeform 96"/>
            <p:cNvSpPr>
              <a:spLocks/>
            </p:cNvSpPr>
            <p:nvPr/>
          </p:nvSpPr>
          <p:spPr bwMode="auto">
            <a:xfrm>
              <a:off x="5315" y="2772"/>
              <a:ext cx="4" cy="40"/>
            </a:xfrm>
            <a:custGeom>
              <a:avLst/>
              <a:gdLst>
                <a:gd name="T0" fmla="*/ 4 w 4"/>
                <a:gd name="T1" fmla="*/ 7 h 40"/>
                <a:gd name="T2" fmla="*/ 0 w 4"/>
                <a:gd name="T3" fmla="*/ 14 h 40"/>
                <a:gd name="T4" fmla="*/ 0 w 4"/>
                <a:gd name="T5" fmla="*/ 32 h 40"/>
                <a:gd name="T6" fmla="*/ 4 w 4"/>
                <a:gd name="T7" fmla="*/ 40 h 40"/>
                <a:gd name="T8" fmla="*/ 0 w 4"/>
                <a:gd name="T9" fmla="*/ 29 h 40"/>
                <a:gd name="T10" fmla="*/ 0 w 4"/>
                <a:gd name="T11" fmla="*/ 7 h 40"/>
                <a:gd name="T12" fmla="*/ 4 w 4"/>
                <a:gd name="T13" fmla="*/ 0 h 40"/>
                <a:gd name="T14" fmla="*/ 4 w 4"/>
                <a:gd name="T15" fmla="*/ 7 h 40"/>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40"/>
                <a:gd name="T26" fmla="*/ 4 w 4"/>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40">
                  <a:moveTo>
                    <a:pt x="4" y="7"/>
                  </a:moveTo>
                  <a:lnTo>
                    <a:pt x="0" y="14"/>
                  </a:lnTo>
                  <a:lnTo>
                    <a:pt x="0" y="32"/>
                  </a:lnTo>
                  <a:lnTo>
                    <a:pt x="4" y="40"/>
                  </a:lnTo>
                  <a:lnTo>
                    <a:pt x="0" y="29"/>
                  </a:lnTo>
                  <a:lnTo>
                    <a:pt x="0" y="7"/>
                  </a:lnTo>
                  <a:lnTo>
                    <a:pt x="4" y="0"/>
                  </a:lnTo>
                  <a:lnTo>
                    <a:pt x="4" y="7"/>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8" name="Freeform 97"/>
            <p:cNvSpPr>
              <a:spLocks/>
            </p:cNvSpPr>
            <p:nvPr/>
          </p:nvSpPr>
          <p:spPr bwMode="auto">
            <a:xfrm>
              <a:off x="4813" y="2790"/>
              <a:ext cx="386" cy="473"/>
            </a:xfrm>
            <a:custGeom>
              <a:avLst/>
              <a:gdLst>
                <a:gd name="T0" fmla="*/ 302 w 386"/>
                <a:gd name="T1" fmla="*/ 196 h 473"/>
                <a:gd name="T2" fmla="*/ 277 w 386"/>
                <a:gd name="T3" fmla="*/ 178 h 473"/>
                <a:gd name="T4" fmla="*/ 244 w 386"/>
                <a:gd name="T5" fmla="*/ 185 h 473"/>
                <a:gd name="T6" fmla="*/ 193 w 386"/>
                <a:gd name="T7" fmla="*/ 207 h 473"/>
                <a:gd name="T8" fmla="*/ 164 w 386"/>
                <a:gd name="T9" fmla="*/ 204 h 473"/>
                <a:gd name="T10" fmla="*/ 128 w 386"/>
                <a:gd name="T11" fmla="*/ 149 h 473"/>
                <a:gd name="T12" fmla="*/ 135 w 386"/>
                <a:gd name="T13" fmla="*/ 149 h 473"/>
                <a:gd name="T14" fmla="*/ 106 w 386"/>
                <a:gd name="T15" fmla="*/ 102 h 473"/>
                <a:gd name="T16" fmla="*/ 124 w 386"/>
                <a:gd name="T17" fmla="*/ 120 h 473"/>
                <a:gd name="T18" fmla="*/ 106 w 386"/>
                <a:gd name="T19" fmla="*/ 84 h 473"/>
                <a:gd name="T20" fmla="*/ 113 w 386"/>
                <a:gd name="T21" fmla="*/ 91 h 473"/>
                <a:gd name="T22" fmla="*/ 106 w 386"/>
                <a:gd name="T23" fmla="*/ 73 h 473"/>
                <a:gd name="T24" fmla="*/ 120 w 386"/>
                <a:gd name="T25" fmla="*/ 84 h 473"/>
                <a:gd name="T26" fmla="*/ 131 w 386"/>
                <a:gd name="T27" fmla="*/ 98 h 473"/>
                <a:gd name="T28" fmla="*/ 117 w 386"/>
                <a:gd name="T29" fmla="*/ 73 h 473"/>
                <a:gd name="T30" fmla="*/ 117 w 386"/>
                <a:gd name="T31" fmla="*/ 69 h 473"/>
                <a:gd name="T32" fmla="*/ 160 w 386"/>
                <a:gd name="T33" fmla="*/ 109 h 473"/>
                <a:gd name="T34" fmla="*/ 142 w 386"/>
                <a:gd name="T35" fmla="*/ 91 h 473"/>
                <a:gd name="T36" fmla="*/ 120 w 386"/>
                <a:gd name="T37" fmla="*/ 62 h 473"/>
                <a:gd name="T38" fmla="*/ 164 w 386"/>
                <a:gd name="T39" fmla="*/ 94 h 473"/>
                <a:gd name="T40" fmla="*/ 150 w 386"/>
                <a:gd name="T41" fmla="*/ 80 h 473"/>
                <a:gd name="T42" fmla="*/ 120 w 386"/>
                <a:gd name="T43" fmla="*/ 47 h 473"/>
                <a:gd name="T44" fmla="*/ 179 w 386"/>
                <a:gd name="T45" fmla="*/ 76 h 473"/>
                <a:gd name="T46" fmla="*/ 84 w 386"/>
                <a:gd name="T47" fmla="*/ 25 h 473"/>
                <a:gd name="T48" fmla="*/ 62 w 386"/>
                <a:gd name="T49" fmla="*/ 11 h 473"/>
                <a:gd name="T50" fmla="*/ 73 w 386"/>
                <a:gd name="T51" fmla="*/ 33 h 473"/>
                <a:gd name="T52" fmla="*/ 59 w 386"/>
                <a:gd name="T53" fmla="*/ 14 h 473"/>
                <a:gd name="T54" fmla="*/ 51 w 386"/>
                <a:gd name="T55" fmla="*/ 14 h 473"/>
                <a:gd name="T56" fmla="*/ 26 w 386"/>
                <a:gd name="T57" fmla="*/ 98 h 473"/>
                <a:gd name="T58" fmla="*/ 70 w 386"/>
                <a:gd name="T59" fmla="*/ 156 h 473"/>
                <a:gd name="T60" fmla="*/ 33 w 386"/>
                <a:gd name="T61" fmla="*/ 142 h 473"/>
                <a:gd name="T62" fmla="*/ 11 w 386"/>
                <a:gd name="T63" fmla="*/ 204 h 473"/>
                <a:gd name="T64" fmla="*/ 11 w 386"/>
                <a:gd name="T65" fmla="*/ 251 h 473"/>
                <a:gd name="T66" fmla="*/ 51 w 386"/>
                <a:gd name="T67" fmla="*/ 262 h 473"/>
                <a:gd name="T68" fmla="*/ 59 w 386"/>
                <a:gd name="T69" fmla="*/ 258 h 473"/>
                <a:gd name="T70" fmla="*/ 62 w 386"/>
                <a:gd name="T71" fmla="*/ 258 h 473"/>
                <a:gd name="T72" fmla="*/ 55 w 386"/>
                <a:gd name="T73" fmla="*/ 265 h 473"/>
                <a:gd name="T74" fmla="*/ 55 w 386"/>
                <a:gd name="T75" fmla="*/ 302 h 473"/>
                <a:gd name="T76" fmla="*/ 77 w 386"/>
                <a:gd name="T77" fmla="*/ 324 h 473"/>
                <a:gd name="T78" fmla="*/ 73 w 386"/>
                <a:gd name="T79" fmla="*/ 320 h 473"/>
                <a:gd name="T80" fmla="*/ 84 w 386"/>
                <a:gd name="T81" fmla="*/ 353 h 473"/>
                <a:gd name="T82" fmla="*/ 88 w 386"/>
                <a:gd name="T83" fmla="*/ 393 h 473"/>
                <a:gd name="T84" fmla="*/ 128 w 386"/>
                <a:gd name="T85" fmla="*/ 425 h 473"/>
                <a:gd name="T86" fmla="*/ 208 w 386"/>
                <a:gd name="T87" fmla="*/ 440 h 473"/>
                <a:gd name="T88" fmla="*/ 262 w 386"/>
                <a:gd name="T89" fmla="*/ 462 h 473"/>
                <a:gd name="T90" fmla="*/ 353 w 386"/>
                <a:gd name="T91" fmla="*/ 396 h 473"/>
                <a:gd name="T92" fmla="*/ 368 w 386"/>
                <a:gd name="T93" fmla="*/ 382 h 473"/>
                <a:gd name="T94" fmla="*/ 353 w 386"/>
                <a:gd name="T95" fmla="*/ 364 h 473"/>
                <a:gd name="T96" fmla="*/ 346 w 386"/>
                <a:gd name="T97" fmla="*/ 374 h 473"/>
                <a:gd name="T98" fmla="*/ 339 w 386"/>
                <a:gd name="T99" fmla="*/ 356 h 473"/>
                <a:gd name="T100" fmla="*/ 331 w 386"/>
                <a:gd name="T101" fmla="*/ 349 h 473"/>
                <a:gd name="T102" fmla="*/ 339 w 386"/>
                <a:gd name="T103" fmla="*/ 331 h 473"/>
                <a:gd name="T104" fmla="*/ 339 w 386"/>
                <a:gd name="T105" fmla="*/ 313 h 473"/>
                <a:gd name="T106" fmla="*/ 328 w 386"/>
                <a:gd name="T107" fmla="*/ 331 h 473"/>
                <a:gd name="T108" fmla="*/ 324 w 386"/>
                <a:gd name="T109" fmla="*/ 324 h 473"/>
                <a:gd name="T110" fmla="*/ 324 w 386"/>
                <a:gd name="T111" fmla="*/ 313 h 473"/>
                <a:gd name="T112" fmla="*/ 324 w 386"/>
                <a:gd name="T113" fmla="*/ 294 h 473"/>
                <a:gd name="T114" fmla="*/ 324 w 386"/>
                <a:gd name="T115" fmla="*/ 287 h 473"/>
                <a:gd name="T116" fmla="*/ 313 w 386"/>
                <a:gd name="T117" fmla="*/ 294 h 473"/>
                <a:gd name="T118" fmla="*/ 324 w 386"/>
                <a:gd name="T119" fmla="*/ 251 h 473"/>
                <a:gd name="T120" fmla="*/ 321 w 386"/>
                <a:gd name="T121" fmla="*/ 229 h 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6"/>
                <a:gd name="T184" fmla="*/ 0 h 473"/>
                <a:gd name="T185" fmla="*/ 386 w 386"/>
                <a:gd name="T186" fmla="*/ 473 h 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6" h="473">
                  <a:moveTo>
                    <a:pt x="313" y="218"/>
                  </a:moveTo>
                  <a:lnTo>
                    <a:pt x="310" y="207"/>
                  </a:lnTo>
                  <a:lnTo>
                    <a:pt x="302" y="196"/>
                  </a:lnTo>
                  <a:lnTo>
                    <a:pt x="295" y="189"/>
                  </a:lnTo>
                  <a:lnTo>
                    <a:pt x="284" y="182"/>
                  </a:lnTo>
                  <a:lnTo>
                    <a:pt x="277" y="178"/>
                  </a:lnTo>
                  <a:lnTo>
                    <a:pt x="259" y="178"/>
                  </a:lnTo>
                  <a:lnTo>
                    <a:pt x="251" y="182"/>
                  </a:lnTo>
                  <a:lnTo>
                    <a:pt x="244" y="185"/>
                  </a:lnTo>
                  <a:lnTo>
                    <a:pt x="237" y="193"/>
                  </a:lnTo>
                  <a:lnTo>
                    <a:pt x="222" y="200"/>
                  </a:lnTo>
                  <a:lnTo>
                    <a:pt x="193" y="207"/>
                  </a:lnTo>
                  <a:lnTo>
                    <a:pt x="164" y="214"/>
                  </a:lnTo>
                  <a:lnTo>
                    <a:pt x="157" y="200"/>
                  </a:lnTo>
                  <a:lnTo>
                    <a:pt x="164" y="204"/>
                  </a:lnTo>
                  <a:lnTo>
                    <a:pt x="153" y="189"/>
                  </a:lnTo>
                  <a:lnTo>
                    <a:pt x="142" y="171"/>
                  </a:lnTo>
                  <a:lnTo>
                    <a:pt x="128" y="149"/>
                  </a:lnTo>
                  <a:lnTo>
                    <a:pt x="142" y="160"/>
                  </a:lnTo>
                  <a:lnTo>
                    <a:pt x="153" y="171"/>
                  </a:lnTo>
                  <a:lnTo>
                    <a:pt x="135" y="149"/>
                  </a:lnTo>
                  <a:lnTo>
                    <a:pt x="110" y="116"/>
                  </a:lnTo>
                  <a:lnTo>
                    <a:pt x="102" y="109"/>
                  </a:lnTo>
                  <a:lnTo>
                    <a:pt x="106" y="102"/>
                  </a:lnTo>
                  <a:lnTo>
                    <a:pt x="106" y="105"/>
                  </a:lnTo>
                  <a:lnTo>
                    <a:pt x="113" y="113"/>
                  </a:lnTo>
                  <a:lnTo>
                    <a:pt x="124" y="120"/>
                  </a:lnTo>
                  <a:lnTo>
                    <a:pt x="113" y="113"/>
                  </a:lnTo>
                  <a:lnTo>
                    <a:pt x="106" y="91"/>
                  </a:lnTo>
                  <a:lnTo>
                    <a:pt x="106" y="84"/>
                  </a:lnTo>
                  <a:lnTo>
                    <a:pt x="110" y="91"/>
                  </a:lnTo>
                  <a:lnTo>
                    <a:pt x="124" y="105"/>
                  </a:lnTo>
                  <a:lnTo>
                    <a:pt x="113" y="91"/>
                  </a:lnTo>
                  <a:lnTo>
                    <a:pt x="113" y="84"/>
                  </a:lnTo>
                  <a:lnTo>
                    <a:pt x="110" y="76"/>
                  </a:lnTo>
                  <a:lnTo>
                    <a:pt x="106" y="73"/>
                  </a:lnTo>
                  <a:lnTo>
                    <a:pt x="110" y="69"/>
                  </a:lnTo>
                  <a:lnTo>
                    <a:pt x="113" y="76"/>
                  </a:lnTo>
                  <a:lnTo>
                    <a:pt x="120" y="84"/>
                  </a:lnTo>
                  <a:lnTo>
                    <a:pt x="128" y="91"/>
                  </a:lnTo>
                  <a:lnTo>
                    <a:pt x="139" y="109"/>
                  </a:lnTo>
                  <a:lnTo>
                    <a:pt x="131" y="98"/>
                  </a:lnTo>
                  <a:lnTo>
                    <a:pt x="128" y="91"/>
                  </a:lnTo>
                  <a:lnTo>
                    <a:pt x="120" y="80"/>
                  </a:lnTo>
                  <a:lnTo>
                    <a:pt x="117" y="73"/>
                  </a:lnTo>
                  <a:lnTo>
                    <a:pt x="117" y="69"/>
                  </a:lnTo>
                  <a:lnTo>
                    <a:pt x="113" y="65"/>
                  </a:lnTo>
                  <a:lnTo>
                    <a:pt x="117" y="69"/>
                  </a:lnTo>
                  <a:lnTo>
                    <a:pt x="139" y="91"/>
                  </a:lnTo>
                  <a:lnTo>
                    <a:pt x="150" y="102"/>
                  </a:lnTo>
                  <a:lnTo>
                    <a:pt x="160" y="109"/>
                  </a:lnTo>
                  <a:lnTo>
                    <a:pt x="171" y="120"/>
                  </a:lnTo>
                  <a:lnTo>
                    <a:pt x="153" y="105"/>
                  </a:lnTo>
                  <a:lnTo>
                    <a:pt x="142" y="91"/>
                  </a:lnTo>
                  <a:lnTo>
                    <a:pt x="135" y="80"/>
                  </a:lnTo>
                  <a:lnTo>
                    <a:pt x="120" y="65"/>
                  </a:lnTo>
                  <a:lnTo>
                    <a:pt x="120" y="62"/>
                  </a:lnTo>
                  <a:lnTo>
                    <a:pt x="117" y="54"/>
                  </a:lnTo>
                  <a:lnTo>
                    <a:pt x="150" y="84"/>
                  </a:lnTo>
                  <a:lnTo>
                    <a:pt x="164" y="94"/>
                  </a:lnTo>
                  <a:lnTo>
                    <a:pt x="175" y="102"/>
                  </a:lnTo>
                  <a:lnTo>
                    <a:pt x="160" y="91"/>
                  </a:lnTo>
                  <a:lnTo>
                    <a:pt x="150" y="80"/>
                  </a:lnTo>
                  <a:lnTo>
                    <a:pt x="139" y="69"/>
                  </a:lnTo>
                  <a:lnTo>
                    <a:pt x="124" y="54"/>
                  </a:lnTo>
                  <a:lnTo>
                    <a:pt x="120" y="47"/>
                  </a:lnTo>
                  <a:lnTo>
                    <a:pt x="131" y="54"/>
                  </a:lnTo>
                  <a:lnTo>
                    <a:pt x="150" y="62"/>
                  </a:lnTo>
                  <a:lnTo>
                    <a:pt x="179" y="76"/>
                  </a:lnTo>
                  <a:lnTo>
                    <a:pt x="150" y="54"/>
                  </a:lnTo>
                  <a:lnTo>
                    <a:pt x="110" y="40"/>
                  </a:lnTo>
                  <a:lnTo>
                    <a:pt x="84" y="25"/>
                  </a:lnTo>
                  <a:lnTo>
                    <a:pt x="59" y="4"/>
                  </a:lnTo>
                  <a:lnTo>
                    <a:pt x="55" y="0"/>
                  </a:lnTo>
                  <a:lnTo>
                    <a:pt x="62" y="11"/>
                  </a:lnTo>
                  <a:lnTo>
                    <a:pt x="77" y="29"/>
                  </a:lnTo>
                  <a:lnTo>
                    <a:pt x="84" y="36"/>
                  </a:lnTo>
                  <a:lnTo>
                    <a:pt x="73" y="33"/>
                  </a:lnTo>
                  <a:lnTo>
                    <a:pt x="70" y="25"/>
                  </a:lnTo>
                  <a:lnTo>
                    <a:pt x="62" y="18"/>
                  </a:lnTo>
                  <a:lnTo>
                    <a:pt x="59" y="14"/>
                  </a:lnTo>
                  <a:lnTo>
                    <a:pt x="55" y="7"/>
                  </a:lnTo>
                  <a:lnTo>
                    <a:pt x="51" y="11"/>
                  </a:lnTo>
                  <a:lnTo>
                    <a:pt x="51" y="14"/>
                  </a:lnTo>
                  <a:lnTo>
                    <a:pt x="51" y="18"/>
                  </a:lnTo>
                  <a:lnTo>
                    <a:pt x="33" y="87"/>
                  </a:lnTo>
                  <a:lnTo>
                    <a:pt x="26" y="98"/>
                  </a:lnTo>
                  <a:lnTo>
                    <a:pt x="26" y="116"/>
                  </a:lnTo>
                  <a:lnTo>
                    <a:pt x="51" y="138"/>
                  </a:lnTo>
                  <a:lnTo>
                    <a:pt x="70" y="156"/>
                  </a:lnTo>
                  <a:lnTo>
                    <a:pt x="55" y="149"/>
                  </a:lnTo>
                  <a:lnTo>
                    <a:pt x="40" y="142"/>
                  </a:lnTo>
                  <a:lnTo>
                    <a:pt x="33" y="142"/>
                  </a:lnTo>
                  <a:lnTo>
                    <a:pt x="19" y="185"/>
                  </a:lnTo>
                  <a:lnTo>
                    <a:pt x="11" y="204"/>
                  </a:lnTo>
                  <a:lnTo>
                    <a:pt x="0" y="229"/>
                  </a:lnTo>
                  <a:lnTo>
                    <a:pt x="4" y="236"/>
                  </a:lnTo>
                  <a:lnTo>
                    <a:pt x="11" y="251"/>
                  </a:lnTo>
                  <a:lnTo>
                    <a:pt x="22" y="251"/>
                  </a:lnTo>
                  <a:lnTo>
                    <a:pt x="37" y="251"/>
                  </a:lnTo>
                  <a:lnTo>
                    <a:pt x="51" y="262"/>
                  </a:lnTo>
                  <a:lnTo>
                    <a:pt x="55" y="262"/>
                  </a:lnTo>
                  <a:lnTo>
                    <a:pt x="59" y="258"/>
                  </a:lnTo>
                  <a:lnTo>
                    <a:pt x="62" y="258"/>
                  </a:lnTo>
                  <a:lnTo>
                    <a:pt x="62" y="254"/>
                  </a:lnTo>
                  <a:lnTo>
                    <a:pt x="62" y="258"/>
                  </a:lnTo>
                  <a:lnTo>
                    <a:pt x="59" y="258"/>
                  </a:lnTo>
                  <a:lnTo>
                    <a:pt x="59" y="265"/>
                  </a:lnTo>
                  <a:lnTo>
                    <a:pt x="55" y="265"/>
                  </a:lnTo>
                  <a:lnTo>
                    <a:pt x="55" y="276"/>
                  </a:lnTo>
                  <a:lnTo>
                    <a:pt x="55" y="302"/>
                  </a:lnTo>
                  <a:lnTo>
                    <a:pt x="70" y="313"/>
                  </a:lnTo>
                  <a:lnTo>
                    <a:pt x="73" y="320"/>
                  </a:lnTo>
                  <a:lnTo>
                    <a:pt x="77" y="324"/>
                  </a:lnTo>
                  <a:lnTo>
                    <a:pt x="91" y="331"/>
                  </a:lnTo>
                  <a:lnTo>
                    <a:pt x="77" y="324"/>
                  </a:lnTo>
                  <a:lnTo>
                    <a:pt x="73" y="320"/>
                  </a:lnTo>
                  <a:lnTo>
                    <a:pt x="66" y="331"/>
                  </a:lnTo>
                  <a:lnTo>
                    <a:pt x="70" y="342"/>
                  </a:lnTo>
                  <a:lnTo>
                    <a:pt x="84" y="353"/>
                  </a:lnTo>
                  <a:lnTo>
                    <a:pt x="88" y="360"/>
                  </a:lnTo>
                  <a:lnTo>
                    <a:pt x="88" y="374"/>
                  </a:lnTo>
                  <a:lnTo>
                    <a:pt x="88" y="393"/>
                  </a:lnTo>
                  <a:lnTo>
                    <a:pt x="95" y="411"/>
                  </a:lnTo>
                  <a:lnTo>
                    <a:pt x="99" y="414"/>
                  </a:lnTo>
                  <a:lnTo>
                    <a:pt x="128" y="425"/>
                  </a:lnTo>
                  <a:lnTo>
                    <a:pt x="150" y="433"/>
                  </a:lnTo>
                  <a:lnTo>
                    <a:pt x="182" y="436"/>
                  </a:lnTo>
                  <a:lnTo>
                    <a:pt x="208" y="440"/>
                  </a:lnTo>
                  <a:lnTo>
                    <a:pt x="237" y="462"/>
                  </a:lnTo>
                  <a:lnTo>
                    <a:pt x="251" y="473"/>
                  </a:lnTo>
                  <a:lnTo>
                    <a:pt x="262" y="462"/>
                  </a:lnTo>
                  <a:lnTo>
                    <a:pt x="302" y="433"/>
                  </a:lnTo>
                  <a:lnTo>
                    <a:pt x="328" y="414"/>
                  </a:lnTo>
                  <a:lnTo>
                    <a:pt x="353" y="396"/>
                  </a:lnTo>
                  <a:lnTo>
                    <a:pt x="371" y="389"/>
                  </a:lnTo>
                  <a:lnTo>
                    <a:pt x="386" y="385"/>
                  </a:lnTo>
                  <a:lnTo>
                    <a:pt x="368" y="382"/>
                  </a:lnTo>
                  <a:lnTo>
                    <a:pt x="353" y="382"/>
                  </a:lnTo>
                  <a:lnTo>
                    <a:pt x="353" y="374"/>
                  </a:lnTo>
                  <a:lnTo>
                    <a:pt x="353" y="364"/>
                  </a:lnTo>
                  <a:lnTo>
                    <a:pt x="350" y="360"/>
                  </a:lnTo>
                  <a:lnTo>
                    <a:pt x="346" y="367"/>
                  </a:lnTo>
                  <a:lnTo>
                    <a:pt x="346" y="374"/>
                  </a:lnTo>
                  <a:lnTo>
                    <a:pt x="339" y="374"/>
                  </a:lnTo>
                  <a:lnTo>
                    <a:pt x="331" y="367"/>
                  </a:lnTo>
                  <a:lnTo>
                    <a:pt x="339" y="356"/>
                  </a:lnTo>
                  <a:lnTo>
                    <a:pt x="339" y="345"/>
                  </a:lnTo>
                  <a:lnTo>
                    <a:pt x="339" y="342"/>
                  </a:lnTo>
                  <a:lnTo>
                    <a:pt x="331" y="349"/>
                  </a:lnTo>
                  <a:lnTo>
                    <a:pt x="324" y="349"/>
                  </a:lnTo>
                  <a:lnTo>
                    <a:pt x="335" y="338"/>
                  </a:lnTo>
                  <a:lnTo>
                    <a:pt x="339" y="331"/>
                  </a:lnTo>
                  <a:lnTo>
                    <a:pt x="339" y="327"/>
                  </a:lnTo>
                  <a:lnTo>
                    <a:pt x="339" y="320"/>
                  </a:lnTo>
                  <a:lnTo>
                    <a:pt x="339" y="313"/>
                  </a:lnTo>
                  <a:lnTo>
                    <a:pt x="339" y="320"/>
                  </a:lnTo>
                  <a:lnTo>
                    <a:pt x="331" y="327"/>
                  </a:lnTo>
                  <a:lnTo>
                    <a:pt x="328" y="331"/>
                  </a:lnTo>
                  <a:lnTo>
                    <a:pt x="324" y="334"/>
                  </a:lnTo>
                  <a:lnTo>
                    <a:pt x="321" y="334"/>
                  </a:lnTo>
                  <a:lnTo>
                    <a:pt x="324" y="324"/>
                  </a:lnTo>
                  <a:lnTo>
                    <a:pt x="328" y="316"/>
                  </a:lnTo>
                  <a:lnTo>
                    <a:pt x="328" y="309"/>
                  </a:lnTo>
                  <a:lnTo>
                    <a:pt x="324" y="313"/>
                  </a:lnTo>
                  <a:lnTo>
                    <a:pt x="324" y="305"/>
                  </a:lnTo>
                  <a:lnTo>
                    <a:pt x="324" y="294"/>
                  </a:lnTo>
                  <a:lnTo>
                    <a:pt x="328" y="284"/>
                  </a:lnTo>
                  <a:lnTo>
                    <a:pt x="324" y="280"/>
                  </a:lnTo>
                  <a:lnTo>
                    <a:pt x="324" y="287"/>
                  </a:lnTo>
                  <a:lnTo>
                    <a:pt x="321" y="291"/>
                  </a:lnTo>
                  <a:lnTo>
                    <a:pt x="317" y="294"/>
                  </a:lnTo>
                  <a:lnTo>
                    <a:pt x="313" y="294"/>
                  </a:lnTo>
                  <a:lnTo>
                    <a:pt x="317" y="284"/>
                  </a:lnTo>
                  <a:lnTo>
                    <a:pt x="324" y="269"/>
                  </a:lnTo>
                  <a:lnTo>
                    <a:pt x="324" y="251"/>
                  </a:lnTo>
                  <a:lnTo>
                    <a:pt x="324" y="244"/>
                  </a:lnTo>
                  <a:lnTo>
                    <a:pt x="321" y="233"/>
                  </a:lnTo>
                  <a:lnTo>
                    <a:pt x="321" y="229"/>
                  </a:lnTo>
                  <a:lnTo>
                    <a:pt x="317" y="225"/>
                  </a:lnTo>
                  <a:lnTo>
                    <a:pt x="313" y="218"/>
                  </a:lnTo>
                  <a:close/>
                </a:path>
              </a:pathLst>
            </a:custGeom>
            <a:solidFill>
              <a:srgbClr val="FCE6C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29" name="Freeform 98"/>
            <p:cNvSpPr>
              <a:spLocks/>
            </p:cNvSpPr>
            <p:nvPr/>
          </p:nvSpPr>
          <p:spPr bwMode="auto">
            <a:xfrm>
              <a:off x="5086" y="2983"/>
              <a:ext cx="26" cy="98"/>
            </a:xfrm>
            <a:custGeom>
              <a:avLst/>
              <a:gdLst>
                <a:gd name="T0" fmla="*/ 4 w 26"/>
                <a:gd name="T1" fmla="*/ 98 h 98"/>
                <a:gd name="T2" fmla="*/ 18 w 26"/>
                <a:gd name="T3" fmla="*/ 83 h 98"/>
                <a:gd name="T4" fmla="*/ 22 w 26"/>
                <a:gd name="T5" fmla="*/ 76 h 98"/>
                <a:gd name="T6" fmla="*/ 26 w 26"/>
                <a:gd name="T7" fmla="*/ 69 h 98"/>
                <a:gd name="T8" fmla="*/ 26 w 26"/>
                <a:gd name="T9" fmla="*/ 43 h 98"/>
                <a:gd name="T10" fmla="*/ 22 w 26"/>
                <a:gd name="T11" fmla="*/ 36 h 98"/>
                <a:gd name="T12" fmla="*/ 22 w 26"/>
                <a:gd name="T13" fmla="*/ 25 h 98"/>
                <a:gd name="T14" fmla="*/ 15 w 26"/>
                <a:gd name="T15" fmla="*/ 18 h 98"/>
                <a:gd name="T16" fmla="*/ 11 w 26"/>
                <a:gd name="T17" fmla="*/ 11 h 98"/>
                <a:gd name="T18" fmla="*/ 8 w 26"/>
                <a:gd name="T19" fmla="*/ 3 h 98"/>
                <a:gd name="T20" fmla="*/ 0 w 26"/>
                <a:gd name="T21" fmla="*/ 0 h 98"/>
                <a:gd name="T22" fmla="*/ 0 w 26"/>
                <a:gd name="T23" fmla="*/ 0 h 98"/>
                <a:gd name="T24" fmla="*/ 4 w 26"/>
                <a:gd name="T25" fmla="*/ 7 h 98"/>
                <a:gd name="T26" fmla="*/ 11 w 26"/>
                <a:gd name="T27" fmla="*/ 18 h 98"/>
                <a:gd name="T28" fmla="*/ 15 w 26"/>
                <a:gd name="T29" fmla="*/ 29 h 98"/>
                <a:gd name="T30" fmla="*/ 18 w 26"/>
                <a:gd name="T31" fmla="*/ 43 h 98"/>
                <a:gd name="T32" fmla="*/ 22 w 26"/>
                <a:gd name="T33" fmla="*/ 58 h 98"/>
                <a:gd name="T34" fmla="*/ 22 w 26"/>
                <a:gd name="T35" fmla="*/ 61 h 98"/>
                <a:gd name="T36" fmla="*/ 18 w 26"/>
                <a:gd name="T37" fmla="*/ 69 h 98"/>
                <a:gd name="T38" fmla="*/ 18 w 26"/>
                <a:gd name="T39" fmla="*/ 80 h 98"/>
                <a:gd name="T40" fmla="*/ 11 w 26"/>
                <a:gd name="T41" fmla="*/ 87 h 98"/>
                <a:gd name="T42" fmla="*/ 8 w 26"/>
                <a:gd name="T43" fmla="*/ 94 h 98"/>
                <a:gd name="T44" fmla="*/ 4 w 26"/>
                <a:gd name="T45" fmla="*/ 98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98"/>
                <a:gd name="T71" fmla="*/ 26 w 26"/>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98">
                  <a:moveTo>
                    <a:pt x="4" y="98"/>
                  </a:moveTo>
                  <a:lnTo>
                    <a:pt x="18" y="83"/>
                  </a:lnTo>
                  <a:lnTo>
                    <a:pt x="22" y="76"/>
                  </a:lnTo>
                  <a:lnTo>
                    <a:pt x="26" y="69"/>
                  </a:lnTo>
                  <a:lnTo>
                    <a:pt x="26" y="43"/>
                  </a:lnTo>
                  <a:lnTo>
                    <a:pt x="22" y="36"/>
                  </a:lnTo>
                  <a:lnTo>
                    <a:pt x="22" y="25"/>
                  </a:lnTo>
                  <a:lnTo>
                    <a:pt x="15" y="18"/>
                  </a:lnTo>
                  <a:lnTo>
                    <a:pt x="11" y="11"/>
                  </a:lnTo>
                  <a:lnTo>
                    <a:pt x="8" y="3"/>
                  </a:lnTo>
                  <a:lnTo>
                    <a:pt x="0" y="0"/>
                  </a:lnTo>
                  <a:lnTo>
                    <a:pt x="4" y="7"/>
                  </a:lnTo>
                  <a:lnTo>
                    <a:pt x="11" y="18"/>
                  </a:lnTo>
                  <a:lnTo>
                    <a:pt x="15" y="29"/>
                  </a:lnTo>
                  <a:lnTo>
                    <a:pt x="18" y="43"/>
                  </a:lnTo>
                  <a:lnTo>
                    <a:pt x="22" y="58"/>
                  </a:lnTo>
                  <a:lnTo>
                    <a:pt x="22" y="61"/>
                  </a:lnTo>
                  <a:lnTo>
                    <a:pt x="18" y="69"/>
                  </a:lnTo>
                  <a:lnTo>
                    <a:pt x="18" y="80"/>
                  </a:lnTo>
                  <a:lnTo>
                    <a:pt x="11" y="87"/>
                  </a:lnTo>
                  <a:lnTo>
                    <a:pt x="8" y="94"/>
                  </a:lnTo>
                  <a:lnTo>
                    <a:pt x="4" y="9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0" name="Freeform 99"/>
            <p:cNvSpPr>
              <a:spLocks/>
            </p:cNvSpPr>
            <p:nvPr/>
          </p:nvSpPr>
          <p:spPr bwMode="auto">
            <a:xfrm>
              <a:off x="5053" y="2979"/>
              <a:ext cx="41" cy="91"/>
            </a:xfrm>
            <a:custGeom>
              <a:avLst/>
              <a:gdLst>
                <a:gd name="T0" fmla="*/ 0 w 41"/>
                <a:gd name="T1" fmla="*/ 91 h 91"/>
                <a:gd name="T2" fmla="*/ 4 w 41"/>
                <a:gd name="T3" fmla="*/ 87 h 91"/>
                <a:gd name="T4" fmla="*/ 11 w 41"/>
                <a:gd name="T5" fmla="*/ 84 h 91"/>
                <a:gd name="T6" fmla="*/ 22 w 41"/>
                <a:gd name="T7" fmla="*/ 80 h 91"/>
                <a:gd name="T8" fmla="*/ 33 w 41"/>
                <a:gd name="T9" fmla="*/ 80 h 91"/>
                <a:gd name="T10" fmla="*/ 37 w 41"/>
                <a:gd name="T11" fmla="*/ 76 h 91"/>
                <a:gd name="T12" fmla="*/ 41 w 41"/>
                <a:gd name="T13" fmla="*/ 73 h 91"/>
                <a:gd name="T14" fmla="*/ 41 w 41"/>
                <a:gd name="T15" fmla="*/ 65 h 91"/>
                <a:gd name="T16" fmla="*/ 41 w 41"/>
                <a:gd name="T17" fmla="*/ 58 h 91"/>
                <a:gd name="T18" fmla="*/ 41 w 41"/>
                <a:gd name="T19" fmla="*/ 51 h 91"/>
                <a:gd name="T20" fmla="*/ 37 w 41"/>
                <a:gd name="T21" fmla="*/ 44 h 91"/>
                <a:gd name="T22" fmla="*/ 33 w 41"/>
                <a:gd name="T23" fmla="*/ 40 h 91"/>
                <a:gd name="T24" fmla="*/ 33 w 41"/>
                <a:gd name="T25" fmla="*/ 36 h 91"/>
                <a:gd name="T26" fmla="*/ 22 w 41"/>
                <a:gd name="T27" fmla="*/ 25 h 91"/>
                <a:gd name="T28" fmla="*/ 26 w 41"/>
                <a:gd name="T29" fmla="*/ 25 h 91"/>
                <a:gd name="T30" fmla="*/ 30 w 41"/>
                <a:gd name="T31" fmla="*/ 25 h 91"/>
                <a:gd name="T32" fmla="*/ 33 w 41"/>
                <a:gd name="T33" fmla="*/ 29 h 91"/>
                <a:gd name="T34" fmla="*/ 37 w 41"/>
                <a:gd name="T35" fmla="*/ 33 h 91"/>
                <a:gd name="T36" fmla="*/ 33 w 41"/>
                <a:gd name="T37" fmla="*/ 25 h 91"/>
                <a:gd name="T38" fmla="*/ 26 w 41"/>
                <a:gd name="T39" fmla="*/ 11 h 91"/>
                <a:gd name="T40" fmla="*/ 22 w 41"/>
                <a:gd name="T41" fmla="*/ 4 h 91"/>
                <a:gd name="T42" fmla="*/ 19 w 41"/>
                <a:gd name="T43" fmla="*/ 0 h 91"/>
                <a:gd name="T44" fmla="*/ 11 w 41"/>
                <a:gd name="T45" fmla="*/ 4 h 91"/>
                <a:gd name="T46" fmla="*/ 4 w 41"/>
                <a:gd name="T47" fmla="*/ 7 h 91"/>
                <a:gd name="T48" fmla="*/ 19 w 41"/>
                <a:gd name="T49" fmla="*/ 25 h 91"/>
                <a:gd name="T50" fmla="*/ 26 w 41"/>
                <a:gd name="T51" fmla="*/ 40 h 91"/>
                <a:gd name="T52" fmla="*/ 26 w 41"/>
                <a:gd name="T53" fmla="*/ 44 h 91"/>
                <a:gd name="T54" fmla="*/ 22 w 41"/>
                <a:gd name="T55" fmla="*/ 40 h 91"/>
                <a:gd name="T56" fmla="*/ 11 w 41"/>
                <a:gd name="T57" fmla="*/ 29 h 91"/>
                <a:gd name="T58" fmla="*/ 8 w 41"/>
                <a:gd name="T59" fmla="*/ 29 h 91"/>
                <a:gd name="T60" fmla="*/ 11 w 41"/>
                <a:gd name="T61" fmla="*/ 44 h 91"/>
                <a:gd name="T62" fmla="*/ 8 w 41"/>
                <a:gd name="T63" fmla="*/ 58 h 91"/>
                <a:gd name="T64" fmla="*/ 8 w 41"/>
                <a:gd name="T65" fmla="*/ 73 h 91"/>
                <a:gd name="T66" fmla="*/ 0 w 41"/>
                <a:gd name="T67" fmla="*/ 76 h 91"/>
                <a:gd name="T68" fmla="*/ 0 w 41"/>
                <a:gd name="T69" fmla="*/ 91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
                <a:gd name="T106" fmla="*/ 0 h 91"/>
                <a:gd name="T107" fmla="*/ 41 w 41"/>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 h="91">
                  <a:moveTo>
                    <a:pt x="0" y="91"/>
                  </a:moveTo>
                  <a:lnTo>
                    <a:pt x="4" y="87"/>
                  </a:lnTo>
                  <a:lnTo>
                    <a:pt x="11" y="84"/>
                  </a:lnTo>
                  <a:lnTo>
                    <a:pt x="22" y="80"/>
                  </a:lnTo>
                  <a:lnTo>
                    <a:pt x="33" y="80"/>
                  </a:lnTo>
                  <a:lnTo>
                    <a:pt x="37" y="76"/>
                  </a:lnTo>
                  <a:lnTo>
                    <a:pt x="41" y="73"/>
                  </a:lnTo>
                  <a:lnTo>
                    <a:pt x="41" y="65"/>
                  </a:lnTo>
                  <a:lnTo>
                    <a:pt x="41" y="58"/>
                  </a:lnTo>
                  <a:lnTo>
                    <a:pt x="41" y="51"/>
                  </a:lnTo>
                  <a:lnTo>
                    <a:pt x="37" y="44"/>
                  </a:lnTo>
                  <a:lnTo>
                    <a:pt x="33" y="40"/>
                  </a:lnTo>
                  <a:lnTo>
                    <a:pt x="33" y="36"/>
                  </a:lnTo>
                  <a:lnTo>
                    <a:pt x="22" y="25"/>
                  </a:lnTo>
                  <a:lnTo>
                    <a:pt x="26" y="25"/>
                  </a:lnTo>
                  <a:lnTo>
                    <a:pt x="30" y="25"/>
                  </a:lnTo>
                  <a:lnTo>
                    <a:pt x="33" y="29"/>
                  </a:lnTo>
                  <a:lnTo>
                    <a:pt x="37" y="33"/>
                  </a:lnTo>
                  <a:lnTo>
                    <a:pt x="33" y="25"/>
                  </a:lnTo>
                  <a:lnTo>
                    <a:pt x="26" y="11"/>
                  </a:lnTo>
                  <a:lnTo>
                    <a:pt x="22" y="4"/>
                  </a:lnTo>
                  <a:lnTo>
                    <a:pt x="19" y="0"/>
                  </a:lnTo>
                  <a:lnTo>
                    <a:pt x="11" y="4"/>
                  </a:lnTo>
                  <a:lnTo>
                    <a:pt x="4" y="7"/>
                  </a:lnTo>
                  <a:lnTo>
                    <a:pt x="19" y="25"/>
                  </a:lnTo>
                  <a:lnTo>
                    <a:pt x="26" y="40"/>
                  </a:lnTo>
                  <a:lnTo>
                    <a:pt x="26" y="44"/>
                  </a:lnTo>
                  <a:lnTo>
                    <a:pt x="22" y="40"/>
                  </a:lnTo>
                  <a:lnTo>
                    <a:pt x="11" y="29"/>
                  </a:lnTo>
                  <a:lnTo>
                    <a:pt x="8" y="29"/>
                  </a:lnTo>
                  <a:lnTo>
                    <a:pt x="11" y="44"/>
                  </a:lnTo>
                  <a:lnTo>
                    <a:pt x="8" y="58"/>
                  </a:lnTo>
                  <a:lnTo>
                    <a:pt x="8" y="73"/>
                  </a:lnTo>
                  <a:lnTo>
                    <a:pt x="0" y="76"/>
                  </a:lnTo>
                  <a:lnTo>
                    <a:pt x="0" y="9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1" name="Freeform 100"/>
            <p:cNvSpPr>
              <a:spLocks/>
            </p:cNvSpPr>
            <p:nvPr/>
          </p:nvSpPr>
          <p:spPr bwMode="auto">
            <a:xfrm>
              <a:off x="5053" y="3088"/>
              <a:ext cx="48" cy="22"/>
            </a:xfrm>
            <a:custGeom>
              <a:avLst/>
              <a:gdLst>
                <a:gd name="T0" fmla="*/ 0 w 48"/>
                <a:gd name="T1" fmla="*/ 0 h 22"/>
                <a:gd name="T2" fmla="*/ 0 w 48"/>
                <a:gd name="T3" fmla="*/ 4 h 22"/>
                <a:gd name="T4" fmla="*/ 4 w 48"/>
                <a:gd name="T5" fmla="*/ 11 h 22"/>
                <a:gd name="T6" fmla="*/ 4 w 48"/>
                <a:gd name="T7" fmla="*/ 18 h 22"/>
                <a:gd name="T8" fmla="*/ 8 w 48"/>
                <a:gd name="T9" fmla="*/ 22 h 22"/>
                <a:gd name="T10" fmla="*/ 15 w 48"/>
                <a:gd name="T11" fmla="*/ 22 h 22"/>
                <a:gd name="T12" fmla="*/ 22 w 48"/>
                <a:gd name="T13" fmla="*/ 22 h 22"/>
                <a:gd name="T14" fmla="*/ 30 w 48"/>
                <a:gd name="T15" fmla="*/ 18 h 22"/>
                <a:gd name="T16" fmla="*/ 33 w 48"/>
                <a:gd name="T17" fmla="*/ 15 h 22"/>
                <a:gd name="T18" fmla="*/ 41 w 48"/>
                <a:gd name="T19" fmla="*/ 11 h 22"/>
                <a:gd name="T20" fmla="*/ 48 w 48"/>
                <a:gd name="T21" fmla="*/ 4 h 22"/>
                <a:gd name="T22" fmla="*/ 33 w 48"/>
                <a:gd name="T23" fmla="*/ 15 h 22"/>
                <a:gd name="T24" fmla="*/ 30 w 48"/>
                <a:gd name="T25" fmla="*/ 15 h 22"/>
                <a:gd name="T26" fmla="*/ 26 w 48"/>
                <a:gd name="T27" fmla="*/ 18 h 22"/>
                <a:gd name="T28" fmla="*/ 19 w 48"/>
                <a:gd name="T29" fmla="*/ 18 h 22"/>
                <a:gd name="T30" fmla="*/ 15 w 48"/>
                <a:gd name="T31" fmla="*/ 18 h 22"/>
                <a:gd name="T32" fmla="*/ 11 w 48"/>
                <a:gd name="T33" fmla="*/ 15 h 22"/>
                <a:gd name="T34" fmla="*/ 4 w 48"/>
                <a:gd name="T35" fmla="*/ 11 h 22"/>
                <a:gd name="T36" fmla="*/ 4 w 48"/>
                <a:gd name="T37" fmla="*/ 7 h 22"/>
                <a:gd name="T38" fmla="*/ 0 w 48"/>
                <a:gd name="T39" fmla="*/ 0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
                <a:gd name="T61" fmla="*/ 0 h 22"/>
                <a:gd name="T62" fmla="*/ 48 w 48"/>
                <a:gd name="T63" fmla="*/ 22 h 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 h="22">
                  <a:moveTo>
                    <a:pt x="0" y="0"/>
                  </a:moveTo>
                  <a:lnTo>
                    <a:pt x="0" y="4"/>
                  </a:lnTo>
                  <a:lnTo>
                    <a:pt x="4" y="11"/>
                  </a:lnTo>
                  <a:lnTo>
                    <a:pt x="4" y="18"/>
                  </a:lnTo>
                  <a:lnTo>
                    <a:pt x="8" y="22"/>
                  </a:lnTo>
                  <a:lnTo>
                    <a:pt x="15" y="22"/>
                  </a:lnTo>
                  <a:lnTo>
                    <a:pt x="22" y="22"/>
                  </a:lnTo>
                  <a:lnTo>
                    <a:pt x="30" y="18"/>
                  </a:lnTo>
                  <a:lnTo>
                    <a:pt x="33" y="15"/>
                  </a:lnTo>
                  <a:lnTo>
                    <a:pt x="41" y="11"/>
                  </a:lnTo>
                  <a:lnTo>
                    <a:pt x="48" y="4"/>
                  </a:lnTo>
                  <a:lnTo>
                    <a:pt x="33" y="15"/>
                  </a:lnTo>
                  <a:lnTo>
                    <a:pt x="30" y="15"/>
                  </a:lnTo>
                  <a:lnTo>
                    <a:pt x="26" y="18"/>
                  </a:lnTo>
                  <a:lnTo>
                    <a:pt x="19" y="18"/>
                  </a:lnTo>
                  <a:lnTo>
                    <a:pt x="15" y="18"/>
                  </a:lnTo>
                  <a:lnTo>
                    <a:pt x="11" y="15"/>
                  </a:lnTo>
                  <a:lnTo>
                    <a:pt x="4" y="11"/>
                  </a:lnTo>
                  <a:lnTo>
                    <a:pt x="4" y="7"/>
                  </a:lnTo>
                  <a:lnTo>
                    <a:pt x="0" y="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2" name="Freeform 101"/>
            <p:cNvSpPr>
              <a:spLocks/>
            </p:cNvSpPr>
            <p:nvPr/>
          </p:nvSpPr>
          <p:spPr bwMode="auto">
            <a:xfrm>
              <a:off x="4835" y="2906"/>
              <a:ext cx="48" cy="40"/>
            </a:xfrm>
            <a:custGeom>
              <a:avLst/>
              <a:gdLst>
                <a:gd name="T0" fmla="*/ 11 w 48"/>
                <a:gd name="T1" fmla="*/ 26 h 40"/>
                <a:gd name="T2" fmla="*/ 18 w 48"/>
                <a:gd name="T3" fmla="*/ 26 h 40"/>
                <a:gd name="T4" fmla="*/ 33 w 48"/>
                <a:gd name="T5" fmla="*/ 33 h 40"/>
                <a:gd name="T6" fmla="*/ 48 w 48"/>
                <a:gd name="T7" fmla="*/ 40 h 40"/>
                <a:gd name="T8" fmla="*/ 29 w 48"/>
                <a:gd name="T9" fmla="*/ 22 h 40"/>
                <a:gd name="T10" fmla="*/ 4 w 48"/>
                <a:gd name="T11" fmla="*/ 0 h 40"/>
                <a:gd name="T12" fmla="*/ 0 w 48"/>
                <a:gd name="T13" fmla="*/ 4 h 40"/>
                <a:gd name="T14" fmla="*/ 8 w 48"/>
                <a:gd name="T15" fmla="*/ 18 h 40"/>
                <a:gd name="T16" fmla="*/ 11 w 48"/>
                <a:gd name="T17" fmla="*/ 2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0"/>
                <a:gd name="T29" fmla="*/ 48 w 4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0">
                  <a:moveTo>
                    <a:pt x="11" y="26"/>
                  </a:moveTo>
                  <a:lnTo>
                    <a:pt x="18" y="26"/>
                  </a:lnTo>
                  <a:lnTo>
                    <a:pt x="33" y="33"/>
                  </a:lnTo>
                  <a:lnTo>
                    <a:pt x="48" y="40"/>
                  </a:lnTo>
                  <a:lnTo>
                    <a:pt x="29" y="22"/>
                  </a:lnTo>
                  <a:lnTo>
                    <a:pt x="4" y="0"/>
                  </a:lnTo>
                  <a:lnTo>
                    <a:pt x="0" y="4"/>
                  </a:lnTo>
                  <a:lnTo>
                    <a:pt x="8" y="18"/>
                  </a:lnTo>
                  <a:lnTo>
                    <a:pt x="11" y="26"/>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3" name="Freeform 102"/>
            <p:cNvSpPr>
              <a:spLocks/>
            </p:cNvSpPr>
            <p:nvPr/>
          </p:nvSpPr>
          <p:spPr bwMode="auto">
            <a:xfrm>
              <a:off x="4868" y="2946"/>
              <a:ext cx="11" cy="18"/>
            </a:xfrm>
            <a:custGeom>
              <a:avLst/>
              <a:gdLst>
                <a:gd name="T0" fmla="*/ 11 w 11"/>
                <a:gd name="T1" fmla="*/ 8 h 18"/>
                <a:gd name="T2" fmla="*/ 0 w 11"/>
                <a:gd name="T3" fmla="*/ 0 h 18"/>
                <a:gd name="T4" fmla="*/ 0 w 11"/>
                <a:gd name="T5" fmla="*/ 11 h 18"/>
                <a:gd name="T6" fmla="*/ 4 w 11"/>
                <a:gd name="T7" fmla="*/ 18 h 18"/>
                <a:gd name="T8" fmla="*/ 7 w 11"/>
                <a:gd name="T9" fmla="*/ 18 h 18"/>
                <a:gd name="T10" fmla="*/ 11 w 11"/>
                <a:gd name="T11" fmla="*/ 15 h 18"/>
                <a:gd name="T12" fmla="*/ 11 w 11"/>
                <a:gd name="T13" fmla="*/ 8 h 18"/>
                <a:gd name="T14" fmla="*/ 0 60000 65536"/>
                <a:gd name="T15" fmla="*/ 0 60000 65536"/>
                <a:gd name="T16" fmla="*/ 0 60000 65536"/>
                <a:gd name="T17" fmla="*/ 0 60000 65536"/>
                <a:gd name="T18" fmla="*/ 0 60000 65536"/>
                <a:gd name="T19" fmla="*/ 0 60000 65536"/>
                <a:gd name="T20" fmla="*/ 0 60000 65536"/>
                <a:gd name="T21" fmla="*/ 0 w 11"/>
                <a:gd name="T22" fmla="*/ 0 h 18"/>
                <a:gd name="T23" fmla="*/ 11 w 11"/>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8">
                  <a:moveTo>
                    <a:pt x="11" y="8"/>
                  </a:moveTo>
                  <a:lnTo>
                    <a:pt x="0" y="0"/>
                  </a:lnTo>
                  <a:lnTo>
                    <a:pt x="0" y="11"/>
                  </a:lnTo>
                  <a:lnTo>
                    <a:pt x="4" y="18"/>
                  </a:lnTo>
                  <a:lnTo>
                    <a:pt x="7" y="18"/>
                  </a:lnTo>
                  <a:lnTo>
                    <a:pt x="11" y="15"/>
                  </a:lnTo>
                  <a:lnTo>
                    <a:pt x="11" y="8"/>
                  </a:lnTo>
                  <a:close/>
                </a:path>
              </a:pathLst>
            </a:custGeom>
            <a:solidFill>
              <a:srgbClr val="0000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4" name="Freeform 103"/>
            <p:cNvSpPr>
              <a:spLocks/>
            </p:cNvSpPr>
            <p:nvPr/>
          </p:nvSpPr>
          <p:spPr bwMode="auto">
            <a:xfrm>
              <a:off x="4875" y="2954"/>
              <a:ext cx="15" cy="10"/>
            </a:xfrm>
            <a:custGeom>
              <a:avLst/>
              <a:gdLst>
                <a:gd name="T0" fmla="*/ 4 w 15"/>
                <a:gd name="T1" fmla="*/ 0 h 10"/>
                <a:gd name="T2" fmla="*/ 4 w 15"/>
                <a:gd name="T3" fmla="*/ 7 h 10"/>
                <a:gd name="T4" fmla="*/ 0 w 15"/>
                <a:gd name="T5" fmla="*/ 10 h 10"/>
                <a:gd name="T6" fmla="*/ 15 w 15"/>
                <a:gd name="T7" fmla="*/ 7 h 10"/>
                <a:gd name="T8" fmla="*/ 8 w 15"/>
                <a:gd name="T9" fmla="*/ 3 h 10"/>
                <a:gd name="T10" fmla="*/ 4 w 15"/>
                <a:gd name="T11" fmla="*/ 0 h 10"/>
                <a:gd name="T12" fmla="*/ 0 60000 65536"/>
                <a:gd name="T13" fmla="*/ 0 60000 65536"/>
                <a:gd name="T14" fmla="*/ 0 60000 65536"/>
                <a:gd name="T15" fmla="*/ 0 60000 65536"/>
                <a:gd name="T16" fmla="*/ 0 60000 65536"/>
                <a:gd name="T17" fmla="*/ 0 60000 65536"/>
                <a:gd name="T18" fmla="*/ 0 w 15"/>
                <a:gd name="T19" fmla="*/ 0 h 10"/>
                <a:gd name="T20" fmla="*/ 15 w 15"/>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5" h="10">
                  <a:moveTo>
                    <a:pt x="4" y="0"/>
                  </a:moveTo>
                  <a:lnTo>
                    <a:pt x="4" y="7"/>
                  </a:lnTo>
                  <a:lnTo>
                    <a:pt x="0" y="10"/>
                  </a:lnTo>
                  <a:lnTo>
                    <a:pt x="15" y="7"/>
                  </a:lnTo>
                  <a:lnTo>
                    <a:pt x="8" y="3"/>
                  </a:lnTo>
                  <a:lnTo>
                    <a:pt x="4"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5" name="Line 104"/>
            <p:cNvSpPr>
              <a:spLocks noChangeShapeType="1"/>
            </p:cNvSpPr>
            <p:nvPr/>
          </p:nvSpPr>
          <p:spPr bwMode="auto">
            <a:xfrm>
              <a:off x="4861" y="2939"/>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6" name="Line 105"/>
            <p:cNvSpPr>
              <a:spLocks noChangeShapeType="1"/>
            </p:cNvSpPr>
            <p:nvPr/>
          </p:nvSpPr>
          <p:spPr bwMode="auto">
            <a:xfrm>
              <a:off x="4890" y="2961"/>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Freeform 106"/>
            <p:cNvSpPr>
              <a:spLocks/>
            </p:cNvSpPr>
            <p:nvPr/>
          </p:nvSpPr>
          <p:spPr bwMode="auto">
            <a:xfrm>
              <a:off x="4861" y="2939"/>
              <a:ext cx="7" cy="7"/>
            </a:xfrm>
            <a:custGeom>
              <a:avLst/>
              <a:gdLst>
                <a:gd name="T0" fmla="*/ 0 w 7"/>
                <a:gd name="T1" fmla="*/ 0 h 7"/>
                <a:gd name="T2" fmla="*/ 0 w 7"/>
                <a:gd name="T3" fmla="*/ 4 h 7"/>
                <a:gd name="T4" fmla="*/ 3 w 7"/>
                <a:gd name="T5" fmla="*/ 7 h 7"/>
                <a:gd name="T6" fmla="*/ 3 w 7"/>
                <a:gd name="T7" fmla="*/ 7 h 7"/>
                <a:gd name="T8" fmla="*/ 7 w 7"/>
                <a:gd name="T9" fmla="*/ 7 h 7"/>
                <a:gd name="T10" fmla="*/ 7 w 7"/>
                <a:gd name="T11" fmla="*/ 7 h 7"/>
                <a:gd name="T12" fmla="*/ 7 w 7"/>
                <a:gd name="T13" fmla="*/ 7 h 7"/>
                <a:gd name="T14" fmla="*/ 0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0" y="0"/>
                  </a:moveTo>
                  <a:lnTo>
                    <a:pt x="0" y="4"/>
                  </a:lnTo>
                  <a:lnTo>
                    <a:pt x="3" y="7"/>
                  </a:lnTo>
                  <a:lnTo>
                    <a:pt x="7" y="7"/>
                  </a:lnTo>
                  <a:lnTo>
                    <a:pt x="0" y="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8" name="Freeform 107"/>
            <p:cNvSpPr>
              <a:spLocks/>
            </p:cNvSpPr>
            <p:nvPr/>
          </p:nvSpPr>
          <p:spPr bwMode="auto">
            <a:xfrm>
              <a:off x="4868" y="2964"/>
              <a:ext cx="4" cy="11"/>
            </a:xfrm>
            <a:custGeom>
              <a:avLst/>
              <a:gdLst>
                <a:gd name="T0" fmla="*/ 4 w 4"/>
                <a:gd name="T1" fmla="*/ 0 h 11"/>
                <a:gd name="T2" fmla="*/ 0 w 4"/>
                <a:gd name="T3" fmla="*/ 4 h 11"/>
                <a:gd name="T4" fmla="*/ 0 w 4"/>
                <a:gd name="T5" fmla="*/ 11 h 11"/>
                <a:gd name="T6" fmla="*/ 0 60000 65536"/>
                <a:gd name="T7" fmla="*/ 0 60000 65536"/>
                <a:gd name="T8" fmla="*/ 0 60000 65536"/>
                <a:gd name="T9" fmla="*/ 0 w 4"/>
                <a:gd name="T10" fmla="*/ 0 h 11"/>
                <a:gd name="T11" fmla="*/ 4 w 4"/>
                <a:gd name="T12" fmla="*/ 11 h 11"/>
              </a:gdLst>
              <a:ahLst/>
              <a:cxnLst>
                <a:cxn ang="T6">
                  <a:pos x="T0" y="T1"/>
                </a:cxn>
                <a:cxn ang="T7">
                  <a:pos x="T2" y="T3"/>
                </a:cxn>
                <a:cxn ang="T8">
                  <a:pos x="T4" y="T5"/>
                </a:cxn>
              </a:cxnLst>
              <a:rect l="T9" t="T10" r="T11" b="T12"/>
              <a:pathLst>
                <a:path w="4" h="11">
                  <a:moveTo>
                    <a:pt x="4" y="0"/>
                  </a:moveTo>
                  <a:lnTo>
                    <a:pt x="0" y="4"/>
                  </a:lnTo>
                  <a:lnTo>
                    <a:pt x="0" y="1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39" name="Freeform 108"/>
            <p:cNvSpPr>
              <a:spLocks/>
            </p:cNvSpPr>
            <p:nvPr/>
          </p:nvSpPr>
          <p:spPr bwMode="auto">
            <a:xfrm>
              <a:off x="5024" y="3103"/>
              <a:ext cx="335" cy="305"/>
            </a:xfrm>
            <a:custGeom>
              <a:avLst/>
              <a:gdLst>
                <a:gd name="T0" fmla="*/ 328 w 335"/>
                <a:gd name="T1" fmla="*/ 7 h 305"/>
                <a:gd name="T2" fmla="*/ 317 w 335"/>
                <a:gd name="T3" fmla="*/ 21 h 305"/>
                <a:gd name="T4" fmla="*/ 299 w 335"/>
                <a:gd name="T5" fmla="*/ 32 h 305"/>
                <a:gd name="T6" fmla="*/ 280 w 335"/>
                <a:gd name="T7" fmla="*/ 47 h 305"/>
                <a:gd name="T8" fmla="*/ 259 w 335"/>
                <a:gd name="T9" fmla="*/ 54 h 305"/>
                <a:gd name="T10" fmla="*/ 259 w 335"/>
                <a:gd name="T11" fmla="*/ 47 h 305"/>
                <a:gd name="T12" fmla="*/ 251 w 335"/>
                <a:gd name="T13" fmla="*/ 54 h 305"/>
                <a:gd name="T14" fmla="*/ 248 w 335"/>
                <a:gd name="T15" fmla="*/ 61 h 305"/>
                <a:gd name="T16" fmla="*/ 237 w 335"/>
                <a:gd name="T17" fmla="*/ 69 h 305"/>
                <a:gd name="T18" fmla="*/ 219 w 335"/>
                <a:gd name="T19" fmla="*/ 76 h 305"/>
                <a:gd name="T20" fmla="*/ 222 w 335"/>
                <a:gd name="T21" fmla="*/ 69 h 305"/>
                <a:gd name="T22" fmla="*/ 226 w 335"/>
                <a:gd name="T23" fmla="*/ 61 h 305"/>
                <a:gd name="T24" fmla="*/ 230 w 335"/>
                <a:gd name="T25" fmla="*/ 54 h 305"/>
                <a:gd name="T26" fmla="*/ 215 w 335"/>
                <a:gd name="T27" fmla="*/ 69 h 305"/>
                <a:gd name="T28" fmla="*/ 208 w 335"/>
                <a:gd name="T29" fmla="*/ 76 h 305"/>
                <a:gd name="T30" fmla="*/ 200 w 335"/>
                <a:gd name="T31" fmla="*/ 76 h 305"/>
                <a:gd name="T32" fmla="*/ 215 w 335"/>
                <a:gd name="T33" fmla="*/ 61 h 305"/>
                <a:gd name="T34" fmla="*/ 215 w 335"/>
                <a:gd name="T35" fmla="*/ 54 h 305"/>
                <a:gd name="T36" fmla="*/ 219 w 335"/>
                <a:gd name="T37" fmla="*/ 51 h 305"/>
                <a:gd name="T38" fmla="*/ 211 w 335"/>
                <a:gd name="T39" fmla="*/ 58 h 305"/>
                <a:gd name="T40" fmla="*/ 200 w 335"/>
                <a:gd name="T41" fmla="*/ 65 h 305"/>
                <a:gd name="T42" fmla="*/ 175 w 335"/>
                <a:gd name="T43" fmla="*/ 72 h 305"/>
                <a:gd name="T44" fmla="*/ 160 w 335"/>
                <a:gd name="T45" fmla="*/ 76 h 305"/>
                <a:gd name="T46" fmla="*/ 142 w 335"/>
                <a:gd name="T47" fmla="*/ 83 h 305"/>
                <a:gd name="T48" fmla="*/ 117 w 335"/>
                <a:gd name="T49" fmla="*/ 101 h 305"/>
                <a:gd name="T50" fmla="*/ 91 w 335"/>
                <a:gd name="T51" fmla="*/ 120 h 305"/>
                <a:gd name="T52" fmla="*/ 51 w 335"/>
                <a:gd name="T53" fmla="*/ 149 h 305"/>
                <a:gd name="T54" fmla="*/ 40 w 335"/>
                <a:gd name="T55" fmla="*/ 160 h 305"/>
                <a:gd name="T56" fmla="*/ 29 w 335"/>
                <a:gd name="T57" fmla="*/ 167 h 305"/>
                <a:gd name="T58" fmla="*/ 26 w 335"/>
                <a:gd name="T59" fmla="*/ 196 h 305"/>
                <a:gd name="T60" fmla="*/ 26 w 335"/>
                <a:gd name="T61" fmla="*/ 211 h 305"/>
                <a:gd name="T62" fmla="*/ 22 w 335"/>
                <a:gd name="T63" fmla="*/ 225 h 305"/>
                <a:gd name="T64" fmla="*/ 19 w 335"/>
                <a:gd name="T65" fmla="*/ 236 h 305"/>
                <a:gd name="T66" fmla="*/ 15 w 335"/>
                <a:gd name="T67" fmla="*/ 251 h 305"/>
                <a:gd name="T68" fmla="*/ 11 w 335"/>
                <a:gd name="T69" fmla="*/ 276 h 305"/>
                <a:gd name="T70" fmla="*/ 0 w 335"/>
                <a:gd name="T71" fmla="*/ 305 h 305"/>
                <a:gd name="T72" fmla="*/ 33 w 335"/>
                <a:gd name="T73" fmla="*/ 276 h 305"/>
                <a:gd name="T74" fmla="*/ 113 w 335"/>
                <a:gd name="T75" fmla="*/ 203 h 305"/>
                <a:gd name="T76" fmla="*/ 135 w 335"/>
                <a:gd name="T77" fmla="*/ 189 h 305"/>
                <a:gd name="T78" fmla="*/ 142 w 335"/>
                <a:gd name="T79" fmla="*/ 182 h 305"/>
                <a:gd name="T80" fmla="*/ 160 w 335"/>
                <a:gd name="T81" fmla="*/ 167 h 305"/>
                <a:gd name="T82" fmla="*/ 211 w 335"/>
                <a:gd name="T83" fmla="*/ 131 h 305"/>
                <a:gd name="T84" fmla="*/ 306 w 335"/>
                <a:gd name="T85" fmla="*/ 61 h 305"/>
                <a:gd name="T86" fmla="*/ 313 w 335"/>
                <a:gd name="T87" fmla="*/ 54 h 305"/>
                <a:gd name="T88" fmla="*/ 321 w 335"/>
                <a:gd name="T89" fmla="*/ 43 h 305"/>
                <a:gd name="T90" fmla="*/ 324 w 335"/>
                <a:gd name="T91" fmla="*/ 36 h 305"/>
                <a:gd name="T92" fmla="*/ 331 w 335"/>
                <a:gd name="T93" fmla="*/ 25 h 305"/>
                <a:gd name="T94" fmla="*/ 331 w 335"/>
                <a:gd name="T95" fmla="*/ 11 h 305"/>
                <a:gd name="T96" fmla="*/ 335 w 335"/>
                <a:gd name="T97" fmla="*/ 0 h 305"/>
                <a:gd name="T98" fmla="*/ 328 w 335"/>
                <a:gd name="T99" fmla="*/ 7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5"/>
                <a:gd name="T151" fmla="*/ 0 h 305"/>
                <a:gd name="T152" fmla="*/ 335 w 335"/>
                <a:gd name="T153" fmla="*/ 305 h 3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5" h="305">
                  <a:moveTo>
                    <a:pt x="328" y="7"/>
                  </a:moveTo>
                  <a:lnTo>
                    <a:pt x="317" y="21"/>
                  </a:lnTo>
                  <a:lnTo>
                    <a:pt x="299" y="32"/>
                  </a:lnTo>
                  <a:lnTo>
                    <a:pt x="280" y="47"/>
                  </a:lnTo>
                  <a:lnTo>
                    <a:pt x="259" y="54"/>
                  </a:lnTo>
                  <a:lnTo>
                    <a:pt x="259" y="47"/>
                  </a:lnTo>
                  <a:lnTo>
                    <a:pt x="251" y="54"/>
                  </a:lnTo>
                  <a:lnTo>
                    <a:pt x="248" y="61"/>
                  </a:lnTo>
                  <a:lnTo>
                    <a:pt x="237" y="69"/>
                  </a:lnTo>
                  <a:lnTo>
                    <a:pt x="219" y="76"/>
                  </a:lnTo>
                  <a:lnTo>
                    <a:pt x="222" y="69"/>
                  </a:lnTo>
                  <a:lnTo>
                    <a:pt x="226" y="61"/>
                  </a:lnTo>
                  <a:lnTo>
                    <a:pt x="230" y="54"/>
                  </a:lnTo>
                  <a:lnTo>
                    <a:pt x="215" y="69"/>
                  </a:lnTo>
                  <a:lnTo>
                    <a:pt x="208" y="76"/>
                  </a:lnTo>
                  <a:lnTo>
                    <a:pt x="200" y="76"/>
                  </a:lnTo>
                  <a:lnTo>
                    <a:pt x="215" y="61"/>
                  </a:lnTo>
                  <a:lnTo>
                    <a:pt x="215" y="54"/>
                  </a:lnTo>
                  <a:lnTo>
                    <a:pt x="219" y="51"/>
                  </a:lnTo>
                  <a:lnTo>
                    <a:pt x="211" y="58"/>
                  </a:lnTo>
                  <a:lnTo>
                    <a:pt x="200" y="65"/>
                  </a:lnTo>
                  <a:lnTo>
                    <a:pt x="175" y="72"/>
                  </a:lnTo>
                  <a:lnTo>
                    <a:pt x="160" y="76"/>
                  </a:lnTo>
                  <a:lnTo>
                    <a:pt x="142" y="83"/>
                  </a:lnTo>
                  <a:lnTo>
                    <a:pt x="117" y="101"/>
                  </a:lnTo>
                  <a:lnTo>
                    <a:pt x="91" y="120"/>
                  </a:lnTo>
                  <a:lnTo>
                    <a:pt x="51" y="149"/>
                  </a:lnTo>
                  <a:lnTo>
                    <a:pt x="40" y="160"/>
                  </a:lnTo>
                  <a:lnTo>
                    <a:pt x="29" y="167"/>
                  </a:lnTo>
                  <a:lnTo>
                    <a:pt x="26" y="196"/>
                  </a:lnTo>
                  <a:lnTo>
                    <a:pt x="26" y="211"/>
                  </a:lnTo>
                  <a:lnTo>
                    <a:pt x="22" y="225"/>
                  </a:lnTo>
                  <a:lnTo>
                    <a:pt x="19" y="236"/>
                  </a:lnTo>
                  <a:lnTo>
                    <a:pt x="15" y="251"/>
                  </a:lnTo>
                  <a:lnTo>
                    <a:pt x="11" y="276"/>
                  </a:lnTo>
                  <a:lnTo>
                    <a:pt x="0" y="305"/>
                  </a:lnTo>
                  <a:lnTo>
                    <a:pt x="33" y="276"/>
                  </a:lnTo>
                  <a:lnTo>
                    <a:pt x="113" y="203"/>
                  </a:lnTo>
                  <a:lnTo>
                    <a:pt x="135" y="189"/>
                  </a:lnTo>
                  <a:lnTo>
                    <a:pt x="142" y="182"/>
                  </a:lnTo>
                  <a:lnTo>
                    <a:pt x="160" y="167"/>
                  </a:lnTo>
                  <a:lnTo>
                    <a:pt x="211" y="131"/>
                  </a:lnTo>
                  <a:lnTo>
                    <a:pt x="306" y="61"/>
                  </a:lnTo>
                  <a:lnTo>
                    <a:pt x="313" y="54"/>
                  </a:lnTo>
                  <a:lnTo>
                    <a:pt x="321" y="43"/>
                  </a:lnTo>
                  <a:lnTo>
                    <a:pt x="324" y="36"/>
                  </a:lnTo>
                  <a:lnTo>
                    <a:pt x="331" y="25"/>
                  </a:lnTo>
                  <a:lnTo>
                    <a:pt x="331" y="11"/>
                  </a:lnTo>
                  <a:lnTo>
                    <a:pt x="335" y="0"/>
                  </a:lnTo>
                  <a:lnTo>
                    <a:pt x="328"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0" name="Freeform 109"/>
            <p:cNvSpPr>
              <a:spLocks/>
            </p:cNvSpPr>
            <p:nvPr/>
          </p:nvSpPr>
          <p:spPr bwMode="auto">
            <a:xfrm>
              <a:off x="4610" y="2910"/>
              <a:ext cx="454" cy="593"/>
            </a:xfrm>
            <a:custGeom>
              <a:avLst/>
              <a:gdLst>
                <a:gd name="T0" fmla="*/ 454 w 454"/>
                <a:gd name="T1" fmla="*/ 353 h 593"/>
                <a:gd name="T2" fmla="*/ 411 w 454"/>
                <a:gd name="T3" fmla="*/ 320 h 593"/>
                <a:gd name="T4" fmla="*/ 353 w 454"/>
                <a:gd name="T5" fmla="*/ 313 h 593"/>
                <a:gd name="T6" fmla="*/ 302 w 454"/>
                <a:gd name="T7" fmla="*/ 294 h 593"/>
                <a:gd name="T8" fmla="*/ 291 w 454"/>
                <a:gd name="T9" fmla="*/ 273 h 593"/>
                <a:gd name="T10" fmla="*/ 291 w 454"/>
                <a:gd name="T11" fmla="*/ 240 h 593"/>
                <a:gd name="T12" fmla="*/ 273 w 454"/>
                <a:gd name="T13" fmla="*/ 222 h 593"/>
                <a:gd name="T14" fmla="*/ 276 w 454"/>
                <a:gd name="T15" fmla="*/ 200 h 593"/>
                <a:gd name="T16" fmla="*/ 258 w 454"/>
                <a:gd name="T17" fmla="*/ 182 h 593"/>
                <a:gd name="T18" fmla="*/ 258 w 454"/>
                <a:gd name="T19" fmla="*/ 145 h 593"/>
                <a:gd name="T20" fmla="*/ 225 w 454"/>
                <a:gd name="T21" fmla="*/ 131 h 593"/>
                <a:gd name="T22" fmla="*/ 207 w 454"/>
                <a:gd name="T23" fmla="*/ 116 h 593"/>
                <a:gd name="T24" fmla="*/ 214 w 454"/>
                <a:gd name="T25" fmla="*/ 84 h 593"/>
                <a:gd name="T26" fmla="*/ 109 w 454"/>
                <a:gd name="T27" fmla="*/ 22 h 593"/>
                <a:gd name="T28" fmla="*/ 58 w 454"/>
                <a:gd name="T29" fmla="*/ 0 h 593"/>
                <a:gd name="T30" fmla="*/ 43 w 454"/>
                <a:gd name="T31" fmla="*/ 14 h 593"/>
                <a:gd name="T32" fmla="*/ 18 w 454"/>
                <a:gd name="T33" fmla="*/ 44 h 593"/>
                <a:gd name="T34" fmla="*/ 11 w 454"/>
                <a:gd name="T35" fmla="*/ 69 h 593"/>
                <a:gd name="T36" fmla="*/ 3 w 454"/>
                <a:gd name="T37" fmla="*/ 91 h 593"/>
                <a:gd name="T38" fmla="*/ 3 w 454"/>
                <a:gd name="T39" fmla="*/ 149 h 593"/>
                <a:gd name="T40" fmla="*/ 105 w 454"/>
                <a:gd name="T41" fmla="*/ 214 h 593"/>
                <a:gd name="T42" fmla="*/ 163 w 454"/>
                <a:gd name="T43" fmla="*/ 247 h 593"/>
                <a:gd name="T44" fmla="*/ 200 w 454"/>
                <a:gd name="T45" fmla="*/ 276 h 593"/>
                <a:gd name="T46" fmla="*/ 262 w 454"/>
                <a:gd name="T47" fmla="*/ 327 h 593"/>
                <a:gd name="T48" fmla="*/ 345 w 454"/>
                <a:gd name="T49" fmla="*/ 400 h 593"/>
                <a:gd name="T50" fmla="*/ 316 w 454"/>
                <a:gd name="T51" fmla="*/ 593 h 593"/>
                <a:gd name="T52" fmla="*/ 331 w 454"/>
                <a:gd name="T53" fmla="*/ 560 h 593"/>
                <a:gd name="T54" fmla="*/ 345 w 454"/>
                <a:gd name="T55" fmla="*/ 535 h 593"/>
                <a:gd name="T56" fmla="*/ 360 w 454"/>
                <a:gd name="T57" fmla="*/ 505 h 593"/>
                <a:gd name="T58" fmla="*/ 374 w 454"/>
                <a:gd name="T59" fmla="*/ 480 h 593"/>
                <a:gd name="T60" fmla="*/ 389 w 454"/>
                <a:gd name="T61" fmla="*/ 455 h 593"/>
                <a:gd name="T62" fmla="*/ 396 w 454"/>
                <a:gd name="T63" fmla="*/ 440 h 593"/>
                <a:gd name="T64" fmla="*/ 396 w 454"/>
                <a:gd name="T65" fmla="*/ 411 h 593"/>
                <a:gd name="T66" fmla="*/ 411 w 454"/>
                <a:gd name="T67" fmla="*/ 382 h 593"/>
                <a:gd name="T68" fmla="*/ 418 w 454"/>
                <a:gd name="T69" fmla="*/ 371 h 593"/>
                <a:gd name="T70" fmla="*/ 443 w 454"/>
                <a:gd name="T71" fmla="*/ 360 h 5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593"/>
                <a:gd name="T110" fmla="*/ 454 w 454"/>
                <a:gd name="T111" fmla="*/ 593 h 5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593">
                  <a:moveTo>
                    <a:pt x="443" y="360"/>
                  </a:moveTo>
                  <a:lnTo>
                    <a:pt x="454" y="353"/>
                  </a:lnTo>
                  <a:lnTo>
                    <a:pt x="440" y="342"/>
                  </a:lnTo>
                  <a:lnTo>
                    <a:pt x="411" y="320"/>
                  </a:lnTo>
                  <a:lnTo>
                    <a:pt x="385" y="316"/>
                  </a:lnTo>
                  <a:lnTo>
                    <a:pt x="353" y="313"/>
                  </a:lnTo>
                  <a:lnTo>
                    <a:pt x="331" y="305"/>
                  </a:lnTo>
                  <a:lnTo>
                    <a:pt x="302" y="294"/>
                  </a:lnTo>
                  <a:lnTo>
                    <a:pt x="298" y="291"/>
                  </a:lnTo>
                  <a:lnTo>
                    <a:pt x="291" y="273"/>
                  </a:lnTo>
                  <a:lnTo>
                    <a:pt x="291" y="254"/>
                  </a:lnTo>
                  <a:lnTo>
                    <a:pt x="291" y="240"/>
                  </a:lnTo>
                  <a:lnTo>
                    <a:pt x="287" y="233"/>
                  </a:lnTo>
                  <a:lnTo>
                    <a:pt x="273" y="222"/>
                  </a:lnTo>
                  <a:lnTo>
                    <a:pt x="269" y="211"/>
                  </a:lnTo>
                  <a:lnTo>
                    <a:pt x="276" y="200"/>
                  </a:lnTo>
                  <a:lnTo>
                    <a:pt x="273" y="193"/>
                  </a:lnTo>
                  <a:lnTo>
                    <a:pt x="258" y="182"/>
                  </a:lnTo>
                  <a:lnTo>
                    <a:pt x="258" y="156"/>
                  </a:lnTo>
                  <a:lnTo>
                    <a:pt x="258" y="145"/>
                  </a:lnTo>
                  <a:lnTo>
                    <a:pt x="225" y="131"/>
                  </a:lnTo>
                  <a:lnTo>
                    <a:pt x="214" y="131"/>
                  </a:lnTo>
                  <a:lnTo>
                    <a:pt x="207" y="116"/>
                  </a:lnTo>
                  <a:lnTo>
                    <a:pt x="203" y="109"/>
                  </a:lnTo>
                  <a:lnTo>
                    <a:pt x="214" y="84"/>
                  </a:lnTo>
                  <a:lnTo>
                    <a:pt x="222" y="65"/>
                  </a:lnTo>
                  <a:lnTo>
                    <a:pt x="109" y="22"/>
                  </a:lnTo>
                  <a:lnTo>
                    <a:pt x="91" y="14"/>
                  </a:lnTo>
                  <a:lnTo>
                    <a:pt x="58" y="0"/>
                  </a:lnTo>
                  <a:lnTo>
                    <a:pt x="54" y="7"/>
                  </a:lnTo>
                  <a:lnTo>
                    <a:pt x="43" y="14"/>
                  </a:lnTo>
                  <a:lnTo>
                    <a:pt x="25" y="33"/>
                  </a:lnTo>
                  <a:lnTo>
                    <a:pt x="18" y="44"/>
                  </a:lnTo>
                  <a:lnTo>
                    <a:pt x="14" y="58"/>
                  </a:lnTo>
                  <a:lnTo>
                    <a:pt x="11" y="69"/>
                  </a:lnTo>
                  <a:lnTo>
                    <a:pt x="7" y="80"/>
                  </a:lnTo>
                  <a:lnTo>
                    <a:pt x="3" y="91"/>
                  </a:lnTo>
                  <a:lnTo>
                    <a:pt x="0" y="131"/>
                  </a:lnTo>
                  <a:lnTo>
                    <a:pt x="3" y="149"/>
                  </a:lnTo>
                  <a:lnTo>
                    <a:pt x="69" y="178"/>
                  </a:lnTo>
                  <a:lnTo>
                    <a:pt x="105" y="214"/>
                  </a:lnTo>
                  <a:lnTo>
                    <a:pt x="123" y="225"/>
                  </a:lnTo>
                  <a:lnTo>
                    <a:pt x="163" y="247"/>
                  </a:lnTo>
                  <a:lnTo>
                    <a:pt x="171" y="251"/>
                  </a:lnTo>
                  <a:lnTo>
                    <a:pt x="200" y="276"/>
                  </a:lnTo>
                  <a:lnTo>
                    <a:pt x="211" y="287"/>
                  </a:lnTo>
                  <a:lnTo>
                    <a:pt x="262" y="327"/>
                  </a:lnTo>
                  <a:lnTo>
                    <a:pt x="338" y="396"/>
                  </a:lnTo>
                  <a:lnTo>
                    <a:pt x="345" y="400"/>
                  </a:lnTo>
                  <a:lnTo>
                    <a:pt x="262" y="593"/>
                  </a:lnTo>
                  <a:lnTo>
                    <a:pt x="316" y="593"/>
                  </a:lnTo>
                  <a:lnTo>
                    <a:pt x="323" y="578"/>
                  </a:lnTo>
                  <a:lnTo>
                    <a:pt x="331" y="560"/>
                  </a:lnTo>
                  <a:lnTo>
                    <a:pt x="338" y="549"/>
                  </a:lnTo>
                  <a:lnTo>
                    <a:pt x="345" y="535"/>
                  </a:lnTo>
                  <a:lnTo>
                    <a:pt x="353" y="527"/>
                  </a:lnTo>
                  <a:lnTo>
                    <a:pt x="360" y="505"/>
                  </a:lnTo>
                  <a:lnTo>
                    <a:pt x="367" y="498"/>
                  </a:lnTo>
                  <a:lnTo>
                    <a:pt x="374" y="480"/>
                  </a:lnTo>
                  <a:lnTo>
                    <a:pt x="382" y="469"/>
                  </a:lnTo>
                  <a:lnTo>
                    <a:pt x="389" y="455"/>
                  </a:lnTo>
                  <a:lnTo>
                    <a:pt x="393" y="444"/>
                  </a:lnTo>
                  <a:lnTo>
                    <a:pt x="396" y="440"/>
                  </a:lnTo>
                  <a:lnTo>
                    <a:pt x="393" y="422"/>
                  </a:lnTo>
                  <a:lnTo>
                    <a:pt x="396" y="411"/>
                  </a:lnTo>
                  <a:lnTo>
                    <a:pt x="403" y="396"/>
                  </a:lnTo>
                  <a:lnTo>
                    <a:pt x="411" y="382"/>
                  </a:lnTo>
                  <a:lnTo>
                    <a:pt x="411" y="375"/>
                  </a:lnTo>
                  <a:lnTo>
                    <a:pt x="418" y="371"/>
                  </a:lnTo>
                  <a:lnTo>
                    <a:pt x="429" y="367"/>
                  </a:lnTo>
                  <a:lnTo>
                    <a:pt x="443" y="36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1" name="Freeform 110"/>
            <p:cNvSpPr>
              <a:spLocks/>
            </p:cNvSpPr>
            <p:nvPr/>
          </p:nvSpPr>
          <p:spPr bwMode="auto">
            <a:xfrm>
              <a:off x="4995" y="3077"/>
              <a:ext cx="448" cy="426"/>
            </a:xfrm>
            <a:custGeom>
              <a:avLst/>
              <a:gdLst>
                <a:gd name="T0" fmla="*/ 364 w 448"/>
                <a:gd name="T1" fmla="*/ 26 h 426"/>
                <a:gd name="T2" fmla="*/ 360 w 448"/>
                <a:gd name="T3" fmla="*/ 37 h 426"/>
                <a:gd name="T4" fmla="*/ 360 w 448"/>
                <a:gd name="T5" fmla="*/ 51 h 426"/>
                <a:gd name="T6" fmla="*/ 353 w 448"/>
                <a:gd name="T7" fmla="*/ 62 h 426"/>
                <a:gd name="T8" fmla="*/ 350 w 448"/>
                <a:gd name="T9" fmla="*/ 69 h 426"/>
                <a:gd name="T10" fmla="*/ 342 w 448"/>
                <a:gd name="T11" fmla="*/ 80 h 426"/>
                <a:gd name="T12" fmla="*/ 335 w 448"/>
                <a:gd name="T13" fmla="*/ 87 h 426"/>
                <a:gd name="T14" fmla="*/ 240 w 448"/>
                <a:gd name="T15" fmla="*/ 157 h 426"/>
                <a:gd name="T16" fmla="*/ 189 w 448"/>
                <a:gd name="T17" fmla="*/ 193 h 426"/>
                <a:gd name="T18" fmla="*/ 171 w 448"/>
                <a:gd name="T19" fmla="*/ 208 h 426"/>
                <a:gd name="T20" fmla="*/ 164 w 448"/>
                <a:gd name="T21" fmla="*/ 215 h 426"/>
                <a:gd name="T22" fmla="*/ 142 w 448"/>
                <a:gd name="T23" fmla="*/ 233 h 426"/>
                <a:gd name="T24" fmla="*/ 120 w 448"/>
                <a:gd name="T25" fmla="*/ 258 h 426"/>
                <a:gd name="T26" fmla="*/ 62 w 448"/>
                <a:gd name="T27" fmla="*/ 331 h 426"/>
                <a:gd name="T28" fmla="*/ 18 w 448"/>
                <a:gd name="T29" fmla="*/ 397 h 426"/>
                <a:gd name="T30" fmla="*/ 0 w 448"/>
                <a:gd name="T31" fmla="*/ 426 h 426"/>
                <a:gd name="T32" fmla="*/ 448 w 448"/>
                <a:gd name="T33" fmla="*/ 426 h 426"/>
                <a:gd name="T34" fmla="*/ 448 w 448"/>
                <a:gd name="T35" fmla="*/ 109 h 426"/>
                <a:gd name="T36" fmla="*/ 411 w 448"/>
                <a:gd name="T37" fmla="*/ 33 h 426"/>
                <a:gd name="T38" fmla="*/ 375 w 448"/>
                <a:gd name="T39" fmla="*/ 0 h 426"/>
                <a:gd name="T40" fmla="*/ 368 w 448"/>
                <a:gd name="T41" fmla="*/ 15 h 426"/>
                <a:gd name="T42" fmla="*/ 364 w 448"/>
                <a:gd name="T43" fmla="*/ 26 h 4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8"/>
                <a:gd name="T67" fmla="*/ 0 h 426"/>
                <a:gd name="T68" fmla="*/ 448 w 448"/>
                <a:gd name="T69" fmla="*/ 426 h 4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8" h="426">
                  <a:moveTo>
                    <a:pt x="364" y="26"/>
                  </a:moveTo>
                  <a:lnTo>
                    <a:pt x="360" y="37"/>
                  </a:lnTo>
                  <a:lnTo>
                    <a:pt x="360" y="51"/>
                  </a:lnTo>
                  <a:lnTo>
                    <a:pt x="353" y="62"/>
                  </a:lnTo>
                  <a:lnTo>
                    <a:pt x="350" y="69"/>
                  </a:lnTo>
                  <a:lnTo>
                    <a:pt x="342" y="80"/>
                  </a:lnTo>
                  <a:lnTo>
                    <a:pt x="335" y="87"/>
                  </a:lnTo>
                  <a:lnTo>
                    <a:pt x="240" y="157"/>
                  </a:lnTo>
                  <a:lnTo>
                    <a:pt x="189" y="193"/>
                  </a:lnTo>
                  <a:lnTo>
                    <a:pt x="171" y="208"/>
                  </a:lnTo>
                  <a:lnTo>
                    <a:pt x="164" y="215"/>
                  </a:lnTo>
                  <a:lnTo>
                    <a:pt x="142" y="233"/>
                  </a:lnTo>
                  <a:lnTo>
                    <a:pt x="120" y="258"/>
                  </a:lnTo>
                  <a:lnTo>
                    <a:pt x="62" y="331"/>
                  </a:lnTo>
                  <a:lnTo>
                    <a:pt x="18" y="397"/>
                  </a:lnTo>
                  <a:lnTo>
                    <a:pt x="0" y="426"/>
                  </a:lnTo>
                  <a:lnTo>
                    <a:pt x="448" y="426"/>
                  </a:lnTo>
                  <a:lnTo>
                    <a:pt x="448" y="109"/>
                  </a:lnTo>
                  <a:lnTo>
                    <a:pt x="411" y="33"/>
                  </a:lnTo>
                  <a:lnTo>
                    <a:pt x="375" y="0"/>
                  </a:lnTo>
                  <a:lnTo>
                    <a:pt x="368" y="15"/>
                  </a:lnTo>
                  <a:lnTo>
                    <a:pt x="364" y="26"/>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2" name="Freeform 111"/>
            <p:cNvSpPr>
              <a:spLocks/>
            </p:cNvSpPr>
            <p:nvPr/>
          </p:nvSpPr>
          <p:spPr bwMode="auto">
            <a:xfrm>
              <a:off x="4981" y="3292"/>
              <a:ext cx="178" cy="211"/>
            </a:xfrm>
            <a:custGeom>
              <a:avLst/>
              <a:gdLst>
                <a:gd name="T0" fmla="*/ 14 w 178"/>
                <a:gd name="T1" fmla="*/ 211 h 211"/>
                <a:gd name="T2" fmla="*/ 32 w 178"/>
                <a:gd name="T3" fmla="*/ 182 h 211"/>
                <a:gd name="T4" fmla="*/ 76 w 178"/>
                <a:gd name="T5" fmla="*/ 116 h 211"/>
                <a:gd name="T6" fmla="*/ 134 w 178"/>
                <a:gd name="T7" fmla="*/ 43 h 211"/>
                <a:gd name="T8" fmla="*/ 156 w 178"/>
                <a:gd name="T9" fmla="*/ 18 h 211"/>
                <a:gd name="T10" fmla="*/ 178 w 178"/>
                <a:gd name="T11" fmla="*/ 0 h 211"/>
                <a:gd name="T12" fmla="*/ 156 w 178"/>
                <a:gd name="T13" fmla="*/ 14 h 211"/>
                <a:gd name="T14" fmla="*/ 76 w 178"/>
                <a:gd name="T15" fmla="*/ 87 h 211"/>
                <a:gd name="T16" fmla="*/ 43 w 178"/>
                <a:gd name="T17" fmla="*/ 116 h 211"/>
                <a:gd name="T18" fmla="*/ 54 w 178"/>
                <a:gd name="T19" fmla="*/ 87 h 211"/>
                <a:gd name="T20" fmla="*/ 58 w 178"/>
                <a:gd name="T21" fmla="*/ 62 h 211"/>
                <a:gd name="T22" fmla="*/ 62 w 178"/>
                <a:gd name="T23" fmla="*/ 47 h 211"/>
                <a:gd name="T24" fmla="*/ 54 w 178"/>
                <a:gd name="T25" fmla="*/ 51 h 211"/>
                <a:gd name="T26" fmla="*/ 43 w 178"/>
                <a:gd name="T27" fmla="*/ 58 h 211"/>
                <a:gd name="T28" fmla="*/ 40 w 178"/>
                <a:gd name="T29" fmla="*/ 62 h 211"/>
                <a:gd name="T30" fmla="*/ 40 w 178"/>
                <a:gd name="T31" fmla="*/ 73 h 211"/>
                <a:gd name="T32" fmla="*/ 32 w 178"/>
                <a:gd name="T33" fmla="*/ 87 h 211"/>
                <a:gd name="T34" fmla="*/ 32 w 178"/>
                <a:gd name="T35" fmla="*/ 102 h 211"/>
                <a:gd name="T36" fmla="*/ 25 w 178"/>
                <a:gd name="T37" fmla="*/ 120 h 211"/>
                <a:gd name="T38" fmla="*/ 22 w 178"/>
                <a:gd name="T39" fmla="*/ 134 h 211"/>
                <a:gd name="T40" fmla="*/ 18 w 178"/>
                <a:gd name="T41" fmla="*/ 156 h 211"/>
                <a:gd name="T42" fmla="*/ 11 w 178"/>
                <a:gd name="T43" fmla="*/ 167 h 211"/>
                <a:gd name="T44" fmla="*/ 7 w 178"/>
                <a:gd name="T45" fmla="*/ 193 h 211"/>
                <a:gd name="T46" fmla="*/ 3 w 178"/>
                <a:gd name="T47" fmla="*/ 207 h 211"/>
                <a:gd name="T48" fmla="*/ 0 w 178"/>
                <a:gd name="T49" fmla="*/ 211 h 211"/>
                <a:gd name="T50" fmla="*/ 14 w 178"/>
                <a:gd name="T51" fmla="*/ 211 h 2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8"/>
                <a:gd name="T79" fmla="*/ 0 h 211"/>
                <a:gd name="T80" fmla="*/ 178 w 178"/>
                <a:gd name="T81" fmla="*/ 211 h 2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8" h="211">
                  <a:moveTo>
                    <a:pt x="14" y="211"/>
                  </a:moveTo>
                  <a:lnTo>
                    <a:pt x="32" y="182"/>
                  </a:lnTo>
                  <a:lnTo>
                    <a:pt x="76" y="116"/>
                  </a:lnTo>
                  <a:lnTo>
                    <a:pt x="134" y="43"/>
                  </a:lnTo>
                  <a:lnTo>
                    <a:pt x="156" y="18"/>
                  </a:lnTo>
                  <a:lnTo>
                    <a:pt x="178" y="0"/>
                  </a:lnTo>
                  <a:lnTo>
                    <a:pt x="156" y="14"/>
                  </a:lnTo>
                  <a:lnTo>
                    <a:pt x="76" y="87"/>
                  </a:lnTo>
                  <a:lnTo>
                    <a:pt x="43" y="116"/>
                  </a:lnTo>
                  <a:lnTo>
                    <a:pt x="54" y="87"/>
                  </a:lnTo>
                  <a:lnTo>
                    <a:pt x="58" y="62"/>
                  </a:lnTo>
                  <a:lnTo>
                    <a:pt x="62" y="47"/>
                  </a:lnTo>
                  <a:lnTo>
                    <a:pt x="54" y="51"/>
                  </a:lnTo>
                  <a:lnTo>
                    <a:pt x="43" y="58"/>
                  </a:lnTo>
                  <a:lnTo>
                    <a:pt x="40" y="62"/>
                  </a:lnTo>
                  <a:lnTo>
                    <a:pt x="40" y="73"/>
                  </a:lnTo>
                  <a:lnTo>
                    <a:pt x="32" y="87"/>
                  </a:lnTo>
                  <a:lnTo>
                    <a:pt x="32" y="102"/>
                  </a:lnTo>
                  <a:lnTo>
                    <a:pt x="25" y="120"/>
                  </a:lnTo>
                  <a:lnTo>
                    <a:pt x="22" y="134"/>
                  </a:lnTo>
                  <a:lnTo>
                    <a:pt x="18" y="156"/>
                  </a:lnTo>
                  <a:lnTo>
                    <a:pt x="11" y="167"/>
                  </a:lnTo>
                  <a:lnTo>
                    <a:pt x="7" y="193"/>
                  </a:lnTo>
                  <a:lnTo>
                    <a:pt x="3" y="207"/>
                  </a:lnTo>
                  <a:lnTo>
                    <a:pt x="0" y="211"/>
                  </a:lnTo>
                  <a:lnTo>
                    <a:pt x="14" y="211"/>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3" name="Freeform 112"/>
            <p:cNvSpPr>
              <a:spLocks/>
            </p:cNvSpPr>
            <p:nvPr/>
          </p:nvSpPr>
          <p:spPr bwMode="auto">
            <a:xfrm>
              <a:off x="4955" y="3437"/>
              <a:ext cx="33" cy="62"/>
            </a:xfrm>
            <a:custGeom>
              <a:avLst/>
              <a:gdLst>
                <a:gd name="T0" fmla="*/ 0 w 33"/>
                <a:gd name="T1" fmla="*/ 8 h 62"/>
                <a:gd name="T2" fmla="*/ 29 w 33"/>
                <a:gd name="T3" fmla="*/ 62 h 62"/>
                <a:gd name="T4" fmla="*/ 33 w 33"/>
                <a:gd name="T5" fmla="*/ 48 h 62"/>
                <a:gd name="T6" fmla="*/ 8 w 33"/>
                <a:gd name="T7" fmla="*/ 0 h 62"/>
                <a:gd name="T8" fmla="*/ 0 w 33"/>
                <a:gd name="T9" fmla="*/ 8 h 62"/>
                <a:gd name="T10" fmla="*/ 0 60000 65536"/>
                <a:gd name="T11" fmla="*/ 0 60000 65536"/>
                <a:gd name="T12" fmla="*/ 0 60000 65536"/>
                <a:gd name="T13" fmla="*/ 0 60000 65536"/>
                <a:gd name="T14" fmla="*/ 0 60000 65536"/>
                <a:gd name="T15" fmla="*/ 0 w 33"/>
                <a:gd name="T16" fmla="*/ 0 h 62"/>
                <a:gd name="T17" fmla="*/ 33 w 33"/>
                <a:gd name="T18" fmla="*/ 62 h 62"/>
              </a:gdLst>
              <a:ahLst/>
              <a:cxnLst>
                <a:cxn ang="T10">
                  <a:pos x="T0" y="T1"/>
                </a:cxn>
                <a:cxn ang="T11">
                  <a:pos x="T2" y="T3"/>
                </a:cxn>
                <a:cxn ang="T12">
                  <a:pos x="T4" y="T5"/>
                </a:cxn>
                <a:cxn ang="T13">
                  <a:pos x="T6" y="T7"/>
                </a:cxn>
                <a:cxn ang="T14">
                  <a:pos x="T8" y="T9"/>
                </a:cxn>
              </a:cxnLst>
              <a:rect l="T15" t="T16" r="T17" b="T18"/>
              <a:pathLst>
                <a:path w="33" h="62">
                  <a:moveTo>
                    <a:pt x="0" y="8"/>
                  </a:moveTo>
                  <a:lnTo>
                    <a:pt x="29" y="62"/>
                  </a:lnTo>
                  <a:lnTo>
                    <a:pt x="33" y="48"/>
                  </a:lnTo>
                  <a:lnTo>
                    <a:pt x="8" y="0"/>
                  </a:lnTo>
                  <a:lnTo>
                    <a:pt x="0" y="8"/>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4" name="Freeform 113"/>
            <p:cNvSpPr>
              <a:spLocks/>
            </p:cNvSpPr>
            <p:nvPr/>
          </p:nvSpPr>
          <p:spPr bwMode="auto">
            <a:xfrm>
              <a:off x="4948" y="3445"/>
              <a:ext cx="36" cy="58"/>
            </a:xfrm>
            <a:custGeom>
              <a:avLst/>
              <a:gdLst>
                <a:gd name="T0" fmla="*/ 22 w 36"/>
                <a:gd name="T1" fmla="*/ 58 h 58"/>
                <a:gd name="T2" fmla="*/ 33 w 36"/>
                <a:gd name="T3" fmla="*/ 58 h 58"/>
                <a:gd name="T4" fmla="*/ 36 w 36"/>
                <a:gd name="T5" fmla="*/ 54 h 58"/>
                <a:gd name="T6" fmla="*/ 7 w 36"/>
                <a:gd name="T7" fmla="*/ 0 h 58"/>
                <a:gd name="T8" fmla="*/ 0 w 36"/>
                <a:gd name="T9" fmla="*/ 14 h 58"/>
                <a:gd name="T10" fmla="*/ 22 w 36"/>
                <a:gd name="T11" fmla="*/ 58 h 58"/>
                <a:gd name="T12" fmla="*/ 0 60000 65536"/>
                <a:gd name="T13" fmla="*/ 0 60000 65536"/>
                <a:gd name="T14" fmla="*/ 0 60000 65536"/>
                <a:gd name="T15" fmla="*/ 0 60000 65536"/>
                <a:gd name="T16" fmla="*/ 0 60000 65536"/>
                <a:gd name="T17" fmla="*/ 0 60000 65536"/>
                <a:gd name="T18" fmla="*/ 0 w 36"/>
                <a:gd name="T19" fmla="*/ 0 h 58"/>
                <a:gd name="T20" fmla="*/ 36 w 36"/>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36" h="58">
                  <a:moveTo>
                    <a:pt x="22" y="58"/>
                  </a:moveTo>
                  <a:lnTo>
                    <a:pt x="33" y="58"/>
                  </a:lnTo>
                  <a:lnTo>
                    <a:pt x="36" y="54"/>
                  </a:lnTo>
                  <a:lnTo>
                    <a:pt x="7" y="0"/>
                  </a:lnTo>
                  <a:lnTo>
                    <a:pt x="0" y="14"/>
                  </a:lnTo>
                  <a:lnTo>
                    <a:pt x="22" y="58"/>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5" name="Freeform 114"/>
            <p:cNvSpPr>
              <a:spLocks/>
            </p:cNvSpPr>
            <p:nvPr/>
          </p:nvSpPr>
          <p:spPr bwMode="auto">
            <a:xfrm>
              <a:off x="5039" y="3270"/>
              <a:ext cx="14" cy="29"/>
            </a:xfrm>
            <a:custGeom>
              <a:avLst/>
              <a:gdLst>
                <a:gd name="T0" fmla="*/ 11 w 14"/>
                <a:gd name="T1" fmla="*/ 29 h 29"/>
                <a:gd name="T2" fmla="*/ 14 w 14"/>
                <a:gd name="T3" fmla="*/ 0 h 29"/>
                <a:gd name="T4" fmla="*/ 0 w 14"/>
                <a:gd name="T5" fmla="*/ 7 h 29"/>
                <a:gd name="T6" fmla="*/ 11 w 14"/>
                <a:gd name="T7" fmla="*/ 29 h 29"/>
                <a:gd name="T8" fmla="*/ 0 60000 65536"/>
                <a:gd name="T9" fmla="*/ 0 60000 65536"/>
                <a:gd name="T10" fmla="*/ 0 60000 65536"/>
                <a:gd name="T11" fmla="*/ 0 60000 65536"/>
                <a:gd name="T12" fmla="*/ 0 w 14"/>
                <a:gd name="T13" fmla="*/ 0 h 29"/>
                <a:gd name="T14" fmla="*/ 14 w 14"/>
                <a:gd name="T15" fmla="*/ 29 h 29"/>
              </a:gdLst>
              <a:ahLst/>
              <a:cxnLst>
                <a:cxn ang="T8">
                  <a:pos x="T0" y="T1"/>
                </a:cxn>
                <a:cxn ang="T9">
                  <a:pos x="T2" y="T3"/>
                </a:cxn>
                <a:cxn ang="T10">
                  <a:pos x="T4" y="T5"/>
                </a:cxn>
                <a:cxn ang="T11">
                  <a:pos x="T6" y="T7"/>
                </a:cxn>
              </a:cxnLst>
              <a:rect l="T12" t="T13" r="T14" b="T15"/>
              <a:pathLst>
                <a:path w="14" h="29">
                  <a:moveTo>
                    <a:pt x="11" y="29"/>
                  </a:moveTo>
                  <a:lnTo>
                    <a:pt x="14" y="0"/>
                  </a:lnTo>
                  <a:lnTo>
                    <a:pt x="0" y="7"/>
                  </a:lnTo>
                  <a:lnTo>
                    <a:pt x="11" y="29"/>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6" name="Freeform 115"/>
            <p:cNvSpPr>
              <a:spLocks/>
            </p:cNvSpPr>
            <p:nvPr/>
          </p:nvSpPr>
          <p:spPr bwMode="auto">
            <a:xfrm>
              <a:off x="5028" y="3277"/>
              <a:ext cx="22" cy="37"/>
            </a:xfrm>
            <a:custGeom>
              <a:avLst/>
              <a:gdLst>
                <a:gd name="T0" fmla="*/ 22 w 22"/>
                <a:gd name="T1" fmla="*/ 22 h 37"/>
                <a:gd name="T2" fmla="*/ 11 w 22"/>
                <a:gd name="T3" fmla="*/ 0 h 37"/>
                <a:gd name="T4" fmla="*/ 0 w 22"/>
                <a:gd name="T5" fmla="*/ 4 h 37"/>
                <a:gd name="T6" fmla="*/ 22 w 22"/>
                <a:gd name="T7" fmla="*/ 37 h 37"/>
                <a:gd name="T8" fmla="*/ 22 w 22"/>
                <a:gd name="T9" fmla="*/ 22 h 37"/>
                <a:gd name="T10" fmla="*/ 0 60000 65536"/>
                <a:gd name="T11" fmla="*/ 0 60000 65536"/>
                <a:gd name="T12" fmla="*/ 0 60000 65536"/>
                <a:gd name="T13" fmla="*/ 0 60000 65536"/>
                <a:gd name="T14" fmla="*/ 0 60000 65536"/>
                <a:gd name="T15" fmla="*/ 0 w 22"/>
                <a:gd name="T16" fmla="*/ 0 h 37"/>
                <a:gd name="T17" fmla="*/ 22 w 22"/>
                <a:gd name="T18" fmla="*/ 37 h 37"/>
              </a:gdLst>
              <a:ahLst/>
              <a:cxnLst>
                <a:cxn ang="T10">
                  <a:pos x="T0" y="T1"/>
                </a:cxn>
                <a:cxn ang="T11">
                  <a:pos x="T2" y="T3"/>
                </a:cxn>
                <a:cxn ang="T12">
                  <a:pos x="T4" y="T5"/>
                </a:cxn>
                <a:cxn ang="T13">
                  <a:pos x="T6" y="T7"/>
                </a:cxn>
                <a:cxn ang="T14">
                  <a:pos x="T8" y="T9"/>
                </a:cxn>
              </a:cxnLst>
              <a:rect l="T15" t="T16" r="T17" b="T18"/>
              <a:pathLst>
                <a:path w="22" h="37">
                  <a:moveTo>
                    <a:pt x="22" y="22"/>
                  </a:moveTo>
                  <a:lnTo>
                    <a:pt x="11" y="0"/>
                  </a:lnTo>
                  <a:lnTo>
                    <a:pt x="0" y="4"/>
                  </a:lnTo>
                  <a:lnTo>
                    <a:pt x="22" y="37"/>
                  </a:lnTo>
                  <a:lnTo>
                    <a:pt x="22" y="22"/>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7" name="Freeform 116"/>
            <p:cNvSpPr>
              <a:spLocks/>
            </p:cNvSpPr>
            <p:nvPr/>
          </p:nvSpPr>
          <p:spPr bwMode="auto">
            <a:xfrm>
              <a:off x="5021" y="3281"/>
              <a:ext cx="29" cy="58"/>
            </a:xfrm>
            <a:custGeom>
              <a:avLst/>
              <a:gdLst>
                <a:gd name="T0" fmla="*/ 22 w 29"/>
                <a:gd name="T1" fmla="*/ 58 h 58"/>
                <a:gd name="T2" fmla="*/ 25 w 29"/>
                <a:gd name="T3" fmla="*/ 47 h 58"/>
                <a:gd name="T4" fmla="*/ 29 w 29"/>
                <a:gd name="T5" fmla="*/ 33 h 58"/>
                <a:gd name="T6" fmla="*/ 7 w 29"/>
                <a:gd name="T7" fmla="*/ 0 h 58"/>
                <a:gd name="T8" fmla="*/ 0 w 29"/>
                <a:gd name="T9" fmla="*/ 4 h 58"/>
                <a:gd name="T10" fmla="*/ 0 w 29"/>
                <a:gd name="T11" fmla="*/ 11 h 58"/>
                <a:gd name="T12" fmla="*/ 22 w 29"/>
                <a:gd name="T13" fmla="*/ 58 h 58"/>
                <a:gd name="T14" fmla="*/ 0 60000 65536"/>
                <a:gd name="T15" fmla="*/ 0 60000 65536"/>
                <a:gd name="T16" fmla="*/ 0 60000 65536"/>
                <a:gd name="T17" fmla="*/ 0 60000 65536"/>
                <a:gd name="T18" fmla="*/ 0 60000 65536"/>
                <a:gd name="T19" fmla="*/ 0 60000 65536"/>
                <a:gd name="T20" fmla="*/ 0 60000 65536"/>
                <a:gd name="T21" fmla="*/ 0 w 29"/>
                <a:gd name="T22" fmla="*/ 0 h 58"/>
                <a:gd name="T23" fmla="*/ 29 w 29"/>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58">
                  <a:moveTo>
                    <a:pt x="22" y="58"/>
                  </a:moveTo>
                  <a:lnTo>
                    <a:pt x="25" y="47"/>
                  </a:lnTo>
                  <a:lnTo>
                    <a:pt x="29" y="33"/>
                  </a:lnTo>
                  <a:lnTo>
                    <a:pt x="7" y="0"/>
                  </a:lnTo>
                  <a:lnTo>
                    <a:pt x="0" y="4"/>
                  </a:lnTo>
                  <a:lnTo>
                    <a:pt x="0" y="11"/>
                  </a:lnTo>
                  <a:lnTo>
                    <a:pt x="22" y="58"/>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8" name="Freeform 117"/>
            <p:cNvSpPr>
              <a:spLocks/>
            </p:cNvSpPr>
            <p:nvPr/>
          </p:nvSpPr>
          <p:spPr bwMode="auto">
            <a:xfrm>
              <a:off x="5013" y="3292"/>
              <a:ext cx="30" cy="51"/>
            </a:xfrm>
            <a:custGeom>
              <a:avLst/>
              <a:gdLst>
                <a:gd name="T0" fmla="*/ 22 w 30"/>
                <a:gd name="T1" fmla="*/ 51 h 51"/>
                <a:gd name="T2" fmla="*/ 30 w 30"/>
                <a:gd name="T3" fmla="*/ 47 h 51"/>
                <a:gd name="T4" fmla="*/ 8 w 30"/>
                <a:gd name="T5" fmla="*/ 0 h 51"/>
                <a:gd name="T6" fmla="*/ 0 w 30"/>
                <a:gd name="T7" fmla="*/ 14 h 51"/>
                <a:gd name="T8" fmla="*/ 22 w 30"/>
                <a:gd name="T9" fmla="*/ 51 h 51"/>
                <a:gd name="T10" fmla="*/ 0 60000 65536"/>
                <a:gd name="T11" fmla="*/ 0 60000 65536"/>
                <a:gd name="T12" fmla="*/ 0 60000 65536"/>
                <a:gd name="T13" fmla="*/ 0 60000 65536"/>
                <a:gd name="T14" fmla="*/ 0 60000 65536"/>
                <a:gd name="T15" fmla="*/ 0 w 30"/>
                <a:gd name="T16" fmla="*/ 0 h 51"/>
                <a:gd name="T17" fmla="*/ 30 w 30"/>
                <a:gd name="T18" fmla="*/ 51 h 51"/>
              </a:gdLst>
              <a:ahLst/>
              <a:cxnLst>
                <a:cxn ang="T10">
                  <a:pos x="T0" y="T1"/>
                </a:cxn>
                <a:cxn ang="T11">
                  <a:pos x="T2" y="T3"/>
                </a:cxn>
                <a:cxn ang="T12">
                  <a:pos x="T4" y="T5"/>
                </a:cxn>
                <a:cxn ang="T13">
                  <a:pos x="T6" y="T7"/>
                </a:cxn>
                <a:cxn ang="T14">
                  <a:pos x="T8" y="T9"/>
                </a:cxn>
              </a:cxnLst>
              <a:rect l="T15" t="T16" r="T17" b="T18"/>
              <a:pathLst>
                <a:path w="30" h="51">
                  <a:moveTo>
                    <a:pt x="22" y="51"/>
                  </a:moveTo>
                  <a:lnTo>
                    <a:pt x="30" y="47"/>
                  </a:lnTo>
                  <a:lnTo>
                    <a:pt x="8" y="0"/>
                  </a:lnTo>
                  <a:lnTo>
                    <a:pt x="0" y="14"/>
                  </a:lnTo>
                  <a:lnTo>
                    <a:pt x="22" y="51"/>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49" name="Freeform 118"/>
            <p:cNvSpPr>
              <a:spLocks/>
            </p:cNvSpPr>
            <p:nvPr/>
          </p:nvSpPr>
          <p:spPr bwMode="auto">
            <a:xfrm>
              <a:off x="5006" y="3306"/>
              <a:ext cx="29" cy="44"/>
            </a:xfrm>
            <a:custGeom>
              <a:avLst/>
              <a:gdLst>
                <a:gd name="T0" fmla="*/ 18 w 29"/>
                <a:gd name="T1" fmla="*/ 44 h 44"/>
                <a:gd name="T2" fmla="*/ 29 w 29"/>
                <a:gd name="T3" fmla="*/ 37 h 44"/>
                <a:gd name="T4" fmla="*/ 7 w 29"/>
                <a:gd name="T5" fmla="*/ 0 h 44"/>
                <a:gd name="T6" fmla="*/ 0 w 29"/>
                <a:gd name="T7" fmla="*/ 15 h 44"/>
                <a:gd name="T8" fmla="*/ 18 w 29"/>
                <a:gd name="T9" fmla="*/ 44 h 44"/>
                <a:gd name="T10" fmla="*/ 0 60000 65536"/>
                <a:gd name="T11" fmla="*/ 0 60000 65536"/>
                <a:gd name="T12" fmla="*/ 0 60000 65536"/>
                <a:gd name="T13" fmla="*/ 0 60000 65536"/>
                <a:gd name="T14" fmla="*/ 0 60000 65536"/>
                <a:gd name="T15" fmla="*/ 0 w 29"/>
                <a:gd name="T16" fmla="*/ 0 h 44"/>
                <a:gd name="T17" fmla="*/ 29 w 29"/>
                <a:gd name="T18" fmla="*/ 44 h 44"/>
              </a:gdLst>
              <a:ahLst/>
              <a:cxnLst>
                <a:cxn ang="T10">
                  <a:pos x="T0" y="T1"/>
                </a:cxn>
                <a:cxn ang="T11">
                  <a:pos x="T2" y="T3"/>
                </a:cxn>
                <a:cxn ang="T12">
                  <a:pos x="T4" y="T5"/>
                </a:cxn>
                <a:cxn ang="T13">
                  <a:pos x="T6" y="T7"/>
                </a:cxn>
                <a:cxn ang="T14">
                  <a:pos x="T8" y="T9"/>
                </a:cxn>
              </a:cxnLst>
              <a:rect l="T15" t="T16" r="T17" b="T18"/>
              <a:pathLst>
                <a:path w="29" h="44">
                  <a:moveTo>
                    <a:pt x="18" y="44"/>
                  </a:moveTo>
                  <a:lnTo>
                    <a:pt x="29" y="37"/>
                  </a:lnTo>
                  <a:lnTo>
                    <a:pt x="7" y="0"/>
                  </a:lnTo>
                  <a:lnTo>
                    <a:pt x="0" y="15"/>
                  </a:lnTo>
                  <a:lnTo>
                    <a:pt x="18" y="44"/>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0" name="Freeform 119"/>
            <p:cNvSpPr>
              <a:spLocks/>
            </p:cNvSpPr>
            <p:nvPr/>
          </p:nvSpPr>
          <p:spPr bwMode="auto">
            <a:xfrm>
              <a:off x="5003" y="3321"/>
              <a:ext cx="21" cy="44"/>
            </a:xfrm>
            <a:custGeom>
              <a:avLst/>
              <a:gdLst>
                <a:gd name="T0" fmla="*/ 21 w 21"/>
                <a:gd name="T1" fmla="*/ 29 h 44"/>
                <a:gd name="T2" fmla="*/ 3 w 21"/>
                <a:gd name="T3" fmla="*/ 0 h 44"/>
                <a:gd name="T4" fmla="*/ 0 w 21"/>
                <a:gd name="T5" fmla="*/ 11 h 44"/>
                <a:gd name="T6" fmla="*/ 18 w 21"/>
                <a:gd name="T7" fmla="*/ 44 h 44"/>
                <a:gd name="T8" fmla="*/ 18 w 21"/>
                <a:gd name="T9" fmla="*/ 33 h 44"/>
                <a:gd name="T10" fmla="*/ 21 w 21"/>
                <a:gd name="T11" fmla="*/ 29 h 44"/>
                <a:gd name="T12" fmla="*/ 0 60000 65536"/>
                <a:gd name="T13" fmla="*/ 0 60000 65536"/>
                <a:gd name="T14" fmla="*/ 0 60000 65536"/>
                <a:gd name="T15" fmla="*/ 0 60000 65536"/>
                <a:gd name="T16" fmla="*/ 0 60000 65536"/>
                <a:gd name="T17" fmla="*/ 0 60000 65536"/>
                <a:gd name="T18" fmla="*/ 0 w 21"/>
                <a:gd name="T19" fmla="*/ 0 h 44"/>
                <a:gd name="T20" fmla="*/ 21 w 2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1" h="44">
                  <a:moveTo>
                    <a:pt x="21" y="29"/>
                  </a:moveTo>
                  <a:lnTo>
                    <a:pt x="3" y="0"/>
                  </a:lnTo>
                  <a:lnTo>
                    <a:pt x="0" y="11"/>
                  </a:lnTo>
                  <a:lnTo>
                    <a:pt x="18" y="44"/>
                  </a:lnTo>
                  <a:lnTo>
                    <a:pt x="18" y="33"/>
                  </a:lnTo>
                  <a:lnTo>
                    <a:pt x="21" y="29"/>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1" name="Freeform 120"/>
            <p:cNvSpPr>
              <a:spLocks/>
            </p:cNvSpPr>
            <p:nvPr/>
          </p:nvSpPr>
          <p:spPr bwMode="auto">
            <a:xfrm>
              <a:off x="5003" y="3332"/>
              <a:ext cx="18" cy="47"/>
            </a:xfrm>
            <a:custGeom>
              <a:avLst/>
              <a:gdLst>
                <a:gd name="T0" fmla="*/ 0 w 18"/>
                <a:gd name="T1" fmla="*/ 22 h 47"/>
                <a:gd name="T2" fmla="*/ 10 w 18"/>
                <a:gd name="T3" fmla="*/ 47 h 47"/>
                <a:gd name="T4" fmla="*/ 18 w 18"/>
                <a:gd name="T5" fmla="*/ 33 h 47"/>
                <a:gd name="T6" fmla="*/ 0 w 18"/>
                <a:gd name="T7" fmla="*/ 0 h 47"/>
                <a:gd name="T8" fmla="*/ 3 w 18"/>
                <a:gd name="T9" fmla="*/ 18 h 47"/>
                <a:gd name="T10" fmla="*/ 0 w 18"/>
                <a:gd name="T11" fmla="*/ 22 h 47"/>
                <a:gd name="T12" fmla="*/ 0 60000 65536"/>
                <a:gd name="T13" fmla="*/ 0 60000 65536"/>
                <a:gd name="T14" fmla="*/ 0 60000 65536"/>
                <a:gd name="T15" fmla="*/ 0 60000 65536"/>
                <a:gd name="T16" fmla="*/ 0 60000 65536"/>
                <a:gd name="T17" fmla="*/ 0 60000 65536"/>
                <a:gd name="T18" fmla="*/ 0 w 18"/>
                <a:gd name="T19" fmla="*/ 0 h 47"/>
                <a:gd name="T20" fmla="*/ 18 w 18"/>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8" h="47">
                  <a:moveTo>
                    <a:pt x="0" y="22"/>
                  </a:moveTo>
                  <a:lnTo>
                    <a:pt x="10" y="47"/>
                  </a:lnTo>
                  <a:lnTo>
                    <a:pt x="18" y="33"/>
                  </a:lnTo>
                  <a:lnTo>
                    <a:pt x="0" y="0"/>
                  </a:lnTo>
                  <a:lnTo>
                    <a:pt x="3" y="18"/>
                  </a:lnTo>
                  <a:lnTo>
                    <a:pt x="0" y="22"/>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2" name="Freeform 121"/>
            <p:cNvSpPr>
              <a:spLocks/>
            </p:cNvSpPr>
            <p:nvPr/>
          </p:nvSpPr>
          <p:spPr bwMode="auto">
            <a:xfrm>
              <a:off x="4999" y="3354"/>
              <a:ext cx="14" cy="40"/>
            </a:xfrm>
            <a:custGeom>
              <a:avLst/>
              <a:gdLst>
                <a:gd name="T0" fmla="*/ 0 w 14"/>
                <a:gd name="T1" fmla="*/ 11 h 40"/>
                <a:gd name="T2" fmla="*/ 14 w 14"/>
                <a:gd name="T3" fmla="*/ 40 h 40"/>
                <a:gd name="T4" fmla="*/ 14 w 14"/>
                <a:gd name="T5" fmla="*/ 25 h 40"/>
                <a:gd name="T6" fmla="*/ 4 w 14"/>
                <a:gd name="T7" fmla="*/ 0 h 40"/>
                <a:gd name="T8" fmla="*/ 0 w 14"/>
                <a:gd name="T9" fmla="*/ 11 h 40"/>
                <a:gd name="T10" fmla="*/ 0 60000 65536"/>
                <a:gd name="T11" fmla="*/ 0 60000 65536"/>
                <a:gd name="T12" fmla="*/ 0 60000 65536"/>
                <a:gd name="T13" fmla="*/ 0 60000 65536"/>
                <a:gd name="T14" fmla="*/ 0 60000 65536"/>
                <a:gd name="T15" fmla="*/ 0 w 14"/>
                <a:gd name="T16" fmla="*/ 0 h 40"/>
                <a:gd name="T17" fmla="*/ 14 w 14"/>
                <a:gd name="T18" fmla="*/ 40 h 40"/>
              </a:gdLst>
              <a:ahLst/>
              <a:cxnLst>
                <a:cxn ang="T10">
                  <a:pos x="T0" y="T1"/>
                </a:cxn>
                <a:cxn ang="T11">
                  <a:pos x="T2" y="T3"/>
                </a:cxn>
                <a:cxn ang="T12">
                  <a:pos x="T4" y="T5"/>
                </a:cxn>
                <a:cxn ang="T13">
                  <a:pos x="T6" y="T7"/>
                </a:cxn>
                <a:cxn ang="T14">
                  <a:pos x="T8" y="T9"/>
                </a:cxn>
              </a:cxnLst>
              <a:rect l="T15" t="T16" r="T17" b="T18"/>
              <a:pathLst>
                <a:path w="14" h="40">
                  <a:moveTo>
                    <a:pt x="0" y="11"/>
                  </a:moveTo>
                  <a:lnTo>
                    <a:pt x="14" y="40"/>
                  </a:lnTo>
                  <a:lnTo>
                    <a:pt x="14" y="25"/>
                  </a:lnTo>
                  <a:lnTo>
                    <a:pt x="4" y="0"/>
                  </a:lnTo>
                  <a:lnTo>
                    <a:pt x="0" y="11"/>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3" name="Freeform 122"/>
            <p:cNvSpPr>
              <a:spLocks/>
            </p:cNvSpPr>
            <p:nvPr/>
          </p:nvSpPr>
          <p:spPr bwMode="auto">
            <a:xfrm>
              <a:off x="4992" y="3365"/>
              <a:ext cx="21" cy="47"/>
            </a:xfrm>
            <a:custGeom>
              <a:avLst/>
              <a:gdLst>
                <a:gd name="T0" fmla="*/ 14 w 21"/>
                <a:gd name="T1" fmla="*/ 47 h 47"/>
                <a:gd name="T2" fmla="*/ 21 w 21"/>
                <a:gd name="T3" fmla="*/ 29 h 47"/>
                <a:gd name="T4" fmla="*/ 7 w 21"/>
                <a:gd name="T5" fmla="*/ 0 h 47"/>
                <a:gd name="T6" fmla="*/ 0 w 21"/>
                <a:gd name="T7" fmla="*/ 14 h 47"/>
                <a:gd name="T8" fmla="*/ 14 w 21"/>
                <a:gd name="T9" fmla="*/ 47 h 47"/>
                <a:gd name="T10" fmla="*/ 0 60000 65536"/>
                <a:gd name="T11" fmla="*/ 0 60000 65536"/>
                <a:gd name="T12" fmla="*/ 0 60000 65536"/>
                <a:gd name="T13" fmla="*/ 0 60000 65536"/>
                <a:gd name="T14" fmla="*/ 0 60000 65536"/>
                <a:gd name="T15" fmla="*/ 0 w 21"/>
                <a:gd name="T16" fmla="*/ 0 h 47"/>
                <a:gd name="T17" fmla="*/ 21 w 21"/>
                <a:gd name="T18" fmla="*/ 47 h 47"/>
              </a:gdLst>
              <a:ahLst/>
              <a:cxnLst>
                <a:cxn ang="T10">
                  <a:pos x="T0" y="T1"/>
                </a:cxn>
                <a:cxn ang="T11">
                  <a:pos x="T2" y="T3"/>
                </a:cxn>
                <a:cxn ang="T12">
                  <a:pos x="T4" y="T5"/>
                </a:cxn>
                <a:cxn ang="T13">
                  <a:pos x="T6" y="T7"/>
                </a:cxn>
                <a:cxn ang="T14">
                  <a:pos x="T8" y="T9"/>
                </a:cxn>
              </a:cxnLst>
              <a:rect l="T15" t="T16" r="T17" b="T18"/>
              <a:pathLst>
                <a:path w="21" h="47">
                  <a:moveTo>
                    <a:pt x="14" y="47"/>
                  </a:moveTo>
                  <a:lnTo>
                    <a:pt x="21" y="29"/>
                  </a:lnTo>
                  <a:lnTo>
                    <a:pt x="7" y="0"/>
                  </a:lnTo>
                  <a:lnTo>
                    <a:pt x="0" y="14"/>
                  </a:lnTo>
                  <a:lnTo>
                    <a:pt x="14" y="47"/>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4" name="Freeform 123"/>
            <p:cNvSpPr>
              <a:spLocks/>
            </p:cNvSpPr>
            <p:nvPr/>
          </p:nvSpPr>
          <p:spPr bwMode="auto">
            <a:xfrm>
              <a:off x="4984" y="3379"/>
              <a:ext cx="22" cy="47"/>
            </a:xfrm>
            <a:custGeom>
              <a:avLst/>
              <a:gdLst>
                <a:gd name="T0" fmla="*/ 0 w 22"/>
                <a:gd name="T1" fmla="*/ 11 h 47"/>
                <a:gd name="T2" fmla="*/ 19 w 22"/>
                <a:gd name="T3" fmla="*/ 47 h 47"/>
                <a:gd name="T4" fmla="*/ 22 w 22"/>
                <a:gd name="T5" fmla="*/ 33 h 47"/>
                <a:gd name="T6" fmla="*/ 8 w 22"/>
                <a:gd name="T7" fmla="*/ 0 h 47"/>
                <a:gd name="T8" fmla="*/ 0 w 22"/>
                <a:gd name="T9" fmla="*/ 11 h 47"/>
                <a:gd name="T10" fmla="*/ 0 60000 65536"/>
                <a:gd name="T11" fmla="*/ 0 60000 65536"/>
                <a:gd name="T12" fmla="*/ 0 60000 65536"/>
                <a:gd name="T13" fmla="*/ 0 60000 65536"/>
                <a:gd name="T14" fmla="*/ 0 60000 65536"/>
                <a:gd name="T15" fmla="*/ 0 w 22"/>
                <a:gd name="T16" fmla="*/ 0 h 47"/>
                <a:gd name="T17" fmla="*/ 22 w 22"/>
                <a:gd name="T18" fmla="*/ 47 h 47"/>
              </a:gdLst>
              <a:ahLst/>
              <a:cxnLst>
                <a:cxn ang="T10">
                  <a:pos x="T0" y="T1"/>
                </a:cxn>
                <a:cxn ang="T11">
                  <a:pos x="T2" y="T3"/>
                </a:cxn>
                <a:cxn ang="T12">
                  <a:pos x="T4" y="T5"/>
                </a:cxn>
                <a:cxn ang="T13">
                  <a:pos x="T6" y="T7"/>
                </a:cxn>
                <a:cxn ang="T14">
                  <a:pos x="T8" y="T9"/>
                </a:cxn>
              </a:cxnLst>
              <a:rect l="T15" t="T16" r="T17" b="T18"/>
              <a:pathLst>
                <a:path w="22" h="47">
                  <a:moveTo>
                    <a:pt x="0" y="11"/>
                  </a:moveTo>
                  <a:lnTo>
                    <a:pt x="19" y="47"/>
                  </a:lnTo>
                  <a:lnTo>
                    <a:pt x="22" y="33"/>
                  </a:lnTo>
                  <a:lnTo>
                    <a:pt x="8" y="0"/>
                  </a:lnTo>
                  <a:lnTo>
                    <a:pt x="0" y="11"/>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5" name="Freeform 124"/>
            <p:cNvSpPr>
              <a:spLocks/>
            </p:cNvSpPr>
            <p:nvPr/>
          </p:nvSpPr>
          <p:spPr bwMode="auto">
            <a:xfrm>
              <a:off x="4977" y="3390"/>
              <a:ext cx="26" cy="58"/>
            </a:xfrm>
            <a:custGeom>
              <a:avLst/>
              <a:gdLst>
                <a:gd name="T0" fmla="*/ 22 w 26"/>
                <a:gd name="T1" fmla="*/ 58 h 58"/>
                <a:gd name="T2" fmla="*/ 26 w 26"/>
                <a:gd name="T3" fmla="*/ 36 h 58"/>
                <a:gd name="T4" fmla="*/ 7 w 26"/>
                <a:gd name="T5" fmla="*/ 0 h 58"/>
                <a:gd name="T6" fmla="*/ 0 w 26"/>
                <a:gd name="T7" fmla="*/ 18 h 58"/>
                <a:gd name="T8" fmla="*/ 22 w 26"/>
                <a:gd name="T9" fmla="*/ 58 h 58"/>
                <a:gd name="T10" fmla="*/ 0 60000 65536"/>
                <a:gd name="T11" fmla="*/ 0 60000 65536"/>
                <a:gd name="T12" fmla="*/ 0 60000 65536"/>
                <a:gd name="T13" fmla="*/ 0 60000 65536"/>
                <a:gd name="T14" fmla="*/ 0 60000 65536"/>
                <a:gd name="T15" fmla="*/ 0 w 26"/>
                <a:gd name="T16" fmla="*/ 0 h 58"/>
                <a:gd name="T17" fmla="*/ 26 w 26"/>
                <a:gd name="T18" fmla="*/ 58 h 58"/>
              </a:gdLst>
              <a:ahLst/>
              <a:cxnLst>
                <a:cxn ang="T10">
                  <a:pos x="T0" y="T1"/>
                </a:cxn>
                <a:cxn ang="T11">
                  <a:pos x="T2" y="T3"/>
                </a:cxn>
                <a:cxn ang="T12">
                  <a:pos x="T4" y="T5"/>
                </a:cxn>
                <a:cxn ang="T13">
                  <a:pos x="T6" y="T7"/>
                </a:cxn>
                <a:cxn ang="T14">
                  <a:pos x="T8" y="T9"/>
                </a:cxn>
              </a:cxnLst>
              <a:rect l="T15" t="T16" r="T17" b="T18"/>
              <a:pathLst>
                <a:path w="26" h="58">
                  <a:moveTo>
                    <a:pt x="22" y="58"/>
                  </a:moveTo>
                  <a:lnTo>
                    <a:pt x="26" y="36"/>
                  </a:lnTo>
                  <a:lnTo>
                    <a:pt x="7" y="0"/>
                  </a:lnTo>
                  <a:lnTo>
                    <a:pt x="0" y="18"/>
                  </a:lnTo>
                  <a:lnTo>
                    <a:pt x="22" y="58"/>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6" name="Freeform 125"/>
            <p:cNvSpPr>
              <a:spLocks/>
            </p:cNvSpPr>
            <p:nvPr/>
          </p:nvSpPr>
          <p:spPr bwMode="auto">
            <a:xfrm>
              <a:off x="4970" y="3408"/>
              <a:ext cx="29" cy="51"/>
            </a:xfrm>
            <a:custGeom>
              <a:avLst/>
              <a:gdLst>
                <a:gd name="T0" fmla="*/ 29 w 29"/>
                <a:gd name="T1" fmla="*/ 40 h 51"/>
                <a:gd name="T2" fmla="*/ 7 w 29"/>
                <a:gd name="T3" fmla="*/ 0 h 51"/>
                <a:gd name="T4" fmla="*/ 0 w 29"/>
                <a:gd name="T5" fmla="*/ 7 h 51"/>
                <a:gd name="T6" fmla="*/ 22 w 29"/>
                <a:gd name="T7" fmla="*/ 51 h 51"/>
                <a:gd name="T8" fmla="*/ 29 w 29"/>
                <a:gd name="T9" fmla="*/ 40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40"/>
                  </a:moveTo>
                  <a:lnTo>
                    <a:pt x="7" y="0"/>
                  </a:lnTo>
                  <a:lnTo>
                    <a:pt x="0" y="7"/>
                  </a:lnTo>
                  <a:lnTo>
                    <a:pt x="22" y="51"/>
                  </a:lnTo>
                  <a:lnTo>
                    <a:pt x="29" y="40"/>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7" name="Freeform 126"/>
            <p:cNvSpPr>
              <a:spLocks/>
            </p:cNvSpPr>
            <p:nvPr/>
          </p:nvSpPr>
          <p:spPr bwMode="auto">
            <a:xfrm>
              <a:off x="4963" y="3415"/>
              <a:ext cx="29" cy="70"/>
            </a:xfrm>
            <a:custGeom>
              <a:avLst/>
              <a:gdLst>
                <a:gd name="T0" fmla="*/ 0 w 29"/>
                <a:gd name="T1" fmla="*/ 22 h 70"/>
                <a:gd name="T2" fmla="*/ 25 w 29"/>
                <a:gd name="T3" fmla="*/ 70 h 70"/>
                <a:gd name="T4" fmla="*/ 29 w 29"/>
                <a:gd name="T5" fmla="*/ 44 h 70"/>
                <a:gd name="T6" fmla="*/ 7 w 29"/>
                <a:gd name="T7" fmla="*/ 0 h 70"/>
                <a:gd name="T8" fmla="*/ 0 w 29"/>
                <a:gd name="T9" fmla="*/ 22 h 70"/>
                <a:gd name="T10" fmla="*/ 0 60000 65536"/>
                <a:gd name="T11" fmla="*/ 0 60000 65536"/>
                <a:gd name="T12" fmla="*/ 0 60000 65536"/>
                <a:gd name="T13" fmla="*/ 0 60000 65536"/>
                <a:gd name="T14" fmla="*/ 0 60000 65536"/>
                <a:gd name="T15" fmla="*/ 0 w 29"/>
                <a:gd name="T16" fmla="*/ 0 h 70"/>
                <a:gd name="T17" fmla="*/ 29 w 29"/>
                <a:gd name="T18" fmla="*/ 70 h 70"/>
              </a:gdLst>
              <a:ahLst/>
              <a:cxnLst>
                <a:cxn ang="T10">
                  <a:pos x="T0" y="T1"/>
                </a:cxn>
                <a:cxn ang="T11">
                  <a:pos x="T2" y="T3"/>
                </a:cxn>
                <a:cxn ang="T12">
                  <a:pos x="T4" y="T5"/>
                </a:cxn>
                <a:cxn ang="T13">
                  <a:pos x="T6" y="T7"/>
                </a:cxn>
                <a:cxn ang="T14">
                  <a:pos x="T8" y="T9"/>
                </a:cxn>
              </a:cxnLst>
              <a:rect l="T15" t="T16" r="T17" b="T18"/>
              <a:pathLst>
                <a:path w="29" h="70">
                  <a:moveTo>
                    <a:pt x="0" y="22"/>
                  </a:moveTo>
                  <a:lnTo>
                    <a:pt x="25" y="70"/>
                  </a:lnTo>
                  <a:lnTo>
                    <a:pt x="29" y="44"/>
                  </a:lnTo>
                  <a:lnTo>
                    <a:pt x="7" y="0"/>
                  </a:lnTo>
                  <a:lnTo>
                    <a:pt x="0" y="22"/>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8" name="Freeform 127"/>
            <p:cNvSpPr>
              <a:spLocks/>
            </p:cNvSpPr>
            <p:nvPr/>
          </p:nvSpPr>
          <p:spPr bwMode="auto">
            <a:xfrm>
              <a:off x="4941" y="3459"/>
              <a:ext cx="29" cy="44"/>
            </a:xfrm>
            <a:custGeom>
              <a:avLst/>
              <a:gdLst>
                <a:gd name="T0" fmla="*/ 29 w 29"/>
                <a:gd name="T1" fmla="*/ 44 h 44"/>
                <a:gd name="T2" fmla="*/ 7 w 29"/>
                <a:gd name="T3" fmla="*/ 0 h 44"/>
                <a:gd name="T4" fmla="*/ 0 w 29"/>
                <a:gd name="T5" fmla="*/ 11 h 44"/>
                <a:gd name="T6" fmla="*/ 18 w 29"/>
                <a:gd name="T7" fmla="*/ 44 h 44"/>
                <a:gd name="T8" fmla="*/ 29 w 29"/>
                <a:gd name="T9" fmla="*/ 44 h 44"/>
                <a:gd name="T10" fmla="*/ 0 60000 65536"/>
                <a:gd name="T11" fmla="*/ 0 60000 65536"/>
                <a:gd name="T12" fmla="*/ 0 60000 65536"/>
                <a:gd name="T13" fmla="*/ 0 60000 65536"/>
                <a:gd name="T14" fmla="*/ 0 60000 65536"/>
                <a:gd name="T15" fmla="*/ 0 w 29"/>
                <a:gd name="T16" fmla="*/ 0 h 44"/>
                <a:gd name="T17" fmla="*/ 29 w 29"/>
                <a:gd name="T18" fmla="*/ 44 h 44"/>
              </a:gdLst>
              <a:ahLst/>
              <a:cxnLst>
                <a:cxn ang="T10">
                  <a:pos x="T0" y="T1"/>
                </a:cxn>
                <a:cxn ang="T11">
                  <a:pos x="T2" y="T3"/>
                </a:cxn>
                <a:cxn ang="T12">
                  <a:pos x="T4" y="T5"/>
                </a:cxn>
                <a:cxn ang="T13">
                  <a:pos x="T6" y="T7"/>
                </a:cxn>
                <a:cxn ang="T14">
                  <a:pos x="T8" y="T9"/>
                </a:cxn>
              </a:cxnLst>
              <a:rect l="T15" t="T16" r="T17" b="T18"/>
              <a:pathLst>
                <a:path w="29" h="44">
                  <a:moveTo>
                    <a:pt x="29" y="44"/>
                  </a:moveTo>
                  <a:lnTo>
                    <a:pt x="7" y="0"/>
                  </a:lnTo>
                  <a:lnTo>
                    <a:pt x="0" y="11"/>
                  </a:lnTo>
                  <a:lnTo>
                    <a:pt x="18" y="44"/>
                  </a:lnTo>
                  <a:lnTo>
                    <a:pt x="29" y="44"/>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59" name="Freeform 128"/>
            <p:cNvSpPr>
              <a:spLocks/>
            </p:cNvSpPr>
            <p:nvPr/>
          </p:nvSpPr>
          <p:spPr bwMode="auto">
            <a:xfrm>
              <a:off x="4933" y="3470"/>
              <a:ext cx="26" cy="33"/>
            </a:xfrm>
            <a:custGeom>
              <a:avLst/>
              <a:gdLst>
                <a:gd name="T0" fmla="*/ 8 w 26"/>
                <a:gd name="T1" fmla="*/ 0 h 33"/>
                <a:gd name="T2" fmla="*/ 0 w 26"/>
                <a:gd name="T3" fmla="*/ 18 h 33"/>
                <a:gd name="T4" fmla="*/ 8 w 26"/>
                <a:gd name="T5" fmla="*/ 33 h 33"/>
                <a:gd name="T6" fmla="*/ 26 w 26"/>
                <a:gd name="T7" fmla="*/ 33 h 33"/>
                <a:gd name="T8" fmla="*/ 8 w 26"/>
                <a:gd name="T9" fmla="*/ 0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8" y="0"/>
                  </a:moveTo>
                  <a:lnTo>
                    <a:pt x="0" y="18"/>
                  </a:lnTo>
                  <a:lnTo>
                    <a:pt x="8" y="33"/>
                  </a:lnTo>
                  <a:lnTo>
                    <a:pt x="26" y="33"/>
                  </a:lnTo>
                  <a:lnTo>
                    <a:pt x="8" y="0"/>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0" name="Freeform 129"/>
            <p:cNvSpPr>
              <a:spLocks/>
            </p:cNvSpPr>
            <p:nvPr/>
          </p:nvSpPr>
          <p:spPr bwMode="auto">
            <a:xfrm>
              <a:off x="4926" y="3488"/>
              <a:ext cx="15" cy="15"/>
            </a:xfrm>
            <a:custGeom>
              <a:avLst/>
              <a:gdLst>
                <a:gd name="T0" fmla="*/ 0 w 15"/>
                <a:gd name="T1" fmla="*/ 15 h 15"/>
                <a:gd name="T2" fmla="*/ 15 w 15"/>
                <a:gd name="T3" fmla="*/ 15 h 15"/>
                <a:gd name="T4" fmla="*/ 7 w 15"/>
                <a:gd name="T5" fmla="*/ 0 h 15"/>
                <a:gd name="T6" fmla="*/ 0 w 15"/>
                <a:gd name="T7" fmla="*/ 15 h 15"/>
                <a:gd name="T8" fmla="*/ 0 60000 65536"/>
                <a:gd name="T9" fmla="*/ 0 60000 65536"/>
                <a:gd name="T10" fmla="*/ 0 60000 65536"/>
                <a:gd name="T11" fmla="*/ 0 60000 65536"/>
                <a:gd name="T12" fmla="*/ 0 w 15"/>
                <a:gd name="T13" fmla="*/ 0 h 15"/>
                <a:gd name="T14" fmla="*/ 15 w 15"/>
                <a:gd name="T15" fmla="*/ 15 h 15"/>
              </a:gdLst>
              <a:ahLst/>
              <a:cxnLst>
                <a:cxn ang="T8">
                  <a:pos x="T0" y="T1"/>
                </a:cxn>
                <a:cxn ang="T9">
                  <a:pos x="T2" y="T3"/>
                </a:cxn>
                <a:cxn ang="T10">
                  <a:pos x="T4" y="T5"/>
                </a:cxn>
                <a:cxn ang="T11">
                  <a:pos x="T6" y="T7"/>
                </a:cxn>
              </a:cxnLst>
              <a:rect l="T12" t="T13" r="T14" b="T15"/>
              <a:pathLst>
                <a:path w="15" h="15">
                  <a:moveTo>
                    <a:pt x="0" y="15"/>
                  </a:moveTo>
                  <a:lnTo>
                    <a:pt x="15" y="15"/>
                  </a:lnTo>
                  <a:lnTo>
                    <a:pt x="7" y="0"/>
                  </a:lnTo>
                  <a:lnTo>
                    <a:pt x="0" y="15"/>
                  </a:lnTo>
                  <a:close/>
                </a:path>
              </a:pathLst>
            </a:custGeom>
            <a:solidFill>
              <a:srgbClr val="80C2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1" name="Freeform 130"/>
            <p:cNvSpPr>
              <a:spLocks/>
            </p:cNvSpPr>
            <p:nvPr/>
          </p:nvSpPr>
          <p:spPr bwMode="auto">
            <a:xfrm>
              <a:off x="4602" y="2906"/>
              <a:ext cx="62" cy="135"/>
            </a:xfrm>
            <a:custGeom>
              <a:avLst/>
              <a:gdLst>
                <a:gd name="T0" fmla="*/ 8 w 62"/>
                <a:gd name="T1" fmla="*/ 135 h 135"/>
                <a:gd name="T2" fmla="*/ 11 w 62"/>
                <a:gd name="T3" fmla="*/ 95 h 135"/>
                <a:gd name="T4" fmla="*/ 15 w 62"/>
                <a:gd name="T5" fmla="*/ 84 h 135"/>
                <a:gd name="T6" fmla="*/ 19 w 62"/>
                <a:gd name="T7" fmla="*/ 73 h 135"/>
                <a:gd name="T8" fmla="*/ 22 w 62"/>
                <a:gd name="T9" fmla="*/ 62 h 135"/>
                <a:gd name="T10" fmla="*/ 26 w 62"/>
                <a:gd name="T11" fmla="*/ 48 h 135"/>
                <a:gd name="T12" fmla="*/ 33 w 62"/>
                <a:gd name="T13" fmla="*/ 37 h 135"/>
                <a:gd name="T14" fmla="*/ 51 w 62"/>
                <a:gd name="T15" fmla="*/ 18 h 135"/>
                <a:gd name="T16" fmla="*/ 62 w 62"/>
                <a:gd name="T17" fmla="*/ 11 h 135"/>
                <a:gd name="T18" fmla="*/ 40 w 62"/>
                <a:gd name="T19" fmla="*/ 0 h 135"/>
                <a:gd name="T20" fmla="*/ 33 w 62"/>
                <a:gd name="T21" fmla="*/ 8 h 135"/>
                <a:gd name="T22" fmla="*/ 26 w 62"/>
                <a:gd name="T23" fmla="*/ 15 h 135"/>
                <a:gd name="T24" fmla="*/ 19 w 62"/>
                <a:gd name="T25" fmla="*/ 26 h 135"/>
                <a:gd name="T26" fmla="*/ 11 w 62"/>
                <a:gd name="T27" fmla="*/ 40 h 135"/>
                <a:gd name="T28" fmla="*/ 8 w 62"/>
                <a:gd name="T29" fmla="*/ 51 h 135"/>
                <a:gd name="T30" fmla="*/ 4 w 62"/>
                <a:gd name="T31" fmla="*/ 62 h 135"/>
                <a:gd name="T32" fmla="*/ 0 w 62"/>
                <a:gd name="T33" fmla="*/ 77 h 135"/>
                <a:gd name="T34" fmla="*/ 0 w 62"/>
                <a:gd name="T35" fmla="*/ 91 h 135"/>
                <a:gd name="T36" fmla="*/ 0 w 62"/>
                <a:gd name="T37" fmla="*/ 124 h 135"/>
                <a:gd name="T38" fmla="*/ 0 w 62"/>
                <a:gd name="T39" fmla="*/ 131 h 135"/>
                <a:gd name="T40" fmla="*/ 8 w 62"/>
                <a:gd name="T41" fmla="*/ 135 h 1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2"/>
                <a:gd name="T64" fmla="*/ 0 h 135"/>
                <a:gd name="T65" fmla="*/ 62 w 62"/>
                <a:gd name="T66" fmla="*/ 135 h 1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2" h="135">
                  <a:moveTo>
                    <a:pt x="8" y="135"/>
                  </a:moveTo>
                  <a:lnTo>
                    <a:pt x="11" y="95"/>
                  </a:lnTo>
                  <a:lnTo>
                    <a:pt x="15" y="84"/>
                  </a:lnTo>
                  <a:lnTo>
                    <a:pt x="19" y="73"/>
                  </a:lnTo>
                  <a:lnTo>
                    <a:pt x="22" y="62"/>
                  </a:lnTo>
                  <a:lnTo>
                    <a:pt x="26" y="48"/>
                  </a:lnTo>
                  <a:lnTo>
                    <a:pt x="33" y="37"/>
                  </a:lnTo>
                  <a:lnTo>
                    <a:pt x="51" y="18"/>
                  </a:lnTo>
                  <a:lnTo>
                    <a:pt x="62" y="11"/>
                  </a:lnTo>
                  <a:lnTo>
                    <a:pt x="40" y="0"/>
                  </a:lnTo>
                  <a:lnTo>
                    <a:pt x="33" y="8"/>
                  </a:lnTo>
                  <a:lnTo>
                    <a:pt x="26" y="15"/>
                  </a:lnTo>
                  <a:lnTo>
                    <a:pt x="19" y="26"/>
                  </a:lnTo>
                  <a:lnTo>
                    <a:pt x="11" y="40"/>
                  </a:lnTo>
                  <a:lnTo>
                    <a:pt x="8" y="51"/>
                  </a:lnTo>
                  <a:lnTo>
                    <a:pt x="4" y="62"/>
                  </a:lnTo>
                  <a:lnTo>
                    <a:pt x="0" y="77"/>
                  </a:lnTo>
                  <a:lnTo>
                    <a:pt x="0" y="91"/>
                  </a:lnTo>
                  <a:lnTo>
                    <a:pt x="0" y="124"/>
                  </a:lnTo>
                  <a:lnTo>
                    <a:pt x="0" y="131"/>
                  </a:lnTo>
                  <a:lnTo>
                    <a:pt x="8" y="135"/>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2" name="Freeform 131"/>
            <p:cNvSpPr>
              <a:spLocks/>
            </p:cNvSpPr>
            <p:nvPr/>
          </p:nvSpPr>
          <p:spPr bwMode="auto">
            <a:xfrm>
              <a:off x="4362" y="2779"/>
              <a:ext cx="273" cy="218"/>
            </a:xfrm>
            <a:custGeom>
              <a:avLst/>
              <a:gdLst>
                <a:gd name="T0" fmla="*/ 273 w 273"/>
                <a:gd name="T1" fmla="*/ 135 h 218"/>
                <a:gd name="T2" fmla="*/ 262 w 273"/>
                <a:gd name="T3" fmla="*/ 116 h 218"/>
                <a:gd name="T4" fmla="*/ 248 w 273"/>
                <a:gd name="T5" fmla="*/ 91 h 218"/>
                <a:gd name="T6" fmla="*/ 233 w 273"/>
                <a:gd name="T7" fmla="*/ 62 h 218"/>
                <a:gd name="T8" fmla="*/ 226 w 273"/>
                <a:gd name="T9" fmla="*/ 55 h 218"/>
                <a:gd name="T10" fmla="*/ 226 w 273"/>
                <a:gd name="T11" fmla="*/ 51 h 218"/>
                <a:gd name="T12" fmla="*/ 219 w 273"/>
                <a:gd name="T13" fmla="*/ 29 h 218"/>
                <a:gd name="T14" fmla="*/ 208 w 273"/>
                <a:gd name="T15" fmla="*/ 25 h 218"/>
                <a:gd name="T16" fmla="*/ 182 w 273"/>
                <a:gd name="T17" fmla="*/ 22 h 218"/>
                <a:gd name="T18" fmla="*/ 157 w 273"/>
                <a:gd name="T19" fmla="*/ 11 h 218"/>
                <a:gd name="T20" fmla="*/ 139 w 273"/>
                <a:gd name="T21" fmla="*/ 7 h 218"/>
                <a:gd name="T22" fmla="*/ 131 w 273"/>
                <a:gd name="T23" fmla="*/ 7 h 218"/>
                <a:gd name="T24" fmla="*/ 120 w 273"/>
                <a:gd name="T25" fmla="*/ 0 h 218"/>
                <a:gd name="T26" fmla="*/ 99 w 273"/>
                <a:gd name="T27" fmla="*/ 7 h 218"/>
                <a:gd name="T28" fmla="*/ 51 w 273"/>
                <a:gd name="T29" fmla="*/ 7 h 218"/>
                <a:gd name="T30" fmla="*/ 26 w 273"/>
                <a:gd name="T31" fmla="*/ 4 h 218"/>
                <a:gd name="T32" fmla="*/ 19 w 273"/>
                <a:gd name="T33" fmla="*/ 7 h 218"/>
                <a:gd name="T34" fmla="*/ 8 w 273"/>
                <a:gd name="T35" fmla="*/ 7 h 218"/>
                <a:gd name="T36" fmla="*/ 4 w 273"/>
                <a:gd name="T37" fmla="*/ 11 h 218"/>
                <a:gd name="T38" fmla="*/ 4 w 273"/>
                <a:gd name="T39" fmla="*/ 15 h 218"/>
                <a:gd name="T40" fmla="*/ 0 w 273"/>
                <a:gd name="T41" fmla="*/ 18 h 218"/>
                <a:gd name="T42" fmla="*/ 4 w 273"/>
                <a:gd name="T43" fmla="*/ 22 h 218"/>
                <a:gd name="T44" fmla="*/ 8 w 273"/>
                <a:gd name="T45" fmla="*/ 29 h 218"/>
                <a:gd name="T46" fmla="*/ 11 w 273"/>
                <a:gd name="T47" fmla="*/ 29 h 218"/>
                <a:gd name="T48" fmla="*/ 15 w 273"/>
                <a:gd name="T49" fmla="*/ 29 h 218"/>
                <a:gd name="T50" fmla="*/ 22 w 273"/>
                <a:gd name="T51" fmla="*/ 29 h 218"/>
                <a:gd name="T52" fmla="*/ 29 w 273"/>
                <a:gd name="T53" fmla="*/ 33 h 218"/>
                <a:gd name="T54" fmla="*/ 44 w 273"/>
                <a:gd name="T55" fmla="*/ 36 h 218"/>
                <a:gd name="T56" fmla="*/ 59 w 273"/>
                <a:gd name="T57" fmla="*/ 36 h 218"/>
                <a:gd name="T58" fmla="*/ 69 w 273"/>
                <a:gd name="T59" fmla="*/ 44 h 218"/>
                <a:gd name="T60" fmla="*/ 66 w 273"/>
                <a:gd name="T61" fmla="*/ 44 h 218"/>
                <a:gd name="T62" fmla="*/ 62 w 273"/>
                <a:gd name="T63" fmla="*/ 44 h 218"/>
                <a:gd name="T64" fmla="*/ 59 w 273"/>
                <a:gd name="T65" fmla="*/ 44 h 218"/>
                <a:gd name="T66" fmla="*/ 59 w 273"/>
                <a:gd name="T67" fmla="*/ 47 h 218"/>
                <a:gd name="T68" fmla="*/ 55 w 273"/>
                <a:gd name="T69" fmla="*/ 51 h 218"/>
                <a:gd name="T70" fmla="*/ 55 w 273"/>
                <a:gd name="T71" fmla="*/ 62 h 218"/>
                <a:gd name="T72" fmla="*/ 59 w 273"/>
                <a:gd name="T73" fmla="*/ 65 h 218"/>
                <a:gd name="T74" fmla="*/ 62 w 273"/>
                <a:gd name="T75" fmla="*/ 69 h 218"/>
                <a:gd name="T76" fmla="*/ 80 w 273"/>
                <a:gd name="T77" fmla="*/ 91 h 218"/>
                <a:gd name="T78" fmla="*/ 84 w 273"/>
                <a:gd name="T79" fmla="*/ 98 h 218"/>
                <a:gd name="T80" fmla="*/ 102 w 273"/>
                <a:gd name="T81" fmla="*/ 116 h 218"/>
                <a:gd name="T82" fmla="*/ 109 w 273"/>
                <a:gd name="T83" fmla="*/ 138 h 218"/>
                <a:gd name="T84" fmla="*/ 128 w 273"/>
                <a:gd name="T85" fmla="*/ 160 h 218"/>
                <a:gd name="T86" fmla="*/ 142 w 273"/>
                <a:gd name="T87" fmla="*/ 175 h 218"/>
                <a:gd name="T88" fmla="*/ 168 w 273"/>
                <a:gd name="T89" fmla="*/ 196 h 218"/>
                <a:gd name="T90" fmla="*/ 182 w 273"/>
                <a:gd name="T91" fmla="*/ 196 h 218"/>
                <a:gd name="T92" fmla="*/ 189 w 273"/>
                <a:gd name="T93" fmla="*/ 193 h 218"/>
                <a:gd name="T94" fmla="*/ 211 w 273"/>
                <a:gd name="T95" fmla="*/ 204 h 218"/>
                <a:gd name="T96" fmla="*/ 240 w 273"/>
                <a:gd name="T97" fmla="*/ 218 h 218"/>
                <a:gd name="T98" fmla="*/ 240 w 273"/>
                <a:gd name="T99" fmla="*/ 204 h 218"/>
                <a:gd name="T100" fmla="*/ 244 w 273"/>
                <a:gd name="T101" fmla="*/ 189 h 218"/>
                <a:gd name="T102" fmla="*/ 248 w 273"/>
                <a:gd name="T103" fmla="*/ 178 h 218"/>
                <a:gd name="T104" fmla="*/ 251 w 273"/>
                <a:gd name="T105" fmla="*/ 167 h 218"/>
                <a:gd name="T106" fmla="*/ 259 w 273"/>
                <a:gd name="T107" fmla="*/ 153 h 218"/>
                <a:gd name="T108" fmla="*/ 266 w 273"/>
                <a:gd name="T109" fmla="*/ 142 h 218"/>
                <a:gd name="T110" fmla="*/ 273 w 273"/>
                <a:gd name="T111" fmla="*/ 135 h 2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3"/>
                <a:gd name="T169" fmla="*/ 0 h 218"/>
                <a:gd name="T170" fmla="*/ 273 w 273"/>
                <a:gd name="T171" fmla="*/ 218 h 2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3" h="218">
                  <a:moveTo>
                    <a:pt x="273" y="135"/>
                  </a:moveTo>
                  <a:lnTo>
                    <a:pt x="262" y="116"/>
                  </a:lnTo>
                  <a:lnTo>
                    <a:pt x="248" y="91"/>
                  </a:lnTo>
                  <a:lnTo>
                    <a:pt x="233" y="62"/>
                  </a:lnTo>
                  <a:lnTo>
                    <a:pt x="226" y="55"/>
                  </a:lnTo>
                  <a:lnTo>
                    <a:pt x="226" y="51"/>
                  </a:lnTo>
                  <a:lnTo>
                    <a:pt x="219" y="29"/>
                  </a:lnTo>
                  <a:lnTo>
                    <a:pt x="208" y="25"/>
                  </a:lnTo>
                  <a:lnTo>
                    <a:pt x="182" y="22"/>
                  </a:lnTo>
                  <a:lnTo>
                    <a:pt x="157" y="11"/>
                  </a:lnTo>
                  <a:lnTo>
                    <a:pt x="139" y="7"/>
                  </a:lnTo>
                  <a:lnTo>
                    <a:pt x="131" y="7"/>
                  </a:lnTo>
                  <a:lnTo>
                    <a:pt x="120" y="0"/>
                  </a:lnTo>
                  <a:lnTo>
                    <a:pt x="99" y="7"/>
                  </a:lnTo>
                  <a:lnTo>
                    <a:pt x="51" y="7"/>
                  </a:lnTo>
                  <a:lnTo>
                    <a:pt x="26" y="4"/>
                  </a:lnTo>
                  <a:lnTo>
                    <a:pt x="19" y="7"/>
                  </a:lnTo>
                  <a:lnTo>
                    <a:pt x="8" y="7"/>
                  </a:lnTo>
                  <a:lnTo>
                    <a:pt x="4" y="11"/>
                  </a:lnTo>
                  <a:lnTo>
                    <a:pt x="4" y="15"/>
                  </a:lnTo>
                  <a:lnTo>
                    <a:pt x="0" y="18"/>
                  </a:lnTo>
                  <a:lnTo>
                    <a:pt x="4" y="22"/>
                  </a:lnTo>
                  <a:lnTo>
                    <a:pt x="8" y="29"/>
                  </a:lnTo>
                  <a:lnTo>
                    <a:pt x="11" y="29"/>
                  </a:lnTo>
                  <a:lnTo>
                    <a:pt x="15" y="29"/>
                  </a:lnTo>
                  <a:lnTo>
                    <a:pt x="22" y="29"/>
                  </a:lnTo>
                  <a:lnTo>
                    <a:pt x="29" y="33"/>
                  </a:lnTo>
                  <a:lnTo>
                    <a:pt x="44" y="36"/>
                  </a:lnTo>
                  <a:lnTo>
                    <a:pt x="59" y="36"/>
                  </a:lnTo>
                  <a:lnTo>
                    <a:pt x="69" y="44"/>
                  </a:lnTo>
                  <a:lnTo>
                    <a:pt x="66" y="44"/>
                  </a:lnTo>
                  <a:lnTo>
                    <a:pt x="62" y="44"/>
                  </a:lnTo>
                  <a:lnTo>
                    <a:pt x="59" y="44"/>
                  </a:lnTo>
                  <a:lnTo>
                    <a:pt x="59" y="47"/>
                  </a:lnTo>
                  <a:lnTo>
                    <a:pt x="55" y="51"/>
                  </a:lnTo>
                  <a:lnTo>
                    <a:pt x="55" y="62"/>
                  </a:lnTo>
                  <a:lnTo>
                    <a:pt x="59" y="65"/>
                  </a:lnTo>
                  <a:lnTo>
                    <a:pt x="62" y="69"/>
                  </a:lnTo>
                  <a:lnTo>
                    <a:pt x="80" y="91"/>
                  </a:lnTo>
                  <a:lnTo>
                    <a:pt x="84" y="98"/>
                  </a:lnTo>
                  <a:lnTo>
                    <a:pt x="102" y="116"/>
                  </a:lnTo>
                  <a:lnTo>
                    <a:pt x="109" y="138"/>
                  </a:lnTo>
                  <a:lnTo>
                    <a:pt x="128" y="160"/>
                  </a:lnTo>
                  <a:lnTo>
                    <a:pt x="142" y="175"/>
                  </a:lnTo>
                  <a:lnTo>
                    <a:pt x="168" y="196"/>
                  </a:lnTo>
                  <a:lnTo>
                    <a:pt x="182" y="196"/>
                  </a:lnTo>
                  <a:lnTo>
                    <a:pt x="189" y="193"/>
                  </a:lnTo>
                  <a:lnTo>
                    <a:pt x="211" y="204"/>
                  </a:lnTo>
                  <a:lnTo>
                    <a:pt x="240" y="218"/>
                  </a:lnTo>
                  <a:lnTo>
                    <a:pt x="240" y="204"/>
                  </a:lnTo>
                  <a:lnTo>
                    <a:pt x="244" y="189"/>
                  </a:lnTo>
                  <a:lnTo>
                    <a:pt x="248" y="178"/>
                  </a:lnTo>
                  <a:lnTo>
                    <a:pt x="251" y="167"/>
                  </a:lnTo>
                  <a:lnTo>
                    <a:pt x="259" y="153"/>
                  </a:lnTo>
                  <a:lnTo>
                    <a:pt x="266" y="142"/>
                  </a:lnTo>
                  <a:lnTo>
                    <a:pt x="273" y="135"/>
                  </a:lnTo>
                  <a:close/>
                </a:path>
              </a:pathLst>
            </a:custGeom>
            <a:solidFill>
              <a:srgbClr val="FCE6C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3" name="Freeform 132"/>
            <p:cNvSpPr>
              <a:spLocks/>
            </p:cNvSpPr>
            <p:nvPr/>
          </p:nvSpPr>
          <p:spPr bwMode="auto">
            <a:xfrm>
              <a:off x="4442" y="2877"/>
              <a:ext cx="29" cy="47"/>
            </a:xfrm>
            <a:custGeom>
              <a:avLst/>
              <a:gdLst>
                <a:gd name="T0" fmla="*/ 4 w 29"/>
                <a:gd name="T1" fmla="*/ 0 h 47"/>
                <a:gd name="T2" fmla="*/ 0 w 29"/>
                <a:gd name="T3" fmla="*/ 4 h 47"/>
                <a:gd name="T4" fmla="*/ 15 w 29"/>
                <a:gd name="T5" fmla="*/ 47 h 47"/>
                <a:gd name="T6" fmla="*/ 19 w 29"/>
                <a:gd name="T7" fmla="*/ 47 h 47"/>
                <a:gd name="T8" fmla="*/ 22 w 29"/>
                <a:gd name="T9" fmla="*/ 44 h 47"/>
                <a:gd name="T10" fmla="*/ 29 w 29"/>
                <a:gd name="T11" fmla="*/ 40 h 47"/>
                <a:gd name="T12" fmla="*/ 29 w 29"/>
                <a:gd name="T13" fmla="*/ 40 h 47"/>
                <a:gd name="T14" fmla="*/ 22 w 29"/>
                <a:gd name="T15" fmla="*/ 18 h 47"/>
                <a:gd name="T16" fmla="*/ 4 w 29"/>
                <a:gd name="T17" fmla="*/ 0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47"/>
                <a:gd name="T29" fmla="*/ 29 w 29"/>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47">
                  <a:moveTo>
                    <a:pt x="4" y="0"/>
                  </a:moveTo>
                  <a:lnTo>
                    <a:pt x="0" y="4"/>
                  </a:lnTo>
                  <a:lnTo>
                    <a:pt x="15" y="47"/>
                  </a:lnTo>
                  <a:lnTo>
                    <a:pt x="19" y="47"/>
                  </a:lnTo>
                  <a:lnTo>
                    <a:pt x="22" y="44"/>
                  </a:lnTo>
                  <a:lnTo>
                    <a:pt x="29" y="40"/>
                  </a:lnTo>
                  <a:lnTo>
                    <a:pt x="22" y="18"/>
                  </a:lnTo>
                  <a:lnTo>
                    <a:pt x="4" y="0"/>
                  </a:lnTo>
                  <a:close/>
                </a:path>
              </a:pathLst>
            </a:custGeom>
            <a:solidFill>
              <a:srgbClr val="FCE6C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4" name="Freeform 133"/>
            <p:cNvSpPr>
              <a:spLocks/>
            </p:cNvSpPr>
            <p:nvPr/>
          </p:nvSpPr>
          <p:spPr bwMode="auto">
            <a:xfrm>
              <a:off x="4421" y="2844"/>
              <a:ext cx="25" cy="48"/>
            </a:xfrm>
            <a:custGeom>
              <a:avLst/>
              <a:gdLst>
                <a:gd name="T0" fmla="*/ 25 w 25"/>
                <a:gd name="T1" fmla="*/ 33 h 48"/>
                <a:gd name="T2" fmla="*/ 21 w 25"/>
                <a:gd name="T3" fmla="*/ 26 h 48"/>
                <a:gd name="T4" fmla="*/ 3 w 25"/>
                <a:gd name="T5" fmla="*/ 4 h 48"/>
                <a:gd name="T6" fmla="*/ 0 w 25"/>
                <a:gd name="T7" fmla="*/ 0 h 48"/>
                <a:gd name="T8" fmla="*/ 0 w 25"/>
                <a:gd name="T9" fmla="*/ 11 h 48"/>
                <a:gd name="T10" fmla="*/ 0 w 25"/>
                <a:gd name="T11" fmla="*/ 40 h 48"/>
                <a:gd name="T12" fmla="*/ 0 w 25"/>
                <a:gd name="T13" fmla="*/ 44 h 48"/>
                <a:gd name="T14" fmla="*/ 7 w 25"/>
                <a:gd name="T15" fmla="*/ 44 h 48"/>
                <a:gd name="T16" fmla="*/ 10 w 25"/>
                <a:gd name="T17" fmla="*/ 48 h 48"/>
                <a:gd name="T18" fmla="*/ 18 w 25"/>
                <a:gd name="T19" fmla="*/ 44 h 48"/>
                <a:gd name="T20" fmla="*/ 21 w 25"/>
                <a:gd name="T21" fmla="*/ 37 h 48"/>
                <a:gd name="T22" fmla="*/ 25 w 25"/>
                <a:gd name="T23" fmla="*/ 33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48"/>
                <a:gd name="T38" fmla="*/ 25 w 25"/>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48">
                  <a:moveTo>
                    <a:pt x="25" y="33"/>
                  </a:moveTo>
                  <a:lnTo>
                    <a:pt x="21" y="26"/>
                  </a:lnTo>
                  <a:lnTo>
                    <a:pt x="3" y="4"/>
                  </a:lnTo>
                  <a:lnTo>
                    <a:pt x="0" y="0"/>
                  </a:lnTo>
                  <a:lnTo>
                    <a:pt x="0" y="11"/>
                  </a:lnTo>
                  <a:lnTo>
                    <a:pt x="0" y="40"/>
                  </a:lnTo>
                  <a:lnTo>
                    <a:pt x="0" y="44"/>
                  </a:lnTo>
                  <a:lnTo>
                    <a:pt x="7" y="44"/>
                  </a:lnTo>
                  <a:lnTo>
                    <a:pt x="10" y="48"/>
                  </a:lnTo>
                  <a:lnTo>
                    <a:pt x="18" y="44"/>
                  </a:lnTo>
                  <a:lnTo>
                    <a:pt x="21" y="37"/>
                  </a:lnTo>
                  <a:lnTo>
                    <a:pt x="25" y="33"/>
                  </a:lnTo>
                  <a:close/>
                </a:path>
              </a:pathLst>
            </a:custGeom>
            <a:solidFill>
              <a:srgbClr val="FCE6C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5" name="Freeform 134"/>
            <p:cNvSpPr>
              <a:spLocks/>
            </p:cNvSpPr>
            <p:nvPr/>
          </p:nvSpPr>
          <p:spPr bwMode="auto">
            <a:xfrm>
              <a:off x="4461" y="2786"/>
              <a:ext cx="90" cy="22"/>
            </a:xfrm>
            <a:custGeom>
              <a:avLst/>
              <a:gdLst>
                <a:gd name="T0" fmla="*/ 90 w 90"/>
                <a:gd name="T1" fmla="*/ 22 h 22"/>
                <a:gd name="T2" fmla="*/ 69 w 90"/>
                <a:gd name="T3" fmla="*/ 22 h 22"/>
                <a:gd name="T4" fmla="*/ 58 w 90"/>
                <a:gd name="T5" fmla="*/ 15 h 22"/>
                <a:gd name="T6" fmla="*/ 0 w 90"/>
                <a:gd name="T7" fmla="*/ 0 h 22"/>
                <a:gd name="T8" fmla="*/ 0 60000 65536"/>
                <a:gd name="T9" fmla="*/ 0 60000 65536"/>
                <a:gd name="T10" fmla="*/ 0 60000 65536"/>
                <a:gd name="T11" fmla="*/ 0 60000 65536"/>
                <a:gd name="T12" fmla="*/ 0 w 90"/>
                <a:gd name="T13" fmla="*/ 0 h 22"/>
                <a:gd name="T14" fmla="*/ 90 w 90"/>
                <a:gd name="T15" fmla="*/ 22 h 22"/>
              </a:gdLst>
              <a:ahLst/>
              <a:cxnLst>
                <a:cxn ang="T8">
                  <a:pos x="T0" y="T1"/>
                </a:cxn>
                <a:cxn ang="T9">
                  <a:pos x="T2" y="T3"/>
                </a:cxn>
                <a:cxn ang="T10">
                  <a:pos x="T4" y="T5"/>
                </a:cxn>
                <a:cxn ang="T11">
                  <a:pos x="T6" y="T7"/>
                </a:cxn>
              </a:cxnLst>
              <a:rect l="T12" t="T13" r="T14" b="T15"/>
              <a:pathLst>
                <a:path w="90" h="22">
                  <a:moveTo>
                    <a:pt x="90" y="22"/>
                  </a:moveTo>
                  <a:lnTo>
                    <a:pt x="69" y="22"/>
                  </a:lnTo>
                  <a:lnTo>
                    <a:pt x="58" y="15"/>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6" name="Freeform 135"/>
            <p:cNvSpPr>
              <a:spLocks/>
            </p:cNvSpPr>
            <p:nvPr/>
          </p:nvSpPr>
          <p:spPr bwMode="auto">
            <a:xfrm>
              <a:off x="4431" y="2823"/>
              <a:ext cx="33" cy="14"/>
            </a:xfrm>
            <a:custGeom>
              <a:avLst/>
              <a:gdLst>
                <a:gd name="T0" fmla="*/ 33 w 33"/>
                <a:gd name="T1" fmla="*/ 14 h 14"/>
                <a:gd name="T2" fmla="*/ 15 w 33"/>
                <a:gd name="T3" fmla="*/ 0 h 14"/>
                <a:gd name="T4" fmla="*/ 4 w 33"/>
                <a:gd name="T5" fmla="*/ 0 h 14"/>
                <a:gd name="T6" fmla="*/ 0 w 33"/>
                <a:gd name="T7" fmla="*/ 0 h 14"/>
                <a:gd name="T8" fmla="*/ 4 w 33"/>
                <a:gd name="T9" fmla="*/ 0 h 14"/>
                <a:gd name="T10" fmla="*/ 0 60000 65536"/>
                <a:gd name="T11" fmla="*/ 0 60000 65536"/>
                <a:gd name="T12" fmla="*/ 0 60000 65536"/>
                <a:gd name="T13" fmla="*/ 0 60000 65536"/>
                <a:gd name="T14" fmla="*/ 0 60000 65536"/>
                <a:gd name="T15" fmla="*/ 0 w 33"/>
                <a:gd name="T16" fmla="*/ 0 h 14"/>
                <a:gd name="T17" fmla="*/ 33 w 33"/>
                <a:gd name="T18" fmla="*/ 14 h 14"/>
              </a:gdLst>
              <a:ahLst/>
              <a:cxnLst>
                <a:cxn ang="T10">
                  <a:pos x="T0" y="T1"/>
                </a:cxn>
                <a:cxn ang="T11">
                  <a:pos x="T2" y="T3"/>
                </a:cxn>
                <a:cxn ang="T12">
                  <a:pos x="T4" y="T5"/>
                </a:cxn>
                <a:cxn ang="T13">
                  <a:pos x="T6" y="T7"/>
                </a:cxn>
                <a:cxn ang="T14">
                  <a:pos x="T8" y="T9"/>
                </a:cxn>
              </a:cxnLst>
              <a:rect l="T15" t="T16" r="T17" b="T18"/>
              <a:pathLst>
                <a:path w="33" h="14">
                  <a:moveTo>
                    <a:pt x="33" y="14"/>
                  </a:moveTo>
                  <a:lnTo>
                    <a:pt x="15" y="0"/>
                  </a:lnTo>
                  <a:lnTo>
                    <a:pt x="4" y="0"/>
                  </a:lnTo>
                  <a:lnTo>
                    <a:pt x="0" y="0"/>
                  </a:lnTo>
                  <a:lnTo>
                    <a:pt x="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7" name="Freeform 136"/>
            <p:cNvSpPr>
              <a:spLocks/>
            </p:cNvSpPr>
            <p:nvPr/>
          </p:nvSpPr>
          <p:spPr bwMode="auto">
            <a:xfrm>
              <a:off x="4464" y="2837"/>
              <a:ext cx="58" cy="51"/>
            </a:xfrm>
            <a:custGeom>
              <a:avLst/>
              <a:gdLst>
                <a:gd name="T0" fmla="*/ 0 w 58"/>
                <a:gd name="T1" fmla="*/ 0 h 51"/>
                <a:gd name="T2" fmla="*/ 15 w 58"/>
                <a:gd name="T3" fmla="*/ 11 h 51"/>
                <a:gd name="T4" fmla="*/ 55 w 58"/>
                <a:gd name="T5" fmla="*/ 51 h 51"/>
                <a:gd name="T6" fmla="*/ 58 w 58"/>
                <a:gd name="T7" fmla="*/ 47 h 51"/>
                <a:gd name="T8" fmla="*/ 33 w 58"/>
                <a:gd name="T9" fmla="*/ 22 h 51"/>
                <a:gd name="T10" fmla="*/ 37 w 58"/>
                <a:gd name="T11" fmla="*/ 22 h 51"/>
                <a:gd name="T12" fmla="*/ 44 w 58"/>
                <a:gd name="T13" fmla="*/ 15 h 51"/>
                <a:gd name="T14" fmla="*/ 37 w 58"/>
                <a:gd name="T15" fmla="*/ 22 h 51"/>
                <a:gd name="T16" fmla="*/ 33 w 58"/>
                <a:gd name="T17" fmla="*/ 22 h 51"/>
                <a:gd name="T18" fmla="*/ 15 w 58"/>
                <a:gd name="T19" fmla="*/ 7 h 51"/>
                <a:gd name="T20" fmla="*/ 18 w 58"/>
                <a:gd name="T21" fmla="*/ 4 h 51"/>
                <a:gd name="T22" fmla="*/ 22 w 58"/>
                <a:gd name="T23" fmla="*/ 4 h 51"/>
                <a:gd name="T24" fmla="*/ 15 w 58"/>
                <a:gd name="T25" fmla="*/ 4 h 51"/>
                <a:gd name="T26" fmla="*/ 7 w 58"/>
                <a:gd name="T27" fmla="*/ 4 h 51"/>
                <a:gd name="T28" fmla="*/ 0 w 58"/>
                <a:gd name="T29" fmla="*/ 0 h 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1"/>
                <a:gd name="T47" fmla="*/ 58 w 58"/>
                <a:gd name="T48" fmla="*/ 51 h 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1">
                  <a:moveTo>
                    <a:pt x="0" y="0"/>
                  </a:moveTo>
                  <a:lnTo>
                    <a:pt x="15" y="11"/>
                  </a:lnTo>
                  <a:lnTo>
                    <a:pt x="55" y="51"/>
                  </a:lnTo>
                  <a:lnTo>
                    <a:pt x="58" y="47"/>
                  </a:lnTo>
                  <a:lnTo>
                    <a:pt x="33" y="22"/>
                  </a:lnTo>
                  <a:lnTo>
                    <a:pt x="37" y="22"/>
                  </a:lnTo>
                  <a:lnTo>
                    <a:pt x="44" y="15"/>
                  </a:lnTo>
                  <a:lnTo>
                    <a:pt x="37" y="22"/>
                  </a:lnTo>
                  <a:lnTo>
                    <a:pt x="33" y="22"/>
                  </a:lnTo>
                  <a:lnTo>
                    <a:pt x="15" y="7"/>
                  </a:lnTo>
                  <a:lnTo>
                    <a:pt x="18" y="4"/>
                  </a:lnTo>
                  <a:lnTo>
                    <a:pt x="22" y="4"/>
                  </a:lnTo>
                  <a:lnTo>
                    <a:pt x="15" y="4"/>
                  </a:lnTo>
                  <a:lnTo>
                    <a:pt x="7" y="4"/>
                  </a:lnTo>
                  <a:lnTo>
                    <a:pt x="0" y="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8" name="Freeform 137"/>
            <p:cNvSpPr>
              <a:spLocks/>
            </p:cNvSpPr>
            <p:nvPr/>
          </p:nvSpPr>
          <p:spPr bwMode="auto">
            <a:xfrm>
              <a:off x="4424" y="2830"/>
              <a:ext cx="18" cy="14"/>
            </a:xfrm>
            <a:custGeom>
              <a:avLst/>
              <a:gdLst>
                <a:gd name="T0" fmla="*/ 0 w 18"/>
                <a:gd name="T1" fmla="*/ 7 h 14"/>
                <a:gd name="T2" fmla="*/ 4 w 18"/>
                <a:gd name="T3" fmla="*/ 11 h 14"/>
                <a:gd name="T4" fmla="*/ 7 w 18"/>
                <a:gd name="T5" fmla="*/ 14 h 14"/>
                <a:gd name="T6" fmla="*/ 11 w 18"/>
                <a:gd name="T7" fmla="*/ 14 h 14"/>
                <a:gd name="T8" fmla="*/ 18 w 18"/>
                <a:gd name="T9" fmla="*/ 7 h 14"/>
                <a:gd name="T10" fmla="*/ 18 w 18"/>
                <a:gd name="T11" fmla="*/ 4 h 14"/>
                <a:gd name="T12" fmla="*/ 18 w 18"/>
                <a:gd name="T13" fmla="*/ 0 h 14"/>
                <a:gd name="T14" fmla="*/ 18 w 18"/>
                <a:gd name="T15" fmla="*/ 4 h 14"/>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4"/>
                <a:gd name="T26" fmla="*/ 18 w 1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4">
                  <a:moveTo>
                    <a:pt x="0" y="7"/>
                  </a:moveTo>
                  <a:lnTo>
                    <a:pt x="4" y="11"/>
                  </a:lnTo>
                  <a:lnTo>
                    <a:pt x="7" y="14"/>
                  </a:lnTo>
                  <a:lnTo>
                    <a:pt x="11" y="14"/>
                  </a:lnTo>
                  <a:lnTo>
                    <a:pt x="18" y="7"/>
                  </a:lnTo>
                  <a:lnTo>
                    <a:pt x="18" y="4"/>
                  </a:lnTo>
                  <a:lnTo>
                    <a:pt x="18" y="0"/>
                  </a:lnTo>
                  <a:lnTo>
                    <a:pt x="18" y="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69" name="Freeform 138"/>
            <p:cNvSpPr>
              <a:spLocks/>
            </p:cNvSpPr>
            <p:nvPr/>
          </p:nvSpPr>
          <p:spPr bwMode="auto">
            <a:xfrm>
              <a:off x="3984" y="2448"/>
              <a:ext cx="895" cy="404"/>
            </a:xfrm>
            <a:custGeom>
              <a:avLst/>
              <a:gdLst>
                <a:gd name="T0" fmla="*/ 240 w 895"/>
                <a:gd name="T1" fmla="*/ 404 h 404"/>
                <a:gd name="T2" fmla="*/ 320 w 895"/>
                <a:gd name="T3" fmla="*/ 382 h 404"/>
                <a:gd name="T4" fmla="*/ 349 w 895"/>
                <a:gd name="T5" fmla="*/ 375 h 404"/>
                <a:gd name="T6" fmla="*/ 375 w 895"/>
                <a:gd name="T7" fmla="*/ 367 h 404"/>
                <a:gd name="T8" fmla="*/ 400 w 895"/>
                <a:gd name="T9" fmla="*/ 360 h 404"/>
                <a:gd name="T10" fmla="*/ 389 w 895"/>
                <a:gd name="T11" fmla="*/ 360 h 404"/>
                <a:gd name="T12" fmla="*/ 378 w 895"/>
                <a:gd name="T13" fmla="*/ 360 h 404"/>
                <a:gd name="T14" fmla="*/ 367 w 895"/>
                <a:gd name="T15" fmla="*/ 338 h 404"/>
                <a:gd name="T16" fmla="*/ 353 w 895"/>
                <a:gd name="T17" fmla="*/ 367 h 404"/>
                <a:gd name="T18" fmla="*/ 342 w 895"/>
                <a:gd name="T19" fmla="*/ 346 h 404"/>
                <a:gd name="T20" fmla="*/ 324 w 895"/>
                <a:gd name="T21" fmla="*/ 375 h 404"/>
                <a:gd name="T22" fmla="*/ 316 w 895"/>
                <a:gd name="T23" fmla="*/ 353 h 404"/>
                <a:gd name="T24" fmla="*/ 269 w 895"/>
                <a:gd name="T25" fmla="*/ 389 h 404"/>
                <a:gd name="T26" fmla="*/ 266 w 895"/>
                <a:gd name="T27" fmla="*/ 360 h 404"/>
                <a:gd name="T28" fmla="*/ 309 w 895"/>
                <a:gd name="T29" fmla="*/ 324 h 404"/>
                <a:gd name="T30" fmla="*/ 335 w 895"/>
                <a:gd name="T31" fmla="*/ 316 h 404"/>
                <a:gd name="T32" fmla="*/ 364 w 895"/>
                <a:gd name="T33" fmla="*/ 309 h 404"/>
                <a:gd name="T34" fmla="*/ 389 w 895"/>
                <a:gd name="T35" fmla="*/ 302 h 404"/>
                <a:gd name="T36" fmla="*/ 371 w 895"/>
                <a:gd name="T37" fmla="*/ 331 h 404"/>
                <a:gd name="T38" fmla="*/ 364 w 895"/>
                <a:gd name="T39" fmla="*/ 309 h 404"/>
                <a:gd name="T40" fmla="*/ 346 w 895"/>
                <a:gd name="T41" fmla="*/ 338 h 404"/>
                <a:gd name="T42" fmla="*/ 335 w 895"/>
                <a:gd name="T43" fmla="*/ 316 h 404"/>
                <a:gd name="T44" fmla="*/ 320 w 895"/>
                <a:gd name="T45" fmla="*/ 346 h 404"/>
                <a:gd name="T46" fmla="*/ 309 w 895"/>
                <a:gd name="T47" fmla="*/ 324 h 404"/>
                <a:gd name="T48" fmla="*/ 266 w 895"/>
                <a:gd name="T49" fmla="*/ 360 h 404"/>
                <a:gd name="T50" fmla="*/ 316 w 895"/>
                <a:gd name="T51" fmla="*/ 353 h 404"/>
                <a:gd name="T52" fmla="*/ 342 w 895"/>
                <a:gd name="T53" fmla="*/ 346 h 404"/>
                <a:gd name="T54" fmla="*/ 367 w 895"/>
                <a:gd name="T55" fmla="*/ 338 h 404"/>
                <a:gd name="T56" fmla="*/ 393 w 895"/>
                <a:gd name="T57" fmla="*/ 331 h 404"/>
                <a:gd name="T58" fmla="*/ 404 w 895"/>
                <a:gd name="T59" fmla="*/ 335 h 404"/>
                <a:gd name="T60" fmla="*/ 455 w 895"/>
                <a:gd name="T61" fmla="*/ 338 h 404"/>
                <a:gd name="T62" fmla="*/ 640 w 895"/>
                <a:gd name="T63" fmla="*/ 120 h 404"/>
                <a:gd name="T64" fmla="*/ 764 w 895"/>
                <a:gd name="T65" fmla="*/ 84 h 404"/>
                <a:gd name="T66" fmla="*/ 829 w 895"/>
                <a:gd name="T67" fmla="*/ 309 h 404"/>
                <a:gd name="T68" fmla="*/ 833 w 895"/>
                <a:gd name="T69" fmla="*/ 295 h 404"/>
                <a:gd name="T70" fmla="*/ 877 w 895"/>
                <a:gd name="T71" fmla="*/ 269 h 404"/>
                <a:gd name="T72" fmla="*/ 859 w 895"/>
                <a:gd name="T73" fmla="*/ 269 h 404"/>
                <a:gd name="T74" fmla="*/ 895 w 895"/>
                <a:gd name="T75" fmla="*/ 255 h 404"/>
                <a:gd name="T76" fmla="*/ 0 w 895"/>
                <a:gd name="T77" fmla="*/ 247 h 404"/>
                <a:gd name="T78" fmla="*/ 211 w 895"/>
                <a:gd name="T79" fmla="*/ 251 h 4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95"/>
                <a:gd name="T121" fmla="*/ 0 h 404"/>
                <a:gd name="T122" fmla="*/ 895 w 895"/>
                <a:gd name="T123" fmla="*/ 404 h 4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95" h="404">
                  <a:moveTo>
                    <a:pt x="211" y="251"/>
                  </a:moveTo>
                  <a:lnTo>
                    <a:pt x="240" y="404"/>
                  </a:lnTo>
                  <a:lnTo>
                    <a:pt x="273" y="396"/>
                  </a:lnTo>
                  <a:lnTo>
                    <a:pt x="320" y="382"/>
                  </a:lnTo>
                  <a:lnTo>
                    <a:pt x="327" y="382"/>
                  </a:lnTo>
                  <a:lnTo>
                    <a:pt x="349" y="375"/>
                  </a:lnTo>
                  <a:lnTo>
                    <a:pt x="353" y="375"/>
                  </a:lnTo>
                  <a:lnTo>
                    <a:pt x="375" y="367"/>
                  </a:lnTo>
                  <a:lnTo>
                    <a:pt x="378" y="367"/>
                  </a:lnTo>
                  <a:lnTo>
                    <a:pt x="400" y="360"/>
                  </a:lnTo>
                  <a:lnTo>
                    <a:pt x="393" y="360"/>
                  </a:lnTo>
                  <a:lnTo>
                    <a:pt x="389" y="360"/>
                  </a:lnTo>
                  <a:lnTo>
                    <a:pt x="386" y="360"/>
                  </a:lnTo>
                  <a:lnTo>
                    <a:pt x="378" y="360"/>
                  </a:lnTo>
                  <a:lnTo>
                    <a:pt x="371" y="338"/>
                  </a:lnTo>
                  <a:lnTo>
                    <a:pt x="367" y="338"/>
                  </a:lnTo>
                  <a:lnTo>
                    <a:pt x="371" y="360"/>
                  </a:lnTo>
                  <a:lnTo>
                    <a:pt x="353" y="367"/>
                  </a:lnTo>
                  <a:lnTo>
                    <a:pt x="349" y="346"/>
                  </a:lnTo>
                  <a:lnTo>
                    <a:pt x="342" y="346"/>
                  </a:lnTo>
                  <a:lnTo>
                    <a:pt x="346" y="367"/>
                  </a:lnTo>
                  <a:lnTo>
                    <a:pt x="324" y="375"/>
                  </a:lnTo>
                  <a:lnTo>
                    <a:pt x="320" y="353"/>
                  </a:lnTo>
                  <a:lnTo>
                    <a:pt x="316" y="353"/>
                  </a:lnTo>
                  <a:lnTo>
                    <a:pt x="320" y="375"/>
                  </a:lnTo>
                  <a:lnTo>
                    <a:pt x="269" y="389"/>
                  </a:lnTo>
                  <a:lnTo>
                    <a:pt x="266" y="367"/>
                  </a:lnTo>
                  <a:lnTo>
                    <a:pt x="266" y="360"/>
                  </a:lnTo>
                  <a:lnTo>
                    <a:pt x="258" y="338"/>
                  </a:lnTo>
                  <a:lnTo>
                    <a:pt x="309" y="324"/>
                  </a:lnTo>
                  <a:lnTo>
                    <a:pt x="313" y="324"/>
                  </a:lnTo>
                  <a:lnTo>
                    <a:pt x="335" y="316"/>
                  </a:lnTo>
                  <a:lnTo>
                    <a:pt x="342" y="316"/>
                  </a:lnTo>
                  <a:lnTo>
                    <a:pt x="364" y="309"/>
                  </a:lnTo>
                  <a:lnTo>
                    <a:pt x="367" y="306"/>
                  </a:lnTo>
                  <a:lnTo>
                    <a:pt x="389" y="302"/>
                  </a:lnTo>
                  <a:lnTo>
                    <a:pt x="393" y="324"/>
                  </a:lnTo>
                  <a:lnTo>
                    <a:pt x="371" y="331"/>
                  </a:lnTo>
                  <a:lnTo>
                    <a:pt x="367" y="306"/>
                  </a:lnTo>
                  <a:lnTo>
                    <a:pt x="364" y="309"/>
                  </a:lnTo>
                  <a:lnTo>
                    <a:pt x="367" y="331"/>
                  </a:lnTo>
                  <a:lnTo>
                    <a:pt x="346" y="338"/>
                  </a:lnTo>
                  <a:lnTo>
                    <a:pt x="342" y="316"/>
                  </a:lnTo>
                  <a:lnTo>
                    <a:pt x="335" y="316"/>
                  </a:lnTo>
                  <a:lnTo>
                    <a:pt x="342" y="338"/>
                  </a:lnTo>
                  <a:lnTo>
                    <a:pt x="320" y="346"/>
                  </a:lnTo>
                  <a:lnTo>
                    <a:pt x="313" y="324"/>
                  </a:lnTo>
                  <a:lnTo>
                    <a:pt x="309" y="324"/>
                  </a:lnTo>
                  <a:lnTo>
                    <a:pt x="313" y="346"/>
                  </a:lnTo>
                  <a:lnTo>
                    <a:pt x="266" y="360"/>
                  </a:lnTo>
                  <a:lnTo>
                    <a:pt x="266" y="367"/>
                  </a:lnTo>
                  <a:lnTo>
                    <a:pt x="316" y="353"/>
                  </a:lnTo>
                  <a:lnTo>
                    <a:pt x="320" y="353"/>
                  </a:lnTo>
                  <a:lnTo>
                    <a:pt x="342" y="346"/>
                  </a:lnTo>
                  <a:lnTo>
                    <a:pt x="349" y="346"/>
                  </a:lnTo>
                  <a:lnTo>
                    <a:pt x="367" y="338"/>
                  </a:lnTo>
                  <a:lnTo>
                    <a:pt x="371" y="338"/>
                  </a:lnTo>
                  <a:lnTo>
                    <a:pt x="393" y="331"/>
                  </a:lnTo>
                  <a:lnTo>
                    <a:pt x="397" y="338"/>
                  </a:lnTo>
                  <a:lnTo>
                    <a:pt x="404" y="335"/>
                  </a:lnTo>
                  <a:lnTo>
                    <a:pt x="429" y="338"/>
                  </a:lnTo>
                  <a:lnTo>
                    <a:pt x="455" y="338"/>
                  </a:lnTo>
                  <a:lnTo>
                    <a:pt x="422" y="185"/>
                  </a:lnTo>
                  <a:lnTo>
                    <a:pt x="640" y="120"/>
                  </a:lnTo>
                  <a:lnTo>
                    <a:pt x="691" y="105"/>
                  </a:lnTo>
                  <a:lnTo>
                    <a:pt x="764" y="84"/>
                  </a:lnTo>
                  <a:lnTo>
                    <a:pt x="808" y="320"/>
                  </a:lnTo>
                  <a:lnTo>
                    <a:pt x="829" y="309"/>
                  </a:lnTo>
                  <a:lnTo>
                    <a:pt x="833" y="302"/>
                  </a:lnTo>
                  <a:lnTo>
                    <a:pt x="833" y="295"/>
                  </a:lnTo>
                  <a:lnTo>
                    <a:pt x="848" y="284"/>
                  </a:lnTo>
                  <a:lnTo>
                    <a:pt x="877" y="269"/>
                  </a:lnTo>
                  <a:lnTo>
                    <a:pt x="869" y="266"/>
                  </a:lnTo>
                  <a:lnTo>
                    <a:pt x="859" y="269"/>
                  </a:lnTo>
                  <a:lnTo>
                    <a:pt x="877" y="266"/>
                  </a:lnTo>
                  <a:lnTo>
                    <a:pt x="895" y="255"/>
                  </a:lnTo>
                  <a:lnTo>
                    <a:pt x="895" y="0"/>
                  </a:lnTo>
                  <a:lnTo>
                    <a:pt x="0" y="247"/>
                  </a:lnTo>
                  <a:lnTo>
                    <a:pt x="0" y="313"/>
                  </a:lnTo>
                  <a:lnTo>
                    <a:pt x="211" y="25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0" name="Freeform 139"/>
            <p:cNvSpPr>
              <a:spLocks/>
            </p:cNvSpPr>
            <p:nvPr/>
          </p:nvSpPr>
          <p:spPr bwMode="auto">
            <a:xfrm>
              <a:off x="3984" y="2808"/>
              <a:ext cx="589" cy="378"/>
            </a:xfrm>
            <a:custGeom>
              <a:avLst/>
              <a:gdLst>
                <a:gd name="T0" fmla="*/ 0 w 589"/>
                <a:gd name="T1" fmla="*/ 218 h 378"/>
                <a:gd name="T2" fmla="*/ 589 w 589"/>
                <a:gd name="T3" fmla="*/ 175 h 378"/>
                <a:gd name="T4" fmla="*/ 560 w 589"/>
                <a:gd name="T5" fmla="*/ 167 h 378"/>
                <a:gd name="T6" fmla="*/ 520 w 589"/>
                <a:gd name="T7" fmla="*/ 146 h 378"/>
                <a:gd name="T8" fmla="*/ 487 w 589"/>
                <a:gd name="T9" fmla="*/ 109 h 378"/>
                <a:gd name="T10" fmla="*/ 480 w 589"/>
                <a:gd name="T11" fmla="*/ 113 h 378"/>
                <a:gd name="T12" fmla="*/ 473 w 589"/>
                <a:gd name="T13" fmla="*/ 116 h 378"/>
                <a:gd name="T14" fmla="*/ 455 w 589"/>
                <a:gd name="T15" fmla="*/ 80 h 378"/>
                <a:gd name="T16" fmla="*/ 444 w 589"/>
                <a:gd name="T17" fmla="*/ 80 h 378"/>
                <a:gd name="T18" fmla="*/ 437 w 589"/>
                <a:gd name="T19" fmla="*/ 76 h 378"/>
                <a:gd name="T20" fmla="*/ 437 w 589"/>
                <a:gd name="T21" fmla="*/ 36 h 378"/>
                <a:gd name="T22" fmla="*/ 433 w 589"/>
                <a:gd name="T23" fmla="*/ 22 h 378"/>
                <a:gd name="T24" fmla="*/ 437 w 589"/>
                <a:gd name="T25" fmla="*/ 15 h 378"/>
                <a:gd name="T26" fmla="*/ 444 w 589"/>
                <a:gd name="T27" fmla="*/ 15 h 378"/>
                <a:gd name="T28" fmla="*/ 437 w 589"/>
                <a:gd name="T29" fmla="*/ 7 h 378"/>
                <a:gd name="T30" fmla="*/ 407 w 589"/>
                <a:gd name="T31" fmla="*/ 4 h 378"/>
                <a:gd name="T32" fmla="*/ 404 w 589"/>
                <a:gd name="T33" fmla="*/ 26 h 378"/>
                <a:gd name="T34" fmla="*/ 411 w 589"/>
                <a:gd name="T35" fmla="*/ 55 h 378"/>
                <a:gd name="T36" fmla="*/ 386 w 589"/>
                <a:gd name="T37" fmla="*/ 36 h 378"/>
                <a:gd name="T38" fmla="*/ 386 w 589"/>
                <a:gd name="T39" fmla="*/ 62 h 378"/>
                <a:gd name="T40" fmla="*/ 360 w 589"/>
                <a:gd name="T41" fmla="*/ 44 h 378"/>
                <a:gd name="T42" fmla="*/ 360 w 589"/>
                <a:gd name="T43" fmla="*/ 69 h 378"/>
                <a:gd name="T44" fmla="*/ 335 w 589"/>
                <a:gd name="T45" fmla="*/ 51 h 378"/>
                <a:gd name="T46" fmla="*/ 331 w 589"/>
                <a:gd name="T47" fmla="*/ 76 h 378"/>
                <a:gd name="T48" fmla="*/ 276 w 589"/>
                <a:gd name="T49" fmla="*/ 66 h 378"/>
                <a:gd name="T50" fmla="*/ 335 w 589"/>
                <a:gd name="T51" fmla="*/ 51 h 378"/>
                <a:gd name="T52" fmla="*/ 360 w 589"/>
                <a:gd name="T53" fmla="*/ 44 h 378"/>
                <a:gd name="T54" fmla="*/ 386 w 589"/>
                <a:gd name="T55" fmla="*/ 36 h 378"/>
                <a:gd name="T56" fmla="*/ 404 w 589"/>
                <a:gd name="T57" fmla="*/ 26 h 378"/>
                <a:gd name="T58" fmla="*/ 378 w 589"/>
                <a:gd name="T59" fmla="*/ 7 h 378"/>
                <a:gd name="T60" fmla="*/ 378 w 589"/>
                <a:gd name="T61" fmla="*/ 33 h 378"/>
                <a:gd name="T62" fmla="*/ 353 w 589"/>
                <a:gd name="T63" fmla="*/ 15 h 378"/>
                <a:gd name="T64" fmla="*/ 353 w 589"/>
                <a:gd name="T65" fmla="*/ 40 h 378"/>
                <a:gd name="T66" fmla="*/ 327 w 589"/>
                <a:gd name="T67" fmla="*/ 22 h 378"/>
                <a:gd name="T68" fmla="*/ 327 w 589"/>
                <a:gd name="T69" fmla="*/ 47 h 378"/>
                <a:gd name="T70" fmla="*/ 273 w 589"/>
                <a:gd name="T71" fmla="*/ 36 h 378"/>
                <a:gd name="T72" fmla="*/ 258 w 589"/>
                <a:gd name="T73" fmla="*/ 138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9"/>
                <a:gd name="T112" fmla="*/ 0 h 378"/>
                <a:gd name="T113" fmla="*/ 589 w 589"/>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9" h="378">
                  <a:moveTo>
                    <a:pt x="258" y="138"/>
                  </a:moveTo>
                  <a:lnTo>
                    <a:pt x="0" y="218"/>
                  </a:lnTo>
                  <a:lnTo>
                    <a:pt x="0" y="378"/>
                  </a:lnTo>
                  <a:lnTo>
                    <a:pt x="589" y="175"/>
                  </a:lnTo>
                  <a:lnTo>
                    <a:pt x="567" y="164"/>
                  </a:lnTo>
                  <a:lnTo>
                    <a:pt x="560" y="167"/>
                  </a:lnTo>
                  <a:lnTo>
                    <a:pt x="546" y="167"/>
                  </a:lnTo>
                  <a:lnTo>
                    <a:pt x="520" y="146"/>
                  </a:lnTo>
                  <a:lnTo>
                    <a:pt x="506" y="131"/>
                  </a:lnTo>
                  <a:lnTo>
                    <a:pt x="487" y="109"/>
                  </a:lnTo>
                  <a:lnTo>
                    <a:pt x="480" y="113"/>
                  </a:lnTo>
                  <a:lnTo>
                    <a:pt x="477" y="116"/>
                  </a:lnTo>
                  <a:lnTo>
                    <a:pt x="473" y="116"/>
                  </a:lnTo>
                  <a:lnTo>
                    <a:pt x="458" y="73"/>
                  </a:lnTo>
                  <a:lnTo>
                    <a:pt x="455" y="80"/>
                  </a:lnTo>
                  <a:lnTo>
                    <a:pt x="447" y="84"/>
                  </a:lnTo>
                  <a:lnTo>
                    <a:pt x="444" y="80"/>
                  </a:lnTo>
                  <a:lnTo>
                    <a:pt x="437" y="80"/>
                  </a:lnTo>
                  <a:lnTo>
                    <a:pt x="437" y="76"/>
                  </a:lnTo>
                  <a:lnTo>
                    <a:pt x="437" y="47"/>
                  </a:lnTo>
                  <a:lnTo>
                    <a:pt x="437" y="36"/>
                  </a:lnTo>
                  <a:lnTo>
                    <a:pt x="433" y="33"/>
                  </a:lnTo>
                  <a:lnTo>
                    <a:pt x="433" y="22"/>
                  </a:lnTo>
                  <a:lnTo>
                    <a:pt x="437" y="18"/>
                  </a:lnTo>
                  <a:lnTo>
                    <a:pt x="437" y="15"/>
                  </a:lnTo>
                  <a:lnTo>
                    <a:pt x="440" y="15"/>
                  </a:lnTo>
                  <a:lnTo>
                    <a:pt x="444" y="15"/>
                  </a:lnTo>
                  <a:lnTo>
                    <a:pt x="447" y="15"/>
                  </a:lnTo>
                  <a:lnTo>
                    <a:pt x="437" y="7"/>
                  </a:lnTo>
                  <a:lnTo>
                    <a:pt x="422" y="7"/>
                  </a:lnTo>
                  <a:lnTo>
                    <a:pt x="407" y="4"/>
                  </a:lnTo>
                  <a:lnTo>
                    <a:pt x="400" y="0"/>
                  </a:lnTo>
                  <a:lnTo>
                    <a:pt x="404" y="26"/>
                  </a:lnTo>
                  <a:lnTo>
                    <a:pt x="407" y="29"/>
                  </a:lnTo>
                  <a:lnTo>
                    <a:pt x="411" y="55"/>
                  </a:lnTo>
                  <a:lnTo>
                    <a:pt x="389" y="58"/>
                  </a:lnTo>
                  <a:lnTo>
                    <a:pt x="386" y="36"/>
                  </a:lnTo>
                  <a:lnTo>
                    <a:pt x="382" y="36"/>
                  </a:lnTo>
                  <a:lnTo>
                    <a:pt x="386" y="62"/>
                  </a:lnTo>
                  <a:lnTo>
                    <a:pt x="364" y="66"/>
                  </a:lnTo>
                  <a:lnTo>
                    <a:pt x="360" y="44"/>
                  </a:lnTo>
                  <a:lnTo>
                    <a:pt x="356" y="44"/>
                  </a:lnTo>
                  <a:lnTo>
                    <a:pt x="360" y="69"/>
                  </a:lnTo>
                  <a:lnTo>
                    <a:pt x="338" y="73"/>
                  </a:lnTo>
                  <a:lnTo>
                    <a:pt x="335" y="51"/>
                  </a:lnTo>
                  <a:lnTo>
                    <a:pt x="327" y="51"/>
                  </a:lnTo>
                  <a:lnTo>
                    <a:pt x="331" y="76"/>
                  </a:lnTo>
                  <a:lnTo>
                    <a:pt x="284" y="91"/>
                  </a:lnTo>
                  <a:lnTo>
                    <a:pt x="276" y="66"/>
                  </a:lnTo>
                  <a:lnTo>
                    <a:pt x="327" y="51"/>
                  </a:lnTo>
                  <a:lnTo>
                    <a:pt x="335" y="51"/>
                  </a:lnTo>
                  <a:lnTo>
                    <a:pt x="356" y="44"/>
                  </a:lnTo>
                  <a:lnTo>
                    <a:pt x="360" y="44"/>
                  </a:lnTo>
                  <a:lnTo>
                    <a:pt x="382" y="36"/>
                  </a:lnTo>
                  <a:lnTo>
                    <a:pt x="386" y="36"/>
                  </a:lnTo>
                  <a:lnTo>
                    <a:pt x="407" y="29"/>
                  </a:lnTo>
                  <a:lnTo>
                    <a:pt x="404" y="26"/>
                  </a:lnTo>
                  <a:lnTo>
                    <a:pt x="386" y="29"/>
                  </a:lnTo>
                  <a:lnTo>
                    <a:pt x="378" y="7"/>
                  </a:lnTo>
                  <a:lnTo>
                    <a:pt x="375" y="7"/>
                  </a:lnTo>
                  <a:lnTo>
                    <a:pt x="378" y="33"/>
                  </a:lnTo>
                  <a:lnTo>
                    <a:pt x="356" y="36"/>
                  </a:lnTo>
                  <a:lnTo>
                    <a:pt x="353" y="15"/>
                  </a:lnTo>
                  <a:lnTo>
                    <a:pt x="349" y="15"/>
                  </a:lnTo>
                  <a:lnTo>
                    <a:pt x="353" y="40"/>
                  </a:lnTo>
                  <a:lnTo>
                    <a:pt x="331" y="44"/>
                  </a:lnTo>
                  <a:lnTo>
                    <a:pt x="327" y="22"/>
                  </a:lnTo>
                  <a:lnTo>
                    <a:pt x="320" y="22"/>
                  </a:lnTo>
                  <a:lnTo>
                    <a:pt x="327" y="47"/>
                  </a:lnTo>
                  <a:lnTo>
                    <a:pt x="276" y="58"/>
                  </a:lnTo>
                  <a:lnTo>
                    <a:pt x="273" y="36"/>
                  </a:lnTo>
                  <a:lnTo>
                    <a:pt x="240" y="44"/>
                  </a:lnTo>
                  <a:lnTo>
                    <a:pt x="258" y="13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1" name="Freeform 140"/>
            <p:cNvSpPr>
              <a:spLocks/>
            </p:cNvSpPr>
            <p:nvPr/>
          </p:nvSpPr>
          <p:spPr bwMode="auto">
            <a:xfrm>
              <a:off x="4588" y="2553"/>
              <a:ext cx="280" cy="379"/>
            </a:xfrm>
            <a:custGeom>
              <a:avLst/>
              <a:gdLst>
                <a:gd name="T0" fmla="*/ 76 w 280"/>
                <a:gd name="T1" fmla="*/ 364 h 379"/>
                <a:gd name="T2" fmla="*/ 80 w 280"/>
                <a:gd name="T3" fmla="*/ 357 h 379"/>
                <a:gd name="T4" fmla="*/ 113 w 280"/>
                <a:gd name="T5" fmla="*/ 371 h 379"/>
                <a:gd name="T6" fmla="*/ 131 w 280"/>
                <a:gd name="T7" fmla="*/ 379 h 379"/>
                <a:gd name="T8" fmla="*/ 149 w 280"/>
                <a:gd name="T9" fmla="*/ 371 h 379"/>
                <a:gd name="T10" fmla="*/ 251 w 280"/>
                <a:gd name="T11" fmla="*/ 335 h 379"/>
                <a:gd name="T12" fmla="*/ 258 w 280"/>
                <a:gd name="T13" fmla="*/ 324 h 379"/>
                <a:gd name="T14" fmla="*/ 276 w 280"/>
                <a:gd name="T15" fmla="*/ 255 h 379"/>
                <a:gd name="T16" fmla="*/ 276 w 280"/>
                <a:gd name="T17" fmla="*/ 251 h 379"/>
                <a:gd name="T18" fmla="*/ 276 w 280"/>
                <a:gd name="T19" fmla="*/ 248 h 379"/>
                <a:gd name="T20" fmla="*/ 280 w 280"/>
                <a:gd name="T21" fmla="*/ 244 h 379"/>
                <a:gd name="T22" fmla="*/ 273 w 280"/>
                <a:gd name="T23" fmla="*/ 233 h 379"/>
                <a:gd name="T24" fmla="*/ 269 w 280"/>
                <a:gd name="T25" fmla="*/ 233 h 379"/>
                <a:gd name="T26" fmla="*/ 273 w 280"/>
                <a:gd name="T27" fmla="*/ 237 h 379"/>
                <a:gd name="T28" fmla="*/ 269 w 280"/>
                <a:gd name="T29" fmla="*/ 241 h 379"/>
                <a:gd name="T30" fmla="*/ 269 w 280"/>
                <a:gd name="T31" fmla="*/ 233 h 379"/>
                <a:gd name="T32" fmla="*/ 265 w 280"/>
                <a:gd name="T33" fmla="*/ 230 h 379"/>
                <a:gd name="T34" fmla="*/ 265 w 280"/>
                <a:gd name="T35" fmla="*/ 248 h 379"/>
                <a:gd name="T36" fmla="*/ 269 w 280"/>
                <a:gd name="T37" fmla="*/ 262 h 379"/>
                <a:gd name="T38" fmla="*/ 265 w 280"/>
                <a:gd name="T39" fmla="*/ 259 h 379"/>
                <a:gd name="T40" fmla="*/ 258 w 280"/>
                <a:gd name="T41" fmla="*/ 251 h 379"/>
                <a:gd name="T42" fmla="*/ 258 w 280"/>
                <a:gd name="T43" fmla="*/ 248 h 379"/>
                <a:gd name="T44" fmla="*/ 255 w 280"/>
                <a:gd name="T45" fmla="*/ 226 h 379"/>
                <a:gd name="T46" fmla="*/ 251 w 280"/>
                <a:gd name="T47" fmla="*/ 230 h 379"/>
                <a:gd name="T48" fmla="*/ 251 w 280"/>
                <a:gd name="T49" fmla="*/ 233 h 379"/>
                <a:gd name="T50" fmla="*/ 251 w 280"/>
                <a:gd name="T51" fmla="*/ 244 h 379"/>
                <a:gd name="T52" fmla="*/ 247 w 280"/>
                <a:gd name="T53" fmla="*/ 233 h 379"/>
                <a:gd name="T54" fmla="*/ 247 w 280"/>
                <a:gd name="T55" fmla="*/ 226 h 379"/>
                <a:gd name="T56" fmla="*/ 251 w 280"/>
                <a:gd name="T57" fmla="*/ 211 h 379"/>
                <a:gd name="T58" fmla="*/ 244 w 280"/>
                <a:gd name="T59" fmla="*/ 215 h 379"/>
                <a:gd name="T60" fmla="*/ 233 w 280"/>
                <a:gd name="T61" fmla="*/ 230 h 379"/>
                <a:gd name="T62" fmla="*/ 233 w 280"/>
                <a:gd name="T63" fmla="*/ 226 h 379"/>
                <a:gd name="T64" fmla="*/ 236 w 280"/>
                <a:gd name="T65" fmla="*/ 219 h 379"/>
                <a:gd name="T66" fmla="*/ 240 w 280"/>
                <a:gd name="T67" fmla="*/ 211 h 379"/>
                <a:gd name="T68" fmla="*/ 247 w 280"/>
                <a:gd name="T69" fmla="*/ 204 h 379"/>
                <a:gd name="T70" fmla="*/ 244 w 280"/>
                <a:gd name="T71" fmla="*/ 204 h 379"/>
                <a:gd name="T72" fmla="*/ 236 w 280"/>
                <a:gd name="T73" fmla="*/ 208 h 379"/>
                <a:gd name="T74" fmla="*/ 236 w 280"/>
                <a:gd name="T75" fmla="*/ 208 h 379"/>
                <a:gd name="T76" fmla="*/ 233 w 280"/>
                <a:gd name="T77" fmla="*/ 211 h 379"/>
                <a:gd name="T78" fmla="*/ 233 w 280"/>
                <a:gd name="T79" fmla="*/ 211 h 379"/>
                <a:gd name="T80" fmla="*/ 233 w 280"/>
                <a:gd name="T81" fmla="*/ 208 h 379"/>
                <a:gd name="T82" fmla="*/ 236 w 280"/>
                <a:gd name="T83" fmla="*/ 204 h 379"/>
                <a:gd name="T84" fmla="*/ 244 w 280"/>
                <a:gd name="T85" fmla="*/ 190 h 379"/>
                <a:gd name="T86" fmla="*/ 229 w 280"/>
                <a:gd name="T87" fmla="*/ 197 h 379"/>
                <a:gd name="T88" fmla="*/ 225 w 280"/>
                <a:gd name="T89" fmla="*/ 204 h 379"/>
                <a:gd name="T90" fmla="*/ 204 w 280"/>
                <a:gd name="T91" fmla="*/ 215 h 379"/>
                <a:gd name="T92" fmla="*/ 131 w 280"/>
                <a:gd name="T93" fmla="*/ 241 h 379"/>
                <a:gd name="T94" fmla="*/ 87 w 280"/>
                <a:gd name="T95" fmla="*/ 0 h 379"/>
                <a:gd name="T96" fmla="*/ 36 w 280"/>
                <a:gd name="T97" fmla="*/ 15 h 379"/>
                <a:gd name="T98" fmla="*/ 73 w 280"/>
                <a:gd name="T99" fmla="*/ 248 h 379"/>
                <a:gd name="T100" fmla="*/ 76 w 280"/>
                <a:gd name="T101" fmla="*/ 255 h 379"/>
                <a:gd name="T102" fmla="*/ 0 w 280"/>
                <a:gd name="T103" fmla="*/ 281 h 379"/>
                <a:gd name="T104" fmla="*/ 7 w 280"/>
                <a:gd name="T105" fmla="*/ 288 h 379"/>
                <a:gd name="T106" fmla="*/ 22 w 280"/>
                <a:gd name="T107" fmla="*/ 317 h 379"/>
                <a:gd name="T108" fmla="*/ 36 w 280"/>
                <a:gd name="T109" fmla="*/ 342 h 379"/>
                <a:gd name="T110" fmla="*/ 47 w 280"/>
                <a:gd name="T111" fmla="*/ 361 h 379"/>
                <a:gd name="T112" fmla="*/ 54 w 280"/>
                <a:gd name="T113" fmla="*/ 353 h 379"/>
                <a:gd name="T114" fmla="*/ 76 w 280"/>
                <a:gd name="T115" fmla="*/ 364 h 3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0"/>
                <a:gd name="T175" fmla="*/ 0 h 379"/>
                <a:gd name="T176" fmla="*/ 280 w 280"/>
                <a:gd name="T177" fmla="*/ 379 h 3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0" h="379">
                  <a:moveTo>
                    <a:pt x="76" y="364"/>
                  </a:moveTo>
                  <a:lnTo>
                    <a:pt x="80" y="357"/>
                  </a:lnTo>
                  <a:lnTo>
                    <a:pt x="113" y="371"/>
                  </a:lnTo>
                  <a:lnTo>
                    <a:pt x="131" y="379"/>
                  </a:lnTo>
                  <a:lnTo>
                    <a:pt x="149" y="371"/>
                  </a:lnTo>
                  <a:lnTo>
                    <a:pt x="251" y="335"/>
                  </a:lnTo>
                  <a:lnTo>
                    <a:pt x="258" y="324"/>
                  </a:lnTo>
                  <a:lnTo>
                    <a:pt x="276" y="255"/>
                  </a:lnTo>
                  <a:lnTo>
                    <a:pt x="276" y="251"/>
                  </a:lnTo>
                  <a:lnTo>
                    <a:pt x="276" y="248"/>
                  </a:lnTo>
                  <a:lnTo>
                    <a:pt x="280" y="244"/>
                  </a:lnTo>
                  <a:lnTo>
                    <a:pt x="273" y="233"/>
                  </a:lnTo>
                  <a:lnTo>
                    <a:pt x="269" y="233"/>
                  </a:lnTo>
                  <a:lnTo>
                    <a:pt x="273" y="237"/>
                  </a:lnTo>
                  <a:lnTo>
                    <a:pt x="269" y="241"/>
                  </a:lnTo>
                  <a:lnTo>
                    <a:pt x="269" y="233"/>
                  </a:lnTo>
                  <a:lnTo>
                    <a:pt x="265" y="230"/>
                  </a:lnTo>
                  <a:lnTo>
                    <a:pt x="265" y="248"/>
                  </a:lnTo>
                  <a:lnTo>
                    <a:pt x="269" y="262"/>
                  </a:lnTo>
                  <a:lnTo>
                    <a:pt x="265" y="259"/>
                  </a:lnTo>
                  <a:lnTo>
                    <a:pt x="258" y="251"/>
                  </a:lnTo>
                  <a:lnTo>
                    <a:pt x="258" y="248"/>
                  </a:lnTo>
                  <a:lnTo>
                    <a:pt x="255" y="226"/>
                  </a:lnTo>
                  <a:lnTo>
                    <a:pt x="251" y="230"/>
                  </a:lnTo>
                  <a:lnTo>
                    <a:pt x="251" y="233"/>
                  </a:lnTo>
                  <a:lnTo>
                    <a:pt x="251" y="244"/>
                  </a:lnTo>
                  <a:lnTo>
                    <a:pt x="247" y="233"/>
                  </a:lnTo>
                  <a:lnTo>
                    <a:pt x="247" y="226"/>
                  </a:lnTo>
                  <a:lnTo>
                    <a:pt x="251" y="211"/>
                  </a:lnTo>
                  <a:lnTo>
                    <a:pt x="244" y="215"/>
                  </a:lnTo>
                  <a:lnTo>
                    <a:pt x="233" y="230"/>
                  </a:lnTo>
                  <a:lnTo>
                    <a:pt x="233" y="226"/>
                  </a:lnTo>
                  <a:lnTo>
                    <a:pt x="236" y="219"/>
                  </a:lnTo>
                  <a:lnTo>
                    <a:pt x="240" y="211"/>
                  </a:lnTo>
                  <a:lnTo>
                    <a:pt x="247" y="204"/>
                  </a:lnTo>
                  <a:lnTo>
                    <a:pt x="244" y="204"/>
                  </a:lnTo>
                  <a:lnTo>
                    <a:pt x="236" y="208"/>
                  </a:lnTo>
                  <a:lnTo>
                    <a:pt x="233" y="211"/>
                  </a:lnTo>
                  <a:lnTo>
                    <a:pt x="233" y="208"/>
                  </a:lnTo>
                  <a:lnTo>
                    <a:pt x="236" y="204"/>
                  </a:lnTo>
                  <a:lnTo>
                    <a:pt x="244" y="190"/>
                  </a:lnTo>
                  <a:lnTo>
                    <a:pt x="229" y="197"/>
                  </a:lnTo>
                  <a:lnTo>
                    <a:pt x="225" y="204"/>
                  </a:lnTo>
                  <a:lnTo>
                    <a:pt x="204" y="215"/>
                  </a:lnTo>
                  <a:lnTo>
                    <a:pt x="131" y="241"/>
                  </a:lnTo>
                  <a:lnTo>
                    <a:pt x="87" y="0"/>
                  </a:lnTo>
                  <a:lnTo>
                    <a:pt x="36" y="15"/>
                  </a:lnTo>
                  <a:lnTo>
                    <a:pt x="73" y="248"/>
                  </a:lnTo>
                  <a:lnTo>
                    <a:pt x="76" y="255"/>
                  </a:lnTo>
                  <a:lnTo>
                    <a:pt x="0" y="281"/>
                  </a:lnTo>
                  <a:lnTo>
                    <a:pt x="7" y="288"/>
                  </a:lnTo>
                  <a:lnTo>
                    <a:pt x="22" y="317"/>
                  </a:lnTo>
                  <a:lnTo>
                    <a:pt x="36" y="342"/>
                  </a:lnTo>
                  <a:lnTo>
                    <a:pt x="47" y="361"/>
                  </a:lnTo>
                  <a:lnTo>
                    <a:pt x="54" y="353"/>
                  </a:lnTo>
                  <a:lnTo>
                    <a:pt x="76" y="36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2" name="Freeform 141"/>
            <p:cNvSpPr>
              <a:spLocks/>
            </p:cNvSpPr>
            <p:nvPr/>
          </p:nvSpPr>
          <p:spPr bwMode="auto">
            <a:xfrm>
              <a:off x="3984" y="2699"/>
              <a:ext cx="258" cy="327"/>
            </a:xfrm>
            <a:custGeom>
              <a:avLst/>
              <a:gdLst>
                <a:gd name="T0" fmla="*/ 0 w 258"/>
                <a:gd name="T1" fmla="*/ 327 h 327"/>
                <a:gd name="T2" fmla="*/ 258 w 258"/>
                <a:gd name="T3" fmla="*/ 247 h 327"/>
                <a:gd name="T4" fmla="*/ 240 w 258"/>
                <a:gd name="T5" fmla="*/ 153 h 327"/>
                <a:gd name="T6" fmla="*/ 211 w 258"/>
                <a:gd name="T7" fmla="*/ 0 h 327"/>
                <a:gd name="T8" fmla="*/ 0 w 258"/>
                <a:gd name="T9" fmla="*/ 62 h 327"/>
                <a:gd name="T10" fmla="*/ 0 w 258"/>
                <a:gd name="T11" fmla="*/ 65 h 327"/>
                <a:gd name="T12" fmla="*/ 98 w 258"/>
                <a:gd name="T13" fmla="*/ 36 h 327"/>
                <a:gd name="T14" fmla="*/ 196 w 258"/>
                <a:gd name="T15" fmla="*/ 11 h 327"/>
                <a:gd name="T16" fmla="*/ 146 w 258"/>
                <a:gd name="T17" fmla="*/ 51 h 327"/>
                <a:gd name="T18" fmla="*/ 189 w 258"/>
                <a:gd name="T19" fmla="*/ 18 h 327"/>
                <a:gd name="T20" fmla="*/ 204 w 258"/>
                <a:gd name="T21" fmla="*/ 11 h 327"/>
                <a:gd name="T22" fmla="*/ 251 w 258"/>
                <a:gd name="T23" fmla="*/ 240 h 327"/>
                <a:gd name="T24" fmla="*/ 178 w 258"/>
                <a:gd name="T25" fmla="*/ 207 h 327"/>
                <a:gd name="T26" fmla="*/ 156 w 258"/>
                <a:gd name="T27" fmla="*/ 196 h 327"/>
                <a:gd name="T28" fmla="*/ 247 w 258"/>
                <a:gd name="T29" fmla="*/ 244 h 327"/>
                <a:gd name="T30" fmla="*/ 0 w 258"/>
                <a:gd name="T31" fmla="*/ 324 h 327"/>
                <a:gd name="T32" fmla="*/ 0 w 258"/>
                <a:gd name="T33" fmla="*/ 327 h 3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327"/>
                <a:gd name="T53" fmla="*/ 258 w 258"/>
                <a:gd name="T54" fmla="*/ 327 h 3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327">
                  <a:moveTo>
                    <a:pt x="0" y="327"/>
                  </a:moveTo>
                  <a:lnTo>
                    <a:pt x="258" y="247"/>
                  </a:lnTo>
                  <a:lnTo>
                    <a:pt x="240" y="153"/>
                  </a:lnTo>
                  <a:lnTo>
                    <a:pt x="211" y="0"/>
                  </a:lnTo>
                  <a:lnTo>
                    <a:pt x="0" y="62"/>
                  </a:lnTo>
                  <a:lnTo>
                    <a:pt x="0" y="65"/>
                  </a:lnTo>
                  <a:lnTo>
                    <a:pt x="98" y="36"/>
                  </a:lnTo>
                  <a:lnTo>
                    <a:pt x="196" y="11"/>
                  </a:lnTo>
                  <a:lnTo>
                    <a:pt x="146" y="51"/>
                  </a:lnTo>
                  <a:lnTo>
                    <a:pt x="189" y="18"/>
                  </a:lnTo>
                  <a:lnTo>
                    <a:pt x="204" y="11"/>
                  </a:lnTo>
                  <a:lnTo>
                    <a:pt x="251" y="240"/>
                  </a:lnTo>
                  <a:lnTo>
                    <a:pt x="178" y="207"/>
                  </a:lnTo>
                  <a:lnTo>
                    <a:pt x="156" y="196"/>
                  </a:lnTo>
                  <a:lnTo>
                    <a:pt x="247" y="244"/>
                  </a:lnTo>
                  <a:lnTo>
                    <a:pt x="0" y="324"/>
                  </a:lnTo>
                  <a:lnTo>
                    <a:pt x="0" y="32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3" name="Freeform 142"/>
            <p:cNvSpPr>
              <a:spLocks/>
            </p:cNvSpPr>
            <p:nvPr/>
          </p:nvSpPr>
          <p:spPr bwMode="auto">
            <a:xfrm>
              <a:off x="3984" y="2895"/>
              <a:ext cx="247" cy="128"/>
            </a:xfrm>
            <a:custGeom>
              <a:avLst/>
              <a:gdLst>
                <a:gd name="T0" fmla="*/ 0 w 247"/>
                <a:gd name="T1" fmla="*/ 128 h 128"/>
                <a:gd name="T2" fmla="*/ 247 w 247"/>
                <a:gd name="T3" fmla="*/ 48 h 128"/>
                <a:gd name="T4" fmla="*/ 156 w 247"/>
                <a:gd name="T5" fmla="*/ 0 h 128"/>
                <a:gd name="T6" fmla="*/ 0 w 247"/>
                <a:gd name="T7" fmla="*/ 48 h 128"/>
                <a:gd name="T8" fmla="*/ 0 w 247"/>
                <a:gd name="T9" fmla="*/ 128 h 128"/>
                <a:gd name="T10" fmla="*/ 0 60000 65536"/>
                <a:gd name="T11" fmla="*/ 0 60000 65536"/>
                <a:gd name="T12" fmla="*/ 0 60000 65536"/>
                <a:gd name="T13" fmla="*/ 0 60000 65536"/>
                <a:gd name="T14" fmla="*/ 0 60000 65536"/>
                <a:gd name="T15" fmla="*/ 0 w 247"/>
                <a:gd name="T16" fmla="*/ 0 h 128"/>
                <a:gd name="T17" fmla="*/ 247 w 247"/>
                <a:gd name="T18" fmla="*/ 128 h 128"/>
              </a:gdLst>
              <a:ahLst/>
              <a:cxnLst>
                <a:cxn ang="T10">
                  <a:pos x="T0" y="T1"/>
                </a:cxn>
                <a:cxn ang="T11">
                  <a:pos x="T2" y="T3"/>
                </a:cxn>
                <a:cxn ang="T12">
                  <a:pos x="T4" y="T5"/>
                </a:cxn>
                <a:cxn ang="T13">
                  <a:pos x="T6" y="T7"/>
                </a:cxn>
                <a:cxn ang="T14">
                  <a:pos x="T8" y="T9"/>
                </a:cxn>
              </a:cxnLst>
              <a:rect l="T15" t="T16" r="T17" b="T18"/>
              <a:pathLst>
                <a:path w="247" h="128">
                  <a:moveTo>
                    <a:pt x="0" y="128"/>
                  </a:moveTo>
                  <a:lnTo>
                    <a:pt x="247" y="48"/>
                  </a:lnTo>
                  <a:lnTo>
                    <a:pt x="156" y="0"/>
                  </a:lnTo>
                  <a:lnTo>
                    <a:pt x="0" y="48"/>
                  </a:lnTo>
                  <a:lnTo>
                    <a:pt x="0" y="12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4" name="Freeform 143"/>
            <p:cNvSpPr>
              <a:spLocks/>
            </p:cNvSpPr>
            <p:nvPr/>
          </p:nvSpPr>
          <p:spPr bwMode="auto">
            <a:xfrm>
              <a:off x="4111" y="2710"/>
              <a:ext cx="124" cy="229"/>
            </a:xfrm>
            <a:custGeom>
              <a:avLst/>
              <a:gdLst>
                <a:gd name="T0" fmla="*/ 29 w 124"/>
                <a:gd name="T1" fmla="*/ 185 h 229"/>
                <a:gd name="T2" fmla="*/ 51 w 124"/>
                <a:gd name="T3" fmla="*/ 196 h 229"/>
                <a:gd name="T4" fmla="*/ 124 w 124"/>
                <a:gd name="T5" fmla="*/ 229 h 229"/>
                <a:gd name="T6" fmla="*/ 77 w 124"/>
                <a:gd name="T7" fmla="*/ 0 h 229"/>
                <a:gd name="T8" fmla="*/ 62 w 124"/>
                <a:gd name="T9" fmla="*/ 7 h 229"/>
                <a:gd name="T10" fmla="*/ 19 w 124"/>
                <a:gd name="T11" fmla="*/ 40 h 229"/>
                <a:gd name="T12" fmla="*/ 0 w 124"/>
                <a:gd name="T13" fmla="*/ 54 h 229"/>
                <a:gd name="T14" fmla="*/ 29 w 124"/>
                <a:gd name="T15" fmla="*/ 185 h 229"/>
                <a:gd name="T16" fmla="*/ 0 60000 65536"/>
                <a:gd name="T17" fmla="*/ 0 60000 65536"/>
                <a:gd name="T18" fmla="*/ 0 60000 65536"/>
                <a:gd name="T19" fmla="*/ 0 60000 65536"/>
                <a:gd name="T20" fmla="*/ 0 60000 65536"/>
                <a:gd name="T21" fmla="*/ 0 60000 65536"/>
                <a:gd name="T22" fmla="*/ 0 60000 65536"/>
                <a:gd name="T23" fmla="*/ 0 60000 65536"/>
                <a:gd name="T24" fmla="*/ 0 w 124"/>
                <a:gd name="T25" fmla="*/ 0 h 229"/>
                <a:gd name="T26" fmla="*/ 124 w 124"/>
                <a:gd name="T27" fmla="*/ 229 h 2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4" h="229">
                  <a:moveTo>
                    <a:pt x="29" y="185"/>
                  </a:moveTo>
                  <a:lnTo>
                    <a:pt x="51" y="196"/>
                  </a:lnTo>
                  <a:lnTo>
                    <a:pt x="124" y="229"/>
                  </a:lnTo>
                  <a:lnTo>
                    <a:pt x="77" y="0"/>
                  </a:lnTo>
                  <a:lnTo>
                    <a:pt x="62" y="7"/>
                  </a:lnTo>
                  <a:lnTo>
                    <a:pt x="19" y="40"/>
                  </a:lnTo>
                  <a:lnTo>
                    <a:pt x="0" y="54"/>
                  </a:lnTo>
                  <a:lnTo>
                    <a:pt x="29" y="185"/>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5" name="Freeform 144"/>
            <p:cNvSpPr>
              <a:spLocks/>
            </p:cNvSpPr>
            <p:nvPr/>
          </p:nvSpPr>
          <p:spPr bwMode="auto">
            <a:xfrm>
              <a:off x="3984" y="2710"/>
              <a:ext cx="196" cy="91"/>
            </a:xfrm>
            <a:custGeom>
              <a:avLst/>
              <a:gdLst>
                <a:gd name="T0" fmla="*/ 0 w 196"/>
                <a:gd name="T1" fmla="*/ 91 h 91"/>
                <a:gd name="T2" fmla="*/ 127 w 196"/>
                <a:gd name="T3" fmla="*/ 54 h 91"/>
                <a:gd name="T4" fmla="*/ 146 w 196"/>
                <a:gd name="T5" fmla="*/ 40 h 91"/>
                <a:gd name="T6" fmla="*/ 196 w 196"/>
                <a:gd name="T7" fmla="*/ 0 h 91"/>
                <a:gd name="T8" fmla="*/ 98 w 196"/>
                <a:gd name="T9" fmla="*/ 25 h 91"/>
                <a:gd name="T10" fmla="*/ 0 w 196"/>
                <a:gd name="T11" fmla="*/ 54 h 91"/>
                <a:gd name="T12" fmla="*/ 0 w 196"/>
                <a:gd name="T13" fmla="*/ 91 h 91"/>
                <a:gd name="T14" fmla="*/ 0 60000 65536"/>
                <a:gd name="T15" fmla="*/ 0 60000 65536"/>
                <a:gd name="T16" fmla="*/ 0 60000 65536"/>
                <a:gd name="T17" fmla="*/ 0 60000 65536"/>
                <a:gd name="T18" fmla="*/ 0 60000 65536"/>
                <a:gd name="T19" fmla="*/ 0 60000 65536"/>
                <a:gd name="T20" fmla="*/ 0 60000 65536"/>
                <a:gd name="T21" fmla="*/ 0 w 196"/>
                <a:gd name="T22" fmla="*/ 0 h 91"/>
                <a:gd name="T23" fmla="*/ 196 w 196"/>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91">
                  <a:moveTo>
                    <a:pt x="0" y="91"/>
                  </a:moveTo>
                  <a:lnTo>
                    <a:pt x="127" y="54"/>
                  </a:lnTo>
                  <a:lnTo>
                    <a:pt x="146" y="40"/>
                  </a:lnTo>
                  <a:lnTo>
                    <a:pt x="196" y="0"/>
                  </a:lnTo>
                  <a:lnTo>
                    <a:pt x="98" y="25"/>
                  </a:lnTo>
                  <a:lnTo>
                    <a:pt x="0" y="54"/>
                  </a:lnTo>
                  <a:lnTo>
                    <a:pt x="0" y="9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6" name="Freeform 145"/>
            <p:cNvSpPr>
              <a:spLocks/>
            </p:cNvSpPr>
            <p:nvPr/>
          </p:nvSpPr>
          <p:spPr bwMode="auto">
            <a:xfrm>
              <a:off x="3984" y="2764"/>
              <a:ext cx="156" cy="179"/>
            </a:xfrm>
            <a:custGeom>
              <a:avLst/>
              <a:gdLst>
                <a:gd name="T0" fmla="*/ 0 w 156"/>
                <a:gd name="T1" fmla="*/ 179 h 179"/>
                <a:gd name="T2" fmla="*/ 156 w 156"/>
                <a:gd name="T3" fmla="*/ 131 h 179"/>
                <a:gd name="T4" fmla="*/ 127 w 156"/>
                <a:gd name="T5" fmla="*/ 0 h 179"/>
                <a:gd name="T6" fmla="*/ 0 w 156"/>
                <a:gd name="T7" fmla="*/ 37 h 179"/>
                <a:gd name="T8" fmla="*/ 0 w 156"/>
                <a:gd name="T9" fmla="*/ 179 h 179"/>
                <a:gd name="T10" fmla="*/ 0 60000 65536"/>
                <a:gd name="T11" fmla="*/ 0 60000 65536"/>
                <a:gd name="T12" fmla="*/ 0 60000 65536"/>
                <a:gd name="T13" fmla="*/ 0 60000 65536"/>
                <a:gd name="T14" fmla="*/ 0 60000 65536"/>
                <a:gd name="T15" fmla="*/ 0 w 156"/>
                <a:gd name="T16" fmla="*/ 0 h 179"/>
                <a:gd name="T17" fmla="*/ 156 w 156"/>
                <a:gd name="T18" fmla="*/ 179 h 179"/>
              </a:gdLst>
              <a:ahLst/>
              <a:cxnLst>
                <a:cxn ang="T10">
                  <a:pos x="T0" y="T1"/>
                </a:cxn>
                <a:cxn ang="T11">
                  <a:pos x="T2" y="T3"/>
                </a:cxn>
                <a:cxn ang="T12">
                  <a:pos x="T4" y="T5"/>
                </a:cxn>
                <a:cxn ang="T13">
                  <a:pos x="T6" y="T7"/>
                </a:cxn>
                <a:cxn ang="T14">
                  <a:pos x="T8" y="T9"/>
                </a:cxn>
              </a:cxnLst>
              <a:rect l="T15" t="T16" r="T17" b="T18"/>
              <a:pathLst>
                <a:path w="156" h="179">
                  <a:moveTo>
                    <a:pt x="0" y="179"/>
                  </a:moveTo>
                  <a:lnTo>
                    <a:pt x="156" y="131"/>
                  </a:lnTo>
                  <a:lnTo>
                    <a:pt x="127" y="0"/>
                  </a:lnTo>
                  <a:lnTo>
                    <a:pt x="0" y="37"/>
                  </a:lnTo>
                  <a:lnTo>
                    <a:pt x="0" y="179"/>
                  </a:lnTo>
                  <a:close/>
                </a:path>
              </a:pathLst>
            </a:custGeom>
            <a:solidFill>
              <a:srgbClr val="00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7" name="Freeform 146"/>
            <p:cNvSpPr>
              <a:spLocks/>
            </p:cNvSpPr>
            <p:nvPr/>
          </p:nvSpPr>
          <p:spPr bwMode="auto">
            <a:xfrm>
              <a:off x="4242" y="2772"/>
              <a:ext cx="55" cy="36"/>
            </a:xfrm>
            <a:custGeom>
              <a:avLst/>
              <a:gdLst>
                <a:gd name="T0" fmla="*/ 51 w 55"/>
                <a:gd name="T1" fmla="*/ 0 h 36"/>
                <a:gd name="T2" fmla="*/ 0 w 55"/>
                <a:gd name="T3" fmla="*/ 14 h 36"/>
                <a:gd name="T4" fmla="*/ 8 w 55"/>
                <a:gd name="T5" fmla="*/ 36 h 36"/>
                <a:gd name="T6" fmla="*/ 55 w 55"/>
                <a:gd name="T7" fmla="*/ 22 h 36"/>
                <a:gd name="T8" fmla="*/ 51 w 55"/>
                <a:gd name="T9" fmla="*/ 0 h 36"/>
                <a:gd name="T10" fmla="*/ 0 60000 65536"/>
                <a:gd name="T11" fmla="*/ 0 60000 65536"/>
                <a:gd name="T12" fmla="*/ 0 60000 65536"/>
                <a:gd name="T13" fmla="*/ 0 60000 65536"/>
                <a:gd name="T14" fmla="*/ 0 60000 65536"/>
                <a:gd name="T15" fmla="*/ 0 w 55"/>
                <a:gd name="T16" fmla="*/ 0 h 36"/>
                <a:gd name="T17" fmla="*/ 55 w 55"/>
                <a:gd name="T18" fmla="*/ 36 h 36"/>
              </a:gdLst>
              <a:ahLst/>
              <a:cxnLst>
                <a:cxn ang="T10">
                  <a:pos x="T0" y="T1"/>
                </a:cxn>
                <a:cxn ang="T11">
                  <a:pos x="T2" y="T3"/>
                </a:cxn>
                <a:cxn ang="T12">
                  <a:pos x="T4" y="T5"/>
                </a:cxn>
                <a:cxn ang="T13">
                  <a:pos x="T6" y="T7"/>
                </a:cxn>
                <a:cxn ang="T14">
                  <a:pos x="T8" y="T9"/>
                </a:cxn>
              </a:cxnLst>
              <a:rect l="T15" t="T16" r="T17" b="T18"/>
              <a:pathLst>
                <a:path w="55" h="36">
                  <a:moveTo>
                    <a:pt x="51" y="0"/>
                  </a:moveTo>
                  <a:lnTo>
                    <a:pt x="0" y="14"/>
                  </a:lnTo>
                  <a:lnTo>
                    <a:pt x="8" y="36"/>
                  </a:lnTo>
                  <a:lnTo>
                    <a:pt x="55" y="22"/>
                  </a:lnTo>
                  <a:lnTo>
                    <a:pt x="51" y="0"/>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8" name="Freeform 147"/>
            <p:cNvSpPr>
              <a:spLocks/>
            </p:cNvSpPr>
            <p:nvPr/>
          </p:nvSpPr>
          <p:spPr bwMode="auto">
            <a:xfrm>
              <a:off x="4250" y="2801"/>
              <a:ext cx="54" cy="36"/>
            </a:xfrm>
            <a:custGeom>
              <a:avLst/>
              <a:gdLst>
                <a:gd name="T0" fmla="*/ 0 w 54"/>
                <a:gd name="T1" fmla="*/ 14 h 36"/>
                <a:gd name="T2" fmla="*/ 3 w 54"/>
                <a:gd name="T3" fmla="*/ 36 h 36"/>
                <a:gd name="T4" fmla="*/ 54 w 54"/>
                <a:gd name="T5" fmla="*/ 22 h 36"/>
                <a:gd name="T6" fmla="*/ 50 w 54"/>
                <a:gd name="T7" fmla="*/ 0 h 36"/>
                <a:gd name="T8" fmla="*/ 0 w 54"/>
                <a:gd name="T9" fmla="*/ 14 h 36"/>
                <a:gd name="T10" fmla="*/ 0 60000 65536"/>
                <a:gd name="T11" fmla="*/ 0 60000 65536"/>
                <a:gd name="T12" fmla="*/ 0 60000 65536"/>
                <a:gd name="T13" fmla="*/ 0 60000 65536"/>
                <a:gd name="T14" fmla="*/ 0 60000 65536"/>
                <a:gd name="T15" fmla="*/ 0 w 54"/>
                <a:gd name="T16" fmla="*/ 0 h 36"/>
                <a:gd name="T17" fmla="*/ 54 w 54"/>
                <a:gd name="T18" fmla="*/ 36 h 36"/>
              </a:gdLst>
              <a:ahLst/>
              <a:cxnLst>
                <a:cxn ang="T10">
                  <a:pos x="T0" y="T1"/>
                </a:cxn>
                <a:cxn ang="T11">
                  <a:pos x="T2" y="T3"/>
                </a:cxn>
                <a:cxn ang="T12">
                  <a:pos x="T4" y="T5"/>
                </a:cxn>
                <a:cxn ang="T13">
                  <a:pos x="T6" y="T7"/>
                </a:cxn>
                <a:cxn ang="T14">
                  <a:pos x="T8" y="T9"/>
                </a:cxn>
              </a:cxnLst>
              <a:rect l="T15" t="T16" r="T17" b="T18"/>
              <a:pathLst>
                <a:path w="54" h="36">
                  <a:moveTo>
                    <a:pt x="0" y="14"/>
                  </a:moveTo>
                  <a:lnTo>
                    <a:pt x="3" y="36"/>
                  </a:lnTo>
                  <a:lnTo>
                    <a:pt x="54" y="22"/>
                  </a:lnTo>
                  <a:lnTo>
                    <a:pt x="50" y="0"/>
                  </a:lnTo>
                  <a:lnTo>
                    <a:pt x="0" y="14"/>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79" name="Freeform 148"/>
            <p:cNvSpPr>
              <a:spLocks/>
            </p:cNvSpPr>
            <p:nvPr/>
          </p:nvSpPr>
          <p:spPr bwMode="auto">
            <a:xfrm>
              <a:off x="4257" y="2830"/>
              <a:ext cx="54" cy="36"/>
            </a:xfrm>
            <a:custGeom>
              <a:avLst/>
              <a:gdLst>
                <a:gd name="T0" fmla="*/ 0 w 54"/>
                <a:gd name="T1" fmla="*/ 14 h 36"/>
                <a:gd name="T2" fmla="*/ 3 w 54"/>
                <a:gd name="T3" fmla="*/ 36 h 36"/>
                <a:gd name="T4" fmla="*/ 54 w 54"/>
                <a:gd name="T5" fmla="*/ 25 h 36"/>
                <a:gd name="T6" fmla="*/ 47 w 54"/>
                <a:gd name="T7" fmla="*/ 0 h 36"/>
                <a:gd name="T8" fmla="*/ 0 w 54"/>
                <a:gd name="T9" fmla="*/ 14 h 36"/>
                <a:gd name="T10" fmla="*/ 0 60000 65536"/>
                <a:gd name="T11" fmla="*/ 0 60000 65536"/>
                <a:gd name="T12" fmla="*/ 0 60000 65536"/>
                <a:gd name="T13" fmla="*/ 0 60000 65536"/>
                <a:gd name="T14" fmla="*/ 0 60000 65536"/>
                <a:gd name="T15" fmla="*/ 0 w 54"/>
                <a:gd name="T16" fmla="*/ 0 h 36"/>
                <a:gd name="T17" fmla="*/ 54 w 54"/>
                <a:gd name="T18" fmla="*/ 36 h 36"/>
              </a:gdLst>
              <a:ahLst/>
              <a:cxnLst>
                <a:cxn ang="T10">
                  <a:pos x="T0" y="T1"/>
                </a:cxn>
                <a:cxn ang="T11">
                  <a:pos x="T2" y="T3"/>
                </a:cxn>
                <a:cxn ang="T12">
                  <a:pos x="T4" y="T5"/>
                </a:cxn>
                <a:cxn ang="T13">
                  <a:pos x="T6" y="T7"/>
                </a:cxn>
                <a:cxn ang="T14">
                  <a:pos x="T8" y="T9"/>
                </a:cxn>
              </a:cxnLst>
              <a:rect l="T15" t="T16" r="T17" b="T18"/>
              <a:pathLst>
                <a:path w="54" h="36">
                  <a:moveTo>
                    <a:pt x="0" y="14"/>
                  </a:moveTo>
                  <a:lnTo>
                    <a:pt x="3" y="36"/>
                  </a:lnTo>
                  <a:lnTo>
                    <a:pt x="54" y="25"/>
                  </a:lnTo>
                  <a:lnTo>
                    <a:pt x="47" y="0"/>
                  </a:lnTo>
                  <a:lnTo>
                    <a:pt x="0" y="14"/>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0" name="Freeform 149"/>
            <p:cNvSpPr>
              <a:spLocks/>
            </p:cNvSpPr>
            <p:nvPr/>
          </p:nvSpPr>
          <p:spPr bwMode="auto">
            <a:xfrm>
              <a:off x="4260" y="2859"/>
              <a:ext cx="55" cy="40"/>
            </a:xfrm>
            <a:custGeom>
              <a:avLst/>
              <a:gdLst>
                <a:gd name="T0" fmla="*/ 51 w 55"/>
                <a:gd name="T1" fmla="*/ 0 h 40"/>
                <a:gd name="T2" fmla="*/ 55 w 55"/>
                <a:gd name="T3" fmla="*/ 25 h 40"/>
                <a:gd name="T4" fmla="*/ 8 w 55"/>
                <a:gd name="T5" fmla="*/ 40 h 40"/>
                <a:gd name="T6" fmla="*/ 0 w 55"/>
                <a:gd name="T7" fmla="*/ 15 h 40"/>
                <a:gd name="T8" fmla="*/ 51 w 55"/>
                <a:gd name="T9" fmla="*/ 0 h 40"/>
                <a:gd name="T10" fmla="*/ 0 60000 65536"/>
                <a:gd name="T11" fmla="*/ 0 60000 65536"/>
                <a:gd name="T12" fmla="*/ 0 60000 65536"/>
                <a:gd name="T13" fmla="*/ 0 60000 65536"/>
                <a:gd name="T14" fmla="*/ 0 60000 65536"/>
                <a:gd name="T15" fmla="*/ 0 w 55"/>
                <a:gd name="T16" fmla="*/ 0 h 40"/>
                <a:gd name="T17" fmla="*/ 55 w 55"/>
                <a:gd name="T18" fmla="*/ 40 h 40"/>
              </a:gdLst>
              <a:ahLst/>
              <a:cxnLst>
                <a:cxn ang="T10">
                  <a:pos x="T0" y="T1"/>
                </a:cxn>
                <a:cxn ang="T11">
                  <a:pos x="T2" y="T3"/>
                </a:cxn>
                <a:cxn ang="T12">
                  <a:pos x="T4" y="T5"/>
                </a:cxn>
                <a:cxn ang="T13">
                  <a:pos x="T6" y="T7"/>
                </a:cxn>
                <a:cxn ang="T14">
                  <a:pos x="T8" y="T9"/>
                </a:cxn>
              </a:cxnLst>
              <a:rect l="T15" t="T16" r="T17" b="T18"/>
              <a:pathLst>
                <a:path w="55" h="40">
                  <a:moveTo>
                    <a:pt x="51" y="0"/>
                  </a:moveTo>
                  <a:lnTo>
                    <a:pt x="55" y="25"/>
                  </a:lnTo>
                  <a:lnTo>
                    <a:pt x="8" y="40"/>
                  </a:lnTo>
                  <a:lnTo>
                    <a:pt x="0" y="15"/>
                  </a:lnTo>
                  <a:lnTo>
                    <a:pt x="51" y="0"/>
                  </a:lnTo>
                  <a:close/>
                </a:path>
              </a:pathLst>
            </a:custGeom>
            <a:solidFill>
              <a:srgbClr val="00FF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1" name="Freeform 150"/>
            <p:cNvSpPr>
              <a:spLocks/>
            </p:cNvSpPr>
            <p:nvPr/>
          </p:nvSpPr>
          <p:spPr bwMode="auto">
            <a:xfrm>
              <a:off x="4297" y="2764"/>
              <a:ext cx="29" cy="30"/>
            </a:xfrm>
            <a:custGeom>
              <a:avLst/>
              <a:gdLst>
                <a:gd name="T0" fmla="*/ 0 w 29"/>
                <a:gd name="T1" fmla="*/ 8 h 30"/>
                <a:gd name="T2" fmla="*/ 7 w 29"/>
                <a:gd name="T3" fmla="*/ 30 h 30"/>
                <a:gd name="T4" fmla="*/ 29 w 29"/>
                <a:gd name="T5" fmla="*/ 22 h 30"/>
                <a:gd name="T6" fmla="*/ 22 w 29"/>
                <a:gd name="T7" fmla="*/ 0 h 30"/>
                <a:gd name="T8" fmla="*/ 0 w 29"/>
                <a:gd name="T9" fmla="*/ 8 h 30"/>
                <a:gd name="T10" fmla="*/ 0 60000 65536"/>
                <a:gd name="T11" fmla="*/ 0 60000 65536"/>
                <a:gd name="T12" fmla="*/ 0 60000 65536"/>
                <a:gd name="T13" fmla="*/ 0 60000 65536"/>
                <a:gd name="T14" fmla="*/ 0 60000 65536"/>
                <a:gd name="T15" fmla="*/ 0 w 29"/>
                <a:gd name="T16" fmla="*/ 0 h 30"/>
                <a:gd name="T17" fmla="*/ 29 w 29"/>
                <a:gd name="T18" fmla="*/ 30 h 30"/>
              </a:gdLst>
              <a:ahLst/>
              <a:cxnLst>
                <a:cxn ang="T10">
                  <a:pos x="T0" y="T1"/>
                </a:cxn>
                <a:cxn ang="T11">
                  <a:pos x="T2" y="T3"/>
                </a:cxn>
                <a:cxn ang="T12">
                  <a:pos x="T4" y="T5"/>
                </a:cxn>
                <a:cxn ang="T13">
                  <a:pos x="T6" y="T7"/>
                </a:cxn>
                <a:cxn ang="T14">
                  <a:pos x="T8" y="T9"/>
                </a:cxn>
              </a:cxnLst>
              <a:rect l="T15" t="T16" r="T17" b="T18"/>
              <a:pathLst>
                <a:path w="29" h="30">
                  <a:moveTo>
                    <a:pt x="0" y="8"/>
                  </a:moveTo>
                  <a:lnTo>
                    <a:pt x="7" y="30"/>
                  </a:lnTo>
                  <a:lnTo>
                    <a:pt x="29" y="22"/>
                  </a:lnTo>
                  <a:lnTo>
                    <a:pt x="22" y="0"/>
                  </a:lnTo>
                  <a:lnTo>
                    <a:pt x="0" y="8"/>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2" name="Freeform 151"/>
            <p:cNvSpPr>
              <a:spLocks/>
            </p:cNvSpPr>
            <p:nvPr/>
          </p:nvSpPr>
          <p:spPr bwMode="auto">
            <a:xfrm>
              <a:off x="4304" y="2794"/>
              <a:ext cx="26" cy="29"/>
            </a:xfrm>
            <a:custGeom>
              <a:avLst/>
              <a:gdLst>
                <a:gd name="T0" fmla="*/ 0 w 26"/>
                <a:gd name="T1" fmla="*/ 7 h 29"/>
                <a:gd name="T2" fmla="*/ 4 w 26"/>
                <a:gd name="T3" fmla="*/ 29 h 29"/>
                <a:gd name="T4" fmla="*/ 26 w 26"/>
                <a:gd name="T5" fmla="*/ 21 h 29"/>
                <a:gd name="T6" fmla="*/ 22 w 26"/>
                <a:gd name="T7" fmla="*/ 0 h 29"/>
                <a:gd name="T8" fmla="*/ 0 w 26"/>
                <a:gd name="T9" fmla="*/ 7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0" y="7"/>
                  </a:moveTo>
                  <a:lnTo>
                    <a:pt x="4" y="29"/>
                  </a:lnTo>
                  <a:lnTo>
                    <a:pt x="26" y="21"/>
                  </a:lnTo>
                  <a:lnTo>
                    <a:pt x="22" y="0"/>
                  </a:lnTo>
                  <a:lnTo>
                    <a:pt x="0"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3" name="Freeform 152"/>
            <p:cNvSpPr>
              <a:spLocks/>
            </p:cNvSpPr>
            <p:nvPr/>
          </p:nvSpPr>
          <p:spPr bwMode="auto">
            <a:xfrm>
              <a:off x="4311" y="2823"/>
              <a:ext cx="26" cy="29"/>
            </a:xfrm>
            <a:custGeom>
              <a:avLst/>
              <a:gdLst>
                <a:gd name="T0" fmla="*/ 0 w 26"/>
                <a:gd name="T1" fmla="*/ 7 h 29"/>
                <a:gd name="T2" fmla="*/ 4 w 26"/>
                <a:gd name="T3" fmla="*/ 29 h 29"/>
                <a:gd name="T4" fmla="*/ 26 w 26"/>
                <a:gd name="T5" fmla="*/ 25 h 29"/>
                <a:gd name="T6" fmla="*/ 22 w 26"/>
                <a:gd name="T7" fmla="*/ 0 h 29"/>
                <a:gd name="T8" fmla="*/ 0 w 26"/>
                <a:gd name="T9" fmla="*/ 7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0" y="7"/>
                  </a:moveTo>
                  <a:lnTo>
                    <a:pt x="4" y="29"/>
                  </a:lnTo>
                  <a:lnTo>
                    <a:pt x="26" y="25"/>
                  </a:lnTo>
                  <a:lnTo>
                    <a:pt x="22" y="0"/>
                  </a:lnTo>
                  <a:lnTo>
                    <a:pt x="0"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4" name="Freeform 153"/>
            <p:cNvSpPr>
              <a:spLocks/>
            </p:cNvSpPr>
            <p:nvPr/>
          </p:nvSpPr>
          <p:spPr bwMode="auto">
            <a:xfrm>
              <a:off x="4319" y="2852"/>
              <a:ext cx="25" cy="29"/>
            </a:xfrm>
            <a:custGeom>
              <a:avLst/>
              <a:gdLst>
                <a:gd name="T0" fmla="*/ 0 w 25"/>
                <a:gd name="T1" fmla="*/ 7 h 29"/>
                <a:gd name="T2" fmla="*/ 3 w 25"/>
                <a:gd name="T3" fmla="*/ 29 h 29"/>
                <a:gd name="T4" fmla="*/ 25 w 25"/>
                <a:gd name="T5" fmla="*/ 25 h 29"/>
                <a:gd name="T6" fmla="*/ 21 w 25"/>
                <a:gd name="T7" fmla="*/ 0 h 29"/>
                <a:gd name="T8" fmla="*/ 0 w 25"/>
                <a:gd name="T9" fmla="*/ 7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0" y="7"/>
                  </a:moveTo>
                  <a:lnTo>
                    <a:pt x="3" y="29"/>
                  </a:lnTo>
                  <a:lnTo>
                    <a:pt x="25" y="25"/>
                  </a:lnTo>
                  <a:lnTo>
                    <a:pt x="21" y="0"/>
                  </a:lnTo>
                  <a:lnTo>
                    <a:pt x="0"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5" name="Freeform 154"/>
            <p:cNvSpPr>
              <a:spLocks/>
            </p:cNvSpPr>
            <p:nvPr/>
          </p:nvSpPr>
          <p:spPr bwMode="auto">
            <a:xfrm>
              <a:off x="4326" y="2757"/>
              <a:ext cx="25" cy="29"/>
            </a:xfrm>
            <a:custGeom>
              <a:avLst/>
              <a:gdLst>
                <a:gd name="T0" fmla="*/ 0 w 25"/>
                <a:gd name="T1" fmla="*/ 7 h 29"/>
                <a:gd name="T2" fmla="*/ 4 w 25"/>
                <a:gd name="T3" fmla="*/ 29 h 29"/>
                <a:gd name="T4" fmla="*/ 25 w 25"/>
                <a:gd name="T5" fmla="*/ 22 h 29"/>
                <a:gd name="T6" fmla="*/ 22 w 25"/>
                <a:gd name="T7" fmla="*/ 0 h 29"/>
                <a:gd name="T8" fmla="*/ 0 w 25"/>
                <a:gd name="T9" fmla="*/ 7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0" y="7"/>
                  </a:moveTo>
                  <a:lnTo>
                    <a:pt x="4" y="29"/>
                  </a:lnTo>
                  <a:lnTo>
                    <a:pt x="25" y="22"/>
                  </a:lnTo>
                  <a:lnTo>
                    <a:pt x="22" y="0"/>
                  </a:lnTo>
                  <a:lnTo>
                    <a:pt x="0"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6" name="Freeform 155"/>
            <p:cNvSpPr>
              <a:spLocks/>
            </p:cNvSpPr>
            <p:nvPr/>
          </p:nvSpPr>
          <p:spPr bwMode="auto">
            <a:xfrm>
              <a:off x="4333" y="2786"/>
              <a:ext cx="22" cy="29"/>
            </a:xfrm>
            <a:custGeom>
              <a:avLst/>
              <a:gdLst>
                <a:gd name="T0" fmla="*/ 0 w 22"/>
                <a:gd name="T1" fmla="*/ 8 h 29"/>
                <a:gd name="T2" fmla="*/ 4 w 22"/>
                <a:gd name="T3" fmla="*/ 29 h 29"/>
                <a:gd name="T4" fmla="*/ 22 w 22"/>
                <a:gd name="T5" fmla="*/ 22 h 29"/>
                <a:gd name="T6" fmla="*/ 18 w 22"/>
                <a:gd name="T7" fmla="*/ 0 h 29"/>
                <a:gd name="T8" fmla="*/ 0 w 22"/>
                <a:gd name="T9" fmla="*/ 8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0" y="8"/>
                  </a:moveTo>
                  <a:lnTo>
                    <a:pt x="4" y="29"/>
                  </a:lnTo>
                  <a:lnTo>
                    <a:pt x="22" y="22"/>
                  </a:lnTo>
                  <a:lnTo>
                    <a:pt x="18" y="0"/>
                  </a:lnTo>
                  <a:lnTo>
                    <a:pt x="0" y="8"/>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7" name="Freeform 156"/>
            <p:cNvSpPr>
              <a:spLocks/>
            </p:cNvSpPr>
            <p:nvPr/>
          </p:nvSpPr>
          <p:spPr bwMode="auto">
            <a:xfrm>
              <a:off x="4337" y="2815"/>
              <a:ext cx="25" cy="29"/>
            </a:xfrm>
            <a:custGeom>
              <a:avLst/>
              <a:gdLst>
                <a:gd name="T0" fmla="*/ 0 w 25"/>
                <a:gd name="T1" fmla="*/ 8 h 29"/>
                <a:gd name="T2" fmla="*/ 3 w 25"/>
                <a:gd name="T3" fmla="*/ 29 h 29"/>
                <a:gd name="T4" fmla="*/ 25 w 25"/>
                <a:gd name="T5" fmla="*/ 26 h 29"/>
                <a:gd name="T6" fmla="*/ 22 w 25"/>
                <a:gd name="T7" fmla="*/ 0 h 29"/>
                <a:gd name="T8" fmla="*/ 0 w 25"/>
                <a:gd name="T9" fmla="*/ 8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0" y="8"/>
                  </a:moveTo>
                  <a:lnTo>
                    <a:pt x="3" y="29"/>
                  </a:lnTo>
                  <a:lnTo>
                    <a:pt x="25" y="26"/>
                  </a:lnTo>
                  <a:lnTo>
                    <a:pt x="22" y="0"/>
                  </a:lnTo>
                  <a:lnTo>
                    <a:pt x="0" y="8"/>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8" name="Freeform 157"/>
            <p:cNvSpPr>
              <a:spLocks/>
            </p:cNvSpPr>
            <p:nvPr/>
          </p:nvSpPr>
          <p:spPr bwMode="auto">
            <a:xfrm>
              <a:off x="4344" y="2844"/>
              <a:ext cx="26" cy="30"/>
            </a:xfrm>
            <a:custGeom>
              <a:avLst/>
              <a:gdLst>
                <a:gd name="T0" fmla="*/ 0 w 26"/>
                <a:gd name="T1" fmla="*/ 8 h 30"/>
                <a:gd name="T2" fmla="*/ 4 w 26"/>
                <a:gd name="T3" fmla="*/ 30 h 30"/>
                <a:gd name="T4" fmla="*/ 26 w 26"/>
                <a:gd name="T5" fmla="*/ 26 h 30"/>
                <a:gd name="T6" fmla="*/ 22 w 26"/>
                <a:gd name="T7" fmla="*/ 0 h 30"/>
                <a:gd name="T8" fmla="*/ 0 w 26"/>
                <a:gd name="T9" fmla="*/ 8 h 30"/>
                <a:gd name="T10" fmla="*/ 0 60000 65536"/>
                <a:gd name="T11" fmla="*/ 0 60000 65536"/>
                <a:gd name="T12" fmla="*/ 0 60000 65536"/>
                <a:gd name="T13" fmla="*/ 0 60000 65536"/>
                <a:gd name="T14" fmla="*/ 0 60000 65536"/>
                <a:gd name="T15" fmla="*/ 0 w 26"/>
                <a:gd name="T16" fmla="*/ 0 h 30"/>
                <a:gd name="T17" fmla="*/ 26 w 26"/>
                <a:gd name="T18" fmla="*/ 30 h 30"/>
              </a:gdLst>
              <a:ahLst/>
              <a:cxnLst>
                <a:cxn ang="T10">
                  <a:pos x="T0" y="T1"/>
                </a:cxn>
                <a:cxn ang="T11">
                  <a:pos x="T2" y="T3"/>
                </a:cxn>
                <a:cxn ang="T12">
                  <a:pos x="T4" y="T5"/>
                </a:cxn>
                <a:cxn ang="T13">
                  <a:pos x="T6" y="T7"/>
                </a:cxn>
                <a:cxn ang="T14">
                  <a:pos x="T8" y="T9"/>
                </a:cxn>
              </a:cxnLst>
              <a:rect l="T15" t="T16" r="T17" b="T18"/>
              <a:pathLst>
                <a:path w="26" h="30">
                  <a:moveTo>
                    <a:pt x="0" y="8"/>
                  </a:moveTo>
                  <a:lnTo>
                    <a:pt x="4" y="30"/>
                  </a:lnTo>
                  <a:lnTo>
                    <a:pt x="26" y="26"/>
                  </a:lnTo>
                  <a:lnTo>
                    <a:pt x="22" y="0"/>
                  </a:lnTo>
                  <a:lnTo>
                    <a:pt x="0" y="8"/>
                  </a:lnTo>
                  <a:close/>
                </a:path>
              </a:pathLst>
            </a:custGeom>
            <a:solidFill>
              <a:srgbClr val="C080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89" name="Freeform 158"/>
            <p:cNvSpPr>
              <a:spLocks/>
            </p:cNvSpPr>
            <p:nvPr/>
          </p:nvSpPr>
          <p:spPr bwMode="auto">
            <a:xfrm>
              <a:off x="4351" y="2750"/>
              <a:ext cx="26" cy="29"/>
            </a:xfrm>
            <a:custGeom>
              <a:avLst/>
              <a:gdLst>
                <a:gd name="T0" fmla="*/ 0 w 26"/>
                <a:gd name="T1" fmla="*/ 4 h 29"/>
                <a:gd name="T2" fmla="*/ 22 w 26"/>
                <a:gd name="T3" fmla="*/ 0 h 29"/>
                <a:gd name="T4" fmla="*/ 26 w 26"/>
                <a:gd name="T5" fmla="*/ 22 h 29"/>
                <a:gd name="T6" fmla="*/ 4 w 26"/>
                <a:gd name="T7" fmla="*/ 29 h 29"/>
                <a:gd name="T8" fmla="*/ 0 w 26"/>
                <a:gd name="T9" fmla="*/ 4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0" y="4"/>
                  </a:moveTo>
                  <a:lnTo>
                    <a:pt x="22" y="0"/>
                  </a:lnTo>
                  <a:lnTo>
                    <a:pt x="26" y="22"/>
                  </a:lnTo>
                  <a:lnTo>
                    <a:pt x="4" y="29"/>
                  </a:lnTo>
                  <a:lnTo>
                    <a:pt x="0" y="4"/>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0" name="Freeform 159"/>
            <p:cNvSpPr>
              <a:spLocks/>
            </p:cNvSpPr>
            <p:nvPr/>
          </p:nvSpPr>
          <p:spPr bwMode="auto">
            <a:xfrm>
              <a:off x="4355" y="2779"/>
              <a:ext cx="26" cy="29"/>
            </a:xfrm>
            <a:custGeom>
              <a:avLst/>
              <a:gdLst>
                <a:gd name="T0" fmla="*/ 15 w 26"/>
                <a:gd name="T1" fmla="*/ 29 h 29"/>
                <a:gd name="T2" fmla="*/ 11 w 26"/>
                <a:gd name="T3" fmla="*/ 22 h 29"/>
                <a:gd name="T4" fmla="*/ 7 w 26"/>
                <a:gd name="T5" fmla="*/ 18 h 29"/>
                <a:gd name="T6" fmla="*/ 11 w 26"/>
                <a:gd name="T7" fmla="*/ 15 h 29"/>
                <a:gd name="T8" fmla="*/ 11 w 26"/>
                <a:gd name="T9" fmla="*/ 11 h 29"/>
                <a:gd name="T10" fmla="*/ 15 w 26"/>
                <a:gd name="T11" fmla="*/ 7 h 29"/>
                <a:gd name="T12" fmla="*/ 26 w 26"/>
                <a:gd name="T13" fmla="*/ 7 h 29"/>
                <a:gd name="T14" fmla="*/ 22 w 26"/>
                <a:gd name="T15" fmla="*/ 0 h 29"/>
                <a:gd name="T16" fmla="*/ 0 w 26"/>
                <a:gd name="T17" fmla="*/ 7 h 29"/>
                <a:gd name="T18" fmla="*/ 7 w 26"/>
                <a:gd name="T19" fmla="*/ 29 h 29"/>
                <a:gd name="T20" fmla="*/ 15 w 26"/>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9"/>
                <a:gd name="T35" fmla="*/ 26 w 26"/>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9">
                  <a:moveTo>
                    <a:pt x="15" y="29"/>
                  </a:moveTo>
                  <a:lnTo>
                    <a:pt x="11" y="22"/>
                  </a:lnTo>
                  <a:lnTo>
                    <a:pt x="7" y="18"/>
                  </a:lnTo>
                  <a:lnTo>
                    <a:pt x="11" y="15"/>
                  </a:lnTo>
                  <a:lnTo>
                    <a:pt x="11" y="11"/>
                  </a:lnTo>
                  <a:lnTo>
                    <a:pt x="15" y="7"/>
                  </a:lnTo>
                  <a:lnTo>
                    <a:pt x="26" y="7"/>
                  </a:lnTo>
                  <a:lnTo>
                    <a:pt x="22" y="0"/>
                  </a:lnTo>
                  <a:lnTo>
                    <a:pt x="0" y="7"/>
                  </a:lnTo>
                  <a:lnTo>
                    <a:pt x="7" y="29"/>
                  </a:lnTo>
                  <a:lnTo>
                    <a:pt x="15" y="29"/>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1" name="Freeform 160"/>
            <p:cNvSpPr>
              <a:spLocks/>
            </p:cNvSpPr>
            <p:nvPr/>
          </p:nvSpPr>
          <p:spPr bwMode="auto">
            <a:xfrm>
              <a:off x="4362" y="2808"/>
              <a:ext cx="26" cy="29"/>
            </a:xfrm>
            <a:custGeom>
              <a:avLst/>
              <a:gdLst>
                <a:gd name="T0" fmla="*/ 22 w 26"/>
                <a:gd name="T1" fmla="*/ 0 h 29"/>
                <a:gd name="T2" fmla="*/ 0 w 26"/>
                <a:gd name="T3" fmla="*/ 7 h 29"/>
                <a:gd name="T4" fmla="*/ 8 w 26"/>
                <a:gd name="T5" fmla="*/ 29 h 29"/>
                <a:gd name="T6" fmla="*/ 26 w 26"/>
                <a:gd name="T7" fmla="*/ 26 h 29"/>
                <a:gd name="T8" fmla="*/ 22 w 26"/>
                <a:gd name="T9" fmla="*/ 0 h 29"/>
                <a:gd name="T10" fmla="*/ 0 60000 65536"/>
                <a:gd name="T11" fmla="*/ 0 60000 65536"/>
                <a:gd name="T12" fmla="*/ 0 60000 65536"/>
                <a:gd name="T13" fmla="*/ 0 60000 65536"/>
                <a:gd name="T14" fmla="*/ 0 60000 65536"/>
                <a:gd name="T15" fmla="*/ 0 w 26"/>
                <a:gd name="T16" fmla="*/ 0 h 29"/>
                <a:gd name="T17" fmla="*/ 26 w 26"/>
                <a:gd name="T18" fmla="*/ 29 h 29"/>
              </a:gdLst>
              <a:ahLst/>
              <a:cxnLst>
                <a:cxn ang="T10">
                  <a:pos x="T0" y="T1"/>
                </a:cxn>
                <a:cxn ang="T11">
                  <a:pos x="T2" y="T3"/>
                </a:cxn>
                <a:cxn ang="T12">
                  <a:pos x="T4" y="T5"/>
                </a:cxn>
                <a:cxn ang="T13">
                  <a:pos x="T6" y="T7"/>
                </a:cxn>
                <a:cxn ang="T14">
                  <a:pos x="T8" y="T9"/>
                </a:cxn>
              </a:cxnLst>
              <a:rect l="T15" t="T16" r="T17" b="T18"/>
              <a:pathLst>
                <a:path w="26" h="29">
                  <a:moveTo>
                    <a:pt x="22" y="0"/>
                  </a:moveTo>
                  <a:lnTo>
                    <a:pt x="0" y="7"/>
                  </a:lnTo>
                  <a:lnTo>
                    <a:pt x="8" y="29"/>
                  </a:lnTo>
                  <a:lnTo>
                    <a:pt x="26" y="26"/>
                  </a:lnTo>
                  <a:lnTo>
                    <a:pt x="22"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2" name="Freeform 161"/>
            <p:cNvSpPr>
              <a:spLocks/>
            </p:cNvSpPr>
            <p:nvPr/>
          </p:nvSpPr>
          <p:spPr bwMode="auto">
            <a:xfrm>
              <a:off x="4370" y="2837"/>
              <a:ext cx="25" cy="29"/>
            </a:xfrm>
            <a:custGeom>
              <a:avLst/>
              <a:gdLst>
                <a:gd name="T0" fmla="*/ 0 w 25"/>
                <a:gd name="T1" fmla="*/ 7 h 29"/>
                <a:gd name="T2" fmla="*/ 3 w 25"/>
                <a:gd name="T3" fmla="*/ 29 h 29"/>
                <a:gd name="T4" fmla="*/ 25 w 25"/>
                <a:gd name="T5" fmla="*/ 26 h 29"/>
                <a:gd name="T6" fmla="*/ 21 w 25"/>
                <a:gd name="T7" fmla="*/ 0 h 29"/>
                <a:gd name="T8" fmla="*/ 0 w 25"/>
                <a:gd name="T9" fmla="*/ 7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0" y="7"/>
                  </a:moveTo>
                  <a:lnTo>
                    <a:pt x="3" y="29"/>
                  </a:lnTo>
                  <a:lnTo>
                    <a:pt x="25" y="26"/>
                  </a:lnTo>
                  <a:lnTo>
                    <a:pt x="21" y="0"/>
                  </a:lnTo>
                  <a:lnTo>
                    <a:pt x="0" y="7"/>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3" name="Freeform 162"/>
            <p:cNvSpPr>
              <a:spLocks/>
            </p:cNvSpPr>
            <p:nvPr/>
          </p:nvSpPr>
          <p:spPr bwMode="auto">
            <a:xfrm>
              <a:off x="4413" y="2575"/>
              <a:ext cx="200" cy="84"/>
            </a:xfrm>
            <a:custGeom>
              <a:avLst/>
              <a:gdLst>
                <a:gd name="T0" fmla="*/ 157 w 200"/>
                <a:gd name="T1" fmla="*/ 44 h 84"/>
                <a:gd name="T2" fmla="*/ 200 w 200"/>
                <a:gd name="T3" fmla="*/ 0 h 84"/>
                <a:gd name="T4" fmla="*/ 0 w 200"/>
                <a:gd name="T5" fmla="*/ 62 h 84"/>
                <a:gd name="T6" fmla="*/ 22 w 200"/>
                <a:gd name="T7" fmla="*/ 84 h 84"/>
                <a:gd name="T8" fmla="*/ 157 w 200"/>
                <a:gd name="T9" fmla="*/ 44 h 84"/>
                <a:gd name="T10" fmla="*/ 0 60000 65536"/>
                <a:gd name="T11" fmla="*/ 0 60000 65536"/>
                <a:gd name="T12" fmla="*/ 0 60000 65536"/>
                <a:gd name="T13" fmla="*/ 0 60000 65536"/>
                <a:gd name="T14" fmla="*/ 0 60000 65536"/>
                <a:gd name="T15" fmla="*/ 0 w 200"/>
                <a:gd name="T16" fmla="*/ 0 h 84"/>
                <a:gd name="T17" fmla="*/ 200 w 200"/>
                <a:gd name="T18" fmla="*/ 84 h 84"/>
              </a:gdLst>
              <a:ahLst/>
              <a:cxnLst>
                <a:cxn ang="T10">
                  <a:pos x="T0" y="T1"/>
                </a:cxn>
                <a:cxn ang="T11">
                  <a:pos x="T2" y="T3"/>
                </a:cxn>
                <a:cxn ang="T12">
                  <a:pos x="T4" y="T5"/>
                </a:cxn>
                <a:cxn ang="T13">
                  <a:pos x="T6" y="T7"/>
                </a:cxn>
                <a:cxn ang="T14">
                  <a:pos x="T8" y="T9"/>
                </a:cxn>
              </a:cxnLst>
              <a:rect l="T15" t="T16" r="T17" b="T18"/>
              <a:pathLst>
                <a:path w="200" h="84">
                  <a:moveTo>
                    <a:pt x="157" y="44"/>
                  </a:moveTo>
                  <a:lnTo>
                    <a:pt x="200" y="0"/>
                  </a:lnTo>
                  <a:lnTo>
                    <a:pt x="0" y="62"/>
                  </a:lnTo>
                  <a:lnTo>
                    <a:pt x="22" y="84"/>
                  </a:lnTo>
                  <a:lnTo>
                    <a:pt x="157" y="4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4" name="Freeform 163"/>
            <p:cNvSpPr>
              <a:spLocks/>
            </p:cNvSpPr>
            <p:nvPr/>
          </p:nvSpPr>
          <p:spPr bwMode="auto">
            <a:xfrm>
              <a:off x="4570" y="2579"/>
              <a:ext cx="87" cy="222"/>
            </a:xfrm>
            <a:custGeom>
              <a:avLst/>
              <a:gdLst>
                <a:gd name="T0" fmla="*/ 29 w 87"/>
                <a:gd name="T1" fmla="*/ 175 h 222"/>
                <a:gd name="T2" fmla="*/ 87 w 87"/>
                <a:gd name="T3" fmla="*/ 222 h 222"/>
                <a:gd name="T4" fmla="*/ 51 w 87"/>
                <a:gd name="T5" fmla="*/ 0 h 222"/>
                <a:gd name="T6" fmla="*/ 0 w 87"/>
                <a:gd name="T7" fmla="*/ 40 h 222"/>
                <a:gd name="T8" fmla="*/ 29 w 87"/>
                <a:gd name="T9" fmla="*/ 175 h 222"/>
                <a:gd name="T10" fmla="*/ 0 60000 65536"/>
                <a:gd name="T11" fmla="*/ 0 60000 65536"/>
                <a:gd name="T12" fmla="*/ 0 60000 65536"/>
                <a:gd name="T13" fmla="*/ 0 60000 65536"/>
                <a:gd name="T14" fmla="*/ 0 60000 65536"/>
                <a:gd name="T15" fmla="*/ 0 w 87"/>
                <a:gd name="T16" fmla="*/ 0 h 222"/>
                <a:gd name="T17" fmla="*/ 87 w 87"/>
                <a:gd name="T18" fmla="*/ 222 h 222"/>
              </a:gdLst>
              <a:ahLst/>
              <a:cxnLst>
                <a:cxn ang="T10">
                  <a:pos x="T0" y="T1"/>
                </a:cxn>
                <a:cxn ang="T11">
                  <a:pos x="T2" y="T3"/>
                </a:cxn>
                <a:cxn ang="T12">
                  <a:pos x="T4" y="T5"/>
                </a:cxn>
                <a:cxn ang="T13">
                  <a:pos x="T6" y="T7"/>
                </a:cxn>
                <a:cxn ang="T14">
                  <a:pos x="T8" y="T9"/>
                </a:cxn>
              </a:cxnLst>
              <a:rect l="T15" t="T16" r="T17" b="T18"/>
              <a:pathLst>
                <a:path w="87" h="222">
                  <a:moveTo>
                    <a:pt x="29" y="175"/>
                  </a:moveTo>
                  <a:lnTo>
                    <a:pt x="87" y="222"/>
                  </a:lnTo>
                  <a:lnTo>
                    <a:pt x="51" y="0"/>
                  </a:lnTo>
                  <a:lnTo>
                    <a:pt x="0" y="40"/>
                  </a:lnTo>
                  <a:lnTo>
                    <a:pt x="29" y="175"/>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5" name="Freeform 164"/>
            <p:cNvSpPr>
              <a:spLocks/>
            </p:cNvSpPr>
            <p:nvPr/>
          </p:nvSpPr>
          <p:spPr bwMode="auto">
            <a:xfrm>
              <a:off x="4501" y="2754"/>
              <a:ext cx="152" cy="76"/>
            </a:xfrm>
            <a:custGeom>
              <a:avLst/>
              <a:gdLst>
                <a:gd name="T0" fmla="*/ 98 w 152"/>
                <a:gd name="T1" fmla="*/ 0 h 76"/>
                <a:gd name="T2" fmla="*/ 0 w 152"/>
                <a:gd name="T3" fmla="*/ 32 h 76"/>
                <a:gd name="T4" fmla="*/ 18 w 152"/>
                <a:gd name="T5" fmla="*/ 36 h 76"/>
                <a:gd name="T6" fmla="*/ 43 w 152"/>
                <a:gd name="T7" fmla="*/ 47 h 76"/>
                <a:gd name="T8" fmla="*/ 69 w 152"/>
                <a:gd name="T9" fmla="*/ 50 h 76"/>
                <a:gd name="T10" fmla="*/ 80 w 152"/>
                <a:gd name="T11" fmla="*/ 54 h 76"/>
                <a:gd name="T12" fmla="*/ 87 w 152"/>
                <a:gd name="T13" fmla="*/ 76 h 76"/>
                <a:gd name="T14" fmla="*/ 152 w 152"/>
                <a:gd name="T15" fmla="*/ 54 h 76"/>
                <a:gd name="T16" fmla="*/ 98 w 152"/>
                <a:gd name="T17" fmla="*/ 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76"/>
                <a:gd name="T29" fmla="*/ 152 w 152"/>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76">
                  <a:moveTo>
                    <a:pt x="98" y="0"/>
                  </a:moveTo>
                  <a:lnTo>
                    <a:pt x="0" y="32"/>
                  </a:lnTo>
                  <a:lnTo>
                    <a:pt x="18" y="36"/>
                  </a:lnTo>
                  <a:lnTo>
                    <a:pt x="43" y="47"/>
                  </a:lnTo>
                  <a:lnTo>
                    <a:pt x="69" y="50"/>
                  </a:lnTo>
                  <a:lnTo>
                    <a:pt x="80" y="54"/>
                  </a:lnTo>
                  <a:lnTo>
                    <a:pt x="87" y="76"/>
                  </a:lnTo>
                  <a:lnTo>
                    <a:pt x="152" y="54"/>
                  </a:lnTo>
                  <a:lnTo>
                    <a:pt x="98" y="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6" name="Freeform 165"/>
            <p:cNvSpPr>
              <a:spLocks/>
            </p:cNvSpPr>
            <p:nvPr/>
          </p:nvSpPr>
          <p:spPr bwMode="auto">
            <a:xfrm>
              <a:off x="4413" y="2644"/>
              <a:ext cx="48" cy="142"/>
            </a:xfrm>
            <a:custGeom>
              <a:avLst/>
              <a:gdLst>
                <a:gd name="T0" fmla="*/ 22 w 48"/>
                <a:gd name="T1" fmla="*/ 15 h 142"/>
                <a:gd name="T2" fmla="*/ 0 w 48"/>
                <a:gd name="T3" fmla="*/ 0 h 142"/>
                <a:gd name="T4" fmla="*/ 29 w 48"/>
                <a:gd name="T5" fmla="*/ 142 h 142"/>
                <a:gd name="T6" fmla="*/ 48 w 48"/>
                <a:gd name="T7" fmla="*/ 142 h 142"/>
                <a:gd name="T8" fmla="*/ 22 w 48"/>
                <a:gd name="T9" fmla="*/ 15 h 142"/>
                <a:gd name="T10" fmla="*/ 0 60000 65536"/>
                <a:gd name="T11" fmla="*/ 0 60000 65536"/>
                <a:gd name="T12" fmla="*/ 0 60000 65536"/>
                <a:gd name="T13" fmla="*/ 0 60000 65536"/>
                <a:gd name="T14" fmla="*/ 0 60000 65536"/>
                <a:gd name="T15" fmla="*/ 0 w 48"/>
                <a:gd name="T16" fmla="*/ 0 h 142"/>
                <a:gd name="T17" fmla="*/ 48 w 48"/>
                <a:gd name="T18" fmla="*/ 142 h 142"/>
              </a:gdLst>
              <a:ahLst/>
              <a:cxnLst>
                <a:cxn ang="T10">
                  <a:pos x="T0" y="T1"/>
                </a:cxn>
                <a:cxn ang="T11">
                  <a:pos x="T2" y="T3"/>
                </a:cxn>
                <a:cxn ang="T12">
                  <a:pos x="T4" y="T5"/>
                </a:cxn>
                <a:cxn ang="T13">
                  <a:pos x="T6" y="T7"/>
                </a:cxn>
                <a:cxn ang="T14">
                  <a:pos x="T8" y="T9"/>
                </a:cxn>
              </a:cxnLst>
              <a:rect l="T15" t="T16" r="T17" b="T18"/>
              <a:pathLst>
                <a:path w="48" h="142">
                  <a:moveTo>
                    <a:pt x="22" y="15"/>
                  </a:moveTo>
                  <a:lnTo>
                    <a:pt x="0" y="0"/>
                  </a:lnTo>
                  <a:lnTo>
                    <a:pt x="29" y="142"/>
                  </a:lnTo>
                  <a:lnTo>
                    <a:pt x="48" y="142"/>
                  </a:lnTo>
                  <a:lnTo>
                    <a:pt x="22" y="15"/>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7" name="Freeform 166"/>
            <p:cNvSpPr>
              <a:spLocks/>
            </p:cNvSpPr>
            <p:nvPr/>
          </p:nvSpPr>
          <p:spPr bwMode="auto">
            <a:xfrm>
              <a:off x="4406" y="2568"/>
              <a:ext cx="258" cy="266"/>
            </a:xfrm>
            <a:custGeom>
              <a:avLst/>
              <a:gdLst>
                <a:gd name="T0" fmla="*/ 193 w 258"/>
                <a:gd name="T1" fmla="*/ 186 h 266"/>
                <a:gd name="T2" fmla="*/ 247 w 258"/>
                <a:gd name="T3" fmla="*/ 240 h 266"/>
                <a:gd name="T4" fmla="*/ 182 w 258"/>
                <a:gd name="T5" fmla="*/ 262 h 266"/>
                <a:gd name="T6" fmla="*/ 182 w 258"/>
                <a:gd name="T7" fmla="*/ 266 h 266"/>
                <a:gd name="T8" fmla="*/ 258 w 258"/>
                <a:gd name="T9" fmla="*/ 240 h 266"/>
                <a:gd name="T10" fmla="*/ 218 w 258"/>
                <a:gd name="T11" fmla="*/ 0 h 266"/>
                <a:gd name="T12" fmla="*/ 0 w 258"/>
                <a:gd name="T13" fmla="*/ 65 h 266"/>
                <a:gd name="T14" fmla="*/ 33 w 258"/>
                <a:gd name="T15" fmla="*/ 218 h 266"/>
                <a:gd name="T16" fmla="*/ 36 w 258"/>
                <a:gd name="T17" fmla="*/ 218 h 266"/>
                <a:gd name="T18" fmla="*/ 7 w 258"/>
                <a:gd name="T19" fmla="*/ 76 h 266"/>
                <a:gd name="T20" fmla="*/ 29 w 258"/>
                <a:gd name="T21" fmla="*/ 91 h 266"/>
                <a:gd name="T22" fmla="*/ 7 w 258"/>
                <a:gd name="T23" fmla="*/ 69 h 266"/>
                <a:gd name="T24" fmla="*/ 207 w 258"/>
                <a:gd name="T25" fmla="*/ 7 h 266"/>
                <a:gd name="T26" fmla="*/ 164 w 258"/>
                <a:gd name="T27" fmla="*/ 51 h 266"/>
                <a:gd name="T28" fmla="*/ 215 w 258"/>
                <a:gd name="T29" fmla="*/ 11 h 266"/>
                <a:gd name="T30" fmla="*/ 251 w 258"/>
                <a:gd name="T31" fmla="*/ 233 h 266"/>
                <a:gd name="T32" fmla="*/ 193 w 258"/>
                <a:gd name="T33" fmla="*/ 186 h 2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266"/>
                <a:gd name="T53" fmla="*/ 258 w 258"/>
                <a:gd name="T54" fmla="*/ 266 h 2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266">
                  <a:moveTo>
                    <a:pt x="193" y="186"/>
                  </a:moveTo>
                  <a:lnTo>
                    <a:pt x="247" y="240"/>
                  </a:lnTo>
                  <a:lnTo>
                    <a:pt x="182" y="262"/>
                  </a:lnTo>
                  <a:lnTo>
                    <a:pt x="182" y="266"/>
                  </a:lnTo>
                  <a:lnTo>
                    <a:pt x="258" y="240"/>
                  </a:lnTo>
                  <a:lnTo>
                    <a:pt x="218" y="0"/>
                  </a:lnTo>
                  <a:lnTo>
                    <a:pt x="0" y="65"/>
                  </a:lnTo>
                  <a:lnTo>
                    <a:pt x="33" y="218"/>
                  </a:lnTo>
                  <a:lnTo>
                    <a:pt x="36" y="218"/>
                  </a:lnTo>
                  <a:lnTo>
                    <a:pt x="7" y="76"/>
                  </a:lnTo>
                  <a:lnTo>
                    <a:pt x="29" y="91"/>
                  </a:lnTo>
                  <a:lnTo>
                    <a:pt x="7" y="69"/>
                  </a:lnTo>
                  <a:lnTo>
                    <a:pt x="207" y="7"/>
                  </a:lnTo>
                  <a:lnTo>
                    <a:pt x="164" y="51"/>
                  </a:lnTo>
                  <a:lnTo>
                    <a:pt x="215" y="11"/>
                  </a:lnTo>
                  <a:lnTo>
                    <a:pt x="251" y="233"/>
                  </a:lnTo>
                  <a:lnTo>
                    <a:pt x="193" y="186"/>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8" name="Freeform 167"/>
            <p:cNvSpPr>
              <a:spLocks/>
            </p:cNvSpPr>
            <p:nvPr/>
          </p:nvSpPr>
          <p:spPr bwMode="auto">
            <a:xfrm>
              <a:off x="4435" y="2619"/>
              <a:ext cx="164" cy="167"/>
            </a:xfrm>
            <a:custGeom>
              <a:avLst/>
              <a:gdLst>
                <a:gd name="T0" fmla="*/ 164 w 164"/>
                <a:gd name="T1" fmla="*/ 135 h 167"/>
                <a:gd name="T2" fmla="*/ 135 w 164"/>
                <a:gd name="T3" fmla="*/ 0 h 167"/>
                <a:gd name="T4" fmla="*/ 0 w 164"/>
                <a:gd name="T5" fmla="*/ 40 h 167"/>
                <a:gd name="T6" fmla="*/ 26 w 164"/>
                <a:gd name="T7" fmla="*/ 167 h 167"/>
                <a:gd name="T8" fmla="*/ 47 w 164"/>
                <a:gd name="T9" fmla="*/ 160 h 167"/>
                <a:gd name="T10" fmla="*/ 58 w 164"/>
                <a:gd name="T11" fmla="*/ 167 h 167"/>
                <a:gd name="T12" fmla="*/ 66 w 164"/>
                <a:gd name="T13" fmla="*/ 167 h 167"/>
                <a:gd name="T14" fmla="*/ 164 w 164"/>
                <a:gd name="T15" fmla="*/ 135 h 167"/>
                <a:gd name="T16" fmla="*/ 0 60000 65536"/>
                <a:gd name="T17" fmla="*/ 0 60000 65536"/>
                <a:gd name="T18" fmla="*/ 0 60000 65536"/>
                <a:gd name="T19" fmla="*/ 0 60000 65536"/>
                <a:gd name="T20" fmla="*/ 0 60000 65536"/>
                <a:gd name="T21" fmla="*/ 0 60000 65536"/>
                <a:gd name="T22" fmla="*/ 0 60000 65536"/>
                <a:gd name="T23" fmla="*/ 0 60000 65536"/>
                <a:gd name="T24" fmla="*/ 0 w 164"/>
                <a:gd name="T25" fmla="*/ 0 h 167"/>
                <a:gd name="T26" fmla="*/ 164 w 164"/>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4" h="167">
                  <a:moveTo>
                    <a:pt x="164" y="135"/>
                  </a:moveTo>
                  <a:lnTo>
                    <a:pt x="135" y="0"/>
                  </a:lnTo>
                  <a:lnTo>
                    <a:pt x="0" y="40"/>
                  </a:lnTo>
                  <a:lnTo>
                    <a:pt x="26" y="167"/>
                  </a:lnTo>
                  <a:lnTo>
                    <a:pt x="47" y="160"/>
                  </a:lnTo>
                  <a:lnTo>
                    <a:pt x="58" y="167"/>
                  </a:lnTo>
                  <a:lnTo>
                    <a:pt x="66" y="167"/>
                  </a:lnTo>
                  <a:lnTo>
                    <a:pt x="164" y="135"/>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99" name="Freeform 168"/>
            <p:cNvSpPr>
              <a:spLocks/>
            </p:cNvSpPr>
            <p:nvPr/>
          </p:nvSpPr>
          <p:spPr bwMode="auto">
            <a:xfrm>
              <a:off x="4675" y="2532"/>
              <a:ext cx="117" cy="262"/>
            </a:xfrm>
            <a:custGeom>
              <a:avLst/>
              <a:gdLst>
                <a:gd name="T0" fmla="*/ 0 w 117"/>
                <a:gd name="T1" fmla="*/ 21 h 262"/>
                <a:gd name="T2" fmla="*/ 44 w 117"/>
                <a:gd name="T3" fmla="*/ 262 h 262"/>
                <a:gd name="T4" fmla="*/ 117 w 117"/>
                <a:gd name="T5" fmla="*/ 236 h 262"/>
                <a:gd name="T6" fmla="*/ 73 w 117"/>
                <a:gd name="T7" fmla="*/ 0 h 262"/>
                <a:gd name="T8" fmla="*/ 0 w 117"/>
                <a:gd name="T9" fmla="*/ 21 h 262"/>
                <a:gd name="T10" fmla="*/ 0 60000 65536"/>
                <a:gd name="T11" fmla="*/ 0 60000 65536"/>
                <a:gd name="T12" fmla="*/ 0 60000 65536"/>
                <a:gd name="T13" fmla="*/ 0 60000 65536"/>
                <a:gd name="T14" fmla="*/ 0 60000 65536"/>
                <a:gd name="T15" fmla="*/ 0 w 117"/>
                <a:gd name="T16" fmla="*/ 0 h 262"/>
                <a:gd name="T17" fmla="*/ 117 w 117"/>
                <a:gd name="T18" fmla="*/ 262 h 262"/>
              </a:gdLst>
              <a:ahLst/>
              <a:cxnLst>
                <a:cxn ang="T10">
                  <a:pos x="T0" y="T1"/>
                </a:cxn>
                <a:cxn ang="T11">
                  <a:pos x="T2" y="T3"/>
                </a:cxn>
                <a:cxn ang="T12">
                  <a:pos x="T4" y="T5"/>
                </a:cxn>
                <a:cxn ang="T13">
                  <a:pos x="T6" y="T7"/>
                </a:cxn>
                <a:cxn ang="T14">
                  <a:pos x="T8" y="T9"/>
                </a:cxn>
              </a:cxnLst>
              <a:rect l="T15" t="T16" r="T17" b="T18"/>
              <a:pathLst>
                <a:path w="117" h="262">
                  <a:moveTo>
                    <a:pt x="0" y="21"/>
                  </a:moveTo>
                  <a:lnTo>
                    <a:pt x="44" y="262"/>
                  </a:lnTo>
                  <a:lnTo>
                    <a:pt x="117" y="236"/>
                  </a:lnTo>
                  <a:lnTo>
                    <a:pt x="73" y="0"/>
                  </a:lnTo>
                  <a:lnTo>
                    <a:pt x="0" y="21"/>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0" name="Freeform 169"/>
            <p:cNvSpPr>
              <a:spLocks/>
            </p:cNvSpPr>
            <p:nvPr/>
          </p:nvSpPr>
          <p:spPr bwMode="auto">
            <a:xfrm>
              <a:off x="3984" y="2983"/>
              <a:ext cx="695" cy="345"/>
            </a:xfrm>
            <a:custGeom>
              <a:avLst/>
              <a:gdLst>
                <a:gd name="T0" fmla="*/ 695 w 695"/>
                <a:gd name="T1" fmla="*/ 105 h 345"/>
                <a:gd name="T2" fmla="*/ 629 w 695"/>
                <a:gd name="T3" fmla="*/ 76 h 345"/>
                <a:gd name="T4" fmla="*/ 626 w 695"/>
                <a:gd name="T5" fmla="*/ 58 h 345"/>
                <a:gd name="T6" fmla="*/ 618 w 695"/>
                <a:gd name="T7" fmla="*/ 54 h 345"/>
                <a:gd name="T8" fmla="*/ 618 w 695"/>
                <a:gd name="T9" fmla="*/ 47 h 345"/>
                <a:gd name="T10" fmla="*/ 618 w 695"/>
                <a:gd name="T11" fmla="*/ 14 h 345"/>
                <a:gd name="T12" fmla="*/ 589 w 695"/>
                <a:gd name="T13" fmla="*/ 0 h 345"/>
                <a:gd name="T14" fmla="*/ 0 w 695"/>
                <a:gd name="T15" fmla="*/ 203 h 345"/>
                <a:gd name="T16" fmla="*/ 0 w 695"/>
                <a:gd name="T17" fmla="*/ 345 h 345"/>
                <a:gd name="T18" fmla="*/ 142 w 695"/>
                <a:gd name="T19" fmla="*/ 294 h 345"/>
                <a:gd name="T20" fmla="*/ 629 w 695"/>
                <a:gd name="T21" fmla="*/ 123 h 345"/>
                <a:gd name="T22" fmla="*/ 695 w 695"/>
                <a:gd name="T23" fmla="*/ 105 h 3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345"/>
                <a:gd name="T38" fmla="*/ 695 w 695"/>
                <a:gd name="T39" fmla="*/ 345 h 3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345">
                  <a:moveTo>
                    <a:pt x="695" y="105"/>
                  </a:moveTo>
                  <a:lnTo>
                    <a:pt x="629" y="76"/>
                  </a:lnTo>
                  <a:lnTo>
                    <a:pt x="626" y="58"/>
                  </a:lnTo>
                  <a:lnTo>
                    <a:pt x="618" y="54"/>
                  </a:lnTo>
                  <a:lnTo>
                    <a:pt x="618" y="47"/>
                  </a:lnTo>
                  <a:lnTo>
                    <a:pt x="618" y="14"/>
                  </a:lnTo>
                  <a:lnTo>
                    <a:pt x="589" y="0"/>
                  </a:lnTo>
                  <a:lnTo>
                    <a:pt x="0" y="203"/>
                  </a:lnTo>
                  <a:lnTo>
                    <a:pt x="0" y="345"/>
                  </a:lnTo>
                  <a:lnTo>
                    <a:pt x="142" y="294"/>
                  </a:lnTo>
                  <a:lnTo>
                    <a:pt x="629" y="123"/>
                  </a:lnTo>
                  <a:lnTo>
                    <a:pt x="695" y="105"/>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1" name="Freeform 170"/>
            <p:cNvSpPr>
              <a:spLocks/>
            </p:cNvSpPr>
            <p:nvPr/>
          </p:nvSpPr>
          <p:spPr bwMode="auto">
            <a:xfrm>
              <a:off x="3984" y="3277"/>
              <a:ext cx="167" cy="226"/>
            </a:xfrm>
            <a:custGeom>
              <a:avLst/>
              <a:gdLst>
                <a:gd name="T0" fmla="*/ 29 w 167"/>
                <a:gd name="T1" fmla="*/ 226 h 226"/>
                <a:gd name="T2" fmla="*/ 167 w 167"/>
                <a:gd name="T3" fmla="*/ 175 h 226"/>
                <a:gd name="T4" fmla="*/ 142 w 167"/>
                <a:gd name="T5" fmla="*/ 0 h 226"/>
                <a:gd name="T6" fmla="*/ 0 w 167"/>
                <a:gd name="T7" fmla="*/ 51 h 226"/>
                <a:gd name="T8" fmla="*/ 0 w 167"/>
                <a:gd name="T9" fmla="*/ 226 h 226"/>
                <a:gd name="T10" fmla="*/ 29 w 167"/>
                <a:gd name="T11" fmla="*/ 226 h 226"/>
                <a:gd name="T12" fmla="*/ 0 60000 65536"/>
                <a:gd name="T13" fmla="*/ 0 60000 65536"/>
                <a:gd name="T14" fmla="*/ 0 60000 65536"/>
                <a:gd name="T15" fmla="*/ 0 60000 65536"/>
                <a:gd name="T16" fmla="*/ 0 60000 65536"/>
                <a:gd name="T17" fmla="*/ 0 60000 65536"/>
                <a:gd name="T18" fmla="*/ 0 w 167"/>
                <a:gd name="T19" fmla="*/ 0 h 226"/>
                <a:gd name="T20" fmla="*/ 167 w 167"/>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167" h="226">
                  <a:moveTo>
                    <a:pt x="29" y="226"/>
                  </a:moveTo>
                  <a:lnTo>
                    <a:pt x="167" y="175"/>
                  </a:lnTo>
                  <a:lnTo>
                    <a:pt x="142" y="0"/>
                  </a:lnTo>
                  <a:lnTo>
                    <a:pt x="0" y="51"/>
                  </a:lnTo>
                  <a:lnTo>
                    <a:pt x="0" y="226"/>
                  </a:lnTo>
                  <a:lnTo>
                    <a:pt x="29" y="226"/>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2" name="Freeform 171"/>
            <p:cNvSpPr>
              <a:spLocks/>
            </p:cNvSpPr>
            <p:nvPr/>
          </p:nvSpPr>
          <p:spPr bwMode="auto">
            <a:xfrm>
              <a:off x="4013" y="3197"/>
              <a:ext cx="859" cy="306"/>
            </a:xfrm>
            <a:custGeom>
              <a:avLst/>
              <a:gdLst>
                <a:gd name="T0" fmla="*/ 859 w 859"/>
                <a:gd name="T1" fmla="*/ 40 h 306"/>
                <a:gd name="T2" fmla="*/ 808 w 859"/>
                <a:gd name="T3" fmla="*/ 0 h 306"/>
                <a:gd name="T4" fmla="*/ 633 w 859"/>
                <a:gd name="T5" fmla="*/ 69 h 306"/>
                <a:gd name="T6" fmla="*/ 648 w 859"/>
                <a:gd name="T7" fmla="*/ 84 h 306"/>
                <a:gd name="T8" fmla="*/ 149 w 859"/>
                <a:gd name="T9" fmla="*/ 273 h 306"/>
                <a:gd name="T10" fmla="*/ 138 w 859"/>
                <a:gd name="T11" fmla="*/ 255 h 306"/>
                <a:gd name="T12" fmla="*/ 0 w 859"/>
                <a:gd name="T13" fmla="*/ 306 h 306"/>
                <a:gd name="T14" fmla="*/ 178 w 859"/>
                <a:gd name="T15" fmla="*/ 306 h 306"/>
                <a:gd name="T16" fmla="*/ 859 w 859"/>
                <a:gd name="T17" fmla="*/ 40 h 3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9"/>
                <a:gd name="T28" fmla="*/ 0 h 306"/>
                <a:gd name="T29" fmla="*/ 859 w 859"/>
                <a:gd name="T30" fmla="*/ 306 h 3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9" h="306">
                  <a:moveTo>
                    <a:pt x="859" y="40"/>
                  </a:moveTo>
                  <a:lnTo>
                    <a:pt x="808" y="0"/>
                  </a:lnTo>
                  <a:lnTo>
                    <a:pt x="633" y="69"/>
                  </a:lnTo>
                  <a:lnTo>
                    <a:pt x="648" y="84"/>
                  </a:lnTo>
                  <a:lnTo>
                    <a:pt x="149" y="273"/>
                  </a:lnTo>
                  <a:lnTo>
                    <a:pt x="138" y="255"/>
                  </a:lnTo>
                  <a:lnTo>
                    <a:pt x="0" y="306"/>
                  </a:lnTo>
                  <a:lnTo>
                    <a:pt x="178" y="306"/>
                  </a:lnTo>
                  <a:lnTo>
                    <a:pt x="859" y="4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3" name="Freeform 172"/>
            <p:cNvSpPr>
              <a:spLocks/>
            </p:cNvSpPr>
            <p:nvPr/>
          </p:nvSpPr>
          <p:spPr bwMode="auto">
            <a:xfrm>
              <a:off x="4191" y="3237"/>
              <a:ext cx="764" cy="266"/>
            </a:xfrm>
            <a:custGeom>
              <a:avLst/>
              <a:gdLst>
                <a:gd name="T0" fmla="*/ 681 w 764"/>
                <a:gd name="T1" fmla="*/ 0 h 266"/>
                <a:gd name="T2" fmla="*/ 0 w 764"/>
                <a:gd name="T3" fmla="*/ 266 h 266"/>
                <a:gd name="T4" fmla="*/ 681 w 764"/>
                <a:gd name="T5" fmla="*/ 266 h 266"/>
                <a:gd name="T6" fmla="*/ 764 w 764"/>
                <a:gd name="T7" fmla="*/ 73 h 266"/>
                <a:gd name="T8" fmla="*/ 757 w 764"/>
                <a:gd name="T9" fmla="*/ 69 h 266"/>
                <a:gd name="T10" fmla="*/ 681 w 764"/>
                <a:gd name="T11" fmla="*/ 0 h 266"/>
                <a:gd name="T12" fmla="*/ 0 60000 65536"/>
                <a:gd name="T13" fmla="*/ 0 60000 65536"/>
                <a:gd name="T14" fmla="*/ 0 60000 65536"/>
                <a:gd name="T15" fmla="*/ 0 60000 65536"/>
                <a:gd name="T16" fmla="*/ 0 60000 65536"/>
                <a:gd name="T17" fmla="*/ 0 60000 65536"/>
                <a:gd name="T18" fmla="*/ 0 w 764"/>
                <a:gd name="T19" fmla="*/ 0 h 266"/>
                <a:gd name="T20" fmla="*/ 764 w 764"/>
                <a:gd name="T21" fmla="*/ 266 h 266"/>
              </a:gdLst>
              <a:ahLst/>
              <a:cxnLst>
                <a:cxn ang="T12">
                  <a:pos x="T0" y="T1"/>
                </a:cxn>
                <a:cxn ang="T13">
                  <a:pos x="T2" y="T3"/>
                </a:cxn>
                <a:cxn ang="T14">
                  <a:pos x="T4" y="T5"/>
                </a:cxn>
                <a:cxn ang="T15">
                  <a:pos x="T6" y="T7"/>
                </a:cxn>
                <a:cxn ang="T16">
                  <a:pos x="T8" y="T9"/>
                </a:cxn>
                <a:cxn ang="T17">
                  <a:pos x="T10" y="T11"/>
                </a:cxn>
              </a:cxnLst>
              <a:rect l="T18" t="T19" r="T20" b="T21"/>
              <a:pathLst>
                <a:path w="764" h="266">
                  <a:moveTo>
                    <a:pt x="681" y="0"/>
                  </a:moveTo>
                  <a:lnTo>
                    <a:pt x="0" y="266"/>
                  </a:lnTo>
                  <a:lnTo>
                    <a:pt x="681" y="266"/>
                  </a:lnTo>
                  <a:lnTo>
                    <a:pt x="764" y="73"/>
                  </a:lnTo>
                  <a:lnTo>
                    <a:pt x="757" y="69"/>
                  </a:lnTo>
                  <a:lnTo>
                    <a:pt x="681" y="0"/>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4" name="Freeform 173"/>
            <p:cNvSpPr>
              <a:spLocks/>
            </p:cNvSpPr>
            <p:nvPr/>
          </p:nvSpPr>
          <p:spPr bwMode="auto">
            <a:xfrm>
              <a:off x="4126" y="3106"/>
              <a:ext cx="520" cy="346"/>
            </a:xfrm>
            <a:custGeom>
              <a:avLst/>
              <a:gdLst>
                <a:gd name="T0" fmla="*/ 25 w 520"/>
                <a:gd name="T1" fmla="*/ 346 h 346"/>
                <a:gd name="T2" fmla="*/ 520 w 520"/>
                <a:gd name="T3" fmla="*/ 160 h 346"/>
                <a:gd name="T4" fmla="*/ 487 w 520"/>
                <a:gd name="T5" fmla="*/ 0 h 346"/>
                <a:gd name="T6" fmla="*/ 0 w 520"/>
                <a:gd name="T7" fmla="*/ 171 h 346"/>
                <a:gd name="T8" fmla="*/ 25 w 520"/>
                <a:gd name="T9" fmla="*/ 346 h 346"/>
                <a:gd name="T10" fmla="*/ 0 60000 65536"/>
                <a:gd name="T11" fmla="*/ 0 60000 65536"/>
                <a:gd name="T12" fmla="*/ 0 60000 65536"/>
                <a:gd name="T13" fmla="*/ 0 60000 65536"/>
                <a:gd name="T14" fmla="*/ 0 60000 65536"/>
                <a:gd name="T15" fmla="*/ 0 w 520"/>
                <a:gd name="T16" fmla="*/ 0 h 346"/>
                <a:gd name="T17" fmla="*/ 520 w 520"/>
                <a:gd name="T18" fmla="*/ 346 h 346"/>
              </a:gdLst>
              <a:ahLst/>
              <a:cxnLst>
                <a:cxn ang="T10">
                  <a:pos x="T0" y="T1"/>
                </a:cxn>
                <a:cxn ang="T11">
                  <a:pos x="T2" y="T3"/>
                </a:cxn>
                <a:cxn ang="T12">
                  <a:pos x="T4" y="T5"/>
                </a:cxn>
                <a:cxn ang="T13">
                  <a:pos x="T6" y="T7"/>
                </a:cxn>
                <a:cxn ang="T14">
                  <a:pos x="T8" y="T9"/>
                </a:cxn>
              </a:cxnLst>
              <a:rect l="T15" t="T16" r="T17" b="T18"/>
              <a:pathLst>
                <a:path w="520" h="346">
                  <a:moveTo>
                    <a:pt x="25" y="346"/>
                  </a:moveTo>
                  <a:lnTo>
                    <a:pt x="520" y="160"/>
                  </a:lnTo>
                  <a:lnTo>
                    <a:pt x="487" y="0"/>
                  </a:lnTo>
                  <a:lnTo>
                    <a:pt x="0" y="171"/>
                  </a:lnTo>
                  <a:lnTo>
                    <a:pt x="25" y="346"/>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5" name="Freeform 174"/>
            <p:cNvSpPr>
              <a:spLocks/>
            </p:cNvSpPr>
            <p:nvPr/>
          </p:nvSpPr>
          <p:spPr bwMode="auto">
            <a:xfrm>
              <a:off x="4151" y="3266"/>
              <a:ext cx="510" cy="204"/>
            </a:xfrm>
            <a:custGeom>
              <a:avLst/>
              <a:gdLst>
                <a:gd name="T0" fmla="*/ 0 w 510"/>
                <a:gd name="T1" fmla="*/ 186 h 204"/>
                <a:gd name="T2" fmla="*/ 11 w 510"/>
                <a:gd name="T3" fmla="*/ 204 h 204"/>
                <a:gd name="T4" fmla="*/ 510 w 510"/>
                <a:gd name="T5" fmla="*/ 15 h 204"/>
                <a:gd name="T6" fmla="*/ 495 w 510"/>
                <a:gd name="T7" fmla="*/ 0 h 204"/>
                <a:gd name="T8" fmla="*/ 0 w 510"/>
                <a:gd name="T9" fmla="*/ 186 h 204"/>
                <a:gd name="T10" fmla="*/ 0 60000 65536"/>
                <a:gd name="T11" fmla="*/ 0 60000 65536"/>
                <a:gd name="T12" fmla="*/ 0 60000 65536"/>
                <a:gd name="T13" fmla="*/ 0 60000 65536"/>
                <a:gd name="T14" fmla="*/ 0 60000 65536"/>
                <a:gd name="T15" fmla="*/ 0 w 510"/>
                <a:gd name="T16" fmla="*/ 0 h 204"/>
                <a:gd name="T17" fmla="*/ 510 w 510"/>
                <a:gd name="T18" fmla="*/ 204 h 204"/>
              </a:gdLst>
              <a:ahLst/>
              <a:cxnLst>
                <a:cxn ang="T10">
                  <a:pos x="T0" y="T1"/>
                </a:cxn>
                <a:cxn ang="T11">
                  <a:pos x="T2" y="T3"/>
                </a:cxn>
                <a:cxn ang="T12">
                  <a:pos x="T4" y="T5"/>
                </a:cxn>
                <a:cxn ang="T13">
                  <a:pos x="T6" y="T7"/>
                </a:cxn>
                <a:cxn ang="T14">
                  <a:pos x="T8" y="T9"/>
                </a:cxn>
              </a:cxnLst>
              <a:rect l="T15" t="T16" r="T17" b="T18"/>
              <a:pathLst>
                <a:path w="510" h="204">
                  <a:moveTo>
                    <a:pt x="0" y="186"/>
                  </a:moveTo>
                  <a:lnTo>
                    <a:pt x="11" y="204"/>
                  </a:lnTo>
                  <a:lnTo>
                    <a:pt x="510" y="15"/>
                  </a:lnTo>
                  <a:lnTo>
                    <a:pt x="495" y="0"/>
                  </a:lnTo>
                  <a:lnTo>
                    <a:pt x="0" y="186"/>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6" name="Freeform 175"/>
            <p:cNvSpPr>
              <a:spLocks/>
            </p:cNvSpPr>
            <p:nvPr/>
          </p:nvSpPr>
          <p:spPr bwMode="auto">
            <a:xfrm>
              <a:off x="4613" y="3088"/>
              <a:ext cx="208" cy="178"/>
            </a:xfrm>
            <a:custGeom>
              <a:avLst/>
              <a:gdLst>
                <a:gd name="T0" fmla="*/ 208 w 208"/>
                <a:gd name="T1" fmla="*/ 109 h 178"/>
                <a:gd name="T2" fmla="*/ 197 w 208"/>
                <a:gd name="T3" fmla="*/ 98 h 178"/>
                <a:gd name="T4" fmla="*/ 168 w 208"/>
                <a:gd name="T5" fmla="*/ 73 h 178"/>
                <a:gd name="T6" fmla="*/ 160 w 208"/>
                <a:gd name="T7" fmla="*/ 69 h 178"/>
                <a:gd name="T8" fmla="*/ 120 w 208"/>
                <a:gd name="T9" fmla="*/ 47 h 178"/>
                <a:gd name="T10" fmla="*/ 102 w 208"/>
                <a:gd name="T11" fmla="*/ 36 h 178"/>
                <a:gd name="T12" fmla="*/ 66 w 208"/>
                <a:gd name="T13" fmla="*/ 0 h 178"/>
                <a:gd name="T14" fmla="*/ 0 w 208"/>
                <a:gd name="T15" fmla="*/ 18 h 178"/>
                <a:gd name="T16" fmla="*/ 33 w 208"/>
                <a:gd name="T17" fmla="*/ 178 h 178"/>
                <a:gd name="T18" fmla="*/ 208 w 208"/>
                <a:gd name="T19" fmla="*/ 109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178"/>
                <a:gd name="T32" fmla="*/ 208 w 208"/>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178">
                  <a:moveTo>
                    <a:pt x="208" y="109"/>
                  </a:moveTo>
                  <a:lnTo>
                    <a:pt x="197" y="98"/>
                  </a:lnTo>
                  <a:lnTo>
                    <a:pt x="168" y="73"/>
                  </a:lnTo>
                  <a:lnTo>
                    <a:pt x="160" y="69"/>
                  </a:lnTo>
                  <a:lnTo>
                    <a:pt x="120" y="47"/>
                  </a:lnTo>
                  <a:lnTo>
                    <a:pt x="102" y="36"/>
                  </a:lnTo>
                  <a:lnTo>
                    <a:pt x="66" y="0"/>
                  </a:lnTo>
                  <a:lnTo>
                    <a:pt x="0" y="18"/>
                  </a:lnTo>
                  <a:lnTo>
                    <a:pt x="33" y="178"/>
                  </a:lnTo>
                  <a:lnTo>
                    <a:pt x="208" y="109"/>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7" name="Freeform 176"/>
            <p:cNvSpPr>
              <a:spLocks/>
            </p:cNvSpPr>
            <p:nvPr/>
          </p:nvSpPr>
          <p:spPr bwMode="auto">
            <a:xfrm>
              <a:off x="4719" y="2888"/>
              <a:ext cx="127" cy="87"/>
            </a:xfrm>
            <a:custGeom>
              <a:avLst/>
              <a:gdLst>
                <a:gd name="T0" fmla="*/ 0 w 127"/>
                <a:gd name="T1" fmla="*/ 44 h 87"/>
                <a:gd name="T2" fmla="*/ 113 w 127"/>
                <a:gd name="T3" fmla="*/ 87 h 87"/>
                <a:gd name="T4" fmla="*/ 127 w 127"/>
                <a:gd name="T5" fmla="*/ 44 h 87"/>
                <a:gd name="T6" fmla="*/ 127 w 127"/>
                <a:gd name="T7" fmla="*/ 44 h 87"/>
                <a:gd name="T8" fmla="*/ 124 w 127"/>
                <a:gd name="T9" fmla="*/ 36 h 87"/>
                <a:gd name="T10" fmla="*/ 116 w 127"/>
                <a:gd name="T11" fmla="*/ 22 h 87"/>
                <a:gd name="T12" fmla="*/ 120 w 127"/>
                <a:gd name="T13" fmla="*/ 18 h 87"/>
                <a:gd name="T14" fmla="*/ 120 w 127"/>
                <a:gd name="T15" fmla="*/ 0 h 87"/>
                <a:gd name="T16" fmla="*/ 18 w 127"/>
                <a:gd name="T17" fmla="*/ 36 h 87"/>
                <a:gd name="T18" fmla="*/ 0 w 127"/>
                <a:gd name="T19" fmla="*/ 44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
                <a:gd name="T31" fmla="*/ 0 h 87"/>
                <a:gd name="T32" fmla="*/ 127 w 12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 h="87">
                  <a:moveTo>
                    <a:pt x="0" y="44"/>
                  </a:moveTo>
                  <a:lnTo>
                    <a:pt x="113" y="87"/>
                  </a:lnTo>
                  <a:lnTo>
                    <a:pt x="127" y="44"/>
                  </a:lnTo>
                  <a:lnTo>
                    <a:pt x="124" y="36"/>
                  </a:lnTo>
                  <a:lnTo>
                    <a:pt x="116" y="22"/>
                  </a:lnTo>
                  <a:lnTo>
                    <a:pt x="120" y="18"/>
                  </a:lnTo>
                  <a:lnTo>
                    <a:pt x="120" y="0"/>
                  </a:lnTo>
                  <a:lnTo>
                    <a:pt x="18" y="36"/>
                  </a:lnTo>
                  <a:lnTo>
                    <a:pt x="0" y="44"/>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8" name="Freeform 177"/>
            <p:cNvSpPr>
              <a:spLocks/>
            </p:cNvSpPr>
            <p:nvPr/>
          </p:nvSpPr>
          <p:spPr bwMode="auto">
            <a:xfrm>
              <a:off x="4835" y="3041"/>
              <a:ext cx="37" cy="14"/>
            </a:xfrm>
            <a:custGeom>
              <a:avLst/>
              <a:gdLst>
                <a:gd name="T0" fmla="*/ 33 w 37"/>
                <a:gd name="T1" fmla="*/ 14 h 14"/>
                <a:gd name="T2" fmla="*/ 33 w 37"/>
                <a:gd name="T3" fmla="*/ 14 h 14"/>
                <a:gd name="T4" fmla="*/ 37 w 37"/>
                <a:gd name="T5" fmla="*/ 14 h 14"/>
                <a:gd name="T6" fmla="*/ 37 w 37"/>
                <a:gd name="T7" fmla="*/ 7 h 14"/>
                <a:gd name="T8" fmla="*/ 33 w 37"/>
                <a:gd name="T9" fmla="*/ 11 h 14"/>
                <a:gd name="T10" fmla="*/ 33 w 37"/>
                <a:gd name="T11" fmla="*/ 11 h 14"/>
                <a:gd name="T12" fmla="*/ 29 w 37"/>
                <a:gd name="T13" fmla="*/ 11 h 14"/>
                <a:gd name="T14" fmla="*/ 15 w 37"/>
                <a:gd name="T15" fmla="*/ 0 h 14"/>
                <a:gd name="T16" fmla="*/ 0 w 37"/>
                <a:gd name="T17" fmla="*/ 0 h 14"/>
                <a:gd name="T18" fmla="*/ 0 w 37"/>
                <a:gd name="T19" fmla="*/ 0 h 14"/>
                <a:gd name="T20" fmla="*/ 33 w 37"/>
                <a:gd name="T21" fmla="*/ 14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14"/>
                <a:gd name="T35" fmla="*/ 37 w 37"/>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14">
                  <a:moveTo>
                    <a:pt x="33" y="14"/>
                  </a:moveTo>
                  <a:lnTo>
                    <a:pt x="33" y="14"/>
                  </a:lnTo>
                  <a:lnTo>
                    <a:pt x="37" y="14"/>
                  </a:lnTo>
                  <a:lnTo>
                    <a:pt x="37" y="7"/>
                  </a:lnTo>
                  <a:lnTo>
                    <a:pt x="33" y="11"/>
                  </a:lnTo>
                  <a:lnTo>
                    <a:pt x="29" y="11"/>
                  </a:lnTo>
                  <a:lnTo>
                    <a:pt x="15" y="0"/>
                  </a:lnTo>
                  <a:lnTo>
                    <a:pt x="0" y="0"/>
                  </a:lnTo>
                  <a:lnTo>
                    <a:pt x="33" y="14"/>
                  </a:lnTo>
                  <a:close/>
                </a:path>
              </a:pathLst>
            </a:custGeom>
            <a:solidFill>
              <a:srgbClr val="FFBF78"/>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09" name="Freeform 178"/>
            <p:cNvSpPr>
              <a:spLocks/>
            </p:cNvSpPr>
            <p:nvPr/>
          </p:nvSpPr>
          <p:spPr bwMode="auto">
            <a:xfrm>
              <a:off x="5352" y="2830"/>
              <a:ext cx="18" cy="94"/>
            </a:xfrm>
            <a:custGeom>
              <a:avLst/>
              <a:gdLst>
                <a:gd name="T0" fmla="*/ 18 w 18"/>
                <a:gd name="T1" fmla="*/ 94 h 94"/>
                <a:gd name="T2" fmla="*/ 14 w 18"/>
                <a:gd name="T3" fmla="*/ 51 h 94"/>
                <a:gd name="T4" fmla="*/ 11 w 18"/>
                <a:gd name="T5" fmla="*/ 33 h 94"/>
                <a:gd name="T6" fmla="*/ 11 w 18"/>
                <a:gd name="T7" fmla="*/ 25 h 94"/>
                <a:gd name="T8" fmla="*/ 7 w 18"/>
                <a:gd name="T9" fmla="*/ 36 h 94"/>
                <a:gd name="T10" fmla="*/ 3 w 18"/>
                <a:gd name="T11" fmla="*/ 0 h 94"/>
                <a:gd name="T12" fmla="*/ 0 w 18"/>
                <a:gd name="T13" fmla="*/ 40 h 94"/>
                <a:gd name="T14" fmla="*/ 11 w 18"/>
                <a:gd name="T15" fmla="*/ 47 h 94"/>
                <a:gd name="T16" fmla="*/ 14 w 18"/>
                <a:gd name="T17" fmla="*/ 80 h 94"/>
                <a:gd name="T18" fmla="*/ 18 w 18"/>
                <a:gd name="T19" fmla="*/ 94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94"/>
                <a:gd name="T32" fmla="*/ 18 w 18"/>
                <a:gd name="T33" fmla="*/ 94 h 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94">
                  <a:moveTo>
                    <a:pt x="18" y="94"/>
                  </a:moveTo>
                  <a:lnTo>
                    <a:pt x="14" y="51"/>
                  </a:lnTo>
                  <a:lnTo>
                    <a:pt x="11" y="33"/>
                  </a:lnTo>
                  <a:lnTo>
                    <a:pt x="11" y="25"/>
                  </a:lnTo>
                  <a:lnTo>
                    <a:pt x="7" y="36"/>
                  </a:lnTo>
                  <a:lnTo>
                    <a:pt x="3" y="0"/>
                  </a:lnTo>
                  <a:lnTo>
                    <a:pt x="0" y="40"/>
                  </a:lnTo>
                  <a:lnTo>
                    <a:pt x="11" y="47"/>
                  </a:lnTo>
                  <a:lnTo>
                    <a:pt x="14" y="80"/>
                  </a:lnTo>
                  <a:lnTo>
                    <a:pt x="18" y="94"/>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0" name="Freeform 179"/>
            <p:cNvSpPr>
              <a:spLocks/>
            </p:cNvSpPr>
            <p:nvPr/>
          </p:nvSpPr>
          <p:spPr bwMode="auto">
            <a:xfrm>
              <a:off x="4468" y="2714"/>
              <a:ext cx="109" cy="40"/>
            </a:xfrm>
            <a:custGeom>
              <a:avLst/>
              <a:gdLst>
                <a:gd name="T0" fmla="*/ 0 w 109"/>
                <a:gd name="T1" fmla="*/ 29 h 40"/>
                <a:gd name="T2" fmla="*/ 105 w 109"/>
                <a:gd name="T3" fmla="*/ 0 h 40"/>
                <a:gd name="T4" fmla="*/ 109 w 109"/>
                <a:gd name="T5" fmla="*/ 10 h 40"/>
                <a:gd name="T6" fmla="*/ 3 w 109"/>
                <a:gd name="T7" fmla="*/ 40 h 40"/>
                <a:gd name="T8" fmla="*/ 0 w 109"/>
                <a:gd name="T9" fmla="*/ 29 h 40"/>
                <a:gd name="T10" fmla="*/ 0 60000 65536"/>
                <a:gd name="T11" fmla="*/ 0 60000 65536"/>
                <a:gd name="T12" fmla="*/ 0 60000 65536"/>
                <a:gd name="T13" fmla="*/ 0 60000 65536"/>
                <a:gd name="T14" fmla="*/ 0 60000 65536"/>
                <a:gd name="T15" fmla="*/ 0 w 109"/>
                <a:gd name="T16" fmla="*/ 0 h 40"/>
                <a:gd name="T17" fmla="*/ 109 w 109"/>
                <a:gd name="T18" fmla="*/ 40 h 40"/>
              </a:gdLst>
              <a:ahLst/>
              <a:cxnLst>
                <a:cxn ang="T10">
                  <a:pos x="T0" y="T1"/>
                </a:cxn>
                <a:cxn ang="T11">
                  <a:pos x="T2" y="T3"/>
                </a:cxn>
                <a:cxn ang="T12">
                  <a:pos x="T4" y="T5"/>
                </a:cxn>
                <a:cxn ang="T13">
                  <a:pos x="T6" y="T7"/>
                </a:cxn>
                <a:cxn ang="T14">
                  <a:pos x="T8" y="T9"/>
                </a:cxn>
              </a:cxnLst>
              <a:rect l="T15" t="T16" r="T17" b="T18"/>
              <a:pathLst>
                <a:path w="109" h="40">
                  <a:moveTo>
                    <a:pt x="0" y="29"/>
                  </a:moveTo>
                  <a:lnTo>
                    <a:pt x="105" y="0"/>
                  </a:lnTo>
                  <a:lnTo>
                    <a:pt x="109" y="10"/>
                  </a:lnTo>
                  <a:lnTo>
                    <a:pt x="3" y="40"/>
                  </a:lnTo>
                  <a:lnTo>
                    <a:pt x="0" y="29"/>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611" name="Freeform 180"/>
            <p:cNvSpPr>
              <a:spLocks/>
            </p:cNvSpPr>
            <p:nvPr/>
          </p:nvSpPr>
          <p:spPr bwMode="auto">
            <a:xfrm>
              <a:off x="4682" y="2539"/>
              <a:ext cx="106" cy="247"/>
            </a:xfrm>
            <a:custGeom>
              <a:avLst/>
              <a:gdLst>
                <a:gd name="T0" fmla="*/ 0 w 106"/>
                <a:gd name="T1" fmla="*/ 18 h 247"/>
                <a:gd name="T2" fmla="*/ 62 w 106"/>
                <a:gd name="T3" fmla="*/ 0 h 247"/>
                <a:gd name="T4" fmla="*/ 106 w 106"/>
                <a:gd name="T5" fmla="*/ 225 h 247"/>
                <a:gd name="T6" fmla="*/ 40 w 106"/>
                <a:gd name="T7" fmla="*/ 247 h 247"/>
                <a:gd name="T8" fmla="*/ 0 w 106"/>
                <a:gd name="T9" fmla="*/ 18 h 247"/>
                <a:gd name="T10" fmla="*/ 0 60000 65536"/>
                <a:gd name="T11" fmla="*/ 0 60000 65536"/>
                <a:gd name="T12" fmla="*/ 0 60000 65536"/>
                <a:gd name="T13" fmla="*/ 0 60000 65536"/>
                <a:gd name="T14" fmla="*/ 0 60000 65536"/>
                <a:gd name="T15" fmla="*/ 0 w 106"/>
                <a:gd name="T16" fmla="*/ 0 h 247"/>
                <a:gd name="T17" fmla="*/ 106 w 106"/>
                <a:gd name="T18" fmla="*/ 247 h 247"/>
              </a:gdLst>
              <a:ahLst/>
              <a:cxnLst>
                <a:cxn ang="T10">
                  <a:pos x="T0" y="T1"/>
                </a:cxn>
                <a:cxn ang="T11">
                  <a:pos x="T2" y="T3"/>
                </a:cxn>
                <a:cxn ang="T12">
                  <a:pos x="T4" y="T5"/>
                </a:cxn>
                <a:cxn ang="T13">
                  <a:pos x="T6" y="T7"/>
                </a:cxn>
                <a:cxn ang="T14">
                  <a:pos x="T8" y="T9"/>
                </a:cxn>
              </a:cxnLst>
              <a:rect l="T15" t="T16" r="T17" b="T18"/>
              <a:pathLst>
                <a:path w="106" h="247">
                  <a:moveTo>
                    <a:pt x="0" y="18"/>
                  </a:moveTo>
                  <a:lnTo>
                    <a:pt x="62" y="0"/>
                  </a:lnTo>
                  <a:lnTo>
                    <a:pt x="106" y="225"/>
                  </a:lnTo>
                  <a:lnTo>
                    <a:pt x="40" y="247"/>
                  </a:lnTo>
                  <a:lnTo>
                    <a:pt x="0" y="1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600200" y="457200"/>
            <a:ext cx="4978400" cy="711200"/>
          </a:xfrm>
          <a:noFill/>
        </p:spPr>
        <p:txBody>
          <a:bodyPr/>
          <a:lstStyle/>
          <a:p>
            <a:r>
              <a:rPr lang="en-US" altLang="en-US" sz="3600">
                <a:solidFill>
                  <a:srgbClr val="103221"/>
                </a:solidFill>
              </a:rPr>
              <a:t>Availabilities</a:t>
            </a:r>
          </a:p>
        </p:txBody>
      </p:sp>
      <p:sp>
        <p:nvSpPr>
          <p:cNvPr id="15" name="Date Placeholder 2"/>
          <p:cNvSpPr>
            <a:spLocks noGrp="1"/>
          </p:cNvSpPr>
          <p:nvPr>
            <p:ph type="dt" sz="quarter" idx="10"/>
          </p:nvPr>
        </p:nvSpPr>
        <p:spPr/>
        <p:txBody>
          <a:bodyPr/>
          <a:lstStyle/>
          <a:p>
            <a:pPr>
              <a:defRPr/>
            </a:pPr>
            <a:r>
              <a:rPr lang="en-US"/>
              <a:t>Chapter 11</a:t>
            </a:r>
          </a:p>
        </p:txBody>
      </p:sp>
      <p:sp>
        <p:nvSpPr>
          <p:cNvPr id="1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18BAB04-9D9D-4FBB-9303-70E1F110CB19}"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2056" name="Rectangle 3"/>
          <p:cNvSpPr>
            <a:spLocks noChangeArrowheads="1"/>
          </p:cNvSpPr>
          <p:nvPr/>
        </p:nvSpPr>
        <p:spPr bwMode="auto">
          <a:xfrm>
            <a:off x="677863" y="1524000"/>
            <a:ext cx="7286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1.  A(t) = the availability at time t  - referred to as the </a:t>
            </a:r>
          </a:p>
          <a:p>
            <a:r>
              <a:rPr lang="en-US" altLang="en-US"/>
              <a:t>point availability</a:t>
            </a:r>
          </a:p>
        </p:txBody>
      </p:sp>
      <p:grpSp>
        <p:nvGrpSpPr>
          <p:cNvPr id="2057" name="Group 7"/>
          <p:cNvGrpSpPr>
            <a:grpSpLocks/>
          </p:cNvGrpSpPr>
          <p:nvPr/>
        </p:nvGrpSpPr>
        <p:grpSpPr bwMode="auto">
          <a:xfrm>
            <a:off x="601663" y="2709863"/>
            <a:ext cx="8545512" cy="966787"/>
            <a:chOff x="279" y="1937"/>
            <a:chExt cx="5383" cy="609"/>
          </a:xfrm>
        </p:grpSpPr>
        <p:graphicFrame>
          <p:nvGraphicFramePr>
            <p:cNvPr id="2052" name="Object 4"/>
            <p:cNvGraphicFramePr>
              <a:graphicFrameLocks/>
            </p:cNvGraphicFramePr>
            <p:nvPr/>
          </p:nvGraphicFramePr>
          <p:xfrm>
            <a:off x="659" y="1937"/>
            <a:ext cx="1819" cy="609"/>
          </p:xfrm>
          <a:graphic>
            <a:graphicData uri="http://schemas.openxmlformats.org/presentationml/2006/ole">
              <mc:AlternateContent xmlns:mc="http://schemas.openxmlformats.org/markup-compatibility/2006">
                <mc:Choice xmlns:v="urn:schemas-microsoft-com:vml" Requires="v">
                  <p:oleObj spid="_x0000_s2065" name="Equation" r:id="rId4" imgW="1155600" imgH="393480" progId="Equation.3">
                    <p:embed/>
                  </p:oleObj>
                </mc:Choice>
                <mc:Fallback>
                  <p:oleObj name="Equation" r:id="rId4" imgW="1155600" imgH="393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 y="1937"/>
                          <a:ext cx="1819"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3" name="Rectangle 5"/>
            <p:cNvSpPr>
              <a:spLocks noChangeArrowheads="1"/>
            </p:cNvSpPr>
            <p:nvPr/>
          </p:nvSpPr>
          <p:spPr bwMode="auto">
            <a:xfrm>
              <a:off x="2535" y="2150"/>
              <a:ext cx="31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is the average availability over [0,T]</a:t>
              </a:r>
            </a:p>
          </p:txBody>
        </p:sp>
        <p:sp>
          <p:nvSpPr>
            <p:cNvPr id="2064" name="Rectangle 6"/>
            <p:cNvSpPr>
              <a:spLocks noChangeArrowheads="1"/>
            </p:cNvSpPr>
            <p:nvPr/>
          </p:nvSpPr>
          <p:spPr bwMode="auto">
            <a:xfrm>
              <a:off x="279" y="210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2.</a:t>
              </a:r>
            </a:p>
          </p:txBody>
        </p:sp>
      </p:grpSp>
      <p:grpSp>
        <p:nvGrpSpPr>
          <p:cNvPr id="2058" name="Group 10"/>
          <p:cNvGrpSpPr>
            <a:grpSpLocks/>
          </p:cNvGrpSpPr>
          <p:nvPr/>
        </p:nvGrpSpPr>
        <p:grpSpPr bwMode="auto">
          <a:xfrm>
            <a:off x="981075" y="3725863"/>
            <a:ext cx="5183188" cy="1166812"/>
            <a:chOff x="518" y="2577"/>
            <a:chExt cx="3265" cy="735"/>
          </a:xfrm>
        </p:grpSpPr>
        <p:graphicFrame>
          <p:nvGraphicFramePr>
            <p:cNvPr id="2051" name="Object 8"/>
            <p:cNvGraphicFramePr>
              <a:graphicFrameLocks/>
            </p:cNvGraphicFramePr>
            <p:nvPr/>
          </p:nvGraphicFramePr>
          <p:xfrm>
            <a:off x="1665" y="2577"/>
            <a:ext cx="2118" cy="735"/>
          </p:xfrm>
          <a:graphic>
            <a:graphicData uri="http://schemas.openxmlformats.org/presentationml/2006/ole">
              <mc:AlternateContent xmlns:mc="http://schemas.openxmlformats.org/markup-compatibility/2006">
                <mc:Choice xmlns:v="urn:schemas-microsoft-com:vml" Requires="v">
                  <p:oleObj spid="_x0000_s2066" name="Equation" r:id="rId6" imgW="1409400" imgH="495000" progId="Equation.3">
                    <p:embed/>
                  </p:oleObj>
                </mc:Choice>
                <mc:Fallback>
                  <p:oleObj name="Equation" r:id="rId6" imgW="1409400" imgH="4950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5" y="2577"/>
                          <a:ext cx="2118"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Rectangle 9"/>
            <p:cNvSpPr>
              <a:spLocks noChangeArrowheads="1"/>
            </p:cNvSpPr>
            <p:nvPr/>
          </p:nvSpPr>
          <p:spPr bwMode="auto">
            <a:xfrm>
              <a:off x="518" y="2822"/>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generalize:</a:t>
              </a:r>
            </a:p>
          </p:txBody>
        </p:sp>
      </p:grpSp>
      <p:grpSp>
        <p:nvGrpSpPr>
          <p:cNvPr id="2059" name="Group 14"/>
          <p:cNvGrpSpPr>
            <a:grpSpLocks/>
          </p:cNvGrpSpPr>
          <p:nvPr/>
        </p:nvGrpSpPr>
        <p:grpSpPr bwMode="auto">
          <a:xfrm>
            <a:off x="676275" y="5045075"/>
            <a:ext cx="7199313" cy="719138"/>
            <a:chOff x="326" y="3408"/>
            <a:chExt cx="4535" cy="453"/>
          </a:xfrm>
        </p:grpSpPr>
        <p:graphicFrame>
          <p:nvGraphicFramePr>
            <p:cNvPr id="2050" name="Object 11"/>
            <p:cNvGraphicFramePr>
              <a:graphicFrameLocks/>
            </p:cNvGraphicFramePr>
            <p:nvPr/>
          </p:nvGraphicFramePr>
          <p:xfrm>
            <a:off x="631" y="3408"/>
            <a:ext cx="1511" cy="453"/>
          </p:xfrm>
          <a:graphic>
            <a:graphicData uri="http://schemas.openxmlformats.org/presentationml/2006/ole">
              <mc:AlternateContent xmlns:mc="http://schemas.openxmlformats.org/markup-compatibility/2006">
                <mc:Choice xmlns:v="urn:schemas-microsoft-com:vml" Requires="v">
                  <p:oleObj spid="_x0000_s2067" name="Equation" r:id="rId8" imgW="863280" imgH="266400" progId="Equation.3">
                    <p:embed/>
                  </p:oleObj>
                </mc:Choice>
                <mc:Fallback>
                  <p:oleObj name="Equation" r:id="rId8" imgW="863280" imgH="266400" progId="Equation.3">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 y="3408"/>
                          <a:ext cx="1511"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Rectangle 12"/>
            <p:cNvSpPr>
              <a:spLocks noChangeArrowheads="1"/>
            </p:cNvSpPr>
            <p:nvPr/>
          </p:nvSpPr>
          <p:spPr bwMode="auto">
            <a:xfrm>
              <a:off x="2246" y="3494"/>
              <a:ext cx="26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is the steady-state availability</a:t>
              </a:r>
            </a:p>
          </p:txBody>
        </p:sp>
        <p:sp>
          <p:nvSpPr>
            <p:cNvPr id="2061" name="Rectangle 13"/>
            <p:cNvSpPr>
              <a:spLocks noChangeArrowheads="1"/>
            </p:cNvSpPr>
            <p:nvPr/>
          </p:nvSpPr>
          <p:spPr bwMode="auto">
            <a:xfrm>
              <a:off x="326" y="344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1447800" y="381000"/>
            <a:ext cx="5943600" cy="711200"/>
          </a:xfrm>
          <a:noFill/>
        </p:spPr>
        <p:txBody>
          <a:bodyPr/>
          <a:lstStyle/>
          <a:p>
            <a:r>
              <a:rPr lang="en-US" altLang="en-US" sz="3600">
                <a:solidFill>
                  <a:srgbClr val="103221"/>
                </a:solidFill>
              </a:rPr>
              <a:t>Steady-State Availability</a:t>
            </a:r>
          </a:p>
        </p:txBody>
      </p:sp>
      <p:sp>
        <p:nvSpPr>
          <p:cNvPr id="11" name="Date Placeholder 2"/>
          <p:cNvSpPr>
            <a:spLocks noGrp="1"/>
          </p:cNvSpPr>
          <p:nvPr>
            <p:ph type="dt" sz="quarter" idx="10"/>
          </p:nvPr>
        </p:nvSpPr>
        <p:spPr/>
        <p:txBody>
          <a:bodyPr/>
          <a:lstStyle/>
          <a:p>
            <a:pPr>
              <a:defRPr/>
            </a:pPr>
            <a:r>
              <a:rPr lang="en-US"/>
              <a:t>Chapter 11</a:t>
            </a:r>
          </a:p>
        </p:txBody>
      </p:sp>
      <p:sp>
        <p:nvSpPr>
          <p:cNvPr id="12"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5EAE6DB-062B-4007-9A24-9DB2D85EDCDE}"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2667000" y="1905000"/>
          <a:ext cx="4484688" cy="836613"/>
        </p:xfrm>
        <a:graphic>
          <a:graphicData uri="http://schemas.openxmlformats.org/presentationml/2006/ole">
            <mc:AlternateContent xmlns:mc="http://schemas.openxmlformats.org/markup-compatibility/2006">
              <mc:Choice xmlns:v="urn:schemas-microsoft-com:vml" Requires="v">
                <p:oleObj spid="_x0000_s3085" name="Equation" r:id="rId4" imgW="2070000" imgH="393480" progId="Equation.3">
                  <p:embed/>
                </p:oleObj>
              </mc:Choice>
              <mc:Fallback>
                <p:oleObj name="Equation" r:id="rId4" imgW="207000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905000"/>
                        <a:ext cx="44846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Rectangle 4"/>
          <p:cNvSpPr>
            <a:spLocks noChangeArrowheads="1"/>
          </p:cNvSpPr>
          <p:nvPr/>
        </p:nvSpPr>
        <p:spPr bwMode="auto">
          <a:xfrm>
            <a:off x="669925" y="1965325"/>
            <a:ext cx="172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1.  Inherent</a:t>
            </a:r>
          </a:p>
        </p:txBody>
      </p:sp>
      <p:grpSp>
        <p:nvGrpSpPr>
          <p:cNvPr id="3082" name="Group 7"/>
          <p:cNvGrpSpPr>
            <a:grpSpLocks/>
          </p:cNvGrpSpPr>
          <p:nvPr/>
        </p:nvGrpSpPr>
        <p:grpSpPr bwMode="auto">
          <a:xfrm>
            <a:off x="914400" y="3048000"/>
            <a:ext cx="4645025" cy="1311275"/>
            <a:chOff x="518" y="2198"/>
            <a:chExt cx="2926" cy="826"/>
          </a:xfrm>
        </p:grpSpPr>
        <p:graphicFrame>
          <p:nvGraphicFramePr>
            <p:cNvPr id="3077" name="Object 5"/>
            <p:cNvGraphicFramePr>
              <a:graphicFrameLocks/>
            </p:cNvGraphicFramePr>
            <p:nvPr/>
          </p:nvGraphicFramePr>
          <p:xfrm>
            <a:off x="1713" y="2417"/>
            <a:ext cx="1731" cy="607"/>
          </p:xfrm>
          <a:graphic>
            <a:graphicData uri="http://schemas.openxmlformats.org/presentationml/2006/ole">
              <mc:AlternateContent xmlns:mc="http://schemas.openxmlformats.org/markup-compatibility/2006">
                <mc:Choice xmlns:v="urn:schemas-microsoft-com:vml" Requires="v">
                  <p:oleObj spid="_x0000_s3086" name="Equation" r:id="rId6" imgW="1104840" imgH="393480" progId="Equation.3">
                    <p:embed/>
                  </p:oleObj>
                </mc:Choice>
                <mc:Fallback>
                  <p:oleObj name="Equation" r:id="rId6" imgW="1104840" imgH="3934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3" y="2417"/>
                          <a:ext cx="1731"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4" name="Rectangle 6"/>
            <p:cNvSpPr>
              <a:spLocks noChangeArrowheads="1"/>
            </p:cNvSpPr>
            <p:nvPr/>
          </p:nvSpPr>
          <p:spPr bwMode="auto">
            <a:xfrm>
              <a:off x="518" y="2198"/>
              <a:ext cx="1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2.  Achieved</a:t>
              </a:r>
            </a:p>
          </p:txBody>
        </p:sp>
      </p:grpSp>
      <p:graphicFrame>
        <p:nvGraphicFramePr>
          <p:cNvPr id="3075" name="Object 8"/>
          <p:cNvGraphicFramePr>
            <a:graphicFrameLocks/>
          </p:cNvGraphicFramePr>
          <p:nvPr/>
        </p:nvGraphicFramePr>
        <p:xfrm>
          <a:off x="838200" y="4495800"/>
          <a:ext cx="2795588" cy="1360488"/>
        </p:xfrm>
        <a:graphic>
          <a:graphicData uri="http://schemas.openxmlformats.org/presentationml/2006/ole">
            <mc:AlternateContent xmlns:mc="http://schemas.openxmlformats.org/markup-compatibility/2006">
              <mc:Choice xmlns:v="urn:schemas-microsoft-com:vml" Requires="v">
                <p:oleObj spid="_x0000_s3087" name="Equation" r:id="rId8" imgW="1295280" imgH="634680" progId="Equation.3">
                  <p:embed/>
                </p:oleObj>
              </mc:Choice>
              <mc:Fallback>
                <p:oleObj name="Equation" r:id="rId8" imgW="1295280" imgH="63468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495800"/>
                        <a:ext cx="2795588" cy="136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9"/>
          <p:cNvGraphicFramePr>
            <a:graphicFrameLocks/>
          </p:cNvGraphicFramePr>
          <p:nvPr/>
        </p:nvGraphicFramePr>
        <p:xfrm>
          <a:off x="4038600" y="4495800"/>
          <a:ext cx="4143375" cy="1441450"/>
        </p:xfrm>
        <a:graphic>
          <a:graphicData uri="http://schemas.openxmlformats.org/presentationml/2006/ole">
            <mc:AlternateContent xmlns:mc="http://schemas.openxmlformats.org/markup-compatibility/2006">
              <mc:Choice xmlns:v="urn:schemas-microsoft-com:vml" Requires="v">
                <p:oleObj spid="_x0000_s3088" name="Equation" r:id="rId10" imgW="1917360" imgH="672840" progId="Equation.3">
                  <p:embed/>
                </p:oleObj>
              </mc:Choice>
              <mc:Fallback>
                <p:oleObj name="Equation" r:id="rId10" imgW="1917360" imgH="67284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4495800"/>
                        <a:ext cx="4143375"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Text Box 10"/>
          <p:cNvSpPr txBox="1">
            <a:spLocks noChangeArrowheads="1"/>
          </p:cNvSpPr>
          <p:nvPr/>
        </p:nvSpPr>
        <p:spPr bwMode="auto">
          <a:xfrm>
            <a:off x="381000" y="1447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To have steady-state, a </a:t>
            </a:r>
            <a:r>
              <a:rPr lang="en-US" altLang="en-US" b="1"/>
              <a:t>renewal processes</a:t>
            </a:r>
            <a:r>
              <a:rPr lang="en-US" altLang="en-US"/>
              <a:t> is necessary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447800" y="381000"/>
            <a:ext cx="7107238" cy="790575"/>
          </a:xfrm>
        </p:spPr>
        <p:txBody>
          <a:bodyPr/>
          <a:lstStyle/>
          <a:p>
            <a:r>
              <a:rPr lang="en-US" altLang="en-US">
                <a:solidFill>
                  <a:schemeClr val="tx1"/>
                </a:solidFill>
              </a:rPr>
              <a:t>Achieved Availability</a:t>
            </a:r>
            <a:endParaRPr lang="en-US" altLang="en-US"/>
          </a:p>
        </p:txBody>
      </p:sp>
      <p:sp>
        <p:nvSpPr>
          <p:cNvPr id="3" name="Date Placeholder 2"/>
          <p:cNvSpPr>
            <a:spLocks noGrp="1"/>
          </p:cNvSpPr>
          <p:nvPr>
            <p:ph type="dt" sz="quarter" idx="10"/>
          </p:nvPr>
        </p:nvSpPr>
        <p:spPr/>
        <p:txBody>
          <a:bodyPr/>
          <a:lstStyle/>
          <a:p>
            <a:pPr>
              <a:defRPr/>
            </a:pPr>
            <a:r>
              <a:rPr lang="en-US"/>
              <a:t>Chapter 11</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2EB8115-4DF6-4AA4-938F-43F7F9A7467D}"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4098" name="Object 2"/>
          <p:cNvGraphicFramePr>
            <a:graphicFrameLocks noChangeAspect="1"/>
          </p:cNvGraphicFramePr>
          <p:nvPr/>
        </p:nvGraphicFramePr>
        <p:xfrm>
          <a:off x="1524000" y="1371600"/>
          <a:ext cx="6400800" cy="4803775"/>
        </p:xfrm>
        <a:graphic>
          <a:graphicData uri="http://schemas.openxmlformats.org/presentationml/2006/ole">
            <mc:AlternateContent xmlns:mc="http://schemas.openxmlformats.org/markup-compatibility/2006">
              <mc:Choice xmlns:v="urn:schemas-microsoft-com:vml" Requires="v">
                <p:oleObj spid="_x0000_s4103" name="Presentation" r:id="rId3" imgW="4572000" imgH="3429000" progId="PowerPoint.Show.8">
                  <p:embed/>
                </p:oleObj>
              </mc:Choice>
              <mc:Fallback>
                <p:oleObj name="Presentation" r:id="rId3" imgW="4572000" imgH="3429000" progId="PowerPoint.Show.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6400800" cy="480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4"/>
          <p:cNvSpPr>
            <a:spLocks noChangeArrowheads="1"/>
          </p:cNvSpPr>
          <p:nvPr/>
        </p:nvSpPr>
        <p:spPr bwMode="auto">
          <a:xfrm>
            <a:off x="1905000" y="53340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MTBF = a + b/T</a:t>
            </a:r>
            <a:r>
              <a:rPr lang="en-US" altLang="en-US" sz="2000" baseline="-25000"/>
              <a:t>pm</a:t>
            </a:r>
            <a:r>
              <a:rPr lang="en-US" altLang="en-US" sz="20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2209800" y="533400"/>
            <a:ext cx="4978400" cy="711200"/>
          </a:xfrm>
          <a:noFill/>
        </p:spPr>
        <p:txBody>
          <a:bodyPr/>
          <a:lstStyle/>
          <a:p>
            <a:r>
              <a:rPr lang="en-US" altLang="en-US" sz="3600">
                <a:solidFill>
                  <a:srgbClr val="103221"/>
                </a:solidFill>
              </a:rPr>
              <a:t>Operational Availability</a:t>
            </a:r>
          </a:p>
        </p:txBody>
      </p:sp>
      <p:sp>
        <p:nvSpPr>
          <p:cNvPr id="7" name="Date Placeholder 2"/>
          <p:cNvSpPr>
            <a:spLocks noGrp="1"/>
          </p:cNvSpPr>
          <p:nvPr>
            <p:ph type="dt" sz="quarter" idx="10"/>
          </p:nvPr>
        </p:nvSpPr>
        <p:spPr/>
        <p:txBody>
          <a:bodyPr/>
          <a:lstStyle/>
          <a:p>
            <a:pPr>
              <a:defRPr/>
            </a:pPr>
            <a:r>
              <a:rPr lang="en-US"/>
              <a:t>Chapter 11</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85A5855-4D95-4921-AE63-5FB3D4D07855}"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5122" name="Object 3"/>
          <p:cNvGraphicFramePr>
            <a:graphicFrameLocks/>
          </p:cNvGraphicFramePr>
          <p:nvPr/>
        </p:nvGraphicFramePr>
        <p:xfrm>
          <a:off x="762000" y="1447800"/>
          <a:ext cx="3686175" cy="1192213"/>
        </p:xfrm>
        <a:graphic>
          <a:graphicData uri="http://schemas.openxmlformats.org/presentationml/2006/ole">
            <mc:AlternateContent xmlns:mc="http://schemas.openxmlformats.org/markup-compatibility/2006">
              <mc:Choice xmlns:v="urn:schemas-microsoft-com:vml" Requires="v">
                <p:oleObj spid="_x0000_s5129" name="Equation" r:id="rId4" imgW="1180800" imgH="393480" progId="Equation.3">
                  <p:embed/>
                </p:oleObj>
              </mc:Choice>
              <mc:Fallback>
                <p:oleObj name="Equation" r:id="rId4" imgW="118080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447800"/>
                        <a:ext cx="3686175"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4"/>
          <p:cNvGraphicFramePr>
            <a:graphicFrameLocks/>
          </p:cNvGraphicFramePr>
          <p:nvPr/>
        </p:nvGraphicFramePr>
        <p:xfrm>
          <a:off x="685800" y="2895600"/>
          <a:ext cx="3986213" cy="1422400"/>
        </p:xfrm>
        <a:graphic>
          <a:graphicData uri="http://schemas.openxmlformats.org/presentationml/2006/ole">
            <mc:AlternateContent xmlns:mc="http://schemas.openxmlformats.org/markup-compatibility/2006">
              <mc:Choice xmlns:v="urn:schemas-microsoft-com:vml" Requires="v">
                <p:oleObj spid="_x0000_s5130" name="Equation" r:id="rId6" imgW="1854000" imgH="672840" progId="Equation.3">
                  <p:embed/>
                </p:oleObj>
              </mc:Choice>
              <mc:Fallback>
                <p:oleObj name="Equation" r:id="rId6" imgW="1854000" imgH="6728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895600"/>
                        <a:ext cx="3986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5"/>
          <p:cNvSpPr>
            <a:spLocks noChangeArrowheads="1"/>
          </p:cNvSpPr>
          <p:nvPr/>
        </p:nvSpPr>
        <p:spPr bwMode="auto">
          <a:xfrm>
            <a:off x="4648200" y="3505200"/>
            <a:ext cx="425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and MTR = MTTR+SDT+MDT</a:t>
            </a:r>
          </a:p>
        </p:txBody>
      </p:sp>
      <p:graphicFrame>
        <p:nvGraphicFramePr>
          <p:cNvPr id="5124" name="Object 6"/>
          <p:cNvGraphicFramePr>
            <a:graphicFrameLocks/>
          </p:cNvGraphicFramePr>
          <p:nvPr/>
        </p:nvGraphicFramePr>
        <p:xfrm>
          <a:off x="2057400" y="4572000"/>
          <a:ext cx="4762500" cy="1025525"/>
        </p:xfrm>
        <a:graphic>
          <a:graphicData uri="http://schemas.openxmlformats.org/presentationml/2006/ole">
            <mc:AlternateContent xmlns:mc="http://schemas.openxmlformats.org/markup-compatibility/2006">
              <mc:Choice xmlns:v="urn:schemas-microsoft-com:vml" Requires="v">
                <p:oleObj spid="_x0000_s5131" name="Equation" r:id="rId8" imgW="1955520" imgH="431640" progId="Equation.3">
                  <p:embed/>
                </p:oleObj>
              </mc:Choice>
              <mc:Fallback>
                <p:oleObj name="Equation" r:id="rId8" imgW="1955520" imgH="43164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572000"/>
                        <a:ext cx="47625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a:xfrm>
            <a:off x="1295400" y="533400"/>
            <a:ext cx="7107238" cy="790575"/>
          </a:xfrm>
        </p:spPr>
        <p:txBody>
          <a:bodyPr/>
          <a:lstStyle/>
          <a:p>
            <a:r>
              <a:rPr lang="en-US" altLang="en-US" sz="3600">
                <a:solidFill>
                  <a:srgbClr val="11312D"/>
                </a:solidFill>
              </a:rPr>
              <a:t>Availability with Minimal Repair</a:t>
            </a:r>
            <a:endParaRPr lang="en-US" altLang="en-US" sz="3600"/>
          </a:p>
        </p:txBody>
      </p:sp>
      <p:sp>
        <p:nvSpPr>
          <p:cNvPr id="3" name="Date Placeholder 2"/>
          <p:cNvSpPr>
            <a:spLocks noGrp="1"/>
          </p:cNvSpPr>
          <p:nvPr>
            <p:ph type="dt" sz="quarter" idx="10"/>
          </p:nvPr>
        </p:nvSpPr>
        <p:spPr/>
        <p:txBody>
          <a:bodyPr/>
          <a:lstStyle/>
          <a:p>
            <a:pPr>
              <a:defRPr/>
            </a:pPr>
            <a:r>
              <a:rPr lang="en-US"/>
              <a:t>Chapter 11</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34EB0D1-0632-4FC2-911B-D0FAB8FCA039}"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sp>
        <p:nvSpPr>
          <p:cNvPr id="61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6146" name="Object 1"/>
          <p:cNvGraphicFramePr>
            <a:graphicFrameLocks noChangeAspect="1"/>
          </p:cNvGraphicFramePr>
          <p:nvPr/>
        </p:nvGraphicFramePr>
        <p:xfrm>
          <a:off x="228600" y="2133600"/>
          <a:ext cx="8558213" cy="1219200"/>
        </p:xfrm>
        <a:graphic>
          <a:graphicData uri="http://schemas.openxmlformats.org/presentationml/2006/ole">
            <mc:AlternateContent xmlns:mc="http://schemas.openxmlformats.org/markup-compatibility/2006">
              <mc:Choice xmlns:v="urn:schemas-microsoft-com:vml" Requires="v">
                <p:oleObj spid="_x0000_s6155" name="Equation" r:id="rId3" imgW="3479800" imgH="495300" progId="Equation.DSMT4">
                  <p:embed/>
                </p:oleObj>
              </mc:Choice>
              <mc:Fallback>
                <p:oleObj name="Equation" r:id="rId3" imgW="3479800" imgH="495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85582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6147" name="Object 3"/>
          <p:cNvGraphicFramePr>
            <a:graphicFrameLocks noChangeAspect="1"/>
          </p:cNvGraphicFramePr>
          <p:nvPr/>
        </p:nvGraphicFramePr>
        <p:xfrm>
          <a:off x="381000" y="4191000"/>
          <a:ext cx="7321550" cy="1685925"/>
        </p:xfrm>
        <a:graphic>
          <a:graphicData uri="http://schemas.openxmlformats.org/presentationml/2006/ole">
            <mc:AlternateContent xmlns:mc="http://schemas.openxmlformats.org/markup-compatibility/2006">
              <mc:Choice xmlns:v="urn:schemas-microsoft-com:vml" Requires="v">
                <p:oleObj spid="_x0000_s6156" name="Equation" r:id="rId5" imgW="3022600" imgH="698500" progId="Equation.DSMT4">
                  <p:embed/>
                </p:oleObj>
              </mc:Choice>
              <mc:Fallback>
                <p:oleObj name="Equation" r:id="rId5" imgW="3022600" imgH="698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191000"/>
                        <a:ext cx="7321550"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Box 8"/>
          <p:cNvSpPr txBox="1">
            <a:spLocks noChangeArrowheads="1"/>
          </p:cNvSpPr>
          <p:nvPr/>
        </p:nvSpPr>
        <p:spPr bwMode="auto">
          <a:xfrm>
            <a:off x="304800" y="1752600"/>
            <a:ext cx="2833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Inherent Availability</a:t>
            </a:r>
          </a:p>
        </p:txBody>
      </p:sp>
      <p:sp>
        <p:nvSpPr>
          <p:cNvPr id="6154" name="TextBox 9"/>
          <p:cNvSpPr txBox="1">
            <a:spLocks noChangeArrowheads="1"/>
          </p:cNvSpPr>
          <p:nvPr/>
        </p:nvSpPr>
        <p:spPr bwMode="auto">
          <a:xfrm>
            <a:off x="304800" y="36576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Achieved Availability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609600"/>
            <a:ext cx="6553200" cy="711200"/>
          </a:xfrm>
          <a:noFill/>
        </p:spPr>
        <p:txBody>
          <a:bodyPr/>
          <a:lstStyle/>
          <a:p>
            <a:r>
              <a:rPr lang="en-US" altLang="en-US" sz="3600">
                <a:solidFill>
                  <a:srgbClr val="11312D"/>
                </a:solidFill>
              </a:rPr>
              <a:t>Availability with Minimal Repair</a:t>
            </a:r>
          </a:p>
        </p:txBody>
      </p:sp>
      <p:sp>
        <p:nvSpPr>
          <p:cNvPr id="6" name="Date Placeholder 2"/>
          <p:cNvSpPr>
            <a:spLocks noGrp="1"/>
          </p:cNvSpPr>
          <p:nvPr>
            <p:ph type="dt" sz="quarter" idx="10"/>
          </p:nvPr>
        </p:nvSpPr>
        <p:spPr/>
        <p:txBody>
          <a:bodyPr/>
          <a:lstStyle/>
          <a:p>
            <a:pPr>
              <a:defRPr/>
            </a:pPr>
            <a:r>
              <a:rPr lang="en-US"/>
              <a:t>Chapter 11</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045FAE2-C000-4B79-A135-7F0C97A258F5}"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31749" name="Text Box 3"/>
          <p:cNvSpPr txBox="1">
            <a:spLocks noChangeArrowheads="1"/>
          </p:cNvSpPr>
          <p:nvPr/>
        </p:nvSpPr>
        <p:spPr bwMode="auto">
          <a:xfrm>
            <a:off x="609600" y="1524000"/>
            <a:ext cx="76612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 machine has minimal repair upon failure with an</a:t>
            </a:r>
          </a:p>
          <a:p>
            <a:r>
              <a:rPr lang="en-US" altLang="en-US"/>
              <a:t>intensity function of </a:t>
            </a: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(t) = .00017t</a:t>
            </a:r>
            <a:r>
              <a:rPr lang="en-US" altLang="en-US" baseline="30000">
                <a:sym typeface="Symbol" panose="05050102010706020507" pitchFamily="18" charset="2"/>
              </a:rPr>
              <a:t>.7</a:t>
            </a:r>
            <a:r>
              <a:rPr lang="en-US" altLang="en-US">
                <a:sym typeface="Symbol" panose="05050102010706020507" pitchFamily="18" charset="2"/>
              </a:rPr>
              <a:t>, t measured in</a:t>
            </a:r>
          </a:p>
          <a:p>
            <a:r>
              <a:rPr lang="en-US" altLang="en-US">
                <a:sym typeface="Symbol" panose="05050102010706020507" pitchFamily="18" charset="2"/>
              </a:rPr>
              <a:t>days.  Repair times are lognormal with a median repair </a:t>
            </a:r>
          </a:p>
          <a:p>
            <a:r>
              <a:rPr lang="en-US" altLang="en-US">
                <a:sym typeface="Symbol" panose="05050102010706020507" pitchFamily="18" charset="2"/>
              </a:rPr>
              <a:t>of 20.3 hours and s=1.2. Estimate its availability over </a:t>
            </a:r>
          </a:p>
          <a:p>
            <a:r>
              <a:rPr lang="en-US" altLang="en-US">
                <a:sym typeface="Symbol" panose="05050102010706020507" pitchFamily="18" charset="2"/>
              </a:rPr>
              <a:t>its first 5 operating years assuming 7/24.</a:t>
            </a:r>
          </a:p>
        </p:txBody>
      </p:sp>
      <p:sp>
        <p:nvSpPr>
          <p:cNvPr id="31750" name="Text Box 5"/>
          <p:cNvSpPr txBox="1">
            <a:spLocks noChangeArrowheads="1"/>
          </p:cNvSpPr>
          <p:nvPr/>
        </p:nvSpPr>
        <p:spPr bwMode="auto">
          <a:xfrm>
            <a:off x="609600" y="3505200"/>
            <a:ext cx="8069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m(t) = .0001t</a:t>
            </a:r>
            <a:r>
              <a:rPr lang="en-US" altLang="en-US" baseline="30000"/>
              <a:t>1.7</a:t>
            </a:r>
            <a:r>
              <a:rPr lang="en-US" altLang="en-US"/>
              <a:t> and m(5 x 365) = 35.0</a:t>
            </a:r>
          </a:p>
          <a:p>
            <a:endParaRPr lang="en-US" altLang="en-US"/>
          </a:p>
          <a:p>
            <a:r>
              <a:rPr lang="en-US" altLang="en-US"/>
              <a:t>MTTR = 20.3 exp[1.2</a:t>
            </a:r>
            <a:r>
              <a:rPr lang="en-US" altLang="en-US" baseline="30000"/>
              <a:t>2</a:t>
            </a:r>
            <a:r>
              <a:rPr lang="en-US" altLang="en-US"/>
              <a:t> /2] = 41.7 hrs = 41.7/24 = 1.74 days</a:t>
            </a:r>
          </a:p>
          <a:p>
            <a:endParaRPr lang="en-US" altLang="en-US"/>
          </a:p>
          <a:p>
            <a:r>
              <a:rPr lang="en-US" altLang="en-US"/>
              <a:t>A(5 oper yrs) = 5 x 365 / [5 x 365 + 35 x 1.74] = .9677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2057400" y="457200"/>
            <a:ext cx="4978400" cy="711200"/>
          </a:xfrm>
          <a:noFill/>
        </p:spPr>
        <p:txBody>
          <a:bodyPr/>
          <a:lstStyle/>
          <a:p>
            <a:r>
              <a:rPr lang="en-US" altLang="en-US" sz="3600">
                <a:solidFill>
                  <a:srgbClr val="103221"/>
                </a:solidFill>
              </a:rPr>
              <a:t>11.2 Exponential Model</a:t>
            </a:r>
          </a:p>
        </p:txBody>
      </p:sp>
      <p:sp>
        <p:nvSpPr>
          <p:cNvPr id="15" name="Date Placeholder 2"/>
          <p:cNvSpPr>
            <a:spLocks noGrp="1"/>
          </p:cNvSpPr>
          <p:nvPr>
            <p:ph type="dt" sz="quarter" idx="10"/>
          </p:nvPr>
        </p:nvSpPr>
        <p:spPr/>
        <p:txBody>
          <a:bodyPr/>
          <a:lstStyle/>
          <a:p>
            <a:pPr>
              <a:defRPr/>
            </a:pPr>
            <a:r>
              <a:rPr lang="en-US"/>
              <a:t>Chapter 11</a:t>
            </a:r>
          </a:p>
        </p:txBody>
      </p:sp>
      <p:sp>
        <p:nvSpPr>
          <p:cNvPr id="1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578961A-F000-4ADA-A705-52CD0C6B2A73}"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7170" name="Object 3"/>
          <p:cNvGraphicFramePr>
            <a:graphicFrameLocks/>
          </p:cNvGraphicFramePr>
          <p:nvPr/>
        </p:nvGraphicFramePr>
        <p:xfrm>
          <a:off x="1447800" y="3048000"/>
          <a:ext cx="5548313" cy="1198563"/>
        </p:xfrm>
        <a:graphic>
          <a:graphicData uri="http://schemas.openxmlformats.org/presentationml/2006/ole">
            <mc:AlternateContent xmlns:mc="http://schemas.openxmlformats.org/markup-compatibility/2006">
              <mc:Choice xmlns:v="urn:schemas-microsoft-com:vml" Requires="v">
                <p:oleObj spid="_x0000_s7185" name="Equation" r:id="rId4" imgW="1790640" imgH="393480" progId="Equation.3">
                  <p:embed/>
                </p:oleObj>
              </mc:Choice>
              <mc:Fallback>
                <p:oleObj name="Equation" r:id="rId4" imgW="179064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048000"/>
                        <a:ext cx="5548313"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6" name="Group 6"/>
          <p:cNvGrpSpPr>
            <a:grpSpLocks/>
          </p:cNvGrpSpPr>
          <p:nvPr/>
        </p:nvGrpSpPr>
        <p:grpSpPr bwMode="auto">
          <a:xfrm>
            <a:off x="2667000" y="1752600"/>
            <a:ext cx="749300" cy="749300"/>
            <a:chOff x="2500" y="1156"/>
            <a:chExt cx="472" cy="472"/>
          </a:xfrm>
        </p:grpSpPr>
        <p:sp>
          <p:nvSpPr>
            <p:cNvPr id="7183" name="Oval 4"/>
            <p:cNvSpPr>
              <a:spLocks noChangeArrowheads="1"/>
            </p:cNvSpPr>
            <p:nvPr/>
          </p:nvSpPr>
          <p:spPr bwMode="auto">
            <a:xfrm>
              <a:off x="2500" y="1156"/>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184" name="Rectangle 5"/>
            <p:cNvSpPr>
              <a:spLocks noChangeArrowheads="1"/>
            </p:cNvSpPr>
            <p:nvPr/>
          </p:nvSpPr>
          <p:spPr bwMode="auto">
            <a:xfrm>
              <a:off x="2630" y="123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1</a:t>
              </a:r>
            </a:p>
          </p:txBody>
        </p:sp>
      </p:grpSp>
      <p:grpSp>
        <p:nvGrpSpPr>
          <p:cNvPr id="7177" name="Group 9"/>
          <p:cNvGrpSpPr>
            <a:grpSpLocks/>
          </p:cNvGrpSpPr>
          <p:nvPr/>
        </p:nvGrpSpPr>
        <p:grpSpPr bwMode="auto">
          <a:xfrm>
            <a:off x="5334000" y="1752600"/>
            <a:ext cx="749300" cy="749300"/>
            <a:chOff x="4180" y="1156"/>
            <a:chExt cx="472" cy="472"/>
          </a:xfrm>
        </p:grpSpPr>
        <p:sp>
          <p:nvSpPr>
            <p:cNvPr id="7181" name="Oval 7"/>
            <p:cNvSpPr>
              <a:spLocks noChangeArrowheads="1"/>
            </p:cNvSpPr>
            <p:nvPr/>
          </p:nvSpPr>
          <p:spPr bwMode="auto">
            <a:xfrm>
              <a:off x="4180" y="1156"/>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182" name="Rectangle 8"/>
            <p:cNvSpPr>
              <a:spLocks noChangeArrowheads="1"/>
            </p:cNvSpPr>
            <p:nvPr/>
          </p:nvSpPr>
          <p:spPr bwMode="auto">
            <a:xfrm>
              <a:off x="4310" y="123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2</a:t>
              </a:r>
            </a:p>
          </p:txBody>
        </p:sp>
      </p:grpSp>
      <p:sp>
        <p:nvSpPr>
          <p:cNvPr id="7178" name="Line 10"/>
          <p:cNvSpPr>
            <a:spLocks noChangeShapeType="1"/>
          </p:cNvSpPr>
          <p:nvPr/>
        </p:nvSpPr>
        <p:spPr bwMode="auto">
          <a:xfrm>
            <a:off x="3498850" y="1898650"/>
            <a:ext cx="18288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1"/>
          <p:cNvSpPr>
            <a:spLocks noChangeShapeType="1"/>
          </p:cNvSpPr>
          <p:nvPr/>
        </p:nvSpPr>
        <p:spPr bwMode="auto">
          <a:xfrm>
            <a:off x="3422650" y="2279650"/>
            <a:ext cx="1828800" cy="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0" name="Rectangle 12"/>
          <p:cNvSpPr>
            <a:spLocks noChangeArrowheads="1"/>
          </p:cNvSpPr>
          <p:nvPr/>
        </p:nvSpPr>
        <p:spPr bwMode="auto">
          <a:xfrm>
            <a:off x="4244975" y="2217738"/>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r</a:t>
            </a:r>
          </a:p>
        </p:txBody>
      </p:sp>
      <p:graphicFrame>
        <p:nvGraphicFramePr>
          <p:cNvPr id="7171" name="Object 13"/>
          <p:cNvGraphicFramePr>
            <a:graphicFrameLocks/>
          </p:cNvGraphicFramePr>
          <p:nvPr/>
        </p:nvGraphicFramePr>
        <p:xfrm>
          <a:off x="4110038" y="1423988"/>
          <a:ext cx="366712" cy="474662"/>
        </p:xfrm>
        <a:graphic>
          <a:graphicData uri="http://schemas.openxmlformats.org/presentationml/2006/ole">
            <mc:AlternateContent xmlns:mc="http://schemas.openxmlformats.org/markup-compatibility/2006">
              <mc:Choice xmlns:v="urn:schemas-microsoft-com:vml" Requires="v">
                <p:oleObj spid="_x0000_s7186" name="Equation" r:id="rId6" imgW="139680" imgH="177480" progId="Equation.3">
                  <p:embed/>
                </p:oleObj>
              </mc:Choice>
              <mc:Fallback>
                <p:oleObj name="Equation" r:id="rId6" imgW="139680" imgH="177480" progId="Equation.3">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0038" y="1423988"/>
                        <a:ext cx="366712"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4"/>
          <p:cNvGraphicFramePr>
            <a:graphicFrameLocks/>
          </p:cNvGraphicFramePr>
          <p:nvPr/>
        </p:nvGraphicFramePr>
        <p:xfrm>
          <a:off x="1371600" y="4648200"/>
          <a:ext cx="3646488" cy="609600"/>
        </p:xfrm>
        <a:graphic>
          <a:graphicData uri="http://schemas.openxmlformats.org/presentationml/2006/ole">
            <mc:AlternateContent xmlns:mc="http://schemas.openxmlformats.org/markup-compatibility/2006">
              <mc:Choice xmlns:v="urn:schemas-microsoft-com:vml" Requires="v">
                <p:oleObj spid="_x0000_s7187" name="Equation" r:id="rId8" imgW="1091880" imgH="190440" progId="Equation.3">
                  <p:embed/>
                </p:oleObj>
              </mc:Choice>
              <mc:Fallback>
                <p:oleObj name="Equation" r:id="rId8" imgW="1091880" imgH="190440" progId="Equation.3">
                  <p:embed/>
                  <p:pic>
                    <p:nvPicPr>
                      <p:cNvPr id="0" name="Object 1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648200"/>
                        <a:ext cx="36464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774</TotalTime>
  <Words>1564</Words>
  <Application>Microsoft Office PowerPoint</Application>
  <PresentationFormat>On-screen Show (4:3)</PresentationFormat>
  <Paragraphs>204</Paragraphs>
  <Slides>25</Slides>
  <Notes>23</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5</vt:i4>
      </vt:variant>
      <vt:variant>
        <vt:lpstr>Slide Titles</vt:lpstr>
      </vt:variant>
      <vt:variant>
        <vt:i4>25</vt:i4>
      </vt:variant>
    </vt:vector>
  </HeadingPairs>
  <TitlesOfParts>
    <vt:vector size="36" baseType="lpstr">
      <vt:lpstr>Arial</vt:lpstr>
      <vt:lpstr>Times New Roman</vt:lpstr>
      <vt:lpstr>Wingdings</vt:lpstr>
      <vt:lpstr>Tahoma</vt:lpstr>
      <vt:lpstr>Symbol</vt:lpstr>
      <vt:lpstr>Reliability FinalB</vt:lpstr>
      <vt:lpstr>MathType 6.0 Equation</vt:lpstr>
      <vt:lpstr>Microsoft Equation 3.0</vt:lpstr>
      <vt:lpstr>Microsoft PowerPoint 97-2003 Presentation</vt:lpstr>
      <vt:lpstr>Microsoft Excel Chart</vt:lpstr>
      <vt:lpstr>Microsoft Word 97 - 2003 Document</vt:lpstr>
      <vt:lpstr>Chapter 11 Availability</vt:lpstr>
      <vt:lpstr>11.1 Concepts and Definitions</vt:lpstr>
      <vt:lpstr>Availabilities</vt:lpstr>
      <vt:lpstr>Steady-State Availability</vt:lpstr>
      <vt:lpstr>Achieved Availability</vt:lpstr>
      <vt:lpstr>Operational Availability</vt:lpstr>
      <vt:lpstr>Availability with Minimal Repair</vt:lpstr>
      <vt:lpstr>Availability with Minimal Repair</vt:lpstr>
      <vt:lpstr>11.2 Exponential Model</vt:lpstr>
      <vt:lpstr>Exponential Model</vt:lpstr>
      <vt:lpstr>Exponential Model - Interval Availability</vt:lpstr>
      <vt:lpstr>11.3 System Availability Series versus Parallel</vt:lpstr>
      <vt:lpstr>Standby Systems</vt:lpstr>
      <vt:lpstr>Steady-State Standby Systems</vt:lpstr>
      <vt:lpstr>Generalize - steady-state availability</vt:lpstr>
      <vt:lpstr>Example #1</vt:lpstr>
      <vt:lpstr>Example #2</vt:lpstr>
      <vt:lpstr>Matrix Approach to Steady-State</vt:lpstr>
      <vt:lpstr>Example</vt:lpstr>
      <vt:lpstr>Example - continued</vt:lpstr>
      <vt:lpstr>Example - continued</vt:lpstr>
      <vt:lpstr>11.4 Inspect and Repair Model</vt:lpstr>
      <vt:lpstr>Inspect and Repair Model</vt:lpstr>
      <vt:lpstr>Inspect and Repair Model Exponential Case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and Definitions</dc:title>
  <dc:creator>CHARLES EBELING</dc:creator>
  <cp:lastModifiedBy>Jason Freels</cp:lastModifiedBy>
  <cp:revision>35</cp:revision>
  <dcterms:created xsi:type="dcterms:W3CDTF">1997-11-08T16:18:04Z</dcterms:created>
  <dcterms:modified xsi:type="dcterms:W3CDTF">2017-01-18T02:10:17Z</dcterms:modified>
</cp:coreProperties>
</file>