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2" r:id="rId1"/>
  </p:sldMasterIdLst>
  <p:notesMasterIdLst>
    <p:notesMasterId r:id="rId30"/>
  </p:notesMasterIdLst>
  <p:sldIdLst>
    <p:sldId id="305" r:id="rId2"/>
    <p:sldId id="277" r:id="rId3"/>
    <p:sldId id="279" r:id="rId4"/>
    <p:sldId id="280"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308" r:id="rId21"/>
    <p:sldId id="297" r:id="rId22"/>
    <p:sldId id="298" r:id="rId23"/>
    <p:sldId id="299" r:id="rId24"/>
    <p:sldId id="300" r:id="rId25"/>
    <p:sldId id="301" r:id="rId26"/>
    <p:sldId id="302" r:id="rId27"/>
    <p:sldId id="303" r:id="rId28"/>
    <p:sldId id="304" r:id="rId29"/>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FFFFFF"/>
    <a:srgbClr val="CCFFFF"/>
    <a:srgbClr val="99CCFF"/>
    <a:srgbClr val="FF99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1" d="100"/>
          <a:sy n="81" d="100"/>
        </p:scale>
        <p:origin x="15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118"/>
    </p:cViewPr>
  </p:sorterViewPr>
  <p:notesViewPr>
    <p:cSldViewPr>
      <p:cViewPr>
        <p:scale>
          <a:sx n="100" d="100"/>
          <a:sy n="100" d="100"/>
        </p:scale>
        <p:origin x="-768"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4"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focus changes now from one of developing and analyzing reliability and maintainability models to the analysis of failure and repair data.  We begin by establishing some empirical reliabilities generated directly from failure data that has been collected.  Later, we will fit theoretical failure distributions to this same failure data.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Shown is a comparison of several plotting positions.  The last column is an approximation to the median plotting position.  The actual median values must be determined numerically. Table A.5 in the text provides the median plotting positions for 1 &lt;= n &lt;= 50.</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From the empirical reliabilities, estimates of the PDF and the hazard rate function can be obtained.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sample mean and sample standard deviation are defined in the usual way.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Using the central limit theorem, approximate confidence intervals about the MTTF can be found.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example from the text. Try generating these values by hand and then use the course software. Unless otherwise indicated, the mean plotting position is used.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Here are some example calculations.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Review your statistic book on generating confidence intervals for a population mean if you are unsure of the methodology.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reliability curve can be plotted.  Some textbook use a step function showing a drop in reliability at each failure time.  Our textbook plots the curve as continuous.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Generally the PDF and hazard rate function are plotted as histograms.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repair sample times, we are usually interested in estimating the CDF.  In this example, the mean plotting position is used and a confidence interval computed for the MTTR.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primary problem to be addressed in Part II of text is:</a:t>
            </a:r>
          </a:p>
          <a:p>
            <a:r>
              <a:rPr lang="en-US" altLang="en-US"/>
              <a:t>	- given a set of failure (or repair) times,</a:t>
            </a:r>
          </a:p>
          <a:p>
            <a:r>
              <a:rPr lang="en-US" altLang="en-US"/>
              <a:t>	what is the most appropriate model to use.</a:t>
            </a:r>
          </a:p>
          <a:p>
            <a:r>
              <a:rPr lang="en-US" altLang="en-US"/>
              <a:t>Individual failure times will represented by t</a:t>
            </a:r>
            <a:r>
              <a:rPr lang="en-US" altLang="en-US" baseline="-25000"/>
              <a:t>i</a:t>
            </a:r>
            <a:r>
              <a:rPr lang="en-US" altLang="en-US"/>
              <a:t>, the time of the i</a:t>
            </a:r>
            <a:r>
              <a:rPr lang="en-US" altLang="en-US" baseline="30000"/>
              <a:t>th</a:t>
            </a:r>
            <a:r>
              <a:rPr lang="en-US" altLang="en-US"/>
              <a:t> failure (or repair).  The set of failure times are assumed to be from a random sample (independent draws from a given population).</a:t>
            </a:r>
          </a:p>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focus changes now from one of developing and analyzing reliability and maintainability models to the analysis of failure and repair data.  We begin by establishing some empirical reliabilities generated directly from failure data that has been collected.  Later, we will fit theoretical failure distributions to this same failure data.</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grouped data, all that is assumed known are the number of failures (or survivors) that occurred at (by) time t.  Individual failure times are not known.  The empirical reliability function is simply the number of survivors at time t divided by the original number at risk.  With grouped data, the sample sizes are generally larger, and, as a result, we divide n</a:t>
            </a:r>
            <a:r>
              <a:rPr lang="en-US" altLang="en-US" baseline="-25000"/>
              <a:t>i</a:t>
            </a:r>
            <a:r>
              <a:rPr lang="en-US" altLang="en-US"/>
              <a:t> by n and not (n-1).</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Shown are the formulae for computing an empirical hazard rate function, the sample MTTF and variance. For grouped data, the midpoint of each interval of time is used as the “typical” time for that interval.  This implies that failures occur uniformly throughout the interval.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numerical example.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example continued.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reliability function is plotted using line segments where the i</a:t>
            </a:r>
            <a:r>
              <a:rPr lang="en-US" altLang="en-US" baseline="30000"/>
              <a:t>th</a:t>
            </a:r>
            <a:r>
              <a:rPr lang="en-US" altLang="en-US"/>
              <a:t>  point is (n</a:t>
            </a:r>
            <a:r>
              <a:rPr lang="en-US" altLang="en-US" baseline="-25000"/>
              <a:t>i</a:t>
            </a:r>
            <a:r>
              <a:rPr lang="en-US" altLang="en-US"/>
              <a:t>/n, t</a:t>
            </a:r>
            <a:r>
              <a:rPr lang="en-US" altLang="en-US" baseline="-25000"/>
              <a:t>i</a:t>
            </a:r>
            <a:r>
              <a:rPr lang="en-US" altLang="en-US"/>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PDF and hazard rate functions are plotted as histograms.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example using grouped repair data.</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As with the ungrouped data, the interest is in estimating the CDF.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Failure data is either actual failure times or failure times obtained in a testing environment.  Both grouped (failure times fall within some interval) and ungrouped (individual failure times are recorded) data will be addressed.  Censored data occurs when not all components at risk have failed.  If all units have failed, then the sample is said to be complete. Censored time is the operating (risk) time of a unit that has not failed.  If all censored units have the same operating times, then the data is said to be singly censored; otherwise it is multiply censored.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graphical comparison of complete, singly censored, and multiply censored data.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ungrouped complete data, an empirical reliability at the time of the i</a:t>
            </a:r>
            <a:r>
              <a:rPr lang="en-US" altLang="en-US" baseline="30000"/>
              <a:t>th </a:t>
            </a:r>
            <a:r>
              <a:rPr lang="en-US" altLang="en-US"/>
              <a:t>failure, t</a:t>
            </a:r>
            <a:r>
              <a:rPr lang="en-US" altLang="en-US" baseline="-25000"/>
              <a:t>i</a:t>
            </a:r>
            <a:r>
              <a:rPr lang="en-US" altLang="en-US"/>
              <a:t>,  can be defined as the number that have survived to time t</a:t>
            </a:r>
            <a:r>
              <a:rPr lang="en-US" altLang="en-US" baseline="-25000"/>
              <a:t>i</a:t>
            </a:r>
            <a:r>
              <a:rPr lang="en-US" altLang="en-US"/>
              <a:t> (n-i) divided by the total number at risk (n).</a:t>
            </a:r>
            <a:endParaRPr lang="en-US" altLang="en-US" baseline="30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One disadvantage of this definition is that the reliability at the time of the n</a:t>
            </a:r>
            <a:r>
              <a:rPr lang="en-US" altLang="en-US" baseline="30000"/>
              <a:t>th </a:t>
            </a:r>
            <a:r>
              <a:rPr lang="en-US" altLang="en-US"/>
              <a:t>failure is zero.  Since in a sample of size n, it is unlikely that it would contain the component that has the longest life, this can grossly underestimate the reliability at time t</a:t>
            </a:r>
            <a:r>
              <a:rPr lang="en-US" altLang="en-US" baseline="-25000"/>
              <a:t>n</a:t>
            </a:r>
            <a:r>
              <a:rPr lang="en-US" altLang="en-US"/>
              <a:t>.  Therefore a better definition is the one given above.</a:t>
            </a:r>
            <a:endParaRPr lang="en-US" altLang="en-US" baseline="300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new definition for the reliability at time t</a:t>
            </a:r>
            <a:r>
              <a:rPr lang="en-US" altLang="en-US" baseline="-25000"/>
              <a:t>i</a:t>
            </a:r>
            <a:r>
              <a:rPr lang="en-US" altLang="en-US"/>
              <a:t>, allocates equal probability between each failure time beginning with time zero.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points on a graph defined by each failure time and its corresponding cumulative failure probability are referred to as plotting positions.  There are several different plotting positions depending upon how F(t</a:t>
            </a:r>
            <a:r>
              <a:rPr lang="en-US" altLang="en-US" baseline="-25000"/>
              <a:t>i</a:t>
            </a:r>
            <a:r>
              <a:rPr lang="en-US" altLang="en-US"/>
              <a:t>) is estimated.  The one shown here is referred to as the mean plotting position because i/(n+1) is the mean of the distribution of F-hat.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the j</a:t>
            </a:r>
            <a:r>
              <a:rPr lang="en-US" altLang="en-US" baseline="30000"/>
              <a:t>th</a:t>
            </a:r>
            <a:r>
              <a:rPr lang="en-US" altLang="en-US"/>
              <a:t> failure time, F-hat has a beta distribution with parameters j and n.  The distribution is highly skewed for j near zero and near 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3688" y="2362200"/>
            <a:ext cx="8715375" cy="1052513"/>
            <a:chOff x="185" y="1536"/>
            <a:chExt cx="5490" cy="663"/>
          </a:xfrm>
        </p:grpSpPr>
        <p:grpSp>
          <p:nvGrpSpPr>
            <p:cNvPr id="5" name="Group 3"/>
            <p:cNvGrpSpPr>
              <a:grpSpLocks/>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rgbClr val="7A9A98"/>
              </a:solidFill>
              <a:ln w="9525">
                <a:noFill/>
                <a:miter lim="800000"/>
                <a:headEnd/>
                <a:tailEnd/>
              </a:ln>
              <a:effectLst/>
            </p:spPr>
            <p:txBody>
              <a:bodyPr wrap="none" anchor="ctr"/>
              <a:lstStyle/>
              <a:p>
                <a:pPr>
                  <a:defRPr/>
                </a:pPr>
                <a:endParaRPr lang="en-US"/>
              </a:p>
            </p:txBody>
          </p:sp>
          <p:sp>
            <p:nvSpPr>
              <p:cNvPr id="12" name="Rectangle 5"/>
              <p:cNvSpPr>
                <a:spLocks noChangeArrowheads="1"/>
              </p:cNvSpPr>
              <p:nvPr/>
            </p:nvSpPr>
            <p:spPr bwMode="auto">
              <a:xfrm>
                <a:off x="1056" y="336"/>
                <a:ext cx="288" cy="432"/>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path path="circle">
                  <a:fillToRect l="100000" b="100000"/>
                </a:path>
                <a:tileRect t="-100000" r="-100000"/>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rgbClr val="E7DD95"/>
              </a:solidFill>
              <a:ln w="9525">
                <a:noFill/>
                <a:miter lim="800000"/>
                <a:headEnd/>
                <a:tailEnd/>
              </a:ln>
              <a:effectLst/>
            </p:spPr>
            <p:txBody>
              <a:bodyPr wrap="none" anchor="ctr"/>
              <a:lstStyle/>
              <a:p>
                <a:pPr>
                  <a:defRPr/>
                </a:pPr>
                <a:endParaRPr lang="en-US"/>
              </a:p>
            </p:txBody>
          </p:sp>
          <p:sp>
            <p:nvSpPr>
              <p:cNvPr id="10" name="Rectangle 8"/>
              <p:cNvSpPr>
                <a:spLocks noChangeArrowheads="1"/>
              </p:cNvSpPr>
              <p:nvPr/>
            </p:nvSpPr>
            <p:spPr bwMode="auto">
              <a:xfrm>
                <a:off x="1248" y="2640"/>
                <a:ext cx="336" cy="432"/>
              </a:xfrm>
              <a:prstGeom prst="rect">
                <a:avLst/>
              </a:prstGeom>
              <a:solidFill>
                <a:srgbClr val="E7DD95"/>
              </a:solidFill>
              <a:ln w="9525">
                <a:noFill/>
                <a:miter lim="800000"/>
                <a:headEnd/>
                <a:tailEnd/>
              </a:ln>
              <a:effectLst/>
            </p:spPr>
            <p:txBody>
              <a:bodyPr wrap="none" anchor="ctr"/>
              <a:lstStyle/>
              <a:p>
                <a:pPr>
                  <a:defRPr/>
                </a:pPr>
                <a:endParaRPr lang="en-US"/>
              </a:p>
            </p:txBody>
          </p:sp>
        </p:grpSp>
        <p:sp>
          <p:nvSpPr>
            <p:cNvPr id="7"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 name="Text Box 12"/>
          <p:cNvSpPr txBox="1">
            <a:spLocks noChangeArrowheads="1"/>
          </p:cNvSpPr>
          <p:nvPr/>
        </p:nvSpPr>
        <p:spPr bwMode="auto">
          <a:xfrm>
            <a:off x="2347913" y="6172200"/>
            <a:ext cx="4170362" cy="461963"/>
          </a:xfrm>
          <a:prstGeom prst="rect">
            <a:avLst/>
          </a:prstGeom>
          <a:noFill/>
          <a:ln w="12700">
            <a:noFill/>
            <a:miter lim="800000"/>
            <a:headEnd type="none" w="sm" len="sm"/>
            <a:tailEnd type="none" w="sm" len="sm"/>
          </a:ln>
          <a:effectLst/>
        </p:spPr>
        <p:txBody>
          <a:bodyPr>
            <a:spAutoFit/>
          </a:bodyPr>
          <a:lstStyle/>
          <a:p>
            <a:pPr>
              <a:defRPr/>
            </a:pPr>
            <a:r>
              <a:rPr lang="en-US" sz="1200" dirty="0"/>
              <a:t>C. Ebeling, </a:t>
            </a:r>
            <a:r>
              <a:rPr lang="en-US" sz="1200" i="1" dirty="0"/>
              <a:t>Intro to Reliability &amp; Maintainability Engineering, 2</a:t>
            </a:r>
            <a:r>
              <a:rPr lang="en-US" sz="1200" i="1" baseline="30000" dirty="0"/>
              <a:t>nd</a:t>
            </a:r>
            <a:r>
              <a:rPr lang="en-US" sz="1200" i="1" dirty="0"/>
              <a:t> ed. </a:t>
            </a:r>
            <a:r>
              <a:rPr lang="en-US" sz="1200" dirty="0"/>
              <a:t>Waveland Press</a:t>
            </a:r>
            <a:r>
              <a:rPr lang="en-US" sz="1200" i="1" dirty="0"/>
              <a:t>, Inc. </a:t>
            </a:r>
            <a:r>
              <a:rPr lang="en-US" sz="1200" dirty="0"/>
              <a:t>Copyright © 2010</a:t>
            </a:r>
          </a:p>
        </p:txBody>
      </p:sp>
      <p:sp>
        <p:nvSpPr>
          <p:cNvPr id="14" name="Rectangle 6"/>
          <p:cNvSpPr>
            <a:spLocks noChangeArrowheads="1"/>
          </p:cNvSpPr>
          <p:nvPr/>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defRPr/>
            </a:pPr>
            <a:endParaRPr kumimoji="1" lang="en-US">
              <a:latin typeface="Tahoma" pitchFamily="34" charset="0"/>
            </a:endParaRPr>
          </a:p>
        </p:txBody>
      </p:sp>
      <p:sp>
        <p:nvSpPr>
          <p:cNvPr id="131084" name="Rectangle 12"/>
          <p:cNvSpPr>
            <a:spLocks noGrp="1" noChangeArrowheads="1"/>
          </p:cNvSpPr>
          <p:nvPr>
            <p:ph type="ctrTitle"/>
          </p:nvPr>
        </p:nvSpPr>
        <p:spPr>
          <a:xfrm>
            <a:off x="1357312" y="1676400"/>
            <a:ext cx="7405687" cy="1462088"/>
          </a:xfrm>
        </p:spPr>
        <p:txBody>
          <a:bodyPr/>
          <a:lstStyle>
            <a:lvl1pPr>
              <a:defRPr>
                <a:solidFill>
                  <a:schemeClr val="tx1"/>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3D5150"/>
                </a:solidFill>
              </a:defRPr>
            </a:lvl1pPr>
          </a:lstStyle>
          <a:p>
            <a:r>
              <a:rPr lang="en-US"/>
              <a:t>Click to edit Master subtitle style</a:t>
            </a:r>
            <a:endParaRPr lang="en-US" dirty="0"/>
          </a:p>
        </p:txBody>
      </p:sp>
      <p:sp>
        <p:nvSpPr>
          <p:cNvPr id="15" name="Date Placeholder 14"/>
          <p:cNvSpPr>
            <a:spLocks noGrp="1" noChangeArrowheads="1"/>
          </p:cNvSpPr>
          <p:nvPr>
            <p:ph type="dt" sz="half" idx="10"/>
          </p:nvPr>
        </p:nvSpPr>
        <p:spPr>
          <a:xfrm>
            <a:off x="228600" y="6172200"/>
            <a:ext cx="1905000" cy="457200"/>
          </a:xfrm>
        </p:spPr>
        <p:txBody>
          <a:bodyPr/>
          <a:lstStyle>
            <a:lvl1pPr>
              <a:defRPr sz="1200" smtClean="0">
                <a:solidFill>
                  <a:schemeClr val="bg2"/>
                </a:solidFill>
              </a:defRPr>
            </a:lvl1pPr>
          </a:lstStyle>
          <a:p>
            <a:pPr>
              <a:defRPr/>
            </a:pPr>
            <a:r>
              <a:rPr lang="en-US"/>
              <a:t>Chapter 12</a:t>
            </a:r>
          </a:p>
        </p:txBody>
      </p:sp>
      <p:sp>
        <p:nvSpPr>
          <p:cNvPr id="16" name="Slide Number Placeholder 15"/>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fld id="{376A487D-2786-4C0F-B439-2BF253B361AA}" type="slidenum">
              <a:rPr lang="en-US" altLang="en-US"/>
              <a:pPr/>
              <a:t>‹#›</a:t>
            </a:fld>
            <a:endParaRPr lang="en-US" altLang="en-US"/>
          </a:p>
        </p:txBody>
      </p:sp>
    </p:spTree>
    <p:extLst>
      <p:ext uri="{BB962C8B-B14F-4D97-AF65-F5344CB8AC3E}">
        <p14:creationId xmlns:p14="http://schemas.microsoft.com/office/powerpoint/2010/main" val="138992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12</a:t>
            </a:r>
          </a:p>
        </p:txBody>
      </p:sp>
      <p:sp>
        <p:nvSpPr>
          <p:cNvPr id="5" name="Rectangle 13"/>
          <p:cNvSpPr>
            <a:spLocks noGrp="1" noChangeArrowheads="1"/>
          </p:cNvSpPr>
          <p:nvPr>
            <p:ph type="sldNum" sz="quarter" idx="11"/>
          </p:nvPr>
        </p:nvSpPr>
        <p:spPr>
          <a:ln/>
        </p:spPr>
        <p:txBody>
          <a:bodyPr/>
          <a:lstStyle>
            <a:lvl1pPr>
              <a:defRPr/>
            </a:lvl1pPr>
          </a:lstStyle>
          <a:p>
            <a:fld id="{C75373BF-657E-465A-BD01-C84271EB3598}" type="slidenum">
              <a:rPr lang="en-US" altLang="en-US"/>
              <a:pPr/>
              <a:t>‹#›</a:t>
            </a:fld>
            <a:endParaRPr lang="en-US" altLang="en-US"/>
          </a:p>
        </p:txBody>
      </p:sp>
    </p:spTree>
    <p:extLst>
      <p:ext uri="{BB962C8B-B14F-4D97-AF65-F5344CB8AC3E}">
        <p14:creationId xmlns:p14="http://schemas.microsoft.com/office/powerpoint/2010/main" val="18052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12</a:t>
            </a:r>
          </a:p>
        </p:txBody>
      </p:sp>
      <p:sp>
        <p:nvSpPr>
          <p:cNvPr id="5" name="Rectangle 13"/>
          <p:cNvSpPr>
            <a:spLocks noGrp="1" noChangeArrowheads="1"/>
          </p:cNvSpPr>
          <p:nvPr>
            <p:ph type="sldNum" sz="quarter" idx="11"/>
          </p:nvPr>
        </p:nvSpPr>
        <p:spPr>
          <a:ln/>
        </p:spPr>
        <p:txBody>
          <a:bodyPr/>
          <a:lstStyle>
            <a:lvl1pPr>
              <a:defRPr/>
            </a:lvl1pPr>
          </a:lstStyle>
          <a:p>
            <a:fld id="{76D0B3CA-73B8-4688-9BBF-82BEDA3F656C}" type="slidenum">
              <a:rPr lang="en-US" altLang="en-US"/>
              <a:pPr/>
              <a:t>‹#›</a:t>
            </a:fld>
            <a:endParaRPr lang="en-US" altLang="en-US"/>
          </a:p>
        </p:txBody>
      </p:sp>
    </p:spTree>
    <p:extLst>
      <p:ext uri="{BB962C8B-B14F-4D97-AF65-F5344CB8AC3E}">
        <p14:creationId xmlns:p14="http://schemas.microsoft.com/office/powerpoint/2010/main" val="83052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3D515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2800"/>
            </a:lvl1pPr>
            <a:lvl2pPr>
              <a:buNone/>
              <a:defRPr sz="2400"/>
            </a:lvl2pPr>
            <a:lvl3pPr>
              <a:buNone/>
              <a:defRPr sz="2000"/>
            </a:lvl3pPr>
            <a:lvl4pPr>
              <a:buNone/>
              <a:defRPr sz="1800"/>
            </a:lvl4pPr>
            <a:lvl5pP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smtClean="0"/>
            </a:lvl1pPr>
          </a:lstStyle>
          <a:p>
            <a:pPr>
              <a:defRPr/>
            </a:pPr>
            <a:r>
              <a:rPr lang="en-US"/>
              <a:t>Chapter 12</a:t>
            </a:r>
          </a:p>
        </p:txBody>
      </p:sp>
      <p:sp>
        <p:nvSpPr>
          <p:cNvPr id="5" name="Slide Number Placeholder 5"/>
          <p:cNvSpPr>
            <a:spLocks noGrp="1"/>
          </p:cNvSpPr>
          <p:nvPr>
            <p:ph type="sldNum" sz="quarter" idx="11"/>
          </p:nvPr>
        </p:nvSpPr>
        <p:spPr/>
        <p:txBody>
          <a:bodyPr/>
          <a:lstStyle>
            <a:lvl1pPr>
              <a:defRPr/>
            </a:lvl1pPr>
          </a:lstStyle>
          <a:p>
            <a:fld id="{DB182631-B263-4D45-A08B-F7041430A90B}" type="slidenum">
              <a:rPr lang="en-US" altLang="en-US"/>
              <a:pPr/>
              <a:t>‹#›</a:t>
            </a:fld>
            <a:endParaRPr lang="en-US" altLang="en-US"/>
          </a:p>
        </p:txBody>
      </p:sp>
    </p:spTree>
    <p:extLst>
      <p:ext uri="{BB962C8B-B14F-4D97-AF65-F5344CB8AC3E}">
        <p14:creationId xmlns:p14="http://schemas.microsoft.com/office/powerpoint/2010/main" val="2612078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smtClean="0"/>
            </a:lvl1pPr>
          </a:lstStyle>
          <a:p>
            <a:pPr>
              <a:defRPr/>
            </a:pPr>
            <a:r>
              <a:rPr lang="en-US"/>
              <a:t>Chapter 12</a:t>
            </a:r>
          </a:p>
        </p:txBody>
      </p:sp>
      <p:sp>
        <p:nvSpPr>
          <p:cNvPr id="5" name="Slide Number Placeholder 5"/>
          <p:cNvSpPr>
            <a:spLocks noGrp="1"/>
          </p:cNvSpPr>
          <p:nvPr>
            <p:ph type="sldNum" sz="quarter" idx="11"/>
          </p:nvPr>
        </p:nvSpPr>
        <p:spPr/>
        <p:txBody>
          <a:bodyPr/>
          <a:lstStyle>
            <a:lvl1pPr>
              <a:defRPr/>
            </a:lvl1pPr>
          </a:lstStyle>
          <a:p>
            <a:fld id="{18596F9B-5B69-4B58-AE52-D7CFF057E459}" type="slidenum">
              <a:rPr lang="en-US" altLang="en-US"/>
              <a:pPr/>
              <a:t>‹#›</a:t>
            </a:fld>
            <a:endParaRPr lang="en-US" altLang="en-US"/>
          </a:p>
        </p:txBody>
      </p:sp>
    </p:spTree>
    <p:extLst>
      <p:ext uri="{BB962C8B-B14F-4D97-AF65-F5344CB8AC3E}">
        <p14:creationId xmlns:p14="http://schemas.microsoft.com/office/powerpoint/2010/main" val="272324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smtClean="0"/>
            </a:lvl1pPr>
          </a:lstStyle>
          <a:p>
            <a:pPr>
              <a:defRPr/>
            </a:pPr>
            <a:r>
              <a:rPr lang="en-US"/>
              <a:t>Chapter 12</a:t>
            </a:r>
          </a:p>
        </p:txBody>
      </p:sp>
      <p:sp>
        <p:nvSpPr>
          <p:cNvPr id="6" name="Slide Number Placeholder 6"/>
          <p:cNvSpPr>
            <a:spLocks noGrp="1"/>
          </p:cNvSpPr>
          <p:nvPr>
            <p:ph type="sldNum" sz="quarter" idx="11"/>
          </p:nvPr>
        </p:nvSpPr>
        <p:spPr/>
        <p:txBody>
          <a:bodyPr/>
          <a:lstStyle>
            <a:lvl1pPr>
              <a:defRPr/>
            </a:lvl1pPr>
          </a:lstStyle>
          <a:p>
            <a:fld id="{28E9908A-8707-402F-8599-89D6DA304E75}" type="slidenum">
              <a:rPr lang="en-US" altLang="en-US"/>
              <a:pPr/>
              <a:t>‹#›</a:t>
            </a:fld>
            <a:endParaRPr lang="en-US" altLang="en-US"/>
          </a:p>
        </p:txBody>
      </p:sp>
    </p:spTree>
    <p:extLst>
      <p:ext uri="{BB962C8B-B14F-4D97-AF65-F5344CB8AC3E}">
        <p14:creationId xmlns:p14="http://schemas.microsoft.com/office/powerpoint/2010/main" val="3646667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smtClean="0"/>
            </a:lvl1pPr>
          </a:lstStyle>
          <a:p>
            <a:pPr>
              <a:defRPr/>
            </a:pPr>
            <a:r>
              <a:rPr lang="en-US"/>
              <a:t>Chapter 12</a:t>
            </a:r>
          </a:p>
        </p:txBody>
      </p:sp>
      <p:sp>
        <p:nvSpPr>
          <p:cNvPr id="8" name="Slide Number Placeholder 8"/>
          <p:cNvSpPr>
            <a:spLocks noGrp="1"/>
          </p:cNvSpPr>
          <p:nvPr>
            <p:ph type="sldNum" sz="quarter" idx="11"/>
          </p:nvPr>
        </p:nvSpPr>
        <p:spPr/>
        <p:txBody>
          <a:bodyPr/>
          <a:lstStyle>
            <a:lvl1pPr>
              <a:defRPr/>
            </a:lvl1pPr>
          </a:lstStyle>
          <a:p>
            <a:fld id="{7B1AC40A-8260-4F6A-945D-A95E3CE7BAE6}" type="slidenum">
              <a:rPr lang="en-US" altLang="en-US"/>
              <a:pPr/>
              <a:t>‹#›</a:t>
            </a:fld>
            <a:endParaRPr lang="en-US" altLang="en-US"/>
          </a:p>
        </p:txBody>
      </p:sp>
    </p:spTree>
    <p:extLst>
      <p:ext uri="{BB962C8B-B14F-4D97-AF65-F5344CB8AC3E}">
        <p14:creationId xmlns:p14="http://schemas.microsoft.com/office/powerpoint/2010/main" val="181292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smtClean="0"/>
            </a:lvl1pPr>
          </a:lstStyle>
          <a:p>
            <a:pPr>
              <a:defRPr/>
            </a:pPr>
            <a:r>
              <a:rPr lang="en-US"/>
              <a:t>Chapter 12</a:t>
            </a:r>
          </a:p>
        </p:txBody>
      </p:sp>
      <p:sp>
        <p:nvSpPr>
          <p:cNvPr id="4" name="Slide Number Placeholder 4"/>
          <p:cNvSpPr>
            <a:spLocks noGrp="1"/>
          </p:cNvSpPr>
          <p:nvPr>
            <p:ph type="sldNum" sz="quarter" idx="11"/>
          </p:nvPr>
        </p:nvSpPr>
        <p:spPr/>
        <p:txBody>
          <a:bodyPr/>
          <a:lstStyle>
            <a:lvl1pPr>
              <a:defRPr/>
            </a:lvl1pPr>
          </a:lstStyle>
          <a:p>
            <a:fld id="{D1B90A55-1C53-48FA-AA57-E56B3A03F34A}" type="slidenum">
              <a:rPr lang="en-US" altLang="en-US"/>
              <a:pPr/>
              <a:t>‹#›</a:t>
            </a:fld>
            <a:endParaRPr lang="en-US" altLang="en-US"/>
          </a:p>
        </p:txBody>
      </p:sp>
    </p:spTree>
    <p:extLst>
      <p:ext uri="{BB962C8B-B14F-4D97-AF65-F5344CB8AC3E}">
        <p14:creationId xmlns:p14="http://schemas.microsoft.com/office/powerpoint/2010/main" val="279683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smtClean="0"/>
            </a:lvl1pPr>
          </a:lstStyle>
          <a:p>
            <a:pPr>
              <a:defRPr/>
            </a:pPr>
            <a:r>
              <a:rPr lang="en-US"/>
              <a:t>Chapter 12</a:t>
            </a:r>
          </a:p>
        </p:txBody>
      </p:sp>
      <p:sp>
        <p:nvSpPr>
          <p:cNvPr id="3" name="Slide Number Placeholder 3"/>
          <p:cNvSpPr>
            <a:spLocks noGrp="1"/>
          </p:cNvSpPr>
          <p:nvPr>
            <p:ph type="sldNum" sz="quarter" idx="11"/>
          </p:nvPr>
        </p:nvSpPr>
        <p:spPr/>
        <p:txBody>
          <a:bodyPr/>
          <a:lstStyle>
            <a:lvl1pPr>
              <a:defRPr/>
            </a:lvl1pPr>
          </a:lstStyle>
          <a:p>
            <a:fld id="{BF234B6B-38D9-4B00-AC73-36466E6F97E2}" type="slidenum">
              <a:rPr lang="en-US" altLang="en-US"/>
              <a:pPr/>
              <a:t>‹#›</a:t>
            </a:fld>
            <a:endParaRPr lang="en-US" altLang="en-US"/>
          </a:p>
        </p:txBody>
      </p:sp>
    </p:spTree>
    <p:extLst>
      <p:ext uri="{BB962C8B-B14F-4D97-AF65-F5344CB8AC3E}">
        <p14:creationId xmlns:p14="http://schemas.microsoft.com/office/powerpoint/2010/main" val="5639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12</a:t>
            </a:r>
          </a:p>
        </p:txBody>
      </p:sp>
      <p:sp>
        <p:nvSpPr>
          <p:cNvPr id="6" name="Rectangle 13"/>
          <p:cNvSpPr>
            <a:spLocks noGrp="1" noChangeArrowheads="1"/>
          </p:cNvSpPr>
          <p:nvPr>
            <p:ph type="sldNum" sz="quarter" idx="11"/>
          </p:nvPr>
        </p:nvSpPr>
        <p:spPr>
          <a:ln/>
        </p:spPr>
        <p:txBody>
          <a:bodyPr/>
          <a:lstStyle>
            <a:lvl1pPr>
              <a:defRPr/>
            </a:lvl1pPr>
          </a:lstStyle>
          <a:p>
            <a:fld id="{7DD108A5-1A59-4F4B-81ED-C692BEC7ED09}" type="slidenum">
              <a:rPr lang="en-US" altLang="en-US"/>
              <a:pPr/>
              <a:t>‹#›</a:t>
            </a:fld>
            <a:endParaRPr lang="en-US" altLang="en-US"/>
          </a:p>
        </p:txBody>
      </p:sp>
    </p:spTree>
    <p:extLst>
      <p:ext uri="{BB962C8B-B14F-4D97-AF65-F5344CB8AC3E}">
        <p14:creationId xmlns:p14="http://schemas.microsoft.com/office/powerpoint/2010/main" val="2316052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12</a:t>
            </a:r>
          </a:p>
        </p:txBody>
      </p:sp>
      <p:sp>
        <p:nvSpPr>
          <p:cNvPr id="6" name="Rectangle 13"/>
          <p:cNvSpPr>
            <a:spLocks noGrp="1" noChangeArrowheads="1"/>
          </p:cNvSpPr>
          <p:nvPr>
            <p:ph type="sldNum" sz="quarter" idx="11"/>
          </p:nvPr>
        </p:nvSpPr>
        <p:spPr>
          <a:ln/>
        </p:spPr>
        <p:txBody>
          <a:bodyPr/>
          <a:lstStyle>
            <a:lvl1pPr>
              <a:defRPr/>
            </a:lvl1pPr>
          </a:lstStyle>
          <a:p>
            <a:fld id="{53EEA3DD-BC5C-4808-850F-2CA8E696E178}" type="slidenum">
              <a:rPr lang="en-US" altLang="en-US"/>
              <a:pPr/>
              <a:t>‹#›</a:t>
            </a:fld>
            <a:endParaRPr lang="en-US" altLang="en-US"/>
          </a:p>
        </p:txBody>
      </p:sp>
    </p:spTree>
    <p:extLst>
      <p:ext uri="{BB962C8B-B14F-4D97-AF65-F5344CB8AC3E}">
        <p14:creationId xmlns:p14="http://schemas.microsoft.com/office/powerpoint/2010/main" val="24142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ChangeArrowheads="1"/>
          </p:cNvSpPr>
          <p:nvPr/>
        </p:nvSpPr>
        <p:spPr bwMode="ltGray">
          <a:xfrm>
            <a:off x="290513" y="612775"/>
            <a:ext cx="438150" cy="474663"/>
          </a:xfrm>
          <a:prstGeom prst="rect">
            <a:avLst/>
          </a:prstGeom>
          <a:solidFill>
            <a:srgbClr val="7A9A98"/>
          </a:solidFill>
          <a:ln w="9525">
            <a:noFill/>
            <a:miter lim="800000"/>
            <a:headEnd/>
            <a:tailEnd/>
          </a:ln>
          <a:effectLst/>
        </p:spPr>
        <p:txBody>
          <a:bodyPr wrap="none" anchor="ctr"/>
          <a:lstStyle/>
          <a:p>
            <a:pPr>
              <a:defRPr/>
            </a:pPr>
            <a:endParaRPr kumimoji="1" lang="en-US" dirty="0">
              <a:solidFill>
                <a:srgbClr val="548A84"/>
              </a:solidFill>
              <a:latin typeface="Tahoma" pitchFamily="34" charset="0"/>
            </a:endParaRPr>
          </a:p>
        </p:txBody>
      </p:sp>
      <p:sp>
        <p:nvSpPr>
          <p:cNvPr id="130051" name="Rectangle 3"/>
          <p:cNvSpPr>
            <a:spLocks noChangeArrowheads="1"/>
          </p:cNvSpPr>
          <p:nvPr/>
        </p:nvSpPr>
        <p:spPr bwMode="ltGray">
          <a:xfrm>
            <a:off x="673100" y="612775"/>
            <a:ext cx="328613" cy="474663"/>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lin ang="0" scaled="1"/>
            <a:tileRect/>
          </a:gradFill>
          <a:ln w="9525">
            <a:noFill/>
            <a:miter lim="800000"/>
            <a:headEnd/>
            <a:tailEnd/>
          </a:ln>
          <a:effectLst/>
        </p:spPr>
        <p:txBody>
          <a:bodyPr wrap="none" anchor="ctr"/>
          <a:lstStyle/>
          <a:p>
            <a:pPr>
              <a:defRPr/>
            </a:pPr>
            <a:endParaRPr kumimoji="1" lang="en-US">
              <a:latin typeface="Tahoma" pitchFamily="34" charset="0"/>
            </a:endParaRPr>
          </a:p>
        </p:txBody>
      </p:sp>
      <p:sp>
        <p:nvSpPr>
          <p:cNvPr id="130052" name="Rectangle 4"/>
          <p:cNvSpPr>
            <a:spLocks noChangeArrowheads="1"/>
          </p:cNvSpPr>
          <p:nvPr/>
        </p:nvSpPr>
        <p:spPr bwMode="ltGray">
          <a:xfrm>
            <a:off x="414338" y="1035050"/>
            <a:ext cx="422275" cy="474663"/>
          </a:xfrm>
          <a:prstGeom prst="rect">
            <a:avLst/>
          </a:prstGeom>
          <a:solidFill>
            <a:srgbClr val="E7DD95"/>
          </a:solidFill>
          <a:ln w="9525">
            <a:noFill/>
            <a:miter lim="800000"/>
            <a:headEnd/>
            <a:tailEnd/>
          </a:ln>
          <a:effectLst/>
        </p:spPr>
        <p:txBody>
          <a:bodyPr wrap="none" anchor="ctr"/>
          <a:lstStyle/>
          <a:p>
            <a:pPr>
              <a:defRPr/>
            </a:pPr>
            <a:endParaRPr kumimoji="1" lang="en-US">
              <a:latin typeface="Tahoma" pitchFamily="34" charset="0"/>
            </a:endParaRPr>
          </a:p>
        </p:txBody>
      </p:sp>
      <p:sp>
        <p:nvSpPr>
          <p:cNvPr id="130053" name="Rectangle 5"/>
          <p:cNvSpPr>
            <a:spLocks noChangeArrowheads="1"/>
          </p:cNvSpPr>
          <p:nvPr/>
        </p:nvSpPr>
        <p:spPr bwMode="ltGray">
          <a:xfrm>
            <a:off x="784225" y="1035050"/>
            <a:ext cx="368300" cy="474663"/>
          </a:xfrm>
          <a:prstGeom prst="rect">
            <a:avLst/>
          </a:prstGeom>
          <a:solidFill>
            <a:srgbClr val="E7DD95"/>
          </a:solidFill>
          <a:ln w="9525">
            <a:noFill/>
            <a:miter lim="800000"/>
            <a:headEnd/>
            <a:tailEnd/>
          </a:ln>
          <a:effectLst/>
        </p:spPr>
        <p:txBody>
          <a:bodyPr wrap="none" anchor="ctr"/>
          <a:lstStyle/>
          <a:p>
            <a:pPr>
              <a:defRPr/>
            </a:pPr>
            <a:endParaRPr kumimoji="1" lang="en-US" dirty="0">
              <a:solidFill>
                <a:srgbClr val="E7DD95"/>
              </a:solidFill>
              <a:latin typeface="Tahoma" pitchFamily="34" charset="0"/>
            </a:endParaRPr>
          </a:p>
        </p:txBody>
      </p:sp>
      <p:sp>
        <p:nvSpPr>
          <p:cNvPr id="130054" name="Rectangle 6"/>
          <p:cNvSpPr>
            <a:spLocks noChangeArrowheads="1"/>
          </p:cNvSpPr>
          <p:nvPr/>
        </p:nvSpPr>
        <p:spPr bwMode="ltGray">
          <a:xfrm>
            <a:off x="0" y="962025"/>
            <a:ext cx="560388" cy="422275"/>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defRPr/>
            </a:pPr>
            <a:endParaRPr kumimoji="1" lang="en-US">
              <a:latin typeface="Tahoma" pitchFamily="34" charset="0"/>
            </a:endParaRPr>
          </a:p>
        </p:txBody>
      </p:sp>
      <p:sp>
        <p:nvSpPr>
          <p:cNvPr id="130055" name="Rectangle 7"/>
          <p:cNvSpPr>
            <a:spLocks noChangeArrowheads="1"/>
          </p:cNvSpPr>
          <p:nvPr/>
        </p:nvSpPr>
        <p:spPr bwMode="gray">
          <a:xfrm>
            <a:off x="635000" y="504825"/>
            <a:ext cx="31750" cy="1052513"/>
          </a:xfrm>
          <a:prstGeom prst="rect">
            <a:avLst/>
          </a:prstGeom>
          <a:solidFill>
            <a:schemeClr val="bg2"/>
          </a:solidFill>
          <a:ln w="9525">
            <a:noFill/>
            <a:miter lim="800000"/>
            <a:headEnd/>
            <a:tailEnd/>
          </a:ln>
          <a:effectLst/>
        </p:spPr>
        <p:txBody>
          <a:bodyPr wrap="none" anchor="ctr"/>
          <a:lstStyle/>
          <a:p>
            <a:pPr>
              <a:defRPr/>
            </a:pPr>
            <a:endParaRPr kumimoji="1" lang="en-US">
              <a:latin typeface="Tahoma" pitchFamily="34" charset="0"/>
            </a:endParaRPr>
          </a:p>
        </p:txBody>
      </p:sp>
      <p:sp>
        <p:nvSpPr>
          <p:cNvPr id="130056"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kumimoji="1" lang="en-US">
              <a:latin typeface="Tahoma" pitchFamily="34" charset="0"/>
            </a:endParaRPr>
          </a:p>
        </p:txBody>
      </p:sp>
      <p:sp>
        <p:nvSpPr>
          <p:cNvPr id="21515" name="Rectangle 9"/>
          <p:cNvSpPr>
            <a:spLocks noGrp="1" noChangeArrowheads="1"/>
          </p:cNvSpPr>
          <p:nvPr>
            <p:ph type="title"/>
          </p:nvPr>
        </p:nvSpPr>
        <p:spPr bwMode="auto">
          <a:xfrm>
            <a:off x="1558925" y="357188"/>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1516"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latin typeface="+mn-lt"/>
              </a:defRPr>
            </a:lvl1pPr>
          </a:lstStyle>
          <a:p>
            <a:pPr>
              <a:defRPr/>
            </a:pPr>
            <a:r>
              <a:rPr lang="en-US"/>
              <a:t>Chapter 12</a:t>
            </a:r>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fld id="{DD7C33D7-8B64-41DA-92B4-74AE3BB82BC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31" r:id="rId8"/>
    <p:sldLayoutId id="2147483732" r:id="rId9"/>
    <p:sldLayoutId id="2147483733" r:id="rId10"/>
    <p:sldLayoutId id="2147483734" r:id="rId11"/>
  </p:sldLayoutIdLst>
  <p:hf hdr="0" ftr="0"/>
  <p:txStyles>
    <p:titleStyle>
      <a:lvl1pPr algn="l" rtl="0" fontAlgn="base">
        <a:spcBef>
          <a:spcPct val="0"/>
        </a:spcBef>
        <a:spcAft>
          <a:spcPct val="0"/>
        </a:spcAft>
        <a:defRPr sz="4000">
          <a:solidFill>
            <a:srgbClr val="3D5150"/>
          </a:solidFill>
          <a:latin typeface="+mj-lt"/>
          <a:ea typeface="+mj-ea"/>
          <a:cs typeface="+mj-cs"/>
        </a:defRPr>
      </a:lvl1pPr>
      <a:lvl2pPr algn="l" rtl="0" fontAlgn="base">
        <a:spcBef>
          <a:spcPct val="0"/>
        </a:spcBef>
        <a:spcAft>
          <a:spcPct val="0"/>
        </a:spcAft>
        <a:defRPr sz="4000">
          <a:solidFill>
            <a:srgbClr val="3D5150"/>
          </a:solidFill>
          <a:latin typeface="Tahoma" pitchFamily="34" charset="0"/>
        </a:defRPr>
      </a:lvl2pPr>
      <a:lvl3pPr algn="l" rtl="0" fontAlgn="base">
        <a:spcBef>
          <a:spcPct val="0"/>
        </a:spcBef>
        <a:spcAft>
          <a:spcPct val="0"/>
        </a:spcAft>
        <a:defRPr sz="4000">
          <a:solidFill>
            <a:srgbClr val="3D5150"/>
          </a:solidFill>
          <a:latin typeface="Tahoma" pitchFamily="34" charset="0"/>
        </a:defRPr>
      </a:lvl3pPr>
      <a:lvl4pPr algn="l" rtl="0" fontAlgn="base">
        <a:spcBef>
          <a:spcPct val="0"/>
        </a:spcBef>
        <a:spcAft>
          <a:spcPct val="0"/>
        </a:spcAft>
        <a:defRPr sz="4000">
          <a:solidFill>
            <a:srgbClr val="3D5150"/>
          </a:solidFill>
          <a:latin typeface="Tahoma" pitchFamily="34" charset="0"/>
        </a:defRPr>
      </a:lvl4pPr>
      <a:lvl5pPr algn="l" rtl="0" fontAlgn="base">
        <a:spcBef>
          <a:spcPct val="0"/>
        </a:spcBef>
        <a:spcAft>
          <a:spcPct val="0"/>
        </a:spcAft>
        <a:defRPr sz="4000">
          <a:solidFill>
            <a:srgbClr val="3D5150"/>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11.emf"/><Relationship Id="rId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1.xml"/><Relationship Id="rId7" Type="http://schemas.openxmlformats.org/officeDocument/2006/relationships/image" Target="../media/image13.e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3.bin"/><Relationship Id="rId11" Type="http://schemas.openxmlformats.org/officeDocument/2006/relationships/image" Target="../media/image15.emf"/><Relationship Id="rId5" Type="http://schemas.openxmlformats.org/officeDocument/2006/relationships/image" Target="../media/image12.e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4.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12.xml"/><Relationship Id="rId7" Type="http://schemas.openxmlformats.org/officeDocument/2006/relationships/image" Target="../media/image17.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16.wmf"/><Relationship Id="rId4" Type="http://schemas.openxmlformats.org/officeDocument/2006/relationships/oleObject" Target="../embeddings/oleObject16.bin"/><Relationship Id="rId9" Type="http://schemas.openxmlformats.org/officeDocument/2006/relationships/image" Target="../media/image18.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20.bin"/><Relationship Id="rId5" Type="http://schemas.openxmlformats.org/officeDocument/2006/relationships/image" Target="../media/image19.wmf"/><Relationship Id="rId4" Type="http://schemas.openxmlformats.org/officeDocument/2006/relationships/oleObject" Target="../embeddings/oleObject19.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5.xml"/><Relationship Id="rId7" Type="http://schemas.openxmlformats.org/officeDocument/2006/relationships/image" Target="../media/image22.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22.bin"/><Relationship Id="rId5" Type="http://schemas.openxmlformats.org/officeDocument/2006/relationships/image" Target="../media/image21.wmf"/><Relationship Id="rId4" Type="http://schemas.openxmlformats.org/officeDocument/2006/relationships/oleObject" Target="../embeddings/oleObject21.bin"/><Relationship Id="rId9" Type="http://schemas.openxmlformats.org/officeDocument/2006/relationships/image" Target="../media/image23.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5.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5.bin"/><Relationship Id="rId5" Type="http://schemas.openxmlformats.org/officeDocument/2006/relationships/image" Target="../media/image24.wmf"/><Relationship Id="rId4" Type="http://schemas.openxmlformats.org/officeDocument/2006/relationships/oleObject" Target="../embeddings/oleObject2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image" Target="../media/image26.wmf"/><Relationship Id="rId4" Type="http://schemas.openxmlformats.org/officeDocument/2006/relationships/oleObject" Target="../embeddings/oleObject26.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8.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28.bin"/><Relationship Id="rId5" Type="http://schemas.openxmlformats.org/officeDocument/2006/relationships/image" Target="../media/image27.wmf"/><Relationship Id="rId4"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30.wmf"/><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30.bin"/><Relationship Id="rId5" Type="http://schemas.openxmlformats.org/officeDocument/2006/relationships/image" Target="../media/image29.wmf"/><Relationship Id="rId4" Type="http://schemas.openxmlformats.org/officeDocument/2006/relationships/oleObject" Target="../embeddings/oleObject2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21.xml"/><Relationship Id="rId7" Type="http://schemas.openxmlformats.org/officeDocument/2006/relationships/image" Target="../media/image32.wmf"/><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32.bin"/><Relationship Id="rId5" Type="http://schemas.openxmlformats.org/officeDocument/2006/relationships/image" Target="../media/image31.wmf"/><Relationship Id="rId4" Type="http://schemas.openxmlformats.org/officeDocument/2006/relationships/oleObject" Target="../embeddings/oleObject31.bin"/><Relationship Id="rId9" Type="http://schemas.openxmlformats.org/officeDocument/2006/relationships/image" Target="../media/image33.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22.xml"/><Relationship Id="rId7" Type="http://schemas.openxmlformats.org/officeDocument/2006/relationships/image" Target="../media/image35.wmf"/><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35.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36.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42.wmf"/><Relationship Id="rId3" Type="http://schemas.openxmlformats.org/officeDocument/2006/relationships/notesSlide" Target="../notesSlides/notesSlide24.xml"/><Relationship Id="rId7" Type="http://schemas.openxmlformats.org/officeDocument/2006/relationships/image" Target="../media/image39.wmf"/><Relationship Id="rId12" Type="http://schemas.openxmlformats.org/officeDocument/2006/relationships/oleObject" Target="../embeddings/oleObject42.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oleObject" Target="../embeddings/oleObject39.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40.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vmlDrawing" Target="../drawings/vmlDrawing18.vml"/><Relationship Id="rId5" Type="http://schemas.openxmlformats.org/officeDocument/2006/relationships/image" Target="../media/image43.wmf"/><Relationship Id="rId4" Type="http://schemas.openxmlformats.org/officeDocument/2006/relationships/oleObject" Target="../embeddings/oleObject43.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45.wmf"/><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45.bin"/><Relationship Id="rId5" Type="http://schemas.openxmlformats.org/officeDocument/2006/relationships/image" Target="../media/image44.wmf"/><Relationship Id="rId4" Type="http://schemas.openxmlformats.org/officeDocument/2006/relationships/oleObject" Target="../embeddings/oleObject44.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vmlDrawing" Target="../drawings/vmlDrawing20.vml"/><Relationship Id="rId5" Type="http://schemas.openxmlformats.org/officeDocument/2006/relationships/image" Target="../media/image46.wmf"/><Relationship Id="rId4" Type="http://schemas.openxmlformats.org/officeDocument/2006/relationships/oleObject" Target="../embeddings/oleObject4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6.xml"/><Relationship Id="rId7" Type="http://schemas.openxmlformats.org/officeDocument/2006/relationships/image" Target="../media/image3.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5.emf"/><Relationship Id="rId5" Type="http://schemas.openxmlformats.org/officeDocument/2006/relationships/image" Target="../media/image2.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8.xml"/><Relationship Id="rId7" Type="http://schemas.openxmlformats.org/officeDocument/2006/relationships/image" Target="../media/image8.e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7.emf"/><Relationship Id="rId4" Type="http://schemas.openxmlformats.org/officeDocument/2006/relationships/oleObject" Target="../embeddings/oleObject7.bin"/><Relationship Id="rId9"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0.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ctrTitle"/>
          </p:nvPr>
        </p:nvSpPr>
        <p:spPr>
          <a:xfrm>
            <a:off x="1143000" y="1676400"/>
            <a:ext cx="7772400" cy="1143000"/>
          </a:xfrm>
          <a:noFill/>
        </p:spPr>
        <p:txBody>
          <a:bodyPr/>
          <a:lstStyle/>
          <a:p>
            <a:r>
              <a:rPr lang="en-US" altLang="en-US" sz="3600"/>
              <a:t>Chapter 12 – Part I</a:t>
            </a:r>
            <a:br>
              <a:rPr lang="en-US" altLang="en-US" sz="3600"/>
            </a:br>
            <a:r>
              <a:rPr lang="en-US" altLang="en-US" sz="3600"/>
              <a:t>Data Collection and Empirical Methods</a:t>
            </a:r>
          </a:p>
        </p:txBody>
      </p:sp>
      <p:sp>
        <p:nvSpPr>
          <p:cNvPr id="29699" name="Rectangle 1027"/>
          <p:cNvSpPr>
            <a:spLocks noGrp="1" noChangeArrowheads="1"/>
          </p:cNvSpPr>
          <p:nvPr>
            <p:ph type="subTitle" idx="1"/>
          </p:nvPr>
        </p:nvSpPr>
        <p:spPr>
          <a:xfrm>
            <a:off x="1295400" y="3276600"/>
            <a:ext cx="6400800" cy="2590800"/>
          </a:xfrm>
        </p:spPr>
        <p:txBody>
          <a:bodyPr/>
          <a:lstStyle/>
          <a:p>
            <a:pPr lvl="1">
              <a:buFontTx/>
              <a:buChar char="–"/>
            </a:pPr>
            <a:r>
              <a:rPr lang="en-US" altLang="en-US"/>
              <a:t>Data collection</a:t>
            </a:r>
          </a:p>
          <a:p>
            <a:pPr lvl="1">
              <a:buFontTx/>
              <a:buChar char="–"/>
            </a:pPr>
            <a:r>
              <a:rPr lang="en-US" altLang="en-US"/>
              <a:t>Ungrouped Complete Data</a:t>
            </a:r>
          </a:p>
          <a:p>
            <a:pPr lvl="1">
              <a:buFontTx/>
              <a:buChar char="–"/>
            </a:pPr>
            <a:r>
              <a:rPr lang="en-US" altLang="en-US"/>
              <a:t>Grouped Complete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295400" y="609600"/>
            <a:ext cx="6019800" cy="609600"/>
          </a:xfrm>
          <a:noFill/>
        </p:spPr>
        <p:txBody>
          <a:bodyPr/>
          <a:lstStyle/>
          <a:p>
            <a:r>
              <a:rPr lang="en-US" altLang="en-US" sz="3600"/>
              <a:t>Median Plotting Position</a:t>
            </a:r>
          </a:p>
        </p:txBody>
      </p:sp>
      <p:sp>
        <p:nvSpPr>
          <p:cNvPr id="58" name="Date Placeholder 2"/>
          <p:cNvSpPr>
            <a:spLocks noGrp="1"/>
          </p:cNvSpPr>
          <p:nvPr>
            <p:ph type="dt" sz="quarter" idx="10"/>
          </p:nvPr>
        </p:nvSpPr>
        <p:spPr/>
        <p:txBody>
          <a:bodyPr/>
          <a:lstStyle/>
          <a:p>
            <a:pPr>
              <a:defRPr/>
            </a:pPr>
            <a:r>
              <a:rPr lang="en-US"/>
              <a:t>Chapter 12</a:t>
            </a:r>
          </a:p>
        </p:txBody>
      </p:sp>
      <p:sp>
        <p:nvSpPr>
          <p:cNvPr id="59"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ED0B9F44-87AC-4A4A-9D3F-1B74FC3D8869}" type="slidenum">
              <a:rPr lang="en-US" altLang="en-US" sz="1400">
                <a:latin typeface="Tahoma" panose="020B0604030504040204" pitchFamily="34" charset="0"/>
              </a:rPr>
              <a:pPr/>
              <a:t>10</a:t>
            </a:fld>
            <a:endParaRPr lang="en-US" altLang="en-US" sz="1400">
              <a:latin typeface="Tahoma" panose="020B0604030504040204" pitchFamily="34" charset="0"/>
            </a:endParaRPr>
          </a:p>
        </p:txBody>
      </p:sp>
      <p:graphicFrame>
        <p:nvGraphicFramePr>
          <p:cNvPr id="6146" name="Object 4"/>
          <p:cNvGraphicFramePr>
            <a:graphicFrameLocks/>
          </p:cNvGraphicFramePr>
          <p:nvPr/>
        </p:nvGraphicFramePr>
        <p:xfrm>
          <a:off x="3657600" y="1676400"/>
          <a:ext cx="2919413" cy="1189038"/>
        </p:xfrm>
        <a:graphic>
          <a:graphicData uri="http://schemas.openxmlformats.org/presentationml/2006/ole">
            <mc:AlternateContent xmlns:mc="http://schemas.openxmlformats.org/markup-compatibility/2006">
              <mc:Choice xmlns:v="urn:schemas-microsoft-com:vml" Requires="v">
                <p:oleObj spid="_x0000_s6204" name="Equation" r:id="rId4" imgW="952200" imgH="393480" progId="Equation.3">
                  <p:embed/>
                </p:oleObj>
              </mc:Choice>
              <mc:Fallback>
                <p:oleObj name="Equation" r:id="rId4" imgW="952200" imgH="39348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676400"/>
                        <a:ext cx="2919413"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 name="Rectangle 5"/>
          <p:cNvSpPr>
            <a:spLocks noChangeArrowheads="1"/>
          </p:cNvSpPr>
          <p:nvPr/>
        </p:nvSpPr>
        <p:spPr bwMode="auto">
          <a:xfrm>
            <a:off x="1093788" y="2016125"/>
            <a:ext cx="2522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approximated by:</a:t>
            </a:r>
          </a:p>
        </p:txBody>
      </p:sp>
      <p:sp>
        <p:nvSpPr>
          <p:cNvPr id="6151" name="Rectangle 6"/>
          <p:cNvSpPr>
            <a:spLocks noChangeArrowheads="1"/>
          </p:cNvSpPr>
          <p:nvPr/>
        </p:nvSpPr>
        <p:spPr bwMode="auto">
          <a:xfrm>
            <a:off x="1219200" y="1447800"/>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Must be computed numerically</a:t>
            </a:r>
          </a:p>
        </p:txBody>
      </p:sp>
      <p:sp>
        <p:nvSpPr>
          <p:cNvPr id="6152" name="Rectangle 11"/>
          <p:cNvSpPr>
            <a:spLocks noChangeArrowheads="1"/>
          </p:cNvSpPr>
          <p:nvPr/>
        </p:nvSpPr>
        <p:spPr bwMode="auto">
          <a:xfrm>
            <a:off x="1546225" y="3255963"/>
            <a:ext cx="539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i</a:t>
            </a:r>
            <a:endParaRPr lang="en-US" altLang="en-US"/>
          </a:p>
        </p:txBody>
      </p:sp>
      <p:sp>
        <p:nvSpPr>
          <p:cNvPr id="6153" name="Rectangle 12"/>
          <p:cNvSpPr>
            <a:spLocks noChangeArrowheads="1"/>
          </p:cNvSpPr>
          <p:nvPr/>
        </p:nvSpPr>
        <p:spPr bwMode="auto">
          <a:xfrm>
            <a:off x="1489075" y="3506788"/>
            <a:ext cx="53975"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154" name="Rectangle 13"/>
          <p:cNvSpPr>
            <a:spLocks noChangeArrowheads="1"/>
          </p:cNvSpPr>
          <p:nvPr/>
        </p:nvSpPr>
        <p:spPr bwMode="auto">
          <a:xfrm>
            <a:off x="2325688" y="3216275"/>
            <a:ext cx="2809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b="1"/>
              <a:t>i/n</a:t>
            </a:r>
            <a:endParaRPr lang="en-US" altLang="en-US"/>
          </a:p>
        </p:txBody>
      </p:sp>
      <p:sp>
        <p:nvSpPr>
          <p:cNvPr id="6155" name="Rectangle 14"/>
          <p:cNvSpPr>
            <a:spLocks noChangeArrowheads="1"/>
          </p:cNvSpPr>
          <p:nvPr/>
        </p:nvSpPr>
        <p:spPr bwMode="auto">
          <a:xfrm>
            <a:off x="2255838" y="3473450"/>
            <a:ext cx="273050"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156" name="Rectangle 15"/>
          <p:cNvSpPr>
            <a:spLocks noChangeArrowheads="1"/>
          </p:cNvSpPr>
          <p:nvPr/>
        </p:nvSpPr>
        <p:spPr bwMode="auto">
          <a:xfrm>
            <a:off x="3460750" y="3216275"/>
            <a:ext cx="7191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b="1"/>
              <a:t>i/(n+1)</a:t>
            </a:r>
            <a:endParaRPr lang="en-US" altLang="en-US"/>
          </a:p>
        </p:txBody>
      </p:sp>
      <p:sp>
        <p:nvSpPr>
          <p:cNvPr id="6157" name="Rectangle 16"/>
          <p:cNvSpPr>
            <a:spLocks noChangeArrowheads="1"/>
          </p:cNvSpPr>
          <p:nvPr/>
        </p:nvSpPr>
        <p:spPr bwMode="auto">
          <a:xfrm>
            <a:off x="3379788" y="3473450"/>
            <a:ext cx="703262"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158" name="Rectangle 17"/>
          <p:cNvSpPr>
            <a:spLocks noChangeArrowheads="1"/>
          </p:cNvSpPr>
          <p:nvPr/>
        </p:nvSpPr>
        <p:spPr bwMode="auto">
          <a:xfrm>
            <a:off x="4746625" y="3216275"/>
            <a:ext cx="8461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b="1"/>
              <a:t>median</a:t>
            </a:r>
            <a:endParaRPr lang="en-US" altLang="en-US"/>
          </a:p>
        </p:txBody>
      </p:sp>
      <p:sp>
        <p:nvSpPr>
          <p:cNvPr id="6159" name="Rectangle 18"/>
          <p:cNvSpPr>
            <a:spLocks noChangeArrowheads="1"/>
          </p:cNvSpPr>
          <p:nvPr/>
        </p:nvSpPr>
        <p:spPr bwMode="auto">
          <a:xfrm>
            <a:off x="4657725" y="3473450"/>
            <a:ext cx="838200"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160" name="Rectangle 19"/>
          <p:cNvSpPr>
            <a:spLocks noChangeArrowheads="1"/>
          </p:cNvSpPr>
          <p:nvPr/>
        </p:nvSpPr>
        <p:spPr bwMode="auto">
          <a:xfrm>
            <a:off x="5973763" y="3216275"/>
            <a:ext cx="12303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b="1"/>
              <a:t>(i-.3)/(n+.4)</a:t>
            </a:r>
            <a:endParaRPr lang="en-US" altLang="en-US"/>
          </a:p>
        </p:txBody>
      </p:sp>
      <p:sp>
        <p:nvSpPr>
          <p:cNvPr id="6161" name="Rectangle 20"/>
          <p:cNvSpPr>
            <a:spLocks noChangeArrowheads="1"/>
          </p:cNvSpPr>
          <p:nvPr/>
        </p:nvSpPr>
        <p:spPr bwMode="auto">
          <a:xfrm>
            <a:off x="5881688" y="3473450"/>
            <a:ext cx="1203325"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162" name="Rectangle 21"/>
          <p:cNvSpPr>
            <a:spLocks noChangeArrowheads="1"/>
          </p:cNvSpPr>
          <p:nvPr/>
        </p:nvSpPr>
        <p:spPr bwMode="auto">
          <a:xfrm>
            <a:off x="1509713" y="3541713"/>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1</a:t>
            </a:r>
            <a:endParaRPr lang="en-US" altLang="en-US"/>
          </a:p>
        </p:txBody>
      </p:sp>
      <p:sp>
        <p:nvSpPr>
          <p:cNvPr id="6163" name="Rectangle 22"/>
          <p:cNvSpPr>
            <a:spLocks noChangeArrowheads="1"/>
          </p:cNvSpPr>
          <p:nvPr/>
        </p:nvSpPr>
        <p:spPr bwMode="auto">
          <a:xfrm>
            <a:off x="2228850" y="3541713"/>
            <a:ext cx="4714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.125</a:t>
            </a:r>
            <a:endParaRPr lang="en-US" altLang="en-US"/>
          </a:p>
        </p:txBody>
      </p:sp>
      <p:sp>
        <p:nvSpPr>
          <p:cNvPr id="6164" name="Rectangle 23"/>
          <p:cNvSpPr>
            <a:spLocks noChangeArrowheads="1"/>
          </p:cNvSpPr>
          <p:nvPr/>
        </p:nvSpPr>
        <p:spPr bwMode="auto">
          <a:xfrm>
            <a:off x="3570288" y="3541713"/>
            <a:ext cx="4714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.111</a:t>
            </a:r>
            <a:endParaRPr lang="en-US" altLang="en-US"/>
          </a:p>
        </p:txBody>
      </p:sp>
      <p:sp>
        <p:nvSpPr>
          <p:cNvPr id="6165" name="Rectangle 24"/>
          <p:cNvSpPr>
            <a:spLocks noChangeArrowheads="1"/>
          </p:cNvSpPr>
          <p:nvPr/>
        </p:nvSpPr>
        <p:spPr bwMode="auto">
          <a:xfrm>
            <a:off x="4913313" y="3541713"/>
            <a:ext cx="4714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.083</a:t>
            </a:r>
            <a:endParaRPr lang="en-US" altLang="en-US"/>
          </a:p>
        </p:txBody>
      </p:sp>
      <p:sp>
        <p:nvSpPr>
          <p:cNvPr id="6166" name="Rectangle 25"/>
          <p:cNvSpPr>
            <a:spLocks noChangeArrowheads="1"/>
          </p:cNvSpPr>
          <p:nvPr/>
        </p:nvSpPr>
        <p:spPr bwMode="auto">
          <a:xfrm>
            <a:off x="6324600" y="3541713"/>
            <a:ext cx="4714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.083</a:t>
            </a:r>
            <a:endParaRPr lang="en-US" altLang="en-US"/>
          </a:p>
        </p:txBody>
      </p:sp>
      <p:sp>
        <p:nvSpPr>
          <p:cNvPr id="6167" name="Rectangle 26"/>
          <p:cNvSpPr>
            <a:spLocks noChangeArrowheads="1"/>
          </p:cNvSpPr>
          <p:nvPr/>
        </p:nvSpPr>
        <p:spPr bwMode="auto">
          <a:xfrm>
            <a:off x="1509713" y="3827463"/>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2</a:t>
            </a:r>
            <a:endParaRPr lang="en-US" altLang="en-US"/>
          </a:p>
        </p:txBody>
      </p:sp>
      <p:sp>
        <p:nvSpPr>
          <p:cNvPr id="6168" name="Rectangle 27"/>
          <p:cNvSpPr>
            <a:spLocks noChangeArrowheads="1"/>
          </p:cNvSpPr>
          <p:nvPr/>
        </p:nvSpPr>
        <p:spPr bwMode="auto">
          <a:xfrm>
            <a:off x="2228850" y="3827463"/>
            <a:ext cx="4714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.250</a:t>
            </a:r>
            <a:endParaRPr lang="en-US" altLang="en-US"/>
          </a:p>
        </p:txBody>
      </p:sp>
      <p:sp>
        <p:nvSpPr>
          <p:cNvPr id="6169" name="Rectangle 28"/>
          <p:cNvSpPr>
            <a:spLocks noChangeArrowheads="1"/>
          </p:cNvSpPr>
          <p:nvPr/>
        </p:nvSpPr>
        <p:spPr bwMode="auto">
          <a:xfrm>
            <a:off x="3570288" y="3827463"/>
            <a:ext cx="4714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.222</a:t>
            </a:r>
            <a:endParaRPr lang="en-US" altLang="en-US"/>
          </a:p>
        </p:txBody>
      </p:sp>
      <p:sp>
        <p:nvSpPr>
          <p:cNvPr id="6170" name="Rectangle 29"/>
          <p:cNvSpPr>
            <a:spLocks noChangeArrowheads="1"/>
          </p:cNvSpPr>
          <p:nvPr/>
        </p:nvSpPr>
        <p:spPr bwMode="auto">
          <a:xfrm>
            <a:off x="4913313" y="3827463"/>
            <a:ext cx="4714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.201</a:t>
            </a:r>
            <a:endParaRPr lang="en-US" altLang="en-US"/>
          </a:p>
        </p:txBody>
      </p:sp>
      <p:sp>
        <p:nvSpPr>
          <p:cNvPr id="6171" name="Rectangle 30"/>
          <p:cNvSpPr>
            <a:spLocks noChangeArrowheads="1"/>
          </p:cNvSpPr>
          <p:nvPr/>
        </p:nvSpPr>
        <p:spPr bwMode="auto">
          <a:xfrm>
            <a:off x="6324600" y="3827463"/>
            <a:ext cx="4714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.202</a:t>
            </a:r>
            <a:endParaRPr lang="en-US" altLang="en-US"/>
          </a:p>
        </p:txBody>
      </p:sp>
      <p:sp>
        <p:nvSpPr>
          <p:cNvPr id="6172" name="Rectangle 31"/>
          <p:cNvSpPr>
            <a:spLocks noChangeArrowheads="1"/>
          </p:cNvSpPr>
          <p:nvPr/>
        </p:nvSpPr>
        <p:spPr bwMode="auto">
          <a:xfrm>
            <a:off x="1509713" y="4113213"/>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3</a:t>
            </a:r>
            <a:endParaRPr lang="en-US" altLang="en-US"/>
          </a:p>
        </p:txBody>
      </p:sp>
      <p:sp>
        <p:nvSpPr>
          <p:cNvPr id="6173" name="Rectangle 32"/>
          <p:cNvSpPr>
            <a:spLocks noChangeArrowheads="1"/>
          </p:cNvSpPr>
          <p:nvPr/>
        </p:nvSpPr>
        <p:spPr bwMode="auto">
          <a:xfrm>
            <a:off x="2228850" y="4113213"/>
            <a:ext cx="4714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.375</a:t>
            </a:r>
            <a:endParaRPr lang="en-US" altLang="en-US"/>
          </a:p>
        </p:txBody>
      </p:sp>
      <p:sp>
        <p:nvSpPr>
          <p:cNvPr id="6174" name="Rectangle 33"/>
          <p:cNvSpPr>
            <a:spLocks noChangeArrowheads="1"/>
          </p:cNvSpPr>
          <p:nvPr/>
        </p:nvSpPr>
        <p:spPr bwMode="auto">
          <a:xfrm>
            <a:off x="3570288" y="4113213"/>
            <a:ext cx="4714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.333</a:t>
            </a:r>
            <a:endParaRPr lang="en-US" altLang="en-US"/>
          </a:p>
        </p:txBody>
      </p:sp>
      <p:sp>
        <p:nvSpPr>
          <p:cNvPr id="6175" name="Rectangle 34"/>
          <p:cNvSpPr>
            <a:spLocks noChangeArrowheads="1"/>
          </p:cNvSpPr>
          <p:nvPr/>
        </p:nvSpPr>
        <p:spPr bwMode="auto">
          <a:xfrm>
            <a:off x="4913313" y="4113213"/>
            <a:ext cx="4714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.321</a:t>
            </a:r>
            <a:endParaRPr lang="en-US" altLang="en-US"/>
          </a:p>
        </p:txBody>
      </p:sp>
      <p:sp>
        <p:nvSpPr>
          <p:cNvPr id="6176" name="Rectangle 35"/>
          <p:cNvSpPr>
            <a:spLocks noChangeArrowheads="1"/>
          </p:cNvSpPr>
          <p:nvPr/>
        </p:nvSpPr>
        <p:spPr bwMode="auto">
          <a:xfrm>
            <a:off x="6324600" y="4113213"/>
            <a:ext cx="4714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.321</a:t>
            </a:r>
            <a:endParaRPr lang="en-US" altLang="en-US"/>
          </a:p>
        </p:txBody>
      </p:sp>
      <p:sp>
        <p:nvSpPr>
          <p:cNvPr id="6177" name="Rectangle 36"/>
          <p:cNvSpPr>
            <a:spLocks noChangeArrowheads="1"/>
          </p:cNvSpPr>
          <p:nvPr/>
        </p:nvSpPr>
        <p:spPr bwMode="auto">
          <a:xfrm>
            <a:off x="1509713" y="4398963"/>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4</a:t>
            </a:r>
            <a:endParaRPr lang="en-US" altLang="en-US"/>
          </a:p>
        </p:txBody>
      </p:sp>
      <p:sp>
        <p:nvSpPr>
          <p:cNvPr id="6178" name="Rectangle 37"/>
          <p:cNvSpPr>
            <a:spLocks noChangeArrowheads="1"/>
          </p:cNvSpPr>
          <p:nvPr/>
        </p:nvSpPr>
        <p:spPr bwMode="auto">
          <a:xfrm>
            <a:off x="2228850" y="4398963"/>
            <a:ext cx="4714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.500</a:t>
            </a:r>
            <a:endParaRPr lang="en-US" altLang="en-US"/>
          </a:p>
        </p:txBody>
      </p:sp>
      <p:sp>
        <p:nvSpPr>
          <p:cNvPr id="6179" name="Rectangle 38"/>
          <p:cNvSpPr>
            <a:spLocks noChangeArrowheads="1"/>
          </p:cNvSpPr>
          <p:nvPr/>
        </p:nvSpPr>
        <p:spPr bwMode="auto">
          <a:xfrm>
            <a:off x="3570288" y="4398963"/>
            <a:ext cx="4714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.444</a:t>
            </a:r>
            <a:endParaRPr lang="en-US" altLang="en-US"/>
          </a:p>
        </p:txBody>
      </p:sp>
      <p:sp>
        <p:nvSpPr>
          <p:cNvPr id="6180" name="Rectangle 39"/>
          <p:cNvSpPr>
            <a:spLocks noChangeArrowheads="1"/>
          </p:cNvSpPr>
          <p:nvPr/>
        </p:nvSpPr>
        <p:spPr bwMode="auto">
          <a:xfrm>
            <a:off x="4913313" y="4398963"/>
            <a:ext cx="4714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.440</a:t>
            </a:r>
            <a:endParaRPr lang="en-US" altLang="en-US"/>
          </a:p>
        </p:txBody>
      </p:sp>
      <p:sp>
        <p:nvSpPr>
          <p:cNvPr id="6181" name="Rectangle 40"/>
          <p:cNvSpPr>
            <a:spLocks noChangeArrowheads="1"/>
          </p:cNvSpPr>
          <p:nvPr/>
        </p:nvSpPr>
        <p:spPr bwMode="auto">
          <a:xfrm>
            <a:off x="6324600" y="4398963"/>
            <a:ext cx="4714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.440</a:t>
            </a:r>
            <a:endParaRPr lang="en-US" altLang="en-US"/>
          </a:p>
        </p:txBody>
      </p:sp>
      <p:sp>
        <p:nvSpPr>
          <p:cNvPr id="6182" name="Rectangle 41"/>
          <p:cNvSpPr>
            <a:spLocks noChangeArrowheads="1"/>
          </p:cNvSpPr>
          <p:nvPr/>
        </p:nvSpPr>
        <p:spPr bwMode="auto">
          <a:xfrm>
            <a:off x="1509713" y="4686300"/>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5</a:t>
            </a:r>
            <a:endParaRPr lang="en-US" altLang="en-US"/>
          </a:p>
        </p:txBody>
      </p:sp>
      <p:sp>
        <p:nvSpPr>
          <p:cNvPr id="6183" name="Rectangle 42"/>
          <p:cNvSpPr>
            <a:spLocks noChangeArrowheads="1"/>
          </p:cNvSpPr>
          <p:nvPr/>
        </p:nvSpPr>
        <p:spPr bwMode="auto">
          <a:xfrm>
            <a:off x="2228850" y="4686300"/>
            <a:ext cx="4714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.625</a:t>
            </a:r>
            <a:endParaRPr lang="en-US" altLang="en-US"/>
          </a:p>
        </p:txBody>
      </p:sp>
      <p:sp>
        <p:nvSpPr>
          <p:cNvPr id="6184" name="Rectangle 43"/>
          <p:cNvSpPr>
            <a:spLocks noChangeArrowheads="1"/>
          </p:cNvSpPr>
          <p:nvPr/>
        </p:nvSpPr>
        <p:spPr bwMode="auto">
          <a:xfrm>
            <a:off x="3570288" y="4686300"/>
            <a:ext cx="4714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.555</a:t>
            </a:r>
            <a:endParaRPr lang="en-US" altLang="en-US"/>
          </a:p>
        </p:txBody>
      </p:sp>
      <p:sp>
        <p:nvSpPr>
          <p:cNvPr id="6185" name="Rectangle 44"/>
          <p:cNvSpPr>
            <a:spLocks noChangeArrowheads="1"/>
          </p:cNvSpPr>
          <p:nvPr/>
        </p:nvSpPr>
        <p:spPr bwMode="auto">
          <a:xfrm>
            <a:off x="4913313" y="4686300"/>
            <a:ext cx="4714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.560</a:t>
            </a:r>
            <a:endParaRPr lang="en-US" altLang="en-US"/>
          </a:p>
        </p:txBody>
      </p:sp>
      <p:sp>
        <p:nvSpPr>
          <p:cNvPr id="6186" name="Rectangle 45"/>
          <p:cNvSpPr>
            <a:spLocks noChangeArrowheads="1"/>
          </p:cNvSpPr>
          <p:nvPr/>
        </p:nvSpPr>
        <p:spPr bwMode="auto">
          <a:xfrm>
            <a:off x="6324600" y="4686300"/>
            <a:ext cx="4714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.560</a:t>
            </a:r>
            <a:endParaRPr lang="en-US" altLang="en-US"/>
          </a:p>
        </p:txBody>
      </p:sp>
      <p:sp>
        <p:nvSpPr>
          <p:cNvPr id="6187" name="Rectangle 46"/>
          <p:cNvSpPr>
            <a:spLocks noChangeArrowheads="1"/>
          </p:cNvSpPr>
          <p:nvPr/>
        </p:nvSpPr>
        <p:spPr bwMode="auto">
          <a:xfrm>
            <a:off x="1509713" y="4972050"/>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6</a:t>
            </a:r>
            <a:endParaRPr lang="en-US" altLang="en-US"/>
          </a:p>
        </p:txBody>
      </p:sp>
      <p:sp>
        <p:nvSpPr>
          <p:cNvPr id="6188" name="Rectangle 47"/>
          <p:cNvSpPr>
            <a:spLocks noChangeArrowheads="1"/>
          </p:cNvSpPr>
          <p:nvPr/>
        </p:nvSpPr>
        <p:spPr bwMode="auto">
          <a:xfrm>
            <a:off x="2228850" y="4972050"/>
            <a:ext cx="4714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.750</a:t>
            </a:r>
            <a:endParaRPr lang="en-US" altLang="en-US"/>
          </a:p>
        </p:txBody>
      </p:sp>
      <p:sp>
        <p:nvSpPr>
          <p:cNvPr id="6189" name="Rectangle 48"/>
          <p:cNvSpPr>
            <a:spLocks noChangeArrowheads="1"/>
          </p:cNvSpPr>
          <p:nvPr/>
        </p:nvSpPr>
        <p:spPr bwMode="auto">
          <a:xfrm>
            <a:off x="3570288" y="4972050"/>
            <a:ext cx="4714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.666</a:t>
            </a:r>
            <a:endParaRPr lang="en-US" altLang="en-US"/>
          </a:p>
        </p:txBody>
      </p:sp>
      <p:sp>
        <p:nvSpPr>
          <p:cNvPr id="6190" name="Rectangle 49"/>
          <p:cNvSpPr>
            <a:spLocks noChangeArrowheads="1"/>
          </p:cNvSpPr>
          <p:nvPr/>
        </p:nvSpPr>
        <p:spPr bwMode="auto">
          <a:xfrm>
            <a:off x="4913313" y="4972050"/>
            <a:ext cx="4714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.680</a:t>
            </a:r>
            <a:endParaRPr lang="en-US" altLang="en-US"/>
          </a:p>
        </p:txBody>
      </p:sp>
      <p:sp>
        <p:nvSpPr>
          <p:cNvPr id="6191" name="Rectangle 50"/>
          <p:cNvSpPr>
            <a:spLocks noChangeArrowheads="1"/>
          </p:cNvSpPr>
          <p:nvPr/>
        </p:nvSpPr>
        <p:spPr bwMode="auto">
          <a:xfrm>
            <a:off x="6324600" y="4972050"/>
            <a:ext cx="4714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.679</a:t>
            </a:r>
            <a:endParaRPr lang="en-US" altLang="en-US"/>
          </a:p>
        </p:txBody>
      </p:sp>
      <p:sp>
        <p:nvSpPr>
          <p:cNvPr id="6192" name="Rectangle 51"/>
          <p:cNvSpPr>
            <a:spLocks noChangeArrowheads="1"/>
          </p:cNvSpPr>
          <p:nvPr/>
        </p:nvSpPr>
        <p:spPr bwMode="auto">
          <a:xfrm>
            <a:off x="1509713" y="5257800"/>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7</a:t>
            </a:r>
            <a:endParaRPr lang="en-US" altLang="en-US"/>
          </a:p>
        </p:txBody>
      </p:sp>
      <p:sp>
        <p:nvSpPr>
          <p:cNvPr id="6193" name="Rectangle 52"/>
          <p:cNvSpPr>
            <a:spLocks noChangeArrowheads="1"/>
          </p:cNvSpPr>
          <p:nvPr/>
        </p:nvSpPr>
        <p:spPr bwMode="auto">
          <a:xfrm>
            <a:off x="2228850" y="5257800"/>
            <a:ext cx="4714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.875</a:t>
            </a:r>
            <a:endParaRPr lang="en-US" altLang="en-US"/>
          </a:p>
        </p:txBody>
      </p:sp>
      <p:sp>
        <p:nvSpPr>
          <p:cNvPr id="6194" name="Rectangle 53"/>
          <p:cNvSpPr>
            <a:spLocks noChangeArrowheads="1"/>
          </p:cNvSpPr>
          <p:nvPr/>
        </p:nvSpPr>
        <p:spPr bwMode="auto">
          <a:xfrm>
            <a:off x="3570288" y="5257800"/>
            <a:ext cx="4714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.777</a:t>
            </a:r>
            <a:endParaRPr lang="en-US" altLang="en-US"/>
          </a:p>
        </p:txBody>
      </p:sp>
      <p:sp>
        <p:nvSpPr>
          <p:cNvPr id="6195" name="Rectangle 54"/>
          <p:cNvSpPr>
            <a:spLocks noChangeArrowheads="1"/>
          </p:cNvSpPr>
          <p:nvPr/>
        </p:nvSpPr>
        <p:spPr bwMode="auto">
          <a:xfrm>
            <a:off x="4913313" y="5257800"/>
            <a:ext cx="4714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.799</a:t>
            </a:r>
            <a:endParaRPr lang="en-US" altLang="en-US"/>
          </a:p>
        </p:txBody>
      </p:sp>
      <p:sp>
        <p:nvSpPr>
          <p:cNvPr id="6196" name="Rectangle 55"/>
          <p:cNvSpPr>
            <a:spLocks noChangeArrowheads="1"/>
          </p:cNvSpPr>
          <p:nvPr/>
        </p:nvSpPr>
        <p:spPr bwMode="auto">
          <a:xfrm>
            <a:off x="6324600" y="5257800"/>
            <a:ext cx="4714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.798</a:t>
            </a:r>
            <a:endParaRPr lang="en-US" altLang="en-US"/>
          </a:p>
        </p:txBody>
      </p:sp>
      <p:sp>
        <p:nvSpPr>
          <p:cNvPr id="6197" name="Rectangle 56"/>
          <p:cNvSpPr>
            <a:spLocks noChangeArrowheads="1"/>
          </p:cNvSpPr>
          <p:nvPr/>
        </p:nvSpPr>
        <p:spPr bwMode="auto">
          <a:xfrm>
            <a:off x="1509713" y="5543550"/>
            <a:ext cx="134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8</a:t>
            </a:r>
            <a:endParaRPr lang="en-US" altLang="en-US"/>
          </a:p>
        </p:txBody>
      </p:sp>
      <p:sp>
        <p:nvSpPr>
          <p:cNvPr id="6198" name="Rectangle 57"/>
          <p:cNvSpPr>
            <a:spLocks noChangeArrowheads="1"/>
          </p:cNvSpPr>
          <p:nvPr/>
        </p:nvSpPr>
        <p:spPr bwMode="auto">
          <a:xfrm>
            <a:off x="2166938" y="5543550"/>
            <a:ext cx="6064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1.000</a:t>
            </a:r>
            <a:endParaRPr lang="en-US" altLang="en-US"/>
          </a:p>
        </p:txBody>
      </p:sp>
      <p:sp>
        <p:nvSpPr>
          <p:cNvPr id="6199" name="Rectangle 58"/>
          <p:cNvSpPr>
            <a:spLocks noChangeArrowheads="1"/>
          </p:cNvSpPr>
          <p:nvPr/>
        </p:nvSpPr>
        <p:spPr bwMode="auto">
          <a:xfrm>
            <a:off x="3570288" y="5543550"/>
            <a:ext cx="4714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.888</a:t>
            </a:r>
            <a:endParaRPr lang="en-US" altLang="en-US"/>
          </a:p>
        </p:txBody>
      </p:sp>
      <p:sp>
        <p:nvSpPr>
          <p:cNvPr id="6200" name="Rectangle 59"/>
          <p:cNvSpPr>
            <a:spLocks noChangeArrowheads="1"/>
          </p:cNvSpPr>
          <p:nvPr/>
        </p:nvSpPr>
        <p:spPr bwMode="auto">
          <a:xfrm>
            <a:off x="4913313" y="5543550"/>
            <a:ext cx="4714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.917</a:t>
            </a:r>
            <a:endParaRPr lang="en-US" altLang="en-US"/>
          </a:p>
        </p:txBody>
      </p:sp>
      <p:sp>
        <p:nvSpPr>
          <p:cNvPr id="6201" name="Rectangle 60"/>
          <p:cNvSpPr>
            <a:spLocks noChangeArrowheads="1"/>
          </p:cNvSpPr>
          <p:nvPr/>
        </p:nvSpPr>
        <p:spPr bwMode="auto">
          <a:xfrm>
            <a:off x="6324600" y="5543550"/>
            <a:ext cx="4714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900"/>
              <a:t>.917</a:t>
            </a:r>
            <a:endParaRPr lang="en-US" altLang="en-US"/>
          </a:p>
        </p:txBody>
      </p:sp>
      <p:sp>
        <p:nvSpPr>
          <p:cNvPr id="6202" name="Rectangle 9"/>
          <p:cNvSpPr>
            <a:spLocks noChangeArrowheads="1"/>
          </p:cNvSpPr>
          <p:nvPr/>
        </p:nvSpPr>
        <p:spPr bwMode="auto">
          <a:xfrm>
            <a:off x="5894388" y="5948363"/>
            <a:ext cx="196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000">
                <a:latin typeface="Times New Roman" panose="02020603050405020304" pitchFamily="18" charset="0"/>
              </a:rPr>
              <a:t>Table A.5, p. 465</a:t>
            </a:r>
          </a:p>
        </p:txBody>
      </p:sp>
      <p:sp>
        <p:nvSpPr>
          <p:cNvPr id="6203" name="Arc 10"/>
          <p:cNvSpPr>
            <a:spLocks/>
          </p:cNvSpPr>
          <p:nvPr/>
        </p:nvSpPr>
        <p:spPr bwMode="auto">
          <a:xfrm>
            <a:off x="5149850" y="5842000"/>
            <a:ext cx="762000" cy="304800"/>
          </a:xfrm>
          <a:custGeom>
            <a:avLst/>
            <a:gdLst>
              <a:gd name="T0" fmla="*/ 948325308 w 21600"/>
              <a:gd name="T1" fmla="*/ 60692798 h 21600"/>
              <a:gd name="T2" fmla="*/ 0 w 21600"/>
              <a:gd name="T3" fmla="*/ 0 h 21600"/>
              <a:gd name="T4" fmla="*/ 948325308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title"/>
          </p:nvPr>
        </p:nvSpPr>
        <p:spPr>
          <a:xfrm>
            <a:off x="1676400" y="685800"/>
            <a:ext cx="6019800" cy="609600"/>
          </a:xfrm>
          <a:noFill/>
        </p:spPr>
        <p:txBody>
          <a:bodyPr/>
          <a:lstStyle/>
          <a:p>
            <a:r>
              <a:rPr lang="en-US" altLang="en-US" sz="3600"/>
              <a:t>Empirical PDF &amp; Hazard Rate</a:t>
            </a:r>
          </a:p>
        </p:txBody>
      </p:sp>
      <p:sp>
        <p:nvSpPr>
          <p:cNvPr id="7" name="Date Placeholder 2"/>
          <p:cNvSpPr>
            <a:spLocks noGrp="1"/>
          </p:cNvSpPr>
          <p:nvPr>
            <p:ph type="dt" sz="quarter" idx="10"/>
          </p:nvPr>
        </p:nvSpPr>
        <p:spPr/>
        <p:txBody>
          <a:bodyPr/>
          <a:lstStyle/>
          <a:p>
            <a:pPr>
              <a:defRPr/>
            </a:pPr>
            <a:r>
              <a:rPr lang="en-US"/>
              <a:t>Chapter 12</a:t>
            </a:r>
          </a:p>
        </p:txBody>
      </p:sp>
      <p:sp>
        <p:nvSpPr>
          <p:cNvPr id="8"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BB36D0E-F165-413A-BFA4-835D27D8C317}" type="slidenum">
              <a:rPr lang="en-US" altLang="en-US" sz="1400">
                <a:latin typeface="Tahoma" panose="020B0604030504040204" pitchFamily="34" charset="0"/>
              </a:rPr>
              <a:pPr/>
              <a:t>11</a:t>
            </a:fld>
            <a:endParaRPr lang="en-US" altLang="en-US" sz="1400">
              <a:latin typeface="Tahoma" panose="020B0604030504040204" pitchFamily="34" charset="0"/>
            </a:endParaRPr>
          </a:p>
        </p:txBody>
      </p:sp>
      <p:graphicFrame>
        <p:nvGraphicFramePr>
          <p:cNvPr id="7170" name="Object 1024"/>
          <p:cNvGraphicFramePr>
            <a:graphicFrameLocks/>
          </p:cNvGraphicFramePr>
          <p:nvPr/>
        </p:nvGraphicFramePr>
        <p:xfrm>
          <a:off x="490538" y="2058988"/>
          <a:ext cx="3014662" cy="912812"/>
        </p:xfrm>
        <a:graphic>
          <a:graphicData uri="http://schemas.openxmlformats.org/presentationml/2006/ole">
            <mc:AlternateContent xmlns:mc="http://schemas.openxmlformats.org/markup-compatibility/2006">
              <mc:Choice xmlns:v="urn:schemas-microsoft-com:vml" Requires="v">
                <p:oleObj spid="_x0000_s7177" name="Equation" r:id="rId4" imgW="1447560" imgH="444240" progId="Equation.3">
                  <p:embed/>
                </p:oleObj>
              </mc:Choice>
              <mc:Fallback>
                <p:oleObj name="Equation" r:id="rId4" imgW="1447560" imgH="44424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538" y="2058988"/>
                        <a:ext cx="3014662" cy="91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1025"/>
          <p:cNvGraphicFramePr>
            <a:graphicFrameLocks/>
          </p:cNvGraphicFramePr>
          <p:nvPr/>
        </p:nvGraphicFramePr>
        <p:xfrm>
          <a:off x="3581400" y="1981200"/>
          <a:ext cx="5243513" cy="898525"/>
        </p:xfrm>
        <a:graphic>
          <a:graphicData uri="http://schemas.openxmlformats.org/presentationml/2006/ole">
            <mc:AlternateContent xmlns:mc="http://schemas.openxmlformats.org/markup-compatibility/2006">
              <mc:Choice xmlns:v="urn:schemas-microsoft-com:vml" Requires="v">
                <p:oleObj spid="_x0000_s7178" name="Equation" r:id="rId6" imgW="2400120" imgH="419040" progId="Equation.3">
                  <p:embed/>
                </p:oleObj>
              </mc:Choice>
              <mc:Fallback>
                <p:oleObj name="Equation" r:id="rId6" imgW="2400120" imgH="419040" progId="Equation.3">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1981200"/>
                        <a:ext cx="5243513"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1026"/>
          <p:cNvGraphicFramePr>
            <a:graphicFrameLocks/>
          </p:cNvGraphicFramePr>
          <p:nvPr/>
        </p:nvGraphicFramePr>
        <p:xfrm>
          <a:off x="457200" y="3352800"/>
          <a:ext cx="7472363" cy="1000125"/>
        </p:xfrm>
        <a:graphic>
          <a:graphicData uri="http://schemas.openxmlformats.org/presentationml/2006/ole">
            <mc:AlternateContent xmlns:mc="http://schemas.openxmlformats.org/markup-compatibility/2006">
              <mc:Choice xmlns:v="urn:schemas-microsoft-com:vml" Requires="v">
                <p:oleObj spid="_x0000_s7179" name="Equation" r:id="rId8" imgW="3352680" imgH="457200" progId="Equation.3">
                  <p:embed/>
                </p:oleObj>
              </mc:Choice>
              <mc:Fallback>
                <p:oleObj name="Equation" r:id="rId8" imgW="3352680" imgH="457200" progId="Equation.3">
                  <p:embed/>
                  <p:pic>
                    <p:nvPicPr>
                      <p:cNvPr id="0" name="Object 10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3352800"/>
                        <a:ext cx="747236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1027"/>
          <p:cNvGraphicFramePr>
            <a:graphicFrameLocks/>
          </p:cNvGraphicFramePr>
          <p:nvPr/>
        </p:nvGraphicFramePr>
        <p:xfrm>
          <a:off x="609600" y="4876800"/>
          <a:ext cx="3135313" cy="1123950"/>
        </p:xfrm>
        <a:graphic>
          <a:graphicData uri="http://schemas.openxmlformats.org/presentationml/2006/ole">
            <mc:AlternateContent xmlns:mc="http://schemas.openxmlformats.org/markup-compatibility/2006">
              <mc:Choice xmlns:v="urn:schemas-microsoft-com:vml" Requires="v">
                <p:oleObj spid="_x0000_s7180" name="Equation" r:id="rId10" imgW="1066680" imgH="393480" progId="Equation.3">
                  <p:embed/>
                </p:oleObj>
              </mc:Choice>
              <mc:Fallback>
                <p:oleObj name="Equation" r:id="rId10" imgW="1066680" imgH="393480" progId="Equation.3">
                  <p:embed/>
                  <p:pic>
                    <p:nvPicPr>
                      <p:cNvPr id="0" name="Object 102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4876800"/>
                        <a:ext cx="3135313"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1026"/>
          <p:cNvSpPr>
            <a:spLocks noGrp="1" noChangeArrowheads="1"/>
          </p:cNvSpPr>
          <p:nvPr>
            <p:ph type="title"/>
          </p:nvPr>
        </p:nvSpPr>
        <p:spPr>
          <a:xfrm>
            <a:off x="1524000" y="533400"/>
            <a:ext cx="6019800" cy="609600"/>
          </a:xfrm>
          <a:noFill/>
        </p:spPr>
        <p:txBody>
          <a:bodyPr/>
          <a:lstStyle/>
          <a:p>
            <a:r>
              <a:rPr lang="en-US" altLang="en-US" sz="3600"/>
              <a:t>Sample Mean &amp; Variance</a:t>
            </a:r>
          </a:p>
        </p:txBody>
      </p:sp>
      <p:sp>
        <p:nvSpPr>
          <p:cNvPr id="6" name="Date Placeholder 2"/>
          <p:cNvSpPr>
            <a:spLocks noGrp="1"/>
          </p:cNvSpPr>
          <p:nvPr>
            <p:ph type="dt" sz="quarter" idx="10"/>
          </p:nvPr>
        </p:nvSpPr>
        <p:spPr/>
        <p:txBody>
          <a:bodyPr/>
          <a:lstStyle/>
          <a:p>
            <a:pPr>
              <a:defRPr/>
            </a:pPr>
            <a:r>
              <a:rPr lang="en-US"/>
              <a:t>Chapter 12</a:t>
            </a:r>
          </a:p>
        </p:txBody>
      </p:sp>
      <p:sp>
        <p:nvSpPr>
          <p:cNvPr id="7"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338EF5A0-EC34-4663-9A4D-F0FA46900359}" type="slidenum">
              <a:rPr lang="en-US" altLang="en-US" sz="1400">
                <a:latin typeface="Tahoma" panose="020B0604030504040204" pitchFamily="34" charset="0"/>
              </a:rPr>
              <a:pPr/>
              <a:t>12</a:t>
            </a:fld>
            <a:endParaRPr lang="en-US" altLang="en-US" sz="1400">
              <a:latin typeface="Tahoma" panose="020B0604030504040204" pitchFamily="34" charset="0"/>
            </a:endParaRPr>
          </a:p>
        </p:txBody>
      </p:sp>
      <p:graphicFrame>
        <p:nvGraphicFramePr>
          <p:cNvPr id="8194" name="Object 1027"/>
          <p:cNvGraphicFramePr>
            <a:graphicFrameLocks/>
          </p:cNvGraphicFramePr>
          <p:nvPr/>
        </p:nvGraphicFramePr>
        <p:xfrm>
          <a:off x="2578100" y="1431925"/>
          <a:ext cx="3059113" cy="1206500"/>
        </p:xfrm>
        <a:graphic>
          <a:graphicData uri="http://schemas.openxmlformats.org/presentationml/2006/ole">
            <mc:AlternateContent xmlns:mc="http://schemas.openxmlformats.org/markup-compatibility/2006">
              <mc:Choice xmlns:v="urn:schemas-microsoft-com:vml" Requires="v">
                <p:oleObj spid="_x0000_s8200" name="Equation" r:id="rId4" imgW="1079280" imgH="431640" progId="Equation.3">
                  <p:embed/>
                </p:oleObj>
              </mc:Choice>
              <mc:Fallback>
                <p:oleObj name="Equation" r:id="rId4" imgW="1079280" imgH="431640" progId="Equation.3">
                  <p:embed/>
                  <p:pic>
                    <p:nvPicPr>
                      <p:cNvPr id="0" name="Object 102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8100" y="1431925"/>
                        <a:ext cx="3059113"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1028"/>
          <p:cNvGraphicFramePr>
            <a:graphicFrameLocks/>
          </p:cNvGraphicFramePr>
          <p:nvPr/>
        </p:nvGraphicFramePr>
        <p:xfrm>
          <a:off x="2133600" y="2895600"/>
          <a:ext cx="4189413" cy="1212850"/>
        </p:xfrm>
        <a:graphic>
          <a:graphicData uri="http://schemas.openxmlformats.org/presentationml/2006/ole">
            <mc:AlternateContent xmlns:mc="http://schemas.openxmlformats.org/markup-compatibility/2006">
              <mc:Choice xmlns:v="urn:schemas-microsoft-com:vml" Requires="v">
                <p:oleObj spid="_x0000_s8201" name="Equation" r:id="rId6" imgW="1511280" imgH="444240" progId="Equation.3">
                  <p:embed/>
                </p:oleObj>
              </mc:Choice>
              <mc:Fallback>
                <p:oleObj name="Equation" r:id="rId6" imgW="1511280" imgH="444240" progId="Equation.3">
                  <p:embed/>
                  <p:pic>
                    <p:nvPicPr>
                      <p:cNvPr id="0" name="Object 102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2895600"/>
                        <a:ext cx="4189413"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1029"/>
          <p:cNvGraphicFramePr>
            <a:graphicFrameLocks/>
          </p:cNvGraphicFramePr>
          <p:nvPr/>
        </p:nvGraphicFramePr>
        <p:xfrm>
          <a:off x="2203450" y="4570413"/>
          <a:ext cx="3967163" cy="1604962"/>
        </p:xfrm>
        <a:graphic>
          <a:graphicData uri="http://schemas.openxmlformats.org/presentationml/2006/ole">
            <mc:AlternateContent xmlns:mc="http://schemas.openxmlformats.org/markup-compatibility/2006">
              <mc:Choice xmlns:v="urn:schemas-microsoft-com:vml" Requires="v">
                <p:oleObj spid="_x0000_s8202" name="Equation" r:id="rId8" imgW="1523880" imgH="622080" progId="Equation.3">
                  <p:embed/>
                </p:oleObj>
              </mc:Choice>
              <mc:Fallback>
                <p:oleObj name="Equation" r:id="rId8" imgW="1523880" imgH="622080" progId="Equation.3">
                  <p:embed/>
                  <p:pic>
                    <p:nvPicPr>
                      <p:cNvPr id="0" name="Object 102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3450" y="4570413"/>
                        <a:ext cx="3967163" cy="160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1026"/>
          <p:cNvSpPr>
            <a:spLocks noGrp="1" noChangeArrowheads="1"/>
          </p:cNvSpPr>
          <p:nvPr>
            <p:ph type="title"/>
          </p:nvPr>
        </p:nvSpPr>
        <p:spPr>
          <a:xfrm>
            <a:off x="1219200" y="609600"/>
            <a:ext cx="7162800" cy="609600"/>
          </a:xfrm>
          <a:noFill/>
        </p:spPr>
        <p:txBody>
          <a:bodyPr/>
          <a:lstStyle/>
          <a:p>
            <a:r>
              <a:rPr lang="en-US" altLang="en-US" sz="3600"/>
              <a:t>Confidence Interval for the Mean</a:t>
            </a:r>
          </a:p>
        </p:txBody>
      </p:sp>
      <p:sp>
        <p:nvSpPr>
          <p:cNvPr id="8" name="Date Placeholder 2"/>
          <p:cNvSpPr>
            <a:spLocks noGrp="1"/>
          </p:cNvSpPr>
          <p:nvPr>
            <p:ph type="dt" sz="quarter" idx="10"/>
          </p:nvPr>
        </p:nvSpPr>
        <p:spPr/>
        <p:txBody>
          <a:bodyPr/>
          <a:lstStyle/>
          <a:p>
            <a:pPr>
              <a:defRPr/>
            </a:pPr>
            <a:r>
              <a:rPr lang="en-US"/>
              <a:t>Chapter 12</a:t>
            </a:r>
          </a:p>
        </p:txBody>
      </p:sp>
      <p:sp>
        <p:nvSpPr>
          <p:cNvPr id="9"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9F429BD-C086-4485-8410-808834791C43}" type="slidenum">
              <a:rPr lang="en-US" altLang="en-US" sz="1400">
                <a:latin typeface="Tahoma" panose="020B0604030504040204" pitchFamily="34" charset="0"/>
              </a:rPr>
              <a:pPr/>
              <a:t>13</a:t>
            </a:fld>
            <a:endParaRPr lang="en-US" altLang="en-US" sz="1400">
              <a:latin typeface="Tahoma" panose="020B0604030504040204" pitchFamily="34" charset="0"/>
            </a:endParaRPr>
          </a:p>
        </p:txBody>
      </p:sp>
      <p:graphicFrame>
        <p:nvGraphicFramePr>
          <p:cNvPr id="9218" name="Object 1027"/>
          <p:cNvGraphicFramePr>
            <a:graphicFrameLocks/>
          </p:cNvGraphicFramePr>
          <p:nvPr/>
        </p:nvGraphicFramePr>
        <p:xfrm>
          <a:off x="1676400" y="1524000"/>
          <a:ext cx="4598988" cy="1398588"/>
        </p:xfrm>
        <a:graphic>
          <a:graphicData uri="http://schemas.openxmlformats.org/presentationml/2006/ole">
            <mc:AlternateContent xmlns:mc="http://schemas.openxmlformats.org/markup-compatibility/2006">
              <mc:Choice xmlns:v="urn:schemas-microsoft-com:vml" Requires="v">
                <p:oleObj spid="_x0000_s9226" name="Equation" r:id="rId4" imgW="1307880" imgH="406080" progId="Equation.3">
                  <p:embed/>
                </p:oleObj>
              </mc:Choice>
              <mc:Fallback>
                <p:oleObj name="Equation" r:id="rId4" imgW="1307880" imgH="406080" progId="Equation.3">
                  <p:embed/>
                  <p:pic>
                    <p:nvPicPr>
                      <p:cNvPr id="0" name="Object 102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524000"/>
                        <a:ext cx="4598988" cy="139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1028"/>
          <p:cNvGraphicFramePr>
            <a:graphicFrameLocks/>
          </p:cNvGraphicFramePr>
          <p:nvPr/>
        </p:nvGraphicFramePr>
        <p:xfrm>
          <a:off x="2438400" y="3429000"/>
          <a:ext cx="4195763" cy="1060450"/>
        </p:xfrm>
        <a:graphic>
          <a:graphicData uri="http://schemas.openxmlformats.org/presentationml/2006/ole">
            <mc:AlternateContent xmlns:mc="http://schemas.openxmlformats.org/markup-compatibility/2006">
              <mc:Choice xmlns:v="urn:schemas-microsoft-com:vml" Requires="v">
                <p:oleObj spid="_x0000_s9227" name="Equation" r:id="rId6" imgW="1523880" imgH="393480" progId="Equation.3">
                  <p:embed/>
                </p:oleObj>
              </mc:Choice>
              <mc:Fallback>
                <p:oleObj name="Equation" r:id="rId6" imgW="1523880" imgH="393480" progId="Equation.3">
                  <p:embed/>
                  <p:pic>
                    <p:nvPicPr>
                      <p:cNvPr id="0" name="Object 102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3429000"/>
                        <a:ext cx="4195763"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3" name="Rectangle 1029"/>
          <p:cNvSpPr>
            <a:spLocks noChangeArrowheads="1"/>
          </p:cNvSpPr>
          <p:nvPr/>
        </p:nvSpPr>
        <p:spPr bwMode="auto">
          <a:xfrm>
            <a:off x="979488" y="3641725"/>
            <a:ext cx="1014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where</a:t>
            </a:r>
          </a:p>
        </p:txBody>
      </p:sp>
      <p:sp>
        <p:nvSpPr>
          <p:cNvPr id="9224" name="Rectangle 1030"/>
          <p:cNvSpPr>
            <a:spLocks noChangeArrowheads="1"/>
          </p:cNvSpPr>
          <p:nvPr/>
        </p:nvSpPr>
        <p:spPr bwMode="auto">
          <a:xfrm>
            <a:off x="5551488" y="4983163"/>
            <a:ext cx="196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000">
                <a:latin typeface="Times New Roman" panose="02020603050405020304" pitchFamily="18" charset="0"/>
              </a:rPr>
              <a:t>Table A.2, p. 462</a:t>
            </a:r>
          </a:p>
        </p:txBody>
      </p:sp>
      <p:sp>
        <p:nvSpPr>
          <p:cNvPr id="9225" name="Arc 1031"/>
          <p:cNvSpPr>
            <a:spLocks/>
          </p:cNvSpPr>
          <p:nvPr/>
        </p:nvSpPr>
        <p:spPr bwMode="auto">
          <a:xfrm>
            <a:off x="4806950" y="4419600"/>
            <a:ext cx="685800" cy="762000"/>
          </a:xfrm>
          <a:custGeom>
            <a:avLst/>
            <a:gdLst>
              <a:gd name="T0" fmla="*/ 691329076 w 21600"/>
              <a:gd name="T1" fmla="*/ 948325308 h 21600"/>
              <a:gd name="T2" fmla="*/ 0 w 21600"/>
              <a:gd name="T3" fmla="*/ 0 h 21600"/>
              <a:gd name="T4" fmla="*/ 69132907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ChangeArrowheads="1"/>
          </p:cNvSpPr>
          <p:nvPr>
            <p:ph type="title"/>
          </p:nvPr>
        </p:nvSpPr>
        <p:spPr>
          <a:xfrm>
            <a:off x="1295400" y="609600"/>
            <a:ext cx="6019800" cy="609600"/>
          </a:xfrm>
          <a:noFill/>
        </p:spPr>
        <p:txBody>
          <a:bodyPr/>
          <a:lstStyle/>
          <a:p>
            <a:r>
              <a:rPr lang="en-US" altLang="en-US" sz="3600">
                <a:latin typeface="Arial" panose="020B0604020202020204" pitchFamily="34" charset="0"/>
              </a:rPr>
              <a:t>Example 12.2</a:t>
            </a:r>
          </a:p>
        </p:txBody>
      </p:sp>
      <p:sp>
        <p:nvSpPr>
          <p:cNvPr id="5" name="Date Placeholder 2"/>
          <p:cNvSpPr>
            <a:spLocks noGrp="1"/>
          </p:cNvSpPr>
          <p:nvPr>
            <p:ph type="dt" sz="quarter" idx="10"/>
          </p:nvPr>
        </p:nvSpPr>
        <p:spPr/>
        <p:txBody>
          <a:bodyPr/>
          <a:lstStyle/>
          <a:p>
            <a:pPr>
              <a:defRPr/>
            </a:pPr>
            <a:r>
              <a:rPr lang="en-US"/>
              <a:t>Chapter 12</a:t>
            </a:r>
          </a:p>
        </p:txBody>
      </p:sp>
      <p:sp>
        <p:nvSpPr>
          <p:cNvPr id="6"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87E9C461-7B49-46E5-B377-86217060EFE7}" type="slidenum">
              <a:rPr lang="en-US" altLang="en-US" sz="1400">
                <a:latin typeface="Tahoma" panose="020B0604030504040204" pitchFamily="34" charset="0"/>
              </a:rPr>
              <a:pPr/>
              <a:t>14</a:t>
            </a:fld>
            <a:endParaRPr lang="en-US" altLang="en-US" sz="1400">
              <a:latin typeface="Tahoma" panose="020B0604030504040204" pitchFamily="34" charset="0"/>
            </a:endParaRPr>
          </a:p>
        </p:txBody>
      </p:sp>
      <p:sp>
        <p:nvSpPr>
          <p:cNvPr id="33797" name="Rectangle 1027"/>
          <p:cNvSpPr>
            <a:spLocks noChangeArrowheads="1"/>
          </p:cNvSpPr>
          <p:nvPr/>
        </p:nvSpPr>
        <p:spPr bwMode="auto">
          <a:xfrm>
            <a:off x="685800" y="1295400"/>
            <a:ext cx="8229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000">
                <a:latin typeface="Book Antiqua" panose="02040602050305030304" pitchFamily="18" charset="0"/>
              </a:rPr>
              <a:t>Given the following 10 failure times in hours, estimate  R(t), F(t), f(t), </a:t>
            </a:r>
            <a:r>
              <a:rPr lang="en-US" altLang="en-US" sz="2000">
                <a:latin typeface="Symbol" panose="05050102010706020507" pitchFamily="18" charset="2"/>
              </a:rPr>
              <a:t>l</a:t>
            </a:r>
            <a:r>
              <a:rPr lang="en-US" altLang="en-US" sz="2000">
                <a:latin typeface="Book Antiqua" panose="02040602050305030304" pitchFamily="18" charset="0"/>
              </a:rPr>
              <a:t>(t) and compute a 90 percent confidence  interval for the MTTF: </a:t>
            </a:r>
          </a:p>
          <a:p>
            <a:pPr algn="l"/>
            <a:r>
              <a:rPr lang="en-US" altLang="en-US" sz="2000">
                <a:latin typeface="Book Antiqua" panose="02040602050305030304" pitchFamily="18" charset="0"/>
              </a:rPr>
              <a:t>24.5, 18.9, 54.7, 48.2, 20.1, 29.3, 15.4, 33.9, 72.0, 86.1</a:t>
            </a:r>
            <a:r>
              <a:rPr lang="en-US" altLang="en-US">
                <a:latin typeface="Book Antiqua" panose="02040602050305030304" pitchFamily="18" charset="0"/>
              </a:rPr>
              <a:t> </a:t>
            </a:r>
          </a:p>
        </p:txBody>
      </p:sp>
      <p:sp>
        <p:nvSpPr>
          <p:cNvPr id="33798" name="Rectangle 1028"/>
          <p:cNvSpPr>
            <a:spLocks noChangeArrowheads="1"/>
          </p:cNvSpPr>
          <p:nvPr/>
        </p:nvSpPr>
        <p:spPr bwMode="auto">
          <a:xfrm>
            <a:off x="1371600" y="2438400"/>
            <a:ext cx="6477000"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1800" u="sng">
                <a:latin typeface="Book Antiqua" panose="02040602050305030304" pitchFamily="18" charset="0"/>
              </a:rPr>
              <a:t>TIME	RELIABILITY 	        DENSITY	HAZARD RATE</a:t>
            </a:r>
            <a:endParaRPr lang="en-US" altLang="en-US" sz="2000">
              <a:latin typeface="Book Antiqua" panose="02040602050305030304" pitchFamily="18" charset="0"/>
            </a:endParaRPr>
          </a:p>
          <a:p>
            <a:pPr algn="l"/>
            <a:r>
              <a:rPr lang="en-US" altLang="en-US" sz="2000">
                <a:latin typeface="Book Antiqua" panose="02040602050305030304" pitchFamily="18" charset="0"/>
              </a:rPr>
              <a:t>  0.0  		1.00		.0059		.0059</a:t>
            </a:r>
          </a:p>
          <a:p>
            <a:pPr algn="l"/>
            <a:r>
              <a:rPr lang="en-US" altLang="en-US" sz="2000">
                <a:latin typeface="Book Antiqua" panose="02040602050305030304" pitchFamily="18" charset="0"/>
              </a:rPr>
              <a:t> 15.4		 .9090		.0260		.0286</a:t>
            </a:r>
          </a:p>
          <a:p>
            <a:pPr algn="l"/>
            <a:r>
              <a:rPr lang="en-US" altLang="en-US" sz="2000">
                <a:latin typeface="Book Antiqua" panose="02040602050305030304" pitchFamily="18" charset="0"/>
              </a:rPr>
              <a:t> 18.9		 .8182		.0757		.0926</a:t>
            </a:r>
          </a:p>
          <a:p>
            <a:pPr algn="l"/>
            <a:r>
              <a:rPr lang="en-US" altLang="en-US" sz="2000">
                <a:latin typeface="Book Antiqua" panose="02040602050305030304" pitchFamily="18" charset="0"/>
              </a:rPr>
              <a:t> 20.1		 .7273		.0207		.0284</a:t>
            </a:r>
          </a:p>
          <a:p>
            <a:pPr algn="l"/>
            <a:r>
              <a:rPr lang="en-US" altLang="en-US" sz="2000">
                <a:latin typeface="Book Antiqua" panose="02040602050305030304" pitchFamily="18" charset="0"/>
              </a:rPr>
              <a:t> 24.5		 .6364		.0189		.0298</a:t>
            </a:r>
          </a:p>
          <a:p>
            <a:pPr algn="l"/>
            <a:r>
              <a:rPr lang="en-US" altLang="en-US" sz="2000">
                <a:latin typeface="Book Antiqua" panose="02040602050305030304" pitchFamily="18" charset="0"/>
              </a:rPr>
              <a:t> 29.3		 .5455		.0198		.0362</a:t>
            </a:r>
          </a:p>
          <a:p>
            <a:pPr algn="l"/>
            <a:r>
              <a:rPr lang="en-US" altLang="en-US" sz="2000">
                <a:latin typeface="Book Antiqua" panose="02040602050305030304" pitchFamily="18" charset="0"/>
              </a:rPr>
              <a:t> 33.9		 .4546		.0064		.0140</a:t>
            </a:r>
          </a:p>
          <a:p>
            <a:pPr algn="l"/>
            <a:r>
              <a:rPr lang="en-US" altLang="en-US" sz="2000">
                <a:latin typeface="Book Antiqua" panose="02040602050305030304" pitchFamily="18" charset="0"/>
              </a:rPr>
              <a:t> 48.2		 .3636		.0140		.0385</a:t>
            </a:r>
          </a:p>
          <a:p>
            <a:pPr algn="l"/>
            <a:r>
              <a:rPr lang="en-US" altLang="en-US" sz="2000">
                <a:latin typeface="Book Antiqua" panose="02040602050305030304" pitchFamily="18" charset="0"/>
              </a:rPr>
              <a:t> 54.7		 .2727		.0053		.0193</a:t>
            </a:r>
          </a:p>
          <a:p>
            <a:pPr algn="l"/>
            <a:r>
              <a:rPr lang="en-US" altLang="en-US" sz="2000">
                <a:latin typeface="Book Antiqua" panose="02040602050305030304" pitchFamily="18" charset="0"/>
              </a:rPr>
              <a:t> 72.0		 .1818		.0064		.0355</a:t>
            </a:r>
          </a:p>
          <a:p>
            <a:pPr algn="l"/>
            <a:r>
              <a:rPr lang="en-US" altLang="en-US" sz="2000">
                <a:latin typeface="Book Antiqua" panose="02040602050305030304" pitchFamily="18" charset="0"/>
              </a:rPr>
              <a:t> 86.1		 .0909</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1600200" y="685800"/>
            <a:ext cx="6019800" cy="609600"/>
          </a:xfrm>
          <a:noFill/>
        </p:spPr>
        <p:txBody>
          <a:bodyPr/>
          <a:lstStyle/>
          <a:p>
            <a:r>
              <a:rPr lang="en-US" altLang="en-US" sz="3600">
                <a:latin typeface="Arial" panose="020B0604020202020204" pitchFamily="34" charset="0"/>
              </a:rPr>
              <a:t>Example 12.2</a:t>
            </a:r>
          </a:p>
        </p:txBody>
      </p:sp>
      <p:sp>
        <p:nvSpPr>
          <p:cNvPr id="6" name="Date Placeholder 2"/>
          <p:cNvSpPr>
            <a:spLocks noGrp="1"/>
          </p:cNvSpPr>
          <p:nvPr>
            <p:ph type="dt" sz="quarter" idx="10"/>
          </p:nvPr>
        </p:nvSpPr>
        <p:spPr/>
        <p:txBody>
          <a:bodyPr/>
          <a:lstStyle/>
          <a:p>
            <a:pPr>
              <a:defRPr/>
            </a:pPr>
            <a:r>
              <a:rPr lang="en-US"/>
              <a:t>Chapter 12</a:t>
            </a:r>
          </a:p>
        </p:txBody>
      </p:sp>
      <p:sp>
        <p:nvSpPr>
          <p:cNvPr id="7"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76C5AC6-5FB7-4CCE-9EF8-635789EF9DEA}" type="slidenum">
              <a:rPr lang="en-US" altLang="en-US" sz="1400">
                <a:latin typeface="Tahoma" panose="020B0604030504040204" pitchFamily="34" charset="0"/>
              </a:rPr>
              <a:pPr/>
              <a:t>15</a:t>
            </a:fld>
            <a:endParaRPr lang="en-US" altLang="en-US" sz="1400">
              <a:latin typeface="Tahoma" panose="020B0604030504040204" pitchFamily="34" charset="0"/>
            </a:endParaRPr>
          </a:p>
        </p:txBody>
      </p:sp>
      <p:graphicFrame>
        <p:nvGraphicFramePr>
          <p:cNvPr id="10242" name="Object 1024"/>
          <p:cNvGraphicFramePr>
            <a:graphicFrameLocks/>
          </p:cNvGraphicFramePr>
          <p:nvPr/>
        </p:nvGraphicFramePr>
        <p:xfrm>
          <a:off x="2286000" y="1752600"/>
          <a:ext cx="3814763" cy="735013"/>
        </p:xfrm>
        <a:graphic>
          <a:graphicData uri="http://schemas.openxmlformats.org/presentationml/2006/ole">
            <mc:AlternateContent xmlns:mc="http://schemas.openxmlformats.org/markup-compatibility/2006">
              <mc:Choice xmlns:v="urn:schemas-microsoft-com:vml" Requires="v">
                <p:oleObj spid="_x0000_s10248" name="Equation" r:id="rId4" imgW="2006280" imgH="393480" progId="Equation.3">
                  <p:embed/>
                </p:oleObj>
              </mc:Choice>
              <mc:Fallback>
                <p:oleObj name="Equation" r:id="rId4" imgW="2006280" imgH="39348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752600"/>
                        <a:ext cx="3814763"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1025"/>
          <p:cNvGraphicFramePr>
            <a:graphicFrameLocks/>
          </p:cNvGraphicFramePr>
          <p:nvPr/>
        </p:nvGraphicFramePr>
        <p:xfrm>
          <a:off x="1119188" y="2971800"/>
          <a:ext cx="6653212" cy="989013"/>
        </p:xfrm>
        <a:graphic>
          <a:graphicData uri="http://schemas.openxmlformats.org/presentationml/2006/ole">
            <mc:AlternateContent xmlns:mc="http://schemas.openxmlformats.org/markup-compatibility/2006">
              <mc:Choice xmlns:v="urn:schemas-microsoft-com:vml" Requires="v">
                <p:oleObj spid="_x0000_s10249" name="Equation" r:id="rId6" imgW="3543120" imgH="419040" progId="Equation.3">
                  <p:embed/>
                </p:oleObj>
              </mc:Choice>
              <mc:Fallback>
                <p:oleObj name="Equation" r:id="rId6" imgW="3543120" imgH="419040" progId="Equation.3">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9188" y="2971800"/>
                        <a:ext cx="6653212"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1026"/>
          <p:cNvGraphicFramePr>
            <a:graphicFrameLocks/>
          </p:cNvGraphicFramePr>
          <p:nvPr/>
        </p:nvGraphicFramePr>
        <p:xfrm>
          <a:off x="1023938" y="4648200"/>
          <a:ext cx="6977062" cy="915988"/>
        </p:xfrm>
        <a:graphic>
          <a:graphicData uri="http://schemas.openxmlformats.org/presentationml/2006/ole">
            <mc:AlternateContent xmlns:mc="http://schemas.openxmlformats.org/markup-compatibility/2006">
              <mc:Choice xmlns:v="urn:schemas-microsoft-com:vml" Requires="v">
                <p:oleObj spid="_x0000_s10250" name="Equation" r:id="rId8" imgW="3733560" imgH="419040" progId="Equation.3">
                  <p:embed/>
                </p:oleObj>
              </mc:Choice>
              <mc:Fallback>
                <p:oleObj name="Equation" r:id="rId8" imgW="3733560" imgH="419040" progId="Equation.3">
                  <p:embed/>
                  <p:pic>
                    <p:nvPicPr>
                      <p:cNvPr id="0" name="Object 10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3938" y="4648200"/>
                        <a:ext cx="6977062"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1371600" y="685800"/>
            <a:ext cx="6019800" cy="609600"/>
          </a:xfrm>
          <a:noFill/>
        </p:spPr>
        <p:txBody>
          <a:bodyPr/>
          <a:lstStyle/>
          <a:p>
            <a:r>
              <a:rPr lang="en-US" altLang="en-US" sz="3600">
                <a:latin typeface="Arial" panose="020B0604020202020204" pitchFamily="34" charset="0"/>
              </a:rPr>
              <a:t>Example 12.2</a:t>
            </a:r>
          </a:p>
        </p:txBody>
      </p:sp>
      <p:sp>
        <p:nvSpPr>
          <p:cNvPr id="6" name="Date Placeholder 2"/>
          <p:cNvSpPr>
            <a:spLocks noGrp="1"/>
          </p:cNvSpPr>
          <p:nvPr>
            <p:ph type="dt" sz="quarter" idx="10"/>
          </p:nvPr>
        </p:nvSpPr>
        <p:spPr/>
        <p:txBody>
          <a:bodyPr/>
          <a:lstStyle/>
          <a:p>
            <a:pPr>
              <a:defRPr/>
            </a:pPr>
            <a:r>
              <a:rPr lang="en-US"/>
              <a:t>Chapter 12</a:t>
            </a:r>
          </a:p>
        </p:txBody>
      </p:sp>
      <p:sp>
        <p:nvSpPr>
          <p:cNvPr id="7"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667F645B-D124-46F9-8EB0-6B72A1FC73AE}" type="slidenum">
              <a:rPr lang="en-US" altLang="en-US" sz="1400">
                <a:latin typeface="Tahoma" panose="020B0604030504040204" pitchFamily="34" charset="0"/>
              </a:rPr>
              <a:pPr/>
              <a:t>16</a:t>
            </a:fld>
            <a:endParaRPr lang="en-US" altLang="en-US" sz="1400">
              <a:latin typeface="Tahoma" panose="020B0604030504040204" pitchFamily="34" charset="0"/>
            </a:endParaRPr>
          </a:p>
        </p:txBody>
      </p:sp>
      <p:graphicFrame>
        <p:nvGraphicFramePr>
          <p:cNvPr id="11266" name="Object 1024"/>
          <p:cNvGraphicFramePr>
            <a:graphicFrameLocks/>
          </p:cNvGraphicFramePr>
          <p:nvPr/>
        </p:nvGraphicFramePr>
        <p:xfrm>
          <a:off x="1462088" y="3276600"/>
          <a:ext cx="6157912" cy="1216025"/>
        </p:xfrm>
        <a:graphic>
          <a:graphicData uri="http://schemas.openxmlformats.org/presentationml/2006/ole">
            <mc:AlternateContent xmlns:mc="http://schemas.openxmlformats.org/markup-compatibility/2006">
              <mc:Choice xmlns:v="urn:schemas-microsoft-com:vml" Requires="v">
                <p:oleObj spid="_x0000_s11272" name="Equation" r:id="rId4" imgW="3466800" imgH="634680" progId="Equation.3">
                  <p:embed/>
                </p:oleObj>
              </mc:Choice>
              <mc:Fallback>
                <p:oleObj name="Equation" r:id="rId4" imgW="3466800" imgH="63468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2088" y="3276600"/>
                        <a:ext cx="6157912"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1" name="Rectangle 4"/>
          <p:cNvSpPr>
            <a:spLocks noChangeArrowheads="1"/>
          </p:cNvSpPr>
          <p:nvPr/>
        </p:nvSpPr>
        <p:spPr bwMode="auto">
          <a:xfrm>
            <a:off x="304800" y="4953000"/>
            <a:ext cx="8305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latin typeface="Book Antiqua" panose="02040602050305030304" pitchFamily="18" charset="0"/>
              </a:rPr>
              <a:t>40.31 ± 1.833 x 24.198/</a:t>
            </a:r>
            <a:r>
              <a:rPr lang="en-US" altLang="en-US">
                <a:latin typeface="Symbol" panose="05050102010706020507" pitchFamily="18" charset="2"/>
              </a:rPr>
              <a:t>Ö</a:t>
            </a:r>
            <a:r>
              <a:rPr lang="en-US" altLang="en-US">
                <a:latin typeface="Book Antiqua" panose="02040602050305030304" pitchFamily="18" charset="0"/>
              </a:rPr>
              <a:t>10 =  [26.284, 54.34] is a 90 percent </a:t>
            </a:r>
          </a:p>
          <a:p>
            <a:pPr algn="l"/>
            <a:r>
              <a:rPr lang="en-US" altLang="en-US">
                <a:latin typeface="Book Antiqua" panose="02040602050305030304" pitchFamily="18" charset="0"/>
              </a:rPr>
              <a:t>confidence interval where t.</a:t>
            </a:r>
            <a:r>
              <a:rPr lang="en-US" altLang="en-US" baseline="-25000">
                <a:latin typeface="Book Antiqua" panose="02040602050305030304" pitchFamily="18" charset="0"/>
              </a:rPr>
              <a:t>05,9</a:t>
            </a:r>
            <a:r>
              <a:rPr lang="en-US" altLang="en-US">
                <a:latin typeface="Book Antiqua" panose="02040602050305030304" pitchFamily="18" charset="0"/>
              </a:rPr>
              <a:t> = 1.833 from Appendix 12-B. </a:t>
            </a:r>
          </a:p>
        </p:txBody>
      </p:sp>
      <p:graphicFrame>
        <p:nvGraphicFramePr>
          <p:cNvPr id="11267" name="Object 1025"/>
          <p:cNvGraphicFramePr>
            <a:graphicFrameLocks/>
          </p:cNvGraphicFramePr>
          <p:nvPr/>
        </p:nvGraphicFramePr>
        <p:xfrm>
          <a:off x="1316038" y="1981200"/>
          <a:ext cx="5999162" cy="911225"/>
        </p:xfrm>
        <a:graphic>
          <a:graphicData uri="http://schemas.openxmlformats.org/presentationml/2006/ole">
            <mc:AlternateContent xmlns:mc="http://schemas.openxmlformats.org/markup-compatibility/2006">
              <mc:Choice xmlns:v="urn:schemas-microsoft-com:vml" Requires="v">
                <p:oleObj spid="_x0000_s11273" name="Equation" r:id="rId6" imgW="2997000" imgH="393480" progId="Equation.3">
                  <p:embed/>
                </p:oleObj>
              </mc:Choice>
              <mc:Fallback>
                <p:oleObj name="Equation" r:id="rId6" imgW="2997000" imgH="393480" progId="Equation.3">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6038" y="1981200"/>
                        <a:ext cx="5999162"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026"/>
          <p:cNvSpPr>
            <a:spLocks noGrp="1" noChangeArrowheads="1"/>
          </p:cNvSpPr>
          <p:nvPr>
            <p:ph type="title"/>
          </p:nvPr>
        </p:nvSpPr>
        <p:spPr>
          <a:xfrm>
            <a:off x="1295400" y="609600"/>
            <a:ext cx="6019800" cy="609600"/>
          </a:xfrm>
          <a:noFill/>
        </p:spPr>
        <p:txBody>
          <a:bodyPr/>
          <a:lstStyle/>
          <a:p>
            <a:r>
              <a:rPr lang="en-US" altLang="en-US" sz="3600">
                <a:latin typeface="Arial" panose="020B0604020202020204" pitchFamily="34" charset="0"/>
              </a:rPr>
              <a:t>Example 12.2</a:t>
            </a:r>
          </a:p>
        </p:txBody>
      </p:sp>
      <p:sp>
        <p:nvSpPr>
          <p:cNvPr id="28" name="Date Placeholder 2"/>
          <p:cNvSpPr>
            <a:spLocks noGrp="1"/>
          </p:cNvSpPr>
          <p:nvPr>
            <p:ph type="dt" sz="quarter" idx="10"/>
          </p:nvPr>
        </p:nvSpPr>
        <p:spPr/>
        <p:txBody>
          <a:bodyPr/>
          <a:lstStyle/>
          <a:p>
            <a:pPr>
              <a:defRPr/>
            </a:pPr>
            <a:r>
              <a:rPr lang="en-US"/>
              <a:t>Chapter 12</a:t>
            </a:r>
          </a:p>
        </p:txBody>
      </p:sp>
      <p:sp>
        <p:nvSpPr>
          <p:cNvPr id="29"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0BC85D-FFD5-42E9-AE21-62547DAB6A78}" type="slidenum">
              <a:rPr lang="en-US" altLang="en-US" sz="1400">
                <a:latin typeface="Tahoma" panose="020B0604030504040204" pitchFamily="34" charset="0"/>
              </a:rPr>
              <a:pPr/>
              <a:t>17</a:t>
            </a:fld>
            <a:endParaRPr lang="en-US" altLang="en-US" sz="1400">
              <a:latin typeface="Tahoma" panose="020B0604030504040204" pitchFamily="34" charset="0"/>
            </a:endParaRPr>
          </a:p>
        </p:txBody>
      </p:sp>
      <p:graphicFrame>
        <p:nvGraphicFramePr>
          <p:cNvPr id="12290" name="Object 1027"/>
          <p:cNvGraphicFramePr>
            <a:graphicFrameLocks/>
          </p:cNvGraphicFramePr>
          <p:nvPr/>
        </p:nvGraphicFramePr>
        <p:xfrm>
          <a:off x="2209800" y="1143000"/>
          <a:ext cx="5257800" cy="4648200"/>
        </p:xfrm>
        <a:graphic>
          <a:graphicData uri="http://schemas.openxmlformats.org/presentationml/2006/ole">
            <mc:AlternateContent xmlns:mc="http://schemas.openxmlformats.org/markup-compatibility/2006">
              <mc:Choice xmlns:v="urn:schemas-microsoft-com:vml" Requires="v">
                <p:oleObj spid="_x0000_s12318" name="Document" r:id="rId4" imgW="2743200" imgH="2743200" progId="Word.Document.8">
                  <p:embed/>
                </p:oleObj>
              </mc:Choice>
              <mc:Fallback>
                <p:oleObj name="Document" r:id="rId4" imgW="2743200" imgH="2743200" progId="Word.Document.8">
                  <p:embed/>
                  <p:pic>
                    <p:nvPicPr>
                      <p:cNvPr id="0" name="Object 1027"/>
                      <p:cNvPicPr>
                        <a:picLocks noChangeArrowheads="1"/>
                      </p:cNvPicPr>
                      <p:nvPr/>
                    </p:nvPicPr>
                    <p:blipFill>
                      <a:blip r:embed="rId5">
                        <a:extLst>
                          <a:ext uri="{28A0092B-C50C-407E-A947-70E740481C1C}">
                            <a14:useLocalDpi xmlns:a14="http://schemas.microsoft.com/office/drawing/2010/main" val="0"/>
                          </a:ext>
                        </a:extLst>
                      </a:blip>
                      <a:srcRect t="11594"/>
                      <a:stretch>
                        <a:fillRect/>
                      </a:stretch>
                    </p:blipFill>
                    <p:spPr bwMode="auto">
                      <a:xfrm>
                        <a:off x="2209800" y="1143000"/>
                        <a:ext cx="5257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028"/>
          <p:cNvGrpSpPr>
            <a:grpSpLocks/>
          </p:cNvGrpSpPr>
          <p:nvPr/>
        </p:nvGrpSpPr>
        <p:grpSpPr bwMode="auto">
          <a:xfrm>
            <a:off x="2514600" y="2133600"/>
            <a:ext cx="4800600" cy="2759075"/>
            <a:chOff x="1488" y="1910"/>
            <a:chExt cx="3024" cy="1738"/>
          </a:xfrm>
        </p:grpSpPr>
        <p:sp>
          <p:nvSpPr>
            <p:cNvPr id="12296" name="Rectangle 1029"/>
            <p:cNvSpPr>
              <a:spLocks noChangeArrowheads="1"/>
            </p:cNvSpPr>
            <p:nvPr/>
          </p:nvSpPr>
          <p:spPr bwMode="auto">
            <a:xfrm>
              <a:off x="3542" y="1910"/>
              <a:ext cx="7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step</a:t>
              </a:r>
            </a:p>
            <a:p>
              <a:pPr algn="l"/>
              <a:r>
                <a:rPr lang="en-US" altLang="en-US"/>
                <a:t>function</a:t>
              </a:r>
            </a:p>
          </p:txBody>
        </p:sp>
        <p:sp>
          <p:nvSpPr>
            <p:cNvPr id="12297" name="Line 1030"/>
            <p:cNvSpPr>
              <a:spLocks noChangeShapeType="1"/>
            </p:cNvSpPr>
            <p:nvPr/>
          </p:nvSpPr>
          <p:spPr bwMode="auto">
            <a:xfrm>
              <a:off x="1488" y="1920"/>
              <a:ext cx="4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298" name="Line 1031"/>
            <p:cNvSpPr>
              <a:spLocks noChangeShapeType="1"/>
            </p:cNvSpPr>
            <p:nvPr/>
          </p:nvSpPr>
          <p:spPr bwMode="auto">
            <a:xfrm>
              <a:off x="1968" y="1920"/>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299" name="Line 1032"/>
            <p:cNvSpPr>
              <a:spLocks noChangeShapeType="1"/>
            </p:cNvSpPr>
            <p:nvPr/>
          </p:nvSpPr>
          <p:spPr bwMode="auto">
            <a:xfrm>
              <a:off x="1968" y="2064"/>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00" name="Line 1033"/>
            <p:cNvSpPr>
              <a:spLocks noChangeShapeType="1"/>
            </p:cNvSpPr>
            <p:nvPr/>
          </p:nvSpPr>
          <p:spPr bwMode="auto">
            <a:xfrm>
              <a:off x="2064" y="2064"/>
              <a:ext cx="0"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01" name="Line 1034"/>
            <p:cNvSpPr>
              <a:spLocks noChangeShapeType="1"/>
            </p:cNvSpPr>
            <p:nvPr/>
          </p:nvSpPr>
          <p:spPr bwMode="auto">
            <a:xfrm>
              <a:off x="2064" y="2304"/>
              <a:ext cx="4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02" name="Line 1035"/>
            <p:cNvSpPr>
              <a:spLocks noChangeShapeType="1"/>
            </p:cNvSpPr>
            <p:nvPr/>
          </p:nvSpPr>
          <p:spPr bwMode="auto">
            <a:xfrm>
              <a:off x="2112" y="2304"/>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03" name="Line 1036"/>
            <p:cNvSpPr>
              <a:spLocks noChangeShapeType="1"/>
            </p:cNvSpPr>
            <p:nvPr/>
          </p:nvSpPr>
          <p:spPr bwMode="auto">
            <a:xfrm>
              <a:off x="2112" y="2448"/>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04" name="Line 1037"/>
            <p:cNvSpPr>
              <a:spLocks noChangeShapeType="1"/>
            </p:cNvSpPr>
            <p:nvPr/>
          </p:nvSpPr>
          <p:spPr bwMode="auto">
            <a:xfrm>
              <a:off x="2208" y="2448"/>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05" name="Line 1038"/>
            <p:cNvSpPr>
              <a:spLocks noChangeShapeType="1"/>
            </p:cNvSpPr>
            <p:nvPr/>
          </p:nvSpPr>
          <p:spPr bwMode="auto">
            <a:xfrm>
              <a:off x="2208" y="2592"/>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06" name="Line 1039"/>
            <p:cNvSpPr>
              <a:spLocks noChangeShapeType="1"/>
            </p:cNvSpPr>
            <p:nvPr/>
          </p:nvSpPr>
          <p:spPr bwMode="auto">
            <a:xfrm>
              <a:off x="2352" y="2592"/>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07" name="Line 1040"/>
            <p:cNvSpPr>
              <a:spLocks noChangeShapeType="1"/>
            </p:cNvSpPr>
            <p:nvPr/>
          </p:nvSpPr>
          <p:spPr bwMode="auto">
            <a:xfrm>
              <a:off x="2352" y="2784"/>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08" name="Line 1041"/>
            <p:cNvSpPr>
              <a:spLocks noChangeShapeType="1"/>
            </p:cNvSpPr>
            <p:nvPr/>
          </p:nvSpPr>
          <p:spPr bwMode="auto">
            <a:xfrm>
              <a:off x="2496" y="2784"/>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09" name="Line 1042"/>
            <p:cNvSpPr>
              <a:spLocks noChangeShapeType="1"/>
            </p:cNvSpPr>
            <p:nvPr/>
          </p:nvSpPr>
          <p:spPr bwMode="auto">
            <a:xfrm>
              <a:off x="2496" y="2928"/>
              <a:ext cx="4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10" name="Line 1043"/>
            <p:cNvSpPr>
              <a:spLocks noChangeShapeType="1"/>
            </p:cNvSpPr>
            <p:nvPr/>
          </p:nvSpPr>
          <p:spPr bwMode="auto">
            <a:xfrm>
              <a:off x="2928" y="2928"/>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11" name="Line 1044"/>
            <p:cNvSpPr>
              <a:spLocks noChangeShapeType="1"/>
            </p:cNvSpPr>
            <p:nvPr/>
          </p:nvSpPr>
          <p:spPr bwMode="auto">
            <a:xfrm>
              <a:off x="2928" y="3120"/>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12" name="Line 1045"/>
            <p:cNvSpPr>
              <a:spLocks noChangeShapeType="1"/>
            </p:cNvSpPr>
            <p:nvPr/>
          </p:nvSpPr>
          <p:spPr bwMode="auto">
            <a:xfrm>
              <a:off x="3120" y="3120"/>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13" name="Line 1046"/>
            <p:cNvSpPr>
              <a:spLocks noChangeShapeType="1"/>
            </p:cNvSpPr>
            <p:nvPr/>
          </p:nvSpPr>
          <p:spPr bwMode="auto">
            <a:xfrm>
              <a:off x="3120" y="3264"/>
              <a:ext cx="5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14" name="Line 1047"/>
            <p:cNvSpPr>
              <a:spLocks noChangeShapeType="1"/>
            </p:cNvSpPr>
            <p:nvPr/>
          </p:nvSpPr>
          <p:spPr bwMode="auto">
            <a:xfrm>
              <a:off x="3648" y="3264"/>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15" name="Line 1048"/>
            <p:cNvSpPr>
              <a:spLocks noChangeShapeType="1"/>
            </p:cNvSpPr>
            <p:nvPr/>
          </p:nvSpPr>
          <p:spPr bwMode="auto">
            <a:xfrm>
              <a:off x="3648" y="3456"/>
              <a:ext cx="4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16" name="Line 1049"/>
            <p:cNvSpPr>
              <a:spLocks noChangeShapeType="1"/>
            </p:cNvSpPr>
            <p:nvPr/>
          </p:nvSpPr>
          <p:spPr bwMode="auto">
            <a:xfrm>
              <a:off x="4080" y="3456"/>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17" name="Line 1050"/>
            <p:cNvSpPr>
              <a:spLocks noChangeShapeType="1"/>
            </p:cNvSpPr>
            <p:nvPr/>
          </p:nvSpPr>
          <p:spPr bwMode="auto">
            <a:xfrm>
              <a:off x="4080" y="3648"/>
              <a:ext cx="4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2295" name="Text Box 1052"/>
          <p:cNvSpPr txBox="1">
            <a:spLocks noChangeArrowheads="1"/>
          </p:cNvSpPr>
          <p:nvPr/>
        </p:nvSpPr>
        <p:spPr bwMode="auto">
          <a:xfrm>
            <a:off x="685800" y="1905000"/>
            <a:ext cx="1373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reliability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1026"/>
          <p:cNvSpPr>
            <a:spLocks noGrp="1" noChangeArrowheads="1"/>
          </p:cNvSpPr>
          <p:nvPr>
            <p:ph type="title"/>
          </p:nvPr>
        </p:nvSpPr>
        <p:spPr>
          <a:xfrm>
            <a:off x="1524000" y="533400"/>
            <a:ext cx="6019800" cy="609600"/>
          </a:xfrm>
          <a:noFill/>
        </p:spPr>
        <p:txBody>
          <a:bodyPr/>
          <a:lstStyle/>
          <a:p>
            <a:r>
              <a:rPr lang="en-US" altLang="en-US" sz="3600">
                <a:latin typeface="Arial" panose="020B0604020202020204" pitchFamily="34" charset="0"/>
              </a:rPr>
              <a:t>Example 12.2</a:t>
            </a:r>
          </a:p>
        </p:txBody>
      </p:sp>
      <p:sp>
        <p:nvSpPr>
          <p:cNvPr id="5" name="Date Placeholder 2"/>
          <p:cNvSpPr>
            <a:spLocks noGrp="1"/>
          </p:cNvSpPr>
          <p:nvPr>
            <p:ph type="dt" sz="quarter" idx="10"/>
          </p:nvPr>
        </p:nvSpPr>
        <p:spPr/>
        <p:txBody>
          <a:bodyPr/>
          <a:lstStyle/>
          <a:p>
            <a:pPr>
              <a:defRPr/>
            </a:pPr>
            <a:r>
              <a:rPr lang="en-US"/>
              <a:t>Chapter 12</a:t>
            </a:r>
          </a:p>
        </p:txBody>
      </p:sp>
      <p:sp>
        <p:nvSpPr>
          <p:cNvPr id="6"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FC926DD7-E715-448E-A057-960A7ACFEF30}" type="slidenum">
              <a:rPr lang="en-US" altLang="en-US" sz="1400">
                <a:latin typeface="Tahoma" panose="020B0604030504040204" pitchFamily="34" charset="0"/>
              </a:rPr>
              <a:pPr/>
              <a:t>18</a:t>
            </a:fld>
            <a:endParaRPr lang="en-US" altLang="en-US" sz="1400">
              <a:latin typeface="Tahoma" panose="020B0604030504040204" pitchFamily="34" charset="0"/>
            </a:endParaRPr>
          </a:p>
        </p:txBody>
      </p:sp>
      <p:graphicFrame>
        <p:nvGraphicFramePr>
          <p:cNvPr id="13314" name="Object 1024"/>
          <p:cNvGraphicFramePr>
            <a:graphicFrameLocks/>
          </p:cNvGraphicFramePr>
          <p:nvPr/>
        </p:nvGraphicFramePr>
        <p:xfrm>
          <a:off x="528638" y="1600200"/>
          <a:ext cx="3962400" cy="3962400"/>
        </p:xfrm>
        <a:graphic>
          <a:graphicData uri="http://schemas.openxmlformats.org/presentationml/2006/ole">
            <mc:AlternateContent xmlns:mc="http://schemas.openxmlformats.org/markup-compatibility/2006">
              <mc:Choice xmlns:v="urn:schemas-microsoft-com:vml" Requires="v">
                <p:oleObj spid="_x0000_s13319" name="Document" r:id="rId4" imgW="2743200" imgH="2743200" progId="Word.Document.8">
                  <p:embed/>
                </p:oleObj>
              </mc:Choice>
              <mc:Fallback>
                <p:oleObj name="Document" r:id="rId4" imgW="2743200" imgH="2743200" progId="Word.Document.8">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38" y="1600200"/>
                        <a:ext cx="39624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1025"/>
          <p:cNvGraphicFramePr>
            <a:graphicFrameLocks/>
          </p:cNvGraphicFramePr>
          <p:nvPr/>
        </p:nvGraphicFramePr>
        <p:xfrm>
          <a:off x="4648200" y="1600200"/>
          <a:ext cx="4024313" cy="4024313"/>
        </p:xfrm>
        <a:graphic>
          <a:graphicData uri="http://schemas.openxmlformats.org/presentationml/2006/ole">
            <mc:AlternateContent xmlns:mc="http://schemas.openxmlformats.org/markup-compatibility/2006">
              <mc:Choice xmlns:v="urn:schemas-microsoft-com:vml" Requires="v">
                <p:oleObj spid="_x0000_s13320" name="Document" r:id="rId6" imgW="2743200" imgH="2743200" progId="Word.Document.8">
                  <p:embed/>
                </p:oleObj>
              </mc:Choice>
              <mc:Fallback>
                <p:oleObj name="Document" r:id="rId6" imgW="2743200" imgH="2743200" progId="Word.Document.8">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1600200"/>
                        <a:ext cx="4024313" cy="402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1066800" y="304800"/>
            <a:ext cx="5080000" cy="596900"/>
          </a:xfrm>
          <a:noFill/>
        </p:spPr>
        <p:txBody>
          <a:bodyPr/>
          <a:lstStyle/>
          <a:p>
            <a:r>
              <a:rPr lang="en-US" altLang="en-US" sz="3600">
                <a:latin typeface="Arial" panose="020B0604020202020204" pitchFamily="34" charset="0"/>
              </a:rPr>
              <a:t>Example 12.3</a:t>
            </a:r>
          </a:p>
        </p:txBody>
      </p:sp>
      <p:sp>
        <p:nvSpPr>
          <p:cNvPr id="14" name="Date Placeholder 2"/>
          <p:cNvSpPr>
            <a:spLocks noGrp="1"/>
          </p:cNvSpPr>
          <p:nvPr>
            <p:ph type="dt" sz="quarter" idx="10"/>
          </p:nvPr>
        </p:nvSpPr>
        <p:spPr/>
        <p:txBody>
          <a:bodyPr/>
          <a:lstStyle/>
          <a:p>
            <a:pPr>
              <a:defRPr/>
            </a:pPr>
            <a:r>
              <a:rPr lang="en-US"/>
              <a:t>Chapter 12</a:t>
            </a:r>
          </a:p>
        </p:txBody>
      </p:sp>
      <p:sp>
        <p:nvSpPr>
          <p:cNvPr id="1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13996650-297F-45B0-B29F-60CCB512C743}" type="slidenum">
              <a:rPr lang="en-US" altLang="en-US" sz="1400">
                <a:latin typeface="Tahoma" panose="020B0604030504040204" pitchFamily="34" charset="0"/>
              </a:rPr>
              <a:pPr/>
              <a:t>19</a:t>
            </a:fld>
            <a:endParaRPr lang="en-US" altLang="en-US" sz="1400">
              <a:latin typeface="Tahoma" panose="020B0604030504040204" pitchFamily="34" charset="0"/>
            </a:endParaRPr>
          </a:p>
        </p:txBody>
      </p:sp>
      <p:sp>
        <p:nvSpPr>
          <p:cNvPr id="14343" name="Rectangle 3"/>
          <p:cNvSpPr>
            <a:spLocks noChangeArrowheads="1"/>
          </p:cNvSpPr>
          <p:nvPr/>
        </p:nvSpPr>
        <p:spPr bwMode="auto">
          <a:xfrm>
            <a:off x="457200" y="1066800"/>
            <a:ext cx="8534400" cy="1016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000"/>
              <a:t>The following repair times in hours were observed as part of a maintainability demonstration on a new packaging machine:</a:t>
            </a:r>
          </a:p>
          <a:p>
            <a:pPr algn="l"/>
            <a:r>
              <a:rPr lang="en-US" altLang="en-US" sz="2000"/>
              <a:t>	  5, 6.2, 2.3, 3.5, 2.7, 8.9, 5.4, 4.6.</a:t>
            </a:r>
            <a:r>
              <a:rPr lang="en-US" altLang="en-US" sz="2000">
                <a:latin typeface="Book Antiqua" panose="02040602050305030304" pitchFamily="18" charset="0"/>
              </a:rPr>
              <a:t>  </a:t>
            </a:r>
          </a:p>
        </p:txBody>
      </p:sp>
      <p:grpSp>
        <p:nvGrpSpPr>
          <p:cNvPr id="14344" name="Group 4"/>
          <p:cNvGrpSpPr>
            <a:grpSpLocks/>
          </p:cNvGrpSpPr>
          <p:nvPr/>
        </p:nvGrpSpPr>
        <p:grpSpPr bwMode="auto">
          <a:xfrm>
            <a:off x="457200" y="2057400"/>
            <a:ext cx="7381875" cy="3378200"/>
            <a:chOff x="191" y="1574"/>
            <a:chExt cx="4650" cy="2128"/>
          </a:xfrm>
        </p:grpSpPr>
        <p:sp>
          <p:nvSpPr>
            <p:cNvPr id="14350" name="Rectangle 5"/>
            <p:cNvSpPr>
              <a:spLocks noChangeArrowheads="1"/>
            </p:cNvSpPr>
            <p:nvPr/>
          </p:nvSpPr>
          <p:spPr bwMode="auto">
            <a:xfrm>
              <a:off x="191" y="1680"/>
              <a:ext cx="175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After rank ordering </a:t>
              </a:r>
            </a:p>
            <a:p>
              <a:pPr algn="l"/>
              <a:r>
                <a:rPr lang="en-US" altLang="en-US"/>
                <a:t>the data:</a:t>
              </a:r>
            </a:p>
          </p:txBody>
        </p:sp>
        <p:sp>
          <p:nvSpPr>
            <p:cNvPr id="14351" name="Rectangle 6"/>
            <p:cNvSpPr>
              <a:spLocks noChangeArrowheads="1"/>
            </p:cNvSpPr>
            <p:nvPr/>
          </p:nvSpPr>
          <p:spPr bwMode="auto">
            <a:xfrm>
              <a:off x="2102" y="1574"/>
              <a:ext cx="2739" cy="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u="sng">
                  <a:latin typeface="Book Antiqua" panose="02040602050305030304" pitchFamily="18" charset="0"/>
                </a:rPr>
                <a:t>i        Repair Time         i / (8+1)</a:t>
              </a:r>
              <a:endParaRPr lang="en-US" altLang="en-US">
                <a:latin typeface="Book Antiqua" panose="02040602050305030304" pitchFamily="18" charset="0"/>
              </a:endParaRPr>
            </a:p>
            <a:p>
              <a:pPr algn="l"/>
              <a:r>
                <a:rPr lang="en-US" altLang="en-US">
                  <a:latin typeface="Book Antiqua" panose="02040602050305030304" pitchFamily="18" charset="0"/>
                </a:rPr>
                <a:t> 1    	   2.3       	     .111</a:t>
              </a:r>
            </a:p>
            <a:p>
              <a:pPr algn="l"/>
              <a:r>
                <a:rPr lang="en-US" altLang="en-US">
                  <a:latin typeface="Book Antiqua" panose="02040602050305030304" pitchFamily="18" charset="0"/>
                </a:rPr>
                <a:t> 2     	  2.7       	     .222</a:t>
              </a:r>
            </a:p>
            <a:p>
              <a:pPr algn="l"/>
              <a:r>
                <a:rPr lang="en-US" altLang="en-US">
                  <a:latin typeface="Book Antiqua" panose="02040602050305030304" pitchFamily="18" charset="0"/>
                </a:rPr>
                <a:t> 3     	  3.5       	     .333</a:t>
              </a:r>
            </a:p>
            <a:p>
              <a:pPr algn="l"/>
              <a:r>
                <a:rPr lang="en-US" altLang="en-US">
                  <a:latin typeface="Book Antiqua" panose="02040602050305030304" pitchFamily="18" charset="0"/>
                </a:rPr>
                <a:t> 4    	   4.6     	     .444</a:t>
              </a:r>
            </a:p>
            <a:p>
              <a:pPr algn="l"/>
              <a:r>
                <a:rPr lang="en-US" altLang="en-US">
                  <a:latin typeface="Book Antiqua" panose="02040602050305030304" pitchFamily="18" charset="0"/>
                </a:rPr>
                <a:t> 5    	   5.0    	     .556</a:t>
              </a:r>
            </a:p>
            <a:p>
              <a:pPr algn="l"/>
              <a:r>
                <a:rPr lang="en-US" altLang="en-US">
                  <a:latin typeface="Book Antiqua" panose="02040602050305030304" pitchFamily="18" charset="0"/>
                </a:rPr>
                <a:t> 6    	   5.4   		     .667</a:t>
              </a:r>
            </a:p>
            <a:p>
              <a:pPr algn="l"/>
              <a:r>
                <a:rPr lang="en-US" altLang="en-US">
                  <a:latin typeface="Book Antiqua" panose="02040602050305030304" pitchFamily="18" charset="0"/>
                </a:rPr>
                <a:t> 7    	   6.2   		     .777</a:t>
              </a:r>
            </a:p>
            <a:p>
              <a:pPr algn="l"/>
              <a:r>
                <a:rPr lang="en-US" altLang="en-US">
                  <a:latin typeface="Book Antiqua" panose="02040602050305030304" pitchFamily="18" charset="0"/>
                </a:rPr>
                <a:t> 8    	   8.9   		     .889</a:t>
              </a:r>
            </a:p>
          </p:txBody>
        </p:sp>
      </p:grpSp>
      <p:grpSp>
        <p:nvGrpSpPr>
          <p:cNvPr id="14345" name="Group 7"/>
          <p:cNvGrpSpPr>
            <a:grpSpLocks/>
          </p:cNvGrpSpPr>
          <p:nvPr/>
        </p:nvGrpSpPr>
        <p:grpSpPr bwMode="auto">
          <a:xfrm>
            <a:off x="7467600" y="2286000"/>
            <a:ext cx="1676400" cy="1052513"/>
            <a:chOff x="4607" y="1776"/>
            <a:chExt cx="1056" cy="663"/>
          </a:xfrm>
        </p:grpSpPr>
        <p:graphicFrame>
          <p:nvGraphicFramePr>
            <p:cNvPr id="14339" name="Object 1"/>
            <p:cNvGraphicFramePr>
              <a:graphicFrameLocks/>
            </p:cNvGraphicFramePr>
            <p:nvPr/>
          </p:nvGraphicFramePr>
          <p:xfrm>
            <a:off x="4607" y="1971"/>
            <a:ext cx="1056" cy="468"/>
          </p:xfrm>
          <a:graphic>
            <a:graphicData uri="http://schemas.openxmlformats.org/presentationml/2006/ole">
              <mc:AlternateContent xmlns:mc="http://schemas.openxmlformats.org/markup-compatibility/2006">
                <mc:Choice xmlns:v="urn:schemas-microsoft-com:vml" Requires="v">
                  <p:oleObj spid="_x0000_s14352" name="Equation" r:id="rId4" imgW="876240" imgH="393480" progId="Equation.3">
                    <p:embed/>
                  </p:oleObj>
                </mc:Choice>
                <mc:Fallback>
                  <p:oleObj name="Equation" r:id="rId4" imgW="876240" imgH="393480" progId="Equation.3">
                    <p:embed/>
                    <p:pic>
                      <p:nvPicPr>
                        <p:cNvPr id="0" name="Object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7" y="1971"/>
                          <a:ext cx="1056"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9" name="Arc 9"/>
            <p:cNvSpPr>
              <a:spLocks/>
            </p:cNvSpPr>
            <p:nvPr/>
          </p:nvSpPr>
          <p:spPr bwMode="auto">
            <a:xfrm>
              <a:off x="4847" y="1776"/>
              <a:ext cx="481" cy="336"/>
            </a:xfrm>
            <a:custGeom>
              <a:avLst/>
              <a:gdLst>
                <a:gd name="T0" fmla="*/ 0 w 21645"/>
                <a:gd name="T1" fmla="*/ 0 h 21600"/>
                <a:gd name="T2" fmla="*/ 0 w 21645"/>
                <a:gd name="T3" fmla="*/ 0 h 21600"/>
                <a:gd name="T4" fmla="*/ 0 w 21645"/>
                <a:gd name="T5" fmla="*/ 0 h 21600"/>
                <a:gd name="T6" fmla="*/ 0 60000 65536"/>
                <a:gd name="T7" fmla="*/ 0 60000 65536"/>
                <a:gd name="T8" fmla="*/ 0 60000 65536"/>
                <a:gd name="T9" fmla="*/ 0 w 21645"/>
                <a:gd name="T10" fmla="*/ 0 h 21600"/>
                <a:gd name="T11" fmla="*/ 21645 w 21645"/>
                <a:gd name="T12" fmla="*/ 21600 h 21600"/>
              </a:gdLst>
              <a:ahLst/>
              <a:cxnLst>
                <a:cxn ang="T6">
                  <a:pos x="T0" y="T1"/>
                </a:cxn>
                <a:cxn ang="T7">
                  <a:pos x="T2" y="T3"/>
                </a:cxn>
                <a:cxn ang="T8">
                  <a:pos x="T4" y="T5"/>
                </a:cxn>
              </a:cxnLst>
              <a:rect l="T9" t="T10" r="T11" b="T12"/>
              <a:pathLst>
                <a:path w="21645" h="21600" fill="none" extrusionOk="0">
                  <a:moveTo>
                    <a:pt x="0" y="0"/>
                  </a:moveTo>
                  <a:cubicBezTo>
                    <a:pt x="15" y="0"/>
                    <a:pt x="30" y="-1"/>
                    <a:pt x="45" y="0"/>
                  </a:cubicBezTo>
                  <a:cubicBezTo>
                    <a:pt x="11974" y="0"/>
                    <a:pt x="21645" y="9670"/>
                    <a:pt x="21645" y="21600"/>
                  </a:cubicBezTo>
                </a:path>
                <a:path w="21645" h="21600" stroke="0" extrusionOk="0">
                  <a:moveTo>
                    <a:pt x="0" y="0"/>
                  </a:moveTo>
                  <a:cubicBezTo>
                    <a:pt x="15" y="0"/>
                    <a:pt x="30" y="-1"/>
                    <a:pt x="45" y="0"/>
                  </a:cubicBezTo>
                  <a:cubicBezTo>
                    <a:pt x="11974" y="0"/>
                    <a:pt x="21645" y="9670"/>
                    <a:pt x="21645" y="21600"/>
                  </a:cubicBezTo>
                  <a:lnTo>
                    <a:pt x="45" y="21600"/>
                  </a:lnTo>
                  <a:close/>
                </a:path>
              </a:pathLst>
            </a:custGeom>
            <a:noFill/>
            <a:ln w="127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14346" name="Group 10"/>
          <p:cNvGrpSpPr>
            <a:grpSpLocks/>
          </p:cNvGrpSpPr>
          <p:nvPr/>
        </p:nvGrpSpPr>
        <p:grpSpPr bwMode="auto">
          <a:xfrm>
            <a:off x="609600" y="3810000"/>
            <a:ext cx="2895600" cy="1371600"/>
            <a:chOff x="374" y="2630"/>
            <a:chExt cx="1824" cy="864"/>
          </a:xfrm>
        </p:grpSpPr>
        <p:sp>
          <p:nvSpPr>
            <p:cNvPr id="14347" name="Rectangle 11"/>
            <p:cNvSpPr>
              <a:spLocks noChangeArrowheads="1"/>
            </p:cNvSpPr>
            <p:nvPr/>
          </p:nvSpPr>
          <p:spPr bwMode="auto">
            <a:xfrm>
              <a:off x="374" y="2630"/>
              <a:ext cx="1505" cy="51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fewer than 90%</a:t>
              </a:r>
            </a:p>
            <a:p>
              <a:pPr algn="l"/>
              <a:r>
                <a:rPr lang="en-US" altLang="en-US"/>
                <a:t>repaired in 8 hrs</a:t>
              </a:r>
            </a:p>
          </p:txBody>
        </p:sp>
        <p:sp>
          <p:nvSpPr>
            <p:cNvPr id="14348" name="Arc 12"/>
            <p:cNvSpPr>
              <a:spLocks/>
            </p:cNvSpPr>
            <p:nvPr/>
          </p:nvSpPr>
          <p:spPr bwMode="auto">
            <a:xfrm>
              <a:off x="902" y="3158"/>
              <a:ext cx="1296" cy="336"/>
            </a:xfrm>
            <a:custGeom>
              <a:avLst/>
              <a:gdLst>
                <a:gd name="T0" fmla="*/ 5 w 21600"/>
                <a:gd name="T1" fmla="*/ 0 h 21600"/>
                <a:gd name="T2" fmla="*/ 0 w 21600"/>
                <a:gd name="T3" fmla="*/ 0 h 21600"/>
                <a:gd name="T4" fmla="*/ 5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aphicFrame>
        <p:nvGraphicFramePr>
          <p:cNvPr id="14338" name="Object 0"/>
          <p:cNvGraphicFramePr>
            <a:graphicFrameLocks/>
          </p:cNvGraphicFramePr>
          <p:nvPr/>
        </p:nvGraphicFramePr>
        <p:xfrm>
          <a:off x="687388" y="5334000"/>
          <a:ext cx="7618412" cy="715963"/>
        </p:xfrm>
        <a:graphic>
          <a:graphicData uri="http://schemas.openxmlformats.org/presentationml/2006/ole">
            <mc:AlternateContent xmlns:mc="http://schemas.openxmlformats.org/markup-compatibility/2006">
              <mc:Choice xmlns:v="urn:schemas-microsoft-com:vml" Requires="v">
                <p:oleObj spid="_x0000_s14353" name="Equation" r:id="rId6" imgW="3288960" imgH="406080" progId="Equation.3">
                  <p:embed/>
                </p:oleObj>
              </mc:Choice>
              <mc:Fallback>
                <p:oleObj name="Equation" r:id="rId6" imgW="3288960" imgH="406080" progId="Equation.3">
                  <p:embed/>
                  <p:pic>
                    <p:nvPicPr>
                      <p:cNvPr id="0" name="Object 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388" y="5334000"/>
                        <a:ext cx="7618412"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752600" y="457200"/>
            <a:ext cx="6019800" cy="609600"/>
          </a:xfrm>
          <a:noFill/>
        </p:spPr>
        <p:txBody>
          <a:bodyPr/>
          <a:lstStyle/>
          <a:p>
            <a:r>
              <a:rPr lang="en-US" altLang="en-US" sz="3600"/>
              <a:t>Data Collection</a:t>
            </a:r>
          </a:p>
        </p:txBody>
      </p:sp>
      <p:sp>
        <p:nvSpPr>
          <p:cNvPr id="5" name="Date Placeholder 2"/>
          <p:cNvSpPr>
            <a:spLocks noGrp="1"/>
          </p:cNvSpPr>
          <p:nvPr>
            <p:ph type="dt" sz="quarter" idx="10"/>
          </p:nvPr>
        </p:nvSpPr>
        <p:spPr/>
        <p:txBody>
          <a:bodyPr/>
          <a:lstStyle/>
          <a:p>
            <a:pPr>
              <a:defRPr/>
            </a:pPr>
            <a:r>
              <a:rPr lang="en-US"/>
              <a:t>Chapter 12</a:t>
            </a:r>
          </a:p>
        </p:txBody>
      </p:sp>
      <p:sp>
        <p:nvSpPr>
          <p:cNvPr id="6"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CFBC2620-F2DE-429C-8A86-C51792BE0AD7}" type="slidenum">
              <a:rPr lang="en-US" altLang="en-US" sz="1400">
                <a:latin typeface="Tahoma" panose="020B0604030504040204" pitchFamily="34" charset="0"/>
              </a:rPr>
              <a:pPr/>
              <a:t>2</a:t>
            </a:fld>
            <a:endParaRPr lang="en-US" altLang="en-US" sz="1400">
              <a:latin typeface="Tahoma" panose="020B0604030504040204" pitchFamily="34" charset="0"/>
            </a:endParaRPr>
          </a:p>
        </p:txBody>
      </p:sp>
      <p:sp>
        <p:nvSpPr>
          <p:cNvPr id="30725" name="Rectangle 3"/>
          <p:cNvSpPr>
            <a:spLocks noChangeArrowheads="1"/>
          </p:cNvSpPr>
          <p:nvPr/>
        </p:nvSpPr>
        <p:spPr bwMode="auto">
          <a:xfrm>
            <a:off x="838200" y="1371600"/>
            <a:ext cx="7229475"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800"/>
              <a:t>Basic problem:  Obtain a sample of failure </a:t>
            </a:r>
          </a:p>
          <a:p>
            <a:pPr algn="l"/>
            <a:r>
              <a:rPr lang="en-US" altLang="en-US" sz="2800"/>
              <a:t>or repair times:</a:t>
            </a:r>
          </a:p>
          <a:p>
            <a:pPr algn="l"/>
            <a:endParaRPr lang="en-US" altLang="en-US" sz="2800"/>
          </a:p>
          <a:p>
            <a:pPr algn="l"/>
            <a:r>
              <a:rPr lang="en-US" altLang="en-US" sz="2800"/>
              <a:t>	t</a:t>
            </a:r>
            <a:r>
              <a:rPr lang="en-US" altLang="en-US" sz="2800" baseline="-25000"/>
              <a:t>1</a:t>
            </a:r>
            <a:r>
              <a:rPr lang="en-US" altLang="en-US" sz="2800"/>
              <a:t> , t</a:t>
            </a:r>
            <a:r>
              <a:rPr lang="en-US" altLang="en-US" sz="2800" baseline="-25000"/>
              <a:t>2</a:t>
            </a:r>
            <a:r>
              <a:rPr lang="en-US" altLang="en-US" sz="2800"/>
              <a:t> , t</a:t>
            </a:r>
            <a:r>
              <a:rPr lang="en-US" altLang="en-US" sz="2800" baseline="-25000"/>
              <a:t>3</a:t>
            </a:r>
            <a:r>
              <a:rPr lang="en-US" altLang="en-US" sz="2800"/>
              <a:t> , . . . t</a:t>
            </a:r>
            <a:r>
              <a:rPr lang="en-US" altLang="en-US" sz="2800" baseline="-25000"/>
              <a:t>n</a:t>
            </a:r>
            <a:r>
              <a:rPr lang="en-US" altLang="en-US" sz="2800"/>
              <a:t> ; and</a:t>
            </a:r>
          </a:p>
          <a:p>
            <a:pPr algn="l"/>
            <a:endParaRPr lang="en-US" altLang="en-US" sz="2800"/>
          </a:p>
          <a:p>
            <a:pPr algn="l"/>
            <a:r>
              <a:rPr lang="en-US" altLang="en-US" sz="2800"/>
              <a:t>determine the most appropriate reliability</a:t>
            </a:r>
          </a:p>
          <a:p>
            <a:pPr algn="l"/>
            <a:r>
              <a:rPr lang="en-US" altLang="en-US" sz="2800"/>
              <a:t>or maintainability model (i.e. find R(t) or f(t)).</a:t>
            </a:r>
            <a:r>
              <a:rPr lang="en-US" altLang="en-US">
                <a:latin typeface="Times New Roman" panose="02020603050405020304" pitchFamily="18" charset="0"/>
              </a:rPr>
              <a:t> </a:t>
            </a:r>
          </a:p>
        </p:txBody>
      </p:sp>
      <p:sp>
        <p:nvSpPr>
          <p:cNvPr id="30726" name="Rectangle 4"/>
          <p:cNvSpPr>
            <a:spLocks noChangeArrowheads="1"/>
          </p:cNvSpPr>
          <p:nvPr/>
        </p:nvSpPr>
        <p:spPr bwMode="auto">
          <a:xfrm>
            <a:off x="304800" y="4800600"/>
            <a:ext cx="85677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t</a:t>
            </a:r>
            <a:r>
              <a:rPr lang="en-US" altLang="en-US" baseline="-25000"/>
              <a:t>i</a:t>
            </a:r>
            <a:r>
              <a:rPr lang="en-US" altLang="en-US"/>
              <a:t> represents the failure time of the ith unit or the ith observed</a:t>
            </a:r>
          </a:p>
          <a:p>
            <a:pPr algn="l"/>
            <a:r>
              <a:rPr lang="en-US" altLang="en-US"/>
              <a:t>repair time.  The t</a:t>
            </a:r>
            <a:r>
              <a:rPr lang="en-US" altLang="en-US" baseline="-25000"/>
              <a:t>i</a:t>
            </a:r>
            <a:r>
              <a:rPr lang="en-US" altLang="en-US"/>
              <a:t> are assumed to be an independent sample </a:t>
            </a:r>
          </a:p>
          <a:p>
            <a:pPr algn="l"/>
            <a:r>
              <a:rPr lang="en-US" altLang="en-US"/>
              <a:t>from the same population.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1371600" y="1752600"/>
            <a:ext cx="7772400" cy="1143000"/>
          </a:xfrm>
          <a:noFill/>
        </p:spPr>
        <p:txBody>
          <a:bodyPr/>
          <a:lstStyle/>
          <a:p>
            <a:r>
              <a:rPr lang="en-US" altLang="en-US" sz="3600"/>
              <a:t>Chapter 12</a:t>
            </a:r>
            <a:br>
              <a:rPr lang="en-US" altLang="en-US" sz="3600"/>
            </a:br>
            <a:r>
              <a:rPr lang="en-US" altLang="en-US" sz="3600"/>
              <a:t>Data Collection and Empirical Methods</a:t>
            </a:r>
          </a:p>
        </p:txBody>
      </p:sp>
      <p:sp>
        <p:nvSpPr>
          <p:cNvPr id="34819" name="Rectangle 3"/>
          <p:cNvSpPr>
            <a:spLocks noGrp="1" noChangeArrowheads="1"/>
          </p:cNvSpPr>
          <p:nvPr>
            <p:ph type="subTitle" idx="1"/>
          </p:nvPr>
        </p:nvSpPr>
        <p:spPr>
          <a:xfrm>
            <a:off x="1600200" y="3505200"/>
            <a:ext cx="6400800" cy="2209800"/>
          </a:xfrm>
        </p:spPr>
        <p:txBody>
          <a:bodyPr/>
          <a:lstStyle/>
          <a:p>
            <a:pPr lvl="1">
              <a:buFontTx/>
              <a:buChar char="–"/>
            </a:pPr>
            <a:r>
              <a:rPr lang="en-US" altLang="en-US"/>
              <a:t>Ungrouped Complete Data </a:t>
            </a:r>
          </a:p>
          <a:p>
            <a:pPr lvl="1">
              <a:buFontTx/>
              <a:buChar char="–"/>
            </a:pPr>
            <a:r>
              <a:rPr lang="en-US" altLang="en-US" sz="2800">
                <a:solidFill>
                  <a:schemeClr val="hlink"/>
                </a:solidFill>
              </a:rPr>
              <a:t>Grouped Complete 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1524000" y="685800"/>
            <a:ext cx="6019800" cy="609600"/>
          </a:xfrm>
          <a:noFill/>
        </p:spPr>
        <p:txBody>
          <a:bodyPr/>
          <a:lstStyle/>
          <a:p>
            <a:r>
              <a:rPr lang="en-US" altLang="en-US" sz="3600"/>
              <a:t>Grouped Complete Data</a:t>
            </a:r>
          </a:p>
        </p:txBody>
      </p:sp>
      <p:sp>
        <p:nvSpPr>
          <p:cNvPr id="7" name="Date Placeholder 2"/>
          <p:cNvSpPr>
            <a:spLocks noGrp="1"/>
          </p:cNvSpPr>
          <p:nvPr>
            <p:ph type="dt" sz="quarter" idx="10"/>
          </p:nvPr>
        </p:nvSpPr>
        <p:spPr/>
        <p:txBody>
          <a:bodyPr/>
          <a:lstStyle/>
          <a:p>
            <a:pPr>
              <a:defRPr/>
            </a:pPr>
            <a:r>
              <a:rPr lang="en-US"/>
              <a:t>Chapter 12</a:t>
            </a:r>
          </a:p>
        </p:txBody>
      </p:sp>
      <p:sp>
        <p:nvSpPr>
          <p:cNvPr id="8"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4D436DF1-6A8B-4221-A327-4BD28C6C4FDD}" type="slidenum">
              <a:rPr lang="en-US" altLang="en-US" sz="1400">
                <a:latin typeface="Tahoma" panose="020B0604030504040204" pitchFamily="34" charset="0"/>
              </a:rPr>
              <a:pPr/>
              <a:t>21</a:t>
            </a:fld>
            <a:endParaRPr lang="en-US" altLang="en-US" sz="1400">
              <a:latin typeface="Tahoma" panose="020B0604030504040204" pitchFamily="34" charset="0"/>
            </a:endParaRPr>
          </a:p>
        </p:txBody>
      </p:sp>
      <p:sp>
        <p:nvSpPr>
          <p:cNvPr id="15368" name="Rectangle 3"/>
          <p:cNvSpPr>
            <a:spLocks noChangeArrowheads="1"/>
          </p:cNvSpPr>
          <p:nvPr/>
        </p:nvSpPr>
        <p:spPr bwMode="auto">
          <a:xfrm>
            <a:off x="609600" y="1524000"/>
            <a:ext cx="79327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800"/>
              <a:t>Let  n</a:t>
            </a:r>
            <a:r>
              <a:rPr lang="en-US" altLang="en-US" sz="2800" baseline="-25000"/>
              <a:t>1</a:t>
            </a:r>
            <a:r>
              <a:rPr lang="en-US" altLang="en-US" sz="2800"/>
              <a:t>, n</a:t>
            </a:r>
            <a:r>
              <a:rPr lang="en-US" altLang="en-US" sz="2800" baseline="-25000"/>
              <a:t>2</a:t>
            </a:r>
            <a:r>
              <a:rPr lang="en-US" altLang="en-US" sz="2800"/>
              <a:t>, ..., n</a:t>
            </a:r>
            <a:r>
              <a:rPr lang="en-US" altLang="en-US" sz="2800" baseline="-25000"/>
              <a:t>k</a:t>
            </a:r>
            <a:r>
              <a:rPr lang="en-US" altLang="en-US" sz="2800"/>
              <a:t> be the number of units having </a:t>
            </a:r>
          </a:p>
          <a:p>
            <a:pPr algn="l"/>
            <a:r>
              <a:rPr lang="en-US" altLang="en-US" sz="2800"/>
              <a:t>survived at ordered times t</a:t>
            </a:r>
            <a:r>
              <a:rPr lang="en-US" altLang="en-US" sz="2800" baseline="-25000"/>
              <a:t>1</a:t>
            </a:r>
            <a:r>
              <a:rPr lang="en-US" altLang="en-US" sz="2800"/>
              <a:t>, t</a:t>
            </a:r>
            <a:r>
              <a:rPr lang="en-US" altLang="en-US" sz="2800" baseline="-25000"/>
              <a:t>2</a:t>
            </a:r>
            <a:r>
              <a:rPr lang="en-US" altLang="en-US" sz="2800"/>
              <a:t>, ..., t</a:t>
            </a:r>
            <a:r>
              <a:rPr lang="en-US" altLang="en-US" sz="2800" baseline="-25000"/>
              <a:t>k</a:t>
            </a:r>
            <a:r>
              <a:rPr lang="en-US" altLang="en-US" sz="2800"/>
              <a:t> respectively.</a:t>
            </a:r>
          </a:p>
        </p:txBody>
      </p:sp>
      <p:graphicFrame>
        <p:nvGraphicFramePr>
          <p:cNvPr id="15362" name="Object 1024"/>
          <p:cNvGraphicFramePr>
            <a:graphicFrameLocks/>
          </p:cNvGraphicFramePr>
          <p:nvPr/>
        </p:nvGraphicFramePr>
        <p:xfrm>
          <a:off x="1828800" y="2590800"/>
          <a:ext cx="5065713" cy="1033463"/>
        </p:xfrm>
        <a:graphic>
          <a:graphicData uri="http://schemas.openxmlformats.org/presentationml/2006/ole">
            <mc:AlternateContent xmlns:mc="http://schemas.openxmlformats.org/markup-compatibility/2006">
              <mc:Choice xmlns:v="urn:schemas-microsoft-com:vml" Requires="v">
                <p:oleObj spid="_x0000_s15369" name="Equation" r:id="rId4" imgW="1892160" imgH="393480" progId="Equation.3">
                  <p:embed/>
                </p:oleObj>
              </mc:Choice>
              <mc:Fallback>
                <p:oleObj name="Equation" r:id="rId4" imgW="1892160" imgH="39348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590800"/>
                        <a:ext cx="5065713" cy="103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3" name="Object 1025"/>
          <p:cNvGraphicFramePr>
            <a:graphicFrameLocks/>
          </p:cNvGraphicFramePr>
          <p:nvPr/>
        </p:nvGraphicFramePr>
        <p:xfrm>
          <a:off x="1143000" y="3733800"/>
          <a:ext cx="6456363" cy="1046163"/>
        </p:xfrm>
        <a:graphic>
          <a:graphicData uri="http://schemas.openxmlformats.org/presentationml/2006/ole">
            <mc:AlternateContent xmlns:mc="http://schemas.openxmlformats.org/markup-compatibility/2006">
              <mc:Choice xmlns:v="urn:schemas-microsoft-com:vml" Requires="v">
                <p:oleObj spid="_x0000_s15370" name="Equation" r:id="rId6" imgW="2692080" imgH="444240" progId="Equation.3">
                  <p:embed/>
                </p:oleObj>
              </mc:Choice>
              <mc:Fallback>
                <p:oleObj name="Equation" r:id="rId6" imgW="2692080" imgH="444240" progId="Equation.3">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3733800"/>
                        <a:ext cx="6456363" cy="10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4" name="Object 1026"/>
          <p:cNvGraphicFramePr>
            <a:graphicFrameLocks/>
          </p:cNvGraphicFramePr>
          <p:nvPr/>
        </p:nvGraphicFramePr>
        <p:xfrm>
          <a:off x="1981200" y="4876800"/>
          <a:ext cx="2271713" cy="1149350"/>
        </p:xfrm>
        <a:graphic>
          <a:graphicData uri="http://schemas.openxmlformats.org/presentationml/2006/ole">
            <mc:AlternateContent xmlns:mc="http://schemas.openxmlformats.org/markup-compatibility/2006">
              <mc:Choice xmlns:v="urn:schemas-microsoft-com:vml" Requires="v">
                <p:oleObj spid="_x0000_s15371" name="Equation" r:id="rId8" imgW="838080" imgH="431640" progId="Equation.3">
                  <p:embed/>
                </p:oleObj>
              </mc:Choice>
              <mc:Fallback>
                <p:oleObj name="Equation" r:id="rId8" imgW="838080" imgH="431640" progId="Equation.3">
                  <p:embed/>
                  <p:pic>
                    <p:nvPicPr>
                      <p:cNvPr id="0" name="Object 10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4876800"/>
                        <a:ext cx="2271713"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2"/>
          <p:cNvSpPr>
            <a:spLocks noGrp="1" noChangeArrowheads="1"/>
          </p:cNvSpPr>
          <p:nvPr>
            <p:ph type="title"/>
          </p:nvPr>
        </p:nvSpPr>
        <p:spPr>
          <a:xfrm>
            <a:off x="1295400" y="609600"/>
            <a:ext cx="6019800" cy="609600"/>
          </a:xfrm>
          <a:noFill/>
        </p:spPr>
        <p:txBody>
          <a:bodyPr/>
          <a:lstStyle/>
          <a:p>
            <a:r>
              <a:rPr lang="en-US" altLang="en-US" sz="3600"/>
              <a:t>Grouped Complete Data</a:t>
            </a:r>
          </a:p>
        </p:txBody>
      </p:sp>
      <p:sp>
        <p:nvSpPr>
          <p:cNvPr id="9" name="Date Placeholder 2"/>
          <p:cNvSpPr>
            <a:spLocks noGrp="1"/>
          </p:cNvSpPr>
          <p:nvPr>
            <p:ph type="dt" sz="quarter" idx="10"/>
          </p:nvPr>
        </p:nvSpPr>
        <p:spPr/>
        <p:txBody>
          <a:bodyPr/>
          <a:lstStyle/>
          <a:p>
            <a:pPr>
              <a:defRPr/>
            </a:pPr>
            <a:r>
              <a:rPr lang="en-US"/>
              <a:t>Chapter 12</a:t>
            </a:r>
          </a:p>
        </p:txBody>
      </p:sp>
      <p:sp>
        <p:nvSpPr>
          <p:cNvPr id="10"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4468B0CD-19FA-4DA0-9850-8E0A11877A61}" type="slidenum">
              <a:rPr lang="en-US" altLang="en-US" sz="1400">
                <a:latin typeface="Tahoma" panose="020B0604030504040204" pitchFamily="34" charset="0"/>
              </a:rPr>
              <a:pPr/>
              <a:t>22</a:t>
            </a:fld>
            <a:endParaRPr lang="en-US" altLang="en-US" sz="1400">
              <a:latin typeface="Tahoma" panose="020B0604030504040204" pitchFamily="34" charset="0"/>
            </a:endParaRPr>
          </a:p>
        </p:txBody>
      </p:sp>
      <p:graphicFrame>
        <p:nvGraphicFramePr>
          <p:cNvPr id="16386" name="Object 3"/>
          <p:cNvGraphicFramePr>
            <a:graphicFrameLocks/>
          </p:cNvGraphicFramePr>
          <p:nvPr/>
        </p:nvGraphicFramePr>
        <p:xfrm>
          <a:off x="814388" y="1363663"/>
          <a:ext cx="6511925" cy="1001712"/>
        </p:xfrm>
        <a:graphic>
          <a:graphicData uri="http://schemas.openxmlformats.org/presentationml/2006/ole">
            <mc:AlternateContent xmlns:mc="http://schemas.openxmlformats.org/markup-compatibility/2006">
              <mc:Choice xmlns:v="urn:schemas-microsoft-com:vml" Requires="v">
                <p:oleObj spid="_x0000_s16395" name="Equation" r:id="rId4" imgW="2971800" imgH="469800" progId="Equation.3">
                  <p:embed/>
                </p:oleObj>
              </mc:Choice>
              <mc:Fallback>
                <p:oleObj name="Equation" r:id="rId4" imgW="2971800" imgH="4698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388" y="1363663"/>
                        <a:ext cx="6511925" cy="100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393" name="Group 4"/>
          <p:cNvGrpSpPr>
            <a:grpSpLocks/>
          </p:cNvGrpSpPr>
          <p:nvPr/>
        </p:nvGrpSpPr>
        <p:grpSpPr bwMode="auto">
          <a:xfrm>
            <a:off x="838200" y="2755900"/>
            <a:ext cx="7586663" cy="1054100"/>
            <a:chOff x="597" y="2120"/>
            <a:chExt cx="4779" cy="664"/>
          </a:xfrm>
        </p:grpSpPr>
        <p:graphicFrame>
          <p:nvGraphicFramePr>
            <p:cNvPr id="16388" name="Object 5"/>
            <p:cNvGraphicFramePr>
              <a:graphicFrameLocks/>
            </p:cNvGraphicFramePr>
            <p:nvPr/>
          </p:nvGraphicFramePr>
          <p:xfrm>
            <a:off x="597" y="2165"/>
            <a:ext cx="2331" cy="619"/>
          </p:xfrm>
          <a:graphic>
            <a:graphicData uri="http://schemas.openxmlformats.org/presentationml/2006/ole">
              <mc:AlternateContent xmlns:mc="http://schemas.openxmlformats.org/markup-compatibility/2006">
                <mc:Choice xmlns:v="urn:schemas-microsoft-com:vml" Requires="v">
                  <p:oleObj spid="_x0000_s16396" name="Equation" r:id="rId6" imgW="1600200" imgH="431640" progId="Equation.3">
                    <p:embed/>
                  </p:oleObj>
                </mc:Choice>
                <mc:Fallback>
                  <p:oleObj name="Equation" r:id="rId6" imgW="1600200" imgH="43164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 y="2165"/>
                          <a:ext cx="2331" cy="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9" name="Object 6"/>
            <p:cNvGraphicFramePr>
              <a:graphicFrameLocks/>
            </p:cNvGraphicFramePr>
            <p:nvPr/>
          </p:nvGraphicFramePr>
          <p:xfrm>
            <a:off x="3917" y="2120"/>
            <a:ext cx="1459" cy="587"/>
          </p:xfrm>
          <a:graphic>
            <a:graphicData uri="http://schemas.openxmlformats.org/presentationml/2006/ole">
              <mc:AlternateContent xmlns:mc="http://schemas.openxmlformats.org/markup-compatibility/2006">
                <mc:Choice xmlns:v="urn:schemas-microsoft-com:vml" Requires="v">
                  <p:oleObj spid="_x0000_s16397" name="Equation" r:id="rId8" imgW="965160" imgH="393480" progId="Equation.3">
                    <p:embed/>
                  </p:oleObj>
                </mc:Choice>
                <mc:Fallback>
                  <p:oleObj name="Equation" r:id="rId8" imgW="965160" imgH="393480"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17" y="2120"/>
                          <a:ext cx="1459" cy="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4" name="Rectangle 7"/>
            <p:cNvSpPr>
              <a:spLocks noChangeArrowheads="1"/>
            </p:cNvSpPr>
            <p:nvPr/>
          </p:nvSpPr>
          <p:spPr bwMode="auto">
            <a:xfrm>
              <a:off x="3158" y="2342"/>
              <a:ext cx="6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where</a:t>
              </a:r>
            </a:p>
          </p:txBody>
        </p:sp>
      </p:grpSp>
      <p:graphicFrame>
        <p:nvGraphicFramePr>
          <p:cNvPr id="16387" name="Object 8"/>
          <p:cNvGraphicFramePr>
            <a:graphicFrameLocks/>
          </p:cNvGraphicFramePr>
          <p:nvPr/>
        </p:nvGraphicFramePr>
        <p:xfrm>
          <a:off x="1905000" y="4343400"/>
          <a:ext cx="4797425" cy="1371600"/>
        </p:xfrm>
        <a:graphic>
          <a:graphicData uri="http://schemas.openxmlformats.org/presentationml/2006/ole">
            <mc:AlternateContent xmlns:mc="http://schemas.openxmlformats.org/markup-compatibility/2006">
              <mc:Choice xmlns:v="urn:schemas-microsoft-com:vml" Requires="v">
                <p:oleObj spid="_x0000_s16398" name="Equation" r:id="rId10" imgW="1930320" imgH="558720" progId="Equation.3">
                  <p:embed/>
                </p:oleObj>
              </mc:Choice>
              <mc:Fallback>
                <p:oleObj name="Equation" r:id="rId10" imgW="1930320" imgH="558720" progId="Equation.3">
                  <p:embed/>
                  <p:pic>
                    <p:nvPicPr>
                      <p:cNvPr id="0" name="Object 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4343400"/>
                        <a:ext cx="47974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600200" y="533400"/>
            <a:ext cx="6019800" cy="609600"/>
          </a:xfrm>
          <a:noFill/>
        </p:spPr>
        <p:txBody>
          <a:bodyPr/>
          <a:lstStyle/>
          <a:p>
            <a:r>
              <a:rPr lang="en-US" altLang="en-US" sz="3600"/>
              <a:t>Example 12.4</a:t>
            </a:r>
          </a:p>
        </p:txBody>
      </p:sp>
      <p:sp>
        <p:nvSpPr>
          <p:cNvPr id="5" name="Date Placeholder 2"/>
          <p:cNvSpPr>
            <a:spLocks noGrp="1"/>
          </p:cNvSpPr>
          <p:nvPr>
            <p:ph type="dt" sz="quarter" idx="10"/>
          </p:nvPr>
        </p:nvSpPr>
        <p:spPr/>
        <p:txBody>
          <a:bodyPr/>
          <a:lstStyle/>
          <a:p>
            <a:pPr>
              <a:defRPr/>
            </a:pPr>
            <a:r>
              <a:rPr lang="en-US"/>
              <a:t>Chapter 12</a:t>
            </a:r>
          </a:p>
        </p:txBody>
      </p:sp>
      <p:sp>
        <p:nvSpPr>
          <p:cNvPr id="6"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C18C7B42-A2B1-4393-B562-B2E93A306622}" type="slidenum">
              <a:rPr lang="en-US" altLang="en-US" sz="1400">
                <a:latin typeface="Tahoma" panose="020B0604030504040204" pitchFamily="34" charset="0"/>
              </a:rPr>
              <a:pPr/>
              <a:t>23</a:t>
            </a:fld>
            <a:endParaRPr lang="en-US" altLang="en-US" sz="1400">
              <a:latin typeface="Tahoma" panose="020B0604030504040204" pitchFamily="34" charset="0"/>
            </a:endParaRPr>
          </a:p>
        </p:txBody>
      </p:sp>
      <p:sp>
        <p:nvSpPr>
          <p:cNvPr id="35845" name="Rectangle 3"/>
          <p:cNvSpPr>
            <a:spLocks noChangeArrowheads="1"/>
          </p:cNvSpPr>
          <p:nvPr/>
        </p:nvSpPr>
        <p:spPr bwMode="auto">
          <a:xfrm>
            <a:off x="228600" y="1447800"/>
            <a:ext cx="86645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Seventy compressors are observed at 5 month intervals </a:t>
            </a:r>
          </a:p>
          <a:p>
            <a:pPr algn="l"/>
            <a:r>
              <a:rPr lang="en-US" altLang="en-US"/>
              <a:t>with the following number of failures: 3, 7, 8, 9, 13, 18, and 12.</a:t>
            </a:r>
            <a:r>
              <a:rPr lang="en-US" altLang="en-US">
                <a:latin typeface="Book Antiqua" panose="02040602050305030304" pitchFamily="18" charset="0"/>
              </a:rPr>
              <a:t> </a:t>
            </a:r>
          </a:p>
        </p:txBody>
      </p:sp>
      <p:sp>
        <p:nvSpPr>
          <p:cNvPr id="35846" name="Rectangle 4"/>
          <p:cNvSpPr>
            <a:spLocks noChangeArrowheads="1"/>
          </p:cNvSpPr>
          <p:nvPr/>
        </p:nvSpPr>
        <p:spPr bwMode="auto">
          <a:xfrm>
            <a:off x="457200" y="2438400"/>
            <a:ext cx="7726363"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000">
                <a:latin typeface="Book Antiqua" panose="02040602050305030304" pitchFamily="18" charset="0"/>
              </a:rPr>
              <a:t>UPPER   NBR   NUMBER 	RELI-	FAILURE   	HAZARD</a:t>
            </a:r>
          </a:p>
          <a:p>
            <a:pPr algn="l"/>
            <a:r>
              <a:rPr lang="en-US" altLang="en-US" sz="2000" u="sng">
                <a:latin typeface="Book Antiqua" panose="02040602050305030304" pitchFamily="18" charset="0"/>
              </a:rPr>
              <a:t>BND  </a:t>
            </a:r>
            <a:r>
              <a:rPr lang="en-US" altLang="en-US" sz="2000">
                <a:latin typeface="Book Antiqua" panose="02040602050305030304" pitchFamily="18" charset="0"/>
              </a:rPr>
              <a:t>    </a:t>
            </a:r>
            <a:r>
              <a:rPr lang="en-US" altLang="en-US" sz="2000" u="sng">
                <a:latin typeface="Book Antiqua" panose="02040602050305030304" pitchFamily="18" charset="0"/>
              </a:rPr>
              <a:t> FAIL</a:t>
            </a:r>
            <a:r>
              <a:rPr lang="en-US" altLang="en-US" sz="2000">
                <a:latin typeface="Book Antiqua" panose="02040602050305030304" pitchFamily="18" charset="0"/>
              </a:rPr>
              <a:t>  </a:t>
            </a:r>
            <a:r>
              <a:rPr lang="en-US" altLang="en-US" sz="2000" u="sng">
                <a:latin typeface="Book Antiqua" panose="02040602050305030304" pitchFamily="18" charset="0"/>
              </a:rPr>
              <a:t>SURVIVE</a:t>
            </a:r>
            <a:r>
              <a:rPr lang="en-US" altLang="en-US" sz="2000">
                <a:latin typeface="Book Antiqua" panose="02040602050305030304" pitchFamily="18" charset="0"/>
              </a:rPr>
              <a:t>          </a:t>
            </a:r>
            <a:r>
              <a:rPr lang="en-US" altLang="en-US" sz="2000" u="sng">
                <a:latin typeface="Book Antiqua" panose="02040602050305030304" pitchFamily="18" charset="0"/>
              </a:rPr>
              <a:t>ABILITY</a:t>
            </a:r>
            <a:r>
              <a:rPr lang="en-US" altLang="en-US" sz="2000">
                <a:latin typeface="Book Antiqua" panose="02040602050305030304" pitchFamily="18" charset="0"/>
              </a:rPr>
              <a:t>  </a:t>
            </a:r>
            <a:r>
              <a:rPr lang="en-US" altLang="en-US" sz="2000" u="sng">
                <a:latin typeface="Book Antiqua" panose="02040602050305030304" pitchFamily="18" charset="0"/>
              </a:rPr>
              <a:t>DENSITY  	  RATE</a:t>
            </a:r>
            <a:endParaRPr lang="en-US" altLang="en-US" sz="2000">
              <a:latin typeface="Book Antiqua" panose="02040602050305030304" pitchFamily="18" charset="0"/>
            </a:endParaRPr>
          </a:p>
          <a:p>
            <a:pPr algn="l"/>
            <a:endParaRPr lang="en-US" altLang="en-US" sz="2000">
              <a:latin typeface="Book Antiqua" panose="02040602050305030304" pitchFamily="18" charset="0"/>
            </a:endParaRPr>
          </a:p>
          <a:p>
            <a:pPr algn="l"/>
            <a:r>
              <a:rPr lang="en-US" altLang="en-US" sz="2000">
                <a:latin typeface="Book Antiqua" panose="02040602050305030304" pitchFamily="18" charset="0"/>
              </a:rPr>
              <a:t> 0	 0  	70		1.000     	 .0086    		  .0086</a:t>
            </a:r>
          </a:p>
          <a:p>
            <a:pPr algn="l"/>
            <a:r>
              <a:rPr lang="en-US" altLang="en-US" sz="2000">
                <a:latin typeface="Book Antiqua" panose="02040602050305030304" pitchFamily="18" charset="0"/>
              </a:rPr>
              <a:t> 5	 3  	67		 .957     	 .0200     	  .0209</a:t>
            </a:r>
          </a:p>
          <a:p>
            <a:pPr algn="l"/>
            <a:r>
              <a:rPr lang="en-US" altLang="en-US" sz="2000">
                <a:latin typeface="Book Antiqua" panose="02040602050305030304" pitchFamily="18" charset="0"/>
              </a:rPr>
              <a:t>10	 7  	60		 .857    	  .0229     	  .0267</a:t>
            </a:r>
          </a:p>
          <a:p>
            <a:pPr algn="l"/>
            <a:r>
              <a:rPr lang="en-US" altLang="en-US" sz="2000">
                <a:latin typeface="Book Antiqua" panose="02040602050305030304" pitchFamily="18" charset="0"/>
              </a:rPr>
              <a:t>15	 8  	52		 .743   	  .0257     	  .0346</a:t>
            </a:r>
          </a:p>
          <a:p>
            <a:pPr algn="l"/>
            <a:r>
              <a:rPr lang="en-US" altLang="en-US" sz="2000">
                <a:latin typeface="Book Antiqua" panose="02040602050305030304" pitchFamily="18" charset="0"/>
              </a:rPr>
              <a:t>20	 9  	43		 .614  	  .0371     	  .0605</a:t>
            </a:r>
          </a:p>
          <a:p>
            <a:pPr algn="l"/>
            <a:r>
              <a:rPr lang="en-US" altLang="en-US" sz="2000">
                <a:latin typeface="Book Antiqua" panose="02040602050305030304" pitchFamily="18" charset="0"/>
              </a:rPr>
              <a:t>25	13 	30		 .429    	  .0514     	  .1200</a:t>
            </a:r>
          </a:p>
          <a:p>
            <a:pPr algn="l"/>
            <a:r>
              <a:rPr lang="en-US" altLang="en-US" sz="2000">
                <a:latin typeface="Book Antiqua" panose="02040602050305030304" pitchFamily="18" charset="0"/>
              </a:rPr>
              <a:t>30	18 	12		 .171     	  .0343     	  .2000</a:t>
            </a:r>
          </a:p>
          <a:p>
            <a:pPr algn="l"/>
            <a:r>
              <a:rPr lang="en-US" altLang="en-US" sz="2000">
                <a:latin typeface="Book Antiqua" panose="02040602050305030304" pitchFamily="18" charset="0"/>
              </a:rPr>
              <a:t>35	12 	 0		0.000</a:t>
            </a:r>
          </a:p>
          <a:p>
            <a:pPr algn="l"/>
            <a:endParaRPr lang="en-US" altLang="en-US" sz="2000">
              <a:latin typeface="Book Antiqua" panose="0204060205030503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Rectangle 2"/>
          <p:cNvSpPr>
            <a:spLocks noGrp="1" noChangeArrowheads="1"/>
          </p:cNvSpPr>
          <p:nvPr>
            <p:ph type="title"/>
          </p:nvPr>
        </p:nvSpPr>
        <p:spPr>
          <a:xfrm>
            <a:off x="1371600" y="457200"/>
            <a:ext cx="6019800" cy="609600"/>
          </a:xfrm>
          <a:noFill/>
        </p:spPr>
        <p:txBody>
          <a:bodyPr/>
          <a:lstStyle/>
          <a:p>
            <a:r>
              <a:rPr lang="en-US" altLang="en-US"/>
              <a:t>Example 12.4</a:t>
            </a:r>
          </a:p>
        </p:txBody>
      </p:sp>
      <p:sp>
        <p:nvSpPr>
          <p:cNvPr id="8" name="Date Placeholder 2"/>
          <p:cNvSpPr>
            <a:spLocks noGrp="1"/>
          </p:cNvSpPr>
          <p:nvPr>
            <p:ph type="dt" sz="quarter" idx="10"/>
          </p:nvPr>
        </p:nvSpPr>
        <p:spPr/>
        <p:txBody>
          <a:bodyPr/>
          <a:lstStyle/>
          <a:p>
            <a:pPr>
              <a:defRPr/>
            </a:pPr>
            <a:r>
              <a:rPr lang="en-US"/>
              <a:t>Chapter 12</a:t>
            </a:r>
          </a:p>
        </p:txBody>
      </p:sp>
      <p:sp>
        <p:nvSpPr>
          <p:cNvPr id="9"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22F7E738-819A-497A-8E41-3EA9E0BA3CC8}" type="slidenum">
              <a:rPr lang="en-US" altLang="en-US" sz="1400">
                <a:latin typeface="Tahoma" panose="020B0604030504040204" pitchFamily="34" charset="0"/>
              </a:rPr>
              <a:pPr/>
              <a:t>24</a:t>
            </a:fld>
            <a:endParaRPr lang="en-US" altLang="en-US" sz="1400">
              <a:latin typeface="Tahoma" panose="020B0604030504040204" pitchFamily="34" charset="0"/>
            </a:endParaRPr>
          </a:p>
        </p:txBody>
      </p:sp>
      <p:graphicFrame>
        <p:nvGraphicFramePr>
          <p:cNvPr id="17410" name="Object 0"/>
          <p:cNvGraphicFramePr>
            <a:graphicFrameLocks/>
          </p:cNvGraphicFramePr>
          <p:nvPr/>
        </p:nvGraphicFramePr>
        <p:xfrm>
          <a:off x="1447800" y="1295400"/>
          <a:ext cx="3048000" cy="685800"/>
        </p:xfrm>
        <a:graphic>
          <a:graphicData uri="http://schemas.openxmlformats.org/presentationml/2006/ole">
            <mc:AlternateContent xmlns:mc="http://schemas.openxmlformats.org/markup-compatibility/2006">
              <mc:Choice xmlns:v="urn:schemas-microsoft-com:vml" Requires="v">
                <p:oleObj spid="_x0000_s17418" name="Equation" r:id="rId4" imgW="1396800" imgH="393480" progId="Equation.3">
                  <p:embed/>
                </p:oleObj>
              </mc:Choice>
              <mc:Fallback>
                <p:oleObj name="Equation" r:id="rId4" imgW="1396800" imgH="393480" progId="Equation.3">
                  <p:embed/>
                  <p:pic>
                    <p:nvPicPr>
                      <p:cNvPr id="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295400"/>
                        <a:ext cx="3048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1" name="Object 1"/>
          <p:cNvGraphicFramePr>
            <a:graphicFrameLocks/>
          </p:cNvGraphicFramePr>
          <p:nvPr/>
        </p:nvGraphicFramePr>
        <p:xfrm>
          <a:off x="1406525" y="2030413"/>
          <a:ext cx="5815013" cy="877887"/>
        </p:xfrm>
        <a:graphic>
          <a:graphicData uri="http://schemas.openxmlformats.org/presentationml/2006/ole">
            <mc:AlternateContent xmlns:mc="http://schemas.openxmlformats.org/markup-compatibility/2006">
              <mc:Choice xmlns:v="urn:schemas-microsoft-com:vml" Requires="v">
                <p:oleObj spid="_x0000_s17419" name="Equation" r:id="rId6" imgW="2781000" imgH="431640" progId="Equation.3">
                  <p:embed/>
                </p:oleObj>
              </mc:Choice>
              <mc:Fallback>
                <p:oleObj name="Equation" r:id="rId6" imgW="2781000" imgH="431640" progId="Equation.3">
                  <p:embed/>
                  <p:pic>
                    <p:nvPicPr>
                      <p:cNvPr id="0" name="Object 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6525" y="2030413"/>
                        <a:ext cx="5815013"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2" name="Object 2"/>
          <p:cNvGraphicFramePr>
            <a:graphicFrameLocks/>
          </p:cNvGraphicFramePr>
          <p:nvPr/>
        </p:nvGraphicFramePr>
        <p:xfrm>
          <a:off x="1301750" y="3021013"/>
          <a:ext cx="5684838" cy="838200"/>
        </p:xfrm>
        <a:graphic>
          <a:graphicData uri="http://schemas.openxmlformats.org/presentationml/2006/ole">
            <mc:AlternateContent xmlns:mc="http://schemas.openxmlformats.org/markup-compatibility/2006">
              <mc:Choice xmlns:v="urn:schemas-microsoft-com:vml" Requires="v">
                <p:oleObj spid="_x0000_s17420" name="Equation" r:id="rId8" imgW="2844720" imgH="431640" progId="Equation.3">
                  <p:embed/>
                </p:oleObj>
              </mc:Choice>
              <mc:Fallback>
                <p:oleObj name="Equation" r:id="rId8" imgW="2844720" imgH="431640" progId="Equation.3">
                  <p:embed/>
                  <p:pic>
                    <p:nvPicPr>
                      <p:cNvPr id="0" name="Object 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01750" y="3021013"/>
                        <a:ext cx="568483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3" name="Object 3"/>
          <p:cNvGraphicFramePr>
            <a:graphicFrameLocks/>
          </p:cNvGraphicFramePr>
          <p:nvPr/>
        </p:nvGraphicFramePr>
        <p:xfrm>
          <a:off x="1143000" y="3962400"/>
          <a:ext cx="6591300" cy="754063"/>
        </p:xfrm>
        <a:graphic>
          <a:graphicData uri="http://schemas.openxmlformats.org/presentationml/2006/ole">
            <mc:AlternateContent xmlns:mc="http://schemas.openxmlformats.org/markup-compatibility/2006">
              <mc:Choice xmlns:v="urn:schemas-microsoft-com:vml" Requires="v">
                <p:oleObj spid="_x0000_s17421" name="Equation" r:id="rId10" imgW="3327120" imgH="393480" progId="Equation.3">
                  <p:embed/>
                </p:oleObj>
              </mc:Choice>
              <mc:Fallback>
                <p:oleObj name="Equation" r:id="rId10" imgW="3327120" imgH="393480" progId="Equation.3">
                  <p:embed/>
                  <p:pic>
                    <p:nvPicPr>
                      <p:cNvPr id="0" name="Object 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3962400"/>
                        <a:ext cx="6591300"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4" name="Object 4"/>
          <p:cNvGraphicFramePr>
            <a:graphicFrameLocks/>
          </p:cNvGraphicFramePr>
          <p:nvPr/>
        </p:nvGraphicFramePr>
        <p:xfrm>
          <a:off x="365125" y="4927600"/>
          <a:ext cx="7896225" cy="1281113"/>
        </p:xfrm>
        <a:graphic>
          <a:graphicData uri="http://schemas.openxmlformats.org/presentationml/2006/ole">
            <mc:AlternateContent xmlns:mc="http://schemas.openxmlformats.org/markup-compatibility/2006">
              <mc:Choice xmlns:v="urn:schemas-microsoft-com:vml" Requires="v">
                <p:oleObj spid="_x0000_s17422" name="Equation" r:id="rId12" imgW="3835080" imgH="634680" progId="Equation.3">
                  <p:embed/>
                </p:oleObj>
              </mc:Choice>
              <mc:Fallback>
                <p:oleObj name="Equation" r:id="rId12" imgW="3835080" imgH="634680" progId="Equation.3">
                  <p:embed/>
                  <p:pic>
                    <p:nvPicPr>
                      <p:cNvPr id="0" name="Object 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5125" y="4927600"/>
                        <a:ext cx="7896225"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524000" y="457200"/>
            <a:ext cx="6019800" cy="609600"/>
          </a:xfrm>
          <a:noFill/>
        </p:spPr>
        <p:txBody>
          <a:bodyPr/>
          <a:lstStyle/>
          <a:p>
            <a:r>
              <a:rPr lang="en-US" altLang="en-US"/>
              <a:t>Example 12.4</a:t>
            </a:r>
          </a:p>
        </p:txBody>
      </p:sp>
      <p:sp>
        <p:nvSpPr>
          <p:cNvPr id="4" name="Date Placeholder 2"/>
          <p:cNvSpPr>
            <a:spLocks noGrp="1"/>
          </p:cNvSpPr>
          <p:nvPr>
            <p:ph type="dt" sz="quarter" idx="10"/>
          </p:nvPr>
        </p:nvSpPr>
        <p:spPr/>
        <p:txBody>
          <a:bodyPr/>
          <a:lstStyle/>
          <a:p>
            <a:pPr>
              <a:defRPr/>
            </a:pPr>
            <a:r>
              <a:rPr lang="en-US"/>
              <a:t>Chapter 12</a:t>
            </a:r>
          </a:p>
        </p:txBody>
      </p:sp>
      <p:sp>
        <p:nvSpPr>
          <p:cNvPr id="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37EEED5C-CEE2-4787-A76A-7DEC12CEF0D8}" type="slidenum">
              <a:rPr lang="en-US" altLang="en-US" sz="1400">
                <a:latin typeface="Tahoma" panose="020B0604030504040204" pitchFamily="34" charset="0"/>
              </a:rPr>
              <a:pPr/>
              <a:t>25</a:t>
            </a:fld>
            <a:endParaRPr lang="en-US" altLang="en-US" sz="1400">
              <a:latin typeface="Tahoma" panose="020B0604030504040204" pitchFamily="34" charset="0"/>
            </a:endParaRPr>
          </a:p>
        </p:txBody>
      </p:sp>
      <p:graphicFrame>
        <p:nvGraphicFramePr>
          <p:cNvPr id="18434" name="Object 0"/>
          <p:cNvGraphicFramePr>
            <a:graphicFrameLocks/>
          </p:cNvGraphicFramePr>
          <p:nvPr/>
        </p:nvGraphicFramePr>
        <p:xfrm>
          <a:off x="1981200" y="1219200"/>
          <a:ext cx="4857750" cy="4857750"/>
        </p:xfrm>
        <a:graphic>
          <a:graphicData uri="http://schemas.openxmlformats.org/presentationml/2006/ole">
            <mc:AlternateContent xmlns:mc="http://schemas.openxmlformats.org/markup-compatibility/2006">
              <mc:Choice xmlns:v="urn:schemas-microsoft-com:vml" Requires="v">
                <p:oleObj spid="_x0000_s18439" name="Document" r:id="rId4" imgW="2743200" imgH="2743200" progId="Word.Document.8">
                  <p:embed/>
                </p:oleObj>
              </mc:Choice>
              <mc:Fallback>
                <p:oleObj name="Document" r:id="rId4" imgW="2743200" imgH="2743200" progId="Word.Document.8">
                  <p:embed/>
                  <p:pic>
                    <p:nvPicPr>
                      <p:cNvPr id="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219200"/>
                        <a:ext cx="485775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8" name="TextBox 5"/>
          <p:cNvSpPr txBox="1">
            <a:spLocks noChangeArrowheads="1"/>
          </p:cNvSpPr>
          <p:nvPr/>
        </p:nvSpPr>
        <p:spPr bwMode="auto">
          <a:xfrm>
            <a:off x="2743200" y="1219200"/>
            <a:ext cx="327660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1752600" y="685800"/>
            <a:ext cx="6019800" cy="609600"/>
          </a:xfrm>
          <a:noFill/>
        </p:spPr>
        <p:txBody>
          <a:bodyPr/>
          <a:lstStyle/>
          <a:p>
            <a:r>
              <a:rPr lang="en-US" altLang="en-US"/>
              <a:t>Example 12.4</a:t>
            </a:r>
          </a:p>
        </p:txBody>
      </p:sp>
      <p:sp>
        <p:nvSpPr>
          <p:cNvPr id="5" name="Date Placeholder 2"/>
          <p:cNvSpPr>
            <a:spLocks noGrp="1"/>
          </p:cNvSpPr>
          <p:nvPr>
            <p:ph type="dt" sz="quarter" idx="10"/>
          </p:nvPr>
        </p:nvSpPr>
        <p:spPr/>
        <p:txBody>
          <a:bodyPr/>
          <a:lstStyle/>
          <a:p>
            <a:pPr>
              <a:defRPr/>
            </a:pPr>
            <a:r>
              <a:rPr lang="en-US"/>
              <a:t>Chapter 12</a:t>
            </a:r>
          </a:p>
        </p:txBody>
      </p:sp>
      <p:sp>
        <p:nvSpPr>
          <p:cNvPr id="6"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5831709-4EB9-4130-8D69-1B9CFCEC6646}" type="slidenum">
              <a:rPr lang="en-US" altLang="en-US" sz="1400">
                <a:latin typeface="Tahoma" panose="020B0604030504040204" pitchFamily="34" charset="0"/>
              </a:rPr>
              <a:pPr/>
              <a:t>26</a:t>
            </a:fld>
            <a:endParaRPr lang="en-US" altLang="en-US" sz="1400">
              <a:latin typeface="Tahoma" panose="020B0604030504040204" pitchFamily="34" charset="0"/>
            </a:endParaRPr>
          </a:p>
        </p:txBody>
      </p:sp>
      <p:graphicFrame>
        <p:nvGraphicFramePr>
          <p:cNvPr id="19458" name="Object 3"/>
          <p:cNvGraphicFramePr>
            <a:graphicFrameLocks/>
          </p:cNvGraphicFramePr>
          <p:nvPr/>
        </p:nvGraphicFramePr>
        <p:xfrm>
          <a:off x="304800" y="1905000"/>
          <a:ext cx="3886200" cy="3886200"/>
        </p:xfrm>
        <a:graphic>
          <a:graphicData uri="http://schemas.openxmlformats.org/presentationml/2006/ole">
            <mc:AlternateContent xmlns:mc="http://schemas.openxmlformats.org/markup-compatibility/2006">
              <mc:Choice xmlns:v="urn:schemas-microsoft-com:vml" Requires="v">
                <p:oleObj spid="_x0000_s19463" name="Document" r:id="rId4" imgW="2743200" imgH="2743200" progId="Word.Document.8">
                  <p:embed/>
                </p:oleObj>
              </mc:Choice>
              <mc:Fallback>
                <p:oleObj name="Document" r:id="rId4" imgW="2743200" imgH="274320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905000"/>
                        <a:ext cx="3886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9" name="Object 4"/>
          <p:cNvGraphicFramePr>
            <a:graphicFrameLocks/>
          </p:cNvGraphicFramePr>
          <p:nvPr/>
        </p:nvGraphicFramePr>
        <p:xfrm>
          <a:off x="4267200" y="1905000"/>
          <a:ext cx="4038600" cy="4038600"/>
        </p:xfrm>
        <a:graphic>
          <a:graphicData uri="http://schemas.openxmlformats.org/presentationml/2006/ole">
            <mc:AlternateContent xmlns:mc="http://schemas.openxmlformats.org/markup-compatibility/2006">
              <mc:Choice xmlns:v="urn:schemas-microsoft-com:vml" Requires="v">
                <p:oleObj spid="_x0000_s19464" name="Document" r:id="rId6" imgW="2743200" imgH="2743200" progId="Word.Document.8">
                  <p:embed/>
                </p:oleObj>
              </mc:Choice>
              <mc:Fallback>
                <p:oleObj name="Document" r:id="rId6" imgW="2743200" imgH="2743200" progId="Word.Document.8">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1905000"/>
                        <a:ext cx="4038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24000" y="533400"/>
            <a:ext cx="6019800" cy="609600"/>
          </a:xfrm>
          <a:noFill/>
        </p:spPr>
        <p:txBody>
          <a:bodyPr/>
          <a:lstStyle/>
          <a:p>
            <a:r>
              <a:rPr lang="en-US" altLang="en-US"/>
              <a:t>Example 12.5</a:t>
            </a:r>
          </a:p>
        </p:txBody>
      </p:sp>
      <p:sp>
        <p:nvSpPr>
          <p:cNvPr id="4" name="Date Placeholder 2"/>
          <p:cNvSpPr>
            <a:spLocks noGrp="1"/>
          </p:cNvSpPr>
          <p:nvPr>
            <p:ph type="dt" sz="quarter" idx="10"/>
          </p:nvPr>
        </p:nvSpPr>
        <p:spPr/>
        <p:txBody>
          <a:bodyPr/>
          <a:lstStyle/>
          <a:p>
            <a:pPr>
              <a:defRPr/>
            </a:pPr>
            <a:r>
              <a:rPr lang="en-US"/>
              <a:t>Chapter 12</a:t>
            </a:r>
          </a:p>
        </p:txBody>
      </p:sp>
      <p:sp>
        <p:nvSpPr>
          <p:cNvPr id="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4D33A5E6-D291-4958-9E1A-ECA867FB8C2F}" type="slidenum">
              <a:rPr lang="en-US" altLang="en-US" sz="1400">
                <a:latin typeface="Tahoma" panose="020B0604030504040204" pitchFamily="34" charset="0"/>
              </a:rPr>
              <a:pPr/>
              <a:t>27</a:t>
            </a:fld>
            <a:endParaRPr lang="en-US" altLang="en-US" sz="1400">
              <a:latin typeface="Tahoma" panose="020B0604030504040204" pitchFamily="34" charset="0"/>
            </a:endParaRPr>
          </a:p>
        </p:txBody>
      </p:sp>
      <p:sp>
        <p:nvSpPr>
          <p:cNvPr id="36869" name="Rectangle 3"/>
          <p:cNvSpPr>
            <a:spLocks noChangeArrowheads="1"/>
          </p:cNvSpPr>
          <p:nvPr/>
        </p:nvSpPr>
        <p:spPr bwMode="auto">
          <a:xfrm>
            <a:off x="195263" y="1447800"/>
            <a:ext cx="8948737"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The following aircraft repair data reported by the </a:t>
            </a:r>
          </a:p>
          <a:p>
            <a:pPr algn="l"/>
            <a:r>
              <a:rPr lang="en-US" altLang="en-US"/>
              <a:t>maintenance organization shows the number of days an </a:t>
            </a:r>
          </a:p>
          <a:p>
            <a:pPr algn="l"/>
            <a:r>
              <a:rPr lang="en-US" altLang="en-US"/>
              <a:t>aircraft was out of service because of unscheduled maintenance.</a:t>
            </a:r>
          </a:p>
          <a:p>
            <a:pPr algn="l"/>
            <a:endParaRPr lang="en-US" altLang="en-US"/>
          </a:p>
          <a:p>
            <a:pPr algn="l"/>
            <a:r>
              <a:rPr lang="en-US" altLang="en-US"/>
              <a:t>	</a:t>
            </a:r>
            <a:r>
              <a:rPr lang="en-US" altLang="en-US" sz="2800" u="sng"/>
              <a:t>Days</a:t>
            </a:r>
            <a:r>
              <a:rPr lang="en-US" altLang="en-US" sz="2800"/>
              <a:t>		</a:t>
            </a:r>
            <a:r>
              <a:rPr lang="en-US" altLang="en-US" sz="2800" u="sng"/>
              <a:t>Number of Aircraft</a:t>
            </a:r>
            <a:endParaRPr lang="en-US" altLang="en-US" sz="2800"/>
          </a:p>
          <a:p>
            <a:pPr algn="l"/>
            <a:r>
              <a:rPr lang="en-US" altLang="en-US" sz="2800"/>
              <a:t>	1-2		      4</a:t>
            </a:r>
          </a:p>
          <a:p>
            <a:pPr algn="l"/>
            <a:r>
              <a:rPr lang="en-US" altLang="en-US" sz="2800"/>
              <a:t>	3-4		      7</a:t>
            </a:r>
          </a:p>
          <a:p>
            <a:pPr algn="l"/>
            <a:r>
              <a:rPr lang="en-US" altLang="en-US" sz="2800"/>
              <a:t>	5-6		      9</a:t>
            </a:r>
          </a:p>
          <a:p>
            <a:pPr algn="l"/>
            <a:r>
              <a:rPr lang="en-US" altLang="en-US" sz="2800"/>
              <a:t>	7-8		      6</a:t>
            </a:r>
          </a:p>
          <a:p>
            <a:pPr algn="l"/>
            <a:r>
              <a:rPr lang="en-US" altLang="en-US" sz="2800"/>
              <a:t>	9-10		      4</a:t>
            </a:r>
          </a:p>
          <a:p>
            <a:pPr algn="l"/>
            <a:r>
              <a:rPr lang="en-US" altLang="en-US" sz="2800"/>
              <a:t>	</a:t>
            </a:r>
            <a:r>
              <a:rPr lang="en-US" altLang="en-US"/>
              <a:t>total		     30 repairs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371600" y="533400"/>
            <a:ext cx="6019800" cy="609600"/>
          </a:xfrm>
          <a:noFill/>
        </p:spPr>
        <p:txBody>
          <a:bodyPr/>
          <a:lstStyle/>
          <a:p>
            <a:r>
              <a:rPr lang="en-US" altLang="en-US"/>
              <a:t>Example 12.5</a:t>
            </a:r>
          </a:p>
        </p:txBody>
      </p:sp>
      <p:sp>
        <p:nvSpPr>
          <p:cNvPr id="7" name="Date Placeholder 2"/>
          <p:cNvSpPr>
            <a:spLocks noGrp="1"/>
          </p:cNvSpPr>
          <p:nvPr>
            <p:ph type="dt" sz="quarter" idx="10"/>
          </p:nvPr>
        </p:nvSpPr>
        <p:spPr/>
        <p:txBody>
          <a:bodyPr/>
          <a:lstStyle/>
          <a:p>
            <a:pPr>
              <a:defRPr/>
            </a:pPr>
            <a:r>
              <a:rPr lang="en-US"/>
              <a:t>Chapter 12</a:t>
            </a:r>
          </a:p>
        </p:txBody>
      </p:sp>
      <p:sp>
        <p:nvSpPr>
          <p:cNvPr id="8"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FCA9C0B-5113-4AC9-B937-48E29108096F}" type="slidenum">
              <a:rPr lang="en-US" altLang="en-US" sz="1400">
                <a:latin typeface="Tahoma" panose="020B0604030504040204" pitchFamily="34" charset="0"/>
              </a:rPr>
              <a:pPr/>
              <a:t>28</a:t>
            </a:fld>
            <a:endParaRPr lang="en-US" altLang="en-US" sz="1400">
              <a:latin typeface="Tahoma" panose="020B0604030504040204" pitchFamily="34" charset="0"/>
            </a:endParaRPr>
          </a:p>
        </p:txBody>
      </p:sp>
      <p:sp>
        <p:nvSpPr>
          <p:cNvPr id="20486" name="Rectangle 3"/>
          <p:cNvSpPr>
            <a:spLocks noChangeArrowheads="1"/>
          </p:cNvSpPr>
          <p:nvPr/>
        </p:nvSpPr>
        <p:spPr bwMode="auto">
          <a:xfrm>
            <a:off x="1355725" y="2452688"/>
            <a:ext cx="58801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latin typeface="Book Antiqua" panose="02040602050305030304" pitchFamily="18" charset="0"/>
              </a:rPr>
              <a:t> </a:t>
            </a:r>
            <a:r>
              <a:rPr lang="en-US" altLang="en-US" sz="2800">
                <a:latin typeface="Book Antiqua" panose="02040602050305030304" pitchFamily="18" charset="0"/>
              </a:rPr>
              <a:t>i    Upper Bnd (t</a:t>
            </a:r>
            <a:r>
              <a:rPr lang="en-US" altLang="en-US" sz="2800" baseline="-25000">
                <a:latin typeface="Book Antiqua" panose="02040602050305030304" pitchFamily="18" charset="0"/>
              </a:rPr>
              <a:t>i</a:t>
            </a:r>
            <a:r>
              <a:rPr lang="en-US" altLang="en-US" sz="2800">
                <a:latin typeface="Book Antiqua" panose="02040602050305030304" pitchFamily="18" charset="0"/>
              </a:rPr>
              <a:t>)    n</a:t>
            </a:r>
            <a:r>
              <a:rPr lang="en-US" altLang="en-US" sz="2800" baseline="-25000">
                <a:latin typeface="Book Antiqua" panose="02040602050305030304" pitchFamily="18" charset="0"/>
              </a:rPr>
              <a:t>i </a:t>
            </a:r>
            <a:r>
              <a:rPr lang="en-US" altLang="en-US" sz="2800">
                <a:latin typeface="Book Antiqua" panose="02040602050305030304" pitchFamily="18" charset="0"/>
              </a:rPr>
              <a:t>        1 - n</a:t>
            </a:r>
            <a:r>
              <a:rPr lang="en-US" altLang="en-US" sz="2800" baseline="-25000">
                <a:latin typeface="Book Antiqua" panose="02040602050305030304" pitchFamily="18" charset="0"/>
              </a:rPr>
              <a:t>i</a:t>
            </a:r>
            <a:r>
              <a:rPr lang="en-US" altLang="en-US" sz="2800">
                <a:latin typeface="Book Antiqua" panose="02040602050305030304" pitchFamily="18" charset="0"/>
              </a:rPr>
              <a:t> / 30</a:t>
            </a:r>
          </a:p>
          <a:p>
            <a:pPr algn="l"/>
            <a:endParaRPr lang="en-US" altLang="en-US" sz="2800">
              <a:latin typeface="Book Antiqua" panose="02040602050305030304" pitchFamily="18" charset="0"/>
            </a:endParaRPr>
          </a:p>
          <a:p>
            <a:pPr algn="l"/>
            <a:r>
              <a:rPr lang="en-US" altLang="en-US" sz="2800">
                <a:latin typeface="Book Antiqua" panose="02040602050305030304" pitchFamily="18" charset="0"/>
              </a:rPr>
              <a:t> 1       2 days      	 26         .133</a:t>
            </a:r>
          </a:p>
          <a:p>
            <a:pPr algn="l"/>
            <a:r>
              <a:rPr lang="en-US" altLang="en-US" sz="2800">
                <a:latin typeface="Book Antiqua" panose="02040602050305030304" pitchFamily="18" charset="0"/>
              </a:rPr>
              <a:t> 2       4 days      	 19         .367</a:t>
            </a:r>
          </a:p>
          <a:p>
            <a:pPr algn="l"/>
            <a:r>
              <a:rPr lang="en-US" altLang="en-US" sz="2800">
                <a:latin typeface="Book Antiqua" panose="02040602050305030304" pitchFamily="18" charset="0"/>
              </a:rPr>
              <a:t> 3       6 days      	 10         .667</a:t>
            </a:r>
          </a:p>
          <a:p>
            <a:pPr algn="l"/>
            <a:r>
              <a:rPr lang="en-US" altLang="en-US" sz="2800">
                <a:latin typeface="Book Antiqua" panose="02040602050305030304" pitchFamily="18" charset="0"/>
              </a:rPr>
              <a:t> 4       8 days      	  4         .867</a:t>
            </a:r>
          </a:p>
          <a:p>
            <a:pPr algn="l"/>
            <a:r>
              <a:rPr lang="en-US" altLang="en-US" sz="2800">
                <a:latin typeface="Book Antiqua" panose="02040602050305030304" pitchFamily="18" charset="0"/>
              </a:rPr>
              <a:t> 5      10 days     	   0         1.00 </a:t>
            </a:r>
          </a:p>
          <a:p>
            <a:pPr algn="l"/>
            <a:endParaRPr lang="en-US" altLang="en-US" sz="2800">
              <a:latin typeface="Book Antiqua" panose="02040602050305030304" pitchFamily="18" charset="0"/>
            </a:endParaRPr>
          </a:p>
        </p:txBody>
      </p:sp>
      <p:graphicFrame>
        <p:nvGraphicFramePr>
          <p:cNvPr id="20482" name="Object 0"/>
          <p:cNvGraphicFramePr>
            <a:graphicFrameLocks/>
          </p:cNvGraphicFramePr>
          <p:nvPr/>
        </p:nvGraphicFramePr>
        <p:xfrm>
          <a:off x="1981200" y="1295400"/>
          <a:ext cx="2589213" cy="1039813"/>
        </p:xfrm>
        <a:graphic>
          <a:graphicData uri="http://schemas.openxmlformats.org/presentationml/2006/ole">
            <mc:AlternateContent xmlns:mc="http://schemas.openxmlformats.org/markup-compatibility/2006">
              <mc:Choice xmlns:v="urn:schemas-microsoft-com:vml" Requires="v">
                <p:oleObj spid="_x0000_s20489" name="Equation" r:id="rId4" imgW="965160" imgH="393480" progId="Equation.3">
                  <p:embed/>
                </p:oleObj>
              </mc:Choice>
              <mc:Fallback>
                <p:oleObj name="Equation" r:id="rId4" imgW="965160" imgH="393480" progId="Equation.3">
                  <p:embed/>
                  <p:pic>
                    <p:nvPicPr>
                      <p:cNvPr id="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295400"/>
                        <a:ext cx="2589213" cy="103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 name="Rectangle 5"/>
          <p:cNvSpPr>
            <a:spLocks noChangeArrowheads="1"/>
          </p:cNvSpPr>
          <p:nvPr/>
        </p:nvSpPr>
        <p:spPr bwMode="auto">
          <a:xfrm>
            <a:off x="4784725" y="1355725"/>
            <a:ext cx="35845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where n</a:t>
            </a:r>
            <a:r>
              <a:rPr lang="en-US" altLang="en-US" baseline="-25000"/>
              <a:t>i</a:t>
            </a:r>
            <a:r>
              <a:rPr lang="en-US" altLang="en-US"/>
              <a:t> is the number of</a:t>
            </a:r>
          </a:p>
          <a:p>
            <a:pPr algn="l"/>
            <a:r>
              <a:rPr lang="en-US" altLang="en-US"/>
              <a:t>repairs exceeding time t</a:t>
            </a:r>
            <a:r>
              <a:rPr lang="en-US" altLang="en-US" baseline="-25000"/>
              <a:t>i</a:t>
            </a:r>
          </a:p>
        </p:txBody>
      </p:sp>
      <p:sp>
        <p:nvSpPr>
          <p:cNvPr id="20488" name="Rectangle 6"/>
          <p:cNvSpPr>
            <a:spLocks noChangeArrowheads="1"/>
          </p:cNvSpPr>
          <p:nvPr/>
        </p:nvSpPr>
        <p:spPr bwMode="auto">
          <a:xfrm>
            <a:off x="1219200" y="5562600"/>
            <a:ext cx="5835650" cy="469900"/>
          </a:xfrm>
          <a:prstGeom prst="rect">
            <a:avLst/>
          </a:prstGeom>
          <a:solidFill>
            <a:srgbClr val="FFCCCC"/>
          </a:solidFill>
          <a:ln w="12700">
            <a:solidFill>
              <a:schemeClr val="tx1"/>
            </a:solidFill>
            <a:miter lim="800000"/>
            <a:headEnd/>
            <a:tailEnd/>
          </a:ln>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estimated MTTR = 4.9 days  with s = 2.44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295400" y="609600"/>
            <a:ext cx="6019800" cy="609600"/>
          </a:xfrm>
          <a:noFill/>
        </p:spPr>
        <p:txBody>
          <a:bodyPr/>
          <a:lstStyle/>
          <a:p>
            <a:r>
              <a:rPr lang="en-US" altLang="en-US" sz="3600"/>
              <a:t>Taxonomy of Failure Data</a:t>
            </a:r>
          </a:p>
        </p:txBody>
      </p:sp>
      <p:sp>
        <p:nvSpPr>
          <p:cNvPr id="31747" name="Rectangle 3"/>
          <p:cNvSpPr>
            <a:spLocks noGrp="1" noChangeArrowheads="1"/>
          </p:cNvSpPr>
          <p:nvPr>
            <p:ph idx="1"/>
          </p:nvPr>
        </p:nvSpPr>
        <p:spPr>
          <a:xfrm>
            <a:off x="685800" y="1524000"/>
            <a:ext cx="7772400" cy="4114800"/>
          </a:xfrm>
        </p:spPr>
        <p:txBody>
          <a:bodyPr/>
          <a:lstStyle/>
          <a:p>
            <a:pPr>
              <a:buFont typeface="Wingdings" panose="05000000000000000000" pitchFamily="2" charset="2"/>
              <a:buChar char="&lt;"/>
            </a:pPr>
            <a:r>
              <a:rPr lang="en-US" altLang="en-US">
                <a:latin typeface="Arial" panose="020B0604020202020204" pitchFamily="34" charset="0"/>
              </a:rPr>
              <a:t>Operational vs. test-generated failures</a:t>
            </a:r>
          </a:p>
          <a:p>
            <a:pPr>
              <a:buFont typeface="Wingdings" panose="05000000000000000000" pitchFamily="2" charset="2"/>
              <a:buChar char="&lt;"/>
            </a:pPr>
            <a:r>
              <a:rPr lang="en-US" altLang="en-US">
                <a:latin typeface="Arial" panose="020B0604020202020204" pitchFamily="34" charset="0"/>
              </a:rPr>
              <a:t>grouped vs. ungrouped data</a:t>
            </a:r>
          </a:p>
          <a:p>
            <a:pPr>
              <a:buFont typeface="Wingdings" panose="05000000000000000000" pitchFamily="2" charset="2"/>
              <a:buChar char="&lt;"/>
            </a:pPr>
            <a:r>
              <a:rPr lang="en-US" altLang="en-US">
                <a:latin typeface="Arial" panose="020B0604020202020204" pitchFamily="34" charset="0"/>
              </a:rPr>
              <a:t>large vs. small samples</a:t>
            </a:r>
          </a:p>
          <a:p>
            <a:pPr>
              <a:buFont typeface="Wingdings" panose="05000000000000000000" pitchFamily="2" charset="2"/>
              <a:buChar char="&lt;"/>
            </a:pPr>
            <a:r>
              <a:rPr lang="en-US" altLang="en-US">
                <a:latin typeface="Arial" panose="020B0604020202020204" pitchFamily="34" charset="0"/>
              </a:rPr>
              <a:t>complete vs. censored data</a:t>
            </a:r>
          </a:p>
          <a:p>
            <a:pPr lvl="1">
              <a:buFont typeface="Wingdings" panose="05000000000000000000" pitchFamily="2" charset="2"/>
              <a:buChar char="&lt;"/>
            </a:pPr>
            <a:r>
              <a:rPr lang="en-US" altLang="en-US">
                <a:latin typeface="Arial" panose="020B0604020202020204" pitchFamily="34" charset="0"/>
              </a:rPr>
              <a:t>singly censored - operating times the same</a:t>
            </a:r>
          </a:p>
          <a:p>
            <a:pPr lvl="2">
              <a:buFont typeface="Wingdings" panose="05000000000000000000" pitchFamily="2" charset="2"/>
              <a:buChar char="&lt;"/>
            </a:pPr>
            <a:r>
              <a:rPr lang="en-US" altLang="en-US">
                <a:latin typeface="Arial" panose="020B0604020202020204" pitchFamily="34" charset="0"/>
              </a:rPr>
              <a:t>Type I censored - time terminated test</a:t>
            </a:r>
          </a:p>
          <a:p>
            <a:pPr lvl="2">
              <a:buFont typeface="Wingdings" panose="05000000000000000000" pitchFamily="2" charset="2"/>
              <a:buChar char="&lt;"/>
            </a:pPr>
            <a:r>
              <a:rPr lang="en-US" altLang="en-US">
                <a:latin typeface="Arial" panose="020B0604020202020204" pitchFamily="34" charset="0"/>
              </a:rPr>
              <a:t>Type II censored - terminated at r failures</a:t>
            </a:r>
          </a:p>
          <a:p>
            <a:pPr lvl="1">
              <a:buFont typeface="Wingdings" panose="05000000000000000000" pitchFamily="2" charset="2"/>
              <a:buChar char="&lt;"/>
            </a:pPr>
            <a:r>
              <a:rPr lang="en-US" altLang="en-US">
                <a:latin typeface="Arial" panose="020B0604020202020204" pitchFamily="34" charset="0"/>
              </a:rPr>
              <a:t>multiply censored - operating times differ</a:t>
            </a:r>
          </a:p>
        </p:txBody>
      </p:sp>
      <p:sp>
        <p:nvSpPr>
          <p:cNvPr id="4" name="Date Placeholder 3"/>
          <p:cNvSpPr>
            <a:spLocks noGrp="1"/>
          </p:cNvSpPr>
          <p:nvPr>
            <p:ph type="dt" sz="quarter" idx="10"/>
          </p:nvPr>
        </p:nvSpPr>
        <p:spPr/>
        <p:txBody>
          <a:bodyPr/>
          <a:lstStyle/>
          <a:p>
            <a:pPr>
              <a:defRPr/>
            </a:pPr>
            <a:r>
              <a:rPr lang="en-US"/>
              <a:t>Chapter 12</a:t>
            </a:r>
          </a:p>
        </p:txBody>
      </p:sp>
      <p:sp>
        <p:nvSpPr>
          <p:cNvPr id="5" name="Slide Number Placeholder 5"/>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3F328522-E198-4ECB-A0C7-6E504C8F55A2}" type="slidenum">
              <a:rPr lang="en-US" altLang="en-US" sz="1400">
                <a:latin typeface="Tahoma" panose="020B0604030504040204" pitchFamily="34" charset="0"/>
              </a:rPr>
              <a:pPr/>
              <a:t>3</a:t>
            </a:fld>
            <a:endParaRPr lang="en-US" altLang="en-US" sz="1400">
              <a:latin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24000" y="457200"/>
            <a:ext cx="6019800" cy="609600"/>
          </a:xfrm>
          <a:noFill/>
        </p:spPr>
        <p:txBody>
          <a:bodyPr/>
          <a:lstStyle/>
          <a:p>
            <a:r>
              <a:rPr lang="en-US" altLang="en-US" sz="3600"/>
              <a:t>Censoring</a:t>
            </a:r>
          </a:p>
        </p:txBody>
      </p:sp>
      <p:sp>
        <p:nvSpPr>
          <p:cNvPr id="49" name="Date Placeholder 2"/>
          <p:cNvSpPr>
            <a:spLocks noGrp="1"/>
          </p:cNvSpPr>
          <p:nvPr>
            <p:ph type="dt" sz="quarter" idx="10"/>
          </p:nvPr>
        </p:nvSpPr>
        <p:spPr/>
        <p:txBody>
          <a:bodyPr/>
          <a:lstStyle/>
          <a:p>
            <a:pPr>
              <a:defRPr/>
            </a:pPr>
            <a:r>
              <a:rPr lang="en-US"/>
              <a:t>Chapter 12</a:t>
            </a:r>
          </a:p>
        </p:txBody>
      </p:sp>
      <p:sp>
        <p:nvSpPr>
          <p:cNvPr id="50"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02513932-1003-4637-9DC9-B56DAAB58A49}" type="slidenum">
              <a:rPr lang="en-US" altLang="en-US" sz="1400">
                <a:latin typeface="Tahoma" panose="020B0604030504040204" pitchFamily="34" charset="0"/>
              </a:rPr>
              <a:pPr/>
              <a:t>4</a:t>
            </a:fld>
            <a:endParaRPr lang="en-US" altLang="en-US" sz="1400">
              <a:latin typeface="Tahoma" panose="020B0604030504040204" pitchFamily="34" charset="0"/>
            </a:endParaRPr>
          </a:p>
        </p:txBody>
      </p:sp>
      <p:grpSp>
        <p:nvGrpSpPr>
          <p:cNvPr id="32773" name="Group 3"/>
          <p:cNvGrpSpPr>
            <a:grpSpLocks/>
          </p:cNvGrpSpPr>
          <p:nvPr/>
        </p:nvGrpSpPr>
        <p:grpSpPr bwMode="auto">
          <a:xfrm>
            <a:off x="1295400" y="1143000"/>
            <a:ext cx="6103938" cy="4994275"/>
            <a:chOff x="824" y="932"/>
            <a:chExt cx="3845" cy="3146"/>
          </a:xfrm>
        </p:grpSpPr>
        <p:sp>
          <p:nvSpPr>
            <p:cNvPr id="32774" name="Line 4"/>
            <p:cNvSpPr>
              <a:spLocks noChangeShapeType="1"/>
            </p:cNvSpPr>
            <p:nvPr/>
          </p:nvSpPr>
          <p:spPr bwMode="auto">
            <a:xfrm>
              <a:off x="3385" y="1026"/>
              <a:ext cx="0" cy="10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75" name="Line 5"/>
            <p:cNvSpPr>
              <a:spLocks noChangeShapeType="1"/>
            </p:cNvSpPr>
            <p:nvPr/>
          </p:nvSpPr>
          <p:spPr bwMode="auto">
            <a:xfrm>
              <a:off x="3298" y="1978"/>
              <a:ext cx="121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76" name="Line 6"/>
            <p:cNvSpPr>
              <a:spLocks noChangeShapeType="1"/>
            </p:cNvSpPr>
            <p:nvPr/>
          </p:nvSpPr>
          <p:spPr bwMode="auto">
            <a:xfrm>
              <a:off x="3385" y="1243"/>
              <a:ext cx="56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77" name="Line 7"/>
            <p:cNvSpPr>
              <a:spLocks noChangeShapeType="1"/>
            </p:cNvSpPr>
            <p:nvPr/>
          </p:nvSpPr>
          <p:spPr bwMode="auto">
            <a:xfrm>
              <a:off x="3385" y="1416"/>
              <a:ext cx="3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78" name="Line 8"/>
            <p:cNvSpPr>
              <a:spLocks noChangeShapeType="1"/>
            </p:cNvSpPr>
            <p:nvPr/>
          </p:nvSpPr>
          <p:spPr bwMode="auto">
            <a:xfrm>
              <a:off x="3384" y="1589"/>
              <a:ext cx="82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79" name="Rectangle 9"/>
            <p:cNvSpPr>
              <a:spLocks noChangeArrowheads="1"/>
            </p:cNvSpPr>
            <p:nvPr/>
          </p:nvSpPr>
          <p:spPr bwMode="auto">
            <a:xfrm>
              <a:off x="3808" y="932"/>
              <a:ext cx="19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tx1"/>
                  </a:solidFill>
                  <a:latin typeface="Arial" panose="020B0604020202020204" pitchFamily="34" charset="0"/>
                </a:defRPr>
              </a:lvl1pPr>
              <a:lvl2pPr marL="742950" indent="-285750" defTabSz="739775">
                <a:defRPr sz="2400">
                  <a:solidFill>
                    <a:schemeClr val="tx1"/>
                  </a:solidFill>
                  <a:latin typeface="Arial" panose="020B0604020202020204" pitchFamily="34" charset="0"/>
                </a:defRPr>
              </a:lvl2pPr>
              <a:lvl3pPr marL="1143000" indent="-228600" defTabSz="739775">
                <a:defRPr sz="2400">
                  <a:solidFill>
                    <a:schemeClr val="tx1"/>
                  </a:solidFill>
                  <a:latin typeface="Arial" panose="020B0604020202020204" pitchFamily="34" charset="0"/>
                </a:defRPr>
              </a:lvl3pPr>
              <a:lvl4pPr marL="1600200" indent="-228600" defTabSz="739775">
                <a:defRPr sz="2400">
                  <a:solidFill>
                    <a:schemeClr val="tx1"/>
                  </a:solidFill>
                  <a:latin typeface="Arial" panose="020B0604020202020204" pitchFamily="34" charset="0"/>
                </a:defRPr>
              </a:lvl4pPr>
              <a:lvl5pPr marL="2057400" indent="-228600" defTabSz="739775">
                <a:defRPr sz="2400">
                  <a:solidFill>
                    <a:schemeClr val="tx1"/>
                  </a:solidFill>
                  <a:latin typeface="Arial" panose="020B0604020202020204" pitchFamily="34" charset="0"/>
                </a:defRPr>
              </a:lvl5pPr>
              <a:lvl6pPr marL="2514600" indent="-228600" algn="ctr" defTabSz="7397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397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397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39775"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200">
                  <a:latin typeface="Times New Roman" panose="02020603050405020304" pitchFamily="18" charset="0"/>
                </a:rPr>
                <a:t>x</a:t>
              </a:r>
            </a:p>
          </p:txBody>
        </p:sp>
        <p:sp>
          <p:nvSpPr>
            <p:cNvPr id="32780" name="Rectangle 10"/>
            <p:cNvSpPr>
              <a:spLocks noChangeArrowheads="1"/>
            </p:cNvSpPr>
            <p:nvPr/>
          </p:nvSpPr>
          <p:spPr bwMode="auto">
            <a:xfrm>
              <a:off x="3981" y="1105"/>
              <a:ext cx="19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tx1"/>
                  </a:solidFill>
                  <a:latin typeface="Arial" panose="020B0604020202020204" pitchFamily="34" charset="0"/>
                </a:defRPr>
              </a:lvl1pPr>
              <a:lvl2pPr marL="742950" indent="-285750" defTabSz="739775">
                <a:defRPr sz="2400">
                  <a:solidFill>
                    <a:schemeClr val="tx1"/>
                  </a:solidFill>
                  <a:latin typeface="Arial" panose="020B0604020202020204" pitchFamily="34" charset="0"/>
                </a:defRPr>
              </a:lvl2pPr>
              <a:lvl3pPr marL="1143000" indent="-228600" defTabSz="739775">
                <a:defRPr sz="2400">
                  <a:solidFill>
                    <a:schemeClr val="tx1"/>
                  </a:solidFill>
                  <a:latin typeface="Arial" panose="020B0604020202020204" pitchFamily="34" charset="0"/>
                </a:defRPr>
              </a:lvl3pPr>
              <a:lvl4pPr marL="1600200" indent="-228600" defTabSz="739775">
                <a:defRPr sz="2400">
                  <a:solidFill>
                    <a:schemeClr val="tx1"/>
                  </a:solidFill>
                  <a:latin typeface="Arial" panose="020B0604020202020204" pitchFamily="34" charset="0"/>
                </a:defRPr>
              </a:lvl4pPr>
              <a:lvl5pPr marL="2057400" indent="-228600" defTabSz="739775">
                <a:defRPr sz="2400">
                  <a:solidFill>
                    <a:schemeClr val="tx1"/>
                  </a:solidFill>
                  <a:latin typeface="Arial" panose="020B0604020202020204" pitchFamily="34" charset="0"/>
                </a:defRPr>
              </a:lvl5pPr>
              <a:lvl6pPr marL="2514600" indent="-228600" algn="ctr" defTabSz="7397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397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397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39775"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200">
                  <a:latin typeface="Times New Roman" panose="02020603050405020304" pitchFamily="18" charset="0"/>
                </a:rPr>
                <a:t>x</a:t>
              </a:r>
            </a:p>
          </p:txBody>
        </p:sp>
        <p:sp>
          <p:nvSpPr>
            <p:cNvPr id="32781" name="Rectangle 11"/>
            <p:cNvSpPr>
              <a:spLocks noChangeArrowheads="1"/>
            </p:cNvSpPr>
            <p:nvPr/>
          </p:nvSpPr>
          <p:spPr bwMode="auto">
            <a:xfrm>
              <a:off x="3678" y="1278"/>
              <a:ext cx="19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tx1"/>
                  </a:solidFill>
                  <a:latin typeface="Arial" panose="020B0604020202020204" pitchFamily="34" charset="0"/>
                </a:defRPr>
              </a:lvl1pPr>
              <a:lvl2pPr marL="742950" indent="-285750" defTabSz="739775">
                <a:defRPr sz="2400">
                  <a:solidFill>
                    <a:schemeClr val="tx1"/>
                  </a:solidFill>
                  <a:latin typeface="Arial" panose="020B0604020202020204" pitchFamily="34" charset="0"/>
                </a:defRPr>
              </a:lvl2pPr>
              <a:lvl3pPr marL="1143000" indent="-228600" defTabSz="739775">
                <a:defRPr sz="2400">
                  <a:solidFill>
                    <a:schemeClr val="tx1"/>
                  </a:solidFill>
                  <a:latin typeface="Arial" panose="020B0604020202020204" pitchFamily="34" charset="0"/>
                </a:defRPr>
              </a:lvl3pPr>
              <a:lvl4pPr marL="1600200" indent="-228600" defTabSz="739775">
                <a:defRPr sz="2400">
                  <a:solidFill>
                    <a:schemeClr val="tx1"/>
                  </a:solidFill>
                  <a:latin typeface="Arial" panose="020B0604020202020204" pitchFamily="34" charset="0"/>
                </a:defRPr>
              </a:lvl4pPr>
              <a:lvl5pPr marL="2057400" indent="-228600" defTabSz="739775">
                <a:defRPr sz="2400">
                  <a:solidFill>
                    <a:schemeClr val="tx1"/>
                  </a:solidFill>
                  <a:latin typeface="Arial" panose="020B0604020202020204" pitchFamily="34" charset="0"/>
                </a:defRPr>
              </a:lvl5pPr>
              <a:lvl6pPr marL="2514600" indent="-228600" algn="ctr" defTabSz="7397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397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397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39775"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200">
                  <a:latin typeface="Times New Roman" panose="02020603050405020304" pitchFamily="18" charset="0"/>
                </a:rPr>
                <a:t>x</a:t>
              </a:r>
            </a:p>
          </p:txBody>
        </p:sp>
        <p:sp>
          <p:nvSpPr>
            <p:cNvPr id="32782" name="Rectangle 12"/>
            <p:cNvSpPr>
              <a:spLocks noChangeArrowheads="1"/>
            </p:cNvSpPr>
            <p:nvPr/>
          </p:nvSpPr>
          <p:spPr bwMode="auto">
            <a:xfrm>
              <a:off x="4197" y="1450"/>
              <a:ext cx="19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tx1"/>
                  </a:solidFill>
                  <a:latin typeface="Arial" panose="020B0604020202020204" pitchFamily="34" charset="0"/>
                </a:defRPr>
              </a:lvl1pPr>
              <a:lvl2pPr marL="742950" indent="-285750" defTabSz="739775">
                <a:defRPr sz="2400">
                  <a:solidFill>
                    <a:schemeClr val="tx1"/>
                  </a:solidFill>
                  <a:latin typeface="Arial" panose="020B0604020202020204" pitchFamily="34" charset="0"/>
                </a:defRPr>
              </a:lvl2pPr>
              <a:lvl3pPr marL="1143000" indent="-228600" defTabSz="739775">
                <a:defRPr sz="2400">
                  <a:solidFill>
                    <a:schemeClr val="tx1"/>
                  </a:solidFill>
                  <a:latin typeface="Arial" panose="020B0604020202020204" pitchFamily="34" charset="0"/>
                </a:defRPr>
              </a:lvl3pPr>
              <a:lvl4pPr marL="1600200" indent="-228600" defTabSz="739775">
                <a:defRPr sz="2400">
                  <a:solidFill>
                    <a:schemeClr val="tx1"/>
                  </a:solidFill>
                  <a:latin typeface="Arial" panose="020B0604020202020204" pitchFamily="34" charset="0"/>
                </a:defRPr>
              </a:lvl4pPr>
              <a:lvl5pPr marL="2057400" indent="-228600" defTabSz="739775">
                <a:defRPr sz="2400">
                  <a:solidFill>
                    <a:schemeClr val="tx1"/>
                  </a:solidFill>
                  <a:latin typeface="Arial" panose="020B0604020202020204" pitchFamily="34" charset="0"/>
                </a:defRPr>
              </a:lvl5pPr>
              <a:lvl6pPr marL="2514600" indent="-228600" algn="ctr" defTabSz="7397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397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397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39775"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200">
                  <a:latin typeface="Times New Roman" panose="02020603050405020304" pitchFamily="18" charset="0"/>
                </a:rPr>
                <a:t>x</a:t>
              </a:r>
            </a:p>
          </p:txBody>
        </p:sp>
        <p:sp>
          <p:nvSpPr>
            <p:cNvPr id="32783" name="Rectangle 13"/>
            <p:cNvSpPr>
              <a:spLocks noChangeArrowheads="1"/>
            </p:cNvSpPr>
            <p:nvPr/>
          </p:nvSpPr>
          <p:spPr bwMode="auto">
            <a:xfrm>
              <a:off x="3462" y="2008"/>
              <a:ext cx="72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tx1"/>
                  </a:solidFill>
                  <a:latin typeface="Arial" panose="020B0604020202020204" pitchFamily="34" charset="0"/>
                </a:defRPr>
              </a:lvl1pPr>
              <a:lvl2pPr marL="742950" indent="-285750" defTabSz="739775">
                <a:defRPr sz="2400">
                  <a:solidFill>
                    <a:schemeClr val="tx1"/>
                  </a:solidFill>
                  <a:latin typeface="Arial" panose="020B0604020202020204" pitchFamily="34" charset="0"/>
                </a:defRPr>
              </a:lvl2pPr>
              <a:lvl3pPr marL="1143000" indent="-228600" defTabSz="739775">
                <a:defRPr sz="2400">
                  <a:solidFill>
                    <a:schemeClr val="tx1"/>
                  </a:solidFill>
                  <a:latin typeface="Arial" panose="020B0604020202020204" pitchFamily="34" charset="0"/>
                </a:defRPr>
              </a:lvl3pPr>
              <a:lvl4pPr marL="1600200" indent="-228600" defTabSz="739775">
                <a:defRPr sz="2400">
                  <a:solidFill>
                    <a:schemeClr val="tx1"/>
                  </a:solidFill>
                  <a:latin typeface="Arial" panose="020B0604020202020204" pitchFamily="34" charset="0"/>
                </a:defRPr>
              </a:lvl4pPr>
              <a:lvl5pPr marL="2057400" indent="-228600" defTabSz="739775">
                <a:defRPr sz="2400">
                  <a:solidFill>
                    <a:schemeClr val="tx1"/>
                  </a:solidFill>
                  <a:latin typeface="Arial" panose="020B0604020202020204" pitchFamily="34" charset="0"/>
                </a:defRPr>
              </a:lvl5pPr>
              <a:lvl6pPr marL="2514600" indent="-228600" algn="ctr" defTabSz="7397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397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397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39775"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1600">
                  <a:latin typeface="Times New Roman" panose="02020603050405020304" pitchFamily="18" charset="0"/>
                </a:rPr>
                <a:t>time on unit</a:t>
              </a:r>
            </a:p>
          </p:txBody>
        </p:sp>
        <p:grpSp>
          <p:nvGrpSpPr>
            <p:cNvPr id="32784" name="Group 14"/>
            <p:cNvGrpSpPr>
              <a:grpSpLocks/>
            </p:cNvGrpSpPr>
            <p:nvPr/>
          </p:nvGrpSpPr>
          <p:grpSpPr bwMode="auto">
            <a:xfrm>
              <a:off x="1268" y="1062"/>
              <a:ext cx="1263" cy="1195"/>
              <a:chOff x="1268" y="1062"/>
              <a:chExt cx="1263" cy="1195"/>
            </a:xfrm>
          </p:grpSpPr>
          <p:sp>
            <p:nvSpPr>
              <p:cNvPr id="32808" name="Line 15"/>
              <p:cNvSpPr>
                <a:spLocks noChangeShapeType="1"/>
              </p:cNvSpPr>
              <p:nvPr/>
            </p:nvSpPr>
            <p:spPr bwMode="auto">
              <a:xfrm>
                <a:off x="1398" y="1071"/>
                <a:ext cx="0" cy="10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09" name="Line 16"/>
              <p:cNvSpPr>
                <a:spLocks noChangeShapeType="1"/>
              </p:cNvSpPr>
              <p:nvPr/>
            </p:nvSpPr>
            <p:spPr bwMode="auto">
              <a:xfrm>
                <a:off x="1268" y="2021"/>
                <a:ext cx="121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10" name="Line 17"/>
              <p:cNvSpPr>
                <a:spLocks noChangeShapeType="1"/>
              </p:cNvSpPr>
              <p:nvPr/>
            </p:nvSpPr>
            <p:spPr bwMode="auto">
              <a:xfrm>
                <a:off x="1397" y="1200"/>
                <a:ext cx="56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11" name="Line 18"/>
              <p:cNvSpPr>
                <a:spLocks noChangeShapeType="1"/>
              </p:cNvSpPr>
              <p:nvPr/>
            </p:nvSpPr>
            <p:spPr bwMode="auto">
              <a:xfrm>
                <a:off x="1398" y="1416"/>
                <a:ext cx="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12" name="Line 19"/>
              <p:cNvSpPr>
                <a:spLocks noChangeShapeType="1"/>
              </p:cNvSpPr>
              <p:nvPr/>
            </p:nvSpPr>
            <p:spPr bwMode="auto">
              <a:xfrm>
                <a:off x="1397" y="1632"/>
                <a:ext cx="3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13" name="Line 20"/>
              <p:cNvSpPr>
                <a:spLocks noChangeShapeType="1"/>
              </p:cNvSpPr>
              <p:nvPr/>
            </p:nvSpPr>
            <p:spPr bwMode="auto">
              <a:xfrm>
                <a:off x="1398" y="1848"/>
                <a:ext cx="8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14" name="Rectangle 21"/>
              <p:cNvSpPr>
                <a:spLocks noChangeArrowheads="1"/>
              </p:cNvSpPr>
              <p:nvPr/>
            </p:nvSpPr>
            <p:spPr bwMode="auto">
              <a:xfrm>
                <a:off x="1907" y="1062"/>
                <a:ext cx="19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tx1"/>
                    </a:solidFill>
                    <a:latin typeface="Arial" panose="020B0604020202020204" pitchFamily="34" charset="0"/>
                  </a:defRPr>
                </a:lvl1pPr>
                <a:lvl2pPr marL="742950" indent="-285750" defTabSz="739775">
                  <a:defRPr sz="2400">
                    <a:solidFill>
                      <a:schemeClr val="tx1"/>
                    </a:solidFill>
                    <a:latin typeface="Arial" panose="020B0604020202020204" pitchFamily="34" charset="0"/>
                  </a:defRPr>
                </a:lvl2pPr>
                <a:lvl3pPr marL="1143000" indent="-228600" defTabSz="739775">
                  <a:defRPr sz="2400">
                    <a:solidFill>
                      <a:schemeClr val="tx1"/>
                    </a:solidFill>
                    <a:latin typeface="Arial" panose="020B0604020202020204" pitchFamily="34" charset="0"/>
                  </a:defRPr>
                </a:lvl3pPr>
                <a:lvl4pPr marL="1600200" indent="-228600" defTabSz="739775">
                  <a:defRPr sz="2400">
                    <a:solidFill>
                      <a:schemeClr val="tx1"/>
                    </a:solidFill>
                    <a:latin typeface="Arial" panose="020B0604020202020204" pitchFamily="34" charset="0"/>
                  </a:defRPr>
                </a:lvl4pPr>
                <a:lvl5pPr marL="2057400" indent="-228600" defTabSz="739775">
                  <a:defRPr sz="2400">
                    <a:solidFill>
                      <a:schemeClr val="tx1"/>
                    </a:solidFill>
                    <a:latin typeface="Arial" panose="020B0604020202020204" pitchFamily="34" charset="0"/>
                  </a:defRPr>
                </a:lvl5pPr>
                <a:lvl6pPr marL="2514600" indent="-228600" algn="ctr" defTabSz="7397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397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397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39775"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200">
                    <a:latin typeface="Times New Roman" panose="02020603050405020304" pitchFamily="18" charset="0"/>
                  </a:rPr>
                  <a:t>x</a:t>
                </a:r>
              </a:p>
            </p:txBody>
          </p:sp>
          <p:sp>
            <p:nvSpPr>
              <p:cNvPr id="32815" name="Rectangle 22"/>
              <p:cNvSpPr>
                <a:spLocks noChangeArrowheads="1"/>
              </p:cNvSpPr>
              <p:nvPr/>
            </p:nvSpPr>
            <p:spPr bwMode="auto">
              <a:xfrm>
                <a:off x="2339" y="1278"/>
                <a:ext cx="19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tx1"/>
                    </a:solidFill>
                    <a:latin typeface="Arial" panose="020B0604020202020204" pitchFamily="34" charset="0"/>
                  </a:defRPr>
                </a:lvl1pPr>
                <a:lvl2pPr marL="742950" indent="-285750" defTabSz="739775">
                  <a:defRPr sz="2400">
                    <a:solidFill>
                      <a:schemeClr val="tx1"/>
                    </a:solidFill>
                    <a:latin typeface="Arial" panose="020B0604020202020204" pitchFamily="34" charset="0"/>
                  </a:defRPr>
                </a:lvl2pPr>
                <a:lvl3pPr marL="1143000" indent="-228600" defTabSz="739775">
                  <a:defRPr sz="2400">
                    <a:solidFill>
                      <a:schemeClr val="tx1"/>
                    </a:solidFill>
                    <a:latin typeface="Arial" panose="020B0604020202020204" pitchFamily="34" charset="0"/>
                  </a:defRPr>
                </a:lvl3pPr>
                <a:lvl4pPr marL="1600200" indent="-228600" defTabSz="739775">
                  <a:defRPr sz="2400">
                    <a:solidFill>
                      <a:schemeClr val="tx1"/>
                    </a:solidFill>
                    <a:latin typeface="Arial" panose="020B0604020202020204" pitchFamily="34" charset="0"/>
                  </a:defRPr>
                </a:lvl4pPr>
                <a:lvl5pPr marL="2057400" indent="-228600" defTabSz="739775">
                  <a:defRPr sz="2400">
                    <a:solidFill>
                      <a:schemeClr val="tx1"/>
                    </a:solidFill>
                    <a:latin typeface="Arial" panose="020B0604020202020204" pitchFamily="34" charset="0"/>
                  </a:defRPr>
                </a:lvl5pPr>
                <a:lvl6pPr marL="2514600" indent="-228600" algn="ctr" defTabSz="7397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397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397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39775"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200">
                    <a:latin typeface="Times New Roman" panose="02020603050405020304" pitchFamily="18" charset="0"/>
                  </a:rPr>
                  <a:t>x</a:t>
                </a:r>
              </a:p>
            </p:txBody>
          </p:sp>
          <p:sp>
            <p:nvSpPr>
              <p:cNvPr id="32816" name="Rectangle 23"/>
              <p:cNvSpPr>
                <a:spLocks noChangeArrowheads="1"/>
              </p:cNvSpPr>
              <p:nvPr/>
            </p:nvSpPr>
            <p:spPr bwMode="auto">
              <a:xfrm>
                <a:off x="1691" y="1494"/>
                <a:ext cx="19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tx1"/>
                    </a:solidFill>
                    <a:latin typeface="Arial" panose="020B0604020202020204" pitchFamily="34" charset="0"/>
                  </a:defRPr>
                </a:lvl1pPr>
                <a:lvl2pPr marL="742950" indent="-285750" defTabSz="739775">
                  <a:defRPr sz="2400">
                    <a:solidFill>
                      <a:schemeClr val="tx1"/>
                    </a:solidFill>
                    <a:latin typeface="Arial" panose="020B0604020202020204" pitchFamily="34" charset="0"/>
                  </a:defRPr>
                </a:lvl2pPr>
                <a:lvl3pPr marL="1143000" indent="-228600" defTabSz="739775">
                  <a:defRPr sz="2400">
                    <a:solidFill>
                      <a:schemeClr val="tx1"/>
                    </a:solidFill>
                    <a:latin typeface="Arial" panose="020B0604020202020204" pitchFamily="34" charset="0"/>
                  </a:defRPr>
                </a:lvl3pPr>
                <a:lvl4pPr marL="1600200" indent="-228600" defTabSz="739775">
                  <a:defRPr sz="2400">
                    <a:solidFill>
                      <a:schemeClr val="tx1"/>
                    </a:solidFill>
                    <a:latin typeface="Arial" panose="020B0604020202020204" pitchFamily="34" charset="0"/>
                  </a:defRPr>
                </a:lvl4pPr>
                <a:lvl5pPr marL="2057400" indent="-228600" defTabSz="739775">
                  <a:defRPr sz="2400">
                    <a:solidFill>
                      <a:schemeClr val="tx1"/>
                    </a:solidFill>
                    <a:latin typeface="Arial" panose="020B0604020202020204" pitchFamily="34" charset="0"/>
                  </a:defRPr>
                </a:lvl5pPr>
                <a:lvl6pPr marL="2514600" indent="-228600" algn="ctr" defTabSz="7397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397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397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39775"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200">
                    <a:latin typeface="Times New Roman" panose="02020603050405020304" pitchFamily="18" charset="0"/>
                  </a:rPr>
                  <a:t>x</a:t>
                </a:r>
              </a:p>
            </p:txBody>
          </p:sp>
          <p:sp>
            <p:nvSpPr>
              <p:cNvPr id="32817" name="Rectangle 24"/>
              <p:cNvSpPr>
                <a:spLocks noChangeArrowheads="1"/>
              </p:cNvSpPr>
              <p:nvPr/>
            </p:nvSpPr>
            <p:spPr bwMode="auto">
              <a:xfrm>
                <a:off x="2209" y="1710"/>
                <a:ext cx="19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tx1"/>
                    </a:solidFill>
                    <a:latin typeface="Arial" panose="020B0604020202020204" pitchFamily="34" charset="0"/>
                  </a:defRPr>
                </a:lvl1pPr>
                <a:lvl2pPr marL="742950" indent="-285750" defTabSz="739775">
                  <a:defRPr sz="2400">
                    <a:solidFill>
                      <a:schemeClr val="tx1"/>
                    </a:solidFill>
                    <a:latin typeface="Arial" panose="020B0604020202020204" pitchFamily="34" charset="0"/>
                  </a:defRPr>
                </a:lvl2pPr>
                <a:lvl3pPr marL="1143000" indent="-228600" defTabSz="739775">
                  <a:defRPr sz="2400">
                    <a:solidFill>
                      <a:schemeClr val="tx1"/>
                    </a:solidFill>
                    <a:latin typeface="Arial" panose="020B0604020202020204" pitchFamily="34" charset="0"/>
                  </a:defRPr>
                </a:lvl3pPr>
                <a:lvl4pPr marL="1600200" indent="-228600" defTabSz="739775">
                  <a:defRPr sz="2400">
                    <a:solidFill>
                      <a:schemeClr val="tx1"/>
                    </a:solidFill>
                    <a:latin typeface="Arial" panose="020B0604020202020204" pitchFamily="34" charset="0"/>
                  </a:defRPr>
                </a:lvl4pPr>
                <a:lvl5pPr marL="2057400" indent="-228600" defTabSz="739775">
                  <a:defRPr sz="2400">
                    <a:solidFill>
                      <a:schemeClr val="tx1"/>
                    </a:solidFill>
                    <a:latin typeface="Arial" panose="020B0604020202020204" pitchFamily="34" charset="0"/>
                  </a:defRPr>
                </a:lvl5pPr>
                <a:lvl6pPr marL="2514600" indent="-228600" algn="ctr" defTabSz="7397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397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397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39775"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200">
                    <a:latin typeface="Times New Roman" panose="02020603050405020304" pitchFamily="18" charset="0"/>
                  </a:rPr>
                  <a:t>x</a:t>
                </a:r>
              </a:p>
            </p:txBody>
          </p:sp>
          <p:sp>
            <p:nvSpPr>
              <p:cNvPr id="32818" name="Rectangle 25"/>
              <p:cNvSpPr>
                <a:spLocks noChangeArrowheads="1"/>
              </p:cNvSpPr>
              <p:nvPr/>
            </p:nvSpPr>
            <p:spPr bwMode="auto">
              <a:xfrm>
                <a:off x="1475" y="2051"/>
                <a:ext cx="72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tx1"/>
                    </a:solidFill>
                    <a:latin typeface="Arial" panose="020B0604020202020204" pitchFamily="34" charset="0"/>
                  </a:defRPr>
                </a:lvl1pPr>
                <a:lvl2pPr marL="742950" indent="-285750" defTabSz="739775">
                  <a:defRPr sz="2400">
                    <a:solidFill>
                      <a:schemeClr val="tx1"/>
                    </a:solidFill>
                    <a:latin typeface="Arial" panose="020B0604020202020204" pitchFamily="34" charset="0"/>
                  </a:defRPr>
                </a:lvl2pPr>
                <a:lvl3pPr marL="1143000" indent="-228600" defTabSz="739775">
                  <a:defRPr sz="2400">
                    <a:solidFill>
                      <a:schemeClr val="tx1"/>
                    </a:solidFill>
                    <a:latin typeface="Arial" panose="020B0604020202020204" pitchFamily="34" charset="0"/>
                  </a:defRPr>
                </a:lvl3pPr>
                <a:lvl4pPr marL="1600200" indent="-228600" defTabSz="739775">
                  <a:defRPr sz="2400">
                    <a:solidFill>
                      <a:schemeClr val="tx1"/>
                    </a:solidFill>
                    <a:latin typeface="Arial" panose="020B0604020202020204" pitchFamily="34" charset="0"/>
                  </a:defRPr>
                </a:lvl4pPr>
                <a:lvl5pPr marL="2057400" indent="-228600" defTabSz="739775">
                  <a:defRPr sz="2400">
                    <a:solidFill>
                      <a:schemeClr val="tx1"/>
                    </a:solidFill>
                    <a:latin typeface="Arial" panose="020B0604020202020204" pitchFamily="34" charset="0"/>
                  </a:defRPr>
                </a:lvl5pPr>
                <a:lvl6pPr marL="2514600" indent="-228600" algn="ctr" defTabSz="7397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397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397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39775"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1600">
                    <a:latin typeface="Times New Roman" panose="02020603050405020304" pitchFamily="18" charset="0"/>
                  </a:rPr>
                  <a:t>time on unit</a:t>
                </a:r>
              </a:p>
            </p:txBody>
          </p:sp>
        </p:grpSp>
        <p:sp>
          <p:nvSpPr>
            <p:cNvPr id="32785" name="Line 26"/>
            <p:cNvSpPr>
              <a:spLocks noChangeShapeType="1"/>
            </p:cNvSpPr>
            <p:nvPr/>
          </p:nvSpPr>
          <p:spPr bwMode="auto">
            <a:xfrm>
              <a:off x="3385" y="1071"/>
              <a:ext cx="4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86" name="Line 27"/>
            <p:cNvSpPr>
              <a:spLocks noChangeShapeType="1"/>
            </p:cNvSpPr>
            <p:nvPr/>
          </p:nvSpPr>
          <p:spPr bwMode="auto">
            <a:xfrm>
              <a:off x="3384" y="1762"/>
              <a:ext cx="82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87" name="Line 28"/>
            <p:cNvSpPr>
              <a:spLocks noChangeShapeType="1"/>
            </p:cNvSpPr>
            <p:nvPr/>
          </p:nvSpPr>
          <p:spPr bwMode="auto">
            <a:xfrm>
              <a:off x="3384" y="1892"/>
              <a:ext cx="82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88" name="Rectangle 29"/>
            <p:cNvSpPr>
              <a:spLocks noChangeArrowheads="1"/>
            </p:cNvSpPr>
            <p:nvPr/>
          </p:nvSpPr>
          <p:spPr bwMode="auto">
            <a:xfrm>
              <a:off x="4197" y="1623"/>
              <a:ext cx="19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tx1"/>
                  </a:solidFill>
                  <a:latin typeface="Arial" panose="020B0604020202020204" pitchFamily="34" charset="0"/>
                </a:defRPr>
              </a:lvl1pPr>
              <a:lvl2pPr marL="742950" indent="-285750" defTabSz="739775">
                <a:defRPr sz="2400">
                  <a:solidFill>
                    <a:schemeClr val="tx1"/>
                  </a:solidFill>
                  <a:latin typeface="Arial" panose="020B0604020202020204" pitchFamily="34" charset="0"/>
                </a:defRPr>
              </a:lvl2pPr>
              <a:lvl3pPr marL="1143000" indent="-228600" defTabSz="739775">
                <a:defRPr sz="2400">
                  <a:solidFill>
                    <a:schemeClr val="tx1"/>
                  </a:solidFill>
                  <a:latin typeface="Arial" panose="020B0604020202020204" pitchFamily="34" charset="0"/>
                </a:defRPr>
              </a:lvl3pPr>
              <a:lvl4pPr marL="1600200" indent="-228600" defTabSz="739775">
                <a:defRPr sz="2400">
                  <a:solidFill>
                    <a:schemeClr val="tx1"/>
                  </a:solidFill>
                  <a:latin typeface="Arial" panose="020B0604020202020204" pitchFamily="34" charset="0"/>
                </a:defRPr>
              </a:lvl4pPr>
              <a:lvl5pPr marL="2057400" indent="-228600" defTabSz="739775">
                <a:defRPr sz="2400">
                  <a:solidFill>
                    <a:schemeClr val="tx1"/>
                  </a:solidFill>
                  <a:latin typeface="Arial" panose="020B0604020202020204" pitchFamily="34" charset="0"/>
                </a:defRPr>
              </a:lvl5pPr>
              <a:lvl6pPr marL="2514600" indent="-228600" algn="ctr" defTabSz="7397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397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397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39775"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200">
                  <a:latin typeface="Times New Roman" panose="02020603050405020304" pitchFamily="18" charset="0"/>
                </a:rPr>
                <a:t>o</a:t>
              </a:r>
            </a:p>
          </p:txBody>
        </p:sp>
        <p:sp>
          <p:nvSpPr>
            <p:cNvPr id="32789" name="Rectangle 30"/>
            <p:cNvSpPr>
              <a:spLocks noChangeArrowheads="1"/>
            </p:cNvSpPr>
            <p:nvPr/>
          </p:nvSpPr>
          <p:spPr bwMode="auto">
            <a:xfrm>
              <a:off x="4197" y="1753"/>
              <a:ext cx="19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tx1"/>
                  </a:solidFill>
                  <a:latin typeface="Arial" panose="020B0604020202020204" pitchFamily="34" charset="0"/>
                </a:defRPr>
              </a:lvl1pPr>
              <a:lvl2pPr marL="742950" indent="-285750" defTabSz="739775">
                <a:defRPr sz="2400">
                  <a:solidFill>
                    <a:schemeClr val="tx1"/>
                  </a:solidFill>
                  <a:latin typeface="Arial" panose="020B0604020202020204" pitchFamily="34" charset="0"/>
                </a:defRPr>
              </a:lvl2pPr>
              <a:lvl3pPr marL="1143000" indent="-228600" defTabSz="739775">
                <a:defRPr sz="2400">
                  <a:solidFill>
                    <a:schemeClr val="tx1"/>
                  </a:solidFill>
                  <a:latin typeface="Arial" panose="020B0604020202020204" pitchFamily="34" charset="0"/>
                </a:defRPr>
              </a:lvl3pPr>
              <a:lvl4pPr marL="1600200" indent="-228600" defTabSz="739775">
                <a:defRPr sz="2400">
                  <a:solidFill>
                    <a:schemeClr val="tx1"/>
                  </a:solidFill>
                  <a:latin typeface="Arial" panose="020B0604020202020204" pitchFamily="34" charset="0"/>
                </a:defRPr>
              </a:lvl4pPr>
              <a:lvl5pPr marL="2057400" indent="-228600" defTabSz="739775">
                <a:defRPr sz="2400">
                  <a:solidFill>
                    <a:schemeClr val="tx1"/>
                  </a:solidFill>
                  <a:latin typeface="Arial" panose="020B0604020202020204" pitchFamily="34" charset="0"/>
                </a:defRPr>
              </a:lvl5pPr>
              <a:lvl6pPr marL="2514600" indent="-228600" algn="ctr" defTabSz="7397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397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397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39775"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200">
                  <a:latin typeface="Times New Roman" panose="02020603050405020304" pitchFamily="18" charset="0"/>
                </a:rPr>
                <a:t>o</a:t>
              </a:r>
            </a:p>
          </p:txBody>
        </p:sp>
        <p:grpSp>
          <p:nvGrpSpPr>
            <p:cNvPr id="32790" name="Group 31"/>
            <p:cNvGrpSpPr>
              <a:grpSpLocks/>
            </p:cNvGrpSpPr>
            <p:nvPr/>
          </p:nvGrpSpPr>
          <p:grpSpPr bwMode="auto">
            <a:xfrm>
              <a:off x="2434" y="2531"/>
              <a:ext cx="1263" cy="1238"/>
              <a:chOff x="2434" y="2531"/>
              <a:chExt cx="1263" cy="1238"/>
            </a:xfrm>
          </p:grpSpPr>
          <p:sp>
            <p:nvSpPr>
              <p:cNvPr id="32795" name="Line 32"/>
              <p:cNvSpPr>
                <a:spLocks noChangeShapeType="1"/>
              </p:cNvSpPr>
              <p:nvPr/>
            </p:nvSpPr>
            <p:spPr bwMode="auto">
              <a:xfrm>
                <a:off x="2564" y="2583"/>
                <a:ext cx="0" cy="10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96" name="Line 33"/>
              <p:cNvSpPr>
                <a:spLocks noChangeShapeType="1"/>
              </p:cNvSpPr>
              <p:nvPr/>
            </p:nvSpPr>
            <p:spPr bwMode="auto">
              <a:xfrm>
                <a:off x="2434" y="3533"/>
                <a:ext cx="121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97" name="Line 34"/>
              <p:cNvSpPr>
                <a:spLocks noChangeShapeType="1"/>
              </p:cNvSpPr>
              <p:nvPr/>
            </p:nvSpPr>
            <p:spPr bwMode="auto">
              <a:xfrm>
                <a:off x="2564" y="2669"/>
                <a:ext cx="5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98" name="Line 35"/>
              <p:cNvSpPr>
                <a:spLocks noChangeShapeType="1"/>
              </p:cNvSpPr>
              <p:nvPr/>
            </p:nvSpPr>
            <p:spPr bwMode="auto">
              <a:xfrm>
                <a:off x="2564" y="3015"/>
                <a:ext cx="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99" name="Line 36"/>
              <p:cNvSpPr>
                <a:spLocks noChangeShapeType="1"/>
              </p:cNvSpPr>
              <p:nvPr/>
            </p:nvSpPr>
            <p:spPr bwMode="auto">
              <a:xfrm>
                <a:off x="2564" y="3188"/>
                <a:ext cx="34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00" name="Line 37"/>
              <p:cNvSpPr>
                <a:spLocks noChangeShapeType="1"/>
              </p:cNvSpPr>
              <p:nvPr/>
            </p:nvSpPr>
            <p:spPr bwMode="auto">
              <a:xfrm>
                <a:off x="2563" y="3404"/>
                <a:ext cx="82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01" name="Rectangle 38"/>
              <p:cNvSpPr>
                <a:spLocks noChangeArrowheads="1"/>
              </p:cNvSpPr>
              <p:nvPr/>
            </p:nvSpPr>
            <p:spPr bwMode="auto">
              <a:xfrm>
                <a:off x="3117" y="2531"/>
                <a:ext cx="19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tx1"/>
                    </a:solidFill>
                    <a:latin typeface="Arial" panose="020B0604020202020204" pitchFamily="34" charset="0"/>
                  </a:defRPr>
                </a:lvl1pPr>
                <a:lvl2pPr marL="742950" indent="-285750" defTabSz="739775">
                  <a:defRPr sz="2400">
                    <a:solidFill>
                      <a:schemeClr val="tx1"/>
                    </a:solidFill>
                    <a:latin typeface="Arial" panose="020B0604020202020204" pitchFamily="34" charset="0"/>
                  </a:defRPr>
                </a:lvl2pPr>
                <a:lvl3pPr marL="1143000" indent="-228600" defTabSz="739775">
                  <a:defRPr sz="2400">
                    <a:solidFill>
                      <a:schemeClr val="tx1"/>
                    </a:solidFill>
                    <a:latin typeface="Arial" panose="020B0604020202020204" pitchFamily="34" charset="0"/>
                  </a:defRPr>
                </a:lvl3pPr>
                <a:lvl4pPr marL="1600200" indent="-228600" defTabSz="739775">
                  <a:defRPr sz="2400">
                    <a:solidFill>
                      <a:schemeClr val="tx1"/>
                    </a:solidFill>
                    <a:latin typeface="Arial" panose="020B0604020202020204" pitchFamily="34" charset="0"/>
                  </a:defRPr>
                </a:lvl4pPr>
                <a:lvl5pPr marL="2057400" indent="-228600" defTabSz="739775">
                  <a:defRPr sz="2400">
                    <a:solidFill>
                      <a:schemeClr val="tx1"/>
                    </a:solidFill>
                    <a:latin typeface="Arial" panose="020B0604020202020204" pitchFamily="34" charset="0"/>
                  </a:defRPr>
                </a:lvl5pPr>
                <a:lvl6pPr marL="2514600" indent="-228600" algn="ctr" defTabSz="7397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397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397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39775"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200">
                    <a:latin typeface="Times New Roman" panose="02020603050405020304" pitchFamily="18" charset="0"/>
                  </a:rPr>
                  <a:t>x</a:t>
                </a:r>
              </a:p>
            </p:txBody>
          </p:sp>
          <p:sp>
            <p:nvSpPr>
              <p:cNvPr id="32802" name="Rectangle 39"/>
              <p:cNvSpPr>
                <a:spLocks noChangeArrowheads="1"/>
              </p:cNvSpPr>
              <p:nvPr/>
            </p:nvSpPr>
            <p:spPr bwMode="auto">
              <a:xfrm>
                <a:off x="3505" y="2876"/>
                <a:ext cx="19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tx1"/>
                    </a:solidFill>
                    <a:latin typeface="Arial" panose="020B0604020202020204" pitchFamily="34" charset="0"/>
                  </a:defRPr>
                </a:lvl1pPr>
                <a:lvl2pPr marL="742950" indent="-285750" defTabSz="739775">
                  <a:defRPr sz="2400">
                    <a:solidFill>
                      <a:schemeClr val="tx1"/>
                    </a:solidFill>
                    <a:latin typeface="Arial" panose="020B0604020202020204" pitchFamily="34" charset="0"/>
                  </a:defRPr>
                </a:lvl2pPr>
                <a:lvl3pPr marL="1143000" indent="-228600" defTabSz="739775">
                  <a:defRPr sz="2400">
                    <a:solidFill>
                      <a:schemeClr val="tx1"/>
                    </a:solidFill>
                    <a:latin typeface="Arial" panose="020B0604020202020204" pitchFamily="34" charset="0"/>
                  </a:defRPr>
                </a:lvl3pPr>
                <a:lvl4pPr marL="1600200" indent="-228600" defTabSz="739775">
                  <a:defRPr sz="2400">
                    <a:solidFill>
                      <a:schemeClr val="tx1"/>
                    </a:solidFill>
                    <a:latin typeface="Arial" panose="020B0604020202020204" pitchFamily="34" charset="0"/>
                  </a:defRPr>
                </a:lvl4pPr>
                <a:lvl5pPr marL="2057400" indent="-228600" defTabSz="739775">
                  <a:defRPr sz="2400">
                    <a:solidFill>
                      <a:schemeClr val="tx1"/>
                    </a:solidFill>
                    <a:latin typeface="Arial" panose="020B0604020202020204" pitchFamily="34" charset="0"/>
                  </a:defRPr>
                </a:lvl5pPr>
                <a:lvl6pPr marL="2514600" indent="-228600" algn="ctr" defTabSz="7397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397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397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39775"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200">
                    <a:latin typeface="Times New Roman" panose="02020603050405020304" pitchFamily="18" charset="0"/>
                  </a:rPr>
                  <a:t>x</a:t>
                </a:r>
              </a:p>
            </p:txBody>
          </p:sp>
          <p:sp>
            <p:nvSpPr>
              <p:cNvPr id="32803" name="Rectangle 40"/>
              <p:cNvSpPr>
                <a:spLocks noChangeArrowheads="1"/>
              </p:cNvSpPr>
              <p:nvPr/>
            </p:nvSpPr>
            <p:spPr bwMode="auto">
              <a:xfrm>
                <a:off x="2901" y="3049"/>
                <a:ext cx="19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tx1"/>
                    </a:solidFill>
                    <a:latin typeface="Arial" panose="020B0604020202020204" pitchFamily="34" charset="0"/>
                  </a:defRPr>
                </a:lvl1pPr>
                <a:lvl2pPr marL="742950" indent="-285750" defTabSz="739775">
                  <a:defRPr sz="2400">
                    <a:solidFill>
                      <a:schemeClr val="tx1"/>
                    </a:solidFill>
                    <a:latin typeface="Arial" panose="020B0604020202020204" pitchFamily="34" charset="0"/>
                  </a:defRPr>
                </a:lvl2pPr>
                <a:lvl3pPr marL="1143000" indent="-228600" defTabSz="739775">
                  <a:defRPr sz="2400">
                    <a:solidFill>
                      <a:schemeClr val="tx1"/>
                    </a:solidFill>
                    <a:latin typeface="Arial" panose="020B0604020202020204" pitchFamily="34" charset="0"/>
                  </a:defRPr>
                </a:lvl3pPr>
                <a:lvl4pPr marL="1600200" indent="-228600" defTabSz="739775">
                  <a:defRPr sz="2400">
                    <a:solidFill>
                      <a:schemeClr val="tx1"/>
                    </a:solidFill>
                    <a:latin typeface="Arial" panose="020B0604020202020204" pitchFamily="34" charset="0"/>
                  </a:defRPr>
                </a:lvl4pPr>
                <a:lvl5pPr marL="2057400" indent="-228600" defTabSz="739775">
                  <a:defRPr sz="2400">
                    <a:solidFill>
                      <a:schemeClr val="tx1"/>
                    </a:solidFill>
                    <a:latin typeface="Arial" panose="020B0604020202020204" pitchFamily="34" charset="0"/>
                  </a:defRPr>
                </a:lvl5pPr>
                <a:lvl6pPr marL="2514600" indent="-228600" algn="ctr" defTabSz="7397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397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397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39775"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200">
                    <a:latin typeface="Times New Roman" panose="02020603050405020304" pitchFamily="18" charset="0"/>
                  </a:rPr>
                  <a:t>o</a:t>
                </a:r>
              </a:p>
            </p:txBody>
          </p:sp>
          <p:sp>
            <p:nvSpPr>
              <p:cNvPr id="32804" name="Rectangle 41"/>
              <p:cNvSpPr>
                <a:spLocks noChangeArrowheads="1"/>
              </p:cNvSpPr>
              <p:nvPr/>
            </p:nvSpPr>
            <p:spPr bwMode="auto">
              <a:xfrm>
                <a:off x="3376" y="3265"/>
                <a:ext cx="19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tx1"/>
                    </a:solidFill>
                    <a:latin typeface="Arial" panose="020B0604020202020204" pitchFamily="34" charset="0"/>
                  </a:defRPr>
                </a:lvl1pPr>
                <a:lvl2pPr marL="742950" indent="-285750" defTabSz="739775">
                  <a:defRPr sz="2400">
                    <a:solidFill>
                      <a:schemeClr val="tx1"/>
                    </a:solidFill>
                    <a:latin typeface="Arial" panose="020B0604020202020204" pitchFamily="34" charset="0"/>
                  </a:defRPr>
                </a:lvl2pPr>
                <a:lvl3pPr marL="1143000" indent="-228600" defTabSz="739775">
                  <a:defRPr sz="2400">
                    <a:solidFill>
                      <a:schemeClr val="tx1"/>
                    </a:solidFill>
                    <a:latin typeface="Arial" panose="020B0604020202020204" pitchFamily="34" charset="0"/>
                  </a:defRPr>
                </a:lvl3pPr>
                <a:lvl4pPr marL="1600200" indent="-228600" defTabSz="739775">
                  <a:defRPr sz="2400">
                    <a:solidFill>
                      <a:schemeClr val="tx1"/>
                    </a:solidFill>
                    <a:latin typeface="Arial" panose="020B0604020202020204" pitchFamily="34" charset="0"/>
                  </a:defRPr>
                </a:lvl4pPr>
                <a:lvl5pPr marL="2057400" indent="-228600" defTabSz="739775">
                  <a:defRPr sz="2400">
                    <a:solidFill>
                      <a:schemeClr val="tx1"/>
                    </a:solidFill>
                    <a:latin typeface="Arial" panose="020B0604020202020204" pitchFamily="34" charset="0"/>
                  </a:defRPr>
                </a:lvl5pPr>
                <a:lvl6pPr marL="2514600" indent="-228600" algn="ctr" defTabSz="7397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397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397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39775"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200">
                    <a:latin typeface="Times New Roman" panose="02020603050405020304" pitchFamily="18" charset="0"/>
                  </a:rPr>
                  <a:t>x</a:t>
                </a:r>
              </a:p>
            </p:txBody>
          </p:sp>
          <p:sp>
            <p:nvSpPr>
              <p:cNvPr id="32805" name="Rectangle 42"/>
              <p:cNvSpPr>
                <a:spLocks noChangeArrowheads="1"/>
              </p:cNvSpPr>
              <p:nvPr/>
            </p:nvSpPr>
            <p:spPr bwMode="auto">
              <a:xfrm>
                <a:off x="2641" y="3563"/>
                <a:ext cx="72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tx1"/>
                    </a:solidFill>
                    <a:latin typeface="Arial" panose="020B0604020202020204" pitchFamily="34" charset="0"/>
                  </a:defRPr>
                </a:lvl1pPr>
                <a:lvl2pPr marL="742950" indent="-285750" defTabSz="739775">
                  <a:defRPr sz="2400">
                    <a:solidFill>
                      <a:schemeClr val="tx1"/>
                    </a:solidFill>
                    <a:latin typeface="Arial" panose="020B0604020202020204" pitchFamily="34" charset="0"/>
                  </a:defRPr>
                </a:lvl2pPr>
                <a:lvl3pPr marL="1143000" indent="-228600" defTabSz="739775">
                  <a:defRPr sz="2400">
                    <a:solidFill>
                      <a:schemeClr val="tx1"/>
                    </a:solidFill>
                    <a:latin typeface="Arial" panose="020B0604020202020204" pitchFamily="34" charset="0"/>
                  </a:defRPr>
                </a:lvl3pPr>
                <a:lvl4pPr marL="1600200" indent="-228600" defTabSz="739775">
                  <a:defRPr sz="2400">
                    <a:solidFill>
                      <a:schemeClr val="tx1"/>
                    </a:solidFill>
                    <a:latin typeface="Arial" panose="020B0604020202020204" pitchFamily="34" charset="0"/>
                  </a:defRPr>
                </a:lvl4pPr>
                <a:lvl5pPr marL="2057400" indent="-228600" defTabSz="739775">
                  <a:defRPr sz="2400">
                    <a:solidFill>
                      <a:schemeClr val="tx1"/>
                    </a:solidFill>
                    <a:latin typeface="Arial" panose="020B0604020202020204" pitchFamily="34" charset="0"/>
                  </a:defRPr>
                </a:lvl5pPr>
                <a:lvl6pPr marL="2514600" indent="-228600" algn="ctr" defTabSz="7397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397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397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39775"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1600">
                    <a:latin typeface="Times New Roman" panose="02020603050405020304" pitchFamily="18" charset="0"/>
                  </a:rPr>
                  <a:t>time on unit</a:t>
                </a:r>
              </a:p>
            </p:txBody>
          </p:sp>
          <p:sp>
            <p:nvSpPr>
              <p:cNvPr id="32806" name="Rectangle 43"/>
              <p:cNvSpPr>
                <a:spLocks noChangeArrowheads="1"/>
              </p:cNvSpPr>
              <p:nvPr/>
            </p:nvSpPr>
            <p:spPr bwMode="auto">
              <a:xfrm>
                <a:off x="3289" y="2703"/>
                <a:ext cx="19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tx1"/>
                    </a:solidFill>
                    <a:latin typeface="Arial" panose="020B0604020202020204" pitchFamily="34" charset="0"/>
                  </a:defRPr>
                </a:lvl1pPr>
                <a:lvl2pPr marL="742950" indent="-285750" defTabSz="739775">
                  <a:defRPr sz="2400">
                    <a:solidFill>
                      <a:schemeClr val="tx1"/>
                    </a:solidFill>
                    <a:latin typeface="Arial" panose="020B0604020202020204" pitchFamily="34" charset="0"/>
                  </a:defRPr>
                </a:lvl2pPr>
                <a:lvl3pPr marL="1143000" indent="-228600" defTabSz="739775">
                  <a:defRPr sz="2400">
                    <a:solidFill>
                      <a:schemeClr val="tx1"/>
                    </a:solidFill>
                    <a:latin typeface="Arial" panose="020B0604020202020204" pitchFamily="34" charset="0"/>
                  </a:defRPr>
                </a:lvl3pPr>
                <a:lvl4pPr marL="1600200" indent="-228600" defTabSz="739775">
                  <a:defRPr sz="2400">
                    <a:solidFill>
                      <a:schemeClr val="tx1"/>
                    </a:solidFill>
                    <a:latin typeface="Arial" panose="020B0604020202020204" pitchFamily="34" charset="0"/>
                  </a:defRPr>
                </a:lvl4pPr>
                <a:lvl5pPr marL="2057400" indent="-228600" defTabSz="739775">
                  <a:defRPr sz="2400">
                    <a:solidFill>
                      <a:schemeClr val="tx1"/>
                    </a:solidFill>
                    <a:latin typeface="Arial" panose="020B0604020202020204" pitchFamily="34" charset="0"/>
                  </a:defRPr>
                </a:lvl5pPr>
                <a:lvl6pPr marL="2514600" indent="-228600" algn="ctr" defTabSz="7397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397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397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39775"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200">
                    <a:latin typeface="Times New Roman" panose="02020603050405020304" pitchFamily="18" charset="0"/>
                  </a:rPr>
                  <a:t>o</a:t>
                </a:r>
              </a:p>
            </p:txBody>
          </p:sp>
          <p:sp>
            <p:nvSpPr>
              <p:cNvPr id="32807" name="Line 44"/>
              <p:cNvSpPr>
                <a:spLocks noChangeShapeType="1"/>
              </p:cNvSpPr>
              <p:nvPr/>
            </p:nvSpPr>
            <p:spPr bwMode="auto">
              <a:xfrm>
                <a:off x="2564" y="2842"/>
                <a:ext cx="73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2791" name="Rectangle 45"/>
            <p:cNvSpPr>
              <a:spLocks noChangeArrowheads="1"/>
            </p:cNvSpPr>
            <p:nvPr/>
          </p:nvSpPr>
          <p:spPr bwMode="auto">
            <a:xfrm>
              <a:off x="1216" y="2298"/>
              <a:ext cx="120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tx1"/>
                  </a:solidFill>
                  <a:latin typeface="Arial" panose="020B0604020202020204" pitchFamily="34" charset="0"/>
                </a:defRPr>
              </a:lvl1pPr>
              <a:lvl2pPr marL="742950" indent="-285750" defTabSz="739775">
                <a:defRPr sz="2400">
                  <a:solidFill>
                    <a:schemeClr val="tx1"/>
                  </a:solidFill>
                  <a:latin typeface="Arial" panose="020B0604020202020204" pitchFamily="34" charset="0"/>
                </a:defRPr>
              </a:lvl2pPr>
              <a:lvl3pPr marL="1143000" indent="-228600" defTabSz="739775">
                <a:defRPr sz="2400">
                  <a:solidFill>
                    <a:schemeClr val="tx1"/>
                  </a:solidFill>
                  <a:latin typeface="Arial" panose="020B0604020202020204" pitchFamily="34" charset="0"/>
                </a:defRPr>
              </a:lvl3pPr>
              <a:lvl4pPr marL="1600200" indent="-228600" defTabSz="739775">
                <a:defRPr sz="2400">
                  <a:solidFill>
                    <a:schemeClr val="tx1"/>
                  </a:solidFill>
                  <a:latin typeface="Arial" panose="020B0604020202020204" pitchFamily="34" charset="0"/>
                </a:defRPr>
              </a:lvl4pPr>
              <a:lvl5pPr marL="2057400" indent="-228600" defTabSz="739775">
                <a:defRPr sz="2400">
                  <a:solidFill>
                    <a:schemeClr val="tx1"/>
                  </a:solidFill>
                  <a:latin typeface="Arial" panose="020B0604020202020204" pitchFamily="34" charset="0"/>
                </a:defRPr>
              </a:lvl5pPr>
              <a:lvl6pPr marL="2514600" indent="-228600" algn="ctr" defTabSz="7397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397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397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39775"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1800">
                  <a:latin typeface="Times New Roman" panose="02020603050405020304" pitchFamily="18" charset="0"/>
                </a:rPr>
                <a:t>(a)  Complete Data</a:t>
              </a:r>
            </a:p>
          </p:txBody>
        </p:sp>
        <p:sp>
          <p:nvSpPr>
            <p:cNvPr id="32792" name="Rectangle 46"/>
            <p:cNvSpPr>
              <a:spLocks noChangeArrowheads="1"/>
            </p:cNvSpPr>
            <p:nvPr/>
          </p:nvSpPr>
          <p:spPr bwMode="auto">
            <a:xfrm>
              <a:off x="3333" y="2211"/>
              <a:ext cx="1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tx1"/>
                  </a:solidFill>
                  <a:latin typeface="Arial" panose="020B0604020202020204" pitchFamily="34" charset="0"/>
                </a:defRPr>
              </a:lvl1pPr>
              <a:lvl2pPr marL="742950" indent="-285750" defTabSz="739775">
                <a:defRPr sz="2400">
                  <a:solidFill>
                    <a:schemeClr val="tx1"/>
                  </a:solidFill>
                  <a:latin typeface="Arial" panose="020B0604020202020204" pitchFamily="34" charset="0"/>
                </a:defRPr>
              </a:lvl2pPr>
              <a:lvl3pPr marL="1143000" indent="-228600" defTabSz="739775">
                <a:defRPr sz="2400">
                  <a:solidFill>
                    <a:schemeClr val="tx1"/>
                  </a:solidFill>
                  <a:latin typeface="Arial" panose="020B0604020202020204" pitchFamily="34" charset="0"/>
                </a:defRPr>
              </a:lvl3pPr>
              <a:lvl4pPr marL="1600200" indent="-228600" defTabSz="739775">
                <a:defRPr sz="2400">
                  <a:solidFill>
                    <a:schemeClr val="tx1"/>
                  </a:solidFill>
                  <a:latin typeface="Arial" panose="020B0604020202020204" pitchFamily="34" charset="0"/>
                </a:defRPr>
              </a:lvl4pPr>
              <a:lvl5pPr marL="2057400" indent="-228600" defTabSz="739775">
                <a:defRPr sz="2400">
                  <a:solidFill>
                    <a:schemeClr val="tx1"/>
                  </a:solidFill>
                  <a:latin typeface="Arial" panose="020B0604020202020204" pitchFamily="34" charset="0"/>
                </a:defRPr>
              </a:lvl5pPr>
              <a:lvl6pPr marL="2514600" indent="-228600" algn="ctr" defTabSz="7397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397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397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39775"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1800">
                  <a:latin typeface="Times New Roman" panose="02020603050405020304" pitchFamily="18" charset="0"/>
                </a:rPr>
                <a:t>(b)  Singly Censored </a:t>
              </a:r>
            </a:p>
          </p:txBody>
        </p:sp>
        <p:sp>
          <p:nvSpPr>
            <p:cNvPr id="32793" name="Rectangle 47"/>
            <p:cNvSpPr>
              <a:spLocks noChangeArrowheads="1"/>
            </p:cNvSpPr>
            <p:nvPr/>
          </p:nvSpPr>
          <p:spPr bwMode="auto">
            <a:xfrm>
              <a:off x="2512" y="3853"/>
              <a:ext cx="142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tx1"/>
                  </a:solidFill>
                  <a:latin typeface="Arial" panose="020B0604020202020204" pitchFamily="34" charset="0"/>
                </a:defRPr>
              </a:lvl1pPr>
              <a:lvl2pPr marL="742950" indent="-285750" defTabSz="739775">
                <a:defRPr sz="2400">
                  <a:solidFill>
                    <a:schemeClr val="tx1"/>
                  </a:solidFill>
                  <a:latin typeface="Arial" panose="020B0604020202020204" pitchFamily="34" charset="0"/>
                </a:defRPr>
              </a:lvl2pPr>
              <a:lvl3pPr marL="1143000" indent="-228600" defTabSz="739775">
                <a:defRPr sz="2400">
                  <a:solidFill>
                    <a:schemeClr val="tx1"/>
                  </a:solidFill>
                  <a:latin typeface="Arial" panose="020B0604020202020204" pitchFamily="34" charset="0"/>
                </a:defRPr>
              </a:lvl3pPr>
              <a:lvl4pPr marL="1600200" indent="-228600" defTabSz="739775">
                <a:defRPr sz="2400">
                  <a:solidFill>
                    <a:schemeClr val="tx1"/>
                  </a:solidFill>
                  <a:latin typeface="Arial" panose="020B0604020202020204" pitchFamily="34" charset="0"/>
                </a:defRPr>
              </a:lvl4pPr>
              <a:lvl5pPr marL="2057400" indent="-228600" defTabSz="739775">
                <a:defRPr sz="2400">
                  <a:solidFill>
                    <a:schemeClr val="tx1"/>
                  </a:solidFill>
                  <a:latin typeface="Arial" panose="020B0604020202020204" pitchFamily="34" charset="0"/>
                </a:defRPr>
              </a:lvl5pPr>
              <a:lvl6pPr marL="2514600" indent="-228600" algn="ctr" defTabSz="7397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397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397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39775"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1800">
                  <a:latin typeface="Times New Roman" panose="02020603050405020304" pitchFamily="18" charset="0"/>
                </a:rPr>
                <a:t>(c)  Multiply Censored</a:t>
              </a:r>
            </a:p>
          </p:txBody>
        </p:sp>
        <p:sp>
          <p:nvSpPr>
            <p:cNvPr id="32794" name="Rectangle 48"/>
            <p:cNvSpPr>
              <a:spLocks noChangeArrowheads="1"/>
            </p:cNvSpPr>
            <p:nvPr/>
          </p:nvSpPr>
          <p:spPr bwMode="auto">
            <a:xfrm>
              <a:off x="824" y="2986"/>
              <a:ext cx="680" cy="40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2550" tIns="41275" rIns="82550" bIns="41275">
              <a:spAutoFit/>
            </a:bodyPr>
            <a:lstStyle>
              <a:lvl1pPr defTabSz="739775">
                <a:defRPr sz="2400">
                  <a:solidFill>
                    <a:schemeClr val="tx1"/>
                  </a:solidFill>
                  <a:latin typeface="Arial" panose="020B0604020202020204" pitchFamily="34" charset="0"/>
                </a:defRPr>
              </a:lvl1pPr>
              <a:lvl2pPr marL="742950" indent="-285750" defTabSz="739775">
                <a:defRPr sz="2400">
                  <a:solidFill>
                    <a:schemeClr val="tx1"/>
                  </a:solidFill>
                  <a:latin typeface="Arial" panose="020B0604020202020204" pitchFamily="34" charset="0"/>
                </a:defRPr>
              </a:lvl2pPr>
              <a:lvl3pPr marL="1143000" indent="-228600" defTabSz="739775">
                <a:defRPr sz="2400">
                  <a:solidFill>
                    <a:schemeClr val="tx1"/>
                  </a:solidFill>
                  <a:latin typeface="Arial" panose="020B0604020202020204" pitchFamily="34" charset="0"/>
                </a:defRPr>
              </a:lvl3pPr>
              <a:lvl4pPr marL="1600200" indent="-228600" defTabSz="739775">
                <a:defRPr sz="2400">
                  <a:solidFill>
                    <a:schemeClr val="tx1"/>
                  </a:solidFill>
                  <a:latin typeface="Arial" panose="020B0604020202020204" pitchFamily="34" charset="0"/>
                </a:defRPr>
              </a:lvl4pPr>
              <a:lvl5pPr marL="2057400" indent="-228600" defTabSz="739775">
                <a:defRPr sz="2400">
                  <a:solidFill>
                    <a:schemeClr val="tx1"/>
                  </a:solidFill>
                  <a:latin typeface="Arial" panose="020B0604020202020204" pitchFamily="34" charset="0"/>
                </a:defRPr>
              </a:lvl5pPr>
              <a:lvl6pPr marL="2514600" indent="-228600" algn="ctr" defTabSz="739775"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739775"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739775"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739775"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1800">
                  <a:latin typeface="Times New Roman" panose="02020603050405020304" pitchFamily="18" charset="0"/>
                </a:rPr>
                <a:t>x - failure</a:t>
              </a:r>
            </a:p>
            <a:p>
              <a:pPr algn="l"/>
              <a:r>
                <a:rPr lang="en-US" altLang="en-US" sz="1800">
                  <a:latin typeface="Times New Roman" panose="02020603050405020304" pitchFamily="18" charset="0"/>
                </a:rPr>
                <a:t>o - censor</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295400" y="685800"/>
            <a:ext cx="7543800" cy="609600"/>
          </a:xfrm>
          <a:noFill/>
        </p:spPr>
        <p:txBody>
          <a:bodyPr/>
          <a:lstStyle/>
          <a:p>
            <a:r>
              <a:rPr lang="en-US" altLang="en-US"/>
              <a:t>Ungrouped</a:t>
            </a:r>
            <a:r>
              <a:rPr lang="en-US" altLang="en-US" sz="3600"/>
              <a:t> </a:t>
            </a:r>
            <a:r>
              <a:rPr lang="en-US" altLang="en-US"/>
              <a:t>Complete Data</a:t>
            </a:r>
          </a:p>
        </p:txBody>
      </p:sp>
      <p:sp>
        <p:nvSpPr>
          <p:cNvPr id="9" name="Date Placeholder 2"/>
          <p:cNvSpPr>
            <a:spLocks noGrp="1"/>
          </p:cNvSpPr>
          <p:nvPr>
            <p:ph type="dt" sz="quarter" idx="10"/>
          </p:nvPr>
        </p:nvSpPr>
        <p:spPr/>
        <p:txBody>
          <a:bodyPr/>
          <a:lstStyle/>
          <a:p>
            <a:pPr>
              <a:defRPr/>
            </a:pPr>
            <a:r>
              <a:rPr lang="en-US"/>
              <a:t>Chapter 12</a:t>
            </a:r>
          </a:p>
        </p:txBody>
      </p:sp>
      <p:sp>
        <p:nvSpPr>
          <p:cNvPr id="10"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3FD258C4-7BC3-4148-B637-6ECA3C949B62}" type="slidenum">
              <a:rPr lang="en-US" altLang="en-US" sz="1400">
                <a:latin typeface="Tahoma" panose="020B0604030504040204" pitchFamily="34" charset="0"/>
              </a:rPr>
              <a:pPr/>
              <a:t>5</a:t>
            </a:fld>
            <a:endParaRPr lang="en-US" altLang="en-US" sz="1400">
              <a:latin typeface="Tahoma" panose="020B0604030504040204" pitchFamily="34" charset="0"/>
            </a:endParaRPr>
          </a:p>
        </p:txBody>
      </p:sp>
      <p:graphicFrame>
        <p:nvGraphicFramePr>
          <p:cNvPr id="1026" name="Object 3"/>
          <p:cNvGraphicFramePr>
            <a:graphicFrameLocks/>
          </p:cNvGraphicFramePr>
          <p:nvPr/>
        </p:nvGraphicFramePr>
        <p:xfrm>
          <a:off x="762000" y="4267200"/>
          <a:ext cx="7383463" cy="1384300"/>
        </p:xfrm>
        <a:graphic>
          <a:graphicData uri="http://schemas.openxmlformats.org/presentationml/2006/ole">
            <mc:AlternateContent xmlns:mc="http://schemas.openxmlformats.org/markup-compatibility/2006">
              <mc:Choice xmlns:v="urn:schemas-microsoft-com:vml" Requires="v">
                <p:oleObj spid="_x0000_s1035" name="Equation" r:id="rId4" imgW="1295280" imgH="253800" progId="Equation.3">
                  <p:embed/>
                </p:oleObj>
              </mc:Choice>
              <mc:Fallback>
                <p:oleObj name="Equation" r:id="rId4" imgW="1295280" imgH="2538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267200"/>
                        <a:ext cx="7383463" cy="1384300"/>
                      </a:xfrm>
                      <a:prstGeom prst="rect">
                        <a:avLst/>
                      </a:prstGeom>
                      <a:noFill/>
                      <a:ln>
                        <a:noFill/>
                      </a:ln>
                      <a:effectLst/>
                      <a:extLst>
                        <a:ext uri="{909E8E84-426E-40DD-AFC4-6F175D3DCCD1}">
                          <a14:hiddenFill xmlns:a14="http://schemas.microsoft.com/office/drawing/2010/main">
                            <a:solidFill>
                              <a:srgbClr val="FF99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Rectangle 4"/>
          <p:cNvSpPr>
            <a:spLocks noChangeArrowheads="1"/>
          </p:cNvSpPr>
          <p:nvPr/>
        </p:nvSpPr>
        <p:spPr bwMode="auto">
          <a:xfrm>
            <a:off x="1279525" y="20415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31" name="Rectangle 5"/>
          <p:cNvSpPr>
            <a:spLocks noChangeArrowheads="1"/>
          </p:cNvSpPr>
          <p:nvPr/>
        </p:nvSpPr>
        <p:spPr bwMode="auto">
          <a:xfrm>
            <a:off x="352425" y="1676400"/>
            <a:ext cx="87915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800"/>
              <a:t>Given t</a:t>
            </a:r>
            <a:r>
              <a:rPr lang="en-US" altLang="en-US" sz="2800" baseline="-25000"/>
              <a:t>1</a:t>
            </a:r>
            <a:r>
              <a:rPr lang="en-US" altLang="en-US" sz="2800"/>
              <a:t> , t</a:t>
            </a:r>
            <a:r>
              <a:rPr lang="en-US" altLang="en-US" sz="2800" baseline="-25000"/>
              <a:t>2</a:t>
            </a:r>
            <a:r>
              <a:rPr lang="en-US" altLang="en-US" sz="2800"/>
              <a:t> , t</a:t>
            </a:r>
            <a:r>
              <a:rPr lang="en-US" altLang="en-US" sz="2800" baseline="-25000"/>
              <a:t>3</a:t>
            </a:r>
            <a:r>
              <a:rPr lang="en-US" altLang="en-US" sz="2800"/>
              <a:t> , . . . t</a:t>
            </a:r>
            <a:r>
              <a:rPr lang="en-US" altLang="en-US" sz="2800" baseline="-25000"/>
              <a:t>n</a:t>
            </a:r>
            <a:r>
              <a:rPr lang="en-US" altLang="en-US" sz="2800"/>
              <a:t> are ordered failure times</a:t>
            </a:r>
          </a:p>
          <a:p>
            <a:pPr algn="l"/>
            <a:endParaRPr lang="en-US" altLang="en-US" sz="2800"/>
          </a:p>
          <a:p>
            <a:pPr algn="l"/>
            <a:r>
              <a:rPr lang="en-US" altLang="en-US" sz="2800"/>
              <a:t>i.e. t</a:t>
            </a:r>
            <a:r>
              <a:rPr lang="en-US" altLang="en-US" sz="2800" baseline="-25000"/>
              <a:t>i</a:t>
            </a:r>
            <a:r>
              <a:rPr lang="en-US" altLang="en-US" sz="2800"/>
              <a:t> &lt;= t</a:t>
            </a:r>
            <a:r>
              <a:rPr lang="en-US" altLang="en-US" sz="2800" baseline="-25000"/>
              <a:t>i+1</a:t>
            </a:r>
            <a:r>
              <a:rPr lang="en-US" altLang="en-US" sz="2800"/>
              <a:t>.  Then n- i is the fraction surviving at time t</a:t>
            </a:r>
            <a:r>
              <a:rPr lang="en-US" altLang="en-US" sz="2800" baseline="-25000"/>
              <a:t>i</a:t>
            </a:r>
          </a:p>
        </p:txBody>
      </p:sp>
      <p:grpSp>
        <p:nvGrpSpPr>
          <p:cNvPr id="1032" name="Group 6"/>
          <p:cNvGrpSpPr>
            <a:grpSpLocks/>
          </p:cNvGrpSpPr>
          <p:nvPr/>
        </p:nvGrpSpPr>
        <p:grpSpPr bwMode="auto">
          <a:xfrm>
            <a:off x="1296988" y="3603625"/>
            <a:ext cx="4476750" cy="733425"/>
            <a:chOff x="817" y="2419"/>
            <a:chExt cx="2820" cy="462"/>
          </a:xfrm>
        </p:grpSpPr>
        <p:sp>
          <p:nvSpPr>
            <p:cNvPr id="1033" name="Rectangle 7"/>
            <p:cNvSpPr>
              <a:spLocks noChangeArrowheads="1"/>
            </p:cNvSpPr>
            <p:nvPr/>
          </p:nvSpPr>
          <p:spPr bwMode="auto">
            <a:xfrm>
              <a:off x="1190" y="2419"/>
              <a:ext cx="24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000">
                  <a:latin typeface="Times New Roman" panose="02020603050405020304" pitchFamily="18" charset="0"/>
                </a:rPr>
                <a:t>“hat symbol means it is an estimate”</a:t>
              </a:r>
            </a:p>
          </p:txBody>
        </p:sp>
        <p:sp>
          <p:nvSpPr>
            <p:cNvPr id="1034" name="Arc 8"/>
            <p:cNvSpPr>
              <a:spLocks/>
            </p:cNvSpPr>
            <p:nvPr/>
          </p:nvSpPr>
          <p:spPr bwMode="auto">
            <a:xfrm>
              <a:off x="817" y="2545"/>
              <a:ext cx="33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5"/>
                    <a:pt x="9631" y="35"/>
                    <a:pt x="21536" y="0"/>
                  </a:cubicBezTo>
                </a:path>
                <a:path w="21600" h="21600" stroke="0" extrusionOk="0">
                  <a:moveTo>
                    <a:pt x="0" y="21600"/>
                  </a:moveTo>
                  <a:cubicBezTo>
                    <a:pt x="0" y="9695"/>
                    <a:pt x="9631" y="35"/>
                    <a:pt x="21536" y="0"/>
                  </a:cubicBezTo>
                  <a:lnTo>
                    <a:pt x="21600" y="2160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a:xfrm>
            <a:off x="1524000" y="533400"/>
            <a:ext cx="7086600" cy="609600"/>
          </a:xfrm>
          <a:noFill/>
        </p:spPr>
        <p:txBody>
          <a:bodyPr/>
          <a:lstStyle/>
          <a:p>
            <a:r>
              <a:rPr lang="en-US" altLang="en-US"/>
              <a:t>Ungrouped</a:t>
            </a:r>
            <a:r>
              <a:rPr lang="en-US" altLang="en-US" sz="3600"/>
              <a:t> </a:t>
            </a:r>
            <a:r>
              <a:rPr lang="en-US" altLang="en-US"/>
              <a:t>Complete Data</a:t>
            </a:r>
          </a:p>
        </p:txBody>
      </p:sp>
      <p:sp>
        <p:nvSpPr>
          <p:cNvPr id="8" name="Date Placeholder 2"/>
          <p:cNvSpPr>
            <a:spLocks noGrp="1"/>
          </p:cNvSpPr>
          <p:nvPr>
            <p:ph type="dt" sz="quarter" idx="10"/>
          </p:nvPr>
        </p:nvSpPr>
        <p:spPr/>
        <p:txBody>
          <a:bodyPr/>
          <a:lstStyle/>
          <a:p>
            <a:pPr>
              <a:defRPr/>
            </a:pPr>
            <a:r>
              <a:rPr lang="en-US"/>
              <a:t>Chapter 12</a:t>
            </a:r>
          </a:p>
        </p:txBody>
      </p:sp>
      <p:sp>
        <p:nvSpPr>
          <p:cNvPr id="9"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6DFC972C-9076-4922-B902-89F275C22724}" type="slidenum">
              <a:rPr lang="en-US" altLang="en-US" sz="1400">
                <a:latin typeface="Tahoma" panose="020B0604030504040204" pitchFamily="34" charset="0"/>
              </a:rPr>
              <a:pPr/>
              <a:t>6</a:t>
            </a:fld>
            <a:endParaRPr lang="en-US" altLang="en-US" sz="1400">
              <a:latin typeface="Tahoma" panose="020B0604030504040204" pitchFamily="34" charset="0"/>
            </a:endParaRPr>
          </a:p>
        </p:txBody>
      </p:sp>
      <p:graphicFrame>
        <p:nvGraphicFramePr>
          <p:cNvPr id="2050" name="Object 3"/>
          <p:cNvGraphicFramePr>
            <a:graphicFrameLocks/>
          </p:cNvGraphicFramePr>
          <p:nvPr/>
        </p:nvGraphicFramePr>
        <p:xfrm>
          <a:off x="1219200" y="1371600"/>
          <a:ext cx="5330825" cy="898525"/>
        </p:xfrm>
        <a:graphic>
          <a:graphicData uri="http://schemas.openxmlformats.org/presentationml/2006/ole">
            <mc:AlternateContent xmlns:mc="http://schemas.openxmlformats.org/markup-compatibility/2006">
              <mc:Choice xmlns:v="urn:schemas-microsoft-com:vml" Requires="v">
                <p:oleObj spid="_x0000_s2058" name="Equation" r:id="rId4" imgW="1447560" imgH="253800" progId="Equation.3">
                  <p:embed/>
                </p:oleObj>
              </mc:Choice>
              <mc:Fallback>
                <p:oleObj name="Equation" r:id="rId4" imgW="1447560" imgH="2538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371600"/>
                        <a:ext cx="5330825"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4"/>
          <p:cNvGraphicFramePr>
            <a:graphicFrameLocks/>
          </p:cNvGraphicFramePr>
          <p:nvPr/>
        </p:nvGraphicFramePr>
        <p:xfrm>
          <a:off x="1066800" y="2362200"/>
          <a:ext cx="6443663" cy="889000"/>
        </p:xfrm>
        <a:graphic>
          <a:graphicData uri="http://schemas.openxmlformats.org/presentationml/2006/ole">
            <mc:AlternateContent xmlns:mc="http://schemas.openxmlformats.org/markup-compatibility/2006">
              <mc:Choice xmlns:v="urn:schemas-microsoft-com:vml" Requires="v">
                <p:oleObj spid="_x0000_s2059" name="Equation" r:id="rId6" imgW="1752480" imgH="253800" progId="Equation.3">
                  <p:embed/>
                </p:oleObj>
              </mc:Choice>
              <mc:Fallback>
                <p:oleObj name="Equation" r:id="rId6" imgW="1752480" imgH="2538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2362200"/>
                        <a:ext cx="6443663"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6"/>
          <p:cNvGraphicFramePr>
            <a:graphicFrameLocks/>
          </p:cNvGraphicFramePr>
          <p:nvPr/>
        </p:nvGraphicFramePr>
        <p:xfrm>
          <a:off x="4419600" y="3352800"/>
          <a:ext cx="3141663" cy="1298575"/>
        </p:xfrm>
        <a:graphic>
          <a:graphicData uri="http://schemas.openxmlformats.org/presentationml/2006/ole">
            <mc:AlternateContent xmlns:mc="http://schemas.openxmlformats.org/markup-compatibility/2006">
              <mc:Choice xmlns:v="urn:schemas-microsoft-com:vml" Requires="v">
                <p:oleObj spid="_x0000_s2060" name="Equation" r:id="rId8" imgW="939600" imgH="393480" progId="Equation.3">
                  <p:embed/>
                </p:oleObj>
              </mc:Choice>
              <mc:Fallback>
                <p:oleObj name="Equation" r:id="rId8" imgW="939600" imgH="393480"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600" y="3352800"/>
                        <a:ext cx="3141663"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3" name="Object 7"/>
          <p:cNvGraphicFramePr>
            <a:graphicFrameLocks/>
          </p:cNvGraphicFramePr>
          <p:nvPr/>
        </p:nvGraphicFramePr>
        <p:xfrm>
          <a:off x="1219200" y="4800600"/>
          <a:ext cx="6075363" cy="1216025"/>
        </p:xfrm>
        <a:graphic>
          <a:graphicData uri="http://schemas.openxmlformats.org/presentationml/2006/ole">
            <mc:AlternateContent xmlns:mc="http://schemas.openxmlformats.org/markup-compatibility/2006">
              <mc:Choice xmlns:v="urn:schemas-microsoft-com:vml" Requires="v">
                <p:oleObj spid="_x0000_s2061" name="Equation" r:id="rId10" imgW="1930320" imgH="393480" progId="Equation.3">
                  <p:embed/>
                </p:oleObj>
              </mc:Choice>
              <mc:Fallback>
                <p:oleObj name="Equation" r:id="rId10" imgW="1930320" imgH="393480" progId="Equation.3">
                  <p:embed/>
                  <p:pic>
                    <p:nvPicPr>
                      <p:cNvPr id="0" name="Object 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4800600"/>
                        <a:ext cx="6075363"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7" name="Text Box 8"/>
          <p:cNvSpPr txBox="1">
            <a:spLocks noChangeArrowheads="1"/>
          </p:cNvSpPr>
          <p:nvPr/>
        </p:nvSpPr>
        <p:spPr bwMode="auto">
          <a:xfrm>
            <a:off x="381000" y="3581400"/>
            <a:ext cx="3641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a:t>This effect is undesirable,</a:t>
            </a:r>
          </a:p>
          <a:p>
            <a:r>
              <a:rPr lang="en-US" altLang="en-US"/>
              <a:t>therefore let: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1752600" y="685800"/>
            <a:ext cx="6858000" cy="609600"/>
          </a:xfrm>
          <a:noFill/>
        </p:spPr>
        <p:txBody>
          <a:bodyPr/>
          <a:lstStyle/>
          <a:p>
            <a:r>
              <a:rPr lang="en-US" altLang="en-US"/>
              <a:t>Ungrouped</a:t>
            </a:r>
            <a:r>
              <a:rPr lang="en-US" altLang="en-US" sz="3600"/>
              <a:t> </a:t>
            </a:r>
            <a:r>
              <a:rPr lang="en-US" altLang="en-US"/>
              <a:t>Complete Data</a:t>
            </a:r>
          </a:p>
        </p:txBody>
      </p:sp>
      <p:sp>
        <p:nvSpPr>
          <p:cNvPr id="4" name="Date Placeholder 2"/>
          <p:cNvSpPr>
            <a:spLocks noGrp="1"/>
          </p:cNvSpPr>
          <p:nvPr>
            <p:ph type="dt" sz="quarter" idx="10"/>
          </p:nvPr>
        </p:nvSpPr>
        <p:spPr/>
        <p:txBody>
          <a:bodyPr/>
          <a:lstStyle/>
          <a:p>
            <a:pPr>
              <a:defRPr/>
            </a:pPr>
            <a:r>
              <a:rPr lang="en-US"/>
              <a:t>Chapter 12</a:t>
            </a:r>
          </a:p>
        </p:txBody>
      </p:sp>
      <p:sp>
        <p:nvSpPr>
          <p:cNvPr id="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6E82B69B-492E-44F9-B431-EF336087D869}" type="slidenum">
              <a:rPr lang="en-US" altLang="en-US" sz="1400">
                <a:latin typeface="Tahoma" panose="020B0604030504040204" pitchFamily="34" charset="0"/>
              </a:rPr>
              <a:pPr/>
              <a:t>7</a:t>
            </a:fld>
            <a:endParaRPr lang="en-US" altLang="en-US" sz="1400">
              <a:latin typeface="Tahoma" panose="020B0604030504040204" pitchFamily="34" charset="0"/>
            </a:endParaRPr>
          </a:p>
        </p:txBody>
      </p:sp>
      <p:graphicFrame>
        <p:nvGraphicFramePr>
          <p:cNvPr id="3074" name="Object 3"/>
          <p:cNvGraphicFramePr>
            <a:graphicFrameLocks/>
          </p:cNvGraphicFramePr>
          <p:nvPr/>
        </p:nvGraphicFramePr>
        <p:xfrm>
          <a:off x="1524000" y="1828800"/>
          <a:ext cx="5943600" cy="3738563"/>
        </p:xfrm>
        <a:graphic>
          <a:graphicData uri="http://schemas.openxmlformats.org/presentationml/2006/ole">
            <mc:AlternateContent xmlns:mc="http://schemas.openxmlformats.org/markup-compatibility/2006">
              <mc:Choice xmlns:v="urn:schemas-microsoft-com:vml" Requires="v">
                <p:oleObj spid="_x0000_s3078" name="Document" r:id="rId4" imgW="2743200" imgH="2743200" progId="Word.Document.8">
                  <p:embed/>
                </p:oleObj>
              </mc:Choice>
              <mc:Fallback>
                <p:oleObj name="Document" r:id="rId4" imgW="2743200" imgH="274320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828800"/>
                        <a:ext cx="5943600" cy="373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1524000" y="609600"/>
            <a:ext cx="6019800" cy="609600"/>
          </a:xfrm>
          <a:noFill/>
        </p:spPr>
        <p:txBody>
          <a:bodyPr/>
          <a:lstStyle/>
          <a:p>
            <a:r>
              <a:rPr lang="en-US" altLang="en-US" sz="3600"/>
              <a:t>Plotting Positions</a:t>
            </a:r>
          </a:p>
        </p:txBody>
      </p:sp>
      <p:sp>
        <p:nvSpPr>
          <p:cNvPr id="7" name="Date Placeholder 2"/>
          <p:cNvSpPr>
            <a:spLocks noGrp="1"/>
          </p:cNvSpPr>
          <p:nvPr>
            <p:ph type="dt" sz="quarter" idx="10"/>
          </p:nvPr>
        </p:nvSpPr>
        <p:spPr/>
        <p:txBody>
          <a:bodyPr/>
          <a:lstStyle/>
          <a:p>
            <a:pPr>
              <a:defRPr/>
            </a:pPr>
            <a:r>
              <a:rPr lang="en-US"/>
              <a:t>Chapter 12</a:t>
            </a:r>
          </a:p>
        </p:txBody>
      </p:sp>
      <p:sp>
        <p:nvSpPr>
          <p:cNvPr id="8"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679F63D-7E25-4ED6-8539-ABCDC64E09C4}" type="slidenum">
              <a:rPr lang="en-US" altLang="en-US" sz="1400">
                <a:latin typeface="Tahoma" panose="020B0604030504040204" pitchFamily="34" charset="0"/>
              </a:rPr>
              <a:pPr/>
              <a:t>8</a:t>
            </a:fld>
            <a:endParaRPr lang="en-US" altLang="en-US" sz="1400">
              <a:latin typeface="Tahoma" panose="020B0604030504040204" pitchFamily="34" charset="0"/>
            </a:endParaRPr>
          </a:p>
        </p:txBody>
      </p:sp>
      <p:graphicFrame>
        <p:nvGraphicFramePr>
          <p:cNvPr id="4098" name="Object 2048"/>
          <p:cNvGraphicFramePr>
            <a:graphicFrameLocks/>
          </p:cNvGraphicFramePr>
          <p:nvPr/>
        </p:nvGraphicFramePr>
        <p:xfrm>
          <a:off x="3124200" y="1371600"/>
          <a:ext cx="2339975" cy="1427163"/>
        </p:xfrm>
        <a:graphic>
          <a:graphicData uri="http://schemas.openxmlformats.org/presentationml/2006/ole">
            <mc:AlternateContent xmlns:mc="http://schemas.openxmlformats.org/markup-compatibility/2006">
              <mc:Choice xmlns:v="urn:schemas-microsoft-com:vml" Requires="v">
                <p:oleObj spid="_x0000_s4105" name="Equation" r:id="rId4" imgW="660240" imgH="406080" progId="Equation.3">
                  <p:embed/>
                </p:oleObj>
              </mc:Choice>
              <mc:Fallback>
                <p:oleObj name="Equation" r:id="rId4" imgW="660240" imgH="406080" progId="Equation.3">
                  <p:embed/>
                  <p:pic>
                    <p:nvPicPr>
                      <p:cNvPr id="0" name="Object 204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1371600"/>
                        <a:ext cx="2339975" cy="142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2049"/>
          <p:cNvGraphicFramePr>
            <a:graphicFrameLocks/>
          </p:cNvGraphicFramePr>
          <p:nvPr/>
        </p:nvGraphicFramePr>
        <p:xfrm>
          <a:off x="334963" y="2811463"/>
          <a:ext cx="1295400" cy="1017587"/>
        </p:xfrm>
        <a:graphic>
          <a:graphicData uri="http://schemas.openxmlformats.org/presentationml/2006/ole">
            <mc:AlternateContent xmlns:mc="http://schemas.openxmlformats.org/markup-compatibility/2006">
              <mc:Choice xmlns:v="urn:schemas-microsoft-com:vml" Requires="v">
                <p:oleObj spid="_x0000_s4106" name="Equation" r:id="rId6" imgW="368280" imgH="291960" progId="Equation.3">
                  <p:embed/>
                </p:oleObj>
              </mc:Choice>
              <mc:Fallback>
                <p:oleObj name="Equation" r:id="rId6" imgW="368280" imgH="291960" progId="Equation.3">
                  <p:embed/>
                  <p:pic>
                    <p:nvPicPr>
                      <p:cNvPr id="0" name="Object 204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963" y="2811463"/>
                        <a:ext cx="1295400"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Rectangle 5"/>
          <p:cNvSpPr>
            <a:spLocks noChangeArrowheads="1"/>
          </p:cNvSpPr>
          <p:nvPr/>
        </p:nvSpPr>
        <p:spPr bwMode="auto">
          <a:xfrm>
            <a:off x="1587500" y="3260725"/>
            <a:ext cx="59467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is the fraction of observations below the ith</a:t>
            </a:r>
          </a:p>
          <a:p>
            <a:pPr algn="l"/>
            <a:r>
              <a:rPr lang="en-US" altLang="en-US"/>
              <a:t> </a:t>
            </a:r>
          </a:p>
          <a:p>
            <a:pPr algn="l"/>
            <a:r>
              <a:rPr lang="en-US" altLang="en-US"/>
              <a:t>sample observation where </a:t>
            </a:r>
          </a:p>
        </p:txBody>
      </p:sp>
      <p:graphicFrame>
        <p:nvGraphicFramePr>
          <p:cNvPr id="4100" name="Object 2050"/>
          <p:cNvGraphicFramePr>
            <a:graphicFrameLocks/>
          </p:cNvGraphicFramePr>
          <p:nvPr/>
        </p:nvGraphicFramePr>
        <p:xfrm>
          <a:off x="2559050" y="4670425"/>
          <a:ext cx="3697288" cy="1406525"/>
        </p:xfrm>
        <a:graphic>
          <a:graphicData uri="http://schemas.openxmlformats.org/presentationml/2006/ole">
            <mc:AlternateContent xmlns:mc="http://schemas.openxmlformats.org/markup-compatibility/2006">
              <mc:Choice xmlns:v="urn:schemas-microsoft-com:vml" Requires="v">
                <p:oleObj spid="_x0000_s4107" name="Equation" r:id="rId8" imgW="1054080" imgH="406080" progId="Equation.3">
                  <p:embed/>
                </p:oleObj>
              </mc:Choice>
              <mc:Fallback>
                <p:oleObj name="Equation" r:id="rId8" imgW="1054080" imgH="406080" progId="Equation.3">
                  <p:embed/>
                  <p:pic>
                    <p:nvPicPr>
                      <p:cNvPr id="0" name="Object 205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59050" y="4670425"/>
                        <a:ext cx="3697288"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752600" y="457200"/>
            <a:ext cx="6019800" cy="609600"/>
          </a:xfrm>
          <a:noFill/>
        </p:spPr>
        <p:txBody>
          <a:bodyPr/>
          <a:lstStyle/>
          <a:p>
            <a:r>
              <a:rPr lang="en-US" altLang="en-US" sz="3600"/>
              <a:t>Rank Order Distribution</a:t>
            </a:r>
          </a:p>
        </p:txBody>
      </p:sp>
      <p:sp>
        <p:nvSpPr>
          <p:cNvPr id="20" name="Date Placeholder 2"/>
          <p:cNvSpPr>
            <a:spLocks noGrp="1"/>
          </p:cNvSpPr>
          <p:nvPr>
            <p:ph type="dt" sz="quarter" idx="10"/>
          </p:nvPr>
        </p:nvSpPr>
        <p:spPr/>
        <p:txBody>
          <a:bodyPr/>
          <a:lstStyle/>
          <a:p>
            <a:pPr>
              <a:defRPr/>
            </a:pPr>
            <a:r>
              <a:rPr lang="en-US"/>
              <a:t>Chapter 12</a:t>
            </a:r>
          </a:p>
        </p:txBody>
      </p:sp>
      <p:sp>
        <p:nvSpPr>
          <p:cNvPr id="21"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34FAC5E8-0018-4127-BF6E-E8CBCFFE50B3}" type="slidenum">
              <a:rPr lang="en-US" altLang="en-US" sz="1400">
                <a:latin typeface="Tahoma" panose="020B0604030504040204" pitchFamily="34" charset="0"/>
              </a:rPr>
              <a:pPr/>
              <a:t>9</a:t>
            </a:fld>
            <a:endParaRPr lang="en-US" altLang="en-US" sz="1400">
              <a:latin typeface="Tahoma" panose="020B0604030504040204" pitchFamily="34" charset="0"/>
            </a:endParaRPr>
          </a:p>
        </p:txBody>
      </p:sp>
      <p:sp>
        <p:nvSpPr>
          <p:cNvPr id="5126" name="Line 3"/>
          <p:cNvSpPr>
            <a:spLocks noChangeShapeType="1"/>
          </p:cNvSpPr>
          <p:nvPr/>
        </p:nvSpPr>
        <p:spPr bwMode="auto">
          <a:xfrm>
            <a:off x="1371600" y="1600200"/>
            <a:ext cx="0" cy="3505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7" name="Line 4"/>
          <p:cNvSpPr>
            <a:spLocks noChangeShapeType="1"/>
          </p:cNvSpPr>
          <p:nvPr/>
        </p:nvSpPr>
        <p:spPr bwMode="auto">
          <a:xfrm>
            <a:off x="1066800" y="4800600"/>
            <a:ext cx="7239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5128" name="Group 5"/>
          <p:cNvGrpSpPr>
            <a:grpSpLocks/>
          </p:cNvGrpSpPr>
          <p:nvPr/>
        </p:nvGrpSpPr>
        <p:grpSpPr bwMode="auto">
          <a:xfrm>
            <a:off x="7680325" y="4937125"/>
            <a:ext cx="1244600" cy="609600"/>
            <a:chOff x="4694" y="3542"/>
            <a:chExt cx="784" cy="384"/>
          </a:xfrm>
        </p:grpSpPr>
        <p:sp>
          <p:nvSpPr>
            <p:cNvPr id="5140" name="Rectangle 6"/>
            <p:cNvSpPr>
              <a:spLocks noChangeArrowheads="1"/>
            </p:cNvSpPr>
            <p:nvPr/>
          </p:nvSpPr>
          <p:spPr bwMode="auto">
            <a:xfrm>
              <a:off x="4694" y="3638"/>
              <a:ext cx="7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y</a:t>
              </a:r>
              <a:r>
                <a:rPr lang="en-US" altLang="en-US" baseline="-25000"/>
                <a:t>j</a:t>
              </a:r>
              <a:r>
                <a:rPr lang="en-US" altLang="en-US"/>
                <a:t> = F(t</a:t>
              </a:r>
              <a:r>
                <a:rPr lang="en-US" altLang="en-US" baseline="-25000"/>
                <a:t>j</a:t>
              </a:r>
              <a:r>
                <a:rPr lang="en-US" altLang="en-US"/>
                <a:t>)</a:t>
              </a:r>
            </a:p>
          </p:txBody>
        </p:sp>
        <p:sp>
          <p:nvSpPr>
            <p:cNvPr id="5141" name="Rectangle 7"/>
            <p:cNvSpPr>
              <a:spLocks noChangeArrowheads="1"/>
            </p:cNvSpPr>
            <p:nvPr/>
          </p:nvSpPr>
          <p:spPr bwMode="auto">
            <a:xfrm>
              <a:off x="4694" y="3542"/>
              <a:ext cx="5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      ^</a:t>
              </a:r>
            </a:p>
          </p:txBody>
        </p:sp>
      </p:grpSp>
      <p:sp>
        <p:nvSpPr>
          <p:cNvPr id="5129" name="Arc 8"/>
          <p:cNvSpPr>
            <a:spLocks/>
          </p:cNvSpPr>
          <p:nvPr/>
        </p:nvSpPr>
        <p:spPr bwMode="auto">
          <a:xfrm>
            <a:off x="6019800" y="1754188"/>
            <a:ext cx="1144588" cy="2971800"/>
          </a:xfrm>
          <a:custGeom>
            <a:avLst/>
            <a:gdLst>
              <a:gd name="T0" fmla="*/ 0 w 21630"/>
              <a:gd name="T1" fmla="*/ 0 h 21600"/>
              <a:gd name="T2" fmla="*/ 2147483647 w 21630"/>
              <a:gd name="T3" fmla="*/ 2147483647 h 21600"/>
              <a:gd name="T4" fmla="*/ 4446695 w 21630"/>
              <a:gd name="T5" fmla="*/ 2147483647 h 21600"/>
              <a:gd name="T6" fmla="*/ 0 60000 65536"/>
              <a:gd name="T7" fmla="*/ 0 60000 65536"/>
              <a:gd name="T8" fmla="*/ 0 60000 65536"/>
              <a:gd name="T9" fmla="*/ 0 w 21630"/>
              <a:gd name="T10" fmla="*/ 0 h 21600"/>
              <a:gd name="T11" fmla="*/ 21630 w 21630"/>
              <a:gd name="T12" fmla="*/ 21600 h 21600"/>
            </a:gdLst>
            <a:ahLst/>
            <a:cxnLst>
              <a:cxn ang="T6">
                <a:pos x="T0" y="T1"/>
              </a:cxn>
              <a:cxn ang="T7">
                <a:pos x="T2" y="T3"/>
              </a:cxn>
              <a:cxn ang="T8">
                <a:pos x="T4" y="T5"/>
              </a:cxn>
            </a:cxnLst>
            <a:rect l="T9" t="T10" r="T11" b="T12"/>
            <a:pathLst>
              <a:path w="21630" h="21600" fill="none" extrusionOk="0">
                <a:moveTo>
                  <a:pt x="0" y="0"/>
                </a:moveTo>
                <a:cubicBezTo>
                  <a:pt x="10" y="0"/>
                  <a:pt x="20" y="-1"/>
                  <a:pt x="30" y="0"/>
                </a:cubicBezTo>
                <a:cubicBezTo>
                  <a:pt x="11959" y="0"/>
                  <a:pt x="21630" y="9670"/>
                  <a:pt x="21630" y="21600"/>
                </a:cubicBezTo>
              </a:path>
              <a:path w="21630" h="21600" stroke="0" extrusionOk="0">
                <a:moveTo>
                  <a:pt x="0" y="0"/>
                </a:moveTo>
                <a:cubicBezTo>
                  <a:pt x="10" y="0"/>
                  <a:pt x="20" y="-1"/>
                  <a:pt x="30" y="0"/>
                </a:cubicBezTo>
                <a:cubicBezTo>
                  <a:pt x="11959" y="0"/>
                  <a:pt x="21630" y="9670"/>
                  <a:pt x="21630" y="21600"/>
                </a:cubicBezTo>
                <a:lnTo>
                  <a:pt x="30"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130" name="Arc 9"/>
          <p:cNvSpPr>
            <a:spLocks/>
          </p:cNvSpPr>
          <p:nvPr/>
        </p:nvSpPr>
        <p:spPr bwMode="auto">
          <a:xfrm rot="10800000">
            <a:off x="3506788" y="1754188"/>
            <a:ext cx="2514600" cy="28956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6"/>
                  <a:pt x="9662" y="7"/>
                  <a:pt x="21586" y="0"/>
                </a:cubicBezTo>
              </a:path>
              <a:path w="21600" h="21600" stroke="0" extrusionOk="0">
                <a:moveTo>
                  <a:pt x="0" y="21600"/>
                </a:moveTo>
                <a:cubicBezTo>
                  <a:pt x="0" y="9676"/>
                  <a:pt x="9662" y="7"/>
                  <a:pt x="21586" y="0"/>
                </a:cubicBezTo>
                <a:lnTo>
                  <a:pt x="21600"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131" name="Rectangle 10"/>
          <p:cNvSpPr>
            <a:spLocks noChangeArrowheads="1"/>
          </p:cNvSpPr>
          <p:nvPr/>
        </p:nvSpPr>
        <p:spPr bwMode="auto">
          <a:xfrm>
            <a:off x="7146925" y="3078163"/>
            <a:ext cx="671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000"/>
              <a:t>j = 9</a:t>
            </a:r>
          </a:p>
        </p:txBody>
      </p:sp>
      <p:sp>
        <p:nvSpPr>
          <p:cNvPr id="5132" name="Arc 11"/>
          <p:cNvSpPr>
            <a:spLocks/>
          </p:cNvSpPr>
          <p:nvPr/>
        </p:nvSpPr>
        <p:spPr bwMode="auto">
          <a:xfrm>
            <a:off x="1525588" y="1676400"/>
            <a:ext cx="3276600" cy="30480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133" name="Rectangle 12"/>
          <p:cNvSpPr>
            <a:spLocks noChangeArrowheads="1"/>
          </p:cNvSpPr>
          <p:nvPr/>
        </p:nvSpPr>
        <p:spPr bwMode="auto">
          <a:xfrm>
            <a:off x="1584325" y="1706563"/>
            <a:ext cx="671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000"/>
              <a:t>j = 1</a:t>
            </a:r>
          </a:p>
        </p:txBody>
      </p:sp>
      <p:sp>
        <p:nvSpPr>
          <p:cNvPr id="5134" name="Rectangle 13"/>
          <p:cNvSpPr>
            <a:spLocks noChangeArrowheads="1"/>
          </p:cNvSpPr>
          <p:nvPr/>
        </p:nvSpPr>
        <p:spPr bwMode="auto">
          <a:xfrm>
            <a:off x="7070725" y="898525"/>
            <a:ext cx="1039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n = 10</a:t>
            </a:r>
          </a:p>
        </p:txBody>
      </p:sp>
      <p:sp>
        <p:nvSpPr>
          <p:cNvPr id="5135" name="Arc 14"/>
          <p:cNvSpPr>
            <a:spLocks/>
          </p:cNvSpPr>
          <p:nvPr/>
        </p:nvSpPr>
        <p:spPr bwMode="auto">
          <a:xfrm>
            <a:off x="1447800" y="2743200"/>
            <a:ext cx="2362200" cy="20574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136" name="Arc 15"/>
          <p:cNvSpPr>
            <a:spLocks/>
          </p:cNvSpPr>
          <p:nvPr/>
        </p:nvSpPr>
        <p:spPr bwMode="auto">
          <a:xfrm>
            <a:off x="4802188" y="2514600"/>
            <a:ext cx="2362200" cy="20574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137" name="Arc 16"/>
          <p:cNvSpPr>
            <a:spLocks/>
          </p:cNvSpPr>
          <p:nvPr/>
        </p:nvSpPr>
        <p:spPr bwMode="auto">
          <a:xfrm rot="10800000">
            <a:off x="3849688" y="2017713"/>
            <a:ext cx="954087" cy="762000"/>
          </a:xfrm>
          <a:custGeom>
            <a:avLst/>
            <a:gdLst>
              <a:gd name="T0" fmla="*/ 492386857 w 41998"/>
              <a:gd name="T1" fmla="*/ 0 h 21600"/>
              <a:gd name="T2" fmla="*/ 0 w 41998"/>
              <a:gd name="T3" fmla="*/ 311937993 h 21600"/>
              <a:gd name="T4" fmla="*/ 239147208 w 41998"/>
              <a:gd name="T5" fmla="*/ 0 h 21600"/>
              <a:gd name="T6" fmla="*/ 0 60000 65536"/>
              <a:gd name="T7" fmla="*/ 0 60000 65536"/>
              <a:gd name="T8" fmla="*/ 0 60000 65536"/>
              <a:gd name="T9" fmla="*/ 0 w 41998"/>
              <a:gd name="T10" fmla="*/ 0 h 21600"/>
              <a:gd name="T11" fmla="*/ 41998 w 41998"/>
              <a:gd name="T12" fmla="*/ 21600 h 21600"/>
            </a:gdLst>
            <a:ahLst/>
            <a:cxnLst>
              <a:cxn ang="T6">
                <a:pos x="T0" y="T1"/>
              </a:cxn>
              <a:cxn ang="T7">
                <a:pos x="T2" y="T3"/>
              </a:cxn>
              <a:cxn ang="T8">
                <a:pos x="T4" y="T5"/>
              </a:cxn>
            </a:cxnLst>
            <a:rect l="T9" t="T10" r="T11" b="T12"/>
            <a:pathLst>
              <a:path w="41998" h="21600" fill="none" extrusionOk="0">
                <a:moveTo>
                  <a:pt x="41998" y="0"/>
                </a:moveTo>
                <a:cubicBezTo>
                  <a:pt x="41998" y="11929"/>
                  <a:pt x="32327" y="21600"/>
                  <a:pt x="20398" y="21600"/>
                </a:cubicBezTo>
                <a:cubicBezTo>
                  <a:pt x="11207" y="21600"/>
                  <a:pt x="3023" y="15784"/>
                  <a:pt x="-1" y="7105"/>
                </a:cubicBezTo>
              </a:path>
              <a:path w="41998" h="21600" stroke="0" extrusionOk="0">
                <a:moveTo>
                  <a:pt x="41998" y="0"/>
                </a:moveTo>
                <a:cubicBezTo>
                  <a:pt x="41998" y="11929"/>
                  <a:pt x="32327" y="21600"/>
                  <a:pt x="20398" y="21600"/>
                </a:cubicBezTo>
                <a:cubicBezTo>
                  <a:pt x="11207" y="21600"/>
                  <a:pt x="3023" y="15784"/>
                  <a:pt x="-1" y="7105"/>
                </a:cubicBezTo>
                <a:lnTo>
                  <a:pt x="20398"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138" name="Rectangle 17"/>
          <p:cNvSpPr>
            <a:spLocks noChangeArrowheads="1"/>
          </p:cNvSpPr>
          <p:nvPr/>
        </p:nvSpPr>
        <p:spPr bwMode="auto">
          <a:xfrm>
            <a:off x="3794125" y="2925763"/>
            <a:ext cx="671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000"/>
              <a:t>j = 5</a:t>
            </a:r>
          </a:p>
        </p:txBody>
      </p:sp>
      <p:graphicFrame>
        <p:nvGraphicFramePr>
          <p:cNvPr id="5122" name="Object 1024"/>
          <p:cNvGraphicFramePr>
            <a:graphicFrameLocks/>
          </p:cNvGraphicFramePr>
          <p:nvPr/>
        </p:nvGraphicFramePr>
        <p:xfrm>
          <a:off x="1747838" y="5029200"/>
          <a:ext cx="4818062" cy="835025"/>
        </p:xfrm>
        <a:graphic>
          <a:graphicData uri="http://schemas.openxmlformats.org/presentationml/2006/ole">
            <mc:AlternateContent xmlns:mc="http://schemas.openxmlformats.org/markup-compatibility/2006">
              <mc:Choice xmlns:v="urn:schemas-microsoft-com:vml" Requires="v">
                <p:oleObj spid="_x0000_s5142" name="Equation" r:id="rId4" imgW="2349360" imgH="419040" progId="Equation.3">
                  <p:embed/>
                </p:oleObj>
              </mc:Choice>
              <mc:Fallback>
                <p:oleObj name="Equation" r:id="rId4" imgW="2349360" imgH="41904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7838" y="5029200"/>
                        <a:ext cx="4818062"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9" name="Rectangle 19"/>
          <p:cNvSpPr>
            <a:spLocks noChangeArrowheads="1"/>
          </p:cNvSpPr>
          <p:nvPr/>
        </p:nvSpPr>
        <p:spPr bwMode="auto">
          <a:xfrm>
            <a:off x="517525" y="1477963"/>
            <a:ext cx="657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000"/>
              <a:t>g(y</a:t>
            </a:r>
            <a:r>
              <a:rPr lang="en-US" altLang="en-US" sz="2000" baseline="-25000"/>
              <a:t>j</a:t>
            </a:r>
            <a:r>
              <a:rPr lang="en-US" altLang="en-US" sz="2000"/>
              <a:t>)</a:t>
            </a:r>
          </a:p>
        </p:txBody>
      </p:sp>
    </p:spTree>
  </p:cSld>
  <p:clrMapOvr>
    <a:masterClrMapping/>
  </p:clrMapOvr>
</p:sld>
</file>

<file path=ppt/theme/theme1.xml><?xml version="1.0" encoding="utf-8"?>
<a:theme xmlns:a="http://schemas.openxmlformats.org/drawingml/2006/main" name="Reliability FinalB">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Reliability FinalB</Template>
  <TotalTime>1093</TotalTime>
  <Words>1650</Words>
  <Application>Microsoft Office PowerPoint</Application>
  <PresentationFormat>On-screen Show (4:3)</PresentationFormat>
  <Paragraphs>294</Paragraphs>
  <Slides>28</Slides>
  <Notes>28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7" baseType="lpstr">
      <vt:lpstr>Arial</vt:lpstr>
      <vt:lpstr>Tahoma</vt:lpstr>
      <vt:lpstr>Wingdings</vt:lpstr>
      <vt:lpstr>Times New Roman</vt:lpstr>
      <vt:lpstr>Book Antiqua</vt:lpstr>
      <vt:lpstr>Symbol</vt:lpstr>
      <vt:lpstr>Reliability FinalB</vt:lpstr>
      <vt:lpstr>Microsoft Equation 3.0</vt:lpstr>
      <vt:lpstr>Microsoft Word 97 - 2003 Document</vt:lpstr>
      <vt:lpstr>Chapter 12 – Part I Data Collection and Empirical Methods</vt:lpstr>
      <vt:lpstr>Data Collection</vt:lpstr>
      <vt:lpstr>Taxonomy of Failure Data</vt:lpstr>
      <vt:lpstr>Censoring</vt:lpstr>
      <vt:lpstr>Ungrouped Complete Data</vt:lpstr>
      <vt:lpstr>Ungrouped Complete Data</vt:lpstr>
      <vt:lpstr>Ungrouped Complete Data</vt:lpstr>
      <vt:lpstr>Plotting Positions</vt:lpstr>
      <vt:lpstr>Rank Order Distribution</vt:lpstr>
      <vt:lpstr>Median Plotting Position</vt:lpstr>
      <vt:lpstr>Empirical PDF &amp; Hazard Rate</vt:lpstr>
      <vt:lpstr>Sample Mean &amp; Variance</vt:lpstr>
      <vt:lpstr>Confidence Interval for the Mean</vt:lpstr>
      <vt:lpstr>Example 12.2</vt:lpstr>
      <vt:lpstr>Example 12.2</vt:lpstr>
      <vt:lpstr>Example 12.2</vt:lpstr>
      <vt:lpstr>Example 12.2</vt:lpstr>
      <vt:lpstr>Example 12.2</vt:lpstr>
      <vt:lpstr>Example 12.3</vt:lpstr>
      <vt:lpstr>Chapter 12 Data Collection and Empirical Methods</vt:lpstr>
      <vt:lpstr>Grouped Complete Data</vt:lpstr>
      <vt:lpstr>Grouped Complete Data</vt:lpstr>
      <vt:lpstr>Example 12.4</vt:lpstr>
      <vt:lpstr>Example 12.4</vt:lpstr>
      <vt:lpstr>Example 12.4</vt:lpstr>
      <vt:lpstr>Example 12.4</vt:lpstr>
      <vt:lpstr>Example 12.5</vt:lpstr>
      <vt:lpstr>Example 12.5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Ungrouped Censored Data</dc:title>
  <dc:creator>CHARLES EBELING</dc:creator>
  <cp:lastModifiedBy>Jason Freels</cp:lastModifiedBy>
  <cp:revision>45</cp:revision>
  <dcterms:created xsi:type="dcterms:W3CDTF">1997-12-26T17:52:18Z</dcterms:created>
  <dcterms:modified xsi:type="dcterms:W3CDTF">2017-01-18T02:11:00Z</dcterms:modified>
</cp:coreProperties>
</file>