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2" r:id="rId1"/>
  </p:sldMasterIdLst>
  <p:notesMasterIdLst>
    <p:notesMasterId r:id="rId34"/>
  </p:notesMasterIdLst>
  <p:sldIdLst>
    <p:sldId id="309" r:id="rId2"/>
    <p:sldId id="276" r:id="rId3"/>
    <p:sldId id="256" r:id="rId4"/>
    <p:sldId id="257" r:id="rId5"/>
    <p:sldId id="258" r:id="rId6"/>
    <p:sldId id="259" r:id="rId7"/>
    <p:sldId id="275" r:id="rId8"/>
    <p:sldId id="260" r:id="rId9"/>
    <p:sldId id="261" r:id="rId10"/>
    <p:sldId id="262" r:id="rId11"/>
    <p:sldId id="263" r:id="rId12"/>
    <p:sldId id="273" r:id="rId13"/>
    <p:sldId id="264" r:id="rId14"/>
    <p:sldId id="265" r:id="rId15"/>
    <p:sldId id="310" r:id="rId16"/>
    <p:sldId id="266" r:id="rId17"/>
    <p:sldId id="306" r:id="rId18"/>
    <p:sldId id="267" r:id="rId19"/>
    <p:sldId id="268" r:id="rId20"/>
    <p:sldId id="269" r:id="rId21"/>
    <p:sldId id="316" r:id="rId22"/>
    <p:sldId id="311" r:id="rId23"/>
    <p:sldId id="312" r:id="rId24"/>
    <p:sldId id="313" r:id="rId25"/>
    <p:sldId id="314" r:id="rId26"/>
    <p:sldId id="317" r:id="rId27"/>
    <p:sldId id="315" r:id="rId28"/>
    <p:sldId id="318" r:id="rId29"/>
    <p:sldId id="319" r:id="rId30"/>
    <p:sldId id="320" r:id="rId31"/>
    <p:sldId id="321" r:id="rId32"/>
    <p:sldId id="322" r:id="rId33"/>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FFFFFF"/>
    <a:srgbClr val="CCFFFF"/>
    <a:srgbClr val="99CCFF"/>
    <a:srgbClr val="FF99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1" d="100"/>
          <a:sy n="81" d="100"/>
        </p:scale>
        <p:origin x="15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118"/>
    </p:cViewPr>
  </p:sorterViewPr>
  <p:notesViewPr>
    <p:cSldViewPr>
      <p:cViewPr>
        <p:scale>
          <a:sx n="100" d="100"/>
          <a:sy n="100" d="100"/>
        </p:scale>
        <p:origin x="-768"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focus changes now from one of developing and analyzing reliability and maintainability models to the analysis of failure and repair data.  We begin by establishing some empirical reliabilities generated directly from failure data that has been collected.  Later, we will fit theoretical failure distributions to this same failure data.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third approach to estimating the reliability function is the rank adjustment method.  If there were no censored units, then the failure times would be ranked in ascending order of their failure times.  However, if a censored time occurs, then an adjustment is made to account for the fact that the censored unit may have failed either before or after the next failure.  Therefore the next failure (and all subsequent failures) have their rank orders adjusted to account for this uncertainty.  The adjustment is based upon the rank increment as defined above. The adjusted rank is then used in determining the plotting position.  The approximation to the median plotting is shown here.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Shown is an example of the rank adjustment method.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is a comparison of the three methods for estimating the reliability function with multiply censored data.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important example of multiply censored data occurs when there are several failure modes (or components as shown here).  If the reliability of one of the failure modes (components) is to be estimated, the failure times of the other failure modes (components) become censored times.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Using the product limit estimator, an empirical reliabilities are determined for component 1.  The failure times fpor components 2 and 3 are treated as censored times.  Using the same data, find the empirical reliabilities of component 2.  Would a larger sample size be useful?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focus changes now from one of developing and analyzing reliability and maintainability models to the analysis of failure and repair data.  We begin by establishing some empirical reliabilities generated directly from failure data that has been collected.  Later, we will fit theoretical failure distributions to this same failure data.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grouped multiply censored data, life tables are constructed.  Life tables are commonly used in medical research to estimate survivor probabilities for various illnesses.  The number of surviving patients resulting from some medical or surgical treatment is tracked often annually.  Censoring takes place when a patient dies from a cause unrelated to the illness being treated or leaves the study group for some reason.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data needed to construct a life table are the number of failures (F) and censors (C) in each time interval.  The empirical reliabilities are developed recursively by multiplying the probability (reliability) of surviving to the i-1 interval times the conditional probability of surviving to the next interval given you have survived to the i-1 interval.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columns of a life table are constructed as shown here.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is the input data for constructing a life table.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ungrouped incomplete failure data that is singly censored on the right, the empirical reliability function can be estimated exactly like it is for complete data.  However, the function is truncated at the time of the last failure since there is no information available beyond that time.  Since the data is incomplete, it is not possible to estimate the MTTF or the variance.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Construct this same table using the course software.  A life table can also be constructed using complete grouped data.</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focus changes now from one of developing and analyzing reliability and maintainability models to the analysis of failure and repair data.  We begin by establishing some empirical reliabilities generated directly from failure data that has been collected.  Later, we will fit theoretical failure distributions to this same failure data.</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focus changes now from one of developing and analyzing reliability and maintainability models to the analysis of failure and repair data.  We begin by establishing some empirical reliabilities generated directly from failure data that has been collected.  Later, we will fit theoretical failure distributions to this same failure data.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focus changes now from one of developing and analyzing reliability and maintainability models to the analysis of failure and repair data.  We begin by establishing some empirical reliabilities generated directly from failure data that has been collected.  Later, we will fit theoretical failure distributions to this same failure data.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multiply censored data, a different approach is needed.  Three different estimation techniques will be described. Notation t is a failure time and t</a:t>
            </a:r>
            <a:r>
              <a:rPr lang="en-US" altLang="en-US" baseline="30000"/>
              <a:t>+</a:t>
            </a:r>
            <a:r>
              <a:rPr lang="en-US" altLang="en-US"/>
              <a:t> is a censored time.  if complete data is available the product limit estimator is equivalent to using the mean plotting position while the Kaplan-Meier estimator is equivalent to using the i/n plotting position.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Shown is the derivation of the product limit estimator.  Analyze each step in order to understand the basis for this estimator.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example using the product limit estimator.  Try exercising the course software with the same example.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plot based upon the product limit estimator.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derivation of the Kaplan-Meier estimator is shown. The reliability estimates are developed recursively. The reliability at (failure time) t</a:t>
            </a:r>
            <a:r>
              <a:rPr lang="en-US" altLang="en-US" baseline="-25000"/>
              <a:t>i</a:t>
            </a:r>
            <a:r>
              <a:rPr lang="en-US" altLang="en-US"/>
              <a:t> is equal to the reliability at time t</a:t>
            </a:r>
            <a:r>
              <a:rPr lang="en-US" altLang="en-US" baseline="-25000"/>
              <a:t>i-1</a:t>
            </a:r>
            <a:r>
              <a:rPr lang="en-US" altLang="en-US"/>
              <a:t> times the conditional probability of surviving to time t</a:t>
            </a:r>
            <a:r>
              <a:rPr lang="en-US" altLang="en-US" i="1" baseline="-25000"/>
              <a:t>i</a:t>
            </a:r>
            <a:r>
              <a:rPr lang="en-US" altLang="en-US" i="1"/>
              <a:t>.  </a:t>
            </a: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estimated reliability is the product of the terms 1 – 1/n</a:t>
            </a:r>
            <a:r>
              <a:rPr lang="en-US" altLang="en-US" baseline="-25000"/>
              <a:t>j</a:t>
            </a:r>
            <a:r>
              <a:rPr lang="en-US" altLang="en-US"/>
              <a:t>.  An estimate for the variance of the estimated reliability can also be found.  This provides a measure of the variability of the estimate.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example using the Kaplan-Meier estimator.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3688" y="2362200"/>
            <a:ext cx="8715375" cy="1052513"/>
            <a:chOff x="185" y="1536"/>
            <a:chExt cx="5490" cy="663"/>
          </a:xfrm>
        </p:grpSpPr>
        <p:grpSp>
          <p:nvGrpSpPr>
            <p:cNvPr id="5" name="Group 3"/>
            <p:cNvGrpSpPr>
              <a:grpSpLocks/>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rgbClr val="7A9A98"/>
              </a:solidFill>
              <a:ln w="9525">
                <a:noFill/>
                <a:miter lim="800000"/>
                <a:headEnd/>
                <a:tailEnd/>
              </a:ln>
              <a:effectLst/>
            </p:spPr>
            <p:txBody>
              <a:bodyPr wrap="none" anchor="ctr"/>
              <a:lstStyle/>
              <a:p>
                <a:pPr>
                  <a:defRPr/>
                </a:pPr>
                <a:endParaRPr lang="en-US"/>
              </a:p>
            </p:txBody>
          </p:sp>
          <p:sp>
            <p:nvSpPr>
              <p:cNvPr id="12" name="Rectangle 5"/>
              <p:cNvSpPr>
                <a:spLocks noChangeArrowheads="1"/>
              </p:cNvSpPr>
              <p:nvPr/>
            </p:nvSpPr>
            <p:spPr bwMode="auto">
              <a:xfrm>
                <a:off x="1056" y="336"/>
                <a:ext cx="288" cy="432"/>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path path="circle">
                  <a:fillToRect l="100000" b="100000"/>
                </a:path>
                <a:tileRect t="-100000" r="-100000"/>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rgbClr val="E7DD95"/>
              </a:solidFill>
              <a:ln w="9525">
                <a:noFill/>
                <a:miter lim="800000"/>
                <a:headEnd/>
                <a:tailEnd/>
              </a:ln>
              <a:effectLst/>
            </p:spPr>
            <p:txBody>
              <a:bodyPr wrap="none" anchor="ctr"/>
              <a:lstStyle/>
              <a:p>
                <a:pPr>
                  <a:defRPr/>
                </a:pPr>
                <a:endParaRPr lang="en-US"/>
              </a:p>
            </p:txBody>
          </p:sp>
          <p:sp>
            <p:nvSpPr>
              <p:cNvPr id="10" name="Rectangle 8"/>
              <p:cNvSpPr>
                <a:spLocks noChangeArrowheads="1"/>
              </p:cNvSpPr>
              <p:nvPr/>
            </p:nvSpPr>
            <p:spPr bwMode="auto">
              <a:xfrm>
                <a:off x="1248" y="2640"/>
                <a:ext cx="336" cy="432"/>
              </a:xfrm>
              <a:prstGeom prst="rect">
                <a:avLst/>
              </a:prstGeom>
              <a:solidFill>
                <a:srgbClr val="E7DD95"/>
              </a:solidFill>
              <a:ln w="9525">
                <a:noFill/>
                <a:miter lim="800000"/>
                <a:headEnd/>
                <a:tailEnd/>
              </a:ln>
              <a:effectLst/>
            </p:spPr>
            <p:txBody>
              <a:bodyPr wrap="none" anchor="ctr"/>
              <a:lstStyle/>
              <a:p>
                <a:pPr>
                  <a:defRPr/>
                </a:pPr>
                <a:endParaRPr lang="en-US"/>
              </a:p>
            </p:txBody>
          </p:sp>
        </p:grpSp>
        <p:sp>
          <p:nvSpPr>
            <p:cNvPr id="7"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 name="Text Box 12"/>
          <p:cNvSpPr txBox="1">
            <a:spLocks noChangeArrowheads="1"/>
          </p:cNvSpPr>
          <p:nvPr/>
        </p:nvSpPr>
        <p:spPr bwMode="auto">
          <a:xfrm>
            <a:off x="2347913" y="6172200"/>
            <a:ext cx="4170362" cy="461963"/>
          </a:xfrm>
          <a:prstGeom prst="rect">
            <a:avLst/>
          </a:prstGeom>
          <a:noFill/>
          <a:ln w="12700">
            <a:noFill/>
            <a:miter lim="800000"/>
            <a:headEnd type="none" w="sm" len="sm"/>
            <a:tailEnd type="none" w="sm" len="sm"/>
          </a:ln>
          <a:effectLst/>
        </p:spPr>
        <p:txBody>
          <a:bodyPr>
            <a:spAutoFit/>
          </a:bodyPr>
          <a:lstStyle/>
          <a:p>
            <a:pPr>
              <a:defRPr/>
            </a:pPr>
            <a:r>
              <a:rPr lang="en-US" sz="1200" dirty="0"/>
              <a:t>C. Ebeling, </a:t>
            </a:r>
            <a:r>
              <a:rPr lang="en-US" sz="1200" i="1" dirty="0"/>
              <a:t>Intro to Reliability &amp; Maintainability Engineering, 2</a:t>
            </a:r>
            <a:r>
              <a:rPr lang="en-US" sz="1200" i="1" baseline="30000" dirty="0"/>
              <a:t>nd</a:t>
            </a:r>
            <a:r>
              <a:rPr lang="en-US" sz="1200" i="1" dirty="0"/>
              <a:t> ed. </a:t>
            </a:r>
            <a:r>
              <a:rPr lang="en-US" sz="1200" dirty="0"/>
              <a:t>Waveland Press</a:t>
            </a:r>
            <a:r>
              <a:rPr lang="en-US" sz="1200" i="1" dirty="0"/>
              <a:t>, Inc. </a:t>
            </a:r>
            <a:r>
              <a:rPr lang="en-US" sz="1200" dirty="0"/>
              <a:t>Copyright © 2010</a:t>
            </a:r>
          </a:p>
        </p:txBody>
      </p:sp>
      <p:sp>
        <p:nvSpPr>
          <p:cNvPr id="14" name="Rectangle 6"/>
          <p:cNvSpPr>
            <a:spLocks noChangeArrowheads="1"/>
          </p:cNvSpPr>
          <p:nvPr/>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defRPr/>
            </a:pPr>
            <a:endParaRPr kumimoji="1" lang="en-US">
              <a:latin typeface="Tahoma" pitchFamily="34" charset="0"/>
            </a:endParaRPr>
          </a:p>
        </p:txBody>
      </p:sp>
      <p:sp>
        <p:nvSpPr>
          <p:cNvPr id="131084" name="Rectangle 12"/>
          <p:cNvSpPr>
            <a:spLocks noGrp="1" noChangeArrowheads="1"/>
          </p:cNvSpPr>
          <p:nvPr>
            <p:ph type="ctrTitle"/>
          </p:nvPr>
        </p:nvSpPr>
        <p:spPr>
          <a:xfrm>
            <a:off x="1357312" y="1676400"/>
            <a:ext cx="7405687" cy="1462088"/>
          </a:xfrm>
        </p:spPr>
        <p:txBody>
          <a:bodyPr/>
          <a:lstStyle>
            <a:lvl1pPr>
              <a:defRPr>
                <a:solidFill>
                  <a:schemeClr val="tx1"/>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3D5150"/>
                </a:solidFill>
              </a:defRPr>
            </a:lvl1pPr>
          </a:lstStyle>
          <a:p>
            <a:r>
              <a:rPr lang="en-US"/>
              <a:t>Click to edit Master subtitle style</a:t>
            </a:r>
            <a:endParaRPr lang="en-US" dirty="0"/>
          </a:p>
        </p:txBody>
      </p:sp>
      <p:sp>
        <p:nvSpPr>
          <p:cNvPr id="15" name="Date Placeholder 14"/>
          <p:cNvSpPr>
            <a:spLocks noGrp="1" noChangeArrowheads="1"/>
          </p:cNvSpPr>
          <p:nvPr>
            <p:ph type="dt" sz="half" idx="10"/>
          </p:nvPr>
        </p:nvSpPr>
        <p:spPr>
          <a:xfrm>
            <a:off x="228600" y="6172200"/>
            <a:ext cx="1905000" cy="457200"/>
          </a:xfrm>
        </p:spPr>
        <p:txBody>
          <a:bodyPr/>
          <a:lstStyle>
            <a:lvl1pPr>
              <a:defRPr sz="1200" smtClean="0">
                <a:solidFill>
                  <a:schemeClr val="bg2"/>
                </a:solidFill>
              </a:defRPr>
            </a:lvl1pPr>
          </a:lstStyle>
          <a:p>
            <a:pPr>
              <a:defRPr/>
            </a:pPr>
            <a:r>
              <a:rPr lang="en-US"/>
              <a:t>Chapter 12</a:t>
            </a:r>
          </a:p>
        </p:txBody>
      </p:sp>
      <p:sp>
        <p:nvSpPr>
          <p:cNvPr id="16" name="Slide Number Placeholder 15"/>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fld id="{D0DCD6DB-E09D-4523-8255-4E4FF4A7A40A}" type="slidenum">
              <a:rPr lang="en-US" altLang="en-US"/>
              <a:pPr/>
              <a:t>‹#›</a:t>
            </a:fld>
            <a:endParaRPr lang="en-US" altLang="en-US"/>
          </a:p>
        </p:txBody>
      </p:sp>
    </p:spTree>
    <p:extLst>
      <p:ext uri="{BB962C8B-B14F-4D97-AF65-F5344CB8AC3E}">
        <p14:creationId xmlns:p14="http://schemas.microsoft.com/office/powerpoint/2010/main" val="3956512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12</a:t>
            </a:r>
          </a:p>
        </p:txBody>
      </p:sp>
      <p:sp>
        <p:nvSpPr>
          <p:cNvPr id="5" name="Rectangle 13"/>
          <p:cNvSpPr>
            <a:spLocks noGrp="1" noChangeArrowheads="1"/>
          </p:cNvSpPr>
          <p:nvPr>
            <p:ph type="sldNum" sz="quarter" idx="11"/>
          </p:nvPr>
        </p:nvSpPr>
        <p:spPr>
          <a:ln/>
        </p:spPr>
        <p:txBody>
          <a:bodyPr/>
          <a:lstStyle>
            <a:lvl1pPr>
              <a:defRPr/>
            </a:lvl1pPr>
          </a:lstStyle>
          <a:p>
            <a:fld id="{AA31541A-E5A9-41E9-982F-5784911EA844}" type="slidenum">
              <a:rPr lang="en-US" altLang="en-US"/>
              <a:pPr/>
              <a:t>‹#›</a:t>
            </a:fld>
            <a:endParaRPr lang="en-US" altLang="en-US"/>
          </a:p>
        </p:txBody>
      </p:sp>
    </p:spTree>
    <p:extLst>
      <p:ext uri="{BB962C8B-B14F-4D97-AF65-F5344CB8AC3E}">
        <p14:creationId xmlns:p14="http://schemas.microsoft.com/office/powerpoint/2010/main" val="50429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12</a:t>
            </a:r>
          </a:p>
        </p:txBody>
      </p:sp>
      <p:sp>
        <p:nvSpPr>
          <p:cNvPr id="5" name="Rectangle 13"/>
          <p:cNvSpPr>
            <a:spLocks noGrp="1" noChangeArrowheads="1"/>
          </p:cNvSpPr>
          <p:nvPr>
            <p:ph type="sldNum" sz="quarter" idx="11"/>
          </p:nvPr>
        </p:nvSpPr>
        <p:spPr>
          <a:ln/>
        </p:spPr>
        <p:txBody>
          <a:bodyPr/>
          <a:lstStyle>
            <a:lvl1pPr>
              <a:defRPr/>
            </a:lvl1pPr>
          </a:lstStyle>
          <a:p>
            <a:fld id="{2EA20087-C9D6-4C4D-8642-ECB523ED9953}" type="slidenum">
              <a:rPr lang="en-US" altLang="en-US"/>
              <a:pPr/>
              <a:t>‹#›</a:t>
            </a:fld>
            <a:endParaRPr lang="en-US" altLang="en-US"/>
          </a:p>
        </p:txBody>
      </p:sp>
    </p:spTree>
    <p:extLst>
      <p:ext uri="{BB962C8B-B14F-4D97-AF65-F5344CB8AC3E}">
        <p14:creationId xmlns:p14="http://schemas.microsoft.com/office/powerpoint/2010/main" val="4155312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3D515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2800"/>
            </a:lvl1pPr>
            <a:lvl2pPr>
              <a:buNone/>
              <a:defRPr sz="2400"/>
            </a:lvl2pPr>
            <a:lvl3pPr>
              <a:buNone/>
              <a:defRPr sz="2000"/>
            </a:lvl3pPr>
            <a:lvl4pPr>
              <a:buNone/>
              <a:defRPr sz="1800"/>
            </a:lvl4pPr>
            <a:lvl5pP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smtClean="0"/>
            </a:lvl1pPr>
          </a:lstStyle>
          <a:p>
            <a:pPr>
              <a:defRPr/>
            </a:pPr>
            <a:r>
              <a:rPr lang="en-US"/>
              <a:t>Chapter 12</a:t>
            </a:r>
          </a:p>
        </p:txBody>
      </p:sp>
      <p:sp>
        <p:nvSpPr>
          <p:cNvPr id="5" name="Slide Number Placeholder 5"/>
          <p:cNvSpPr>
            <a:spLocks noGrp="1"/>
          </p:cNvSpPr>
          <p:nvPr>
            <p:ph type="sldNum" sz="quarter" idx="11"/>
          </p:nvPr>
        </p:nvSpPr>
        <p:spPr/>
        <p:txBody>
          <a:bodyPr/>
          <a:lstStyle>
            <a:lvl1pPr>
              <a:defRPr/>
            </a:lvl1pPr>
          </a:lstStyle>
          <a:p>
            <a:fld id="{E1746B0D-E5BF-4403-A561-1B6E2F180213}" type="slidenum">
              <a:rPr lang="en-US" altLang="en-US"/>
              <a:pPr/>
              <a:t>‹#›</a:t>
            </a:fld>
            <a:endParaRPr lang="en-US" altLang="en-US"/>
          </a:p>
        </p:txBody>
      </p:sp>
    </p:spTree>
    <p:extLst>
      <p:ext uri="{BB962C8B-B14F-4D97-AF65-F5344CB8AC3E}">
        <p14:creationId xmlns:p14="http://schemas.microsoft.com/office/powerpoint/2010/main" val="300848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smtClean="0"/>
            </a:lvl1pPr>
          </a:lstStyle>
          <a:p>
            <a:pPr>
              <a:defRPr/>
            </a:pPr>
            <a:r>
              <a:rPr lang="en-US"/>
              <a:t>Chapter 12</a:t>
            </a:r>
          </a:p>
        </p:txBody>
      </p:sp>
      <p:sp>
        <p:nvSpPr>
          <p:cNvPr id="5" name="Slide Number Placeholder 5"/>
          <p:cNvSpPr>
            <a:spLocks noGrp="1"/>
          </p:cNvSpPr>
          <p:nvPr>
            <p:ph type="sldNum" sz="quarter" idx="11"/>
          </p:nvPr>
        </p:nvSpPr>
        <p:spPr/>
        <p:txBody>
          <a:bodyPr/>
          <a:lstStyle>
            <a:lvl1pPr>
              <a:defRPr/>
            </a:lvl1pPr>
          </a:lstStyle>
          <a:p>
            <a:fld id="{DCC7123B-CE72-44F2-9D34-CEBA33AAFC2D}" type="slidenum">
              <a:rPr lang="en-US" altLang="en-US"/>
              <a:pPr/>
              <a:t>‹#›</a:t>
            </a:fld>
            <a:endParaRPr lang="en-US" altLang="en-US"/>
          </a:p>
        </p:txBody>
      </p:sp>
    </p:spTree>
    <p:extLst>
      <p:ext uri="{BB962C8B-B14F-4D97-AF65-F5344CB8AC3E}">
        <p14:creationId xmlns:p14="http://schemas.microsoft.com/office/powerpoint/2010/main" val="12662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smtClean="0"/>
            </a:lvl1pPr>
          </a:lstStyle>
          <a:p>
            <a:pPr>
              <a:defRPr/>
            </a:pPr>
            <a:r>
              <a:rPr lang="en-US"/>
              <a:t>Chapter 12</a:t>
            </a:r>
          </a:p>
        </p:txBody>
      </p:sp>
      <p:sp>
        <p:nvSpPr>
          <p:cNvPr id="6" name="Slide Number Placeholder 6"/>
          <p:cNvSpPr>
            <a:spLocks noGrp="1"/>
          </p:cNvSpPr>
          <p:nvPr>
            <p:ph type="sldNum" sz="quarter" idx="11"/>
          </p:nvPr>
        </p:nvSpPr>
        <p:spPr/>
        <p:txBody>
          <a:bodyPr/>
          <a:lstStyle>
            <a:lvl1pPr>
              <a:defRPr/>
            </a:lvl1pPr>
          </a:lstStyle>
          <a:p>
            <a:fld id="{9A46BA1C-1F02-4534-A24B-CF63420A41B8}" type="slidenum">
              <a:rPr lang="en-US" altLang="en-US"/>
              <a:pPr/>
              <a:t>‹#›</a:t>
            </a:fld>
            <a:endParaRPr lang="en-US" altLang="en-US"/>
          </a:p>
        </p:txBody>
      </p:sp>
    </p:spTree>
    <p:extLst>
      <p:ext uri="{BB962C8B-B14F-4D97-AF65-F5344CB8AC3E}">
        <p14:creationId xmlns:p14="http://schemas.microsoft.com/office/powerpoint/2010/main" val="371907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smtClean="0"/>
            </a:lvl1pPr>
          </a:lstStyle>
          <a:p>
            <a:pPr>
              <a:defRPr/>
            </a:pPr>
            <a:r>
              <a:rPr lang="en-US"/>
              <a:t>Chapter 12</a:t>
            </a:r>
          </a:p>
        </p:txBody>
      </p:sp>
      <p:sp>
        <p:nvSpPr>
          <p:cNvPr id="8" name="Slide Number Placeholder 8"/>
          <p:cNvSpPr>
            <a:spLocks noGrp="1"/>
          </p:cNvSpPr>
          <p:nvPr>
            <p:ph type="sldNum" sz="quarter" idx="11"/>
          </p:nvPr>
        </p:nvSpPr>
        <p:spPr/>
        <p:txBody>
          <a:bodyPr/>
          <a:lstStyle>
            <a:lvl1pPr>
              <a:defRPr/>
            </a:lvl1pPr>
          </a:lstStyle>
          <a:p>
            <a:fld id="{378EEA92-24DA-438D-9E22-586AC456F891}" type="slidenum">
              <a:rPr lang="en-US" altLang="en-US"/>
              <a:pPr/>
              <a:t>‹#›</a:t>
            </a:fld>
            <a:endParaRPr lang="en-US" altLang="en-US"/>
          </a:p>
        </p:txBody>
      </p:sp>
    </p:spTree>
    <p:extLst>
      <p:ext uri="{BB962C8B-B14F-4D97-AF65-F5344CB8AC3E}">
        <p14:creationId xmlns:p14="http://schemas.microsoft.com/office/powerpoint/2010/main" val="3641669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smtClean="0"/>
            </a:lvl1pPr>
          </a:lstStyle>
          <a:p>
            <a:pPr>
              <a:defRPr/>
            </a:pPr>
            <a:r>
              <a:rPr lang="en-US"/>
              <a:t>Chapter 12</a:t>
            </a:r>
          </a:p>
        </p:txBody>
      </p:sp>
      <p:sp>
        <p:nvSpPr>
          <p:cNvPr id="4" name="Slide Number Placeholder 4"/>
          <p:cNvSpPr>
            <a:spLocks noGrp="1"/>
          </p:cNvSpPr>
          <p:nvPr>
            <p:ph type="sldNum" sz="quarter" idx="11"/>
          </p:nvPr>
        </p:nvSpPr>
        <p:spPr/>
        <p:txBody>
          <a:bodyPr/>
          <a:lstStyle>
            <a:lvl1pPr>
              <a:defRPr/>
            </a:lvl1pPr>
          </a:lstStyle>
          <a:p>
            <a:fld id="{111CF25C-DA63-4D60-9197-9E91733CF0DA}" type="slidenum">
              <a:rPr lang="en-US" altLang="en-US"/>
              <a:pPr/>
              <a:t>‹#›</a:t>
            </a:fld>
            <a:endParaRPr lang="en-US" altLang="en-US"/>
          </a:p>
        </p:txBody>
      </p:sp>
    </p:spTree>
    <p:extLst>
      <p:ext uri="{BB962C8B-B14F-4D97-AF65-F5344CB8AC3E}">
        <p14:creationId xmlns:p14="http://schemas.microsoft.com/office/powerpoint/2010/main" val="1510209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smtClean="0"/>
            </a:lvl1pPr>
          </a:lstStyle>
          <a:p>
            <a:pPr>
              <a:defRPr/>
            </a:pPr>
            <a:r>
              <a:rPr lang="en-US"/>
              <a:t>Chapter 12</a:t>
            </a:r>
          </a:p>
        </p:txBody>
      </p:sp>
      <p:sp>
        <p:nvSpPr>
          <p:cNvPr id="3" name="Slide Number Placeholder 3"/>
          <p:cNvSpPr>
            <a:spLocks noGrp="1"/>
          </p:cNvSpPr>
          <p:nvPr>
            <p:ph type="sldNum" sz="quarter" idx="11"/>
          </p:nvPr>
        </p:nvSpPr>
        <p:spPr/>
        <p:txBody>
          <a:bodyPr/>
          <a:lstStyle>
            <a:lvl1pPr>
              <a:defRPr/>
            </a:lvl1pPr>
          </a:lstStyle>
          <a:p>
            <a:fld id="{338D86F5-C029-48DB-A207-6AFCF8F4DFCD}" type="slidenum">
              <a:rPr lang="en-US" altLang="en-US"/>
              <a:pPr/>
              <a:t>‹#›</a:t>
            </a:fld>
            <a:endParaRPr lang="en-US" altLang="en-US"/>
          </a:p>
        </p:txBody>
      </p:sp>
    </p:spTree>
    <p:extLst>
      <p:ext uri="{BB962C8B-B14F-4D97-AF65-F5344CB8AC3E}">
        <p14:creationId xmlns:p14="http://schemas.microsoft.com/office/powerpoint/2010/main" val="280842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12</a:t>
            </a:r>
          </a:p>
        </p:txBody>
      </p:sp>
      <p:sp>
        <p:nvSpPr>
          <p:cNvPr id="6" name="Rectangle 13"/>
          <p:cNvSpPr>
            <a:spLocks noGrp="1" noChangeArrowheads="1"/>
          </p:cNvSpPr>
          <p:nvPr>
            <p:ph type="sldNum" sz="quarter" idx="11"/>
          </p:nvPr>
        </p:nvSpPr>
        <p:spPr>
          <a:ln/>
        </p:spPr>
        <p:txBody>
          <a:bodyPr/>
          <a:lstStyle>
            <a:lvl1pPr>
              <a:defRPr/>
            </a:lvl1pPr>
          </a:lstStyle>
          <a:p>
            <a:fld id="{1E7408C3-4840-4E24-8139-D49DF1307164}" type="slidenum">
              <a:rPr lang="en-US" altLang="en-US"/>
              <a:pPr/>
              <a:t>‹#›</a:t>
            </a:fld>
            <a:endParaRPr lang="en-US" altLang="en-US"/>
          </a:p>
        </p:txBody>
      </p:sp>
    </p:spTree>
    <p:extLst>
      <p:ext uri="{BB962C8B-B14F-4D97-AF65-F5344CB8AC3E}">
        <p14:creationId xmlns:p14="http://schemas.microsoft.com/office/powerpoint/2010/main" val="2133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12</a:t>
            </a:r>
          </a:p>
        </p:txBody>
      </p:sp>
      <p:sp>
        <p:nvSpPr>
          <p:cNvPr id="6" name="Rectangle 13"/>
          <p:cNvSpPr>
            <a:spLocks noGrp="1" noChangeArrowheads="1"/>
          </p:cNvSpPr>
          <p:nvPr>
            <p:ph type="sldNum" sz="quarter" idx="11"/>
          </p:nvPr>
        </p:nvSpPr>
        <p:spPr>
          <a:ln/>
        </p:spPr>
        <p:txBody>
          <a:bodyPr/>
          <a:lstStyle>
            <a:lvl1pPr>
              <a:defRPr/>
            </a:lvl1pPr>
          </a:lstStyle>
          <a:p>
            <a:fld id="{F3E066A4-9E21-40A6-8E1C-185BBF9A321F}" type="slidenum">
              <a:rPr lang="en-US" altLang="en-US"/>
              <a:pPr/>
              <a:t>‹#›</a:t>
            </a:fld>
            <a:endParaRPr lang="en-US" altLang="en-US"/>
          </a:p>
        </p:txBody>
      </p:sp>
    </p:spTree>
    <p:extLst>
      <p:ext uri="{BB962C8B-B14F-4D97-AF65-F5344CB8AC3E}">
        <p14:creationId xmlns:p14="http://schemas.microsoft.com/office/powerpoint/2010/main" val="145803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ChangeArrowheads="1"/>
          </p:cNvSpPr>
          <p:nvPr/>
        </p:nvSpPr>
        <p:spPr bwMode="ltGray">
          <a:xfrm>
            <a:off x="290513" y="612775"/>
            <a:ext cx="438150" cy="474663"/>
          </a:xfrm>
          <a:prstGeom prst="rect">
            <a:avLst/>
          </a:prstGeom>
          <a:solidFill>
            <a:srgbClr val="7A9A98"/>
          </a:solidFill>
          <a:ln w="9525">
            <a:noFill/>
            <a:miter lim="800000"/>
            <a:headEnd/>
            <a:tailEnd/>
          </a:ln>
          <a:effectLst/>
        </p:spPr>
        <p:txBody>
          <a:bodyPr wrap="none" anchor="ctr"/>
          <a:lstStyle/>
          <a:p>
            <a:pPr>
              <a:defRPr/>
            </a:pPr>
            <a:endParaRPr kumimoji="1" lang="en-US" dirty="0">
              <a:solidFill>
                <a:srgbClr val="548A84"/>
              </a:solidFill>
              <a:latin typeface="Tahoma" pitchFamily="34" charset="0"/>
            </a:endParaRPr>
          </a:p>
        </p:txBody>
      </p:sp>
      <p:sp>
        <p:nvSpPr>
          <p:cNvPr id="130051" name="Rectangle 3"/>
          <p:cNvSpPr>
            <a:spLocks noChangeArrowheads="1"/>
          </p:cNvSpPr>
          <p:nvPr/>
        </p:nvSpPr>
        <p:spPr bwMode="ltGray">
          <a:xfrm>
            <a:off x="673100" y="612775"/>
            <a:ext cx="328613" cy="474663"/>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lin ang="0" scaled="1"/>
            <a:tileRect/>
          </a:gradFill>
          <a:ln w="9525">
            <a:noFill/>
            <a:miter lim="800000"/>
            <a:headEnd/>
            <a:tailEnd/>
          </a:ln>
          <a:effectLst/>
        </p:spPr>
        <p:txBody>
          <a:bodyPr wrap="none" anchor="ctr"/>
          <a:lstStyle/>
          <a:p>
            <a:pPr>
              <a:defRPr/>
            </a:pPr>
            <a:endParaRPr kumimoji="1" lang="en-US">
              <a:latin typeface="Tahoma" pitchFamily="34" charset="0"/>
            </a:endParaRPr>
          </a:p>
        </p:txBody>
      </p:sp>
      <p:sp>
        <p:nvSpPr>
          <p:cNvPr id="130052" name="Rectangle 4"/>
          <p:cNvSpPr>
            <a:spLocks noChangeArrowheads="1"/>
          </p:cNvSpPr>
          <p:nvPr/>
        </p:nvSpPr>
        <p:spPr bwMode="ltGray">
          <a:xfrm>
            <a:off x="414338" y="1035050"/>
            <a:ext cx="422275" cy="474663"/>
          </a:xfrm>
          <a:prstGeom prst="rect">
            <a:avLst/>
          </a:prstGeom>
          <a:solidFill>
            <a:srgbClr val="E7DD95"/>
          </a:solidFill>
          <a:ln w="9525">
            <a:noFill/>
            <a:miter lim="800000"/>
            <a:headEnd/>
            <a:tailEnd/>
          </a:ln>
          <a:effectLst/>
        </p:spPr>
        <p:txBody>
          <a:bodyPr wrap="none" anchor="ctr"/>
          <a:lstStyle/>
          <a:p>
            <a:pPr>
              <a:defRPr/>
            </a:pPr>
            <a:endParaRPr kumimoji="1" lang="en-US">
              <a:latin typeface="Tahoma" pitchFamily="34" charset="0"/>
            </a:endParaRPr>
          </a:p>
        </p:txBody>
      </p:sp>
      <p:sp>
        <p:nvSpPr>
          <p:cNvPr id="130053" name="Rectangle 5"/>
          <p:cNvSpPr>
            <a:spLocks noChangeArrowheads="1"/>
          </p:cNvSpPr>
          <p:nvPr/>
        </p:nvSpPr>
        <p:spPr bwMode="ltGray">
          <a:xfrm>
            <a:off x="784225" y="1035050"/>
            <a:ext cx="368300" cy="474663"/>
          </a:xfrm>
          <a:prstGeom prst="rect">
            <a:avLst/>
          </a:prstGeom>
          <a:solidFill>
            <a:srgbClr val="E7DD95"/>
          </a:solidFill>
          <a:ln w="9525">
            <a:noFill/>
            <a:miter lim="800000"/>
            <a:headEnd/>
            <a:tailEnd/>
          </a:ln>
          <a:effectLst/>
        </p:spPr>
        <p:txBody>
          <a:bodyPr wrap="none" anchor="ctr"/>
          <a:lstStyle/>
          <a:p>
            <a:pPr>
              <a:defRPr/>
            </a:pPr>
            <a:endParaRPr kumimoji="1" lang="en-US" dirty="0">
              <a:solidFill>
                <a:srgbClr val="E7DD95"/>
              </a:solidFill>
              <a:latin typeface="Tahoma" pitchFamily="34" charset="0"/>
            </a:endParaRPr>
          </a:p>
        </p:txBody>
      </p:sp>
      <p:sp>
        <p:nvSpPr>
          <p:cNvPr id="130054" name="Rectangle 6"/>
          <p:cNvSpPr>
            <a:spLocks noChangeArrowheads="1"/>
          </p:cNvSpPr>
          <p:nvPr/>
        </p:nvSpPr>
        <p:spPr bwMode="ltGray">
          <a:xfrm>
            <a:off x="0" y="962025"/>
            <a:ext cx="560388" cy="422275"/>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defRPr/>
            </a:pPr>
            <a:endParaRPr kumimoji="1" lang="en-US">
              <a:latin typeface="Tahoma" pitchFamily="34" charset="0"/>
            </a:endParaRPr>
          </a:p>
        </p:txBody>
      </p:sp>
      <p:sp>
        <p:nvSpPr>
          <p:cNvPr id="130055" name="Rectangle 7"/>
          <p:cNvSpPr>
            <a:spLocks noChangeArrowheads="1"/>
          </p:cNvSpPr>
          <p:nvPr/>
        </p:nvSpPr>
        <p:spPr bwMode="gray">
          <a:xfrm>
            <a:off x="635000" y="504825"/>
            <a:ext cx="31750" cy="1052513"/>
          </a:xfrm>
          <a:prstGeom prst="rect">
            <a:avLst/>
          </a:prstGeom>
          <a:solidFill>
            <a:schemeClr val="bg2"/>
          </a:solidFill>
          <a:ln w="9525">
            <a:noFill/>
            <a:miter lim="800000"/>
            <a:headEnd/>
            <a:tailEnd/>
          </a:ln>
          <a:effectLst/>
        </p:spPr>
        <p:txBody>
          <a:bodyPr wrap="none" anchor="ctr"/>
          <a:lstStyle/>
          <a:p>
            <a:pPr>
              <a:defRPr/>
            </a:pPr>
            <a:endParaRPr kumimoji="1" lang="en-US">
              <a:latin typeface="Tahoma" pitchFamily="34" charset="0"/>
            </a:endParaRPr>
          </a:p>
        </p:txBody>
      </p:sp>
      <p:sp>
        <p:nvSpPr>
          <p:cNvPr id="130056"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kumimoji="1" lang="en-US">
              <a:latin typeface="Tahoma" pitchFamily="34" charset="0"/>
            </a:endParaRPr>
          </a:p>
        </p:txBody>
      </p:sp>
      <p:sp>
        <p:nvSpPr>
          <p:cNvPr id="18443" name="Rectangle 9"/>
          <p:cNvSpPr>
            <a:spLocks noGrp="1" noChangeArrowheads="1"/>
          </p:cNvSpPr>
          <p:nvPr>
            <p:ph type="title"/>
          </p:nvPr>
        </p:nvSpPr>
        <p:spPr bwMode="auto">
          <a:xfrm>
            <a:off x="1558925" y="357188"/>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8444"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latin typeface="+mn-lt"/>
              </a:defRPr>
            </a:lvl1pPr>
          </a:lstStyle>
          <a:p>
            <a:pPr>
              <a:defRPr/>
            </a:pPr>
            <a:r>
              <a:rPr lang="en-US"/>
              <a:t>Chapter 12</a:t>
            </a:r>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fld id="{AE4EB15A-1BA6-4D11-AC59-58A0293560B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31" r:id="rId8"/>
    <p:sldLayoutId id="2147483732" r:id="rId9"/>
    <p:sldLayoutId id="2147483733" r:id="rId10"/>
    <p:sldLayoutId id="2147483734" r:id="rId11"/>
  </p:sldLayoutIdLst>
  <p:hf hdr="0" ftr="0"/>
  <p:txStyles>
    <p:titleStyle>
      <a:lvl1pPr algn="l" rtl="0" fontAlgn="base">
        <a:spcBef>
          <a:spcPct val="0"/>
        </a:spcBef>
        <a:spcAft>
          <a:spcPct val="0"/>
        </a:spcAft>
        <a:defRPr sz="4000">
          <a:solidFill>
            <a:srgbClr val="3D5150"/>
          </a:solidFill>
          <a:latin typeface="+mj-lt"/>
          <a:ea typeface="+mj-ea"/>
          <a:cs typeface="+mj-cs"/>
        </a:defRPr>
      </a:lvl1pPr>
      <a:lvl2pPr algn="l" rtl="0" fontAlgn="base">
        <a:spcBef>
          <a:spcPct val="0"/>
        </a:spcBef>
        <a:spcAft>
          <a:spcPct val="0"/>
        </a:spcAft>
        <a:defRPr sz="4000">
          <a:solidFill>
            <a:srgbClr val="3D5150"/>
          </a:solidFill>
          <a:latin typeface="Tahoma" pitchFamily="34" charset="0"/>
        </a:defRPr>
      </a:lvl2pPr>
      <a:lvl3pPr algn="l" rtl="0" fontAlgn="base">
        <a:spcBef>
          <a:spcPct val="0"/>
        </a:spcBef>
        <a:spcAft>
          <a:spcPct val="0"/>
        </a:spcAft>
        <a:defRPr sz="4000">
          <a:solidFill>
            <a:srgbClr val="3D5150"/>
          </a:solidFill>
          <a:latin typeface="Tahoma" pitchFamily="34" charset="0"/>
        </a:defRPr>
      </a:lvl3pPr>
      <a:lvl4pPr algn="l" rtl="0" fontAlgn="base">
        <a:spcBef>
          <a:spcPct val="0"/>
        </a:spcBef>
        <a:spcAft>
          <a:spcPct val="0"/>
        </a:spcAft>
        <a:defRPr sz="4000">
          <a:solidFill>
            <a:srgbClr val="3D5150"/>
          </a:solidFill>
          <a:latin typeface="Tahoma" pitchFamily="34" charset="0"/>
        </a:defRPr>
      </a:lvl4pPr>
      <a:lvl5pPr algn="l" rtl="0" fontAlgn="base">
        <a:spcBef>
          <a:spcPct val="0"/>
        </a:spcBef>
        <a:spcAft>
          <a:spcPct val="0"/>
        </a:spcAft>
        <a:defRPr sz="4000">
          <a:solidFill>
            <a:srgbClr val="3D5150"/>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6.e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15.emf"/><Relationship Id="rId4"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17.emf"/><Relationship Id="rId4" Type="http://schemas.openxmlformats.org/officeDocument/2006/relationships/oleObject" Target="../embeddings/oleObject17.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18.emf"/><Relationship Id="rId4"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0.e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0.bin"/><Relationship Id="rId5" Type="http://schemas.openxmlformats.org/officeDocument/2006/relationships/image" Target="../media/image19.emf"/><Relationship Id="rId4"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2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2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6.wmf"/><Relationship Id="rId5" Type="http://schemas.openxmlformats.org/officeDocument/2006/relationships/oleObject" Target="../embeddings/oleObject26.bin"/><Relationship Id="rId4" Type="http://schemas.openxmlformats.org/officeDocument/2006/relationships/image" Target="../media/image25.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6.xml"/><Relationship Id="rId1" Type="http://schemas.openxmlformats.org/officeDocument/2006/relationships/vmlDrawing" Target="../drawings/vmlDrawing16.vml"/><Relationship Id="rId5" Type="http://schemas.openxmlformats.org/officeDocument/2006/relationships/image" Target="../media/image27.w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e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8.emf"/><Relationship Id="rId3" Type="http://schemas.openxmlformats.org/officeDocument/2006/relationships/notesSlide" Target="../notesSlides/notesSlide4.xml"/><Relationship Id="rId7" Type="http://schemas.openxmlformats.org/officeDocument/2006/relationships/image" Target="../media/image5.emf"/><Relationship Id="rId12"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7.emf"/><Relationship Id="rId5" Type="http://schemas.openxmlformats.org/officeDocument/2006/relationships/image" Target="../media/image4.emf"/><Relationship Id="rId15" Type="http://schemas.openxmlformats.org/officeDocument/2006/relationships/image" Target="../media/image9.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6.emf"/><Relationship Id="rId14"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3.e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12.emf"/><Relationship Id="rId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14.e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1219200" y="1676400"/>
            <a:ext cx="6934200" cy="1143000"/>
          </a:xfrm>
          <a:noFill/>
        </p:spPr>
        <p:txBody>
          <a:bodyPr/>
          <a:lstStyle/>
          <a:p>
            <a:r>
              <a:rPr lang="en-US" altLang="en-US" sz="3600"/>
              <a:t>Chapter 12 – Part II</a:t>
            </a:r>
            <a:br>
              <a:rPr lang="en-US" altLang="en-US" sz="3600"/>
            </a:br>
            <a:r>
              <a:rPr lang="en-US" altLang="en-US" sz="3600"/>
              <a:t>Data Collection and Empirical Methods</a:t>
            </a:r>
          </a:p>
        </p:txBody>
      </p:sp>
      <p:sp>
        <p:nvSpPr>
          <p:cNvPr id="26627" name="Rectangle 3"/>
          <p:cNvSpPr>
            <a:spLocks noGrp="1" noChangeArrowheads="1"/>
          </p:cNvSpPr>
          <p:nvPr>
            <p:ph type="subTitle" idx="1"/>
          </p:nvPr>
        </p:nvSpPr>
        <p:spPr>
          <a:xfrm>
            <a:off x="1066800" y="3276600"/>
            <a:ext cx="6400800" cy="2438400"/>
          </a:xfrm>
        </p:spPr>
        <p:txBody>
          <a:bodyPr/>
          <a:lstStyle/>
          <a:p>
            <a:pPr lvl="1">
              <a:buFontTx/>
              <a:buChar char="–"/>
            </a:pPr>
            <a:r>
              <a:rPr lang="en-US" altLang="en-US" sz="2800">
                <a:solidFill>
                  <a:schemeClr val="hlink"/>
                </a:solidFill>
              </a:rPr>
              <a:t>Ungrouped Censored Data</a:t>
            </a:r>
          </a:p>
          <a:p>
            <a:pPr lvl="1">
              <a:buFontTx/>
              <a:buChar char="–"/>
            </a:pPr>
            <a:r>
              <a:rPr lang="en-US" altLang="en-US"/>
              <a:t>Grouped Censored Data</a:t>
            </a:r>
          </a:p>
          <a:p>
            <a:pPr lvl="1">
              <a:buFontTx/>
              <a:buChar char="–"/>
            </a:pPr>
            <a:r>
              <a:rPr lang="en-US" altLang="en-US"/>
              <a:t>Static Life Estimation</a:t>
            </a:r>
          </a:p>
          <a:p>
            <a:pPr lvl="1">
              <a:buFontTx/>
              <a:buChar char="–"/>
            </a:pPr>
            <a:r>
              <a:rPr lang="en-US" altLang="en-US"/>
              <a:t>Non-parametric confidence intervals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1371600" y="609600"/>
            <a:ext cx="6019800" cy="609600"/>
          </a:xfrm>
          <a:noFill/>
        </p:spPr>
        <p:txBody>
          <a:bodyPr/>
          <a:lstStyle/>
          <a:p>
            <a:r>
              <a:rPr lang="en-US" altLang="en-US"/>
              <a:t>Rank Adjustment Method</a:t>
            </a:r>
          </a:p>
        </p:txBody>
      </p:sp>
      <p:sp>
        <p:nvSpPr>
          <p:cNvPr id="6" name="Date Placeholder 2"/>
          <p:cNvSpPr>
            <a:spLocks noGrp="1"/>
          </p:cNvSpPr>
          <p:nvPr>
            <p:ph type="dt" sz="quarter" idx="10"/>
          </p:nvPr>
        </p:nvSpPr>
        <p:spPr/>
        <p:txBody>
          <a:bodyPr/>
          <a:lstStyle/>
          <a:p>
            <a:pPr>
              <a:defRPr/>
            </a:pPr>
            <a:r>
              <a:rPr lang="en-US"/>
              <a:t>Chapter 12</a:t>
            </a:r>
          </a:p>
        </p:txBody>
      </p:sp>
      <p:sp>
        <p:nvSpPr>
          <p:cNvPr id="7"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309A69B3-3AF9-497A-A810-939AF7FF3694}" type="slidenum">
              <a:rPr lang="en-US" altLang="en-US" sz="1400">
                <a:latin typeface="Tahoma" panose="020B0604030504040204" pitchFamily="34" charset="0"/>
              </a:rPr>
              <a:pPr/>
              <a:t>10</a:t>
            </a:fld>
            <a:endParaRPr lang="en-US" altLang="en-US" sz="1400">
              <a:latin typeface="Tahoma" panose="020B0604030504040204" pitchFamily="34" charset="0"/>
            </a:endParaRPr>
          </a:p>
        </p:txBody>
      </p:sp>
      <p:graphicFrame>
        <p:nvGraphicFramePr>
          <p:cNvPr id="8194" name="Object 3"/>
          <p:cNvGraphicFramePr>
            <a:graphicFrameLocks/>
          </p:cNvGraphicFramePr>
          <p:nvPr/>
        </p:nvGraphicFramePr>
        <p:xfrm>
          <a:off x="685800" y="1816100"/>
          <a:ext cx="7694613" cy="773113"/>
        </p:xfrm>
        <a:graphic>
          <a:graphicData uri="http://schemas.openxmlformats.org/presentationml/2006/ole">
            <mc:AlternateContent xmlns:mc="http://schemas.openxmlformats.org/markup-compatibility/2006">
              <mc:Choice xmlns:v="urn:schemas-microsoft-com:vml" Requires="v">
                <p:oleObj spid="_x0000_s8200" name="Equation" r:id="rId4" imgW="4089240" imgH="419040" progId="Equation.3">
                  <p:embed/>
                </p:oleObj>
              </mc:Choice>
              <mc:Fallback>
                <p:oleObj name="Equation" r:id="rId4" imgW="4089240" imgH="41904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816100"/>
                        <a:ext cx="7694613" cy="77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9" name="Rectangle 4"/>
          <p:cNvSpPr>
            <a:spLocks noChangeArrowheads="1"/>
          </p:cNvSpPr>
          <p:nvPr/>
        </p:nvSpPr>
        <p:spPr bwMode="auto">
          <a:xfrm>
            <a:off x="2193925" y="3170238"/>
            <a:ext cx="44783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3200"/>
              <a:t>i</a:t>
            </a:r>
            <a:r>
              <a:rPr lang="en-US" altLang="en-US" sz="3200" baseline="-25000"/>
              <a:t>ti</a:t>
            </a:r>
            <a:r>
              <a:rPr lang="en-US" altLang="en-US" sz="3200"/>
              <a:t> = i</a:t>
            </a:r>
            <a:r>
              <a:rPr lang="en-US" altLang="en-US" sz="3200" baseline="-25000"/>
              <a:t>ti-1</a:t>
            </a:r>
            <a:r>
              <a:rPr lang="en-US" altLang="en-US" sz="3200"/>
              <a:t> + rank increment</a:t>
            </a:r>
          </a:p>
        </p:txBody>
      </p:sp>
      <p:graphicFrame>
        <p:nvGraphicFramePr>
          <p:cNvPr id="8195" name="Object 5"/>
          <p:cNvGraphicFramePr>
            <a:graphicFrameLocks/>
          </p:cNvGraphicFramePr>
          <p:nvPr/>
        </p:nvGraphicFramePr>
        <p:xfrm>
          <a:off x="2624138" y="4275138"/>
          <a:ext cx="3548062" cy="1282700"/>
        </p:xfrm>
        <a:graphic>
          <a:graphicData uri="http://schemas.openxmlformats.org/presentationml/2006/ole">
            <mc:AlternateContent xmlns:mc="http://schemas.openxmlformats.org/markup-compatibility/2006">
              <mc:Choice xmlns:v="urn:schemas-microsoft-com:vml" Requires="v">
                <p:oleObj spid="_x0000_s8201" name="Equation" r:id="rId6" imgW="1143000" imgH="419040" progId="Equation.3">
                  <p:embed/>
                </p:oleObj>
              </mc:Choice>
              <mc:Fallback>
                <p:oleObj name="Equation" r:id="rId6" imgW="1143000" imgH="41904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4138" y="4275138"/>
                        <a:ext cx="3548062"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295400" y="609600"/>
            <a:ext cx="6019800" cy="609600"/>
          </a:xfrm>
          <a:noFill/>
        </p:spPr>
        <p:txBody>
          <a:bodyPr/>
          <a:lstStyle/>
          <a:p>
            <a:r>
              <a:rPr lang="en-US" altLang="en-US"/>
              <a:t>Example 12.8</a:t>
            </a:r>
          </a:p>
        </p:txBody>
      </p:sp>
      <p:sp>
        <p:nvSpPr>
          <p:cNvPr id="5" name="Date Placeholder 2"/>
          <p:cNvSpPr>
            <a:spLocks noGrp="1"/>
          </p:cNvSpPr>
          <p:nvPr>
            <p:ph type="dt" sz="quarter" idx="10"/>
          </p:nvPr>
        </p:nvSpPr>
        <p:spPr/>
        <p:txBody>
          <a:bodyPr/>
          <a:lstStyle/>
          <a:p>
            <a:pPr>
              <a:defRPr/>
            </a:pPr>
            <a:r>
              <a:rPr lang="en-US"/>
              <a:t>Chapter 12</a:t>
            </a:r>
          </a:p>
        </p:txBody>
      </p:sp>
      <p:sp>
        <p:nvSpPr>
          <p:cNvPr id="6"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122B02F4-4CEB-4294-B631-13060356EBFF}" type="slidenum">
              <a:rPr lang="en-US" altLang="en-US" sz="1400">
                <a:latin typeface="Tahoma" panose="020B0604030504040204" pitchFamily="34" charset="0"/>
              </a:rPr>
              <a:pPr/>
              <a:t>11</a:t>
            </a:fld>
            <a:endParaRPr lang="en-US" altLang="en-US" sz="1400">
              <a:latin typeface="Tahoma" panose="020B0604030504040204" pitchFamily="34" charset="0"/>
            </a:endParaRPr>
          </a:p>
        </p:txBody>
      </p:sp>
      <p:sp>
        <p:nvSpPr>
          <p:cNvPr id="9222" name="Rectangle 3"/>
          <p:cNvSpPr>
            <a:spLocks noChangeArrowheads="1"/>
          </p:cNvSpPr>
          <p:nvPr/>
        </p:nvSpPr>
        <p:spPr bwMode="auto">
          <a:xfrm>
            <a:off x="138113" y="1706563"/>
            <a:ext cx="8518525"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000"/>
              <a:t>i	t</a:t>
            </a:r>
            <a:r>
              <a:rPr lang="en-US" altLang="en-US" sz="2000" baseline="-25000"/>
              <a:t>i </a:t>
            </a:r>
            <a:r>
              <a:rPr lang="en-US" altLang="en-US" sz="2000"/>
              <a:t>   	Increment  	  	           Adj Rank (i) </a:t>
            </a:r>
          </a:p>
          <a:p>
            <a:pPr algn="l"/>
            <a:endParaRPr lang="en-US" altLang="en-US" sz="2000"/>
          </a:p>
          <a:p>
            <a:pPr algn="l"/>
            <a:r>
              <a:rPr lang="en-US" altLang="en-US" sz="2000"/>
              <a:t>1	150			    	     1 			       .933</a:t>
            </a:r>
          </a:p>
          <a:p>
            <a:pPr algn="l"/>
            <a:r>
              <a:rPr lang="en-US" altLang="en-US" sz="2000"/>
              <a:t>2	340+	  </a:t>
            </a:r>
          </a:p>
          <a:p>
            <a:pPr algn="l"/>
            <a:r>
              <a:rPr lang="en-US" altLang="en-US" sz="2000"/>
              <a:t>3	560     (11-1)/(1+8) = 1.111              1+1.111 = 2.111               .826</a:t>
            </a:r>
          </a:p>
          <a:p>
            <a:pPr algn="l"/>
            <a:r>
              <a:rPr lang="en-US" altLang="en-US" sz="2000"/>
              <a:t>4	800		  	 	     2.111 + 1.111  = 3.222     .719</a:t>
            </a:r>
          </a:p>
          <a:p>
            <a:pPr algn="l"/>
            <a:r>
              <a:rPr lang="en-US" altLang="en-US" sz="2000"/>
              <a:t>5	1130+	  </a:t>
            </a:r>
          </a:p>
          <a:p>
            <a:pPr algn="l"/>
            <a:r>
              <a:rPr lang="en-US" altLang="en-US" sz="2000"/>
              <a:t>6	1720    (11-3.222)/(1+5) = 1.2963    3.222+1.2963 = 4.518      .594</a:t>
            </a:r>
          </a:p>
          <a:p>
            <a:pPr algn="l"/>
            <a:r>
              <a:rPr lang="en-US" altLang="en-US" sz="2000"/>
              <a:t>7	2470+	  </a:t>
            </a:r>
          </a:p>
          <a:p>
            <a:pPr algn="l"/>
            <a:r>
              <a:rPr lang="en-US" altLang="en-US" sz="2000"/>
              <a:t>8	4210+	  </a:t>
            </a:r>
          </a:p>
          <a:p>
            <a:pPr algn="l"/>
            <a:r>
              <a:rPr lang="en-US" altLang="en-US" sz="2000"/>
              <a:t>9	5230    (11-4.518)/(1+2)= 2.16         4.518 + 2.160 = 6.679      .387</a:t>
            </a:r>
          </a:p>
          <a:p>
            <a:pPr algn="l"/>
            <a:r>
              <a:rPr lang="en-US" altLang="en-US" sz="2000"/>
              <a:t>10	6890	             		    	     6.679 + 2.160 = 8.839      .179</a:t>
            </a:r>
          </a:p>
          <a:p>
            <a:pPr algn="l"/>
            <a:endParaRPr lang="en-US" altLang="en-US" sz="2000"/>
          </a:p>
        </p:txBody>
      </p:sp>
      <p:graphicFrame>
        <p:nvGraphicFramePr>
          <p:cNvPr id="9218" name="Object 0"/>
          <p:cNvGraphicFramePr>
            <a:graphicFrameLocks/>
          </p:cNvGraphicFramePr>
          <p:nvPr/>
        </p:nvGraphicFramePr>
        <p:xfrm>
          <a:off x="7913688" y="1524000"/>
          <a:ext cx="684212" cy="554038"/>
        </p:xfrm>
        <a:graphic>
          <a:graphicData uri="http://schemas.openxmlformats.org/presentationml/2006/ole">
            <mc:AlternateContent xmlns:mc="http://schemas.openxmlformats.org/markup-compatibility/2006">
              <mc:Choice xmlns:v="urn:schemas-microsoft-com:vml" Requires="v">
                <p:oleObj spid="_x0000_s9223" name="Equation" r:id="rId4" imgW="355320" imgH="291960" progId="Equation.3">
                  <p:embed/>
                </p:oleObj>
              </mc:Choice>
              <mc:Fallback>
                <p:oleObj name="Equation" r:id="rId4" imgW="355320" imgH="291960" progId="Equation.3">
                  <p:embed/>
                  <p:pic>
                    <p:nvPicPr>
                      <p:cNvPr id="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3688" y="1524000"/>
                        <a:ext cx="684212"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219200" y="533400"/>
            <a:ext cx="6934200" cy="609600"/>
          </a:xfrm>
          <a:noFill/>
        </p:spPr>
        <p:txBody>
          <a:bodyPr/>
          <a:lstStyle/>
          <a:p>
            <a:r>
              <a:rPr lang="en-US" altLang="en-US"/>
              <a:t>Multiply censored comparison</a:t>
            </a:r>
          </a:p>
        </p:txBody>
      </p:sp>
      <p:sp>
        <p:nvSpPr>
          <p:cNvPr id="4" name="Date Placeholder 2"/>
          <p:cNvSpPr>
            <a:spLocks noGrp="1"/>
          </p:cNvSpPr>
          <p:nvPr>
            <p:ph type="dt" sz="quarter" idx="10"/>
          </p:nvPr>
        </p:nvSpPr>
        <p:spPr/>
        <p:txBody>
          <a:bodyPr/>
          <a:lstStyle/>
          <a:p>
            <a:pPr>
              <a:defRPr/>
            </a:pPr>
            <a:r>
              <a:rPr lang="en-US"/>
              <a:t>Chapter 12</a:t>
            </a:r>
          </a:p>
        </p:txBody>
      </p:sp>
      <p:sp>
        <p:nvSpPr>
          <p:cNvPr id="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3131A711-6676-40B9-9189-B6232B9BE841}" type="slidenum">
              <a:rPr lang="en-US" altLang="en-US" sz="1400">
                <a:latin typeface="Tahoma" panose="020B0604030504040204" pitchFamily="34" charset="0"/>
              </a:rPr>
              <a:pPr/>
              <a:t>12</a:t>
            </a:fld>
            <a:endParaRPr lang="en-US" altLang="en-US" sz="1400">
              <a:latin typeface="Tahoma" panose="020B0604030504040204" pitchFamily="34" charset="0"/>
            </a:endParaRPr>
          </a:p>
        </p:txBody>
      </p:sp>
      <p:sp>
        <p:nvSpPr>
          <p:cNvPr id="28677" name="Rectangle 3"/>
          <p:cNvSpPr>
            <a:spLocks noChangeArrowheads="1"/>
          </p:cNvSpPr>
          <p:nvPr/>
        </p:nvSpPr>
        <p:spPr bwMode="auto">
          <a:xfrm>
            <a:off x="1219200" y="1295400"/>
            <a:ext cx="6846888"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latin typeface="Times New Roman" panose="02020603050405020304" pitchFamily="18" charset="0"/>
              </a:rPr>
              <a:t>Failure time	PLE		Kaplan		Rank Adj</a:t>
            </a:r>
          </a:p>
          <a:p>
            <a:pPr algn="l"/>
            <a:r>
              <a:rPr lang="en-US" altLang="en-US">
                <a:latin typeface="Times New Roman" panose="02020603050405020304" pitchFamily="18" charset="0"/>
              </a:rPr>
              <a:t>				 -Meier</a:t>
            </a:r>
          </a:p>
          <a:p>
            <a:pPr algn="l"/>
            <a:endParaRPr lang="en-US" altLang="en-US">
              <a:latin typeface="Times New Roman" panose="02020603050405020304" pitchFamily="18" charset="0"/>
            </a:endParaRPr>
          </a:p>
          <a:p>
            <a:pPr algn="l"/>
            <a:r>
              <a:rPr lang="en-US" altLang="en-US">
                <a:latin typeface="Times New Roman" panose="02020603050405020304" pitchFamily="18" charset="0"/>
              </a:rPr>
              <a:t>150		.909		.90		.933	</a:t>
            </a:r>
          </a:p>
          <a:p>
            <a:pPr algn="l"/>
            <a:r>
              <a:rPr lang="en-US" altLang="en-US">
                <a:latin typeface="Times New Roman" panose="02020603050405020304" pitchFamily="18" charset="0"/>
              </a:rPr>
              <a:t>340+				</a:t>
            </a:r>
          </a:p>
          <a:p>
            <a:pPr algn="l"/>
            <a:r>
              <a:rPr lang="en-US" altLang="en-US">
                <a:latin typeface="Times New Roman" panose="02020603050405020304" pitchFamily="18" charset="0"/>
              </a:rPr>
              <a:t>560		.808		.788		.826	</a:t>
            </a:r>
          </a:p>
          <a:p>
            <a:pPr algn="l"/>
            <a:r>
              <a:rPr lang="en-US" altLang="en-US">
                <a:latin typeface="Times New Roman" panose="02020603050405020304" pitchFamily="18" charset="0"/>
              </a:rPr>
              <a:t>800		.707		.675		.719	</a:t>
            </a:r>
          </a:p>
          <a:p>
            <a:pPr algn="l"/>
            <a:r>
              <a:rPr lang="en-US" altLang="en-US">
                <a:latin typeface="Times New Roman" panose="02020603050405020304" pitchFamily="18" charset="0"/>
              </a:rPr>
              <a:t>1130+				</a:t>
            </a:r>
          </a:p>
          <a:p>
            <a:pPr algn="l"/>
            <a:r>
              <a:rPr lang="en-US" altLang="en-US">
                <a:latin typeface="Times New Roman" panose="02020603050405020304" pitchFamily="18" charset="0"/>
              </a:rPr>
              <a:t>1720		.589		.54		.594	</a:t>
            </a:r>
          </a:p>
          <a:p>
            <a:pPr algn="l"/>
            <a:r>
              <a:rPr lang="en-US" altLang="en-US">
                <a:latin typeface="Times New Roman" panose="02020603050405020304" pitchFamily="18" charset="0"/>
              </a:rPr>
              <a:t>2470+				</a:t>
            </a:r>
          </a:p>
          <a:p>
            <a:pPr algn="l"/>
            <a:r>
              <a:rPr lang="en-US" altLang="en-US">
                <a:latin typeface="Times New Roman" panose="02020603050405020304" pitchFamily="18" charset="0"/>
              </a:rPr>
              <a:t>4210+				</a:t>
            </a:r>
          </a:p>
          <a:p>
            <a:pPr algn="l"/>
            <a:r>
              <a:rPr lang="en-US" altLang="en-US">
                <a:latin typeface="Times New Roman" panose="02020603050405020304" pitchFamily="18" charset="0"/>
              </a:rPr>
              <a:t>5230		.393		.27		.387	</a:t>
            </a:r>
          </a:p>
          <a:p>
            <a:pPr algn="l"/>
            <a:r>
              <a:rPr lang="en-US" altLang="en-US">
                <a:latin typeface="Times New Roman" panose="02020603050405020304" pitchFamily="18" charset="0"/>
              </a:rPr>
              <a:t>6890		.196		0		.179	</a:t>
            </a:r>
          </a:p>
          <a:p>
            <a:pPr algn="l"/>
            <a:endParaRPr lang="en-US" altLang="en-US">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219200" y="457200"/>
            <a:ext cx="7086600" cy="609600"/>
          </a:xfrm>
          <a:noFill/>
        </p:spPr>
        <p:txBody>
          <a:bodyPr/>
          <a:lstStyle/>
          <a:p>
            <a:r>
              <a:rPr lang="en-US" altLang="en-US" sz="3600"/>
              <a:t>Example 12.9 - multiply censoring</a:t>
            </a:r>
          </a:p>
        </p:txBody>
      </p:sp>
      <p:sp>
        <p:nvSpPr>
          <p:cNvPr id="5" name="Date Placeholder 2"/>
          <p:cNvSpPr>
            <a:spLocks noGrp="1"/>
          </p:cNvSpPr>
          <p:nvPr>
            <p:ph type="dt" sz="quarter" idx="10"/>
          </p:nvPr>
        </p:nvSpPr>
        <p:spPr/>
        <p:txBody>
          <a:bodyPr/>
          <a:lstStyle/>
          <a:p>
            <a:pPr>
              <a:defRPr/>
            </a:pPr>
            <a:r>
              <a:rPr lang="en-US"/>
              <a:t>Chapter 12</a:t>
            </a:r>
          </a:p>
        </p:txBody>
      </p:sp>
      <p:sp>
        <p:nvSpPr>
          <p:cNvPr id="6"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9BFB5273-61A7-4A35-8A81-A97F2A733092}" type="slidenum">
              <a:rPr lang="en-US" altLang="en-US" sz="1400">
                <a:latin typeface="Tahoma" panose="020B0604030504040204" pitchFamily="34" charset="0"/>
              </a:rPr>
              <a:pPr/>
              <a:t>13</a:t>
            </a:fld>
            <a:endParaRPr lang="en-US" altLang="en-US" sz="1400">
              <a:latin typeface="Tahoma" panose="020B0604030504040204" pitchFamily="34" charset="0"/>
            </a:endParaRPr>
          </a:p>
        </p:txBody>
      </p:sp>
      <p:sp>
        <p:nvSpPr>
          <p:cNvPr id="29701" name="Rectangle 3"/>
          <p:cNvSpPr>
            <a:spLocks noChangeArrowheads="1"/>
          </p:cNvSpPr>
          <p:nvPr/>
        </p:nvSpPr>
        <p:spPr bwMode="auto">
          <a:xfrm>
            <a:off x="2743200" y="1219200"/>
            <a:ext cx="5792788"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latin typeface="Book Antiqua" panose="02040602050305030304" pitchFamily="18" charset="0"/>
              </a:rPr>
              <a:t>		     Failed 	 	Failure</a:t>
            </a:r>
          </a:p>
          <a:p>
            <a:pPr algn="l"/>
            <a:r>
              <a:rPr lang="en-US" altLang="en-US">
                <a:latin typeface="Book Antiqua" panose="02040602050305030304" pitchFamily="18" charset="0"/>
              </a:rPr>
              <a:t>	Unit	 </a:t>
            </a:r>
            <a:r>
              <a:rPr lang="en-US" altLang="en-US" u="sng">
                <a:latin typeface="Book Antiqua" panose="02040602050305030304" pitchFamily="18" charset="0"/>
              </a:rPr>
              <a:t>Component</a:t>
            </a:r>
            <a:r>
              <a:rPr lang="en-US" altLang="en-US">
                <a:latin typeface="Book Antiqua" panose="02040602050305030304" pitchFamily="18" charset="0"/>
              </a:rPr>
              <a:t>		 </a:t>
            </a:r>
            <a:r>
              <a:rPr lang="en-US" altLang="en-US" u="sng">
                <a:latin typeface="Book Antiqua" panose="02040602050305030304" pitchFamily="18" charset="0"/>
              </a:rPr>
              <a:t>Time</a:t>
            </a:r>
            <a:endParaRPr lang="en-US" altLang="en-US">
              <a:latin typeface="Book Antiqua" panose="02040602050305030304" pitchFamily="18" charset="0"/>
            </a:endParaRPr>
          </a:p>
          <a:p>
            <a:pPr algn="l"/>
            <a:endParaRPr lang="en-US" altLang="en-US">
              <a:latin typeface="Book Antiqua" panose="02040602050305030304" pitchFamily="18" charset="0"/>
            </a:endParaRPr>
          </a:p>
          <a:p>
            <a:pPr algn="l"/>
            <a:r>
              <a:rPr lang="en-US" altLang="en-US">
                <a:latin typeface="Book Antiqua" panose="02040602050305030304" pitchFamily="18" charset="0"/>
              </a:rPr>
              <a:t>	#1	       C1		   	 352 hrs</a:t>
            </a:r>
          </a:p>
          <a:p>
            <a:pPr algn="l"/>
            <a:r>
              <a:rPr lang="en-US" altLang="en-US">
                <a:latin typeface="Book Antiqua" panose="02040602050305030304" pitchFamily="18" charset="0"/>
              </a:rPr>
              <a:t>	#2	       C2	   	 	 521</a:t>
            </a:r>
          </a:p>
          <a:p>
            <a:pPr algn="l"/>
            <a:r>
              <a:rPr lang="en-US" altLang="en-US">
                <a:latin typeface="Book Antiqua" panose="02040602050305030304" pitchFamily="18" charset="0"/>
              </a:rPr>
              <a:t>	#3	       C1		  	 177</a:t>
            </a:r>
          </a:p>
          <a:p>
            <a:pPr algn="l"/>
            <a:r>
              <a:rPr lang="en-US" altLang="en-US">
                <a:latin typeface="Book Antiqua" panose="02040602050305030304" pitchFamily="18" charset="0"/>
              </a:rPr>
              <a:t>	#4	       C1		  	   67</a:t>
            </a:r>
          </a:p>
          <a:p>
            <a:pPr algn="l"/>
            <a:r>
              <a:rPr lang="en-US" altLang="en-US">
                <a:latin typeface="Book Antiqua" panose="02040602050305030304" pitchFamily="18" charset="0"/>
              </a:rPr>
              <a:t>	#5	       C3		  	 411</a:t>
            </a:r>
          </a:p>
          <a:p>
            <a:pPr algn="l"/>
            <a:r>
              <a:rPr lang="en-US" altLang="en-US">
                <a:latin typeface="Book Antiqua" panose="02040602050305030304" pitchFamily="18" charset="0"/>
              </a:rPr>
              <a:t>	#6	       C2		  	 125</a:t>
            </a:r>
          </a:p>
          <a:p>
            <a:pPr algn="l"/>
            <a:r>
              <a:rPr lang="en-US" altLang="en-US">
                <a:latin typeface="Book Antiqua" panose="02040602050305030304" pitchFamily="18" charset="0"/>
              </a:rPr>
              <a:t>	#7	       C1		   	 139</a:t>
            </a:r>
          </a:p>
          <a:p>
            <a:pPr algn="l"/>
            <a:r>
              <a:rPr lang="en-US" altLang="en-US">
                <a:latin typeface="Book Antiqua" panose="02040602050305030304" pitchFamily="18" charset="0"/>
              </a:rPr>
              <a:t>	#8	       C1		  	 587</a:t>
            </a:r>
          </a:p>
          <a:p>
            <a:pPr algn="l"/>
            <a:r>
              <a:rPr lang="en-US" altLang="en-US">
                <a:latin typeface="Book Antiqua" panose="02040602050305030304" pitchFamily="18" charset="0"/>
              </a:rPr>
              <a:t>	#9	       C3		   	 211</a:t>
            </a:r>
          </a:p>
          <a:p>
            <a:pPr algn="l"/>
            <a:r>
              <a:rPr lang="en-US" altLang="en-US">
                <a:latin typeface="Book Antiqua" panose="02040602050305030304" pitchFamily="18" charset="0"/>
              </a:rPr>
              <a:t>	#10	       C1		  	 379</a:t>
            </a:r>
          </a:p>
        </p:txBody>
      </p:sp>
      <p:sp>
        <p:nvSpPr>
          <p:cNvPr id="29702" name="Rectangle 4"/>
          <p:cNvSpPr>
            <a:spLocks noChangeArrowheads="1"/>
          </p:cNvSpPr>
          <p:nvPr/>
        </p:nvSpPr>
        <p:spPr bwMode="auto">
          <a:xfrm>
            <a:off x="533400" y="2209800"/>
            <a:ext cx="22050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3 components </a:t>
            </a:r>
          </a:p>
          <a:p>
            <a:pPr algn="l"/>
            <a:r>
              <a:rPr lang="en-US" altLang="en-US"/>
              <a:t>in series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19200" y="533400"/>
            <a:ext cx="7620000" cy="609600"/>
          </a:xfrm>
          <a:noFill/>
        </p:spPr>
        <p:txBody>
          <a:bodyPr/>
          <a:lstStyle/>
          <a:p>
            <a:r>
              <a:rPr lang="en-US" altLang="en-US" sz="3600"/>
              <a:t>Example 12.9 - multiply censoring</a:t>
            </a:r>
          </a:p>
        </p:txBody>
      </p:sp>
      <p:sp>
        <p:nvSpPr>
          <p:cNvPr id="4" name="Date Placeholder 2"/>
          <p:cNvSpPr>
            <a:spLocks noGrp="1"/>
          </p:cNvSpPr>
          <p:nvPr>
            <p:ph type="dt" sz="quarter" idx="10"/>
          </p:nvPr>
        </p:nvSpPr>
        <p:spPr/>
        <p:txBody>
          <a:bodyPr/>
          <a:lstStyle/>
          <a:p>
            <a:pPr>
              <a:defRPr/>
            </a:pPr>
            <a:r>
              <a:rPr lang="en-US"/>
              <a:t>Chapter 12</a:t>
            </a:r>
          </a:p>
        </p:txBody>
      </p:sp>
      <p:sp>
        <p:nvSpPr>
          <p:cNvPr id="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F90693DB-F22A-4E23-A73D-E1E53543C9B3}" type="slidenum">
              <a:rPr lang="en-US" altLang="en-US" sz="1400">
                <a:latin typeface="Tahoma" panose="020B0604030504040204" pitchFamily="34" charset="0"/>
              </a:rPr>
              <a:pPr/>
              <a:t>14</a:t>
            </a:fld>
            <a:endParaRPr lang="en-US" altLang="en-US" sz="1400">
              <a:latin typeface="Tahoma" panose="020B0604030504040204" pitchFamily="34" charset="0"/>
            </a:endParaRPr>
          </a:p>
        </p:txBody>
      </p:sp>
      <p:sp>
        <p:nvSpPr>
          <p:cNvPr id="30725" name="Rectangle 3"/>
          <p:cNvSpPr>
            <a:spLocks noChangeArrowheads="1"/>
          </p:cNvSpPr>
          <p:nvPr/>
        </p:nvSpPr>
        <p:spPr bwMode="auto">
          <a:xfrm>
            <a:off x="1371600" y="1219200"/>
            <a:ext cx="626427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     				       Component 1</a:t>
            </a:r>
          </a:p>
          <a:p>
            <a:pPr algn="l"/>
            <a:r>
              <a:rPr lang="en-US" altLang="en-US"/>
              <a:t>       </a:t>
            </a:r>
            <a:r>
              <a:rPr lang="en-US" altLang="en-US" u="sng"/>
              <a:t>TIME</a:t>
            </a:r>
            <a:r>
              <a:rPr lang="en-US" altLang="en-US"/>
              <a:t>         </a:t>
            </a:r>
            <a:r>
              <a:rPr lang="en-US" altLang="en-US" u="sng"/>
              <a:t>FACTOR</a:t>
            </a:r>
            <a:r>
              <a:rPr lang="en-US" altLang="en-US"/>
              <a:t>           </a:t>
            </a:r>
            <a:r>
              <a:rPr lang="en-US" altLang="en-US" u="sng"/>
              <a:t>RELIABILITY</a:t>
            </a:r>
            <a:endParaRPr lang="en-US" altLang="en-US"/>
          </a:p>
          <a:p>
            <a:pPr algn="l"/>
            <a:endParaRPr lang="en-US" altLang="en-US"/>
          </a:p>
          <a:p>
            <a:pPr algn="l"/>
            <a:r>
              <a:rPr lang="en-US" altLang="en-US"/>
              <a:t> 1     67           .9090909            .9090909 </a:t>
            </a:r>
          </a:p>
          <a:p>
            <a:pPr algn="l"/>
            <a:r>
              <a:rPr lang="en-US" altLang="en-US"/>
              <a:t> 2     125 +        1 </a:t>
            </a:r>
          </a:p>
          <a:p>
            <a:pPr algn="l"/>
            <a:r>
              <a:rPr lang="en-US" altLang="en-US"/>
              <a:t> 3     139          .8888889           .8080809 </a:t>
            </a:r>
          </a:p>
          <a:p>
            <a:pPr algn="l"/>
            <a:r>
              <a:rPr lang="en-US" altLang="en-US"/>
              <a:t> 4     177          .875                   .7070708 </a:t>
            </a:r>
          </a:p>
          <a:p>
            <a:pPr algn="l"/>
            <a:r>
              <a:rPr lang="en-US" altLang="en-US"/>
              <a:t> 5     211 +        1 </a:t>
            </a:r>
          </a:p>
          <a:p>
            <a:pPr algn="l"/>
            <a:r>
              <a:rPr lang="en-US" altLang="en-US"/>
              <a:t> 6     352          .8333333           .5892256 </a:t>
            </a:r>
          </a:p>
          <a:p>
            <a:pPr algn="l"/>
            <a:r>
              <a:rPr lang="en-US" altLang="en-US"/>
              <a:t> 7     379          .8                       .4713805 </a:t>
            </a:r>
          </a:p>
          <a:p>
            <a:pPr algn="l"/>
            <a:r>
              <a:rPr lang="en-US" altLang="en-US"/>
              <a:t> 8     411 +        1 </a:t>
            </a:r>
          </a:p>
          <a:p>
            <a:pPr algn="l"/>
            <a:r>
              <a:rPr lang="en-US" altLang="en-US"/>
              <a:t> 9     521 +        1 </a:t>
            </a:r>
          </a:p>
          <a:p>
            <a:pPr algn="l"/>
            <a:r>
              <a:rPr lang="en-US" altLang="en-US"/>
              <a:t> 10    587          .5                      .2356903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xfrm>
            <a:off x="990600" y="1524000"/>
            <a:ext cx="7772400" cy="1143000"/>
          </a:xfrm>
          <a:noFill/>
        </p:spPr>
        <p:txBody>
          <a:bodyPr/>
          <a:lstStyle/>
          <a:p>
            <a:r>
              <a:rPr lang="en-US" altLang="en-US" sz="3600"/>
              <a:t>Chapter 12</a:t>
            </a:r>
            <a:br>
              <a:rPr lang="en-US" altLang="en-US" sz="3600"/>
            </a:br>
            <a:r>
              <a:rPr lang="en-US" altLang="en-US" sz="3600"/>
              <a:t>Data Collection and Empirical Methods</a:t>
            </a:r>
          </a:p>
        </p:txBody>
      </p:sp>
      <p:sp>
        <p:nvSpPr>
          <p:cNvPr id="63491" name="Rectangle 3"/>
          <p:cNvSpPr>
            <a:spLocks noGrp="1" noChangeArrowheads="1"/>
          </p:cNvSpPr>
          <p:nvPr>
            <p:ph type="subTitle" idx="1"/>
          </p:nvPr>
        </p:nvSpPr>
        <p:spPr>
          <a:xfrm>
            <a:off x="1295400" y="3276600"/>
            <a:ext cx="6400800" cy="1981200"/>
          </a:xfrm>
        </p:spPr>
        <p:txBody>
          <a:bodyPr/>
          <a:lstStyle/>
          <a:p>
            <a:pPr lvl="1">
              <a:buFontTx/>
              <a:buChar char="–"/>
              <a:defRPr/>
            </a:pPr>
            <a:r>
              <a:rPr lang="en-US" sz="2800" dirty="0"/>
              <a:t>Ungrouped Censored Data</a:t>
            </a:r>
          </a:p>
          <a:p>
            <a:pPr lvl="1">
              <a:buFontTx/>
              <a:buChar char="–"/>
              <a:defRPr/>
            </a:pPr>
            <a:r>
              <a:rPr lang="en-US" dirty="0">
                <a:solidFill>
                  <a:schemeClr val="accent1">
                    <a:lumMod val="50000"/>
                  </a:schemeClr>
                </a:solidFill>
              </a:rPr>
              <a:t>Grouped Censored Data</a:t>
            </a:r>
          </a:p>
          <a:p>
            <a:pPr lvl="1">
              <a:buFontTx/>
              <a:buChar char="–"/>
              <a:defRPr/>
            </a:pPr>
            <a:r>
              <a:rPr lang="en-US" dirty="0"/>
              <a:t>Static Life Estimation</a:t>
            </a:r>
          </a:p>
          <a:p>
            <a:pPr lvl="1">
              <a:buFontTx/>
              <a:buChar char="–"/>
              <a:defRPr/>
            </a:pPr>
            <a:r>
              <a:rPr lang="en-US" dirty="0"/>
              <a:t>Non-parametric confidence intervals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219200" y="609600"/>
            <a:ext cx="7391400" cy="609600"/>
          </a:xfrm>
          <a:noFill/>
        </p:spPr>
        <p:txBody>
          <a:bodyPr/>
          <a:lstStyle/>
          <a:p>
            <a:r>
              <a:rPr lang="en-US" altLang="en-US" sz="3600"/>
              <a:t>Grouped Censored Data Life Tables</a:t>
            </a:r>
          </a:p>
        </p:txBody>
      </p:sp>
      <p:sp>
        <p:nvSpPr>
          <p:cNvPr id="4" name="Date Placeholder 2"/>
          <p:cNvSpPr>
            <a:spLocks noGrp="1"/>
          </p:cNvSpPr>
          <p:nvPr>
            <p:ph type="dt" sz="quarter" idx="10"/>
          </p:nvPr>
        </p:nvSpPr>
        <p:spPr/>
        <p:txBody>
          <a:bodyPr/>
          <a:lstStyle/>
          <a:p>
            <a:pPr>
              <a:defRPr/>
            </a:pPr>
            <a:r>
              <a:rPr lang="en-US"/>
              <a:t>Chapter 12</a:t>
            </a:r>
          </a:p>
        </p:txBody>
      </p:sp>
      <p:sp>
        <p:nvSpPr>
          <p:cNvPr id="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3108AA31-9C1E-4558-8323-6A07AF11D5DA}" type="slidenum">
              <a:rPr lang="en-US" altLang="en-US" sz="1400">
                <a:latin typeface="Tahoma" panose="020B0604030504040204" pitchFamily="34" charset="0"/>
              </a:rPr>
              <a:pPr/>
              <a:t>16</a:t>
            </a:fld>
            <a:endParaRPr lang="en-US" altLang="en-US" sz="1400">
              <a:latin typeface="Tahoma" panose="020B0604030504040204" pitchFamily="34" charset="0"/>
            </a:endParaRPr>
          </a:p>
        </p:txBody>
      </p:sp>
      <p:sp>
        <p:nvSpPr>
          <p:cNvPr id="32773" name="Rectangle 3"/>
          <p:cNvSpPr>
            <a:spLocks noChangeArrowheads="1"/>
          </p:cNvSpPr>
          <p:nvPr/>
        </p:nvSpPr>
        <p:spPr bwMode="auto">
          <a:xfrm>
            <a:off x="381000" y="2133600"/>
            <a:ext cx="836771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800">
                <a:latin typeface="Book Antiqua" panose="02040602050305030304" pitchFamily="18" charset="0"/>
              </a:rPr>
              <a:t>Assume that the failure and censor times have been </a:t>
            </a:r>
          </a:p>
          <a:p>
            <a:pPr algn="l"/>
            <a:r>
              <a:rPr lang="en-US" altLang="en-US" sz="2800">
                <a:latin typeface="Book Antiqua" panose="02040602050305030304" pitchFamily="18" charset="0"/>
              </a:rPr>
              <a:t>grouped into k+1 intervals of the form [t</a:t>
            </a:r>
            <a:r>
              <a:rPr lang="en-US" altLang="en-US" sz="2800" baseline="-25000">
                <a:latin typeface="Book Antiqua" panose="02040602050305030304" pitchFamily="18" charset="0"/>
              </a:rPr>
              <a:t>i-1</a:t>
            </a:r>
            <a:r>
              <a:rPr lang="en-US" altLang="en-US" sz="2800">
                <a:latin typeface="Book Antiqua" panose="02040602050305030304" pitchFamily="18" charset="0"/>
              </a:rPr>
              <a:t>, t</a:t>
            </a:r>
            <a:r>
              <a:rPr lang="en-US" altLang="en-US" sz="2800" baseline="-25000">
                <a:latin typeface="Book Antiqua" panose="02040602050305030304" pitchFamily="18" charset="0"/>
              </a:rPr>
              <a:t>i</a:t>
            </a:r>
            <a:r>
              <a:rPr lang="en-US" altLang="en-US" sz="2800">
                <a:latin typeface="Book Antiqua" panose="02040602050305030304" pitchFamily="18" charset="0"/>
              </a:rPr>
              <a:t>), </a:t>
            </a:r>
          </a:p>
          <a:p>
            <a:pPr algn="l"/>
            <a:r>
              <a:rPr lang="en-US" altLang="en-US" sz="2800">
                <a:latin typeface="Book Antiqua" panose="02040602050305030304" pitchFamily="18" charset="0"/>
              </a:rPr>
              <a:t>for i = 1, 2, ..., k+1; where t</a:t>
            </a:r>
            <a:r>
              <a:rPr lang="en-US" altLang="en-US" sz="2800" baseline="-25000">
                <a:latin typeface="Book Antiqua" panose="02040602050305030304" pitchFamily="18" charset="0"/>
              </a:rPr>
              <a:t>0</a:t>
            </a:r>
            <a:r>
              <a:rPr lang="en-US" altLang="en-US" sz="2800">
                <a:latin typeface="Book Antiqua" panose="02040602050305030304" pitchFamily="18" charset="0"/>
              </a:rPr>
              <a:t> = 0 and t</a:t>
            </a:r>
            <a:r>
              <a:rPr lang="en-US" altLang="en-US" sz="2800" baseline="-25000">
                <a:latin typeface="Book Antiqua" panose="02040602050305030304" pitchFamily="18" charset="0"/>
              </a:rPr>
              <a:t>k+1</a:t>
            </a:r>
            <a:r>
              <a:rPr lang="en-US" altLang="en-US" sz="2800">
                <a:latin typeface="Book Antiqua" panose="02040602050305030304" pitchFamily="18" charset="0"/>
              </a:rPr>
              <a:t> = </a:t>
            </a:r>
            <a:r>
              <a:rPr lang="en-US" altLang="en-US" sz="2800">
                <a:latin typeface="Symbol" panose="05050102010706020507" pitchFamily="18" charset="2"/>
              </a:rPr>
              <a:t>¥</a:t>
            </a:r>
            <a:r>
              <a:rPr lang="en-US" altLang="en-US" sz="2800">
                <a:latin typeface="Book Antiqua" panose="02040602050305030304" pitchFamily="18" charset="0"/>
              </a:rPr>
              <a:t>.</a:t>
            </a:r>
            <a:r>
              <a:rPr lang="en-US" altLang="en-US">
                <a:latin typeface="Book Antiqua" panose="02040602050305030304" pitchFamily="18"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9"/>
          <p:cNvSpPr>
            <a:spLocks noGrp="1" noChangeArrowheads="1"/>
          </p:cNvSpPr>
          <p:nvPr>
            <p:ph type="title"/>
          </p:nvPr>
        </p:nvSpPr>
        <p:spPr>
          <a:xfrm>
            <a:off x="1219200" y="609600"/>
            <a:ext cx="7391400" cy="609600"/>
          </a:xfrm>
          <a:noFill/>
        </p:spPr>
        <p:txBody>
          <a:bodyPr/>
          <a:lstStyle/>
          <a:p>
            <a:r>
              <a:rPr lang="en-US" altLang="en-US" sz="3600"/>
              <a:t>Grouped Censored Data Life Tables</a:t>
            </a:r>
          </a:p>
        </p:txBody>
      </p:sp>
      <p:sp>
        <p:nvSpPr>
          <p:cNvPr id="5" name="Date Placeholder 2"/>
          <p:cNvSpPr>
            <a:spLocks noGrp="1"/>
          </p:cNvSpPr>
          <p:nvPr>
            <p:ph type="dt" sz="quarter" idx="10"/>
          </p:nvPr>
        </p:nvSpPr>
        <p:spPr/>
        <p:txBody>
          <a:bodyPr/>
          <a:lstStyle/>
          <a:p>
            <a:pPr>
              <a:defRPr/>
            </a:pPr>
            <a:r>
              <a:rPr lang="en-US"/>
              <a:t>Chapter 12</a:t>
            </a:r>
          </a:p>
        </p:txBody>
      </p:sp>
      <p:sp>
        <p:nvSpPr>
          <p:cNvPr id="6"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0E140803-B81D-4446-9C05-6A67060BAA8E}" type="slidenum">
              <a:rPr lang="en-US" altLang="en-US" sz="1400">
                <a:latin typeface="Tahoma" panose="020B0604030504040204" pitchFamily="34" charset="0"/>
              </a:rPr>
              <a:pPr/>
              <a:t>17</a:t>
            </a:fld>
            <a:endParaRPr lang="en-US" altLang="en-US" sz="1400">
              <a:latin typeface="Tahoma" panose="020B0604030504040204" pitchFamily="34" charset="0"/>
            </a:endParaRPr>
          </a:p>
        </p:txBody>
      </p:sp>
      <p:sp>
        <p:nvSpPr>
          <p:cNvPr id="10246" name="Rectangle 4"/>
          <p:cNvSpPr>
            <a:spLocks noChangeArrowheads="1"/>
          </p:cNvSpPr>
          <p:nvPr/>
        </p:nvSpPr>
        <p:spPr bwMode="auto">
          <a:xfrm>
            <a:off x="838200" y="1600200"/>
            <a:ext cx="7080250" cy="329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cs typeface="Arial" panose="020B0604020202020204" pitchFamily="34" charset="0"/>
              </a:rPr>
              <a:t>F</a:t>
            </a:r>
            <a:r>
              <a:rPr lang="en-US" altLang="en-US" baseline="-25000">
                <a:cs typeface="Arial" panose="020B0604020202020204" pitchFamily="34" charset="0"/>
              </a:rPr>
              <a:t>i</a:t>
            </a:r>
            <a:r>
              <a:rPr lang="en-US" altLang="en-US">
                <a:cs typeface="Arial" panose="020B0604020202020204" pitchFamily="34" charset="0"/>
              </a:rPr>
              <a:t> = the number of failures in the ith interval </a:t>
            </a:r>
          </a:p>
          <a:p>
            <a:pPr algn="l"/>
            <a:r>
              <a:rPr lang="en-US" altLang="en-US">
                <a:cs typeface="Arial" panose="020B0604020202020204" pitchFamily="34" charset="0"/>
              </a:rPr>
              <a:t>C</a:t>
            </a:r>
            <a:r>
              <a:rPr lang="en-US" altLang="en-US" baseline="-25000">
                <a:cs typeface="Arial" panose="020B0604020202020204" pitchFamily="34" charset="0"/>
              </a:rPr>
              <a:t>i</a:t>
            </a:r>
            <a:r>
              <a:rPr lang="en-US" altLang="en-US">
                <a:cs typeface="Arial" panose="020B0604020202020204" pitchFamily="34" charset="0"/>
              </a:rPr>
              <a:t> = the number of censors in the ith interval</a:t>
            </a:r>
          </a:p>
          <a:p>
            <a:pPr algn="l"/>
            <a:r>
              <a:rPr lang="en-US" altLang="en-US">
                <a:cs typeface="Arial" panose="020B0604020202020204" pitchFamily="34" charset="0"/>
              </a:rPr>
              <a:t>H</a:t>
            </a:r>
            <a:r>
              <a:rPr lang="en-US" altLang="en-US" baseline="-25000">
                <a:cs typeface="Arial" panose="020B0604020202020204" pitchFamily="34" charset="0"/>
              </a:rPr>
              <a:t>i</a:t>
            </a:r>
            <a:r>
              <a:rPr lang="en-US" altLang="en-US">
                <a:cs typeface="Arial" panose="020B0604020202020204" pitchFamily="34" charset="0"/>
              </a:rPr>
              <a:t> = the number at risk at time t</a:t>
            </a:r>
            <a:r>
              <a:rPr lang="en-US" altLang="en-US" baseline="-25000">
                <a:cs typeface="Arial" panose="020B0604020202020204" pitchFamily="34" charset="0"/>
              </a:rPr>
              <a:t>i-1</a:t>
            </a:r>
            <a:endParaRPr lang="en-US" altLang="en-US">
              <a:cs typeface="Arial" panose="020B0604020202020204" pitchFamily="34" charset="0"/>
            </a:endParaRPr>
          </a:p>
          <a:p>
            <a:pPr algn="l"/>
            <a:r>
              <a:rPr lang="en-US" altLang="en-US">
                <a:cs typeface="Arial" panose="020B0604020202020204" pitchFamily="34" charset="0"/>
              </a:rPr>
              <a:t>	where H</a:t>
            </a:r>
            <a:r>
              <a:rPr lang="en-US" altLang="en-US" baseline="-25000">
                <a:cs typeface="Arial" panose="020B0604020202020204" pitchFamily="34" charset="0"/>
              </a:rPr>
              <a:t>i</a:t>
            </a:r>
            <a:r>
              <a:rPr lang="en-US" altLang="en-US">
                <a:cs typeface="Arial" panose="020B0604020202020204" pitchFamily="34" charset="0"/>
              </a:rPr>
              <a:t> = H</a:t>
            </a:r>
            <a:r>
              <a:rPr lang="en-US" altLang="en-US" baseline="-25000">
                <a:cs typeface="Arial" panose="020B0604020202020204" pitchFamily="34" charset="0"/>
              </a:rPr>
              <a:t>i-1</a:t>
            </a:r>
            <a:r>
              <a:rPr lang="en-US" altLang="en-US">
                <a:cs typeface="Arial" panose="020B0604020202020204" pitchFamily="34" charset="0"/>
              </a:rPr>
              <a:t> - F</a:t>
            </a:r>
            <a:r>
              <a:rPr lang="en-US" altLang="en-US" baseline="-25000">
                <a:cs typeface="Arial" panose="020B0604020202020204" pitchFamily="34" charset="0"/>
              </a:rPr>
              <a:t>i-1</a:t>
            </a:r>
            <a:r>
              <a:rPr lang="en-US" altLang="en-US">
                <a:cs typeface="Arial" panose="020B0604020202020204" pitchFamily="34" charset="0"/>
              </a:rPr>
              <a:t> - C</a:t>
            </a:r>
            <a:r>
              <a:rPr lang="en-US" altLang="en-US" baseline="-25000">
                <a:cs typeface="Arial" panose="020B0604020202020204" pitchFamily="34" charset="0"/>
              </a:rPr>
              <a:t>i-1 </a:t>
            </a:r>
            <a:r>
              <a:rPr lang="en-US" altLang="en-US">
                <a:cs typeface="Arial" panose="020B0604020202020204" pitchFamily="34" charset="0"/>
              </a:rPr>
              <a:t> and  H'</a:t>
            </a:r>
            <a:r>
              <a:rPr lang="en-US" altLang="en-US" baseline="-25000">
                <a:cs typeface="Arial" panose="020B0604020202020204" pitchFamily="34" charset="0"/>
              </a:rPr>
              <a:t>i</a:t>
            </a:r>
            <a:r>
              <a:rPr lang="en-US" altLang="en-US">
                <a:cs typeface="Arial" panose="020B0604020202020204" pitchFamily="34" charset="0"/>
              </a:rPr>
              <a:t> = H</a:t>
            </a:r>
            <a:r>
              <a:rPr lang="en-US" altLang="en-US" baseline="-25000">
                <a:cs typeface="Arial" panose="020B0604020202020204" pitchFamily="34" charset="0"/>
              </a:rPr>
              <a:t>i</a:t>
            </a:r>
            <a:r>
              <a:rPr lang="en-US" altLang="en-US">
                <a:cs typeface="Arial" panose="020B0604020202020204" pitchFamily="34" charset="0"/>
              </a:rPr>
              <a:t> - C</a:t>
            </a:r>
            <a:r>
              <a:rPr lang="en-US" altLang="en-US" baseline="-25000">
                <a:cs typeface="Arial" panose="020B0604020202020204" pitchFamily="34" charset="0"/>
              </a:rPr>
              <a:t>i</a:t>
            </a:r>
            <a:r>
              <a:rPr lang="en-US" altLang="en-US">
                <a:cs typeface="Arial" panose="020B0604020202020204" pitchFamily="34" charset="0"/>
              </a:rPr>
              <a:t>/2</a:t>
            </a:r>
          </a:p>
          <a:p>
            <a:pPr algn="l"/>
            <a:r>
              <a:rPr lang="en-US" altLang="en-US">
                <a:cs typeface="Arial" panose="020B0604020202020204" pitchFamily="34" charset="0"/>
              </a:rPr>
              <a:t>Then	F</a:t>
            </a:r>
            <a:r>
              <a:rPr lang="en-US" altLang="en-US" baseline="-25000">
                <a:cs typeface="Arial" panose="020B0604020202020204" pitchFamily="34" charset="0"/>
              </a:rPr>
              <a:t>i</a:t>
            </a:r>
            <a:r>
              <a:rPr lang="en-US" altLang="en-US">
                <a:cs typeface="Arial" panose="020B0604020202020204" pitchFamily="34" charset="0"/>
              </a:rPr>
              <a:t>/H'</a:t>
            </a:r>
            <a:r>
              <a:rPr lang="en-US" altLang="en-US" baseline="-25000">
                <a:cs typeface="Arial" panose="020B0604020202020204" pitchFamily="34" charset="0"/>
              </a:rPr>
              <a:t>i</a:t>
            </a:r>
            <a:r>
              <a:rPr lang="en-US" altLang="en-US">
                <a:cs typeface="Arial" panose="020B0604020202020204" pitchFamily="34" charset="0"/>
              </a:rPr>
              <a:t> = conditional probability of a failure in </a:t>
            </a:r>
          </a:p>
          <a:p>
            <a:pPr algn="l"/>
            <a:r>
              <a:rPr lang="en-US" altLang="en-US">
                <a:cs typeface="Arial" panose="020B0604020202020204" pitchFamily="34" charset="0"/>
              </a:rPr>
              <a:t>the ith interval given  survival to time t</a:t>
            </a:r>
            <a:r>
              <a:rPr lang="en-US" altLang="en-US" baseline="-25000">
                <a:cs typeface="Arial" panose="020B0604020202020204" pitchFamily="34" charset="0"/>
              </a:rPr>
              <a:t>i-1</a:t>
            </a:r>
            <a:endParaRPr lang="en-US" altLang="en-US">
              <a:cs typeface="Arial" panose="020B0604020202020204" pitchFamily="34" charset="0"/>
            </a:endParaRPr>
          </a:p>
          <a:p>
            <a:pPr algn="l"/>
            <a:r>
              <a:rPr lang="en-US" altLang="en-US">
                <a:cs typeface="Arial" panose="020B0604020202020204" pitchFamily="34" charset="0"/>
              </a:rPr>
              <a:t>and	p</a:t>
            </a:r>
            <a:r>
              <a:rPr lang="en-US" altLang="en-US" baseline="-25000">
                <a:cs typeface="Arial" panose="020B0604020202020204" pitchFamily="34" charset="0"/>
              </a:rPr>
              <a:t>i</a:t>
            </a:r>
            <a:r>
              <a:rPr lang="en-US" altLang="en-US">
                <a:cs typeface="Arial" panose="020B0604020202020204" pitchFamily="34" charset="0"/>
              </a:rPr>
              <a:t> = 1-F</a:t>
            </a:r>
            <a:r>
              <a:rPr lang="en-US" altLang="en-US" baseline="-25000">
                <a:cs typeface="Arial" panose="020B0604020202020204" pitchFamily="34" charset="0"/>
              </a:rPr>
              <a:t>i</a:t>
            </a:r>
            <a:r>
              <a:rPr lang="en-US" altLang="en-US">
                <a:cs typeface="Arial" panose="020B0604020202020204" pitchFamily="34" charset="0"/>
              </a:rPr>
              <a:t>/H'</a:t>
            </a:r>
            <a:r>
              <a:rPr lang="en-US" altLang="en-US" baseline="-25000">
                <a:cs typeface="Arial" panose="020B0604020202020204" pitchFamily="34" charset="0"/>
              </a:rPr>
              <a:t>i</a:t>
            </a:r>
            <a:r>
              <a:rPr lang="en-US" altLang="en-US">
                <a:cs typeface="Arial" panose="020B0604020202020204" pitchFamily="34" charset="0"/>
              </a:rPr>
              <a:t> = conditional probability of </a:t>
            </a:r>
          </a:p>
          <a:p>
            <a:pPr algn="l"/>
            <a:r>
              <a:rPr lang="en-US" altLang="en-US">
                <a:cs typeface="Arial" panose="020B0604020202020204" pitchFamily="34" charset="0"/>
              </a:rPr>
              <a:t>surviving the ith interval given survival to time t</a:t>
            </a:r>
            <a:r>
              <a:rPr lang="en-US" altLang="en-US" baseline="-25000">
                <a:cs typeface="Arial" panose="020B0604020202020204" pitchFamily="34" charset="0"/>
              </a:rPr>
              <a:t>i-1</a:t>
            </a:r>
          </a:p>
          <a:p>
            <a:pPr algn="l"/>
            <a:endParaRPr lang="en-US" altLang="en-US" baseline="-25000">
              <a:cs typeface="Arial" panose="020B0604020202020204" pitchFamily="34" charset="0"/>
            </a:endParaRPr>
          </a:p>
        </p:txBody>
      </p:sp>
      <p:graphicFrame>
        <p:nvGraphicFramePr>
          <p:cNvPr id="10242" name="Object 0"/>
          <p:cNvGraphicFramePr>
            <a:graphicFrameLocks/>
          </p:cNvGraphicFramePr>
          <p:nvPr/>
        </p:nvGraphicFramePr>
        <p:xfrm>
          <a:off x="2971800" y="5029200"/>
          <a:ext cx="2644775" cy="1030288"/>
        </p:xfrm>
        <a:graphic>
          <a:graphicData uri="http://schemas.openxmlformats.org/presentationml/2006/ole">
            <mc:AlternateContent xmlns:mc="http://schemas.openxmlformats.org/markup-compatibility/2006">
              <mc:Choice xmlns:v="urn:schemas-microsoft-com:vml" Requires="v">
                <p:oleObj spid="_x0000_s10247" name="Equation" r:id="rId4" imgW="1155600" imgH="457200" progId="Equation.3">
                  <p:embed/>
                </p:oleObj>
              </mc:Choice>
              <mc:Fallback>
                <p:oleObj name="Equation" r:id="rId4" imgW="1155600" imgH="457200" progId="Equation.3">
                  <p:embed/>
                  <p:pic>
                    <p:nvPicPr>
                      <p:cNvPr id="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5029200"/>
                        <a:ext cx="2644775" cy="103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6"/>
          <p:cNvSpPr>
            <a:spLocks noGrp="1" noChangeArrowheads="1"/>
          </p:cNvSpPr>
          <p:nvPr>
            <p:ph type="title"/>
          </p:nvPr>
        </p:nvSpPr>
        <p:spPr>
          <a:xfrm>
            <a:off x="1219200" y="533400"/>
            <a:ext cx="7620000" cy="609600"/>
          </a:xfrm>
          <a:noFill/>
        </p:spPr>
        <p:txBody>
          <a:bodyPr/>
          <a:lstStyle/>
          <a:p>
            <a:r>
              <a:rPr lang="en-US" altLang="en-US" sz="3600"/>
              <a:t>Grouped Censored Data Life Tables</a:t>
            </a:r>
          </a:p>
        </p:txBody>
      </p:sp>
      <p:sp>
        <p:nvSpPr>
          <p:cNvPr id="23" name="Date Placeholder 2"/>
          <p:cNvSpPr>
            <a:spLocks noGrp="1"/>
          </p:cNvSpPr>
          <p:nvPr>
            <p:ph type="dt" sz="quarter" idx="10"/>
          </p:nvPr>
        </p:nvSpPr>
        <p:spPr/>
        <p:txBody>
          <a:bodyPr/>
          <a:lstStyle/>
          <a:p>
            <a:pPr>
              <a:defRPr/>
            </a:pPr>
            <a:r>
              <a:rPr lang="en-US"/>
              <a:t>Chapter 12</a:t>
            </a:r>
          </a:p>
        </p:txBody>
      </p:sp>
      <p:sp>
        <p:nvSpPr>
          <p:cNvPr id="24"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C3485F44-4508-40EB-A91B-A3CFE668D3DE}" type="slidenum">
              <a:rPr lang="en-US" altLang="en-US" sz="1400">
                <a:latin typeface="Tahoma" panose="020B0604030504040204" pitchFamily="34" charset="0"/>
              </a:rPr>
              <a:pPr/>
              <a:t>18</a:t>
            </a:fld>
            <a:endParaRPr lang="en-US" altLang="en-US" sz="1400">
              <a:latin typeface="Tahoma" panose="020B0604030504040204" pitchFamily="34" charset="0"/>
            </a:endParaRPr>
          </a:p>
        </p:txBody>
      </p:sp>
      <p:sp>
        <p:nvSpPr>
          <p:cNvPr id="11271" name="Rectangle 3"/>
          <p:cNvSpPr>
            <a:spLocks noChangeArrowheads="1"/>
          </p:cNvSpPr>
          <p:nvPr/>
        </p:nvSpPr>
        <p:spPr bwMode="auto">
          <a:xfrm>
            <a:off x="288925" y="1355725"/>
            <a:ext cx="8229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latin typeface="Book Antiqua" panose="02040602050305030304" pitchFamily="18" charset="0"/>
              </a:rPr>
              <a:t>	  Number   Number   At    Adj at     Prob</a:t>
            </a:r>
          </a:p>
          <a:p>
            <a:pPr algn="l"/>
            <a:r>
              <a:rPr lang="en-US" altLang="en-US" u="sng">
                <a:latin typeface="Book Antiqua" panose="02040602050305030304" pitchFamily="18" charset="0"/>
              </a:rPr>
              <a:t>Interval</a:t>
            </a:r>
            <a:r>
              <a:rPr lang="en-US" altLang="en-US">
                <a:latin typeface="Book Antiqua" panose="02040602050305030304" pitchFamily="18" charset="0"/>
              </a:rPr>
              <a:t>  </a:t>
            </a:r>
            <a:r>
              <a:rPr lang="en-US" altLang="en-US" u="sng">
                <a:latin typeface="Book Antiqua" panose="02040602050305030304" pitchFamily="18" charset="0"/>
              </a:rPr>
              <a:t>Failures</a:t>
            </a:r>
            <a:r>
              <a:rPr lang="en-US" altLang="en-US">
                <a:latin typeface="Book Antiqua" panose="02040602050305030304" pitchFamily="18" charset="0"/>
              </a:rPr>
              <a:t>  </a:t>
            </a:r>
            <a:r>
              <a:rPr lang="en-US" altLang="en-US" u="sng">
                <a:latin typeface="Book Antiqua" panose="02040602050305030304" pitchFamily="18" charset="0"/>
              </a:rPr>
              <a:t>Censored</a:t>
            </a:r>
            <a:r>
              <a:rPr lang="en-US" altLang="en-US">
                <a:latin typeface="Book Antiqua" panose="02040602050305030304" pitchFamily="18" charset="0"/>
              </a:rPr>
              <a:t>  </a:t>
            </a:r>
            <a:r>
              <a:rPr lang="en-US" altLang="en-US" u="sng">
                <a:latin typeface="Book Antiqua" panose="02040602050305030304" pitchFamily="18" charset="0"/>
              </a:rPr>
              <a:t>Risk</a:t>
            </a:r>
            <a:r>
              <a:rPr lang="en-US" altLang="en-US">
                <a:latin typeface="Book Antiqua" panose="02040602050305030304" pitchFamily="18" charset="0"/>
              </a:rPr>
              <a:t>   </a:t>
            </a:r>
            <a:r>
              <a:rPr lang="en-US" altLang="en-US" u="sng">
                <a:latin typeface="Book Antiqua" panose="02040602050305030304" pitchFamily="18" charset="0"/>
              </a:rPr>
              <a:t>Risk</a:t>
            </a:r>
            <a:r>
              <a:rPr lang="en-US" altLang="en-US">
                <a:latin typeface="Book Antiqua" panose="02040602050305030304" pitchFamily="18" charset="0"/>
              </a:rPr>
              <a:t>  </a:t>
            </a:r>
            <a:r>
              <a:rPr lang="en-US" altLang="en-US" u="sng">
                <a:latin typeface="Book Antiqua" panose="02040602050305030304" pitchFamily="18" charset="0"/>
              </a:rPr>
              <a:t>Survival</a:t>
            </a:r>
            <a:r>
              <a:rPr lang="en-US" altLang="en-US">
                <a:latin typeface="Book Antiqua" panose="02040602050305030304" pitchFamily="18" charset="0"/>
              </a:rPr>
              <a:t> </a:t>
            </a:r>
            <a:r>
              <a:rPr lang="en-US" altLang="en-US" u="sng">
                <a:latin typeface="Book Antiqua" panose="02040602050305030304" pitchFamily="18" charset="0"/>
              </a:rPr>
              <a:t>Reliability</a:t>
            </a:r>
            <a:endParaRPr lang="en-US" altLang="en-US">
              <a:latin typeface="Book Antiqua" panose="02040602050305030304" pitchFamily="18" charset="0"/>
            </a:endParaRPr>
          </a:p>
          <a:p>
            <a:pPr algn="l"/>
            <a:endParaRPr lang="en-US" altLang="en-US">
              <a:latin typeface="Book Antiqua" panose="02040602050305030304" pitchFamily="18" charset="0"/>
            </a:endParaRPr>
          </a:p>
          <a:p>
            <a:pPr algn="l"/>
            <a:r>
              <a:rPr lang="en-US" altLang="en-US">
                <a:latin typeface="Book Antiqua" panose="02040602050305030304" pitchFamily="18" charset="0"/>
              </a:rPr>
              <a:t>[t</a:t>
            </a:r>
            <a:r>
              <a:rPr lang="en-US" altLang="en-US" baseline="-25000">
                <a:latin typeface="Book Antiqua" panose="02040602050305030304" pitchFamily="18" charset="0"/>
              </a:rPr>
              <a:t>i-1</a:t>
            </a:r>
            <a:r>
              <a:rPr lang="en-US" altLang="en-US">
                <a:latin typeface="Book Antiqua" panose="02040602050305030304" pitchFamily="18" charset="0"/>
              </a:rPr>
              <a:t>, t</a:t>
            </a:r>
            <a:r>
              <a:rPr lang="en-US" altLang="en-US" baseline="-25000">
                <a:latin typeface="Book Antiqua" panose="02040602050305030304" pitchFamily="18" charset="0"/>
              </a:rPr>
              <a:t>i</a:t>
            </a:r>
            <a:r>
              <a:rPr lang="en-US" altLang="en-US">
                <a:latin typeface="Book Antiqua" panose="02040602050305030304" pitchFamily="18" charset="0"/>
              </a:rPr>
              <a:t>)        F</a:t>
            </a:r>
            <a:r>
              <a:rPr lang="en-US" altLang="en-US" baseline="-25000">
                <a:latin typeface="Book Antiqua" panose="02040602050305030304" pitchFamily="18" charset="0"/>
              </a:rPr>
              <a:t>i</a:t>
            </a:r>
            <a:r>
              <a:rPr lang="en-US" altLang="en-US">
                <a:latin typeface="Book Antiqua" panose="02040602050305030304" pitchFamily="18" charset="0"/>
              </a:rPr>
              <a:t>         C</a:t>
            </a:r>
            <a:r>
              <a:rPr lang="en-US" altLang="en-US" baseline="-25000">
                <a:latin typeface="Book Antiqua" panose="02040602050305030304" pitchFamily="18" charset="0"/>
              </a:rPr>
              <a:t>i</a:t>
            </a:r>
            <a:r>
              <a:rPr lang="en-US" altLang="en-US">
                <a:latin typeface="Book Antiqua" panose="02040602050305030304" pitchFamily="18" charset="0"/>
              </a:rPr>
              <a:t>       	 H</a:t>
            </a:r>
            <a:r>
              <a:rPr lang="en-US" altLang="en-US" baseline="-25000">
                <a:latin typeface="Book Antiqua" panose="02040602050305030304" pitchFamily="18" charset="0"/>
              </a:rPr>
              <a:t>i</a:t>
            </a:r>
            <a:r>
              <a:rPr lang="en-US" altLang="en-US">
                <a:latin typeface="Book Antiqua" panose="02040602050305030304" pitchFamily="18" charset="0"/>
              </a:rPr>
              <a:t>     	 H'</a:t>
            </a:r>
            <a:r>
              <a:rPr lang="en-US" altLang="en-US" baseline="-25000">
                <a:latin typeface="Book Antiqua" panose="02040602050305030304" pitchFamily="18" charset="0"/>
              </a:rPr>
              <a:t>i</a:t>
            </a:r>
            <a:r>
              <a:rPr lang="en-US" altLang="en-US">
                <a:latin typeface="Book Antiqua" panose="02040602050305030304" pitchFamily="18" charset="0"/>
              </a:rPr>
              <a:t>	   p</a:t>
            </a:r>
            <a:r>
              <a:rPr lang="en-US" altLang="en-US" baseline="-25000">
                <a:latin typeface="Book Antiqua" panose="02040602050305030304" pitchFamily="18" charset="0"/>
              </a:rPr>
              <a:t>i</a:t>
            </a:r>
            <a:r>
              <a:rPr lang="en-US" altLang="en-US">
                <a:latin typeface="Book Antiqua" panose="02040602050305030304" pitchFamily="18" charset="0"/>
              </a:rPr>
              <a:t>             R</a:t>
            </a:r>
            <a:r>
              <a:rPr lang="en-US" altLang="en-US" baseline="-25000">
                <a:latin typeface="Book Antiqua" panose="02040602050305030304" pitchFamily="18" charset="0"/>
              </a:rPr>
              <a:t>i</a:t>
            </a:r>
            <a:endParaRPr lang="en-US" altLang="en-US">
              <a:latin typeface="Book Antiqua" panose="02040602050305030304" pitchFamily="18" charset="0"/>
            </a:endParaRPr>
          </a:p>
          <a:p>
            <a:pPr algn="l"/>
            <a:endParaRPr lang="en-US" altLang="en-US">
              <a:latin typeface="Book Antiqua" panose="02040602050305030304" pitchFamily="18" charset="0"/>
            </a:endParaRPr>
          </a:p>
        </p:txBody>
      </p:sp>
      <p:grpSp>
        <p:nvGrpSpPr>
          <p:cNvPr id="2" name="Group 7"/>
          <p:cNvGrpSpPr>
            <a:grpSpLocks/>
          </p:cNvGrpSpPr>
          <p:nvPr/>
        </p:nvGrpSpPr>
        <p:grpSpPr bwMode="auto">
          <a:xfrm>
            <a:off x="1203325" y="2971800"/>
            <a:ext cx="1463675" cy="1492250"/>
            <a:chOff x="710" y="2160"/>
            <a:chExt cx="922" cy="940"/>
          </a:xfrm>
        </p:grpSpPr>
        <p:sp>
          <p:nvSpPr>
            <p:cNvPr id="11286" name="Rectangle 4"/>
            <p:cNvSpPr>
              <a:spLocks noChangeArrowheads="1"/>
            </p:cNvSpPr>
            <p:nvPr/>
          </p:nvSpPr>
          <p:spPr bwMode="auto">
            <a:xfrm>
              <a:off x="710" y="2582"/>
              <a:ext cx="86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reliability</a:t>
              </a:r>
            </a:p>
            <a:p>
              <a:pPr algn="l"/>
              <a:r>
                <a:rPr lang="en-US" altLang="en-US"/>
                <a:t>   data</a:t>
              </a:r>
            </a:p>
          </p:txBody>
        </p:sp>
        <p:sp>
          <p:nvSpPr>
            <p:cNvPr id="11287" name="Line 5"/>
            <p:cNvSpPr>
              <a:spLocks noChangeShapeType="1"/>
            </p:cNvSpPr>
            <p:nvPr/>
          </p:nvSpPr>
          <p:spPr bwMode="auto">
            <a:xfrm flipH="1">
              <a:off x="960" y="2160"/>
              <a:ext cx="192" cy="384"/>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288" name="Line 6"/>
            <p:cNvSpPr>
              <a:spLocks noChangeShapeType="1"/>
            </p:cNvSpPr>
            <p:nvPr/>
          </p:nvSpPr>
          <p:spPr bwMode="auto">
            <a:xfrm flipH="1">
              <a:off x="1440" y="2160"/>
              <a:ext cx="192" cy="384"/>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10"/>
          <p:cNvGrpSpPr>
            <a:grpSpLocks/>
          </p:cNvGrpSpPr>
          <p:nvPr/>
        </p:nvGrpSpPr>
        <p:grpSpPr bwMode="auto">
          <a:xfrm>
            <a:off x="2041525" y="2895600"/>
            <a:ext cx="2667000" cy="2270125"/>
            <a:chOff x="1238" y="2112"/>
            <a:chExt cx="1680" cy="1430"/>
          </a:xfrm>
        </p:grpSpPr>
        <p:sp>
          <p:nvSpPr>
            <p:cNvPr id="11284" name="Rectangle 8"/>
            <p:cNvSpPr>
              <a:spLocks noChangeArrowheads="1"/>
            </p:cNvSpPr>
            <p:nvPr/>
          </p:nvSpPr>
          <p:spPr bwMode="auto">
            <a:xfrm>
              <a:off x="1238" y="3254"/>
              <a:ext cx="1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latin typeface="Book Antiqua" panose="02040602050305030304" pitchFamily="18" charset="0"/>
                </a:rPr>
                <a:t>H</a:t>
              </a:r>
              <a:r>
                <a:rPr lang="en-US" altLang="en-US" baseline="-25000">
                  <a:latin typeface="Book Antiqua" panose="02040602050305030304" pitchFamily="18" charset="0"/>
                </a:rPr>
                <a:t>i</a:t>
              </a:r>
              <a:r>
                <a:rPr lang="en-US" altLang="en-US">
                  <a:latin typeface="Book Antiqua" panose="02040602050305030304" pitchFamily="18" charset="0"/>
                </a:rPr>
                <a:t> = H</a:t>
              </a:r>
              <a:r>
                <a:rPr lang="en-US" altLang="en-US" baseline="-25000">
                  <a:latin typeface="Book Antiqua" panose="02040602050305030304" pitchFamily="18" charset="0"/>
                </a:rPr>
                <a:t>i-1</a:t>
              </a:r>
              <a:r>
                <a:rPr lang="en-US" altLang="en-US">
                  <a:latin typeface="Book Antiqua" panose="02040602050305030304" pitchFamily="18" charset="0"/>
                </a:rPr>
                <a:t> - F</a:t>
              </a:r>
              <a:r>
                <a:rPr lang="en-US" altLang="en-US" baseline="-25000">
                  <a:latin typeface="Book Antiqua" panose="02040602050305030304" pitchFamily="18" charset="0"/>
                </a:rPr>
                <a:t>i-1</a:t>
              </a:r>
              <a:r>
                <a:rPr lang="en-US" altLang="en-US">
                  <a:latin typeface="Book Antiqua" panose="02040602050305030304" pitchFamily="18" charset="0"/>
                </a:rPr>
                <a:t> - C</a:t>
              </a:r>
              <a:r>
                <a:rPr lang="en-US" altLang="en-US" baseline="-25000">
                  <a:latin typeface="Book Antiqua" panose="02040602050305030304" pitchFamily="18" charset="0"/>
                </a:rPr>
                <a:t>i-1</a:t>
              </a:r>
            </a:p>
          </p:txBody>
        </p:sp>
        <p:sp>
          <p:nvSpPr>
            <p:cNvPr id="11285" name="Line 9"/>
            <p:cNvSpPr>
              <a:spLocks noChangeShapeType="1"/>
            </p:cNvSpPr>
            <p:nvPr/>
          </p:nvSpPr>
          <p:spPr bwMode="auto">
            <a:xfrm flipH="1">
              <a:off x="1824" y="2112"/>
              <a:ext cx="720" cy="1152"/>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3"/>
          <p:cNvGrpSpPr>
            <a:grpSpLocks/>
          </p:cNvGrpSpPr>
          <p:nvPr/>
        </p:nvGrpSpPr>
        <p:grpSpPr bwMode="auto">
          <a:xfrm>
            <a:off x="3794125" y="2895600"/>
            <a:ext cx="2074863" cy="1431925"/>
            <a:chOff x="2342" y="2112"/>
            <a:chExt cx="1307" cy="902"/>
          </a:xfrm>
        </p:grpSpPr>
        <p:sp>
          <p:nvSpPr>
            <p:cNvPr id="11282" name="Rectangle 11"/>
            <p:cNvSpPr>
              <a:spLocks noChangeArrowheads="1"/>
            </p:cNvSpPr>
            <p:nvPr/>
          </p:nvSpPr>
          <p:spPr bwMode="auto">
            <a:xfrm>
              <a:off x="2342" y="2726"/>
              <a:ext cx="13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latin typeface="Book Antiqua" panose="02040602050305030304" pitchFamily="18" charset="0"/>
                </a:rPr>
                <a:t>H'</a:t>
              </a:r>
              <a:r>
                <a:rPr lang="en-US" altLang="en-US" baseline="-25000">
                  <a:latin typeface="Book Antiqua" panose="02040602050305030304" pitchFamily="18" charset="0"/>
                </a:rPr>
                <a:t>i</a:t>
              </a:r>
              <a:r>
                <a:rPr lang="en-US" altLang="en-US">
                  <a:latin typeface="Book Antiqua" panose="02040602050305030304" pitchFamily="18" charset="0"/>
                </a:rPr>
                <a:t> = H</a:t>
              </a:r>
              <a:r>
                <a:rPr lang="en-US" altLang="en-US" baseline="-25000">
                  <a:latin typeface="Book Antiqua" panose="02040602050305030304" pitchFamily="18" charset="0"/>
                </a:rPr>
                <a:t>i</a:t>
              </a:r>
              <a:r>
                <a:rPr lang="en-US" altLang="en-US">
                  <a:latin typeface="Book Antiqua" panose="02040602050305030304" pitchFamily="18" charset="0"/>
                </a:rPr>
                <a:t> - C</a:t>
              </a:r>
              <a:r>
                <a:rPr lang="en-US" altLang="en-US" baseline="-25000">
                  <a:latin typeface="Book Antiqua" panose="02040602050305030304" pitchFamily="18" charset="0"/>
                </a:rPr>
                <a:t>i</a:t>
              </a:r>
              <a:r>
                <a:rPr lang="en-US" altLang="en-US">
                  <a:latin typeface="Book Antiqua" panose="02040602050305030304" pitchFamily="18" charset="0"/>
                </a:rPr>
                <a:t>/2</a:t>
              </a:r>
            </a:p>
          </p:txBody>
        </p:sp>
        <p:sp>
          <p:nvSpPr>
            <p:cNvPr id="11283" name="Line 12"/>
            <p:cNvSpPr>
              <a:spLocks noChangeShapeType="1"/>
            </p:cNvSpPr>
            <p:nvPr/>
          </p:nvSpPr>
          <p:spPr bwMode="auto">
            <a:xfrm>
              <a:off x="3216" y="2112"/>
              <a:ext cx="0" cy="624"/>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16"/>
          <p:cNvGrpSpPr>
            <a:grpSpLocks/>
          </p:cNvGrpSpPr>
          <p:nvPr/>
        </p:nvGrpSpPr>
        <p:grpSpPr bwMode="auto">
          <a:xfrm>
            <a:off x="5394325" y="3048000"/>
            <a:ext cx="1804988" cy="2041525"/>
            <a:chOff x="3350" y="2208"/>
            <a:chExt cx="1137" cy="1286"/>
          </a:xfrm>
        </p:grpSpPr>
        <p:sp>
          <p:nvSpPr>
            <p:cNvPr id="11280" name="Rectangle 14"/>
            <p:cNvSpPr>
              <a:spLocks noChangeArrowheads="1"/>
            </p:cNvSpPr>
            <p:nvPr/>
          </p:nvSpPr>
          <p:spPr bwMode="auto">
            <a:xfrm>
              <a:off x="3350" y="3206"/>
              <a:ext cx="11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latin typeface="Book Antiqua" panose="02040602050305030304" pitchFamily="18" charset="0"/>
                </a:rPr>
                <a:t>p</a:t>
              </a:r>
              <a:r>
                <a:rPr lang="en-US" altLang="en-US" baseline="-25000">
                  <a:latin typeface="Book Antiqua" panose="02040602050305030304" pitchFamily="18" charset="0"/>
                </a:rPr>
                <a:t>i</a:t>
              </a:r>
              <a:r>
                <a:rPr lang="en-US" altLang="en-US">
                  <a:latin typeface="Book Antiqua" panose="02040602050305030304" pitchFamily="18" charset="0"/>
                </a:rPr>
                <a:t> = 1-F</a:t>
              </a:r>
              <a:r>
                <a:rPr lang="en-US" altLang="en-US" baseline="-25000">
                  <a:latin typeface="Book Antiqua" panose="02040602050305030304" pitchFamily="18" charset="0"/>
                </a:rPr>
                <a:t>i</a:t>
              </a:r>
              <a:r>
                <a:rPr lang="en-US" altLang="en-US">
                  <a:latin typeface="Book Antiqua" panose="02040602050305030304" pitchFamily="18" charset="0"/>
                </a:rPr>
                <a:t>/H'</a:t>
              </a:r>
              <a:r>
                <a:rPr lang="en-US" altLang="en-US" baseline="-25000">
                  <a:latin typeface="Book Antiqua" panose="02040602050305030304" pitchFamily="18" charset="0"/>
                </a:rPr>
                <a:t>i</a:t>
              </a:r>
            </a:p>
          </p:txBody>
        </p:sp>
        <p:sp>
          <p:nvSpPr>
            <p:cNvPr id="11281" name="Line 15"/>
            <p:cNvSpPr>
              <a:spLocks noChangeShapeType="1"/>
            </p:cNvSpPr>
            <p:nvPr/>
          </p:nvSpPr>
          <p:spPr bwMode="auto">
            <a:xfrm>
              <a:off x="3888" y="2208"/>
              <a:ext cx="0" cy="912"/>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19"/>
          <p:cNvGrpSpPr>
            <a:grpSpLocks/>
          </p:cNvGrpSpPr>
          <p:nvPr/>
        </p:nvGrpSpPr>
        <p:grpSpPr bwMode="auto">
          <a:xfrm>
            <a:off x="6172200" y="2971800"/>
            <a:ext cx="2216150" cy="3052763"/>
            <a:chOff x="4124" y="2160"/>
            <a:chExt cx="1396" cy="1923"/>
          </a:xfrm>
        </p:grpSpPr>
        <p:graphicFrame>
          <p:nvGraphicFramePr>
            <p:cNvPr id="11267" name="Object 1"/>
            <p:cNvGraphicFramePr>
              <a:graphicFrameLocks/>
            </p:cNvGraphicFramePr>
            <p:nvPr/>
          </p:nvGraphicFramePr>
          <p:xfrm>
            <a:off x="4124" y="3572"/>
            <a:ext cx="1396" cy="511"/>
          </p:xfrm>
          <a:graphic>
            <a:graphicData uri="http://schemas.openxmlformats.org/presentationml/2006/ole">
              <mc:AlternateContent xmlns:mc="http://schemas.openxmlformats.org/markup-compatibility/2006">
                <mc:Choice xmlns:v="urn:schemas-microsoft-com:vml" Requires="v">
                  <p:oleObj spid="_x0000_s11289" name="Equation" r:id="rId4" imgW="812520" imgH="304560" progId="Equation.3">
                    <p:embed/>
                  </p:oleObj>
                </mc:Choice>
                <mc:Fallback>
                  <p:oleObj name="Equation" r:id="rId4" imgW="812520" imgH="304560" progId="Equation.3">
                    <p:embed/>
                    <p:pic>
                      <p:nvPicPr>
                        <p:cNvPr id="0" name="Object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4" y="3572"/>
                          <a:ext cx="1396" cy="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9" name="Line 18"/>
            <p:cNvSpPr>
              <a:spLocks noChangeShapeType="1"/>
            </p:cNvSpPr>
            <p:nvPr/>
          </p:nvSpPr>
          <p:spPr bwMode="auto">
            <a:xfrm>
              <a:off x="4992" y="2160"/>
              <a:ext cx="0" cy="1536"/>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22"/>
          <p:cNvGrpSpPr>
            <a:grpSpLocks/>
          </p:cNvGrpSpPr>
          <p:nvPr/>
        </p:nvGrpSpPr>
        <p:grpSpPr bwMode="auto">
          <a:xfrm>
            <a:off x="381000" y="5181600"/>
            <a:ext cx="5764213" cy="990600"/>
            <a:chOff x="401" y="3600"/>
            <a:chExt cx="3631" cy="624"/>
          </a:xfrm>
        </p:grpSpPr>
        <p:graphicFrame>
          <p:nvGraphicFramePr>
            <p:cNvPr id="11266" name="Object 0"/>
            <p:cNvGraphicFramePr>
              <a:graphicFrameLocks/>
            </p:cNvGraphicFramePr>
            <p:nvPr/>
          </p:nvGraphicFramePr>
          <p:xfrm>
            <a:off x="401" y="3600"/>
            <a:ext cx="2302" cy="624"/>
          </p:xfrm>
          <a:graphic>
            <a:graphicData uri="http://schemas.openxmlformats.org/presentationml/2006/ole">
              <mc:AlternateContent xmlns:mc="http://schemas.openxmlformats.org/markup-compatibility/2006">
                <mc:Choice xmlns:v="urn:schemas-microsoft-com:vml" Requires="v">
                  <p:oleObj spid="_x0000_s11290" name="Equation" r:id="rId6" imgW="1612800" imgH="444240" progId="Equation.3">
                    <p:embed/>
                  </p:oleObj>
                </mc:Choice>
                <mc:Fallback>
                  <p:oleObj name="Equation" r:id="rId6" imgW="1612800" imgH="444240" progId="Equation.3">
                    <p:embed/>
                    <p:pic>
                      <p:nvPicPr>
                        <p:cNvPr id="0" name="Object 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 y="3600"/>
                          <a:ext cx="2302"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8" name="Line 21"/>
            <p:cNvSpPr>
              <a:spLocks noChangeShapeType="1"/>
            </p:cNvSpPr>
            <p:nvPr/>
          </p:nvSpPr>
          <p:spPr bwMode="auto">
            <a:xfrm>
              <a:off x="2784" y="3888"/>
              <a:ext cx="1248"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animClr clrSpc="rgb" dir="cw">
                                      <p:cBhvr override="childStyle">
                                        <p:cTn dur="1" fill="hold" display="0" masterRel="nextClick" afterEffect="1"/>
                                        <p:tgtEl>
                                          <p:spTgt spid="2"/>
                                        </p:tgtEl>
                                        <p:attrNameLst>
                                          <p:attrName>ppt_c</p:attrName>
                                        </p:attrNameLst>
                                      </p:cBhvr>
                                      <p:to>
                                        <a:srgbClr val="FF990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FF9900"/>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FF990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rgbClr val="FF9900"/>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371600" y="609600"/>
            <a:ext cx="6019800" cy="609600"/>
          </a:xfrm>
          <a:noFill/>
        </p:spPr>
        <p:txBody>
          <a:bodyPr/>
          <a:lstStyle/>
          <a:p>
            <a:r>
              <a:rPr lang="en-US" altLang="en-US"/>
              <a:t>Example 12.10</a:t>
            </a:r>
          </a:p>
        </p:txBody>
      </p:sp>
      <p:sp>
        <p:nvSpPr>
          <p:cNvPr id="4" name="Date Placeholder 2"/>
          <p:cNvSpPr>
            <a:spLocks noGrp="1"/>
          </p:cNvSpPr>
          <p:nvPr>
            <p:ph type="dt" sz="quarter" idx="10"/>
          </p:nvPr>
        </p:nvSpPr>
        <p:spPr/>
        <p:txBody>
          <a:bodyPr/>
          <a:lstStyle/>
          <a:p>
            <a:pPr>
              <a:defRPr/>
            </a:pPr>
            <a:r>
              <a:rPr lang="en-US"/>
              <a:t>Chapter 12</a:t>
            </a:r>
          </a:p>
        </p:txBody>
      </p:sp>
      <p:sp>
        <p:nvSpPr>
          <p:cNvPr id="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B5717B3B-C173-4CD0-832E-A96AD541DB99}" type="slidenum">
              <a:rPr lang="en-US" altLang="en-US" sz="1400">
                <a:latin typeface="Tahoma" panose="020B0604030504040204" pitchFamily="34" charset="0"/>
              </a:rPr>
              <a:pPr/>
              <a:t>19</a:t>
            </a:fld>
            <a:endParaRPr lang="en-US" altLang="en-US" sz="1400">
              <a:latin typeface="Tahoma" panose="020B0604030504040204" pitchFamily="34" charset="0"/>
            </a:endParaRPr>
          </a:p>
        </p:txBody>
      </p:sp>
      <p:sp>
        <p:nvSpPr>
          <p:cNvPr id="33797" name="Rectangle 3"/>
          <p:cNvSpPr>
            <a:spLocks noChangeArrowheads="1"/>
          </p:cNvSpPr>
          <p:nvPr/>
        </p:nvSpPr>
        <p:spPr bwMode="auto">
          <a:xfrm>
            <a:off x="533400" y="1371600"/>
            <a:ext cx="838200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300">
                <a:latin typeface="Book Antiqua" panose="02040602050305030304" pitchFamily="18" charset="0"/>
              </a:rPr>
              <a:t>Construct a life table for the engine of a fleet of 200 single </a:t>
            </a:r>
          </a:p>
          <a:p>
            <a:pPr algn="l"/>
            <a:r>
              <a:rPr lang="en-US" altLang="en-US" sz="2300">
                <a:latin typeface="Book Antiqua" panose="02040602050305030304" pitchFamily="18" charset="0"/>
              </a:rPr>
              <a:t>engine aircraft having the following annual failures and </a:t>
            </a:r>
          </a:p>
          <a:p>
            <a:pPr algn="l"/>
            <a:r>
              <a:rPr lang="en-US" altLang="en-US" sz="2300">
                <a:latin typeface="Book Antiqua" panose="02040602050305030304" pitchFamily="18" charset="0"/>
              </a:rPr>
              <a:t>removals (censors).  </a:t>
            </a:r>
          </a:p>
          <a:p>
            <a:pPr algn="l"/>
            <a:r>
              <a:rPr lang="en-US" altLang="en-US" sz="2300">
                <a:latin typeface="Book Antiqua" panose="02040602050305030304" pitchFamily="18" charset="0"/>
              </a:rPr>
              <a:t>			</a:t>
            </a:r>
            <a:r>
              <a:rPr lang="en-US" altLang="en-US" sz="2200" u="sng">
                <a:latin typeface="Book Antiqua" panose="02040602050305030304" pitchFamily="18" charset="0"/>
              </a:rPr>
              <a:t>Year </a:t>
            </a:r>
            <a:r>
              <a:rPr lang="en-US" altLang="en-US" sz="2200">
                <a:latin typeface="Book Antiqua" panose="02040602050305030304" pitchFamily="18" charset="0"/>
              </a:rPr>
              <a:t> 	         </a:t>
            </a:r>
            <a:r>
              <a:rPr lang="en-US" altLang="en-US" sz="2200" u="sng">
                <a:latin typeface="Book Antiqua" panose="02040602050305030304" pitchFamily="18" charset="0"/>
              </a:rPr>
              <a:t>Failures</a:t>
            </a:r>
            <a:r>
              <a:rPr lang="en-US" altLang="en-US" sz="2200">
                <a:latin typeface="Book Antiqua" panose="02040602050305030304" pitchFamily="18" charset="0"/>
              </a:rPr>
              <a:t>     </a:t>
            </a:r>
            <a:r>
              <a:rPr lang="en-US" altLang="en-US" sz="2200" u="sng">
                <a:latin typeface="Book Antiqua" panose="02040602050305030304" pitchFamily="18" charset="0"/>
              </a:rPr>
              <a:t>Removals</a:t>
            </a:r>
            <a:endParaRPr lang="en-US" altLang="en-US" sz="2200">
              <a:latin typeface="Book Antiqua" panose="02040602050305030304" pitchFamily="18" charset="0"/>
            </a:endParaRPr>
          </a:p>
          <a:p>
            <a:pPr algn="l"/>
            <a:r>
              <a:rPr lang="en-US" altLang="en-US" sz="2200">
                <a:latin typeface="Book Antiqua" panose="02040602050305030304" pitchFamily="18" charset="0"/>
              </a:rPr>
              <a:t>			1981  		    5		0</a:t>
            </a:r>
          </a:p>
          <a:p>
            <a:pPr algn="l"/>
            <a:r>
              <a:rPr lang="en-US" altLang="en-US" sz="2200">
                <a:latin typeface="Book Antiqua" panose="02040602050305030304" pitchFamily="18" charset="0"/>
              </a:rPr>
              <a:t>			1982		  10		1</a:t>
            </a:r>
          </a:p>
          <a:p>
            <a:pPr algn="l"/>
            <a:r>
              <a:rPr lang="en-US" altLang="en-US" sz="2200">
                <a:latin typeface="Book Antiqua" panose="02040602050305030304" pitchFamily="18" charset="0"/>
              </a:rPr>
              <a:t>			1983		  12		5</a:t>
            </a:r>
          </a:p>
          <a:p>
            <a:pPr algn="l"/>
            <a:r>
              <a:rPr lang="en-US" altLang="en-US" sz="2200">
                <a:latin typeface="Book Antiqua" panose="02040602050305030304" pitchFamily="18" charset="0"/>
              </a:rPr>
              <a:t>			1984		    8		2</a:t>
            </a:r>
          </a:p>
          <a:p>
            <a:pPr algn="l"/>
            <a:r>
              <a:rPr lang="en-US" altLang="en-US" sz="2200">
                <a:latin typeface="Book Antiqua" panose="02040602050305030304" pitchFamily="18" charset="0"/>
              </a:rPr>
              <a:t>			1985		  10		0</a:t>
            </a:r>
          </a:p>
          <a:p>
            <a:pPr algn="l"/>
            <a:r>
              <a:rPr lang="en-US" altLang="en-US" sz="2200">
                <a:latin typeface="Book Antiqua" panose="02040602050305030304" pitchFamily="18" charset="0"/>
              </a:rPr>
              <a:t>			1986		  15		6</a:t>
            </a:r>
          </a:p>
          <a:p>
            <a:pPr algn="l"/>
            <a:r>
              <a:rPr lang="en-US" altLang="en-US" sz="2200">
                <a:latin typeface="Book Antiqua" panose="02040602050305030304" pitchFamily="18" charset="0"/>
              </a:rPr>
              <a:t>			1987		    9		3</a:t>
            </a:r>
          </a:p>
          <a:p>
            <a:pPr algn="l"/>
            <a:r>
              <a:rPr lang="en-US" altLang="en-US" sz="2200">
                <a:latin typeface="Book Antiqua" panose="02040602050305030304" pitchFamily="18" charset="0"/>
              </a:rPr>
              <a:t>			1988		    8		1</a:t>
            </a:r>
          </a:p>
          <a:p>
            <a:pPr algn="l"/>
            <a:r>
              <a:rPr lang="en-US" altLang="en-US" sz="2200">
                <a:latin typeface="Book Antiqua" panose="02040602050305030304" pitchFamily="18" charset="0"/>
              </a:rPr>
              <a:t>			1989		    4		0</a:t>
            </a:r>
          </a:p>
          <a:p>
            <a:pPr algn="l"/>
            <a:r>
              <a:rPr lang="en-US" altLang="en-US" sz="2200">
                <a:latin typeface="Book Antiqua" panose="02040602050305030304" pitchFamily="18" charset="0"/>
              </a:rPr>
              <a:t>			1990		    3		1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447800" y="533400"/>
            <a:ext cx="6019800" cy="609600"/>
          </a:xfrm>
          <a:noFill/>
        </p:spPr>
        <p:txBody>
          <a:bodyPr/>
          <a:lstStyle/>
          <a:p>
            <a:r>
              <a:rPr lang="en-US" altLang="en-US"/>
              <a:t>Singly Censored Data</a:t>
            </a:r>
          </a:p>
        </p:txBody>
      </p:sp>
      <p:sp>
        <p:nvSpPr>
          <p:cNvPr id="9" name="Date Placeholder 2"/>
          <p:cNvSpPr>
            <a:spLocks noGrp="1"/>
          </p:cNvSpPr>
          <p:nvPr>
            <p:ph type="dt" sz="quarter" idx="10"/>
          </p:nvPr>
        </p:nvSpPr>
        <p:spPr/>
        <p:txBody>
          <a:bodyPr/>
          <a:lstStyle/>
          <a:p>
            <a:pPr>
              <a:defRPr/>
            </a:pPr>
            <a:r>
              <a:rPr lang="en-US"/>
              <a:t>Chapter 12</a:t>
            </a:r>
          </a:p>
        </p:txBody>
      </p:sp>
      <p:sp>
        <p:nvSpPr>
          <p:cNvPr id="10"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7C66C40D-2363-4390-915C-D19549BDAC58}" type="slidenum">
              <a:rPr lang="en-US" altLang="en-US" sz="1400">
                <a:latin typeface="Tahoma" panose="020B0604030504040204" pitchFamily="34" charset="0"/>
              </a:rPr>
              <a:pPr/>
              <a:t>2</a:t>
            </a:fld>
            <a:endParaRPr lang="en-US" altLang="en-US" sz="1400">
              <a:latin typeface="Tahoma" panose="020B0604030504040204" pitchFamily="34" charset="0"/>
            </a:endParaRPr>
          </a:p>
        </p:txBody>
      </p:sp>
      <p:sp>
        <p:nvSpPr>
          <p:cNvPr id="1030" name="Text Box 3"/>
          <p:cNvSpPr txBox="1">
            <a:spLocks noChangeArrowheads="1"/>
          </p:cNvSpPr>
          <p:nvPr/>
        </p:nvSpPr>
        <p:spPr bwMode="auto">
          <a:xfrm>
            <a:off x="838200" y="1371600"/>
            <a:ext cx="746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Twenty units are placed on test for 72 hours with</a:t>
            </a:r>
          </a:p>
          <a:p>
            <a:pPr algn="l"/>
            <a:r>
              <a:rPr lang="en-US" altLang="en-US"/>
              <a:t>the  following failures times recorded:  1.5, 3.2,</a:t>
            </a:r>
          </a:p>
          <a:p>
            <a:pPr algn="l"/>
            <a:r>
              <a:rPr lang="en-US" altLang="en-US"/>
              <a:t>11.7, 26.4, 39.1, 56.0, 61.3</a:t>
            </a:r>
          </a:p>
        </p:txBody>
      </p:sp>
      <p:sp>
        <p:nvSpPr>
          <p:cNvPr id="1031" name="Text Box 4"/>
          <p:cNvSpPr txBox="1">
            <a:spLocks noChangeArrowheads="1"/>
          </p:cNvSpPr>
          <p:nvPr/>
        </p:nvSpPr>
        <p:spPr bwMode="auto">
          <a:xfrm>
            <a:off x="1219200" y="2895600"/>
            <a:ext cx="612775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000">
                <a:latin typeface="Courier New" panose="02070309020205020404" pitchFamily="49" charset="0"/>
              </a:rPr>
              <a:t>TIME  RELIABILITY       CUM PROB (CDF) </a:t>
            </a:r>
          </a:p>
          <a:p>
            <a:pPr algn="l"/>
            <a:r>
              <a:rPr lang="en-US" altLang="en-US" sz="2000">
                <a:latin typeface="Courier New" panose="02070309020205020404" pitchFamily="49" charset="0"/>
              </a:rPr>
              <a:t>0     1                 0 </a:t>
            </a:r>
          </a:p>
          <a:p>
            <a:pPr algn="l"/>
            <a:r>
              <a:rPr lang="en-US" altLang="en-US" sz="2000">
                <a:latin typeface="Courier New" panose="02070309020205020404" pitchFamily="49" charset="0"/>
              </a:rPr>
              <a:t>1.5   .952381           4.761904E-02 </a:t>
            </a:r>
          </a:p>
          <a:p>
            <a:pPr algn="l"/>
            <a:r>
              <a:rPr lang="en-US" altLang="en-US" sz="2000">
                <a:latin typeface="Courier New" panose="02070309020205020404" pitchFamily="49" charset="0"/>
              </a:rPr>
              <a:t>3.2   .9047619          9.523809E-02</a:t>
            </a:r>
          </a:p>
          <a:p>
            <a:pPr algn="l"/>
            <a:r>
              <a:rPr lang="en-US" altLang="en-US" sz="2000">
                <a:latin typeface="Courier New" panose="02070309020205020404" pitchFamily="49" charset="0"/>
              </a:rPr>
              <a:t>11.7  .8571429          .1428571</a:t>
            </a:r>
          </a:p>
          <a:p>
            <a:pPr algn="l"/>
            <a:r>
              <a:rPr lang="en-US" altLang="en-US" sz="2000">
                <a:latin typeface="Courier New" panose="02070309020205020404" pitchFamily="49" charset="0"/>
              </a:rPr>
              <a:t>26.4  .8095238          .1904762</a:t>
            </a:r>
          </a:p>
          <a:p>
            <a:pPr algn="l"/>
            <a:r>
              <a:rPr lang="en-US" altLang="en-US" sz="2000">
                <a:latin typeface="Courier New" panose="02070309020205020404" pitchFamily="49" charset="0"/>
              </a:rPr>
              <a:t>39.1  .7619048          .2380952</a:t>
            </a:r>
          </a:p>
          <a:p>
            <a:pPr algn="l"/>
            <a:r>
              <a:rPr lang="en-US" altLang="en-US" sz="2000">
                <a:latin typeface="Courier New" panose="02070309020205020404" pitchFamily="49" charset="0"/>
              </a:rPr>
              <a:t>56    .7142857          .2857143</a:t>
            </a:r>
          </a:p>
          <a:p>
            <a:pPr algn="l"/>
            <a:r>
              <a:rPr lang="en-US" altLang="en-US" sz="2000">
                <a:latin typeface="Courier New" panose="02070309020205020404" pitchFamily="49" charset="0"/>
              </a:rPr>
              <a:t>61.3  .6666667          .3333333</a:t>
            </a:r>
            <a:endParaRPr lang="en-US" altLang="en-US" sz="2800"/>
          </a:p>
        </p:txBody>
      </p:sp>
      <p:grpSp>
        <p:nvGrpSpPr>
          <p:cNvPr id="1032" name="Group 16"/>
          <p:cNvGrpSpPr>
            <a:grpSpLocks/>
          </p:cNvGrpSpPr>
          <p:nvPr/>
        </p:nvGrpSpPr>
        <p:grpSpPr bwMode="auto">
          <a:xfrm>
            <a:off x="3886200" y="2209800"/>
            <a:ext cx="4130675" cy="762000"/>
            <a:chOff x="2448" y="1488"/>
            <a:chExt cx="2602" cy="480"/>
          </a:xfrm>
        </p:grpSpPr>
        <p:graphicFrame>
          <p:nvGraphicFramePr>
            <p:cNvPr id="1026" name="Object 5"/>
            <p:cNvGraphicFramePr>
              <a:graphicFrameLocks/>
            </p:cNvGraphicFramePr>
            <p:nvPr/>
          </p:nvGraphicFramePr>
          <p:xfrm>
            <a:off x="3542" y="1488"/>
            <a:ext cx="1508" cy="384"/>
          </p:xfrm>
          <a:graphic>
            <a:graphicData uri="http://schemas.openxmlformats.org/presentationml/2006/ole">
              <mc:AlternateContent xmlns:mc="http://schemas.openxmlformats.org/markup-compatibility/2006">
                <mc:Choice xmlns:v="urn:schemas-microsoft-com:vml" Requires="v">
                  <p:oleObj spid="_x0000_s1035" name="Equation" r:id="rId4" imgW="1320480" imgH="291960" progId="Equation.3">
                    <p:embed/>
                  </p:oleObj>
                </mc:Choice>
                <mc:Fallback>
                  <p:oleObj name="Equation" r:id="rId4" imgW="1320480" imgH="29196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2" y="1488"/>
                          <a:ext cx="15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 name="Line 8"/>
            <p:cNvSpPr>
              <a:spLocks noChangeShapeType="1"/>
            </p:cNvSpPr>
            <p:nvPr/>
          </p:nvSpPr>
          <p:spPr bwMode="auto">
            <a:xfrm flipH="1">
              <a:off x="2448" y="1681"/>
              <a:ext cx="1058" cy="287"/>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033" name="Text Box 15"/>
          <p:cNvSpPr txBox="1">
            <a:spLocks noChangeArrowheads="1"/>
          </p:cNvSpPr>
          <p:nvPr/>
        </p:nvSpPr>
        <p:spPr bwMode="auto">
          <a:xfrm>
            <a:off x="1752600" y="5638800"/>
            <a:ext cx="5118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solidFill>
                  <a:schemeClr val="tx2"/>
                </a:solidFill>
              </a:rPr>
              <a:t>Cannot compute a mean or variance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95400" y="533400"/>
            <a:ext cx="6019800" cy="609600"/>
          </a:xfrm>
          <a:noFill/>
        </p:spPr>
        <p:txBody>
          <a:bodyPr/>
          <a:lstStyle/>
          <a:p>
            <a:r>
              <a:rPr lang="en-US" altLang="en-US"/>
              <a:t>Example 12.10</a:t>
            </a:r>
          </a:p>
        </p:txBody>
      </p:sp>
      <p:sp>
        <p:nvSpPr>
          <p:cNvPr id="4" name="Date Placeholder 2"/>
          <p:cNvSpPr>
            <a:spLocks noGrp="1"/>
          </p:cNvSpPr>
          <p:nvPr>
            <p:ph type="dt" sz="quarter" idx="10"/>
          </p:nvPr>
        </p:nvSpPr>
        <p:spPr/>
        <p:txBody>
          <a:bodyPr/>
          <a:lstStyle/>
          <a:p>
            <a:pPr>
              <a:defRPr/>
            </a:pPr>
            <a:r>
              <a:rPr lang="en-US"/>
              <a:t>Chapter 12</a:t>
            </a:r>
          </a:p>
        </p:txBody>
      </p:sp>
      <p:sp>
        <p:nvSpPr>
          <p:cNvPr id="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BE2D2629-909F-41A5-A9BF-B9A3AF5A229D}" type="slidenum">
              <a:rPr lang="en-US" altLang="en-US" sz="1400">
                <a:latin typeface="Tahoma" panose="020B0604030504040204" pitchFamily="34" charset="0"/>
              </a:rPr>
              <a:pPr/>
              <a:t>20</a:t>
            </a:fld>
            <a:endParaRPr lang="en-US" altLang="en-US" sz="1400">
              <a:latin typeface="Tahoma" panose="020B0604030504040204" pitchFamily="34" charset="0"/>
            </a:endParaRPr>
          </a:p>
        </p:txBody>
      </p:sp>
      <p:sp>
        <p:nvSpPr>
          <p:cNvPr id="34821" name="Rectangle 3"/>
          <p:cNvSpPr>
            <a:spLocks noChangeArrowheads="1"/>
          </p:cNvSpPr>
          <p:nvPr/>
        </p:nvSpPr>
        <p:spPr bwMode="auto">
          <a:xfrm>
            <a:off x="762000" y="1524000"/>
            <a:ext cx="764857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u="sng">
                <a:latin typeface="Book Antiqua" panose="02040602050305030304" pitchFamily="18" charset="0"/>
              </a:rPr>
              <a:t>YEAR</a:t>
            </a:r>
            <a:r>
              <a:rPr lang="en-US" altLang="en-US">
                <a:latin typeface="Book Antiqua" panose="02040602050305030304" pitchFamily="18" charset="0"/>
              </a:rPr>
              <a:t>   </a:t>
            </a:r>
            <a:r>
              <a:rPr lang="en-US" altLang="en-US" u="sng">
                <a:latin typeface="Book Antiqua" panose="02040602050305030304" pitchFamily="18" charset="0"/>
              </a:rPr>
              <a:t>Fi</a:t>
            </a:r>
            <a:r>
              <a:rPr lang="en-US" altLang="en-US">
                <a:latin typeface="Book Antiqua" panose="02040602050305030304" pitchFamily="18" charset="0"/>
              </a:rPr>
              <a:t>	</a:t>
            </a:r>
            <a:r>
              <a:rPr lang="en-US" altLang="en-US" u="sng">
                <a:latin typeface="Book Antiqua" panose="02040602050305030304" pitchFamily="18" charset="0"/>
              </a:rPr>
              <a:t>Ci</a:t>
            </a:r>
            <a:r>
              <a:rPr lang="en-US" altLang="en-US">
                <a:latin typeface="Book Antiqua" panose="02040602050305030304" pitchFamily="18" charset="0"/>
              </a:rPr>
              <a:t>	</a:t>
            </a:r>
            <a:r>
              <a:rPr lang="en-US" altLang="en-US" u="sng">
                <a:latin typeface="Book Antiqua" panose="02040602050305030304" pitchFamily="18" charset="0"/>
              </a:rPr>
              <a:t>Hi</a:t>
            </a:r>
            <a:r>
              <a:rPr lang="en-US" altLang="en-US">
                <a:latin typeface="Book Antiqua" panose="02040602050305030304" pitchFamily="18" charset="0"/>
              </a:rPr>
              <a:t>	</a:t>
            </a:r>
            <a:r>
              <a:rPr lang="en-US" altLang="en-US" u="sng">
                <a:latin typeface="Book Antiqua" panose="02040602050305030304" pitchFamily="18" charset="0"/>
              </a:rPr>
              <a:t>H'i</a:t>
            </a:r>
            <a:r>
              <a:rPr lang="en-US" altLang="en-US">
                <a:latin typeface="Book Antiqua" panose="02040602050305030304" pitchFamily="18" charset="0"/>
              </a:rPr>
              <a:t>	 </a:t>
            </a:r>
            <a:r>
              <a:rPr lang="en-US" altLang="en-US" u="sng">
                <a:latin typeface="Book Antiqua" panose="02040602050305030304" pitchFamily="18" charset="0"/>
              </a:rPr>
              <a:t>pi</a:t>
            </a:r>
            <a:r>
              <a:rPr lang="en-US" altLang="en-US">
                <a:latin typeface="Book Antiqua" panose="02040602050305030304" pitchFamily="18" charset="0"/>
              </a:rPr>
              <a:t>	 </a:t>
            </a:r>
            <a:r>
              <a:rPr lang="en-US" altLang="en-US" u="sng">
                <a:latin typeface="Book Antiqua" panose="02040602050305030304" pitchFamily="18" charset="0"/>
              </a:rPr>
              <a:t>Ri</a:t>
            </a:r>
            <a:r>
              <a:rPr lang="en-US" altLang="en-US">
                <a:latin typeface="Book Antiqua" panose="02040602050305030304" pitchFamily="18" charset="0"/>
              </a:rPr>
              <a:t>       </a:t>
            </a:r>
            <a:r>
              <a:rPr lang="en-US" altLang="en-US" u="sng">
                <a:latin typeface="Book Antiqua" panose="02040602050305030304" pitchFamily="18" charset="0"/>
              </a:rPr>
              <a:t>Std Dev</a:t>
            </a:r>
            <a:endParaRPr lang="en-US" altLang="en-US">
              <a:latin typeface="Book Antiqua" panose="02040602050305030304" pitchFamily="18" charset="0"/>
            </a:endParaRPr>
          </a:p>
          <a:p>
            <a:pPr algn="l"/>
            <a:endParaRPr lang="en-US" altLang="en-US">
              <a:latin typeface="Book Antiqua" panose="02040602050305030304" pitchFamily="18" charset="0"/>
            </a:endParaRPr>
          </a:p>
          <a:p>
            <a:pPr algn="l"/>
            <a:r>
              <a:rPr lang="en-US" altLang="en-US">
                <a:latin typeface="Book Antiqua" panose="02040602050305030304" pitchFamily="18" charset="0"/>
              </a:rPr>
              <a:t> 1  	 5	 0	200	200	.975	.975      .011</a:t>
            </a:r>
          </a:p>
          <a:p>
            <a:pPr algn="l"/>
            <a:r>
              <a:rPr lang="en-US" altLang="en-US">
                <a:latin typeface="Book Antiqua" panose="02040602050305030304" pitchFamily="18" charset="0"/>
              </a:rPr>
              <a:t> 2  	10	 1	195	194.5	.949	.925      .019</a:t>
            </a:r>
          </a:p>
          <a:p>
            <a:pPr algn="l"/>
            <a:r>
              <a:rPr lang="en-US" altLang="en-US">
                <a:latin typeface="Book Antiqua" panose="02040602050305030304" pitchFamily="18" charset="0"/>
              </a:rPr>
              <a:t> 3  	12	 5	184	181.5	.934	.864      .024</a:t>
            </a:r>
          </a:p>
          <a:p>
            <a:pPr algn="l"/>
            <a:r>
              <a:rPr lang="en-US" altLang="en-US">
                <a:latin typeface="Book Antiqua" panose="02040602050305030304" pitchFamily="18" charset="0"/>
              </a:rPr>
              <a:t> 4  	 8	 2	167	166	.952	.822      .027</a:t>
            </a:r>
          </a:p>
          <a:p>
            <a:pPr algn="l"/>
            <a:r>
              <a:rPr lang="en-US" altLang="en-US">
                <a:latin typeface="Book Antiqua" panose="02040602050305030304" pitchFamily="18" charset="0"/>
              </a:rPr>
              <a:t> 5  	10	 0	157	157	.936	.770      .030</a:t>
            </a:r>
          </a:p>
          <a:p>
            <a:pPr algn="l"/>
            <a:r>
              <a:rPr lang="en-US" altLang="en-US">
                <a:latin typeface="Book Antiqua" panose="02040602050305030304" pitchFamily="18" charset="0"/>
              </a:rPr>
              <a:t> 6  	15	 6	147	144	.896	.690      .033</a:t>
            </a:r>
          </a:p>
          <a:p>
            <a:pPr algn="l"/>
            <a:r>
              <a:rPr lang="en-US" altLang="en-US">
                <a:latin typeface="Book Antiqua" panose="02040602050305030304" pitchFamily="18" charset="0"/>
              </a:rPr>
              <a:t> 7  	 9	 3	126	124.5	.928	.640      .035</a:t>
            </a:r>
          </a:p>
          <a:p>
            <a:pPr algn="l"/>
            <a:r>
              <a:rPr lang="en-US" altLang="en-US">
                <a:latin typeface="Book Antiqua" panose="02040602050305030304" pitchFamily="18" charset="0"/>
              </a:rPr>
              <a:t> 8  	 8	 1	114	113.5	.930	.595      .036</a:t>
            </a:r>
          </a:p>
          <a:p>
            <a:pPr algn="l"/>
            <a:r>
              <a:rPr lang="en-US" altLang="en-US">
                <a:latin typeface="Book Antiqua" panose="02040602050305030304" pitchFamily="18" charset="0"/>
              </a:rPr>
              <a:t> 9  	 4	 0	105	105	.962	.572      .036</a:t>
            </a:r>
          </a:p>
          <a:p>
            <a:pPr algn="l"/>
            <a:r>
              <a:rPr lang="en-US" altLang="en-US">
                <a:latin typeface="Book Antiqua" panose="02040602050305030304" pitchFamily="18" charset="0"/>
              </a:rPr>
              <a:t>10  	 3	 1	101	100.5	.970	.555      .036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990600" y="1524000"/>
            <a:ext cx="7772400" cy="1143000"/>
          </a:xfrm>
          <a:noFill/>
        </p:spPr>
        <p:txBody>
          <a:bodyPr/>
          <a:lstStyle/>
          <a:p>
            <a:r>
              <a:rPr lang="en-US" altLang="en-US" sz="3600"/>
              <a:t>Chapter 12</a:t>
            </a:r>
            <a:br>
              <a:rPr lang="en-US" altLang="en-US" sz="3600"/>
            </a:br>
            <a:r>
              <a:rPr lang="en-US" altLang="en-US" sz="3600"/>
              <a:t>Data Collection and Empirical Methods</a:t>
            </a:r>
          </a:p>
        </p:txBody>
      </p:sp>
      <p:sp>
        <p:nvSpPr>
          <p:cNvPr id="63491" name="Rectangle 3"/>
          <p:cNvSpPr>
            <a:spLocks noGrp="1" noChangeArrowheads="1"/>
          </p:cNvSpPr>
          <p:nvPr>
            <p:ph type="subTitle" idx="1"/>
          </p:nvPr>
        </p:nvSpPr>
        <p:spPr>
          <a:xfrm>
            <a:off x="1295400" y="3276600"/>
            <a:ext cx="6400800" cy="1981200"/>
          </a:xfrm>
        </p:spPr>
        <p:txBody>
          <a:bodyPr/>
          <a:lstStyle/>
          <a:p>
            <a:pPr lvl="1">
              <a:buFontTx/>
              <a:buChar char="–"/>
              <a:defRPr/>
            </a:pPr>
            <a:r>
              <a:rPr lang="en-US" sz="2800" dirty="0"/>
              <a:t>Ungrouped Censored Data</a:t>
            </a:r>
          </a:p>
          <a:p>
            <a:pPr lvl="1">
              <a:buFontTx/>
              <a:buChar char="–"/>
              <a:defRPr/>
            </a:pPr>
            <a:r>
              <a:rPr lang="en-US" dirty="0"/>
              <a:t>Grouped Censored Data</a:t>
            </a:r>
          </a:p>
          <a:p>
            <a:pPr lvl="1">
              <a:buFontTx/>
              <a:buChar char="–"/>
              <a:defRPr/>
            </a:pPr>
            <a:r>
              <a:rPr lang="en-US" dirty="0">
                <a:solidFill>
                  <a:schemeClr val="accent1">
                    <a:lumMod val="50000"/>
                  </a:schemeClr>
                </a:solidFill>
              </a:rPr>
              <a:t>Static Life Estimation</a:t>
            </a:r>
          </a:p>
          <a:p>
            <a:pPr lvl="1">
              <a:buFontTx/>
              <a:buChar char="–"/>
              <a:defRPr/>
            </a:pPr>
            <a:r>
              <a:rPr lang="en-US" dirty="0"/>
              <a:t>Non-parametric confidence intervals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p:nvPr>
        </p:nvSpPr>
        <p:spPr>
          <a:xfrm>
            <a:off x="1295400" y="381000"/>
            <a:ext cx="7107238" cy="790575"/>
          </a:xfrm>
        </p:spPr>
        <p:txBody>
          <a:bodyPr/>
          <a:lstStyle/>
          <a:p>
            <a:r>
              <a:rPr lang="en-US" altLang="en-US"/>
              <a:t>Static Life Estimation</a:t>
            </a:r>
          </a:p>
        </p:txBody>
      </p:sp>
      <p:sp>
        <p:nvSpPr>
          <p:cNvPr id="3" name="Date Placeholder 2"/>
          <p:cNvSpPr>
            <a:spLocks noGrp="1"/>
          </p:cNvSpPr>
          <p:nvPr>
            <p:ph type="dt" sz="quarter" idx="10"/>
          </p:nvPr>
        </p:nvSpPr>
        <p:spPr>
          <a:xfrm>
            <a:off x="0" y="6172200"/>
            <a:ext cx="1905000" cy="457200"/>
          </a:xfrm>
        </p:spPr>
        <p:txBody>
          <a:bodyPr/>
          <a:lstStyle/>
          <a:p>
            <a:pPr>
              <a:defRPr/>
            </a:pPr>
            <a:r>
              <a:rPr lang="en-US"/>
              <a:t>Chapter 12</a:t>
            </a:r>
          </a:p>
        </p:txBody>
      </p:sp>
      <p:sp>
        <p:nvSpPr>
          <p:cNvPr id="4" name="Slide Number Placeholder 3"/>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FEDBFB0C-C4FF-4084-ABE1-79A659DEB6EF}" type="slidenum">
              <a:rPr lang="en-US" altLang="en-US" sz="1400">
                <a:latin typeface="Tahoma" panose="020B0604030504040204" pitchFamily="34" charset="0"/>
              </a:rPr>
              <a:pPr/>
              <a:t>22</a:t>
            </a:fld>
            <a:endParaRPr lang="en-US" altLang="en-US" sz="1400">
              <a:latin typeface="Tahoma" panose="020B0604030504040204" pitchFamily="34" charset="0"/>
            </a:endParaRPr>
          </a:p>
        </p:txBody>
      </p:sp>
      <p:sp>
        <p:nvSpPr>
          <p:cNvPr id="122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12290" name="Object 1"/>
          <p:cNvGraphicFramePr>
            <a:graphicFrameLocks noChangeAspect="1"/>
          </p:cNvGraphicFramePr>
          <p:nvPr/>
        </p:nvGraphicFramePr>
        <p:xfrm>
          <a:off x="3200400" y="4572000"/>
          <a:ext cx="2122488" cy="1000125"/>
        </p:xfrm>
        <a:graphic>
          <a:graphicData uri="http://schemas.openxmlformats.org/presentationml/2006/ole">
            <mc:AlternateContent xmlns:mc="http://schemas.openxmlformats.org/markup-compatibility/2006">
              <mc:Choice xmlns:v="urn:schemas-microsoft-com:vml" Requires="v">
                <p:oleObj spid="_x0000_s12296" name="Equation" r:id="rId3" imgW="825500" imgH="393700" progId="Equation.DSMT4">
                  <p:embed/>
                </p:oleObj>
              </mc:Choice>
              <mc:Fallback>
                <p:oleObj name="Equation" r:id="rId3" imgW="825500" imgH="3937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572000"/>
                        <a:ext cx="2122488"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5" name="TextBox 6"/>
          <p:cNvSpPr txBox="1">
            <a:spLocks noChangeArrowheads="1"/>
          </p:cNvSpPr>
          <p:nvPr/>
        </p:nvSpPr>
        <p:spPr bwMode="auto">
          <a:xfrm>
            <a:off x="304800" y="1752600"/>
            <a:ext cx="8001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lnSpc>
                <a:spcPct val="150000"/>
              </a:lnSpc>
              <a:buFont typeface="Arial" panose="020B0604020202020204" pitchFamily="34" charset="0"/>
              <a:buChar char="•"/>
            </a:pPr>
            <a:r>
              <a:rPr lang="en-US" altLang="en-US" i="1"/>
              <a:t> n</a:t>
            </a:r>
            <a:r>
              <a:rPr lang="en-US" altLang="en-US"/>
              <a:t> units at risk for a time </a:t>
            </a:r>
            <a:r>
              <a:rPr lang="en-US" altLang="en-US" i="1"/>
              <a:t>t</a:t>
            </a:r>
            <a:r>
              <a:rPr lang="en-US" altLang="en-US" baseline="-25000"/>
              <a:t>0</a:t>
            </a:r>
            <a:r>
              <a:rPr lang="en-US" altLang="en-US"/>
              <a:t> with r failures observed</a:t>
            </a:r>
          </a:p>
          <a:p>
            <a:pPr algn="l">
              <a:buFont typeface="Arial" panose="020B0604020202020204" pitchFamily="34" charset="0"/>
              <a:buChar char="•"/>
            </a:pPr>
            <a:r>
              <a:rPr lang="en-US" altLang="en-US"/>
              <a:t> If an event of short duration is observed, </a:t>
            </a:r>
            <a:r>
              <a:rPr lang="en-US" altLang="en-US" i="1"/>
              <a:t>t</a:t>
            </a:r>
            <a:r>
              <a:rPr lang="en-US" altLang="en-US" baseline="-25000"/>
              <a:t>0</a:t>
            </a:r>
            <a:r>
              <a:rPr lang="en-US" altLang="en-US"/>
              <a:t> may be omitted and the point reliability estimate is based simply on the number of failures r resulting from the application of n static loads</a:t>
            </a:r>
          </a:p>
          <a:p>
            <a:pPr algn="l">
              <a:lnSpc>
                <a:spcPct val="150000"/>
              </a:lnSpc>
              <a:buFont typeface="Arial" panose="020B0604020202020204" pitchFamily="34" charset="0"/>
              <a:buChar char="•"/>
            </a:pPr>
            <a:r>
              <a:rPr lang="en-US" altLang="en-US"/>
              <a:t> A point estimate for the reliability is given by</a:t>
            </a:r>
          </a:p>
          <a:p>
            <a:pPr algn="l"/>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
          <p:cNvSpPr>
            <a:spLocks noGrp="1"/>
          </p:cNvSpPr>
          <p:nvPr>
            <p:ph type="title"/>
          </p:nvPr>
        </p:nvSpPr>
        <p:spPr>
          <a:xfrm>
            <a:off x="1143000" y="457200"/>
            <a:ext cx="7107238" cy="790575"/>
          </a:xfrm>
        </p:spPr>
        <p:txBody>
          <a:bodyPr/>
          <a:lstStyle/>
          <a:p>
            <a:r>
              <a:rPr lang="en-US" altLang="en-US" sz="3600"/>
              <a:t>Static Life Estimation – interval estimation</a:t>
            </a:r>
          </a:p>
        </p:txBody>
      </p:sp>
      <p:sp>
        <p:nvSpPr>
          <p:cNvPr id="3" name="Date Placeholder 2"/>
          <p:cNvSpPr>
            <a:spLocks noGrp="1"/>
          </p:cNvSpPr>
          <p:nvPr>
            <p:ph type="dt" sz="quarter" idx="10"/>
          </p:nvPr>
        </p:nvSpPr>
        <p:spPr/>
        <p:txBody>
          <a:bodyPr/>
          <a:lstStyle/>
          <a:p>
            <a:pPr>
              <a:defRPr/>
            </a:pPr>
            <a:r>
              <a:rPr lang="en-US"/>
              <a:t>Chapter 12</a:t>
            </a:r>
          </a:p>
        </p:txBody>
      </p:sp>
      <p:sp>
        <p:nvSpPr>
          <p:cNvPr id="4" name="Slide Number Placeholder 3"/>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FA3A8734-781E-48FA-8AE0-D764DE3E7BE2}" type="slidenum">
              <a:rPr lang="en-US" altLang="en-US" sz="1400">
                <a:latin typeface="Tahoma" panose="020B0604030504040204" pitchFamily="34" charset="0"/>
              </a:rPr>
              <a:pPr/>
              <a:t>23</a:t>
            </a:fld>
            <a:endParaRPr lang="en-US" altLang="en-US" sz="1400">
              <a:latin typeface="Tahoma" panose="020B0604030504040204" pitchFamily="34" charset="0"/>
            </a:endParaRPr>
          </a:p>
        </p:txBody>
      </p:sp>
      <p:sp>
        <p:nvSpPr>
          <p:cNvPr id="133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13314" name="Object 1"/>
          <p:cNvGraphicFramePr>
            <a:graphicFrameLocks noChangeAspect="1"/>
          </p:cNvGraphicFramePr>
          <p:nvPr/>
        </p:nvGraphicFramePr>
        <p:xfrm>
          <a:off x="2438400" y="2209800"/>
          <a:ext cx="3657600" cy="1819275"/>
        </p:xfrm>
        <a:graphic>
          <a:graphicData uri="http://schemas.openxmlformats.org/presentationml/2006/ole">
            <mc:AlternateContent xmlns:mc="http://schemas.openxmlformats.org/markup-compatibility/2006">
              <mc:Choice xmlns:v="urn:schemas-microsoft-com:vml" Requires="v">
                <p:oleObj spid="_x0000_s13321" name="Equation" r:id="rId3" imgW="1892300" imgH="939800" progId="Equation.DSMT4">
                  <p:embed/>
                </p:oleObj>
              </mc:Choice>
              <mc:Fallback>
                <p:oleObj name="Equation" r:id="rId3" imgW="1892300" imgH="939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209800"/>
                        <a:ext cx="3657600" cy="181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9" name="TextBox 6"/>
          <p:cNvSpPr txBox="1">
            <a:spLocks noChangeArrowheads="1"/>
          </p:cNvSpPr>
          <p:nvPr/>
        </p:nvSpPr>
        <p:spPr bwMode="auto">
          <a:xfrm>
            <a:off x="304800" y="4343400"/>
            <a:ext cx="8305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latin typeface="Times New Roman" panose="02020603050405020304" pitchFamily="18" charset="0"/>
                <a:cs typeface="Times New Roman" panose="02020603050405020304" pitchFamily="18" charset="0"/>
              </a:rPr>
              <a:t>Pr{</a:t>
            </a:r>
            <a:r>
              <a:rPr lang="en-US" altLang="en-US" i="1">
                <a:latin typeface="Times New Roman" panose="02020603050405020304" pitchFamily="18" charset="0"/>
                <a:cs typeface="Times New Roman" panose="02020603050405020304" pitchFamily="18" charset="0"/>
              </a:rPr>
              <a:t>R</a:t>
            </a:r>
            <a:r>
              <a:rPr lang="en-US" altLang="en-US" i="1" baseline="-25000">
                <a:latin typeface="Times New Roman" panose="02020603050405020304" pitchFamily="18" charset="0"/>
                <a:cs typeface="Times New Roman" panose="02020603050405020304" pitchFamily="18" charset="0"/>
              </a:rPr>
              <a:t>L</a:t>
            </a:r>
            <a:r>
              <a:rPr lang="en-US" altLang="en-US">
                <a:latin typeface="Times New Roman" panose="02020603050405020304" pitchFamily="18" charset="0"/>
                <a:cs typeface="Times New Roman" panose="02020603050405020304" pitchFamily="18" charset="0"/>
              </a:rPr>
              <a:t> </a:t>
            </a:r>
            <a:r>
              <a:rPr lang="en-US" altLang="en-US">
                <a:latin typeface="Symbol" panose="05050102010706020507" pitchFamily="18" charset="2"/>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 </a:t>
            </a:r>
            <a:r>
              <a:rPr lang="en-US" altLang="en-US" i="1">
                <a:latin typeface="Times New Roman" panose="02020603050405020304" pitchFamily="18" charset="0"/>
                <a:cs typeface="Times New Roman" panose="02020603050405020304" pitchFamily="18" charset="0"/>
              </a:rPr>
              <a:t>R</a:t>
            </a:r>
            <a:r>
              <a:rPr lang="en-US" altLang="en-US">
                <a:latin typeface="Times New Roman" panose="02020603050405020304" pitchFamily="18" charset="0"/>
                <a:cs typeface="Times New Roman" panose="02020603050405020304" pitchFamily="18" charset="0"/>
              </a:rPr>
              <a:t>(</a:t>
            </a:r>
            <a:r>
              <a:rPr lang="en-US" altLang="en-US" i="1">
                <a:latin typeface="Times New Roman" panose="02020603050405020304" pitchFamily="18" charset="0"/>
                <a:cs typeface="Times New Roman" panose="02020603050405020304" pitchFamily="18" charset="0"/>
              </a:rPr>
              <a:t>t</a:t>
            </a:r>
            <a:r>
              <a:rPr lang="en-US" altLang="en-US" baseline="-25000">
                <a:latin typeface="Times New Roman" panose="02020603050405020304" pitchFamily="18" charset="0"/>
                <a:cs typeface="Times New Roman" panose="02020603050405020304" pitchFamily="18" charset="0"/>
              </a:rPr>
              <a:t>0</a:t>
            </a:r>
            <a:r>
              <a:rPr lang="en-US" altLang="en-US">
                <a:latin typeface="Times New Roman" panose="02020603050405020304" pitchFamily="18" charset="0"/>
                <a:cs typeface="Times New Roman" panose="02020603050405020304" pitchFamily="18" charset="0"/>
              </a:rPr>
              <a:t>) </a:t>
            </a:r>
            <a:r>
              <a:rPr lang="en-US" altLang="en-US">
                <a:latin typeface="Symbol" panose="05050102010706020507" pitchFamily="18" charset="2"/>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 </a:t>
            </a:r>
            <a:r>
              <a:rPr lang="en-US" altLang="en-US" i="1">
                <a:latin typeface="Times New Roman" panose="02020603050405020304" pitchFamily="18" charset="0"/>
                <a:cs typeface="Times New Roman" panose="02020603050405020304" pitchFamily="18" charset="0"/>
              </a:rPr>
              <a:t>R</a:t>
            </a:r>
            <a:r>
              <a:rPr lang="en-US" altLang="en-US" i="1" baseline="-25000">
                <a:latin typeface="Times New Roman" panose="02020603050405020304" pitchFamily="18" charset="0"/>
                <a:cs typeface="Times New Roman" panose="02020603050405020304" pitchFamily="18" charset="0"/>
              </a:rPr>
              <a:t>U</a:t>
            </a:r>
            <a:r>
              <a:rPr lang="en-US" altLang="en-US">
                <a:latin typeface="Times New Roman" panose="02020603050405020304" pitchFamily="18" charset="0"/>
                <a:cs typeface="Times New Roman" panose="02020603050405020304" pitchFamily="18" charset="0"/>
              </a:rPr>
              <a:t>} = 1 – </a:t>
            </a:r>
            <a:r>
              <a:rPr lang="en-US" altLang="en-US">
                <a:latin typeface="Symbol" panose="05050102010706020507" pitchFamily="18" charset="2"/>
                <a:cs typeface="Times New Roman" panose="02020603050405020304" pitchFamily="18" charset="0"/>
              </a:rPr>
              <a:t>a, </a:t>
            </a:r>
            <a:r>
              <a:rPr lang="en-US" altLang="en-US">
                <a:latin typeface="Times New Roman" panose="02020603050405020304" pitchFamily="18" charset="0"/>
                <a:cs typeface="Times New Roman" panose="02020603050405020304" pitchFamily="18" charset="0"/>
              </a:rPr>
              <a:t>and we are 100(1 - </a:t>
            </a:r>
            <a:r>
              <a:rPr lang="en-US" altLang="en-US">
                <a:latin typeface="Symbol" panose="05050102010706020507" pitchFamily="18" charset="2"/>
                <a:cs typeface="Times New Roman" panose="02020603050405020304" pitchFamily="18" charset="0"/>
              </a:rPr>
              <a:t>a) </a:t>
            </a:r>
            <a:r>
              <a:rPr lang="en-US" altLang="en-US">
                <a:latin typeface="Times New Roman" panose="02020603050405020304" pitchFamily="18" charset="0"/>
                <a:cs typeface="Times New Roman" panose="02020603050405020304" pitchFamily="18" charset="0"/>
              </a:rPr>
              <a:t>percent confident that that the population static reliability falls between </a:t>
            </a:r>
            <a:r>
              <a:rPr lang="en-US" altLang="en-US" i="1">
                <a:latin typeface="Times New Roman" panose="02020603050405020304" pitchFamily="18" charset="0"/>
                <a:cs typeface="Times New Roman" panose="02020603050405020304" pitchFamily="18" charset="0"/>
              </a:rPr>
              <a:t>R</a:t>
            </a:r>
            <a:r>
              <a:rPr lang="en-US" altLang="en-US" i="1" baseline="-25000">
                <a:latin typeface="Times New Roman" panose="02020603050405020304" pitchFamily="18" charset="0"/>
                <a:cs typeface="Times New Roman" panose="02020603050405020304" pitchFamily="18" charset="0"/>
              </a:rPr>
              <a:t>L</a:t>
            </a:r>
            <a:r>
              <a:rPr lang="en-US" altLang="en-US">
                <a:latin typeface="Times New Roman" panose="02020603050405020304" pitchFamily="18" charset="0"/>
                <a:cs typeface="Times New Roman" panose="02020603050405020304" pitchFamily="18" charset="0"/>
              </a:rPr>
              <a:t> and </a:t>
            </a:r>
            <a:r>
              <a:rPr lang="en-US" altLang="en-US" i="1">
                <a:latin typeface="Times New Roman" panose="02020603050405020304" pitchFamily="18" charset="0"/>
                <a:cs typeface="Times New Roman" panose="02020603050405020304" pitchFamily="18" charset="0"/>
              </a:rPr>
              <a:t>R</a:t>
            </a:r>
            <a:r>
              <a:rPr lang="en-US" altLang="en-US" i="1" baseline="-25000">
                <a:latin typeface="Times New Roman" panose="02020603050405020304" pitchFamily="18" charset="0"/>
                <a:cs typeface="Times New Roman" panose="02020603050405020304" pitchFamily="18" charset="0"/>
              </a:rPr>
              <a:t>U</a:t>
            </a:r>
            <a:endParaRPr lang="en-US" altLang="en-US"/>
          </a:p>
        </p:txBody>
      </p:sp>
      <p:sp>
        <p:nvSpPr>
          <p:cNvPr id="13320" name="TextBox 7"/>
          <p:cNvSpPr txBox="1">
            <a:spLocks noChangeArrowheads="1"/>
          </p:cNvSpPr>
          <p:nvPr/>
        </p:nvSpPr>
        <p:spPr bwMode="auto">
          <a:xfrm>
            <a:off x="762000" y="1676400"/>
            <a:ext cx="4310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From the binomial distribution: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le 1"/>
          <p:cNvSpPr>
            <a:spLocks noGrp="1"/>
          </p:cNvSpPr>
          <p:nvPr>
            <p:ph type="title"/>
          </p:nvPr>
        </p:nvSpPr>
        <p:spPr>
          <a:xfrm>
            <a:off x="1219200" y="533400"/>
            <a:ext cx="7107238" cy="790575"/>
          </a:xfrm>
        </p:spPr>
        <p:txBody>
          <a:bodyPr/>
          <a:lstStyle/>
          <a:p>
            <a:r>
              <a:rPr lang="en-US" altLang="en-US" sz="3600"/>
              <a:t>Static Life Estimation – interval estimation</a:t>
            </a:r>
            <a:endParaRPr lang="en-US" altLang="en-US"/>
          </a:p>
        </p:txBody>
      </p:sp>
      <p:sp>
        <p:nvSpPr>
          <p:cNvPr id="3" name="Date Placeholder 2"/>
          <p:cNvSpPr>
            <a:spLocks noGrp="1"/>
          </p:cNvSpPr>
          <p:nvPr>
            <p:ph type="dt" sz="quarter" idx="10"/>
          </p:nvPr>
        </p:nvSpPr>
        <p:spPr/>
        <p:txBody>
          <a:bodyPr/>
          <a:lstStyle/>
          <a:p>
            <a:pPr>
              <a:defRPr/>
            </a:pPr>
            <a:r>
              <a:rPr lang="en-US"/>
              <a:t>Chapter 12</a:t>
            </a:r>
          </a:p>
        </p:txBody>
      </p:sp>
      <p:sp>
        <p:nvSpPr>
          <p:cNvPr id="4" name="Slide Number Placeholder 3"/>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4AC7165B-68A8-4604-9000-E150C43A4450}" type="slidenum">
              <a:rPr lang="en-US" altLang="en-US" sz="1400">
                <a:latin typeface="Tahoma" panose="020B0604030504040204" pitchFamily="34" charset="0"/>
              </a:rPr>
              <a:pPr/>
              <a:t>24</a:t>
            </a:fld>
            <a:endParaRPr lang="en-US" altLang="en-US" sz="1400">
              <a:latin typeface="Tahoma" panose="020B0604030504040204" pitchFamily="34" charset="0"/>
            </a:endParaRPr>
          </a:p>
        </p:txBody>
      </p:sp>
      <p:sp>
        <p:nvSpPr>
          <p:cNvPr id="1434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14338" name="Object 1"/>
          <p:cNvGraphicFramePr>
            <a:graphicFrameLocks noChangeAspect="1"/>
          </p:cNvGraphicFramePr>
          <p:nvPr/>
        </p:nvGraphicFramePr>
        <p:xfrm>
          <a:off x="2133600" y="2209800"/>
          <a:ext cx="4422775" cy="2047875"/>
        </p:xfrm>
        <a:graphic>
          <a:graphicData uri="http://schemas.openxmlformats.org/presentationml/2006/ole">
            <mc:AlternateContent xmlns:mc="http://schemas.openxmlformats.org/markup-compatibility/2006">
              <mc:Choice xmlns:v="urn:schemas-microsoft-com:vml" Requires="v">
                <p:oleObj spid="_x0000_s14347" name="Equation" r:id="rId3" imgW="2387600" imgH="1104900" progId="Equation.DSMT4">
                  <p:embed/>
                </p:oleObj>
              </mc:Choice>
              <mc:Fallback>
                <p:oleObj name="Equation" r:id="rId3" imgW="2387600" imgH="11049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209800"/>
                        <a:ext cx="4422775" cy="204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4" name="TextBox 6"/>
          <p:cNvSpPr txBox="1">
            <a:spLocks noChangeArrowheads="1"/>
          </p:cNvSpPr>
          <p:nvPr/>
        </p:nvSpPr>
        <p:spPr bwMode="auto">
          <a:xfrm>
            <a:off x="304800" y="1676400"/>
            <a:ext cx="7924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From the relationship between the binomial and F distributions:</a:t>
            </a:r>
          </a:p>
        </p:txBody>
      </p:sp>
      <p:sp>
        <p:nvSpPr>
          <p:cNvPr id="14345" name="TextBox 7"/>
          <p:cNvSpPr txBox="1">
            <a:spLocks noChangeArrowheads="1"/>
          </p:cNvSpPr>
          <p:nvPr/>
        </p:nvSpPr>
        <p:spPr bwMode="auto">
          <a:xfrm>
            <a:off x="1066800" y="4800600"/>
            <a:ext cx="6705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latin typeface="Times New Roman" panose="02020603050405020304" pitchFamily="18" charset="0"/>
                <a:cs typeface="Times New Roman" panose="02020603050405020304" pitchFamily="18" charset="0"/>
              </a:rPr>
              <a:t>	is a value from the </a:t>
            </a:r>
            <a:r>
              <a:rPr lang="en-US" altLang="en-US" i="1">
                <a:latin typeface="Times New Roman" panose="02020603050405020304" pitchFamily="18" charset="0"/>
                <a:cs typeface="Times New Roman" panose="02020603050405020304" pitchFamily="18" charset="0"/>
              </a:rPr>
              <a:t>F</a:t>
            </a:r>
            <a:r>
              <a:rPr lang="en-US" altLang="en-US">
                <a:latin typeface="Times New Roman" panose="02020603050405020304" pitchFamily="18" charset="0"/>
                <a:cs typeface="Times New Roman" panose="02020603050405020304" pitchFamily="18" charset="0"/>
              </a:rPr>
              <a:t>-distribution having </a:t>
            </a:r>
            <a:r>
              <a:rPr lang="en-US" altLang="en-US" i="1">
                <a:latin typeface="Times New Roman" panose="02020603050405020304" pitchFamily="18" charset="0"/>
                <a:cs typeface="Times New Roman" panose="02020603050405020304" pitchFamily="18" charset="0"/>
              </a:rPr>
              <a:t>n</a:t>
            </a:r>
            <a:r>
              <a:rPr lang="en-US" altLang="en-US" baseline="-25000">
                <a:latin typeface="Times New Roman" panose="02020603050405020304" pitchFamily="18" charset="0"/>
                <a:cs typeface="Times New Roman" panose="02020603050405020304" pitchFamily="18" charset="0"/>
              </a:rPr>
              <a:t>1</a:t>
            </a:r>
            <a:r>
              <a:rPr lang="en-US" altLang="en-US">
                <a:latin typeface="Times New Roman" panose="02020603050405020304" pitchFamily="18" charset="0"/>
                <a:cs typeface="Times New Roman" panose="02020603050405020304" pitchFamily="18" charset="0"/>
              </a:rPr>
              <a:t> and </a:t>
            </a:r>
            <a:r>
              <a:rPr lang="en-US" altLang="en-US" i="1">
                <a:latin typeface="Times New Roman" panose="02020603050405020304" pitchFamily="18" charset="0"/>
                <a:cs typeface="Times New Roman" panose="02020603050405020304" pitchFamily="18" charset="0"/>
              </a:rPr>
              <a:t>n</a:t>
            </a:r>
            <a:r>
              <a:rPr lang="en-US" altLang="en-US" baseline="-25000">
                <a:latin typeface="Times New Roman" panose="02020603050405020304" pitchFamily="18" charset="0"/>
                <a:cs typeface="Times New Roman" panose="02020603050405020304" pitchFamily="18" charset="0"/>
              </a:rPr>
              <a:t>2</a:t>
            </a:r>
            <a:r>
              <a:rPr lang="en-US" altLang="en-US">
                <a:latin typeface="Times New Roman" panose="02020603050405020304" pitchFamily="18" charset="0"/>
                <a:cs typeface="Times New Roman" panose="02020603050405020304" pitchFamily="18" charset="0"/>
              </a:rPr>
              <a:t> degrees of freedom and having an upper-tail probability of </a:t>
            </a:r>
            <a:r>
              <a:rPr lang="en-US" altLang="en-US" i="1">
                <a:latin typeface="Symbol" panose="05050102010706020507" pitchFamily="18" charset="2"/>
                <a:cs typeface="Times New Roman" panose="02020603050405020304" pitchFamily="18" charset="0"/>
              </a:rPr>
              <a:t>a</a:t>
            </a:r>
            <a:r>
              <a:rPr lang="en-US" altLang="en-US">
                <a:latin typeface="Times New Roman" panose="02020603050405020304" pitchFamily="18" charset="0"/>
                <a:cs typeface="Times New Roman" panose="02020603050405020304" pitchFamily="18" charset="0"/>
              </a:rPr>
              <a:t>/2.</a:t>
            </a:r>
            <a:endParaRPr lang="en-US" altLang="en-US"/>
          </a:p>
        </p:txBody>
      </p:sp>
      <p:sp>
        <p:nvSpPr>
          <p:cNvPr id="1434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14339" name="Object 3"/>
          <p:cNvGraphicFramePr>
            <a:graphicFrameLocks noChangeAspect="1"/>
          </p:cNvGraphicFramePr>
          <p:nvPr/>
        </p:nvGraphicFramePr>
        <p:xfrm>
          <a:off x="990600" y="4800600"/>
          <a:ext cx="969963" cy="457200"/>
        </p:xfrm>
        <a:graphic>
          <a:graphicData uri="http://schemas.openxmlformats.org/presentationml/2006/ole">
            <mc:AlternateContent xmlns:mc="http://schemas.openxmlformats.org/markup-compatibility/2006">
              <mc:Choice xmlns:v="urn:schemas-microsoft-com:vml" Requires="v">
                <p:oleObj spid="_x0000_s14348" name="Equation" r:id="rId5" imgW="508000" imgH="241300" progId="Equation.DSMT4">
                  <p:embed/>
                </p:oleObj>
              </mc:Choice>
              <mc:Fallback>
                <p:oleObj name="Equation" r:id="rId5" imgW="508000" imgH="2413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800600"/>
                        <a:ext cx="9699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itle 1"/>
          <p:cNvSpPr>
            <a:spLocks noGrp="1"/>
          </p:cNvSpPr>
          <p:nvPr>
            <p:ph type="title"/>
          </p:nvPr>
        </p:nvSpPr>
        <p:spPr>
          <a:xfrm>
            <a:off x="1447800" y="228600"/>
            <a:ext cx="7107238" cy="885825"/>
          </a:xfrm>
        </p:spPr>
        <p:txBody>
          <a:bodyPr/>
          <a:lstStyle/>
          <a:p>
            <a:r>
              <a:rPr lang="en-US" altLang="en-US">
                <a:latin typeface="Times New Roman" panose="02020603050405020304" pitchFamily="18" charset="0"/>
                <a:cs typeface="Times New Roman" panose="02020603050405020304" pitchFamily="18" charset="0"/>
              </a:rPr>
              <a:t>Example 12.12</a:t>
            </a:r>
            <a:endParaRPr lang="en-US" altLang="en-US"/>
          </a:p>
        </p:txBody>
      </p:sp>
      <p:sp>
        <p:nvSpPr>
          <p:cNvPr id="15365" name="Content Placeholder 4"/>
          <p:cNvSpPr>
            <a:spLocks noGrp="1"/>
          </p:cNvSpPr>
          <p:nvPr>
            <p:ph idx="1"/>
          </p:nvPr>
        </p:nvSpPr>
        <p:spPr>
          <a:xfrm>
            <a:off x="609600" y="1600200"/>
            <a:ext cx="7772400" cy="4114800"/>
          </a:xfrm>
        </p:spPr>
        <p:txBody>
          <a:bodyPr/>
          <a:lstStyle/>
          <a:p>
            <a:r>
              <a:rPr lang="en-US" altLang="en-US" sz="2000"/>
              <a:t>It is desired to estimate the launch reliability of a booster rocket used to launch communication satellites into orbit. Twenty launches have been completed to date with one failure observed. Compute a 90 percent confidence interval for the rocket launch reliability.</a:t>
            </a:r>
          </a:p>
          <a:p>
            <a:r>
              <a:rPr lang="en-US" altLang="en-US" sz="2000" b="1" i="1"/>
              <a:t>Solution</a:t>
            </a:r>
            <a:r>
              <a:rPr lang="en-US" altLang="en-US" sz="2000"/>
              <a:t>. With </a:t>
            </a:r>
            <a:r>
              <a:rPr lang="en-US" altLang="en-US" sz="2000" i="1"/>
              <a:t>n</a:t>
            </a:r>
            <a:r>
              <a:rPr lang="en-US" altLang="en-US" sz="2000"/>
              <a:t> = 20 and r = 1,</a:t>
            </a:r>
          </a:p>
          <a:p>
            <a:endParaRPr lang="en-US" altLang="en-US"/>
          </a:p>
        </p:txBody>
      </p:sp>
      <p:sp>
        <p:nvSpPr>
          <p:cNvPr id="3" name="Date Placeholder 2"/>
          <p:cNvSpPr>
            <a:spLocks noGrp="1"/>
          </p:cNvSpPr>
          <p:nvPr>
            <p:ph type="dt" sz="quarter" idx="10"/>
          </p:nvPr>
        </p:nvSpPr>
        <p:spPr/>
        <p:txBody>
          <a:bodyPr/>
          <a:lstStyle/>
          <a:p>
            <a:pPr>
              <a:defRPr/>
            </a:pPr>
            <a:r>
              <a:rPr lang="en-US"/>
              <a:t>Chapter 12</a:t>
            </a:r>
          </a:p>
        </p:txBody>
      </p:sp>
      <p:sp>
        <p:nvSpPr>
          <p:cNvPr id="4" name="Slide Number Placeholder 3"/>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61E65B85-F520-469F-AB0F-0EB2541D82CD}" type="slidenum">
              <a:rPr lang="en-US" altLang="en-US" sz="1400">
                <a:latin typeface="Tahoma" panose="020B0604030504040204" pitchFamily="34" charset="0"/>
              </a:rPr>
              <a:pPr/>
              <a:t>25</a:t>
            </a:fld>
            <a:endParaRPr lang="en-US" altLang="en-US" sz="1400">
              <a:latin typeface="Tahoma" panose="020B0604030504040204" pitchFamily="34" charset="0"/>
            </a:endParaRPr>
          </a:p>
        </p:txBody>
      </p:sp>
      <p:sp>
        <p:nvSpPr>
          <p:cNvPr id="1536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15362" name="Object 1"/>
          <p:cNvGraphicFramePr>
            <a:graphicFrameLocks noChangeAspect="1"/>
          </p:cNvGraphicFramePr>
          <p:nvPr/>
        </p:nvGraphicFramePr>
        <p:xfrm>
          <a:off x="533400" y="3962400"/>
          <a:ext cx="2286000" cy="1517650"/>
        </p:xfrm>
        <a:graphic>
          <a:graphicData uri="http://schemas.openxmlformats.org/presentationml/2006/ole">
            <mc:AlternateContent xmlns:mc="http://schemas.openxmlformats.org/markup-compatibility/2006">
              <mc:Choice xmlns:v="urn:schemas-microsoft-com:vml" Requires="v">
                <p:oleObj spid="_x0000_s15371" name="Equation" r:id="rId3" imgW="1218671" imgH="812447" progId="Equation.DSMT4">
                  <p:embed/>
                </p:oleObj>
              </mc:Choice>
              <mc:Fallback>
                <p:oleObj name="Equation" r:id="rId3" imgW="1218671" imgH="812447"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962400"/>
                        <a:ext cx="2286000" cy="151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15363" name="Object 3"/>
          <p:cNvGraphicFramePr>
            <a:graphicFrameLocks noChangeAspect="1"/>
          </p:cNvGraphicFramePr>
          <p:nvPr/>
        </p:nvGraphicFramePr>
        <p:xfrm>
          <a:off x="4114800" y="4038600"/>
          <a:ext cx="4152900" cy="1628775"/>
        </p:xfrm>
        <a:graphic>
          <a:graphicData uri="http://schemas.openxmlformats.org/presentationml/2006/ole">
            <mc:AlternateContent xmlns:mc="http://schemas.openxmlformats.org/markup-compatibility/2006">
              <mc:Choice xmlns:v="urn:schemas-microsoft-com:vml" Requires="v">
                <p:oleObj spid="_x0000_s15372" name="Equation" r:id="rId5" imgW="2209800" imgH="863600" progId="Equation.DSMT4">
                  <p:embed/>
                </p:oleObj>
              </mc:Choice>
              <mc:Fallback>
                <p:oleObj name="Equation" r:id="rId5" imgW="2209800" imgH="863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4038600"/>
                        <a:ext cx="4152900" cy="162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0" name="Right Arrow 9"/>
          <p:cNvSpPr>
            <a:spLocks noChangeArrowheads="1"/>
          </p:cNvSpPr>
          <p:nvPr/>
        </p:nvSpPr>
        <p:spPr bwMode="auto">
          <a:xfrm>
            <a:off x="3124200" y="4648200"/>
            <a:ext cx="914400" cy="3810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endParaRPr lang="en-US" altLang="en-US"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990600" y="1524000"/>
            <a:ext cx="7772400" cy="1143000"/>
          </a:xfrm>
          <a:noFill/>
        </p:spPr>
        <p:txBody>
          <a:bodyPr/>
          <a:lstStyle/>
          <a:p>
            <a:r>
              <a:rPr lang="en-US" altLang="en-US" sz="3600"/>
              <a:t>Chapter 12</a:t>
            </a:r>
            <a:br>
              <a:rPr lang="en-US" altLang="en-US" sz="3600"/>
            </a:br>
            <a:r>
              <a:rPr lang="en-US" altLang="en-US" sz="3600"/>
              <a:t>Data Collection and Empirical Methods</a:t>
            </a:r>
          </a:p>
        </p:txBody>
      </p:sp>
      <p:sp>
        <p:nvSpPr>
          <p:cNvPr id="63491" name="Rectangle 3"/>
          <p:cNvSpPr>
            <a:spLocks noGrp="1" noChangeArrowheads="1"/>
          </p:cNvSpPr>
          <p:nvPr>
            <p:ph type="subTitle" idx="1"/>
          </p:nvPr>
        </p:nvSpPr>
        <p:spPr>
          <a:xfrm>
            <a:off x="1295400" y="3276600"/>
            <a:ext cx="6400800" cy="1981200"/>
          </a:xfrm>
        </p:spPr>
        <p:txBody>
          <a:bodyPr/>
          <a:lstStyle/>
          <a:p>
            <a:pPr lvl="1">
              <a:buFontTx/>
              <a:buChar char="–"/>
              <a:defRPr/>
            </a:pPr>
            <a:r>
              <a:rPr lang="en-US" sz="2800" dirty="0"/>
              <a:t>Ungrouped Censored Data</a:t>
            </a:r>
          </a:p>
          <a:p>
            <a:pPr lvl="1">
              <a:buFontTx/>
              <a:buChar char="–"/>
              <a:defRPr/>
            </a:pPr>
            <a:r>
              <a:rPr lang="en-US" dirty="0"/>
              <a:t>Grouped Censored Data</a:t>
            </a:r>
          </a:p>
          <a:p>
            <a:pPr lvl="1">
              <a:buFontTx/>
              <a:buChar char="–"/>
              <a:defRPr/>
            </a:pPr>
            <a:r>
              <a:rPr lang="en-US" dirty="0"/>
              <a:t>Static Life Estimation</a:t>
            </a:r>
          </a:p>
          <a:p>
            <a:pPr lvl="1">
              <a:buFontTx/>
              <a:buChar char="–"/>
              <a:defRPr/>
            </a:pPr>
            <a:r>
              <a:rPr lang="en-US" dirty="0">
                <a:solidFill>
                  <a:schemeClr val="accent1">
                    <a:lumMod val="50000"/>
                  </a:schemeClr>
                </a:solidFill>
              </a:rPr>
              <a:t>Non-parametric confidence intervals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1219200" y="533400"/>
            <a:ext cx="7107238" cy="790575"/>
          </a:xfrm>
        </p:spPr>
        <p:txBody>
          <a:bodyPr/>
          <a:lstStyle/>
          <a:p>
            <a:r>
              <a:rPr lang="en-US" altLang="en-US" sz="3600"/>
              <a:t>Nonparametric Confidence Intervals</a:t>
            </a:r>
          </a:p>
        </p:txBody>
      </p:sp>
      <p:sp>
        <p:nvSpPr>
          <p:cNvPr id="3" name="Date Placeholder 2"/>
          <p:cNvSpPr>
            <a:spLocks noGrp="1"/>
          </p:cNvSpPr>
          <p:nvPr>
            <p:ph type="dt" sz="quarter" idx="10"/>
          </p:nvPr>
        </p:nvSpPr>
        <p:spPr/>
        <p:txBody>
          <a:bodyPr/>
          <a:lstStyle/>
          <a:p>
            <a:pPr>
              <a:defRPr/>
            </a:pPr>
            <a:r>
              <a:rPr lang="en-US"/>
              <a:t>Chapter 12</a:t>
            </a:r>
          </a:p>
        </p:txBody>
      </p:sp>
      <p:sp>
        <p:nvSpPr>
          <p:cNvPr id="4" name="Slide Number Placeholder 3"/>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28CBC957-0A5C-44A9-A3E4-7E666488BB1E}" type="slidenum">
              <a:rPr lang="en-US" altLang="en-US" sz="1400">
                <a:latin typeface="Tahoma" panose="020B0604030504040204" pitchFamily="34" charset="0"/>
              </a:rPr>
              <a:pPr/>
              <a:t>27</a:t>
            </a:fld>
            <a:endParaRPr lang="en-US" altLang="en-US" sz="1400">
              <a:latin typeface="Tahoma" panose="020B0604030504040204" pitchFamily="34" charset="0"/>
            </a:endParaRPr>
          </a:p>
        </p:txBody>
      </p:sp>
      <p:sp>
        <p:nvSpPr>
          <p:cNvPr id="16390" name="TextBox 4"/>
          <p:cNvSpPr txBox="1">
            <a:spLocks noChangeArrowheads="1"/>
          </p:cNvSpPr>
          <p:nvPr/>
        </p:nvSpPr>
        <p:spPr bwMode="auto">
          <a:xfrm>
            <a:off x="304800" y="1600200"/>
            <a:ext cx="7848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latin typeface="Times New Roman" panose="02020603050405020304" pitchFamily="18" charset="0"/>
                <a:cs typeface="Times New Roman" panose="02020603050405020304" pitchFamily="18" charset="0"/>
              </a:rPr>
              <a:t>Define Y</a:t>
            </a:r>
            <a:r>
              <a:rPr lang="en-US" altLang="en-US" baseline="-25000">
                <a:latin typeface="Times New Roman" panose="02020603050405020304" pitchFamily="18" charset="0"/>
                <a:cs typeface="Times New Roman" panose="02020603050405020304" pitchFamily="18" charset="0"/>
              </a:rPr>
              <a:t>j</a:t>
            </a:r>
            <a:r>
              <a:rPr lang="en-US" altLang="en-US">
                <a:latin typeface="Times New Roman" panose="02020603050405020304" pitchFamily="18" charset="0"/>
                <a:cs typeface="Times New Roman" panose="02020603050405020304" pitchFamily="18" charset="0"/>
              </a:rPr>
              <a:t> to be a random variable, the fraction in a sample of size n that fail prior to t</a:t>
            </a:r>
            <a:r>
              <a:rPr lang="en-US" altLang="en-US" baseline="-25000">
                <a:latin typeface="Times New Roman" panose="02020603050405020304" pitchFamily="18" charset="0"/>
                <a:cs typeface="Times New Roman" panose="02020603050405020304" pitchFamily="18" charset="0"/>
              </a:rPr>
              <a:t>j</a:t>
            </a:r>
            <a:r>
              <a:rPr lang="en-US" altLang="en-US">
                <a:latin typeface="Times New Roman" panose="02020603050405020304" pitchFamily="18" charset="0"/>
                <a:cs typeface="Times New Roman" panose="02020603050405020304" pitchFamily="18" charset="0"/>
              </a:rPr>
              <a:t>.</a:t>
            </a:r>
            <a:endParaRPr lang="en-US" altLang="en-US"/>
          </a:p>
        </p:txBody>
      </p:sp>
      <p:pic>
        <p:nvPicPr>
          <p:cNvPr id="16391" name="Chart 2"/>
          <p:cNvPicPr>
            <a:picLocks noChangeArrowheads="1"/>
          </p:cNvPicPr>
          <p:nvPr/>
        </p:nvPicPr>
        <p:blipFill>
          <a:blip r:embed="rId3">
            <a:extLst>
              <a:ext uri="{28A0092B-C50C-407E-A947-70E740481C1C}">
                <a14:useLocalDpi xmlns:a14="http://schemas.microsoft.com/office/drawing/2010/main" val="0"/>
              </a:ext>
            </a:extLst>
          </a:blip>
          <a:srcRect l="-2844" t="-1170" r="-3838" b="-4221"/>
          <a:stretch>
            <a:fillRect/>
          </a:stretch>
        </p:blipFill>
        <p:spPr bwMode="auto">
          <a:xfrm>
            <a:off x="1981200" y="2514600"/>
            <a:ext cx="4495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16386" name="Object 3"/>
          <p:cNvGraphicFramePr>
            <a:graphicFrameLocks noChangeAspect="1"/>
          </p:cNvGraphicFramePr>
          <p:nvPr/>
        </p:nvGraphicFramePr>
        <p:xfrm>
          <a:off x="1066800" y="5257800"/>
          <a:ext cx="6573838" cy="742950"/>
        </p:xfrm>
        <a:graphic>
          <a:graphicData uri="http://schemas.openxmlformats.org/presentationml/2006/ole">
            <mc:AlternateContent xmlns:mc="http://schemas.openxmlformats.org/markup-compatibility/2006">
              <mc:Choice xmlns:v="urn:schemas-microsoft-com:vml" Requires="v">
                <p:oleObj spid="_x0000_s16393" name="Equation" r:id="rId4" imgW="3657600" imgH="419100" progId="Equation.DSMT4">
                  <p:embed/>
                </p:oleObj>
              </mc:Choice>
              <mc:Fallback>
                <p:oleObj name="Equation" r:id="rId4" imgW="3657600" imgH="4191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5257800"/>
                        <a:ext cx="6573838"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4"/>
          <p:cNvSpPr>
            <a:spLocks noGrp="1"/>
          </p:cNvSpPr>
          <p:nvPr>
            <p:ph type="title"/>
          </p:nvPr>
        </p:nvSpPr>
        <p:spPr>
          <a:xfrm>
            <a:off x="1219200" y="381000"/>
            <a:ext cx="7107238" cy="885825"/>
          </a:xfrm>
        </p:spPr>
        <p:txBody>
          <a:bodyPr/>
          <a:lstStyle/>
          <a:p>
            <a:r>
              <a:rPr lang="en-US" altLang="en-US" sz="3600"/>
              <a:t>Nonparametric Confidence Intervals</a:t>
            </a:r>
            <a:endParaRPr lang="en-US" altLang="en-US"/>
          </a:p>
        </p:txBody>
      </p:sp>
      <p:sp>
        <p:nvSpPr>
          <p:cNvPr id="6" name="Content Placeholder 5"/>
          <p:cNvSpPr>
            <a:spLocks noGrp="1"/>
          </p:cNvSpPr>
          <p:nvPr>
            <p:ph idx="1"/>
          </p:nvPr>
        </p:nvSpPr>
        <p:spPr>
          <a:xfrm>
            <a:off x="381000" y="1600200"/>
            <a:ext cx="7772400" cy="3200400"/>
          </a:xfrm>
        </p:spPr>
        <p:txBody>
          <a:bodyPr/>
          <a:lstStyle/>
          <a:p>
            <a:pPr marL="0" indent="457200">
              <a:lnSpc>
                <a:spcPct val="150000"/>
              </a:lnSpc>
              <a:spcBef>
                <a:spcPts val="0"/>
              </a:spcBef>
              <a:spcAft>
                <a:spcPts val="0"/>
              </a:spcAft>
              <a:defRPr/>
            </a:pPr>
            <a:r>
              <a:rPr lang="en-US" dirty="0">
                <a:latin typeface="Times New Roman"/>
                <a:ea typeface="Times New Roman"/>
              </a:rPr>
              <a:t>If a 100(1-</a:t>
            </a:r>
            <a:r>
              <a:rPr lang="en-US" dirty="0">
                <a:latin typeface="Times New Roman"/>
                <a:ea typeface="Times New Roman"/>
                <a:sym typeface="Symbol"/>
              </a:rPr>
              <a:t></a:t>
            </a:r>
            <a:r>
              <a:rPr lang="en-US" dirty="0">
                <a:latin typeface="Times New Roman"/>
                <a:ea typeface="Times New Roman"/>
              </a:rPr>
              <a:t>) percent confidence interval is desired for the fraction failing prior to the </a:t>
            </a:r>
            <a:r>
              <a:rPr lang="en-US" dirty="0" err="1">
                <a:latin typeface="Times New Roman"/>
                <a:ea typeface="Times New Roman"/>
              </a:rPr>
              <a:t>j</a:t>
            </a:r>
            <a:r>
              <a:rPr lang="en-US" baseline="30000" dirty="0" err="1">
                <a:latin typeface="Times New Roman"/>
                <a:ea typeface="Times New Roman"/>
              </a:rPr>
              <a:t>th</a:t>
            </a:r>
            <a:r>
              <a:rPr lang="en-US" dirty="0">
                <a:latin typeface="Times New Roman"/>
                <a:ea typeface="Times New Roman"/>
              </a:rPr>
              <a:t> failure time, then define </a:t>
            </a:r>
            <a:r>
              <a:rPr lang="en-US" i="1" dirty="0" err="1">
                <a:latin typeface="Times New Roman"/>
                <a:ea typeface="Times New Roman"/>
              </a:rPr>
              <a:t>L</a:t>
            </a:r>
            <a:r>
              <a:rPr lang="en-US" i="1" baseline="-25000" dirty="0" err="1">
                <a:latin typeface="Times New Roman"/>
                <a:ea typeface="Times New Roman"/>
              </a:rPr>
              <a:t>j</a:t>
            </a:r>
            <a:r>
              <a:rPr lang="en-US" i="1" baseline="-25000" dirty="0">
                <a:latin typeface="Times New Roman"/>
                <a:ea typeface="Times New Roman"/>
              </a:rPr>
              <a:t> </a:t>
            </a:r>
            <a:r>
              <a:rPr lang="en-US" dirty="0">
                <a:latin typeface="Times New Roman"/>
                <a:ea typeface="Times New Roman"/>
              </a:rPr>
              <a:t>and </a:t>
            </a:r>
            <a:r>
              <a:rPr lang="en-US" i="1" dirty="0" err="1">
                <a:latin typeface="Times New Roman"/>
                <a:ea typeface="Times New Roman"/>
              </a:rPr>
              <a:t>U</a:t>
            </a:r>
            <a:r>
              <a:rPr lang="en-US" i="1" baseline="-25000" dirty="0" err="1">
                <a:latin typeface="Times New Roman"/>
                <a:ea typeface="Times New Roman"/>
              </a:rPr>
              <a:t>j</a:t>
            </a:r>
            <a:r>
              <a:rPr lang="en-US" i="1" dirty="0">
                <a:latin typeface="Times New Roman"/>
                <a:ea typeface="Times New Roman"/>
              </a:rPr>
              <a:t> </a:t>
            </a:r>
            <a:r>
              <a:rPr lang="en-US" dirty="0">
                <a:latin typeface="Times New Roman"/>
                <a:ea typeface="Times New Roman"/>
              </a:rPr>
              <a:t>so that </a:t>
            </a:r>
          </a:p>
          <a:p>
            <a:pPr>
              <a:defRPr/>
            </a:pPr>
            <a:endParaRPr lang="en-US" dirty="0"/>
          </a:p>
        </p:txBody>
      </p:sp>
      <p:sp>
        <p:nvSpPr>
          <p:cNvPr id="3" name="Date Placeholder 2"/>
          <p:cNvSpPr>
            <a:spLocks noGrp="1"/>
          </p:cNvSpPr>
          <p:nvPr>
            <p:ph type="dt" sz="quarter" idx="10"/>
          </p:nvPr>
        </p:nvSpPr>
        <p:spPr/>
        <p:txBody>
          <a:bodyPr/>
          <a:lstStyle/>
          <a:p>
            <a:pPr>
              <a:defRPr/>
            </a:pPr>
            <a:r>
              <a:rPr lang="en-US"/>
              <a:t>Chapter 12</a:t>
            </a:r>
          </a:p>
        </p:txBody>
      </p:sp>
      <p:sp>
        <p:nvSpPr>
          <p:cNvPr id="4" name="Slide Number Placeholder 3"/>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FA771377-5F58-4822-A1B6-D4F2E127C6C3}" type="slidenum">
              <a:rPr lang="en-US" altLang="en-US" sz="1400">
                <a:latin typeface="Tahoma" panose="020B0604030504040204" pitchFamily="34" charset="0"/>
              </a:rPr>
              <a:pPr/>
              <a:t>28</a:t>
            </a:fld>
            <a:endParaRPr lang="en-US" altLang="en-US" sz="1400">
              <a:latin typeface="Tahoma" panose="020B0604030504040204" pitchFamily="34" charset="0"/>
            </a:endParaRPr>
          </a:p>
        </p:txBody>
      </p:sp>
      <p:sp>
        <p:nvSpPr>
          <p:cNvPr id="1741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aphicFrame>
        <p:nvGraphicFramePr>
          <p:cNvPr id="17410" name="Object 1"/>
          <p:cNvGraphicFramePr>
            <a:graphicFrameLocks noChangeAspect="1"/>
          </p:cNvGraphicFramePr>
          <p:nvPr/>
        </p:nvGraphicFramePr>
        <p:xfrm>
          <a:off x="1066800" y="3657600"/>
          <a:ext cx="6154738" cy="981075"/>
        </p:xfrm>
        <a:graphic>
          <a:graphicData uri="http://schemas.openxmlformats.org/presentationml/2006/ole">
            <mc:AlternateContent xmlns:mc="http://schemas.openxmlformats.org/markup-compatibility/2006">
              <mc:Choice xmlns:v="urn:schemas-microsoft-com:vml" Requires="v">
                <p:oleObj spid="_x0000_s17417" name="Equation" r:id="rId3" imgW="3289300" imgH="520700" progId="Equation.DSMT4">
                  <p:embed/>
                </p:oleObj>
              </mc:Choice>
              <mc:Fallback>
                <p:oleObj name="Equation" r:id="rId3" imgW="3289300" imgH="5207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657600"/>
                        <a:ext cx="6154738"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6" name="TextBox 9"/>
          <p:cNvSpPr txBox="1">
            <a:spLocks noChangeArrowheads="1"/>
          </p:cNvSpPr>
          <p:nvPr/>
        </p:nvSpPr>
        <p:spPr bwMode="auto">
          <a:xfrm>
            <a:off x="1676400" y="4953000"/>
            <a:ext cx="4652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Therefore Pr{</a:t>
            </a:r>
            <a:r>
              <a:rPr lang="en-US" altLang="en-US" i="1">
                <a:latin typeface="Times New Roman" panose="02020603050405020304" pitchFamily="18" charset="0"/>
                <a:cs typeface="Times New Roman" panose="02020603050405020304" pitchFamily="18" charset="0"/>
              </a:rPr>
              <a:t> L</a:t>
            </a:r>
            <a:r>
              <a:rPr lang="en-US" altLang="en-US" i="1" baseline="-25000">
                <a:latin typeface="Times New Roman" panose="02020603050405020304" pitchFamily="18" charset="0"/>
                <a:cs typeface="Times New Roman" panose="02020603050405020304" pitchFamily="18" charset="0"/>
              </a:rPr>
              <a:t>j </a:t>
            </a:r>
            <a:r>
              <a:rPr lang="en-US" altLang="en-US">
                <a:latin typeface="Times New Roman" panose="02020603050405020304" pitchFamily="18" charset="0"/>
                <a:cs typeface="Times New Roman" panose="02020603050405020304" pitchFamily="18" charset="0"/>
                <a:sym typeface="Symbol" panose="05050102010706020507" pitchFamily="18" charset="2"/>
              </a:rPr>
              <a:t></a:t>
            </a:r>
            <a:r>
              <a:rPr lang="en-US" altLang="en-US">
                <a:latin typeface="Times New Roman" panose="02020603050405020304" pitchFamily="18" charset="0"/>
                <a:cs typeface="Times New Roman" panose="02020603050405020304" pitchFamily="18" charset="0"/>
              </a:rPr>
              <a:t> Y</a:t>
            </a:r>
            <a:r>
              <a:rPr lang="en-US" altLang="en-US" baseline="-25000">
                <a:latin typeface="Times New Roman" panose="02020603050405020304" pitchFamily="18" charset="0"/>
                <a:cs typeface="Times New Roman" panose="02020603050405020304" pitchFamily="18" charset="0"/>
              </a:rPr>
              <a:t>j</a:t>
            </a:r>
            <a:r>
              <a:rPr lang="en-US" alt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sym typeface="Symbol" panose="05050102010706020507" pitchFamily="18" charset="2"/>
              </a:rPr>
              <a:t></a:t>
            </a:r>
            <a:r>
              <a:rPr lang="en-US" altLang="en-US">
                <a:latin typeface="Times New Roman" panose="02020603050405020304" pitchFamily="18" charset="0"/>
                <a:cs typeface="Times New Roman" panose="02020603050405020304" pitchFamily="18" charset="0"/>
              </a:rPr>
              <a:t> </a:t>
            </a:r>
            <a:r>
              <a:rPr lang="en-US" altLang="en-US" i="1">
                <a:latin typeface="Times New Roman" panose="02020603050405020304" pitchFamily="18" charset="0"/>
                <a:cs typeface="Times New Roman" panose="02020603050405020304" pitchFamily="18" charset="0"/>
              </a:rPr>
              <a:t>U</a:t>
            </a:r>
            <a:r>
              <a:rPr lang="en-US" altLang="en-US" i="1" baseline="-25000">
                <a:latin typeface="Times New Roman" panose="02020603050405020304" pitchFamily="18" charset="0"/>
                <a:cs typeface="Times New Roman" panose="02020603050405020304" pitchFamily="18" charset="0"/>
              </a:rPr>
              <a:t>j </a:t>
            </a:r>
            <a:r>
              <a:rPr lang="en-US" altLang="en-US">
                <a:latin typeface="Times New Roman" panose="02020603050405020304" pitchFamily="18" charset="0"/>
                <a:cs typeface="Times New Roman" panose="02020603050405020304" pitchFamily="18" charset="0"/>
              </a:rPr>
              <a:t>} = 1 - </a:t>
            </a:r>
            <a:r>
              <a:rPr lang="en-US" altLang="en-US">
                <a:latin typeface="Times New Roman" panose="02020603050405020304" pitchFamily="18" charset="0"/>
                <a:cs typeface="Times New Roman" panose="02020603050405020304" pitchFamily="18" charset="0"/>
                <a:sym typeface="Symbol" panose="05050102010706020507" pitchFamily="18" charset="2"/>
              </a:rPr>
              <a:t></a:t>
            </a:r>
            <a:r>
              <a:rPr lang="en-US" altLang="en-US">
                <a:latin typeface="Times New Roman" panose="02020603050405020304" pitchFamily="18" charset="0"/>
                <a:cs typeface="Times New Roman" panose="02020603050405020304" pitchFamily="18" charset="0"/>
              </a:rPr>
              <a:t>. </a:t>
            </a: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219200" y="381000"/>
            <a:ext cx="7107238" cy="885825"/>
          </a:xfrm>
        </p:spPr>
        <p:txBody>
          <a:bodyPr/>
          <a:lstStyle/>
          <a:p>
            <a:r>
              <a:rPr lang="en-US" altLang="en-US" sz="3600">
                <a:latin typeface="Times New Roman" panose="02020603050405020304" pitchFamily="18" charset="0"/>
                <a:cs typeface="Times New Roman" panose="02020603050405020304" pitchFamily="18" charset="0"/>
              </a:rPr>
              <a:t>Example 12.13</a:t>
            </a:r>
            <a:endParaRPr lang="en-US" altLang="en-US"/>
          </a:p>
        </p:txBody>
      </p:sp>
      <p:sp>
        <p:nvSpPr>
          <p:cNvPr id="37891" name="Content Placeholder 2"/>
          <p:cNvSpPr>
            <a:spLocks noGrp="1"/>
          </p:cNvSpPr>
          <p:nvPr>
            <p:ph idx="1"/>
          </p:nvPr>
        </p:nvSpPr>
        <p:spPr>
          <a:xfrm>
            <a:off x="609600" y="1676400"/>
            <a:ext cx="7772400" cy="1295400"/>
          </a:xfrm>
        </p:spPr>
        <p:txBody>
          <a:bodyPr/>
          <a:lstStyle/>
          <a:p>
            <a:r>
              <a:rPr lang="en-US" altLang="en-US">
                <a:latin typeface="Times New Roman" panose="02020603050405020304" pitchFamily="18" charset="0"/>
                <a:cs typeface="Times New Roman" panose="02020603050405020304" pitchFamily="18" charset="0"/>
              </a:rPr>
              <a:t>For a sample size of 5 and </a:t>
            </a:r>
            <a:r>
              <a:rPr lang="en-US" altLang="en-US">
                <a:latin typeface="Times New Roman" panose="02020603050405020304" pitchFamily="18" charset="0"/>
                <a:cs typeface="Times New Roman" panose="02020603050405020304" pitchFamily="18" charset="0"/>
                <a:sym typeface="Symbol" panose="05050102010706020507" pitchFamily="18" charset="2"/>
              </a:rPr>
              <a:t></a:t>
            </a:r>
            <a:r>
              <a:rPr lang="en-US" altLang="en-US">
                <a:latin typeface="Times New Roman" panose="02020603050405020304" pitchFamily="18" charset="0"/>
                <a:cs typeface="Times New Roman" panose="02020603050405020304" pitchFamily="18" charset="0"/>
              </a:rPr>
              <a:t> = .20, </a:t>
            </a:r>
            <a:r>
              <a:rPr lang="en-US" altLang="en-US" i="1">
                <a:latin typeface="Times New Roman" panose="02020603050405020304" pitchFamily="18" charset="0"/>
                <a:cs typeface="Times New Roman" panose="02020603050405020304" pitchFamily="18" charset="0"/>
              </a:rPr>
              <a:t>Lj, U</a:t>
            </a:r>
            <a:r>
              <a:rPr lang="en-US" altLang="en-US" i="1" baseline="-25000">
                <a:latin typeface="Times New Roman" panose="02020603050405020304" pitchFamily="18" charset="0"/>
                <a:cs typeface="Times New Roman" panose="02020603050405020304" pitchFamily="18" charset="0"/>
              </a:rPr>
              <a:t>j</a:t>
            </a:r>
            <a:r>
              <a:rPr lang="en-US" altLang="en-US">
                <a:latin typeface="Times New Roman" panose="02020603050405020304" pitchFamily="18" charset="0"/>
                <a:cs typeface="Times New Roman" panose="02020603050405020304" pitchFamily="18" charset="0"/>
              </a:rPr>
              <a:t>, and the median of Y</a:t>
            </a:r>
            <a:r>
              <a:rPr lang="en-US" altLang="en-US" baseline="-25000">
                <a:latin typeface="Times New Roman" panose="02020603050405020304" pitchFamily="18" charset="0"/>
                <a:cs typeface="Times New Roman" panose="02020603050405020304" pitchFamily="18" charset="0"/>
              </a:rPr>
              <a:t>j</a:t>
            </a:r>
            <a:r>
              <a:rPr lang="en-US" altLang="en-US">
                <a:latin typeface="Times New Roman" panose="02020603050405020304" pitchFamily="18" charset="0"/>
                <a:cs typeface="Times New Roman" panose="02020603050405020304" pitchFamily="18" charset="0"/>
              </a:rPr>
              <a:t> are </a:t>
            </a:r>
            <a:endParaRPr lang="en-US" altLang="en-US"/>
          </a:p>
        </p:txBody>
      </p:sp>
      <p:sp>
        <p:nvSpPr>
          <p:cNvPr id="4" name="Date Placeholder 3"/>
          <p:cNvSpPr>
            <a:spLocks noGrp="1"/>
          </p:cNvSpPr>
          <p:nvPr>
            <p:ph type="dt" sz="quarter" idx="10"/>
          </p:nvPr>
        </p:nvSpPr>
        <p:spPr/>
        <p:txBody>
          <a:bodyPr/>
          <a:lstStyle/>
          <a:p>
            <a:pPr>
              <a:defRPr/>
            </a:pPr>
            <a:r>
              <a:rPr lang="en-US"/>
              <a:t>Chapter 12</a:t>
            </a:r>
          </a:p>
        </p:txBody>
      </p:sp>
      <p:sp>
        <p:nvSpPr>
          <p:cNvPr id="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E753B5BF-9002-4555-BA56-540AB726CD91}" type="slidenum">
              <a:rPr lang="en-US" altLang="en-US" sz="1400">
                <a:latin typeface="Tahoma" panose="020B0604030504040204" pitchFamily="34" charset="0"/>
              </a:rPr>
              <a:pPr/>
              <a:t>29</a:t>
            </a:fld>
            <a:endParaRPr lang="en-US" altLang="en-US" sz="1400">
              <a:latin typeface="Tahoma" panose="020B0604030504040204" pitchFamily="34" charset="0"/>
            </a:endParaRPr>
          </a:p>
        </p:txBody>
      </p:sp>
      <p:graphicFrame>
        <p:nvGraphicFramePr>
          <p:cNvPr id="6" name="Table 5"/>
          <p:cNvGraphicFramePr>
            <a:graphicFrameLocks noGrp="1"/>
          </p:cNvGraphicFramePr>
          <p:nvPr/>
        </p:nvGraphicFramePr>
        <p:xfrm>
          <a:off x="1066800" y="2819400"/>
          <a:ext cx="6172200" cy="2743200"/>
        </p:xfrm>
        <a:graphic>
          <a:graphicData uri="http://schemas.openxmlformats.org/drawingml/2006/table">
            <a:tbl>
              <a:tblPr/>
              <a:tblGrid>
                <a:gridCol w="1253342">
                  <a:extLst>
                    <a:ext uri="{9D8B030D-6E8A-4147-A177-3AD203B41FA5}">
                      <a16:colId xmlns:a16="http://schemas.microsoft.com/office/drawing/2014/main" val="20000"/>
                    </a:ext>
                  </a:extLst>
                </a:gridCol>
                <a:gridCol w="1626015">
                  <a:extLst>
                    <a:ext uri="{9D8B030D-6E8A-4147-A177-3AD203B41FA5}">
                      <a16:colId xmlns:a16="http://schemas.microsoft.com/office/drawing/2014/main" val="20001"/>
                    </a:ext>
                  </a:extLst>
                </a:gridCol>
                <a:gridCol w="1621720">
                  <a:extLst>
                    <a:ext uri="{9D8B030D-6E8A-4147-A177-3AD203B41FA5}">
                      <a16:colId xmlns:a16="http://schemas.microsoft.com/office/drawing/2014/main" val="20002"/>
                    </a:ext>
                  </a:extLst>
                </a:gridCol>
                <a:gridCol w="1671123">
                  <a:extLst>
                    <a:ext uri="{9D8B030D-6E8A-4147-A177-3AD203B41FA5}">
                      <a16:colId xmlns:a16="http://schemas.microsoft.com/office/drawing/2014/main" val="20003"/>
                    </a:ext>
                  </a:extLst>
                </a:gridCol>
              </a:tblGrid>
              <a:tr h="381000">
                <a:tc>
                  <a:txBody>
                    <a:bodyPr/>
                    <a:lstStyle/>
                    <a:p>
                      <a:pPr marL="0" marR="0" indent="457200" algn="ctr">
                        <a:lnSpc>
                          <a:spcPct val="150000"/>
                        </a:lnSpc>
                        <a:spcBef>
                          <a:spcPts val="0"/>
                        </a:spcBef>
                        <a:spcAft>
                          <a:spcPts val="0"/>
                        </a:spcAft>
                      </a:pPr>
                      <a:r>
                        <a:rPr lang="en-US" sz="2000" i="1">
                          <a:latin typeface="Arial"/>
                          <a:ea typeface="Times New Roman"/>
                          <a:cs typeface="Times New Roman"/>
                        </a:rPr>
                        <a:t>j</a:t>
                      </a:r>
                      <a:endParaRPr lang="en-US" sz="3200">
                        <a:latin typeface="Times New Roman"/>
                        <a:ea typeface="Times New Roman"/>
                        <a:cs typeface="Times New Roman"/>
                      </a:endParaRPr>
                    </a:p>
                  </a:txBody>
                  <a:tcPr marL="0" marR="0" marT="0" marB="0" anchor="b">
                    <a:lnL>
                      <a:noFill/>
                    </a:lnL>
                    <a:lnR>
                      <a:noFill/>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ctr">
                        <a:lnSpc>
                          <a:spcPct val="150000"/>
                        </a:lnSpc>
                        <a:spcBef>
                          <a:spcPts val="0"/>
                        </a:spcBef>
                        <a:spcAft>
                          <a:spcPts val="0"/>
                        </a:spcAft>
                      </a:pPr>
                      <a:r>
                        <a:rPr lang="en-US" sz="2000" i="1">
                          <a:solidFill>
                            <a:srgbClr val="000000"/>
                          </a:solidFill>
                          <a:latin typeface="Arial"/>
                          <a:ea typeface="Times New Roman"/>
                          <a:cs typeface="Times New Roman"/>
                        </a:rPr>
                        <a:t>L</a:t>
                      </a:r>
                      <a:r>
                        <a:rPr lang="en-US" sz="2000" i="1" baseline="-25000">
                          <a:solidFill>
                            <a:srgbClr val="000000"/>
                          </a:solidFill>
                          <a:latin typeface="Arial"/>
                          <a:ea typeface="Times New Roman"/>
                          <a:cs typeface="Times New Roman"/>
                        </a:rPr>
                        <a:t>j</a:t>
                      </a:r>
                      <a:endParaRPr lang="en-US" sz="3200">
                        <a:latin typeface="Times New Roman"/>
                        <a:ea typeface="Times New Roman"/>
                        <a:cs typeface="Times New Roman"/>
                      </a:endParaRPr>
                    </a:p>
                  </a:txBody>
                  <a:tcPr marL="0" marR="0" marT="0" marB="0" anchor="b">
                    <a:lnL>
                      <a:noFill/>
                    </a:lnL>
                    <a:lnR>
                      <a:noFill/>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ctr">
                        <a:lnSpc>
                          <a:spcPct val="150000"/>
                        </a:lnSpc>
                        <a:spcBef>
                          <a:spcPts val="0"/>
                        </a:spcBef>
                        <a:spcAft>
                          <a:spcPts val="0"/>
                        </a:spcAft>
                      </a:pPr>
                      <a:r>
                        <a:rPr lang="en-US" sz="2000">
                          <a:solidFill>
                            <a:srgbClr val="000000"/>
                          </a:solidFill>
                          <a:latin typeface="Arial"/>
                          <a:ea typeface="Times New Roman"/>
                          <a:cs typeface="Times New Roman"/>
                        </a:rPr>
                        <a:t>median</a:t>
                      </a:r>
                      <a:endParaRPr lang="en-US" sz="3200">
                        <a:latin typeface="Times New Roman"/>
                        <a:ea typeface="Times New Roman"/>
                        <a:cs typeface="Times New Roman"/>
                      </a:endParaRPr>
                    </a:p>
                  </a:txBody>
                  <a:tcPr marL="0" marR="0" marT="0" marB="0" anchor="b">
                    <a:lnL>
                      <a:noFill/>
                    </a:lnL>
                    <a:lnR>
                      <a:noFill/>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ctr">
                        <a:lnSpc>
                          <a:spcPct val="150000"/>
                        </a:lnSpc>
                        <a:spcBef>
                          <a:spcPts val="0"/>
                        </a:spcBef>
                        <a:spcAft>
                          <a:spcPts val="0"/>
                        </a:spcAft>
                      </a:pPr>
                      <a:r>
                        <a:rPr lang="en-US" sz="2000" i="1">
                          <a:solidFill>
                            <a:srgbClr val="000000"/>
                          </a:solidFill>
                          <a:latin typeface="Arial"/>
                          <a:ea typeface="Times New Roman"/>
                          <a:cs typeface="Times New Roman"/>
                        </a:rPr>
                        <a:t>U</a:t>
                      </a:r>
                      <a:r>
                        <a:rPr lang="en-US" sz="2000" i="1" baseline="-25000">
                          <a:solidFill>
                            <a:srgbClr val="000000"/>
                          </a:solidFill>
                          <a:latin typeface="Arial"/>
                          <a:ea typeface="Times New Roman"/>
                          <a:cs typeface="Times New Roman"/>
                        </a:rPr>
                        <a:t>j</a:t>
                      </a:r>
                      <a:endParaRPr lang="en-US" sz="3200">
                        <a:latin typeface="Times New Roman"/>
                        <a:ea typeface="Times New Roman"/>
                        <a:cs typeface="Times New Roman"/>
                      </a:endParaRPr>
                    </a:p>
                  </a:txBody>
                  <a:tcPr marL="0" marR="0" marT="0" marB="0" anchor="b">
                    <a:lnL>
                      <a:noFill/>
                    </a:lnL>
                    <a:lnR>
                      <a:noFill/>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marL="0" marR="0" indent="457200" algn="ctr">
                        <a:lnSpc>
                          <a:spcPct val="150000"/>
                        </a:lnSpc>
                        <a:spcBef>
                          <a:spcPts val="0"/>
                        </a:spcBef>
                        <a:spcAft>
                          <a:spcPts val="0"/>
                        </a:spcAft>
                      </a:pPr>
                      <a:r>
                        <a:rPr lang="en-US" sz="2000">
                          <a:latin typeface="Arial"/>
                          <a:ea typeface="Times New Roman"/>
                          <a:cs typeface="Times New Roman"/>
                        </a:rPr>
                        <a:t>1</a:t>
                      </a:r>
                      <a:endParaRPr lang="en-US" sz="32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457200" algn="ctr">
                        <a:lnSpc>
                          <a:spcPct val="150000"/>
                        </a:lnSpc>
                        <a:spcBef>
                          <a:spcPts val="0"/>
                        </a:spcBef>
                        <a:spcAft>
                          <a:spcPts val="0"/>
                        </a:spcAft>
                      </a:pPr>
                      <a:r>
                        <a:rPr lang="en-US" sz="2000">
                          <a:solidFill>
                            <a:srgbClr val="000000"/>
                          </a:solidFill>
                          <a:latin typeface="Arial"/>
                          <a:ea typeface="Times New Roman"/>
                          <a:cs typeface="Times New Roman"/>
                        </a:rPr>
                        <a:t>0.0209</a:t>
                      </a:r>
                      <a:endParaRPr lang="en-US" sz="32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457200" algn="ctr">
                        <a:lnSpc>
                          <a:spcPct val="150000"/>
                        </a:lnSpc>
                        <a:spcBef>
                          <a:spcPts val="0"/>
                        </a:spcBef>
                        <a:spcAft>
                          <a:spcPts val="0"/>
                        </a:spcAft>
                      </a:pPr>
                      <a:r>
                        <a:rPr lang="en-US" sz="2000">
                          <a:solidFill>
                            <a:srgbClr val="000000"/>
                          </a:solidFill>
                          <a:latin typeface="Arial"/>
                          <a:ea typeface="Times New Roman"/>
                          <a:cs typeface="Times New Roman"/>
                        </a:rPr>
                        <a:t>0.1294</a:t>
                      </a:r>
                      <a:endParaRPr lang="en-US" sz="32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457200" algn="ctr">
                        <a:lnSpc>
                          <a:spcPct val="150000"/>
                        </a:lnSpc>
                        <a:spcBef>
                          <a:spcPts val="0"/>
                        </a:spcBef>
                        <a:spcAft>
                          <a:spcPts val="0"/>
                        </a:spcAft>
                      </a:pPr>
                      <a:r>
                        <a:rPr lang="en-US" sz="2000">
                          <a:solidFill>
                            <a:srgbClr val="000000"/>
                          </a:solidFill>
                          <a:latin typeface="Arial"/>
                          <a:ea typeface="Times New Roman"/>
                          <a:cs typeface="Times New Roman"/>
                        </a:rPr>
                        <a:t>0.3690</a:t>
                      </a:r>
                      <a:endParaRPr lang="en-US" sz="32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81000">
                <a:tc>
                  <a:txBody>
                    <a:bodyPr/>
                    <a:lstStyle/>
                    <a:p>
                      <a:pPr marL="0" marR="0" indent="457200" algn="ctr">
                        <a:lnSpc>
                          <a:spcPct val="150000"/>
                        </a:lnSpc>
                        <a:spcBef>
                          <a:spcPts val="0"/>
                        </a:spcBef>
                        <a:spcAft>
                          <a:spcPts val="0"/>
                        </a:spcAft>
                      </a:pPr>
                      <a:r>
                        <a:rPr lang="en-US" sz="2000">
                          <a:latin typeface="Arial"/>
                          <a:ea typeface="Times New Roman"/>
                          <a:cs typeface="Times New Roman"/>
                        </a:rPr>
                        <a:t>2</a:t>
                      </a:r>
                      <a:endParaRPr lang="en-US" sz="32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457200" algn="ctr">
                        <a:lnSpc>
                          <a:spcPct val="150000"/>
                        </a:lnSpc>
                        <a:spcBef>
                          <a:spcPts val="0"/>
                        </a:spcBef>
                        <a:spcAft>
                          <a:spcPts val="0"/>
                        </a:spcAft>
                      </a:pPr>
                      <a:r>
                        <a:rPr lang="en-US" sz="2000">
                          <a:solidFill>
                            <a:srgbClr val="000000"/>
                          </a:solidFill>
                          <a:latin typeface="Arial"/>
                          <a:ea typeface="Times New Roman"/>
                          <a:cs typeface="Times New Roman"/>
                        </a:rPr>
                        <a:t>0.1122</a:t>
                      </a:r>
                      <a:endParaRPr lang="en-US" sz="32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457200" algn="ctr">
                        <a:lnSpc>
                          <a:spcPct val="150000"/>
                        </a:lnSpc>
                        <a:spcBef>
                          <a:spcPts val="0"/>
                        </a:spcBef>
                        <a:spcAft>
                          <a:spcPts val="0"/>
                        </a:spcAft>
                      </a:pPr>
                      <a:r>
                        <a:rPr lang="en-US" sz="2000">
                          <a:solidFill>
                            <a:srgbClr val="000000"/>
                          </a:solidFill>
                          <a:latin typeface="Arial"/>
                          <a:ea typeface="Times New Roman"/>
                          <a:cs typeface="Times New Roman"/>
                        </a:rPr>
                        <a:t>0.3138</a:t>
                      </a:r>
                      <a:endParaRPr lang="en-US" sz="32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457200" algn="ctr">
                        <a:lnSpc>
                          <a:spcPct val="150000"/>
                        </a:lnSpc>
                        <a:spcBef>
                          <a:spcPts val="0"/>
                        </a:spcBef>
                        <a:spcAft>
                          <a:spcPts val="0"/>
                        </a:spcAft>
                      </a:pPr>
                      <a:r>
                        <a:rPr lang="en-US" sz="2000">
                          <a:solidFill>
                            <a:srgbClr val="000000"/>
                          </a:solidFill>
                          <a:latin typeface="Arial"/>
                          <a:ea typeface="Times New Roman"/>
                          <a:cs typeface="Times New Roman"/>
                        </a:rPr>
                        <a:t>0.5839</a:t>
                      </a:r>
                      <a:endParaRPr lang="en-US" sz="3200">
                        <a:latin typeface="Times New Roman"/>
                        <a:ea typeface="Times New Roman"/>
                        <a:cs typeface="Times New Roman"/>
                      </a:endParaRPr>
                    </a:p>
                  </a:txBody>
                  <a:tcPr marL="0" marR="0" marT="0" marB="0" anchor="b">
                    <a:lnL>
                      <a:noFill/>
                    </a:lnL>
                    <a:lnR>
                      <a:noFill/>
                    </a:lnR>
                    <a:lnT>
                      <a:noFill/>
                    </a:lnT>
                    <a:lnB>
                      <a:noFill/>
                    </a:lnB>
                  </a:tcPr>
                </a:tc>
                <a:extLst>
                  <a:ext uri="{0D108BD9-81ED-4DB2-BD59-A6C34878D82A}">
                    <a16:rowId xmlns:a16="http://schemas.microsoft.com/office/drawing/2014/main" val="10002"/>
                  </a:ext>
                </a:extLst>
              </a:tr>
              <a:tr h="381000">
                <a:tc>
                  <a:txBody>
                    <a:bodyPr/>
                    <a:lstStyle/>
                    <a:p>
                      <a:pPr marL="0" marR="0" indent="457200" algn="ctr">
                        <a:lnSpc>
                          <a:spcPct val="150000"/>
                        </a:lnSpc>
                        <a:spcBef>
                          <a:spcPts val="0"/>
                        </a:spcBef>
                        <a:spcAft>
                          <a:spcPts val="0"/>
                        </a:spcAft>
                      </a:pPr>
                      <a:r>
                        <a:rPr lang="en-US" sz="2000">
                          <a:latin typeface="Arial"/>
                          <a:ea typeface="Times New Roman"/>
                          <a:cs typeface="Times New Roman"/>
                        </a:rPr>
                        <a:t>3</a:t>
                      </a:r>
                      <a:endParaRPr lang="en-US" sz="32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457200" algn="ctr">
                        <a:lnSpc>
                          <a:spcPct val="150000"/>
                        </a:lnSpc>
                        <a:spcBef>
                          <a:spcPts val="0"/>
                        </a:spcBef>
                        <a:spcAft>
                          <a:spcPts val="0"/>
                        </a:spcAft>
                      </a:pPr>
                      <a:r>
                        <a:rPr lang="en-US" sz="2000">
                          <a:solidFill>
                            <a:srgbClr val="000000"/>
                          </a:solidFill>
                          <a:latin typeface="Arial"/>
                          <a:ea typeface="Times New Roman"/>
                          <a:cs typeface="Times New Roman"/>
                        </a:rPr>
                        <a:t>0.2466</a:t>
                      </a:r>
                      <a:endParaRPr lang="en-US" sz="32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457200" algn="ctr">
                        <a:lnSpc>
                          <a:spcPct val="150000"/>
                        </a:lnSpc>
                        <a:spcBef>
                          <a:spcPts val="0"/>
                        </a:spcBef>
                        <a:spcAft>
                          <a:spcPts val="0"/>
                        </a:spcAft>
                      </a:pPr>
                      <a:r>
                        <a:rPr lang="en-US" sz="2000">
                          <a:solidFill>
                            <a:srgbClr val="000000"/>
                          </a:solidFill>
                          <a:latin typeface="Arial"/>
                          <a:ea typeface="Times New Roman"/>
                          <a:cs typeface="Times New Roman"/>
                        </a:rPr>
                        <a:t>0.5000</a:t>
                      </a:r>
                      <a:endParaRPr lang="en-US" sz="32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457200" algn="ctr">
                        <a:lnSpc>
                          <a:spcPct val="150000"/>
                        </a:lnSpc>
                        <a:spcBef>
                          <a:spcPts val="0"/>
                        </a:spcBef>
                        <a:spcAft>
                          <a:spcPts val="0"/>
                        </a:spcAft>
                      </a:pPr>
                      <a:r>
                        <a:rPr lang="en-US" sz="2000">
                          <a:solidFill>
                            <a:srgbClr val="000000"/>
                          </a:solidFill>
                          <a:latin typeface="Arial"/>
                          <a:ea typeface="Times New Roman"/>
                          <a:cs typeface="Times New Roman"/>
                        </a:rPr>
                        <a:t>0.7534</a:t>
                      </a:r>
                      <a:endParaRPr lang="en-US" sz="3200">
                        <a:latin typeface="Times New Roman"/>
                        <a:ea typeface="Times New Roman"/>
                        <a:cs typeface="Times New Roman"/>
                      </a:endParaRPr>
                    </a:p>
                  </a:txBody>
                  <a:tcPr marL="0" marR="0" marT="0" marB="0" anchor="b">
                    <a:lnL>
                      <a:noFill/>
                    </a:lnL>
                    <a:lnR>
                      <a:noFill/>
                    </a:lnR>
                    <a:lnT>
                      <a:noFill/>
                    </a:lnT>
                    <a:lnB>
                      <a:noFill/>
                    </a:lnB>
                  </a:tcPr>
                </a:tc>
                <a:extLst>
                  <a:ext uri="{0D108BD9-81ED-4DB2-BD59-A6C34878D82A}">
                    <a16:rowId xmlns:a16="http://schemas.microsoft.com/office/drawing/2014/main" val="10003"/>
                  </a:ext>
                </a:extLst>
              </a:tr>
              <a:tr h="381000">
                <a:tc>
                  <a:txBody>
                    <a:bodyPr/>
                    <a:lstStyle/>
                    <a:p>
                      <a:pPr marL="0" marR="0" indent="457200" algn="ctr">
                        <a:lnSpc>
                          <a:spcPct val="150000"/>
                        </a:lnSpc>
                        <a:spcBef>
                          <a:spcPts val="0"/>
                        </a:spcBef>
                        <a:spcAft>
                          <a:spcPts val="0"/>
                        </a:spcAft>
                      </a:pPr>
                      <a:r>
                        <a:rPr lang="en-US" sz="2000">
                          <a:latin typeface="Arial"/>
                          <a:ea typeface="Times New Roman"/>
                          <a:cs typeface="Times New Roman"/>
                        </a:rPr>
                        <a:t>4</a:t>
                      </a:r>
                      <a:endParaRPr lang="en-US" sz="32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457200" algn="ctr">
                        <a:lnSpc>
                          <a:spcPct val="150000"/>
                        </a:lnSpc>
                        <a:spcBef>
                          <a:spcPts val="0"/>
                        </a:spcBef>
                        <a:spcAft>
                          <a:spcPts val="0"/>
                        </a:spcAft>
                      </a:pPr>
                      <a:r>
                        <a:rPr lang="en-US" sz="2000">
                          <a:solidFill>
                            <a:srgbClr val="000000"/>
                          </a:solidFill>
                          <a:latin typeface="Arial"/>
                          <a:ea typeface="Times New Roman"/>
                          <a:cs typeface="Times New Roman"/>
                        </a:rPr>
                        <a:t>0.4161</a:t>
                      </a:r>
                      <a:endParaRPr lang="en-US" sz="32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457200" algn="ctr">
                        <a:lnSpc>
                          <a:spcPct val="150000"/>
                        </a:lnSpc>
                        <a:spcBef>
                          <a:spcPts val="0"/>
                        </a:spcBef>
                        <a:spcAft>
                          <a:spcPts val="0"/>
                        </a:spcAft>
                      </a:pPr>
                      <a:r>
                        <a:rPr lang="en-US" sz="2000">
                          <a:solidFill>
                            <a:srgbClr val="000000"/>
                          </a:solidFill>
                          <a:latin typeface="Arial"/>
                          <a:ea typeface="Times New Roman"/>
                          <a:cs typeface="Times New Roman"/>
                        </a:rPr>
                        <a:t>0.6862</a:t>
                      </a:r>
                      <a:endParaRPr lang="en-US" sz="32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457200" algn="ctr">
                        <a:lnSpc>
                          <a:spcPct val="150000"/>
                        </a:lnSpc>
                        <a:spcBef>
                          <a:spcPts val="0"/>
                        </a:spcBef>
                        <a:spcAft>
                          <a:spcPts val="0"/>
                        </a:spcAft>
                      </a:pPr>
                      <a:r>
                        <a:rPr lang="en-US" sz="2000">
                          <a:solidFill>
                            <a:srgbClr val="000000"/>
                          </a:solidFill>
                          <a:latin typeface="Arial"/>
                          <a:ea typeface="Times New Roman"/>
                          <a:cs typeface="Times New Roman"/>
                        </a:rPr>
                        <a:t>0.8878</a:t>
                      </a:r>
                      <a:endParaRPr lang="en-US" sz="3200">
                        <a:latin typeface="Times New Roman"/>
                        <a:ea typeface="Times New Roman"/>
                        <a:cs typeface="Times New Roman"/>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381000">
                <a:tc>
                  <a:txBody>
                    <a:bodyPr/>
                    <a:lstStyle/>
                    <a:p>
                      <a:pPr marL="0" marR="0" indent="457200" algn="ctr">
                        <a:lnSpc>
                          <a:spcPct val="150000"/>
                        </a:lnSpc>
                        <a:spcBef>
                          <a:spcPts val="0"/>
                        </a:spcBef>
                        <a:spcAft>
                          <a:spcPts val="0"/>
                        </a:spcAft>
                      </a:pPr>
                      <a:r>
                        <a:rPr lang="en-US" sz="2000">
                          <a:latin typeface="Arial"/>
                          <a:ea typeface="Times New Roman"/>
                          <a:cs typeface="Times New Roman"/>
                        </a:rPr>
                        <a:t>5</a:t>
                      </a:r>
                      <a:endParaRPr lang="en-US" sz="32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457200" algn="ctr">
                        <a:lnSpc>
                          <a:spcPct val="150000"/>
                        </a:lnSpc>
                        <a:spcBef>
                          <a:spcPts val="0"/>
                        </a:spcBef>
                        <a:spcAft>
                          <a:spcPts val="0"/>
                        </a:spcAft>
                      </a:pPr>
                      <a:r>
                        <a:rPr lang="en-US" sz="2000">
                          <a:solidFill>
                            <a:srgbClr val="000000"/>
                          </a:solidFill>
                          <a:latin typeface="Arial"/>
                          <a:ea typeface="Times New Roman"/>
                          <a:cs typeface="Times New Roman"/>
                        </a:rPr>
                        <a:t>0.6310</a:t>
                      </a:r>
                      <a:endParaRPr lang="en-US" sz="32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457200" algn="ctr">
                        <a:lnSpc>
                          <a:spcPct val="150000"/>
                        </a:lnSpc>
                        <a:spcBef>
                          <a:spcPts val="0"/>
                        </a:spcBef>
                        <a:spcAft>
                          <a:spcPts val="0"/>
                        </a:spcAft>
                      </a:pPr>
                      <a:r>
                        <a:rPr lang="en-US" sz="2000">
                          <a:solidFill>
                            <a:srgbClr val="000000"/>
                          </a:solidFill>
                          <a:latin typeface="Arial"/>
                          <a:ea typeface="Times New Roman"/>
                          <a:cs typeface="Times New Roman"/>
                        </a:rPr>
                        <a:t>0.8706</a:t>
                      </a:r>
                      <a:endParaRPr lang="en-US" sz="32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457200" algn="ctr">
                        <a:lnSpc>
                          <a:spcPct val="150000"/>
                        </a:lnSpc>
                        <a:spcBef>
                          <a:spcPts val="0"/>
                        </a:spcBef>
                        <a:spcAft>
                          <a:spcPts val="0"/>
                        </a:spcAft>
                      </a:pPr>
                      <a:r>
                        <a:rPr lang="en-US" sz="2000" dirty="0">
                          <a:solidFill>
                            <a:srgbClr val="000000"/>
                          </a:solidFill>
                          <a:latin typeface="Arial"/>
                          <a:ea typeface="Times New Roman"/>
                          <a:cs typeface="Times New Roman"/>
                        </a:rPr>
                        <a:t>0.9791</a:t>
                      </a:r>
                      <a:endParaRPr lang="en-US" sz="32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1371600" y="609600"/>
            <a:ext cx="7543800" cy="609600"/>
          </a:xfrm>
          <a:noFill/>
        </p:spPr>
        <p:txBody>
          <a:bodyPr/>
          <a:lstStyle/>
          <a:p>
            <a:r>
              <a:rPr lang="en-US" altLang="en-US"/>
              <a:t>Ungrouped Censored Data</a:t>
            </a:r>
          </a:p>
        </p:txBody>
      </p:sp>
      <p:sp>
        <p:nvSpPr>
          <p:cNvPr id="7" name="Date Placeholder 2"/>
          <p:cNvSpPr>
            <a:spLocks noGrp="1"/>
          </p:cNvSpPr>
          <p:nvPr>
            <p:ph type="dt" sz="quarter" idx="10"/>
          </p:nvPr>
        </p:nvSpPr>
        <p:spPr/>
        <p:txBody>
          <a:bodyPr/>
          <a:lstStyle/>
          <a:p>
            <a:pPr>
              <a:defRPr/>
            </a:pPr>
            <a:r>
              <a:rPr lang="en-US"/>
              <a:t>Chapter 12</a:t>
            </a:r>
          </a:p>
        </p:txBody>
      </p:sp>
      <p:sp>
        <p:nvSpPr>
          <p:cNvPr id="8"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F31214F-8392-4230-9132-49034FB71149}" type="slidenum">
              <a:rPr lang="en-US" altLang="en-US" sz="1400">
                <a:latin typeface="Tahoma" panose="020B0604030504040204" pitchFamily="34" charset="0"/>
              </a:rPr>
              <a:pPr/>
              <a:t>3</a:t>
            </a:fld>
            <a:endParaRPr lang="en-US" altLang="en-US" sz="1400">
              <a:latin typeface="Tahoma" panose="020B0604030504040204" pitchFamily="34" charset="0"/>
            </a:endParaRPr>
          </a:p>
        </p:txBody>
      </p:sp>
      <p:sp>
        <p:nvSpPr>
          <p:cNvPr id="2055" name="Rectangle 3"/>
          <p:cNvSpPr>
            <a:spLocks noChangeArrowheads="1"/>
          </p:cNvSpPr>
          <p:nvPr/>
        </p:nvSpPr>
        <p:spPr bwMode="auto">
          <a:xfrm>
            <a:off x="533400" y="1524000"/>
            <a:ext cx="815975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800"/>
              <a:t>A sample consists of a set of ordered failure times </a:t>
            </a:r>
          </a:p>
          <a:p>
            <a:pPr algn="l"/>
            <a:r>
              <a:rPr lang="en-US" altLang="en-US" sz="2800"/>
              <a:t>plus censored times: </a:t>
            </a:r>
          </a:p>
          <a:p>
            <a:pPr algn="l"/>
            <a:endParaRPr lang="en-US" altLang="en-US" sz="2800"/>
          </a:p>
          <a:p>
            <a:pPr algn="l"/>
            <a:r>
              <a:rPr lang="en-US" altLang="en-US" sz="2800"/>
              <a:t>	</a:t>
            </a:r>
            <a:r>
              <a:rPr lang="en-US" altLang="en-US" sz="3200"/>
              <a:t>t</a:t>
            </a:r>
            <a:r>
              <a:rPr lang="en-US" altLang="en-US" sz="3200" baseline="-25000"/>
              <a:t>1</a:t>
            </a:r>
            <a:r>
              <a:rPr lang="en-US" altLang="en-US" sz="3200"/>
              <a:t>,  t</a:t>
            </a:r>
            <a:r>
              <a:rPr lang="en-US" altLang="en-US" sz="3200" baseline="-25000"/>
              <a:t>2</a:t>
            </a:r>
            <a:r>
              <a:rPr lang="en-US" altLang="en-US" sz="3200"/>
              <a:t>,  t</a:t>
            </a:r>
            <a:r>
              <a:rPr lang="en-US" altLang="en-US" sz="3200" baseline="-25000"/>
              <a:t>3</a:t>
            </a:r>
            <a:r>
              <a:rPr lang="en-US" altLang="en-US" sz="3200" baseline="30000"/>
              <a:t>+</a:t>
            </a:r>
            <a:r>
              <a:rPr lang="en-US" altLang="en-US" sz="3200"/>
              <a:t>, …  t</a:t>
            </a:r>
            <a:r>
              <a:rPr lang="en-US" altLang="en-US" sz="3200" baseline="-25000"/>
              <a:t>i</a:t>
            </a:r>
            <a:r>
              <a:rPr lang="en-US" altLang="en-US" sz="3200"/>
              <a:t>,  t</a:t>
            </a:r>
            <a:r>
              <a:rPr lang="en-US" altLang="en-US" sz="3200" baseline="-25000"/>
              <a:t>i+1</a:t>
            </a:r>
            <a:r>
              <a:rPr lang="en-US" altLang="en-US" sz="3200" baseline="30000"/>
              <a:t>+</a:t>
            </a:r>
            <a:r>
              <a:rPr lang="en-US" altLang="en-US" sz="3200"/>
              <a:t>, ..., t</a:t>
            </a:r>
            <a:r>
              <a:rPr lang="en-US" altLang="en-US" sz="3200" baseline="-25000"/>
              <a:t>n</a:t>
            </a:r>
          </a:p>
        </p:txBody>
      </p:sp>
      <p:sp>
        <p:nvSpPr>
          <p:cNvPr id="2056" name="Rectangle 4"/>
          <p:cNvSpPr>
            <a:spLocks noChangeArrowheads="1"/>
          </p:cNvSpPr>
          <p:nvPr/>
        </p:nvSpPr>
        <p:spPr bwMode="auto">
          <a:xfrm>
            <a:off x="1524000" y="3505200"/>
            <a:ext cx="5538788"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latin typeface="Times New Roman" panose="02020603050405020304" pitchFamily="18" charset="0"/>
              </a:rPr>
              <a:t>Method			complete data</a:t>
            </a:r>
          </a:p>
          <a:p>
            <a:pPr algn="l"/>
            <a:endParaRPr lang="en-US" altLang="en-US">
              <a:latin typeface="Times New Roman" panose="02020603050405020304" pitchFamily="18" charset="0"/>
            </a:endParaRPr>
          </a:p>
          <a:p>
            <a:pPr algn="l"/>
            <a:r>
              <a:rPr lang="en-US" altLang="en-US">
                <a:latin typeface="Times New Roman" panose="02020603050405020304" pitchFamily="18" charset="0"/>
              </a:rPr>
              <a:t>Product Limit Estimator</a:t>
            </a:r>
          </a:p>
          <a:p>
            <a:pPr algn="l"/>
            <a:r>
              <a:rPr lang="en-US" altLang="en-US">
                <a:latin typeface="Times New Roman" panose="02020603050405020304" pitchFamily="18" charset="0"/>
              </a:rPr>
              <a:t>Kaplan-Meier </a:t>
            </a:r>
          </a:p>
          <a:p>
            <a:pPr algn="l"/>
            <a:r>
              <a:rPr lang="en-US" altLang="en-US">
                <a:latin typeface="Times New Roman" panose="02020603050405020304" pitchFamily="18" charset="0"/>
              </a:rPr>
              <a:t>Rank adjustment	</a:t>
            </a:r>
          </a:p>
        </p:txBody>
      </p:sp>
      <p:graphicFrame>
        <p:nvGraphicFramePr>
          <p:cNvPr id="2050" name="Object 5"/>
          <p:cNvGraphicFramePr>
            <a:graphicFrameLocks/>
          </p:cNvGraphicFramePr>
          <p:nvPr/>
        </p:nvGraphicFramePr>
        <p:xfrm>
          <a:off x="5040313" y="4062413"/>
          <a:ext cx="2214562" cy="517525"/>
        </p:xfrm>
        <a:graphic>
          <a:graphicData uri="http://schemas.openxmlformats.org/presentationml/2006/ole">
            <mc:AlternateContent xmlns:mc="http://schemas.openxmlformats.org/markup-compatibility/2006">
              <mc:Choice xmlns:v="urn:schemas-microsoft-com:vml" Requires="v">
                <p:oleObj spid="_x0000_s2057" name="Equation" r:id="rId4" imgW="1218960" imgH="291960" progId="Equation.3">
                  <p:embed/>
                </p:oleObj>
              </mc:Choice>
              <mc:Fallback>
                <p:oleObj name="Equation" r:id="rId4" imgW="1218960" imgH="29196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0313" y="4062413"/>
                        <a:ext cx="22145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6"/>
          <p:cNvGraphicFramePr>
            <a:graphicFrameLocks/>
          </p:cNvGraphicFramePr>
          <p:nvPr/>
        </p:nvGraphicFramePr>
        <p:xfrm>
          <a:off x="5087938" y="4595813"/>
          <a:ext cx="1651000" cy="508000"/>
        </p:xfrm>
        <a:graphic>
          <a:graphicData uri="http://schemas.openxmlformats.org/presentationml/2006/ole">
            <mc:AlternateContent xmlns:mc="http://schemas.openxmlformats.org/markup-compatibility/2006">
              <mc:Choice xmlns:v="urn:schemas-microsoft-com:vml" Requires="v">
                <p:oleObj spid="_x0000_s2058" name="Equation" r:id="rId6" imgW="914400" imgH="291960" progId="Equation.3">
                  <p:embed/>
                </p:oleObj>
              </mc:Choice>
              <mc:Fallback>
                <p:oleObj name="Equation" r:id="rId6" imgW="914400" imgH="29196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7938" y="4595813"/>
                        <a:ext cx="16510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219200" y="304800"/>
            <a:ext cx="7107238" cy="885825"/>
          </a:xfrm>
        </p:spPr>
        <p:txBody>
          <a:bodyPr/>
          <a:lstStyle/>
          <a:p>
            <a:r>
              <a:rPr lang="en-US" altLang="en-US">
                <a:latin typeface="Times New Roman" panose="02020603050405020304" pitchFamily="18" charset="0"/>
                <a:cs typeface="Times New Roman" panose="02020603050405020304" pitchFamily="18" charset="0"/>
              </a:rPr>
              <a:t>Example 12.14</a:t>
            </a:r>
            <a:endParaRPr lang="en-US" altLang="en-US"/>
          </a:p>
        </p:txBody>
      </p:sp>
      <p:sp>
        <p:nvSpPr>
          <p:cNvPr id="38915" name="Content Placeholder 2"/>
          <p:cNvSpPr>
            <a:spLocks noGrp="1"/>
          </p:cNvSpPr>
          <p:nvPr>
            <p:ph idx="1"/>
          </p:nvPr>
        </p:nvSpPr>
        <p:spPr>
          <a:xfrm>
            <a:off x="685800" y="1295400"/>
            <a:ext cx="8077200" cy="1600200"/>
          </a:xfrm>
        </p:spPr>
        <p:txBody>
          <a:bodyPr/>
          <a:lstStyle/>
          <a:p>
            <a:pPr marL="457200" indent="0">
              <a:spcBef>
                <a:spcPct val="0"/>
              </a:spcBef>
            </a:pPr>
            <a:r>
              <a:rPr lang="en-US" altLang="en-US" sz="2400">
                <a:latin typeface="Times New Roman" panose="02020603050405020304" pitchFamily="18" charset="0"/>
                <a:cs typeface="Times New Roman" panose="02020603050405020304" pitchFamily="18" charset="0"/>
              </a:rPr>
              <a:t>Based upon the failure times given in Example 12.2 with n = 10 and </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a:latin typeface="Times New Roman" panose="02020603050405020304" pitchFamily="18" charset="0"/>
                <a:cs typeface="Times New Roman" panose="02020603050405020304" pitchFamily="18" charset="0"/>
              </a:rPr>
              <a:t> = .10, the following plotting positions are computed:</a:t>
            </a:r>
          </a:p>
        </p:txBody>
      </p:sp>
      <p:sp>
        <p:nvSpPr>
          <p:cNvPr id="4" name="Date Placeholder 3"/>
          <p:cNvSpPr>
            <a:spLocks noGrp="1"/>
          </p:cNvSpPr>
          <p:nvPr>
            <p:ph type="dt" sz="quarter" idx="10"/>
          </p:nvPr>
        </p:nvSpPr>
        <p:spPr/>
        <p:txBody>
          <a:bodyPr/>
          <a:lstStyle/>
          <a:p>
            <a:pPr>
              <a:defRPr/>
            </a:pPr>
            <a:r>
              <a:rPr lang="en-US"/>
              <a:t>Chapter 12</a:t>
            </a:r>
          </a:p>
        </p:txBody>
      </p:sp>
      <p:sp>
        <p:nvSpPr>
          <p:cNvPr id="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0093D260-4828-4CFF-8F54-19B6703FD77F}" type="slidenum">
              <a:rPr lang="en-US" altLang="en-US" sz="1400">
                <a:latin typeface="Tahoma" panose="020B0604030504040204" pitchFamily="34" charset="0"/>
              </a:rPr>
              <a:pPr/>
              <a:t>30</a:t>
            </a:fld>
            <a:endParaRPr lang="en-US" altLang="en-US" sz="1400">
              <a:latin typeface="Tahoma" panose="020B0604030504040204" pitchFamily="34" charset="0"/>
            </a:endParaRPr>
          </a:p>
        </p:txBody>
      </p:sp>
      <p:graphicFrame>
        <p:nvGraphicFramePr>
          <p:cNvPr id="6" name="Table 5"/>
          <p:cNvGraphicFramePr>
            <a:graphicFrameLocks noGrp="1"/>
          </p:cNvGraphicFramePr>
          <p:nvPr/>
        </p:nvGraphicFramePr>
        <p:xfrm>
          <a:off x="762000" y="2514600"/>
          <a:ext cx="7620000" cy="3840163"/>
        </p:xfrm>
        <a:graphic>
          <a:graphicData uri="http://schemas.openxmlformats.org/drawingml/2006/table">
            <a:tbl>
              <a:tblPr/>
              <a:tblGrid>
                <a:gridCol w="2438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320014">
                <a:tc>
                  <a:txBody>
                    <a:bodyPr/>
                    <a:lstStyle/>
                    <a:p>
                      <a:pPr marL="0" marR="0" indent="0" algn="r">
                        <a:lnSpc>
                          <a:spcPct val="150000"/>
                        </a:lnSpc>
                        <a:spcBef>
                          <a:spcPts val="0"/>
                        </a:spcBef>
                        <a:spcAft>
                          <a:spcPts val="0"/>
                        </a:spcAft>
                      </a:pPr>
                      <a:r>
                        <a:rPr lang="en-US" sz="1400" dirty="0">
                          <a:latin typeface="Arial"/>
                          <a:ea typeface="Times New Roman"/>
                          <a:cs typeface="Times New Roman"/>
                        </a:rPr>
                        <a:t>failure times</a:t>
                      </a:r>
                      <a:endParaRPr lang="en-US" sz="2000" dirty="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5% rank</a:t>
                      </a:r>
                      <a:endParaRPr lang="en-US" sz="20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Median</a:t>
                      </a:r>
                      <a:endParaRPr lang="en-US" sz="20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95%  rank</a:t>
                      </a:r>
                      <a:endParaRPr lang="en-US" sz="20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0014">
                <a:tc>
                  <a:txBody>
                    <a:bodyPr/>
                    <a:lstStyle/>
                    <a:p>
                      <a:pPr marL="0" marR="0" indent="0" algn="r">
                        <a:lnSpc>
                          <a:spcPct val="150000"/>
                        </a:lnSpc>
                        <a:spcBef>
                          <a:spcPts val="0"/>
                        </a:spcBef>
                        <a:spcAft>
                          <a:spcPts val="0"/>
                        </a:spcAft>
                      </a:pPr>
                      <a:r>
                        <a:rPr lang="en-US" sz="1400">
                          <a:latin typeface="Arial"/>
                          <a:ea typeface="Times New Roman"/>
                          <a:cs typeface="Times New Roman"/>
                        </a:rPr>
                        <a:t>0</a:t>
                      </a:r>
                      <a:endParaRPr lang="en-US" sz="20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a:t>
                      </a:r>
                      <a:endParaRPr lang="en-US" sz="20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a:t>
                      </a:r>
                      <a:endParaRPr lang="en-US" sz="20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a:t>
                      </a:r>
                      <a:endParaRPr lang="en-US" sz="2000">
                        <a:latin typeface="Times New Roman"/>
                        <a:ea typeface="Times New Roman"/>
                        <a:cs typeface="Times New Roman"/>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20014">
                <a:tc>
                  <a:txBody>
                    <a:bodyPr/>
                    <a:lstStyle/>
                    <a:p>
                      <a:pPr marL="0" marR="0" indent="0" algn="r">
                        <a:lnSpc>
                          <a:spcPct val="150000"/>
                        </a:lnSpc>
                        <a:spcBef>
                          <a:spcPts val="0"/>
                        </a:spcBef>
                        <a:spcAft>
                          <a:spcPts val="0"/>
                        </a:spcAft>
                      </a:pPr>
                      <a:r>
                        <a:rPr lang="en-US" sz="1400">
                          <a:solidFill>
                            <a:srgbClr val="000000"/>
                          </a:solidFill>
                          <a:latin typeface="Arial"/>
                          <a:ea typeface="Times New Roman"/>
                          <a:cs typeface="Times New Roman"/>
                        </a:rPr>
                        <a:t>15.4</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0.0051</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0.0670</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0.2589</a:t>
                      </a:r>
                      <a:endParaRPr lang="en-US" sz="2000">
                        <a:latin typeface="Times New Roman"/>
                        <a:ea typeface="Times New Roman"/>
                        <a:cs typeface="Times New Roman"/>
                      </a:endParaRPr>
                    </a:p>
                  </a:txBody>
                  <a:tcPr marL="0" marR="0" marT="0" marB="0" anchor="b">
                    <a:lnL>
                      <a:noFill/>
                    </a:lnL>
                    <a:lnR>
                      <a:noFill/>
                    </a:lnR>
                    <a:lnT>
                      <a:noFill/>
                    </a:lnT>
                    <a:lnB>
                      <a:noFill/>
                    </a:lnB>
                  </a:tcPr>
                </a:tc>
                <a:extLst>
                  <a:ext uri="{0D108BD9-81ED-4DB2-BD59-A6C34878D82A}">
                    <a16:rowId xmlns:a16="http://schemas.microsoft.com/office/drawing/2014/main" val="10002"/>
                  </a:ext>
                </a:extLst>
              </a:tr>
              <a:tr h="320014">
                <a:tc>
                  <a:txBody>
                    <a:bodyPr/>
                    <a:lstStyle/>
                    <a:p>
                      <a:pPr marL="0" marR="0" indent="0" algn="r">
                        <a:lnSpc>
                          <a:spcPct val="150000"/>
                        </a:lnSpc>
                        <a:spcBef>
                          <a:spcPts val="0"/>
                        </a:spcBef>
                        <a:spcAft>
                          <a:spcPts val="0"/>
                        </a:spcAft>
                      </a:pPr>
                      <a:r>
                        <a:rPr lang="en-US" sz="1400">
                          <a:solidFill>
                            <a:srgbClr val="000000"/>
                          </a:solidFill>
                          <a:latin typeface="Arial"/>
                          <a:ea typeface="Times New Roman"/>
                          <a:cs typeface="Times New Roman"/>
                        </a:rPr>
                        <a:t>18.9</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0.0368</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0.1623</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0.3942</a:t>
                      </a:r>
                      <a:endParaRPr lang="en-US" sz="2000">
                        <a:latin typeface="Times New Roman"/>
                        <a:ea typeface="Times New Roman"/>
                        <a:cs typeface="Times New Roman"/>
                      </a:endParaRPr>
                    </a:p>
                  </a:txBody>
                  <a:tcPr marL="0" marR="0" marT="0" marB="0" anchor="b">
                    <a:lnL>
                      <a:noFill/>
                    </a:lnL>
                    <a:lnR>
                      <a:noFill/>
                    </a:lnR>
                    <a:lnT>
                      <a:noFill/>
                    </a:lnT>
                    <a:lnB>
                      <a:noFill/>
                    </a:lnB>
                  </a:tcPr>
                </a:tc>
                <a:extLst>
                  <a:ext uri="{0D108BD9-81ED-4DB2-BD59-A6C34878D82A}">
                    <a16:rowId xmlns:a16="http://schemas.microsoft.com/office/drawing/2014/main" val="10003"/>
                  </a:ext>
                </a:extLst>
              </a:tr>
              <a:tr h="320014">
                <a:tc>
                  <a:txBody>
                    <a:bodyPr/>
                    <a:lstStyle/>
                    <a:p>
                      <a:pPr marL="0" marR="0" indent="0" algn="r">
                        <a:lnSpc>
                          <a:spcPct val="150000"/>
                        </a:lnSpc>
                        <a:spcBef>
                          <a:spcPts val="0"/>
                        </a:spcBef>
                        <a:spcAft>
                          <a:spcPts val="0"/>
                        </a:spcAft>
                      </a:pPr>
                      <a:r>
                        <a:rPr lang="en-US" sz="1400">
                          <a:solidFill>
                            <a:srgbClr val="000000"/>
                          </a:solidFill>
                          <a:latin typeface="Arial"/>
                          <a:ea typeface="Times New Roman"/>
                          <a:cs typeface="Times New Roman"/>
                        </a:rPr>
                        <a:t>20.1</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0.0873</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0.2586</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0.5069</a:t>
                      </a:r>
                      <a:endParaRPr lang="en-US" sz="2000">
                        <a:latin typeface="Times New Roman"/>
                        <a:ea typeface="Times New Roman"/>
                        <a:cs typeface="Times New Roman"/>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320014">
                <a:tc>
                  <a:txBody>
                    <a:bodyPr/>
                    <a:lstStyle/>
                    <a:p>
                      <a:pPr marL="0" marR="0" indent="0" algn="r">
                        <a:lnSpc>
                          <a:spcPct val="150000"/>
                        </a:lnSpc>
                        <a:spcBef>
                          <a:spcPts val="0"/>
                        </a:spcBef>
                        <a:spcAft>
                          <a:spcPts val="0"/>
                        </a:spcAft>
                      </a:pPr>
                      <a:r>
                        <a:rPr lang="en-US" sz="1400">
                          <a:solidFill>
                            <a:srgbClr val="000000"/>
                          </a:solidFill>
                          <a:latin typeface="Arial"/>
                          <a:ea typeface="Times New Roman"/>
                          <a:cs typeface="Times New Roman"/>
                        </a:rPr>
                        <a:t>24.5</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dirty="0">
                          <a:latin typeface="Arial"/>
                          <a:ea typeface="Times New Roman"/>
                          <a:cs typeface="Times New Roman"/>
                        </a:rPr>
                        <a:t>0.1500</a:t>
                      </a:r>
                      <a:endParaRPr lang="en-US" sz="2000" dirty="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0.3551</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b="1">
                          <a:latin typeface="Arial"/>
                          <a:ea typeface="Times New Roman"/>
                          <a:cs typeface="Times New Roman"/>
                        </a:rPr>
                        <a:t>0.6066</a:t>
                      </a:r>
                      <a:endParaRPr lang="en-US" sz="2000">
                        <a:latin typeface="Times New Roman"/>
                        <a:ea typeface="Times New Roman"/>
                        <a:cs typeface="Times New Roman"/>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320014">
                <a:tc>
                  <a:txBody>
                    <a:bodyPr/>
                    <a:lstStyle/>
                    <a:p>
                      <a:pPr marL="0" marR="0" indent="0" algn="r">
                        <a:lnSpc>
                          <a:spcPct val="150000"/>
                        </a:lnSpc>
                        <a:spcBef>
                          <a:spcPts val="0"/>
                        </a:spcBef>
                        <a:spcAft>
                          <a:spcPts val="0"/>
                        </a:spcAft>
                      </a:pPr>
                      <a:r>
                        <a:rPr lang="en-US" sz="1400">
                          <a:solidFill>
                            <a:srgbClr val="000000"/>
                          </a:solidFill>
                          <a:latin typeface="Arial"/>
                          <a:ea typeface="Times New Roman"/>
                          <a:cs typeface="Times New Roman"/>
                        </a:rPr>
                        <a:t>29.3</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0.2224</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0.4517</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0.6965</a:t>
                      </a:r>
                      <a:endParaRPr lang="en-US" sz="2000">
                        <a:latin typeface="Times New Roman"/>
                        <a:ea typeface="Times New Roman"/>
                        <a:cs typeface="Times New Roman"/>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320014">
                <a:tc>
                  <a:txBody>
                    <a:bodyPr/>
                    <a:lstStyle/>
                    <a:p>
                      <a:pPr marL="0" marR="0" indent="0" algn="r">
                        <a:lnSpc>
                          <a:spcPct val="150000"/>
                        </a:lnSpc>
                        <a:spcBef>
                          <a:spcPts val="0"/>
                        </a:spcBef>
                        <a:spcAft>
                          <a:spcPts val="0"/>
                        </a:spcAft>
                      </a:pPr>
                      <a:r>
                        <a:rPr lang="en-US" sz="1400">
                          <a:solidFill>
                            <a:srgbClr val="000000"/>
                          </a:solidFill>
                          <a:latin typeface="Arial"/>
                          <a:ea typeface="Times New Roman"/>
                          <a:cs typeface="Times New Roman"/>
                        </a:rPr>
                        <a:t>33.9</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0.3035</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0.5483</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0.7776</a:t>
                      </a:r>
                      <a:endParaRPr lang="en-US" sz="2000">
                        <a:latin typeface="Times New Roman"/>
                        <a:ea typeface="Times New Roman"/>
                        <a:cs typeface="Times New Roman"/>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320014">
                <a:tc>
                  <a:txBody>
                    <a:bodyPr/>
                    <a:lstStyle/>
                    <a:p>
                      <a:pPr marL="0" marR="0" indent="0" algn="r">
                        <a:lnSpc>
                          <a:spcPct val="150000"/>
                        </a:lnSpc>
                        <a:spcBef>
                          <a:spcPts val="0"/>
                        </a:spcBef>
                        <a:spcAft>
                          <a:spcPts val="0"/>
                        </a:spcAft>
                      </a:pPr>
                      <a:r>
                        <a:rPr lang="en-US" sz="1400">
                          <a:solidFill>
                            <a:srgbClr val="000000"/>
                          </a:solidFill>
                          <a:latin typeface="Arial"/>
                          <a:ea typeface="Times New Roman"/>
                          <a:cs typeface="Times New Roman"/>
                        </a:rPr>
                        <a:t>48.2</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0.3934</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0.6449</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0.8500</a:t>
                      </a:r>
                      <a:endParaRPr lang="en-US" sz="2000">
                        <a:latin typeface="Times New Roman"/>
                        <a:ea typeface="Times New Roman"/>
                        <a:cs typeface="Times New Roman"/>
                      </a:endParaRPr>
                    </a:p>
                  </a:txBody>
                  <a:tcPr marL="0" marR="0" marT="0" marB="0" anchor="b">
                    <a:lnL>
                      <a:noFill/>
                    </a:lnL>
                    <a:lnR>
                      <a:noFill/>
                    </a:lnR>
                    <a:lnT>
                      <a:noFill/>
                    </a:lnT>
                    <a:lnB>
                      <a:noFill/>
                    </a:lnB>
                  </a:tcPr>
                </a:tc>
                <a:extLst>
                  <a:ext uri="{0D108BD9-81ED-4DB2-BD59-A6C34878D82A}">
                    <a16:rowId xmlns:a16="http://schemas.microsoft.com/office/drawing/2014/main" val="10008"/>
                  </a:ext>
                </a:extLst>
              </a:tr>
              <a:tr h="320014">
                <a:tc>
                  <a:txBody>
                    <a:bodyPr/>
                    <a:lstStyle/>
                    <a:p>
                      <a:pPr marL="0" marR="0" indent="0" algn="r">
                        <a:lnSpc>
                          <a:spcPct val="150000"/>
                        </a:lnSpc>
                        <a:spcBef>
                          <a:spcPts val="0"/>
                        </a:spcBef>
                        <a:spcAft>
                          <a:spcPts val="0"/>
                        </a:spcAft>
                      </a:pPr>
                      <a:r>
                        <a:rPr lang="en-US" sz="1400">
                          <a:solidFill>
                            <a:srgbClr val="000000"/>
                          </a:solidFill>
                          <a:latin typeface="Arial"/>
                          <a:ea typeface="Times New Roman"/>
                          <a:cs typeface="Times New Roman"/>
                        </a:rPr>
                        <a:t>54.7</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0.4931</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0.7414</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0.9127</a:t>
                      </a:r>
                      <a:endParaRPr lang="en-US" sz="2000">
                        <a:latin typeface="Times New Roman"/>
                        <a:ea typeface="Times New Roman"/>
                        <a:cs typeface="Times New Roman"/>
                      </a:endParaRPr>
                    </a:p>
                  </a:txBody>
                  <a:tcPr marL="0" marR="0" marT="0" marB="0" anchor="b">
                    <a:lnL>
                      <a:noFill/>
                    </a:lnL>
                    <a:lnR>
                      <a:noFill/>
                    </a:lnR>
                    <a:lnT>
                      <a:noFill/>
                    </a:lnT>
                    <a:lnB>
                      <a:noFill/>
                    </a:lnB>
                  </a:tcPr>
                </a:tc>
                <a:extLst>
                  <a:ext uri="{0D108BD9-81ED-4DB2-BD59-A6C34878D82A}">
                    <a16:rowId xmlns:a16="http://schemas.microsoft.com/office/drawing/2014/main" val="10009"/>
                  </a:ext>
                </a:extLst>
              </a:tr>
              <a:tr h="320014">
                <a:tc>
                  <a:txBody>
                    <a:bodyPr/>
                    <a:lstStyle/>
                    <a:p>
                      <a:pPr marL="0" marR="0" indent="0" algn="r">
                        <a:lnSpc>
                          <a:spcPct val="150000"/>
                        </a:lnSpc>
                        <a:spcBef>
                          <a:spcPts val="0"/>
                        </a:spcBef>
                        <a:spcAft>
                          <a:spcPts val="0"/>
                        </a:spcAft>
                      </a:pPr>
                      <a:r>
                        <a:rPr lang="en-US" sz="1400">
                          <a:solidFill>
                            <a:srgbClr val="000000"/>
                          </a:solidFill>
                          <a:latin typeface="Arial"/>
                          <a:ea typeface="Times New Roman"/>
                          <a:cs typeface="Times New Roman"/>
                        </a:rPr>
                        <a:t>72</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b="1">
                          <a:latin typeface="Arial"/>
                          <a:ea typeface="Times New Roman"/>
                          <a:cs typeface="Times New Roman"/>
                        </a:rPr>
                        <a:t>0.6058</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0.8377</a:t>
                      </a:r>
                      <a:endParaRPr lang="en-US" sz="2000">
                        <a:latin typeface="Times New Roman"/>
                        <a:ea typeface="Times New Roman"/>
                        <a:cs typeface="Times New Roman"/>
                      </a:endParaRPr>
                    </a:p>
                  </a:txBody>
                  <a:tcPr marL="0" marR="0" marT="0" marB="0" anchor="b">
                    <a:lnL>
                      <a:noFill/>
                    </a:lnL>
                    <a:lnR>
                      <a:noFill/>
                    </a:lnR>
                    <a:lnT>
                      <a:noFill/>
                    </a:lnT>
                    <a:lnB>
                      <a:noFill/>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0.9632</a:t>
                      </a:r>
                      <a:endParaRPr lang="en-US" sz="2000">
                        <a:latin typeface="Times New Roman"/>
                        <a:ea typeface="Times New Roman"/>
                        <a:cs typeface="Times New Roman"/>
                      </a:endParaRPr>
                    </a:p>
                  </a:txBody>
                  <a:tcPr marL="0" marR="0" marT="0" marB="0" anchor="b">
                    <a:lnL>
                      <a:noFill/>
                    </a:lnL>
                    <a:lnR>
                      <a:noFill/>
                    </a:lnR>
                    <a:lnT>
                      <a:noFill/>
                    </a:lnT>
                    <a:lnB>
                      <a:noFill/>
                    </a:lnB>
                  </a:tcPr>
                </a:tc>
                <a:extLst>
                  <a:ext uri="{0D108BD9-81ED-4DB2-BD59-A6C34878D82A}">
                    <a16:rowId xmlns:a16="http://schemas.microsoft.com/office/drawing/2014/main" val="10010"/>
                  </a:ext>
                </a:extLst>
              </a:tr>
              <a:tr h="320014">
                <a:tc>
                  <a:txBody>
                    <a:bodyPr/>
                    <a:lstStyle/>
                    <a:p>
                      <a:pPr marL="0" marR="0" indent="0" algn="r">
                        <a:lnSpc>
                          <a:spcPct val="150000"/>
                        </a:lnSpc>
                        <a:spcBef>
                          <a:spcPts val="0"/>
                        </a:spcBef>
                        <a:spcAft>
                          <a:spcPts val="0"/>
                        </a:spcAft>
                      </a:pPr>
                      <a:r>
                        <a:rPr lang="en-US" sz="1400">
                          <a:solidFill>
                            <a:srgbClr val="000000"/>
                          </a:solidFill>
                          <a:latin typeface="Arial"/>
                          <a:ea typeface="Times New Roman"/>
                          <a:cs typeface="Times New Roman"/>
                        </a:rPr>
                        <a:t>86.1</a:t>
                      </a:r>
                      <a:endParaRPr lang="en-US" sz="20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0.7411</a:t>
                      </a:r>
                      <a:endParaRPr lang="en-US" sz="20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gn="r">
                        <a:lnSpc>
                          <a:spcPct val="150000"/>
                        </a:lnSpc>
                        <a:spcBef>
                          <a:spcPts val="0"/>
                        </a:spcBef>
                        <a:spcAft>
                          <a:spcPts val="0"/>
                        </a:spcAft>
                      </a:pPr>
                      <a:r>
                        <a:rPr lang="en-US" sz="1400">
                          <a:latin typeface="Arial"/>
                          <a:ea typeface="Times New Roman"/>
                          <a:cs typeface="Times New Roman"/>
                        </a:rPr>
                        <a:t>0.9330</a:t>
                      </a:r>
                      <a:endParaRPr lang="en-US" sz="200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gn="r">
                        <a:lnSpc>
                          <a:spcPct val="150000"/>
                        </a:lnSpc>
                        <a:spcBef>
                          <a:spcPts val="0"/>
                        </a:spcBef>
                        <a:spcAft>
                          <a:spcPts val="0"/>
                        </a:spcAft>
                      </a:pPr>
                      <a:r>
                        <a:rPr lang="en-US" sz="1400" dirty="0">
                          <a:latin typeface="Arial"/>
                          <a:ea typeface="Times New Roman"/>
                          <a:cs typeface="Times New Roman"/>
                        </a:rPr>
                        <a:t>0.9949</a:t>
                      </a:r>
                      <a:endParaRPr lang="en-US" sz="2000" dirty="0">
                        <a:latin typeface="Times New Roman"/>
                        <a:ea typeface="Times New Roman"/>
                        <a:cs typeface="Times New Roman"/>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5"/>
          <p:cNvSpPr>
            <a:spLocks noGrp="1"/>
          </p:cNvSpPr>
          <p:nvPr>
            <p:ph type="title"/>
          </p:nvPr>
        </p:nvSpPr>
        <p:spPr>
          <a:xfrm>
            <a:off x="1295400" y="381000"/>
            <a:ext cx="7107238" cy="790575"/>
          </a:xfrm>
        </p:spPr>
        <p:txBody>
          <a:bodyPr/>
          <a:lstStyle/>
          <a:p>
            <a:r>
              <a:rPr lang="en-US" altLang="en-US">
                <a:latin typeface="Times New Roman" panose="02020603050405020304" pitchFamily="18" charset="0"/>
                <a:cs typeface="Times New Roman" panose="02020603050405020304" pitchFamily="18" charset="0"/>
              </a:rPr>
              <a:t>Example 12.14</a:t>
            </a:r>
            <a:endParaRPr lang="en-US" altLang="en-US"/>
          </a:p>
        </p:txBody>
      </p:sp>
      <p:sp>
        <p:nvSpPr>
          <p:cNvPr id="4" name="Date Placeholder 3"/>
          <p:cNvSpPr>
            <a:spLocks noGrp="1"/>
          </p:cNvSpPr>
          <p:nvPr>
            <p:ph type="dt" sz="quarter" idx="10"/>
          </p:nvPr>
        </p:nvSpPr>
        <p:spPr/>
        <p:txBody>
          <a:bodyPr/>
          <a:lstStyle/>
          <a:p>
            <a:pPr>
              <a:defRPr/>
            </a:pPr>
            <a:r>
              <a:rPr lang="en-US"/>
              <a:t>Chapter 12</a:t>
            </a:r>
          </a:p>
        </p:txBody>
      </p:sp>
      <p:sp>
        <p:nvSpPr>
          <p:cNvPr id="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D8C71A42-FE79-4C71-BDED-E1BD2B4C562D}" type="slidenum">
              <a:rPr lang="en-US" altLang="en-US" sz="1400">
                <a:latin typeface="Tahoma" panose="020B0604030504040204" pitchFamily="34" charset="0"/>
              </a:rPr>
              <a:pPr/>
              <a:t>31</a:t>
            </a:fld>
            <a:endParaRPr lang="en-US" altLang="en-US" sz="1400">
              <a:latin typeface="Tahoma" panose="020B0604030504040204" pitchFamily="34" charset="0"/>
            </a:endParaRPr>
          </a:p>
        </p:txBody>
      </p:sp>
      <p:pic>
        <p:nvPicPr>
          <p:cNvPr id="39941" name="Char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a:xfrm>
            <a:off x="1219200" y="1676400"/>
            <a:ext cx="6934200" cy="1143000"/>
          </a:xfrm>
          <a:noFill/>
        </p:spPr>
        <p:txBody>
          <a:bodyPr/>
          <a:lstStyle/>
          <a:p>
            <a:r>
              <a:rPr lang="en-US" altLang="en-US" sz="3600"/>
              <a:t>Chapter 12 – Data Collection and Empirical Methods </a:t>
            </a:r>
          </a:p>
        </p:txBody>
      </p:sp>
      <p:sp>
        <p:nvSpPr>
          <p:cNvPr id="40963" name="Rectangle 3"/>
          <p:cNvSpPr>
            <a:spLocks noGrp="1" noChangeArrowheads="1"/>
          </p:cNvSpPr>
          <p:nvPr>
            <p:ph type="subTitle" idx="1"/>
          </p:nvPr>
        </p:nvSpPr>
        <p:spPr>
          <a:xfrm>
            <a:off x="1295400" y="3200400"/>
            <a:ext cx="6400800" cy="2590800"/>
          </a:xfrm>
        </p:spPr>
        <p:txBody>
          <a:bodyPr/>
          <a:lstStyle/>
          <a:p>
            <a:pPr lvl="1">
              <a:buFontTx/>
              <a:buChar char="–"/>
            </a:pPr>
            <a:r>
              <a:rPr lang="en-US" altLang="en-US"/>
              <a:t>Ungrouped Complete Data</a:t>
            </a:r>
          </a:p>
          <a:p>
            <a:pPr lvl="1">
              <a:buFontTx/>
              <a:buChar char="–"/>
            </a:pPr>
            <a:r>
              <a:rPr lang="en-US" altLang="en-US"/>
              <a:t>Grouped Complete Data</a:t>
            </a:r>
          </a:p>
          <a:p>
            <a:pPr lvl="1">
              <a:buFontTx/>
              <a:buChar char="–"/>
            </a:pPr>
            <a:r>
              <a:rPr lang="en-US" altLang="en-US"/>
              <a:t>Ungrouped Censored Data</a:t>
            </a:r>
          </a:p>
          <a:p>
            <a:pPr lvl="1">
              <a:buFontTx/>
              <a:buChar char="–"/>
            </a:pPr>
            <a:r>
              <a:rPr lang="en-US" altLang="en-US"/>
              <a:t>Grouped Censored Data</a:t>
            </a:r>
          </a:p>
          <a:p>
            <a:pPr lvl="1">
              <a:buFontTx/>
              <a:buChar char="–"/>
            </a:pPr>
            <a:r>
              <a:rPr lang="en-US" altLang="en-US"/>
              <a:t>Static Life Estimation</a:t>
            </a:r>
          </a:p>
          <a:p>
            <a:pPr lvl="1">
              <a:buFontTx/>
              <a:buChar char="–"/>
            </a:pPr>
            <a:r>
              <a:rPr lang="en-US" altLang="en-US"/>
              <a:t>Non-parametric confidence intervals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2"/>
          <p:cNvSpPr>
            <a:spLocks noGrp="1" noChangeArrowheads="1"/>
          </p:cNvSpPr>
          <p:nvPr>
            <p:ph type="title"/>
          </p:nvPr>
        </p:nvSpPr>
        <p:spPr>
          <a:xfrm>
            <a:off x="1371600" y="533400"/>
            <a:ext cx="7162800" cy="609600"/>
          </a:xfrm>
          <a:noFill/>
        </p:spPr>
        <p:txBody>
          <a:bodyPr/>
          <a:lstStyle/>
          <a:p>
            <a:r>
              <a:rPr lang="en-US" altLang="en-US"/>
              <a:t>Product Limit Estimator (PLE)</a:t>
            </a:r>
          </a:p>
        </p:txBody>
      </p:sp>
      <p:sp>
        <p:nvSpPr>
          <p:cNvPr id="16" name="Date Placeholder 2"/>
          <p:cNvSpPr>
            <a:spLocks noGrp="1"/>
          </p:cNvSpPr>
          <p:nvPr>
            <p:ph type="dt" sz="quarter" idx="10"/>
          </p:nvPr>
        </p:nvSpPr>
        <p:spPr/>
        <p:txBody>
          <a:bodyPr/>
          <a:lstStyle/>
          <a:p>
            <a:pPr>
              <a:defRPr/>
            </a:pPr>
            <a:r>
              <a:rPr lang="en-US"/>
              <a:t>Chapter 12</a:t>
            </a:r>
          </a:p>
        </p:txBody>
      </p:sp>
      <p:sp>
        <p:nvSpPr>
          <p:cNvPr id="17"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FC02A337-9044-4A09-8682-FEA55996B33C}" type="slidenum">
              <a:rPr lang="en-US" altLang="en-US" sz="1400">
                <a:latin typeface="Tahoma" panose="020B0604030504040204" pitchFamily="34" charset="0"/>
              </a:rPr>
              <a:pPr/>
              <a:t>4</a:t>
            </a:fld>
            <a:endParaRPr lang="en-US" altLang="en-US" sz="1400">
              <a:latin typeface="Tahoma" panose="020B0604030504040204" pitchFamily="34" charset="0"/>
            </a:endParaRPr>
          </a:p>
        </p:txBody>
      </p:sp>
      <p:graphicFrame>
        <p:nvGraphicFramePr>
          <p:cNvPr id="3074" name="Object 3"/>
          <p:cNvGraphicFramePr>
            <a:graphicFrameLocks/>
          </p:cNvGraphicFramePr>
          <p:nvPr/>
        </p:nvGraphicFramePr>
        <p:xfrm>
          <a:off x="704850" y="1436688"/>
          <a:ext cx="2570163" cy="852487"/>
        </p:xfrm>
        <a:graphic>
          <a:graphicData uri="http://schemas.openxmlformats.org/presentationml/2006/ole">
            <mc:AlternateContent xmlns:mc="http://schemas.openxmlformats.org/markup-compatibility/2006">
              <mc:Choice xmlns:v="urn:schemas-microsoft-com:vml" Requires="v">
                <p:oleObj spid="_x0000_s3090" name="Equation" r:id="rId4" imgW="1168200" imgH="393480" progId="Equation.3">
                  <p:embed/>
                </p:oleObj>
              </mc:Choice>
              <mc:Fallback>
                <p:oleObj name="Equation" r:id="rId4" imgW="1168200" imgH="39348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850" y="1436688"/>
                        <a:ext cx="2570163" cy="85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4"/>
          <p:cNvGraphicFramePr>
            <a:graphicFrameLocks/>
          </p:cNvGraphicFramePr>
          <p:nvPr/>
        </p:nvGraphicFramePr>
        <p:xfrm>
          <a:off x="5181600" y="1447800"/>
          <a:ext cx="2665413" cy="968375"/>
        </p:xfrm>
        <a:graphic>
          <a:graphicData uri="http://schemas.openxmlformats.org/presentationml/2006/ole">
            <mc:AlternateContent xmlns:mc="http://schemas.openxmlformats.org/markup-compatibility/2006">
              <mc:Choice xmlns:v="urn:schemas-microsoft-com:vml" Requires="v">
                <p:oleObj spid="_x0000_s3091" name="Equation" r:id="rId6" imgW="1206360" imgH="444240" progId="Equation.3">
                  <p:embed/>
                </p:oleObj>
              </mc:Choice>
              <mc:Fallback>
                <p:oleObj name="Equation" r:id="rId6" imgW="1206360" imgH="44424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1447800"/>
                        <a:ext cx="2665413"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3" name="Rectangle 5"/>
          <p:cNvSpPr>
            <a:spLocks noChangeArrowheads="1"/>
          </p:cNvSpPr>
          <p:nvPr/>
        </p:nvSpPr>
        <p:spPr bwMode="auto">
          <a:xfrm>
            <a:off x="3792538" y="1658938"/>
            <a:ext cx="69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and</a:t>
            </a:r>
          </a:p>
        </p:txBody>
      </p:sp>
      <p:grpSp>
        <p:nvGrpSpPr>
          <p:cNvPr id="3084" name="Group 8"/>
          <p:cNvGrpSpPr>
            <a:grpSpLocks/>
          </p:cNvGrpSpPr>
          <p:nvPr/>
        </p:nvGrpSpPr>
        <p:grpSpPr bwMode="auto">
          <a:xfrm>
            <a:off x="668338" y="2540000"/>
            <a:ext cx="4600575" cy="887413"/>
            <a:chOff x="422" y="1745"/>
            <a:chExt cx="2898" cy="559"/>
          </a:xfrm>
        </p:grpSpPr>
        <p:graphicFrame>
          <p:nvGraphicFramePr>
            <p:cNvPr id="3079" name="Object 6"/>
            <p:cNvGraphicFramePr>
              <a:graphicFrameLocks/>
            </p:cNvGraphicFramePr>
            <p:nvPr/>
          </p:nvGraphicFramePr>
          <p:xfrm>
            <a:off x="1097" y="1745"/>
            <a:ext cx="2223" cy="559"/>
          </p:xfrm>
          <a:graphic>
            <a:graphicData uri="http://schemas.openxmlformats.org/presentationml/2006/ole">
              <mc:AlternateContent xmlns:mc="http://schemas.openxmlformats.org/markup-compatibility/2006">
                <mc:Choice xmlns:v="urn:schemas-microsoft-com:vml" Requires="v">
                  <p:oleObj spid="_x0000_s3092" name="Equation" r:id="rId8" imgW="1536480" imgH="393480" progId="Equation.3">
                    <p:embed/>
                  </p:oleObj>
                </mc:Choice>
                <mc:Fallback>
                  <p:oleObj name="Equation" r:id="rId8" imgW="1536480" imgH="393480"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7" y="1745"/>
                          <a:ext cx="2223" cy="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9" name="Rectangle 7"/>
            <p:cNvSpPr>
              <a:spLocks noChangeArrowheads="1"/>
            </p:cNvSpPr>
            <p:nvPr/>
          </p:nvSpPr>
          <p:spPr bwMode="auto">
            <a:xfrm>
              <a:off x="422" y="1862"/>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then</a:t>
              </a:r>
            </a:p>
          </p:txBody>
        </p:sp>
      </p:grpSp>
      <p:grpSp>
        <p:nvGrpSpPr>
          <p:cNvPr id="3085" name="Group 11"/>
          <p:cNvGrpSpPr>
            <a:grpSpLocks/>
          </p:cNvGrpSpPr>
          <p:nvPr/>
        </p:nvGrpSpPr>
        <p:grpSpPr bwMode="auto">
          <a:xfrm>
            <a:off x="668338" y="3656013"/>
            <a:ext cx="4283075" cy="609600"/>
            <a:chOff x="422" y="2448"/>
            <a:chExt cx="2698" cy="384"/>
          </a:xfrm>
        </p:grpSpPr>
        <p:graphicFrame>
          <p:nvGraphicFramePr>
            <p:cNvPr id="3078" name="Object 9"/>
            <p:cNvGraphicFramePr>
              <a:graphicFrameLocks/>
            </p:cNvGraphicFramePr>
            <p:nvPr/>
          </p:nvGraphicFramePr>
          <p:xfrm>
            <a:off x="1453" y="2448"/>
            <a:ext cx="1667" cy="384"/>
          </p:xfrm>
          <a:graphic>
            <a:graphicData uri="http://schemas.openxmlformats.org/presentationml/2006/ole">
              <mc:AlternateContent xmlns:mc="http://schemas.openxmlformats.org/markup-compatibility/2006">
                <mc:Choice xmlns:v="urn:schemas-microsoft-com:vml" Requires="v">
                  <p:oleObj spid="_x0000_s3093" name="Equation" r:id="rId10" imgW="1015920" imgH="241200" progId="Equation.3">
                    <p:embed/>
                  </p:oleObj>
                </mc:Choice>
                <mc:Fallback>
                  <p:oleObj name="Equation" r:id="rId10" imgW="1015920" imgH="241200" progId="Equation.3">
                    <p:embed/>
                    <p:pic>
                      <p:nvPicPr>
                        <p:cNvPr id="0"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53" y="2448"/>
                          <a:ext cx="166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8" name="Rectangle 10"/>
            <p:cNvSpPr>
              <a:spLocks noChangeArrowheads="1"/>
            </p:cNvSpPr>
            <p:nvPr/>
          </p:nvSpPr>
          <p:spPr bwMode="auto">
            <a:xfrm>
              <a:off x="422" y="2486"/>
              <a:ext cx="8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however</a:t>
              </a:r>
            </a:p>
          </p:txBody>
        </p:sp>
      </p:grpSp>
      <p:graphicFrame>
        <p:nvGraphicFramePr>
          <p:cNvPr id="3076" name="Object 12"/>
          <p:cNvGraphicFramePr>
            <a:graphicFrameLocks/>
          </p:cNvGraphicFramePr>
          <p:nvPr/>
        </p:nvGraphicFramePr>
        <p:xfrm>
          <a:off x="717550" y="4649788"/>
          <a:ext cx="3548063" cy="911225"/>
        </p:xfrm>
        <a:graphic>
          <a:graphicData uri="http://schemas.openxmlformats.org/presentationml/2006/ole">
            <mc:AlternateContent xmlns:mc="http://schemas.openxmlformats.org/markup-compatibility/2006">
              <mc:Choice xmlns:v="urn:schemas-microsoft-com:vml" Requires="v">
                <p:oleObj spid="_x0000_s3094" name="Equation" r:id="rId12" imgW="1752480" imgH="457200" progId="Equation.3">
                  <p:embed/>
                </p:oleObj>
              </mc:Choice>
              <mc:Fallback>
                <p:oleObj name="Equation" r:id="rId12" imgW="1752480" imgH="457200" progId="Equation.3">
                  <p:embed/>
                  <p:pic>
                    <p:nvPicPr>
                      <p:cNvPr id="0" name="Object 1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7550" y="4649788"/>
                        <a:ext cx="3548063"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86" name="Group 15"/>
          <p:cNvGrpSpPr>
            <a:grpSpLocks/>
          </p:cNvGrpSpPr>
          <p:nvPr/>
        </p:nvGrpSpPr>
        <p:grpSpPr bwMode="auto">
          <a:xfrm>
            <a:off x="4570413" y="4706938"/>
            <a:ext cx="4267200" cy="1309687"/>
            <a:chOff x="2880" y="3110"/>
            <a:chExt cx="2688" cy="825"/>
          </a:xfrm>
        </p:grpSpPr>
        <p:graphicFrame>
          <p:nvGraphicFramePr>
            <p:cNvPr id="3077" name="Object 13"/>
            <p:cNvGraphicFramePr>
              <a:graphicFrameLocks/>
            </p:cNvGraphicFramePr>
            <p:nvPr/>
          </p:nvGraphicFramePr>
          <p:xfrm>
            <a:off x="2880" y="3406"/>
            <a:ext cx="2688" cy="529"/>
          </p:xfrm>
          <a:graphic>
            <a:graphicData uri="http://schemas.openxmlformats.org/presentationml/2006/ole">
              <mc:AlternateContent xmlns:mc="http://schemas.openxmlformats.org/markup-compatibility/2006">
                <mc:Choice xmlns:v="urn:schemas-microsoft-com:vml" Requires="v">
                  <p:oleObj spid="_x0000_s3095" name="Equation" r:id="rId14" imgW="2349360" imgH="469800" progId="Equation.3">
                    <p:embed/>
                  </p:oleObj>
                </mc:Choice>
                <mc:Fallback>
                  <p:oleObj name="Equation" r:id="rId14" imgW="2349360" imgH="469800" progId="Equation.3">
                    <p:embed/>
                    <p:pic>
                      <p:nvPicPr>
                        <p:cNvPr id="0" name="Object 1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80" y="3406"/>
                          <a:ext cx="268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7" name="Rectangle 14"/>
            <p:cNvSpPr>
              <a:spLocks noChangeArrowheads="1"/>
            </p:cNvSpPr>
            <p:nvPr/>
          </p:nvSpPr>
          <p:spPr bwMode="auto">
            <a:xfrm>
              <a:off x="2966" y="3110"/>
              <a:ext cx="6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where</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219200" y="533400"/>
            <a:ext cx="6019800" cy="609600"/>
          </a:xfrm>
          <a:noFill/>
        </p:spPr>
        <p:txBody>
          <a:bodyPr/>
          <a:lstStyle/>
          <a:p>
            <a:r>
              <a:rPr lang="en-US" altLang="en-US" sz="4400">
                <a:latin typeface="Arial" panose="020B0604020202020204" pitchFamily="34" charset="0"/>
              </a:rPr>
              <a:t>Example 12.6</a:t>
            </a:r>
          </a:p>
        </p:txBody>
      </p:sp>
      <p:sp>
        <p:nvSpPr>
          <p:cNvPr id="7" name="Date Placeholder 2"/>
          <p:cNvSpPr>
            <a:spLocks noGrp="1"/>
          </p:cNvSpPr>
          <p:nvPr>
            <p:ph type="dt" sz="quarter" idx="10"/>
          </p:nvPr>
        </p:nvSpPr>
        <p:spPr/>
        <p:txBody>
          <a:bodyPr/>
          <a:lstStyle/>
          <a:p>
            <a:pPr>
              <a:defRPr/>
            </a:pPr>
            <a:r>
              <a:rPr lang="en-US"/>
              <a:t>Chapter 12</a:t>
            </a:r>
          </a:p>
        </p:txBody>
      </p:sp>
      <p:sp>
        <p:nvSpPr>
          <p:cNvPr id="8"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F68466ED-396D-4A37-8BFE-55A5DC5B72E6}" type="slidenum">
              <a:rPr lang="en-US" altLang="en-US" sz="1400">
                <a:latin typeface="Tahoma" panose="020B0604030504040204" pitchFamily="34" charset="0"/>
              </a:rPr>
              <a:pPr/>
              <a:t>5</a:t>
            </a:fld>
            <a:endParaRPr lang="en-US" altLang="en-US" sz="1400">
              <a:latin typeface="Tahoma" panose="020B0604030504040204" pitchFamily="34" charset="0"/>
            </a:endParaRPr>
          </a:p>
        </p:txBody>
      </p:sp>
      <p:sp>
        <p:nvSpPr>
          <p:cNvPr id="4102" name="Rectangle 3"/>
          <p:cNvSpPr>
            <a:spLocks noChangeArrowheads="1"/>
          </p:cNvSpPr>
          <p:nvPr/>
        </p:nvSpPr>
        <p:spPr bwMode="auto">
          <a:xfrm>
            <a:off x="228600" y="1295400"/>
            <a:ext cx="8534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000">
                <a:latin typeface="Book Antiqua" panose="02040602050305030304" pitchFamily="18" charset="0"/>
              </a:rPr>
              <a:t>The following failure and censor times (in operating hours) were recorded on 10 turbine vanes.  Censoring was a result of failure modes other than fatigue or wear out.  Determine an empirical reliability curve.  150, 340+, 560, 800, 1130+, 1720, 2470+, 4210+, 5230, 6890</a:t>
            </a:r>
          </a:p>
        </p:txBody>
      </p:sp>
      <p:grpSp>
        <p:nvGrpSpPr>
          <p:cNvPr id="4103" name="Group 6"/>
          <p:cNvGrpSpPr>
            <a:grpSpLocks/>
          </p:cNvGrpSpPr>
          <p:nvPr/>
        </p:nvGrpSpPr>
        <p:grpSpPr bwMode="auto">
          <a:xfrm>
            <a:off x="381000" y="2362200"/>
            <a:ext cx="7859713" cy="3733800"/>
            <a:chOff x="231" y="1937"/>
            <a:chExt cx="4951" cy="2352"/>
          </a:xfrm>
        </p:grpSpPr>
        <p:graphicFrame>
          <p:nvGraphicFramePr>
            <p:cNvPr id="4098" name="Object 4"/>
            <p:cNvGraphicFramePr>
              <a:graphicFrameLocks/>
            </p:cNvGraphicFramePr>
            <p:nvPr/>
          </p:nvGraphicFramePr>
          <p:xfrm>
            <a:off x="3831" y="1937"/>
            <a:ext cx="494" cy="319"/>
          </p:xfrm>
          <a:graphic>
            <a:graphicData uri="http://schemas.openxmlformats.org/presentationml/2006/ole">
              <mc:AlternateContent xmlns:mc="http://schemas.openxmlformats.org/markup-compatibility/2006">
                <mc:Choice xmlns:v="urn:schemas-microsoft-com:vml" Requires="v">
                  <p:oleObj spid="_x0000_s4105" name="Equation" r:id="rId4" imgW="368280" imgH="241200" progId="Equation.3">
                    <p:embed/>
                  </p:oleObj>
                </mc:Choice>
                <mc:Fallback>
                  <p:oleObj name="Equation" r:id="rId4" imgW="368280" imgH="24120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1" y="1937"/>
                          <a:ext cx="494"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Rectangle 5"/>
            <p:cNvSpPr>
              <a:spLocks noChangeArrowheads="1"/>
            </p:cNvSpPr>
            <p:nvPr/>
          </p:nvSpPr>
          <p:spPr bwMode="auto">
            <a:xfrm>
              <a:off x="231" y="2081"/>
              <a:ext cx="4951" cy="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000">
                  <a:latin typeface="Book Antiqua" panose="02040602050305030304" pitchFamily="18" charset="0"/>
                </a:rPr>
                <a:t>i		t</a:t>
              </a:r>
              <a:r>
                <a:rPr lang="en-US" altLang="en-US" sz="2000" baseline="-25000">
                  <a:latin typeface="Book Antiqua" panose="02040602050305030304" pitchFamily="18" charset="0"/>
                </a:rPr>
                <a:t>i</a:t>
              </a:r>
              <a:r>
                <a:rPr lang="en-US" altLang="en-US" sz="2000">
                  <a:latin typeface="Book Antiqua" panose="02040602050305030304" pitchFamily="18" charset="0"/>
                </a:rPr>
                <a:t>      	(11-i)/(12-i)	         </a:t>
              </a:r>
            </a:p>
            <a:p>
              <a:pPr algn="l"/>
              <a:r>
                <a:rPr lang="en-US" altLang="en-US" sz="2000">
                  <a:latin typeface="Book Antiqua" panose="02040602050305030304" pitchFamily="18" charset="0"/>
                </a:rPr>
                <a:t>1		150	  10/11		R(150) = 10/11x1 = .9090</a:t>
              </a:r>
            </a:p>
            <a:p>
              <a:pPr algn="l"/>
              <a:r>
                <a:rPr lang="en-US" altLang="en-US" sz="2000">
                  <a:latin typeface="Book Antiqua" panose="02040602050305030304" pitchFamily="18" charset="0"/>
                </a:rPr>
                <a:t>2		340+	   9/10</a:t>
              </a:r>
            </a:p>
            <a:p>
              <a:pPr algn="l"/>
              <a:r>
                <a:rPr lang="en-US" altLang="en-US" sz="2000">
                  <a:latin typeface="Book Antiqua" panose="02040602050305030304" pitchFamily="18" charset="0"/>
                </a:rPr>
                <a:t>3		560	   8/9		R(560) = 8/9 x.9090= .8081</a:t>
              </a:r>
            </a:p>
            <a:p>
              <a:pPr algn="l"/>
              <a:r>
                <a:rPr lang="en-US" altLang="en-US" sz="2000">
                  <a:latin typeface="Book Antiqua" panose="02040602050305030304" pitchFamily="18" charset="0"/>
                </a:rPr>
                <a:t>4		800	   7/8		R(800) = 7/8 x.8081= .7071</a:t>
              </a:r>
            </a:p>
            <a:p>
              <a:pPr algn="l"/>
              <a:r>
                <a:rPr lang="en-US" altLang="en-US" sz="2000">
                  <a:latin typeface="Book Antiqua" panose="02040602050305030304" pitchFamily="18" charset="0"/>
                </a:rPr>
                <a:t>5		1130+	   6/7</a:t>
              </a:r>
            </a:p>
            <a:p>
              <a:pPr algn="l"/>
              <a:r>
                <a:rPr lang="en-US" altLang="en-US" sz="2000">
                  <a:latin typeface="Book Antiqua" panose="02040602050305030304" pitchFamily="18" charset="0"/>
                </a:rPr>
                <a:t>6		1720	   5/6		R(1720) = 5/6 x.7071=.5892</a:t>
              </a:r>
            </a:p>
            <a:p>
              <a:pPr algn="l"/>
              <a:r>
                <a:rPr lang="en-US" altLang="en-US" sz="2000">
                  <a:latin typeface="Book Antiqua" panose="02040602050305030304" pitchFamily="18" charset="0"/>
                </a:rPr>
                <a:t>7		2470+	   4/5</a:t>
              </a:r>
            </a:p>
            <a:p>
              <a:pPr algn="l"/>
              <a:r>
                <a:rPr lang="en-US" altLang="en-US" sz="2000">
                  <a:latin typeface="Book Antiqua" panose="02040602050305030304" pitchFamily="18" charset="0"/>
                </a:rPr>
                <a:t>8		4210+	   3/4</a:t>
              </a:r>
            </a:p>
            <a:p>
              <a:pPr algn="l"/>
              <a:r>
                <a:rPr lang="en-US" altLang="en-US" sz="2000">
                  <a:latin typeface="Book Antiqua" panose="02040602050305030304" pitchFamily="18" charset="0"/>
                </a:rPr>
                <a:t>9		5230	   2/3		R(5230)= 2/3 x.5892= .3928 </a:t>
              </a:r>
            </a:p>
            <a:p>
              <a:pPr algn="l"/>
              <a:r>
                <a:rPr lang="en-US" altLang="en-US" sz="2000">
                  <a:latin typeface="Book Antiqua" panose="02040602050305030304" pitchFamily="18" charset="0"/>
                </a:rPr>
                <a:t>10		6890	   1/2		R(6890)= 1/2 x..3928=.1964</a:t>
              </a:r>
              <a:r>
                <a:rPr lang="en-US" altLang="en-US">
                  <a:latin typeface="Book Antiqua" panose="02040602050305030304" pitchFamily="18" charset="0"/>
                </a:rPr>
                <a:t> </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447800" y="457200"/>
            <a:ext cx="6019800" cy="609600"/>
          </a:xfrm>
          <a:noFill/>
        </p:spPr>
        <p:txBody>
          <a:bodyPr/>
          <a:lstStyle/>
          <a:p>
            <a:r>
              <a:rPr lang="en-US" altLang="en-US">
                <a:latin typeface="Arial" panose="020B0604020202020204" pitchFamily="34" charset="0"/>
              </a:rPr>
              <a:t>Example 12.6</a:t>
            </a:r>
          </a:p>
        </p:txBody>
      </p:sp>
      <p:sp>
        <p:nvSpPr>
          <p:cNvPr id="4" name="Date Placeholder 2"/>
          <p:cNvSpPr>
            <a:spLocks noGrp="1"/>
          </p:cNvSpPr>
          <p:nvPr>
            <p:ph type="dt" sz="quarter" idx="10"/>
          </p:nvPr>
        </p:nvSpPr>
        <p:spPr/>
        <p:txBody>
          <a:bodyPr/>
          <a:lstStyle/>
          <a:p>
            <a:pPr>
              <a:defRPr/>
            </a:pPr>
            <a:r>
              <a:rPr lang="en-US"/>
              <a:t>Chapter 12</a:t>
            </a:r>
          </a:p>
        </p:txBody>
      </p:sp>
      <p:sp>
        <p:nvSpPr>
          <p:cNvPr id="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088B5A1E-BE92-43C0-9078-1CBCE7664EBE}" type="slidenum">
              <a:rPr lang="en-US" altLang="en-US" sz="1400">
                <a:latin typeface="Tahoma" panose="020B0604030504040204" pitchFamily="34" charset="0"/>
              </a:rPr>
              <a:pPr/>
              <a:t>6</a:t>
            </a:fld>
            <a:endParaRPr lang="en-US" altLang="en-US" sz="1400">
              <a:latin typeface="Tahoma" panose="020B0604030504040204" pitchFamily="34" charset="0"/>
            </a:endParaRPr>
          </a:p>
        </p:txBody>
      </p:sp>
      <p:graphicFrame>
        <p:nvGraphicFramePr>
          <p:cNvPr id="5122" name="Object 0"/>
          <p:cNvGraphicFramePr>
            <a:graphicFrameLocks/>
          </p:cNvGraphicFramePr>
          <p:nvPr/>
        </p:nvGraphicFramePr>
        <p:xfrm>
          <a:off x="1676400" y="1066800"/>
          <a:ext cx="4953000" cy="4953000"/>
        </p:xfrm>
        <a:graphic>
          <a:graphicData uri="http://schemas.openxmlformats.org/presentationml/2006/ole">
            <mc:AlternateContent xmlns:mc="http://schemas.openxmlformats.org/markup-compatibility/2006">
              <mc:Choice xmlns:v="urn:schemas-microsoft-com:vml" Requires="v">
                <p:oleObj spid="_x0000_s5127" name="Document" r:id="rId4" imgW="2743200" imgH="2743200" progId="Word.Document.8">
                  <p:embed/>
                </p:oleObj>
              </mc:Choice>
              <mc:Fallback>
                <p:oleObj name="Document" r:id="rId4" imgW="2743200" imgH="2743200" progId="Word.Document.8">
                  <p:embed/>
                  <p:pic>
                    <p:nvPicPr>
                      <p:cNvPr id="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066800"/>
                        <a:ext cx="4953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6" name="TextBox 5"/>
          <p:cNvSpPr txBox="1">
            <a:spLocks noChangeArrowheads="1"/>
          </p:cNvSpPr>
          <p:nvPr/>
        </p:nvSpPr>
        <p:spPr bwMode="auto">
          <a:xfrm>
            <a:off x="3048000" y="1066800"/>
            <a:ext cx="236220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71600" y="533400"/>
            <a:ext cx="6019800" cy="609600"/>
          </a:xfrm>
          <a:noFill/>
        </p:spPr>
        <p:txBody>
          <a:bodyPr/>
          <a:lstStyle/>
          <a:p>
            <a:r>
              <a:rPr lang="en-US" altLang="en-US" sz="3600"/>
              <a:t>Kaplan-Meier PLE</a:t>
            </a:r>
          </a:p>
        </p:txBody>
      </p:sp>
      <p:sp>
        <p:nvSpPr>
          <p:cNvPr id="8" name="Date Placeholder 2"/>
          <p:cNvSpPr>
            <a:spLocks noGrp="1"/>
          </p:cNvSpPr>
          <p:nvPr>
            <p:ph type="dt" sz="quarter" idx="10"/>
          </p:nvPr>
        </p:nvSpPr>
        <p:spPr/>
        <p:txBody>
          <a:bodyPr/>
          <a:lstStyle/>
          <a:p>
            <a:pPr>
              <a:defRPr/>
            </a:pPr>
            <a:r>
              <a:rPr lang="en-US"/>
              <a:t>Chapter 12</a:t>
            </a:r>
          </a:p>
        </p:txBody>
      </p:sp>
      <p:sp>
        <p:nvSpPr>
          <p:cNvPr id="9"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09B12AEC-59A0-45AD-BA80-F5688497733F}" type="slidenum">
              <a:rPr lang="en-US" altLang="en-US" sz="1400">
                <a:latin typeface="Tahoma" panose="020B0604030504040204" pitchFamily="34" charset="0"/>
              </a:rPr>
              <a:pPr/>
              <a:t>7</a:t>
            </a:fld>
            <a:endParaRPr lang="en-US" altLang="en-US" sz="1400">
              <a:latin typeface="Tahoma" panose="020B0604030504040204" pitchFamily="34" charset="0"/>
            </a:endParaRPr>
          </a:p>
        </p:txBody>
      </p:sp>
      <p:sp>
        <p:nvSpPr>
          <p:cNvPr id="27653" name="Rectangle 3"/>
          <p:cNvSpPr>
            <a:spLocks noChangeArrowheads="1"/>
          </p:cNvSpPr>
          <p:nvPr/>
        </p:nvSpPr>
        <p:spPr bwMode="auto">
          <a:xfrm>
            <a:off x="1965325" y="1493838"/>
            <a:ext cx="54324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3200"/>
              <a:t>Begin with   with   R(t</a:t>
            </a:r>
            <a:r>
              <a:rPr lang="en-US" altLang="en-US" sz="3200" baseline="-25000"/>
              <a:t>0</a:t>
            </a:r>
            <a:r>
              <a:rPr lang="en-US" altLang="en-US" sz="3200"/>
              <a:t>=0) = 1</a:t>
            </a:r>
          </a:p>
        </p:txBody>
      </p:sp>
      <p:sp>
        <p:nvSpPr>
          <p:cNvPr id="27654" name="Rectangle 4"/>
          <p:cNvSpPr>
            <a:spLocks noChangeArrowheads="1"/>
          </p:cNvSpPr>
          <p:nvPr/>
        </p:nvSpPr>
        <p:spPr bwMode="auto">
          <a:xfrm>
            <a:off x="2117725" y="2484438"/>
            <a:ext cx="46180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3200"/>
              <a:t>R( t</a:t>
            </a:r>
            <a:r>
              <a:rPr lang="en-US" altLang="en-US" sz="3200" baseline="-25000"/>
              <a:t>i </a:t>
            </a:r>
            <a:r>
              <a:rPr lang="en-US" altLang="en-US" sz="3200"/>
              <a:t>) = R( t</a:t>
            </a:r>
            <a:r>
              <a:rPr lang="en-US" altLang="en-US" sz="3200" baseline="-25000"/>
              <a:t>i</a:t>
            </a:r>
            <a:r>
              <a:rPr lang="en-US" altLang="en-US" sz="3200"/>
              <a:t> | t</a:t>
            </a:r>
            <a:r>
              <a:rPr lang="en-US" altLang="en-US" sz="3200" baseline="-25000"/>
              <a:t>i-1 </a:t>
            </a:r>
            <a:r>
              <a:rPr lang="en-US" altLang="en-US" sz="3200"/>
              <a:t>) R( t</a:t>
            </a:r>
            <a:r>
              <a:rPr lang="en-US" altLang="en-US" sz="3200" baseline="-25000"/>
              <a:t>i-1 </a:t>
            </a:r>
            <a:r>
              <a:rPr lang="en-US" altLang="en-US" sz="3200"/>
              <a:t>) </a:t>
            </a:r>
          </a:p>
        </p:txBody>
      </p:sp>
      <p:sp>
        <p:nvSpPr>
          <p:cNvPr id="27655" name="Rectangle 5"/>
          <p:cNvSpPr>
            <a:spLocks noChangeArrowheads="1"/>
          </p:cNvSpPr>
          <p:nvPr/>
        </p:nvSpPr>
        <p:spPr bwMode="auto">
          <a:xfrm>
            <a:off x="2041525" y="3551238"/>
            <a:ext cx="45132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 </a:t>
            </a:r>
            <a:r>
              <a:rPr lang="en-US" altLang="en-US" sz="3200"/>
              <a:t>= (n</a:t>
            </a:r>
            <a:r>
              <a:rPr lang="en-US" altLang="en-US" sz="3200" baseline="-25000"/>
              <a:t>i-1</a:t>
            </a:r>
            <a:r>
              <a:rPr lang="en-US" altLang="en-US" sz="3200"/>
              <a:t> - 1) / n</a:t>
            </a:r>
            <a:r>
              <a:rPr lang="en-US" altLang="en-US" sz="3200" baseline="-25000"/>
              <a:t>i-1</a:t>
            </a:r>
            <a:r>
              <a:rPr lang="en-US" altLang="en-US" sz="2800"/>
              <a:t>    </a:t>
            </a:r>
            <a:r>
              <a:rPr lang="en-US" altLang="en-US" sz="3200"/>
              <a:t>R( t</a:t>
            </a:r>
            <a:r>
              <a:rPr lang="en-US" altLang="en-US" sz="3200" baseline="-25000"/>
              <a:t>i-1 </a:t>
            </a:r>
            <a:r>
              <a:rPr lang="en-US" altLang="en-US" sz="3200"/>
              <a:t>)</a:t>
            </a:r>
            <a:r>
              <a:rPr lang="en-US" altLang="en-US" sz="2800"/>
              <a:t> </a:t>
            </a:r>
          </a:p>
        </p:txBody>
      </p:sp>
      <p:sp>
        <p:nvSpPr>
          <p:cNvPr id="27656" name="Rectangle 6"/>
          <p:cNvSpPr>
            <a:spLocks noChangeArrowheads="1"/>
          </p:cNvSpPr>
          <p:nvPr/>
        </p:nvSpPr>
        <p:spPr bwMode="auto">
          <a:xfrm>
            <a:off x="2193925" y="4694238"/>
            <a:ext cx="42592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 </a:t>
            </a:r>
            <a:r>
              <a:rPr lang="en-US" altLang="en-US" sz="3200"/>
              <a:t>= (1 - 1 / n</a:t>
            </a:r>
            <a:r>
              <a:rPr lang="en-US" altLang="en-US" sz="3200" baseline="-25000"/>
              <a:t>i-1</a:t>
            </a:r>
            <a:r>
              <a:rPr lang="en-US" altLang="en-US" sz="2800"/>
              <a:t> </a:t>
            </a:r>
            <a:r>
              <a:rPr lang="en-US" altLang="en-US" sz="3200"/>
              <a:t>)   R( t</a:t>
            </a:r>
            <a:r>
              <a:rPr lang="en-US" altLang="en-US" sz="3200" baseline="-25000"/>
              <a:t>i-1 </a:t>
            </a:r>
            <a:r>
              <a:rPr lang="en-US" altLang="en-US" sz="3200"/>
              <a:t>)</a:t>
            </a:r>
            <a:r>
              <a:rPr lang="en-US" altLang="en-US" sz="2800"/>
              <a:t> </a:t>
            </a:r>
          </a:p>
        </p:txBody>
      </p:sp>
      <p:sp>
        <p:nvSpPr>
          <p:cNvPr id="27657" name="Text Box 7"/>
          <p:cNvSpPr txBox="1">
            <a:spLocks noChangeArrowheads="1"/>
          </p:cNvSpPr>
          <p:nvPr/>
        </p:nvSpPr>
        <p:spPr bwMode="auto">
          <a:xfrm>
            <a:off x="228600" y="6400800"/>
            <a:ext cx="11699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200"/>
              <a:t>Animated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1371600" y="609600"/>
            <a:ext cx="6019800" cy="609600"/>
          </a:xfrm>
          <a:noFill/>
        </p:spPr>
        <p:txBody>
          <a:bodyPr/>
          <a:lstStyle/>
          <a:p>
            <a:r>
              <a:rPr lang="en-US" altLang="en-US" sz="3600"/>
              <a:t>Kaplan-Meier PLE</a:t>
            </a:r>
          </a:p>
        </p:txBody>
      </p:sp>
      <p:sp>
        <p:nvSpPr>
          <p:cNvPr id="6" name="Date Placeholder 2"/>
          <p:cNvSpPr>
            <a:spLocks noGrp="1"/>
          </p:cNvSpPr>
          <p:nvPr>
            <p:ph type="dt" sz="quarter" idx="10"/>
          </p:nvPr>
        </p:nvSpPr>
        <p:spPr/>
        <p:txBody>
          <a:bodyPr/>
          <a:lstStyle/>
          <a:p>
            <a:pPr>
              <a:defRPr/>
            </a:pPr>
            <a:r>
              <a:rPr lang="en-US"/>
              <a:t>Chapter 12</a:t>
            </a:r>
          </a:p>
        </p:txBody>
      </p:sp>
      <p:sp>
        <p:nvSpPr>
          <p:cNvPr id="7"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122BC402-698B-4569-8354-E946350EDB38}" type="slidenum">
              <a:rPr lang="en-US" altLang="en-US" sz="1400">
                <a:latin typeface="Tahoma" panose="020B0604030504040204" pitchFamily="34" charset="0"/>
              </a:rPr>
              <a:pPr/>
              <a:t>8</a:t>
            </a:fld>
            <a:endParaRPr lang="en-US" altLang="en-US" sz="1400">
              <a:latin typeface="Tahoma" panose="020B0604030504040204" pitchFamily="34" charset="0"/>
            </a:endParaRPr>
          </a:p>
        </p:txBody>
      </p:sp>
      <p:graphicFrame>
        <p:nvGraphicFramePr>
          <p:cNvPr id="6146" name="Object 0"/>
          <p:cNvGraphicFramePr>
            <a:graphicFrameLocks/>
          </p:cNvGraphicFramePr>
          <p:nvPr/>
        </p:nvGraphicFramePr>
        <p:xfrm>
          <a:off x="2312988" y="1589088"/>
          <a:ext cx="4392612" cy="1685925"/>
        </p:xfrm>
        <a:graphic>
          <a:graphicData uri="http://schemas.openxmlformats.org/presentationml/2006/ole">
            <mc:AlternateContent xmlns:mc="http://schemas.openxmlformats.org/markup-compatibility/2006">
              <mc:Choice xmlns:v="urn:schemas-microsoft-com:vml" Requires="v">
                <p:oleObj spid="_x0000_s6152" name="Equation" r:id="rId4" imgW="1307880" imgH="507960" progId="Equation.3">
                  <p:embed/>
                </p:oleObj>
              </mc:Choice>
              <mc:Fallback>
                <p:oleObj name="Equation" r:id="rId4" imgW="1307880" imgH="507960" progId="Equation.3">
                  <p:embed/>
                  <p:pic>
                    <p:nvPicPr>
                      <p:cNvPr id="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2988" y="1589088"/>
                        <a:ext cx="4392612"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Rectangle 4"/>
          <p:cNvSpPr>
            <a:spLocks noChangeArrowheads="1"/>
          </p:cNvSpPr>
          <p:nvPr/>
        </p:nvSpPr>
        <p:spPr bwMode="auto">
          <a:xfrm>
            <a:off x="669925" y="3367088"/>
            <a:ext cx="353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800">
                <a:latin typeface="Book Antiqua" panose="02040602050305030304" pitchFamily="18" charset="0"/>
              </a:rPr>
              <a:t>For 0 </a:t>
            </a:r>
            <a:r>
              <a:rPr lang="en-US" altLang="en-US" sz="2800">
                <a:latin typeface="Symbol" panose="05050102010706020507" pitchFamily="18" charset="2"/>
              </a:rPr>
              <a:t>£</a:t>
            </a:r>
            <a:r>
              <a:rPr lang="en-US" altLang="en-US" sz="2800">
                <a:latin typeface="Book Antiqua" panose="02040602050305030304" pitchFamily="18" charset="0"/>
              </a:rPr>
              <a:t> t &lt; t</a:t>
            </a:r>
            <a:r>
              <a:rPr lang="en-US" altLang="en-US" sz="2800" baseline="-25000">
                <a:latin typeface="Book Antiqua" panose="02040602050305030304" pitchFamily="18" charset="0"/>
              </a:rPr>
              <a:t>1</a:t>
            </a:r>
            <a:r>
              <a:rPr lang="en-US" altLang="en-US" sz="2800">
                <a:latin typeface="Book Antiqua" panose="02040602050305030304" pitchFamily="18" charset="0"/>
              </a:rPr>
              <a:t> , R(t) = 1</a:t>
            </a:r>
          </a:p>
        </p:txBody>
      </p:sp>
      <p:graphicFrame>
        <p:nvGraphicFramePr>
          <p:cNvPr id="6147" name="Object 1"/>
          <p:cNvGraphicFramePr>
            <a:graphicFrameLocks/>
          </p:cNvGraphicFramePr>
          <p:nvPr/>
        </p:nvGraphicFramePr>
        <p:xfrm>
          <a:off x="1322388" y="4425950"/>
          <a:ext cx="6221412" cy="1350963"/>
        </p:xfrm>
        <a:graphic>
          <a:graphicData uri="http://schemas.openxmlformats.org/presentationml/2006/ole">
            <mc:AlternateContent xmlns:mc="http://schemas.openxmlformats.org/markup-compatibility/2006">
              <mc:Choice xmlns:v="urn:schemas-microsoft-com:vml" Requires="v">
                <p:oleObj spid="_x0000_s6153" name="Equation" r:id="rId6" imgW="2070000" imgH="457200" progId="Equation.3">
                  <p:embed/>
                </p:oleObj>
              </mc:Choice>
              <mc:Fallback>
                <p:oleObj name="Equation" r:id="rId6" imgW="2070000" imgH="457200" progId="Equation.3">
                  <p:embed/>
                  <p:pic>
                    <p:nvPicPr>
                      <p:cNvPr id="0" name="Object 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2388" y="4425950"/>
                        <a:ext cx="6221412" cy="135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447800" y="533400"/>
            <a:ext cx="6019800" cy="609600"/>
          </a:xfrm>
          <a:noFill/>
        </p:spPr>
        <p:txBody>
          <a:bodyPr/>
          <a:lstStyle/>
          <a:p>
            <a:r>
              <a:rPr lang="en-US" altLang="en-US"/>
              <a:t>Example 12.7</a:t>
            </a:r>
          </a:p>
        </p:txBody>
      </p:sp>
      <p:sp>
        <p:nvSpPr>
          <p:cNvPr id="5" name="Date Placeholder 2"/>
          <p:cNvSpPr>
            <a:spLocks noGrp="1"/>
          </p:cNvSpPr>
          <p:nvPr>
            <p:ph type="dt" sz="quarter" idx="10"/>
          </p:nvPr>
        </p:nvSpPr>
        <p:spPr/>
        <p:txBody>
          <a:bodyPr/>
          <a:lstStyle/>
          <a:p>
            <a:pPr>
              <a:defRPr/>
            </a:pPr>
            <a:r>
              <a:rPr lang="en-US"/>
              <a:t>Chapter 12</a:t>
            </a:r>
          </a:p>
        </p:txBody>
      </p:sp>
      <p:sp>
        <p:nvSpPr>
          <p:cNvPr id="6"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3E5E13C-7350-4E3F-8E14-933597EF2127}" type="slidenum">
              <a:rPr lang="en-US" altLang="en-US" sz="1400">
                <a:latin typeface="Tahoma" panose="020B0604030504040204" pitchFamily="34" charset="0"/>
              </a:rPr>
              <a:pPr/>
              <a:t>9</a:t>
            </a:fld>
            <a:endParaRPr lang="en-US" altLang="en-US" sz="1400">
              <a:latin typeface="Tahoma" panose="020B0604030504040204" pitchFamily="34" charset="0"/>
            </a:endParaRPr>
          </a:p>
        </p:txBody>
      </p:sp>
      <p:graphicFrame>
        <p:nvGraphicFramePr>
          <p:cNvPr id="7170" name="Object 1024"/>
          <p:cNvGraphicFramePr>
            <a:graphicFrameLocks/>
          </p:cNvGraphicFramePr>
          <p:nvPr/>
        </p:nvGraphicFramePr>
        <p:xfrm>
          <a:off x="4835525" y="1520825"/>
          <a:ext cx="1320800" cy="631825"/>
        </p:xfrm>
        <a:graphic>
          <a:graphicData uri="http://schemas.openxmlformats.org/presentationml/2006/ole">
            <mc:AlternateContent xmlns:mc="http://schemas.openxmlformats.org/markup-compatibility/2006">
              <mc:Choice xmlns:v="urn:schemas-microsoft-com:vml" Requires="v">
                <p:oleObj spid="_x0000_s7175" name="Equation" r:id="rId4" imgW="545760" imgH="266400" progId="Equation.DSMT4">
                  <p:embed/>
                </p:oleObj>
              </mc:Choice>
              <mc:Fallback>
                <p:oleObj name="Equation" r:id="rId4" imgW="545760" imgH="266400" progId="Equation.DSMT4">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5525" y="1520825"/>
                        <a:ext cx="13208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4" name="Rectangle 4"/>
          <p:cNvSpPr>
            <a:spLocks noChangeArrowheads="1"/>
          </p:cNvSpPr>
          <p:nvPr/>
        </p:nvSpPr>
        <p:spPr bwMode="auto">
          <a:xfrm>
            <a:off x="133350" y="1600200"/>
            <a:ext cx="8858250"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000">
                <a:latin typeface="Book Antiqua" panose="02040602050305030304" pitchFamily="18" charset="0"/>
              </a:rPr>
              <a:t>j	t</a:t>
            </a:r>
            <a:r>
              <a:rPr lang="en-US" altLang="en-US" sz="2000" baseline="-25000">
                <a:latin typeface="Book Antiqua" panose="02040602050305030304" pitchFamily="18" charset="0"/>
              </a:rPr>
              <a:t>j</a:t>
            </a:r>
            <a:r>
              <a:rPr lang="en-US" altLang="en-US" sz="2000">
                <a:latin typeface="Book Antiqua" panose="02040602050305030304" pitchFamily="18" charset="0"/>
              </a:rPr>
              <a:t>	n</a:t>
            </a:r>
            <a:r>
              <a:rPr lang="en-US" altLang="en-US" sz="2000" baseline="-25000">
                <a:latin typeface="Book Antiqua" panose="02040602050305030304" pitchFamily="18" charset="0"/>
              </a:rPr>
              <a:t>j</a:t>
            </a:r>
            <a:r>
              <a:rPr lang="en-US" altLang="en-US" sz="2000">
                <a:latin typeface="Book Antiqua" panose="02040602050305030304" pitchFamily="18" charset="0"/>
              </a:rPr>
              <a:t>	  1-1/n</a:t>
            </a:r>
            <a:r>
              <a:rPr lang="en-US" altLang="en-US" sz="2000" baseline="-25000">
                <a:latin typeface="Book Antiqua" panose="02040602050305030304" pitchFamily="18" charset="0"/>
              </a:rPr>
              <a:t>j</a:t>
            </a:r>
            <a:r>
              <a:rPr lang="en-US" altLang="en-US" sz="2000">
                <a:latin typeface="Book Antiqua" panose="02040602050305030304" pitchFamily="18" charset="0"/>
              </a:rPr>
              <a:t>	         				     Std Dev</a:t>
            </a:r>
          </a:p>
          <a:p>
            <a:pPr algn="l"/>
            <a:endParaRPr lang="en-US" altLang="en-US" sz="2000">
              <a:latin typeface="Book Antiqua" panose="02040602050305030304" pitchFamily="18" charset="0"/>
            </a:endParaRPr>
          </a:p>
          <a:p>
            <a:pPr algn="l"/>
            <a:r>
              <a:rPr lang="en-US" altLang="en-US" sz="2000">
                <a:latin typeface="Book Antiqua" panose="02040602050305030304" pitchFamily="18" charset="0"/>
              </a:rPr>
              <a:t>1	150	10	  9/10     R(150) = 9/10 x 1.0 = .90		.095</a:t>
            </a:r>
          </a:p>
          <a:p>
            <a:pPr algn="l"/>
            <a:r>
              <a:rPr lang="en-US" altLang="en-US" sz="2000">
                <a:latin typeface="Book Antiqua" panose="02040602050305030304" pitchFamily="18" charset="0"/>
              </a:rPr>
              <a:t>2	340+	  </a:t>
            </a:r>
          </a:p>
          <a:p>
            <a:pPr algn="l"/>
            <a:r>
              <a:rPr lang="en-US" altLang="en-US" sz="2000">
                <a:latin typeface="Book Antiqua" panose="02040602050305030304" pitchFamily="18" charset="0"/>
              </a:rPr>
              <a:t>3	560	 8	  7/8	   R(560) = 7/8 x.90 = .7875		.134</a:t>
            </a:r>
          </a:p>
          <a:p>
            <a:pPr algn="l"/>
            <a:r>
              <a:rPr lang="en-US" altLang="en-US" sz="2000">
                <a:latin typeface="Book Antiqua" panose="02040602050305030304" pitchFamily="18" charset="0"/>
              </a:rPr>
              <a:t>4	800	 7	  6/7	   R(800) = 6/7 x.7875= .675 		.155</a:t>
            </a:r>
          </a:p>
          <a:p>
            <a:pPr algn="l"/>
            <a:r>
              <a:rPr lang="en-US" altLang="en-US" sz="2000">
                <a:latin typeface="Book Antiqua" panose="02040602050305030304" pitchFamily="18" charset="0"/>
              </a:rPr>
              <a:t>5	1130+	    </a:t>
            </a:r>
          </a:p>
          <a:p>
            <a:pPr algn="l"/>
            <a:r>
              <a:rPr lang="en-US" altLang="en-US" sz="2000">
                <a:latin typeface="Book Antiqua" panose="02040602050305030304" pitchFamily="18" charset="0"/>
              </a:rPr>
              <a:t>6	1720	 5	  4/5	   R(1720) = 4/5 x.675 =.54		.173</a:t>
            </a:r>
          </a:p>
          <a:p>
            <a:pPr algn="l"/>
            <a:r>
              <a:rPr lang="en-US" altLang="en-US" sz="2000">
                <a:latin typeface="Book Antiqua" panose="02040602050305030304" pitchFamily="18" charset="0"/>
              </a:rPr>
              <a:t>7	2470+	      </a:t>
            </a:r>
          </a:p>
          <a:p>
            <a:pPr algn="l"/>
            <a:r>
              <a:rPr lang="en-US" altLang="en-US" sz="2000">
                <a:latin typeface="Book Antiqua" panose="02040602050305030304" pitchFamily="18" charset="0"/>
              </a:rPr>
              <a:t>8	4210+	  </a:t>
            </a:r>
          </a:p>
          <a:p>
            <a:pPr algn="l"/>
            <a:r>
              <a:rPr lang="en-US" altLang="en-US" sz="2000">
                <a:latin typeface="Book Antiqua" panose="02040602050305030304" pitchFamily="18" charset="0"/>
              </a:rPr>
              <a:t>9	5230	 2	  1/2	   R(5230)= 1/2 x.54= .27   		.210</a:t>
            </a:r>
          </a:p>
          <a:p>
            <a:pPr algn="l">
              <a:spcAft>
                <a:spcPct val="96000"/>
              </a:spcAft>
            </a:pPr>
            <a:r>
              <a:rPr lang="en-US" altLang="en-US" sz="2000">
                <a:latin typeface="Book Antiqua" panose="02040602050305030304" pitchFamily="18" charset="0"/>
              </a:rPr>
              <a:t>10 	6890	 1	   0	   R(6890)= 0 x .3928= 0 </a:t>
            </a:r>
          </a:p>
          <a:p>
            <a:pPr algn="l"/>
            <a:endParaRPr lang="en-US" altLang="en-US" sz="2000">
              <a:latin typeface="Book Antiqua" panose="02040602050305030304" pitchFamily="18" charset="0"/>
            </a:endParaRPr>
          </a:p>
        </p:txBody>
      </p:sp>
    </p:spTree>
  </p:cSld>
  <p:clrMapOvr>
    <a:masterClrMapping/>
  </p:clrMapOvr>
</p:sld>
</file>

<file path=ppt/theme/theme1.xml><?xml version="1.0" encoding="utf-8"?>
<a:theme xmlns:a="http://schemas.openxmlformats.org/drawingml/2006/main" name="Reliability FinalB">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Reliability FinalB</Template>
  <TotalTime>1103</TotalTime>
  <Words>1940</Words>
  <Application>Microsoft Office PowerPoint</Application>
  <PresentationFormat>On-screen Show (4:3)</PresentationFormat>
  <Paragraphs>373</Paragraphs>
  <Slides>32</Slides>
  <Notes>23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4</vt:i4>
      </vt:variant>
      <vt:variant>
        <vt:lpstr>Slide Titles</vt:lpstr>
      </vt:variant>
      <vt:variant>
        <vt:i4>32</vt:i4>
      </vt:variant>
    </vt:vector>
  </HeadingPairs>
  <TitlesOfParts>
    <vt:vector size="44" baseType="lpstr">
      <vt:lpstr>Arial</vt:lpstr>
      <vt:lpstr>Tahoma</vt:lpstr>
      <vt:lpstr>Wingdings</vt:lpstr>
      <vt:lpstr>Times New Roman</vt:lpstr>
      <vt:lpstr>Courier New</vt:lpstr>
      <vt:lpstr>Book Antiqua</vt:lpstr>
      <vt:lpstr>Symbol</vt:lpstr>
      <vt:lpstr>Reliability FinalB</vt:lpstr>
      <vt:lpstr>Microsoft Equation 3.0</vt:lpstr>
      <vt:lpstr>Microsoft Word 97 - 2003 Document</vt:lpstr>
      <vt:lpstr>MathType 5.0 Equation</vt:lpstr>
      <vt:lpstr>MathType 6.0 Equation</vt:lpstr>
      <vt:lpstr>Chapter 12 – Part II Data Collection and Empirical Methods</vt:lpstr>
      <vt:lpstr>Singly Censored Data</vt:lpstr>
      <vt:lpstr>Ungrouped Censored Data</vt:lpstr>
      <vt:lpstr>Product Limit Estimator (PLE)</vt:lpstr>
      <vt:lpstr>Example 12.6</vt:lpstr>
      <vt:lpstr>Example 12.6</vt:lpstr>
      <vt:lpstr>Kaplan-Meier PLE</vt:lpstr>
      <vt:lpstr>Kaplan-Meier PLE</vt:lpstr>
      <vt:lpstr>Example 12.7</vt:lpstr>
      <vt:lpstr>Rank Adjustment Method</vt:lpstr>
      <vt:lpstr>Example 12.8</vt:lpstr>
      <vt:lpstr>Multiply censored comparison</vt:lpstr>
      <vt:lpstr>Example 12.9 - multiply censoring</vt:lpstr>
      <vt:lpstr>Example 12.9 - multiply censoring</vt:lpstr>
      <vt:lpstr>Chapter 12 Data Collection and Empirical Methods</vt:lpstr>
      <vt:lpstr>Grouped Censored Data Life Tables</vt:lpstr>
      <vt:lpstr>Grouped Censored Data Life Tables</vt:lpstr>
      <vt:lpstr>Grouped Censored Data Life Tables</vt:lpstr>
      <vt:lpstr>Example 12.10</vt:lpstr>
      <vt:lpstr>Example 12.10</vt:lpstr>
      <vt:lpstr>Chapter 12 Data Collection and Empirical Methods</vt:lpstr>
      <vt:lpstr>Static Life Estimation</vt:lpstr>
      <vt:lpstr>Static Life Estimation – interval estimation</vt:lpstr>
      <vt:lpstr>Static Life Estimation – interval estimation</vt:lpstr>
      <vt:lpstr>Example 12.12</vt:lpstr>
      <vt:lpstr>Chapter 12 Data Collection and Empirical Methods</vt:lpstr>
      <vt:lpstr>Nonparametric Confidence Intervals</vt:lpstr>
      <vt:lpstr>Nonparametric Confidence Intervals</vt:lpstr>
      <vt:lpstr>Example 12.13</vt:lpstr>
      <vt:lpstr>Example 12.14</vt:lpstr>
      <vt:lpstr>Example 12.14</vt:lpstr>
      <vt:lpstr>Chapter 12 – Data Collection and Empirical Methods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Ungrouped Censored Data</dc:title>
  <dc:creator>CHARLES EBELING</dc:creator>
  <cp:lastModifiedBy>Jason Freels</cp:lastModifiedBy>
  <cp:revision>44</cp:revision>
  <dcterms:created xsi:type="dcterms:W3CDTF">1997-12-26T17:52:18Z</dcterms:created>
  <dcterms:modified xsi:type="dcterms:W3CDTF">2017-01-18T02:11:20Z</dcterms:modified>
</cp:coreProperties>
</file>