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3784" r:id="rId1"/>
  </p:sldMasterIdLst>
  <p:notesMasterIdLst>
    <p:notesMasterId r:id="rId51"/>
  </p:notesMasterIdLst>
  <p:sldIdLst>
    <p:sldId id="256" r:id="rId2"/>
    <p:sldId id="257" r:id="rId3"/>
    <p:sldId id="258" r:id="rId4"/>
    <p:sldId id="259" r:id="rId5"/>
    <p:sldId id="260" r:id="rId6"/>
    <p:sldId id="261" r:id="rId7"/>
    <p:sldId id="262" r:id="rId8"/>
    <p:sldId id="263" r:id="rId9"/>
    <p:sldId id="265" r:id="rId10"/>
    <p:sldId id="313" r:id="rId11"/>
    <p:sldId id="266" r:id="rId12"/>
    <p:sldId id="267" r:id="rId13"/>
    <p:sldId id="268" r:id="rId14"/>
    <p:sldId id="269" r:id="rId15"/>
    <p:sldId id="270" r:id="rId16"/>
    <p:sldId id="271" r:id="rId17"/>
    <p:sldId id="323" r:id="rId18"/>
    <p:sldId id="324" r:id="rId19"/>
    <p:sldId id="325" r:id="rId20"/>
    <p:sldId id="291" r:id="rId21"/>
    <p:sldId id="292" r:id="rId22"/>
    <p:sldId id="320" r:id="rId23"/>
    <p:sldId id="293" r:id="rId24"/>
    <p:sldId id="294" r:id="rId25"/>
    <p:sldId id="318" r:id="rId26"/>
    <p:sldId id="295" r:id="rId27"/>
    <p:sldId id="296" r:id="rId28"/>
    <p:sldId id="317" r:id="rId29"/>
    <p:sldId id="319" r:id="rId30"/>
    <p:sldId id="297" r:id="rId31"/>
    <p:sldId id="322" r:id="rId32"/>
    <p:sldId id="298" r:id="rId33"/>
    <p:sldId id="299" r:id="rId34"/>
    <p:sldId id="300" r:id="rId35"/>
    <p:sldId id="315" r:id="rId36"/>
    <p:sldId id="301" r:id="rId37"/>
    <p:sldId id="302" r:id="rId38"/>
    <p:sldId id="321" r:id="rId39"/>
    <p:sldId id="326" r:id="rId40"/>
    <p:sldId id="303" r:id="rId41"/>
    <p:sldId id="304" r:id="rId42"/>
    <p:sldId id="305" r:id="rId43"/>
    <p:sldId id="306" r:id="rId44"/>
    <p:sldId id="307" r:id="rId45"/>
    <p:sldId id="308" r:id="rId46"/>
    <p:sldId id="309" r:id="rId47"/>
    <p:sldId id="310" r:id="rId48"/>
    <p:sldId id="311" r:id="rId49"/>
    <p:sldId id="312" r:id="rId50"/>
  </p:sldIdLst>
  <p:sldSz cx="9144000" cy="6858000" type="screen4x3"/>
  <p:notesSz cx="6858000" cy="9144000"/>
  <p:embeddedFontLst>
    <p:embeddedFont>
      <p:font typeface="Book Antiqua" panose="02040602050305030304" pitchFamily="18" charset="0"/>
      <p:regular r:id="rId52"/>
      <p:bold r:id="rId53"/>
      <p:italic r:id="rId54"/>
      <p:boldItalic r:id="rId55"/>
    </p:embeddedFont>
    <p:embeddedFont>
      <p:font typeface="Impact" panose="020B0806030902050204" pitchFamily="34" charset="0"/>
      <p:regular r:id="rId56"/>
    </p:embeddedFont>
    <p:embeddedFont>
      <p:font typeface="Century Gothic" panose="020B0502020202020204" pitchFamily="34" charset="0"/>
      <p:regular r:id="rId57"/>
      <p:bold r:id="rId58"/>
      <p:italic r:id="rId59"/>
      <p:boldItalic r:id="rId60"/>
    </p:embeddedFont>
    <p:embeddedFont>
      <p:font typeface="Tahoma" panose="020B0604030504040204" pitchFamily="34" charset="0"/>
      <p:regular r:id="rId61"/>
      <p:bold r:id="rId62"/>
    </p:embeddedFont>
  </p:embeddedFontLst>
  <p:defaultTextStyle>
    <a:defPPr>
      <a:defRPr lang="en-US"/>
    </a:defPPr>
    <a:lvl1pPr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1pPr>
    <a:lvl2pPr marL="457200"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2pPr>
    <a:lvl3pPr marL="914400"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3pPr>
    <a:lvl4pPr marL="1371600"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4pPr>
    <a:lvl5pPr marL="1828800"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5pPr>
    <a:lvl6pPr marL="2286000" algn="l" defTabSz="914400" rtl="0" eaLnBrk="1" latinLnBrk="0" hangingPunct="1">
      <a:defRPr sz="2000" kern="1200">
        <a:solidFill>
          <a:schemeClr val="tx1"/>
        </a:solidFill>
        <a:latin typeface="Book Antiqua" panose="02040602050305030304" pitchFamily="18" charset="0"/>
        <a:ea typeface="+mn-ea"/>
        <a:cs typeface="+mn-cs"/>
      </a:defRPr>
    </a:lvl6pPr>
    <a:lvl7pPr marL="2743200" algn="l" defTabSz="914400" rtl="0" eaLnBrk="1" latinLnBrk="0" hangingPunct="1">
      <a:defRPr sz="2000" kern="1200">
        <a:solidFill>
          <a:schemeClr val="tx1"/>
        </a:solidFill>
        <a:latin typeface="Book Antiqua" panose="02040602050305030304" pitchFamily="18" charset="0"/>
        <a:ea typeface="+mn-ea"/>
        <a:cs typeface="+mn-cs"/>
      </a:defRPr>
    </a:lvl7pPr>
    <a:lvl8pPr marL="3200400" algn="l" defTabSz="914400" rtl="0" eaLnBrk="1" latinLnBrk="0" hangingPunct="1">
      <a:defRPr sz="2000" kern="1200">
        <a:solidFill>
          <a:schemeClr val="tx1"/>
        </a:solidFill>
        <a:latin typeface="Book Antiqua" panose="02040602050305030304" pitchFamily="18" charset="0"/>
        <a:ea typeface="+mn-ea"/>
        <a:cs typeface="+mn-cs"/>
      </a:defRPr>
    </a:lvl8pPr>
    <a:lvl9pPr marL="3657600" algn="l" defTabSz="914400" rtl="0" eaLnBrk="1" latinLnBrk="0" hangingPunct="1">
      <a:defRPr sz="2000" kern="1200">
        <a:solidFill>
          <a:schemeClr val="tx1"/>
        </a:solidFill>
        <a:latin typeface="Book Antiqua" panose="020406020503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7466"/>
    <a:srgbClr val="369684"/>
    <a:srgbClr val="339966"/>
    <a:srgbClr val="D5EAFF"/>
    <a:srgbClr val="CCFFFF"/>
    <a:srgbClr val="FFFFFF"/>
    <a:srgbClr val="CC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671" autoAdjust="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68" y="5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Failure data is obtained primarily by collecting failure times of those products that are in use or through reliability testing.  This chapter and the next address several different types of reliability testing.  In general, the objective of reliability testing is to generate failures. It is only through failure data that reliability can be measured and many of the failure modes identified.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Burn-in testing puts operating time on a product before the product is delivered to the customer.  The objective is to identify early (burn-in) failures and eliminate them before the product is delivered to the customer.  Therefore the reliability from the customers perspective is improved.</a:t>
            </a:r>
          </a:p>
          <a:p>
            <a:r>
              <a:rPr lang="en-US" altLang="en-US"/>
              <a:t>The above model can be used to find a burn-in time, T, such that the reliability over some additional  time t</a:t>
            </a:r>
            <a:r>
              <a:rPr lang="en-US" altLang="en-US" baseline="-25000"/>
              <a:t>0</a:t>
            </a:r>
            <a:r>
              <a:rPr lang="en-US" altLang="en-US"/>
              <a:t>, equals R</a:t>
            </a:r>
            <a:r>
              <a:rPr lang="en-US" altLang="en-US" baseline="-25000"/>
              <a:t>0</a:t>
            </a:r>
            <a:r>
              <a:rPr lang="en-US" altLang="en-US"/>
              <a:t>.  This is achieved by setting R(t</a:t>
            </a:r>
            <a:r>
              <a:rPr lang="en-US" altLang="en-US" baseline="-25000"/>
              <a:t>0</a:t>
            </a:r>
            <a:r>
              <a:rPr lang="en-US" altLang="en-US"/>
              <a:t>| T) = R</a:t>
            </a:r>
            <a:r>
              <a:rPr lang="en-US" altLang="en-US" baseline="-25000"/>
              <a:t>0 </a:t>
            </a:r>
            <a:r>
              <a:rPr lang="en-US" altLang="en-US"/>
              <a:t>and solving for T.  A necessary requirement is that the product (or at least the dominate failure mode) has a decreasing failure rate.  A specific model using the Weibull distribution is shown.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Burn-in testing does not increase the overall product reliability but does reduce the probability of a failure following the burn-in period (i.e. the operating period).</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based upon the Weibull burn-in model.  The solution for T can be found by trial and error.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burn-in model based upon relevant costs is derived here. Costs include the cost of performing burn-in testing, the cost of failures during burn-in, and the cost of failures during the operating period.  Again, the unknown variable is the length of the burn-in period, T.  A specific cost model for the Weibull failure distribution is given.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the Weibull burn-in cost model. The solution can be found using a spreadsheet and trial and error.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graph of the cost equation is relatively flat in the neighborhood about the minimum cost solution.  This suggests that the burn-in period may be shortened without a significant increase in cost. This may be desirable if other factors, such as production lead-time, must be considered.  However, when compared to the cost of having no burn-in testing program, a significant saving per unit is observed.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component time to failure is relatively long and and testing to failure is desired, ways may need to be found to shorten the “clock” time necessary to generate failures.  There is, in general, three ways of accomplishing this.  The use of these techniques is referred to as accelerated life testing.</a:t>
            </a:r>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formulae derived earlier for relating the expected test time to the number of units on test and the number of desired failures can be used to estimate the number of units to be placed on test to achieve a desired test time.  Since these formulae were derived for the CFR, they do not directly apply for other failure distributions.  However, the modifications shown for the Weibull, provide a reasonable approximation. The baseline (denominator) is testing until all units have failed (complete data).</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formulae derived earlier for relating the expected test time to the number of units on test and the number of desired failures can be used to estimate the number of units to be placed on test to achieve a desired test time.  Since these formulae were derived for the CFR, they do not directly apply for other failure distributions.  However, the modifications shown for the Weibull, provide a reasonable approximation. The baseline (denominator) is testing until all units have failed (complete data).</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are examples of the fraction of reductions in test time as a result of adding more units on test while keeping the number of failures constant. Greater reductions in test time are obtained if failed units are replaced.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establishing a reliability test program, the test objective, the conduct of the test, and the analysis methods to be used should be determined in advance.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time to failure is measured in cycles, accelerating the number of cycles per unit of time will reduce the “clock” time to failure.  The accelerated “clock” time to failure is the ratio of the accelerate time between cycles to the normal time between cycles multiplied by the normal “clock” time to failure.  For example, if the normal cycle occurs every 3 minutes and an accelerated cycle occurs every minute, then the accelerated “clock” time to failure is 1/3 the normal “clock” time.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Since accelerated cycling is a linear transformation on time, the effect on the Weibull distribution is to reduce the characteristic life.  The shape parameter is not affected.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accelerated cycle example with a Weibull failure distribution.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cyclical acceleration is not possible, then an alternative approach for accelerating failures is to increase the stress levels that generate the failures. This is always risky because higher stress levels may introduce new failure modes or change the shape of the failure distribution of existing failure modes.  The above assumption, therefore, is a critical one.  </a:t>
            </a:r>
          </a:p>
          <a:p>
            <a:r>
              <a:rPr lang="en-US" altLang="en-US"/>
              <a:t>A constant stress model assumes that the normal time to failure is a constant (the acceleration factor) times the higher stress level time to failure.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Under the constant stress model, the normal stress density function and hazard rate function are related to the higher stress functions as shown.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the acceleration factor is known, its application is straight-forward as shown in the above example.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the Weibull failure distribution, when using the constant stress model only the characteristic life is affected. If theta can be estimated at the normal stress level and then at the higher stress level, the acceleration factor can be estimated by forming the ratio of the two thetas.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Shown are the result of a Weibull example where two reliability life tests are conducted with one at the normal stress level and one at the higher stress level.  From the two data sets, the acceleration factor is estimated.  Although the shape parameter estimates will not necessarily be identical (although they are in this example), they should be “close” to one another.  If they are not, then the assumption that the higher stress does not change the shape of the failure mechanism is incorrect, and the constant stress model should not be applied.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Once the acceleration factor has been estimated, then a larger sample size may be obtained at the higher stress level resulting in a more accurate estimate for the distribution parameters.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Some important failure mechanisms such as those resulting from chemical reactions are based upon the idea that a failure occurs after some critical level of transformation has occurred. Therefore</a:t>
            </a:r>
          </a:p>
          <a:p>
            <a:r>
              <a:rPr lang="en-US" altLang="en-US"/>
              <a:t>	time to failure = critical level / transformation rate </a:t>
            </a:r>
          </a:p>
          <a:p>
            <a:r>
              <a:rPr lang="en-US" altLang="en-US"/>
              <a:t>The Arrhenius model assumes that the transformation rate is dependent upon temperature as shown. B is a constant, the coefficient of reaction.  The constant A depends upon the component and the failure mechanism and is determined empirically.  The constant B can be estimated by testing at two temperature stress levels to obtain the acceleration factor.</a:t>
            </a:r>
          </a:p>
          <a:p>
            <a:endParaRPr lang="en-US" altLang="en-US"/>
          </a:p>
          <a:p>
            <a:r>
              <a:rPr lang="en-US"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above table provides the total time on test, T, under different test conditions. For exponential failure times, the maximum likelihood estimate (MLE) for the MTTF is then given by T/r where r is the number of observed failures.  MLE will be discussed further in Chapter 15.</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above example uses the Arrhenius model at two high stress levels to obtain the constant B and then estimates the distribution at the normal stress level by finding the AF between a high temperature (stress level) and the normal temperature.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Eyring model assumes that the transformation rate is dependent upon both the temperature and a second stress factor represented by S. The constants a, A, B, and C must be estimated by generating data at different temperature and stress (S) levels. The model can then be used to determine the AF between high stress levels and normal stress levels. Presumably all testing would be done at the high stress levels.</a:t>
            </a:r>
          </a:p>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components that degrade uniformly over time, the rate of degradation can be measured. Its failure time is then obtained by extrapolating to the time at which the component has degraded to an unacceptable level.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apply a degradation model, the above assumptions must be met.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good example of degradation is a corrosive process. CPR is the corrosion penetration rate.  It is the rate of material loss (thickness) per unit time.  Values for w(t) are obtained through laboratory testing.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potency of pharmaceuticals degrades over time.  The rate of degradation depends upon the temperature the drug is stored at.  Using the Arrhenius model with temperature as a stress factor, then the time to failure can be estimated by specifying a minimum potency level for the drug.  The constants A and B can be estimated from test data generated at two different temperature (stress) levels.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Minor’s rule, given above, provides an alternative acceleration model when continuous wear will eventually lead to failure.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Shown is a graphical illustration of the use of Minor’s rule. The approach is to test to failure at a high stress level to obtain one point on the line (0,L</a:t>
            </a:r>
            <a:r>
              <a:rPr lang="en-US" altLang="en-US" baseline="-25000"/>
              <a:t>2</a:t>
            </a:r>
            <a:r>
              <a:rPr lang="en-US" altLang="en-US"/>
              <a:t>). Then test at the normal stress level for some time, t</a:t>
            </a:r>
            <a:r>
              <a:rPr lang="en-US" altLang="en-US" baseline="-25000"/>
              <a:t>1</a:t>
            </a:r>
            <a:r>
              <a:rPr lang="en-US" altLang="en-US"/>
              <a:t>. Then at the high stress level test to failure occurring at time t</a:t>
            </a:r>
            <a:r>
              <a:rPr lang="en-US" altLang="en-US" baseline="-25000"/>
              <a:t>2</a:t>
            </a:r>
            <a:r>
              <a:rPr lang="en-US" altLang="en-US"/>
              <a:t>.  This gives a second point on the line (t</a:t>
            </a:r>
            <a:r>
              <a:rPr lang="en-US" altLang="en-US" baseline="-25000"/>
              <a:t>1</a:t>
            </a:r>
            <a:r>
              <a:rPr lang="en-US" altLang="en-US"/>
              <a:t>, t</a:t>
            </a:r>
            <a:r>
              <a:rPr lang="en-US" altLang="en-US" baseline="-25000"/>
              <a:t>2</a:t>
            </a:r>
            <a:r>
              <a:rPr lang="en-US" altLang="en-US"/>
              <a:t>).  Extrapolating the line to the horizontal axis, gives the time to failure under normal stress.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end.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finding the MTTF for right censored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Another example where failed units are replaced during testing.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exponential failure times under Type II testing, the expected duration of the test can be estimated if an estimate for the MTTF is known.  The expected test time is the average time to generated r failures.  </a:t>
            </a:r>
          </a:p>
          <a:p>
            <a:r>
              <a:rPr lang="en-US" altLang="en-US"/>
              <a:t>With replacement, the number of failures in time t is Poisson with mean n </a:t>
            </a:r>
            <a:r>
              <a:rPr lang="en-US" altLang="en-US">
                <a:sym typeface="Symbol" panose="05050102010706020507" pitchFamily="18" charset="2"/>
              </a:rPr>
              <a:t> t, then setting r = </a:t>
            </a:r>
            <a:r>
              <a:rPr lang="en-US" altLang="en-US"/>
              <a:t>n </a:t>
            </a:r>
            <a:r>
              <a:rPr lang="en-US" altLang="en-US">
                <a:sym typeface="Symbol" panose="05050102010706020507" pitchFamily="18" charset="2"/>
              </a:rPr>
              <a:t> t = n t / MTTF and solving for t results in the above equation.</a:t>
            </a:r>
            <a:endParaRPr lang="en-US" altLang="en-US"/>
          </a:p>
          <a:p>
            <a:r>
              <a:rPr lang="en-US" altLang="en-US"/>
              <a:t>The derivation of the expected test time without replacement is given on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above outlines the derivation of the expected test time without replacement.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finding the number of units to place on test, n, in order to generate r failures in a specified time.  In this example, there is no replacement of failed units and the table in Appendix 13B is utilized.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an example of Type I testing where the test time t is specified.  Since the probability of a single unit failing in time t is F(t), the n F(t) is the expected number of failures.</a:t>
            </a:r>
          </a:p>
          <a:p>
            <a:r>
              <a:rPr lang="en-US" altLang="en-US"/>
              <a:t>note:  This can be viewed as binomial process where the constant probability of success is p = F(t) and there are n independent trials corresponding to each unit on test.  The mean of a binomial process is n x 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13</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3A7EE3D3-FD49-4BA6-82B5-71633D1FEAA4}" type="slidenum">
              <a:rPr lang="en-US" altLang="en-US"/>
              <a:pPr/>
              <a:t>‹#›</a:t>
            </a:fld>
            <a:endParaRPr lang="en-US" altLang="en-US"/>
          </a:p>
        </p:txBody>
      </p:sp>
    </p:spTree>
    <p:extLst>
      <p:ext uri="{BB962C8B-B14F-4D97-AF65-F5344CB8AC3E}">
        <p14:creationId xmlns:p14="http://schemas.microsoft.com/office/powerpoint/2010/main" val="158509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13</a:t>
            </a:r>
          </a:p>
        </p:txBody>
      </p:sp>
      <p:sp>
        <p:nvSpPr>
          <p:cNvPr id="5" name="Rectangle 13"/>
          <p:cNvSpPr>
            <a:spLocks noGrp="1" noChangeArrowheads="1"/>
          </p:cNvSpPr>
          <p:nvPr>
            <p:ph type="sldNum" sz="quarter" idx="11"/>
          </p:nvPr>
        </p:nvSpPr>
        <p:spPr>
          <a:ln/>
        </p:spPr>
        <p:txBody>
          <a:bodyPr/>
          <a:lstStyle>
            <a:lvl1pPr>
              <a:defRPr/>
            </a:lvl1pPr>
          </a:lstStyle>
          <a:p>
            <a:fld id="{C03304CD-1824-495A-9AD7-E9FAF738AB81}" type="slidenum">
              <a:rPr lang="en-US" altLang="en-US"/>
              <a:pPr/>
              <a:t>‹#›</a:t>
            </a:fld>
            <a:endParaRPr lang="en-US" altLang="en-US"/>
          </a:p>
        </p:txBody>
      </p:sp>
    </p:spTree>
    <p:extLst>
      <p:ext uri="{BB962C8B-B14F-4D97-AF65-F5344CB8AC3E}">
        <p14:creationId xmlns:p14="http://schemas.microsoft.com/office/powerpoint/2010/main" val="364330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13</a:t>
            </a:r>
          </a:p>
        </p:txBody>
      </p:sp>
      <p:sp>
        <p:nvSpPr>
          <p:cNvPr id="5" name="Rectangle 13"/>
          <p:cNvSpPr>
            <a:spLocks noGrp="1" noChangeArrowheads="1"/>
          </p:cNvSpPr>
          <p:nvPr>
            <p:ph type="sldNum" sz="quarter" idx="11"/>
          </p:nvPr>
        </p:nvSpPr>
        <p:spPr>
          <a:ln/>
        </p:spPr>
        <p:txBody>
          <a:bodyPr/>
          <a:lstStyle>
            <a:lvl1pPr>
              <a:defRPr/>
            </a:lvl1pPr>
          </a:lstStyle>
          <a:p>
            <a:fld id="{284F9B90-F5B2-4F4E-9E65-43FD18637BAE}" type="slidenum">
              <a:rPr lang="en-US" altLang="en-US"/>
              <a:pPr/>
              <a:t>‹#›</a:t>
            </a:fld>
            <a:endParaRPr lang="en-US" altLang="en-US"/>
          </a:p>
        </p:txBody>
      </p:sp>
    </p:spTree>
    <p:extLst>
      <p:ext uri="{BB962C8B-B14F-4D97-AF65-F5344CB8AC3E}">
        <p14:creationId xmlns:p14="http://schemas.microsoft.com/office/powerpoint/2010/main" val="119476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13</a:t>
            </a:r>
          </a:p>
        </p:txBody>
      </p:sp>
      <p:sp>
        <p:nvSpPr>
          <p:cNvPr id="5" name="Slide Number Placeholder 5"/>
          <p:cNvSpPr>
            <a:spLocks noGrp="1"/>
          </p:cNvSpPr>
          <p:nvPr>
            <p:ph type="sldNum" sz="quarter" idx="11"/>
          </p:nvPr>
        </p:nvSpPr>
        <p:spPr/>
        <p:txBody>
          <a:bodyPr/>
          <a:lstStyle>
            <a:lvl1pPr>
              <a:defRPr/>
            </a:lvl1pPr>
          </a:lstStyle>
          <a:p>
            <a:fld id="{7174E5F1-530E-490D-A665-1B9C669DBD22}" type="slidenum">
              <a:rPr lang="en-US" altLang="en-US"/>
              <a:pPr/>
              <a:t>‹#›</a:t>
            </a:fld>
            <a:endParaRPr lang="en-US" altLang="en-US"/>
          </a:p>
        </p:txBody>
      </p:sp>
    </p:spTree>
    <p:extLst>
      <p:ext uri="{BB962C8B-B14F-4D97-AF65-F5344CB8AC3E}">
        <p14:creationId xmlns:p14="http://schemas.microsoft.com/office/powerpoint/2010/main" val="151829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13</a:t>
            </a:r>
          </a:p>
        </p:txBody>
      </p:sp>
      <p:sp>
        <p:nvSpPr>
          <p:cNvPr id="5" name="Slide Number Placeholder 5"/>
          <p:cNvSpPr>
            <a:spLocks noGrp="1"/>
          </p:cNvSpPr>
          <p:nvPr>
            <p:ph type="sldNum" sz="quarter" idx="11"/>
          </p:nvPr>
        </p:nvSpPr>
        <p:spPr/>
        <p:txBody>
          <a:bodyPr/>
          <a:lstStyle>
            <a:lvl1pPr>
              <a:defRPr/>
            </a:lvl1pPr>
          </a:lstStyle>
          <a:p>
            <a:fld id="{D27BFFC1-DF70-48C2-AF68-1233AA001C8A}" type="slidenum">
              <a:rPr lang="en-US" altLang="en-US"/>
              <a:pPr/>
              <a:t>‹#›</a:t>
            </a:fld>
            <a:endParaRPr lang="en-US" altLang="en-US"/>
          </a:p>
        </p:txBody>
      </p:sp>
    </p:spTree>
    <p:extLst>
      <p:ext uri="{BB962C8B-B14F-4D97-AF65-F5344CB8AC3E}">
        <p14:creationId xmlns:p14="http://schemas.microsoft.com/office/powerpoint/2010/main" val="156232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13</a:t>
            </a:r>
          </a:p>
        </p:txBody>
      </p:sp>
      <p:sp>
        <p:nvSpPr>
          <p:cNvPr id="6" name="Slide Number Placeholder 6"/>
          <p:cNvSpPr>
            <a:spLocks noGrp="1"/>
          </p:cNvSpPr>
          <p:nvPr>
            <p:ph type="sldNum" sz="quarter" idx="11"/>
          </p:nvPr>
        </p:nvSpPr>
        <p:spPr/>
        <p:txBody>
          <a:bodyPr/>
          <a:lstStyle>
            <a:lvl1pPr>
              <a:defRPr/>
            </a:lvl1pPr>
          </a:lstStyle>
          <a:p>
            <a:fld id="{83F27B11-1EA0-4F31-80DD-E0AD792A9461}" type="slidenum">
              <a:rPr lang="en-US" altLang="en-US"/>
              <a:pPr/>
              <a:t>‹#›</a:t>
            </a:fld>
            <a:endParaRPr lang="en-US" altLang="en-US"/>
          </a:p>
        </p:txBody>
      </p:sp>
    </p:spTree>
    <p:extLst>
      <p:ext uri="{BB962C8B-B14F-4D97-AF65-F5344CB8AC3E}">
        <p14:creationId xmlns:p14="http://schemas.microsoft.com/office/powerpoint/2010/main" val="214994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13</a:t>
            </a:r>
          </a:p>
        </p:txBody>
      </p:sp>
      <p:sp>
        <p:nvSpPr>
          <p:cNvPr id="8" name="Slide Number Placeholder 8"/>
          <p:cNvSpPr>
            <a:spLocks noGrp="1"/>
          </p:cNvSpPr>
          <p:nvPr>
            <p:ph type="sldNum" sz="quarter" idx="11"/>
          </p:nvPr>
        </p:nvSpPr>
        <p:spPr/>
        <p:txBody>
          <a:bodyPr/>
          <a:lstStyle>
            <a:lvl1pPr>
              <a:defRPr/>
            </a:lvl1pPr>
          </a:lstStyle>
          <a:p>
            <a:fld id="{14B16589-D189-41AC-987B-50674B4264B7}" type="slidenum">
              <a:rPr lang="en-US" altLang="en-US"/>
              <a:pPr/>
              <a:t>‹#›</a:t>
            </a:fld>
            <a:endParaRPr lang="en-US" altLang="en-US"/>
          </a:p>
        </p:txBody>
      </p:sp>
    </p:spTree>
    <p:extLst>
      <p:ext uri="{BB962C8B-B14F-4D97-AF65-F5344CB8AC3E}">
        <p14:creationId xmlns:p14="http://schemas.microsoft.com/office/powerpoint/2010/main" val="50624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13</a:t>
            </a:r>
          </a:p>
        </p:txBody>
      </p:sp>
      <p:sp>
        <p:nvSpPr>
          <p:cNvPr id="4" name="Slide Number Placeholder 4"/>
          <p:cNvSpPr>
            <a:spLocks noGrp="1"/>
          </p:cNvSpPr>
          <p:nvPr>
            <p:ph type="sldNum" sz="quarter" idx="11"/>
          </p:nvPr>
        </p:nvSpPr>
        <p:spPr/>
        <p:txBody>
          <a:bodyPr/>
          <a:lstStyle>
            <a:lvl1pPr>
              <a:defRPr/>
            </a:lvl1pPr>
          </a:lstStyle>
          <a:p>
            <a:fld id="{1AF71050-62E4-4E03-B65E-F82365079D91}" type="slidenum">
              <a:rPr lang="en-US" altLang="en-US"/>
              <a:pPr/>
              <a:t>‹#›</a:t>
            </a:fld>
            <a:endParaRPr lang="en-US" altLang="en-US"/>
          </a:p>
        </p:txBody>
      </p:sp>
    </p:spTree>
    <p:extLst>
      <p:ext uri="{BB962C8B-B14F-4D97-AF65-F5344CB8AC3E}">
        <p14:creationId xmlns:p14="http://schemas.microsoft.com/office/powerpoint/2010/main" val="307294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13</a:t>
            </a:r>
          </a:p>
        </p:txBody>
      </p:sp>
      <p:sp>
        <p:nvSpPr>
          <p:cNvPr id="3" name="Slide Number Placeholder 3"/>
          <p:cNvSpPr>
            <a:spLocks noGrp="1"/>
          </p:cNvSpPr>
          <p:nvPr>
            <p:ph type="sldNum" sz="quarter" idx="11"/>
          </p:nvPr>
        </p:nvSpPr>
        <p:spPr/>
        <p:txBody>
          <a:bodyPr/>
          <a:lstStyle>
            <a:lvl1pPr>
              <a:defRPr/>
            </a:lvl1pPr>
          </a:lstStyle>
          <a:p>
            <a:fld id="{C2BCD2AB-3B88-4209-9C27-C0759E0057EA}" type="slidenum">
              <a:rPr lang="en-US" altLang="en-US"/>
              <a:pPr/>
              <a:t>‹#›</a:t>
            </a:fld>
            <a:endParaRPr lang="en-US" altLang="en-US"/>
          </a:p>
        </p:txBody>
      </p:sp>
    </p:spTree>
    <p:extLst>
      <p:ext uri="{BB962C8B-B14F-4D97-AF65-F5344CB8AC3E}">
        <p14:creationId xmlns:p14="http://schemas.microsoft.com/office/powerpoint/2010/main" val="407305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13</a:t>
            </a:r>
          </a:p>
        </p:txBody>
      </p:sp>
      <p:sp>
        <p:nvSpPr>
          <p:cNvPr id="6" name="Rectangle 13"/>
          <p:cNvSpPr>
            <a:spLocks noGrp="1" noChangeArrowheads="1"/>
          </p:cNvSpPr>
          <p:nvPr>
            <p:ph type="sldNum" sz="quarter" idx="11"/>
          </p:nvPr>
        </p:nvSpPr>
        <p:spPr>
          <a:ln/>
        </p:spPr>
        <p:txBody>
          <a:bodyPr/>
          <a:lstStyle>
            <a:lvl1pPr>
              <a:defRPr/>
            </a:lvl1pPr>
          </a:lstStyle>
          <a:p>
            <a:fld id="{2BEB09A6-13A4-4D3F-9AD0-2BD4E6687963}" type="slidenum">
              <a:rPr lang="en-US" altLang="en-US"/>
              <a:pPr/>
              <a:t>‹#›</a:t>
            </a:fld>
            <a:endParaRPr lang="en-US" altLang="en-US"/>
          </a:p>
        </p:txBody>
      </p:sp>
    </p:spTree>
    <p:extLst>
      <p:ext uri="{BB962C8B-B14F-4D97-AF65-F5344CB8AC3E}">
        <p14:creationId xmlns:p14="http://schemas.microsoft.com/office/powerpoint/2010/main" val="100340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13</a:t>
            </a:r>
          </a:p>
        </p:txBody>
      </p:sp>
      <p:sp>
        <p:nvSpPr>
          <p:cNvPr id="6" name="Rectangle 13"/>
          <p:cNvSpPr>
            <a:spLocks noGrp="1" noChangeArrowheads="1"/>
          </p:cNvSpPr>
          <p:nvPr>
            <p:ph type="sldNum" sz="quarter" idx="11"/>
          </p:nvPr>
        </p:nvSpPr>
        <p:spPr>
          <a:ln/>
        </p:spPr>
        <p:txBody>
          <a:bodyPr/>
          <a:lstStyle>
            <a:lvl1pPr>
              <a:defRPr/>
            </a:lvl1pPr>
          </a:lstStyle>
          <a:p>
            <a:fld id="{F9C1346D-F89B-40D9-B12C-4F12C29D8873}" type="slidenum">
              <a:rPr lang="en-US" altLang="en-US"/>
              <a:pPr/>
              <a:t>‹#›</a:t>
            </a:fld>
            <a:endParaRPr lang="en-US" altLang="en-US"/>
          </a:p>
        </p:txBody>
      </p:sp>
    </p:spTree>
    <p:extLst>
      <p:ext uri="{BB962C8B-B14F-4D97-AF65-F5344CB8AC3E}">
        <p14:creationId xmlns:p14="http://schemas.microsoft.com/office/powerpoint/2010/main" val="365144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35851"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5852"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13</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3BCF7A47-3816-445A-A3A0-F3607F132F1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03" r:id="rId8"/>
    <p:sldLayoutId id="2147483804" r:id="rId9"/>
    <p:sldLayoutId id="2147483805" r:id="rId10"/>
    <p:sldLayoutId id="2147483806"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2.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20.e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2.e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2.bin"/><Relationship Id="rId5" Type="http://schemas.openxmlformats.org/officeDocument/2006/relationships/image" Target="../media/image21.e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4.emf"/><Relationship Id="rId4"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7.e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image" Target="../media/image26.emf"/><Relationship Id="rId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29.wmf"/><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31.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3.e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32.bin"/><Relationship Id="rId5" Type="http://schemas.openxmlformats.org/officeDocument/2006/relationships/image" Target="../media/image32.emf"/><Relationship Id="rId4" Type="http://schemas.openxmlformats.org/officeDocument/2006/relationships/oleObject" Target="../embeddings/oleObject31.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5.xml"/><Relationship Id="rId7" Type="http://schemas.openxmlformats.org/officeDocument/2006/relationships/image" Target="../media/image35.e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34.bin"/><Relationship Id="rId5" Type="http://schemas.openxmlformats.org/officeDocument/2006/relationships/image" Target="../media/image34.emf"/><Relationship Id="rId4" Type="http://schemas.openxmlformats.org/officeDocument/2006/relationships/oleObject" Target="../embeddings/oleObject33.bin"/><Relationship Id="rId9" Type="http://schemas.openxmlformats.org/officeDocument/2006/relationships/image" Target="../media/image36.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6.xml"/><Relationship Id="rId7" Type="http://schemas.openxmlformats.org/officeDocument/2006/relationships/image" Target="../media/image38.e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37.bin"/><Relationship Id="rId11" Type="http://schemas.openxmlformats.org/officeDocument/2006/relationships/image" Target="../media/image40.wmf"/><Relationship Id="rId5" Type="http://schemas.openxmlformats.org/officeDocument/2006/relationships/image" Target="../media/image37.e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1.bin"/><Relationship Id="rId5" Type="http://schemas.openxmlformats.org/officeDocument/2006/relationships/image" Target="../media/image41.emf"/><Relationship Id="rId4" Type="http://schemas.openxmlformats.org/officeDocument/2006/relationships/oleObject" Target="../embeddings/oleObject40.bin"/></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6.wmf"/><Relationship Id="rId5" Type="http://schemas.openxmlformats.org/officeDocument/2006/relationships/oleObject" Target="../embeddings/oleObject44.bin"/><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29.xml"/><Relationship Id="rId7" Type="http://schemas.openxmlformats.org/officeDocument/2006/relationships/image" Target="../media/image48.e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46.bin"/><Relationship Id="rId5" Type="http://schemas.openxmlformats.org/officeDocument/2006/relationships/image" Target="../media/image47.emf"/><Relationship Id="rId4" Type="http://schemas.openxmlformats.org/officeDocument/2006/relationships/oleObject" Target="../embeddings/oleObject45.bin"/><Relationship Id="rId9" Type="http://schemas.openxmlformats.org/officeDocument/2006/relationships/image" Target="../media/image49.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30.xml"/><Relationship Id="rId7" Type="http://schemas.openxmlformats.org/officeDocument/2006/relationships/image" Target="../media/image51.emf"/><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oleObject" Target="../embeddings/oleObject49.bin"/><Relationship Id="rId5" Type="http://schemas.openxmlformats.org/officeDocument/2006/relationships/image" Target="../media/image50.emf"/><Relationship Id="rId4" Type="http://schemas.openxmlformats.org/officeDocument/2006/relationships/oleObject" Target="../embeddings/oleObject48.bin"/><Relationship Id="rId9" Type="http://schemas.openxmlformats.org/officeDocument/2006/relationships/image" Target="../media/image52.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31.xml"/><Relationship Id="rId7" Type="http://schemas.openxmlformats.org/officeDocument/2006/relationships/image" Target="../media/image54.e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52.bin"/><Relationship Id="rId5" Type="http://schemas.openxmlformats.org/officeDocument/2006/relationships/image" Target="../media/image53.emf"/><Relationship Id="rId4" Type="http://schemas.openxmlformats.org/officeDocument/2006/relationships/oleObject" Target="../embeddings/oleObject51.bin"/><Relationship Id="rId9" Type="http://schemas.openxmlformats.org/officeDocument/2006/relationships/image" Target="../media/image55.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30.vml"/><Relationship Id="rId5" Type="http://schemas.openxmlformats.org/officeDocument/2006/relationships/image" Target="../media/image56.emf"/><Relationship Id="rId4" Type="http://schemas.openxmlformats.org/officeDocument/2006/relationships/oleObject" Target="../embeddings/oleObject54.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58.emf"/><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56.bin"/><Relationship Id="rId5" Type="http://schemas.openxmlformats.org/officeDocument/2006/relationships/image" Target="../media/image57.emf"/><Relationship Id="rId4" Type="http://schemas.openxmlformats.org/officeDocument/2006/relationships/oleObject" Target="../embeddings/oleObject55.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60.emf"/><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oleObject" Target="../embeddings/oleObject58.bin"/><Relationship Id="rId5" Type="http://schemas.openxmlformats.org/officeDocument/2006/relationships/image" Target="../media/image59.emf"/><Relationship Id="rId4" Type="http://schemas.openxmlformats.org/officeDocument/2006/relationships/oleObject" Target="../embeddings/oleObject5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62.emf"/><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oleObject" Target="../embeddings/oleObject60.bin"/><Relationship Id="rId5" Type="http://schemas.openxmlformats.org/officeDocument/2006/relationships/image" Target="../media/image61.emf"/><Relationship Id="rId4" Type="http://schemas.openxmlformats.org/officeDocument/2006/relationships/oleObject" Target="../embeddings/oleObject59.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64.wmf"/><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oleObject" Target="../embeddings/oleObject62.bin"/><Relationship Id="rId5" Type="http://schemas.openxmlformats.org/officeDocument/2006/relationships/image" Target="../media/image63.wmf"/><Relationship Id="rId4" Type="http://schemas.openxmlformats.org/officeDocument/2006/relationships/oleObject" Target="../embeddings/oleObject61.bin"/></Relationships>
</file>

<file path=ppt/slides/_rels/slide49.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6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3" Type="http://schemas.openxmlformats.org/officeDocument/2006/relationships/notesSlide" Target="../notesSlides/notesSlide7.xml"/><Relationship Id="rId7" Type="http://schemas.openxmlformats.org/officeDocument/2006/relationships/image" Target="../media/image4.wmf"/><Relationship Id="rId12" Type="http://schemas.openxmlformats.org/officeDocument/2006/relationships/oleObject" Target="../embeddings/oleObject7.bin"/><Relationship Id="rId17" Type="http://schemas.openxmlformats.org/officeDocument/2006/relationships/image" Target="../media/image9.wmf"/><Relationship Id="rId2" Type="http://schemas.openxmlformats.org/officeDocument/2006/relationships/slideLayout" Target="../slideLayouts/slideLayout6.xml"/><Relationship Id="rId16"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wmf"/><Relationship Id="rId1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1143000" y="1295400"/>
            <a:ext cx="7772400" cy="1462088"/>
          </a:xfrm>
          <a:noFill/>
        </p:spPr>
        <p:txBody>
          <a:bodyPr/>
          <a:lstStyle/>
          <a:p>
            <a:r>
              <a:rPr lang="en-US" altLang="en-US"/>
              <a:t>Chapter 13</a:t>
            </a:r>
            <a:br>
              <a:rPr lang="en-US" altLang="en-US"/>
            </a:br>
            <a:r>
              <a:rPr lang="en-US" altLang="en-US"/>
              <a:t>Reliability Testing</a:t>
            </a:r>
          </a:p>
        </p:txBody>
      </p:sp>
      <p:sp>
        <p:nvSpPr>
          <p:cNvPr id="44035" name="Rectangle 3"/>
          <p:cNvSpPr>
            <a:spLocks noGrp="1" noChangeArrowheads="1"/>
          </p:cNvSpPr>
          <p:nvPr>
            <p:ph type="subTitle" idx="1"/>
          </p:nvPr>
        </p:nvSpPr>
        <p:spPr>
          <a:xfrm>
            <a:off x="1295400" y="3276600"/>
            <a:ext cx="6400800" cy="2590800"/>
          </a:xfrm>
          <a:noFill/>
        </p:spPr>
        <p:txBody>
          <a:bodyPr/>
          <a:lstStyle/>
          <a:p>
            <a:pPr algn="l"/>
            <a:r>
              <a:rPr lang="en-US" altLang="en-US"/>
              <a:t>13.1 Product Testing </a:t>
            </a:r>
          </a:p>
          <a:p>
            <a:pPr algn="l"/>
            <a:r>
              <a:rPr lang="en-US" altLang="en-US"/>
              <a:t>13.2 Reliability Life Testing</a:t>
            </a:r>
          </a:p>
          <a:p>
            <a:pPr algn="l"/>
            <a:r>
              <a:rPr lang="en-US" altLang="en-US"/>
              <a:t>13.3 Test Time Calculations</a:t>
            </a:r>
          </a:p>
          <a:p>
            <a:pPr algn="l"/>
            <a:r>
              <a:rPr lang="en-US" altLang="en-US"/>
              <a:t>13.4 Burn-in &amp; screen testing</a:t>
            </a:r>
          </a:p>
          <a:p>
            <a:pPr algn="l"/>
            <a:r>
              <a:rPr lang="en-US" altLang="en-US"/>
              <a:t>13.6 Accelerated life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47800" y="228600"/>
            <a:ext cx="7107238" cy="885825"/>
          </a:xfrm>
        </p:spPr>
        <p:txBody>
          <a:bodyPr/>
          <a:lstStyle/>
          <a:p>
            <a:r>
              <a:rPr lang="en-US" altLang="en-US" sz="3600"/>
              <a:t>Burn-in Testing</a:t>
            </a:r>
          </a:p>
        </p:txBody>
      </p:sp>
      <p:sp>
        <p:nvSpPr>
          <p:cNvPr id="49155" name="Rectangle 3"/>
          <p:cNvSpPr>
            <a:spLocks noGrp="1" noChangeArrowheads="1"/>
          </p:cNvSpPr>
          <p:nvPr>
            <p:ph idx="1"/>
          </p:nvPr>
        </p:nvSpPr>
        <p:spPr>
          <a:xfrm>
            <a:off x="762000" y="1371600"/>
            <a:ext cx="7772400" cy="4114800"/>
          </a:xfrm>
        </p:spPr>
        <p:txBody>
          <a:bodyPr/>
          <a:lstStyle/>
          <a:p>
            <a:pPr>
              <a:lnSpc>
                <a:spcPct val="150000"/>
              </a:lnSpc>
            </a:pPr>
            <a:r>
              <a:rPr lang="en-US" altLang="en-US" sz="2400"/>
              <a:t>Goal is to increase the mean residual life</a:t>
            </a:r>
          </a:p>
          <a:p>
            <a:pPr>
              <a:lnSpc>
                <a:spcPct val="150000"/>
              </a:lnSpc>
            </a:pPr>
            <a:r>
              <a:rPr lang="en-US" altLang="en-US" sz="2400"/>
              <a:t>Eliminate “early” customer failures by generating test hours in the factory</a:t>
            </a:r>
          </a:p>
          <a:p>
            <a:pPr>
              <a:lnSpc>
                <a:spcPct val="150000"/>
              </a:lnSpc>
            </a:pPr>
            <a:r>
              <a:rPr lang="en-US" altLang="en-US" sz="2400"/>
              <a:t>There must be a dominate DFR failure mode</a:t>
            </a:r>
          </a:p>
          <a:p>
            <a:pPr>
              <a:lnSpc>
                <a:spcPct val="150000"/>
              </a:lnSpc>
            </a:pPr>
            <a:r>
              <a:rPr lang="en-US" altLang="en-US" sz="2400"/>
              <a:t>Primary question is how long to test?</a:t>
            </a:r>
          </a:p>
          <a:p>
            <a:pPr lvl="1">
              <a:lnSpc>
                <a:spcPct val="150000"/>
              </a:lnSpc>
            </a:pPr>
            <a:r>
              <a:rPr lang="en-US" altLang="en-US" sz="2000"/>
              <a:t>Specification model</a:t>
            </a:r>
          </a:p>
          <a:p>
            <a:pPr lvl="1">
              <a:lnSpc>
                <a:spcPct val="150000"/>
              </a:lnSpc>
            </a:pPr>
            <a:r>
              <a:rPr lang="en-US" altLang="en-US" sz="2000"/>
              <a:t>cost model</a:t>
            </a:r>
          </a:p>
        </p:txBody>
      </p:sp>
      <p:sp>
        <p:nvSpPr>
          <p:cNvPr id="4" name="Date Placeholder 3"/>
          <p:cNvSpPr>
            <a:spLocks noGrp="1"/>
          </p:cNvSpPr>
          <p:nvPr>
            <p:ph type="dt" sz="quarter" idx="10"/>
          </p:nvPr>
        </p:nvSpPr>
        <p:spPr/>
        <p:txBody>
          <a:bodyPr/>
          <a:lstStyle/>
          <a:p>
            <a:pPr>
              <a:defRPr/>
            </a:pPr>
            <a:r>
              <a:rPr lang="en-US"/>
              <a:t>Chapter 13</a:t>
            </a:r>
          </a:p>
        </p:txBody>
      </p:sp>
      <p:sp>
        <p:nvSpPr>
          <p:cNvPr id="5" name="Slide Number Placeholder 5"/>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1229823C-84A9-42C0-A6F1-078CDEBC58A5}"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295400" y="609600"/>
            <a:ext cx="7467600" cy="533400"/>
          </a:xfrm>
          <a:noFill/>
        </p:spPr>
        <p:txBody>
          <a:bodyPr/>
          <a:lstStyle/>
          <a:p>
            <a:r>
              <a:rPr lang="en-US" altLang="en-US" sz="3600"/>
              <a:t>Burn-in Testing Specification Model</a:t>
            </a:r>
          </a:p>
        </p:txBody>
      </p:sp>
      <p:sp>
        <p:nvSpPr>
          <p:cNvPr id="6" name="Date Placeholder 2"/>
          <p:cNvSpPr>
            <a:spLocks noGrp="1"/>
          </p:cNvSpPr>
          <p:nvPr>
            <p:ph type="dt" sz="quarter" idx="10"/>
          </p:nvPr>
        </p:nvSpPr>
        <p:spPr/>
        <p:txBody>
          <a:bodyPr/>
          <a:lstStyle/>
          <a:p>
            <a:pPr>
              <a:defRPr/>
            </a:pPr>
            <a:r>
              <a:rPr lang="en-US"/>
              <a:t>Chapter 13</a:t>
            </a:r>
          </a:p>
        </p:txBody>
      </p:sp>
      <p:sp>
        <p:nvSpPr>
          <p:cNvPr id="7"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7F228BE-9934-4F7A-A054-BED76E6B1568}"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sp>
        <p:nvSpPr>
          <p:cNvPr id="5127" name="Rectangle 3"/>
          <p:cNvSpPr>
            <a:spLocks noChangeArrowheads="1"/>
          </p:cNvSpPr>
          <p:nvPr/>
        </p:nvSpPr>
        <p:spPr bwMode="auto">
          <a:xfrm>
            <a:off x="152400" y="1447800"/>
            <a:ext cx="88058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Given a reliability goal of   R</a:t>
            </a:r>
            <a:r>
              <a:rPr lang="en-US" altLang="en-US" sz="2400" baseline="-25000">
                <a:latin typeface="Times New Roman" panose="02020603050405020304" pitchFamily="18" charset="0"/>
              </a:rPr>
              <a:t>0</a:t>
            </a:r>
            <a:r>
              <a:rPr lang="en-US" altLang="en-US" sz="2400">
                <a:latin typeface="Times New Roman" panose="02020603050405020304" pitchFamily="18" charset="0"/>
              </a:rPr>
              <a:t> where R(t</a:t>
            </a:r>
            <a:r>
              <a:rPr lang="en-US" altLang="en-US" sz="2400" baseline="-25000">
                <a:latin typeface="Times New Roman" panose="02020603050405020304" pitchFamily="18" charset="0"/>
              </a:rPr>
              <a:t>0</a:t>
            </a:r>
            <a:r>
              <a:rPr lang="en-US" altLang="en-US" sz="2400">
                <a:latin typeface="Times New Roman" panose="02020603050405020304" pitchFamily="18" charset="0"/>
              </a:rPr>
              <a:t> ) &lt; R</a:t>
            </a:r>
            <a:r>
              <a:rPr lang="en-US" altLang="en-US" sz="2400" baseline="-25000">
                <a:latin typeface="Times New Roman" panose="02020603050405020304" pitchFamily="18" charset="0"/>
              </a:rPr>
              <a:t>0</a:t>
            </a:r>
            <a:r>
              <a:rPr lang="en-US" altLang="en-US" sz="2400">
                <a:latin typeface="Times New Roman" panose="02020603050405020304" pitchFamily="18" charset="0"/>
              </a:rPr>
              <a:t>   and R(t) has a DFR, </a:t>
            </a:r>
          </a:p>
          <a:p>
            <a:r>
              <a:rPr lang="en-US" altLang="en-US" sz="2400">
                <a:latin typeface="Times New Roman" panose="02020603050405020304" pitchFamily="18" charset="0"/>
              </a:rPr>
              <a:t>then a burn-in period, T, is desired such that R(t</a:t>
            </a:r>
            <a:r>
              <a:rPr lang="en-US" altLang="en-US" sz="2400" baseline="-25000">
                <a:latin typeface="Times New Roman" panose="02020603050405020304" pitchFamily="18" charset="0"/>
              </a:rPr>
              <a:t>0</a:t>
            </a:r>
            <a:r>
              <a:rPr lang="en-US" altLang="en-US" sz="2400">
                <a:latin typeface="Times New Roman" panose="02020603050405020304" pitchFamily="18" charset="0"/>
              </a:rPr>
              <a:t> | T) = R</a:t>
            </a:r>
            <a:r>
              <a:rPr lang="en-US" altLang="en-US" sz="2400" baseline="-25000">
                <a:latin typeface="Times New Roman" panose="02020603050405020304" pitchFamily="18" charset="0"/>
              </a:rPr>
              <a:t>0</a:t>
            </a:r>
            <a:r>
              <a:rPr lang="en-US" altLang="en-US" sz="2400">
                <a:latin typeface="Times New Roman" panose="02020603050405020304" pitchFamily="18" charset="0"/>
              </a:rPr>
              <a:t>.  </a:t>
            </a:r>
          </a:p>
          <a:p>
            <a:endParaRPr lang="en-US" altLang="en-US" sz="2400">
              <a:latin typeface="Times New Roman" panose="02020603050405020304" pitchFamily="18" charset="0"/>
            </a:endParaRPr>
          </a:p>
          <a:p>
            <a:r>
              <a:rPr lang="en-US" altLang="en-US" sz="2400">
                <a:latin typeface="Times New Roman" panose="02020603050405020304" pitchFamily="18" charset="0"/>
              </a:rPr>
              <a:t>For the Weibull distribution</a:t>
            </a:r>
          </a:p>
        </p:txBody>
      </p:sp>
      <p:graphicFrame>
        <p:nvGraphicFramePr>
          <p:cNvPr id="5122" name="Object 4"/>
          <p:cNvGraphicFramePr>
            <a:graphicFrameLocks/>
          </p:cNvGraphicFramePr>
          <p:nvPr/>
        </p:nvGraphicFramePr>
        <p:xfrm>
          <a:off x="2438400" y="2514600"/>
          <a:ext cx="4683125" cy="2195513"/>
        </p:xfrm>
        <a:graphic>
          <a:graphicData uri="http://schemas.openxmlformats.org/presentationml/2006/ole">
            <mc:AlternateContent xmlns:mc="http://schemas.openxmlformats.org/markup-compatibility/2006">
              <mc:Choice xmlns:v="urn:schemas-microsoft-com:vml" Requires="v">
                <p:oleObj spid="_x0000_s5128" name="Equation" r:id="rId4" imgW="1485720" imgH="711000" progId="Equation.3">
                  <p:embed/>
                </p:oleObj>
              </mc:Choice>
              <mc:Fallback>
                <p:oleObj name="Equation" r:id="rId4" imgW="1485720" imgH="7110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514600"/>
                        <a:ext cx="4683125"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5"/>
          <p:cNvGraphicFramePr>
            <a:graphicFrameLocks/>
          </p:cNvGraphicFramePr>
          <p:nvPr/>
        </p:nvGraphicFramePr>
        <p:xfrm>
          <a:off x="1676400" y="4724400"/>
          <a:ext cx="5522913" cy="1439863"/>
        </p:xfrm>
        <a:graphic>
          <a:graphicData uri="http://schemas.openxmlformats.org/presentationml/2006/ole">
            <mc:AlternateContent xmlns:mc="http://schemas.openxmlformats.org/markup-compatibility/2006">
              <mc:Choice xmlns:v="urn:schemas-microsoft-com:vml" Requires="v">
                <p:oleObj spid="_x0000_s5129" name="Equation" r:id="rId6" imgW="1434960" imgH="380880" progId="Equation.3">
                  <p:embed/>
                </p:oleObj>
              </mc:Choice>
              <mc:Fallback>
                <p:oleObj name="Equation" r:id="rId6" imgW="1434960" imgH="3808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724400"/>
                        <a:ext cx="5522913"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71600" y="304800"/>
            <a:ext cx="7107238" cy="790575"/>
          </a:xfrm>
          <a:noFill/>
        </p:spPr>
        <p:txBody>
          <a:bodyPr/>
          <a:lstStyle/>
          <a:p>
            <a:r>
              <a:rPr lang="en-US" altLang="en-US" sz="3600"/>
              <a:t>Burn-in Testing</a:t>
            </a:r>
          </a:p>
        </p:txBody>
      </p:sp>
      <p:sp>
        <p:nvSpPr>
          <p:cNvPr id="24" name="Date Placeholder 2"/>
          <p:cNvSpPr>
            <a:spLocks noGrp="1"/>
          </p:cNvSpPr>
          <p:nvPr>
            <p:ph type="dt" sz="quarter" idx="10"/>
          </p:nvPr>
        </p:nvSpPr>
        <p:spPr/>
        <p:txBody>
          <a:bodyPr/>
          <a:lstStyle/>
          <a:p>
            <a:pPr>
              <a:defRPr/>
            </a:pPr>
            <a:r>
              <a:rPr lang="en-US"/>
              <a:t>Chapter 13</a:t>
            </a:r>
          </a:p>
        </p:txBody>
      </p:sp>
      <p:sp>
        <p:nvSpPr>
          <p:cNvPr id="25"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99B580E-124F-49BA-8D32-ED2E44F27D6E}"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sp>
        <p:nvSpPr>
          <p:cNvPr id="50181" name="Line 3"/>
          <p:cNvSpPr>
            <a:spLocks noChangeShapeType="1"/>
          </p:cNvSpPr>
          <p:nvPr/>
        </p:nvSpPr>
        <p:spPr bwMode="auto">
          <a:xfrm>
            <a:off x="1295400" y="1752600"/>
            <a:ext cx="0" cy="388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82" name="Line 4"/>
          <p:cNvSpPr>
            <a:spLocks noChangeShapeType="1"/>
          </p:cNvSpPr>
          <p:nvPr/>
        </p:nvSpPr>
        <p:spPr bwMode="auto">
          <a:xfrm>
            <a:off x="1066800" y="5334000"/>
            <a:ext cx="7239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83" name="Arc 5"/>
          <p:cNvSpPr>
            <a:spLocks/>
          </p:cNvSpPr>
          <p:nvPr/>
        </p:nvSpPr>
        <p:spPr bwMode="auto">
          <a:xfrm>
            <a:off x="4040188" y="4038600"/>
            <a:ext cx="4191000" cy="914400"/>
          </a:xfrm>
          <a:custGeom>
            <a:avLst/>
            <a:gdLst>
              <a:gd name="T0" fmla="*/ 2147483647 w 21599"/>
              <a:gd name="T1" fmla="*/ 2147483647 h 21600"/>
              <a:gd name="T2" fmla="*/ 0 w 21599"/>
              <a:gd name="T3" fmla="*/ 2147483647 h 21600"/>
              <a:gd name="T4" fmla="*/ 2147483647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1600"/>
                </a:moveTo>
                <a:cubicBezTo>
                  <a:pt x="9757" y="21600"/>
                  <a:pt x="123" y="12065"/>
                  <a:pt x="0" y="224"/>
                </a:cubicBezTo>
              </a:path>
              <a:path w="21599" h="21600" stroke="0" extrusionOk="0">
                <a:moveTo>
                  <a:pt x="21599" y="21600"/>
                </a:moveTo>
                <a:cubicBezTo>
                  <a:pt x="9757" y="21600"/>
                  <a:pt x="123" y="12065"/>
                  <a:pt x="0" y="224"/>
                </a:cubicBezTo>
                <a:lnTo>
                  <a:pt x="21599"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sp>
        <p:nvSpPr>
          <p:cNvPr id="50184" name="Arc 6"/>
          <p:cNvSpPr>
            <a:spLocks/>
          </p:cNvSpPr>
          <p:nvPr/>
        </p:nvSpPr>
        <p:spPr bwMode="auto">
          <a:xfrm rot="10800000">
            <a:off x="1320800" y="1943100"/>
            <a:ext cx="2774950" cy="2743200"/>
          </a:xfrm>
          <a:custGeom>
            <a:avLst/>
            <a:gdLst>
              <a:gd name="T0" fmla="*/ 2147483647 w 37452"/>
              <a:gd name="T1" fmla="*/ 2147483647 h 21600"/>
              <a:gd name="T2" fmla="*/ 0 w 37452"/>
              <a:gd name="T3" fmla="*/ 2147483647 h 21600"/>
              <a:gd name="T4" fmla="*/ 2147483647 w 37452"/>
              <a:gd name="T5" fmla="*/ 0 h 21600"/>
              <a:gd name="T6" fmla="*/ 0 60000 65536"/>
              <a:gd name="T7" fmla="*/ 0 60000 65536"/>
              <a:gd name="T8" fmla="*/ 0 60000 65536"/>
              <a:gd name="T9" fmla="*/ 0 w 37452"/>
              <a:gd name="T10" fmla="*/ 0 h 21600"/>
              <a:gd name="T11" fmla="*/ 37452 w 37452"/>
              <a:gd name="T12" fmla="*/ 21600 h 21600"/>
            </a:gdLst>
            <a:ahLst/>
            <a:cxnLst>
              <a:cxn ang="T6">
                <a:pos x="T0" y="T1"/>
              </a:cxn>
              <a:cxn ang="T7">
                <a:pos x="T2" y="T3"/>
              </a:cxn>
              <a:cxn ang="T8">
                <a:pos x="T4" y="T5"/>
              </a:cxn>
            </a:cxnLst>
            <a:rect l="T9" t="T10" r="T11" b="T12"/>
            <a:pathLst>
              <a:path w="37452" h="21600" fill="none" extrusionOk="0">
                <a:moveTo>
                  <a:pt x="37452" y="14131"/>
                </a:moveTo>
                <a:cubicBezTo>
                  <a:pt x="33349" y="18874"/>
                  <a:pt x="27387" y="21599"/>
                  <a:pt x="21116" y="21600"/>
                </a:cubicBezTo>
                <a:cubicBezTo>
                  <a:pt x="10938" y="21600"/>
                  <a:pt x="2142" y="14496"/>
                  <a:pt x="0" y="4546"/>
                </a:cubicBezTo>
              </a:path>
              <a:path w="37452" h="21600" stroke="0" extrusionOk="0">
                <a:moveTo>
                  <a:pt x="37452" y="14131"/>
                </a:moveTo>
                <a:cubicBezTo>
                  <a:pt x="33349" y="18874"/>
                  <a:pt x="27387" y="21599"/>
                  <a:pt x="21116" y="21600"/>
                </a:cubicBezTo>
                <a:cubicBezTo>
                  <a:pt x="10938" y="21600"/>
                  <a:pt x="2142" y="14496"/>
                  <a:pt x="0" y="4546"/>
                </a:cubicBezTo>
                <a:lnTo>
                  <a:pt x="21116"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sp>
        <p:nvSpPr>
          <p:cNvPr id="50185" name="Line 7"/>
          <p:cNvSpPr>
            <a:spLocks noChangeShapeType="1"/>
          </p:cNvSpPr>
          <p:nvPr/>
        </p:nvSpPr>
        <p:spPr bwMode="auto">
          <a:xfrm>
            <a:off x="4648200" y="2819400"/>
            <a:ext cx="0" cy="3276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86" name="Rectangle 8"/>
          <p:cNvSpPr>
            <a:spLocks noChangeArrowheads="1"/>
          </p:cNvSpPr>
          <p:nvPr/>
        </p:nvSpPr>
        <p:spPr bwMode="auto">
          <a:xfrm>
            <a:off x="3184525" y="1508125"/>
            <a:ext cx="220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burn-in failures</a:t>
            </a:r>
          </a:p>
        </p:txBody>
      </p:sp>
      <p:sp>
        <p:nvSpPr>
          <p:cNvPr id="50187" name="Arc 9"/>
          <p:cNvSpPr>
            <a:spLocks/>
          </p:cNvSpPr>
          <p:nvPr/>
        </p:nvSpPr>
        <p:spPr bwMode="auto">
          <a:xfrm>
            <a:off x="2439988" y="1906588"/>
            <a:ext cx="1828800" cy="13716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9" y="10"/>
                  <a:pt x="21581" y="0"/>
                </a:cubicBezTo>
              </a:path>
              <a:path w="21600" h="21600" stroke="0" extrusionOk="0">
                <a:moveTo>
                  <a:pt x="0" y="21600"/>
                </a:moveTo>
                <a:cubicBezTo>
                  <a:pt x="0" y="9678"/>
                  <a:pt x="9659" y="10"/>
                  <a:pt x="21581" y="0"/>
                </a:cubicBezTo>
                <a:lnTo>
                  <a:pt x="2160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sp>
        <p:nvSpPr>
          <p:cNvPr id="50188" name="Rectangle 10"/>
          <p:cNvSpPr>
            <a:spLocks noChangeArrowheads="1"/>
          </p:cNvSpPr>
          <p:nvPr/>
        </p:nvSpPr>
        <p:spPr bwMode="auto">
          <a:xfrm>
            <a:off x="5394325" y="3032125"/>
            <a:ext cx="1455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operating</a:t>
            </a:r>
          </a:p>
          <a:p>
            <a:r>
              <a:rPr lang="en-US" altLang="en-US" sz="2400">
                <a:latin typeface="Arial" panose="020B0604020202020204" pitchFamily="34" charset="0"/>
              </a:rPr>
              <a:t>failures</a:t>
            </a:r>
          </a:p>
        </p:txBody>
      </p:sp>
      <p:sp>
        <p:nvSpPr>
          <p:cNvPr id="50189" name="Arc 11"/>
          <p:cNvSpPr>
            <a:spLocks/>
          </p:cNvSpPr>
          <p:nvPr/>
        </p:nvSpPr>
        <p:spPr bwMode="auto">
          <a:xfrm>
            <a:off x="5867400" y="3811588"/>
            <a:ext cx="304800" cy="1295400"/>
          </a:xfrm>
          <a:custGeom>
            <a:avLst/>
            <a:gdLst>
              <a:gd name="T0" fmla="*/ 0 w 21600"/>
              <a:gd name="T1" fmla="*/ 0 h 26357"/>
              <a:gd name="T2" fmla="*/ 2147483647 w 21600"/>
              <a:gd name="T3" fmla="*/ 2147483647 h 26357"/>
              <a:gd name="T4" fmla="*/ 0 w 21600"/>
              <a:gd name="T5" fmla="*/ 2147483647 h 26357"/>
              <a:gd name="T6" fmla="*/ 0 60000 65536"/>
              <a:gd name="T7" fmla="*/ 0 60000 65536"/>
              <a:gd name="T8" fmla="*/ 0 60000 65536"/>
              <a:gd name="T9" fmla="*/ 0 w 21600"/>
              <a:gd name="T10" fmla="*/ 0 h 26357"/>
              <a:gd name="T11" fmla="*/ 21600 w 21600"/>
              <a:gd name="T12" fmla="*/ 26357 h 26357"/>
            </a:gdLst>
            <a:ahLst/>
            <a:cxnLst>
              <a:cxn ang="T6">
                <a:pos x="T0" y="T1"/>
              </a:cxn>
              <a:cxn ang="T7">
                <a:pos x="T2" y="T3"/>
              </a:cxn>
              <a:cxn ang="T8">
                <a:pos x="T4" y="T5"/>
              </a:cxn>
            </a:cxnLst>
            <a:rect l="T9" t="T10" r="T11" b="T12"/>
            <a:pathLst>
              <a:path w="21600" h="26357" fill="none" extrusionOk="0">
                <a:moveTo>
                  <a:pt x="-1" y="0"/>
                </a:moveTo>
                <a:cubicBezTo>
                  <a:pt x="11929" y="0"/>
                  <a:pt x="21600" y="9670"/>
                  <a:pt x="21600" y="21600"/>
                </a:cubicBezTo>
                <a:cubicBezTo>
                  <a:pt x="21600" y="23200"/>
                  <a:pt x="21422" y="24795"/>
                  <a:pt x="21069" y="26356"/>
                </a:cubicBezTo>
              </a:path>
              <a:path w="21600" h="26357" stroke="0" extrusionOk="0">
                <a:moveTo>
                  <a:pt x="-1" y="0"/>
                </a:moveTo>
                <a:cubicBezTo>
                  <a:pt x="11929" y="0"/>
                  <a:pt x="21600" y="9670"/>
                  <a:pt x="21600" y="21600"/>
                </a:cubicBezTo>
                <a:cubicBezTo>
                  <a:pt x="21600" y="23200"/>
                  <a:pt x="21422" y="24795"/>
                  <a:pt x="21069" y="26356"/>
                </a:cubicBezTo>
                <a:lnTo>
                  <a:pt x="0" y="2160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grpSp>
        <p:nvGrpSpPr>
          <p:cNvPr id="50190" name="Group 18"/>
          <p:cNvGrpSpPr>
            <a:grpSpLocks/>
          </p:cNvGrpSpPr>
          <p:nvPr/>
        </p:nvGrpSpPr>
        <p:grpSpPr bwMode="auto">
          <a:xfrm>
            <a:off x="1371600" y="5622925"/>
            <a:ext cx="6781800" cy="533400"/>
            <a:chOff x="864" y="3542"/>
            <a:chExt cx="4272" cy="336"/>
          </a:xfrm>
        </p:grpSpPr>
        <p:sp>
          <p:nvSpPr>
            <p:cNvPr id="50196" name="Rectangle 12"/>
            <p:cNvSpPr>
              <a:spLocks noChangeArrowheads="1"/>
            </p:cNvSpPr>
            <p:nvPr/>
          </p:nvSpPr>
          <p:spPr bwMode="auto">
            <a:xfrm>
              <a:off x="1670" y="359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a:t>
              </a:r>
            </a:p>
          </p:txBody>
        </p:sp>
        <p:sp>
          <p:nvSpPr>
            <p:cNvPr id="50197" name="Line 13"/>
            <p:cNvSpPr>
              <a:spLocks noChangeShapeType="1"/>
            </p:cNvSpPr>
            <p:nvPr/>
          </p:nvSpPr>
          <p:spPr bwMode="auto">
            <a:xfrm flipH="1">
              <a:off x="1872" y="3696"/>
              <a:ext cx="96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98" name="Line 14"/>
            <p:cNvSpPr>
              <a:spLocks noChangeShapeType="1"/>
            </p:cNvSpPr>
            <p:nvPr/>
          </p:nvSpPr>
          <p:spPr bwMode="auto">
            <a:xfrm>
              <a:off x="864" y="3696"/>
              <a:ext cx="76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99" name="Rectangle 15"/>
            <p:cNvSpPr>
              <a:spLocks noChangeArrowheads="1"/>
            </p:cNvSpPr>
            <p:nvPr/>
          </p:nvSpPr>
          <p:spPr bwMode="auto">
            <a:xfrm>
              <a:off x="3926" y="354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a:t>
              </a:r>
            </a:p>
          </p:txBody>
        </p:sp>
        <p:sp>
          <p:nvSpPr>
            <p:cNvPr id="50200" name="Line 16"/>
            <p:cNvSpPr>
              <a:spLocks noChangeShapeType="1"/>
            </p:cNvSpPr>
            <p:nvPr/>
          </p:nvSpPr>
          <p:spPr bwMode="auto">
            <a:xfrm flipH="1">
              <a:off x="4176" y="3696"/>
              <a:ext cx="96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201" name="Line 17"/>
            <p:cNvSpPr>
              <a:spLocks noChangeShapeType="1"/>
            </p:cNvSpPr>
            <p:nvPr/>
          </p:nvSpPr>
          <p:spPr bwMode="auto">
            <a:xfrm>
              <a:off x="3024" y="3696"/>
              <a:ext cx="76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50191" name="Line 19"/>
          <p:cNvSpPr>
            <a:spLocks noChangeShapeType="1"/>
          </p:cNvSpPr>
          <p:nvPr/>
        </p:nvSpPr>
        <p:spPr bwMode="auto">
          <a:xfrm>
            <a:off x="7010400" y="47244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192" name="Rectangle 20"/>
          <p:cNvSpPr>
            <a:spLocks noChangeArrowheads="1"/>
          </p:cNvSpPr>
          <p:nvPr/>
        </p:nvSpPr>
        <p:spPr bwMode="auto">
          <a:xfrm>
            <a:off x="6842125" y="52419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a:t>
            </a:r>
            <a:r>
              <a:rPr lang="en-US" altLang="en-US" sz="2400" baseline="-25000">
                <a:latin typeface="Arial" panose="020B0604020202020204" pitchFamily="34" charset="0"/>
              </a:rPr>
              <a:t>0</a:t>
            </a:r>
          </a:p>
        </p:txBody>
      </p:sp>
      <p:sp>
        <p:nvSpPr>
          <p:cNvPr id="50193" name="Rectangle 21"/>
          <p:cNvSpPr>
            <a:spLocks noChangeArrowheads="1"/>
          </p:cNvSpPr>
          <p:nvPr/>
        </p:nvSpPr>
        <p:spPr bwMode="auto">
          <a:xfrm>
            <a:off x="7223125" y="4022725"/>
            <a:ext cx="1316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R(t</a:t>
            </a:r>
            <a:r>
              <a:rPr lang="en-US" altLang="en-US" sz="2400" baseline="-25000">
                <a:latin typeface="Arial" panose="020B0604020202020204" pitchFamily="34" charset="0"/>
              </a:rPr>
              <a:t>0</a:t>
            </a:r>
            <a:r>
              <a:rPr lang="en-US" altLang="en-US" sz="2400">
                <a:latin typeface="Arial" panose="020B0604020202020204" pitchFamily="34" charset="0"/>
              </a:rPr>
              <a:t>)&lt;R</a:t>
            </a:r>
            <a:r>
              <a:rPr lang="en-US" altLang="en-US" sz="2400" baseline="-25000">
                <a:latin typeface="Arial" panose="020B0604020202020204" pitchFamily="34" charset="0"/>
              </a:rPr>
              <a:t>0</a:t>
            </a:r>
          </a:p>
        </p:txBody>
      </p:sp>
      <p:sp>
        <p:nvSpPr>
          <p:cNvPr id="50194" name="Line 22"/>
          <p:cNvSpPr>
            <a:spLocks noChangeShapeType="1"/>
          </p:cNvSpPr>
          <p:nvPr/>
        </p:nvSpPr>
        <p:spPr bwMode="auto">
          <a:xfrm flipH="1">
            <a:off x="7543800" y="4572000"/>
            <a:ext cx="38100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0195" name="Text Box 23"/>
          <p:cNvSpPr txBox="1">
            <a:spLocks noChangeArrowheads="1"/>
          </p:cNvSpPr>
          <p:nvPr/>
        </p:nvSpPr>
        <p:spPr bwMode="auto">
          <a:xfrm>
            <a:off x="517525" y="1698625"/>
            <a:ext cx="519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t>f(t)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noFill/>
        </p:spPr>
        <p:txBody>
          <a:bodyPr/>
          <a:lstStyle/>
          <a:p>
            <a:r>
              <a:rPr lang="en-US" altLang="en-US" sz="3600"/>
              <a:t>Example 13.5</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5567327-570A-417B-981C-59BE13086A41}"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sp>
        <p:nvSpPr>
          <p:cNvPr id="6150" name="Rectangle 3"/>
          <p:cNvSpPr>
            <a:spLocks noChangeArrowheads="1"/>
          </p:cNvSpPr>
          <p:nvPr/>
        </p:nvSpPr>
        <p:spPr bwMode="auto">
          <a:xfrm>
            <a:off x="233363" y="1447800"/>
            <a:ext cx="891063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300">
                <a:latin typeface="Times New Roman" panose="02020603050405020304" pitchFamily="18" charset="0"/>
              </a:rPr>
              <a:t>Reliability testing has shown that a ground power unit used to </a:t>
            </a:r>
          </a:p>
          <a:p>
            <a:r>
              <a:rPr lang="en-US" altLang="en-US" sz="2300">
                <a:latin typeface="Times New Roman" panose="02020603050405020304" pitchFamily="18" charset="0"/>
              </a:rPr>
              <a:t>supply DC power to aircraft has a Weibull distribution with beta = .5 </a:t>
            </a:r>
          </a:p>
          <a:p>
            <a:r>
              <a:rPr lang="en-US" altLang="en-US" sz="2300">
                <a:latin typeface="Times New Roman" panose="02020603050405020304" pitchFamily="18" charset="0"/>
              </a:rPr>
              <a:t>and theta = 45,000 operating hours.   Determine a burn-in period </a:t>
            </a:r>
          </a:p>
          <a:p>
            <a:r>
              <a:rPr lang="en-US" altLang="en-US" sz="2300">
                <a:latin typeface="Times New Roman" panose="02020603050405020304" pitchFamily="18" charset="0"/>
              </a:rPr>
              <a:t>necessary to obtain a required reliability specification of R(1000) = .90.</a:t>
            </a:r>
          </a:p>
        </p:txBody>
      </p:sp>
      <p:sp>
        <p:nvSpPr>
          <p:cNvPr id="6151" name="Rectangle 4"/>
          <p:cNvSpPr>
            <a:spLocks noChangeArrowheads="1"/>
          </p:cNvSpPr>
          <p:nvPr/>
        </p:nvSpPr>
        <p:spPr bwMode="auto">
          <a:xfrm>
            <a:off x="1524000" y="3048000"/>
            <a:ext cx="5272088"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Observe that R(1000) = .86 and  beta&lt; 1. </a:t>
            </a:r>
          </a:p>
        </p:txBody>
      </p:sp>
      <p:graphicFrame>
        <p:nvGraphicFramePr>
          <p:cNvPr id="6146" name="Object 5"/>
          <p:cNvGraphicFramePr>
            <a:graphicFrameLocks/>
          </p:cNvGraphicFramePr>
          <p:nvPr/>
        </p:nvGraphicFramePr>
        <p:xfrm>
          <a:off x="1600200" y="3733800"/>
          <a:ext cx="5040313" cy="1000125"/>
        </p:xfrm>
        <a:graphic>
          <a:graphicData uri="http://schemas.openxmlformats.org/presentationml/2006/ole">
            <mc:AlternateContent xmlns:mc="http://schemas.openxmlformats.org/markup-compatibility/2006">
              <mc:Choice xmlns:v="urn:schemas-microsoft-com:vml" Requires="v">
                <p:oleObj spid="_x0000_s6153" name="Equation" r:id="rId4" imgW="1688760" imgH="342720" progId="Equation.3">
                  <p:embed/>
                </p:oleObj>
              </mc:Choice>
              <mc:Fallback>
                <p:oleObj name="Equation" r:id="rId4" imgW="1688760" imgH="34272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733800"/>
                        <a:ext cx="50403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Rectangle 6"/>
          <p:cNvSpPr>
            <a:spLocks noChangeArrowheads="1"/>
          </p:cNvSpPr>
          <p:nvPr/>
        </p:nvSpPr>
        <p:spPr bwMode="auto">
          <a:xfrm>
            <a:off x="1524000" y="5181600"/>
            <a:ext cx="49815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a:t>
            </a:r>
            <a:r>
              <a:rPr lang="en-US" altLang="en-US" sz="2400" baseline="30000">
                <a:latin typeface="Arial" panose="020B0604020202020204" pitchFamily="34" charset="0"/>
              </a:rPr>
              <a:t>*</a:t>
            </a:r>
            <a:r>
              <a:rPr lang="en-US" altLang="en-US" sz="2400">
                <a:latin typeface="Arial" panose="020B0604020202020204" pitchFamily="34" charset="0"/>
              </a:rPr>
              <a:t> = 126 hr. and R(1000|126)= 0.90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295400" y="609600"/>
            <a:ext cx="6096000" cy="533400"/>
          </a:xfrm>
          <a:noFill/>
        </p:spPr>
        <p:txBody>
          <a:bodyPr/>
          <a:lstStyle/>
          <a:p>
            <a:r>
              <a:rPr lang="en-US" altLang="en-US" sz="3600"/>
              <a:t>Burn-in Testing - Cost Model</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389E10F-AF49-4AA7-A0E9-6D633A0BA691}"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sp>
        <p:nvSpPr>
          <p:cNvPr id="7174" name="Rectangle 3"/>
          <p:cNvSpPr>
            <a:spLocks noChangeArrowheads="1"/>
          </p:cNvSpPr>
          <p:nvPr/>
        </p:nvSpPr>
        <p:spPr bwMode="auto">
          <a:xfrm>
            <a:off x="1219200" y="1447800"/>
            <a:ext cx="57277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C</a:t>
            </a:r>
            <a:r>
              <a:rPr lang="en-US" altLang="en-US" sz="2400" baseline="-25000">
                <a:latin typeface="Arial" panose="020B0604020202020204" pitchFamily="34" charset="0"/>
              </a:rPr>
              <a:t>b</a:t>
            </a:r>
            <a:r>
              <a:rPr lang="en-US" altLang="en-US" sz="2400">
                <a:latin typeface="Arial" panose="020B0604020202020204" pitchFamily="34" charset="0"/>
              </a:rPr>
              <a:t>  = cost per unit time for burn-in testing</a:t>
            </a:r>
          </a:p>
          <a:p>
            <a:r>
              <a:rPr lang="en-US" altLang="en-US" sz="2400">
                <a:latin typeface="Arial" panose="020B0604020202020204" pitchFamily="34" charset="0"/>
              </a:rPr>
              <a:t>C</a:t>
            </a:r>
            <a:r>
              <a:rPr lang="en-US" altLang="en-US" sz="2400" baseline="-25000">
                <a:latin typeface="Arial" panose="020B0604020202020204" pitchFamily="34" charset="0"/>
              </a:rPr>
              <a:t>f</a:t>
            </a:r>
            <a:r>
              <a:rPr lang="en-US" altLang="en-US" sz="2400">
                <a:latin typeface="Arial" panose="020B0604020202020204" pitchFamily="34" charset="0"/>
              </a:rPr>
              <a:t> =  cost per failure during burn-in</a:t>
            </a:r>
          </a:p>
          <a:p>
            <a:r>
              <a:rPr lang="en-US" altLang="en-US" sz="2400">
                <a:latin typeface="Arial" panose="020B0604020202020204" pitchFamily="34" charset="0"/>
              </a:rPr>
              <a:t>C</a:t>
            </a:r>
            <a:r>
              <a:rPr lang="en-US" altLang="en-US" sz="2400" baseline="-25000">
                <a:latin typeface="Arial" panose="020B0604020202020204" pitchFamily="34" charset="0"/>
              </a:rPr>
              <a:t>o</a:t>
            </a:r>
            <a:r>
              <a:rPr lang="en-US" altLang="en-US" sz="2400">
                <a:latin typeface="Arial" panose="020B0604020202020204" pitchFamily="34" charset="0"/>
              </a:rPr>
              <a:t> = cost per failure when operational</a:t>
            </a:r>
          </a:p>
          <a:p>
            <a:r>
              <a:rPr lang="en-US" altLang="en-US" sz="2400">
                <a:latin typeface="Arial" panose="020B0604020202020204" pitchFamily="34" charset="0"/>
              </a:rPr>
              <a:t>T = length of burn-in testing</a:t>
            </a:r>
          </a:p>
          <a:p>
            <a:r>
              <a:rPr lang="en-US" altLang="en-US" sz="2400">
                <a:latin typeface="Arial" panose="020B0604020202020204" pitchFamily="34" charset="0"/>
              </a:rPr>
              <a:t>t =  operational life of the units</a:t>
            </a:r>
          </a:p>
        </p:txBody>
      </p:sp>
      <p:sp>
        <p:nvSpPr>
          <p:cNvPr id="7175" name="Rectangle 4"/>
          <p:cNvSpPr>
            <a:spLocks noChangeArrowheads="1"/>
          </p:cNvSpPr>
          <p:nvPr/>
        </p:nvSpPr>
        <p:spPr bwMode="auto">
          <a:xfrm>
            <a:off x="685800" y="3429000"/>
            <a:ext cx="8196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800">
                <a:latin typeface="Arial" panose="020B0604020202020204" pitchFamily="34" charset="0"/>
              </a:rPr>
              <a:t>E[C(T)] =  C</a:t>
            </a:r>
            <a:r>
              <a:rPr lang="en-US" altLang="en-US" sz="2800" baseline="-25000">
                <a:latin typeface="Arial" panose="020B0604020202020204" pitchFamily="34" charset="0"/>
              </a:rPr>
              <a:t>b </a:t>
            </a:r>
            <a:r>
              <a:rPr lang="en-US" altLang="en-US" sz="2800">
                <a:latin typeface="Arial" panose="020B0604020202020204" pitchFamily="34" charset="0"/>
              </a:rPr>
              <a:t>T + C</a:t>
            </a:r>
            <a:r>
              <a:rPr lang="en-US" altLang="en-US" sz="2800" baseline="-25000">
                <a:latin typeface="Arial" panose="020B0604020202020204" pitchFamily="34" charset="0"/>
              </a:rPr>
              <a:t>f</a:t>
            </a:r>
            <a:r>
              <a:rPr lang="en-US" altLang="en-US" sz="2800">
                <a:latin typeface="Arial" panose="020B0604020202020204" pitchFamily="34" charset="0"/>
              </a:rPr>
              <a:t> [ 1 - R(T)] + C</a:t>
            </a:r>
            <a:r>
              <a:rPr lang="en-US" altLang="en-US" sz="2800" baseline="-25000">
                <a:latin typeface="Arial" panose="020B0604020202020204" pitchFamily="34" charset="0"/>
              </a:rPr>
              <a:t>o</a:t>
            </a:r>
            <a:r>
              <a:rPr lang="en-US" altLang="en-US" sz="2800">
                <a:latin typeface="Arial" panose="020B0604020202020204" pitchFamily="34" charset="0"/>
              </a:rPr>
              <a:t> [ R(T) - R(t+T) ]</a:t>
            </a:r>
          </a:p>
        </p:txBody>
      </p:sp>
      <p:sp>
        <p:nvSpPr>
          <p:cNvPr id="7176" name="Rectangle 5"/>
          <p:cNvSpPr>
            <a:spLocks noChangeArrowheads="1"/>
          </p:cNvSpPr>
          <p:nvPr/>
        </p:nvSpPr>
        <p:spPr bwMode="auto">
          <a:xfrm>
            <a:off x="762000" y="4114800"/>
            <a:ext cx="2217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for the Weibull:</a:t>
            </a:r>
          </a:p>
        </p:txBody>
      </p:sp>
      <p:graphicFrame>
        <p:nvGraphicFramePr>
          <p:cNvPr id="7170" name="Object 6"/>
          <p:cNvGraphicFramePr>
            <a:graphicFrameLocks/>
          </p:cNvGraphicFramePr>
          <p:nvPr/>
        </p:nvGraphicFramePr>
        <p:xfrm>
          <a:off x="762000" y="4572000"/>
          <a:ext cx="7483475" cy="1285875"/>
        </p:xfrm>
        <a:graphic>
          <a:graphicData uri="http://schemas.openxmlformats.org/presentationml/2006/ole">
            <mc:AlternateContent xmlns:mc="http://schemas.openxmlformats.org/markup-compatibility/2006">
              <mc:Choice xmlns:v="urn:schemas-microsoft-com:vml" Requires="v">
                <p:oleObj spid="_x0000_s7177" name="Equation" r:id="rId4" imgW="3352680" imgH="583920" progId="Equation.DSMT4">
                  <p:embed/>
                </p:oleObj>
              </mc:Choice>
              <mc:Fallback>
                <p:oleObj name="Equation" r:id="rId4" imgW="3352680" imgH="583920" progId="Equation.DSMT4">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572000"/>
                        <a:ext cx="74834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524000" y="381000"/>
            <a:ext cx="7107238" cy="790575"/>
          </a:xfrm>
          <a:noFill/>
        </p:spPr>
        <p:txBody>
          <a:bodyPr/>
          <a:lstStyle/>
          <a:p>
            <a:r>
              <a:rPr lang="en-US" altLang="en-US" sz="3200"/>
              <a:t>Example</a:t>
            </a:r>
            <a:r>
              <a:rPr lang="en-US" altLang="en-US" sz="2400"/>
              <a:t> </a:t>
            </a:r>
            <a:r>
              <a:rPr lang="en-US" altLang="en-US" sz="3200"/>
              <a:t>13.6</a:t>
            </a:r>
          </a:p>
        </p:txBody>
      </p:sp>
      <p:sp>
        <p:nvSpPr>
          <p:cNvPr id="6" name="Date Placeholder 2"/>
          <p:cNvSpPr>
            <a:spLocks noGrp="1"/>
          </p:cNvSpPr>
          <p:nvPr>
            <p:ph type="dt" sz="quarter" idx="10"/>
          </p:nvPr>
        </p:nvSpPr>
        <p:spPr/>
        <p:txBody>
          <a:bodyPr/>
          <a:lstStyle/>
          <a:p>
            <a:pPr>
              <a:defRPr/>
            </a:pPr>
            <a:r>
              <a:rPr lang="en-US"/>
              <a:t>Chapter 13</a:t>
            </a:r>
          </a:p>
        </p:txBody>
      </p:sp>
      <p:sp>
        <p:nvSpPr>
          <p:cNvPr id="7"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FEC976CC-1D1F-4834-AC0B-3DA4B11ED839}"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sp>
        <p:nvSpPr>
          <p:cNvPr id="8198" name="Rectangle 3"/>
          <p:cNvSpPr>
            <a:spLocks noChangeArrowheads="1"/>
          </p:cNvSpPr>
          <p:nvPr/>
        </p:nvSpPr>
        <p:spPr bwMode="auto">
          <a:xfrm>
            <a:off x="685800" y="1371600"/>
            <a:ext cx="78803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200">
                <a:latin typeface="Arial" panose="020B0604020202020204" pitchFamily="34" charset="0"/>
              </a:rPr>
              <a:t>The replacement cost on a new product if it fails during its </a:t>
            </a:r>
          </a:p>
          <a:p>
            <a:r>
              <a:rPr lang="en-US" altLang="en-US" sz="2200">
                <a:latin typeface="Arial" panose="020B0604020202020204" pitchFamily="34" charset="0"/>
              </a:rPr>
              <a:t>operational life of 10 years (3650 days) is $6200.  It will cost </a:t>
            </a:r>
          </a:p>
          <a:p>
            <a:r>
              <a:rPr lang="en-US" altLang="en-US" sz="2200">
                <a:latin typeface="Arial" panose="020B0604020202020204" pitchFamily="34" charset="0"/>
              </a:rPr>
              <a:t>the company $70 a day per unit tested to operate a burn-in </a:t>
            </a:r>
          </a:p>
          <a:p>
            <a:r>
              <a:rPr lang="en-US" altLang="en-US" sz="2200">
                <a:latin typeface="Arial" panose="020B0604020202020204" pitchFamily="34" charset="0"/>
              </a:rPr>
              <a:t>program and any failures during burn-in will cost $500.  </a:t>
            </a:r>
          </a:p>
          <a:p>
            <a:r>
              <a:rPr lang="en-US" altLang="en-US" sz="2200">
                <a:latin typeface="Arial" panose="020B0604020202020204" pitchFamily="34" charset="0"/>
              </a:rPr>
              <a:t>Reliability testing has established the life distribution of the </a:t>
            </a:r>
          </a:p>
          <a:p>
            <a:r>
              <a:rPr lang="en-US" altLang="en-US" sz="2200">
                <a:latin typeface="Arial" panose="020B0604020202020204" pitchFamily="34" charset="0"/>
              </a:rPr>
              <a:t>product to be Weibull with beta = .35, and  theta = 3500 days.  </a:t>
            </a:r>
          </a:p>
          <a:p>
            <a:r>
              <a:rPr lang="en-US" altLang="en-US" sz="2200">
                <a:latin typeface="Arial" panose="020B0604020202020204" pitchFamily="34" charset="0"/>
              </a:rPr>
              <a:t>What  is the minimum cost time period for the burn-in?</a:t>
            </a:r>
          </a:p>
        </p:txBody>
      </p:sp>
      <p:graphicFrame>
        <p:nvGraphicFramePr>
          <p:cNvPr id="8194" name="Object 4"/>
          <p:cNvGraphicFramePr>
            <a:graphicFrameLocks/>
          </p:cNvGraphicFramePr>
          <p:nvPr/>
        </p:nvGraphicFramePr>
        <p:xfrm>
          <a:off x="163513" y="4019550"/>
          <a:ext cx="8850312" cy="758825"/>
        </p:xfrm>
        <a:graphic>
          <a:graphicData uri="http://schemas.openxmlformats.org/presentationml/2006/ole">
            <mc:AlternateContent xmlns:mc="http://schemas.openxmlformats.org/markup-compatibility/2006">
              <mc:Choice xmlns:v="urn:schemas-microsoft-com:vml" Requires="v">
                <p:oleObj spid="_x0000_s8200" name="Equation" r:id="rId4" imgW="3974760" imgH="355320" progId="Equation.DSMT4">
                  <p:embed/>
                </p:oleObj>
              </mc:Choice>
              <mc:Fallback>
                <p:oleObj name="Equation" r:id="rId4" imgW="3974760" imgH="35532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513" y="4019550"/>
                        <a:ext cx="8850312"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Rectangle 5"/>
          <p:cNvSpPr>
            <a:spLocks noChangeArrowheads="1"/>
          </p:cNvSpPr>
          <p:nvPr/>
        </p:nvSpPr>
        <p:spPr bwMode="auto">
          <a:xfrm>
            <a:off x="1828800" y="5257800"/>
            <a:ext cx="49323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a:t>
            </a:r>
            <a:r>
              <a:rPr lang="en-US" altLang="en-US" sz="2400" baseline="30000">
                <a:latin typeface="Arial" panose="020B0604020202020204" pitchFamily="34" charset="0"/>
              </a:rPr>
              <a:t>*</a:t>
            </a:r>
            <a:r>
              <a:rPr lang="en-US" altLang="en-US" sz="2400">
                <a:latin typeface="Arial" panose="020B0604020202020204" pitchFamily="34" charset="0"/>
              </a:rPr>
              <a:t> = 1.9 days with E[C(T)] = $ 3690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295400" y="381000"/>
            <a:ext cx="5181600" cy="533400"/>
          </a:xfrm>
        </p:spPr>
        <p:txBody>
          <a:bodyPr/>
          <a:lstStyle/>
          <a:p>
            <a:r>
              <a:rPr lang="en-US" altLang="en-US" sz="3600"/>
              <a:t>Example 13.6</a:t>
            </a:r>
          </a:p>
        </p:txBody>
      </p:sp>
      <p:sp>
        <p:nvSpPr>
          <p:cNvPr id="11" name="Date Placeholder 2"/>
          <p:cNvSpPr>
            <a:spLocks noGrp="1"/>
          </p:cNvSpPr>
          <p:nvPr>
            <p:ph type="dt" sz="quarter" idx="10"/>
          </p:nvPr>
        </p:nvSpPr>
        <p:spPr/>
        <p:txBody>
          <a:bodyPr/>
          <a:lstStyle/>
          <a:p>
            <a:pPr>
              <a:defRPr/>
            </a:pPr>
            <a:r>
              <a:rPr lang="en-US"/>
              <a:t>Chapter 13</a:t>
            </a:r>
          </a:p>
        </p:txBody>
      </p:sp>
      <p:sp>
        <p:nvSpPr>
          <p:cNvPr id="12"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E3116BD-D9F5-4CD8-833E-06C552208609}"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graphicFrame>
        <p:nvGraphicFramePr>
          <p:cNvPr id="9218" name="Object 3"/>
          <p:cNvGraphicFramePr>
            <a:graphicFrameLocks/>
          </p:cNvGraphicFramePr>
          <p:nvPr/>
        </p:nvGraphicFramePr>
        <p:xfrm>
          <a:off x="990600" y="1371600"/>
          <a:ext cx="6705600" cy="4724400"/>
        </p:xfrm>
        <a:graphic>
          <a:graphicData uri="http://schemas.openxmlformats.org/presentationml/2006/ole">
            <mc:AlternateContent xmlns:mc="http://schemas.openxmlformats.org/markup-compatibility/2006">
              <mc:Choice xmlns:v="urn:schemas-microsoft-com:vml" Requires="v">
                <p:oleObj spid="_x0000_s9230" name="Chart" r:id="rId4" imgW="4886280" imgH="3247920" progId="Excel.Chart.8">
                  <p:embed followColorScheme="full"/>
                </p:oleObj>
              </mc:Choice>
              <mc:Fallback>
                <p:oleObj name="Chart" r:id="rId4" imgW="4886280" imgH="3247920" progId="Excel.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l="2815" t="5653" r="14587" b="6714"/>
                      <a:stretch>
                        <a:fillRect/>
                      </a:stretch>
                    </p:blipFill>
                    <p:spPr bwMode="auto">
                      <a:xfrm>
                        <a:off x="990600" y="1371600"/>
                        <a:ext cx="6705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22" name="Group 6"/>
          <p:cNvGrpSpPr>
            <a:grpSpLocks/>
          </p:cNvGrpSpPr>
          <p:nvPr/>
        </p:nvGrpSpPr>
        <p:grpSpPr bwMode="auto">
          <a:xfrm>
            <a:off x="5562600" y="3048000"/>
            <a:ext cx="2276475" cy="1844675"/>
            <a:chOff x="3542" y="2246"/>
            <a:chExt cx="1434" cy="1162"/>
          </a:xfrm>
        </p:grpSpPr>
        <p:sp>
          <p:nvSpPr>
            <p:cNvPr id="9227" name="Line 4"/>
            <p:cNvSpPr>
              <a:spLocks noChangeShapeType="1"/>
            </p:cNvSpPr>
            <p:nvPr/>
          </p:nvSpPr>
          <p:spPr bwMode="auto">
            <a:xfrm flipV="1">
              <a:off x="3600" y="2448"/>
              <a:ext cx="0" cy="96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8" name="Rectangle 5"/>
            <p:cNvSpPr>
              <a:spLocks noChangeArrowheads="1"/>
            </p:cNvSpPr>
            <p:nvPr/>
          </p:nvSpPr>
          <p:spPr bwMode="auto">
            <a:xfrm>
              <a:off x="3542" y="2246"/>
              <a:ext cx="14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E[C(T)]=$ 3690</a:t>
              </a:r>
            </a:p>
          </p:txBody>
        </p:sp>
      </p:grpSp>
      <p:sp>
        <p:nvSpPr>
          <p:cNvPr id="9223" name="Rectangle 7"/>
          <p:cNvSpPr>
            <a:spLocks noChangeArrowheads="1"/>
          </p:cNvSpPr>
          <p:nvPr/>
        </p:nvSpPr>
        <p:spPr bwMode="auto">
          <a:xfrm>
            <a:off x="457200" y="1600200"/>
            <a:ext cx="3230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 = 0, E[C(T)] = $3952</a:t>
            </a:r>
          </a:p>
        </p:txBody>
      </p:sp>
      <p:grpSp>
        <p:nvGrpSpPr>
          <p:cNvPr id="9224" name="Group 10"/>
          <p:cNvGrpSpPr>
            <a:grpSpLocks/>
          </p:cNvGrpSpPr>
          <p:nvPr/>
        </p:nvGrpSpPr>
        <p:grpSpPr bwMode="auto">
          <a:xfrm>
            <a:off x="3429000" y="2667000"/>
            <a:ext cx="2360613" cy="2149475"/>
            <a:chOff x="2246" y="2054"/>
            <a:chExt cx="1487" cy="1354"/>
          </a:xfrm>
        </p:grpSpPr>
        <p:sp>
          <p:nvSpPr>
            <p:cNvPr id="9225" name="Line 8"/>
            <p:cNvSpPr>
              <a:spLocks noChangeShapeType="1"/>
            </p:cNvSpPr>
            <p:nvPr/>
          </p:nvSpPr>
          <p:spPr bwMode="auto">
            <a:xfrm flipV="1">
              <a:off x="2496" y="2352"/>
              <a:ext cx="0" cy="105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6" name="Rectangle 9"/>
            <p:cNvSpPr>
              <a:spLocks noChangeArrowheads="1"/>
            </p:cNvSpPr>
            <p:nvPr/>
          </p:nvSpPr>
          <p:spPr bwMode="auto">
            <a:xfrm>
              <a:off x="2246" y="2054"/>
              <a:ext cx="14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E[C(T)] = $3704</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a:spLocks noGrp="1"/>
          </p:cNvSpPr>
          <p:nvPr>
            <p:ph type="title"/>
          </p:nvPr>
        </p:nvSpPr>
        <p:spPr>
          <a:xfrm>
            <a:off x="1447800" y="228600"/>
            <a:ext cx="7107238" cy="885825"/>
          </a:xfrm>
        </p:spPr>
        <p:txBody>
          <a:bodyPr/>
          <a:lstStyle/>
          <a:p>
            <a:r>
              <a:rPr lang="en-US" altLang="en-US"/>
              <a:t>Binomial Acceptance Testing</a:t>
            </a:r>
          </a:p>
        </p:txBody>
      </p:sp>
      <p:sp>
        <p:nvSpPr>
          <p:cNvPr id="10245" name="Content Placeholder 4"/>
          <p:cNvSpPr>
            <a:spLocks noGrp="1"/>
          </p:cNvSpPr>
          <p:nvPr>
            <p:ph idx="1"/>
          </p:nvPr>
        </p:nvSpPr>
        <p:spPr>
          <a:xfrm>
            <a:off x="381000" y="1600200"/>
            <a:ext cx="8382000" cy="2514600"/>
          </a:xfrm>
        </p:spPr>
        <p:txBody>
          <a:bodyPr/>
          <a:lstStyle/>
          <a:p>
            <a:pPr>
              <a:buFont typeface="Arial" panose="020B0604020202020204" pitchFamily="34" charset="0"/>
              <a:buChar char="•"/>
            </a:pPr>
            <a:r>
              <a:rPr lang="en-US" altLang="en-US" sz="2000"/>
              <a:t>The objective  is to demonstrate that the system reliability at time T is R</a:t>
            </a:r>
            <a:r>
              <a:rPr lang="en-US" altLang="en-US" sz="2000" baseline="-25000"/>
              <a:t>1</a:t>
            </a:r>
            <a:r>
              <a:rPr lang="en-US" altLang="en-US" sz="2000"/>
              <a:t>  (i.e. R(T) = R</a:t>
            </a:r>
            <a:r>
              <a:rPr lang="en-US" altLang="en-US" sz="2000" baseline="-25000"/>
              <a:t>1</a:t>
            </a:r>
            <a:r>
              <a:rPr lang="en-US" altLang="en-US" sz="2000"/>
              <a:t> ).   </a:t>
            </a:r>
          </a:p>
          <a:p>
            <a:pPr>
              <a:buFont typeface="Arial" panose="020B0604020202020204" pitchFamily="34" charset="0"/>
              <a:buChar char="•"/>
            </a:pPr>
            <a:r>
              <a:rPr lang="en-US" altLang="en-US" sz="2000"/>
              <a:t>n units are placed on test with X failures observed by time T.  </a:t>
            </a:r>
          </a:p>
          <a:p>
            <a:pPr>
              <a:buFont typeface="Arial" panose="020B0604020202020204" pitchFamily="34" charset="0"/>
              <a:buChar char="•"/>
            </a:pPr>
            <a:r>
              <a:rPr lang="en-US" altLang="en-US" sz="2000"/>
              <a:t>If X </a:t>
            </a:r>
            <a:r>
              <a:rPr lang="en-US" altLang="en-US" sz="2000">
                <a:sym typeface="Symbol" panose="05050102010706020507" pitchFamily="18" charset="2"/>
              </a:rPr>
              <a:t></a:t>
            </a:r>
            <a:r>
              <a:rPr lang="en-US" altLang="en-US" sz="2000"/>
              <a:t> r, then the desired reliability is demonstrated; otherwise, it is concluded that  R(T) &lt; R</a:t>
            </a:r>
            <a:r>
              <a:rPr lang="en-US" altLang="en-US" sz="2000" baseline="-25000"/>
              <a:t>1</a:t>
            </a:r>
            <a:r>
              <a:rPr lang="en-US" altLang="en-US" sz="2000"/>
              <a:t>.  </a:t>
            </a:r>
          </a:p>
          <a:p>
            <a:pPr>
              <a:buFont typeface="Arial" panose="020B0604020202020204" pitchFamily="34" charset="0"/>
              <a:buChar char="•"/>
            </a:pPr>
            <a:r>
              <a:rPr lang="en-US" altLang="en-US" sz="2000"/>
              <a:t>Test plan is based upon specifying the sample size n and the maximum number of failures, r, for acceptance.  </a:t>
            </a:r>
          </a:p>
          <a:p>
            <a:endParaRPr lang="en-US" altLang="en-US" sz="2000"/>
          </a:p>
        </p:txBody>
      </p:sp>
      <p:sp>
        <p:nvSpPr>
          <p:cNvPr id="3" name="Date Placeholder 2"/>
          <p:cNvSpPr>
            <a:spLocks noGrp="1"/>
          </p:cNvSpPr>
          <p:nvPr>
            <p:ph type="dt" sz="quarter" idx="10"/>
          </p:nvPr>
        </p:nvSpPr>
        <p:spPr/>
        <p:txBody>
          <a:bodyPr/>
          <a:lstStyle/>
          <a:p>
            <a:pPr>
              <a:defRPr/>
            </a:pPr>
            <a:r>
              <a:rPr lang="en-US"/>
              <a:t>Chapter 13</a:t>
            </a:r>
          </a:p>
        </p:txBody>
      </p:sp>
      <p:sp>
        <p:nvSpPr>
          <p:cNvPr id="4" name="Slide Number Placeholder 3"/>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7D87DAF-32F4-426E-BEDE-F6BA39A2A131}"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sp>
        <p:nvSpPr>
          <p:cNvPr id="6" name="TextBox 5"/>
          <p:cNvSpPr txBox="1"/>
          <p:nvPr/>
        </p:nvSpPr>
        <p:spPr>
          <a:xfrm>
            <a:off x="1524000" y="4038600"/>
            <a:ext cx="5810250" cy="628650"/>
          </a:xfrm>
          <a:prstGeom prst="rect">
            <a:avLst/>
          </a:prstGeom>
          <a:noFill/>
        </p:spPr>
        <p:txBody>
          <a:bodyPr wrap="none">
            <a:spAutoFit/>
          </a:bodyPr>
          <a:lstStyle/>
          <a:p>
            <a:pPr>
              <a:lnSpc>
                <a:spcPct val="200000"/>
              </a:lnSpc>
              <a:spcBef>
                <a:spcPts val="0"/>
              </a:spcBef>
              <a:spcAft>
                <a:spcPts val="0"/>
              </a:spcAft>
              <a:tabLst>
                <a:tab pos="-457200" algn="l"/>
              </a:tabLst>
              <a:defRPr/>
            </a:pPr>
            <a:r>
              <a:rPr lang="en-US" spc="-15" dirty="0">
                <a:latin typeface="Times New Roman"/>
                <a:ea typeface="Times New Roman"/>
                <a:cs typeface="Times New Roman"/>
              </a:rPr>
              <a:t>Pr{X </a:t>
            </a:r>
            <a:r>
              <a:rPr lang="en-US" spc="-15" dirty="0">
                <a:latin typeface="Times New Roman"/>
                <a:ea typeface="Times New Roman"/>
                <a:cs typeface="Times New Roman"/>
                <a:sym typeface="Symbol"/>
              </a:rPr>
              <a:t></a:t>
            </a:r>
            <a:r>
              <a:rPr lang="en-US" spc="-15" dirty="0">
                <a:latin typeface="Times New Roman"/>
                <a:ea typeface="Times New Roman"/>
                <a:cs typeface="Times New Roman"/>
              </a:rPr>
              <a:t> r | R = R</a:t>
            </a:r>
            <a:r>
              <a:rPr lang="en-US" spc="-15" baseline="-25000" dirty="0">
                <a:latin typeface="Times New Roman"/>
                <a:ea typeface="Times New Roman"/>
                <a:cs typeface="Times New Roman"/>
              </a:rPr>
              <a:t>1</a:t>
            </a:r>
            <a:r>
              <a:rPr lang="en-US" spc="-15" dirty="0">
                <a:latin typeface="Times New Roman"/>
                <a:ea typeface="Times New Roman"/>
                <a:cs typeface="Times New Roman"/>
              </a:rPr>
              <a:t> } = 1- </a:t>
            </a:r>
            <a:r>
              <a:rPr lang="en-US" spc="-15" dirty="0">
                <a:latin typeface="Times New Roman"/>
                <a:ea typeface="Times New Roman"/>
                <a:cs typeface="Times New Roman"/>
                <a:sym typeface="Symbol"/>
              </a:rPr>
              <a:t></a:t>
            </a:r>
            <a:r>
              <a:rPr lang="en-US" spc="-15" dirty="0">
                <a:latin typeface="Times New Roman"/>
                <a:ea typeface="Times New Roman"/>
                <a:cs typeface="Times New Roman"/>
              </a:rPr>
              <a:t>   and Pr{X </a:t>
            </a:r>
            <a:r>
              <a:rPr lang="en-US" spc="-15" dirty="0">
                <a:latin typeface="Times New Roman"/>
                <a:ea typeface="Times New Roman"/>
                <a:cs typeface="Times New Roman"/>
                <a:sym typeface="Symbol"/>
              </a:rPr>
              <a:t></a:t>
            </a:r>
            <a:r>
              <a:rPr lang="en-US" spc="-15" dirty="0">
                <a:latin typeface="Times New Roman"/>
                <a:ea typeface="Times New Roman"/>
                <a:cs typeface="Times New Roman"/>
              </a:rPr>
              <a:t> r | R = R</a:t>
            </a:r>
            <a:r>
              <a:rPr lang="en-US" spc="-15" baseline="-25000" dirty="0">
                <a:latin typeface="Times New Roman"/>
                <a:ea typeface="Times New Roman"/>
                <a:cs typeface="Times New Roman"/>
              </a:rPr>
              <a:t>2</a:t>
            </a:r>
            <a:r>
              <a:rPr lang="en-US" spc="-15" dirty="0">
                <a:latin typeface="Times New Roman"/>
                <a:ea typeface="Times New Roman"/>
                <a:cs typeface="Times New Roman"/>
              </a:rPr>
              <a:t> } =  </a:t>
            </a:r>
            <a:r>
              <a:rPr lang="en-US" spc="-15" dirty="0">
                <a:latin typeface="Times New Roman"/>
                <a:ea typeface="Times New Roman"/>
                <a:cs typeface="Times New Roman"/>
                <a:sym typeface="Symbol"/>
              </a:rPr>
              <a:t></a:t>
            </a:r>
            <a:endParaRPr lang="en-US" dirty="0">
              <a:latin typeface="Courier New"/>
              <a:ea typeface="Times New Roman"/>
              <a:cs typeface="Times New Roman"/>
            </a:endParaRPr>
          </a:p>
        </p:txBody>
      </p:sp>
      <p:sp>
        <p:nvSpPr>
          <p:cNvPr id="102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graphicFrame>
        <p:nvGraphicFramePr>
          <p:cNvPr id="10242" name="Object 1"/>
          <p:cNvGraphicFramePr>
            <a:graphicFrameLocks noChangeAspect="1"/>
          </p:cNvGraphicFramePr>
          <p:nvPr/>
        </p:nvGraphicFramePr>
        <p:xfrm>
          <a:off x="914400" y="4876800"/>
          <a:ext cx="3509963" cy="1000125"/>
        </p:xfrm>
        <a:graphic>
          <a:graphicData uri="http://schemas.openxmlformats.org/presentationml/2006/ole">
            <mc:AlternateContent xmlns:mc="http://schemas.openxmlformats.org/markup-compatibility/2006">
              <mc:Choice xmlns:v="urn:schemas-microsoft-com:vml" Requires="v">
                <p:oleObj spid="_x0000_s10251" name="Equation" r:id="rId3" imgW="1638300" imgH="469900" progId="Equation.DSMT4">
                  <p:embed/>
                </p:oleObj>
              </mc:Choice>
              <mc:Fallback>
                <p:oleObj name="Equation" r:id="rId3" imgW="1638300" imgH="469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76800"/>
                        <a:ext cx="3509963"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graphicFrame>
        <p:nvGraphicFramePr>
          <p:cNvPr id="10243" name="Object 3"/>
          <p:cNvGraphicFramePr>
            <a:graphicFrameLocks noChangeAspect="1"/>
          </p:cNvGraphicFramePr>
          <p:nvPr/>
        </p:nvGraphicFramePr>
        <p:xfrm>
          <a:off x="4953000" y="4876800"/>
          <a:ext cx="2884488" cy="923925"/>
        </p:xfrm>
        <a:graphic>
          <a:graphicData uri="http://schemas.openxmlformats.org/presentationml/2006/ole">
            <mc:AlternateContent xmlns:mc="http://schemas.openxmlformats.org/markup-compatibility/2006">
              <mc:Choice xmlns:v="urn:schemas-microsoft-com:vml" Requires="v">
                <p:oleObj spid="_x0000_s10252" name="Equation" r:id="rId5" imgW="1459866" imgH="469696" progId="Equation.DSMT4">
                  <p:embed/>
                </p:oleObj>
              </mc:Choice>
              <mc:Fallback>
                <p:oleObj name="Equation" r:id="rId5" imgW="1459866" imgH="46969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876800"/>
                        <a:ext cx="2884488"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219200" y="381000"/>
            <a:ext cx="7666038" cy="790575"/>
          </a:xfrm>
        </p:spPr>
        <p:txBody>
          <a:bodyPr/>
          <a:lstStyle/>
          <a:p>
            <a:r>
              <a:rPr lang="en-US" altLang="en-US" sz="3600"/>
              <a:t>Binomial Acceptance Testing</a:t>
            </a:r>
            <a:br>
              <a:rPr lang="en-US" altLang="en-US" sz="3600"/>
            </a:br>
            <a:r>
              <a:rPr lang="en-US" altLang="en-US" sz="2800"/>
              <a:t>Selected Reliability Acceptance Plans</a:t>
            </a:r>
          </a:p>
        </p:txBody>
      </p:sp>
      <p:sp>
        <p:nvSpPr>
          <p:cNvPr id="4" name="Date Placeholder 3"/>
          <p:cNvSpPr>
            <a:spLocks noGrp="1"/>
          </p:cNvSpPr>
          <p:nvPr>
            <p:ph type="dt" sz="quarter" idx="10"/>
          </p:nvPr>
        </p:nvSpPr>
        <p:spPr/>
        <p:txBody>
          <a:bodyPr/>
          <a:lstStyle/>
          <a:p>
            <a:pPr>
              <a:defRPr/>
            </a:pPr>
            <a:r>
              <a:rPr lang="en-US"/>
              <a:t>Chapter 13</a:t>
            </a:r>
          </a:p>
        </p:txBody>
      </p:sp>
      <p:sp>
        <p:nvSpPr>
          <p:cNvPr id="5"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9AA65CA0-1ECC-4E6B-A52D-EF95DAACFA6D}"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graphicFrame>
        <p:nvGraphicFramePr>
          <p:cNvPr id="7" name="Table 6"/>
          <p:cNvGraphicFramePr>
            <a:graphicFrameLocks noGrp="1"/>
          </p:cNvGraphicFramePr>
          <p:nvPr/>
        </p:nvGraphicFramePr>
        <p:xfrm>
          <a:off x="1524000" y="1600200"/>
          <a:ext cx="5791200" cy="4237038"/>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tblGrid>
              <a:tr h="302646">
                <a:tc>
                  <a:txBody>
                    <a:bodyPr/>
                    <a:lstStyle/>
                    <a:p>
                      <a:pPr marL="0" marR="0" algn="ctr" hangingPunct="0">
                        <a:spcBef>
                          <a:spcPts val="0"/>
                        </a:spcBef>
                        <a:spcAft>
                          <a:spcPts val="0"/>
                        </a:spcAft>
                        <a:tabLst>
                          <a:tab pos="-457200" algn="l"/>
                        </a:tabLst>
                      </a:pPr>
                      <a:r>
                        <a:rPr lang="en-US" sz="1800" spc="-15" dirty="0">
                          <a:latin typeface="Times New Roman"/>
                          <a:ea typeface="Times New Roman"/>
                          <a:cs typeface="Times New Roman"/>
                        </a:rPr>
                        <a:t>R</a:t>
                      </a:r>
                      <a:r>
                        <a:rPr lang="en-US" sz="1800" spc="-15" baseline="-25000" dirty="0">
                          <a:latin typeface="Times New Roman"/>
                          <a:ea typeface="Times New Roman"/>
                          <a:cs typeface="Times New Roman"/>
                        </a:rPr>
                        <a:t>1</a:t>
                      </a:r>
                      <a:endParaRPr lang="en-US" sz="1800" dirty="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R</a:t>
                      </a:r>
                      <a:r>
                        <a:rPr lang="en-US" sz="1800" spc="-15" baseline="-25000">
                          <a:latin typeface="Times New Roman"/>
                          <a:ea typeface="Times New Roman"/>
                          <a:cs typeface="Times New Roman"/>
                        </a:rPr>
                        <a:t>2</a:t>
                      </a:r>
                      <a:endParaRPr lang="en-US" sz="1800">
                        <a:latin typeface="Courier New"/>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n</a:t>
                      </a:r>
                      <a:endParaRPr lang="en-US" sz="1800">
                        <a:latin typeface="Courier New"/>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r</a:t>
                      </a:r>
                      <a:endParaRPr lang="en-US" sz="1800">
                        <a:latin typeface="Courier New"/>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1-</a:t>
                      </a:r>
                      <a:r>
                        <a:rPr lang="en-US" sz="1800" spc="-15">
                          <a:latin typeface="Times New Roman"/>
                          <a:ea typeface="Times New Roman"/>
                          <a:cs typeface="Times New Roman"/>
                          <a:sym typeface="Symbol"/>
                        </a:rPr>
                        <a:t></a:t>
                      </a:r>
                      <a:endParaRPr lang="en-US" sz="1800">
                        <a:latin typeface="Courier New"/>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sym typeface="Symbol"/>
                        </a:rPr>
                        <a:t></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.99</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.90</a:t>
                      </a:r>
                      <a:endParaRPr lang="en-US" sz="1800">
                        <a:latin typeface="Courier New"/>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50</a:t>
                      </a:r>
                      <a:endParaRPr lang="en-US" sz="1800">
                        <a:latin typeface="Courier New"/>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2</a:t>
                      </a:r>
                      <a:endParaRPr lang="en-US" sz="1800">
                        <a:latin typeface="Courier New"/>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.986</a:t>
                      </a:r>
                      <a:endParaRPr lang="en-US" sz="1800">
                        <a:latin typeface="Courier New"/>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.111</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.99</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60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2</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.978</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.053</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.99</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70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3</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.995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.071</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.95</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.89</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150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11</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.926</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.091</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.95</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.89</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175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13</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.942</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.077</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.98</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.92</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100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4</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.949</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.090</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.98</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.92</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120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.966</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.075</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.95</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.85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75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6</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.919</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.054</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.95</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.85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100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9</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.972</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.055</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.96</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.92</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250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14</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.921</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.095</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.96</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.92</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275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.912</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.069</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.995</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90</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1</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.925</a:t>
                      </a:r>
                      <a:endParaRPr lang="en-US" sz="1800">
                        <a:latin typeface="Courier New"/>
                        <a:ea typeface="Times New Roman"/>
                        <a:cs typeface="Times New Roman"/>
                      </a:endParaRPr>
                    </a:p>
                  </a:txBody>
                  <a:tcPr marL="68580" marR="68580" marT="0" marB="0">
                    <a:lnL>
                      <a:noFill/>
                    </a:lnL>
                    <a:lnR>
                      <a:noFill/>
                    </a:lnR>
                    <a:lnT>
                      <a:noFill/>
                    </a:lnT>
                    <a:lnB>
                      <a:noFill/>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.057</a:t>
                      </a:r>
                      <a:endParaRPr lang="en-US" sz="180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302646">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.995</a:t>
                      </a:r>
                      <a:endParaRPr lang="en-US" sz="1800">
                        <a:latin typeface="Courier New"/>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.95</a:t>
                      </a:r>
                      <a:endParaRPr lang="en-US" sz="1800">
                        <a:latin typeface="Courier New"/>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b="1" spc="-15" dirty="0">
                          <a:latin typeface="Times New Roman"/>
                          <a:ea typeface="Times New Roman"/>
                          <a:cs typeface="Times New Roman"/>
                        </a:rPr>
                        <a:t>120</a:t>
                      </a:r>
                      <a:endParaRPr lang="en-US" sz="1800" dirty="0">
                        <a:latin typeface="Courier New"/>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b="1" spc="-15">
                          <a:latin typeface="Times New Roman"/>
                          <a:ea typeface="Times New Roman"/>
                          <a:cs typeface="Times New Roman"/>
                        </a:rPr>
                        <a:t>2</a:t>
                      </a:r>
                      <a:endParaRPr lang="en-US" sz="1800">
                        <a:latin typeface="Courier New"/>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spc="-15">
                          <a:latin typeface="Times New Roman"/>
                          <a:ea typeface="Times New Roman"/>
                          <a:cs typeface="Times New Roman"/>
                        </a:rPr>
                        <a:t>.977</a:t>
                      </a:r>
                      <a:endParaRPr lang="en-US" sz="1800">
                        <a:latin typeface="Courier New"/>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hangingPunct="0">
                        <a:spcBef>
                          <a:spcPts val="0"/>
                        </a:spcBef>
                        <a:spcAft>
                          <a:spcPts val="0"/>
                        </a:spcAft>
                        <a:tabLst>
                          <a:tab pos="-457200" algn="l"/>
                        </a:tabLst>
                      </a:pPr>
                      <a:r>
                        <a:rPr lang="en-US" sz="1800" spc="-15" dirty="0">
                          <a:latin typeface="Times New Roman"/>
                          <a:ea typeface="Times New Roman"/>
                          <a:cs typeface="Times New Roman"/>
                        </a:rPr>
                        <a:t>.058</a:t>
                      </a:r>
                      <a:endParaRPr lang="en-US" sz="1800" dirty="0">
                        <a:latin typeface="Courier New"/>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a:xfrm>
            <a:off x="1371600" y="457200"/>
            <a:ext cx="7107238" cy="790575"/>
          </a:xfrm>
        </p:spPr>
        <p:txBody>
          <a:bodyPr/>
          <a:lstStyle/>
          <a:p>
            <a:r>
              <a:rPr lang="en-US" altLang="en-US"/>
              <a:t>Operating Characteristic Curve</a:t>
            </a:r>
          </a:p>
        </p:txBody>
      </p:sp>
      <p:sp>
        <p:nvSpPr>
          <p:cNvPr id="3" name="Date Placeholder 2"/>
          <p:cNvSpPr>
            <a:spLocks noGrp="1"/>
          </p:cNvSpPr>
          <p:nvPr>
            <p:ph type="dt" sz="quarter" idx="10"/>
          </p:nvPr>
        </p:nvSpPr>
        <p:spPr/>
        <p:txBody>
          <a:bodyPr/>
          <a:lstStyle/>
          <a:p>
            <a:pPr>
              <a:defRPr/>
            </a:pPr>
            <a:r>
              <a:rPr lang="en-US"/>
              <a:t>Chapter 13</a:t>
            </a:r>
          </a:p>
        </p:txBody>
      </p:sp>
      <p:sp>
        <p:nvSpPr>
          <p:cNvPr id="4" name="Slide Number Placeholder 3"/>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1CD38A9E-556A-494E-B5AF-4AF347261D00}"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sp>
        <p:nvSpPr>
          <p:cNvPr id="112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graphicFrame>
        <p:nvGraphicFramePr>
          <p:cNvPr id="11266" name="Object 1"/>
          <p:cNvGraphicFramePr>
            <a:graphicFrameLocks noChangeAspect="1"/>
          </p:cNvGraphicFramePr>
          <p:nvPr/>
        </p:nvGraphicFramePr>
        <p:xfrm>
          <a:off x="1676400" y="1446213"/>
          <a:ext cx="6088063" cy="4573587"/>
        </p:xfrm>
        <a:graphic>
          <a:graphicData uri="http://schemas.openxmlformats.org/presentationml/2006/ole">
            <mc:AlternateContent xmlns:mc="http://schemas.openxmlformats.org/markup-compatibility/2006">
              <mc:Choice xmlns:v="urn:schemas-microsoft-com:vml" Requires="v">
                <p:oleObj spid="_x0000_s11271" name="Presentation" r:id="rId3" imgW="4572000" imgH="3429000" progId="PowerPoint.Show.8">
                  <p:embed/>
                </p:oleObj>
              </mc:Choice>
              <mc:Fallback>
                <p:oleObj name="Presentation" r:id="rId3" imgW="4572000" imgH="3429000" progId="PowerPoint.Show.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446213"/>
                        <a:ext cx="6088063" cy="457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47800" y="228600"/>
            <a:ext cx="7107238" cy="885825"/>
          </a:xfrm>
          <a:noFill/>
        </p:spPr>
        <p:txBody>
          <a:bodyPr/>
          <a:lstStyle/>
          <a:p>
            <a:r>
              <a:rPr lang="en-US" altLang="en-US"/>
              <a:t>Test Design</a:t>
            </a:r>
          </a:p>
        </p:txBody>
      </p:sp>
      <p:sp>
        <p:nvSpPr>
          <p:cNvPr id="45059" name="Rectangle 3"/>
          <p:cNvSpPr>
            <a:spLocks noGrp="1" noChangeArrowheads="1"/>
          </p:cNvSpPr>
          <p:nvPr>
            <p:ph idx="1"/>
          </p:nvPr>
        </p:nvSpPr>
        <p:spPr>
          <a:xfrm>
            <a:off x="685800" y="1600200"/>
            <a:ext cx="7772400" cy="4114800"/>
          </a:xfrm>
        </p:spPr>
        <p:txBody>
          <a:bodyPr/>
          <a:lstStyle/>
          <a:p>
            <a:pPr>
              <a:buFont typeface="Arial" panose="020B0604020202020204" pitchFamily="34" charset="0"/>
              <a:buChar char="•"/>
            </a:pPr>
            <a:r>
              <a:rPr lang="en-US" altLang="en-US" sz="2400"/>
              <a:t>Test objective</a:t>
            </a:r>
          </a:p>
          <a:p>
            <a:pPr lvl="1">
              <a:buFont typeface="Arial" panose="020B0604020202020204" pitchFamily="34" charset="0"/>
              <a:buChar char="•"/>
            </a:pPr>
            <a:r>
              <a:rPr lang="en-US" altLang="en-US" sz="2000"/>
              <a:t>e.g. reliability demonstration, reliability improvement, screening</a:t>
            </a:r>
          </a:p>
          <a:p>
            <a:pPr>
              <a:buFont typeface="Arial" panose="020B0604020202020204" pitchFamily="34" charset="0"/>
              <a:buChar char="•"/>
            </a:pPr>
            <a:r>
              <a:rPr lang="en-US" altLang="en-US" sz="2400"/>
              <a:t>Type of test</a:t>
            </a:r>
          </a:p>
          <a:p>
            <a:pPr lvl="1">
              <a:buFont typeface="Arial" panose="020B0604020202020204" pitchFamily="34" charset="0"/>
              <a:buChar char="•"/>
            </a:pPr>
            <a:r>
              <a:rPr lang="en-US" altLang="en-US" sz="2000"/>
              <a:t>e.g. sequential, accelerated</a:t>
            </a:r>
          </a:p>
          <a:p>
            <a:pPr>
              <a:buFont typeface="Arial" panose="020B0604020202020204" pitchFamily="34" charset="0"/>
              <a:buChar char="•"/>
            </a:pPr>
            <a:r>
              <a:rPr lang="en-US" altLang="en-US" sz="2400"/>
              <a:t>Operating &amp; environmental conditions</a:t>
            </a:r>
          </a:p>
          <a:p>
            <a:pPr>
              <a:buFont typeface="Arial" panose="020B0604020202020204" pitchFamily="34" charset="0"/>
              <a:buChar char="•"/>
            </a:pPr>
            <a:r>
              <a:rPr lang="en-US" altLang="en-US" sz="2400"/>
              <a:t>Number of units to be tested (sample size)</a:t>
            </a:r>
          </a:p>
          <a:p>
            <a:pPr>
              <a:buFont typeface="Arial" panose="020B0604020202020204" pitchFamily="34" charset="0"/>
              <a:buChar char="•"/>
            </a:pPr>
            <a:r>
              <a:rPr lang="en-US" altLang="en-US" sz="2400"/>
              <a:t>Duration of test</a:t>
            </a:r>
          </a:p>
          <a:p>
            <a:pPr lvl="1">
              <a:buFont typeface="Arial" panose="020B0604020202020204" pitchFamily="34" charset="0"/>
              <a:buChar char="•"/>
            </a:pPr>
            <a:r>
              <a:rPr lang="en-US" altLang="en-US"/>
              <a:t>failure terminated vs time terminated</a:t>
            </a:r>
          </a:p>
          <a:p>
            <a:pPr>
              <a:buFont typeface="Arial" panose="020B0604020202020204" pitchFamily="34" charset="0"/>
              <a:buChar char="•"/>
            </a:pPr>
            <a:r>
              <a:rPr lang="en-US" altLang="en-US" sz="2400"/>
              <a:t>Definition of a failure</a:t>
            </a:r>
          </a:p>
        </p:txBody>
      </p:sp>
      <p:sp>
        <p:nvSpPr>
          <p:cNvPr id="4" name="Date Placeholder 3"/>
          <p:cNvSpPr>
            <a:spLocks noGrp="1"/>
          </p:cNvSpPr>
          <p:nvPr>
            <p:ph type="dt" sz="quarter" idx="10"/>
          </p:nvPr>
        </p:nvSpPr>
        <p:spPr/>
        <p:txBody>
          <a:bodyPr/>
          <a:lstStyle/>
          <a:p>
            <a:pPr>
              <a:defRPr/>
            </a:pPr>
            <a:r>
              <a:rPr lang="en-US"/>
              <a:t>Chapter 13</a:t>
            </a:r>
          </a:p>
        </p:txBody>
      </p:sp>
      <p:sp>
        <p:nvSpPr>
          <p:cNvPr id="5" name="Slide Number Placeholder 5"/>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28FB614-A8D2-4E0B-A146-8E85276DAA6C}"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47800" y="228600"/>
            <a:ext cx="7107238" cy="885825"/>
          </a:xfrm>
          <a:noFill/>
        </p:spPr>
        <p:txBody>
          <a:bodyPr/>
          <a:lstStyle/>
          <a:p>
            <a:r>
              <a:rPr lang="en-US" altLang="en-US" sz="3600"/>
              <a:t>Accelerated Life Testing</a:t>
            </a:r>
          </a:p>
        </p:txBody>
      </p:sp>
      <p:sp>
        <p:nvSpPr>
          <p:cNvPr id="52227" name="Rectangle 7"/>
          <p:cNvSpPr>
            <a:spLocks noGrp="1" noChangeArrowheads="1"/>
          </p:cNvSpPr>
          <p:nvPr>
            <p:ph idx="1"/>
          </p:nvPr>
        </p:nvSpPr>
        <p:spPr>
          <a:xfrm>
            <a:off x="609600" y="2590800"/>
            <a:ext cx="7772400" cy="3048000"/>
          </a:xfrm>
        </p:spPr>
        <p:txBody>
          <a:bodyPr/>
          <a:lstStyle/>
          <a:p>
            <a:pPr>
              <a:lnSpc>
                <a:spcPct val="90000"/>
              </a:lnSpc>
              <a:buFont typeface="Arial" panose="020B0604020202020204" pitchFamily="34" charset="0"/>
              <a:buChar char="•"/>
            </a:pPr>
            <a:r>
              <a:rPr lang="en-US" altLang="en-US"/>
              <a:t>Increase the number of units on test (compressed time)</a:t>
            </a:r>
          </a:p>
          <a:p>
            <a:pPr>
              <a:lnSpc>
                <a:spcPct val="90000"/>
              </a:lnSpc>
              <a:buFont typeface="Arial" panose="020B0604020202020204" pitchFamily="34" charset="0"/>
              <a:buChar char="•"/>
            </a:pPr>
            <a:r>
              <a:rPr lang="en-US" altLang="en-US"/>
              <a:t>Accelerate the number of cycles per unit of time</a:t>
            </a:r>
          </a:p>
          <a:p>
            <a:pPr>
              <a:lnSpc>
                <a:spcPct val="90000"/>
              </a:lnSpc>
              <a:buFont typeface="Arial" panose="020B0604020202020204" pitchFamily="34" charset="0"/>
              <a:buChar char="•"/>
            </a:pPr>
            <a:r>
              <a:rPr lang="en-US" altLang="en-US"/>
              <a:t>Increase the stresses that generate failures (accelerated stress testing)</a:t>
            </a:r>
          </a:p>
        </p:txBody>
      </p:sp>
      <p:sp>
        <p:nvSpPr>
          <p:cNvPr id="10" name="Date Placeholder 3"/>
          <p:cNvSpPr>
            <a:spLocks noGrp="1"/>
          </p:cNvSpPr>
          <p:nvPr>
            <p:ph type="dt" sz="quarter" idx="10"/>
          </p:nvPr>
        </p:nvSpPr>
        <p:spPr/>
        <p:txBody>
          <a:bodyPr/>
          <a:lstStyle/>
          <a:p>
            <a:pPr>
              <a:defRPr/>
            </a:pPr>
            <a:r>
              <a:rPr lang="en-US"/>
              <a:t>Chapter 13</a:t>
            </a:r>
          </a:p>
        </p:txBody>
      </p:sp>
      <p:sp>
        <p:nvSpPr>
          <p:cNvPr id="11" name="Slide Number Placeholder 5"/>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24F9F76-FC9E-46D7-A066-773FC9E05B49}"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sp>
        <p:nvSpPr>
          <p:cNvPr id="52230" name="Rectangle 8"/>
          <p:cNvSpPr>
            <a:spLocks noChangeArrowheads="1"/>
          </p:cNvSpPr>
          <p:nvPr/>
        </p:nvSpPr>
        <p:spPr bwMode="auto">
          <a:xfrm>
            <a:off x="1371600" y="1447800"/>
            <a:ext cx="6399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800">
                <a:latin typeface="Arial" panose="020B0604020202020204" pitchFamily="34" charset="0"/>
              </a:rPr>
              <a:t>Problem:  test time &lt; expected lifetimes</a:t>
            </a:r>
          </a:p>
        </p:txBody>
      </p:sp>
      <p:sp>
        <p:nvSpPr>
          <p:cNvPr id="52231" name="Rectangle 9"/>
          <p:cNvSpPr>
            <a:spLocks noChangeArrowheads="1"/>
          </p:cNvSpPr>
          <p:nvPr/>
        </p:nvSpPr>
        <p:spPr bwMode="auto">
          <a:xfrm>
            <a:off x="457200" y="20574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latin typeface="Arial" panose="020B0604020202020204" pitchFamily="34" charset="0"/>
              </a:rPr>
              <a:t>Solution: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295400" y="685800"/>
            <a:ext cx="7315200" cy="533400"/>
          </a:xfrm>
          <a:noFill/>
        </p:spPr>
        <p:txBody>
          <a:bodyPr/>
          <a:lstStyle/>
          <a:p>
            <a:r>
              <a:rPr lang="en-US" altLang="en-US" sz="3600"/>
              <a:t>Increase Number of Units on Test</a:t>
            </a:r>
          </a:p>
        </p:txBody>
      </p:sp>
      <p:sp>
        <p:nvSpPr>
          <p:cNvPr id="11" name="Date Placeholder 2"/>
          <p:cNvSpPr>
            <a:spLocks noGrp="1"/>
          </p:cNvSpPr>
          <p:nvPr>
            <p:ph type="dt" sz="quarter" idx="10"/>
          </p:nvPr>
        </p:nvSpPr>
        <p:spPr/>
        <p:txBody>
          <a:bodyPr/>
          <a:lstStyle/>
          <a:p>
            <a:pPr>
              <a:defRPr/>
            </a:pPr>
            <a:r>
              <a:rPr lang="en-US"/>
              <a:t>Chapter 13</a:t>
            </a:r>
          </a:p>
        </p:txBody>
      </p:sp>
      <p:sp>
        <p:nvSpPr>
          <p:cNvPr id="12"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D378818-D329-4984-A604-6385494A7202}"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grpSp>
        <p:nvGrpSpPr>
          <p:cNvPr id="12294" name="Group 3"/>
          <p:cNvGrpSpPr>
            <a:grpSpLocks/>
          </p:cNvGrpSpPr>
          <p:nvPr/>
        </p:nvGrpSpPr>
        <p:grpSpPr bwMode="auto">
          <a:xfrm>
            <a:off x="381000" y="1524000"/>
            <a:ext cx="7486650" cy="1149350"/>
            <a:chOff x="230" y="520"/>
            <a:chExt cx="4716" cy="724"/>
          </a:xfrm>
        </p:grpSpPr>
        <p:graphicFrame>
          <p:nvGraphicFramePr>
            <p:cNvPr id="12290" name="Object 4"/>
            <p:cNvGraphicFramePr>
              <a:graphicFrameLocks/>
            </p:cNvGraphicFramePr>
            <p:nvPr/>
          </p:nvGraphicFramePr>
          <p:xfrm>
            <a:off x="1561" y="520"/>
            <a:ext cx="1319" cy="724"/>
          </p:xfrm>
          <a:graphic>
            <a:graphicData uri="http://schemas.openxmlformats.org/presentationml/2006/ole">
              <mc:AlternateContent xmlns:mc="http://schemas.openxmlformats.org/markup-compatibility/2006">
                <mc:Choice xmlns:v="urn:schemas-microsoft-com:vml" Requires="v">
                  <p:oleObj spid="_x0000_s12301" name="Equation" r:id="rId4" imgW="825480" imgH="457200" progId="Equation.3">
                    <p:embed/>
                  </p:oleObj>
                </mc:Choice>
                <mc:Fallback>
                  <p:oleObj name="Equation" r:id="rId4" imgW="825480" imgH="4572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1" y="520"/>
                          <a:ext cx="1319"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9" name="Rectangle 5"/>
            <p:cNvSpPr>
              <a:spLocks noChangeArrowheads="1"/>
            </p:cNvSpPr>
            <p:nvPr/>
          </p:nvSpPr>
          <p:spPr bwMode="auto">
            <a:xfrm>
              <a:off x="230" y="710"/>
              <a:ext cx="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For CFR:</a:t>
              </a:r>
            </a:p>
          </p:txBody>
        </p:sp>
        <p:sp>
          <p:nvSpPr>
            <p:cNvPr id="12300" name="Rectangle 6"/>
            <p:cNvSpPr>
              <a:spLocks noChangeArrowheads="1"/>
            </p:cNvSpPr>
            <p:nvPr/>
          </p:nvSpPr>
          <p:spPr bwMode="auto">
            <a:xfrm>
              <a:off x="3110" y="662"/>
              <a:ext cx="18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without replacement</a:t>
              </a:r>
            </a:p>
          </p:txBody>
        </p:sp>
      </p:grpSp>
      <p:sp>
        <p:nvSpPr>
          <p:cNvPr id="12295" name="Rectangle 7"/>
          <p:cNvSpPr>
            <a:spLocks noChangeArrowheads="1"/>
          </p:cNvSpPr>
          <p:nvPr/>
        </p:nvSpPr>
        <p:spPr bwMode="auto">
          <a:xfrm>
            <a:off x="2438400" y="3124200"/>
            <a:ext cx="5043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800">
                <a:latin typeface="Century Gothic" panose="020B0502020202020204" pitchFamily="34" charset="0"/>
              </a:rPr>
              <a:t>f</a:t>
            </a:r>
            <a:r>
              <a:rPr lang="en-US" altLang="en-US" sz="2800" baseline="-25000">
                <a:latin typeface="Century Gothic" panose="020B0502020202020204" pitchFamily="34" charset="0"/>
              </a:rPr>
              <a:t>r,n</a:t>
            </a:r>
            <a:r>
              <a:rPr lang="en-US" altLang="en-US" sz="2800">
                <a:latin typeface="Century Gothic" panose="020B0502020202020204" pitchFamily="34" charset="0"/>
              </a:rPr>
              <a:t> = r/n</a:t>
            </a:r>
            <a:r>
              <a:rPr lang="en-US" altLang="en-US" sz="2400">
                <a:latin typeface="Arial" panose="020B0604020202020204" pitchFamily="34" charset="0"/>
              </a:rPr>
              <a:t>               with replacement</a:t>
            </a:r>
          </a:p>
        </p:txBody>
      </p:sp>
      <p:grpSp>
        <p:nvGrpSpPr>
          <p:cNvPr id="12296" name="Group 15"/>
          <p:cNvGrpSpPr>
            <a:grpSpLocks/>
          </p:cNvGrpSpPr>
          <p:nvPr/>
        </p:nvGrpSpPr>
        <p:grpSpPr bwMode="auto">
          <a:xfrm>
            <a:off x="381000" y="4191000"/>
            <a:ext cx="7558088" cy="1233488"/>
            <a:chOff x="134" y="3446"/>
            <a:chExt cx="4761" cy="777"/>
          </a:xfrm>
        </p:grpSpPr>
        <p:sp>
          <p:nvSpPr>
            <p:cNvPr id="12297" name="Rectangle 16"/>
            <p:cNvSpPr>
              <a:spLocks noChangeArrowheads="1"/>
            </p:cNvSpPr>
            <p:nvPr/>
          </p:nvSpPr>
          <p:spPr bwMode="auto">
            <a:xfrm>
              <a:off x="231" y="3705"/>
              <a:ext cx="46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f</a:t>
              </a:r>
              <a:r>
                <a:rPr lang="en-US" altLang="en-US" sz="2400" baseline="-25000">
                  <a:latin typeface="Arial" panose="020B0604020202020204" pitchFamily="34" charset="0"/>
                </a:rPr>
                <a:t>r,n </a:t>
              </a:r>
              <a:r>
                <a:rPr lang="en-US" altLang="en-US" sz="2400">
                  <a:latin typeface="Arial" panose="020B0604020202020204" pitchFamily="34" charset="0"/>
                </a:rPr>
                <a:t>is the factor reduction in expected test time</a:t>
              </a:r>
            </a:p>
            <a:p>
              <a:r>
                <a:rPr lang="en-US" altLang="en-US" sz="2400">
                  <a:latin typeface="Arial" panose="020B0604020202020204" pitchFamily="34" charset="0"/>
                </a:rPr>
                <a:t>100(1-f</a:t>
              </a:r>
              <a:r>
                <a:rPr lang="en-US" altLang="en-US" sz="2400" baseline="-25000">
                  <a:latin typeface="Arial" panose="020B0604020202020204" pitchFamily="34" charset="0"/>
                </a:rPr>
                <a:t>r,n</a:t>
              </a:r>
              <a:r>
                <a:rPr lang="en-US" altLang="en-US" sz="2400">
                  <a:latin typeface="Arial" panose="020B0604020202020204" pitchFamily="34" charset="0"/>
                </a:rPr>
                <a:t>) is the percent savings in expected test time</a:t>
              </a:r>
            </a:p>
          </p:txBody>
        </p:sp>
        <p:sp>
          <p:nvSpPr>
            <p:cNvPr id="12298" name="Rectangle 17"/>
            <p:cNvSpPr>
              <a:spLocks noChangeArrowheads="1"/>
            </p:cNvSpPr>
            <p:nvPr/>
          </p:nvSpPr>
          <p:spPr bwMode="auto">
            <a:xfrm>
              <a:off x="134" y="3446"/>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  then</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1143000" y="685800"/>
            <a:ext cx="7315200" cy="533400"/>
          </a:xfrm>
          <a:noFill/>
        </p:spPr>
        <p:txBody>
          <a:bodyPr/>
          <a:lstStyle/>
          <a:p>
            <a:r>
              <a:rPr lang="en-US" altLang="en-US" sz="3600"/>
              <a:t>Increase Number of Units on Test</a:t>
            </a:r>
          </a:p>
        </p:txBody>
      </p:sp>
      <p:sp>
        <p:nvSpPr>
          <p:cNvPr id="13" name="Date Placeholder 2"/>
          <p:cNvSpPr>
            <a:spLocks noGrp="1"/>
          </p:cNvSpPr>
          <p:nvPr>
            <p:ph type="dt" sz="quarter" idx="10"/>
          </p:nvPr>
        </p:nvSpPr>
        <p:spPr/>
        <p:txBody>
          <a:bodyPr/>
          <a:lstStyle/>
          <a:p>
            <a:pPr>
              <a:defRPr/>
            </a:pPr>
            <a:r>
              <a:rPr lang="en-US"/>
              <a:t>Chapter 13</a:t>
            </a:r>
          </a:p>
        </p:txBody>
      </p:sp>
      <p:sp>
        <p:nvSpPr>
          <p:cNvPr id="14"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FE2C5CE-5F9C-4C8B-999B-597D56570BCE}"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grpSp>
        <p:nvGrpSpPr>
          <p:cNvPr id="13319" name="Group 8"/>
          <p:cNvGrpSpPr>
            <a:grpSpLocks/>
          </p:cNvGrpSpPr>
          <p:nvPr/>
        </p:nvGrpSpPr>
        <p:grpSpPr bwMode="auto">
          <a:xfrm>
            <a:off x="304800" y="1600200"/>
            <a:ext cx="8096250" cy="1338263"/>
            <a:chOff x="230" y="1893"/>
            <a:chExt cx="5100" cy="843"/>
          </a:xfrm>
        </p:grpSpPr>
        <p:graphicFrame>
          <p:nvGraphicFramePr>
            <p:cNvPr id="13315" name="Object 9"/>
            <p:cNvGraphicFramePr>
              <a:graphicFrameLocks/>
            </p:cNvGraphicFramePr>
            <p:nvPr/>
          </p:nvGraphicFramePr>
          <p:xfrm>
            <a:off x="1573" y="1893"/>
            <a:ext cx="1742" cy="843"/>
          </p:xfrm>
          <a:graphic>
            <a:graphicData uri="http://schemas.openxmlformats.org/presentationml/2006/ole">
              <mc:AlternateContent xmlns:mc="http://schemas.openxmlformats.org/markup-compatibility/2006">
                <mc:Choice xmlns:v="urn:schemas-microsoft-com:vml" Requires="v">
                  <p:oleObj spid="_x0000_s13327" name="Equation" r:id="rId4" imgW="1091880" imgH="533160" progId="Equation.3">
                    <p:embed/>
                  </p:oleObj>
                </mc:Choice>
                <mc:Fallback>
                  <p:oleObj name="Equation" r:id="rId4" imgW="1091880" imgH="533160" progId="Equation.3">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 y="1893"/>
                          <a:ext cx="1742" cy="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5" name="Rectangle 10"/>
            <p:cNvSpPr>
              <a:spLocks noChangeArrowheads="1"/>
            </p:cNvSpPr>
            <p:nvPr/>
          </p:nvSpPr>
          <p:spPr bwMode="auto">
            <a:xfrm>
              <a:off x="230" y="2054"/>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for Weibull:</a:t>
              </a:r>
            </a:p>
          </p:txBody>
        </p:sp>
        <p:sp>
          <p:nvSpPr>
            <p:cNvPr id="13326" name="Rectangle 11"/>
            <p:cNvSpPr>
              <a:spLocks noChangeArrowheads="1"/>
            </p:cNvSpPr>
            <p:nvPr/>
          </p:nvSpPr>
          <p:spPr bwMode="auto">
            <a:xfrm>
              <a:off x="3494" y="2150"/>
              <a:ext cx="18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without replacement</a:t>
              </a:r>
            </a:p>
          </p:txBody>
        </p:sp>
      </p:grpSp>
      <p:grpSp>
        <p:nvGrpSpPr>
          <p:cNvPr id="13320" name="Group 12"/>
          <p:cNvGrpSpPr>
            <a:grpSpLocks/>
          </p:cNvGrpSpPr>
          <p:nvPr/>
        </p:nvGrpSpPr>
        <p:grpSpPr bwMode="auto">
          <a:xfrm>
            <a:off x="2514600" y="3276600"/>
            <a:ext cx="5470525" cy="976313"/>
            <a:chOff x="1617" y="2784"/>
            <a:chExt cx="3446" cy="615"/>
          </a:xfrm>
        </p:grpSpPr>
        <p:graphicFrame>
          <p:nvGraphicFramePr>
            <p:cNvPr id="13314" name="Object 13"/>
            <p:cNvGraphicFramePr>
              <a:graphicFrameLocks/>
            </p:cNvGraphicFramePr>
            <p:nvPr/>
          </p:nvGraphicFramePr>
          <p:xfrm>
            <a:off x="1617" y="2784"/>
            <a:ext cx="1087" cy="615"/>
          </p:xfrm>
          <a:graphic>
            <a:graphicData uri="http://schemas.openxmlformats.org/presentationml/2006/ole">
              <mc:AlternateContent xmlns:mc="http://schemas.openxmlformats.org/markup-compatibility/2006">
                <mc:Choice xmlns:v="urn:schemas-microsoft-com:vml" Requires="v">
                  <p:oleObj spid="_x0000_s13328" name="Equation" r:id="rId6" imgW="799920" imgH="457200" progId="Equation.3">
                    <p:embed/>
                  </p:oleObj>
                </mc:Choice>
                <mc:Fallback>
                  <p:oleObj name="Equation" r:id="rId6" imgW="799920" imgH="457200" progId="Equation.3">
                    <p:embed/>
                    <p:pic>
                      <p:nvPicPr>
                        <p:cNvPr id="0" name="Object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7" y="2784"/>
                          <a:ext cx="1087"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Rectangle 14"/>
            <p:cNvSpPr>
              <a:spLocks noChangeArrowheads="1"/>
            </p:cNvSpPr>
            <p:nvPr/>
          </p:nvSpPr>
          <p:spPr bwMode="auto">
            <a:xfrm>
              <a:off x="3494" y="3014"/>
              <a:ext cx="15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with replacement</a:t>
              </a:r>
            </a:p>
          </p:txBody>
        </p:sp>
      </p:grpSp>
      <p:grpSp>
        <p:nvGrpSpPr>
          <p:cNvPr id="13321" name="Group 15"/>
          <p:cNvGrpSpPr>
            <a:grpSpLocks/>
          </p:cNvGrpSpPr>
          <p:nvPr/>
        </p:nvGrpSpPr>
        <p:grpSpPr bwMode="auto">
          <a:xfrm>
            <a:off x="381000" y="4572000"/>
            <a:ext cx="7558088" cy="1233488"/>
            <a:chOff x="134" y="3446"/>
            <a:chExt cx="4761" cy="777"/>
          </a:xfrm>
        </p:grpSpPr>
        <p:sp>
          <p:nvSpPr>
            <p:cNvPr id="13322" name="Rectangle 16"/>
            <p:cNvSpPr>
              <a:spLocks noChangeArrowheads="1"/>
            </p:cNvSpPr>
            <p:nvPr/>
          </p:nvSpPr>
          <p:spPr bwMode="auto">
            <a:xfrm>
              <a:off x="231" y="3705"/>
              <a:ext cx="46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f</a:t>
              </a:r>
              <a:r>
                <a:rPr lang="en-US" altLang="en-US" sz="2400" baseline="-25000">
                  <a:latin typeface="Arial" panose="020B0604020202020204" pitchFamily="34" charset="0"/>
                </a:rPr>
                <a:t>r,n </a:t>
              </a:r>
              <a:r>
                <a:rPr lang="en-US" altLang="en-US" sz="2400">
                  <a:latin typeface="Arial" panose="020B0604020202020204" pitchFamily="34" charset="0"/>
                </a:rPr>
                <a:t>is the factor reduction in expected test time</a:t>
              </a:r>
            </a:p>
            <a:p>
              <a:r>
                <a:rPr lang="en-US" altLang="en-US" sz="2400">
                  <a:latin typeface="Arial" panose="020B0604020202020204" pitchFamily="34" charset="0"/>
                </a:rPr>
                <a:t>100(1-f</a:t>
              </a:r>
              <a:r>
                <a:rPr lang="en-US" altLang="en-US" sz="2400" baseline="-25000">
                  <a:latin typeface="Arial" panose="020B0604020202020204" pitchFamily="34" charset="0"/>
                </a:rPr>
                <a:t>r,n</a:t>
              </a:r>
              <a:r>
                <a:rPr lang="en-US" altLang="en-US" sz="2400">
                  <a:latin typeface="Arial" panose="020B0604020202020204" pitchFamily="34" charset="0"/>
                </a:rPr>
                <a:t>) is the percent savings in expected test time</a:t>
              </a:r>
            </a:p>
          </p:txBody>
        </p:sp>
        <p:sp>
          <p:nvSpPr>
            <p:cNvPr id="13323" name="Rectangle 17"/>
            <p:cNvSpPr>
              <a:spLocks noChangeArrowheads="1"/>
            </p:cNvSpPr>
            <p:nvPr/>
          </p:nvSpPr>
          <p:spPr bwMode="auto">
            <a:xfrm>
              <a:off x="134" y="3446"/>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  then</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371600" y="457200"/>
            <a:ext cx="7107238" cy="790575"/>
          </a:xfrm>
          <a:noFill/>
        </p:spPr>
        <p:txBody>
          <a:bodyPr/>
          <a:lstStyle/>
          <a:p>
            <a:r>
              <a:rPr lang="en-US" altLang="en-US" sz="3600"/>
              <a:t>Example 13.10</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F3EDF47-2F2C-4D97-AE0F-9B8E01B92AAB}"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sp>
        <p:nvSpPr>
          <p:cNvPr id="14342" name="Rectangle 3"/>
          <p:cNvSpPr>
            <a:spLocks noChangeArrowheads="1"/>
          </p:cNvSpPr>
          <p:nvPr/>
        </p:nvSpPr>
        <p:spPr bwMode="auto">
          <a:xfrm>
            <a:off x="228600" y="1371600"/>
            <a:ext cx="865663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Given  n = 15 and r = 8:</a:t>
            </a:r>
          </a:p>
          <a:p>
            <a:endParaRPr lang="en-US" altLang="en-US" sz="2400">
              <a:latin typeface="Arial" panose="020B0604020202020204" pitchFamily="34" charset="0"/>
            </a:endParaRPr>
          </a:p>
          <a:p>
            <a:r>
              <a:rPr lang="en-US" altLang="en-US" sz="2400">
                <a:latin typeface="Arial" panose="020B0604020202020204" pitchFamily="34" charset="0"/>
              </a:rPr>
              <a:t>		without replacement 	 with replacement</a:t>
            </a:r>
          </a:p>
          <a:p>
            <a:endParaRPr lang="en-US" altLang="en-US" sz="2400">
              <a:latin typeface="Arial" panose="020B0604020202020204" pitchFamily="34" charset="0"/>
            </a:endParaRPr>
          </a:p>
          <a:p>
            <a:r>
              <a:rPr lang="en-US" altLang="en-US" sz="2400">
                <a:latin typeface="Arial" panose="020B0604020202020204" pitchFamily="34" charset="0"/>
              </a:rPr>
              <a:t>CFR model:    f</a:t>
            </a:r>
            <a:r>
              <a:rPr lang="en-US" altLang="en-US" sz="2400" baseline="-25000">
                <a:latin typeface="Arial" panose="020B0604020202020204" pitchFamily="34" charset="0"/>
              </a:rPr>
              <a:t>8,15</a:t>
            </a:r>
            <a:r>
              <a:rPr lang="en-US" altLang="en-US" sz="2400">
                <a:latin typeface="Arial" panose="020B0604020202020204" pitchFamily="34" charset="0"/>
              </a:rPr>
              <a:t> =  TTF</a:t>
            </a:r>
            <a:r>
              <a:rPr lang="en-US" altLang="en-US" sz="2400" baseline="-25000">
                <a:latin typeface="Arial" panose="020B0604020202020204" pitchFamily="34" charset="0"/>
              </a:rPr>
              <a:t>8,15</a:t>
            </a:r>
            <a:r>
              <a:rPr lang="en-US" altLang="en-US" sz="2400">
                <a:latin typeface="Arial" panose="020B0604020202020204" pitchFamily="34" charset="0"/>
              </a:rPr>
              <a:t> / TTF</a:t>
            </a:r>
            <a:r>
              <a:rPr lang="en-US" altLang="en-US" sz="2400" baseline="-25000">
                <a:latin typeface="Arial" panose="020B0604020202020204" pitchFamily="34" charset="0"/>
              </a:rPr>
              <a:t>8,8</a:t>
            </a:r>
            <a:r>
              <a:rPr lang="en-US" altLang="en-US" sz="2400">
                <a:latin typeface="Arial" panose="020B0604020202020204" pitchFamily="34" charset="0"/>
              </a:rPr>
              <a:t> 	f</a:t>
            </a:r>
            <a:r>
              <a:rPr lang="en-US" altLang="en-US" sz="2400" baseline="-25000">
                <a:latin typeface="Arial" panose="020B0604020202020204" pitchFamily="34" charset="0"/>
              </a:rPr>
              <a:t>8,15</a:t>
            </a:r>
            <a:r>
              <a:rPr lang="en-US" altLang="en-US" sz="2400">
                <a:latin typeface="Arial" panose="020B0604020202020204" pitchFamily="34" charset="0"/>
              </a:rPr>
              <a:t> = 8/15 = .533 </a:t>
            </a:r>
          </a:p>
          <a:p>
            <a:r>
              <a:rPr lang="en-US" altLang="en-US" sz="2400">
                <a:latin typeface="Arial" panose="020B0604020202020204" pitchFamily="34" charset="0"/>
              </a:rPr>
              <a:t>		   = .725/2.718 = .2667</a:t>
            </a:r>
          </a:p>
          <a:p>
            <a:endParaRPr lang="en-US" altLang="en-US" sz="2400">
              <a:latin typeface="Arial" panose="020B0604020202020204" pitchFamily="34" charset="0"/>
            </a:endParaRPr>
          </a:p>
          <a:p>
            <a:r>
              <a:rPr lang="en-US" altLang="en-US" sz="2400">
                <a:latin typeface="Arial" panose="020B0604020202020204" pitchFamily="34" charset="0"/>
              </a:rPr>
              <a:t>Weibull 	f</a:t>
            </a:r>
            <a:r>
              <a:rPr lang="en-US" altLang="en-US" sz="2400" baseline="-25000">
                <a:latin typeface="Arial" panose="020B0604020202020204" pitchFamily="34" charset="0"/>
              </a:rPr>
              <a:t>8,15</a:t>
            </a:r>
            <a:r>
              <a:rPr lang="en-US" altLang="en-US" sz="2400">
                <a:latin typeface="Arial" panose="020B0604020202020204" pitchFamily="34" charset="0"/>
              </a:rPr>
              <a:t> = (.725/2.718)</a:t>
            </a:r>
            <a:r>
              <a:rPr lang="en-US" altLang="en-US" sz="2400" baseline="30000">
                <a:latin typeface="Arial" panose="020B0604020202020204" pitchFamily="34" charset="0"/>
              </a:rPr>
              <a:t>1/2 	</a:t>
            </a:r>
            <a:r>
              <a:rPr lang="en-US" altLang="en-US" sz="2400">
                <a:latin typeface="Arial" panose="020B0604020202020204" pitchFamily="34" charset="0"/>
              </a:rPr>
              <a:t>f</a:t>
            </a:r>
            <a:r>
              <a:rPr lang="en-US" altLang="en-US" sz="2400" baseline="-25000">
                <a:latin typeface="Arial" panose="020B0604020202020204" pitchFamily="34" charset="0"/>
              </a:rPr>
              <a:t>8,15</a:t>
            </a:r>
            <a:r>
              <a:rPr lang="en-US" altLang="en-US" sz="2400">
                <a:latin typeface="Arial" panose="020B0604020202020204" pitchFamily="34" charset="0"/>
              </a:rPr>
              <a:t> = (8/15)1/2 = .730</a:t>
            </a:r>
          </a:p>
          <a:p>
            <a:r>
              <a:rPr lang="en-US" altLang="en-US" sz="2400">
                <a:latin typeface="Arial" panose="020B0604020202020204" pitchFamily="34" charset="0"/>
              </a:rPr>
              <a:t>(Beta = 2) 	       = .516 </a:t>
            </a:r>
          </a:p>
        </p:txBody>
      </p:sp>
      <p:sp>
        <p:nvSpPr>
          <p:cNvPr id="14343" name="Rectangle 5"/>
          <p:cNvSpPr>
            <a:spLocks noChangeArrowheads="1"/>
          </p:cNvSpPr>
          <p:nvPr/>
        </p:nvSpPr>
        <p:spPr bwMode="auto">
          <a:xfrm>
            <a:off x="228600" y="5029200"/>
            <a:ext cx="5272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replacing vs not replacing failed units:</a:t>
            </a:r>
          </a:p>
        </p:txBody>
      </p:sp>
      <p:graphicFrame>
        <p:nvGraphicFramePr>
          <p:cNvPr id="14338" name="Object 8"/>
          <p:cNvGraphicFramePr>
            <a:graphicFrameLocks noChangeAspect="1"/>
          </p:cNvGraphicFramePr>
          <p:nvPr/>
        </p:nvGraphicFramePr>
        <p:xfrm>
          <a:off x="5562600" y="4876800"/>
          <a:ext cx="3243263" cy="782638"/>
        </p:xfrm>
        <a:graphic>
          <a:graphicData uri="http://schemas.openxmlformats.org/presentationml/2006/ole">
            <mc:AlternateContent xmlns:mc="http://schemas.openxmlformats.org/markup-compatibility/2006">
              <mc:Choice xmlns:v="urn:schemas-microsoft-com:vml" Requires="v">
                <p:oleObj spid="_x0000_s14344" name="Equation" r:id="rId4" imgW="1841400" imgH="444240" progId="Equation.DSMT4">
                  <p:embed/>
                </p:oleObj>
              </mc:Choice>
              <mc:Fallback>
                <p:oleObj name="Equation" r:id="rId4" imgW="1841400" imgH="44424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876800"/>
                        <a:ext cx="3243263"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143000" y="685800"/>
            <a:ext cx="7315200" cy="533400"/>
          </a:xfrm>
          <a:noFill/>
        </p:spPr>
        <p:txBody>
          <a:bodyPr/>
          <a:lstStyle/>
          <a:p>
            <a:r>
              <a:rPr lang="en-US" altLang="en-US" sz="3200"/>
              <a:t>Accelerated Cycling</a:t>
            </a:r>
            <a:endParaRPr lang="en-US" altLang="en-US" sz="2400"/>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19BE0B1-001E-4EAB-9DE5-29F00404E864}"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sp>
        <p:nvSpPr>
          <p:cNvPr id="15366" name="Rectangle 3"/>
          <p:cNvSpPr>
            <a:spLocks noChangeArrowheads="1"/>
          </p:cNvSpPr>
          <p:nvPr/>
        </p:nvSpPr>
        <p:spPr bwMode="auto">
          <a:xfrm>
            <a:off x="304800" y="1524000"/>
            <a:ext cx="8534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200">
                <a:latin typeface="Arial" panose="020B0604020202020204" pitchFamily="34" charset="0"/>
                <a:cs typeface="Arial" panose="020B0604020202020204" pitchFamily="34" charset="0"/>
              </a:rPr>
              <a:t>for products that do not operate continuously or nearly continuously</a:t>
            </a:r>
          </a:p>
          <a:p>
            <a:endParaRPr lang="en-US" altLang="en-US" sz="2200">
              <a:latin typeface="Arial" panose="020B0604020202020204" pitchFamily="34" charset="0"/>
              <a:cs typeface="Arial" panose="020B0604020202020204" pitchFamily="34" charset="0"/>
            </a:endParaRPr>
          </a:p>
          <a:p>
            <a:r>
              <a:rPr lang="en-US" altLang="en-US" sz="2200">
                <a:latin typeface="Arial" panose="020B0604020202020204" pitchFamily="34" charset="0"/>
              </a:rPr>
              <a:t>x</a:t>
            </a:r>
            <a:r>
              <a:rPr lang="en-US" altLang="en-US" sz="2200" baseline="-25000">
                <a:latin typeface="Arial" panose="020B0604020202020204" pitchFamily="34" charset="0"/>
              </a:rPr>
              <a:t>n</a:t>
            </a:r>
            <a:r>
              <a:rPr lang="en-US" altLang="en-US" sz="2200">
                <a:latin typeface="Arial" panose="020B0604020202020204" pitchFamily="34" charset="0"/>
              </a:rPr>
              <a:t> = the nbr of cycles per unit of time under normal cycling,</a:t>
            </a:r>
          </a:p>
          <a:p>
            <a:r>
              <a:rPr lang="en-US" altLang="en-US" sz="2200">
                <a:latin typeface="Arial" panose="020B0604020202020204" pitchFamily="34" charset="0"/>
              </a:rPr>
              <a:t>x</a:t>
            </a:r>
            <a:r>
              <a:rPr lang="en-US" altLang="en-US" sz="2200" baseline="-25000">
                <a:latin typeface="Arial" panose="020B0604020202020204" pitchFamily="34" charset="0"/>
              </a:rPr>
              <a:t>s</a:t>
            </a:r>
            <a:r>
              <a:rPr lang="en-US" altLang="en-US" sz="2200">
                <a:latin typeface="Arial" panose="020B0604020202020204" pitchFamily="34" charset="0"/>
              </a:rPr>
              <a:t> = the nbr of cycles per unit of time under accelerated cycling,</a:t>
            </a:r>
          </a:p>
          <a:p>
            <a:r>
              <a:rPr lang="en-US" altLang="en-US" sz="2200">
                <a:latin typeface="Arial" panose="020B0604020202020204" pitchFamily="34" charset="0"/>
              </a:rPr>
              <a:t>t</a:t>
            </a:r>
            <a:r>
              <a:rPr lang="en-US" altLang="en-US" sz="2200" baseline="-25000">
                <a:latin typeface="Arial" panose="020B0604020202020204" pitchFamily="34" charset="0"/>
              </a:rPr>
              <a:t>n</a:t>
            </a:r>
            <a:r>
              <a:rPr lang="en-US" altLang="en-US" sz="2200">
                <a:latin typeface="Arial" panose="020B0604020202020204" pitchFamily="34" charset="0"/>
              </a:rPr>
              <a:t> = time to failure under x</a:t>
            </a:r>
            <a:r>
              <a:rPr lang="en-US" altLang="en-US" sz="2200" baseline="-25000">
                <a:latin typeface="Arial" panose="020B0604020202020204" pitchFamily="34" charset="0"/>
              </a:rPr>
              <a:t>n</a:t>
            </a:r>
            <a:r>
              <a:rPr lang="en-US" altLang="en-US" sz="2200">
                <a:latin typeface="Arial" panose="020B0604020202020204" pitchFamily="34" charset="0"/>
              </a:rPr>
              <a:t> cycles per unit of time</a:t>
            </a:r>
          </a:p>
          <a:p>
            <a:r>
              <a:rPr lang="en-US" altLang="en-US" sz="2200">
                <a:latin typeface="Arial" panose="020B0604020202020204" pitchFamily="34" charset="0"/>
              </a:rPr>
              <a:t>t</a:t>
            </a:r>
            <a:r>
              <a:rPr lang="en-US" altLang="en-US" sz="2200" baseline="-25000">
                <a:latin typeface="Arial" panose="020B0604020202020204" pitchFamily="34" charset="0"/>
              </a:rPr>
              <a:t>s</a:t>
            </a:r>
            <a:r>
              <a:rPr lang="en-US" altLang="en-US" sz="2200">
                <a:latin typeface="Arial" panose="020B0604020202020204" pitchFamily="34" charset="0"/>
              </a:rPr>
              <a:t> = time to failure under x</a:t>
            </a:r>
            <a:r>
              <a:rPr lang="en-US" altLang="en-US" sz="2200" baseline="-25000">
                <a:latin typeface="Arial" panose="020B0604020202020204" pitchFamily="34" charset="0"/>
              </a:rPr>
              <a:t>s  </a:t>
            </a:r>
            <a:r>
              <a:rPr lang="en-US" altLang="en-US" sz="2200">
                <a:latin typeface="Arial" panose="020B0604020202020204" pitchFamily="34" charset="0"/>
              </a:rPr>
              <a:t>cycles per unit of time</a:t>
            </a:r>
          </a:p>
        </p:txBody>
      </p:sp>
      <p:sp>
        <p:nvSpPr>
          <p:cNvPr id="15367" name="Rectangle 4"/>
          <p:cNvSpPr>
            <a:spLocks noChangeArrowheads="1"/>
          </p:cNvSpPr>
          <p:nvPr/>
        </p:nvSpPr>
        <p:spPr bwMode="auto">
          <a:xfrm>
            <a:off x="304800" y="3733800"/>
            <a:ext cx="7429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600">
                <a:latin typeface="Arial" panose="020B0604020202020204" pitchFamily="34" charset="0"/>
              </a:rPr>
              <a:t>x</a:t>
            </a:r>
            <a:r>
              <a:rPr lang="en-US" altLang="en-US" sz="2600" baseline="-25000">
                <a:latin typeface="Arial" panose="020B0604020202020204" pitchFamily="34" charset="0"/>
              </a:rPr>
              <a:t>n</a:t>
            </a:r>
            <a:r>
              <a:rPr lang="en-US" altLang="en-US" sz="2600">
                <a:latin typeface="Arial" panose="020B0604020202020204" pitchFamily="34" charset="0"/>
              </a:rPr>
              <a:t> t</a:t>
            </a:r>
            <a:r>
              <a:rPr lang="en-US" altLang="en-US" sz="2600" baseline="-25000">
                <a:latin typeface="Arial" panose="020B0604020202020204" pitchFamily="34" charset="0"/>
              </a:rPr>
              <a:t>n</a:t>
            </a:r>
            <a:r>
              <a:rPr lang="en-US" altLang="en-US" sz="2600">
                <a:latin typeface="Arial" panose="020B0604020202020204" pitchFamily="34" charset="0"/>
              </a:rPr>
              <a:t> = x</a:t>
            </a:r>
            <a:r>
              <a:rPr lang="en-US" altLang="en-US" sz="2600" baseline="-25000">
                <a:latin typeface="Arial" panose="020B0604020202020204" pitchFamily="34" charset="0"/>
              </a:rPr>
              <a:t>s</a:t>
            </a:r>
            <a:r>
              <a:rPr lang="en-US" altLang="en-US" sz="2600">
                <a:latin typeface="Arial" panose="020B0604020202020204" pitchFamily="34" charset="0"/>
              </a:rPr>
              <a:t> t</a:t>
            </a:r>
            <a:r>
              <a:rPr lang="en-US" altLang="en-US" sz="2600" baseline="-25000">
                <a:latin typeface="Arial" panose="020B0604020202020204" pitchFamily="34" charset="0"/>
              </a:rPr>
              <a:t>s</a:t>
            </a:r>
          </a:p>
          <a:p>
            <a:r>
              <a:rPr lang="en-US" altLang="en-US" sz="2200">
                <a:latin typeface="Arial" panose="020B0604020202020204" pitchFamily="34" charset="0"/>
              </a:rPr>
              <a:t>e.g.</a:t>
            </a:r>
            <a:r>
              <a:rPr lang="en-US" altLang="en-US">
                <a:latin typeface="Arial" panose="020B0604020202020204" pitchFamily="34" charset="0"/>
              </a:rPr>
              <a:t> 10 cycles/hr x 100 hrs = 50 cycles/hr x 20 hrs = 1000 cycles</a:t>
            </a:r>
          </a:p>
        </p:txBody>
      </p:sp>
      <p:graphicFrame>
        <p:nvGraphicFramePr>
          <p:cNvPr id="15362" name="Object 10"/>
          <p:cNvGraphicFramePr>
            <a:graphicFrameLocks/>
          </p:cNvGraphicFramePr>
          <p:nvPr/>
        </p:nvGraphicFramePr>
        <p:xfrm>
          <a:off x="381000" y="4800600"/>
          <a:ext cx="4125913" cy="1162050"/>
        </p:xfrm>
        <a:graphic>
          <a:graphicData uri="http://schemas.openxmlformats.org/presentationml/2006/ole">
            <mc:AlternateContent xmlns:mc="http://schemas.openxmlformats.org/markup-compatibility/2006">
              <mc:Choice xmlns:v="urn:schemas-microsoft-com:vml" Requires="v">
                <p:oleObj spid="_x0000_s15368" name="Equation" r:id="rId4" imgW="1688760" imgH="482400" progId="Equation.3">
                  <p:embed/>
                </p:oleObj>
              </mc:Choice>
              <mc:Fallback>
                <p:oleObj name="Equation" r:id="rId4" imgW="1688760" imgH="482400" progId="Equation.3">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800600"/>
                        <a:ext cx="4125913"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a:xfrm>
            <a:off x="1295400" y="381000"/>
            <a:ext cx="7107238" cy="790575"/>
          </a:xfrm>
        </p:spPr>
        <p:txBody>
          <a:bodyPr/>
          <a:lstStyle/>
          <a:p>
            <a:r>
              <a:rPr lang="en-US" altLang="en-US" sz="3200"/>
              <a:t>An</a:t>
            </a:r>
            <a:r>
              <a:rPr lang="en-US" altLang="en-US" sz="2400"/>
              <a:t> </a:t>
            </a:r>
            <a:r>
              <a:rPr lang="en-US" altLang="en-US" sz="3200"/>
              <a:t>Observation</a:t>
            </a:r>
          </a:p>
        </p:txBody>
      </p:sp>
      <p:sp>
        <p:nvSpPr>
          <p:cNvPr id="5" name="Date Placeholder 2"/>
          <p:cNvSpPr>
            <a:spLocks noGrp="1"/>
          </p:cNvSpPr>
          <p:nvPr>
            <p:ph type="dt" sz="quarter" idx="10"/>
          </p:nvPr>
        </p:nvSpPr>
        <p:spPr/>
        <p:txBody>
          <a:bodyPr/>
          <a:lstStyle/>
          <a:p>
            <a:pPr>
              <a:defRPr/>
            </a:pPr>
            <a:r>
              <a:rPr lang="en-US"/>
              <a:t>Chapter 13</a:t>
            </a:r>
          </a:p>
        </p:txBody>
      </p:sp>
      <p:sp>
        <p:nvSpPr>
          <p:cNvPr id="6"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7513BD9-3D47-4D64-B6E6-01A98AC86797}"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graphicFrame>
        <p:nvGraphicFramePr>
          <p:cNvPr id="16386" name="Object 5"/>
          <p:cNvGraphicFramePr>
            <a:graphicFrameLocks noChangeAspect="1"/>
          </p:cNvGraphicFramePr>
          <p:nvPr/>
        </p:nvGraphicFramePr>
        <p:xfrm>
          <a:off x="533400" y="2743200"/>
          <a:ext cx="7848600" cy="2470150"/>
        </p:xfrm>
        <a:graphic>
          <a:graphicData uri="http://schemas.openxmlformats.org/presentationml/2006/ole">
            <mc:AlternateContent xmlns:mc="http://schemas.openxmlformats.org/markup-compatibility/2006">
              <mc:Choice xmlns:v="urn:schemas-microsoft-com:vml" Requires="v">
                <p:oleObj spid="_x0000_s16391" name="Equation" r:id="rId3" imgW="3225600" imgH="1015920" progId="Equation.DSMT4">
                  <p:embed/>
                </p:oleObj>
              </mc:Choice>
              <mc:Fallback>
                <p:oleObj name="Equation" r:id="rId3" imgW="3225600" imgH="10159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743200"/>
                        <a:ext cx="7848600" cy="247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Text Box 7"/>
          <p:cNvSpPr txBox="1">
            <a:spLocks noChangeArrowheads="1"/>
          </p:cNvSpPr>
          <p:nvPr/>
        </p:nvSpPr>
        <p:spPr bwMode="auto">
          <a:xfrm>
            <a:off x="228600" y="1752600"/>
            <a:ext cx="8231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t>Let T</a:t>
            </a:r>
            <a:r>
              <a:rPr lang="en-US" altLang="en-US" baseline="-25000"/>
              <a:t>s</a:t>
            </a:r>
            <a:r>
              <a:rPr lang="en-US" altLang="en-US"/>
              <a:t> = a random variable, the time to failure under accelerated cycling</a:t>
            </a:r>
          </a:p>
          <a:p>
            <a:r>
              <a:rPr lang="en-US" altLang="en-US"/>
              <a:t>      T</a:t>
            </a:r>
            <a:r>
              <a:rPr lang="en-US" altLang="en-US" baseline="-25000"/>
              <a:t>n</a:t>
            </a:r>
            <a:r>
              <a:rPr lang="en-US" altLang="en-US"/>
              <a:t> = a random variable, the time to failure under normal cycling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371600" y="381000"/>
            <a:ext cx="7107238" cy="790575"/>
          </a:xfrm>
          <a:noFill/>
        </p:spPr>
        <p:txBody>
          <a:bodyPr/>
          <a:lstStyle/>
          <a:p>
            <a:r>
              <a:rPr lang="en-US" altLang="en-US" sz="3200"/>
              <a:t>Accelerated Cycling</a:t>
            </a:r>
          </a:p>
        </p:txBody>
      </p:sp>
      <p:sp>
        <p:nvSpPr>
          <p:cNvPr id="6" name="Date Placeholder 2"/>
          <p:cNvSpPr>
            <a:spLocks noGrp="1"/>
          </p:cNvSpPr>
          <p:nvPr>
            <p:ph type="dt" sz="quarter" idx="10"/>
          </p:nvPr>
        </p:nvSpPr>
        <p:spPr/>
        <p:txBody>
          <a:bodyPr/>
          <a:lstStyle/>
          <a:p>
            <a:pPr>
              <a:defRPr/>
            </a:pPr>
            <a:r>
              <a:rPr lang="en-US"/>
              <a:t>Chapter 13</a:t>
            </a:r>
          </a:p>
        </p:txBody>
      </p:sp>
      <p:sp>
        <p:nvSpPr>
          <p:cNvPr id="7"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65F9DFE-7F27-4464-9F2D-CCB2B3B3A2A4}" type="slidenum">
              <a:rPr lang="en-US" altLang="en-US" sz="1400">
                <a:latin typeface="Tahoma" panose="020B0604030504040204" pitchFamily="34" charset="0"/>
              </a:rPr>
              <a:pPr/>
              <a:t>26</a:t>
            </a:fld>
            <a:endParaRPr lang="en-US" altLang="en-US" sz="1400">
              <a:latin typeface="Tahoma" panose="020B0604030504040204" pitchFamily="34" charset="0"/>
            </a:endParaRPr>
          </a:p>
        </p:txBody>
      </p:sp>
      <p:sp>
        <p:nvSpPr>
          <p:cNvPr id="17415" name="Rectangle 3"/>
          <p:cNvSpPr>
            <a:spLocks noChangeArrowheads="1"/>
          </p:cNvSpPr>
          <p:nvPr/>
        </p:nvSpPr>
        <p:spPr bwMode="auto">
          <a:xfrm>
            <a:off x="533400" y="16764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for Weibull:</a:t>
            </a:r>
          </a:p>
        </p:txBody>
      </p:sp>
      <p:graphicFrame>
        <p:nvGraphicFramePr>
          <p:cNvPr id="17410" name="Object 4"/>
          <p:cNvGraphicFramePr>
            <a:graphicFrameLocks/>
          </p:cNvGraphicFramePr>
          <p:nvPr/>
        </p:nvGraphicFramePr>
        <p:xfrm>
          <a:off x="846138" y="2001838"/>
          <a:ext cx="7231062" cy="1274762"/>
        </p:xfrm>
        <a:graphic>
          <a:graphicData uri="http://schemas.openxmlformats.org/presentationml/2006/ole">
            <mc:AlternateContent xmlns:mc="http://schemas.openxmlformats.org/markup-compatibility/2006">
              <mc:Choice xmlns:v="urn:schemas-microsoft-com:vml" Requires="v">
                <p:oleObj spid="_x0000_s17416" name="Equation" r:id="rId4" imgW="2260440" imgH="406080" progId="Equation.3">
                  <p:embed/>
                </p:oleObj>
              </mc:Choice>
              <mc:Fallback>
                <p:oleObj name="Equation" r:id="rId4" imgW="2260440" imgH="4060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38" y="2001838"/>
                        <a:ext cx="7231062"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5"/>
          <p:cNvGraphicFramePr>
            <a:graphicFrameLocks/>
          </p:cNvGraphicFramePr>
          <p:nvPr/>
        </p:nvGraphicFramePr>
        <p:xfrm>
          <a:off x="909638" y="3894138"/>
          <a:ext cx="4738687" cy="1125537"/>
        </p:xfrm>
        <a:graphic>
          <a:graphicData uri="http://schemas.openxmlformats.org/presentationml/2006/ole">
            <mc:AlternateContent xmlns:mc="http://schemas.openxmlformats.org/markup-compatibility/2006">
              <mc:Choice xmlns:v="urn:schemas-microsoft-com:vml" Requires="v">
                <p:oleObj spid="_x0000_s17417" name="Equation" r:id="rId6" imgW="1790640" imgH="431640" progId="Equation.3">
                  <p:embed/>
                </p:oleObj>
              </mc:Choice>
              <mc:Fallback>
                <p:oleObj name="Equation" r:id="rId6" imgW="1790640" imgH="4316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638" y="3894138"/>
                        <a:ext cx="4738687"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371600" y="381000"/>
            <a:ext cx="7107238" cy="790575"/>
          </a:xfrm>
          <a:noFill/>
        </p:spPr>
        <p:txBody>
          <a:bodyPr/>
          <a:lstStyle/>
          <a:p>
            <a:r>
              <a:rPr lang="en-US" altLang="en-US" sz="3600"/>
              <a:t>Example 13.11</a:t>
            </a:r>
          </a:p>
        </p:txBody>
      </p:sp>
      <p:sp>
        <p:nvSpPr>
          <p:cNvPr id="6" name="Date Placeholder 2"/>
          <p:cNvSpPr>
            <a:spLocks noGrp="1"/>
          </p:cNvSpPr>
          <p:nvPr>
            <p:ph type="dt" sz="quarter" idx="10"/>
          </p:nvPr>
        </p:nvSpPr>
        <p:spPr/>
        <p:txBody>
          <a:bodyPr/>
          <a:lstStyle/>
          <a:p>
            <a:pPr>
              <a:defRPr/>
            </a:pPr>
            <a:r>
              <a:rPr lang="en-US"/>
              <a:t>Chapter 13</a:t>
            </a:r>
          </a:p>
        </p:txBody>
      </p:sp>
      <p:sp>
        <p:nvSpPr>
          <p:cNvPr id="7"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DFA8DB2-17B9-4EDE-A28A-7F2EF6E2A1EE}"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sp>
        <p:nvSpPr>
          <p:cNvPr id="18438" name="Rectangle 3"/>
          <p:cNvSpPr>
            <a:spLocks noChangeArrowheads="1"/>
          </p:cNvSpPr>
          <p:nvPr/>
        </p:nvSpPr>
        <p:spPr bwMode="auto">
          <a:xfrm>
            <a:off x="44450" y="1447800"/>
            <a:ext cx="90995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At automotive part was tested at an accelerated cycling level of </a:t>
            </a:r>
          </a:p>
          <a:p>
            <a:r>
              <a:rPr lang="en-US" altLang="en-US" sz="2400">
                <a:latin typeface="Arial" panose="020B0604020202020204" pitchFamily="34" charset="0"/>
              </a:rPr>
              <a:t>100 cycles per hour.  The resulting failure data was found to have </a:t>
            </a:r>
          </a:p>
          <a:p>
            <a:r>
              <a:rPr lang="en-US" altLang="en-US" sz="2400">
                <a:latin typeface="Arial" panose="020B0604020202020204" pitchFamily="34" charset="0"/>
              </a:rPr>
              <a:t>a Weibull distribution with  beta = 2.5 and theta</a:t>
            </a:r>
            <a:r>
              <a:rPr lang="en-US" altLang="en-US" sz="2400" baseline="-25000">
                <a:latin typeface="Arial" panose="020B0604020202020204" pitchFamily="34" charset="0"/>
              </a:rPr>
              <a:t>s</a:t>
            </a:r>
            <a:r>
              <a:rPr lang="en-US" altLang="en-US" sz="2400">
                <a:latin typeface="Arial" panose="020B0604020202020204" pitchFamily="34" charset="0"/>
              </a:rPr>
              <a:t> = 1000 hours.  </a:t>
            </a:r>
          </a:p>
          <a:p>
            <a:endParaRPr lang="en-US" altLang="en-US" sz="2400">
              <a:latin typeface="Arial" panose="020B0604020202020204" pitchFamily="34" charset="0"/>
            </a:endParaRPr>
          </a:p>
          <a:p>
            <a:r>
              <a:rPr lang="en-US" altLang="en-US" sz="2400">
                <a:latin typeface="Arial" panose="020B0604020202020204" pitchFamily="34" charset="0"/>
              </a:rPr>
              <a:t>If the normal cycle time is 5 per hour, then</a:t>
            </a:r>
          </a:p>
        </p:txBody>
      </p:sp>
      <p:graphicFrame>
        <p:nvGraphicFramePr>
          <p:cNvPr id="18434" name="Object 4"/>
          <p:cNvGraphicFramePr>
            <a:graphicFrameLocks/>
          </p:cNvGraphicFramePr>
          <p:nvPr/>
        </p:nvGraphicFramePr>
        <p:xfrm>
          <a:off x="533400" y="3505200"/>
          <a:ext cx="7661275" cy="1160463"/>
        </p:xfrm>
        <a:graphic>
          <a:graphicData uri="http://schemas.openxmlformats.org/presentationml/2006/ole">
            <mc:AlternateContent xmlns:mc="http://schemas.openxmlformats.org/markup-compatibility/2006">
              <mc:Choice xmlns:v="urn:schemas-microsoft-com:vml" Requires="v">
                <p:oleObj spid="_x0000_s18440" name="Equation" r:id="rId4" imgW="3035160" imgH="469800" progId="Equation.3">
                  <p:embed/>
                </p:oleObj>
              </mc:Choice>
              <mc:Fallback>
                <p:oleObj name="Equation" r:id="rId4" imgW="3035160" imgH="4698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505200"/>
                        <a:ext cx="766127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439"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029200"/>
            <a:ext cx="33528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a:xfrm>
            <a:off x="1295400" y="685800"/>
            <a:ext cx="7162800" cy="533400"/>
          </a:xfrm>
        </p:spPr>
        <p:txBody>
          <a:bodyPr/>
          <a:lstStyle/>
          <a:p>
            <a:r>
              <a:rPr lang="en-US" altLang="en-US" sz="3600"/>
              <a:t>Accelerated Cycling and the Normal Distribution</a:t>
            </a:r>
          </a:p>
        </p:txBody>
      </p:sp>
      <p:sp>
        <p:nvSpPr>
          <p:cNvPr id="4" name="Date Placeholder 2"/>
          <p:cNvSpPr>
            <a:spLocks noGrp="1"/>
          </p:cNvSpPr>
          <p:nvPr>
            <p:ph type="dt" sz="quarter" idx="10"/>
          </p:nvPr>
        </p:nvSpPr>
        <p:spPr/>
        <p:txBody>
          <a:bodyPr/>
          <a:lstStyle/>
          <a:p>
            <a:pPr>
              <a:defRPr/>
            </a:pPr>
            <a:r>
              <a:rPr lang="en-US"/>
              <a:t>Chapter 13</a:t>
            </a:r>
          </a:p>
        </p:txBody>
      </p:sp>
      <p:sp>
        <p:nvSpPr>
          <p:cNvPr id="5"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C5CBAC8-5E4C-4251-9A01-99611D281072}"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graphicFrame>
        <p:nvGraphicFramePr>
          <p:cNvPr id="19458" name="Object 5"/>
          <p:cNvGraphicFramePr>
            <a:graphicFrameLocks noChangeAspect="1"/>
          </p:cNvGraphicFramePr>
          <p:nvPr/>
        </p:nvGraphicFramePr>
        <p:xfrm>
          <a:off x="990600" y="1600200"/>
          <a:ext cx="6477000" cy="4124325"/>
        </p:xfrm>
        <a:graphic>
          <a:graphicData uri="http://schemas.openxmlformats.org/presentationml/2006/ole">
            <mc:AlternateContent xmlns:mc="http://schemas.openxmlformats.org/markup-compatibility/2006">
              <mc:Choice xmlns:v="urn:schemas-microsoft-com:vml" Requires="v">
                <p:oleObj spid="_x0000_s19462" name="Equation" r:id="rId3" imgW="2831760" imgH="1803240" progId="Equation.DSMT4">
                  <p:embed/>
                </p:oleObj>
              </mc:Choice>
              <mc:Fallback>
                <p:oleObj name="Equation" r:id="rId3" imgW="2831760" imgH="1803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00200"/>
                        <a:ext cx="6477000" cy="412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219200" y="762000"/>
            <a:ext cx="7543800" cy="533400"/>
          </a:xfrm>
        </p:spPr>
        <p:txBody>
          <a:bodyPr/>
          <a:lstStyle/>
          <a:p>
            <a:r>
              <a:rPr lang="en-US" altLang="en-US" sz="3600"/>
              <a:t>Accelerated Cycling and the LogNormal Distribution</a:t>
            </a:r>
          </a:p>
        </p:txBody>
      </p:sp>
      <p:sp>
        <p:nvSpPr>
          <p:cNvPr id="4" name="Date Placeholder 2"/>
          <p:cNvSpPr>
            <a:spLocks noGrp="1"/>
          </p:cNvSpPr>
          <p:nvPr>
            <p:ph type="dt" sz="quarter" idx="10"/>
          </p:nvPr>
        </p:nvSpPr>
        <p:spPr/>
        <p:txBody>
          <a:bodyPr/>
          <a:lstStyle/>
          <a:p>
            <a:pPr>
              <a:defRPr/>
            </a:pPr>
            <a:r>
              <a:rPr lang="en-US"/>
              <a:t>Chapter 13</a:t>
            </a:r>
          </a:p>
        </p:txBody>
      </p:sp>
      <p:sp>
        <p:nvSpPr>
          <p:cNvPr id="5"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311AEA84-2078-4B08-A7CB-78521F1AD0F0}" type="slidenum">
              <a:rPr lang="en-US" altLang="en-US" sz="1400">
                <a:latin typeface="Tahoma" panose="020B0604030504040204" pitchFamily="34" charset="0"/>
              </a:rPr>
              <a:pPr/>
              <a:t>29</a:t>
            </a:fld>
            <a:endParaRPr lang="en-US" altLang="en-US" sz="1400">
              <a:latin typeface="Tahoma" panose="020B0604030504040204" pitchFamily="34" charset="0"/>
            </a:endParaRPr>
          </a:p>
        </p:txBody>
      </p:sp>
      <p:graphicFrame>
        <p:nvGraphicFramePr>
          <p:cNvPr id="20482" name="Object 3"/>
          <p:cNvGraphicFramePr>
            <a:graphicFrameLocks noChangeAspect="1"/>
          </p:cNvGraphicFramePr>
          <p:nvPr/>
        </p:nvGraphicFramePr>
        <p:xfrm>
          <a:off x="762000" y="1752600"/>
          <a:ext cx="6972300" cy="4183063"/>
        </p:xfrm>
        <a:graphic>
          <a:graphicData uri="http://schemas.openxmlformats.org/presentationml/2006/ole">
            <mc:AlternateContent xmlns:mc="http://schemas.openxmlformats.org/markup-compatibility/2006">
              <mc:Choice xmlns:v="urn:schemas-microsoft-com:vml" Requires="v">
                <p:oleObj spid="_x0000_s20486" name="Equation" r:id="rId3" imgW="3047760" imgH="1828800" progId="Equation.DSMT4">
                  <p:embed/>
                </p:oleObj>
              </mc:Choice>
              <mc:Fallback>
                <p:oleObj name="Equation" r:id="rId3" imgW="3047760" imgH="1828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6972300" cy="418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71600" y="533400"/>
            <a:ext cx="6019800" cy="533400"/>
          </a:xfrm>
          <a:noFill/>
        </p:spPr>
        <p:txBody>
          <a:bodyPr/>
          <a:lstStyle/>
          <a:p>
            <a:r>
              <a:rPr lang="en-US" altLang="en-US" sz="3200"/>
              <a:t>Cumulative Time on Test - CFR</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02BEFE1-4EAE-40F7-BE2C-87ACAB893304}"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sp>
        <p:nvSpPr>
          <p:cNvPr id="1030" name="Rectangle 4"/>
          <p:cNvSpPr>
            <a:spLocks noChangeArrowheads="1"/>
          </p:cNvSpPr>
          <p:nvPr/>
        </p:nvSpPr>
        <p:spPr bwMode="auto">
          <a:xfrm>
            <a:off x="123825" y="1770063"/>
            <a:ext cx="2992438" cy="30480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n = nbr on test</a:t>
            </a:r>
          </a:p>
          <a:p>
            <a:r>
              <a:rPr lang="en-US" altLang="en-US" sz="2400">
                <a:latin typeface="Times New Roman" panose="02020603050405020304" pitchFamily="18" charset="0"/>
              </a:rPr>
              <a:t>r = nbr failures</a:t>
            </a:r>
          </a:p>
          <a:p>
            <a:r>
              <a:rPr lang="en-US" altLang="en-US" sz="2400">
                <a:latin typeface="Times New Roman" panose="02020603050405020304" pitchFamily="18" charset="0"/>
              </a:rPr>
              <a:t>k = nbr multiply </a:t>
            </a:r>
          </a:p>
          <a:p>
            <a:r>
              <a:rPr lang="en-US" altLang="en-US" sz="2400">
                <a:latin typeface="Times New Roman" panose="02020603050405020304" pitchFamily="18" charset="0"/>
              </a:rPr>
              <a:t>censors</a:t>
            </a:r>
          </a:p>
          <a:p>
            <a:r>
              <a:rPr lang="en-US" altLang="en-US" sz="2400">
                <a:latin typeface="Times New Roman" panose="02020603050405020304" pitchFamily="18" charset="0"/>
              </a:rPr>
              <a:t>t</a:t>
            </a:r>
            <a:r>
              <a:rPr lang="en-US" altLang="en-US" sz="2400" baseline="-25000">
                <a:latin typeface="Times New Roman" panose="02020603050405020304" pitchFamily="18" charset="0"/>
              </a:rPr>
              <a:t>i</a:t>
            </a:r>
            <a:r>
              <a:rPr lang="en-US" altLang="en-US" sz="2400">
                <a:latin typeface="Times New Roman" panose="02020603050405020304" pitchFamily="18" charset="0"/>
              </a:rPr>
              <a:t> = failure time</a:t>
            </a:r>
          </a:p>
          <a:p>
            <a:r>
              <a:rPr lang="en-US" altLang="en-US" sz="2400">
                <a:latin typeface="Times New Roman" panose="02020603050405020304" pitchFamily="18" charset="0"/>
              </a:rPr>
              <a:t>t</a:t>
            </a:r>
            <a:r>
              <a:rPr lang="en-US" altLang="en-US" sz="2400" baseline="-25000">
                <a:latin typeface="Times New Roman" panose="02020603050405020304" pitchFamily="18" charset="0"/>
              </a:rPr>
              <a:t>i</a:t>
            </a:r>
            <a:r>
              <a:rPr lang="en-US" altLang="en-US" sz="2400" baseline="30000">
                <a:latin typeface="Times New Roman" panose="02020603050405020304" pitchFamily="18" charset="0"/>
              </a:rPr>
              <a:t>+</a:t>
            </a:r>
            <a:r>
              <a:rPr lang="en-US" altLang="en-US" sz="2400">
                <a:latin typeface="Times New Roman" panose="02020603050405020304" pitchFamily="18" charset="0"/>
              </a:rPr>
              <a:t> = censor time</a:t>
            </a:r>
          </a:p>
          <a:p>
            <a:r>
              <a:rPr lang="en-US" altLang="en-US" sz="2400">
                <a:latin typeface="Times New Roman" panose="02020603050405020304" pitchFamily="18" charset="0"/>
              </a:rPr>
              <a:t>t</a:t>
            </a:r>
            <a:r>
              <a:rPr lang="en-US" altLang="en-US" sz="2400" baseline="-25000">
                <a:latin typeface="Times New Roman" panose="02020603050405020304" pitchFamily="18" charset="0"/>
              </a:rPr>
              <a:t>*</a:t>
            </a:r>
            <a:r>
              <a:rPr lang="en-US" altLang="en-US" sz="2400">
                <a:latin typeface="Times New Roman" panose="02020603050405020304" pitchFamily="18" charset="0"/>
              </a:rPr>
              <a:t> = test time (Type I)</a:t>
            </a:r>
          </a:p>
          <a:p>
            <a:r>
              <a:rPr lang="en-US" altLang="en-US" sz="2400">
                <a:latin typeface="Times New Roman" panose="02020603050405020304" pitchFamily="18" charset="0"/>
              </a:rPr>
              <a:t>t</a:t>
            </a:r>
            <a:r>
              <a:rPr lang="en-US" altLang="en-US" sz="2400" baseline="-25000">
                <a:latin typeface="Times New Roman" panose="02020603050405020304" pitchFamily="18" charset="0"/>
              </a:rPr>
              <a:t>r</a:t>
            </a:r>
            <a:r>
              <a:rPr lang="en-US" altLang="en-US" sz="2400">
                <a:latin typeface="Times New Roman" panose="02020603050405020304" pitchFamily="18" charset="0"/>
              </a:rPr>
              <a:t> = test time (Type II)</a:t>
            </a:r>
          </a:p>
        </p:txBody>
      </p:sp>
      <p:sp>
        <p:nvSpPr>
          <p:cNvPr id="1031" name="Rectangle 5"/>
          <p:cNvSpPr>
            <a:spLocks noChangeArrowheads="1"/>
          </p:cNvSpPr>
          <p:nvPr/>
        </p:nvSpPr>
        <p:spPr bwMode="auto">
          <a:xfrm>
            <a:off x="228600" y="5181600"/>
            <a:ext cx="2422525" cy="6048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3200">
                <a:latin typeface="Times New Roman" panose="02020603050405020304" pitchFamily="18" charset="0"/>
              </a:rPr>
              <a:t>MTTF = T / r</a:t>
            </a:r>
          </a:p>
        </p:txBody>
      </p:sp>
      <p:graphicFrame>
        <p:nvGraphicFramePr>
          <p:cNvPr id="1026" name="Object 6"/>
          <p:cNvGraphicFramePr>
            <a:graphicFrameLocks noChangeAspect="1"/>
          </p:cNvGraphicFramePr>
          <p:nvPr/>
        </p:nvGraphicFramePr>
        <p:xfrm>
          <a:off x="3733800" y="1295400"/>
          <a:ext cx="3860800" cy="4648200"/>
        </p:xfrm>
        <a:graphic>
          <a:graphicData uri="http://schemas.openxmlformats.org/presentationml/2006/ole">
            <mc:AlternateContent xmlns:mc="http://schemas.openxmlformats.org/markup-compatibility/2006">
              <mc:Choice xmlns:v="urn:schemas-microsoft-com:vml" Requires="v">
                <p:oleObj spid="_x0000_s1032" name="Equation" r:id="rId4" imgW="2286000" imgH="2666880" progId="Equation.DSMT4">
                  <p:embed/>
                </p:oleObj>
              </mc:Choice>
              <mc:Fallback>
                <p:oleObj name="Equation" r:id="rId4" imgW="2286000" imgH="26668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295400"/>
                        <a:ext cx="38608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71600" y="381000"/>
            <a:ext cx="7107238" cy="790575"/>
          </a:xfrm>
          <a:noFill/>
        </p:spPr>
        <p:txBody>
          <a:bodyPr/>
          <a:lstStyle/>
          <a:p>
            <a:r>
              <a:rPr lang="en-US" altLang="en-US" sz="3600"/>
              <a:t>Constant Stress Models</a:t>
            </a:r>
          </a:p>
        </p:txBody>
      </p:sp>
      <p:sp>
        <p:nvSpPr>
          <p:cNvPr id="5" name="Date Placeholder 2"/>
          <p:cNvSpPr>
            <a:spLocks noGrp="1"/>
          </p:cNvSpPr>
          <p:nvPr>
            <p:ph type="dt" sz="quarter" idx="10"/>
          </p:nvPr>
        </p:nvSpPr>
        <p:spPr/>
        <p:txBody>
          <a:bodyPr/>
          <a:lstStyle/>
          <a:p>
            <a:pPr>
              <a:defRPr/>
            </a:pPr>
            <a:r>
              <a:rPr lang="en-US"/>
              <a:t>Chapter 13</a:t>
            </a:r>
          </a:p>
        </p:txBody>
      </p:sp>
      <p:sp>
        <p:nvSpPr>
          <p:cNvPr id="6"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B5F3E36-EE63-46DC-859B-1FDFF3DF0550}" type="slidenum">
              <a:rPr lang="en-US" altLang="en-US" sz="1400">
                <a:latin typeface="Tahoma" panose="020B0604030504040204" pitchFamily="34" charset="0"/>
              </a:rPr>
              <a:pPr/>
              <a:t>30</a:t>
            </a:fld>
            <a:endParaRPr lang="en-US" altLang="en-US" sz="1400">
              <a:latin typeface="Tahoma" panose="020B0604030504040204" pitchFamily="34" charset="0"/>
            </a:endParaRPr>
          </a:p>
        </p:txBody>
      </p:sp>
      <p:sp>
        <p:nvSpPr>
          <p:cNvPr id="53253" name="Rectangle 3"/>
          <p:cNvSpPr>
            <a:spLocks noChangeArrowheads="1"/>
          </p:cNvSpPr>
          <p:nvPr/>
        </p:nvSpPr>
        <p:spPr bwMode="auto">
          <a:xfrm>
            <a:off x="381000" y="1371600"/>
            <a:ext cx="85391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b="1">
                <a:solidFill>
                  <a:srgbClr val="003300"/>
                </a:solidFill>
                <a:latin typeface="Arial" panose="020B0604020202020204" pitchFamily="34" charset="0"/>
              </a:rPr>
              <a:t>Basic assumption</a:t>
            </a:r>
            <a:r>
              <a:rPr lang="en-US" altLang="en-US" sz="2400">
                <a:solidFill>
                  <a:srgbClr val="003300"/>
                </a:solidFill>
                <a:latin typeface="Arial" panose="020B0604020202020204" pitchFamily="34" charset="0"/>
              </a:rPr>
              <a:t>:  same failure mechanisms will be present</a:t>
            </a:r>
          </a:p>
          <a:p>
            <a:r>
              <a:rPr lang="en-US" altLang="en-US" sz="2400">
                <a:solidFill>
                  <a:srgbClr val="003300"/>
                </a:solidFill>
                <a:latin typeface="Arial" panose="020B0604020202020204" pitchFamily="34" charset="0"/>
              </a:rPr>
              <a:t>at the higher stress levels and will act in the same manner as</a:t>
            </a:r>
          </a:p>
          <a:p>
            <a:r>
              <a:rPr lang="en-US" altLang="en-US" sz="2400">
                <a:solidFill>
                  <a:srgbClr val="003300"/>
                </a:solidFill>
                <a:latin typeface="Arial" panose="020B0604020202020204" pitchFamily="34" charset="0"/>
              </a:rPr>
              <a:t>at normal stress levels.</a:t>
            </a:r>
          </a:p>
        </p:txBody>
      </p:sp>
      <p:sp>
        <p:nvSpPr>
          <p:cNvPr id="53254" name="Rectangle 4"/>
          <p:cNvSpPr>
            <a:spLocks noChangeArrowheads="1"/>
          </p:cNvSpPr>
          <p:nvPr/>
        </p:nvSpPr>
        <p:spPr bwMode="auto">
          <a:xfrm>
            <a:off x="365125" y="2627313"/>
            <a:ext cx="841375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 </a:t>
            </a:r>
            <a:r>
              <a:rPr lang="en-US" altLang="en-US" sz="2600">
                <a:latin typeface="Arial" panose="020B0604020202020204" pitchFamily="34" charset="0"/>
              </a:rPr>
              <a:t>t</a:t>
            </a:r>
            <a:r>
              <a:rPr lang="en-US" altLang="en-US" sz="2600" baseline="-25000">
                <a:latin typeface="Arial" panose="020B0604020202020204" pitchFamily="34" charset="0"/>
              </a:rPr>
              <a:t>n</a:t>
            </a:r>
            <a:r>
              <a:rPr lang="en-US" altLang="en-US" sz="2600">
                <a:latin typeface="Arial" panose="020B0604020202020204" pitchFamily="34" charset="0"/>
              </a:rPr>
              <a:t> = time to failure under normal stress</a:t>
            </a:r>
          </a:p>
          <a:p>
            <a:r>
              <a:rPr lang="en-US" altLang="en-US" sz="2600">
                <a:latin typeface="Arial" panose="020B0604020202020204" pitchFamily="34" charset="0"/>
              </a:rPr>
              <a:t> t</a:t>
            </a:r>
            <a:r>
              <a:rPr lang="en-US" altLang="en-US" sz="2600" baseline="-25000">
                <a:latin typeface="Arial" panose="020B0604020202020204" pitchFamily="34" charset="0"/>
              </a:rPr>
              <a:t>s</a:t>
            </a:r>
            <a:r>
              <a:rPr lang="en-US" altLang="en-US" sz="2600">
                <a:latin typeface="Arial" panose="020B0604020202020204" pitchFamily="34" charset="0"/>
              </a:rPr>
              <a:t> = time to failure at high stress level</a:t>
            </a:r>
          </a:p>
          <a:p>
            <a:endParaRPr lang="en-US" altLang="en-US" sz="2600">
              <a:latin typeface="Arial" panose="020B0604020202020204" pitchFamily="34" charset="0"/>
            </a:endParaRPr>
          </a:p>
          <a:p>
            <a:r>
              <a:rPr lang="en-US" altLang="en-US" sz="2600">
                <a:latin typeface="Arial" panose="020B0604020202020204" pitchFamily="34" charset="0"/>
              </a:rPr>
              <a:t>then 	 t</a:t>
            </a:r>
            <a:r>
              <a:rPr lang="en-US" altLang="en-US" sz="2600" baseline="-25000">
                <a:latin typeface="Arial" panose="020B0604020202020204" pitchFamily="34" charset="0"/>
              </a:rPr>
              <a:t>n</a:t>
            </a:r>
            <a:r>
              <a:rPr lang="en-US" altLang="en-US" sz="2600">
                <a:latin typeface="Arial" panose="020B0604020202020204" pitchFamily="34" charset="0"/>
              </a:rPr>
              <a:t> = AF  x  t</a:t>
            </a:r>
            <a:r>
              <a:rPr lang="en-US" altLang="en-US" sz="2600" baseline="-25000">
                <a:latin typeface="Arial" panose="020B0604020202020204" pitchFamily="34" charset="0"/>
              </a:rPr>
              <a:t>s</a:t>
            </a:r>
            <a:r>
              <a:rPr lang="en-US" altLang="en-US" sz="2600">
                <a:latin typeface="Arial" panose="020B0604020202020204" pitchFamily="34" charset="0"/>
              </a:rPr>
              <a:t>    where AF is an acceleration factor</a:t>
            </a:r>
          </a:p>
          <a:p>
            <a:endParaRPr lang="en-US" altLang="en-US" sz="2600">
              <a:latin typeface="Arial" panose="020B0604020202020204" pitchFamily="34" charset="0"/>
            </a:endParaRPr>
          </a:p>
          <a:p>
            <a:r>
              <a:rPr lang="en-US" altLang="en-US" sz="2600">
                <a:latin typeface="Arial" panose="020B0604020202020204" pitchFamily="34" charset="0"/>
              </a:rPr>
              <a:t>Therefore</a:t>
            </a:r>
          </a:p>
          <a:p>
            <a:endParaRPr lang="en-US" altLang="en-US" sz="2600">
              <a:latin typeface="Arial" panose="020B0604020202020204" pitchFamily="34" charset="0"/>
            </a:endParaRPr>
          </a:p>
          <a:p>
            <a:r>
              <a:rPr lang="en-US" altLang="en-US" sz="2600">
                <a:latin typeface="Arial" panose="020B0604020202020204" pitchFamily="34" charset="0"/>
              </a:rPr>
              <a:t>	Pr{T</a:t>
            </a:r>
            <a:r>
              <a:rPr lang="en-US" altLang="en-US" sz="2600" baseline="-25000">
                <a:latin typeface="Arial" panose="020B0604020202020204" pitchFamily="34" charset="0"/>
              </a:rPr>
              <a:t>n</a:t>
            </a:r>
            <a:r>
              <a:rPr lang="en-US" altLang="en-US" sz="2600">
                <a:latin typeface="Arial" panose="020B0604020202020204" pitchFamily="34" charset="0"/>
              </a:rPr>
              <a:t> &lt; t</a:t>
            </a:r>
            <a:r>
              <a:rPr lang="en-US" altLang="en-US" sz="2600" baseline="-25000">
                <a:latin typeface="Arial" panose="020B0604020202020204" pitchFamily="34" charset="0"/>
              </a:rPr>
              <a:t>n</a:t>
            </a:r>
            <a:r>
              <a:rPr lang="en-US" altLang="en-US" sz="2600">
                <a:latin typeface="Arial" panose="020B0604020202020204" pitchFamily="34" charset="0"/>
              </a:rPr>
              <a:t> } = F</a:t>
            </a:r>
            <a:r>
              <a:rPr lang="en-US" altLang="en-US" sz="2600" baseline="-25000">
                <a:latin typeface="Arial" panose="020B0604020202020204" pitchFamily="34" charset="0"/>
              </a:rPr>
              <a:t>n</a:t>
            </a:r>
            <a:r>
              <a:rPr lang="en-US" altLang="en-US" sz="2600">
                <a:latin typeface="Arial" panose="020B0604020202020204" pitchFamily="34" charset="0"/>
              </a:rPr>
              <a:t> (t</a:t>
            </a:r>
            <a:r>
              <a:rPr lang="en-US" altLang="en-US" sz="2600" baseline="-25000">
                <a:latin typeface="Arial" panose="020B0604020202020204" pitchFamily="34" charset="0"/>
              </a:rPr>
              <a:t>n</a:t>
            </a:r>
            <a:r>
              <a:rPr lang="en-US" altLang="en-US" sz="2600">
                <a:latin typeface="Arial" panose="020B0604020202020204" pitchFamily="34" charset="0"/>
              </a:rPr>
              <a:t> ) =  Pr{T</a:t>
            </a:r>
            <a:r>
              <a:rPr lang="en-US" altLang="en-US" sz="2600" baseline="-25000">
                <a:latin typeface="Arial" panose="020B0604020202020204" pitchFamily="34" charset="0"/>
              </a:rPr>
              <a:t>s</a:t>
            </a:r>
            <a:r>
              <a:rPr lang="en-US" altLang="en-US" sz="2600">
                <a:latin typeface="Arial" panose="020B0604020202020204" pitchFamily="34" charset="0"/>
              </a:rPr>
              <a:t> &lt; t</a:t>
            </a:r>
            <a:r>
              <a:rPr lang="en-US" altLang="en-US" sz="2600" baseline="-25000">
                <a:latin typeface="Arial" panose="020B0604020202020204" pitchFamily="34" charset="0"/>
              </a:rPr>
              <a:t>s</a:t>
            </a:r>
            <a:r>
              <a:rPr lang="en-US" altLang="en-US" sz="2600">
                <a:latin typeface="Arial" panose="020B0604020202020204" pitchFamily="34" charset="0"/>
              </a:rPr>
              <a:t> } =  F</a:t>
            </a:r>
            <a:r>
              <a:rPr lang="en-US" altLang="en-US" sz="2600" baseline="-25000">
                <a:latin typeface="Arial" panose="020B0604020202020204" pitchFamily="34" charset="0"/>
              </a:rPr>
              <a:t>s</a:t>
            </a:r>
            <a:r>
              <a:rPr lang="en-US" altLang="en-US" sz="2600">
                <a:latin typeface="Arial" panose="020B0604020202020204" pitchFamily="34" charset="0"/>
              </a:rPr>
              <a:t> (t</a:t>
            </a:r>
            <a:r>
              <a:rPr lang="en-US" altLang="en-US" sz="2600" baseline="-25000">
                <a:latin typeface="Arial" panose="020B0604020202020204" pitchFamily="34" charset="0"/>
              </a:rPr>
              <a:t>n</a:t>
            </a:r>
            <a:r>
              <a:rPr lang="en-US" altLang="en-US" sz="2600">
                <a:latin typeface="Arial" panose="020B0604020202020204" pitchFamily="34" charset="0"/>
              </a:rPr>
              <a:t> /AF)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19200" y="457200"/>
            <a:ext cx="7696200" cy="790575"/>
          </a:xfrm>
        </p:spPr>
        <p:txBody>
          <a:bodyPr/>
          <a:lstStyle/>
          <a:p>
            <a:r>
              <a:rPr lang="en-US" altLang="en-US"/>
              <a:t>Failure Mechanisms and Stresses</a:t>
            </a:r>
          </a:p>
        </p:txBody>
      </p:sp>
      <p:sp>
        <p:nvSpPr>
          <p:cNvPr id="5" name="Date Placeholder 4"/>
          <p:cNvSpPr>
            <a:spLocks noGrp="1"/>
          </p:cNvSpPr>
          <p:nvPr>
            <p:ph type="dt" sz="quarter" idx="10"/>
          </p:nvPr>
        </p:nvSpPr>
        <p:spPr/>
        <p:txBody>
          <a:bodyPr/>
          <a:lstStyle/>
          <a:p>
            <a:pPr>
              <a:defRPr/>
            </a:pPr>
            <a:r>
              <a:rPr lang="en-US"/>
              <a:t>Chapter 13</a:t>
            </a:r>
          </a:p>
        </p:txBody>
      </p:sp>
      <p:sp>
        <p:nvSpPr>
          <p:cNvPr id="6" name="Slide Number Placeholder 5"/>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631F333-A55E-4708-9A9F-0A7E7DC719FA}" type="slidenum">
              <a:rPr lang="en-US" altLang="en-US" sz="1400">
                <a:latin typeface="Tahoma" panose="020B0604030504040204" pitchFamily="34" charset="0"/>
              </a:rPr>
              <a:pPr/>
              <a:t>31</a:t>
            </a:fld>
            <a:endParaRPr lang="en-US" altLang="en-US" sz="1400">
              <a:latin typeface="Tahoma" panose="020B0604030504040204" pitchFamily="34" charset="0"/>
            </a:endParaRPr>
          </a:p>
        </p:txBody>
      </p:sp>
      <p:sp>
        <p:nvSpPr>
          <p:cNvPr id="54277" name="Text Box 4"/>
          <p:cNvSpPr txBox="1">
            <a:spLocks noChangeArrowheads="1"/>
          </p:cNvSpPr>
          <p:nvPr/>
        </p:nvSpPr>
        <p:spPr bwMode="auto">
          <a:xfrm>
            <a:off x="838200" y="4495800"/>
            <a:ext cx="61991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latin typeface="Tahoma" panose="020B0604030504040204" pitchFamily="34" charset="0"/>
                <a:cs typeface="Tahoma" panose="020B0604030504040204" pitchFamily="34" charset="0"/>
              </a:rPr>
              <a:t>Test plans:</a:t>
            </a:r>
          </a:p>
          <a:p>
            <a:r>
              <a:rPr lang="en-US" altLang="en-US">
                <a:latin typeface="Tahoma" panose="020B0604030504040204" pitchFamily="34" charset="0"/>
                <a:cs typeface="Tahoma" panose="020B0604030504040204" pitchFamily="34" charset="0"/>
              </a:rPr>
              <a:t>	1.  What type of stresses?</a:t>
            </a:r>
          </a:p>
          <a:p>
            <a:r>
              <a:rPr lang="en-US" altLang="en-US">
                <a:latin typeface="Tahoma" panose="020B0604030504040204" pitchFamily="34" charset="0"/>
                <a:cs typeface="Tahoma" panose="020B0604030504040204" pitchFamily="34" charset="0"/>
              </a:rPr>
              <a:t>	2.  What stress levels?</a:t>
            </a:r>
          </a:p>
          <a:p>
            <a:r>
              <a:rPr lang="en-US" altLang="en-US">
                <a:latin typeface="Tahoma" panose="020B0604030504040204" pitchFamily="34" charset="0"/>
                <a:cs typeface="Tahoma" panose="020B0604030504040204" pitchFamily="34" charset="0"/>
              </a:rPr>
              <a:t>	3.  What number to test at each stress level?</a:t>
            </a:r>
          </a:p>
        </p:txBody>
      </p:sp>
      <p:graphicFrame>
        <p:nvGraphicFramePr>
          <p:cNvPr id="7" name="Table 6"/>
          <p:cNvGraphicFramePr>
            <a:graphicFrameLocks noGrp="1"/>
          </p:cNvGraphicFramePr>
          <p:nvPr/>
        </p:nvGraphicFramePr>
        <p:xfrm>
          <a:off x="457200" y="1752600"/>
          <a:ext cx="8305800" cy="2606675"/>
        </p:xfrm>
        <a:graphic>
          <a:graphicData uri="http://schemas.openxmlformats.org/drawingml/2006/table">
            <a:tbl>
              <a:tblPr/>
              <a:tblGrid>
                <a:gridCol w="4220980">
                  <a:extLst>
                    <a:ext uri="{9D8B030D-6E8A-4147-A177-3AD203B41FA5}">
                      <a16:colId xmlns:a16="http://schemas.microsoft.com/office/drawing/2014/main" val="20000"/>
                    </a:ext>
                  </a:extLst>
                </a:gridCol>
                <a:gridCol w="4084820">
                  <a:extLst>
                    <a:ext uri="{9D8B030D-6E8A-4147-A177-3AD203B41FA5}">
                      <a16:colId xmlns:a16="http://schemas.microsoft.com/office/drawing/2014/main" val="20001"/>
                    </a:ext>
                  </a:extLst>
                </a:gridCol>
              </a:tblGrid>
              <a:tr h="411580">
                <a:tc>
                  <a:txBody>
                    <a:bodyPr/>
                    <a:lstStyle/>
                    <a:p>
                      <a:pPr marL="0" marR="0" indent="0">
                        <a:lnSpc>
                          <a:spcPct val="150000"/>
                        </a:lnSpc>
                        <a:spcBef>
                          <a:spcPts val="0"/>
                        </a:spcBef>
                        <a:spcAft>
                          <a:spcPts val="0"/>
                        </a:spcAft>
                      </a:pPr>
                      <a:r>
                        <a:rPr lang="en-US" sz="1800" b="1">
                          <a:latin typeface="Times New Roman"/>
                          <a:ea typeface="Times New Roman"/>
                          <a:cs typeface="Times New Roman"/>
                        </a:rPr>
                        <a:t>Failure Mechanism</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800" b="1">
                          <a:latin typeface="Times New Roman"/>
                          <a:ea typeface="Times New Roman"/>
                          <a:cs typeface="Times New Roman"/>
                        </a:rPr>
                        <a:t>Accelerated Stresses</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87">
                <a:tc>
                  <a:txBody>
                    <a:bodyPr/>
                    <a:lstStyle/>
                    <a:p>
                      <a:pPr marL="0" marR="0" indent="0">
                        <a:lnSpc>
                          <a:spcPct val="100000"/>
                        </a:lnSpc>
                        <a:spcBef>
                          <a:spcPts val="0"/>
                        </a:spcBef>
                        <a:spcAft>
                          <a:spcPts val="0"/>
                        </a:spcAft>
                      </a:pPr>
                      <a:r>
                        <a:rPr lang="en-US" sz="1800" dirty="0">
                          <a:latin typeface="Times New Roman"/>
                          <a:ea typeface="Times New Roman"/>
                          <a:cs typeface="Times New Roman"/>
                        </a:rPr>
                        <a:t>Thermal crack propagation</a:t>
                      </a:r>
                      <a:endParaRPr lang="en-US" sz="20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00000"/>
                        </a:lnSpc>
                        <a:spcBef>
                          <a:spcPts val="0"/>
                        </a:spcBef>
                        <a:spcAft>
                          <a:spcPts val="0"/>
                        </a:spcAft>
                      </a:pPr>
                      <a:r>
                        <a:rPr lang="en-US" sz="1800">
                          <a:latin typeface="Times New Roman"/>
                          <a:ea typeface="Times New Roman"/>
                          <a:cs typeface="Times New Roman"/>
                        </a:rPr>
                        <a:t>Temperature, dissipated power</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4387">
                <a:tc>
                  <a:txBody>
                    <a:bodyPr/>
                    <a:lstStyle/>
                    <a:p>
                      <a:pPr marL="0" marR="0" indent="0">
                        <a:lnSpc>
                          <a:spcPct val="100000"/>
                        </a:lnSpc>
                        <a:spcBef>
                          <a:spcPts val="0"/>
                        </a:spcBef>
                        <a:spcAft>
                          <a:spcPts val="0"/>
                        </a:spcAft>
                      </a:pPr>
                      <a:r>
                        <a:rPr lang="en-US" sz="1800" dirty="0">
                          <a:latin typeface="Times New Roman"/>
                          <a:ea typeface="Times New Roman"/>
                          <a:cs typeface="Times New Roman"/>
                        </a:rPr>
                        <a:t>Corrosion</a:t>
                      </a:r>
                      <a:endParaRPr lang="en-US" sz="2000" dirty="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00000"/>
                        </a:lnSpc>
                        <a:spcBef>
                          <a:spcPts val="0"/>
                        </a:spcBef>
                        <a:spcAft>
                          <a:spcPts val="0"/>
                        </a:spcAft>
                      </a:pPr>
                      <a:r>
                        <a:rPr lang="en-US" sz="1800">
                          <a:latin typeface="Times New Roman"/>
                          <a:ea typeface="Times New Roman"/>
                          <a:cs typeface="Times New Roman"/>
                        </a:rPr>
                        <a:t>Temperature and humidity</a:t>
                      </a:r>
                      <a:endParaRPr lang="en-US" sz="20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548774">
                <a:tc>
                  <a:txBody>
                    <a:bodyPr/>
                    <a:lstStyle/>
                    <a:p>
                      <a:pPr marL="0" marR="0" indent="0">
                        <a:lnSpc>
                          <a:spcPct val="100000"/>
                        </a:lnSpc>
                        <a:spcBef>
                          <a:spcPts val="0"/>
                        </a:spcBef>
                        <a:spcAft>
                          <a:spcPts val="0"/>
                        </a:spcAft>
                      </a:pPr>
                      <a:r>
                        <a:rPr lang="en-US" sz="1800" dirty="0">
                          <a:latin typeface="Times New Roman"/>
                          <a:ea typeface="Times New Roman"/>
                          <a:cs typeface="Times New Roman"/>
                        </a:rPr>
                        <a:t>Cyclical (mechanical) fatigue</a:t>
                      </a:r>
                      <a:endParaRPr lang="en-US" sz="2000" dirty="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00000"/>
                        </a:lnSpc>
                        <a:spcBef>
                          <a:spcPts val="0"/>
                        </a:spcBef>
                        <a:spcAft>
                          <a:spcPts val="0"/>
                        </a:spcAft>
                      </a:pPr>
                      <a:r>
                        <a:rPr lang="en-US" sz="1800">
                          <a:latin typeface="Times New Roman"/>
                          <a:ea typeface="Times New Roman"/>
                          <a:cs typeface="Times New Roman"/>
                        </a:rPr>
                        <a:t>Cyclical vibration (stress amplitude and load frequency)</a:t>
                      </a:r>
                      <a:endParaRPr lang="en-US" sz="200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74387">
                <a:tc>
                  <a:txBody>
                    <a:bodyPr/>
                    <a:lstStyle/>
                    <a:p>
                      <a:pPr marL="0" marR="0" indent="0">
                        <a:lnSpc>
                          <a:spcPct val="100000"/>
                        </a:lnSpc>
                        <a:spcBef>
                          <a:spcPts val="0"/>
                        </a:spcBef>
                        <a:spcAft>
                          <a:spcPts val="0"/>
                        </a:spcAft>
                      </a:pPr>
                      <a:r>
                        <a:rPr lang="en-US" sz="1800" dirty="0">
                          <a:latin typeface="Times New Roman"/>
                          <a:ea typeface="Times New Roman"/>
                          <a:cs typeface="Times New Roman"/>
                        </a:rPr>
                        <a:t>Thermal fatigue</a:t>
                      </a:r>
                      <a:endParaRPr lang="en-US" sz="2000" dirty="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indent="0">
                        <a:lnSpc>
                          <a:spcPct val="100000"/>
                        </a:lnSpc>
                        <a:spcBef>
                          <a:spcPts val="0"/>
                        </a:spcBef>
                        <a:spcAft>
                          <a:spcPts val="0"/>
                        </a:spcAft>
                      </a:pPr>
                      <a:r>
                        <a:rPr lang="en-US" sz="1800" dirty="0">
                          <a:latin typeface="Times New Roman"/>
                          <a:ea typeface="Times New Roman"/>
                          <a:cs typeface="Times New Roman"/>
                        </a:rPr>
                        <a:t>Temperature cycling</a:t>
                      </a:r>
                      <a:endParaRPr lang="en-US" sz="2000" dirty="0">
                        <a:latin typeface="Times New Roman"/>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823161">
                <a:tc>
                  <a:txBody>
                    <a:bodyPr/>
                    <a:lstStyle/>
                    <a:p>
                      <a:pPr marL="0" marR="0" indent="0">
                        <a:lnSpc>
                          <a:spcPct val="100000"/>
                        </a:lnSpc>
                        <a:spcBef>
                          <a:spcPts val="0"/>
                        </a:spcBef>
                        <a:spcAft>
                          <a:spcPts val="0"/>
                        </a:spcAft>
                      </a:pPr>
                      <a:r>
                        <a:rPr lang="en-US" sz="1800">
                          <a:latin typeface="Times New Roman"/>
                          <a:ea typeface="Times New Roman"/>
                          <a:cs typeface="Times New Roman"/>
                        </a:rPr>
                        <a:t>Electro migration</a:t>
                      </a:r>
                      <a:endParaRPr lang="en-US" sz="2000">
                        <a:latin typeface="Times New Roman"/>
                        <a:ea typeface="Times New Roman"/>
                        <a:cs typeface="Times New Roman"/>
                      </a:endParaRPr>
                    </a:p>
                    <a:p>
                      <a:pPr marL="0" marR="0" indent="0">
                        <a:lnSpc>
                          <a:spcPct val="100000"/>
                        </a:lnSpc>
                        <a:spcBef>
                          <a:spcPts val="0"/>
                        </a:spcBef>
                        <a:spcAft>
                          <a:spcPts val="0"/>
                        </a:spcAft>
                      </a:pPr>
                      <a:r>
                        <a:rPr lang="en-US" sz="1800">
                          <a:latin typeface="Times New Roman"/>
                          <a:ea typeface="Times New Roman"/>
                          <a:cs typeface="Times New Roman"/>
                        </a:rPr>
                        <a:t>Stress-strength</a:t>
                      </a:r>
                      <a:endParaRPr lang="en-US" sz="2000">
                        <a:latin typeface="Times New Roman"/>
                        <a:ea typeface="Times New Roman"/>
                        <a:cs typeface="Times New Roman"/>
                      </a:endParaRPr>
                    </a:p>
                    <a:p>
                      <a:pPr marL="0" marR="0" indent="0">
                        <a:lnSpc>
                          <a:spcPct val="100000"/>
                        </a:lnSpc>
                        <a:spcBef>
                          <a:spcPts val="0"/>
                        </a:spcBef>
                        <a:spcAft>
                          <a:spcPts val="0"/>
                        </a:spcAft>
                      </a:pPr>
                      <a:r>
                        <a:rPr lang="en-US" sz="1800">
                          <a:latin typeface="Times New Roman"/>
                          <a:ea typeface="Times New Roman"/>
                          <a:cs typeface="Times New Roman"/>
                        </a:rPr>
                        <a:t>Adhesive or abrasive wear</a:t>
                      </a:r>
                      <a:endParaRPr lang="en-US" sz="20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00000"/>
                        </a:lnSpc>
                        <a:spcBef>
                          <a:spcPts val="0"/>
                        </a:spcBef>
                        <a:spcAft>
                          <a:spcPts val="0"/>
                        </a:spcAft>
                      </a:pPr>
                      <a:r>
                        <a:rPr lang="en-US" sz="1800" dirty="0">
                          <a:latin typeface="Times New Roman"/>
                          <a:ea typeface="Times New Roman"/>
                          <a:cs typeface="Times New Roman"/>
                        </a:rPr>
                        <a:t>Current density &amp; temperature</a:t>
                      </a:r>
                      <a:endParaRPr lang="en-US" sz="2000" dirty="0">
                        <a:latin typeface="Times New Roman"/>
                        <a:ea typeface="Times New Roman"/>
                        <a:cs typeface="Times New Roman"/>
                      </a:endParaRPr>
                    </a:p>
                    <a:p>
                      <a:pPr marL="0" marR="0" indent="0">
                        <a:lnSpc>
                          <a:spcPct val="100000"/>
                        </a:lnSpc>
                        <a:spcBef>
                          <a:spcPts val="0"/>
                        </a:spcBef>
                        <a:spcAft>
                          <a:spcPts val="0"/>
                        </a:spcAft>
                      </a:pPr>
                      <a:r>
                        <a:rPr lang="en-US" sz="1800" dirty="0">
                          <a:latin typeface="Times New Roman"/>
                          <a:ea typeface="Times New Roman"/>
                          <a:cs typeface="Times New Roman"/>
                        </a:rPr>
                        <a:t>Critical load and load frequency</a:t>
                      </a:r>
                      <a:endParaRPr lang="en-US" sz="2000" dirty="0">
                        <a:latin typeface="Times New Roman"/>
                        <a:ea typeface="Times New Roman"/>
                        <a:cs typeface="Times New Roman"/>
                      </a:endParaRPr>
                    </a:p>
                    <a:p>
                      <a:pPr marL="0" marR="0" indent="0">
                        <a:lnSpc>
                          <a:spcPct val="100000"/>
                        </a:lnSpc>
                        <a:spcBef>
                          <a:spcPts val="0"/>
                        </a:spcBef>
                        <a:spcAft>
                          <a:spcPts val="0"/>
                        </a:spcAft>
                      </a:pPr>
                      <a:r>
                        <a:rPr lang="en-US" sz="1800" dirty="0">
                          <a:latin typeface="Times New Roman"/>
                          <a:ea typeface="Times New Roman"/>
                          <a:cs typeface="Times New Roman"/>
                        </a:rPr>
                        <a:t>Loading, surface area, duration</a:t>
                      </a:r>
                      <a:endParaRPr lang="en-US" sz="2000" dirty="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295400" y="381000"/>
            <a:ext cx="7107238" cy="790575"/>
          </a:xfrm>
          <a:noFill/>
        </p:spPr>
        <p:txBody>
          <a:bodyPr/>
          <a:lstStyle/>
          <a:p>
            <a:r>
              <a:rPr lang="en-US" altLang="en-US" sz="3600"/>
              <a:t>Constant Stress Models</a:t>
            </a:r>
          </a:p>
        </p:txBody>
      </p:sp>
      <p:sp>
        <p:nvSpPr>
          <p:cNvPr id="6" name="Date Placeholder 2"/>
          <p:cNvSpPr>
            <a:spLocks noGrp="1"/>
          </p:cNvSpPr>
          <p:nvPr>
            <p:ph type="dt" sz="quarter" idx="10"/>
          </p:nvPr>
        </p:nvSpPr>
        <p:spPr/>
        <p:txBody>
          <a:bodyPr/>
          <a:lstStyle/>
          <a:p>
            <a:pPr>
              <a:defRPr/>
            </a:pPr>
            <a:r>
              <a:rPr lang="en-US"/>
              <a:t>Chapter 13</a:t>
            </a:r>
          </a:p>
        </p:txBody>
      </p:sp>
      <p:sp>
        <p:nvSpPr>
          <p:cNvPr id="7"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60E504D-B595-4240-829C-41E43281DF77}" type="slidenum">
              <a:rPr lang="en-US" altLang="en-US" sz="1400">
                <a:latin typeface="Tahoma" panose="020B0604030504040204" pitchFamily="34" charset="0"/>
              </a:rPr>
              <a:pPr/>
              <a:t>32</a:t>
            </a:fld>
            <a:endParaRPr lang="en-US" altLang="en-US" sz="1400">
              <a:latin typeface="Tahoma" panose="020B0604030504040204" pitchFamily="34" charset="0"/>
            </a:endParaRPr>
          </a:p>
        </p:txBody>
      </p:sp>
      <p:sp>
        <p:nvSpPr>
          <p:cNvPr id="21511" name="Rectangle 3"/>
          <p:cNvSpPr>
            <a:spLocks noChangeArrowheads="1"/>
          </p:cNvSpPr>
          <p:nvPr/>
        </p:nvSpPr>
        <p:spPr bwMode="auto">
          <a:xfrm>
            <a:off x="609600" y="1600200"/>
            <a:ext cx="4756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600">
                <a:latin typeface="Arial" panose="020B0604020202020204" pitchFamily="34" charset="0"/>
              </a:rPr>
              <a:t>Given  F</a:t>
            </a:r>
            <a:r>
              <a:rPr lang="en-US" altLang="en-US" sz="2600" baseline="-25000">
                <a:latin typeface="Arial" panose="020B0604020202020204" pitchFamily="34" charset="0"/>
              </a:rPr>
              <a:t>n</a:t>
            </a:r>
            <a:r>
              <a:rPr lang="en-US" altLang="en-US" sz="2600">
                <a:latin typeface="Arial" panose="020B0604020202020204" pitchFamily="34" charset="0"/>
              </a:rPr>
              <a:t> (t</a:t>
            </a:r>
            <a:r>
              <a:rPr lang="en-US" altLang="en-US" sz="2600" baseline="-25000">
                <a:latin typeface="Arial" panose="020B0604020202020204" pitchFamily="34" charset="0"/>
              </a:rPr>
              <a:t>n</a:t>
            </a:r>
            <a:r>
              <a:rPr lang="en-US" altLang="en-US" sz="2600">
                <a:latin typeface="Arial" panose="020B0604020202020204" pitchFamily="34" charset="0"/>
              </a:rPr>
              <a:t> ) =  F</a:t>
            </a:r>
            <a:r>
              <a:rPr lang="en-US" altLang="en-US" sz="2600" baseline="-25000">
                <a:latin typeface="Arial" panose="020B0604020202020204" pitchFamily="34" charset="0"/>
              </a:rPr>
              <a:t>s</a:t>
            </a:r>
            <a:r>
              <a:rPr lang="en-US" altLang="en-US" sz="2600">
                <a:latin typeface="Arial" panose="020B0604020202020204" pitchFamily="34" charset="0"/>
              </a:rPr>
              <a:t> (t</a:t>
            </a:r>
            <a:r>
              <a:rPr lang="en-US" altLang="en-US" sz="2600" baseline="-25000">
                <a:latin typeface="Arial" panose="020B0604020202020204" pitchFamily="34" charset="0"/>
              </a:rPr>
              <a:t>n</a:t>
            </a:r>
            <a:r>
              <a:rPr lang="en-US" altLang="en-US" sz="2600">
                <a:latin typeface="Arial" panose="020B0604020202020204" pitchFamily="34" charset="0"/>
              </a:rPr>
              <a:t> /AF)	</a:t>
            </a:r>
          </a:p>
        </p:txBody>
      </p:sp>
      <p:graphicFrame>
        <p:nvGraphicFramePr>
          <p:cNvPr id="21506" name="Object 4"/>
          <p:cNvGraphicFramePr>
            <a:graphicFrameLocks/>
          </p:cNvGraphicFramePr>
          <p:nvPr/>
        </p:nvGraphicFramePr>
        <p:xfrm>
          <a:off x="1524000" y="2590800"/>
          <a:ext cx="4779963" cy="885825"/>
        </p:xfrm>
        <a:graphic>
          <a:graphicData uri="http://schemas.openxmlformats.org/presentationml/2006/ole">
            <mc:AlternateContent xmlns:mc="http://schemas.openxmlformats.org/markup-compatibility/2006">
              <mc:Choice xmlns:v="urn:schemas-microsoft-com:vml" Requires="v">
                <p:oleObj spid="_x0000_s21512" name="Equation" r:id="rId4" imgW="2082600" imgH="393480" progId="Equation.3">
                  <p:embed/>
                </p:oleObj>
              </mc:Choice>
              <mc:Fallback>
                <p:oleObj name="Equation" r:id="rId4" imgW="2082600" imgH="3934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90800"/>
                        <a:ext cx="477996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5"/>
          <p:cNvGraphicFramePr>
            <a:graphicFrameLocks/>
          </p:cNvGraphicFramePr>
          <p:nvPr/>
        </p:nvGraphicFramePr>
        <p:xfrm>
          <a:off x="1371600" y="3810000"/>
          <a:ext cx="4779963" cy="1589088"/>
        </p:xfrm>
        <a:graphic>
          <a:graphicData uri="http://schemas.openxmlformats.org/presentationml/2006/ole">
            <mc:AlternateContent xmlns:mc="http://schemas.openxmlformats.org/markup-compatibility/2006">
              <mc:Choice xmlns:v="urn:schemas-microsoft-com:vml" Requires="v">
                <p:oleObj spid="_x0000_s21513" name="Equation" r:id="rId6" imgW="2234880" imgH="749160" progId="Equation.3">
                  <p:embed/>
                </p:oleObj>
              </mc:Choice>
              <mc:Fallback>
                <p:oleObj name="Equation" r:id="rId6" imgW="2234880" imgH="74916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810000"/>
                        <a:ext cx="4779963"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447800" y="381000"/>
            <a:ext cx="7107238" cy="790575"/>
          </a:xfrm>
          <a:noFill/>
        </p:spPr>
        <p:txBody>
          <a:bodyPr/>
          <a:lstStyle/>
          <a:p>
            <a:r>
              <a:rPr lang="en-US" altLang="en-US"/>
              <a:t>Example 13.12</a:t>
            </a:r>
          </a:p>
        </p:txBody>
      </p:sp>
      <p:sp>
        <p:nvSpPr>
          <p:cNvPr id="10" name="Date Placeholder 2"/>
          <p:cNvSpPr>
            <a:spLocks noGrp="1"/>
          </p:cNvSpPr>
          <p:nvPr>
            <p:ph type="dt" sz="quarter" idx="10"/>
          </p:nvPr>
        </p:nvSpPr>
        <p:spPr/>
        <p:txBody>
          <a:bodyPr/>
          <a:lstStyle/>
          <a:p>
            <a:pPr>
              <a:defRPr/>
            </a:pPr>
            <a:r>
              <a:rPr lang="en-US"/>
              <a:t>Chapter 13</a:t>
            </a:r>
          </a:p>
        </p:txBody>
      </p:sp>
      <p:sp>
        <p:nvSpPr>
          <p:cNvPr id="11"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7306E94A-0711-4770-8DDE-41D35573F21C}" type="slidenum">
              <a:rPr lang="en-US" altLang="en-US" sz="1400">
                <a:latin typeface="Tahoma" panose="020B0604030504040204" pitchFamily="34" charset="0"/>
              </a:rPr>
              <a:pPr/>
              <a:t>33</a:t>
            </a:fld>
            <a:endParaRPr lang="en-US" altLang="en-US" sz="1400">
              <a:latin typeface="Tahoma" panose="020B0604030504040204" pitchFamily="34" charset="0"/>
            </a:endParaRPr>
          </a:p>
        </p:txBody>
      </p:sp>
      <p:sp>
        <p:nvSpPr>
          <p:cNvPr id="22536" name="Rectangle 3"/>
          <p:cNvSpPr>
            <a:spLocks noChangeArrowheads="1"/>
          </p:cNvSpPr>
          <p:nvPr/>
        </p:nvSpPr>
        <p:spPr bwMode="auto">
          <a:xfrm>
            <a:off x="417513" y="1524000"/>
            <a:ext cx="872648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For the CFR model, a component is tested at 120°C and found </a:t>
            </a:r>
          </a:p>
          <a:p>
            <a:r>
              <a:rPr lang="en-US" altLang="en-US" sz="2400">
                <a:latin typeface="Arial" panose="020B0604020202020204" pitchFamily="34" charset="0"/>
              </a:rPr>
              <a:t>to have an MTTF = 500 hours.  Normal use is at 25°C.  </a:t>
            </a:r>
          </a:p>
          <a:p>
            <a:r>
              <a:rPr lang="en-US" altLang="en-US" sz="2400">
                <a:latin typeface="Arial" panose="020B0604020202020204" pitchFamily="34" charset="0"/>
              </a:rPr>
              <a:t>Assuming AF = 15, determine the components MTTF and </a:t>
            </a:r>
          </a:p>
          <a:p>
            <a:r>
              <a:rPr lang="en-US" altLang="en-US" sz="2400">
                <a:latin typeface="Arial" panose="020B0604020202020204" pitchFamily="34" charset="0"/>
              </a:rPr>
              <a:t>reliability function at normal stress levels.</a:t>
            </a:r>
          </a:p>
        </p:txBody>
      </p:sp>
      <p:grpSp>
        <p:nvGrpSpPr>
          <p:cNvPr id="22537" name="Group 4"/>
          <p:cNvGrpSpPr>
            <a:grpSpLocks/>
          </p:cNvGrpSpPr>
          <p:nvPr/>
        </p:nvGrpSpPr>
        <p:grpSpPr bwMode="auto">
          <a:xfrm>
            <a:off x="762000" y="3429000"/>
            <a:ext cx="7086600" cy="993775"/>
            <a:chOff x="480" y="1968"/>
            <a:chExt cx="4464" cy="626"/>
          </a:xfrm>
        </p:grpSpPr>
        <p:graphicFrame>
          <p:nvGraphicFramePr>
            <p:cNvPr id="22531" name="Object 5"/>
            <p:cNvGraphicFramePr>
              <a:graphicFrameLocks/>
            </p:cNvGraphicFramePr>
            <p:nvPr/>
          </p:nvGraphicFramePr>
          <p:xfrm>
            <a:off x="480" y="1968"/>
            <a:ext cx="2976" cy="626"/>
          </p:xfrm>
          <a:graphic>
            <a:graphicData uri="http://schemas.openxmlformats.org/presentationml/2006/ole">
              <mc:AlternateContent xmlns:mc="http://schemas.openxmlformats.org/markup-compatibility/2006">
                <mc:Choice xmlns:v="urn:schemas-microsoft-com:vml" Requires="v">
                  <p:oleObj spid="_x0000_s22540" name="Equation" r:id="rId4" imgW="2019240" imgH="431640" progId="Equation.3">
                    <p:embed/>
                  </p:oleObj>
                </mc:Choice>
                <mc:Fallback>
                  <p:oleObj name="Equation" r:id="rId4" imgW="2019240" imgH="43164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1968"/>
                          <a:ext cx="2976"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6"/>
            <p:cNvGraphicFramePr>
              <a:graphicFrameLocks/>
            </p:cNvGraphicFramePr>
            <p:nvPr/>
          </p:nvGraphicFramePr>
          <p:xfrm>
            <a:off x="3621" y="2041"/>
            <a:ext cx="1323" cy="404"/>
          </p:xfrm>
          <a:graphic>
            <a:graphicData uri="http://schemas.openxmlformats.org/presentationml/2006/ole">
              <mc:AlternateContent xmlns:mc="http://schemas.openxmlformats.org/markup-compatibility/2006">
                <mc:Choice xmlns:v="urn:schemas-microsoft-com:vml" Requires="v">
                  <p:oleObj spid="_x0000_s22541" name="Equation" r:id="rId6" imgW="685800" imgH="215640" progId="Equation.3">
                    <p:embed/>
                  </p:oleObj>
                </mc:Choice>
                <mc:Fallback>
                  <p:oleObj name="Equation" r:id="rId6" imgW="685800" imgH="21564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1" y="2041"/>
                          <a:ext cx="132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538" name="Group 7"/>
          <p:cNvGrpSpPr>
            <a:grpSpLocks/>
          </p:cNvGrpSpPr>
          <p:nvPr/>
        </p:nvGrpSpPr>
        <p:grpSpPr bwMode="auto">
          <a:xfrm>
            <a:off x="788988" y="4579938"/>
            <a:ext cx="5984875" cy="822325"/>
            <a:chOff x="497" y="2885"/>
            <a:chExt cx="3770" cy="518"/>
          </a:xfrm>
        </p:grpSpPr>
        <p:graphicFrame>
          <p:nvGraphicFramePr>
            <p:cNvPr id="22530" name="Object 8"/>
            <p:cNvGraphicFramePr>
              <a:graphicFrameLocks/>
            </p:cNvGraphicFramePr>
            <p:nvPr/>
          </p:nvGraphicFramePr>
          <p:xfrm>
            <a:off x="497" y="2885"/>
            <a:ext cx="1615" cy="518"/>
          </p:xfrm>
          <a:graphic>
            <a:graphicData uri="http://schemas.openxmlformats.org/presentationml/2006/ole">
              <mc:AlternateContent xmlns:mc="http://schemas.openxmlformats.org/markup-compatibility/2006">
                <mc:Choice xmlns:v="urn:schemas-microsoft-com:vml" Requires="v">
                  <p:oleObj spid="_x0000_s22542" name="Equation" r:id="rId8" imgW="850680" imgH="279360" progId="Equation.3">
                    <p:embed/>
                  </p:oleObj>
                </mc:Choice>
                <mc:Fallback>
                  <p:oleObj name="Equation" r:id="rId8" imgW="850680" imgH="27936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 y="2885"/>
                          <a:ext cx="161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9" name="Rectangle 9"/>
            <p:cNvSpPr>
              <a:spLocks noChangeArrowheads="1"/>
            </p:cNvSpPr>
            <p:nvPr/>
          </p:nvSpPr>
          <p:spPr bwMode="auto">
            <a:xfrm>
              <a:off x="2342" y="3110"/>
              <a:ext cx="19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and MTTF = 7500 hr.</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a:xfrm>
            <a:off x="1295400" y="457200"/>
            <a:ext cx="7107238" cy="790575"/>
          </a:xfrm>
          <a:noFill/>
        </p:spPr>
        <p:txBody>
          <a:bodyPr/>
          <a:lstStyle/>
          <a:p>
            <a:r>
              <a:rPr lang="en-US" altLang="en-US"/>
              <a:t>Weibull Case</a:t>
            </a:r>
          </a:p>
        </p:txBody>
      </p:sp>
      <p:sp>
        <p:nvSpPr>
          <p:cNvPr id="8" name="Date Placeholder 2"/>
          <p:cNvSpPr>
            <a:spLocks noGrp="1"/>
          </p:cNvSpPr>
          <p:nvPr>
            <p:ph type="dt" sz="quarter" idx="10"/>
          </p:nvPr>
        </p:nvSpPr>
        <p:spPr/>
        <p:txBody>
          <a:bodyPr/>
          <a:lstStyle/>
          <a:p>
            <a:pPr>
              <a:defRPr/>
            </a:pPr>
            <a:r>
              <a:rPr lang="en-US"/>
              <a:t>Chapter 13</a:t>
            </a:r>
          </a:p>
        </p:txBody>
      </p:sp>
      <p:sp>
        <p:nvSpPr>
          <p:cNvPr id="9"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3E458164-B174-4C20-832A-EF75FFB67C40}" type="slidenum">
              <a:rPr lang="en-US" altLang="en-US" sz="1400">
                <a:latin typeface="Tahoma" panose="020B0604030504040204" pitchFamily="34" charset="0"/>
              </a:rPr>
              <a:pPr/>
              <a:t>34</a:t>
            </a:fld>
            <a:endParaRPr lang="en-US" altLang="en-US" sz="1400">
              <a:latin typeface="Tahoma" panose="020B0604030504040204" pitchFamily="34" charset="0"/>
            </a:endParaRPr>
          </a:p>
        </p:txBody>
      </p:sp>
      <p:graphicFrame>
        <p:nvGraphicFramePr>
          <p:cNvPr id="23554" name="Object 3"/>
          <p:cNvGraphicFramePr>
            <a:graphicFrameLocks/>
          </p:cNvGraphicFramePr>
          <p:nvPr/>
        </p:nvGraphicFramePr>
        <p:xfrm>
          <a:off x="1417638" y="1211263"/>
          <a:ext cx="3840162" cy="1066800"/>
        </p:xfrm>
        <a:graphic>
          <a:graphicData uri="http://schemas.openxmlformats.org/presentationml/2006/ole">
            <mc:AlternateContent xmlns:mc="http://schemas.openxmlformats.org/markup-compatibility/2006">
              <mc:Choice xmlns:v="urn:schemas-microsoft-com:vml" Requires="v">
                <p:oleObj spid="_x0000_s23562" name="Equation" r:id="rId4" imgW="1117440" imgH="317160" progId="Equation.3">
                  <p:embed/>
                </p:oleObj>
              </mc:Choice>
              <mc:Fallback>
                <p:oleObj name="Equation" r:id="rId4" imgW="1117440" imgH="3171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638" y="1211263"/>
                        <a:ext cx="38401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4"/>
          <p:cNvGraphicFramePr>
            <a:graphicFrameLocks/>
          </p:cNvGraphicFramePr>
          <p:nvPr/>
        </p:nvGraphicFramePr>
        <p:xfrm>
          <a:off x="1371600" y="2589213"/>
          <a:ext cx="4038600" cy="995362"/>
        </p:xfrm>
        <a:graphic>
          <a:graphicData uri="http://schemas.openxmlformats.org/presentationml/2006/ole">
            <mc:AlternateContent xmlns:mc="http://schemas.openxmlformats.org/markup-compatibility/2006">
              <mc:Choice xmlns:v="urn:schemas-microsoft-com:vml" Requires="v">
                <p:oleObj spid="_x0000_s23563" name="Equation" r:id="rId6" imgW="1257120" imgH="317160" progId="Equation.3">
                  <p:embed/>
                </p:oleObj>
              </mc:Choice>
              <mc:Fallback>
                <p:oleObj name="Equation" r:id="rId6" imgW="1257120" imgH="3171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589213"/>
                        <a:ext cx="4038600"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5"/>
          <p:cNvGraphicFramePr>
            <a:graphicFrameLocks/>
          </p:cNvGraphicFramePr>
          <p:nvPr/>
        </p:nvGraphicFramePr>
        <p:xfrm>
          <a:off x="1335088" y="4078288"/>
          <a:ext cx="5903912" cy="646112"/>
        </p:xfrm>
        <a:graphic>
          <a:graphicData uri="http://schemas.openxmlformats.org/presentationml/2006/ole">
            <mc:AlternateContent xmlns:mc="http://schemas.openxmlformats.org/markup-compatibility/2006">
              <mc:Choice xmlns:v="urn:schemas-microsoft-com:vml" Requires="v">
                <p:oleObj spid="_x0000_s23564" name="Equation" r:id="rId8" imgW="1892160" imgH="215640" progId="Equation.3">
                  <p:embed/>
                </p:oleObj>
              </mc:Choice>
              <mc:Fallback>
                <p:oleObj name="Equation" r:id="rId8" imgW="1892160" imgH="2156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5088" y="4078288"/>
                        <a:ext cx="590391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1" name="Rectangle 8"/>
          <p:cNvSpPr>
            <a:spLocks noChangeArrowheads="1"/>
          </p:cNvSpPr>
          <p:nvPr/>
        </p:nvSpPr>
        <p:spPr bwMode="auto">
          <a:xfrm>
            <a:off x="1447800" y="5257800"/>
            <a:ext cx="2655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800">
                <a:latin typeface="Arial" panose="020B0604020202020204" pitchFamily="34" charset="0"/>
              </a:rPr>
              <a:t>estimate AF by:</a:t>
            </a:r>
          </a:p>
        </p:txBody>
      </p:sp>
      <p:graphicFrame>
        <p:nvGraphicFramePr>
          <p:cNvPr id="23557" name="Object 9"/>
          <p:cNvGraphicFramePr>
            <a:graphicFrameLocks noChangeAspect="1"/>
          </p:cNvGraphicFramePr>
          <p:nvPr/>
        </p:nvGraphicFramePr>
        <p:xfrm>
          <a:off x="4267200" y="4851400"/>
          <a:ext cx="1676400" cy="1308100"/>
        </p:xfrm>
        <a:graphic>
          <a:graphicData uri="http://schemas.openxmlformats.org/presentationml/2006/ole">
            <mc:AlternateContent xmlns:mc="http://schemas.openxmlformats.org/markup-compatibility/2006">
              <mc:Choice xmlns:v="urn:schemas-microsoft-com:vml" Requires="v">
                <p:oleObj spid="_x0000_s23565" name="Equation" r:id="rId10" imgW="520560" imgH="406080" progId="Equation.DSMT4">
                  <p:embed/>
                </p:oleObj>
              </mc:Choice>
              <mc:Fallback>
                <p:oleObj name="Equation" r:id="rId10" imgW="520560" imgH="40608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4851400"/>
                        <a:ext cx="167640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1371600" y="381000"/>
            <a:ext cx="7107238" cy="790575"/>
          </a:xfrm>
        </p:spPr>
        <p:txBody>
          <a:bodyPr/>
          <a:lstStyle/>
          <a:p>
            <a:r>
              <a:rPr lang="en-US" altLang="en-US" sz="3600"/>
              <a:t>An Approach</a:t>
            </a:r>
          </a:p>
        </p:txBody>
      </p:sp>
      <p:sp>
        <p:nvSpPr>
          <p:cNvPr id="19" name="Date Placeholder 2"/>
          <p:cNvSpPr>
            <a:spLocks noGrp="1"/>
          </p:cNvSpPr>
          <p:nvPr>
            <p:ph type="dt" sz="quarter" idx="10"/>
          </p:nvPr>
        </p:nvSpPr>
        <p:spPr/>
        <p:txBody>
          <a:bodyPr/>
          <a:lstStyle/>
          <a:p>
            <a:pPr>
              <a:defRPr/>
            </a:pPr>
            <a:r>
              <a:rPr lang="en-US"/>
              <a:t>Chapter 13</a:t>
            </a:r>
          </a:p>
        </p:txBody>
      </p:sp>
      <p:sp>
        <p:nvSpPr>
          <p:cNvPr id="20"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7323D54-DB63-479D-89BA-E8A750CE2B7E}" type="slidenum">
              <a:rPr lang="en-US" altLang="en-US" sz="1400">
                <a:latin typeface="Tahoma" panose="020B0604030504040204" pitchFamily="34" charset="0"/>
              </a:rPr>
              <a:pPr/>
              <a:t>35</a:t>
            </a:fld>
            <a:endParaRPr lang="en-US" altLang="en-US" sz="1400">
              <a:latin typeface="Tahoma" panose="020B0604030504040204" pitchFamily="34" charset="0"/>
            </a:endParaRPr>
          </a:p>
        </p:txBody>
      </p:sp>
      <p:sp>
        <p:nvSpPr>
          <p:cNvPr id="55301" name="Line 5"/>
          <p:cNvSpPr>
            <a:spLocks noChangeShapeType="1"/>
          </p:cNvSpPr>
          <p:nvPr/>
        </p:nvSpPr>
        <p:spPr bwMode="auto">
          <a:xfrm>
            <a:off x="1295400" y="1828800"/>
            <a:ext cx="0" cy="388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302" name="Line 6"/>
          <p:cNvSpPr>
            <a:spLocks noChangeShapeType="1"/>
          </p:cNvSpPr>
          <p:nvPr/>
        </p:nvSpPr>
        <p:spPr bwMode="auto">
          <a:xfrm>
            <a:off x="1219200" y="5410200"/>
            <a:ext cx="7086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303" name="Text Box 7"/>
          <p:cNvSpPr txBox="1">
            <a:spLocks noChangeArrowheads="1"/>
          </p:cNvSpPr>
          <p:nvPr/>
        </p:nvSpPr>
        <p:spPr bwMode="auto">
          <a:xfrm>
            <a:off x="6689725" y="5534025"/>
            <a:ext cx="1311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1800"/>
              <a:t>Stress level</a:t>
            </a:r>
          </a:p>
        </p:txBody>
      </p:sp>
      <p:sp>
        <p:nvSpPr>
          <p:cNvPr id="55304" name="Text Box 8"/>
          <p:cNvSpPr txBox="1">
            <a:spLocks noChangeArrowheads="1"/>
          </p:cNvSpPr>
          <p:nvPr/>
        </p:nvSpPr>
        <p:spPr bwMode="auto">
          <a:xfrm>
            <a:off x="304800" y="1524000"/>
            <a:ext cx="3829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t>Location parameter (</a:t>
            </a:r>
            <a:r>
              <a:rPr lang="en-US" altLang="en-US">
                <a:sym typeface="Symbol" panose="05050102010706020507" pitchFamily="18" charset="2"/>
              </a:rPr>
              <a:t>, 1/, t</a:t>
            </a:r>
            <a:r>
              <a:rPr lang="en-US" altLang="en-US" baseline="-25000">
                <a:sym typeface="Symbol" panose="05050102010706020507" pitchFamily="18" charset="2"/>
              </a:rPr>
              <a:t>med</a:t>
            </a:r>
            <a:r>
              <a:rPr lang="en-US" altLang="en-US">
                <a:sym typeface="Symbol" panose="05050102010706020507" pitchFamily="18" charset="2"/>
              </a:rPr>
              <a:t>)</a:t>
            </a:r>
          </a:p>
        </p:txBody>
      </p:sp>
      <p:sp>
        <p:nvSpPr>
          <p:cNvPr id="55305" name="Oval 9"/>
          <p:cNvSpPr>
            <a:spLocks noChangeArrowheads="1"/>
          </p:cNvSpPr>
          <p:nvPr/>
        </p:nvSpPr>
        <p:spPr bwMode="auto">
          <a:xfrm>
            <a:off x="5334000" y="38100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sp>
        <p:nvSpPr>
          <p:cNvPr id="55306" name="Oval 10"/>
          <p:cNvSpPr>
            <a:spLocks noChangeArrowheads="1"/>
          </p:cNvSpPr>
          <p:nvPr/>
        </p:nvSpPr>
        <p:spPr bwMode="auto">
          <a:xfrm>
            <a:off x="6096000" y="48768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sp>
        <p:nvSpPr>
          <p:cNvPr id="55307" name="Oval 11"/>
          <p:cNvSpPr>
            <a:spLocks noChangeArrowheads="1"/>
          </p:cNvSpPr>
          <p:nvPr/>
        </p:nvSpPr>
        <p:spPr bwMode="auto">
          <a:xfrm>
            <a:off x="4419600" y="39624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sp>
        <p:nvSpPr>
          <p:cNvPr id="55308" name="Oval 12"/>
          <p:cNvSpPr>
            <a:spLocks noChangeArrowheads="1"/>
          </p:cNvSpPr>
          <p:nvPr/>
        </p:nvSpPr>
        <p:spPr bwMode="auto">
          <a:xfrm>
            <a:off x="4267200" y="3124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sp>
        <p:nvSpPr>
          <p:cNvPr id="55309" name="Line 17"/>
          <p:cNvSpPr>
            <a:spLocks noChangeShapeType="1"/>
          </p:cNvSpPr>
          <p:nvPr/>
        </p:nvSpPr>
        <p:spPr bwMode="auto">
          <a:xfrm flipH="1" flipV="1">
            <a:off x="2286000" y="2133600"/>
            <a:ext cx="4876800" cy="3276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310" name="Line 18"/>
          <p:cNvSpPr>
            <a:spLocks noChangeShapeType="1"/>
          </p:cNvSpPr>
          <p:nvPr/>
        </p:nvSpPr>
        <p:spPr bwMode="auto">
          <a:xfrm>
            <a:off x="2286000" y="2133600"/>
            <a:ext cx="0" cy="32766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311" name="Line 19"/>
          <p:cNvSpPr>
            <a:spLocks noChangeShapeType="1"/>
          </p:cNvSpPr>
          <p:nvPr/>
        </p:nvSpPr>
        <p:spPr bwMode="auto">
          <a:xfrm flipH="1">
            <a:off x="1295400" y="2133600"/>
            <a:ext cx="9906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312" name="Text Box 20"/>
          <p:cNvSpPr txBox="1">
            <a:spLocks noChangeArrowheads="1"/>
          </p:cNvSpPr>
          <p:nvPr/>
        </p:nvSpPr>
        <p:spPr bwMode="auto">
          <a:xfrm>
            <a:off x="1676400" y="5486400"/>
            <a:ext cx="1311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1800"/>
              <a:t>Normal</a:t>
            </a:r>
          </a:p>
          <a:p>
            <a:r>
              <a:rPr lang="en-US" altLang="en-US" sz="1800"/>
              <a:t>Stress level</a:t>
            </a:r>
          </a:p>
        </p:txBody>
      </p:sp>
      <p:sp>
        <p:nvSpPr>
          <p:cNvPr id="55313" name="Text Box 21"/>
          <p:cNvSpPr txBox="1">
            <a:spLocks noChangeArrowheads="1"/>
          </p:cNvSpPr>
          <p:nvPr/>
        </p:nvSpPr>
        <p:spPr bwMode="auto">
          <a:xfrm>
            <a:off x="5013325" y="2536825"/>
            <a:ext cx="2028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t>Least-squares fit</a:t>
            </a:r>
          </a:p>
        </p:txBody>
      </p:sp>
      <p:sp>
        <p:nvSpPr>
          <p:cNvPr id="55314" name="Line 22"/>
          <p:cNvSpPr>
            <a:spLocks noChangeShapeType="1"/>
          </p:cNvSpPr>
          <p:nvPr/>
        </p:nvSpPr>
        <p:spPr bwMode="auto">
          <a:xfrm flipH="1">
            <a:off x="3886200" y="2743200"/>
            <a:ext cx="10668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55315" name="Oval 23"/>
          <p:cNvSpPr>
            <a:spLocks noChangeArrowheads="1"/>
          </p:cNvSpPr>
          <p:nvPr/>
        </p:nvSpPr>
        <p:spPr bwMode="auto">
          <a:xfrm>
            <a:off x="6096000" y="44196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sp>
        <p:nvSpPr>
          <p:cNvPr id="55316" name="Oval 24"/>
          <p:cNvSpPr>
            <a:spLocks noChangeArrowheads="1"/>
          </p:cNvSpPr>
          <p:nvPr/>
        </p:nvSpPr>
        <p:spPr bwMode="auto">
          <a:xfrm>
            <a:off x="5562600" y="44958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447800" y="228600"/>
            <a:ext cx="7107238" cy="885825"/>
          </a:xfrm>
          <a:noFill/>
        </p:spPr>
        <p:txBody>
          <a:bodyPr/>
          <a:lstStyle/>
          <a:p>
            <a:r>
              <a:rPr lang="en-US" altLang="en-US" sz="3600"/>
              <a:t>Example 13.15</a:t>
            </a:r>
          </a:p>
        </p:txBody>
      </p:sp>
      <p:sp>
        <p:nvSpPr>
          <p:cNvPr id="17" name="Content Placeholder 16"/>
          <p:cNvSpPr>
            <a:spLocks noGrp="1"/>
          </p:cNvSpPr>
          <p:nvPr>
            <p:ph idx="1"/>
          </p:nvPr>
        </p:nvSpPr>
        <p:spPr>
          <a:xfrm>
            <a:off x="685800" y="1371600"/>
            <a:ext cx="8001000" cy="1295400"/>
          </a:xfrm>
        </p:spPr>
        <p:txBody>
          <a:bodyPr/>
          <a:lstStyle/>
          <a:p>
            <a:pPr marL="457200" indent="0">
              <a:spcBef>
                <a:spcPts val="0"/>
              </a:spcBef>
              <a:spcAft>
                <a:spcPts val="0"/>
              </a:spcAft>
              <a:defRPr/>
            </a:pPr>
            <a:r>
              <a:rPr lang="en-US" sz="2200" dirty="0">
                <a:latin typeface="Times New Roman"/>
                <a:ea typeface="Times New Roman"/>
              </a:rPr>
              <a:t>Accelerated life testing for fracture stress failures at high temperature was conducted on 40 units at four different accelerated stress levels with the following results in hours:</a:t>
            </a:r>
          </a:p>
          <a:p>
            <a:pPr>
              <a:defRPr/>
            </a:pPr>
            <a:endParaRPr lang="en-US" dirty="0"/>
          </a:p>
        </p:txBody>
      </p:sp>
      <p:sp>
        <p:nvSpPr>
          <p:cNvPr id="15" name="Date Placeholder 2"/>
          <p:cNvSpPr>
            <a:spLocks noGrp="1"/>
          </p:cNvSpPr>
          <p:nvPr>
            <p:ph type="dt" sz="quarter" idx="10"/>
          </p:nvPr>
        </p:nvSpPr>
        <p:spPr/>
        <p:txBody>
          <a:bodyPr/>
          <a:lstStyle/>
          <a:p>
            <a:pPr>
              <a:defRPr/>
            </a:pPr>
            <a:r>
              <a:rPr lang="en-US"/>
              <a:t>Chapter 13</a:t>
            </a:r>
          </a:p>
        </p:txBody>
      </p:sp>
      <p:sp>
        <p:nvSpPr>
          <p:cNvPr id="16"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886C419-A079-4FB2-84F9-787D3F2D7904}" type="slidenum">
              <a:rPr lang="en-US" altLang="en-US" sz="1400">
                <a:latin typeface="Tahoma" panose="020B0604030504040204" pitchFamily="34" charset="0"/>
              </a:rPr>
              <a:pPr/>
              <a:t>36</a:t>
            </a:fld>
            <a:endParaRPr lang="en-US" altLang="en-US" sz="1400">
              <a:latin typeface="Tahoma" panose="020B0604030504040204" pitchFamily="34" charset="0"/>
            </a:endParaRPr>
          </a:p>
        </p:txBody>
      </p:sp>
      <p:graphicFrame>
        <p:nvGraphicFramePr>
          <p:cNvPr id="24578" name="Object 8"/>
          <p:cNvGraphicFramePr>
            <a:graphicFrameLocks/>
          </p:cNvGraphicFramePr>
          <p:nvPr/>
        </p:nvGraphicFramePr>
        <p:xfrm>
          <a:off x="6705600" y="1600200"/>
          <a:ext cx="374650" cy="407988"/>
        </p:xfrm>
        <a:graphic>
          <a:graphicData uri="http://schemas.openxmlformats.org/presentationml/2006/ole">
            <mc:AlternateContent xmlns:mc="http://schemas.openxmlformats.org/markup-compatibility/2006">
              <mc:Choice xmlns:v="urn:schemas-microsoft-com:vml" Requires="v">
                <p:oleObj spid="_x0000_s24649" name="Equation" r:id="rId4" imgW="152280" imgH="164880" progId="Equation.3">
                  <p:embed/>
                </p:oleObj>
              </mc:Choice>
              <mc:Fallback>
                <p:oleObj name="Equation" r:id="rId4" imgW="152280" imgH="164880" progId="Equation.3">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600200"/>
                        <a:ext cx="374650"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10"/>
          <p:cNvGraphicFramePr>
            <a:graphicFrameLocks/>
          </p:cNvGraphicFramePr>
          <p:nvPr/>
        </p:nvGraphicFramePr>
        <p:xfrm>
          <a:off x="6713538" y="2133600"/>
          <a:ext cx="371475" cy="531813"/>
        </p:xfrm>
        <a:graphic>
          <a:graphicData uri="http://schemas.openxmlformats.org/presentationml/2006/ole">
            <mc:AlternateContent xmlns:mc="http://schemas.openxmlformats.org/markup-compatibility/2006">
              <mc:Choice xmlns:v="urn:schemas-microsoft-com:vml" Requires="v">
                <p:oleObj spid="_x0000_s24650" name="Equation" r:id="rId6" imgW="126720" imgH="177480" progId="Equation.3">
                  <p:embed/>
                </p:oleObj>
              </mc:Choice>
              <mc:Fallback>
                <p:oleObj name="Equation" r:id="rId6" imgW="126720" imgH="177480" progId="Equation.3">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3538" y="2133600"/>
                        <a:ext cx="371475"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Table 17"/>
          <p:cNvGraphicFramePr>
            <a:graphicFrameLocks noGrp="1"/>
          </p:cNvGraphicFramePr>
          <p:nvPr/>
        </p:nvGraphicFramePr>
        <p:xfrm>
          <a:off x="533400" y="2514600"/>
          <a:ext cx="7239000" cy="3482975"/>
        </p:xfrm>
        <a:graphic>
          <a:graphicData uri="http://schemas.openxmlformats.org/drawingml/2006/table">
            <a:tbl>
              <a:tblPr/>
              <a:tblGrid>
                <a:gridCol w="1764453">
                  <a:extLst>
                    <a:ext uri="{9D8B030D-6E8A-4147-A177-3AD203B41FA5}">
                      <a16:colId xmlns:a16="http://schemas.microsoft.com/office/drawing/2014/main" val="20000"/>
                    </a:ext>
                  </a:extLst>
                </a:gridCol>
                <a:gridCol w="1425181">
                  <a:extLst>
                    <a:ext uri="{9D8B030D-6E8A-4147-A177-3AD203B41FA5}">
                      <a16:colId xmlns:a16="http://schemas.microsoft.com/office/drawing/2014/main" val="20001"/>
                    </a:ext>
                  </a:extLst>
                </a:gridCol>
                <a:gridCol w="1422750">
                  <a:extLst>
                    <a:ext uri="{9D8B030D-6E8A-4147-A177-3AD203B41FA5}">
                      <a16:colId xmlns:a16="http://schemas.microsoft.com/office/drawing/2014/main" val="20002"/>
                    </a:ext>
                  </a:extLst>
                </a:gridCol>
                <a:gridCol w="1313308">
                  <a:extLst>
                    <a:ext uri="{9D8B030D-6E8A-4147-A177-3AD203B41FA5}">
                      <a16:colId xmlns:a16="http://schemas.microsoft.com/office/drawing/2014/main" val="20003"/>
                    </a:ext>
                  </a:extLst>
                </a:gridCol>
                <a:gridCol w="1313308">
                  <a:extLst>
                    <a:ext uri="{9D8B030D-6E8A-4147-A177-3AD203B41FA5}">
                      <a16:colId xmlns:a16="http://schemas.microsoft.com/office/drawing/2014/main" val="20004"/>
                    </a:ext>
                  </a:extLst>
                </a:gridCol>
              </a:tblGrid>
              <a:tr h="328355">
                <a:tc>
                  <a:txBody>
                    <a:bodyPr/>
                    <a:lstStyle/>
                    <a:p>
                      <a:pPr marL="0" marR="0" indent="0" algn="ctr">
                        <a:lnSpc>
                          <a:spcPct val="150000"/>
                        </a:lnSpc>
                        <a:spcBef>
                          <a:spcPts val="0"/>
                        </a:spcBef>
                        <a:spcAft>
                          <a:spcPts val="0"/>
                        </a:spcAft>
                      </a:pPr>
                      <a:r>
                        <a:rPr lang="en-US" sz="1400" dirty="0">
                          <a:latin typeface="Arial"/>
                          <a:ea typeface="Times New Roman"/>
                          <a:cs typeface="Times New Roman"/>
                        </a:rPr>
                        <a:t>stress level*</a:t>
                      </a:r>
                      <a:endParaRPr lang="en-US" sz="2000" dirty="0">
                        <a:latin typeface="Times New Roman"/>
                        <a:ea typeface="Times New Roman"/>
                        <a:cs typeface="Times New Roman"/>
                      </a:endParaRPr>
                    </a:p>
                  </a:txBody>
                  <a:tcPr marL="8255" marR="8255" marT="825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400">
                          <a:latin typeface="Arial"/>
                          <a:ea typeface="Times New Roman"/>
                          <a:cs typeface="Times New Roman"/>
                        </a:rPr>
                        <a:t>7</a:t>
                      </a:r>
                      <a:endParaRPr lang="en-US" sz="2000">
                        <a:latin typeface="Times New Roman"/>
                        <a:ea typeface="Times New Roman"/>
                        <a:cs typeface="Times New Roman"/>
                      </a:endParaRPr>
                    </a:p>
                  </a:txBody>
                  <a:tcPr marL="8255" marR="8255" marT="825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400" dirty="0">
                          <a:latin typeface="Arial"/>
                          <a:ea typeface="Times New Roman"/>
                          <a:cs typeface="Times New Roman"/>
                        </a:rPr>
                        <a:t>8</a:t>
                      </a:r>
                      <a:endParaRPr lang="en-US" sz="2000" dirty="0">
                        <a:latin typeface="Times New Roman"/>
                        <a:ea typeface="Times New Roman"/>
                        <a:cs typeface="Times New Roman"/>
                      </a:endParaRPr>
                    </a:p>
                  </a:txBody>
                  <a:tcPr marL="8255" marR="8255" marT="825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400">
                          <a:latin typeface="Arial"/>
                          <a:ea typeface="Times New Roman"/>
                          <a:cs typeface="Times New Roman"/>
                        </a:rPr>
                        <a:t>9</a:t>
                      </a:r>
                      <a:endParaRPr lang="en-US" sz="2000">
                        <a:latin typeface="Times New Roman"/>
                        <a:ea typeface="Times New Roman"/>
                        <a:cs typeface="Times New Roman"/>
                      </a:endParaRPr>
                    </a:p>
                  </a:txBody>
                  <a:tcPr marL="8255" marR="8255" marT="825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400">
                          <a:latin typeface="Arial"/>
                          <a:ea typeface="Times New Roman"/>
                          <a:cs typeface="Times New Roman"/>
                        </a:rPr>
                        <a:t>10</a:t>
                      </a:r>
                      <a:endParaRPr lang="en-US" sz="2000">
                        <a:latin typeface="Times New Roman"/>
                        <a:ea typeface="Times New Roman"/>
                        <a:cs typeface="Times New Roman"/>
                      </a:endParaRPr>
                    </a:p>
                  </a:txBody>
                  <a:tcPr marL="8255" marR="8255" marT="8257"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28355">
                <a:tc>
                  <a:txBody>
                    <a:bodyPr/>
                    <a:lstStyle/>
                    <a:p>
                      <a:pPr marL="0" marR="0" indent="0" algn="ctr">
                        <a:lnSpc>
                          <a:spcPct val="150000"/>
                        </a:lnSpc>
                        <a:spcBef>
                          <a:spcPts val="0"/>
                        </a:spcBef>
                        <a:spcAft>
                          <a:spcPts val="0"/>
                        </a:spcAft>
                      </a:pPr>
                      <a:r>
                        <a:rPr lang="en-US" sz="1400">
                          <a:latin typeface="Arial"/>
                          <a:ea typeface="Times New Roman"/>
                          <a:cs typeface="Times New Roman"/>
                        </a:rPr>
                        <a:t>sample</a:t>
                      </a:r>
                      <a:endParaRPr lang="en-US" sz="2000">
                        <a:latin typeface="Times New Roman"/>
                        <a:ea typeface="Times New Roman"/>
                        <a:cs typeface="Times New Roman"/>
                      </a:endParaRPr>
                    </a:p>
                  </a:txBody>
                  <a:tcPr marL="8255" marR="8255" marT="825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dirty="0">
                          <a:latin typeface="Arial"/>
                          <a:ea typeface="Times New Roman"/>
                          <a:cs typeface="Times New Roman"/>
                        </a:rPr>
                        <a:t>time to fail</a:t>
                      </a:r>
                      <a:endParaRPr lang="en-US" sz="2000" dirty="0">
                        <a:latin typeface="Times New Roman"/>
                        <a:ea typeface="Times New Roman"/>
                        <a:cs typeface="Times New Roman"/>
                      </a:endParaRPr>
                    </a:p>
                  </a:txBody>
                  <a:tcPr marL="8255" marR="8255" marT="825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a:latin typeface="Arial"/>
                          <a:ea typeface="Times New Roman"/>
                          <a:cs typeface="Times New Roman"/>
                        </a:rPr>
                        <a:t>time to fail</a:t>
                      </a:r>
                      <a:endParaRPr lang="en-US" sz="2000">
                        <a:latin typeface="Times New Roman"/>
                        <a:ea typeface="Times New Roman"/>
                        <a:cs typeface="Times New Roman"/>
                      </a:endParaRPr>
                    </a:p>
                  </a:txBody>
                  <a:tcPr marL="8255" marR="8255" marT="825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a:latin typeface="Arial"/>
                          <a:ea typeface="Times New Roman"/>
                          <a:cs typeface="Times New Roman"/>
                        </a:rPr>
                        <a:t>time to fail</a:t>
                      </a:r>
                      <a:endParaRPr lang="en-US" sz="2000">
                        <a:latin typeface="Times New Roman"/>
                        <a:ea typeface="Times New Roman"/>
                        <a:cs typeface="Times New Roman"/>
                      </a:endParaRPr>
                    </a:p>
                  </a:txBody>
                  <a:tcPr marL="8255" marR="8255" marT="825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pPr>
                      <a:r>
                        <a:rPr lang="en-US" sz="1400">
                          <a:latin typeface="Arial"/>
                          <a:ea typeface="Times New Roman"/>
                          <a:cs typeface="Times New Roman"/>
                        </a:rPr>
                        <a:t>time to fail</a:t>
                      </a:r>
                      <a:endParaRPr lang="en-US" sz="2000">
                        <a:latin typeface="Times New Roman"/>
                        <a:ea typeface="Times New Roman"/>
                        <a:cs typeface="Times New Roman"/>
                      </a:endParaRPr>
                    </a:p>
                  </a:txBody>
                  <a:tcPr marL="8255" marR="8255" marT="8257"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1.0</a:t>
                      </a:r>
                      <a:endParaRPr lang="en-US" sz="2000">
                        <a:latin typeface="Times New Roman"/>
                        <a:ea typeface="Times New Roman"/>
                        <a:cs typeface="Times New Roman"/>
                      </a:endParaRPr>
                    </a:p>
                  </a:txBody>
                  <a:tcPr marL="8255" marR="8255" marT="825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200" dirty="0">
                          <a:latin typeface="Arial"/>
                          <a:ea typeface="Times New Roman"/>
                          <a:cs typeface="Times New Roman"/>
                        </a:rPr>
                        <a:t>4355</a:t>
                      </a:r>
                      <a:endParaRPr lang="en-US" sz="2000" dirty="0">
                        <a:latin typeface="Times New Roman"/>
                        <a:ea typeface="Times New Roman"/>
                        <a:cs typeface="Times New Roman"/>
                      </a:endParaRPr>
                    </a:p>
                  </a:txBody>
                  <a:tcPr marL="191135" marR="8255" marT="825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1677</a:t>
                      </a:r>
                      <a:endParaRPr lang="en-US" sz="2000">
                        <a:latin typeface="Times New Roman"/>
                        <a:ea typeface="Times New Roman"/>
                        <a:cs typeface="Times New Roman"/>
                      </a:endParaRPr>
                    </a:p>
                  </a:txBody>
                  <a:tcPr marL="8255" marR="8255" marT="825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784</a:t>
                      </a:r>
                      <a:endParaRPr lang="en-US" sz="2000">
                        <a:latin typeface="Times New Roman"/>
                        <a:ea typeface="Times New Roman"/>
                        <a:cs typeface="Times New Roman"/>
                      </a:endParaRPr>
                    </a:p>
                  </a:txBody>
                  <a:tcPr marL="8255" marR="8255" marT="825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1067</a:t>
                      </a:r>
                      <a:endParaRPr lang="en-US" sz="2000">
                        <a:latin typeface="Times New Roman"/>
                        <a:ea typeface="Times New Roman"/>
                        <a:cs typeface="Times New Roman"/>
                      </a:endParaRPr>
                    </a:p>
                  </a:txBody>
                  <a:tcPr marL="8255" marR="8255" marT="8257"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2.0</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4951</a:t>
                      </a:r>
                      <a:endParaRPr lang="en-US" sz="2000">
                        <a:latin typeface="Times New Roman"/>
                        <a:ea typeface="Times New Roman"/>
                        <a:cs typeface="Times New Roman"/>
                      </a:endParaRPr>
                    </a:p>
                  </a:txBody>
                  <a:tcPr marL="19113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4707</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1813</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681</a:t>
                      </a:r>
                      <a:endParaRPr lang="en-US" sz="2000">
                        <a:latin typeface="Times New Roman"/>
                        <a:ea typeface="Times New Roman"/>
                        <a:cs typeface="Times New Roman"/>
                      </a:endParaRPr>
                    </a:p>
                  </a:txBody>
                  <a:tcPr marL="8255" marR="8255" marT="8257" marB="0" anchor="b">
                    <a:lnL>
                      <a:noFill/>
                    </a:lnL>
                    <a:lnR>
                      <a:noFill/>
                    </a:lnR>
                    <a:lnT>
                      <a:noFill/>
                    </a:lnT>
                    <a:lnB>
                      <a:noFill/>
                    </a:lnB>
                  </a:tcPr>
                </a:tc>
                <a:extLst>
                  <a:ext uri="{0D108BD9-81ED-4DB2-BD59-A6C34878D82A}">
                    <a16:rowId xmlns:a16="http://schemas.microsoft.com/office/drawing/2014/main" val="10003"/>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3.0</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7503</a:t>
                      </a:r>
                      <a:endParaRPr lang="en-US" sz="2000">
                        <a:latin typeface="Times New Roman"/>
                        <a:ea typeface="Times New Roman"/>
                        <a:cs typeface="Times New Roman"/>
                      </a:endParaRPr>
                    </a:p>
                  </a:txBody>
                  <a:tcPr marL="19113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2407</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2240</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1339</a:t>
                      </a:r>
                      <a:endParaRPr lang="en-US" sz="2000">
                        <a:latin typeface="Times New Roman"/>
                        <a:ea typeface="Times New Roman"/>
                        <a:cs typeface="Times New Roman"/>
                      </a:endParaRPr>
                    </a:p>
                  </a:txBody>
                  <a:tcPr marL="8255" marR="8255" marT="8257" marB="0" anchor="b">
                    <a:lnL>
                      <a:noFill/>
                    </a:lnL>
                    <a:lnR>
                      <a:noFill/>
                    </a:lnR>
                    <a:lnT>
                      <a:noFill/>
                    </a:lnT>
                    <a:lnB>
                      <a:noFill/>
                    </a:lnB>
                  </a:tcPr>
                </a:tc>
                <a:extLst>
                  <a:ext uri="{0D108BD9-81ED-4DB2-BD59-A6C34878D82A}">
                    <a16:rowId xmlns:a16="http://schemas.microsoft.com/office/drawing/2014/main" val="10004"/>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4.0</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1475</a:t>
                      </a:r>
                      <a:endParaRPr lang="en-US" sz="2000">
                        <a:latin typeface="Times New Roman"/>
                        <a:ea typeface="Times New Roman"/>
                        <a:cs typeface="Times New Roman"/>
                      </a:endParaRPr>
                    </a:p>
                  </a:txBody>
                  <a:tcPr marL="19113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1367</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2731</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1151</a:t>
                      </a:r>
                      <a:endParaRPr lang="en-US" sz="2000">
                        <a:latin typeface="Times New Roman"/>
                        <a:ea typeface="Times New Roman"/>
                        <a:cs typeface="Times New Roman"/>
                      </a:endParaRPr>
                    </a:p>
                  </a:txBody>
                  <a:tcPr marL="8255" marR="8255" marT="8257" marB="0" anchor="b">
                    <a:lnL>
                      <a:noFill/>
                    </a:lnL>
                    <a:lnR>
                      <a:noFill/>
                    </a:lnR>
                    <a:lnT>
                      <a:noFill/>
                    </a:lnT>
                    <a:lnB>
                      <a:noFill/>
                    </a:lnB>
                  </a:tcPr>
                </a:tc>
                <a:extLst>
                  <a:ext uri="{0D108BD9-81ED-4DB2-BD59-A6C34878D82A}">
                    <a16:rowId xmlns:a16="http://schemas.microsoft.com/office/drawing/2014/main" val="10005"/>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5.0</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4703</a:t>
                      </a:r>
                      <a:endParaRPr lang="en-US" sz="2000">
                        <a:latin typeface="Times New Roman"/>
                        <a:ea typeface="Times New Roman"/>
                        <a:cs typeface="Times New Roman"/>
                      </a:endParaRPr>
                    </a:p>
                  </a:txBody>
                  <a:tcPr marL="19113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5709</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1533</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1436</a:t>
                      </a:r>
                      <a:endParaRPr lang="en-US" sz="2000">
                        <a:latin typeface="Times New Roman"/>
                        <a:ea typeface="Times New Roman"/>
                        <a:cs typeface="Times New Roman"/>
                      </a:endParaRPr>
                    </a:p>
                  </a:txBody>
                  <a:tcPr marL="8255" marR="8255" marT="8257" marB="0" anchor="b">
                    <a:lnL>
                      <a:noFill/>
                    </a:lnL>
                    <a:lnR>
                      <a:noFill/>
                    </a:lnR>
                    <a:lnT>
                      <a:noFill/>
                    </a:lnT>
                    <a:lnB>
                      <a:noFill/>
                    </a:lnB>
                  </a:tcPr>
                </a:tc>
                <a:extLst>
                  <a:ext uri="{0D108BD9-81ED-4DB2-BD59-A6C34878D82A}">
                    <a16:rowId xmlns:a16="http://schemas.microsoft.com/office/drawing/2014/main" val="10006"/>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6.0</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5002</a:t>
                      </a:r>
                      <a:endParaRPr lang="en-US" sz="2000">
                        <a:latin typeface="Times New Roman"/>
                        <a:ea typeface="Times New Roman"/>
                        <a:cs typeface="Times New Roman"/>
                      </a:endParaRPr>
                    </a:p>
                  </a:txBody>
                  <a:tcPr marL="19113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2976</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1639</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507</a:t>
                      </a:r>
                      <a:endParaRPr lang="en-US" sz="2000">
                        <a:latin typeface="Times New Roman"/>
                        <a:ea typeface="Times New Roman"/>
                        <a:cs typeface="Times New Roman"/>
                      </a:endParaRPr>
                    </a:p>
                  </a:txBody>
                  <a:tcPr marL="8255" marR="8255" marT="8257" marB="0" anchor="b">
                    <a:lnL>
                      <a:noFill/>
                    </a:lnL>
                    <a:lnR>
                      <a:noFill/>
                    </a:lnR>
                    <a:lnT>
                      <a:noFill/>
                    </a:lnT>
                    <a:lnB>
                      <a:noFill/>
                    </a:lnB>
                  </a:tcPr>
                </a:tc>
                <a:extLst>
                  <a:ext uri="{0D108BD9-81ED-4DB2-BD59-A6C34878D82A}">
                    <a16:rowId xmlns:a16="http://schemas.microsoft.com/office/drawing/2014/main" val="10007"/>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7.0</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4091</a:t>
                      </a:r>
                      <a:endParaRPr lang="en-US" sz="2000">
                        <a:latin typeface="Times New Roman"/>
                        <a:ea typeface="Times New Roman"/>
                        <a:cs typeface="Times New Roman"/>
                      </a:endParaRPr>
                    </a:p>
                  </a:txBody>
                  <a:tcPr marL="19113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2343</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1979</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1174</a:t>
                      </a:r>
                      <a:endParaRPr lang="en-US" sz="2000">
                        <a:latin typeface="Times New Roman"/>
                        <a:ea typeface="Times New Roman"/>
                        <a:cs typeface="Times New Roman"/>
                      </a:endParaRPr>
                    </a:p>
                  </a:txBody>
                  <a:tcPr marL="8255" marR="8255" marT="8257" marB="0" anchor="b">
                    <a:lnL>
                      <a:noFill/>
                    </a:lnL>
                    <a:lnR>
                      <a:noFill/>
                    </a:lnR>
                    <a:lnT>
                      <a:noFill/>
                    </a:lnT>
                    <a:lnB>
                      <a:noFill/>
                    </a:lnB>
                  </a:tcPr>
                </a:tc>
                <a:extLst>
                  <a:ext uri="{0D108BD9-81ED-4DB2-BD59-A6C34878D82A}">
                    <a16:rowId xmlns:a16="http://schemas.microsoft.com/office/drawing/2014/main" val="10008"/>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8.0</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2514</a:t>
                      </a:r>
                      <a:endParaRPr lang="en-US" sz="2000">
                        <a:latin typeface="Times New Roman"/>
                        <a:ea typeface="Times New Roman"/>
                        <a:cs typeface="Times New Roman"/>
                      </a:endParaRPr>
                    </a:p>
                  </a:txBody>
                  <a:tcPr marL="19113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2879</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1612</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dirty="0">
                          <a:latin typeface="Arial"/>
                          <a:ea typeface="Times New Roman"/>
                          <a:cs typeface="Times New Roman"/>
                        </a:rPr>
                        <a:t>655</a:t>
                      </a:r>
                      <a:endParaRPr lang="en-US" sz="2000" dirty="0">
                        <a:latin typeface="Times New Roman"/>
                        <a:ea typeface="Times New Roman"/>
                        <a:cs typeface="Times New Roman"/>
                      </a:endParaRPr>
                    </a:p>
                  </a:txBody>
                  <a:tcPr marL="8255" marR="8255" marT="8257" marB="0" anchor="b">
                    <a:lnL>
                      <a:noFill/>
                    </a:lnL>
                    <a:lnR>
                      <a:noFill/>
                    </a:lnR>
                    <a:lnT>
                      <a:noFill/>
                    </a:lnT>
                    <a:lnB>
                      <a:noFill/>
                    </a:lnB>
                  </a:tcPr>
                </a:tc>
                <a:extLst>
                  <a:ext uri="{0D108BD9-81ED-4DB2-BD59-A6C34878D82A}">
                    <a16:rowId xmlns:a16="http://schemas.microsoft.com/office/drawing/2014/main" val="10009"/>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9.0</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4775</a:t>
                      </a:r>
                      <a:endParaRPr lang="en-US" sz="2000">
                        <a:latin typeface="Times New Roman"/>
                        <a:ea typeface="Times New Roman"/>
                        <a:cs typeface="Times New Roman"/>
                      </a:endParaRPr>
                    </a:p>
                  </a:txBody>
                  <a:tcPr marL="19113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3551</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1233</a:t>
                      </a:r>
                      <a:endParaRPr lang="en-US" sz="2000">
                        <a:latin typeface="Times New Roman"/>
                        <a:ea typeface="Times New Roman"/>
                        <a:cs typeface="Times New Roman"/>
                      </a:endParaRPr>
                    </a:p>
                  </a:txBody>
                  <a:tcPr marL="8255" marR="8255" marT="8257" marB="0" anchor="b">
                    <a:lnL>
                      <a:noFill/>
                    </a:lnL>
                    <a:lnR>
                      <a:noFill/>
                    </a:lnR>
                    <a:lnT>
                      <a:noFill/>
                    </a:lnT>
                    <a:lnB>
                      <a:noFill/>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1156</a:t>
                      </a:r>
                      <a:endParaRPr lang="en-US" sz="2000">
                        <a:latin typeface="Times New Roman"/>
                        <a:ea typeface="Times New Roman"/>
                        <a:cs typeface="Times New Roman"/>
                      </a:endParaRPr>
                    </a:p>
                  </a:txBody>
                  <a:tcPr marL="8255" marR="8255" marT="8257" marB="0" anchor="b">
                    <a:lnL>
                      <a:noFill/>
                    </a:lnL>
                    <a:lnR>
                      <a:noFill/>
                    </a:lnR>
                    <a:lnT>
                      <a:noFill/>
                    </a:lnT>
                    <a:lnB>
                      <a:noFill/>
                    </a:lnB>
                  </a:tcPr>
                </a:tc>
                <a:extLst>
                  <a:ext uri="{0D108BD9-81ED-4DB2-BD59-A6C34878D82A}">
                    <a16:rowId xmlns:a16="http://schemas.microsoft.com/office/drawing/2014/main" val="10010"/>
                  </a:ext>
                </a:extLst>
              </a:tr>
              <a:tr h="282627">
                <a:tc>
                  <a:txBody>
                    <a:bodyPr/>
                    <a:lstStyle/>
                    <a:p>
                      <a:pPr marL="0" marR="0" indent="0" algn="ctr">
                        <a:lnSpc>
                          <a:spcPct val="150000"/>
                        </a:lnSpc>
                        <a:spcBef>
                          <a:spcPts val="0"/>
                        </a:spcBef>
                        <a:spcAft>
                          <a:spcPts val="0"/>
                        </a:spcAft>
                      </a:pPr>
                      <a:r>
                        <a:rPr lang="en-US" sz="1200">
                          <a:latin typeface="Arial"/>
                          <a:ea typeface="Times New Roman"/>
                          <a:cs typeface="Times New Roman"/>
                        </a:rPr>
                        <a:t>10.0</a:t>
                      </a:r>
                      <a:endParaRPr lang="en-US" sz="2000">
                        <a:latin typeface="Times New Roman"/>
                        <a:ea typeface="Times New Roman"/>
                        <a:cs typeface="Times New Roman"/>
                      </a:endParaRPr>
                    </a:p>
                  </a:txBody>
                  <a:tcPr marL="8255" marR="8255" marT="825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1898</a:t>
                      </a:r>
                      <a:endParaRPr lang="en-US" sz="2000">
                        <a:latin typeface="Times New Roman"/>
                        <a:ea typeface="Times New Roman"/>
                        <a:cs typeface="Times New Roman"/>
                      </a:endParaRPr>
                    </a:p>
                  </a:txBody>
                  <a:tcPr marL="191135" marR="8255" marT="825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2804</a:t>
                      </a:r>
                      <a:endParaRPr lang="en-US" sz="2000">
                        <a:latin typeface="Times New Roman"/>
                        <a:ea typeface="Times New Roman"/>
                        <a:cs typeface="Times New Roman"/>
                      </a:endParaRPr>
                    </a:p>
                  </a:txBody>
                  <a:tcPr marL="8255" marR="8255" marT="825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a:latin typeface="Arial"/>
                          <a:ea typeface="Times New Roman"/>
                          <a:cs typeface="Times New Roman"/>
                        </a:rPr>
                        <a:t>1705</a:t>
                      </a:r>
                      <a:endParaRPr lang="en-US" sz="2000">
                        <a:latin typeface="Times New Roman"/>
                        <a:ea typeface="Times New Roman"/>
                        <a:cs typeface="Times New Roman"/>
                      </a:endParaRPr>
                    </a:p>
                  </a:txBody>
                  <a:tcPr marL="8255" marR="8255" marT="825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200" dirty="0">
                          <a:latin typeface="Arial"/>
                          <a:ea typeface="Times New Roman"/>
                          <a:cs typeface="Times New Roman"/>
                        </a:rPr>
                        <a:t>773</a:t>
                      </a:r>
                      <a:endParaRPr lang="en-US" sz="2000" dirty="0">
                        <a:latin typeface="Times New Roman"/>
                        <a:ea typeface="Times New Roman"/>
                        <a:cs typeface="Times New Roman"/>
                      </a:endParaRPr>
                    </a:p>
                  </a:txBody>
                  <a:tcPr marL="8255" marR="8255" marT="8257"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24648" name="TextBox 18"/>
          <p:cNvSpPr txBox="1">
            <a:spLocks noChangeArrowheads="1"/>
          </p:cNvSpPr>
          <p:nvPr/>
        </p:nvSpPr>
        <p:spPr bwMode="auto">
          <a:xfrm>
            <a:off x="381000" y="5638800"/>
            <a:ext cx="3551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1800"/>
              <a:t>*stress levels are measured in psi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95400" y="457200"/>
            <a:ext cx="7107238" cy="790575"/>
          </a:xfrm>
          <a:noFill/>
        </p:spPr>
        <p:txBody>
          <a:bodyPr/>
          <a:lstStyle/>
          <a:p>
            <a:r>
              <a:rPr lang="en-US" altLang="en-US" sz="3600"/>
              <a:t>Example 13.15</a:t>
            </a:r>
          </a:p>
        </p:txBody>
      </p:sp>
      <p:sp>
        <p:nvSpPr>
          <p:cNvPr id="10" name="Date Placeholder 2"/>
          <p:cNvSpPr>
            <a:spLocks noGrp="1"/>
          </p:cNvSpPr>
          <p:nvPr>
            <p:ph type="dt" sz="quarter" idx="10"/>
          </p:nvPr>
        </p:nvSpPr>
        <p:spPr/>
        <p:txBody>
          <a:bodyPr/>
          <a:lstStyle/>
          <a:p>
            <a:pPr>
              <a:defRPr/>
            </a:pPr>
            <a:r>
              <a:rPr lang="en-US"/>
              <a:t>Chapter 13</a:t>
            </a:r>
          </a:p>
        </p:txBody>
      </p:sp>
      <p:sp>
        <p:nvSpPr>
          <p:cNvPr id="11"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5EC156F-C655-4644-804C-1603A8C44BCA}" type="slidenum">
              <a:rPr lang="en-US" altLang="en-US" sz="1400">
                <a:latin typeface="Tahoma" panose="020B0604030504040204" pitchFamily="34" charset="0"/>
              </a:rPr>
              <a:pPr/>
              <a:t>37</a:t>
            </a:fld>
            <a:endParaRPr lang="en-US" altLang="en-US" sz="1400">
              <a:latin typeface="Tahoma" panose="020B0604030504040204" pitchFamily="34" charset="0"/>
            </a:endParaRPr>
          </a:p>
        </p:txBody>
      </p:sp>
      <p:graphicFrame>
        <p:nvGraphicFramePr>
          <p:cNvPr id="12" name="Table 11"/>
          <p:cNvGraphicFramePr>
            <a:graphicFrameLocks noGrp="1"/>
          </p:cNvGraphicFramePr>
          <p:nvPr/>
        </p:nvGraphicFramePr>
        <p:xfrm>
          <a:off x="914400" y="1600200"/>
          <a:ext cx="7010400" cy="1325563"/>
        </p:xfrm>
        <a:graphic>
          <a:graphicData uri="http://schemas.openxmlformats.org/drawingml/2006/table">
            <a:tbl>
              <a:tblPr/>
              <a:tblGrid>
                <a:gridCol w="1402080">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1402080">
                  <a:extLst>
                    <a:ext uri="{9D8B030D-6E8A-4147-A177-3AD203B41FA5}">
                      <a16:colId xmlns:a16="http://schemas.microsoft.com/office/drawing/2014/main" val="20002"/>
                    </a:ext>
                  </a:extLst>
                </a:gridCol>
                <a:gridCol w="1402080">
                  <a:extLst>
                    <a:ext uri="{9D8B030D-6E8A-4147-A177-3AD203B41FA5}">
                      <a16:colId xmlns:a16="http://schemas.microsoft.com/office/drawing/2014/main" val="20003"/>
                    </a:ext>
                  </a:extLst>
                </a:gridCol>
                <a:gridCol w="1402080">
                  <a:extLst>
                    <a:ext uri="{9D8B030D-6E8A-4147-A177-3AD203B41FA5}">
                      <a16:colId xmlns:a16="http://schemas.microsoft.com/office/drawing/2014/main" val="20004"/>
                    </a:ext>
                  </a:extLst>
                </a:gridCol>
              </a:tblGrid>
              <a:tr h="411382">
                <a:tc>
                  <a:txBody>
                    <a:bodyPr/>
                    <a:lstStyle/>
                    <a:p>
                      <a:pPr marL="0" marR="0" indent="0" algn="ctr">
                        <a:lnSpc>
                          <a:spcPct val="150000"/>
                        </a:lnSpc>
                        <a:spcBef>
                          <a:spcPts val="0"/>
                        </a:spcBef>
                        <a:spcAft>
                          <a:spcPts val="0"/>
                        </a:spcAft>
                      </a:pPr>
                      <a:r>
                        <a:rPr lang="en-US" sz="1800" dirty="0">
                          <a:latin typeface="Arial"/>
                          <a:ea typeface="Times New Roman"/>
                          <a:cs typeface="Times New Roman"/>
                        </a:rPr>
                        <a:t>stress level</a:t>
                      </a:r>
                      <a:endParaRPr lang="en-US" sz="3200" dirty="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7</a:t>
                      </a:r>
                      <a:endParaRPr lang="en-US" sz="320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8</a:t>
                      </a:r>
                      <a:endParaRPr lang="en-US" sz="320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9</a:t>
                      </a:r>
                      <a:endParaRPr lang="en-US" sz="320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10</a:t>
                      </a:r>
                      <a:endParaRPr lang="en-US" sz="320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091">
                <a:tc>
                  <a:txBody>
                    <a:bodyPr/>
                    <a:lstStyle/>
                    <a:p>
                      <a:pPr marL="0" marR="0" indent="0" algn="ctr">
                        <a:lnSpc>
                          <a:spcPct val="150000"/>
                        </a:lnSpc>
                        <a:spcBef>
                          <a:spcPts val="0"/>
                        </a:spcBef>
                        <a:spcAft>
                          <a:spcPts val="0"/>
                        </a:spcAft>
                      </a:pPr>
                      <a:r>
                        <a:rPr lang="en-US" sz="2000" dirty="0">
                          <a:latin typeface="Arial"/>
                          <a:ea typeface="Times New Roman"/>
                          <a:cs typeface="Arial"/>
                          <a:sym typeface="Symbol"/>
                        </a:rPr>
                        <a:t></a:t>
                      </a:r>
                      <a:endParaRPr lang="en-US" sz="36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800" dirty="0">
                          <a:latin typeface="Arial"/>
                          <a:ea typeface="Times New Roman"/>
                          <a:cs typeface="Times New Roman"/>
                        </a:rPr>
                        <a:t>2.7</a:t>
                      </a:r>
                      <a:endParaRPr lang="en-US" sz="32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2.5</a:t>
                      </a:r>
                      <a:endParaRPr lang="en-US" sz="3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3.2</a:t>
                      </a:r>
                      <a:endParaRPr lang="en-US" sz="3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3.1</a:t>
                      </a:r>
                      <a:endParaRPr lang="en-US" sz="3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7091">
                <a:tc>
                  <a:txBody>
                    <a:bodyPr/>
                    <a:lstStyle/>
                    <a:p>
                      <a:pPr marL="0" marR="0" indent="0" algn="ctr">
                        <a:lnSpc>
                          <a:spcPct val="150000"/>
                        </a:lnSpc>
                        <a:spcBef>
                          <a:spcPts val="0"/>
                        </a:spcBef>
                        <a:spcAft>
                          <a:spcPts val="0"/>
                        </a:spcAft>
                      </a:pPr>
                      <a:r>
                        <a:rPr lang="en-US" sz="2000" dirty="0">
                          <a:latin typeface="Arial"/>
                          <a:ea typeface="Times New Roman"/>
                          <a:cs typeface="Arial"/>
                          <a:sym typeface="Symbol"/>
                        </a:rPr>
                        <a:t></a:t>
                      </a:r>
                      <a:endParaRPr lang="en-US" sz="3600" dirty="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4647</a:t>
                      </a:r>
                      <a:endParaRPr lang="en-US" sz="3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3445</a:t>
                      </a:r>
                      <a:endParaRPr lang="en-US" sz="3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800">
                          <a:latin typeface="Arial"/>
                          <a:ea typeface="Times New Roman"/>
                          <a:cs typeface="Times New Roman"/>
                        </a:rPr>
                        <a:t>1938</a:t>
                      </a:r>
                      <a:endParaRPr lang="en-US" sz="3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800" dirty="0">
                          <a:latin typeface="Arial"/>
                          <a:ea typeface="Times New Roman"/>
                          <a:cs typeface="Times New Roman"/>
                        </a:rPr>
                        <a:t>1117</a:t>
                      </a:r>
                      <a:endParaRPr lang="en-US" sz="3200" dirty="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56344" name="Char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95600"/>
            <a:ext cx="6096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4"/>
          <p:cNvSpPr>
            <a:spLocks noGrp="1"/>
          </p:cNvSpPr>
          <p:nvPr>
            <p:ph type="title"/>
          </p:nvPr>
        </p:nvSpPr>
        <p:spPr>
          <a:xfrm>
            <a:off x="1295400" y="304800"/>
            <a:ext cx="7107238" cy="885825"/>
          </a:xfrm>
        </p:spPr>
        <p:txBody>
          <a:bodyPr/>
          <a:lstStyle/>
          <a:p>
            <a:r>
              <a:rPr lang="en-US" altLang="en-US" sz="3600"/>
              <a:t>Example 13.15</a:t>
            </a:r>
            <a:endParaRPr lang="en-US" altLang="en-US"/>
          </a:p>
        </p:txBody>
      </p:sp>
      <p:sp>
        <p:nvSpPr>
          <p:cNvPr id="25604" name="Content Placeholder 5"/>
          <p:cNvSpPr>
            <a:spLocks noGrp="1"/>
          </p:cNvSpPr>
          <p:nvPr>
            <p:ph idx="1"/>
          </p:nvPr>
        </p:nvSpPr>
        <p:spPr>
          <a:xfrm>
            <a:off x="685800" y="1600200"/>
            <a:ext cx="7772400" cy="4114800"/>
          </a:xfrm>
        </p:spPr>
        <p:txBody>
          <a:bodyPr/>
          <a:lstStyle/>
          <a:p>
            <a:r>
              <a:rPr lang="en-US" altLang="en-US" sz="2400">
                <a:latin typeface="Times New Roman" panose="02020603050405020304" pitchFamily="18" charset="0"/>
                <a:cs typeface="Times New Roman" panose="02020603050405020304" pitchFamily="18" charset="0"/>
              </a:rPr>
              <a:t>At the normal stress level of 2 psi,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a:latin typeface="Times New Roman" panose="02020603050405020304" pitchFamily="18" charset="0"/>
                <a:cs typeface="Times New Roman" panose="02020603050405020304" pitchFamily="18" charset="0"/>
              </a:rPr>
              <a:t> = 12,827 hr.  Using the average of the four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a:latin typeface="Times New Roman" panose="02020603050405020304" pitchFamily="18" charset="0"/>
                <a:cs typeface="Times New Roman" panose="02020603050405020304" pitchFamily="18" charset="0"/>
              </a:rPr>
              <a:t> values, the reliability model at the normal stress level (2 psi) becomes:	</a:t>
            </a:r>
            <a:endParaRPr lang="en-US" altLang="en-US" sz="2400"/>
          </a:p>
        </p:txBody>
      </p:sp>
      <p:sp>
        <p:nvSpPr>
          <p:cNvPr id="3" name="Date Placeholder 2"/>
          <p:cNvSpPr>
            <a:spLocks noGrp="1"/>
          </p:cNvSpPr>
          <p:nvPr>
            <p:ph type="dt" sz="quarter" idx="10"/>
          </p:nvPr>
        </p:nvSpPr>
        <p:spPr/>
        <p:txBody>
          <a:bodyPr/>
          <a:lstStyle/>
          <a:p>
            <a:pPr>
              <a:defRPr/>
            </a:pPr>
            <a:r>
              <a:rPr lang="en-US"/>
              <a:t>Chapter 13</a:t>
            </a:r>
          </a:p>
        </p:txBody>
      </p:sp>
      <p:sp>
        <p:nvSpPr>
          <p:cNvPr id="4" name="Slide Number Placeholder 3"/>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D995F2A-4E1D-4951-A574-D3F39E5F65C6}" type="slidenum">
              <a:rPr lang="en-US" altLang="en-US" sz="1400">
                <a:latin typeface="Tahoma" panose="020B0604030504040204" pitchFamily="34" charset="0"/>
              </a:rPr>
              <a:pPr/>
              <a:t>38</a:t>
            </a:fld>
            <a:endParaRPr lang="en-US" altLang="en-US" sz="1400">
              <a:latin typeface="Tahoma" panose="020B0604030504040204" pitchFamily="34" charset="0"/>
            </a:endParaRPr>
          </a:p>
        </p:txBody>
      </p:sp>
      <p:sp>
        <p:nvSpPr>
          <p:cNvPr id="256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graphicFrame>
        <p:nvGraphicFramePr>
          <p:cNvPr id="25602" name="Object 1"/>
          <p:cNvGraphicFramePr>
            <a:graphicFrameLocks noChangeAspect="1"/>
          </p:cNvGraphicFramePr>
          <p:nvPr/>
        </p:nvGraphicFramePr>
        <p:xfrm>
          <a:off x="838200" y="3048000"/>
          <a:ext cx="5684838" cy="2514600"/>
        </p:xfrm>
        <a:graphic>
          <a:graphicData uri="http://schemas.openxmlformats.org/presentationml/2006/ole">
            <mc:AlternateContent xmlns:mc="http://schemas.openxmlformats.org/markup-compatibility/2006">
              <mc:Choice xmlns:v="urn:schemas-microsoft-com:vml" Requires="v">
                <p:oleObj spid="_x0000_s25608" name="Equation" r:id="rId3" imgW="2286000" imgH="1015920" progId="Equation.DSMT4">
                  <p:embed/>
                </p:oleObj>
              </mc:Choice>
              <mc:Fallback>
                <p:oleObj name="Equation" r:id="rId3" imgW="2286000" imgH="101592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5684838"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p:cNvSpPr>
          <p:nvPr>
            <p:ph type="title"/>
          </p:nvPr>
        </p:nvSpPr>
        <p:spPr>
          <a:xfrm>
            <a:off x="1447800" y="228600"/>
            <a:ext cx="7107238" cy="885825"/>
          </a:xfrm>
        </p:spPr>
        <p:txBody>
          <a:bodyPr/>
          <a:lstStyle/>
          <a:p>
            <a:r>
              <a:rPr lang="en-US" altLang="en-US"/>
              <a:t>Nonlinear stress effects</a:t>
            </a:r>
          </a:p>
        </p:txBody>
      </p:sp>
      <p:sp>
        <p:nvSpPr>
          <p:cNvPr id="26629" name="Content Placeholder 2"/>
          <p:cNvSpPr>
            <a:spLocks noGrp="1"/>
          </p:cNvSpPr>
          <p:nvPr>
            <p:ph idx="1"/>
          </p:nvPr>
        </p:nvSpPr>
        <p:spPr/>
        <p:txBody>
          <a:bodyPr/>
          <a:lstStyle/>
          <a:p>
            <a:r>
              <a:rPr lang="en-US" altLang="en-US">
                <a:latin typeface="Times New Roman" panose="02020603050405020304" pitchFamily="18" charset="0"/>
                <a:cs typeface="Times New Roman" panose="02020603050405020304" pitchFamily="18" charset="0"/>
              </a:rPr>
              <a:t>Assume 	   	    , m </a:t>
            </a:r>
            <a:r>
              <a:rPr lang="en-US" altLang="en-US">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rPr>
              <a:t> 1.</a:t>
            </a:r>
          </a:p>
          <a:p>
            <a:endParaRPr lang="en-US" altLang="en-US">
              <a:latin typeface="Times New Roman" panose="02020603050405020304" pitchFamily="18" charset="0"/>
            </a:endParaRPr>
          </a:p>
          <a:p>
            <a:endParaRPr lang="en-US" altLang="en-US">
              <a:latin typeface="Times New Roman" panose="02020603050405020304" pitchFamily="18" charset="0"/>
            </a:endParaRPr>
          </a:p>
          <a:p>
            <a:endParaRPr lang="en-US" altLang="en-US">
              <a:latin typeface="Times New Roman" panose="02020603050405020304" pitchFamily="18" charset="0"/>
            </a:endParaRPr>
          </a:p>
          <a:p>
            <a:endParaRPr lang="en-US" altLang="en-US">
              <a:latin typeface="Times New Roman" panose="02020603050405020304" pitchFamily="18" charset="0"/>
            </a:endParaRPr>
          </a:p>
          <a:p>
            <a:r>
              <a:rPr lang="en-US" altLang="en-US" sz="2400"/>
              <a:t>both the scale and shape parameters change</a:t>
            </a:r>
          </a:p>
        </p:txBody>
      </p:sp>
      <p:sp>
        <p:nvSpPr>
          <p:cNvPr id="4" name="Date Placeholder 3"/>
          <p:cNvSpPr>
            <a:spLocks noGrp="1"/>
          </p:cNvSpPr>
          <p:nvPr>
            <p:ph type="dt" sz="quarter" idx="10"/>
          </p:nvPr>
        </p:nvSpPr>
        <p:spPr/>
        <p:txBody>
          <a:bodyPr/>
          <a:lstStyle/>
          <a:p>
            <a:pPr>
              <a:defRPr/>
            </a:pPr>
            <a:r>
              <a:rPr lang="en-US"/>
              <a:t>Chapter 13</a:t>
            </a:r>
          </a:p>
        </p:txBody>
      </p:sp>
      <p:sp>
        <p:nvSpPr>
          <p:cNvPr id="5"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0E6228A3-6880-4FEC-A8B9-DC548763283E}" type="slidenum">
              <a:rPr lang="en-US" altLang="en-US" sz="1400">
                <a:latin typeface="Tahoma" panose="020B0604030504040204" pitchFamily="34" charset="0"/>
              </a:rPr>
              <a:pPr/>
              <a:t>39</a:t>
            </a:fld>
            <a:endParaRPr lang="en-US" altLang="en-US" sz="1400">
              <a:latin typeface="Tahoma" panose="020B0604030504040204" pitchFamily="34" charset="0"/>
            </a:endParaRPr>
          </a:p>
        </p:txBody>
      </p:sp>
      <p:sp>
        <p:nvSpPr>
          <p:cNvPr id="2663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graphicFrame>
        <p:nvGraphicFramePr>
          <p:cNvPr id="26626" name="Object 1"/>
          <p:cNvGraphicFramePr>
            <a:graphicFrameLocks noChangeAspect="1"/>
          </p:cNvGraphicFramePr>
          <p:nvPr/>
        </p:nvGraphicFramePr>
        <p:xfrm>
          <a:off x="2133600" y="1752600"/>
          <a:ext cx="1604963" cy="771525"/>
        </p:xfrm>
        <a:graphic>
          <a:graphicData uri="http://schemas.openxmlformats.org/presentationml/2006/ole">
            <mc:AlternateContent xmlns:mc="http://schemas.openxmlformats.org/markup-compatibility/2006">
              <mc:Choice xmlns:v="urn:schemas-microsoft-com:vml" Requires="v">
                <p:oleObj spid="_x0000_s26634" name="Equation" r:id="rId3" imgW="495085" imgH="241195" progId="Equation.DSMT4">
                  <p:embed/>
                </p:oleObj>
              </mc:Choice>
              <mc:Fallback>
                <p:oleObj name="Equation" r:id="rId3" imgW="495085"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2600"/>
                        <a:ext cx="1604963"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graphicFrame>
        <p:nvGraphicFramePr>
          <p:cNvPr id="26627" name="Object 3"/>
          <p:cNvGraphicFramePr>
            <a:graphicFrameLocks noChangeAspect="1"/>
          </p:cNvGraphicFramePr>
          <p:nvPr/>
        </p:nvGraphicFramePr>
        <p:xfrm>
          <a:off x="381000" y="2667000"/>
          <a:ext cx="8512175" cy="1143000"/>
        </p:xfrm>
        <a:graphic>
          <a:graphicData uri="http://schemas.openxmlformats.org/presentationml/2006/ole">
            <mc:AlternateContent xmlns:mc="http://schemas.openxmlformats.org/markup-compatibility/2006">
              <mc:Choice xmlns:v="urn:schemas-microsoft-com:vml" Requires="v">
                <p:oleObj spid="_x0000_s26635" name="Equation" r:id="rId5" imgW="4749800" imgH="635000" progId="Equation.DSMT4">
                  <p:embed/>
                </p:oleObj>
              </mc:Choice>
              <mc:Fallback>
                <p:oleObj name="Equation" r:id="rId5" imgW="4749800" imgH="635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667000"/>
                        <a:ext cx="85121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447800" y="381000"/>
            <a:ext cx="7107238" cy="790575"/>
          </a:xfrm>
          <a:noFill/>
        </p:spPr>
        <p:txBody>
          <a:bodyPr/>
          <a:lstStyle/>
          <a:p>
            <a:r>
              <a:rPr lang="en-US" altLang="en-US"/>
              <a:t>Example 13.1</a:t>
            </a:r>
          </a:p>
        </p:txBody>
      </p:sp>
      <p:sp>
        <p:nvSpPr>
          <p:cNvPr id="5" name="Date Placeholder 2"/>
          <p:cNvSpPr>
            <a:spLocks noGrp="1"/>
          </p:cNvSpPr>
          <p:nvPr>
            <p:ph type="dt" sz="quarter" idx="10"/>
          </p:nvPr>
        </p:nvSpPr>
        <p:spPr/>
        <p:txBody>
          <a:bodyPr/>
          <a:lstStyle/>
          <a:p>
            <a:pPr>
              <a:defRPr/>
            </a:pPr>
            <a:r>
              <a:rPr lang="en-US"/>
              <a:t>Chapter 13</a:t>
            </a:r>
          </a:p>
        </p:txBody>
      </p:sp>
      <p:sp>
        <p:nvSpPr>
          <p:cNvPr id="6"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F36EC71-732F-4B3D-B8C0-346FC741EB3B}"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sp>
        <p:nvSpPr>
          <p:cNvPr id="46085" name="Rectangle 3"/>
          <p:cNvSpPr>
            <a:spLocks noChangeArrowheads="1"/>
          </p:cNvSpPr>
          <p:nvPr/>
        </p:nvSpPr>
        <p:spPr bwMode="auto">
          <a:xfrm>
            <a:off x="304800" y="1524000"/>
            <a:ext cx="84185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During a testing cycle, 20 units were tested for 50 hours with </a:t>
            </a:r>
          </a:p>
          <a:p>
            <a:r>
              <a:rPr lang="en-US" altLang="en-US" sz="2400">
                <a:latin typeface="Arial" panose="020B0604020202020204" pitchFamily="34" charset="0"/>
              </a:rPr>
              <a:t>the following failure times and censor times observed:</a:t>
            </a:r>
          </a:p>
          <a:p>
            <a:endParaRPr lang="en-US" altLang="en-US" sz="2400">
              <a:latin typeface="Arial" panose="020B0604020202020204" pitchFamily="34" charset="0"/>
            </a:endParaRPr>
          </a:p>
          <a:p>
            <a:r>
              <a:rPr lang="en-US" altLang="en-US" sz="2400">
                <a:latin typeface="Arial" panose="020B0604020202020204" pitchFamily="34" charset="0"/>
              </a:rPr>
              <a:t>	10.8, 12.6+, 15.7, 28.1, 30.5, 36.0+, 42.1, 48.2</a:t>
            </a:r>
          </a:p>
        </p:txBody>
      </p:sp>
      <p:sp>
        <p:nvSpPr>
          <p:cNvPr id="46086" name="Rectangle 4"/>
          <p:cNvSpPr>
            <a:spLocks noChangeArrowheads="1"/>
          </p:cNvSpPr>
          <p:nvPr/>
        </p:nvSpPr>
        <p:spPr bwMode="auto">
          <a:xfrm>
            <a:off x="288925" y="3260725"/>
            <a:ext cx="825976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For Type I testing with t* = 50 hours as the test termination time,</a:t>
            </a:r>
          </a:p>
          <a:p>
            <a:endParaRPr lang="en-US" altLang="en-US" sz="2400">
              <a:latin typeface="Times New Roman" panose="02020603050405020304" pitchFamily="18" charset="0"/>
            </a:endParaRPr>
          </a:p>
          <a:p>
            <a:r>
              <a:rPr lang="en-US" altLang="en-US" sz="2400">
                <a:latin typeface="Times New Roman" panose="02020603050405020304" pitchFamily="18" charset="0"/>
              </a:rPr>
              <a:t>T = 10.8 + 12.6 + 15.7 + 28.1 + 30.5 + 36.0 + 42.1 </a:t>
            </a:r>
          </a:p>
          <a:p>
            <a:r>
              <a:rPr lang="en-US" altLang="en-US" sz="2400">
                <a:latin typeface="Times New Roman" panose="02020603050405020304" pitchFamily="18" charset="0"/>
              </a:rPr>
              <a:t>				+  48.2 + (20 - 6 - 2) 50 = 824 hours</a:t>
            </a:r>
          </a:p>
          <a:p>
            <a:endParaRPr lang="en-US" altLang="en-US" sz="2400">
              <a:latin typeface="Times New Roman" panose="02020603050405020304" pitchFamily="18" charset="0"/>
            </a:endParaRPr>
          </a:p>
          <a:p>
            <a:r>
              <a:rPr lang="en-US" altLang="en-US" sz="2400">
                <a:latin typeface="Times New Roman" panose="02020603050405020304" pitchFamily="18" charset="0"/>
              </a:rPr>
              <a:t>	Then  MTTF = 824/6 = 137.3 hours.</a:t>
            </a:r>
          </a:p>
          <a:p>
            <a:endParaRPr lang="en-US" altLang="en-US" sz="240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1219200" y="762000"/>
            <a:ext cx="7696200" cy="533400"/>
          </a:xfrm>
          <a:noFill/>
        </p:spPr>
        <p:txBody>
          <a:bodyPr/>
          <a:lstStyle/>
          <a:p>
            <a:r>
              <a:rPr lang="en-US" altLang="en-US" sz="3200"/>
              <a:t>Arrhenius Model</a:t>
            </a:r>
            <a:r>
              <a:rPr lang="en-US" altLang="en-US" sz="2400"/>
              <a:t> </a:t>
            </a:r>
            <a:br>
              <a:rPr lang="en-US" altLang="en-US" sz="2400"/>
            </a:br>
            <a:r>
              <a:rPr lang="en-US" altLang="en-US" sz="2400"/>
              <a:t>used when increased temperature is the applied stress</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12EAE4A-6E6D-4473-AA5C-32C93AA53330}" type="slidenum">
              <a:rPr lang="en-US" altLang="en-US" sz="1400">
                <a:latin typeface="Tahoma" panose="020B0604030504040204" pitchFamily="34" charset="0"/>
              </a:rPr>
              <a:pPr/>
              <a:t>40</a:t>
            </a:fld>
            <a:endParaRPr lang="en-US" altLang="en-US" sz="1400">
              <a:latin typeface="Tahoma" panose="020B0604030504040204" pitchFamily="34" charset="0"/>
            </a:endParaRPr>
          </a:p>
        </p:txBody>
      </p:sp>
      <p:graphicFrame>
        <p:nvGraphicFramePr>
          <p:cNvPr id="27650" name="Object 3"/>
          <p:cNvGraphicFramePr>
            <a:graphicFrameLocks/>
          </p:cNvGraphicFramePr>
          <p:nvPr/>
        </p:nvGraphicFramePr>
        <p:xfrm>
          <a:off x="762000" y="1676400"/>
          <a:ext cx="2514600" cy="874713"/>
        </p:xfrm>
        <a:graphic>
          <a:graphicData uri="http://schemas.openxmlformats.org/presentationml/2006/ole">
            <mc:AlternateContent xmlns:mc="http://schemas.openxmlformats.org/markup-compatibility/2006">
              <mc:Choice xmlns:v="urn:schemas-microsoft-com:vml" Requires="v">
                <p:oleObj spid="_x0000_s27657" name="Equation" r:id="rId4" imgW="634680" imgH="266400" progId="Equation.3">
                  <p:embed/>
                </p:oleObj>
              </mc:Choice>
              <mc:Fallback>
                <p:oleObj name="Equation" r:id="rId4" imgW="634680" imgH="266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76400"/>
                        <a:ext cx="25146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Rectangle 4"/>
          <p:cNvSpPr>
            <a:spLocks noChangeArrowheads="1"/>
          </p:cNvSpPr>
          <p:nvPr/>
        </p:nvSpPr>
        <p:spPr bwMode="auto">
          <a:xfrm>
            <a:off x="457200" y="2667000"/>
            <a:ext cx="7724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where r is the reaction or process rate, A and B are constants, </a:t>
            </a:r>
          </a:p>
          <a:p>
            <a:r>
              <a:rPr lang="en-US" altLang="en-US" sz="2400">
                <a:latin typeface="Times New Roman" panose="02020603050405020304" pitchFamily="18" charset="0"/>
              </a:rPr>
              <a:t>and T is temperature measured in degrees Kelvin</a:t>
            </a:r>
          </a:p>
        </p:txBody>
      </p:sp>
      <p:graphicFrame>
        <p:nvGraphicFramePr>
          <p:cNvPr id="27651" name="Object 5"/>
          <p:cNvGraphicFramePr>
            <a:graphicFrameLocks/>
          </p:cNvGraphicFramePr>
          <p:nvPr/>
        </p:nvGraphicFramePr>
        <p:xfrm>
          <a:off x="533400" y="3505200"/>
          <a:ext cx="4343400" cy="1216025"/>
        </p:xfrm>
        <a:graphic>
          <a:graphicData uri="http://schemas.openxmlformats.org/presentationml/2006/ole">
            <mc:AlternateContent xmlns:mc="http://schemas.openxmlformats.org/markup-compatibility/2006">
              <mc:Choice xmlns:v="urn:schemas-microsoft-com:vml" Requires="v">
                <p:oleObj spid="_x0000_s27658" name="Equation" r:id="rId6" imgW="1638000" imgH="520560" progId="Equation.3">
                  <p:embed/>
                </p:oleObj>
              </mc:Choice>
              <mc:Fallback>
                <p:oleObj name="Equation" r:id="rId6" imgW="1638000" imgH="52056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505200"/>
                        <a:ext cx="43434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2" name="Object 6"/>
          <p:cNvGraphicFramePr>
            <a:graphicFrameLocks/>
          </p:cNvGraphicFramePr>
          <p:nvPr/>
        </p:nvGraphicFramePr>
        <p:xfrm>
          <a:off x="609600" y="4800600"/>
          <a:ext cx="4572000" cy="1296988"/>
        </p:xfrm>
        <a:graphic>
          <a:graphicData uri="http://schemas.openxmlformats.org/presentationml/2006/ole">
            <mc:AlternateContent xmlns:mc="http://schemas.openxmlformats.org/markup-compatibility/2006">
              <mc:Choice xmlns:v="urn:schemas-microsoft-com:vml" Requires="v">
                <p:oleObj spid="_x0000_s27659" name="Equation" r:id="rId8" imgW="1942920" imgH="609480" progId="Equation.DSMT4">
                  <p:embed/>
                </p:oleObj>
              </mc:Choice>
              <mc:Fallback>
                <p:oleObj name="Equation" r:id="rId8" imgW="1942920" imgH="609480" progId="Equation.DSMT4">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4800600"/>
                        <a:ext cx="45720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1219200" y="457200"/>
            <a:ext cx="7107238" cy="790575"/>
          </a:xfrm>
          <a:noFill/>
        </p:spPr>
        <p:txBody>
          <a:bodyPr/>
          <a:lstStyle/>
          <a:p>
            <a:r>
              <a:rPr lang="en-US" altLang="en-US" sz="3600">
                <a:solidFill>
                  <a:srgbClr val="2A7466"/>
                </a:solidFill>
              </a:rPr>
              <a:t>Example 13.14</a:t>
            </a:r>
          </a:p>
        </p:txBody>
      </p:sp>
      <p:sp>
        <p:nvSpPr>
          <p:cNvPr id="12" name="Date Placeholder 2"/>
          <p:cNvSpPr>
            <a:spLocks noGrp="1"/>
          </p:cNvSpPr>
          <p:nvPr>
            <p:ph type="dt" sz="quarter" idx="10"/>
          </p:nvPr>
        </p:nvSpPr>
        <p:spPr/>
        <p:txBody>
          <a:bodyPr/>
          <a:lstStyle/>
          <a:p>
            <a:pPr>
              <a:defRPr/>
            </a:pPr>
            <a:r>
              <a:rPr lang="en-US"/>
              <a:t>Chapter 13</a:t>
            </a:r>
          </a:p>
        </p:txBody>
      </p:sp>
      <p:sp>
        <p:nvSpPr>
          <p:cNvPr id="13"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026FEF6D-CF8B-423F-9A77-F419BB4CF0B5}" type="slidenum">
              <a:rPr lang="en-US" altLang="en-US" sz="1400">
                <a:latin typeface="Tahoma" panose="020B0604030504040204" pitchFamily="34" charset="0"/>
              </a:rPr>
              <a:pPr/>
              <a:t>41</a:t>
            </a:fld>
            <a:endParaRPr lang="en-US" altLang="en-US" sz="1400">
              <a:latin typeface="Tahoma" panose="020B0604030504040204" pitchFamily="34" charset="0"/>
            </a:endParaRPr>
          </a:p>
        </p:txBody>
      </p:sp>
      <p:sp>
        <p:nvSpPr>
          <p:cNvPr id="28680" name="Rectangle 3"/>
          <p:cNvSpPr>
            <a:spLocks noChangeArrowheads="1"/>
          </p:cNvSpPr>
          <p:nvPr/>
        </p:nvSpPr>
        <p:spPr bwMode="auto">
          <a:xfrm>
            <a:off x="723900" y="1371600"/>
            <a:ext cx="81915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100">
                <a:latin typeface="Arial" panose="020B0604020202020204" pitchFamily="34" charset="0"/>
              </a:rPr>
              <a:t>An electronic component has a normal operating temperature of </a:t>
            </a:r>
          </a:p>
          <a:p>
            <a:r>
              <a:rPr lang="en-US" altLang="en-US" sz="2100">
                <a:latin typeface="Arial" panose="020B0604020202020204" pitchFamily="34" charset="0"/>
              </a:rPr>
              <a:t>294° K (about 21°  C).  Under stress testing at 430° K a Weibull </a:t>
            </a:r>
          </a:p>
          <a:p>
            <a:r>
              <a:rPr lang="en-US" altLang="en-US" sz="2100">
                <a:latin typeface="Arial" panose="020B0604020202020204" pitchFamily="34" charset="0"/>
              </a:rPr>
              <a:t>distribution was obtained with theta = 254 hours, and at 450° K., a </a:t>
            </a:r>
          </a:p>
          <a:p>
            <a:r>
              <a:rPr lang="en-US" altLang="en-US" sz="2100">
                <a:latin typeface="Arial" panose="020B0604020202020204" pitchFamily="34" charset="0"/>
              </a:rPr>
              <a:t>Weibull distribution was obtained with theta = 183 hours.  </a:t>
            </a:r>
          </a:p>
          <a:p>
            <a:r>
              <a:rPr lang="en-US" altLang="en-US" sz="2100">
                <a:latin typeface="Arial" panose="020B0604020202020204" pitchFamily="34" charset="0"/>
              </a:rPr>
              <a:t>The shape parameter did not change with  beta = 1.72.</a:t>
            </a:r>
            <a:r>
              <a:rPr lang="en-US" altLang="en-US" sz="2100">
                <a:latin typeface="Times New Roman" panose="02020603050405020304" pitchFamily="18" charset="0"/>
              </a:rPr>
              <a:t> </a:t>
            </a:r>
          </a:p>
        </p:txBody>
      </p:sp>
      <p:graphicFrame>
        <p:nvGraphicFramePr>
          <p:cNvPr id="28674" name="Object 4"/>
          <p:cNvGraphicFramePr>
            <a:graphicFrameLocks/>
          </p:cNvGraphicFramePr>
          <p:nvPr/>
        </p:nvGraphicFramePr>
        <p:xfrm>
          <a:off x="304800" y="3048000"/>
          <a:ext cx="3332163" cy="1525588"/>
        </p:xfrm>
        <a:graphic>
          <a:graphicData uri="http://schemas.openxmlformats.org/presentationml/2006/ole">
            <mc:AlternateContent xmlns:mc="http://schemas.openxmlformats.org/markup-compatibility/2006">
              <mc:Choice xmlns:v="urn:schemas-microsoft-com:vml" Requires="v">
                <p:oleObj spid="_x0000_s28686" name="Equation" r:id="rId4" imgW="1625400" imgH="749160" progId="Equation.DSMT4">
                  <p:embed/>
                </p:oleObj>
              </mc:Choice>
              <mc:Fallback>
                <p:oleObj name="Equation" r:id="rId4" imgW="1625400" imgH="74916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048000"/>
                        <a:ext cx="3332163"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5"/>
          <p:cNvGraphicFramePr>
            <a:graphicFrameLocks/>
          </p:cNvGraphicFramePr>
          <p:nvPr/>
        </p:nvGraphicFramePr>
        <p:xfrm>
          <a:off x="3124200" y="4114800"/>
          <a:ext cx="5445125" cy="809625"/>
        </p:xfrm>
        <a:graphic>
          <a:graphicData uri="http://schemas.openxmlformats.org/presentationml/2006/ole">
            <mc:AlternateContent xmlns:mc="http://schemas.openxmlformats.org/markup-compatibility/2006">
              <mc:Choice xmlns:v="urn:schemas-microsoft-com:vml" Requires="v">
                <p:oleObj spid="_x0000_s28687" name="Equation" r:id="rId6" imgW="1739880" imgH="266400" progId="Equation.DSMT4">
                  <p:embed/>
                </p:oleObj>
              </mc:Choice>
              <mc:Fallback>
                <p:oleObj name="Equation" r:id="rId6" imgW="1739880" imgH="266400" progId="Equation.DSMT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114800"/>
                        <a:ext cx="54451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1" name="Rectangle 7"/>
          <p:cNvSpPr>
            <a:spLocks noChangeArrowheads="1"/>
          </p:cNvSpPr>
          <p:nvPr/>
        </p:nvSpPr>
        <p:spPr bwMode="auto">
          <a:xfrm>
            <a:off x="914400" y="5410200"/>
            <a:ext cx="5070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Weibull with a shape parameter of 1.72 </a:t>
            </a:r>
          </a:p>
          <a:p>
            <a:r>
              <a:rPr lang="en-US" altLang="en-US" sz="2400">
                <a:latin typeface="Times New Roman" panose="02020603050405020304" pitchFamily="18" charset="0"/>
              </a:rPr>
              <a:t>and           = 42.1 x 183 = 7704.3 hours.</a:t>
            </a:r>
          </a:p>
        </p:txBody>
      </p:sp>
      <p:graphicFrame>
        <p:nvGraphicFramePr>
          <p:cNvPr id="28676" name="Object 8"/>
          <p:cNvGraphicFramePr>
            <a:graphicFrameLocks/>
          </p:cNvGraphicFramePr>
          <p:nvPr/>
        </p:nvGraphicFramePr>
        <p:xfrm>
          <a:off x="1752600" y="5715000"/>
          <a:ext cx="319088" cy="457200"/>
        </p:xfrm>
        <a:graphic>
          <a:graphicData uri="http://schemas.openxmlformats.org/presentationml/2006/ole">
            <mc:AlternateContent xmlns:mc="http://schemas.openxmlformats.org/markup-compatibility/2006">
              <mc:Choice xmlns:v="urn:schemas-microsoft-com:vml" Requires="v">
                <p:oleObj spid="_x0000_s28688" name="Equation" r:id="rId8" imgW="126720" imgH="177480" progId="Equation.DSMT4">
                  <p:embed/>
                </p:oleObj>
              </mc:Choice>
              <mc:Fallback>
                <p:oleObj name="Equation" r:id="rId8" imgW="126720" imgH="177480" progId="Equation.DSMT4">
                  <p:embed/>
                  <p:pic>
                    <p:nvPicPr>
                      <p:cNvPr id="0" name="Object 8"/>
                      <p:cNvPicPr>
                        <a:picLocks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1752600" y="5715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2" name="Text Box 9"/>
          <p:cNvSpPr txBox="1">
            <a:spLocks noChangeArrowheads="1"/>
          </p:cNvSpPr>
          <p:nvPr/>
        </p:nvSpPr>
        <p:spPr bwMode="auto">
          <a:xfrm>
            <a:off x="365125" y="6442075"/>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1200">
                <a:solidFill>
                  <a:schemeClr val="bg2"/>
                </a:solidFill>
              </a:rPr>
              <a:t>Animated</a:t>
            </a:r>
          </a:p>
        </p:txBody>
      </p:sp>
      <p:sp>
        <p:nvSpPr>
          <p:cNvPr id="28683" name="Line 10"/>
          <p:cNvSpPr>
            <a:spLocks noChangeShapeType="1"/>
          </p:cNvSpPr>
          <p:nvPr/>
        </p:nvSpPr>
        <p:spPr bwMode="auto">
          <a:xfrm>
            <a:off x="3886200" y="3657600"/>
            <a:ext cx="1371600" cy="533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8684" name="Text Box 11"/>
          <p:cNvSpPr txBox="1">
            <a:spLocks noChangeArrowheads="1"/>
          </p:cNvSpPr>
          <p:nvPr/>
        </p:nvSpPr>
        <p:spPr bwMode="auto">
          <a:xfrm>
            <a:off x="4784725" y="3603625"/>
            <a:ext cx="2446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t>normal temperature</a:t>
            </a:r>
          </a:p>
        </p:txBody>
      </p:sp>
      <p:sp>
        <p:nvSpPr>
          <p:cNvPr id="28685" name="Line 12"/>
          <p:cNvSpPr>
            <a:spLocks noChangeShapeType="1"/>
          </p:cNvSpPr>
          <p:nvPr/>
        </p:nvSpPr>
        <p:spPr bwMode="auto">
          <a:xfrm flipH="1">
            <a:off x="4495800" y="4876800"/>
            <a:ext cx="1143000" cy="457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1371600" y="381000"/>
            <a:ext cx="7107238" cy="790575"/>
          </a:xfrm>
          <a:noFill/>
        </p:spPr>
        <p:txBody>
          <a:bodyPr/>
          <a:lstStyle/>
          <a:p>
            <a:r>
              <a:rPr lang="en-US" altLang="en-US" sz="3600"/>
              <a:t>Eyring Model</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703B5822-01C1-4C36-AECC-8FCA9391D557}" type="slidenum">
              <a:rPr lang="en-US" altLang="en-US" sz="1400">
                <a:latin typeface="Tahoma" panose="020B0604030504040204" pitchFamily="34" charset="0"/>
              </a:rPr>
              <a:pPr/>
              <a:t>42</a:t>
            </a:fld>
            <a:endParaRPr lang="en-US" altLang="en-US" sz="1400">
              <a:latin typeface="Tahoma" panose="020B0604030504040204" pitchFamily="34" charset="0"/>
            </a:endParaRPr>
          </a:p>
        </p:txBody>
      </p:sp>
      <p:graphicFrame>
        <p:nvGraphicFramePr>
          <p:cNvPr id="29698" name="Object 3"/>
          <p:cNvGraphicFramePr>
            <a:graphicFrameLocks/>
          </p:cNvGraphicFramePr>
          <p:nvPr/>
        </p:nvGraphicFramePr>
        <p:xfrm>
          <a:off x="1447800" y="1447800"/>
          <a:ext cx="3459163" cy="1160463"/>
        </p:xfrm>
        <a:graphic>
          <a:graphicData uri="http://schemas.openxmlformats.org/presentationml/2006/ole">
            <mc:AlternateContent xmlns:mc="http://schemas.openxmlformats.org/markup-compatibility/2006">
              <mc:Choice xmlns:v="urn:schemas-microsoft-com:vml" Requires="v">
                <p:oleObj spid="_x0000_s29705" name="Equation" r:id="rId4" imgW="965160" imgH="330120" progId="Equation.3">
                  <p:embed/>
                </p:oleObj>
              </mc:Choice>
              <mc:Fallback>
                <p:oleObj name="Equation" r:id="rId4" imgW="965160" imgH="33012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447800"/>
                        <a:ext cx="3459163"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4"/>
          <p:cNvGraphicFramePr>
            <a:graphicFrameLocks/>
          </p:cNvGraphicFramePr>
          <p:nvPr/>
        </p:nvGraphicFramePr>
        <p:xfrm>
          <a:off x="1447800" y="3581400"/>
          <a:ext cx="5160963" cy="1492250"/>
        </p:xfrm>
        <a:graphic>
          <a:graphicData uri="http://schemas.openxmlformats.org/presentationml/2006/ole">
            <mc:AlternateContent xmlns:mc="http://schemas.openxmlformats.org/markup-compatibility/2006">
              <mc:Choice xmlns:v="urn:schemas-microsoft-com:vml" Requires="v">
                <p:oleObj spid="_x0000_s29706" name="Equation" r:id="rId6" imgW="1777680" imgH="520560" progId="Equation.3">
                  <p:embed/>
                </p:oleObj>
              </mc:Choice>
              <mc:Fallback>
                <p:oleObj name="Equation" r:id="rId6" imgW="1777680" imgH="52056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581400"/>
                        <a:ext cx="5160963"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4" name="Rectangle 5"/>
          <p:cNvSpPr>
            <a:spLocks noChangeArrowheads="1"/>
          </p:cNvSpPr>
          <p:nvPr/>
        </p:nvSpPr>
        <p:spPr bwMode="auto">
          <a:xfrm>
            <a:off x="1355725" y="2727325"/>
            <a:ext cx="641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A,      , B, and C are constants to be estimated</a:t>
            </a:r>
          </a:p>
        </p:txBody>
      </p:sp>
      <p:graphicFrame>
        <p:nvGraphicFramePr>
          <p:cNvPr id="29700" name="Object 6"/>
          <p:cNvGraphicFramePr>
            <a:graphicFrameLocks/>
          </p:cNvGraphicFramePr>
          <p:nvPr/>
        </p:nvGraphicFramePr>
        <p:xfrm>
          <a:off x="1776413" y="2743200"/>
          <a:ext cx="430212" cy="393700"/>
        </p:xfrm>
        <a:graphic>
          <a:graphicData uri="http://schemas.openxmlformats.org/presentationml/2006/ole">
            <mc:AlternateContent xmlns:mc="http://schemas.openxmlformats.org/markup-compatibility/2006">
              <mc:Choice xmlns:v="urn:schemas-microsoft-com:vml" Requires="v">
                <p:oleObj spid="_x0000_s29707" name="Equation" r:id="rId8" imgW="152280" imgH="139680" progId="Equation.3">
                  <p:embed/>
                </p:oleObj>
              </mc:Choice>
              <mc:Fallback>
                <p:oleObj name="Equation" r:id="rId8" imgW="152280" imgH="13968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6413" y="2743200"/>
                        <a:ext cx="4302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371600" y="304800"/>
            <a:ext cx="7107238" cy="790575"/>
          </a:xfrm>
          <a:noFill/>
        </p:spPr>
        <p:txBody>
          <a:bodyPr/>
          <a:lstStyle/>
          <a:p>
            <a:r>
              <a:rPr lang="en-US" altLang="en-US" sz="3600"/>
              <a:t>Degradation Models</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93322845-A8E2-4FDC-B1C3-BEDA3A070464}" type="slidenum">
              <a:rPr lang="en-US" altLang="en-US" sz="1400">
                <a:latin typeface="Tahoma" panose="020B0604030504040204" pitchFamily="34" charset="0"/>
              </a:rPr>
              <a:pPr/>
              <a:t>43</a:t>
            </a:fld>
            <a:endParaRPr lang="en-US" altLang="en-US" sz="1400">
              <a:latin typeface="Tahoma" panose="020B0604030504040204" pitchFamily="34" charset="0"/>
            </a:endParaRPr>
          </a:p>
        </p:txBody>
      </p:sp>
      <p:sp>
        <p:nvSpPr>
          <p:cNvPr id="30726" name="Rectangle 3"/>
          <p:cNvSpPr>
            <a:spLocks noChangeArrowheads="1"/>
          </p:cNvSpPr>
          <p:nvPr/>
        </p:nvSpPr>
        <p:spPr bwMode="auto">
          <a:xfrm>
            <a:off x="228600" y="1447800"/>
            <a:ext cx="87566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 </a:t>
            </a:r>
            <a:r>
              <a:rPr lang="en-US" altLang="en-US" sz="2400">
                <a:latin typeface="Arial" panose="020B0604020202020204" pitchFamily="34" charset="0"/>
              </a:rPr>
              <a:t>y = a - b t ,  where y is the performance measure, a and b are </a:t>
            </a:r>
          </a:p>
          <a:p>
            <a:r>
              <a:rPr lang="en-US" altLang="en-US" sz="2400">
                <a:latin typeface="Arial" panose="020B0604020202020204" pitchFamily="34" charset="0"/>
              </a:rPr>
              <a:t>constants to be determined experimentally, and t is the amount </a:t>
            </a:r>
          </a:p>
          <a:p>
            <a:r>
              <a:rPr lang="en-US" altLang="en-US" sz="2400">
                <a:latin typeface="Arial" panose="020B0604020202020204" pitchFamily="34" charset="0"/>
              </a:rPr>
              <a:t>time the product is exposed at a constant stress level</a:t>
            </a:r>
          </a:p>
        </p:txBody>
      </p:sp>
      <p:graphicFrame>
        <p:nvGraphicFramePr>
          <p:cNvPr id="30722" name="Object 4"/>
          <p:cNvGraphicFramePr>
            <a:graphicFrameLocks/>
          </p:cNvGraphicFramePr>
          <p:nvPr/>
        </p:nvGraphicFramePr>
        <p:xfrm>
          <a:off x="2743200" y="3200400"/>
          <a:ext cx="2411413" cy="1357313"/>
        </p:xfrm>
        <a:graphic>
          <a:graphicData uri="http://schemas.openxmlformats.org/presentationml/2006/ole">
            <mc:AlternateContent xmlns:mc="http://schemas.openxmlformats.org/markup-compatibility/2006">
              <mc:Choice xmlns:v="urn:schemas-microsoft-com:vml" Requires="v">
                <p:oleObj spid="_x0000_s30729" name="Equation" r:id="rId4" imgW="736560" imgH="419040" progId="Equation.3">
                  <p:embed/>
                </p:oleObj>
              </mc:Choice>
              <mc:Fallback>
                <p:oleObj name="Equation" r:id="rId4" imgW="736560" imgH="4190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200400"/>
                        <a:ext cx="2411413"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Rectangle 5"/>
          <p:cNvSpPr>
            <a:spLocks noChangeArrowheads="1"/>
          </p:cNvSpPr>
          <p:nvPr/>
        </p:nvSpPr>
        <p:spPr bwMode="auto">
          <a:xfrm>
            <a:off x="974725" y="2727325"/>
            <a:ext cx="249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time to failure, t</a:t>
            </a:r>
            <a:r>
              <a:rPr lang="en-US" altLang="en-US" sz="2400" baseline="-25000">
                <a:latin typeface="Arial" panose="020B0604020202020204" pitchFamily="34" charset="0"/>
              </a:rPr>
              <a:t>f</a:t>
            </a:r>
            <a:r>
              <a:rPr lang="en-US" altLang="en-US" sz="2400">
                <a:latin typeface="Arial" panose="020B0604020202020204" pitchFamily="34" charset="0"/>
              </a:rPr>
              <a:t> :</a:t>
            </a:r>
          </a:p>
        </p:txBody>
      </p:sp>
      <p:sp>
        <p:nvSpPr>
          <p:cNvPr id="30728" name="Rectangle 6"/>
          <p:cNvSpPr>
            <a:spLocks noChangeArrowheads="1"/>
          </p:cNvSpPr>
          <p:nvPr/>
        </p:nvSpPr>
        <p:spPr bwMode="auto">
          <a:xfrm>
            <a:off x="517525" y="4784725"/>
            <a:ext cx="798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where y</a:t>
            </a:r>
            <a:r>
              <a:rPr lang="en-US" altLang="en-US" sz="2400" baseline="-25000">
                <a:latin typeface="Arial" panose="020B0604020202020204" pitchFamily="34" charset="0"/>
              </a:rPr>
              <a:t>f</a:t>
            </a:r>
            <a:r>
              <a:rPr lang="en-US" altLang="en-US" sz="2400">
                <a:latin typeface="Arial" panose="020B0604020202020204" pitchFamily="34" charset="0"/>
              </a:rPr>
              <a:t> is the performance level at which a failure occurs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95400" y="685800"/>
            <a:ext cx="6400800" cy="533400"/>
          </a:xfrm>
        </p:spPr>
        <p:txBody>
          <a:bodyPr/>
          <a:lstStyle/>
          <a:p>
            <a:r>
              <a:rPr lang="en-US" altLang="en-US" sz="3200"/>
              <a:t>Degradation Models-assumptions</a:t>
            </a:r>
            <a:endParaRPr lang="en-US" altLang="en-US" sz="3600"/>
          </a:p>
        </p:txBody>
      </p:sp>
      <p:sp>
        <p:nvSpPr>
          <p:cNvPr id="57347" name="Rectangle 3"/>
          <p:cNvSpPr>
            <a:spLocks noGrp="1" noChangeArrowheads="1"/>
          </p:cNvSpPr>
          <p:nvPr>
            <p:ph idx="1"/>
          </p:nvPr>
        </p:nvSpPr>
        <p:spPr/>
        <p:txBody>
          <a:bodyPr/>
          <a:lstStyle/>
          <a:p>
            <a:pPr>
              <a:buFont typeface="Arial" panose="020B0604020202020204" pitchFamily="34" charset="0"/>
              <a:buChar char="•"/>
            </a:pPr>
            <a:r>
              <a:rPr lang="en-US" altLang="en-US" sz="3200"/>
              <a:t>Not reversible - monotonic decrease in performance</a:t>
            </a:r>
          </a:p>
          <a:p>
            <a:pPr>
              <a:buFont typeface="Arial" panose="020B0604020202020204" pitchFamily="34" charset="0"/>
              <a:buChar char="•"/>
            </a:pPr>
            <a:r>
              <a:rPr lang="en-US" altLang="en-US" sz="3200"/>
              <a:t>single degradation process</a:t>
            </a:r>
          </a:p>
          <a:p>
            <a:pPr>
              <a:buFont typeface="Arial" panose="020B0604020202020204" pitchFamily="34" charset="0"/>
              <a:buChar char="•"/>
            </a:pPr>
            <a:r>
              <a:rPr lang="en-US" altLang="en-US" sz="3200"/>
              <a:t>prior to testing degradation is negligible</a:t>
            </a:r>
          </a:p>
          <a:p>
            <a:pPr>
              <a:buFont typeface="Arial" panose="020B0604020202020204" pitchFamily="34" charset="0"/>
              <a:buChar char="•"/>
            </a:pPr>
            <a:r>
              <a:rPr lang="en-US" altLang="en-US" sz="3200"/>
              <a:t>measurement error is negligible</a:t>
            </a:r>
          </a:p>
        </p:txBody>
      </p:sp>
      <p:sp>
        <p:nvSpPr>
          <p:cNvPr id="5" name="Date Placeholder 3"/>
          <p:cNvSpPr>
            <a:spLocks noGrp="1"/>
          </p:cNvSpPr>
          <p:nvPr>
            <p:ph type="dt" sz="quarter" idx="10"/>
          </p:nvPr>
        </p:nvSpPr>
        <p:spPr/>
        <p:txBody>
          <a:bodyPr/>
          <a:lstStyle/>
          <a:p>
            <a:pPr>
              <a:defRPr/>
            </a:pPr>
            <a:r>
              <a:rPr lang="en-US"/>
              <a:t>Chapter 13</a:t>
            </a:r>
          </a:p>
        </p:txBody>
      </p:sp>
      <p:sp>
        <p:nvSpPr>
          <p:cNvPr id="6" name="Slide Number Placeholder 5"/>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7711AFA-59FD-4E6F-BD71-CAEEDDFBEF4F}" type="slidenum">
              <a:rPr lang="en-US" altLang="en-US" sz="1400">
                <a:latin typeface="Tahoma" panose="020B0604030504040204" pitchFamily="34" charset="0"/>
              </a:rPr>
              <a:pPr/>
              <a:t>44</a:t>
            </a:fld>
            <a:endParaRPr lang="en-US" altLang="en-US" sz="1400">
              <a:latin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1295400" y="381000"/>
            <a:ext cx="7107238" cy="790575"/>
          </a:xfrm>
          <a:noFill/>
        </p:spPr>
        <p:txBody>
          <a:bodyPr/>
          <a:lstStyle/>
          <a:p>
            <a:r>
              <a:rPr lang="en-US" altLang="en-US" sz="3600"/>
              <a:t>Example 13.15</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3CFAD08-7D6D-4342-819E-2772C46DD527}" type="slidenum">
              <a:rPr lang="en-US" altLang="en-US" sz="1400">
                <a:latin typeface="Tahoma" panose="020B0604030504040204" pitchFamily="34" charset="0"/>
              </a:rPr>
              <a:pPr/>
              <a:t>45</a:t>
            </a:fld>
            <a:endParaRPr lang="en-US" altLang="en-US" sz="1400">
              <a:latin typeface="Tahoma" panose="020B0604030504040204" pitchFamily="34" charset="0"/>
            </a:endParaRPr>
          </a:p>
        </p:txBody>
      </p:sp>
      <p:graphicFrame>
        <p:nvGraphicFramePr>
          <p:cNvPr id="31746" name="Object 3"/>
          <p:cNvGraphicFramePr>
            <a:graphicFrameLocks/>
          </p:cNvGraphicFramePr>
          <p:nvPr/>
        </p:nvGraphicFramePr>
        <p:xfrm>
          <a:off x="2514600" y="1447800"/>
          <a:ext cx="2514600" cy="1143000"/>
        </p:xfrm>
        <a:graphic>
          <a:graphicData uri="http://schemas.openxmlformats.org/presentationml/2006/ole">
            <mc:AlternateContent xmlns:mc="http://schemas.openxmlformats.org/markup-compatibility/2006">
              <mc:Choice xmlns:v="urn:schemas-microsoft-com:vml" Requires="v">
                <p:oleObj spid="_x0000_s31753" name="Equation" r:id="rId4" imgW="850680" imgH="431640" progId="Equation.3">
                  <p:embed/>
                </p:oleObj>
              </mc:Choice>
              <mc:Fallback>
                <p:oleObj name="Equation" r:id="rId4" imgW="85068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447800"/>
                        <a:ext cx="2514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1" name="Rectangle 4"/>
          <p:cNvSpPr>
            <a:spLocks noChangeArrowheads="1"/>
          </p:cNvSpPr>
          <p:nvPr/>
        </p:nvSpPr>
        <p:spPr bwMode="auto">
          <a:xfrm>
            <a:off x="381000" y="2590800"/>
            <a:ext cx="805815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200">
                <a:latin typeface="Arial" panose="020B0604020202020204" pitchFamily="34" charset="0"/>
              </a:rPr>
              <a:t>t = exposure time in hours,</a:t>
            </a:r>
          </a:p>
          <a:p>
            <a:r>
              <a:rPr lang="en-US" altLang="en-US" sz="2200">
                <a:latin typeface="Arial" panose="020B0604020202020204" pitchFamily="34" charset="0"/>
              </a:rPr>
              <a:t>w(t) = weight loss due to corrosion after t hours exposure in mg</a:t>
            </a:r>
          </a:p>
          <a:p>
            <a:r>
              <a:rPr lang="en-US" altLang="en-US" sz="2200">
                <a:latin typeface="Arial" panose="020B0604020202020204" pitchFamily="34" charset="0"/>
              </a:rPr>
              <a:t>      = density of the material in grams per cubic centimeter</a:t>
            </a:r>
          </a:p>
          <a:p>
            <a:r>
              <a:rPr lang="en-US" altLang="en-US" sz="2200">
                <a:latin typeface="Arial" panose="020B0604020202020204" pitchFamily="34" charset="0"/>
              </a:rPr>
              <a:t>A = exposed surface area in square centimeters</a:t>
            </a:r>
          </a:p>
          <a:p>
            <a:r>
              <a:rPr lang="en-US" altLang="en-US" sz="2200">
                <a:latin typeface="Arial" panose="020B0604020202020204" pitchFamily="34" charset="0"/>
              </a:rPr>
              <a:t>k = 87.6, a constant which converts CPR to millimeters per year</a:t>
            </a:r>
          </a:p>
        </p:txBody>
      </p:sp>
      <p:graphicFrame>
        <p:nvGraphicFramePr>
          <p:cNvPr id="31747" name="Object 5"/>
          <p:cNvGraphicFramePr>
            <a:graphicFrameLocks/>
          </p:cNvGraphicFramePr>
          <p:nvPr/>
        </p:nvGraphicFramePr>
        <p:xfrm>
          <a:off x="533400" y="2971800"/>
          <a:ext cx="312738" cy="373063"/>
        </p:xfrm>
        <a:graphic>
          <a:graphicData uri="http://schemas.openxmlformats.org/presentationml/2006/ole">
            <mc:AlternateContent xmlns:mc="http://schemas.openxmlformats.org/markup-compatibility/2006">
              <mc:Choice xmlns:v="urn:schemas-microsoft-com:vml" Requires="v">
                <p:oleObj spid="_x0000_s31754" name="Equation" r:id="rId6" imgW="139680" imgH="164880" progId="Equation.3">
                  <p:embed/>
                </p:oleObj>
              </mc:Choice>
              <mc:Fallback>
                <p:oleObj name="Equation" r:id="rId6" imgW="139680" imgH="1648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971800"/>
                        <a:ext cx="312738"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Rectangle 6"/>
          <p:cNvSpPr>
            <a:spLocks noChangeArrowheads="1"/>
          </p:cNvSpPr>
          <p:nvPr/>
        </p:nvSpPr>
        <p:spPr bwMode="auto">
          <a:xfrm>
            <a:off x="304800" y="4495800"/>
            <a:ext cx="79311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200">
                <a:latin typeface="Arial" panose="020B0604020202020204" pitchFamily="34" charset="0"/>
              </a:rPr>
              <a:t>If  l</a:t>
            </a:r>
            <a:r>
              <a:rPr lang="en-US" altLang="en-US" sz="2200" baseline="-25000">
                <a:latin typeface="Arial" panose="020B0604020202020204" pitchFamily="34" charset="0"/>
              </a:rPr>
              <a:t>f</a:t>
            </a:r>
            <a:r>
              <a:rPr lang="en-US" altLang="en-US" sz="2200">
                <a:latin typeface="Arial" panose="020B0604020202020204" pitchFamily="34" charset="0"/>
              </a:rPr>
              <a:t> is the allowable loss in millimeters after which the material </a:t>
            </a:r>
          </a:p>
          <a:p>
            <a:r>
              <a:rPr lang="en-US" altLang="en-US" sz="2200">
                <a:latin typeface="Arial" panose="020B0604020202020204" pitchFamily="34" charset="0"/>
              </a:rPr>
              <a:t>is no longer structurally sound, then the time to failure is </a:t>
            </a:r>
          </a:p>
          <a:p>
            <a:r>
              <a:rPr lang="en-US" altLang="en-US" sz="2200">
                <a:latin typeface="Arial" panose="020B0604020202020204" pitchFamily="34" charset="0"/>
              </a:rPr>
              <a:t>projected to be</a:t>
            </a:r>
          </a:p>
          <a:p>
            <a:r>
              <a:rPr lang="en-US" altLang="en-US" sz="2200">
                <a:latin typeface="Arial" panose="020B0604020202020204" pitchFamily="34" charset="0"/>
              </a:rPr>
              <a:t>		t</a:t>
            </a:r>
            <a:r>
              <a:rPr lang="en-US" altLang="en-US" sz="2200" baseline="-25000">
                <a:latin typeface="Arial" panose="020B0604020202020204" pitchFamily="34" charset="0"/>
              </a:rPr>
              <a:t>f</a:t>
            </a:r>
            <a:r>
              <a:rPr lang="en-US" altLang="en-US" sz="2200">
                <a:latin typeface="Arial" panose="020B0604020202020204" pitchFamily="34" charset="0"/>
              </a:rPr>
              <a:t> = l</a:t>
            </a:r>
            <a:r>
              <a:rPr lang="en-US" altLang="en-US" sz="2200" baseline="-25000">
                <a:latin typeface="Arial" panose="020B0604020202020204" pitchFamily="34" charset="0"/>
              </a:rPr>
              <a:t>f</a:t>
            </a:r>
            <a:r>
              <a:rPr lang="en-US" altLang="en-US" sz="2200">
                <a:latin typeface="Arial" panose="020B0604020202020204" pitchFamily="34" charset="0"/>
              </a:rPr>
              <a:t> / CPR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295400" y="533400"/>
            <a:ext cx="7107238" cy="790575"/>
          </a:xfrm>
          <a:noFill/>
        </p:spPr>
        <p:txBody>
          <a:bodyPr/>
          <a:lstStyle/>
          <a:p>
            <a:r>
              <a:rPr lang="en-US" altLang="en-US" sz="3600"/>
              <a:t>Example 13.16</a:t>
            </a:r>
          </a:p>
        </p:txBody>
      </p:sp>
      <p:sp>
        <p:nvSpPr>
          <p:cNvPr id="6" name="Date Placeholder 2"/>
          <p:cNvSpPr>
            <a:spLocks noGrp="1"/>
          </p:cNvSpPr>
          <p:nvPr>
            <p:ph type="dt" sz="quarter" idx="10"/>
          </p:nvPr>
        </p:nvSpPr>
        <p:spPr/>
        <p:txBody>
          <a:bodyPr/>
          <a:lstStyle/>
          <a:p>
            <a:pPr>
              <a:defRPr/>
            </a:pPr>
            <a:r>
              <a:rPr lang="en-US"/>
              <a:t>Chapter 13</a:t>
            </a:r>
          </a:p>
        </p:txBody>
      </p:sp>
      <p:sp>
        <p:nvSpPr>
          <p:cNvPr id="7"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B89650D-BF08-4F13-AED7-C80B01432FBC}" type="slidenum">
              <a:rPr lang="en-US" altLang="en-US" sz="1400">
                <a:latin typeface="Tahoma" panose="020B0604030504040204" pitchFamily="34" charset="0"/>
              </a:rPr>
              <a:pPr/>
              <a:t>46</a:t>
            </a:fld>
            <a:endParaRPr lang="en-US" altLang="en-US" sz="1400">
              <a:latin typeface="Tahoma" panose="020B0604030504040204" pitchFamily="34" charset="0"/>
            </a:endParaRPr>
          </a:p>
        </p:txBody>
      </p:sp>
      <p:graphicFrame>
        <p:nvGraphicFramePr>
          <p:cNvPr id="32770" name="Object 3"/>
          <p:cNvGraphicFramePr>
            <a:graphicFrameLocks/>
          </p:cNvGraphicFramePr>
          <p:nvPr/>
        </p:nvGraphicFramePr>
        <p:xfrm>
          <a:off x="609600" y="1905000"/>
          <a:ext cx="2081213" cy="938213"/>
        </p:xfrm>
        <a:graphic>
          <a:graphicData uri="http://schemas.openxmlformats.org/presentationml/2006/ole">
            <mc:AlternateContent xmlns:mc="http://schemas.openxmlformats.org/markup-compatibility/2006">
              <mc:Choice xmlns:v="urn:schemas-microsoft-com:vml" Requires="v">
                <p:oleObj spid="_x0000_s32776" name="Equation" r:id="rId4" imgW="495000" imgH="228600" progId="Equation.3">
                  <p:embed/>
                </p:oleObj>
              </mc:Choice>
              <mc:Fallback>
                <p:oleObj name="Equation" r:id="rId4" imgW="495000" imgH="2286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05000"/>
                        <a:ext cx="2081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4"/>
          <p:cNvSpPr>
            <a:spLocks noChangeArrowheads="1"/>
          </p:cNvSpPr>
          <p:nvPr/>
        </p:nvSpPr>
        <p:spPr bwMode="auto">
          <a:xfrm>
            <a:off x="3124200" y="1676400"/>
            <a:ext cx="42259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where p = potency of the drug</a:t>
            </a:r>
          </a:p>
          <a:p>
            <a:r>
              <a:rPr lang="en-US" altLang="en-US" sz="2400">
                <a:latin typeface="Arial" panose="020B0604020202020204" pitchFamily="34" charset="0"/>
              </a:rPr>
              <a:t> r = rate of chemical reaction</a:t>
            </a:r>
          </a:p>
          <a:p>
            <a:r>
              <a:rPr lang="en-US" altLang="en-US" sz="2400">
                <a:latin typeface="Arial" panose="020B0604020202020204" pitchFamily="34" charset="0"/>
              </a:rPr>
              <a:t> t = drug exposure time </a:t>
            </a:r>
          </a:p>
          <a:p>
            <a:endParaRPr lang="en-US" altLang="en-US" sz="2400">
              <a:latin typeface="Arial" panose="020B0604020202020204" pitchFamily="34" charset="0"/>
            </a:endParaRPr>
          </a:p>
          <a:p>
            <a:r>
              <a:rPr lang="en-US" altLang="en-US" sz="2400">
                <a:latin typeface="Arial" panose="020B0604020202020204" pitchFamily="34" charset="0"/>
              </a:rPr>
              <a:t>then   t = - ln p / r</a:t>
            </a:r>
          </a:p>
        </p:txBody>
      </p:sp>
      <p:graphicFrame>
        <p:nvGraphicFramePr>
          <p:cNvPr id="32771" name="Object 5"/>
          <p:cNvGraphicFramePr>
            <a:graphicFrameLocks/>
          </p:cNvGraphicFramePr>
          <p:nvPr/>
        </p:nvGraphicFramePr>
        <p:xfrm>
          <a:off x="1295400" y="4038600"/>
          <a:ext cx="5562600" cy="1454150"/>
        </p:xfrm>
        <a:graphic>
          <a:graphicData uri="http://schemas.openxmlformats.org/presentationml/2006/ole">
            <mc:AlternateContent xmlns:mc="http://schemas.openxmlformats.org/markup-compatibility/2006">
              <mc:Choice xmlns:v="urn:schemas-microsoft-com:vml" Requires="v">
                <p:oleObj spid="_x0000_s32777" name="Equation" r:id="rId6" imgW="1574640" imgH="419040" progId="Equation.3">
                  <p:embed/>
                </p:oleObj>
              </mc:Choice>
              <mc:Fallback>
                <p:oleObj name="Equation" r:id="rId6" imgW="1574640" imgH="4190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038600"/>
                        <a:ext cx="55626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1219200" y="685800"/>
            <a:ext cx="6705600" cy="533400"/>
          </a:xfrm>
          <a:noFill/>
        </p:spPr>
        <p:txBody>
          <a:bodyPr/>
          <a:lstStyle/>
          <a:p>
            <a:r>
              <a:rPr lang="en-US" altLang="en-US" sz="3600"/>
              <a:t>Cumulative Damage Models</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7D24837-12FD-4C0E-90A9-CB13321D02DF}" type="slidenum">
              <a:rPr lang="en-US" altLang="en-US" sz="1400">
                <a:latin typeface="Tahoma" panose="020B0604030504040204" pitchFamily="34" charset="0"/>
              </a:rPr>
              <a:pPr/>
              <a:t>47</a:t>
            </a:fld>
            <a:endParaRPr lang="en-US" altLang="en-US" sz="1400">
              <a:latin typeface="Tahoma" panose="020B0604030504040204" pitchFamily="34" charset="0"/>
            </a:endParaRPr>
          </a:p>
        </p:txBody>
      </p:sp>
      <p:graphicFrame>
        <p:nvGraphicFramePr>
          <p:cNvPr id="33794" name="Object 3"/>
          <p:cNvGraphicFramePr>
            <a:graphicFrameLocks/>
          </p:cNvGraphicFramePr>
          <p:nvPr/>
        </p:nvGraphicFramePr>
        <p:xfrm>
          <a:off x="914400" y="1981200"/>
          <a:ext cx="1927225" cy="1427163"/>
        </p:xfrm>
        <a:graphic>
          <a:graphicData uri="http://schemas.openxmlformats.org/presentationml/2006/ole">
            <mc:AlternateContent xmlns:mc="http://schemas.openxmlformats.org/markup-compatibility/2006">
              <mc:Choice xmlns:v="urn:schemas-microsoft-com:vml" Requires="v">
                <p:oleObj spid="_x0000_s33801" name="Equation" r:id="rId4" imgW="596880" imgH="444240" progId="Equation.3">
                  <p:embed/>
                </p:oleObj>
              </mc:Choice>
              <mc:Fallback>
                <p:oleObj name="Equation" r:id="rId4" imgW="596880" imgH="4442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981200"/>
                        <a:ext cx="1927225"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9" name="Rectangle 4"/>
          <p:cNvSpPr>
            <a:spLocks noChangeArrowheads="1"/>
          </p:cNvSpPr>
          <p:nvPr/>
        </p:nvSpPr>
        <p:spPr bwMode="auto">
          <a:xfrm>
            <a:off x="609600" y="1524000"/>
            <a:ext cx="184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Minor’s rule:</a:t>
            </a:r>
          </a:p>
        </p:txBody>
      </p:sp>
      <p:sp>
        <p:nvSpPr>
          <p:cNvPr id="33800" name="Rectangle 5"/>
          <p:cNvSpPr>
            <a:spLocks noChangeArrowheads="1"/>
          </p:cNvSpPr>
          <p:nvPr/>
        </p:nvSpPr>
        <p:spPr bwMode="auto">
          <a:xfrm>
            <a:off x="3276600" y="2362200"/>
            <a:ext cx="5641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a:t>
            </a:r>
            <a:r>
              <a:rPr lang="en-US" altLang="en-US" sz="2400" baseline="-25000">
                <a:latin typeface="Arial" panose="020B0604020202020204" pitchFamily="34" charset="0"/>
              </a:rPr>
              <a:t>i </a:t>
            </a:r>
            <a:r>
              <a:rPr lang="en-US" altLang="en-US" sz="2400">
                <a:latin typeface="Arial" panose="020B0604020202020204" pitchFamily="34" charset="0"/>
              </a:rPr>
              <a:t>= the amount of time at stress level i</a:t>
            </a:r>
          </a:p>
          <a:p>
            <a:r>
              <a:rPr lang="en-US" altLang="en-US" sz="2400">
                <a:latin typeface="Arial" panose="020B0604020202020204" pitchFamily="34" charset="0"/>
              </a:rPr>
              <a:t>L</a:t>
            </a:r>
            <a:r>
              <a:rPr lang="en-US" altLang="en-US" sz="2400" baseline="-25000">
                <a:latin typeface="Arial" panose="020B0604020202020204" pitchFamily="34" charset="0"/>
              </a:rPr>
              <a:t>i</a:t>
            </a:r>
            <a:r>
              <a:rPr lang="en-US" altLang="en-US" sz="2400">
                <a:latin typeface="Arial" panose="020B0604020202020204" pitchFamily="34" charset="0"/>
              </a:rPr>
              <a:t> = the expected lifetime at stress level i</a:t>
            </a:r>
          </a:p>
        </p:txBody>
      </p:sp>
      <p:graphicFrame>
        <p:nvGraphicFramePr>
          <p:cNvPr id="33795" name="Object 6"/>
          <p:cNvGraphicFramePr>
            <a:graphicFrameLocks/>
          </p:cNvGraphicFramePr>
          <p:nvPr/>
        </p:nvGraphicFramePr>
        <p:xfrm>
          <a:off x="1447800" y="4343400"/>
          <a:ext cx="5084763" cy="1214438"/>
        </p:xfrm>
        <a:graphic>
          <a:graphicData uri="http://schemas.openxmlformats.org/presentationml/2006/ole">
            <mc:AlternateContent xmlns:mc="http://schemas.openxmlformats.org/markup-compatibility/2006">
              <mc:Choice xmlns:v="urn:schemas-microsoft-com:vml" Requires="v">
                <p:oleObj spid="_x0000_s33802" name="Equation" r:id="rId6" imgW="1777680" imgH="431640" progId="Equation.3">
                  <p:embed/>
                </p:oleObj>
              </mc:Choice>
              <mc:Fallback>
                <p:oleObj name="Equation" r:id="rId6" imgW="1777680" imgH="43164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343400"/>
                        <a:ext cx="5084763"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447800" y="381000"/>
            <a:ext cx="6096000" cy="381000"/>
          </a:xfrm>
          <a:noFill/>
        </p:spPr>
        <p:txBody>
          <a:bodyPr/>
          <a:lstStyle/>
          <a:p>
            <a:r>
              <a:rPr lang="en-US" altLang="en-US" sz="3200"/>
              <a:t>Cumulative Damage Models</a:t>
            </a:r>
          </a:p>
        </p:txBody>
      </p:sp>
      <p:sp>
        <p:nvSpPr>
          <p:cNvPr id="15" name="Date Placeholder 2"/>
          <p:cNvSpPr>
            <a:spLocks noGrp="1"/>
          </p:cNvSpPr>
          <p:nvPr>
            <p:ph type="dt" sz="quarter" idx="10"/>
          </p:nvPr>
        </p:nvSpPr>
        <p:spPr/>
        <p:txBody>
          <a:bodyPr/>
          <a:lstStyle/>
          <a:p>
            <a:pPr>
              <a:defRPr/>
            </a:pPr>
            <a:r>
              <a:rPr lang="en-US"/>
              <a:t>Chapter 13</a:t>
            </a:r>
          </a:p>
        </p:txBody>
      </p:sp>
      <p:sp>
        <p:nvSpPr>
          <p:cNvPr id="16"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D579092-9237-46C9-882A-906FE2003B21}" type="slidenum">
              <a:rPr lang="en-US" altLang="en-US" sz="1400">
                <a:latin typeface="Tahoma" panose="020B0604030504040204" pitchFamily="34" charset="0"/>
              </a:rPr>
              <a:pPr/>
              <a:t>48</a:t>
            </a:fld>
            <a:endParaRPr lang="en-US" altLang="en-US" sz="1400">
              <a:latin typeface="Tahoma" panose="020B0604030504040204" pitchFamily="34" charset="0"/>
            </a:endParaRPr>
          </a:p>
        </p:txBody>
      </p:sp>
      <p:graphicFrame>
        <p:nvGraphicFramePr>
          <p:cNvPr id="34818" name="Object 3"/>
          <p:cNvGraphicFramePr>
            <a:graphicFrameLocks/>
          </p:cNvGraphicFramePr>
          <p:nvPr/>
        </p:nvGraphicFramePr>
        <p:xfrm>
          <a:off x="990600" y="838200"/>
          <a:ext cx="7246938" cy="5429250"/>
        </p:xfrm>
        <a:graphic>
          <a:graphicData uri="http://schemas.openxmlformats.org/presentationml/2006/ole">
            <mc:AlternateContent xmlns:mc="http://schemas.openxmlformats.org/markup-compatibility/2006">
              <mc:Choice xmlns:v="urn:schemas-microsoft-com:vml" Requires="v">
                <p:oleObj spid="_x0000_s34833" name="Presentation" r:id="rId4" imgW="4562280" imgH="3419280" progId="PowerPoint.Show.8">
                  <p:embed/>
                </p:oleObj>
              </mc:Choice>
              <mc:Fallback>
                <p:oleObj name="Presentation" r:id="rId4" imgW="4562280" imgH="3419280" progId="PowerPoint.Show.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838200"/>
                        <a:ext cx="7246938" cy="5429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823" name="Group 4"/>
          <p:cNvGrpSpPr>
            <a:grpSpLocks/>
          </p:cNvGrpSpPr>
          <p:nvPr/>
        </p:nvGrpSpPr>
        <p:grpSpPr bwMode="auto">
          <a:xfrm>
            <a:off x="1905000" y="2109788"/>
            <a:ext cx="2176463" cy="481012"/>
            <a:chOff x="1200" y="1425"/>
            <a:chExt cx="1371" cy="303"/>
          </a:xfrm>
        </p:grpSpPr>
        <p:sp>
          <p:nvSpPr>
            <p:cNvPr id="57349" name="Rectangle 5"/>
            <p:cNvSpPr>
              <a:spLocks noChangeArrowheads="1"/>
            </p:cNvSpPr>
            <p:nvPr/>
          </p:nvSpPr>
          <p:spPr bwMode="auto">
            <a:xfrm>
              <a:off x="1430" y="1425"/>
              <a:ext cx="1141" cy="231"/>
            </a:xfrm>
            <a:prstGeom prst="rect">
              <a:avLst/>
            </a:prstGeom>
            <a:solidFill>
              <a:schemeClr val="accent1">
                <a:lumMod val="20000"/>
                <a:lumOff val="80000"/>
              </a:schemeClr>
            </a:solidFill>
            <a:ln w="9525">
              <a:solidFill>
                <a:schemeClr val="tx1"/>
              </a:solidFill>
              <a:miter lim="800000"/>
              <a:headEnd/>
              <a:tailEnd/>
            </a:ln>
            <a:effectLst/>
          </p:spPr>
          <p:txBody>
            <a:bodyPr wrap="none" lIns="92075" tIns="46038" rIns="92075" bIns="46038">
              <a:spAutoFit/>
            </a:bodyPr>
            <a:lstStyle/>
            <a:p>
              <a:pPr>
                <a:defRPr/>
              </a:pPr>
              <a:r>
                <a:rPr lang="en-US" sz="1800" dirty="0">
                  <a:latin typeface="Arial" pitchFamily="34" charset="0"/>
                </a:rPr>
                <a:t>1.  test to failure</a:t>
              </a:r>
            </a:p>
          </p:txBody>
        </p:sp>
        <p:sp>
          <p:nvSpPr>
            <p:cNvPr id="34832" name="Line 6"/>
            <p:cNvSpPr>
              <a:spLocks noChangeShapeType="1"/>
            </p:cNvSpPr>
            <p:nvPr/>
          </p:nvSpPr>
          <p:spPr bwMode="auto">
            <a:xfrm flipV="1">
              <a:off x="1200" y="1536"/>
              <a:ext cx="240" cy="192"/>
            </a:xfrm>
            <a:prstGeom prst="line">
              <a:avLst/>
            </a:prstGeom>
            <a:noFill/>
            <a:ln w="25400">
              <a:solidFill>
                <a:schemeClr val="bg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24" name="Group 7"/>
          <p:cNvGrpSpPr>
            <a:grpSpLocks/>
          </p:cNvGrpSpPr>
          <p:nvPr/>
        </p:nvGrpSpPr>
        <p:grpSpPr bwMode="auto">
          <a:xfrm>
            <a:off x="1279525" y="3733800"/>
            <a:ext cx="2940050" cy="2257425"/>
            <a:chOff x="806" y="2448"/>
            <a:chExt cx="1852" cy="1422"/>
          </a:xfrm>
        </p:grpSpPr>
        <p:sp>
          <p:nvSpPr>
            <p:cNvPr id="57352" name="Rectangle 8"/>
            <p:cNvSpPr>
              <a:spLocks noChangeArrowheads="1"/>
            </p:cNvSpPr>
            <p:nvPr/>
          </p:nvSpPr>
          <p:spPr bwMode="auto">
            <a:xfrm>
              <a:off x="806" y="3633"/>
              <a:ext cx="1852" cy="237"/>
            </a:xfrm>
            <a:prstGeom prst="rect">
              <a:avLst/>
            </a:prstGeom>
            <a:solidFill>
              <a:schemeClr val="accent1">
                <a:lumMod val="20000"/>
                <a:lumOff val="80000"/>
              </a:schemeClr>
            </a:solidFill>
            <a:ln w="9525">
              <a:solidFill>
                <a:schemeClr val="tx1"/>
              </a:solidFill>
              <a:miter lim="800000"/>
              <a:headEnd/>
              <a:tailEnd/>
            </a:ln>
            <a:effectLst/>
          </p:spPr>
          <p:txBody>
            <a:bodyPr wrap="none" lIns="92075" tIns="46038" rIns="92075" bIns="46038">
              <a:spAutoFit/>
            </a:bodyPr>
            <a:lstStyle/>
            <a:p>
              <a:pPr>
                <a:defRPr/>
              </a:pPr>
              <a:r>
                <a:rPr lang="en-US" sz="1800" dirty="0">
                  <a:latin typeface="Arial" pitchFamily="34" charset="0"/>
                </a:rPr>
                <a:t>2. test to t</a:t>
              </a:r>
              <a:r>
                <a:rPr lang="en-US" sz="1800" baseline="-25000" dirty="0">
                  <a:latin typeface="Arial" pitchFamily="34" charset="0"/>
                </a:rPr>
                <a:t>1</a:t>
              </a:r>
              <a:r>
                <a:rPr lang="en-US" sz="1800" dirty="0">
                  <a:latin typeface="Arial" pitchFamily="34" charset="0"/>
                </a:rPr>
                <a:t> then to failure t</a:t>
              </a:r>
              <a:r>
                <a:rPr lang="en-US" sz="1800" baseline="-25000" dirty="0">
                  <a:latin typeface="Arial" pitchFamily="34" charset="0"/>
                </a:rPr>
                <a:t>2</a:t>
              </a:r>
            </a:p>
          </p:txBody>
        </p:sp>
        <p:sp>
          <p:nvSpPr>
            <p:cNvPr id="34829" name="Line 9"/>
            <p:cNvSpPr>
              <a:spLocks noChangeShapeType="1"/>
            </p:cNvSpPr>
            <p:nvPr/>
          </p:nvSpPr>
          <p:spPr bwMode="auto">
            <a:xfrm flipH="1">
              <a:off x="1488" y="3408"/>
              <a:ext cx="288" cy="24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30" name="Line 10"/>
            <p:cNvSpPr>
              <a:spLocks noChangeShapeType="1"/>
            </p:cNvSpPr>
            <p:nvPr/>
          </p:nvSpPr>
          <p:spPr bwMode="auto">
            <a:xfrm flipH="1">
              <a:off x="960" y="2448"/>
              <a:ext cx="144" cy="110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25" name="Group 16"/>
          <p:cNvGrpSpPr>
            <a:grpSpLocks/>
          </p:cNvGrpSpPr>
          <p:nvPr/>
        </p:nvGrpSpPr>
        <p:grpSpPr bwMode="auto">
          <a:xfrm>
            <a:off x="4876800" y="1219200"/>
            <a:ext cx="2709863" cy="3452813"/>
            <a:chOff x="3072" y="864"/>
            <a:chExt cx="1707" cy="2175"/>
          </a:xfrm>
        </p:grpSpPr>
        <p:graphicFrame>
          <p:nvGraphicFramePr>
            <p:cNvPr id="34819" name="Object 12"/>
            <p:cNvGraphicFramePr>
              <a:graphicFrameLocks/>
            </p:cNvGraphicFramePr>
            <p:nvPr/>
          </p:nvGraphicFramePr>
          <p:xfrm>
            <a:off x="3845" y="1164"/>
            <a:ext cx="934" cy="771"/>
          </p:xfrm>
          <a:graphic>
            <a:graphicData uri="http://schemas.openxmlformats.org/presentationml/2006/ole">
              <mc:AlternateContent xmlns:mc="http://schemas.openxmlformats.org/markup-compatibility/2006">
                <mc:Choice xmlns:v="urn:schemas-microsoft-com:vml" Requires="v">
                  <p:oleObj spid="_x0000_s34834" name="Equation" r:id="rId6" imgW="736560" imgH="609480" progId="Equation.3">
                    <p:embed/>
                  </p:oleObj>
                </mc:Choice>
                <mc:Fallback>
                  <p:oleObj name="Equation" r:id="rId6" imgW="736560" imgH="609480" progId="Equation.3">
                    <p:embed/>
                    <p:pic>
                      <p:nvPicPr>
                        <p:cNvPr id="0" name="Object 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 y="1164"/>
                          <a:ext cx="934" cy="771"/>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6" name="Line 13"/>
            <p:cNvSpPr>
              <a:spLocks noChangeShapeType="1"/>
            </p:cNvSpPr>
            <p:nvPr/>
          </p:nvSpPr>
          <p:spPr bwMode="auto">
            <a:xfrm flipV="1">
              <a:off x="3216" y="1791"/>
              <a:ext cx="576" cy="1248"/>
            </a:xfrm>
            <a:prstGeom prst="line">
              <a:avLst/>
            </a:prstGeom>
            <a:noFill/>
            <a:ln w="25400">
              <a:solidFill>
                <a:schemeClr val="tx2"/>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8" name="Rectangle 14"/>
            <p:cNvSpPr>
              <a:spLocks noChangeArrowheads="1"/>
            </p:cNvSpPr>
            <p:nvPr/>
          </p:nvSpPr>
          <p:spPr bwMode="auto">
            <a:xfrm>
              <a:off x="3072" y="864"/>
              <a:ext cx="618" cy="237"/>
            </a:xfrm>
            <a:prstGeom prst="rect">
              <a:avLst/>
            </a:prstGeom>
            <a:solidFill>
              <a:schemeClr val="accent1">
                <a:lumMod val="20000"/>
                <a:lumOff val="80000"/>
              </a:schemeClr>
            </a:solidFill>
            <a:ln w="9525">
              <a:solidFill>
                <a:schemeClr val="tx2"/>
              </a:solidFill>
              <a:miter lim="800000"/>
              <a:headEnd/>
              <a:tailEnd/>
            </a:ln>
            <a:effectLst/>
          </p:spPr>
          <p:txBody>
            <a:bodyPr wrap="none" lIns="92075" tIns="46038" rIns="92075" bIns="46038">
              <a:spAutoFit/>
            </a:bodyPr>
            <a:lstStyle/>
            <a:p>
              <a:pPr>
                <a:defRPr/>
              </a:pPr>
              <a:r>
                <a:rPr lang="en-US" sz="1800" dirty="0">
                  <a:latin typeface="Arial" pitchFamily="34" charset="0"/>
                </a:rPr>
                <a:t>3. solve</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z="3600"/>
              <a:t>The End of Chapter 13</a:t>
            </a:r>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35E8CB4B-7A2E-4EB0-B4DD-ED4F46A0E0CB}" type="slidenum">
              <a:rPr lang="en-US" altLang="en-US" sz="1400">
                <a:latin typeface="Tahoma" panose="020B0604030504040204" pitchFamily="34" charset="0"/>
              </a:rPr>
              <a:pPr/>
              <a:t>49</a:t>
            </a:fld>
            <a:endParaRPr lang="en-US" altLang="en-US" sz="1400">
              <a:latin typeface="Tahoma" panose="020B0604030504040204" pitchFamily="34" charset="0"/>
            </a:endParaRPr>
          </a:p>
        </p:txBody>
      </p:sp>
      <p:pic>
        <p:nvPicPr>
          <p:cNvPr id="583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24200"/>
            <a:ext cx="28511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8374" name="AutoShape 4"/>
          <p:cNvSpPr>
            <a:spLocks noChangeArrowheads="1"/>
          </p:cNvSpPr>
          <p:nvPr/>
        </p:nvSpPr>
        <p:spPr bwMode="auto">
          <a:xfrm>
            <a:off x="1828800" y="990600"/>
            <a:ext cx="2667000" cy="1676400"/>
          </a:xfrm>
          <a:prstGeom prst="wedgeEllipseCallout">
            <a:avLst>
              <a:gd name="adj1" fmla="val -21727"/>
              <a:gd name="adj2" fmla="val 72255"/>
            </a:avLst>
          </a:prstGeom>
          <a:solidFill>
            <a:srgbClr val="CCFFCC"/>
          </a:solidFill>
          <a:ln w="12700">
            <a:solidFill>
              <a:schemeClr val="tx1"/>
            </a:solidFill>
            <a:miter lim="800000"/>
            <a:headEnd type="none" w="sm" len="sm"/>
            <a:tailEnd type="none" w="sm" len="sm"/>
          </a:ln>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algn="ctr"/>
            <a:r>
              <a:rPr lang="en-US" altLang="en-US"/>
              <a:t>I have found this discussion to be quite </a:t>
            </a:r>
            <a:r>
              <a:rPr lang="en-US" altLang="en-US" b="1"/>
              <a:t>stress full</a:t>
            </a:r>
          </a:p>
        </p:txBody>
      </p:sp>
      <p:pic>
        <p:nvPicPr>
          <p:cNvPr id="5837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819400"/>
            <a:ext cx="25050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8376" name="AutoShape 6"/>
          <p:cNvSpPr>
            <a:spLocks noChangeArrowheads="1"/>
          </p:cNvSpPr>
          <p:nvPr/>
        </p:nvSpPr>
        <p:spPr bwMode="auto">
          <a:xfrm>
            <a:off x="5334000" y="1066800"/>
            <a:ext cx="2819400" cy="1524000"/>
          </a:xfrm>
          <a:prstGeom prst="wedgeEllipseCallout">
            <a:avLst>
              <a:gd name="adj1" fmla="val 1634"/>
              <a:gd name="adj2" fmla="val 83440"/>
            </a:avLst>
          </a:prstGeom>
          <a:solidFill>
            <a:srgbClr val="CCFFCC"/>
          </a:solidFill>
          <a:ln w="12700">
            <a:solidFill>
              <a:schemeClr val="tx1"/>
            </a:solidFill>
            <a:miter lim="800000"/>
            <a:headEnd type="none" w="sm" len="sm"/>
            <a:tailEnd type="none" w="sm" len="sm"/>
          </a:ln>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algn="ctr"/>
            <a:r>
              <a:rPr lang="en-US" altLang="en-US"/>
              <a:t>I feel I have degraded in an accelerated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371600" y="457200"/>
            <a:ext cx="7107238" cy="790575"/>
          </a:xfrm>
          <a:noFill/>
        </p:spPr>
        <p:txBody>
          <a:bodyPr/>
          <a:lstStyle/>
          <a:p>
            <a:r>
              <a:rPr lang="en-US" altLang="en-US"/>
              <a:t>Example 13.2</a:t>
            </a:r>
          </a:p>
        </p:txBody>
      </p:sp>
      <p:sp>
        <p:nvSpPr>
          <p:cNvPr id="5" name="Date Placeholder 2"/>
          <p:cNvSpPr>
            <a:spLocks noGrp="1"/>
          </p:cNvSpPr>
          <p:nvPr>
            <p:ph type="dt" sz="quarter" idx="10"/>
          </p:nvPr>
        </p:nvSpPr>
        <p:spPr/>
        <p:txBody>
          <a:bodyPr/>
          <a:lstStyle/>
          <a:p>
            <a:pPr>
              <a:defRPr/>
            </a:pPr>
            <a:r>
              <a:rPr lang="en-US"/>
              <a:t>Chapter 13</a:t>
            </a:r>
          </a:p>
        </p:txBody>
      </p:sp>
      <p:sp>
        <p:nvSpPr>
          <p:cNvPr id="6"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F62698B8-458B-45A6-8B2D-180816320D12}"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sp>
        <p:nvSpPr>
          <p:cNvPr id="47109" name="Rectangle 3"/>
          <p:cNvSpPr>
            <a:spLocks noChangeArrowheads="1"/>
          </p:cNvSpPr>
          <p:nvPr/>
        </p:nvSpPr>
        <p:spPr bwMode="auto">
          <a:xfrm>
            <a:off x="365125" y="1812925"/>
            <a:ext cx="83502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Ten units were placed on test with a failed unit immediately </a:t>
            </a:r>
          </a:p>
          <a:p>
            <a:r>
              <a:rPr lang="en-US" altLang="en-US" sz="2400">
                <a:latin typeface="Arial" panose="020B0604020202020204" pitchFamily="34" charset="0"/>
              </a:rPr>
              <a:t>replaced. The test was terminated after the 8th failure which </a:t>
            </a:r>
          </a:p>
          <a:p>
            <a:r>
              <a:rPr lang="en-US" altLang="en-US" sz="2400">
                <a:latin typeface="Arial" panose="020B0604020202020204" pitchFamily="34" charset="0"/>
              </a:rPr>
              <a:t>occurred at 20 hours. </a:t>
            </a:r>
          </a:p>
        </p:txBody>
      </p:sp>
      <p:sp>
        <p:nvSpPr>
          <p:cNvPr id="47110" name="Rectangle 4"/>
          <p:cNvSpPr>
            <a:spLocks noChangeArrowheads="1"/>
          </p:cNvSpPr>
          <p:nvPr/>
        </p:nvSpPr>
        <p:spPr bwMode="auto">
          <a:xfrm>
            <a:off x="974725" y="3565525"/>
            <a:ext cx="69262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This is type II testing with replacement.  Therefore</a:t>
            </a:r>
          </a:p>
          <a:p>
            <a:endParaRPr lang="en-US" altLang="en-US" sz="2400">
              <a:latin typeface="Arial" panose="020B0604020202020204" pitchFamily="34" charset="0"/>
            </a:endParaRPr>
          </a:p>
          <a:p>
            <a:r>
              <a:rPr lang="en-US" altLang="en-US" sz="2400">
                <a:latin typeface="Arial" panose="020B0604020202020204" pitchFamily="34" charset="0"/>
              </a:rPr>
              <a:t>		     T = (10) (20) = 200 hours</a:t>
            </a:r>
          </a:p>
          <a:p>
            <a:endParaRPr lang="en-US" altLang="en-US" sz="2400">
              <a:latin typeface="Arial" panose="020B0604020202020204" pitchFamily="34" charset="0"/>
            </a:endParaRPr>
          </a:p>
          <a:p>
            <a:r>
              <a:rPr lang="en-US" altLang="en-US" sz="2400">
                <a:latin typeface="Arial" panose="020B0604020202020204" pitchFamily="34" charset="0"/>
              </a:rPr>
              <a:t>		    MTTF = 200/8 = 25 hours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219200" y="762000"/>
            <a:ext cx="7467600" cy="533400"/>
          </a:xfrm>
          <a:noFill/>
        </p:spPr>
        <p:txBody>
          <a:bodyPr/>
          <a:lstStyle/>
          <a:p>
            <a:r>
              <a:rPr lang="en-US" altLang="en-US" sz="3200"/>
              <a:t>Length of Test - Type II Testing - CFR</a:t>
            </a:r>
          </a:p>
        </p:txBody>
      </p:sp>
      <p:sp>
        <p:nvSpPr>
          <p:cNvPr id="11" name="Date Placeholder 2"/>
          <p:cNvSpPr>
            <a:spLocks noGrp="1"/>
          </p:cNvSpPr>
          <p:nvPr>
            <p:ph type="dt" sz="quarter" idx="10"/>
          </p:nvPr>
        </p:nvSpPr>
        <p:spPr/>
        <p:txBody>
          <a:bodyPr/>
          <a:lstStyle/>
          <a:p>
            <a:pPr>
              <a:defRPr/>
            </a:pPr>
            <a:r>
              <a:rPr lang="en-US"/>
              <a:t>Chapter 13</a:t>
            </a:r>
          </a:p>
        </p:txBody>
      </p:sp>
      <p:sp>
        <p:nvSpPr>
          <p:cNvPr id="12"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46A54AD-48A0-4045-A068-FEBC2D3C3DD4}"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grpSp>
        <p:nvGrpSpPr>
          <p:cNvPr id="2054" name="Group 6"/>
          <p:cNvGrpSpPr>
            <a:grpSpLocks/>
          </p:cNvGrpSpPr>
          <p:nvPr/>
        </p:nvGrpSpPr>
        <p:grpSpPr bwMode="auto">
          <a:xfrm>
            <a:off x="423863" y="3657600"/>
            <a:ext cx="8720137" cy="1308100"/>
            <a:chOff x="182" y="2534"/>
            <a:chExt cx="5493" cy="824"/>
          </a:xfrm>
        </p:grpSpPr>
        <p:graphicFrame>
          <p:nvGraphicFramePr>
            <p:cNvPr id="2050" name="Object 4"/>
            <p:cNvGraphicFramePr>
              <a:graphicFrameLocks/>
            </p:cNvGraphicFramePr>
            <p:nvPr/>
          </p:nvGraphicFramePr>
          <p:xfrm>
            <a:off x="189" y="2789"/>
            <a:ext cx="5486" cy="569"/>
          </p:xfrm>
          <a:graphic>
            <a:graphicData uri="http://schemas.openxmlformats.org/presentationml/2006/ole">
              <mc:AlternateContent xmlns:mc="http://schemas.openxmlformats.org/markup-compatibility/2006">
                <mc:Choice xmlns:v="urn:schemas-microsoft-com:vml" Requires="v">
                  <p:oleObj spid="_x0000_s2061" name="Equation" r:id="rId4" imgW="4051080" imgH="431640" progId="Equation.3">
                    <p:embed/>
                  </p:oleObj>
                </mc:Choice>
                <mc:Fallback>
                  <p:oleObj name="Equation" r:id="rId4" imgW="4051080" imgH="4316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 y="2789"/>
                          <a:ext cx="5486"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0" name="Rectangle 5"/>
            <p:cNvSpPr>
              <a:spLocks noChangeArrowheads="1"/>
            </p:cNvSpPr>
            <p:nvPr/>
          </p:nvSpPr>
          <p:spPr bwMode="auto">
            <a:xfrm>
              <a:off x="182" y="2534"/>
              <a:ext cx="1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without replacement:</a:t>
              </a:r>
            </a:p>
          </p:txBody>
        </p:sp>
      </p:grpSp>
      <p:grpSp>
        <p:nvGrpSpPr>
          <p:cNvPr id="2055" name="Group 9"/>
          <p:cNvGrpSpPr>
            <a:grpSpLocks/>
          </p:cNvGrpSpPr>
          <p:nvPr/>
        </p:nvGrpSpPr>
        <p:grpSpPr bwMode="auto">
          <a:xfrm>
            <a:off x="6765925" y="5121275"/>
            <a:ext cx="1960563" cy="746125"/>
            <a:chOff x="4177" y="3456"/>
            <a:chExt cx="1235" cy="470"/>
          </a:xfrm>
        </p:grpSpPr>
        <p:sp>
          <p:nvSpPr>
            <p:cNvPr id="2058" name="Rectangle 7"/>
            <p:cNvSpPr>
              <a:spLocks noChangeArrowheads="1"/>
            </p:cNvSpPr>
            <p:nvPr/>
          </p:nvSpPr>
          <p:spPr bwMode="auto">
            <a:xfrm>
              <a:off x="4742" y="3638"/>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TTF</a:t>
              </a:r>
              <a:r>
                <a:rPr lang="en-US" altLang="en-US" sz="2400" baseline="-25000">
                  <a:latin typeface="Arial" panose="020B0604020202020204" pitchFamily="34" charset="0"/>
                </a:rPr>
                <a:t>r,n</a:t>
              </a:r>
              <a:r>
                <a:rPr lang="en-US" altLang="en-US" sz="2400">
                  <a:latin typeface="Arial" panose="020B0604020202020204" pitchFamily="34" charset="0"/>
                </a:rPr>
                <a:t> </a:t>
              </a:r>
            </a:p>
          </p:txBody>
        </p:sp>
        <p:sp>
          <p:nvSpPr>
            <p:cNvPr id="2059" name="Arc 8"/>
            <p:cNvSpPr>
              <a:spLocks/>
            </p:cNvSpPr>
            <p:nvPr/>
          </p:nvSpPr>
          <p:spPr bwMode="auto">
            <a:xfrm>
              <a:off x="4177" y="3456"/>
              <a:ext cx="52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a:p>
          </p:txBody>
        </p:sp>
      </p:grpSp>
      <p:sp>
        <p:nvSpPr>
          <p:cNvPr id="2056" name="Rectangle 10"/>
          <p:cNvSpPr>
            <a:spLocks noChangeArrowheads="1"/>
          </p:cNvSpPr>
          <p:nvPr/>
        </p:nvSpPr>
        <p:spPr bwMode="auto">
          <a:xfrm>
            <a:off x="423863" y="1447800"/>
            <a:ext cx="2573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with replacement:</a:t>
            </a:r>
          </a:p>
        </p:txBody>
      </p:sp>
      <p:sp>
        <p:nvSpPr>
          <p:cNvPr id="2057" name="Rectangle 11"/>
          <p:cNvSpPr>
            <a:spLocks noChangeArrowheads="1"/>
          </p:cNvSpPr>
          <p:nvPr/>
        </p:nvSpPr>
        <p:spPr bwMode="auto">
          <a:xfrm>
            <a:off x="652463" y="2209800"/>
            <a:ext cx="391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Arial" panose="020B0604020202020204" pitchFamily="34" charset="0"/>
              </a:rPr>
              <a:t>E(test time) = r  x  MTTF / 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2"/>
          <p:cNvSpPr>
            <a:spLocks noGrp="1" noChangeArrowheads="1"/>
          </p:cNvSpPr>
          <p:nvPr>
            <p:ph type="title"/>
          </p:nvPr>
        </p:nvSpPr>
        <p:spPr>
          <a:xfrm>
            <a:off x="1371600" y="609600"/>
            <a:ext cx="5181600" cy="533400"/>
          </a:xfrm>
          <a:noFill/>
        </p:spPr>
        <p:txBody>
          <a:bodyPr/>
          <a:lstStyle/>
          <a:p>
            <a:r>
              <a:rPr lang="en-US" altLang="en-US">
                <a:solidFill>
                  <a:srgbClr val="369684"/>
                </a:solidFill>
              </a:rPr>
              <a:t>TTF</a:t>
            </a:r>
            <a:r>
              <a:rPr lang="en-US" altLang="en-US" baseline="-25000">
                <a:solidFill>
                  <a:srgbClr val="369684"/>
                </a:solidFill>
              </a:rPr>
              <a:t>r,n</a:t>
            </a:r>
          </a:p>
        </p:txBody>
      </p:sp>
      <p:sp>
        <p:nvSpPr>
          <p:cNvPr id="22" name="Date Placeholder 2"/>
          <p:cNvSpPr>
            <a:spLocks noGrp="1"/>
          </p:cNvSpPr>
          <p:nvPr>
            <p:ph type="dt" sz="quarter" idx="10"/>
          </p:nvPr>
        </p:nvSpPr>
        <p:spPr/>
        <p:txBody>
          <a:bodyPr/>
          <a:lstStyle/>
          <a:p>
            <a:pPr>
              <a:defRPr/>
            </a:pPr>
            <a:r>
              <a:rPr lang="en-US"/>
              <a:t>Chapter 13</a:t>
            </a:r>
          </a:p>
        </p:txBody>
      </p:sp>
      <p:sp>
        <p:nvSpPr>
          <p:cNvPr id="23"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B618786-8ADA-4EC8-A0CF-63423769BEE1}"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sp>
        <p:nvSpPr>
          <p:cNvPr id="3084" name="Rectangle 3"/>
          <p:cNvSpPr>
            <a:spLocks noChangeArrowheads="1"/>
          </p:cNvSpPr>
          <p:nvPr/>
        </p:nvSpPr>
        <p:spPr bwMode="auto">
          <a:xfrm>
            <a:off x="685800" y="1447800"/>
            <a:ext cx="657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t>Y</a:t>
            </a:r>
            <a:r>
              <a:rPr lang="en-US" altLang="en-US" sz="2400" baseline="-25000"/>
              <a:t>i</a:t>
            </a:r>
            <a:r>
              <a:rPr lang="en-US" altLang="en-US" sz="2400"/>
              <a:t> = t</a:t>
            </a:r>
            <a:r>
              <a:rPr lang="en-US" altLang="en-US" sz="2400" baseline="-25000"/>
              <a:t>i</a:t>
            </a:r>
            <a:r>
              <a:rPr lang="en-US" altLang="en-US" sz="2400"/>
              <a:t> – t</a:t>
            </a:r>
            <a:r>
              <a:rPr lang="en-US" altLang="en-US" sz="2400" baseline="-25000"/>
              <a:t>i-1 </a:t>
            </a:r>
            <a:r>
              <a:rPr lang="en-US" altLang="en-US" sz="2400"/>
              <a:t>where t</a:t>
            </a:r>
            <a:r>
              <a:rPr lang="en-US" altLang="en-US" sz="2400" baseline="-25000"/>
              <a:t>i</a:t>
            </a:r>
            <a:r>
              <a:rPr lang="en-US" altLang="en-US" sz="2400"/>
              <a:t> is the time of the ith failure. </a:t>
            </a:r>
          </a:p>
        </p:txBody>
      </p:sp>
      <p:grpSp>
        <p:nvGrpSpPr>
          <p:cNvPr id="3085" name="Group 6"/>
          <p:cNvGrpSpPr>
            <a:grpSpLocks/>
          </p:cNvGrpSpPr>
          <p:nvPr/>
        </p:nvGrpSpPr>
        <p:grpSpPr bwMode="auto">
          <a:xfrm>
            <a:off x="609600" y="1752600"/>
            <a:ext cx="5057775" cy="906463"/>
            <a:chOff x="385" y="869"/>
            <a:chExt cx="3186" cy="571"/>
          </a:xfrm>
        </p:grpSpPr>
        <p:graphicFrame>
          <p:nvGraphicFramePr>
            <p:cNvPr id="3080" name="Object 4"/>
            <p:cNvGraphicFramePr>
              <a:graphicFrameLocks/>
            </p:cNvGraphicFramePr>
            <p:nvPr/>
          </p:nvGraphicFramePr>
          <p:xfrm>
            <a:off x="385" y="869"/>
            <a:ext cx="999" cy="571"/>
          </p:xfrm>
          <a:graphic>
            <a:graphicData uri="http://schemas.openxmlformats.org/presentationml/2006/ole">
              <mc:AlternateContent xmlns:mc="http://schemas.openxmlformats.org/markup-compatibility/2006">
                <mc:Choice xmlns:v="urn:schemas-microsoft-com:vml" Requires="v">
                  <p:oleObj spid="_x0000_s3096" name="Equation" r:id="rId4" imgW="749160" imgH="431640" progId="Equation.3">
                    <p:embed/>
                  </p:oleObj>
                </mc:Choice>
                <mc:Fallback>
                  <p:oleObj name="Equation" r:id="rId4" imgW="749160" imgH="4316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869"/>
                          <a:ext cx="999" cy="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5" name="Rectangle 5"/>
            <p:cNvSpPr>
              <a:spLocks noChangeArrowheads="1"/>
            </p:cNvSpPr>
            <p:nvPr/>
          </p:nvSpPr>
          <p:spPr bwMode="auto">
            <a:xfrm>
              <a:off x="1574" y="1027"/>
              <a:ext cx="19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latin typeface="Arial" panose="020B0604020202020204" pitchFamily="34" charset="0"/>
                </a:rPr>
                <a:t>is the time of the rth failure</a:t>
              </a:r>
            </a:p>
          </p:txBody>
        </p:sp>
      </p:grpSp>
      <p:grpSp>
        <p:nvGrpSpPr>
          <p:cNvPr id="3086" name="Group 9"/>
          <p:cNvGrpSpPr>
            <a:grpSpLocks/>
          </p:cNvGrpSpPr>
          <p:nvPr/>
        </p:nvGrpSpPr>
        <p:grpSpPr bwMode="auto">
          <a:xfrm>
            <a:off x="533400" y="2514600"/>
            <a:ext cx="6767513" cy="833438"/>
            <a:chOff x="337" y="1493"/>
            <a:chExt cx="4263" cy="525"/>
          </a:xfrm>
        </p:grpSpPr>
        <p:graphicFrame>
          <p:nvGraphicFramePr>
            <p:cNvPr id="3079" name="Object 7"/>
            <p:cNvGraphicFramePr>
              <a:graphicFrameLocks/>
            </p:cNvGraphicFramePr>
            <p:nvPr/>
          </p:nvGraphicFramePr>
          <p:xfrm>
            <a:off x="337" y="1493"/>
            <a:ext cx="1487" cy="525"/>
          </p:xfrm>
          <a:graphic>
            <a:graphicData uri="http://schemas.openxmlformats.org/presentationml/2006/ole">
              <mc:AlternateContent xmlns:mc="http://schemas.openxmlformats.org/markup-compatibility/2006">
                <mc:Choice xmlns:v="urn:schemas-microsoft-com:vml" Requires="v">
                  <p:oleObj spid="_x0000_s3097" name="Equation" r:id="rId6" imgW="1206360" imgH="431640" progId="Equation.3">
                    <p:embed/>
                  </p:oleObj>
                </mc:Choice>
                <mc:Fallback>
                  <p:oleObj name="Equation" r:id="rId6" imgW="1206360" imgH="43164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 y="1493"/>
                          <a:ext cx="1487"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4" name="Rectangle 8"/>
            <p:cNvSpPr>
              <a:spLocks noChangeArrowheads="1"/>
            </p:cNvSpPr>
            <p:nvPr/>
          </p:nvSpPr>
          <p:spPr bwMode="auto">
            <a:xfrm>
              <a:off x="1910" y="1603"/>
              <a:ext cx="26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latin typeface="Arial" panose="020B0604020202020204" pitchFamily="34" charset="0"/>
                </a:rPr>
                <a:t>is the expected time of the rth failure</a:t>
              </a:r>
            </a:p>
          </p:txBody>
        </p:sp>
      </p:grpSp>
      <p:grpSp>
        <p:nvGrpSpPr>
          <p:cNvPr id="3087" name="Group 14"/>
          <p:cNvGrpSpPr>
            <a:grpSpLocks/>
          </p:cNvGrpSpPr>
          <p:nvPr/>
        </p:nvGrpSpPr>
        <p:grpSpPr bwMode="auto">
          <a:xfrm>
            <a:off x="492125" y="3241675"/>
            <a:ext cx="8185150" cy="614363"/>
            <a:chOff x="310" y="2042"/>
            <a:chExt cx="5156" cy="387"/>
          </a:xfrm>
        </p:grpSpPr>
        <p:graphicFrame>
          <p:nvGraphicFramePr>
            <p:cNvPr id="3077" name="Object 10"/>
            <p:cNvGraphicFramePr>
              <a:graphicFrameLocks/>
            </p:cNvGraphicFramePr>
            <p:nvPr/>
          </p:nvGraphicFramePr>
          <p:xfrm>
            <a:off x="310" y="2109"/>
            <a:ext cx="1155" cy="309"/>
          </p:xfrm>
          <a:graphic>
            <a:graphicData uri="http://schemas.openxmlformats.org/presentationml/2006/ole">
              <mc:AlternateContent xmlns:mc="http://schemas.openxmlformats.org/markup-compatibility/2006">
                <mc:Choice xmlns:v="urn:schemas-microsoft-com:vml" Requires="v">
                  <p:oleObj spid="_x0000_s3098" name="Equation" r:id="rId8" imgW="863280" imgH="241200" progId="Equation.3">
                    <p:embed/>
                  </p:oleObj>
                </mc:Choice>
                <mc:Fallback>
                  <p:oleObj name="Equation" r:id="rId8" imgW="863280" imgH="241200" progId="Equation.3">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 y="2109"/>
                          <a:ext cx="1155"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 name="Rectangle 11"/>
            <p:cNvSpPr>
              <a:spLocks noChangeArrowheads="1"/>
            </p:cNvSpPr>
            <p:nvPr/>
          </p:nvSpPr>
          <p:spPr bwMode="auto">
            <a:xfrm>
              <a:off x="3206" y="2179"/>
              <a:ext cx="22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latin typeface="Arial" panose="020B0604020202020204" pitchFamily="34" charset="0"/>
                </a:rPr>
                <a:t>with n identical units operating</a:t>
              </a:r>
            </a:p>
          </p:txBody>
        </p:sp>
        <p:graphicFrame>
          <p:nvGraphicFramePr>
            <p:cNvPr id="3078" name="Object 12"/>
            <p:cNvGraphicFramePr>
              <a:graphicFrameLocks/>
            </p:cNvGraphicFramePr>
            <p:nvPr/>
          </p:nvGraphicFramePr>
          <p:xfrm>
            <a:off x="1993" y="2042"/>
            <a:ext cx="1160" cy="336"/>
          </p:xfrm>
          <a:graphic>
            <a:graphicData uri="http://schemas.openxmlformats.org/presentationml/2006/ole">
              <mc:AlternateContent xmlns:mc="http://schemas.openxmlformats.org/markup-compatibility/2006">
                <mc:Choice xmlns:v="urn:schemas-microsoft-com:vml" Requires="v">
                  <p:oleObj spid="_x0000_s3099" name="Equation" r:id="rId10" imgW="838080" imgH="253800" progId="Equation.3">
                    <p:embed/>
                  </p:oleObj>
                </mc:Choice>
                <mc:Fallback>
                  <p:oleObj name="Equation" r:id="rId10" imgW="838080" imgH="253800" progId="Equation.3">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3" y="2042"/>
                          <a:ext cx="116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3" name="Rectangle 13"/>
            <p:cNvSpPr>
              <a:spLocks noChangeArrowheads="1"/>
            </p:cNvSpPr>
            <p:nvPr/>
          </p:nvSpPr>
          <p:spPr bwMode="auto">
            <a:xfrm>
              <a:off x="1574" y="2131"/>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latin typeface="Arial" panose="020B0604020202020204" pitchFamily="34" charset="0"/>
                </a:rPr>
                <a:t>and</a:t>
              </a:r>
            </a:p>
          </p:txBody>
        </p:sp>
      </p:grpSp>
      <p:grpSp>
        <p:nvGrpSpPr>
          <p:cNvPr id="3088" name="Group 17"/>
          <p:cNvGrpSpPr>
            <a:grpSpLocks/>
          </p:cNvGrpSpPr>
          <p:nvPr/>
        </p:nvGrpSpPr>
        <p:grpSpPr bwMode="auto">
          <a:xfrm>
            <a:off x="525463" y="4114800"/>
            <a:ext cx="6235700" cy="569913"/>
            <a:chOff x="331" y="2592"/>
            <a:chExt cx="3928" cy="359"/>
          </a:xfrm>
        </p:grpSpPr>
        <p:graphicFrame>
          <p:nvGraphicFramePr>
            <p:cNvPr id="3076" name="Object 15"/>
            <p:cNvGraphicFramePr>
              <a:graphicFrameLocks/>
            </p:cNvGraphicFramePr>
            <p:nvPr/>
          </p:nvGraphicFramePr>
          <p:xfrm>
            <a:off x="331" y="2592"/>
            <a:ext cx="2371" cy="359"/>
          </p:xfrm>
          <a:graphic>
            <a:graphicData uri="http://schemas.openxmlformats.org/presentationml/2006/ole">
              <mc:AlternateContent xmlns:mc="http://schemas.openxmlformats.org/markup-compatibility/2006">
                <mc:Choice xmlns:v="urn:schemas-microsoft-com:vml" Requires="v">
                  <p:oleObj spid="_x0000_s3100" name="Equation" r:id="rId12" imgW="1600200" imgH="253800" progId="Equation.3">
                    <p:embed/>
                  </p:oleObj>
                </mc:Choice>
                <mc:Fallback>
                  <p:oleObj name="Equation" r:id="rId12" imgW="1600200" imgH="253800" progId="Equation.3">
                    <p:embed/>
                    <p:pic>
                      <p:nvPicPr>
                        <p:cNvPr id="0" name="Object 1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1" y="2592"/>
                          <a:ext cx="2371"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1" name="Rectangle 16"/>
            <p:cNvSpPr>
              <a:spLocks noChangeArrowheads="1"/>
            </p:cNvSpPr>
            <p:nvPr/>
          </p:nvSpPr>
          <p:spPr bwMode="auto">
            <a:xfrm>
              <a:off x="2774" y="2611"/>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latin typeface="Arial" panose="020B0604020202020204" pitchFamily="34" charset="0"/>
                </a:rPr>
                <a:t>after the first failure</a:t>
              </a:r>
            </a:p>
          </p:txBody>
        </p:sp>
      </p:grpSp>
      <p:grpSp>
        <p:nvGrpSpPr>
          <p:cNvPr id="3089" name="Group 20"/>
          <p:cNvGrpSpPr>
            <a:grpSpLocks/>
          </p:cNvGrpSpPr>
          <p:nvPr/>
        </p:nvGrpSpPr>
        <p:grpSpPr bwMode="auto">
          <a:xfrm>
            <a:off x="620713" y="4772025"/>
            <a:ext cx="6278562" cy="561975"/>
            <a:chOff x="391" y="3006"/>
            <a:chExt cx="3955" cy="354"/>
          </a:xfrm>
        </p:grpSpPr>
        <p:graphicFrame>
          <p:nvGraphicFramePr>
            <p:cNvPr id="3075" name="Object 18"/>
            <p:cNvGraphicFramePr>
              <a:graphicFrameLocks/>
            </p:cNvGraphicFramePr>
            <p:nvPr/>
          </p:nvGraphicFramePr>
          <p:xfrm>
            <a:off x="391" y="3006"/>
            <a:ext cx="2595" cy="354"/>
          </p:xfrm>
          <a:graphic>
            <a:graphicData uri="http://schemas.openxmlformats.org/presentationml/2006/ole">
              <mc:AlternateContent xmlns:mc="http://schemas.openxmlformats.org/markup-compatibility/2006">
                <mc:Choice xmlns:v="urn:schemas-microsoft-com:vml" Requires="v">
                  <p:oleObj spid="_x0000_s3101" name="Equation" r:id="rId14" imgW="1587240" imgH="228600" progId="Equation.3">
                    <p:embed/>
                  </p:oleObj>
                </mc:Choice>
                <mc:Fallback>
                  <p:oleObj name="Equation" r:id="rId14" imgW="1587240" imgH="228600" progId="Equation.3">
                    <p:embed/>
                    <p:pic>
                      <p:nvPicPr>
                        <p:cNvPr id="0" name="Object 1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1" y="3006"/>
                          <a:ext cx="2595"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0" name="Rectangle 19"/>
            <p:cNvSpPr>
              <a:spLocks noChangeArrowheads="1"/>
            </p:cNvSpPr>
            <p:nvPr/>
          </p:nvSpPr>
          <p:spPr bwMode="auto">
            <a:xfrm>
              <a:off x="3110" y="3043"/>
              <a:ext cx="1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a:latin typeface="Arial" panose="020B0604020202020204" pitchFamily="34" charset="0"/>
                </a:rPr>
                <a:t>after r-1 failures</a:t>
              </a:r>
            </a:p>
          </p:txBody>
        </p:sp>
      </p:grpSp>
      <p:graphicFrame>
        <p:nvGraphicFramePr>
          <p:cNvPr id="3074" name="Object 21"/>
          <p:cNvGraphicFramePr>
            <a:graphicFrameLocks/>
          </p:cNvGraphicFramePr>
          <p:nvPr/>
        </p:nvGraphicFramePr>
        <p:xfrm>
          <a:off x="609600" y="5334000"/>
          <a:ext cx="6718300" cy="814388"/>
        </p:xfrm>
        <a:graphic>
          <a:graphicData uri="http://schemas.openxmlformats.org/presentationml/2006/ole">
            <mc:AlternateContent xmlns:mc="http://schemas.openxmlformats.org/markup-compatibility/2006">
              <mc:Choice xmlns:v="urn:schemas-microsoft-com:vml" Requires="v">
                <p:oleObj spid="_x0000_s3102" name="Equation" r:id="rId16" imgW="1803240" imgH="228600" progId="Equation.3">
                  <p:embed/>
                </p:oleObj>
              </mc:Choice>
              <mc:Fallback>
                <p:oleObj name="Equation" r:id="rId16" imgW="1803240" imgH="228600" progId="Equation.3">
                  <p:embed/>
                  <p:pic>
                    <p:nvPicPr>
                      <p:cNvPr id="0" name="Object 2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 y="5334000"/>
                        <a:ext cx="67183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19200" y="457200"/>
            <a:ext cx="5181600" cy="533400"/>
          </a:xfrm>
          <a:noFill/>
        </p:spPr>
        <p:txBody>
          <a:bodyPr/>
          <a:lstStyle/>
          <a:p>
            <a:r>
              <a:rPr lang="en-US" altLang="en-US" sz="3600"/>
              <a:t>Example 13.3</a:t>
            </a:r>
          </a:p>
        </p:txBody>
      </p:sp>
      <p:sp>
        <p:nvSpPr>
          <p:cNvPr id="6" name="Date Placeholder 2"/>
          <p:cNvSpPr>
            <a:spLocks noGrp="1"/>
          </p:cNvSpPr>
          <p:nvPr>
            <p:ph type="dt" sz="quarter" idx="10"/>
          </p:nvPr>
        </p:nvSpPr>
        <p:spPr/>
        <p:txBody>
          <a:bodyPr/>
          <a:lstStyle/>
          <a:p>
            <a:pPr>
              <a:defRPr/>
            </a:pPr>
            <a:r>
              <a:rPr lang="en-US"/>
              <a:t>Chapter 13</a:t>
            </a:r>
          </a:p>
        </p:txBody>
      </p:sp>
      <p:sp>
        <p:nvSpPr>
          <p:cNvPr id="7"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8F4F1A7-8984-4D49-92C2-CE0EB17ABAE6}"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sp>
        <p:nvSpPr>
          <p:cNvPr id="48133" name="Rectangle 3"/>
          <p:cNvSpPr>
            <a:spLocks noChangeArrowheads="1"/>
          </p:cNvSpPr>
          <p:nvPr/>
        </p:nvSpPr>
        <p:spPr bwMode="auto">
          <a:xfrm>
            <a:off x="304800" y="1143000"/>
            <a:ext cx="5791200" cy="304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To support the current cycle in a reliability </a:t>
            </a:r>
          </a:p>
          <a:p>
            <a:r>
              <a:rPr lang="en-US" altLang="en-US" sz="2400">
                <a:latin typeface="Times New Roman" panose="02020603050405020304" pitchFamily="18" charset="0"/>
              </a:rPr>
              <a:t>growth testing program, a total of 8 failures </a:t>
            </a:r>
          </a:p>
          <a:p>
            <a:r>
              <a:rPr lang="en-US" altLang="en-US" sz="2400">
                <a:latin typeface="Times New Roman" panose="02020603050405020304" pitchFamily="18" charset="0"/>
              </a:rPr>
              <a:t>need to be generated.  The current estimate </a:t>
            </a:r>
          </a:p>
          <a:p>
            <a:r>
              <a:rPr lang="en-US" altLang="en-US" sz="2400">
                <a:latin typeface="Times New Roman" panose="02020603050405020304" pitchFamily="18" charset="0"/>
              </a:rPr>
              <a:t>of the MTTF is 55 hours.  The test </a:t>
            </a:r>
          </a:p>
          <a:p>
            <a:r>
              <a:rPr lang="en-US" altLang="en-US" sz="2400">
                <a:latin typeface="Times New Roman" panose="02020603050405020304" pitchFamily="18" charset="0"/>
              </a:rPr>
              <a:t>department is scheduled to complete testing </a:t>
            </a:r>
          </a:p>
          <a:p>
            <a:r>
              <a:rPr lang="en-US" altLang="en-US" sz="2400">
                <a:latin typeface="Times New Roman" panose="02020603050405020304" pitchFamily="18" charset="0"/>
              </a:rPr>
              <a:t>within 72 hours.  How many units should </a:t>
            </a:r>
          </a:p>
          <a:p>
            <a:r>
              <a:rPr lang="en-US" altLang="en-US" sz="2400">
                <a:latin typeface="Times New Roman" panose="02020603050405020304" pitchFamily="18" charset="0"/>
              </a:rPr>
              <a:t>be placed on test?</a:t>
            </a:r>
          </a:p>
          <a:p>
            <a:endParaRPr lang="en-US" altLang="en-US" sz="2400">
              <a:latin typeface="Times New Roman" panose="02020603050405020304" pitchFamily="18" charset="0"/>
            </a:endParaRPr>
          </a:p>
        </p:txBody>
      </p:sp>
      <p:sp>
        <p:nvSpPr>
          <p:cNvPr id="48134" name="Rectangle 4"/>
          <p:cNvSpPr>
            <a:spLocks noChangeArrowheads="1"/>
          </p:cNvSpPr>
          <p:nvPr/>
        </p:nvSpPr>
        <p:spPr bwMode="auto">
          <a:xfrm>
            <a:off x="304800" y="3886200"/>
            <a:ext cx="5481638"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This is Type II testing.  Since the length of </a:t>
            </a:r>
          </a:p>
          <a:p>
            <a:r>
              <a:rPr lang="en-US" altLang="en-US" sz="2400">
                <a:latin typeface="Times New Roman" panose="02020603050405020304" pitchFamily="18" charset="0"/>
              </a:rPr>
              <a:t>the test is MTTF x TTF then the </a:t>
            </a:r>
          </a:p>
          <a:p>
            <a:r>
              <a:rPr lang="en-US" altLang="en-US" sz="2400">
                <a:latin typeface="Times New Roman" panose="02020603050405020304" pitchFamily="18" charset="0"/>
              </a:rPr>
              <a:t>TTF</a:t>
            </a:r>
            <a:r>
              <a:rPr lang="en-US" altLang="en-US" sz="2400" baseline="-25000">
                <a:latin typeface="Times New Roman" panose="02020603050405020304" pitchFamily="18" charset="0"/>
              </a:rPr>
              <a:t>8,n</a:t>
            </a:r>
            <a:r>
              <a:rPr lang="en-US" altLang="en-US" sz="2400">
                <a:latin typeface="Times New Roman" panose="02020603050405020304" pitchFamily="18" charset="0"/>
              </a:rPr>
              <a:t> = 72/55 = 1.31.  From the table,</a:t>
            </a:r>
          </a:p>
          <a:p>
            <a:endParaRPr lang="en-US" altLang="en-US" sz="2400">
              <a:latin typeface="Times New Roman" panose="02020603050405020304" pitchFamily="18" charset="0"/>
            </a:endParaRPr>
          </a:p>
          <a:p>
            <a:r>
              <a:rPr lang="en-US" altLang="en-US" sz="2400">
                <a:latin typeface="Times New Roman" panose="02020603050405020304" pitchFamily="18" charset="0"/>
              </a:rPr>
              <a:t>		TTF8,10  = 1.429</a:t>
            </a:r>
          </a:p>
          <a:p>
            <a:r>
              <a:rPr lang="en-US" altLang="en-US" sz="2400">
                <a:latin typeface="Times New Roman" panose="02020603050405020304" pitchFamily="18" charset="0"/>
              </a:rPr>
              <a:t>		TTF8,11  = 1.187</a:t>
            </a:r>
          </a:p>
        </p:txBody>
      </p:sp>
      <p:sp>
        <p:nvSpPr>
          <p:cNvPr id="48135" name="Rectangle 5"/>
          <p:cNvSpPr>
            <a:spLocks noChangeArrowheads="1"/>
          </p:cNvSpPr>
          <p:nvPr/>
        </p:nvSpPr>
        <p:spPr bwMode="auto">
          <a:xfrm>
            <a:off x="6248400" y="228600"/>
            <a:ext cx="2597150" cy="64214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1800" u="sng">
                <a:latin typeface="Impact" panose="020B0806030902050204" pitchFamily="34" charset="0"/>
              </a:rPr>
              <a:t>n	r	TTFn,r</a:t>
            </a:r>
          </a:p>
          <a:p>
            <a:r>
              <a:rPr lang="en-US" altLang="en-US" sz="1800">
                <a:latin typeface="Impact" panose="020B0806030902050204" pitchFamily="34" charset="0"/>
              </a:rPr>
              <a:t>0	1	0.100 </a:t>
            </a:r>
          </a:p>
          <a:p>
            <a:r>
              <a:rPr lang="en-US" altLang="en-US" sz="1800">
                <a:latin typeface="Impact" panose="020B0806030902050204" pitchFamily="34" charset="0"/>
              </a:rPr>
              <a:t>10	2	0.211 </a:t>
            </a:r>
          </a:p>
          <a:p>
            <a:r>
              <a:rPr lang="en-US" altLang="en-US" sz="1800">
                <a:latin typeface="Impact" panose="020B0806030902050204" pitchFamily="34" charset="0"/>
              </a:rPr>
              <a:t>10	3	0.336 </a:t>
            </a:r>
          </a:p>
          <a:p>
            <a:r>
              <a:rPr lang="en-US" altLang="en-US" sz="1800">
                <a:latin typeface="Impact" panose="020B0806030902050204" pitchFamily="34" charset="0"/>
              </a:rPr>
              <a:t>10	4	0.479 </a:t>
            </a:r>
          </a:p>
          <a:p>
            <a:r>
              <a:rPr lang="en-US" altLang="en-US" sz="1800">
                <a:latin typeface="Impact" panose="020B0806030902050204" pitchFamily="34" charset="0"/>
              </a:rPr>
              <a:t>10	5	0.646 </a:t>
            </a:r>
          </a:p>
          <a:p>
            <a:r>
              <a:rPr lang="en-US" altLang="en-US" sz="1800">
                <a:latin typeface="Impact" panose="020B0806030902050204" pitchFamily="34" charset="0"/>
              </a:rPr>
              <a:t>10	6	0.846 </a:t>
            </a:r>
          </a:p>
          <a:p>
            <a:r>
              <a:rPr lang="en-US" altLang="en-US" sz="1800">
                <a:latin typeface="Impact" panose="020B0806030902050204" pitchFamily="34" charset="0"/>
              </a:rPr>
              <a:t>10	7	1.096 </a:t>
            </a:r>
          </a:p>
          <a:p>
            <a:r>
              <a:rPr lang="en-US" altLang="en-US" sz="1800">
                <a:latin typeface="Impact" panose="020B0806030902050204" pitchFamily="34" charset="0"/>
              </a:rPr>
              <a:t>10	8	1.429 </a:t>
            </a:r>
          </a:p>
          <a:p>
            <a:r>
              <a:rPr lang="en-US" altLang="en-US" sz="1800">
                <a:latin typeface="Impact" panose="020B0806030902050204" pitchFamily="34" charset="0"/>
              </a:rPr>
              <a:t>10	9	1.929 </a:t>
            </a:r>
          </a:p>
          <a:p>
            <a:r>
              <a:rPr lang="en-US" altLang="en-US" sz="1800">
                <a:latin typeface="Impact" panose="020B0806030902050204" pitchFamily="34" charset="0"/>
              </a:rPr>
              <a:t>10	10	2.929 </a:t>
            </a:r>
          </a:p>
          <a:p>
            <a:endParaRPr lang="en-US" altLang="en-US" sz="1800">
              <a:latin typeface="Impact" panose="020B0806030902050204" pitchFamily="34" charset="0"/>
            </a:endParaRPr>
          </a:p>
          <a:p>
            <a:r>
              <a:rPr lang="en-US" altLang="en-US" sz="1800">
                <a:latin typeface="Impact" panose="020B0806030902050204" pitchFamily="34" charset="0"/>
              </a:rPr>
              <a:t>11	1	0.091 </a:t>
            </a:r>
          </a:p>
          <a:p>
            <a:r>
              <a:rPr lang="en-US" altLang="en-US" sz="1800">
                <a:latin typeface="Impact" panose="020B0806030902050204" pitchFamily="34" charset="0"/>
              </a:rPr>
              <a:t>11	2	0.191 </a:t>
            </a:r>
          </a:p>
          <a:p>
            <a:r>
              <a:rPr lang="en-US" altLang="en-US" sz="1800">
                <a:latin typeface="Impact" panose="020B0806030902050204" pitchFamily="34" charset="0"/>
              </a:rPr>
              <a:t>11	3	0.302 </a:t>
            </a:r>
          </a:p>
          <a:p>
            <a:r>
              <a:rPr lang="en-US" altLang="en-US" sz="1800">
                <a:latin typeface="Impact" panose="020B0806030902050204" pitchFamily="34" charset="0"/>
              </a:rPr>
              <a:t>11	4	0.427 </a:t>
            </a:r>
          </a:p>
          <a:p>
            <a:r>
              <a:rPr lang="en-US" altLang="en-US" sz="1800">
                <a:latin typeface="Impact" panose="020B0806030902050204" pitchFamily="34" charset="0"/>
              </a:rPr>
              <a:t>11	5	0.570 </a:t>
            </a:r>
          </a:p>
          <a:p>
            <a:r>
              <a:rPr lang="en-US" altLang="en-US" sz="1800">
                <a:latin typeface="Impact" panose="020B0806030902050204" pitchFamily="34" charset="0"/>
              </a:rPr>
              <a:t>11	6	0.737 </a:t>
            </a:r>
          </a:p>
          <a:p>
            <a:r>
              <a:rPr lang="en-US" altLang="en-US" sz="1800">
                <a:latin typeface="Impact" panose="020B0806030902050204" pitchFamily="34" charset="0"/>
              </a:rPr>
              <a:t>11	7	0.937 </a:t>
            </a:r>
          </a:p>
          <a:p>
            <a:r>
              <a:rPr lang="en-US" altLang="en-US" sz="1800">
                <a:latin typeface="Impact" panose="020B0806030902050204" pitchFamily="34" charset="0"/>
              </a:rPr>
              <a:t>11	8	1.187 </a:t>
            </a:r>
          </a:p>
          <a:p>
            <a:r>
              <a:rPr lang="en-US" altLang="en-US" sz="1800">
                <a:latin typeface="Impact" panose="020B0806030902050204" pitchFamily="34" charset="0"/>
              </a:rPr>
              <a:t>11	9	1.520 </a:t>
            </a:r>
          </a:p>
          <a:p>
            <a:r>
              <a:rPr lang="en-US" altLang="en-US" sz="1800">
                <a:latin typeface="Impact" panose="020B0806030902050204" pitchFamily="34" charset="0"/>
              </a:rPr>
              <a:t>11	10	2.020 </a:t>
            </a:r>
          </a:p>
          <a:p>
            <a:r>
              <a:rPr lang="en-US" altLang="en-US" sz="1800">
                <a:latin typeface="Impact" panose="020B0806030902050204" pitchFamily="34" charset="0"/>
              </a:rPr>
              <a:t>11	11	3.020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295400" y="381000"/>
            <a:ext cx="7107238" cy="790575"/>
          </a:xfrm>
          <a:noFill/>
        </p:spPr>
        <p:txBody>
          <a:bodyPr/>
          <a:lstStyle/>
          <a:p>
            <a:r>
              <a:rPr lang="en-US" altLang="en-US" sz="3600"/>
              <a:t>Example</a:t>
            </a:r>
            <a:r>
              <a:rPr lang="en-US" altLang="en-US" sz="2800"/>
              <a:t> </a:t>
            </a:r>
            <a:r>
              <a:rPr lang="en-US" altLang="en-US" sz="3600"/>
              <a:t>13.4</a:t>
            </a:r>
            <a:endParaRPr lang="en-US" altLang="en-US" sz="3200"/>
          </a:p>
        </p:txBody>
      </p:sp>
      <p:sp>
        <p:nvSpPr>
          <p:cNvPr id="7" name="Date Placeholder 2"/>
          <p:cNvSpPr>
            <a:spLocks noGrp="1"/>
          </p:cNvSpPr>
          <p:nvPr>
            <p:ph type="dt" sz="quarter" idx="10"/>
          </p:nvPr>
        </p:nvSpPr>
        <p:spPr/>
        <p:txBody>
          <a:bodyPr/>
          <a:lstStyle/>
          <a:p>
            <a:pPr>
              <a:defRPr/>
            </a:pPr>
            <a:r>
              <a:rPr lang="en-US"/>
              <a:t>Chapter 13</a:t>
            </a:r>
          </a:p>
        </p:txBody>
      </p:sp>
      <p:sp>
        <p:nvSpPr>
          <p:cNvPr id="8" name="Slide Number Placeholder 4"/>
          <p:cNvSpPr>
            <a:spLocks noGrp="1"/>
          </p:cNvSpPr>
          <p:nvPr>
            <p:ph type="sldNum" sz="quarter" idx="11"/>
          </p:nvPr>
        </p:nvSpPr>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F0346F8-D34E-4408-BCD9-2191A1835661}"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sp>
        <p:nvSpPr>
          <p:cNvPr id="4102" name="Rectangle 3"/>
          <p:cNvSpPr>
            <a:spLocks noChangeArrowheads="1"/>
          </p:cNvSpPr>
          <p:nvPr/>
        </p:nvSpPr>
        <p:spPr bwMode="auto">
          <a:xfrm>
            <a:off x="762000" y="1981200"/>
            <a:ext cx="7597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2400">
                <a:latin typeface="Times New Roman" panose="02020603050405020304" pitchFamily="18" charset="0"/>
              </a:rPr>
              <a:t>For the problem in Example 13.3, the test department is told </a:t>
            </a:r>
          </a:p>
          <a:p>
            <a:r>
              <a:rPr lang="en-US" altLang="en-US" sz="2400">
                <a:latin typeface="Times New Roman" panose="02020603050405020304" pitchFamily="18" charset="0"/>
              </a:rPr>
              <a:t>they must complete the testing within 48 hours.  How many </a:t>
            </a:r>
          </a:p>
          <a:p>
            <a:r>
              <a:rPr lang="en-US" altLang="en-US" sz="2400">
                <a:latin typeface="Times New Roman" panose="02020603050405020304" pitchFamily="18" charset="0"/>
              </a:rPr>
              <a:t>failures would they expect to generate?</a:t>
            </a:r>
          </a:p>
        </p:txBody>
      </p:sp>
      <p:graphicFrame>
        <p:nvGraphicFramePr>
          <p:cNvPr id="4098" name="Object 4"/>
          <p:cNvGraphicFramePr>
            <a:graphicFrameLocks/>
          </p:cNvGraphicFramePr>
          <p:nvPr/>
        </p:nvGraphicFramePr>
        <p:xfrm>
          <a:off x="762000" y="3886200"/>
          <a:ext cx="7065963" cy="806450"/>
        </p:xfrm>
        <a:graphic>
          <a:graphicData uri="http://schemas.openxmlformats.org/presentationml/2006/ole">
            <mc:AlternateContent xmlns:mc="http://schemas.openxmlformats.org/markup-compatibility/2006">
              <mc:Choice xmlns:v="urn:schemas-microsoft-com:vml" Requires="v">
                <p:oleObj spid="_x0000_s4103" name="Equation" r:id="rId4" imgW="1930320" imgH="228600" progId="Equation.3">
                  <p:embed/>
                </p:oleObj>
              </mc:Choice>
              <mc:Fallback>
                <p:oleObj name="Equation" r:id="rId4" imgW="1930320" imgH="2286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886200"/>
                        <a:ext cx="706596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1521</TotalTime>
  <Words>4254</Words>
  <Application>Microsoft Office PowerPoint</Application>
  <PresentationFormat>On-screen Show (4:3)</PresentationFormat>
  <Paragraphs>627</Paragraphs>
  <Slides>49</Slides>
  <Notes>38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5</vt:i4>
      </vt:variant>
      <vt:variant>
        <vt:lpstr>Slide Titles</vt:lpstr>
      </vt:variant>
      <vt:variant>
        <vt:i4>49</vt:i4>
      </vt:variant>
    </vt:vector>
  </HeadingPairs>
  <TitlesOfParts>
    <vt:vector size="64" baseType="lpstr">
      <vt:lpstr>Book Antiqua</vt:lpstr>
      <vt:lpstr>Arial</vt:lpstr>
      <vt:lpstr>Times New Roman</vt:lpstr>
      <vt:lpstr>Wingdings</vt:lpstr>
      <vt:lpstr>Impact</vt:lpstr>
      <vt:lpstr>Courier New</vt:lpstr>
      <vt:lpstr>Century Gothic</vt:lpstr>
      <vt:lpstr>Tahoma</vt:lpstr>
      <vt:lpstr>Symbol</vt:lpstr>
      <vt:lpstr>Reliability FinalB</vt:lpstr>
      <vt:lpstr>MathType 6.0 Equation</vt:lpstr>
      <vt:lpstr>Microsoft Equation 3.0</vt:lpstr>
      <vt:lpstr>MathType 5.0 Equation</vt:lpstr>
      <vt:lpstr>Microsoft Excel Chart</vt:lpstr>
      <vt:lpstr>Microsoft PowerPoint 97-2003 Presentation</vt:lpstr>
      <vt:lpstr>Chapter 13 Reliability Testing</vt:lpstr>
      <vt:lpstr>Test Design</vt:lpstr>
      <vt:lpstr>Cumulative Time on Test - CFR</vt:lpstr>
      <vt:lpstr>Example 13.1</vt:lpstr>
      <vt:lpstr>Example 13.2</vt:lpstr>
      <vt:lpstr>Length of Test - Type II Testing - CFR</vt:lpstr>
      <vt:lpstr>TTFr,n</vt:lpstr>
      <vt:lpstr>Example 13.3</vt:lpstr>
      <vt:lpstr>Example 13.4</vt:lpstr>
      <vt:lpstr>Burn-in Testing</vt:lpstr>
      <vt:lpstr>Burn-in Testing Specification Model</vt:lpstr>
      <vt:lpstr>Burn-in Testing</vt:lpstr>
      <vt:lpstr>Example 13.5</vt:lpstr>
      <vt:lpstr>Burn-in Testing - Cost Model</vt:lpstr>
      <vt:lpstr>Example 13.6</vt:lpstr>
      <vt:lpstr>Example 13.6</vt:lpstr>
      <vt:lpstr>Binomial Acceptance Testing</vt:lpstr>
      <vt:lpstr>Binomial Acceptance Testing Selected Reliability Acceptance Plans</vt:lpstr>
      <vt:lpstr>Operating Characteristic Curve</vt:lpstr>
      <vt:lpstr>Accelerated Life Testing</vt:lpstr>
      <vt:lpstr>Increase Number of Units on Test</vt:lpstr>
      <vt:lpstr>Increase Number of Units on Test</vt:lpstr>
      <vt:lpstr>Example 13.10</vt:lpstr>
      <vt:lpstr>Accelerated Cycling</vt:lpstr>
      <vt:lpstr>An Observation</vt:lpstr>
      <vt:lpstr>Accelerated Cycling</vt:lpstr>
      <vt:lpstr>Example 13.11</vt:lpstr>
      <vt:lpstr>Accelerated Cycling and the Normal Distribution</vt:lpstr>
      <vt:lpstr>Accelerated Cycling and the LogNormal Distribution</vt:lpstr>
      <vt:lpstr>Constant Stress Models</vt:lpstr>
      <vt:lpstr>Failure Mechanisms and Stresses</vt:lpstr>
      <vt:lpstr>Constant Stress Models</vt:lpstr>
      <vt:lpstr>Example 13.12</vt:lpstr>
      <vt:lpstr>Weibull Case</vt:lpstr>
      <vt:lpstr>An Approach</vt:lpstr>
      <vt:lpstr>Example 13.15</vt:lpstr>
      <vt:lpstr>Example 13.15</vt:lpstr>
      <vt:lpstr>Example 13.15</vt:lpstr>
      <vt:lpstr>Nonlinear stress effects</vt:lpstr>
      <vt:lpstr>Arrhenius Model  used when increased temperature is the applied stress</vt:lpstr>
      <vt:lpstr>Example 13.14</vt:lpstr>
      <vt:lpstr>Eyring Model</vt:lpstr>
      <vt:lpstr>Degradation Models</vt:lpstr>
      <vt:lpstr>Degradation Models-assumptions</vt:lpstr>
      <vt:lpstr>Example 13.15</vt:lpstr>
      <vt:lpstr>Example 13.16</vt:lpstr>
      <vt:lpstr>Cumulative Damage Models</vt:lpstr>
      <vt:lpstr>Cumulative Damage Models</vt:lpstr>
      <vt:lpstr>The End of Chapter 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Reliability Life testing</dc:title>
  <dc:creator>CHARLES EBELING</dc:creator>
  <cp:lastModifiedBy>Jason Freels</cp:lastModifiedBy>
  <cp:revision>60</cp:revision>
  <dcterms:created xsi:type="dcterms:W3CDTF">1997-12-27T13:14:30Z</dcterms:created>
  <dcterms:modified xsi:type="dcterms:W3CDTF">2017-01-18T02:11:39Z</dcterms:modified>
</cp:coreProperties>
</file>