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2" r:id="rId1"/>
  </p:sldMasterIdLst>
  <p:notesMasterIdLst>
    <p:notesMasterId r:id="rId36"/>
  </p:notesMasterIdLst>
  <p:sldIdLst>
    <p:sldId id="282" r:id="rId2"/>
    <p:sldId id="257" r:id="rId3"/>
    <p:sldId id="304" r:id="rId4"/>
    <p:sldId id="264" r:id="rId5"/>
    <p:sldId id="265" r:id="rId6"/>
    <p:sldId id="266" r:id="rId7"/>
    <p:sldId id="298" r:id="rId8"/>
    <p:sldId id="267" r:id="rId9"/>
    <p:sldId id="268" r:id="rId10"/>
    <p:sldId id="269" r:id="rId11"/>
    <p:sldId id="299" r:id="rId12"/>
    <p:sldId id="302" r:id="rId13"/>
    <p:sldId id="303" r:id="rId14"/>
    <p:sldId id="305" r:id="rId15"/>
    <p:sldId id="270" r:id="rId16"/>
    <p:sldId id="271" r:id="rId17"/>
    <p:sldId id="272" r:id="rId18"/>
    <p:sldId id="273" r:id="rId19"/>
    <p:sldId id="274" r:id="rId20"/>
    <p:sldId id="275" r:id="rId21"/>
    <p:sldId id="276" r:id="rId22"/>
    <p:sldId id="277" r:id="rId23"/>
    <p:sldId id="278" r:id="rId24"/>
    <p:sldId id="279" r:id="rId25"/>
    <p:sldId id="288" r:id="rId26"/>
    <p:sldId id="289" r:id="rId27"/>
    <p:sldId id="290" r:id="rId28"/>
    <p:sldId id="291" r:id="rId29"/>
    <p:sldId id="293" r:id="rId30"/>
    <p:sldId id="294" r:id="rId31"/>
    <p:sldId id="296" r:id="rId32"/>
    <p:sldId id="306" r:id="rId33"/>
    <p:sldId id="307" r:id="rId34"/>
    <p:sldId id="30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684"/>
    <a:srgbClr val="163E36"/>
    <a:srgbClr val="FFFFFF"/>
    <a:srgbClr val="FF0000"/>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336" y="7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ourses\ENM%20565\Text%20revision\Excel%20Templates\Chapter%2010&amp;11.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Courses\ENM%20565\Text%20revision\Excel%20Templates\Chapter%2010&amp;11.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cost per unit of time</a:t>
            </a:r>
          </a:p>
        </c:rich>
      </c:tx>
      <c:layout>
        <c:manualLayout>
          <c:xMode val="edge"/>
          <c:yMode val="edge"/>
          <c:x val="3.2868110236220521E-2"/>
          <c:y val="3.7037037037037056E-2"/>
        </c:manualLayout>
      </c:layout>
      <c:overlay val="0"/>
    </c:title>
    <c:autoTitleDeleted val="0"/>
    <c:plotArea>
      <c:layout/>
      <c:scatterChart>
        <c:scatterStyle val="smoothMarker"/>
        <c:varyColors val="0"/>
        <c:ser>
          <c:idx val="0"/>
          <c:order val="0"/>
          <c:tx>
            <c:strRef>
              <c:f>'Cost Models'!$C$14</c:f>
              <c:strCache>
                <c:ptCount val="1"/>
                <c:pt idx="0">
                  <c:v>cost</c:v>
                </c:pt>
              </c:strCache>
            </c:strRef>
          </c:tx>
          <c:marker>
            <c:symbol val="none"/>
          </c:marker>
          <c:xVal>
            <c:numRef>
              <c:f>'Cost Models'!$B$15:$B$89</c:f>
              <c:numCache>
                <c:formatCode>General</c:formatCode>
                <c:ptCount val="75"/>
                <c:pt idx="0">
                  <c:v>100</c:v>
                </c:pt>
                <c:pt idx="1">
                  <c:v>122</c:v>
                </c:pt>
                <c:pt idx="2">
                  <c:v>144</c:v>
                </c:pt>
                <c:pt idx="3">
                  <c:v>166</c:v>
                </c:pt>
                <c:pt idx="4">
                  <c:v>188</c:v>
                </c:pt>
                <c:pt idx="5">
                  <c:v>210</c:v>
                </c:pt>
                <c:pt idx="6">
                  <c:v>232</c:v>
                </c:pt>
                <c:pt idx="7">
                  <c:v>254</c:v>
                </c:pt>
                <c:pt idx="8">
                  <c:v>276</c:v>
                </c:pt>
                <c:pt idx="9">
                  <c:v>298</c:v>
                </c:pt>
                <c:pt idx="10">
                  <c:v>320</c:v>
                </c:pt>
                <c:pt idx="11">
                  <c:v>342</c:v>
                </c:pt>
                <c:pt idx="12">
                  <c:v>364</c:v>
                </c:pt>
                <c:pt idx="13">
                  <c:v>386</c:v>
                </c:pt>
                <c:pt idx="14">
                  <c:v>408</c:v>
                </c:pt>
                <c:pt idx="15">
                  <c:v>430</c:v>
                </c:pt>
                <c:pt idx="16">
                  <c:v>452</c:v>
                </c:pt>
                <c:pt idx="17">
                  <c:v>474</c:v>
                </c:pt>
                <c:pt idx="18">
                  <c:v>496</c:v>
                </c:pt>
                <c:pt idx="19">
                  <c:v>518</c:v>
                </c:pt>
                <c:pt idx="20">
                  <c:v>540</c:v>
                </c:pt>
                <c:pt idx="21">
                  <c:v>562</c:v>
                </c:pt>
                <c:pt idx="22">
                  <c:v>584</c:v>
                </c:pt>
                <c:pt idx="23">
                  <c:v>606</c:v>
                </c:pt>
                <c:pt idx="24">
                  <c:v>628</c:v>
                </c:pt>
                <c:pt idx="25">
                  <c:v>650</c:v>
                </c:pt>
                <c:pt idx="26">
                  <c:v>672</c:v>
                </c:pt>
                <c:pt idx="27">
                  <c:v>694</c:v>
                </c:pt>
                <c:pt idx="28">
                  <c:v>716</c:v>
                </c:pt>
                <c:pt idx="29">
                  <c:v>738</c:v>
                </c:pt>
                <c:pt idx="30">
                  <c:v>760</c:v>
                </c:pt>
                <c:pt idx="31">
                  <c:v>782</c:v>
                </c:pt>
                <c:pt idx="32">
                  <c:v>804</c:v>
                </c:pt>
                <c:pt idx="33">
                  <c:v>826</c:v>
                </c:pt>
                <c:pt idx="34">
                  <c:v>848</c:v>
                </c:pt>
                <c:pt idx="35">
                  <c:v>870</c:v>
                </c:pt>
                <c:pt idx="36">
                  <c:v>892</c:v>
                </c:pt>
                <c:pt idx="37">
                  <c:v>914</c:v>
                </c:pt>
                <c:pt idx="38">
                  <c:v>936</c:v>
                </c:pt>
                <c:pt idx="39">
                  <c:v>958</c:v>
                </c:pt>
                <c:pt idx="40">
                  <c:v>980</c:v>
                </c:pt>
                <c:pt idx="41">
                  <c:v>1002</c:v>
                </c:pt>
                <c:pt idx="42">
                  <c:v>1024</c:v>
                </c:pt>
                <c:pt idx="43">
                  <c:v>1046</c:v>
                </c:pt>
                <c:pt idx="44">
                  <c:v>1068</c:v>
                </c:pt>
                <c:pt idx="45">
                  <c:v>1090</c:v>
                </c:pt>
                <c:pt idx="46">
                  <c:v>1112</c:v>
                </c:pt>
                <c:pt idx="47">
                  <c:v>1134</c:v>
                </c:pt>
                <c:pt idx="48">
                  <c:v>1156</c:v>
                </c:pt>
                <c:pt idx="49">
                  <c:v>1178</c:v>
                </c:pt>
                <c:pt idx="50">
                  <c:v>1200</c:v>
                </c:pt>
                <c:pt idx="51">
                  <c:v>1222</c:v>
                </c:pt>
                <c:pt idx="52">
                  <c:v>1244</c:v>
                </c:pt>
                <c:pt idx="53">
                  <c:v>1266</c:v>
                </c:pt>
                <c:pt idx="54">
                  <c:v>1288</c:v>
                </c:pt>
                <c:pt idx="55">
                  <c:v>1310</c:v>
                </c:pt>
                <c:pt idx="56">
                  <c:v>1332</c:v>
                </c:pt>
                <c:pt idx="57">
                  <c:v>1354</c:v>
                </c:pt>
                <c:pt idx="58">
                  <c:v>1376</c:v>
                </c:pt>
                <c:pt idx="59">
                  <c:v>1398</c:v>
                </c:pt>
                <c:pt idx="60">
                  <c:v>1420</c:v>
                </c:pt>
                <c:pt idx="61">
                  <c:v>1442</c:v>
                </c:pt>
                <c:pt idx="62">
                  <c:v>1464</c:v>
                </c:pt>
                <c:pt idx="63">
                  <c:v>1486</c:v>
                </c:pt>
                <c:pt idx="64">
                  <c:v>1508</c:v>
                </c:pt>
                <c:pt idx="65">
                  <c:v>1530</c:v>
                </c:pt>
                <c:pt idx="66">
                  <c:v>1552</c:v>
                </c:pt>
                <c:pt idx="67">
                  <c:v>1574</c:v>
                </c:pt>
                <c:pt idx="68">
                  <c:v>1596</c:v>
                </c:pt>
                <c:pt idx="69">
                  <c:v>1618</c:v>
                </c:pt>
                <c:pt idx="70">
                  <c:v>1640</c:v>
                </c:pt>
                <c:pt idx="71">
                  <c:v>1662</c:v>
                </c:pt>
                <c:pt idx="72">
                  <c:v>1684</c:v>
                </c:pt>
                <c:pt idx="73">
                  <c:v>1706</c:v>
                </c:pt>
                <c:pt idx="74">
                  <c:v>1728</c:v>
                </c:pt>
              </c:numCache>
            </c:numRef>
          </c:xVal>
          <c:yVal>
            <c:numRef>
              <c:f>'Cost Models'!$C$15:$C$89</c:f>
              <c:numCache>
                <c:formatCode>"$"#,##0</c:formatCode>
                <c:ptCount val="75"/>
                <c:pt idx="0">
                  <c:v>12.24362829543502</c:v>
                </c:pt>
                <c:pt idx="1">
                  <c:v>10.135248931350011</c:v>
                </c:pt>
                <c:pt idx="2">
                  <c:v>8.6884051326930312</c:v>
                </c:pt>
                <c:pt idx="3">
                  <c:v>7.6401594797891699</c:v>
                </c:pt>
                <c:pt idx="4">
                  <c:v>6.8506414796689263</c:v>
                </c:pt>
                <c:pt idx="5">
                  <c:v>6.2385861976556187</c:v>
                </c:pt>
                <c:pt idx="6">
                  <c:v>5.7535485021569048</c:v>
                </c:pt>
                <c:pt idx="7">
                  <c:v>5.3625567779639214</c:v>
                </c:pt>
                <c:pt idx="8">
                  <c:v>5.0431494281949405</c:v>
                </c:pt>
                <c:pt idx="9">
                  <c:v>4.7794957441097052</c:v>
                </c:pt>
                <c:pt idx="10">
                  <c:v>4.560116829272614</c:v>
                </c:pt>
                <c:pt idx="11">
                  <c:v>4.3764861089106804</c:v>
                </c:pt>
                <c:pt idx="12">
                  <c:v>4.2221373067745285</c:v>
                </c:pt>
                <c:pt idx="13">
                  <c:v>4.0920774377846394</c:v>
                </c:pt>
                <c:pt idx="14">
                  <c:v>3.9823896942452137</c:v>
                </c:pt>
                <c:pt idx="15">
                  <c:v>3.8899582215466397</c:v>
                </c:pt>
                <c:pt idx="16">
                  <c:v>3.8122732576648968</c:v>
                </c:pt>
                <c:pt idx="17">
                  <c:v>3.7472905288695602</c:v>
                </c:pt>
                <c:pt idx="18">
                  <c:v>3.6933280575434586</c:v>
                </c:pt>
                <c:pt idx="19">
                  <c:v>3.6489892607655019</c:v>
                </c:pt>
                <c:pt idx="20">
                  <c:v>3.6131048428008024</c:v>
                </c:pt>
                <c:pt idx="21">
                  <c:v>3.5846883322367677</c:v>
                </c:pt>
                <c:pt idx="22">
                  <c:v>3.5629016662075896</c:v>
                </c:pt>
                <c:pt idx="23">
                  <c:v>3.5470282688893708</c:v>
                </c:pt>
                <c:pt idx="24">
                  <c:v>3.5364517868161007</c:v>
                </c:pt>
                <c:pt idx="25">
                  <c:v>3.5306391410369975</c:v>
                </c:pt>
                <c:pt idx="26">
                  <c:v>3.529126907040955</c:v>
                </c:pt>
                <c:pt idx="27">
                  <c:v>3.5315102841730868</c:v>
                </c:pt>
                <c:pt idx="28">
                  <c:v>3.5374340977182879</c:v>
                </c:pt>
                <c:pt idx="29">
                  <c:v>3.5465854095996967</c:v>
                </c:pt>
                <c:pt idx="30">
                  <c:v>3.5586874118257197</c:v>
                </c:pt>
                <c:pt idx="31">
                  <c:v>3.573494350147111</c:v>
                </c:pt>
                <c:pt idx="32">
                  <c:v>3.5907872806574979</c:v>
                </c:pt>
                <c:pt idx="33">
                  <c:v>3.6103705040949401</c:v>
                </c:pt>
                <c:pt idx="34">
                  <c:v>3.6320685548154517</c:v>
                </c:pt>
                <c:pt idx="35">
                  <c:v>3.6557236462923481</c:v>
                </c:pt>
                <c:pt idx="36">
                  <c:v>3.6811934943559672</c:v>
                </c:pt>
                <c:pt idx="37">
                  <c:v>3.7083494545553202</c:v>
                </c:pt>
                <c:pt idx="38">
                  <c:v>3.7370749219823796</c:v>
                </c:pt>
                <c:pt idx="39">
                  <c:v>3.7672639513878763</c:v>
                </c:pt>
                <c:pt idx="40">
                  <c:v>3.7988200629886189</c:v>
                </c:pt>
                <c:pt idx="41">
                  <c:v>3.8316552054419639</c:v>
                </c:pt>
                <c:pt idx="42">
                  <c:v>3.8656888523640625</c:v>
                </c:pt>
                <c:pt idx="43">
                  <c:v>3.9008472127419491</c:v>
                </c:pt>
                <c:pt idx="44">
                  <c:v>3.9370625388266358</c:v>
                </c:pt>
                <c:pt idx="45">
                  <c:v>3.9742725177434277</c:v>
                </c:pt>
                <c:pt idx="46">
                  <c:v>4.0124197352332569</c:v>
                </c:pt>
                <c:pt idx="47">
                  <c:v>4.0514512017363185</c:v>
                </c:pt>
                <c:pt idx="48">
                  <c:v>4.0913179325189555</c:v>
                </c:pt>
                <c:pt idx="49">
                  <c:v>4.1319745747840644</c:v>
                </c:pt>
                <c:pt idx="50">
                  <c:v>4.1733790757402698</c:v>
                </c:pt>
                <c:pt idx="51">
                  <c:v>4.2154923864723584</c:v>
                </c:pt>
                <c:pt idx="52">
                  <c:v>4.2582781971848807</c:v>
                </c:pt>
                <c:pt idx="53">
                  <c:v>4.3017027000058281</c:v>
                </c:pt>
                <c:pt idx="54">
                  <c:v>4.3457343760584584</c:v>
                </c:pt>
                <c:pt idx="55">
                  <c:v>4.3903438039509304</c:v>
                </c:pt>
                <c:pt idx="56">
                  <c:v>4.4355034872099912</c:v>
                </c:pt>
                <c:pt idx="57">
                  <c:v>4.4811876985065471</c:v>
                </c:pt>
                <c:pt idx="58">
                  <c:v>4.5273723387955034</c:v>
                </c:pt>
                <c:pt idx="59">
                  <c:v>4.5740348097290031</c:v>
                </c:pt>
                <c:pt idx="60">
                  <c:v>4.6211538979051046</c:v>
                </c:pt>
                <c:pt idx="61">
                  <c:v>4.6687096696894788</c:v>
                </c:pt>
                <c:pt idx="62">
                  <c:v>4.7166833754993363</c:v>
                </c:pt>
                <c:pt idx="63">
                  <c:v>4.7650573625700607</c:v>
                </c:pt>
                <c:pt idx="64">
                  <c:v>4.8138149953397269</c:v>
                </c:pt>
                <c:pt idx="65">
                  <c:v>4.8629405826853986</c:v>
                </c:pt>
                <c:pt idx="66">
                  <c:v>4.9124193113326298</c:v>
                </c:pt>
                <c:pt idx="67">
                  <c:v>4.9622371848347422</c:v>
                </c:pt>
                <c:pt idx="68">
                  <c:v>5.0123809675855506</c:v>
                </c:pt>
                <c:pt idx="69">
                  <c:v>5.0628381333869914</c:v>
                </c:pt>
                <c:pt idx="70">
                  <c:v>5.1135968181445755</c:v>
                </c:pt>
                <c:pt idx="71">
                  <c:v>5.1646457763090137</c:v>
                </c:pt>
                <c:pt idx="72">
                  <c:v>5.2159743407218357</c:v>
                </c:pt>
                <c:pt idx="73">
                  <c:v>5.2675723855582905</c:v>
                </c:pt>
                <c:pt idx="74">
                  <c:v>5.319430292092032</c:v>
                </c:pt>
              </c:numCache>
            </c:numRef>
          </c:yVal>
          <c:smooth val="1"/>
          <c:extLst>
            <c:ext xmlns:c16="http://schemas.microsoft.com/office/drawing/2014/chart" uri="{C3380CC4-5D6E-409C-BE32-E72D297353CC}">
              <c16:uniqueId val="{00000000-45A9-44BE-8582-2834056CD588}"/>
            </c:ext>
          </c:extLst>
        </c:ser>
        <c:dLbls>
          <c:showLegendKey val="0"/>
          <c:showVal val="0"/>
          <c:showCatName val="0"/>
          <c:showSerName val="0"/>
          <c:showPercent val="0"/>
          <c:showBubbleSize val="0"/>
        </c:dLbls>
        <c:axId val="156095616"/>
        <c:axId val="156795648"/>
      </c:scatterChart>
      <c:valAx>
        <c:axId val="156095616"/>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56795648"/>
        <c:crosses val="autoZero"/>
        <c:crossBetween val="midCat"/>
      </c:valAx>
      <c:valAx>
        <c:axId val="156795648"/>
        <c:scaling>
          <c:orientation val="minMax"/>
        </c:scaling>
        <c:delete val="0"/>
        <c:axPos val="l"/>
        <c:majorGridlines/>
        <c:numFmt formatCode="&quot;$&quot;#,##0" sourceLinked="1"/>
        <c:majorTickMark val="out"/>
        <c:minorTickMark val="none"/>
        <c:tickLblPos val="nextTo"/>
        <c:crossAx val="156095616"/>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cost per unit of time</a:t>
            </a:r>
          </a:p>
        </c:rich>
      </c:tx>
      <c:layout>
        <c:manualLayout>
          <c:xMode val="edge"/>
          <c:yMode val="edge"/>
          <c:x val="8.131933508311455E-2"/>
          <c:y val="3.2407407407407468E-2"/>
        </c:manualLayout>
      </c:layout>
      <c:overlay val="0"/>
    </c:title>
    <c:autoTitleDeleted val="0"/>
    <c:plotArea>
      <c:layout/>
      <c:scatterChart>
        <c:scatterStyle val="smoothMarker"/>
        <c:varyColors val="0"/>
        <c:ser>
          <c:idx val="0"/>
          <c:order val="0"/>
          <c:tx>
            <c:strRef>
              <c:f>'Cost Models'!$E$14</c:f>
              <c:strCache>
                <c:ptCount val="1"/>
                <c:pt idx="0">
                  <c:v>cost</c:v>
                </c:pt>
              </c:strCache>
            </c:strRef>
          </c:tx>
          <c:marker>
            <c:symbol val="none"/>
          </c:marker>
          <c:xVal>
            <c:numRef>
              <c:f>'Cost Models'!$D$15:$D$89</c:f>
              <c:numCache>
                <c:formatCode>General</c:formatCode>
                <c:ptCount val="75"/>
                <c:pt idx="0">
                  <c:v>10</c:v>
                </c:pt>
                <c:pt idx="1">
                  <c:v>16</c:v>
                </c:pt>
                <c:pt idx="2">
                  <c:v>22</c:v>
                </c:pt>
                <c:pt idx="3">
                  <c:v>28</c:v>
                </c:pt>
                <c:pt idx="4">
                  <c:v>34</c:v>
                </c:pt>
                <c:pt idx="5">
                  <c:v>40</c:v>
                </c:pt>
                <c:pt idx="6">
                  <c:v>46</c:v>
                </c:pt>
                <c:pt idx="7">
                  <c:v>52</c:v>
                </c:pt>
                <c:pt idx="8">
                  <c:v>58</c:v>
                </c:pt>
                <c:pt idx="9">
                  <c:v>64</c:v>
                </c:pt>
                <c:pt idx="10">
                  <c:v>70</c:v>
                </c:pt>
                <c:pt idx="11">
                  <c:v>76</c:v>
                </c:pt>
                <c:pt idx="12">
                  <c:v>82</c:v>
                </c:pt>
                <c:pt idx="13">
                  <c:v>88</c:v>
                </c:pt>
                <c:pt idx="14">
                  <c:v>94</c:v>
                </c:pt>
                <c:pt idx="15">
                  <c:v>100</c:v>
                </c:pt>
                <c:pt idx="16">
                  <c:v>106</c:v>
                </c:pt>
                <c:pt idx="17">
                  <c:v>112</c:v>
                </c:pt>
                <c:pt idx="18">
                  <c:v>118</c:v>
                </c:pt>
                <c:pt idx="19">
                  <c:v>124</c:v>
                </c:pt>
                <c:pt idx="20">
                  <c:v>130</c:v>
                </c:pt>
                <c:pt idx="21">
                  <c:v>136</c:v>
                </c:pt>
                <c:pt idx="22">
                  <c:v>142</c:v>
                </c:pt>
                <c:pt idx="23">
                  <c:v>148</c:v>
                </c:pt>
                <c:pt idx="24">
                  <c:v>154</c:v>
                </c:pt>
                <c:pt idx="25">
                  <c:v>160</c:v>
                </c:pt>
                <c:pt idx="26">
                  <c:v>166</c:v>
                </c:pt>
                <c:pt idx="27">
                  <c:v>172</c:v>
                </c:pt>
                <c:pt idx="28">
                  <c:v>178</c:v>
                </c:pt>
                <c:pt idx="29">
                  <c:v>184</c:v>
                </c:pt>
                <c:pt idx="30">
                  <c:v>190</c:v>
                </c:pt>
                <c:pt idx="31">
                  <c:v>196</c:v>
                </c:pt>
                <c:pt idx="32">
                  <c:v>202</c:v>
                </c:pt>
                <c:pt idx="33">
                  <c:v>208</c:v>
                </c:pt>
                <c:pt idx="34">
                  <c:v>214</c:v>
                </c:pt>
                <c:pt idx="35">
                  <c:v>220</c:v>
                </c:pt>
                <c:pt idx="36">
                  <c:v>226</c:v>
                </c:pt>
                <c:pt idx="37">
                  <c:v>232</c:v>
                </c:pt>
                <c:pt idx="38">
                  <c:v>238</c:v>
                </c:pt>
                <c:pt idx="39">
                  <c:v>244</c:v>
                </c:pt>
                <c:pt idx="40">
                  <c:v>250</c:v>
                </c:pt>
                <c:pt idx="41">
                  <c:v>256</c:v>
                </c:pt>
                <c:pt idx="42">
                  <c:v>262</c:v>
                </c:pt>
                <c:pt idx="43">
                  <c:v>268</c:v>
                </c:pt>
                <c:pt idx="44">
                  <c:v>274</c:v>
                </c:pt>
                <c:pt idx="45">
                  <c:v>280</c:v>
                </c:pt>
                <c:pt idx="46">
                  <c:v>286</c:v>
                </c:pt>
                <c:pt idx="47">
                  <c:v>292</c:v>
                </c:pt>
                <c:pt idx="48">
                  <c:v>298</c:v>
                </c:pt>
                <c:pt idx="49">
                  <c:v>304</c:v>
                </c:pt>
                <c:pt idx="50">
                  <c:v>310</c:v>
                </c:pt>
                <c:pt idx="51">
                  <c:v>316</c:v>
                </c:pt>
                <c:pt idx="52">
                  <c:v>322</c:v>
                </c:pt>
                <c:pt idx="53">
                  <c:v>328</c:v>
                </c:pt>
                <c:pt idx="54">
                  <c:v>334</c:v>
                </c:pt>
                <c:pt idx="55">
                  <c:v>340</c:v>
                </c:pt>
                <c:pt idx="56">
                  <c:v>346</c:v>
                </c:pt>
                <c:pt idx="57">
                  <c:v>352</c:v>
                </c:pt>
                <c:pt idx="58">
                  <c:v>358</c:v>
                </c:pt>
                <c:pt idx="59">
                  <c:v>364</c:v>
                </c:pt>
                <c:pt idx="60">
                  <c:v>370</c:v>
                </c:pt>
                <c:pt idx="61">
                  <c:v>376</c:v>
                </c:pt>
                <c:pt idx="62">
                  <c:v>382</c:v>
                </c:pt>
                <c:pt idx="63">
                  <c:v>388</c:v>
                </c:pt>
                <c:pt idx="64">
                  <c:v>394</c:v>
                </c:pt>
                <c:pt idx="65">
                  <c:v>400</c:v>
                </c:pt>
                <c:pt idx="66">
                  <c:v>406</c:v>
                </c:pt>
                <c:pt idx="67">
                  <c:v>412</c:v>
                </c:pt>
                <c:pt idx="68">
                  <c:v>418</c:v>
                </c:pt>
                <c:pt idx="69">
                  <c:v>424</c:v>
                </c:pt>
                <c:pt idx="70">
                  <c:v>430</c:v>
                </c:pt>
                <c:pt idx="71">
                  <c:v>436</c:v>
                </c:pt>
                <c:pt idx="72">
                  <c:v>442</c:v>
                </c:pt>
                <c:pt idx="73">
                  <c:v>448</c:v>
                </c:pt>
                <c:pt idx="74">
                  <c:v>454</c:v>
                </c:pt>
              </c:numCache>
            </c:numRef>
          </c:xVal>
          <c:yVal>
            <c:numRef>
              <c:f>'Cost Models'!$E$15:$E$89</c:f>
              <c:numCache>
                <c:formatCode>"$"#,##0.00</c:formatCode>
                <c:ptCount val="75"/>
                <c:pt idx="0">
                  <c:v>8.5225801970028261</c:v>
                </c:pt>
                <c:pt idx="1">
                  <c:v>5.3491930378371473</c:v>
                </c:pt>
                <c:pt idx="2">
                  <c:v>3.914622294874861</c:v>
                </c:pt>
                <c:pt idx="3">
                  <c:v>3.1011239579664416</c:v>
                </c:pt>
                <c:pt idx="4">
                  <c:v>2.5799365587311041</c:v>
                </c:pt>
                <c:pt idx="5">
                  <c:v>2.2195487295662777</c:v>
                </c:pt>
                <c:pt idx="6">
                  <c:v>1.9570597674139849</c:v>
                </c:pt>
                <c:pt idx="7">
                  <c:v>1.7585975395678839</c:v>
                </c:pt>
                <c:pt idx="8">
                  <c:v>1.604304259203895</c:v>
                </c:pt>
                <c:pt idx="9">
                  <c:v>1.4817675971392317</c:v>
                </c:pt>
                <c:pt idx="10">
                  <c:v>1.3828299880042159</c:v>
                </c:pt>
                <c:pt idx="11">
                  <c:v>1.3019092641081558</c:v>
                </c:pt>
                <c:pt idx="12">
                  <c:v>1.235056538715698</c:v>
                </c:pt>
                <c:pt idx="13">
                  <c:v>1.1793994791351374</c:v>
                </c:pt>
                <c:pt idx="14">
                  <c:v>1.1327987798757051</c:v>
                </c:pt>
                <c:pt idx="15">
                  <c:v>1.0936282954350265</c:v>
                </c:pt>
                <c:pt idx="16">
                  <c:v>1.0606298378428158</c:v>
                </c:pt>
                <c:pt idx="17">
                  <c:v>1.032814641245126</c:v>
                </c:pt>
                <c:pt idx="18">
                  <c:v>1.0093948843053855</c:v>
                </c:pt>
                <c:pt idx="19">
                  <c:v>0.98973509030777163</c:v>
                </c:pt>
                <c:pt idx="20">
                  <c:v>0.97331698348077689</c:v>
                </c:pt>
                <c:pt idx="21">
                  <c:v>0.959713646341527</c:v>
                </c:pt>
                <c:pt idx="22">
                  <c:v>0.9485702273500507</c:v>
                </c:pt>
                <c:pt idx="23">
                  <c:v>0.93958934022420559</c:v>
                </c:pt>
                <c:pt idx="24">
                  <c:v>0.93251987554105176</c:v>
                </c:pt>
                <c:pt idx="25">
                  <c:v>0.92714832903045508</c:v>
                </c:pt>
                <c:pt idx="26">
                  <c:v>0.92329200990965132</c:v>
                </c:pt>
                <c:pt idx="27">
                  <c:v>0.92079367025952696</c:v>
                </c:pt>
                <c:pt idx="28">
                  <c:v>0.9195172202047035</c:v>
                </c:pt>
                <c:pt idx="29">
                  <c:v>0.91934428110232158</c:v>
                </c:pt>
                <c:pt idx="30">
                  <c:v>0.92017139153700767</c:v>
                </c:pt>
                <c:pt idx="31">
                  <c:v>0.92190772626887885</c:v>
                </c:pt>
                <c:pt idx="32">
                  <c:v>0.92447322150871669</c:v>
                </c:pt>
                <c:pt idx="33">
                  <c:v>0.92779702449640744</c:v>
                </c:pt>
                <c:pt idx="34">
                  <c:v>0.93181620375336416</c:v>
                </c:pt>
                <c:pt idx="35">
                  <c:v>0.93647467025979814</c:v>
                </c:pt>
                <c:pt idx="36">
                  <c:v>0.94172227037174161</c:v>
                </c:pt>
                <c:pt idx="37">
                  <c:v>0.94751401939828361</c:v>
                </c:pt>
                <c:pt idx="38">
                  <c:v>0.953809451026151</c:v>
                </c:pt>
                <c:pt idx="39">
                  <c:v>0.96057206265882689</c:v>
                </c:pt>
                <c:pt idx="40">
                  <c:v>0.96776884056352774</c:v>
                </c:pt>
                <c:pt idx="41">
                  <c:v>0.97536985173850743</c:v>
                </c:pt>
                <c:pt idx="42">
                  <c:v>0.98334789181021831</c:v>
                </c:pt>
                <c:pt idx="43">
                  <c:v>0.99167818018397691</c:v>
                </c:pt>
                <c:pt idx="44">
                  <c:v>1.0003380952087442</c:v>
                </c:pt>
                <c:pt idx="45">
                  <c:v>1.0093069433572872</c:v>
                </c:pt>
                <c:pt idx="46">
                  <c:v>1.0185657574293736</c:v>
                </c:pt>
                <c:pt idx="47">
                  <c:v>1.0280971196060416</c:v>
                </c:pt>
                <c:pt idx="48">
                  <c:v>1.0378850058546658</c:v>
                </c:pt>
                <c:pt idx="49">
                  <c:v>1.0479146487371187</c:v>
                </c:pt>
                <c:pt idx="50">
                  <c:v>1.0581724161293562</c:v>
                </c:pt>
                <c:pt idx="51">
                  <c:v>1.0686457037392441</c:v>
                </c:pt>
                <c:pt idx="52">
                  <c:v>1.07932283962424</c:v>
                </c:pt>
                <c:pt idx="53">
                  <c:v>1.0901929991735611</c:v>
                </c:pt>
                <c:pt idx="54">
                  <c:v>1.1012461292400586</c:v>
                </c:pt>
                <c:pt idx="55">
                  <c:v>1.1124728802925421</c:v>
                </c:pt>
                <c:pt idx="56">
                  <c:v>1.1238645456158198</c:v>
                </c:pt>
                <c:pt idx="57">
                  <c:v>1.1354130067183501</c:v>
                </c:pt>
                <c:pt idx="58">
                  <c:v>1.1471106842199192</c:v>
                </c:pt>
                <c:pt idx="59">
                  <c:v>1.1589504935877162</c:v>
                </c:pt>
                <c:pt idx="60">
                  <c:v>1.1709258051709697</c:v>
                </c:pt>
                <c:pt idx="61">
                  <c:v>1.1830304080545671</c:v>
                </c:pt>
                <c:pt idx="62">
                  <c:v>1.1952584773121817</c:v>
                </c:pt>
                <c:pt idx="63">
                  <c:v>1.2076045442914032</c:v>
                </c:pt>
                <c:pt idx="64">
                  <c:v>1.220063469608011</c:v>
                </c:pt>
                <c:pt idx="65">
                  <c:v>1.2326304185653056</c:v>
                </c:pt>
                <c:pt idx="66">
                  <c:v>1.2453008387479578</c:v>
                </c:pt>
                <c:pt idx="67">
                  <c:v>1.2580704395689719</c:v>
                </c:pt>
                <c:pt idx="68">
                  <c:v>1.2709351735738001</c:v>
                </c:pt>
                <c:pt idx="69">
                  <c:v>1.2838912193278151</c:v>
                </c:pt>
                <c:pt idx="70">
                  <c:v>1.2969349657326874</c:v>
                </c:pt>
                <c:pt idx="71">
                  <c:v>1.3100629976342182</c:v>
                </c:pt>
                <c:pt idx="72">
                  <c:v>1.3232720825991418</c:v>
                </c:pt>
                <c:pt idx="73">
                  <c:v>1.3365591587514507</c:v>
                </c:pt>
                <c:pt idx="74">
                  <c:v>1.3499213235703864</c:v>
                </c:pt>
              </c:numCache>
            </c:numRef>
          </c:yVal>
          <c:smooth val="1"/>
          <c:extLst>
            <c:ext xmlns:c16="http://schemas.microsoft.com/office/drawing/2014/chart" uri="{C3380CC4-5D6E-409C-BE32-E72D297353CC}">
              <c16:uniqueId val="{00000000-82D5-4858-8942-9BC87D4F7E4A}"/>
            </c:ext>
          </c:extLst>
        </c:ser>
        <c:dLbls>
          <c:showLegendKey val="0"/>
          <c:showVal val="0"/>
          <c:showCatName val="0"/>
          <c:showSerName val="0"/>
          <c:showPercent val="0"/>
          <c:showBubbleSize val="0"/>
        </c:dLbls>
        <c:axId val="176391296"/>
        <c:axId val="176393600"/>
      </c:scatterChart>
      <c:valAx>
        <c:axId val="176391296"/>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76393600"/>
        <c:crosses val="autoZero"/>
        <c:crossBetween val="midCat"/>
      </c:valAx>
      <c:valAx>
        <c:axId val="176393600"/>
        <c:scaling>
          <c:orientation val="minMax"/>
        </c:scaling>
        <c:delete val="0"/>
        <c:axPos val="l"/>
        <c:majorGridlines/>
        <c:numFmt formatCode="&quot;$&quot;#,##0.00" sourceLinked="1"/>
        <c:majorTickMark val="out"/>
        <c:minorTickMark val="none"/>
        <c:tickLblPos val="nextTo"/>
        <c:crossAx val="176391296"/>
        <c:crosses val="autoZero"/>
        <c:crossBetween val="midCat"/>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drawing1.xml><?xml version="1.0" encoding="utf-8"?>
<c:userShapes xmlns:c="http://schemas.openxmlformats.org/drawingml/2006/chart">
  <cdr:relSizeAnchor xmlns:cdr="http://schemas.openxmlformats.org/drawingml/2006/chartDrawing">
    <cdr:from>
      <cdr:x>0.63958</cdr:x>
      <cdr:y>0.46528</cdr:y>
    </cdr:from>
    <cdr:to>
      <cdr:x>0.83958</cdr:x>
      <cdr:y>0.79862</cdr:y>
    </cdr:to>
    <cdr:sp macro="" textlink="">
      <cdr:nvSpPr>
        <cdr:cNvPr id="2" name="TextBox 1"/>
        <cdr:cNvSpPr txBox="1"/>
      </cdr:nvSpPr>
      <cdr:spPr>
        <a:xfrm xmlns:a="http://schemas.openxmlformats.org/drawingml/2006/main">
          <a:off x="2924160" y="1276344"/>
          <a:ext cx="914400" cy="91441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400"/>
            <a:t>replacement time</a:t>
          </a:r>
        </a:p>
      </cdr:txBody>
    </cdr:sp>
  </cdr:relSizeAnchor>
</c:userShapes>
</file>

<file path=ppt/drawings/drawing2.xml><?xml version="1.0" encoding="utf-8"?>
<c:userShapes xmlns:c="http://schemas.openxmlformats.org/drawingml/2006/chart">
  <cdr:relSizeAnchor xmlns:cdr="http://schemas.openxmlformats.org/drawingml/2006/chartDrawing">
    <cdr:from>
      <cdr:x>0.66667</cdr:x>
      <cdr:y>0.59375</cdr:y>
    </cdr:from>
    <cdr:to>
      <cdr:x>0.86667</cdr:x>
      <cdr:y>0.92708</cdr:y>
    </cdr:to>
    <cdr:sp macro="" textlink="">
      <cdr:nvSpPr>
        <cdr:cNvPr id="2" name="TextBox 1"/>
        <cdr:cNvSpPr txBox="1"/>
      </cdr:nvSpPr>
      <cdr:spPr>
        <a:xfrm xmlns:a="http://schemas.openxmlformats.org/drawingml/2006/main">
          <a:off x="3048000" y="162877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400"/>
            <a:t>PM Interval</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Reliability growth testing has as its objective improved reliability. The growth testing process as well as two of the more popular models for tracking reliability growth over time are discussed.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results from applying the Duane model after 350 hours of testing.  If a MTTF goal of 20 is desired, then 721 additional test hours will need to be generated.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AMSAA model is a theoretically derived model that assumes that failures during the i</a:t>
            </a:r>
            <a:r>
              <a:rPr lang="en-US" altLang="en-US" baseline="30000"/>
              <a:t>th</a:t>
            </a:r>
            <a:r>
              <a:rPr lang="en-US" altLang="en-US"/>
              <a:t> test cycle are Poisson generated with a failure rate of </a:t>
            </a:r>
            <a:r>
              <a:rPr lang="en-US" altLang="en-US">
                <a:sym typeface="Symbol" panose="05050102010706020507" pitchFamily="18" charset="2"/>
              </a:rPr>
              <a:t></a:t>
            </a:r>
            <a:r>
              <a:rPr lang="en-US" altLang="en-US" baseline="-25000">
                <a:sym typeface="Symbol" panose="05050102010706020507" pitchFamily="18" charset="2"/>
              </a:rPr>
              <a:t>i</a:t>
            </a:r>
            <a:r>
              <a:rPr lang="en-US" altLang="en-US">
                <a:sym typeface="Symbol" panose="05050102010706020507" pitchFamily="18" charset="2"/>
              </a:rPr>
              <a:t>. For each subsequent test cycle, it is assumed that the mean decreases. These decreasing failure rates, while occurring as a step function, are approximated by a continuous function.</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failure rate can be expressed as a step function.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power law process is an approximation to the cumulative failure rate. This is the same function used in Chapter 9 to model minimal repair.  The difference now is that the parameter “b” will be less than one if reliability growth occurs.  If “b” is greater than one, then the system is deteriorating over time.  The expected number of failures can be obtained by integrating the intensity function.  The inverse of the intensity function is the instantaneous MTTF.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formulae given above are for obtaining the maximum likelihood estimators for the parameters “a” and “b.”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Confidence intervals for the MTTF can be obtained through the use of tables that provide critical values for selected degrees of confidence and sample sizes.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using Type I data.  The t</a:t>
            </a:r>
            <a:r>
              <a:rPr lang="en-US" altLang="en-US" baseline="-25000"/>
              <a:t>i</a:t>
            </a:r>
            <a:r>
              <a:rPr lang="en-US" altLang="en-US"/>
              <a:t> value used in finding the MLEs is the cumulative (total) test time corresponding to the i</a:t>
            </a:r>
            <a:r>
              <a:rPr lang="en-US" altLang="en-US" baseline="30000"/>
              <a:t>th</a:t>
            </a:r>
            <a:r>
              <a:rPr lang="en-US" altLang="en-US"/>
              <a:t> failure.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steps in the calculation are shown.  Exercise the course software to see if you obtained the results.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Check the statistical table to see if the correct critical values are being used to generate the above confidence interval.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analysis is repeated with Type II data.  Failure times are cumulative time on test with the test stopped at the 15</a:t>
            </a:r>
            <a:r>
              <a:rPr lang="en-US" altLang="en-US" baseline="30000"/>
              <a:t>th</a:t>
            </a:r>
            <a:r>
              <a:rPr lang="en-US" altLang="en-US"/>
              <a:t> failure.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Improved reliability is obtained during the product design phase through the repeated process of performing reliability tests, assessing and analyzing the results, and re-engineering the redesign. Through reliability life testing, failure modes are identified.  The assessment and analysis phase determines their root causes. Through redesign, these causes are either eliminated, their effect reduced, or the probability of their occurrence reduced.</a:t>
            </a:r>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Again, exercise the course software with the data from this example.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Applying the AMSAA model to the test failure data resulted in the intensity function shown above.  The statistical tests support the use of the AMSAA model.  The estimated MTTF if testing continues for 150,000 cycles is 5200 – still short of the goal.  To reach the goal, another 1,672,757 cycles of testing would need to be completed.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example illustrates the use of the AMSAA model methodology for generating the parameters of the power law process model under minimal repair.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expensive piece of equipment has experienced poor reliability.  What to do?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First, an appropriate model is determined from the data that had been collected.  under a minimal repair maintenance concept, the power law process is assumed.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From the power law process model, it can be seen that the drill deteriorates over time.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cost analysis is conducted to determine when to replace the drill.  It should have already been replaced based upon the economics.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However, Pree Vent, the chief reliability engineer on the program, has determined that a preventive maintenance program that restores the drill to “as good as new” condition is the way to go.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Reliability growth testing has as its objective improved reliability. The growth testing process as well as two of the more popular models for tracking reliability growth over time are discussed.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of the first growth models was proposed by an engineer with the General Electric, J. T. Duane.  Duane observed that the log of the cumulative MTTF or failure rate and the log of the cumulative test time were approximately linear.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From Duane’s observation, an empirical model is derived.  This model assumes a CFR during a test-fix cycle.  However, the failure rate is assumed to then decrease as a result of a redesign.  The model attempts to capture this rate of decrease (or increase in the MTTF) as more test time is accumulated.  Test time is used because of the observed correlation between the amount of testing and the MTTF.  It is also true as well, that as test hours increase so does the number of failures.  Therefore, as additional failure modes are observed and identified, more failure modes can be eliminated.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Least-squares is used to estimate the parameters k and b of the Duane model. This is done by fitting a straight line to x and y as defined above.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formulae will find estimates for the sloe (b) and intercept (a) of a straight-line that minimizes the sum of the squared deviations.  Do you recall the derivation of these formulae from your statistics course?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“a” is found, then “k” is determined from the above transformation.  The instantaneous at time T MTTF is then determined.  If the estimated MTTF at the conclusion of the test program, T, does not meet the specification, then more testing must be done.  T</a:t>
            </a:r>
            <a:r>
              <a:rPr lang="en-US" altLang="en-US" baseline="-25000"/>
              <a:t>m</a:t>
            </a:r>
            <a:r>
              <a:rPr lang="en-US" altLang="en-US"/>
              <a:t> estimates the total test time necessary to reach a MTTF goal of M</a:t>
            </a:r>
            <a:r>
              <a:rPr lang="en-US" altLang="en-US" baseline="-25000"/>
              <a:t>f</a:t>
            </a:r>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data for fitting the Duane model.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least-square estimates can be found using a spreadsheet type calculation or the course software may be utilized.  Use the course software to solve this same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14</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64B35BD2-FA74-4C49-B09B-B143307BCA80}" type="slidenum">
              <a:rPr lang="en-US" altLang="en-US"/>
              <a:pPr/>
              <a:t>‹#›</a:t>
            </a:fld>
            <a:endParaRPr lang="en-US" altLang="en-US"/>
          </a:p>
        </p:txBody>
      </p:sp>
    </p:spTree>
    <p:extLst>
      <p:ext uri="{BB962C8B-B14F-4D97-AF65-F5344CB8AC3E}">
        <p14:creationId xmlns:p14="http://schemas.microsoft.com/office/powerpoint/2010/main" val="14189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14</a:t>
            </a:r>
          </a:p>
        </p:txBody>
      </p:sp>
      <p:sp>
        <p:nvSpPr>
          <p:cNvPr id="5" name="Rectangle 13"/>
          <p:cNvSpPr>
            <a:spLocks noGrp="1" noChangeArrowheads="1"/>
          </p:cNvSpPr>
          <p:nvPr>
            <p:ph type="sldNum" sz="quarter" idx="11"/>
          </p:nvPr>
        </p:nvSpPr>
        <p:spPr>
          <a:ln/>
        </p:spPr>
        <p:txBody>
          <a:bodyPr/>
          <a:lstStyle>
            <a:lvl1pPr>
              <a:defRPr/>
            </a:lvl1pPr>
          </a:lstStyle>
          <a:p>
            <a:fld id="{726D1E7A-B207-4B9D-8F65-2133E60A92E2}" type="slidenum">
              <a:rPr lang="en-US" altLang="en-US"/>
              <a:pPr/>
              <a:t>‹#›</a:t>
            </a:fld>
            <a:endParaRPr lang="en-US" altLang="en-US"/>
          </a:p>
        </p:txBody>
      </p:sp>
    </p:spTree>
    <p:extLst>
      <p:ext uri="{BB962C8B-B14F-4D97-AF65-F5344CB8AC3E}">
        <p14:creationId xmlns:p14="http://schemas.microsoft.com/office/powerpoint/2010/main" val="222518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14</a:t>
            </a:r>
          </a:p>
        </p:txBody>
      </p:sp>
      <p:sp>
        <p:nvSpPr>
          <p:cNvPr id="5" name="Rectangle 13"/>
          <p:cNvSpPr>
            <a:spLocks noGrp="1" noChangeArrowheads="1"/>
          </p:cNvSpPr>
          <p:nvPr>
            <p:ph type="sldNum" sz="quarter" idx="11"/>
          </p:nvPr>
        </p:nvSpPr>
        <p:spPr>
          <a:ln/>
        </p:spPr>
        <p:txBody>
          <a:bodyPr/>
          <a:lstStyle>
            <a:lvl1pPr>
              <a:defRPr/>
            </a:lvl1pPr>
          </a:lstStyle>
          <a:p>
            <a:fld id="{00136987-1301-4ADE-8AE4-0A3B3847B762}" type="slidenum">
              <a:rPr lang="en-US" altLang="en-US"/>
              <a:pPr/>
              <a:t>‹#›</a:t>
            </a:fld>
            <a:endParaRPr lang="en-US" altLang="en-US"/>
          </a:p>
        </p:txBody>
      </p:sp>
    </p:spTree>
    <p:extLst>
      <p:ext uri="{BB962C8B-B14F-4D97-AF65-F5344CB8AC3E}">
        <p14:creationId xmlns:p14="http://schemas.microsoft.com/office/powerpoint/2010/main" val="273346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14</a:t>
            </a:r>
          </a:p>
        </p:txBody>
      </p:sp>
      <p:sp>
        <p:nvSpPr>
          <p:cNvPr id="5" name="Slide Number Placeholder 5"/>
          <p:cNvSpPr>
            <a:spLocks noGrp="1"/>
          </p:cNvSpPr>
          <p:nvPr>
            <p:ph type="sldNum" sz="quarter" idx="11"/>
          </p:nvPr>
        </p:nvSpPr>
        <p:spPr/>
        <p:txBody>
          <a:bodyPr/>
          <a:lstStyle>
            <a:lvl1pPr>
              <a:defRPr/>
            </a:lvl1pPr>
          </a:lstStyle>
          <a:p>
            <a:fld id="{61889C55-28CB-48A4-B18F-3AD448C7E3A6}" type="slidenum">
              <a:rPr lang="en-US" altLang="en-US"/>
              <a:pPr/>
              <a:t>‹#›</a:t>
            </a:fld>
            <a:endParaRPr lang="en-US" altLang="en-US"/>
          </a:p>
        </p:txBody>
      </p:sp>
    </p:spTree>
    <p:extLst>
      <p:ext uri="{BB962C8B-B14F-4D97-AF65-F5344CB8AC3E}">
        <p14:creationId xmlns:p14="http://schemas.microsoft.com/office/powerpoint/2010/main" val="294967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14</a:t>
            </a:r>
          </a:p>
        </p:txBody>
      </p:sp>
      <p:sp>
        <p:nvSpPr>
          <p:cNvPr id="5" name="Slide Number Placeholder 5"/>
          <p:cNvSpPr>
            <a:spLocks noGrp="1"/>
          </p:cNvSpPr>
          <p:nvPr>
            <p:ph type="sldNum" sz="quarter" idx="11"/>
          </p:nvPr>
        </p:nvSpPr>
        <p:spPr/>
        <p:txBody>
          <a:bodyPr/>
          <a:lstStyle>
            <a:lvl1pPr>
              <a:defRPr/>
            </a:lvl1pPr>
          </a:lstStyle>
          <a:p>
            <a:fld id="{E8BC74AF-292A-4BA4-9720-116A92834159}" type="slidenum">
              <a:rPr lang="en-US" altLang="en-US"/>
              <a:pPr/>
              <a:t>‹#›</a:t>
            </a:fld>
            <a:endParaRPr lang="en-US" altLang="en-US"/>
          </a:p>
        </p:txBody>
      </p:sp>
    </p:spTree>
    <p:extLst>
      <p:ext uri="{BB962C8B-B14F-4D97-AF65-F5344CB8AC3E}">
        <p14:creationId xmlns:p14="http://schemas.microsoft.com/office/powerpoint/2010/main" val="194821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14</a:t>
            </a:r>
          </a:p>
        </p:txBody>
      </p:sp>
      <p:sp>
        <p:nvSpPr>
          <p:cNvPr id="6" name="Slide Number Placeholder 6"/>
          <p:cNvSpPr>
            <a:spLocks noGrp="1"/>
          </p:cNvSpPr>
          <p:nvPr>
            <p:ph type="sldNum" sz="quarter" idx="11"/>
          </p:nvPr>
        </p:nvSpPr>
        <p:spPr/>
        <p:txBody>
          <a:bodyPr/>
          <a:lstStyle>
            <a:lvl1pPr>
              <a:defRPr/>
            </a:lvl1pPr>
          </a:lstStyle>
          <a:p>
            <a:fld id="{08A3B0C9-E743-40A1-A51C-9272EE0C62FF}" type="slidenum">
              <a:rPr lang="en-US" altLang="en-US"/>
              <a:pPr/>
              <a:t>‹#›</a:t>
            </a:fld>
            <a:endParaRPr lang="en-US" altLang="en-US"/>
          </a:p>
        </p:txBody>
      </p:sp>
    </p:spTree>
    <p:extLst>
      <p:ext uri="{BB962C8B-B14F-4D97-AF65-F5344CB8AC3E}">
        <p14:creationId xmlns:p14="http://schemas.microsoft.com/office/powerpoint/2010/main" val="2434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14</a:t>
            </a:r>
          </a:p>
        </p:txBody>
      </p:sp>
      <p:sp>
        <p:nvSpPr>
          <p:cNvPr id="8" name="Slide Number Placeholder 8"/>
          <p:cNvSpPr>
            <a:spLocks noGrp="1"/>
          </p:cNvSpPr>
          <p:nvPr>
            <p:ph type="sldNum" sz="quarter" idx="11"/>
          </p:nvPr>
        </p:nvSpPr>
        <p:spPr/>
        <p:txBody>
          <a:bodyPr/>
          <a:lstStyle>
            <a:lvl1pPr>
              <a:defRPr/>
            </a:lvl1pPr>
          </a:lstStyle>
          <a:p>
            <a:fld id="{31C61EC4-224D-4679-8340-03315CA236E0}" type="slidenum">
              <a:rPr lang="en-US" altLang="en-US"/>
              <a:pPr/>
              <a:t>‹#›</a:t>
            </a:fld>
            <a:endParaRPr lang="en-US" altLang="en-US"/>
          </a:p>
        </p:txBody>
      </p:sp>
    </p:spTree>
    <p:extLst>
      <p:ext uri="{BB962C8B-B14F-4D97-AF65-F5344CB8AC3E}">
        <p14:creationId xmlns:p14="http://schemas.microsoft.com/office/powerpoint/2010/main" val="427607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14</a:t>
            </a:r>
          </a:p>
        </p:txBody>
      </p:sp>
      <p:sp>
        <p:nvSpPr>
          <p:cNvPr id="4" name="Slide Number Placeholder 4"/>
          <p:cNvSpPr>
            <a:spLocks noGrp="1"/>
          </p:cNvSpPr>
          <p:nvPr>
            <p:ph type="sldNum" sz="quarter" idx="11"/>
          </p:nvPr>
        </p:nvSpPr>
        <p:spPr/>
        <p:txBody>
          <a:bodyPr/>
          <a:lstStyle>
            <a:lvl1pPr>
              <a:defRPr/>
            </a:lvl1pPr>
          </a:lstStyle>
          <a:p>
            <a:fld id="{08D403F0-EDF8-4408-85BA-8824D33A2BC2}" type="slidenum">
              <a:rPr lang="en-US" altLang="en-US"/>
              <a:pPr/>
              <a:t>‹#›</a:t>
            </a:fld>
            <a:endParaRPr lang="en-US" altLang="en-US"/>
          </a:p>
        </p:txBody>
      </p:sp>
    </p:spTree>
    <p:extLst>
      <p:ext uri="{BB962C8B-B14F-4D97-AF65-F5344CB8AC3E}">
        <p14:creationId xmlns:p14="http://schemas.microsoft.com/office/powerpoint/2010/main" val="76159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14</a:t>
            </a:r>
          </a:p>
        </p:txBody>
      </p:sp>
      <p:sp>
        <p:nvSpPr>
          <p:cNvPr id="3" name="Slide Number Placeholder 3"/>
          <p:cNvSpPr>
            <a:spLocks noGrp="1"/>
          </p:cNvSpPr>
          <p:nvPr>
            <p:ph type="sldNum" sz="quarter" idx="11"/>
          </p:nvPr>
        </p:nvSpPr>
        <p:spPr/>
        <p:txBody>
          <a:bodyPr/>
          <a:lstStyle>
            <a:lvl1pPr>
              <a:defRPr/>
            </a:lvl1pPr>
          </a:lstStyle>
          <a:p>
            <a:fld id="{0A0A7D73-B998-4F41-AA5D-A4AE209423AB}" type="slidenum">
              <a:rPr lang="en-US" altLang="en-US"/>
              <a:pPr/>
              <a:t>‹#›</a:t>
            </a:fld>
            <a:endParaRPr lang="en-US" altLang="en-US"/>
          </a:p>
        </p:txBody>
      </p:sp>
    </p:spTree>
    <p:extLst>
      <p:ext uri="{BB962C8B-B14F-4D97-AF65-F5344CB8AC3E}">
        <p14:creationId xmlns:p14="http://schemas.microsoft.com/office/powerpoint/2010/main" val="95046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14</a:t>
            </a:r>
          </a:p>
        </p:txBody>
      </p:sp>
      <p:sp>
        <p:nvSpPr>
          <p:cNvPr id="6" name="Rectangle 13"/>
          <p:cNvSpPr>
            <a:spLocks noGrp="1" noChangeArrowheads="1"/>
          </p:cNvSpPr>
          <p:nvPr>
            <p:ph type="sldNum" sz="quarter" idx="11"/>
          </p:nvPr>
        </p:nvSpPr>
        <p:spPr>
          <a:ln/>
        </p:spPr>
        <p:txBody>
          <a:bodyPr/>
          <a:lstStyle>
            <a:lvl1pPr>
              <a:defRPr/>
            </a:lvl1pPr>
          </a:lstStyle>
          <a:p>
            <a:fld id="{A28E50D1-9B26-4E41-A010-E6C4C8E6E829}" type="slidenum">
              <a:rPr lang="en-US" altLang="en-US"/>
              <a:pPr/>
              <a:t>‹#›</a:t>
            </a:fld>
            <a:endParaRPr lang="en-US" altLang="en-US"/>
          </a:p>
        </p:txBody>
      </p:sp>
    </p:spTree>
    <p:extLst>
      <p:ext uri="{BB962C8B-B14F-4D97-AF65-F5344CB8AC3E}">
        <p14:creationId xmlns:p14="http://schemas.microsoft.com/office/powerpoint/2010/main" val="231809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14</a:t>
            </a:r>
          </a:p>
        </p:txBody>
      </p:sp>
      <p:sp>
        <p:nvSpPr>
          <p:cNvPr id="6" name="Rectangle 13"/>
          <p:cNvSpPr>
            <a:spLocks noGrp="1" noChangeArrowheads="1"/>
          </p:cNvSpPr>
          <p:nvPr>
            <p:ph type="sldNum" sz="quarter" idx="11"/>
          </p:nvPr>
        </p:nvSpPr>
        <p:spPr>
          <a:ln/>
        </p:spPr>
        <p:txBody>
          <a:bodyPr/>
          <a:lstStyle>
            <a:lvl1pPr>
              <a:defRPr/>
            </a:lvl1pPr>
          </a:lstStyle>
          <a:p>
            <a:fld id="{03813798-4767-4C0A-85EA-8330893DA3BE}" type="slidenum">
              <a:rPr lang="en-US" altLang="en-US"/>
              <a:pPr/>
              <a:t>‹#›</a:t>
            </a:fld>
            <a:endParaRPr lang="en-US" altLang="en-US"/>
          </a:p>
        </p:txBody>
      </p:sp>
    </p:spTree>
    <p:extLst>
      <p:ext uri="{BB962C8B-B14F-4D97-AF65-F5344CB8AC3E}">
        <p14:creationId xmlns:p14="http://schemas.microsoft.com/office/powerpoint/2010/main" val="73432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2539"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2540"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14</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6886CAB9-2A48-4ECB-B199-A18AB307A2C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31" r:id="rId8"/>
    <p:sldLayoutId id="2147483732" r:id="rId9"/>
    <p:sldLayoutId id="2147483733" r:id="rId10"/>
    <p:sldLayoutId id="2147483734"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2.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1.wmf"/><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8.wmf"/><Relationship Id="rId3" Type="http://schemas.openxmlformats.org/officeDocument/2006/relationships/notesSlide" Target="../notesSlides/notesSlide14.xml"/><Relationship Id="rId7" Type="http://schemas.openxmlformats.org/officeDocument/2006/relationships/image" Target="../media/image25.wmf"/><Relationship Id="rId12"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4.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7.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31.wmf"/><Relationship Id="rId4" Type="http://schemas.openxmlformats.org/officeDocument/2006/relationships/oleObject" Target="../embeddings/oleObject30.bin"/><Relationship Id="rId9" Type="http://schemas.openxmlformats.org/officeDocument/2006/relationships/image" Target="../media/image33.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9.xml"/><Relationship Id="rId7" Type="http://schemas.openxmlformats.org/officeDocument/2006/relationships/image" Target="../media/image37.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 Id="rId9" Type="http://schemas.openxmlformats.org/officeDocument/2006/relationships/image" Target="../media/image38.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39.wmf"/><Relationship Id="rId4"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38.w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0.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41.bin"/><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s>
</file>

<file path=ppt/slides/_rels/slide3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1219200" y="1752600"/>
            <a:ext cx="7239000" cy="1143000"/>
          </a:xfrm>
          <a:noFill/>
        </p:spPr>
        <p:txBody>
          <a:bodyPr/>
          <a:lstStyle/>
          <a:p>
            <a:r>
              <a:rPr lang="en-US" altLang="en-US">
                <a:solidFill>
                  <a:srgbClr val="163E36"/>
                </a:solidFill>
              </a:rPr>
              <a:t>Chapter 14</a:t>
            </a:r>
            <a:br>
              <a:rPr lang="en-US" altLang="en-US">
                <a:solidFill>
                  <a:srgbClr val="163E36"/>
                </a:solidFill>
              </a:rPr>
            </a:br>
            <a:r>
              <a:rPr lang="en-US" altLang="en-US">
                <a:solidFill>
                  <a:srgbClr val="163E36"/>
                </a:solidFill>
              </a:rPr>
              <a:t>Reliability Growth Testing</a:t>
            </a:r>
          </a:p>
        </p:txBody>
      </p:sp>
      <p:sp>
        <p:nvSpPr>
          <p:cNvPr id="30723" name="Rectangle 3"/>
          <p:cNvSpPr>
            <a:spLocks noGrp="1" noChangeArrowheads="1"/>
          </p:cNvSpPr>
          <p:nvPr>
            <p:ph type="subTitle" idx="1"/>
          </p:nvPr>
        </p:nvSpPr>
        <p:spPr>
          <a:xfrm>
            <a:off x="1219200" y="3276600"/>
            <a:ext cx="6400800" cy="1752600"/>
          </a:xfrm>
        </p:spPr>
        <p:txBody>
          <a:bodyPr/>
          <a:lstStyle/>
          <a:p>
            <a:r>
              <a:rPr lang="en-US" altLang="en-US">
                <a:solidFill>
                  <a:srgbClr val="163E36"/>
                </a:solidFill>
              </a:rPr>
              <a:t>Reliability Growth Process</a:t>
            </a:r>
          </a:p>
          <a:p>
            <a:r>
              <a:rPr lang="en-US" altLang="en-US">
                <a:solidFill>
                  <a:srgbClr val="163E36"/>
                </a:solidFill>
              </a:rPr>
              <a:t>Duane Growth Model</a:t>
            </a:r>
          </a:p>
          <a:p>
            <a:r>
              <a:rPr lang="en-US" altLang="en-US">
                <a:solidFill>
                  <a:srgbClr val="163E36"/>
                </a:solidFill>
              </a:rPr>
              <a:t>AMSAA Model</a:t>
            </a:r>
          </a:p>
        </p:txBody>
      </p:sp>
      <p:sp>
        <p:nvSpPr>
          <p:cNvPr id="45" name="Date Placeholder 3"/>
          <p:cNvSpPr>
            <a:spLocks noGrp="1"/>
          </p:cNvSpPr>
          <p:nvPr>
            <p:ph type="dt" sz="quarter" idx="10"/>
          </p:nvPr>
        </p:nvSpPr>
        <p:spPr/>
        <p:txBody>
          <a:bodyPr/>
          <a:lstStyle/>
          <a:p>
            <a:pPr>
              <a:defRPr/>
            </a:pPr>
            <a:r>
              <a:rPr lang="en-US"/>
              <a:t>Chapter 14</a:t>
            </a:r>
          </a:p>
        </p:txBody>
      </p:sp>
      <p:sp>
        <p:nvSpPr>
          <p:cNvPr id="46"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4EAE27-C15B-4DC3-8F44-3D7D48A3548A}" type="slidenum">
              <a:rPr lang="en-US" altLang="en-US">
                <a:solidFill>
                  <a:schemeClr val="bg2"/>
                </a:solidFill>
                <a:latin typeface="Tahoma" panose="020B0604030504040204" pitchFamily="34" charset="0"/>
              </a:rPr>
              <a:pPr/>
              <a:t>1</a:t>
            </a:fld>
            <a:endParaRPr lang="en-US" altLang="en-US">
              <a:solidFill>
                <a:schemeClr val="bg2"/>
              </a:solidFill>
              <a:latin typeface="Tahoma" panose="020B0604030504040204" pitchFamily="34" charset="0"/>
            </a:endParaRPr>
          </a:p>
        </p:txBody>
      </p:sp>
      <p:pic>
        <p:nvPicPr>
          <p:cNvPr id="30726" name="Picture 4" descr="j028359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1148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752600" y="457200"/>
            <a:ext cx="4699000" cy="812800"/>
          </a:xfrm>
          <a:noFill/>
        </p:spPr>
        <p:txBody>
          <a:bodyPr/>
          <a:lstStyle/>
          <a:p>
            <a:r>
              <a:rPr lang="en-US" altLang="en-US" sz="3600">
                <a:solidFill>
                  <a:srgbClr val="163E36"/>
                </a:solidFill>
              </a:rPr>
              <a:t>Example 14.2</a:t>
            </a:r>
          </a:p>
        </p:txBody>
      </p:sp>
      <p:sp>
        <p:nvSpPr>
          <p:cNvPr id="4" name="Date Placeholder 2"/>
          <p:cNvSpPr>
            <a:spLocks noGrp="1"/>
          </p:cNvSpPr>
          <p:nvPr>
            <p:ph type="dt" sz="quarter" idx="10"/>
          </p:nvPr>
        </p:nvSpPr>
        <p:spPr/>
        <p:txBody>
          <a:bodyPr/>
          <a:lstStyle/>
          <a:p>
            <a:pPr>
              <a:defRPr/>
            </a:pPr>
            <a:r>
              <a:rPr lang="en-US"/>
              <a:t>Chapter 14</a:t>
            </a:r>
          </a:p>
        </p:txBody>
      </p:sp>
      <p:sp>
        <p:nvSpPr>
          <p:cNvPr id="5"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D0445-0A83-4CE5-91CF-8E56CE47E044}" type="slidenum">
              <a:rPr lang="en-US" altLang="en-US">
                <a:latin typeface="Tahoma" panose="020B0604030504040204" pitchFamily="34" charset="0"/>
              </a:rPr>
              <a:pPr/>
              <a:t>10</a:t>
            </a:fld>
            <a:endParaRPr lang="en-US" altLang="en-US">
              <a:latin typeface="Tahoma" panose="020B0604030504040204" pitchFamily="34" charset="0"/>
            </a:endParaRPr>
          </a:p>
        </p:txBody>
      </p:sp>
      <p:graphicFrame>
        <p:nvGraphicFramePr>
          <p:cNvPr id="7170" name="Object 3"/>
          <p:cNvGraphicFramePr>
            <a:graphicFrameLocks/>
          </p:cNvGraphicFramePr>
          <p:nvPr/>
        </p:nvGraphicFramePr>
        <p:xfrm>
          <a:off x="381000" y="1981200"/>
          <a:ext cx="8305800" cy="3810000"/>
        </p:xfrm>
        <a:graphic>
          <a:graphicData uri="http://schemas.openxmlformats.org/presentationml/2006/ole">
            <mc:AlternateContent xmlns:mc="http://schemas.openxmlformats.org/markup-compatibility/2006">
              <mc:Choice xmlns:v="urn:schemas-microsoft-com:vml" Requires="v">
                <p:oleObj spid="_x0000_s7174" name="Document" r:id="rId4" imgW="5486400" imgH="2501640" progId="Word.Document.8">
                  <p:embed/>
                </p:oleObj>
              </mc:Choice>
              <mc:Fallback>
                <p:oleObj name="Document" r:id="rId4" imgW="5486400" imgH="25016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81200"/>
                        <a:ext cx="8305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295400" y="304800"/>
            <a:ext cx="4699000" cy="812800"/>
          </a:xfrm>
          <a:noFill/>
        </p:spPr>
        <p:txBody>
          <a:bodyPr/>
          <a:lstStyle/>
          <a:p>
            <a:r>
              <a:rPr lang="en-US" altLang="en-US" sz="3600">
                <a:solidFill>
                  <a:srgbClr val="163E36"/>
                </a:solidFill>
              </a:rPr>
              <a:t>Example 14.2</a:t>
            </a:r>
          </a:p>
        </p:txBody>
      </p:sp>
      <p:sp>
        <p:nvSpPr>
          <p:cNvPr id="6" name="Date Placeholder 2"/>
          <p:cNvSpPr>
            <a:spLocks noGrp="1"/>
          </p:cNvSpPr>
          <p:nvPr>
            <p:ph type="dt" sz="quarter" idx="10"/>
          </p:nvPr>
        </p:nvSpPr>
        <p:spPr/>
        <p:txBody>
          <a:bodyPr/>
          <a:lstStyle/>
          <a:p>
            <a:pPr>
              <a:defRPr/>
            </a:pPr>
            <a:r>
              <a:rPr lang="en-US"/>
              <a:t>Chapter 14</a:t>
            </a:r>
          </a:p>
        </p:txBody>
      </p:sp>
      <p:sp>
        <p:nvSpPr>
          <p:cNvPr id="7"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66C421-DC46-48DF-BDD0-1D29D441C2EE}" type="slidenum">
              <a:rPr lang="en-US" altLang="en-US">
                <a:latin typeface="Tahoma" panose="020B0604030504040204" pitchFamily="34" charset="0"/>
              </a:rPr>
              <a:pPr/>
              <a:t>11</a:t>
            </a:fld>
            <a:endParaRPr lang="en-US" altLang="en-US">
              <a:latin typeface="Tahoma" panose="020B0604030504040204" pitchFamily="34" charset="0"/>
            </a:endParaRPr>
          </a:p>
        </p:txBody>
      </p:sp>
      <p:sp>
        <p:nvSpPr>
          <p:cNvPr id="8198" name="Rectangle 4"/>
          <p:cNvSpPr>
            <a:spLocks noChangeArrowheads="1"/>
          </p:cNvSpPr>
          <p:nvPr/>
        </p:nvSpPr>
        <p:spPr bwMode="auto">
          <a:xfrm>
            <a:off x="533400" y="1447800"/>
            <a:ext cx="78755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xbar = 5.1299 and  ybar  = 1.261811</a:t>
            </a:r>
          </a:p>
          <a:p>
            <a:endParaRPr lang="en-US" altLang="en-US" sz="2400">
              <a:latin typeface="Times New Roman" panose="02020603050405020304" pitchFamily="18" charset="0"/>
            </a:endParaRPr>
          </a:p>
          <a:p>
            <a:r>
              <a:rPr lang="en-US" altLang="en-US" sz="2400">
                <a:latin typeface="Times New Roman" panose="02020603050405020304" pitchFamily="18" charset="0"/>
              </a:rPr>
              <a:t>b = [46.803 - 5.1299 (8.832679)] / [187.0252-7(5.1299)</a:t>
            </a:r>
            <a:r>
              <a:rPr lang="en-US" altLang="en-US" sz="2400" baseline="30000">
                <a:latin typeface="Times New Roman" panose="02020603050405020304" pitchFamily="18" charset="0"/>
              </a:rPr>
              <a:t>2</a:t>
            </a:r>
            <a:r>
              <a:rPr lang="en-US" altLang="en-US" sz="2400">
                <a:latin typeface="Times New Roman" panose="02020603050405020304" pitchFamily="18" charset="0"/>
              </a:rPr>
              <a:t> = .53,</a:t>
            </a:r>
          </a:p>
          <a:p>
            <a:r>
              <a:rPr lang="en-US" altLang="en-US" sz="2400">
                <a:latin typeface="Times New Roman" panose="02020603050405020304" pitchFamily="18" charset="0"/>
              </a:rPr>
              <a:t>a = 1.261811 - .53 (5.1299) =  -1.457 </a:t>
            </a:r>
          </a:p>
          <a:p>
            <a:r>
              <a:rPr lang="en-US" altLang="en-US" sz="2400">
                <a:latin typeface="Times New Roman" panose="02020603050405020304" pitchFamily="18" charset="0"/>
              </a:rPr>
              <a:t>therefore K = e</a:t>
            </a:r>
            <a:r>
              <a:rPr lang="en-US" altLang="en-US" sz="2400" baseline="30000">
                <a:latin typeface="Times New Roman" panose="02020603050405020304" pitchFamily="18" charset="0"/>
              </a:rPr>
              <a:t>-1.457</a:t>
            </a:r>
            <a:r>
              <a:rPr lang="en-US" altLang="en-US" sz="2400">
                <a:latin typeface="Times New Roman" panose="02020603050405020304" pitchFamily="18" charset="0"/>
              </a:rPr>
              <a:t> = .233 .</a:t>
            </a:r>
          </a:p>
          <a:p>
            <a:endParaRPr lang="en-US" altLang="en-US" sz="2400">
              <a:latin typeface="Times New Roman" panose="02020603050405020304" pitchFamily="18" charset="0"/>
            </a:endParaRPr>
          </a:p>
          <a:p>
            <a:r>
              <a:rPr lang="en-US" altLang="en-US" sz="2400">
                <a:latin typeface="Times New Roman" panose="02020603050405020304" pitchFamily="18" charset="0"/>
              </a:rPr>
              <a:t>MTTF</a:t>
            </a:r>
            <a:r>
              <a:rPr lang="en-US" altLang="en-US" sz="2400" baseline="-25000">
                <a:latin typeface="Times New Roman" panose="02020603050405020304" pitchFamily="18" charset="0"/>
              </a:rPr>
              <a:t>c</a:t>
            </a:r>
            <a:r>
              <a:rPr lang="en-US" altLang="en-US" sz="2400">
                <a:latin typeface="Times New Roman" panose="02020603050405020304" pitchFamily="18" charset="0"/>
              </a:rPr>
              <a:t> = .233 (350)</a:t>
            </a:r>
            <a:r>
              <a:rPr lang="en-US" altLang="en-US" sz="2400" baseline="30000">
                <a:latin typeface="Times New Roman" panose="02020603050405020304" pitchFamily="18" charset="0"/>
              </a:rPr>
              <a:t>.53</a:t>
            </a:r>
            <a:r>
              <a:rPr lang="en-US" altLang="en-US" sz="2400">
                <a:latin typeface="Times New Roman" panose="02020603050405020304" pitchFamily="18" charset="0"/>
              </a:rPr>
              <a:t> = 5.196</a:t>
            </a:r>
          </a:p>
          <a:p>
            <a:r>
              <a:rPr lang="en-US" altLang="en-US" sz="2400">
                <a:latin typeface="Times New Roman" panose="02020603050405020304" pitchFamily="18" charset="0"/>
              </a:rPr>
              <a:t>MTTF</a:t>
            </a:r>
            <a:r>
              <a:rPr lang="en-US" altLang="en-US" sz="2400" baseline="-25000">
                <a:latin typeface="Times New Roman" panose="02020603050405020304" pitchFamily="18" charset="0"/>
              </a:rPr>
              <a:t>i</a:t>
            </a:r>
            <a:r>
              <a:rPr lang="en-US" altLang="en-US" sz="2400">
                <a:latin typeface="Times New Roman" panose="02020603050405020304" pitchFamily="18" charset="0"/>
              </a:rPr>
              <a:t> = 5.196/(1-.53) = 11.0. </a:t>
            </a:r>
          </a:p>
          <a:p>
            <a:r>
              <a:rPr lang="en-US" altLang="en-US" sz="2400">
                <a:latin typeface="Times New Roman" panose="02020603050405020304" pitchFamily="18" charset="0"/>
              </a:rPr>
              <a:t>r = .97 </a:t>
            </a:r>
          </a:p>
        </p:txBody>
      </p:sp>
      <p:sp>
        <p:nvSpPr>
          <p:cNvPr id="8199" name="Rectangle 6"/>
          <p:cNvSpPr>
            <a:spLocks noChangeArrowheads="1"/>
          </p:cNvSpPr>
          <p:nvPr/>
        </p:nvSpPr>
        <p:spPr bwMode="auto">
          <a:xfrm>
            <a:off x="4572000" y="5181600"/>
            <a:ext cx="363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1071 - 350 = 721 additional hr.</a:t>
            </a:r>
          </a:p>
        </p:txBody>
      </p:sp>
      <p:graphicFrame>
        <p:nvGraphicFramePr>
          <p:cNvPr id="8194" name="Object 8"/>
          <p:cNvGraphicFramePr>
            <a:graphicFrameLocks noChangeAspect="1"/>
          </p:cNvGraphicFramePr>
          <p:nvPr/>
        </p:nvGraphicFramePr>
        <p:xfrm>
          <a:off x="533400" y="4724400"/>
          <a:ext cx="3581400" cy="1063625"/>
        </p:xfrm>
        <a:graphic>
          <a:graphicData uri="http://schemas.openxmlformats.org/presentationml/2006/ole">
            <mc:AlternateContent xmlns:mc="http://schemas.openxmlformats.org/markup-compatibility/2006">
              <mc:Choice xmlns:v="urn:schemas-microsoft-com:vml" Requires="v">
                <p:oleObj spid="_x0000_s8200" name="Equation" r:id="rId4" imgW="1752480" imgH="520560" progId="Equation.DSMT4">
                  <p:embed/>
                </p:oleObj>
              </mc:Choice>
              <mc:Fallback>
                <p:oleObj name="Equation" r:id="rId4" imgW="1752480" imgH="5205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724400"/>
                        <a:ext cx="35814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304800"/>
            <a:ext cx="6858000" cy="812800"/>
          </a:xfrm>
          <a:noFill/>
        </p:spPr>
        <p:txBody>
          <a:bodyPr/>
          <a:lstStyle/>
          <a:p>
            <a:r>
              <a:rPr lang="en-US" altLang="en-US" sz="3600">
                <a:solidFill>
                  <a:srgbClr val="163E36"/>
                </a:solidFill>
              </a:rPr>
              <a:t>More about the Duane Model</a:t>
            </a:r>
          </a:p>
        </p:txBody>
      </p:sp>
      <p:sp>
        <p:nvSpPr>
          <p:cNvPr id="33795" name="Rectangle 3"/>
          <p:cNvSpPr>
            <a:spLocks noGrp="1" noChangeArrowheads="1"/>
          </p:cNvSpPr>
          <p:nvPr>
            <p:ph idx="1"/>
          </p:nvPr>
        </p:nvSpPr>
        <p:spPr>
          <a:xfrm>
            <a:off x="304800" y="1828800"/>
            <a:ext cx="8610600" cy="4038600"/>
          </a:xfrm>
        </p:spPr>
        <p:txBody>
          <a:bodyPr/>
          <a:lstStyle/>
          <a:p>
            <a:pPr>
              <a:buFont typeface="Arial" panose="020B0604020202020204" pitchFamily="34" charset="0"/>
              <a:buChar char="•"/>
            </a:pPr>
            <a:r>
              <a:rPr lang="en-US" altLang="en-US" sz="2400"/>
              <a:t>The Duane model has been used throughout the1960s  and 1970s. </a:t>
            </a:r>
          </a:p>
          <a:p>
            <a:pPr>
              <a:buFont typeface="Arial" panose="020B0604020202020204" pitchFamily="34" charset="0"/>
              <a:buChar char="•"/>
            </a:pPr>
            <a:r>
              <a:rPr lang="en-US" altLang="en-US" sz="2400"/>
              <a:t>It models reliability growth well enough to predict the future reliability</a:t>
            </a:r>
          </a:p>
          <a:p>
            <a:pPr>
              <a:lnSpc>
                <a:spcPct val="150000"/>
              </a:lnSpc>
              <a:buFont typeface="Arial" panose="020B0604020202020204" pitchFamily="34" charset="0"/>
              <a:buChar char="•"/>
            </a:pPr>
            <a:r>
              <a:rPr lang="en-US" altLang="en-US" sz="2400"/>
              <a:t>It is strictly an empirical model </a:t>
            </a:r>
          </a:p>
          <a:p>
            <a:pPr>
              <a:buFont typeface="Arial" panose="020B0604020202020204" pitchFamily="34" charset="0"/>
              <a:buChar char="•"/>
            </a:pPr>
            <a:r>
              <a:rPr lang="en-US" altLang="en-US" sz="2400"/>
              <a:t>Provides no insight into the cause of any growth (or deterioration)</a:t>
            </a:r>
          </a:p>
          <a:p>
            <a:pPr>
              <a:buFont typeface="Arial" panose="020B0604020202020204" pitchFamily="34" charset="0"/>
              <a:buChar char="•"/>
            </a:pPr>
            <a:r>
              <a:rPr lang="en-US" altLang="en-US" sz="2400"/>
              <a:t>It assumes that having a reliability growth program will result in a growth curve that is log-linear</a:t>
            </a:r>
          </a:p>
        </p:txBody>
      </p:sp>
      <p:sp>
        <p:nvSpPr>
          <p:cNvPr id="4" name="Date Placeholder 3"/>
          <p:cNvSpPr>
            <a:spLocks noGrp="1"/>
          </p:cNvSpPr>
          <p:nvPr>
            <p:ph type="dt" sz="quarter" idx="10"/>
          </p:nvPr>
        </p:nvSpPr>
        <p:spPr/>
        <p:txBody>
          <a:bodyPr/>
          <a:lstStyle/>
          <a:p>
            <a:pPr>
              <a:defRPr/>
            </a:pPr>
            <a:r>
              <a:rPr lang="en-US"/>
              <a:t>Chapter 14</a:t>
            </a:r>
          </a:p>
        </p:txBody>
      </p:sp>
      <p:sp>
        <p:nvSpPr>
          <p:cNvPr id="5"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2CFD3D-7692-497D-82C5-699BF9A21FEE}" type="slidenum">
              <a:rPr lang="en-US" altLang="en-US">
                <a:latin typeface="Tahoma" panose="020B0604030504040204" pitchFamily="34" charset="0"/>
              </a:rPr>
              <a:pPr/>
              <a:t>12</a:t>
            </a:fld>
            <a:endParaRPr lang="en-US" altLang="en-US">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57400" y="304800"/>
            <a:ext cx="4699000" cy="812800"/>
          </a:xfrm>
          <a:noFill/>
        </p:spPr>
        <p:txBody>
          <a:bodyPr/>
          <a:lstStyle/>
          <a:p>
            <a:r>
              <a:rPr lang="en-US" altLang="en-US" sz="3600">
                <a:solidFill>
                  <a:schemeClr val="tx1"/>
                </a:solidFill>
              </a:rPr>
              <a:t>Along Came Crow</a:t>
            </a:r>
          </a:p>
        </p:txBody>
      </p:sp>
      <p:sp>
        <p:nvSpPr>
          <p:cNvPr id="34819" name="Rectangle 3"/>
          <p:cNvSpPr>
            <a:spLocks noGrp="1" noChangeArrowheads="1"/>
          </p:cNvSpPr>
          <p:nvPr>
            <p:ph idx="1"/>
          </p:nvPr>
        </p:nvSpPr>
        <p:spPr>
          <a:xfrm>
            <a:off x="304800" y="1676400"/>
            <a:ext cx="8305800" cy="4800600"/>
          </a:xfrm>
        </p:spPr>
        <p:txBody>
          <a:bodyPr/>
          <a:lstStyle/>
          <a:p>
            <a:pPr>
              <a:spcBef>
                <a:spcPts val="600"/>
              </a:spcBef>
              <a:buFont typeface="Arial" panose="020B0604020202020204" pitchFamily="34" charset="0"/>
              <a:buChar char="•"/>
            </a:pPr>
            <a:r>
              <a:rPr lang="en-US" altLang="en-US" sz="2400"/>
              <a:t>L. H. Crow derived the maximum likelihood estimates to the Duane model</a:t>
            </a:r>
          </a:p>
          <a:p>
            <a:pPr lvl="1">
              <a:spcBef>
                <a:spcPts val="600"/>
              </a:spcBef>
              <a:buFont typeface="Arial" panose="020B0604020202020204" pitchFamily="34" charset="0"/>
              <a:buChar char="•"/>
            </a:pPr>
            <a:r>
              <a:rPr lang="en-US" altLang="en-US" sz="2000"/>
              <a:t>"Reliability Analysis for Complex, Repairable Systems" (1974), </a:t>
            </a:r>
          </a:p>
          <a:p>
            <a:pPr>
              <a:spcBef>
                <a:spcPts val="600"/>
              </a:spcBef>
              <a:buFont typeface="Arial" panose="020B0604020202020204" pitchFamily="34" charset="0"/>
              <a:buChar char="•"/>
            </a:pPr>
            <a:r>
              <a:rPr lang="en-US" altLang="en-US" sz="2400"/>
              <a:t>This provided for statistical analysis such as hypothesis testing and confidence interval estimation. </a:t>
            </a:r>
          </a:p>
          <a:p>
            <a:pPr>
              <a:spcBef>
                <a:spcPts val="600"/>
              </a:spcBef>
              <a:buFont typeface="Arial" panose="020B0604020202020204" pitchFamily="34" charset="0"/>
              <a:buChar char="•"/>
            </a:pPr>
            <a:r>
              <a:rPr lang="en-US" altLang="en-US" sz="2400"/>
              <a:t>This statistical based parameterization is referred to as the AMSAA (N.H.P.P.) model</a:t>
            </a:r>
          </a:p>
          <a:p>
            <a:pPr>
              <a:spcBef>
                <a:spcPts val="600"/>
              </a:spcBef>
              <a:buFont typeface="Arial" panose="020B0604020202020204" pitchFamily="34" charset="0"/>
              <a:buChar char="•"/>
            </a:pPr>
            <a:r>
              <a:rPr lang="en-US" altLang="en-US" sz="2400"/>
              <a:t>The AMSAA model is also the power-law process model</a:t>
            </a:r>
          </a:p>
        </p:txBody>
      </p:sp>
      <p:sp>
        <p:nvSpPr>
          <p:cNvPr id="75" name="Date Placeholder 3"/>
          <p:cNvSpPr>
            <a:spLocks noGrp="1"/>
          </p:cNvSpPr>
          <p:nvPr>
            <p:ph type="dt" sz="quarter" idx="10"/>
          </p:nvPr>
        </p:nvSpPr>
        <p:spPr/>
        <p:txBody>
          <a:bodyPr/>
          <a:lstStyle/>
          <a:p>
            <a:pPr>
              <a:defRPr/>
            </a:pPr>
            <a:r>
              <a:rPr lang="en-US"/>
              <a:t>Chapter 14</a:t>
            </a:r>
          </a:p>
        </p:txBody>
      </p:sp>
      <p:sp>
        <p:nvSpPr>
          <p:cNvPr id="76"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5F565E-0522-4E32-8065-6CBD1BF6705B}" type="slidenum">
              <a:rPr lang="en-US" altLang="en-US">
                <a:latin typeface="Tahoma" panose="020B0604030504040204" pitchFamily="34" charset="0"/>
              </a:rPr>
              <a:pPr/>
              <a:t>13</a:t>
            </a:fld>
            <a:endParaRPr lang="en-US" altLang="en-US">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457200"/>
            <a:ext cx="7315200" cy="812800"/>
          </a:xfrm>
          <a:noFill/>
        </p:spPr>
        <p:txBody>
          <a:bodyPr/>
          <a:lstStyle/>
          <a:p>
            <a:r>
              <a:rPr lang="en-US" altLang="en-US" sz="3600">
                <a:solidFill>
                  <a:srgbClr val="163E36"/>
                </a:solidFill>
              </a:rPr>
              <a:t>More to do with the AMSAA Model</a:t>
            </a:r>
          </a:p>
        </p:txBody>
      </p:sp>
      <p:sp>
        <p:nvSpPr>
          <p:cNvPr id="35843" name="Rectangle 3"/>
          <p:cNvSpPr>
            <a:spLocks noGrp="1" noChangeArrowheads="1"/>
          </p:cNvSpPr>
          <p:nvPr>
            <p:ph idx="1"/>
          </p:nvPr>
        </p:nvSpPr>
        <p:spPr>
          <a:xfrm>
            <a:off x="609600" y="1676400"/>
            <a:ext cx="7772400" cy="4114800"/>
          </a:xfrm>
        </p:spPr>
        <p:txBody>
          <a:bodyPr/>
          <a:lstStyle/>
          <a:p>
            <a:pPr>
              <a:lnSpc>
                <a:spcPct val="80000"/>
              </a:lnSpc>
              <a:spcBef>
                <a:spcPts val="600"/>
              </a:spcBef>
              <a:buFont typeface="Arial" panose="020B0604020202020204" pitchFamily="34" charset="0"/>
              <a:buChar char="•"/>
            </a:pPr>
            <a:r>
              <a:rPr lang="en-US" altLang="en-US" sz="2400"/>
              <a:t>The AMSAA model has the same mathematical form as the Duane model</a:t>
            </a:r>
          </a:p>
          <a:p>
            <a:pPr lvl="1">
              <a:lnSpc>
                <a:spcPct val="80000"/>
              </a:lnSpc>
              <a:spcBef>
                <a:spcPts val="600"/>
              </a:spcBef>
              <a:buFont typeface="Arial" panose="020B0604020202020204" pitchFamily="34" charset="0"/>
              <a:buChar char="•"/>
            </a:pPr>
            <a:r>
              <a:rPr lang="en-US" altLang="en-US" sz="2000"/>
              <a:t> i.e. the cumulative number of failures is linear when plotted on ln-ln scale. </a:t>
            </a:r>
          </a:p>
          <a:p>
            <a:pPr>
              <a:lnSpc>
                <a:spcPct val="80000"/>
              </a:lnSpc>
              <a:spcBef>
                <a:spcPts val="600"/>
              </a:spcBef>
              <a:buFont typeface="Arial" panose="020B0604020202020204" pitchFamily="34" charset="0"/>
              <a:buChar char="•"/>
            </a:pPr>
            <a:r>
              <a:rPr lang="en-US" altLang="en-US" sz="2400"/>
              <a:t>However the AMSAA model is statistically based and the Duane model is empirically based</a:t>
            </a:r>
          </a:p>
          <a:p>
            <a:pPr lvl="1">
              <a:lnSpc>
                <a:spcPct val="80000"/>
              </a:lnSpc>
              <a:spcBef>
                <a:spcPts val="600"/>
              </a:spcBef>
              <a:buFont typeface="Arial" panose="020B0604020202020204" pitchFamily="34" charset="0"/>
              <a:buChar char="•"/>
            </a:pPr>
            <a:r>
              <a:rPr lang="en-US" altLang="en-US" sz="2000"/>
              <a:t>The Duane model:  failure rate is linear on ln-ln scale. </a:t>
            </a:r>
          </a:p>
          <a:p>
            <a:pPr lvl="1">
              <a:lnSpc>
                <a:spcPct val="80000"/>
              </a:lnSpc>
              <a:spcBef>
                <a:spcPts val="600"/>
              </a:spcBef>
              <a:buFont typeface="Arial" panose="020B0604020202020204" pitchFamily="34" charset="0"/>
              <a:buChar char="•"/>
            </a:pPr>
            <a:r>
              <a:rPr lang="en-US" altLang="en-US" sz="2000"/>
              <a:t>The AMSAA model: failure intensity of the underlying non-homogeneous Poisson process (NHPP) is linear on ln-ln scale.</a:t>
            </a:r>
          </a:p>
        </p:txBody>
      </p:sp>
      <p:sp>
        <p:nvSpPr>
          <p:cNvPr id="4" name="Date Placeholder 3"/>
          <p:cNvSpPr>
            <a:spLocks noGrp="1"/>
          </p:cNvSpPr>
          <p:nvPr>
            <p:ph type="dt" sz="quarter" idx="10"/>
          </p:nvPr>
        </p:nvSpPr>
        <p:spPr/>
        <p:txBody>
          <a:bodyPr/>
          <a:lstStyle/>
          <a:p>
            <a:pPr>
              <a:defRPr/>
            </a:pPr>
            <a:r>
              <a:rPr lang="en-US"/>
              <a:t>Chapter 14</a:t>
            </a:r>
          </a:p>
        </p:txBody>
      </p:sp>
      <p:sp>
        <p:nvSpPr>
          <p:cNvPr id="5"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3C004B-41D5-4A3C-91AF-210327B1B3EC}" type="slidenum">
              <a:rPr lang="en-US" altLang="en-US">
                <a:latin typeface="Tahoma" panose="020B0604030504040204" pitchFamily="34" charset="0"/>
              </a:rPr>
              <a:pPr/>
              <a:t>14</a:t>
            </a:fld>
            <a:endParaRPr lang="en-US" altLang="en-US">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371600" y="381000"/>
            <a:ext cx="4699000" cy="812800"/>
          </a:xfrm>
          <a:noFill/>
        </p:spPr>
        <p:txBody>
          <a:bodyPr/>
          <a:lstStyle/>
          <a:p>
            <a:r>
              <a:rPr lang="en-US" altLang="en-US" sz="3600">
                <a:solidFill>
                  <a:srgbClr val="163E36"/>
                </a:solidFill>
              </a:rPr>
              <a:t>AMSAA Model</a:t>
            </a:r>
          </a:p>
        </p:txBody>
      </p:sp>
      <p:sp>
        <p:nvSpPr>
          <p:cNvPr id="12" name="Date Placeholder 2"/>
          <p:cNvSpPr>
            <a:spLocks noGrp="1"/>
          </p:cNvSpPr>
          <p:nvPr>
            <p:ph type="dt" sz="quarter" idx="10"/>
          </p:nvPr>
        </p:nvSpPr>
        <p:spPr/>
        <p:txBody>
          <a:bodyPr/>
          <a:lstStyle/>
          <a:p>
            <a:pPr>
              <a:defRPr/>
            </a:pPr>
            <a:r>
              <a:rPr lang="en-US"/>
              <a:t>Chapter 14</a:t>
            </a:r>
          </a:p>
        </p:txBody>
      </p:sp>
      <p:sp>
        <p:nvSpPr>
          <p:cNvPr id="13"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3CFCC4-ADE3-42B3-BADF-B89D9E9D1727}" type="slidenum">
              <a:rPr lang="en-US" altLang="en-US">
                <a:latin typeface="Tahoma" panose="020B0604030504040204" pitchFamily="34" charset="0"/>
              </a:rPr>
              <a:pPr/>
              <a:t>15</a:t>
            </a:fld>
            <a:endParaRPr lang="en-US" altLang="en-US">
              <a:latin typeface="Tahoma" panose="020B0604030504040204" pitchFamily="34" charset="0"/>
            </a:endParaRPr>
          </a:p>
        </p:txBody>
      </p:sp>
      <p:graphicFrame>
        <p:nvGraphicFramePr>
          <p:cNvPr id="9218" name="Object 3"/>
          <p:cNvGraphicFramePr>
            <a:graphicFrameLocks/>
          </p:cNvGraphicFramePr>
          <p:nvPr/>
        </p:nvGraphicFramePr>
        <p:xfrm>
          <a:off x="457200" y="1447800"/>
          <a:ext cx="5024438" cy="4495800"/>
        </p:xfrm>
        <a:graphic>
          <a:graphicData uri="http://schemas.openxmlformats.org/presentationml/2006/ole">
            <mc:AlternateContent xmlns:mc="http://schemas.openxmlformats.org/markup-compatibility/2006">
              <mc:Choice xmlns:v="urn:schemas-microsoft-com:vml" Requires="v">
                <p:oleObj spid="_x0000_s9230"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10521"/>
                      <a:stretch>
                        <a:fillRect/>
                      </a:stretch>
                    </p:blipFill>
                    <p:spPr bwMode="auto">
                      <a:xfrm>
                        <a:off x="457200" y="1447800"/>
                        <a:ext cx="50244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5"/>
          <p:cNvSpPr>
            <a:spLocks noChangeArrowheads="1"/>
          </p:cNvSpPr>
          <p:nvPr/>
        </p:nvSpPr>
        <p:spPr bwMode="auto">
          <a:xfrm>
            <a:off x="5791200" y="4572000"/>
            <a:ext cx="3036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
            </a:r>
            <a:r>
              <a:rPr lang="en-US" altLang="en-US" sz="2400" baseline="-25000">
                <a:latin typeface="Times New Roman" panose="02020603050405020304" pitchFamily="18" charset="0"/>
              </a:rPr>
              <a:t>i</a:t>
            </a:r>
            <a:r>
              <a:rPr lang="en-US" altLang="en-US" sz="2400">
                <a:latin typeface="Times New Roman" panose="02020603050405020304" pitchFamily="18" charset="0"/>
              </a:rPr>
              <a:t> = number of failures</a:t>
            </a:r>
          </a:p>
          <a:p>
            <a:r>
              <a:rPr lang="en-US" altLang="en-US" sz="2400">
                <a:latin typeface="Times New Roman" panose="02020603050405020304" pitchFamily="18" charset="0"/>
              </a:rPr>
              <a:t>during i</a:t>
            </a:r>
            <a:r>
              <a:rPr lang="en-US" altLang="en-US" sz="2400" baseline="30000">
                <a:latin typeface="Times New Roman" panose="02020603050405020304" pitchFamily="18" charset="0"/>
              </a:rPr>
              <a:t>th</a:t>
            </a:r>
            <a:r>
              <a:rPr lang="en-US" altLang="en-US" sz="2400">
                <a:latin typeface="Times New Roman" panose="02020603050405020304" pitchFamily="18" charset="0"/>
              </a:rPr>
              <a:t> test period</a:t>
            </a:r>
          </a:p>
        </p:txBody>
      </p:sp>
      <p:grpSp>
        <p:nvGrpSpPr>
          <p:cNvPr id="9225" name="Group 6"/>
          <p:cNvGrpSpPr>
            <a:grpSpLocks/>
          </p:cNvGrpSpPr>
          <p:nvPr/>
        </p:nvGrpSpPr>
        <p:grpSpPr bwMode="auto">
          <a:xfrm>
            <a:off x="2819400" y="1752600"/>
            <a:ext cx="5864225" cy="2189163"/>
            <a:chOff x="1777" y="1550"/>
            <a:chExt cx="3694" cy="1379"/>
          </a:xfrm>
        </p:grpSpPr>
        <p:graphicFrame>
          <p:nvGraphicFramePr>
            <p:cNvPr id="9220" name="Object 7"/>
            <p:cNvGraphicFramePr>
              <a:graphicFrameLocks/>
            </p:cNvGraphicFramePr>
            <p:nvPr/>
          </p:nvGraphicFramePr>
          <p:xfrm>
            <a:off x="1777" y="1550"/>
            <a:ext cx="3694" cy="589"/>
          </p:xfrm>
          <a:graphic>
            <a:graphicData uri="http://schemas.openxmlformats.org/presentationml/2006/ole">
              <mc:AlternateContent xmlns:mc="http://schemas.openxmlformats.org/markup-compatibility/2006">
                <mc:Choice xmlns:v="urn:schemas-microsoft-com:vml" Requires="v">
                  <p:oleObj spid="_x0000_s9231" name="Equation" r:id="rId6" imgW="2577960" imgH="419040" progId="Equation.3">
                    <p:embed/>
                  </p:oleObj>
                </mc:Choice>
                <mc:Fallback>
                  <p:oleObj name="Equation" r:id="rId6" imgW="2577960" imgH="41904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7" y="1550"/>
                          <a:ext cx="3694"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8" name="Arc 8"/>
            <p:cNvSpPr>
              <a:spLocks/>
            </p:cNvSpPr>
            <p:nvPr/>
          </p:nvSpPr>
          <p:spPr bwMode="auto">
            <a:xfrm>
              <a:off x="2641" y="2017"/>
              <a:ext cx="1344" cy="912"/>
            </a:xfrm>
            <a:custGeom>
              <a:avLst/>
              <a:gdLst>
                <a:gd name="T0" fmla="*/ 0 w 21600"/>
                <a:gd name="T1" fmla="*/ 2 h 21600"/>
                <a:gd name="T2" fmla="*/ 5 w 21600"/>
                <a:gd name="T3" fmla="*/ 0 h 21600"/>
                <a:gd name="T4" fmla="*/ 5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0" y="8"/>
                    <a:pt x="21584" y="0"/>
                  </a:cubicBezTo>
                </a:path>
                <a:path w="21600" h="21600" stroke="0" extrusionOk="0">
                  <a:moveTo>
                    <a:pt x="0" y="21600"/>
                  </a:moveTo>
                  <a:cubicBezTo>
                    <a:pt x="0" y="9676"/>
                    <a:pt x="9660" y="8"/>
                    <a:pt x="21584"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9" name="Rectangle 9"/>
            <p:cNvSpPr>
              <a:spLocks noChangeArrowheads="1"/>
            </p:cNvSpPr>
            <p:nvPr/>
          </p:nvSpPr>
          <p:spPr bwMode="auto">
            <a:xfrm>
              <a:off x="3158" y="2198"/>
              <a:ext cx="1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Poisson process</a:t>
              </a:r>
            </a:p>
          </p:txBody>
        </p:sp>
      </p:grpSp>
      <p:grpSp>
        <p:nvGrpSpPr>
          <p:cNvPr id="9226" name="Group 10"/>
          <p:cNvGrpSpPr>
            <a:grpSpLocks/>
          </p:cNvGrpSpPr>
          <p:nvPr/>
        </p:nvGrpSpPr>
        <p:grpSpPr bwMode="auto">
          <a:xfrm>
            <a:off x="5867400" y="3302000"/>
            <a:ext cx="2835275" cy="508000"/>
            <a:chOff x="3686" y="2550"/>
            <a:chExt cx="1786" cy="320"/>
          </a:xfrm>
        </p:grpSpPr>
        <p:graphicFrame>
          <p:nvGraphicFramePr>
            <p:cNvPr id="9219" name="Object 11"/>
            <p:cNvGraphicFramePr>
              <a:graphicFrameLocks/>
            </p:cNvGraphicFramePr>
            <p:nvPr/>
          </p:nvGraphicFramePr>
          <p:xfrm>
            <a:off x="4385" y="2550"/>
            <a:ext cx="1087" cy="285"/>
          </p:xfrm>
          <a:graphic>
            <a:graphicData uri="http://schemas.openxmlformats.org/presentationml/2006/ole">
              <mc:AlternateContent xmlns:mc="http://schemas.openxmlformats.org/markup-compatibility/2006">
                <mc:Choice xmlns:v="urn:schemas-microsoft-com:vml" Requires="v">
                  <p:oleObj spid="_x0000_s9232" name="Equation" r:id="rId8" imgW="698400" imgH="190440" progId="Equation.3">
                    <p:embed/>
                  </p:oleObj>
                </mc:Choice>
                <mc:Fallback>
                  <p:oleObj name="Equation" r:id="rId8" imgW="698400" imgH="190440" progId="Equation.3">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5" y="2550"/>
                          <a:ext cx="108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Rectangle 12"/>
            <p:cNvSpPr>
              <a:spLocks noChangeArrowheads="1"/>
            </p:cNvSpPr>
            <p:nvPr/>
          </p:nvSpPr>
          <p:spPr bwMode="auto">
            <a:xfrm>
              <a:off x="3686" y="2582"/>
              <a:ext cx="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mean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1295400" y="533400"/>
            <a:ext cx="7543800" cy="825500"/>
          </a:xfrm>
          <a:noFill/>
        </p:spPr>
        <p:txBody>
          <a:bodyPr/>
          <a:lstStyle/>
          <a:p>
            <a:r>
              <a:rPr lang="en-US" altLang="en-US" sz="3600">
                <a:solidFill>
                  <a:srgbClr val="163E36"/>
                </a:solidFill>
              </a:rPr>
              <a:t>Nonhomogeneous Poisson Process (NHPP)</a:t>
            </a:r>
          </a:p>
        </p:txBody>
      </p:sp>
      <p:sp>
        <p:nvSpPr>
          <p:cNvPr id="9" name="Date Placeholder 2"/>
          <p:cNvSpPr>
            <a:spLocks noGrp="1"/>
          </p:cNvSpPr>
          <p:nvPr>
            <p:ph type="dt" sz="quarter" idx="10"/>
          </p:nvPr>
        </p:nvSpPr>
        <p:spPr/>
        <p:txBody>
          <a:bodyPr/>
          <a:lstStyle/>
          <a:p>
            <a:pPr>
              <a:defRPr/>
            </a:pPr>
            <a:r>
              <a:rPr lang="en-US"/>
              <a:t>Chapter 14</a:t>
            </a:r>
          </a:p>
        </p:txBody>
      </p:sp>
      <p:sp>
        <p:nvSpPr>
          <p:cNvPr id="10"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36AC7D-360B-42C9-A490-8CA0352D106C}" type="slidenum">
              <a:rPr lang="en-US" altLang="en-US">
                <a:latin typeface="Tahoma" panose="020B0604030504040204" pitchFamily="34" charset="0"/>
              </a:rPr>
              <a:pPr/>
              <a:t>16</a:t>
            </a:fld>
            <a:endParaRPr lang="en-US" altLang="en-US">
              <a:latin typeface="Tahoma" panose="020B0604030504040204" pitchFamily="34" charset="0"/>
            </a:endParaRPr>
          </a:p>
        </p:txBody>
      </p:sp>
      <p:graphicFrame>
        <p:nvGraphicFramePr>
          <p:cNvPr id="10242" name="Object 3"/>
          <p:cNvGraphicFramePr>
            <a:graphicFrameLocks/>
          </p:cNvGraphicFramePr>
          <p:nvPr/>
        </p:nvGraphicFramePr>
        <p:xfrm>
          <a:off x="1703388" y="1450975"/>
          <a:ext cx="5154612" cy="1106488"/>
        </p:xfrm>
        <a:graphic>
          <a:graphicData uri="http://schemas.openxmlformats.org/presentationml/2006/ole">
            <mc:AlternateContent xmlns:mc="http://schemas.openxmlformats.org/markup-compatibility/2006">
              <mc:Choice xmlns:v="urn:schemas-microsoft-com:vml" Requires="v">
                <p:oleObj spid="_x0000_s10251" name="Equation" r:id="rId4" imgW="1917360" imgH="419040" progId="Equation.3">
                  <p:embed/>
                </p:oleObj>
              </mc:Choice>
              <mc:Fallback>
                <p:oleObj name="Equation" r:id="rId4" imgW="1917360" imgH="4190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1450975"/>
                        <a:ext cx="5154612"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4"/>
          <p:cNvGraphicFramePr>
            <a:graphicFrameLocks/>
          </p:cNvGraphicFramePr>
          <p:nvPr/>
        </p:nvGraphicFramePr>
        <p:xfrm>
          <a:off x="1752600" y="2743200"/>
          <a:ext cx="6477000" cy="2451100"/>
        </p:xfrm>
        <a:graphic>
          <a:graphicData uri="http://schemas.openxmlformats.org/presentationml/2006/ole">
            <mc:AlternateContent xmlns:mc="http://schemas.openxmlformats.org/markup-compatibility/2006">
              <mc:Choice xmlns:v="urn:schemas-microsoft-com:vml" Requires="v">
                <p:oleObj spid="_x0000_s10252" name="Equation" r:id="rId6" imgW="2400120" imgH="914400" progId="Equation.3">
                  <p:embed/>
                </p:oleObj>
              </mc:Choice>
              <mc:Fallback>
                <p:oleObj name="Equation" r:id="rId6" imgW="2400120" imgH="9144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743200"/>
                        <a:ext cx="64770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5"/>
          <p:cNvGraphicFramePr>
            <a:graphicFrameLocks/>
          </p:cNvGraphicFramePr>
          <p:nvPr/>
        </p:nvGraphicFramePr>
        <p:xfrm>
          <a:off x="304800" y="3657600"/>
          <a:ext cx="1363663" cy="625475"/>
        </p:xfrm>
        <a:graphic>
          <a:graphicData uri="http://schemas.openxmlformats.org/presentationml/2006/ole">
            <mc:AlternateContent xmlns:mc="http://schemas.openxmlformats.org/markup-compatibility/2006">
              <mc:Choice xmlns:v="urn:schemas-microsoft-com:vml" Requires="v">
                <p:oleObj spid="_x0000_s10253" name="Equation" r:id="rId8" imgW="431640" imgH="203040" progId="Equation.3">
                  <p:embed/>
                </p:oleObj>
              </mc:Choice>
              <mc:Fallback>
                <p:oleObj name="Equation" r:id="rId8" imgW="431640" imgH="2030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657600"/>
                        <a:ext cx="13636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9" name="Group 6"/>
          <p:cNvGrpSpPr>
            <a:grpSpLocks/>
          </p:cNvGrpSpPr>
          <p:nvPr/>
        </p:nvGrpSpPr>
        <p:grpSpPr bwMode="auto">
          <a:xfrm>
            <a:off x="762000" y="5410200"/>
            <a:ext cx="7405688" cy="595313"/>
            <a:chOff x="566" y="3743"/>
            <a:chExt cx="4665" cy="375"/>
          </a:xfrm>
        </p:grpSpPr>
        <p:sp>
          <p:nvSpPr>
            <p:cNvPr id="10250" name="Rectangle 7"/>
            <p:cNvSpPr>
              <a:spLocks noChangeArrowheads="1"/>
            </p:cNvSpPr>
            <p:nvPr/>
          </p:nvSpPr>
          <p:spPr bwMode="auto">
            <a:xfrm>
              <a:off x="566" y="3830"/>
              <a:ext cx="1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intensity function:</a:t>
              </a:r>
            </a:p>
          </p:txBody>
        </p:sp>
        <p:graphicFrame>
          <p:nvGraphicFramePr>
            <p:cNvPr id="10245" name="Object 8"/>
            <p:cNvGraphicFramePr>
              <a:graphicFrameLocks/>
            </p:cNvGraphicFramePr>
            <p:nvPr/>
          </p:nvGraphicFramePr>
          <p:xfrm>
            <a:off x="2249" y="3743"/>
            <a:ext cx="2982" cy="344"/>
          </p:xfrm>
          <a:graphic>
            <a:graphicData uri="http://schemas.openxmlformats.org/presentationml/2006/ole">
              <mc:AlternateContent xmlns:mc="http://schemas.openxmlformats.org/markup-compatibility/2006">
                <mc:Choice xmlns:v="urn:schemas-microsoft-com:vml" Requires="v">
                  <p:oleObj spid="_x0000_s10254" name="Equation" r:id="rId10" imgW="1688760" imgH="203040" progId="Equation.3">
                    <p:embed/>
                  </p:oleObj>
                </mc:Choice>
                <mc:Fallback>
                  <p:oleObj name="Equation" r:id="rId10" imgW="1688760" imgH="20304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9" y="3743"/>
                          <a:ext cx="298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1371600" y="304800"/>
            <a:ext cx="4699000" cy="812800"/>
          </a:xfrm>
          <a:noFill/>
        </p:spPr>
        <p:txBody>
          <a:bodyPr/>
          <a:lstStyle/>
          <a:p>
            <a:r>
              <a:rPr lang="en-US" altLang="en-US" sz="3600">
                <a:solidFill>
                  <a:srgbClr val="163E36"/>
                </a:solidFill>
              </a:rPr>
              <a:t>Power Law Process</a:t>
            </a:r>
          </a:p>
        </p:txBody>
      </p:sp>
      <p:sp>
        <p:nvSpPr>
          <p:cNvPr id="9" name="Date Placeholder 2"/>
          <p:cNvSpPr>
            <a:spLocks noGrp="1"/>
          </p:cNvSpPr>
          <p:nvPr>
            <p:ph type="dt" sz="quarter" idx="10"/>
          </p:nvPr>
        </p:nvSpPr>
        <p:spPr/>
        <p:txBody>
          <a:bodyPr/>
          <a:lstStyle/>
          <a:p>
            <a:pPr>
              <a:defRPr/>
            </a:pPr>
            <a:r>
              <a:rPr lang="en-US"/>
              <a:t>Chapter 14</a:t>
            </a:r>
          </a:p>
        </p:txBody>
      </p:sp>
      <p:sp>
        <p:nvSpPr>
          <p:cNvPr id="10"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C6362D-2F2E-47D7-9ABC-0ADEBCB305BA}" type="slidenum">
              <a:rPr lang="en-US" altLang="en-US">
                <a:latin typeface="Tahoma" panose="020B0604030504040204" pitchFamily="34" charset="0"/>
              </a:rPr>
              <a:pPr/>
              <a:t>17</a:t>
            </a:fld>
            <a:endParaRPr lang="en-US" altLang="en-US">
              <a:latin typeface="Tahoma" panose="020B0604030504040204" pitchFamily="34" charset="0"/>
            </a:endParaRPr>
          </a:p>
        </p:txBody>
      </p:sp>
      <p:graphicFrame>
        <p:nvGraphicFramePr>
          <p:cNvPr id="11266" name="Object 3"/>
          <p:cNvGraphicFramePr>
            <a:graphicFrameLocks/>
          </p:cNvGraphicFramePr>
          <p:nvPr/>
        </p:nvGraphicFramePr>
        <p:xfrm>
          <a:off x="842963" y="2030413"/>
          <a:ext cx="7326312" cy="808037"/>
        </p:xfrm>
        <a:graphic>
          <a:graphicData uri="http://schemas.openxmlformats.org/presentationml/2006/ole">
            <mc:AlternateContent xmlns:mc="http://schemas.openxmlformats.org/markup-compatibility/2006">
              <mc:Choice xmlns:v="urn:schemas-microsoft-com:vml" Requires="v">
                <p:oleObj spid="_x0000_s11275" name="Equation" r:id="rId4" imgW="1993680" imgH="228600" progId="Equation.3">
                  <p:embed/>
                </p:oleObj>
              </mc:Choice>
              <mc:Fallback>
                <p:oleObj name="Equation" r:id="rId4" imgW="199368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3" y="2030413"/>
                        <a:ext cx="7326312"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Rectangle 4"/>
          <p:cNvSpPr>
            <a:spLocks noChangeArrowheads="1"/>
          </p:cNvSpPr>
          <p:nvPr/>
        </p:nvSpPr>
        <p:spPr bwMode="auto">
          <a:xfrm>
            <a:off x="609600" y="1447800"/>
            <a:ext cx="462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approximate intensity function with:</a:t>
            </a:r>
          </a:p>
        </p:txBody>
      </p:sp>
      <p:grpSp>
        <p:nvGrpSpPr>
          <p:cNvPr id="11273" name="Group 5"/>
          <p:cNvGrpSpPr>
            <a:grpSpLocks/>
          </p:cNvGrpSpPr>
          <p:nvPr/>
        </p:nvGrpSpPr>
        <p:grpSpPr bwMode="auto">
          <a:xfrm>
            <a:off x="762000" y="3124200"/>
            <a:ext cx="5792788" cy="1920875"/>
            <a:chOff x="470" y="2150"/>
            <a:chExt cx="3649" cy="1210"/>
          </a:xfrm>
        </p:grpSpPr>
        <p:graphicFrame>
          <p:nvGraphicFramePr>
            <p:cNvPr id="11268" name="Object 6"/>
            <p:cNvGraphicFramePr>
              <a:graphicFrameLocks/>
            </p:cNvGraphicFramePr>
            <p:nvPr/>
          </p:nvGraphicFramePr>
          <p:xfrm>
            <a:off x="1200" y="2485"/>
            <a:ext cx="2919" cy="875"/>
          </p:xfrm>
          <a:graphic>
            <a:graphicData uri="http://schemas.openxmlformats.org/presentationml/2006/ole">
              <mc:AlternateContent xmlns:mc="http://schemas.openxmlformats.org/markup-compatibility/2006">
                <mc:Choice xmlns:v="urn:schemas-microsoft-com:vml" Requires="v">
                  <p:oleObj spid="_x0000_s11276" name="Equation" r:id="rId6" imgW="1587240" imgH="482400" progId="Equation.3">
                    <p:embed/>
                  </p:oleObj>
                </mc:Choice>
                <mc:Fallback>
                  <p:oleObj name="Equation" r:id="rId6" imgW="1587240" imgH="4824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 y="2485"/>
                          <a:ext cx="2919" cy="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4" name="Rectangle 7"/>
            <p:cNvSpPr>
              <a:spLocks noChangeArrowheads="1"/>
            </p:cNvSpPr>
            <p:nvPr/>
          </p:nvSpPr>
          <p:spPr bwMode="auto">
            <a:xfrm>
              <a:off x="470" y="2150"/>
              <a:ext cx="3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expected cumulative number of failures:</a:t>
              </a:r>
            </a:p>
          </p:txBody>
        </p:sp>
      </p:grpSp>
      <p:graphicFrame>
        <p:nvGraphicFramePr>
          <p:cNvPr id="11267" name="Object 8"/>
          <p:cNvGraphicFramePr>
            <a:graphicFrameLocks/>
          </p:cNvGraphicFramePr>
          <p:nvPr/>
        </p:nvGraphicFramePr>
        <p:xfrm>
          <a:off x="2301875" y="4892675"/>
          <a:ext cx="3741738" cy="903288"/>
        </p:xfrm>
        <a:graphic>
          <a:graphicData uri="http://schemas.openxmlformats.org/presentationml/2006/ole">
            <mc:AlternateContent xmlns:mc="http://schemas.openxmlformats.org/markup-compatibility/2006">
              <mc:Choice xmlns:v="urn:schemas-microsoft-com:vml" Requires="v">
                <p:oleObj spid="_x0000_s11277" name="Equation" r:id="rId8" imgW="1180800" imgH="291960" progId="Equation.3">
                  <p:embed/>
                </p:oleObj>
              </mc:Choice>
              <mc:Fallback>
                <p:oleObj name="Equation" r:id="rId8" imgW="1180800" imgH="29196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1875" y="4892675"/>
                        <a:ext cx="3741738"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a:xfrm>
            <a:off x="1295400" y="381000"/>
            <a:ext cx="6553200" cy="812800"/>
          </a:xfrm>
          <a:noFill/>
        </p:spPr>
        <p:txBody>
          <a:bodyPr/>
          <a:lstStyle/>
          <a:p>
            <a:r>
              <a:rPr lang="en-US" altLang="en-US" sz="3600">
                <a:solidFill>
                  <a:srgbClr val="163E36"/>
                </a:solidFill>
              </a:rPr>
              <a:t>MLE - Parameter Estimation</a:t>
            </a:r>
          </a:p>
        </p:txBody>
      </p:sp>
      <p:sp>
        <p:nvSpPr>
          <p:cNvPr id="11" name="Date Placeholder 2"/>
          <p:cNvSpPr>
            <a:spLocks noGrp="1"/>
          </p:cNvSpPr>
          <p:nvPr>
            <p:ph type="dt" sz="quarter" idx="10"/>
          </p:nvPr>
        </p:nvSpPr>
        <p:spPr/>
        <p:txBody>
          <a:bodyPr/>
          <a:lstStyle/>
          <a:p>
            <a:pPr>
              <a:defRPr/>
            </a:pPr>
            <a:r>
              <a:rPr lang="en-US"/>
              <a:t>Chapter 14</a:t>
            </a:r>
          </a:p>
        </p:txBody>
      </p:sp>
      <p:sp>
        <p:nvSpPr>
          <p:cNvPr id="12"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51A2F-66B1-4E51-A025-266AE2693E45}" type="slidenum">
              <a:rPr lang="en-US" altLang="en-US">
                <a:latin typeface="Tahoma" panose="020B0604030504040204" pitchFamily="34" charset="0"/>
              </a:rPr>
              <a:pPr/>
              <a:t>18</a:t>
            </a:fld>
            <a:endParaRPr lang="en-US" altLang="en-US">
              <a:latin typeface="Tahoma" panose="020B0604030504040204" pitchFamily="34" charset="0"/>
            </a:endParaRPr>
          </a:p>
        </p:txBody>
      </p:sp>
      <p:graphicFrame>
        <p:nvGraphicFramePr>
          <p:cNvPr id="12290" name="Object 3"/>
          <p:cNvGraphicFramePr>
            <a:graphicFrameLocks/>
          </p:cNvGraphicFramePr>
          <p:nvPr/>
        </p:nvGraphicFramePr>
        <p:xfrm>
          <a:off x="738188" y="2060575"/>
          <a:ext cx="2767012" cy="1360488"/>
        </p:xfrm>
        <a:graphic>
          <a:graphicData uri="http://schemas.openxmlformats.org/presentationml/2006/ole">
            <mc:AlternateContent xmlns:mc="http://schemas.openxmlformats.org/markup-compatibility/2006">
              <mc:Choice xmlns:v="urn:schemas-microsoft-com:vml" Requires="v">
                <p:oleObj spid="_x0000_s12301" name="Equation" r:id="rId4" imgW="1257120" imgH="622080" progId="Equation.3">
                  <p:embed/>
                </p:oleObj>
              </mc:Choice>
              <mc:Fallback>
                <p:oleObj name="Equation" r:id="rId4" imgW="1257120" imgH="6220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8" y="2060575"/>
                        <a:ext cx="2767012" cy="136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Rectangle 4"/>
          <p:cNvSpPr>
            <a:spLocks noChangeArrowheads="1"/>
          </p:cNvSpPr>
          <p:nvPr/>
        </p:nvSpPr>
        <p:spPr bwMode="auto">
          <a:xfrm>
            <a:off x="669925" y="1508125"/>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Type I data:</a:t>
            </a:r>
          </a:p>
        </p:txBody>
      </p:sp>
      <p:grpSp>
        <p:nvGrpSpPr>
          <p:cNvPr id="12299" name="Group 5"/>
          <p:cNvGrpSpPr>
            <a:grpSpLocks/>
          </p:cNvGrpSpPr>
          <p:nvPr/>
        </p:nvGrpSpPr>
        <p:grpSpPr bwMode="auto">
          <a:xfrm>
            <a:off x="4573588" y="1508125"/>
            <a:ext cx="3351212" cy="1912938"/>
            <a:chOff x="2881" y="950"/>
            <a:chExt cx="2111" cy="1205"/>
          </a:xfrm>
        </p:grpSpPr>
        <p:sp>
          <p:nvSpPr>
            <p:cNvPr id="12300" name="Rectangle 6"/>
            <p:cNvSpPr>
              <a:spLocks noChangeArrowheads="1"/>
            </p:cNvSpPr>
            <p:nvPr/>
          </p:nvSpPr>
          <p:spPr bwMode="auto">
            <a:xfrm>
              <a:off x="3158" y="950"/>
              <a:ext cx="11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Type II data:</a:t>
              </a:r>
            </a:p>
          </p:txBody>
        </p:sp>
        <p:graphicFrame>
          <p:nvGraphicFramePr>
            <p:cNvPr id="12294" name="Object 7"/>
            <p:cNvGraphicFramePr>
              <a:graphicFrameLocks/>
            </p:cNvGraphicFramePr>
            <p:nvPr/>
          </p:nvGraphicFramePr>
          <p:xfrm>
            <a:off x="2881" y="1294"/>
            <a:ext cx="2111" cy="861"/>
          </p:xfrm>
          <a:graphic>
            <a:graphicData uri="http://schemas.openxmlformats.org/presentationml/2006/ole">
              <mc:AlternateContent xmlns:mc="http://schemas.openxmlformats.org/markup-compatibility/2006">
                <mc:Choice xmlns:v="urn:schemas-microsoft-com:vml" Requires="v">
                  <p:oleObj spid="_x0000_s12302" name="Equation" r:id="rId6" imgW="1511280" imgH="622080" progId="Equation.3">
                    <p:embed/>
                  </p:oleObj>
                </mc:Choice>
                <mc:Fallback>
                  <p:oleObj name="Equation" r:id="rId6" imgW="1511280" imgH="62208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1" y="1294"/>
                          <a:ext cx="2111"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1" name="Object 8"/>
          <p:cNvGraphicFramePr>
            <a:graphicFrameLocks/>
          </p:cNvGraphicFramePr>
          <p:nvPr/>
        </p:nvGraphicFramePr>
        <p:xfrm>
          <a:off x="1087438" y="3741738"/>
          <a:ext cx="1579562" cy="1177925"/>
        </p:xfrm>
        <a:graphic>
          <a:graphicData uri="http://schemas.openxmlformats.org/presentationml/2006/ole">
            <mc:AlternateContent xmlns:mc="http://schemas.openxmlformats.org/markup-compatibility/2006">
              <mc:Choice xmlns:v="urn:schemas-microsoft-com:vml" Requires="v">
                <p:oleObj spid="_x0000_s12303" name="Equation" r:id="rId8" imgW="558720" imgH="419040" progId="Equation.3">
                  <p:embed/>
                </p:oleObj>
              </mc:Choice>
              <mc:Fallback>
                <p:oleObj name="Equation" r:id="rId8" imgW="558720" imgH="41904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7438" y="3741738"/>
                        <a:ext cx="1579562"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9"/>
          <p:cNvGraphicFramePr>
            <a:graphicFrameLocks/>
          </p:cNvGraphicFramePr>
          <p:nvPr/>
        </p:nvGraphicFramePr>
        <p:xfrm>
          <a:off x="4560888" y="3735388"/>
          <a:ext cx="3135312" cy="828675"/>
        </p:xfrm>
        <a:graphic>
          <a:graphicData uri="http://schemas.openxmlformats.org/presentationml/2006/ole">
            <mc:AlternateContent xmlns:mc="http://schemas.openxmlformats.org/markup-compatibility/2006">
              <mc:Choice xmlns:v="urn:schemas-microsoft-com:vml" Requires="v">
                <p:oleObj spid="_x0000_s12304" name="Equation" r:id="rId10" imgW="1079280" imgH="291960" progId="Equation.3">
                  <p:embed/>
                </p:oleObj>
              </mc:Choice>
              <mc:Fallback>
                <p:oleObj name="Equation" r:id="rId10" imgW="1079280" imgH="29196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0888" y="3735388"/>
                        <a:ext cx="31353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10"/>
          <p:cNvGraphicFramePr>
            <a:graphicFrameLocks/>
          </p:cNvGraphicFramePr>
          <p:nvPr/>
        </p:nvGraphicFramePr>
        <p:xfrm>
          <a:off x="4572000" y="5033963"/>
          <a:ext cx="3146425" cy="1214437"/>
        </p:xfrm>
        <a:graphic>
          <a:graphicData uri="http://schemas.openxmlformats.org/presentationml/2006/ole">
            <mc:AlternateContent xmlns:mc="http://schemas.openxmlformats.org/markup-compatibility/2006">
              <mc:Choice xmlns:v="urn:schemas-microsoft-com:vml" Requires="v">
                <p:oleObj spid="_x0000_s12305" name="Equation" r:id="rId12" imgW="1104840" imgH="431640" progId="Equation.3">
                  <p:embed/>
                </p:oleObj>
              </mc:Choice>
              <mc:Fallback>
                <p:oleObj name="Equation" r:id="rId12" imgW="1104840" imgH="431640"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5033963"/>
                        <a:ext cx="314642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219200" y="457200"/>
            <a:ext cx="4572000" cy="812800"/>
          </a:xfrm>
          <a:noFill/>
        </p:spPr>
        <p:txBody>
          <a:bodyPr/>
          <a:lstStyle/>
          <a:p>
            <a:r>
              <a:rPr lang="en-US" altLang="en-US" sz="3600">
                <a:solidFill>
                  <a:srgbClr val="163E36"/>
                </a:solidFill>
              </a:rPr>
              <a:t>Confidence Intervals</a:t>
            </a:r>
          </a:p>
        </p:txBody>
      </p:sp>
      <p:sp>
        <p:nvSpPr>
          <p:cNvPr id="8" name="Date Placeholder 2"/>
          <p:cNvSpPr>
            <a:spLocks noGrp="1"/>
          </p:cNvSpPr>
          <p:nvPr>
            <p:ph type="dt" sz="quarter" idx="10"/>
          </p:nvPr>
        </p:nvSpPr>
        <p:spPr/>
        <p:txBody>
          <a:bodyPr/>
          <a:lstStyle/>
          <a:p>
            <a:pPr>
              <a:defRPr/>
            </a:pPr>
            <a:r>
              <a:rPr lang="en-US"/>
              <a:t>Chapter 14</a:t>
            </a:r>
          </a:p>
        </p:txBody>
      </p:sp>
      <p:sp>
        <p:nvSpPr>
          <p:cNvPr id="9"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26306-A979-4326-9684-BFAC452CD31C}" type="slidenum">
              <a:rPr lang="en-US" altLang="en-US">
                <a:latin typeface="Tahoma" panose="020B0604030504040204" pitchFamily="34" charset="0"/>
              </a:rPr>
              <a:pPr/>
              <a:t>19</a:t>
            </a:fld>
            <a:endParaRPr lang="en-US" altLang="en-US">
              <a:latin typeface="Tahoma" panose="020B0604030504040204" pitchFamily="34" charset="0"/>
            </a:endParaRPr>
          </a:p>
        </p:txBody>
      </p:sp>
      <p:graphicFrame>
        <p:nvGraphicFramePr>
          <p:cNvPr id="13314" name="Object 3"/>
          <p:cNvGraphicFramePr>
            <a:graphicFrameLocks/>
          </p:cNvGraphicFramePr>
          <p:nvPr/>
        </p:nvGraphicFramePr>
        <p:xfrm>
          <a:off x="5867400" y="381000"/>
          <a:ext cx="2894013" cy="904875"/>
        </p:xfrm>
        <a:graphic>
          <a:graphicData uri="http://schemas.openxmlformats.org/presentationml/2006/ole">
            <mc:AlternateContent xmlns:mc="http://schemas.openxmlformats.org/markup-compatibility/2006">
              <mc:Choice xmlns:v="urn:schemas-microsoft-com:vml" Requires="v">
                <p:oleObj spid="_x0000_s13322" name="Equation" r:id="rId4" imgW="1358640" imgH="431640" progId="Equation.3">
                  <p:embed/>
                </p:oleObj>
              </mc:Choice>
              <mc:Fallback>
                <p:oleObj name="Equation" r:id="rId4" imgW="135864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81000"/>
                        <a:ext cx="28940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4"/>
          <p:cNvGraphicFramePr>
            <a:graphicFrameLocks/>
          </p:cNvGraphicFramePr>
          <p:nvPr/>
        </p:nvGraphicFramePr>
        <p:xfrm>
          <a:off x="1143000" y="2155825"/>
          <a:ext cx="6365875" cy="4244975"/>
        </p:xfrm>
        <a:graphic>
          <a:graphicData uri="http://schemas.openxmlformats.org/presentationml/2006/ole">
            <mc:AlternateContent xmlns:mc="http://schemas.openxmlformats.org/markup-compatibility/2006">
              <mc:Choice xmlns:v="urn:schemas-microsoft-com:vml" Requires="v">
                <p:oleObj spid="_x0000_s13323" name="Document" r:id="rId6" imgW="6086160" imgH="4062240" progId="Word.Document.8">
                  <p:embed/>
                </p:oleObj>
              </mc:Choice>
              <mc:Fallback>
                <p:oleObj name="Document" r:id="rId6" imgW="6086160" imgH="4062240"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155825"/>
                        <a:ext cx="6365875"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Rectangle 5"/>
          <p:cNvSpPr>
            <a:spLocks noChangeArrowheads="1"/>
          </p:cNvSpPr>
          <p:nvPr/>
        </p:nvSpPr>
        <p:spPr bwMode="auto">
          <a:xfrm>
            <a:off x="3260725" y="1706563"/>
            <a:ext cx="2312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degree of confidence</a:t>
            </a:r>
          </a:p>
        </p:txBody>
      </p:sp>
      <p:sp>
        <p:nvSpPr>
          <p:cNvPr id="13320" name="Rectangle 6"/>
          <p:cNvSpPr>
            <a:spLocks noChangeArrowheads="1"/>
          </p:cNvSpPr>
          <p:nvPr/>
        </p:nvSpPr>
        <p:spPr bwMode="auto">
          <a:xfrm>
            <a:off x="304800" y="2057400"/>
            <a:ext cx="903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sample</a:t>
            </a:r>
          </a:p>
          <a:p>
            <a:r>
              <a:rPr lang="en-US" altLang="en-US" sz="2000">
                <a:latin typeface="Times New Roman" panose="02020603050405020304" pitchFamily="18" charset="0"/>
              </a:rPr>
              <a:t>size</a:t>
            </a:r>
          </a:p>
        </p:txBody>
      </p:sp>
      <p:sp>
        <p:nvSpPr>
          <p:cNvPr id="13321" name="Rectangle 7"/>
          <p:cNvSpPr>
            <a:spLocks noChangeArrowheads="1"/>
          </p:cNvSpPr>
          <p:nvPr/>
        </p:nvSpPr>
        <p:spPr bwMode="auto">
          <a:xfrm>
            <a:off x="669925" y="1584325"/>
            <a:ext cx="208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u="sng">
                <a:latin typeface="Times New Roman" panose="02020603050405020304" pitchFamily="18" charset="0"/>
              </a:rPr>
              <a:t>Type I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143000" y="381000"/>
            <a:ext cx="6629400" cy="812800"/>
          </a:xfrm>
          <a:noFill/>
        </p:spPr>
        <p:txBody>
          <a:bodyPr/>
          <a:lstStyle/>
          <a:p>
            <a:r>
              <a:rPr lang="en-US" altLang="en-US" sz="3600">
                <a:solidFill>
                  <a:srgbClr val="163E36"/>
                </a:solidFill>
              </a:rPr>
              <a:t>The Reliability Growth Cycle</a:t>
            </a:r>
          </a:p>
        </p:txBody>
      </p:sp>
      <p:sp>
        <p:nvSpPr>
          <p:cNvPr id="20" name="Date Placeholder 2"/>
          <p:cNvSpPr>
            <a:spLocks noGrp="1"/>
          </p:cNvSpPr>
          <p:nvPr>
            <p:ph type="dt" sz="quarter" idx="10"/>
          </p:nvPr>
        </p:nvSpPr>
        <p:spPr/>
        <p:txBody>
          <a:bodyPr/>
          <a:lstStyle/>
          <a:p>
            <a:pPr>
              <a:defRPr/>
            </a:pPr>
            <a:r>
              <a:rPr lang="en-US"/>
              <a:t>Chapter 14</a:t>
            </a:r>
          </a:p>
        </p:txBody>
      </p:sp>
      <p:sp>
        <p:nvSpPr>
          <p:cNvPr id="21"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DA6054-7DCF-497D-97C1-A4EFA939DCC9}" type="slidenum">
              <a:rPr lang="en-US" altLang="en-US">
                <a:latin typeface="Tahoma" panose="020B0604030504040204" pitchFamily="34" charset="0"/>
              </a:rPr>
              <a:pPr/>
              <a:t>2</a:t>
            </a:fld>
            <a:endParaRPr lang="en-US" altLang="en-US">
              <a:latin typeface="Tahoma" panose="020B0604030504040204" pitchFamily="34" charset="0"/>
            </a:endParaRPr>
          </a:p>
        </p:txBody>
      </p:sp>
      <p:sp>
        <p:nvSpPr>
          <p:cNvPr id="1030" name="Rectangle 3"/>
          <p:cNvSpPr>
            <a:spLocks noChangeArrowheads="1"/>
          </p:cNvSpPr>
          <p:nvPr/>
        </p:nvSpPr>
        <p:spPr bwMode="auto">
          <a:xfrm>
            <a:off x="3289300" y="1689100"/>
            <a:ext cx="1803400" cy="736600"/>
          </a:xfrm>
          <a:prstGeom prst="rect">
            <a:avLst/>
          </a:prstGeom>
          <a:solidFill>
            <a:srgbClr val="FFFFCC"/>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31" name="Rectangle 4"/>
          <p:cNvSpPr>
            <a:spLocks noChangeArrowheads="1"/>
          </p:cNvSpPr>
          <p:nvPr/>
        </p:nvSpPr>
        <p:spPr bwMode="auto">
          <a:xfrm>
            <a:off x="6184900" y="1689100"/>
            <a:ext cx="1803400" cy="736600"/>
          </a:xfrm>
          <a:prstGeom prst="rect">
            <a:avLst/>
          </a:prstGeom>
          <a:solidFill>
            <a:srgbClr val="FFFFCC"/>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32" name="Rectangle 5"/>
          <p:cNvSpPr>
            <a:spLocks noChangeArrowheads="1"/>
          </p:cNvSpPr>
          <p:nvPr/>
        </p:nvSpPr>
        <p:spPr bwMode="auto">
          <a:xfrm>
            <a:off x="6184900" y="3670300"/>
            <a:ext cx="1803400" cy="736600"/>
          </a:xfrm>
          <a:prstGeom prst="rect">
            <a:avLst/>
          </a:prstGeom>
          <a:solidFill>
            <a:srgbClr val="FFFFCC"/>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33" name="Rectangle 6"/>
          <p:cNvSpPr>
            <a:spLocks noChangeArrowheads="1"/>
          </p:cNvSpPr>
          <p:nvPr/>
        </p:nvSpPr>
        <p:spPr bwMode="auto">
          <a:xfrm>
            <a:off x="3289300" y="3670300"/>
            <a:ext cx="1803400" cy="736600"/>
          </a:xfrm>
          <a:prstGeom prst="rect">
            <a:avLst/>
          </a:prstGeom>
          <a:solidFill>
            <a:srgbClr val="FFFFCC"/>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34" name="Rectangle 7"/>
          <p:cNvSpPr>
            <a:spLocks noChangeArrowheads="1"/>
          </p:cNvSpPr>
          <p:nvPr/>
        </p:nvSpPr>
        <p:spPr bwMode="auto">
          <a:xfrm>
            <a:off x="698500" y="1689100"/>
            <a:ext cx="1803400" cy="736600"/>
          </a:xfrm>
          <a:prstGeom prst="rect">
            <a:avLst/>
          </a:prstGeom>
          <a:solidFill>
            <a:srgbClr val="FFFFCC"/>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35" name="Line 8"/>
          <p:cNvSpPr>
            <a:spLocks noChangeShapeType="1"/>
          </p:cNvSpPr>
          <p:nvPr/>
        </p:nvSpPr>
        <p:spPr bwMode="auto">
          <a:xfrm>
            <a:off x="2514600" y="2057400"/>
            <a:ext cx="685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9"/>
          <p:cNvSpPr>
            <a:spLocks noChangeShapeType="1"/>
          </p:cNvSpPr>
          <p:nvPr/>
        </p:nvSpPr>
        <p:spPr bwMode="auto">
          <a:xfrm>
            <a:off x="5105400" y="2057400"/>
            <a:ext cx="1066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10"/>
          <p:cNvSpPr>
            <a:spLocks noChangeShapeType="1"/>
          </p:cNvSpPr>
          <p:nvPr/>
        </p:nvSpPr>
        <p:spPr bwMode="auto">
          <a:xfrm>
            <a:off x="7086600" y="2438400"/>
            <a:ext cx="0" cy="1219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11"/>
          <p:cNvSpPr>
            <a:spLocks noChangeShapeType="1"/>
          </p:cNvSpPr>
          <p:nvPr/>
        </p:nvSpPr>
        <p:spPr bwMode="auto">
          <a:xfrm flipH="1">
            <a:off x="5105400" y="4038600"/>
            <a:ext cx="1066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2"/>
          <p:cNvSpPr>
            <a:spLocks noChangeShapeType="1"/>
          </p:cNvSpPr>
          <p:nvPr/>
        </p:nvSpPr>
        <p:spPr bwMode="auto">
          <a:xfrm flipV="1">
            <a:off x="4191000" y="2438400"/>
            <a:ext cx="0" cy="1219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40" name="Rectangle 13"/>
          <p:cNvSpPr>
            <a:spLocks noChangeArrowheads="1"/>
          </p:cNvSpPr>
          <p:nvPr/>
        </p:nvSpPr>
        <p:spPr bwMode="auto">
          <a:xfrm>
            <a:off x="838200" y="1889125"/>
            <a:ext cx="1600200" cy="396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Initial Design</a:t>
            </a:r>
          </a:p>
        </p:txBody>
      </p:sp>
      <p:sp>
        <p:nvSpPr>
          <p:cNvPr id="1041" name="Rectangle 14"/>
          <p:cNvSpPr>
            <a:spLocks noChangeArrowheads="1"/>
          </p:cNvSpPr>
          <p:nvPr/>
        </p:nvSpPr>
        <p:spPr bwMode="auto">
          <a:xfrm>
            <a:off x="3429000" y="1889125"/>
            <a:ext cx="1447800" cy="396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42" name="Rectangle 15"/>
          <p:cNvSpPr>
            <a:spLocks noChangeArrowheads="1"/>
          </p:cNvSpPr>
          <p:nvPr/>
        </p:nvSpPr>
        <p:spPr bwMode="auto">
          <a:xfrm>
            <a:off x="3489325" y="1706563"/>
            <a:ext cx="960438"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Growth</a:t>
            </a:r>
          </a:p>
          <a:p>
            <a:r>
              <a:rPr lang="en-US" altLang="en-US" sz="2000">
                <a:latin typeface="Times New Roman" panose="02020603050405020304" pitchFamily="18" charset="0"/>
              </a:rPr>
              <a:t>Testing</a:t>
            </a:r>
          </a:p>
        </p:txBody>
      </p:sp>
      <p:sp>
        <p:nvSpPr>
          <p:cNvPr id="1043" name="Rectangle 16"/>
          <p:cNvSpPr>
            <a:spLocks noChangeArrowheads="1"/>
          </p:cNvSpPr>
          <p:nvPr/>
        </p:nvSpPr>
        <p:spPr bwMode="auto">
          <a:xfrm>
            <a:off x="6308725" y="1706563"/>
            <a:ext cx="1384300"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Reliability</a:t>
            </a:r>
          </a:p>
          <a:p>
            <a:r>
              <a:rPr lang="en-US" altLang="en-US" sz="2000">
                <a:latin typeface="Times New Roman" panose="02020603050405020304" pitchFamily="18" charset="0"/>
              </a:rPr>
              <a:t>Assessment</a:t>
            </a:r>
          </a:p>
        </p:txBody>
      </p:sp>
      <p:sp>
        <p:nvSpPr>
          <p:cNvPr id="1044" name="Rectangle 17"/>
          <p:cNvSpPr>
            <a:spLocks noChangeArrowheads="1"/>
          </p:cNvSpPr>
          <p:nvPr/>
        </p:nvSpPr>
        <p:spPr bwMode="auto">
          <a:xfrm>
            <a:off x="6308725" y="3687763"/>
            <a:ext cx="1425575"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Engineering</a:t>
            </a:r>
          </a:p>
          <a:p>
            <a:r>
              <a:rPr lang="en-US" altLang="en-US" sz="2000">
                <a:latin typeface="Times New Roman" panose="02020603050405020304" pitchFamily="18" charset="0"/>
              </a:rPr>
              <a:t>Analysis</a:t>
            </a:r>
          </a:p>
        </p:txBody>
      </p:sp>
      <p:sp>
        <p:nvSpPr>
          <p:cNvPr id="1045" name="Rectangle 18"/>
          <p:cNvSpPr>
            <a:spLocks noChangeArrowheads="1"/>
          </p:cNvSpPr>
          <p:nvPr/>
        </p:nvSpPr>
        <p:spPr bwMode="auto">
          <a:xfrm>
            <a:off x="3413125" y="3794125"/>
            <a:ext cx="1319213"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Redesign</a:t>
            </a:r>
          </a:p>
        </p:txBody>
      </p:sp>
      <p:graphicFrame>
        <p:nvGraphicFramePr>
          <p:cNvPr id="1026" name="Object 19"/>
          <p:cNvGraphicFramePr>
            <a:graphicFrameLocks/>
          </p:cNvGraphicFramePr>
          <p:nvPr/>
        </p:nvGraphicFramePr>
        <p:xfrm>
          <a:off x="228600" y="3276600"/>
          <a:ext cx="2732088" cy="2489200"/>
        </p:xfrm>
        <a:graphic>
          <a:graphicData uri="http://schemas.openxmlformats.org/presentationml/2006/ole">
            <mc:AlternateContent xmlns:mc="http://schemas.openxmlformats.org/markup-compatibility/2006">
              <mc:Choice xmlns:v="urn:schemas-microsoft-com:vml" Requires="v">
                <p:oleObj spid="_x0000_s1046" name="ClipArt" r:id="rId4" imgW="3657600" imgH="3332160" progId="MS_ClipArt_Gallery.2">
                  <p:embed/>
                </p:oleObj>
              </mc:Choice>
              <mc:Fallback>
                <p:oleObj name="ClipArt" r:id="rId4" imgW="3657600" imgH="3332160" progId="MS_ClipArt_Gallery.2">
                  <p:embed/>
                  <p:pic>
                    <p:nvPicPr>
                      <p:cNvPr id="0" name="Object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276600"/>
                        <a:ext cx="2732088"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95400" y="381000"/>
            <a:ext cx="5930900" cy="825500"/>
          </a:xfrm>
          <a:noFill/>
        </p:spPr>
        <p:txBody>
          <a:bodyPr/>
          <a:lstStyle/>
          <a:p>
            <a:r>
              <a:rPr lang="en-US" altLang="en-US" sz="3600">
                <a:solidFill>
                  <a:srgbClr val="163E36"/>
                </a:solidFill>
              </a:rPr>
              <a:t>Example 14.3 - Type I test</a:t>
            </a:r>
          </a:p>
        </p:txBody>
      </p:sp>
      <p:sp>
        <p:nvSpPr>
          <p:cNvPr id="77" name="Date Placeholder 2"/>
          <p:cNvSpPr>
            <a:spLocks noGrp="1"/>
          </p:cNvSpPr>
          <p:nvPr>
            <p:ph type="dt" sz="quarter" idx="10"/>
          </p:nvPr>
        </p:nvSpPr>
        <p:spPr/>
        <p:txBody>
          <a:bodyPr/>
          <a:lstStyle/>
          <a:p>
            <a:pPr>
              <a:defRPr/>
            </a:pPr>
            <a:r>
              <a:rPr lang="en-US"/>
              <a:t>Chapter 14</a:t>
            </a:r>
          </a:p>
        </p:txBody>
      </p:sp>
      <p:sp>
        <p:nvSpPr>
          <p:cNvPr id="7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39656D-0954-4C19-AE55-8D1AA7F2D4E4}" type="slidenum">
              <a:rPr lang="en-US" altLang="en-US">
                <a:latin typeface="Tahoma" panose="020B0604030504040204" pitchFamily="34" charset="0"/>
              </a:rPr>
              <a:pPr/>
              <a:t>20</a:t>
            </a:fld>
            <a:endParaRPr lang="en-US" altLang="en-US">
              <a:latin typeface="Tahoma" panose="020B0604030504040204" pitchFamily="34" charset="0"/>
            </a:endParaRPr>
          </a:p>
        </p:txBody>
      </p:sp>
      <p:sp>
        <p:nvSpPr>
          <p:cNvPr id="36869" name="Rectangle 3"/>
          <p:cNvSpPr>
            <a:spLocks noChangeArrowheads="1"/>
          </p:cNvSpPr>
          <p:nvPr/>
        </p:nvSpPr>
        <p:spPr bwMode="auto">
          <a:xfrm>
            <a:off x="457200" y="1295400"/>
            <a:ext cx="85344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Two prototype engines are tested concurrently with Type I testing with T=500 hours.  The first engine accumulates a total of 200 hours and the second engine accumulates 300 hours.  Times of failures (*) on each engine are identified below:</a:t>
            </a:r>
          </a:p>
          <a:p>
            <a:r>
              <a:rPr lang="en-US" altLang="en-US" sz="2000">
                <a:latin typeface="Times New Roman" panose="02020603050405020304" pitchFamily="18" charset="0"/>
              </a:rPr>
              <a:t>	Engine #1 	Engine #2 	Cumulative</a:t>
            </a:r>
          </a:p>
          <a:p>
            <a:r>
              <a:rPr lang="en-US" altLang="en-US" sz="2000">
                <a:latin typeface="Times New Roman" panose="02020603050405020304" pitchFamily="18" charset="0"/>
              </a:rPr>
              <a:t>	  </a:t>
            </a:r>
            <a:r>
              <a:rPr lang="en-US" altLang="en-US" sz="2000" u="sng">
                <a:latin typeface="Times New Roman" panose="02020603050405020304" pitchFamily="18" charset="0"/>
              </a:rPr>
              <a:t>hours</a:t>
            </a:r>
            <a:r>
              <a:rPr lang="en-US" altLang="en-US" sz="2000">
                <a:latin typeface="Times New Roman" panose="02020603050405020304" pitchFamily="18" charset="0"/>
              </a:rPr>
              <a:t>		  </a:t>
            </a:r>
            <a:r>
              <a:rPr lang="en-US" altLang="en-US" sz="2000" u="sng">
                <a:latin typeface="Times New Roman" panose="02020603050405020304" pitchFamily="18" charset="0"/>
              </a:rPr>
              <a:t>hours</a:t>
            </a:r>
            <a:r>
              <a:rPr lang="en-US" altLang="en-US" sz="2000">
                <a:latin typeface="Times New Roman" panose="02020603050405020304" pitchFamily="18" charset="0"/>
              </a:rPr>
              <a:t>		</a:t>
            </a:r>
            <a:r>
              <a:rPr lang="en-US" altLang="en-US" sz="2000" u="sng">
                <a:latin typeface="Times New Roman" panose="02020603050405020304" pitchFamily="18" charset="0"/>
              </a:rPr>
              <a:t>hours</a:t>
            </a:r>
            <a:endParaRPr lang="en-US" altLang="en-US" sz="2000">
              <a:latin typeface="Times New Roman" panose="02020603050405020304" pitchFamily="18" charset="0"/>
            </a:endParaRPr>
          </a:p>
          <a:p>
            <a:r>
              <a:rPr lang="en-US" altLang="en-US" sz="2000">
                <a:latin typeface="Times New Roman" panose="02020603050405020304" pitchFamily="18" charset="0"/>
              </a:rPr>
              <a:t>	  5.6*		    0		   5.6</a:t>
            </a:r>
          </a:p>
          <a:p>
            <a:r>
              <a:rPr lang="en-US" altLang="en-US" sz="2000">
                <a:latin typeface="Times New Roman" panose="02020603050405020304" pitchFamily="18" charset="0"/>
              </a:rPr>
              <a:t>	 10.2		   8.6*		  18.8</a:t>
            </a:r>
          </a:p>
          <a:p>
            <a:r>
              <a:rPr lang="en-US" altLang="en-US" sz="2000">
                <a:latin typeface="Times New Roman" panose="02020603050405020304" pitchFamily="18" charset="0"/>
              </a:rPr>
              <a:t>	 20.4*		  18.1		  38.5</a:t>
            </a:r>
          </a:p>
          <a:p>
            <a:r>
              <a:rPr lang="en-US" altLang="en-US" sz="2000">
                <a:latin typeface="Times New Roman" panose="02020603050405020304" pitchFamily="18" charset="0"/>
              </a:rPr>
              <a:t>	 41.8*		  36.0		  77.8</a:t>
            </a:r>
          </a:p>
          <a:p>
            <a:r>
              <a:rPr lang="en-US" altLang="en-US" sz="2000">
                <a:latin typeface="Times New Roman" panose="02020603050405020304" pitchFamily="18" charset="0"/>
              </a:rPr>
              <a:t>	 72.3		  61.5*		 133.8</a:t>
            </a:r>
          </a:p>
          <a:p>
            <a:r>
              <a:rPr lang="en-US" altLang="en-US" sz="2000">
                <a:latin typeface="Times New Roman" panose="02020603050405020304" pitchFamily="18" charset="0"/>
              </a:rPr>
              <a:t>	 88.5*		  75.0		 163.5</a:t>
            </a:r>
          </a:p>
          <a:p>
            <a:r>
              <a:rPr lang="en-US" altLang="en-US" sz="2000">
                <a:latin typeface="Times New Roman" panose="02020603050405020304" pitchFamily="18" charset="0"/>
              </a:rPr>
              <a:t>	120.0*		 105.4		 225.4</a:t>
            </a:r>
          </a:p>
          <a:p>
            <a:r>
              <a:rPr lang="en-US" altLang="en-US" sz="2000">
                <a:latin typeface="Times New Roman" panose="02020603050405020304" pitchFamily="18" charset="0"/>
              </a:rPr>
              <a:t>	170.7		 152.8*		 323.5</a:t>
            </a:r>
          </a:p>
          <a:p>
            <a:r>
              <a:rPr lang="en-US" altLang="en-US" sz="2000">
                <a:latin typeface="Times New Roman" panose="02020603050405020304" pitchFamily="18" charset="0"/>
              </a:rPr>
              <a:t>	190.2		 181.3*		 371.5</a:t>
            </a:r>
          </a:p>
          <a:p>
            <a:r>
              <a:rPr lang="en-US" altLang="en-US" sz="2000">
                <a:latin typeface="Times New Roman" panose="02020603050405020304" pitchFamily="18" charset="0"/>
              </a:rPr>
              <a:t>	200.0		 256.6*		 456.6</a:t>
            </a:r>
          </a:p>
          <a:p>
            <a:r>
              <a:rPr lang="en-US" altLang="en-US" sz="2000">
                <a:latin typeface="Times New Roman" panose="02020603050405020304" pitchFamily="18" charset="0"/>
              </a:rPr>
              <a:t>	200.0		 300.0		 500.0</a:t>
            </a:r>
          </a:p>
        </p:txBody>
      </p:sp>
      <p:grpSp>
        <p:nvGrpSpPr>
          <p:cNvPr id="36870" name="Group 6"/>
          <p:cNvGrpSpPr>
            <a:grpSpLocks noChangeAspect="1"/>
          </p:cNvGrpSpPr>
          <p:nvPr/>
        </p:nvGrpSpPr>
        <p:grpSpPr bwMode="auto">
          <a:xfrm>
            <a:off x="7353300" y="0"/>
            <a:ext cx="1790700" cy="1066800"/>
            <a:chOff x="4464" y="144"/>
            <a:chExt cx="1128" cy="672"/>
          </a:xfrm>
        </p:grpSpPr>
        <p:sp>
          <p:nvSpPr>
            <p:cNvPr id="36871" name="AutoShape 5"/>
            <p:cNvSpPr>
              <a:spLocks noChangeAspect="1" noChangeArrowheads="1" noTextEdit="1"/>
            </p:cNvSpPr>
            <p:nvPr/>
          </p:nvSpPr>
          <p:spPr bwMode="auto">
            <a:xfrm>
              <a:off x="4464" y="144"/>
              <a:ext cx="112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7"/>
            <p:cNvSpPr>
              <a:spLocks/>
            </p:cNvSpPr>
            <p:nvPr/>
          </p:nvSpPr>
          <p:spPr bwMode="auto">
            <a:xfrm>
              <a:off x="4691" y="636"/>
              <a:ext cx="67" cy="62"/>
            </a:xfrm>
            <a:custGeom>
              <a:avLst/>
              <a:gdLst>
                <a:gd name="T0" fmla="*/ 34 w 67"/>
                <a:gd name="T1" fmla="*/ 62 h 62"/>
                <a:gd name="T2" fmla="*/ 44 w 67"/>
                <a:gd name="T3" fmla="*/ 60 h 62"/>
                <a:gd name="T4" fmla="*/ 49 w 67"/>
                <a:gd name="T5" fmla="*/ 57 h 62"/>
                <a:gd name="T6" fmla="*/ 55 w 67"/>
                <a:gd name="T7" fmla="*/ 54 h 62"/>
                <a:gd name="T8" fmla="*/ 60 w 67"/>
                <a:gd name="T9" fmla="*/ 51 h 62"/>
                <a:gd name="T10" fmla="*/ 64 w 67"/>
                <a:gd name="T11" fmla="*/ 46 h 62"/>
                <a:gd name="T12" fmla="*/ 66 w 67"/>
                <a:gd name="T13" fmla="*/ 39 h 62"/>
                <a:gd name="T14" fmla="*/ 67 w 67"/>
                <a:gd name="T15" fmla="*/ 34 h 62"/>
                <a:gd name="T16" fmla="*/ 67 w 67"/>
                <a:gd name="T17" fmla="*/ 29 h 62"/>
                <a:gd name="T18" fmla="*/ 66 w 67"/>
                <a:gd name="T19" fmla="*/ 21 h 62"/>
                <a:gd name="T20" fmla="*/ 64 w 67"/>
                <a:gd name="T21" fmla="*/ 16 h 62"/>
                <a:gd name="T22" fmla="*/ 60 w 67"/>
                <a:gd name="T23" fmla="*/ 11 h 62"/>
                <a:gd name="T24" fmla="*/ 55 w 67"/>
                <a:gd name="T25" fmla="*/ 8 h 62"/>
                <a:gd name="T26" fmla="*/ 49 w 67"/>
                <a:gd name="T27" fmla="*/ 3 h 62"/>
                <a:gd name="T28" fmla="*/ 44 w 67"/>
                <a:gd name="T29" fmla="*/ 1 h 62"/>
                <a:gd name="T30" fmla="*/ 36 w 67"/>
                <a:gd name="T31" fmla="*/ 0 h 62"/>
                <a:gd name="T32" fmla="*/ 31 w 67"/>
                <a:gd name="T33" fmla="*/ 0 h 62"/>
                <a:gd name="T34" fmla="*/ 23 w 67"/>
                <a:gd name="T35" fmla="*/ 1 h 62"/>
                <a:gd name="T36" fmla="*/ 18 w 67"/>
                <a:gd name="T37" fmla="*/ 3 h 62"/>
                <a:gd name="T38" fmla="*/ 12 w 67"/>
                <a:gd name="T39" fmla="*/ 8 h 62"/>
                <a:gd name="T40" fmla="*/ 7 w 67"/>
                <a:gd name="T41" fmla="*/ 11 h 62"/>
                <a:gd name="T42" fmla="*/ 3 w 67"/>
                <a:gd name="T43" fmla="*/ 16 h 62"/>
                <a:gd name="T44" fmla="*/ 2 w 67"/>
                <a:gd name="T45" fmla="*/ 21 h 62"/>
                <a:gd name="T46" fmla="*/ 0 w 67"/>
                <a:gd name="T47" fmla="*/ 28 h 62"/>
                <a:gd name="T48" fmla="*/ 0 w 67"/>
                <a:gd name="T49" fmla="*/ 32 h 62"/>
                <a:gd name="T50" fmla="*/ 2 w 67"/>
                <a:gd name="T51" fmla="*/ 39 h 62"/>
                <a:gd name="T52" fmla="*/ 3 w 67"/>
                <a:gd name="T53" fmla="*/ 46 h 62"/>
                <a:gd name="T54" fmla="*/ 7 w 67"/>
                <a:gd name="T55" fmla="*/ 51 h 62"/>
                <a:gd name="T56" fmla="*/ 12 w 67"/>
                <a:gd name="T57" fmla="*/ 54 h 62"/>
                <a:gd name="T58" fmla="*/ 18 w 67"/>
                <a:gd name="T59" fmla="*/ 57 h 62"/>
                <a:gd name="T60" fmla="*/ 23 w 67"/>
                <a:gd name="T61" fmla="*/ 60 h 62"/>
                <a:gd name="T62" fmla="*/ 29 w 67"/>
                <a:gd name="T63" fmla="*/ 62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2"/>
                <a:gd name="T98" fmla="*/ 67 w 67"/>
                <a:gd name="T99" fmla="*/ 62 h 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2">
                  <a:moveTo>
                    <a:pt x="33" y="62"/>
                  </a:moveTo>
                  <a:lnTo>
                    <a:pt x="34" y="62"/>
                  </a:lnTo>
                  <a:lnTo>
                    <a:pt x="40" y="60"/>
                  </a:lnTo>
                  <a:lnTo>
                    <a:pt x="44" y="60"/>
                  </a:lnTo>
                  <a:lnTo>
                    <a:pt x="47" y="59"/>
                  </a:lnTo>
                  <a:lnTo>
                    <a:pt x="49" y="57"/>
                  </a:lnTo>
                  <a:lnTo>
                    <a:pt x="53" y="55"/>
                  </a:lnTo>
                  <a:lnTo>
                    <a:pt x="55" y="54"/>
                  </a:lnTo>
                  <a:lnTo>
                    <a:pt x="56" y="52"/>
                  </a:lnTo>
                  <a:lnTo>
                    <a:pt x="60" y="51"/>
                  </a:lnTo>
                  <a:lnTo>
                    <a:pt x="62" y="47"/>
                  </a:lnTo>
                  <a:lnTo>
                    <a:pt x="64" y="46"/>
                  </a:lnTo>
                  <a:lnTo>
                    <a:pt x="64" y="42"/>
                  </a:lnTo>
                  <a:lnTo>
                    <a:pt x="66" y="39"/>
                  </a:lnTo>
                  <a:lnTo>
                    <a:pt x="67" y="37"/>
                  </a:lnTo>
                  <a:lnTo>
                    <a:pt x="67" y="34"/>
                  </a:lnTo>
                  <a:lnTo>
                    <a:pt x="67" y="31"/>
                  </a:lnTo>
                  <a:lnTo>
                    <a:pt x="67" y="29"/>
                  </a:lnTo>
                  <a:lnTo>
                    <a:pt x="67" y="24"/>
                  </a:lnTo>
                  <a:lnTo>
                    <a:pt x="66" y="21"/>
                  </a:lnTo>
                  <a:lnTo>
                    <a:pt x="64" y="19"/>
                  </a:lnTo>
                  <a:lnTo>
                    <a:pt x="64" y="16"/>
                  </a:lnTo>
                  <a:lnTo>
                    <a:pt x="62" y="13"/>
                  </a:lnTo>
                  <a:lnTo>
                    <a:pt x="60" y="11"/>
                  </a:lnTo>
                  <a:lnTo>
                    <a:pt x="56" y="10"/>
                  </a:lnTo>
                  <a:lnTo>
                    <a:pt x="55" y="8"/>
                  </a:lnTo>
                  <a:lnTo>
                    <a:pt x="53" y="5"/>
                  </a:lnTo>
                  <a:lnTo>
                    <a:pt x="49" y="3"/>
                  </a:lnTo>
                  <a:lnTo>
                    <a:pt x="47" y="3"/>
                  </a:lnTo>
                  <a:lnTo>
                    <a:pt x="44" y="1"/>
                  </a:lnTo>
                  <a:lnTo>
                    <a:pt x="40" y="1"/>
                  </a:lnTo>
                  <a:lnTo>
                    <a:pt x="36" y="0"/>
                  </a:lnTo>
                  <a:lnTo>
                    <a:pt x="33" y="0"/>
                  </a:lnTo>
                  <a:lnTo>
                    <a:pt x="31" y="0"/>
                  </a:lnTo>
                  <a:lnTo>
                    <a:pt x="27" y="1"/>
                  </a:lnTo>
                  <a:lnTo>
                    <a:pt x="23" y="1"/>
                  </a:lnTo>
                  <a:lnTo>
                    <a:pt x="20" y="3"/>
                  </a:lnTo>
                  <a:lnTo>
                    <a:pt x="18" y="3"/>
                  </a:lnTo>
                  <a:lnTo>
                    <a:pt x="14" y="5"/>
                  </a:lnTo>
                  <a:lnTo>
                    <a:pt x="12" y="8"/>
                  </a:lnTo>
                  <a:lnTo>
                    <a:pt x="9" y="10"/>
                  </a:lnTo>
                  <a:lnTo>
                    <a:pt x="7" y="11"/>
                  </a:lnTo>
                  <a:lnTo>
                    <a:pt x="5" y="13"/>
                  </a:lnTo>
                  <a:lnTo>
                    <a:pt x="3" y="16"/>
                  </a:lnTo>
                  <a:lnTo>
                    <a:pt x="2" y="19"/>
                  </a:lnTo>
                  <a:lnTo>
                    <a:pt x="2" y="21"/>
                  </a:lnTo>
                  <a:lnTo>
                    <a:pt x="0" y="24"/>
                  </a:lnTo>
                  <a:lnTo>
                    <a:pt x="0" y="28"/>
                  </a:lnTo>
                  <a:lnTo>
                    <a:pt x="0" y="31"/>
                  </a:lnTo>
                  <a:lnTo>
                    <a:pt x="0" y="32"/>
                  </a:lnTo>
                  <a:lnTo>
                    <a:pt x="0" y="37"/>
                  </a:lnTo>
                  <a:lnTo>
                    <a:pt x="2" y="39"/>
                  </a:lnTo>
                  <a:lnTo>
                    <a:pt x="2" y="42"/>
                  </a:lnTo>
                  <a:lnTo>
                    <a:pt x="3" y="46"/>
                  </a:lnTo>
                  <a:lnTo>
                    <a:pt x="5" y="47"/>
                  </a:lnTo>
                  <a:lnTo>
                    <a:pt x="7" y="51"/>
                  </a:lnTo>
                  <a:lnTo>
                    <a:pt x="9" y="52"/>
                  </a:lnTo>
                  <a:lnTo>
                    <a:pt x="12" y="54"/>
                  </a:lnTo>
                  <a:lnTo>
                    <a:pt x="14" y="55"/>
                  </a:lnTo>
                  <a:lnTo>
                    <a:pt x="18" y="57"/>
                  </a:lnTo>
                  <a:lnTo>
                    <a:pt x="20" y="59"/>
                  </a:lnTo>
                  <a:lnTo>
                    <a:pt x="23" y="60"/>
                  </a:lnTo>
                  <a:lnTo>
                    <a:pt x="27" y="60"/>
                  </a:lnTo>
                  <a:lnTo>
                    <a:pt x="29" y="62"/>
                  </a:lnTo>
                  <a:lnTo>
                    <a:pt x="33" y="6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3" name="Freeform 8"/>
            <p:cNvSpPr>
              <a:spLocks/>
            </p:cNvSpPr>
            <p:nvPr/>
          </p:nvSpPr>
          <p:spPr bwMode="auto">
            <a:xfrm>
              <a:off x="4729" y="590"/>
              <a:ext cx="146" cy="131"/>
            </a:xfrm>
            <a:custGeom>
              <a:avLst/>
              <a:gdLst>
                <a:gd name="T0" fmla="*/ 146 w 146"/>
                <a:gd name="T1" fmla="*/ 62 h 131"/>
                <a:gd name="T2" fmla="*/ 146 w 146"/>
                <a:gd name="T3" fmla="*/ 56 h 131"/>
                <a:gd name="T4" fmla="*/ 145 w 146"/>
                <a:gd name="T5" fmla="*/ 49 h 131"/>
                <a:gd name="T6" fmla="*/ 143 w 146"/>
                <a:gd name="T7" fmla="*/ 44 h 131"/>
                <a:gd name="T8" fmla="*/ 139 w 146"/>
                <a:gd name="T9" fmla="*/ 38 h 131"/>
                <a:gd name="T10" fmla="*/ 135 w 146"/>
                <a:gd name="T11" fmla="*/ 31 h 131"/>
                <a:gd name="T12" fmla="*/ 132 w 146"/>
                <a:gd name="T13" fmla="*/ 26 h 131"/>
                <a:gd name="T14" fmla="*/ 126 w 146"/>
                <a:gd name="T15" fmla="*/ 21 h 131"/>
                <a:gd name="T16" fmla="*/ 123 w 146"/>
                <a:gd name="T17" fmla="*/ 16 h 131"/>
                <a:gd name="T18" fmla="*/ 115 w 146"/>
                <a:gd name="T19" fmla="*/ 13 h 131"/>
                <a:gd name="T20" fmla="*/ 110 w 146"/>
                <a:gd name="T21" fmla="*/ 10 h 131"/>
                <a:gd name="T22" fmla="*/ 102 w 146"/>
                <a:gd name="T23" fmla="*/ 6 h 131"/>
                <a:gd name="T24" fmla="*/ 97 w 146"/>
                <a:gd name="T25" fmla="*/ 5 h 131"/>
                <a:gd name="T26" fmla="*/ 90 w 146"/>
                <a:gd name="T27" fmla="*/ 1 h 131"/>
                <a:gd name="T28" fmla="*/ 82 w 146"/>
                <a:gd name="T29" fmla="*/ 1 h 131"/>
                <a:gd name="T30" fmla="*/ 75 w 146"/>
                <a:gd name="T31" fmla="*/ 0 h 131"/>
                <a:gd name="T32" fmla="*/ 68 w 146"/>
                <a:gd name="T33" fmla="*/ 1 h 131"/>
                <a:gd name="T34" fmla="*/ 60 w 146"/>
                <a:gd name="T35" fmla="*/ 1 h 131"/>
                <a:gd name="T36" fmla="*/ 53 w 146"/>
                <a:gd name="T37" fmla="*/ 3 h 131"/>
                <a:gd name="T38" fmla="*/ 48 w 146"/>
                <a:gd name="T39" fmla="*/ 5 h 131"/>
                <a:gd name="T40" fmla="*/ 40 w 146"/>
                <a:gd name="T41" fmla="*/ 8 h 131"/>
                <a:gd name="T42" fmla="*/ 35 w 146"/>
                <a:gd name="T43" fmla="*/ 11 h 131"/>
                <a:gd name="T44" fmla="*/ 28 w 146"/>
                <a:gd name="T45" fmla="*/ 15 h 131"/>
                <a:gd name="T46" fmla="*/ 22 w 146"/>
                <a:gd name="T47" fmla="*/ 19 h 131"/>
                <a:gd name="T48" fmla="*/ 18 w 146"/>
                <a:gd name="T49" fmla="*/ 24 h 131"/>
                <a:gd name="T50" fmla="*/ 13 w 146"/>
                <a:gd name="T51" fmla="*/ 29 h 131"/>
                <a:gd name="T52" fmla="*/ 9 w 146"/>
                <a:gd name="T53" fmla="*/ 34 h 131"/>
                <a:gd name="T54" fmla="*/ 6 w 146"/>
                <a:gd name="T55" fmla="*/ 41 h 131"/>
                <a:gd name="T56" fmla="*/ 4 w 146"/>
                <a:gd name="T57" fmla="*/ 47 h 131"/>
                <a:gd name="T58" fmla="*/ 2 w 146"/>
                <a:gd name="T59" fmla="*/ 52 h 131"/>
                <a:gd name="T60" fmla="*/ 2 w 146"/>
                <a:gd name="T61" fmla="*/ 59 h 131"/>
                <a:gd name="T62" fmla="*/ 0 w 146"/>
                <a:gd name="T63" fmla="*/ 65 h 131"/>
                <a:gd name="T64" fmla="*/ 2 w 146"/>
                <a:gd name="T65" fmla="*/ 72 h 131"/>
                <a:gd name="T66" fmla="*/ 2 w 146"/>
                <a:gd name="T67" fmla="*/ 78 h 131"/>
                <a:gd name="T68" fmla="*/ 4 w 146"/>
                <a:gd name="T69" fmla="*/ 85 h 131"/>
                <a:gd name="T70" fmla="*/ 6 w 146"/>
                <a:gd name="T71" fmla="*/ 90 h 131"/>
                <a:gd name="T72" fmla="*/ 9 w 146"/>
                <a:gd name="T73" fmla="*/ 97 h 131"/>
                <a:gd name="T74" fmla="*/ 13 w 146"/>
                <a:gd name="T75" fmla="*/ 101 h 131"/>
                <a:gd name="T76" fmla="*/ 18 w 146"/>
                <a:gd name="T77" fmla="*/ 108 h 131"/>
                <a:gd name="T78" fmla="*/ 22 w 146"/>
                <a:gd name="T79" fmla="*/ 113 h 131"/>
                <a:gd name="T80" fmla="*/ 28 w 146"/>
                <a:gd name="T81" fmla="*/ 116 h 131"/>
                <a:gd name="T82" fmla="*/ 35 w 146"/>
                <a:gd name="T83" fmla="*/ 119 h 131"/>
                <a:gd name="T84" fmla="*/ 40 w 146"/>
                <a:gd name="T85" fmla="*/ 123 h 131"/>
                <a:gd name="T86" fmla="*/ 48 w 146"/>
                <a:gd name="T87" fmla="*/ 126 h 131"/>
                <a:gd name="T88" fmla="*/ 53 w 146"/>
                <a:gd name="T89" fmla="*/ 128 h 131"/>
                <a:gd name="T90" fmla="*/ 60 w 146"/>
                <a:gd name="T91" fmla="*/ 129 h 131"/>
                <a:gd name="T92" fmla="*/ 68 w 146"/>
                <a:gd name="T93" fmla="*/ 131 h 131"/>
                <a:gd name="T94" fmla="*/ 75 w 146"/>
                <a:gd name="T95" fmla="*/ 131 h 131"/>
                <a:gd name="T96" fmla="*/ 82 w 146"/>
                <a:gd name="T97" fmla="*/ 129 h 131"/>
                <a:gd name="T98" fmla="*/ 90 w 146"/>
                <a:gd name="T99" fmla="*/ 129 h 131"/>
                <a:gd name="T100" fmla="*/ 97 w 146"/>
                <a:gd name="T101" fmla="*/ 128 h 131"/>
                <a:gd name="T102" fmla="*/ 102 w 146"/>
                <a:gd name="T103" fmla="*/ 124 h 131"/>
                <a:gd name="T104" fmla="*/ 110 w 146"/>
                <a:gd name="T105" fmla="*/ 121 h 131"/>
                <a:gd name="T106" fmla="*/ 115 w 146"/>
                <a:gd name="T107" fmla="*/ 118 h 131"/>
                <a:gd name="T108" fmla="*/ 123 w 146"/>
                <a:gd name="T109" fmla="*/ 115 h 131"/>
                <a:gd name="T110" fmla="*/ 126 w 146"/>
                <a:gd name="T111" fmla="*/ 110 h 131"/>
                <a:gd name="T112" fmla="*/ 132 w 146"/>
                <a:gd name="T113" fmla="*/ 105 h 131"/>
                <a:gd name="T114" fmla="*/ 135 w 146"/>
                <a:gd name="T115" fmla="*/ 100 h 131"/>
                <a:gd name="T116" fmla="*/ 139 w 146"/>
                <a:gd name="T117" fmla="*/ 93 h 131"/>
                <a:gd name="T118" fmla="*/ 143 w 146"/>
                <a:gd name="T119" fmla="*/ 88 h 131"/>
                <a:gd name="T120" fmla="*/ 145 w 146"/>
                <a:gd name="T121" fmla="*/ 82 h 131"/>
                <a:gd name="T122" fmla="*/ 146 w 146"/>
                <a:gd name="T123" fmla="*/ 75 h 131"/>
                <a:gd name="T124" fmla="*/ 146 w 146"/>
                <a:gd name="T125" fmla="*/ 69 h 1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6"/>
                <a:gd name="T190" fmla="*/ 0 h 131"/>
                <a:gd name="T191" fmla="*/ 146 w 146"/>
                <a:gd name="T192" fmla="*/ 131 h 1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6" h="131">
                  <a:moveTo>
                    <a:pt x="146" y="65"/>
                  </a:moveTo>
                  <a:lnTo>
                    <a:pt x="146" y="65"/>
                  </a:lnTo>
                  <a:lnTo>
                    <a:pt x="146" y="64"/>
                  </a:lnTo>
                  <a:lnTo>
                    <a:pt x="146" y="62"/>
                  </a:lnTo>
                  <a:lnTo>
                    <a:pt x="146" y="60"/>
                  </a:lnTo>
                  <a:lnTo>
                    <a:pt x="146" y="59"/>
                  </a:lnTo>
                  <a:lnTo>
                    <a:pt x="146" y="57"/>
                  </a:lnTo>
                  <a:lnTo>
                    <a:pt x="146" y="56"/>
                  </a:lnTo>
                  <a:lnTo>
                    <a:pt x="145" y="54"/>
                  </a:lnTo>
                  <a:lnTo>
                    <a:pt x="145" y="52"/>
                  </a:lnTo>
                  <a:lnTo>
                    <a:pt x="145" y="51"/>
                  </a:lnTo>
                  <a:lnTo>
                    <a:pt x="145" y="49"/>
                  </a:lnTo>
                  <a:lnTo>
                    <a:pt x="143" y="47"/>
                  </a:lnTo>
                  <a:lnTo>
                    <a:pt x="143" y="46"/>
                  </a:lnTo>
                  <a:lnTo>
                    <a:pt x="143" y="44"/>
                  </a:lnTo>
                  <a:lnTo>
                    <a:pt x="141" y="42"/>
                  </a:lnTo>
                  <a:lnTo>
                    <a:pt x="141" y="41"/>
                  </a:lnTo>
                  <a:lnTo>
                    <a:pt x="139" y="39"/>
                  </a:lnTo>
                  <a:lnTo>
                    <a:pt x="139" y="38"/>
                  </a:lnTo>
                  <a:lnTo>
                    <a:pt x="137" y="36"/>
                  </a:lnTo>
                  <a:lnTo>
                    <a:pt x="137" y="34"/>
                  </a:lnTo>
                  <a:lnTo>
                    <a:pt x="137" y="33"/>
                  </a:lnTo>
                  <a:lnTo>
                    <a:pt x="135" y="31"/>
                  </a:lnTo>
                  <a:lnTo>
                    <a:pt x="134" y="29"/>
                  </a:lnTo>
                  <a:lnTo>
                    <a:pt x="132" y="28"/>
                  </a:lnTo>
                  <a:lnTo>
                    <a:pt x="132" y="26"/>
                  </a:lnTo>
                  <a:lnTo>
                    <a:pt x="130" y="24"/>
                  </a:lnTo>
                  <a:lnTo>
                    <a:pt x="128" y="23"/>
                  </a:lnTo>
                  <a:lnTo>
                    <a:pt x="126" y="21"/>
                  </a:lnTo>
                  <a:lnTo>
                    <a:pt x="124" y="19"/>
                  </a:lnTo>
                  <a:lnTo>
                    <a:pt x="123" y="18"/>
                  </a:lnTo>
                  <a:lnTo>
                    <a:pt x="123" y="16"/>
                  </a:lnTo>
                  <a:lnTo>
                    <a:pt x="121" y="16"/>
                  </a:lnTo>
                  <a:lnTo>
                    <a:pt x="119" y="15"/>
                  </a:lnTo>
                  <a:lnTo>
                    <a:pt x="117" y="15"/>
                  </a:lnTo>
                  <a:lnTo>
                    <a:pt x="115" y="13"/>
                  </a:lnTo>
                  <a:lnTo>
                    <a:pt x="115" y="11"/>
                  </a:lnTo>
                  <a:lnTo>
                    <a:pt x="113" y="11"/>
                  </a:lnTo>
                  <a:lnTo>
                    <a:pt x="112" y="10"/>
                  </a:lnTo>
                  <a:lnTo>
                    <a:pt x="110" y="10"/>
                  </a:lnTo>
                  <a:lnTo>
                    <a:pt x="108" y="8"/>
                  </a:lnTo>
                  <a:lnTo>
                    <a:pt x="106" y="8"/>
                  </a:lnTo>
                  <a:lnTo>
                    <a:pt x="104" y="6"/>
                  </a:lnTo>
                  <a:lnTo>
                    <a:pt x="102" y="6"/>
                  </a:lnTo>
                  <a:lnTo>
                    <a:pt x="101" y="5"/>
                  </a:lnTo>
                  <a:lnTo>
                    <a:pt x="99" y="5"/>
                  </a:lnTo>
                  <a:lnTo>
                    <a:pt x="97" y="5"/>
                  </a:lnTo>
                  <a:lnTo>
                    <a:pt x="95" y="3"/>
                  </a:lnTo>
                  <a:lnTo>
                    <a:pt x="93" y="3"/>
                  </a:lnTo>
                  <a:lnTo>
                    <a:pt x="91" y="3"/>
                  </a:lnTo>
                  <a:lnTo>
                    <a:pt x="90" y="1"/>
                  </a:lnTo>
                  <a:lnTo>
                    <a:pt x="88" y="1"/>
                  </a:lnTo>
                  <a:lnTo>
                    <a:pt x="86" y="1"/>
                  </a:lnTo>
                  <a:lnTo>
                    <a:pt x="84" y="1"/>
                  </a:lnTo>
                  <a:lnTo>
                    <a:pt x="82" y="1"/>
                  </a:lnTo>
                  <a:lnTo>
                    <a:pt x="81" y="1"/>
                  </a:lnTo>
                  <a:lnTo>
                    <a:pt x="79" y="1"/>
                  </a:lnTo>
                  <a:lnTo>
                    <a:pt x="77" y="0"/>
                  </a:lnTo>
                  <a:lnTo>
                    <a:pt x="75" y="0"/>
                  </a:lnTo>
                  <a:lnTo>
                    <a:pt x="73" y="0"/>
                  </a:lnTo>
                  <a:lnTo>
                    <a:pt x="71" y="0"/>
                  </a:lnTo>
                  <a:lnTo>
                    <a:pt x="70" y="0"/>
                  </a:lnTo>
                  <a:lnTo>
                    <a:pt x="68" y="1"/>
                  </a:lnTo>
                  <a:lnTo>
                    <a:pt x="66" y="1"/>
                  </a:lnTo>
                  <a:lnTo>
                    <a:pt x="64" y="1"/>
                  </a:lnTo>
                  <a:lnTo>
                    <a:pt x="62" y="1"/>
                  </a:lnTo>
                  <a:lnTo>
                    <a:pt x="60" y="1"/>
                  </a:lnTo>
                  <a:lnTo>
                    <a:pt x="59" y="1"/>
                  </a:lnTo>
                  <a:lnTo>
                    <a:pt x="57" y="1"/>
                  </a:lnTo>
                  <a:lnTo>
                    <a:pt x="55" y="3"/>
                  </a:lnTo>
                  <a:lnTo>
                    <a:pt x="53" y="3"/>
                  </a:lnTo>
                  <a:lnTo>
                    <a:pt x="51" y="3"/>
                  </a:lnTo>
                  <a:lnTo>
                    <a:pt x="51" y="5"/>
                  </a:lnTo>
                  <a:lnTo>
                    <a:pt x="49" y="5"/>
                  </a:lnTo>
                  <a:lnTo>
                    <a:pt x="48" y="5"/>
                  </a:lnTo>
                  <a:lnTo>
                    <a:pt x="46" y="6"/>
                  </a:lnTo>
                  <a:lnTo>
                    <a:pt x="44" y="6"/>
                  </a:lnTo>
                  <a:lnTo>
                    <a:pt x="42" y="6"/>
                  </a:lnTo>
                  <a:lnTo>
                    <a:pt x="40" y="8"/>
                  </a:lnTo>
                  <a:lnTo>
                    <a:pt x="38" y="8"/>
                  </a:lnTo>
                  <a:lnTo>
                    <a:pt x="37" y="10"/>
                  </a:lnTo>
                  <a:lnTo>
                    <a:pt x="35" y="10"/>
                  </a:lnTo>
                  <a:lnTo>
                    <a:pt x="35" y="11"/>
                  </a:lnTo>
                  <a:lnTo>
                    <a:pt x="33" y="11"/>
                  </a:lnTo>
                  <a:lnTo>
                    <a:pt x="31" y="13"/>
                  </a:lnTo>
                  <a:lnTo>
                    <a:pt x="29" y="15"/>
                  </a:lnTo>
                  <a:lnTo>
                    <a:pt x="28" y="15"/>
                  </a:lnTo>
                  <a:lnTo>
                    <a:pt x="26" y="16"/>
                  </a:lnTo>
                  <a:lnTo>
                    <a:pt x="24" y="18"/>
                  </a:lnTo>
                  <a:lnTo>
                    <a:pt x="22" y="19"/>
                  </a:lnTo>
                  <a:lnTo>
                    <a:pt x="22" y="21"/>
                  </a:lnTo>
                  <a:lnTo>
                    <a:pt x="20" y="21"/>
                  </a:lnTo>
                  <a:lnTo>
                    <a:pt x="18" y="23"/>
                  </a:lnTo>
                  <a:lnTo>
                    <a:pt x="18" y="24"/>
                  </a:lnTo>
                  <a:lnTo>
                    <a:pt x="17" y="24"/>
                  </a:lnTo>
                  <a:lnTo>
                    <a:pt x="15" y="26"/>
                  </a:lnTo>
                  <a:lnTo>
                    <a:pt x="15" y="28"/>
                  </a:lnTo>
                  <a:lnTo>
                    <a:pt x="13" y="29"/>
                  </a:lnTo>
                  <a:lnTo>
                    <a:pt x="13" y="31"/>
                  </a:lnTo>
                  <a:lnTo>
                    <a:pt x="11" y="31"/>
                  </a:lnTo>
                  <a:lnTo>
                    <a:pt x="11" y="33"/>
                  </a:lnTo>
                  <a:lnTo>
                    <a:pt x="9" y="34"/>
                  </a:lnTo>
                  <a:lnTo>
                    <a:pt x="9" y="36"/>
                  </a:lnTo>
                  <a:lnTo>
                    <a:pt x="7" y="38"/>
                  </a:lnTo>
                  <a:lnTo>
                    <a:pt x="7" y="39"/>
                  </a:lnTo>
                  <a:lnTo>
                    <a:pt x="6" y="41"/>
                  </a:lnTo>
                  <a:lnTo>
                    <a:pt x="6" y="42"/>
                  </a:lnTo>
                  <a:lnTo>
                    <a:pt x="6" y="44"/>
                  </a:lnTo>
                  <a:lnTo>
                    <a:pt x="4" y="46"/>
                  </a:lnTo>
                  <a:lnTo>
                    <a:pt x="4" y="47"/>
                  </a:lnTo>
                  <a:lnTo>
                    <a:pt x="4" y="49"/>
                  </a:lnTo>
                  <a:lnTo>
                    <a:pt x="2" y="51"/>
                  </a:lnTo>
                  <a:lnTo>
                    <a:pt x="2" y="52"/>
                  </a:lnTo>
                  <a:lnTo>
                    <a:pt x="2" y="54"/>
                  </a:lnTo>
                  <a:lnTo>
                    <a:pt x="2" y="56"/>
                  </a:lnTo>
                  <a:lnTo>
                    <a:pt x="2" y="57"/>
                  </a:lnTo>
                  <a:lnTo>
                    <a:pt x="2" y="59"/>
                  </a:lnTo>
                  <a:lnTo>
                    <a:pt x="0" y="60"/>
                  </a:lnTo>
                  <a:lnTo>
                    <a:pt x="0" y="62"/>
                  </a:lnTo>
                  <a:lnTo>
                    <a:pt x="0" y="64"/>
                  </a:lnTo>
                  <a:lnTo>
                    <a:pt x="0" y="65"/>
                  </a:lnTo>
                  <a:lnTo>
                    <a:pt x="0" y="67"/>
                  </a:lnTo>
                  <a:lnTo>
                    <a:pt x="0" y="69"/>
                  </a:lnTo>
                  <a:lnTo>
                    <a:pt x="0" y="70"/>
                  </a:lnTo>
                  <a:lnTo>
                    <a:pt x="2" y="72"/>
                  </a:lnTo>
                  <a:lnTo>
                    <a:pt x="2" y="74"/>
                  </a:lnTo>
                  <a:lnTo>
                    <a:pt x="2" y="75"/>
                  </a:lnTo>
                  <a:lnTo>
                    <a:pt x="2" y="77"/>
                  </a:lnTo>
                  <a:lnTo>
                    <a:pt x="2" y="78"/>
                  </a:lnTo>
                  <a:lnTo>
                    <a:pt x="2" y="80"/>
                  </a:lnTo>
                  <a:lnTo>
                    <a:pt x="4" y="82"/>
                  </a:lnTo>
                  <a:lnTo>
                    <a:pt x="4" y="83"/>
                  </a:lnTo>
                  <a:lnTo>
                    <a:pt x="4" y="85"/>
                  </a:lnTo>
                  <a:lnTo>
                    <a:pt x="4" y="87"/>
                  </a:lnTo>
                  <a:lnTo>
                    <a:pt x="6" y="88"/>
                  </a:lnTo>
                  <a:lnTo>
                    <a:pt x="6" y="90"/>
                  </a:lnTo>
                  <a:lnTo>
                    <a:pt x="7" y="92"/>
                  </a:lnTo>
                  <a:lnTo>
                    <a:pt x="7" y="93"/>
                  </a:lnTo>
                  <a:lnTo>
                    <a:pt x="9" y="95"/>
                  </a:lnTo>
                  <a:lnTo>
                    <a:pt x="9" y="97"/>
                  </a:lnTo>
                  <a:lnTo>
                    <a:pt x="11" y="98"/>
                  </a:lnTo>
                  <a:lnTo>
                    <a:pt x="11" y="100"/>
                  </a:lnTo>
                  <a:lnTo>
                    <a:pt x="13" y="101"/>
                  </a:lnTo>
                  <a:lnTo>
                    <a:pt x="15" y="103"/>
                  </a:lnTo>
                  <a:lnTo>
                    <a:pt x="15" y="105"/>
                  </a:lnTo>
                  <a:lnTo>
                    <a:pt x="17" y="106"/>
                  </a:lnTo>
                  <a:lnTo>
                    <a:pt x="18" y="108"/>
                  </a:lnTo>
                  <a:lnTo>
                    <a:pt x="20" y="110"/>
                  </a:lnTo>
                  <a:lnTo>
                    <a:pt x="22" y="111"/>
                  </a:lnTo>
                  <a:lnTo>
                    <a:pt x="22" y="113"/>
                  </a:lnTo>
                  <a:lnTo>
                    <a:pt x="24" y="113"/>
                  </a:lnTo>
                  <a:lnTo>
                    <a:pt x="26" y="115"/>
                  </a:lnTo>
                  <a:lnTo>
                    <a:pt x="26" y="116"/>
                  </a:lnTo>
                  <a:lnTo>
                    <a:pt x="28" y="116"/>
                  </a:lnTo>
                  <a:lnTo>
                    <a:pt x="29" y="118"/>
                  </a:lnTo>
                  <a:lnTo>
                    <a:pt x="31" y="118"/>
                  </a:lnTo>
                  <a:lnTo>
                    <a:pt x="33" y="119"/>
                  </a:lnTo>
                  <a:lnTo>
                    <a:pt x="35" y="119"/>
                  </a:lnTo>
                  <a:lnTo>
                    <a:pt x="35" y="121"/>
                  </a:lnTo>
                  <a:lnTo>
                    <a:pt x="37" y="121"/>
                  </a:lnTo>
                  <a:lnTo>
                    <a:pt x="38" y="123"/>
                  </a:lnTo>
                  <a:lnTo>
                    <a:pt x="40" y="123"/>
                  </a:lnTo>
                  <a:lnTo>
                    <a:pt x="42" y="124"/>
                  </a:lnTo>
                  <a:lnTo>
                    <a:pt x="44" y="124"/>
                  </a:lnTo>
                  <a:lnTo>
                    <a:pt x="46" y="126"/>
                  </a:lnTo>
                  <a:lnTo>
                    <a:pt x="48" y="126"/>
                  </a:lnTo>
                  <a:lnTo>
                    <a:pt x="49" y="126"/>
                  </a:lnTo>
                  <a:lnTo>
                    <a:pt x="51" y="128"/>
                  </a:lnTo>
                  <a:lnTo>
                    <a:pt x="53" y="128"/>
                  </a:lnTo>
                  <a:lnTo>
                    <a:pt x="55" y="129"/>
                  </a:lnTo>
                  <a:lnTo>
                    <a:pt x="57" y="129"/>
                  </a:lnTo>
                  <a:lnTo>
                    <a:pt x="59" y="129"/>
                  </a:lnTo>
                  <a:lnTo>
                    <a:pt x="60" y="129"/>
                  </a:lnTo>
                  <a:lnTo>
                    <a:pt x="62" y="129"/>
                  </a:lnTo>
                  <a:lnTo>
                    <a:pt x="64" y="129"/>
                  </a:lnTo>
                  <a:lnTo>
                    <a:pt x="66" y="131"/>
                  </a:lnTo>
                  <a:lnTo>
                    <a:pt x="68" y="131"/>
                  </a:lnTo>
                  <a:lnTo>
                    <a:pt x="70" y="131"/>
                  </a:lnTo>
                  <a:lnTo>
                    <a:pt x="71" y="131"/>
                  </a:lnTo>
                  <a:lnTo>
                    <a:pt x="73" y="131"/>
                  </a:lnTo>
                  <a:lnTo>
                    <a:pt x="75" y="131"/>
                  </a:lnTo>
                  <a:lnTo>
                    <a:pt x="77" y="131"/>
                  </a:lnTo>
                  <a:lnTo>
                    <a:pt x="79" y="131"/>
                  </a:lnTo>
                  <a:lnTo>
                    <a:pt x="81" y="131"/>
                  </a:lnTo>
                  <a:lnTo>
                    <a:pt x="82" y="129"/>
                  </a:lnTo>
                  <a:lnTo>
                    <a:pt x="84" y="129"/>
                  </a:lnTo>
                  <a:lnTo>
                    <a:pt x="86" y="129"/>
                  </a:lnTo>
                  <a:lnTo>
                    <a:pt x="88" y="129"/>
                  </a:lnTo>
                  <a:lnTo>
                    <a:pt x="90" y="129"/>
                  </a:lnTo>
                  <a:lnTo>
                    <a:pt x="91" y="129"/>
                  </a:lnTo>
                  <a:lnTo>
                    <a:pt x="93" y="128"/>
                  </a:lnTo>
                  <a:lnTo>
                    <a:pt x="95" y="128"/>
                  </a:lnTo>
                  <a:lnTo>
                    <a:pt x="97" y="128"/>
                  </a:lnTo>
                  <a:lnTo>
                    <a:pt x="99" y="126"/>
                  </a:lnTo>
                  <a:lnTo>
                    <a:pt x="101" y="126"/>
                  </a:lnTo>
                  <a:lnTo>
                    <a:pt x="102" y="126"/>
                  </a:lnTo>
                  <a:lnTo>
                    <a:pt x="102" y="124"/>
                  </a:lnTo>
                  <a:lnTo>
                    <a:pt x="104" y="124"/>
                  </a:lnTo>
                  <a:lnTo>
                    <a:pt x="106" y="123"/>
                  </a:lnTo>
                  <a:lnTo>
                    <a:pt x="108" y="123"/>
                  </a:lnTo>
                  <a:lnTo>
                    <a:pt x="110" y="121"/>
                  </a:lnTo>
                  <a:lnTo>
                    <a:pt x="112" y="121"/>
                  </a:lnTo>
                  <a:lnTo>
                    <a:pt x="113" y="119"/>
                  </a:lnTo>
                  <a:lnTo>
                    <a:pt x="115" y="119"/>
                  </a:lnTo>
                  <a:lnTo>
                    <a:pt x="115" y="118"/>
                  </a:lnTo>
                  <a:lnTo>
                    <a:pt x="117" y="118"/>
                  </a:lnTo>
                  <a:lnTo>
                    <a:pt x="119" y="116"/>
                  </a:lnTo>
                  <a:lnTo>
                    <a:pt x="121" y="116"/>
                  </a:lnTo>
                  <a:lnTo>
                    <a:pt x="123" y="115"/>
                  </a:lnTo>
                  <a:lnTo>
                    <a:pt x="123" y="113"/>
                  </a:lnTo>
                  <a:lnTo>
                    <a:pt x="124" y="113"/>
                  </a:lnTo>
                  <a:lnTo>
                    <a:pt x="126" y="111"/>
                  </a:lnTo>
                  <a:lnTo>
                    <a:pt x="126" y="110"/>
                  </a:lnTo>
                  <a:lnTo>
                    <a:pt x="128" y="108"/>
                  </a:lnTo>
                  <a:lnTo>
                    <a:pt x="130" y="108"/>
                  </a:lnTo>
                  <a:lnTo>
                    <a:pt x="130" y="106"/>
                  </a:lnTo>
                  <a:lnTo>
                    <a:pt x="132" y="105"/>
                  </a:lnTo>
                  <a:lnTo>
                    <a:pt x="132" y="103"/>
                  </a:lnTo>
                  <a:lnTo>
                    <a:pt x="134" y="101"/>
                  </a:lnTo>
                  <a:lnTo>
                    <a:pt x="135" y="101"/>
                  </a:lnTo>
                  <a:lnTo>
                    <a:pt x="135" y="100"/>
                  </a:lnTo>
                  <a:lnTo>
                    <a:pt x="137" y="98"/>
                  </a:lnTo>
                  <a:lnTo>
                    <a:pt x="137" y="97"/>
                  </a:lnTo>
                  <a:lnTo>
                    <a:pt x="137" y="95"/>
                  </a:lnTo>
                  <a:lnTo>
                    <a:pt x="139" y="93"/>
                  </a:lnTo>
                  <a:lnTo>
                    <a:pt x="139" y="92"/>
                  </a:lnTo>
                  <a:lnTo>
                    <a:pt x="141" y="90"/>
                  </a:lnTo>
                  <a:lnTo>
                    <a:pt x="143" y="88"/>
                  </a:lnTo>
                  <a:lnTo>
                    <a:pt x="143" y="87"/>
                  </a:lnTo>
                  <a:lnTo>
                    <a:pt x="143" y="85"/>
                  </a:lnTo>
                  <a:lnTo>
                    <a:pt x="143" y="83"/>
                  </a:lnTo>
                  <a:lnTo>
                    <a:pt x="145" y="82"/>
                  </a:lnTo>
                  <a:lnTo>
                    <a:pt x="145" y="80"/>
                  </a:lnTo>
                  <a:lnTo>
                    <a:pt x="145" y="78"/>
                  </a:lnTo>
                  <a:lnTo>
                    <a:pt x="145" y="77"/>
                  </a:lnTo>
                  <a:lnTo>
                    <a:pt x="146" y="75"/>
                  </a:lnTo>
                  <a:lnTo>
                    <a:pt x="146" y="74"/>
                  </a:lnTo>
                  <a:lnTo>
                    <a:pt x="146" y="72"/>
                  </a:lnTo>
                  <a:lnTo>
                    <a:pt x="146" y="70"/>
                  </a:lnTo>
                  <a:lnTo>
                    <a:pt x="146" y="69"/>
                  </a:lnTo>
                  <a:lnTo>
                    <a:pt x="146" y="67"/>
                  </a:lnTo>
                  <a:lnTo>
                    <a:pt x="146" y="6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4" name="Freeform 9"/>
            <p:cNvSpPr>
              <a:spLocks/>
            </p:cNvSpPr>
            <p:nvPr/>
          </p:nvSpPr>
          <p:spPr bwMode="auto">
            <a:xfrm>
              <a:off x="5193" y="482"/>
              <a:ext cx="169" cy="154"/>
            </a:xfrm>
            <a:custGeom>
              <a:avLst/>
              <a:gdLst>
                <a:gd name="T0" fmla="*/ 0 w 169"/>
                <a:gd name="T1" fmla="*/ 52 h 154"/>
                <a:gd name="T2" fmla="*/ 75 w 169"/>
                <a:gd name="T3" fmla="*/ 0 h 154"/>
                <a:gd name="T4" fmla="*/ 169 w 169"/>
                <a:gd name="T5" fmla="*/ 100 h 154"/>
                <a:gd name="T6" fmla="*/ 97 w 169"/>
                <a:gd name="T7" fmla="*/ 154 h 154"/>
                <a:gd name="T8" fmla="*/ 0 w 169"/>
                <a:gd name="T9" fmla="*/ 52 h 154"/>
                <a:gd name="T10" fmla="*/ 0 60000 65536"/>
                <a:gd name="T11" fmla="*/ 0 60000 65536"/>
                <a:gd name="T12" fmla="*/ 0 60000 65536"/>
                <a:gd name="T13" fmla="*/ 0 60000 65536"/>
                <a:gd name="T14" fmla="*/ 0 60000 65536"/>
                <a:gd name="T15" fmla="*/ 0 w 169"/>
                <a:gd name="T16" fmla="*/ 0 h 154"/>
                <a:gd name="T17" fmla="*/ 169 w 169"/>
                <a:gd name="T18" fmla="*/ 154 h 154"/>
              </a:gdLst>
              <a:ahLst/>
              <a:cxnLst>
                <a:cxn ang="T10">
                  <a:pos x="T0" y="T1"/>
                </a:cxn>
                <a:cxn ang="T11">
                  <a:pos x="T2" y="T3"/>
                </a:cxn>
                <a:cxn ang="T12">
                  <a:pos x="T4" y="T5"/>
                </a:cxn>
                <a:cxn ang="T13">
                  <a:pos x="T6" y="T7"/>
                </a:cxn>
                <a:cxn ang="T14">
                  <a:pos x="T8" y="T9"/>
                </a:cxn>
              </a:cxnLst>
              <a:rect l="T15" t="T16" r="T17" b="T18"/>
              <a:pathLst>
                <a:path w="169" h="154">
                  <a:moveTo>
                    <a:pt x="0" y="52"/>
                  </a:moveTo>
                  <a:lnTo>
                    <a:pt x="75" y="0"/>
                  </a:lnTo>
                  <a:lnTo>
                    <a:pt x="169" y="100"/>
                  </a:lnTo>
                  <a:lnTo>
                    <a:pt x="97" y="154"/>
                  </a:lnTo>
                  <a:lnTo>
                    <a:pt x="0" y="52"/>
                  </a:lnTo>
                  <a:close/>
                </a:path>
              </a:pathLst>
            </a:custGeom>
            <a:solidFill>
              <a:srgbClr val="0000FF"/>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5" name="Freeform 10"/>
            <p:cNvSpPr>
              <a:spLocks/>
            </p:cNvSpPr>
            <p:nvPr/>
          </p:nvSpPr>
          <p:spPr bwMode="auto">
            <a:xfrm>
              <a:off x="4614" y="183"/>
              <a:ext cx="141" cy="123"/>
            </a:xfrm>
            <a:custGeom>
              <a:avLst/>
              <a:gdLst>
                <a:gd name="T0" fmla="*/ 137 w 141"/>
                <a:gd name="T1" fmla="*/ 53 h 123"/>
                <a:gd name="T2" fmla="*/ 141 w 141"/>
                <a:gd name="T3" fmla="*/ 51 h 123"/>
                <a:gd name="T4" fmla="*/ 141 w 141"/>
                <a:gd name="T5" fmla="*/ 48 h 123"/>
                <a:gd name="T6" fmla="*/ 133 w 141"/>
                <a:gd name="T7" fmla="*/ 41 h 123"/>
                <a:gd name="T8" fmla="*/ 132 w 141"/>
                <a:gd name="T9" fmla="*/ 41 h 123"/>
                <a:gd name="T10" fmla="*/ 71 w 141"/>
                <a:gd name="T11" fmla="*/ 2 h 123"/>
                <a:gd name="T12" fmla="*/ 68 w 141"/>
                <a:gd name="T13" fmla="*/ 0 h 123"/>
                <a:gd name="T14" fmla="*/ 66 w 141"/>
                <a:gd name="T15" fmla="*/ 0 h 123"/>
                <a:gd name="T16" fmla="*/ 64 w 141"/>
                <a:gd name="T17" fmla="*/ 2 h 123"/>
                <a:gd name="T18" fmla="*/ 2 w 141"/>
                <a:gd name="T19" fmla="*/ 41 h 123"/>
                <a:gd name="T20" fmla="*/ 0 w 141"/>
                <a:gd name="T21" fmla="*/ 45 h 123"/>
                <a:gd name="T22" fmla="*/ 0 w 141"/>
                <a:gd name="T23" fmla="*/ 48 h 123"/>
                <a:gd name="T24" fmla="*/ 22 w 141"/>
                <a:gd name="T25" fmla="*/ 110 h 123"/>
                <a:gd name="T26" fmla="*/ 20 w 141"/>
                <a:gd name="T27" fmla="*/ 112 h 123"/>
                <a:gd name="T28" fmla="*/ 26 w 141"/>
                <a:gd name="T29" fmla="*/ 123 h 123"/>
                <a:gd name="T30" fmla="*/ 27 w 141"/>
                <a:gd name="T31" fmla="*/ 123 h 123"/>
                <a:gd name="T32" fmla="*/ 31 w 141"/>
                <a:gd name="T33" fmla="*/ 122 h 123"/>
                <a:gd name="T34" fmla="*/ 137 w 141"/>
                <a:gd name="T35" fmla="*/ 53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
                <a:gd name="T55" fmla="*/ 0 h 123"/>
                <a:gd name="T56" fmla="*/ 141 w 141"/>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 h="123">
                  <a:moveTo>
                    <a:pt x="137" y="53"/>
                  </a:moveTo>
                  <a:lnTo>
                    <a:pt x="141" y="51"/>
                  </a:lnTo>
                  <a:lnTo>
                    <a:pt x="141" y="48"/>
                  </a:lnTo>
                  <a:lnTo>
                    <a:pt x="133" y="41"/>
                  </a:lnTo>
                  <a:lnTo>
                    <a:pt x="132" y="41"/>
                  </a:lnTo>
                  <a:lnTo>
                    <a:pt x="71" y="2"/>
                  </a:lnTo>
                  <a:lnTo>
                    <a:pt x="68" y="0"/>
                  </a:lnTo>
                  <a:lnTo>
                    <a:pt x="66" y="0"/>
                  </a:lnTo>
                  <a:lnTo>
                    <a:pt x="64" y="2"/>
                  </a:lnTo>
                  <a:lnTo>
                    <a:pt x="2" y="41"/>
                  </a:lnTo>
                  <a:lnTo>
                    <a:pt x="0" y="45"/>
                  </a:lnTo>
                  <a:lnTo>
                    <a:pt x="0" y="48"/>
                  </a:lnTo>
                  <a:lnTo>
                    <a:pt x="22" y="110"/>
                  </a:lnTo>
                  <a:lnTo>
                    <a:pt x="20" y="112"/>
                  </a:lnTo>
                  <a:lnTo>
                    <a:pt x="26" y="123"/>
                  </a:lnTo>
                  <a:lnTo>
                    <a:pt x="27" y="123"/>
                  </a:lnTo>
                  <a:lnTo>
                    <a:pt x="31" y="122"/>
                  </a:lnTo>
                  <a:lnTo>
                    <a:pt x="137" y="53"/>
                  </a:lnTo>
                  <a:close/>
                </a:path>
              </a:pathLst>
            </a:custGeom>
            <a:solidFill>
              <a:srgbClr val="FFFFFF"/>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6" name="Freeform 11"/>
            <p:cNvSpPr>
              <a:spLocks/>
            </p:cNvSpPr>
            <p:nvPr/>
          </p:nvSpPr>
          <p:spPr bwMode="auto">
            <a:xfrm>
              <a:off x="4649" y="236"/>
              <a:ext cx="674" cy="567"/>
            </a:xfrm>
            <a:custGeom>
              <a:avLst/>
              <a:gdLst>
                <a:gd name="T0" fmla="*/ 336 w 674"/>
                <a:gd name="T1" fmla="*/ 567 h 567"/>
                <a:gd name="T2" fmla="*/ 422 w 674"/>
                <a:gd name="T3" fmla="*/ 567 h 567"/>
                <a:gd name="T4" fmla="*/ 426 w 674"/>
                <a:gd name="T5" fmla="*/ 565 h 567"/>
                <a:gd name="T6" fmla="*/ 429 w 674"/>
                <a:gd name="T7" fmla="*/ 565 h 567"/>
                <a:gd name="T8" fmla="*/ 431 w 674"/>
                <a:gd name="T9" fmla="*/ 562 h 567"/>
                <a:gd name="T10" fmla="*/ 473 w 674"/>
                <a:gd name="T11" fmla="*/ 451 h 567"/>
                <a:gd name="T12" fmla="*/ 502 w 674"/>
                <a:gd name="T13" fmla="*/ 446 h 567"/>
                <a:gd name="T14" fmla="*/ 506 w 674"/>
                <a:gd name="T15" fmla="*/ 421 h 567"/>
                <a:gd name="T16" fmla="*/ 541 w 674"/>
                <a:gd name="T17" fmla="*/ 300 h 567"/>
                <a:gd name="T18" fmla="*/ 638 w 674"/>
                <a:gd name="T19" fmla="*/ 233 h 567"/>
                <a:gd name="T20" fmla="*/ 638 w 674"/>
                <a:gd name="T21" fmla="*/ 151 h 567"/>
                <a:gd name="T22" fmla="*/ 649 w 674"/>
                <a:gd name="T23" fmla="*/ 147 h 567"/>
                <a:gd name="T24" fmla="*/ 650 w 674"/>
                <a:gd name="T25" fmla="*/ 139 h 567"/>
                <a:gd name="T26" fmla="*/ 645 w 674"/>
                <a:gd name="T27" fmla="*/ 134 h 567"/>
                <a:gd name="T28" fmla="*/ 674 w 674"/>
                <a:gd name="T29" fmla="*/ 65 h 567"/>
                <a:gd name="T30" fmla="*/ 574 w 674"/>
                <a:gd name="T31" fmla="*/ 0 h 567"/>
                <a:gd name="T32" fmla="*/ 501 w 674"/>
                <a:gd name="T33" fmla="*/ 36 h 567"/>
                <a:gd name="T34" fmla="*/ 495 w 674"/>
                <a:gd name="T35" fmla="*/ 31 h 567"/>
                <a:gd name="T36" fmla="*/ 488 w 674"/>
                <a:gd name="T37" fmla="*/ 33 h 567"/>
                <a:gd name="T38" fmla="*/ 482 w 674"/>
                <a:gd name="T39" fmla="*/ 42 h 567"/>
                <a:gd name="T40" fmla="*/ 459 w 674"/>
                <a:gd name="T41" fmla="*/ 42 h 567"/>
                <a:gd name="T42" fmla="*/ 415 w 674"/>
                <a:gd name="T43" fmla="*/ 29 h 567"/>
                <a:gd name="T44" fmla="*/ 406 w 674"/>
                <a:gd name="T45" fmla="*/ 33 h 567"/>
                <a:gd name="T46" fmla="*/ 336 w 674"/>
                <a:gd name="T47" fmla="*/ 33 h 567"/>
                <a:gd name="T48" fmla="*/ 265 w 674"/>
                <a:gd name="T49" fmla="*/ 33 h 567"/>
                <a:gd name="T50" fmla="*/ 254 w 674"/>
                <a:gd name="T51" fmla="*/ 29 h 567"/>
                <a:gd name="T52" fmla="*/ 214 w 674"/>
                <a:gd name="T53" fmla="*/ 42 h 567"/>
                <a:gd name="T54" fmla="*/ 190 w 674"/>
                <a:gd name="T55" fmla="*/ 42 h 567"/>
                <a:gd name="T56" fmla="*/ 184 w 674"/>
                <a:gd name="T57" fmla="*/ 33 h 567"/>
                <a:gd name="T58" fmla="*/ 177 w 674"/>
                <a:gd name="T59" fmla="*/ 31 h 567"/>
                <a:gd name="T60" fmla="*/ 171 w 674"/>
                <a:gd name="T61" fmla="*/ 36 h 567"/>
                <a:gd name="T62" fmla="*/ 100 w 674"/>
                <a:gd name="T63" fmla="*/ 1 h 567"/>
                <a:gd name="T64" fmla="*/ 0 w 674"/>
                <a:gd name="T65" fmla="*/ 67 h 567"/>
                <a:gd name="T66" fmla="*/ 29 w 674"/>
                <a:gd name="T67" fmla="*/ 134 h 567"/>
                <a:gd name="T68" fmla="*/ 23 w 674"/>
                <a:gd name="T69" fmla="*/ 139 h 567"/>
                <a:gd name="T70" fmla="*/ 25 w 674"/>
                <a:gd name="T71" fmla="*/ 149 h 567"/>
                <a:gd name="T72" fmla="*/ 36 w 674"/>
                <a:gd name="T73" fmla="*/ 151 h 567"/>
                <a:gd name="T74" fmla="*/ 34 w 674"/>
                <a:gd name="T75" fmla="*/ 229 h 567"/>
                <a:gd name="T76" fmla="*/ 133 w 674"/>
                <a:gd name="T77" fmla="*/ 300 h 567"/>
                <a:gd name="T78" fmla="*/ 168 w 674"/>
                <a:gd name="T79" fmla="*/ 423 h 567"/>
                <a:gd name="T80" fmla="*/ 171 w 674"/>
                <a:gd name="T81" fmla="*/ 446 h 567"/>
                <a:gd name="T82" fmla="*/ 199 w 674"/>
                <a:gd name="T83" fmla="*/ 451 h 567"/>
                <a:gd name="T84" fmla="*/ 243 w 674"/>
                <a:gd name="T85" fmla="*/ 562 h 567"/>
                <a:gd name="T86" fmla="*/ 245 w 674"/>
                <a:gd name="T87" fmla="*/ 565 h 567"/>
                <a:gd name="T88" fmla="*/ 246 w 674"/>
                <a:gd name="T89" fmla="*/ 565 h 567"/>
                <a:gd name="T90" fmla="*/ 250 w 674"/>
                <a:gd name="T91" fmla="*/ 567 h 567"/>
                <a:gd name="T92" fmla="*/ 336 w 674"/>
                <a:gd name="T93" fmla="*/ 567 h 5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74"/>
                <a:gd name="T142" fmla="*/ 0 h 567"/>
                <a:gd name="T143" fmla="*/ 674 w 674"/>
                <a:gd name="T144" fmla="*/ 567 h 5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74" h="567">
                  <a:moveTo>
                    <a:pt x="336" y="567"/>
                  </a:moveTo>
                  <a:lnTo>
                    <a:pt x="422" y="567"/>
                  </a:lnTo>
                  <a:lnTo>
                    <a:pt x="426" y="565"/>
                  </a:lnTo>
                  <a:lnTo>
                    <a:pt x="429" y="565"/>
                  </a:lnTo>
                  <a:lnTo>
                    <a:pt x="431" y="562"/>
                  </a:lnTo>
                  <a:lnTo>
                    <a:pt x="473" y="451"/>
                  </a:lnTo>
                  <a:lnTo>
                    <a:pt x="502" y="446"/>
                  </a:lnTo>
                  <a:lnTo>
                    <a:pt x="506" y="421"/>
                  </a:lnTo>
                  <a:lnTo>
                    <a:pt x="541" y="300"/>
                  </a:lnTo>
                  <a:lnTo>
                    <a:pt x="638" y="233"/>
                  </a:lnTo>
                  <a:lnTo>
                    <a:pt x="638" y="151"/>
                  </a:lnTo>
                  <a:lnTo>
                    <a:pt x="649" y="147"/>
                  </a:lnTo>
                  <a:lnTo>
                    <a:pt x="650" y="139"/>
                  </a:lnTo>
                  <a:lnTo>
                    <a:pt x="645" y="134"/>
                  </a:lnTo>
                  <a:lnTo>
                    <a:pt x="674" y="65"/>
                  </a:lnTo>
                  <a:lnTo>
                    <a:pt x="574" y="0"/>
                  </a:lnTo>
                  <a:lnTo>
                    <a:pt x="501" y="36"/>
                  </a:lnTo>
                  <a:lnTo>
                    <a:pt x="495" y="31"/>
                  </a:lnTo>
                  <a:lnTo>
                    <a:pt x="488" y="33"/>
                  </a:lnTo>
                  <a:lnTo>
                    <a:pt x="482" y="42"/>
                  </a:lnTo>
                  <a:lnTo>
                    <a:pt x="459" y="42"/>
                  </a:lnTo>
                  <a:lnTo>
                    <a:pt x="415" y="29"/>
                  </a:lnTo>
                  <a:lnTo>
                    <a:pt x="406" y="33"/>
                  </a:lnTo>
                  <a:lnTo>
                    <a:pt x="336" y="33"/>
                  </a:lnTo>
                  <a:lnTo>
                    <a:pt x="265" y="33"/>
                  </a:lnTo>
                  <a:lnTo>
                    <a:pt x="254" y="29"/>
                  </a:lnTo>
                  <a:lnTo>
                    <a:pt x="214" y="42"/>
                  </a:lnTo>
                  <a:lnTo>
                    <a:pt x="190" y="42"/>
                  </a:lnTo>
                  <a:lnTo>
                    <a:pt x="184" y="33"/>
                  </a:lnTo>
                  <a:lnTo>
                    <a:pt x="177" y="31"/>
                  </a:lnTo>
                  <a:lnTo>
                    <a:pt x="171" y="36"/>
                  </a:lnTo>
                  <a:lnTo>
                    <a:pt x="100" y="1"/>
                  </a:lnTo>
                  <a:lnTo>
                    <a:pt x="0" y="67"/>
                  </a:lnTo>
                  <a:lnTo>
                    <a:pt x="29" y="134"/>
                  </a:lnTo>
                  <a:lnTo>
                    <a:pt x="23" y="139"/>
                  </a:lnTo>
                  <a:lnTo>
                    <a:pt x="25" y="149"/>
                  </a:lnTo>
                  <a:lnTo>
                    <a:pt x="36" y="151"/>
                  </a:lnTo>
                  <a:lnTo>
                    <a:pt x="34" y="229"/>
                  </a:lnTo>
                  <a:lnTo>
                    <a:pt x="133" y="300"/>
                  </a:lnTo>
                  <a:lnTo>
                    <a:pt x="168" y="423"/>
                  </a:lnTo>
                  <a:lnTo>
                    <a:pt x="171" y="446"/>
                  </a:lnTo>
                  <a:lnTo>
                    <a:pt x="199" y="451"/>
                  </a:lnTo>
                  <a:lnTo>
                    <a:pt x="243" y="562"/>
                  </a:lnTo>
                  <a:lnTo>
                    <a:pt x="245" y="565"/>
                  </a:lnTo>
                  <a:lnTo>
                    <a:pt x="246" y="565"/>
                  </a:lnTo>
                  <a:lnTo>
                    <a:pt x="250" y="567"/>
                  </a:lnTo>
                  <a:lnTo>
                    <a:pt x="336" y="567"/>
                  </a:lnTo>
                  <a:close/>
                </a:path>
              </a:pathLst>
            </a:custGeom>
            <a:solidFill>
              <a:srgbClr val="FF0056"/>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7" name="Freeform 12"/>
            <p:cNvSpPr>
              <a:spLocks/>
            </p:cNvSpPr>
            <p:nvPr/>
          </p:nvSpPr>
          <p:spPr bwMode="auto">
            <a:xfrm>
              <a:off x="5217" y="183"/>
              <a:ext cx="141" cy="122"/>
            </a:xfrm>
            <a:custGeom>
              <a:avLst/>
              <a:gdLst>
                <a:gd name="T0" fmla="*/ 2 w 141"/>
                <a:gd name="T1" fmla="*/ 51 h 122"/>
                <a:gd name="T2" fmla="*/ 0 w 141"/>
                <a:gd name="T3" fmla="*/ 50 h 122"/>
                <a:gd name="T4" fmla="*/ 0 w 141"/>
                <a:gd name="T5" fmla="*/ 48 h 122"/>
                <a:gd name="T6" fmla="*/ 8 w 141"/>
                <a:gd name="T7" fmla="*/ 40 h 122"/>
                <a:gd name="T8" fmla="*/ 9 w 141"/>
                <a:gd name="T9" fmla="*/ 40 h 122"/>
                <a:gd name="T10" fmla="*/ 70 w 141"/>
                <a:gd name="T11" fmla="*/ 0 h 122"/>
                <a:gd name="T12" fmla="*/ 72 w 141"/>
                <a:gd name="T13" fmla="*/ 0 h 122"/>
                <a:gd name="T14" fmla="*/ 73 w 141"/>
                <a:gd name="T15" fmla="*/ 0 h 122"/>
                <a:gd name="T16" fmla="*/ 75 w 141"/>
                <a:gd name="T17" fmla="*/ 0 h 122"/>
                <a:gd name="T18" fmla="*/ 139 w 141"/>
                <a:gd name="T19" fmla="*/ 41 h 122"/>
                <a:gd name="T20" fmla="*/ 141 w 141"/>
                <a:gd name="T21" fmla="*/ 45 h 122"/>
                <a:gd name="T22" fmla="*/ 141 w 141"/>
                <a:gd name="T23" fmla="*/ 46 h 122"/>
                <a:gd name="T24" fmla="*/ 117 w 141"/>
                <a:gd name="T25" fmla="*/ 109 h 122"/>
                <a:gd name="T26" fmla="*/ 119 w 141"/>
                <a:gd name="T27" fmla="*/ 112 h 122"/>
                <a:gd name="T28" fmla="*/ 115 w 141"/>
                <a:gd name="T29" fmla="*/ 122 h 122"/>
                <a:gd name="T30" fmla="*/ 114 w 141"/>
                <a:gd name="T31" fmla="*/ 122 h 122"/>
                <a:gd name="T32" fmla="*/ 108 w 141"/>
                <a:gd name="T33" fmla="*/ 120 h 122"/>
                <a:gd name="T34" fmla="*/ 2 w 141"/>
                <a:gd name="T35" fmla="*/ 51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
                <a:gd name="T55" fmla="*/ 0 h 122"/>
                <a:gd name="T56" fmla="*/ 141 w 141"/>
                <a:gd name="T57" fmla="*/ 122 h 1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 h="122">
                  <a:moveTo>
                    <a:pt x="2" y="51"/>
                  </a:moveTo>
                  <a:lnTo>
                    <a:pt x="0" y="50"/>
                  </a:lnTo>
                  <a:lnTo>
                    <a:pt x="0" y="48"/>
                  </a:lnTo>
                  <a:lnTo>
                    <a:pt x="8" y="40"/>
                  </a:lnTo>
                  <a:lnTo>
                    <a:pt x="9" y="40"/>
                  </a:lnTo>
                  <a:lnTo>
                    <a:pt x="70" y="0"/>
                  </a:lnTo>
                  <a:lnTo>
                    <a:pt x="72" y="0"/>
                  </a:lnTo>
                  <a:lnTo>
                    <a:pt x="73" y="0"/>
                  </a:lnTo>
                  <a:lnTo>
                    <a:pt x="75" y="0"/>
                  </a:lnTo>
                  <a:lnTo>
                    <a:pt x="139" y="41"/>
                  </a:lnTo>
                  <a:lnTo>
                    <a:pt x="141" y="45"/>
                  </a:lnTo>
                  <a:lnTo>
                    <a:pt x="141" y="46"/>
                  </a:lnTo>
                  <a:lnTo>
                    <a:pt x="117" y="109"/>
                  </a:lnTo>
                  <a:lnTo>
                    <a:pt x="119" y="112"/>
                  </a:lnTo>
                  <a:lnTo>
                    <a:pt x="115" y="122"/>
                  </a:lnTo>
                  <a:lnTo>
                    <a:pt x="114" y="122"/>
                  </a:lnTo>
                  <a:lnTo>
                    <a:pt x="108" y="120"/>
                  </a:lnTo>
                  <a:lnTo>
                    <a:pt x="2" y="51"/>
                  </a:lnTo>
                  <a:close/>
                </a:path>
              </a:pathLst>
            </a:custGeom>
            <a:solidFill>
              <a:srgbClr val="FFFFFF"/>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78" name="Line 13"/>
            <p:cNvSpPr>
              <a:spLocks noChangeShapeType="1"/>
            </p:cNvSpPr>
            <p:nvPr/>
          </p:nvSpPr>
          <p:spPr bwMode="auto">
            <a:xfrm flipV="1">
              <a:off x="4678" y="272"/>
              <a:ext cx="141" cy="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4"/>
            <p:cNvSpPr>
              <a:spLocks noChangeShapeType="1"/>
            </p:cNvSpPr>
            <p:nvPr/>
          </p:nvSpPr>
          <p:spPr bwMode="auto">
            <a:xfrm flipV="1">
              <a:off x="4685" y="280"/>
              <a:ext cx="152" cy="1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5"/>
            <p:cNvSpPr>
              <a:spLocks noChangeShapeType="1"/>
            </p:cNvSpPr>
            <p:nvPr/>
          </p:nvSpPr>
          <p:spPr bwMode="auto">
            <a:xfrm>
              <a:off x="5133" y="280"/>
              <a:ext cx="152" cy="1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6"/>
            <p:cNvSpPr>
              <a:spLocks noChangeShapeType="1"/>
            </p:cNvSpPr>
            <p:nvPr/>
          </p:nvSpPr>
          <p:spPr bwMode="auto">
            <a:xfrm>
              <a:off x="5151" y="273"/>
              <a:ext cx="143" cy="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7"/>
            <p:cNvSpPr>
              <a:spLocks noChangeShapeType="1"/>
            </p:cNvSpPr>
            <p:nvPr/>
          </p:nvSpPr>
          <p:spPr bwMode="auto">
            <a:xfrm>
              <a:off x="4819" y="659"/>
              <a:ext cx="3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8"/>
            <p:cNvSpPr>
              <a:spLocks noChangeShapeType="1"/>
            </p:cNvSpPr>
            <p:nvPr/>
          </p:nvSpPr>
          <p:spPr bwMode="auto">
            <a:xfrm>
              <a:off x="4822" y="682"/>
              <a:ext cx="32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19"/>
            <p:cNvSpPr>
              <a:spLocks noChangeShapeType="1"/>
            </p:cNvSpPr>
            <p:nvPr/>
          </p:nvSpPr>
          <p:spPr bwMode="auto">
            <a:xfrm flipV="1">
              <a:off x="4638" y="226"/>
              <a:ext cx="106"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0"/>
            <p:cNvSpPr>
              <a:spLocks noChangeShapeType="1"/>
            </p:cNvSpPr>
            <p:nvPr/>
          </p:nvSpPr>
          <p:spPr bwMode="auto">
            <a:xfrm>
              <a:off x="5230" y="224"/>
              <a:ext cx="104"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Freeform 21"/>
            <p:cNvSpPr>
              <a:spLocks/>
            </p:cNvSpPr>
            <p:nvPr/>
          </p:nvSpPr>
          <p:spPr bwMode="auto">
            <a:xfrm>
              <a:off x="4647" y="269"/>
              <a:ext cx="22" cy="16"/>
            </a:xfrm>
            <a:custGeom>
              <a:avLst/>
              <a:gdLst>
                <a:gd name="T0" fmla="*/ 3 w 22"/>
                <a:gd name="T1" fmla="*/ 16 h 16"/>
                <a:gd name="T2" fmla="*/ 22 w 22"/>
                <a:gd name="T3" fmla="*/ 4 h 16"/>
                <a:gd name="T4" fmla="*/ 16 w 22"/>
                <a:gd name="T5" fmla="*/ 0 h 16"/>
                <a:gd name="T6" fmla="*/ 0 w 22"/>
                <a:gd name="T7" fmla="*/ 11 h 16"/>
                <a:gd name="T8" fmla="*/ 3 w 22"/>
                <a:gd name="T9" fmla="*/ 16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3" y="16"/>
                  </a:moveTo>
                  <a:lnTo>
                    <a:pt x="22" y="4"/>
                  </a:lnTo>
                  <a:lnTo>
                    <a:pt x="16" y="0"/>
                  </a:lnTo>
                  <a:lnTo>
                    <a:pt x="0" y="11"/>
                  </a:lnTo>
                  <a:lnTo>
                    <a:pt x="3" y="1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87" name="Line 22"/>
            <p:cNvSpPr>
              <a:spLocks noChangeShapeType="1"/>
            </p:cNvSpPr>
            <p:nvPr/>
          </p:nvSpPr>
          <p:spPr bwMode="auto">
            <a:xfrm>
              <a:off x="4650" y="278"/>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3"/>
            <p:cNvSpPr>
              <a:spLocks noChangeShapeType="1"/>
            </p:cNvSpPr>
            <p:nvPr/>
          </p:nvSpPr>
          <p:spPr bwMode="auto">
            <a:xfrm>
              <a:off x="4660" y="272"/>
              <a:ext cx="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Freeform 24"/>
            <p:cNvSpPr>
              <a:spLocks/>
            </p:cNvSpPr>
            <p:nvPr/>
          </p:nvSpPr>
          <p:spPr bwMode="auto">
            <a:xfrm>
              <a:off x="4707" y="228"/>
              <a:ext cx="22" cy="16"/>
            </a:xfrm>
            <a:custGeom>
              <a:avLst/>
              <a:gdLst>
                <a:gd name="T0" fmla="*/ 6 w 22"/>
                <a:gd name="T1" fmla="*/ 16 h 16"/>
                <a:gd name="T2" fmla="*/ 22 w 22"/>
                <a:gd name="T3" fmla="*/ 5 h 16"/>
                <a:gd name="T4" fmla="*/ 18 w 22"/>
                <a:gd name="T5" fmla="*/ 0 h 16"/>
                <a:gd name="T6" fmla="*/ 0 w 22"/>
                <a:gd name="T7" fmla="*/ 11 h 16"/>
                <a:gd name="T8" fmla="*/ 6 w 22"/>
                <a:gd name="T9" fmla="*/ 16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6" y="16"/>
                  </a:moveTo>
                  <a:lnTo>
                    <a:pt x="22" y="5"/>
                  </a:lnTo>
                  <a:lnTo>
                    <a:pt x="18" y="0"/>
                  </a:lnTo>
                  <a:lnTo>
                    <a:pt x="0" y="11"/>
                  </a:lnTo>
                  <a:lnTo>
                    <a:pt x="6" y="1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90" name="Line 25"/>
            <p:cNvSpPr>
              <a:spLocks noChangeShapeType="1"/>
            </p:cNvSpPr>
            <p:nvPr/>
          </p:nvSpPr>
          <p:spPr bwMode="auto">
            <a:xfrm>
              <a:off x="4713" y="237"/>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6"/>
            <p:cNvSpPr>
              <a:spLocks noChangeShapeType="1"/>
            </p:cNvSpPr>
            <p:nvPr/>
          </p:nvSpPr>
          <p:spPr bwMode="auto">
            <a:xfrm>
              <a:off x="4722" y="231"/>
              <a:ext cx="3"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Freeform 27"/>
            <p:cNvSpPr>
              <a:spLocks/>
            </p:cNvSpPr>
            <p:nvPr/>
          </p:nvSpPr>
          <p:spPr bwMode="auto">
            <a:xfrm>
              <a:off x="5243" y="228"/>
              <a:ext cx="22" cy="16"/>
            </a:xfrm>
            <a:custGeom>
              <a:avLst/>
              <a:gdLst>
                <a:gd name="T0" fmla="*/ 0 w 22"/>
                <a:gd name="T1" fmla="*/ 5 h 16"/>
                <a:gd name="T2" fmla="*/ 18 w 22"/>
                <a:gd name="T3" fmla="*/ 16 h 16"/>
                <a:gd name="T4" fmla="*/ 22 w 22"/>
                <a:gd name="T5" fmla="*/ 11 h 16"/>
                <a:gd name="T6" fmla="*/ 3 w 22"/>
                <a:gd name="T7" fmla="*/ 0 h 16"/>
                <a:gd name="T8" fmla="*/ 0 w 22"/>
                <a:gd name="T9" fmla="*/ 5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0" y="5"/>
                  </a:moveTo>
                  <a:lnTo>
                    <a:pt x="18" y="16"/>
                  </a:lnTo>
                  <a:lnTo>
                    <a:pt x="22" y="11"/>
                  </a:lnTo>
                  <a:lnTo>
                    <a:pt x="3" y="0"/>
                  </a:lnTo>
                  <a:lnTo>
                    <a:pt x="0" y="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93" name="Line 28"/>
            <p:cNvSpPr>
              <a:spLocks noChangeShapeType="1"/>
            </p:cNvSpPr>
            <p:nvPr/>
          </p:nvSpPr>
          <p:spPr bwMode="auto">
            <a:xfrm flipH="1">
              <a:off x="5246" y="231"/>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29"/>
            <p:cNvSpPr>
              <a:spLocks noChangeShapeType="1"/>
            </p:cNvSpPr>
            <p:nvPr/>
          </p:nvSpPr>
          <p:spPr bwMode="auto">
            <a:xfrm flipH="1">
              <a:off x="5257" y="237"/>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Freeform 30"/>
            <p:cNvSpPr>
              <a:spLocks/>
            </p:cNvSpPr>
            <p:nvPr/>
          </p:nvSpPr>
          <p:spPr bwMode="auto">
            <a:xfrm>
              <a:off x="5301" y="265"/>
              <a:ext cx="22" cy="18"/>
            </a:xfrm>
            <a:custGeom>
              <a:avLst/>
              <a:gdLst>
                <a:gd name="T0" fmla="*/ 0 w 22"/>
                <a:gd name="T1" fmla="*/ 7 h 18"/>
                <a:gd name="T2" fmla="*/ 19 w 22"/>
                <a:gd name="T3" fmla="*/ 18 h 18"/>
                <a:gd name="T4" fmla="*/ 22 w 22"/>
                <a:gd name="T5" fmla="*/ 12 h 18"/>
                <a:gd name="T6" fmla="*/ 4 w 22"/>
                <a:gd name="T7" fmla="*/ 0 h 18"/>
                <a:gd name="T8" fmla="*/ 0 w 22"/>
                <a:gd name="T9" fmla="*/ 7 h 18"/>
                <a:gd name="T10" fmla="*/ 0 60000 65536"/>
                <a:gd name="T11" fmla="*/ 0 60000 65536"/>
                <a:gd name="T12" fmla="*/ 0 60000 65536"/>
                <a:gd name="T13" fmla="*/ 0 60000 65536"/>
                <a:gd name="T14" fmla="*/ 0 60000 65536"/>
                <a:gd name="T15" fmla="*/ 0 w 22"/>
                <a:gd name="T16" fmla="*/ 0 h 18"/>
                <a:gd name="T17" fmla="*/ 22 w 22"/>
                <a:gd name="T18" fmla="*/ 18 h 18"/>
              </a:gdLst>
              <a:ahLst/>
              <a:cxnLst>
                <a:cxn ang="T10">
                  <a:pos x="T0" y="T1"/>
                </a:cxn>
                <a:cxn ang="T11">
                  <a:pos x="T2" y="T3"/>
                </a:cxn>
                <a:cxn ang="T12">
                  <a:pos x="T4" y="T5"/>
                </a:cxn>
                <a:cxn ang="T13">
                  <a:pos x="T6" y="T7"/>
                </a:cxn>
                <a:cxn ang="T14">
                  <a:pos x="T8" y="T9"/>
                </a:cxn>
              </a:cxnLst>
              <a:rect l="T15" t="T16" r="T17" b="T18"/>
              <a:pathLst>
                <a:path w="22" h="18">
                  <a:moveTo>
                    <a:pt x="0" y="7"/>
                  </a:moveTo>
                  <a:lnTo>
                    <a:pt x="19" y="18"/>
                  </a:lnTo>
                  <a:lnTo>
                    <a:pt x="22" y="12"/>
                  </a:lnTo>
                  <a:lnTo>
                    <a:pt x="4" y="0"/>
                  </a:lnTo>
                  <a:lnTo>
                    <a:pt x="0" y="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96" name="Line 31"/>
            <p:cNvSpPr>
              <a:spLocks noChangeShapeType="1"/>
            </p:cNvSpPr>
            <p:nvPr/>
          </p:nvSpPr>
          <p:spPr bwMode="auto">
            <a:xfrm flipH="1">
              <a:off x="5305" y="269"/>
              <a:ext cx="4"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2"/>
            <p:cNvSpPr>
              <a:spLocks noChangeShapeType="1"/>
            </p:cNvSpPr>
            <p:nvPr/>
          </p:nvSpPr>
          <p:spPr bwMode="auto">
            <a:xfrm flipH="1">
              <a:off x="5316" y="275"/>
              <a:ext cx="4"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Freeform 33"/>
            <p:cNvSpPr>
              <a:spLocks/>
            </p:cNvSpPr>
            <p:nvPr/>
          </p:nvSpPr>
          <p:spPr bwMode="auto">
            <a:xfrm>
              <a:off x="4773" y="319"/>
              <a:ext cx="422" cy="297"/>
            </a:xfrm>
            <a:custGeom>
              <a:avLst/>
              <a:gdLst>
                <a:gd name="T0" fmla="*/ 24 w 422"/>
                <a:gd name="T1" fmla="*/ 51 h 297"/>
                <a:gd name="T2" fmla="*/ 93 w 422"/>
                <a:gd name="T3" fmla="*/ 40 h 297"/>
                <a:gd name="T4" fmla="*/ 130 w 422"/>
                <a:gd name="T5" fmla="*/ 0 h 297"/>
                <a:gd name="T6" fmla="*/ 298 w 422"/>
                <a:gd name="T7" fmla="*/ 0 h 297"/>
                <a:gd name="T8" fmla="*/ 335 w 422"/>
                <a:gd name="T9" fmla="*/ 38 h 297"/>
                <a:gd name="T10" fmla="*/ 404 w 422"/>
                <a:gd name="T11" fmla="*/ 53 h 297"/>
                <a:gd name="T12" fmla="*/ 422 w 422"/>
                <a:gd name="T13" fmla="*/ 74 h 297"/>
                <a:gd name="T14" fmla="*/ 422 w 422"/>
                <a:gd name="T15" fmla="*/ 89 h 297"/>
                <a:gd name="T16" fmla="*/ 355 w 422"/>
                <a:gd name="T17" fmla="*/ 125 h 297"/>
                <a:gd name="T18" fmla="*/ 344 w 422"/>
                <a:gd name="T19" fmla="*/ 148 h 297"/>
                <a:gd name="T20" fmla="*/ 303 w 422"/>
                <a:gd name="T21" fmla="*/ 297 h 297"/>
                <a:gd name="T22" fmla="*/ 212 w 422"/>
                <a:gd name="T23" fmla="*/ 297 h 297"/>
                <a:gd name="T24" fmla="*/ 126 w 422"/>
                <a:gd name="T25" fmla="*/ 297 h 297"/>
                <a:gd name="T26" fmla="*/ 79 w 422"/>
                <a:gd name="T27" fmla="*/ 148 h 297"/>
                <a:gd name="T28" fmla="*/ 68 w 422"/>
                <a:gd name="T29" fmla="*/ 125 h 297"/>
                <a:gd name="T30" fmla="*/ 2 w 422"/>
                <a:gd name="T31" fmla="*/ 89 h 297"/>
                <a:gd name="T32" fmla="*/ 0 w 422"/>
                <a:gd name="T33" fmla="*/ 74 h 297"/>
                <a:gd name="T34" fmla="*/ 24 w 422"/>
                <a:gd name="T35" fmla="*/ 51 h 2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2"/>
                <a:gd name="T55" fmla="*/ 0 h 297"/>
                <a:gd name="T56" fmla="*/ 422 w 422"/>
                <a:gd name="T57" fmla="*/ 297 h 2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2" h="297">
                  <a:moveTo>
                    <a:pt x="24" y="51"/>
                  </a:moveTo>
                  <a:lnTo>
                    <a:pt x="93" y="40"/>
                  </a:lnTo>
                  <a:lnTo>
                    <a:pt x="130" y="0"/>
                  </a:lnTo>
                  <a:lnTo>
                    <a:pt x="298" y="0"/>
                  </a:lnTo>
                  <a:lnTo>
                    <a:pt x="335" y="38"/>
                  </a:lnTo>
                  <a:lnTo>
                    <a:pt x="404" y="53"/>
                  </a:lnTo>
                  <a:lnTo>
                    <a:pt x="422" y="74"/>
                  </a:lnTo>
                  <a:lnTo>
                    <a:pt x="422" y="89"/>
                  </a:lnTo>
                  <a:lnTo>
                    <a:pt x="355" y="125"/>
                  </a:lnTo>
                  <a:lnTo>
                    <a:pt x="344" y="148"/>
                  </a:lnTo>
                  <a:lnTo>
                    <a:pt x="303" y="297"/>
                  </a:lnTo>
                  <a:lnTo>
                    <a:pt x="212" y="297"/>
                  </a:lnTo>
                  <a:lnTo>
                    <a:pt x="126" y="297"/>
                  </a:lnTo>
                  <a:lnTo>
                    <a:pt x="79" y="148"/>
                  </a:lnTo>
                  <a:lnTo>
                    <a:pt x="68" y="125"/>
                  </a:lnTo>
                  <a:lnTo>
                    <a:pt x="2" y="89"/>
                  </a:lnTo>
                  <a:lnTo>
                    <a:pt x="0" y="74"/>
                  </a:lnTo>
                  <a:lnTo>
                    <a:pt x="24" y="51"/>
                  </a:lnTo>
                  <a:close/>
                </a:path>
              </a:pathLst>
            </a:custGeom>
            <a:solidFill>
              <a:srgbClr val="FF0056"/>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899" name="Freeform 34"/>
            <p:cNvSpPr>
              <a:spLocks/>
            </p:cNvSpPr>
            <p:nvPr/>
          </p:nvSpPr>
          <p:spPr bwMode="auto">
            <a:xfrm>
              <a:off x="4618" y="185"/>
              <a:ext cx="53" cy="36"/>
            </a:xfrm>
            <a:custGeom>
              <a:avLst/>
              <a:gdLst>
                <a:gd name="T0" fmla="*/ 5 w 53"/>
                <a:gd name="T1" fmla="*/ 36 h 36"/>
                <a:gd name="T2" fmla="*/ 0 w 53"/>
                <a:gd name="T3" fmla="*/ 31 h 36"/>
                <a:gd name="T4" fmla="*/ 49 w 53"/>
                <a:gd name="T5" fmla="*/ 0 h 36"/>
                <a:gd name="T6" fmla="*/ 53 w 53"/>
                <a:gd name="T7" fmla="*/ 5 h 36"/>
                <a:gd name="T8" fmla="*/ 5 w 53"/>
                <a:gd name="T9" fmla="*/ 36 h 36"/>
                <a:gd name="T10" fmla="*/ 0 60000 65536"/>
                <a:gd name="T11" fmla="*/ 0 60000 65536"/>
                <a:gd name="T12" fmla="*/ 0 60000 65536"/>
                <a:gd name="T13" fmla="*/ 0 60000 65536"/>
                <a:gd name="T14" fmla="*/ 0 60000 65536"/>
                <a:gd name="T15" fmla="*/ 0 w 53"/>
                <a:gd name="T16" fmla="*/ 0 h 36"/>
                <a:gd name="T17" fmla="*/ 53 w 53"/>
                <a:gd name="T18" fmla="*/ 36 h 36"/>
              </a:gdLst>
              <a:ahLst/>
              <a:cxnLst>
                <a:cxn ang="T10">
                  <a:pos x="T0" y="T1"/>
                </a:cxn>
                <a:cxn ang="T11">
                  <a:pos x="T2" y="T3"/>
                </a:cxn>
                <a:cxn ang="T12">
                  <a:pos x="T4" y="T5"/>
                </a:cxn>
                <a:cxn ang="T13">
                  <a:pos x="T6" y="T7"/>
                </a:cxn>
                <a:cxn ang="T14">
                  <a:pos x="T8" y="T9"/>
                </a:cxn>
              </a:cxnLst>
              <a:rect l="T15" t="T16" r="T17" b="T18"/>
              <a:pathLst>
                <a:path w="53" h="36">
                  <a:moveTo>
                    <a:pt x="5" y="36"/>
                  </a:moveTo>
                  <a:lnTo>
                    <a:pt x="0" y="31"/>
                  </a:lnTo>
                  <a:lnTo>
                    <a:pt x="49" y="0"/>
                  </a:lnTo>
                  <a:lnTo>
                    <a:pt x="53" y="5"/>
                  </a:lnTo>
                  <a:lnTo>
                    <a:pt x="5" y="36"/>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0" name="Freeform 35"/>
            <p:cNvSpPr>
              <a:spLocks/>
            </p:cNvSpPr>
            <p:nvPr/>
          </p:nvSpPr>
          <p:spPr bwMode="auto">
            <a:xfrm>
              <a:off x="4607" y="344"/>
              <a:ext cx="276" cy="44"/>
            </a:xfrm>
            <a:custGeom>
              <a:avLst/>
              <a:gdLst>
                <a:gd name="T0" fmla="*/ 0 w 276"/>
                <a:gd name="T1" fmla="*/ 2 h 44"/>
                <a:gd name="T2" fmla="*/ 276 w 276"/>
                <a:gd name="T3" fmla="*/ 0 h 44"/>
                <a:gd name="T4" fmla="*/ 248 w 276"/>
                <a:gd name="T5" fmla="*/ 18 h 44"/>
                <a:gd name="T6" fmla="*/ 192 w 276"/>
                <a:gd name="T7" fmla="*/ 26 h 44"/>
                <a:gd name="T8" fmla="*/ 170 w 276"/>
                <a:gd name="T9" fmla="*/ 44 h 44"/>
                <a:gd name="T10" fmla="*/ 16 w 276"/>
                <a:gd name="T11" fmla="*/ 18 h 44"/>
                <a:gd name="T12" fmla="*/ 0 w 276"/>
                <a:gd name="T13" fmla="*/ 2 h 44"/>
                <a:gd name="T14" fmla="*/ 0 60000 65536"/>
                <a:gd name="T15" fmla="*/ 0 60000 65536"/>
                <a:gd name="T16" fmla="*/ 0 60000 65536"/>
                <a:gd name="T17" fmla="*/ 0 60000 65536"/>
                <a:gd name="T18" fmla="*/ 0 60000 65536"/>
                <a:gd name="T19" fmla="*/ 0 60000 65536"/>
                <a:gd name="T20" fmla="*/ 0 60000 65536"/>
                <a:gd name="T21" fmla="*/ 0 w 276"/>
                <a:gd name="T22" fmla="*/ 0 h 44"/>
                <a:gd name="T23" fmla="*/ 276 w 27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44">
                  <a:moveTo>
                    <a:pt x="0" y="2"/>
                  </a:moveTo>
                  <a:lnTo>
                    <a:pt x="276" y="0"/>
                  </a:lnTo>
                  <a:lnTo>
                    <a:pt x="248" y="18"/>
                  </a:lnTo>
                  <a:lnTo>
                    <a:pt x="192" y="26"/>
                  </a:lnTo>
                  <a:lnTo>
                    <a:pt x="170" y="44"/>
                  </a:lnTo>
                  <a:lnTo>
                    <a:pt x="16" y="18"/>
                  </a:lnTo>
                  <a:lnTo>
                    <a:pt x="0" y="2"/>
                  </a:lnTo>
                  <a:close/>
                </a:path>
              </a:pathLst>
            </a:custGeom>
            <a:solidFill>
              <a:srgbClr val="FF0056"/>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1" name="Freeform 36"/>
            <p:cNvSpPr>
              <a:spLocks/>
            </p:cNvSpPr>
            <p:nvPr/>
          </p:nvSpPr>
          <p:spPr bwMode="auto">
            <a:xfrm>
              <a:off x="5084" y="288"/>
              <a:ext cx="380" cy="84"/>
            </a:xfrm>
            <a:custGeom>
              <a:avLst/>
              <a:gdLst>
                <a:gd name="T0" fmla="*/ 0 w 380"/>
                <a:gd name="T1" fmla="*/ 48 h 84"/>
                <a:gd name="T2" fmla="*/ 380 w 380"/>
                <a:gd name="T3" fmla="*/ 0 h 84"/>
                <a:gd name="T4" fmla="*/ 373 w 380"/>
                <a:gd name="T5" fmla="*/ 20 h 84"/>
                <a:gd name="T6" fmla="*/ 173 w 380"/>
                <a:gd name="T7" fmla="*/ 44 h 84"/>
                <a:gd name="T8" fmla="*/ 95 w 380"/>
                <a:gd name="T9" fmla="*/ 84 h 84"/>
                <a:gd name="T10" fmla="*/ 25 w 380"/>
                <a:gd name="T11" fmla="*/ 72 h 84"/>
                <a:gd name="T12" fmla="*/ 0 w 380"/>
                <a:gd name="T13" fmla="*/ 48 h 84"/>
                <a:gd name="T14" fmla="*/ 0 60000 65536"/>
                <a:gd name="T15" fmla="*/ 0 60000 65536"/>
                <a:gd name="T16" fmla="*/ 0 60000 65536"/>
                <a:gd name="T17" fmla="*/ 0 60000 65536"/>
                <a:gd name="T18" fmla="*/ 0 60000 65536"/>
                <a:gd name="T19" fmla="*/ 0 60000 65536"/>
                <a:gd name="T20" fmla="*/ 0 60000 65536"/>
                <a:gd name="T21" fmla="*/ 0 w 380"/>
                <a:gd name="T22" fmla="*/ 0 h 84"/>
                <a:gd name="T23" fmla="*/ 380 w 380"/>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0" h="84">
                  <a:moveTo>
                    <a:pt x="0" y="48"/>
                  </a:moveTo>
                  <a:lnTo>
                    <a:pt x="380" y="0"/>
                  </a:lnTo>
                  <a:lnTo>
                    <a:pt x="373" y="20"/>
                  </a:lnTo>
                  <a:lnTo>
                    <a:pt x="173" y="44"/>
                  </a:lnTo>
                  <a:lnTo>
                    <a:pt x="95" y="84"/>
                  </a:lnTo>
                  <a:lnTo>
                    <a:pt x="25" y="72"/>
                  </a:lnTo>
                  <a:lnTo>
                    <a:pt x="0" y="48"/>
                  </a:lnTo>
                  <a:close/>
                </a:path>
              </a:pathLst>
            </a:custGeom>
            <a:solidFill>
              <a:srgbClr val="FF0056"/>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2" name="Freeform 37"/>
            <p:cNvSpPr>
              <a:spLocks/>
            </p:cNvSpPr>
            <p:nvPr/>
          </p:nvSpPr>
          <p:spPr bwMode="auto">
            <a:xfrm>
              <a:off x="4921" y="226"/>
              <a:ext cx="521" cy="323"/>
            </a:xfrm>
            <a:custGeom>
              <a:avLst/>
              <a:gdLst>
                <a:gd name="T0" fmla="*/ 508 w 521"/>
                <a:gd name="T1" fmla="*/ 0 h 323"/>
                <a:gd name="T2" fmla="*/ 521 w 521"/>
                <a:gd name="T3" fmla="*/ 15 h 323"/>
                <a:gd name="T4" fmla="*/ 13 w 521"/>
                <a:gd name="T5" fmla="*/ 323 h 323"/>
                <a:gd name="T6" fmla="*/ 0 w 521"/>
                <a:gd name="T7" fmla="*/ 308 h 323"/>
                <a:gd name="T8" fmla="*/ 508 w 521"/>
                <a:gd name="T9" fmla="*/ 0 h 323"/>
                <a:gd name="T10" fmla="*/ 0 60000 65536"/>
                <a:gd name="T11" fmla="*/ 0 60000 65536"/>
                <a:gd name="T12" fmla="*/ 0 60000 65536"/>
                <a:gd name="T13" fmla="*/ 0 60000 65536"/>
                <a:gd name="T14" fmla="*/ 0 60000 65536"/>
                <a:gd name="T15" fmla="*/ 0 w 521"/>
                <a:gd name="T16" fmla="*/ 0 h 323"/>
                <a:gd name="T17" fmla="*/ 521 w 521"/>
                <a:gd name="T18" fmla="*/ 323 h 323"/>
              </a:gdLst>
              <a:ahLst/>
              <a:cxnLst>
                <a:cxn ang="T10">
                  <a:pos x="T0" y="T1"/>
                </a:cxn>
                <a:cxn ang="T11">
                  <a:pos x="T2" y="T3"/>
                </a:cxn>
                <a:cxn ang="T12">
                  <a:pos x="T4" y="T5"/>
                </a:cxn>
                <a:cxn ang="T13">
                  <a:pos x="T6" y="T7"/>
                </a:cxn>
                <a:cxn ang="T14">
                  <a:pos x="T8" y="T9"/>
                </a:cxn>
              </a:cxnLst>
              <a:rect l="T15" t="T16" r="T17" b="T18"/>
              <a:pathLst>
                <a:path w="521" h="323">
                  <a:moveTo>
                    <a:pt x="508" y="0"/>
                  </a:moveTo>
                  <a:lnTo>
                    <a:pt x="521" y="15"/>
                  </a:lnTo>
                  <a:lnTo>
                    <a:pt x="13" y="323"/>
                  </a:lnTo>
                  <a:lnTo>
                    <a:pt x="0" y="308"/>
                  </a:lnTo>
                  <a:lnTo>
                    <a:pt x="508"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3" name="Freeform 38"/>
            <p:cNvSpPr>
              <a:spLocks/>
            </p:cNvSpPr>
            <p:nvPr/>
          </p:nvSpPr>
          <p:spPr bwMode="auto">
            <a:xfrm>
              <a:off x="5042" y="351"/>
              <a:ext cx="510" cy="367"/>
            </a:xfrm>
            <a:custGeom>
              <a:avLst/>
              <a:gdLst>
                <a:gd name="T0" fmla="*/ 495 w 510"/>
                <a:gd name="T1" fmla="*/ 0 h 367"/>
                <a:gd name="T2" fmla="*/ 510 w 510"/>
                <a:gd name="T3" fmla="*/ 14 h 367"/>
                <a:gd name="T4" fmla="*/ 16 w 510"/>
                <a:gd name="T5" fmla="*/ 367 h 367"/>
                <a:gd name="T6" fmla="*/ 0 w 510"/>
                <a:gd name="T7" fmla="*/ 352 h 367"/>
                <a:gd name="T8" fmla="*/ 495 w 510"/>
                <a:gd name="T9" fmla="*/ 0 h 367"/>
                <a:gd name="T10" fmla="*/ 0 60000 65536"/>
                <a:gd name="T11" fmla="*/ 0 60000 65536"/>
                <a:gd name="T12" fmla="*/ 0 60000 65536"/>
                <a:gd name="T13" fmla="*/ 0 60000 65536"/>
                <a:gd name="T14" fmla="*/ 0 60000 65536"/>
                <a:gd name="T15" fmla="*/ 0 w 510"/>
                <a:gd name="T16" fmla="*/ 0 h 367"/>
                <a:gd name="T17" fmla="*/ 510 w 510"/>
                <a:gd name="T18" fmla="*/ 367 h 367"/>
              </a:gdLst>
              <a:ahLst/>
              <a:cxnLst>
                <a:cxn ang="T10">
                  <a:pos x="T0" y="T1"/>
                </a:cxn>
                <a:cxn ang="T11">
                  <a:pos x="T2" y="T3"/>
                </a:cxn>
                <a:cxn ang="T12">
                  <a:pos x="T4" y="T5"/>
                </a:cxn>
                <a:cxn ang="T13">
                  <a:pos x="T6" y="T7"/>
                </a:cxn>
                <a:cxn ang="T14">
                  <a:pos x="T8" y="T9"/>
                </a:cxn>
              </a:cxnLst>
              <a:rect l="T15" t="T16" r="T17" b="T18"/>
              <a:pathLst>
                <a:path w="510" h="367">
                  <a:moveTo>
                    <a:pt x="495" y="0"/>
                  </a:moveTo>
                  <a:lnTo>
                    <a:pt x="510" y="14"/>
                  </a:lnTo>
                  <a:lnTo>
                    <a:pt x="16" y="367"/>
                  </a:lnTo>
                  <a:lnTo>
                    <a:pt x="0" y="352"/>
                  </a:lnTo>
                  <a:lnTo>
                    <a:pt x="495"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4" name="Freeform 39"/>
            <p:cNvSpPr>
              <a:spLocks/>
            </p:cNvSpPr>
            <p:nvPr/>
          </p:nvSpPr>
          <p:spPr bwMode="auto">
            <a:xfrm>
              <a:off x="4521" y="421"/>
              <a:ext cx="404" cy="295"/>
            </a:xfrm>
            <a:custGeom>
              <a:avLst/>
              <a:gdLst>
                <a:gd name="T0" fmla="*/ 404 w 404"/>
                <a:gd name="T1" fmla="*/ 287 h 295"/>
                <a:gd name="T2" fmla="*/ 395 w 404"/>
                <a:gd name="T3" fmla="*/ 295 h 295"/>
                <a:gd name="T4" fmla="*/ 0 w 404"/>
                <a:gd name="T5" fmla="*/ 8 h 295"/>
                <a:gd name="T6" fmla="*/ 9 w 404"/>
                <a:gd name="T7" fmla="*/ 0 h 295"/>
                <a:gd name="T8" fmla="*/ 404 w 404"/>
                <a:gd name="T9" fmla="*/ 287 h 295"/>
                <a:gd name="T10" fmla="*/ 0 60000 65536"/>
                <a:gd name="T11" fmla="*/ 0 60000 65536"/>
                <a:gd name="T12" fmla="*/ 0 60000 65536"/>
                <a:gd name="T13" fmla="*/ 0 60000 65536"/>
                <a:gd name="T14" fmla="*/ 0 60000 65536"/>
                <a:gd name="T15" fmla="*/ 0 w 404"/>
                <a:gd name="T16" fmla="*/ 0 h 295"/>
                <a:gd name="T17" fmla="*/ 404 w 404"/>
                <a:gd name="T18" fmla="*/ 295 h 295"/>
              </a:gdLst>
              <a:ahLst/>
              <a:cxnLst>
                <a:cxn ang="T10">
                  <a:pos x="T0" y="T1"/>
                </a:cxn>
                <a:cxn ang="T11">
                  <a:pos x="T2" y="T3"/>
                </a:cxn>
                <a:cxn ang="T12">
                  <a:pos x="T4" y="T5"/>
                </a:cxn>
                <a:cxn ang="T13">
                  <a:pos x="T6" y="T7"/>
                </a:cxn>
                <a:cxn ang="T14">
                  <a:pos x="T8" y="T9"/>
                </a:cxn>
              </a:cxnLst>
              <a:rect l="T15" t="T16" r="T17" b="T18"/>
              <a:pathLst>
                <a:path w="404" h="295">
                  <a:moveTo>
                    <a:pt x="404" y="287"/>
                  </a:moveTo>
                  <a:lnTo>
                    <a:pt x="395" y="295"/>
                  </a:lnTo>
                  <a:lnTo>
                    <a:pt x="0" y="8"/>
                  </a:lnTo>
                  <a:lnTo>
                    <a:pt x="9" y="0"/>
                  </a:lnTo>
                  <a:lnTo>
                    <a:pt x="404" y="28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5" name="Freeform 40"/>
            <p:cNvSpPr>
              <a:spLocks/>
            </p:cNvSpPr>
            <p:nvPr/>
          </p:nvSpPr>
          <p:spPr bwMode="auto">
            <a:xfrm>
              <a:off x="4605" y="334"/>
              <a:ext cx="420" cy="200"/>
            </a:xfrm>
            <a:custGeom>
              <a:avLst/>
              <a:gdLst>
                <a:gd name="T0" fmla="*/ 420 w 420"/>
                <a:gd name="T1" fmla="*/ 187 h 200"/>
                <a:gd name="T2" fmla="*/ 415 w 420"/>
                <a:gd name="T3" fmla="*/ 200 h 200"/>
                <a:gd name="T4" fmla="*/ 0 w 420"/>
                <a:gd name="T5" fmla="*/ 12 h 200"/>
                <a:gd name="T6" fmla="*/ 0 w 420"/>
                <a:gd name="T7" fmla="*/ 0 h 200"/>
                <a:gd name="T8" fmla="*/ 420 w 420"/>
                <a:gd name="T9" fmla="*/ 187 h 200"/>
                <a:gd name="T10" fmla="*/ 0 60000 65536"/>
                <a:gd name="T11" fmla="*/ 0 60000 65536"/>
                <a:gd name="T12" fmla="*/ 0 60000 65536"/>
                <a:gd name="T13" fmla="*/ 0 60000 65536"/>
                <a:gd name="T14" fmla="*/ 0 60000 65536"/>
                <a:gd name="T15" fmla="*/ 0 w 420"/>
                <a:gd name="T16" fmla="*/ 0 h 200"/>
                <a:gd name="T17" fmla="*/ 420 w 420"/>
                <a:gd name="T18" fmla="*/ 200 h 200"/>
              </a:gdLst>
              <a:ahLst/>
              <a:cxnLst>
                <a:cxn ang="T10">
                  <a:pos x="T0" y="T1"/>
                </a:cxn>
                <a:cxn ang="T11">
                  <a:pos x="T2" y="T3"/>
                </a:cxn>
                <a:cxn ang="T12">
                  <a:pos x="T4" y="T5"/>
                </a:cxn>
                <a:cxn ang="T13">
                  <a:pos x="T6" y="T7"/>
                </a:cxn>
                <a:cxn ang="T14">
                  <a:pos x="T8" y="T9"/>
                </a:cxn>
              </a:cxnLst>
              <a:rect l="T15" t="T16" r="T17" b="T18"/>
              <a:pathLst>
                <a:path w="420" h="200">
                  <a:moveTo>
                    <a:pt x="420" y="187"/>
                  </a:moveTo>
                  <a:lnTo>
                    <a:pt x="415" y="200"/>
                  </a:lnTo>
                  <a:lnTo>
                    <a:pt x="0" y="12"/>
                  </a:lnTo>
                  <a:lnTo>
                    <a:pt x="0" y="0"/>
                  </a:lnTo>
                  <a:lnTo>
                    <a:pt x="420" y="18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6" name="Freeform 41"/>
            <p:cNvSpPr>
              <a:spLocks/>
            </p:cNvSpPr>
            <p:nvPr/>
          </p:nvSpPr>
          <p:spPr bwMode="auto">
            <a:xfrm>
              <a:off x="5312" y="596"/>
              <a:ext cx="35" cy="27"/>
            </a:xfrm>
            <a:custGeom>
              <a:avLst/>
              <a:gdLst>
                <a:gd name="T0" fmla="*/ 30 w 35"/>
                <a:gd name="T1" fmla="*/ 0 h 27"/>
                <a:gd name="T2" fmla="*/ 0 w 35"/>
                <a:gd name="T3" fmla="*/ 23 h 27"/>
                <a:gd name="T4" fmla="*/ 17 w 35"/>
                <a:gd name="T5" fmla="*/ 27 h 27"/>
                <a:gd name="T6" fmla="*/ 28 w 35"/>
                <a:gd name="T7" fmla="*/ 23 h 27"/>
                <a:gd name="T8" fmla="*/ 35 w 35"/>
                <a:gd name="T9" fmla="*/ 15 h 27"/>
                <a:gd name="T10" fmla="*/ 30 w 35"/>
                <a:gd name="T11" fmla="*/ 0 h 27"/>
                <a:gd name="T12" fmla="*/ 0 60000 65536"/>
                <a:gd name="T13" fmla="*/ 0 60000 65536"/>
                <a:gd name="T14" fmla="*/ 0 60000 65536"/>
                <a:gd name="T15" fmla="*/ 0 60000 65536"/>
                <a:gd name="T16" fmla="*/ 0 60000 65536"/>
                <a:gd name="T17" fmla="*/ 0 60000 65536"/>
                <a:gd name="T18" fmla="*/ 0 w 35"/>
                <a:gd name="T19" fmla="*/ 0 h 27"/>
                <a:gd name="T20" fmla="*/ 35 w 3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35" h="27">
                  <a:moveTo>
                    <a:pt x="30" y="0"/>
                  </a:moveTo>
                  <a:lnTo>
                    <a:pt x="0" y="23"/>
                  </a:lnTo>
                  <a:lnTo>
                    <a:pt x="17" y="27"/>
                  </a:lnTo>
                  <a:lnTo>
                    <a:pt x="28" y="23"/>
                  </a:lnTo>
                  <a:lnTo>
                    <a:pt x="35" y="15"/>
                  </a:lnTo>
                  <a:lnTo>
                    <a:pt x="30"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7" name="Freeform 42"/>
            <p:cNvSpPr>
              <a:spLocks/>
            </p:cNvSpPr>
            <p:nvPr/>
          </p:nvSpPr>
          <p:spPr bwMode="auto">
            <a:xfrm>
              <a:off x="4788" y="157"/>
              <a:ext cx="389" cy="69"/>
            </a:xfrm>
            <a:custGeom>
              <a:avLst/>
              <a:gdLst>
                <a:gd name="T0" fmla="*/ 20 w 389"/>
                <a:gd name="T1" fmla="*/ 0 h 69"/>
                <a:gd name="T2" fmla="*/ 369 w 389"/>
                <a:gd name="T3" fmla="*/ 0 h 69"/>
                <a:gd name="T4" fmla="*/ 371 w 389"/>
                <a:gd name="T5" fmla="*/ 0 h 69"/>
                <a:gd name="T6" fmla="*/ 373 w 389"/>
                <a:gd name="T7" fmla="*/ 0 h 69"/>
                <a:gd name="T8" fmla="*/ 374 w 389"/>
                <a:gd name="T9" fmla="*/ 0 h 69"/>
                <a:gd name="T10" fmla="*/ 378 w 389"/>
                <a:gd name="T11" fmla="*/ 2 h 69"/>
                <a:gd name="T12" fmla="*/ 382 w 389"/>
                <a:gd name="T13" fmla="*/ 3 h 69"/>
                <a:gd name="T14" fmla="*/ 384 w 389"/>
                <a:gd name="T15" fmla="*/ 5 h 69"/>
                <a:gd name="T16" fmla="*/ 385 w 389"/>
                <a:gd name="T17" fmla="*/ 7 h 69"/>
                <a:gd name="T18" fmla="*/ 387 w 389"/>
                <a:gd name="T19" fmla="*/ 10 h 69"/>
                <a:gd name="T20" fmla="*/ 389 w 389"/>
                <a:gd name="T21" fmla="*/ 12 h 69"/>
                <a:gd name="T22" fmla="*/ 389 w 389"/>
                <a:gd name="T23" fmla="*/ 13 h 69"/>
                <a:gd name="T24" fmla="*/ 389 w 389"/>
                <a:gd name="T25" fmla="*/ 56 h 69"/>
                <a:gd name="T26" fmla="*/ 389 w 389"/>
                <a:gd name="T27" fmla="*/ 59 h 69"/>
                <a:gd name="T28" fmla="*/ 387 w 389"/>
                <a:gd name="T29" fmla="*/ 62 h 69"/>
                <a:gd name="T30" fmla="*/ 385 w 389"/>
                <a:gd name="T31" fmla="*/ 64 h 69"/>
                <a:gd name="T32" fmla="*/ 384 w 389"/>
                <a:gd name="T33" fmla="*/ 66 h 69"/>
                <a:gd name="T34" fmla="*/ 380 w 389"/>
                <a:gd name="T35" fmla="*/ 67 h 69"/>
                <a:gd name="T36" fmla="*/ 376 w 389"/>
                <a:gd name="T37" fmla="*/ 69 h 69"/>
                <a:gd name="T38" fmla="*/ 373 w 389"/>
                <a:gd name="T39" fmla="*/ 69 h 69"/>
                <a:gd name="T40" fmla="*/ 371 w 389"/>
                <a:gd name="T41" fmla="*/ 69 h 69"/>
                <a:gd name="T42" fmla="*/ 369 w 389"/>
                <a:gd name="T43" fmla="*/ 69 h 69"/>
                <a:gd name="T44" fmla="*/ 20 w 389"/>
                <a:gd name="T45" fmla="*/ 69 h 69"/>
                <a:gd name="T46" fmla="*/ 18 w 389"/>
                <a:gd name="T47" fmla="*/ 69 h 69"/>
                <a:gd name="T48" fmla="*/ 16 w 389"/>
                <a:gd name="T49" fmla="*/ 69 h 69"/>
                <a:gd name="T50" fmla="*/ 14 w 389"/>
                <a:gd name="T51" fmla="*/ 69 h 69"/>
                <a:gd name="T52" fmla="*/ 11 w 389"/>
                <a:gd name="T53" fmla="*/ 69 h 69"/>
                <a:gd name="T54" fmla="*/ 7 w 389"/>
                <a:gd name="T55" fmla="*/ 67 h 69"/>
                <a:gd name="T56" fmla="*/ 5 w 389"/>
                <a:gd name="T57" fmla="*/ 64 h 69"/>
                <a:gd name="T58" fmla="*/ 1 w 389"/>
                <a:gd name="T59" fmla="*/ 62 h 69"/>
                <a:gd name="T60" fmla="*/ 1 w 389"/>
                <a:gd name="T61" fmla="*/ 61 h 69"/>
                <a:gd name="T62" fmla="*/ 0 w 389"/>
                <a:gd name="T63" fmla="*/ 57 h 69"/>
                <a:gd name="T64" fmla="*/ 0 w 389"/>
                <a:gd name="T65" fmla="*/ 56 h 69"/>
                <a:gd name="T66" fmla="*/ 0 w 389"/>
                <a:gd name="T67" fmla="*/ 13 h 69"/>
                <a:gd name="T68" fmla="*/ 0 w 389"/>
                <a:gd name="T69" fmla="*/ 10 h 69"/>
                <a:gd name="T70" fmla="*/ 1 w 389"/>
                <a:gd name="T71" fmla="*/ 8 h 69"/>
                <a:gd name="T72" fmla="*/ 3 w 389"/>
                <a:gd name="T73" fmla="*/ 5 h 69"/>
                <a:gd name="T74" fmla="*/ 5 w 389"/>
                <a:gd name="T75" fmla="*/ 3 h 69"/>
                <a:gd name="T76" fmla="*/ 9 w 389"/>
                <a:gd name="T77" fmla="*/ 2 h 69"/>
                <a:gd name="T78" fmla="*/ 12 w 389"/>
                <a:gd name="T79" fmla="*/ 2 h 69"/>
                <a:gd name="T80" fmla="*/ 16 w 389"/>
                <a:gd name="T81" fmla="*/ 0 h 69"/>
                <a:gd name="T82" fmla="*/ 18 w 389"/>
                <a:gd name="T83" fmla="*/ 0 h 69"/>
                <a:gd name="T84" fmla="*/ 20 w 389"/>
                <a:gd name="T85" fmla="*/ 0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9"/>
                <a:gd name="T130" fmla="*/ 0 h 69"/>
                <a:gd name="T131" fmla="*/ 389 w 389"/>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9" h="69">
                  <a:moveTo>
                    <a:pt x="20" y="0"/>
                  </a:moveTo>
                  <a:lnTo>
                    <a:pt x="369" y="0"/>
                  </a:lnTo>
                  <a:lnTo>
                    <a:pt x="371" y="0"/>
                  </a:lnTo>
                  <a:lnTo>
                    <a:pt x="373" y="0"/>
                  </a:lnTo>
                  <a:lnTo>
                    <a:pt x="374" y="0"/>
                  </a:lnTo>
                  <a:lnTo>
                    <a:pt x="378" y="2"/>
                  </a:lnTo>
                  <a:lnTo>
                    <a:pt x="382" y="3"/>
                  </a:lnTo>
                  <a:lnTo>
                    <a:pt x="384" y="5"/>
                  </a:lnTo>
                  <a:lnTo>
                    <a:pt x="385" y="7"/>
                  </a:lnTo>
                  <a:lnTo>
                    <a:pt x="387" y="10"/>
                  </a:lnTo>
                  <a:lnTo>
                    <a:pt x="389" y="12"/>
                  </a:lnTo>
                  <a:lnTo>
                    <a:pt x="389" y="13"/>
                  </a:lnTo>
                  <a:lnTo>
                    <a:pt x="389" y="56"/>
                  </a:lnTo>
                  <a:lnTo>
                    <a:pt x="389" y="59"/>
                  </a:lnTo>
                  <a:lnTo>
                    <a:pt x="387" y="62"/>
                  </a:lnTo>
                  <a:lnTo>
                    <a:pt x="385" y="64"/>
                  </a:lnTo>
                  <a:lnTo>
                    <a:pt x="384" y="66"/>
                  </a:lnTo>
                  <a:lnTo>
                    <a:pt x="380" y="67"/>
                  </a:lnTo>
                  <a:lnTo>
                    <a:pt x="376" y="69"/>
                  </a:lnTo>
                  <a:lnTo>
                    <a:pt x="373" y="69"/>
                  </a:lnTo>
                  <a:lnTo>
                    <a:pt x="371" y="69"/>
                  </a:lnTo>
                  <a:lnTo>
                    <a:pt x="369" y="69"/>
                  </a:lnTo>
                  <a:lnTo>
                    <a:pt x="20" y="69"/>
                  </a:lnTo>
                  <a:lnTo>
                    <a:pt x="18" y="69"/>
                  </a:lnTo>
                  <a:lnTo>
                    <a:pt x="16" y="69"/>
                  </a:lnTo>
                  <a:lnTo>
                    <a:pt x="14" y="69"/>
                  </a:lnTo>
                  <a:lnTo>
                    <a:pt x="11" y="69"/>
                  </a:lnTo>
                  <a:lnTo>
                    <a:pt x="7" y="67"/>
                  </a:lnTo>
                  <a:lnTo>
                    <a:pt x="5" y="64"/>
                  </a:lnTo>
                  <a:lnTo>
                    <a:pt x="1" y="62"/>
                  </a:lnTo>
                  <a:lnTo>
                    <a:pt x="1" y="61"/>
                  </a:lnTo>
                  <a:lnTo>
                    <a:pt x="0" y="57"/>
                  </a:lnTo>
                  <a:lnTo>
                    <a:pt x="0" y="56"/>
                  </a:lnTo>
                  <a:lnTo>
                    <a:pt x="0" y="13"/>
                  </a:lnTo>
                  <a:lnTo>
                    <a:pt x="0" y="10"/>
                  </a:lnTo>
                  <a:lnTo>
                    <a:pt x="1" y="8"/>
                  </a:lnTo>
                  <a:lnTo>
                    <a:pt x="3" y="5"/>
                  </a:lnTo>
                  <a:lnTo>
                    <a:pt x="5" y="3"/>
                  </a:lnTo>
                  <a:lnTo>
                    <a:pt x="9" y="2"/>
                  </a:lnTo>
                  <a:lnTo>
                    <a:pt x="12" y="2"/>
                  </a:lnTo>
                  <a:lnTo>
                    <a:pt x="16" y="0"/>
                  </a:lnTo>
                  <a:lnTo>
                    <a:pt x="18" y="0"/>
                  </a:lnTo>
                  <a:lnTo>
                    <a:pt x="20"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8" name="Freeform 43"/>
            <p:cNvSpPr>
              <a:spLocks/>
            </p:cNvSpPr>
            <p:nvPr/>
          </p:nvSpPr>
          <p:spPr bwMode="auto">
            <a:xfrm>
              <a:off x="4910" y="165"/>
              <a:ext cx="146" cy="56"/>
            </a:xfrm>
            <a:custGeom>
              <a:avLst/>
              <a:gdLst>
                <a:gd name="T0" fmla="*/ 117 w 146"/>
                <a:gd name="T1" fmla="*/ 0 h 56"/>
                <a:gd name="T2" fmla="*/ 123 w 146"/>
                <a:gd name="T3" fmla="*/ 0 h 56"/>
                <a:gd name="T4" fmla="*/ 128 w 146"/>
                <a:gd name="T5" fmla="*/ 2 h 56"/>
                <a:gd name="T6" fmla="*/ 134 w 146"/>
                <a:gd name="T7" fmla="*/ 5 h 56"/>
                <a:gd name="T8" fmla="*/ 137 w 146"/>
                <a:gd name="T9" fmla="*/ 9 h 56"/>
                <a:gd name="T10" fmla="*/ 141 w 146"/>
                <a:gd name="T11" fmla="*/ 12 h 56"/>
                <a:gd name="T12" fmla="*/ 145 w 146"/>
                <a:gd name="T13" fmla="*/ 17 h 56"/>
                <a:gd name="T14" fmla="*/ 146 w 146"/>
                <a:gd name="T15" fmla="*/ 22 h 56"/>
                <a:gd name="T16" fmla="*/ 146 w 146"/>
                <a:gd name="T17" fmla="*/ 27 h 56"/>
                <a:gd name="T18" fmla="*/ 146 w 146"/>
                <a:gd name="T19" fmla="*/ 31 h 56"/>
                <a:gd name="T20" fmla="*/ 145 w 146"/>
                <a:gd name="T21" fmla="*/ 38 h 56"/>
                <a:gd name="T22" fmla="*/ 143 w 146"/>
                <a:gd name="T23" fmla="*/ 43 h 56"/>
                <a:gd name="T24" fmla="*/ 139 w 146"/>
                <a:gd name="T25" fmla="*/ 46 h 56"/>
                <a:gd name="T26" fmla="*/ 135 w 146"/>
                <a:gd name="T27" fmla="*/ 49 h 56"/>
                <a:gd name="T28" fmla="*/ 132 w 146"/>
                <a:gd name="T29" fmla="*/ 53 h 56"/>
                <a:gd name="T30" fmla="*/ 126 w 146"/>
                <a:gd name="T31" fmla="*/ 54 h 56"/>
                <a:gd name="T32" fmla="*/ 121 w 146"/>
                <a:gd name="T33" fmla="*/ 56 h 56"/>
                <a:gd name="T34" fmla="*/ 29 w 146"/>
                <a:gd name="T35" fmla="*/ 56 h 56"/>
                <a:gd name="T36" fmla="*/ 24 w 146"/>
                <a:gd name="T37" fmla="*/ 56 h 56"/>
                <a:gd name="T38" fmla="*/ 18 w 146"/>
                <a:gd name="T39" fmla="*/ 54 h 56"/>
                <a:gd name="T40" fmla="*/ 15 w 146"/>
                <a:gd name="T41" fmla="*/ 51 h 56"/>
                <a:gd name="T42" fmla="*/ 9 w 146"/>
                <a:gd name="T43" fmla="*/ 48 h 56"/>
                <a:gd name="T44" fmla="*/ 6 w 146"/>
                <a:gd name="T45" fmla="*/ 45 h 56"/>
                <a:gd name="T46" fmla="*/ 4 w 146"/>
                <a:gd name="T47" fmla="*/ 40 h 56"/>
                <a:gd name="T48" fmla="*/ 2 w 146"/>
                <a:gd name="T49" fmla="*/ 35 h 56"/>
                <a:gd name="T50" fmla="*/ 0 w 146"/>
                <a:gd name="T51" fmla="*/ 30 h 56"/>
                <a:gd name="T52" fmla="*/ 0 w 146"/>
                <a:gd name="T53" fmla="*/ 25 h 56"/>
                <a:gd name="T54" fmla="*/ 2 w 146"/>
                <a:gd name="T55" fmla="*/ 18 h 56"/>
                <a:gd name="T56" fmla="*/ 4 w 146"/>
                <a:gd name="T57" fmla="*/ 13 h 56"/>
                <a:gd name="T58" fmla="*/ 7 w 146"/>
                <a:gd name="T59" fmla="*/ 10 h 56"/>
                <a:gd name="T60" fmla="*/ 11 w 146"/>
                <a:gd name="T61" fmla="*/ 7 h 56"/>
                <a:gd name="T62" fmla="*/ 17 w 146"/>
                <a:gd name="T63" fmla="*/ 4 h 56"/>
                <a:gd name="T64" fmla="*/ 22 w 146"/>
                <a:gd name="T65" fmla="*/ 2 h 56"/>
                <a:gd name="T66" fmla="*/ 28 w 146"/>
                <a:gd name="T67" fmla="*/ 0 h 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
                <a:gd name="T103" fmla="*/ 0 h 56"/>
                <a:gd name="T104" fmla="*/ 146 w 146"/>
                <a:gd name="T105" fmla="*/ 56 h 5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 h="56">
                  <a:moveTo>
                    <a:pt x="29" y="0"/>
                  </a:moveTo>
                  <a:lnTo>
                    <a:pt x="117" y="0"/>
                  </a:lnTo>
                  <a:lnTo>
                    <a:pt x="119" y="0"/>
                  </a:lnTo>
                  <a:lnTo>
                    <a:pt x="123" y="0"/>
                  </a:lnTo>
                  <a:lnTo>
                    <a:pt x="126" y="2"/>
                  </a:lnTo>
                  <a:lnTo>
                    <a:pt x="128" y="2"/>
                  </a:lnTo>
                  <a:lnTo>
                    <a:pt x="132" y="4"/>
                  </a:lnTo>
                  <a:lnTo>
                    <a:pt x="134" y="5"/>
                  </a:lnTo>
                  <a:lnTo>
                    <a:pt x="135" y="7"/>
                  </a:lnTo>
                  <a:lnTo>
                    <a:pt x="137" y="9"/>
                  </a:lnTo>
                  <a:lnTo>
                    <a:pt x="139" y="10"/>
                  </a:lnTo>
                  <a:lnTo>
                    <a:pt x="141" y="12"/>
                  </a:lnTo>
                  <a:lnTo>
                    <a:pt x="143" y="13"/>
                  </a:lnTo>
                  <a:lnTo>
                    <a:pt x="145" y="17"/>
                  </a:lnTo>
                  <a:lnTo>
                    <a:pt x="145" y="18"/>
                  </a:lnTo>
                  <a:lnTo>
                    <a:pt x="146" y="22"/>
                  </a:lnTo>
                  <a:lnTo>
                    <a:pt x="146" y="25"/>
                  </a:lnTo>
                  <a:lnTo>
                    <a:pt x="146" y="27"/>
                  </a:lnTo>
                  <a:lnTo>
                    <a:pt x="146" y="30"/>
                  </a:lnTo>
                  <a:lnTo>
                    <a:pt x="146" y="31"/>
                  </a:lnTo>
                  <a:lnTo>
                    <a:pt x="146" y="35"/>
                  </a:lnTo>
                  <a:lnTo>
                    <a:pt x="145" y="38"/>
                  </a:lnTo>
                  <a:lnTo>
                    <a:pt x="145" y="40"/>
                  </a:lnTo>
                  <a:lnTo>
                    <a:pt x="143" y="43"/>
                  </a:lnTo>
                  <a:lnTo>
                    <a:pt x="141" y="45"/>
                  </a:lnTo>
                  <a:lnTo>
                    <a:pt x="139" y="46"/>
                  </a:lnTo>
                  <a:lnTo>
                    <a:pt x="137" y="48"/>
                  </a:lnTo>
                  <a:lnTo>
                    <a:pt x="135" y="49"/>
                  </a:lnTo>
                  <a:lnTo>
                    <a:pt x="134" y="51"/>
                  </a:lnTo>
                  <a:lnTo>
                    <a:pt x="132" y="53"/>
                  </a:lnTo>
                  <a:lnTo>
                    <a:pt x="128" y="54"/>
                  </a:lnTo>
                  <a:lnTo>
                    <a:pt x="126" y="54"/>
                  </a:lnTo>
                  <a:lnTo>
                    <a:pt x="123" y="56"/>
                  </a:lnTo>
                  <a:lnTo>
                    <a:pt x="121" y="56"/>
                  </a:lnTo>
                  <a:lnTo>
                    <a:pt x="117" y="56"/>
                  </a:lnTo>
                  <a:lnTo>
                    <a:pt x="29" y="56"/>
                  </a:lnTo>
                  <a:lnTo>
                    <a:pt x="24" y="56"/>
                  </a:lnTo>
                  <a:lnTo>
                    <a:pt x="22" y="54"/>
                  </a:lnTo>
                  <a:lnTo>
                    <a:pt x="18" y="54"/>
                  </a:lnTo>
                  <a:lnTo>
                    <a:pt x="17" y="53"/>
                  </a:lnTo>
                  <a:lnTo>
                    <a:pt x="15" y="51"/>
                  </a:lnTo>
                  <a:lnTo>
                    <a:pt x="11" y="49"/>
                  </a:lnTo>
                  <a:lnTo>
                    <a:pt x="9" y="48"/>
                  </a:lnTo>
                  <a:lnTo>
                    <a:pt x="7" y="46"/>
                  </a:lnTo>
                  <a:lnTo>
                    <a:pt x="6" y="45"/>
                  </a:lnTo>
                  <a:lnTo>
                    <a:pt x="4" y="43"/>
                  </a:lnTo>
                  <a:lnTo>
                    <a:pt x="4" y="40"/>
                  </a:lnTo>
                  <a:lnTo>
                    <a:pt x="2" y="38"/>
                  </a:lnTo>
                  <a:lnTo>
                    <a:pt x="2" y="35"/>
                  </a:lnTo>
                  <a:lnTo>
                    <a:pt x="2" y="33"/>
                  </a:lnTo>
                  <a:lnTo>
                    <a:pt x="0" y="30"/>
                  </a:lnTo>
                  <a:lnTo>
                    <a:pt x="0" y="27"/>
                  </a:lnTo>
                  <a:lnTo>
                    <a:pt x="0" y="25"/>
                  </a:lnTo>
                  <a:lnTo>
                    <a:pt x="2" y="22"/>
                  </a:lnTo>
                  <a:lnTo>
                    <a:pt x="2" y="18"/>
                  </a:lnTo>
                  <a:lnTo>
                    <a:pt x="4" y="17"/>
                  </a:lnTo>
                  <a:lnTo>
                    <a:pt x="4" y="13"/>
                  </a:lnTo>
                  <a:lnTo>
                    <a:pt x="6" y="12"/>
                  </a:lnTo>
                  <a:lnTo>
                    <a:pt x="7" y="10"/>
                  </a:lnTo>
                  <a:lnTo>
                    <a:pt x="9" y="9"/>
                  </a:lnTo>
                  <a:lnTo>
                    <a:pt x="11" y="7"/>
                  </a:lnTo>
                  <a:lnTo>
                    <a:pt x="15" y="5"/>
                  </a:lnTo>
                  <a:lnTo>
                    <a:pt x="17" y="4"/>
                  </a:lnTo>
                  <a:lnTo>
                    <a:pt x="18" y="2"/>
                  </a:lnTo>
                  <a:lnTo>
                    <a:pt x="22" y="2"/>
                  </a:lnTo>
                  <a:lnTo>
                    <a:pt x="24" y="0"/>
                  </a:lnTo>
                  <a:lnTo>
                    <a:pt x="28" y="0"/>
                  </a:lnTo>
                  <a:lnTo>
                    <a:pt x="29"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09" name="Freeform 44"/>
            <p:cNvSpPr>
              <a:spLocks/>
            </p:cNvSpPr>
            <p:nvPr/>
          </p:nvSpPr>
          <p:spPr bwMode="auto">
            <a:xfrm>
              <a:off x="4930" y="180"/>
              <a:ext cx="110" cy="30"/>
            </a:xfrm>
            <a:custGeom>
              <a:avLst/>
              <a:gdLst>
                <a:gd name="T0" fmla="*/ 110 w 110"/>
                <a:gd name="T1" fmla="*/ 13 h 30"/>
                <a:gd name="T2" fmla="*/ 108 w 110"/>
                <a:gd name="T3" fmla="*/ 12 h 30"/>
                <a:gd name="T4" fmla="*/ 104 w 110"/>
                <a:gd name="T5" fmla="*/ 8 h 30"/>
                <a:gd name="T6" fmla="*/ 101 w 110"/>
                <a:gd name="T7" fmla="*/ 7 h 30"/>
                <a:gd name="T8" fmla="*/ 93 w 110"/>
                <a:gd name="T9" fmla="*/ 5 h 30"/>
                <a:gd name="T10" fmla="*/ 86 w 110"/>
                <a:gd name="T11" fmla="*/ 3 h 30"/>
                <a:gd name="T12" fmla="*/ 79 w 110"/>
                <a:gd name="T13" fmla="*/ 2 h 30"/>
                <a:gd name="T14" fmla="*/ 70 w 110"/>
                <a:gd name="T15" fmla="*/ 0 h 30"/>
                <a:gd name="T16" fmla="*/ 61 w 110"/>
                <a:gd name="T17" fmla="*/ 0 h 30"/>
                <a:gd name="T18" fmla="*/ 51 w 110"/>
                <a:gd name="T19" fmla="*/ 0 h 30"/>
                <a:gd name="T20" fmla="*/ 42 w 110"/>
                <a:gd name="T21" fmla="*/ 0 h 30"/>
                <a:gd name="T22" fmla="*/ 31 w 110"/>
                <a:gd name="T23" fmla="*/ 2 h 30"/>
                <a:gd name="T24" fmla="*/ 24 w 110"/>
                <a:gd name="T25" fmla="*/ 3 h 30"/>
                <a:gd name="T26" fmla="*/ 17 w 110"/>
                <a:gd name="T27" fmla="*/ 5 h 30"/>
                <a:gd name="T28" fmla="*/ 9 w 110"/>
                <a:gd name="T29" fmla="*/ 7 h 30"/>
                <a:gd name="T30" fmla="*/ 6 w 110"/>
                <a:gd name="T31" fmla="*/ 8 h 30"/>
                <a:gd name="T32" fmla="*/ 2 w 110"/>
                <a:gd name="T33" fmla="*/ 12 h 30"/>
                <a:gd name="T34" fmla="*/ 0 w 110"/>
                <a:gd name="T35" fmla="*/ 13 h 30"/>
                <a:gd name="T36" fmla="*/ 0 w 110"/>
                <a:gd name="T37" fmla="*/ 16 h 30"/>
                <a:gd name="T38" fmla="*/ 2 w 110"/>
                <a:gd name="T39" fmla="*/ 18 h 30"/>
                <a:gd name="T40" fmla="*/ 6 w 110"/>
                <a:gd name="T41" fmla="*/ 21 h 30"/>
                <a:gd name="T42" fmla="*/ 9 w 110"/>
                <a:gd name="T43" fmla="*/ 23 h 30"/>
                <a:gd name="T44" fmla="*/ 17 w 110"/>
                <a:gd name="T45" fmla="*/ 25 h 30"/>
                <a:gd name="T46" fmla="*/ 24 w 110"/>
                <a:gd name="T47" fmla="*/ 26 h 30"/>
                <a:gd name="T48" fmla="*/ 31 w 110"/>
                <a:gd name="T49" fmla="*/ 28 h 30"/>
                <a:gd name="T50" fmla="*/ 42 w 110"/>
                <a:gd name="T51" fmla="*/ 28 h 30"/>
                <a:gd name="T52" fmla="*/ 51 w 110"/>
                <a:gd name="T53" fmla="*/ 30 h 30"/>
                <a:gd name="T54" fmla="*/ 61 w 110"/>
                <a:gd name="T55" fmla="*/ 30 h 30"/>
                <a:gd name="T56" fmla="*/ 70 w 110"/>
                <a:gd name="T57" fmla="*/ 28 h 30"/>
                <a:gd name="T58" fmla="*/ 79 w 110"/>
                <a:gd name="T59" fmla="*/ 28 h 30"/>
                <a:gd name="T60" fmla="*/ 86 w 110"/>
                <a:gd name="T61" fmla="*/ 26 h 30"/>
                <a:gd name="T62" fmla="*/ 93 w 110"/>
                <a:gd name="T63" fmla="*/ 25 h 30"/>
                <a:gd name="T64" fmla="*/ 101 w 110"/>
                <a:gd name="T65" fmla="*/ 23 h 30"/>
                <a:gd name="T66" fmla="*/ 104 w 110"/>
                <a:gd name="T67" fmla="*/ 21 h 30"/>
                <a:gd name="T68" fmla="*/ 108 w 110"/>
                <a:gd name="T69" fmla="*/ 18 h 30"/>
                <a:gd name="T70" fmla="*/ 110 w 110"/>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30"/>
                <a:gd name="T110" fmla="*/ 110 w 11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30">
                  <a:moveTo>
                    <a:pt x="110" y="15"/>
                  </a:moveTo>
                  <a:lnTo>
                    <a:pt x="110" y="13"/>
                  </a:lnTo>
                  <a:lnTo>
                    <a:pt x="110" y="12"/>
                  </a:lnTo>
                  <a:lnTo>
                    <a:pt x="108" y="12"/>
                  </a:lnTo>
                  <a:lnTo>
                    <a:pt x="108" y="10"/>
                  </a:lnTo>
                  <a:lnTo>
                    <a:pt x="104" y="8"/>
                  </a:lnTo>
                  <a:lnTo>
                    <a:pt x="103" y="8"/>
                  </a:lnTo>
                  <a:lnTo>
                    <a:pt x="101" y="7"/>
                  </a:lnTo>
                  <a:lnTo>
                    <a:pt x="97" y="5"/>
                  </a:lnTo>
                  <a:lnTo>
                    <a:pt x="93" y="5"/>
                  </a:lnTo>
                  <a:lnTo>
                    <a:pt x="90" y="3"/>
                  </a:lnTo>
                  <a:lnTo>
                    <a:pt x="86" y="3"/>
                  </a:lnTo>
                  <a:lnTo>
                    <a:pt x="82" y="2"/>
                  </a:lnTo>
                  <a:lnTo>
                    <a:pt x="79" y="2"/>
                  </a:lnTo>
                  <a:lnTo>
                    <a:pt x="75" y="2"/>
                  </a:lnTo>
                  <a:lnTo>
                    <a:pt x="70" y="0"/>
                  </a:lnTo>
                  <a:lnTo>
                    <a:pt x="64" y="0"/>
                  </a:lnTo>
                  <a:lnTo>
                    <a:pt x="61" y="0"/>
                  </a:lnTo>
                  <a:lnTo>
                    <a:pt x="55" y="0"/>
                  </a:lnTo>
                  <a:lnTo>
                    <a:pt x="51" y="0"/>
                  </a:lnTo>
                  <a:lnTo>
                    <a:pt x="46" y="0"/>
                  </a:lnTo>
                  <a:lnTo>
                    <a:pt x="42" y="0"/>
                  </a:lnTo>
                  <a:lnTo>
                    <a:pt x="37" y="2"/>
                  </a:lnTo>
                  <a:lnTo>
                    <a:pt x="31" y="2"/>
                  </a:lnTo>
                  <a:lnTo>
                    <a:pt x="28" y="2"/>
                  </a:lnTo>
                  <a:lnTo>
                    <a:pt x="24" y="3"/>
                  </a:lnTo>
                  <a:lnTo>
                    <a:pt x="20" y="3"/>
                  </a:lnTo>
                  <a:lnTo>
                    <a:pt x="17" y="5"/>
                  </a:lnTo>
                  <a:lnTo>
                    <a:pt x="13" y="5"/>
                  </a:lnTo>
                  <a:lnTo>
                    <a:pt x="9" y="7"/>
                  </a:lnTo>
                  <a:lnTo>
                    <a:pt x="8" y="8"/>
                  </a:lnTo>
                  <a:lnTo>
                    <a:pt x="6" y="8"/>
                  </a:lnTo>
                  <a:lnTo>
                    <a:pt x="4" y="10"/>
                  </a:lnTo>
                  <a:lnTo>
                    <a:pt x="2" y="12"/>
                  </a:lnTo>
                  <a:lnTo>
                    <a:pt x="0" y="13"/>
                  </a:lnTo>
                  <a:lnTo>
                    <a:pt x="0" y="15"/>
                  </a:lnTo>
                  <a:lnTo>
                    <a:pt x="0" y="16"/>
                  </a:lnTo>
                  <a:lnTo>
                    <a:pt x="2" y="16"/>
                  </a:lnTo>
                  <a:lnTo>
                    <a:pt x="2" y="18"/>
                  </a:lnTo>
                  <a:lnTo>
                    <a:pt x="4" y="20"/>
                  </a:lnTo>
                  <a:lnTo>
                    <a:pt x="6" y="21"/>
                  </a:lnTo>
                  <a:lnTo>
                    <a:pt x="8" y="21"/>
                  </a:lnTo>
                  <a:lnTo>
                    <a:pt x="9" y="23"/>
                  </a:lnTo>
                  <a:lnTo>
                    <a:pt x="13" y="25"/>
                  </a:lnTo>
                  <a:lnTo>
                    <a:pt x="17" y="25"/>
                  </a:lnTo>
                  <a:lnTo>
                    <a:pt x="20" y="26"/>
                  </a:lnTo>
                  <a:lnTo>
                    <a:pt x="24" y="26"/>
                  </a:lnTo>
                  <a:lnTo>
                    <a:pt x="28" y="28"/>
                  </a:lnTo>
                  <a:lnTo>
                    <a:pt x="31" y="28"/>
                  </a:lnTo>
                  <a:lnTo>
                    <a:pt x="37" y="28"/>
                  </a:lnTo>
                  <a:lnTo>
                    <a:pt x="42" y="28"/>
                  </a:lnTo>
                  <a:lnTo>
                    <a:pt x="46" y="30"/>
                  </a:lnTo>
                  <a:lnTo>
                    <a:pt x="51" y="30"/>
                  </a:lnTo>
                  <a:lnTo>
                    <a:pt x="55" y="30"/>
                  </a:lnTo>
                  <a:lnTo>
                    <a:pt x="61" y="30"/>
                  </a:lnTo>
                  <a:lnTo>
                    <a:pt x="64" y="30"/>
                  </a:lnTo>
                  <a:lnTo>
                    <a:pt x="70" y="28"/>
                  </a:lnTo>
                  <a:lnTo>
                    <a:pt x="75" y="28"/>
                  </a:lnTo>
                  <a:lnTo>
                    <a:pt x="79" y="28"/>
                  </a:lnTo>
                  <a:lnTo>
                    <a:pt x="82" y="28"/>
                  </a:lnTo>
                  <a:lnTo>
                    <a:pt x="86" y="26"/>
                  </a:lnTo>
                  <a:lnTo>
                    <a:pt x="90" y="26"/>
                  </a:lnTo>
                  <a:lnTo>
                    <a:pt x="93" y="25"/>
                  </a:lnTo>
                  <a:lnTo>
                    <a:pt x="97" y="25"/>
                  </a:lnTo>
                  <a:lnTo>
                    <a:pt x="101" y="23"/>
                  </a:lnTo>
                  <a:lnTo>
                    <a:pt x="103" y="21"/>
                  </a:lnTo>
                  <a:lnTo>
                    <a:pt x="104" y="21"/>
                  </a:lnTo>
                  <a:lnTo>
                    <a:pt x="108" y="20"/>
                  </a:lnTo>
                  <a:lnTo>
                    <a:pt x="108" y="18"/>
                  </a:lnTo>
                  <a:lnTo>
                    <a:pt x="110" y="16"/>
                  </a:lnTo>
                  <a:lnTo>
                    <a:pt x="110" y="1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0" name="Freeform 45"/>
            <p:cNvSpPr>
              <a:spLocks/>
            </p:cNvSpPr>
            <p:nvPr/>
          </p:nvSpPr>
          <p:spPr bwMode="auto">
            <a:xfrm>
              <a:off x="4938" y="224"/>
              <a:ext cx="96" cy="45"/>
            </a:xfrm>
            <a:custGeom>
              <a:avLst/>
              <a:gdLst>
                <a:gd name="T0" fmla="*/ 0 w 96"/>
                <a:gd name="T1" fmla="*/ 45 h 45"/>
                <a:gd name="T2" fmla="*/ 95 w 96"/>
                <a:gd name="T3" fmla="*/ 45 h 45"/>
                <a:gd name="T4" fmla="*/ 96 w 96"/>
                <a:gd name="T5" fmla="*/ 38 h 45"/>
                <a:gd name="T6" fmla="*/ 93 w 96"/>
                <a:gd name="T7" fmla="*/ 30 h 45"/>
                <a:gd name="T8" fmla="*/ 93 w 96"/>
                <a:gd name="T9" fmla="*/ 22 h 45"/>
                <a:gd name="T10" fmla="*/ 87 w 96"/>
                <a:gd name="T11" fmla="*/ 20 h 45"/>
                <a:gd name="T12" fmla="*/ 87 w 96"/>
                <a:gd name="T13" fmla="*/ 17 h 45"/>
                <a:gd name="T14" fmla="*/ 96 w 96"/>
                <a:gd name="T15" fmla="*/ 15 h 45"/>
                <a:gd name="T16" fmla="*/ 96 w 96"/>
                <a:gd name="T17" fmla="*/ 5 h 45"/>
                <a:gd name="T18" fmla="*/ 76 w 96"/>
                <a:gd name="T19" fmla="*/ 0 h 45"/>
                <a:gd name="T20" fmla="*/ 20 w 96"/>
                <a:gd name="T21" fmla="*/ 0 h 45"/>
                <a:gd name="T22" fmla="*/ 1 w 96"/>
                <a:gd name="T23" fmla="*/ 5 h 45"/>
                <a:gd name="T24" fmla="*/ 1 w 96"/>
                <a:gd name="T25" fmla="*/ 15 h 45"/>
                <a:gd name="T26" fmla="*/ 7 w 96"/>
                <a:gd name="T27" fmla="*/ 20 h 45"/>
                <a:gd name="T28" fmla="*/ 5 w 96"/>
                <a:gd name="T29" fmla="*/ 22 h 45"/>
                <a:gd name="T30" fmla="*/ 5 w 96"/>
                <a:gd name="T31" fmla="*/ 23 h 45"/>
                <a:gd name="T32" fmla="*/ 5 w 96"/>
                <a:gd name="T33" fmla="*/ 27 h 45"/>
                <a:gd name="T34" fmla="*/ 5 w 96"/>
                <a:gd name="T35" fmla="*/ 28 h 45"/>
                <a:gd name="T36" fmla="*/ 7 w 96"/>
                <a:gd name="T37" fmla="*/ 30 h 45"/>
                <a:gd name="T38" fmla="*/ 7 w 96"/>
                <a:gd name="T39" fmla="*/ 33 h 45"/>
                <a:gd name="T40" fmla="*/ 0 w 96"/>
                <a:gd name="T41" fmla="*/ 36 h 45"/>
                <a:gd name="T42" fmla="*/ 0 w 96"/>
                <a:gd name="T43" fmla="*/ 45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45"/>
                <a:gd name="T68" fmla="*/ 96 w 96"/>
                <a:gd name="T69" fmla="*/ 45 h 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45">
                  <a:moveTo>
                    <a:pt x="0" y="45"/>
                  </a:moveTo>
                  <a:lnTo>
                    <a:pt x="95" y="45"/>
                  </a:lnTo>
                  <a:lnTo>
                    <a:pt x="96" y="38"/>
                  </a:lnTo>
                  <a:lnTo>
                    <a:pt x="93" y="30"/>
                  </a:lnTo>
                  <a:lnTo>
                    <a:pt x="93" y="22"/>
                  </a:lnTo>
                  <a:lnTo>
                    <a:pt x="87" y="20"/>
                  </a:lnTo>
                  <a:lnTo>
                    <a:pt x="87" y="17"/>
                  </a:lnTo>
                  <a:lnTo>
                    <a:pt x="96" y="15"/>
                  </a:lnTo>
                  <a:lnTo>
                    <a:pt x="96" y="5"/>
                  </a:lnTo>
                  <a:lnTo>
                    <a:pt x="76" y="0"/>
                  </a:lnTo>
                  <a:lnTo>
                    <a:pt x="20" y="0"/>
                  </a:lnTo>
                  <a:lnTo>
                    <a:pt x="1" y="5"/>
                  </a:lnTo>
                  <a:lnTo>
                    <a:pt x="1" y="15"/>
                  </a:lnTo>
                  <a:lnTo>
                    <a:pt x="7" y="20"/>
                  </a:lnTo>
                  <a:lnTo>
                    <a:pt x="5" y="22"/>
                  </a:lnTo>
                  <a:lnTo>
                    <a:pt x="5" y="23"/>
                  </a:lnTo>
                  <a:lnTo>
                    <a:pt x="5" y="27"/>
                  </a:lnTo>
                  <a:lnTo>
                    <a:pt x="5" y="28"/>
                  </a:lnTo>
                  <a:lnTo>
                    <a:pt x="7" y="30"/>
                  </a:lnTo>
                  <a:lnTo>
                    <a:pt x="7" y="33"/>
                  </a:lnTo>
                  <a:lnTo>
                    <a:pt x="0" y="36"/>
                  </a:lnTo>
                  <a:lnTo>
                    <a:pt x="0" y="4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1" name="Line 46"/>
            <p:cNvSpPr>
              <a:spLocks noChangeShapeType="1"/>
            </p:cNvSpPr>
            <p:nvPr/>
          </p:nvSpPr>
          <p:spPr bwMode="auto">
            <a:xfrm>
              <a:off x="4941" y="239"/>
              <a:ext cx="9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Freeform 47"/>
            <p:cNvSpPr>
              <a:spLocks/>
            </p:cNvSpPr>
            <p:nvPr/>
          </p:nvSpPr>
          <p:spPr bwMode="auto">
            <a:xfrm>
              <a:off x="4479" y="306"/>
              <a:ext cx="182" cy="166"/>
            </a:xfrm>
            <a:custGeom>
              <a:avLst/>
              <a:gdLst>
                <a:gd name="T0" fmla="*/ 109 w 182"/>
                <a:gd name="T1" fmla="*/ 143 h 166"/>
                <a:gd name="T2" fmla="*/ 109 w 182"/>
                <a:gd name="T3" fmla="*/ 166 h 166"/>
                <a:gd name="T4" fmla="*/ 133 w 182"/>
                <a:gd name="T5" fmla="*/ 131 h 166"/>
                <a:gd name="T6" fmla="*/ 144 w 182"/>
                <a:gd name="T7" fmla="*/ 153 h 166"/>
                <a:gd name="T8" fmla="*/ 151 w 182"/>
                <a:gd name="T9" fmla="*/ 113 h 166"/>
                <a:gd name="T10" fmla="*/ 170 w 182"/>
                <a:gd name="T11" fmla="*/ 130 h 166"/>
                <a:gd name="T12" fmla="*/ 161 w 182"/>
                <a:gd name="T13" fmla="*/ 92 h 166"/>
                <a:gd name="T14" fmla="*/ 182 w 182"/>
                <a:gd name="T15" fmla="*/ 99 h 166"/>
                <a:gd name="T16" fmla="*/ 157 w 182"/>
                <a:gd name="T17" fmla="*/ 64 h 166"/>
                <a:gd name="T18" fmla="*/ 182 w 182"/>
                <a:gd name="T19" fmla="*/ 66 h 166"/>
                <a:gd name="T20" fmla="*/ 146 w 182"/>
                <a:gd name="T21" fmla="*/ 41 h 166"/>
                <a:gd name="T22" fmla="*/ 170 w 182"/>
                <a:gd name="T23" fmla="*/ 36 h 166"/>
                <a:gd name="T24" fmla="*/ 126 w 182"/>
                <a:gd name="T25" fmla="*/ 26 h 166"/>
                <a:gd name="T26" fmla="*/ 144 w 182"/>
                <a:gd name="T27" fmla="*/ 12 h 166"/>
                <a:gd name="T28" fmla="*/ 104 w 182"/>
                <a:gd name="T29" fmla="*/ 20 h 166"/>
                <a:gd name="T30" fmla="*/ 113 w 182"/>
                <a:gd name="T31" fmla="*/ 0 h 166"/>
                <a:gd name="T32" fmla="*/ 80 w 182"/>
                <a:gd name="T33" fmla="*/ 20 h 166"/>
                <a:gd name="T34" fmla="*/ 76 w 182"/>
                <a:gd name="T35" fmla="*/ 0 h 166"/>
                <a:gd name="T36" fmla="*/ 54 w 182"/>
                <a:gd name="T37" fmla="*/ 28 h 166"/>
                <a:gd name="T38" fmla="*/ 42 w 182"/>
                <a:gd name="T39" fmla="*/ 12 h 166"/>
                <a:gd name="T40" fmla="*/ 34 w 182"/>
                <a:gd name="T41" fmla="*/ 45 h 166"/>
                <a:gd name="T42" fmla="*/ 14 w 182"/>
                <a:gd name="T43" fmla="*/ 36 h 166"/>
                <a:gd name="T44" fmla="*/ 23 w 182"/>
                <a:gd name="T45" fmla="*/ 67 h 166"/>
                <a:gd name="T46" fmla="*/ 0 w 182"/>
                <a:gd name="T47" fmla="*/ 66 h 166"/>
                <a:gd name="T48" fmla="*/ 23 w 182"/>
                <a:gd name="T49" fmla="*/ 97 h 166"/>
                <a:gd name="T50" fmla="*/ 0 w 182"/>
                <a:gd name="T51" fmla="*/ 99 h 166"/>
                <a:gd name="T52" fmla="*/ 38 w 182"/>
                <a:gd name="T53" fmla="*/ 122 h 166"/>
                <a:gd name="T54" fmla="*/ 14 w 182"/>
                <a:gd name="T55" fmla="*/ 130 h 166"/>
                <a:gd name="T56" fmla="*/ 60 w 182"/>
                <a:gd name="T57" fmla="*/ 138 h 166"/>
                <a:gd name="T58" fmla="*/ 40 w 182"/>
                <a:gd name="T59" fmla="*/ 153 h 166"/>
                <a:gd name="T60" fmla="*/ 82 w 182"/>
                <a:gd name="T61" fmla="*/ 144 h 166"/>
                <a:gd name="T62" fmla="*/ 73 w 182"/>
                <a:gd name="T63" fmla="*/ 166 h 166"/>
                <a:gd name="T64" fmla="*/ 109 w 182"/>
                <a:gd name="T65" fmla="*/ 143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2"/>
                <a:gd name="T100" fmla="*/ 0 h 166"/>
                <a:gd name="T101" fmla="*/ 182 w 182"/>
                <a:gd name="T102" fmla="*/ 166 h 1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2" h="166">
                  <a:moveTo>
                    <a:pt x="109" y="143"/>
                  </a:moveTo>
                  <a:lnTo>
                    <a:pt x="109" y="166"/>
                  </a:lnTo>
                  <a:lnTo>
                    <a:pt x="133" y="131"/>
                  </a:lnTo>
                  <a:lnTo>
                    <a:pt x="144" y="153"/>
                  </a:lnTo>
                  <a:lnTo>
                    <a:pt x="151" y="113"/>
                  </a:lnTo>
                  <a:lnTo>
                    <a:pt x="170" y="130"/>
                  </a:lnTo>
                  <a:lnTo>
                    <a:pt x="161" y="92"/>
                  </a:lnTo>
                  <a:lnTo>
                    <a:pt x="182" y="99"/>
                  </a:lnTo>
                  <a:lnTo>
                    <a:pt x="157" y="64"/>
                  </a:lnTo>
                  <a:lnTo>
                    <a:pt x="182" y="66"/>
                  </a:lnTo>
                  <a:lnTo>
                    <a:pt x="146" y="41"/>
                  </a:lnTo>
                  <a:lnTo>
                    <a:pt x="170" y="36"/>
                  </a:lnTo>
                  <a:lnTo>
                    <a:pt x="126" y="26"/>
                  </a:lnTo>
                  <a:lnTo>
                    <a:pt x="144" y="12"/>
                  </a:lnTo>
                  <a:lnTo>
                    <a:pt x="104" y="20"/>
                  </a:lnTo>
                  <a:lnTo>
                    <a:pt x="113" y="0"/>
                  </a:lnTo>
                  <a:lnTo>
                    <a:pt x="80" y="20"/>
                  </a:lnTo>
                  <a:lnTo>
                    <a:pt x="76" y="0"/>
                  </a:lnTo>
                  <a:lnTo>
                    <a:pt x="54" y="28"/>
                  </a:lnTo>
                  <a:lnTo>
                    <a:pt x="42" y="12"/>
                  </a:lnTo>
                  <a:lnTo>
                    <a:pt x="34" y="45"/>
                  </a:lnTo>
                  <a:lnTo>
                    <a:pt x="14" y="36"/>
                  </a:lnTo>
                  <a:lnTo>
                    <a:pt x="23" y="67"/>
                  </a:lnTo>
                  <a:lnTo>
                    <a:pt x="0" y="66"/>
                  </a:lnTo>
                  <a:lnTo>
                    <a:pt x="23" y="97"/>
                  </a:lnTo>
                  <a:lnTo>
                    <a:pt x="0" y="99"/>
                  </a:lnTo>
                  <a:lnTo>
                    <a:pt x="38" y="122"/>
                  </a:lnTo>
                  <a:lnTo>
                    <a:pt x="14" y="130"/>
                  </a:lnTo>
                  <a:lnTo>
                    <a:pt x="60" y="138"/>
                  </a:lnTo>
                  <a:lnTo>
                    <a:pt x="40" y="153"/>
                  </a:lnTo>
                  <a:lnTo>
                    <a:pt x="82" y="144"/>
                  </a:lnTo>
                  <a:lnTo>
                    <a:pt x="73" y="166"/>
                  </a:lnTo>
                  <a:lnTo>
                    <a:pt x="109" y="143"/>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3" name="Freeform 48"/>
            <p:cNvSpPr>
              <a:spLocks/>
            </p:cNvSpPr>
            <p:nvPr/>
          </p:nvSpPr>
          <p:spPr bwMode="auto">
            <a:xfrm>
              <a:off x="4501" y="324"/>
              <a:ext cx="139" cy="126"/>
            </a:xfrm>
            <a:custGeom>
              <a:avLst/>
              <a:gdLst>
                <a:gd name="T0" fmla="*/ 73 w 139"/>
                <a:gd name="T1" fmla="*/ 126 h 126"/>
                <a:gd name="T2" fmla="*/ 84 w 139"/>
                <a:gd name="T3" fmla="*/ 125 h 126"/>
                <a:gd name="T4" fmla="*/ 96 w 139"/>
                <a:gd name="T5" fmla="*/ 122 h 126"/>
                <a:gd name="T6" fmla="*/ 107 w 139"/>
                <a:gd name="T7" fmla="*/ 115 h 126"/>
                <a:gd name="T8" fmla="*/ 118 w 139"/>
                <a:gd name="T9" fmla="*/ 108 h 126"/>
                <a:gd name="T10" fmla="*/ 128 w 139"/>
                <a:gd name="T11" fmla="*/ 99 h 126"/>
                <a:gd name="T12" fmla="*/ 133 w 139"/>
                <a:gd name="T13" fmla="*/ 87 h 126"/>
                <a:gd name="T14" fmla="*/ 137 w 139"/>
                <a:gd name="T15" fmla="*/ 76 h 126"/>
                <a:gd name="T16" fmla="*/ 139 w 139"/>
                <a:gd name="T17" fmla="*/ 63 h 126"/>
                <a:gd name="T18" fmla="*/ 139 w 139"/>
                <a:gd name="T19" fmla="*/ 58 h 126"/>
                <a:gd name="T20" fmla="*/ 135 w 139"/>
                <a:gd name="T21" fmla="*/ 45 h 126"/>
                <a:gd name="T22" fmla="*/ 131 w 139"/>
                <a:gd name="T23" fmla="*/ 33 h 126"/>
                <a:gd name="T24" fmla="*/ 124 w 139"/>
                <a:gd name="T25" fmla="*/ 23 h 126"/>
                <a:gd name="T26" fmla="*/ 113 w 139"/>
                <a:gd name="T27" fmla="*/ 15 h 126"/>
                <a:gd name="T28" fmla="*/ 102 w 139"/>
                <a:gd name="T29" fmla="*/ 8 h 126"/>
                <a:gd name="T30" fmla="*/ 91 w 139"/>
                <a:gd name="T31" fmla="*/ 4 h 126"/>
                <a:gd name="T32" fmla="*/ 76 w 139"/>
                <a:gd name="T33" fmla="*/ 0 h 126"/>
                <a:gd name="T34" fmla="*/ 65 w 139"/>
                <a:gd name="T35" fmla="*/ 0 h 126"/>
                <a:gd name="T36" fmla="*/ 56 w 139"/>
                <a:gd name="T37" fmla="*/ 2 h 126"/>
                <a:gd name="T38" fmla="*/ 42 w 139"/>
                <a:gd name="T39" fmla="*/ 5 h 126"/>
                <a:gd name="T40" fmla="*/ 31 w 139"/>
                <a:gd name="T41" fmla="*/ 12 h 126"/>
                <a:gd name="T42" fmla="*/ 20 w 139"/>
                <a:gd name="T43" fmla="*/ 18 h 126"/>
                <a:gd name="T44" fmla="*/ 12 w 139"/>
                <a:gd name="T45" fmla="*/ 28 h 126"/>
                <a:gd name="T46" fmla="*/ 5 w 139"/>
                <a:gd name="T47" fmla="*/ 40 h 126"/>
                <a:gd name="T48" fmla="*/ 1 w 139"/>
                <a:gd name="T49" fmla="*/ 51 h 126"/>
                <a:gd name="T50" fmla="*/ 0 w 139"/>
                <a:gd name="T51" fmla="*/ 63 h 126"/>
                <a:gd name="T52" fmla="*/ 0 w 139"/>
                <a:gd name="T53" fmla="*/ 71 h 126"/>
                <a:gd name="T54" fmla="*/ 3 w 139"/>
                <a:gd name="T55" fmla="*/ 82 h 126"/>
                <a:gd name="T56" fmla="*/ 9 w 139"/>
                <a:gd name="T57" fmla="*/ 94 h 126"/>
                <a:gd name="T58" fmla="*/ 16 w 139"/>
                <a:gd name="T59" fmla="*/ 104 h 126"/>
                <a:gd name="T60" fmla="*/ 25 w 139"/>
                <a:gd name="T61" fmla="*/ 112 h 126"/>
                <a:gd name="T62" fmla="*/ 36 w 139"/>
                <a:gd name="T63" fmla="*/ 118 h 126"/>
                <a:gd name="T64" fmla="*/ 49 w 139"/>
                <a:gd name="T65" fmla="*/ 123 h 126"/>
                <a:gd name="T66" fmla="*/ 62 w 139"/>
                <a:gd name="T67" fmla="*/ 126 h 1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26"/>
                <a:gd name="T104" fmla="*/ 139 w 139"/>
                <a:gd name="T105" fmla="*/ 126 h 1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26">
                  <a:moveTo>
                    <a:pt x="69" y="126"/>
                  </a:moveTo>
                  <a:lnTo>
                    <a:pt x="73" y="126"/>
                  </a:lnTo>
                  <a:lnTo>
                    <a:pt x="76" y="126"/>
                  </a:lnTo>
                  <a:lnTo>
                    <a:pt x="84" y="125"/>
                  </a:lnTo>
                  <a:lnTo>
                    <a:pt x="91" y="123"/>
                  </a:lnTo>
                  <a:lnTo>
                    <a:pt x="96" y="122"/>
                  </a:lnTo>
                  <a:lnTo>
                    <a:pt x="102" y="118"/>
                  </a:lnTo>
                  <a:lnTo>
                    <a:pt x="107" y="115"/>
                  </a:lnTo>
                  <a:lnTo>
                    <a:pt x="113" y="112"/>
                  </a:lnTo>
                  <a:lnTo>
                    <a:pt x="118" y="108"/>
                  </a:lnTo>
                  <a:lnTo>
                    <a:pt x="124" y="104"/>
                  </a:lnTo>
                  <a:lnTo>
                    <a:pt x="128" y="99"/>
                  </a:lnTo>
                  <a:lnTo>
                    <a:pt x="131" y="94"/>
                  </a:lnTo>
                  <a:lnTo>
                    <a:pt x="133" y="87"/>
                  </a:lnTo>
                  <a:lnTo>
                    <a:pt x="135" y="82"/>
                  </a:lnTo>
                  <a:lnTo>
                    <a:pt x="137" y="76"/>
                  </a:lnTo>
                  <a:lnTo>
                    <a:pt x="139" y="71"/>
                  </a:lnTo>
                  <a:lnTo>
                    <a:pt x="139" y="63"/>
                  </a:lnTo>
                  <a:lnTo>
                    <a:pt x="139" y="61"/>
                  </a:lnTo>
                  <a:lnTo>
                    <a:pt x="139" y="58"/>
                  </a:lnTo>
                  <a:lnTo>
                    <a:pt x="137" y="51"/>
                  </a:lnTo>
                  <a:lnTo>
                    <a:pt x="135" y="45"/>
                  </a:lnTo>
                  <a:lnTo>
                    <a:pt x="133" y="40"/>
                  </a:lnTo>
                  <a:lnTo>
                    <a:pt x="131" y="33"/>
                  </a:lnTo>
                  <a:lnTo>
                    <a:pt x="128" y="28"/>
                  </a:lnTo>
                  <a:lnTo>
                    <a:pt x="124" y="23"/>
                  </a:lnTo>
                  <a:lnTo>
                    <a:pt x="118" y="18"/>
                  </a:lnTo>
                  <a:lnTo>
                    <a:pt x="113" y="15"/>
                  </a:lnTo>
                  <a:lnTo>
                    <a:pt x="107" y="12"/>
                  </a:lnTo>
                  <a:lnTo>
                    <a:pt x="102" y="8"/>
                  </a:lnTo>
                  <a:lnTo>
                    <a:pt x="96" y="5"/>
                  </a:lnTo>
                  <a:lnTo>
                    <a:pt x="91" y="4"/>
                  </a:lnTo>
                  <a:lnTo>
                    <a:pt x="84" y="2"/>
                  </a:lnTo>
                  <a:lnTo>
                    <a:pt x="76" y="0"/>
                  </a:lnTo>
                  <a:lnTo>
                    <a:pt x="69" y="0"/>
                  </a:lnTo>
                  <a:lnTo>
                    <a:pt x="65" y="0"/>
                  </a:lnTo>
                  <a:lnTo>
                    <a:pt x="62" y="0"/>
                  </a:lnTo>
                  <a:lnTo>
                    <a:pt x="56" y="2"/>
                  </a:lnTo>
                  <a:lnTo>
                    <a:pt x="49" y="4"/>
                  </a:lnTo>
                  <a:lnTo>
                    <a:pt x="42" y="5"/>
                  </a:lnTo>
                  <a:lnTo>
                    <a:pt x="36" y="8"/>
                  </a:lnTo>
                  <a:lnTo>
                    <a:pt x="31" y="12"/>
                  </a:lnTo>
                  <a:lnTo>
                    <a:pt x="25" y="15"/>
                  </a:lnTo>
                  <a:lnTo>
                    <a:pt x="20" y="18"/>
                  </a:lnTo>
                  <a:lnTo>
                    <a:pt x="16" y="23"/>
                  </a:lnTo>
                  <a:lnTo>
                    <a:pt x="12" y="28"/>
                  </a:lnTo>
                  <a:lnTo>
                    <a:pt x="9" y="33"/>
                  </a:lnTo>
                  <a:lnTo>
                    <a:pt x="5" y="40"/>
                  </a:lnTo>
                  <a:lnTo>
                    <a:pt x="3" y="45"/>
                  </a:lnTo>
                  <a:lnTo>
                    <a:pt x="1" y="51"/>
                  </a:lnTo>
                  <a:lnTo>
                    <a:pt x="0" y="58"/>
                  </a:lnTo>
                  <a:lnTo>
                    <a:pt x="0" y="63"/>
                  </a:lnTo>
                  <a:lnTo>
                    <a:pt x="0" y="67"/>
                  </a:lnTo>
                  <a:lnTo>
                    <a:pt x="0" y="71"/>
                  </a:lnTo>
                  <a:lnTo>
                    <a:pt x="1" y="76"/>
                  </a:lnTo>
                  <a:lnTo>
                    <a:pt x="3" y="82"/>
                  </a:lnTo>
                  <a:lnTo>
                    <a:pt x="5" y="87"/>
                  </a:lnTo>
                  <a:lnTo>
                    <a:pt x="9" y="94"/>
                  </a:lnTo>
                  <a:lnTo>
                    <a:pt x="12" y="99"/>
                  </a:lnTo>
                  <a:lnTo>
                    <a:pt x="16" y="104"/>
                  </a:lnTo>
                  <a:lnTo>
                    <a:pt x="20" y="108"/>
                  </a:lnTo>
                  <a:lnTo>
                    <a:pt x="25" y="112"/>
                  </a:lnTo>
                  <a:lnTo>
                    <a:pt x="31" y="115"/>
                  </a:lnTo>
                  <a:lnTo>
                    <a:pt x="36" y="118"/>
                  </a:lnTo>
                  <a:lnTo>
                    <a:pt x="42" y="122"/>
                  </a:lnTo>
                  <a:lnTo>
                    <a:pt x="49" y="123"/>
                  </a:lnTo>
                  <a:lnTo>
                    <a:pt x="56" y="125"/>
                  </a:lnTo>
                  <a:lnTo>
                    <a:pt x="62" y="126"/>
                  </a:lnTo>
                  <a:lnTo>
                    <a:pt x="69" y="126"/>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4" name="Freeform 49"/>
            <p:cNvSpPr>
              <a:spLocks/>
            </p:cNvSpPr>
            <p:nvPr/>
          </p:nvSpPr>
          <p:spPr bwMode="auto">
            <a:xfrm>
              <a:off x="4526" y="347"/>
              <a:ext cx="90" cy="82"/>
            </a:xfrm>
            <a:custGeom>
              <a:avLst/>
              <a:gdLst>
                <a:gd name="T0" fmla="*/ 46 w 90"/>
                <a:gd name="T1" fmla="*/ 82 h 82"/>
                <a:gd name="T2" fmla="*/ 53 w 90"/>
                <a:gd name="T3" fmla="*/ 81 h 82"/>
                <a:gd name="T4" fmla="*/ 62 w 90"/>
                <a:gd name="T5" fmla="*/ 79 h 82"/>
                <a:gd name="T6" fmla="*/ 70 w 90"/>
                <a:gd name="T7" fmla="*/ 74 h 82"/>
                <a:gd name="T8" fmla="*/ 77 w 90"/>
                <a:gd name="T9" fmla="*/ 69 h 82"/>
                <a:gd name="T10" fmla="*/ 82 w 90"/>
                <a:gd name="T11" fmla="*/ 64 h 82"/>
                <a:gd name="T12" fmla="*/ 86 w 90"/>
                <a:gd name="T13" fmla="*/ 56 h 82"/>
                <a:gd name="T14" fmla="*/ 88 w 90"/>
                <a:gd name="T15" fmla="*/ 49 h 82"/>
                <a:gd name="T16" fmla="*/ 90 w 90"/>
                <a:gd name="T17" fmla="*/ 41 h 82"/>
                <a:gd name="T18" fmla="*/ 90 w 90"/>
                <a:gd name="T19" fmla="*/ 36 h 82"/>
                <a:gd name="T20" fmla="*/ 88 w 90"/>
                <a:gd name="T21" fmla="*/ 28 h 82"/>
                <a:gd name="T22" fmla="*/ 84 w 90"/>
                <a:gd name="T23" fmla="*/ 22 h 82"/>
                <a:gd name="T24" fmla="*/ 79 w 90"/>
                <a:gd name="T25" fmla="*/ 15 h 82"/>
                <a:gd name="T26" fmla="*/ 73 w 90"/>
                <a:gd name="T27" fmla="*/ 10 h 82"/>
                <a:gd name="T28" fmla="*/ 66 w 90"/>
                <a:gd name="T29" fmla="*/ 5 h 82"/>
                <a:gd name="T30" fmla="*/ 59 w 90"/>
                <a:gd name="T31" fmla="*/ 2 h 82"/>
                <a:gd name="T32" fmla="*/ 50 w 90"/>
                <a:gd name="T33" fmla="*/ 0 h 82"/>
                <a:gd name="T34" fmla="*/ 42 w 90"/>
                <a:gd name="T35" fmla="*/ 0 h 82"/>
                <a:gd name="T36" fmla="*/ 35 w 90"/>
                <a:gd name="T37" fmla="*/ 0 h 82"/>
                <a:gd name="T38" fmla="*/ 28 w 90"/>
                <a:gd name="T39" fmla="*/ 4 h 82"/>
                <a:gd name="T40" fmla="*/ 20 w 90"/>
                <a:gd name="T41" fmla="*/ 7 h 82"/>
                <a:gd name="T42" fmla="*/ 13 w 90"/>
                <a:gd name="T43" fmla="*/ 12 h 82"/>
                <a:gd name="T44" fmla="*/ 7 w 90"/>
                <a:gd name="T45" fmla="*/ 18 h 82"/>
                <a:gd name="T46" fmla="*/ 2 w 90"/>
                <a:gd name="T47" fmla="*/ 25 h 82"/>
                <a:gd name="T48" fmla="*/ 0 w 90"/>
                <a:gd name="T49" fmla="*/ 33 h 82"/>
                <a:gd name="T50" fmla="*/ 0 w 90"/>
                <a:gd name="T51" fmla="*/ 41 h 82"/>
                <a:gd name="T52" fmla="*/ 0 w 90"/>
                <a:gd name="T53" fmla="*/ 44 h 82"/>
                <a:gd name="T54" fmla="*/ 2 w 90"/>
                <a:gd name="T55" fmla="*/ 53 h 82"/>
                <a:gd name="T56" fmla="*/ 4 w 90"/>
                <a:gd name="T57" fmla="*/ 59 h 82"/>
                <a:gd name="T58" fmla="*/ 9 w 90"/>
                <a:gd name="T59" fmla="*/ 66 h 82"/>
                <a:gd name="T60" fmla="*/ 17 w 90"/>
                <a:gd name="T61" fmla="*/ 72 h 82"/>
                <a:gd name="T62" fmla="*/ 24 w 90"/>
                <a:gd name="T63" fmla="*/ 77 h 82"/>
                <a:gd name="T64" fmla="*/ 31 w 90"/>
                <a:gd name="T65" fmla="*/ 79 h 82"/>
                <a:gd name="T66" fmla="*/ 40 w 90"/>
                <a:gd name="T67" fmla="*/ 81 h 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0"/>
                <a:gd name="T103" fmla="*/ 0 h 82"/>
                <a:gd name="T104" fmla="*/ 90 w 90"/>
                <a:gd name="T105" fmla="*/ 82 h 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0" h="82">
                  <a:moveTo>
                    <a:pt x="44" y="82"/>
                  </a:moveTo>
                  <a:lnTo>
                    <a:pt x="46" y="82"/>
                  </a:lnTo>
                  <a:lnTo>
                    <a:pt x="50" y="81"/>
                  </a:lnTo>
                  <a:lnTo>
                    <a:pt x="53" y="81"/>
                  </a:lnTo>
                  <a:lnTo>
                    <a:pt x="59" y="79"/>
                  </a:lnTo>
                  <a:lnTo>
                    <a:pt x="62" y="79"/>
                  </a:lnTo>
                  <a:lnTo>
                    <a:pt x="66" y="77"/>
                  </a:lnTo>
                  <a:lnTo>
                    <a:pt x="70" y="74"/>
                  </a:lnTo>
                  <a:lnTo>
                    <a:pt x="73" y="72"/>
                  </a:lnTo>
                  <a:lnTo>
                    <a:pt x="77" y="69"/>
                  </a:lnTo>
                  <a:lnTo>
                    <a:pt x="79" y="66"/>
                  </a:lnTo>
                  <a:lnTo>
                    <a:pt x="82" y="64"/>
                  </a:lnTo>
                  <a:lnTo>
                    <a:pt x="84" y="59"/>
                  </a:lnTo>
                  <a:lnTo>
                    <a:pt x="86" y="56"/>
                  </a:lnTo>
                  <a:lnTo>
                    <a:pt x="88" y="53"/>
                  </a:lnTo>
                  <a:lnTo>
                    <a:pt x="88" y="49"/>
                  </a:lnTo>
                  <a:lnTo>
                    <a:pt x="90" y="44"/>
                  </a:lnTo>
                  <a:lnTo>
                    <a:pt x="90" y="41"/>
                  </a:lnTo>
                  <a:lnTo>
                    <a:pt x="90" y="38"/>
                  </a:lnTo>
                  <a:lnTo>
                    <a:pt x="90" y="36"/>
                  </a:lnTo>
                  <a:lnTo>
                    <a:pt x="88" y="33"/>
                  </a:lnTo>
                  <a:lnTo>
                    <a:pt x="88" y="28"/>
                  </a:lnTo>
                  <a:lnTo>
                    <a:pt x="86" y="25"/>
                  </a:lnTo>
                  <a:lnTo>
                    <a:pt x="84" y="22"/>
                  </a:lnTo>
                  <a:lnTo>
                    <a:pt x="82" y="18"/>
                  </a:lnTo>
                  <a:lnTo>
                    <a:pt x="79" y="15"/>
                  </a:lnTo>
                  <a:lnTo>
                    <a:pt x="77" y="12"/>
                  </a:lnTo>
                  <a:lnTo>
                    <a:pt x="73" y="10"/>
                  </a:lnTo>
                  <a:lnTo>
                    <a:pt x="70" y="7"/>
                  </a:lnTo>
                  <a:lnTo>
                    <a:pt x="66" y="5"/>
                  </a:lnTo>
                  <a:lnTo>
                    <a:pt x="62" y="4"/>
                  </a:lnTo>
                  <a:lnTo>
                    <a:pt x="59" y="2"/>
                  </a:lnTo>
                  <a:lnTo>
                    <a:pt x="53" y="0"/>
                  </a:lnTo>
                  <a:lnTo>
                    <a:pt x="50" y="0"/>
                  </a:lnTo>
                  <a:lnTo>
                    <a:pt x="44" y="0"/>
                  </a:lnTo>
                  <a:lnTo>
                    <a:pt x="42" y="0"/>
                  </a:lnTo>
                  <a:lnTo>
                    <a:pt x="40" y="0"/>
                  </a:lnTo>
                  <a:lnTo>
                    <a:pt x="35" y="0"/>
                  </a:lnTo>
                  <a:lnTo>
                    <a:pt x="31" y="2"/>
                  </a:lnTo>
                  <a:lnTo>
                    <a:pt x="28" y="4"/>
                  </a:lnTo>
                  <a:lnTo>
                    <a:pt x="24" y="5"/>
                  </a:lnTo>
                  <a:lnTo>
                    <a:pt x="20" y="7"/>
                  </a:lnTo>
                  <a:lnTo>
                    <a:pt x="17" y="10"/>
                  </a:lnTo>
                  <a:lnTo>
                    <a:pt x="13" y="12"/>
                  </a:lnTo>
                  <a:lnTo>
                    <a:pt x="9" y="15"/>
                  </a:lnTo>
                  <a:lnTo>
                    <a:pt x="7" y="18"/>
                  </a:lnTo>
                  <a:lnTo>
                    <a:pt x="4" y="22"/>
                  </a:lnTo>
                  <a:lnTo>
                    <a:pt x="2" y="25"/>
                  </a:lnTo>
                  <a:lnTo>
                    <a:pt x="2" y="28"/>
                  </a:lnTo>
                  <a:lnTo>
                    <a:pt x="0" y="33"/>
                  </a:lnTo>
                  <a:lnTo>
                    <a:pt x="0" y="36"/>
                  </a:lnTo>
                  <a:lnTo>
                    <a:pt x="0" y="41"/>
                  </a:lnTo>
                  <a:lnTo>
                    <a:pt x="0" y="43"/>
                  </a:lnTo>
                  <a:lnTo>
                    <a:pt x="0" y="44"/>
                  </a:lnTo>
                  <a:lnTo>
                    <a:pt x="0" y="49"/>
                  </a:lnTo>
                  <a:lnTo>
                    <a:pt x="2" y="53"/>
                  </a:lnTo>
                  <a:lnTo>
                    <a:pt x="2" y="56"/>
                  </a:lnTo>
                  <a:lnTo>
                    <a:pt x="4" y="59"/>
                  </a:lnTo>
                  <a:lnTo>
                    <a:pt x="7" y="64"/>
                  </a:lnTo>
                  <a:lnTo>
                    <a:pt x="9" y="66"/>
                  </a:lnTo>
                  <a:lnTo>
                    <a:pt x="13" y="69"/>
                  </a:lnTo>
                  <a:lnTo>
                    <a:pt x="17" y="72"/>
                  </a:lnTo>
                  <a:lnTo>
                    <a:pt x="20" y="74"/>
                  </a:lnTo>
                  <a:lnTo>
                    <a:pt x="24" y="77"/>
                  </a:lnTo>
                  <a:lnTo>
                    <a:pt x="28" y="79"/>
                  </a:lnTo>
                  <a:lnTo>
                    <a:pt x="31" y="79"/>
                  </a:lnTo>
                  <a:lnTo>
                    <a:pt x="35" y="81"/>
                  </a:lnTo>
                  <a:lnTo>
                    <a:pt x="40" y="81"/>
                  </a:lnTo>
                  <a:lnTo>
                    <a:pt x="44" y="8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5" name="Freeform 50"/>
            <p:cNvSpPr>
              <a:spLocks/>
            </p:cNvSpPr>
            <p:nvPr/>
          </p:nvSpPr>
          <p:spPr bwMode="auto">
            <a:xfrm>
              <a:off x="4550" y="369"/>
              <a:ext cx="44" cy="39"/>
            </a:xfrm>
            <a:custGeom>
              <a:avLst/>
              <a:gdLst>
                <a:gd name="T0" fmla="*/ 22 w 44"/>
                <a:gd name="T1" fmla="*/ 39 h 39"/>
                <a:gd name="T2" fmla="*/ 24 w 44"/>
                <a:gd name="T3" fmla="*/ 39 h 39"/>
                <a:gd name="T4" fmla="*/ 26 w 44"/>
                <a:gd name="T5" fmla="*/ 39 h 39"/>
                <a:gd name="T6" fmla="*/ 27 w 44"/>
                <a:gd name="T7" fmla="*/ 37 h 39"/>
                <a:gd name="T8" fmla="*/ 29 w 44"/>
                <a:gd name="T9" fmla="*/ 37 h 39"/>
                <a:gd name="T10" fmla="*/ 31 w 44"/>
                <a:gd name="T11" fmla="*/ 36 h 39"/>
                <a:gd name="T12" fmla="*/ 33 w 44"/>
                <a:gd name="T13" fmla="*/ 36 h 39"/>
                <a:gd name="T14" fmla="*/ 36 w 44"/>
                <a:gd name="T15" fmla="*/ 34 h 39"/>
                <a:gd name="T16" fmla="*/ 40 w 44"/>
                <a:gd name="T17" fmla="*/ 31 h 39"/>
                <a:gd name="T18" fmla="*/ 40 w 44"/>
                <a:gd name="T19" fmla="*/ 29 h 39"/>
                <a:gd name="T20" fmla="*/ 42 w 44"/>
                <a:gd name="T21" fmla="*/ 27 h 39"/>
                <a:gd name="T22" fmla="*/ 42 w 44"/>
                <a:gd name="T23" fmla="*/ 26 h 39"/>
                <a:gd name="T24" fmla="*/ 42 w 44"/>
                <a:gd name="T25" fmla="*/ 22 h 39"/>
                <a:gd name="T26" fmla="*/ 44 w 44"/>
                <a:gd name="T27" fmla="*/ 21 h 39"/>
                <a:gd name="T28" fmla="*/ 44 w 44"/>
                <a:gd name="T29" fmla="*/ 19 h 39"/>
                <a:gd name="T30" fmla="*/ 44 w 44"/>
                <a:gd name="T31" fmla="*/ 18 h 39"/>
                <a:gd name="T32" fmla="*/ 42 w 44"/>
                <a:gd name="T33" fmla="*/ 14 h 39"/>
                <a:gd name="T34" fmla="*/ 42 w 44"/>
                <a:gd name="T35" fmla="*/ 13 h 39"/>
                <a:gd name="T36" fmla="*/ 42 w 44"/>
                <a:gd name="T37" fmla="*/ 11 h 39"/>
                <a:gd name="T38" fmla="*/ 40 w 44"/>
                <a:gd name="T39" fmla="*/ 9 h 39"/>
                <a:gd name="T40" fmla="*/ 38 w 44"/>
                <a:gd name="T41" fmla="*/ 6 h 39"/>
                <a:gd name="T42" fmla="*/ 35 w 44"/>
                <a:gd name="T43" fmla="*/ 4 h 39"/>
                <a:gd name="T44" fmla="*/ 31 w 44"/>
                <a:gd name="T45" fmla="*/ 1 h 39"/>
                <a:gd name="T46" fmla="*/ 29 w 44"/>
                <a:gd name="T47" fmla="*/ 1 h 39"/>
                <a:gd name="T48" fmla="*/ 27 w 44"/>
                <a:gd name="T49" fmla="*/ 0 h 39"/>
                <a:gd name="T50" fmla="*/ 26 w 44"/>
                <a:gd name="T51" fmla="*/ 0 h 39"/>
                <a:gd name="T52" fmla="*/ 24 w 44"/>
                <a:gd name="T53" fmla="*/ 0 h 39"/>
                <a:gd name="T54" fmla="*/ 22 w 44"/>
                <a:gd name="T55" fmla="*/ 0 h 39"/>
                <a:gd name="T56" fmla="*/ 18 w 44"/>
                <a:gd name="T57" fmla="*/ 0 h 39"/>
                <a:gd name="T58" fmla="*/ 16 w 44"/>
                <a:gd name="T59" fmla="*/ 0 h 39"/>
                <a:gd name="T60" fmla="*/ 15 w 44"/>
                <a:gd name="T61" fmla="*/ 0 h 39"/>
                <a:gd name="T62" fmla="*/ 13 w 44"/>
                <a:gd name="T63" fmla="*/ 1 h 39"/>
                <a:gd name="T64" fmla="*/ 11 w 44"/>
                <a:gd name="T65" fmla="*/ 1 h 39"/>
                <a:gd name="T66" fmla="*/ 9 w 44"/>
                <a:gd name="T67" fmla="*/ 3 h 39"/>
                <a:gd name="T68" fmla="*/ 5 w 44"/>
                <a:gd name="T69" fmla="*/ 4 h 39"/>
                <a:gd name="T70" fmla="*/ 4 w 44"/>
                <a:gd name="T71" fmla="*/ 8 h 39"/>
                <a:gd name="T72" fmla="*/ 2 w 44"/>
                <a:gd name="T73" fmla="*/ 11 h 39"/>
                <a:gd name="T74" fmla="*/ 0 w 44"/>
                <a:gd name="T75" fmla="*/ 13 h 39"/>
                <a:gd name="T76" fmla="*/ 0 w 44"/>
                <a:gd name="T77" fmla="*/ 14 h 39"/>
                <a:gd name="T78" fmla="*/ 0 w 44"/>
                <a:gd name="T79" fmla="*/ 18 h 39"/>
                <a:gd name="T80" fmla="*/ 0 w 44"/>
                <a:gd name="T81" fmla="*/ 19 h 39"/>
                <a:gd name="T82" fmla="*/ 0 w 44"/>
                <a:gd name="T83" fmla="*/ 21 h 39"/>
                <a:gd name="T84" fmla="*/ 0 w 44"/>
                <a:gd name="T85" fmla="*/ 22 h 39"/>
                <a:gd name="T86" fmla="*/ 0 w 44"/>
                <a:gd name="T87" fmla="*/ 26 h 39"/>
                <a:gd name="T88" fmla="*/ 2 w 44"/>
                <a:gd name="T89" fmla="*/ 27 h 39"/>
                <a:gd name="T90" fmla="*/ 2 w 44"/>
                <a:gd name="T91" fmla="*/ 29 h 39"/>
                <a:gd name="T92" fmla="*/ 4 w 44"/>
                <a:gd name="T93" fmla="*/ 31 h 39"/>
                <a:gd name="T94" fmla="*/ 5 w 44"/>
                <a:gd name="T95" fmla="*/ 34 h 39"/>
                <a:gd name="T96" fmla="*/ 9 w 44"/>
                <a:gd name="T97" fmla="*/ 36 h 39"/>
                <a:gd name="T98" fmla="*/ 11 w 44"/>
                <a:gd name="T99" fmla="*/ 36 h 39"/>
                <a:gd name="T100" fmla="*/ 13 w 44"/>
                <a:gd name="T101" fmla="*/ 37 h 39"/>
                <a:gd name="T102" fmla="*/ 15 w 44"/>
                <a:gd name="T103" fmla="*/ 37 h 39"/>
                <a:gd name="T104" fmla="*/ 16 w 44"/>
                <a:gd name="T105" fmla="*/ 39 h 39"/>
                <a:gd name="T106" fmla="*/ 18 w 44"/>
                <a:gd name="T107" fmla="*/ 39 h 39"/>
                <a:gd name="T108" fmla="*/ 22 w 44"/>
                <a:gd name="T109" fmla="*/ 39 h 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
                <a:gd name="T166" fmla="*/ 0 h 39"/>
                <a:gd name="T167" fmla="*/ 44 w 44"/>
                <a:gd name="T168" fmla="*/ 39 h 3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 h="39">
                  <a:moveTo>
                    <a:pt x="22" y="39"/>
                  </a:moveTo>
                  <a:lnTo>
                    <a:pt x="24" y="39"/>
                  </a:lnTo>
                  <a:lnTo>
                    <a:pt x="26" y="39"/>
                  </a:lnTo>
                  <a:lnTo>
                    <a:pt x="27" y="37"/>
                  </a:lnTo>
                  <a:lnTo>
                    <a:pt x="29" y="37"/>
                  </a:lnTo>
                  <a:lnTo>
                    <a:pt x="31" y="36"/>
                  </a:lnTo>
                  <a:lnTo>
                    <a:pt x="33" y="36"/>
                  </a:lnTo>
                  <a:lnTo>
                    <a:pt x="36" y="34"/>
                  </a:lnTo>
                  <a:lnTo>
                    <a:pt x="40" y="31"/>
                  </a:lnTo>
                  <a:lnTo>
                    <a:pt x="40" y="29"/>
                  </a:lnTo>
                  <a:lnTo>
                    <a:pt x="42" y="27"/>
                  </a:lnTo>
                  <a:lnTo>
                    <a:pt x="42" y="26"/>
                  </a:lnTo>
                  <a:lnTo>
                    <a:pt x="42" y="22"/>
                  </a:lnTo>
                  <a:lnTo>
                    <a:pt x="44" y="21"/>
                  </a:lnTo>
                  <a:lnTo>
                    <a:pt x="44" y="19"/>
                  </a:lnTo>
                  <a:lnTo>
                    <a:pt x="44" y="18"/>
                  </a:lnTo>
                  <a:lnTo>
                    <a:pt x="42" y="14"/>
                  </a:lnTo>
                  <a:lnTo>
                    <a:pt x="42" y="13"/>
                  </a:lnTo>
                  <a:lnTo>
                    <a:pt x="42" y="11"/>
                  </a:lnTo>
                  <a:lnTo>
                    <a:pt x="40" y="9"/>
                  </a:lnTo>
                  <a:lnTo>
                    <a:pt x="38" y="6"/>
                  </a:lnTo>
                  <a:lnTo>
                    <a:pt x="35" y="4"/>
                  </a:lnTo>
                  <a:lnTo>
                    <a:pt x="31" y="1"/>
                  </a:lnTo>
                  <a:lnTo>
                    <a:pt x="29" y="1"/>
                  </a:lnTo>
                  <a:lnTo>
                    <a:pt x="27" y="0"/>
                  </a:lnTo>
                  <a:lnTo>
                    <a:pt x="26" y="0"/>
                  </a:lnTo>
                  <a:lnTo>
                    <a:pt x="24" y="0"/>
                  </a:lnTo>
                  <a:lnTo>
                    <a:pt x="22" y="0"/>
                  </a:lnTo>
                  <a:lnTo>
                    <a:pt x="18" y="0"/>
                  </a:lnTo>
                  <a:lnTo>
                    <a:pt x="16" y="0"/>
                  </a:lnTo>
                  <a:lnTo>
                    <a:pt x="15" y="0"/>
                  </a:lnTo>
                  <a:lnTo>
                    <a:pt x="13" y="1"/>
                  </a:lnTo>
                  <a:lnTo>
                    <a:pt x="11" y="1"/>
                  </a:lnTo>
                  <a:lnTo>
                    <a:pt x="9" y="3"/>
                  </a:lnTo>
                  <a:lnTo>
                    <a:pt x="5" y="4"/>
                  </a:lnTo>
                  <a:lnTo>
                    <a:pt x="4" y="8"/>
                  </a:lnTo>
                  <a:lnTo>
                    <a:pt x="2" y="11"/>
                  </a:lnTo>
                  <a:lnTo>
                    <a:pt x="0" y="13"/>
                  </a:lnTo>
                  <a:lnTo>
                    <a:pt x="0" y="14"/>
                  </a:lnTo>
                  <a:lnTo>
                    <a:pt x="0" y="18"/>
                  </a:lnTo>
                  <a:lnTo>
                    <a:pt x="0" y="19"/>
                  </a:lnTo>
                  <a:lnTo>
                    <a:pt x="0" y="21"/>
                  </a:lnTo>
                  <a:lnTo>
                    <a:pt x="0" y="22"/>
                  </a:lnTo>
                  <a:lnTo>
                    <a:pt x="0" y="26"/>
                  </a:lnTo>
                  <a:lnTo>
                    <a:pt x="2" y="27"/>
                  </a:lnTo>
                  <a:lnTo>
                    <a:pt x="2" y="29"/>
                  </a:lnTo>
                  <a:lnTo>
                    <a:pt x="4" y="31"/>
                  </a:lnTo>
                  <a:lnTo>
                    <a:pt x="5" y="34"/>
                  </a:lnTo>
                  <a:lnTo>
                    <a:pt x="9" y="36"/>
                  </a:lnTo>
                  <a:lnTo>
                    <a:pt x="11" y="36"/>
                  </a:lnTo>
                  <a:lnTo>
                    <a:pt x="13" y="37"/>
                  </a:lnTo>
                  <a:lnTo>
                    <a:pt x="15" y="37"/>
                  </a:lnTo>
                  <a:lnTo>
                    <a:pt x="16" y="39"/>
                  </a:lnTo>
                  <a:lnTo>
                    <a:pt x="18" y="39"/>
                  </a:lnTo>
                  <a:lnTo>
                    <a:pt x="22" y="39"/>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6" name="Freeform 51"/>
            <p:cNvSpPr>
              <a:spLocks/>
            </p:cNvSpPr>
            <p:nvPr/>
          </p:nvSpPr>
          <p:spPr bwMode="auto">
            <a:xfrm>
              <a:off x="5360" y="214"/>
              <a:ext cx="217" cy="192"/>
            </a:xfrm>
            <a:custGeom>
              <a:avLst/>
              <a:gdLst>
                <a:gd name="T0" fmla="*/ 217 w 217"/>
                <a:gd name="T1" fmla="*/ 91 h 192"/>
                <a:gd name="T2" fmla="*/ 216 w 217"/>
                <a:gd name="T3" fmla="*/ 81 h 192"/>
                <a:gd name="T4" fmla="*/ 214 w 217"/>
                <a:gd name="T5" fmla="*/ 71 h 192"/>
                <a:gd name="T6" fmla="*/ 210 w 217"/>
                <a:gd name="T7" fmla="*/ 61 h 192"/>
                <a:gd name="T8" fmla="*/ 205 w 217"/>
                <a:gd name="T9" fmla="*/ 53 h 192"/>
                <a:gd name="T10" fmla="*/ 199 w 217"/>
                <a:gd name="T11" fmla="*/ 43 h 192"/>
                <a:gd name="T12" fmla="*/ 194 w 217"/>
                <a:gd name="T13" fmla="*/ 35 h 192"/>
                <a:gd name="T14" fmla="*/ 184 w 217"/>
                <a:gd name="T15" fmla="*/ 28 h 192"/>
                <a:gd name="T16" fmla="*/ 177 w 217"/>
                <a:gd name="T17" fmla="*/ 22 h 192"/>
                <a:gd name="T18" fmla="*/ 168 w 217"/>
                <a:gd name="T19" fmla="*/ 15 h 192"/>
                <a:gd name="T20" fmla="*/ 159 w 217"/>
                <a:gd name="T21" fmla="*/ 10 h 192"/>
                <a:gd name="T22" fmla="*/ 148 w 217"/>
                <a:gd name="T23" fmla="*/ 7 h 192"/>
                <a:gd name="T24" fmla="*/ 137 w 217"/>
                <a:gd name="T25" fmla="*/ 4 h 192"/>
                <a:gd name="T26" fmla="*/ 126 w 217"/>
                <a:gd name="T27" fmla="*/ 0 h 192"/>
                <a:gd name="T28" fmla="*/ 115 w 217"/>
                <a:gd name="T29" fmla="*/ 0 h 192"/>
                <a:gd name="T30" fmla="*/ 104 w 217"/>
                <a:gd name="T31" fmla="*/ 0 h 192"/>
                <a:gd name="T32" fmla="*/ 93 w 217"/>
                <a:gd name="T33" fmla="*/ 0 h 192"/>
                <a:gd name="T34" fmla="*/ 82 w 217"/>
                <a:gd name="T35" fmla="*/ 2 h 192"/>
                <a:gd name="T36" fmla="*/ 71 w 217"/>
                <a:gd name="T37" fmla="*/ 5 h 192"/>
                <a:gd name="T38" fmla="*/ 62 w 217"/>
                <a:gd name="T39" fmla="*/ 9 h 192"/>
                <a:gd name="T40" fmla="*/ 51 w 217"/>
                <a:gd name="T41" fmla="*/ 14 h 192"/>
                <a:gd name="T42" fmla="*/ 42 w 217"/>
                <a:gd name="T43" fmla="*/ 20 h 192"/>
                <a:gd name="T44" fmla="*/ 35 w 217"/>
                <a:gd name="T45" fmla="*/ 27 h 192"/>
                <a:gd name="T46" fmla="*/ 25 w 217"/>
                <a:gd name="T47" fmla="*/ 35 h 192"/>
                <a:gd name="T48" fmla="*/ 20 w 217"/>
                <a:gd name="T49" fmla="*/ 41 h 192"/>
                <a:gd name="T50" fmla="*/ 14 w 217"/>
                <a:gd name="T51" fmla="*/ 50 h 192"/>
                <a:gd name="T52" fmla="*/ 9 w 217"/>
                <a:gd name="T53" fmla="*/ 59 h 192"/>
                <a:gd name="T54" fmla="*/ 5 w 217"/>
                <a:gd name="T55" fmla="*/ 69 h 192"/>
                <a:gd name="T56" fmla="*/ 2 w 217"/>
                <a:gd name="T57" fmla="*/ 79 h 192"/>
                <a:gd name="T58" fmla="*/ 2 w 217"/>
                <a:gd name="T59" fmla="*/ 89 h 192"/>
                <a:gd name="T60" fmla="*/ 0 w 217"/>
                <a:gd name="T61" fmla="*/ 99 h 192"/>
                <a:gd name="T62" fmla="*/ 2 w 217"/>
                <a:gd name="T63" fmla="*/ 109 h 192"/>
                <a:gd name="T64" fmla="*/ 3 w 217"/>
                <a:gd name="T65" fmla="*/ 118 h 192"/>
                <a:gd name="T66" fmla="*/ 7 w 217"/>
                <a:gd name="T67" fmla="*/ 128 h 192"/>
                <a:gd name="T68" fmla="*/ 11 w 217"/>
                <a:gd name="T69" fmla="*/ 137 h 192"/>
                <a:gd name="T70" fmla="*/ 16 w 217"/>
                <a:gd name="T71" fmla="*/ 146 h 192"/>
                <a:gd name="T72" fmla="*/ 22 w 217"/>
                <a:gd name="T73" fmla="*/ 155 h 192"/>
                <a:gd name="T74" fmla="*/ 29 w 217"/>
                <a:gd name="T75" fmla="*/ 161 h 192"/>
                <a:gd name="T76" fmla="*/ 36 w 217"/>
                <a:gd name="T77" fmla="*/ 169 h 192"/>
                <a:gd name="T78" fmla="*/ 46 w 217"/>
                <a:gd name="T79" fmla="*/ 174 h 192"/>
                <a:gd name="T80" fmla="*/ 55 w 217"/>
                <a:gd name="T81" fmla="*/ 181 h 192"/>
                <a:gd name="T82" fmla="*/ 66 w 217"/>
                <a:gd name="T83" fmla="*/ 186 h 192"/>
                <a:gd name="T84" fmla="*/ 77 w 217"/>
                <a:gd name="T85" fmla="*/ 189 h 192"/>
                <a:gd name="T86" fmla="*/ 88 w 217"/>
                <a:gd name="T87" fmla="*/ 191 h 192"/>
                <a:gd name="T88" fmla="*/ 99 w 217"/>
                <a:gd name="T89" fmla="*/ 192 h 192"/>
                <a:gd name="T90" fmla="*/ 110 w 217"/>
                <a:gd name="T91" fmla="*/ 192 h 192"/>
                <a:gd name="T92" fmla="*/ 120 w 217"/>
                <a:gd name="T93" fmla="*/ 192 h 192"/>
                <a:gd name="T94" fmla="*/ 131 w 217"/>
                <a:gd name="T95" fmla="*/ 191 h 192"/>
                <a:gd name="T96" fmla="*/ 142 w 217"/>
                <a:gd name="T97" fmla="*/ 189 h 192"/>
                <a:gd name="T98" fmla="*/ 152 w 217"/>
                <a:gd name="T99" fmla="*/ 186 h 192"/>
                <a:gd name="T100" fmla="*/ 163 w 217"/>
                <a:gd name="T101" fmla="*/ 181 h 192"/>
                <a:gd name="T102" fmla="*/ 172 w 217"/>
                <a:gd name="T103" fmla="*/ 174 h 192"/>
                <a:gd name="T104" fmla="*/ 181 w 217"/>
                <a:gd name="T105" fmla="*/ 169 h 192"/>
                <a:gd name="T106" fmla="*/ 188 w 217"/>
                <a:gd name="T107" fmla="*/ 161 h 192"/>
                <a:gd name="T108" fmla="*/ 195 w 217"/>
                <a:gd name="T109" fmla="*/ 155 h 192"/>
                <a:gd name="T110" fmla="*/ 203 w 217"/>
                <a:gd name="T111" fmla="*/ 146 h 192"/>
                <a:gd name="T112" fmla="*/ 206 w 217"/>
                <a:gd name="T113" fmla="*/ 137 h 192"/>
                <a:gd name="T114" fmla="*/ 212 w 217"/>
                <a:gd name="T115" fmla="*/ 128 h 192"/>
                <a:gd name="T116" fmla="*/ 214 w 217"/>
                <a:gd name="T117" fmla="*/ 118 h 192"/>
                <a:gd name="T118" fmla="*/ 216 w 217"/>
                <a:gd name="T119" fmla="*/ 109 h 192"/>
                <a:gd name="T120" fmla="*/ 217 w 217"/>
                <a:gd name="T121" fmla="*/ 99 h 19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7"/>
                <a:gd name="T184" fmla="*/ 0 h 192"/>
                <a:gd name="T185" fmla="*/ 217 w 217"/>
                <a:gd name="T186" fmla="*/ 192 h 19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7" h="192">
                  <a:moveTo>
                    <a:pt x="217" y="97"/>
                  </a:moveTo>
                  <a:lnTo>
                    <a:pt x="217" y="97"/>
                  </a:lnTo>
                  <a:lnTo>
                    <a:pt x="217" y="94"/>
                  </a:lnTo>
                  <a:lnTo>
                    <a:pt x="217" y="92"/>
                  </a:lnTo>
                  <a:lnTo>
                    <a:pt x="217" y="91"/>
                  </a:lnTo>
                  <a:lnTo>
                    <a:pt x="217" y="89"/>
                  </a:lnTo>
                  <a:lnTo>
                    <a:pt x="216" y="86"/>
                  </a:lnTo>
                  <a:lnTo>
                    <a:pt x="216" y="84"/>
                  </a:lnTo>
                  <a:lnTo>
                    <a:pt x="216" y="82"/>
                  </a:lnTo>
                  <a:lnTo>
                    <a:pt x="216" y="81"/>
                  </a:lnTo>
                  <a:lnTo>
                    <a:pt x="216" y="79"/>
                  </a:lnTo>
                  <a:lnTo>
                    <a:pt x="214" y="76"/>
                  </a:lnTo>
                  <a:lnTo>
                    <a:pt x="214" y="74"/>
                  </a:lnTo>
                  <a:lnTo>
                    <a:pt x="214" y="73"/>
                  </a:lnTo>
                  <a:lnTo>
                    <a:pt x="214" y="71"/>
                  </a:lnTo>
                  <a:lnTo>
                    <a:pt x="212" y="69"/>
                  </a:lnTo>
                  <a:lnTo>
                    <a:pt x="212" y="68"/>
                  </a:lnTo>
                  <a:lnTo>
                    <a:pt x="212" y="64"/>
                  </a:lnTo>
                  <a:lnTo>
                    <a:pt x="210" y="63"/>
                  </a:lnTo>
                  <a:lnTo>
                    <a:pt x="210" y="61"/>
                  </a:lnTo>
                  <a:lnTo>
                    <a:pt x="208" y="59"/>
                  </a:lnTo>
                  <a:lnTo>
                    <a:pt x="208" y="58"/>
                  </a:lnTo>
                  <a:lnTo>
                    <a:pt x="206" y="56"/>
                  </a:lnTo>
                  <a:lnTo>
                    <a:pt x="206" y="55"/>
                  </a:lnTo>
                  <a:lnTo>
                    <a:pt x="205" y="53"/>
                  </a:lnTo>
                  <a:lnTo>
                    <a:pt x="205" y="50"/>
                  </a:lnTo>
                  <a:lnTo>
                    <a:pt x="203" y="48"/>
                  </a:lnTo>
                  <a:lnTo>
                    <a:pt x="203" y="46"/>
                  </a:lnTo>
                  <a:lnTo>
                    <a:pt x="201" y="45"/>
                  </a:lnTo>
                  <a:lnTo>
                    <a:pt x="199" y="43"/>
                  </a:lnTo>
                  <a:lnTo>
                    <a:pt x="199" y="41"/>
                  </a:lnTo>
                  <a:lnTo>
                    <a:pt x="197" y="40"/>
                  </a:lnTo>
                  <a:lnTo>
                    <a:pt x="195" y="38"/>
                  </a:lnTo>
                  <a:lnTo>
                    <a:pt x="194" y="37"/>
                  </a:lnTo>
                  <a:lnTo>
                    <a:pt x="194" y="35"/>
                  </a:lnTo>
                  <a:lnTo>
                    <a:pt x="192" y="35"/>
                  </a:lnTo>
                  <a:lnTo>
                    <a:pt x="190" y="33"/>
                  </a:lnTo>
                  <a:lnTo>
                    <a:pt x="188" y="32"/>
                  </a:lnTo>
                  <a:lnTo>
                    <a:pt x="186" y="30"/>
                  </a:lnTo>
                  <a:lnTo>
                    <a:pt x="184" y="28"/>
                  </a:lnTo>
                  <a:lnTo>
                    <a:pt x="184" y="27"/>
                  </a:lnTo>
                  <a:lnTo>
                    <a:pt x="183" y="25"/>
                  </a:lnTo>
                  <a:lnTo>
                    <a:pt x="181" y="23"/>
                  </a:lnTo>
                  <a:lnTo>
                    <a:pt x="179" y="23"/>
                  </a:lnTo>
                  <a:lnTo>
                    <a:pt x="177" y="22"/>
                  </a:lnTo>
                  <a:lnTo>
                    <a:pt x="175" y="20"/>
                  </a:lnTo>
                  <a:lnTo>
                    <a:pt x="173" y="19"/>
                  </a:lnTo>
                  <a:lnTo>
                    <a:pt x="172" y="19"/>
                  </a:lnTo>
                  <a:lnTo>
                    <a:pt x="170" y="17"/>
                  </a:lnTo>
                  <a:lnTo>
                    <a:pt x="168" y="15"/>
                  </a:lnTo>
                  <a:lnTo>
                    <a:pt x="166" y="14"/>
                  </a:lnTo>
                  <a:lnTo>
                    <a:pt x="164" y="14"/>
                  </a:lnTo>
                  <a:lnTo>
                    <a:pt x="163" y="12"/>
                  </a:lnTo>
                  <a:lnTo>
                    <a:pt x="161" y="12"/>
                  </a:lnTo>
                  <a:lnTo>
                    <a:pt x="159" y="10"/>
                  </a:lnTo>
                  <a:lnTo>
                    <a:pt x="157" y="9"/>
                  </a:lnTo>
                  <a:lnTo>
                    <a:pt x="153" y="9"/>
                  </a:lnTo>
                  <a:lnTo>
                    <a:pt x="152" y="7"/>
                  </a:lnTo>
                  <a:lnTo>
                    <a:pt x="150" y="7"/>
                  </a:lnTo>
                  <a:lnTo>
                    <a:pt x="148" y="7"/>
                  </a:lnTo>
                  <a:lnTo>
                    <a:pt x="146" y="5"/>
                  </a:lnTo>
                  <a:lnTo>
                    <a:pt x="144" y="5"/>
                  </a:lnTo>
                  <a:lnTo>
                    <a:pt x="142" y="4"/>
                  </a:lnTo>
                  <a:lnTo>
                    <a:pt x="139" y="4"/>
                  </a:lnTo>
                  <a:lnTo>
                    <a:pt x="137" y="4"/>
                  </a:lnTo>
                  <a:lnTo>
                    <a:pt x="135" y="2"/>
                  </a:lnTo>
                  <a:lnTo>
                    <a:pt x="133" y="2"/>
                  </a:lnTo>
                  <a:lnTo>
                    <a:pt x="131" y="2"/>
                  </a:lnTo>
                  <a:lnTo>
                    <a:pt x="130" y="2"/>
                  </a:lnTo>
                  <a:lnTo>
                    <a:pt x="126" y="0"/>
                  </a:lnTo>
                  <a:lnTo>
                    <a:pt x="124" y="0"/>
                  </a:lnTo>
                  <a:lnTo>
                    <a:pt x="122" y="0"/>
                  </a:lnTo>
                  <a:lnTo>
                    <a:pt x="120" y="0"/>
                  </a:lnTo>
                  <a:lnTo>
                    <a:pt x="119" y="0"/>
                  </a:lnTo>
                  <a:lnTo>
                    <a:pt x="115" y="0"/>
                  </a:lnTo>
                  <a:lnTo>
                    <a:pt x="113" y="0"/>
                  </a:lnTo>
                  <a:lnTo>
                    <a:pt x="111" y="0"/>
                  </a:lnTo>
                  <a:lnTo>
                    <a:pt x="110" y="0"/>
                  </a:lnTo>
                  <a:lnTo>
                    <a:pt x="106" y="0"/>
                  </a:lnTo>
                  <a:lnTo>
                    <a:pt x="104" y="0"/>
                  </a:lnTo>
                  <a:lnTo>
                    <a:pt x="102" y="0"/>
                  </a:lnTo>
                  <a:lnTo>
                    <a:pt x="100" y="0"/>
                  </a:lnTo>
                  <a:lnTo>
                    <a:pt x="99" y="0"/>
                  </a:lnTo>
                  <a:lnTo>
                    <a:pt x="95" y="0"/>
                  </a:lnTo>
                  <a:lnTo>
                    <a:pt x="93" y="0"/>
                  </a:lnTo>
                  <a:lnTo>
                    <a:pt x="91" y="0"/>
                  </a:lnTo>
                  <a:lnTo>
                    <a:pt x="89" y="2"/>
                  </a:lnTo>
                  <a:lnTo>
                    <a:pt x="88" y="2"/>
                  </a:lnTo>
                  <a:lnTo>
                    <a:pt x="84" y="2"/>
                  </a:lnTo>
                  <a:lnTo>
                    <a:pt x="82" y="2"/>
                  </a:lnTo>
                  <a:lnTo>
                    <a:pt x="80" y="4"/>
                  </a:lnTo>
                  <a:lnTo>
                    <a:pt x="78" y="4"/>
                  </a:lnTo>
                  <a:lnTo>
                    <a:pt x="77" y="4"/>
                  </a:lnTo>
                  <a:lnTo>
                    <a:pt x="73" y="5"/>
                  </a:lnTo>
                  <a:lnTo>
                    <a:pt x="71" y="5"/>
                  </a:lnTo>
                  <a:lnTo>
                    <a:pt x="69" y="7"/>
                  </a:lnTo>
                  <a:lnTo>
                    <a:pt x="67" y="7"/>
                  </a:lnTo>
                  <a:lnTo>
                    <a:pt x="66" y="7"/>
                  </a:lnTo>
                  <a:lnTo>
                    <a:pt x="64" y="9"/>
                  </a:lnTo>
                  <a:lnTo>
                    <a:pt x="62" y="9"/>
                  </a:lnTo>
                  <a:lnTo>
                    <a:pt x="60" y="10"/>
                  </a:lnTo>
                  <a:lnTo>
                    <a:pt x="58" y="12"/>
                  </a:lnTo>
                  <a:lnTo>
                    <a:pt x="55" y="12"/>
                  </a:lnTo>
                  <a:lnTo>
                    <a:pt x="53" y="14"/>
                  </a:lnTo>
                  <a:lnTo>
                    <a:pt x="51" y="14"/>
                  </a:lnTo>
                  <a:lnTo>
                    <a:pt x="49" y="15"/>
                  </a:lnTo>
                  <a:lnTo>
                    <a:pt x="47" y="17"/>
                  </a:lnTo>
                  <a:lnTo>
                    <a:pt x="46" y="19"/>
                  </a:lnTo>
                  <a:lnTo>
                    <a:pt x="44" y="19"/>
                  </a:lnTo>
                  <a:lnTo>
                    <a:pt x="42" y="20"/>
                  </a:lnTo>
                  <a:lnTo>
                    <a:pt x="40" y="22"/>
                  </a:lnTo>
                  <a:lnTo>
                    <a:pt x="38" y="23"/>
                  </a:lnTo>
                  <a:lnTo>
                    <a:pt x="36" y="23"/>
                  </a:lnTo>
                  <a:lnTo>
                    <a:pt x="36" y="25"/>
                  </a:lnTo>
                  <a:lnTo>
                    <a:pt x="35" y="27"/>
                  </a:lnTo>
                  <a:lnTo>
                    <a:pt x="33" y="28"/>
                  </a:lnTo>
                  <a:lnTo>
                    <a:pt x="31" y="30"/>
                  </a:lnTo>
                  <a:lnTo>
                    <a:pt x="29" y="32"/>
                  </a:lnTo>
                  <a:lnTo>
                    <a:pt x="27" y="33"/>
                  </a:lnTo>
                  <a:lnTo>
                    <a:pt x="25" y="35"/>
                  </a:lnTo>
                  <a:lnTo>
                    <a:pt x="24" y="37"/>
                  </a:lnTo>
                  <a:lnTo>
                    <a:pt x="22" y="38"/>
                  </a:lnTo>
                  <a:lnTo>
                    <a:pt x="22" y="40"/>
                  </a:lnTo>
                  <a:lnTo>
                    <a:pt x="20" y="41"/>
                  </a:lnTo>
                  <a:lnTo>
                    <a:pt x="18" y="43"/>
                  </a:lnTo>
                  <a:lnTo>
                    <a:pt x="16" y="45"/>
                  </a:lnTo>
                  <a:lnTo>
                    <a:pt x="16" y="46"/>
                  </a:lnTo>
                  <a:lnTo>
                    <a:pt x="14" y="48"/>
                  </a:lnTo>
                  <a:lnTo>
                    <a:pt x="14" y="50"/>
                  </a:lnTo>
                  <a:lnTo>
                    <a:pt x="13" y="53"/>
                  </a:lnTo>
                  <a:lnTo>
                    <a:pt x="13" y="55"/>
                  </a:lnTo>
                  <a:lnTo>
                    <a:pt x="11" y="56"/>
                  </a:lnTo>
                  <a:lnTo>
                    <a:pt x="9" y="58"/>
                  </a:lnTo>
                  <a:lnTo>
                    <a:pt x="9" y="59"/>
                  </a:lnTo>
                  <a:lnTo>
                    <a:pt x="9" y="61"/>
                  </a:lnTo>
                  <a:lnTo>
                    <a:pt x="7" y="63"/>
                  </a:lnTo>
                  <a:lnTo>
                    <a:pt x="7" y="64"/>
                  </a:lnTo>
                  <a:lnTo>
                    <a:pt x="5" y="68"/>
                  </a:lnTo>
                  <a:lnTo>
                    <a:pt x="5" y="69"/>
                  </a:lnTo>
                  <a:lnTo>
                    <a:pt x="5" y="71"/>
                  </a:lnTo>
                  <a:lnTo>
                    <a:pt x="3" y="73"/>
                  </a:lnTo>
                  <a:lnTo>
                    <a:pt x="3" y="74"/>
                  </a:lnTo>
                  <a:lnTo>
                    <a:pt x="3" y="76"/>
                  </a:lnTo>
                  <a:lnTo>
                    <a:pt x="2" y="79"/>
                  </a:lnTo>
                  <a:lnTo>
                    <a:pt x="2" y="81"/>
                  </a:lnTo>
                  <a:lnTo>
                    <a:pt x="2" y="82"/>
                  </a:lnTo>
                  <a:lnTo>
                    <a:pt x="2" y="84"/>
                  </a:lnTo>
                  <a:lnTo>
                    <a:pt x="2" y="86"/>
                  </a:lnTo>
                  <a:lnTo>
                    <a:pt x="2" y="89"/>
                  </a:lnTo>
                  <a:lnTo>
                    <a:pt x="2" y="91"/>
                  </a:lnTo>
                  <a:lnTo>
                    <a:pt x="0" y="92"/>
                  </a:lnTo>
                  <a:lnTo>
                    <a:pt x="0" y="94"/>
                  </a:lnTo>
                  <a:lnTo>
                    <a:pt x="0" y="97"/>
                  </a:lnTo>
                  <a:lnTo>
                    <a:pt x="0" y="99"/>
                  </a:lnTo>
                  <a:lnTo>
                    <a:pt x="0" y="100"/>
                  </a:lnTo>
                  <a:lnTo>
                    <a:pt x="2" y="102"/>
                  </a:lnTo>
                  <a:lnTo>
                    <a:pt x="2" y="104"/>
                  </a:lnTo>
                  <a:lnTo>
                    <a:pt x="2" y="107"/>
                  </a:lnTo>
                  <a:lnTo>
                    <a:pt x="2" y="109"/>
                  </a:lnTo>
                  <a:lnTo>
                    <a:pt x="2" y="110"/>
                  </a:lnTo>
                  <a:lnTo>
                    <a:pt x="2" y="112"/>
                  </a:lnTo>
                  <a:lnTo>
                    <a:pt x="2" y="114"/>
                  </a:lnTo>
                  <a:lnTo>
                    <a:pt x="3" y="117"/>
                  </a:lnTo>
                  <a:lnTo>
                    <a:pt x="3" y="118"/>
                  </a:lnTo>
                  <a:lnTo>
                    <a:pt x="3" y="120"/>
                  </a:lnTo>
                  <a:lnTo>
                    <a:pt x="5" y="122"/>
                  </a:lnTo>
                  <a:lnTo>
                    <a:pt x="5" y="123"/>
                  </a:lnTo>
                  <a:lnTo>
                    <a:pt x="5" y="127"/>
                  </a:lnTo>
                  <a:lnTo>
                    <a:pt x="7" y="128"/>
                  </a:lnTo>
                  <a:lnTo>
                    <a:pt x="7" y="130"/>
                  </a:lnTo>
                  <a:lnTo>
                    <a:pt x="9" y="132"/>
                  </a:lnTo>
                  <a:lnTo>
                    <a:pt x="9" y="133"/>
                  </a:lnTo>
                  <a:lnTo>
                    <a:pt x="9" y="135"/>
                  </a:lnTo>
                  <a:lnTo>
                    <a:pt x="11" y="137"/>
                  </a:lnTo>
                  <a:lnTo>
                    <a:pt x="13" y="138"/>
                  </a:lnTo>
                  <a:lnTo>
                    <a:pt x="13" y="140"/>
                  </a:lnTo>
                  <a:lnTo>
                    <a:pt x="14" y="143"/>
                  </a:lnTo>
                  <a:lnTo>
                    <a:pt x="14" y="145"/>
                  </a:lnTo>
                  <a:lnTo>
                    <a:pt x="16" y="146"/>
                  </a:lnTo>
                  <a:lnTo>
                    <a:pt x="16" y="148"/>
                  </a:lnTo>
                  <a:lnTo>
                    <a:pt x="18" y="150"/>
                  </a:lnTo>
                  <a:lnTo>
                    <a:pt x="20" y="151"/>
                  </a:lnTo>
                  <a:lnTo>
                    <a:pt x="22" y="153"/>
                  </a:lnTo>
                  <a:lnTo>
                    <a:pt x="22" y="155"/>
                  </a:lnTo>
                  <a:lnTo>
                    <a:pt x="24" y="156"/>
                  </a:lnTo>
                  <a:lnTo>
                    <a:pt x="25" y="158"/>
                  </a:lnTo>
                  <a:lnTo>
                    <a:pt x="25" y="159"/>
                  </a:lnTo>
                  <a:lnTo>
                    <a:pt x="27" y="159"/>
                  </a:lnTo>
                  <a:lnTo>
                    <a:pt x="29" y="161"/>
                  </a:lnTo>
                  <a:lnTo>
                    <a:pt x="31" y="163"/>
                  </a:lnTo>
                  <a:lnTo>
                    <a:pt x="33" y="164"/>
                  </a:lnTo>
                  <a:lnTo>
                    <a:pt x="35" y="166"/>
                  </a:lnTo>
                  <a:lnTo>
                    <a:pt x="36" y="168"/>
                  </a:lnTo>
                  <a:lnTo>
                    <a:pt x="36" y="169"/>
                  </a:lnTo>
                  <a:lnTo>
                    <a:pt x="38" y="169"/>
                  </a:lnTo>
                  <a:lnTo>
                    <a:pt x="40" y="171"/>
                  </a:lnTo>
                  <a:lnTo>
                    <a:pt x="42" y="173"/>
                  </a:lnTo>
                  <a:lnTo>
                    <a:pt x="44" y="174"/>
                  </a:lnTo>
                  <a:lnTo>
                    <a:pt x="46" y="174"/>
                  </a:lnTo>
                  <a:lnTo>
                    <a:pt x="47" y="176"/>
                  </a:lnTo>
                  <a:lnTo>
                    <a:pt x="49" y="177"/>
                  </a:lnTo>
                  <a:lnTo>
                    <a:pt x="51" y="179"/>
                  </a:lnTo>
                  <a:lnTo>
                    <a:pt x="53" y="179"/>
                  </a:lnTo>
                  <a:lnTo>
                    <a:pt x="55" y="181"/>
                  </a:lnTo>
                  <a:lnTo>
                    <a:pt x="58" y="181"/>
                  </a:lnTo>
                  <a:lnTo>
                    <a:pt x="60" y="182"/>
                  </a:lnTo>
                  <a:lnTo>
                    <a:pt x="62" y="184"/>
                  </a:lnTo>
                  <a:lnTo>
                    <a:pt x="64" y="184"/>
                  </a:lnTo>
                  <a:lnTo>
                    <a:pt x="66" y="186"/>
                  </a:lnTo>
                  <a:lnTo>
                    <a:pt x="67" y="186"/>
                  </a:lnTo>
                  <a:lnTo>
                    <a:pt x="69" y="187"/>
                  </a:lnTo>
                  <a:lnTo>
                    <a:pt x="71" y="187"/>
                  </a:lnTo>
                  <a:lnTo>
                    <a:pt x="73" y="187"/>
                  </a:lnTo>
                  <a:lnTo>
                    <a:pt x="77" y="189"/>
                  </a:lnTo>
                  <a:lnTo>
                    <a:pt x="78" y="189"/>
                  </a:lnTo>
                  <a:lnTo>
                    <a:pt x="80" y="189"/>
                  </a:lnTo>
                  <a:lnTo>
                    <a:pt x="82" y="191"/>
                  </a:lnTo>
                  <a:lnTo>
                    <a:pt x="84" y="191"/>
                  </a:lnTo>
                  <a:lnTo>
                    <a:pt x="88" y="191"/>
                  </a:lnTo>
                  <a:lnTo>
                    <a:pt x="89" y="191"/>
                  </a:lnTo>
                  <a:lnTo>
                    <a:pt x="91" y="192"/>
                  </a:lnTo>
                  <a:lnTo>
                    <a:pt x="93" y="192"/>
                  </a:lnTo>
                  <a:lnTo>
                    <a:pt x="95" y="192"/>
                  </a:lnTo>
                  <a:lnTo>
                    <a:pt x="99" y="192"/>
                  </a:lnTo>
                  <a:lnTo>
                    <a:pt x="100" y="192"/>
                  </a:lnTo>
                  <a:lnTo>
                    <a:pt x="102" y="192"/>
                  </a:lnTo>
                  <a:lnTo>
                    <a:pt x="104" y="192"/>
                  </a:lnTo>
                  <a:lnTo>
                    <a:pt x="106" y="192"/>
                  </a:lnTo>
                  <a:lnTo>
                    <a:pt x="110" y="192"/>
                  </a:lnTo>
                  <a:lnTo>
                    <a:pt x="111" y="192"/>
                  </a:lnTo>
                  <a:lnTo>
                    <a:pt x="113" y="192"/>
                  </a:lnTo>
                  <a:lnTo>
                    <a:pt x="115" y="192"/>
                  </a:lnTo>
                  <a:lnTo>
                    <a:pt x="119" y="192"/>
                  </a:lnTo>
                  <a:lnTo>
                    <a:pt x="120" y="192"/>
                  </a:lnTo>
                  <a:lnTo>
                    <a:pt x="122" y="192"/>
                  </a:lnTo>
                  <a:lnTo>
                    <a:pt x="124" y="192"/>
                  </a:lnTo>
                  <a:lnTo>
                    <a:pt x="126" y="192"/>
                  </a:lnTo>
                  <a:lnTo>
                    <a:pt x="130" y="191"/>
                  </a:lnTo>
                  <a:lnTo>
                    <a:pt x="131" y="191"/>
                  </a:lnTo>
                  <a:lnTo>
                    <a:pt x="133" y="191"/>
                  </a:lnTo>
                  <a:lnTo>
                    <a:pt x="135" y="191"/>
                  </a:lnTo>
                  <a:lnTo>
                    <a:pt x="137" y="189"/>
                  </a:lnTo>
                  <a:lnTo>
                    <a:pt x="139" y="189"/>
                  </a:lnTo>
                  <a:lnTo>
                    <a:pt x="142" y="189"/>
                  </a:lnTo>
                  <a:lnTo>
                    <a:pt x="144" y="187"/>
                  </a:lnTo>
                  <a:lnTo>
                    <a:pt x="146" y="187"/>
                  </a:lnTo>
                  <a:lnTo>
                    <a:pt x="148" y="187"/>
                  </a:lnTo>
                  <a:lnTo>
                    <a:pt x="150" y="186"/>
                  </a:lnTo>
                  <a:lnTo>
                    <a:pt x="152" y="186"/>
                  </a:lnTo>
                  <a:lnTo>
                    <a:pt x="153" y="184"/>
                  </a:lnTo>
                  <a:lnTo>
                    <a:pt x="157" y="184"/>
                  </a:lnTo>
                  <a:lnTo>
                    <a:pt x="159" y="182"/>
                  </a:lnTo>
                  <a:lnTo>
                    <a:pt x="161" y="181"/>
                  </a:lnTo>
                  <a:lnTo>
                    <a:pt x="163" y="181"/>
                  </a:lnTo>
                  <a:lnTo>
                    <a:pt x="164" y="179"/>
                  </a:lnTo>
                  <a:lnTo>
                    <a:pt x="166" y="179"/>
                  </a:lnTo>
                  <a:lnTo>
                    <a:pt x="168" y="177"/>
                  </a:lnTo>
                  <a:lnTo>
                    <a:pt x="170" y="176"/>
                  </a:lnTo>
                  <a:lnTo>
                    <a:pt x="172" y="174"/>
                  </a:lnTo>
                  <a:lnTo>
                    <a:pt x="173" y="174"/>
                  </a:lnTo>
                  <a:lnTo>
                    <a:pt x="175" y="173"/>
                  </a:lnTo>
                  <a:lnTo>
                    <a:pt x="177" y="171"/>
                  </a:lnTo>
                  <a:lnTo>
                    <a:pt x="179" y="169"/>
                  </a:lnTo>
                  <a:lnTo>
                    <a:pt x="181" y="169"/>
                  </a:lnTo>
                  <a:lnTo>
                    <a:pt x="183" y="168"/>
                  </a:lnTo>
                  <a:lnTo>
                    <a:pt x="184" y="166"/>
                  </a:lnTo>
                  <a:lnTo>
                    <a:pt x="184" y="164"/>
                  </a:lnTo>
                  <a:lnTo>
                    <a:pt x="186" y="163"/>
                  </a:lnTo>
                  <a:lnTo>
                    <a:pt x="188" y="161"/>
                  </a:lnTo>
                  <a:lnTo>
                    <a:pt x="190" y="159"/>
                  </a:lnTo>
                  <a:lnTo>
                    <a:pt x="192" y="159"/>
                  </a:lnTo>
                  <a:lnTo>
                    <a:pt x="194" y="158"/>
                  </a:lnTo>
                  <a:lnTo>
                    <a:pt x="194" y="156"/>
                  </a:lnTo>
                  <a:lnTo>
                    <a:pt x="195" y="155"/>
                  </a:lnTo>
                  <a:lnTo>
                    <a:pt x="197" y="153"/>
                  </a:lnTo>
                  <a:lnTo>
                    <a:pt x="199" y="151"/>
                  </a:lnTo>
                  <a:lnTo>
                    <a:pt x="199" y="150"/>
                  </a:lnTo>
                  <a:lnTo>
                    <a:pt x="201" y="148"/>
                  </a:lnTo>
                  <a:lnTo>
                    <a:pt x="203" y="146"/>
                  </a:lnTo>
                  <a:lnTo>
                    <a:pt x="203" y="145"/>
                  </a:lnTo>
                  <a:lnTo>
                    <a:pt x="205" y="143"/>
                  </a:lnTo>
                  <a:lnTo>
                    <a:pt x="205" y="140"/>
                  </a:lnTo>
                  <a:lnTo>
                    <a:pt x="206" y="138"/>
                  </a:lnTo>
                  <a:lnTo>
                    <a:pt x="206" y="137"/>
                  </a:lnTo>
                  <a:lnTo>
                    <a:pt x="208" y="135"/>
                  </a:lnTo>
                  <a:lnTo>
                    <a:pt x="208" y="133"/>
                  </a:lnTo>
                  <a:lnTo>
                    <a:pt x="210" y="132"/>
                  </a:lnTo>
                  <a:lnTo>
                    <a:pt x="210" y="130"/>
                  </a:lnTo>
                  <a:lnTo>
                    <a:pt x="212" y="128"/>
                  </a:lnTo>
                  <a:lnTo>
                    <a:pt x="212" y="127"/>
                  </a:lnTo>
                  <a:lnTo>
                    <a:pt x="212" y="123"/>
                  </a:lnTo>
                  <a:lnTo>
                    <a:pt x="214" y="122"/>
                  </a:lnTo>
                  <a:lnTo>
                    <a:pt x="214" y="120"/>
                  </a:lnTo>
                  <a:lnTo>
                    <a:pt x="214" y="118"/>
                  </a:lnTo>
                  <a:lnTo>
                    <a:pt x="214" y="117"/>
                  </a:lnTo>
                  <a:lnTo>
                    <a:pt x="216" y="114"/>
                  </a:lnTo>
                  <a:lnTo>
                    <a:pt x="216" y="112"/>
                  </a:lnTo>
                  <a:lnTo>
                    <a:pt x="216" y="110"/>
                  </a:lnTo>
                  <a:lnTo>
                    <a:pt x="216" y="109"/>
                  </a:lnTo>
                  <a:lnTo>
                    <a:pt x="216" y="107"/>
                  </a:lnTo>
                  <a:lnTo>
                    <a:pt x="217" y="104"/>
                  </a:lnTo>
                  <a:lnTo>
                    <a:pt x="217" y="102"/>
                  </a:lnTo>
                  <a:lnTo>
                    <a:pt x="217" y="100"/>
                  </a:lnTo>
                  <a:lnTo>
                    <a:pt x="217" y="99"/>
                  </a:lnTo>
                  <a:lnTo>
                    <a:pt x="217" y="9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7" name="Freeform 52"/>
            <p:cNvSpPr>
              <a:spLocks/>
            </p:cNvSpPr>
            <p:nvPr/>
          </p:nvSpPr>
          <p:spPr bwMode="auto">
            <a:xfrm>
              <a:off x="5382" y="233"/>
              <a:ext cx="170" cy="154"/>
            </a:xfrm>
            <a:custGeom>
              <a:avLst/>
              <a:gdLst>
                <a:gd name="T0" fmla="*/ 89 w 170"/>
                <a:gd name="T1" fmla="*/ 154 h 154"/>
                <a:gd name="T2" fmla="*/ 102 w 170"/>
                <a:gd name="T3" fmla="*/ 152 h 154"/>
                <a:gd name="T4" fmla="*/ 119 w 170"/>
                <a:gd name="T5" fmla="*/ 149 h 154"/>
                <a:gd name="T6" fmla="*/ 133 w 170"/>
                <a:gd name="T7" fmla="*/ 140 h 154"/>
                <a:gd name="T8" fmla="*/ 146 w 170"/>
                <a:gd name="T9" fmla="*/ 132 h 154"/>
                <a:gd name="T10" fmla="*/ 155 w 170"/>
                <a:gd name="T11" fmla="*/ 121 h 154"/>
                <a:gd name="T12" fmla="*/ 164 w 170"/>
                <a:gd name="T13" fmla="*/ 108 h 154"/>
                <a:gd name="T14" fmla="*/ 168 w 170"/>
                <a:gd name="T15" fmla="*/ 93 h 154"/>
                <a:gd name="T16" fmla="*/ 170 w 170"/>
                <a:gd name="T17" fmla="*/ 77 h 154"/>
                <a:gd name="T18" fmla="*/ 170 w 170"/>
                <a:gd name="T19" fmla="*/ 70 h 154"/>
                <a:gd name="T20" fmla="*/ 166 w 170"/>
                <a:gd name="T21" fmla="*/ 54 h 154"/>
                <a:gd name="T22" fmla="*/ 161 w 170"/>
                <a:gd name="T23" fmla="*/ 40 h 154"/>
                <a:gd name="T24" fmla="*/ 151 w 170"/>
                <a:gd name="T25" fmla="*/ 27 h 154"/>
                <a:gd name="T26" fmla="*/ 139 w 170"/>
                <a:gd name="T27" fmla="*/ 18 h 154"/>
                <a:gd name="T28" fmla="*/ 126 w 170"/>
                <a:gd name="T29" fmla="*/ 9 h 154"/>
                <a:gd name="T30" fmla="*/ 109 w 170"/>
                <a:gd name="T31" fmla="*/ 3 h 154"/>
                <a:gd name="T32" fmla="*/ 93 w 170"/>
                <a:gd name="T33" fmla="*/ 0 h 154"/>
                <a:gd name="T34" fmla="*/ 80 w 170"/>
                <a:gd name="T35" fmla="*/ 0 h 154"/>
                <a:gd name="T36" fmla="*/ 67 w 170"/>
                <a:gd name="T37" fmla="*/ 1 h 154"/>
                <a:gd name="T38" fmla="*/ 51 w 170"/>
                <a:gd name="T39" fmla="*/ 6 h 154"/>
                <a:gd name="T40" fmla="*/ 36 w 170"/>
                <a:gd name="T41" fmla="*/ 13 h 154"/>
                <a:gd name="T42" fmla="*/ 24 w 170"/>
                <a:gd name="T43" fmla="*/ 22 h 154"/>
                <a:gd name="T44" fmla="*/ 14 w 170"/>
                <a:gd name="T45" fmla="*/ 34 h 154"/>
                <a:gd name="T46" fmla="*/ 5 w 170"/>
                <a:gd name="T47" fmla="*/ 47 h 154"/>
                <a:gd name="T48" fmla="*/ 2 w 170"/>
                <a:gd name="T49" fmla="*/ 62 h 154"/>
                <a:gd name="T50" fmla="*/ 0 w 170"/>
                <a:gd name="T51" fmla="*/ 77 h 154"/>
                <a:gd name="T52" fmla="*/ 0 w 170"/>
                <a:gd name="T53" fmla="*/ 85 h 154"/>
                <a:gd name="T54" fmla="*/ 3 w 170"/>
                <a:gd name="T55" fmla="*/ 99 h 154"/>
                <a:gd name="T56" fmla="*/ 9 w 170"/>
                <a:gd name="T57" fmla="*/ 114 h 154"/>
                <a:gd name="T58" fmla="*/ 18 w 170"/>
                <a:gd name="T59" fmla="*/ 126 h 154"/>
                <a:gd name="T60" fmla="*/ 31 w 170"/>
                <a:gd name="T61" fmla="*/ 137 h 154"/>
                <a:gd name="T62" fmla="*/ 44 w 170"/>
                <a:gd name="T63" fmla="*/ 145 h 154"/>
                <a:gd name="T64" fmla="*/ 60 w 170"/>
                <a:gd name="T65" fmla="*/ 150 h 154"/>
                <a:gd name="T66" fmla="*/ 77 w 170"/>
                <a:gd name="T67" fmla="*/ 154 h 1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154"/>
                <a:gd name="T104" fmla="*/ 170 w 170"/>
                <a:gd name="T105" fmla="*/ 154 h 1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154">
                  <a:moveTo>
                    <a:pt x="84" y="154"/>
                  </a:moveTo>
                  <a:lnTo>
                    <a:pt x="89" y="154"/>
                  </a:lnTo>
                  <a:lnTo>
                    <a:pt x="93" y="154"/>
                  </a:lnTo>
                  <a:lnTo>
                    <a:pt x="102" y="152"/>
                  </a:lnTo>
                  <a:lnTo>
                    <a:pt x="109" y="150"/>
                  </a:lnTo>
                  <a:lnTo>
                    <a:pt x="119" y="149"/>
                  </a:lnTo>
                  <a:lnTo>
                    <a:pt x="126" y="145"/>
                  </a:lnTo>
                  <a:lnTo>
                    <a:pt x="133" y="140"/>
                  </a:lnTo>
                  <a:lnTo>
                    <a:pt x="139" y="137"/>
                  </a:lnTo>
                  <a:lnTo>
                    <a:pt x="146" y="132"/>
                  </a:lnTo>
                  <a:lnTo>
                    <a:pt x="151" y="126"/>
                  </a:lnTo>
                  <a:lnTo>
                    <a:pt x="155" y="121"/>
                  </a:lnTo>
                  <a:lnTo>
                    <a:pt x="161" y="114"/>
                  </a:lnTo>
                  <a:lnTo>
                    <a:pt x="164" y="108"/>
                  </a:lnTo>
                  <a:lnTo>
                    <a:pt x="166" y="99"/>
                  </a:lnTo>
                  <a:lnTo>
                    <a:pt x="168" y="93"/>
                  </a:lnTo>
                  <a:lnTo>
                    <a:pt x="170" y="85"/>
                  </a:lnTo>
                  <a:lnTo>
                    <a:pt x="170" y="77"/>
                  </a:lnTo>
                  <a:lnTo>
                    <a:pt x="170" y="73"/>
                  </a:lnTo>
                  <a:lnTo>
                    <a:pt x="170" y="70"/>
                  </a:lnTo>
                  <a:lnTo>
                    <a:pt x="168" y="62"/>
                  </a:lnTo>
                  <a:lnTo>
                    <a:pt x="166" y="54"/>
                  </a:lnTo>
                  <a:lnTo>
                    <a:pt x="164" y="47"/>
                  </a:lnTo>
                  <a:lnTo>
                    <a:pt x="161" y="40"/>
                  </a:lnTo>
                  <a:lnTo>
                    <a:pt x="155" y="34"/>
                  </a:lnTo>
                  <a:lnTo>
                    <a:pt x="151" y="27"/>
                  </a:lnTo>
                  <a:lnTo>
                    <a:pt x="146" y="22"/>
                  </a:lnTo>
                  <a:lnTo>
                    <a:pt x="139" y="18"/>
                  </a:lnTo>
                  <a:lnTo>
                    <a:pt x="133" y="13"/>
                  </a:lnTo>
                  <a:lnTo>
                    <a:pt x="126" y="9"/>
                  </a:lnTo>
                  <a:lnTo>
                    <a:pt x="119" y="6"/>
                  </a:lnTo>
                  <a:lnTo>
                    <a:pt x="109" y="3"/>
                  </a:lnTo>
                  <a:lnTo>
                    <a:pt x="102" y="1"/>
                  </a:lnTo>
                  <a:lnTo>
                    <a:pt x="93" y="0"/>
                  </a:lnTo>
                  <a:lnTo>
                    <a:pt x="84" y="0"/>
                  </a:lnTo>
                  <a:lnTo>
                    <a:pt x="80" y="0"/>
                  </a:lnTo>
                  <a:lnTo>
                    <a:pt x="77" y="0"/>
                  </a:lnTo>
                  <a:lnTo>
                    <a:pt x="67" y="1"/>
                  </a:lnTo>
                  <a:lnTo>
                    <a:pt x="60" y="3"/>
                  </a:lnTo>
                  <a:lnTo>
                    <a:pt x="51" y="6"/>
                  </a:lnTo>
                  <a:lnTo>
                    <a:pt x="44" y="9"/>
                  </a:lnTo>
                  <a:lnTo>
                    <a:pt x="36" y="13"/>
                  </a:lnTo>
                  <a:lnTo>
                    <a:pt x="31" y="18"/>
                  </a:lnTo>
                  <a:lnTo>
                    <a:pt x="24" y="22"/>
                  </a:lnTo>
                  <a:lnTo>
                    <a:pt x="18" y="27"/>
                  </a:lnTo>
                  <a:lnTo>
                    <a:pt x="14" y="34"/>
                  </a:lnTo>
                  <a:lnTo>
                    <a:pt x="9" y="40"/>
                  </a:lnTo>
                  <a:lnTo>
                    <a:pt x="5" y="47"/>
                  </a:lnTo>
                  <a:lnTo>
                    <a:pt x="3" y="54"/>
                  </a:lnTo>
                  <a:lnTo>
                    <a:pt x="2" y="62"/>
                  </a:lnTo>
                  <a:lnTo>
                    <a:pt x="0" y="70"/>
                  </a:lnTo>
                  <a:lnTo>
                    <a:pt x="0" y="77"/>
                  </a:lnTo>
                  <a:lnTo>
                    <a:pt x="0" y="81"/>
                  </a:lnTo>
                  <a:lnTo>
                    <a:pt x="0" y="85"/>
                  </a:lnTo>
                  <a:lnTo>
                    <a:pt x="2" y="93"/>
                  </a:lnTo>
                  <a:lnTo>
                    <a:pt x="3" y="99"/>
                  </a:lnTo>
                  <a:lnTo>
                    <a:pt x="5" y="108"/>
                  </a:lnTo>
                  <a:lnTo>
                    <a:pt x="9" y="114"/>
                  </a:lnTo>
                  <a:lnTo>
                    <a:pt x="14" y="121"/>
                  </a:lnTo>
                  <a:lnTo>
                    <a:pt x="18" y="126"/>
                  </a:lnTo>
                  <a:lnTo>
                    <a:pt x="24" y="132"/>
                  </a:lnTo>
                  <a:lnTo>
                    <a:pt x="31" y="137"/>
                  </a:lnTo>
                  <a:lnTo>
                    <a:pt x="36" y="140"/>
                  </a:lnTo>
                  <a:lnTo>
                    <a:pt x="44" y="145"/>
                  </a:lnTo>
                  <a:lnTo>
                    <a:pt x="51" y="149"/>
                  </a:lnTo>
                  <a:lnTo>
                    <a:pt x="60" y="150"/>
                  </a:lnTo>
                  <a:lnTo>
                    <a:pt x="67" y="152"/>
                  </a:lnTo>
                  <a:lnTo>
                    <a:pt x="77" y="154"/>
                  </a:lnTo>
                  <a:lnTo>
                    <a:pt x="84" y="154"/>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8" name="Freeform 53"/>
            <p:cNvSpPr>
              <a:spLocks/>
            </p:cNvSpPr>
            <p:nvPr/>
          </p:nvSpPr>
          <p:spPr bwMode="auto">
            <a:xfrm>
              <a:off x="5416" y="262"/>
              <a:ext cx="103" cy="93"/>
            </a:xfrm>
            <a:custGeom>
              <a:avLst/>
              <a:gdLst>
                <a:gd name="T0" fmla="*/ 54 w 103"/>
                <a:gd name="T1" fmla="*/ 93 h 93"/>
                <a:gd name="T2" fmla="*/ 63 w 103"/>
                <a:gd name="T3" fmla="*/ 92 h 93"/>
                <a:gd name="T4" fmla="*/ 72 w 103"/>
                <a:gd name="T5" fmla="*/ 89 h 93"/>
                <a:gd name="T6" fmla="*/ 81 w 103"/>
                <a:gd name="T7" fmla="*/ 85 h 93"/>
                <a:gd name="T8" fmla="*/ 88 w 103"/>
                <a:gd name="T9" fmla="*/ 79 h 93"/>
                <a:gd name="T10" fmla="*/ 94 w 103"/>
                <a:gd name="T11" fmla="*/ 72 h 93"/>
                <a:gd name="T12" fmla="*/ 99 w 103"/>
                <a:gd name="T13" fmla="*/ 64 h 93"/>
                <a:gd name="T14" fmla="*/ 103 w 103"/>
                <a:gd name="T15" fmla="*/ 56 h 93"/>
                <a:gd name="T16" fmla="*/ 103 w 103"/>
                <a:gd name="T17" fmla="*/ 46 h 93"/>
                <a:gd name="T18" fmla="*/ 103 w 103"/>
                <a:gd name="T19" fmla="*/ 43 h 93"/>
                <a:gd name="T20" fmla="*/ 101 w 103"/>
                <a:gd name="T21" fmla="*/ 33 h 93"/>
                <a:gd name="T22" fmla="*/ 97 w 103"/>
                <a:gd name="T23" fmla="*/ 25 h 93"/>
                <a:gd name="T24" fmla="*/ 92 w 103"/>
                <a:gd name="T25" fmla="*/ 16 h 93"/>
                <a:gd name="T26" fmla="*/ 85 w 103"/>
                <a:gd name="T27" fmla="*/ 11 h 93"/>
                <a:gd name="T28" fmla="*/ 75 w 103"/>
                <a:gd name="T29" fmla="*/ 5 h 93"/>
                <a:gd name="T30" fmla="*/ 66 w 103"/>
                <a:gd name="T31" fmla="*/ 2 h 93"/>
                <a:gd name="T32" fmla="*/ 57 w 103"/>
                <a:gd name="T33" fmla="*/ 0 h 93"/>
                <a:gd name="T34" fmla="*/ 50 w 103"/>
                <a:gd name="T35" fmla="*/ 0 h 93"/>
                <a:gd name="T36" fmla="*/ 41 w 103"/>
                <a:gd name="T37" fmla="*/ 2 h 93"/>
                <a:gd name="T38" fmla="*/ 32 w 103"/>
                <a:gd name="T39" fmla="*/ 3 h 93"/>
                <a:gd name="T40" fmla="*/ 22 w 103"/>
                <a:gd name="T41" fmla="*/ 8 h 93"/>
                <a:gd name="T42" fmla="*/ 15 w 103"/>
                <a:gd name="T43" fmla="*/ 13 h 93"/>
                <a:gd name="T44" fmla="*/ 10 w 103"/>
                <a:gd name="T45" fmla="*/ 21 h 93"/>
                <a:gd name="T46" fmla="*/ 4 w 103"/>
                <a:gd name="T47" fmla="*/ 28 h 93"/>
                <a:gd name="T48" fmla="*/ 2 w 103"/>
                <a:gd name="T49" fmla="*/ 38 h 93"/>
                <a:gd name="T50" fmla="*/ 0 w 103"/>
                <a:gd name="T51" fmla="*/ 46 h 93"/>
                <a:gd name="T52" fmla="*/ 0 w 103"/>
                <a:gd name="T53" fmla="*/ 51 h 93"/>
                <a:gd name="T54" fmla="*/ 2 w 103"/>
                <a:gd name="T55" fmla="*/ 61 h 93"/>
                <a:gd name="T56" fmla="*/ 6 w 103"/>
                <a:gd name="T57" fmla="*/ 69 h 93"/>
                <a:gd name="T58" fmla="*/ 11 w 103"/>
                <a:gd name="T59" fmla="*/ 75 h 93"/>
                <a:gd name="T60" fmla="*/ 19 w 103"/>
                <a:gd name="T61" fmla="*/ 82 h 93"/>
                <a:gd name="T62" fmla="*/ 28 w 103"/>
                <a:gd name="T63" fmla="*/ 87 h 93"/>
                <a:gd name="T64" fmla="*/ 37 w 103"/>
                <a:gd name="T65" fmla="*/ 90 h 93"/>
                <a:gd name="T66" fmla="*/ 46 w 103"/>
                <a:gd name="T67" fmla="*/ 93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3"/>
                <a:gd name="T103" fmla="*/ 0 h 93"/>
                <a:gd name="T104" fmla="*/ 103 w 103"/>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3" h="93">
                  <a:moveTo>
                    <a:pt x="52" y="93"/>
                  </a:moveTo>
                  <a:lnTo>
                    <a:pt x="54" y="93"/>
                  </a:lnTo>
                  <a:lnTo>
                    <a:pt x="57" y="93"/>
                  </a:lnTo>
                  <a:lnTo>
                    <a:pt x="63" y="92"/>
                  </a:lnTo>
                  <a:lnTo>
                    <a:pt x="66" y="90"/>
                  </a:lnTo>
                  <a:lnTo>
                    <a:pt x="72" y="89"/>
                  </a:lnTo>
                  <a:lnTo>
                    <a:pt x="75" y="87"/>
                  </a:lnTo>
                  <a:lnTo>
                    <a:pt x="81" y="85"/>
                  </a:lnTo>
                  <a:lnTo>
                    <a:pt x="85" y="82"/>
                  </a:lnTo>
                  <a:lnTo>
                    <a:pt x="88" y="79"/>
                  </a:lnTo>
                  <a:lnTo>
                    <a:pt x="92" y="75"/>
                  </a:lnTo>
                  <a:lnTo>
                    <a:pt x="94" y="72"/>
                  </a:lnTo>
                  <a:lnTo>
                    <a:pt x="97" y="69"/>
                  </a:lnTo>
                  <a:lnTo>
                    <a:pt x="99" y="64"/>
                  </a:lnTo>
                  <a:lnTo>
                    <a:pt x="101" y="61"/>
                  </a:lnTo>
                  <a:lnTo>
                    <a:pt x="103" y="56"/>
                  </a:lnTo>
                  <a:lnTo>
                    <a:pt x="103" y="51"/>
                  </a:lnTo>
                  <a:lnTo>
                    <a:pt x="103" y="46"/>
                  </a:lnTo>
                  <a:lnTo>
                    <a:pt x="103" y="44"/>
                  </a:lnTo>
                  <a:lnTo>
                    <a:pt x="103" y="43"/>
                  </a:lnTo>
                  <a:lnTo>
                    <a:pt x="103" y="38"/>
                  </a:lnTo>
                  <a:lnTo>
                    <a:pt x="101" y="33"/>
                  </a:lnTo>
                  <a:lnTo>
                    <a:pt x="99" y="28"/>
                  </a:lnTo>
                  <a:lnTo>
                    <a:pt x="97" y="25"/>
                  </a:lnTo>
                  <a:lnTo>
                    <a:pt x="94" y="21"/>
                  </a:lnTo>
                  <a:lnTo>
                    <a:pt x="92" y="16"/>
                  </a:lnTo>
                  <a:lnTo>
                    <a:pt x="88" y="13"/>
                  </a:lnTo>
                  <a:lnTo>
                    <a:pt x="85" y="11"/>
                  </a:lnTo>
                  <a:lnTo>
                    <a:pt x="81" y="8"/>
                  </a:lnTo>
                  <a:lnTo>
                    <a:pt x="75" y="5"/>
                  </a:lnTo>
                  <a:lnTo>
                    <a:pt x="72" y="3"/>
                  </a:lnTo>
                  <a:lnTo>
                    <a:pt x="66" y="2"/>
                  </a:lnTo>
                  <a:lnTo>
                    <a:pt x="63" y="2"/>
                  </a:lnTo>
                  <a:lnTo>
                    <a:pt x="57" y="0"/>
                  </a:lnTo>
                  <a:lnTo>
                    <a:pt x="52" y="0"/>
                  </a:lnTo>
                  <a:lnTo>
                    <a:pt x="50" y="0"/>
                  </a:lnTo>
                  <a:lnTo>
                    <a:pt x="46" y="0"/>
                  </a:lnTo>
                  <a:lnTo>
                    <a:pt x="41" y="2"/>
                  </a:lnTo>
                  <a:lnTo>
                    <a:pt x="37" y="2"/>
                  </a:lnTo>
                  <a:lnTo>
                    <a:pt x="32" y="3"/>
                  </a:lnTo>
                  <a:lnTo>
                    <a:pt x="28" y="5"/>
                  </a:lnTo>
                  <a:lnTo>
                    <a:pt x="22" y="8"/>
                  </a:lnTo>
                  <a:lnTo>
                    <a:pt x="19" y="11"/>
                  </a:lnTo>
                  <a:lnTo>
                    <a:pt x="15" y="13"/>
                  </a:lnTo>
                  <a:lnTo>
                    <a:pt x="11" y="16"/>
                  </a:lnTo>
                  <a:lnTo>
                    <a:pt x="10" y="21"/>
                  </a:lnTo>
                  <a:lnTo>
                    <a:pt x="6" y="25"/>
                  </a:lnTo>
                  <a:lnTo>
                    <a:pt x="4" y="28"/>
                  </a:lnTo>
                  <a:lnTo>
                    <a:pt x="2" y="33"/>
                  </a:lnTo>
                  <a:lnTo>
                    <a:pt x="2" y="38"/>
                  </a:lnTo>
                  <a:lnTo>
                    <a:pt x="0" y="43"/>
                  </a:lnTo>
                  <a:lnTo>
                    <a:pt x="0" y="46"/>
                  </a:lnTo>
                  <a:lnTo>
                    <a:pt x="0" y="49"/>
                  </a:lnTo>
                  <a:lnTo>
                    <a:pt x="0" y="51"/>
                  </a:lnTo>
                  <a:lnTo>
                    <a:pt x="2" y="56"/>
                  </a:lnTo>
                  <a:lnTo>
                    <a:pt x="2" y="61"/>
                  </a:lnTo>
                  <a:lnTo>
                    <a:pt x="4" y="64"/>
                  </a:lnTo>
                  <a:lnTo>
                    <a:pt x="6" y="69"/>
                  </a:lnTo>
                  <a:lnTo>
                    <a:pt x="10" y="72"/>
                  </a:lnTo>
                  <a:lnTo>
                    <a:pt x="11" y="75"/>
                  </a:lnTo>
                  <a:lnTo>
                    <a:pt x="15" y="79"/>
                  </a:lnTo>
                  <a:lnTo>
                    <a:pt x="19" y="82"/>
                  </a:lnTo>
                  <a:lnTo>
                    <a:pt x="22" y="85"/>
                  </a:lnTo>
                  <a:lnTo>
                    <a:pt x="28" y="87"/>
                  </a:lnTo>
                  <a:lnTo>
                    <a:pt x="32" y="89"/>
                  </a:lnTo>
                  <a:lnTo>
                    <a:pt x="37" y="90"/>
                  </a:lnTo>
                  <a:lnTo>
                    <a:pt x="41" y="92"/>
                  </a:lnTo>
                  <a:lnTo>
                    <a:pt x="46" y="93"/>
                  </a:lnTo>
                  <a:lnTo>
                    <a:pt x="52" y="93"/>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19" name="Freeform 54"/>
            <p:cNvSpPr>
              <a:spLocks/>
            </p:cNvSpPr>
            <p:nvPr/>
          </p:nvSpPr>
          <p:spPr bwMode="auto">
            <a:xfrm>
              <a:off x="5448" y="288"/>
              <a:ext cx="43" cy="38"/>
            </a:xfrm>
            <a:custGeom>
              <a:avLst/>
              <a:gdLst>
                <a:gd name="T0" fmla="*/ 43 w 43"/>
                <a:gd name="T1" fmla="*/ 18 h 38"/>
                <a:gd name="T2" fmla="*/ 42 w 43"/>
                <a:gd name="T3" fmla="*/ 15 h 38"/>
                <a:gd name="T4" fmla="*/ 42 w 43"/>
                <a:gd name="T5" fmla="*/ 13 h 38"/>
                <a:gd name="T6" fmla="*/ 40 w 43"/>
                <a:gd name="T7" fmla="*/ 10 h 38"/>
                <a:gd name="T8" fmla="*/ 38 w 43"/>
                <a:gd name="T9" fmla="*/ 8 h 38"/>
                <a:gd name="T10" fmla="*/ 36 w 43"/>
                <a:gd name="T11" fmla="*/ 5 h 38"/>
                <a:gd name="T12" fmla="*/ 34 w 43"/>
                <a:gd name="T13" fmla="*/ 4 h 38"/>
                <a:gd name="T14" fmla="*/ 32 w 43"/>
                <a:gd name="T15" fmla="*/ 2 h 38"/>
                <a:gd name="T16" fmla="*/ 29 w 43"/>
                <a:gd name="T17" fmla="*/ 2 h 38"/>
                <a:gd name="T18" fmla="*/ 27 w 43"/>
                <a:gd name="T19" fmla="*/ 0 h 38"/>
                <a:gd name="T20" fmla="*/ 23 w 43"/>
                <a:gd name="T21" fmla="*/ 0 h 38"/>
                <a:gd name="T22" fmla="*/ 22 w 43"/>
                <a:gd name="T23" fmla="*/ 0 h 38"/>
                <a:gd name="T24" fmla="*/ 18 w 43"/>
                <a:gd name="T25" fmla="*/ 0 h 38"/>
                <a:gd name="T26" fmla="*/ 14 w 43"/>
                <a:gd name="T27" fmla="*/ 0 h 38"/>
                <a:gd name="T28" fmla="*/ 12 w 43"/>
                <a:gd name="T29" fmla="*/ 2 h 38"/>
                <a:gd name="T30" fmla="*/ 9 w 43"/>
                <a:gd name="T31" fmla="*/ 2 h 38"/>
                <a:gd name="T32" fmla="*/ 7 w 43"/>
                <a:gd name="T33" fmla="*/ 4 h 38"/>
                <a:gd name="T34" fmla="*/ 5 w 43"/>
                <a:gd name="T35" fmla="*/ 5 h 38"/>
                <a:gd name="T36" fmla="*/ 3 w 43"/>
                <a:gd name="T37" fmla="*/ 8 h 38"/>
                <a:gd name="T38" fmla="*/ 1 w 43"/>
                <a:gd name="T39" fmla="*/ 10 h 38"/>
                <a:gd name="T40" fmla="*/ 0 w 43"/>
                <a:gd name="T41" fmla="*/ 13 h 38"/>
                <a:gd name="T42" fmla="*/ 0 w 43"/>
                <a:gd name="T43" fmla="*/ 15 h 38"/>
                <a:gd name="T44" fmla="*/ 0 w 43"/>
                <a:gd name="T45" fmla="*/ 18 h 38"/>
                <a:gd name="T46" fmla="*/ 0 w 43"/>
                <a:gd name="T47" fmla="*/ 22 h 38"/>
                <a:gd name="T48" fmla="*/ 0 w 43"/>
                <a:gd name="T49" fmla="*/ 23 h 38"/>
                <a:gd name="T50" fmla="*/ 1 w 43"/>
                <a:gd name="T51" fmla="*/ 26 h 38"/>
                <a:gd name="T52" fmla="*/ 1 w 43"/>
                <a:gd name="T53" fmla="*/ 28 h 38"/>
                <a:gd name="T54" fmla="*/ 3 w 43"/>
                <a:gd name="T55" fmla="*/ 31 h 38"/>
                <a:gd name="T56" fmla="*/ 5 w 43"/>
                <a:gd name="T57" fmla="*/ 33 h 38"/>
                <a:gd name="T58" fmla="*/ 9 w 43"/>
                <a:gd name="T59" fmla="*/ 35 h 38"/>
                <a:gd name="T60" fmla="*/ 11 w 43"/>
                <a:gd name="T61" fmla="*/ 36 h 38"/>
                <a:gd name="T62" fmla="*/ 12 w 43"/>
                <a:gd name="T63" fmla="*/ 36 h 38"/>
                <a:gd name="T64" fmla="*/ 16 w 43"/>
                <a:gd name="T65" fmla="*/ 38 h 38"/>
                <a:gd name="T66" fmla="*/ 18 w 43"/>
                <a:gd name="T67" fmla="*/ 38 h 38"/>
                <a:gd name="T68" fmla="*/ 22 w 43"/>
                <a:gd name="T69" fmla="*/ 38 h 38"/>
                <a:gd name="T70" fmla="*/ 25 w 43"/>
                <a:gd name="T71" fmla="*/ 38 h 38"/>
                <a:gd name="T72" fmla="*/ 27 w 43"/>
                <a:gd name="T73" fmla="*/ 38 h 38"/>
                <a:gd name="T74" fmla="*/ 31 w 43"/>
                <a:gd name="T75" fmla="*/ 36 h 38"/>
                <a:gd name="T76" fmla="*/ 32 w 43"/>
                <a:gd name="T77" fmla="*/ 35 h 38"/>
                <a:gd name="T78" fmla="*/ 36 w 43"/>
                <a:gd name="T79" fmla="*/ 33 h 38"/>
                <a:gd name="T80" fmla="*/ 38 w 43"/>
                <a:gd name="T81" fmla="*/ 31 h 38"/>
                <a:gd name="T82" fmla="*/ 40 w 43"/>
                <a:gd name="T83" fmla="*/ 30 h 38"/>
                <a:gd name="T84" fmla="*/ 42 w 43"/>
                <a:gd name="T85" fmla="*/ 26 h 38"/>
                <a:gd name="T86" fmla="*/ 42 w 43"/>
                <a:gd name="T87" fmla="*/ 25 h 38"/>
                <a:gd name="T88" fmla="*/ 43 w 43"/>
                <a:gd name="T89" fmla="*/ 22 h 38"/>
                <a:gd name="T90" fmla="*/ 43 w 43"/>
                <a:gd name="T91" fmla="*/ 20 h 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
                <a:gd name="T139" fmla="*/ 0 h 38"/>
                <a:gd name="T140" fmla="*/ 43 w 43"/>
                <a:gd name="T141" fmla="*/ 38 h 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 h="38">
                  <a:moveTo>
                    <a:pt x="43" y="20"/>
                  </a:moveTo>
                  <a:lnTo>
                    <a:pt x="43" y="20"/>
                  </a:lnTo>
                  <a:lnTo>
                    <a:pt x="43" y="18"/>
                  </a:lnTo>
                  <a:lnTo>
                    <a:pt x="43" y="17"/>
                  </a:lnTo>
                  <a:lnTo>
                    <a:pt x="42" y="15"/>
                  </a:lnTo>
                  <a:lnTo>
                    <a:pt x="42" y="13"/>
                  </a:lnTo>
                  <a:lnTo>
                    <a:pt x="42" y="12"/>
                  </a:lnTo>
                  <a:lnTo>
                    <a:pt x="40" y="10"/>
                  </a:lnTo>
                  <a:lnTo>
                    <a:pt x="40" y="8"/>
                  </a:lnTo>
                  <a:lnTo>
                    <a:pt x="38" y="8"/>
                  </a:lnTo>
                  <a:lnTo>
                    <a:pt x="38" y="7"/>
                  </a:lnTo>
                  <a:lnTo>
                    <a:pt x="36" y="5"/>
                  </a:lnTo>
                  <a:lnTo>
                    <a:pt x="34" y="4"/>
                  </a:lnTo>
                  <a:lnTo>
                    <a:pt x="32" y="4"/>
                  </a:lnTo>
                  <a:lnTo>
                    <a:pt x="32" y="2"/>
                  </a:lnTo>
                  <a:lnTo>
                    <a:pt x="31" y="2"/>
                  </a:lnTo>
                  <a:lnTo>
                    <a:pt x="29" y="2"/>
                  </a:lnTo>
                  <a:lnTo>
                    <a:pt x="29" y="0"/>
                  </a:lnTo>
                  <a:lnTo>
                    <a:pt x="27" y="0"/>
                  </a:lnTo>
                  <a:lnTo>
                    <a:pt x="25" y="0"/>
                  </a:lnTo>
                  <a:lnTo>
                    <a:pt x="23" y="0"/>
                  </a:lnTo>
                  <a:lnTo>
                    <a:pt x="22" y="0"/>
                  </a:lnTo>
                  <a:lnTo>
                    <a:pt x="20" y="0"/>
                  </a:lnTo>
                  <a:lnTo>
                    <a:pt x="18" y="0"/>
                  </a:lnTo>
                  <a:lnTo>
                    <a:pt x="16" y="0"/>
                  </a:lnTo>
                  <a:lnTo>
                    <a:pt x="14" y="0"/>
                  </a:lnTo>
                  <a:lnTo>
                    <a:pt x="12" y="0"/>
                  </a:lnTo>
                  <a:lnTo>
                    <a:pt x="12" y="2"/>
                  </a:lnTo>
                  <a:lnTo>
                    <a:pt x="11" y="2"/>
                  </a:lnTo>
                  <a:lnTo>
                    <a:pt x="9" y="2"/>
                  </a:lnTo>
                  <a:lnTo>
                    <a:pt x="9" y="4"/>
                  </a:lnTo>
                  <a:lnTo>
                    <a:pt x="7" y="4"/>
                  </a:lnTo>
                  <a:lnTo>
                    <a:pt x="7" y="5"/>
                  </a:lnTo>
                  <a:lnTo>
                    <a:pt x="5" y="5"/>
                  </a:lnTo>
                  <a:lnTo>
                    <a:pt x="5" y="7"/>
                  </a:lnTo>
                  <a:lnTo>
                    <a:pt x="3" y="7"/>
                  </a:lnTo>
                  <a:lnTo>
                    <a:pt x="3" y="8"/>
                  </a:lnTo>
                  <a:lnTo>
                    <a:pt x="1" y="10"/>
                  </a:lnTo>
                  <a:lnTo>
                    <a:pt x="1" y="12"/>
                  </a:lnTo>
                  <a:lnTo>
                    <a:pt x="0" y="13"/>
                  </a:lnTo>
                  <a:lnTo>
                    <a:pt x="0" y="15"/>
                  </a:lnTo>
                  <a:lnTo>
                    <a:pt x="0" y="17"/>
                  </a:lnTo>
                  <a:lnTo>
                    <a:pt x="0" y="18"/>
                  </a:lnTo>
                  <a:lnTo>
                    <a:pt x="0" y="20"/>
                  </a:lnTo>
                  <a:lnTo>
                    <a:pt x="0" y="22"/>
                  </a:lnTo>
                  <a:lnTo>
                    <a:pt x="0" y="23"/>
                  </a:lnTo>
                  <a:lnTo>
                    <a:pt x="0" y="25"/>
                  </a:lnTo>
                  <a:lnTo>
                    <a:pt x="1" y="26"/>
                  </a:lnTo>
                  <a:lnTo>
                    <a:pt x="1" y="28"/>
                  </a:lnTo>
                  <a:lnTo>
                    <a:pt x="3" y="30"/>
                  </a:lnTo>
                  <a:lnTo>
                    <a:pt x="3" y="31"/>
                  </a:lnTo>
                  <a:lnTo>
                    <a:pt x="5" y="31"/>
                  </a:lnTo>
                  <a:lnTo>
                    <a:pt x="5" y="33"/>
                  </a:lnTo>
                  <a:lnTo>
                    <a:pt x="7" y="33"/>
                  </a:lnTo>
                  <a:lnTo>
                    <a:pt x="7" y="35"/>
                  </a:lnTo>
                  <a:lnTo>
                    <a:pt x="9" y="35"/>
                  </a:lnTo>
                  <a:lnTo>
                    <a:pt x="9" y="36"/>
                  </a:lnTo>
                  <a:lnTo>
                    <a:pt x="11" y="36"/>
                  </a:lnTo>
                  <a:lnTo>
                    <a:pt x="12" y="36"/>
                  </a:lnTo>
                  <a:lnTo>
                    <a:pt x="14" y="38"/>
                  </a:lnTo>
                  <a:lnTo>
                    <a:pt x="16" y="38"/>
                  </a:lnTo>
                  <a:lnTo>
                    <a:pt x="18" y="38"/>
                  </a:lnTo>
                  <a:lnTo>
                    <a:pt x="20" y="38"/>
                  </a:lnTo>
                  <a:lnTo>
                    <a:pt x="22" y="38"/>
                  </a:lnTo>
                  <a:lnTo>
                    <a:pt x="23" y="38"/>
                  </a:lnTo>
                  <a:lnTo>
                    <a:pt x="25" y="38"/>
                  </a:lnTo>
                  <a:lnTo>
                    <a:pt x="27" y="38"/>
                  </a:lnTo>
                  <a:lnTo>
                    <a:pt x="29" y="36"/>
                  </a:lnTo>
                  <a:lnTo>
                    <a:pt x="31" y="36"/>
                  </a:lnTo>
                  <a:lnTo>
                    <a:pt x="32" y="36"/>
                  </a:lnTo>
                  <a:lnTo>
                    <a:pt x="32" y="35"/>
                  </a:lnTo>
                  <a:lnTo>
                    <a:pt x="34" y="35"/>
                  </a:lnTo>
                  <a:lnTo>
                    <a:pt x="36" y="33"/>
                  </a:lnTo>
                  <a:lnTo>
                    <a:pt x="36" y="31"/>
                  </a:lnTo>
                  <a:lnTo>
                    <a:pt x="38" y="31"/>
                  </a:lnTo>
                  <a:lnTo>
                    <a:pt x="38" y="30"/>
                  </a:lnTo>
                  <a:lnTo>
                    <a:pt x="40" y="30"/>
                  </a:lnTo>
                  <a:lnTo>
                    <a:pt x="40" y="28"/>
                  </a:lnTo>
                  <a:lnTo>
                    <a:pt x="42" y="26"/>
                  </a:lnTo>
                  <a:lnTo>
                    <a:pt x="42" y="25"/>
                  </a:lnTo>
                  <a:lnTo>
                    <a:pt x="42" y="23"/>
                  </a:lnTo>
                  <a:lnTo>
                    <a:pt x="43" y="22"/>
                  </a:lnTo>
                  <a:lnTo>
                    <a:pt x="43" y="2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0" name="Line 55"/>
            <p:cNvSpPr>
              <a:spLocks noChangeShapeType="1"/>
            </p:cNvSpPr>
            <p:nvPr/>
          </p:nvSpPr>
          <p:spPr bwMode="auto">
            <a:xfrm>
              <a:off x="4850" y="687"/>
              <a:ext cx="27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Freeform 56"/>
            <p:cNvSpPr>
              <a:spLocks/>
            </p:cNvSpPr>
            <p:nvPr/>
          </p:nvSpPr>
          <p:spPr bwMode="auto">
            <a:xfrm>
              <a:off x="4857" y="510"/>
              <a:ext cx="258" cy="232"/>
            </a:xfrm>
            <a:custGeom>
              <a:avLst/>
              <a:gdLst>
                <a:gd name="T0" fmla="*/ 135 w 258"/>
                <a:gd name="T1" fmla="*/ 232 h 232"/>
                <a:gd name="T2" fmla="*/ 155 w 258"/>
                <a:gd name="T3" fmla="*/ 231 h 232"/>
                <a:gd name="T4" fmla="*/ 179 w 258"/>
                <a:gd name="T5" fmla="*/ 224 h 232"/>
                <a:gd name="T6" fmla="*/ 201 w 258"/>
                <a:gd name="T7" fmla="*/ 213 h 232"/>
                <a:gd name="T8" fmla="*/ 219 w 258"/>
                <a:gd name="T9" fmla="*/ 198 h 232"/>
                <a:gd name="T10" fmla="*/ 236 w 258"/>
                <a:gd name="T11" fmla="*/ 181 h 232"/>
                <a:gd name="T12" fmla="*/ 247 w 258"/>
                <a:gd name="T13" fmla="*/ 162 h 232"/>
                <a:gd name="T14" fmla="*/ 256 w 258"/>
                <a:gd name="T15" fmla="*/ 139 h 232"/>
                <a:gd name="T16" fmla="*/ 258 w 258"/>
                <a:gd name="T17" fmla="*/ 116 h 232"/>
                <a:gd name="T18" fmla="*/ 258 w 258"/>
                <a:gd name="T19" fmla="*/ 104 h 232"/>
                <a:gd name="T20" fmla="*/ 252 w 258"/>
                <a:gd name="T21" fmla="*/ 81 h 232"/>
                <a:gd name="T22" fmla="*/ 241 w 258"/>
                <a:gd name="T23" fmla="*/ 62 h 232"/>
                <a:gd name="T24" fmla="*/ 229 w 258"/>
                <a:gd name="T25" fmla="*/ 42 h 232"/>
                <a:gd name="T26" fmla="*/ 210 w 258"/>
                <a:gd name="T27" fmla="*/ 27 h 232"/>
                <a:gd name="T28" fmla="*/ 190 w 258"/>
                <a:gd name="T29" fmla="*/ 14 h 232"/>
                <a:gd name="T30" fmla="*/ 166 w 258"/>
                <a:gd name="T31" fmla="*/ 4 h 232"/>
                <a:gd name="T32" fmla="*/ 143 w 258"/>
                <a:gd name="T33" fmla="*/ 1 h 232"/>
                <a:gd name="T34" fmla="*/ 123 w 258"/>
                <a:gd name="T35" fmla="*/ 0 h 232"/>
                <a:gd name="T36" fmla="*/ 102 w 258"/>
                <a:gd name="T37" fmla="*/ 3 h 232"/>
                <a:gd name="T38" fmla="*/ 79 w 258"/>
                <a:gd name="T39" fmla="*/ 9 h 232"/>
                <a:gd name="T40" fmla="*/ 57 w 258"/>
                <a:gd name="T41" fmla="*/ 19 h 232"/>
                <a:gd name="T42" fmla="*/ 38 w 258"/>
                <a:gd name="T43" fmla="*/ 34 h 232"/>
                <a:gd name="T44" fmla="*/ 22 w 258"/>
                <a:gd name="T45" fmla="*/ 52 h 232"/>
                <a:gd name="T46" fmla="*/ 9 w 258"/>
                <a:gd name="T47" fmla="*/ 72 h 232"/>
                <a:gd name="T48" fmla="*/ 2 w 258"/>
                <a:gd name="T49" fmla="*/ 93 h 232"/>
                <a:gd name="T50" fmla="*/ 0 w 258"/>
                <a:gd name="T51" fmla="*/ 116 h 232"/>
                <a:gd name="T52" fmla="*/ 0 w 258"/>
                <a:gd name="T53" fmla="*/ 129 h 232"/>
                <a:gd name="T54" fmla="*/ 6 w 258"/>
                <a:gd name="T55" fmla="*/ 150 h 232"/>
                <a:gd name="T56" fmla="*/ 15 w 258"/>
                <a:gd name="T57" fmla="*/ 172 h 232"/>
                <a:gd name="T58" fmla="*/ 29 w 258"/>
                <a:gd name="T59" fmla="*/ 190 h 232"/>
                <a:gd name="T60" fmla="*/ 48 w 258"/>
                <a:gd name="T61" fmla="*/ 206 h 232"/>
                <a:gd name="T62" fmla="*/ 68 w 258"/>
                <a:gd name="T63" fmla="*/ 219 h 232"/>
                <a:gd name="T64" fmla="*/ 90 w 258"/>
                <a:gd name="T65" fmla="*/ 227 h 232"/>
                <a:gd name="T66" fmla="*/ 115 w 258"/>
                <a:gd name="T67" fmla="*/ 232 h 2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8"/>
                <a:gd name="T103" fmla="*/ 0 h 232"/>
                <a:gd name="T104" fmla="*/ 258 w 258"/>
                <a:gd name="T105" fmla="*/ 232 h 2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8" h="232">
                  <a:moveTo>
                    <a:pt x="128" y="232"/>
                  </a:moveTo>
                  <a:lnTo>
                    <a:pt x="135" y="232"/>
                  </a:lnTo>
                  <a:lnTo>
                    <a:pt x="143" y="232"/>
                  </a:lnTo>
                  <a:lnTo>
                    <a:pt x="155" y="231"/>
                  </a:lnTo>
                  <a:lnTo>
                    <a:pt x="166" y="227"/>
                  </a:lnTo>
                  <a:lnTo>
                    <a:pt x="179" y="224"/>
                  </a:lnTo>
                  <a:lnTo>
                    <a:pt x="190" y="219"/>
                  </a:lnTo>
                  <a:lnTo>
                    <a:pt x="201" y="213"/>
                  </a:lnTo>
                  <a:lnTo>
                    <a:pt x="210" y="206"/>
                  </a:lnTo>
                  <a:lnTo>
                    <a:pt x="219" y="198"/>
                  </a:lnTo>
                  <a:lnTo>
                    <a:pt x="229" y="190"/>
                  </a:lnTo>
                  <a:lnTo>
                    <a:pt x="236" y="181"/>
                  </a:lnTo>
                  <a:lnTo>
                    <a:pt x="241" y="172"/>
                  </a:lnTo>
                  <a:lnTo>
                    <a:pt x="247" y="162"/>
                  </a:lnTo>
                  <a:lnTo>
                    <a:pt x="252" y="150"/>
                  </a:lnTo>
                  <a:lnTo>
                    <a:pt x="256" y="139"/>
                  </a:lnTo>
                  <a:lnTo>
                    <a:pt x="258" y="129"/>
                  </a:lnTo>
                  <a:lnTo>
                    <a:pt x="258" y="116"/>
                  </a:lnTo>
                  <a:lnTo>
                    <a:pt x="258" y="111"/>
                  </a:lnTo>
                  <a:lnTo>
                    <a:pt x="258" y="104"/>
                  </a:lnTo>
                  <a:lnTo>
                    <a:pt x="256" y="93"/>
                  </a:lnTo>
                  <a:lnTo>
                    <a:pt x="252" y="81"/>
                  </a:lnTo>
                  <a:lnTo>
                    <a:pt x="247" y="72"/>
                  </a:lnTo>
                  <a:lnTo>
                    <a:pt x="241" y="62"/>
                  </a:lnTo>
                  <a:lnTo>
                    <a:pt x="236" y="52"/>
                  </a:lnTo>
                  <a:lnTo>
                    <a:pt x="229" y="42"/>
                  </a:lnTo>
                  <a:lnTo>
                    <a:pt x="219" y="34"/>
                  </a:lnTo>
                  <a:lnTo>
                    <a:pt x="210" y="27"/>
                  </a:lnTo>
                  <a:lnTo>
                    <a:pt x="201" y="19"/>
                  </a:lnTo>
                  <a:lnTo>
                    <a:pt x="190" y="14"/>
                  </a:lnTo>
                  <a:lnTo>
                    <a:pt x="179" y="9"/>
                  </a:lnTo>
                  <a:lnTo>
                    <a:pt x="166" y="4"/>
                  </a:lnTo>
                  <a:lnTo>
                    <a:pt x="155" y="3"/>
                  </a:lnTo>
                  <a:lnTo>
                    <a:pt x="143" y="1"/>
                  </a:lnTo>
                  <a:lnTo>
                    <a:pt x="128" y="0"/>
                  </a:lnTo>
                  <a:lnTo>
                    <a:pt x="123" y="0"/>
                  </a:lnTo>
                  <a:lnTo>
                    <a:pt x="115" y="1"/>
                  </a:lnTo>
                  <a:lnTo>
                    <a:pt x="102" y="3"/>
                  </a:lnTo>
                  <a:lnTo>
                    <a:pt x="90" y="4"/>
                  </a:lnTo>
                  <a:lnTo>
                    <a:pt x="79" y="9"/>
                  </a:lnTo>
                  <a:lnTo>
                    <a:pt x="68" y="14"/>
                  </a:lnTo>
                  <a:lnTo>
                    <a:pt x="57" y="19"/>
                  </a:lnTo>
                  <a:lnTo>
                    <a:pt x="48" y="27"/>
                  </a:lnTo>
                  <a:lnTo>
                    <a:pt x="38" y="34"/>
                  </a:lnTo>
                  <a:lnTo>
                    <a:pt x="29" y="42"/>
                  </a:lnTo>
                  <a:lnTo>
                    <a:pt x="22" y="52"/>
                  </a:lnTo>
                  <a:lnTo>
                    <a:pt x="15" y="62"/>
                  </a:lnTo>
                  <a:lnTo>
                    <a:pt x="9" y="72"/>
                  </a:lnTo>
                  <a:lnTo>
                    <a:pt x="6" y="81"/>
                  </a:lnTo>
                  <a:lnTo>
                    <a:pt x="2" y="93"/>
                  </a:lnTo>
                  <a:lnTo>
                    <a:pt x="0" y="104"/>
                  </a:lnTo>
                  <a:lnTo>
                    <a:pt x="0" y="116"/>
                  </a:lnTo>
                  <a:lnTo>
                    <a:pt x="0" y="122"/>
                  </a:lnTo>
                  <a:lnTo>
                    <a:pt x="0" y="129"/>
                  </a:lnTo>
                  <a:lnTo>
                    <a:pt x="2" y="139"/>
                  </a:lnTo>
                  <a:lnTo>
                    <a:pt x="6" y="150"/>
                  </a:lnTo>
                  <a:lnTo>
                    <a:pt x="9" y="162"/>
                  </a:lnTo>
                  <a:lnTo>
                    <a:pt x="15" y="172"/>
                  </a:lnTo>
                  <a:lnTo>
                    <a:pt x="22" y="181"/>
                  </a:lnTo>
                  <a:lnTo>
                    <a:pt x="29" y="190"/>
                  </a:lnTo>
                  <a:lnTo>
                    <a:pt x="38" y="198"/>
                  </a:lnTo>
                  <a:lnTo>
                    <a:pt x="48" y="206"/>
                  </a:lnTo>
                  <a:lnTo>
                    <a:pt x="57" y="213"/>
                  </a:lnTo>
                  <a:lnTo>
                    <a:pt x="68" y="219"/>
                  </a:lnTo>
                  <a:lnTo>
                    <a:pt x="79" y="224"/>
                  </a:lnTo>
                  <a:lnTo>
                    <a:pt x="90" y="227"/>
                  </a:lnTo>
                  <a:lnTo>
                    <a:pt x="102" y="231"/>
                  </a:lnTo>
                  <a:lnTo>
                    <a:pt x="115" y="232"/>
                  </a:lnTo>
                  <a:lnTo>
                    <a:pt x="128" y="232"/>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2" name="Freeform 57"/>
            <p:cNvSpPr>
              <a:spLocks/>
            </p:cNvSpPr>
            <p:nvPr/>
          </p:nvSpPr>
          <p:spPr bwMode="auto">
            <a:xfrm>
              <a:off x="4884" y="534"/>
              <a:ext cx="200" cy="182"/>
            </a:xfrm>
            <a:custGeom>
              <a:avLst/>
              <a:gdLst>
                <a:gd name="T0" fmla="*/ 105 w 200"/>
                <a:gd name="T1" fmla="*/ 182 h 182"/>
                <a:gd name="T2" fmla="*/ 121 w 200"/>
                <a:gd name="T3" fmla="*/ 180 h 182"/>
                <a:gd name="T4" fmla="*/ 139 w 200"/>
                <a:gd name="T5" fmla="*/ 174 h 182"/>
                <a:gd name="T6" fmla="*/ 156 w 200"/>
                <a:gd name="T7" fmla="*/ 166 h 182"/>
                <a:gd name="T8" fmla="*/ 171 w 200"/>
                <a:gd name="T9" fmla="*/ 156 h 182"/>
                <a:gd name="T10" fmla="*/ 183 w 200"/>
                <a:gd name="T11" fmla="*/ 141 h 182"/>
                <a:gd name="T12" fmla="*/ 192 w 200"/>
                <a:gd name="T13" fmla="*/ 126 h 182"/>
                <a:gd name="T14" fmla="*/ 198 w 200"/>
                <a:gd name="T15" fmla="*/ 110 h 182"/>
                <a:gd name="T16" fmla="*/ 200 w 200"/>
                <a:gd name="T17" fmla="*/ 92 h 182"/>
                <a:gd name="T18" fmla="*/ 200 w 200"/>
                <a:gd name="T19" fmla="*/ 82 h 182"/>
                <a:gd name="T20" fmla="*/ 196 w 200"/>
                <a:gd name="T21" fmla="*/ 64 h 182"/>
                <a:gd name="T22" fmla="*/ 189 w 200"/>
                <a:gd name="T23" fmla="*/ 49 h 182"/>
                <a:gd name="T24" fmla="*/ 178 w 200"/>
                <a:gd name="T25" fmla="*/ 35 h 182"/>
                <a:gd name="T26" fmla="*/ 163 w 200"/>
                <a:gd name="T27" fmla="*/ 21 h 182"/>
                <a:gd name="T28" fmla="*/ 149 w 200"/>
                <a:gd name="T29" fmla="*/ 12 h 182"/>
                <a:gd name="T30" fmla="*/ 130 w 200"/>
                <a:gd name="T31" fmla="*/ 5 h 182"/>
                <a:gd name="T32" fmla="*/ 110 w 200"/>
                <a:gd name="T33" fmla="*/ 2 h 182"/>
                <a:gd name="T34" fmla="*/ 96 w 200"/>
                <a:gd name="T35" fmla="*/ 2 h 182"/>
                <a:gd name="T36" fmla="*/ 81 w 200"/>
                <a:gd name="T37" fmla="*/ 3 h 182"/>
                <a:gd name="T38" fmla="*/ 61 w 200"/>
                <a:gd name="T39" fmla="*/ 8 h 182"/>
                <a:gd name="T40" fmla="*/ 44 w 200"/>
                <a:gd name="T41" fmla="*/ 16 h 182"/>
                <a:gd name="T42" fmla="*/ 30 w 200"/>
                <a:gd name="T43" fmla="*/ 28 h 182"/>
                <a:gd name="T44" fmla="*/ 17 w 200"/>
                <a:gd name="T45" fmla="*/ 41 h 182"/>
                <a:gd name="T46" fmla="*/ 8 w 200"/>
                <a:gd name="T47" fmla="*/ 56 h 182"/>
                <a:gd name="T48" fmla="*/ 2 w 200"/>
                <a:gd name="T49" fmla="*/ 74 h 182"/>
                <a:gd name="T50" fmla="*/ 0 w 200"/>
                <a:gd name="T51" fmla="*/ 92 h 182"/>
                <a:gd name="T52" fmla="*/ 0 w 200"/>
                <a:gd name="T53" fmla="*/ 100 h 182"/>
                <a:gd name="T54" fmla="*/ 6 w 200"/>
                <a:gd name="T55" fmla="*/ 118 h 182"/>
                <a:gd name="T56" fmla="*/ 13 w 200"/>
                <a:gd name="T57" fmla="*/ 134 h 182"/>
                <a:gd name="T58" fmla="*/ 24 w 200"/>
                <a:gd name="T59" fmla="*/ 149 h 182"/>
                <a:gd name="T60" fmla="*/ 37 w 200"/>
                <a:gd name="T61" fmla="*/ 161 h 182"/>
                <a:gd name="T62" fmla="*/ 54 w 200"/>
                <a:gd name="T63" fmla="*/ 171 h 182"/>
                <a:gd name="T64" fmla="*/ 72 w 200"/>
                <a:gd name="T65" fmla="*/ 177 h 182"/>
                <a:gd name="T66" fmla="*/ 90 w 200"/>
                <a:gd name="T67" fmla="*/ 18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0"/>
                <a:gd name="T103" fmla="*/ 0 h 182"/>
                <a:gd name="T104" fmla="*/ 200 w 200"/>
                <a:gd name="T105" fmla="*/ 182 h 1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0" h="182">
                  <a:moveTo>
                    <a:pt x="101" y="182"/>
                  </a:moveTo>
                  <a:lnTo>
                    <a:pt x="105" y="182"/>
                  </a:lnTo>
                  <a:lnTo>
                    <a:pt x="110" y="180"/>
                  </a:lnTo>
                  <a:lnTo>
                    <a:pt x="121" y="180"/>
                  </a:lnTo>
                  <a:lnTo>
                    <a:pt x="130" y="177"/>
                  </a:lnTo>
                  <a:lnTo>
                    <a:pt x="139" y="174"/>
                  </a:lnTo>
                  <a:lnTo>
                    <a:pt x="149" y="171"/>
                  </a:lnTo>
                  <a:lnTo>
                    <a:pt x="156" y="166"/>
                  </a:lnTo>
                  <a:lnTo>
                    <a:pt x="163" y="161"/>
                  </a:lnTo>
                  <a:lnTo>
                    <a:pt x="171" y="156"/>
                  </a:lnTo>
                  <a:lnTo>
                    <a:pt x="178" y="149"/>
                  </a:lnTo>
                  <a:lnTo>
                    <a:pt x="183" y="141"/>
                  </a:lnTo>
                  <a:lnTo>
                    <a:pt x="189" y="134"/>
                  </a:lnTo>
                  <a:lnTo>
                    <a:pt x="192" y="126"/>
                  </a:lnTo>
                  <a:lnTo>
                    <a:pt x="196" y="118"/>
                  </a:lnTo>
                  <a:lnTo>
                    <a:pt x="198" y="110"/>
                  </a:lnTo>
                  <a:lnTo>
                    <a:pt x="200" y="100"/>
                  </a:lnTo>
                  <a:lnTo>
                    <a:pt x="200" y="92"/>
                  </a:lnTo>
                  <a:lnTo>
                    <a:pt x="200" y="87"/>
                  </a:lnTo>
                  <a:lnTo>
                    <a:pt x="200" y="82"/>
                  </a:lnTo>
                  <a:lnTo>
                    <a:pt x="198" y="74"/>
                  </a:lnTo>
                  <a:lnTo>
                    <a:pt x="196" y="64"/>
                  </a:lnTo>
                  <a:lnTo>
                    <a:pt x="192" y="56"/>
                  </a:lnTo>
                  <a:lnTo>
                    <a:pt x="189" y="49"/>
                  </a:lnTo>
                  <a:lnTo>
                    <a:pt x="183" y="41"/>
                  </a:lnTo>
                  <a:lnTo>
                    <a:pt x="178" y="35"/>
                  </a:lnTo>
                  <a:lnTo>
                    <a:pt x="171" y="28"/>
                  </a:lnTo>
                  <a:lnTo>
                    <a:pt x="163" y="21"/>
                  </a:lnTo>
                  <a:lnTo>
                    <a:pt x="156" y="16"/>
                  </a:lnTo>
                  <a:lnTo>
                    <a:pt x="149" y="12"/>
                  </a:lnTo>
                  <a:lnTo>
                    <a:pt x="139" y="8"/>
                  </a:lnTo>
                  <a:lnTo>
                    <a:pt x="130" y="5"/>
                  </a:lnTo>
                  <a:lnTo>
                    <a:pt x="121" y="3"/>
                  </a:lnTo>
                  <a:lnTo>
                    <a:pt x="110" y="2"/>
                  </a:lnTo>
                  <a:lnTo>
                    <a:pt x="101" y="0"/>
                  </a:lnTo>
                  <a:lnTo>
                    <a:pt x="96" y="2"/>
                  </a:lnTo>
                  <a:lnTo>
                    <a:pt x="90" y="2"/>
                  </a:lnTo>
                  <a:lnTo>
                    <a:pt x="81" y="3"/>
                  </a:lnTo>
                  <a:lnTo>
                    <a:pt x="72" y="5"/>
                  </a:lnTo>
                  <a:lnTo>
                    <a:pt x="61" y="8"/>
                  </a:lnTo>
                  <a:lnTo>
                    <a:pt x="54" y="12"/>
                  </a:lnTo>
                  <a:lnTo>
                    <a:pt x="44" y="16"/>
                  </a:lnTo>
                  <a:lnTo>
                    <a:pt x="37" y="21"/>
                  </a:lnTo>
                  <a:lnTo>
                    <a:pt x="30" y="28"/>
                  </a:lnTo>
                  <a:lnTo>
                    <a:pt x="24" y="35"/>
                  </a:lnTo>
                  <a:lnTo>
                    <a:pt x="17" y="41"/>
                  </a:lnTo>
                  <a:lnTo>
                    <a:pt x="13" y="49"/>
                  </a:lnTo>
                  <a:lnTo>
                    <a:pt x="8" y="56"/>
                  </a:lnTo>
                  <a:lnTo>
                    <a:pt x="6" y="64"/>
                  </a:lnTo>
                  <a:lnTo>
                    <a:pt x="2" y="74"/>
                  </a:lnTo>
                  <a:lnTo>
                    <a:pt x="0" y="82"/>
                  </a:lnTo>
                  <a:lnTo>
                    <a:pt x="0" y="92"/>
                  </a:lnTo>
                  <a:lnTo>
                    <a:pt x="0" y="95"/>
                  </a:lnTo>
                  <a:lnTo>
                    <a:pt x="0" y="100"/>
                  </a:lnTo>
                  <a:lnTo>
                    <a:pt x="2" y="110"/>
                  </a:lnTo>
                  <a:lnTo>
                    <a:pt x="6" y="118"/>
                  </a:lnTo>
                  <a:lnTo>
                    <a:pt x="8" y="126"/>
                  </a:lnTo>
                  <a:lnTo>
                    <a:pt x="13" y="134"/>
                  </a:lnTo>
                  <a:lnTo>
                    <a:pt x="17" y="141"/>
                  </a:lnTo>
                  <a:lnTo>
                    <a:pt x="24" y="149"/>
                  </a:lnTo>
                  <a:lnTo>
                    <a:pt x="30" y="156"/>
                  </a:lnTo>
                  <a:lnTo>
                    <a:pt x="37" y="161"/>
                  </a:lnTo>
                  <a:lnTo>
                    <a:pt x="44" y="166"/>
                  </a:lnTo>
                  <a:lnTo>
                    <a:pt x="54" y="171"/>
                  </a:lnTo>
                  <a:lnTo>
                    <a:pt x="61" y="174"/>
                  </a:lnTo>
                  <a:lnTo>
                    <a:pt x="72" y="177"/>
                  </a:lnTo>
                  <a:lnTo>
                    <a:pt x="81" y="180"/>
                  </a:lnTo>
                  <a:lnTo>
                    <a:pt x="90" y="180"/>
                  </a:lnTo>
                  <a:lnTo>
                    <a:pt x="101" y="18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3" name="Freeform 58"/>
            <p:cNvSpPr>
              <a:spLocks/>
            </p:cNvSpPr>
            <p:nvPr/>
          </p:nvSpPr>
          <p:spPr bwMode="auto">
            <a:xfrm>
              <a:off x="4950" y="595"/>
              <a:ext cx="72" cy="65"/>
            </a:xfrm>
            <a:custGeom>
              <a:avLst/>
              <a:gdLst>
                <a:gd name="T0" fmla="*/ 37 w 72"/>
                <a:gd name="T1" fmla="*/ 65 h 65"/>
                <a:gd name="T2" fmla="*/ 42 w 72"/>
                <a:gd name="T3" fmla="*/ 64 h 65"/>
                <a:gd name="T4" fmla="*/ 50 w 72"/>
                <a:gd name="T5" fmla="*/ 62 h 65"/>
                <a:gd name="T6" fmla="*/ 55 w 72"/>
                <a:gd name="T7" fmla="*/ 59 h 65"/>
                <a:gd name="T8" fmla="*/ 61 w 72"/>
                <a:gd name="T9" fmla="*/ 55 h 65"/>
                <a:gd name="T10" fmla="*/ 66 w 72"/>
                <a:gd name="T11" fmla="*/ 51 h 65"/>
                <a:gd name="T12" fmla="*/ 68 w 72"/>
                <a:gd name="T13" fmla="*/ 44 h 65"/>
                <a:gd name="T14" fmla="*/ 70 w 72"/>
                <a:gd name="T15" fmla="*/ 39 h 65"/>
                <a:gd name="T16" fmla="*/ 72 w 72"/>
                <a:gd name="T17" fmla="*/ 33 h 65"/>
                <a:gd name="T18" fmla="*/ 72 w 72"/>
                <a:gd name="T19" fmla="*/ 29 h 65"/>
                <a:gd name="T20" fmla="*/ 70 w 72"/>
                <a:gd name="T21" fmla="*/ 23 h 65"/>
                <a:gd name="T22" fmla="*/ 68 w 72"/>
                <a:gd name="T23" fmla="*/ 18 h 65"/>
                <a:gd name="T24" fmla="*/ 62 w 72"/>
                <a:gd name="T25" fmla="*/ 11 h 65"/>
                <a:gd name="T26" fmla="*/ 59 w 72"/>
                <a:gd name="T27" fmla="*/ 8 h 65"/>
                <a:gd name="T28" fmla="*/ 53 w 72"/>
                <a:gd name="T29" fmla="*/ 3 h 65"/>
                <a:gd name="T30" fmla="*/ 46 w 72"/>
                <a:gd name="T31" fmla="*/ 1 h 65"/>
                <a:gd name="T32" fmla="*/ 39 w 72"/>
                <a:gd name="T33" fmla="*/ 0 h 65"/>
                <a:gd name="T34" fmla="*/ 33 w 72"/>
                <a:gd name="T35" fmla="*/ 0 h 65"/>
                <a:gd name="T36" fmla="*/ 28 w 72"/>
                <a:gd name="T37" fmla="*/ 0 h 65"/>
                <a:gd name="T38" fmla="*/ 22 w 72"/>
                <a:gd name="T39" fmla="*/ 3 h 65"/>
                <a:gd name="T40" fmla="*/ 17 w 72"/>
                <a:gd name="T41" fmla="*/ 5 h 65"/>
                <a:gd name="T42" fmla="*/ 11 w 72"/>
                <a:gd name="T43" fmla="*/ 10 h 65"/>
                <a:gd name="T44" fmla="*/ 6 w 72"/>
                <a:gd name="T45" fmla="*/ 14 h 65"/>
                <a:gd name="T46" fmla="*/ 2 w 72"/>
                <a:gd name="T47" fmla="*/ 19 h 65"/>
                <a:gd name="T48" fmla="*/ 0 w 72"/>
                <a:gd name="T49" fmla="*/ 26 h 65"/>
                <a:gd name="T50" fmla="*/ 0 w 72"/>
                <a:gd name="T51" fmla="*/ 33 h 65"/>
                <a:gd name="T52" fmla="*/ 0 w 72"/>
                <a:gd name="T53" fmla="*/ 36 h 65"/>
                <a:gd name="T54" fmla="*/ 2 w 72"/>
                <a:gd name="T55" fmla="*/ 42 h 65"/>
                <a:gd name="T56" fmla="*/ 4 w 72"/>
                <a:gd name="T57" fmla="*/ 47 h 65"/>
                <a:gd name="T58" fmla="*/ 8 w 72"/>
                <a:gd name="T59" fmla="*/ 52 h 65"/>
                <a:gd name="T60" fmla="*/ 13 w 72"/>
                <a:gd name="T61" fmla="*/ 57 h 65"/>
                <a:gd name="T62" fmla="*/ 19 w 72"/>
                <a:gd name="T63" fmla="*/ 60 h 65"/>
                <a:gd name="T64" fmla="*/ 26 w 72"/>
                <a:gd name="T65" fmla="*/ 64 h 65"/>
                <a:gd name="T66" fmla="*/ 31 w 72"/>
                <a:gd name="T67" fmla="*/ 65 h 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65"/>
                <a:gd name="T104" fmla="*/ 72 w 72"/>
                <a:gd name="T105" fmla="*/ 65 h 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65">
                  <a:moveTo>
                    <a:pt x="35" y="65"/>
                  </a:moveTo>
                  <a:lnTo>
                    <a:pt x="37" y="65"/>
                  </a:lnTo>
                  <a:lnTo>
                    <a:pt x="39" y="65"/>
                  </a:lnTo>
                  <a:lnTo>
                    <a:pt x="42" y="64"/>
                  </a:lnTo>
                  <a:lnTo>
                    <a:pt x="46" y="64"/>
                  </a:lnTo>
                  <a:lnTo>
                    <a:pt x="50" y="62"/>
                  </a:lnTo>
                  <a:lnTo>
                    <a:pt x="53" y="60"/>
                  </a:lnTo>
                  <a:lnTo>
                    <a:pt x="55" y="59"/>
                  </a:lnTo>
                  <a:lnTo>
                    <a:pt x="59" y="57"/>
                  </a:lnTo>
                  <a:lnTo>
                    <a:pt x="61" y="55"/>
                  </a:lnTo>
                  <a:lnTo>
                    <a:pt x="62" y="52"/>
                  </a:lnTo>
                  <a:lnTo>
                    <a:pt x="66" y="51"/>
                  </a:lnTo>
                  <a:lnTo>
                    <a:pt x="68" y="47"/>
                  </a:lnTo>
                  <a:lnTo>
                    <a:pt x="68" y="44"/>
                  </a:lnTo>
                  <a:lnTo>
                    <a:pt x="70" y="42"/>
                  </a:lnTo>
                  <a:lnTo>
                    <a:pt x="70" y="39"/>
                  </a:lnTo>
                  <a:lnTo>
                    <a:pt x="72" y="36"/>
                  </a:lnTo>
                  <a:lnTo>
                    <a:pt x="72" y="33"/>
                  </a:lnTo>
                  <a:lnTo>
                    <a:pt x="72" y="31"/>
                  </a:lnTo>
                  <a:lnTo>
                    <a:pt x="72" y="29"/>
                  </a:lnTo>
                  <a:lnTo>
                    <a:pt x="70" y="26"/>
                  </a:lnTo>
                  <a:lnTo>
                    <a:pt x="70" y="23"/>
                  </a:lnTo>
                  <a:lnTo>
                    <a:pt x="68" y="19"/>
                  </a:lnTo>
                  <a:lnTo>
                    <a:pt x="68" y="18"/>
                  </a:lnTo>
                  <a:lnTo>
                    <a:pt x="66" y="14"/>
                  </a:lnTo>
                  <a:lnTo>
                    <a:pt x="62" y="11"/>
                  </a:lnTo>
                  <a:lnTo>
                    <a:pt x="61" y="10"/>
                  </a:lnTo>
                  <a:lnTo>
                    <a:pt x="59" y="8"/>
                  </a:lnTo>
                  <a:lnTo>
                    <a:pt x="55" y="5"/>
                  </a:lnTo>
                  <a:lnTo>
                    <a:pt x="53" y="3"/>
                  </a:lnTo>
                  <a:lnTo>
                    <a:pt x="50" y="3"/>
                  </a:lnTo>
                  <a:lnTo>
                    <a:pt x="46" y="1"/>
                  </a:lnTo>
                  <a:lnTo>
                    <a:pt x="42" y="0"/>
                  </a:lnTo>
                  <a:lnTo>
                    <a:pt x="39" y="0"/>
                  </a:lnTo>
                  <a:lnTo>
                    <a:pt x="35" y="0"/>
                  </a:lnTo>
                  <a:lnTo>
                    <a:pt x="33" y="0"/>
                  </a:lnTo>
                  <a:lnTo>
                    <a:pt x="31" y="0"/>
                  </a:lnTo>
                  <a:lnTo>
                    <a:pt x="28" y="0"/>
                  </a:lnTo>
                  <a:lnTo>
                    <a:pt x="26" y="1"/>
                  </a:lnTo>
                  <a:lnTo>
                    <a:pt x="22" y="3"/>
                  </a:lnTo>
                  <a:lnTo>
                    <a:pt x="19" y="3"/>
                  </a:lnTo>
                  <a:lnTo>
                    <a:pt x="17" y="5"/>
                  </a:lnTo>
                  <a:lnTo>
                    <a:pt x="13" y="8"/>
                  </a:lnTo>
                  <a:lnTo>
                    <a:pt x="11" y="10"/>
                  </a:lnTo>
                  <a:lnTo>
                    <a:pt x="8" y="11"/>
                  </a:lnTo>
                  <a:lnTo>
                    <a:pt x="6" y="14"/>
                  </a:lnTo>
                  <a:lnTo>
                    <a:pt x="4" y="18"/>
                  </a:lnTo>
                  <a:lnTo>
                    <a:pt x="2" y="19"/>
                  </a:lnTo>
                  <a:lnTo>
                    <a:pt x="2" y="23"/>
                  </a:lnTo>
                  <a:lnTo>
                    <a:pt x="0" y="26"/>
                  </a:lnTo>
                  <a:lnTo>
                    <a:pt x="0" y="29"/>
                  </a:lnTo>
                  <a:lnTo>
                    <a:pt x="0" y="33"/>
                  </a:lnTo>
                  <a:lnTo>
                    <a:pt x="0" y="34"/>
                  </a:lnTo>
                  <a:lnTo>
                    <a:pt x="0" y="36"/>
                  </a:lnTo>
                  <a:lnTo>
                    <a:pt x="0" y="39"/>
                  </a:lnTo>
                  <a:lnTo>
                    <a:pt x="2" y="42"/>
                  </a:lnTo>
                  <a:lnTo>
                    <a:pt x="2" y="44"/>
                  </a:lnTo>
                  <a:lnTo>
                    <a:pt x="4" y="47"/>
                  </a:lnTo>
                  <a:lnTo>
                    <a:pt x="6" y="51"/>
                  </a:lnTo>
                  <a:lnTo>
                    <a:pt x="8" y="52"/>
                  </a:lnTo>
                  <a:lnTo>
                    <a:pt x="11" y="55"/>
                  </a:lnTo>
                  <a:lnTo>
                    <a:pt x="13" y="57"/>
                  </a:lnTo>
                  <a:lnTo>
                    <a:pt x="17" y="59"/>
                  </a:lnTo>
                  <a:lnTo>
                    <a:pt x="19" y="60"/>
                  </a:lnTo>
                  <a:lnTo>
                    <a:pt x="22" y="62"/>
                  </a:lnTo>
                  <a:lnTo>
                    <a:pt x="26" y="64"/>
                  </a:lnTo>
                  <a:lnTo>
                    <a:pt x="28" y="64"/>
                  </a:lnTo>
                  <a:lnTo>
                    <a:pt x="31" y="65"/>
                  </a:lnTo>
                  <a:lnTo>
                    <a:pt x="35" y="6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4" name="Freeform 59"/>
            <p:cNvSpPr>
              <a:spLocks/>
            </p:cNvSpPr>
            <p:nvPr/>
          </p:nvSpPr>
          <p:spPr bwMode="auto">
            <a:xfrm>
              <a:off x="4934" y="559"/>
              <a:ext cx="29" cy="26"/>
            </a:xfrm>
            <a:custGeom>
              <a:avLst/>
              <a:gdLst>
                <a:gd name="T0" fmla="*/ 14 w 29"/>
                <a:gd name="T1" fmla="*/ 26 h 26"/>
                <a:gd name="T2" fmla="*/ 18 w 29"/>
                <a:gd name="T3" fmla="*/ 26 h 26"/>
                <a:gd name="T4" fmla="*/ 20 w 29"/>
                <a:gd name="T5" fmla="*/ 24 h 26"/>
                <a:gd name="T6" fmla="*/ 24 w 29"/>
                <a:gd name="T7" fmla="*/ 24 h 26"/>
                <a:gd name="T8" fmla="*/ 25 w 29"/>
                <a:gd name="T9" fmla="*/ 23 h 26"/>
                <a:gd name="T10" fmla="*/ 27 w 29"/>
                <a:gd name="T11" fmla="*/ 19 h 26"/>
                <a:gd name="T12" fmla="*/ 27 w 29"/>
                <a:gd name="T13" fmla="*/ 18 h 26"/>
                <a:gd name="T14" fmla="*/ 29 w 29"/>
                <a:gd name="T15" fmla="*/ 16 h 26"/>
                <a:gd name="T16" fmla="*/ 29 w 29"/>
                <a:gd name="T17" fmla="*/ 13 h 26"/>
                <a:gd name="T18" fmla="*/ 29 w 29"/>
                <a:gd name="T19" fmla="*/ 10 h 26"/>
                <a:gd name="T20" fmla="*/ 27 w 29"/>
                <a:gd name="T21" fmla="*/ 8 h 26"/>
                <a:gd name="T22" fmla="*/ 27 w 29"/>
                <a:gd name="T23" fmla="*/ 6 h 26"/>
                <a:gd name="T24" fmla="*/ 25 w 29"/>
                <a:gd name="T25" fmla="*/ 3 h 26"/>
                <a:gd name="T26" fmla="*/ 24 w 29"/>
                <a:gd name="T27" fmla="*/ 1 h 26"/>
                <a:gd name="T28" fmla="*/ 20 w 29"/>
                <a:gd name="T29" fmla="*/ 1 h 26"/>
                <a:gd name="T30" fmla="*/ 18 w 29"/>
                <a:gd name="T31" fmla="*/ 0 h 26"/>
                <a:gd name="T32" fmla="*/ 14 w 29"/>
                <a:gd name="T33" fmla="*/ 0 h 26"/>
                <a:gd name="T34" fmla="*/ 13 w 29"/>
                <a:gd name="T35" fmla="*/ 0 h 26"/>
                <a:gd name="T36" fmla="*/ 9 w 29"/>
                <a:gd name="T37" fmla="*/ 1 h 26"/>
                <a:gd name="T38" fmla="*/ 7 w 29"/>
                <a:gd name="T39" fmla="*/ 1 h 26"/>
                <a:gd name="T40" fmla="*/ 5 w 29"/>
                <a:gd name="T41" fmla="*/ 3 h 26"/>
                <a:gd name="T42" fmla="*/ 4 w 29"/>
                <a:gd name="T43" fmla="*/ 6 h 26"/>
                <a:gd name="T44" fmla="*/ 2 w 29"/>
                <a:gd name="T45" fmla="*/ 8 h 26"/>
                <a:gd name="T46" fmla="*/ 0 w 29"/>
                <a:gd name="T47" fmla="*/ 10 h 26"/>
                <a:gd name="T48" fmla="*/ 0 w 29"/>
                <a:gd name="T49" fmla="*/ 13 h 26"/>
                <a:gd name="T50" fmla="*/ 0 w 29"/>
                <a:gd name="T51" fmla="*/ 16 h 26"/>
                <a:gd name="T52" fmla="*/ 2 w 29"/>
                <a:gd name="T53" fmla="*/ 18 h 26"/>
                <a:gd name="T54" fmla="*/ 4 w 29"/>
                <a:gd name="T55" fmla="*/ 19 h 26"/>
                <a:gd name="T56" fmla="*/ 5 w 29"/>
                <a:gd name="T57" fmla="*/ 23 h 26"/>
                <a:gd name="T58" fmla="*/ 7 w 29"/>
                <a:gd name="T59" fmla="*/ 24 h 26"/>
                <a:gd name="T60" fmla="*/ 9 w 29"/>
                <a:gd name="T61" fmla="*/ 24 h 26"/>
                <a:gd name="T62" fmla="*/ 13 w 29"/>
                <a:gd name="T63" fmla="*/ 26 h 26"/>
                <a:gd name="T64" fmla="*/ 14 w 29"/>
                <a:gd name="T65" fmla="*/ 26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14" y="26"/>
                  </a:moveTo>
                  <a:lnTo>
                    <a:pt x="18" y="26"/>
                  </a:lnTo>
                  <a:lnTo>
                    <a:pt x="20" y="24"/>
                  </a:lnTo>
                  <a:lnTo>
                    <a:pt x="24" y="24"/>
                  </a:lnTo>
                  <a:lnTo>
                    <a:pt x="25" y="23"/>
                  </a:lnTo>
                  <a:lnTo>
                    <a:pt x="27" y="19"/>
                  </a:lnTo>
                  <a:lnTo>
                    <a:pt x="27" y="18"/>
                  </a:lnTo>
                  <a:lnTo>
                    <a:pt x="29" y="16"/>
                  </a:lnTo>
                  <a:lnTo>
                    <a:pt x="29" y="13"/>
                  </a:lnTo>
                  <a:lnTo>
                    <a:pt x="29" y="10"/>
                  </a:lnTo>
                  <a:lnTo>
                    <a:pt x="27" y="8"/>
                  </a:lnTo>
                  <a:lnTo>
                    <a:pt x="27" y="6"/>
                  </a:lnTo>
                  <a:lnTo>
                    <a:pt x="25" y="3"/>
                  </a:lnTo>
                  <a:lnTo>
                    <a:pt x="24" y="1"/>
                  </a:lnTo>
                  <a:lnTo>
                    <a:pt x="20" y="1"/>
                  </a:lnTo>
                  <a:lnTo>
                    <a:pt x="18" y="0"/>
                  </a:lnTo>
                  <a:lnTo>
                    <a:pt x="14" y="0"/>
                  </a:lnTo>
                  <a:lnTo>
                    <a:pt x="13" y="0"/>
                  </a:lnTo>
                  <a:lnTo>
                    <a:pt x="9" y="1"/>
                  </a:lnTo>
                  <a:lnTo>
                    <a:pt x="7" y="1"/>
                  </a:lnTo>
                  <a:lnTo>
                    <a:pt x="5" y="3"/>
                  </a:lnTo>
                  <a:lnTo>
                    <a:pt x="4" y="6"/>
                  </a:lnTo>
                  <a:lnTo>
                    <a:pt x="2" y="8"/>
                  </a:lnTo>
                  <a:lnTo>
                    <a:pt x="0" y="10"/>
                  </a:lnTo>
                  <a:lnTo>
                    <a:pt x="0" y="13"/>
                  </a:lnTo>
                  <a:lnTo>
                    <a:pt x="0" y="16"/>
                  </a:lnTo>
                  <a:lnTo>
                    <a:pt x="2" y="18"/>
                  </a:lnTo>
                  <a:lnTo>
                    <a:pt x="4" y="19"/>
                  </a:lnTo>
                  <a:lnTo>
                    <a:pt x="5" y="23"/>
                  </a:lnTo>
                  <a:lnTo>
                    <a:pt x="7" y="24"/>
                  </a:lnTo>
                  <a:lnTo>
                    <a:pt x="9" y="24"/>
                  </a:lnTo>
                  <a:lnTo>
                    <a:pt x="13" y="26"/>
                  </a:lnTo>
                  <a:lnTo>
                    <a:pt x="14" y="2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5" name="Freeform 60"/>
            <p:cNvSpPr>
              <a:spLocks/>
            </p:cNvSpPr>
            <p:nvPr/>
          </p:nvSpPr>
          <p:spPr bwMode="auto">
            <a:xfrm>
              <a:off x="4905" y="628"/>
              <a:ext cx="29" cy="26"/>
            </a:xfrm>
            <a:custGeom>
              <a:avLst/>
              <a:gdLst>
                <a:gd name="T0" fmla="*/ 14 w 29"/>
                <a:gd name="T1" fmla="*/ 26 h 26"/>
                <a:gd name="T2" fmla="*/ 18 w 29"/>
                <a:gd name="T3" fmla="*/ 24 h 26"/>
                <a:gd name="T4" fmla="*/ 20 w 29"/>
                <a:gd name="T5" fmla="*/ 24 h 26"/>
                <a:gd name="T6" fmla="*/ 22 w 29"/>
                <a:gd name="T7" fmla="*/ 22 h 26"/>
                <a:gd name="T8" fmla="*/ 25 w 29"/>
                <a:gd name="T9" fmla="*/ 21 h 26"/>
                <a:gd name="T10" fmla="*/ 27 w 29"/>
                <a:gd name="T11" fmla="*/ 19 h 26"/>
                <a:gd name="T12" fmla="*/ 27 w 29"/>
                <a:gd name="T13" fmla="*/ 18 h 26"/>
                <a:gd name="T14" fmla="*/ 29 w 29"/>
                <a:gd name="T15" fmla="*/ 14 h 26"/>
                <a:gd name="T16" fmla="*/ 29 w 29"/>
                <a:gd name="T17" fmla="*/ 13 h 26"/>
                <a:gd name="T18" fmla="*/ 29 w 29"/>
                <a:gd name="T19" fmla="*/ 9 h 26"/>
                <a:gd name="T20" fmla="*/ 27 w 29"/>
                <a:gd name="T21" fmla="*/ 8 h 26"/>
                <a:gd name="T22" fmla="*/ 27 w 29"/>
                <a:gd name="T23" fmla="*/ 4 h 26"/>
                <a:gd name="T24" fmla="*/ 25 w 29"/>
                <a:gd name="T25" fmla="*/ 3 h 26"/>
                <a:gd name="T26" fmla="*/ 22 w 29"/>
                <a:gd name="T27" fmla="*/ 1 h 26"/>
                <a:gd name="T28" fmla="*/ 20 w 29"/>
                <a:gd name="T29" fmla="*/ 1 h 26"/>
                <a:gd name="T30" fmla="*/ 18 w 29"/>
                <a:gd name="T31" fmla="*/ 0 h 26"/>
                <a:gd name="T32" fmla="*/ 14 w 29"/>
                <a:gd name="T33" fmla="*/ 0 h 26"/>
                <a:gd name="T34" fmla="*/ 11 w 29"/>
                <a:gd name="T35" fmla="*/ 0 h 26"/>
                <a:gd name="T36" fmla="*/ 9 w 29"/>
                <a:gd name="T37" fmla="*/ 1 h 26"/>
                <a:gd name="T38" fmla="*/ 7 w 29"/>
                <a:gd name="T39" fmla="*/ 1 h 26"/>
                <a:gd name="T40" fmla="*/ 3 w 29"/>
                <a:gd name="T41" fmla="*/ 3 h 26"/>
                <a:gd name="T42" fmla="*/ 1 w 29"/>
                <a:gd name="T43" fmla="*/ 4 h 26"/>
                <a:gd name="T44" fmla="*/ 1 w 29"/>
                <a:gd name="T45" fmla="*/ 8 h 26"/>
                <a:gd name="T46" fmla="*/ 0 w 29"/>
                <a:gd name="T47" fmla="*/ 9 h 26"/>
                <a:gd name="T48" fmla="*/ 0 w 29"/>
                <a:gd name="T49" fmla="*/ 13 h 26"/>
                <a:gd name="T50" fmla="*/ 0 w 29"/>
                <a:gd name="T51" fmla="*/ 14 h 26"/>
                <a:gd name="T52" fmla="*/ 1 w 29"/>
                <a:gd name="T53" fmla="*/ 18 h 26"/>
                <a:gd name="T54" fmla="*/ 1 w 29"/>
                <a:gd name="T55" fmla="*/ 19 h 26"/>
                <a:gd name="T56" fmla="*/ 3 w 29"/>
                <a:gd name="T57" fmla="*/ 21 h 26"/>
                <a:gd name="T58" fmla="*/ 7 w 29"/>
                <a:gd name="T59" fmla="*/ 22 h 26"/>
                <a:gd name="T60" fmla="*/ 9 w 29"/>
                <a:gd name="T61" fmla="*/ 24 h 26"/>
                <a:gd name="T62" fmla="*/ 11 w 29"/>
                <a:gd name="T63" fmla="*/ 24 h 26"/>
                <a:gd name="T64" fmla="*/ 14 w 29"/>
                <a:gd name="T65" fmla="*/ 26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14" y="26"/>
                  </a:moveTo>
                  <a:lnTo>
                    <a:pt x="18" y="24"/>
                  </a:lnTo>
                  <a:lnTo>
                    <a:pt x="20" y="24"/>
                  </a:lnTo>
                  <a:lnTo>
                    <a:pt x="22" y="22"/>
                  </a:lnTo>
                  <a:lnTo>
                    <a:pt x="25" y="21"/>
                  </a:lnTo>
                  <a:lnTo>
                    <a:pt x="27" y="19"/>
                  </a:lnTo>
                  <a:lnTo>
                    <a:pt x="27" y="18"/>
                  </a:lnTo>
                  <a:lnTo>
                    <a:pt x="29" y="14"/>
                  </a:lnTo>
                  <a:lnTo>
                    <a:pt x="29" y="13"/>
                  </a:lnTo>
                  <a:lnTo>
                    <a:pt x="29" y="9"/>
                  </a:lnTo>
                  <a:lnTo>
                    <a:pt x="27" y="8"/>
                  </a:lnTo>
                  <a:lnTo>
                    <a:pt x="27" y="4"/>
                  </a:lnTo>
                  <a:lnTo>
                    <a:pt x="25" y="3"/>
                  </a:lnTo>
                  <a:lnTo>
                    <a:pt x="22" y="1"/>
                  </a:lnTo>
                  <a:lnTo>
                    <a:pt x="20" y="1"/>
                  </a:lnTo>
                  <a:lnTo>
                    <a:pt x="18" y="0"/>
                  </a:lnTo>
                  <a:lnTo>
                    <a:pt x="14" y="0"/>
                  </a:lnTo>
                  <a:lnTo>
                    <a:pt x="11" y="0"/>
                  </a:lnTo>
                  <a:lnTo>
                    <a:pt x="9" y="1"/>
                  </a:lnTo>
                  <a:lnTo>
                    <a:pt x="7" y="1"/>
                  </a:lnTo>
                  <a:lnTo>
                    <a:pt x="3" y="3"/>
                  </a:lnTo>
                  <a:lnTo>
                    <a:pt x="1" y="4"/>
                  </a:lnTo>
                  <a:lnTo>
                    <a:pt x="1" y="8"/>
                  </a:lnTo>
                  <a:lnTo>
                    <a:pt x="0" y="9"/>
                  </a:lnTo>
                  <a:lnTo>
                    <a:pt x="0" y="13"/>
                  </a:lnTo>
                  <a:lnTo>
                    <a:pt x="0" y="14"/>
                  </a:lnTo>
                  <a:lnTo>
                    <a:pt x="1" y="18"/>
                  </a:lnTo>
                  <a:lnTo>
                    <a:pt x="1" y="19"/>
                  </a:lnTo>
                  <a:lnTo>
                    <a:pt x="3" y="21"/>
                  </a:lnTo>
                  <a:lnTo>
                    <a:pt x="7" y="22"/>
                  </a:lnTo>
                  <a:lnTo>
                    <a:pt x="9" y="24"/>
                  </a:lnTo>
                  <a:lnTo>
                    <a:pt x="11" y="24"/>
                  </a:lnTo>
                  <a:lnTo>
                    <a:pt x="14" y="2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6" name="Freeform 61"/>
            <p:cNvSpPr>
              <a:spLocks/>
            </p:cNvSpPr>
            <p:nvPr/>
          </p:nvSpPr>
          <p:spPr bwMode="auto">
            <a:xfrm>
              <a:off x="4970" y="677"/>
              <a:ext cx="28" cy="26"/>
            </a:xfrm>
            <a:custGeom>
              <a:avLst/>
              <a:gdLst>
                <a:gd name="T0" fmla="*/ 13 w 28"/>
                <a:gd name="T1" fmla="*/ 26 h 26"/>
                <a:gd name="T2" fmla="*/ 17 w 28"/>
                <a:gd name="T3" fmla="*/ 26 h 26"/>
                <a:gd name="T4" fmla="*/ 19 w 28"/>
                <a:gd name="T5" fmla="*/ 24 h 26"/>
                <a:gd name="T6" fmla="*/ 22 w 28"/>
                <a:gd name="T7" fmla="*/ 23 h 26"/>
                <a:gd name="T8" fmla="*/ 24 w 28"/>
                <a:gd name="T9" fmla="*/ 21 h 26"/>
                <a:gd name="T10" fmla="*/ 26 w 28"/>
                <a:gd name="T11" fmla="*/ 19 h 26"/>
                <a:gd name="T12" fmla="*/ 28 w 28"/>
                <a:gd name="T13" fmla="*/ 18 h 26"/>
                <a:gd name="T14" fmla="*/ 28 w 28"/>
                <a:gd name="T15" fmla="*/ 14 h 26"/>
                <a:gd name="T16" fmla="*/ 28 w 28"/>
                <a:gd name="T17" fmla="*/ 13 h 26"/>
                <a:gd name="T18" fmla="*/ 28 w 28"/>
                <a:gd name="T19" fmla="*/ 10 h 26"/>
                <a:gd name="T20" fmla="*/ 28 w 28"/>
                <a:gd name="T21" fmla="*/ 8 h 26"/>
                <a:gd name="T22" fmla="*/ 26 w 28"/>
                <a:gd name="T23" fmla="*/ 5 h 26"/>
                <a:gd name="T24" fmla="*/ 24 w 28"/>
                <a:gd name="T25" fmla="*/ 3 h 26"/>
                <a:gd name="T26" fmla="*/ 22 w 28"/>
                <a:gd name="T27" fmla="*/ 1 h 26"/>
                <a:gd name="T28" fmla="*/ 19 w 28"/>
                <a:gd name="T29" fmla="*/ 1 h 26"/>
                <a:gd name="T30" fmla="*/ 17 w 28"/>
                <a:gd name="T31" fmla="*/ 0 h 26"/>
                <a:gd name="T32" fmla="*/ 13 w 28"/>
                <a:gd name="T33" fmla="*/ 0 h 26"/>
                <a:gd name="T34" fmla="*/ 11 w 28"/>
                <a:gd name="T35" fmla="*/ 0 h 26"/>
                <a:gd name="T36" fmla="*/ 8 w 28"/>
                <a:gd name="T37" fmla="*/ 1 h 26"/>
                <a:gd name="T38" fmla="*/ 6 w 28"/>
                <a:gd name="T39" fmla="*/ 1 h 26"/>
                <a:gd name="T40" fmla="*/ 4 w 28"/>
                <a:gd name="T41" fmla="*/ 3 h 26"/>
                <a:gd name="T42" fmla="*/ 2 w 28"/>
                <a:gd name="T43" fmla="*/ 5 h 26"/>
                <a:gd name="T44" fmla="*/ 0 w 28"/>
                <a:gd name="T45" fmla="*/ 8 h 26"/>
                <a:gd name="T46" fmla="*/ 0 w 28"/>
                <a:gd name="T47" fmla="*/ 10 h 26"/>
                <a:gd name="T48" fmla="*/ 0 w 28"/>
                <a:gd name="T49" fmla="*/ 13 h 26"/>
                <a:gd name="T50" fmla="*/ 0 w 28"/>
                <a:gd name="T51" fmla="*/ 14 h 26"/>
                <a:gd name="T52" fmla="*/ 0 w 28"/>
                <a:gd name="T53" fmla="*/ 18 h 26"/>
                <a:gd name="T54" fmla="*/ 2 w 28"/>
                <a:gd name="T55" fmla="*/ 19 h 26"/>
                <a:gd name="T56" fmla="*/ 4 w 28"/>
                <a:gd name="T57" fmla="*/ 21 h 26"/>
                <a:gd name="T58" fmla="*/ 6 w 28"/>
                <a:gd name="T59" fmla="*/ 23 h 26"/>
                <a:gd name="T60" fmla="*/ 8 w 28"/>
                <a:gd name="T61" fmla="*/ 24 h 26"/>
                <a:gd name="T62" fmla="*/ 11 w 28"/>
                <a:gd name="T63" fmla="*/ 26 h 26"/>
                <a:gd name="T64" fmla="*/ 13 w 28"/>
                <a:gd name="T65" fmla="*/ 26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
                <a:gd name="T100" fmla="*/ 0 h 26"/>
                <a:gd name="T101" fmla="*/ 28 w 28"/>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 h="26">
                  <a:moveTo>
                    <a:pt x="13" y="26"/>
                  </a:moveTo>
                  <a:lnTo>
                    <a:pt x="17" y="26"/>
                  </a:lnTo>
                  <a:lnTo>
                    <a:pt x="19" y="24"/>
                  </a:lnTo>
                  <a:lnTo>
                    <a:pt x="22" y="23"/>
                  </a:lnTo>
                  <a:lnTo>
                    <a:pt x="24" y="21"/>
                  </a:lnTo>
                  <a:lnTo>
                    <a:pt x="26" y="19"/>
                  </a:lnTo>
                  <a:lnTo>
                    <a:pt x="28" y="18"/>
                  </a:lnTo>
                  <a:lnTo>
                    <a:pt x="28" y="14"/>
                  </a:lnTo>
                  <a:lnTo>
                    <a:pt x="28" y="13"/>
                  </a:lnTo>
                  <a:lnTo>
                    <a:pt x="28" y="10"/>
                  </a:lnTo>
                  <a:lnTo>
                    <a:pt x="28" y="8"/>
                  </a:lnTo>
                  <a:lnTo>
                    <a:pt x="26" y="5"/>
                  </a:lnTo>
                  <a:lnTo>
                    <a:pt x="24" y="3"/>
                  </a:lnTo>
                  <a:lnTo>
                    <a:pt x="22" y="1"/>
                  </a:lnTo>
                  <a:lnTo>
                    <a:pt x="19" y="1"/>
                  </a:lnTo>
                  <a:lnTo>
                    <a:pt x="17" y="0"/>
                  </a:lnTo>
                  <a:lnTo>
                    <a:pt x="13" y="0"/>
                  </a:lnTo>
                  <a:lnTo>
                    <a:pt x="11" y="0"/>
                  </a:lnTo>
                  <a:lnTo>
                    <a:pt x="8" y="1"/>
                  </a:lnTo>
                  <a:lnTo>
                    <a:pt x="6" y="1"/>
                  </a:lnTo>
                  <a:lnTo>
                    <a:pt x="4" y="3"/>
                  </a:lnTo>
                  <a:lnTo>
                    <a:pt x="2" y="5"/>
                  </a:lnTo>
                  <a:lnTo>
                    <a:pt x="0" y="8"/>
                  </a:lnTo>
                  <a:lnTo>
                    <a:pt x="0" y="10"/>
                  </a:lnTo>
                  <a:lnTo>
                    <a:pt x="0" y="13"/>
                  </a:lnTo>
                  <a:lnTo>
                    <a:pt x="0" y="14"/>
                  </a:lnTo>
                  <a:lnTo>
                    <a:pt x="0" y="18"/>
                  </a:lnTo>
                  <a:lnTo>
                    <a:pt x="2" y="19"/>
                  </a:lnTo>
                  <a:lnTo>
                    <a:pt x="4" y="21"/>
                  </a:lnTo>
                  <a:lnTo>
                    <a:pt x="6" y="23"/>
                  </a:lnTo>
                  <a:lnTo>
                    <a:pt x="8" y="24"/>
                  </a:lnTo>
                  <a:lnTo>
                    <a:pt x="11" y="26"/>
                  </a:lnTo>
                  <a:lnTo>
                    <a:pt x="13" y="2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7" name="Freeform 62"/>
            <p:cNvSpPr>
              <a:spLocks/>
            </p:cNvSpPr>
            <p:nvPr/>
          </p:nvSpPr>
          <p:spPr bwMode="auto">
            <a:xfrm>
              <a:off x="5040" y="629"/>
              <a:ext cx="27" cy="26"/>
            </a:xfrm>
            <a:custGeom>
              <a:avLst/>
              <a:gdLst>
                <a:gd name="T0" fmla="*/ 13 w 27"/>
                <a:gd name="T1" fmla="*/ 26 h 26"/>
                <a:gd name="T2" fmla="*/ 16 w 27"/>
                <a:gd name="T3" fmla="*/ 26 h 26"/>
                <a:gd name="T4" fmla="*/ 18 w 27"/>
                <a:gd name="T5" fmla="*/ 25 h 26"/>
                <a:gd name="T6" fmla="*/ 22 w 27"/>
                <a:gd name="T7" fmla="*/ 25 h 26"/>
                <a:gd name="T8" fmla="*/ 24 w 27"/>
                <a:gd name="T9" fmla="*/ 23 h 26"/>
                <a:gd name="T10" fmla="*/ 25 w 27"/>
                <a:gd name="T11" fmla="*/ 20 h 26"/>
                <a:gd name="T12" fmla="*/ 25 w 27"/>
                <a:gd name="T13" fmla="*/ 18 h 26"/>
                <a:gd name="T14" fmla="*/ 27 w 27"/>
                <a:gd name="T15" fmla="*/ 17 h 26"/>
                <a:gd name="T16" fmla="*/ 27 w 27"/>
                <a:gd name="T17" fmla="*/ 13 h 26"/>
                <a:gd name="T18" fmla="*/ 27 w 27"/>
                <a:gd name="T19" fmla="*/ 12 h 26"/>
                <a:gd name="T20" fmla="*/ 25 w 27"/>
                <a:gd name="T21" fmla="*/ 8 h 26"/>
                <a:gd name="T22" fmla="*/ 25 w 27"/>
                <a:gd name="T23" fmla="*/ 7 h 26"/>
                <a:gd name="T24" fmla="*/ 24 w 27"/>
                <a:gd name="T25" fmla="*/ 5 h 26"/>
                <a:gd name="T26" fmla="*/ 22 w 27"/>
                <a:gd name="T27" fmla="*/ 3 h 26"/>
                <a:gd name="T28" fmla="*/ 18 w 27"/>
                <a:gd name="T29" fmla="*/ 2 h 26"/>
                <a:gd name="T30" fmla="*/ 16 w 27"/>
                <a:gd name="T31" fmla="*/ 0 h 26"/>
                <a:gd name="T32" fmla="*/ 13 w 27"/>
                <a:gd name="T33" fmla="*/ 0 h 26"/>
                <a:gd name="T34" fmla="*/ 11 w 27"/>
                <a:gd name="T35" fmla="*/ 0 h 26"/>
                <a:gd name="T36" fmla="*/ 7 w 27"/>
                <a:gd name="T37" fmla="*/ 2 h 26"/>
                <a:gd name="T38" fmla="*/ 5 w 27"/>
                <a:gd name="T39" fmla="*/ 3 h 26"/>
                <a:gd name="T40" fmla="*/ 4 w 27"/>
                <a:gd name="T41" fmla="*/ 5 h 26"/>
                <a:gd name="T42" fmla="*/ 2 w 27"/>
                <a:gd name="T43" fmla="*/ 7 h 26"/>
                <a:gd name="T44" fmla="*/ 0 w 27"/>
                <a:gd name="T45" fmla="*/ 8 h 26"/>
                <a:gd name="T46" fmla="*/ 0 w 27"/>
                <a:gd name="T47" fmla="*/ 12 h 26"/>
                <a:gd name="T48" fmla="*/ 0 w 27"/>
                <a:gd name="T49" fmla="*/ 13 h 26"/>
                <a:gd name="T50" fmla="*/ 0 w 27"/>
                <a:gd name="T51" fmla="*/ 17 h 26"/>
                <a:gd name="T52" fmla="*/ 0 w 27"/>
                <a:gd name="T53" fmla="*/ 18 h 26"/>
                <a:gd name="T54" fmla="*/ 2 w 27"/>
                <a:gd name="T55" fmla="*/ 20 h 26"/>
                <a:gd name="T56" fmla="*/ 4 w 27"/>
                <a:gd name="T57" fmla="*/ 23 h 26"/>
                <a:gd name="T58" fmla="*/ 5 w 27"/>
                <a:gd name="T59" fmla="*/ 25 h 26"/>
                <a:gd name="T60" fmla="*/ 7 w 27"/>
                <a:gd name="T61" fmla="*/ 25 h 26"/>
                <a:gd name="T62" fmla="*/ 11 w 27"/>
                <a:gd name="T63" fmla="*/ 26 h 26"/>
                <a:gd name="T64" fmla="*/ 13 w 27"/>
                <a:gd name="T65" fmla="*/ 26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6"/>
                <a:gd name="T101" fmla="*/ 27 w 27"/>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6">
                  <a:moveTo>
                    <a:pt x="13" y="26"/>
                  </a:moveTo>
                  <a:lnTo>
                    <a:pt x="16" y="26"/>
                  </a:lnTo>
                  <a:lnTo>
                    <a:pt x="18" y="25"/>
                  </a:lnTo>
                  <a:lnTo>
                    <a:pt x="22" y="25"/>
                  </a:lnTo>
                  <a:lnTo>
                    <a:pt x="24" y="23"/>
                  </a:lnTo>
                  <a:lnTo>
                    <a:pt x="25" y="20"/>
                  </a:lnTo>
                  <a:lnTo>
                    <a:pt x="25" y="18"/>
                  </a:lnTo>
                  <a:lnTo>
                    <a:pt x="27" y="17"/>
                  </a:lnTo>
                  <a:lnTo>
                    <a:pt x="27" y="13"/>
                  </a:lnTo>
                  <a:lnTo>
                    <a:pt x="27" y="12"/>
                  </a:lnTo>
                  <a:lnTo>
                    <a:pt x="25" y="8"/>
                  </a:lnTo>
                  <a:lnTo>
                    <a:pt x="25" y="7"/>
                  </a:lnTo>
                  <a:lnTo>
                    <a:pt x="24" y="5"/>
                  </a:lnTo>
                  <a:lnTo>
                    <a:pt x="22" y="3"/>
                  </a:lnTo>
                  <a:lnTo>
                    <a:pt x="18" y="2"/>
                  </a:lnTo>
                  <a:lnTo>
                    <a:pt x="16" y="0"/>
                  </a:lnTo>
                  <a:lnTo>
                    <a:pt x="13" y="0"/>
                  </a:lnTo>
                  <a:lnTo>
                    <a:pt x="11" y="0"/>
                  </a:lnTo>
                  <a:lnTo>
                    <a:pt x="7" y="2"/>
                  </a:lnTo>
                  <a:lnTo>
                    <a:pt x="5" y="3"/>
                  </a:lnTo>
                  <a:lnTo>
                    <a:pt x="4" y="5"/>
                  </a:lnTo>
                  <a:lnTo>
                    <a:pt x="2" y="7"/>
                  </a:lnTo>
                  <a:lnTo>
                    <a:pt x="0" y="8"/>
                  </a:lnTo>
                  <a:lnTo>
                    <a:pt x="0" y="12"/>
                  </a:lnTo>
                  <a:lnTo>
                    <a:pt x="0" y="13"/>
                  </a:lnTo>
                  <a:lnTo>
                    <a:pt x="0" y="17"/>
                  </a:lnTo>
                  <a:lnTo>
                    <a:pt x="0" y="18"/>
                  </a:lnTo>
                  <a:lnTo>
                    <a:pt x="2" y="20"/>
                  </a:lnTo>
                  <a:lnTo>
                    <a:pt x="4" y="23"/>
                  </a:lnTo>
                  <a:lnTo>
                    <a:pt x="5" y="25"/>
                  </a:lnTo>
                  <a:lnTo>
                    <a:pt x="7" y="25"/>
                  </a:lnTo>
                  <a:lnTo>
                    <a:pt x="11" y="26"/>
                  </a:lnTo>
                  <a:lnTo>
                    <a:pt x="13" y="2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8" name="Freeform 63"/>
            <p:cNvSpPr>
              <a:spLocks/>
            </p:cNvSpPr>
            <p:nvPr/>
          </p:nvSpPr>
          <p:spPr bwMode="auto">
            <a:xfrm>
              <a:off x="5016" y="565"/>
              <a:ext cx="28" cy="25"/>
            </a:xfrm>
            <a:custGeom>
              <a:avLst/>
              <a:gdLst>
                <a:gd name="T0" fmla="*/ 13 w 28"/>
                <a:gd name="T1" fmla="*/ 25 h 25"/>
                <a:gd name="T2" fmla="*/ 17 w 28"/>
                <a:gd name="T3" fmla="*/ 25 h 25"/>
                <a:gd name="T4" fmla="*/ 18 w 28"/>
                <a:gd name="T5" fmla="*/ 25 h 25"/>
                <a:gd name="T6" fmla="*/ 22 w 28"/>
                <a:gd name="T7" fmla="*/ 23 h 25"/>
                <a:gd name="T8" fmla="*/ 24 w 28"/>
                <a:gd name="T9" fmla="*/ 22 h 25"/>
                <a:gd name="T10" fmla="*/ 26 w 28"/>
                <a:gd name="T11" fmla="*/ 20 h 25"/>
                <a:gd name="T12" fmla="*/ 28 w 28"/>
                <a:gd name="T13" fmla="*/ 18 h 25"/>
                <a:gd name="T14" fmla="*/ 28 w 28"/>
                <a:gd name="T15" fmla="*/ 15 h 25"/>
                <a:gd name="T16" fmla="*/ 28 w 28"/>
                <a:gd name="T17" fmla="*/ 12 h 25"/>
                <a:gd name="T18" fmla="*/ 28 w 28"/>
                <a:gd name="T19" fmla="*/ 10 h 25"/>
                <a:gd name="T20" fmla="*/ 28 w 28"/>
                <a:gd name="T21" fmla="*/ 7 h 25"/>
                <a:gd name="T22" fmla="*/ 26 w 28"/>
                <a:gd name="T23" fmla="*/ 5 h 25"/>
                <a:gd name="T24" fmla="*/ 24 w 28"/>
                <a:gd name="T25" fmla="*/ 4 h 25"/>
                <a:gd name="T26" fmla="*/ 22 w 28"/>
                <a:gd name="T27" fmla="*/ 2 h 25"/>
                <a:gd name="T28" fmla="*/ 18 w 28"/>
                <a:gd name="T29" fmla="*/ 0 h 25"/>
                <a:gd name="T30" fmla="*/ 17 w 28"/>
                <a:gd name="T31" fmla="*/ 0 h 25"/>
                <a:gd name="T32" fmla="*/ 13 w 28"/>
                <a:gd name="T33" fmla="*/ 0 h 25"/>
                <a:gd name="T34" fmla="*/ 11 w 28"/>
                <a:gd name="T35" fmla="*/ 0 h 25"/>
                <a:gd name="T36" fmla="*/ 7 w 28"/>
                <a:gd name="T37" fmla="*/ 0 h 25"/>
                <a:gd name="T38" fmla="*/ 6 w 28"/>
                <a:gd name="T39" fmla="*/ 2 h 25"/>
                <a:gd name="T40" fmla="*/ 4 w 28"/>
                <a:gd name="T41" fmla="*/ 4 h 25"/>
                <a:gd name="T42" fmla="*/ 2 w 28"/>
                <a:gd name="T43" fmla="*/ 5 h 25"/>
                <a:gd name="T44" fmla="*/ 0 w 28"/>
                <a:gd name="T45" fmla="*/ 7 h 25"/>
                <a:gd name="T46" fmla="*/ 0 w 28"/>
                <a:gd name="T47" fmla="*/ 10 h 25"/>
                <a:gd name="T48" fmla="*/ 0 w 28"/>
                <a:gd name="T49" fmla="*/ 12 h 25"/>
                <a:gd name="T50" fmla="*/ 0 w 28"/>
                <a:gd name="T51" fmla="*/ 15 h 25"/>
                <a:gd name="T52" fmla="*/ 0 w 28"/>
                <a:gd name="T53" fmla="*/ 18 h 25"/>
                <a:gd name="T54" fmla="*/ 2 w 28"/>
                <a:gd name="T55" fmla="*/ 20 h 25"/>
                <a:gd name="T56" fmla="*/ 4 w 28"/>
                <a:gd name="T57" fmla="*/ 22 h 25"/>
                <a:gd name="T58" fmla="*/ 6 w 28"/>
                <a:gd name="T59" fmla="*/ 23 h 25"/>
                <a:gd name="T60" fmla="*/ 7 w 28"/>
                <a:gd name="T61" fmla="*/ 25 h 25"/>
                <a:gd name="T62" fmla="*/ 11 w 28"/>
                <a:gd name="T63" fmla="*/ 25 h 25"/>
                <a:gd name="T64" fmla="*/ 13 w 28"/>
                <a:gd name="T65" fmla="*/ 25 h 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
                <a:gd name="T100" fmla="*/ 0 h 25"/>
                <a:gd name="T101" fmla="*/ 28 w 28"/>
                <a:gd name="T102" fmla="*/ 25 h 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 h="25">
                  <a:moveTo>
                    <a:pt x="13" y="25"/>
                  </a:moveTo>
                  <a:lnTo>
                    <a:pt x="17" y="25"/>
                  </a:lnTo>
                  <a:lnTo>
                    <a:pt x="18" y="25"/>
                  </a:lnTo>
                  <a:lnTo>
                    <a:pt x="22" y="23"/>
                  </a:lnTo>
                  <a:lnTo>
                    <a:pt x="24" y="22"/>
                  </a:lnTo>
                  <a:lnTo>
                    <a:pt x="26" y="20"/>
                  </a:lnTo>
                  <a:lnTo>
                    <a:pt x="28" y="18"/>
                  </a:lnTo>
                  <a:lnTo>
                    <a:pt x="28" y="15"/>
                  </a:lnTo>
                  <a:lnTo>
                    <a:pt x="28" y="12"/>
                  </a:lnTo>
                  <a:lnTo>
                    <a:pt x="28" y="10"/>
                  </a:lnTo>
                  <a:lnTo>
                    <a:pt x="28" y="7"/>
                  </a:lnTo>
                  <a:lnTo>
                    <a:pt x="26" y="5"/>
                  </a:lnTo>
                  <a:lnTo>
                    <a:pt x="24" y="4"/>
                  </a:lnTo>
                  <a:lnTo>
                    <a:pt x="22" y="2"/>
                  </a:lnTo>
                  <a:lnTo>
                    <a:pt x="18" y="0"/>
                  </a:lnTo>
                  <a:lnTo>
                    <a:pt x="17" y="0"/>
                  </a:lnTo>
                  <a:lnTo>
                    <a:pt x="13" y="0"/>
                  </a:lnTo>
                  <a:lnTo>
                    <a:pt x="11" y="0"/>
                  </a:lnTo>
                  <a:lnTo>
                    <a:pt x="7" y="0"/>
                  </a:lnTo>
                  <a:lnTo>
                    <a:pt x="6" y="2"/>
                  </a:lnTo>
                  <a:lnTo>
                    <a:pt x="4" y="4"/>
                  </a:lnTo>
                  <a:lnTo>
                    <a:pt x="2" y="5"/>
                  </a:lnTo>
                  <a:lnTo>
                    <a:pt x="0" y="7"/>
                  </a:lnTo>
                  <a:lnTo>
                    <a:pt x="0" y="10"/>
                  </a:lnTo>
                  <a:lnTo>
                    <a:pt x="0" y="12"/>
                  </a:lnTo>
                  <a:lnTo>
                    <a:pt x="0" y="15"/>
                  </a:lnTo>
                  <a:lnTo>
                    <a:pt x="0" y="18"/>
                  </a:lnTo>
                  <a:lnTo>
                    <a:pt x="2" y="20"/>
                  </a:lnTo>
                  <a:lnTo>
                    <a:pt x="4" y="22"/>
                  </a:lnTo>
                  <a:lnTo>
                    <a:pt x="6" y="23"/>
                  </a:lnTo>
                  <a:lnTo>
                    <a:pt x="7" y="25"/>
                  </a:lnTo>
                  <a:lnTo>
                    <a:pt x="11" y="25"/>
                  </a:lnTo>
                  <a:lnTo>
                    <a:pt x="13" y="2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29" name="Line 64"/>
            <p:cNvSpPr>
              <a:spLocks noChangeShapeType="1"/>
            </p:cNvSpPr>
            <p:nvPr/>
          </p:nvSpPr>
          <p:spPr bwMode="auto">
            <a:xfrm>
              <a:off x="4938" y="262"/>
              <a:ext cx="95" cy="1"/>
            </a:xfrm>
            <a:prstGeom prst="line">
              <a:avLst/>
            </a:prstGeom>
            <a:noFill/>
            <a:ln w="0">
              <a:solidFill>
                <a:srgbClr val="ABABA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0" name="Freeform 65"/>
            <p:cNvSpPr>
              <a:spLocks/>
            </p:cNvSpPr>
            <p:nvPr/>
          </p:nvSpPr>
          <p:spPr bwMode="auto">
            <a:xfrm>
              <a:off x="4980" y="249"/>
              <a:ext cx="98" cy="133"/>
            </a:xfrm>
            <a:custGeom>
              <a:avLst/>
              <a:gdLst>
                <a:gd name="T0" fmla="*/ 21 w 98"/>
                <a:gd name="T1" fmla="*/ 128 h 133"/>
                <a:gd name="T2" fmla="*/ 11 w 98"/>
                <a:gd name="T3" fmla="*/ 124 h 133"/>
                <a:gd name="T4" fmla="*/ 0 w 98"/>
                <a:gd name="T5" fmla="*/ 103 h 133"/>
                <a:gd name="T6" fmla="*/ 29 w 98"/>
                <a:gd name="T7" fmla="*/ 6 h 133"/>
                <a:gd name="T8" fmla="*/ 34 w 98"/>
                <a:gd name="T9" fmla="*/ 2 h 133"/>
                <a:gd name="T10" fmla="*/ 40 w 98"/>
                <a:gd name="T11" fmla="*/ 0 h 133"/>
                <a:gd name="T12" fmla="*/ 47 w 98"/>
                <a:gd name="T13" fmla="*/ 3 h 133"/>
                <a:gd name="T14" fmla="*/ 96 w 98"/>
                <a:gd name="T15" fmla="*/ 29 h 133"/>
                <a:gd name="T16" fmla="*/ 98 w 98"/>
                <a:gd name="T17" fmla="*/ 34 h 133"/>
                <a:gd name="T18" fmla="*/ 96 w 98"/>
                <a:gd name="T19" fmla="*/ 39 h 133"/>
                <a:gd name="T20" fmla="*/ 53 w 98"/>
                <a:gd name="T21" fmla="*/ 120 h 133"/>
                <a:gd name="T22" fmla="*/ 31 w 98"/>
                <a:gd name="T23" fmla="*/ 133 h 133"/>
                <a:gd name="T24" fmla="*/ 21 w 98"/>
                <a:gd name="T25" fmla="*/ 128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3"/>
                <a:gd name="T41" fmla="*/ 98 w 98"/>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3">
                  <a:moveTo>
                    <a:pt x="21" y="128"/>
                  </a:moveTo>
                  <a:lnTo>
                    <a:pt x="11" y="124"/>
                  </a:lnTo>
                  <a:lnTo>
                    <a:pt x="0" y="103"/>
                  </a:lnTo>
                  <a:lnTo>
                    <a:pt x="29" y="6"/>
                  </a:lnTo>
                  <a:lnTo>
                    <a:pt x="34" y="2"/>
                  </a:lnTo>
                  <a:lnTo>
                    <a:pt x="40" y="0"/>
                  </a:lnTo>
                  <a:lnTo>
                    <a:pt x="47" y="3"/>
                  </a:lnTo>
                  <a:lnTo>
                    <a:pt x="96" y="29"/>
                  </a:lnTo>
                  <a:lnTo>
                    <a:pt x="98" y="34"/>
                  </a:lnTo>
                  <a:lnTo>
                    <a:pt x="96" y="39"/>
                  </a:lnTo>
                  <a:lnTo>
                    <a:pt x="53" y="120"/>
                  </a:lnTo>
                  <a:lnTo>
                    <a:pt x="31" y="133"/>
                  </a:lnTo>
                  <a:lnTo>
                    <a:pt x="21" y="128"/>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1" name="Freeform 66"/>
            <p:cNvSpPr>
              <a:spLocks/>
            </p:cNvSpPr>
            <p:nvPr/>
          </p:nvSpPr>
          <p:spPr bwMode="auto">
            <a:xfrm>
              <a:off x="5001" y="267"/>
              <a:ext cx="44" cy="105"/>
            </a:xfrm>
            <a:custGeom>
              <a:avLst/>
              <a:gdLst>
                <a:gd name="T0" fmla="*/ 37 w 44"/>
                <a:gd name="T1" fmla="*/ 0 h 105"/>
                <a:gd name="T2" fmla="*/ 44 w 44"/>
                <a:gd name="T3" fmla="*/ 3 h 105"/>
                <a:gd name="T4" fmla="*/ 44 w 44"/>
                <a:gd name="T5" fmla="*/ 8 h 105"/>
                <a:gd name="T6" fmla="*/ 28 w 44"/>
                <a:gd name="T7" fmla="*/ 49 h 105"/>
                <a:gd name="T8" fmla="*/ 4 w 44"/>
                <a:gd name="T9" fmla="*/ 102 h 105"/>
                <a:gd name="T10" fmla="*/ 0 w 44"/>
                <a:gd name="T11" fmla="*/ 105 h 105"/>
                <a:gd name="T12" fmla="*/ 0 w 44"/>
                <a:gd name="T13" fmla="*/ 100 h 105"/>
                <a:gd name="T14" fmla="*/ 17 w 44"/>
                <a:gd name="T15" fmla="*/ 46 h 105"/>
                <a:gd name="T16" fmla="*/ 32 w 44"/>
                <a:gd name="T17" fmla="*/ 6 h 105"/>
                <a:gd name="T18" fmla="*/ 37 w 44"/>
                <a:gd name="T19" fmla="*/ 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05"/>
                <a:gd name="T32" fmla="*/ 44 w 44"/>
                <a:gd name="T33" fmla="*/ 105 h 1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05">
                  <a:moveTo>
                    <a:pt x="37" y="0"/>
                  </a:moveTo>
                  <a:lnTo>
                    <a:pt x="44" y="3"/>
                  </a:lnTo>
                  <a:lnTo>
                    <a:pt x="44" y="8"/>
                  </a:lnTo>
                  <a:lnTo>
                    <a:pt x="28" y="49"/>
                  </a:lnTo>
                  <a:lnTo>
                    <a:pt x="4" y="102"/>
                  </a:lnTo>
                  <a:lnTo>
                    <a:pt x="0" y="105"/>
                  </a:lnTo>
                  <a:lnTo>
                    <a:pt x="0" y="100"/>
                  </a:lnTo>
                  <a:lnTo>
                    <a:pt x="17" y="46"/>
                  </a:lnTo>
                  <a:lnTo>
                    <a:pt x="32" y="6"/>
                  </a:lnTo>
                  <a:lnTo>
                    <a:pt x="37"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2" name="Freeform 67"/>
            <p:cNvSpPr>
              <a:spLocks/>
            </p:cNvSpPr>
            <p:nvPr/>
          </p:nvSpPr>
          <p:spPr bwMode="auto">
            <a:xfrm>
              <a:off x="5042" y="390"/>
              <a:ext cx="144" cy="69"/>
            </a:xfrm>
            <a:custGeom>
              <a:avLst/>
              <a:gdLst>
                <a:gd name="T0" fmla="*/ 3 w 144"/>
                <a:gd name="T1" fmla="*/ 29 h 69"/>
                <a:gd name="T2" fmla="*/ 3 w 144"/>
                <a:gd name="T3" fmla="*/ 20 h 69"/>
                <a:gd name="T4" fmla="*/ 22 w 144"/>
                <a:gd name="T5" fmla="*/ 3 h 69"/>
                <a:gd name="T6" fmla="*/ 133 w 144"/>
                <a:gd name="T7" fmla="*/ 0 h 69"/>
                <a:gd name="T8" fmla="*/ 140 w 144"/>
                <a:gd name="T9" fmla="*/ 5 h 69"/>
                <a:gd name="T10" fmla="*/ 144 w 144"/>
                <a:gd name="T11" fmla="*/ 10 h 69"/>
                <a:gd name="T12" fmla="*/ 142 w 144"/>
                <a:gd name="T13" fmla="*/ 16 h 69"/>
                <a:gd name="T14" fmla="*/ 130 w 144"/>
                <a:gd name="T15" fmla="*/ 65 h 69"/>
                <a:gd name="T16" fmla="*/ 124 w 144"/>
                <a:gd name="T17" fmla="*/ 69 h 69"/>
                <a:gd name="T18" fmla="*/ 119 w 144"/>
                <a:gd name="T19" fmla="*/ 69 h 69"/>
                <a:gd name="T20" fmla="*/ 20 w 144"/>
                <a:gd name="T21" fmla="*/ 54 h 69"/>
                <a:gd name="T22" fmla="*/ 0 w 144"/>
                <a:gd name="T23" fmla="*/ 39 h 69"/>
                <a:gd name="T24" fmla="*/ 3 w 144"/>
                <a:gd name="T25" fmla="*/ 29 h 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4"/>
                <a:gd name="T40" fmla="*/ 0 h 69"/>
                <a:gd name="T41" fmla="*/ 144 w 144"/>
                <a:gd name="T42" fmla="*/ 69 h 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4" h="69">
                  <a:moveTo>
                    <a:pt x="3" y="29"/>
                  </a:moveTo>
                  <a:lnTo>
                    <a:pt x="3" y="20"/>
                  </a:lnTo>
                  <a:lnTo>
                    <a:pt x="22" y="3"/>
                  </a:lnTo>
                  <a:lnTo>
                    <a:pt x="133" y="0"/>
                  </a:lnTo>
                  <a:lnTo>
                    <a:pt x="140" y="5"/>
                  </a:lnTo>
                  <a:lnTo>
                    <a:pt x="144" y="10"/>
                  </a:lnTo>
                  <a:lnTo>
                    <a:pt x="142" y="16"/>
                  </a:lnTo>
                  <a:lnTo>
                    <a:pt x="130" y="65"/>
                  </a:lnTo>
                  <a:lnTo>
                    <a:pt x="124" y="69"/>
                  </a:lnTo>
                  <a:lnTo>
                    <a:pt x="119" y="69"/>
                  </a:lnTo>
                  <a:lnTo>
                    <a:pt x="20" y="54"/>
                  </a:lnTo>
                  <a:lnTo>
                    <a:pt x="0" y="39"/>
                  </a:lnTo>
                  <a:lnTo>
                    <a:pt x="3" y="29"/>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3" name="Freeform 68"/>
            <p:cNvSpPr>
              <a:spLocks/>
            </p:cNvSpPr>
            <p:nvPr/>
          </p:nvSpPr>
          <p:spPr bwMode="auto">
            <a:xfrm>
              <a:off x="5051" y="414"/>
              <a:ext cx="121" cy="14"/>
            </a:xfrm>
            <a:custGeom>
              <a:avLst/>
              <a:gdLst>
                <a:gd name="T0" fmla="*/ 121 w 121"/>
                <a:gd name="T1" fmla="*/ 5 h 14"/>
                <a:gd name="T2" fmla="*/ 121 w 121"/>
                <a:gd name="T3" fmla="*/ 12 h 14"/>
                <a:gd name="T4" fmla="*/ 113 w 121"/>
                <a:gd name="T5" fmla="*/ 14 h 14"/>
                <a:gd name="T6" fmla="*/ 66 w 121"/>
                <a:gd name="T7" fmla="*/ 12 h 14"/>
                <a:gd name="T8" fmla="*/ 4 w 121"/>
                <a:gd name="T9" fmla="*/ 7 h 14"/>
                <a:gd name="T10" fmla="*/ 0 w 121"/>
                <a:gd name="T11" fmla="*/ 4 h 14"/>
                <a:gd name="T12" fmla="*/ 4 w 121"/>
                <a:gd name="T13" fmla="*/ 2 h 14"/>
                <a:gd name="T14" fmla="*/ 67 w 121"/>
                <a:gd name="T15" fmla="*/ 0 h 14"/>
                <a:gd name="T16" fmla="*/ 113 w 121"/>
                <a:gd name="T17" fmla="*/ 2 h 14"/>
                <a:gd name="T18" fmla="*/ 121 w 121"/>
                <a:gd name="T19" fmla="*/ 5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4"/>
                <a:gd name="T32" fmla="*/ 121 w 121"/>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4">
                  <a:moveTo>
                    <a:pt x="121" y="5"/>
                  </a:moveTo>
                  <a:lnTo>
                    <a:pt x="121" y="12"/>
                  </a:lnTo>
                  <a:lnTo>
                    <a:pt x="113" y="14"/>
                  </a:lnTo>
                  <a:lnTo>
                    <a:pt x="66" y="12"/>
                  </a:lnTo>
                  <a:lnTo>
                    <a:pt x="4" y="7"/>
                  </a:lnTo>
                  <a:lnTo>
                    <a:pt x="0" y="4"/>
                  </a:lnTo>
                  <a:lnTo>
                    <a:pt x="4" y="2"/>
                  </a:lnTo>
                  <a:lnTo>
                    <a:pt x="67" y="0"/>
                  </a:lnTo>
                  <a:lnTo>
                    <a:pt x="113" y="2"/>
                  </a:lnTo>
                  <a:lnTo>
                    <a:pt x="121" y="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4" name="Freeform 69"/>
            <p:cNvSpPr>
              <a:spLocks/>
            </p:cNvSpPr>
            <p:nvPr/>
          </p:nvSpPr>
          <p:spPr bwMode="auto">
            <a:xfrm>
              <a:off x="4998" y="467"/>
              <a:ext cx="108" cy="123"/>
            </a:xfrm>
            <a:custGeom>
              <a:avLst/>
              <a:gdLst>
                <a:gd name="T0" fmla="*/ 14 w 108"/>
                <a:gd name="T1" fmla="*/ 5 h 123"/>
                <a:gd name="T2" fmla="*/ 24 w 108"/>
                <a:gd name="T3" fmla="*/ 0 h 123"/>
                <a:gd name="T4" fmla="*/ 47 w 108"/>
                <a:gd name="T5" fmla="*/ 8 h 123"/>
                <a:gd name="T6" fmla="*/ 108 w 108"/>
                <a:gd name="T7" fmla="*/ 93 h 123"/>
                <a:gd name="T8" fmla="*/ 108 w 108"/>
                <a:gd name="T9" fmla="*/ 102 h 123"/>
                <a:gd name="T10" fmla="*/ 104 w 108"/>
                <a:gd name="T11" fmla="*/ 105 h 123"/>
                <a:gd name="T12" fmla="*/ 97 w 108"/>
                <a:gd name="T13" fmla="*/ 108 h 123"/>
                <a:gd name="T14" fmla="*/ 42 w 108"/>
                <a:gd name="T15" fmla="*/ 123 h 123"/>
                <a:gd name="T16" fmla="*/ 38 w 108"/>
                <a:gd name="T17" fmla="*/ 121 h 123"/>
                <a:gd name="T18" fmla="*/ 35 w 108"/>
                <a:gd name="T19" fmla="*/ 116 h 123"/>
                <a:gd name="T20" fmla="*/ 0 w 108"/>
                <a:gd name="T21" fmla="*/ 33 h 123"/>
                <a:gd name="T22" fmla="*/ 3 w 108"/>
                <a:gd name="T23" fmla="*/ 10 h 123"/>
                <a:gd name="T24" fmla="*/ 14 w 108"/>
                <a:gd name="T25" fmla="*/ 5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
                <a:gd name="T40" fmla="*/ 0 h 123"/>
                <a:gd name="T41" fmla="*/ 108 w 108"/>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 h="123">
                  <a:moveTo>
                    <a:pt x="14" y="5"/>
                  </a:moveTo>
                  <a:lnTo>
                    <a:pt x="24" y="0"/>
                  </a:lnTo>
                  <a:lnTo>
                    <a:pt x="47" y="8"/>
                  </a:lnTo>
                  <a:lnTo>
                    <a:pt x="108" y="93"/>
                  </a:lnTo>
                  <a:lnTo>
                    <a:pt x="108" y="102"/>
                  </a:lnTo>
                  <a:lnTo>
                    <a:pt x="104" y="105"/>
                  </a:lnTo>
                  <a:lnTo>
                    <a:pt x="97" y="108"/>
                  </a:lnTo>
                  <a:lnTo>
                    <a:pt x="42" y="123"/>
                  </a:lnTo>
                  <a:lnTo>
                    <a:pt x="38" y="121"/>
                  </a:lnTo>
                  <a:lnTo>
                    <a:pt x="35" y="116"/>
                  </a:lnTo>
                  <a:lnTo>
                    <a:pt x="0" y="33"/>
                  </a:lnTo>
                  <a:lnTo>
                    <a:pt x="3" y="10"/>
                  </a:lnTo>
                  <a:lnTo>
                    <a:pt x="14" y="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5" name="Freeform 70"/>
            <p:cNvSpPr>
              <a:spLocks/>
            </p:cNvSpPr>
            <p:nvPr/>
          </p:nvSpPr>
          <p:spPr bwMode="auto">
            <a:xfrm>
              <a:off x="5016" y="477"/>
              <a:ext cx="60" cy="96"/>
            </a:xfrm>
            <a:custGeom>
              <a:avLst/>
              <a:gdLst>
                <a:gd name="T0" fmla="*/ 60 w 60"/>
                <a:gd name="T1" fmla="*/ 95 h 96"/>
                <a:gd name="T2" fmla="*/ 53 w 60"/>
                <a:gd name="T3" fmla="*/ 96 h 96"/>
                <a:gd name="T4" fmla="*/ 48 w 60"/>
                <a:gd name="T5" fmla="*/ 93 h 96"/>
                <a:gd name="T6" fmla="*/ 26 w 60"/>
                <a:gd name="T7" fmla="*/ 55 h 96"/>
                <a:gd name="T8" fmla="*/ 0 w 60"/>
                <a:gd name="T9" fmla="*/ 5 h 96"/>
                <a:gd name="T10" fmla="*/ 0 w 60"/>
                <a:gd name="T11" fmla="*/ 0 h 96"/>
                <a:gd name="T12" fmla="*/ 4 w 60"/>
                <a:gd name="T13" fmla="*/ 3 h 96"/>
                <a:gd name="T14" fmla="*/ 37 w 60"/>
                <a:gd name="T15" fmla="*/ 51 h 96"/>
                <a:gd name="T16" fmla="*/ 59 w 60"/>
                <a:gd name="T17" fmla="*/ 88 h 96"/>
                <a:gd name="T18" fmla="*/ 60 w 60"/>
                <a:gd name="T19" fmla="*/ 9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96"/>
                <a:gd name="T32" fmla="*/ 60 w 60"/>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96">
                  <a:moveTo>
                    <a:pt x="60" y="95"/>
                  </a:moveTo>
                  <a:lnTo>
                    <a:pt x="53" y="96"/>
                  </a:lnTo>
                  <a:lnTo>
                    <a:pt x="48" y="93"/>
                  </a:lnTo>
                  <a:lnTo>
                    <a:pt x="26" y="55"/>
                  </a:lnTo>
                  <a:lnTo>
                    <a:pt x="0" y="5"/>
                  </a:lnTo>
                  <a:lnTo>
                    <a:pt x="0" y="0"/>
                  </a:lnTo>
                  <a:lnTo>
                    <a:pt x="4" y="3"/>
                  </a:lnTo>
                  <a:lnTo>
                    <a:pt x="37" y="51"/>
                  </a:lnTo>
                  <a:lnTo>
                    <a:pt x="59" y="88"/>
                  </a:lnTo>
                  <a:lnTo>
                    <a:pt x="60" y="9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6" name="Freeform 71"/>
            <p:cNvSpPr>
              <a:spLocks/>
            </p:cNvSpPr>
            <p:nvPr/>
          </p:nvSpPr>
          <p:spPr bwMode="auto">
            <a:xfrm>
              <a:off x="4800" y="321"/>
              <a:ext cx="138" cy="98"/>
            </a:xfrm>
            <a:custGeom>
              <a:avLst/>
              <a:gdLst>
                <a:gd name="T0" fmla="*/ 132 w 138"/>
                <a:gd name="T1" fmla="*/ 85 h 98"/>
                <a:gd name="T2" fmla="*/ 138 w 138"/>
                <a:gd name="T3" fmla="*/ 77 h 98"/>
                <a:gd name="T4" fmla="*/ 128 w 138"/>
                <a:gd name="T5" fmla="*/ 54 h 98"/>
                <a:gd name="T6" fmla="*/ 35 w 138"/>
                <a:gd name="T7" fmla="*/ 0 h 98"/>
                <a:gd name="T8" fmla="*/ 26 w 138"/>
                <a:gd name="T9" fmla="*/ 0 h 98"/>
                <a:gd name="T10" fmla="*/ 20 w 138"/>
                <a:gd name="T11" fmla="*/ 2 h 98"/>
                <a:gd name="T12" fmla="*/ 19 w 138"/>
                <a:gd name="T13" fmla="*/ 8 h 98"/>
                <a:gd name="T14" fmla="*/ 0 w 138"/>
                <a:gd name="T15" fmla="*/ 57 h 98"/>
                <a:gd name="T16" fmla="*/ 4 w 138"/>
                <a:gd name="T17" fmla="*/ 62 h 98"/>
                <a:gd name="T18" fmla="*/ 10 w 138"/>
                <a:gd name="T19" fmla="*/ 64 h 98"/>
                <a:gd name="T20" fmla="*/ 101 w 138"/>
                <a:gd name="T21" fmla="*/ 98 h 98"/>
                <a:gd name="T22" fmla="*/ 127 w 138"/>
                <a:gd name="T23" fmla="*/ 95 h 98"/>
                <a:gd name="T24" fmla="*/ 132 w 138"/>
                <a:gd name="T25" fmla="*/ 85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8"/>
                <a:gd name="T40" fmla="*/ 0 h 98"/>
                <a:gd name="T41" fmla="*/ 138 w 138"/>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8" h="98">
                  <a:moveTo>
                    <a:pt x="132" y="85"/>
                  </a:moveTo>
                  <a:lnTo>
                    <a:pt x="138" y="77"/>
                  </a:lnTo>
                  <a:lnTo>
                    <a:pt x="128" y="54"/>
                  </a:lnTo>
                  <a:lnTo>
                    <a:pt x="35" y="0"/>
                  </a:lnTo>
                  <a:lnTo>
                    <a:pt x="26" y="0"/>
                  </a:lnTo>
                  <a:lnTo>
                    <a:pt x="20" y="2"/>
                  </a:lnTo>
                  <a:lnTo>
                    <a:pt x="19" y="8"/>
                  </a:lnTo>
                  <a:lnTo>
                    <a:pt x="0" y="57"/>
                  </a:lnTo>
                  <a:lnTo>
                    <a:pt x="4" y="62"/>
                  </a:lnTo>
                  <a:lnTo>
                    <a:pt x="10" y="64"/>
                  </a:lnTo>
                  <a:lnTo>
                    <a:pt x="101" y="98"/>
                  </a:lnTo>
                  <a:lnTo>
                    <a:pt x="127" y="95"/>
                  </a:lnTo>
                  <a:lnTo>
                    <a:pt x="132" y="8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7" name="Freeform 72"/>
            <p:cNvSpPr>
              <a:spLocks/>
            </p:cNvSpPr>
            <p:nvPr/>
          </p:nvSpPr>
          <p:spPr bwMode="auto">
            <a:xfrm>
              <a:off x="4819" y="347"/>
              <a:ext cx="108" cy="56"/>
            </a:xfrm>
            <a:custGeom>
              <a:avLst/>
              <a:gdLst>
                <a:gd name="T0" fmla="*/ 3 w 108"/>
                <a:gd name="T1" fmla="*/ 0 h 56"/>
                <a:gd name="T2" fmla="*/ 0 w 108"/>
                <a:gd name="T3" fmla="*/ 5 h 56"/>
                <a:gd name="T4" fmla="*/ 5 w 108"/>
                <a:gd name="T5" fmla="*/ 10 h 56"/>
                <a:gd name="T6" fmla="*/ 45 w 108"/>
                <a:gd name="T7" fmla="*/ 31 h 56"/>
                <a:gd name="T8" fmla="*/ 102 w 108"/>
                <a:gd name="T9" fmla="*/ 56 h 56"/>
                <a:gd name="T10" fmla="*/ 108 w 108"/>
                <a:gd name="T11" fmla="*/ 56 h 56"/>
                <a:gd name="T12" fmla="*/ 104 w 108"/>
                <a:gd name="T13" fmla="*/ 51 h 56"/>
                <a:gd name="T14" fmla="*/ 51 w 108"/>
                <a:gd name="T15" fmla="*/ 22 h 56"/>
                <a:gd name="T16" fmla="*/ 11 w 108"/>
                <a:gd name="T17" fmla="*/ 0 h 56"/>
                <a:gd name="T18" fmla="*/ 3 w 108"/>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56"/>
                <a:gd name="T32" fmla="*/ 108 w 108"/>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56">
                  <a:moveTo>
                    <a:pt x="3" y="0"/>
                  </a:moveTo>
                  <a:lnTo>
                    <a:pt x="0" y="5"/>
                  </a:lnTo>
                  <a:lnTo>
                    <a:pt x="5" y="10"/>
                  </a:lnTo>
                  <a:lnTo>
                    <a:pt x="45" y="31"/>
                  </a:lnTo>
                  <a:lnTo>
                    <a:pt x="102" y="56"/>
                  </a:lnTo>
                  <a:lnTo>
                    <a:pt x="108" y="56"/>
                  </a:lnTo>
                  <a:lnTo>
                    <a:pt x="104" y="51"/>
                  </a:lnTo>
                  <a:lnTo>
                    <a:pt x="51" y="22"/>
                  </a:lnTo>
                  <a:lnTo>
                    <a:pt x="11" y="0"/>
                  </a:lnTo>
                  <a:lnTo>
                    <a:pt x="3"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8" name="Freeform 73"/>
            <p:cNvSpPr>
              <a:spLocks/>
            </p:cNvSpPr>
            <p:nvPr/>
          </p:nvSpPr>
          <p:spPr bwMode="auto">
            <a:xfrm>
              <a:off x="4822" y="459"/>
              <a:ext cx="132" cy="111"/>
            </a:xfrm>
            <a:custGeom>
              <a:avLst/>
              <a:gdLst>
                <a:gd name="T0" fmla="*/ 121 w 132"/>
                <a:gd name="T1" fmla="*/ 8 h 111"/>
                <a:gd name="T2" fmla="*/ 114 w 132"/>
                <a:gd name="T3" fmla="*/ 0 h 111"/>
                <a:gd name="T4" fmla="*/ 88 w 132"/>
                <a:gd name="T5" fmla="*/ 1 h 111"/>
                <a:gd name="T6" fmla="*/ 4 w 132"/>
                <a:gd name="T7" fmla="*/ 65 h 111"/>
                <a:gd name="T8" fmla="*/ 0 w 132"/>
                <a:gd name="T9" fmla="*/ 72 h 111"/>
                <a:gd name="T10" fmla="*/ 2 w 132"/>
                <a:gd name="T11" fmla="*/ 77 h 111"/>
                <a:gd name="T12" fmla="*/ 8 w 132"/>
                <a:gd name="T13" fmla="*/ 82 h 111"/>
                <a:gd name="T14" fmla="*/ 55 w 132"/>
                <a:gd name="T15" fmla="*/ 111 h 111"/>
                <a:gd name="T16" fmla="*/ 61 w 132"/>
                <a:gd name="T17" fmla="*/ 111 h 111"/>
                <a:gd name="T18" fmla="*/ 64 w 132"/>
                <a:gd name="T19" fmla="*/ 106 h 111"/>
                <a:gd name="T20" fmla="*/ 126 w 132"/>
                <a:gd name="T21" fmla="*/ 37 h 111"/>
                <a:gd name="T22" fmla="*/ 132 w 132"/>
                <a:gd name="T23" fmla="*/ 14 h 111"/>
                <a:gd name="T24" fmla="*/ 121 w 132"/>
                <a:gd name="T25" fmla="*/ 8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111"/>
                <a:gd name="T41" fmla="*/ 132 w 132"/>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111">
                  <a:moveTo>
                    <a:pt x="121" y="8"/>
                  </a:moveTo>
                  <a:lnTo>
                    <a:pt x="114" y="0"/>
                  </a:lnTo>
                  <a:lnTo>
                    <a:pt x="88" y="1"/>
                  </a:lnTo>
                  <a:lnTo>
                    <a:pt x="4" y="65"/>
                  </a:lnTo>
                  <a:lnTo>
                    <a:pt x="0" y="72"/>
                  </a:lnTo>
                  <a:lnTo>
                    <a:pt x="2" y="77"/>
                  </a:lnTo>
                  <a:lnTo>
                    <a:pt x="8" y="82"/>
                  </a:lnTo>
                  <a:lnTo>
                    <a:pt x="55" y="111"/>
                  </a:lnTo>
                  <a:lnTo>
                    <a:pt x="61" y="111"/>
                  </a:lnTo>
                  <a:lnTo>
                    <a:pt x="64" y="106"/>
                  </a:lnTo>
                  <a:lnTo>
                    <a:pt x="126" y="37"/>
                  </a:lnTo>
                  <a:lnTo>
                    <a:pt x="132" y="14"/>
                  </a:lnTo>
                  <a:lnTo>
                    <a:pt x="121" y="8"/>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39" name="Freeform 74"/>
            <p:cNvSpPr>
              <a:spLocks/>
            </p:cNvSpPr>
            <p:nvPr/>
          </p:nvSpPr>
          <p:spPr bwMode="auto">
            <a:xfrm>
              <a:off x="4850" y="470"/>
              <a:ext cx="88" cy="77"/>
            </a:xfrm>
            <a:custGeom>
              <a:avLst/>
              <a:gdLst>
                <a:gd name="T0" fmla="*/ 0 w 88"/>
                <a:gd name="T1" fmla="*/ 72 h 77"/>
                <a:gd name="T2" fmla="*/ 5 w 88"/>
                <a:gd name="T3" fmla="*/ 77 h 77"/>
                <a:gd name="T4" fmla="*/ 11 w 88"/>
                <a:gd name="T5" fmla="*/ 76 h 77"/>
                <a:gd name="T6" fmla="*/ 45 w 88"/>
                <a:gd name="T7" fmla="*/ 44 h 77"/>
                <a:gd name="T8" fmla="*/ 88 w 88"/>
                <a:gd name="T9" fmla="*/ 5 h 77"/>
                <a:gd name="T10" fmla="*/ 88 w 88"/>
                <a:gd name="T11" fmla="*/ 0 h 77"/>
                <a:gd name="T12" fmla="*/ 84 w 88"/>
                <a:gd name="T13" fmla="*/ 0 h 77"/>
                <a:gd name="T14" fmla="*/ 36 w 88"/>
                <a:gd name="T15" fmla="*/ 38 h 77"/>
                <a:gd name="T16" fmla="*/ 3 w 88"/>
                <a:gd name="T17" fmla="*/ 67 h 77"/>
                <a:gd name="T18" fmla="*/ 0 w 88"/>
                <a:gd name="T19" fmla="*/ 7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77"/>
                <a:gd name="T32" fmla="*/ 88 w 88"/>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77">
                  <a:moveTo>
                    <a:pt x="0" y="72"/>
                  </a:moveTo>
                  <a:lnTo>
                    <a:pt x="5" y="77"/>
                  </a:lnTo>
                  <a:lnTo>
                    <a:pt x="11" y="76"/>
                  </a:lnTo>
                  <a:lnTo>
                    <a:pt x="45" y="44"/>
                  </a:lnTo>
                  <a:lnTo>
                    <a:pt x="88" y="5"/>
                  </a:lnTo>
                  <a:lnTo>
                    <a:pt x="88" y="0"/>
                  </a:lnTo>
                  <a:lnTo>
                    <a:pt x="84" y="0"/>
                  </a:lnTo>
                  <a:lnTo>
                    <a:pt x="36" y="38"/>
                  </a:lnTo>
                  <a:lnTo>
                    <a:pt x="3" y="67"/>
                  </a:lnTo>
                  <a:lnTo>
                    <a:pt x="0" y="7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40" name="Freeform 75"/>
            <p:cNvSpPr>
              <a:spLocks/>
            </p:cNvSpPr>
            <p:nvPr/>
          </p:nvSpPr>
          <p:spPr bwMode="auto">
            <a:xfrm>
              <a:off x="4919" y="367"/>
              <a:ext cx="126" cy="113"/>
            </a:xfrm>
            <a:custGeom>
              <a:avLst/>
              <a:gdLst>
                <a:gd name="T0" fmla="*/ 33 w 126"/>
                <a:gd name="T1" fmla="*/ 106 h 113"/>
                <a:gd name="T2" fmla="*/ 42 w 126"/>
                <a:gd name="T3" fmla="*/ 110 h 113"/>
                <a:gd name="T4" fmla="*/ 53 w 126"/>
                <a:gd name="T5" fmla="*/ 113 h 113"/>
                <a:gd name="T6" fmla="*/ 66 w 126"/>
                <a:gd name="T7" fmla="*/ 113 h 113"/>
                <a:gd name="T8" fmla="*/ 79 w 126"/>
                <a:gd name="T9" fmla="*/ 111 h 113"/>
                <a:gd name="T10" fmla="*/ 90 w 126"/>
                <a:gd name="T11" fmla="*/ 108 h 113"/>
                <a:gd name="T12" fmla="*/ 101 w 126"/>
                <a:gd name="T13" fmla="*/ 103 h 113"/>
                <a:gd name="T14" fmla="*/ 110 w 126"/>
                <a:gd name="T15" fmla="*/ 95 h 113"/>
                <a:gd name="T16" fmla="*/ 117 w 126"/>
                <a:gd name="T17" fmla="*/ 87 h 113"/>
                <a:gd name="T18" fmla="*/ 121 w 126"/>
                <a:gd name="T19" fmla="*/ 82 h 113"/>
                <a:gd name="T20" fmla="*/ 125 w 126"/>
                <a:gd name="T21" fmla="*/ 70 h 113"/>
                <a:gd name="T22" fmla="*/ 126 w 126"/>
                <a:gd name="T23" fmla="*/ 61 h 113"/>
                <a:gd name="T24" fmla="*/ 126 w 126"/>
                <a:gd name="T25" fmla="*/ 49 h 113"/>
                <a:gd name="T26" fmla="*/ 125 w 126"/>
                <a:gd name="T27" fmla="*/ 38 h 113"/>
                <a:gd name="T28" fmla="*/ 119 w 126"/>
                <a:gd name="T29" fmla="*/ 28 h 113"/>
                <a:gd name="T30" fmla="*/ 112 w 126"/>
                <a:gd name="T31" fmla="*/ 20 h 113"/>
                <a:gd name="T32" fmla="*/ 103 w 126"/>
                <a:gd name="T33" fmla="*/ 11 h 113"/>
                <a:gd name="T34" fmla="*/ 95 w 126"/>
                <a:gd name="T35" fmla="*/ 6 h 113"/>
                <a:gd name="T36" fmla="*/ 81 w 126"/>
                <a:gd name="T37" fmla="*/ 2 h 113"/>
                <a:gd name="T38" fmla="*/ 68 w 126"/>
                <a:gd name="T39" fmla="*/ 0 h 113"/>
                <a:gd name="T40" fmla="*/ 55 w 126"/>
                <a:gd name="T41" fmla="*/ 0 h 113"/>
                <a:gd name="T42" fmla="*/ 44 w 126"/>
                <a:gd name="T43" fmla="*/ 3 h 113"/>
                <a:gd name="T44" fmla="*/ 33 w 126"/>
                <a:gd name="T45" fmla="*/ 6 h 113"/>
                <a:gd name="T46" fmla="*/ 22 w 126"/>
                <a:gd name="T47" fmla="*/ 13 h 113"/>
                <a:gd name="T48" fmla="*/ 15 w 126"/>
                <a:gd name="T49" fmla="*/ 21 h 113"/>
                <a:gd name="T50" fmla="*/ 9 w 126"/>
                <a:gd name="T51" fmla="*/ 29 h 113"/>
                <a:gd name="T52" fmla="*/ 6 w 126"/>
                <a:gd name="T53" fmla="*/ 36 h 113"/>
                <a:gd name="T54" fmla="*/ 2 w 126"/>
                <a:gd name="T55" fmla="*/ 47 h 113"/>
                <a:gd name="T56" fmla="*/ 0 w 126"/>
                <a:gd name="T57" fmla="*/ 59 h 113"/>
                <a:gd name="T58" fmla="*/ 2 w 126"/>
                <a:gd name="T59" fmla="*/ 69 h 113"/>
                <a:gd name="T60" fmla="*/ 8 w 126"/>
                <a:gd name="T61" fmla="*/ 79 h 113"/>
                <a:gd name="T62" fmla="*/ 13 w 126"/>
                <a:gd name="T63" fmla="*/ 88 h 113"/>
                <a:gd name="T64" fmla="*/ 20 w 126"/>
                <a:gd name="T65" fmla="*/ 97 h 113"/>
                <a:gd name="T66" fmla="*/ 31 w 126"/>
                <a:gd name="T67" fmla="*/ 105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6"/>
                <a:gd name="T103" fmla="*/ 0 h 113"/>
                <a:gd name="T104" fmla="*/ 126 w 126"/>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6" h="113">
                  <a:moveTo>
                    <a:pt x="31" y="105"/>
                  </a:moveTo>
                  <a:lnTo>
                    <a:pt x="33" y="106"/>
                  </a:lnTo>
                  <a:lnTo>
                    <a:pt x="37" y="106"/>
                  </a:lnTo>
                  <a:lnTo>
                    <a:pt x="42" y="110"/>
                  </a:lnTo>
                  <a:lnTo>
                    <a:pt x="48" y="111"/>
                  </a:lnTo>
                  <a:lnTo>
                    <a:pt x="53" y="113"/>
                  </a:lnTo>
                  <a:lnTo>
                    <a:pt x="61" y="113"/>
                  </a:lnTo>
                  <a:lnTo>
                    <a:pt x="66" y="113"/>
                  </a:lnTo>
                  <a:lnTo>
                    <a:pt x="72" y="113"/>
                  </a:lnTo>
                  <a:lnTo>
                    <a:pt x="79" y="111"/>
                  </a:lnTo>
                  <a:lnTo>
                    <a:pt x="84" y="110"/>
                  </a:lnTo>
                  <a:lnTo>
                    <a:pt x="90" y="108"/>
                  </a:lnTo>
                  <a:lnTo>
                    <a:pt x="95" y="105"/>
                  </a:lnTo>
                  <a:lnTo>
                    <a:pt x="101" y="103"/>
                  </a:lnTo>
                  <a:lnTo>
                    <a:pt x="104" y="100"/>
                  </a:lnTo>
                  <a:lnTo>
                    <a:pt x="110" y="95"/>
                  </a:lnTo>
                  <a:lnTo>
                    <a:pt x="114" y="92"/>
                  </a:lnTo>
                  <a:lnTo>
                    <a:pt x="117" y="87"/>
                  </a:lnTo>
                  <a:lnTo>
                    <a:pt x="119" y="83"/>
                  </a:lnTo>
                  <a:lnTo>
                    <a:pt x="121" y="82"/>
                  </a:lnTo>
                  <a:lnTo>
                    <a:pt x="123" y="75"/>
                  </a:lnTo>
                  <a:lnTo>
                    <a:pt x="125" y="70"/>
                  </a:lnTo>
                  <a:lnTo>
                    <a:pt x="126" y="65"/>
                  </a:lnTo>
                  <a:lnTo>
                    <a:pt x="126" y="61"/>
                  </a:lnTo>
                  <a:lnTo>
                    <a:pt x="126" y="54"/>
                  </a:lnTo>
                  <a:lnTo>
                    <a:pt x="126" y="49"/>
                  </a:lnTo>
                  <a:lnTo>
                    <a:pt x="126" y="44"/>
                  </a:lnTo>
                  <a:lnTo>
                    <a:pt x="125" y="38"/>
                  </a:lnTo>
                  <a:lnTo>
                    <a:pt x="121" y="33"/>
                  </a:lnTo>
                  <a:lnTo>
                    <a:pt x="119" y="28"/>
                  </a:lnTo>
                  <a:lnTo>
                    <a:pt x="115" y="23"/>
                  </a:lnTo>
                  <a:lnTo>
                    <a:pt x="112" y="20"/>
                  </a:lnTo>
                  <a:lnTo>
                    <a:pt x="108" y="15"/>
                  </a:lnTo>
                  <a:lnTo>
                    <a:pt x="103" y="11"/>
                  </a:lnTo>
                  <a:lnTo>
                    <a:pt x="97" y="8"/>
                  </a:lnTo>
                  <a:lnTo>
                    <a:pt x="95" y="6"/>
                  </a:lnTo>
                  <a:lnTo>
                    <a:pt x="86" y="3"/>
                  </a:lnTo>
                  <a:lnTo>
                    <a:pt x="81" y="2"/>
                  </a:lnTo>
                  <a:lnTo>
                    <a:pt x="73" y="0"/>
                  </a:lnTo>
                  <a:lnTo>
                    <a:pt x="68" y="0"/>
                  </a:lnTo>
                  <a:lnTo>
                    <a:pt x="62" y="0"/>
                  </a:lnTo>
                  <a:lnTo>
                    <a:pt x="55" y="0"/>
                  </a:lnTo>
                  <a:lnTo>
                    <a:pt x="50" y="2"/>
                  </a:lnTo>
                  <a:lnTo>
                    <a:pt x="44" y="3"/>
                  </a:lnTo>
                  <a:lnTo>
                    <a:pt x="39" y="5"/>
                  </a:lnTo>
                  <a:lnTo>
                    <a:pt x="33" y="6"/>
                  </a:lnTo>
                  <a:lnTo>
                    <a:pt x="28" y="10"/>
                  </a:lnTo>
                  <a:lnTo>
                    <a:pt x="22" y="13"/>
                  </a:lnTo>
                  <a:lnTo>
                    <a:pt x="19" y="16"/>
                  </a:lnTo>
                  <a:lnTo>
                    <a:pt x="15" y="21"/>
                  </a:lnTo>
                  <a:lnTo>
                    <a:pt x="11" y="26"/>
                  </a:lnTo>
                  <a:lnTo>
                    <a:pt x="9" y="29"/>
                  </a:lnTo>
                  <a:lnTo>
                    <a:pt x="8" y="31"/>
                  </a:lnTo>
                  <a:lnTo>
                    <a:pt x="6" y="36"/>
                  </a:lnTo>
                  <a:lnTo>
                    <a:pt x="4" y="43"/>
                  </a:lnTo>
                  <a:lnTo>
                    <a:pt x="2" y="47"/>
                  </a:lnTo>
                  <a:lnTo>
                    <a:pt x="0" y="52"/>
                  </a:lnTo>
                  <a:lnTo>
                    <a:pt x="0" y="59"/>
                  </a:lnTo>
                  <a:lnTo>
                    <a:pt x="2" y="64"/>
                  </a:lnTo>
                  <a:lnTo>
                    <a:pt x="2" y="69"/>
                  </a:lnTo>
                  <a:lnTo>
                    <a:pt x="4" y="74"/>
                  </a:lnTo>
                  <a:lnTo>
                    <a:pt x="8" y="79"/>
                  </a:lnTo>
                  <a:lnTo>
                    <a:pt x="9" y="83"/>
                  </a:lnTo>
                  <a:lnTo>
                    <a:pt x="13" y="88"/>
                  </a:lnTo>
                  <a:lnTo>
                    <a:pt x="17" y="93"/>
                  </a:lnTo>
                  <a:lnTo>
                    <a:pt x="20" y="97"/>
                  </a:lnTo>
                  <a:lnTo>
                    <a:pt x="26" y="102"/>
                  </a:lnTo>
                  <a:lnTo>
                    <a:pt x="31" y="105"/>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41" name="Freeform 76"/>
            <p:cNvSpPr>
              <a:spLocks/>
            </p:cNvSpPr>
            <p:nvPr/>
          </p:nvSpPr>
          <p:spPr bwMode="auto">
            <a:xfrm>
              <a:off x="4938" y="382"/>
              <a:ext cx="91" cy="83"/>
            </a:xfrm>
            <a:custGeom>
              <a:avLst/>
              <a:gdLst>
                <a:gd name="T0" fmla="*/ 23 w 91"/>
                <a:gd name="T1" fmla="*/ 77 h 83"/>
                <a:gd name="T2" fmla="*/ 31 w 91"/>
                <a:gd name="T3" fmla="*/ 80 h 83"/>
                <a:gd name="T4" fmla="*/ 38 w 91"/>
                <a:gd name="T5" fmla="*/ 82 h 83"/>
                <a:gd name="T6" fmla="*/ 47 w 91"/>
                <a:gd name="T7" fmla="*/ 83 h 83"/>
                <a:gd name="T8" fmla="*/ 56 w 91"/>
                <a:gd name="T9" fmla="*/ 82 h 83"/>
                <a:gd name="T10" fmla="*/ 65 w 91"/>
                <a:gd name="T11" fmla="*/ 80 h 83"/>
                <a:gd name="T12" fmla="*/ 73 w 91"/>
                <a:gd name="T13" fmla="*/ 75 h 83"/>
                <a:gd name="T14" fmla="*/ 78 w 91"/>
                <a:gd name="T15" fmla="*/ 70 h 83"/>
                <a:gd name="T16" fmla="*/ 84 w 91"/>
                <a:gd name="T17" fmla="*/ 64 h 83"/>
                <a:gd name="T18" fmla="*/ 87 w 91"/>
                <a:gd name="T19" fmla="*/ 60 h 83"/>
                <a:gd name="T20" fmla="*/ 89 w 91"/>
                <a:gd name="T21" fmla="*/ 52 h 83"/>
                <a:gd name="T22" fmla="*/ 91 w 91"/>
                <a:gd name="T23" fmla="*/ 44 h 83"/>
                <a:gd name="T24" fmla="*/ 91 w 91"/>
                <a:gd name="T25" fmla="*/ 36 h 83"/>
                <a:gd name="T26" fmla="*/ 89 w 91"/>
                <a:gd name="T27" fmla="*/ 28 h 83"/>
                <a:gd name="T28" fmla="*/ 85 w 91"/>
                <a:gd name="T29" fmla="*/ 21 h 83"/>
                <a:gd name="T30" fmla="*/ 80 w 91"/>
                <a:gd name="T31" fmla="*/ 14 h 83"/>
                <a:gd name="T32" fmla="*/ 74 w 91"/>
                <a:gd name="T33" fmla="*/ 8 h 83"/>
                <a:gd name="T34" fmla="*/ 69 w 91"/>
                <a:gd name="T35" fmla="*/ 5 h 83"/>
                <a:gd name="T36" fmla="*/ 62 w 91"/>
                <a:gd name="T37" fmla="*/ 3 h 83"/>
                <a:gd name="T38" fmla="*/ 53 w 91"/>
                <a:gd name="T39" fmla="*/ 0 h 83"/>
                <a:gd name="T40" fmla="*/ 43 w 91"/>
                <a:gd name="T41" fmla="*/ 0 h 83"/>
                <a:gd name="T42" fmla="*/ 36 w 91"/>
                <a:gd name="T43" fmla="*/ 1 h 83"/>
                <a:gd name="T44" fmla="*/ 27 w 91"/>
                <a:gd name="T45" fmla="*/ 3 h 83"/>
                <a:gd name="T46" fmla="*/ 20 w 91"/>
                <a:gd name="T47" fmla="*/ 8 h 83"/>
                <a:gd name="T48" fmla="*/ 12 w 91"/>
                <a:gd name="T49" fmla="*/ 13 h 83"/>
                <a:gd name="T50" fmla="*/ 7 w 91"/>
                <a:gd name="T51" fmla="*/ 19 h 83"/>
                <a:gd name="T52" fmla="*/ 5 w 91"/>
                <a:gd name="T53" fmla="*/ 23 h 83"/>
                <a:gd name="T54" fmla="*/ 1 w 91"/>
                <a:gd name="T55" fmla="*/ 31 h 83"/>
                <a:gd name="T56" fmla="*/ 0 w 91"/>
                <a:gd name="T57" fmla="*/ 39 h 83"/>
                <a:gd name="T58" fmla="*/ 0 w 91"/>
                <a:gd name="T59" fmla="*/ 47 h 83"/>
                <a:gd name="T60" fmla="*/ 1 w 91"/>
                <a:gd name="T61" fmla="*/ 54 h 83"/>
                <a:gd name="T62" fmla="*/ 5 w 91"/>
                <a:gd name="T63" fmla="*/ 62 h 83"/>
                <a:gd name="T64" fmla="*/ 10 w 91"/>
                <a:gd name="T65" fmla="*/ 68 h 83"/>
                <a:gd name="T66" fmla="*/ 18 w 91"/>
                <a:gd name="T67" fmla="*/ 73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1"/>
                <a:gd name="T103" fmla="*/ 0 h 83"/>
                <a:gd name="T104" fmla="*/ 91 w 91"/>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1" h="83">
                  <a:moveTo>
                    <a:pt x="21" y="77"/>
                  </a:moveTo>
                  <a:lnTo>
                    <a:pt x="23" y="77"/>
                  </a:lnTo>
                  <a:lnTo>
                    <a:pt x="25" y="78"/>
                  </a:lnTo>
                  <a:lnTo>
                    <a:pt x="31" y="80"/>
                  </a:lnTo>
                  <a:lnTo>
                    <a:pt x="34" y="82"/>
                  </a:lnTo>
                  <a:lnTo>
                    <a:pt x="38" y="82"/>
                  </a:lnTo>
                  <a:lnTo>
                    <a:pt x="43" y="83"/>
                  </a:lnTo>
                  <a:lnTo>
                    <a:pt x="47" y="83"/>
                  </a:lnTo>
                  <a:lnTo>
                    <a:pt x="51" y="82"/>
                  </a:lnTo>
                  <a:lnTo>
                    <a:pt x="56" y="82"/>
                  </a:lnTo>
                  <a:lnTo>
                    <a:pt x="60" y="80"/>
                  </a:lnTo>
                  <a:lnTo>
                    <a:pt x="65" y="80"/>
                  </a:lnTo>
                  <a:lnTo>
                    <a:pt x="69" y="77"/>
                  </a:lnTo>
                  <a:lnTo>
                    <a:pt x="73" y="75"/>
                  </a:lnTo>
                  <a:lnTo>
                    <a:pt x="76" y="73"/>
                  </a:lnTo>
                  <a:lnTo>
                    <a:pt x="78" y="70"/>
                  </a:lnTo>
                  <a:lnTo>
                    <a:pt x="82" y="67"/>
                  </a:lnTo>
                  <a:lnTo>
                    <a:pt x="84" y="64"/>
                  </a:lnTo>
                  <a:lnTo>
                    <a:pt x="85" y="62"/>
                  </a:lnTo>
                  <a:lnTo>
                    <a:pt x="87" y="60"/>
                  </a:lnTo>
                  <a:lnTo>
                    <a:pt x="89" y="55"/>
                  </a:lnTo>
                  <a:lnTo>
                    <a:pt x="89" y="52"/>
                  </a:lnTo>
                  <a:lnTo>
                    <a:pt x="91" y="49"/>
                  </a:lnTo>
                  <a:lnTo>
                    <a:pt x="91" y="44"/>
                  </a:lnTo>
                  <a:lnTo>
                    <a:pt x="91" y="41"/>
                  </a:lnTo>
                  <a:lnTo>
                    <a:pt x="91" y="36"/>
                  </a:lnTo>
                  <a:lnTo>
                    <a:pt x="91" y="32"/>
                  </a:lnTo>
                  <a:lnTo>
                    <a:pt x="89" y="28"/>
                  </a:lnTo>
                  <a:lnTo>
                    <a:pt x="87" y="24"/>
                  </a:lnTo>
                  <a:lnTo>
                    <a:pt x="85" y="21"/>
                  </a:lnTo>
                  <a:lnTo>
                    <a:pt x="84" y="18"/>
                  </a:lnTo>
                  <a:lnTo>
                    <a:pt x="80" y="14"/>
                  </a:lnTo>
                  <a:lnTo>
                    <a:pt x="78" y="11"/>
                  </a:lnTo>
                  <a:lnTo>
                    <a:pt x="74" y="8"/>
                  </a:lnTo>
                  <a:lnTo>
                    <a:pt x="71" y="6"/>
                  </a:lnTo>
                  <a:lnTo>
                    <a:pt x="69" y="5"/>
                  </a:lnTo>
                  <a:lnTo>
                    <a:pt x="65" y="5"/>
                  </a:lnTo>
                  <a:lnTo>
                    <a:pt x="62" y="3"/>
                  </a:lnTo>
                  <a:lnTo>
                    <a:pt x="58" y="1"/>
                  </a:lnTo>
                  <a:lnTo>
                    <a:pt x="53" y="0"/>
                  </a:lnTo>
                  <a:lnTo>
                    <a:pt x="49" y="0"/>
                  </a:lnTo>
                  <a:lnTo>
                    <a:pt x="43" y="0"/>
                  </a:lnTo>
                  <a:lnTo>
                    <a:pt x="40" y="0"/>
                  </a:lnTo>
                  <a:lnTo>
                    <a:pt x="36" y="1"/>
                  </a:lnTo>
                  <a:lnTo>
                    <a:pt x="31" y="1"/>
                  </a:lnTo>
                  <a:lnTo>
                    <a:pt x="27" y="3"/>
                  </a:lnTo>
                  <a:lnTo>
                    <a:pt x="23" y="5"/>
                  </a:lnTo>
                  <a:lnTo>
                    <a:pt x="20" y="8"/>
                  </a:lnTo>
                  <a:lnTo>
                    <a:pt x="16" y="9"/>
                  </a:lnTo>
                  <a:lnTo>
                    <a:pt x="12" y="13"/>
                  </a:lnTo>
                  <a:lnTo>
                    <a:pt x="9" y="16"/>
                  </a:lnTo>
                  <a:lnTo>
                    <a:pt x="7" y="19"/>
                  </a:lnTo>
                  <a:lnTo>
                    <a:pt x="5" y="21"/>
                  </a:lnTo>
                  <a:lnTo>
                    <a:pt x="5" y="23"/>
                  </a:lnTo>
                  <a:lnTo>
                    <a:pt x="3" y="28"/>
                  </a:lnTo>
                  <a:lnTo>
                    <a:pt x="1" y="31"/>
                  </a:lnTo>
                  <a:lnTo>
                    <a:pt x="0" y="36"/>
                  </a:lnTo>
                  <a:lnTo>
                    <a:pt x="0" y="39"/>
                  </a:lnTo>
                  <a:lnTo>
                    <a:pt x="0" y="42"/>
                  </a:lnTo>
                  <a:lnTo>
                    <a:pt x="0" y="47"/>
                  </a:lnTo>
                  <a:lnTo>
                    <a:pt x="1" y="50"/>
                  </a:lnTo>
                  <a:lnTo>
                    <a:pt x="1" y="54"/>
                  </a:lnTo>
                  <a:lnTo>
                    <a:pt x="3" y="59"/>
                  </a:lnTo>
                  <a:lnTo>
                    <a:pt x="5" y="62"/>
                  </a:lnTo>
                  <a:lnTo>
                    <a:pt x="9" y="65"/>
                  </a:lnTo>
                  <a:lnTo>
                    <a:pt x="10" y="68"/>
                  </a:lnTo>
                  <a:lnTo>
                    <a:pt x="14" y="72"/>
                  </a:lnTo>
                  <a:lnTo>
                    <a:pt x="18" y="73"/>
                  </a:lnTo>
                  <a:lnTo>
                    <a:pt x="21" y="7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6942" name="Freeform 77"/>
            <p:cNvSpPr>
              <a:spLocks/>
            </p:cNvSpPr>
            <p:nvPr/>
          </p:nvSpPr>
          <p:spPr bwMode="auto">
            <a:xfrm>
              <a:off x="4967" y="408"/>
              <a:ext cx="36" cy="33"/>
            </a:xfrm>
            <a:custGeom>
              <a:avLst/>
              <a:gdLst>
                <a:gd name="T0" fmla="*/ 9 w 36"/>
                <a:gd name="T1" fmla="*/ 29 h 33"/>
                <a:gd name="T2" fmla="*/ 11 w 36"/>
                <a:gd name="T3" fmla="*/ 31 h 33"/>
                <a:gd name="T4" fmla="*/ 14 w 36"/>
                <a:gd name="T5" fmla="*/ 33 h 33"/>
                <a:gd name="T6" fmla="*/ 18 w 36"/>
                <a:gd name="T7" fmla="*/ 33 h 33"/>
                <a:gd name="T8" fmla="*/ 22 w 36"/>
                <a:gd name="T9" fmla="*/ 31 h 33"/>
                <a:gd name="T10" fmla="*/ 25 w 36"/>
                <a:gd name="T11" fmla="*/ 31 h 33"/>
                <a:gd name="T12" fmla="*/ 29 w 36"/>
                <a:gd name="T13" fmla="*/ 29 h 33"/>
                <a:gd name="T14" fmla="*/ 31 w 36"/>
                <a:gd name="T15" fmla="*/ 26 h 33"/>
                <a:gd name="T16" fmla="*/ 33 w 36"/>
                <a:gd name="T17" fmla="*/ 24 h 33"/>
                <a:gd name="T18" fmla="*/ 34 w 36"/>
                <a:gd name="T19" fmla="*/ 21 h 33"/>
                <a:gd name="T20" fmla="*/ 36 w 36"/>
                <a:gd name="T21" fmla="*/ 18 h 33"/>
                <a:gd name="T22" fmla="*/ 36 w 36"/>
                <a:gd name="T23" fmla="*/ 16 h 33"/>
                <a:gd name="T24" fmla="*/ 36 w 36"/>
                <a:gd name="T25" fmla="*/ 13 h 33"/>
                <a:gd name="T26" fmla="*/ 34 w 36"/>
                <a:gd name="T27" fmla="*/ 10 h 33"/>
                <a:gd name="T28" fmla="*/ 33 w 36"/>
                <a:gd name="T29" fmla="*/ 6 h 33"/>
                <a:gd name="T30" fmla="*/ 31 w 36"/>
                <a:gd name="T31" fmla="*/ 5 h 33"/>
                <a:gd name="T32" fmla="*/ 27 w 36"/>
                <a:gd name="T33" fmla="*/ 2 h 33"/>
                <a:gd name="T34" fmla="*/ 24 w 36"/>
                <a:gd name="T35" fmla="*/ 2 h 33"/>
                <a:gd name="T36" fmla="*/ 20 w 36"/>
                <a:gd name="T37" fmla="*/ 0 h 33"/>
                <a:gd name="T38" fmla="*/ 18 w 36"/>
                <a:gd name="T39" fmla="*/ 0 h 33"/>
                <a:gd name="T40" fmla="*/ 14 w 36"/>
                <a:gd name="T41" fmla="*/ 0 h 33"/>
                <a:gd name="T42" fmla="*/ 11 w 36"/>
                <a:gd name="T43" fmla="*/ 2 h 33"/>
                <a:gd name="T44" fmla="*/ 7 w 36"/>
                <a:gd name="T45" fmla="*/ 3 h 33"/>
                <a:gd name="T46" fmla="*/ 5 w 36"/>
                <a:gd name="T47" fmla="*/ 5 h 33"/>
                <a:gd name="T48" fmla="*/ 3 w 36"/>
                <a:gd name="T49" fmla="*/ 6 h 33"/>
                <a:gd name="T50" fmla="*/ 2 w 36"/>
                <a:gd name="T51" fmla="*/ 10 h 33"/>
                <a:gd name="T52" fmla="*/ 0 w 36"/>
                <a:gd name="T53" fmla="*/ 13 h 33"/>
                <a:gd name="T54" fmla="*/ 0 w 36"/>
                <a:gd name="T55" fmla="*/ 16 h 33"/>
                <a:gd name="T56" fmla="*/ 0 w 36"/>
                <a:gd name="T57" fmla="*/ 20 h 33"/>
                <a:gd name="T58" fmla="*/ 2 w 36"/>
                <a:gd name="T59" fmla="*/ 23 h 33"/>
                <a:gd name="T60" fmla="*/ 3 w 36"/>
                <a:gd name="T61" fmla="*/ 26 h 33"/>
                <a:gd name="T62" fmla="*/ 5 w 36"/>
                <a:gd name="T63" fmla="*/ 28 h 33"/>
                <a:gd name="T64" fmla="*/ 9 w 36"/>
                <a:gd name="T65" fmla="*/ 29 h 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
                <a:gd name="T100" fmla="*/ 0 h 33"/>
                <a:gd name="T101" fmla="*/ 36 w 36"/>
                <a:gd name="T102" fmla="*/ 33 h 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 h="33">
                  <a:moveTo>
                    <a:pt x="9" y="29"/>
                  </a:moveTo>
                  <a:lnTo>
                    <a:pt x="11" y="31"/>
                  </a:lnTo>
                  <a:lnTo>
                    <a:pt x="14" y="33"/>
                  </a:lnTo>
                  <a:lnTo>
                    <a:pt x="18" y="33"/>
                  </a:lnTo>
                  <a:lnTo>
                    <a:pt x="22" y="31"/>
                  </a:lnTo>
                  <a:lnTo>
                    <a:pt x="25" y="31"/>
                  </a:lnTo>
                  <a:lnTo>
                    <a:pt x="29" y="29"/>
                  </a:lnTo>
                  <a:lnTo>
                    <a:pt x="31" y="26"/>
                  </a:lnTo>
                  <a:lnTo>
                    <a:pt x="33" y="24"/>
                  </a:lnTo>
                  <a:lnTo>
                    <a:pt x="34" y="21"/>
                  </a:lnTo>
                  <a:lnTo>
                    <a:pt x="36" y="18"/>
                  </a:lnTo>
                  <a:lnTo>
                    <a:pt x="36" y="16"/>
                  </a:lnTo>
                  <a:lnTo>
                    <a:pt x="36" y="13"/>
                  </a:lnTo>
                  <a:lnTo>
                    <a:pt x="34" y="10"/>
                  </a:lnTo>
                  <a:lnTo>
                    <a:pt x="33" y="6"/>
                  </a:lnTo>
                  <a:lnTo>
                    <a:pt x="31" y="5"/>
                  </a:lnTo>
                  <a:lnTo>
                    <a:pt x="27" y="2"/>
                  </a:lnTo>
                  <a:lnTo>
                    <a:pt x="24" y="2"/>
                  </a:lnTo>
                  <a:lnTo>
                    <a:pt x="20" y="0"/>
                  </a:lnTo>
                  <a:lnTo>
                    <a:pt x="18" y="0"/>
                  </a:lnTo>
                  <a:lnTo>
                    <a:pt x="14" y="0"/>
                  </a:lnTo>
                  <a:lnTo>
                    <a:pt x="11" y="2"/>
                  </a:lnTo>
                  <a:lnTo>
                    <a:pt x="7" y="3"/>
                  </a:lnTo>
                  <a:lnTo>
                    <a:pt x="5" y="5"/>
                  </a:lnTo>
                  <a:lnTo>
                    <a:pt x="3" y="6"/>
                  </a:lnTo>
                  <a:lnTo>
                    <a:pt x="2" y="10"/>
                  </a:lnTo>
                  <a:lnTo>
                    <a:pt x="0" y="13"/>
                  </a:lnTo>
                  <a:lnTo>
                    <a:pt x="0" y="16"/>
                  </a:lnTo>
                  <a:lnTo>
                    <a:pt x="0" y="20"/>
                  </a:lnTo>
                  <a:lnTo>
                    <a:pt x="2" y="23"/>
                  </a:lnTo>
                  <a:lnTo>
                    <a:pt x="3" y="26"/>
                  </a:lnTo>
                  <a:lnTo>
                    <a:pt x="5" y="28"/>
                  </a:lnTo>
                  <a:lnTo>
                    <a:pt x="9" y="29"/>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143000" y="381000"/>
            <a:ext cx="6318250" cy="825500"/>
          </a:xfrm>
          <a:noFill/>
        </p:spPr>
        <p:txBody>
          <a:bodyPr/>
          <a:lstStyle/>
          <a:p>
            <a:r>
              <a:rPr lang="en-US" altLang="en-US" sz="3600">
                <a:solidFill>
                  <a:srgbClr val="163E36"/>
                </a:solidFill>
              </a:rPr>
              <a:t>Example 14.3 - Type I test</a:t>
            </a:r>
          </a:p>
        </p:txBody>
      </p:sp>
      <p:sp>
        <p:nvSpPr>
          <p:cNvPr id="8" name="Date Placeholder 2"/>
          <p:cNvSpPr>
            <a:spLocks noGrp="1"/>
          </p:cNvSpPr>
          <p:nvPr>
            <p:ph type="dt" sz="quarter" idx="10"/>
          </p:nvPr>
        </p:nvSpPr>
        <p:spPr/>
        <p:txBody>
          <a:bodyPr/>
          <a:lstStyle/>
          <a:p>
            <a:pPr>
              <a:defRPr/>
            </a:pPr>
            <a:r>
              <a:rPr lang="en-US"/>
              <a:t>Chapter 14</a:t>
            </a:r>
          </a:p>
        </p:txBody>
      </p:sp>
      <p:sp>
        <p:nvSpPr>
          <p:cNvPr id="9"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A91C94-FA57-4F2F-A69A-89C6EDA8D252}" type="slidenum">
              <a:rPr lang="en-US" altLang="en-US">
                <a:latin typeface="Tahoma" panose="020B0604030504040204" pitchFamily="34" charset="0"/>
              </a:rPr>
              <a:pPr/>
              <a:t>21</a:t>
            </a:fld>
            <a:endParaRPr lang="en-US" altLang="en-US">
              <a:latin typeface="Tahoma" panose="020B0604030504040204" pitchFamily="34" charset="0"/>
            </a:endParaRPr>
          </a:p>
        </p:txBody>
      </p:sp>
      <p:sp>
        <p:nvSpPr>
          <p:cNvPr id="14344" name="Rectangle 3"/>
          <p:cNvSpPr>
            <a:spLocks noChangeArrowheads="1"/>
          </p:cNvSpPr>
          <p:nvPr/>
        </p:nvSpPr>
        <p:spPr bwMode="auto">
          <a:xfrm>
            <a:off x="228600" y="1371600"/>
            <a:ext cx="474186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u="sng">
                <a:latin typeface="Times New Roman" panose="02020603050405020304" pitchFamily="18" charset="0"/>
              </a:rPr>
              <a:t>Failure Time</a:t>
            </a:r>
            <a:r>
              <a:rPr lang="en-US" altLang="en-US" sz="2000">
                <a:latin typeface="Times New Roman" panose="02020603050405020304" pitchFamily="18" charset="0"/>
              </a:rPr>
              <a:t>	</a:t>
            </a:r>
            <a:r>
              <a:rPr lang="en-US" altLang="en-US" sz="2000" u="sng">
                <a:latin typeface="Times New Roman" panose="02020603050405020304" pitchFamily="18" charset="0"/>
              </a:rPr>
              <a:t>(natural )Log Failure Time</a:t>
            </a:r>
            <a:endParaRPr lang="en-US" altLang="en-US" sz="2000">
              <a:latin typeface="Times New Roman" panose="02020603050405020304" pitchFamily="18" charset="0"/>
            </a:endParaRPr>
          </a:p>
          <a:p>
            <a:r>
              <a:rPr lang="en-US" altLang="en-US" sz="2000">
                <a:latin typeface="Times New Roman" panose="02020603050405020304" pitchFamily="18" charset="0"/>
              </a:rPr>
              <a:t>	5.6		1.722767</a:t>
            </a:r>
          </a:p>
          <a:p>
            <a:r>
              <a:rPr lang="en-US" altLang="en-US" sz="2000">
                <a:latin typeface="Times New Roman" panose="02020603050405020304" pitchFamily="18" charset="0"/>
              </a:rPr>
              <a:t>	18.8		2.933857</a:t>
            </a:r>
          </a:p>
          <a:p>
            <a:r>
              <a:rPr lang="en-US" altLang="en-US" sz="2000">
                <a:latin typeface="Times New Roman" panose="02020603050405020304" pitchFamily="18" charset="0"/>
              </a:rPr>
              <a:t>	38.5		3.650658</a:t>
            </a:r>
          </a:p>
          <a:p>
            <a:r>
              <a:rPr lang="en-US" altLang="en-US" sz="2000">
                <a:latin typeface="Times New Roman" panose="02020603050405020304" pitchFamily="18" charset="0"/>
              </a:rPr>
              <a:t>	77.8		4.354141</a:t>
            </a:r>
          </a:p>
          <a:p>
            <a:r>
              <a:rPr lang="en-US" altLang="en-US" sz="2000">
                <a:latin typeface="Times New Roman" panose="02020603050405020304" pitchFamily="18" charset="0"/>
              </a:rPr>
              <a:t>	133.8		4.896346</a:t>
            </a:r>
          </a:p>
          <a:p>
            <a:r>
              <a:rPr lang="en-US" altLang="en-US" sz="2000">
                <a:latin typeface="Times New Roman" panose="02020603050405020304" pitchFamily="18" charset="0"/>
              </a:rPr>
              <a:t>	163.5		5.096813</a:t>
            </a:r>
          </a:p>
          <a:p>
            <a:r>
              <a:rPr lang="en-US" altLang="en-US" sz="2000">
                <a:latin typeface="Times New Roman" panose="02020603050405020304" pitchFamily="18" charset="0"/>
              </a:rPr>
              <a:t>	225.4		5.417876</a:t>
            </a:r>
          </a:p>
          <a:p>
            <a:r>
              <a:rPr lang="en-US" altLang="en-US" sz="2000">
                <a:latin typeface="Times New Roman" panose="02020603050405020304" pitchFamily="18" charset="0"/>
              </a:rPr>
              <a:t>	323.5		5.779199</a:t>
            </a:r>
          </a:p>
          <a:p>
            <a:r>
              <a:rPr lang="en-US" altLang="en-US" sz="2000">
                <a:latin typeface="Times New Roman" panose="02020603050405020304" pitchFamily="18" charset="0"/>
              </a:rPr>
              <a:t>	371.5		5.917549</a:t>
            </a:r>
          </a:p>
          <a:p>
            <a:r>
              <a:rPr lang="en-US" altLang="en-US" sz="2000">
                <a:latin typeface="Times New Roman" panose="02020603050405020304" pitchFamily="18" charset="0"/>
              </a:rPr>
              <a:t>	456.6		6.123808</a:t>
            </a:r>
          </a:p>
          <a:p>
            <a:r>
              <a:rPr lang="en-US" altLang="en-US" sz="2000">
                <a:latin typeface="Times New Roman" panose="02020603050405020304" pitchFamily="18" charset="0"/>
              </a:rPr>
              <a:t>		total	45.89302</a:t>
            </a:r>
          </a:p>
        </p:txBody>
      </p:sp>
      <p:graphicFrame>
        <p:nvGraphicFramePr>
          <p:cNvPr id="14338" name="Object 4"/>
          <p:cNvGraphicFramePr>
            <a:graphicFrameLocks/>
          </p:cNvGraphicFramePr>
          <p:nvPr/>
        </p:nvGraphicFramePr>
        <p:xfrm>
          <a:off x="4983163" y="1885950"/>
          <a:ext cx="3625850" cy="1185863"/>
        </p:xfrm>
        <a:graphic>
          <a:graphicData uri="http://schemas.openxmlformats.org/presentationml/2006/ole">
            <mc:AlternateContent xmlns:mc="http://schemas.openxmlformats.org/markup-compatibility/2006">
              <mc:Choice xmlns:v="urn:schemas-microsoft-com:vml" Requires="v">
                <p:oleObj spid="_x0000_s14346" name="Equation" r:id="rId4" imgW="1815840" imgH="609480" progId="Equation.3">
                  <p:embed/>
                </p:oleObj>
              </mc:Choice>
              <mc:Fallback>
                <p:oleObj name="Equation" r:id="rId4" imgW="1815840" imgH="609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63" y="1885950"/>
                        <a:ext cx="362585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5"/>
          <p:cNvGraphicFramePr>
            <a:graphicFrameLocks/>
          </p:cNvGraphicFramePr>
          <p:nvPr/>
        </p:nvGraphicFramePr>
        <p:xfrm>
          <a:off x="4929188" y="3652838"/>
          <a:ext cx="3452812" cy="803275"/>
        </p:xfrm>
        <a:graphic>
          <a:graphicData uri="http://schemas.openxmlformats.org/presentationml/2006/ole">
            <mc:AlternateContent xmlns:mc="http://schemas.openxmlformats.org/markup-compatibility/2006">
              <mc:Choice xmlns:v="urn:schemas-microsoft-com:vml" Requires="v">
                <p:oleObj spid="_x0000_s14347" name="Equation" r:id="rId6" imgW="1714320" imgH="406080" progId="Equation.3">
                  <p:embed/>
                </p:oleObj>
              </mc:Choice>
              <mc:Fallback>
                <p:oleObj name="Equation" r:id="rId6" imgW="1714320" imgH="4060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88" y="3652838"/>
                        <a:ext cx="3452812"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6"/>
          <p:cNvGraphicFramePr>
            <a:graphicFrameLocks/>
          </p:cNvGraphicFramePr>
          <p:nvPr/>
        </p:nvGraphicFramePr>
        <p:xfrm>
          <a:off x="3581400" y="5029200"/>
          <a:ext cx="5089525" cy="992188"/>
        </p:xfrm>
        <a:graphic>
          <a:graphicData uri="http://schemas.openxmlformats.org/presentationml/2006/ole">
            <mc:AlternateContent xmlns:mc="http://schemas.openxmlformats.org/markup-compatibility/2006">
              <mc:Choice xmlns:v="urn:schemas-microsoft-com:vml" Requires="v">
                <p:oleObj spid="_x0000_s14348" name="Equation" r:id="rId8" imgW="2158920" imgH="444240" progId="Equation.3">
                  <p:embed/>
                </p:oleObj>
              </mc:Choice>
              <mc:Fallback>
                <p:oleObj name="Equation" r:id="rId8" imgW="2158920" imgH="44424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5029200"/>
                        <a:ext cx="508952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5" name="Rectangle 7"/>
          <p:cNvSpPr>
            <a:spLocks noChangeArrowheads="1"/>
          </p:cNvSpPr>
          <p:nvPr/>
        </p:nvSpPr>
        <p:spPr bwMode="auto">
          <a:xfrm>
            <a:off x="5867400" y="13716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solution: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295400" y="381000"/>
            <a:ext cx="5861050" cy="825500"/>
          </a:xfrm>
          <a:noFill/>
        </p:spPr>
        <p:txBody>
          <a:bodyPr/>
          <a:lstStyle/>
          <a:p>
            <a:r>
              <a:rPr lang="en-US" altLang="en-US" sz="3600">
                <a:solidFill>
                  <a:srgbClr val="163E36"/>
                </a:solidFill>
              </a:rPr>
              <a:t>Example 14.3 - Type I test</a:t>
            </a:r>
          </a:p>
        </p:txBody>
      </p:sp>
      <p:sp>
        <p:nvSpPr>
          <p:cNvPr id="8" name="Date Placeholder 2"/>
          <p:cNvSpPr>
            <a:spLocks noGrp="1"/>
          </p:cNvSpPr>
          <p:nvPr>
            <p:ph type="dt" sz="quarter" idx="10"/>
          </p:nvPr>
        </p:nvSpPr>
        <p:spPr/>
        <p:txBody>
          <a:bodyPr/>
          <a:lstStyle/>
          <a:p>
            <a:pPr>
              <a:defRPr/>
            </a:pPr>
            <a:r>
              <a:rPr lang="en-US"/>
              <a:t>Chapter 14</a:t>
            </a:r>
          </a:p>
        </p:txBody>
      </p:sp>
      <p:sp>
        <p:nvSpPr>
          <p:cNvPr id="9"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83C61E-F8B2-4B7A-930C-6D020B465338}" type="slidenum">
              <a:rPr lang="en-US" altLang="en-US">
                <a:latin typeface="Tahoma" panose="020B0604030504040204" pitchFamily="34" charset="0"/>
              </a:rPr>
              <a:pPr/>
              <a:t>22</a:t>
            </a:fld>
            <a:endParaRPr lang="en-US" altLang="en-US">
              <a:latin typeface="Tahoma" panose="020B0604030504040204" pitchFamily="34" charset="0"/>
            </a:endParaRPr>
          </a:p>
        </p:txBody>
      </p:sp>
      <p:sp>
        <p:nvSpPr>
          <p:cNvPr id="15367" name="Rectangle 3"/>
          <p:cNvSpPr>
            <a:spLocks noChangeArrowheads="1"/>
          </p:cNvSpPr>
          <p:nvPr/>
        </p:nvSpPr>
        <p:spPr bwMode="auto">
          <a:xfrm>
            <a:off x="6858000" y="13716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solution:</a:t>
            </a:r>
          </a:p>
        </p:txBody>
      </p:sp>
      <p:graphicFrame>
        <p:nvGraphicFramePr>
          <p:cNvPr id="15362" name="Object 4"/>
          <p:cNvGraphicFramePr>
            <a:graphicFrameLocks/>
          </p:cNvGraphicFramePr>
          <p:nvPr/>
        </p:nvGraphicFramePr>
        <p:xfrm>
          <a:off x="477838" y="2014538"/>
          <a:ext cx="7980362" cy="650875"/>
        </p:xfrm>
        <a:graphic>
          <a:graphicData uri="http://schemas.openxmlformats.org/presentationml/2006/ole">
            <mc:AlternateContent xmlns:mc="http://schemas.openxmlformats.org/markup-compatibility/2006">
              <mc:Choice xmlns:v="urn:schemas-microsoft-com:vml" Requires="v">
                <p:oleObj spid="_x0000_s15370" name="Equation" r:id="rId4" imgW="2692080" imgH="228600" progId="Equation.3">
                  <p:embed/>
                </p:oleObj>
              </mc:Choice>
              <mc:Fallback>
                <p:oleObj name="Equation" r:id="rId4" imgW="2692080" imgH="2286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2014538"/>
                        <a:ext cx="798036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8" name="Rectangle 5"/>
          <p:cNvSpPr>
            <a:spLocks noChangeArrowheads="1"/>
          </p:cNvSpPr>
          <p:nvPr/>
        </p:nvSpPr>
        <p:spPr bwMode="auto">
          <a:xfrm>
            <a:off x="365125" y="1355725"/>
            <a:ext cx="400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at the conclusion of the testing:</a:t>
            </a:r>
          </a:p>
        </p:txBody>
      </p:sp>
      <p:graphicFrame>
        <p:nvGraphicFramePr>
          <p:cNvPr id="15363" name="Object 6"/>
          <p:cNvGraphicFramePr>
            <a:graphicFrameLocks/>
          </p:cNvGraphicFramePr>
          <p:nvPr/>
        </p:nvGraphicFramePr>
        <p:xfrm>
          <a:off x="452438" y="2979738"/>
          <a:ext cx="5208587" cy="1046162"/>
        </p:xfrm>
        <a:graphic>
          <a:graphicData uri="http://schemas.openxmlformats.org/presentationml/2006/ole">
            <mc:AlternateContent xmlns:mc="http://schemas.openxmlformats.org/markup-compatibility/2006">
              <mc:Choice xmlns:v="urn:schemas-microsoft-com:vml" Requires="v">
                <p:oleObj spid="_x0000_s15371" name="Equation" r:id="rId6" imgW="2095200" imgH="431640" progId="Equation.3">
                  <p:embed/>
                </p:oleObj>
              </mc:Choice>
              <mc:Fallback>
                <p:oleObj name="Equation" r:id="rId6" imgW="2095200" imgH="431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438" y="2979738"/>
                        <a:ext cx="5208587"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9" name="Rectangle 7"/>
          <p:cNvSpPr>
            <a:spLocks noChangeArrowheads="1"/>
          </p:cNvSpPr>
          <p:nvPr/>
        </p:nvSpPr>
        <p:spPr bwMode="auto">
          <a:xfrm>
            <a:off x="685800" y="4267200"/>
            <a:ext cx="65595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 90 percent confidence interval for the MTTF:</a:t>
            </a:r>
          </a:p>
          <a:p>
            <a:endParaRPr lang="en-US" altLang="en-US" sz="2400"/>
          </a:p>
          <a:p>
            <a:r>
              <a:rPr lang="en-US" altLang="en-US" sz="2400"/>
              <a:t>(.476 x 81.26, 2.575 x 81.26) = (38.68, 209.24)</a:t>
            </a:r>
          </a:p>
          <a:p>
            <a:endParaRPr lang="en-US"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1219200" y="457200"/>
            <a:ext cx="6775450" cy="825500"/>
          </a:xfrm>
          <a:noFill/>
        </p:spPr>
        <p:txBody>
          <a:bodyPr/>
          <a:lstStyle/>
          <a:p>
            <a:r>
              <a:rPr lang="en-US" altLang="en-US" sz="3600">
                <a:solidFill>
                  <a:srgbClr val="163E36"/>
                </a:solidFill>
              </a:rPr>
              <a:t>Example 14.4 - Type II test</a:t>
            </a:r>
          </a:p>
        </p:txBody>
      </p:sp>
      <p:sp>
        <p:nvSpPr>
          <p:cNvPr id="8" name="Date Placeholder 2"/>
          <p:cNvSpPr>
            <a:spLocks noGrp="1"/>
          </p:cNvSpPr>
          <p:nvPr>
            <p:ph type="dt" sz="quarter" idx="10"/>
          </p:nvPr>
        </p:nvSpPr>
        <p:spPr/>
        <p:txBody>
          <a:bodyPr/>
          <a:lstStyle/>
          <a:p>
            <a:pPr>
              <a:defRPr/>
            </a:pPr>
            <a:r>
              <a:rPr lang="en-US"/>
              <a:t>Chapter 14</a:t>
            </a:r>
          </a:p>
        </p:txBody>
      </p:sp>
      <p:sp>
        <p:nvSpPr>
          <p:cNvPr id="9"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9CE60-8D30-430B-B5AF-33C74A3AC2A5}" type="slidenum">
              <a:rPr lang="en-US" altLang="en-US">
                <a:latin typeface="Tahoma" panose="020B0604030504040204" pitchFamily="34" charset="0"/>
              </a:rPr>
              <a:pPr/>
              <a:t>23</a:t>
            </a:fld>
            <a:endParaRPr lang="en-US" altLang="en-US">
              <a:latin typeface="Tahoma" panose="020B0604030504040204" pitchFamily="34" charset="0"/>
            </a:endParaRPr>
          </a:p>
        </p:txBody>
      </p:sp>
      <p:sp>
        <p:nvSpPr>
          <p:cNvPr id="16392" name="Rectangle 3"/>
          <p:cNvSpPr>
            <a:spLocks noChangeArrowheads="1"/>
          </p:cNvSpPr>
          <p:nvPr/>
        </p:nvSpPr>
        <p:spPr bwMode="auto">
          <a:xfrm>
            <a:off x="63500" y="1584325"/>
            <a:ext cx="543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Estimate the AMSAA parameters from </a:t>
            </a:r>
          </a:p>
          <a:p>
            <a:r>
              <a:rPr lang="en-US" altLang="en-US" sz="2400"/>
              <a:t>the following failure times:  </a:t>
            </a:r>
          </a:p>
          <a:p>
            <a:r>
              <a:rPr lang="en-US" altLang="en-US" sz="2400"/>
              <a:t>(test terminated after 15 failures.</a:t>
            </a:r>
          </a:p>
        </p:txBody>
      </p:sp>
      <p:sp>
        <p:nvSpPr>
          <p:cNvPr id="16393" name="Rectangle 4"/>
          <p:cNvSpPr>
            <a:spLocks noChangeArrowheads="1"/>
          </p:cNvSpPr>
          <p:nvPr/>
        </p:nvSpPr>
        <p:spPr bwMode="auto">
          <a:xfrm>
            <a:off x="4673600" y="1198563"/>
            <a:ext cx="4468813"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u="sng">
                <a:latin typeface="Times New Roman" panose="02020603050405020304" pitchFamily="18" charset="0"/>
              </a:rPr>
              <a:t>Failure Time</a:t>
            </a:r>
            <a:r>
              <a:rPr lang="en-US" altLang="en-US">
                <a:latin typeface="Times New Roman" panose="02020603050405020304" pitchFamily="18" charset="0"/>
              </a:rPr>
              <a:t>	</a:t>
            </a:r>
            <a:r>
              <a:rPr lang="en-US" altLang="en-US" u="sng">
                <a:latin typeface="Times New Roman" panose="02020603050405020304" pitchFamily="18" charset="0"/>
              </a:rPr>
              <a:t>(natural) Log Failure Time</a:t>
            </a:r>
            <a:endParaRPr lang="en-US" altLang="en-US">
              <a:latin typeface="Times New Roman" panose="02020603050405020304" pitchFamily="18" charset="0"/>
            </a:endParaRPr>
          </a:p>
          <a:p>
            <a:r>
              <a:rPr lang="en-US" altLang="en-US">
                <a:latin typeface="Times New Roman" panose="02020603050405020304" pitchFamily="18" charset="0"/>
              </a:rPr>
              <a:t>	3		1.098612</a:t>
            </a:r>
          </a:p>
          <a:p>
            <a:r>
              <a:rPr lang="en-US" altLang="en-US">
                <a:latin typeface="Times New Roman" panose="02020603050405020304" pitchFamily="18" charset="0"/>
              </a:rPr>
              <a:t>	15		2.70805</a:t>
            </a:r>
          </a:p>
          <a:p>
            <a:r>
              <a:rPr lang="en-US" altLang="en-US">
                <a:latin typeface="Times New Roman" panose="02020603050405020304" pitchFamily="18" charset="0"/>
              </a:rPr>
              <a:t>	35		3.555348</a:t>
            </a:r>
          </a:p>
          <a:p>
            <a:r>
              <a:rPr lang="en-US" altLang="en-US">
                <a:latin typeface="Times New Roman" panose="02020603050405020304" pitchFamily="18" charset="0"/>
              </a:rPr>
              <a:t>	58		4.060443</a:t>
            </a:r>
          </a:p>
          <a:p>
            <a:r>
              <a:rPr lang="en-US" altLang="en-US">
                <a:latin typeface="Times New Roman" panose="02020603050405020304" pitchFamily="18" charset="0"/>
              </a:rPr>
              <a:t>	113		4.727388</a:t>
            </a:r>
          </a:p>
          <a:p>
            <a:r>
              <a:rPr lang="en-US" altLang="en-US">
                <a:latin typeface="Times New Roman" panose="02020603050405020304" pitchFamily="18" charset="0"/>
              </a:rPr>
              <a:t>	187		5.231109</a:t>
            </a:r>
          </a:p>
          <a:p>
            <a:r>
              <a:rPr lang="en-US" altLang="en-US">
                <a:latin typeface="Times New Roman" panose="02020603050405020304" pitchFamily="18" charset="0"/>
              </a:rPr>
              <a:t>	225		5.4161</a:t>
            </a:r>
          </a:p>
          <a:p>
            <a:r>
              <a:rPr lang="en-US" altLang="en-US">
                <a:latin typeface="Times New Roman" panose="02020603050405020304" pitchFamily="18" charset="0"/>
              </a:rPr>
              <a:t>	465		6.142038</a:t>
            </a:r>
          </a:p>
          <a:p>
            <a:r>
              <a:rPr lang="en-US" altLang="en-US">
                <a:latin typeface="Times New Roman" panose="02020603050405020304" pitchFamily="18" charset="0"/>
              </a:rPr>
              <a:t>	732		6.595781</a:t>
            </a:r>
          </a:p>
          <a:p>
            <a:r>
              <a:rPr lang="en-US" altLang="en-US">
                <a:latin typeface="Times New Roman" panose="02020603050405020304" pitchFamily="18" charset="0"/>
              </a:rPr>
              <a:t>	1123		7.023759</a:t>
            </a:r>
          </a:p>
          <a:p>
            <a:r>
              <a:rPr lang="en-US" altLang="en-US">
                <a:latin typeface="Times New Roman" panose="02020603050405020304" pitchFamily="18" charset="0"/>
              </a:rPr>
              <a:t>	1587		7.369601</a:t>
            </a:r>
          </a:p>
          <a:p>
            <a:r>
              <a:rPr lang="en-US" altLang="en-US">
                <a:latin typeface="Times New Roman" panose="02020603050405020304" pitchFamily="18" charset="0"/>
              </a:rPr>
              <a:t>	2166		7.680638</a:t>
            </a:r>
          </a:p>
          <a:p>
            <a:r>
              <a:rPr lang="en-US" altLang="en-US">
                <a:latin typeface="Times New Roman" panose="02020603050405020304" pitchFamily="18" charset="0"/>
              </a:rPr>
              <a:t>	5423		8.598404</a:t>
            </a:r>
          </a:p>
          <a:p>
            <a:r>
              <a:rPr lang="en-US" altLang="en-US">
                <a:latin typeface="Times New Roman" panose="02020603050405020304" pitchFamily="18" charset="0"/>
              </a:rPr>
              <a:t>	8423		9.038721</a:t>
            </a:r>
          </a:p>
          <a:p>
            <a:r>
              <a:rPr lang="en-US" altLang="en-US">
                <a:latin typeface="Times New Roman" panose="02020603050405020304" pitchFamily="18" charset="0"/>
              </a:rPr>
              <a:t>		Total	79.24599</a:t>
            </a:r>
          </a:p>
          <a:p>
            <a:endParaRPr lang="en-US" altLang="en-US">
              <a:latin typeface="Times New Roman" panose="02020603050405020304" pitchFamily="18" charset="0"/>
            </a:endParaRPr>
          </a:p>
        </p:txBody>
      </p:sp>
      <p:graphicFrame>
        <p:nvGraphicFramePr>
          <p:cNvPr id="16386" name="Object 5"/>
          <p:cNvGraphicFramePr>
            <a:graphicFrameLocks/>
          </p:cNvGraphicFramePr>
          <p:nvPr/>
        </p:nvGraphicFramePr>
        <p:xfrm>
          <a:off x="533400" y="2971800"/>
          <a:ext cx="3968750" cy="1182688"/>
        </p:xfrm>
        <a:graphic>
          <a:graphicData uri="http://schemas.openxmlformats.org/presentationml/2006/ole">
            <mc:AlternateContent xmlns:mc="http://schemas.openxmlformats.org/markup-compatibility/2006">
              <mc:Choice xmlns:v="urn:schemas-microsoft-com:vml" Requires="v">
                <p:oleObj spid="_x0000_s16394" name="Equation" r:id="rId4" imgW="1993680" imgH="609480" progId="Equation.3">
                  <p:embed/>
                </p:oleObj>
              </mc:Choice>
              <mc:Fallback>
                <p:oleObj name="Equation" r:id="rId4" imgW="1993680" imgH="6094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71800"/>
                        <a:ext cx="396875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6"/>
          <p:cNvGraphicFramePr>
            <a:graphicFrameLocks/>
          </p:cNvGraphicFramePr>
          <p:nvPr/>
        </p:nvGraphicFramePr>
        <p:xfrm>
          <a:off x="609600" y="4343400"/>
          <a:ext cx="3268663" cy="790575"/>
        </p:xfrm>
        <a:graphic>
          <a:graphicData uri="http://schemas.openxmlformats.org/presentationml/2006/ole">
            <mc:AlternateContent xmlns:mc="http://schemas.openxmlformats.org/markup-compatibility/2006">
              <mc:Choice xmlns:v="urn:schemas-microsoft-com:vml" Requires="v">
                <p:oleObj spid="_x0000_s16395" name="Equation" r:id="rId6" imgW="1650960" imgH="406080" progId="Equation.3">
                  <p:embed/>
                </p:oleObj>
              </mc:Choice>
              <mc:Fallback>
                <p:oleObj name="Equation" r:id="rId6" imgW="1650960" imgH="4060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343400"/>
                        <a:ext cx="32686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7"/>
          <p:cNvGraphicFramePr>
            <a:graphicFrameLocks/>
          </p:cNvGraphicFramePr>
          <p:nvPr/>
        </p:nvGraphicFramePr>
        <p:xfrm>
          <a:off x="457200" y="5638800"/>
          <a:ext cx="7802563" cy="547688"/>
        </p:xfrm>
        <a:graphic>
          <a:graphicData uri="http://schemas.openxmlformats.org/presentationml/2006/ole">
            <mc:AlternateContent xmlns:mc="http://schemas.openxmlformats.org/markup-compatibility/2006">
              <mc:Choice xmlns:v="urn:schemas-microsoft-com:vml" Requires="v">
                <p:oleObj spid="_x0000_s16396" name="Equation" r:id="rId8" imgW="2946240" imgH="215640" progId="Equation.3">
                  <p:embed/>
                </p:oleObj>
              </mc:Choice>
              <mc:Fallback>
                <p:oleObj name="Equation" r:id="rId8" imgW="2946240" imgH="2156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5638800"/>
                        <a:ext cx="780256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295400" y="457200"/>
            <a:ext cx="7315200" cy="825500"/>
          </a:xfrm>
          <a:noFill/>
        </p:spPr>
        <p:txBody>
          <a:bodyPr/>
          <a:lstStyle/>
          <a:p>
            <a:r>
              <a:rPr lang="en-US" altLang="en-US" sz="3600">
                <a:solidFill>
                  <a:srgbClr val="163E36"/>
                </a:solidFill>
              </a:rPr>
              <a:t>Example 14.4 - Type II test</a:t>
            </a:r>
          </a:p>
        </p:txBody>
      </p:sp>
      <p:sp>
        <p:nvSpPr>
          <p:cNvPr id="50" name="Date Placeholder 2"/>
          <p:cNvSpPr>
            <a:spLocks noGrp="1"/>
          </p:cNvSpPr>
          <p:nvPr>
            <p:ph type="dt" sz="quarter" idx="10"/>
          </p:nvPr>
        </p:nvSpPr>
        <p:spPr/>
        <p:txBody>
          <a:bodyPr/>
          <a:lstStyle/>
          <a:p>
            <a:pPr>
              <a:defRPr/>
            </a:pPr>
            <a:r>
              <a:rPr lang="en-US"/>
              <a:t>Chapter 14</a:t>
            </a:r>
          </a:p>
        </p:txBody>
      </p:sp>
      <p:sp>
        <p:nvSpPr>
          <p:cNvPr id="51"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C6CC11-369E-46C3-A972-DC420EDC6BBC}" type="slidenum">
              <a:rPr lang="en-US" altLang="en-US">
                <a:latin typeface="Tahoma" panose="020B0604030504040204" pitchFamily="34" charset="0"/>
              </a:rPr>
              <a:pPr/>
              <a:t>24</a:t>
            </a:fld>
            <a:endParaRPr lang="en-US" altLang="en-US">
              <a:latin typeface="Tahoma" panose="020B0604030504040204" pitchFamily="34" charset="0"/>
            </a:endParaRPr>
          </a:p>
        </p:txBody>
      </p:sp>
      <p:graphicFrame>
        <p:nvGraphicFramePr>
          <p:cNvPr id="17410" name="Object 3"/>
          <p:cNvGraphicFramePr>
            <a:graphicFrameLocks/>
          </p:cNvGraphicFramePr>
          <p:nvPr/>
        </p:nvGraphicFramePr>
        <p:xfrm>
          <a:off x="1524000" y="1981200"/>
          <a:ext cx="5446713" cy="1220788"/>
        </p:xfrm>
        <a:graphic>
          <a:graphicData uri="http://schemas.openxmlformats.org/presentationml/2006/ole">
            <mc:AlternateContent xmlns:mc="http://schemas.openxmlformats.org/markup-compatibility/2006">
              <mc:Choice xmlns:v="urn:schemas-microsoft-com:vml" Requires="v">
                <p:oleObj spid="_x0000_s17415" name="Equation" r:id="rId4" imgW="1892160" imgH="431640" progId="Equation.3">
                  <p:embed/>
                </p:oleObj>
              </mc:Choice>
              <mc:Fallback>
                <p:oleObj name="Equation" r:id="rId4" imgW="189216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81200"/>
                        <a:ext cx="5446713"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4"/>
          <p:cNvSpPr>
            <a:spLocks noChangeArrowheads="1"/>
          </p:cNvSpPr>
          <p:nvPr/>
        </p:nvSpPr>
        <p:spPr bwMode="auto">
          <a:xfrm>
            <a:off x="838200" y="3733800"/>
            <a:ext cx="75565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 90% confidence interval for the MTTF is given by:    </a:t>
            </a:r>
          </a:p>
          <a:p>
            <a:endParaRPr lang="en-US" altLang="en-US" sz="2400"/>
          </a:p>
          <a:p>
            <a:r>
              <a:rPr lang="en-US" altLang="en-US" sz="2400"/>
              <a:t>(.6299 x 2797, 2.182 x 2797) = (1762, 6103)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447800" y="609600"/>
            <a:ext cx="6705600" cy="533400"/>
          </a:xfrm>
          <a:noFill/>
        </p:spPr>
        <p:txBody>
          <a:bodyPr/>
          <a:lstStyle/>
          <a:p>
            <a:r>
              <a:rPr lang="en-US" altLang="en-US" sz="3600">
                <a:solidFill>
                  <a:srgbClr val="163E36"/>
                </a:solidFill>
              </a:rPr>
              <a:t>Example 14.4</a:t>
            </a:r>
          </a:p>
        </p:txBody>
      </p:sp>
      <p:sp>
        <p:nvSpPr>
          <p:cNvPr id="5" name="Date Placeholder 2"/>
          <p:cNvSpPr>
            <a:spLocks noGrp="1"/>
          </p:cNvSpPr>
          <p:nvPr>
            <p:ph type="dt" sz="quarter" idx="10"/>
          </p:nvPr>
        </p:nvSpPr>
        <p:spPr/>
        <p:txBody>
          <a:bodyPr/>
          <a:lstStyle/>
          <a:p>
            <a:pPr>
              <a:defRPr/>
            </a:pPr>
            <a:r>
              <a:rPr lang="en-US"/>
              <a:t>Chapter 14</a:t>
            </a:r>
          </a:p>
        </p:txBody>
      </p:sp>
      <p:sp>
        <p:nvSpPr>
          <p:cNvPr id="6"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30D51F-99B6-46A2-BF3C-0A743BA8CCFD}" type="slidenum">
              <a:rPr lang="en-US" altLang="en-US">
                <a:latin typeface="Tahoma" panose="020B0604030504040204" pitchFamily="34" charset="0"/>
              </a:rPr>
              <a:pPr/>
              <a:t>25</a:t>
            </a:fld>
            <a:endParaRPr lang="en-US" altLang="en-US">
              <a:latin typeface="Tahoma" panose="020B0604030504040204" pitchFamily="34" charset="0"/>
            </a:endParaRPr>
          </a:p>
        </p:txBody>
      </p:sp>
      <p:sp>
        <p:nvSpPr>
          <p:cNvPr id="18438" name="Text Box 2"/>
          <p:cNvSpPr txBox="1">
            <a:spLocks noChangeArrowheads="1"/>
          </p:cNvSpPr>
          <p:nvPr/>
        </p:nvSpPr>
        <p:spPr bwMode="auto">
          <a:xfrm>
            <a:off x="304800" y="1752600"/>
            <a:ext cx="8575675"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endParaRPr lang="en-US" altLang="en-US" sz="2000">
              <a:latin typeface="Times New Roman" panose="02020603050405020304" pitchFamily="18" charset="0"/>
            </a:endParaRPr>
          </a:p>
          <a:p>
            <a:r>
              <a:rPr lang="en-US" altLang="en-US" sz="2800">
                <a:latin typeface="Times New Roman" panose="02020603050405020304" pitchFamily="18" charset="0"/>
              </a:rPr>
              <a:t>Estimated MTTF</a:t>
            </a:r>
            <a:r>
              <a:rPr lang="en-US" altLang="en-US" sz="2800" baseline="-25000">
                <a:latin typeface="Times New Roman" panose="02020603050405020304" pitchFamily="18" charset="0"/>
              </a:rPr>
              <a:t>i   </a:t>
            </a:r>
            <a:r>
              <a:rPr lang="en-US" altLang="en-US" sz="2800">
                <a:latin typeface="Times New Roman" panose="02020603050405020304" pitchFamily="18" charset="0"/>
              </a:rPr>
              <a:t>at the conclusion of the test program (25,000 cumulative hours): </a:t>
            </a:r>
          </a:p>
          <a:p>
            <a:r>
              <a:rPr lang="en-US" altLang="en-US" sz="2800">
                <a:latin typeface="Times New Roman" panose="02020603050405020304" pitchFamily="18" charset="0"/>
              </a:rPr>
              <a:t>MTTF</a:t>
            </a:r>
            <a:r>
              <a:rPr lang="en-US" altLang="en-US" sz="2800" baseline="-25000">
                <a:latin typeface="Times New Roman" panose="02020603050405020304" pitchFamily="18" charset="0"/>
              </a:rPr>
              <a:t>i</a:t>
            </a:r>
            <a:r>
              <a:rPr lang="en-US" altLang="en-US" sz="2800">
                <a:latin typeface="Times New Roman" panose="02020603050405020304" pitchFamily="18" charset="0"/>
              </a:rPr>
              <a:t> = [ .29058 (25,000)</a:t>
            </a:r>
            <a:r>
              <a:rPr lang="en-US" altLang="en-US" sz="2800" baseline="30000">
                <a:latin typeface="Times New Roman" panose="02020603050405020304" pitchFamily="18" charset="0"/>
              </a:rPr>
              <a:t>-.71315</a:t>
            </a:r>
            <a:r>
              <a:rPr lang="en-US" altLang="en-US" sz="2800">
                <a:latin typeface="Times New Roman" panose="02020603050405020304" pitchFamily="18" charset="0"/>
              </a:rPr>
              <a:t> ]</a:t>
            </a:r>
            <a:r>
              <a:rPr lang="en-US" altLang="en-US" sz="2800" baseline="30000">
                <a:latin typeface="Times New Roman" panose="02020603050405020304" pitchFamily="18" charset="0"/>
              </a:rPr>
              <a:t>-1</a:t>
            </a:r>
            <a:r>
              <a:rPr lang="en-US" altLang="en-US" sz="2800">
                <a:latin typeface="Times New Roman" panose="02020603050405020304" pitchFamily="18" charset="0"/>
              </a:rPr>
              <a:t> =  4,711</a:t>
            </a:r>
          </a:p>
          <a:p>
            <a:endParaRPr lang="en-US" altLang="en-US" sz="2800">
              <a:latin typeface="Times New Roman" panose="02020603050405020304" pitchFamily="18" charset="0"/>
            </a:endParaRPr>
          </a:p>
          <a:p>
            <a:r>
              <a:rPr lang="en-US" altLang="en-US" sz="2800">
                <a:latin typeface="Times New Roman" panose="02020603050405020304" pitchFamily="18" charset="0"/>
              </a:rPr>
              <a:t>Total test hrs to reach goal (5,000 hr.):  </a:t>
            </a:r>
          </a:p>
          <a:p>
            <a:r>
              <a:rPr lang="en-US" altLang="en-US" sz="2800">
                <a:latin typeface="Times New Roman" panose="02020603050405020304" pitchFamily="18" charset="0"/>
              </a:rPr>
              <a:t>t = [ (5,000 x .29058)</a:t>
            </a:r>
            <a:r>
              <a:rPr lang="en-US" altLang="en-US" sz="2800" baseline="30000">
                <a:latin typeface="Times New Roman" panose="02020603050405020304" pitchFamily="18" charset="0"/>
              </a:rPr>
              <a:t>-1</a:t>
            </a:r>
            <a:r>
              <a:rPr lang="en-US" altLang="en-US" sz="2800">
                <a:latin typeface="Times New Roman" panose="02020603050405020304" pitchFamily="18" charset="0"/>
              </a:rPr>
              <a:t> ]</a:t>
            </a:r>
            <a:r>
              <a:rPr lang="en-US" altLang="en-US" sz="2800" baseline="30000">
                <a:latin typeface="Times New Roman" panose="02020603050405020304" pitchFamily="18" charset="0"/>
              </a:rPr>
              <a:t>-1/ .71315</a:t>
            </a:r>
            <a:r>
              <a:rPr lang="en-US" altLang="en-US" sz="2800">
                <a:latin typeface="Times New Roman" panose="02020603050405020304" pitchFamily="18" charset="0"/>
              </a:rPr>
              <a:t> = 27,176</a:t>
            </a:r>
          </a:p>
          <a:p>
            <a:endParaRPr lang="en-US" altLang="en-US" sz="2800">
              <a:latin typeface="Times New Roman" panose="02020603050405020304" pitchFamily="18" charset="0"/>
            </a:endParaRPr>
          </a:p>
          <a:p>
            <a:r>
              <a:rPr lang="en-US" altLang="en-US" sz="2800">
                <a:latin typeface="Times New Roman" panose="02020603050405020304" pitchFamily="18" charset="0"/>
              </a:rPr>
              <a:t>Additional test hrs required = 27,176 – 25,000 = 2176.</a:t>
            </a:r>
          </a:p>
          <a:p>
            <a:endParaRPr lang="en-US" altLang="en-US" sz="2800">
              <a:latin typeface="Times New Roman" panose="02020603050405020304" pitchFamily="18" charset="0"/>
            </a:endParaRPr>
          </a:p>
        </p:txBody>
      </p:sp>
      <p:graphicFrame>
        <p:nvGraphicFramePr>
          <p:cNvPr id="18434" name="Object 4"/>
          <p:cNvGraphicFramePr>
            <a:graphicFrameLocks/>
          </p:cNvGraphicFramePr>
          <p:nvPr/>
        </p:nvGraphicFramePr>
        <p:xfrm>
          <a:off x="533400" y="1524000"/>
          <a:ext cx="7802563" cy="547688"/>
        </p:xfrm>
        <a:graphic>
          <a:graphicData uri="http://schemas.openxmlformats.org/presentationml/2006/ole">
            <mc:AlternateContent xmlns:mc="http://schemas.openxmlformats.org/markup-compatibility/2006">
              <mc:Choice xmlns:v="urn:schemas-microsoft-com:vml" Requires="v">
                <p:oleObj spid="_x0000_s18439" name="Equation" r:id="rId4" imgW="2946240" imgH="215640" progId="Equation.3">
                  <p:embed/>
                </p:oleObj>
              </mc:Choice>
              <mc:Fallback>
                <p:oleObj name="Equation" r:id="rId4" imgW="2946240" imgH="2156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780256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19200" y="457200"/>
            <a:ext cx="7010400" cy="838200"/>
          </a:xfrm>
          <a:noFill/>
        </p:spPr>
        <p:txBody>
          <a:bodyPr/>
          <a:lstStyle/>
          <a:p>
            <a:r>
              <a:rPr lang="en-US" altLang="en-US" sz="3600">
                <a:solidFill>
                  <a:srgbClr val="163E36"/>
                </a:solidFill>
              </a:rPr>
              <a:t>Another Example - Machine Failures under Minimal Repair</a:t>
            </a:r>
          </a:p>
        </p:txBody>
      </p:sp>
      <p:sp>
        <p:nvSpPr>
          <p:cNvPr id="87" name="Date Placeholder 2"/>
          <p:cNvSpPr>
            <a:spLocks noGrp="1"/>
          </p:cNvSpPr>
          <p:nvPr>
            <p:ph type="dt" sz="quarter" idx="10"/>
          </p:nvPr>
        </p:nvSpPr>
        <p:spPr/>
        <p:txBody>
          <a:bodyPr/>
          <a:lstStyle/>
          <a:p>
            <a:pPr>
              <a:defRPr/>
            </a:pPr>
            <a:r>
              <a:rPr lang="en-US"/>
              <a:t>Chapter 14</a:t>
            </a:r>
          </a:p>
        </p:txBody>
      </p:sp>
      <p:sp>
        <p:nvSpPr>
          <p:cNvPr id="8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F78ACA-4DAC-4C56-9FC2-B913807D3161}" type="slidenum">
              <a:rPr lang="en-US" altLang="en-US">
                <a:latin typeface="Tahoma" panose="020B0604030504040204" pitchFamily="34" charset="0"/>
              </a:rPr>
              <a:pPr/>
              <a:t>26</a:t>
            </a:fld>
            <a:endParaRPr lang="en-US" altLang="en-US">
              <a:latin typeface="Tahoma" panose="020B0604030504040204" pitchFamily="34" charset="0"/>
            </a:endParaRPr>
          </a:p>
        </p:txBody>
      </p:sp>
      <p:sp>
        <p:nvSpPr>
          <p:cNvPr id="37893" name="Rectangle 4"/>
          <p:cNvSpPr>
            <a:spLocks noChangeArrowheads="1"/>
          </p:cNvSpPr>
          <p:nvPr/>
        </p:nvSpPr>
        <p:spPr bwMode="auto">
          <a:xfrm>
            <a:off x="593725" y="1736725"/>
            <a:ext cx="46878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A drill press manufactured by the</a:t>
            </a:r>
          </a:p>
          <a:p>
            <a:r>
              <a:rPr lang="en-US" altLang="en-US" sz="2400">
                <a:latin typeface="Times New Roman" panose="02020603050405020304" pitchFamily="18" charset="0"/>
              </a:rPr>
              <a:t>Kanot Faile Company and costing </a:t>
            </a:r>
          </a:p>
          <a:p>
            <a:r>
              <a:rPr lang="en-US" altLang="en-US" sz="2400">
                <a:latin typeface="Times New Roman" panose="02020603050405020304" pitchFamily="18" charset="0"/>
              </a:rPr>
              <a:t>$ 1200 has experienced </a:t>
            </a:r>
            <a:r>
              <a:rPr lang="en-US" altLang="en-US" sz="2400" b="1">
                <a:latin typeface="Times New Roman" panose="02020603050405020304" pitchFamily="18" charset="0"/>
              </a:rPr>
              <a:t>minimal</a:t>
            </a:r>
            <a:endParaRPr lang="en-US" altLang="en-US" sz="2400">
              <a:latin typeface="Times New Roman" panose="02020603050405020304" pitchFamily="18" charset="0"/>
            </a:endParaRPr>
          </a:p>
          <a:p>
            <a:r>
              <a:rPr lang="en-US" altLang="en-US" sz="2400">
                <a:latin typeface="Times New Roman" panose="02020603050405020304" pitchFamily="18" charset="0"/>
              </a:rPr>
              <a:t>repairable failures on the following</a:t>
            </a:r>
          </a:p>
          <a:p>
            <a:r>
              <a:rPr lang="en-US" altLang="en-US" sz="2400">
                <a:latin typeface="Times New Roman" panose="02020603050405020304" pitchFamily="18" charset="0"/>
              </a:rPr>
              <a:t>days since it was first installed 2 1/4 </a:t>
            </a:r>
          </a:p>
          <a:p>
            <a:r>
              <a:rPr lang="en-US" altLang="en-US" sz="2400">
                <a:latin typeface="Times New Roman" panose="02020603050405020304" pitchFamily="18" charset="0"/>
              </a:rPr>
              <a:t>years ago (820 days):</a:t>
            </a:r>
          </a:p>
          <a:p>
            <a:endParaRPr lang="en-US" altLang="en-US" sz="2400">
              <a:latin typeface="Times New Roman" panose="02020603050405020304" pitchFamily="18" charset="0"/>
            </a:endParaRPr>
          </a:p>
          <a:p>
            <a:r>
              <a:rPr lang="en-US" altLang="en-US" sz="2400">
                <a:latin typeface="Times New Roman" panose="02020603050405020304" pitchFamily="18" charset="0"/>
              </a:rPr>
              <a:t> 150  280  378  490  552   601 641</a:t>
            </a:r>
          </a:p>
          <a:p>
            <a:r>
              <a:rPr lang="en-US" altLang="en-US" sz="2400">
                <a:latin typeface="Times New Roman" panose="02020603050405020304" pitchFamily="18" charset="0"/>
              </a:rPr>
              <a:t> 690  726   770  790</a:t>
            </a:r>
          </a:p>
        </p:txBody>
      </p:sp>
      <p:sp>
        <p:nvSpPr>
          <p:cNvPr id="37894" name="Text Box 5"/>
          <p:cNvSpPr txBox="1">
            <a:spLocks noChangeArrowheads="1"/>
          </p:cNvSpPr>
          <p:nvPr/>
        </p:nvSpPr>
        <p:spPr bwMode="auto">
          <a:xfrm>
            <a:off x="593725" y="6434138"/>
            <a:ext cx="825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Animated</a:t>
            </a:r>
          </a:p>
        </p:txBody>
      </p:sp>
      <p:grpSp>
        <p:nvGrpSpPr>
          <p:cNvPr id="37895" name="Group 7"/>
          <p:cNvGrpSpPr>
            <a:grpSpLocks noChangeAspect="1"/>
          </p:cNvGrpSpPr>
          <p:nvPr/>
        </p:nvGrpSpPr>
        <p:grpSpPr bwMode="auto">
          <a:xfrm>
            <a:off x="6324600" y="2514600"/>
            <a:ext cx="1657350" cy="2470150"/>
            <a:chOff x="3984" y="1584"/>
            <a:chExt cx="1044" cy="1556"/>
          </a:xfrm>
        </p:grpSpPr>
        <p:sp>
          <p:nvSpPr>
            <p:cNvPr id="37896" name="AutoShape 6"/>
            <p:cNvSpPr>
              <a:spLocks noChangeAspect="1" noChangeArrowheads="1" noTextEdit="1"/>
            </p:cNvSpPr>
            <p:nvPr/>
          </p:nvSpPr>
          <p:spPr bwMode="auto">
            <a:xfrm>
              <a:off x="3984" y="1584"/>
              <a:ext cx="1044" cy="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7" name="Freeform 8"/>
            <p:cNvSpPr>
              <a:spLocks/>
            </p:cNvSpPr>
            <p:nvPr/>
          </p:nvSpPr>
          <p:spPr bwMode="auto">
            <a:xfrm>
              <a:off x="4280" y="2210"/>
              <a:ext cx="123" cy="22"/>
            </a:xfrm>
            <a:custGeom>
              <a:avLst/>
              <a:gdLst>
                <a:gd name="T0" fmla="*/ 123 w 123"/>
                <a:gd name="T1" fmla="*/ 0 h 22"/>
                <a:gd name="T2" fmla="*/ 121 w 123"/>
                <a:gd name="T3" fmla="*/ 4 h 22"/>
                <a:gd name="T4" fmla="*/ 123 w 123"/>
                <a:gd name="T5" fmla="*/ 8 h 22"/>
                <a:gd name="T6" fmla="*/ 115 w 123"/>
                <a:gd name="T7" fmla="*/ 12 h 22"/>
                <a:gd name="T8" fmla="*/ 101 w 123"/>
                <a:gd name="T9" fmla="*/ 18 h 22"/>
                <a:gd name="T10" fmla="*/ 80 w 123"/>
                <a:gd name="T11" fmla="*/ 20 h 22"/>
                <a:gd name="T12" fmla="*/ 66 w 123"/>
                <a:gd name="T13" fmla="*/ 22 h 22"/>
                <a:gd name="T14" fmla="*/ 45 w 123"/>
                <a:gd name="T15" fmla="*/ 20 h 22"/>
                <a:gd name="T16" fmla="*/ 25 w 123"/>
                <a:gd name="T17" fmla="*/ 18 h 22"/>
                <a:gd name="T18" fmla="*/ 0 w 123"/>
                <a:gd name="T19" fmla="*/ 10 h 22"/>
                <a:gd name="T20" fmla="*/ 4 w 123"/>
                <a:gd name="T21" fmla="*/ 4 h 22"/>
                <a:gd name="T22" fmla="*/ 0 w 123"/>
                <a:gd name="T23" fmla="*/ 0 h 22"/>
                <a:gd name="T24" fmla="*/ 16 w 123"/>
                <a:gd name="T25" fmla="*/ 4 h 22"/>
                <a:gd name="T26" fmla="*/ 33 w 123"/>
                <a:gd name="T27" fmla="*/ 8 h 22"/>
                <a:gd name="T28" fmla="*/ 57 w 123"/>
                <a:gd name="T29" fmla="*/ 8 h 22"/>
                <a:gd name="T30" fmla="*/ 78 w 123"/>
                <a:gd name="T31" fmla="*/ 10 h 22"/>
                <a:gd name="T32" fmla="*/ 99 w 123"/>
                <a:gd name="T33" fmla="*/ 6 h 22"/>
                <a:gd name="T34" fmla="*/ 111 w 123"/>
                <a:gd name="T35" fmla="*/ 4 h 22"/>
                <a:gd name="T36" fmla="*/ 117 w 123"/>
                <a:gd name="T37" fmla="*/ 0 h 22"/>
                <a:gd name="T38" fmla="*/ 123 w 123"/>
                <a:gd name="T39" fmla="*/ 0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3"/>
                <a:gd name="T61" fmla="*/ 0 h 22"/>
                <a:gd name="T62" fmla="*/ 123 w 123"/>
                <a:gd name="T63" fmla="*/ 22 h 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3" h="22">
                  <a:moveTo>
                    <a:pt x="123" y="0"/>
                  </a:moveTo>
                  <a:lnTo>
                    <a:pt x="121" y="4"/>
                  </a:lnTo>
                  <a:lnTo>
                    <a:pt x="123" y="8"/>
                  </a:lnTo>
                  <a:lnTo>
                    <a:pt x="115" y="12"/>
                  </a:lnTo>
                  <a:lnTo>
                    <a:pt x="101" y="18"/>
                  </a:lnTo>
                  <a:lnTo>
                    <a:pt x="80" y="20"/>
                  </a:lnTo>
                  <a:lnTo>
                    <a:pt x="66" y="22"/>
                  </a:lnTo>
                  <a:lnTo>
                    <a:pt x="45" y="20"/>
                  </a:lnTo>
                  <a:lnTo>
                    <a:pt x="25" y="18"/>
                  </a:lnTo>
                  <a:lnTo>
                    <a:pt x="0" y="10"/>
                  </a:lnTo>
                  <a:lnTo>
                    <a:pt x="4" y="4"/>
                  </a:lnTo>
                  <a:lnTo>
                    <a:pt x="0" y="0"/>
                  </a:lnTo>
                  <a:lnTo>
                    <a:pt x="16" y="4"/>
                  </a:lnTo>
                  <a:lnTo>
                    <a:pt x="33" y="8"/>
                  </a:lnTo>
                  <a:lnTo>
                    <a:pt x="57" y="8"/>
                  </a:lnTo>
                  <a:lnTo>
                    <a:pt x="78" y="10"/>
                  </a:lnTo>
                  <a:lnTo>
                    <a:pt x="99" y="6"/>
                  </a:lnTo>
                  <a:lnTo>
                    <a:pt x="111" y="4"/>
                  </a:lnTo>
                  <a:lnTo>
                    <a:pt x="117" y="0"/>
                  </a:lnTo>
                  <a:lnTo>
                    <a:pt x="123"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898" name="Freeform 9"/>
            <p:cNvSpPr>
              <a:spLocks/>
            </p:cNvSpPr>
            <p:nvPr/>
          </p:nvSpPr>
          <p:spPr bwMode="auto">
            <a:xfrm>
              <a:off x="4305" y="2279"/>
              <a:ext cx="82" cy="61"/>
            </a:xfrm>
            <a:custGeom>
              <a:avLst/>
              <a:gdLst>
                <a:gd name="T0" fmla="*/ 82 w 82"/>
                <a:gd name="T1" fmla="*/ 32 h 61"/>
                <a:gd name="T2" fmla="*/ 74 w 82"/>
                <a:gd name="T3" fmla="*/ 55 h 61"/>
                <a:gd name="T4" fmla="*/ 72 w 82"/>
                <a:gd name="T5" fmla="*/ 57 h 61"/>
                <a:gd name="T6" fmla="*/ 65 w 82"/>
                <a:gd name="T7" fmla="*/ 59 h 61"/>
                <a:gd name="T8" fmla="*/ 53 w 82"/>
                <a:gd name="T9" fmla="*/ 61 h 61"/>
                <a:gd name="T10" fmla="*/ 41 w 82"/>
                <a:gd name="T11" fmla="*/ 61 h 61"/>
                <a:gd name="T12" fmla="*/ 28 w 82"/>
                <a:gd name="T13" fmla="*/ 61 h 61"/>
                <a:gd name="T14" fmla="*/ 18 w 82"/>
                <a:gd name="T15" fmla="*/ 59 h 61"/>
                <a:gd name="T16" fmla="*/ 8 w 82"/>
                <a:gd name="T17" fmla="*/ 55 h 61"/>
                <a:gd name="T18" fmla="*/ 2 w 82"/>
                <a:gd name="T19" fmla="*/ 32 h 61"/>
                <a:gd name="T20" fmla="*/ 0 w 82"/>
                <a:gd name="T21" fmla="*/ 2 h 61"/>
                <a:gd name="T22" fmla="*/ 10 w 82"/>
                <a:gd name="T23" fmla="*/ 2 h 61"/>
                <a:gd name="T24" fmla="*/ 35 w 82"/>
                <a:gd name="T25" fmla="*/ 4 h 61"/>
                <a:gd name="T26" fmla="*/ 57 w 82"/>
                <a:gd name="T27" fmla="*/ 4 h 61"/>
                <a:gd name="T28" fmla="*/ 74 w 82"/>
                <a:gd name="T29" fmla="*/ 2 h 61"/>
                <a:gd name="T30" fmla="*/ 82 w 82"/>
                <a:gd name="T31" fmla="*/ 0 h 61"/>
                <a:gd name="T32" fmla="*/ 82 w 82"/>
                <a:gd name="T33" fmla="*/ 32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61"/>
                <a:gd name="T53" fmla="*/ 82 w 82"/>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61">
                  <a:moveTo>
                    <a:pt x="82" y="32"/>
                  </a:moveTo>
                  <a:lnTo>
                    <a:pt x="74" y="55"/>
                  </a:lnTo>
                  <a:lnTo>
                    <a:pt x="72" y="57"/>
                  </a:lnTo>
                  <a:lnTo>
                    <a:pt x="65" y="59"/>
                  </a:lnTo>
                  <a:lnTo>
                    <a:pt x="53" y="61"/>
                  </a:lnTo>
                  <a:lnTo>
                    <a:pt x="41" y="61"/>
                  </a:lnTo>
                  <a:lnTo>
                    <a:pt x="28" y="61"/>
                  </a:lnTo>
                  <a:lnTo>
                    <a:pt x="18" y="59"/>
                  </a:lnTo>
                  <a:lnTo>
                    <a:pt x="8" y="55"/>
                  </a:lnTo>
                  <a:lnTo>
                    <a:pt x="2" y="32"/>
                  </a:lnTo>
                  <a:lnTo>
                    <a:pt x="0" y="2"/>
                  </a:lnTo>
                  <a:lnTo>
                    <a:pt x="10" y="2"/>
                  </a:lnTo>
                  <a:lnTo>
                    <a:pt x="35" y="4"/>
                  </a:lnTo>
                  <a:lnTo>
                    <a:pt x="57" y="4"/>
                  </a:lnTo>
                  <a:lnTo>
                    <a:pt x="74" y="2"/>
                  </a:lnTo>
                  <a:lnTo>
                    <a:pt x="82" y="0"/>
                  </a:lnTo>
                  <a:lnTo>
                    <a:pt x="82" y="32"/>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899" name="Freeform 10"/>
            <p:cNvSpPr>
              <a:spLocks/>
            </p:cNvSpPr>
            <p:nvPr/>
          </p:nvSpPr>
          <p:spPr bwMode="auto">
            <a:xfrm>
              <a:off x="4237" y="2118"/>
              <a:ext cx="191" cy="25"/>
            </a:xfrm>
            <a:custGeom>
              <a:avLst/>
              <a:gdLst>
                <a:gd name="T0" fmla="*/ 150 w 191"/>
                <a:gd name="T1" fmla="*/ 2 h 25"/>
                <a:gd name="T2" fmla="*/ 170 w 191"/>
                <a:gd name="T3" fmla="*/ 4 h 25"/>
                <a:gd name="T4" fmla="*/ 185 w 191"/>
                <a:gd name="T5" fmla="*/ 8 h 25"/>
                <a:gd name="T6" fmla="*/ 191 w 191"/>
                <a:gd name="T7" fmla="*/ 12 h 25"/>
                <a:gd name="T8" fmla="*/ 174 w 191"/>
                <a:gd name="T9" fmla="*/ 19 h 25"/>
                <a:gd name="T10" fmla="*/ 144 w 191"/>
                <a:gd name="T11" fmla="*/ 23 h 25"/>
                <a:gd name="T12" fmla="*/ 107 w 191"/>
                <a:gd name="T13" fmla="*/ 25 h 25"/>
                <a:gd name="T14" fmla="*/ 59 w 191"/>
                <a:gd name="T15" fmla="*/ 23 h 25"/>
                <a:gd name="T16" fmla="*/ 35 w 191"/>
                <a:gd name="T17" fmla="*/ 19 h 25"/>
                <a:gd name="T18" fmla="*/ 10 w 191"/>
                <a:gd name="T19" fmla="*/ 14 h 25"/>
                <a:gd name="T20" fmla="*/ 0 w 191"/>
                <a:gd name="T21" fmla="*/ 12 h 25"/>
                <a:gd name="T22" fmla="*/ 16 w 191"/>
                <a:gd name="T23" fmla="*/ 6 h 25"/>
                <a:gd name="T24" fmla="*/ 37 w 191"/>
                <a:gd name="T25" fmla="*/ 4 h 25"/>
                <a:gd name="T26" fmla="*/ 66 w 191"/>
                <a:gd name="T27" fmla="*/ 8 h 25"/>
                <a:gd name="T28" fmla="*/ 129 w 191"/>
                <a:gd name="T29" fmla="*/ 0 h 25"/>
                <a:gd name="T30" fmla="*/ 150 w 191"/>
                <a:gd name="T31" fmla="*/ 2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
                <a:gd name="T49" fmla="*/ 0 h 25"/>
                <a:gd name="T50" fmla="*/ 191 w 191"/>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 h="25">
                  <a:moveTo>
                    <a:pt x="150" y="2"/>
                  </a:moveTo>
                  <a:lnTo>
                    <a:pt x="170" y="4"/>
                  </a:lnTo>
                  <a:lnTo>
                    <a:pt x="185" y="8"/>
                  </a:lnTo>
                  <a:lnTo>
                    <a:pt x="191" y="12"/>
                  </a:lnTo>
                  <a:lnTo>
                    <a:pt x="174" y="19"/>
                  </a:lnTo>
                  <a:lnTo>
                    <a:pt x="144" y="23"/>
                  </a:lnTo>
                  <a:lnTo>
                    <a:pt x="107" y="25"/>
                  </a:lnTo>
                  <a:lnTo>
                    <a:pt x="59" y="23"/>
                  </a:lnTo>
                  <a:lnTo>
                    <a:pt x="35" y="19"/>
                  </a:lnTo>
                  <a:lnTo>
                    <a:pt x="10" y="14"/>
                  </a:lnTo>
                  <a:lnTo>
                    <a:pt x="0" y="12"/>
                  </a:lnTo>
                  <a:lnTo>
                    <a:pt x="16" y="6"/>
                  </a:lnTo>
                  <a:lnTo>
                    <a:pt x="37" y="4"/>
                  </a:lnTo>
                  <a:lnTo>
                    <a:pt x="66" y="8"/>
                  </a:lnTo>
                  <a:lnTo>
                    <a:pt x="129" y="0"/>
                  </a:lnTo>
                  <a:lnTo>
                    <a:pt x="150" y="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0" name="Freeform 11"/>
            <p:cNvSpPr>
              <a:spLocks/>
            </p:cNvSpPr>
            <p:nvPr/>
          </p:nvSpPr>
          <p:spPr bwMode="auto">
            <a:xfrm>
              <a:off x="4292" y="2161"/>
              <a:ext cx="99" cy="20"/>
            </a:xfrm>
            <a:custGeom>
              <a:avLst/>
              <a:gdLst>
                <a:gd name="T0" fmla="*/ 0 w 99"/>
                <a:gd name="T1" fmla="*/ 4 h 20"/>
                <a:gd name="T2" fmla="*/ 50 w 99"/>
                <a:gd name="T3" fmla="*/ 6 h 20"/>
                <a:gd name="T4" fmla="*/ 99 w 99"/>
                <a:gd name="T5" fmla="*/ 0 h 20"/>
                <a:gd name="T6" fmla="*/ 99 w 99"/>
                <a:gd name="T7" fmla="*/ 12 h 20"/>
                <a:gd name="T8" fmla="*/ 85 w 99"/>
                <a:gd name="T9" fmla="*/ 16 h 20"/>
                <a:gd name="T10" fmla="*/ 64 w 99"/>
                <a:gd name="T11" fmla="*/ 20 h 20"/>
                <a:gd name="T12" fmla="*/ 45 w 99"/>
                <a:gd name="T13" fmla="*/ 20 h 20"/>
                <a:gd name="T14" fmla="*/ 23 w 99"/>
                <a:gd name="T15" fmla="*/ 18 h 20"/>
                <a:gd name="T16" fmla="*/ 6 w 99"/>
                <a:gd name="T17" fmla="*/ 14 h 20"/>
                <a:gd name="T18" fmla="*/ 0 w 99"/>
                <a:gd name="T19" fmla="*/ 10 h 20"/>
                <a:gd name="T20" fmla="*/ 0 w 99"/>
                <a:gd name="T21" fmla="*/ 4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20"/>
                <a:gd name="T35" fmla="*/ 99 w 99"/>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20">
                  <a:moveTo>
                    <a:pt x="0" y="4"/>
                  </a:moveTo>
                  <a:lnTo>
                    <a:pt x="50" y="6"/>
                  </a:lnTo>
                  <a:lnTo>
                    <a:pt x="99" y="0"/>
                  </a:lnTo>
                  <a:lnTo>
                    <a:pt x="99" y="12"/>
                  </a:lnTo>
                  <a:lnTo>
                    <a:pt x="85" y="16"/>
                  </a:lnTo>
                  <a:lnTo>
                    <a:pt x="64" y="20"/>
                  </a:lnTo>
                  <a:lnTo>
                    <a:pt x="45" y="20"/>
                  </a:lnTo>
                  <a:lnTo>
                    <a:pt x="23" y="18"/>
                  </a:lnTo>
                  <a:lnTo>
                    <a:pt x="6" y="14"/>
                  </a:lnTo>
                  <a:lnTo>
                    <a:pt x="0" y="10"/>
                  </a:lnTo>
                  <a:lnTo>
                    <a:pt x="0" y="4"/>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1" name="Freeform 12"/>
            <p:cNvSpPr>
              <a:spLocks/>
            </p:cNvSpPr>
            <p:nvPr/>
          </p:nvSpPr>
          <p:spPr bwMode="auto">
            <a:xfrm>
              <a:off x="4280" y="2218"/>
              <a:ext cx="123" cy="67"/>
            </a:xfrm>
            <a:custGeom>
              <a:avLst/>
              <a:gdLst>
                <a:gd name="T0" fmla="*/ 115 w 123"/>
                <a:gd name="T1" fmla="*/ 57 h 67"/>
                <a:gd name="T2" fmla="*/ 111 w 123"/>
                <a:gd name="T3" fmla="*/ 59 h 67"/>
                <a:gd name="T4" fmla="*/ 107 w 123"/>
                <a:gd name="T5" fmla="*/ 61 h 67"/>
                <a:gd name="T6" fmla="*/ 94 w 123"/>
                <a:gd name="T7" fmla="*/ 65 h 67"/>
                <a:gd name="T8" fmla="*/ 80 w 123"/>
                <a:gd name="T9" fmla="*/ 65 h 67"/>
                <a:gd name="T10" fmla="*/ 66 w 123"/>
                <a:gd name="T11" fmla="*/ 67 h 67"/>
                <a:gd name="T12" fmla="*/ 53 w 123"/>
                <a:gd name="T13" fmla="*/ 67 h 67"/>
                <a:gd name="T14" fmla="*/ 35 w 123"/>
                <a:gd name="T15" fmla="*/ 65 h 67"/>
                <a:gd name="T16" fmla="*/ 27 w 123"/>
                <a:gd name="T17" fmla="*/ 63 h 67"/>
                <a:gd name="T18" fmla="*/ 16 w 123"/>
                <a:gd name="T19" fmla="*/ 57 h 67"/>
                <a:gd name="T20" fmla="*/ 8 w 123"/>
                <a:gd name="T21" fmla="*/ 51 h 67"/>
                <a:gd name="T22" fmla="*/ 2 w 123"/>
                <a:gd name="T23" fmla="*/ 44 h 67"/>
                <a:gd name="T24" fmla="*/ 0 w 123"/>
                <a:gd name="T25" fmla="*/ 38 h 67"/>
                <a:gd name="T26" fmla="*/ 0 w 123"/>
                <a:gd name="T27" fmla="*/ 0 h 67"/>
                <a:gd name="T28" fmla="*/ 8 w 123"/>
                <a:gd name="T29" fmla="*/ 4 h 67"/>
                <a:gd name="T30" fmla="*/ 23 w 123"/>
                <a:gd name="T31" fmla="*/ 8 h 67"/>
                <a:gd name="T32" fmla="*/ 43 w 123"/>
                <a:gd name="T33" fmla="*/ 12 h 67"/>
                <a:gd name="T34" fmla="*/ 55 w 123"/>
                <a:gd name="T35" fmla="*/ 12 h 67"/>
                <a:gd name="T36" fmla="*/ 66 w 123"/>
                <a:gd name="T37" fmla="*/ 14 h 67"/>
                <a:gd name="T38" fmla="*/ 76 w 123"/>
                <a:gd name="T39" fmla="*/ 12 h 67"/>
                <a:gd name="T40" fmla="*/ 88 w 123"/>
                <a:gd name="T41" fmla="*/ 12 h 67"/>
                <a:gd name="T42" fmla="*/ 107 w 123"/>
                <a:gd name="T43" fmla="*/ 6 h 67"/>
                <a:gd name="T44" fmla="*/ 119 w 123"/>
                <a:gd name="T45" fmla="*/ 2 h 67"/>
                <a:gd name="T46" fmla="*/ 123 w 123"/>
                <a:gd name="T47" fmla="*/ 0 h 67"/>
                <a:gd name="T48" fmla="*/ 123 w 123"/>
                <a:gd name="T49" fmla="*/ 38 h 67"/>
                <a:gd name="T50" fmla="*/ 121 w 123"/>
                <a:gd name="T51" fmla="*/ 46 h 67"/>
                <a:gd name="T52" fmla="*/ 119 w 123"/>
                <a:gd name="T53" fmla="*/ 51 h 67"/>
                <a:gd name="T54" fmla="*/ 115 w 123"/>
                <a:gd name="T55" fmla="*/ 57 h 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3"/>
                <a:gd name="T85" fmla="*/ 0 h 67"/>
                <a:gd name="T86" fmla="*/ 123 w 123"/>
                <a:gd name="T87" fmla="*/ 67 h 6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3" h="67">
                  <a:moveTo>
                    <a:pt x="115" y="57"/>
                  </a:moveTo>
                  <a:lnTo>
                    <a:pt x="111" y="59"/>
                  </a:lnTo>
                  <a:lnTo>
                    <a:pt x="107" y="61"/>
                  </a:lnTo>
                  <a:lnTo>
                    <a:pt x="94" y="65"/>
                  </a:lnTo>
                  <a:lnTo>
                    <a:pt x="80" y="65"/>
                  </a:lnTo>
                  <a:lnTo>
                    <a:pt x="66" y="67"/>
                  </a:lnTo>
                  <a:lnTo>
                    <a:pt x="53" y="67"/>
                  </a:lnTo>
                  <a:lnTo>
                    <a:pt x="35" y="65"/>
                  </a:lnTo>
                  <a:lnTo>
                    <a:pt x="27" y="63"/>
                  </a:lnTo>
                  <a:lnTo>
                    <a:pt x="16" y="57"/>
                  </a:lnTo>
                  <a:lnTo>
                    <a:pt x="8" y="51"/>
                  </a:lnTo>
                  <a:lnTo>
                    <a:pt x="2" y="44"/>
                  </a:lnTo>
                  <a:lnTo>
                    <a:pt x="0" y="38"/>
                  </a:lnTo>
                  <a:lnTo>
                    <a:pt x="0" y="0"/>
                  </a:lnTo>
                  <a:lnTo>
                    <a:pt x="8" y="4"/>
                  </a:lnTo>
                  <a:lnTo>
                    <a:pt x="23" y="8"/>
                  </a:lnTo>
                  <a:lnTo>
                    <a:pt x="43" y="12"/>
                  </a:lnTo>
                  <a:lnTo>
                    <a:pt x="55" y="12"/>
                  </a:lnTo>
                  <a:lnTo>
                    <a:pt x="66" y="14"/>
                  </a:lnTo>
                  <a:lnTo>
                    <a:pt x="76" y="12"/>
                  </a:lnTo>
                  <a:lnTo>
                    <a:pt x="88" y="12"/>
                  </a:lnTo>
                  <a:lnTo>
                    <a:pt x="107" y="6"/>
                  </a:lnTo>
                  <a:lnTo>
                    <a:pt x="119" y="2"/>
                  </a:lnTo>
                  <a:lnTo>
                    <a:pt x="123" y="0"/>
                  </a:lnTo>
                  <a:lnTo>
                    <a:pt x="123" y="38"/>
                  </a:lnTo>
                  <a:lnTo>
                    <a:pt x="121" y="46"/>
                  </a:lnTo>
                  <a:lnTo>
                    <a:pt x="119" y="51"/>
                  </a:lnTo>
                  <a:lnTo>
                    <a:pt x="115" y="5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2" name="Freeform 13"/>
            <p:cNvSpPr>
              <a:spLocks/>
            </p:cNvSpPr>
            <p:nvPr/>
          </p:nvSpPr>
          <p:spPr bwMode="auto">
            <a:xfrm>
              <a:off x="4280" y="2169"/>
              <a:ext cx="123" cy="51"/>
            </a:xfrm>
            <a:custGeom>
              <a:avLst/>
              <a:gdLst>
                <a:gd name="T0" fmla="*/ 119 w 123"/>
                <a:gd name="T1" fmla="*/ 41 h 51"/>
                <a:gd name="T2" fmla="*/ 113 w 123"/>
                <a:gd name="T3" fmla="*/ 45 h 51"/>
                <a:gd name="T4" fmla="*/ 97 w 123"/>
                <a:gd name="T5" fmla="*/ 49 h 51"/>
                <a:gd name="T6" fmla="*/ 68 w 123"/>
                <a:gd name="T7" fmla="*/ 51 h 51"/>
                <a:gd name="T8" fmla="*/ 43 w 123"/>
                <a:gd name="T9" fmla="*/ 51 h 51"/>
                <a:gd name="T10" fmla="*/ 18 w 123"/>
                <a:gd name="T11" fmla="*/ 47 h 51"/>
                <a:gd name="T12" fmla="*/ 0 w 123"/>
                <a:gd name="T13" fmla="*/ 41 h 51"/>
                <a:gd name="T14" fmla="*/ 0 w 123"/>
                <a:gd name="T15" fmla="*/ 10 h 51"/>
                <a:gd name="T16" fmla="*/ 12 w 123"/>
                <a:gd name="T17" fmla="*/ 2 h 51"/>
                <a:gd name="T18" fmla="*/ 16 w 123"/>
                <a:gd name="T19" fmla="*/ 6 h 51"/>
                <a:gd name="T20" fmla="*/ 27 w 123"/>
                <a:gd name="T21" fmla="*/ 8 h 51"/>
                <a:gd name="T22" fmla="*/ 43 w 123"/>
                <a:gd name="T23" fmla="*/ 10 h 51"/>
                <a:gd name="T24" fmla="*/ 68 w 123"/>
                <a:gd name="T25" fmla="*/ 10 h 51"/>
                <a:gd name="T26" fmla="*/ 90 w 123"/>
                <a:gd name="T27" fmla="*/ 8 h 51"/>
                <a:gd name="T28" fmla="*/ 101 w 123"/>
                <a:gd name="T29" fmla="*/ 8 h 51"/>
                <a:gd name="T30" fmla="*/ 109 w 123"/>
                <a:gd name="T31" fmla="*/ 4 h 51"/>
                <a:gd name="T32" fmla="*/ 111 w 123"/>
                <a:gd name="T33" fmla="*/ 0 h 51"/>
                <a:gd name="T34" fmla="*/ 123 w 123"/>
                <a:gd name="T35" fmla="*/ 8 h 51"/>
                <a:gd name="T36" fmla="*/ 123 w 123"/>
                <a:gd name="T37" fmla="*/ 39 h 51"/>
                <a:gd name="T38" fmla="*/ 119 w 123"/>
                <a:gd name="T39" fmla="*/ 41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3"/>
                <a:gd name="T61" fmla="*/ 0 h 51"/>
                <a:gd name="T62" fmla="*/ 123 w 123"/>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3" h="51">
                  <a:moveTo>
                    <a:pt x="119" y="41"/>
                  </a:moveTo>
                  <a:lnTo>
                    <a:pt x="113" y="45"/>
                  </a:lnTo>
                  <a:lnTo>
                    <a:pt x="97" y="49"/>
                  </a:lnTo>
                  <a:lnTo>
                    <a:pt x="68" y="51"/>
                  </a:lnTo>
                  <a:lnTo>
                    <a:pt x="43" y="51"/>
                  </a:lnTo>
                  <a:lnTo>
                    <a:pt x="18" y="47"/>
                  </a:lnTo>
                  <a:lnTo>
                    <a:pt x="0" y="41"/>
                  </a:lnTo>
                  <a:lnTo>
                    <a:pt x="0" y="10"/>
                  </a:lnTo>
                  <a:lnTo>
                    <a:pt x="12" y="2"/>
                  </a:lnTo>
                  <a:lnTo>
                    <a:pt x="16" y="6"/>
                  </a:lnTo>
                  <a:lnTo>
                    <a:pt x="27" y="8"/>
                  </a:lnTo>
                  <a:lnTo>
                    <a:pt x="43" y="10"/>
                  </a:lnTo>
                  <a:lnTo>
                    <a:pt x="68" y="10"/>
                  </a:lnTo>
                  <a:lnTo>
                    <a:pt x="90" y="8"/>
                  </a:lnTo>
                  <a:lnTo>
                    <a:pt x="101" y="8"/>
                  </a:lnTo>
                  <a:lnTo>
                    <a:pt x="109" y="4"/>
                  </a:lnTo>
                  <a:lnTo>
                    <a:pt x="111" y="0"/>
                  </a:lnTo>
                  <a:lnTo>
                    <a:pt x="123" y="8"/>
                  </a:lnTo>
                  <a:lnTo>
                    <a:pt x="123" y="39"/>
                  </a:lnTo>
                  <a:lnTo>
                    <a:pt x="119" y="41"/>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3" name="Freeform 14"/>
            <p:cNvSpPr>
              <a:spLocks/>
            </p:cNvSpPr>
            <p:nvPr/>
          </p:nvSpPr>
          <p:spPr bwMode="auto">
            <a:xfrm>
              <a:off x="4237" y="2128"/>
              <a:ext cx="193" cy="43"/>
            </a:xfrm>
            <a:custGeom>
              <a:avLst/>
              <a:gdLst>
                <a:gd name="T0" fmla="*/ 193 w 193"/>
                <a:gd name="T1" fmla="*/ 23 h 43"/>
                <a:gd name="T2" fmla="*/ 191 w 193"/>
                <a:gd name="T3" fmla="*/ 29 h 43"/>
                <a:gd name="T4" fmla="*/ 179 w 193"/>
                <a:gd name="T5" fmla="*/ 33 h 43"/>
                <a:gd name="T6" fmla="*/ 164 w 193"/>
                <a:gd name="T7" fmla="*/ 35 h 43"/>
                <a:gd name="T8" fmla="*/ 142 w 193"/>
                <a:gd name="T9" fmla="*/ 39 h 43"/>
                <a:gd name="T10" fmla="*/ 125 w 193"/>
                <a:gd name="T11" fmla="*/ 41 h 43"/>
                <a:gd name="T12" fmla="*/ 107 w 193"/>
                <a:gd name="T13" fmla="*/ 43 h 43"/>
                <a:gd name="T14" fmla="*/ 86 w 193"/>
                <a:gd name="T15" fmla="*/ 41 h 43"/>
                <a:gd name="T16" fmla="*/ 72 w 193"/>
                <a:gd name="T17" fmla="*/ 41 h 43"/>
                <a:gd name="T18" fmla="*/ 49 w 193"/>
                <a:gd name="T19" fmla="*/ 39 h 43"/>
                <a:gd name="T20" fmla="*/ 29 w 193"/>
                <a:gd name="T21" fmla="*/ 35 h 43"/>
                <a:gd name="T22" fmla="*/ 12 w 193"/>
                <a:gd name="T23" fmla="*/ 33 h 43"/>
                <a:gd name="T24" fmla="*/ 4 w 193"/>
                <a:gd name="T25" fmla="*/ 29 h 43"/>
                <a:gd name="T26" fmla="*/ 0 w 193"/>
                <a:gd name="T27" fmla="*/ 21 h 43"/>
                <a:gd name="T28" fmla="*/ 0 w 193"/>
                <a:gd name="T29" fmla="*/ 9 h 43"/>
                <a:gd name="T30" fmla="*/ 2 w 193"/>
                <a:gd name="T31" fmla="*/ 2 h 43"/>
                <a:gd name="T32" fmla="*/ 14 w 193"/>
                <a:gd name="T33" fmla="*/ 4 h 43"/>
                <a:gd name="T34" fmla="*/ 47 w 193"/>
                <a:gd name="T35" fmla="*/ 11 h 43"/>
                <a:gd name="T36" fmla="*/ 86 w 193"/>
                <a:gd name="T37" fmla="*/ 13 h 43"/>
                <a:gd name="T38" fmla="*/ 109 w 193"/>
                <a:gd name="T39" fmla="*/ 15 h 43"/>
                <a:gd name="T40" fmla="*/ 137 w 193"/>
                <a:gd name="T41" fmla="*/ 13 h 43"/>
                <a:gd name="T42" fmla="*/ 154 w 193"/>
                <a:gd name="T43" fmla="*/ 11 h 43"/>
                <a:gd name="T44" fmla="*/ 179 w 193"/>
                <a:gd name="T45" fmla="*/ 4 h 43"/>
                <a:gd name="T46" fmla="*/ 191 w 193"/>
                <a:gd name="T47" fmla="*/ 0 h 43"/>
                <a:gd name="T48" fmla="*/ 193 w 193"/>
                <a:gd name="T49" fmla="*/ 6 h 43"/>
                <a:gd name="T50" fmla="*/ 193 w 193"/>
                <a:gd name="T51" fmla="*/ 21 h 43"/>
                <a:gd name="T52" fmla="*/ 193 w 193"/>
                <a:gd name="T53" fmla="*/ 23 h 4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43"/>
                <a:gd name="T83" fmla="*/ 193 w 193"/>
                <a:gd name="T84" fmla="*/ 43 h 4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43">
                  <a:moveTo>
                    <a:pt x="193" y="23"/>
                  </a:moveTo>
                  <a:lnTo>
                    <a:pt x="191" y="29"/>
                  </a:lnTo>
                  <a:lnTo>
                    <a:pt x="179" y="33"/>
                  </a:lnTo>
                  <a:lnTo>
                    <a:pt x="164" y="35"/>
                  </a:lnTo>
                  <a:lnTo>
                    <a:pt x="142" y="39"/>
                  </a:lnTo>
                  <a:lnTo>
                    <a:pt x="125" y="41"/>
                  </a:lnTo>
                  <a:lnTo>
                    <a:pt x="107" y="43"/>
                  </a:lnTo>
                  <a:lnTo>
                    <a:pt x="86" y="41"/>
                  </a:lnTo>
                  <a:lnTo>
                    <a:pt x="72" y="41"/>
                  </a:lnTo>
                  <a:lnTo>
                    <a:pt x="49" y="39"/>
                  </a:lnTo>
                  <a:lnTo>
                    <a:pt x="29" y="35"/>
                  </a:lnTo>
                  <a:lnTo>
                    <a:pt x="12" y="33"/>
                  </a:lnTo>
                  <a:lnTo>
                    <a:pt x="4" y="29"/>
                  </a:lnTo>
                  <a:lnTo>
                    <a:pt x="0" y="21"/>
                  </a:lnTo>
                  <a:lnTo>
                    <a:pt x="0" y="9"/>
                  </a:lnTo>
                  <a:lnTo>
                    <a:pt x="2" y="2"/>
                  </a:lnTo>
                  <a:lnTo>
                    <a:pt x="14" y="4"/>
                  </a:lnTo>
                  <a:lnTo>
                    <a:pt x="47" y="11"/>
                  </a:lnTo>
                  <a:lnTo>
                    <a:pt x="86" y="13"/>
                  </a:lnTo>
                  <a:lnTo>
                    <a:pt x="109" y="15"/>
                  </a:lnTo>
                  <a:lnTo>
                    <a:pt x="137" y="13"/>
                  </a:lnTo>
                  <a:lnTo>
                    <a:pt x="154" y="11"/>
                  </a:lnTo>
                  <a:lnTo>
                    <a:pt x="179" y="4"/>
                  </a:lnTo>
                  <a:lnTo>
                    <a:pt x="191" y="0"/>
                  </a:lnTo>
                  <a:lnTo>
                    <a:pt x="193" y="6"/>
                  </a:lnTo>
                  <a:lnTo>
                    <a:pt x="193" y="21"/>
                  </a:lnTo>
                  <a:lnTo>
                    <a:pt x="193" y="23"/>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4" name="Freeform 15"/>
            <p:cNvSpPr>
              <a:spLocks/>
            </p:cNvSpPr>
            <p:nvPr/>
          </p:nvSpPr>
          <p:spPr bwMode="auto">
            <a:xfrm>
              <a:off x="4280" y="2179"/>
              <a:ext cx="121" cy="14"/>
            </a:xfrm>
            <a:custGeom>
              <a:avLst/>
              <a:gdLst>
                <a:gd name="T0" fmla="*/ 0 w 121"/>
                <a:gd name="T1" fmla="*/ 2 h 14"/>
                <a:gd name="T2" fmla="*/ 8 w 121"/>
                <a:gd name="T3" fmla="*/ 4 h 14"/>
                <a:gd name="T4" fmla="*/ 20 w 121"/>
                <a:gd name="T5" fmla="*/ 8 h 14"/>
                <a:gd name="T6" fmla="*/ 33 w 121"/>
                <a:gd name="T7" fmla="*/ 12 h 14"/>
                <a:gd name="T8" fmla="*/ 47 w 121"/>
                <a:gd name="T9" fmla="*/ 14 h 14"/>
                <a:gd name="T10" fmla="*/ 60 w 121"/>
                <a:gd name="T11" fmla="*/ 14 h 14"/>
                <a:gd name="T12" fmla="*/ 74 w 121"/>
                <a:gd name="T13" fmla="*/ 14 h 14"/>
                <a:gd name="T14" fmla="*/ 88 w 121"/>
                <a:gd name="T15" fmla="*/ 12 h 14"/>
                <a:gd name="T16" fmla="*/ 103 w 121"/>
                <a:gd name="T17" fmla="*/ 10 h 14"/>
                <a:gd name="T18" fmla="*/ 113 w 121"/>
                <a:gd name="T19" fmla="*/ 6 h 14"/>
                <a:gd name="T20" fmla="*/ 121 w 121"/>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
                <a:gd name="T35" fmla="*/ 121 w 121"/>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
                  <a:moveTo>
                    <a:pt x="0" y="2"/>
                  </a:moveTo>
                  <a:lnTo>
                    <a:pt x="8" y="4"/>
                  </a:lnTo>
                  <a:lnTo>
                    <a:pt x="20" y="8"/>
                  </a:lnTo>
                  <a:lnTo>
                    <a:pt x="33" y="12"/>
                  </a:lnTo>
                  <a:lnTo>
                    <a:pt x="47" y="14"/>
                  </a:lnTo>
                  <a:lnTo>
                    <a:pt x="60" y="14"/>
                  </a:lnTo>
                  <a:lnTo>
                    <a:pt x="74" y="14"/>
                  </a:lnTo>
                  <a:lnTo>
                    <a:pt x="88" y="12"/>
                  </a:lnTo>
                  <a:lnTo>
                    <a:pt x="103" y="10"/>
                  </a:lnTo>
                  <a:lnTo>
                    <a:pt x="113" y="6"/>
                  </a:lnTo>
                  <a:lnTo>
                    <a:pt x="121" y="0"/>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5" name="Freeform 16"/>
            <p:cNvSpPr>
              <a:spLocks/>
            </p:cNvSpPr>
            <p:nvPr/>
          </p:nvSpPr>
          <p:spPr bwMode="auto">
            <a:xfrm>
              <a:off x="4282" y="2256"/>
              <a:ext cx="121" cy="19"/>
            </a:xfrm>
            <a:custGeom>
              <a:avLst/>
              <a:gdLst>
                <a:gd name="T0" fmla="*/ 0 w 121"/>
                <a:gd name="T1" fmla="*/ 0 h 19"/>
                <a:gd name="T2" fmla="*/ 6 w 121"/>
                <a:gd name="T3" fmla="*/ 6 h 19"/>
                <a:gd name="T4" fmla="*/ 21 w 121"/>
                <a:gd name="T5" fmla="*/ 13 h 19"/>
                <a:gd name="T6" fmla="*/ 35 w 121"/>
                <a:gd name="T7" fmla="*/ 17 h 19"/>
                <a:gd name="T8" fmla="*/ 66 w 121"/>
                <a:gd name="T9" fmla="*/ 19 h 19"/>
                <a:gd name="T10" fmla="*/ 62 w 121"/>
                <a:gd name="T11" fmla="*/ 19 h 19"/>
                <a:gd name="T12" fmla="*/ 86 w 121"/>
                <a:gd name="T13" fmla="*/ 19 h 19"/>
                <a:gd name="T14" fmla="*/ 101 w 121"/>
                <a:gd name="T15" fmla="*/ 15 h 19"/>
                <a:gd name="T16" fmla="*/ 111 w 121"/>
                <a:gd name="T17" fmla="*/ 11 h 19"/>
                <a:gd name="T18" fmla="*/ 117 w 121"/>
                <a:gd name="T19" fmla="*/ 6 h 19"/>
                <a:gd name="T20" fmla="*/ 121 w 121"/>
                <a:gd name="T21" fmla="*/ 2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9"/>
                <a:gd name="T35" fmla="*/ 121 w 121"/>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9">
                  <a:moveTo>
                    <a:pt x="0" y="0"/>
                  </a:moveTo>
                  <a:lnTo>
                    <a:pt x="6" y="6"/>
                  </a:lnTo>
                  <a:lnTo>
                    <a:pt x="21" y="13"/>
                  </a:lnTo>
                  <a:lnTo>
                    <a:pt x="35" y="17"/>
                  </a:lnTo>
                  <a:lnTo>
                    <a:pt x="66" y="19"/>
                  </a:lnTo>
                  <a:lnTo>
                    <a:pt x="62" y="19"/>
                  </a:lnTo>
                  <a:lnTo>
                    <a:pt x="86" y="19"/>
                  </a:lnTo>
                  <a:lnTo>
                    <a:pt x="101" y="15"/>
                  </a:lnTo>
                  <a:lnTo>
                    <a:pt x="111" y="11"/>
                  </a:lnTo>
                  <a:lnTo>
                    <a:pt x="117" y="6"/>
                  </a:lnTo>
                  <a:lnTo>
                    <a:pt x="121" y="2"/>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6" name="Freeform 17"/>
            <p:cNvSpPr>
              <a:spLocks/>
            </p:cNvSpPr>
            <p:nvPr/>
          </p:nvSpPr>
          <p:spPr bwMode="auto">
            <a:xfrm>
              <a:off x="4730" y="2240"/>
              <a:ext cx="97" cy="16"/>
            </a:xfrm>
            <a:custGeom>
              <a:avLst/>
              <a:gdLst>
                <a:gd name="T0" fmla="*/ 86 w 97"/>
                <a:gd name="T1" fmla="*/ 10 h 16"/>
                <a:gd name="T2" fmla="*/ 76 w 97"/>
                <a:gd name="T3" fmla="*/ 12 h 16"/>
                <a:gd name="T4" fmla="*/ 53 w 97"/>
                <a:gd name="T5" fmla="*/ 16 h 16"/>
                <a:gd name="T6" fmla="*/ 23 w 97"/>
                <a:gd name="T7" fmla="*/ 12 h 16"/>
                <a:gd name="T8" fmla="*/ 4 w 97"/>
                <a:gd name="T9" fmla="*/ 10 h 16"/>
                <a:gd name="T10" fmla="*/ 0 w 97"/>
                <a:gd name="T11" fmla="*/ 0 h 16"/>
                <a:gd name="T12" fmla="*/ 23 w 97"/>
                <a:gd name="T13" fmla="*/ 0 h 16"/>
                <a:gd name="T14" fmla="*/ 47 w 97"/>
                <a:gd name="T15" fmla="*/ 2 h 16"/>
                <a:gd name="T16" fmla="*/ 97 w 97"/>
                <a:gd name="T17" fmla="*/ 0 h 16"/>
                <a:gd name="T18" fmla="*/ 92 w 97"/>
                <a:gd name="T19" fmla="*/ 8 h 16"/>
                <a:gd name="T20" fmla="*/ 82 w 97"/>
                <a:gd name="T21" fmla="*/ 12 h 16"/>
                <a:gd name="T22" fmla="*/ 86 w 97"/>
                <a:gd name="T23" fmla="*/ 1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
                <a:gd name="T37" fmla="*/ 0 h 16"/>
                <a:gd name="T38" fmla="*/ 97 w 97"/>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 h="16">
                  <a:moveTo>
                    <a:pt x="86" y="10"/>
                  </a:moveTo>
                  <a:lnTo>
                    <a:pt x="76" y="12"/>
                  </a:lnTo>
                  <a:lnTo>
                    <a:pt x="53" y="16"/>
                  </a:lnTo>
                  <a:lnTo>
                    <a:pt x="23" y="12"/>
                  </a:lnTo>
                  <a:lnTo>
                    <a:pt x="4" y="10"/>
                  </a:lnTo>
                  <a:lnTo>
                    <a:pt x="0" y="0"/>
                  </a:lnTo>
                  <a:lnTo>
                    <a:pt x="23" y="0"/>
                  </a:lnTo>
                  <a:lnTo>
                    <a:pt x="47" y="2"/>
                  </a:lnTo>
                  <a:lnTo>
                    <a:pt x="97" y="0"/>
                  </a:lnTo>
                  <a:lnTo>
                    <a:pt x="92" y="8"/>
                  </a:lnTo>
                  <a:lnTo>
                    <a:pt x="82" y="12"/>
                  </a:lnTo>
                  <a:lnTo>
                    <a:pt x="86" y="10"/>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7" name="Freeform 18"/>
            <p:cNvSpPr>
              <a:spLocks/>
            </p:cNvSpPr>
            <p:nvPr/>
          </p:nvSpPr>
          <p:spPr bwMode="auto">
            <a:xfrm>
              <a:off x="4629" y="2153"/>
              <a:ext cx="335" cy="91"/>
            </a:xfrm>
            <a:custGeom>
              <a:avLst/>
              <a:gdLst>
                <a:gd name="T0" fmla="*/ 331 w 335"/>
                <a:gd name="T1" fmla="*/ 51 h 91"/>
                <a:gd name="T2" fmla="*/ 321 w 335"/>
                <a:gd name="T3" fmla="*/ 55 h 91"/>
                <a:gd name="T4" fmla="*/ 315 w 335"/>
                <a:gd name="T5" fmla="*/ 61 h 91"/>
                <a:gd name="T6" fmla="*/ 302 w 335"/>
                <a:gd name="T7" fmla="*/ 67 h 91"/>
                <a:gd name="T8" fmla="*/ 284 w 335"/>
                <a:gd name="T9" fmla="*/ 75 h 91"/>
                <a:gd name="T10" fmla="*/ 261 w 335"/>
                <a:gd name="T11" fmla="*/ 81 h 91"/>
                <a:gd name="T12" fmla="*/ 233 w 335"/>
                <a:gd name="T13" fmla="*/ 85 h 91"/>
                <a:gd name="T14" fmla="*/ 212 w 335"/>
                <a:gd name="T15" fmla="*/ 87 h 91"/>
                <a:gd name="T16" fmla="*/ 187 w 335"/>
                <a:gd name="T17" fmla="*/ 91 h 91"/>
                <a:gd name="T18" fmla="*/ 150 w 335"/>
                <a:gd name="T19" fmla="*/ 91 h 91"/>
                <a:gd name="T20" fmla="*/ 113 w 335"/>
                <a:gd name="T21" fmla="*/ 89 h 91"/>
                <a:gd name="T22" fmla="*/ 78 w 335"/>
                <a:gd name="T23" fmla="*/ 87 h 91"/>
                <a:gd name="T24" fmla="*/ 46 w 335"/>
                <a:gd name="T25" fmla="*/ 83 h 91"/>
                <a:gd name="T26" fmla="*/ 25 w 335"/>
                <a:gd name="T27" fmla="*/ 79 h 91"/>
                <a:gd name="T28" fmla="*/ 0 w 335"/>
                <a:gd name="T29" fmla="*/ 75 h 91"/>
                <a:gd name="T30" fmla="*/ 0 w 335"/>
                <a:gd name="T31" fmla="*/ 59 h 91"/>
                <a:gd name="T32" fmla="*/ 0 w 335"/>
                <a:gd name="T33" fmla="*/ 38 h 91"/>
                <a:gd name="T34" fmla="*/ 11 w 335"/>
                <a:gd name="T35" fmla="*/ 38 h 91"/>
                <a:gd name="T36" fmla="*/ 39 w 335"/>
                <a:gd name="T37" fmla="*/ 44 h 91"/>
                <a:gd name="T38" fmla="*/ 58 w 335"/>
                <a:gd name="T39" fmla="*/ 49 h 91"/>
                <a:gd name="T40" fmla="*/ 103 w 335"/>
                <a:gd name="T41" fmla="*/ 51 h 91"/>
                <a:gd name="T42" fmla="*/ 132 w 335"/>
                <a:gd name="T43" fmla="*/ 51 h 91"/>
                <a:gd name="T44" fmla="*/ 173 w 335"/>
                <a:gd name="T45" fmla="*/ 51 h 91"/>
                <a:gd name="T46" fmla="*/ 212 w 335"/>
                <a:gd name="T47" fmla="*/ 49 h 91"/>
                <a:gd name="T48" fmla="*/ 257 w 335"/>
                <a:gd name="T49" fmla="*/ 40 h 91"/>
                <a:gd name="T50" fmla="*/ 300 w 335"/>
                <a:gd name="T51" fmla="*/ 26 h 91"/>
                <a:gd name="T52" fmla="*/ 325 w 335"/>
                <a:gd name="T53" fmla="*/ 12 h 91"/>
                <a:gd name="T54" fmla="*/ 335 w 335"/>
                <a:gd name="T55" fmla="*/ 0 h 91"/>
                <a:gd name="T56" fmla="*/ 335 w 335"/>
                <a:gd name="T57" fmla="*/ 44 h 91"/>
                <a:gd name="T58" fmla="*/ 333 w 335"/>
                <a:gd name="T59" fmla="*/ 46 h 91"/>
                <a:gd name="T60" fmla="*/ 331 w 335"/>
                <a:gd name="T61" fmla="*/ 51 h 9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35"/>
                <a:gd name="T94" fmla="*/ 0 h 91"/>
                <a:gd name="T95" fmla="*/ 335 w 335"/>
                <a:gd name="T96" fmla="*/ 91 h 9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35" h="91">
                  <a:moveTo>
                    <a:pt x="331" y="51"/>
                  </a:moveTo>
                  <a:lnTo>
                    <a:pt x="321" y="55"/>
                  </a:lnTo>
                  <a:lnTo>
                    <a:pt x="315" y="61"/>
                  </a:lnTo>
                  <a:lnTo>
                    <a:pt x="302" y="67"/>
                  </a:lnTo>
                  <a:lnTo>
                    <a:pt x="284" y="75"/>
                  </a:lnTo>
                  <a:lnTo>
                    <a:pt x="261" y="81"/>
                  </a:lnTo>
                  <a:lnTo>
                    <a:pt x="233" y="85"/>
                  </a:lnTo>
                  <a:lnTo>
                    <a:pt x="212" y="87"/>
                  </a:lnTo>
                  <a:lnTo>
                    <a:pt x="187" y="91"/>
                  </a:lnTo>
                  <a:lnTo>
                    <a:pt x="150" y="91"/>
                  </a:lnTo>
                  <a:lnTo>
                    <a:pt x="113" y="89"/>
                  </a:lnTo>
                  <a:lnTo>
                    <a:pt x="78" y="87"/>
                  </a:lnTo>
                  <a:lnTo>
                    <a:pt x="46" y="83"/>
                  </a:lnTo>
                  <a:lnTo>
                    <a:pt x="25" y="79"/>
                  </a:lnTo>
                  <a:lnTo>
                    <a:pt x="0" y="75"/>
                  </a:lnTo>
                  <a:lnTo>
                    <a:pt x="0" y="59"/>
                  </a:lnTo>
                  <a:lnTo>
                    <a:pt x="0" y="38"/>
                  </a:lnTo>
                  <a:lnTo>
                    <a:pt x="11" y="38"/>
                  </a:lnTo>
                  <a:lnTo>
                    <a:pt x="39" y="44"/>
                  </a:lnTo>
                  <a:lnTo>
                    <a:pt x="58" y="49"/>
                  </a:lnTo>
                  <a:lnTo>
                    <a:pt x="103" y="51"/>
                  </a:lnTo>
                  <a:lnTo>
                    <a:pt x="132" y="51"/>
                  </a:lnTo>
                  <a:lnTo>
                    <a:pt x="173" y="51"/>
                  </a:lnTo>
                  <a:lnTo>
                    <a:pt x="212" y="49"/>
                  </a:lnTo>
                  <a:lnTo>
                    <a:pt x="257" y="40"/>
                  </a:lnTo>
                  <a:lnTo>
                    <a:pt x="300" y="26"/>
                  </a:lnTo>
                  <a:lnTo>
                    <a:pt x="325" y="12"/>
                  </a:lnTo>
                  <a:lnTo>
                    <a:pt x="335" y="0"/>
                  </a:lnTo>
                  <a:lnTo>
                    <a:pt x="335" y="44"/>
                  </a:lnTo>
                  <a:lnTo>
                    <a:pt x="333" y="46"/>
                  </a:lnTo>
                  <a:lnTo>
                    <a:pt x="331" y="51"/>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8" name="Freeform 19"/>
            <p:cNvSpPr>
              <a:spLocks/>
            </p:cNvSpPr>
            <p:nvPr/>
          </p:nvSpPr>
          <p:spPr bwMode="auto">
            <a:xfrm>
              <a:off x="4629" y="1832"/>
              <a:ext cx="335" cy="376"/>
            </a:xfrm>
            <a:custGeom>
              <a:avLst/>
              <a:gdLst>
                <a:gd name="T0" fmla="*/ 331 w 335"/>
                <a:gd name="T1" fmla="*/ 327 h 376"/>
                <a:gd name="T2" fmla="*/ 327 w 335"/>
                <a:gd name="T3" fmla="*/ 331 h 376"/>
                <a:gd name="T4" fmla="*/ 317 w 335"/>
                <a:gd name="T5" fmla="*/ 341 h 376"/>
                <a:gd name="T6" fmla="*/ 304 w 335"/>
                <a:gd name="T7" fmla="*/ 347 h 376"/>
                <a:gd name="T8" fmla="*/ 286 w 335"/>
                <a:gd name="T9" fmla="*/ 355 h 376"/>
                <a:gd name="T10" fmla="*/ 270 w 335"/>
                <a:gd name="T11" fmla="*/ 359 h 376"/>
                <a:gd name="T12" fmla="*/ 247 w 335"/>
                <a:gd name="T13" fmla="*/ 365 h 376"/>
                <a:gd name="T14" fmla="*/ 226 w 335"/>
                <a:gd name="T15" fmla="*/ 370 h 376"/>
                <a:gd name="T16" fmla="*/ 198 w 335"/>
                <a:gd name="T17" fmla="*/ 372 h 376"/>
                <a:gd name="T18" fmla="*/ 181 w 335"/>
                <a:gd name="T19" fmla="*/ 374 h 376"/>
                <a:gd name="T20" fmla="*/ 136 w 335"/>
                <a:gd name="T21" fmla="*/ 376 h 376"/>
                <a:gd name="T22" fmla="*/ 97 w 335"/>
                <a:gd name="T23" fmla="*/ 374 h 376"/>
                <a:gd name="T24" fmla="*/ 68 w 335"/>
                <a:gd name="T25" fmla="*/ 372 h 376"/>
                <a:gd name="T26" fmla="*/ 29 w 335"/>
                <a:gd name="T27" fmla="*/ 365 h 376"/>
                <a:gd name="T28" fmla="*/ 9 w 335"/>
                <a:gd name="T29" fmla="*/ 363 h 376"/>
                <a:gd name="T30" fmla="*/ 0 w 335"/>
                <a:gd name="T31" fmla="*/ 361 h 376"/>
                <a:gd name="T32" fmla="*/ 0 w 335"/>
                <a:gd name="T33" fmla="*/ 276 h 376"/>
                <a:gd name="T34" fmla="*/ 89 w 335"/>
                <a:gd name="T35" fmla="*/ 286 h 376"/>
                <a:gd name="T36" fmla="*/ 109 w 335"/>
                <a:gd name="T37" fmla="*/ 284 h 376"/>
                <a:gd name="T38" fmla="*/ 126 w 335"/>
                <a:gd name="T39" fmla="*/ 284 h 376"/>
                <a:gd name="T40" fmla="*/ 136 w 335"/>
                <a:gd name="T41" fmla="*/ 278 h 376"/>
                <a:gd name="T42" fmla="*/ 136 w 335"/>
                <a:gd name="T43" fmla="*/ 270 h 376"/>
                <a:gd name="T44" fmla="*/ 136 w 335"/>
                <a:gd name="T45" fmla="*/ 71 h 376"/>
                <a:gd name="T46" fmla="*/ 132 w 335"/>
                <a:gd name="T47" fmla="*/ 65 h 376"/>
                <a:gd name="T48" fmla="*/ 124 w 335"/>
                <a:gd name="T49" fmla="*/ 65 h 376"/>
                <a:gd name="T50" fmla="*/ 83 w 335"/>
                <a:gd name="T51" fmla="*/ 65 h 376"/>
                <a:gd name="T52" fmla="*/ 56 w 335"/>
                <a:gd name="T53" fmla="*/ 65 h 376"/>
                <a:gd name="T54" fmla="*/ 43 w 335"/>
                <a:gd name="T55" fmla="*/ 63 h 376"/>
                <a:gd name="T56" fmla="*/ 46 w 335"/>
                <a:gd name="T57" fmla="*/ 40 h 376"/>
                <a:gd name="T58" fmla="*/ 60 w 335"/>
                <a:gd name="T59" fmla="*/ 42 h 376"/>
                <a:gd name="T60" fmla="*/ 78 w 335"/>
                <a:gd name="T61" fmla="*/ 45 h 376"/>
                <a:gd name="T62" fmla="*/ 103 w 335"/>
                <a:gd name="T63" fmla="*/ 47 h 376"/>
                <a:gd name="T64" fmla="*/ 140 w 335"/>
                <a:gd name="T65" fmla="*/ 45 h 376"/>
                <a:gd name="T66" fmla="*/ 167 w 335"/>
                <a:gd name="T67" fmla="*/ 45 h 376"/>
                <a:gd name="T68" fmla="*/ 196 w 335"/>
                <a:gd name="T69" fmla="*/ 42 h 376"/>
                <a:gd name="T70" fmla="*/ 220 w 335"/>
                <a:gd name="T71" fmla="*/ 42 h 376"/>
                <a:gd name="T72" fmla="*/ 247 w 335"/>
                <a:gd name="T73" fmla="*/ 38 h 376"/>
                <a:gd name="T74" fmla="*/ 263 w 335"/>
                <a:gd name="T75" fmla="*/ 34 h 376"/>
                <a:gd name="T76" fmla="*/ 286 w 335"/>
                <a:gd name="T77" fmla="*/ 32 h 376"/>
                <a:gd name="T78" fmla="*/ 309 w 335"/>
                <a:gd name="T79" fmla="*/ 22 h 376"/>
                <a:gd name="T80" fmla="*/ 321 w 335"/>
                <a:gd name="T81" fmla="*/ 14 h 376"/>
                <a:gd name="T82" fmla="*/ 333 w 335"/>
                <a:gd name="T83" fmla="*/ 0 h 376"/>
                <a:gd name="T84" fmla="*/ 335 w 335"/>
                <a:gd name="T85" fmla="*/ 14 h 376"/>
                <a:gd name="T86" fmla="*/ 335 w 335"/>
                <a:gd name="T87" fmla="*/ 321 h 376"/>
                <a:gd name="T88" fmla="*/ 331 w 335"/>
                <a:gd name="T89" fmla="*/ 327 h 3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35"/>
                <a:gd name="T136" fmla="*/ 0 h 376"/>
                <a:gd name="T137" fmla="*/ 335 w 335"/>
                <a:gd name="T138" fmla="*/ 376 h 3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35" h="376">
                  <a:moveTo>
                    <a:pt x="331" y="327"/>
                  </a:moveTo>
                  <a:lnTo>
                    <a:pt x="327" y="331"/>
                  </a:lnTo>
                  <a:lnTo>
                    <a:pt x="317" y="341"/>
                  </a:lnTo>
                  <a:lnTo>
                    <a:pt x="304" y="347"/>
                  </a:lnTo>
                  <a:lnTo>
                    <a:pt x="286" y="355"/>
                  </a:lnTo>
                  <a:lnTo>
                    <a:pt x="270" y="359"/>
                  </a:lnTo>
                  <a:lnTo>
                    <a:pt x="247" y="365"/>
                  </a:lnTo>
                  <a:lnTo>
                    <a:pt x="226" y="370"/>
                  </a:lnTo>
                  <a:lnTo>
                    <a:pt x="198" y="372"/>
                  </a:lnTo>
                  <a:lnTo>
                    <a:pt x="181" y="374"/>
                  </a:lnTo>
                  <a:lnTo>
                    <a:pt x="136" y="376"/>
                  </a:lnTo>
                  <a:lnTo>
                    <a:pt x="97" y="374"/>
                  </a:lnTo>
                  <a:lnTo>
                    <a:pt x="68" y="372"/>
                  </a:lnTo>
                  <a:lnTo>
                    <a:pt x="29" y="365"/>
                  </a:lnTo>
                  <a:lnTo>
                    <a:pt x="9" y="363"/>
                  </a:lnTo>
                  <a:lnTo>
                    <a:pt x="0" y="361"/>
                  </a:lnTo>
                  <a:lnTo>
                    <a:pt x="0" y="276"/>
                  </a:lnTo>
                  <a:lnTo>
                    <a:pt x="89" y="286"/>
                  </a:lnTo>
                  <a:lnTo>
                    <a:pt x="109" y="284"/>
                  </a:lnTo>
                  <a:lnTo>
                    <a:pt x="126" y="284"/>
                  </a:lnTo>
                  <a:lnTo>
                    <a:pt x="136" y="278"/>
                  </a:lnTo>
                  <a:lnTo>
                    <a:pt x="136" y="270"/>
                  </a:lnTo>
                  <a:lnTo>
                    <a:pt x="136" y="71"/>
                  </a:lnTo>
                  <a:lnTo>
                    <a:pt x="132" y="65"/>
                  </a:lnTo>
                  <a:lnTo>
                    <a:pt x="124" y="65"/>
                  </a:lnTo>
                  <a:lnTo>
                    <a:pt x="83" y="65"/>
                  </a:lnTo>
                  <a:lnTo>
                    <a:pt x="56" y="65"/>
                  </a:lnTo>
                  <a:lnTo>
                    <a:pt x="43" y="63"/>
                  </a:lnTo>
                  <a:lnTo>
                    <a:pt x="46" y="40"/>
                  </a:lnTo>
                  <a:lnTo>
                    <a:pt x="60" y="42"/>
                  </a:lnTo>
                  <a:lnTo>
                    <a:pt x="78" y="45"/>
                  </a:lnTo>
                  <a:lnTo>
                    <a:pt x="103" y="47"/>
                  </a:lnTo>
                  <a:lnTo>
                    <a:pt x="140" y="45"/>
                  </a:lnTo>
                  <a:lnTo>
                    <a:pt x="167" y="45"/>
                  </a:lnTo>
                  <a:lnTo>
                    <a:pt x="196" y="42"/>
                  </a:lnTo>
                  <a:lnTo>
                    <a:pt x="220" y="42"/>
                  </a:lnTo>
                  <a:lnTo>
                    <a:pt x="247" y="38"/>
                  </a:lnTo>
                  <a:lnTo>
                    <a:pt x="263" y="34"/>
                  </a:lnTo>
                  <a:lnTo>
                    <a:pt x="286" y="32"/>
                  </a:lnTo>
                  <a:lnTo>
                    <a:pt x="309" y="22"/>
                  </a:lnTo>
                  <a:lnTo>
                    <a:pt x="321" y="14"/>
                  </a:lnTo>
                  <a:lnTo>
                    <a:pt x="333" y="0"/>
                  </a:lnTo>
                  <a:lnTo>
                    <a:pt x="335" y="14"/>
                  </a:lnTo>
                  <a:lnTo>
                    <a:pt x="335" y="321"/>
                  </a:lnTo>
                  <a:lnTo>
                    <a:pt x="331" y="327"/>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09" name="Freeform 20"/>
            <p:cNvSpPr>
              <a:spLocks/>
            </p:cNvSpPr>
            <p:nvPr/>
          </p:nvSpPr>
          <p:spPr bwMode="auto">
            <a:xfrm>
              <a:off x="4672" y="1801"/>
              <a:ext cx="280" cy="55"/>
            </a:xfrm>
            <a:custGeom>
              <a:avLst/>
              <a:gdLst>
                <a:gd name="T0" fmla="*/ 280 w 280"/>
                <a:gd name="T1" fmla="*/ 13 h 55"/>
                <a:gd name="T2" fmla="*/ 280 w 280"/>
                <a:gd name="T3" fmla="*/ 19 h 55"/>
                <a:gd name="T4" fmla="*/ 270 w 280"/>
                <a:gd name="T5" fmla="*/ 29 h 55"/>
                <a:gd name="T6" fmla="*/ 253 w 280"/>
                <a:gd name="T7" fmla="*/ 37 h 55"/>
                <a:gd name="T8" fmla="*/ 229 w 280"/>
                <a:gd name="T9" fmla="*/ 43 h 55"/>
                <a:gd name="T10" fmla="*/ 212 w 280"/>
                <a:gd name="T11" fmla="*/ 47 h 55"/>
                <a:gd name="T12" fmla="*/ 187 w 280"/>
                <a:gd name="T13" fmla="*/ 51 h 55"/>
                <a:gd name="T14" fmla="*/ 148 w 280"/>
                <a:gd name="T15" fmla="*/ 55 h 55"/>
                <a:gd name="T16" fmla="*/ 89 w 280"/>
                <a:gd name="T17" fmla="*/ 55 h 55"/>
                <a:gd name="T18" fmla="*/ 48 w 280"/>
                <a:gd name="T19" fmla="*/ 51 h 55"/>
                <a:gd name="T20" fmla="*/ 19 w 280"/>
                <a:gd name="T21" fmla="*/ 49 h 55"/>
                <a:gd name="T22" fmla="*/ 3 w 280"/>
                <a:gd name="T23" fmla="*/ 47 h 55"/>
                <a:gd name="T24" fmla="*/ 0 w 280"/>
                <a:gd name="T25" fmla="*/ 19 h 55"/>
                <a:gd name="T26" fmla="*/ 202 w 280"/>
                <a:gd name="T27" fmla="*/ 0 h 55"/>
                <a:gd name="T28" fmla="*/ 224 w 280"/>
                <a:gd name="T29" fmla="*/ 0 h 55"/>
                <a:gd name="T30" fmla="*/ 241 w 280"/>
                <a:gd name="T31" fmla="*/ 2 h 55"/>
                <a:gd name="T32" fmla="*/ 272 w 280"/>
                <a:gd name="T33" fmla="*/ 6 h 55"/>
                <a:gd name="T34" fmla="*/ 280 w 280"/>
                <a:gd name="T35" fmla="*/ 13 h 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0"/>
                <a:gd name="T55" fmla="*/ 0 h 55"/>
                <a:gd name="T56" fmla="*/ 280 w 280"/>
                <a:gd name="T57" fmla="*/ 55 h 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0" h="55">
                  <a:moveTo>
                    <a:pt x="280" y="13"/>
                  </a:moveTo>
                  <a:lnTo>
                    <a:pt x="280" y="19"/>
                  </a:lnTo>
                  <a:lnTo>
                    <a:pt x="270" y="29"/>
                  </a:lnTo>
                  <a:lnTo>
                    <a:pt x="253" y="37"/>
                  </a:lnTo>
                  <a:lnTo>
                    <a:pt x="229" y="43"/>
                  </a:lnTo>
                  <a:lnTo>
                    <a:pt x="212" y="47"/>
                  </a:lnTo>
                  <a:lnTo>
                    <a:pt x="187" y="51"/>
                  </a:lnTo>
                  <a:lnTo>
                    <a:pt x="148" y="55"/>
                  </a:lnTo>
                  <a:lnTo>
                    <a:pt x="89" y="55"/>
                  </a:lnTo>
                  <a:lnTo>
                    <a:pt x="48" y="51"/>
                  </a:lnTo>
                  <a:lnTo>
                    <a:pt x="19" y="49"/>
                  </a:lnTo>
                  <a:lnTo>
                    <a:pt x="3" y="47"/>
                  </a:lnTo>
                  <a:lnTo>
                    <a:pt x="0" y="19"/>
                  </a:lnTo>
                  <a:lnTo>
                    <a:pt x="202" y="0"/>
                  </a:lnTo>
                  <a:lnTo>
                    <a:pt x="224" y="0"/>
                  </a:lnTo>
                  <a:lnTo>
                    <a:pt x="241" y="2"/>
                  </a:lnTo>
                  <a:lnTo>
                    <a:pt x="272" y="6"/>
                  </a:lnTo>
                  <a:lnTo>
                    <a:pt x="280" y="13"/>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0" name="Freeform 21"/>
            <p:cNvSpPr>
              <a:spLocks/>
            </p:cNvSpPr>
            <p:nvPr/>
          </p:nvSpPr>
          <p:spPr bwMode="auto">
            <a:xfrm>
              <a:off x="4675" y="1812"/>
              <a:ext cx="289" cy="71"/>
            </a:xfrm>
            <a:custGeom>
              <a:avLst/>
              <a:gdLst>
                <a:gd name="T0" fmla="*/ 285 w 289"/>
                <a:gd name="T1" fmla="*/ 30 h 71"/>
                <a:gd name="T2" fmla="*/ 281 w 289"/>
                <a:gd name="T3" fmla="*/ 38 h 71"/>
                <a:gd name="T4" fmla="*/ 271 w 289"/>
                <a:gd name="T5" fmla="*/ 44 h 71"/>
                <a:gd name="T6" fmla="*/ 263 w 289"/>
                <a:gd name="T7" fmla="*/ 48 h 71"/>
                <a:gd name="T8" fmla="*/ 250 w 289"/>
                <a:gd name="T9" fmla="*/ 52 h 71"/>
                <a:gd name="T10" fmla="*/ 234 w 289"/>
                <a:gd name="T11" fmla="*/ 56 h 71"/>
                <a:gd name="T12" fmla="*/ 211 w 289"/>
                <a:gd name="T13" fmla="*/ 62 h 71"/>
                <a:gd name="T14" fmla="*/ 184 w 289"/>
                <a:gd name="T15" fmla="*/ 67 h 71"/>
                <a:gd name="T16" fmla="*/ 158 w 289"/>
                <a:gd name="T17" fmla="*/ 69 h 71"/>
                <a:gd name="T18" fmla="*/ 117 w 289"/>
                <a:gd name="T19" fmla="*/ 71 h 71"/>
                <a:gd name="T20" fmla="*/ 86 w 289"/>
                <a:gd name="T21" fmla="*/ 71 h 71"/>
                <a:gd name="T22" fmla="*/ 55 w 289"/>
                <a:gd name="T23" fmla="*/ 71 h 71"/>
                <a:gd name="T24" fmla="*/ 10 w 289"/>
                <a:gd name="T25" fmla="*/ 67 h 71"/>
                <a:gd name="T26" fmla="*/ 0 w 289"/>
                <a:gd name="T27" fmla="*/ 67 h 71"/>
                <a:gd name="T28" fmla="*/ 0 w 289"/>
                <a:gd name="T29" fmla="*/ 34 h 71"/>
                <a:gd name="T30" fmla="*/ 8 w 289"/>
                <a:gd name="T31" fmla="*/ 36 h 71"/>
                <a:gd name="T32" fmla="*/ 32 w 289"/>
                <a:gd name="T33" fmla="*/ 40 h 71"/>
                <a:gd name="T34" fmla="*/ 65 w 289"/>
                <a:gd name="T35" fmla="*/ 40 h 71"/>
                <a:gd name="T36" fmla="*/ 117 w 289"/>
                <a:gd name="T37" fmla="*/ 44 h 71"/>
                <a:gd name="T38" fmla="*/ 166 w 289"/>
                <a:gd name="T39" fmla="*/ 40 h 71"/>
                <a:gd name="T40" fmla="*/ 203 w 289"/>
                <a:gd name="T41" fmla="*/ 36 h 71"/>
                <a:gd name="T42" fmla="*/ 232 w 289"/>
                <a:gd name="T43" fmla="*/ 30 h 71"/>
                <a:gd name="T44" fmla="*/ 252 w 289"/>
                <a:gd name="T45" fmla="*/ 22 h 71"/>
                <a:gd name="T46" fmla="*/ 265 w 289"/>
                <a:gd name="T47" fmla="*/ 16 h 71"/>
                <a:gd name="T48" fmla="*/ 273 w 289"/>
                <a:gd name="T49" fmla="*/ 8 h 71"/>
                <a:gd name="T50" fmla="*/ 279 w 289"/>
                <a:gd name="T51" fmla="*/ 0 h 71"/>
                <a:gd name="T52" fmla="*/ 285 w 289"/>
                <a:gd name="T53" fmla="*/ 8 h 71"/>
                <a:gd name="T54" fmla="*/ 289 w 289"/>
                <a:gd name="T55" fmla="*/ 20 h 71"/>
                <a:gd name="T56" fmla="*/ 285 w 289"/>
                <a:gd name="T57" fmla="*/ 3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9"/>
                <a:gd name="T88" fmla="*/ 0 h 71"/>
                <a:gd name="T89" fmla="*/ 289 w 289"/>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9" h="71">
                  <a:moveTo>
                    <a:pt x="285" y="30"/>
                  </a:moveTo>
                  <a:lnTo>
                    <a:pt x="281" y="38"/>
                  </a:lnTo>
                  <a:lnTo>
                    <a:pt x="271" y="44"/>
                  </a:lnTo>
                  <a:lnTo>
                    <a:pt x="263" y="48"/>
                  </a:lnTo>
                  <a:lnTo>
                    <a:pt x="250" y="52"/>
                  </a:lnTo>
                  <a:lnTo>
                    <a:pt x="234" y="56"/>
                  </a:lnTo>
                  <a:lnTo>
                    <a:pt x="211" y="62"/>
                  </a:lnTo>
                  <a:lnTo>
                    <a:pt x="184" y="67"/>
                  </a:lnTo>
                  <a:lnTo>
                    <a:pt x="158" y="69"/>
                  </a:lnTo>
                  <a:lnTo>
                    <a:pt x="117" y="71"/>
                  </a:lnTo>
                  <a:lnTo>
                    <a:pt x="86" y="71"/>
                  </a:lnTo>
                  <a:lnTo>
                    <a:pt x="55" y="71"/>
                  </a:lnTo>
                  <a:lnTo>
                    <a:pt x="10" y="67"/>
                  </a:lnTo>
                  <a:lnTo>
                    <a:pt x="0" y="67"/>
                  </a:lnTo>
                  <a:lnTo>
                    <a:pt x="0" y="34"/>
                  </a:lnTo>
                  <a:lnTo>
                    <a:pt x="8" y="36"/>
                  </a:lnTo>
                  <a:lnTo>
                    <a:pt x="32" y="40"/>
                  </a:lnTo>
                  <a:lnTo>
                    <a:pt x="65" y="40"/>
                  </a:lnTo>
                  <a:lnTo>
                    <a:pt x="117" y="44"/>
                  </a:lnTo>
                  <a:lnTo>
                    <a:pt x="166" y="40"/>
                  </a:lnTo>
                  <a:lnTo>
                    <a:pt x="203" y="36"/>
                  </a:lnTo>
                  <a:lnTo>
                    <a:pt x="232" y="30"/>
                  </a:lnTo>
                  <a:lnTo>
                    <a:pt x="252" y="22"/>
                  </a:lnTo>
                  <a:lnTo>
                    <a:pt x="265" y="16"/>
                  </a:lnTo>
                  <a:lnTo>
                    <a:pt x="273" y="8"/>
                  </a:lnTo>
                  <a:lnTo>
                    <a:pt x="279" y="0"/>
                  </a:lnTo>
                  <a:lnTo>
                    <a:pt x="285" y="8"/>
                  </a:lnTo>
                  <a:lnTo>
                    <a:pt x="289" y="20"/>
                  </a:lnTo>
                  <a:lnTo>
                    <a:pt x="285" y="30"/>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1" name="Freeform 22"/>
            <p:cNvSpPr>
              <a:spLocks/>
            </p:cNvSpPr>
            <p:nvPr/>
          </p:nvSpPr>
          <p:spPr bwMode="auto">
            <a:xfrm>
              <a:off x="4340" y="1822"/>
              <a:ext cx="335" cy="308"/>
            </a:xfrm>
            <a:custGeom>
              <a:avLst/>
              <a:gdLst>
                <a:gd name="T0" fmla="*/ 335 w 335"/>
                <a:gd name="T1" fmla="*/ 0 h 308"/>
                <a:gd name="T2" fmla="*/ 335 w 335"/>
                <a:gd name="T3" fmla="*/ 199 h 308"/>
                <a:gd name="T4" fmla="*/ 335 w 335"/>
                <a:gd name="T5" fmla="*/ 203 h 308"/>
                <a:gd name="T6" fmla="*/ 332 w 335"/>
                <a:gd name="T7" fmla="*/ 211 h 308"/>
                <a:gd name="T8" fmla="*/ 330 w 335"/>
                <a:gd name="T9" fmla="*/ 215 h 308"/>
                <a:gd name="T10" fmla="*/ 312 w 335"/>
                <a:gd name="T11" fmla="*/ 219 h 308"/>
                <a:gd name="T12" fmla="*/ 312 w 335"/>
                <a:gd name="T13" fmla="*/ 252 h 308"/>
                <a:gd name="T14" fmla="*/ 312 w 335"/>
                <a:gd name="T15" fmla="*/ 258 h 308"/>
                <a:gd name="T16" fmla="*/ 306 w 335"/>
                <a:gd name="T17" fmla="*/ 262 h 308"/>
                <a:gd name="T18" fmla="*/ 295 w 335"/>
                <a:gd name="T19" fmla="*/ 264 h 308"/>
                <a:gd name="T20" fmla="*/ 277 w 335"/>
                <a:gd name="T21" fmla="*/ 264 h 308"/>
                <a:gd name="T22" fmla="*/ 252 w 335"/>
                <a:gd name="T23" fmla="*/ 268 h 308"/>
                <a:gd name="T24" fmla="*/ 228 w 335"/>
                <a:gd name="T25" fmla="*/ 270 h 308"/>
                <a:gd name="T26" fmla="*/ 197 w 335"/>
                <a:gd name="T27" fmla="*/ 270 h 308"/>
                <a:gd name="T28" fmla="*/ 158 w 335"/>
                <a:gd name="T29" fmla="*/ 270 h 308"/>
                <a:gd name="T30" fmla="*/ 152 w 335"/>
                <a:gd name="T31" fmla="*/ 278 h 308"/>
                <a:gd name="T32" fmla="*/ 145 w 335"/>
                <a:gd name="T33" fmla="*/ 288 h 308"/>
                <a:gd name="T34" fmla="*/ 139 w 335"/>
                <a:gd name="T35" fmla="*/ 294 h 308"/>
                <a:gd name="T36" fmla="*/ 0 w 335"/>
                <a:gd name="T37" fmla="*/ 308 h 308"/>
                <a:gd name="T38" fmla="*/ 0 w 335"/>
                <a:gd name="T39" fmla="*/ 32 h 308"/>
                <a:gd name="T40" fmla="*/ 328 w 335"/>
                <a:gd name="T41" fmla="*/ 0 h 308"/>
                <a:gd name="T42" fmla="*/ 332 w 335"/>
                <a:gd name="T43" fmla="*/ 0 h 308"/>
                <a:gd name="T44" fmla="*/ 335 w 335"/>
                <a:gd name="T45" fmla="*/ 0 h 3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308"/>
                <a:gd name="T71" fmla="*/ 335 w 335"/>
                <a:gd name="T72" fmla="*/ 308 h 3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308">
                  <a:moveTo>
                    <a:pt x="335" y="0"/>
                  </a:moveTo>
                  <a:lnTo>
                    <a:pt x="335" y="199"/>
                  </a:lnTo>
                  <a:lnTo>
                    <a:pt x="335" y="203"/>
                  </a:lnTo>
                  <a:lnTo>
                    <a:pt x="332" y="211"/>
                  </a:lnTo>
                  <a:lnTo>
                    <a:pt x="330" y="215"/>
                  </a:lnTo>
                  <a:lnTo>
                    <a:pt x="312" y="219"/>
                  </a:lnTo>
                  <a:lnTo>
                    <a:pt x="312" y="252"/>
                  </a:lnTo>
                  <a:lnTo>
                    <a:pt x="312" y="258"/>
                  </a:lnTo>
                  <a:lnTo>
                    <a:pt x="306" y="262"/>
                  </a:lnTo>
                  <a:lnTo>
                    <a:pt x="295" y="264"/>
                  </a:lnTo>
                  <a:lnTo>
                    <a:pt x="277" y="264"/>
                  </a:lnTo>
                  <a:lnTo>
                    <a:pt x="252" y="268"/>
                  </a:lnTo>
                  <a:lnTo>
                    <a:pt x="228" y="270"/>
                  </a:lnTo>
                  <a:lnTo>
                    <a:pt x="197" y="270"/>
                  </a:lnTo>
                  <a:lnTo>
                    <a:pt x="158" y="270"/>
                  </a:lnTo>
                  <a:lnTo>
                    <a:pt x="152" y="278"/>
                  </a:lnTo>
                  <a:lnTo>
                    <a:pt x="145" y="288"/>
                  </a:lnTo>
                  <a:lnTo>
                    <a:pt x="139" y="294"/>
                  </a:lnTo>
                  <a:lnTo>
                    <a:pt x="0" y="308"/>
                  </a:lnTo>
                  <a:lnTo>
                    <a:pt x="0" y="32"/>
                  </a:lnTo>
                  <a:lnTo>
                    <a:pt x="328" y="0"/>
                  </a:lnTo>
                  <a:lnTo>
                    <a:pt x="332" y="0"/>
                  </a:lnTo>
                  <a:lnTo>
                    <a:pt x="335" y="0"/>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2" name="Freeform 23"/>
            <p:cNvSpPr>
              <a:spLocks/>
            </p:cNvSpPr>
            <p:nvPr/>
          </p:nvSpPr>
          <p:spPr bwMode="auto">
            <a:xfrm>
              <a:off x="4222" y="1854"/>
              <a:ext cx="120" cy="280"/>
            </a:xfrm>
            <a:custGeom>
              <a:avLst/>
              <a:gdLst>
                <a:gd name="T0" fmla="*/ 120 w 120"/>
                <a:gd name="T1" fmla="*/ 0 h 280"/>
                <a:gd name="T2" fmla="*/ 120 w 120"/>
                <a:gd name="T3" fmla="*/ 276 h 280"/>
                <a:gd name="T4" fmla="*/ 78 w 120"/>
                <a:gd name="T5" fmla="*/ 280 h 280"/>
                <a:gd name="T6" fmla="*/ 41 w 120"/>
                <a:gd name="T7" fmla="*/ 232 h 280"/>
                <a:gd name="T8" fmla="*/ 31 w 120"/>
                <a:gd name="T9" fmla="*/ 218 h 280"/>
                <a:gd name="T10" fmla="*/ 21 w 120"/>
                <a:gd name="T11" fmla="*/ 209 h 280"/>
                <a:gd name="T12" fmla="*/ 17 w 120"/>
                <a:gd name="T13" fmla="*/ 201 h 280"/>
                <a:gd name="T14" fmla="*/ 9 w 120"/>
                <a:gd name="T15" fmla="*/ 189 h 280"/>
                <a:gd name="T16" fmla="*/ 5 w 120"/>
                <a:gd name="T17" fmla="*/ 175 h 280"/>
                <a:gd name="T18" fmla="*/ 0 w 120"/>
                <a:gd name="T19" fmla="*/ 2 h 280"/>
                <a:gd name="T20" fmla="*/ 78 w 120"/>
                <a:gd name="T21" fmla="*/ 4 h 280"/>
                <a:gd name="T22" fmla="*/ 111 w 120"/>
                <a:gd name="T23" fmla="*/ 0 h 280"/>
                <a:gd name="T24" fmla="*/ 120 w 120"/>
                <a:gd name="T25" fmla="*/ 0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0"/>
                <a:gd name="T40" fmla="*/ 0 h 280"/>
                <a:gd name="T41" fmla="*/ 120 w 120"/>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0" h="280">
                  <a:moveTo>
                    <a:pt x="120" y="0"/>
                  </a:moveTo>
                  <a:lnTo>
                    <a:pt x="120" y="276"/>
                  </a:lnTo>
                  <a:lnTo>
                    <a:pt x="78" y="280"/>
                  </a:lnTo>
                  <a:lnTo>
                    <a:pt x="41" y="232"/>
                  </a:lnTo>
                  <a:lnTo>
                    <a:pt x="31" y="218"/>
                  </a:lnTo>
                  <a:lnTo>
                    <a:pt x="21" y="209"/>
                  </a:lnTo>
                  <a:lnTo>
                    <a:pt x="17" y="201"/>
                  </a:lnTo>
                  <a:lnTo>
                    <a:pt x="9" y="189"/>
                  </a:lnTo>
                  <a:lnTo>
                    <a:pt x="5" y="175"/>
                  </a:lnTo>
                  <a:lnTo>
                    <a:pt x="0" y="2"/>
                  </a:lnTo>
                  <a:lnTo>
                    <a:pt x="78" y="4"/>
                  </a:lnTo>
                  <a:lnTo>
                    <a:pt x="111" y="0"/>
                  </a:lnTo>
                  <a:lnTo>
                    <a:pt x="120" y="0"/>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3" name="Freeform 24"/>
            <p:cNvSpPr>
              <a:spLocks/>
            </p:cNvSpPr>
            <p:nvPr/>
          </p:nvSpPr>
          <p:spPr bwMode="auto">
            <a:xfrm>
              <a:off x="4124" y="1850"/>
              <a:ext cx="103" cy="181"/>
            </a:xfrm>
            <a:custGeom>
              <a:avLst/>
              <a:gdLst>
                <a:gd name="T0" fmla="*/ 103 w 103"/>
                <a:gd name="T1" fmla="*/ 181 h 181"/>
                <a:gd name="T2" fmla="*/ 0 w 103"/>
                <a:gd name="T3" fmla="*/ 175 h 181"/>
                <a:gd name="T4" fmla="*/ 0 w 103"/>
                <a:gd name="T5" fmla="*/ 0 h 181"/>
                <a:gd name="T6" fmla="*/ 103 w 103"/>
                <a:gd name="T7" fmla="*/ 6 h 181"/>
                <a:gd name="T8" fmla="*/ 103 w 103"/>
                <a:gd name="T9" fmla="*/ 181 h 181"/>
                <a:gd name="T10" fmla="*/ 0 60000 65536"/>
                <a:gd name="T11" fmla="*/ 0 60000 65536"/>
                <a:gd name="T12" fmla="*/ 0 60000 65536"/>
                <a:gd name="T13" fmla="*/ 0 60000 65536"/>
                <a:gd name="T14" fmla="*/ 0 60000 65536"/>
                <a:gd name="T15" fmla="*/ 0 w 103"/>
                <a:gd name="T16" fmla="*/ 0 h 181"/>
                <a:gd name="T17" fmla="*/ 103 w 103"/>
                <a:gd name="T18" fmla="*/ 181 h 181"/>
              </a:gdLst>
              <a:ahLst/>
              <a:cxnLst>
                <a:cxn ang="T10">
                  <a:pos x="T0" y="T1"/>
                </a:cxn>
                <a:cxn ang="T11">
                  <a:pos x="T2" y="T3"/>
                </a:cxn>
                <a:cxn ang="T12">
                  <a:pos x="T4" y="T5"/>
                </a:cxn>
                <a:cxn ang="T13">
                  <a:pos x="T6" y="T7"/>
                </a:cxn>
                <a:cxn ang="T14">
                  <a:pos x="T8" y="T9"/>
                </a:cxn>
              </a:cxnLst>
              <a:rect l="T15" t="T16" r="T17" b="T18"/>
              <a:pathLst>
                <a:path w="103" h="181">
                  <a:moveTo>
                    <a:pt x="103" y="181"/>
                  </a:moveTo>
                  <a:lnTo>
                    <a:pt x="0" y="175"/>
                  </a:lnTo>
                  <a:lnTo>
                    <a:pt x="0" y="0"/>
                  </a:lnTo>
                  <a:lnTo>
                    <a:pt x="103" y="6"/>
                  </a:lnTo>
                  <a:lnTo>
                    <a:pt x="103" y="181"/>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4" name="Freeform 25"/>
            <p:cNvSpPr>
              <a:spLocks/>
            </p:cNvSpPr>
            <p:nvPr/>
          </p:nvSpPr>
          <p:spPr bwMode="auto">
            <a:xfrm>
              <a:off x="4428" y="1854"/>
              <a:ext cx="175" cy="75"/>
            </a:xfrm>
            <a:custGeom>
              <a:avLst/>
              <a:gdLst>
                <a:gd name="T0" fmla="*/ 175 w 175"/>
                <a:gd name="T1" fmla="*/ 0 h 75"/>
                <a:gd name="T2" fmla="*/ 175 w 175"/>
                <a:gd name="T3" fmla="*/ 51 h 75"/>
                <a:gd name="T4" fmla="*/ 0 w 175"/>
                <a:gd name="T5" fmla="*/ 75 h 75"/>
                <a:gd name="T6" fmla="*/ 0 w 175"/>
                <a:gd name="T7" fmla="*/ 25 h 75"/>
                <a:gd name="T8" fmla="*/ 175 w 175"/>
                <a:gd name="T9" fmla="*/ 0 h 75"/>
                <a:gd name="T10" fmla="*/ 0 60000 65536"/>
                <a:gd name="T11" fmla="*/ 0 60000 65536"/>
                <a:gd name="T12" fmla="*/ 0 60000 65536"/>
                <a:gd name="T13" fmla="*/ 0 60000 65536"/>
                <a:gd name="T14" fmla="*/ 0 60000 65536"/>
                <a:gd name="T15" fmla="*/ 0 w 175"/>
                <a:gd name="T16" fmla="*/ 0 h 75"/>
                <a:gd name="T17" fmla="*/ 175 w 175"/>
                <a:gd name="T18" fmla="*/ 75 h 75"/>
              </a:gdLst>
              <a:ahLst/>
              <a:cxnLst>
                <a:cxn ang="T10">
                  <a:pos x="T0" y="T1"/>
                </a:cxn>
                <a:cxn ang="T11">
                  <a:pos x="T2" y="T3"/>
                </a:cxn>
                <a:cxn ang="T12">
                  <a:pos x="T4" y="T5"/>
                </a:cxn>
                <a:cxn ang="T13">
                  <a:pos x="T6" y="T7"/>
                </a:cxn>
                <a:cxn ang="T14">
                  <a:pos x="T8" y="T9"/>
                </a:cxn>
              </a:cxnLst>
              <a:rect l="T15" t="T16" r="T17" b="T18"/>
              <a:pathLst>
                <a:path w="175" h="75">
                  <a:moveTo>
                    <a:pt x="175" y="0"/>
                  </a:moveTo>
                  <a:lnTo>
                    <a:pt x="175" y="51"/>
                  </a:lnTo>
                  <a:lnTo>
                    <a:pt x="0" y="75"/>
                  </a:lnTo>
                  <a:lnTo>
                    <a:pt x="0" y="25"/>
                  </a:lnTo>
                  <a:lnTo>
                    <a:pt x="175"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5" name="Freeform 26"/>
            <p:cNvSpPr>
              <a:spLocks/>
            </p:cNvSpPr>
            <p:nvPr/>
          </p:nvSpPr>
          <p:spPr bwMode="auto">
            <a:xfrm>
              <a:off x="4629" y="1891"/>
              <a:ext cx="140" cy="231"/>
            </a:xfrm>
            <a:custGeom>
              <a:avLst/>
              <a:gdLst>
                <a:gd name="T0" fmla="*/ 140 w 140"/>
                <a:gd name="T1" fmla="*/ 18 h 231"/>
                <a:gd name="T2" fmla="*/ 140 w 140"/>
                <a:gd name="T3" fmla="*/ 209 h 231"/>
                <a:gd name="T4" fmla="*/ 138 w 140"/>
                <a:gd name="T5" fmla="*/ 217 h 231"/>
                <a:gd name="T6" fmla="*/ 132 w 140"/>
                <a:gd name="T7" fmla="*/ 223 h 231"/>
                <a:gd name="T8" fmla="*/ 120 w 140"/>
                <a:gd name="T9" fmla="*/ 229 h 231"/>
                <a:gd name="T10" fmla="*/ 101 w 140"/>
                <a:gd name="T11" fmla="*/ 231 h 231"/>
                <a:gd name="T12" fmla="*/ 70 w 140"/>
                <a:gd name="T13" fmla="*/ 231 h 231"/>
                <a:gd name="T14" fmla="*/ 50 w 140"/>
                <a:gd name="T15" fmla="*/ 227 h 231"/>
                <a:gd name="T16" fmla="*/ 25 w 140"/>
                <a:gd name="T17" fmla="*/ 223 h 231"/>
                <a:gd name="T18" fmla="*/ 0 w 140"/>
                <a:gd name="T19" fmla="*/ 221 h 231"/>
                <a:gd name="T20" fmla="*/ 0 w 140"/>
                <a:gd name="T21" fmla="*/ 195 h 231"/>
                <a:gd name="T22" fmla="*/ 17 w 140"/>
                <a:gd name="T23" fmla="*/ 193 h 231"/>
                <a:gd name="T24" fmla="*/ 23 w 140"/>
                <a:gd name="T25" fmla="*/ 189 h 231"/>
                <a:gd name="T26" fmla="*/ 23 w 140"/>
                <a:gd name="T27" fmla="*/ 185 h 231"/>
                <a:gd name="T28" fmla="*/ 23 w 140"/>
                <a:gd name="T29" fmla="*/ 176 h 231"/>
                <a:gd name="T30" fmla="*/ 23 w 140"/>
                <a:gd name="T31" fmla="*/ 150 h 231"/>
                <a:gd name="T32" fmla="*/ 29 w 140"/>
                <a:gd name="T33" fmla="*/ 148 h 231"/>
                <a:gd name="T34" fmla="*/ 39 w 140"/>
                <a:gd name="T35" fmla="*/ 144 h 231"/>
                <a:gd name="T36" fmla="*/ 46 w 140"/>
                <a:gd name="T37" fmla="*/ 136 h 231"/>
                <a:gd name="T38" fmla="*/ 46 w 140"/>
                <a:gd name="T39" fmla="*/ 4 h 231"/>
                <a:gd name="T40" fmla="*/ 54 w 140"/>
                <a:gd name="T41" fmla="*/ 4 h 231"/>
                <a:gd name="T42" fmla="*/ 62 w 140"/>
                <a:gd name="T43" fmla="*/ 6 h 231"/>
                <a:gd name="T44" fmla="*/ 78 w 140"/>
                <a:gd name="T45" fmla="*/ 6 h 231"/>
                <a:gd name="T46" fmla="*/ 103 w 140"/>
                <a:gd name="T47" fmla="*/ 4 h 231"/>
                <a:gd name="T48" fmla="*/ 120 w 140"/>
                <a:gd name="T49" fmla="*/ 0 h 231"/>
                <a:gd name="T50" fmla="*/ 130 w 140"/>
                <a:gd name="T51" fmla="*/ 0 h 231"/>
                <a:gd name="T52" fmla="*/ 136 w 140"/>
                <a:gd name="T53" fmla="*/ 0 h 231"/>
                <a:gd name="T54" fmla="*/ 140 w 140"/>
                <a:gd name="T55" fmla="*/ 4 h 231"/>
                <a:gd name="T56" fmla="*/ 140 w 140"/>
                <a:gd name="T57" fmla="*/ 10 h 231"/>
                <a:gd name="T58" fmla="*/ 140 w 140"/>
                <a:gd name="T59" fmla="*/ 18 h 2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0"/>
                <a:gd name="T91" fmla="*/ 0 h 231"/>
                <a:gd name="T92" fmla="*/ 140 w 140"/>
                <a:gd name="T93" fmla="*/ 231 h 2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0" h="231">
                  <a:moveTo>
                    <a:pt x="140" y="18"/>
                  </a:moveTo>
                  <a:lnTo>
                    <a:pt x="140" y="209"/>
                  </a:lnTo>
                  <a:lnTo>
                    <a:pt x="138" y="217"/>
                  </a:lnTo>
                  <a:lnTo>
                    <a:pt x="132" y="223"/>
                  </a:lnTo>
                  <a:lnTo>
                    <a:pt x="120" y="229"/>
                  </a:lnTo>
                  <a:lnTo>
                    <a:pt x="101" y="231"/>
                  </a:lnTo>
                  <a:lnTo>
                    <a:pt x="70" y="231"/>
                  </a:lnTo>
                  <a:lnTo>
                    <a:pt x="50" y="227"/>
                  </a:lnTo>
                  <a:lnTo>
                    <a:pt x="25" y="223"/>
                  </a:lnTo>
                  <a:lnTo>
                    <a:pt x="0" y="221"/>
                  </a:lnTo>
                  <a:lnTo>
                    <a:pt x="0" y="195"/>
                  </a:lnTo>
                  <a:lnTo>
                    <a:pt x="17" y="193"/>
                  </a:lnTo>
                  <a:lnTo>
                    <a:pt x="23" y="189"/>
                  </a:lnTo>
                  <a:lnTo>
                    <a:pt x="23" y="185"/>
                  </a:lnTo>
                  <a:lnTo>
                    <a:pt x="23" y="176"/>
                  </a:lnTo>
                  <a:lnTo>
                    <a:pt x="23" y="150"/>
                  </a:lnTo>
                  <a:lnTo>
                    <a:pt x="29" y="148"/>
                  </a:lnTo>
                  <a:lnTo>
                    <a:pt x="39" y="144"/>
                  </a:lnTo>
                  <a:lnTo>
                    <a:pt x="46" y="136"/>
                  </a:lnTo>
                  <a:lnTo>
                    <a:pt x="46" y="4"/>
                  </a:lnTo>
                  <a:lnTo>
                    <a:pt x="54" y="4"/>
                  </a:lnTo>
                  <a:lnTo>
                    <a:pt x="62" y="6"/>
                  </a:lnTo>
                  <a:lnTo>
                    <a:pt x="78" y="6"/>
                  </a:lnTo>
                  <a:lnTo>
                    <a:pt x="103" y="4"/>
                  </a:lnTo>
                  <a:lnTo>
                    <a:pt x="120" y="0"/>
                  </a:lnTo>
                  <a:lnTo>
                    <a:pt x="130" y="0"/>
                  </a:lnTo>
                  <a:lnTo>
                    <a:pt x="136" y="0"/>
                  </a:lnTo>
                  <a:lnTo>
                    <a:pt x="140" y="4"/>
                  </a:lnTo>
                  <a:lnTo>
                    <a:pt x="140" y="10"/>
                  </a:lnTo>
                  <a:lnTo>
                    <a:pt x="140" y="18"/>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6" name="Freeform 27"/>
            <p:cNvSpPr>
              <a:spLocks/>
            </p:cNvSpPr>
            <p:nvPr/>
          </p:nvSpPr>
          <p:spPr bwMode="auto">
            <a:xfrm>
              <a:off x="4171" y="1929"/>
              <a:ext cx="27" cy="67"/>
            </a:xfrm>
            <a:custGeom>
              <a:avLst/>
              <a:gdLst>
                <a:gd name="T0" fmla="*/ 27 w 27"/>
                <a:gd name="T1" fmla="*/ 67 h 67"/>
                <a:gd name="T2" fmla="*/ 19 w 27"/>
                <a:gd name="T3" fmla="*/ 63 h 67"/>
                <a:gd name="T4" fmla="*/ 14 w 27"/>
                <a:gd name="T5" fmla="*/ 59 h 67"/>
                <a:gd name="T6" fmla="*/ 4 w 27"/>
                <a:gd name="T7" fmla="*/ 55 h 67"/>
                <a:gd name="T8" fmla="*/ 0 w 27"/>
                <a:gd name="T9" fmla="*/ 45 h 67"/>
                <a:gd name="T10" fmla="*/ 0 w 27"/>
                <a:gd name="T11" fmla="*/ 33 h 67"/>
                <a:gd name="T12" fmla="*/ 4 w 27"/>
                <a:gd name="T13" fmla="*/ 21 h 67"/>
                <a:gd name="T14" fmla="*/ 14 w 27"/>
                <a:gd name="T15" fmla="*/ 10 h 67"/>
                <a:gd name="T16" fmla="*/ 27 w 27"/>
                <a:gd name="T17" fmla="*/ 0 h 67"/>
                <a:gd name="T18" fmla="*/ 27 w 27"/>
                <a:gd name="T19" fmla="*/ 6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67"/>
                <a:gd name="T32" fmla="*/ 27 w 2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67">
                  <a:moveTo>
                    <a:pt x="27" y="67"/>
                  </a:moveTo>
                  <a:lnTo>
                    <a:pt x="19" y="63"/>
                  </a:lnTo>
                  <a:lnTo>
                    <a:pt x="14" y="59"/>
                  </a:lnTo>
                  <a:lnTo>
                    <a:pt x="4" y="55"/>
                  </a:lnTo>
                  <a:lnTo>
                    <a:pt x="0" y="45"/>
                  </a:lnTo>
                  <a:lnTo>
                    <a:pt x="0" y="33"/>
                  </a:lnTo>
                  <a:lnTo>
                    <a:pt x="4" y="21"/>
                  </a:lnTo>
                  <a:lnTo>
                    <a:pt x="14" y="10"/>
                  </a:lnTo>
                  <a:lnTo>
                    <a:pt x="27" y="0"/>
                  </a:lnTo>
                  <a:lnTo>
                    <a:pt x="27" y="6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7" name="Freeform 28"/>
            <p:cNvSpPr>
              <a:spLocks/>
            </p:cNvSpPr>
            <p:nvPr/>
          </p:nvSpPr>
          <p:spPr bwMode="auto">
            <a:xfrm>
              <a:off x="4693" y="2009"/>
              <a:ext cx="14" cy="52"/>
            </a:xfrm>
            <a:custGeom>
              <a:avLst/>
              <a:gdLst>
                <a:gd name="T0" fmla="*/ 14 w 14"/>
                <a:gd name="T1" fmla="*/ 8 h 52"/>
                <a:gd name="T2" fmla="*/ 14 w 14"/>
                <a:gd name="T3" fmla="*/ 48 h 52"/>
                <a:gd name="T4" fmla="*/ 8 w 14"/>
                <a:gd name="T5" fmla="*/ 52 h 52"/>
                <a:gd name="T6" fmla="*/ 2 w 14"/>
                <a:gd name="T7" fmla="*/ 52 h 52"/>
                <a:gd name="T8" fmla="*/ 0 w 14"/>
                <a:gd name="T9" fmla="*/ 44 h 52"/>
                <a:gd name="T10" fmla="*/ 0 w 14"/>
                <a:gd name="T11" fmla="*/ 6 h 52"/>
                <a:gd name="T12" fmla="*/ 4 w 14"/>
                <a:gd name="T13" fmla="*/ 0 h 52"/>
                <a:gd name="T14" fmla="*/ 12 w 14"/>
                <a:gd name="T15" fmla="*/ 2 h 52"/>
                <a:gd name="T16" fmla="*/ 14 w 14"/>
                <a:gd name="T17" fmla="*/ 8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52"/>
                <a:gd name="T29" fmla="*/ 14 w 14"/>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52">
                  <a:moveTo>
                    <a:pt x="14" y="8"/>
                  </a:moveTo>
                  <a:lnTo>
                    <a:pt x="14" y="48"/>
                  </a:lnTo>
                  <a:lnTo>
                    <a:pt x="8" y="52"/>
                  </a:lnTo>
                  <a:lnTo>
                    <a:pt x="2" y="52"/>
                  </a:lnTo>
                  <a:lnTo>
                    <a:pt x="0" y="44"/>
                  </a:lnTo>
                  <a:lnTo>
                    <a:pt x="0" y="6"/>
                  </a:lnTo>
                  <a:lnTo>
                    <a:pt x="4" y="0"/>
                  </a:lnTo>
                  <a:lnTo>
                    <a:pt x="12" y="2"/>
                  </a:lnTo>
                  <a:lnTo>
                    <a:pt x="14" y="8"/>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8" name="Freeform 29"/>
            <p:cNvSpPr>
              <a:spLocks/>
            </p:cNvSpPr>
            <p:nvPr/>
          </p:nvSpPr>
          <p:spPr bwMode="auto">
            <a:xfrm>
              <a:off x="4695" y="1909"/>
              <a:ext cx="12" cy="53"/>
            </a:xfrm>
            <a:custGeom>
              <a:avLst/>
              <a:gdLst>
                <a:gd name="T0" fmla="*/ 12 w 12"/>
                <a:gd name="T1" fmla="*/ 8 h 53"/>
                <a:gd name="T2" fmla="*/ 12 w 12"/>
                <a:gd name="T3" fmla="*/ 49 h 53"/>
                <a:gd name="T4" fmla="*/ 8 w 12"/>
                <a:gd name="T5" fmla="*/ 53 h 53"/>
                <a:gd name="T6" fmla="*/ 2 w 12"/>
                <a:gd name="T7" fmla="*/ 53 h 53"/>
                <a:gd name="T8" fmla="*/ 0 w 12"/>
                <a:gd name="T9" fmla="*/ 47 h 53"/>
                <a:gd name="T10" fmla="*/ 0 w 12"/>
                <a:gd name="T11" fmla="*/ 6 h 53"/>
                <a:gd name="T12" fmla="*/ 4 w 12"/>
                <a:gd name="T13" fmla="*/ 0 h 53"/>
                <a:gd name="T14" fmla="*/ 10 w 12"/>
                <a:gd name="T15" fmla="*/ 2 h 53"/>
                <a:gd name="T16" fmla="*/ 12 w 12"/>
                <a:gd name="T17" fmla="*/ 8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53"/>
                <a:gd name="T29" fmla="*/ 12 w 12"/>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53">
                  <a:moveTo>
                    <a:pt x="12" y="8"/>
                  </a:moveTo>
                  <a:lnTo>
                    <a:pt x="12" y="49"/>
                  </a:lnTo>
                  <a:lnTo>
                    <a:pt x="8" y="53"/>
                  </a:lnTo>
                  <a:lnTo>
                    <a:pt x="2" y="53"/>
                  </a:lnTo>
                  <a:lnTo>
                    <a:pt x="0" y="47"/>
                  </a:lnTo>
                  <a:lnTo>
                    <a:pt x="0" y="6"/>
                  </a:lnTo>
                  <a:lnTo>
                    <a:pt x="4" y="0"/>
                  </a:lnTo>
                  <a:lnTo>
                    <a:pt x="10" y="2"/>
                  </a:lnTo>
                  <a:lnTo>
                    <a:pt x="12" y="8"/>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19" name="Freeform 30"/>
            <p:cNvSpPr>
              <a:spLocks/>
            </p:cNvSpPr>
            <p:nvPr/>
          </p:nvSpPr>
          <p:spPr bwMode="auto">
            <a:xfrm>
              <a:off x="4124" y="1929"/>
              <a:ext cx="74" cy="67"/>
            </a:xfrm>
            <a:custGeom>
              <a:avLst/>
              <a:gdLst>
                <a:gd name="T0" fmla="*/ 72 w 74"/>
                <a:gd name="T1" fmla="*/ 67 h 67"/>
                <a:gd name="T2" fmla="*/ 16 w 74"/>
                <a:gd name="T3" fmla="*/ 67 h 67"/>
                <a:gd name="T4" fmla="*/ 4 w 74"/>
                <a:gd name="T5" fmla="*/ 55 h 67"/>
                <a:gd name="T6" fmla="*/ 0 w 74"/>
                <a:gd name="T7" fmla="*/ 39 h 67"/>
                <a:gd name="T8" fmla="*/ 2 w 74"/>
                <a:gd name="T9" fmla="*/ 25 h 67"/>
                <a:gd name="T10" fmla="*/ 14 w 74"/>
                <a:gd name="T11" fmla="*/ 10 h 67"/>
                <a:gd name="T12" fmla="*/ 20 w 74"/>
                <a:gd name="T13" fmla="*/ 0 h 67"/>
                <a:gd name="T14" fmla="*/ 74 w 74"/>
                <a:gd name="T15" fmla="*/ 0 h 67"/>
                <a:gd name="T16" fmla="*/ 66 w 74"/>
                <a:gd name="T17" fmla="*/ 8 h 67"/>
                <a:gd name="T18" fmla="*/ 53 w 74"/>
                <a:gd name="T19" fmla="*/ 17 h 67"/>
                <a:gd name="T20" fmla="*/ 47 w 74"/>
                <a:gd name="T21" fmla="*/ 33 h 67"/>
                <a:gd name="T22" fmla="*/ 47 w 74"/>
                <a:gd name="T23" fmla="*/ 49 h 67"/>
                <a:gd name="T24" fmla="*/ 57 w 74"/>
                <a:gd name="T25" fmla="*/ 59 h 67"/>
                <a:gd name="T26" fmla="*/ 72 w 74"/>
                <a:gd name="T27" fmla="*/ 67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67"/>
                <a:gd name="T44" fmla="*/ 74 w 74"/>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67">
                  <a:moveTo>
                    <a:pt x="72" y="67"/>
                  </a:moveTo>
                  <a:lnTo>
                    <a:pt x="16" y="67"/>
                  </a:lnTo>
                  <a:lnTo>
                    <a:pt x="4" y="55"/>
                  </a:lnTo>
                  <a:lnTo>
                    <a:pt x="0" y="39"/>
                  </a:lnTo>
                  <a:lnTo>
                    <a:pt x="2" y="25"/>
                  </a:lnTo>
                  <a:lnTo>
                    <a:pt x="14" y="10"/>
                  </a:lnTo>
                  <a:lnTo>
                    <a:pt x="20" y="0"/>
                  </a:lnTo>
                  <a:lnTo>
                    <a:pt x="74" y="0"/>
                  </a:lnTo>
                  <a:lnTo>
                    <a:pt x="66" y="8"/>
                  </a:lnTo>
                  <a:lnTo>
                    <a:pt x="53" y="17"/>
                  </a:lnTo>
                  <a:lnTo>
                    <a:pt x="47" y="33"/>
                  </a:lnTo>
                  <a:lnTo>
                    <a:pt x="47" y="49"/>
                  </a:lnTo>
                  <a:lnTo>
                    <a:pt x="57" y="59"/>
                  </a:lnTo>
                  <a:lnTo>
                    <a:pt x="72" y="6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0" name="Freeform 31"/>
            <p:cNvSpPr>
              <a:spLocks/>
            </p:cNvSpPr>
            <p:nvPr/>
          </p:nvSpPr>
          <p:spPr bwMode="auto">
            <a:xfrm>
              <a:off x="4173" y="2078"/>
              <a:ext cx="127" cy="56"/>
            </a:xfrm>
            <a:custGeom>
              <a:avLst/>
              <a:gdLst>
                <a:gd name="T0" fmla="*/ 88 w 127"/>
                <a:gd name="T1" fmla="*/ 6 h 56"/>
                <a:gd name="T2" fmla="*/ 127 w 127"/>
                <a:gd name="T3" fmla="*/ 56 h 56"/>
                <a:gd name="T4" fmla="*/ 45 w 127"/>
                <a:gd name="T5" fmla="*/ 44 h 56"/>
                <a:gd name="T6" fmla="*/ 0 w 127"/>
                <a:gd name="T7" fmla="*/ 0 h 56"/>
                <a:gd name="T8" fmla="*/ 88 w 127"/>
                <a:gd name="T9" fmla="*/ 6 h 56"/>
                <a:gd name="T10" fmla="*/ 0 60000 65536"/>
                <a:gd name="T11" fmla="*/ 0 60000 65536"/>
                <a:gd name="T12" fmla="*/ 0 60000 65536"/>
                <a:gd name="T13" fmla="*/ 0 60000 65536"/>
                <a:gd name="T14" fmla="*/ 0 60000 65536"/>
                <a:gd name="T15" fmla="*/ 0 w 127"/>
                <a:gd name="T16" fmla="*/ 0 h 56"/>
                <a:gd name="T17" fmla="*/ 127 w 127"/>
                <a:gd name="T18" fmla="*/ 56 h 56"/>
              </a:gdLst>
              <a:ahLst/>
              <a:cxnLst>
                <a:cxn ang="T10">
                  <a:pos x="T0" y="T1"/>
                </a:cxn>
                <a:cxn ang="T11">
                  <a:pos x="T2" y="T3"/>
                </a:cxn>
                <a:cxn ang="T12">
                  <a:pos x="T4" y="T5"/>
                </a:cxn>
                <a:cxn ang="T13">
                  <a:pos x="T6" y="T7"/>
                </a:cxn>
                <a:cxn ang="T14">
                  <a:pos x="T8" y="T9"/>
                </a:cxn>
              </a:cxnLst>
              <a:rect l="T15" t="T16" r="T17" b="T18"/>
              <a:pathLst>
                <a:path w="127" h="56">
                  <a:moveTo>
                    <a:pt x="88" y="6"/>
                  </a:moveTo>
                  <a:lnTo>
                    <a:pt x="127" y="56"/>
                  </a:lnTo>
                  <a:lnTo>
                    <a:pt x="45" y="44"/>
                  </a:lnTo>
                  <a:lnTo>
                    <a:pt x="0" y="0"/>
                  </a:lnTo>
                  <a:lnTo>
                    <a:pt x="88" y="6"/>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1" name="Freeform 32"/>
            <p:cNvSpPr>
              <a:spLocks/>
            </p:cNvSpPr>
            <p:nvPr/>
          </p:nvSpPr>
          <p:spPr bwMode="auto">
            <a:xfrm>
              <a:off x="4512" y="2086"/>
              <a:ext cx="117" cy="475"/>
            </a:xfrm>
            <a:custGeom>
              <a:avLst/>
              <a:gdLst>
                <a:gd name="T0" fmla="*/ 64 w 117"/>
                <a:gd name="T1" fmla="*/ 4 h 475"/>
                <a:gd name="T2" fmla="*/ 89 w 117"/>
                <a:gd name="T3" fmla="*/ 2 h 475"/>
                <a:gd name="T4" fmla="*/ 109 w 117"/>
                <a:gd name="T5" fmla="*/ 0 h 475"/>
                <a:gd name="T6" fmla="*/ 117 w 117"/>
                <a:gd name="T7" fmla="*/ 2 h 475"/>
                <a:gd name="T8" fmla="*/ 117 w 117"/>
                <a:gd name="T9" fmla="*/ 453 h 475"/>
                <a:gd name="T10" fmla="*/ 113 w 117"/>
                <a:gd name="T11" fmla="*/ 461 h 475"/>
                <a:gd name="T12" fmla="*/ 107 w 117"/>
                <a:gd name="T13" fmla="*/ 465 h 475"/>
                <a:gd name="T14" fmla="*/ 99 w 117"/>
                <a:gd name="T15" fmla="*/ 469 h 475"/>
                <a:gd name="T16" fmla="*/ 93 w 117"/>
                <a:gd name="T17" fmla="*/ 471 h 475"/>
                <a:gd name="T18" fmla="*/ 82 w 117"/>
                <a:gd name="T19" fmla="*/ 473 h 475"/>
                <a:gd name="T20" fmla="*/ 72 w 117"/>
                <a:gd name="T21" fmla="*/ 475 h 475"/>
                <a:gd name="T22" fmla="*/ 62 w 117"/>
                <a:gd name="T23" fmla="*/ 475 h 475"/>
                <a:gd name="T24" fmla="*/ 54 w 117"/>
                <a:gd name="T25" fmla="*/ 475 h 475"/>
                <a:gd name="T26" fmla="*/ 43 w 117"/>
                <a:gd name="T27" fmla="*/ 475 h 475"/>
                <a:gd name="T28" fmla="*/ 35 w 117"/>
                <a:gd name="T29" fmla="*/ 473 h 475"/>
                <a:gd name="T30" fmla="*/ 25 w 117"/>
                <a:gd name="T31" fmla="*/ 471 h 475"/>
                <a:gd name="T32" fmla="*/ 19 w 117"/>
                <a:gd name="T33" fmla="*/ 469 h 475"/>
                <a:gd name="T34" fmla="*/ 12 w 117"/>
                <a:gd name="T35" fmla="*/ 465 h 475"/>
                <a:gd name="T36" fmla="*/ 6 w 117"/>
                <a:gd name="T37" fmla="*/ 463 h 475"/>
                <a:gd name="T38" fmla="*/ 0 w 117"/>
                <a:gd name="T39" fmla="*/ 455 h 475"/>
                <a:gd name="T40" fmla="*/ 0 w 117"/>
                <a:gd name="T41" fmla="*/ 4 h 475"/>
                <a:gd name="T42" fmla="*/ 21 w 117"/>
                <a:gd name="T43" fmla="*/ 4 h 475"/>
                <a:gd name="T44" fmla="*/ 43 w 117"/>
                <a:gd name="T45" fmla="*/ 4 h 475"/>
                <a:gd name="T46" fmla="*/ 64 w 117"/>
                <a:gd name="T47" fmla="*/ 4 h 4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475"/>
                <a:gd name="T74" fmla="*/ 117 w 117"/>
                <a:gd name="T75" fmla="*/ 475 h 4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475">
                  <a:moveTo>
                    <a:pt x="64" y="4"/>
                  </a:moveTo>
                  <a:lnTo>
                    <a:pt x="89" y="2"/>
                  </a:lnTo>
                  <a:lnTo>
                    <a:pt x="109" y="0"/>
                  </a:lnTo>
                  <a:lnTo>
                    <a:pt x="117" y="2"/>
                  </a:lnTo>
                  <a:lnTo>
                    <a:pt x="117" y="453"/>
                  </a:lnTo>
                  <a:lnTo>
                    <a:pt x="113" y="461"/>
                  </a:lnTo>
                  <a:lnTo>
                    <a:pt x="107" y="465"/>
                  </a:lnTo>
                  <a:lnTo>
                    <a:pt x="99" y="469"/>
                  </a:lnTo>
                  <a:lnTo>
                    <a:pt x="93" y="471"/>
                  </a:lnTo>
                  <a:lnTo>
                    <a:pt x="82" y="473"/>
                  </a:lnTo>
                  <a:lnTo>
                    <a:pt x="72" y="475"/>
                  </a:lnTo>
                  <a:lnTo>
                    <a:pt x="62" y="475"/>
                  </a:lnTo>
                  <a:lnTo>
                    <a:pt x="54" y="475"/>
                  </a:lnTo>
                  <a:lnTo>
                    <a:pt x="43" y="475"/>
                  </a:lnTo>
                  <a:lnTo>
                    <a:pt x="35" y="473"/>
                  </a:lnTo>
                  <a:lnTo>
                    <a:pt x="25" y="471"/>
                  </a:lnTo>
                  <a:lnTo>
                    <a:pt x="19" y="469"/>
                  </a:lnTo>
                  <a:lnTo>
                    <a:pt x="12" y="465"/>
                  </a:lnTo>
                  <a:lnTo>
                    <a:pt x="6" y="463"/>
                  </a:lnTo>
                  <a:lnTo>
                    <a:pt x="0" y="455"/>
                  </a:lnTo>
                  <a:lnTo>
                    <a:pt x="0" y="4"/>
                  </a:lnTo>
                  <a:lnTo>
                    <a:pt x="21" y="4"/>
                  </a:lnTo>
                  <a:lnTo>
                    <a:pt x="43" y="4"/>
                  </a:lnTo>
                  <a:lnTo>
                    <a:pt x="64" y="4"/>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2" name="Freeform 33"/>
            <p:cNvSpPr>
              <a:spLocks/>
            </p:cNvSpPr>
            <p:nvPr/>
          </p:nvSpPr>
          <p:spPr bwMode="auto">
            <a:xfrm>
              <a:off x="4510" y="2650"/>
              <a:ext cx="119" cy="187"/>
            </a:xfrm>
            <a:custGeom>
              <a:avLst/>
              <a:gdLst>
                <a:gd name="T0" fmla="*/ 66 w 119"/>
                <a:gd name="T1" fmla="*/ 5 h 187"/>
                <a:gd name="T2" fmla="*/ 91 w 119"/>
                <a:gd name="T3" fmla="*/ 5 h 187"/>
                <a:gd name="T4" fmla="*/ 111 w 119"/>
                <a:gd name="T5" fmla="*/ 0 h 187"/>
                <a:gd name="T6" fmla="*/ 119 w 119"/>
                <a:gd name="T7" fmla="*/ 0 h 187"/>
                <a:gd name="T8" fmla="*/ 119 w 119"/>
                <a:gd name="T9" fmla="*/ 165 h 187"/>
                <a:gd name="T10" fmla="*/ 115 w 119"/>
                <a:gd name="T11" fmla="*/ 171 h 187"/>
                <a:gd name="T12" fmla="*/ 109 w 119"/>
                <a:gd name="T13" fmla="*/ 177 h 187"/>
                <a:gd name="T14" fmla="*/ 101 w 119"/>
                <a:gd name="T15" fmla="*/ 179 h 187"/>
                <a:gd name="T16" fmla="*/ 95 w 119"/>
                <a:gd name="T17" fmla="*/ 183 h 187"/>
                <a:gd name="T18" fmla="*/ 84 w 119"/>
                <a:gd name="T19" fmla="*/ 185 h 187"/>
                <a:gd name="T20" fmla="*/ 74 w 119"/>
                <a:gd name="T21" fmla="*/ 185 h 187"/>
                <a:gd name="T22" fmla="*/ 64 w 119"/>
                <a:gd name="T23" fmla="*/ 187 h 187"/>
                <a:gd name="T24" fmla="*/ 56 w 119"/>
                <a:gd name="T25" fmla="*/ 187 h 187"/>
                <a:gd name="T26" fmla="*/ 45 w 119"/>
                <a:gd name="T27" fmla="*/ 185 h 187"/>
                <a:gd name="T28" fmla="*/ 35 w 119"/>
                <a:gd name="T29" fmla="*/ 185 h 187"/>
                <a:gd name="T30" fmla="*/ 27 w 119"/>
                <a:gd name="T31" fmla="*/ 183 h 187"/>
                <a:gd name="T32" fmla="*/ 19 w 119"/>
                <a:gd name="T33" fmla="*/ 179 h 187"/>
                <a:gd name="T34" fmla="*/ 12 w 119"/>
                <a:gd name="T35" fmla="*/ 177 h 187"/>
                <a:gd name="T36" fmla="*/ 8 w 119"/>
                <a:gd name="T37" fmla="*/ 175 h 187"/>
                <a:gd name="T38" fmla="*/ 0 w 119"/>
                <a:gd name="T39" fmla="*/ 165 h 187"/>
                <a:gd name="T40" fmla="*/ 0 w 119"/>
                <a:gd name="T41" fmla="*/ 5 h 187"/>
                <a:gd name="T42" fmla="*/ 23 w 119"/>
                <a:gd name="T43" fmla="*/ 5 h 187"/>
                <a:gd name="T44" fmla="*/ 45 w 119"/>
                <a:gd name="T45" fmla="*/ 7 h 187"/>
                <a:gd name="T46" fmla="*/ 66 w 119"/>
                <a:gd name="T47" fmla="*/ 5 h 18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9"/>
                <a:gd name="T73" fmla="*/ 0 h 187"/>
                <a:gd name="T74" fmla="*/ 119 w 119"/>
                <a:gd name="T75" fmla="*/ 187 h 18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9" h="187">
                  <a:moveTo>
                    <a:pt x="66" y="5"/>
                  </a:moveTo>
                  <a:lnTo>
                    <a:pt x="91" y="5"/>
                  </a:lnTo>
                  <a:lnTo>
                    <a:pt x="111" y="0"/>
                  </a:lnTo>
                  <a:lnTo>
                    <a:pt x="119" y="0"/>
                  </a:lnTo>
                  <a:lnTo>
                    <a:pt x="119" y="165"/>
                  </a:lnTo>
                  <a:lnTo>
                    <a:pt x="115" y="171"/>
                  </a:lnTo>
                  <a:lnTo>
                    <a:pt x="109" y="177"/>
                  </a:lnTo>
                  <a:lnTo>
                    <a:pt x="101" y="179"/>
                  </a:lnTo>
                  <a:lnTo>
                    <a:pt x="95" y="183"/>
                  </a:lnTo>
                  <a:lnTo>
                    <a:pt x="84" y="185"/>
                  </a:lnTo>
                  <a:lnTo>
                    <a:pt x="74" y="185"/>
                  </a:lnTo>
                  <a:lnTo>
                    <a:pt x="64" y="187"/>
                  </a:lnTo>
                  <a:lnTo>
                    <a:pt x="56" y="187"/>
                  </a:lnTo>
                  <a:lnTo>
                    <a:pt x="45" y="185"/>
                  </a:lnTo>
                  <a:lnTo>
                    <a:pt x="35" y="185"/>
                  </a:lnTo>
                  <a:lnTo>
                    <a:pt x="27" y="183"/>
                  </a:lnTo>
                  <a:lnTo>
                    <a:pt x="19" y="179"/>
                  </a:lnTo>
                  <a:lnTo>
                    <a:pt x="12" y="177"/>
                  </a:lnTo>
                  <a:lnTo>
                    <a:pt x="8" y="175"/>
                  </a:lnTo>
                  <a:lnTo>
                    <a:pt x="0" y="165"/>
                  </a:lnTo>
                  <a:lnTo>
                    <a:pt x="0" y="5"/>
                  </a:lnTo>
                  <a:lnTo>
                    <a:pt x="23" y="5"/>
                  </a:lnTo>
                  <a:lnTo>
                    <a:pt x="45" y="7"/>
                  </a:lnTo>
                  <a:lnTo>
                    <a:pt x="66" y="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3" name="Freeform 34"/>
            <p:cNvSpPr>
              <a:spLocks/>
            </p:cNvSpPr>
            <p:nvPr/>
          </p:nvSpPr>
          <p:spPr bwMode="auto">
            <a:xfrm>
              <a:off x="4545" y="2082"/>
              <a:ext cx="113" cy="189"/>
            </a:xfrm>
            <a:custGeom>
              <a:avLst/>
              <a:gdLst>
                <a:gd name="T0" fmla="*/ 113 w 113"/>
                <a:gd name="T1" fmla="*/ 185 h 189"/>
                <a:gd name="T2" fmla="*/ 109 w 113"/>
                <a:gd name="T3" fmla="*/ 189 h 189"/>
                <a:gd name="T4" fmla="*/ 0 w 113"/>
                <a:gd name="T5" fmla="*/ 4 h 189"/>
                <a:gd name="T6" fmla="*/ 6 w 113"/>
                <a:gd name="T7" fmla="*/ 0 h 189"/>
                <a:gd name="T8" fmla="*/ 113 w 113"/>
                <a:gd name="T9" fmla="*/ 185 h 189"/>
                <a:gd name="T10" fmla="*/ 0 60000 65536"/>
                <a:gd name="T11" fmla="*/ 0 60000 65536"/>
                <a:gd name="T12" fmla="*/ 0 60000 65536"/>
                <a:gd name="T13" fmla="*/ 0 60000 65536"/>
                <a:gd name="T14" fmla="*/ 0 60000 65536"/>
                <a:gd name="T15" fmla="*/ 0 w 113"/>
                <a:gd name="T16" fmla="*/ 0 h 189"/>
                <a:gd name="T17" fmla="*/ 113 w 113"/>
                <a:gd name="T18" fmla="*/ 189 h 189"/>
              </a:gdLst>
              <a:ahLst/>
              <a:cxnLst>
                <a:cxn ang="T10">
                  <a:pos x="T0" y="T1"/>
                </a:cxn>
                <a:cxn ang="T11">
                  <a:pos x="T2" y="T3"/>
                </a:cxn>
                <a:cxn ang="T12">
                  <a:pos x="T4" y="T5"/>
                </a:cxn>
                <a:cxn ang="T13">
                  <a:pos x="T6" y="T7"/>
                </a:cxn>
                <a:cxn ang="T14">
                  <a:pos x="T8" y="T9"/>
                </a:cxn>
              </a:cxnLst>
              <a:rect l="T15" t="T16" r="T17" b="T18"/>
              <a:pathLst>
                <a:path w="113" h="189">
                  <a:moveTo>
                    <a:pt x="113" y="185"/>
                  </a:moveTo>
                  <a:lnTo>
                    <a:pt x="109" y="189"/>
                  </a:lnTo>
                  <a:lnTo>
                    <a:pt x="0" y="4"/>
                  </a:lnTo>
                  <a:lnTo>
                    <a:pt x="6" y="0"/>
                  </a:lnTo>
                  <a:lnTo>
                    <a:pt x="113" y="18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4" name="Freeform 35"/>
            <p:cNvSpPr>
              <a:spLocks/>
            </p:cNvSpPr>
            <p:nvPr/>
          </p:nvSpPr>
          <p:spPr bwMode="auto">
            <a:xfrm>
              <a:off x="4644" y="2262"/>
              <a:ext cx="53" cy="76"/>
            </a:xfrm>
            <a:custGeom>
              <a:avLst/>
              <a:gdLst>
                <a:gd name="T0" fmla="*/ 51 w 53"/>
                <a:gd name="T1" fmla="*/ 47 h 76"/>
                <a:gd name="T2" fmla="*/ 53 w 53"/>
                <a:gd name="T3" fmla="*/ 55 h 76"/>
                <a:gd name="T4" fmla="*/ 51 w 53"/>
                <a:gd name="T5" fmla="*/ 63 h 76"/>
                <a:gd name="T6" fmla="*/ 47 w 53"/>
                <a:gd name="T7" fmla="*/ 70 h 76"/>
                <a:gd name="T8" fmla="*/ 39 w 53"/>
                <a:gd name="T9" fmla="*/ 74 h 76"/>
                <a:gd name="T10" fmla="*/ 31 w 53"/>
                <a:gd name="T11" fmla="*/ 76 h 76"/>
                <a:gd name="T12" fmla="*/ 22 w 53"/>
                <a:gd name="T13" fmla="*/ 72 h 76"/>
                <a:gd name="T14" fmla="*/ 0 w 53"/>
                <a:gd name="T15" fmla="*/ 19 h 76"/>
                <a:gd name="T16" fmla="*/ 0 w 53"/>
                <a:gd name="T17" fmla="*/ 15 h 76"/>
                <a:gd name="T18" fmla="*/ 4 w 53"/>
                <a:gd name="T19" fmla="*/ 7 h 76"/>
                <a:gd name="T20" fmla="*/ 10 w 53"/>
                <a:gd name="T21" fmla="*/ 2 h 76"/>
                <a:gd name="T22" fmla="*/ 16 w 53"/>
                <a:gd name="T23" fmla="*/ 0 h 76"/>
                <a:gd name="T24" fmla="*/ 22 w 53"/>
                <a:gd name="T25" fmla="*/ 0 h 76"/>
                <a:gd name="T26" fmla="*/ 51 w 53"/>
                <a:gd name="T27" fmla="*/ 47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76"/>
                <a:gd name="T44" fmla="*/ 53 w 53"/>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76">
                  <a:moveTo>
                    <a:pt x="51" y="47"/>
                  </a:moveTo>
                  <a:lnTo>
                    <a:pt x="53" y="55"/>
                  </a:lnTo>
                  <a:lnTo>
                    <a:pt x="51" y="63"/>
                  </a:lnTo>
                  <a:lnTo>
                    <a:pt x="47" y="70"/>
                  </a:lnTo>
                  <a:lnTo>
                    <a:pt x="39" y="74"/>
                  </a:lnTo>
                  <a:lnTo>
                    <a:pt x="31" y="76"/>
                  </a:lnTo>
                  <a:lnTo>
                    <a:pt x="22" y="72"/>
                  </a:lnTo>
                  <a:lnTo>
                    <a:pt x="0" y="19"/>
                  </a:lnTo>
                  <a:lnTo>
                    <a:pt x="0" y="15"/>
                  </a:lnTo>
                  <a:lnTo>
                    <a:pt x="4" y="7"/>
                  </a:lnTo>
                  <a:lnTo>
                    <a:pt x="10" y="2"/>
                  </a:lnTo>
                  <a:lnTo>
                    <a:pt x="16" y="0"/>
                  </a:lnTo>
                  <a:lnTo>
                    <a:pt x="22" y="0"/>
                  </a:lnTo>
                  <a:lnTo>
                    <a:pt x="51" y="4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5" name="Freeform 36"/>
            <p:cNvSpPr>
              <a:spLocks/>
            </p:cNvSpPr>
            <p:nvPr/>
          </p:nvSpPr>
          <p:spPr bwMode="auto">
            <a:xfrm>
              <a:off x="4654" y="2539"/>
              <a:ext cx="45" cy="124"/>
            </a:xfrm>
            <a:custGeom>
              <a:avLst/>
              <a:gdLst>
                <a:gd name="T0" fmla="*/ 10 w 45"/>
                <a:gd name="T1" fmla="*/ 0 h 124"/>
                <a:gd name="T2" fmla="*/ 27 w 45"/>
                <a:gd name="T3" fmla="*/ 10 h 124"/>
                <a:gd name="T4" fmla="*/ 45 w 45"/>
                <a:gd name="T5" fmla="*/ 34 h 124"/>
                <a:gd name="T6" fmla="*/ 43 w 45"/>
                <a:gd name="T7" fmla="*/ 85 h 124"/>
                <a:gd name="T8" fmla="*/ 39 w 45"/>
                <a:gd name="T9" fmla="*/ 97 h 124"/>
                <a:gd name="T10" fmla="*/ 33 w 45"/>
                <a:gd name="T11" fmla="*/ 107 h 124"/>
                <a:gd name="T12" fmla="*/ 21 w 45"/>
                <a:gd name="T13" fmla="*/ 118 h 124"/>
                <a:gd name="T14" fmla="*/ 10 w 45"/>
                <a:gd name="T15" fmla="*/ 120 h 124"/>
                <a:gd name="T16" fmla="*/ 0 w 45"/>
                <a:gd name="T17" fmla="*/ 124 h 124"/>
                <a:gd name="T18" fmla="*/ 0 w 45"/>
                <a:gd name="T19" fmla="*/ 8 h 124"/>
                <a:gd name="T20" fmla="*/ 0 w 45"/>
                <a:gd name="T21" fmla="*/ 0 h 124"/>
                <a:gd name="T22" fmla="*/ 10 w 45"/>
                <a:gd name="T23" fmla="*/ 0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4"/>
                <a:gd name="T38" fmla="*/ 45 w 45"/>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4">
                  <a:moveTo>
                    <a:pt x="10" y="0"/>
                  </a:moveTo>
                  <a:lnTo>
                    <a:pt x="27" y="10"/>
                  </a:lnTo>
                  <a:lnTo>
                    <a:pt x="45" y="34"/>
                  </a:lnTo>
                  <a:lnTo>
                    <a:pt x="43" y="85"/>
                  </a:lnTo>
                  <a:lnTo>
                    <a:pt x="39" y="97"/>
                  </a:lnTo>
                  <a:lnTo>
                    <a:pt x="33" y="107"/>
                  </a:lnTo>
                  <a:lnTo>
                    <a:pt x="21" y="118"/>
                  </a:lnTo>
                  <a:lnTo>
                    <a:pt x="10" y="120"/>
                  </a:lnTo>
                  <a:lnTo>
                    <a:pt x="0" y="124"/>
                  </a:lnTo>
                  <a:lnTo>
                    <a:pt x="0" y="8"/>
                  </a:lnTo>
                  <a:lnTo>
                    <a:pt x="0" y="0"/>
                  </a:lnTo>
                  <a:lnTo>
                    <a:pt x="10"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6" name="Freeform 37"/>
            <p:cNvSpPr>
              <a:spLocks/>
            </p:cNvSpPr>
            <p:nvPr/>
          </p:nvSpPr>
          <p:spPr bwMode="auto">
            <a:xfrm>
              <a:off x="4485" y="2520"/>
              <a:ext cx="169" cy="183"/>
            </a:xfrm>
            <a:custGeom>
              <a:avLst/>
              <a:gdLst>
                <a:gd name="T0" fmla="*/ 0 w 169"/>
                <a:gd name="T1" fmla="*/ 37 h 183"/>
                <a:gd name="T2" fmla="*/ 3 w 169"/>
                <a:gd name="T3" fmla="*/ 31 h 183"/>
                <a:gd name="T4" fmla="*/ 9 w 169"/>
                <a:gd name="T5" fmla="*/ 21 h 183"/>
                <a:gd name="T6" fmla="*/ 17 w 169"/>
                <a:gd name="T7" fmla="*/ 13 h 183"/>
                <a:gd name="T8" fmla="*/ 25 w 169"/>
                <a:gd name="T9" fmla="*/ 5 h 183"/>
                <a:gd name="T10" fmla="*/ 25 w 169"/>
                <a:gd name="T11" fmla="*/ 21 h 183"/>
                <a:gd name="T12" fmla="*/ 31 w 169"/>
                <a:gd name="T13" fmla="*/ 29 h 183"/>
                <a:gd name="T14" fmla="*/ 44 w 169"/>
                <a:gd name="T15" fmla="*/ 33 h 183"/>
                <a:gd name="T16" fmla="*/ 60 w 169"/>
                <a:gd name="T17" fmla="*/ 39 h 183"/>
                <a:gd name="T18" fmla="*/ 76 w 169"/>
                <a:gd name="T19" fmla="*/ 41 h 183"/>
                <a:gd name="T20" fmla="*/ 99 w 169"/>
                <a:gd name="T21" fmla="*/ 41 h 183"/>
                <a:gd name="T22" fmla="*/ 120 w 169"/>
                <a:gd name="T23" fmla="*/ 37 h 183"/>
                <a:gd name="T24" fmla="*/ 138 w 169"/>
                <a:gd name="T25" fmla="*/ 29 h 183"/>
                <a:gd name="T26" fmla="*/ 146 w 169"/>
                <a:gd name="T27" fmla="*/ 19 h 183"/>
                <a:gd name="T28" fmla="*/ 146 w 169"/>
                <a:gd name="T29" fmla="*/ 0 h 183"/>
                <a:gd name="T30" fmla="*/ 157 w 169"/>
                <a:gd name="T31" fmla="*/ 2 h 183"/>
                <a:gd name="T32" fmla="*/ 163 w 169"/>
                <a:gd name="T33" fmla="*/ 11 h 183"/>
                <a:gd name="T34" fmla="*/ 169 w 169"/>
                <a:gd name="T35" fmla="*/ 21 h 183"/>
                <a:gd name="T36" fmla="*/ 169 w 169"/>
                <a:gd name="T37" fmla="*/ 37 h 183"/>
                <a:gd name="T38" fmla="*/ 169 w 169"/>
                <a:gd name="T39" fmla="*/ 153 h 183"/>
                <a:gd name="T40" fmla="*/ 163 w 169"/>
                <a:gd name="T41" fmla="*/ 165 h 183"/>
                <a:gd name="T42" fmla="*/ 148 w 169"/>
                <a:gd name="T43" fmla="*/ 173 h 183"/>
                <a:gd name="T44" fmla="*/ 128 w 169"/>
                <a:gd name="T45" fmla="*/ 179 h 183"/>
                <a:gd name="T46" fmla="*/ 107 w 169"/>
                <a:gd name="T47" fmla="*/ 183 h 183"/>
                <a:gd name="T48" fmla="*/ 76 w 169"/>
                <a:gd name="T49" fmla="*/ 183 h 183"/>
                <a:gd name="T50" fmla="*/ 54 w 169"/>
                <a:gd name="T51" fmla="*/ 181 h 183"/>
                <a:gd name="T52" fmla="*/ 33 w 169"/>
                <a:gd name="T53" fmla="*/ 179 h 183"/>
                <a:gd name="T54" fmla="*/ 15 w 169"/>
                <a:gd name="T55" fmla="*/ 173 h 183"/>
                <a:gd name="T56" fmla="*/ 7 w 169"/>
                <a:gd name="T57" fmla="*/ 169 h 183"/>
                <a:gd name="T58" fmla="*/ 7 w 169"/>
                <a:gd name="T59" fmla="*/ 149 h 183"/>
                <a:gd name="T60" fmla="*/ 39 w 169"/>
                <a:gd name="T61" fmla="*/ 145 h 183"/>
                <a:gd name="T62" fmla="*/ 64 w 169"/>
                <a:gd name="T63" fmla="*/ 135 h 183"/>
                <a:gd name="T64" fmla="*/ 122 w 169"/>
                <a:gd name="T65" fmla="*/ 116 h 183"/>
                <a:gd name="T66" fmla="*/ 165 w 169"/>
                <a:gd name="T67" fmla="*/ 124 h 183"/>
                <a:gd name="T68" fmla="*/ 150 w 169"/>
                <a:gd name="T69" fmla="*/ 65 h 183"/>
                <a:gd name="T70" fmla="*/ 0 w 169"/>
                <a:gd name="T71" fmla="*/ 37 h 1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9"/>
                <a:gd name="T109" fmla="*/ 0 h 183"/>
                <a:gd name="T110" fmla="*/ 169 w 169"/>
                <a:gd name="T111" fmla="*/ 183 h 1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9" h="183">
                  <a:moveTo>
                    <a:pt x="0" y="37"/>
                  </a:moveTo>
                  <a:lnTo>
                    <a:pt x="3" y="31"/>
                  </a:lnTo>
                  <a:lnTo>
                    <a:pt x="9" y="21"/>
                  </a:lnTo>
                  <a:lnTo>
                    <a:pt x="17" y="13"/>
                  </a:lnTo>
                  <a:lnTo>
                    <a:pt x="25" y="5"/>
                  </a:lnTo>
                  <a:lnTo>
                    <a:pt x="25" y="21"/>
                  </a:lnTo>
                  <a:lnTo>
                    <a:pt x="31" y="29"/>
                  </a:lnTo>
                  <a:lnTo>
                    <a:pt x="44" y="33"/>
                  </a:lnTo>
                  <a:lnTo>
                    <a:pt x="60" y="39"/>
                  </a:lnTo>
                  <a:lnTo>
                    <a:pt x="76" y="41"/>
                  </a:lnTo>
                  <a:lnTo>
                    <a:pt x="99" y="41"/>
                  </a:lnTo>
                  <a:lnTo>
                    <a:pt x="120" y="37"/>
                  </a:lnTo>
                  <a:lnTo>
                    <a:pt x="138" y="29"/>
                  </a:lnTo>
                  <a:lnTo>
                    <a:pt x="146" y="19"/>
                  </a:lnTo>
                  <a:lnTo>
                    <a:pt x="146" y="0"/>
                  </a:lnTo>
                  <a:lnTo>
                    <a:pt x="157" y="2"/>
                  </a:lnTo>
                  <a:lnTo>
                    <a:pt x="163" y="11"/>
                  </a:lnTo>
                  <a:lnTo>
                    <a:pt x="169" y="21"/>
                  </a:lnTo>
                  <a:lnTo>
                    <a:pt x="169" y="37"/>
                  </a:lnTo>
                  <a:lnTo>
                    <a:pt x="169" y="153"/>
                  </a:lnTo>
                  <a:lnTo>
                    <a:pt x="163" y="165"/>
                  </a:lnTo>
                  <a:lnTo>
                    <a:pt x="148" y="173"/>
                  </a:lnTo>
                  <a:lnTo>
                    <a:pt x="128" y="179"/>
                  </a:lnTo>
                  <a:lnTo>
                    <a:pt x="107" y="183"/>
                  </a:lnTo>
                  <a:lnTo>
                    <a:pt x="76" y="183"/>
                  </a:lnTo>
                  <a:lnTo>
                    <a:pt x="54" y="181"/>
                  </a:lnTo>
                  <a:lnTo>
                    <a:pt x="33" y="179"/>
                  </a:lnTo>
                  <a:lnTo>
                    <a:pt x="15" y="173"/>
                  </a:lnTo>
                  <a:lnTo>
                    <a:pt x="7" y="169"/>
                  </a:lnTo>
                  <a:lnTo>
                    <a:pt x="7" y="149"/>
                  </a:lnTo>
                  <a:lnTo>
                    <a:pt x="39" y="145"/>
                  </a:lnTo>
                  <a:lnTo>
                    <a:pt x="64" y="135"/>
                  </a:lnTo>
                  <a:lnTo>
                    <a:pt x="122" y="116"/>
                  </a:lnTo>
                  <a:lnTo>
                    <a:pt x="165" y="124"/>
                  </a:lnTo>
                  <a:lnTo>
                    <a:pt x="150" y="65"/>
                  </a:lnTo>
                  <a:lnTo>
                    <a:pt x="0" y="3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7" name="Freeform 38"/>
            <p:cNvSpPr>
              <a:spLocks/>
            </p:cNvSpPr>
            <p:nvPr/>
          </p:nvSpPr>
          <p:spPr bwMode="auto">
            <a:xfrm>
              <a:off x="4444" y="2655"/>
              <a:ext cx="109" cy="58"/>
            </a:xfrm>
            <a:custGeom>
              <a:avLst/>
              <a:gdLst>
                <a:gd name="T0" fmla="*/ 68 w 109"/>
                <a:gd name="T1" fmla="*/ 58 h 58"/>
                <a:gd name="T2" fmla="*/ 41 w 109"/>
                <a:gd name="T3" fmla="*/ 54 h 58"/>
                <a:gd name="T4" fmla="*/ 23 w 109"/>
                <a:gd name="T5" fmla="*/ 46 h 58"/>
                <a:gd name="T6" fmla="*/ 11 w 109"/>
                <a:gd name="T7" fmla="*/ 32 h 58"/>
                <a:gd name="T8" fmla="*/ 0 w 109"/>
                <a:gd name="T9" fmla="*/ 16 h 58"/>
                <a:gd name="T10" fmla="*/ 35 w 109"/>
                <a:gd name="T11" fmla="*/ 16 h 58"/>
                <a:gd name="T12" fmla="*/ 68 w 109"/>
                <a:gd name="T13" fmla="*/ 12 h 58"/>
                <a:gd name="T14" fmla="*/ 87 w 109"/>
                <a:gd name="T15" fmla="*/ 8 h 58"/>
                <a:gd name="T16" fmla="*/ 109 w 109"/>
                <a:gd name="T17" fmla="*/ 0 h 58"/>
                <a:gd name="T18" fmla="*/ 99 w 109"/>
                <a:gd name="T19" fmla="*/ 48 h 58"/>
                <a:gd name="T20" fmla="*/ 68 w 109"/>
                <a:gd name="T21" fmla="*/ 58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9"/>
                <a:gd name="T34" fmla="*/ 0 h 58"/>
                <a:gd name="T35" fmla="*/ 109 w 109"/>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9" h="58">
                  <a:moveTo>
                    <a:pt x="68" y="58"/>
                  </a:moveTo>
                  <a:lnTo>
                    <a:pt x="41" y="54"/>
                  </a:lnTo>
                  <a:lnTo>
                    <a:pt x="23" y="46"/>
                  </a:lnTo>
                  <a:lnTo>
                    <a:pt x="11" y="32"/>
                  </a:lnTo>
                  <a:lnTo>
                    <a:pt x="0" y="16"/>
                  </a:lnTo>
                  <a:lnTo>
                    <a:pt x="35" y="16"/>
                  </a:lnTo>
                  <a:lnTo>
                    <a:pt x="68" y="12"/>
                  </a:lnTo>
                  <a:lnTo>
                    <a:pt x="87" y="8"/>
                  </a:lnTo>
                  <a:lnTo>
                    <a:pt x="109" y="0"/>
                  </a:lnTo>
                  <a:lnTo>
                    <a:pt x="99" y="48"/>
                  </a:lnTo>
                  <a:lnTo>
                    <a:pt x="68" y="58"/>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8" name="Freeform 39"/>
            <p:cNvSpPr>
              <a:spLocks/>
            </p:cNvSpPr>
            <p:nvPr/>
          </p:nvSpPr>
          <p:spPr bwMode="auto">
            <a:xfrm>
              <a:off x="4642" y="2545"/>
              <a:ext cx="16" cy="20"/>
            </a:xfrm>
            <a:custGeom>
              <a:avLst/>
              <a:gdLst>
                <a:gd name="T0" fmla="*/ 8 w 16"/>
                <a:gd name="T1" fmla="*/ 20 h 20"/>
                <a:gd name="T2" fmla="*/ 10 w 16"/>
                <a:gd name="T3" fmla="*/ 18 h 20"/>
                <a:gd name="T4" fmla="*/ 16 w 16"/>
                <a:gd name="T5" fmla="*/ 6 h 20"/>
                <a:gd name="T6" fmla="*/ 6 w 16"/>
                <a:gd name="T7" fmla="*/ 0 h 20"/>
                <a:gd name="T8" fmla="*/ 0 w 16"/>
                <a:gd name="T9" fmla="*/ 12 h 20"/>
                <a:gd name="T10" fmla="*/ 2 w 16"/>
                <a:gd name="T11" fmla="*/ 10 h 20"/>
                <a:gd name="T12" fmla="*/ 8 w 16"/>
                <a:gd name="T13" fmla="*/ 20 h 20"/>
                <a:gd name="T14" fmla="*/ 10 w 16"/>
                <a:gd name="T15" fmla="*/ 18 h 20"/>
                <a:gd name="T16" fmla="*/ 10 w 16"/>
                <a:gd name="T17" fmla="*/ 18 h 20"/>
                <a:gd name="T18" fmla="*/ 8 w 1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0"/>
                <a:gd name="T32" fmla="*/ 16 w 1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0">
                  <a:moveTo>
                    <a:pt x="8" y="20"/>
                  </a:moveTo>
                  <a:lnTo>
                    <a:pt x="10" y="18"/>
                  </a:lnTo>
                  <a:lnTo>
                    <a:pt x="16" y="6"/>
                  </a:lnTo>
                  <a:lnTo>
                    <a:pt x="6" y="0"/>
                  </a:lnTo>
                  <a:lnTo>
                    <a:pt x="0" y="12"/>
                  </a:lnTo>
                  <a:lnTo>
                    <a:pt x="2" y="10"/>
                  </a:lnTo>
                  <a:lnTo>
                    <a:pt x="8" y="20"/>
                  </a:lnTo>
                  <a:lnTo>
                    <a:pt x="10" y="18"/>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29" name="Freeform 40"/>
            <p:cNvSpPr>
              <a:spLocks/>
            </p:cNvSpPr>
            <p:nvPr/>
          </p:nvSpPr>
          <p:spPr bwMode="auto">
            <a:xfrm>
              <a:off x="4631" y="2555"/>
              <a:ext cx="19" cy="20"/>
            </a:xfrm>
            <a:custGeom>
              <a:avLst/>
              <a:gdLst>
                <a:gd name="T0" fmla="*/ 7 w 19"/>
                <a:gd name="T1" fmla="*/ 20 h 20"/>
                <a:gd name="T2" fmla="*/ 9 w 19"/>
                <a:gd name="T3" fmla="*/ 18 h 20"/>
                <a:gd name="T4" fmla="*/ 19 w 19"/>
                <a:gd name="T5" fmla="*/ 10 h 20"/>
                <a:gd name="T6" fmla="*/ 13 w 19"/>
                <a:gd name="T7" fmla="*/ 0 h 20"/>
                <a:gd name="T8" fmla="*/ 0 w 19"/>
                <a:gd name="T9" fmla="*/ 10 h 20"/>
                <a:gd name="T10" fmla="*/ 2 w 19"/>
                <a:gd name="T11" fmla="*/ 8 h 20"/>
                <a:gd name="T12" fmla="*/ 7 w 19"/>
                <a:gd name="T13" fmla="*/ 20 h 20"/>
                <a:gd name="T14" fmla="*/ 7 w 19"/>
                <a:gd name="T15" fmla="*/ 20 h 20"/>
                <a:gd name="T16" fmla="*/ 9 w 19"/>
                <a:gd name="T17" fmla="*/ 18 h 20"/>
                <a:gd name="T18" fmla="*/ 7 w 19"/>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0"/>
                <a:gd name="T32" fmla="*/ 19 w 19"/>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0">
                  <a:moveTo>
                    <a:pt x="7" y="20"/>
                  </a:moveTo>
                  <a:lnTo>
                    <a:pt x="9" y="18"/>
                  </a:lnTo>
                  <a:lnTo>
                    <a:pt x="19" y="10"/>
                  </a:lnTo>
                  <a:lnTo>
                    <a:pt x="13" y="0"/>
                  </a:lnTo>
                  <a:lnTo>
                    <a:pt x="0" y="10"/>
                  </a:lnTo>
                  <a:lnTo>
                    <a:pt x="2" y="8"/>
                  </a:lnTo>
                  <a:lnTo>
                    <a:pt x="7" y="20"/>
                  </a:lnTo>
                  <a:lnTo>
                    <a:pt x="9" y="18"/>
                  </a:lnTo>
                  <a:lnTo>
                    <a:pt x="7"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0" name="Freeform 41"/>
            <p:cNvSpPr>
              <a:spLocks/>
            </p:cNvSpPr>
            <p:nvPr/>
          </p:nvSpPr>
          <p:spPr bwMode="auto">
            <a:xfrm>
              <a:off x="4617" y="2563"/>
              <a:ext cx="21" cy="18"/>
            </a:xfrm>
            <a:custGeom>
              <a:avLst/>
              <a:gdLst>
                <a:gd name="T0" fmla="*/ 2 w 21"/>
                <a:gd name="T1" fmla="*/ 18 h 18"/>
                <a:gd name="T2" fmla="*/ 4 w 21"/>
                <a:gd name="T3" fmla="*/ 18 h 18"/>
                <a:gd name="T4" fmla="*/ 21 w 21"/>
                <a:gd name="T5" fmla="*/ 12 h 18"/>
                <a:gd name="T6" fmla="*/ 16 w 21"/>
                <a:gd name="T7" fmla="*/ 0 h 18"/>
                <a:gd name="T8" fmla="*/ 0 w 21"/>
                <a:gd name="T9" fmla="*/ 6 h 18"/>
                <a:gd name="T10" fmla="*/ 0 w 21"/>
                <a:gd name="T11" fmla="*/ 6 h 18"/>
                <a:gd name="T12" fmla="*/ 2 w 21"/>
                <a:gd name="T13" fmla="*/ 18 h 18"/>
                <a:gd name="T14" fmla="*/ 4 w 21"/>
                <a:gd name="T15" fmla="*/ 18 h 18"/>
                <a:gd name="T16" fmla="*/ 4 w 21"/>
                <a:gd name="T17" fmla="*/ 18 h 18"/>
                <a:gd name="T18" fmla="*/ 2 w 21"/>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18"/>
                <a:gd name="T32" fmla="*/ 21 w 21"/>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18">
                  <a:moveTo>
                    <a:pt x="2" y="18"/>
                  </a:moveTo>
                  <a:lnTo>
                    <a:pt x="4" y="18"/>
                  </a:lnTo>
                  <a:lnTo>
                    <a:pt x="21" y="12"/>
                  </a:lnTo>
                  <a:lnTo>
                    <a:pt x="16" y="0"/>
                  </a:lnTo>
                  <a:lnTo>
                    <a:pt x="0" y="6"/>
                  </a:lnTo>
                  <a:lnTo>
                    <a:pt x="2" y="18"/>
                  </a:lnTo>
                  <a:lnTo>
                    <a:pt x="4"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1" name="Freeform 42"/>
            <p:cNvSpPr>
              <a:spLocks/>
            </p:cNvSpPr>
            <p:nvPr/>
          </p:nvSpPr>
          <p:spPr bwMode="auto">
            <a:xfrm>
              <a:off x="4601" y="2569"/>
              <a:ext cx="18" cy="16"/>
            </a:xfrm>
            <a:custGeom>
              <a:avLst/>
              <a:gdLst>
                <a:gd name="T0" fmla="*/ 0 w 18"/>
                <a:gd name="T1" fmla="*/ 10 h 16"/>
                <a:gd name="T2" fmla="*/ 2 w 18"/>
                <a:gd name="T3" fmla="*/ 16 h 16"/>
                <a:gd name="T4" fmla="*/ 18 w 18"/>
                <a:gd name="T5" fmla="*/ 12 h 16"/>
                <a:gd name="T6" fmla="*/ 16 w 18"/>
                <a:gd name="T7" fmla="*/ 0 h 16"/>
                <a:gd name="T8" fmla="*/ 0 w 18"/>
                <a:gd name="T9" fmla="*/ 4 h 16"/>
                <a:gd name="T10" fmla="*/ 0 w 18"/>
                <a:gd name="T11" fmla="*/ 10 h 16"/>
                <a:gd name="T12" fmla="*/ 0 60000 65536"/>
                <a:gd name="T13" fmla="*/ 0 60000 65536"/>
                <a:gd name="T14" fmla="*/ 0 60000 65536"/>
                <a:gd name="T15" fmla="*/ 0 60000 65536"/>
                <a:gd name="T16" fmla="*/ 0 60000 65536"/>
                <a:gd name="T17" fmla="*/ 0 60000 65536"/>
                <a:gd name="T18" fmla="*/ 0 w 18"/>
                <a:gd name="T19" fmla="*/ 0 h 16"/>
                <a:gd name="T20" fmla="*/ 18 w 1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8" h="16">
                  <a:moveTo>
                    <a:pt x="0" y="10"/>
                  </a:moveTo>
                  <a:lnTo>
                    <a:pt x="2" y="16"/>
                  </a:lnTo>
                  <a:lnTo>
                    <a:pt x="18" y="12"/>
                  </a:lnTo>
                  <a:lnTo>
                    <a:pt x="16" y="0"/>
                  </a:lnTo>
                  <a:lnTo>
                    <a:pt x="0" y="4"/>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2" name="Freeform 43"/>
            <p:cNvSpPr>
              <a:spLocks/>
            </p:cNvSpPr>
            <p:nvPr/>
          </p:nvSpPr>
          <p:spPr bwMode="auto">
            <a:xfrm>
              <a:off x="4459" y="2819"/>
              <a:ext cx="222" cy="81"/>
            </a:xfrm>
            <a:custGeom>
              <a:avLst/>
              <a:gdLst>
                <a:gd name="T0" fmla="*/ 216 w 222"/>
                <a:gd name="T1" fmla="*/ 18 h 81"/>
                <a:gd name="T2" fmla="*/ 222 w 222"/>
                <a:gd name="T3" fmla="*/ 35 h 81"/>
                <a:gd name="T4" fmla="*/ 218 w 222"/>
                <a:gd name="T5" fmla="*/ 47 h 81"/>
                <a:gd name="T6" fmla="*/ 209 w 222"/>
                <a:gd name="T7" fmla="*/ 59 h 81"/>
                <a:gd name="T8" fmla="*/ 187 w 222"/>
                <a:gd name="T9" fmla="*/ 69 h 81"/>
                <a:gd name="T10" fmla="*/ 160 w 222"/>
                <a:gd name="T11" fmla="*/ 75 h 81"/>
                <a:gd name="T12" fmla="*/ 131 w 222"/>
                <a:gd name="T13" fmla="*/ 79 h 81"/>
                <a:gd name="T14" fmla="*/ 105 w 222"/>
                <a:gd name="T15" fmla="*/ 81 h 81"/>
                <a:gd name="T16" fmla="*/ 80 w 222"/>
                <a:gd name="T17" fmla="*/ 81 h 81"/>
                <a:gd name="T18" fmla="*/ 49 w 222"/>
                <a:gd name="T19" fmla="*/ 77 h 81"/>
                <a:gd name="T20" fmla="*/ 26 w 222"/>
                <a:gd name="T21" fmla="*/ 71 h 81"/>
                <a:gd name="T22" fmla="*/ 10 w 222"/>
                <a:gd name="T23" fmla="*/ 65 h 81"/>
                <a:gd name="T24" fmla="*/ 2 w 222"/>
                <a:gd name="T25" fmla="*/ 53 h 81"/>
                <a:gd name="T26" fmla="*/ 0 w 222"/>
                <a:gd name="T27" fmla="*/ 39 h 81"/>
                <a:gd name="T28" fmla="*/ 6 w 222"/>
                <a:gd name="T29" fmla="*/ 26 h 81"/>
                <a:gd name="T30" fmla="*/ 18 w 222"/>
                <a:gd name="T31" fmla="*/ 14 h 81"/>
                <a:gd name="T32" fmla="*/ 29 w 222"/>
                <a:gd name="T33" fmla="*/ 10 h 81"/>
                <a:gd name="T34" fmla="*/ 37 w 222"/>
                <a:gd name="T35" fmla="*/ 6 h 81"/>
                <a:gd name="T36" fmla="*/ 39 w 222"/>
                <a:gd name="T37" fmla="*/ 16 h 81"/>
                <a:gd name="T38" fmla="*/ 41 w 222"/>
                <a:gd name="T39" fmla="*/ 26 h 81"/>
                <a:gd name="T40" fmla="*/ 51 w 222"/>
                <a:gd name="T41" fmla="*/ 35 h 81"/>
                <a:gd name="T42" fmla="*/ 68 w 222"/>
                <a:gd name="T43" fmla="*/ 41 h 81"/>
                <a:gd name="T44" fmla="*/ 88 w 222"/>
                <a:gd name="T45" fmla="*/ 43 h 81"/>
                <a:gd name="T46" fmla="*/ 113 w 222"/>
                <a:gd name="T47" fmla="*/ 43 h 81"/>
                <a:gd name="T48" fmla="*/ 139 w 222"/>
                <a:gd name="T49" fmla="*/ 41 h 81"/>
                <a:gd name="T50" fmla="*/ 162 w 222"/>
                <a:gd name="T51" fmla="*/ 37 h 81"/>
                <a:gd name="T52" fmla="*/ 174 w 222"/>
                <a:gd name="T53" fmla="*/ 28 h 81"/>
                <a:gd name="T54" fmla="*/ 183 w 222"/>
                <a:gd name="T55" fmla="*/ 20 h 81"/>
                <a:gd name="T56" fmla="*/ 183 w 222"/>
                <a:gd name="T57" fmla="*/ 10 h 81"/>
                <a:gd name="T58" fmla="*/ 185 w 222"/>
                <a:gd name="T59" fmla="*/ 0 h 81"/>
                <a:gd name="T60" fmla="*/ 195 w 222"/>
                <a:gd name="T61" fmla="*/ 2 h 81"/>
                <a:gd name="T62" fmla="*/ 205 w 222"/>
                <a:gd name="T63" fmla="*/ 8 h 81"/>
                <a:gd name="T64" fmla="*/ 216 w 222"/>
                <a:gd name="T65" fmla="*/ 18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2"/>
                <a:gd name="T100" fmla="*/ 0 h 81"/>
                <a:gd name="T101" fmla="*/ 222 w 22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2" h="81">
                  <a:moveTo>
                    <a:pt x="216" y="18"/>
                  </a:moveTo>
                  <a:lnTo>
                    <a:pt x="222" y="35"/>
                  </a:lnTo>
                  <a:lnTo>
                    <a:pt x="218" y="47"/>
                  </a:lnTo>
                  <a:lnTo>
                    <a:pt x="209" y="59"/>
                  </a:lnTo>
                  <a:lnTo>
                    <a:pt x="187" y="69"/>
                  </a:lnTo>
                  <a:lnTo>
                    <a:pt x="160" y="75"/>
                  </a:lnTo>
                  <a:lnTo>
                    <a:pt x="131" y="79"/>
                  </a:lnTo>
                  <a:lnTo>
                    <a:pt x="105" y="81"/>
                  </a:lnTo>
                  <a:lnTo>
                    <a:pt x="80" y="81"/>
                  </a:lnTo>
                  <a:lnTo>
                    <a:pt x="49" y="77"/>
                  </a:lnTo>
                  <a:lnTo>
                    <a:pt x="26" y="71"/>
                  </a:lnTo>
                  <a:lnTo>
                    <a:pt x="10" y="65"/>
                  </a:lnTo>
                  <a:lnTo>
                    <a:pt x="2" y="53"/>
                  </a:lnTo>
                  <a:lnTo>
                    <a:pt x="0" y="39"/>
                  </a:lnTo>
                  <a:lnTo>
                    <a:pt x="6" y="26"/>
                  </a:lnTo>
                  <a:lnTo>
                    <a:pt x="18" y="14"/>
                  </a:lnTo>
                  <a:lnTo>
                    <a:pt x="29" y="10"/>
                  </a:lnTo>
                  <a:lnTo>
                    <a:pt x="37" y="6"/>
                  </a:lnTo>
                  <a:lnTo>
                    <a:pt x="39" y="16"/>
                  </a:lnTo>
                  <a:lnTo>
                    <a:pt x="41" y="26"/>
                  </a:lnTo>
                  <a:lnTo>
                    <a:pt x="51" y="35"/>
                  </a:lnTo>
                  <a:lnTo>
                    <a:pt x="68" y="41"/>
                  </a:lnTo>
                  <a:lnTo>
                    <a:pt x="88" y="43"/>
                  </a:lnTo>
                  <a:lnTo>
                    <a:pt x="113" y="43"/>
                  </a:lnTo>
                  <a:lnTo>
                    <a:pt x="139" y="41"/>
                  </a:lnTo>
                  <a:lnTo>
                    <a:pt x="162" y="37"/>
                  </a:lnTo>
                  <a:lnTo>
                    <a:pt x="174" y="28"/>
                  </a:lnTo>
                  <a:lnTo>
                    <a:pt x="183" y="20"/>
                  </a:lnTo>
                  <a:lnTo>
                    <a:pt x="183" y="10"/>
                  </a:lnTo>
                  <a:lnTo>
                    <a:pt x="185" y="0"/>
                  </a:lnTo>
                  <a:lnTo>
                    <a:pt x="195" y="2"/>
                  </a:lnTo>
                  <a:lnTo>
                    <a:pt x="205" y="8"/>
                  </a:lnTo>
                  <a:lnTo>
                    <a:pt x="2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3" name="Freeform 44"/>
            <p:cNvSpPr>
              <a:spLocks/>
            </p:cNvSpPr>
            <p:nvPr/>
          </p:nvSpPr>
          <p:spPr bwMode="auto">
            <a:xfrm>
              <a:off x="4718" y="1877"/>
              <a:ext cx="8" cy="12"/>
            </a:xfrm>
            <a:custGeom>
              <a:avLst/>
              <a:gdLst>
                <a:gd name="T0" fmla="*/ 0 w 8"/>
                <a:gd name="T1" fmla="*/ 0 h 12"/>
                <a:gd name="T2" fmla="*/ 6 w 8"/>
                <a:gd name="T3" fmla="*/ 6 h 12"/>
                <a:gd name="T4" fmla="*/ 8 w 8"/>
                <a:gd name="T5" fmla="*/ 12 h 12"/>
                <a:gd name="T6" fmla="*/ 0 60000 65536"/>
                <a:gd name="T7" fmla="*/ 0 60000 65536"/>
                <a:gd name="T8" fmla="*/ 0 60000 65536"/>
                <a:gd name="T9" fmla="*/ 0 w 8"/>
                <a:gd name="T10" fmla="*/ 0 h 12"/>
                <a:gd name="T11" fmla="*/ 8 w 8"/>
                <a:gd name="T12" fmla="*/ 12 h 12"/>
              </a:gdLst>
              <a:ahLst/>
              <a:cxnLst>
                <a:cxn ang="T6">
                  <a:pos x="T0" y="T1"/>
                </a:cxn>
                <a:cxn ang="T7">
                  <a:pos x="T2" y="T3"/>
                </a:cxn>
                <a:cxn ang="T8">
                  <a:pos x="T4" y="T5"/>
                </a:cxn>
              </a:cxnLst>
              <a:rect l="T9" t="T10" r="T11" b="T12"/>
              <a:pathLst>
                <a:path w="8" h="12">
                  <a:moveTo>
                    <a:pt x="0" y="0"/>
                  </a:moveTo>
                  <a:lnTo>
                    <a:pt x="6" y="6"/>
                  </a:lnTo>
                  <a:lnTo>
                    <a:pt x="8" y="12"/>
                  </a:lnTo>
                </a:path>
              </a:pathLst>
            </a:custGeom>
            <a:noFill/>
            <a:ln w="0">
              <a:solidFill>
                <a:srgbClr val="AB02AB"/>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4" name="Freeform 45"/>
            <p:cNvSpPr>
              <a:spLocks/>
            </p:cNvSpPr>
            <p:nvPr/>
          </p:nvSpPr>
          <p:spPr bwMode="auto">
            <a:xfrm>
              <a:off x="4648" y="2267"/>
              <a:ext cx="16" cy="12"/>
            </a:xfrm>
            <a:custGeom>
              <a:avLst/>
              <a:gdLst>
                <a:gd name="T0" fmla="*/ 16 w 16"/>
                <a:gd name="T1" fmla="*/ 0 h 12"/>
                <a:gd name="T2" fmla="*/ 12 w 16"/>
                <a:gd name="T3" fmla="*/ 6 h 12"/>
                <a:gd name="T4" fmla="*/ 6 w 16"/>
                <a:gd name="T5" fmla="*/ 10 h 12"/>
                <a:gd name="T6" fmla="*/ 0 w 16"/>
                <a:gd name="T7" fmla="*/ 12 h 12"/>
                <a:gd name="T8" fmla="*/ 0 60000 65536"/>
                <a:gd name="T9" fmla="*/ 0 60000 65536"/>
                <a:gd name="T10" fmla="*/ 0 60000 65536"/>
                <a:gd name="T11" fmla="*/ 0 60000 65536"/>
                <a:gd name="T12" fmla="*/ 0 w 16"/>
                <a:gd name="T13" fmla="*/ 0 h 12"/>
                <a:gd name="T14" fmla="*/ 16 w 16"/>
                <a:gd name="T15" fmla="*/ 12 h 12"/>
              </a:gdLst>
              <a:ahLst/>
              <a:cxnLst>
                <a:cxn ang="T8">
                  <a:pos x="T0" y="T1"/>
                </a:cxn>
                <a:cxn ang="T9">
                  <a:pos x="T2" y="T3"/>
                </a:cxn>
                <a:cxn ang="T10">
                  <a:pos x="T4" y="T5"/>
                </a:cxn>
                <a:cxn ang="T11">
                  <a:pos x="T6" y="T7"/>
                </a:cxn>
              </a:cxnLst>
              <a:rect l="T12" t="T13" r="T14" b="T15"/>
              <a:pathLst>
                <a:path w="16" h="12">
                  <a:moveTo>
                    <a:pt x="16" y="0"/>
                  </a:moveTo>
                  <a:lnTo>
                    <a:pt x="12" y="6"/>
                  </a:lnTo>
                  <a:lnTo>
                    <a:pt x="6" y="10"/>
                  </a:lnTo>
                  <a:lnTo>
                    <a:pt x="0" y="12"/>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5" name="Freeform 46"/>
            <p:cNvSpPr>
              <a:spLocks/>
            </p:cNvSpPr>
            <p:nvPr/>
          </p:nvSpPr>
          <p:spPr bwMode="auto">
            <a:xfrm>
              <a:off x="4716" y="1824"/>
              <a:ext cx="63" cy="67"/>
            </a:xfrm>
            <a:custGeom>
              <a:avLst/>
              <a:gdLst>
                <a:gd name="T0" fmla="*/ 61 w 63"/>
                <a:gd name="T1" fmla="*/ 14 h 67"/>
                <a:gd name="T2" fmla="*/ 63 w 63"/>
                <a:gd name="T3" fmla="*/ 20 h 67"/>
                <a:gd name="T4" fmla="*/ 63 w 63"/>
                <a:gd name="T5" fmla="*/ 24 h 67"/>
                <a:gd name="T6" fmla="*/ 12 w 63"/>
                <a:gd name="T7" fmla="*/ 67 h 67"/>
                <a:gd name="T8" fmla="*/ 4 w 63"/>
                <a:gd name="T9" fmla="*/ 61 h 67"/>
                <a:gd name="T10" fmla="*/ 0 w 63"/>
                <a:gd name="T11" fmla="*/ 53 h 67"/>
                <a:gd name="T12" fmla="*/ 41 w 63"/>
                <a:gd name="T13" fmla="*/ 2 h 67"/>
                <a:gd name="T14" fmla="*/ 47 w 63"/>
                <a:gd name="T15" fmla="*/ 0 h 67"/>
                <a:gd name="T16" fmla="*/ 53 w 63"/>
                <a:gd name="T17" fmla="*/ 2 h 67"/>
                <a:gd name="T18" fmla="*/ 59 w 63"/>
                <a:gd name="T19" fmla="*/ 6 h 67"/>
                <a:gd name="T20" fmla="*/ 61 w 63"/>
                <a:gd name="T21" fmla="*/ 14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67"/>
                <a:gd name="T35" fmla="*/ 63 w 63"/>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67">
                  <a:moveTo>
                    <a:pt x="61" y="14"/>
                  </a:moveTo>
                  <a:lnTo>
                    <a:pt x="63" y="20"/>
                  </a:lnTo>
                  <a:lnTo>
                    <a:pt x="63" y="24"/>
                  </a:lnTo>
                  <a:lnTo>
                    <a:pt x="12" y="67"/>
                  </a:lnTo>
                  <a:lnTo>
                    <a:pt x="4" y="61"/>
                  </a:lnTo>
                  <a:lnTo>
                    <a:pt x="0" y="53"/>
                  </a:lnTo>
                  <a:lnTo>
                    <a:pt x="41" y="2"/>
                  </a:lnTo>
                  <a:lnTo>
                    <a:pt x="47" y="0"/>
                  </a:lnTo>
                  <a:lnTo>
                    <a:pt x="53" y="2"/>
                  </a:lnTo>
                  <a:lnTo>
                    <a:pt x="59" y="6"/>
                  </a:lnTo>
                  <a:lnTo>
                    <a:pt x="61" y="14"/>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6" name="Freeform 47"/>
            <p:cNvSpPr>
              <a:spLocks/>
            </p:cNvSpPr>
            <p:nvPr/>
          </p:nvSpPr>
          <p:spPr bwMode="auto">
            <a:xfrm>
              <a:off x="4557" y="1881"/>
              <a:ext cx="167" cy="158"/>
            </a:xfrm>
            <a:custGeom>
              <a:avLst/>
              <a:gdLst>
                <a:gd name="T0" fmla="*/ 167 w 167"/>
                <a:gd name="T1" fmla="*/ 6 h 158"/>
                <a:gd name="T2" fmla="*/ 7 w 167"/>
                <a:gd name="T3" fmla="*/ 158 h 158"/>
                <a:gd name="T4" fmla="*/ 0 w 167"/>
                <a:gd name="T5" fmla="*/ 152 h 158"/>
                <a:gd name="T6" fmla="*/ 161 w 167"/>
                <a:gd name="T7" fmla="*/ 0 h 158"/>
                <a:gd name="T8" fmla="*/ 167 w 167"/>
                <a:gd name="T9" fmla="*/ 6 h 158"/>
                <a:gd name="T10" fmla="*/ 0 60000 65536"/>
                <a:gd name="T11" fmla="*/ 0 60000 65536"/>
                <a:gd name="T12" fmla="*/ 0 60000 65536"/>
                <a:gd name="T13" fmla="*/ 0 60000 65536"/>
                <a:gd name="T14" fmla="*/ 0 60000 65536"/>
                <a:gd name="T15" fmla="*/ 0 w 167"/>
                <a:gd name="T16" fmla="*/ 0 h 158"/>
                <a:gd name="T17" fmla="*/ 167 w 167"/>
                <a:gd name="T18" fmla="*/ 158 h 158"/>
              </a:gdLst>
              <a:ahLst/>
              <a:cxnLst>
                <a:cxn ang="T10">
                  <a:pos x="T0" y="T1"/>
                </a:cxn>
                <a:cxn ang="T11">
                  <a:pos x="T2" y="T3"/>
                </a:cxn>
                <a:cxn ang="T12">
                  <a:pos x="T4" y="T5"/>
                </a:cxn>
                <a:cxn ang="T13">
                  <a:pos x="T6" y="T7"/>
                </a:cxn>
                <a:cxn ang="T14">
                  <a:pos x="T8" y="T9"/>
                </a:cxn>
              </a:cxnLst>
              <a:rect l="T15" t="T16" r="T17" b="T18"/>
              <a:pathLst>
                <a:path w="167" h="158">
                  <a:moveTo>
                    <a:pt x="167" y="6"/>
                  </a:moveTo>
                  <a:lnTo>
                    <a:pt x="7" y="158"/>
                  </a:lnTo>
                  <a:lnTo>
                    <a:pt x="0" y="152"/>
                  </a:lnTo>
                  <a:lnTo>
                    <a:pt x="161" y="0"/>
                  </a:lnTo>
                  <a:lnTo>
                    <a:pt x="167" y="6"/>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7" name="Freeform 48"/>
            <p:cNvSpPr>
              <a:spLocks/>
            </p:cNvSpPr>
            <p:nvPr/>
          </p:nvSpPr>
          <p:spPr bwMode="auto">
            <a:xfrm>
              <a:off x="4666" y="2585"/>
              <a:ext cx="19" cy="35"/>
            </a:xfrm>
            <a:custGeom>
              <a:avLst/>
              <a:gdLst>
                <a:gd name="T0" fmla="*/ 19 w 19"/>
                <a:gd name="T1" fmla="*/ 25 h 35"/>
                <a:gd name="T2" fmla="*/ 0 w 19"/>
                <a:gd name="T3" fmla="*/ 35 h 35"/>
                <a:gd name="T4" fmla="*/ 0 w 19"/>
                <a:gd name="T5" fmla="*/ 9 h 35"/>
                <a:gd name="T6" fmla="*/ 19 w 19"/>
                <a:gd name="T7" fmla="*/ 0 h 35"/>
                <a:gd name="T8" fmla="*/ 19 w 19"/>
                <a:gd name="T9" fmla="*/ 25 h 35"/>
                <a:gd name="T10" fmla="*/ 0 60000 65536"/>
                <a:gd name="T11" fmla="*/ 0 60000 65536"/>
                <a:gd name="T12" fmla="*/ 0 60000 65536"/>
                <a:gd name="T13" fmla="*/ 0 60000 65536"/>
                <a:gd name="T14" fmla="*/ 0 60000 65536"/>
                <a:gd name="T15" fmla="*/ 0 w 19"/>
                <a:gd name="T16" fmla="*/ 0 h 35"/>
                <a:gd name="T17" fmla="*/ 19 w 19"/>
                <a:gd name="T18" fmla="*/ 35 h 35"/>
              </a:gdLst>
              <a:ahLst/>
              <a:cxnLst>
                <a:cxn ang="T10">
                  <a:pos x="T0" y="T1"/>
                </a:cxn>
                <a:cxn ang="T11">
                  <a:pos x="T2" y="T3"/>
                </a:cxn>
                <a:cxn ang="T12">
                  <a:pos x="T4" y="T5"/>
                </a:cxn>
                <a:cxn ang="T13">
                  <a:pos x="T6" y="T7"/>
                </a:cxn>
                <a:cxn ang="T14">
                  <a:pos x="T8" y="T9"/>
                </a:cxn>
              </a:cxnLst>
              <a:rect l="T15" t="T16" r="T17" b="T18"/>
              <a:pathLst>
                <a:path w="19" h="35">
                  <a:moveTo>
                    <a:pt x="19" y="25"/>
                  </a:moveTo>
                  <a:lnTo>
                    <a:pt x="0" y="35"/>
                  </a:lnTo>
                  <a:lnTo>
                    <a:pt x="0" y="9"/>
                  </a:lnTo>
                  <a:lnTo>
                    <a:pt x="19" y="0"/>
                  </a:lnTo>
                  <a:lnTo>
                    <a:pt x="19" y="25"/>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8" name="Freeform 49"/>
            <p:cNvSpPr>
              <a:spLocks/>
            </p:cNvSpPr>
            <p:nvPr/>
          </p:nvSpPr>
          <p:spPr bwMode="auto">
            <a:xfrm>
              <a:off x="4494" y="2801"/>
              <a:ext cx="150" cy="61"/>
            </a:xfrm>
            <a:custGeom>
              <a:avLst/>
              <a:gdLst>
                <a:gd name="T0" fmla="*/ 150 w 150"/>
                <a:gd name="T1" fmla="*/ 16 h 61"/>
                <a:gd name="T2" fmla="*/ 148 w 150"/>
                <a:gd name="T3" fmla="*/ 38 h 61"/>
                <a:gd name="T4" fmla="*/ 141 w 150"/>
                <a:gd name="T5" fmla="*/ 46 h 61"/>
                <a:gd name="T6" fmla="*/ 127 w 150"/>
                <a:gd name="T7" fmla="*/ 53 h 61"/>
                <a:gd name="T8" fmla="*/ 113 w 150"/>
                <a:gd name="T9" fmla="*/ 59 h 61"/>
                <a:gd name="T10" fmla="*/ 96 w 150"/>
                <a:gd name="T11" fmla="*/ 61 h 61"/>
                <a:gd name="T12" fmla="*/ 74 w 150"/>
                <a:gd name="T13" fmla="*/ 61 h 61"/>
                <a:gd name="T14" fmla="*/ 49 w 150"/>
                <a:gd name="T15" fmla="*/ 61 h 61"/>
                <a:gd name="T16" fmla="*/ 30 w 150"/>
                <a:gd name="T17" fmla="*/ 57 h 61"/>
                <a:gd name="T18" fmla="*/ 12 w 150"/>
                <a:gd name="T19" fmla="*/ 51 h 61"/>
                <a:gd name="T20" fmla="*/ 4 w 150"/>
                <a:gd name="T21" fmla="*/ 38 h 61"/>
                <a:gd name="T22" fmla="*/ 0 w 150"/>
                <a:gd name="T23" fmla="*/ 26 h 61"/>
                <a:gd name="T24" fmla="*/ 4 w 150"/>
                <a:gd name="T25" fmla="*/ 10 h 61"/>
                <a:gd name="T26" fmla="*/ 10 w 150"/>
                <a:gd name="T27" fmla="*/ 4 h 61"/>
                <a:gd name="T28" fmla="*/ 16 w 150"/>
                <a:gd name="T29" fmla="*/ 0 h 61"/>
                <a:gd name="T30" fmla="*/ 18 w 150"/>
                <a:gd name="T31" fmla="*/ 16 h 61"/>
                <a:gd name="T32" fmla="*/ 24 w 150"/>
                <a:gd name="T33" fmla="*/ 24 h 61"/>
                <a:gd name="T34" fmla="*/ 37 w 150"/>
                <a:gd name="T35" fmla="*/ 30 h 61"/>
                <a:gd name="T36" fmla="*/ 59 w 150"/>
                <a:gd name="T37" fmla="*/ 34 h 61"/>
                <a:gd name="T38" fmla="*/ 86 w 150"/>
                <a:gd name="T39" fmla="*/ 36 h 61"/>
                <a:gd name="T40" fmla="*/ 111 w 150"/>
                <a:gd name="T41" fmla="*/ 32 h 61"/>
                <a:gd name="T42" fmla="*/ 127 w 150"/>
                <a:gd name="T43" fmla="*/ 24 h 61"/>
                <a:gd name="T44" fmla="*/ 135 w 150"/>
                <a:gd name="T45" fmla="*/ 16 h 61"/>
                <a:gd name="T46" fmla="*/ 137 w 150"/>
                <a:gd name="T47" fmla="*/ 4 h 61"/>
                <a:gd name="T48" fmla="*/ 146 w 150"/>
                <a:gd name="T49" fmla="*/ 8 h 61"/>
                <a:gd name="T50" fmla="*/ 150 w 150"/>
                <a:gd name="T51" fmla="*/ 16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0"/>
                <a:gd name="T79" fmla="*/ 0 h 61"/>
                <a:gd name="T80" fmla="*/ 150 w 150"/>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0" h="61">
                  <a:moveTo>
                    <a:pt x="150" y="16"/>
                  </a:moveTo>
                  <a:lnTo>
                    <a:pt x="148" y="38"/>
                  </a:lnTo>
                  <a:lnTo>
                    <a:pt x="141" y="46"/>
                  </a:lnTo>
                  <a:lnTo>
                    <a:pt x="127" y="53"/>
                  </a:lnTo>
                  <a:lnTo>
                    <a:pt x="113" y="59"/>
                  </a:lnTo>
                  <a:lnTo>
                    <a:pt x="96" y="61"/>
                  </a:lnTo>
                  <a:lnTo>
                    <a:pt x="74" y="61"/>
                  </a:lnTo>
                  <a:lnTo>
                    <a:pt x="49" y="61"/>
                  </a:lnTo>
                  <a:lnTo>
                    <a:pt x="30" y="57"/>
                  </a:lnTo>
                  <a:lnTo>
                    <a:pt x="12" y="51"/>
                  </a:lnTo>
                  <a:lnTo>
                    <a:pt x="4" y="38"/>
                  </a:lnTo>
                  <a:lnTo>
                    <a:pt x="0" y="26"/>
                  </a:lnTo>
                  <a:lnTo>
                    <a:pt x="4" y="10"/>
                  </a:lnTo>
                  <a:lnTo>
                    <a:pt x="10" y="4"/>
                  </a:lnTo>
                  <a:lnTo>
                    <a:pt x="16" y="0"/>
                  </a:lnTo>
                  <a:lnTo>
                    <a:pt x="18" y="16"/>
                  </a:lnTo>
                  <a:lnTo>
                    <a:pt x="24" y="24"/>
                  </a:lnTo>
                  <a:lnTo>
                    <a:pt x="37" y="30"/>
                  </a:lnTo>
                  <a:lnTo>
                    <a:pt x="59" y="34"/>
                  </a:lnTo>
                  <a:lnTo>
                    <a:pt x="86" y="36"/>
                  </a:lnTo>
                  <a:lnTo>
                    <a:pt x="111" y="32"/>
                  </a:lnTo>
                  <a:lnTo>
                    <a:pt x="127" y="24"/>
                  </a:lnTo>
                  <a:lnTo>
                    <a:pt x="135" y="16"/>
                  </a:lnTo>
                  <a:lnTo>
                    <a:pt x="137" y="4"/>
                  </a:lnTo>
                  <a:lnTo>
                    <a:pt x="146" y="8"/>
                  </a:lnTo>
                  <a:lnTo>
                    <a:pt x="150" y="16"/>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39" name="Freeform 50"/>
            <p:cNvSpPr>
              <a:spLocks/>
            </p:cNvSpPr>
            <p:nvPr/>
          </p:nvSpPr>
          <p:spPr bwMode="auto">
            <a:xfrm>
              <a:off x="4475" y="2860"/>
              <a:ext cx="80" cy="28"/>
            </a:xfrm>
            <a:custGeom>
              <a:avLst/>
              <a:gdLst>
                <a:gd name="T0" fmla="*/ 80 w 80"/>
                <a:gd name="T1" fmla="*/ 22 h 28"/>
                <a:gd name="T2" fmla="*/ 80 w 80"/>
                <a:gd name="T3" fmla="*/ 24 h 28"/>
                <a:gd name="T4" fmla="*/ 72 w 80"/>
                <a:gd name="T5" fmla="*/ 28 h 28"/>
                <a:gd name="T6" fmla="*/ 62 w 80"/>
                <a:gd name="T7" fmla="*/ 28 h 28"/>
                <a:gd name="T8" fmla="*/ 45 w 80"/>
                <a:gd name="T9" fmla="*/ 26 h 28"/>
                <a:gd name="T10" fmla="*/ 31 w 80"/>
                <a:gd name="T11" fmla="*/ 24 h 28"/>
                <a:gd name="T12" fmla="*/ 19 w 80"/>
                <a:gd name="T13" fmla="*/ 20 h 28"/>
                <a:gd name="T14" fmla="*/ 6 w 80"/>
                <a:gd name="T15" fmla="*/ 14 h 28"/>
                <a:gd name="T16" fmla="*/ 0 w 80"/>
                <a:gd name="T17" fmla="*/ 10 h 28"/>
                <a:gd name="T18" fmla="*/ 4 w 80"/>
                <a:gd name="T19" fmla="*/ 4 h 28"/>
                <a:gd name="T20" fmla="*/ 10 w 80"/>
                <a:gd name="T21" fmla="*/ 0 h 28"/>
                <a:gd name="T22" fmla="*/ 17 w 80"/>
                <a:gd name="T23" fmla="*/ 0 h 28"/>
                <a:gd name="T24" fmla="*/ 33 w 80"/>
                <a:gd name="T25" fmla="*/ 8 h 28"/>
                <a:gd name="T26" fmla="*/ 54 w 80"/>
                <a:gd name="T27" fmla="*/ 12 h 28"/>
                <a:gd name="T28" fmla="*/ 70 w 80"/>
                <a:gd name="T29" fmla="*/ 14 h 28"/>
                <a:gd name="T30" fmla="*/ 76 w 80"/>
                <a:gd name="T31" fmla="*/ 16 h 28"/>
                <a:gd name="T32" fmla="*/ 80 w 80"/>
                <a:gd name="T33" fmla="*/ 22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28"/>
                <a:gd name="T53" fmla="*/ 80 w 80"/>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28">
                  <a:moveTo>
                    <a:pt x="80" y="22"/>
                  </a:moveTo>
                  <a:lnTo>
                    <a:pt x="80" y="24"/>
                  </a:lnTo>
                  <a:lnTo>
                    <a:pt x="72" y="28"/>
                  </a:lnTo>
                  <a:lnTo>
                    <a:pt x="62" y="28"/>
                  </a:lnTo>
                  <a:lnTo>
                    <a:pt x="45" y="26"/>
                  </a:lnTo>
                  <a:lnTo>
                    <a:pt x="31" y="24"/>
                  </a:lnTo>
                  <a:lnTo>
                    <a:pt x="19" y="20"/>
                  </a:lnTo>
                  <a:lnTo>
                    <a:pt x="6" y="14"/>
                  </a:lnTo>
                  <a:lnTo>
                    <a:pt x="0" y="10"/>
                  </a:lnTo>
                  <a:lnTo>
                    <a:pt x="4" y="4"/>
                  </a:lnTo>
                  <a:lnTo>
                    <a:pt x="10" y="0"/>
                  </a:lnTo>
                  <a:lnTo>
                    <a:pt x="17" y="0"/>
                  </a:lnTo>
                  <a:lnTo>
                    <a:pt x="33" y="8"/>
                  </a:lnTo>
                  <a:lnTo>
                    <a:pt x="54" y="12"/>
                  </a:lnTo>
                  <a:lnTo>
                    <a:pt x="70" y="14"/>
                  </a:lnTo>
                  <a:lnTo>
                    <a:pt x="76" y="16"/>
                  </a:lnTo>
                  <a:lnTo>
                    <a:pt x="80" y="22"/>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0" name="Freeform 51"/>
            <p:cNvSpPr>
              <a:spLocks/>
            </p:cNvSpPr>
            <p:nvPr/>
          </p:nvSpPr>
          <p:spPr bwMode="auto">
            <a:xfrm>
              <a:off x="4500" y="2811"/>
              <a:ext cx="140" cy="34"/>
            </a:xfrm>
            <a:custGeom>
              <a:avLst/>
              <a:gdLst>
                <a:gd name="T0" fmla="*/ 0 w 140"/>
                <a:gd name="T1" fmla="*/ 0 h 34"/>
                <a:gd name="T2" fmla="*/ 0 w 140"/>
                <a:gd name="T3" fmla="*/ 10 h 34"/>
                <a:gd name="T4" fmla="*/ 4 w 140"/>
                <a:gd name="T5" fmla="*/ 14 h 34"/>
                <a:gd name="T6" fmla="*/ 8 w 140"/>
                <a:gd name="T7" fmla="*/ 20 h 34"/>
                <a:gd name="T8" fmla="*/ 18 w 140"/>
                <a:gd name="T9" fmla="*/ 26 h 34"/>
                <a:gd name="T10" fmla="*/ 33 w 140"/>
                <a:gd name="T11" fmla="*/ 30 h 34"/>
                <a:gd name="T12" fmla="*/ 53 w 140"/>
                <a:gd name="T13" fmla="*/ 34 h 34"/>
                <a:gd name="T14" fmla="*/ 72 w 140"/>
                <a:gd name="T15" fmla="*/ 34 h 34"/>
                <a:gd name="T16" fmla="*/ 94 w 140"/>
                <a:gd name="T17" fmla="*/ 32 h 34"/>
                <a:gd name="T18" fmla="*/ 111 w 140"/>
                <a:gd name="T19" fmla="*/ 28 h 34"/>
                <a:gd name="T20" fmla="*/ 125 w 140"/>
                <a:gd name="T21" fmla="*/ 22 h 34"/>
                <a:gd name="T22" fmla="*/ 135 w 140"/>
                <a:gd name="T23" fmla="*/ 14 h 34"/>
                <a:gd name="T24" fmla="*/ 140 w 140"/>
                <a:gd name="T25" fmla="*/ 4 h 34"/>
                <a:gd name="T26" fmla="*/ 140 w 140"/>
                <a:gd name="T27" fmla="*/ 0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0"/>
                <a:gd name="T43" fmla="*/ 0 h 34"/>
                <a:gd name="T44" fmla="*/ 140 w 140"/>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0" h="34">
                  <a:moveTo>
                    <a:pt x="0" y="0"/>
                  </a:moveTo>
                  <a:lnTo>
                    <a:pt x="0" y="10"/>
                  </a:lnTo>
                  <a:lnTo>
                    <a:pt x="4" y="14"/>
                  </a:lnTo>
                  <a:lnTo>
                    <a:pt x="8" y="20"/>
                  </a:lnTo>
                  <a:lnTo>
                    <a:pt x="18" y="26"/>
                  </a:lnTo>
                  <a:lnTo>
                    <a:pt x="33" y="30"/>
                  </a:lnTo>
                  <a:lnTo>
                    <a:pt x="53" y="34"/>
                  </a:lnTo>
                  <a:lnTo>
                    <a:pt x="72" y="34"/>
                  </a:lnTo>
                  <a:lnTo>
                    <a:pt x="94" y="32"/>
                  </a:lnTo>
                  <a:lnTo>
                    <a:pt x="111" y="28"/>
                  </a:lnTo>
                  <a:lnTo>
                    <a:pt x="125" y="22"/>
                  </a:lnTo>
                  <a:lnTo>
                    <a:pt x="135" y="14"/>
                  </a:lnTo>
                  <a:lnTo>
                    <a:pt x="140" y="4"/>
                  </a:lnTo>
                  <a:lnTo>
                    <a:pt x="140" y="0"/>
                  </a:lnTo>
                </a:path>
              </a:pathLst>
            </a:cu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1" name="Freeform 52"/>
            <p:cNvSpPr>
              <a:spLocks/>
            </p:cNvSpPr>
            <p:nvPr/>
          </p:nvSpPr>
          <p:spPr bwMode="auto">
            <a:xfrm>
              <a:off x="4124" y="2025"/>
              <a:ext cx="139" cy="59"/>
            </a:xfrm>
            <a:custGeom>
              <a:avLst/>
              <a:gdLst>
                <a:gd name="T0" fmla="*/ 139 w 139"/>
                <a:gd name="T1" fmla="*/ 59 h 59"/>
                <a:gd name="T2" fmla="*/ 51 w 139"/>
                <a:gd name="T3" fmla="*/ 53 h 59"/>
                <a:gd name="T4" fmla="*/ 35 w 139"/>
                <a:gd name="T5" fmla="*/ 44 h 59"/>
                <a:gd name="T6" fmla="*/ 20 w 139"/>
                <a:gd name="T7" fmla="*/ 30 h 59"/>
                <a:gd name="T8" fmla="*/ 0 w 139"/>
                <a:gd name="T9" fmla="*/ 0 h 59"/>
                <a:gd name="T10" fmla="*/ 103 w 139"/>
                <a:gd name="T11" fmla="*/ 6 h 59"/>
                <a:gd name="T12" fmla="*/ 109 w 139"/>
                <a:gd name="T13" fmla="*/ 20 h 59"/>
                <a:gd name="T14" fmla="*/ 121 w 139"/>
                <a:gd name="T15" fmla="*/ 40 h 59"/>
                <a:gd name="T16" fmla="*/ 139 w 139"/>
                <a:gd name="T17" fmla="*/ 59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59"/>
                <a:gd name="T29" fmla="*/ 139 w 139"/>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59">
                  <a:moveTo>
                    <a:pt x="139" y="59"/>
                  </a:moveTo>
                  <a:lnTo>
                    <a:pt x="51" y="53"/>
                  </a:lnTo>
                  <a:lnTo>
                    <a:pt x="35" y="44"/>
                  </a:lnTo>
                  <a:lnTo>
                    <a:pt x="20" y="30"/>
                  </a:lnTo>
                  <a:lnTo>
                    <a:pt x="0" y="0"/>
                  </a:lnTo>
                  <a:lnTo>
                    <a:pt x="103" y="6"/>
                  </a:lnTo>
                  <a:lnTo>
                    <a:pt x="109" y="20"/>
                  </a:lnTo>
                  <a:lnTo>
                    <a:pt x="121" y="40"/>
                  </a:lnTo>
                  <a:lnTo>
                    <a:pt x="139" y="59"/>
                  </a:lnTo>
                  <a:close/>
                </a:path>
              </a:pathLst>
            </a:custGeom>
            <a:solidFill>
              <a:srgbClr val="FF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2" name="Line 53"/>
            <p:cNvSpPr>
              <a:spLocks noChangeShapeType="1"/>
            </p:cNvSpPr>
            <p:nvPr/>
          </p:nvSpPr>
          <p:spPr bwMode="auto">
            <a:xfrm flipH="1">
              <a:off x="4142" y="1933"/>
              <a:ext cx="2" cy="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3" name="Freeform 54"/>
            <p:cNvSpPr>
              <a:spLocks/>
            </p:cNvSpPr>
            <p:nvPr/>
          </p:nvSpPr>
          <p:spPr bwMode="auto">
            <a:xfrm>
              <a:off x="4617" y="2063"/>
              <a:ext cx="16" cy="17"/>
            </a:xfrm>
            <a:custGeom>
              <a:avLst/>
              <a:gdLst>
                <a:gd name="T0" fmla="*/ 8 w 16"/>
                <a:gd name="T1" fmla="*/ 0 h 17"/>
                <a:gd name="T2" fmla="*/ 14 w 16"/>
                <a:gd name="T3" fmla="*/ 2 h 17"/>
                <a:gd name="T4" fmla="*/ 16 w 16"/>
                <a:gd name="T5" fmla="*/ 9 h 17"/>
                <a:gd name="T6" fmla="*/ 14 w 16"/>
                <a:gd name="T7" fmla="*/ 15 h 17"/>
                <a:gd name="T8" fmla="*/ 8 w 16"/>
                <a:gd name="T9" fmla="*/ 17 h 17"/>
                <a:gd name="T10" fmla="*/ 2 w 16"/>
                <a:gd name="T11" fmla="*/ 15 h 17"/>
                <a:gd name="T12" fmla="*/ 0 w 16"/>
                <a:gd name="T13" fmla="*/ 9 h 17"/>
                <a:gd name="T14" fmla="*/ 2 w 16"/>
                <a:gd name="T15" fmla="*/ 2 h 17"/>
                <a:gd name="T16" fmla="*/ 8 w 1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7"/>
                <a:gd name="T29" fmla="*/ 16 w 1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7">
                  <a:moveTo>
                    <a:pt x="8" y="0"/>
                  </a:moveTo>
                  <a:lnTo>
                    <a:pt x="14" y="2"/>
                  </a:lnTo>
                  <a:lnTo>
                    <a:pt x="16" y="9"/>
                  </a:lnTo>
                  <a:lnTo>
                    <a:pt x="14" y="15"/>
                  </a:lnTo>
                  <a:lnTo>
                    <a:pt x="8" y="17"/>
                  </a:lnTo>
                  <a:lnTo>
                    <a:pt x="2" y="15"/>
                  </a:lnTo>
                  <a:lnTo>
                    <a:pt x="0" y="9"/>
                  </a:lnTo>
                  <a:lnTo>
                    <a:pt x="2" y="2"/>
                  </a:lnTo>
                  <a:lnTo>
                    <a:pt x="8" y="0"/>
                  </a:lnTo>
                  <a:close/>
                </a:path>
              </a:pathLst>
            </a:custGeom>
            <a:solidFill>
              <a:srgbClr val="FFFFFF"/>
            </a:solidFill>
            <a:ln w="0">
              <a:solidFill>
                <a:srgbClr val="FFFFFF"/>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4" name="Freeform 55"/>
            <p:cNvSpPr>
              <a:spLocks/>
            </p:cNvSpPr>
            <p:nvPr/>
          </p:nvSpPr>
          <p:spPr bwMode="auto">
            <a:xfrm>
              <a:off x="4411" y="2004"/>
              <a:ext cx="163" cy="92"/>
            </a:xfrm>
            <a:custGeom>
              <a:avLst/>
              <a:gdLst>
                <a:gd name="T0" fmla="*/ 155 w 163"/>
                <a:gd name="T1" fmla="*/ 37 h 92"/>
                <a:gd name="T2" fmla="*/ 161 w 163"/>
                <a:gd name="T3" fmla="*/ 45 h 92"/>
                <a:gd name="T4" fmla="*/ 163 w 163"/>
                <a:gd name="T5" fmla="*/ 53 h 92"/>
                <a:gd name="T6" fmla="*/ 161 w 163"/>
                <a:gd name="T7" fmla="*/ 59 h 92"/>
                <a:gd name="T8" fmla="*/ 157 w 163"/>
                <a:gd name="T9" fmla="*/ 65 h 92"/>
                <a:gd name="T10" fmla="*/ 150 w 163"/>
                <a:gd name="T11" fmla="*/ 70 h 92"/>
                <a:gd name="T12" fmla="*/ 116 w 163"/>
                <a:gd name="T13" fmla="*/ 92 h 92"/>
                <a:gd name="T14" fmla="*/ 19 w 163"/>
                <a:gd name="T15" fmla="*/ 76 h 92"/>
                <a:gd name="T16" fmla="*/ 11 w 163"/>
                <a:gd name="T17" fmla="*/ 74 h 92"/>
                <a:gd name="T18" fmla="*/ 5 w 163"/>
                <a:gd name="T19" fmla="*/ 68 h 92"/>
                <a:gd name="T20" fmla="*/ 3 w 163"/>
                <a:gd name="T21" fmla="*/ 59 h 92"/>
                <a:gd name="T22" fmla="*/ 0 w 163"/>
                <a:gd name="T23" fmla="*/ 47 h 92"/>
                <a:gd name="T24" fmla="*/ 0 w 163"/>
                <a:gd name="T25" fmla="*/ 35 h 92"/>
                <a:gd name="T26" fmla="*/ 3 w 163"/>
                <a:gd name="T27" fmla="*/ 25 h 92"/>
                <a:gd name="T28" fmla="*/ 9 w 163"/>
                <a:gd name="T29" fmla="*/ 13 h 92"/>
                <a:gd name="T30" fmla="*/ 15 w 163"/>
                <a:gd name="T31" fmla="*/ 5 h 92"/>
                <a:gd name="T32" fmla="*/ 21 w 163"/>
                <a:gd name="T33" fmla="*/ 0 h 92"/>
                <a:gd name="T34" fmla="*/ 31 w 163"/>
                <a:gd name="T35" fmla="*/ 0 h 92"/>
                <a:gd name="T36" fmla="*/ 118 w 163"/>
                <a:gd name="T37" fmla="*/ 11 h 92"/>
                <a:gd name="T38" fmla="*/ 155 w 163"/>
                <a:gd name="T39" fmla="*/ 37 h 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
                <a:gd name="T61" fmla="*/ 0 h 92"/>
                <a:gd name="T62" fmla="*/ 163 w 163"/>
                <a:gd name="T63" fmla="*/ 92 h 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 h="92">
                  <a:moveTo>
                    <a:pt x="155" y="37"/>
                  </a:moveTo>
                  <a:lnTo>
                    <a:pt x="161" y="45"/>
                  </a:lnTo>
                  <a:lnTo>
                    <a:pt x="163" y="53"/>
                  </a:lnTo>
                  <a:lnTo>
                    <a:pt x="161" y="59"/>
                  </a:lnTo>
                  <a:lnTo>
                    <a:pt x="157" y="65"/>
                  </a:lnTo>
                  <a:lnTo>
                    <a:pt x="150" y="70"/>
                  </a:lnTo>
                  <a:lnTo>
                    <a:pt x="116" y="92"/>
                  </a:lnTo>
                  <a:lnTo>
                    <a:pt x="19" y="76"/>
                  </a:lnTo>
                  <a:lnTo>
                    <a:pt x="11" y="74"/>
                  </a:lnTo>
                  <a:lnTo>
                    <a:pt x="5" y="68"/>
                  </a:lnTo>
                  <a:lnTo>
                    <a:pt x="3" y="59"/>
                  </a:lnTo>
                  <a:lnTo>
                    <a:pt x="0" y="47"/>
                  </a:lnTo>
                  <a:lnTo>
                    <a:pt x="0" y="35"/>
                  </a:lnTo>
                  <a:lnTo>
                    <a:pt x="3" y="25"/>
                  </a:lnTo>
                  <a:lnTo>
                    <a:pt x="9" y="13"/>
                  </a:lnTo>
                  <a:lnTo>
                    <a:pt x="15" y="5"/>
                  </a:lnTo>
                  <a:lnTo>
                    <a:pt x="21" y="0"/>
                  </a:lnTo>
                  <a:lnTo>
                    <a:pt x="31" y="0"/>
                  </a:lnTo>
                  <a:lnTo>
                    <a:pt x="118" y="11"/>
                  </a:lnTo>
                  <a:lnTo>
                    <a:pt x="155" y="3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5" name="Freeform 56"/>
            <p:cNvSpPr>
              <a:spLocks/>
            </p:cNvSpPr>
            <p:nvPr/>
          </p:nvSpPr>
          <p:spPr bwMode="auto">
            <a:xfrm>
              <a:off x="4496" y="2015"/>
              <a:ext cx="31" cy="81"/>
            </a:xfrm>
            <a:custGeom>
              <a:avLst/>
              <a:gdLst>
                <a:gd name="T0" fmla="*/ 31 w 31"/>
                <a:gd name="T1" fmla="*/ 81 h 81"/>
                <a:gd name="T2" fmla="*/ 26 w 31"/>
                <a:gd name="T3" fmla="*/ 81 h 81"/>
                <a:gd name="T4" fmla="*/ 24 w 31"/>
                <a:gd name="T5" fmla="*/ 79 h 81"/>
                <a:gd name="T6" fmla="*/ 18 w 31"/>
                <a:gd name="T7" fmla="*/ 77 h 81"/>
                <a:gd name="T8" fmla="*/ 14 w 31"/>
                <a:gd name="T9" fmla="*/ 75 h 81"/>
                <a:gd name="T10" fmla="*/ 10 w 31"/>
                <a:gd name="T11" fmla="*/ 71 h 81"/>
                <a:gd name="T12" fmla="*/ 6 w 31"/>
                <a:gd name="T13" fmla="*/ 67 h 81"/>
                <a:gd name="T14" fmla="*/ 4 w 31"/>
                <a:gd name="T15" fmla="*/ 63 h 81"/>
                <a:gd name="T16" fmla="*/ 2 w 31"/>
                <a:gd name="T17" fmla="*/ 59 h 81"/>
                <a:gd name="T18" fmla="*/ 2 w 31"/>
                <a:gd name="T19" fmla="*/ 57 h 81"/>
                <a:gd name="T20" fmla="*/ 0 w 31"/>
                <a:gd name="T21" fmla="*/ 50 h 81"/>
                <a:gd name="T22" fmla="*/ 0 w 31"/>
                <a:gd name="T23" fmla="*/ 48 h 81"/>
                <a:gd name="T24" fmla="*/ 0 w 31"/>
                <a:gd name="T25" fmla="*/ 44 h 81"/>
                <a:gd name="T26" fmla="*/ 0 w 31"/>
                <a:gd name="T27" fmla="*/ 40 h 81"/>
                <a:gd name="T28" fmla="*/ 0 w 31"/>
                <a:gd name="T29" fmla="*/ 36 h 81"/>
                <a:gd name="T30" fmla="*/ 0 w 31"/>
                <a:gd name="T31" fmla="*/ 32 h 81"/>
                <a:gd name="T32" fmla="*/ 0 w 31"/>
                <a:gd name="T33" fmla="*/ 26 h 81"/>
                <a:gd name="T34" fmla="*/ 2 w 31"/>
                <a:gd name="T35" fmla="*/ 24 h 81"/>
                <a:gd name="T36" fmla="*/ 2 w 31"/>
                <a:gd name="T37" fmla="*/ 20 h 81"/>
                <a:gd name="T38" fmla="*/ 4 w 31"/>
                <a:gd name="T39" fmla="*/ 16 h 81"/>
                <a:gd name="T40" fmla="*/ 8 w 31"/>
                <a:gd name="T41" fmla="*/ 12 h 81"/>
                <a:gd name="T42" fmla="*/ 10 w 31"/>
                <a:gd name="T43" fmla="*/ 8 h 81"/>
                <a:gd name="T44" fmla="*/ 12 w 31"/>
                <a:gd name="T45" fmla="*/ 6 h 81"/>
                <a:gd name="T46" fmla="*/ 18 w 31"/>
                <a:gd name="T47" fmla="*/ 2 h 81"/>
                <a:gd name="T48" fmla="*/ 22 w 31"/>
                <a:gd name="T49" fmla="*/ 0 h 81"/>
                <a:gd name="T50" fmla="*/ 26 w 31"/>
                <a:gd name="T51" fmla="*/ 0 h 81"/>
                <a:gd name="T52" fmla="*/ 31 w 31"/>
                <a:gd name="T53" fmla="*/ 0 h 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
                <a:gd name="T82" fmla="*/ 0 h 81"/>
                <a:gd name="T83" fmla="*/ 31 w 31"/>
                <a:gd name="T84" fmla="*/ 81 h 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 h="81">
                  <a:moveTo>
                    <a:pt x="31" y="81"/>
                  </a:moveTo>
                  <a:lnTo>
                    <a:pt x="26" y="81"/>
                  </a:lnTo>
                  <a:lnTo>
                    <a:pt x="24" y="79"/>
                  </a:lnTo>
                  <a:lnTo>
                    <a:pt x="18" y="77"/>
                  </a:lnTo>
                  <a:lnTo>
                    <a:pt x="14" y="75"/>
                  </a:lnTo>
                  <a:lnTo>
                    <a:pt x="10" y="71"/>
                  </a:lnTo>
                  <a:lnTo>
                    <a:pt x="6" y="67"/>
                  </a:lnTo>
                  <a:lnTo>
                    <a:pt x="4" y="63"/>
                  </a:lnTo>
                  <a:lnTo>
                    <a:pt x="2" y="59"/>
                  </a:lnTo>
                  <a:lnTo>
                    <a:pt x="2" y="57"/>
                  </a:lnTo>
                  <a:lnTo>
                    <a:pt x="0" y="50"/>
                  </a:lnTo>
                  <a:lnTo>
                    <a:pt x="0" y="48"/>
                  </a:lnTo>
                  <a:lnTo>
                    <a:pt x="0" y="44"/>
                  </a:lnTo>
                  <a:lnTo>
                    <a:pt x="0" y="40"/>
                  </a:lnTo>
                  <a:lnTo>
                    <a:pt x="0" y="36"/>
                  </a:lnTo>
                  <a:lnTo>
                    <a:pt x="0" y="32"/>
                  </a:lnTo>
                  <a:lnTo>
                    <a:pt x="0" y="26"/>
                  </a:lnTo>
                  <a:lnTo>
                    <a:pt x="2" y="24"/>
                  </a:lnTo>
                  <a:lnTo>
                    <a:pt x="2" y="20"/>
                  </a:lnTo>
                  <a:lnTo>
                    <a:pt x="4" y="16"/>
                  </a:lnTo>
                  <a:lnTo>
                    <a:pt x="8" y="12"/>
                  </a:lnTo>
                  <a:lnTo>
                    <a:pt x="10" y="8"/>
                  </a:lnTo>
                  <a:lnTo>
                    <a:pt x="12" y="6"/>
                  </a:lnTo>
                  <a:lnTo>
                    <a:pt x="18" y="2"/>
                  </a:lnTo>
                  <a:lnTo>
                    <a:pt x="22" y="0"/>
                  </a:lnTo>
                  <a:lnTo>
                    <a:pt x="26" y="0"/>
                  </a:lnTo>
                  <a:lnTo>
                    <a:pt x="3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6" name="Freeform 57"/>
            <p:cNvSpPr>
              <a:spLocks/>
            </p:cNvSpPr>
            <p:nvPr/>
          </p:nvSpPr>
          <p:spPr bwMode="auto">
            <a:xfrm>
              <a:off x="4401" y="2057"/>
              <a:ext cx="37" cy="8"/>
            </a:xfrm>
            <a:custGeom>
              <a:avLst/>
              <a:gdLst>
                <a:gd name="T0" fmla="*/ 37 w 37"/>
                <a:gd name="T1" fmla="*/ 2 h 8"/>
                <a:gd name="T2" fmla="*/ 2 w 37"/>
                <a:gd name="T3" fmla="*/ 8 h 8"/>
                <a:gd name="T4" fmla="*/ 0 w 37"/>
                <a:gd name="T5" fmla="*/ 2 h 8"/>
                <a:gd name="T6" fmla="*/ 37 w 37"/>
                <a:gd name="T7" fmla="*/ 0 h 8"/>
                <a:gd name="T8" fmla="*/ 37 w 37"/>
                <a:gd name="T9" fmla="*/ 2 h 8"/>
                <a:gd name="T10" fmla="*/ 0 60000 65536"/>
                <a:gd name="T11" fmla="*/ 0 60000 65536"/>
                <a:gd name="T12" fmla="*/ 0 60000 65536"/>
                <a:gd name="T13" fmla="*/ 0 60000 65536"/>
                <a:gd name="T14" fmla="*/ 0 60000 65536"/>
                <a:gd name="T15" fmla="*/ 0 w 37"/>
                <a:gd name="T16" fmla="*/ 0 h 8"/>
                <a:gd name="T17" fmla="*/ 37 w 37"/>
                <a:gd name="T18" fmla="*/ 8 h 8"/>
              </a:gdLst>
              <a:ahLst/>
              <a:cxnLst>
                <a:cxn ang="T10">
                  <a:pos x="T0" y="T1"/>
                </a:cxn>
                <a:cxn ang="T11">
                  <a:pos x="T2" y="T3"/>
                </a:cxn>
                <a:cxn ang="T12">
                  <a:pos x="T4" y="T5"/>
                </a:cxn>
                <a:cxn ang="T13">
                  <a:pos x="T6" y="T7"/>
                </a:cxn>
                <a:cxn ang="T14">
                  <a:pos x="T8" y="T9"/>
                </a:cxn>
              </a:cxnLst>
              <a:rect l="T15" t="T16" r="T17" b="T18"/>
              <a:pathLst>
                <a:path w="37" h="8">
                  <a:moveTo>
                    <a:pt x="37" y="2"/>
                  </a:moveTo>
                  <a:lnTo>
                    <a:pt x="2" y="8"/>
                  </a:lnTo>
                  <a:lnTo>
                    <a:pt x="0" y="2"/>
                  </a:lnTo>
                  <a:lnTo>
                    <a:pt x="37" y="0"/>
                  </a:lnTo>
                  <a:lnTo>
                    <a:pt x="37" y="2"/>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7" name="Freeform 58"/>
            <p:cNvSpPr>
              <a:spLocks/>
            </p:cNvSpPr>
            <p:nvPr/>
          </p:nvSpPr>
          <p:spPr bwMode="auto">
            <a:xfrm>
              <a:off x="4436" y="2015"/>
              <a:ext cx="95" cy="40"/>
            </a:xfrm>
            <a:custGeom>
              <a:avLst/>
              <a:gdLst>
                <a:gd name="T0" fmla="*/ 95 w 95"/>
                <a:gd name="T1" fmla="*/ 32 h 40"/>
                <a:gd name="T2" fmla="*/ 95 w 95"/>
                <a:gd name="T3" fmla="*/ 38 h 40"/>
                <a:gd name="T4" fmla="*/ 91 w 95"/>
                <a:gd name="T5" fmla="*/ 40 h 40"/>
                <a:gd name="T6" fmla="*/ 0 w 95"/>
                <a:gd name="T7" fmla="*/ 14 h 40"/>
                <a:gd name="T8" fmla="*/ 4 w 95"/>
                <a:gd name="T9" fmla="*/ 0 h 40"/>
                <a:gd name="T10" fmla="*/ 93 w 95"/>
                <a:gd name="T11" fmla="*/ 30 h 40"/>
                <a:gd name="T12" fmla="*/ 95 w 95"/>
                <a:gd name="T13" fmla="*/ 32 h 40"/>
                <a:gd name="T14" fmla="*/ 0 60000 65536"/>
                <a:gd name="T15" fmla="*/ 0 60000 65536"/>
                <a:gd name="T16" fmla="*/ 0 60000 65536"/>
                <a:gd name="T17" fmla="*/ 0 60000 65536"/>
                <a:gd name="T18" fmla="*/ 0 60000 65536"/>
                <a:gd name="T19" fmla="*/ 0 60000 65536"/>
                <a:gd name="T20" fmla="*/ 0 60000 65536"/>
                <a:gd name="T21" fmla="*/ 0 w 95"/>
                <a:gd name="T22" fmla="*/ 0 h 40"/>
                <a:gd name="T23" fmla="*/ 95 w 95"/>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40">
                  <a:moveTo>
                    <a:pt x="95" y="32"/>
                  </a:moveTo>
                  <a:lnTo>
                    <a:pt x="95" y="38"/>
                  </a:lnTo>
                  <a:lnTo>
                    <a:pt x="91" y="40"/>
                  </a:lnTo>
                  <a:lnTo>
                    <a:pt x="0" y="14"/>
                  </a:lnTo>
                  <a:lnTo>
                    <a:pt x="4" y="0"/>
                  </a:lnTo>
                  <a:lnTo>
                    <a:pt x="93" y="30"/>
                  </a:lnTo>
                  <a:lnTo>
                    <a:pt x="95" y="32"/>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8" name="Freeform 59"/>
            <p:cNvSpPr>
              <a:spLocks/>
            </p:cNvSpPr>
            <p:nvPr/>
          </p:nvSpPr>
          <p:spPr bwMode="auto">
            <a:xfrm>
              <a:off x="4362" y="1976"/>
              <a:ext cx="80" cy="61"/>
            </a:xfrm>
            <a:custGeom>
              <a:avLst/>
              <a:gdLst>
                <a:gd name="T0" fmla="*/ 78 w 80"/>
                <a:gd name="T1" fmla="*/ 31 h 61"/>
                <a:gd name="T2" fmla="*/ 80 w 80"/>
                <a:gd name="T3" fmla="*/ 39 h 61"/>
                <a:gd name="T4" fmla="*/ 80 w 80"/>
                <a:gd name="T5" fmla="*/ 49 h 61"/>
                <a:gd name="T6" fmla="*/ 74 w 80"/>
                <a:gd name="T7" fmla="*/ 57 h 61"/>
                <a:gd name="T8" fmla="*/ 70 w 80"/>
                <a:gd name="T9" fmla="*/ 61 h 61"/>
                <a:gd name="T10" fmla="*/ 15 w 80"/>
                <a:gd name="T11" fmla="*/ 53 h 61"/>
                <a:gd name="T12" fmla="*/ 8 w 80"/>
                <a:gd name="T13" fmla="*/ 51 h 61"/>
                <a:gd name="T14" fmla="*/ 2 w 80"/>
                <a:gd name="T15" fmla="*/ 43 h 61"/>
                <a:gd name="T16" fmla="*/ 0 w 80"/>
                <a:gd name="T17" fmla="*/ 33 h 61"/>
                <a:gd name="T18" fmla="*/ 2 w 80"/>
                <a:gd name="T19" fmla="*/ 22 h 61"/>
                <a:gd name="T20" fmla="*/ 6 w 80"/>
                <a:gd name="T21" fmla="*/ 14 h 61"/>
                <a:gd name="T22" fmla="*/ 10 w 80"/>
                <a:gd name="T23" fmla="*/ 8 h 61"/>
                <a:gd name="T24" fmla="*/ 19 w 80"/>
                <a:gd name="T25" fmla="*/ 2 h 61"/>
                <a:gd name="T26" fmla="*/ 27 w 80"/>
                <a:gd name="T27" fmla="*/ 0 h 61"/>
                <a:gd name="T28" fmla="*/ 35 w 80"/>
                <a:gd name="T29" fmla="*/ 2 h 61"/>
                <a:gd name="T30" fmla="*/ 78 w 80"/>
                <a:gd name="T31" fmla="*/ 31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61"/>
                <a:gd name="T50" fmla="*/ 80 w 80"/>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61">
                  <a:moveTo>
                    <a:pt x="78" y="31"/>
                  </a:moveTo>
                  <a:lnTo>
                    <a:pt x="80" y="39"/>
                  </a:lnTo>
                  <a:lnTo>
                    <a:pt x="80" y="49"/>
                  </a:lnTo>
                  <a:lnTo>
                    <a:pt x="74" y="57"/>
                  </a:lnTo>
                  <a:lnTo>
                    <a:pt x="70" y="61"/>
                  </a:lnTo>
                  <a:lnTo>
                    <a:pt x="15" y="53"/>
                  </a:lnTo>
                  <a:lnTo>
                    <a:pt x="8" y="51"/>
                  </a:lnTo>
                  <a:lnTo>
                    <a:pt x="2" y="43"/>
                  </a:lnTo>
                  <a:lnTo>
                    <a:pt x="0" y="33"/>
                  </a:lnTo>
                  <a:lnTo>
                    <a:pt x="2" y="22"/>
                  </a:lnTo>
                  <a:lnTo>
                    <a:pt x="6" y="14"/>
                  </a:lnTo>
                  <a:lnTo>
                    <a:pt x="10" y="8"/>
                  </a:lnTo>
                  <a:lnTo>
                    <a:pt x="19" y="2"/>
                  </a:lnTo>
                  <a:lnTo>
                    <a:pt x="27" y="0"/>
                  </a:lnTo>
                  <a:lnTo>
                    <a:pt x="35" y="2"/>
                  </a:lnTo>
                  <a:lnTo>
                    <a:pt x="78" y="31"/>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49" name="Freeform 60"/>
            <p:cNvSpPr>
              <a:spLocks/>
            </p:cNvSpPr>
            <p:nvPr/>
          </p:nvSpPr>
          <p:spPr bwMode="auto">
            <a:xfrm>
              <a:off x="4368" y="2047"/>
              <a:ext cx="39" cy="41"/>
            </a:xfrm>
            <a:custGeom>
              <a:avLst/>
              <a:gdLst>
                <a:gd name="T0" fmla="*/ 27 w 39"/>
                <a:gd name="T1" fmla="*/ 41 h 41"/>
                <a:gd name="T2" fmla="*/ 19 w 39"/>
                <a:gd name="T3" fmla="*/ 39 h 41"/>
                <a:gd name="T4" fmla="*/ 13 w 39"/>
                <a:gd name="T5" fmla="*/ 37 h 41"/>
                <a:gd name="T6" fmla="*/ 6 w 39"/>
                <a:gd name="T7" fmla="*/ 33 h 41"/>
                <a:gd name="T8" fmla="*/ 2 w 39"/>
                <a:gd name="T9" fmla="*/ 27 h 41"/>
                <a:gd name="T10" fmla="*/ 0 w 39"/>
                <a:gd name="T11" fmla="*/ 18 h 41"/>
                <a:gd name="T12" fmla="*/ 2 w 39"/>
                <a:gd name="T13" fmla="*/ 10 h 41"/>
                <a:gd name="T14" fmla="*/ 4 w 39"/>
                <a:gd name="T15" fmla="*/ 4 h 41"/>
                <a:gd name="T16" fmla="*/ 11 w 39"/>
                <a:gd name="T17" fmla="*/ 0 h 41"/>
                <a:gd name="T18" fmla="*/ 17 w 39"/>
                <a:gd name="T19" fmla="*/ 0 h 41"/>
                <a:gd name="T20" fmla="*/ 25 w 39"/>
                <a:gd name="T21" fmla="*/ 0 h 41"/>
                <a:gd name="T22" fmla="*/ 31 w 39"/>
                <a:gd name="T23" fmla="*/ 2 h 41"/>
                <a:gd name="T24" fmla="*/ 35 w 39"/>
                <a:gd name="T25" fmla="*/ 6 h 41"/>
                <a:gd name="T26" fmla="*/ 37 w 39"/>
                <a:gd name="T27" fmla="*/ 12 h 41"/>
                <a:gd name="T28" fmla="*/ 39 w 39"/>
                <a:gd name="T29" fmla="*/ 18 h 41"/>
                <a:gd name="T30" fmla="*/ 39 w 39"/>
                <a:gd name="T31" fmla="*/ 22 h 41"/>
                <a:gd name="T32" fmla="*/ 37 w 39"/>
                <a:gd name="T33" fmla="*/ 31 h 41"/>
                <a:gd name="T34" fmla="*/ 33 w 39"/>
                <a:gd name="T35" fmla="*/ 37 h 41"/>
                <a:gd name="T36" fmla="*/ 27 w 39"/>
                <a:gd name="T37" fmla="*/ 41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41"/>
                <a:gd name="T59" fmla="*/ 39 w 3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41">
                  <a:moveTo>
                    <a:pt x="27" y="41"/>
                  </a:moveTo>
                  <a:lnTo>
                    <a:pt x="19" y="39"/>
                  </a:lnTo>
                  <a:lnTo>
                    <a:pt x="13" y="37"/>
                  </a:lnTo>
                  <a:lnTo>
                    <a:pt x="6" y="33"/>
                  </a:lnTo>
                  <a:lnTo>
                    <a:pt x="2" y="27"/>
                  </a:lnTo>
                  <a:lnTo>
                    <a:pt x="0" y="18"/>
                  </a:lnTo>
                  <a:lnTo>
                    <a:pt x="2" y="10"/>
                  </a:lnTo>
                  <a:lnTo>
                    <a:pt x="4" y="4"/>
                  </a:lnTo>
                  <a:lnTo>
                    <a:pt x="11" y="0"/>
                  </a:lnTo>
                  <a:lnTo>
                    <a:pt x="17" y="0"/>
                  </a:lnTo>
                  <a:lnTo>
                    <a:pt x="25" y="0"/>
                  </a:lnTo>
                  <a:lnTo>
                    <a:pt x="31" y="2"/>
                  </a:lnTo>
                  <a:lnTo>
                    <a:pt x="35" y="6"/>
                  </a:lnTo>
                  <a:lnTo>
                    <a:pt x="37" y="12"/>
                  </a:lnTo>
                  <a:lnTo>
                    <a:pt x="39" y="18"/>
                  </a:lnTo>
                  <a:lnTo>
                    <a:pt x="39" y="22"/>
                  </a:lnTo>
                  <a:lnTo>
                    <a:pt x="37" y="31"/>
                  </a:lnTo>
                  <a:lnTo>
                    <a:pt x="33" y="37"/>
                  </a:lnTo>
                  <a:lnTo>
                    <a:pt x="27" y="41"/>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0" name="Freeform 61"/>
            <p:cNvSpPr>
              <a:spLocks/>
            </p:cNvSpPr>
            <p:nvPr/>
          </p:nvSpPr>
          <p:spPr bwMode="auto">
            <a:xfrm>
              <a:off x="4368" y="1984"/>
              <a:ext cx="23" cy="35"/>
            </a:xfrm>
            <a:custGeom>
              <a:avLst/>
              <a:gdLst>
                <a:gd name="T0" fmla="*/ 23 w 23"/>
                <a:gd name="T1" fmla="*/ 8 h 35"/>
                <a:gd name="T2" fmla="*/ 23 w 23"/>
                <a:gd name="T3" fmla="*/ 18 h 35"/>
                <a:gd name="T4" fmla="*/ 19 w 23"/>
                <a:gd name="T5" fmla="*/ 29 h 35"/>
                <a:gd name="T6" fmla="*/ 13 w 23"/>
                <a:gd name="T7" fmla="*/ 35 h 35"/>
                <a:gd name="T8" fmla="*/ 4 w 23"/>
                <a:gd name="T9" fmla="*/ 35 h 35"/>
                <a:gd name="T10" fmla="*/ 0 w 23"/>
                <a:gd name="T11" fmla="*/ 29 h 35"/>
                <a:gd name="T12" fmla="*/ 0 w 23"/>
                <a:gd name="T13" fmla="*/ 20 h 35"/>
                <a:gd name="T14" fmla="*/ 0 w 23"/>
                <a:gd name="T15" fmla="*/ 14 h 35"/>
                <a:gd name="T16" fmla="*/ 4 w 23"/>
                <a:gd name="T17" fmla="*/ 6 h 35"/>
                <a:gd name="T18" fmla="*/ 13 w 23"/>
                <a:gd name="T19" fmla="*/ 0 h 35"/>
                <a:gd name="T20" fmla="*/ 19 w 23"/>
                <a:gd name="T21" fmla="*/ 2 h 35"/>
                <a:gd name="T22" fmla="*/ 23 w 23"/>
                <a:gd name="T23" fmla="*/ 8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35"/>
                <a:gd name="T38" fmla="*/ 23 w 23"/>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35">
                  <a:moveTo>
                    <a:pt x="23" y="8"/>
                  </a:moveTo>
                  <a:lnTo>
                    <a:pt x="23" y="18"/>
                  </a:lnTo>
                  <a:lnTo>
                    <a:pt x="19" y="29"/>
                  </a:lnTo>
                  <a:lnTo>
                    <a:pt x="13" y="35"/>
                  </a:lnTo>
                  <a:lnTo>
                    <a:pt x="4" y="35"/>
                  </a:lnTo>
                  <a:lnTo>
                    <a:pt x="0" y="29"/>
                  </a:lnTo>
                  <a:lnTo>
                    <a:pt x="0" y="20"/>
                  </a:lnTo>
                  <a:lnTo>
                    <a:pt x="0" y="14"/>
                  </a:lnTo>
                  <a:lnTo>
                    <a:pt x="4" y="6"/>
                  </a:lnTo>
                  <a:lnTo>
                    <a:pt x="13" y="0"/>
                  </a:lnTo>
                  <a:lnTo>
                    <a:pt x="19" y="2"/>
                  </a:lnTo>
                  <a:lnTo>
                    <a:pt x="23" y="8"/>
                  </a:lnTo>
                  <a:close/>
                </a:path>
              </a:pathLst>
            </a:custGeom>
            <a:solidFill>
              <a:srgbClr val="ABABAB"/>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1" name="Freeform 62"/>
            <p:cNvSpPr>
              <a:spLocks/>
            </p:cNvSpPr>
            <p:nvPr/>
          </p:nvSpPr>
          <p:spPr bwMode="auto">
            <a:xfrm>
              <a:off x="4574" y="2041"/>
              <a:ext cx="78" cy="10"/>
            </a:xfrm>
            <a:custGeom>
              <a:avLst/>
              <a:gdLst>
                <a:gd name="T0" fmla="*/ 78 w 78"/>
                <a:gd name="T1" fmla="*/ 0 h 10"/>
                <a:gd name="T2" fmla="*/ 45 w 78"/>
                <a:gd name="T3" fmla="*/ 4 h 10"/>
                <a:gd name="T4" fmla="*/ 0 w 78"/>
                <a:gd name="T5" fmla="*/ 10 h 10"/>
                <a:gd name="T6" fmla="*/ 0 60000 65536"/>
                <a:gd name="T7" fmla="*/ 0 60000 65536"/>
                <a:gd name="T8" fmla="*/ 0 60000 65536"/>
                <a:gd name="T9" fmla="*/ 0 w 78"/>
                <a:gd name="T10" fmla="*/ 0 h 10"/>
                <a:gd name="T11" fmla="*/ 78 w 78"/>
                <a:gd name="T12" fmla="*/ 10 h 10"/>
              </a:gdLst>
              <a:ahLst/>
              <a:cxnLst>
                <a:cxn ang="T6">
                  <a:pos x="T0" y="T1"/>
                </a:cxn>
                <a:cxn ang="T7">
                  <a:pos x="T2" y="T3"/>
                </a:cxn>
                <a:cxn ang="T8">
                  <a:pos x="T4" y="T5"/>
                </a:cxn>
              </a:cxnLst>
              <a:rect l="T9" t="T10" r="T11" b="T12"/>
              <a:pathLst>
                <a:path w="78" h="10">
                  <a:moveTo>
                    <a:pt x="78" y="0"/>
                  </a:moveTo>
                  <a:lnTo>
                    <a:pt x="45" y="4"/>
                  </a:lnTo>
                  <a:lnTo>
                    <a:pt x="0" y="1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2" name="Freeform 63"/>
            <p:cNvSpPr>
              <a:spLocks/>
            </p:cNvSpPr>
            <p:nvPr/>
          </p:nvSpPr>
          <p:spPr bwMode="auto">
            <a:xfrm>
              <a:off x="4547" y="2039"/>
              <a:ext cx="27" cy="35"/>
            </a:xfrm>
            <a:custGeom>
              <a:avLst/>
              <a:gdLst>
                <a:gd name="T0" fmla="*/ 14 w 27"/>
                <a:gd name="T1" fmla="*/ 0 h 35"/>
                <a:gd name="T2" fmla="*/ 19 w 27"/>
                <a:gd name="T3" fmla="*/ 0 h 35"/>
                <a:gd name="T4" fmla="*/ 23 w 27"/>
                <a:gd name="T5" fmla="*/ 4 h 35"/>
                <a:gd name="T6" fmla="*/ 25 w 27"/>
                <a:gd name="T7" fmla="*/ 8 h 35"/>
                <a:gd name="T8" fmla="*/ 27 w 27"/>
                <a:gd name="T9" fmla="*/ 12 h 35"/>
                <a:gd name="T10" fmla="*/ 27 w 27"/>
                <a:gd name="T11" fmla="*/ 18 h 35"/>
                <a:gd name="T12" fmla="*/ 27 w 27"/>
                <a:gd name="T13" fmla="*/ 20 h 35"/>
                <a:gd name="T14" fmla="*/ 27 w 27"/>
                <a:gd name="T15" fmla="*/ 24 h 35"/>
                <a:gd name="T16" fmla="*/ 25 w 27"/>
                <a:gd name="T17" fmla="*/ 28 h 35"/>
                <a:gd name="T18" fmla="*/ 21 w 27"/>
                <a:gd name="T19" fmla="*/ 33 h 35"/>
                <a:gd name="T20" fmla="*/ 14 w 27"/>
                <a:gd name="T21" fmla="*/ 35 h 35"/>
                <a:gd name="T22" fmla="*/ 10 w 27"/>
                <a:gd name="T23" fmla="*/ 35 h 35"/>
                <a:gd name="T24" fmla="*/ 8 w 27"/>
                <a:gd name="T25" fmla="*/ 35 h 35"/>
                <a:gd name="T26" fmla="*/ 4 w 27"/>
                <a:gd name="T27" fmla="*/ 30 h 35"/>
                <a:gd name="T28" fmla="*/ 2 w 27"/>
                <a:gd name="T29" fmla="*/ 26 h 35"/>
                <a:gd name="T30" fmla="*/ 0 w 27"/>
                <a:gd name="T31" fmla="*/ 22 h 35"/>
                <a:gd name="T32" fmla="*/ 0 w 27"/>
                <a:gd name="T33" fmla="*/ 18 h 35"/>
                <a:gd name="T34" fmla="*/ 0 w 27"/>
                <a:gd name="T35" fmla="*/ 14 h 35"/>
                <a:gd name="T36" fmla="*/ 0 w 27"/>
                <a:gd name="T37" fmla="*/ 10 h 35"/>
                <a:gd name="T38" fmla="*/ 2 w 27"/>
                <a:gd name="T39" fmla="*/ 6 h 35"/>
                <a:gd name="T40" fmla="*/ 6 w 27"/>
                <a:gd name="T41" fmla="*/ 2 h 35"/>
                <a:gd name="T42" fmla="*/ 10 w 27"/>
                <a:gd name="T43" fmla="*/ 0 h 35"/>
                <a:gd name="T44" fmla="*/ 14 w 27"/>
                <a:gd name="T45" fmla="*/ 0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35"/>
                <a:gd name="T71" fmla="*/ 27 w 27"/>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35">
                  <a:moveTo>
                    <a:pt x="14" y="0"/>
                  </a:moveTo>
                  <a:lnTo>
                    <a:pt x="19" y="0"/>
                  </a:lnTo>
                  <a:lnTo>
                    <a:pt x="23" y="4"/>
                  </a:lnTo>
                  <a:lnTo>
                    <a:pt x="25" y="8"/>
                  </a:lnTo>
                  <a:lnTo>
                    <a:pt x="27" y="12"/>
                  </a:lnTo>
                  <a:lnTo>
                    <a:pt x="27" y="18"/>
                  </a:lnTo>
                  <a:lnTo>
                    <a:pt x="27" y="20"/>
                  </a:lnTo>
                  <a:lnTo>
                    <a:pt x="27" y="24"/>
                  </a:lnTo>
                  <a:lnTo>
                    <a:pt x="25" y="28"/>
                  </a:lnTo>
                  <a:lnTo>
                    <a:pt x="21" y="33"/>
                  </a:lnTo>
                  <a:lnTo>
                    <a:pt x="14" y="35"/>
                  </a:lnTo>
                  <a:lnTo>
                    <a:pt x="10" y="35"/>
                  </a:lnTo>
                  <a:lnTo>
                    <a:pt x="8" y="35"/>
                  </a:lnTo>
                  <a:lnTo>
                    <a:pt x="4" y="30"/>
                  </a:lnTo>
                  <a:lnTo>
                    <a:pt x="2" y="26"/>
                  </a:lnTo>
                  <a:lnTo>
                    <a:pt x="0" y="22"/>
                  </a:lnTo>
                  <a:lnTo>
                    <a:pt x="0" y="18"/>
                  </a:lnTo>
                  <a:lnTo>
                    <a:pt x="0" y="14"/>
                  </a:lnTo>
                  <a:lnTo>
                    <a:pt x="0" y="10"/>
                  </a:lnTo>
                  <a:lnTo>
                    <a:pt x="2" y="6"/>
                  </a:lnTo>
                  <a:lnTo>
                    <a:pt x="6" y="2"/>
                  </a:lnTo>
                  <a:lnTo>
                    <a:pt x="10" y="0"/>
                  </a:lnTo>
                  <a:lnTo>
                    <a:pt x="14"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3" name="Freeform 64"/>
            <p:cNvSpPr>
              <a:spLocks/>
            </p:cNvSpPr>
            <p:nvPr/>
          </p:nvSpPr>
          <p:spPr bwMode="auto">
            <a:xfrm>
              <a:off x="4148" y="1952"/>
              <a:ext cx="27" cy="20"/>
            </a:xfrm>
            <a:custGeom>
              <a:avLst/>
              <a:gdLst>
                <a:gd name="T0" fmla="*/ 23 w 27"/>
                <a:gd name="T1" fmla="*/ 20 h 20"/>
                <a:gd name="T2" fmla="*/ 0 w 27"/>
                <a:gd name="T3" fmla="*/ 20 h 20"/>
                <a:gd name="T4" fmla="*/ 0 w 27"/>
                <a:gd name="T5" fmla="*/ 0 h 20"/>
                <a:gd name="T6" fmla="*/ 27 w 27"/>
                <a:gd name="T7" fmla="*/ 0 h 20"/>
                <a:gd name="T8" fmla="*/ 23 w 27"/>
                <a:gd name="T9" fmla="*/ 8 h 20"/>
                <a:gd name="T10" fmla="*/ 23 w 27"/>
                <a:gd name="T11" fmla="*/ 20 h 20"/>
                <a:gd name="T12" fmla="*/ 0 60000 65536"/>
                <a:gd name="T13" fmla="*/ 0 60000 65536"/>
                <a:gd name="T14" fmla="*/ 0 60000 65536"/>
                <a:gd name="T15" fmla="*/ 0 60000 65536"/>
                <a:gd name="T16" fmla="*/ 0 60000 65536"/>
                <a:gd name="T17" fmla="*/ 0 60000 65536"/>
                <a:gd name="T18" fmla="*/ 0 w 27"/>
                <a:gd name="T19" fmla="*/ 0 h 20"/>
                <a:gd name="T20" fmla="*/ 27 w 2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7" h="20">
                  <a:moveTo>
                    <a:pt x="23" y="20"/>
                  </a:moveTo>
                  <a:lnTo>
                    <a:pt x="0" y="20"/>
                  </a:lnTo>
                  <a:lnTo>
                    <a:pt x="0" y="0"/>
                  </a:lnTo>
                  <a:lnTo>
                    <a:pt x="27" y="0"/>
                  </a:lnTo>
                  <a:lnTo>
                    <a:pt x="23" y="8"/>
                  </a:lnTo>
                  <a:lnTo>
                    <a:pt x="23" y="20"/>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4" name="Freeform 65"/>
            <p:cNvSpPr>
              <a:spLocks/>
            </p:cNvSpPr>
            <p:nvPr/>
          </p:nvSpPr>
          <p:spPr bwMode="auto">
            <a:xfrm>
              <a:off x="4132" y="1948"/>
              <a:ext cx="37" cy="22"/>
            </a:xfrm>
            <a:custGeom>
              <a:avLst/>
              <a:gdLst>
                <a:gd name="T0" fmla="*/ 25 w 37"/>
                <a:gd name="T1" fmla="*/ 6 h 22"/>
                <a:gd name="T2" fmla="*/ 6 w 37"/>
                <a:gd name="T3" fmla="*/ 0 h 22"/>
                <a:gd name="T4" fmla="*/ 0 w 37"/>
                <a:gd name="T5" fmla="*/ 4 h 22"/>
                <a:gd name="T6" fmla="*/ 2 w 37"/>
                <a:gd name="T7" fmla="*/ 12 h 22"/>
                <a:gd name="T8" fmla="*/ 33 w 37"/>
                <a:gd name="T9" fmla="*/ 22 h 22"/>
                <a:gd name="T10" fmla="*/ 37 w 37"/>
                <a:gd name="T11" fmla="*/ 16 h 22"/>
                <a:gd name="T12" fmla="*/ 37 w 37"/>
                <a:gd name="T13" fmla="*/ 10 h 22"/>
                <a:gd name="T14" fmla="*/ 25 w 37"/>
                <a:gd name="T15" fmla="*/ 6 h 22"/>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22"/>
                <a:gd name="T26" fmla="*/ 37 w 37"/>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22">
                  <a:moveTo>
                    <a:pt x="25" y="6"/>
                  </a:moveTo>
                  <a:lnTo>
                    <a:pt x="6" y="0"/>
                  </a:lnTo>
                  <a:lnTo>
                    <a:pt x="0" y="4"/>
                  </a:lnTo>
                  <a:lnTo>
                    <a:pt x="2" y="12"/>
                  </a:lnTo>
                  <a:lnTo>
                    <a:pt x="33" y="22"/>
                  </a:lnTo>
                  <a:lnTo>
                    <a:pt x="37" y="16"/>
                  </a:lnTo>
                  <a:lnTo>
                    <a:pt x="37" y="10"/>
                  </a:lnTo>
                  <a:lnTo>
                    <a:pt x="25" y="6"/>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5" name="Freeform 66"/>
            <p:cNvSpPr>
              <a:spLocks/>
            </p:cNvSpPr>
            <p:nvPr/>
          </p:nvSpPr>
          <p:spPr bwMode="auto">
            <a:xfrm>
              <a:off x="4064" y="2533"/>
              <a:ext cx="567" cy="136"/>
            </a:xfrm>
            <a:custGeom>
              <a:avLst/>
              <a:gdLst>
                <a:gd name="T0" fmla="*/ 565 w 567"/>
                <a:gd name="T1" fmla="*/ 59 h 136"/>
                <a:gd name="T2" fmla="*/ 284 w 567"/>
                <a:gd name="T3" fmla="*/ 136 h 136"/>
                <a:gd name="T4" fmla="*/ 273 w 567"/>
                <a:gd name="T5" fmla="*/ 136 h 136"/>
                <a:gd name="T6" fmla="*/ 265 w 567"/>
                <a:gd name="T7" fmla="*/ 136 h 136"/>
                <a:gd name="T8" fmla="*/ 0 w 567"/>
                <a:gd name="T9" fmla="*/ 69 h 136"/>
                <a:gd name="T10" fmla="*/ 6 w 567"/>
                <a:gd name="T11" fmla="*/ 63 h 136"/>
                <a:gd name="T12" fmla="*/ 306 w 567"/>
                <a:gd name="T13" fmla="*/ 0 h 136"/>
                <a:gd name="T14" fmla="*/ 567 w 567"/>
                <a:gd name="T15" fmla="*/ 52 h 136"/>
                <a:gd name="T16" fmla="*/ 565 w 567"/>
                <a:gd name="T17" fmla="*/ 59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7"/>
                <a:gd name="T28" fmla="*/ 0 h 136"/>
                <a:gd name="T29" fmla="*/ 567 w 567"/>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7" h="136">
                  <a:moveTo>
                    <a:pt x="565" y="59"/>
                  </a:moveTo>
                  <a:lnTo>
                    <a:pt x="284" y="136"/>
                  </a:lnTo>
                  <a:lnTo>
                    <a:pt x="273" y="136"/>
                  </a:lnTo>
                  <a:lnTo>
                    <a:pt x="265" y="136"/>
                  </a:lnTo>
                  <a:lnTo>
                    <a:pt x="0" y="69"/>
                  </a:lnTo>
                  <a:lnTo>
                    <a:pt x="6" y="63"/>
                  </a:lnTo>
                  <a:lnTo>
                    <a:pt x="306" y="0"/>
                  </a:lnTo>
                  <a:lnTo>
                    <a:pt x="567" y="52"/>
                  </a:lnTo>
                  <a:lnTo>
                    <a:pt x="565" y="59"/>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6" name="Freeform 67"/>
            <p:cNvSpPr>
              <a:spLocks/>
            </p:cNvSpPr>
            <p:nvPr/>
          </p:nvSpPr>
          <p:spPr bwMode="auto">
            <a:xfrm>
              <a:off x="4541" y="2587"/>
              <a:ext cx="107" cy="72"/>
            </a:xfrm>
            <a:custGeom>
              <a:avLst/>
              <a:gdLst>
                <a:gd name="T0" fmla="*/ 107 w 107"/>
                <a:gd name="T1" fmla="*/ 57 h 72"/>
                <a:gd name="T2" fmla="*/ 86 w 107"/>
                <a:gd name="T3" fmla="*/ 53 h 72"/>
                <a:gd name="T4" fmla="*/ 68 w 107"/>
                <a:gd name="T5" fmla="*/ 49 h 72"/>
                <a:gd name="T6" fmla="*/ 53 w 107"/>
                <a:gd name="T7" fmla="*/ 53 h 72"/>
                <a:gd name="T8" fmla="*/ 35 w 107"/>
                <a:gd name="T9" fmla="*/ 59 h 72"/>
                <a:gd name="T10" fmla="*/ 0 w 107"/>
                <a:gd name="T11" fmla="*/ 72 h 72"/>
                <a:gd name="T12" fmla="*/ 0 w 107"/>
                <a:gd name="T13" fmla="*/ 29 h 72"/>
                <a:gd name="T14" fmla="*/ 92 w 107"/>
                <a:gd name="T15" fmla="*/ 0 h 72"/>
                <a:gd name="T16" fmla="*/ 107 w 107"/>
                <a:gd name="T17" fmla="*/ 57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
                <a:gd name="T28" fmla="*/ 0 h 72"/>
                <a:gd name="T29" fmla="*/ 107 w 107"/>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 h="72">
                  <a:moveTo>
                    <a:pt x="107" y="57"/>
                  </a:moveTo>
                  <a:lnTo>
                    <a:pt x="86" y="53"/>
                  </a:lnTo>
                  <a:lnTo>
                    <a:pt x="68" y="49"/>
                  </a:lnTo>
                  <a:lnTo>
                    <a:pt x="53" y="53"/>
                  </a:lnTo>
                  <a:lnTo>
                    <a:pt x="35" y="59"/>
                  </a:lnTo>
                  <a:lnTo>
                    <a:pt x="0" y="72"/>
                  </a:lnTo>
                  <a:lnTo>
                    <a:pt x="0" y="29"/>
                  </a:lnTo>
                  <a:lnTo>
                    <a:pt x="92" y="0"/>
                  </a:lnTo>
                  <a:lnTo>
                    <a:pt x="107" y="57"/>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7" name="Freeform 68"/>
            <p:cNvSpPr>
              <a:spLocks/>
            </p:cNvSpPr>
            <p:nvPr/>
          </p:nvSpPr>
          <p:spPr bwMode="auto">
            <a:xfrm>
              <a:off x="4346" y="2614"/>
              <a:ext cx="197" cy="81"/>
            </a:xfrm>
            <a:custGeom>
              <a:avLst/>
              <a:gdLst>
                <a:gd name="T0" fmla="*/ 195 w 197"/>
                <a:gd name="T1" fmla="*/ 45 h 81"/>
                <a:gd name="T2" fmla="*/ 187 w 197"/>
                <a:gd name="T3" fmla="*/ 47 h 81"/>
                <a:gd name="T4" fmla="*/ 168 w 197"/>
                <a:gd name="T5" fmla="*/ 53 h 81"/>
                <a:gd name="T6" fmla="*/ 137 w 197"/>
                <a:gd name="T7" fmla="*/ 57 h 81"/>
                <a:gd name="T8" fmla="*/ 98 w 197"/>
                <a:gd name="T9" fmla="*/ 57 h 81"/>
                <a:gd name="T10" fmla="*/ 78 w 197"/>
                <a:gd name="T11" fmla="*/ 59 h 81"/>
                <a:gd name="T12" fmla="*/ 12 w 197"/>
                <a:gd name="T13" fmla="*/ 77 h 81"/>
                <a:gd name="T14" fmla="*/ 0 w 197"/>
                <a:gd name="T15" fmla="*/ 81 h 81"/>
                <a:gd name="T16" fmla="*/ 0 w 197"/>
                <a:gd name="T17" fmla="*/ 57 h 81"/>
                <a:gd name="T18" fmla="*/ 8 w 197"/>
                <a:gd name="T19" fmla="*/ 53 h 81"/>
                <a:gd name="T20" fmla="*/ 197 w 197"/>
                <a:gd name="T21" fmla="*/ 0 h 81"/>
                <a:gd name="T22" fmla="*/ 195 w 197"/>
                <a:gd name="T23" fmla="*/ 45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
                <a:gd name="T37" fmla="*/ 0 h 81"/>
                <a:gd name="T38" fmla="*/ 197 w 197"/>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 h="81">
                  <a:moveTo>
                    <a:pt x="195" y="45"/>
                  </a:moveTo>
                  <a:lnTo>
                    <a:pt x="187" y="47"/>
                  </a:lnTo>
                  <a:lnTo>
                    <a:pt x="168" y="53"/>
                  </a:lnTo>
                  <a:lnTo>
                    <a:pt x="137" y="57"/>
                  </a:lnTo>
                  <a:lnTo>
                    <a:pt x="98" y="57"/>
                  </a:lnTo>
                  <a:lnTo>
                    <a:pt x="78" y="59"/>
                  </a:lnTo>
                  <a:lnTo>
                    <a:pt x="12" y="77"/>
                  </a:lnTo>
                  <a:lnTo>
                    <a:pt x="0" y="81"/>
                  </a:lnTo>
                  <a:lnTo>
                    <a:pt x="0" y="57"/>
                  </a:lnTo>
                  <a:lnTo>
                    <a:pt x="8" y="53"/>
                  </a:lnTo>
                  <a:lnTo>
                    <a:pt x="197" y="0"/>
                  </a:lnTo>
                  <a:lnTo>
                    <a:pt x="195" y="45"/>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8" name="Freeform 69"/>
            <p:cNvSpPr>
              <a:spLocks/>
            </p:cNvSpPr>
            <p:nvPr/>
          </p:nvSpPr>
          <p:spPr bwMode="auto">
            <a:xfrm>
              <a:off x="4062" y="2598"/>
              <a:ext cx="284" cy="97"/>
            </a:xfrm>
            <a:custGeom>
              <a:avLst/>
              <a:gdLst>
                <a:gd name="T0" fmla="*/ 269 w 284"/>
                <a:gd name="T1" fmla="*/ 71 h 97"/>
                <a:gd name="T2" fmla="*/ 284 w 284"/>
                <a:gd name="T3" fmla="*/ 73 h 97"/>
                <a:gd name="T4" fmla="*/ 284 w 284"/>
                <a:gd name="T5" fmla="*/ 97 h 97"/>
                <a:gd name="T6" fmla="*/ 0 w 284"/>
                <a:gd name="T7" fmla="*/ 20 h 97"/>
                <a:gd name="T8" fmla="*/ 0 w 284"/>
                <a:gd name="T9" fmla="*/ 6 h 97"/>
                <a:gd name="T10" fmla="*/ 2 w 284"/>
                <a:gd name="T11" fmla="*/ 0 h 97"/>
                <a:gd name="T12" fmla="*/ 2 w 284"/>
                <a:gd name="T13" fmla="*/ 6 h 97"/>
                <a:gd name="T14" fmla="*/ 269 w 284"/>
                <a:gd name="T15" fmla="*/ 71 h 97"/>
                <a:gd name="T16" fmla="*/ 0 60000 65536"/>
                <a:gd name="T17" fmla="*/ 0 60000 65536"/>
                <a:gd name="T18" fmla="*/ 0 60000 65536"/>
                <a:gd name="T19" fmla="*/ 0 60000 65536"/>
                <a:gd name="T20" fmla="*/ 0 60000 65536"/>
                <a:gd name="T21" fmla="*/ 0 60000 65536"/>
                <a:gd name="T22" fmla="*/ 0 60000 65536"/>
                <a:gd name="T23" fmla="*/ 0 60000 65536"/>
                <a:gd name="T24" fmla="*/ 0 w 284"/>
                <a:gd name="T25" fmla="*/ 0 h 97"/>
                <a:gd name="T26" fmla="*/ 284 w 284"/>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4" h="97">
                  <a:moveTo>
                    <a:pt x="269" y="71"/>
                  </a:moveTo>
                  <a:lnTo>
                    <a:pt x="284" y="73"/>
                  </a:lnTo>
                  <a:lnTo>
                    <a:pt x="284" y="97"/>
                  </a:lnTo>
                  <a:lnTo>
                    <a:pt x="0" y="20"/>
                  </a:lnTo>
                  <a:lnTo>
                    <a:pt x="0" y="6"/>
                  </a:lnTo>
                  <a:lnTo>
                    <a:pt x="2" y="0"/>
                  </a:lnTo>
                  <a:lnTo>
                    <a:pt x="2" y="6"/>
                  </a:lnTo>
                  <a:lnTo>
                    <a:pt x="269" y="71"/>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59" name="Freeform 70"/>
            <p:cNvSpPr>
              <a:spLocks/>
            </p:cNvSpPr>
            <p:nvPr/>
          </p:nvSpPr>
          <p:spPr bwMode="auto">
            <a:xfrm>
              <a:off x="4340" y="2583"/>
              <a:ext cx="234" cy="61"/>
            </a:xfrm>
            <a:custGeom>
              <a:avLst/>
              <a:gdLst>
                <a:gd name="T0" fmla="*/ 28 w 234"/>
                <a:gd name="T1" fmla="*/ 59 h 61"/>
                <a:gd name="T2" fmla="*/ 234 w 234"/>
                <a:gd name="T3" fmla="*/ 9 h 61"/>
                <a:gd name="T4" fmla="*/ 234 w 234"/>
                <a:gd name="T5" fmla="*/ 4 h 61"/>
                <a:gd name="T6" fmla="*/ 228 w 234"/>
                <a:gd name="T7" fmla="*/ 2 h 61"/>
                <a:gd name="T8" fmla="*/ 221 w 234"/>
                <a:gd name="T9" fmla="*/ 0 h 61"/>
                <a:gd name="T10" fmla="*/ 213 w 234"/>
                <a:gd name="T11" fmla="*/ 0 h 61"/>
                <a:gd name="T12" fmla="*/ 209 w 234"/>
                <a:gd name="T13" fmla="*/ 0 h 61"/>
                <a:gd name="T14" fmla="*/ 4 w 234"/>
                <a:gd name="T15" fmla="*/ 45 h 61"/>
                <a:gd name="T16" fmla="*/ 0 w 234"/>
                <a:gd name="T17" fmla="*/ 51 h 61"/>
                <a:gd name="T18" fmla="*/ 2 w 234"/>
                <a:gd name="T19" fmla="*/ 55 h 61"/>
                <a:gd name="T20" fmla="*/ 10 w 234"/>
                <a:gd name="T21" fmla="*/ 59 h 61"/>
                <a:gd name="T22" fmla="*/ 20 w 234"/>
                <a:gd name="T23" fmla="*/ 61 h 61"/>
                <a:gd name="T24" fmla="*/ 28 w 234"/>
                <a:gd name="T25" fmla="*/ 59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4"/>
                <a:gd name="T40" fmla="*/ 0 h 61"/>
                <a:gd name="T41" fmla="*/ 234 w 234"/>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4" h="61">
                  <a:moveTo>
                    <a:pt x="28" y="59"/>
                  </a:moveTo>
                  <a:lnTo>
                    <a:pt x="234" y="9"/>
                  </a:lnTo>
                  <a:lnTo>
                    <a:pt x="234" y="4"/>
                  </a:lnTo>
                  <a:lnTo>
                    <a:pt x="228" y="2"/>
                  </a:lnTo>
                  <a:lnTo>
                    <a:pt x="221" y="0"/>
                  </a:lnTo>
                  <a:lnTo>
                    <a:pt x="213" y="0"/>
                  </a:lnTo>
                  <a:lnTo>
                    <a:pt x="209" y="0"/>
                  </a:lnTo>
                  <a:lnTo>
                    <a:pt x="4" y="45"/>
                  </a:lnTo>
                  <a:lnTo>
                    <a:pt x="0" y="51"/>
                  </a:lnTo>
                  <a:lnTo>
                    <a:pt x="2" y="55"/>
                  </a:lnTo>
                  <a:lnTo>
                    <a:pt x="10" y="59"/>
                  </a:lnTo>
                  <a:lnTo>
                    <a:pt x="20" y="61"/>
                  </a:lnTo>
                  <a:lnTo>
                    <a:pt x="28" y="59"/>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0" name="Freeform 71"/>
            <p:cNvSpPr>
              <a:spLocks/>
            </p:cNvSpPr>
            <p:nvPr/>
          </p:nvSpPr>
          <p:spPr bwMode="auto">
            <a:xfrm>
              <a:off x="4165" y="2545"/>
              <a:ext cx="222" cy="59"/>
            </a:xfrm>
            <a:custGeom>
              <a:avLst/>
              <a:gdLst>
                <a:gd name="T0" fmla="*/ 25 w 222"/>
                <a:gd name="T1" fmla="*/ 57 h 59"/>
                <a:gd name="T2" fmla="*/ 222 w 222"/>
                <a:gd name="T3" fmla="*/ 10 h 59"/>
                <a:gd name="T4" fmla="*/ 222 w 222"/>
                <a:gd name="T5" fmla="*/ 4 h 59"/>
                <a:gd name="T6" fmla="*/ 218 w 222"/>
                <a:gd name="T7" fmla="*/ 2 h 59"/>
                <a:gd name="T8" fmla="*/ 212 w 222"/>
                <a:gd name="T9" fmla="*/ 2 h 59"/>
                <a:gd name="T10" fmla="*/ 203 w 222"/>
                <a:gd name="T11" fmla="*/ 0 h 59"/>
                <a:gd name="T12" fmla="*/ 4 w 222"/>
                <a:gd name="T13" fmla="*/ 45 h 59"/>
                <a:gd name="T14" fmla="*/ 0 w 222"/>
                <a:gd name="T15" fmla="*/ 49 h 59"/>
                <a:gd name="T16" fmla="*/ 0 w 222"/>
                <a:gd name="T17" fmla="*/ 53 h 59"/>
                <a:gd name="T18" fmla="*/ 8 w 222"/>
                <a:gd name="T19" fmla="*/ 57 h 59"/>
                <a:gd name="T20" fmla="*/ 18 w 222"/>
                <a:gd name="T21" fmla="*/ 59 h 59"/>
                <a:gd name="T22" fmla="*/ 25 w 222"/>
                <a:gd name="T23" fmla="*/ 57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2"/>
                <a:gd name="T37" fmla="*/ 0 h 59"/>
                <a:gd name="T38" fmla="*/ 222 w 222"/>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2" h="59">
                  <a:moveTo>
                    <a:pt x="25" y="57"/>
                  </a:moveTo>
                  <a:lnTo>
                    <a:pt x="222" y="10"/>
                  </a:lnTo>
                  <a:lnTo>
                    <a:pt x="222" y="4"/>
                  </a:lnTo>
                  <a:lnTo>
                    <a:pt x="218" y="2"/>
                  </a:lnTo>
                  <a:lnTo>
                    <a:pt x="212" y="2"/>
                  </a:lnTo>
                  <a:lnTo>
                    <a:pt x="203" y="0"/>
                  </a:lnTo>
                  <a:lnTo>
                    <a:pt x="4" y="45"/>
                  </a:lnTo>
                  <a:lnTo>
                    <a:pt x="0" y="49"/>
                  </a:lnTo>
                  <a:lnTo>
                    <a:pt x="0" y="53"/>
                  </a:lnTo>
                  <a:lnTo>
                    <a:pt x="8" y="57"/>
                  </a:lnTo>
                  <a:lnTo>
                    <a:pt x="18" y="59"/>
                  </a:lnTo>
                  <a:lnTo>
                    <a:pt x="25" y="57"/>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1" name="Freeform 72"/>
            <p:cNvSpPr>
              <a:spLocks/>
            </p:cNvSpPr>
            <p:nvPr/>
          </p:nvSpPr>
          <p:spPr bwMode="auto">
            <a:xfrm>
              <a:off x="4329" y="2590"/>
              <a:ext cx="43" cy="16"/>
            </a:xfrm>
            <a:custGeom>
              <a:avLst/>
              <a:gdLst>
                <a:gd name="T0" fmla="*/ 23 w 43"/>
                <a:gd name="T1" fmla="*/ 0 h 16"/>
                <a:gd name="T2" fmla="*/ 31 w 43"/>
                <a:gd name="T3" fmla="*/ 0 h 16"/>
                <a:gd name="T4" fmla="*/ 39 w 43"/>
                <a:gd name="T5" fmla="*/ 2 h 16"/>
                <a:gd name="T6" fmla="*/ 43 w 43"/>
                <a:gd name="T7" fmla="*/ 4 h 16"/>
                <a:gd name="T8" fmla="*/ 43 w 43"/>
                <a:gd name="T9" fmla="*/ 10 h 16"/>
                <a:gd name="T10" fmla="*/ 39 w 43"/>
                <a:gd name="T11" fmla="*/ 14 h 16"/>
                <a:gd name="T12" fmla="*/ 31 w 43"/>
                <a:gd name="T13" fmla="*/ 16 h 16"/>
                <a:gd name="T14" fmla="*/ 23 w 43"/>
                <a:gd name="T15" fmla="*/ 16 h 16"/>
                <a:gd name="T16" fmla="*/ 13 w 43"/>
                <a:gd name="T17" fmla="*/ 16 h 16"/>
                <a:gd name="T18" fmla="*/ 6 w 43"/>
                <a:gd name="T19" fmla="*/ 14 h 16"/>
                <a:gd name="T20" fmla="*/ 0 w 43"/>
                <a:gd name="T21" fmla="*/ 10 h 16"/>
                <a:gd name="T22" fmla="*/ 0 w 43"/>
                <a:gd name="T23" fmla="*/ 4 h 16"/>
                <a:gd name="T24" fmla="*/ 6 w 43"/>
                <a:gd name="T25" fmla="*/ 2 h 16"/>
                <a:gd name="T26" fmla="*/ 13 w 43"/>
                <a:gd name="T27" fmla="*/ 0 h 16"/>
                <a:gd name="T28" fmla="*/ 23 w 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16"/>
                <a:gd name="T47" fmla="*/ 43 w 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16">
                  <a:moveTo>
                    <a:pt x="23" y="0"/>
                  </a:moveTo>
                  <a:lnTo>
                    <a:pt x="31" y="0"/>
                  </a:lnTo>
                  <a:lnTo>
                    <a:pt x="39" y="2"/>
                  </a:lnTo>
                  <a:lnTo>
                    <a:pt x="43" y="4"/>
                  </a:lnTo>
                  <a:lnTo>
                    <a:pt x="43" y="10"/>
                  </a:lnTo>
                  <a:lnTo>
                    <a:pt x="39" y="14"/>
                  </a:lnTo>
                  <a:lnTo>
                    <a:pt x="31" y="16"/>
                  </a:lnTo>
                  <a:lnTo>
                    <a:pt x="23" y="16"/>
                  </a:lnTo>
                  <a:lnTo>
                    <a:pt x="13" y="16"/>
                  </a:lnTo>
                  <a:lnTo>
                    <a:pt x="6" y="14"/>
                  </a:lnTo>
                  <a:lnTo>
                    <a:pt x="0" y="10"/>
                  </a:lnTo>
                  <a:lnTo>
                    <a:pt x="0" y="4"/>
                  </a:lnTo>
                  <a:lnTo>
                    <a:pt x="6" y="2"/>
                  </a:lnTo>
                  <a:lnTo>
                    <a:pt x="13" y="0"/>
                  </a:lnTo>
                  <a:lnTo>
                    <a:pt x="23" y="0"/>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2" name="Freeform 73"/>
            <p:cNvSpPr>
              <a:spLocks/>
            </p:cNvSpPr>
            <p:nvPr/>
          </p:nvSpPr>
          <p:spPr bwMode="auto">
            <a:xfrm>
              <a:off x="4981" y="1726"/>
              <a:ext cx="29" cy="8"/>
            </a:xfrm>
            <a:custGeom>
              <a:avLst/>
              <a:gdLst>
                <a:gd name="T0" fmla="*/ 29 w 29"/>
                <a:gd name="T1" fmla="*/ 6 h 8"/>
                <a:gd name="T2" fmla="*/ 2 w 29"/>
                <a:gd name="T3" fmla="*/ 8 h 8"/>
                <a:gd name="T4" fmla="*/ 0 w 29"/>
                <a:gd name="T5" fmla="*/ 0 h 8"/>
                <a:gd name="T6" fmla="*/ 29 w 29"/>
                <a:gd name="T7" fmla="*/ 6 h 8"/>
                <a:gd name="T8" fmla="*/ 0 60000 65536"/>
                <a:gd name="T9" fmla="*/ 0 60000 65536"/>
                <a:gd name="T10" fmla="*/ 0 60000 65536"/>
                <a:gd name="T11" fmla="*/ 0 60000 65536"/>
                <a:gd name="T12" fmla="*/ 0 w 29"/>
                <a:gd name="T13" fmla="*/ 0 h 8"/>
                <a:gd name="T14" fmla="*/ 29 w 29"/>
                <a:gd name="T15" fmla="*/ 8 h 8"/>
              </a:gdLst>
              <a:ahLst/>
              <a:cxnLst>
                <a:cxn ang="T8">
                  <a:pos x="T0" y="T1"/>
                </a:cxn>
                <a:cxn ang="T9">
                  <a:pos x="T2" y="T3"/>
                </a:cxn>
                <a:cxn ang="T10">
                  <a:pos x="T4" y="T5"/>
                </a:cxn>
                <a:cxn ang="T11">
                  <a:pos x="T6" y="T7"/>
                </a:cxn>
              </a:cxnLst>
              <a:rect l="T12" t="T13" r="T14" b="T15"/>
              <a:pathLst>
                <a:path w="29" h="8">
                  <a:moveTo>
                    <a:pt x="29" y="6"/>
                  </a:moveTo>
                  <a:lnTo>
                    <a:pt x="2" y="8"/>
                  </a:lnTo>
                  <a:lnTo>
                    <a:pt x="0" y="0"/>
                  </a:lnTo>
                  <a:lnTo>
                    <a:pt x="29" y="6"/>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3" name="Freeform 74"/>
            <p:cNvSpPr>
              <a:spLocks/>
            </p:cNvSpPr>
            <p:nvPr/>
          </p:nvSpPr>
          <p:spPr bwMode="auto">
            <a:xfrm>
              <a:off x="4286" y="1598"/>
              <a:ext cx="697" cy="197"/>
            </a:xfrm>
            <a:custGeom>
              <a:avLst/>
              <a:gdLst>
                <a:gd name="T0" fmla="*/ 658 w 697"/>
                <a:gd name="T1" fmla="*/ 0 h 197"/>
                <a:gd name="T2" fmla="*/ 697 w 697"/>
                <a:gd name="T3" fmla="*/ 136 h 197"/>
                <a:gd name="T4" fmla="*/ 66 w 697"/>
                <a:gd name="T5" fmla="*/ 193 h 197"/>
                <a:gd name="T6" fmla="*/ 0 w 697"/>
                <a:gd name="T7" fmla="*/ 197 h 197"/>
                <a:gd name="T8" fmla="*/ 0 w 697"/>
                <a:gd name="T9" fmla="*/ 86 h 197"/>
                <a:gd name="T10" fmla="*/ 93 w 697"/>
                <a:gd name="T11" fmla="*/ 12 h 197"/>
                <a:gd name="T12" fmla="*/ 658 w 697"/>
                <a:gd name="T13" fmla="*/ 0 h 197"/>
                <a:gd name="T14" fmla="*/ 0 60000 65536"/>
                <a:gd name="T15" fmla="*/ 0 60000 65536"/>
                <a:gd name="T16" fmla="*/ 0 60000 65536"/>
                <a:gd name="T17" fmla="*/ 0 60000 65536"/>
                <a:gd name="T18" fmla="*/ 0 60000 65536"/>
                <a:gd name="T19" fmla="*/ 0 60000 65536"/>
                <a:gd name="T20" fmla="*/ 0 60000 65536"/>
                <a:gd name="T21" fmla="*/ 0 w 697"/>
                <a:gd name="T22" fmla="*/ 0 h 197"/>
                <a:gd name="T23" fmla="*/ 697 w 697"/>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7" h="197">
                  <a:moveTo>
                    <a:pt x="658" y="0"/>
                  </a:moveTo>
                  <a:lnTo>
                    <a:pt x="697" y="136"/>
                  </a:lnTo>
                  <a:lnTo>
                    <a:pt x="66" y="193"/>
                  </a:lnTo>
                  <a:lnTo>
                    <a:pt x="0" y="197"/>
                  </a:lnTo>
                  <a:lnTo>
                    <a:pt x="0" y="86"/>
                  </a:lnTo>
                  <a:lnTo>
                    <a:pt x="93" y="12"/>
                  </a:lnTo>
                  <a:lnTo>
                    <a:pt x="658"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4" name="Freeform 75"/>
            <p:cNvSpPr>
              <a:spLocks/>
            </p:cNvSpPr>
            <p:nvPr/>
          </p:nvSpPr>
          <p:spPr bwMode="auto">
            <a:xfrm>
              <a:off x="4044" y="1610"/>
              <a:ext cx="335" cy="78"/>
            </a:xfrm>
            <a:custGeom>
              <a:avLst/>
              <a:gdLst>
                <a:gd name="T0" fmla="*/ 335 w 335"/>
                <a:gd name="T1" fmla="*/ 0 h 78"/>
                <a:gd name="T2" fmla="*/ 242 w 335"/>
                <a:gd name="T3" fmla="*/ 78 h 78"/>
                <a:gd name="T4" fmla="*/ 0 w 335"/>
                <a:gd name="T5" fmla="*/ 78 h 78"/>
                <a:gd name="T6" fmla="*/ 98 w 335"/>
                <a:gd name="T7" fmla="*/ 11 h 78"/>
                <a:gd name="T8" fmla="*/ 335 w 335"/>
                <a:gd name="T9" fmla="*/ 0 h 78"/>
                <a:gd name="T10" fmla="*/ 0 60000 65536"/>
                <a:gd name="T11" fmla="*/ 0 60000 65536"/>
                <a:gd name="T12" fmla="*/ 0 60000 65536"/>
                <a:gd name="T13" fmla="*/ 0 60000 65536"/>
                <a:gd name="T14" fmla="*/ 0 60000 65536"/>
                <a:gd name="T15" fmla="*/ 0 w 335"/>
                <a:gd name="T16" fmla="*/ 0 h 78"/>
                <a:gd name="T17" fmla="*/ 335 w 335"/>
                <a:gd name="T18" fmla="*/ 78 h 78"/>
              </a:gdLst>
              <a:ahLst/>
              <a:cxnLst>
                <a:cxn ang="T10">
                  <a:pos x="T0" y="T1"/>
                </a:cxn>
                <a:cxn ang="T11">
                  <a:pos x="T2" y="T3"/>
                </a:cxn>
                <a:cxn ang="T12">
                  <a:pos x="T4" y="T5"/>
                </a:cxn>
                <a:cxn ang="T13">
                  <a:pos x="T6" y="T7"/>
                </a:cxn>
                <a:cxn ang="T14">
                  <a:pos x="T8" y="T9"/>
                </a:cxn>
              </a:cxnLst>
              <a:rect l="T15" t="T16" r="T17" b="T18"/>
              <a:pathLst>
                <a:path w="335" h="78">
                  <a:moveTo>
                    <a:pt x="335" y="0"/>
                  </a:moveTo>
                  <a:lnTo>
                    <a:pt x="242" y="78"/>
                  </a:lnTo>
                  <a:lnTo>
                    <a:pt x="0" y="78"/>
                  </a:lnTo>
                  <a:lnTo>
                    <a:pt x="98" y="11"/>
                  </a:lnTo>
                  <a:lnTo>
                    <a:pt x="335"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5" name="Freeform 76"/>
            <p:cNvSpPr>
              <a:spLocks/>
            </p:cNvSpPr>
            <p:nvPr/>
          </p:nvSpPr>
          <p:spPr bwMode="auto">
            <a:xfrm>
              <a:off x="4027" y="1686"/>
              <a:ext cx="259" cy="109"/>
            </a:xfrm>
            <a:custGeom>
              <a:avLst/>
              <a:gdLst>
                <a:gd name="T0" fmla="*/ 259 w 259"/>
                <a:gd name="T1" fmla="*/ 0 h 109"/>
                <a:gd name="T2" fmla="*/ 259 w 259"/>
                <a:gd name="T3" fmla="*/ 109 h 109"/>
                <a:gd name="T4" fmla="*/ 0 w 259"/>
                <a:gd name="T5" fmla="*/ 109 h 109"/>
                <a:gd name="T6" fmla="*/ 17 w 259"/>
                <a:gd name="T7" fmla="*/ 2 h 109"/>
                <a:gd name="T8" fmla="*/ 257 w 259"/>
                <a:gd name="T9" fmla="*/ 2 h 109"/>
                <a:gd name="T10" fmla="*/ 259 w 259"/>
                <a:gd name="T11" fmla="*/ 0 h 109"/>
                <a:gd name="T12" fmla="*/ 0 60000 65536"/>
                <a:gd name="T13" fmla="*/ 0 60000 65536"/>
                <a:gd name="T14" fmla="*/ 0 60000 65536"/>
                <a:gd name="T15" fmla="*/ 0 60000 65536"/>
                <a:gd name="T16" fmla="*/ 0 60000 65536"/>
                <a:gd name="T17" fmla="*/ 0 60000 65536"/>
                <a:gd name="T18" fmla="*/ 0 w 259"/>
                <a:gd name="T19" fmla="*/ 0 h 109"/>
                <a:gd name="T20" fmla="*/ 259 w 259"/>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259" h="109">
                  <a:moveTo>
                    <a:pt x="259" y="0"/>
                  </a:moveTo>
                  <a:lnTo>
                    <a:pt x="259" y="109"/>
                  </a:lnTo>
                  <a:lnTo>
                    <a:pt x="0" y="109"/>
                  </a:lnTo>
                  <a:lnTo>
                    <a:pt x="17" y="2"/>
                  </a:lnTo>
                  <a:lnTo>
                    <a:pt x="257" y="2"/>
                  </a:lnTo>
                  <a:lnTo>
                    <a:pt x="259" y="0"/>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6" name="Freeform 77"/>
            <p:cNvSpPr>
              <a:spLocks/>
            </p:cNvSpPr>
            <p:nvPr/>
          </p:nvSpPr>
          <p:spPr bwMode="auto">
            <a:xfrm>
              <a:off x="4282" y="1732"/>
              <a:ext cx="732" cy="96"/>
            </a:xfrm>
            <a:custGeom>
              <a:avLst/>
              <a:gdLst>
                <a:gd name="T0" fmla="*/ 725 w 732"/>
                <a:gd name="T1" fmla="*/ 37 h 96"/>
                <a:gd name="T2" fmla="*/ 730 w 732"/>
                <a:gd name="T3" fmla="*/ 29 h 96"/>
                <a:gd name="T4" fmla="*/ 732 w 732"/>
                <a:gd name="T5" fmla="*/ 17 h 96"/>
                <a:gd name="T6" fmla="*/ 732 w 732"/>
                <a:gd name="T7" fmla="*/ 8 h 96"/>
                <a:gd name="T8" fmla="*/ 728 w 732"/>
                <a:gd name="T9" fmla="*/ 0 h 96"/>
                <a:gd name="T10" fmla="*/ 8 w 732"/>
                <a:gd name="T11" fmla="*/ 57 h 96"/>
                <a:gd name="T12" fmla="*/ 0 w 732"/>
                <a:gd name="T13" fmla="*/ 69 h 96"/>
                <a:gd name="T14" fmla="*/ 0 w 732"/>
                <a:gd name="T15" fmla="*/ 80 h 96"/>
                <a:gd name="T16" fmla="*/ 2 w 732"/>
                <a:gd name="T17" fmla="*/ 92 h 96"/>
                <a:gd name="T18" fmla="*/ 8 w 732"/>
                <a:gd name="T19" fmla="*/ 96 h 96"/>
                <a:gd name="T20" fmla="*/ 711 w 732"/>
                <a:gd name="T21" fmla="*/ 39 h 96"/>
                <a:gd name="T22" fmla="*/ 725 w 732"/>
                <a:gd name="T23" fmla="*/ 3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2"/>
                <a:gd name="T37" fmla="*/ 0 h 96"/>
                <a:gd name="T38" fmla="*/ 732 w 732"/>
                <a:gd name="T39" fmla="*/ 96 h 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2" h="96">
                  <a:moveTo>
                    <a:pt x="725" y="37"/>
                  </a:moveTo>
                  <a:lnTo>
                    <a:pt x="730" y="29"/>
                  </a:lnTo>
                  <a:lnTo>
                    <a:pt x="732" y="17"/>
                  </a:lnTo>
                  <a:lnTo>
                    <a:pt x="732" y="8"/>
                  </a:lnTo>
                  <a:lnTo>
                    <a:pt x="728" y="0"/>
                  </a:lnTo>
                  <a:lnTo>
                    <a:pt x="8" y="57"/>
                  </a:lnTo>
                  <a:lnTo>
                    <a:pt x="0" y="69"/>
                  </a:lnTo>
                  <a:lnTo>
                    <a:pt x="0" y="80"/>
                  </a:lnTo>
                  <a:lnTo>
                    <a:pt x="2" y="92"/>
                  </a:lnTo>
                  <a:lnTo>
                    <a:pt x="8" y="96"/>
                  </a:lnTo>
                  <a:lnTo>
                    <a:pt x="711" y="39"/>
                  </a:lnTo>
                  <a:lnTo>
                    <a:pt x="725" y="3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7" name="Freeform 78"/>
            <p:cNvSpPr>
              <a:spLocks/>
            </p:cNvSpPr>
            <p:nvPr/>
          </p:nvSpPr>
          <p:spPr bwMode="auto">
            <a:xfrm>
              <a:off x="4294" y="1771"/>
              <a:ext cx="699" cy="87"/>
            </a:xfrm>
            <a:custGeom>
              <a:avLst/>
              <a:gdLst>
                <a:gd name="T0" fmla="*/ 4 w 699"/>
                <a:gd name="T1" fmla="*/ 87 h 87"/>
                <a:gd name="T2" fmla="*/ 0 w 699"/>
                <a:gd name="T3" fmla="*/ 57 h 87"/>
                <a:gd name="T4" fmla="*/ 699 w 699"/>
                <a:gd name="T5" fmla="*/ 0 h 87"/>
                <a:gd name="T6" fmla="*/ 691 w 699"/>
                <a:gd name="T7" fmla="*/ 22 h 87"/>
                <a:gd name="T8" fmla="*/ 4 w 699"/>
                <a:gd name="T9" fmla="*/ 87 h 87"/>
                <a:gd name="T10" fmla="*/ 0 60000 65536"/>
                <a:gd name="T11" fmla="*/ 0 60000 65536"/>
                <a:gd name="T12" fmla="*/ 0 60000 65536"/>
                <a:gd name="T13" fmla="*/ 0 60000 65536"/>
                <a:gd name="T14" fmla="*/ 0 60000 65536"/>
                <a:gd name="T15" fmla="*/ 0 w 699"/>
                <a:gd name="T16" fmla="*/ 0 h 87"/>
                <a:gd name="T17" fmla="*/ 699 w 699"/>
                <a:gd name="T18" fmla="*/ 87 h 87"/>
              </a:gdLst>
              <a:ahLst/>
              <a:cxnLst>
                <a:cxn ang="T10">
                  <a:pos x="T0" y="T1"/>
                </a:cxn>
                <a:cxn ang="T11">
                  <a:pos x="T2" y="T3"/>
                </a:cxn>
                <a:cxn ang="T12">
                  <a:pos x="T4" y="T5"/>
                </a:cxn>
                <a:cxn ang="T13">
                  <a:pos x="T6" y="T7"/>
                </a:cxn>
                <a:cxn ang="T14">
                  <a:pos x="T8" y="T9"/>
                </a:cxn>
              </a:cxnLst>
              <a:rect l="T15" t="T16" r="T17" b="T18"/>
              <a:pathLst>
                <a:path w="699" h="87">
                  <a:moveTo>
                    <a:pt x="4" y="87"/>
                  </a:moveTo>
                  <a:lnTo>
                    <a:pt x="0" y="57"/>
                  </a:lnTo>
                  <a:lnTo>
                    <a:pt x="699" y="0"/>
                  </a:lnTo>
                  <a:lnTo>
                    <a:pt x="691" y="22"/>
                  </a:lnTo>
                  <a:lnTo>
                    <a:pt x="4" y="87"/>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8" name="Freeform 79"/>
            <p:cNvSpPr>
              <a:spLocks/>
            </p:cNvSpPr>
            <p:nvPr/>
          </p:nvSpPr>
          <p:spPr bwMode="auto">
            <a:xfrm>
              <a:off x="3996" y="1783"/>
              <a:ext cx="292" cy="45"/>
            </a:xfrm>
            <a:custGeom>
              <a:avLst/>
              <a:gdLst>
                <a:gd name="T0" fmla="*/ 286 w 292"/>
                <a:gd name="T1" fmla="*/ 12 h 45"/>
                <a:gd name="T2" fmla="*/ 286 w 292"/>
                <a:gd name="T3" fmla="*/ 18 h 45"/>
                <a:gd name="T4" fmla="*/ 286 w 292"/>
                <a:gd name="T5" fmla="*/ 29 h 45"/>
                <a:gd name="T6" fmla="*/ 288 w 292"/>
                <a:gd name="T7" fmla="*/ 41 h 45"/>
                <a:gd name="T8" fmla="*/ 292 w 292"/>
                <a:gd name="T9" fmla="*/ 45 h 45"/>
                <a:gd name="T10" fmla="*/ 11 w 292"/>
                <a:gd name="T11" fmla="*/ 33 h 45"/>
                <a:gd name="T12" fmla="*/ 2 w 292"/>
                <a:gd name="T13" fmla="*/ 26 h 45"/>
                <a:gd name="T14" fmla="*/ 0 w 292"/>
                <a:gd name="T15" fmla="*/ 16 h 45"/>
                <a:gd name="T16" fmla="*/ 4 w 292"/>
                <a:gd name="T17" fmla="*/ 8 h 45"/>
                <a:gd name="T18" fmla="*/ 9 w 292"/>
                <a:gd name="T19" fmla="*/ 4 h 45"/>
                <a:gd name="T20" fmla="*/ 17 w 292"/>
                <a:gd name="T21" fmla="*/ 0 h 45"/>
                <a:gd name="T22" fmla="*/ 292 w 292"/>
                <a:gd name="T23" fmla="*/ 6 h 45"/>
                <a:gd name="T24" fmla="*/ 286 w 292"/>
                <a:gd name="T25" fmla="*/ 12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2"/>
                <a:gd name="T40" fmla="*/ 0 h 45"/>
                <a:gd name="T41" fmla="*/ 292 w 292"/>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2" h="45">
                  <a:moveTo>
                    <a:pt x="286" y="12"/>
                  </a:moveTo>
                  <a:lnTo>
                    <a:pt x="286" y="18"/>
                  </a:lnTo>
                  <a:lnTo>
                    <a:pt x="286" y="29"/>
                  </a:lnTo>
                  <a:lnTo>
                    <a:pt x="288" y="41"/>
                  </a:lnTo>
                  <a:lnTo>
                    <a:pt x="292" y="45"/>
                  </a:lnTo>
                  <a:lnTo>
                    <a:pt x="11" y="33"/>
                  </a:lnTo>
                  <a:lnTo>
                    <a:pt x="2" y="26"/>
                  </a:lnTo>
                  <a:lnTo>
                    <a:pt x="0" y="16"/>
                  </a:lnTo>
                  <a:lnTo>
                    <a:pt x="4" y="8"/>
                  </a:lnTo>
                  <a:lnTo>
                    <a:pt x="9" y="4"/>
                  </a:lnTo>
                  <a:lnTo>
                    <a:pt x="17" y="0"/>
                  </a:lnTo>
                  <a:lnTo>
                    <a:pt x="292" y="6"/>
                  </a:lnTo>
                  <a:lnTo>
                    <a:pt x="286" y="1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69" name="Freeform 80"/>
            <p:cNvSpPr>
              <a:spLocks/>
            </p:cNvSpPr>
            <p:nvPr/>
          </p:nvSpPr>
          <p:spPr bwMode="auto">
            <a:xfrm>
              <a:off x="4013" y="1816"/>
              <a:ext cx="287" cy="42"/>
            </a:xfrm>
            <a:custGeom>
              <a:avLst/>
              <a:gdLst>
                <a:gd name="T0" fmla="*/ 6 w 287"/>
                <a:gd name="T1" fmla="*/ 12 h 42"/>
                <a:gd name="T2" fmla="*/ 0 w 287"/>
                <a:gd name="T3" fmla="*/ 0 h 42"/>
                <a:gd name="T4" fmla="*/ 281 w 287"/>
                <a:gd name="T5" fmla="*/ 12 h 42"/>
                <a:gd name="T6" fmla="*/ 287 w 287"/>
                <a:gd name="T7" fmla="*/ 42 h 42"/>
                <a:gd name="T8" fmla="*/ 10 w 287"/>
                <a:gd name="T9" fmla="*/ 28 h 42"/>
                <a:gd name="T10" fmla="*/ 6 w 287"/>
                <a:gd name="T11" fmla="*/ 12 h 42"/>
                <a:gd name="T12" fmla="*/ 0 60000 65536"/>
                <a:gd name="T13" fmla="*/ 0 60000 65536"/>
                <a:gd name="T14" fmla="*/ 0 60000 65536"/>
                <a:gd name="T15" fmla="*/ 0 60000 65536"/>
                <a:gd name="T16" fmla="*/ 0 60000 65536"/>
                <a:gd name="T17" fmla="*/ 0 60000 65536"/>
                <a:gd name="T18" fmla="*/ 0 w 287"/>
                <a:gd name="T19" fmla="*/ 0 h 42"/>
                <a:gd name="T20" fmla="*/ 287 w 28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287" h="42">
                  <a:moveTo>
                    <a:pt x="6" y="12"/>
                  </a:moveTo>
                  <a:lnTo>
                    <a:pt x="0" y="0"/>
                  </a:lnTo>
                  <a:lnTo>
                    <a:pt x="281" y="12"/>
                  </a:lnTo>
                  <a:lnTo>
                    <a:pt x="287" y="42"/>
                  </a:lnTo>
                  <a:lnTo>
                    <a:pt x="10" y="28"/>
                  </a:lnTo>
                  <a:lnTo>
                    <a:pt x="6" y="12"/>
                  </a:lnTo>
                  <a:close/>
                </a:path>
              </a:pathLst>
            </a:custGeom>
            <a:solidFill>
              <a:srgbClr val="000000"/>
            </a:solidFill>
            <a:ln w="0">
              <a:solidFill>
                <a:srgbClr val="ABABAB"/>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0" name="Freeform 81"/>
            <p:cNvSpPr>
              <a:spLocks/>
            </p:cNvSpPr>
            <p:nvPr/>
          </p:nvSpPr>
          <p:spPr bwMode="auto">
            <a:xfrm>
              <a:off x="4354" y="2868"/>
              <a:ext cx="522" cy="258"/>
            </a:xfrm>
            <a:custGeom>
              <a:avLst/>
              <a:gdLst>
                <a:gd name="T0" fmla="*/ 516 w 522"/>
                <a:gd name="T1" fmla="*/ 20 h 258"/>
                <a:gd name="T2" fmla="*/ 522 w 522"/>
                <a:gd name="T3" fmla="*/ 87 h 258"/>
                <a:gd name="T4" fmla="*/ 0 w 522"/>
                <a:gd name="T5" fmla="*/ 258 h 258"/>
                <a:gd name="T6" fmla="*/ 12 w 522"/>
                <a:gd name="T7" fmla="*/ 138 h 258"/>
                <a:gd name="T8" fmla="*/ 261 w 522"/>
                <a:gd name="T9" fmla="*/ 63 h 258"/>
                <a:gd name="T10" fmla="*/ 261 w 522"/>
                <a:gd name="T11" fmla="*/ 75 h 258"/>
                <a:gd name="T12" fmla="*/ 510 w 522"/>
                <a:gd name="T13" fmla="*/ 0 h 258"/>
                <a:gd name="T14" fmla="*/ 514 w 522"/>
                <a:gd name="T15" fmla="*/ 10 h 258"/>
                <a:gd name="T16" fmla="*/ 516 w 522"/>
                <a:gd name="T17" fmla="*/ 20 h 2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2"/>
                <a:gd name="T28" fmla="*/ 0 h 258"/>
                <a:gd name="T29" fmla="*/ 522 w 522"/>
                <a:gd name="T30" fmla="*/ 258 h 2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2" h="258">
                  <a:moveTo>
                    <a:pt x="516" y="20"/>
                  </a:moveTo>
                  <a:lnTo>
                    <a:pt x="522" y="87"/>
                  </a:lnTo>
                  <a:lnTo>
                    <a:pt x="0" y="258"/>
                  </a:lnTo>
                  <a:lnTo>
                    <a:pt x="12" y="138"/>
                  </a:lnTo>
                  <a:lnTo>
                    <a:pt x="261" y="63"/>
                  </a:lnTo>
                  <a:lnTo>
                    <a:pt x="261" y="75"/>
                  </a:lnTo>
                  <a:lnTo>
                    <a:pt x="510" y="0"/>
                  </a:lnTo>
                  <a:lnTo>
                    <a:pt x="514" y="10"/>
                  </a:lnTo>
                  <a:lnTo>
                    <a:pt x="516" y="2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1" name="Freeform 82"/>
            <p:cNvSpPr>
              <a:spLocks/>
            </p:cNvSpPr>
            <p:nvPr/>
          </p:nvSpPr>
          <p:spPr bwMode="auto">
            <a:xfrm>
              <a:off x="4337" y="2817"/>
              <a:ext cx="529" cy="126"/>
            </a:xfrm>
            <a:custGeom>
              <a:avLst/>
              <a:gdLst>
                <a:gd name="T0" fmla="*/ 342 w 529"/>
                <a:gd name="T1" fmla="*/ 10 h 126"/>
                <a:gd name="T2" fmla="*/ 529 w 529"/>
                <a:gd name="T3" fmla="*/ 49 h 126"/>
                <a:gd name="T4" fmla="*/ 278 w 529"/>
                <a:gd name="T5" fmla="*/ 126 h 126"/>
                <a:gd name="T6" fmla="*/ 278 w 529"/>
                <a:gd name="T7" fmla="*/ 116 h 126"/>
                <a:gd name="T8" fmla="*/ 239 w 529"/>
                <a:gd name="T9" fmla="*/ 100 h 126"/>
                <a:gd name="T10" fmla="*/ 216 w 529"/>
                <a:gd name="T11" fmla="*/ 108 h 126"/>
                <a:gd name="T12" fmla="*/ 25 w 529"/>
                <a:gd name="T13" fmla="*/ 57 h 126"/>
                <a:gd name="T14" fmla="*/ 44 w 529"/>
                <a:gd name="T15" fmla="*/ 53 h 126"/>
                <a:gd name="T16" fmla="*/ 0 w 529"/>
                <a:gd name="T17" fmla="*/ 41 h 126"/>
                <a:gd name="T18" fmla="*/ 161 w 529"/>
                <a:gd name="T19" fmla="*/ 0 h 126"/>
                <a:gd name="T20" fmla="*/ 159 w 529"/>
                <a:gd name="T21" fmla="*/ 8 h 126"/>
                <a:gd name="T22" fmla="*/ 136 w 529"/>
                <a:gd name="T23" fmla="*/ 20 h 126"/>
                <a:gd name="T24" fmla="*/ 124 w 529"/>
                <a:gd name="T25" fmla="*/ 35 h 126"/>
                <a:gd name="T26" fmla="*/ 122 w 529"/>
                <a:gd name="T27" fmla="*/ 47 h 126"/>
                <a:gd name="T28" fmla="*/ 122 w 529"/>
                <a:gd name="T29" fmla="*/ 57 h 126"/>
                <a:gd name="T30" fmla="*/ 138 w 529"/>
                <a:gd name="T31" fmla="*/ 71 h 126"/>
                <a:gd name="T32" fmla="*/ 167 w 529"/>
                <a:gd name="T33" fmla="*/ 79 h 126"/>
                <a:gd name="T34" fmla="*/ 194 w 529"/>
                <a:gd name="T35" fmla="*/ 81 h 126"/>
                <a:gd name="T36" fmla="*/ 220 w 529"/>
                <a:gd name="T37" fmla="*/ 83 h 126"/>
                <a:gd name="T38" fmla="*/ 257 w 529"/>
                <a:gd name="T39" fmla="*/ 81 h 126"/>
                <a:gd name="T40" fmla="*/ 288 w 529"/>
                <a:gd name="T41" fmla="*/ 75 h 126"/>
                <a:gd name="T42" fmla="*/ 315 w 529"/>
                <a:gd name="T43" fmla="*/ 69 h 126"/>
                <a:gd name="T44" fmla="*/ 329 w 529"/>
                <a:gd name="T45" fmla="*/ 61 h 126"/>
                <a:gd name="T46" fmla="*/ 340 w 529"/>
                <a:gd name="T47" fmla="*/ 53 h 126"/>
                <a:gd name="T48" fmla="*/ 344 w 529"/>
                <a:gd name="T49" fmla="*/ 43 h 126"/>
                <a:gd name="T50" fmla="*/ 342 w 529"/>
                <a:gd name="T51" fmla="*/ 28 h 126"/>
                <a:gd name="T52" fmla="*/ 333 w 529"/>
                <a:gd name="T53" fmla="*/ 14 h 126"/>
                <a:gd name="T54" fmla="*/ 323 w 529"/>
                <a:gd name="T55" fmla="*/ 6 h 126"/>
                <a:gd name="T56" fmla="*/ 342 w 529"/>
                <a:gd name="T57" fmla="*/ 10 h 1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9"/>
                <a:gd name="T88" fmla="*/ 0 h 126"/>
                <a:gd name="T89" fmla="*/ 529 w 529"/>
                <a:gd name="T90" fmla="*/ 126 h 1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9" h="126">
                  <a:moveTo>
                    <a:pt x="342" y="10"/>
                  </a:moveTo>
                  <a:lnTo>
                    <a:pt x="529" y="49"/>
                  </a:lnTo>
                  <a:lnTo>
                    <a:pt x="278" y="126"/>
                  </a:lnTo>
                  <a:lnTo>
                    <a:pt x="278" y="116"/>
                  </a:lnTo>
                  <a:lnTo>
                    <a:pt x="239" y="100"/>
                  </a:lnTo>
                  <a:lnTo>
                    <a:pt x="216" y="108"/>
                  </a:lnTo>
                  <a:lnTo>
                    <a:pt x="25" y="57"/>
                  </a:lnTo>
                  <a:lnTo>
                    <a:pt x="44" y="53"/>
                  </a:lnTo>
                  <a:lnTo>
                    <a:pt x="0" y="41"/>
                  </a:lnTo>
                  <a:lnTo>
                    <a:pt x="161" y="0"/>
                  </a:lnTo>
                  <a:lnTo>
                    <a:pt x="159" y="8"/>
                  </a:lnTo>
                  <a:lnTo>
                    <a:pt x="136" y="20"/>
                  </a:lnTo>
                  <a:lnTo>
                    <a:pt x="124" y="35"/>
                  </a:lnTo>
                  <a:lnTo>
                    <a:pt x="122" y="47"/>
                  </a:lnTo>
                  <a:lnTo>
                    <a:pt x="122" y="57"/>
                  </a:lnTo>
                  <a:lnTo>
                    <a:pt x="138" y="71"/>
                  </a:lnTo>
                  <a:lnTo>
                    <a:pt x="167" y="79"/>
                  </a:lnTo>
                  <a:lnTo>
                    <a:pt x="194" y="81"/>
                  </a:lnTo>
                  <a:lnTo>
                    <a:pt x="220" y="83"/>
                  </a:lnTo>
                  <a:lnTo>
                    <a:pt x="257" y="81"/>
                  </a:lnTo>
                  <a:lnTo>
                    <a:pt x="288" y="75"/>
                  </a:lnTo>
                  <a:lnTo>
                    <a:pt x="315" y="69"/>
                  </a:lnTo>
                  <a:lnTo>
                    <a:pt x="329" y="61"/>
                  </a:lnTo>
                  <a:lnTo>
                    <a:pt x="340" y="53"/>
                  </a:lnTo>
                  <a:lnTo>
                    <a:pt x="344" y="43"/>
                  </a:lnTo>
                  <a:lnTo>
                    <a:pt x="342" y="28"/>
                  </a:lnTo>
                  <a:lnTo>
                    <a:pt x="333" y="14"/>
                  </a:lnTo>
                  <a:lnTo>
                    <a:pt x="323" y="6"/>
                  </a:lnTo>
                  <a:lnTo>
                    <a:pt x="342" y="1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2" name="Freeform 83"/>
            <p:cNvSpPr>
              <a:spLocks/>
            </p:cNvSpPr>
            <p:nvPr/>
          </p:nvSpPr>
          <p:spPr bwMode="auto">
            <a:xfrm>
              <a:off x="4072" y="2856"/>
              <a:ext cx="539" cy="150"/>
            </a:xfrm>
            <a:custGeom>
              <a:avLst/>
              <a:gdLst>
                <a:gd name="T0" fmla="*/ 257 w 539"/>
                <a:gd name="T1" fmla="*/ 0 h 150"/>
                <a:gd name="T2" fmla="*/ 307 w 539"/>
                <a:gd name="T3" fmla="*/ 12 h 150"/>
                <a:gd name="T4" fmla="*/ 290 w 539"/>
                <a:gd name="T5" fmla="*/ 18 h 150"/>
                <a:gd name="T6" fmla="*/ 481 w 539"/>
                <a:gd name="T7" fmla="*/ 69 h 150"/>
                <a:gd name="T8" fmla="*/ 504 w 539"/>
                <a:gd name="T9" fmla="*/ 63 h 150"/>
                <a:gd name="T10" fmla="*/ 539 w 539"/>
                <a:gd name="T11" fmla="*/ 77 h 150"/>
                <a:gd name="T12" fmla="*/ 294 w 539"/>
                <a:gd name="T13" fmla="*/ 150 h 150"/>
                <a:gd name="T14" fmla="*/ 0 w 539"/>
                <a:gd name="T15" fmla="*/ 71 h 150"/>
                <a:gd name="T16" fmla="*/ 257 w 539"/>
                <a:gd name="T17" fmla="*/ 0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9"/>
                <a:gd name="T28" fmla="*/ 0 h 150"/>
                <a:gd name="T29" fmla="*/ 539 w 539"/>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9" h="150">
                  <a:moveTo>
                    <a:pt x="257" y="0"/>
                  </a:moveTo>
                  <a:lnTo>
                    <a:pt x="307" y="12"/>
                  </a:lnTo>
                  <a:lnTo>
                    <a:pt x="290" y="18"/>
                  </a:lnTo>
                  <a:lnTo>
                    <a:pt x="481" y="69"/>
                  </a:lnTo>
                  <a:lnTo>
                    <a:pt x="504" y="63"/>
                  </a:lnTo>
                  <a:lnTo>
                    <a:pt x="539" y="77"/>
                  </a:lnTo>
                  <a:lnTo>
                    <a:pt x="294" y="150"/>
                  </a:lnTo>
                  <a:lnTo>
                    <a:pt x="0" y="71"/>
                  </a:lnTo>
                  <a:lnTo>
                    <a:pt x="257"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3" name="Freeform 84"/>
            <p:cNvSpPr>
              <a:spLocks/>
            </p:cNvSpPr>
            <p:nvPr/>
          </p:nvSpPr>
          <p:spPr bwMode="auto">
            <a:xfrm>
              <a:off x="4050" y="2927"/>
              <a:ext cx="314" cy="199"/>
            </a:xfrm>
            <a:custGeom>
              <a:avLst/>
              <a:gdLst>
                <a:gd name="T0" fmla="*/ 22 w 314"/>
                <a:gd name="T1" fmla="*/ 0 h 199"/>
                <a:gd name="T2" fmla="*/ 20 w 314"/>
                <a:gd name="T3" fmla="*/ 6 h 199"/>
                <a:gd name="T4" fmla="*/ 0 w 314"/>
                <a:gd name="T5" fmla="*/ 107 h 199"/>
                <a:gd name="T6" fmla="*/ 304 w 314"/>
                <a:gd name="T7" fmla="*/ 199 h 199"/>
                <a:gd name="T8" fmla="*/ 314 w 314"/>
                <a:gd name="T9" fmla="*/ 79 h 199"/>
                <a:gd name="T10" fmla="*/ 22 w 314"/>
                <a:gd name="T11" fmla="*/ 0 h 199"/>
                <a:gd name="T12" fmla="*/ 0 60000 65536"/>
                <a:gd name="T13" fmla="*/ 0 60000 65536"/>
                <a:gd name="T14" fmla="*/ 0 60000 65536"/>
                <a:gd name="T15" fmla="*/ 0 60000 65536"/>
                <a:gd name="T16" fmla="*/ 0 60000 65536"/>
                <a:gd name="T17" fmla="*/ 0 60000 65536"/>
                <a:gd name="T18" fmla="*/ 0 w 314"/>
                <a:gd name="T19" fmla="*/ 0 h 199"/>
                <a:gd name="T20" fmla="*/ 314 w 314"/>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314" h="199">
                  <a:moveTo>
                    <a:pt x="22" y="0"/>
                  </a:moveTo>
                  <a:lnTo>
                    <a:pt x="20" y="6"/>
                  </a:lnTo>
                  <a:lnTo>
                    <a:pt x="0" y="107"/>
                  </a:lnTo>
                  <a:lnTo>
                    <a:pt x="304" y="199"/>
                  </a:lnTo>
                  <a:lnTo>
                    <a:pt x="314" y="79"/>
                  </a:lnTo>
                  <a:lnTo>
                    <a:pt x="22" y="0"/>
                  </a:lnTo>
                  <a:close/>
                </a:path>
              </a:pathLst>
            </a:custGeom>
            <a:solidFill>
              <a:srgbClr val="ABABAB"/>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4" name="Freeform 85"/>
            <p:cNvSpPr>
              <a:spLocks/>
            </p:cNvSpPr>
            <p:nvPr/>
          </p:nvSpPr>
          <p:spPr bwMode="auto">
            <a:xfrm>
              <a:off x="4157" y="2882"/>
              <a:ext cx="189" cy="63"/>
            </a:xfrm>
            <a:custGeom>
              <a:avLst/>
              <a:gdLst>
                <a:gd name="T0" fmla="*/ 189 w 189"/>
                <a:gd name="T1" fmla="*/ 2 h 63"/>
                <a:gd name="T2" fmla="*/ 189 w 189"/>
                <a:gd name="T3" fmla="*/ 6 h 63"/>
                <a:gd name="T4" fmla="*/ 59 w 189"/>
                <a:gd name="T5" fmla="*/ 51 h 63"/>
                <a:gd name="T6" fmla="*/ 76 w 189"/>
                <a:gd name="T7" fmla="*/ 55 h 63"/>
                <a:gd name="T8" fmla="*/ 51 w 189"/>
                <a:gd name="T9" fmla="*/ 63 h 63"/>
                <a:gd name="T10" fmla="*/ 0 w 189"/>
                <a:gd name="T11" fmla="*/ 49 h 63"/>
                <a:gd name="T12" fmla="*/ 22 w 189"/>
                <a:gd name="T13" fmla="*/ 41 h 63"/>
                <a:gd name="T14" fmla="*/ 39 w 189"/>
                <a:gd name="T15" fmla="*/ 45 h 63"/>
                <a:gd name="T16" fmla="*/ 174 w 189"/>
                <a:gd name="T17" fmla="*/ 2 h 63"/>
                <a:gd name="T18" fmla="*/ 183 w 189"/>
                <a:gd name="T19" fmla="*/ 0 h 63"/>
                <a:gd name="T20" fmla="*/ 189 w 189"/>
                <a:gd name="T21" fmla="*/ 2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63"/>
                <a:gd name="T35" fmla="*/ 189 w 189"/>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63">
                  <a:moveTo>
                    <a:pt x="189" y="2"/>
                  </a:moveTo>
                  <a:lnTo>
                    <a:pt x="189" y="6"/>
                  </a:lnTo>
                  <a:lnTo>
                    <a:pt x="59" y="51"/>
                  </a:lnTo>
                  <a:lnTo>
                    <a:pt x="76" y="55"/>
                  </a:lnTo>
                  <a:lnTo>
                    <a:pt x="51" y="63"/>
                  </a:lnTo>
                  <a:lnTo>
                    <a:pt x="0" y="49"/>
                  </a:lnTo>
                  <a:lnTo>
                    <a:pt x="22" y="41"/>
                  </a:lnTo>
                  <a:lnTo>
                    <a:pt x="39" y="45"/>
                  </a:lnTo>
                  <a:lnTo>
                    <a:pt x="174" y="2"/>
                  </a:lnTo>
                  <a:lnTo>
                    <a:pt x="183" y="0"/>
                  </a:lnTo>
                  <a:lnTo>
                    <a:pt x="189" y="2"/>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5" name="Freeform 86"/>
            <p:cNvSpPr>
              <a:spLocks/>
            </p:cNvSpPr>
            <p:nvPr/>
          </p:nvSpPr>
          <p:spPr bwMode="auto">
            <a:xfrm>
              <a:off x="4303" y="2921"/>
              <a:ext cx="199" cy="65"/>
            </a:xfrm>
            <a:custGeom>
              <a:avLst/>
              <a:gdLst>
                <a:gd name="T0" fmla="*/ 199 w 199"/>
                <a:gd name="T1" fmla="*/ 2 h 65"/>
                <a:gd name="T2" fmla="*/ 199 w 199"/>
                <a:gd name="T3" fmla="*/ 8 h 65"/>
                <a:gd name="T4" fmla="*/ 61 w 199"/>
                <a:gd name="T5" fmla="*/ 50 h 65"/>
                <a:gd name="T6" fmla="*/ 80 w 199"/>
                <a:gd name="T7" fmla="*/ 56 h 65"/>
                <a:gd name="T8" fmla="*/ 55 w 199"/>
                <a:gd name="T9" fmla="*/ 65 h 65"/>
                <a:gd name="T10" fmla="*/ 0 w 199"/>
                <a:gd name="T11" fmla="*/ 50 h 65"/>
                <a:gd name="T12" fmla="*/ 22 w 199"/>
                <a:gd name="T13" fmla="*/ 40 h 65"/>
                <a:gd name="T14" fmla="*/ 41 w 199"/>
                <a:gd name="T15" fmla="*/ 46 h 65"/>
                <a:gd name="T16" fmla="*/ 185 w 199"/>
                <a:gd name="T17" fmla="*/ 2 h 65"/>
                <a:gd name="T18" fmla="*/ 193 w 199"/>
                <a:gd name="T19" fmla="*/ 0 h 65"/>
                <a:gd name="T20" fmla="*/ 199 w 199"/>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65"/>
                <a:gd name="T35" fmla="*/ 199 w 19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65">
                  <a:moveTo>
                    <a:pt x="199" y="2"/>
                  </a:moveTo>
                  <a:lnTo>
                    <a:pt x="199" y="8"/>
                  </a:lnTo>
                  <a:lnTo>
                    <a:pt x="61" y="50"/>
                  </a:lnTo>
                  <a:lnTo>
                    <a:pt x="80" y="56"/>
                  </a:lnTo>
                  <a:lnTo>
                    <a:pt x="55" y="65"/>
                  </a:lnTo>
                  <a:lnTo>
                    <a:pt x="0" y="50"/>
                  </a:lnTo>
                  <a:lnTo>
                    <a:pt x="22" y="40"/>
                  </a:lnTo>
                  <a:lnTo>
                    <a:pt x="41" y="46"/>
                  </a:lnTo>
                  <a:lnTo>
                    <a:pt x="185" y="2"/>
                  </a:lnTo>
                  <a:lnTo>
                    <a:pt x="193" y="0"/>
                  </a:lnTo>
                  <a:lnTo>
                    <a:pt x="199" y="2"/>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7976" name="Freeform 87"/>
            <p:cNvSpPr>
              <a:spLocks/>
            </p:cNvSpPr>
            <p:nvPr/>
          </p:nvSpPr>
          <p:spPr bwMode="auto">
            <a:xfrm>
              <a:off x="4331" y="2921"/>
              <a:ext cx="43" cy="18"/>
            </a:xfrm>
            <a:custGeom>
              <a:avLst/>
              <a:gdLst>
                <a:gd name="T0" fmla="*/ 23 w 43"/>
                <a:gd name="T1" fmla="*/ 0 h 18"/>
                <a:gd name="T2" fmla="*/ 31 w 43"/>
                <a:gd name="T3" fmla="*/ 0 h 18"/>
                <a:gd name="T4" fmla="*/ 39 w 43"/>
                <a:gd name="T5" fmla="*/ 2 h 18"/>
                <a:gd name="T6" fmla="*/ 43 w 43"/>
                <a:gd name="T7" fmla="*/ 6 h 18"/>
                <a:gd name="T8" fmla="*/ 43 w 43"/>
                <a:gd name="T9" fmla="*/ 12 h 18"/>
                <a:gd name="T10" fmla="*/ 39 w 43"/>
                <a:gd name="T11" fmla="*/ 14 h 18"/>
                <a:gd name="T12" fmla="*/ 31 w 43"/>
                <a:gd name="T13" fmla="*/ 16 h 18"/>
                <a:gd name="T14" fmla="*/ 23 w 43"/>
                <a:gd name="T15" fmla="*/ 18 h 18"/>
                <a:gd name="T16" fmla="*/ 13 w 43"/>
                <a:gd name="T17" fmla="*/ 16 h 18"/>
                <a:gd name="T18" fmla="*/ 6 w 43"/>
                <a:gd name="T19" fmla="*/ 14 h 18"/>
                <a:gd name="T20" fmla="*/ 0 w 43"/>
                <a:gd name="T21" fmla="*/ 12 h 18"/>
                <a:gd name="T22" fmla="*/ 0 w 43"/>
                <a:gd name="T23" fmla="*/ 6 h 18"/>
                <a:gd name="T24" fmla="*/ 6 w 43"/>
                <a:gd name="T25" fmla="*/ 2 h 18"/>
                <a:gd name="T26" fmla="*/ 13 w 43"/>
                <a:gd name="T27" fmla="*/ 0 h 18"/>
                <a:gd name="T28" fmla="*/ 23 w 4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18"/>
                <a:gd name="T47" fmla="*/ 43 w 43"/>
                <a:gd name="T48" fmla="*/ 18 h 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18">
                  <a:moveTo>
                    <a:pt x="23" y="0"/>
                  </a:moveTo>
                  <a:lnTo>
                    <a:pt x="31" y="0"/>
                  </a:lnTo>
                  <a:lnTo>
                    <a:pt x="39" y="2"/>
                  </a:lnTo>
                  <a:lnTo>
                    <a:pt x="43" y="6"/>
                  </a:lnTo>
                  <a:lnTo>
                    <a:pt x="43" y="12"/>
                  </a:lnTo>
                  <a:lnTo>
                    <a:pt x="39" y="14"/>
                  </a:lnTo>
                  <a:lnTo>
                    <a:pt x="31" y="16"/>
                  </a:lnTo>
                  <a:lnTo>
                    <a:pt x="23" y="18"/>
                  </a:lnTo>
                  <a:lnTo>
                    <a:pt x="13" y="16"/>
                  </a:lnTo>
                  <a:lnTo>
                    <a:pt x="6" y="14"/>
                  </a:lnTo>
                  <a:lnTo>
                    <a:pt x="0" y="12"/>
                  </a:lnTo>
                  <a:lnTo>
                    <a:pt x="0" y="6"/>
                  </a:lnTo>
                  <a:lnTo>
                    <a:pt x="6" y="2"/>
                  </a:lnTo>
                  <a:lnTo>
                    <a:pt x="13" y="0"/>
                  </a:lnTo>
                  <a:lnTo>
                    <a:pt x="23" y="0"/>
                  </a:lnTo>
                  <a:close/>
                </a:path>
              </a:pathLst>
            </a:custGeom>
            <a:solidFill>
              <a:srgbClr val="00000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19200" y="457200"/>
            <a:ext cx="7772400" cy="762000"/>
          </a:xfrm>
          <a:noFill/>
        </p:spPr>
        <p:txBody>
          <a:bodyPr/>
          <a:lstStyle/>
          <a:p>
            <a:r>
              <a:rPr lang="en-US" altLang="en-US" sz="3600">
                <a:solidFill>
                  <a:srgbClr val="163E36"/>
                </a:solidFill>
              </a:rPr>
              <a:t>Management Displeasure</a:t>
            </a:r>
            <a:endParaRPr lang="en-US" altLang="en-US">
              <a:solidFill>
                <a:srgbClr val="163E36"/>
              </a:solidFill>
            </a:endParaRPr>
          </a:p>
        </p:txBody>
      </p:sp>
      <p:sp>
        <p:nvSpPr>
          <p:cNvPr id="7" name="Date Placeholder 2"/>
          <p:cNvSpPr>
            <a:spLocks noGrp="1"/>
          </p:cNvSpPr>
          <p:nvPr>
            <p:ph type="dt" sz="quarter" idx="10"/>
          </p:nvPr>
        </p:nvSpPr>
        <p:spPr/>
        <p:txBody>
          <a:bodyPr/>
          <a:lstStyle/>
          <a:p>
            <a:pPr>
              <a:defRPr/>
            </a:pPr>
            <a:r>
              <a:rPr lang="en-US"/>
              <a:t>Chapter 14</a:t>
            </a:r>
          </a:p>
        </p:txBody>
      </p:sp>
      <p:sp>
        <p:nvSpPr>
          <p:cNvPr id="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1548E4-050C-4908-BBF1-B83A270320CC}" type="slidenum">
              <a:rPr lang="en-US" altLang="en-US">
                <a:latin typeface="Tahoma" panose="020B0604030504040204" pitchFamily="34" charset="0"/>
              </a:rPr>
              <a:pPr/>
              <a:t>27</a:t>
            </a:fld>
            <a:endParaRPr lang="en-US" altLang="en-US">
              <a:latin typeface="Tahoma" panose="020B0604030504040204" pitchFamily="34" charset="0"/>
            </a:endParaRPr>
          </a:p>
        </p:txBody>
      </p:sp>
      <p:sp>
        <p:nvSpPr>
          <p:cNvPr id="38917" name="Rectangle 3"/>
          <p:cNvSpPr>
            <a:spLocks noChangeArrowheads="1"/>
          </p:cNvSpPr>
          <p:nvPr/>
        </p:nvSpPr>
        <p:spPr bwMode="auto">
          <a:xfrm>
            <a:off x="990600" y="1295400"/>
            <a:ext cx="73152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 is displeased with the recent </a:t>
            </a:r>
          </a:p>
          <a:p>
            <a:r>
              <a:rPr lang="en-US" altLang="en-US" sz="2400">
                <a:latin typeface="Times New Roman" panose="02020603050405020304" pitchFamily="18" charset="0"/>
              </a:rPr>
              <a:t>increase in the number of failures.  It cost them $160 a failure for labor and parts.  Should it be replaced?</a:t>
            </a:r>
          </a:p>
        </p:txBody>
      </p:sp>
      <p:grpSp>
        <p:nvGrpSpPr>
          <p:cNvPr id="2" name="Group 4"/>
          <p:cNvGrpSpPr>
            <a:grpSpLocks/>
          </p:cNvGrpSpPr>
          <p:nvPr/>
        </p:nvGrpSpPr>
        <p:grpSpPr bwMode="auto">
          <a:xfrm>
            <a:off x="2819400" y="2514600"/>
            <a:ext cx="4629150" cy="3652838"/>
            <a:chOff x="1338" y="1912"/>
            <a:chExt cx="2916" cy="2301"/>
          </a:xfrm>
        </p:grpSpPr>
        <p:pic>
          <p:nvPicPr>
            <p:cNvPr id="3891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1912"/>
              <a:ext cx="1350" cy="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6"/>
            <p:cNvSpPr>
              <a:spLocks noChangeArrowheads="1"/>
            </p:cNvSpPr>
            <p:nvPr/>
          </p:nvSpPr>
          <p:spPr bwMode="auto">
            <a:xfrm>
              <a:off x="2438" y="3254"/>
              <a:ext cx="181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A</a:t>
              </a:r>
              <a:r>
                <a:rPr lang="en-US" altLang="en-US" sz="2400">
                  <a:latin typeface="Times New Roman" panose="02020603050405020304" pitchFamily="18" charset="0"/>
                </a:rPr>
                <a:t> </a:t>
              </a:r>
              <a:r>
                <a:rPr lang="en-US" altLang="en-US" sz="2000">
                  <a:latin typeface="Times New Roman" panose="02020603050405020304" pitchFamily="18" charset="0"/>
                </a:rPr>
                <a:t>company manager upon</a:t>
              </a:r>
            </a:p>
            <a:p>
              <a:r>
                <a:rPr lang="en-US" altLang="en-US" sz="2000">
                  <a:latin typeface="Times New Roman" panose="02020603050405020304" pitchFamily="18" charset="0"/>
                </a:rPr>
                <a:t>receipt of the most recent</a:t>
              </a:r>
            </a:p>
            <a:p>
              <a:r>
                <a:rPr lang="en-US" altLang="en-US" sz="2000">
                  <a:latin typeface="Times New Roman" panose="02020603050405020304" pitchFamily="18" charset="0"/>
                </a:rPr>
                <a:t>machine reliability report.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BONKWHR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295400" y="152400"/>
            <a:ext cx="7391400" cy="1143000"/>
          </a:xfrm>
          <a:noFill/>
        </p:spPr>
        <p:txBody>
          <a:bodyPr/>
          <a:lstStyle/>
          <a:p>
            <a:r>
              <a:rPr lang="en-US" altLang="en-US" sz="3600">
                <a:solidFill>
                  <a:srgbClr val="163E36"/>
                </a:solidFill>
              </a:rPr>
              <a:t>Machine Failures</a:t>
            </a:r>
            <a:br>
              <a:rPr lang="en-US" altLang="en-US" sz="3600">
                <a:solidFill>
                  <a:srgbClr val="163E36"/>
                </a:solidFill>
              </a:rPr>
            </a:br>
            <a:r>
              <a:rPr lang="en-US" altLang="en-US" sz="3600">
                <a:solidFill>
                  <a:srgbClr val="163E36"/>
                </a:solidFill>
              </a:rPr>
              <a:t>Power Law Intensity Function</a:t>
            </a:r>
          </a:p>
        </p:txBody>
      </p:sp>
      <p:sp>
        <p:nvSpPr>
          <p:cNvPr id="87" name="Date Placeholder 2"/>
          <p:cNvSpPr>
            <a:spLocks noGrp="1"/>
          </p:cNvSpPr>
          <p:nvPr>
            <p:ph type="dt" sz="quarter" idx="10"/>
          </p:nvPr>
        </p:nvSpPr>
        <p:spPr/>
        <p:txBody>
          <a:bodyPr/>
          <a:lstStyle/>
          <a:p>
            <a:pPr>
              <a:defRPr/>
            </a:pPr>
            <a:r>
              <a:rPr lang="en-US"/>
              <a:t>Chapter 14</a:t>
            </a:r>
          </a:p>
        </p:txBody>
      </p:sp>
      <p:sp>
        <p:nvSpPr>
          <p:cNvPr id="8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9A9099-5DFB-49EA-98A5-9A826A8AFFC8}" type="slidenum">
              <a:rPr lang="en-US" altLang="en-US">
                <a:latin typeface="Tahoma" panose="020B0604030504040204" pitchFamily="34" charset="0"/>
              </a:rPr>
              <a:pPr/>
              <a:t>28</a:t>
            </a:fld>
            <a:endParaRPr lang="en-US" altLang="en-US">
              <a:latin typeface="Tahoma" panose="020B0604030504040204" pitchFamily="34" charset="0"/>
            </a:endParaRPr>
          </a:p>
        </p:txBody>
      </p:sp>
      <p:sp>
        <p:nvSpPr>
          <p:cNvPr id="19463" name="Rectangle 3"/>
          <p:cNvSpPr>
            <a:spLocks noChangeArrowheads="1"/>
          </p:cNvSpPr>
          <p:nvPr/>
        </p:nvSpPr>
        <p:spPr bwMode="auto">
          <a:xfrm>
            <a:off x="1143000" y="1295400"/>
            <a:ext cx="64563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a:latin typeface="Times New Roman" panose="02020603050405020304" pitchFamily="18" charset="0"/>
              </a:rPr>
              <a:t>AMSAA Reliability Growth Model &amp; Power Law Process (NHPP)</a:t>
            </a:r>
          </a:p>
          <a:p>
            <a:r>
              <a:rPr lang="en-US" altLang="en-US">
                <a:latin typeface="Times New Roman" panose="02020603050405020304" pitchFamily="18" charset="0"/>
              </a:rPr>
              <a:t>       CUM 	LOG CUM </a:t>
            </a:r>
          </a:p>
          <a:p>
            <a:r>
              <a:rPr lang="en-US" altLang="en-US">
                <a:latin typeface="Times New Roman" panose="02020603050405020304" pitchFamily="18" charset="0"/>
              </a:rPr>
              <a:t>FAILURE TIME     FAILURE TIME</a:t>
            </a:r>
          </a:p>
          <a:p>
            <a:r>
              <a:rPr lang="en-US" altLang="en-US">
                <a:latin typeface="Times New Roman" panose="02020603050405020304" pitchFamily="18" charset="0"/>
              </a:rPr>
              <a:t>          150                    5.010635</a:t>
            </a:r>
          </a:p>
          <a:p>
            <a:r>
              <a:rPr lang="en-US" altLang="en-US">
                <a:latin typeface="Times New Roman" panose="02020603050405020304" pitchFamily="18" charset="0"/>
              </a:rPr>
              <a:t>          280                    5.634789</a:t>
            </a:r>
          </a:p>
          <a:p>
            <a:r>
              <a:rPr lang="en-US" altLang="en-US">
                <a:latin typeface="Times New Roman" panose="02020603050405020304" pitchFamily="18" charset="0"/>
              </a:rPr>
              <a:t>          378                    5.934894</a:t>
            </a:r>
          </a:p>
          <a:p>
            <a:r>
              <a:rPr lang="en-US" altLang="en-US">
                <a:latin typeface="Times New Roman" panose="02020603050405020304" pitchFamily="18" charset="0"/>
              </a:rPr>
              <a:t>          490                    6.194406</a:t>
            </a:r>
          </a:p>
          <a:p>
            <a:r>
              <a:rPr lang="en-US" altLang="en-US">
                <a:latin typeface="Times New Roman" panose="02020603050405020304" pitchFamily="18" charset="0"/>
              </a:rPr>
              <a:t>          552                    6.313548</a:t>
            </a:r>
          </a:p>
          <a:p>
            <a:r>
              <a:rPr lang="en-US" altLang="en-US">
                <a:latin typeface="Times New Roman" panose="02020603050405020304" pitchFamily="18" charset="0"/>
              </a:rPr>
              <a:t>          601                    6.398595</a:t>
            </a:r>
          </a:p>
          <a:p>
            <a:r>
              <a:rPr lang="en-US" altLang="en-US">
                <a:latin typeface="Times New Roman" panose="02020603050405020304" pitchFamily="18" charset="0"/>
              </a:rPr>
              <a:t>          641                    6.463029</a:t>
            </a:r>
          </a:p>
          <a:p>
            <a:r>
              <a:rPr lang="en-US" altLang="en-US">
                <a:latin typeface="Times New Roman" panose="02020603050405020304" pitchFamily="18" charset="0"/>
              </a:rPr>
              <a:t>          690                    6.536692</a:t>
            </a:r>
          </a:p>
          <a:p>
            <a:r>
              <a:rPr lang="en-US" altLang="en-US">
                <a:latin typeface="Times New Roman" panose="02020603050405020304" pitchFamily="18" charset="0"/>
              </a:rPr>
              <a:t>          726                    6.58755</a:t>
            </a:r>
          </a:p>
          <a:p>
            <a:r>
              <a:rPr lang="en-US" altLang="en-US">
                <a:latin typeface="Times New Roman" panose="02020603050405020304" pitchFamily="18" charset="0"/>
              </a:rPr>
              <a:t>          770                    6.64639</a:t>
            </a:r>
          </a:p>
          <a:p>
            <a:r>
              <a:rPr lang="en-US" altLang="en-US">
                <a:latin typeface="Times New Roman" panose="02020603050405020304" pitchFamily="18" charset="0"/>
              </a:rPr>
              <a:t>          790                    6.672033</a:t>
            </a:r>
          </a:p>
          <a:p>
            <a:r>
              <a:rPr lang="en-US" altLang="en-US">
                <a:latin typeface="Times New Roman" panose="02020603050405020304" pitchFamily="18" charset="0"/>
              </a:rPr>
              <a:t>           TOTAL           68.39256</a:t>
            </a:r>
          </a:p>
          <a:p>
            <a:r>
              <a:rPr lang="en-US" altLang="en-US">
                <a:latin typeface="Times New Roman" panose="02020603050405020304" pitchFamily="18" charset="0"/>
              </a:rPr>
              <a:t>    (Nbr data pts) N = 11</a:t>
            </a:r>
          </a:p>
          <a:p>
            <a:r>
              <a:rPr lang="en-US" altLang="en-US">
                <a:latin typeface="Times New Roman" panose="02020603050405020304" pitchFamily="18" charset="0"/>
              </a:rPr>
              <a:t>    LOG T OR LOG T(N) =  6.709304</a:t>
            </a:r>
          </a:p>
        </p:txBody>
      </p:sp>
      <p:sp>
        <p:nvSpPr>
          <p:cNvPr id="19464" name="Line 5"/>
          <p:cNvSpPr>
            <a:spLocks noChangeShapeType="1"/>
          </p:cNvSpPr>
          <p:nvPr/>
        </p:nvSpPr>
        <p:spPr bwMode="auto">
          <a:xfrm>
            <a:off x="1828800" y="5562600"/>
            <a:ext cx="2895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aphicFrame>
        <p:nvGraphicFramePr>
          <p:cNvPr id="19458" name="Object 88"/>
          <p:cNvGraphicFramePr>
            <a:graphicFrameLocks/>
          </p:cNvGraphicFramePr>
          <p:nvPr/>
        </p:nvGraphicFramePr>
        <p:xfrm>
          <a:off x="4800600" y="2438400"/>
          <a:ext cx="3778250" cy="814388"/>
        </p:xfrm>
        <a:graphic>
          <a:graphicData uri="http://schemas.openxmlformats.org/presentationml/2006/ole">
            <mc:AlternateContent xmlns:mc="http://schemas.openxmlformats.org/markup-compatibility/2006">
              <mc:Choice xmlns:v="urn:schemas-microsoft-com:vml" Requires="v">
                <p:oleObj spid="_x0000_s19465" name="Equation" r:id="rId4" imgW="1892160" imgH="419040" progId="Equation.DSMT4">
                  <p:embed/>
                </p:oleObj>
              </mc:Choice>
              <mc:Fallback>
                <p:oleObj name="Equation" r:id="rId4" imgW="1892160" imgH="419040" progId="Equation.DSMT4">
                  <p:embed/>
                  <p:pic>
                    <p:nvPicPr>
                      <p:cNvPr id="0" name="Object 8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438400"/>
                        <a:ext cx="37782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89"/>
          <p:cNvGraphicFramePr>
            <a:graphicFrameLocks/>
          </p:cNvGraphicFramePr>
          <p:nvPr/>
        </p:nvGraphicFramePr>
        <p:xfrm>
          <a:off x="5029200" y="3657600"/>
          <a:ext cx="3094038" cy="828675"/>
        </p:xfrm>
        <a:graphic>
          <a:graphicData uri="http://schemas.openxmlformats.org/presentationml/2006/ole">
            <mc:AlternateContent xmlns:mc="http://schemas.openxmlformats.org/markup-compatibility/2006">
              <mc:Choice xmlns:v="urn:schemas-microsoft-com:vml" Requires="v">
                <p:oleObj spid="_x0000_s19466" name="Equation" r:id="rId6" imgW="1536480" imgH="419040" progId="Equation.DSMT4">
                  <p:embed/>
                </p:oleObj>
              </mc:Choice>
              <mc:Fallback>
                <p:oleObj name="Equation" r:id="rId6" imgW="1536480" imgH="419040" progId="Equation.DSMT4">
                  <p:embed/>
                  <p:pic>
                    <p:nvPicPr>
                      <p:cNvPr id="0" name="Object 8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657600"/>
                        <a:ext cx="309403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95400" y="381000"/>
            <a:ext cx="7086600" cy="838200"/>
          </a:xfrm>
          <a:noFill/>
        </p:spPr>
        <p:txBody>
          <a:bodyPr/>
          <a:lstStyle/>
          <a:p>
            <a:r>
              <a:rPr lang="en-US" altLang="en-US" sz="3600">
                <a:solidFill>
                  <a:srgbClr val="163E36"/>
                </a:solidFill>
              </a:rPr>
              <a:t>Analysis of the situation</a:t>
            </a:r>
          </a:p>
        </p:txBody>
      </p:sp>
      <p:sp>
        <p:nvSpPr>
          <p:cNvPr id="5" name="Date Placeholder 2"/>
          <p:cNvSpPr>
            <a:spLocks noGrp="1"/>
          </p:cNvSpPr>
          <p:nvPr>
            <p:ph type="dt" sz="quarter" idx="10"/>
          </p:nvPr>
        </p:nvSpPr>
        <p:spPr/>
        <p:txBody>
          <a:bodyPr/>
          <a:lstStyle/>
          <a:p>
            <a:pPr>
              <a:defRPr/>
            </a:pPr>
            <a:r>
              <a:rPr lang="en-US"/>
              <a:t>Chapter 14</a:t>
            </a:r>
          </a:p>
        </p:txBody>
      </p:sp>
      <p:sp>
        <p:nvSpPr>
          <p:cNvPr id="6"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1CF407-D142-4289-AC78-A4F39C06DB4F}" type="slidenum">
              <a:rPr lang="en-US" altLang="en-US">
                <a:latin typeface="Tahoma" panose="020B0604030504040204" pitchFamily="34" charset="0"/>
              </a:rPr>
              <a:pPr/>
              <a:t>29</a:t>
            </a:fld>
            <a:endParaRPr lang="en-US" altLang="en-US">
              <a:latin typeface="Tahoma" panose="020B0604030504040204" pitchFamily="34" charset="0"/>
            </a:endParaRPr>
          </a:p>
        </p:txBody>
      </p:sp>
      <p:sp>
        <p:nvSpPr>
          <p:cNvPr id="39941" name="Rectangle 3"/>
          <p:cNvSpPr>
            <a:spLocks noChangeArrowheads="1"/>
          </p:cNvSpPr>
          <p:nvPr/>
        </p:nvSpPr>
        <p:spPr bwMode="auto">
          <a:xfrm>
            <a:off x="762000" y="1676400"/>
            <a:ext cx="73961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1.  Current (instantaneous) MTBF = 36 2/3 days</a:t>
            </a:r>
          </a:p>
          <a:p>
            <a:r>
              <a:rPr lang="en-US" altLang="en-US" sz="2400">
                <a:latin typeface="Times New Roman" panose="02020603050405020304" pitchFamily="18" charset="0"/>
              </a:rPr>
              <a:t>2.  Since b = 2.03 &gt; 1, drill is deteriorating</a:t>
            </a:r>
          </a:p>
          <a:p>
            <a:r>
              <a:rPr lang="en-US" altLang="en-US" sz="2400">
                <a:latin typeface="Times New Roman" panose="02020603050405020304" pitchFamily="18" charset="0"/>
              </a:rPr>
              <a:t>3.  The expected number of failures over the next 6 months</a:t>
            </a:r>
          </a:p>
          <a:p>
            <a:r>
              <a:rPr lang="en-US" altLang="en-US" sz="2400">
                <a:latin typeface="Times New Roman" panose="02020603050405020304" pitchFamily="18" charset="0"/>
              </a:rPr>
              <a:t>(days 820 - 1000) is:</a:t>
            </a:r>
          </a:p>
        </p:txBody>
      </p:sp>
      <p:sp>
        <p:nvSpPr>
          <p:cNvPr id="39942" name="Rectangle 4"/>
          <p:cNvSpPr>
            <a:spLocks noChangeArrowheads="1"/>
          </p:cNvSpPr>
          <p:nvPr/>
        </p:nvSpPr>
        <p:spPr bwMode="auto">
          <a:xfrm>
            <a:off x="762000" y="3352800"/>
            <a:ext cx="80057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Time      Cum nbr failures      MTBF                Reliability</a:t>
            </a:r>
          </a:p>
          <a:p>
            <a:endParaRPr lang="en-US" altLang="en-US" sz="2400">
              <a:latin typeface="Times New Roman" panose="02020603050405020304" pitchFamily="18" charset="0"/>
            </a:endParaRPr>
          </a:p>
          <a:p>
            <a:r>
              <a:rPr lang="en-US" altLang="en-US" sz="2400">
                <a:latin typeface="Times New Roman" panose="02020603050405020304" pitchFamily="18" charset="0"/>
              </a:rPr>
              <a:t> 820           11.0       	   	36.6 inst      	   1.647E-05</a:t>
            </a:r>
          </a:p>
          <a:p>
            <a:r>
              <a:rPr lang="en-US" altLang="en-US" sz="2400">
                <a:latin typeface="Times New Roman" panose="02020603050405020304" pitchFamily="18" charset="0"/>
              </a:rPr>
              <a:t> 1000         16.5        	 	29.8 inst    	  6.900E-08</a:t>
            </a:r>
          </a:p>
          <a:p>
            <a:r>
              <a:rPr lang="en-US" altLang="en-US" sz="2400">
                <a:latin typeface="Times New Roman" panose="02020603050405020304" pitchFamily="18" charset="0"/>
              </a:rPr>
              <a:t>Interval        5.5     	  	32.9 cum       	 .0042 (no failures)</a:t>
            </a:r>
          </a:p>
        </p:txBody>
      </p:sp>
      <p:sp>
        <p:nvSpPr>
          <p:cNvPr id="7" name="Text Box 5"/>
          <p:cNvSpPr txBox="1">
            <a:spLocks noChangeArrowheads="1"/>
          </p:cNvSpPr>
          <p:nvPr/>
        </p:nvSpPr>
        <p:spPr bwMode="auto">
          <a:xfrm>
            <a:off x="685800" y="5486400"/>
            <a:ext cx="632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90% CI:   18.0 &lt; MTBF</a:t>
            </a:r>
            <a:r>
              <a:rPr lang="en-US" altLang="en-US" sz="2400" baseline="-25000">
                <a:latin typeface="Times New Roman" panose="02020603050405020304" pitchFamily="18" charset="0"/>
              </a:rPr>
              <a:t>I</a:t>
            </a:r>
            <a:r>
              <a:rPr lang="en-US" altLang="en-US" sz="2400">
                <a:latin typeface="Times New Roman" panose="02020603050405020304" pitchFamily="18" charset="0"/>
              </a:rPr>
              <a:t> &lt; 89.3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0" fill="hold"/>
                                        <p:tgtEl>
                                          <p:spTgt spid="7"/>
                                        </p:tgtEl>
                                        <p:attrNameLst>
                                          <p:attrName>ppt_w</p:attrName>
                                        </p:attrNameLst>
                                      </p:cBhvr>
                                      <p:tavLst>
                                        <p:tav tm="0" fmla="#ppt_w*sin(2.5*pi*$)">
                                          <p:val>
                                            <p:fltVal val="0"/>
                                          </p:val>
                                        </p:tav>
                                        <p:tav tm="100000">
                                          <p:val>
                                            <p:fltVal val="1"/>
                                          </p:val>
                                        </p:tav>
                                      </p:tavLst>
                                    </p:anim>
                                    <p:anim calcmode="lin" valueType="num">
                                      <p:cBhvr>
                                        <p:cTn id="8" dur="5000" fill="hold"/>
                                        <p:tgtEl>
                                          <p:spTgt spid="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SUSPEN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47800" y="228600"/>
            <a:ext cx="7107238" cy="885825"/>
          </a:xfrm>
          <a:noFill/>
        </p:spPr>
        <p:txBody>
          <a:bodyPr/>
          <a:lstStyle/>
          <a:p>
            <a:r>
              <a:rPr lang="en-US" altLang="en-US" sz="3600">
                <a:solidFill>
                  <a:srgbClr val="163E36"/>
                </a:solidFill>
              </a:rPr>
              <a:t>The Beginnings</a:t>
            </a:r>
          </a:p>
        </p:txBody>
      </p:sp>
      <p:sp>
        <p:nvSpPr>
          <p:cNvPr id="31747" name="Rectangle 3"/>
          <p:cNvSpPr>
            <a:spLocks noGrp="1" noChangeArrowheads="1"/>
          </p:cNvSpPr>
          <p:nvPr>
            <p:ph idx="1"/>
          </p:nvPr>
        </p:nvSpPr>
        <p:spPr>
          <a:xfrm>
            <a:off x="609600" y="1752600"/>
            <a:ext cx="7772400" cy="4114800"/>
          </a:xfrm>
        </p:spPr>
        <p:txBody>
          <a:bodyPr/>
          <a:lstStyle/>
          <a:p>
            <a:r>
              <a:rPr lang="en-US" altLang="en-US" sz="2400"/>
              <a:t>In 1962, J. T. Duane while with GE Jet Engines published a report in which he presented failure data of different systems during their development programs. </a:t>
            </a:r>
          </a:p>
          <a:p>
            <a:r>
              <a:rPr lang="en-US" altLang="en-US" sz="2400"/>
              <a:t>While analyzing the data, it was observed that the cumulative MTBF versus cumulative operating time followed a straight line when plotted on log-log paper </a:t>
            </a:r>
          </a:p>
          <a:p>
            <a:endParaRPr lang="en-US" altLang="en-US" sz="2400"/>
          </a:p>
          <a:p>
            <a:pPr>
              <a:buFontTx/>
              <a:buNone/>
            </a:pPr>
            <a:r>
              <a:rPr lang="en-US" altLang="en-US" sz="1800"/>
              <a:t>Duane, J. T., "Learning Curve Approach To Reliability Monitoring," </a:t>
            </a:r>
            <a:r>
              <a:rPr lang="en-US" altLang="en-US" sz="1800" i="1"/>
              <a:t>IEEE Transactions on Aerospace</a:t>
            </a:r>
            <a:r>
              <a:rPr lang="en-US" altLang="en-US" sz="1800"/>
              <a:t>, Vol. 2, pp. 563-566, 1964. </a:t>
            </a:r>
          </a:p>
        </p:txBody>
      </p:sp>
      <p:sp>
        <p:nvSpPr>
          <p:cNvPr id="4" name="Date Placeholder 3"/>
          <p:cNvSpPr>
            <a:spLocks noGrp="1"/>
          </p:cNvSpPr>
          <p:nvPr>
            <p:ph type="dt" sz="quarter" idx="10"/>
          </p:nvPr>
        </p:nvSpPr>
        <p:spPr/>
        <p:txBody>
          <a:bodyPr/>
          <a:lstStyle/>
          <a:p>
            <a:pPr>
              <a:defRPr/>
            </a:pPr>
            <a:r>
              <a:rPr lang="en-US"/>
              <a:t>Chapter 14</a:t>
            </a:r>
          </a:p>
        </p:txBody>
      </p:sp>
      <p:sp>
        <p:nvSpPr>
          <p:cNvPr id="5"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D70ACD-EC3E-494D-A458-7A69153F73BF}" type="slidenum">
              <a:rPr lang="en-US" altLang="en-US">
                <a:latin typeface="Tahoma" panose="020B0604030504040204" pitchFamily="34" charset="0"/>
              </a:rPr>
              <a:pPr/>
              <a:t>3</a:t>
            </a:fld>
            <a:endParaRPr lang="en-US" altLang="en-US">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95400" y="381000"/>
            <a:ext cx="7086600" cy="685800"/>
          </a:xfrm>
          <a:noFill/>
        </p:spPr>
        <p:txBody>
          <a:bodyPr/>
          <a:lstStyle/>
          <a:p>
            <a:r>
              <a:rPr lang="en-US" altLang="en-US" sz="3600">
                <a:solidFill>
                  <a:srgbClr val="163E36"/>
                </a:solidFill>
              </a:rPr>
              <a:t>Replacement &amp; PM Model</a:t>
            </a:r>
            <a:endParaRPr lang="en-US" altLang="en-US" sz="4800">
              <a:solidFill>
                <a:srgbClr val="163E36"/>
              </a:solidFill>
            </a:endParaRPr>
          </a:p>
        </p:txBody>
      </p:sp>
      <p:sp>
        <p:nvSpPr>
          <p:cNvPr id="4" name="Date Placeholder 2"/>
          <p:cNvSpPr>
            <a:spLocks noGrp="1"/>
          </p:cNvSpPr>
          <p:nvPr>
            <p:ph type="dt" sz="quarter" idx="10"/>
          </p:nvPr>
        </p:nvSpPr>
        <p:spPr/>
        <p:txBody>
          <a:bodyPr/>
          <a:lstStyle/>
          <a:p>
            <a:pPr>
              <a:defRPr/>
            </a:pPr>
            <a:r>
              <a:rPr lang="en-US"/>
              <a:t>Chapter 14</a:t>
            </a:r>
          </a:p>
        </p:txBody>
      </p:sp>
      <p:sp>
        <p:nvSpPr>
          <p:cNvPr id="5"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031F5E-0372-41C0-80F2-07984A99CFC9}" type="slidenum">
              <a:rPr lang="en-US" altLang="en-US">
                <a:latin typeface="Tahoma" panose="020B0604030504040204" pitchFamily="34" charset="0"/>
              </a:rPr>
              <a:pPr/>
              <a:t>30</a:t>
            </a:fld>
            <a:endParaRPr lang="en-US" altLang="en-US">
              <a:latin typeface="Tahoma" panose="020B0604030504040204" pitchFamily="34" charset="0"/>
            </a:endParaRPr>
          </a:p>
        </p:txBody>
      </p:sp>
      <p:graphicFrame>
        <p:nvGraphicFramePr>
          <p:cNvPr id="6" name="Table 5"/>
          <p:cNvGraphicFramePr>
            <a:graphicFrameLocks noGrp="1"/>
          </p:cNvGraphicFramePr>
          <p:nvPr/>
        </p:nvGraphicFramePr>
        <p:xfrm>
          <a:off x="1295400" y="1371600"/>
          <a:ext cx="6400800" cy="4535488"/>
        </p:xfrm>
        <a:graphic>
          <a:graphicData uri="http://schemas.openxmlformats.org/drawingml/2006/table">
            <a:tbl>
              <a:tblPr/>
              <a:tblGrid>
                <a:gridCol w="1534477">
                  <a:extLst>
                    <a:ext uri="{9D8B030D-6E8A-4147-A177-3AD203B41FA5}">
                      <a16:colId xmlns:a16="http://schemas.microsoft.com/office/drawing/2014/main" val="20000"/>
                    </a:ext>
                  </a:extLst>
                </a:gridCol>
                <a:gridCol w="1772842">
                  <a:extLst>
                    <a:ext uri="{9D8B030D-6E8A-4147-A177-3AD203B41FA5}">
                      <a16:colId xmlns:a16="http://schemas.microsoft.com/office/drawing/2014/main" val="20001"/>
                    </a:ext>
                  </a:extLst>
                </a:gridCol>
                <a:gridCol w="1493281">
                  <a:extLst>
                    <a:ext uri="{9D8B030D-6E8A-4147-A177-3AD203B41FA5}">
                      <a16:colId xmlns:a16="http://schemas.microsoft.com/office/drawing/2014/main" val="20002"/>
                    </a:ext>
                  </a:extLst>
                </a:gridCol>
                <a:gridCol w="1600201">
                  <a:extLst>
                    <a:ext uri="{9D8B030D-6E8A-4147-A177-3AD203B41FA5}">
                      <a16:colId xmlns:a16="http://schemas.microsoft.com/office/drawing/2014/main" val="20003"/>
                    </a:ext>
                  </a:extLst>
                </a:gridCol>
              </a:tblGrid>
              <a:tr h="365763">
                <a:tc>
                  <a:txBody>
                    <a:bodyPr/>
                    <a:lstStyle/>
                    <a:p>
                      <a:pPr algn="l" fontAlgn="b"/>
                      <a:r>
                        <a:rPr lang="en-US" sz="1800" b="1"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rgbClr val="FCD5B4"/>
                    </a:solidFill>
                  </a:tcPr>
                </a:tc>
                <a:tc gridSpan="2">
                  <a:txBody>
                    <a:bodyPr/>
                    <a:lstStyle/>
                    <a:p>
                      <a:pPr algn="l" fontAlgn="b"/>
                      <a:r>
                        <a:rPr lang="en-US" sz="2400" b="1" i="0" u="none" strike="noStrike">
                          <a:latin typeface="Arial"/>
                        </a:rPr>
                        <a:t>Power law process</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rgbClr val="FCD5B4"/>
                    </a:solidFill>
                  </a:tcPr>
                </a:tc>
                <a:tc hMerge="1">
                  <a:txBody>
                    <a:bodyPr/>
                    <a:lstStyle/>
                    <a:p>
                      <a:endParaRPr lang="en-US"/>
                    </a:p>
                  </a:txBody>
                  <a:tcPr/>
                </a:tc>
                <a:tc>
                  <a:txBody>
                    <a:bodyPr/>
                    <a:lstStyle/>
                    <a:p>
                      <a:pPr algn="l" fontAlgn="b"/>
                      <a:endParaRPr lang="en-US" sz="18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274322">
                <a:tc>
                  <a:txBody>
                    <a:bodyPr/>
                    <a:lstStyle/>
                    <a:p>
                      <a:pPr algn="l" fontAlgn="b"/>
                      <a:r>
                        <a:rPr lang="en-US" sz="1800" b="0" i="0" u="none" strike="noStrike" dirty="0">
                          <a:latin typeface="Arial"/>
                        </a:rPr>
                        <a:t> </a:t>
                      </a:r>
                    </a:p>
                  </a:txBody>
                  <a:tcPr marL="0" marR="0" marT="0"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unit of time:</a:t>
                      </a:r>
                    </a:p>
                  </a:txBody>
                  <a:tcPr marL="0" marR="0" marT="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err="1">
                          <a:latin typeface="Arial"/>
                        </a:rPr>
                        <a:t>oper</a:t>
                      </a:r>
                      <a:r>
                        <a:rPr lang="en-US" sz="1800" b="0" i="0" u="none" strike="noStrike" dirty="0">
                          <a:latin typeface="Arial"/>
                        </a:rPr>
                        <a:t> hr</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endParaRPr lang="en-US" sz="1800" b="0" i="0" u="none" strike="noStrike">
                        <a:latin typeface="Arial"/>
                      </a:endParaRP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2">
                <a:tc>
                  <a:txBody>
                    <a:bodyPr/>
                    <a:lstStyle/>
                    <a:p>
                      <a:pPr algn="l" fontAlgn="b"/>
                      <a:r>
                        <a:rPr lang="en-US" sz="1800" b="0" i="0" u="none" strike="noStrike" dirty="0">
                          <a:latin typeface="Arial"/>
                        </a:rPr>
                        <a:t> </a:t>
                      </a: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600" b="0" i="0" u="none" strike="noStrike" dirty="0">
                          <a:latin typeface="Arial"/>
                        </a:rPr>
                        <a:t>a  =  </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0.00001308</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1800" b="0" i="0" u="none" strike="noStrike">
                        <a:latin typeface="Arial"/>
                      </a:endParaRP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2">
                <a:tc>
                  <a:txBody>
                    <a:bodyPr/>
                    <a:lstStyle/>
                    <a:p>
                      <a:pPr algn="l" fontAlgn="b"/>
                      <a:r>
                        <a:rPr lang="en-US" sz="1800" b="0" i="0" u="none" strike="noStrike" dirty="0">
                          <a:latin typeface="Arial"/>
                        </a:rPr>
                        <a:t> </a:t>
                      </a: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b = </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2.033</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1800" b="0" i="0" u="none" strike="noStrike">
                        <a:latin typeface="Arial"/>
                      </a:endParaRP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645">
                <a:tc>
                  <a:txBody>
                    <a:bodyPr/>
                    <a:lstStyle/>
                    <a:p>
                      <a:pPr algn="l" fontAlgn="b"/>
                      <a:r>
                        <a:rPr lang="en-US" sz="1800" b="0" i="0" u="none" strike="noStrike">
                          <a:latin typeface="Arial"/>
                        </a:rPr>
                        <a:t> </a:t>
                      </a: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replacement cost Cu = </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$1,200</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1800" b="0" i="0" u="none" strike="noStrike">
                        <a:latin typeface="Arial"/>
                      </a:endParaRP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645">
                <a:tc>
                  <a:txBody>
                    <a:bodyPr/>
                    <a:lstStyle/>
                    <a:p>
                      <a:pPr algn="l" fontAlgn="b"/>
                      <a:r>
                        <a:rPr lang="en-US" sz="1800" b="0" i="0" u="none" strike="noStrike">
                          <a:latin typeface="Arial"/>
                        </a:rPr>
                        <a:t> </a:t>
                      </a: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cost of a failure </a:t>
                      </a:r>
                      <a:r>
                        <a:rPr lang="en-US" sz="1800" b="0" i="0" u="none" strike="noStrike" dirty="0" err="1">
                          <a:latin typeface="Arial"/>
                        </a:rPr>
                        <a:t>Cf</a:t>
                      </a:r>
                      <a:r>
                        <a:rPr lang="en-US" sz="1800" b="0" i="0" u="none" strike="noStrike" dirty="0">
                          <a:latin typeface="Arial"/>
                        </a:rPr>
                        <a:t> = </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$160</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1800" b="0" i="0" u="none" strike="noStrike" dirty="0">
                        <a:latin typeface="Arial"/>
                      </a:endParaRP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85949">
                <a:tc>
                  <a:txBody>
                    <a:bodyPr/>
                    <a:lstStyle/>
                    <a:p>
                      <a:pPr algn="l" fontAlgn="b"/>
                      <a:r>
                        <a:rPr lang="en-US" sz="1800" b="0" i="0" u="none" strike="noStrike">
                          <a:latin typeface="Arial"/>
                        </a:rPr>
                        <a:t> </a:t>
                      </a:r>
                    </a:p>
                  </a:txBody>
                  <a:tcPr marL="0" marR="0" marT="0"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cost of a PM = </a:t>
                      </a:r>
                    </a:p>
                  </a:txBody>
                  <a:tcPr marL="0" marR="0" marT="0" marB="0" anchor="b">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$85</a:t>
                      </a: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0" i="0" u="none" strike="noStrike" dirty="0">
                        <a:latin typeface="Arial"/>
                      </a:endParaRPr>
                    </a:p>
                  </a:txBody>
                  <a:tcPr marL="0" marR="0" marT="0" marB="0" anchor="b">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85949">
                <a:tc>
                  <a:txBody>
                    <a:bodyPr/>
                    <a:lstStyle/>
                    <a:p>
                      <a:pPr algn="l" fontAlgn="b"/>
                      <a:r>
                        <a:rPr lang="en-US" sz="1800" b="0" i="0" u="none" strike="noStrike" dirty="0">
                          <a:latin typeface="Arial"/>
                        </a:rPr>
                        <a:t> </a:t>
                      </a:r>
                    </a:p>
                  </a:txBody>
                  <a:tcPr marL="0" marR="0" marT="0" marB="0" anchor="b">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time to replace = </a:t>
                      </a:r>
                    </a:p>
                  </a:txBody>
                  <a:tcPr marL="0" marR="0" marT="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669.2</a:t>
                      </a:r>
                    </a:p>
                  </a:txBody>
                  <a:tcPr marL="0" marR="0" marT="0" marB="0" anchor="b">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 </a:t>
                      </a:r>
                      <a:r>
                        <a:rPr lang="en-US" sz="1800" b="0" i="0" u="none" strike="noStrike" dirty="0" err="1">
                          <a:latin typeface="Arial"/>
                        </a:rPr>
                        <a:t>oper</a:t>
                      </a:r>
                      <a:r>
                        <a:rPr lang="en-US" sz="1800" b="0" i="0" u="none" strike="noStrike" dirty="0">
                          <a:latin typeface="Arial"/>
                        </a:rPr>
                        <a:t> hr</a:t>
                      </a:r>
                    </a:p>
                  </a:txBody>
                  <a:tcPr marL="0" marR="0" marT="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74322">
                <a:tc>
                  <a:txBody>
                    <a:bodyPr/>
                    <a:lstStyle/>
                    <a:p>
                      <a:pPr algn="r" fontAlgn="b"/>
                      <a:r>
                        <a:rPr lang="en-US" sz="1800" b="0" i="0" u="none" strike="noStrike" dirty="0">
                          <a:latin typeface="Arial"/>
                        </a:rPr>
                        <a:t>min cost per</a:t>
                      </a:r>
                    </a:p>
                  </a:txBody>
                  <a:tcPr marL="0" marR="0" marT="0" marB="0" anchor="b">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 </a:t>
                      </a:r>
                      <a:r>
                        <a:rPr lang="en-US" sz="1800" b="0" i="0" u="none" strike="noStrike" dirty="0" err="1">
                          <a:latin typeface="Arial"/>
                        </a:rPr>
                        <a:t>oper</a:t>
                      </a:r>
                      <a:r>
                        <a:rPr lang="en-US" sz="1800" b="0" i="0" u="none" strike="noStrike" dirty="0">
                          <a:latin typeface="Arial"/>
                        </a:rPr>
                        <a:t> hr</a:t>
                      </a:r>
                    </a:p>
                  </a:txBody>
                  <a:tcPr marL="0" marR="0" marT="0" marB="0" anchor="b">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$3.53</a:t>
                      </a:r>
                    </a:p>
                  </a:txBody>
                  <a:tcPr marL="0" marR="0" marT="0" marB="0" anchor="b">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800" b="0" i="0" u="none" strike="noStrike">
                          <a:latin typeface="Arial"/>
                        </a:rPr>
                        <a:t> </a:t>
                      </a:r>
                    </a:p>
                  </a:txBody>
                  <a:tcPr marL="0" marR="0" marT="0" marB="0" anchor="b">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728924">
                <a:tc>
                  <a:txBody>
                    <a:bodyPr/>
                    <a:lstStyle/>
                    <a:p>
                      <a:pPr algn="l" fontAlgn="b"/>
                      <a:r>
                        <a:rPr lang="en-US" sz="1800" b="0" i="0" u="none" strike="noStrike">
                          <a:latin typeface="Arial"/>
                        </a:rPr>
                        <a:t> </a:t>
                      </a:r>
                    </a:p>
                  </a:txBody>
                  <a:tcPr marL="0" marR="0" marT="0" marB="0" anchor="b">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time between PM = </a:t>
                      </a:r>
                    </a:p>
                  </a:txBody>
                  <a:tcPr marL="0" marR="0" marT="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182.0</a:t>
                      </a:r>
                    </a:p>
                  </a:txBody>
                  <a:tcPr marL="0" marR="0" marT="0" marB="0" anchor="b">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 </a:t>
                      </a:r>
                      <a:r>
                        <a:rPr lang="en-US" sz="1800" b="0" i="0" u="none" strike="noStrike" dirty="0" err="1">
                          <a:latin typeface="Arial"/>
                        </a:rPr>
                        <a:t>oper</a:t>
                      </a:r>
                      <a:r>
                        <a:rPr lang="en-US" sz="1800" b="0" i="0" u="none" strike="noStrike" dirty="0">
                          <a:latin typeface="Arial"/>
                        </a:rPr>
                        <a:t> hr</a:t>
                      </a:r>
                    </a:p>
                  </a:txBody>
                  <a:tcPr marL="0" marR="0" marT="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74322">
                <a:tc>
                  <a:txBody>
                    <a:bodyPr/>
                    <a:lstStyle/>
                    <a:p>
                      <a:pPr algn="r" fontAlgn="b"/>
                      <a:r>
                        <a:rPr lang="en-US" sz="1800" b="0" i="0" u="none" strike="noStrike">
                          <a:latin typeface="Arial"/>
                        </a:rPr>
                        <a:t>min cost per</a:t>
                      </a: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 </a:t>
                      </a:r>
                      <a:r>
                        <a:rPr lang="en-US" sz="1800" b="0" i="0" u="none" strike="noStrike" dirty="0" err="1">
                          <a:latin typeface="Arial"/>
                        </a:rPr>
                        <a:t>oper</a:t>
                      </a:r>
                      <a:r>
                        <a:rPr lang="en-US" sz="1800" b="0" i="0" u="none" strike="noStrike" dirty="0">
                          <a:latin typeface="Arial"/>
                        </a:rPr>
                        <a:t> hr</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$0.92</a:t>
                      </a: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l" fontAlgn="b"/>
                      <a:r>
                        <a:rPr lang="en-US" sz="1800" b="0" i="0" u="none" strike="noStrike" dirty="0">
                          <a:latin typeface="Arial"/>
                        </a:rPr>
                        <a:t> </a:t>
                      </a:r>
                    </a:p>
                  </a:txBody>
                  <a:tcPr marL="0" marR="0" marT="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0" y="609600"/>
            <a:ext cx="7010400" cy="609600"/>
          </a:xfrm>
          <a:noFill/>
        </p:spPr>
        <p:txBody>
          <a:bodyPr/>
          <a:lstStyle/>
          <a:p>
            <a:r>
              <a:rPr lang="en-US" altLang="en-US">
                <a:solidFill>
                  <a:srgbClr val="163E36"/>
                </a:solidFill>
              </a:rPr>
              <a:t>Graphical Analysis</a:t>
            </a:r>
            <a:endParaRPr lang="en-US" altLang="en-US" sz="5400">
              <a:solidFill>
                <a:srgbClr val="163E36"/>
              </a:solidFill>
            </a:endParaRPr>
          </a:p>
        </p:txBody>
      </p:sp>
      <p:sp>
        <p:nvSpPr>
          <p:cNvPr id="7" name="Date Placeholder 2"/>
          <p:cNvSpPr>
            <a:spLocks noGrp="1"/>
          </p:cNvSpPr>
          <p:nvPr>
            <p:ph type="dt" sz="quarter" idx="10"/>
          </p:nvPr>
        </p:nvSpPr>
        <p:spPr/>
        <p:txBody>
          <a:bodyPr/>
          <a:lstStyle/>
          <a:p>
            <a:pPr>
              <a:defRPr/>
            </a:pPr>
            <a:r>
              <a:rPr lang="en-US"/>
              <a:t>Chapter 14</a:t>
            </a:r>
          </a:p>
        </p:txBody>
      </p:sp>
      <p:sp>
        <p:nvSpPr>
          <p:cNvPr id="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2E7287-8AC9-40CE-AB6A-DCF20E9FFE08}" type="slidenum">
              <a:rPr lang="en-US" altLang="en-US">
                <a:latin typeface="Tahoma" panose="020B0604030504040204" pitchFamily="34" charset="0"/>
              </a:rPr>
              <a:pPr/>
              <a:t>31</a:t>
            </a:fld>
            <a:endParaRPr lang="en-US" altLang="en-US">
              <a:latin typeface="Tahoma" panose="020B0604030504040204" pitchFamily="34" charset="0"/>
            </a:endParaRPr>
          </a:p>
        </p:txBody>
      </p:sp>
      <p:graphicFrame>
        <p:nvGraphicFramePr>
          <p:cNvPr id="9" name="Chart 8"/>
          <p:cNvGraphicFramePr>
            <a:graphicFrameLocks/>
          </p:cNvGraphicFramePr>
          <p:nvPr/>
        </p:nvGraphicFramePr>
        <p:xfrm>
          <a:off x="0" y="1447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nvGraphicFramePr>
        <p:xfrm>
          <a:off x="4343400" y="35052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itle 1"/>
          <p:cNvSpPr>
            <a:spLocks noGrp="1"/>
          </p:cNvSpPr>
          <p:nvPr>
            <p:ph type="title"/>
          </p:nvPr>
        </p:nvSpPr>
        <p:spPr>
          <a:xfrm>
            <a:off x="1295400" y="457200"/>
            <a:ext cx="7107238" cy="885825"/>
          </a:xfrm>
        </p:spPr>
        <p:txBody>
          <a:bodyPr/>
          <a:lstStyle/>
          <a:p>
            <a:r>
              <a:rPr lang="en-US" altLang="en-US" sz="3600">
                <a:solidFill>
                  <a:srgbClr val="163E36"/>
                </a:solidFill>
              </a:rPr>
              <a:t>Parameter Estimation with Grouped Data</a:t>
            </a:r>
          </a:p>
        </p:txBody>
      </p:sp>
      <p:sp>
        <p:nvSpPr>
          <p:cNvPr id="20486" name="Content Placeholder 4"/>
          <p:cNvSpPr>
            <a:spLocks noGrp="1"/>
          </p:cNvSpPr>
          <p:nvPr>
            <p:ph idx="1"/>
          </p:nvPr>
        </p:nvSpPr>
        <p:spPr>
          <a:xfrm>
            <a:off x="304800" y="1600200"/>
            <a:ext cx="8534400" cy="1524000"/>
          </a:xfrm>
        </p:spPr>
        <p:txBody>
          <a:bodyPr/>
          <a:lstStyle/>
          <a:p>
            <a:r>
              <a:rPr lang="en-US" altLang="en-US" sz="2400"/>
              <a:t>	</a:t>
            </a:r>
            <a:r>
              <a:rPr lang="en-US" altLang="en-US" sz="2000"/>
              <a:t>Let n</a:t>
            </a:r>
            <a:r>
              <a:rPr lang="en-US" altLang="en-US" sz="2000" baseline="-25000"/>
              <a:t>i</a:t>
            </a:r>
            <a:r>
              <a:rPr lang="en-US" altLang="en-US" sz="2000"/>
              <a:t> be the number of failures that occurred in the interval (t</a:t>
            </a:r>
            <a:r>
              <a:rPr lang="en-US" altLang="en-US" sz="2000" baseline="-25000"/>
              <a:t>i-1</a:t>
            </a:r>
            <a:r>
              <a:rPr lang="en-US" altLang="en-US" sz="2000"/>
              <a:t> , t</a:t>
            </a:r>
            <a:r>
              <a:rPr lang="en-US" altLang="en-US" sz="2000" baseline="-25000"/>
              <a:t>i</a:t>
            </a:r>
            <a:r>
              <a:rPr lang="en-US" altLang="en-US" sz="2000"/>
              <a:t>)  where t</a:t>
            </a:r>
            <a:r>
              <a:rPr lang="en-US" altLang="en-US" sz="2000" baseline="-25000"/>
              <a:t>i</a:t>
            </a:r>
            <a:r>
              <a:rPr lang="en-US" altLang="en-US" sz="2000"/>
              <a:t> is the accumulated test time at the end of the i</a:t>
            </a:r>
            <a:r>
              <a:rPr lang="en-US" altLang="en-US" sz="2000" baseline="30000"/>
              <a:t>th</a:t>
            </a:r>
            <a:r>
              <a:rPr lang="en-US" altLang="en-US" sz="2000"/>
              <a:t> test cycle, i = 1,…,N. Assuming a NHPP with the power law intensity function ρ(t) = abt</a:t>
            </a:r>
            <a:r>
              <a:rPr lang="en-US" altLang="en-US" sz="2000" baseline="30000"/>
              <a:t>b-1</a:t>
            </a:r>
            <a:r>
              <a:rPr lang="en-US" altLang="en-US" sz="2000"/>
              <a:t> , the maximum likelihood estimates are found from:</a:t>
            </a:r>
          </a:p>
          <a:p>
            <a:endParaRPr lang="en-US" altLang="en-US" sz="2400"/>
          </a:p>
        </p:txBody>
      </p:sp>
      <p:sp>
        <p:nvSpPr>
          <p:cNvPr id="3" name="Date Placeholder 2"/>
          <p:cNvSpPr>
            <a:spLocks noGrp="1"/>
          </p:cNvSpPr>
          <p:nvPr>
            <p:ph type="dt" sz="quarter" idx="10"/>
          </p:nvPr>
        </p:nvSpPr>
        <p:spPr/>
        <p:txBody>
          <a:bodyPr/>
          <a:lstStyle/>
          <a:p>
            <a:pPr>
              <a:defRPr/>
            </a:pPr>
            <a:r>
              <a:rPr lang="en-US"/>
              <a:t>Chapter 14</a:t>
            </a:r>
          </a:p>
        </p:txBody>
      </p:sp>
      <p:sp>
        <p:nvSpPr>
          <p:cNvPr id="4" name="Slide Number Placeholder 3"/>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499E8D-464E-4969-B53F-EF7B712D7D79}" type="slidenum">
              <a:rPr lang="en-US" altLang="en-US">
                <a:latin typeface="Tahoma" panose="020B0604030504040204" pitchFamily="34" charset="0"/>
              </a:rPr>
              <a:pPr/>
              <a:t>32</a:t>
            </a:fld>
            <a:endParaRPr lang="en-US" altLang="en-US">
              <a:latin typeface="Tahoma" panose="020B0604030504040204" pitchFamily="34" charset="0"/>
            </a:endParaRPr>
          </a:p>
        </p:txBody>
      </p:sp>
      <p:sp>
        <p:nvSpPr>
          <p:cNvPr id="204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0482" name="Object 1"/>
          <p:cNvGraphicFramePr>
            <a:graphicFrameLocks noChangeAspect="1"/>
          </p:cNvGraphicFramePr>
          <p:nvPr/>
        </p:nvGraphicFramePr>
        <p:xfrm>
          <a:off x="1143000" y="3429000"/>
          <a:ext cx="1524000" cy="1689100"/>
        </p:xfrm>
        <a:graphic>
          <a:graphicData uri="http://schemas.openxmlformats.org/presentationml/2006/ole">
            <mc:AlternateContent xmlns:mc="http://schemas.openxmlformats.org/markup-compatibility/2006">
              <mc:Choice xmlns:v="urn:schemas-microsoft-com:vml" Requires="v">
                <p:oleObj spid="_x0000_s20494" name="Equation" r:id="rId3" imgW="596641" imgH="672808" progId="Equation.DSMT4">
                  <p:embed/>
                </p:oleObj>
              </mc:Choice>
              <mc:Fallback>
                <p:oleObj name="Equation" r:id="rId3" imgW="596641" imgH="67280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429000"/>
                        <a:ext cx="1524000" cy="168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0483" name="Object 3"/>
          <p:cNvGraphicFramePr>
            <a:graphicFrameLocks noChangeAspect="1"/>
          </p:cNvGraphicFramePr>
          <p:nvPr/>
        </p:nvGraphicFramePr>
        <p:xfrm>
          <a:off x="3276600" y="3657600"/>
          <a:ext cx="5187950" cy="1200150"/>
        </p:xfrm>
        <a:graphic>
          <a:graphicData uri="http://schemas.openxmlformats.org/presentationml/2006/ole">
            <mc:AlternateContent xmlns:mc="http://schemas.openxmlformats.org/markup-compatibility/2006">
              <mc:Choice xmlns:v="urn:schemas-microsoft-com:vml" Requires="v">
                <p:oleObj spid="_x0000_s20495" name="Equation" r:id="rId5" imgW="2159000" imgH="508000" progId="Equation.DSMT4">
                  <p:embed/>
                </p:oleObj>
              </mc:Choice>
              <mc:Fallback>
                <p:oleObj name="Equation" r:id="rId5" imgW="2159000" imgH="508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657600"/>
                        <a:ext cx="518795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1" name="TextBox 9"/>
          <p:cNvSpPr txBox="1">
            <a:spLocks noChangeArrowheads="1"/>
          </p:cNvSpPr>
          <p:nvPr/>
        </p:nvSpPr>
        <p:spPr bwMode="auto">
          <a:xfrm>
            <a:off x="3429000" y="5562600"/>
            <a:ext cx="228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solve numerically for</a:t>
            </a:r>
          </a:p>
        </p:txBody>
      </p:sp>
      <p:cxnSp>
        <p:nvCxnSpPr>
          <p:cNvPr id="20492" name="Straight Arrow Connector 11"/>
          <p:cNvCxnSpPr>
            <a:cxnSpLocks noChangeShapeType="1"/>
          </p:cNvCxnSpPr>
          <p:nvPr/>
        </p:nvCxnSpPr>
        <p:spPr bwMode="auto">
          <a:xfrm rot="5400000" flipH="1" flipV="1">
            <a:off x="4191000" y="4876800"/>
            <a:ext cx="6096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49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0484" name="Object 5"/>
          <p:cNvGraphicFramePr>
            <a:graphicFrameLocks noChangeAspect="1"/>
          </p:cNvGraphicFramePr>
          <p:nvPr/>
        </p:nvGraphicFramePr>
        <p:xfrm>
          <a:off x="5638800" y="5334000"/>
          <a:ext cx="381000" cy="609600"/>
        </p:xfrm>
        <a:graphic>
          <a:graphicData uri="http://schemas.openxmlformats.org/presentationml/2006/ole">
            <mc:AlternateContent xmlns:mc="http://schemas.openxmlformats.org/markup-compatibility/2006">
              <mc:Choice xmlns:v="urn:schemas-microsoft-com:vml" Requires="v">
                <p:oleObj spid="_x0000_s20496" name="Equation" r:id="rId7" imgW="139700" imgH="228600" progId="Equation.DSMT4">
                  <p:embed/>
                </p:oleObj>
              </mc:Choice>
              <mc:Fallback>
                <p:oleObj name="Equation" r:id="rId7" imgW="1397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334000"/>
                        <a:ext cx="381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itle 1"/>
          <p:cNvSpPr>
            <a:spLocks noGrp="1"/>
          </p:cNvSpPr>
          <p:nvPr>
            <p:ph type="title"/>
          </p:nvPr>
        </p:nvSpPr>
        <p:spPr>
          <a:xfrm>
            <a:off x="1447800" y="228600"/>
            <a:ext cx="7107238" cy="885825"/>
          </a:xfrm>
        </p:spPr>
        <p:txBody>
          <a:bodyPr/>
          <a:lstStyle/>
          <a:p>
            <a:r>
              <a:rPr lang="en-US" altLang="en-US"/>
              <a:t>Example 14.5</a:t>
            </a:r>
          </a:p>
        </p:txBody>
      </p:sp>
      <p:sp>
        <p:nvSpPr>
          <p:cNvPr id="21511" name="Content Placeholder 14"/>
          <p:cNvSpPr>
            <a:spLocks noGrp="1"/>
          </p:cNvSpPr>
          <p:nvPr>
            <p:ph idx="1"/>
          </p:nvPr>
        </p:nvSpPr>
        <p:spPr>
          <a:xfrm>
            <a:off x="533400" y="1676400"/>
            <a:ext cx="8077200" cy="4114800"/>
          </a:xfrm>
        </p:spPr>
        <p:txBody>
          <a:bodyPr/>
          <a:lstStyle/>
          <a:p>
            <a:r>
              <a:rPr lang="en-US" altLang="en-US" sz="2000"/>
              <a:t>Using the data in Example 14.2, Eq. (14.27) was solved numerically </a:t>
            </a:r>
          </a:p>
          <a:p>
            <a:r>
              <a:rPr lang="en-US" altLang="en-US" sz="2000"/>
              <a:t>for  </a:t>
            </a:r>
          </a:p>
          <a:p>
            <a:endParaRPr lang="en-US" altLang="en-US" sz="2000"/>
          </a:p>
          <a:p>
            <a:r>
              <a:rPr lang="en-US" altLang="en-US" sz="2000"/>
              <a:t>thereby giving</a:t>
            </a:r>
          </a:p>
          <a:p>
            <a:endParaRPr lang="en-US" altLang="en-US" sz="2000"/>
          </a:p>
          <a:p>
            <a:r>
              <a:rPr lang="en-US" altLang="en-US" sz="2000"/>
              <a:t>The intensity function is</a:t>
            </a:r>
          </a:p>
          <a:p>
            <a:endParaRPr lang="en-US" altLang="en-US" sz="2000"/>
          </a:p>
          <a:p>
            <a:r>
              <a:rPr lang="en-US" altLang="en-US" sz="2000"/>
              <a:t>The instantaneous MTBF at the end of the last test cycle is</a:t>
            </a:r>
          </a:p>
          <a:p>
            <a:endParaRPr lang="en-US" altLang="en-US" sz="2000"/>
          </a:p>
          <a:p>
            <a:endParaRPr lang="en-US" altLang="en-US" sz="2000"/>
          </a:p>
          <a:p>
            <a:r>
              <a:rPr lang="en-US" altLang="en-US" sz="2000"/>
              <a:t>Compared to the estimated MTTF</a:t>
            </a:r>
            <a:r>
              <a:rPr lang="en-US" altLang="en-US" sz="2000" baseline="-25000"/>
              <a:t>i</a:t>
            </a:r>
            <a:r>
              <a:rPr lang="en-US" altLang="en-US" sz="2000"/>
              <a:t> from the Duane model of 11.0.</a:t>
            </a:r>
          </a:p>
          <a:p>
            <a:endParaRPr lang="en-US" altLang="en-US" sz="2000"/>
          </a:p>
        </p:txBody>
      </p:sp>
      <p:sp>
        <p:nvSpPr>
          <p:cNvPr id="4" name="Date Placeholder 3"/>
          <p:cNvSpPr>
            <a:spLocks noGrp="1"/>
          </p:cNvSpPr>
          <p:nvPr>
            <p:ph type="dt" sz="quarter" idx="10"/>
          </p:nvPr>
        </p:nvSpPr>
        <p:spPr/>
        <p:txBody>
          <a:bodyPr/>
          <a:lstStyle/>
          <a:p>
            <a:pPr>
              <a:defRPr/>
            </a:pPr>
            <a:r>
              <a:rPr lang="en-US"/>
              <a:t>Chapter 14</a:t>
            </a:r>
          </a:p>
        </p:txBody>
      </p:sp>
      <p:sp>
        <p:nvSpPr>
          <p:cNvPr id="5"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0641AC-9F3D-45A5-A73D-950A9DE90ABA}" type="slidenum">
              <a:rPr lang="en-US" altLang="en-US">
                <a:latin typeface="Tahoma" panose="020B0604030504040204" pitchFamily="34" charset="0"/>
              </a:rPr>
              <a:pPr/>
              <a:t>33</a:t>
            </a:fld>
            <a:endParaRPr lang="en-US" altLang="en-US">
              <a:latin typeface="Tahoma" panose="020B0604030504040204" pitchFamily="34" charset="0"/>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6" name="Object 10"/>
          <p:cNvGraphicFramePr>
            <a:graphicFrameLocks noChangeAspect="1"/>
          </p:cNvGraphicFramePr>
          <p:nvPr/>
        </p:nvGraphicFramePr>
        <p:xfrm>
          <a:off x="1066800" y="2057400"/>
          <a:ext cx="1219200" cy="457200"/>
        </p:xfrm>
        <a:graphic>
          <a:graphicData uri="http://schemas.openxmlformats.org/presentationml/2006/ole">
            <mc:AlternateContent xmlns:mc="http://schemas.openxmlformats.org/markup-compatibility/2006">
              <mc:Choice xmlns:v="urn:schemas-microsoft-com:vml" Requires="v">
                <p:oleObj spid="_x0000_s21518" name="Equation" r:id="rId3" imgW="609600" imgH="228600" progId="Equation.DSMT4">
                  <p:embed/>
                </p:oleObj>
              </mc:Choice>
              <mc:Fallback>
                <p:oleObj name="Equation" r:id="rId3" imgW="6096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057400"/>
                        <a:ext cx="1219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7" name="Object 12"/>
          <p:cNvGraphicFramePr>
            <a:graphicFrameLocks noChangeAspect="1"/>
          </p:cNvGraphicFramePr>
          <p:nvPr/>
        </p:nvGraphicFramePr>
        <p:xfrm>
          <a:off x="2362200" y="2667000"/>
          <a:ext cx="2324100" cy="695325"/>
        </p:xfrm>
        <a:graphic>
          <a:graphicData uri="http://schemas.openxmlformats.org/presentationml/2006/ole">
            <mc:AlternateContent xmlns:mc="http://schemas.openxmlformats.org/markup-compatibility/2006">
              <mc:Choice xmlns:v="urn:schemas-microsoft-com:vml" Requires="v">
                <p:oleObj spid="_x0000_s21519" name="Equation" r:id="rId5" imgW="1307532" imgH="393529" progId="Equation.DSMT4">
                  <p:embed/>
                </p:oleObj>
              </mc:Choice>
              <mc:Fallback>
                <p:oleObj name="Equation" r:id="rId5" imgW="1307532" imgH="39352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667000"/>
                        <a:ext cx="23241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8" name="Object 14"/>
          <p:cNvGraphicFramePr>
            <a:graphicFrameLocks noChangeAspect="1"/>
          </p:cNvGraphicFramePr>
          <p:nvPr/>
        </p:nvGraphicFramePr>
        <p:xfrm>
          <a:off x="3505200" y="3505200"/>
          <a:ext cx="3429000" cy="490538"/>
        </p:xfrm>
        <a:graphic>
          <a:graphicData uri="http://schemas.openxmlformats.org/presentationml/2006/ole">
            <mc:AlternateContent xmlns:mc="http://schemas.openxmlformats.org/markup-compatibility/2006">
              <mc:Choice xmlns:v="urn:schemas-microsoft-com:vml" Requires="v">
                <p:oleObj spid="_x0000_s21520" name="Equation" r:id="rId7" imgW="1803400" imgH="254000" progId="Equation.DSMT4">
                  <p:embed/>
                </p:oleObj>
              </mc:Choice>
              <mc:Fallback>
                <p:oleObj name="Equation" r:id="rId7" imgW="1803400" imgH="2540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505200"/>
                        <a:ext cx="3429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21509" name="Object 16"/>
          <p:cNvGraphicFramePr>
            <a:graphicFrameLocks noChangeAspect="1"/>
          </p:cNvGraphicFramePr>
          <p:nvPr/>
        </p:nvGraphicFramePr>
        <p:xfrm>
          <a:off x="762000" y="4648200"/>
          <a:ext cx="4102100" cy="609600"/>
        </p:xfrm>
        <a:graphic>
          <a:graphicData uri="http://schemas.openxmlformats.org/presentationml/2006/ole">
            <mc:AlternateContent xmlns:mc="http://schemas.openxmlformats.org/markup-compatibility/2006">
              <mc:Choice xmlns:v="urn:schemas-microsoft-com:vml" Requires="v">
                <p:oleObj spid="_x0000_s21521" name="Equation" r:id="rId9" imgW="2373870" imgH="355446" progId="Equation.DSMT4">
                  <p:embed/>
                </p:oleObj>
              </mc:Choice>
              <mc:Fallback>
                <p:oleObj name="Equation" r:id="rId9" imgW="2373870" imgH="355446"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648200"/>
                        <a:ext cx="4102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1219200" y="1752600"/>
            <a:ext cx="7239000" cy="1143000"/>
          </a:xfrm>
          <a:noFill/>
        </p:spPr>
        <p:txBody>
          <a:bodyPr/>
          <a:lstStyle/>
          <a:p>
            <a:r>
              <a:rPr lang="en-US" altLang="en-US">
                <a:solidFill>
                  <a:srgbClr val="163E36"/>
                </a:solidFill>
              </a:rPr>
              <a:t>Chapter 14</a:t>
            </a:r>
            <a:br>
              <a:rPr lang="en-US" altLang="en-US">
                <a:solidFill>
                  <a:srgbClr val="163E36"/>
                </a:solidFill>
              </a:rPr>
            </a:br>
            <a:r>
              <a:rPr lang="en-US" altLang="en-US">
                <a:solidFill>
                  <a:srgbClr val="163E36"/>
                </a:solidFill>
              </a:rPr>
              <a:t>Reliability Growth Testing</a:t>
            </a:r>
          </a:p>
        </p:txBody>
      </p:sp>
      <p:sp>
        <p:nvSpPr>
          <p:cNvPr id="43011" name="Rectangle 3"/>
          <p:cNvSpPr>
            <a:spLocks noGrp="1" noChangeArrowheads="1"/>
          </p:cNvSpPr>
          <p:nvPr>
            <p:ph type="subTitle" idx="1"/>
          </p:nvPr>
        </p:nvSpPr>
        <p:spPr>
          <a:xfrm>
            <a:off x="914400" y="3429000"/>
            <a:ext cx="6400800" cy="1752600"/>
          </a:xfrm>
        </p:spPr>
        <p:txBody>
          <a:bodyPr/>
          <a:lstStyle/>
          <a:p>
            <a:r>
              <a:rPr lang="en-US" altLang="en-US">
                <a:solidFill>
                  <a:srgbClr val="163E36"/>
                </a:solidFill>
              </a:rPr>
              <a:t>Reliability Growth Process</a:t>
            </a:r>
          </a:p>
          <a:p>
            <a:r>
              <a:rPr lang="en-US" altLang="en-US">
                <a:solidFill>
                  <a:srgbClr val="163E36"/>
                </a:solidFill>
              </a:rPr>
              <a:t>Duane Growth Model</a:t>
            </a:r>
          </a:p>
          <a:p>
            <a:r>
              <a:rPr lang="en-US" altLang="en-US">
                <a:solidFill>
                  <a:srgbClr val="163E36"/>
                </a:solidFill>
              </a:rPr>
              <a:t>AMSAA Model</a:t>
            </a:r>
          </a:p>
        </p:txBody>
      </p:sp>
      <p:sp>
        <p:nvSpPr>
          <p:cNvPr id="45" name="Date Placeholder 3"/>
          <p:cNvSpPr>
            <a:spLocks noGrp="1"/>
          </p:cNvSpPr>
          <p:nvPr>
            <p:ph type="dt" sz="quarter" idx="10"/>
          </p:nvPr>
        </p:nvSpPr>
        <p:spPr/>
        <p:txBody>
          <a:bodyPr/>
          <a:lstStyle/>
          <a:p>
            <a:pPr>
              <a:defRPr/>
            </a:pPr>
            <a:r>
              <a:rPr lang="en-US"/>
              <a:t>Chapter 14</a:t>
            </a:r>
          </a:p>
        </p:txBody>
      </p:sp>
      <p:sp>
        <p:nvSpPr>
          <p:cNvPr id="46" name="Slide Number Placeholder 5"/>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29FF60-0500-4D3C-818A-9D94D352AF2A}" type="slidenum">
              <a:rPr lang="en-US" altLang="en-US">
                <a:solidFill>
                  <a:schemeClr val="bg2"/>
                </a:solidFill>
                <a:latin typeface="Tahoma" panose="020B0604030504040204" pitchFamily="34" charset="0"/>
              </a:rPr>
              <a:pPr/>
              <a:t>34</a:t>
            </a:fld>
            <a:endParaRPr lang="en-US" altLang="en-US">
              <a:solidFill>
                <a:schemeClr val="bg2"/>
              </a:solidFill>
              <a:latin typeface="Tahoma" panose="020B0604030504040204" pitchFamily="34" charset="0"/>
            </a:endParaRPr>
          </a:p>
        </p:txBody>
      </p:sp>
      <p:pic>
        <p:nvPicPr>
          <p:cNvPr id="43014" name="Picture 4" descr="j028359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1148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95400" y="381000"/>
            <a:ext cx="7107238" cy="790575"/>
          </a:xfrm>
          <a:noFill/>
        </p:spPr>
        <p:txBody>
          <a:bodyPr/>
          <a:lstStyle/>
          <a:p>
            <a:r>
              <a:rPr lang="en-US" altLang="en-US" sz="3600">
                <a:solidFill>
                  <a:srgbClr val="163E36"/>
                </a:solidFill>
              </a:rPr>
              <a:t>Duane Growth Model</a:t>
            </a:r>
          </a:p>
        </p:txBody>
      </p:sp>
      <p:sp>
        <p:nvSpPr>
          <p:cNvPr id="12" name="Date Placeholder 2"/>
          <p:cNvSpPr>
            <a:spLocks noGrp="1"/>
          </p:cNvSpPr>
          <p:nvPr>
            <p:ph type="dt" sz="quarter" idx="10"/>
          </p:nvPr>
        </p:nvSpPr>
        <p:spPr/>
        <p:txBody>
          <a:bodyPr/>
          <a:lstStyle/>
          <a:p>
            <a:pPr>
              <a:defRPr/>
            </a:pPr>
            <a:r>
              <a:rPr lang="en-US"/>
              <a:t>Chapter 14</a:t>
            </a:r>
          </a:p>
        </p:txBody>
      </p:sp>
      <p:sp>
        <p:nvSpPr>
          <p:cNvPr id="13"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D1AE98-E15A-4EDB-9A54-AF31921CBA65}" type="slidenum">
              <a:rPr lang="en-US" altLang="en-US">
                <a:latin typeface="Tahoma" panose="020B0604030504040204" pitchFamily="34" charset="0"/>
              </a:rPr>
              <a:pPr/>
              <a:t>4</a:t>
            </a:fld>
            <a:endParaRPr lang="en-US" altLang="en-US">
              <a:latin typeface="Tahoma" panose="020B0604030504040204" pitchFamily="34" charset="0"/>
            </a:endParaRPr>
          </a:p>
        </p:txBody>
      </p:sp>
      <p:graphicFrame>
        <p:nvGraphicFramePr>
          <p:cNvPr id="2050" name="Object 3"/>
          <p:cNvGraphicFramePr>
            <a:graphicFrameLocks/>
          </p:cNvGraphicFramePr>
          <p:nvPr/>
        </p:nvGraphicFramePr>
        <p:xfrm>
          <a:off x="1905000" y="1219200"/>
          <a:ext cx="5410200" cy="4876800"/>
        </p:xfrm>
        <a:graphic>
          <a:graphicData uri="http://schemas.openxmlformats.org/presentationml/2006/ole">
            <mc:AlternateContent xmlns:mc="http://schemas.openxmlformats.org/markup-compatibility/2006">
              <mc:Choice xmlns:v="urn:schemas-microsoft-com:vml" Requires="v">
                <p:oleObj spid="_x0000_s2062"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t="9859"/>
                      <a:stretch>
                        <a:fillRect/>
                      </a:stretch>
                    </p:blipFill>
                    <p:spPr bwMode="auto">
                      <a:xfrm>
                        <a:off x="1905000" y="1219200"/>
                        <a:ext cx="5410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4" name="Group 6"/>
          <p:cNvGrpSpPr>
            <a:grpSpLocks/>
          </p:cNvGrpSpPr>
          <p:nvPr/>
        </p:nvGrpSpPr>
        <p:grpSpPr bwMode="auto">
          <a:xfrm>
            <a:off x="5997575" y="4473575"/>
            <a:ext cx="2360613" cy="1241425"/>
            <a:chOff x="3778" y="3106"/>
            <a:chExt cx="1487" cy="782"/>
          </a:xfrm>
        </p:grpSpPr>
        <p:sp>
          <p:nvSpPr>
            <p:cNvPr id="2060" name="Rectangle 4"/>
            <p:cNvSpPr>
              <a:spLocks noChangeArrowheads="1"/>
            </p:cNvSpPr>
            <p:nvPr/>
          </p:nvSpPr>
          <p:spPr bwMode="auto">
            <a:xfrm>
              <a:off x="3778" y="3106"/>
              <a:ext cx="1487" cy="29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T = total test time</a:t>
              </a:r>
            </a:p>
          </p:txBody>
        </p:sp>
        <p:sp>
          <p:nvSpPr>
            <p:cNvPr id="2061" name="Arc 5"/>
            <p:cNvSpPr>
              <a:spLocks/>
            </p:cNvSpPr>
            <p:nvPr/>
          </p:nvSpPr>
          <p:spPr bwMode="auto">
            <a:xfrm>
              <a:off x="4512" y="3408"/>
              <a:ext cx="432"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2055" name="Rectangle 7"/>
          <p:cNvSpPr>
            <a:spLocks noChangeArrowheads="1"/>
          </p:cNvSpPr>
          <p:nvPr/>
        </p:nvSpPr>
        <p:spPr bwMode="auto">
          <a:xfrm>
            <a:off x="3489325" y="1584325"/>
            <a:ext cx="3651250" cy="822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n(T) = accumulated failures </a:t>
            </a:r>
          </a:p>
          <a:p>
            <a:r>
              <a:rPr lang="en-US" altLang="en-US" sz="2400">
                <a:latin typeface="Times New Roman" panose="02020603050405020304" pitchFamily="18" charset="0"/>
              </a:rPr>
              <a:t>           through time T.</a:t>
            </a:r>
          </a:p>
        </p:txBody>
      </p:sp>
      <p:grpSp>
        <p:nvGrpSpPr>
          <p:cNvPr id="2056" name="Group 10"/>
          <p:cNvGrpSpPr>
            <a:grpSpLocks/>
          </p:cNvGrpSpPr>
          <p:nvPr/>
        </p:nvGrpSpPr>
        <p:grpSpPr bwMode="auto">
          <a:xfrm>
            <a:off x="222250" y="2135188"/>
            <a:ext cx="2513013" cy="1497012"/>
            <a:chOff x="140" y="1633"/>
            <a:chExt cx="1583" cy="943"/>
          </a:xfrm>
        </p:grpSpPr>
        <p:sp>
          <p:nvSpPr>
            <p:cNvPr id="2058" name="Rectangle 8"/>
            <p:cNvSpPr>
              <a:spLocks noChangeArrowheads="1"/>
            </p:cNvSpPr>
            <p:nvPr/>
          </p:nvSpPr>
          <p:spPr bwMode="auto">
            <a:xfrm>
              <a:off x="140" y="2050"/>
              <a:ext cx="1583" cy="526"/>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T/n(T) is the </a:t>
              </a:r>
            </a:p>
            <a:p>
              <a:r>
                <a:rPr lang="en-US" altLang="en-US" sz="2400">
                  <a:latin typeface="Times New Roman" panose="02020603050405020304" pitchFamily="18" charset="0"/>
                </a:rPr>
                <a:t>cumulative MTTF.</a:t>
              </a:r>
            </a:p>
          </p:txBody>
        </p:sp>
        <p:sp>
          <p:nvSpPr>
            <p:cNvPr id="2059" name="Arc 9"/>
            <p:cNvSpPr>
              <a:spLocks/>
            </p:cNvSpPr>
            <p:nvPr/>
          </p:nvSpPr>
          <p:spPr bwMode="auto">
            <a:xfrm>
              <a:off x="913" y="1633"/>
              <a:ext cx="28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2057" name="Rectangle 11"/>
          <p:cNvSpPr>
            <a:spLocks noChangeArrowheads="1"/>
          </p:cNvSpPr>
          <p:nvPr/>
        </p:nvSpPr>
        <p:spPr bwMode="auto">
          <a:xfrm>
            <a:off x="381000" y="4953000"/>
            <a:ext cx="3238500" cy="835025"/>
          </a:xfrm>
          <a:prstGeom prst="rect">
            <a:avLst/>
          </a:prstGeom>
          <a:solidFill>
            <a:srgbClr val="FFFFCC"/>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n(T)/T is the cumulative </a:t>
            </a:r>
          </a:p>
          <a:p>
            <a:r>
              <a:rPr lang="en-US" altLang="en-US" sz="2400">
                <a:latin typeface="Times New Roman" panose="02020603050405020304" pitchFamily="18" charset="0"/>
              </a:rPr>
              <a:t>failure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295400" y="457200"/>
            <a:ext cx="7107238" cy="790575"/>
          </a:xfrm>
          <a:noFill/>
        </p:spPr>
        <p:txBody>
          <a:bodyPr/>
          <a:lstStyle/>
          <a:p>
            <a:r>
              <a:rPr lang="en-US" altLang="en-US" sz="3600">
                <a:solidFill>
                  <a:srgbClr val="163E36"/>
                </a:solidFill>
              </a:rPr>
              <a:t>Duane Growth Model</a:t>
            </a:r>
          </a:p>
        </p:txBody>
      </p:sp>
      <p:sp>
        <p:nvSpPr>
          <p:cNvPr id="7" name="Date Placeholder 2"/>
          <p:cNvSpPr>
            <a:spLocks noGrp="1"/>
          </p:cNvSpPr>
          <p:nvPr>
            <p:ph type="dt" sz="quarter" idx="10"/>
          </p:nvPr>
        </p:nvSpPr>
        <p:spPr/>
        <p:txBody>
          <a:bodyPr/>
          <a:lstStyle/>
          <a:p>
            <a:pPr>
              <a:defRPr/>
            </a:pPr>
            <a:r>
              <a:rPr lang="en-US"/>
              <a:t>Chapter 14</a:t>
            </a:r>
          </a:p>
        </p:txBody>
      </p:sp>
      <p:sp>
        <p:nvSpPr>
          <p:cNvPr id="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041CDD-2904-42AF-A000-A4C8BA6D37A3}" type="slidenum">
              <a:rPr lang="en-US" altLang="en-US">
                <a:latin typeface="Tahoma" panose="020B0604030504040204" pitchFamily="34" charset="0"/>
              </a:rPr>
              <a:pPr/>
              <a:t>5</a:t>
            </a:fld>
            <a:endParaRPr lang="en-US" altLang="en-US">
              <a:latin typeface="Tahoma" panose="020B0604030504040204" pitchFamily="34" charset="0"/>
            </a:endParaRPr>
          </a:p>
        </p:txBody>
      </p:sp>
      <p:sp>
        <p:nvSpPr>
          <p:cNvPr id="3079" name="Rectangle 3"/>
          <p:cNvSpPr>
            <a:spLocks noChangeArrowheads="1"/>
          </p:cNvSpPr>
          <p:nvPr/>
        </p:nvSpPr>
        <p:spPr bwMode="auto">
          <a:xfrm>
            <a:off x="669925" y="1417638"/>
            <a:ext cx="7031038"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3200"/>
              <a:t>ln[T/n(T)] = a + b ln T	</a:t>
            </a:r>
          </a:p>
          <a:p>
            <a:endParaRPr lang="en-US" altLang="en-US" sz="3200"/>
          </a:p>
          <a:p>
            <a:r>
              <a:rPr lang="en-US" altLang="en-US" sz="3200"/>
              <a:t> MTTF</a:t>
            </a:r>
            <a:r>
              <a:rPr lang="en-US" altLang="en-US" sz="3200" baseline="-25000"/>
              <a:t>c</a:t>
            </a:r>
            <a:r>
              <a:rPr lang="en-US" altLang="en-US" sz="3200"/>
              <a:t> = T/n(T) = e</a:t>
            </a:r>
            <a:r>
              <a:rPr lang="en-US" altLang="en-US" sz="3200" baseline="30000"/>
              <a:t>a+b ln T</a:t>
            </a:r>
            <a:r>
              <a:rPr lang="en-US" altLang="en-US" sz="3200"/>
              <a:t> = e</a:t>
            </a:r>
            <a:r>
              <a:rPr lang="en-US" altLang="en-US" sz="3200" baseline="30000"/>
              <a:t>a</a:t>
            </a:r>
            <a:r>
              <a:rPr lang="en-US" altLang="en-US" sz="3200"/>
              <a:t>T</a:t>
            </a:r>
            <a:r>
              <a:rPr lang="en-US" altLang="en-US" sz="3200" baseline="30000"/>
              <a:t>b</a:t>
            </a:r>
            <a:r>
              <a:rPr lang="en-US" altLang="en-US" sz="3200"/>
              <a:t> = kT</a:t>
            </a:r>
            <a:r>
              <a:rPr lang="en-US" altLang="en-US" sz="3200" baseline="30000"/>
              <a:t>b</a:t>
            </a:r>
          </a:p>
        </p:txBody>
      </p:sp>
      <p:sp>
        <p:nvSpPr>
          <p:cNvPr id="3080" name="Rectangle 4"/>
          <p:cNvSpPr>
            <a:spLocks noChangeArrowheads="1"/>
          </p:cNvSpPr>
          <p:nvPr/>
        </p:nvSpPr>
        <p:spPr bwMode="auto">
          <a:xfrm>
            <a:off x="669925" y="3246438"/>
            <a:ext cx="313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latin typeface="Times New Roman" panose="02020603050405020304" pitchFamily="18" charset="0"/>
              </a:rPr>
              <a:t>n(T) = (1/k) x T</a:t>
            </a:r>
            <a:r>
              <a:rPr lang="en-US" altLang="en-US" sz="3200" baseline="30000">
                <a:latin typeface="Times New Roman" panose="02020603050405020304" pitchFamily="18" charset="0"/>
              </a:rPr>
              <a:t>1-b</a:t>
            </a:r>
          </a:p>
        </p:txBody>
      </p:sp>
      <p:graphicFrame>
        <p:nvGraphicFramePr>
          <p:cNvPr id="3074" name="Object 5"/>
          <p:cNvGraphicFramePr>
            <a:graphicFrameLocks/>
          </p:cNvGraphicFramePr>
          <p:nvPr/>
        </p:nvGraphicFramePr>
        <p:xfrm>
          <a:off x="669925" y="3989388"/>
          <a:ext cx="4665663" cy="971550"/>
        </p:xfrm>
        <a:graphic>
          <a:graphicData uri="http://schemas.openxmlformats.org/presentationml/2006/ole">
            <mc:AlternateContent xmlns:mc="http://schemas.openxmlformats.org/markup-compatibility/2006">
              <mc:Choice xmlns:v="urn:schemas-microsoft-com:vml" Requires="v">
                <p:oleObj spid="_x0000_s3081" name="Equation" r:id="rId4" imgW="1854000" imgH="393480" progId="Equation.3">
                  <p:embed/>
                </p:oleObj>
              </mc:Choice>
              <mc:Fallback>
                <p:oleObj name="Equation" r:id="rId4" imgW="1854000" imgH="3934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3989388"/>
                        <a:ext cx="466566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6"/>
          <p:cNvGraphicFramePr>
            <a:graphicFrameLocks/>
          </p:cNvGraphicFramePr>
          <p:nvPr/>
        </p:nvGraphicFramePr>
        <p:xfrm>
          <a:off x="609600" y="4876800"/>
          <a:ext cx="5840413" cy="1216025"/>
        </p:xfrm>
        <a:graphic>
          <a:graphicData uri="http://schemas.openxmlformats.org/presentationml/2006/ole">
            <mc:AlternateContent xmlns:mc="http://schemas.openxmlformats.org/markup-compatibility/2006">
              <mc:Choice xmlns:v="urn:schemas-microsoft-com:vml" Requires="v">
                <p:oleObj spid="_x0000_s3082" name="Equation" r:id="rId6" imgW="1917360" imgH="406080" progId="Equation.3">
                  <p:embed/>
                </p:oleObj>
              </mc:Choice>
              <mc:Fallback>
                <p:oleObj name="Equation" r:id="rId6" imgW="1917360" imgH="4060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876800"/>
                        <a:ext cx="5840413"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447800" y="381000"/>
            <a:ext cx="5638800" cy="812800"/>
          </a:xfrm>
          <a:noFill/>
        </p:spPr>
        <p:txBody>
          <a:bodyPr/>
          <a:lstStyle/>
          <a:p>
            <a:r>
              <a:rPr lang="en-US" altLang="en-US" sz="3600">
                <a:solidFill>
                  <a:srgbClr val="163E36"/>
                </a:solidFill>
              </a:rPr>
              <a:t>Least-Squares Curve Fit</a:t>
            </a:r>
          </a:p>
        </p:txBody>
      </p:sp>
      <p:sp>
        <p:nvSpPr>
          <p:cNvPr id="7" name="Date Placeholder 2"/>
          <p:cNvSpPr>
            <a:spLocks noGrp="1"/>
          </p:cNvSpPr>
          <p:nvPr>
            <p:ph type="dt" sz="quarter" idx="10"/>
          </p:nvPr>
        </p:nvSpPr>
        <p:spPr/>
        <p:txBody>
          <a:bodyPr/>
          <a:lstStyle/>
          <a:p>
            <a:pPr>
              <a:defRPr/>
            </a:pPr>
            <a:r>
              <a:rPr lang="en-US"/>
              <a:t>Chapter 14</a:t>
            </a:r>
          </a:p>
        </p:txBody>
      </p:sp>
      <p:sp>
        <p:nvSpPr>
          <p:cNvPr id="8"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63FE99-402E-4412-B912-79A7159E545C}" type="slidenum">
              <a:rPr lang="en-US" altLang="en-US">
                <a:latin typeface="Tahoma" panose="020B0604030504040204" pitchFamily="34" charset="0"/>
              </a:rPr>
              <a:pPr/>
              <a:t>6</a:t>
            </a:fld>
            <a:endParaRPr lang="en-US" altLang="en-US">
              <a:latin typeface="Tahoma" panose="020B0604030504040204" pitchFamily="34" charset="0"/>
            </a:endParaRPr>
          </a:p>
        </p:txBody>
      </p:sp>
      <p:graphicFrame>
        <p:nvGraphicFramePr>
          <p:cNvPr id="4098" name="Object 3"/>
          <p:cNvGraphicFramePr>
            <a:graphicFrameLocks/>
          </p:cNvGraphicFramePr>
          <p:nvPr/>
        </p:nvGraphicFramePr>
        <p:xfrm>
          <a:off x="2743200" y="3048000"/>
          <a:ext cx="3352800" cy="1676400"/>
        </p:xfrm>
        <a:graphic>
          <a:graphicData uri="http://schemas.openxmlformats.org/presentationml/2006/ole">
            <mc:AlternateContent xmlns:mc="http://schemas.openxmlformats.org/markup-compatibility/2006">
              <mc:Choice xmlns:v="urn:schemas-microsoft-com:vml" Requires="v">
                <p:oleObj spid="_x0000_s4105" name="Equation" r:id="rId4" imgW="1523880" imgH="685800" progId="Equation.3">
                  <p:embed/>
                </p:oleObj>
              </mc:Choice>
              <mc:Fallback>
                <p:oleObj name="Equation" r:id="rId4" imgW="1523880" imgH="685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00"/>
                        <a:ext cx="3352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6"/>
          <p:cNvSpPr>
            <a:spLocks noChangeArrowheads="1"/>
          </p:cNvSpPr>
          <p:nvPr/>
        </p:nvSpPr>
        <p:spPr bwMode="auto">
          <a:xfrm>
            <a:off x="2271713" y="2179638"/>
            <a:ext cx="5637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3200"/>
              <a:t>x</a:t>
            </a:r>
            <a:r>
              <a:rPr lang="en-US" altLang="en-US" sz="3200" baseline="-25000"/>
              <a:t>i</a:t>
            </a:r>
            <a:r>
              <a:rPr lang="en-US" altLang="en-US" sz="3200"/>
              <a:t> = ln (t</a:t>
            </a:r>
            <a:r>
              <a:rPr lang="en-US" altLang="en-US" sz="3200" baseline="-25000"/>
              <a:t>i</a:t>
            </a:r>
            <a:r>
              <a:rPr lang="en-US" altLang="en-US" sz="3200"/>
              <a:t> ) ,         y</a:t>
            </a:r>
            <a:r>
              <a:rPr lang="en-US" altLang="en-US" sz="3200" baseline="-25000"/>
              <a:t>i</a:t>
            </a:r>
            <a:r>
              <a:rPr lang="en-US" altLang="en-US" sz="3200"/>
              <a:t> = ln[t</a:t>
            </a:r>
            <a:r>
              <a:rPr lang="en-US" altLang="en-US" sz="3200" baseline="-25000"/>
              <a:t>i</a:t>
            </a:r>
            <a:r>
              <a:rPr lang="en-US" altLang="en-US" sz="3200"/>
              <a:t>/n(t</a:t>
            </a:r>
            <a:r>
              <a:rPr lang="en-US" altLang="en-US" sz="3200" baseline="-25000"/>
              <a:t>i</a:t>
            </a:r>
            <a:r>
              <a:rPr lang="en-US" altLang="en-US" sz="3200"/>
              <a:t>)];</a:t>
            </a:r>
            <a:r>
              <a:rPr lang="en-US" altLang="en-US" sz="2800"/>
              <a:t> </a:t>
            </a:r>
          </a:p>
        </p:txBody>
      </p:sp>
      <p:sp>
        <p:nvSpPr>
          <p:cNvPr id="4103" name="Text Box 10"/>
          <p:cNvSpPr txBox="1">
            <a:spLocks noChangeArrowheads="1"/>
          </p:cNvSpPr>
          <p:nvPr/>
        </p:nvSpPr>
        <p:spPr bwMode="auto">
          <a:xfrm>
            <a:off x="1447800" y="2286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let</a:t>
            </a:r>
          </a:p>
        </p:txBody>
      </p:sp>
      <p:sp>
        <p:nvSpPr>
          <p:cNvPr id="4104" name="Text Box 11"/>
          <p:cNvSpPr txBox="1">
            <a:spLocks noChangeArrowheads="1"/>
          </p:cNvSpPr>
          <p:nvPr/>
        </p:nvSpPr>
        <p:spPr bwMode="auto">
          <a:xfrm>
            <a:off x="1676400" y="3733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1752600" y="304800"/>
            <a:ext cx="5486400" cy="812800"/>
          </a:xfrm>
          <a:noFill/>
        </p:spPr>
        <p:txBody>
          <a:bodyPr/>
          <a:lstStyle/>
          <a:p>
            <a:r>
              <a:rPr lang="en-US" altLang="en-US" sz="3600">
                <a:solidFill>
                  <a:srgbClr val="163E36"/>
                </a:solidFill>
              </a:rPr>
              <a:t>Least-Squares Curve Fit</a:t>
            </a:r>
          </a:p>
        </p:txBody>
      </p:sp>
      <p:sp>
        <p:nvSpPr>
          <p:cNvPr id="8" name="Date Placeholder 2"/>
          <p:cNvSpPr>
            <a:spLocks noGrp="1"/>
          </p:cNvSpPr>
          <p:nvPr>
            <p:ph type="dt" sz="quarter" idx="10"/>
          </p:nvPr>
        </p:nvSpPr>
        <p:spPr/>
        <p:txBody>
          <a:bodyPr/>
          <a:lstStyle/>
          <a:p>
            <a:pPr>
              <a:defRPr/>
            </a:pPr>
            <a:r>
              <a:rPr lang="en-US"/>
              <a:t>Chapter 14</a:t>
            </a:r>
          </a:p>
        </p:txBody>
      </p:sp>
      <p:sp>
        <p:nvSpPr>
          <p:cNvPr id="9"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F1C05E-CE13-4927-9E88-6DC53413F7C9}" type="slidenum">
              <a:rPr lang="en-US" altLang="en-US">
                <a:latin typeface="Tahoma" panose="020B0604030504040204" pitchFamily="34" charset="0"/>
              </a:rPr>
              <a:pPr/>
              <a:t>7</a:t>
            </a:fld>
            <a:endParaRPr lang="en-US" altLang="en-US">
              <a:latin typeface="Tahoma" panose="020B0604030504040204" pitchFamily="34" charset="0"/>
            </a:endParaRPr>
          </a:p>
        </p:txBody>
      </p:sp>
      <p:graphicFrame>
        <p:nvGraphicFramePr>
          <p:cNvPr id="5122" name="Object 4"/>
          <p:cNvGraphicFramePr>
            <a:graphicFrameLocks/>
          </p:cNvGraphicFramePr>
          <p:nvPr/>
        </p:nvGraphicFramePr>
        <p:xfrm>
          <a:off x="762000" y="1981200"/>
          <a:ext cx="3557588" cy="2170113"/>
        </p:xfrm>
        <a:graphic>
          <a:graphicData uri="http://schemas.openxmlformats.org/presentationml/2006/ole">
            <mc:AlternateContent xmlns:mc="http://schemas.openxmlformats.org/markup-compatibility/2006">
              <mc:Choice xmlns:v="urn:schemas-microsoft-com:vml" Requires="v">
                <p:oleObj spid="_x0000_s5130" name="Equation" r:id="rId4" imgW="1409400" imgH="863280" progId="Equation.3">
                  <p:embed/>
                </p:oleObj>
              </mc:Choice>
              <mc:Fallback>
                <p:oleObj name="Equation" r:id="rId4" imgW="1409400" imgH="8632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81200"/>
                        <a:ext cx="3557588"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p:cNvGraphicFramePr>
          <p:nvPr/>
        </p:nvGraphicFramePr>
        <p:xfrm>
          <a:off x="5029200" y="2209800"/>
          <a:ext cx="2659063" cy="1033463"/>
        </p:xfrm>
        <a:graphic>
          <a:graphicData uri="http://schemas.openxmlformats.org/presentationml/2006/ole">
            <mc:AlternateContent xmlns:mc="http://schemas.openxmlformats.org/markup-compatibility/2006">
              <mc:Choice xmlns:v="urn:schemas-microsoft-com:vml" Requires="v">
                <p:oleObj spid="_x0000_s5131" name="Equation" r:id="rId6" imgW="736560" imgH="291960" progId="Equation.3">
                  <p:embed/>
                </p:oleObj>
              </mc:Choice>
              <mc:Fallback>
                <p:oleObj name="Equation" r:id="rId6" imgW="736560" imgH="2919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209800"/>
                        <a:ext cx="2659063"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7"/>
          <p:cNvGraphicFramePr>
            <a:graphicFrameLocks/>
          </p:cNvGraphicFramePr>
          <p:nvPr/>
        </p:nvGraphicFramePr>
        <p:xfrm>
          <a:off x="4038600" y="3733800"/>
          <a:ext cx="3940175" cy="2087563"/>
        </p:xfrm>
        <a:graphic>
          <a:graphicData uri="http://schemas.openxmlformats.org/presentationml/2006/ole">
            <mc:AlternateContent xmlns:mc="http://schemas.openxmlformats.org/markup-compatibility/2006">
              <mc:Choice xmlns:v="urn:schemas-microsoft-com:vml" Requires="v">
                <p:oleObj spid="_x0000_s5132" name="Equation" r:id="rId8" imgW="1600200" imgH="850680" progId="Equation.3">
                  <p:embed/>
                </p:oleObj>
              </mc:Choice>
              <mc:Fallback>
                <p:oleObj name="Equation" r:id="rId8" imgW="1600200" imgH="85068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3733800"/>
                        <a:ext cx="3940175"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8"/>
          <p:cNvSpPr>
            <a:spLocks noChangeArrowheads="1"/>
          </p:cNvSpPr>
          <p:nvPr/>
        </p:nvSpPr>
        <p:spPr bwMode="auto">
          <a:xfrm>
            <a:off x="3276600" y="5029200"/>
            <a:ext cx="156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coefficient of</a:t>
            </a:r>
          </a:p>
          <a:p>
            <a:r>
              <a:rPr lang="en-US" altLang="en-US"/>
              <a:t>determination</a:t>
            </a:r>
          </a:p>
        </p:txBody>
      </p:sp>
      <p:sp>
        <p:nvSpPr>
          <p:cNvPr id="5129" name="Text Box 9"/>
          <p:cNvSpPr txBox="1">
            <a:spLocks noChangeArrowheads="1"/>
          </p:cNvSpPr>
          <p:nvPr/>
        </p:nvSpPr>
        <p:spPr bwMode="auto">
          <a:xfrm>
            <a:off x="1203325" y="13319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Then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295400" y="304800"/>
            <a:ext cx="7107238" cy="790575"/>
          </a:xfrm>
          <a:noFill/>
        </p:spPr>
        <p:txBody>
          <a:bodyPr/>
          <a:lstStyle/>
          <a:p>
            <a:r>
              <a:rPr lang="en-US" altLang="en-US" sz="3600">
                <a:solidFill>
                  <a:srgbClr val="163E36"/>
                </a:solidFill>
              </a:rPr>
              <a:t>L-S Estimates</a:t>
            </a:r>
          </a:p>
        </p:txBody>
      </p:sp>
      <p:sp>
        <p:nvSpPr>
          <p:cNvPr id="9" name="Date Placeholder 2"/>
          <p:cNvSpPr>
            <a:spLocks noGrp="1"/>
          </p:cNvSpPr>
          <p:nvPr>
            <p:ph type="dt" sz="quarter" idx="10"/>
          </p:nvPr>
        </p:nvSpPr>
        <p:spPr/>
        <p:txBody>
          <a:bodyPr/>
          <a:lstStyle/>
          <a:p>
            <a:pPr>
              <a:defRPr/>
            </a:pPr>
            <a:r>
              <a:rPr lang="en-US"/>
              <a:t>Chapter 14</a:t>
            </a:r>
          </a:p>
        </p:txBody>
      </p:sp>
      <p:sp>
        <p:nvSpPr>
          <p:cNvPr id="10"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238F24-E923-4F8B-BDBF-6D5958716B1D}" type="slidenum">
              <a:rPr lang="en-US" altLang="en-US">
                <a:latin typeface="Tahoma" panose="020B0604030504040204" pitchFamily="34" charset="0"/>
              </a:rPr>
              <a:pPr/>
              <a:t>8</a:t>
            </a:fld>
            <a:endParaRPr lang="en-US" altLang="en-US">
              <a:latin typeface="Tahoma" panose="020B0604030504040204" pitchFamily="34" charset="0"/>
            </a:endParaRPr>
          </a:p>
        </p:txBody>
      </p:sp>
      <p:sp>
        <p:nvSpPr>
          <p:cNvPr id="6151" name="Rectangle 3"/>
          <p:cNvSpPr>
            <a:spLocks noChangeArrowheads="1"/>
          </p:cNvSpPr>
          <p:nvPr/>
        </p:nvSpPr>
        <p:spPr bwMode="auto">
          <a:xfrm>
            <a:off x="1524000" y="1600200"/>
            <a:ext cx="1357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a:latin typeface="Times New Roman" panose="02020603050405020304" pitchFamily="18" charset="0"/>
              </a:rPr>
              <a:t>k = e</a:t>
            </a:r>
            <a:r>
              <a:rPr lang="en-US" altLang="en-US" sz="4000" baseline="30000">
                <a:latin typeface="Times New Roman" panose="02020603050405020304" pitchFamily="18" charset="0"/>
              </a:rPr>
              <a:t>â</a:t>
            </a:r>
          </a:p>
        </p:txBody>
      </p:sp>
      <p:graphicFrame>
        <p:nvGraphicFramePr>
          <p:cNvPr id="6146" name="Object 4"/>
          <p:cNvGraphicFramePr>
            <a:graphicFrameLocks/>
          </p:cNvGraphicFramePr>
          <p:nvPr/>
        </p:nvGraphicFramePr>
        <p:xfrm>
          <a:off x="3521075" y="2284413"/>
          <a:ext cx="3048000" cy="1362075"/>
        </p:xfrm>
        <a:graphic>
          <a:graphicData uri="http://schemas.openxmlformats.org/presentationml/2006/ole">
            <mc:AlternateContent xmlns:mc="http://schemas.openxmlformats.org/markup-compatibility/2006">
              <mc:Choice xmlns:v="urn:schemas-microsoft-com:vml" Requires="v">
                <p:oleObj spid="_x0000_s6155" name="Equation" r:id="rId4" imgW="977760" imgH="444240" progId="Equation.3">
                  <p:embed/>
                </p:oleObj>
              </mc:Choice>
              <mc:Fallback>
                <p:oleObj name="Equation" r:id="rId4" imgW="977760" imgH="4442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1075" y="2284413"/>
                        <a:ext cx="30480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2" name="Group 8"/>
          <p:cNvGrpSpPr>
            <a:grpSpLocks/>
          </p:cNvGrpSpPr>
          <p:nvPr/>
        </p:nvGrpSpPr>
        <p:grpSpPr bwMode="auto">
          <a:xfrm>
            <a:off x="1066800" y="3048000"/>
            <a:ext cx="4854575" cy="3046413"/>
            <a:chOff x="230" y="1969"/>
            <a:chExt cx="3058" cy="1919"/>
          </a:xfrm>
        </p:grpSpPr>
        <p:graphicFrame>
          <p:nvGraphicFramePr>
            <p:cNvPr id="6147" name="Object 5"/>
            <p:cNvGraphicFramePr>
              <a:graphicFrameLocks/>
            </p:cNvGraphicFramePr>
            <p:nvPr/>
          </p:nvGraphicFramePr>
          <p:xfrm>
            <a:off x="625" y="2453"/>
            <a:ext cx="2663" cy="1435"/>
          </p:xfrm>
          <a:graphic>
            <a:graphicData uri="http://schemas.openxmlformats.org/presentationml/2006/ole">
              <mc:AlternateContent xmlns:mc="http://schemas.openxmlformats.org/markup-compatibility/2006">
                <mc:Choice xmlns:v="urn:schemas-microsoft-com:vml" Requires="v">
                  <p:oleObj spid="_x0000_s6156" name="Equation" r:id="rId6" imgW="1358640" imgH="736560" progId="Equation.3">
                    <p:embed/>
                  </p:oleObj>
                </mc:Choice>
                <mc:Fallback>
                  <p:oleObj name="Equation" r:id="rId6" imgW="1358640" imgH="7365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 y="2453"/>
                          <a:ext cx="2663" cy="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Arc 6"/>
            <p:cNvSpPr>
              <a:spLocks/>
            </p:cNvSpPr>
            <p:nvPr/>
          </p:nvSpPr>
          <p:spPr bwMode="auto">
            <a:xfrm>
              <a:off x="817" y="1969"/>
              <a:ext cx="864" cy="1056"/>
            </a:xfrm>
            <a:custGeom>
              <a:avLst/>
              <a:gdLst>
                <a:gd name="T0" fmla="*/ 0 w 21600"/>
                <a:gd name="T1" fmla="*/ 3 h 21600"/>
                <a:gd name="T2" fmla="*/ 1 w 21600"/>
                <a:gd name="T3" fmla="*/ 0 h 21600"/>
                <a:gd name="T4" fmla="*/ 1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54" name="Rectangle 7"/>
            <p:cNvSpPr>
              <a:spLocks noChangeArrowheads="1"/>
            </p:cNvSpPr>
            <p:nvPr/>
          </p:nvSpPr>
          <p:spPr bwMode="auto">
            <a:xfrm>
              <a:off x="230" y="2097"/>
              <a:ext cx="7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solve for 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47800" y="304800"/>
            <a:ext cx="7107238" cy="790575"/>
          </a:xfrm>
          <a:noFill/>
        </p:spPr>
        <p:txBody>
          <a:bodyPr/>
          <a:lstStyle/>
          <a:p>
            <a:r>
              <a:rPr lang="en-US" altLang="en-US" sz="3600">
                <a:solidFill>
                  <a:srgbClr val="163E36"/>
                </a:solidFill>
              </a:rPr>
              <a:t>Example 14.2</a:t>
            </a:r>
          </a:p>
        </p:txBody>
      </p:sp>
      <p:sp>
        <p:nvSpPr>
          <p:cNvPr id="149" name="Date Placeholder 2"/>
          <p:cNvSpPr>
            <a:spLocks noGrp="1"/>
          </p:cNvSpPr>
          <p:nvPr>
            <p:ph type="dt" sz="quarter" idx="10"/>
          </p:nvPr>
        </p:nvSpPr>
        <p:spPr/>
        <p:txBody>
          <a:bodyPr/>
          <a:lstStyle/>
          <a:p>
            <a:pPr>
              <a:defRPr/>
            </a:pPr>
            <a:r>
              <a:rPr lang="en-US"/>
              <a:t>Chapter 14</a:t>
            </a:r>
          </a:p>
        </p:txBody>
      </p:sp>
      <p:sp>
        <p:nvSpPr>
          <p:cNvPr id="150" name="Slide Number Placeholder 4"/>
          <p:cNvSpPr>
            <a:spLocks noGrp="1"/>
          </p:cNvSpPr>
          <p:nvPr>
            <p:ph type="sldNum"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00B794-D0E2-4753-ACFF-A8FD45E1CC88}" type="slidenum">
              <a:rPr lang="en-US" altLang="en-US">
                <a:latin typeface="Tahoma" panose="020B0604030504040204" pitchFamily="34" charset="0"/>
              </a:rPr>
              <a:pPr/>
              <a:t>9</a:t>
            </a:fld>
            <a:endParaRPr lang="en-US" altLang="en-US">
              <a:latin typeface="Tahoma" panose="020B0604030504040204" pitchFamily="34" charset="0"/>
            </a:endParaRPr>
          </a:p>
        </p:txBody>
      </p:sp>
      <p:sp>
        <p:nvSpPr>
          <p:cNvPr id="32773" name="Rectangle 3"/>
          <p:cNvSpPr>
            <a:spLocks noChangeArrowheads="1"/>
          </p:cNvSpPr>
          <p:nvPr/>
        </p:nvSpPr>
        <p:spPr bwMode="auto">
          <a:xfrm>
            <a:off x="533400" y="1371600"/>
            <a:ext cx="829945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t>A new product still in the development stage undergoes reliability </a:t>
            </a:r>
          </a:p>
          <a:p>
            <a:r>
              <a:rPr lang="en-US" altLang="en-US" sz="2200"/>
              <a:t>growth testing.  Each test-fix cycle consists of 50 hours of testing </a:t>
            </a:r>
          </a:p>
          <a:p>
            <a:r>
              <a:rPr lang="en-US" altLang="en-US" sz="2200"/>
              <a:t>with the following failures per cycle observed in order:  </a:t>
            </a:r>
          </a:p>
          <a:p>
            <a:r>
              <a:rPr lang="en-US" altLang="en-US" sz="2200"/>
              <a:t>24, 17, 9, 5, 3, 2, 1.  </a:t>
            </a:r>
          </a:p>
          <a:p>
            <a:endParaRPr lang="en-US" altLang="en-US" sz="2200"/>
          </a:p>
          <a:p>
            <a:r>
              <a:rPr lang="en-US" altLang="en-US" sz="2200"/>
              <a:t>Estimate the current MTTF and the additional </a:t>
            </a:r>
          </a:p>
          <a:p>
            <a:r>
              <a:rPr lang="en-US" altLang="en-US" sz="2200"/>
              <a:t>test time required to obtain an MTTF goal of 20 hours.</a:t>
            </a:r>
          </a:p>
        </p:txBody>
      </p:sp>
      <p:grpSp>
        <p:nvGrpSpPr>
          <p:cNvPr id="32774" name="Group 7"/>
          <p:cNvGrpSpPr>
            <a:grpSpLocks noChangeAspect="1"/>
          </p:cNvGrpSpPr>
          <p:nvPr/>
        </p:nvGrpSpPr>
        <p:grpSpPr bwMode="auto">
          <a:xfrm>
            <a:off x="4191000" y="4343400"/>
            <a:ext cx="3886200" cy="1485900"/>
            <a:chOff x="2640" y="2736"/>
            <a:chExt cx="2448" cy="936"/>
          </a:xfrm>
        </p:grpSpPr>
        <p:sp>
          <p:nvSpPr>
            <p:cNvPr id="32824" name="AutoShape 6"/>
            <p:cNvSpPr>
              <a:spLocks noChangeAspect="1" noChangeArrowheads="1" noTextEdit="1"/>
            </p:cNvSpPr>
            <p:nvPr/>
          </p:nvSpPr>
          <p:spPr bwMode="auto">
            <a:xfrm>
              <a:off x="2640" y="2736"/>
              <a:ext cx="2448"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25" name="Freeform 8"/>
            <p:cNvSpPr>
              <a:spLocks/>
            </p:cNvSpPr>
            <p:nvPr/>
          </p:nvSpPr>
          <p:spPr bwMode="auto">
            <a:xfrm>
              <a:off x="2640" y="2867"/>
              <a:ext cx="2203" cy="805"/>
            </a:xfrm>
            <a:custGeom>
              <a:avLst/>
              <a:gdLst>
                <a:gd name="T0" fmla="*/ 694 w 2203"/>
                <a:gd name="T1" fmla="*/ 805 h 805"/>
                <a:gd name="T2" fmla="*/ 0 w 2203"/>
                <a:gd name="T3" fmla="*/ 334 h 805"/>
                <a:gd name="T4" fmla="*/ 0 w 2203"/>
                <a:gd name="T5" fmla="*/ 209 h 805"/>
                <a:gd name="T6" fmla="*/ 1580 w 2203"/>
                <a:gd name="T7" fmla="*/ 0 h 805"/>
                <a:gd name="T8" fmla="*/ 2203 w 2203"/>
                <a:gd name="T9" fmla="*/ 209 h 805"/>
                <a:gd name="T10" fmla="*/ 2203 w 2203"/>
                <a:gd name="T11" fmla="*/ 340 h 805"/>
                <a:gd name="T12" fmla="*/ 694 w 2203"/>
                <a:gd name="T13" fmla="*/ 805 h 805"/>
                <a:gd name="T14" fmla="*/ 0 60000 65536"/>
                <a:gd name="T15" fmla="*/ 0 60000 65536"/>
                <a:gd name="T16" fmla="*/ 0 60000 65536"/>
                <a:gd name="T17" fmla="*/ 0 60000 65536"/>
                <a:gd name="T18" fmla="*/ 0 60000 65536"/>
                <a:gd name="T19" fmla="*/ 0 60000 65536"/>
                <a:gd name="T20" fmla="*/ 0 60000 65536"/>
                <a:gd name="T21" fmla="*/ 0 w 2203"/>
                <a:gd name="T22" fmla="*/ 0 h 805"/>
                <a:gd name="T23" fmla="*/ 2203 w 2203"/>
                <a:gd name="T24" fmla="*/ 805 h 8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3" h="805">
                  <a:moveTo>
                    <a:pt x="694" y="805"/>
                  </a:moveTo>
                  <a:lnTo>
                    <a:pt x="0" y="334"/>
                  </a:lnTo>
                  <a:lnTo>
                    <a:pt x="0" y="209"/>
                  </a:lnTo>
                  <a:lnTo>
                    <a:pt x="1580" y="0"/>
                  </a:lnTo>
                  <a:lnTo>
                    <a:pt x="2203" y="209"/>
                  </a:lnTo>
                  <a:lnTo>
                    <a:pt x="2203" y="340"/>
                  </a:lnTo>
                  <a:lnTo>
                    <a:pt x="694" y="805"/>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6" name="Freeform 9"/>
            <p:cNvSpPr>
              <a:spLocks/>
            </p:cNvSpPr>
            <p:nvPr/>
          </p:nvSpPr>
          <p:spPr bwMode="auto">
            <a:xfrm>
              <a:off x="2628" y="3195"/>
              <a:ext cx="712" cy="483"/>
            </a:xfrm>
            <a:custGeom>
              <a:avLst/>
              <a:gdLst>
                <a:gd name="T0" fmla="*/ 0 w 712"/>
                <a:gd name="T1" fmla="*/ 6 h 483"/>
                <a:gd name="T2" fmla="*/ 6 w 712"/>
                <a:gd name="T3" fmla="*/ 18 h 483"/>
                <a:gd name="T4" fmla="*/ 700 w 712"/>
                <a:gd name="T5" fmla="*/ 483 h 483"/>
                <a:gd name="T6" fmla="*/ 712 w 712"/>
                <a:gd name="T7" fmla="*/ 471 h 483"/>
                <a:gd name="T8" fmla="*/ 18 w 712"/>
                <a:gd name="T9" fmla="*/ 0 h 483"/>
                <a:gd name="T10" fmla="*/ 24 w 712"/>
                <a:gd name="T11" fmla="*/ 6 h 483"/>
                <a:gd name="T12" fmla="*/ 0 w 712"/>
                <a:gd name="T13" fmla="*/ 6 h 483"/>
                <a:gd name="T14" fmla="*/ 0 w 712"/>
                <a:gd name="T15" fmla="*/ 12 h 483"/>
                <a:gd name="T16" fmla="*/ 6 w 712"/>
                <a:gd name="T17" fmla="*/ 18 h 483"/>
                <a:gd name="T18" fmla="*/ 0 w 712"/>
                <a:gd name="T19" fmla="*/ 6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483"/>
                <a:gd name="T32" fmla="*/ 712 w 712"/>
                <a:gd name="T33" fmla="*/ 483 h 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483">
                  <a:moveTo>
                    <a:pt x="0" y="6"/>
                  </a:moveTo>
                  <a:lnTo>
                    <a:pt x="6" y="18"/>
                  </a:lnTo>
                  <a:lnTo>
                    <a:pt x="700" y="483"/>
                  </a:lnTo>
                  <a:lnTo>
                    <a:pt x="712" y="471"/>
                  </a:lnTo>
                  <a:lnTo>
                    <a:pt x="18" y="0"/>
                  </a:lnTo>
                  <a:lnTo>
                    <a:pt x="24" y="6"/>
                  </a:lnTo>
                  <a:lnTo>
                    <a:pt x="0" y="6"/>
                  </a:lnTo>
                  <a:lnTo>
                    <a:pt x="0" y="12"/>
                  </a:lnTo>
                  <a:lnTo>
                    <a:pt x="6" y="18"/>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7" name="Freeform 10"/>
            <p:cNvSpPr>
              <a:spLocks/>
            </p:cNvSpPr>
            <p:nvPr/>
          </p:nvSpPr>
          <p:spPr bwMode="auto">
            <a:xfrm>
              <a:off x="2628" y="3064"/>
              <a:ext cx="24" cy="137"/>
            </a:xfrm>
            <a:custGeom>
              <a:avLst/>
              <a:gdLst>
                <a:gd name="T0" fmla="*/ 12 w 24"/>
                <a:gd name="T1" fmla="*/ 0 h 137"/>
                <a:gd name="T2" fmla="*/ 0 w 24"/>
                <a:gd name="T3" fmla="*/ 12 h 137"/>
                <a:gd name="T4" fmla="*/ 0 w 24"/>
                <a:gd name="T5" fmla="*/ 137 h 137"/>
                <a:gd name="T6" fmla="*/ 24 w 24"/>
                <a:gd name="T7" fmla="*/ 137 h 137"/>
                <a:gd name="T8" fmla="*/ 24 w 24"/>
                <a:gd name="T9" fmla="*/ 12 h 137"/>
                <a:gd name="T10" fmla="*/ 12 w 24"/>
                <a:gd name="T11" fmla="*/ 18 h 137"/>
                <a:gd name="T12" fmla="*/ 12 w 24"/>
                <a:gd name="T13" fmla="*/ 0 h 137"/>
                <a:gd name="T14" fmla="*/ 0 w 24"/>
                <a:gd name="T15" fmla="*/ 0 h 137"/>
                <a:gd name="T16" fmla="*/ 0 w 24"/>
                <a:gd name="T17" fmla="*/ 12 h 137"/>
                <a:gd name="T18" fmla="*/ 12 w 24"/>
                <a:gd name="T19" fmla="*/ 0 h 1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37"/>
                <a:gd name="T32" fmla="*/ 24 w 24"/>
                <a:gd name="T33" fmla="*/ 137 h 1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37">
                  <a:moveTo>
                    <a:pt x="12" y="0"/>
                  </a:moveTo>
                  <a:lnTo>
                    <a:pt x="0" y="12"/>
                  </a:lnTo>
                  <a:lnTo>
                    <a:pt x="0" y="137"/>
                  </a:lnTo>
                  <a:lnTo>
                    <a:pt x="24" y="137"/>
                  </a:lnTo>
                  <a:lnTo>
                    <a:pt x="24" y="12"/>
                  </a:lnTo>
                  <a:lnTo>
                    <a:pt x="12" y="18"/>
                  </a:lnTo>
                  <a:lnTo>
                    <a:pt x="12" y="0"/>
                  </a:lnTo>
                  <a:lnTo>
                    <a:pt x="0" y="0"/>
                  </a:lnTo>
                  <a:lnTo>
                    <a:pt x="0" y="1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8" name="Freeform 11"/>
            <p:cNvSpPr>
              <a:spLocks/>
            </p:cNvSpPr>
            <p:nvPr/>
          </p:nvSpPr>
          <p:spPr bwMode="auto">
            <a:xfrm>
              <a:off x="2640" y="2855"/>
              <a:ext cx="1586" cy="227"/>
            </a:xfrm>
            <a:custGeom>
              <a:avLst/>
              <a:gdLst>
                <a:gd name="T0" fmla="*/ 1586 w 1586"/>
                <a:gd name="T1" fmla="*/ 0 h 227"/>
                <a:gd name="T2" fmla="*/ 1580 w 1586"/>
                <a:gd name="T3" fmla="*/ 0 h 227"/>
                <a:gd name="T4" fmla="*/ 0 w 1586"/>
                <a:gd name="T5" fmla="*/ 209 h 227"/>
                <a:gd name="T6" fmla="*/ 0 w 1586"/>
                <a:gd name="T7" fmla="*/ 227 h 227"/>
                <a:gd name="T8" fmla="*/ 1580 w 1586"/>
                <a:gd name="T9" fmla="*/ 18 h 227"/>
                <a:gd name="T10" fmla="*/ 1580 w 1586"/>
                <a:gd name="T11" fmla="*/ 18 h 227"/>
                <a:gd name="T12" fmla="*/ 1586 w 1586"/>
                <a:gd name="T13" fmla="*/ 0 h 227"/>
                <a:gd name="T14" fmla="*/ 1580 w 1586"/>
                <a:gd name="T15" fmla="*/ 0 h 227"/>
                <a:gd name="T16" fmla="*/ 1580 w 1586"/>
                <a:gd name="T17" fmla="*/ 0 h 227"/>
                <a:gd name="T18" fmla="*/ 1586 w 1586"/>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6"/>
                <a:gd name="T31" fmla="*/ 0 h 227"/>
                <a:gd name="T32" fmla="*/ 1586 w 1586"/>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6" h="227">
                  <a:moveTo>
                    <a:pt x="1586" y="0"/>
                  </a:moveTo>
                  <a:lnTo>
                    <a:pt x="1580" y="0"/>
                  </a:lnTo>
                  <a:lnTo>
                    <a:pt x="0" y="209"/>
                  </a:lnTo>
                  <a:lnTo>
                    <a:pt x="0" y="227"/>
                  </a:lnTo>
                  <a:lnTo>
                    <a:pt x="1580" y="18"/>
                  </a:lnTo>
                  <a:lnTo>
                    <a:pt x="1586" y="0"/>
                  </a:lnTo>
                  <a:lnTo>
                    <a:pt x="1580" y="0"/>
                  </a:lnTo>
                  <a:lnTo>
                    <a:pt x="15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9" name="Freeform 12"/>
            <p:cNvSpPr>
              <a:spLocks/>
            </p:cNvSpPr>
            <p:nvPr/>
          </p:nvSpPr>
          <p:spPr bwMode="auto">
            <a:xfrm>
              <a:off x="4220" y="2855"/>
              <a:ext cx="635" cy="233"/>
            </a:xfrm>
            <a:custGeom>
              <a:avLst/>
              <a:gdLst>
                <a:gd name="T0" fmla="*/ 635 w 635"/>
                <a:gd name="T1" fmla="*/ 221 h 233"/>
                <a:gd name="T2" fmla="*/ 629 w 635"/>
                <a:gd name="T3" fmla="*/ 215 h 233"/>
                <a:gd name="T4" fmla="*/ 6 w 635"/>
                <a:gd name="T5" fmla="*/ 0 h 233"/>
                <a:gd name="T6" fmla="*/ 0 w 635"/>
                <a:gd name="T7" fmla="*/ 18 h 233"/>
                <a:gd name="T8" fmla="*/ 623 w 635"/>
                <a:gd name="T9" fmla="*/ 233 h 233"/>
                <a:gd name="T10" fmla="*/ 617 w 635"/>
                <a:gd name="T11" fmla="*/ 221 h 233"/>
                <a:gd name="T12" fmla="*/ 635 w 635"/>
                <a:gd name="T13" fmla="*/ 221 h 233"/>
                <a:gd name="T14" fmla="*/ 635 w 635"/>
                <a:gd name="T15" fmla="*/ 215 h 233"/>
                <a:gd name="T16" fmla="*/ 629 w 635"/>
                <a:gd name="T17" fmla="*/ 215 h 233"/>
                <a:gd name="T18" fmla="*/ 635 w 635"/>
                <a:gd name="T19" fmla="*/ 221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5"/>
                <a:gd name="T31" fmla="*/ 0 h 233"/>
                <a:gd name="T32" fmla="*/ 635 w 635"/>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5" h="233">
                  <a:moveTo>
                    <a:pt x="635" y="221"/>
                  </a:moveTo>
                  <a:lnTo>
                    <a:pt x="629" y="215"/>
                  </a:lnTo>
                  <a:lnTo>
                    <a:pt x="6" y="0"/>
                  </a:lnTo>
                  <a:lnTo>
                    <a:pt x="0" y="18"/>
                  </a:lnTo>
                  <a:lnTo>
                    <a:pt x="623" y="233"/>
                  </a:lnTo>
                  <a:lnTo>
                    <a:pt x="617" y="221"/>
                  </a:lnTo>
                  <a:lnTo>
                    <a:pt x="635" y="221"/>
                  </a:lnTo>
                  <a:lnTo>
                    <a:pt x="635" y="215"/>
                  </a:lnTo>
                  <a:lnTo>
                    <a:pt x="629" y="215"/>
                  </a:lnTo>
                  <a:lnTo>
                    <a:pt x="635" y="2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0" name="Freeform 13"/>
            <p:cNvSpPr>
              <a:spLocks/>
            </p:cNvSpPr>
            <p:nvPr/>
          </p:nvSpPr>
          <p:spPr bwMode="auto">
            <a:xfrm>
              <a:off x="4837" y="3076"/>
              <a:ext cx="18" cy="143"/>
            </a:xfrm>
            <a:custGeom>
              <a:avLst/>
              <a:gdLst>
                <a:gd name="T0" fmla="*/ 12 w 18"/>
                <a:gd name="T1" fmla="*/ 143 h 143"/>
                <a:gd name="T2" fmla="*/ 18 w 18"/>
                <a:gd name="T3" fmla="*/ 131 h 143"/>
                <a:gd name="T4" fmla="*/ 18 w 18"/>
                <a:gd name="T5" fmla="*/ 0 h 143"/>
                <a:gd name="T6" fmla="*/ 0 w 18"/>
                <a:gd name="T7" fmla="*/ 0 h 143"/>
                <a:gd name="T8" fmla="*/ 0 w 18"/>
                <a:gd name="T9" fmla="*/ 131 h 143"/>
                <a:gd name="T10" fmla="*/ 6 w 18"/>
                <a:gd name="T11" fmla="*/ 119 h 143"/>
                <a:gd name="T12" fmla="*/ 12 w 18"/>
                <a:gd name="T13" fmla="*/ 143 h 143"/>
                <a:gd name="T14" fmla="*/ 18 w 18"/>
                <a:gd name="T15" fmla="*/ 137 h 143"/>
                <a:gd name="T16" fmla="*/ 18 w 18"/>
                <a:gd name="T17" fmla="*/ 131 h 143"/>
                <a:gd name="T18" fmla="*/ 12 w 18"/>
                <a:gd name="T19" fmla="*/ 143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43"/>
                <a:gd name="T32" fmla="*/ 18 w 18"/>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43">
                  <a:moveTo>
                    <a:pt x="12" y="143"/>
                  </a:moveTo>
                  <a:lnTo>
                    <a:pt x="18" y="131"/>
                  </a:lnTo>
                  <a:lnTo>
                    <a:pt x="18" y="0"/>
                  </a:lnTo>
                  <a:lnTo>
                    <a:pt x="0" y="0"/>
                  </a:lnTo>
                  <a:lnTo>
                    <a:pt x="0" y="131"/>
                  </a:lnTo>
                  <a:lnTo>
                    <a:pt x="6" y="119"/>
                  </a:lnTo>
                  <a:lnTo>
                    <a:pt x="12" y="143"/>
                  </a:lnTo>
                  <a:lnTo>
                    <a:pt x="18" y="137"/>
                  </a:lnTo>
                  <a:lnTo>
                    <a:pt x="18" y="131"/>
                  </a:lnTo>
                  <a:lnTo>
                    <a:pt x="12"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1" name="Freeform 14"/>
            <p:cNvSpPr>
              <a:spLocks/>
            </p:cNvSpPr>
            <p:nvPr/>
          </p:nvSpPr>
          <p:spPr bwMode="auto">
            <a:xfrm>
              <a:off x="3328" y="3195"/>
              <a:ext cx="1521" cy="489"/>
            </a:xfrm>
            <a:custGeom>
              <a:avLst/>
              <a:gdLst>
                <a:gd name="T0" fmla="*/ 0 w 1521"/>
                <a:gd name="T1" fmla="*/ 483 h 489"/>
                <a:gd name="T2" fmla="*/ 6 w 1521"/>
                <a:gd name="T3" fmla="*/ 489 h 489"/>
                <a:gd name="T4" fmla="*/ 1521 w 1521"/>
                <a:gd name="T5" fmla="*/ 24 h 489"/>
                <a:gd name="T6" fmla="*/ 1515 w 1521"/>
                <a:gd name="T7" fmla="*/ 0 h 489"/>
                <a:gd name="T8" fmla="*/ 0 w 1521"/>
                <a:gd name="T9" fmla="*/ 465 h 489"/>
                <a:gd name="T10" fmla="*/ 12 w 1521"/>
                <a:gd name="T11" fmla="*/ 471 h 489"/>
                <a:gd name="T12" fmla="*/ 0 w 1521"/>
                <a:gd name="T13" fmla="*/ 483 h 489"/>
                <a:gd name="T14" fmla="*/ 6 w 1521"/>
                <a:gd name="T15" fmla="*/ 489 h 489"/>
                <a:gd name="T16" fmla="*/ 6 w 1521"/>
                <a:gd name="T17" fmla="*/ 489 h 489"/>
                <a:gd name="T18" fmla="*/ 0 w 1521"/>
                <a:gd name="T19" fmla="*/ 483 h 4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1"/>
                <a:gd name="T31" fmla="*/ 0 h 489"/>
                <a:gd name="T32" fmla="*/ 1521 w 1521"/>
                <a:gd name="T33" fmla="*/ 489 h 4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1" h="489">
                  <a:moveTo>
                    <a:pt x="0" y="483"/>
                  </a:moveTo>
                  <a:lnTo>
                    <a:pt x="6" y="489"/>
                  </a:lnTo>
                  <a:lnTo>
                    <a:pt x="1521" y="24"/>
                  </a:lnTo>
                  <a:lnTo>
                    <a:pt x="1515" y="0"/>
                  </a:lnTo>
                  <a:lnTo>
                    <a:pt x="0" y="465"/>
                  </a:lnTo>
                  <a:lnTo>
                    <a:pt x="12" y="471"/>
                  </a:lnTo>
                  <a:lnTo>
                    <a:pt x="0" y="483"/>
                  </a:lnTo>
                  <a:lnTo>
                    <a:pt x="6" y="489"/>
                  </a:lnTo>
                  <a:lnTo>
                    <a:pt x="0"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2" name="Freeform 15"/>
            <p:cNvSpPr>
              <a:spLocks/>
            </p:cNvSpPr>
            <p:nvPr/>
          </p:nvSpPr>
          <p:spPr bwMode="auto">
            <a:xfrm>
              <a:off x="2640" y="2754"/>
              <a:ext cx="2203" cy="787"/>
            </a:xfrm>
            <a:custGeom>
              <a:avLst/>
              <a:gdLst>
                <a:gd name="T0" fmla="*/ 694 w 2203"/>
                <a:gd name="T1" fmla="*/ 787 h 787"/>
                <a:gd name="T2" fmla="*/ 0 w 2203"/>
                <a:gd name="T3" fmla="*/ 322 h 787"/>
                <a:gd name="T4" fmla="*/ 1496 w 2203"/>
                <a:gd name="T5" fmla="*/ 0 h 787"/>
                <a:gd name="T6" fmla="*/ 2203 w 2203"/>
                <a:gd name="T7" fmla="*/ 322 h 787"/>
                <a:gd name="T8" fmla="*/ 694 w 2203"/>
                <a:gd name="T9" fmla="*/ 787 h 787"/>
                <a:gd name="T10" fmla="*/ 0 60000 65536"/>
                <a:gd name="T11" fmla="*/ 0 60000 65536"/>
                <a:gd name="T12" fmla="*/ 0 60000 65536"/>
                <a:gd name="T13" fmla="*/ 0 60000 65536"/>
                <a:gd name="T14" fmla="*/ 0 60000 65536"/>
                <a:gd name="T15" fmla="*/ 0 w 2203"/>
                <a:gd name="T16" fmla="*/ 0 h 787"/>
                <a:gd name="T17" fmla="*/ 2203 w 2203"/>
                <a:gd name="T18" fmla="*/ 787 h 787"/>
              </a:gdLst>
              <a:ahLst/>
              <a:cxnLst>
                <a:cxn ang="T10">
                  <a:pos x="T0" y="T1"/>
                </a:cxn>
                <a:cxn ang="T11">
                  <a:pos x="T2" y="T3"/>
                </a:cxn>
                <a:cxn ang="T12">
                  <a:pos x="T4" y="T5"/>
                </a:cxn>
                <a:cxn ang="T13">
                  <a:pos x="T6" y="T7"/>
                </a:cxn>
                <a:cxn ang="T14">
                  <a:pos x="T8" y="T9"/>
                </a:cxn>
              </a:cxnLst>
              <a:rect l="T15" t="T16" r="T17" b="T18"/>
              <a:pathLst>
                <a:path w="2203" h="787">
                  <a:moveTo>
                    <a:pt x="694" y="787"/>
                  </a:moveTo>
                  <a:lnTo>
                    <a:pt x="0" y="322"/>
                  </a:lnTo>
                  <a:lnTo>
                    <a:pt x="1496" y="0"/>
                  </a:lnTo>
                  <a:lnTo>
                    <a:pt x="2203" y="322"/>
                  </a:lnTo>
                  <a:lnTo>
                    <a:pt x="694" y="787"/>
                  </a:lnTo>
                  <a:close/>
                </a:path>
              </a:pathLst>
            </a:custGeom>
            <a:solidFill>
              <a:srgbClr val="CC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3" name="Freeform 16"/>
            <p:cNvSpPr>
              <a:spLocks/>
            </p:cNvSpPr>
            <p:nvPr/>
          </p:nvSpPr>
          <p:spPr bwMode="auto">
            <a:xfrm>
              <a:off x="2616" y="3064"/>
              <a:ext cx="724" cy="489"/>
            </a:xfrm>
            <a:custGeom>
              <a:avLst/>
              <a:gdLst>
                <a:gd name="T0" fmla="*/ 24 w 724"/>
                <a:gd name="T1" fmla="*/ 0 h 489"/>
                <a:gd name="T2" fmla="*/ 18 w 724"/>
                <a:gd name="T3" fmla="*/ 18 h 489"/>
                <a:gd name="T4" fmla="*/ 712 w 724"/>
                <a:gd name="T5" fmla="*/ 489 h 489"/>
                <a:gd name="T6" fmla="*/ 724 w 724"/>
                <a:gd name="T7" fmla="*/ 471 h 489"/>
                <a:gd name="T8" fmla="*/ 30 w 724"/>
                <a:gd name="T9" fmla="*/ 0 h 489"/>
                <a:gd name="T10" fmla="*/ 24 w 724"/>
                <a:gd name="T11" fmla="*/ 18 h 489"/>
                <a:gd name="T12" fmla="*/ 24 w 724"/>
                <a:gd name="T13" fmla="*/ 0 h 489"/>
                <a:gd name="T14" fmla="*/ 0 w 724"/>
                <a:gd name="T15" fmla="*/ 6 h 489"/>
                <a:gd name="T16" fmla="*/ 18 w 724"/>
                <a:gd name="T17" fmla="*/ 18 h 489"/>
                <a:gd name="T18" fmla="*/ 24 w 724"/>
                <a:gd name="T19" fmla="*/ 0 h 4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489"/>
                <a:gd name="T32" fmla="*/ 724 w 724"/>
                <a:gd name="T33" fmla="*/ 489 h 4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489">
                  <a:moveTo>
                    <a:pt x="24" y="0"/>
                  </a:moveTo>
                  <a:lnTo>
                    <a:pt x="18" y="18"/>
                  </a:lnTo>
                  <a:lnTo>
                    <a:pt x="712" y="489"/>
                  </a:lnTo>
                  <a:lnTo>
                    <a:pt x="724" y="471"/>
                  </a:lnTo>
                  <a:lnTo>
                    <a:pt x="30" y="0"/>
                  </a:lnTo>
                  <a:lnTo>
                    <a:pt x="24" y="18"/>
                  </a:lnTo>
                  <a:lnTo>
                    <a:pt x="24" y="0"/>
                  </a:lnTo>
                  <a:lnTo>
                    <a:pt x="0" y="6"/>
                  </a:lnTo>
                  <a:lnTo>
                    <a:pt x="18" y="18"/>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4" name="Freeform 17"/>
            <p:cNvSpPr>
              <a:spLocks/>
            </p:cNvSpPr>
            <p:nvPr/>
          </p:nvSpPr>
          <p:spPr bwMode="auto">
            <a:xfrm>
              <a:off x="2640" y="2748"/>
              <a:ext cx="1502" cy="334"/>
            </a:xfrm>
            <a:custGeom>
              <a:avLst/>
              <a:gdLst>
                <a:gd name="T0" fmla="*/ 1502 w 1502"/>
                <a:gd name="T1" fmla="*/ 0 h 334"/>
                <a:gd name="T2" fmla="*/ 1496 w 1502"/>
                <a:gd name="T3" fmla="*/ 0 h 334"/>
                <a:gd name="T4" fmla="*/ 0 w 1502"/>
                <a:gd name="T5" fmla="*/ 316 h 334"/>
                <a:gd name="T6" fmla="*/ 0 w 1502"/>
                <a:gd name="T7" fmla="*/ 334 h 334"/>
                <a:gd name="T8" fmla="*/ 1496 w 1502"/>
                <a:gd name="T9" fmla="*/ 18 h 334"/>
                <a:gd name="T10" fmla="*/ 1496 w 1502"/>
                <a:gd name="T11" fmla="*/ 18 h 334"/>
                <a:gd name="T12" fmla="*/ 1502 w 1502"/>
                <a:gd name="T13" fmla="*/ 0 h 334"/>
                <a:gd name="T14" fmla="*/ 1496 w 1502"/>
                <a:gd name="T15" fmla="*/ 0 h 334"/>
                <a:gd name="T16" fmla="*/ 1496 w 1502"/>
                <a:gd name="T17" fmla="*/ 0 h 334"/>
                <a:gd name="T18" fmla="*/ 1502 w 1502"/>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02"/>
                <a:gd name="T31" fmla="*/ 0 h 334"/>
                <a:gd name="T32" fmla="*/ 1502 w 1502"/>
                <a:gd name="T33" fmla="*/ 334 h 3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02" h="334">
                  <a:moveTo>
                    <a:pt x="1502" y="0"/>
                  </a:moveTo>
                  <a:lnTo>
                    <a:pt x="1496" y="0"/>
                  </a:lnTo>
                  <a:lnTo>
                    <a:pt x="0" y="316"/>
                  </a:lnTo>
                  <a:lnTo>
                    <a:pt x="0" y="334"/>
                  </a:lnTo>
                  <a:lnTo>
                    <a:pt x="1496" y="18"/>
                  </a:lnTo>
                  <a:lnTo>
                    <a:pt x="1502" y="0"/>
                  </a:lnTo>
                  <a:lnTo>
                    <a:pt x="1496" y="0"/>
                  </a:lnTo>
                  <a:lnTo>
                    <a:pt x="15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5" name="Freeform 18"/>
            <p:cNvSpPr>
              <a:spLocks/>
            </p:cNvSpPr>
            <p:nvPr/>
          </p:nvSpPr>
          <p:spPr bwMode="auto">
            <a:xfrm>
              <a:off x="4136" y="2748"/>
              <a:ext cx="737" cy="340"/>
            </a:xfrm>
            <a:custGeom>
              <a:avLst/>
              <a:gdLst>
                <a:gd name="T0" fmla="*/ 713 w 737"/>
                <a:gd name="T1" fmla="*/ 340 h 340"/>
                <a:gd name="T2" fmla="*/ 713 w 737"/>
                <a:gd name="T3" fmla="*/ 322 h 340"/>
                <a:gd name="T4" fmla="*/ 6 w 737"/>
                <a:gd name="T5" fmla="*/ 0 h 340"/>
                <a:gd name="T6" fmla="*/ 0 w 737"/>
                <a:gd name="T7" fmla="*/ 18 h 340"/>
                <a:gd name="T8" fmla="*/ 707 w 737"/>
                <a:gd name="T9" fmla="*/ 340 h 340"/>
                <a:gd name="T10" fmla="*/ 707 w 737"/>
                <a:gd name="T11" fmla="*/ 322 h 340"/>
                <a:gd name="T12" fmla="*/ 713 w 737"/>
                <a:gd name="T13" fmla="*/ 340 h 340"/>
                <a:gd name="T14" fmla="*/ 737 w 737"/>
                <a:gd name="T15" fmla="*/ 334 h 340"/>
                <a:gd name="T16" fmla="*/ 713 w 737"/>
                <a:gd name="T17" fmla="*/ 322 h 340"/>
                <a:gd name="T18" fmla="*/ 713 w 737"/>
                <a:gd name="T19" fmla="*/ 340 h 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7"/>
                <a:gd name="T31" fmla="*/ 0 h 340"/>
                <a:gd name="T32" fmla="*/ 737 w 737"/>
                <a:gd name="T33" fmla="*/ 340 h 3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7" h="340">
                  <a:moveTo>
                    <a:pt x="713" y="340"/>
                  </a:moveTo>
                  <a:lnTo>
                    <a:pt x="713" y="322"/>
                  </a:lnTo>
                  <a:lnTo>
                    <a:pt x="6" y="0"/>
                  </a:lnTo>
                  <a:lnTo>
                    <a:pt x="0" y="18"/>
                  </a:lnTo>
                  <a:lnTo>
                    <a:pt x="707" y="340"/>
                  </a:lnTo>
                  <a:lnTo>
                    <a:pt x="707" y="322"/>
                  </a:lnTo>
                  <a:lnTo>
                    <a:pt x="713" y="340"/>
                  </a:lnTo>
                  <a:lnTo>
                    <a:pt x="737" y="334"/>
                  </a:lnTo>
                  <a:lnTo>
                    <a:pt x="713" y="322"/>
                  </a:lnTo>
                  <a:lnTo>
                    <a:pt x="713"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6" name="Freeform 19"/>
            <p:cNvSpPr>
              <a:spLocks/>
            </p:cNvSpPr>
            <p:nvPr/>
          </p:nvSpPr>
          <p:spPr bwMode="auto">
            <a:xfrm>
              <a:off x="3328" y="3070"/>
              <a:ext cx="1521" cy="483"/>
            </a:xfrm>
            <a:custGeom>
              <a:avLst/>
              <a:gdLst>
                <a:gd name="T0" fmla="*/ 0 w 1521"/>
                <a:gd name="T1" fmla="*/ 483 h 483"/>
                <a:gd name="T2" fmla="*/ 6 w 1521"/>
                <a:gd name="T3" fmla="*/ 483 h 483"/>
                <a:gd name="T4" fmla="*/ 1521 w 1521"/>
                <a:gd name="T5" fmla="*/ 18 h 483"/>
                <a:gd name="T6" fmla="*/ 1515 w 1521"/>
                <a:gd name="T7" fmla="*/ 0 h 483"/>
                <a:gd name="T8" fmla="*/ 0 w 1521"/>
                <a:gd name="T9" fmla="*/ 465 h 483"/>
                <a:gd name="T10" fmla="*/ 12 w 1521"/>
                <a:gd name="T11" fmla="*/ 465 h 483"/>
                <a:gd name="T12" fmla="*/ 0 w 1521"/>
                <a:gd name="T13" fmla="*/ 483 h 483"/>
                <a:gd name="T14" fmla="*/ 6 w 1521"/>
                <a:gd name="T15" fmla="*/ 483 h 483"/>
                <a:gd name="T16" fmla="*/ 6 w 1521"/>
                <a:gd name="T17" fmla="*/ 483 h 483"/>
                <a:gd name="T18" fmla="*/ 0 w 1521"/>
                <a:gd name="T19" fmla="*/ 483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1"/>
                <a:gd name="T31" fmla="*/ 0 h 483"/>
                <a:gd name="T32" fmla="*/ 1521 w 1521"/>
                <a:gd name="T33" fmla="*/ 483 h 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1" h="483">
                  <a:moveTo>
                    <a:pt x="0" y="483"/>
                  </a:moveTo>
                  <a:lnTo>
                    <a:pt x="6" y="483"/>
                  </a:lnTo>
                  <a:lnTo>
                    <a:pt x="1521" y="18"/>
                  </a:lnTo>
                  <a:lnTo>
                    <a:pt x="1515" y="0"/>
                  </a:lnTo>
                  <a:lnTo>
                    <a:pt x="0" y="465"/>
                  </a:lnTo>
                  <a:lnTo>
                    <a:pt x="12" y="465"/>
                  </a:lnTo>
                  <a:lnTo>
                    <a:pt x="0" y="483"/>
                  </a:lnTo>
                  <a:lnTo>
                    <a:pt x="6" y="483"/>
                  </a:lnTo>
                  <a:lnTo>
                    <a:pt x="0" y="4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7" name="Freeform 20"/>
            <p:cNvSpPr>
              <a:spLocks/>
            </p:cNvSpPr>
            <p:nvPr/>
          </p:nvSpPr>
          <p:spPr bwMode="auto">
            <a:xfrm>
              <a:off x="2975" y="3082"/>
              <a:ext cx="329" cy="191"/>
            </a:xfrm>
            <a:custGeom>
              <a:avLst/>
              <a:gdLst>
                <a:gd name="T0" fmla="*/ 323 w 329"/>
                <a:gd name="T1" fmla="*/ 0 h 191"/>
                <a:gd name="T2" fmla="*/ 317 w 329"/>
                <a:gd name="T3" fmla="*/ 6 h 191"/>
                <a:gd name="T4" fmla="*/ 0 w 329"/>
                <a:gd name="T5" fmla="*/ 173 h 191"/>
                <a:gd name="T6" fmla="*/ 6 w 329"/>
                <a:gd name="T7" fmla="*/ 191 h 191"/>
                <a:gd name="T8" fmla="*/ 329 w 329"/>
                <a:gd name="T9" fmla="*/ 18 h 191"/>
                <a:gd name="T10" fmla="*/ 323 w 329"/>
                <a:gd name="T11" fmla="*/ 24 h 191"/>
                <a:gd name="T12" fmla="*/ 323 w 329"/>
                <a:gd name="T13" fmla="*/ 0 h 191"/>
                <a:gd name="T14" fmla="*/ 323 w 329"/>
                <a:gd name="T15" fmla="*/ 0 h 191"/>
                <a:gd name="T16" fmla="*/ 317 w 329"/>
                <a:gd name="T17" fmla="*/ 6 h 191"/>
                <a:gd name="T18" fmla="*/ 323 w 32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9"/>
                <a:gd name="T31" fmla="*/ 0 h 191"/>
                <a:gd name="T32" fmla="*/ 329 w 32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9" h="191">
                  <a:moveTo>
                    <a:pt x="323" y="0"/>
                  </a:moveTo>
                  <a:lnTo>
                    <a:pt x="317" y="6"/>
                  </a:lnTo>
                  <a:lnTo>
                    <a:pt x="0" y="173"/>
                  </a:lnTo>
                  <a:lnTo>
                    <a:pt x="6" y="191"/>
                  </a:lnTo>
                  <a:lnTo>
                    <a:pt x="329" y="18"/>
                  </a:lnTo>
                  <a:lnTo>
                    <a:pt x="323" y="24"/>
                  </a:lnTo>
                  <a:lnTo>
                    <a:pt x="323" y="0"/>
                  </a:lnTo>
                  <a:lnTo>
                    <a:pt x="317" y="6"/>
                  </a:lnTo>
                  <a:lnTo>
                    <a:pt x="3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8" name="Freeform 21"/>
            <p:cNvSpPr>
              <a:spLocks/>
            </p:cNvSpPr>
            <p:nvPr/>
          </p:nvSpPr>
          <p:spPr bwMode="auto">
            <a:xfrm>
              <a:off x="3298" y="3076"/>
              <a:ext cx="198" cy="30"/>
            </a:xfrm>
            <a:custGeom>
              <a:avLst/>
              <a:gdLst>
                <a:gd name="T0" fmla="*/ 198 w 198"/>
                <a:gd name="T1" fmla="*/ 6 h 30"/>
                <a:gd name="T2" fmla="*/ 198 w 198"/>
                <a:gd name="T3" fmla="*/ 0 h 30"/>
                <a:gd name="T4" fmla="*/ 0 w 198"/>
                <a:gd name="T5" fmla="*/ 6 h 30"/>
                <a:gd name="T6" fmla="*/ 0 w 198"/>
                <a:gd name="T7" fmla="*/ 30 h 30"/>
                <a:gd name="T8" fmla="*/ 198 w 198"/>
                <a:gd name="T9" fmla="*/ 18 h 30"/>
                <a:gd name="T10" fmla="*/ 198 w 198"/>
                <a:gd name="T11" fmla="*/ 6 h 30"/>
                <a:gd name="T12" fmla="*/ 0 60000 65536"/>
                <a:gd name="T13" fmla="*/ 0 60000 65536"/>
                <a:gd name="T14" fmla="*/ 0 60000 65536"/>
                <a:gd name="T15" fmla="*/ 0 60000 65536"/>
                <a:gd name="T16" fmla="*/ 0 60000 65536"/>
                <a:gd name="T17" fmla="*/ 0 60000 65536"/>
                <a:gd name="T18" fmla="*/ 0 w 198"/>
                <a:gd name="T19" fmla="*/ 0 h 30"/>
                <a:gd name="T20" fmla="*/ 198 w 198"/>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98" h="30">
                  <a:moveTo>
                    <a:pt x="198" y="6"/>
                  </a:moveTo>
                  <a:lnTo>
                    <a:pt x="198" y="0"/>
                  </a:lnTo>
                  <a:lnTo>
                    <a:pt x="0" y="6"/>
                  </a:lnTo>
                  <a:lnTo>
                    <a:pt x="0" y="30"/>
                  </a:lnTo>
                  <a:lnTo>
                    <a:pt x="198" y="18"/>
                  </a:lnTo>
                  <a:lnTo>
                    <a:pt x="1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39" name="Freeform 22"/>
            <p:cNvSpPr>
              <a:spLocks/>
            </p:cNvSpPr>
            <p:nvPr/>
          </p:nvSpPr>
          <p:spPr bwMode="auto">
            <a:xfrm>
              <a:off x="3616" y="2819"/>
              <a:ext cx="89" cy="90"/>
            </a:xfrm>
            <a:custGeom>
              <a:avLst/>
              <a:gdLst>
                <a:gd name="T0" fmla="*/ 71 w 89"/>
                <a:gd name="T1" fmla="*/ 0 h 90"/>
                <a:gd name="T2" fmla="*/ 71 w 89"/>
                <a:gd name="T3" fmla="*/ 0 h 90"/>
                <a:gd name="T4" fmla="*/ 65 w 89"/>
                <a:gd name="T5" fmla="*/ 12 h 90"/>
                <a:gd name="T6" fmla="*/ 59 w 89"/>
                <a:gd name="T7" fmla="*/ 30 h 90"/>
                <a:gd name="T8" fmla="*/ 53 w 89"/>
                <a:gd name="T9" fmla="*/ 42 h 90"/>
                <a:gd name="T10" fmla="*/ 42 w 89"/>
                <a:gd name="T11" fmla="*/ 54 h 90"/>
                <a:gd name="T12" fmla="*/ 30 w 89"/>
                <a:gd name="T13" fmla="*/ 60 h 90"/>
                <a:gd name="T14" fmla="*/ 24 w 89"/>
                <a:gd name="T15" fmla="*/ 66 h 90"/>
                <a:gd name="T16" fmla="*/ 12 w 89"/>
                <a:gd name="T17" fmla="*/ 72 h 90"/>
                <a:gd name="T18" fmla="*/ 0 w 89"/>
                <a:gd name="T19" fmla="*/ 72 h 90"/>
                <a:gd name="T20" fmla="*/ 0 w 89"/>
                <a:gd name="T21" fmla="*/ 90 h 90"/>
                <a:gd name="T22" fmla="*/ 18 w 89"/>
                <a:gd name="T23" fmla="*/ 90 h 90"/>
                <a:gd name="T24" fmla="*/ 30 w 89"/>
                <a:gd name="T25" fmla="*/ 84 h 90"/>
                <a:gd name="T26" fmla="*/ 42 w 89"/>
                <a:gd name="T27" fmla="*/ 78 h 90"/>
                <a:gd name="T28" fmla="*/ 53 w 89"/>
                <a:gd name="T29" fmla="*/ 66 h 90"/>
                <a:gd name="T30" fmla="*/ 65 w 89"/>
                <a:gd name="T31" fmla="*/ 54 h 90"/>
                <a:gd name="T32" fmla="*/ 77 w 89"/>
                <a:gd name="T33" fmla="*/ 36 h 90"/>
                <a:gd name="T34" fmla="*/ 83 w 89"/>
                <a:gd name="T35" fmla="*/ 18 h 90"/>
                <a:gd name="T36" fmla="*/ 89 w 89"/>
                <a:gd name="T37" fmla="*/ 0 h 90"/>
                <a:gd name="T38" fmla="*/ 89 w 89"/>
                <a:gd name="T39" fmla="*/ 0 h 90"/>
                <a:gd name="T40" fmla="*/ 71 w 89"/>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90"/>
                <a:gd name="T65" fmla="*/ 89 w 89"/>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90">
                  <a:moveTo>
                    <a:pt x="71" y="0"/>
                  </a:moveTo>
                  <a:lnTo>
                    <a:pt x="71" y="0"/>
                  </a:lnTo>
                  <a:lnTo>
                    <a:pt x="65" y="12"/>
                  </a:lnTo>
                  <a:lnTo>
                    <a:pt x="59" y="30"/>
                  </a:lnTo>
                  <a:lnTo>
                    <a:pt x="53" y="42"/>
                  </a:lnTo>
                  <a:lnTo>
                    <a:pt x="42" y="54"/>
                  </a:lnTo>
                  <a:lnTo>
                    <a:pt x="30" y="60"/>
                  </a:lnTo>
                  <a:lnTo>
                    <a:pt x="24" y="66"/>
                  </a:lnTo>
                  <a:lnTo>
                    <a:pt x="12" y="72"/>
                  </a:lnTo>
                  <a:lnTo>
                    <a:pt x="0" y="72"/>
                  </a:lnTo>
                  <a:lnTo>
                    <a:pt x="0" y="90"/>
                  </a:lnTo>
                  <a:lnTo>
                    <a:pt x="18" y="90"/>
                  </a:lnTo>
                  <a:lnTo>
                    <a:pt x="30" y="84"/>
                  </a:lnTo>
                  <a:lnTo>
                    <a:pt x="42" y="78"/>
                  </a:lnTo>
                  <a:lnTo>
                    <a:pt x="53" y="66"/>
                  </a:lnTo>
                  <a:lnTo>
                    <a:pt x="65" y="54"/>
                  </a:lnTo>
                  <a:lnTo>
                    <a:pt x="77" y="36"/>
                  </a:lnTo>
                  <a:lnTo>
                    <a:pt x="83" y="18"/>
                  </a:lnTo>
                  <a:lnTo>
                    <a:pt x="89" y="0"/>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0" name="Freeform 23"/>
            <p:cNvSpPr>
              <a:spLocks/>
            </p:cNvSpPr>
            <p:nvPr/>
          </p:nvSpPr>
          <p:spPr bwMode="auto">
            <a:xfrm>
              <a:off x="3652" y="2724"/>
              <a:ext cx="53" cy="95"/>
            </a:xfrm>
            <a:custGeom>
              <a:avLst/>
              <a:gdLst>
                <a:gd name="T0" fmla="*/ 0 w 53"/>
                <a:gd name="T1" fmla="*/ 24 h 95"/>
                <a:gd name="T2" fmla="*/ 0 w 53"/>
                <a:gd name="T3" fmla="*/ 24 h 95"/>
                <a:gd name="T4" fmla="*/ 6 w 53"/>
                <a:gd name="T5" fmla="*/ 24 h 95"/>
                <a:gd name="T6" fmla="*/ 17 w 53"/>
                <a:gd name="T7" fmla="*/ 30 h 95"/>
                <a:gd name="T8" fmla="*/ 23 w 53"/>
                <a:gd name="T9" fmla="*/ 36 h 95"/>
                <a:gd name="T10" fmla="*/ 29 w 53"/>
                <a:gd name="T11" fmla="*/ 42 h 95"/>
                <a:gd name="T12" fmla="*/ 29 w 53"/>
                <a:gd name="T13" fmla="*/ 54 h 95"/>
                <a:gd name="T14" fmla="*/ 35 w 53"/>
                <a:gd name="T15" fmla="*/ 66 h 95"/>
                <a:gd name="T16" fmla="*/ 35 w 53"/>
                <a:gd name="T17" fmla="*/ 78 h 95"/>
                <a:gd name="T18" fmla="*/ 35 w 53"/>
                <a:gd name="T19" fmla="*/ 95 h 95"/>
                <a:gd name="T20" fmla="*/ 53 w 53"/>
                <a:gd name="T21" fmla="*/ 95 h 95"/>
                <a:gd name="T22" fmla="*/ 53 w 53"/>
                <a:gd name="T23" fmla="*/ 78 h 95"/>
                <a:gd name="T24" fmla="*/ 53 w 53"/>
                <a:gd name="T25" fmla="*/ 66 h 95"/>
                <a:gd name="T26" fmla="*/ 47 w 53"/>
                <a:gd name="T27" fmla="*/ 48 h 95"/>
                <a:gd name="T28" fmla="*/ 41 w 53"/>
                <a:gd name="T29" fmla="*/ 30 h 95"/>
                <a:gd name="T30" fmla="*/ 35 w 53"/>
                <a:gd name="T31" fmla="*/ 18 h 95"/>
                <a:gd name="T32" fmla="*/ 23 w 53"/>
                <a:gd name="T33" fmla="*/ 12 h 95"/>
                <a:gd name="T34" fmla="*/ 11 w 53"/>
                <a:gd name="T35" fmla="*/ 6 h 95"/>
                <a:gd name="T36" fmla="*/ 0 w 53"/>
                <a:gd name="T37" fmla="*/ 0 h 95"/>
                <a:gd name="T38" fmla="*/ 0 w 53"/>
                <a:gd name="T39" fmla="*/ 0 h 95"/>
                <a:gd name="T40" fmla="*/ 0 w 53"/>
                <a:gd name="T41" fmla="*/ 24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95"/>
                <a:gd name="T65" fmla="*/ 53 w 53"/>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95">
                  <a:moveTo>
                    <a:pt x="0" y="24"/>
                  </a:moveTo>
                  <a:lnTo>
                    <a:pt x="0" y="24"/>
                  </a:lnTo>
                  <a:lnTo>
                    <a:pt x="6" y="24"/>
                  </a:lnTo>
                  <a:lnTo>
                    <a:pt x="17" y="30"/>
                  </a:lnTo>
                  <a:lnTo>
                    <a:pt x="23" y="36"/>
                  </a:lnTo>
                  <a:lnTo>
                    <a:pt x="29" y="42"/>
                  </a:lnTo>
                  <a:lnTo>
                    <a:pt x="29" y="54"/>
                  </a:lnTo>
                  <a:lnTo>
                    <a:pt x="35" y="66"/>
                  </a:lnTo>
                  <a:lnTo>
                    <a:pt x="35" y="78"/>
                  </a:lnTo>
                  <a:lnTo>
                    <a:pt x="35" y="95"/>
                  </a:lnTo>
                  <a:lnTo>
                    <a:pt x="53" y="95"/>
                  </a:lnTo>
                  <a:lnTo>
                    <a:pt x="53" y="78"/>
                  </a:lnTo>
                  <a:lnTo>
                    <a:pt x="53" y="66"/>
                  </a:lnTo>
                  <a:lnTo>
                    <a:pt x="47" y="48"/>
                  </a:lnTo>
                  <a:lnTo>
                    <a:pt x="41" y="30"/>
                  </a:lnTo>
                  <a:lnTo>
                    <a:pt x="35" y="18"/>
                  </a:lnTo>
                  <a:lnTo>
                    <a:pt x="23" y="12"/>
                  </a:lnTo>
                  <a:lnTo>
                    <a:pt x="11"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1" name="Freeform 24"/>
            <p:cNvSpPr>
              <a:spLocks/>
            </p:cNvSpPr>
            <p:nvPr/>
          </p:nvSpPr>
          <p:spPr bwMode="auto">
            <a:xfrm>
              <a:off x="3562" y="2724"/>
              <a:ext cx="90" cy="95"/>
            </a:xfrm>
            <a:custGeom>
              <a:avLst/>
              <a:gdLst>
                <a:gd name="T0" fmla="*/ 18 w 90"/>
                <a:gd name="T1" fmla="*/ 95 h 95"/>
                <a:gd name="T2" fmla="*/ 18 w 90"/>
                <a:gd name="T3" fmla="*/ 95 h 95"/>
                <a:gd name="T4" fmla="*/ 24 w 90"/>
                <a:gd name="T5" fmla="*/ 84 h 95"/>
                <a:gd name="T6" fmla="*/ 30 w 90"/>
                <a:gd name="T7" fmla="*/ 66 h 95"/>
                <a:gd name="T8" fmla="*/ 36 w 90"/>
                <a:gd name="T9" fmla="*/ 54 h 95"/>
                <a:gd name="T10" fmla="*/ 48 w 90"/>
                <a:gd name="T11" fmla="*/ 42 h 95"/>
                <a:gd name="T12" fmla="*/ 54 w 90"/>
                <a:gd name="T13" fmla="*/ 36 h 95"/>
                <a:gd name="T14" fmla="*/ 66 w 90"/>
                <a:gd name="T15" fmla="*/ 30 h 95"/>
                <a:gd name="T16" fmla="*/ 78 w 90"/>
                <a:gd name="T17" fmla="*/ 24 h 95"/>
                <a:gd name="T18" fmla="*/ 90 w 90"/>
                <a:gd name="T19" fmla="*/ 24 h 95"/>
                <a:gd name="T20" fmla="*/ 90 w 90"/>
                <a:gd name="T21" fmla="*/ 0 h 95"/>
                <a:gd name="T22" fmla="*/ 72 w 90"/>
                <a:gd name="T23" fmla="*/ 6 h 95"/>
                <a:gd name="T24" fmla="*/ 60 w 90"/>
                <a:gd name="T25" fmla="*/ 12 h 95"/>
                <a:gd name="T26" fmla="*/ 42 w 90"/>
                <a:gd name="T27" fmla="*/ 18 h 95"/>
                <a:gd name="T28" fmla="*/ 30 w 90"/>
                <a:gd name="T29" fmla="*/ 30 h 95"/>
                <a:gd name="T30" fmla="*/ 24 w 90"/>
                <a:gd name="T31" fmla="*/ 42 h 95"/>
                <a:gd name="T32" fmla="*/ 12 w 90"/>
                <a:gd name="T33" fmla="*/ 60 h 95"/>
                <a:gd name="T34" fmla="*/ 6 w 90"/>
                <a:gd name="T35" fmla="*/ 78 h 95"/>
                <a:gd name="T36" fmla="*/ 0 w 90"/>
                <a:gd name="T37" fmla="*/ 95 h 95"/>
                <a:gd name="T38" fmla="*/ 0 w 90"/>
                <a:gd name="T39" fmla="*/ 95 h 95"/>
                <a:gd name="T40" fmla="*/ 18 w 90"/>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18" y="95"/>
                  </a:moveTo>
                  <a:lnTo>
                    <a:pt x="18" y="95"/>
                  </a:lnTo>
                  <a:lnTo>
                    <a:pt x="24" y="84"/>
                  </a:lnTo>
                  <a:lnTo>
                    <a:pt x="30" y="66"/>
                  </a:lnTo>
                  <a:lnTo>
                    <a:pt x="36" y="54"/>
                  </a:lnTo>
                  <a:lnTo>
                    <a:pt x="48" y="42"/>
                  </a:lnTo>
                  <a:lnTo>
                    <a:pt x="54" y="36"/>
                  </a:lnTo>
                  <a:lnTo>
                    <a:pt x="66" y="30"/>
                  </a:lnTo>
                  <a:lnTo>
                    <a:pt x="78" y="24"/>
                  </a:lnTo>
                  <a:lnTo>
                    <a:pt x="90" y="24"/>
                  </a:lnTo>
                  <a:lnTo>
                    <a:pt x="90" y="0"/>
                  </a:lnTo>
                  <a:lnTo>
                    <a:pt x="72" y="6"/>
                  </a:lnTo>
                  <a:lnTo>
                    <a:pt x="60" y="12"/>
                  </a:lnTo>
                  <a:lnTo>
                    <a:pt x="42" y="18"/>
                  </a:lnTo>
                  <a:lnTo>
                    <a:pt x="30" y="30"/>
                  </a:lnTo>
                  <a:lnTo>
                    <a:pt x="24" y="42"/>
                  </a:lnTo>
                  <a:lnTo>
                    <a:pt x="12" y="60"/>
                  </a:lnTo>
                  <a:lnTo>
                    <a:pt x="6" y="78"/>
                  </a:lnTo>
                  <a:lnTo>
                    <a:pt x="0" y="95"/>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2" name="Freeform 25"/>
            <p:cNvSpPr>
              <a:spLocks/>
            </p:cNvSpPr>
            <p:nvPr/>
          </p:nvSpPr>
          <p:spPr bwMode="auto">
            <a:xfrm>
              <a:off x="3562" y="2819"/>
              <a:ext cx="54" cy="96"/>
            </a:xfrm>
            <a:custGeom>
              <a:avLst/>
              <a:gdLst>
                <a:gd name="T0" fmla="*/ 54 w 54"/>
                <a:gd name="T1" fmla="*/ 72 h 96"/>
                <a:gd name="T2" fmla="*/ 54 w 54"/>
                <a:gd name="T3" fmla="*/ 72 h 96"/>
                <a:gd name="T4" fmla="*/ 42 w 54"/>
                <a:gd name="T5" fmla="*/ 72 h 96"/>
                <a:gd name="T6" fmla="*/ 36 w 54"/>
                <a:gd name="T7" fmla="*/ 72 h 96"/>
                <a:gd name="T8" fmla="*/ 30 w 54"/>
                <a:gd name="T9" fmla="*/ 60 h 96"/>
                <a:gd name="T10" fmla="*/ 24 w 54"/>
                <a:gd name="T11" fmla="*/ 54 h 96"/>
                <a:gd name="T12" fmla="*/ 18 w 54"/>
                <a:gd name="T13" fmla="*/ 42 h 96"/>
                <a:gd name="T14" fmla="*/ 18 w 54"/>
                <a:gd name="T15" fmla="*/ 30 h 96"/>
                <a:gd name="T16" fmla="*/ 18 w 54"/>
                <a:gd name="T17" fmla="*/ 18 h 96"/>
                <a:gd name="T18" fmla="*/ 18 w 54"/>
                <a:gd name="T19" fmla="*/ 0 h 96"/>
                <a:gd name="T20" fmla="*/ 0 w 54"/>
                <a:gd name="T21" fmla="*/ 0 h 96"/>
                <a:gd name="T22" fmla="*/ 0 w 54"/>
                <a:gd name="T23" fmla="*/ 18 h 96"/>
                <a:gd name="T24" fmla="*/ 0 w 54"/>
                <a:gd name="T25" fmla="*/ 30 h 96"/>
                <a:gd name="T26" fmla="*/ 0 w 54"/>
                <a:gd name="T27" fmla="*/ 48 h 96"/>
                <a:gd name="T28" fmla="*/ 6 w 54"/>
                <a:gd name="T29" fmla="*/ 60 h 96"/>
                <a:gd name="T30" fmla="*/ 18 w 54"/>
                <a:gd name="T31" fmla="*/ 78 h 96"/>
                <a:gd name="T32" fmla="*/ 24 w 54"/>
                <a:gd name="T33" fmla="*/ 84 h 96"/>
                <a:gd name="T34" fmla="*/ 42 w 54"/>
                <a:gd name="T35" fmla="*/ 90 h 96"/>
                <a:gd name="T36" fmla="*/ 54 w 54"/>
                <a:gd name="T37" fmla="*/ 96 h 96"/>
                <a:gd name="T38" fmla="*/ 54 w 54"/>
                <a:gd name="T39" fmla="*/ 90 h 96"/>
                <a:gd name="T40" fmla="*/ 54 w 54"/>
                <a:gd name="T41" fmla="*/ 72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54" y="72"/>
                  </a:moveTo>
                  <a:lnTo>
                    <a:pt x="54" y="72"/>
                  </a:lnTo>
                  <a:lnTo>
                    <a:pt x="42" y="72"/>
                  </a:lnTo>
                  <a:lnTo>
                    <a:pt x="36" y="72"/>
                  </a:lnTo>
                  <a:lnTo>
                    <a:pt x="30" y="60"/>
                  </a:lnTo>
                  <a:lnTo>
                    <a:pt x="24" y="54"/>
                  </a:lnTo>
                  <a:lnTo>
                    <a:pt x="18" y="42"/>
                  </a:lnTo>
                  <a:lnTo>
                    <a:pt x="18" y="30"/>
                  </a:lnTo>
                  <a:lnTo>
                    <a:pt x="18" y="18"/>
                  </a:lnTo>
                  <a:lnTo>
                    <a:pt x="18" y="0"/>
                  </a:lnTo>
                  <a:lnTo>
                    <a:pt x="0" y="0"/>
                  </a:lnTo>
                  <a:lnTo>
                    <a:pt x="0" y="18"/>
                  </a:lnTo>
                  <a:lnTo>
                    <a:pt x="0" y="30"/>
                  </a:lnTo>
                  <a:lnTo>
                    <a:pt x="0" y="48"/>
                  </a:lnTo>
                  <a:lnTo>
                    <a:pt x="6" y="60"/>
                  </a:lnTo>
                  <a:lnTo>
                    <a:pt x="18" y="78"/>
                  </a:lnTo>
                  <a:lnTo>
                    <a:pt x="24" y="84"/>
                  </a:lnTo>
                  <a:lnTo>
                    <a:pt x="42" y="90"/>
                  </a:lnTo>
                  <a:lnTo>
                    <a:pt x="54" y="96"/>
                  </a:lnTo>
                  <a:lnTo>
                    <a:pt x="54" y="90"/>
                  </a:lnTo>
                  <a:lnTo>
                    <a:pt x="5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3" name="Freeform 26"/>
            <p:cNvSpPr>
              <a:spLocks/>
            </p:cNvSpPr>
            <p:nvPr/>
          </p:nvSpPr>
          <p:spPr bwMode="auto">
            <a:xfrm>
              <a:off x="3658" y="2843"/>
              <a:ext cx="89" cy="96"/>
            </a:xfrm>
            <a:custGeom>
              <a:avLst/>
              <a:gdLst>
                <a:gd name="T0" fmla="*/ 71 w 89"/>
                <a:gd name="T1" fmla="*/ 0 h 96"/>
                <a:gd name="T2" fmla="*/ 71 w 89"/>
                <a:gd name="T3" fmla="*/ 0 h 96"/>
                <a:gd name="T4" fmla="*/ 65 w 89"/>
                <a:gd name="T5" fmla="*/ 12 h 96"/>
                <a:gd name="T6" fmla="*/ 59 w 89"/>
                <a:gd name="T7" fmla="*/ 30 h 96"/>
                <a:gd name="T8" fmla="*/ 47 w 89"/>
                <a:gd name="T9" fmla="*/ 42 h 96"/>
                <a:gd name="T10" fmla="*/ 41 w 89"/>
                <a:gd name="T11" fmla="*/ 54 h 96"/>
                <a:gd name="T12" fmla="*/ 29 w 89"/>
                <a:gd name="T13" fmla="*/ 60 h 96"/>
                <a:gd name="T14" fmla="*/ 17 w 89"/>
                <a:gd name="T15" fmla="*/ 66 h 96"/>
                <a:gd name="T16" fmla="*/ 11 w 89"/>
                <a:gd name="T17" fmla="*/ 72 h 96"/>
                <a:gd name="T18" fmla="*/ 0 w 89"/>
                <a:gd name="T19" fmla="*/ 72 h 96"/>
                <a:gd name="T20" fmla="*/ 0 w 89"/>
                <a:gd name="T21" fmla="*/ 96 h 96"/>
                <a:gd name="T22" fmla="*/ 17 w 89"/>
                <a:gd name="T23" fmla="*/ 90 h 96"/>
                <a:gd name="T24" fmla="*/ 29 w 89"/>
                <a:gd name="T25" fmla="*/ 84 h 96"/>
                <a:gd name="T26" fmla="*/ 41 w 89"/>
                <a:gd name="T27" fmla="*/ 78 h 96"/>
                <a:gd name="T28" fmla="*/ 53 w 89"/>
                <a:gd name="T29" fmla="*/ 66 h 96"/>
                <a:gd name="T30" fmla="*/ 65 w 89"/>
                <a:gd name="T31" fmla="*/ 54 h 96"/>
                <a:gd name="T32" fmla="*/ 77 w 89"/>
                <a:gd name="T33" fmla="*/ 36 h 96"/>
                <a:gd name="T34" fmla="*/ 83 w 89"/>
                <a:gd name="T35" fmla="*/ 18 h 96"/>
                <a:gd name="T36" fmla="*/ 89 w 89"/>
                <a:gd name="T37" fmla="*/ 0 h 96"/>
                <a:gd name="T38" fmla="*/ 89 w 89"/>
                <a:gd name="T39" fmla="*/ 0 h 96"/>
                <a:gd name="T40" fmla="*/ 71 w 89"/>
                <a:gd name="T41" fmla="*/ 0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96"/>
                <a:gd name="T65" fmla="*/ 89 w 89"/>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96">
                  <a:moveTo>
                    <a:pt x="71" y="0"/>
                  </a:moveTo>
                  <a:lnTo>
                    <a:pt x="71" y="0"/>
                  </a:lnTo>
                  <a:lnTo>
                    <a:pt x="65" y="12"/>
                  </a:lnTo>
                  <a:lnTo>
                    <a:pt x="59" y="30"/>
                  </a:lnTo>
                  <a:lnTo>
                    <a:pt x="47" y="42"/>
                  </a:lnTo>
                  <a:lnTo>
                    <a:pt x="41" y="54"/>
                  </a:lnTo>
                  <a:lnTo>
                    <a:pt x="29" y="60"/>
                  </a:lnTo>
                  <a:lnTo>
                    <a:pt x="17" y="66"/>
                  </a:lnTo>
                  <a:lnTo>
                    <a:pt x="11" y="72"/>
                  </a:lnTo>
                  <a:lnTo>
                    <a:pt x="0" y="72"/>
                  </a:lnTo>
                  <a:lnTo>
                    <a:pt x="0" y="96"/>
                  </a:lnTo>
                  <a:lnTo>
                    <a:pt x="17" y="90"/>
                  </a:lnTo>
                  <a:lnTo>
                    <a:pt x="29" y="84"/>
                  </a:lnTo>
                  <a:lnTo>
                    <a:pt x="41" y="78"/>
                  </a:lnTo>
                  <a:lnTo>
                    <a:pt x="53" y="66"/>
                  </a:lnTo>
                  <a:lnTo>
                    <a:pt x="65" y="54"/>
                  </a:lnTo>
                  <a:lnTo>
                    <a:pt x="77" y="36"/>
                  </a:lnTo>
                  <a:lnTo>
                    <a:pt x="83" y="18"/>
                  </a:lnTo>
                  <a:lnTo>
                    <a:pt x="89" y="0"/>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4" name="Freeform 27"/>
            <p:cNvSpPr>
              <a:spLocks/>
            </p:cNvSpPr>
            <p:nvPr/>
          </p:nvSpPr>
          <p:spPr bwMode="auto">
            <a:xfrm>
              <a:off x="3687" y="2748"/>
              <a:ext cx="60" cy="95"/>
            </a:xfrm>
            <a:custGeom>
              <a:avLst/>
              <a:gdLst>
                <a:gd name="T0" fmla="*/ 0 w 60"/>
                <a:gd name="T1" fmla="*/ 24 h 95"/>
                <a:gd name="T2" fmla="*/ 0 w 60"/>
                <a:gd name="T3" fmla="*/ 24 h 95"/>
                <a:gd name="T4" fmla="*/ 12 w 60"/>
                <a:gd name="T5" fmla="*/ 24 h 95"/>
                <a:gd name="T6" fmla="*/ 18 w 60"/>
                <a:gd name="T7" fmla="*/ 24 h 95"/>
                <a:gd name="T8" fmla="*/ 30 w 60"/>
                <a:gd name="T9" fmla="*/ 36 h 95"/>
                <a:gd name="T10" fmla="*/ 36 w 60"/>
                <a:gd name="T11" fmla="*/ 42 h 95"/>
                <a:gd name="T12" fmla="*/ 36 w 60"/>
                <a:gd name="T13" fmla="*/ 54 h 95"/>
                <a:gd name="T14" fmla="*/ 42 w 60"/>
                <a:gd name="T15" fmla="*/ 66 h 95"/>
                <a:gd name="T16" fmla="*/ 42 w 60"/>
                <a:gd name="T17" fmla="*/ 77 h 95"/>
                <a:gd name="T18" fmla="*/ 42 w 60"/>
                <a:gd name="T19" fmla="*/ 95 h 95"/>
                <a:gd name="T20" fmla="*/ 60 w 60"/>
                <a:gd name="T21" fmla="*/ 95 h 95"/>
                <a:gd name="T22" fmla="*/ 60 w 60"/>
                <a:gd name="T23" fmla="*/ 77 h 95"/>
                <a:gd name="T24" fmla="*/ 60 w 60"/>
                <a:gd name="T25" fmla="*/ 60 h 95"/>
                <a:gd name="T26" fmla="*/ 54 w 60"/>
                <a:gd name="T27" fmla="*/ 48 h 95"/>
                <a:gd name="T28" fmla="*/ 48 w 60"/>
                <a:gd name="T29" fmla="*/ 30 h 95"/>
                <a:gd name="T30" fmla="*/ 42 w 60"/>
                <a:gd name="T31" fmla="*/ 18 h 95"/>
                <a:gd name="T32" fmla="*/ 30 w 60"/>
                <a:gd name="T33" fmla="*/ 12 h 95"/>
                <a:gd name="T34" fmla="*/ 18 w 60"/>
                <a:gd name="T35" fmla="*/ 6 h 95"/>
                <a:gd name="T36" fmla="*/ 0 w 60"/>
                <a:gd name="T37" fmla="*/ 0 h 95"/>
                <a:gd name="T38" fmla="*/ 0 w 60"/>
                <a:gd name="T39" fmla="*/ 0 h 95"/>
                <a:gd name="T40" fmla="*/ 0 w 60"/>
                <a:gd name="T41" fmla="*/ 24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0" y="24"/>
                  </a:moveTo>
                  <a:lnTo>
                    <a:pt x="0" y="24"/>
                  </a:lnTo>
                  <a:lnTo>
                    <a:pt x="12" y="24"/>
                  </a:lnTo>
                  <a:lnTo>
                    <a:pt x="18" y="24"/>
                  </a:lnTo>
                  <a:lnTo>
                    <a:pt x="30" y="36"/>
                  </a:lnTo>
                  <a:lnTo>
                    <a:pt x="36" y="42"/>
                  </a:lnTo>
                  <a:lnTo>
                    <a:pt x="36" y="54"/>
                  </a:lnTo>
                  <a:lnTo>
                    <a:pt x="42" y="66"/>
                  </a:lnTo>
                  <a:lnTo>
                    <a:pt x="42" y="77"/>
                  </a:lnTo>
                  <a:lnTo>
                    <a:pt x="42" y="95"/>
                  </a:lnTo>
                  <a:lnTo>
                    <a:pt x="60" y="95"/>
                  </a:lnTo>
                  <a:lnTo>
                    <a:pt x="60" y="77"/>
                  </a:lnTo>
                  <a:lnTo>
                    <a:pt x="60" y="60"/>
                  </a:lnTo>
                  <a:lnTo>
                    <a:pt x="54" y="48"/>
                  </a:lnTo>
                  <a:lnTo>
                    <a:pt x="48" y="30"/>
                  </a:lnTo>
                  <a:lnTo>
                    <a:pt x="42" y="18"/>
                  </a:lnTo>
                  <a:lnTo>
                    <a:pt x="30" y="12"/>
                  </a:lnTo>
                  <a:lnTo>
                    <a:pt x="18"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5" name="Freeform 28"/>
            <p:cNvSpPr>
              <a:spLocks/>
            </p:cNvSpPr>
            <p:nvPr/>
          </p:nvSpPr>
          <p:spPr bwMode="auto">
            <a:xfrm>
              <a:off x="3604" y="2748"/>
              <a:ext cx="83" cy="95"/>
            </a:xfrm>
            <a:custGeom>
              <a:avLst/>
              <a:gdLst>
                <a:gd name="T0" fmla="*/ 18 w 83"/>
                <a:gd name="T1" fmla="*/ 95 h 95"/>
                <a:gd name="T2" fmla="*/ 18 w 83"/>
                <a:gd name="T3" fmla="*/ 95 h 95"/>
                <a:gd name="T4" fmla="*/ 24 w 83"/>
                <a:gd name="T5" fmla="*/ 83 h 95"/>
                <a:gd name="T6" fmla="*/ 30 w 83"/>
                <a:gd name="T7" fmla="*/ 66 h 95"/>
                <a:gd name="T8" fmla="*/ 36 w 83"/>
                <a:gd name="T9" fmla="*/ 54 h 95"/>
                <a:gd name="T10" fmla="*/ 48 w 83"/>
                <a:gd name="T11" fmla="*/ 42 h 95"/>
                <a:gd name="T12" fmla="*/ 54 w 83"/>
                <a:gd name="T13" fmla="*/ 36 h 95"/>
                <a:gd name="T14" fmla="*/ 65 w 83"/>
                <a:gd name="T15" fmla="*/ 24 h 95"/>
                <a:gd name="T16" fmla="*/ 77 w 83"/>
                <a:gd name="T17" fmla="*/ 24 h 95"/>
                <a:gd name="T18" fmla="*/ 83 w 83"/>
                <a:gd name="T19" fmla="*/ 24 h 95"/>
                <a:gd name="T20" fmla="*/ 83 w 83"/>
                <a:gd name="T21" fmla="*/ 0 h 95"/>
                <a:gd name="T22" fmla="*/ 71 w 83"/>
                <a:gd name="T23" fmla="*/ 6 h 95"/>
                <a:gd name="T24" fmla="*/ 54 w 83"/>
                <a:gd name="T25" fmla="*/ 12 h 95"/>
                <a:gd name="T26" fmla="*/ 42 w 83"/>
                <a:gd name="T27" fmla="*/ 18 h 95"/>
                <a:gd name="T28" fmla="*/ 30 w 83"/>
                <a:gd name="T29" fmla="*/ 30 h 95"/>
                <a:gd name="T30" fmla="*/ 18 w 83"/>
                <a:gd name="T31" fmla="*/ 42 h 95"/>
                <a:gd name="T32" fmla="*/ 12 w 83"/>
                <a:gd name="T33" fmla="*/ 60 h 95"/>
                <a:gd name="T34" fmla="*/ 6 w 83"/>
                <a:gd name="T35" fmla="*/ 77 h 95"/>
                <a:gd name="T36" fmla="*/ 0 w 83"/>
                <a:gd name="T37" fmla="*/ 95 h 95"/>
                <a:gd name="T38" fmla="*/ 0 w 83"/>
                <a:gd name="T39" fmla="*/ 95 h 95"/>
                <a:gd name="T40" fmla="*/ 18 w 83"/>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5"/>
                <a:gd name="T65" fmla="*/ 83 w 83"/>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5">
                  <a:moveTo>
                    <a:pt x="18" y="95"/>
                  </a:moveTo>
                  <a:lnTo>
                    <a:pt x="18" y="95"/>
                  </a:lnTo>
                  <a:lnTo>
                    <a:pt x="24" y="83"/>
                  </a:lnTo>
                  <a:lnTo>
                    <a:pt x="30" y="66"/>
                  </a:lnTo>
                  <a:lnTo>
                    <a:pt x="36" y="54"/>
                  </a:lnTo>
                  <a:lnTo>
                    <a:pt x="48" y="42"/>
                  </a:lnTo>
                  <a:lnTo>
                    <a:pt x="54" y="36"/>
                  </a:lnTo>
                  <a:lnTo>
                    <a:pt x="65" y="24"/>
                  </a:lnTo>
                  <a:lnTo>
                    <a:pt x="77" y="24"/>
                  </a:lnTo>
                  <a:lnTo>
                    <a:pt x="83" y="24"/>
                  </a:lnTo>
                  <a:lnTo>
                    <a:pt x="83" y="0"/>
                  </a:lnTo>
                  <a:lnTo>
                    <a:pt x="71" y="6"/>
                  </a:lnTo>
                  <a:lnTo>
                    <a:pt x="54" y="12"/>
                  </a:lnTo>
                  <a:lnTo>
                    <a:pt x="42" y="18"/>
                  </a:lnTo>
                  <a:lnTo>
                    <a:pt x="30" y="30"/>
                  </a:lnTo>
                  <a:lnTo>
                    <a:pt x="18" y="42"/>
                  </a:lnTo>
                  <a:lnTo>
                    <a:pt x="12" y="60"/>
                  </a:lnTo>
                  <a:lnTo>
                    <a:pt x="6" y="77"/>
                  </a:lnTo>
                  <a:lnTo>
                    <a:pt x="0" y="95"/>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6" name="Freeform 29"/>
            <p:cNvSpPr>
              <a:spLocks/>
            </p:cNvSpPr>
            <p:nvPr/>
          </p:nvSpPr>
          <p:spPr bwMode="auto">
            <a:xfrm>
              <a:off x="3604" y="2843"/>
              <a:ext cx="54" cy="96"/>
            </a:xfrm>
            <a:custGeom>
              <a:avLst/>
              <a:gdLst>
                <a:gd name="T0" fmla="*/ 54 w 54"/>
                <a:gd name="T1" fmla="*/ 72 h 96"/>
                <a:gd name="T2" fmla="*/ 54 w 54"/>
                <a:gd name="T3" fmla="*/ 72 h 96"/>
                <a:gd name="T4" fmla="*/ 42 w 54"/>
                <a:gd name="T5" fmla="*/ 72 h 96"/>
                <a:gd name="T6" fmla="*/ 36 w 54"/>
                <a:gd name="T7" fmla="*/ 66 h 96"/>
                <a:gd name="T8" fmla="*/ 30 w 54"/>
                <a:gd name="T9" fmla="*/ 60 h 96"/>
                <a:gd name="T10" fmla="*/ 24 w 54"/>
                <a:gd name="T11" fmla="*/ 54 h 96"/>
                <a:gd name="T12" fmla="*/ 18 w 54"/>
                <a:gd name="T13" fmla="*/ 42 h 96"/>
                <a:gd name="T14" fmla="*/ 18 w 54"/>
                <a:gd name="T15" fmla="*/ 30 h 96"/>
                <a:gd name="T16" fmla="*/ 18 w 54"/>
                <a:gd name="T17" fmla="*/ 18 h 96"/>
                <a:gd name="T18" fmla="*/ 18 w 54"/>
                <a:gd name="T19" fmla="*/ 0 h 96"/>
                <a:gd name="T20" fmla="*/ 0 w 54"/>
                <a:gd name="T21" fmla="*/ 0 h 96"/>
                <a:gd name="T22" fmla="*/ 0 w 54"/>
                <a:gd name="T23" fmla="*/ 18 h 96"/>
                <a:gd name="T24" fmla="*/ 0 w 54"/>
                <a:gd name="T25" fmla="*/ 30 h 96"/>
                <a:gd name="T26" fmla="*/ 0 w 54"/>
                <a:gd name="T27" fmla="*/ 48 h 96"/>
                <a:gd name="T28" fmla="*/ 6 w 54"/>
                <a:gd name="T29" fmla="*/ 66 h 96"/>
                <a:gd name="T30" fmla="*/ 18 w 54"/>
                <a:gd name="T31" fmla="*/ 78 h 96"/>
                <a:gd name="T32" fmla="*/ 24 w 54"/>
                <a:gd name="T33" fmla="*/ 84 h 96"/>
                <a:gd name="T34" fmla="*/ 36 w 54"/>
                <a:gd name="T35" fmla="*/ 90 h 96"/>
                <a:gd name="T36" fmla="*/ 54 w 54"/>
                <a:gd name="T37" fmla="*/ 96 h 96"/>
                <a:gd name="T38" fmla="*/ 54 w 54"/>
                <a:gd name="T39" fmla="*/ 96 h 96"/>
                <a:gd name="T40" fmla="*/ 54 w 54"/>
                <a:gd name="T41" fmla="*/ 72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54" y="72"/>
                  </a:moveTo>
                  <a:lnTo>
                    <a:pt x="54" y="72"/>
                  </a:lnTo>
                  <a:lnTo>
                    <a:pt x="42" y="72"/>
                  </a:lnTo>
                  <a:lnTo>
                    <a:pt x="36" y="66"/>
                  </a:lnTo>
                  <a:lnTo>
                    <a:pt x="30" y="60"/>
                  </a:lnTo>
                  <a:lnTo>
                    <a:pt x="24" y="54"/>
                  </a:lnTo>
                  <a:lnTo>
                    <a:pt x="18" y="42"/>
                  </a:lnTo>
                  <a:lnTo>
                    <a:pt x="18" y="30"/>
                  </a:lnTo>
                  <a:lnTo>
                    <a:pt x="18" y="18"/>
                  </a:lnTo>
                  <a:lnTo>
                    <a:pt x="18" y="0"/>
                  </a:lnTo>
                  <a:lnTo>
                    <a:pt x="0" y="0"/>
                  </a:lnTo>
                  <a:lnTo>
                    <a:pt x="0" y="18"/>
                  </a:lnTo>
                  <a:lnTo>
                    <a:pt x="0" y="30"/>
                  </a:lnTo>
                  <a:lnTo>
                    <a:pt x="0" y="48"/>
                  </a:lnTo>
                  <a:lnTo>
                    <a:pt x="6" y="66"/>
                  </a:lnTo>
                  <a:lnTo>
                    <a:pt x="18" y="78"/>
                  </a:lnTo>
                  <a:lnTo>
                    <a:pt x="24" y="84"/>
                  </a:lnTo>
                  <a:lnTo>
                    <a:pt x="36" y="90"/>
                  </a:lnTo>
                  <a:lnTo>
                    <a:pt x="54" y="96"/>
                  </a:lnTo>
                  <a:lnTo>
                    <a:pt x="5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7" name="Freeform 30"/>
            <p:cNvSpPr>
              <a:spLocks/>
            </p:cNvSpPr>
            <p:nvPr/>
          </p:nvSpPr>
          <p:spPr bwMode="auto">
            <a:xfrm>
              <a:off x="3699" y="2867"/>
              <a:ext cx="84" cy="96"/>
            </a:xfrm>
            <a:custGeom>
              <a:avLst/>
              <a:gdLst>
                <a:gd name="T0" fmla="*/ 66 w 84"/>
                <a:gd name="T1" fmla="*/ 0 h 96"/>
                <a:gd name="T2" fmla="*/ 66 w 84"/>
                <a:gd name="T3" fmla="*/ 0 h 96"/>
                <a:gd name="T4" fmla="*/ 66 w 84"/>
                <a:gd name="T5" fmla="*/ 12 h 96"/>
                <a:gd name="T6" fmla="*/ 60 w 84"/>
                <a:gd name="T7" fmla="*/ 30 h 96"/>
                <a:gd name="T8" fmla="*/ 48 w 84"/>
                <a:gd name="T9" fmla="*/ 42 h 96"/>
                <a:gd name="T10" fmla="*/ 42 w 84"/>
                <a:gd name="T11" fmla="*/ 54 h 96"/>
                <a:gd name="T12" fmla="*/ 30 w 84"/>
                <a:gd name="T13" fmla="*/ 60 h 96"/>
                <a:gd name="T14" fmla="*/ 18 w 84"/>
                <a:gd name="T15" fmla="*/ 66 h 96"/>
                <a:gd name="T16" fmla="*/ 12 w 84"/>
                <a:gd name="T17" fmla="*/ 72 h 96"/>
                <a:gd name="T18" fmla="*/ 0 w 84"/>
                <a:gd name="T19" fmla="*/ 72 h 96"/>
                <a:gd name="T20" fmla="*/ 0 w 84"/>
                <a:gd name="T21" fmla="*/ 96 h 96"/>
                <a:gd name="T22" fmla="*/ 12 w 84"/>
                <a:gd name="T23" fmla="*/ 90 h 96"/>
                <a:gd name="T24" fmla="*/ 30 w 84"/>
                <a:gd name="T25" fmla="*/ 84 h 96"/>
                <a:gd name="T26" fmla="*/ 42 w 84"/>
                <a:gd name="T27" fmla="*/ 78 h 96"/>
                <a:gd name="T28" fmla="*/ 54 w 84"/>
                <a:gd name="T29" fmla="*/ 66 h 96"/>
                <a:gd name="T30" fmla="*/ 66 w 84"/>
                <a:gd name="T31" fmla="*/ 54 h 96"/>
                <a:gd name="T32" fmla="*/ 72 w 84"/>
                <a:gd name="T33" fmla="*/ 36 h 96"/>
                <a:gd name="T34" fmla="*/ 84 w 84"/>
                <a:gd name="T35" fmla="*/ 18 h 96"/>
                <a:gd name="T36" fmla="*/ 84 w 84"/>
                <a:gd name="T37" fmla="*/ 0 h 96"/>
                <a:gd name="T38" fmla="*/ 84 w 84"/>
                <a:gd name="T39" fmla="*/ 0 h 96"/>
                <a:gd name="T40" fmla="*/ 66 w 84"/>
                <a:gd name="T41" fmla="*/ 0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96"/>
                <a:gd name="T65" fmla="*/ 84 w 8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96">
                  <a:moveTo>
                    <a:pt x="66" y="0"/>
                  </a:moveTo>
                  <a:lnTo>
                    <a:pt x="66" y="0"/>
                  </a:lnTo>
                  <a:lnTo>
                    <a:pt x="66" y="12"/>
                  </a:lnTo>
                  <a:lnTo>
                    <a:pt x="60" y="30"/>
                  </a:lnTo>
                  <a:lnTo>
                    <a:pt x="48" y="42"/>
                  </a:lnTo>
                  <a:lnTo>
                    <a:pt x="42" y="54"/>
                  </a:lnTo>
                  <a:lnTo>
                    <a:pt x="30" y="60"/>
                  </a:lnTo>
                  <a:lnTo>
                    <a:pt x="18" y="66"/>
                  </a:lnTo>
                  <a:lnTo>
                    <a:pt x="12" y="72"/>
                  </a:lnTo>
                  <a:lnTo>
                    <a:pt x="0" y="72"/>
                  </a:lnTo>
                  <a:lnTo>
                    <a:pt x="0" y="96"/>
                  </a:lnTo>
                  <a:lnTo>
                    <a:pt x="12" y="90"/>
                  </a:lnTo>
                  <a:lnTo>
                    <a:pt x="30" y="84"/>
                  </a:lnTo>
                  <a:lnTo>
                    <a:pt x="42" y="78"/>
                  </a:lnTo>
                  <a:lnTo>
                    <a:pt x="54" y="66"/>
                  </a:lnTo>
                  <a:lnTo>
                    <a:pt x="66" y="54"/>
                  </a:lnTo>
                  <a:lnTo>
                    <a:pt x="72" y="36"/>
                  </a:lnTo>
                  <a:lnTo>
                    <a:pt x="84" y="18"/>
                  </a:lnTo>
                  <a:lnTo>
                    <a:pt x="84"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8" name="Freeform 31"/>
            <p:cNvSpPr>
              <a:spLocks/>
            </p:cNvSpPr>
            <p:nvPr/>
          </p:nvSpPr>
          <p:spPr bwMode="auto">
            <a:xfrm>
              <a:off x="3729" y="2772"/>
              <a:ext cx="60" cy="95"/>
            </a:xfrm>
            <a:custGeom>
              <a:avLst/>
              <a:gdLst>
                <a:gd name="T0" fmla="*/ 0 w 60"/>
                <a:gd name="T1" fmla="*/ 24 h 95"/>
                <a:gd name="T2" fmla="*/ 0 w 60"/>
                <a:gd name="T3" fmla="*/ 24 h 95"/>
                <a:gd name="T4" fmla="*/ 12 w 60"/>
                <a:gd name="T5" fmla="*/ 24 h 95"/>
                <a:gd name="T6" fmla="*/ 18 w 60"/>
                <a:gd name="T7" fmla="*/ 24 h 95"/>
                <a:gd name="T8" fmla="*/ 24 w 60"/>
                <a:gd name="T9" fmla="*/ 30 h 95"/>
                <a:gd name="T10" fmla="*/ 30 w 60"/>
                <a:gd name="T11" fmla="*/ 42 h 95"/>
                <a:gd name="T12" fmla="*/ 36 w 60"/>
                <a:gd name="T13" fmla="*/ 53 h 95"/>
                <a:gd name="T14" fmla="*/ 42 w 60"/>
                <a:gd name="T15" fmla="*/ 65 h 95"/>
                <a:gd name="T16" fmla="*/ 42 w 60"/>
                <a:gd name="T17" fmla="*/ 77 h 95"/>
                <a:gd name="T18" fmla="*/ 36 w 60"/>
                <a:gd name="T19" fmla="*/ 95 h 95"/>
                <a:gd name="T20" fmla="*/ 54 w 60"/>
                <a:gd name="T21" fmla="*/ 95 h 95"/>
                <a:gd name="T22" fmla="*/ 60 w 60"/>
                <a:gd name="T23" fmla="*/ 77 h 95"/>
                <a:gd name="T24" fmla="*/ 60 w 60"/>
                <a:gd name="T25" fmla="*/ 65 h 95"/>
                <a:gd name="T26" fmla="*/ 54 w 60"/>
                <a:gd name="T27" fmla="*/ 47 h 95"/>
                <a:gd name="T28" fmla="*/ 48 w 60"/>
                <a:gd name="T29" fmla="*/ 30 h 95"/>
                <a:gd name="T30" fmla="*/ 42 w 60"/>
                <a:gd name="T31" fmla="*/ 18 h 95"/>
                <a:gd name="T32" fmla="*/ 30 w 60"/>
                <a:gd name="T33" fmla="*/ 12 h 95"/>
                <a:gd name="T34" fmla="*/ 18 w 60"/>
                <a:gd name="T35" fmla="*/ 6 h 95"/>
                <a:gd name="T36" fmla="*/ 0 w 60"/>
                <a:gd name="T37" fmla="*/ 0 h 95"/>
                <a:gd name="T38" fmla="*/ 0 w 60"/>
                <a:gd name="T39" fmla="*/ 0 h 95"/>
                <a:gd name="T40" fmla="*/ 0 w 60"/>
                <a:gd name="T41" fmla="*/ 24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0" y="24"/>
                  </a:moveTo>
                  <a:lnTo>
                    <a:pt x="0" y="24"/>
                  </a:lnTo>
                  <a:lnTo>
                    <a:pt x="12" y="24"/>
                  </a:lnTo>
                  <a:lnTo>
                    <a:pt x="18" y="24"/>
                  </a:lnTo>
                  <a:lnTo>
                    <a:pt x="24" y="30"/>
                  </a:lnTo>
                  <a:lnTo>
                    <a:pt x="30" y="42"/>
                  </a:lnTo>
                  <a:lnTo>
                    <a:pt x="36" y="53"/>
                  </a:lnTo>
                  <a:lnTo>
                    <a:pt x="42" y="65"/>
                  </a:lnTo>
                  <a:lnTo>
                    <a:pt x="42" y="77"/>
                  </a:lnTo>
                  <a:lnTo>
                    <a:pt x="36" y="95"/>
                  </a:lnTo>
                  <a:lnTo>
                    <a:pt x="54" y="95"/>
                  </a:lnTo>
                  <a:lnTo>
                    <a:pt x="60" y="77"/>
                  </a:lnTo>
                  <a:lnTo>
                    <a:pt x="60" y="65"/>
                  </a:lnTo>
                  <a:lnTo>
                    <a:pt x="54" y="47"/>
                  </a:lnTo>
                  <a:lnTo>
                    <a:pt x="48" y="30"/>
                  </a:lnTo>
                  <a:lnTo>
                    <a:pt x="42" y="18"/>
                  </a:lnTo>
                  <a:lnTo>
                    <a:pt x="30" y="12"/>
                  </a:lnTo>
                  <a:lnTo>
                    <a:pt x="18"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49" name="Freeform 32"/>
            <p:cNvSpPr>
              <a:spLocks/>
            </p:cNvSpPr>
            <p:nvPr/>
          </p:nvSpPr>
          <p:spPr bwMode="auto">
            <a:xfrm>
              <a:off x="3646" y="2772"/>
              <a:ext cx="83" cy="95"/>
            </a:xfrm>
            <a:custGeom>
              <a:avLst/>
              <a:gdLst>
                <a:gd name="T0" fmla="*/ 17 w 83"/>
                <a:gd name="T1" fmla="*/ 95 h 95"/>
                <a:gd name="T2" fmla="*/ 17 w 83"/>
                <a:gd name="T3" fmla="*/ 95 h 95"/>
                <a:gd name="T4" fmla="*/ 23 w 83"/>
                <a:gd name="T5" fmla="*/ 83 h 95"/>
                <a:gd name="T6" fmla="*/ 29 w 83"/>
                <a:gd name="T7" fmla="*/ 65 h 95"/>
                <a:gd name="T8" fmla="*/ 35 w 83"/>
                <a:gd name="T9" fmla="*/ 53 h 95"/>
                <a:gd name="T10" fmla="*/ 41 w 83"/>
                <a:gd name="T11" fmla="*/ 42 h 95"/>
                <a:gd name="T12" fmla="*/ 53 w 83"/>
                <a:gd name="T13" fmla="*/ 36 h 95"/>
                <a:gd name="T14" fmla="*/ 65 w 83"/>
                <a:gd name="T15" fmla="*/ 30 h 95"/>
                <a:gd name="T16" fmla="*/ 77 w 83"/>
                <a:gd name="T17" fmla="*/ 24 h 95"/>
                <a:gd name="T18" fmla="*/ 83 w 83"/>
                <a:gd name="T19" fmla="*/ 24 h 95"/>
                <a:gd name="T20" fmla="*/ 83 w 83"/>
                <a:gd name="T21" fmla="*/ 0 h 95"/>
                <a:gd name="T22" fmla="*/ 71 w 83"/>
                <a:gd name="T23" fmla="*/ 6 h 95"/>
                <a:gd name="T24" fmla="*/ 53 w 83"/>
                <a:gd name="T25" fmla="*/ 12 h 95"/>
                <a:gd name="T26" fmla="*/ 41 w 83"/>
                <a:gd name="T27" fmla="*/ 18 h 95"/>
                <a:gd name="T28" fmla="*/ 29 w 83"/>
                <a:gd name="T29" fmla="*/ 30 h 95"/>
                <a:gd name="T30" fmla="*/ 17 w 83"/>
                <a:gd name="T31" fmla="*/ 42 h 95"/>
                <a:gd name="T32" fmla="*/ 12 w 83"/>
                <a:gd name="T33" fmla="*/ 59 h 95"/>
                <a:gd name="T34" fmla="*/ 0 w 83"/>
                <a:gd name="T35" fmla="*/ 77 h 95"/>
                <a:gd name="T36" fmla="*/ 0 w 83"/>
                <a:gd name="T37" fmla="*/ 95 h 95"/>
                <a:gd name="T38" fmla="*/ 0 w 83"/>
                <a:gd name="T39" fmla="*/ 95 h 95"/>
                <a:gd name="T40" fmla="*/ 17 w 83"/>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5"/>
                <a:gd name="T65" fmla="*/ 83 w 83"/>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5">
                  <a:moveTo>
                    <a:pt x="17" y="95"/>
                  </a:moveTo>
                  <a:lnTo>
                    <a:pt x="17" y="95"/>
                  </a:lnTo>
                  <a:lnTo>
                    <a:pt x="23" y="83"/>
                  </a:lnTo>
                  <a:lnTo>
                    <a:pt x="29" y="65"/>
                  </a:lnTo>
                  <a:lnTo>
                    <a:pt x="35" y="53"/>
                  </a:lnTo>
                  <a:lnTo>
                    <a:pt x="41" y="42"/>
                  </a:lnTo>
                  <a:lnTo>
                    <a:pt x="53" y="36"/>
                  </a:lnTo>
                  <a:lnTo>
                    <a:pt x="65" y="30"/>
                  </a:lnTo>
                  <a:lnTo>
                    <a:pt x="77" y="24"/>
                  </a:lnTo>
                  <a:lnTo>
                    <a:pt x="83" y="24"/>
                  </a:lnTo>
                  <a:lnTo>
                    <a:pt x="83" y="0"/>
                  </a:lnTo>
                  <a:lnTo>
                    <a:pt x="71" y="6"/>
                  </a:lnTo>
                  <a:lnTo>
                    <a:pt x="53" y="12"/>
                  </a:lnTo>
                  <a:lnTo>
                    <a:pt x="41" y="18"/>
                  </a:lnTo>
                  <a:lnTo>
                    <a:pt x="29" y="30"/>
                  </a:lnTo>
                  <a:lnTo>
                    <a:pt x="17" y="42"/>
                  </a:lnTo>
                  <a:lnTo>
                    <a:pt x="12" y="59"/>
                  </a:lnTo>
                  <a:lnTo>
                    <a:pt x="0" y="77"/>
                  </a:lnTo>
                  <a:lnTo>
                    <a:pt x="0" y="95"/>
                  </a:lnTo>
                  <a:lnTo>
                    <a:pt x="17"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0" name="Freeform 33"/>
            <p:cNvSpPr>
              <a:spLocks/>
            </p:cNvSpPr>
            <p:nvPr/>
          </p:nvSpPr>
          <p:spPr bwMode="auto">
            <a:xfrm>
              <a:off x="3640" y="2867"/>
              <a:ext cx="59" cy="96"/>
            </a:xfrm>
            <a:custGeom>
              <a:avLst/>
              <a:gdLst>
                <a:gd name="T0" fmla="*/ 59 w 59"/>
                <a:gd name="T1" fmla="*/ 72 h 96"/>
                <a:gd name="T2" fmla="*/ 59 w 59"/>
                <a:gd name="T3" fmla="*/ 72 h 96"/>
                <a:gd name="T4" fmla="*/ 47 w 59"/>
                <a:gd name="T5" fmla="*/ 72 h 96"/>
                <a:gd name="T6" fmla="*/ 41 w 59"/>
                <a:gd name="T7" fmla="*/ 66 h 96"/>
                <a:gd name="T8" fmla="*/ 35 w 59"/>
                <a:gd name="T9" fmla="*/ 60 h 96"/>
                <a:gd name="T10" fmla="*/ 29 w 59"/>
                <a:gd name="T11" fmla="*/ 54 h 96"/>
                <a:gd name="T12" fmla="*/ 23 w 59"/>
                <a:gd name="T13" fmla="*/ 42 h 96"/>
                <a:gd name="T14" fmla="*/ 23 w 59"/>
                <a:gd name="T15" fmla="*/ 30 h 96"/>
                <a:gd name="T16" fmla="*/ 18 w 59"/>
                <a:gd name="T17" fmla="*/ 18 h 96"/>
                <a:gd name="T18" fmla="*/ 23 w 59"/>
                <a:gd name="T19" fmla="*/ 0 h 96"/>
                <a:gd name="T20" fmla="*/ 6 w 59"/>
                <a:gd name="T21" fmla="*/ 0 h 96"/>
                <a:gd name="T22" fmla="*/ 0 w 59"/>
                <a:gd name="T23" fmla="*/ 18 h 96"/>
                <a:gd name="T24" fmla="*/ 0 w 59"/>
                <a:gd name="T25" fmla="*/ 30 h 96"/>
                <a:gd name="T26" fmla="*/ 6 w 59"/>
                <a:gd name="T27" fmla="*/ 48 h 96"/>
                <a:gd name="T28" fmla="*/ 12 w 59"/>
                <a:gd name="T29" fmla="*/ 60 h 96"/>
                <a:gd name="T30" fmla="*/ 18 w 59"/>
                <a:gd name="T31" fmla="*/ 72 h 96"/>
                <a:gd name="T32" fmla="*/ 29 w 59"/>
                <a:gd name="T33" fmla="*/ 84 h 96"/>
                <a:gd name="T34" fmla="*/ 41 w 59"/>
                <a:gd name="T35" fmla="*/ 90 h 96"/>
                <a:gd name="T36" fmla="*/ 59 w 59"/>
                <a:gd name="T37" fmla="*/ 90 h 96"/>
                <a:gd name="T38" fmla="*/ 59 w 59"/>
                <a:gd name="T39" fmla="*/ 96 h 96"/>
                <a:gd name="T40" fmla="*/ 59 w 59"/>
                <a:gd name="T41" fmla="*/ 72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96"/>
                <a:gd name="T65" fmla="*/ 59 w 59"/>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96">
                  <a:moveTo>
                    <a:pt x="59" y="72"/>
                  </a:moveTo>
                  <a:lnTo>
                    <a:pt x="59" y="72"/>
                  </a:lnTo>
                  <a:lnTo>
                    <a:pt x="47" y="72"/>
                  </a:lnTo>
                  <a:lnTo>
                    <a:pt x="41" y="66"/>
                  </a:lnTo>
                  <a:lnTo>
                    <a:pt x="35" y="60"/>
                  </a:lnTo>
                  <a:lnTo>
                    <a:pt x="29" y="54"/>
                  </a:lnTo>
                  <a:lnTo>
                    <a:pt x="23" y="42"/>
                  </a:lnTo>
                  <a:lnTo>
                    <a:pt x="23" y="30"/>
                  </a:lnTo>
                  <a:lnTo>
                    <a:pt x="18" y="18"/>
                  </a:lnTo>
                  <a:lnTo>
                    <a:pt x="23" y="0"/>
                  </a:lnTo>
                  <a:lnTo>
                    <a:pt x="6" y="0"/>
                  </a:lnTo>
                  <a:lnTo>
                    <a:pt x="0" y="18"/>
                  </a:lnTo>
                  <a:lnTo>
                    <a:pt x="0" y="30"/>
                  </a:lnTo>
                  <a:lnTo>
                    <a:pt x="6" y="48"/>
                  </a:lnTo>
                  <a:lnTo>
                    <a:pt x="12" y="60"/>
                  </a:lnTo>
                  <a:lnTo>
                    <a:pt x="18" y="72"/>
                  </a:lnTo>
                  <a:lnTo>
                    <a:pt x="29" y="84"/>
                  </a:lnTo>
                  <a:lnTo>
                    <a:pt x="41" y="90"/>
                  </a:lnTo>
                  <a:lnTo>
                    <a:pt x="59" y="90"/>
                  </a:lnTo>
                  <a:lnTo>
                    <a:pt x="59" y="96"/>
                  </a:lnTo>
                  <a:lnTo>
                    <a:pt x="59"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1" name="Freeform 34"/>
            <p:cNvSpPr>
              <a:spLocks/>
            </p:cNvSpPr>
            <p:nvPr/>
          </p:nvSpPr>
          <p:spPr bwMode="auto">
            <a:xfrm>
              <a:off x="3741" y="2891"/>
              <a:ext cx="84" cy="89"/>
            </a:xfrm>
            <a:custGeom>
              <a:avLst/>
              <a:gdLst>
                <a:gd name="T0" fmla="*/ 66 w 84"/>
                <a:gd name="T1" fmla="*/ 0 h 89"/>
                <a:gd name="T2" fmla="*/ 66 w 84"/>
                <a:gd name="T3" fmla="*/ 0 h 89"/>
                <a:gd name="T4" fmla="*/ 60 w 84"/>
                <a:gd name="T5" fmla="*/ 12 h 89"/>
                <a:gd name="T6" fmla="*/ 60 w 84"/>
                <a:gd name="T7" fmla="*/ 30 h 89"/>
                <a:gd name="T8" fmla="*/ 48 w 84"/>
                <a:gd name="T9" fmla="*/ 42 h 89"/>
                <a:gd name="T10" fmla="*/ 42 w 84"/>
                <a:gd name="T11" fmla="*/ 54 h 89"/>
                <a:gd name="T12" fmla="*/ 30 w 84"/>
                <a:gd name="T13" fmla="*/ 60 h 89"/>
                <a:gd name="T14" fmla="*/ 18 w 84"/>
                <a:gd name="T15" fmla="*/ 66 h 89"/>
                <a:gd name="T16" fmla="*/ 12 w 84"/>
                <a:gd name="T17" fmla="*/ 72 h 89"/>
                <a:gd name="T18" fmla="*/ 0 w 84"/>
                <a:gd name="T19" fmla="*/ 72 h 89"/>
                <a:gd name="T20" fmla="*/ 0 w 84"/>
                <a:gd name="T21" fmla="*/ 89 h 89"/>
                <a:gd name="T22" fmla="*/ 12 w 84"/>
                <a:gd name="T23" fmla="*/ 89 h 89"/>
                <a:gd name="T24" fmla="*/ 30 w 84"/>
                <a:gd name="T25" fmla="*/ 83 h 89"/>
                <a:gd name="T26" fmla="*/ 42 w 84"/>
                <a:gd name="T27" fmla="*/ 78 h 89"/>
                <a:gd name="T28" fmla="*/ 54 w 84"/>
                <a:gd name="T29" fmla="*/ 66 h 89"/>
                <a:gd name="T30" fmla="*/ 66 w 84"/>
                <a:gd name="T31" fmla="*/ 54 h 89"/>
                <a:gd name="T32" fmla="*/ 72 w 84"/>
                <a:gd name="T33" fmla="*/ 36 h 89"/>
                <a:gd name="T34" fmla="*/ 84 w 84"/>
                <a:gd name="T35" fmla="*/ 18 h 89"/>
                <a:gd name="T36" fmla="*/ 84 w 84"/>
                <a:gd name="T37" fmla="*/ 0 h 89"/>
                <a:gd name="T38" fmla="*/ 84 w 84"/>
                <a:gd name="T39" fmla="*/ 0 h 89"/>
                <a:gd name="T40" fmla="*/ 66 w 84"/>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89"/>
                <a:gd name="T65" fmla="*/ 84 w 84"/>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89">
                  <a:moveTo>
                    <a:pt x="66" y="0"/>
                  </a:moveTo>
                  <a:lnTo>
                    <a:pt x="66" y="0"/>
                  </a:lnTo>
                  <a:lnTo>
                    <a:pt x="60" y="12"/>
                  </a:lnTo>
                  <a:lnTo>
                    <a:pt x="60" y="30"/>
                  </a:lnTo>
                  <a:lnTo>
                    <a:pt x="48" y="42"/>
                  </a:lnTo>
                  <a:lnTo>
                    <a:pt x="42" y="54"/>
                  </a:lnTo>
                  <a:lnTo>
                    <a:pt x="30" y="60"/>
                  </a:lnTo>
                  <a:lnTo>
                    <a:pt x="18" y="66"/>
                  </a:lnTo>
                  <a:lnTo>
                    <a:pt x="12" y="72"/>
                  </a:lnTo>
                  <a:lnTo>
                    <a:pt x="0" y="72"/>
                  </a:lnTo>
                  <a:lnTo>
                    <a:pt x="0" y="89"/>
                  </a:lnTo>
                  <a:lnTo>
                    <a:pt x="12" y="89"/>
                  </a:lnTo>
                  <a:lnTo>
                    <a:pt x="30" y="83"/>
                  </a:lnTo>
                  <a:lnTo>
                    <a:pt x="42" y="78"/>
                  </a:lnTo>
                  <a:lnTo>
                    <a:pt x="54" y="66"/>
                  </a:lnTo>
                  <a:lnTo>
                    <a:pt x="66" y="54"/>
                  </a:lnTo>
                  <a:lnTo>
                    <a:pt x="72" y="36"/>
                  </a:lnTo>
                  <a:lnTo>
                    <a:pt x="84" y="18"/>
                  </a:lnTo>
                  <a:lnTo>
                    <a:pt x="84"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2" name="Freeform 35"/>
            <p:cNvSpPr>
              <a:spLocks/>
            </p:cNvSpPr>
            <p:nvPr/>
          </p:nvSpPr>
          <p:spPr bwMode="auto">
            <a:xfrm>
              <a:off x="3771" y="2796"/>
              <a:ext cx="60" cy="95"/>
            </a:xfrm>
            <a:custGeom>
              <a:avLst/>
              <a:gdLst>
                <a:gd name="T0" fmla="*/ 0 w 60"/>
                <a:gd name="T1" fmla="*/ 23 h 95"/>
                <a:gd name="T2" fmla="*/ 0 w 60"/>
                <a:gd name="T3" fmla="*/ 23 h 95"/>
                <a:gd name="T4" fmla="*/ 12 w 60"/>
                <a:gd name="T5" fmla="*/ 23 h 95"/>
                <a:gd name="T6" fmla="*/ 18 w 60"/>
                <a:gd name="T7" fmla="*/ 23 h 95"/>
                <a:gd name="T8" fmla="*/ 24 w 60"/>
                <a:gd name="T9" fmla="*/ 29 h 95"/>
                <a:gd name="T10" fmla="*/ 30 w 60"/>
                <a:gd name="T11" fmla="*/ 41 h 95"/>
                <a:gd name="T12" fmla="*/ 36 w 60"/>
                <a:gd name="T13" fmla="*/ 53 h 95"/>
                <a:gd name="T14" fmla="*/ 36 w 60"/>
                <a:gd name="T15" fmla="*/ 65 h 95"/>
                <a:gd name="T16" fmla="*/ 42 w 60"/>
                <a:gd name="T17" fmla="*/ 77 h 95"/>
                <a:gd name="T18" fmla="*/ 36 w 60"/>
                <a:gd name="T19" fmla="*/ 95 h 95"/>
                <a:gd name="T20" fmla="*/ 54 w 60"/>
                <a:gd name="T21" fmla="*/ 95 h 95"/>
                <a:gd name="T22" fmla="*/ 60 w 60"/>
                <a:gd name="T23" fmla="*/ 77 h 95"/>
                <a:gd name="T24" fmla="*/ 60 w 60"/>
                <a:gd name="T25" fmla="*/ 59 h 95"/>
                <a:gd name="T26" fmla="*/ 54 w 60"/>
                <a:gd name="T27" fmla="*/ 47 h 95"/>
                <a:gd name="T28" fmla="*/ 48 w 60"/>
                <a:gd name="T29" fmla="*/ 29 h 95"/>
                <a:gd name="T30" fmla="*/ 42 w 60"/>
                <a:gd name="T31" fmla="*/ 18 h 95"/>
                <a:gd name="T32" fmla="*/ 30 w 60"/>
                <a:gd name="T33" fmla="*/ 12 h 95"/>
                <a:gd name="T34" fmla="*/ 18 w 60"/>
                <a:gd name="T35" fmla="*/ 6 h 95"/>
                <a:gd name="T36" fmla="*/ 0 w 60"/>
                <a:gd name="T37" fmla="*/ 0 h 95"/>
                <a:gd name="T38" fmla="*/ 0 w 60"/>
                <a:gd name="T39" fmla="*/ 0 h 95"/>
                <a:gd name="T40" fmla="*/ 0 w 60"/>
                <a:gd name="T41" fmla="*/ 23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0" y="23"/>
                  </a:moveTo>
                  <a:lnTo>
                    <a:pt x="0" y="23"/>
                  </a:lnTo>
                  <a:lnTo>
                    <a:pt x="12" y="23"/>
                  </a:lnTo>
                  <a:lnTo>
                    <a:pt x="18" y="23"/>
                  </a:lnTo>
                  <a:lnTo>
                    <a:pt x="24" y="29"/>
                  </a:lnTo>
                  <a:lnTo>
                    <a:pt x="30" y="41"/>
                  </a:lnTo>
                  <a:lnTo>
                    <a:pt x="36" y="53"/>
                  </a:lnTo>
                  <a:lnTo>
                    <a:pt x="36" y="65"/>
                  </a:lnTo>
                  <a:lnTo>
                    <a:pt x="42" y="77"/>
                  </a:lnTo>
                  <a:lnTo>
                    <a:pt x="36" y="95"/>
                  </a:lnTo>
                  <a:lnTo>
                    <a:pt x="54" y="95"/>
                  </a:lnTo>
                  <a:lnTo>
                    <a:pt x="60" y="77"/>
                  </a:lnTo>
                  <a:lnTo>
                    <a:pt x="60" y="59"/>
                  </a:lnTo>
                  <a:lnTo>
                    <a:pt x="54" y="47"/>
                  </a:lnTo>
                  <a:lnTo>
                    <a:pt x="48" y="29"/>
                  </a:lnTo>
                  <a:lnTo>
                    <a:pt x="42" y="18"/>
                  </a:lnTo>
                  <a:lnTo>
                    <a:pt x="30" y="12"/>
                  </a:lnTo>
                  <a:lnTo>
                    <a:pt x="18" y="6"/>
                  </a:lnTo>
                  <a:lnTo>
                    <a:pt x="0"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3" name="Freeform 36"/>
            <p:cNvSpPr>
              <a:spLocks/>
            </p:cNvSpPr>
            <p:nvPr/>
          </p:nvSpPr>
          <p:spPr bwMode="auto">
            <a:xfrm>
              <a:off x="3687" y="2796"/>
              <a:ext cx="84" cy="95"/>
            </a:xfrm>
            <a:custGeom>
              <a:avLst/>
              <a:gdLst>
                <a:gd name="T0" fmla="*/ 18 w 84"/>
                <a:gd name="T1" fmla="*/ 95 h 95"/>
                <a:gd name="T2" fmla="*/ 18 w 84"/>
                <a:gd name="T3" fmla="*/ 95 h 95"/>
                <a:gd name="T4" fmla="*/ 18 w 84"/>
                <a:gd name="T5" fmla="*/ 77 h 95"/>
                <a:gd name="T6" fmla="*/ 24 w 84"/>
                <a:gd name="T7" fmla="*/ 65 h 95"/>
                <a:gd name="T8" fmla="*/ 36 w 84"/>
                <a:gd name="T9" fmla="*/ 53 h 95"/>
                <a:gd name="T10" fmla="*/ 42 w 84"/>
                <a:gd name="T11" fmla="*/ 41 h 95"/>
                <a:gd name="T12" fmla="*/ 54 w 84"/>
                <a:gd name="T13" fmla="*/ 35 h 95"/>
                <a:gd name="T14" fmla="*/ 66 w 84"/>
                <a:gd name="T15" fmla="*/ 23 h 95"/>
                <a:gd name="T16" fmla="*/ 72 w 84"/>
                <a:gd name="T17" fmla="*/ 23 h 95"/>
                <a:gd name="T18" fmla="*/ 84 w 84"/>
                <a:gd name="T19" fmla="*/ 23 h 95"/>
                <a:gd name="T20" fmla="*/ 84 w 84"/>
                <a:gd name="T21" fmla="*/ 0 h 95"/>
                <a:gd name="T22" fmla="*/ 72 w 84"/>
                <a:gd name="T23" fmla="*/ 6 h 95"/>
                <a:gd name="T24" fmla="*/ 54 w 84"/>
                <a:gd name="T25" fmla="*/ 12 h 95"/>
                <a:gd name="T26" fmla="*/ 42 w 84"/>
                <a:gd name="T27" fmla="*/ 18 h 95"/>
                <a:gd name="T28" fmla="*/ 30 w 84"/>
                <a:gd name="T29" fmla="*/ 29 h 95"/>
                <a:gd name="T30" fmla="*/ 18 w 84"/>
                <a:gd name="T31" fmla="*/ 41 h 95"/>
                <a:gd name="T32" fmla="*/ 12 w 84"/>
                <a:gd name="T33" fmla="*/ 59 h 95"/>
                <a:gd name="T34" fmla="*/ 0 w 84"/>
                <a:gd name="T35" fmla="*/ 77 h 95"/>
                <a:gd name="T36" fmla="*/ 0 w 84"/>
                <a:gd name="T37" fmla="*/ 95 h 95"/>
                <a:gd name="T38" fmla="*/ 0 w 84"/>
                <a:gd name="T39" fmla="*/ 95 h 95"/>
                <a:gd name="T40" fmla="*/ 18 w 84"/>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95"/>
                <a:gd name="T65" fmla="*/ 84 w 8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95">
                  <a:moveTo>
                    <a:pt x="18" y="95"/>
                  </a:moveTo>
                  <a:lnTo>
                    <a:pt x="18" y="95"/>
                  </a:lnTo>
                  <a:lnTo>
                    <a:pt x="18" y="77"/>
                  </a:lnTo>
                  <a:lnTo>
                    <a:pt x="24" y="65"/>
                  </a:lnTo>
                  <a:lnTo>
                    <a:pt x="36" y="53"/>
                  </a:lnTo>
                  <a:lnTo>
                    <a:pt x="42" y="41"/>
                  </a:lnTo>
                  <a:lnTo>
                    <a:pt x="54" y="35"/>
                  </a:lnTo>
                  <a:lnTo>
                    <a:pt x="66" y="23"/>
                  </a:lnTo>
                  <a:lnTo>
                    <a:pt x="72" y="23"/>
                  </a:lnTo>
                  <a:lnTo>
                    <a:pt x="84" y="23"/>
                  </a:lnTo>
                  <a:lnTo>
                    <a:pt x="84" y="0"/>
                  </a:lnTo>
                  <a:lnTo>
                    <a:pt x="72" y="6"/>
                  </a:lnTo>
                  <a:lnTo>
                    <a:pt x="54" y="12"/>
                  </a:lnTo>
                  <a:lnTo>
                    <a:pt x="42" y="18"/>
                  </a:lnTo>
                  <a:lnTo>
                    <a:pt x="30" y="29"/>
                  </a:lnTo>
                  <a:lnTo>
                    <a:pt x="18" y="41"/>
                  </a:lnTo>
                  <a:lnTo>
                    <a:pt x="12" y="59"/>
                  </a:lnTo>
                  <a:lnTo>
                    <a:pt x="0" y="77"/>
                  </a:lnTo>
                  <a:lnTo>
                    <a:pt x="0" y="95"/>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4" name="Freeform 37"/>
            <p:cNvSpPr>
              <a:spLocks/>
            </p:cNvSpPr>
            <p:nvPr/>
          </p:nvSpPr>
          <p:spPr bwMode="auto">
            <a:xfrm>
              <a:off x="3681" y="2891"/>
              <a:ext cx="60" cy="95"/>
            </a:xfrm>
            <a:custGeom>
              <a:avLst/>
              <a:gdLst>
                <a:gd name="T0" fmla="*/ 60 w 60"/>
                <a:gd name="T1" fmla="*/ 72 h 95"/>
                <a:gd name="T2" fmla="*/ 60 w 60"/>
                <a:gd name="T3" fmla="*/ 72 h 95"/>
                <a:gd name="T4" fmla="*/ 48 w 60"/>
                <a:gd name="T5" fmla="*/ 72 h 95"/>
                <a:gd name="T6" fmla="*/ 42 w 60"/>
                <a:gd name="T7" fmla="*/ 66 h 95"/>
                <a:gd name="T8" fmla="*/ 36 w 60"/>
                <a:gd name="T9" fmla="*/ 60 h 95"/>
                <a:gd name="T10" fmla="*/ 30 w 60"/>
                <a:gd name="T11" fmla="*/ 54 h 95"/>
                <a:gd name="T12" fmla="*/ 24 w 60"/>
                <a:gd name="T13" fmla="*/ 42 h 95"/>
                <a:gd name="T14" fmla="*/ 18 w 60"/>
                <a:gd name="T15" fmla="*/ 30 h 95"/>
                <a:gd name="T16" fmla="*/ 18 w 60"/>
                <a:gd name="T17" fmla="*/ 18 h 95"/>
                <a:gd name="T18" fmla="*/ 24 w 60"/>
                <a:gd name="T19" fmla="*/ 0 h 95"/>
                <a:gd name="T20" fmla="*/ 6 w 60"/>
                <a:gd name="T21" fmla="*/ 0 h 95"/>
                <a:gd name="T22" fmla="*/ 0 w 60"/>
                <a:gd name="T23" fmla="*/ 18 h 95"/>
                <a:gd name="T24" fmla="*/ 0 w 60"/>
                <a:gd name="T25" fmla="*/ 30 h 95"/>
                <a:gd name="T26" fmla="*/ 6 w 60"/>
                <a:gd name="T27" fmla="*/ 48 h 95"/>
                <a:gd name="T28" fmla="*/ 12 w 60"/>
                <a:gd name="T29" fmla="*/ 60 h 95"/>
                <a:gd name="T30" fmla="*/ 18 w 60"/>
                <a:gd name="T31" fmla="*/ 78 h 95"/>
                <a:gd name="T32" fmla="*/ 30 w 60"/>
                <a:gd name="T33" fmla="*/ 83 h 95"/>
                <a:gd name="T34" fmla="*/ 42 w 60"/>
                <a:gd name="T35" fmla="*/ 89 h 95"/>
                <a:gd name="T36" fmla="*/ 60 w 60"/>
                <a:gd name="T37" fmla="*/ 95 h 95"/>
                <a:gd name="T38" fmla="*/ 60 w 60"/>
                <a:gd name="T39" fmla="*/ 89 h 95"/>
                <a:gd name="T40" fmla="*/ 60 w 60"/>
                <a:gd name="T41" fmla="*/ 72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60" y="72"/>
                  </a:moveTo>
                  <a:lnTo>
                    <a:pt x="60" y="72"/>
                  </a:lnTo>
                  <a:lnTo>
                    <a:pt x="48" y="72"/>
                  </a:lnTo>
                  <a:lnTo>
                    <a:pt x="42" y="66"/>
                  </a:lnTo>
                  <a:lnTo>
                    <a:pt x="36" y="60"/>
                  </a:lnTo>
                  <a:lnTo>
                    <a:pt x="30" y="54"/>
                  </a:lnTo>
                  <a:lnTo>
                    <a:pt x="24" y="42"/>
                  </a:lnTo>
                  <a:lnTo>
                    <a:pt x="18" y="30"/>
                  </a:lnTo>
                  <a:lnTo>
                    <a:pt x="18" y="18"/>
                  </a:lnTo>
                  <a:lnTo>
                    <a:pt x="24" y="0"/>
                  </a:lnTo>
                  <a:lnTo>
                    <a:pt x="6" y="0"/>
                  </a:lnTo>
                  <a:lnTo>
                    <a:pt x="0" y="18"/>
                  </a:lnTo>
                  <a:lnTo>
                    <a:pt x="0" y="30"/>
                  </a:lnTo>
                  <a:lnTo>
                    <a:pt x="6" y="48"/>
                  </a:lnTo>
                  <a:lnTo>
                    <a:pt x="12" y="60"/>
                  </a:lnTo>
                  <a:lnTo>
                    <a:pt x="18" y="78"/>
                  </a:lnTo>
                  <a:lnTo>
                    <a:pt x="30" y="83"/>
                  </a:lnTo>
                  <a:lnTo>
                    <a:pt x="42" y="89"/>
                  </a:lnTo>
                  <a:lnTo>
                    <a:pt x="60" y="95"/>
                  </a:lnTo>
                  <a:lnTo>
                    <a:pt x="60" y="89"/>
                  </a:lnTo>
                  <a:lnTo>
                    <a:pt x="6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5" name="Freeform 38"/>
            <p:cNvSpPr>
              <a:spLocks/>
            </p:cNvSpPr>
            <p:nvPr/>
          </p:nvSpPr>
          <p:spPr bwMode="auto">
            <a:xfrm>
              <a:off x="3783" y="2915"/>
              <a:ext cx="84" cy="89"/>
            </a:xfrm>
            <a:custGeom>
              <a:avLst/>
              <a:gdLst>
                <a:gd name="T0" fmla="*/ 66 w 84"/>
                <a:gd name="T1" fmla="*/ 0 h 89"/>
                <a:gd name="T2" fmla="*/ 66 w 84"/>
                <a:gd name="T3" fmla="*/ 0 h 89"/>
                <a:gd name="T4" fmla="*/ 60 w 84"/>
                <a:gd name="T5" fmla="*/ 12 h 89"/>
                <a:gd name="T6" fmla="*/ 54 w 84"/>
                <a:gd name="T7" fmla="*/ 30 h 89"/>
                <a:gd name="T8" fmla="*/ 48 w 84"/>
                <a:gd name="T9" fmla="*/ 42 h 89"/>
                <a:gd name="T10" fmla="*/ 36 w 84"/>
                <a:gd name="T11" fmla="*/ 54 h 89"/>
                <a:gd name="T12" fmla="*/ 30 w 84"/>
                <a:gd name="T13" fmla="*/ 59 h 89"/>
                <a:gd name="T14" fmla="*/ 18 w 84"/>
                <a:gd name="T15" fmla="*/ 65 h 89"/>
                <a:gd name="T16" fmla="*/ 6 w 84"/>
                <a:gd name="T17" fmla="*/ 71 h 89"/>
                <a:gd name="T18" fmla="*/ 0 w 84"/>
                <a:gd name="T19" fmla="*/ 71 h 89"/>
                <a:gd name="T20" fmla="*/ 0 w 84"/>
                <a:gd name="T21" fmla="*/ 89 h 89"/>
                <a:gd name="T22" fmla="*/ 12 w 84"/>
                <a:gd name="T23" fmla="*/ 89 h 89"/>
                <a:gd name="T24" fmla="*/ 30 w 84"/>
                <a:gd name="T25" fmla="*/ 83 h 89"/>
                <a:gd name="T26" fmla="*/ 42 w 84"/>
                <a:gd name="T27" fmla="*/ 77 h 89"/>
                <a:gd name="T28" fmla="*/ 54 w 84"/>
                <a:gd name="T29" fmla="*/ 65 h 89"/>
                <a:gd name="T30" fmla="*/ 66 w 84"/>
                <a:gd name="T31" fmla="*/ 54 h 89"/>
                <a:gd name="T32" fmla="*/ 72 w 84"/>
                <a:gd name="T33" fmla="*/ 36 h 89"/>
                <a:gd name="T34" fmla="*/ 78 w 84"/>
                <a:gd name="T35" fmla="*/ 18 h 89"/>
                <a:gd name="T36" fmla="*/ 84 w 84"/>
                <a:gd name="T37" fmla="*/ 0 h 89"/>
                <a:gd name="T38" fmla="*/ 84 w 84"/>
                <a:gd name="T39" fmla="*/ 0 h 89"/>
                <a:gd name="T40" fmla="*/ 66 w 84"/>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89"/>
                <a:gd name="T65" fmla="*/ 84 w 84"/>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89">
                  <a:moveTo>
                    <a:pt x="66" y="0"/>
                  </a:moveTo>
                  <a:lnTo>
                    <a:pt x="66" y="0"/>
                  </a:lnTo>
                  <a:lnTo>
                    <a:pt x="60" y="12"/>
                  </a:lnTo>
                  <a:lnTo>
                    <a:pt x="54" y="30"/>
                  </a:lnTo>
                  <a:lnTo>
                    <a:pt x="48" y="42"/>
                  </a:lnTo>
                  <a:lnTo>
                    <a:pt x="36" y="54"/>
                  </a:lnTo>
                  <a:lnTo>
                    <a:pt x="30" y="59"/>
                  </a:lnTo>
                  <a:lnTo>
                    <a:pt x="18" y="65"/>
                  </a:lnTo>
                  <a:lnTo>
                    <a:pt x="6" y="71"/>
                  </a:lnTo>
                  <a:lnTo>
                    <a:pt x="0" y="71"/>
                  </a:lnTo>
                  <a:lnTo>
                    <a:pt x="0" y="89"/>
                  </a:lnTo>
                  <a:lnTo>
                    <a:pt x="12" y="89"/>
                  </a:lnTo>
                  <a:lnTo>
                    <a:pt x="30" y="83"/>
                  </a:lnTo>
                  <a:lnTo>
                    <a:pt x="42" y="77"/>
                  </a:lnTo>
                  <a:lnTo>
                    <a:pt x="54" y="65"/>
                  </a:lnTo>
                  <a:lnTo>
                    <a:pt x="66" y="54"/>
                  </a:lnTo>
                  <a:lnTo>
                    <a:pt x="72" y="36"/>
                  </a:lnTo>
                  <a:lnTo>
                    <a:pt x="78" y="18"/>
                  </a:lnTo>
                  <a:lnTo>
                    <a:pt x="84"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6" name="Freeform 39"/>
            <p:cNvSpPr>
              <a:spLocks/>
            </p:cNvSpPr>
            <p:nvPr/>
          </p:nvSpPr>
          <p:spPr bwMode="auto">
            <a:xfrm>
              <a:off x="3813" y="2819"/>
              <a:ext cx="60" cy="96"/>
            </a:xfrm>
            <a:custGeom>
              <a:avLst/>
              <a:gdLst>
                <a:gd name="T0" fmla="*/ 0 w 60"/>
                <a:gd name="T1" fmla="*/ 24 h 96"/>
                <a:gd name="T2" fmla="*/ 0 w 60"/>
                <a:gd name="T3" fmla="*/ 18 h 96"/>
                <a:gd name="T4" fmla="*/ 12 w 60"/>
                <a:gd name="T5" fmla="*/ 24 h 96"/>
                <a:gd name="T6" fmla="*/ 18 w 60"/>
                <a:gd name="T7" fmla="*/ 24 h 96"/>
                <a:gd name="T8" fmla="*/ 24 w 60"/>
                <a:gd name="T9" fmla="*/ 36 h 96"/>
                <a:gd name="T10" fmla="*/ 30 w 60"/>
                <a:gd name="T11" fmla="*/ 42 h 96"/>
                <a:gd name="T12" fmla="*/ 36 w 60"/>
                <a:gd name="T13" fmla="*/ 54 h 96"/>
                <a:gd name="T14" fmla="*/ 36 w 60"/>
                <a:gd name="T15" fmla="*/ 66 h 96"/>
                <a:gd name="T16" fmla="*/ 36 w 60"/>
                <a:gd name="T17" fmla="*/ 78 h 96"/>
                <a:gd name="T18" fmla="*/ 36 w 60"/>
                <a:gd name="T19" fmla="*/ 96 h 96"/>
                <a:gd name="T20" fmla="*/ 54 w 60"/>
                <a:gd name="T21" fmla="*/ 96 h 96"/>
                <a:gd name="T22" fmla="*/ 60 w 60"/>
                <a:gd name="T23" fmla="*/ 78 h 96"/>
                <a:gd name="T24" fmla="*/ 54 w 60"/>
                <a:gd name="T25" fmla="*/ 60 h 96"/>
                <a:gd name="T26" fmla="*/ 54 w 60"/>
                <a:gd name="T27" fmla="*/ 48 h 96"/>
                <a:gd name="T28" fmla="*/ 48 w 60"/>
                <a:gd name="T29" fmla="*/ 30 h 96"/>
                <a:gd name="T30" fmla="*/ 42 w 60"/>
                <a:gd name="T31" fmla="*/ 18 h 96"/>
                <a:gd name="T32" fmla="*/ 30 w 60"/>
                <a:gd name="T33" fmla="*/ 12 h 96"/>
                <a:gd name="T34" fmla="*/ 18 w 60"/>
                <a:gd name="T35" fmla="*/ 6 h 96"/>
                <a:gd name="T36" fmla="*/ 0 w 60"/>
                <a:gd name="T37" fmla="*/ 0 h 96"/>
                <a:gd name="T38" fmla="*/ 0 w 60"/>
                <a:gd name="T39" fmla="*/ 0 h 96"/>
                <a:gd name="T40" fmla="*/ 0 w 60"/>
                <a:gd name="T41" fmla="*/ 24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6"/>
                <a:gd name="T65" fmla="*/ 60 w 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6">
                  <a:moveTo>
                    <a:pt x="0" y="24"/>
                  </a:moveTo>
                  <a:lnTo>
                    <a:pt x="0" y="18"/>
                  </a:lnTo>
                  <a:lnTo>
                    <a:pt x="12" y="24"/>
                  </a:lnTo>
                  <a:lnTo>
                    <a:pt x="18" y="24"/>
                  </a:lnTo>
                  <a:lnTo>
                    <a:pt x="24" y="36"/>
                  </a:lnTo>
                  <a:lnTo>
                    <a:pt x="30" y="42"/>
                  </a:lnTo>
                  <a:lnTo>
                    <a:pt x="36" y="54"/>
                  </a:lnTo>
                  <a:lnTo>
                    <a:pt x="36" y="66"/>
                  </a:lnTo>
                  <a:lnTo>
                    <a:pt x="36" y="78"/>
                  </a:lnTo>
                  <a:lnTo>
                    <a:pt x="36" y="96"/>
                  </a:lnTo>
                  <a:lnTo>
                    <a:pt x="54" y="96"/>
                  </a:lnTo>
                  <a:lnTo>
                    <a:pt x="60" y="78"/>
                  </a:lnTo>
                  <a:lnTo>
                    <a:pt x="54" y="60"/>
                  </a:lnTo>
                  <a:lnTo>
                    <a:pt x="54" y="48"/>
                  </a:lnTo>
                  <a:lnTo>
                    <a:pt x="48" y="30"/>
                  </a:lnTo>
                  <a:lnTo>
                    <a:pt x="42" y="18"/>
                  </a:lnTo>
                  <a:lnTo>
                    <a:pt x="30" y="12"/>
                  </a:lnTo>
                  <a:lnTo>
                    <a:pt x="18"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7" name="Freeform 40"/>
            <p:cNvSpPr>
              <a:spLocks/>
            </p:cNvSpPr>
            <p:nvPr/>
          </p:nvSpPr>
          <p:spPr bwMode="auto">
            <a:xfrm>
              <a:off x="3729" y="2819"/>
              <a:ext cx="84" cy="96"/>
            </a:xfrm>
            <a:custGeom>
              <a:avLst/>
              <a:gdLst>
                <a:gd name="T0" fmla="*/ 18 w 84"/>
                <a:gd name="T1" fmla="*/ 96 h 96"/>
                <a:gd name="T2" fmla="*/ 18 w 84"/>
                <a:gd name="T3" fmla="*/ 96 h 96"/>
                <a:gd name="T4" fmla="*/ 18 w 84"/>
                <a:gd name="T5" fmla="*/ 78 h 96"/>
                <a:gd name="T6" fmla="*/ 24 w 84"/>
                <a:gd name="T7" fmla="*/ 66 h 96"/>
                <a:gd name="T8" fmla="*/ 36 w 84"/>
                <a:gd name="T9" fmla="*/ 54 h 96"/>
                <a:gd name="T10" fmla="*/ 42 w 84"/>
                <a:gd name="T11" fmla="*/ 42 h 96"/>
                <a:gd name="T12" fmla="*/ 54 w 84"/>
                <a:gd name="T13" fmla="*/ 36 h 96"/>
                <a:gd name="T14" fmla="*/ 66 w 84"/>
                <a:gd name="T15" fmla="*/ 24 h 96"/>
                <a:gd name="T16" fmla="*/ 72 w 84"/>
                <a:gd name="T17" fmla="*/ 24 h 96"/>
                <a:gd name="T18" fmla="*/ 84 w 84"/>
                <a:gd name="T19" fmla="*/ 24 h 96"/>
                <a:gd name="T20" fmla="*/ 84 w 84"/>
                <a:gd name="T21" fmla="*/ 0 h 96"/>
                <a:gd name="T22" fmla="*/ 72 w 84"/>
                <a:gd name="T23" fmla="*/ 6 h 96"/>
                <a:gd name="T24" fmla="*/ 54 w 84"/>
                <a:gd name="T25" fmla="*/ 12 h 96"/>
                <a:gd name="T26" fmla="*/ 42 w 84"/>
                <a:gd name="T27" fmla="*/ 18 h 96"/>
                <a:gd name="T28" fmla="*/ 30 w 84"/>
                <a:gd name="T29" fmla="*/ 30 h 96"/>
                <a:gd name="T30" fmla="*/ 18 w 84"/>
                <a:gd name="T31" fmla="*/ 42 h 96"/>
                <a:gd name="T32" fmla="*/ 6 w 84"/>
                <a:gd name="T33" fmla="*/ 60 h 96"/>
                <a:gd name="T34" fmla="*/ 0 w 84"/>
                <a:gd name="T35" fmla="*/ 72 h 96"/>
                <a:gd name="T36" fmla="*/ 0 w 84"/>
                <a:gd name="T37" fmla="*/ 96 h 96"/>
                <a:gd name="T38" fmla="*/ 0 w 84"/>
                <a:gd name="T39" fmla="*/ 96 h 96"/>
                <a:gd name="T40" fmla="*/ 18 w 84"/>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96"/>
                <a:gd name="T65" fmla="*/ 84 w 8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96">
                  <a:moveTo>
                    <a:pt x="18" y="96"/>
                  </a:moveTo>
                  <a:lnTo>
                    <a:pt x="18" y="96"/>
                  </a:lnTo>
                  <a:lnTo>
                    <a:pt x="18" y="78"/>
                  </a:lnTo>
                  <a:lnTo>
                    <a:pt x="24" y="66"/>
                  </a:lnTo>
                  <a:lnTo>
                    <a:pt x="36" y="54"/>
                  </a:lnTo>
                  <a:lnTo>
                    <a:pt x="42" y="42"/>
                  </a:lnTo>
                  <a:lnTo>
                    <a:pt x="54" y="36"/>
                  </a:lnTo>
                  <a:lnTo>
                    <a:pt x="66" y="24"/>
                  </a:lnTo>
                  <a:lnTo>
                    <a:pt x="72" y="24"/>
                  </a:lnTo>
                  <a:lnTo>
                    <a:pt x="84" y="24"/>
                  </a:lnTo>
                  <a:lnTo>
                    <a:pt x="84" y="0"/>
                  </a:lnTo>
                  <a:lnTo>
                    <a:pt x="72" y="6"/>
                  </a:lnTo>
                  <a:lnTo>
                    <a:pt x="54" y="12"/>
                  </a:lnTo>
                  <a:lnTo>
                    <a:pt x="42" y="18"/>
                  </a:lnTo>
                  <a:lnTo>
                    <a:pt x="30" y="30"/>
                  </a:lnTo>
                  <a:lnTo>
                    <a:pt x="18" y="42"/>
                  </a:lnTo>
                  <a:lnTo>
                    <a:pt x="6" y="60"/>
                  </a:lnTo>
                  <a:lnTo>
                    <a:pt x="0" y="72"/>
                  </a:lnTo>
                  <a:lnTo>
                    <a:pt x="0" y="96"/>
                  </a:lnTo>
                  <a:lnTo>
                    <a:pt x="1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8" name="Freeform 41"/>
            <p:cNvSpPr>
              <a:spLocks/>
            </p:cNvSpPr>
            <p:nvPr/>
          </p:nvSpPr>
          <p:spPr bwMode="auto">
            <a:xfrm>
              <a:off x="3723" y="2915"/>
              <a:ext cx="60" cy="95"/>
            </a:xfrm>
            <a:custGeom>
              <a:avLst/>
              <a:gdLst>
                <a:gd name="T0" fmla="*/ 60 w 60"/>
                <a:gd name="T1" fmla="*/ 71 h 95"/>
                <a:gd name="T2" fmla="*/ 60 w 60"/>
                <a:gd name="T3" fmla="*/ 71 h 95"/>
                <a:gd name="T4" fmla="*/ 48 w 60"/>
                <a:gd name="T5" fmla="*/ 71 h 95"/>
                <a:gd name="T6" fmla="*/ 42 w 60"/>
                <a:gd name="T7" fmla="*/ 65 h 95"/>
                <a:gd name="T8" fmla="*/ 36 w 60"/>
                <a:gd name="T9" fmla="*/ 59 h 95"/>
                <a:gd name="T10" fmla="*/ 30 w 60"/>
                <a:gd name="T11" fmla="*/ 54 h 95"/>
                <a:gd name="T12" fmla="*/ 24 w 60"/>
                <a:gd name="T13" fmla="*/ 42 h 95"/>
                <a:gd name="T14" fmla="*/ 18 w 60"/>
                <a:gd name="T15" fmla="*/ 30 h 95"/>
                <a:gd name="T16" fmla="*/ 18 w 60"/>
                <a:gd name="T17" fmla="*/ 18 h 95"/>
                <a:gd name="T18" fmla="*/ 24 w 60"/>
                <a:gd name="T19" fmla="*/ 0 h 95"/>
                <a:gd name="T20" fmla="*/ 6 w 60"/>
                <a:gd name="T21" fmla="*/ 0 h 95"/>
                <a:gd name="T22" fmla="*/ 0 w 60"/>
                <a:gd name="T23" fmla="*/ 18 h 95"/>
                <a:gd name="T24" fmla="*/ 0 w 60"/>
                <a:gd name="T25" fmla="*/ 30 h 95"/>
                <a:gd name="T26" fmla="*/ 6 w 60"/>
                <a:gd name="T27" fmla="*/ 48 h 95"/>
                <a:gd name="T28" fmla="*/ 12 w 60"/>
                <a:gd name="T29" fmla="*/ 59 h 95"/>
                <a:gd name="T30" fmla="*/ 18 w 60"/>
                <a:gd name="T31" fmla="*/ 77 h 95"/>
                <a:gd name="T32" fmla="*/ 30 w 60"/>
                <a:gd name="T33" fmla="*/ 83 h 95"/>
                <a:gd name="T34" fmla="*/ 42 w 60"/>
                <a:gd name="T35" fmla="*/ 89 h 95"/>
                <a:gd name="T36" fmla="*/ 60 w 60"/>
                <a:gd name="T37" fmla="*/ 95 h 95"/>
                <a:gd name="T38" fmla="*/ 60 w 60"/>
                <a:gd name="T39" fmla="*/ 89 h 95"/>
                <a:gd name="T40" fmla="*/ 60 w 60"/>
                <a:gd name="T41" fmla="*/ 71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60" y="71"/>
                  </a:moveTo>
                  <a:lnTo>
                    <a:pt x="60" y="71"/>
                  </a:lnTo>
                  <a:lnTo>
                    <a:pt x="48" y="71"/>
                  </a:lnTo>
                  <a:lnTo>
                    <a:pt x="42" y="65"/>
                  </a:lnTo>
                  <a:lnTo>
                    <a:pt x="36" y="59"/>
                  </a:lnTo>
                  <a:lnTo>
                    <a:pt x="30" y="54"/>
                  </a:lnTo>
                  <a:lnTo>
                    <a:pt x="24" y="42"/>
                  </a:lnTo>
                  <a:lnTo>
                    <a:pt x="18" y="30"/>
                  </a:lnTo>
                  <a:lnTo>
                    <a:pt x="18" y="18"/>
                  </a:lnTo>
                  <a:lnTo>
                    <a:pt x="24" y="0"/>
                  </a:lnTo>
                  <a:lnTo>
                    <a:pt x="6" y="0"/>
                  </a:lnTo>
                  <a:lnTo>
                    <a:pt x="0" y="18"/>
                  </a:lnTo>
                  <a:lnTo>
                    <a:pt x="0" y="30"/>
                  </a:lnTo>
                  <a:lnTo>
                    <a:pt x="6" y="48"/>
                  </a:lnTo>
                  <a:lnTo>
                    <a:pt x="12" y="59"/>
                  </a:lnTo>
                  <a:lnTo>
                    <a:pt x="18" y="77"/>
                  </a:lnTo>
                  <a:lnTo>
                    <a:pt x="30" y="83"/>
                  </a:lnTo>
                  <a:lnTo>
                    <a:pt x="42" y="89"/>
                  </a:lnTo>
                  <a:lnTo>
                    <a:pt x="60" y="95"/>
                  </a:lnTo>
                  <a:lnTo>
                    <a:pt x="60" y="89"/>
                  </a:lnTo>
                  <a:lnTo>
                    <a:pt x="60"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59" name="Freeform 42"/>
            <p:cNvSpPr>
              <a:spLocks/>
            </p:cNvSpPr>
            <p:nvPr/>
          </p:nvSpPr>
          <p:spPr bwMode="auto">
            <a:xfrm>
              <a:off x="3819" y="2939"/>
              <a:ext cx="90" cy="89"/>
            </a:xfrm>
            <a:custGeom>
              <a:avLst/>
              <a:gdLst>
                <a:gd name="T0" fmla="*/ 72 w 90"/>
                <a:gd name="T1" fmla="*/ 0 h 89"/>
                <a:gd name="T2" fmla="*/ 72 w 90"/>
                <a:gd name="T3" fmla="*/ 0 h 89"/>
                <a:gd name="T4" fmla="*/ 66 w 90"/>
                <a:gd name="T5" fmla="*/ 12 h 89"/>
                <a:gd name="T6" fmla="*/ 60 w 90"/>
                <a:gd name="T7" fmla="*/ 30 h 89"/>
                <a:gd name="T8" fmla="*/ 54 w 90"/>
                <a:gd name="T9" fmla="*/ 41 h 89"/>
                <a:gd name="T10" fmla="*/ 42 w 90"/>
                <a:gd name="T11" fmla="*/ 53 h 89"/>
                <a:gd name="T12" fmla="*/ 36 w 90"/>
                <a:gd name="T13" fmla="*/ 59 h 89"/>
                <a:gd name="T14" fmla="*/ 24 w 90"/>
                <a:gd name="T15" fmla="*/ 65 h 89"/>
                <a:gd name="T16" fmla="*/ 12 w 90"/>
                <a:gd name="T17" fmla="*/ 71 h 89"/>
                <a:gd name="T18" fmla="*/ 0 w 90"/>
                <a:gd name="T19" fmla="*/ 71 h 89"/>
                <a:gd name="T20" fmla="*/ 0 w 90"/>
                <a:gd name="T21" fmla="*/ 89 h 89"/>
                <a:gd name="T22" fmla="*/ 18 w 90"/>
                <a:gd name="T23" fmla="*/ 89 h 89"/>
                <a:gd name="T24" fmla="*/ 30 w 90"/>
                <a:gd name="T25" fmla="*/ 83 h 89"/>
                <a:gd name="T26" fmla="*/ 48 w 90"/>
                <a:gd name="T27" fmla="*/ 77 h 89"/>
                <a:gd name="T28" fmla="*/ 60 w 90"/>
                <a:gd name="T29" fmla="*/ 65 h 89"/>
                <a:gd name="T30" fmla="*/ 72 w 90"/>
                <a:gd name="T31" fmla="*/ 53 h 89"/>
                <a:gd name="T32" fmla="*/ 78 w 90"/>
                <a:gd name="T33" fmla="*/ 35 h 89"/>
                <a:gd name="T34" fmla="*/ 84 w 90"/>
                <a:gd name="T35" fmla="*/ 18 h 89"/>
                <a:gd name="T36" fmla="*/ 90 w 90"/>
                <a:gd name="T37" fmla="*/ 0 h 89"/>
                <a:gd name="T38" fmla="*/ 90 w 90"/>
                <a:gd name="T39" fmla="*/ 0 h 89"/>
                <a:gd name="T40" fmla="*/ 72 w 90"/>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89"/>
                <a:gd name="T65" fmla="*/ 90 w 90"/>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89">
                  <a:moveTo>
                    <a:pt x="72" y="0"/>
                  </a:moveTo>
                  <a:lnTo>
                    <a:pt x="72" y="0"/>
                  </a:lnTo>
                  <a:lnTo>
                    <a:pt x="66" y="12"/>
                  </a:lnTo>
                  <a:lnTo>
                    <a:pt x="60" y="30"/>
                  </a:lnTo>
                  <a:lnTo>
                    <a:pt x="54" y="41"/>
                  </a:lnTo>
                  <a:lnTo>
                    <a:pt x="42" y="53"/>
                  </a:lnTo>
                  <a:lnTo>
                    <a:pt x="36" y="59"/>
                  </a:lnTo>
                  <a:lnTo>
                    <a:pt x="24" y="65"/>
                  </a:lnTo>
                  <a:lnTo>
                    <a:pt x="12" y="71"/>
                  </a:lnTo>
                  <a:lnTo>
                    <a:pt x="0" y="71"/>
                  </a:lnTo>
                  <a:lnTo>
                    <a:pt x="0" y="89"/>
                  </a:lnTo>
                  <a:lnTo>
                    <a:pt x="18" y="89"/>
                  </a:lnTo>
                  <a:lnTo>
                    <a:pt x="30" y="83"/>
                  </a:lnTo>
                  <a:lnTo>
                    <a:pt x="48" y="77"/>
                  </a:lnTo>
                  <a:lnTo>
                    <a:pt x="60" y="65"/>
                  </a:lnTo>
                  <a:lnTo>
                    <a:pt x="72" y="53"/>
                  </a:lnTo>
                  <a:lnTo>
                    <a:pt x="78" y="35"/>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0" name="Freeform 43"/>
            <p:cNvSpPr>
              <a:spLocks/>
            </p:cNvSpPr>
            <p:nvPr/>
          </p:nvSpPr>
          <p:spPr bwMode="auto">
            <a:xfrm>
              <a:off x="3855" y="2843"/>
              <a:ext cx="54" cy="96"/>
            </a:xfrm>
            <a:custGeom>
              <a:avLst/>
              <a:gdLst>
                <a:gd name="T0" fmla="*/ 0 w 54"/>
                <a:gd name="T1" fmla="*/ 24 h 96"/>
                <a:gd name="T2" fmla="*/ 0 w 54"/>
                <a:gd name="T3" fmla="*/ 18 h 96"/>
                <a:gd name="T4" fmla="*/ 6 w 54"/>
                <a:gd name="T5" fmla="*/ 24 h 96"/>
                <a:gd name="T6" fmla="*/ 18 w 54"/>
                <a:gd name="T7" fmla="*/ 24 h 96"/>
                <a:gd name="T8" fmla="*/ 24 w 54"/>
                <a:gd name="T9" fmla="*/ 30 h 96"/>
                <a:gd name="T10" fmla="*/ 30 w 54"/>
                <a:gd name="T11" fmla="*/ 42 h 96"/>
                <a:gd name="T12" fmla="*/ 36 w 54"/>
                <a:gd name="T13" fmla="*/ 48 h 96"/>
                <a:gd name="T14" fmla="*/ 36 w 54"/>
                <a:gd name="T15" fmla="*/ 66 h 96"/>
                <a:gd name="T16" fmla="*/ 36 w 54"/>
                <a:gd name="T17" fmla="*/ 78 h 96"/>
                <a:gd name="T18" fmla="*/ 36 w 54"/>
                <a:gd name="T19" fmla="*/ 96 h 96"/>
                <a:gd name="T20" fmla="*/ 54 w 54"/>
                <a:gd name="T21" fmla="*/ 96 h 96"/>
                <a:gd name="T22" fmla="*/ 54 w 54"/>
                <a:gd name="T23" fmla="*/ 78 h 96"/>
                <a:gd name="T24" fmla="*/ 54 w 54"/>
                <a:gd name="T25" fmla="*/ 60 h 96"/>
                <a:gd name="T26" fmla="*/ 54 w 54"/>
                <a:gd name="T27" fmla="*/ 48 h 96"/>
                <a:gd name="T28" fmla="*/ 48 w 54"/>
                <a:gd name="T29" fmla="*/ 30 h 96"/>
                <a:gd name="T30" fmla="*/ 36 w 54"/>
                <a:gd name="T31" fmla="*/ 18 h 96"/>
                <a:gd name="T32" fmla="*/ 30 w 54"/>
                <a:gd name="T33" fmla="*/ 12 h 96"/>
                <a:gd name="T34" fmla="*/ 12 w 54"/>
                <a:gd name="T35" fmla="*/ 6 h 96"/>
                <a:gd name="T36" fmla="*/ 0 w 54"/>
                <a:gd name="T37" fmla="*/ 0 h 96"/>
                <a:gd name="T38" fmla="*/ 0 w 54"/>
                <a:gd name="T39" fmla="*/ 0 h 96"/>
                <a:gd name="T40" fmla="*/ 0 w 54"/>
                <a:gd name="T41" fmla="*/ 24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0" y="24"/>
                  </a:moveTo>
                  <a:lnTo>
                    <a:pt x="0" y="18"/>
                  </a:lnTo>
                  <a:lnTo>
                    <a:pt x="6" y="24"/>
                  </a:lnTo>
                  <a:lnTo>
                    <a:pt x="18" y="24"/>
                  </a:lnTo>
                  <a:lnTo>
                    <a:pt x="24" y="30"/>
                  </a:lnTo>
                  <a:lnTo>
                    <a:pt x="30" y="42"/>
                  </a:lnTo>
                  <a:lnTo>
                    <a:pt x="36" y="48"/>
                  </a:lnTo>
                  <a:lnTo>
                    <a:pt x="36" y="66"/>
                  </a:lnTo>
                  <a:lnTo>
                    <a:pt x="36" y="78"/>
                  </a:lnTo>
                  <a:lnTo>
                    <a:pt x="36" y="96"/>
                  </a:lnTo>
                  <a:lnTo>
                    <a:pt x="54" y="96"/>
                  </a:lnTo>
                  <a:lnTo>
                    <a:pt x="54" y="78"/>
                  </a:lnTo>
                  <a:lnTo>
                    <a:pt x="54" y="60"/>
                  </a:lnTo>
                  <a:lnTo>
                    <a:pt x="54" y="48"/>
                  </a:lnTo>
                  <a:lnTo>
                    <a:pt x="48" y="30"/>
                  </a:lnTo>
                  <a:lnTo>
                    <a:pt x="36" y="18"/>
                  </a:lnTo>
                  <a:lnTo>
                    <a:pt x="30" y="12"/>
                  </a:lnTo>
                  <a:lnTo>
                    <a:pt x="12"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1" name="Freeform 44"/>
            <p:cNvSpPr>
              <a:spLocks/>
            </p:cNvSpPr>
            <p:nvPr/>
          </p:nvSpPr>
          <p:spPr bwMode="auto">
            <a:xfrm>
              <a:off x="3765" y="2843"/>
              <a:ext cx="90" cy="96"/>
            </a:xfrm>
            <a:custGeom>
              <a:avLst/>
              <a:gdLst>
                <a:gd name="T0" fmla="*/ 18 w 90"/>
                <a:gd name="T1" fmla="*/ 96 h 96"/>
                <a:gd name="T2" fmla="*/ 18 w 90"/>
                <a:gd name="T3" fmla="*/ 96 h 96"/>
                <a:gd name="T4" fmla="*/ 24 w 90"/>
                <a:gd name="T5" fmla="*/ 78 h 96"/>
                <a:gd name="T6" fmla="*/ 30 w 90"/>
                <a:gd name="T7" fmla="*/ 66 h 96"/>
                <a:gd name="T8" fmla="*/ 36 w 90"/>
                <a:gd name="T9" fmla="*/ 54 h 96"/>
                <a:gd name="T10" fmla="*/ 48 w 90"/>
                <a:gd name="T11" fmla="*/ 42 h 96"/>
                <a:gd name="T12" fmla="*/ 60 w 90"/>
                <a:gd name="T13" fmla="*/ 30 h 96"/>
                <a:gd name="T14" fmla="*/ 66 w 90"/>
                <a:gd name="T15" fmla="*/ 24 h 96"/>
                <a:gd name="T16" fmla="*/ 78 w 90"/>
                <a:gd name="T17" fmla="*/ 24 h 96"/>
                <a:gd name="T18" fmla="*/ 90 w 90"/>
                <a:gd name="T19" fmla="*/ 24 h 96"/>
                <a:gd name="T20" fmla="*/ 90 w 90"/>
                <a:gd name="T21" fmla="*/ 0 h 96"/>
                <a:gd name="T22" fmla="*/ 72 w 90"/>
                <a:gd name="T23" fmla="*/ 6 h 96"/>
                <a:gd name="T24" fmla="*/ 60 w 90"/>
                <a:gd name="T25" fmla="*/ 12 h 96"/>
                <a:gd name="T26" fmla="*/ 48 w 90"/>
                <a:gd name="T27" fmla="*/ 18 h 96"/>
                <a:gd name="T28" fmla="*/ 36 w 90"/>
                <a:gd name="T29" fmla="*/ 30 h 96"/>
                <a:gd name="T30" fmla="*/ 24 w 90"/>
                <a:gd name="T31" fmla="*/ 42 h 96"/>
                <a:gd name="T32" fmla="*/ 12 w 90"/>
                <a:gd name="T33" fmla="*/ 60 h 96"/>
                <a:gd name="T34" fmla="*/ 6 w 90"/>
                <a:gd name="T35" fmla="*/ 78 h 96"/>
                <a:gd name="T36" fmla="*/ 0 w 90"/>
                <a:gd name="T37" fmla="*/ 96 h 96"/>
                <a:gd name="T38" fmla="*/ 0 w 90"/>
                <a:gd name="T39" fmla="*/ 96 h 96"/>
                <a:gd name="T40" fmla="*/ 18 w 90"/>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6"/>
                <a:gd name="T65" fmla="*/ 90 w 9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6">
                  <a:moveTo>
                    <a:pt x="18" y="96"/>
                  </a:moveTo>
                  <a:lnTo>
                    <a:pt x="18" y="96"/>
                  </a:lnTo>
                  <a:lnTo>
                    <a:pt x="24" y="78"/>
                  </a:lnTo>
                  <a:lnTo>
                    <a:pt x="30" y="66"/>
                  </a:lnTo>
                  <a:lnTo>
                    <a:pt x="36" y="54"/>
                  </a:lnTo>
                  <a:lnTo>
                    <a:pt x="48" y="42"/>
                  </a:lnTo>
                  <a:lnTo>
                    <a:pt x="60" y="30"/>
                  </a:lnTo>
                  <a:lnTo>
                    <a:pt x="66" y="24"/>
                  </a:lnTo>
                  <a:lnTo>
                    <a:pt x="78" y="24"/>
                  </a:lnTo>
                  <a:lnTo>
                    <a:pt x="90" y="24"/>
                  </a:lnTo>
                  <a:lnTo>
                    <a:pt x="90" y="0"/>
                  </a:lnTo>
                  <a:lnTo>
                    <a:pt x="72" y="6"/>
                  </a:lnTo>
                  <a:lnTo>
                    <a:pt x="60" y="12"/>
                  </a:lnTo>
                  <a:lnTo>
                    <a:pt x="48" y="18"/>
                  </a:lnTo>
                  <a:lnTo>
                    <a:pt x="36" y="30"/>
                  </a:lnTo>
                  <a:lnTo>
                    <a:pt x="24" y="42"/>
                  </a:lnTo>
                  <a:lnTo>
                    <a:pt x="12" y="60"/>
                  </a:lnTo>
                  <a:lnTo>
                    <a:pt x="6" y="78"/>
                  </a:lnTo>
                  <a:lnTo>
                    <a:pt x="0" y="96"/>
                  </a:lnTo>
                  <a:lnTo>
                    <a:pt x="1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2" name="Freeform 45"/>
            <p:cNvSpPr>
              <a:spLocks/>
            </p:cNvSpPr>
            <p:nvPr/>
          </p:nvSpPr>
          <p:spPr bwMode="auto">
            <a:xfrm>
              <a:off x="3765" y="2939"/>
              <a:ext cx="54" cy="89"/>
            </a:xfrm>
            <a:custGeom>
              <a:avLst/>
              <a:gdLst>
                <a:gd name="T0" fmla="*/ 54 w 54"/>
                <a:gd name="T1" fmla="*/ 71 h 89"/>
                <a:gd name="T2" fmla="*/ 54 w 54"/>
                <a:gd name="T3" fmla="*/ 71 h 89"/>
                <a:gd name="T4" fmla="*/ 48 w 54"/>
                <a:gd name="T5" fmla="*/ 71 h 89"/>
                <a:gd name="T6" fmla="*/ 42 w 54"/>
                <a:gd name="T7" fmla="*/ 65 h 89"/>
                <a:gd name="T8" fmla="*/ 30 w 54"/>
                <a:gd name="T9" fmla="*/ 59 h 89"/>
                <a:gd name="T10" fmla="*/ 24 w 54"/>
                <a:gd name="T11" fmla="*/ 53 h 89"/>
                <a:gd name="T12" fmla="*/ 24 w 54"/>
                <a:gd name="T13" fmla="*/ 41 h 89"/>
                <a:gd name="T14" fmla="*/ 18 w 54"/>
                <a:gd name="T15" fmla="*/ 30 h 89"/>
                <a:gd name="T16" fmla="*/ 18 w 54"/>
                <a:gd name="T17" fmla="*/ 18 h 89"/>
                <a:gd name="T18" fmla="*/ 18 w 54"/>
                <a:gd name="T19" fmla="*/ 0 h 89"/>
                <a:gd name="T20" fmla="*/ 0 w 54"/>
                <a:gd name="T21" fmla="*/ 0 h 89"/>
                <a:gd name="T22" fmla="*/ 0 w 54"/>
                <a:gd name="T23" fmla="*/ 18 h 89"/>
                <a:gd name="T24" fmla="*/ 0 w 54"/>
                <a:gd name="T25" fmla="*/ 30 h 89"/>
                <a:gd name="T26" fmla="*/ 6 w 54"/>
                <a:gd name="T27" fmla="*/ 47 h 89"/>
                <a:gd name="T28" fmla="*/ 12 w 54"/>
                <a:gd name="T29" fmla="*/ 59 h 89"/>
                <a:gd name="T30" fmla="*/ 18 w 54"/>
                <a:gd name="T31" fmla="*/ 71 h 89"/>
                <a:gd name="T32" fmla="*/ 30 w 54"/>
                <a:gd name="T33" fmla="*/ 83 h 89"/>
                <a:gd name="T34" fmla="*/ 42 w 54"/>
                <a:gd name="T35" fmla="*/ 89 h 89"/>
                <a:gd name="T36" fmla="*/ 54 w 54"/>
                <a:gd name="T37" fmla="*/ 89 h 89"/>
                <a:gd name="T38" fmla="*/ 54 w 54"/>
                <a:gd name="T39" fmla="*/ 89 h 89"/>
                <a:gd name="T40" fmla="*/ 54 w 54"/>
                <a:gd name="T41" fmla="*/ 71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9"/>
                <a:gd name="T65" fmla="*/ 54 w 54"/>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9">
                  <a:moveTo>
                    <a:pt x="54" y="71"/>
                  </a:moveTo>
                  <a:lnTo>
                    <a:pt x="54" y="71"/>
                  </a:lnTo>
                  <a:lnTo>
                    <a:pt x="48" y="71"/>
                  </a:lnTo>
                  <a:lnTo>
                    <a:pt x="42" y="65"/>
                  </a:lnTo>
                  <a:lnTo>
                    <a:pt x="30" y="59"/>
                  </a:lnTo>
                  <a:lnTo>
                    <a:pt x="24" y="53"/>
                  </a:lnTo>
                  <a:lnTo>
                    <a:pt x="24" y="41"/>
                  </a:lnTo>
                  <a:lnTo>
                    <a:pt x="18" y="30"/>
                  </a:lnTo>
                  <a:lnTo>
                    <a:pt x="18" y="18"/>
                  </a:lnTo>
                  <a:lnTo>
                    <a:pt x="18" y="0"/>
                  </a:lnTo>
                  <a:lnTo>
                    <a:pt x="0" y="0"/>
                  </a:lnTo>
                  <a:lnTo>
                    <a:pt x="0" y="18"/>
                  </a:lnTo>
                  <a:lnTo>
                    <a:pt x="0" y="30"/>
                  </a:lnTo>
                  <a:lnTo>
                    <a:pt x="6" y="47"/>
                  </a:lnTo>
                  <a:lnTo>
                    <a:pt x="12" y="59"/>
                  </a:lnTo>
                  <a:lnTo>
                    <a:pt x="18" y="71"/>
                  </a:lnTo>
                  <a:lnTo>
                    <a:pt x="30" y="83"/>
                  </a:lnTo>
                  <a:lnTo>
                    <a:pt x="42" y="89"/>
                  </a:lnTo>
                  <a:lnTo>
                    <a:pt x="54" y="89"/>
                  </a:lnTo>
                  <a:lnTo>
                    <a:pt x="54"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3" name="Freeform 46"/>
            <p:cNvSpPr>
              <a:spLocks/>
            </p:cNvSpPr>
            <p:nvPr/>
          </p:nvSpPr>
          <p:spPr bwMode="auto">
            <a:xfrm>
              <a:off x="3861" y="2963"/>
              <a:ext cx="90" cy="95"/>
            </a:xfrm>
            <a:custGeom>
              <a:avLst/>
              <a:gdLst>
                <a:gd name="T0" fmla="*/ 72 w 90"/>
                <a:gd name="T1" fmla="*/ 0 h 95"/>
                <a:gd name="T2" fmla="*/ 72 w 90"/>
                <a:gd name="T3" fmla="*/ 0 h 95"/>
                <a:gd name="T4" fmla="*/ 66 w 90"/>
                <a:gd name="T5" fmla="*/ 11 h 95"/>
                <a:gd name="T6" fmla="*/ 60 w 90"/>
                <a:gd name="T7" fmla="*/ 29 h 95"/>
                <a:gd name="T8" fmla="*/ 54 w 90"/>
                <a:gd name="T9" fmla="*/ 41 h 95"/>
                <a:gd name="T10" fmla="*/ 42 w 90"/>
                <a:gd name="T11" fmla="*/ 53 h 95"/>
                <a:gd name="T12" fmla="*/ 36 w 90"/>
                <a:gd name="T13" fmla="*/ 59 h 95"/>
                <a:gd name="T14" fmla="*/ 24 w 90"/>
                <a:gd name="T15" fmla="*/ 65 h 95"/>
                <a:gd name="T16" fmla="*/ 12 w 90"/>
                <a:gd name="T17" fmla="*/ 71 h 95"/>
                <a:gd name="T18" fmla="*/ 0 w 90"/>
                <a:gd name="T19" fmla="*/ 71 h 95"/>
                <a:gd name="T20" fmla="*/ 0 w 90"/>
                <a:gd name="T21" fmla="*/ 95 h 95"/>
                <a:gd name="T22" fmla="*/ 18 w 90"/>
                <a:gd name="T23" fmla="*/ 89 h 95"/>
                <a:gd name="T24" fmla="*/ 30 w 90"/>
                <a:gd name="T25" fmla="*/ 83 h 95"/>
                <a:gd name="T26" fmla="*/ 48 w 90"/>
                <a:gd name="T27" fmla="*/ 77 h 95"/>
                <a:gd name="T28" fmla="*/ 60 w 90"/>
                <a:gd name="T29" fmla="*/ 65 h 95"/>
                <a:gd name="T30" fmla="*/ 66 w 90"/>
                <a:gd name="T31" fmla="*/ 53 h 95"/>
                <a:gd name="T32" fmla="*/ 78 w 90"/>
                <a:gd name="T33" fmla="*/ 35 h 95"/>
                <a:gd name="T34" fmla="*/ 84 w 90"/>
                <a:gd name="T35" fmla="*/ 17 h 95"/>
                <a:gd name="T36" fmla="*/ 90 w 90"/>
                <a:gd name="T37" fmla="*/ 0 h 95"/>
                <a:gd name="T38" fmla="*/ 90 w 90"/>
                <a:gd name="T39" fmla="*/ 0 h 95"/>
                <a:gd name="T40" fmla="*/ 72 w 90"/>
                <a:gd name="T41" fmla="*/ 0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72" y="0"/>
                  </a:moveTo>
                  <a:lnTo>
                    <a:pt x="72" y="0"/>
                  </a:lnTo>
                  <a:lnTo>
                    <a:pt x="66" y="11"/>
                  </a:lnTo>
                  <a:lnTo>
                    <a:pt x="60" y="29"/>
                  </a:lnTo>
                  <a:lnTo>
                    <a:pt x="54" y="41"/>
                  </a:lnTo>
                  <a:lnTo>
                    <a:pt x="42" y="53"/>
                  </a:lnTo>
                  <a:lnTo>
                    <a:pt x="36" y="59"/>
                  </a:lnTo>
                  <a:lnTo>
                    <a:pt x="24" y="65"/>
                  </a:lnTo>
                  <a:lnTo>
                    <a:pt x="12" y="71"/>
                  </a:lnTo>
                  <a:lnTo>
                    <a:pt x="0" y="71"/>
                  </a:lnTo>
                  <a:lnTo>
                    <a:pt x="0" y="95"/>
                  </a:lnTo>
                  <a:lnTo>
                    <a:pt x="18" y="89"/>
                  </a:lnTo>
                  <a:lnTo>
                    <a:pt x="30" y="83"/>
                  </a:lnTo>
                  <a:lnTo>
                    <a:pt x="48" y="77"/>
                  </a:lnTo>
                  <a:lnTo>
                    <a:pt x="60" y="65"/>
                  </a:lnTo>
                  <a:lnTo>
                    <a:pt x="66" y="53"/>
                  </a:lnTo>
                  <a:lnTo>
                    <a:pt x="78" y="35"/>
                  </a:lnTo>
                  <a:lnTo>
                    <a:pt x="84" y="17"/>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4" name="Freeform 47"/>
            <p:cNvSpPr>
              <a:spLocks/>
            </p:cNvSpPr>
            <p:nvPr/>
          </p:nvSpPr>
          <p:spPr bwMode="auto">
            <a:xfrm>
              <a:off x="3897" y="2867"/>
              <a:ext cx="54" cy="96"/>
            </a:xfrm>
            <a:custGeom>
              <a:avLst/>
              <a:gdLst>
                <a:gd name="T0" fmla="*/ 0 w 54"/>
                <a:gd name="T1" fmla="*/ 24 h 96"/>
                <a:gd name="T2" fmla="*/ 0 w 54"/>
                <a:gd name="T3" fmla="*/ 24 h 96"/>
                <a:gd name="T4" fmla="*/ 12 w 54"/>
                <a:gd name="T5" fmla="*/ 24 h 96"/>
                <a:gd name="T6" fmla="*/ 18 w 54"/>
                <a:gd name="T7" fmla="*/ 24 h 96"/>
                <a:gd name="T8" fmla="*/ 24 w 54"/>
                <a:gd name="T9" fmla="*/ 30 h 96"/>
                <a:gd name="T10" fmla="*/ 30 w 54"/>
                <a:gd name="T11" fmla="*/ 42 h 96"/>
                <a:gd name="T12" fmla="*/ 36 w 54"/>
                <a:gd name="T13" fmla="*/ 54 h 96"/>
                <a:gd name="T14" fmla="*/ 36 w 54"/>
                <a:gd name="T15" fmla="*/ 66 h 96"/>
                <a:gd name="T16" fmla="*/ 36 w 54"/>
                <a:gd name="T17" fmla="*/ 78 h 96"/>
                <a:gd name="T18" fmla="*/ 36 w 54"/>
                <a:gd name="T19" fmla="*/ 96 h 96"/>
                <a:gd name="T20" fmla="*/ 54 w 54"/>
                <a:gd name="T21" fmla="*/ 96 h 96"/>
                <a:gd name="T22" fmla="*/ 54 w 54"/>
                <a:gd name="T23" fmla="*/ 78 h 96"/>
                <a:gd name="T24" fmla="*/ 54 w 54"/>
                <a:gd name="T25" fmla="*/ 60 h 96"/>
                <a:gd name="T26" fmla="*/ 54 w 54"/>
                <a:gd name="T27" fmla="*/ 48 h 96"/>
                <a:gd name="T28" fmla="*/ 48 w 54"/>
                <a:gd name="T29" fmla="*/ 30 h 96"/>
                <a:gd name="T30" fmla="*/ 36 w 54"/>
                <a:gd name="T31" fmla="*/ 18 h 96"/>
                <a:gd name="T32" fmla="*/ 30 w 54"/>
                <a:gd name="T33" fmla="*/ 12 h 96"/>
                <a:gd name="T34" fmla="*/ 12 w 54"/>
                <a:gd name="T35" fmla="*/ 6 h 96"/>
                <a:gd name="T36" fmla="*/ 0 w 54"/>
                <a:gd name="T37" fmla="*/ 0 h 96"/>
                <a:gd name="T38" fmla="*/ 0 w 54"/>
                <a:gd name="T39" fmla="*/ 0 h 96"/>
                <a:gd name="T40" fmla="*/ 0 w 54"/>
                <a:gd name="T41" fmla="*/ 24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0" y="24"/>
                  </a:moveTo>
                  <a:lnTo>
                    <a:pt x="0" y="24"/>
                  </a:lnTo>
                  <a:lnTo>
                    <a:pt x="12" y="24"/>
                  </a:lnTo>
                  <a:lnTo>
                    <a:pt x="18" y="24"/>
                  </a:lnTo>
                  <a:lnTo>
                    <a:pt x="24" y="30"/>
                  </a:lnTo>
                  <a:lnTo>
                    <a:pt x="30" y="42"/>
                  </a:lnTo>
                  <a:lnTo>
                    <a:pt x="36" y="54"/>
                  </a:lnTo>
                  <a:lnTo>
                    <a:pt x="36" y="66"/>
                  </a:lnTo>
                  <a:lnTo>
                    <a:pt x="36" y="78"/>
                  </a:lnTo>
                  <a:lnTo>
                    <a:pt x="36" y="96"/>
                  </a:lnTo>
                  <a:lnTo>
                    <a:pt x="54" y="96"/>
                  </a:lnTo>
                  <a:lnTo>
                    <a:pt x="54" y="78"/>
                  </a:lnTo>
                  <a:lnTo>
                    <a:pt x="54" y="60"/>
                  </a:lnTo>
                  <a:lnTo>
                    <a:pt x="54" y="48"/>
                  </a:lnTo>
                  <a:lnTo>
                    <a:pt x="48" y="30"/>
                  </a:lnTo>
                  <a:lnTo>
                    <a:pt x="36" y="18"/>
                  </a:lnTo>
                  <a:lnTo>
                    <a:pt x="30" y="12"/>
                  </a:lnTo>
                  <a:lnTo>
                    <a:pt x="12" y="6"/>
                  </a:lnTo>
                  <a:lnTo>
                    <a:pt x="0" y="0"/>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5" name="Freeform 48"/>
            <p:cNvSpPr>
              <a:spLocks/>
            </p:cNvSpPr>
            <p:nvPr/>
          </p:nvSpPr>
          <p:spPr bwMode="auto">
            <a:xfrm>
              <a:off x="3807" y="2867"/>
              <a:ext cx="90" cy="96"/>
            </a:xfrm>
            <a:custGeom>
              <a:avLst/>
              <a:gdLst>
                <a:gd name="T0" fmla="*/ 18 w 90"/>
                <a:gd name="T1" fmla="*/ 96 h 96"/>
                <a:gd name="T2" fmla="*/ 18 w 90"/>
                <a:gd name="T3" fmla="*/ 96 h 96"/>
                <a:gd name="T4" fmla="*/ 24 w 90"/>
                <a:gd name="T5" fmla="*/ 78 h 96"/>
                <a:gd name="T6" fmla="*/ 30 w 90"/>
                <a:gd name="T7" fmla="*/ 66 h 96"/>
                <a:gd name="T8" fmla="*/ 36 w 90"/>
                <a:gd name="T9" fmla="*/ 54 h 96"/>
                <a:gd name="T10" fmla="*/ 48 w 90"/>
                <a:gd name="T11" fmla="*/ 42 h 96"/>
                <a:gd name="T12" fmla="*/ 60 w 90"/>
                <a:gd name="T13" fmla="*/ 36 h 96"/>
                <a:gd name="T14" fmla="*/ 66 w 90"/>
                <a:gd name="T15" fmla="*/ 24 h 96"/>
                <a:gd name="T16" fmla="*/ 78 w 90"/>
                <a:gd name="T17" fmla="*/ 24 h 96"/>
                <a:gd name="T18" fmla="*/ 90 w 90"/>
                <a:gd name="T19" fmla="*/ 24 h 96"/>
                <a:gd name="T20" fmla="*/ 90 w 90"/>
                <a:gd name="T21" fmla="*/ 0 h 96"/>
                <a:gd name="T22" fmla="*/ 72 w 90"/>
                <a:gd name="T23" fmla="*/ 6 h 96"/>
                <a:gd name="T24" fmla="*/ 60 w 90"/>
                <a:gd name="T25" fmla="*/ 12 h 96"/>
                <a:gd name="T26" fmla="*/ 48 w 90"/>
                <a:gd name="T27" fmla="*/ 18 h 96"/>
                <a:gd name="T28" fmla="*/ 30 w 90"/>
                <a:gd name="T29" fmla="*/ 30 h 96"/>
                <a:gd name="T30" fmla="*/ 24 w 90"/>
                <a:gd name="T31" fmla="*/ 42 h 96"/>
                <a:gd name="T32" fmla="*/ 12 w 90"/>
                <a:gd name="T33" fmla="*/ 60 h 96"/>
                <a:gd name="T34" fmla="*/ 6 w 90"/>
                <a:gd name="T35" fmla="*/ 72 h 96"/>
                <a:gd name="T36" fmla="*/ 0 w 90"/>
                <a:gd name="T37" fmla="*/ 90 h 96"/>
                <a:gd name="T38" fmla="*/ 0 w 90"/>
                <a:gd name="T39" fmla="*/ 90 h 96"/>
                <a:gd name="T40" fmla="*/ 18 w 90"/>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6"/>
                <a:gd name="T65" fmla="*/ 90 w 9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6">
                  <a:moveTo>
                    <a:pt x="18" y="96"/>
                  </a:moveTo>
                  <a:lnTo>
                    <a:pt x="18" y="96"/>
                  </a:lnTo>
                  <a:lnTo>
                    <a:pt x="24" y="78"/>
                  </a:lnTo>
                  <a:lnTo>
                    <a:pt x="30" y="66"/>
                  </a:lnTo>
                  <a:lnTo>
                    <a:pt x="36" y="54"/>
                  </a:lnTo>
                  <a:lnTo>
                    <a:pt x="48" y="42"/>
                  </a:lnTo>
                  <a:lnTo>
                    <a:pt x="60" y="36"/>
                  </a:lnTo>
                  <a:lnTo>
                    <a:pt x="66" y="24"/>
                  </a:lnTo>
                  <a:lnTo>
                    <a:pt x="78" y="24"/>
                  </a:lnTo>
                  <a:lnTo>
                    <a:pt x="90" y="24"/>
                  </a:lnTo>
                  <a:lnTo>
                    <a:pt x="90" y="0"/>
                  </a:lnTo>
                  <a:lnTo>
                    <a:pt x="72" y="6"/>
                  </a:lnTo>
                  <a:lnTo>
                    <a:pt x="60" y="12"/>
                  </a:lnTo>
                  <a:lnTo>
                    <a:pt x="48" y="18"/>
                  </a:lnTo>
                  <a:lnTo>
                    <a:pt x="30" y="30"/>
                  </a:lnTo>
                  <a:lnTo>
                    <a:pt x="24" y="42"/>
                  </a:lnTo>
                  <a:lnTo>
                    <a:pt x="12" y="60"/>
                  </a:lnTo>
                  <a:lnTo>
                    <a:pt x="6" y="72"/>
                  </a:lnTo>
                  <a:lnTo>
                    <a:pt x="0" y="90"/>
                  </a:lnTo>
                  <a:lnTo>
                    <a:pt x="1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6" name="Freeform 49"/>
            <p:cNvSpPr>
              <a:spLocks/>
            </p:cNvSpPr>
            <p:nvPr/>
          </p:nvSpPr>
          <p:spPr bwMode="auto">
            <a:xfrm>
              <a:off x="3807" y="2957"/>
              <a:ext cx="54" cy="101"/>
            </a:xfrm>
            <a:custGeom>
              <a:avLst/>
              <a:gdLst>
                <a:gd name="T0" fmla="*/ 54 w 54"/>
                <a:gd name="T1" fmla="*/ 77 h 101"/>
                <a:gd name="T2" fmla="*/ 54 w 54"/>
                <a:gd name="T3" fmla="*/ 77 h 101"/>
                <a:gd name="T4" fmla="*/ 48 w 54"/>
                <a:gd name="T5" fmla="*/ 77 h 101"/>
                <a:gd name="T6" fmla="*/ 36 w 54"/>
                <a:gd name="T7" fmla="*/ 71 h 101"/>
                <a:gd name="T8" fmla="*/ 30 w 54"/>
                <a:gd name="T9" fmla="*/ 65 h 101"/>
                <a:gd name="T10" fmla="*/ 24 w 54"/>
                <a:gd name="T11" fmla="*/ 59 h 101"/>
                <a:gd name="T12" fmla="*/ 24 w 54"/>
                <a:gd name="T13" fmla="*/ 47 h 101"/>
                <a:gd name="T14" fmla="*/ 18 w 54"/>
                <a:gd name="T15" fmla="*/ 35 h 101"/>
                <a:gd name="T16" fmla="*/ 18 w 54"/>
                <a:gd name="T17" fmla="*/ 23 h 101"/>
                <a:gd name="T18" fmla="*/ 18 w 54"/>
                <a:gd name="T19" fmla="*/ 6 h 101"/>
                <a:gd name="T20" fmla="*/ 0 w 54"/>
                <a:gd name="T21" fmla="*/ 0 h 101"/>
                <a:gd name="T22" fmla="*/ 0 w 54"/>
                <a:gd name="T23" fmla="*/ 23 h 101"/>
                <a:gd name="T24" fmla="*/ 0 w 54"/>
                <a:gd name="T25" fmla="*/ 35 h 101"/>
                <a:gd name="T26" fmla="*/ 0 w 54"/>
                <a:gd name="T27" fmla="*/ 53 h 101"/>
                <a:gd name="T28" fmla="*/ 12 w 54"/>
                <a:gd name="T29" fmla="*/ 65 h 101"/>
                <a:gd name="T30" fmla="*/ 18 w 54"/>
                <a:gd name="T31" fmla="*/ 77 h 101"/>
                <a:gd name="T32" fmla="*/ 30 w 54"/>
                <a:gd name="T33" fmla="*/ 89 h 101"/>
                <a:gd name="T34" fmla="*/ 42 w 54"/>
                <a:gd name="T35" fmla="*/ 95 h 101"/>
                <a:gd name="T36" fmla="*/ 54 w 54"/>
                <a:gd name="T37" fmla="*/ 95 h 101"/>
                <a:gd name="T38" fmla="*/ 54 w 54"/>
                <a:gd name="T39" fmla="*/ 101 h 101"/>
                <a:gd name="T40" fmla="*/ 54 w 54"/>
                <a:gd name="T41" fmla="*/ 77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01"/>
                <a:gd name="T65" fmla="*/ 54 w 54"/>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01">
                  <a:moveTo>
                    <a:pt x="54" y="77"/>
                  </a:moveTo>
                  <a:lnTo>
                    <a:pt x="54" y="77"/>
                  </a:lnTo>
                  <a:lnTo>
                    <a:pt x="48" y="77"/>
                  </a:lnTo>
                  <a:lnTo>
                    <a:pt x="36" y="71"/>
                  </a:lnTo>
                  <a:lnTo>
                    <a:pt x="30" y="65"/>
                  </a:lnTo>
                  <a:lnTo>
                    <a:pt x="24" y="59"/>
                  </a:lnTo>
                  <a:lnTo>
                    <a:pt x="24" y="47"/>
                  </a:lnTo>
                  <a:lnTo>
                    <a:pt x="18" y="35"/>
                  </a:lnTo>
                  <a:lnTo>
                    <a:pt x="18" y="23"/>
                  </a:lnTo>
                  <a:lnTo>
                    <a:pt x="18" y="6"/>
                  </a:lnTo>
                  <a:lnTo>
                    <a:pt x="0" y="0"/>
                  </a:lnTo>
                  <a:lnTo>
                    <a:pt x="0" y="23"/>
                  </a:lnTo>
                  <a:lnTo>
                    <a:pt x="0" y="35"/>
                  </a:lnTo>
                  <a:lnTo>
                    <a:pt x="0" y="53"/>
                  </a:lnTo>
                  <a:lnTo>
                    <a:pt x="12" y="65"/>
                  </a:lnTo>
                  <a:lnTo>
                    <a:pt x="18" y="77"/>
                  </a:lnTo>
                  <a:lnTo>
                    <a:pt x="30" y="89"/>
                  </a:lnTo>
                  <a:lnTo>
                    <a:pt x="42" y="95"/>
                  </a:lnTo>
                  <a:lnTo>
                    <a:pt x="54" y="95"/>
                  </a:lnTo>
                  <a:lnTo>
                    <a:pt x="54" y="101"/>
                  </a:lnTo>
                  <a:lnTo>
                    <a:pt x="54"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7" name="Freeform 50"/>
            <p:cNvSpPr>
              <a:spLocks/>
            </p:cNvSpPr>
            <p:nvPr/>
          </p:nvSpPr>
          <p:spPr bwMode="auto">
            <a:xfrm>
              <a:off x="3903" y="2986"/>
              <a:ext cx="90" cy="90"/>
            </a:xfrm>
            <a:custGeom>
              <a:avLst/>
              <a:gdLst>
                <a:gd name="T0" fmla="*/ 72 w 90"/>
                <a:gd name="T1" fmla="*/ 0 h 90"/>
                <a:gd name="T2" fmla="*/ 72 w 90"/>
                <a:gd name="T3" fmla="*/ 0 h 90"/>
                <a:gd name="T4" fmla="*/ 66 w 90"/>
                <a:gd name="T5" fmla="*/ 12 h 90"/>
                <a:gd name="T6" fmla="*/ 60 w 90"/>
                <a:gd name="T7" fmla="*/ 30 h 90"/>
                <a:gd name="T8" fmla="*/ 54 w 90"/>
                <a:gd name="T9" fmla="*/ 42 h 90"/>
                <a:gd name="T10" fmla="*/ 42 w 90"/>
                <a:gd name="T11" fmla="*/ 54 h 90"/>
                <a:gd name="T12" fmla="*/ 36 w 90"/>
                <a:gd name="T13" fmla="*/ 60 h 90"/>
                <a:gd name="T14" fmla="*/ 24 w 90"/>
                <a:gd name="T15" fmla="*/ 66 h 90"/>
                <a:gd name="T16" fmla="*/ 12 w 90"/>
                <a:gd name="T17" fmla="*/ 72 h 90"/>
                <a:gd name="T18" fmla="*/ 0 w 90"/>
                <a:gd name="T19" fmla="*/ 72 h 90"/>
                <a:gd name="T20" fmla="*/ 0 w 90"/>
                <a:gd name="T21" fmla="*/ 90 h 90"/>
                <a:gd name="T22" fmla="*/ 18 w 90"/>
                <a:gd name="T23" fmla="*/ 90 h 90"/>
                <a:gd name="T24" fmla="*/ 30 w 90"/>
                <a:gd name="T25" fmla="*/ 84 h 90"/>
                <a:gd name="T26" fmla="*/ 42 w 90"/>
                <a:gd name="T27" fmla="*/ 78 h 90"/>
                <a:gd name="T28" fmla="*/ 60 w 90"/>
                <a:gd name="T29" fmla="*/ 66 h 90"/>
                <a:gd name="T30" fmla="*/ 66 w 90"/>
                <a:gd name="T31" fmla="*/ 54 h 90"/>
                <a:gd name="T32" fmla="*/ 78 w 90"/>
                <a:gd name="T33" fmla="*/ 36 h 90"/>
                <a:gd name="T34" fmla="*/ 84 w 90"/>
                <a:gd name="T35" fmla="*/ 18 h 90"/>
                <a:gd name="T36" fmla="*/ 90 w 90"/>
                <a:gd name="T37" fmla="*/ 0 h 90"/>
                <a:gd name="T38" fmla="*/ 90 w 90"/>
                <a:gd name="T39" fmla="*/ 0 h 90"/>
                <a:gd name="T40" fmla="*/ 72 w 90"/>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0"/>
                <a:gd name="T65" fmla="*/ 90 w 90"/>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0">
                  <a:moveTo>
                    <a:pt x="72" y="0"/>
                  </a:moveTo>
                  <a:lnTo>
                    <a:pt x="72" y="0"/>
                  </a:lnTo>
                  <a:lnTo>
                    <a:pt x="66" y="12"/>
                  </a:lnTo>
                  <a:lnTo>
                    <a:pt x="60" y="30"/>
                  </a:lnTo>
                  <a:lnTo>
                    <a:pt x="54" y="42"/>
                  </a:lnTo>
                  <a:lnTo>
                    <a:pt x="42" y="54"/>
                  </a:lnTo>
                  <a:lnTo>
                    <a:pt x="36" y="60"/>
                  </a:lnTo>
                  <a:lnTo>
                    <a:pt x="24" y="66"/>
                  </a:lnTo>
                  <a:lnTo>
                    <a:pt x="12" y="72"/>
                  </a:lnTo>
                  <a:lnTo>
                    <a:pt x="0" y="72"/>
                  </a:lnTo>
                  <a:lnTo>
                    <a:pt x="0" y="90"/>
                  </a:lnTo>
                  <a:lnTo>
                    <a:pt x="18" y="90"/>
                  </a:lnTo>
                  <a:lnTo>
                    <a:pt x="30" y="84"/>
                  </a:lnTo>
                  <a:lnTo>
                    <a:pt x="42" y="78"/>
                  </a:lnTo>
                  <a:lnTo>
                    <a:pt x="60" y="66"/>
                  </a:lnTo>
                  <a:lnTo>
                    <a:pt x="66" y="54"/>
                  </a:lnTo>
                  <a:lnTo>
                    <a:pt x="78" y="36"/>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8" name="Freeform 51"/>
            <p:cNvSpPr>
              <a:spLocks/>
            </p:cNvSpPr>
            <p:nvPr/>
          </p:nvSpPr>
          <p:spPr bwMode="auto">
            <a:xfrm>
              <a:off x="3939" y="2891"/>
              <a:ext cx="54" cy="95"/>
            </a:xfrm>
            <a:custGeom>
              <a:avLst/>
              <a:gdLst>
                <a:gd name="T0" fmla="*/ 0 w 54"/>
                <a:gd name="T1" fmla="*/ 18 h 95"/>
                <a:gd name="T2" fmla="*/ 0 w 54"/>
                <a:gd name="T3" fmla="*/ 24 h 95"/>
                <a:gd name="T4" fmla="*/ 6 w 54"/>
                <a:gd name="T5" fmla="*/ 24 h 95"/>
                <a:gd name="T6" fmla="*/ 18 w 54"/>
                <a:gd name="T7" fmla="*/ 24 h 95"/>
                <a:gd name="T8" fmla="*/ 24 w 54"/>
                <a:gd name="T9" fmla="*/ 30 h 95"/>
                <a:gd name="T10" fmla="*/ 30 w 54"/>
                <a:gd name="T11" fmla="*/ 42 h 95"/>
                <a:gd name="T12" fmla="*/ 30 w 54"/>
                <a:gd name="T13" fmla="*/ 48 h 95"/>
                <a:gd name="T14" fmla="*/ 36 w 54"/>
                <a:gd name="T15" fmla="*/ 66 h 95"/>
                <a:gd name="T16" fmla="*/ 36 w 54"/>
                <a:gd name="T17" fmla="*/ 78 h 95"/>
                <a:gd name="T18" fmla="*/ 36 w 54"/>
                <a:gd name="T19" fmla="*/ 95 h 95"/>
                <a:gd name="T20" fmla="*/ 54 w 54"/>
                <a:gd name="T21" fmla="*/ 95 h 95"/>
                <a:gd name="T22" fmla="*/ 54 w 54"/>
                <a:gd name="T23" fmla="*/ 78 h 95"/>
                <a:gd name="T24" fmla="*/ 54 w 54"/>
                <a:gd name="T25" fmla="*/ 60 h 95"/>
                <a:gd name="T26" fmla="*/ 54 w 54"/>
                <a:gd name="T27" fmla="*/ 48 h 95"/>
                <a:gd name="T28" fmla="*/ 48 w 54"/>
                <a:gd name="T29" fmla="*/ 30 h 95"/>
                <a:gd name="T30" fmla="*/ 36 w 54"/>
                <a:gd name="T31" fmla="*/ 18 h 95"/>
                <a:gd name="T32" fmla="*/ 24 w 54"/>
                <a:gd name="T33" fmla="*/ 12 h 95"/>
                <a:gd name="T34" fmla="*/ 12 w 54"/>
                <a:gd name="T35" fmla="*/ 6 h 95"/>
                <a:gd name="T36" fmla="*/ 0 w 54"/>
                <a:gd name="T37" fmla="*/ 0 h 95"/>
                <a:gd name="T38" fmla="*/ 0 w 54"/>
                <a:gd name="T39" fmla="*/ 0 h 95"/>
                <a:gd name="T40" fmla="*/ 0 w 54"/>
                <a:gd name="T41" fmla="*/ 18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5"/>
                <a:gd name="T65" fmla="*/ 54 w 5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5">
                  <a:moveTo>
                    <a:pt x="0" y="18"/>
                  </a:moveTo>
                  <a:lnTo>
                    <a:pt x="0" y="24"/>
                  </a:lnTo>
                  <a:lnTo>
                    <a:pt x="6" y="24"/>
                  </a:lnTo>
                  <a:lnTo>
                    <a:pt x="18" y="24"/>
                  </a:lnTo>
                  <a:lnTo>
                    <a:pt x="24" y="30"/>
                  </a:lnTo>
                  <a:lnTo>
                    <a:pt x="30" y="42"/>
                  </a:lnTo>
                  <a:lnTo>
                    <a:pt x="30" y="48"/>
                  </a:lnTo>
                  <a:lnTo>
                    <a:pt x="36" y="66"/>
                  </a:lnTo>
                  <a:lnTo>
                    <a:pt x="36" y="78"/>
                  </a:lnTo>
                  <a:lnTo>
                    <a:pt x="36" y="95"/>
                  </a:lnTo>
                  <a:lnTo>
                    <a:pt x="54" y="95"/>
                  </a:lnTo>
                  <a:lnTo>
                    <a:pt x="54" y="78"/>
                  </a:lnTo>
                  <a:lnTo>
                    <a:pt x="54" y="60"/>
                  </a:lnTo>
                  <a:lnTo>
                    <a:pt x="54" y="48"/>
                  </a:lnTo>
                  <a:lnTo>
                    <a:pt x="48" y="30"/>
                  </a:lnTo>
                  <a:lnTo>
                    <a:pt x="36" y="18"/>
                  </a:lnTo>
                  <a:lnTo>
                    <a:pt x="24" y="12"/>
                  </a:lnTo>
                  <a:lnTo>
                    <a:pt x="12" y="6"/>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69" name="Freeform 52"/>
            <p:cNvSpPr>
              <a:spLocks/>
            </p:cNvSpPr>
            <p:nvPr/>
          </p:nvSpPr>
          <p:spPr bwMode="auto">
            <a:xfrm>
              <a:off x="3849" y="2891"/>
              <a:ext cx="90" cy="95"/>
            </a:xfrm>
            <a:custGeom>
              <a:avLst/>
              <a:gdLst>
                <a:gd name="T0" fmla="*/ 18 w 90"/>
                <a:gd name="T1" fmla="*/ 95 h 95"/>
                <a:gd name="T2" fmla="*/ 18 w 90"/>
                <a:gd name="T3" fmla="*/ 95 h 95"/>
                <a:gd name="T4" fmla="*/ 24 w 90"/>
                <a:gd name="T5" fmla="*/ 78 h 95"/>
                <a:gd name="T6" fmla="*/ 30 w 90"/>
                <a:gd name="T7" fmla="*/ 66 h 95"/>
                <a:gd name="T8" fmla="*/ 36 w 90"/>
                <a:gd name="T9" fmla="*/ 54 h 95"/>
                <a:gd name="T10" fmla="*/ 48 w 90"/>
                <a:gd name="T11" fmla="*/ 42 h 95"/>
                <a:gd name="T12" fmla="*/ 54 w 90"/>
                <a:gd name="T13" fmla="*/ 30 h 95"/>
                <a:gd name="T14" fmla="*/ 66 w 90"/>
                <a:gd name="T15" fmla="*/ 24 h 95"/>
                <a:gd name="T16" fmla="*/ 78 w 90"/>
                <a:gd name="T17" fmla="*/ 24 h 95"/>
                <a:gd name="T18" fmla="*/ 90 w 90"/>
                <a:gd name="T19" fmla="*/ 18 h 95"/>
                <a:gd name="T20" fmla="*/ 90 w 90"/>
                <a:gd name="T21" fmla="*/ 0 h 95"/>
                <a:gd name="T22" fmla="*/ 72 w 90"/>
                <a:gd name="T23" fmla="*/ 6 h 95"/>
                <a:gd name="T24" fmla="*/ 60 w 90"/>
                <a:gd name="T25" fmla="*/ 12 h 95"/>
                <a:gd name="T26" fmla="*/ 42 w 90"/>
                <a:gd name="T27" fmla="*/ 18 h 95"/>
                <a:gd name="T28" fmla="*/ 30 w 90"/>
                <a:gd name="T29" fmla="*/ 30 h 95"/>
                <a:gd name="T30" fmla="*/ 24 w 90"/>
                <a:gd name="T31" fmla="*/ 42 h 95"/>
                <a:gd name="T32" fmla="*/ 12 w 90"/>
                <a:gd name="T33" fmla="*/ 60 h 95"/>
                <a:gd name="T34" fmla="*/ 6 w 90"/>
                <a:gd name="T35" fmla="*/ 72 h 95"/>
                <a:gd name="T36" fmla="*/ 0 w 90"/>
                <a:gd name="T37" fmla="*/ 89 h 95"/>
                <a:gd name="T38" fmla="*/ 0 w 90"/>
                <a:gd name="T39" fmla="*/ 89 h 95"/>
                <a:gd name="T40" fmla="*/ 18 w 90"/>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18" y="95"/>
                  </a:moveTo>
                  <a:lnTo>
                    <a:pt x="18" y="95"/>
                  </a:lnTo>
                  <a:lnTo>
                    <a:pt x="24" y="78"/>
                  </a:lnTo>
                  <a:lnTo>
                    <a:pt x="30" y="66"/>
                  </a:lnTo>
                  <a:lnTo>
                    <a:pt x="36" y="54"/>
                  </a:lnTo>
                  <a:lnTo>
                    <a:pt x="48" y="42"/>
                  </a:lnTo>
                  <a:lnTo>
                    <a:pt x="54" y="30"/>
                  </a:lnTo>
                  <a:lnTo>
                    <a:pt x="66" y="24"/>
                  </a:lnTo>
                  <a:lnTo>
                    <a:pt x="78" y="24"/>
                  </a:lnTo>
                  <a:lnTo>
                    <a:pt x="90" y="18"/>
                  </a:lnTo>
                  <a:lnTo>
                    <a:pt x="90" y="0"/>
                  </a:lnTo>
                  <a:lnTo>
                    <a:pt x="72" y="6"/>
                  </a:lnTo>
                  <a:lnTo>
                    <a:pt x="60" y="12"/>
                  </a:lnTo>
                  <a:lnTo>
                    <a:pt x="42" y="18"/>
                  </a:lnTo>
                  <a:lnTo>
                    <a:pt x="30" y="30"/>
                  </a:lnTo>
                  <a:lnTo>
                    <a:pt x="24" y="42"/>
                  </a:lnTo>
                  <a:lnTo>
                    <a:pt x="12" y="60"/>
                  </a:lnTo>
                  <a:lnTo>
                    <a:pt x="6" y="72"/>
                  </a:lnTo>
                  <a:lnTo>
                    <a:pt x="0" y="89"/>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0" name="Freeform 53"/>
            <p:cNvSpPr>
              <a:spLocks/>
            </p:cNvSpPr>
            <p:nvPr/>
          </p:nvSpPr>
          <p:spPr bwMode="auto">
            <a:xfrm>
              <a:off x="3849" y="2980"/>
              <a:ext cx="54" cy="96"/>
            </a:xfrm>
            <a:custGeom>
              <a:avLst/>
              <a:gdLst>
                <a:gd name="T0" fmla="*/ 54 w 54"/>
                <a:gd name="T1" fmla="*/ 78 h 96"/>
                <a:gd name="T2" fmla="*/ 54 w 54"/>
                <a:gd name="T3" fmla="*/ 78 h 96"/>
                <a:gd name="T4" fmla="*/ 48 w 54"/>
                <a:gd name="T5" fmla="*/ 78 h 96"/>
                <a:gd name="T6" fmla="*/ 36 w 54"/>
                <a:gd name="T7" fmla="*/ 72 h 96"/>
                <a:gd name="T8" fmla="*/ 30 w 54"/>
                <a:gd name="T9" fmla="*/ 66 h 96"/>
                <a:gd name="T10" fmla="*/ 24 w 54"/>
                <a:gd name="T11" fmla="*/ 60 h 96"/>
                <a:gd name="T12" fmla="*/ 24 w 54"/>
                <a:gd name="T13" fmla="*/ 48 h 96"/>
                <a:gd name="T14" fmla="*/ 18 w 54"/>
                <a:gd name="T15" fmla="*/ 36 h 96"/>
                <a:gd name="T16" fmla="*/ 18 w 54"/>
                <a:gd name="T17" fmla="*/ 24 h 96"/>
                <a:gd name="T18" fmla="*/ 18 w 54"/>
                <a:gd name="T19" fmla="*/ 6 h 96"/>
                <a:gd name="T20" fmla="*/ 0 w 54"/>
                <a:gd name="T21" fmla="*/ 0 h 96"/>
                <a:gd name="T22" fmla="*/ 0 w 54"/>
                <a:gd name="T23" fmla="*/ 24 h 96"/>
                <a:gd name="T24" fmla="*/ 0 w 54"/>
                <a:gd name="T25" fmla="*/ 36 h 96"/>
                <a:gd name="T26" fmla="*/ 0 w 54"/>
                <a:gd name="T27" fmla="*/ 54 h 96"/>
                <a:gd name="T28" fmla="*/ 6 w 54"/>
                <a:gd name="T29" fmla="*/ 66 h 96"/>
                <a:gd name="T30" fmla="*/ 18 w 54"/>
                <a:gd name="T31" fmla="*/ 78 h 96"/>
                <a:gd name="T32" fmla="*/ 30 w 54"/>
                <a:gd name="T33" fmla="*/ 90 h 96"/>
                <a:gd name="T34" fmla="*/ 42 w 54"/>
                <a:gd name="T35" fmla="*/ 96 h 96"/>
                <a:gd name="T36" fmla="*/ 54 w 54"/>
                <a:gd name="T37" fmla="*/ 96 h 96"/>
                <a:gd name="T38" fmla="*/ 54 w 54"/>
                <a:gd name="T39" fmla="*/ 96 h 96"/>
                <a:gd name="T40" fmla="*/ 54 w 54"/>
                <a:gd name="T41" fmla="*/ 78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54" y="78"/>
                  </a:moveTo>
                  <a:lnTo>
                    <a:pt x="54" y="78"/>
                  </a:lnTo>
                  <a:lnTo>
                    <a:pt x="48" y="78"/>
                  </a:lnTo>
                  <a:lnTo>
                    <a:pt x="36" y="72"/>
                  </a:lnTo>
                  <a:lnTo>
                    <a:pt x="30" y="66"/>
                  </a:lnTo>
                  <a:lnTo>
                    <a:pt x="24" y="60"/>
                  </a:lnTo>
                  <a:lnTo>
                    <a:pt x="24" y="48"/>
                  </a:lnTo>
                  <a:lnTo>
                    <a:pt x="18" y="36"/>
                  </a:lnTo>
                  <a:lnTo>
                    <a:pt x="18" y="24"/>
                  </a:lnTo>
                  <a:lnTo>
                    <a:pt x="18" y="6"/>
                  </a:lnTo>
                  <a:lnTo>
                    <a:pt x="0" y="0"/>
                  </a:lnTo>
                  <a:lnTo>
                    <a:pt x="0" y="24"/>
                  </a:lnTo>
                  <a:lnTo>
                    <a:pt x="0" y="36"/>
                  </a:lnTo>
                  <a:lnTo>
                    <a:pt x="0" y="54"/>
                  </a:lnTo>
                  <a:lnTo>
                    <a:pt x="6" y="66"/>
                  </a:lnTo>
                  <a:lnTo>
                    <a:pt x="18" y="78"/>
                  </a:lnTo>
                  <a:lnTo>
                    <a:pt x="30" y="90"/>
                  </a:lnTo>
                  <a:lnTo>
                    <a:pt x="42" y="96"/>
                  </a:lnTo>
                  <a:lnTo>
                    <a:pt x="54" y="96"/>
                  </a:lnTo>
                  <a:lnTo>
                    <a:pt x="54"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1" name="Freeform 54"/>
            <p:cNvSpPr>
              <a:spLocks/>
            </p:cNvSpPr>
            <p:nvPr/>
          </p:nvSpPr>
          <p:spPr bwMode="auto">
            <a:xfrm>
              <a:off x="3945" y="3010"/>
              <a:ext cx="90" cy="90"/>
            </a:xfrm>
            <a:custGeom>
              <a:avLst/>
              <a:gdLst>
                <a:gd name="T0" fmla="*/ 72 w 90"/>
                <a:gd name="T1" fmla="*/ 0 h 90"/>
                <a:gd name="T2" fmla="*/ 72 w 90"/>
                <a:gd name="T3" fmla="*/ 0 h 90"/>
                <a:gd name="T4" fmla="*/ 66 w 90"/>
                <a:gd name="T5" fmla="*/ 12 h 90"/>
                <a:gd name="T6" fmla="*/ 60 w 90"/>
                <a:gd name="T7" fmla="*/ 30 h 90"/>
                <a:gd name="T8" fmla="*/ 54 w 90"/>
                <a:gd name="T9" fmla="*/ 42 h 90"/>
                <a:gd name="T10" fmla="*/ 42 w 90"/>
                <a:gd name="T11" fmla="*/ 54 h 90"/>
                <a:gd name="T12" fmla="*/ 30 w 90"/>
                <a:gd name="T13" fmla="*/ 60 h 90"/>
                <a:gd name="T14" fmla="*/ 24 w 90"/>
                <a:gd name="T15" fmla="*/ 66 h 90"/>
                <a:gd name="T16" fmla="*/ 12 w 90"/>
                <a:gd name="T17" fmla="*/ 72 h 90"/>
                <a:gd name="T18" fmla="*/ 0 w 90"/>
                <a:gd name="T19" fmla="*/ 72 h 90"/>
                <a:gd name="T20" fmla="*/ 0 w 90"/>
                <a:gd name="T21" fmla="*/ 90 h 90"/>
                <a:gd name="T22" fmla="*/ 18 w 90"/>
                <a:gd name="T23" fmla="*/ 90 h 90"/>
                <a:gd name="T24" fmla="*/ 30 w 90"/>
                <a:gd name="T25" fmla="*/ 84 h 90"/>
                <a:gd name="T26" fmla="*/ 42 w 90"/>
                <a:gd name="T27" fmla="*/ 78 h 90"/>
                <a:gd name="T28" fmla="*/ 54 w 90"/>
                <a:gd name="T29" fmla="*/ 66 h 90"/>
                <a:gd name="T30" fmla="*/ 66 w 90"/>
                <a:gd name="T31" fmla="*/ 54 h 90"/>
                <a:gd name="T32" fmla="*/ 78 w 90"/>
                <a:gd name="T33" fmla="*/ 36 h 90"/>
                <a:gd name="T34" fmla="*/ 84 w 90"/>
                <a:gd name="T35" fmla="*/ 18 h 90"/>
                <a:gd name="T36" fmla="*/ 90 w 90"/>
                <a:gd name="T37" fmla="*/ 0 h 90"/>
                <a:gd name="T38" fmla="*/ 90 w 90"/>
                <a:gd name="T39" fmla="*/ 0 h 90"/>
                <a:gd name="T40" fmla="*/ 72 w 90"/>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0"/>
                <a:gd name="T65" fmla="*/ 90 w 90"/>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0">
                  <a:moveTo>
                    <a:pt x="72" y="0"/>
                  </a:moveTo>
                  <a:lnTo>
                    <a:pt x="72" y="0"/>
                  </a:lnTo>
                  <a:lnTo>
                    <a:pt x="66" y="12"/>
                  </a:lnTo>
                  <a:lnTo>
                    <a:pt x="60" y="30"/>
                  </a:lnTo>
                  <a:lnTo>
                    <a:pt x="54" y="42"/>
                  </a:lnTo>
                  <a:lnTo>
                    <a:pt x="42" y="54"/>
                  </a:lnTo>
                  <a:lnTo>
                    <a:pt x="30" y="60"/>
                  </a:lnTo>
                  <a:lnTo>
                    <a:pt x="24" y="66"/>
                  </a:lnTo>
                  <a:lnTo>
                    <a:pt x="12" y="72"/>
                  </a:lnTo>
                  <a:lnTo>
                    <a:pt x="0" y="72"/>
                  </a:lnTo>
                  <a:lnTo>
                    <a:pt x="0" y="90"/>
                  </a:lnTo>
                  <a:lnTo>
                    <a:pt x="18" y="90"/>
                  </a:lnTo>
                  <a:lnTo>
                    <a:pt x="30" y="84"/>
                  </a:lnTo>
                  <a:lnTo>
                    <a:pt x="42" y="78"/>
                  </a:lnTo>
                  <a:lnTo>
                    <a:pt x="54" y="66"/>
                  </a:lnTo>
                  <a:lnTo>
                    <a:pt x="66" y="54"/>
                  </a:lnTo>
                  <a:lnTo>
                    <a:pt x="78" y="36"/>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2" name="Freeform 55"/>
            <p:cNvSpPr>
              <a:spLocks/>
            </p:cNvSpPr>
            <p:nvPr/>
          </p:nvSpPr>
          <p:spPr bwMode="auto">
            <a:xfrm>
              <a:off x="3981" y="2915"/>
              <a:ext cx="54" cy="95"/>
            </a:xfrm>
            <a:custGeom>
              <a:avLst/>
              <a:gdLst>
                <a:gd name="T0" fmla="*/ 0 w 54"/>
                <a:gd name="T1" fmla="*/ 18 h 95"/>
                <a:gd name="T2" fmla="*/ 0 w 54"/>
                <a:gd name="T3" fmla="*/ 24 h 95"/>
                <a:gd name="T4" fmla="*/ 6 w 54"/>
                <a:gd name="T5" fmla="*/ 24 h 95"/>
                <a:gd name="T6" fmla="*/ 18 w 54"/>
                <a:gd name="T7" fmla="*/ 24 h 95"/>
                <a:gd name="T8" fmla="*/ 24 w 54"/>
                <a:gd name="T9" fmla="*/ 30 h 95"/>
                <a:gd name="T10" fmla="*/ 30 w 54"/>
                <a:gd name="T11" fmla="*/ 42 h 95"/>
                <a:gd name="T12" fmla="*/ 30 w 54"/>
                <a:gd name="T13" fmla="*/ 48 h 95"/>
                <a:gd name="T14" fmla="*/ 36 w 54"/>
                <a:gd name="T15" fmla="*/ 65 h 95"/>
                <a:gd name="T16" fmla="*/ 36 w 54"/>
                <a:gd name="T17" fmla="*/ 77 h 95"/>
                <a:gd name="T18" fmla="*/ 36 w 54"/>
                <a:gd name="T19" fmla="*/ 95 h 95"/>
                <a:gd name="T20" fmla="*/ 54 w 54"/>
                <a:gd name="T21" fmla="*/ 95 h 95"/>
                <a:gd name="T22" fmla="*/ 54 w 54"/>
                <a:gd name="T23" fmla="*/ 77 h 95"/>
                <a:gd name="T24" fmla="*/ 54 w 54"/>
                <a:gd name="T25" fmla="*/ 59 h 95"/>
                <a:gd name="T26" fmla="*/ 48 w 54"/>
                <a:gd name="T27" fmla="*/ 48 h 95"/>
                <a:gd name="T28" fmla="*/ 42 w 54"/>
                <a:gd name="T29" fmla="*/ 30 h 95"/>
                <a:gd name="T30" fmla="*/ 36 w 54"/>
                <a:gd name="T31" fmla="*/ 18 h 95"/>
                <a:gd name="T32" fmla="*/ 24 w 54"/>
                <a:gd name="T33" fmla="*/ 12 h 95"/>
                <a:gd name="T34" fmla="*/ 12 w 54"/>
                <a:gd name="T35" fmla="*/ 6 h 95"/>
                <a:gd name="T36" fmla="*/ 0 w 54"/>
                <a:gd name="T37" fmla="*/ 0 h 95"/>
                <a:gd name="T38" fmla="*/ 0 w 54"/>
                <a:gd name="T39" fmla="*/ 0 h 95"/>
                <a:gd name="T40" fmla="*/ 0 w 54"/>
                <a:gd name="T41" fmla="*/ 18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5"/>
                <a:gd name="T65" fmla="*/ 54 w 5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5">
                  <a:moveTo>
                    <a:pt x="0" y="18"/>
                  </a:moveTo>
                  <a:lnTo>
                    <a:pt x="0" y="24"/>
                  </a:lnTo>
                  <a:lnTo>
                    <a:pt x="6" y="24"/>
                  </a:lnTo>
                  <a:lnTo>
                    <a:pt x="18" y="24"/>
                  </a:lnTo>
                  <a:lnTo>
                    <a:pt x="24" y="30"/>
                  </a:lnTo>
                  <a:lnTo>
                    <a:pt x="30" y="42"/>
                  </a:lnTo>
                  <a:lnTo>
                    <a:pt x="30" y="48"/>
                  </a:lnTo>
                  <a:lnTo>
                    <a:pt x="36" y="65"/>
                  </a:lnTo>
                  <a:lnTo>
                    <a:pt x="36" y="77"/>
                  </a:lnTo>
                  <a:lnTo>
                    <a:pt x="36" y="95"/>
                  </a:lnTo>
                  <a:lnTo>
                    <a:pt x="54" y="95"/>
                  </a:lnTo>
                  <a:lnTo>
                    <a:pt x="54" y="77"/>
                  </a:lnTo>
                  <a:lnTo>
                    <a:pt x="54" y="59"/>
                  </a:lnTo>
                  <a:lnTo>
                    <a:pt x="48" y="48"/>
                  </a:lnTo>
                  <a:lnTo>
                    <a:pt x="42" y="30"/>
                  </a:lnTo>
                  <a:lnTo>
                    <a:pt x="36" y="18"/>
                  </a:lnTo>
                  <a:lnTo>
                    <a:pt x="24" y="12"/>
                  </a:lnTo>
                  <a:lnTo>
                    <a:pt x="12" y="6"/>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3" name="Freeform 56"/>
            <p:cNvSpPr>
              <a:spLocks/>
            </p:cNvSpPr>
            <p:nvPr/>
          </p:nvSpPr>
          <p:spPr bwMode="auto">
            <a:xfrm>
              <a:off x="3891" y="2915"/>
              <a:ext cx="90" cy="95"/>
            </a:xfrm>
            <a:custGeom>
              <a:avLst/>
              <a:gdLst>
                <a:gd name="T0" fmla="*/ 18 w 90"/>
                <a:gd name="T1" fmla="*/ 95 h 95"/>
                <a:gd name="T2" fmla="*/ 18 w 90"/>
                <a:gd name="T3" fmla="*/ 95 h 95"/>
                <a:gd name="T4" fmla="*/ 24 w 90"/>
                <a:gd name="T5" fmla="*/ 77 h 95"/>
                <a:gd name="T6" fmla="*/ 30 w 90"/>
                <a:gd name="T7" fmla="*/ 65 h 95"/>
                <a:gd name="T8" fmla="*/ 36 w 90"/>
                <a:gd name="T9" fmla="*/ 54 h 95"/>
                <a:gd name="T10" fmla="*/ 48 w 90"/>
                <a:gd name="T11" fmla="*/ 42 h 95"/>
                <a:gd name="T12" fmla="*/ 54 w 90"/>
                <a:gd name="T13" fmla="*/ 30 h 95"/>
                <a:gd name="T14" fmla="*/ 66 w 90"/>
                <a:gd name="T15" fmla="*/ 24 h 95"/>
                <a:gd name="T16" fmla="*/ 78 w 90"/>
                <a:gd name="T17" fmla="*/ 24 h 95"/>
                <a:gd name="T18" fmla="*/ 90 w 90"/>
                <a:gd name="T19" fmla="*/ 18 h 95"/>
                <a:gd name="T20" fmla="*/ 90 w 90"/>
                <a:gd name="T21" fmla="*/ 0 h 95"/>
                <a:gd name="T22" fmla="*/ 72 w 90"/>
                <a:gd name="T23" fmla="*/ 6 h 95"/>
                <a:gd name="T24" fmla="*/ 60 w 90"/>
                <a:gd name="T25" fmla="*/ 6 h 95"/>
                <a:gd name="T26" fmla="*/ 42 w 90"/>
                <a:gd name="T27" fmla="*/ 18 h 95"/>
                <a:gd name="T28" fmla="*/ 30 w 90"/>
                <a:gd name="T29" fmla="*/ 30 h 95"/>
                <a:gd name="T30" fmla="*/ 18 w 90"/>
                <a:gd name="T31" fmla="*/ 42 h 95"/>
                <a:gd name="T32" fmla="*/ 12 w 90"/>
                <a:gd name="T33" fmla="*/ 59 h 95"/>
                <a:gd name="T34" fmla="*/ 6 w 90"/>
                <a:gd name="T35" fmla="*/ 71 h 95"/>
                <a:gd name="T36" fmla="*/ 0 w 90"/>
                <a:gd name="T37" fmla="*/ 95 h 95"/>
                <a:gd name="T38" fmla="*/ 0 w 90"/>
                <a:gd name="T39" fmla="*/ 95 h 95"/>
                <a:gd name="T40" fmla="*/ 18 w 90"/>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18" y="95"/>
                  </a:moveTo>
                  <a:lnTo>
                    <a:pt x="18" y="95"/>
                  </a:lnTo>
                  <a:lnTo>
                    <a:pt x="24" y="77"/>
                  </a:lnTo>
                  <a:lnTo>
                    <a:pt x="30" y="65"/>
                  </a:lnTo>
                  <a:lnTo>
                    <a:pt x="36" y="54"/>
                  </a:lnTo>
                  <a:lnTo>
                    <a:pt x="48" y="42"/>
                  </a:lnTo>
                  <a:lnTo>
                    <a:pt x="54" y="30"/>
                  </a:lnTo>
                  <a:lnTo>
                    <a:pt x="66" y="24"/>
                  </a:lnTo>
                  <a:lnTo>
                    <a:pt x="78" y="24"/>
                  </a:lnTo>
                  <a:lnTo>
                    <a:pt x="90" y="18"/>
                  </a:lnTo>
                  <a:lnTo>
                    <a:pt x="90" y="0"/>
                  </a:lnTo>
                  <a:lnTo>
                    <a:pt x="72" y="6"/>
                  </a:lnTo>
                  <a:lnTo>
                    <a:pt x="60" y="6"/>
                  </a:lnTo>
                  <a:lnTo>
                    <a:pt x="42" y="18"/>
                  </a:lnTo>
                  <a:lnTo>
                    <a:pt x="30" y="30"/>
                  </a:lnTo>
                  <a:lnTo>
                    <a:pt x="18" y="42"/>
                  </a:lnTo>
                  <a:lnTo>
                    <a:pt x="12" y="59"/>
                  </a:lnTo>
                  <a:lnTo>
                    <a:pt x="6" y="71"/>
                  </a:lnTo>
                  <a:lnTo>
                    <a:pt x="0" y="95"/>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4" name="Freeform 57"/>
            <p:cNvSpPr>
              <a:spLocks/>
            </p:cNvSpPr>
            <p:nvPr/>
          </p:nvSpPr>
          <p:spPr bwMode="auto">
            <a:xfrm>
              <a:off x="3891" y="3010"/>
              <a:ext cx="54" cy="90"/>
            </a:xfrm>
            <a:custGeom>
              <a:avLst/>
              <a:gdLst>
                <a:gd name="T0" fmla="*/ 54 w 54"/>
                <a:gd name="T1" fmla="*/ 72 h 90"/>
                <a:gd name="T2" fmla="*/ 54 w 54"/>
                <a:gd name="T3" fmla="*/ 72 h 90"/>
                <a:gd name="T4" fmla="*/ 42 w 54"/>
                <a:gd name="T5" fmla="*/ 72 h 90"/>
                <a:gd name="T6" fmla="*/ 36 w 54"/>
                <a:gd name="T7" fmla="*/ 66 h 90"/>
                <a:gd name="T8" fmla="*/ 30 w 54"/>
                <a:gd name="T9" fmla="*/ 60 h 90"/>
                <a:gd name="T10" fmla="*/ 24 w 54"/>
                <a:gd name="T11" fmla="*/ 54 h 90"/>
                <a:gd name="T12" fmla="*/ 18 w 54"/>
                <a:gd name="T13" fmla="*/ 42 h 90"/>
                <a:gd name="T14" fmla="*/ 18 w 54"/>
                <a:gd name="T15" fmla="*/ 30 h 90"/>
                <a:gd name="T16" fmla="*/ 18 w 54"/>
                <a:gd name="T17" fmla="*/ 18 h 90"/>
                <a:gd name="T18" fmla="*/ 18 w 54"/>
                <a:gd name="T19" fmla="*/ 0 h 90"/>
                <a:gd name="T20" fmla="*/ 0 w 54"/>
                <a:gd name="T21" fmla="*/ 0 h 90"/>
                <a:gd name="T22" fmla="*/ 0 w 54"/>
                <a:gd name="T23" fmla="*/ 18 h 90"/>
                <a:gd name="T24" fmla="*/ 0 w 54"/>
                <a:gd name="T25" fmla="*/ 30 h 90"/>
                <a:gd name="T26" fmla="*/ 0 w 54"/>
                <a:gd name="T27" fmla="*/ 48 h 90"/>
                <a:gd name="T28" fmla="*/ 6 w 54"/>
                <a:gd name="T29" fmla="*/ 60 h 90"/>
                <a:gd name="T30" fmla="*/ 18 w 54"/>
                <a:gd name="T31" fmla="*/ 72 h 90"/>
                <a:gd name="T32" fmla="*/ 30 w 54"/>
                <a:gd name="T33" fmla="*/ 84 h 90"/>
                <a:gd name="T34" fmla="*/ 42 w 54"/>
                <a:gd name="T35" fmla="*/ 90 h 90"/>
                <a:gd name="T36" fmla="*/ 54 w 54"/>
                <a:gd name="T37" fmla="*/ 90 h 90"/>
                <a:gd name="T38" fmla="*/ 54 w 54"/>
                <a:gd name="T39" fmla="*/ 90 h 90"/>
                <a:gd name="T40" fmla="*/ 54 w 54"/>
                <a:gd name="T41" fmla="*/ 72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0"/>
                <a:gd name="T65" fmla="*/ 54 w 54"/>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0">
                  <a:moveTo>
                    <a:pt x="54" y="72"/>
                  </a:moveTo>
                  <a:lnTo>
                    <a:pt x="54" y="72"/>
                  </a:lnTo>
                  <a:lnTo>
                    <a:pt x="42" y="72"/>
                  </a:lnTo>
                  <a:lnTo>
                    <a:pt x="36" y="66"/>
                  </a:lnTo>
                  <a:lnTo>
                    <a:pt x="30" y="60"/>
                  </a:lnTo>
                  <a:lnTo>
                    <a:pt x="24" y="54"/>
                  </a:lnTo>
                  <a:lnTo>
                    <a:pt x="18" y="42"/>
                  </a:lnTo>
                  <a:lnTo>
                    <a:pt x="18" y="30"/>
                  </a:lnTo>
                  <a:lnTo>
                    <a:pt x="18" y="18"/>
                  </a:lnTo>
                  <a:lnTo>
                    <a:pt x="18" y="0"/>
                  </a:lnTo>
                  <a:lnTo>
                    <a:pt x="0" y="0"/>
                  </a:lnTo>
                  <a:lnTo>
                    <a:pt x="0" y="18"/>
                  </a:lnTo>
                  <a:lnTo>
                    <a:pt x="0" y="30"/>
                  </a:lnTo>
                  <a:lnTo>
                    <a:pt x="0" y="48"/>
                  </a:lnTo>
                  <a:lnTo>
                    <a:pt x="6" y="60"/>
                  </a:lnTo>
                  <a:lnTo>
                    <a:pt x="18" y="72"/>
                  </a:lnTo>
                  <a:lnTo>
                    <a:pt x="30" y="84"/>
                  </a:lnTo>
                  <a:lnTo>
                    <a:pt x="42" y="90"/>
                  </a:lnTo>
                  <a:lnTo>
                    <a:pt x="54" y="90"/>
                  </a:lnTo>
                  <a:lnTo>
                    <a:pt x="5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5" name="Freeform 58"/>
            <p:cNvSpPr>
              <a:spLocks/>
            </p:cNvSpPr>
            <p:nvPr/>
          </p:nvSpPr>
          <p:spPr bwMode="auto">
            <a:xfrm>
              <a:off x="3987" y="3034"/>
              <a:ext cx="83" cy="90"/>
            </a:xfrm>
            <a:custGeom>
              <a:avLst/>
              <a:gdLst>
                <a:gd name="T0" fmla="*/ 66 w 83"/>
                <a:gd name="T1" fmla="*/ 0 h 90"/>
                <a:gd name="T2" fmla="*/ 66 w 83"/>
                <a:gd name="T3" fmla="*/ 0 h 90"/>
                <a:gd name="T4" fmla="*/ 66 w 83"/>
                <a:gd name="T5" fmla="*/ 12 h 90"/>
                <a:gd name="T6" fmla="*/ 60 w 83"/>
                <a:gd name="T7" fmla="*/ 30 h 90"/>
                <a:gd name="T8" fmla="*/ 48 w 83"/>
                <a:gd name="T9" fmla="*/ 42 h 90"/>
                <a:gd name="T10" fmla="*/ 42 w 83"/>
                <a:gd name="T11" fmla="*/ 54 h 90"/>
                <a:gd name="T12" fmla="*/ 30 w 83"/>
                <a:gd name="T13" fmla="*/ 60 h 90"/>
                <a:gd name="T14" fmla="*/ 18 w 83"/>
                <a:gd name="T15" fmla="*/ 66 h 90"/>
                <a:gd name="T16" fmla="*/ 12 w 83"/>
                <a:gd name="T17" fmla="*/ 72 h 90"/>
                <a:gd name="T18" fmla="*/ 0 w 83"/>
                <a:gd name="T19" fmla="*/ 72 h 90"/>
                <a:gd name="T20" fmla="*/ 0 w 83"/>
                <a:gd name="T21" fmla="*/ 90 h 90"/>
                <a:gd name="T22" fmla="*/ 12 w 83"/>
                <a:gd name="T23" fmla="*/ 90 h 90"/>
                <a:gd name="T24" fmla="*/ 30 w 83"/>
                <a:gd name="T25" fmla="*/ 84 h 90"/>
                <a:gd name="T26" fmla="*/ 42 w 83"/>
                <a:gd name="T27" fmla="*/ 78 h 90"/>
                <a:gd name="T28" fmla="*/ 54 w 83"/>
                <a:gd name="T29" fmla="*/ 66 h 90"/>
                <a:gd name="T30" fmla="*/ 66 w 83"/>
                <a:gd name="T31" fmla="*/ 54 h 90"/>
                <a:gd name="T32" fmla="*/ 78 w 83"/>
                <a:gd name="T33" fmla="*/ 36 h 90"/>
                <a:gd name="T34" fmla="*/ 83 w 83"/>
                <a:gd name="T35" fmla="*/ 18 h 90"/>
                <a:gd name="T36" fmla="*/ 83 w 83"/>
                <a:gd name="T37" fmla="*/ 0 h 90"/>
                <a:gd name="T38" fmla="*/ 83 w 83"/>
                <a:gd name="T39" fmla="*/ 0 h 90"/>
                <a:gd name="T40" fmla="*/ 66 w 83"/>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0"/>
                <a:gd name="T65" fmla="*/ 83 w 83"/>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0">
                  <a:moveTo>
                    <a:pt x="66" y="0"/>
                  </a:moveTo>
                  <a:lnTo>
                    <a:pt x="66" y="0"/>
                  </a:lnTo>
                  <a:lnTo>
                    <a:pt x="66" y="12"/>
                  </a:lnTo>
                  <a:lnTo>
                    <a:pt x="60" y="30"/>
                  </a:lnTo>
                  <a:lnTo>
                    <a:pt x="48" y="42"/>
                  </a:lnTo>
                  <a:lnTo>
                    <a:pt x="42" y="54"/>
                  </a:lnTo>
                  <a:lnTo>
                    <a:pt x="30" y="60"/>
                  </a:lnTo>
                  <a:lnTo>
                    <a:pt x="18" y="66"/>
                  </a:lnTo>
                  <a:lnTo>
                    <a:pt x="12" y="72"/>
                  </a:lnTo>
                  <a:lnTo>
                    <a:pt x="0" y="72"/>
                  </a:lnTo>
                  <a:lnTo>
                    <a:pt x="0" y="90"/>
                  </a:lnTo>
                  <a:lnTo>
                    <a:pt x="12" y="90"/>
                  </a:lnTo>
                  <a:lnTo>
                    <a:pt x="30" y="84"/>
                  </a:lnTo>
                  <a:lnTo>
                    <a:pt x="42" y="78"/>
                  </a:lnTo>
                  <a:lnTo>
                    <a:pt x="54" y="66"/>
                  </a:lnTo>
                  <a:lnTo>
                    <a:pt x="66" y="54"/>
                  </a:lnTo>
                  <a:lnTo>
                    <a:pt x="78" y="36"/>
                  </a:lnTo>
                  <a:lnTo>
                    <a:pt x="83" y="18"/>
                  </a:lnTo>
                  <a:lnTo>
                    <a:pt x="83"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6" name="Freeform 59"/>
            <p:cNvSpPr>
              <a:spLocks/>
            </p:cNvSpPr>
            <p:nvPr/>
          </p:nvSpPr>
          <p:spPr bwMode="auto">
            <a:xfrm>
              <a:off x="4017" y="2939"/>
              <a:ext cx="59" cy="95"/>
            </a:xfrm>
            <a:custGeom>
              <a:avLst/>
              <a:gdLst>
                <a:gd name="T0" fmla="*/ 0 w 59"/>
                <a:gd name="T1" fmla="*/ 18 h 95"/>
                <a:gd name="T2" fmla="*/ 0 w 59"/>
                <a:gd name="T3" fmla="*/ 18 h 95"/>
                <a:gd name="T4" fmla="*/ 12 w 59"/>
                <a:gd name="T5" fmla="*/ 24 h 95"/>
                <a:gd name="T6" fmla="*/ 18 w 59"/>
                <a:gd name="T7" fmla="*/ 24 h 95"/>
                <a:gd name="T8" fmla="*/ 24 w 59"/>
                <a:gd name="T9" fmla="*/ 30 h 95"/>
                <a:gd name="T10" fmla="*/ 30 w 59"/>
                <a:gd name="T11" fmla="*/ 41 h 95"/>
                <a:gd name="T12" fmla="*/ 36 w 59"/>
                <a:gd name="T13" fmla="*/ 47 h 95"/>
                <a:gd name="T14" fmla="*/ 42 w 59"/>
                <a:gd name="T15" fmla="*/ 65 h 95"/>
                <a:gd name="T16" fmla="*/ 42 w 59"/>
                <a:gd name="T17" fmla="*/ 77 h 95"/>
                <a:gd name="T18" fmla="*/ 36 w 59"/>
                <a:gd name="T19" fmla="*/ 95 h 95"/>
                <a:gd name="T20" fmla="*/ 53 w 59"/>
                <a:gd name="T21" fmla="*/ 95 h 95"/>
                <a:gd name="T22" fmla="*/ 59 w 59"/>
                <a:gd name="T23" fmla="*/ 77 h 95"/>
                <a:gd name="T24" fmla="*/ 59 w 59"/>
                <a:gd name="T25" fmla="*/ 59 h 95"/>
                <a:gd name="T26" fmla="*/ 53 w 59"/>
                <a:gd name="T27" fmla="*/ 47 h 95"/>
                <a:gd name="T28" fmla="*/ 48 w 59"/>
                <a:gd name="T29" fmla="*/ 30 h 95"/>
                <a:gd name="T30" fmla="*/ 42 w 59"/>
                <a:gd name="T31" fmla="*/ 18 h 95"/>
                <a:gd name="T32" fmla="*/ 30 w 59"/>
                <a:gd name="T33" fmla="*/ 12 h 95"/>
                <a:gd name="T34" fmla="*/ 18 w 59"/>
                <a:gd name="T35" fmla="*/ 6 h 95"/>
                <a:gd name="T36" fmla="*/ 0 w 59"/>
                <a:gd name="T37" fmla="*/ 0 h 95"/>
                <a:gd name="T38" fmla="*/ 0 w 59"/>
                <a:gd name="T39" fmla="*/ 0 h 95"/>
                <a:gd name="T40" fmla="*/ 0 w 59"/>
                <a:gd name="T41" fmla="*/ 18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95"/>
                <a:gd name="T65" fmla="*/ 59 w 59"/>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95">
                  <a:moveTo>
                    <a:pt x="0" y="18"/>
                  </a:moveTo>
                  <a:lnTo>
                    <a:pt x="0" y="18"/>
                  </a:lnTo>
                  <a:lnTo>
                    <a:pt x="12" y="24"/>
                  </a:lnTo>
                  <a:lnTo>
                    <a:pt x="18" y="24"/>
                  </a:lnTo>
                  <a:lnTo>
                    <a:pt x="24" y="30"/>
                  </a:lnTo>
                  <a:lnTo>
                    <a:pt x="30" y="41"/>
                  </a:lnTo>
                  <a:lnTo>
                    <a:pt x="36" y="47"/>
                  </a:lnTo>
                  <a:lnTo>
                    <a:pt x="42" y="65"/>
                  </a:lnTo>
                  <a:lnTo>
                    <a:pt x="42" y="77"/>
                  </a:lnTo>
                  <a:lnTo>
                    <a:pt x="36" y="95"/>
                  </a:lnTo>
                  <a:lnTo>
                    <a:pt x="53" y="95"/>
                  </a:lnTo>
                  <a:lnTo>
                    <a:pt x="59" y="77"/>
                  </a:lnTo>
                  <a:lnTo>
                    <a:pt x="59" y="59"/>
                  </a:lnTo>
                  <a:lnTo>
                    <a:pt x="53" y="47"/>
                  </a:lnTo>
                  <a:lnTo>
                    <a:pt x="48" y="30"/>
                  </a:lnTo>
                  <a:lnTo>
                    <a:pt x="42" y="18"/>
                  </a:lnTo>
                  <a:lnTo>
                    <a:pt x="30" y="12"/>
                  </a:lnTo>
                  <a:lnTo>
                    <a:pt x="18" y="6"/>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7" name="Freeform 60"/>
            <p:cNvSpPr>
              <a:spLocks/>
            </p:cNvSpPr>
            <p:nvPr/>
          </p:nvSpPr>
          <p:spPr bwMode="auto">
            <a:xfrm>
              <a:off x="3933" y="2939"/>
              <a:ext cx="84" cy="95"/>
            </a:xfrm>
            <a:custGeom>
              <a:avLst/>
              <a:gdLst>
                <a:gd name="T0" fmla="*/ 18 w 84"/>
                <a:gd name="T1" fmla="*/ 95 h 95"/>
                <a:gd name="T2" fmla="*/ 18 w 84"/>
                <a:gd name="T3" fmla="*/ 95 h 95"/>
                <a:gd name="T4" fmla="*/ 24 w 84"/>
                <a:gd name="T5" fmla="*/ 77 h 95"/>
                <a:gd name="T6" fmla="*/ 30 w 84"/>
                <a:gd name="T7" fmla="*/ 65 h 95"/>
                <a:gd name="T8" fmla="*/ 36 w 84"/>
                <a:gd name="T9" fmla="*/ 53 h 95"/>
                <a:gd name="T10" fmla="*/ 48 w 84"/>
                <a:gd name="T11" fmla="*/ 41 h 95"/>
                <a:gd name="T12" fmla="*/ 54 w 84"/>
                <a:gd name="T13" fmla="*/ 30 h 95"/>
                <a:gd name="T14" fmla="*/ 66 w 84"/>
                <a:gd name="T15" fmla="*/ 24 h 95"/>
                <a:gd name="T16" fmla="*/ 78 w 84"/>
                <a:gd name="T17" fmla="*/ 24 h 95"/>
                <a:gd name="T18" fmla="*/ 84 w 84"/>
                <a:gd name="T19" fmla="*/ 18 h 95"/>
                <a:gd name="T20" fmla="*/ 84 w 84"/>
                <a:gd name="T21" fmla="*/ 0 h 95"/>
                <a:gd name="T22" fmla="*/ 72 w 84"/>
                <a:gd name="T23" fmla="*/ 0 h 95"/>
                <a:gd name="T24" fmla="*/ 54 w 84"/>
                <a:gd name="T25" fmla="*/ 6 h 95"/>
                <a:gd name="T26" fmla="*/ 42 w 84"/>
                <a:gd name="T27" fmla="*/ 18 h 95"/>
                <a:gd name="T28" fmla="*/ 30 w 84"/>
                <a:gd name="T29" fmla="*/ 30 h 95"/>
                <a:gd name="T30" fmla="*/ 18 w 84"/>
                <a:gd name="T31" fmla="*/ 41 h 95"/>
                <a:gd name="T32" fmla="*/ 12 w 84"/>
                <a:gd name="T33" fmla="*/ 59 h 95"/>
                <a:gd name="T34" fmla="*/ 6 w 84"/>
                <a:gd name="T35" fmla="*/ 71 h 95"/>
                <a:gd name="T36" fmla="*/ 0 w 84"/>
                <a:gd name="T37" fmla="*/ 89 h 95"/>
                <a:gd name="T38" fmla="*/ 0 w 84"/>
                <a:gd name="T39" fmla="*/ 89 h 95"/>
                <a:gd name="T40" fmla="*/ 18 w 84"/>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95"/>
                <a:gd name="T65" fmla="*/ 84 w 8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95">
                  <a:moveTo>
                    <a:pt x="18" y="95"/>
                  </a:moveTo>
                  <a:lnTo>
                    <a:pt x="18" y="95"/>
                  </a:lnTo>
                  <a:lnTo>
                    <a:pt x="24" y="77"/>
                  </a:lnTo>
                  <a:lnTo>
                    <a:pt x="30" y="65"/>
                  </a:lnTo>
                  <a:lnTo>
                    <a:pt x="36" y="53"/>
                  </a:lnTo>
                  <a:lnTo>
                    <a:pt x="48" y="41"/>
                  </a:lnTo>
                  <a:lnTo>
                    <a:pt x="54" y="30"/>
                  </a:lnTo>
                  <a:lnTo>
                    <a:pt x="66" y="24"/>
                  </a:lnTo>
                  <a:lnTo>
                    <a:pt x="78" y="24"/>
                  </a:lnTo>
                  <a:lnTo>
                    <a:pt x="84" y="18"/>
                  </a:lnTo>
                  <a:lnTo>
                    <a:pt x="84" y="0"/>
                  </a:lnTo>
                  <a:lnTo>
                    <a:pt x="72" y="0"/>
                  </a:lnTo>
                  <a:lnTo>
                    <a:pt x="54" y="6"/>
                  </a:lnTo>
                  <a:lnTo>
                    <a:pt x="42" y="18"/>
                  </a:lnTo>
                  <a:lnTo>
                    <a:pt x="30" y="30"/>
                  </a:lnTo>
                  <a:lnTo>
                    <a:pt x="18" y="41"/>
                  </a:lnTo>
                  <a:lnTo>
                    <a:pt x="12" y="59"/>
                  </a:lnTo>
                  <a:lnTo>
                    <a:pt x="6" y="71"/>
                  </a:lnTo>
                  <a:lnTo>
                    <a:pt x="0" y="89"/>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8" name="Freeform 61"/>
            <p:cNvSpPr>
              <a:spLocks/>
            </p:cNvSpPr>
            <p:nvPr/>
          </p:nvSpPr>
          <p:spPr bwMode="auto">
            <a:xfrm>
              <a:off x="3927" y="3028"/>
              <a:ext cx="60" cy="96"/>
            </a:xfrm>
            <a:custGeom>
              <a:avLst/>
              <a:gdLst>
                <a:gd name="T0" fmla="*/ 60 w 60"/>
                <a:gd name="T1" fmla="*/ 78 h 96"/>
                <a:gd name="T2" fmla="*/ 60 w 60"/>
                <a:gd name="T3" fmla="*/ 78 h 96"/>
                <a:gd name="T4" fmla="*/ 48 w 60"/>
                <a:gd name="T5" fmla="*/ 78 h 96"/>
                <a:gd name="T6" fmla="*/ 42 w 60"/>
                <a:gd name="T7" fmla="*/ 72 h 96"/>
                <a:gd name="T8" fmla="*/ 36 w 60"/>
                <a:gd name="T9" fmla="*/ 66 h 96"/>
                <a:gd name="T10" fmla="*/ 30 w 60"/>
                <a:gd name="T11" fmla="*/ 60 h 96"/>
                <a:gd name="T12" fmla="*/ 24 w 60"/>
                <a:gd name="T13" fmla="*/ 48 h 96"/>
                <a:gd name="T14" fmla="*/ 24 w 60"/>
                <a:gd name="T15" fmla="*/ 36 h 96"/>
                <a:gd name="T16" fmla="*/ 24 w 60"/>
                <a:gd name="T17" fmla="*/ 18 h 96"/>
                <a:gd name="T18" fmla="*/ 24 w 60"/>
                <a:gd name="T19" fmla="*/ 6 h 96"/>
                <a:gd name="T20" fmla="*/ 6 w 60"/>
                <a:gd name="T21" fmla="*/ 0 h 96"/>
                <a:gd name="T22" fmla="*/ 0 w 60"/>
                <a:gd name="T23" fmla="*/ 18 h 96"/>
                <a:gd name="T24" fmla="*/ 6 w 60"/>
                <a:gd name="T25" fmla="*/ 36 h 96"/>
                <a:gd name="T26" fmla="*/ 6 w 60"/>
                <a:gd name="T27" fmla="*/ 54 h 96"/>
                <a:gd name="T28" fmla="*/ 12 w 60"/>
                <a:gd name="T29" fmla="*/ 66 h 96"/>
                <a:gd name="T30" fmla="*/ 18 w 60"/>
                <a:gd name="T31" fmla="*/ 78 h 96"/>
                <a:gd name="T32" fmla="*/ 30 w 60"/>
                <a:gd name="T33" fmla="*/ 90 h 96"/>
                <a:gd name="T34" fmla="*/ 48 w 60"/>
                <a:gd name="T35" fmla="*/ 96 h 96"/>
                <a:gd name="T36" fmla="*/ 60 w 60"/>
                <a:gd name="T37" fmla="*/ 96 h 96"/>
                <a:gd name="T38" fmla="*/ 60 w 60"/>
                <a:gd name="T39" fmla="*/ 96 h 96"/>
                <a:gd name="T40" fmla="*/ 60 w 60"/>
                <a:gd name="T41" fmla="*/ 78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6"/>
                <a:gd name="T65" fmla="*/ 60 w 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6">
                  <a:moveTo>
                    <a:pt x="60" y="78"/>
                  </a:moveTo>
                  <a:lnTo>
                    <a:pt x="60" y="78"/>
                  </a:lnTo>
                  <a:lnTo>
                    <a:pt x="48" y="78"/>
                  </a:lnTo>
                  <a:lnTo>
                    <a:pt x="42" y="72"/>
                  </a:lnTo>
                  <a:lnTo>
                    <a:pt x="36" y="66"/>
                  </a:lnTo>
                  <a:lnTo>
                    <a:pt x="30" y="60"/>
                  </a:lnTo>
                  <a:lnTo>
                    <a:pt x="24" y="48"/>
                  </a:lnTo>
                  <a:lnTo>
                    <a:pt x="24" y="36"/>
                  </a:lnTo>
                  <a:lnTo>
                    <a:pt x="24" y="18"/>
                  </a:lnTo>
                  <a:lnTo>
                    <a:pt x="24" y="6"/>
                  </a:lnTo>
                  <a:lnTo>
                    <a:pt x="6" y="0"/>
                  </a:lnTo>
                  <a:lnTo>
                    <a:pt x="0" y="18"/>
                  </a:lnTo>
                  <a:lnTo>
                    <a:pt x="6" y="36"/>
                  </a:lnTo>
                  <a:lnTo>
                    <a:pt x="6" y="54"/>
                  </a:lnTo>
                  <a:lnTo>
                    <a:pt x="12" y="66"/>
                  </a:lnTo>
                  <a:lnTo>
                    <a:pt x="18" y="78"/>
                  </a:lnTo>
                  <a:lnTo>
                    <a:pt x="30" y="90"/>
                  </a:lnTo>
                  <a:lnTo>
                    <a:pt x="48" y="96"/>
                  </a:lnTo>
                  <a:lnTo>
                    <a:pt x="60" y="96"/>
                  </a:lnTo>
                  <a:lnTo>
                    <a:pt x="6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79" name="Freeform 62"/>
            <p:cNvSpPr>
              <a:spLocks/>
            </p:cNvSpPr>
            <p:nvPr/>
          </p:nvSpPr>
          <p:spPr bwMode="auto">
            <a:xfrm>
              <a:off x="4029" y="3058"/>
              <a:ext cx="83" cy="89"/>
            </a:xfrm>
            <a:custGeom>
              <a:avLst/>
              <a:gdLst>
                <a:gd name="T0" fmla="*/ 65 w 83"/>
                <a:gd name="T1" fmla="*/ 0 h 89"/>
                <a:gd name="T2" fmla="*/ 65 w 83"/>
                <a:gd name="T3" fmla="*/ 0 h 89"/>
                <a:gd name="T4" fmla="*/ 59 w 83"/>
                <a:gd name="T5" fmla="*/ 12 h 89"/>
                <a:gd name="T6" fmla="*/ 59 w 83"/>
                <a:gd name="T7" fmla="*/ 30 h 89"/>
                <a:gd name="T8" fmla="*/ 47 w 83"/>
                <a:gd name="T9" fmla="*/ 42 h 89"/>
                <a:gd name="T10" fmla="*/ 41 w 83"/>
                <a:gd name="T11" fmla="*/ 54 h 89"/>
                <a:gd name="T12" fmla="*/ 30 w 83"/>
                <a:gd name="T13" fmla="*/ 60 h 89"/>
                <a:gd name="T14" fmla="*/ 18 w 83"/>
                <a:gd name="T15" fmla="*/ 66 h 89"/>
                <a:gd name="T16" fmla="*/ 12 w 83"/>
                <a:gd name="T17" fmla="*/ 71 h 89"/>
                <a:gd name="T18" fmla="*/ 0 w 83"/>
                <a:gd name="T19" fmla="*/ 71 h 89"/>
                <a:gd name="T20" fmla="*/ 0 w 83"/>
                <a:gd name="T21" fmla="*/ 89 h 89"/>
                <a:gd name="T22" fmla="*/ 12 w 83"/>
                <a:gd name="T23" fmla="*/ 89 h 89"/>
                <a:gd name="T24" fmla="*/ 30 w 83"/>
                <a:gd name="T25" fmla="*/ 83 h 89"/>
                <a:gd name="T26" fmla="*/ 41 w 83"/>
                <a:gd name="T27" fmla="*/ 77 h 89"/>
                <a:gd name="T28" fmla="*/ 53 w 83"/>
                <a:gd name="T29" fmla="*/ 66 h 89"/>
                <a:gd name="T30" fmla="*/ 65 w 83"/>
                <a:gd name="T31" fmla="*/ 54 h 89"/>
                <a:gd name="T32" fmla="*/ 71 w 83"/>
                <a:gd name="T33" fmla="*/ 36 h 89"/>
                <a:gd name="T34" fmla="*/ 83 w 83"/>
                <a:gd name="T35" fmla="*/ 18 h 89"/>
                <a:gd name="T36" fmla="*/ 83 w 83"/>
                <a:gd name="T37" fmla="*/ 0 h 89"/>
                <a:gd name="T38" fmla="*/ 83 w 83"/>
                <a:gd name="T39" fmla="*/ 0 h 89"/>
                <a:gd name="T40" fmla="*/ 65 w 83"/>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89"/>
                <a:gd name="T65" fmla="*/ 83 w 83"/>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89">
                  <a:moveTo>
                    <a:pt x="65" y="0"/>
                  </a:moveTo>
                  <a:lnTo>
                    <a:pt x="65" y="0"/>
                  </a:lnTo>
                  <a:lnTo>
                    <a:pt x="59" y="12"/>
                  </a:lnTo>
                  <a:lnTo>
                    <a:pt x="59" y="30"/>
                  </a:lnTo>
                  <a:lnTo>
                    <a:pt x="47" y="42"/>
                  </a:lnTo>
                  <a:lnTo>
                    <a:pt x="41" y="54"/>
                  </a:lnTo>
                  <a:lnTo>
                    <a:pt x="30" y="60"/>
                  </a:lnTo>
                  <a:lnTo>
                    <a:pt x="18" y="66"/>
                  </a:lnTo>
                  <a:lnTo>
                    <a:pt x="12" y="71"/>
                  </a:lnTo>
                  <a:lnTo>
                    <a:pt x="0" y="71"/>
                  </a:lnTo>
                  <a:lnTo>
                    <a:pt x="0" y="89"/>
                  </a:lnTo>
                  <a:lnTo>
                    <a:pt x="12" y="89"/>
                  </a:lnTo>
                  <a:lnTo>
                    <a:pt x="30" y="83"/>
                  </a:lnTo>
                  <a:lnTo>
                    <a:pt x="41" y="77"/>
                  </a:lnTo>
                  <a:lnTo>
                    <a:pt x="53" y="66"/>
                  </a:lnTo>
                  <a:lnTo>
                    <a:pt x="65" y="54"/>
                  </a:lnTo>
                  <a:lnTo>
                    <a:pt x="71" y="36"/>
                  </a:lnTo>
                  <a:lnTo>
                    <a:pt x="83" y="18"/>
                  </a:lnTo>
                  <a:lnTo>
                    <a:pt x="83" y="0"/>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0" name="Freeform 63"/>
            <p:cNvSpPr>
              <a:spLocks/>
            </p:cNvSpPr>
            <p:nvPr/>
          </p:nvSpPr>
          <p:spPr bwMode="auto">
            <a:xfrm>
              <a:off x="4059" y="2963"/>
              <a:ext cx="59" cy="95"/>
            </a:xfrm>
            <a:custGeom>
              <a:avLst/>
              <a:gdLst>
                <a:gd name="T0" fmla="*/ 0 w 59"/>
                <a:gd name="T1" fmla="*/ 17 h 95"/>
                <a:gd name="T2" fmla="*/ 0 w 59"/>
                <a:gd name="T3" fmla="*/ 17 h 95"/>
                <a:gd name="T4" fmla="*/ 11 w 59"/>
                <a:gd name="T5" fmla="*/ 23 h 95"/>
                <a:gd name="T6" fmla="*/ 17 w 59"/>
                <a:gd name="T7" fmla="*/ 23 h 95"/>
                <a:gd name="T8" fmla="*/ 23 w 59"/>
                <a:gd name="T9" fmla="*/ 29 h 95"/>
                <a:gd name="T10" fmla="*/ 29 w 59"/>
                <a:gd name="T11" fmla="*/ 41 h 95"/>
                <a:gd name="T12" fmla="*/ 35 w 59"/>
                <a:gd name="T13" fmla="*/ 47 h 95"/>
                <a:gd name="T14" fmla="*/ 35 w 59"/>
                <a:gd name="T15" fmla="*/ 65 h 95"/>
                <a:gd name="T16" fmla="*/ 41 w 59"/>
                <a:gd name="T17" fmla="*/ 77 h 95"/>
                <a:gd name="T18" fmla="*/ 35 w 59"/>
                <a:gd name="T19" fmla="*/ 95 h 95"/>
                <a:gd name="T20" fmla="*/ 53 w 59"/>
                <a:gd name="T21" fmla="*/ 95 h 95"/>
                <a:gd name="T22" fmla="*/ 59 w 59"/>
                <a:gd name="T23" fmla="*/ 77 h 95"/>
                <a:gd name="T24" fmla="*/ 59 w 59"/>
                <a:gd name="T25" fmla="*/ 59 h 95"/>
                <a:gd name="T26" fmla="*/ 53 w 59"/>
                <a:gd name="T27" fmla="*/ 47 h 95"/>
                <a:gd name="T28" fmla="*/ 47 w 59"/>
                <a:gd name="T29" fmla="*/ 29 h 95"/>
                <a:gd name="T30" fmla="*/ 41 w 59"/>
                <a:gd name="T31" fmla="*/ 17 h 95"/>
                <a:gd name="T32" fmla="*/ 29 w 59"/>
                <a:gd name="T33" fmla="*/ 11 h 95"/>
                <a:gd name="T34" fmla="*/ 17 w 59"/>
                <a:gd name="T35" fmla="*/ 6 h 95"/>
                <a:gd name="T36" fmla="*/ 0 w 59"/>
                <a:gd name="T37" fmla="*/ 0 h 95"/>
                <a:gd name="T38" fmla="*/ 0 w 59"/>
                <a:gd name="T39" fmla="*/ 0 h 95"/>
                <a:gd name="T40" fmla="*/ 0 w 59"/>
                <a:gd name="T41" fmla="*/ 1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95"/>
                <a:gd name="T65" fmla="*/ 59 w 59"/>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95">
                  <a:moveTo>
                    <a:pt x="0" y="17"/>
                  </a:moveTo>
                  <a:lnTo>
                    <a:pt x="0" y="17"/>
                  </a:lnTo>
                  <a:lnTo>
                    <a:pt x="11" y="23"/>
                  </a:lnTo>
                  <a:lnTo>
                    <a:pt x="17" y="23"/>
                  </a:lnTo>
                  <a:lnTo>
                    <a:pt x="23" y="29"/>
                  </a:lnTo>
                  <a:lnTo>
                    <a:pt x="29" y="41"/>
                  </a:lnTo>
                  <a:lnTo>
                    <a:pt x="35" y="47"/>
                  </a:lnTo>
                  <a:lnTo>
                    <a:pt x="35" y="65"/>
                  </a:lnTo>
                  <a:lnTo>
                    <a:pt x="41" y="77"/>
                  </a:lnTo>
                  <a:lnTo>
                    <a:pt x="35" y="95"/>
                  </a:lnTo>
                  <a:lnTo>
                    <a:pt x="53" y="95"/>
                  </a:lnTo>
                  <a:lnTo>
                    <a:pt x="59" y="77"/>
                  </a:lnTo>
                  <a:lnTo>
                    <a:pt x="59" y="59"/>
                  </a:lnTo>
                  <a:lnTo>
                    <a:pt x="53" y="47"/>
                  </a:lnTo>
                  <a:lnTo>
                    <a:pt x="47" y="29"/>
                  </a:lnTo>
                  <a:lnTo>
                    <a:pt x="41" y="17"/>
                  </a:lnTo>
                  <a:lnTo>
                    <a:pt x="29" y="11"/>
                  </a:lnTo>
                  <a:lnTo>
                    <a:pt x="17" y="6"/>
                  </a:lnTo>
                  <a:lnTo>
                    <a:pt x="0" y="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1" name="Freeform 64"/>
            <p:cNvSpPr>
              <a:spLocks/>
            </p:cNvSpPr>
            <p:nvPr/>
          </p:nvSpPr>
          <p:spPr bwMode="auto">
            <a:xfrm>
              <a:off x="3975" y="2963"/>
              <a:ext cx="84" cy="95"/>
            </a:xfrm>
            <a:custGeom>
              <a:avLst/>
              <a:gdLst>
                <a:gd name="T0" fmla="*/ 18 w 84"/>
                <a:gd name="T1" fmla="*/ 95 h 95"/>
                <a:gd name="T2" fmla="*/ 18 w 84"/>
                <a:gd name="T3" fmla="*/ 95 h 95"/>
                <a:gd name="T4" fmla="*/ 24 w 84"/>
                <a:gd name="T5" fmla="*/ 77 h 95"/>
                <a:gd name="T6" fmla="*/ 30 w 84"/>
                <a:gd name="T7" fmla="*/ 65 h 95"/>
                <a:gd name="T8" fmla="*/ 36 w 84"/>
                <a:gd name="T9" fmla="*/ 53 h 95"/>
                <a:gd name="T10" fmla="*/ 42 w 84"/>
                <a:gd name="T11" fmla="*/ 41 h 95"/>
                <a:gd name="T12" fmla="*/ 54 w 84"/>
                <a:gd name="T13" fmla="*/ 29 h 95"/>
                <a:gd name="T14" fmla="*/ 66 w 84"/>
                <a:gd name="T15" fmla="*/ 23 h 95"/>
                <a:gd name="T16" fmla="*/ 72 w 84"/>
                <a:gd name="T17" fmla="*/ 23 h 95"/>
                <a:gd name="T18" fmla="*/ 84 w 84"/>
                <a:gd name="T19" fmla="*/ 17 h 95"/>
                <a:gd name="T20" fmla="*/ 84 w 84"/>
                <a:gd name="T21" fmla="*/ 0 h 95"/>
                <a:gd name="T22" fmla="*/ 72 w 84"/>
                <a:gd name="T23" fmla="*/ 0 h 95"/>
                <a:gd name="T24" fmla="*/ 54 w 84"/>
                <a:gd name="T25" fmla="*/ 6 h 95"/>
                <a:gd name="T26" fmla="*/ 42 w 84"/>
                <a:gd name="T27" fmla="*/ 17 h 95"/>
                <a:gd name="T28" fmla="*/ 30 w 84"/>
                <a:gd name="T29" fmla="*/ 29 h 95"/>
                <a:gd name="T30" fmla="*/ 18 w 84"/>
                <a:gd name="T31" fmla="*/ 41 h 95"/>
                <a:gd name="T32" fmla="*/ 12 w 84"/>
                <a:gd name="T33" fmla="*/ 59 h 95"/>
                <a:gd name="T34" fmla="*/ 0 w 84"/>
                <a:gd name="T35" fmla="*/ 71 h 95"/>
                <a:gd name="T36" fmla="*/ 0 w 84"/>
                <a:gd name="T37" fmla="*/ 89 h 95"/>
                <a:gd name="T38" fmla="*/ 0 w 84"/>
                <a:gd name="T39" fmla="*/ 89 h 95"/>
                <a:gd name="T40" fmla="*/ 18 w 84"/>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95"/>
                <a:gd name="T65" fmla="*/ 84 w 8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95">
                  <a:moveTo>
                    <a:pt x="18" y="95"/>
                  </a:moveTo>
                  <a:lnTo>
                    <a:pt x="18" y="95"/>
                  </a:lnTo>
                  <a:lnTo>
                    <a:pt x="24" y="77"/>
                  </a:lnTo>
                  <a:lnTo>
                    <a:pt x="30" y="65"/>
                  </a:lnTo>
                  <a:lnTo>
                    <a:pt x="36" y="53"/>
                  </a:lnTo>
                  <a:lnTo>
                    <a:pt x="42" y="41"/>
                  </a:lnTo>
                  <a:lnTo>
                    <a:pt x="54" y="29"/>
                  </a:lnTo>
                  <a:lnTo>
                    <a:pt x="66" y="23"/>
                  </a:lnTo>
                  <a:lnTo>
                    <a:pt x="72" y="23"/>
                  </a:lnTo>
                  <a:lnTo>
                    <a:pt x="84" y="17"/>
                  </a:lnTo>
                  <a:lnTo>
                    <a:pt x="84" y="0"/>
                  </a:lnTo>
                  <a:lnTo>
                    <a:pt x="72" y="0"/>
                  </a:lnTo>
                  <a:lnTo>
                    <a:pt x="54" y="6"/>
                  </a:lnTo>
                  <a:lnTo>
                    <a:pt x="42" y="17"/>
                  </a:lnTo>
                  <a:lnTo>
                    <a:pt x="30" y="29"/>
                  </a:lnTo>
                  <a:lnTo>
                    <a:pt x="18" y="41"/>
                  </a:lnTo>
                  <a:lnTo>
                    <a:pt x="12" y="59"/>
                  </a:lnTo>
                  <a:lnTo>
                    <a:pt x="0" y="71"/>
                  </a:lnTo>
                  <a:lnTo>
                    <a:pt x="0" y="89"/>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2" name="Freeform 65"/>
            <p:cNvSpPr>
              <a:spLocks/>
            </p:cNvSpPr>
            <p:nvPr/>
          </p:nvSpPr>
          <p:spPr bwMode="auto">
            <a:xfrm>
              <a:off x="3969" y="3052"/>
              <a:ext cx="60" cy="95"/>
            </a:xfrm>
            <a:custGeom>
              <a:avLst/>
              <a:gdLst>
                <a:gd name="T0" fmla="*/ 60 w 60"/>
                <a:gd name="T1" fmla="*/ 77 h 95"/>
                <a:gd name="T2" fmla="*/ 60 w 60"/>
                <a:gd name="T3" fmla="*/ 77 h 95"/>
                <a:gd name="T4" fmla="*/ 48 w 60"/>
                <a:gd name="T5" fmla="*/ 77 h 95"/>
                <a:gd name="T6" fmla="*/ 42 w 60"/>
                <a:gd name="T7" fmla="*/ 72 h 95"/>
                <a:gd name="T8" fmla="*/ 36 w 60"/>
                <a:gd name="T9" fmla="*/ 66 h 95"/>
                <a:gd name="T10" fmla="*/ 30 w 60"/>
                <a:gd name="T11" fmla="*/ 60 h 95"/>
                <a:gd name="T12" fmla="*/ 24 w 60"/>
                <a:gd name="T13" fmla="*/ 48 h 95"/>
                <a:gd name="T14" fmla="*/ 24 w 60"/>
                <a:gd name="T15" fmla="*/ 36 h 95"/>
                <a:gd name="T16" fmla="*/ 18 w 60"/>
                <a:gd name="T17" fmla="*/ 18 h 95"/>
                <a:gd name="T18" fmla="*/ 24 w 60"/>
                <a:gd name="T19" fmla="*/ 6 h 95"/>
                <a:gd name="T20" fmla="*/ 6 w 60"/>
                <a:gd name="T21" fmla="*/ 0 h 95"/>
                <a:gd name="T22" fmla="*/ 0 w 60"/>
                <a:gd name="T23" fmla="*/ 18 h 95"/>
                <a:gd name="T24" fmla="*/ 0 w 60"/>
                <a:gd name="T25" fmla="*/ 36 h 95"/>
                <a:gd name="T26" fmla="*/ 6 w 60"/>
                <a:gd name="T27" fmla="*/ 54 h 95"/>
                <a:gd name="T28" fmla="*/ 12 w 60"/>
                <a:gd name="T29" fmla="*/ 66 h 95"/>
                <a:gd name="T30" fmla="*/ 18 w 60"/>
                <a:gd name="T31" fmla="*/ 77 h 95"/>
                <a:gd name="T32" fmla="*/ 30 w 60"/>
                <a:gd name="T33" fmla="*/ 89 h 95"/>
                <a:gd name="T34" fmla="*/ 42 w 60"/>
                <a:gd name="T35" fmla="*/ 95 h 95"/>
                <a:gd name="T36" fmla="*/ 60 w 60"/>
                <a:gd name="T37" fmla="*/ 95 h 95"/>
                <a:gd name="T38" fmla="*/ 60 w 60"/>
                <a:gd name="T39" fmla="*/ 95 h 95"/>
                <a:gd name="T40" fmla="*/ 60 w 60"/>
                <a:gd name="T41" fmla="*/ 7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5"/>
                <a:gd name="T65" fmla="*/ 60 w 6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5">
                  <a:moveTo>
                    <a:pt x="60" y="77"/>
                  </a:moveTo>
                  <a:lnTo>
                    <a:pt x="60" y="77"/>
                  </a:lnTo>
                  <a:lnTo>
                    <a:pt x="48" y="77"/>
                  </a:lnTo>
                  <a:lnTo>
                    <a:pt x="42" y="72"/>
                  </a:lnTo>
                  <a:lnTo>
                    <a:pt x="36" y="66"/>
                  </a:lnTo>
                  <a:lnTo>
                    <a:pt x="30" y="60"/>
                  </a:lnTo>
                  <a:lnTo>
                    <a:pt x="24" y="48"/>
                  </a:lnTo>
                  <a:lnTo>
                    <a:pt x="24" y="36"/>
                  </a:lnTo>
                  <a:lnTo>
                    <a:pt x="18" y="18"/>
                  </a:lnTo>
                  <a:lnTo>
                    <a:pt x="24" y="6"/>
                  </a:lnTo>
                  <a:lnTo>
                    <a:pt x="6" y="0"/>
                  </a:lnTo>
                  <a:lnTo>
                    <a:pt x="0" y="18"/>
                  </a:lnTo>
                  <a:lnTo>
                    <a:pt x="0" y="36"/>
                  </a:lnTo>
                  <a:lnTo>
                    <a:pt x="6" y="54"/>
                  </a:lnTo>
                  <a:lnTo>
                    <a:pt x="12" y="66"/>
                  </a:lnTo>
                  <a:lnTo>
                    <a:pt x="18" y="77"/>
                  </a:lnTo>
                  <a:lnTo>
                    <a:pt x="30" y="89"/>
                  </a:lnTo>
                  <a:lnTo>
                    <a:pt x="42" y="95"/>
                  </a:lnTo>
                  <a:lnTo>
                    <a:pt x="60" y="95"/>
                  </a:lnTo>
                  <a:lnTo>
                    <a:pt x="6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3" name="Freeform 66"/>
            <p:cNvSpPr>
              <a:spLocks/>
            </p:cNvSpPr>
            <p:nvPr/>
          </p:nvSpPr>
          <p:spPr bwMode="auto">
            <a:xfrm>
              <a:off x="4070" y="3082"/>
              <a:ext cx="84" cy="89"/>
            </a:xfrm>
            <a:custGeom>
              <a:avLst/>
              <a:gdLst>
                <a:gd name="T0" fmla="*/ 66 w 84"/>
                <a:gd name="T1" fmla="*/ 0 h 89"/>
                <a:gd name="T2" fmla="*/ 66 w 84"/>
                <a:gd name="T3" fmla="*/ 0 h 89"/>
                <a:gd name="T4" fmla="*/ 60 w 84"/>
                <a:gd name="T5" fmla="*/ 12 h 89"/>
                <a:gd name="T6" fmla="*/ 54 w 84"/>
                <a:gd name="T7" fmla="*/ 30 h 89"/>
                <a:gd name="T8" fmla="*/ 48 w 84"/>
                <a:gd name="T9" fmla="*/ 42 h 89"/>
                <a:gd name="T10" fmla="*/ 42 w 84"/>
                <a:gd name="T11" fmla="*/ 53 h 89"/>
                <a:gd name="T12" fmla="*/ 30 w 84"/>
                <a:gd name="T13" fmla="*/ 59 h 89"/>
                <a:gd name="T14" fmla="*/ 18 w 84"/>
                <a:gd name="T15" fmla="*/ 65 h 89"/>
                <a:gd name="T16" fmla="*/ 6 w 84"/>
                <a:gd name="T17" fmla="*/ 71 h 89"/>
                <a:gd name="T18" fmla="*/ 0 w 84"/>
                <a:gd name="T19" fmla="*/ 71 h 89"/>
                <a:gd name="T20" fmla="*/ 0 w 84"/>
                <a:gd name="T21" fmla="*/ 89 h 89"/>
                <a:gd name="T22" fmla="*/ 12 w 84"/>
                <a:gd name="T23" fmla="*/ 89 h 89"/>
                <a:gd name="T24" fmla="*/ 30 w 84"/>
                <a:gd name="T25" fmla="*/ 83 h 89"/>
                <a:gd name="T26" fmla="*/ 42 w 84"/>
                <a:gd name="T27" fmla="*/ 77 h 89"/>
                <a:gd name="T28" fmla="*/ 54 w 84"/>
                <a:gd name="T29" fmla="*/ 65 h 89"/>
                <a:gd name="T30" fmla="*/ 66 w 84"/>
                <a:gd name="T31" fmla="*/ 47 h 89"/>
                <a:gd name="T32" fmla="*/ 72 w 84"/>
                <a:gd name="T33" fmla="*/ 36 h 89"/>
                <a:gd name="T34" fmla="*/ 84 w 84"/>
                <a:gd name="T35" fmla="*/ 18 h 89"/>
                <a:gd name="T36" fmla="*/ 84 w 84"/>
                <a:gd name="T37" fmla="*/ 0 h 89"/>
                <a:gd name="T38" fmla="*/ 84 w 84"/>
                <a:gd name="T39" fmla="*/ 0 h 89"/>
                <a:gd name="T40" fmla="*/ 66 w 84"/>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89"/>
                <a:gd name="T65" fmla="*/ 84 w 84"/>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89">
                  <a:moveTo>
                    <a:pt x="66" y="0"/>
                  </a:moveTo>
                  <a:lnTo>
                    <a:pt x="66" y="0"/>
                  </a:lnTo>
                  <a:lnTo>
                    <a:pt x="60" y="12"/>
                  </a:lnTo>
                  <a:lnTo>
                    <a:pt x="54" y="30"/>
                  </a:lnTo>
                  <a:lnTo>
                    <a:pt x="48" y="42"/>
                  </a:lnTo>
                  <a:lnTo>
                    <a:pt x="42" y="53"/>
                  </a:lnTo>
                  <a:lnTo>
                    <a:pt x="30" y="59"/>
                  </a:lnTo>
                  <a:lnTo>
                    <a:pt x="18" y="65"/>
                  </a:lnTo>
                  <a:lnTo>
                    <a:pt x="6" y="71"/>
                  </a:lnTo>
                  <a:lnTo>
                    <a:pt x="0" y="71"/>
                  </a:lnTo>
                  <a:lnTo>
                    <a:pt x="0" y="89"/>
                  </a:lnTo>
                  <a:lnTo>
                    <a:pt x="12" y="89"/>
                  </a:lnTo>
                  <a:lnTo>
                    <a:pt x="30" y="83"/>
                  </a:lnTo>
                  <a:lnTo>
                    <a:pt x="42" y="77"/>
                  </a:lnTo>
                  <a:lnTo>
                    <a:pt x="54" y="65"/>
                  </a:lnTo>
                  <a:lnTo>
                    <a:pt x="66" y="47"/>
                  </a:lnTo>
                  <a:lnTo>
                    <a:pt x="72" y="36"/>
                  </a:lnTo>
                  <a:lnTo>
                    <a:pt x="84" y="18"/>
                  </a:lnTo>
                  <a:lnTo>
                    <a:pt x="84"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4" name="Freeform 67"/>
            <p:cNvSpPr>
              <a:spLocks/>
            </p:cNvSpPr>
            <p:nvPr/>
          </p:nvSpPr>
          <p:spPr bwMode="auto">
            <a:xfrm>
              <a:off x="4100" y="2986"/>
              <a:ext cx="60" cy="96"/>
            </a:xfrm>
            <a:custGeom>
              <a:avLst/>
              <a:gdLst>
                <a:gd name="T0" fmla="*/ 0 w 60"/>
                <a:gd name="T1" fmla="*/ 18 h 96"/>
                <a:gd name="T2" fmla="*/ 0 w 60"/>
                <a:gd name="T3" fmla="*/ 24 h 96"/>
                <a:gd name="T4" fmla="*/ 12 w 60"/>
                <a:gd name="T5" fmla="*/ 24 h 96"/>
                <a:gd name="T6" fmla="*/ 18 w 60"/>
                <a:gd name="T7" fmla="*/ 24 h 96"/>
                <a:gd name="T8" fmla="*/ 24 w 60"/>
                <a:gd name="T9" fmla="*/ 30 h 96"/>
                <a:gd name="T10" fmla="*/ 30 w 60"/>
                <a:gd name="T11" fmla="*/ 42 h 96"/>
                <a:gd name="T12" fmla="*/ 36 w 60"/>
                <a:gd name="T13" fmla="*/ 48 h 96"/>
                <a:gd name="T14" fmla="*/ 36 w 60"/>
                <a:gd name="T15" fmla="*/ 66 h 96"/>
                <a:gd name="T16" fmla="*/ 42 w 60"/>
                <a:gd name="T17" fmla="*/ 78 h 96"/>
                <a:gd name="T18" fmla="*/ 36 w 60"/>
                <a:gd name="T19" fmla="*/ 96 h 96"/>
                <a:gd name="T20" fmla="*/ 54 w 60"/>
                <a:gd name="T21" fmla="*/ 96 h 96"/>
                <a:gd name="T22" fmla="*/ 60 w 60"/>
                <a:gd name="T23" fmla="*/ 78 h 96"/>
                <a:gd name="T24" fmla="*/ 60 w 60"/>
                <a:gd name="T25" fmla="*/ 60 h 96"/>
                <a:gd name="T26" fmla="*/ 54 w 60"/>
                <a:gd name="T27" fmla="*/ 48 h 96"/>
                <a:gd name="T28" fmla="*/ 48 w 60"/>
                <a:gd name="T29" fmla="*/ 30 h 96"/>
                <a:gd name="T30" fmla="*/ 42 w 60"/>
                <a:gd name="T31" fmla="*/ 18 h 96"/>
                <a:gd name="T32" fmla="*/ 30 w 60"/>
                <a:gd name="T33" fmla="*/ 12 h 96"/>
                <a:gd name="T34" fmla="*/ 12 w 60"/>
                <a:gd name="T35" fmla="*/ 6 h 96"/>
                <a:gd name="T36" fmla="*/ 0 w 60"/>
                <a:gd name="T37" fmla="*/ 0 h 96"/>
                <a:gd name="T38" fmla="*/ 0 w 60"/>
                <a:gd name="T39" fmla="*/ 0 h 96"/>
                <a:gd name="T40" fmla="*/ 0 w 60"/>
                <a:gd name="T41" fmla="*/ 18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6"/>
                <a:gd name="T65" fmla="*/ 60 w 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6">
                  <a:moveTo>
                    <a:pt x="0" y="18"/>
                  </a:moveTo>
                  <a:lnTo>
                    <a:pt x="0" y="24"/>
                  </a:lnTo>
                  <a:lnTo>
                    <a:pt x="12" y="24"/>
                  </a:lnTo>
                  <a:lnTo>
                    <a:pt x="18" y="24"/>
                  </a:lnTo>
                  <a:lnTo>
                    <a:pt x="24" y="30"/>
                  </a:lnTo>
                  <a:lnTo>
                    <a:pt x="30" y="42"/>
                  </a:lnTo>
                  <a:lnTo>
                    <a:pt x="36" y="48"/>
                  </a:lnTo>
                  <a:lnTo>
                    <a:pt x="36" y="66"/>
                  </a:lnTo>
                  <a:lnTo>
                    <a:pt x="42" y="78"/>
                  </a:lnTo>
                  <a:lnTo>
                    <a:pt x="36" y="96"/>
                  </a:lnTo>
                  <a:lnTo>
                    <a:pt x="54" y="96"/>
                  </a:lnTo>
                  <a:lnTo>
                    <a:pt x="60" y="78"/>
                  </a:lnTo>
                  <a:lnTo>
                    <a:pt x="60" y="60"/>
                  </a:lnTo>
                  <a:lnTo>
                    <a:pt x="54" y="48"/>
                  </a:lnTo>
                  <a:lnTo>
                    <a:pt x="48" y="30"/>
                  </a:lnTo>
                  <a:lnTo>
                    <a:pt x="42" y="18"/>
                  </a:lnTo>
                  <a:lnTo>
                    <a:pt x="30" y="12"/>
                  </a:lnTo>
                  <a:lnTo>
                    <a:pt x="12" y="6"/>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5" name="Freeform 68"/>
            <p:cNvSpPr>
              <a:spLocks/>
            </p:cNvSpPr>
            <p:nvPr/>
          </p:nvSpPr>
          <p:spPr bwMode="auto">
            <a:xfrm>
              <a:off x="4017" y="2986"/>
              <a:ext cx="83" cy="96"/>
            </a:xfrm>
            <a:custGeom>
              <a:avLst/>
              <a:gdLst>
                <a:gd name="T0" fmla="*/ 18 w 83"/>
                <a:gd name="T1" fmla="*/ 96 h 96"/>
                <a:gd name="T2" fmla="*/ 18 w 83"/>
                <a:gd name="T3" fmla="*/ 96 h 96"/>
                <a:gd name="T4" fmla="*/ 18 w 83"/>
                <a:gd name="T5" fmla="*/ 78 h 96"/>
                <a:gd name="T6" fmla="*/ 24 w 83"/>
                <a:gd name="T7" fmla="*/ 66 h 96"/>
                <a:gd name="T8" fmla="*/ 36 w 83"/>
                <a:gd name="T9" fmla="*/ 54 h 96"/>
                <a:gd name="T10" fmla="*/ 42 w 83"/>
                <a:gd name="T11" fmla="*/ 42 h 96"/>
                <a:gd name="T12" fmla="*/ 53 w 83"/>
                <a:gd name="T13" fmla="*/ 30 h 96"/>
                <a:gd name="T14" fmla="*/ 65 w 83"/>
                <a:gd name="T15" fmla="*/ 24 h 96"/>
                <a:gd name="T16" fmla="*/ 71 w 83"/>
                <a:gd name="T17" fmla="*/ 24 h 96"/>
                <a:gd name="T18" fmla="*/ 83 w 83"/>
                <a:gd name="T19" fmla="*/ 18 h 96"/>
                <a:gd name="T20" fmla="*/ 83 w 83"/>
                <a:gd name="T21" fmla="*/ 0 h 96"/>
                <a:gd name="T22" fmla="*/ 71 w 83"/>
                <a:gd name="T23" fmla="*/ 6 h 96"/>
                <a:gd name="T24" fmla="*/ 53 w 83"/>
                <a:gd name="T25" fmla="*/ 6 h 96"/>
                <a:gd name="T26" fmla="*/ 42 w 83"/>
                <a:gd name="T27" fmla="*/ 18 h 96"/>
                <a:gd name="T28" fmla="*/ 30 w 83"/>
                <a:gd name="T29" fmla="*/ 30 h 96"/>
                <a:gd name="T30" fmla="*/ 18 w 83"/>
                <a:gd name="T31" fmla="*/ 42 h 96"/>
                <a:gd name="T32" fmla="*/ 6 w 83"/>
                <a:gd name="T33" fmla="*/ 54 h 96"/>
                <a:gd name="T34" fmla="*/ 0 w 83"/>
                <a:gd name="T35" fmla="*/ 72 h 96"/>
                <a:gd name="T36" fmla="*/ 0 w 83"/>
                <a:gd name="T37" fmla="*/ 90 h 96"/>
                <a:gd name="T38" fmla="*/ 0 w 83"/>
                <a:gd name="T39" fmla="*/ 90 h 96"/>
                <a:gd name="T40" fmla="*/ 18 w 83"/>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6"/>
                <a:gd name="T65" fmla="*/ 83 w 83"/>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6">
                  <a:moveTo>
                    <a:pt x="18" y="96"/>
                  </a:moveTo>
                  <a:lnTo>
                    <a:pt x="18" y="96"/>
                  </a:lnTo>
                  <a:lnTo>
                    <a:pt x="18" y="78"/>
                  </a:lnTo>
                  <a:lnTo>
                    <a:pt x="24" y="66"/>
                  </a:lnTo>
                  <a:lnTo>
                    <a:pt x="36" y="54"/>
                  </a:lnTo>
                  <a:lnTo>
                    <a:pt x="42" y="42"/>
                  </a:lnTo>
                  <a:lnTo>
                    <a:pt x="53" y="30"/>
                  </a:lnTo>
                  <a:lnTo>
                    <a:pt x="65" y="24"/>
                  </a:lnTo>
                  <a:lnTo>
                    <a:pt x="71" y="24"/>
                  </a:lnTo>
                  <a:lnTo>
                    <a:pt x="83" y="18"/>
                  </a:lnTo>
                  <a:lnTo>
                    <a:pt x="83" y="0"/>
                  </a:lnTo>
                  <a:lnTo>
                    <a:pt x="71" y="6"/>
                  </a:lnTo>
                  <a:lnTo>
                    <a:pt x="53" y="6"/>
                  </a:lnTo>
                  <a:lnTo>
                    <a:pt x="42" y="18"/>
                  </a:lnTo>
                  <a:lnTo>
                    <a:pt x="30" y="30"/>
                  </a:lnTo>
                  <a:lnTo>
                    <a:pt x="18" y="42"/>
                  </a:lnTo>
                  <a:lnTo>
                    <a:pt x="6" y="54"/>
                  </a:lnTo>
                  <a:lnTo>
                    <a:pt x="0" y="72"/>
                  </a:lnTo>
                  <a:lnTo>
                    <a:pt x="0" y="90"/>
                  </a:lnTo>
                  <a:lnTo>
                    <a:pt x="1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6" name="Freeform 69"/>
            <p:cNvSpPr>
              <a:spLocks/>
            </p:cNvSpPr>
            <p:nvPr/>
          </p:nvSpPr>
          <p:spPr bwMode="auto">
            <a:xfrm>
              <a:off x="4011" y="3076"/>
              <a:ext cx="59" cy="95"/>
            </a:xfrm>
            <a:custGeom>
              <a:avLst/>
              <a:gdLst>
                <a:gd name="T0" fmla="*/ 59 w 59"/>
                <a:gd name="T1" fmla="*/ 77 h 95"/>
                <a:gd name="T2" fmla="*/ 59 w 59"/>
                <a:gd name="T3" fmla="*/ 77 h 95"/>
                <a:gd name="T4" fmla="*/ 48 w 59"/>
                <a:gd name="T5" fmla="*/ 77 h 95"/>
                <a:gd name="T6" fmla="*/ 42 w 59"/>
                <a:gd name="T7" fmla="*/ 71 h 95"/>
                <a:gd name="T8" fmla="*/ 36 w 59"/>
                <a:gd name="T9" fmla="*/ 65 h 95"/>
                <a:gd name="T10" fmla="*/ 30 w 59"/>
                <a:gd name="T11" fmla="*/ 59 h 95"/>
                <a:gd name="T12" fmla="*/ 24 w 59"/>
                <a:gd name="T13" fmla="*/ 48 h 95"/>
                <a:gd name="T14" fmla="*/ 18 w 59"/>
                <a:gd name="T15" fmla="*/ 36 h 95"/>
                <a:gd name="T16" fmla="*/ 18 w 59"/>
                <a:gd name="T17" fmla="*/ 18 h 95"/>
                <a:gd name="T18" fmla="*/ 24 w 59"/>
                <a:gd name="T19" fmla="*/ 6 h 95"/>
                <a:gd name="T20" fmla="*/ 6 w 59"/>
                <a:gd name="T21" fmla="*/ 0 h 95"/>
                <a:gd name="T22" fmla="*/ 0 w 59"/>
                <a:gd name="T23" fmla="*/ 18 h 95"/>
                <a:gd name="T24" fmla="*/ 0 w 59"/>
                <a:gd name="T25" fmla="*/ 36 h 95"/>
                <a:gd name="T26" fmla="*/ 6 w 59"/>
                <a:gd name="T27" fmla="*/ 53 h 95"/>
                <a:gd name="T28" fmla="*/ 12 w 59"/>
                <a:gd name="T29" fmla="*/ 65 h 95"/>
                <a:gd name="T30" fmla="*/ 18 w 59"/>
                <a:gd name="T31" fmla="*/ 77 h 95"/>
                <a:gd name="T32" fmla="*/ 30 w 59"/>
                <a:gd name="T33" fmla="*/ 89 h 95"/>
                <a:gd name="T34" fmla="*/ 42 w 59"/>
                <a:gd name="T35" fmla="*/ 95 h 95"/>
                <a:gd name="T36" fmla="*/ 59 w 59"/>
                <a:gd name="T37" fmla="*/ 95 h 95"/>
                <a:gd name="T38" fmla="*/ 59 w 59"/>
                <a:gd name="T39" fmla="*/ 95 h 95"/>
                <a:gd name="T40" fmla="*/ 59 w 59"/>
                <a:gd name="T41" fmla="*/ 7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95"/>
                <a:gd name="T65" fmla="*/ 59 w 59"/>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95">
                  <a:moveTo>
                    <a:pt x="59" y="77"/>
                  </a:moveTo>
                  <a:lnTo>
                    <a:pt x="59" y="77"/>
                  </a:lnTo>
                  <a:lnTo>
                    <a:pt x="48" y="77"/>
                  </a:lnTo>
                  <a:lnTo>
                    <a:pt x="42" y="71"/>
                  </a:lnTo>
                  <a:lnTo>
                    <a:pt x="36" y="65"/>
                  </a:lnTo>
                  <a:lnTo>
                    <a:pt x="30" y="59"/>
                  </a:lnTo>
                  <a:lnTo>
                    <a:pt x="24" y="48"/>
                  </a:lnTo>
                  <a:lnTo>
                    <a:pt x="18" y="36"/>
                  </a:lnTo>
                  <a:lnTo>
                    <a:pt x="18" y="18"/>
                  </a:lnTo>
                  <a:lnTo>
                    <a:pt x="24" y="6"/>
                  </a:lnTo>
                  <a:lnTo>
                    <a:pt x="6" y="0"/>
                  </a:lnTo>
                  <a:lnTo>
                    <a:pt x="0" y="18"/>
                  </a:lnTo>
                  <a:lnTo>
                    <a:pt x="0" y="36"/>
                  </a:lnTo>
                  <a:lnTo>
                    <a:pt x="6" y="53"/>
                  </a:lnTo>
                  <a:lnTo>
                    <a:pt x="12" y="65"/>
                  </a:lnTo>
                  <a:lnTo>
                    <a:pt x="18" y="77"/>
                  </a:lnTo>
                  <a:lnTo>
                    <a:pt x="30" y="89"/>
                  </a:lnTo>
                  <a:lnTo>
                    <a:pt x="42" y="95"/>
                  </a:lnTo>
                  <a:lnTo>
                    <a:pt x="59" y="95"/>
                  </a:lnTo>
                  <a:lnTo>
                    <a:pt x="59"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7" name="Freeform 70"/>
            <p:cNvSpPr>
              <a:spLocks/>
            </p:cNvSpPr>
            <p:nvPr/>
          </p:nvSpPr>
          <p:spPr bwMode="auto">
            <a:xfrm>
              <a:off x="4106" y="3106"/>
              <a:ext cx="90" cy="89"/>
            </a:xfrm>
            <a:custGeom>
              <a:avLst/>
              <a:gdLst>
                <a:gd name="T0" fmla="*/ 72 w 90"/>
                <a:gd name="T1" fmla="*/ 0 h 89"/>
                <a:gd name="T2" fmla="*/ 72 w 90"/>
                <a:gd name="T3" fmla="*/ 0 h 89"/>
                <a:gd name="T4" fmla="*/ 66 w 90"/>
                <a:gd name="T5" fmla="*/ 12 h 89"/>
                <a:gd name="T6" fmla="*/ 60 w 90"/>
                <a:gd name="T7" fmla="*/ 29 h 89"/>
                <a:gd name="T8" fmla="*/ 54 w 90"/>
                <a:gd name="T9" fmla="*/ 41 h 89"/>
                <a:gd name="T10" fmla="*/ 42 w 90"/>
                <a:gd name="T11" fmla="*/ 53 h 89"/>
                <a:gd name="T12" fmla="*/ 36 w 90"/>
                <a:gd name="T13" fmla="*/ 59 h 89"/>
                <a:gd name="T14" fmla="*/ 24 w 90"/>
                <a:gd name="T15" fmla="*/ 65 h 89"/>
                <a:gd name="T16" fmla="*/ 12 w 90"/>
                <a:gd name="T17" fmla="*/ 71 h 89"/>
                <a:gd name="T18" fmla="*/ 0 w 90"/>
                <a:gd name="T19" fmla="*/ 71 h 89"/>
                <a:gd name="T20" fmla="*/ 0 w 90"/>
                <a:gd name="T21" fmla="*/ 89 h 89"/>
                <a:gd name="T22" fmla="*/ 18 w 90"/>
                <a:gd name="T23" fmla="*/ 89 h 89"/>
                <a:gd name="T24" fmla="*/ 30 w 90"/>
                <a:gd name="T25" fmla="*/ 83 h 89"/>
                <a:gd name="T26" fmla="*/ 48 w 90"/>
                <a:gd name="T27" fmla="*/ 77 h 89"/>
                <a:gd name="T28" fmla="*/ 60 w 90"/>
                <a:gd name="T29" fmla="*/ 65 h 89"/>
                <a:gd name="T30" fmla="*/ 72 w 90"/>
                <a:gd name="T31" fmla="*/ 47 h 89"/>
                <a:gd name="T32" fmla="*/ 78 w 90"/>
                <a:gd name="T33" fmla="*/ 35 h 89"/>
                <a:gd name="T34" fmla="*/ 84 w 90"/>
                <a:gd name="T35" fmla="*/ 18 h 89"/>
                <a:gd name="T36" fmla="*/ 90 w 90"/>
                <a:gd name="T37" fmla="*/ 0 h 89"/>
                <a:gd name="T38" fmla="*/ 90 w 90"/>
                <a:gd name="T39" fmla="*/ 0 h 89"/>
                <a:gd name="T40" fmla="*/ 72 w 90"/>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89"/>
                <a:gd name="T65" fmla="*/ 90 w 90"/>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89">
                  <a:moveTo>
                    <a:pt x="72" y="0"/>
                  </a:moveTo>
                  <a:lnTo>
                    <a:pt x="72" y="0"/>
                  </a:lnTo>
                  <a:lnTo>
                    <a:pt x="66" y="12"/>
                  </a:lnTo>
                  <a:lnTo>
                    <a:pt x="60" y="29"/>
                  </a:lnTo>
                  <a:lnTo>
                    <a:pt x="54" y="41"/>
                  </a:lnTo>
                  <a:lnTo>
                    <a:pt x="42" y="53"/>
                  </a:lnTo>
                  <a:lnTo>
                    <a:pt x="36" y="59"/>
                  </a:lnTo>
                  <a:lnTo>
                    <a:pt x="24" y="65"/>
                  </a:lnTo>
                  <a:lnTo>
                    <a:pt x="12" y="71"/>
                  </a:lnTo>
                  <a:lnTo>
                    <a:pt x="0" y="71"/>
                  </a:lnTo>
                  <a:lnTo>
                    <a:pt x="0" y="89"/>
                  </a:lnTo>
                  <a:lnTo>
                    <a:pt x="18" y="89"/>
                  </a:lnTo>
                  <a:lnTo>
                    <a:pt x="30" y="83"/>
                  </a:lnTo>
                  <a:lnTo>
                    <a:pt x="48" y="77"/>
                  </a:lnTo>
                  <a:lnTo>
                    <a:pt x="60" y="65"/>
                  </a:lnTo>
                  <a:lnTo>
                    <a:pt x="72" y="47"/>
                  </a:lnTo>
                  <a:lnTo>
                    <a:pt x="78" y="35"/>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8" name="Freeform 71"/>
            <p:cNvSpPr>
              <a:spLocks/>
            </p:cNvSpPr>
            <p:nvPr/>
          </p:nvSpPr>
          <p:spPr bwMode="auto">
            <a:xfrm>
              <a:off x="4142" y="3010"/>
              <a:ext cx="54" cy="96"/>
            </a:xfrm>
            <a:custGeom>
              <a:avLst/>
              <a:gdLst>
                <a:gd name="T0" fmla="*/ 0 w 54"/>
                <a:gd name="T1" fmla="*/ 18 h 96"/>
                <a:gd name="T2" fmla="*/ 0 w 54"/>
                <a:gd name="T3" fmla="*/ 18 h 96"/>
                <a:gd name="T4" fmla="*/ 12 w 54"/>
                <a:gd name="T5" fmla="*/ 24 h 96"/>
                <a:gd name="T6" fmla="*/ 18 w 54"/>
                <a:gd name="T7" fmla="*/ 24 h 96"/>
                <a:gd name="T8" fmla="*/ 24 w 54"/>
                <a:gd name="T9" fmla="*/ 30 h 96"/>
                <a:gd name="T10" fmla="*/ 30 w 54"/>
                <a:gd name="T11" fmla="*/ 42 h 96"/>
                <a:gd name="T12" fmla="*/ 36 w 54"/>
                <a:gd name="T13" fmla="*/ 48 h 96"/>
                <a:gd name="T14" fmla="*/ 36 w 54"/>
                <a:gd name="T15" fmla="*/ 66 h 96"/>
                <a:gd name="T16" fmla="*/ 36 w 54"/>
                <a:gd name="T17" fmla="*/ 78 h 96"/>
                <a:gd name="T18" fmla="*/ 36 w 54"/>
                <a:gd name="T19" fmla="*/ 96 h 96"/>
                <a:gd name="T20" fmla="*/ 54 w 54"/>
                <a:gd name="T21" fmla="*/ 96 h 96"/>
                <a:gd name="T22" fmla="*/ 54 w 54"/>
                <a:gd name="T23" fmla="*/ 78 h 96"/>
                <a:gd name="T24" fmla="*/ 54 w 54"/>
                <a:gd name="T25" fmla="*/ 60 h 96"/>
                <a:gd name="T26" fmla="*/ 54 w 54"/>
                <a:gd name="T27" fmla="*/ 48 h 96"/>
                <a:gd name="T28" fmla="*/ 48 w 54"/>
                <a:gd name="T29" fmla="*/ 30 h 96"/>
                <a:gd name="T30" fmla="*/ 36 w 54"/>
                <a:gd name="T31" fmla="*/ 18 h 96"/>
                <a:gd name="T32" fmla="*/ 30 w 54"/>
                <a:gd name="T33" fmla="*/ 12 h 96"/>
                <a:gd name="T34" fmla="*/ 12 w 54"/>
                <a:gd name="T35" fmla="*/ 0 h 96"/>
                <a:gd name="T36" fmla="*/ 0 w 54"/>
                <a:gd name="T37" fmla="*/ 0 h 96"/>
                <a:gd name="T38" fmla="*/ 0 w 54"/>
                <a:gd name="T39" fmla="*/ 0 h 96"/>
                <a:gd name="T40" fmla="*/ 0 w 54"/>
                <a:gd name="T41" fmla="*/ 18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0" y="18"/>
                  </a:moveTo>
                  <a:lnTo>
                    <a:pt x="0" y="18"/>
                  </a:lnTo>
                  <a:lnTo>
                    <a:pt x="12" y="24"/>
                  </a:lnTo>
                  <a:lnTo>
                    <a:pt x="18" y="24"/>
                  </a:lnTo>
                  <a:lnTo>
                    <a:pt x="24" y="30"/>
                  </a:lnTo>
                  <a:lnTo>
                    <a:pt x="30" y="42"/>
                  </a:lnTo>
                  <a:lnTo>
                    <a:pt x="36" y="48"/>
                  </a:lnTo>
                  <a:lnTo>
                    <a:pt x="36" y="66"/>
                  </a:lnTo>
                  <a:lnTo>
                    <a:pt x="36" y="78"/>
                  </a:lnTo>
                  <a:lnTo>
                    <a:pt x="36" y="96"/>
                  </a:lnTo>
                  <a:lnTo>
                    <a:pt x="54" y="96"/>
                  </a:lnTo>
                  <a:lnTo>
                    <a:pt x="54" y="78"/>
                  </a:lnTo>
                  <a:lnTo>
                    <a:pt x="54" y="60"/>
                  </a:lnTo>
                  <a:lnTo>
                    <a:pt x="54" y="48"/>
                  </a:lnTo>
                  <a:lnTo>
                    <a:pt x="48" y="30"/>
                  </a:lnTo>
                  <a:lnTo>
                    <a:pt x="36" y="18"/>
                  </a:lnTo>
                  <a:lnTo>
                    <a:pt x="30" y="12"/>
                  </a:lnTo>
                  <a:lnTo>
                    <a:pt x="12" y="0"/>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89" name="Freeform 72"/>
            <p:cNvSpPr>
              <a:spLocks/>
            </p:cNvSpPr>
            <p:nvPr/>
          </p:nvSpPr>
          <p:spPr bwMode="auto">
            <a:xfrm>
              <a:off x="4053" y="3010"/>
              <a:ext cx="89" cy="96"/>
            </a:xfrm>
            <a:custGeom>
              <a:avLst/>
              <a:gdLst>
                <a:gd name="T0" fmla="*/ 17 w 89"/>
                <a:gd name="T1" fmla="*/ 96 h 96"/>
                <a:gd name="T2" fmla="*/ 17 w 89"/>
                <a:gd name="T3" fmla="*/ 96 h 96"/>
                <a:gd name="T4" fmla="*/ 23 w 89"/>
                <a:gd name="T5" fmla="*/ 78 h 96"/>
                <a:gd name="T6" fmla="*/ 29 w 89"/>
                <a:gd name="T7" fmla="*/ 66 h 96"/>
                <a:gd name="T8" fmla="*/ 41 w 89"/>
                <a:gd name="T9" fmla="*/ 54 h 96"/>
                <a:gd name="T10" fmla="*/ 47 w 89"/>
                <a:gd name="T11" fmla="*/ 42 h 96"/>
                <a:gd name="T12" fmla="*/ 59 w 89"/>
                <a:gd name="T13" fmla="*/ 30 h 96"/>
                <a:gd name="T14" fmla="*/ 71 w 89"/>
                <a:gd name="T15" fmla="*/ 24 h 96"/>
                <a:gd name="T16" fmla="*/ 77 w 89"/>
                <a:gd name="T17" fmla="*/ 24 h 96"/>
                <a:gd name="T18" fmla="*/ 89 w 89"/>
                <a:gd name="T19" fmla="*/ 18 h 96"/>
                <a:gd name="T20" fmla="*/ 89 w 89"/>
                <a:gd name="T21" fmla="*/ 0 h 96"/>
                <a:gd name="T22" fmla="*/ 71 w 89"/>
                <a:gd name="T23" fmla="*/ 0 h 96"/>
                <a:gd name="T24" fmla="*/ 59 w 89"/>
                <a:gd name="T25" fmla="*/ 6 h 96"/>
                <a:gd name="T26" fmla="*/ 47 w 89"/>
                <a:gd name="T27" fmla="*/ 18 h 96"/>
                <a:gd name="T28" fmla="*/ 35 w 89"/>
                <a:gd name="T29" fmla="*/ 30 h 96"/>
                <a:gd name="T30" fmla="*/ 23 w 89"/>
                <a:gd name="T31" fmla="*/ 42 h 96"/>
                <a:gd name="T32" fmla="*/ 12 w 89"/>
                <a:gd name="T33" fmla="*/ 54 h 96"/>
                <a:gd name="T34" fmla="*/ 6 w 89"/>
                <a:gd name="T35" fmla="*/ 72 h 96"/>
                <a:gd name="T36" fmla="*/ 0 w 89"/>
                <a:gd name="T37" fmla="*/ 90 h 96"/>
                <a:gd name="T38" fmla="*/ 0 w 89"/>
                <a:gd name="T39" fmla="*/ 90 h 96"/>
                <a:gd name="T40" fmla="*/ 17 w 89"/>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96"/>
                <a:gd name="T65" fmla="*/ 89 w 89"/>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96">
                  <a:moveTo>
                    <a:pt x="17" y="96"/>
                  </a:moveTo>
                  <a:lnTo>
                    <a:pt x="17" y="96"/>
                  </a:lnTo>
                  <a:lnTo>
                    <a:pt x="23" y="78"/>
                  </a:lnTo>
                  <a:lnTo>
                    <a:pt x="29" y="66"/>
                  </a:lnTo>
                  <a:lnTo>
                    <a:pt x="41" y="54"/>
                  </a:lnTo>
                  <a:lnTo>
                    <a:pt x="47" y="42"/>
                  </a:lnTo>
                  <a:lnTo>
                    <a:pt x="59" y="30"/>
                  </a:lnTo>
                  <a:lnTo>
                    <a:pt x="71" y="24"/>
                  </a:lnTo>
                  <a:lnTo>
                    <a:pt x="77" y="24"/>
                  </a:lnTo>
                  <a:lnTo>
                    <a:pt x="89" y="18"/>
                  </a:lnTo>
                  <a:lnTo>
                    <a:pt x="89" y="0"/>
                  </a:lnTo>
                  <a:lnTo>
                    <a:pt x="71" y="0"/>
                  </a:lnTo>
                  <a:lnTo>
                    <a:pt x="59" y="6"/>
                  </a:lnTo>
                  <a:lnTo>
                    <a:pt x="47" y="18"/>
                  </a:lnTo>
                  <a:lnTo>
                    <a:pt x="35" y="30"/>
                  </a:lnTo>
                  <a:lnTo>
                    <a:pt x="23" y="42"/>
                  </a:lnTo>
                  <a:lnTo>
                    <a:pt x="12" y="54"/>
                  </a:lnTo>
                  <a:lnTo>
                    <a:pt x="6" y="72"/>
                  </a:lnTo>
                  <a:lnTo>
                    <a:pt x="0" y="90"/>
                  </a:lnTo>
                  <a:lnTo>
                    <a:pt x="1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0" name="Freeform 73"/>
            <p:cNvSpPr>
              <a:spLocks/>
            </p:cNvSpPr>
            <p:nvPr/>
          </p:nvSpPr>
          <p:spPr bwMode="auto">
            <a:xfrm>
              <a:off x="4053" y="3100"/>
              <a:ext cx="53" cy="95"/>
            </a:xfrm>
            <a:custGeom>
              <a:avLst/>
              <a:gdLst>
                <a:gd name="T0" fmla="*/ 53 w 53"/>
                <a:gd name="T1" fmla="*/ 77 h 95"/>
                <a:gd name="T2" fmla="*/ 53 w 53"/>
                <a:gd name="T3" fmla="*/ 77 h 95"/>
                <a:gd name="T4" fmla="*/ 47 w 53"/>
                <a:gd name="T5" fmla="*/ 77 h 95"/>
                <a:gd name="T6" fmla="*/ 41 w 53"/>
                <a:gd name="T7" fmla="*/ 71 h 95"/>
                <a:gd name="T8" fmla="*/ 29 w 53"/>
                <a:gd name="T9" fmla="*/ 65 h 95"/>
                <a:gd name="T10" fmla="*/ 23 w 53"/>
                <a:gd name="T11" fmla="*/ 59 h 95"/>
                <a:gd name="T12" fmla="*/ 23 w 53"/>
                <a:gd name="T13" fmla="*/ 47 h 95"/>
                <a:gd name="T14" fmla="*/ 17 w 53"/>
                <a:gd name="T15" fmla="*/ 35 h 95"/>
                <a:gd name="T16" fmla="*/ 17 w 53"/>
                <a:gd name="T17" fmla="*/ 18 h 95"/>
                <a:gd name="T18" fmla="*/ 17 w 53"/>
                <a:gd name="T19" fmla="*/ 6 h 95"/>
                <a:gd name="T20" fmla="*/ 0 w 53"/>
                <a:gd name="T21" fmla="*/ 0 h 95"/>
                <a:gd name="T22" fmla="*/ 0 w 53"/>
                <a:gd name="T23" fmla="*/ 18 h 95"/>
                <a:gd name="T24" fmla="*/ 0 w 53"/>
                <a:gd name="T25" fmla="*/ 35 h 95"/>
                <a:gd name="T26" fmla="*/ 6 w 53"/>
                <a:gd name="T27" fmla="*/ 53 h 95"/>
                <a:gd name="T28" fmla="*/ 12 w 53"/>
                <a:gd name="T29" fmla="*/ 65 h 95"/>
                <a:gd name="T30" fmla="*/ 17 w 53"/>
                <a:gd name="T31" fmla="*/ 77 h 95"/>
                <a:gd name="T32" fmla="*/ 29 w 53"/>
                <a:gd name="T33" fmla="*/ 89 h 95"/>
                <a:gd name="T34" fmla="*/ 41 w 53"/>
                <a:gd name="T35" fmla="*/ 95 h 95"/>
                <a:gd name="T36" fmla="*/ 53 w 53"/>
                <a:gd name="T37" fmla="*/ 95 h 95"/>
                <a:gd name="T38" fmla="*/ 53 w 53"/>
                <a:gd name="T39" fmla="*/ 95 h 95"/>
                <a:gd name="T40" fmla="*/ 53 w 53"/>
                <a:gd name="T41" fmla="*/ 7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95"/>
                <a:gd name="T65" fmla="*/ 53 w 53"/>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95">
                  <a:moveTo>
                    <a:pt x="53" y="77"/>
                  </a:moveTo>
                  <a:lnTo>
                    <a:pt x="53" y="77"/>
                  </a:lnTo>
                  <a:lnTo>
                    <a:pt x="47" y="77"/>
                  </a:lnTo>
                  <a:lnTo>
                    <a:pt x="41" y="71"/>
                  </a:lnTo>
                  <a:lnTo>
                    <a:pt x="29" y="65"/>
                  </a:lnTo>
                  <a:lnTo>
                    <a:pt x="23" y="59"/>
                  </a:lnTo>
                  <a:lnTo>
                    <a:pt x="23" y="47"/>
                  </a:lnTo>
                  <a:lnTo>
                    <a:pt x="17" y="35"/>
                  </a:lnTo>
                  <a:lnTo>
                    <a:pt x="17" y="18"/>
                  </a:lnTo>
                  <a:lnTo>
                    <a:pt x="17" y="6"/>
                  </a:lnTo>
                  <a:lnTo>
                    <a:pt x="0" y="0"/>
                  </a:lnTo>
                  <a:lnTo>
                    <a:pt x="0" y="18"/>
                  </a:lnTo>
                  <a:lnTo>
                    <a:pt x="0" y="35"/>
                  </a:lnTo>
                  <a:lnTo>
                    <a:pt x="6" y="53"/>
                  </a:lnTo>
                  <a:lnTo>
                    <a:pt x="12" y="65"/>
                  </a:lnTo>
                  <a:lnTo>
                    <a:pt x="17" y="77"/>
                  </a:lnTo>
                  <a:lnTo>
                    <a:pt x="29" y="89"/>
                  </a:lnTo>
                  <a:lnTo>
                    <a:pt x="41" y="95"/>
                  </a:lnTo>
                  <a:lnTo>
                    <a:pt x="53" y="95"/>
                  </a:lnTo>
                  <a:lnTo>
                    <a:pt x="53"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1" name="Freeform 74"/>
            <p:cNvSpPr>
              <a:spLocks/>
            </p:cNvSpPr>
            <p:nvPr/>
          </p:nvSpPr>
          <p:spPr bwMode="auto">
            <a:xfrm>
              <a:off x="4148" y="3129"/>
              <a:ext cx="90" cy="90"/>
            </a:xfrm>
            <a:custGeom>
              <a:avLst/>
              <a:gdLst>
                <a:gd name="T0" fmla="*/ 72 w 90"/>
                <a:gd name="T1" fmla="*/ 0 h 90"/>
                <a:gd name="T2" fmla="*/ 72 w 90"/>
                <a:gd name="T3" fmla="*/ 0 h 90"/>
                <a:gd name="T4" fmla="*/ 66 w 90"/>
                <a:gd name="T5" fmla="*/ 12 h 90"/>
                <a:gd name="T6" fmla="*/ 60 w 90"/>
                <a:gd name="T7" fmla="*/ 30 h 90"/>
                <a:gd name="T8" fmla="*/ 54 w 90"/>
                <a:gd name="T9" fmla="*/ 42 h 90"/>
                <a:gd name="T10" fmla="*/ 42 w 90"/>
                <a:gd name="T11" fmla="*/ 54 h 90"/>
                <a:gd name="T12" fmla="*/ 36 w 90"/>
                <a:gd name="T13" fmla="*/ 60 h 90"/>
                <a:gd name="T14" fmla="*/ 24 w 90"/>
                <a:gd name="T15" fmla="*/ 66 h 90"/>
                <a:gd name="T16" fmla="*/ 12 w 90"/>
                <a:gd name="T17" fmla="*/ 72 h 90"/>
                <a:gd name="T18" fmla="*/ 0 w 90"/>
                <a:gd name="T19" fmla="*/ 72 h 90"/>
                <a:gd name="T20" fmla="*/ 0 w 90"/>
                <a:gd name="T21" fmla="*/ 90 h 90"/>
                <a:gd name="T22" fmla="*/ 18 w 90"/>
                <a:gd name="T23" fmla="*/ 90 h 90"/>
                <a:gd name="T24" fmla="*/ 30 w 90"/>
                <a:gd name="T25" fmla="*/ 84 h 90"/>
                <a:gd name="T26" fmla="*/ 48 w 90"/>
                <a:gd name="T27" fmla="*/ 78 h 90"/>
                <a:gd name="T28" fmla="*/ 60 w 90"/>
                <a:gd name="T29" fmla="*/ 66 h 90"/>
                <a:gd name="T30" fmla="*/ 66 w 90"/>
                <a:gd name="T31" fmla="*/ 54 h 90"/>
                <a:gd name="T32" fmla="*/ 78 w 90"/>
                <a:gd name="T33" fmla="*/ 36 h 90"/>
                <a:gd name="T34" fmla="*/ 84 w 90"/>
                <a:gd name="T35" fmla="*/ 18 h 90"/>
                <a:gd name="T36" fmla="*/ 90 w 90"/>
                <a:gd name="T37" fmla="*/ 0 h 90"/>
                <a:gd name="T38" fmla="*/ 90 w 90"/>
                <a:gd name="T39" fmla="*/ 0 h 90"/>
                <a:gd name="T40" fmla="*/ 72 w 90"/>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0"/>
                <a:gd name="T65" fmla="*/ 90 w 90"/>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0">
                  <a:moveTo>
                    <a:pt x="72" y="0"/>
                  </a:moveTo>
                  <a:lnTo>
                    <a:pt x="72" y="0"/>
                  </a:lnTo>
                  <a:lnTo>
                    <a:pt x="66" y="12"/>
                  </a:lnTo>
                  <a:lnTo>
                    <a:pt x="60" y="30"/>
                  </a:lnTo>
                  <a:lnTo>
                    <a:pt x="54" y="42"/>
                  </a:lnTo>
                  <a:lnTo>
                    <a:pt x="42" y="54"/>
                  </a:lnTo>
                  <a:lnTo>
                    <a:pt x="36" y="60"/>
                  </a:lnTo>
                  <a:lnTo>
                    <a:pt x="24" y="66"/>
                  </a:lnTo>
                  <a:lnTo>
                    <a:pt x="12" y="72"/>
                  </a:lnTo>
                  <a:lnTo>
                    <a:pt x="0" y="72"/>
                  </a:lnTo>
                  <a:lnTo>
                    <a:pt x="0" y="90"/>
                  </a:lnTo>
                  <a:lnTo>
                    <a:pt x="18" y="90"/>
                  </a:lnTo>
                  <a:lnTo>
                    <a:pt x="30" y="84"/>
                  </a:lnTo>
                  <a:lnTo>
                    <a:pt x="48" y="78"/>
                  </a:lnTo>
                  <a:lnTo>
                    <a:pt x="60" y="66"/>
                  </a:lnTo>
                  <a:lnTo>
                    <a:pt x="66" y="54"/>
                  </a:lnTo>
                  <a:lnTo>
                    <a:pt x="78" y="36"/>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2" name="Freeform 75"/>
            <p:cNvSpPr>
              <a:spLocks/>
            </p:cNvSpPr>
            <p:nvPr/>
          </p:nvSpPr>
          <p:spPr bwMode="auto">
            <a:xfrm>
              <a:off x="4184" y="3034"/>
              <a:ext cx="54" cy="95"/>
            </a:xfrm>
            <a:custGeom>
              <a:avLst/>
              <a:gdLst>
                <a:gd name="T0" fmla="*/ 0 w 54"/>
                <a:gd name="T1" fmla="*/ 18 h 95"/>
                <a:gd name="T2" fmla="*/ 0 w 54"/>
                <a:gd name="T3" fmla="*/ 18 h 95"/>
                <a:gd name="T4" fmla="*/ 12 w 54"/>
                <a:gd name="T5" fmla="*/ 24 h 95"/>
                <a:gd name="T6" fmla="*/ 18 w 54"/>
                <a:gd name="T7" fmla="*/ 24 h 95"/>
                <a:gd name="T8" fmla="*/ 24 w 54"/>
                <a:gd name="T9" fmla="*/ 30 h 95"/>
                <a:gd name="T10" fmla="*/ 30 w 54"/>
                <a:gd name="T11" fmla="*/ 42 h 95"/>
                <a:gd name="T12" fmla="*/ 36 w 54"/>
                <a:gd name="T13" fmla="*/ 48 h 95"/>
                <a:gd name="T14" fmla="*/ 36 w 54"/>
                <a:gd name="T15" fmla="*/ 60 h 95"/>
                <a:gd name="T16" fmla="*/ 36 w 54"/>
                <a:gd name="T17" fmla="*/ 78 h 95"/>
                <a:gd name="T18" fmla="*/ 36 w 54"/>
                <a:gd name="T19" fmla="*/ 95 h 95"/>
                <a:gd name="T20" fmla="*/ 54 w 54"/>
                <a:gd name="T21" fmla="*/ 95 h 95"/>
                <a:gd name="T22" fmla="*/ 54 w 54"/>
                <a:gd name="T23" fmla="*/ 78 h 95"/>
                <a:gd name="T24" fmla="*/ 54 w 54"/>
                <a:gd name="T25" fmla="*/ 60 h 95"/>
                <a:gd name="T26" fmla="*/ 54 w 54"/>
                <a:gd name="T27" fmla="*/ 48 h 95"/>
                <a:gd name="T28" fmla="*/ 48 w 54"/>
                <a:gd name="T29" fmla="*/ 30 h 95"/>
                <a:gd name="T30" fmla="*/ 36 w 54"/>
                <a:gd name="T31" fmla="*/ 18 h 95"/>
                <a:gd name="T32" fmla="*/ 30 w 54"/>
                <a:gd name="T33" fmla="*/ 6 h 95"/>
                <a:gd name="T34" fmla="*/ 12 w 54"/>
                <a:gd name="T35" fmla="*/ 0 h 95"/>
                <a:gd name="T36" fmla="*/ 0 w 54"/>
                <a:gd name="T37" fmla="*/ 0 h 95"/>
                <a:gd name="T38" fmla="*/ 0 w 54"/>
                <a:gd name="T39" fmla="*/ 0 h 95"/>
                <a:gd name="T40" fmla="*/ 0 w 54"/>
                <a:gd name="T41" fmla="*/ 18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5"/>
                <a:gd name="T65" fmla="*/ 54 w 5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5">
                  <a:moveTo>
                    <a:pt x="0" y="18"/>
                  </a:moveTo>
                  <a:lnTo>
                    <a:pt x="0" y="18"/>
                  </a:lnTo>
                  <a:lnTo>
                    <a:pt x="12" y="24"/>
                  </a:lnTo>
                  <a:lnTo>
                    <a:pt x="18" y="24"/>
                  </a:lnTo>
                  <a:lnTo>
                    <a:pt x="24" y="30"/>
                  </a:lnTo>
                  <a:lnTo>
                    <a:pt x="30" y="42"/>
                  </a:lnTo>
                  <a:lnTo>
                    <a:pt x="36" y="48"/>
                  </a:lnTo>
                  <a:lnTo>
                    <a:pt x="36" y="60"/>
                  </a:lnTo>
                  <a:lnTo>
                    <a:pt x="36" y="78"/>
                  </a:lnTo>
                  <a:lnTo>
                    <a:pt x="36" y="95"/>
                  </a:lnTo>
                  <a:lnTo>
                    <a:pt x="54" y="95"/>
                  </a:lnTo>
                  <a:lnTo>
                    <a:pt x="54" y="78"/>
                  </a:lnTo>
                  <a:lnTo>
                    <a:pt x="54" y="60"/>
                  </a:lnTo>
                  <a:lnTo>
                    <a:pt x="54" y="48"/>
                  </a:lnTo>
                  <a:lnTo>
                    <a:pt x="48" y="30"/>
                  </a:lnTo>
                  <a:lnTo>
                    <a:pt x="36" y="18"/>
                  </a:lnTo>
                  <a:lnTo>
                    <a:pt x="30" y="6"/>
                  </a:lnTo>
                  <a:lnTo>
                    <a:pt x="12" y="0"/>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3" name="Freeform 76"/>
            <p:cNvSpPr>
              <a:spLocks/>
            </p:cNvSpPr>
            <p:nvPr/>
          </p:nvSpPr>
          <p:spPr bwMode="auto">
            <a:xfrm>
              <a:off x="4094" y="3034"/>
              <a:ext cx="90" cy="95"/>
            </a:xfrm>
            <a:custGeom>
              <a:avLst/>
              <a:gdLst>
                <a:gd name="T0" fmla="*/ 18 w 90"/>
                <a:gd name="T1" fmla="*/ 95 h 95"/>
                <a:gd name="T2" fmla="*/ 18 w 90"/>
                <a:gd name="T3" fmla="*/ 95 h 95"/>
                <a:gd name="T4" fmla="*/ 24 w 90"/>
                <a:gd name="T5" fmla="*/ 78 h 95"/>
                <a:gd name="T6" fmla="*/ 30 w 90"/>
                <a:gd name="T7" fmla="*/ 66 h 95"/>
                <a:gd name="T8" fmla="*/ 36 w 90"/>
                <a:gd name="T9" fmla="*/ 54 h 95"/>
                <a:gd name="T10" fmla="*/ 48 w 90"/>
                <a:gd name="T11" fmla="*/ 42 h 95"/>
                <a:gd name="T12" fmla="*/ 60 w 90"/>
                <a:gd name="T13" fmla="*/ 30 h 95"/>
                <a:gd name="T14" fmla="*/ 66 w 90"/>
                <a:gd name="T15" fmla="*/ 24 h 95"/>
                <a:gd name="T16" fmla="*/ 78 w 90"/>
                <a:gd name="T17" fmla="*/ 24 h 95"/>
                <a:gd name="T18" fmla="*/ 90 w 90"/>
                <a:gd name="T19" fmla="*/ 18 h 95"/>
                <a:gd name="T20" fmla="*/ 90 w 90"/>
                <a:gd name="T21" fmla="*/ 0 h 95"/>
                <a:gd name="T22" fmla="*/ 72 w 90"/>
                <a:gd name="T23" fmla="*/ 0 h 95"/>
                <a:gd name="T24" fmla="*/ 60 w 90"/>
                <a:gd name="T25" fmla="*/ 6 h 95"/>
                <a:gd name="T26" fmla="*/ 48 w 90"/>
                <a:gd name="T27" fmla="*/ 18 h 95"/>
                <a:gd name="T28" fmla="*/ 30 w 90"/>
                <a:gd name="T29" fmla="*/ 30 h 95"/>
                <a:gd name="T30" fmla="*/ 24 w 90"/>
                <a:gd name="T31" fmla="*/ 42 h 95"/>
                <a:gd name="T32" fmla="*/ 12 w 90"/>
                <a:gd name="T33" fmla="*/ 54 h 95"/>
                <a:gd name="T34" fmla="*/ 6 w 90"/>
                <a:gd name="T35" fmla="*/ 72 h 95"/>
                <a:gd name="T36" fmla="*/ 0 w 90"/>
                <a:gd name="T37" fmla="*/ 90 h 95"/>
                <a:gd name="T38" fmla="*/ 0 w 90"/>
                <a:gd name="T39" fmla="*/ 90 h 95"/>
                <a:gd name="T40" fmla="*/ 18 w 90"/>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18" y="95"/>
                  </a:moveTo>
                  <a:lnTo>
                    <a:pt x="18" y="95"/>
                  </a:lnTo>
                  <a:lnTo>
                    <a:pt x="24" y="78"/>
                  </a:lnTo>
                  <a:lnTo>
                    <a:pt x="30" y="66"/>
                  </a:lnTo>
                  <a:lnTo>
                    <a:pt x="36" y="54"/>
                  </a:lnTo>
                  <a:lnTo>
                    <a:pt x="48" y="42"/>
                  </a:lnTo>
                  <a:lnTo>
                    <a:pt x="60" y="30"/>
                  </a:lnTo>
                  <a:lnTo>
                    <a:pt x="66" y="24"/>
                  </a:lnTo>
                  <a:lnTo>
                    <a:pt x="78" y="24"/>
                  </a:lnTo>
                  <a:lnTo>
                    <a:pt x="90" y="18"/>
                  </a:lnTo>
                  <a:lnTo>
                    <a:pt x="90" y="0"/>
                  </a:lnTo>
                  <a:lnTo>
                    <a:pt x="72" y="0"/>
                  </a:lnTo>
                  <a:lnTo>
                    <a:pt x="60" y="6"/>
                  </a:lnTo>
                  <a:lnTo>
                    <a:pt x="48" y="18"/>
                  </a:lnTo>
                  <a:lnTo>
                    <a:pt x="30" y="30"/>
                  </a:lnTo>
                  <a:lnTo>
                    <a:pt x="24" y="42"/>
                  </a:lnTo>
                  <a:lnTo>
                    <a:pt x="12" y="54"/>
                  </a:lnTo>
                  <a:lnTo>
                    <a:pt x="6" y="72"/>
                  </a:lnTo>
                  <a:lnTo>
                    <a:pt x="0" y="90"/>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4" name="Freeform 77"/>
            <p:cNvSpPr>
              <a:spLocks/>
            </p:cNvSpPr>
            <p:nvPr/>
          </p:nvSpPr>
          <p:spPr bwMode="auto">
            <a:xfrm>
              <a:off x="4094" y="3124"/>
              <a:ext cx="54" cy="95"/>
            </a:xfrm>
            <a:custGeom>
              <a:avLst/>
              <a:gdLst>
                <a:gd name="T0" fmla="*/ 54 w 54"/>
                <a:gd name="T1" fmla="*/ 77 h 95"/>
                <a:gd name="T2" fmla="*/ 54 w 54"/>
                <a:gd name="T3" fmla="*/ 77 h 95"/>
                <a:gd name="T4" fmla="*/ 48 w 54"/>
                <a:gd name="T5" fmla="*/ 77 h 95"/>
                <a:gd name="T6" fmla="*/ 36 w 54"/>
                <a:gd name="T7" fmla="*/ 71 h 95"/>
                <a:gd name="T8" fmla="*/ 30 w 54"/>
                <a:gd name="T9" fmla="*/ 65 h 95"/>
                <a:gd name="T10" fmla="*/ 24 w 54"/>
                <a:gd name="T11" fmla="*/ 59 h 95"/>
                <a:gd name="T12" fmla="*/ 24 w 54"/>
                <a:gd name="T13" fmla="*/ 47 h 95"/>
                <a:gd name="T14" fmla="*/ 18 w 54"/>
                <a:gd name="T15" fmla="*/ 35 h 95"/>
                <a:gd name="T16" fmla="*/ 18 w 54"/>
                <a:gd name="T17" fmla="*/ 17 h 95"/>
                <a:gd name="T18" fmla="*/ 18 w 54"/>
                <a:gd name="T19" fmla="*/ 5 h 95"/>
                <a:gd name="T20" fmla="*/ 0 w 54"/>
                <a:gd name="T21" fmla="*/ 0 h 95"/>
                <a:gd name="T22" fmla="*/ 0 w 54"/>
                <a:gd name="T23" fmla="*/ 17 h 95"/>
                <a:gd name="T24" fmla="*/ 0 w 54"/>
                <a:gd name="T25" fmla="*/ 35 h 95"/>
                <a:gd name="T26" fmla="*/ 0 w 54"/>
                <a:gd name="T27" fmla="*/ 53 h 95"/>
                <a:gd name="T28" fmla="*/ 12 w 54"/>
                <a:gd name="T29" fmla="*/ 65 h 95"/>
                <a:gd name="T30" fmla="*/ 18 w 54"/>
                <a:gd name="T31" fmla="*/ 77 h 95"/>
                <a:gd name="T32" fmla="*/ 30 w 54"/>
                <a:gd name="T33" fmla="*/ 89 h 95"/>
                <a:gd name="T34" fmla="*/ 42 w 54"/>
                <a:gd name="T35" fmla="*/ 95 h 95"/>
                <a:gd name="T36" fmla="*/ 54 w 54"/>
                <a:gd name="T37" fmla="*/ 95 h 95"/>
                <a:gd name="T38" fmla="*/ 54 w 54"/>
                <a:gd name="T39" fmla="*/ 95 h 95"/>
                <a:gd name="T40" fmla="*/ 54 w 54"/>
                <a:gd name="T41" fmla="*/ 7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5"/>
                <a:gd name="T65" fmla="*/ 54 w 5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5">
                  <a:moveTo>
                    <a:pt x="54" y="77"/>
                  </a:moveTo>
                  <a:lnTo>
                    <a:pt x="54" y="77"/>
                  </a:lnTo>
                  <a:lnTo>
                    <a:pt x="48" y="77"/>
                  </a:lnTo>
                  <a:lnTo>
                    <a:pt x="36" y="71"/>
                  </a:lnTo>
                  <a:lnTo>
                    <a:pt x="30" y="65"/>
                  </a:lnTo>
                  <a:lnTo>
                    <a:pt x="24" y="59"/>
                  </a:lnTo>
                  <a:lnTo>
                    <a:pt x="24" y="47"/>
                  </a:lnTo>
                  <a:lnTo>
                    <a:pt x="18" y="35"/>
                  </a:lnTo>
                  <a:lnTo>
                    <a:pt x="18" y="17"/>
                  </a:lnTo>
                  <a:lnTo>
                    <a:pt x="18" y="5"/>
                  </a:lnTo>
                  <a:lnTo>
                    <a:pt x="0" y="0"/>
                  </a:lnTo>
                  <a:lnTo>
                    <a:pt x="0" y="17"/>
                  </a:lnTo>
                  <a:lnTo>
                    <a:pt x="0" y="35"/>
                  </a:lnTo>
                  <a:lnTo>
                    <a:pt x="0" y="53"/>
                  </a:lnTo>
                  <a:lnTo>
                    <a:pt x="12" y="65"/>
                  </a:lnTo>
                  <a:lnTo>
                    <a:pt x="18" y="77"/>
                  </a:lnTo>
                  <a:lnTo>
                    <a:pt x="30" y="89"/>
                  </a:lnTo>
                  <a:lnTo>
                    <a:pt x="42" y="95"/>
                  </a:lnTo>
                  <a:lnTo>
                    <a:pt x="54" y="95"/>
                  </a:lnTo>
                  <a:lnTo>
                    <a:pt x="54"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5" name="Freeform 78"/>
            <p:cNvSpPr>
              <a:spLocks/>
            </p:cNvSpPr>
            <p:nvPr/>
          </p:nvSpPr>
          <p:spPr bwMode="auto">
            <a:xfrm>
              <a:off x="4190" y="3153"/>
              <a:ext cx="90" cy="90"/>
            </a:xfrm>
            <a:custGeom>
              <a:avLst/>
              <a:gdLst>
                <a:gd name="T0" fmla="*/ 72 w 90"/>
                <a:gd name="T1" fmla="*/ 0 h 90"/>
                <a:gd name="T2" fmla="*/ 72 w 90"/>
                <a:gd name="T3" fmla="*/ 0 h 90"/>
                <a:gd name="T4" fmla="*/ 66 w 90"/>
                <a:gd name="T5" fmla="*/ 12 h 90"/>
                <a:gd name="T6" fmla="*/ 60 w 90"/>
                <a:gd name="T7" fmla="*/ 24 h 90"/>
                <a:gd name="T8" fmla="*/ 54 w 90"/>
                <a:gd name="T9" fmla="*/ 42 h 90"/>
                <a:gd name="T10" fmla="*/ 42 w 90"/>
                <a:gd name="T11" fmla="*/ 48 h 90"/>
                <a:gd name="T12" fmla="*/ 36 w 90"/>
                <a:gd name="T13" fmla="*/ 60 h 90"/>
                <a:gd name="T14" fmla="*/ 24 w 90"/>
                <a:gd name="T15" fmla="*/ 66 h 90"/>
                <a:gd name="T16" fmla="*/ 12 w 90"/>
                <a:gd name="T17" fmla="*/ 72 h 90"/>
                <a:gd name="T18" fmla="*/ 0 w 90"/>
                <a:gd name="T19" fmla="*/ 72 h 90"/>
                <a:gd name="T20" fmla="*/ 0 w 90"/>
                <a:gd name="T21" fmla="*/ 90 h 90"/>
                <a:gd name="T22" fmla="*/ 18 w 90"/>
                <a:gd name="T23" fmla="*/ 90 h 90"/>
                <a:gd name="T24" fmla="*/ 30 w 90"/>
                <a:gd name="T25" fmla="*/ 84 h 90"/>
                <a:gd name="T26" fmla="*/ 42 w 90"/>
                <a:gd name="T27" fmla="*/ 72 h 90"/>
                <a:gd name="T28" fmla="*/ 60 w 90"/>
                <a:gd name="T29" fmla="*/ 66 h 90"/>
                <a:gd name="T30" fmla="*/ 66 w 90"/>
                <a:gd name="T31" fmla="*/ 48 h 90"/>
                <a:gd name="T32" fmla="*/ 78 w 90"/>
                <a:gd name="T33" fmla="*/ 36 h 90"/>
                <a:gd name="T34" fmla="*/ 84 w 90"/>
                <a:gd name="T35" fmla="*/ 18 h 90"/>
                <a:gd name="T36" fmla="*/ 90 w 90"/>
                <a:gd name="T37" fmla="*/ 0 h 90"/>
                <a:gd name="T38" fmla="*/ 90 w 90"/>
                <a:gd name="T39" fmla="*/ 0 h 90"/>
                <a:gd name="T40" fmla="*/ 72 w 90"/>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0"/>
                <a:gd name="T65" fmla="*/ 90 w 90"/>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0">
                  <a:moveTo>
                    <a:pt x="72" y="0"/>
                  </a:moveTo>
                  <a:lnTo>
                    <a:pt x="72" y="0"/>
                  </a:lnTo>
                  <a:lnTo>
                    <a:pt x="66" y="12"/>
                  </a:lnTo>
                  <a:lnTo>
                    <a:pt x="60" y="24"/>
                  </a:lnTo>
                  <a:lnTo>
                    <a:pt x="54" y="42"/>
                  </a:lnTo>
                  <a:lnTo>
                    <a:pt x="42" y="48"/>
                  </a:lnTo>
                  <a:lnTo>
                    <a:pt x="36" y="60"/>
                  </a:lnTo>
                  <a:lnTo>
                    <a:pt x="24" y="66"/>
                  </a:lnTo>
                  <a:lnTo>
                    <a:pt x="12" y="72"/>
                  </a:lnTo>
                  <a:lnTo>
                    <a:pt x="0" y="72"/>
                  </a:lnTo>
                  <a:lnTo>
                    <a:pt x="0" y="90"/>
                  </a:lnTo>
                  <a:lnTo>
                    <a:pt x="18" y="90"/>
                  </a:lnTo>
                  <a:lnTo>
                    <a:pt x="30" y="84"/>
                  </a:lnTo>
                  <a:lnTo>
                    <a:pt x="42" y="72"/>
                  </a:lnTo>
                  <a:lnTo>
                    <a:pt x="60" y="66"/>
                  </a:lnTo>
                  <a:lnTo>
                    <a:pt x="66" y="48"/>
                  </a:lnTo>
                  <a:lnTo>
                    <a:pt x="78" y="36"/>
                  </a:lnTo>
                  <a:lnTo>
                    <a:pt x="84" y="18"/>
                  </a:lnTo>
                  <a:lnTo>
                    <a:pt x="90"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6" name="Freeform 79"/>
            <p:cNvSpPr>
              <a:spLocks/>
            </p:cNvSpPr>
            <p:nvPr/>
          </p:nvSpPr>
          <p:spPr bwMode="auto">
            <a:xfrm>
              <a:off x="4226" y="3058"/>
              <a:ext cx="54" cy="95"/>
            </a:xfrm>
            <a:custGeom>
              <a:avLst/>
              <a:gdLst>
                <a:gd name="T0" fmla="*/ 0 w 54"/>
                <a:gd name="T1" fmla="*/ 18 h 95"/>
                <a:gd name="T2" fmla="*/ 0 w 54"/>
                <a:gd name="T3" fmla="*/ 18 h 95"/>
                <a:gd name="T4" fmla="*/ 6 w 54"/>
                <a:gd name="T5" fmla="*/ 24 h 95"/>
                <a:gd name="T6" fmla="*/ 18 w 54"/>
                <a:gd name="T7" fmla="*/ 24 h 95"/>
                <a:gd name="T8" fmla="*/ 24 w 54"/>
                <a:gd name="T9" fmla="*/ 30 h 95"/>
                <a:gd name="T10" fmla="*/ 30 w 54"/>
                <a:gd name="T11" fmla="*/ 42 h 95"/>
                <a:gd name="T12" fmla="*/ 30 w 54"/>
                <a:gd name="T13" fmla="*/ 48 h 95"/>
                <a:gd name="T14" fmla="*/ 36 w 54"/>
                <a:gd name="T15" fmla="*/ 60 h 95"/>
                <a:gd name="T16" fmla="*/ 36 w 54"/>
                <a:gd name="T17" fmla="*/ 77 h 95"/>
                <a:gd name="T18" fmla="*/ 36 w 54"/>
                <a:gd name="T19" fmla="*/ 95 h 95"/>
                <a:gd name="T20" fmla="*/ 54 w 54"/>
                <a:gd name="T21" fmla="*/ 95 h 95"/>
                <a:gd name="T22" fmla="*/ 54 w 54"/>
                <a:gd name="T23" fmla="*/ 77 h 95"/>
                <a:gd name="T24" fmla="*/ 54 w 54"/>
                <a:gd name="T25" fmla="*/ 60 h 95"/>
                <a:gd name="T26" fmla="*/ 54 w 54"/>
                <a:gd name="T27" fmla="*/ 48 h 95"/>
                <a:gd name="T28" fmla="*/ 48 w 54"/>
                <a:gd name="T29" fmla="*/ 30 h 95"/>
                <a:gd name="T30" fmla="*/ 36 w 54"/>
                <a:gd name="T31" fmla="*/ 18 h 95"/>
                <a:gd name="T32" fmla="*/ 24 w 54"/>
                <a:gd name="T33" fmla="*/ 12 h 95"/>
                <a:gd name="T34" fmla="*/ 12 w 54"/>
                <a:gd name="T35" fmla="*/ 0 h 95"/>
                <a:gd name="T36" fmla="*/ 0 w 54"/>
                <a:gd name="T37" fmla="*/ 0 h 95"/>
                <a:gd name="T38" fmla="*/ 0 w 54"/>
                <a:gd name="T39" fmla="*/ 0 h 95"/>
                <a:gd name="T40" fmla="*/ 0 w 54"/>
                <a:gd name="T41" fmla="*/ 18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5"/>
                <a:gd name="T65" fmla="*/ 54 w 54"/>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5">
                  <a:moveTo>
                    <a:pt x="0" y="18"/>
                  </a:moveTo>
                  <a:lnTo>
                    <a:pt x="0" y="18"/>
                  </a:lnTo>
                  <a:lnTo>
                    <a:pt x="6" y="24"/>
                  </a:lnTo>
                  <a:lnTo>
                    <a:pt x="18" y="24"/>
                  </a:lnTo>
                  <a:lnTo>
                    <a:pt x="24" y="30"/>
                  </a:lnTo>
                  <a:lnTo>
                    <a:pt x="30" y="42"/>
                  </a:lnTo>
                  <a:lnTo>
                    <a:pt x="30" y="48"/>
                  </a:lnTo>
                  <a:lnTo>
                    <a:pt x="36" y="60"/>
                  </a:lnTo>
                  <a:lnTo>
                    <a:pt x="36" y="77"/>
                  </a:lnTo>
                  <a:lnTo>
                    <a:pt x="36" y="95"/>
                  </a:lnTo>
                  <a:lnTo>
                    <a:pt x="54" y="95"/>
                  </a:lnTo>
                  <a:lnTo>
                    <a:pt x="54" y="77"/>
                  </a:lnTo>
                  <a:lnTo>
                    <a:pt x="54" y="60"/>
                  </a:lnTo>
                  <a:lnTo>
                    <a:pt x="54" y="48"/>
                  </a:lnTo>
                  <a:lnTo>
                    <a:pt x="48" y="30"/>
                  </a:lnTo>
                  <a:lnTo>
                    <a:pt x="36" y="18"/>
                  </a:lnTo>
                  <a:lnTo>
                    <a:pt x="24" y="12"/>
                  </a:lnTo>
                  <a:lnTo>
                    <a:pt x="12" y="0"/>
                  </a:lnTo>
                  <a:lnTo>
                    <a:pt x="0"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7" name="Freeform 80"/>
            <p:cNvSpPr>
              <a:spLocks/>
            </p:cNvSpPr>
            <p:nvPr/>
          </p:nvSpPr>
          <p:spPr bwMode="auto">
            <a:xfrm>
              <a:off x="4136" y="3058"/>
              <a:ext cx="90" cy="95"/>
            </a:xfrm>
            <a:custGeom>
              <a:avLst/>
              <a:gdLst>
                <a:gd name="T0" fmla="*/ 18 w 90"/>
                <a:gd name="T1" fmla="*/ 95 h 95"/>
                <a:gd name="T2" fmla="*/ 18 w 90"/>
                <a:gd name="T3" fmla="*/ 95 h 95"/>
                <a:gd name="T4" fmla="*/ 24 w 90"/>
                <a:gd name="T5" fmla="*/ 77 h 95"/>
                <a:gd name="T6" fmla="*/ 30 w 90"/>
                <a:gd name="T7" fmla="*/ 66 h 95"/>
                <a:gd name="T8" fmla="*/ 36 w 90"/>
                <a:gd name="T9" fmla="*/ 54 h 95"/>
                <a:gd name="T10" fmla="*/ 48 w 90"/>
                <a:gd name="T11" fmla="*/ 42 h 95"/>
                <a:gd name="T12" fmla="*/ 54 w 90"/>
                <a:gd name="T13" fmla="*/ 30 h 95"/>
                <a:gd name="T14" fmla="*/ 66 w 90"/>
                <a:gd name="T15" fmla="*/ 24 h 95"/>
                <a:gd name="T16" fmla="*/ 78 w 90"/>
                <a:gd name="T17" fmla="*/ 18 h 95"/>
                <a:gd name="T18" fmla="*/ 90 w 90"/>
                <a:gd name="T19" fmla="*/ 18 h 95"/>
                <a:gd name="T20" fmla="*/ 90 w 90"/>
                <a:gd name="T21" fmla="*/ 0 h 95"/>
                <a:gd name="T22" fmla="*/ 72 w 90"/>
                <a:gd name="T23" fmla="*/ 0 h 95"/>
                <a:gd name="T24" fmla="*/ 60 w 90"/>
                <a:gd name="T25" fmla="*/ 6 h 95"/>
                <a:gd name="T26" fmla="*/ 42 w 90"/>
                <a:gd name="T27" fmla="*/ 18 h 95"/>
                <a:gd name="T28" fmla="*/ 30 w 90"/>
                <a:gd name="T29" fmla="*/ 30 h 95"/>
                <a:gd name="T30" fmla="*/ 24 w 90"/>
                <a:gd name="T31" fmla="*/ 42 h 95"/>
                <a:gd name="T32" fmla="*/ 12 w 90"/>
                <a:gd name="T33" fmla="*/ 54 h 95"/>
                <a:gd name="T34" fmla="*/ 6 w 90"/>
                <a:gd name="T35" fmla="*/ 71 h 95"/>
                <a:gd name="T36" fmla="*/ 0 w 90"/>
                <a:gd name="T37" fmla="*/ 89 h 95"/>
                <a:gd name="T38" fmla="*/ 0 w 90"/>
                <a:gd name="T39" fmla="*/ 89 h 95"/>
                <a:gd name="T40" fmla="*/ 18 w 90"/>
                <a:gd name="T41" fmla="*/ 95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95"/>
                <a:gd name="T65" fmla="*/ 90 w 9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95">
                  <a:moveTo>
                    <a:pt x="18" y="95"/>
                  </a:moveTo>
                  <a:lnTo>
                    <a:pt x="18" y="95"/>
                  </a:lnTo>
                  <a:lnTo>
                    <a:pt x="24" y="77"/>
                  </a:lnTo>
                  <a:lnTo>
                    <a:pt x="30" y="66"/>
                  </a:lnTo>
                  <a:lnTo>
                    <a:pt x="36" y="54"/>
                  </a:lnTo>
                  <a:lnTo>
                    <a:pt x="48" y="42"/>
                  </a:lnTo>
                  <a:lnTo>
                    <a:pt x="54" y="30"/>
                  </a:lnTo>
                  <a:lnTo>
                    <a:pt x="66" y="24"/>
                  </a:lnTo>
                  <a:lnTo>
                    <a:pt x="78" y="18"/>
                  </a:lnTo>
                  <a:lnTo>
                    <a:pt x="90" y="18"/>
                  </a:lnTo>
                  <a:lnTo>
                    <a:pt x="90" y="0"/>
                  </a:lnTo>
                  <a:lnTo>
                    <a:pt x="72" y="0"/>
                  </a:lnTo>
                  <a:lnTo>
                    <a:pt x="60" y="6"/>
                  </a:lnTo>
                  <a:lnTo>
                    <a:pt x="42" y="18"/>
                  </a:lnTo>
                  <a:lnTo>
                    <a:pt x="30" y="30"/>
                  </a:lnTo>
                  <a:lnTo>
                    <a:pt x="24" y="42"/>
                  </a:lnTo>
                  <a:lnTo>
                    <a:pt x="12" y="54"/>
                  </a:lnTo>
                  <a:lnTo>
                    <a:pt x="6" y="71"/>
                  </a:lnTo>
                  <a:lnTo>
                    <a:pt x="0" y="89"/>
                  </a:lnTo>
                  <a:lnTo>
                    <a:pt x="18"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8" name="Freeform 81"/>
            <p:cNvSpPr>
              <a:spLocks/>
            </p:cNvSpPr>
            <p:nvPr/>
          </p:nvSpPr>
          <p:spPr bwMode="auto">
            <a:xfrm>
              <a:off x="4136" y="3147"/>
              <a:ext cx="54" cy="96"/>
            </a:xfrm>
            <a:custGeom>
              <a:avLst/>
              <a:gdLst>
                <a:gd name="T0" fmla="*/ 54 w 54"/>
                <a:gd name="T1" fmla="*/ 78 h 96"/>
                <a:gd name="T2" fmla="*/ 54 w 54"/>
                <a:gd name="T3" fmla="*/ 78 h 96"/>
                <a:gd name="T4" fmla="*/ 48 w 54"/>
                <a:gd name="T5" fmla="*/ 78 h 96"/>
                <a:gd name="T6" fmla="*/ 36 w 54"/>
                <a:gd name="T7" fmla="*/ 72 h 96"/>
                <a:gd name="T8" fmla="*/ 30 w 54"/>
                <a:gd name="T9" fmla="*/ 66 h 96"/>
                <a:gd name="T10" fmla="*/ 24 w 54"/>
                <a:gd name="T11" fmla="*/ 60 h 96"/>
                <a:gd name="T12" fmla="*/ 24 w 54"/>
                <a:gd name="T13" fmla="*/ 48 h 96"/>
                <a:gd name="T14" fmla="*/ 18 w 54"/>
                <a:gd name="T15" fmla="*/ 36 h 96"/>
                <a:gd name="T16" fmla="*/ 18 w 54"/>
                <a:gd name="T17" fmla="*/ 18 h 96"/>
                <a:gd name="T18" fmla="*/ 18 w 54"/>
                <a:gd name="T19" fmla="*/ 6 h 96"/>
                <a:gd name="T20" fmla="*/ 0 w 54"/>
                <a:gd name="T21" fmla="*/ 0 h 96"/>
                <a:gd name="T22" fmla="*/ 0 w 54"/>
                <a:gd name="T23" fmla="*/ 18 h 96"/>
                <a:gd name="T24" fmla="*/ 0 w 54"/>
                <a:gd name="T25" fmla="*/ 36 h 96"/>
                <a:gd name="T26" fmla="*/ 0 w 54"/>
                <a:gd name="T27" fmla="*/ 54 h 96"/>
                <a:gd name="T28" fmla="*/ 6 w 54"/>
                <a:gd name="T29" fmla="*/ 66 h 96"/>
                <a:gd name="T30" fmla="*/ 18 w 54"/>
                <a:gd name="T31" fmla="*/ 78 h 96"/>
                <a:gd name="T32" fmla="*/ 30 w 54"/>
                <a:gd name="T33" fmla="*/ 90 h 96"/>
                <a:gd name="T34" fmla="*/ 42 w 54"/>
                <a:gd name="T35" fmla="*/ 96 h 96"/>
                <a:gd name="T36" fmla="*/ 54 w 54"/>
                <a:gd name="T37" fmla="*/ 96 h 96"/>
                <a:gd name="T38" fmla="*/ 54 w 54"/>
                <a:gd name="T39" fmla="*/ 96 h 96"/>
                <a:gd name="T40" fmla="*/ 54 w 54"/>
                <a:gd name="T41" fmla="*/ 78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96"/>
                <a:gd name="T65" fmla="*/ 54 w 5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96">
                  <a:moveTo>
                    <a:pt x="54" y="78"/>
                  </a:moveTo>
                  <a:lnTo>
                    <a:pt x="54" y="78"/>
                  </a:lnTo>
                  <a:lnTo>
                    <a:pt x="48" y="78"/>
                  </a:lnTo>
                  <a:lnTo>
                    <a:pt x="36" y="72"/>
                  </a:lnTo>
                  <a:lnTo>
                    <a:pt x="30" y="66"/>
                  </a:lnTo>
                  <a:lnTo>
                    <a:pt x="24" y="60"/>
                  </a:lnTo>
                  <a:lnTo>
                    <a:pt x="24" y="48"/>
                  </a:lnTo>
                  <a:lnTo>
                    <a:pt x="18" y="36"/>
                  </a:lnTo>
                  <a:lnTo>
                    <a:pt x="18" y="18"/>
                  </a:lnTo>
                  <a:lnTo>
                    <a:pt x="18" y="6"/>
                  </a:lnTo>
                  <a:lnTo>
                    <a:pt x="0" y="0"/>
                  </a:lnTo>
                  <a:lnTo>
                    <a:pt x="0" y="18"/>
                  </a:lnTo>
                  <a:lnTo>
                    <a:pt x="0" y="36"/>
                  </a:lnTo>
                  <a:lnTo>
                    <a:pt x="0" y="54"/>
                  </a:lnTo>
                  <a:lnTo>
                    <a:pt x="6" y="66"/>
                  </a:lnTo>
                  <a:lnTo>
                    <a:pt x="18" y="78"/>
                  </a:lnTo>
                  <a:lnTo>
                    <a:pt x="30" y="90"/>
                  </a:lnTo>
                  <a:lnTo>
                    <a:pt x="42" y="96"/>
                  </a:lnTo>
                  <a:lnTo>
                    <a:pt x="54" y="96"/>
                  </a:lnTo>
                  <a:lnTo>
                    <a:pt x="54"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99" name="Freeform 82"/>
            <p:cNvSpPr>
              <a:spLocks/>
            </p:cNvSpPr>
            <p:nvPr/>
          </p:nvSpPr>
          <p:spPr bwMode="auto">
            <a:xfrm>
              <a:off x="3310" y="3010"/>
              <a:ext cx="617" cy="137"/>
            </a:xfrm>
            <a:custGeom>
              <a:avLst/>
              <a:gdLst>
                <a:gd name="T0" fmla="*/ 617 w 617"/>
                <a:gd name="T1" fmla="*/ 96 h 137"/>
                <a:gd name="T2" fmla="*/ 150 w 617"/>
                <a:gd name="T3" fmla="*/ 137 h 137"/>
                <a:gd name="T4" fmla="*/ 0 w 617"/>
                <a:gd name="T5" fmla="*/ 42 h 137"/>
                <a:gd name="T6" fmla="*/ 449 w 617"/>
                <a:gd name="T7" fmla="*/ 0 h 137"/>
                <a:gd name="T8" fmla="*/ 617 w 617"/>
                <a:gd name="T9" fmla="*/ 96 h 137"/>
                <a:gd name="T10" fmla="*/ 0 60000 65536"/>
                <a:gd name="T11" fmla="*/ 0 60000 65536"/>
                <a:gd name="T12" fmla="*/ 0 60000 65536"/>
                <a:gd name="T13" fmla="*/ 0 60000 65536"/>
                <a:gd name="T14" fmla="*/ 0 60000 65536"/>
                <a:gd name="T15" fmla="*/ 0 w 617"/>
                <a:gd name="T16" fmla="*/ 0 h 137"/>
                <a:gd name="T17" fmla="*/ 617 w 617"/>
                <a:gd name="T18" fmla="*/ 137 h 137"/>
              </a:gdLst>
              <a:ahLst/>
              <a:cxnLst>
                <a:cxn ang="T10">
                  <a:pos x="T0" y="T1"/>
                </a:cxn>
                <a:cxn ang="T11">
                  <a:pos x="T2" y="T3"/>
                </a:cxn>
                <a:cxn ang="T12">
                  <a:pos x="T4" y="T5"/>
                </a:cxn>
                <a:cxn ang="T13">
                  <a:pos x="T6" y="T7"/>
                </a:cxn>
                <a:cxn ang="T14">
                  <a:pos x="T8" y="T9"/>
                </a:cxn>
              </a:cxnLst>
              <a:rect l="T15" t="T16" r="T17" b="T18"/>
              <a:pathLst>
                <a:path w="617" h="137">
                  <a:moveTo>
                    <a:pt x="617" y="96"/>
                  </a:moveTo>
                  <a:lnTo>
                    <a:pt x="150" y="137"/>
                  </a:lnTo>
                  <a:lnTo>
                    <a:pt x="0" y="42"/>
                  </a:lnTo>
                  <a:lnTo>
                    <a:pt x="449" y="0"/>
                  </a:lnTo>
                  <a:lnTo>
                    <a:pt x="617" y="9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0" name="Freeform 83"/>
            <p:cNvSpPr>
              <a:spLocks/>
            </p:cNvSpPr>
            <p:nvPr/>
          </p:nvSpPr>
          <p:spPr bwMode="auto">
            <a:xfrm>
              <a:off x="3460" y="3094"/>
              <a:ext cx="467" cy="65"/>
            </a:xfrm>
            <a:custGeom>
              <a:avLst/>
              <a:gdLst>
                <a:gd name="T0" fmla="*/ 0 w 467"/>
                <a:gd name="T1" fmla="*/ 59 h 65"/>
                <a:gd name="T2" fmla="*/ 6 w 467"/>
                <a:gd name="T3" fmla="*/ 65 h 65"/>
                <a:gd name="T4" fmla="*/ 467 w 467"/>
                <a:gd name="T5" fmla="*/ 18 h 65"/>
                <a:gd name="T6" fmla="*/ 467 w 467"/>
                <a:gd name="T7" fmla="*/ 0 h 65"/>
                <a:gd name="T8" fmla="*/ 0 w 467"/>
                <a:gd name="T9" fmla="*/ 47 h 65"/>
                <a:gd name="T10" fmla="*/ 6 w 467"/>
                <a:gd name="T11" fmla="*/ 47 h 65"/>
                <a:gd name="T12" fmla="*/ 0 w 467"/>
                <a:gd name="T13" fmla="*/ 59 h 65"/>
                <a:gd name="T14" fmla="*/ 0 w 467"/>
                <a:gd name="T15" fmla="*/ 65 h 65"/>
                <a:gd name="T16" fmla="*/ 6 w 467"/>
                <a:gd name="T17" fmla="*/ 65 h 65"/>
                <a:gd name="T18" fmla="*/ 0 w 467"/>
                <a:gd name="T19" fmla="*/ 59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7"/>
                <a:gd name="T31" fmla="*/ 0 h 65"/>
                <a:gd name="T32" fmla="*/ 467 w 467"/>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7" h="65">
                  <a:moveTo>
                    <a:pt x="0" y="59"/>
                  </a:moveTo>
                  <a:lnTo>
                    <a:pt x="6" y="65"/>
                  </a:lnTo>
                  <a:lnTo>
                    <a:pt x="467" y="18"/>
                  </a:lnTo>
                  <a:lnTo>
                    <a:pt x="467" y="0"/>
                  </a:lnTo>
                  <a:lnTo>
                    <a:pt x="0" y="47"/>
                  </a:lnTo>
                  <a:lnTo>
                    <a:pt x="6" y="47"/>
                  </a:lnTo>
                  <a:lnTo>
                    <a:pt x="0" y="59"/>
                  </a:lnTo>
                  <a:lnTo>
                    <a:pt x="0" y="65"/>
                  </a:lnTo>
                  <a:lnTo>
                    <a:pt x="6" y="65"/>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1" name="Freeform 84"/>
            <p:cNvSpPr>
              <a:spLocks/>
            </p:cNvSpPr>
            <p:nvPr/>
          </p:nvSpPr>
          <p:spPr bwMode="auto">
            <a:xfrm>
              <a:off x="3280" y="3046"/>
              <a:ext cx="186" cy="107"/>
            </a:xfrm>
            <a:custGeom>
              <a:avLst/>
              <a:gdLst>
                <a:gd name="T0" fmla="*/ 30 w 186"/>
                <a:gd name="T1" fmla="*/ 0 h 107"/>
                <a:gd name="T2" fmla="*/ 24 w 186"/>
                <a:gd name="T3" fmla="*/ 18 h 107"/>
                <a:gd name="T4" fmla="*/ 180 w 186"/>
                <a:gd name="T5" fmla="*/ 107 h 107"/>
                <a:gd name="T6" fmla="*/ 186 w 186"/>
                <a:gd name="T7" fmla="*/ 95 h 107"/>
                <a:gd name="T8" fmla="*/ 36 w 186"/>
                <a:gd name="T9" fmla="*/ 0 h 107"/>
                <a:gd name="T10" fmla="*/ 30 w 186"/>
                <a:gd name="T11" fmla="*/ 18 h 107"/>
                <a:gd name="T12" fmla="*/ 30 w 186"/>
                <a:gd name="T13" fmla="*/ 0 h 107"/>
                <a:gd name="T14" fmla="*/ 0 w 186"/>
                <a:gd name="T15" fmla="*/ 0 h 107"/>
                <a:gd name="T16" fmla="*/ 24 w 186"/>
                <a:gd name="T17" fmla="*/ 18 h 107"/>
                <a:gd name="T18" fmla="*/ 30 w 18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6"/>
                <a:gd name="T31" fmla="*/ 0 h 107"/>
                <a:gd name="T32" fmla="*/ 186 w 18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6" h="107">
                  <a:moveTo>
                    <a:pt x="30" y="0"/>
                  </a:moveTo>
                  <a:lnTo>
                    <a:pt x="24" y="18"/>
                  </a:lnTo>
                  <a:lnTo>
                    <a:pt x="180" y="107"/>
                  </a:lnTo>
                  <a:lnTo>
                    <a:pt x="186" y="95"/>
                  </a:lnTo>
                  <a:lnTo>
                    <a:pt x="36" y="0"/>
                  </a:lnTo>
                  <a:lnTo>
                    <a:pt x="30" y="18"/>
                  </a:lnTo>
                  <a:lnTo>
                    <a:pt x="30" y="0"/>
                  </a:lnTo>
                  <a:lnTo>
                    <a:pt x="0" y="0"/>
                  </a:lnTo>
                  <a:lnTo>
                    <a:pt x="24" y="1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2" name="Freeform 85"/>
            <p:cNvSpPr>
              <a:spLocks/>
            </p:cNvSpPr>
            <p:nvPr/>
          </p:nvSpPr>
          <p:spPr bwMode="auto">
            <a:xfrm>
              <a:off x="3310" y="2998"/>
              <a:ext cx="449" cy="66"/>
            </a:xfrm>
            <a:custGeom>
              <a:avLst/>
              <a:gdLst>
                <a:gd name="T0" fmla="*/ 449 w 449"/>
                <a:gd name="T1" fmla="*/ 0 h 66"/>
                <a:gd name="T2" fmla="*/ 449 w 449"/>
                <a:gd name="T3" fmla="*/ 0 h 66"/>
                <a:gd name="T4" fmla="*/ 0 w 449"/>
                <a:gd name="T5" fmla="*/ 48 h 66"/>
                <a:gd name="T6" fmla="*/ 0 w 449"/>
                <a:gd name="T7" fmla="*/ 66 h 66"/>
                <a:gd name="T8" fmla="*/ 449 w 449"/>
                <a:gd name="T9" fmla="*/ 18 h 66"/>
                <a:gd name="T10" fmla="*/ 443 w 449"/>
                <a:gd name="T11" fmla="*/ 18 h 66"/>
                <a:gd name="T12" fmla="*/ 449 w 449"/>
                <a:gd name="T13" fmla="*/ 0 h 66"/>
                <a:gd name="T14" fmla="*/ 449 w 449"/>
                <a:gd name="T15" fmla="*/ 0 h 66"/>
                <a:gd name="T16" fmla="*/ 449 w 449"/>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
                <a:gd name="T28" fmla="*/ 0 h 66"/>
                <a:gd name="T29" fmla="*/ 449 w 449"/>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 h="66">
                  <a:moveTo>
                    <a:pt x="449" y="0"/>
                  </a:moveTo>
                  <a:lnTo>
                    <a:pt x="449" y="0"/>
                  </a:lnTo>
                  <a:lnTo>
                    <a:pt x="0" y="48"/>
                  </a:lnTo>
                  <a:lnTo>
                    <a:pt x="0" y="66"/>
                  </a:lnTo>
                  <a:lnTo>
                    <a:pt x="449" y="18"/>
                  </a:lnTo>
                  <a:lnTo>
                    <a:pt x="443" y="18"/>
                  </a:lnTo>
                  <a:lnTo>
                    <a:pt x="4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3" name="Freeform 86"/>
            <p:cNvSpPr>
              <a:spLocks/>
            </p:cNvSpPr>
            <p:nvPr/>
          </p:nvSpPr>
          <p:spPr bwMode="auto">
            <a:xfrm>
              <a:off x="3753" y="2998"/>
              <a:ext cx="204" cy="114"/>
            </a:xfrm>
            <a:custGeom>
              <a:avLst/>
              <a:gdLst>
                <a:gd name="T0" fmla="*/ 174 w 204"/>
                <a:gd name="T1" fmla="*/ 114 h 114"/>
                <a:gd name="T2" fmla="*/ 180 w 204"/>
                <a:gd name="T3" fmla="*/ 96 h 114"/>
                <a:gd name="T4" fmla="*/ 6 w 204"/>
                <a:gd name="T5" fmla="*/ 0 h 114"/>
                <a:gd name="T6" fmla="*/ 0 w 204"/>
                <a:gd name="T7" fmla="*/ 18 h 114"/>
                <a:gd name="T8" fmla="*/ 168 w 204"/>
                <a:gd name="T9" fmla="*/ 114 h 114"/>
                <a:gd name="T10" fmla="*/ 174 w 204"/>
                <a:gd name="T11" fmla="*/ 96 h 114"/>
                <a:gd name="T12" fmla="*/ 174 w 204"/>
                <a:gd name="T13" fmla="*/ 114 h 114"/>
                <a:gd name="T14" fmla="*/ 204 w 204"/>
                <a:gd name="T15" fmla="*/ 114 h 114"/>
                <a:gd name="T16" fmla="*/ 180 w 204"/>
                <a:gd name="T17" fmla="*/ 96 h 114"/>
                <a:gd name="T18" fmla="*/ 174 w 204"/>
                <a:gd name="T19" fmla="*/ 114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114"/>
                <a:gd name="T32" fmla="*/ 204 w 20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114">
                  <a:moveTo>
                    <a:pt x="174" y="114"/>
                  </a:moveTo>
                  <a:lnTo>
                    <a:pt x="180" y="96"/>
                  </a:lnTo>
                  <a:lnTo>
                    <a:pt x="6" y="0"/>
                  </a:lnTo>
                  <a:lnTo>
                    <a:pt x="0" y="18"/>
                  </a:lnTo>
                  <a:lnTo>
                    <a:pt x="168" y="114"/>
                  </a:lnTo>
                  <a:lnTo>
                    <a:pt x="174" y="96"/>
                  </a:lnTo>
                  <a:lnTo>
                    <a:pt x="174" y="114"/>
                  </a:lnTo>
                  <a:lnTo>
                    <a:pt x="204" y="114"/>
                  </a:lnTo>
                  <a:lnTo>
                    <a:pt x="180" y="96"/>
                  </a:lnTo>
                  <a:lnTo>
                    <a:pt x="174"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4" name="Freeform 87"/>
            <p:cNvSpPr>
              <a:spLocks/>
            </p:cNvSpPr>
            <p:nvPr/>
          </p:nvSpPr>
          <p:spPr bwMode="auto">
            <a:xfrm>
              <a:off x="3382" y="2933"/>
              <a:ext cx="258" cy="179"/>
            </a:xfrm>
            <a:custGeom>
              <a:avLst/>
              <a:gdLst>
                <a:gd name="T0" fmla="*/ 72 w 258"/>
                <a:gd name="T1" fmla="*/ 155 h 179"/>
                <a:gd name="T2" fmla="*/ 54 w 258"/>
                <a:gd name="T3" fmla="*/ 143 h 179"/>
                <a:gd name="T4" fmla="*/ 42 w 258"/>
                <a:gd name="T5" fmla="*/ 131 h 179"/>
                <a:gd name="T6" fmla="*/ 24 w 258"/>
                <a:gd name="T7" fmla="*/ 119 h 179"/>
                <a:gd name="T8" fmla="*/ 12 w 258"/>
                <a:gd name="T9" fmla="*/ 107 h 179"/>
                <a:gd name="T10" fmla="*/ 6 w 258"/>
                <a:gd name="T11" fmla="*/ 89 h 179"/>
                <a:gd name="T12" fmla="*/ 0 w 258"/>
                <a:gd name="T13" fmla="*/ 71 h 179"/>
                <a:gd name="T14" fmla="*/ 0 w 258"/>
                <a:gd name="T15" fmla="*/ 53 h 179"/>
                <a:gd name="T16" fmla="*/ 6 w 258"/>
                <a:gd name="T17" fmla="*/ 36 h 179"/>
                <a:gd name="T18" fmla="*/ 12 w 258"/>
                <a:gd name="T19" fmla="*/ 24 h 179"/>
                <a:gd name="T20" fmla="*/ 24 w 258"/>
                <a:gd name="T21" fmla="*/ 12 h 179"/>
                <a:gd name="T22" fmla="*/ 36 w 258"/>
                <a:gd name="T23" fmla="*/ 6 h 179"/>
                <a:gd name="T24" fmla="*/ 48 w 258"/>
                <a:gd name="T25" fmla="*/ 6 h 179"/>
                <a:gd name="T26" fmla="*/ 66 w 258"/>
                <a:gd name="T27" fmla="*/ 0 h 179"/>
                <a:gd name="T28" fmla="*/ 78 w 258"/>
                <a:gd name="T29" fmla="*/ 6 h 179"/>
                <a:gd name="T30" fmla="*/ 96 w 258"/>
                <a:gd name="T31" fmla="*/ 6 h 179"/>
                <a:gd name="T32" fmla="*/ 108 w 258"/>
                <a:gd name="T33" fmla="*/ 12 h 179"/>
                <a:gd name="T34" fmla="*/ 120 w 258"/>
                <a:gd name="T35" fmla="*/ 12 h 179"/>
                <a:gd name="T36" fmla="*/ 132 w 258"/>
                <a:gd name="T37" fmla="*/ 18 h 179"/>
                <a:gd name="T38" fmla="*/ 144 w 258"/>
                <a:gd name="T39" fmla="*/ 18 h 179"/>
                <a:gd name="T40" fmla="*/ 156 w 258"/>
                <a:gd name="T41" fmla="*/ 18 h 179"/>
                <a:gd name="T42" fmla="*/ 168 w 258"/>
                <a:gd name="T43" fmla="*/ 12 h 179"/>
                <a:gd name="T44" fmla="*/ 174 w 258"/>
                <a:gd name="T45" fmla="*/ 18 h 179"/>
                <a:gd name="T46" fmla="*/ 186 w 258"/>
                <a:gd name="T47" fmla="*/ 18 h 179"/>
                <a:gd name="T48" fmla="*/ 198 w 258"/>
                <a:gd name="T49" fmla="*/ 24 h 179"/>
                <a:gd name="T50" fmla="*/ 216 w 258"/>
                <a:gd name="T51" fmla="*/ 30 h 179"/>
                <a:gd name="T52" fmla="*/ 228 w 258"/>
                <a:gd name="T53" fmla="*/ 47 h 179"/>
                <a:gd name="T54" fmla="*/ 240 w 258"/>
                <a:gd name="T55" fmla="*/ 59 h 179"/>
                <a:gd name="T56" fmla="*/ 252 w 258"/>
                <a:gd name="T57" fmla="*/ 77 h 179"/>
                <a:gd name="T58" fmla="*/ 258 w 258"/>
                <a:gd name="T59" fmla="*/ 95 h 179"/>
                <a:gd name="T60" fmla="*/ 258 w 258"/>
                <a:gd name="T61" fmla="*/ 113 h 179"/>
                <a:gd name="T62" fmla="*/ 252 w 258"/>
                <a:gd name="T63" fmla="*/ 131 h 179"/>
                <a:gd name="T64" fmla="*/ 240 w 258"/>
                <a:gd name="T65" fmla="*/ 143 h 179"/>
                <a:gd name="T66" fmla="*/ 234 w 258"/>
                <a:gd name="T67" fmla="*/ 149 h 179"/>
                <a:gd name="T68" fmla="*/ 222 w 258"/>
                <a:gd name="T69" fmla="*/ 155 h 179"/>
                <a:gd name="T70" fmla="*/ 210 w 258"/>
                <a:gd name="T71" fmla="*/ 161 h 179"/>
                <a:gd name="T72" fmla="*/ 204 w 258"/>
                <a:gd name="T73" fmla="*/ 167 h 179"/>
                <a:gd name="T74" fmla="*/ 192 w 258"/>
                <a:gd name="T75" fmla="*/ 173 h 179"/>
                <a:gd name="T76" fmla="*/ 180 w 258"/>
                <a:gd name="T77" fmla="*/ 173 h 179"/>
                <a:gd name="T78" fmla="*/ 168 w 258"/>
                <a:gd name="T79" fmla="*/ 173 h 179"/>
                <a:gd name="T80" fmla="*/ 156 w 258"/>
                <a:gd name="T81" fmla="*/ 179 h 179"/>
                <a:gd name="T82" fmla="*/ 144 w 258"/>
                <a:gd name="T83" fmla="*/ 179 h 179"/>
                <a:gd name="T84" fmla="*/ 132 w 258"/>
                <a:gd name="T85" fmla="*/ 179 h 179"/>
                <a:gd name="T86" fmla="*/ 126 w 258"/>
                <a:gd name="T87" fmla="*/ 173 h 179"/>
                <a:gd name="T88" fmla="*/ 114 w 258"/>
                <a:gd name="T89" fmla="*/ 173 h 179"/>
                <a:gd name="T90" fmla="*/ 102 w 258"/>
                <a:gd name="T91" fmla="*/ 173 h 179"/>
                <a:gd name="T92" fmla="*/ 90 w 258"/>
                <a:gd name="T93" fmla="*/ 167 h 179"/>
                <a:gd name="T94" fmla="*/ 78 w 258"/>
                <a:gd name="T95" fmla="*/ 161 h 179"/>
                <a:gd name="T96" fmla="*/ 72 w 258"/>
                <a:gd name="T97" fmla="*/ 155 h 1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8"/>
                <a:gd name="T148" fmla="*/ 0 h 179"/>
                <a:gd name="T149" fmla="*/ 258 w 258"/>
                <a:gd name="T150" fmla="*/ 179 h 1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8" h="179">
                  <a:moveTo>
                    <a:pt x="72" y="155"/>
                  </a:moveTo>
                  <a:lnTo>
                    <a:pt x="54" y="143"/>
                  </a:lnTo>
                  <a:lnTo>
                    <a:pt x="42" y="131"/>
                  </a:lnTo>
                  <a:lnTo>
                    <a:pt x="24" y="119"/>
                  </a:lnTo>
                  <a:lnTo>
                    <a:pt x="12" y="107"/>
                  </a:lnTo>
                  <a:lnTo>
                    <a:pt x="6" y="89"/>
                  </a:lnTo>
                  <a:lnTo>
                    <a:pt x="0" y="71"/>
                  </a:lnTo>
                  <a:lnTo>
                    <a:pt x="0" y="53"/>
                  </a:lnTo>
                  <a:lnTo>
                    <a:pt x="6" y="36"/>
                  </a:lnTo>
                  <a:lnTo>
                    <a:pt x="12" y="24"/>
                  </a:lnTo>
                  <a:lnTo>
                    <a:pt x="24" y="12"/>
                  </a:lnTo>
                  <a:lnTo>
                    <a:pt x="36" y="6"/>
                  </a:lnTo>
                  <a:lnTo>
                    <a:pt x="48" y="6"/>
                  </a:lnTo>
                  <a:lnTo>
                    <a:pt x="66" y="0"/>
                  </a:lnTo>
                  <a:lnTo>
                    <a:pt x="78" y="6"/>
                  </a:lnTo>
                  <a:lnTo>
                    <a:pt x="96" y="6"/>
                  </a:lnTo>
                  <a:lnTo>
                    <a:pt x="108" y="12"/>
                  </a:lnTo>
                  <a:lnTo>
                    <a:pt x="120" y="12"/>
                  </a:lnTo>
                  <a:lnTo>
                    <a:pt x="132" y="18"/>
                  </a:lnTo>
                  <a:lnTo>
                    <a:pt x="144" y="18"/>
                  </a:lnTo>
                  <a:lnTo>
                    <a:pt x="156" y="18"/>
                  </a:lnTo>
                  <a:lnTo>
                    <a:pt x="168" y="12"/>
                  </a:lnTo>
                  <a:lnTo>
                    <a:pt x="174" y="18"/>
                  </a:lnTo>
                  <a:lnTo>
                    <a:pt x="186" y="18"/>
                  </a:lnTo>
                  <a:lnTo>
                    <a:pt x="198" y="24"/>
                  </a:lnTo>
                  <a:lnTo>
                    <a:pt x="216" y="30"/>
                  </a:lnTo>
                  <a:lnTo>
                    <a:pt x="228" y="47"/>
                  </a:lnTo>
                  <a:lnTo>
                    <a:pt x="240" y="59"/>
                  </a:lnTo>
                  <a:lnTo>
                    <a:pt x="252" y="77"/>
                  </a:lnTo>
                  <a:lnTo>
                    <a:pt x="258" y="95"/>
                  </a:lnTo>
                  <a:lnTo>
                    <a:pt x="258" y="113"/>
                  </a:lnTo>
                  <a:lnTo>
                    <a:pt x="252" y="131"/>
                  </a:lnTo>
                  <a:lnTo>
                    <a:pt x="240" y="143"/>
                  </a:lnTo>
                  <a:lnTo>
                    <a:pt x="234" y="149"/>
                  </a:lnTo>
                  <a:lnTo>
                    <a:pt x="222" y="155"/>
                  </a:lnTo>
                  <a:lnTo>
                    <a:pt x="210" y="161"/>
                  </a:lnTo>
                  <a:lnTo>
                    <a:pt x="204" y="167"/>
                  </a:lnTo>
                  <a:lnTo>
                    <a:pt x="192" y="173"/>
                  </a:lnTo>
                  <a:lnTo>
                    <a:pt x="180" y="173"/>
                  </a:lnTo>
                  <a:lnTo>
                    <a:pt x="168" y="173"/>
                  </a:lnTo>
                  <a:lnTo>
                    <a:pt x="156" y="179"/>
                  </a:lnTo>
                  <a:lnTo>
                    <a:pt x="144" y="179"/>
                  </a:lnTo>
                  <a:lnTo>
                    <a:pt x="132" y="179"/>
                  </a:lnTo>
                  <a:lnTo>
                    <a:pt x="126" y="173"/>
                  </a:lnTo>
                  <a:lnTo>
                    <a:pt x="114" y="173"/>
                  </a:lnTo>
                  <a:lnTo>
                    <a:pt x="102" y="173"/>
                  </a:lnTo>
                  <a:lnTo>
                    <a:pt x="90" y="167"/>
                  </a:lnTo>
                  <a:lnTo>
                    <a:pt x="78" y="161"/>
                  </a:lnTo>
                  <a:lnTo>
                    <a:pt x="72" y="15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5" name="Freeform 88"/>
            <p:cNvSpPr>
              <a:spLocks/>
            </p:cNvSpPr>
            <p:nvPr/>
          </p:nvSpPr>
          <p:spPr bwMode="auto">
            <a:xfrm>
              <a:off x="3376" y="2963"/>
              <a:ext cx="84" cy="131"/>
            </a:xfrm>
            <a:custGeom>
              <a:avLst/>
              <a:gdLst>
                <a:gd name="T0" fmla="*/ 0 w 84"/>
                <a:gd name="T1" fmla="*/ 0 h 131"/>
                <a:gd name="T2" fmla="*/ 0 w 84"/>
                <a:gd name="T3" fmla="*/ 0 h 131"/>
                <a:gd name="T4" fmla="*/ 0 w 84"/>
                <a:gd name="T5" fmla="*/ 23 h 131"/>
                <a:gd name="T6" fmla="*/ 0 w 84"/>
                <a:gd name="T7" fmla="*/ 41 h 131"/>
                <a:gd name="T8" fmla="*/ 6 w 84"/>
                <a:gd name="T9" fmla="*/ 59 h 131"/>
                <a:gd name="T10" fmla="*/ 12 w 84"/>
                <a:gd name="T11" fmla="*/ 77 h 131"/>
                <a:gd name="T12" fmla="*/ 24 w 84"/>
                <a:gd name="T13" fmla="*/ 95 h 131"/>
                <a:gd name="T14" fmla="*/ 36 w 84"/>
                <a:gd name="T15" fmla="*/ 113 h 131"/>
                <a:gd name="T16" fmla="*/ 54 w 84"/>
                <a:gd name="T17" fmla="*/ 125 h 131"/>
                <a:gd name="T18" fmla="*/ 72 w 84"/>
                <a:gd name="T19" fmla="*/ 131 h 131"/>
                <a:gd name="T20" fmla="*/ 84 w 84"/>
                <a:gd name="T21" fmla="*/ 119 h 131"/>
                <a:gd name="T22" fmla="*/ 66 w 84"/>
                <a:gd name="T23" fmla="*/ 107 h 131"/>
                <a:gd name="T24" fmla="*/ 54 w 84"/>
                <a:gd name="T25" fmla="*/ 95 h 131"/>
                <a:gd name="T26" fmla="*/ 42 w 84"/>
                <a:gd name="T27" fmla="*/ 83 h 131"/>
                <a:gd name="T28" fmla="*/ 30 w 84"/>
                <a:gd name="T29" fmla="*/ 71 h 131"/>
                <a:gd name="T30" fmla="*/ 24 w 84"/>
                <a:gd name="T31" fmla="*/ 53 h 131"/>
                <a:gd name="T32" fmla="*/ 18 w 84"/>
                <a:gd name="T33" fmla="*/ 41 h 131"/>
                <a:gd name="T34" fmla="*/ 18 w 84"/>
                <a:gd name="T35" fmla="*/ 23 h 131"/>
                <a:gd name="T36" fmla="*/ 24 w 84"/>
                <a:gd name="T37" fmla="*/ 6 h 131"/>
                <a:gd name="T38" fmla="*/ 24 w 84"/>
                <a:gd name="T39" fmla="*/ 6 h 131"/>
                <a:gd name="T40" fmla="*/ 0 w 84"/>
                <a:gd name="T41" fmla="*/ 0 h 1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131"/>
                <a:gd name="T65" fmla="*/ 84 w 84"/>
                <a:gd name="T66" fmla="*/ 131 h 1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131">
                  <a:moveTo>
                    <a:pt x="0" y="0"/>
                  </a:moveTo>
                  <a:lnTo>
                    <a:pt x="0" y="0"/>
                  </a:lnTo>
                  <a:lnTo>
                    <a:pt x="0" y="23"/>
                  </a:lnTo>
                  <a:lnTo>
                    <a:pt x="0" y="41"/>
                  </a:lnTo>
                  <a:lnTo>
                    <a:pt x="6" y="59"/>
                  </a:lnTo>
                  <a:lnTo>
                    <a:pt x="12" y="77"/>
                  </a:lnTo>
                  <a:lnTo>
                    <a:pt x="24" y="95"/>
                  </a:lnTo>
                  <a:lnTo>
                    <a:pt x="36" y="113"/>
                  </a:lnTo>
                  <a:lnTo>
                    <a:pt x="54" y="125"/>
                  </a:lnTo>
                  <a:lnTo>
                    <a:pt x="72" y="131"/>
                  </a:lnTo>
                  <a:lnTo>
                    <a:pt x="84" y="119"/>
                  </a:lnTo>
                  <a:lnTo>
                    <a:pt x="66" y="107"/>
                  </a:lnTo>
                  <a:lnTo>
                    <a:pt x="54" y="95"/>
                  </a:lnTo>
                  <a:lnTo>
                    <a:pt x="42" y="83"/>
                  </a:lnTo>
                  <a:lnTo>
                    <a:pt x="30" y="71"/>
                  </a:lnTo>
                  <a:lnTo>
                    <a:pt x="24" y="53"/>
                  </a:lnTo>
                  <a:lnTo>
                    <a:pt x="18" y="41"/>
                  </a:lnTo>
                  <a:lnTo>
                    <a:pt x="18" y="23"/>
                  </a:lnTo>
                  <a:lnTo>
                    <a:pt x="24"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6" name="Freeform 89"/>
            <p:cNvSpPr>
              <a:spLocks/>
            </p:cNvSpPr>
            <p:nvPr/>
          </p:nvSpPr>
          <p:spPr bwMode="auto">
            <a:xfrm>
              <a:off x="3376" y="2927"/>
              <a:ext cx="120" cy="42"/>
            </a:xfrm>
            <a:custGeom>
              <a:avLst/>
              <a:gdLst>
                <a:gd name="T0" fmla="*/ 120 w 120"/>
                <a:gd name="T1" fmla="*/ 6 h 42"/>
                <a:gd name="T2" fmla="*/ 120 w 120"/>
                <a:gd name="T3" fmla="*/ 6 h 42"/>
                <a:gd name="T4" fmla="*/ 102 w 120"/>
                <a:gd name="T5" fmla="*/ 6 h 42"/>
                <a:gd name="T6" fmla="*/ 84 w 120"/>
                <a:gd name="T7" fmla="*/ 0 h 42"/>
                <a:gd name="T8" fmla="*/ 72 w 120"/>
                <a:gd name="T9" fmla="*/ 0 h 42"/>
                <a:gd name="T10" fmla="*/ 54 w 120"/>
                <a:gd name="T11" fmla="*/ 0 h 42"/>
                <a:gd name="T12" fmla="*/ 36 w 120"/>
                <a:gd name="T13" fmla="*/ 0 h 42"/>
                <a:gd name="T14" fmla="*/ 24 w 120"/>
                <a:gd name="T15" fmla="*/ 12 h 42"/>
                <a:gd name="T16" fmla="*/ 12 w 120"/>
                <a:gd name="T17" fmla="*/ 24 h 42"/>
                <a:gd name="T18" fmla="*/ 0 w 120"/>
                <a:gd name="T19" fmla="*/ 36 h 42"/>
                <a:gd name="T20" fmla="*/ 24 w 120"/>
                <a:gd name="T21" fmla="*/ 42 h 42"/>
                <a:gd name="T22" fmla="*/ 30 w 120"/>
                <a:gd name="T23" fmla="*/ 36 h 42"/>
                <a:gd name="T24" fmla="*/ 36 w 120"/>
                <a:gd name="T25" fmla="*/ 24 h 42"/>
                <a:gd name="T26" fmla="*/ 42 w 120"/>
                <a:gd name="T27" fmla="*/ 24 h 42"/>
                <a:gd name="T28" fmla="*/ 54 w 120"/>
                <a:gd name="T29" fmla="*/ 18 h 42"/>
                <a:gd name="T30" fmla="*/ 72 w 120"/>
                <a:gd name="T31" fmla="*/ 18 h 42"/>
                <a:gd name="T32" fmla="*/ 84 w 120"/>
                <a:gd name="T33" fmla="*/ 18 h 42"/>
                <a:gd name="T34" fmla="*/ 96 w 120"/>
                <a:gd name="T35" fmla="*/ 24 h 42"/>
                <a:gd name="T36" fmla="*/ 114 w 120"/>
                <a:gd name="T37" fmla="*/ 30 h 42"/>
                <a:gd name="T38" fmla="*/ 114 w 120"/>
                <a:gd name="T39" fmla="*/ 30 h 42"/>
                <a:gd name="T40" fmla="*/ 120 w 120"/>
                <a:gd name="T41" fmla="*/ 6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42"/>
                <a:gd name="T65" fmla="*/ 120 w 120"/>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42">
                  <a:moveTo>
                    <a:pt x="120" y="6"/>
                  </a:moveTo>
                  <a:lnTo>
                    <a:pt x="120" y="6"/>
                  </a:lnTo>
                  <a:lnTo>
                    <a:pt x="102" y="6"/>
                  </a:lnTo>
                  <a:lnTo>
                    <a:pt x="84" y="0"/>
                  </a:lnTo>
                  <a:lnTo>
                    <a:pt x="72" y="0"/>
                  </a:lnTo>
                  <a:lnTo>
                    <a:pt x="54" y="0"/>
                  </a:lnTo>
                  <a:lnTo>
                    <a:pt x="36" y="0"/>
                  </a:lnTo>
                  <a:lnTo>
                    <a:pt x="24" y="12"/>
                  </a:lnTo>
                  <a:lnTo>
                    <a:pt x="12" y="24"/>
                  </a:lnTo>
                  <a:lnTo>
                    <a:pt x="0" y="36"/>
                  </a:lnTo>
                  <a:lnTo>
                    <a:pt x="24" y="42"/>
                  </a:lnTo>
                  <a:lnTo>
                    <a:pt x="30" y="36"/>
                  </a:lnTo>
                  <a:lnTo>
                    <a:pt x="36" y="24"/>
                  </a:lnTo>
                  <a:lnTo>
                    <a:pt x="42" y="24"/>
                  </a:lnTo>
                  <a:lnTo>
                    <a:pt x="54" y="18"/>
                  </a:lnTo>
                  <a:lnTo>
                    <a:pt x="72" y="18"/>
                  </a:lnTo>
                  <a:lnTo>
                    <a:pt x="84" y="18"/>
                  </a:lnTo>
                  <a:lnTo>
                    <a:pt x="96" y="24"/>
                  </a:lnTo>
                  <a:lnTo>
                    <a:pt x="114" y="3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7" name="Freeform 90"/>
            <p:cNvSpPr>
              <a:spLocks/>
            </p:cNvSpPr>
            <p:nvPr/>
          </p:nvSpPr>
          <p:spPr bwMode="auto">
            <a:xfrm>
              <a:off x="3490" y="2933"/>
              <a:ext cx="96" cy="30"/>
            </a:xfrm>
            <a:custGeom>
              <a:avLst/>
              <a:gdLst>
                <a:gd name="T0" fmla="*/ 96 w 96"/>
                <a:gd name="T1" fmla="*/ 12 h 30"/>
                <a:gd name="T2" fmla="*/ 96 w 96"/>
                <a:gd name="T3" fmla="*/ 12 h 30"/>
                <a:gd name="T4" fmla="*/ 84 w 96"/>
                <a:gd name="T5" fmla="*/ 6 h 30"/>
                <a:gd name="T6" fmla="*/ 72 w 96"/>
                <a:gd name="T7" fmla="*/ 6 h 30"/>
                <a:gd name="T8" fmla="*/ 60 w 96"/>
                <a:gd name="T9" fmla="*/ 6 h 30"/>
                <a:gd name="T10" fmla="*/ 48 w 96"/>
                <a:gd name="T11" fmla="*/ 6 h 30"/>
                <a:gd name="T12" fmla="*/ 36 w 96"/>
                <a:gd name="T13" fmla="*/ 6 h 30"/>
                <a:gd name="T14" fmla="*/ 24 w 96"/>
                <a:gd name="T15" fmla="*/ 6 h 30"/>
                <a:gd name="T16" fmla="*/ 12 w 96"/>
                <a:gd name="T17" fmla="*/ 6 h 30"/>
                <a:gd name="T18" fmla="*/ 6 w 96"/>
                <a:gd name="T19" fmla="*/ 0 h 30"/>
                <a:gd name="T20" fmla="*/ 0 w 96"/>
                <a:gd name="T21" fmla="*/ 24 h 30"/>
                <a:gd name="T22" fmla="*/ 12 w 96"/>
                <a:gd name="T23" fmla="*/ 24 h 30"/>
                <a:gd name="T24" fmla="*/ 24 w 96"/>
                <a:gd name="T25" fmla="*/ 24 h 30"/>
                <a:gd name="T26" fmla="*/ 36 w 96"/>
                <a:gd name="T27" fmla="*/ 24 h 30"/>
                <a:gd name="T28" fmla="*/ 48 w 96"/>
                <a:gd name="T29" fmla="*/ 24 h 30"/>
                <a:gd name="T30" fmla="*/ 60 w 96"/>
                <a:gd name="T31" fmla="*/ 24 h 30"/>
                <a:gd name="T32" fmla="*/ 66 w 96"/>
                <a:gd name="T33" fmla="*/ 24 h 30"/>
                <a:gd name="T34" fmla="*/ 78 w 96"/>
                <a:gd name="T35" fmla="*/ 24 h 30"/>
                <a:gd name="T36" fmla="*/ 84 w 96"/>
                <a:gd name="T37" fmla="*/ 30 h 30"/>
                <a:gd name="T38" fmla="*/ 84 w 96"/>
                <a:gd name="T39" fmla="*/ 30 h 30"/>
                <a:gd name="T40" fmla="*/ 96 w 96"/>
                <a:gd name="T41" fmla="*/ 12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30"/>
                <a:gd name="T65" fmla="*/ 96 w 96"/>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30">
                  <a:moveTo>
                    <a:pt x="96" y="12"/>
                  </a:moveTo>
                  <a:lnTo>
                    <a:pt x="96" y="12"/>
                  </a:lnTo>
                  <a:lnTo>
                    <a:pt x="84" y="6"/>
                  </a:lnTo>
                  <a:lnTo>
                    <a:pt x="72" y="6"/>
                  </a:lnTo>
                  <a:lnTo>
                    <a:pt x="60" y="6"/>
                  </a:lnTo>
                  <a:lnTo>
                    <a:pt x="48" y="6"/>
                  </a:lnTo>
                  <a:lnTo>
                    <a:pt x="36" y="6"/>
                  </a:lnTo>
                  <a:lnTo>
                    <a:pt x="24" y="6"/>
                  </a:lnTo>
                  <a:lnTo>
                    <a:pt x="12" y="6"/>
                  </a:lnTo>
                  <a:lnTo>
                    <a:pt x="6" y="0"/>
                  </a:lnTo>
                  <a:lnTo>
                    <a:pt x="0" y="24"/>
                  </a:lnTo>
                  <a:lnTo>
                    <a:pt x="12" y="24"/>
                  </a:lnTo>
                  <a:lnTo>
                    <a:pt x="24" y="24"/>
                  </a:lnTo>
                  <a:lnTo>
                    <a:pt x="36" y="24"/>
                  </a:lnTo>
                  <a:lnTo>
                    <a:pt x="48" y="24"/>
                  </a:lnTo>
                  <a:lnTo>
                    <a:pt x="60" y="24"/>
                  </a:lnTo>
                  <a:lnTo>
                    <a:pt x="66" y="24"/>
                  </a:lnTo>
                  <a:lnTo>
                    <a:pt x="78" y="24"/>
                  </a:lnTo>
                  <a:lnTo>
                    <a:pt x="84" y="30"/>
                  </a:lnTo>
                  <a:lnTo>
                    <a:pt x="9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8" name="Freeform 91"/>
            <p:cNvSpPr>
              <a:spLocks/>
            </p:cNvSpPr>
            <p:nvPr/>
          </p:nvSpPr>
          <p:spPr bwMode="auto">
            <a:xfrm>
              <a:off x="3574" y="2945"/>
              <a:ext cx="78" cy="143"/>
            </a:xfrm>
            <a:custGeom>
              <a:avLst/>
              <a:gdLst>
                <a:gd name="T0" fmla="*/ 54 w 78"/>
                <a:gd name="T1" fmla="*/ 143 h 143"/>
                <a:gd name="T2" fmla="*/ 54 w 78"/>
                <a:gd name="T3" fmla="*/ 137 h 143"/>
                <a:gd name="T4" fmla="*/ 72 w 78"/>
                <a:gd name="T5" fmla="*/ 125 h 143"/>
                <a:gd name="T6" fmla="*/ 78 w 78"/>
                <a:gd name="T7" fmla="*/ 101 h 143"/>
                <a:gd name="T8" fmla="*/ 78 w 78"/>
                <a:gd name="T9" fmla="*/ 83 h 143"/>
                <a:gd name="T10" fmla="*/ 66 w 78"/>
                <a:gd name="T11" fmla="*/ 65 h 143"/>
                <a:gd name="T12" fmla="*/ 60 w 78"/>
                <a:gd name="T13" fmla="*/ 41 h 143"/>
                <a:gd name="T14" fmla="*/ 42 w 78"/>
                <a:gd name="T15" fmla="*/ 29 h 143"/>
                <a:gd name="T16" fmla="*/ 30 w 78"/>
                <a:gd name="T17" fmla="*/ 12 h 143"/>
                <a:gd name="T18" fmla="*/ 12 w 78"/>
                <a:gd name="T19" fmla="*/ 0 h 143"/>
                <a:gd name="T20" fmla="*/ 0 w 78"/>
                <a:gd name="T21" fmla="*/ 18 h 143"/>
                <a:gd name="T22" fmla="*/ 18 w 78"/>
                <a:gd name="T23" fmla="*/ 29 h 143"/>
                <a:gd name="T24" fmla="*/ 30 w 78"/>
                <a:gd name="T25" fmla="*/ 41 h 143"/>
                <a:gd name="T26" fmla="*/ 42 w 78"/>
                <a:gd name="T27" fmla="*/ 53 h 143"/>
                <a:gd name="T28" fmla="*/ 54 w 78"/>
                <a:gd name="T29" fmla="*/ 71 h 143"/>
                <a:gd name="T30" fmla="*/ 54 w 78"/>
                <a:gd name="T31" fmla="*/ 83 h 143"/>
                <a:gd name="T32" fmla="*/ 60 w 78"/>
                <a:gd name="T33" fmla="*/ 101 h 143"/>
                <a:gd name="T34" fmla="*/ 54 w 78"/>
                <a:gd name="T35" fmla="*/ 113 h 143"/>
                <a:gd name="T36" fmla="*/ 42 w 78"/>
                <a:gd name="T37" fmla="*/ 125 h 143"/>
                <a:gd name="T38" fmla="*/ 42 w 78"/>
                <a:gd name="T39" fmla="*/ 125 h 143"/>
                <a:gd name="T40" fmla="*/ 54 w 78"/>
                <a:gd name="T41" fmla="*/ 143 h 1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143"/>
                <a:gd name="T65" fmla="*/ 78 w 78"/>
                <a:gd name="T66" fmla="*/ 143 h 1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143">
                  <a:moveTo>
                    <a:pt x="54" y="143"/>
                  </a:moveTo>
                  <a:lnTo>
                    <a:pt x="54" y="137"/>
                  </a:lnTo>
                  <a:lnTo>
                    <a:pt x="72" y="125"/>
                  </a:lnTo>
                  <a:lnTo>
                    <a:pt x="78" y="101"/>
                  </a:lnTo>
                  <a:lnTo>
                    <a:pt x="78" y="83"/>
                  </a:lnTo>
                  <a:lnTo>
                    <a:pt x="66" y="65"/>
                  </a:lnTo>
                  <a:lnTo>
                    <a:pt x="60" y="41"/>
                  </a:lnTo>
                  <a:lnTo>
                    <a:pt x="42" y="29"/>
                  </a:lnTo>
                  <a:lnTo>
                    <a:pt x="30" y="12"/>
                  </a:lnTo>
                  <a:lnTo>
                    <a:pt x="12" y="0"/>
                  </a:lnTo>
                  <a:lnTo>
                    <a:pt x="0" y="18"/>
                  </a:lnTo>
                  <a:lnTo>
                    <a:pt x="18" y="29"/>
                  </a:lnTo>
                  <a:lnTo>
                    <a:pt x="30" y="41"/>
                  </a:lnTo>
                  <a:lnTo>
                    <a:pt x="42" y="53"/>
                  </a:lnTo>
                  <a:lnTo>
                    <a:pt x="54" y="71"/>
                  </a:lnTo>
                  <a:lnTo>
                    <a:pt x="54" y="83"/>
                  </a:lnTo>
                  <a:lnTo>
                    <a:pt x="60" y="101"/>
                  </a:lnTo>
                  <a:lnTo>
                    <a:pt x="54" y="113"/>
                  </a:lnTo>
                  <a:lnTo>
                    <a:pt x="42" y="125"/>
                  </a:lnTo>
                  <a:lnTo>
                    <a:pt x="54"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09" name="Freeform 92"/>
            <p:cNvSpPr>
              <a:spLocks/>
            </p:cNvSpPr>
            <p:nvPr/>
          </p:nvSpPr>
          <p:spPr bwMode="auto">
            <a:xfrm>
              <a:off x="3448" y="3070"/>
              <a:ext cx="180" cy="48"/>
            </a:xfrm>
            <a:custGeom>
              <a:avLst/>
              <a:gdLst>
                <a:gd name="T0" fmla="*/ 0 w 180"/>
                <a:gd name="T1" fmla="*/ 24 h 48"/>
                <a:gd name="T2" fmla="*/ 0 w 180"/>
                <a:gd name="T3" fmla="*/ 24 h 48"/>
                <a:gd name="T4" fmla="*/ 12 w 180"/>
                <a:gd name="T5" fmla="*/ 36 h 48"/>
                <a:gd name="T6" fmla="*/ 24 w 180"/>
                <a:gd name="T7" fmla="*/ 36 h 48"/>
                <a:gd name="T8" fmla="*/ 36 w 180"/>
                <a:gd name="T9" fmla="*/ 42 h 48"/>
                <a:gd name="T10" fmla="*/ 42 w 180"/>
                <a:gd name="T11" fmla="*/ 48 h 48"/>
                <a:gd name="T12" fmla="*/ 54 w 180"/>
                <a:gd name="T13" fmla="*/ 48 h 48"/>
                <a:gd name="T14" fmla="*/ 66 w 180"/>
                <a:gd name="T15" fmla="*/ 48 h 48"/>
                <a:gd name="T16" fmla="*/ 78 w 180"/>
                <a:gd name="T17" fmla="*/ 48 h 48"/>
                <a:gd name="T18" fmla="*/ 90 w 180"/>
                <a:gd name="T19" fmla="*/ 48 h 48"/>
                <a:gd name="T20" fmla="*/ 102 w 180"/>
                <a:gd name="T21" fmla="*/ 48 h 48"/>
                <a:gd name="T22" fmla="*/ 114 w 180"/>
                <a:gd name="T23" fmla="*/ 48 h 48"/>
                <a:gd name="T24" fmla="*/ 126 w 180"/>
                <a:gd name="T25" fmla="*/ 42 h 48"/>
                <a:gd name="T26" fmla="*/ 138 w 180"/>
                <a:gd name="T27" fmla="*/ 36 h 48"/>
                <a:gd name="T28" fmla="*/ 150 w 180"/>
                <a:gd name="T29" fmla="*/ 36 h 48"/>
                <a:gd name="T30" fmla="*/ 162 w 180"/>
                <a:gd name="T31" fmla="*/ 30 h 48"/>
                <a:gd name="T32" fmla="*/ 168 w 180"/>
                <a:gd name="T33" fmla="*/ 24 h 48"/>
                <a:gd name="T34" fmla="*/ 180 w 180"/>
                <a:gd name="T35" fmla="*/ 18 h 48"/>
                <a:gd name="T36" fmla="*/ 168 w 180"/>
                <a:gd name="T37" fmla="*/ 0 h 48"/>
                <a:gd name="T38" fmla="*/ 162 w 180"/>
                <a:gd name="T39" fmla="*/ 6 h 48"/>
                <a:gd name="T40" fmla="*/ 150 w 180"/>
                <a:gd name="T41" fmla="*/ 12 h 48"/>
                <a:gd name="T42" fmla="*/ 144 w 180"/>
                <a:gd name="T43" fmla="*/ 18 h 48"/>
                <a:gd name="T44" fmla="*/ 132 w 180"/>
                <a:gd name="T45" fmla="*/ 24 h 48"/>
                <a:gd name="T46" fmla="*/ 120 w 180"/>
                <a:gd name="T47" fmla="*/ 24 h 48"/>
                <a:gd name="T48" fmla="*/ 114 w 180"/>
                <a:gd name="T49" fmla="*/ 24 h 48"/>
                <a:gd name="T50" fmla="*/ 102 w 180"/>
                <a:gd name="T51" fmla="*/ 30 h 48"/>
                <a:gd name="T52" fmla="*/ 90 w 180"/>
                <a:gd name="T53" fmla="*/ 30 h 48"/>
                <a:gd name="T54" fmla="*/ 78 w 180"/>
                <a:gd name="T55" fmla="*/ 30 h 48"/>
                <a:gd name="T56" fmla="*/ 66 w 180"/>
                <a:gd name="T57" fmla="*/ 30 h 48"/>
                <a:gd name="T58" fmla="*/ 60 w 180"/>
                <a:gd name="T59" fmla="*/ 30 h 48"/>
                <a:gd name="T60" fmla="*/ 48 w 180"/>
                <a:gd name="T61" fmla="*/ 24 h 48"/>
                <a:gd name="T62" fmla="*/ 36 w 180"/>
                <a:gd name="T63" fmla="*/ 24 h 48"/>
                <a:gd name="T64" fmla="*/ 30 w 180"/>
                <a:gd name="T65" fmla="*/ 24 h 48"/>
                <a:gd name="T66" fmla="*/ 18 w 180"/>
                <a:gd name="T67" fmla="*/ 18 h 48"/>
                <a:gd name="T68" fmla="*/ 12 w 180"/>
                <a:gd name="T69" fmla="*/ 12 h 48"/>
                <a:gd name="T70" fmla="*/ 12 w 180"/>
                <a:gd name="T71" fmla="*/ 12 h 48"/>
                <a:gd name="T72" fmla="*/ 0 w 180"/>
                <a:gd name="T73" fmla="*/ 24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48"/>
                <a:gd name="T113" fmla="*/ 180 w 180"/>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48">
                  <a:moveTo>
                    <a:pt x="0" y="24"/>
                  </a:moveTo>
                  <a:lnTo>
                    <a:pt x="0" y="24"/>
                  </a:lnTo>
                  <a:lnTo>
                    <a:pt x="12" y="36"/>
                  </a:lnTo>
                  <a:lnTo>
                    <a:pt x="24" y="36"/>
                  </a:lnTo>
                  <a:lnTo>
                    <a:pt x="36" y="42"/>
                  </a:lnTo>
                  <a:lnTo>
                    <a:pt x="42" y="48"/>
                  </a:lnTo>
                  <a:lnTo>
                    <a:pt x="54" y="48"/>
                  </a:lnTo>
                  <a:lnTo>
                    <a:pt x="66" y="48"/>
                  </a:lnTo>
                  <a:lnTo>
                    <a:pt x="78" y="48"/>
                  </a:lnTo>
                  <a:lnTo>
                    <a:pt x="90" y="48"/>
                  </a:lnTo>
                  <a:lnTo>
                    <a:pt x="102" y="48"/>
                  </a:lnTo>
                  <a:lnTo>
                    <a:pt x="114" y="48"/>
                  </a:lnTo>
                  <a:lnTo>
                    <a:pt x="126" y="42"/>
                  </a:lnTo>
                  <a:lnTo>
                    <a:pt x="138" y="36"/>
                  </a:lnTo>
                  <a:lnTo>
                    <a:pt x="150" y="36"/>
                  </a:lnTo>
                  <a:lnTo>
                    <a:pt x="162" y="30"/>
                  </a:lnTo>
                  <a:lnTo>
                    <a:pt x="168" y="24"/>
                  </a:lnTo>
                  <a:lnTo>
                    <a:pt x="180" y="18"/>
                  </a:lnTo>
                  <a:lnTo>
                    <a:pt x="168" y="0"/>
                  </a:lnTo>
                  <a:lnTo>
                    <a:pt x="162" y="6"/>
                  </a:lnTo>
                  <a:lnTo>
                    <a:pt x="150" y="12"/>
                  </a:lnTo>
                  <a:lnTo>
                    <a:pt x="144" y="18"/>
                  </a:lnTo>
                  <a:lnTo>
                    <a:pt x="132" y="24"/>
                  </a:lnTo>
                  <a:lnTo>
                    <a:pt x="120" y="24"/>
                  </a:lnTo>
                  <a:lnTo>
                    <a:pt x="114" y="24"/>
                  </a:lnTo>
                  <a:lnTo>
                    <a:pt x="102" y="30"/>
                  </a:lnTo>
                  <a:lnTo>
                    <a:pt x="90" y="30"/>
                  </a:lnTo>
                  <a:lnTo>
                    <a:pt x="78" y="30"/>
                  </a:lnTo>
                  <a:lnTo>
                    <a:pt x="66" y="30"/>
                  </a:lnTo>
                  <a:lnTo>
                    <a:pt x="60" y="30"/>
                  </a:lnTo>
                  <a:lnTo>
                    <a:pt x="48" y="24"/>
                  </a:lnTo>
                  <a:lnTo>
                    <a:pt x="36" y="24"/>
                  </a:lnTo>
                  <a:lnTo>
                    <a:pt x="30" y="24"/>
                  </a:lnTo>
                  <a:lnTo>
                    <a:pt x="18" y="18"/>
                  </a:lnTo>
                  <a:lnTo>
                    <a:pt x="12" y="1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0" name="Freeform 93"/>
            <p:cNvSpPr>
              <a:spLocks/>
            </p:cNvSpPr>
            <p:nvPr/>
          </p:nvSpPr>
          <p:spPr bwMode="auto">
            <a:xfrm>
              <a:off x="2963" y="3219"/>
              <a:ext cx="72" cy="65"/>
            </a:xfrm>
            <a:custGeom>
              <a:avLst/>
              <a:gdLst>
                <a:gd name="T0" fmla="*/ 72 w 72"/>
                <a:gd name="T1" fmla="*/ 60 h 65"/>
                <a:gd name="T2" fmla="*/ 60 w 72"/>
                <a:gd name="T3" fmla="*/ 42 h 65"/>
                <a:gd name="T4" fmla="*/ 48 w 72"/>
                <a:gd name="T5" fmla="*/ 24 h 65"/>
                <a:gd name="T6" fmla="*/ 36 w 72"/>
                <a:gd name="T7" fmla="*/ 12 h 65"/>
                <a:gd name="T8" fmla="*/ 24 w 72"/>
                <a:gd name="T9" fmla="*/ 6 h 65"/>
                <a:gd name="T10" fmla="*/ 18 w 72"/>
                <a:gd name="T11" fmla="*/ 6 h 65"/>
                <a:gd name="T12" fmla="*/ 6 w 72"/>
                <a:gd name="T13" fmla="*/ 6 h 65"/>
                <a:gd name="T14" fmla="*/ 0 w 72"/>
                <a:gd name="T15" fmla="*/ 0 h 65"/>
                <a:gd name="T16" fmla="*/ 0 w 72"/>
                <a:gd name="T17" fmla="*/ 6 h 65"/>
                <a:gd name="T18" fmla="*/ 0 w 72"/>
                <a:gd name="T19" fmla="*/ 24 h 65"/>
                <a:gd name="T20" fmla="*/ 0 w 72"/>
                <a:gd name="T21" fmla="*/ 24 h 65"/>
                <a:gd name="T22" fmla="*/ 6 w 72"/>
                <a:gd name="T23" fmla="*/ 24 h 65"/>
                <a:gd name="T24" fmla="*/ 12 w 72"/>
                <a:gd name="T25" fmla="*/ 24 h 65"/>
                <a:gd name="T26" fmla="*/ 18 w 72"/>
                <a:gd name="T27" fmla="*/ 24 h 65"/>
                <a:gd name="T28" fmla="*/ 24 w 72"/>
                <a:gd name="T29" fmla="*/ 30 h 65"/>
                <a:gd name="T30" fmla="*/ 36 w 72"/>
                <a:gd name="T31" fmla="*/ 36 h 65"/>
                <a:gd name="T32" fmla="*/ 48 w 72"/>
                <a:gd name="T33" fmla="*/ 48 h 65"/>
                <a:gd name="T34" fmla="*/ 60 w 72"/>
                <a:gd name="T35" fmla="*/ 65 h 65"/>
                <a:gd name="T36" fmla="*/ 72 w 72"/>
                <a:gd name="T37" fmla="*/ 60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65"/>
                <a:gd name="T59" fmla="*/ 72 w 72"/>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65">
                  <a:moveTo>
                    <a:pt x="72" y="60"/>
                  </a:moveTo>
                  <a:lnTo>
                    <a:pt x="60" y="42"/>
                  </a:lnTo>
                  <a:lnTo>
                    <a:pt x="48" y="24"/>
                  </a:lnTo>
                  <a:lnTo>
                    <a:pt x="36" y="12"/>
                  </a:lnTo>
                  <a:lnTo>
                    <a:pt x="24" y="6"/>
                  </a:lnTo>
                  <a:lnTo>
                    <a:pt x="18" y="6"/>
                  </a:lnTo>
                  <a:lnTo>
                    <a:pt x="6" y="6"/>
                  </a:lnTo>
                  <a:lnTo>
                    <a:pt x="0" y="0"/>
                  </a:lnTo>
                  <a:lnTo>
                    <a:pt x="0" y="6"/>
                  </a:lnTo>
                  <a:lnTo>
                    <a:pt x="0" y="24"/>
                  </a:lnTo>
                  <a:lnTo>
                    <a:pt x="6" y="24"/>
                  </a:lnTo>
                  <a:lnTo>
                    <a:pt x="12" y="24"/>
                  </a:lnTo>
                  <a:lnTo>
                    <a:pt x="18" y="24"/>
                  </a:lnTo>
                  <a:lnTo>
                    <a:pt x="24" y="30"/>
                  </a:lnTo>
                  <a:lnTo>
                    <a:pt x="36" y="36"/>
                  </a:lnTo>
                  <a:lnTo>
                    <a:pt x="48" y="48"/>
                  </a:lnTo>
                  <a:lnTo>
                    <a:pt x="60" y="65"/>
                  </a:lnTo>
                  <a:lnTo>
                    <a:pt x="7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1" name="Freeform 94"/>
            <p:cNvSpPr>
              <a:spLocks/>
            </p:cNvSpPr>
            <p:nvPr/>
          </p:nvSpPr>
          <p:spPr bwMode="auto">
            <a:xfrm>
              <a:off x="4304" y="2873"/>
              <a:ext cx="760" cy="149"/>
            </a:xfrm>
            <a:custGeom>
              <a:avLst/>
              <a:gdLst>
                <a:gd name="T0" fmla="*/ 748 w 760"/>
                <a:gd name="T1" fmla="*/ 131 h 149"/>
                <a:gd name="T2" fmla="*/ 754 w 760"/>
                <a:gd name="T3" fmla="*/ 125 h 149"/>
                <a:gd name="T4" fmla="*/ 0 w 760"/>
                <a:gd name="T5" fmla="*/ 0 h 149"/>
                <a:gd name="T6" fmla="*/ 0 w 760"/>
                <a:gd name="T7" fmla="*/ 18 h 149"/>
                <a:gd name="T8" fmla="*/ 754 w 760"/>
                <a:gd name="T9" fmla="*/ 143 h 149"/>
                <a:gd name="T10" fmla="*/ 760 w 760"/>
                <a:gd name="T11" fmla="*/ 143 h 149"/>
                <a:gd name="T12" fmla="*/ 754 w 760"/>
                <a:gd name="T13" fmla="*/ 143 h 149"/>
                <a:gd name="T14" fmla="*/ 760 w 760"/>
                <a:gd name="T15" fmla="*/ 149 h 149"/>
                <a:gd name="T16" fmla="*/ 760 w 760"/>
                <a:gd name="T17" fmla="*/ 143 h 149"/>
                <a:gd name="T18" fmla="*/ 748 w 760"/>
                <a:gd name="T19" fmla="*/ 13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0"/>
                <a:gd name="T31" fmla="*/ 0 h 149"/>
                <a:gd name="T32" fmla="*/ 760 w 760"/>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0" h="149">
                  <a:moveTo>
                    <a:pt x="748" y="131"/>
                  </a:moveTo>
                  <a:lnTo>
                    <a:pt x="754" y="125"/>
                  </a:lnTo>
                  <a:lnTo>
                    <a:pt x="0" y="0"/>
                  </a:lnTo>
                  <a:lnTo>
                    <a:pt x="0" y="18"/>
                  </a:lnTo>
                  <a:lnTo>
                    <a:pt x="754" y="143"/>
                  </a:lnTo>
                  <a:lnTo>
                    <a:pt x="760" y="143"/>
                  </a:lnTo>
                  <a:lnTo>
                    <a:pt x="754" y="143"/>
                  </a:lnTo>
                  <a:lnTo>
                    <a:pt x="760" y="149"/>
                  </a:lnTo>
                  <a:lnTo>
                    <a:pt x="760" y="143"/>
                  </a:lnTo>
                  <a:lnTo>
                    <a:pt x="748"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2" name="Freeform 95"/>
            <p:cNvSpPr>
              <a:spLocks/>
            </p:cNvSpPr>
            <p:nvPr/>
          </p:nvSpPr>
          <p:spPr bwMode="auto">
            <a:xfrm>
              <a:off x="5052" y="2963"/>
              <a:ext cx="42" cy="53"/>
            </a:xfrm>
            <a:custGeom>
              <a:avLst/>
              <a:gdLst>
                <a:gd name="T0" fmla="*/ 36 w 42"/>
                <a:gd name="T1" fmla="*/ 6 h 53"/>
                <a:gd name="T2" fmla="*/ 30 w 42"/>
                <a:gd name="T3" fmla="*/ 0 h 53"/>
                <a:gd name="T4" fmla="*/ 0 w 42"/>
                <a:gd name="T5" fmla="*/ 41 h 53"/>
                <a:gd name="T6" fmla="*/ 12 w 42"/>
                <a:gd name="T7" fmla="*/ 53 h 53"/>
                <a:gd name="T8" fmla="*/ 42 w 42"/>
                <a:gd name="T9" fmla="*/ 11 h 53"/>
                <a:gd name="T10" fmla="*/ 36 w 42"/>
                <a:gd name="T11" fmla="*/ 6 h 53"/>
                <a:gd name="T12" fmla="*/ 0 60000 65536"/>
                <a:gd name="T13" fmla="*/ 0 60000 65536"/>
                <a:gd name="T14" fmla="*/ 0 60000 65536"/>
                <a:gd name="T15" fmla="*/ 0 60000 65536"/>
                <a:gd name="T16" fmla="*/ 0 60000 65536"/>
                <a:gd name="T17" fmla="*/ 0 60000 65536"/>
                <a:gd name="T18" fmla="*/ 0 w 42"/>
                <a:gd name="T19" fmla="*/ 0 h 53"/>
                <a:gd name="T20" fmla="*/ 42 w 42"/>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42" h="53">
                  <a:moveTo>
                    <a:pt x="36" y="6"/>
                  </a:moveTo>
                  <a:lnTo>
                    <a:pt x="30" y="0"/>
                  </a:lnTo>
                  <a:lnTo>
                    <a:pt x="0" y="41"/>
                  </a:lnTo>
                  <a:lnTo>
                    <a:pt x="12" y="53"/>
                  </a:lnTo>
                  <a:lnTo>
                    <a:pt x="42" y="11"/>
                  </a:lnTo>
                  <a:lnTo>
                    <a:pt x="3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3" name="Freeform 96"/>
            <p:cNvSpPr>
              <a:spLocks/>
            </p:cNvSpPr>
            <p:nvPr/>
          </p:nvSpPr>
          <p:spPr bwMode="auto">
            <a:xfrm>
              <a:off x="4262" y="2825"/>
              <a:ext cx="156" cy="120"/>
            </a:xfrm>
            <a:custGeom>
              <a:avLst/>
              <a:gdLst>
                <a:gd name="T0" fmla="*/ 156 w 156"/>
                <a:gd name="T1" fmla="*/ 114 h 120"/>
                <a:gd name="T2" fmla="*/ 150 w 156"/>
                <a:gd name="T3" fmla="*/ 84 h 120"/>
                <a:gd name="T4" fmla="*/ 138 w 156"/>
                <a:gd name="T5" fmla="*/ 54 h 120"/>
                <a:gd name="T6" fmla="*/ 126 w 156"/>
                <a:gd name="T7" fmla="*/ 36 h 120"/>
                <a:gd name="T8" fmla="*/ 114 w 156"/>
                <a:gd name="T9" fmla="*/ 18 h 120"/>
                <a:gd name="T10" fmla="*/ 96 w 156"/>
                <a:gd name="T11" fmla="*/ 12 h 120"/>
                <a:gd name="T12" fmla="*/ 84 w 156"/>
                <a:gd name="T13" fmla="*/ 6 h 120"/>
                <a:gd name="T14" fmla="*/ 72 w 156"/>
                <a:gd name="T15" fmla="*/ 0 h 120"/>
                <a:gd name="T16" fmla="*/ 60 w 156"/>
                <a:gd name="T17" fmla="*/ 6 h 120"/>
                <a:gd name="T18" fmla="*/ 48 w 156"/>
                <a:gd name="T19" fmla="*/ 6 h 120"/>
                <a:gd name="T20" fmla="*/ 36 w 156"/>
                <a:gd name="T21" fmla="*/ 12 h 120"/>
                <a:gd name="T22" fmla="*/ 24 w 156"/>
                <a:gd name="T23" fmla="*/ 18 h 120"/>
                <a:gd name="T24" fmla="*/ 18 w 156"/>
                <a:gd name="T25" fmla="*/ 30 h 120"/>
                <a:gd name="T26" fmla="*/ 12 w 156"/>
                <a:gd name="T27" fmla="*/ 36 h 120"/>
                <a:gd name="T28" fmla="*/ 6 w 156"/>
                <a:gd name="T29" fmla="*/ 36 h 120"/>
                <a:gd name="T30" fmla="*/ 0 w 156"/>
                <a:gd name="T31" fmla="*/ 42 h 120"/>
                <a:gd name="T32" fmla="*/ 0 w 156"/>
                <a:gd name="T33" fmla="*/ 42 h 120"/>
                <a:gd name="T34" fmla="*/ 18 w 156"/>
                <a:gd name="T35" fmla="*/ 54 h 120"/>
                <a:gd name="T36" fmla="*/ 18 w 156"/>
                <a:gd name="T37" fmla="*/ 54 h 120"/>
                <a:gd name="T38" fmla="*/ 18 w 156"/>
                <a:gd name="T39" fmla="*/ 54 h 120"/>
                <a:gd name="T40" fmla="*/ 24 w 156"/>
                <a:gd name="T41" fmla="*/ 48 h 120"/>
                <a:gd name="T42" fmla="*/ 30 w 156"/>
                <a:gd name="T43" fmla="*/ 42 h 120"/>
                <a:gd name="T44" fmla="*/ 36 w 156"/>
                <a:gd name="T45" fmla="*/ 36 h 120"/>
                <a:gd name="T46" fmla="*/ 42 w 156"/>
                <a:gd name="T47" fmla="*/ 30 h 120"/>
                <a:gd name="T48" fmla="*/ 54 w 156"/>
                <a:gd name="T49" fmla="*/ 24 h 120"/>
                <a:gd name="T50" fmla="*/ 60 w 156"/>
                <a:gd name="T51" fmla="*/ 24 h 120"/>
                <a:gd name="T52" fmla="*/ 72 w 156"/>
                <a:gd name="T53" fmla="*/ 24 h 120"/>
                <a:gd name="T54" fmla="*/ 78 w 156"/>
                <a:gd name="T55" fmla="*/ 24 h 120"/>
                <a:gd name="T56" fmla="*/ 90 w 156"/>
                <a:gd name="T57" fmla="*/ 30 h 120"/>
                <a:gd name="T58" fmla="*/ 96 w 156"/>
                <a:gd name="T59" fmla="*/ 36 h 120"/>
                <a:gd name="T60" fmla="*/ 108 w 156"/>
                <a:gd name="T61" fmla="*/ 48 h 120"/>
                <a:gd name="T62" fmla="*/ 120 w 156"/>
                <a:gd name="T63" fmla="*/ 66 h 120"/>
                <a:gd name="T64" fmla="*/ 132 w 156"/>
                <a:gd name="T65" fmla="*/ 90 h 120"/>
                <a:gd name="T66" fmla="*/ 138 w 156"/>
                <a:gd name="T67" fmla="*/ 120 h 120"/>
                <a:gd name="T68" fmla="*/ 156 w 156"/>
                <a:gd name="T69" fmla="*/ 114 h 1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6"/>
                <a:gd name="T106" fmla="*/ 0 h 120"/>
                <a:gd name="T107" fmla="*/ 156 w 156"/>
                <a:gd name="T108" fmla="*/ 120 h 1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6" h="120">
                  <a:moveTo>
                    <a:pt x="156" y="114"/>
                  </a:moveTo>
                  <a:lnTo>
                    <a:pt x="150" y="84"/>
                  </a:lnTo>
                  <a:lnTo>
                    <a:pt x="138" y="54"/>
                  </a:lnTo>
                  <a:lnTo>
                    <a:pt x="126" y="36"/>
                  </a:lnTo>
                  <a:lnTo>
                    <a:pt x="114" y="18"/>
                  </a:lnTo>
                  <a:lnTo>
                    <a:pt x="96" y="12"/>
                  </a:lnTo>
                  <a:lnTo>
                    <a:pt x="84" y="6"/>
                  </a:lnTo>
                  <a:lnTo>
                    <a:pt x="72" y="0"/>
                  </a:lnTo>
                  <a:lnTo>
                    <a:pt x="60" y="6"/>
                  </a:lnTo>
                  <a:lnTo>
                    <a:pt x="48" y="6"/>
                  </a:lnTo>
                  <a:lnTo>
                    <a:pt x="36" y="12"/>
                  </a:lnTo>
                  <a:lnTo>
                    <a:pt x="24" y="18"/>
                  </a:lnTo>
                  <a:lnTo>
                    <a:pt x="18" y="30"/>
                  </a:lnTo>
                  <a:lnTo>
                    <a:pt x="12" y="36"/>
                  </a:lnTo>
                  <a:lnTo>
                    <a:pt x="6" y="36"/>
                  </a:lnTo>
                  <a:lnTo>
                    <a:pt x="0" y="42"/>
                  </a:lnTo>
                  <a:lnTo>
                    <a:pt x="18" y="54"/>
                  </a:lnTo>
                  <a:lnTo>
                    <a:pt x="24" y="48"/>
                  </a:lnTo>
                  <a:lnTo>
                    <a:pt x="30" y="42"/>
                  </a:lnTo>
                  <a:lnTo>
                    <a:pt x="36" y="36"/>
                  </a:lnTo>
                  <a:lnTo>
                    <a:pt x="42" y="30"/>
                  </a:lnTo>
                  <a:lnTo>
                    <a:pt x="54" y="24"/>
                  </a:lnTo>
                  <a:lnTo>
                    <a:pt x="60" y="24"/>
                  </a:lnTo>
                  <a:lnTo>
                    <a:pt x="72" y="24"/>
                  </a:lnTo>
                  <a:lnTo>
                    <a:pt x="78" y="24"/>
                  </a:lnTo>
                  <a:lnTo>
                    <a:pt x="90" y="30"/>
                  </a:lnTo>
                  <a:lnTo>
                    <a:pt x="96" y="36"/>
                  </a:lnTo>
                  <a:lnTo>
                    <a:pt x="108" y="48"/>
                  </a:lnTo>
                  <a:lnTo>
                    <a:pt x="120" y="66"/>
                  </a:lnTo>
                  <a:lnTo>
                    <a:pt x="132" y="90"/>
                  </a:lnTo>
                  <a:lnTo>
                    <a:pt x="138" y="120"/>
                  </a:lnTo>
                  <a:lnTo>
                    <a:pt x="156"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4" name="Freeform 97"/>
            <p:cNvSpPr>
              <a:spLocks/>
            </p:cNvSpPr>
            <p:nvPr/>
          </p:nvSpPr>
          <p:spPr bwMode="auto">
            <a:xfrm>
              <a:off x="3460" y="3219"/>
              <a:ext cx="706" cy="220"/>
            </a:xfrm>
            <a:custGeom>
              <a:avLst/>
              <a:gdLst>
                <a:gd name="T0" fmla="*/ 0 w 706"/>
                <a:gd name="T1" fmla="*/ 220 h 220"/>
                <a:gd name="T2" fmla="*/ 0 w 706"/>
                <a:gd name="T3" fmla="*/ 220 h 220"/>
                <a:gd name="T4" fmla="*/ 706 w 706"/>
                <a:gd name="T5" fmla="*/ 18 h 220"/>
                <a:gd name="T6" fmla="*/ 700 w 706"/>
                <a:gd name="T7" fmla="*/ 0 h 220"/>
                <a:gd name="T8" fmla="*/ 0 w 706"/>
                <a:gd name="T9" fmla="*/ 197 h 220"/>
                <a:gd name="T10" fmla="*/ 0 w 706"/>
                <a:gd name="T11" fmla="*/ 197 h 220"/>
                <a:gd name="T12" fmla="*/ 0 w 706"/>
                <a:gd name="T13" fmla="*/ 220 h 220"/>
                <a:gd name="T14" fmla="*/ 0 60000 65536"/>
                <a:gd name="T15" fmla="*/ 0 60000 65536"/>
                <a:gd name="T16" fmla="*/ 0 60000 65536"/>
                <a:gd name="T17" fmla="*/ 0 60000 65536"/>
                <a:gd name="T18" fmla="*/ 0 60000 65536"/>
                <a:gd name="T19" fmla="*/ 0 60000 65536"/>
                <a:gd name="T20" fmla="*/ 0 60000 65536"/>
                <a:gd name="T21" fmla="*/ 0 w 706"/>
                <a:gd name="T22" fmla="*/ 0 h 220"/>
                <a:gd name="T23" fmla="*/ 706 w 70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 h="220">
                  <a:moveTo>
                    <a:pt x="0" y="220"/>
                  </a:moveTo>
                  <a:lnTo>
                    <a:pt x="0" y="220"/>
                  </a:lnTo>
                  <a:lnTo>
                    <a:pt x="706" y="18"/>
                  </a:lnTo>
                  <a:lnTo>
                    <a:pt x="700" y="0"/>
                  </a:lnTo>
                  <a:lnTo>
                    <a:pt x="0" y="197"/>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5" name="Freeform 98"/>
            <p:cNvSpPr>
              <a:spLocks/>
            </p:cNvSpPr>
            <p:nvPr/>
          </p:nvSpPr>
          <p:spPr bwMode="auto">
            <a:xfrm>
              <a:off x="3292" y="3386"/>
              <a:ext cx="168" cy="53"/>
            </a:xfrm>
            <a:custGeom>
              <a:avLst/>
              <a:gdLst>
                <a:gd name="T0" fmla="*/ 0 w 168"/>
                <a:gd name="T1" fmla="*/ 12 h 53"/>
                <a:gd name="T2" fmla="*/ 0 w 168"/>
                <a:gd name="T3" fmla="*/ 12 h 53"/>
                <a:gd name="T4" fmla="*/ 12 w 168"/>
                <a:gd name="T5" fmla="*/ 24 h 53"/>
                <a:gd name="T6" fmla="*/ 24 w 168"/>
                <a:gd name="T7" fmla="*/ 30 h 53"/>
                <a:gd name="T8" fmla="*/ 42 w 168"/>
                <a:gd name="T9" fmla="*/ 36 h 53"/>
                <a:gd name="T10" fmla="*/ 54 w 168"/>
                <a:gd name="T11" fmla="*/ 42 h 53"/>
                <a:gd name="T12" fmla="*/ 66 w 168"/>
                <a:gd name="T13" fmla="*/ 48 h 53"/>
                <a:gd name="T14" fmla="*/ 84 w 168"/>
                <a:gd name="T15" fmla="*/ 48 h 53"/>
                <a:gd name="T16" fmla="*/ 96 w 168"/>
                <a:gd name="T17" fmla="*/ 48 h 53"/>
                <a:gd name="T18" fmla="*/ 108 w 168"/>
                <a:gd name="T19" fmla="*/ 53 h 53"/>
                <a:gd name="T20" fmla="*/ 120 w 168"/>
                <a:gd name="T21" fmla="*/ 53 h 53"/>
                <a:gd name="T22" fmla="*/ 132 w 168"/>
                <a:gd name="T23" fmla="*/ 53 h 53"/>
                <a:gd name="T24" fmla="*/ 144 w 168"/>
                <a:gd name="T25" fmla="*/ 53 h 53"/>
                <a:gd name="T26" fmla="*/ 150 w 168"/>
                <a:gd name="T27" fmla="*/ 53 h 53"/>
                <a:gd name="T28" fmla="*/ 156 w 168"/>
                <a:gd name="T29" fmla="*/ 53 h 53"/>
                <a:gd name="T30" fmla="*/ 168 w 168"/>
                <a:gd name="T31" fmla="*/ 53 h 53"/>
                <a:gd name="T32" fmla="*/ 168 w 168"/>
                <a:gd name="T33" fmla="*/ 53 h 53"/>
                <a:gd name="T34" fmla="*/ 168 w 168"/>
                <a:gd name="T35" fmla="*/ 53 h 53"/>
                <a:gd name="T36" fmla="*/ 168 w 168"/>
                <a:gd name="T37" fmla="*/ 30 h 53"/>
                <a:gd name="T38" fmla="*/ 168 w 168"/>
                <a:gd name="T39" fmla="*/ 30 h 53"/>
                <a:gd name="T40" fmla="*/ 162 w 168"/>
                <a:gd name="T41" fmla="*/ 36 h 53"/>
                <a:gd name="T42" fmla="*/ 156 w 168"/>
                <a:gd name="T43" fmla="*/ 30 h 53"/>
                <a:gd name="T44" fmla="*/ 150 w 168"/>
                <a:gd name="T45" fmla="*/ 36 h 53"/>
                <a:gd name="T46" fmla="*/ 144 w 168"/>
                <a:gd name="T47" fmla="*/ 36 h 53"/>
                <a:gd name="T48" fmla="*/ 132 w 168"/>
                <a:gd name="T49" fmla="*/ 36 h 53"/>
                <a:gd name="T50" fmla="*/ 120 w 168"/>
                <a:gd name="T51" fmla="*/ 36 h 53"/>
                <a:gd name="T52" fmla="*/ 108 w 168"/>
                <a:gd name="T53" fmla="*/ 30 h 53"/>
                <a:gd name="T54" fmla="*/ 96 w 168"/>
                <a:gd name="T55" fmla="*/ 30 h 53"/>
                <a:gd name="T56" fmla="*/ 84 w 168"/>
                <a:gd name="T57" fmla="*/ 30 h 53"/>
                <a:gd name="T58" fmla="*/ 72 w 168"/>
                <a:gd name="T59" fmla="*/ 30 h 53"/>
                <a:gd name="T60" fmla="*/ 60 w 168"/>
                <a:gd name="T61" fmla="*/ 24 h 53"/>
                <a:gd name="T62" fmla="*/ 42 w 168"/>
                <a:gd name="T63" fmla="*/ 18 h 53"/>
                <a:gd name="T64" fmla="*/ 30 w 168"/>
                <a:gd name="T65" fmla="*/ 12 h 53"/>
                <a:gd name="T66" fmla="*/ 18 w 168"/>
                <a:gd name="T67" fmla="*/ 6 h 53"/>
                <a:gd name="T68" fmla="*/ 6 w 168"/>
                <a:gd name="T69" fmla="*/ 0 h 53"/>
                <a:gd name="T70" fmla="*/ 6 w 168"/>
                <a:gd name="T71" fmla="*/ 0 h 53"/>
                <a:gd name="T72" fmla="*/ 0 w 168"/>
                <a:gd name="T73" fmla="*/ 12 h 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8"/>
                <a:gd name="T112" fmla="*/ 0 h 53"/>
                <a:gd name="T113" fmla="*/ 168 w 168"/>
                <a:gd name="T114" fmla="*/ 53 h 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8" h="53">
                  <a:moveTo>
                    <a:pt x="0" y="12"/>
                  </a:moveTo>
                  <a:lnTo>
                    <a:pt x="0" y="12"/>
                  </a:lnTo>
                  <a:lnTo>
                    <a:pt x="12" y="24"/>
                  </a:lnTo>
                  <a:lnTo>
                    <a:pt x="24" y="30"/>
                  </a:lnTo>
                  <a:lnTo>
                    <a:pt x="42" y="36"/>
                  </a:lnTo>
                  <a:lnTo>
                    <a:pt x="54" y="42"/>
                  </a:lnTo>
                  <a:lnTo>
                    <a:pt x="66" y="48"/>
                  </a:lnTo>
                  <a:lnTo>
                    <a:pt x="84" y="48"/>
                  </a:lnTo>
                  <a:lnTo>
                    <a:pt x="96" y="48"/>
                  </a:lnTo>
                  <a:lnTo>
                    <a:pt x="108" y="53"/>
                  </a:lnTo>
                  <a:lnTo>
                    <a:pt x="120" y="53"/>
                  </a:lnTo>
                  <a:lnTo>
                    <a:pt x="132" y="53"/>
                  </a:lnTo>
                  <a:lnTo>
                    <a:pt x="144" y="53"/>
                  </a:lnTo>
                  <a:lnTo>
                    <a:pt x="150" y="53"/>
                  </a:lnTo>
                  <a:lnTo>
                    <a:pt x="156" y="53"/>
                  </a:lnTo>
                  <a:lnTo>
                    <a:pt x="168" y="53"/>
                  </a:lnTo>
                  <a:lnTo>
                    <a:pt x="168" y="30"/>
                  </a:lnTo>
                  <a:lnTo>
                    <a:pt x="162" y="36"/>
                  </a:lnTo>
                  <a:lnTo>
                    <a:pt x="156" y="30"/>
                  </a:lnTo>
                  <a:lnTo>
                    <a:pt x="150" y="36"/>
                  </a:lnTo>
                  <a:lnTo>
                    <a:pt x="144" y="36"/>
                  </a:lnTo>
                  <a:lnTo>
                    <a:pt x="132" y="36"/>
                  </a:lnTo>
                  <a:lnTo>
                    <a:pt x="120" y="36"/>
                  </a:lnTo>
                  <a:lnTo>
                    <a:pt x="108" y="30"/>
                  </a:lnTo>
                  <a:lnTo>
                    <a:pt x="96" y="30"/>
                  </a:lnTo>
                  <a:lnTo>
                    <a:pt x="84" y="30"/>
                  </a:lnTo>
                  <a:lnTo>
                    <a:pt x="72" y="30"/>
                  </a:lnTo>
                  <a:lnTo>
                    <a:pt x="60" y="24"/>
                  </a:lnTo>
                  <a:lnTo>
                    <a:pt x="42" y="18"/>
                  </a:lnTo>
                  <a:lnTo>
                    <a:pt x="30" y="12"/>
                  </a:lnTo>
                  <a:lnTo>
                    <a:pt x="18" y="6"/>
                  </a:lnTo>
                  <a:lnTo>
                    <a:pt x="6"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6" name="Freeform 99"/>
            <p:cNvSpPr>
              <a:spLocks/>
            </p:cNvSpPr>
            <p:nvPr/>
          </p:nvSpPr>
          <p:spPr bwMode="auto">
            <a:xfrm>
              <a:off x="2832" y="3088"/>
              <a:ext cx="466" cy="310"/>
            </a:xfrm>
            <a:custGeom>
              <a:avLst/>
              <a:gdLst>
                <a:gd name="T0" fmla="*/ 0 w 466"/>
                <a:gd name="T1" fmla="*/ 18 h 310"/>
                <a:gd name="T2" fmla="*/ 0 w 466"/>
                <a:gd name="T3" fmla="*/ 18 h 310"/>
                <a:gd name="T4" fmla="*/ 6 w 466"/>
                <a:gd name="T5" fmla="*/ 24 h 310"/>
                <a:gd name="T6" fmla="*/ 17 w 466"/>
                <a:gd name="T7" fmla="*/ 30 h 310"/>
                <a:gd name="T8" fmla="*/ 35 w 466"/>
                <a:gd name="T9" fmla="*/ 41 h 310"/>
                <a:gd name="T10" fmla="*/ 65 w 466"/>
                <a:gd name="T11" fmla="*/ 59 h 310"/>
                <a:gd name="T12" fmla="*/ 95 w 466"/>
                <a:gd name="T13" fmla="*/ 77 h 310"/>
                <a:gd name="T14" fmla="*/ 131 w 466"/>
                <a:gd name="T15" fmla="*/ 101 h 310"/>
                <a:gd name="T16" fmla="*/ 167 w 466"/>
                <a:gd name="T17" fmla="*/ 125 h 310"/>
                <a:gd name="T18" fmla="*/ 209 w 466"/>
                <a:gd name="T19" fmla="*/ 149 h 310"/>
                <a:gd name="T20" fmla="*/ 251 w 466"/>
                <a:gd name="T21" fmla="*/ 179 h 310"/>
                <a:gd name="T22" fmla="*/ 287 w 466"/>
                <a:gd name="T23" fmla="*/ 202 h 310"/>
                <a:gd name="T24" fmla="*/ 329 w 466"/>
                <a:gd name="T25" fmla="*/ 226 h 310"/>
                <a:gd name="T26" fmla="*/ 365 w 466"/>
                <a:gd name="T27" fmla="*/ 250 h 310"/>
                <a:gd name="T28" fmla="*/ 395 w 466"/>
                <a:gd name="T29" fmla="*/ 268 h 310"/>
                <a:gd name="T30" fmla="*/ 424 w 466"/>
                <a:gd name="T31" fmla="*/ 286 h 310"/>
                <a:gd name="T32" fmla="*/ 442 w 466"/>
                <a:gd name="T33" fmla="*/ 304 h 310"/>
                <a:gd name="T34" fmla="*/ 460 w 466"/>
                <a:gd name="T35" fmla="*/ 310 h 310"/>
                <a:gd name="T36" fmla="*/ 466 w 466"/>
                <a:gd name="T37" fmla="*/ 298 h 310"/>
                <a:gd name="T38" fmla="*/ 454 w 466"/>
                <a:gd name="T39" fmla="*/ 286 h 310"/>
                <a:gd name="T40" fmla="*/ 430 w 466"/>
                <a:gd name="T41" fmla="*/ 274 h 310"/>
                <a:gd name="T42" fmla="*/ 407 w 466"/>
                <a:gd name="T43" fmla="*/ 256 h 310"/>
                <a:gd name="T44" fmla="*/ 371 w 466"/>
                <a:gd name="T45" fmla="*/ 232 h 310"/>
                <a:gd name="T46" fmla="*/ 335 w 466"/>
                <a:gd name="T47" fmla="*/ 208 h 310"/>
                <a:gd name="T48" fmla="*/ 299 w 466"/>
                <a:gd name="T49" fmla="*/ 185 h 310"/>
                <a:gd name="T50" fmla="*/ 257 w 466"/>
                <a:gd name="T51" fmla="*/ 161 h 310"/>
                <a:gd name="T52" fmla="*/ 221 w 466"/>
                <a:gd name="T53" fmla="*/ 137 h 310"/>
                <a:gd name="T54" fmla="*/ 179 w 466"/>
                <a:gd name="T55" fmla="*/ 107 h 310"/>
                <a:gd name="T56" fmla="*/ 143 w 466"/>
                <a:gd name="T57" fmla="*/ 83 h 310"/>
                <a:gd name="T58" fmla="*/ 107 w 466"/>
                <a:gd name="T59" fmla="*/ 65 h 310"/>
                <a:gd name="T60" fmla="*/ 77 w 466"/>
                <a:gd name="T61" fmla="*/ 41 h 310"/>
                <a:gd name="T62" fmla="*/ 47 w 466"/>
                <a:gd name="T63" fmla="*/ 24 h 310"/>
                <a:gd name="T64" fmla="*/ 29 w 466"/>
                <a:gd name="T65" fmla="*/ 12 h 310"/>
                <a:gd name="T66" fmla="*/ 17 w 466"/>
                <a:gd name="T67" fmla="*/ 6 h 310"/>
                <a:gd name="T68" fmla="*/ 12 w 466"/>
                <a:gd name="T69" fmla="*/ 6 h 310"/>
                <a:gd name="T70" fmla="*/ 12 w 466"/>
                <a:gd name="T71" fmla="*/ 0 h 310"/>
                <a:gd name="T72" fmla="*/ 12 w 466"/>
                <a:gd name="T73" fmla="*/ 6 h 310"/>
                <a:gd name="T74" fmla="*/ 12 w 466"/>
                <a:gd name="T75" fmla="*/ 0 h 310"/>
                <a:gd name="T76" fmla="*/ 12 w 466"/>
                <a:gd name="T77" fmla="*/ 0 h 310"/>
                <a:gd name="T78" fmla="*/ 0 w 466"/>
                <a:gd name="T79" fmla="*/ 18 h 3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6"/>
                <a:gd name="T121" fmla="*/ 0 h 310"/>
                <a:gd name="T122" fmla="*/ 466 w 466"/>
                <a:gd name="T123" fmla="*/ 310 h 3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6" h="310">
                  <a:moveTo>
                    <a:pt x="0" y="18"/>
                  </a:moveTo>
                  <a:lnTo>
                    <a:pt x="0" y="18"/>
                  </a:lnTo>
                  <a:lnTo>
                    <a:pt x="6" y="24"/>
                  </a:lnTo>
                  <a:lnTo>
                    <a:pt x="17" y="30"/>
                  </a:lnTo>
                  <a:lnTo>
                    <a:pt x="35" y="41"/>
                  </a:lnTo>
                  <a:lnTo>
                    <a:pt x="65" y="59"/>
                  </a:lnTo>
                  <a:lnTo>
                    <a:pt x="95" y="77"/>
                  </a:lnTo>
                  <a:lnTo>
                    <a:pt x="131" y="101"/>
                  </a:lnTo>
                  <a:lnTo>
                    <a:pt x="167" y="125"/>
                  </a:lnTo>
                  <a:lnTo>
                    <a:pt x="209" y="149"/>
                  </a:lnTo>
                  <a:lnTo>
                    <a:pt x="251" y="179"/>
                  </a:lnTo>
                  <a:lnTo>
                    <a:pt x="287" y="202"/>
                  </a:lnTo>
                  <a:lnTo>
                    <a:pt x="329" y="226"/>
                  </a:lnTo>
                  <a:lnTo>
                    <a:pt x="365" y="250"/>
                  </a:lnTo>
                  <a:lnTo>
                    <a:pt x="395" y="268"/>
                  </a:lnTo>
                  <a:lnTo>
                    <a:pt x="424" y="286"/>
                  </a:lnTo>
                  <a:lnTo>
                    <a:pt x="442" y="304"/>
                  </a:lnTo>
                  <a:lnTo>
                    <a:pt x="460" y="310"/>
                  </a:lnTo>
                  <a:lnTo>
                    <a:pt x="466" y="298"/>
                  </a:lnTo>
                  <a:lnTo>
                    <a:pt x="454" y="286"/>
                  </a:lnTo>
                  <a:lnTo>
                    <a:pt x="430" y="274"/>
                  </a:lnTo>
                  <a:lnTo>
                    <a:pt x="407" y="256"/>
                  </a:lnTo>
                  <a:lnTo>
                    <a:pt x="371" y="232"/>
                  </a:lnTo>
                  <a:lnTo>
                    <a:pt x="335" y="208"/>
                  </a:lnTo>
                  <a:lnTo>
                    <a:pt x="299" y="185"/>
                  </a:lnTo>
                  <a:lnTo>
                    <a:pt x="257" y="161"/>
                  </a:lnTo>
                  <a:lnTo>
                    <a:pt x="221" y="137"/>
                  </a:lnTo>
                  <a:lnTo>
                    <a:pt x="179" y="107"/>
                  </a:lnTo>
                  <a:lnTo>
                    <a:pt x="143" y="83"/>
                  </a:lnTo>
                  <a:lnTo>
                    <a:pt x="107" y="65"/>
                  </a:lnTo>
                  <a:lnTo>
                    <a:pt x="77" y="41"/>
                  </a:lnTo>
                  <a:lnTo>
                    <a:pt x="47" y="24"/>
                  </a:lnTo>
                  <a:lnTo>
                    <a:pt x="29" y="12"/>
                  </a:lnTo>
                  <a:lnTo>
                    <a:pt x="17" y="6"/>
                  </a:lnTo>
                  <a:lnTo>
                    <a:pt x="12" y="6"/>
                  </a:lnTo>
                  <a:lnTo>
                    <a:pt x="12" y="0"/>
                  </a:lnTo>
                  <a:lnTo>
                    <a:pt x="12" y="6"/>
                  </a:lnTo>
                  <a:lnTo>
                    <a:pt x="12"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7" name="Freeform 100"/>
            <p:cNvSpPr>
              <a:spLocks/>
            </p:cNvSpPr>
            <p:nvPr/>
          </p:nvSpPr>
          <p:spPr bwMode="auto">
            <a:xfrm>
              <a:off x="2820" y="3040"/>
              <a:ext cx="83" cy="66"/>
            </a:xfrm>
            <a:custGeom>
              <a:avLst/>
              <a:gdLst>
                <a:gd name="T0" fmla="*/ 77 w 83"/>
                <a:gd name="T1" fmla="*/ 0 h 66"/>
                <a:gd name="T2" fmla="*/ 77 w 83"/>
                <a:gd name="T3" fmla="*/ 0 h 66"/>
                <a:gd name="T4" fmla="*/ 59 w 83"/>
                <a:gd name="T5" fmla="*/ 6 h 66"/>
                <a:gd name="T6" fmla="*/ 41 w 83"/>
                <a:gd name="T7" fmla="*/ 12 h 66"/>
                <a:gd name="T8" fmla="*/ 29 w 83"/>
                <a:gd name="T9" fmla="*/ 18 h 66"/>
                <a:gd name="T10" fmla="*/ 18 w 83"/>
                <a:gd name="T11" fmla="*/ 18 h 66"/>
                <a:gd name="T12" fmla="*/ 12 w 83"/>
                <a:gd name="T13" fmla="*/ 24 h 66"/>
                <a:gd name="T14" fmla="*/ 6 w 83"/>
                <a:gd name="T15" fmla="*/ 30 h 66"/>
                <a:gd name="T16" fmla="*/ 0 w 83"/>
                <a:gd name="T17" fmla="*/ 36 h 66"/>
                <a:gd name="T18" fmla="*/ 0 w 83"/>
                <a:gd name="T19" fmla="*/ 42 h 66"/>
                <a:gd name="T20" fmla="*/ 0 w 83"/>
                <a:gd name="T21" fmla="*/ 48 h 66"/>
                <a:gd name="T22" fmla="*/ 0 w 83"/>
                <a:gd name="T23" fmla="*/ 54 h 66"/>
                <a:gd name="T24" fmla="*/ 6 w 83"/>
                <a:gd name="T25" fmla="*/ 60 h 66"/>
                <a:gd name="T26" fmla="*/ 6 w 83"/>
                <a:gd name="T27" fmla="*/ 60 h 66"/>
                <a:gd name="T28" fmla="*/ 6 w 83"/>
                <a:gd name="T29" fmla="*/ 66 h 66"/>
                <a:gd name="T30" fmla="*/ 12 w 83"/>
                <a:gd name="T31" fmla="*/ 66 h 66"/>
                <a:gd name="T32" fmla="*/ 12 w 83"/>
                <a:gd name="T33" fmla="*/ 66 h 66"/>
                <a:gd name="T34" fmla="*/ 12 w 83"/>
                <a:gd name="T35" fmla="*/ 66 h 66"/>
                <a:gd name="T36" fmla="*/ 24 w 83"/>
                <a:gd name="T37" fmla="*/ 48 h 66"/>
                <a:gd name="T38" fmla="*/ 18 w 83"/>
                <a:gd name="T39" fmla="*/ 48 h 66"/>
                <a:gd name="T40" fmla="*/ 24 w 83"/>
                <a:gd name="T41" fmla="*/ 48 h 66"/>
                <a:gd name="T42" fmla="*/ 18 w 83"/>
                <a:gd name="T43" fmla="*/ 48 h 66"/>
                <a:gd name="T44" fmla="*/ 18 w 83"/>
                <a:gd name="T45" fmla="*/ 48 h 66"/>
                <a:gd name="T46" fmla="*/ 18 w 83"/>
                <a:gd name="T47" fmla="*/ 48 h 66"/>
                <a:gd name="T48" fmla="*/ 18 w 83"/>
                <a:gd name="T49" fmla="*/ 48 h 66"/>
                <a:gd name="T50" fmla="*/ 18 w 83"/>
                <a:gd name="T51" fmla="*/ 48 h 66"/>
                <a:gd name="T52" fmla="*/ 18 w 83"/>
                <a:gd name="T53" fmla="*/ 48 h 66"/>
                <a:gd name="T54" fmla="*/ 18 w 83"/>
                <a:gd name="T55" fmla="*/ 48 h 66"/>
                <a:gd name="T56" fmla="*/ 18 w 83"/>
                <a:gd name="T57" fmla="*/ 42 h 66"/>
                <a:gd name="T58" fmla="*/ 24 w 83"/>
                <a:gd name="T59" fmla="*/ 42 h 66"/>
                <a:gd name="T60" fmla="*/ 29 w 83"/>
                <a:gd name="T61" fmla="*/ 36 h 66"/>
                <a:gd name="T62" fmla="*/ 35 w 83"/>
                <a:gd name="T63" fmla="*/ 36 h 66"/>
                <a:gd name="T64" fmla="*/ 47 w 83"/>
                <a:gd name="T65" fmla="*/ 30 h 66"/>
                <a:gd name="T66" fmla="*/ 65 w 83"/>
                <a:gd name="T67" fmla="*/ 24 h 66"/>
                <a:gd name="T68" fmla="*/ 83 w 83"/>
                <a:gd name="T69" fmla="*/ 18 h 66"/>
                <a:gd name="T70" fmla="*/ 83 w 83"/>
                <a:gd name="T71" fmla="*/ 18 h 66"/>
                <a:gd name="T72" fmla="*/ 77 w 83"/>
                <a:gd name="T73" fmla="*/ 0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66"/>
                <a:gd name="T113" fmla="*/ 83 w 83"/>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66">
                  <a:moveTo>
                    <a:pt x="77" y="0"/>
                  </a:moveTo>
                  <a:lnTo>
                    <a:pt x="77" y="0"/>
                  </a:lnTo>
                  <a:lnTo>
                    <a:pt x="59" y="6"/>
                  </a:lnTo>
                  <a:lnTo>
                    <a:pt x="41" y="12"/>
                  </a:lnTo>
                  <a:lnTo>
                    <a:pt x="29" y="18"/>
                  </a:lnTo>
                  <a:lnTo>
                    <a:pt x="18" y="18"/>
                  </a:lnTo>
                  <a:lnTo>
                    <a:pt x="12" y="24"/>
                  </a:lnTo>
                  <a:lnTo>
                    <a:pt x="6" y="30"/>
                  </a:lnTo>
                  <a:lnTo>
                    <a:pt x="0" y="36"/>
                  </a:lnTo>
                  <a:lnTo>
                    <a:pt x="0" y="42"/>
                  </a:lnTo>
                  <a:lnTo>
                    <a:pt x="0" y="48"/>
                  </a:lnTo>
                  <a:lnTo>
                    <a:pt x="0" y="54"/>
                  </a:lnTo>
                  <a:lnTo>
                    <a:pt x="6" y="60"/>
                  </a:lnTo>
                  <a:lnTo>
                    <a:pt x="6" y="66"/>
                  </a:lnTo>
                  <a:lnTo>
                    <a:pt x="12" y="66"/>
                  </a:lnTo>
                  <a:lnTo>
                    <a:pt x="24" y="48"/>
                  </a:lnTo>
                  <a:lnTo>
                    <a:pt x="18" y="48"/>
                  </a:lnTo>
                  <a:lnTo>
                    <a:pt x="24" y="48"/>
                  </a:lnTo>
                  <a:lnTo>
                    <a:pt x="18" y="48"/>
                  </a:lnTo>
                  <a:lnTo>
                    <a:pt x="18" y="42"/>
                  </a:lnTo>
                  <a:lnTo>
                    <a:pt x="24" y="42"/>
                  </a:lnTo>
                  <a:lnTo>
                    <a:pt x="29" y="36"/>
                  </a:lnTo>
                  <a:lnTo>
                    <a:pt x="35" y="36"/>
                  </a:lnTo>
                  <a:lnTo>
                    <a:pt x="47" y="30"/>
                  </a:lnTo>
                  <a:lnTo>
                    <a:pt x="65" y="24"/>
                  </a:lnTo>
                  <a:lnTo>
                    <a:pt x="83" y="18"/>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918" name="Freeform 101"/>
            <p:cNvSpPr>
              <a:spLocks/>
            </p:cNvSpPr>
            <p:nvPr/>
          </p:nvSpPr>
          <p:spPr bwMode="auto">
            <a:xfrm>
              <a:off x="2897" y="2891"/>
              <a:ext cx="719" cy="167"/>
            </a:xfrm>
            <a:custGeom>
              <a:avLst/>
              <a:gdLst>
                <a:gd name="T0" fmla="*/ 719 w 719"/>
                <a:gd name="T1" fmla="*/ 0 h 167"/>
                <a:gd name="T2" fmla="*/ 701 w 719"/>
                <a:gd name="T3" fmla="*/ 6 h 167"/>
                <a:gd name="T4" fmla="*/ 677 w 719"/>
                <a:gd name="T5" fmla="*/ 12 h 167"/>
                <a:gd name="T6" fmla="*/ 641 w 719"/>
                <a:gd name="T7" fmla="*/ 18 h 167"/>
                <a:gd name="T8" fmla="*/ 599 w 719"/>
                <a:gd name="T9" fmla="*/ 24 h 167"/>
                <a:gd name="T10" fmla="*/ 551 w 719"/>
                <a:gd name="T11" fmla="*/ 36 h 167"/>
                <a:gd name="T12" fmla="*/ 491 w 719"/>
                <a:gd name="T13" fmla="*/ 48 h 167"/>
                <a:gd name="T14" fmla="*/ 437 w 719"/>
                <a:gd name="T15" fmla="*/ 60 h 167"/>
                <a:gd name="T16" fmla="*/ 371 w 719"/>
                <a:gd name="T17" fmla="*/ 72 h 167"/>
                <a:gd name="T18" fmla="*/ 312 w 719"/>
                <a:gd name="T19" fmla="*/ 83 h 167"/>
                <a:gd name="T20" fmla="*/ 252 w 719"/>
                <a:gd name="T21" fmla="*/ 95 h 167"/>
                <a:gd name="T22" fmla="*/ 192 w 719"/>
                <a:gd name="T23" fmla="*/ 107 h 167"/>
                <a:gd name="T24" fmla="*/ 138 w 719"/>
                <a:gd name="T25" fmla="*/ 119 h 167"/>
                <a:gd name="T26" fmla="*/ 90 w 719"/>
                <a:gd name="T27" fmla="*/ 131 h 167"/>
                <a:gd name="T28" fmla="*/ 48 w 719"/>
                <a:gd name="T29" fmla="*/ 137 h 167"/>
                <a:gd name="T30" fmla="*/ 12 w 719"/>
                <a:gd name="T31" fmla="*/ 143 h 167"/>
                <a:gd name="T32" fmla="*/ 6 w 719"/>
                <a:gd name="T33" fmla="*/ 167 h 167"/>
                <a:gd name="T34" fmla="*/ 36 w 719"/>
                <a:gd name="T35" fmla="*/ 161 h 167"/>
                <a:gd name="T36" fmla="*/ 72 w 719"/>
                <a:gd name="T37" fmla="*/ 149 h 167"/>
                <a:gd name="T38" fmla="*/ 114 w 719"/>
                <a:gd name="T39" fmla="*/ 143 h 167"/>
                <a:gd name="T40" fmla="*/ 168 w 719"/>
                <a:gd name="T41" fmla="*/ 131 h 167"/>
                <a:gd name="T42" fmla="*/ 222 w 719"/>
                <a:gd name="T43" fmla="*/ 119 h 167"/>
                <a:gd name="T44" fmla="*/ 282 w 719"/>
                <a:gd name="T45" fmla="*/ 107 h 167"/>
                <a:gd name="T46" fmla="*/ 348 w 719"/>
                <a:gd name="T47" fmla="*/ 95 h 167"/>
                <a:gd name="T48" fmla="*/ 407 w 719"/>
                <a:gd name="T49" fmla="*/ 83 h 167"/>
                <a:gd name="T50" fmla="*/ 467 w 719"/>
                <a:gd name="T51" fmla="*/ 72 h 167"/>
                <a:gd name="T52" fmla="*/ 527 w 719"/>
                <a:gd name="T53" fmla="*/ 60 h 167"/>
                <a:gd name="T54" fmla="*/ 581 w 719"/>
                <a:gd name="T55" fmla="*/ 48 h 167"/>
                <a:gd name="T56" fmla="*/ 623 w 719"/>
                <a:gd name="T57" fmla="*/ 42 h 167"/>
                <a:gd name="T58" fmla="*/ 665 w 719"/>
                <a:gd name="T59" fmla="*/ 30 h 167"/>
                <a:gd name="T60" fmla="*/ 695 w 719"/>
                <a:gd name="T61" fmla="*/ 24 h 167"/>
                <a:gd name="T62" fmla="*/ 713 w 719"/>
                <a:gd name="T63" fmla="*/ 24 h 167"/>
                <a:gd name="T64" fmla="*/ 719 w 719"/>
                <a:gd name="T65" fmla="*/ 18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9"/>
                <a:gd name="T100" fmla="*/ 0 h 167"/>
                <a:gd name="T101" fmla="*/ 719 w 719"/>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9" h="167">
                  <a:moveTo>
                    <a:pt x="719" y="0"/>
                  </a:moveTo>
                  <a:lnTo>
                    <a:pt x="719" y="0"/>
                  </a:lnTo>
                  <a:lnTo>
                    <a:pt x="713" y="6"/>
                  </a:lnTo>
                  <a:lnTo>
                    <a:pt x="701" y="6"/>
                  </a:lnTo>
                  <a:lnTo>
                    <a:pt x="695" y="6"/>
                  </a:lnTo>
                  <a:lnTo>
                    <a:pt x="677" y="12"/>
                  </a:lnTo>
                  <a:lnTo>
                    <a:pt x="665" y="12"/>
                  </a:lnTo>
                  <a:lnTo>
                    <a:pt x="641" y="18"/>
                  </a:lnTo>
                  <a:lnTo>
                    <a:pt x="623" y="18"/>
                  </a:lnTo>
                  <a:lnTo>
                    <a:pt x="599" y="24"/>
                  </a:lnTo>
                  <a:lnTo>
                    <a:pt x="575" y="30"/>
                  </a:lnTo>
                  <a:lnTo>
                    <a:pt x="551" y="36"/>
                  </a:lnTo>
                  <a:lnTo>
                    <a:pt x="521" y="42"/>
                  </a:lnTo>
                  <a:lnTo>
                    <a:pt x="491" y="48"/>
                  </a:lnTo>
                  <a:lnTo>
                    <a:pt x="467" y="54"/>
                  </a:lnTo>
                  <a:lnTo>
                    <a:pt x="437" y="60"/>
                  </a:lnTo>
                  <a:lnTo>
                    <a:pt x="401" y="66"/>
                  </a:lnTo>
                  <a:lnTo>
                    <a:pt x="371" y="72"/>
                  </a:lnTo>
                  <a:lnTo>
                    <a:pt x="342" y="78"/>
                  </a:lnTo>
                  <a:lnTo>
                    <a:pt x="312" y="83"/>
                  </a:lnTo>
                  <a:lnTo>
                    <a:pt x="282" y="89"/>
                  </a:lnTo>
                  <a:lnTo>
                    <a:pt x="252" y="95"/>
                  </a:lnTo>
                  <a:lnTo>
                    <a:pt x="222" y="101"/>
                  </a:lnTo>
                  <a:lnTo>
                    <a:pt x="192" y="107"/>
                  </a:lnTo>
                  <a:lnTo>
                    <a:pt x="162" y="113"/>
                  </a:lnTo>
                  <a:lnTo>
                    <a:pt x="138" y="119"/>
                  </a:lnTo>
                  <a:lnTo>
                    <a:pt x="114" y="125"/>
                  </a:lnTo>
                  <a:lnTo>
                    <a:pt x="90" y="131"/>
                  </a:lnTo>
                  <a:lnTo>
                    <a:pt x="66" y="131"/>
                  </a:lnTo>
                  <a:lnTo>
                    <a:pt x="48" y="137"/>
                  </a:lnTo>
                  <a:lnTo>
                    <a:pt x="30" y="143"/>
                  </a:lnTo>
                  <a:lnTo>
                    <a:pt x="12" y="143"/>
                  </a:lnTo>
                  <a:lnTo>
                    <a:pt x="0" y="149"/>
                  </a:lnTo>
                  <a:lnTo>
                    <a:pt x="6" y="167"/>
                  </a:lnTo>
                  <a:lnTo>
                    <a:pt x="18" y="167"/>
                  </a:lnTo>
                  <a:lnTo>
                    <a:pt x="36" y="161"/>
                  </a:lnTo>
                  <a:lnTo>
                    <a:pt x="54" y="155"/>
                  </a:lnTo>
                  <a:lnTo>
                    <a:pt x="72" y="149"/>
                  </a:lnTo>
                  <a:lnTo>
                    <a:pt x="90" y="149"/>
                  </a:lnTo>
                  <a:lnTo>
                    <a:pt x="114" y="143"/>
                  </a:lnTo>
                  <a:lnTo>
                    <a:pt x="138" y="137"/>
                  </a:lnTo>
                  <a:lnTo>
                    <a:pt x="168" y="131"/>
                  </a:lnTo>
                  <a:lnTo>
                    <a:pt x="192" y="125"/>
                  </a:lnTo>
                  <a:lnTo>
                    <a:pt x="222" y="119"/>
                  </a:lnTo>
                  <a:lnTo>
                    <a:pt x="252" y="113"/>
                  </a:lnTo>
                  <a:lnTo>
                    <a:pt x="282" y="107"/>
                  </a:lnTo>
                  <a:lnTo>
                    <a:pt x="312" y="101"/>
                  </a:lnTo>
                  <a:lnTo>
                    <a:pt x="348" y="95"/>
                  </a:lnTo>
                  <a:lnTo>
                    <a:pt x="377" y="89"/>
                  </a:lnTo>
                  <a:lnTo>
                    <a:pt x="407" y="83"/>
                  </a:lnTo>
                  <a:lnTo>
                    <a:pt x="437" y="78"/>
                  </a:lnTo>
                  <a:lnTo>
                    <a:pt x="467" y="72"/>
                  </a:lnTo>
                  <a:lnTo>
                    <a:pt x="497" y="66"/>
                  </a:lnTo>
                  <a:lnTo>
                    <a:pt x="527" y="60"/>
                  </a:lnTo>
                  <a:lnTo>
                    <a:pt x="551" y="54"/>
                  </a:lnTo>
                  <a:lnTo>
                    <a:pt x="581" y="48"/>
                  </a:lnTo>
                  <a:lnTo>
                    <a:pt x="605" y="42"/>
                  </a:lnTo>
                  <a:lnTo>
                    <a:pt x="623" y="42"/>
                  </a:lnTo>
                  <a:lnTo>
                    <a:pt x="647" y="36"/>
                  </a:lnTo>
                  <a:lnTo>
                    <a:pt x="665" y="30"/>
                  </a:lnTo>
                  <a:lnTo>
                    <a:pt x="683" y="30"/>
                  </a:lnTo>
                  <a:lnTo>
                    <a:pt x="695" y="24"/>
                  </a:lnTo>
                  <a:lnTo>
                    <a:pt x="707" y="24"/>
                  </a:lnTo>
                  <a:lnTo>
                    <a:pt x="713" y="24"/>
                  </a:lnTo>
                  <a:lnTo>
                    <a:pt x="719" y="18"/>
                  </a:lnTo>
                  <a:lnTo>
                    <a:pt x="7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32775" name="Group 103"/>
          <p:cNvGrpSpPr>
            <a:grpSpLocks noChangeAspect="1"/>
          </p:cNvGrpSpPr>
          <p:nvPr/>
        </p:nvGrpSpPr>
        <p:grpSpPr bwMode="auto">
          <a:xfrm>
            <a:off x="833438" y="4267200"/>
            <a:ext cx="2384425" cy="1990725"/>
            <a:chOff x="525" y="2688"/>
            <a:chExt cx="1502" cy="1254"/>
          </a:xfrm>
        </p:grpSpPr>
        <p:sp>
          <p:nvSpPr>
            <p:cNvPr id="32776" name="AutoShape 102"/>
            <p:cNvSpPr>
              <a:spLocks noChangeAspect="1" noChangeArrowheads="1" noTextEdit="1"/>
            </p:cNvSpPr>
            <p:nvPr/>
          </p:nvSpPr>
          <p:spPr bwMode="auto">
            <a:xfrm>
              <a:off x="525" y="2688"/>
              <a:ext cx="1502"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7" name="Freeform 104"/>
            <p:cNvSpPr>
              <a:spLocks/>
            </p:cNvSpPr>
            <p:nvPr/>
          </p:nvSpPr>
          <p:spPr bwMode="auto">
            <a:xfrm>
              <a:off x="975" y="3256"/>
              <a:ext cx="212" cy="110"/>
            </a:xfrm>
            <a:custGeom>
              <a:avLst/>
              <a:gdLst>
                <a:gd name="T0" fmla="*/ 17 w 212"/>
                <a:gd name="T1" fmla="*/ 0 h 110"/>
                <a:gd name="T2" fmla="*/ 25 w 212"/>
                <a:gd name="T3" fmla="*/ 8 h 110"/>
                <a:gd name="T4" fmla="*/ 42 w 212"/>
                <a:gd name="T5" fmla="*/ 8 h 110"/>
                <a:gd name="T6" fmla="*/ 59 w 212"/>
                <a:gd name="T7" fmla="*/ 8 h 110"/>
                <a:gd name="T8" fmla="*/ 68 w 212"/>
                <a:gd name="T9" fmla="*/ 8 h 110"/>
                <a:gd name="T10" fmla="*/ 85 w 212"/>
                <a:gd name="T11" fmla="*/ 17 h 110"/>
                <a:gd name="T12" fmla="*/ 93 w 212"/>
                <a:gd name="T13" fmla="*/ 17 h 110"/>
                <a:gd name="T14" fmla="*/ 110 w 212"/>
                <a:gd name="T15" fmla="*/ 17 h 110"/>
                <a:gd name="T16" fmla="*/ 119 w 212"/>
                <a:gd name="T17" fmla="*/ 25 h 110"/>
                <a:gd name="T18" fmla="*/ 136 w 212"/>
                <a:gd name="T19" fmla="*/ 25 h 110"/>
                <a:gd name="T20" fmla="*/ 144 w 212"/>
                <a:gd name="T21" fmla="*/ 34 h 110"/>
                <a:gd name="T22" fmla="*/ 161 w 212"/>
                <a:gd name="T23" fmla="*/ 42 h 110"/>
                <a:gd name="T24" fmla="*/ 169 w 212"/>
                <a:gd name="T25" fmla="*/ 42 h 110"/>
                <a:gd name="T26" fmla="*/ 178 w 212"/>
                <a:gd name="T27" fmla="*/ 51 h 110"/>
                <a:gd name="T28" fmla="*/ 195 w 212"/>
                <a:gd name="T29" fmla="*/ 59 h 110"/>
                <a:gd name="T30" fmla="*/ 203 w 212"/>
                <a:gd name="T31" fmla="*/ 67 h 110"/>
                <a:gd name="T32" fmla="*/ 212 w 212"/>
                <a:gd name="T33" fmla="*/ 76 h 110"/>
                <a:gd name="T34" fmla="*/ 212 w 212"/>
                <a:gd name="T35" fmla="*/ 76 h 110"/>
                <a:gd name="T36" fmla="*/ 212 w 212"/>
                <a:gd name="T37" fmla="*/ 84 h 110"/>
                <a:gd name="T38" fmla="*/ 212 w 212"/>
                <a:gd name="T39" fmla="*/ 84 h 110"/>
                <a:gd name="T40" fmla="*/ 212 w 212"/>
                <a:gd name="T41" fmla="*/ 93 h 110"/>
                <a:gd name="T42" fmla="*/ 203 w 212"/>
                <a:gd name="T43" fmla="*/ 101 h 110"/>
                <a:gd name="T44" fmla="*/ 195 w 212"/>
                <a:gd name="T45" fmla="*/ 110 h 110"/>
                <a:gd name="T46" fmla="*/ 178 w 212"/>
                <a:gd name="T47" fmla="*/ 110 h 110"/>
                <a:gd name="T48" fmla="*/ 169 w 212"/>
                <a:gd name="T49" fmla="*/ 110 h 110"/>
                <a:gd name="T50" fmla="*/ 161 w 212"/>
                <a:gd name="T51" fmla="*/ 110 h 110"/>
                <a:gd name="T52" fmla="*/ 152 w 212"/>
                <a:gd name="T53" fmla="*/ 110 h 110"/>
                <a:gd name="T54" fmla="*/ 144 w 212"/>
                <a:gd name="T55" fmla="*/ 110 h 110"/>
                <a:gd name="T56" fmla="*/ 136 w 212"/>
                <a:gd name="T57" fmla="*/ 101 h 110"/>
                <a:gd name="T58" fmla="*/ 110 w 212"/>
                <a:gd name="T59" fmla="*/ 93 h 110"/>
                <a:gd name="T60" fmla="*/ 93 w 212"/>
                <a:gd name="T61" fmla="*/ 84 h 110"/>
                <a:gd name="T62" fmla="*/ 76 w 212"/>
                <a:gd name="T63" fmla="*/ 76 h 110"/>
                <a:gd name="T64" fmla="*/ 59 w 212"/>
                <a:gd name="T65" fmla="*/ 67 h 110"/>
                <a:gd name="T66" fmla="*/ 42 w 212"/>
                <a:gd name="T67" fmla="*/ 59 h 110"/>
                <a:gd name="T68" fmla="*/ 25 w 212"/>
                <a:gd name="T69" fmla="*/ 51 h 110"/>
                <a:gd name="T70" fmla="*/ 8 w 212"/>
                <a:gd name="T71" fmla="*/ 34 h 110"/>
                <a:gd name="T72" fmla="*/ 0 w 212"/>
                <a:gd name="T73" fmla="*/ 17 h 110"/>
                <a:gd name="T74" fmla="*/ 17 w 212"/>
                <a:gd name="T75" fmla="*/ 0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
                <a:gd name="T115" fmla="*/ 0 h 110"/>
                <a:gd name="T116" fmla="*/ 212 w 212"/>
                <a:gd name="T117" fmla="*/ 110 h 1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 h="110">
                  <a:moveTo>
                    <a:pt x="17" y="0"/>
                  </a:moveTo>
                  <a:lnTo>
                    <a:pt x="25" y="8"/>
                  </a:lnTo>
                  <a:lnTo>
                    <a:pt x="42" y="8"/>
                  </a:lnTo>
                  <a:lnTo>
                    <a:pt x="59" y="8"/>
                  </a:lnTo>
                  <a:lnTo>
                    <a:pt x="68" y="8"/>
                  </a:lnTo>
                  <a:lnTo>
                    <a:pt x="85" y="17"/>
                  </a:lnTo>
                  <a:lnTo>
                    <a:pt x="93" y="17"/>
                  </a:lnTo>
                  <a:lnTo>
                    <a:pt x="110" y="17"/>
                  </a:lnTo>
                  <a:lnTo>
                    <a:pt x="119" y="25"/>
                  </a:lnTo>
                  <a:lnTo>
                    <a:pt x="136" y="25"/>
                  </a:lnTo>
                  <a:lnTo>
                    <a:pt x="144" y="34"/>
                  </a:lnTo>
                  <a:lnTo>
                    <a:pt x="161" y="42"/>
                  </a:lnTo>
                  <a:lnTo>
                    <a:pt x="169" y="42"/>
                  </a:lnTo>
                  <a:lnTo>
                    <a:pt x="178" y="51"/>
                  </a:lnTo>
                  <a:lnTo>
                    <a:pt x="195" y="59"/>
                  </a:lnTo>
                  <a:lnTo>
                    <a:pt x="203" y="67"/>
                  </a:lnTo>
                  <a:lnTo>
                    <a:pt x="212" y="76"/>
                  </a:lnTo>
                  <a:lnTo>
                    <a:pt x="212" y="84"/>
                  </a:lnTo>
                  <a:lnTo>
                    <a:pt x="212" y="93"/>
                  </a:lnTo>
                  <a:lnTo>
                    <a:pt x="203" y="101"/>
                  </a:lnTo>
                  <a:lnTo>
                    <a:pt x="195" y="110"/>
                  </a:lnTo>
                  <a:lnTo>
                    <a:pt x="178" y="110"/>
                  </a:lnTo>
                  <a:lnTo>
                    <a:pt x="169" y="110"/>
                  </a:lnTo>
                  <a:lnTo>
                    <a:pt x="161" y="110"/>
                  </a:lnTo>
                  <a:lnTo>
                    <a:pt x="152" y="110"/>
                  </a:lnTo>
                  <a:lnTo>
                    <a:pt x="144" y="110"/>
                  </a:lnTo>
                  <a:lnTo>
                    <a:pt x="136" y="101"/>
                  </a:lnTo>
                  <a:lnTo>
                    <a:pt x="110" y="93"/>
                  </a:lnTo>
                  <a:lnTo>
                    <a:pt x="93" y="84"/>
                  </a:lnTo>
                  <a:lnTo>
                    <a:pt x="76" y="76"/>
                  </a:lnTo>
                  <a:lnTo>
                    <a:pt x="59" y="67"/>
                  </a:lnTo>
                  <a:lnTo>
                    <a:pt x="42" y="59"/>
                  </a:lnTo>
                  <a:lnTo>
                    <a:pt x="25" y="51"/>
                  </a:lnTo>
                  <a:lnTo>
                    <a:pt x="8" y="34"/>
                  </a:lnTo>
                  <a:lnTo>
                    <a:pt x="0" y="17"/>
                  </a:lnTo>
                  <a:lnTo>
                    <a:pt x="17" y="0"/>
                  </a:lnTo>
                  <a:close/>
                </a:path>
              </a:pathLst>
            </a:custGeom>
            <a:solidFill>
              <a:srgbClr val="4C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78" name="Freeform 105"/>
            <p:cNvSpPr>
              <a:spLocks/>
            </p:cNvSpPr>
            <p:nvPr/>
          </p:nvSpPr>
          <p:spPr bwMode="auto">
            <a:xfrm>
              <a:off x="992" y="3256"/>
              <a:ext cx="203" cy="76"/>
            </a:xfrm>
            <a:custGeom>
              <a:avLst/>
              <a:gdLst>
                <a:gd name="T0" fmla="*/ 203 w 203"/>
                <a:gd name="T1" fmla="*/ 76 h 76"/>
                <a:gd name="T2" fmla="*/ 203 w 203"/>
                <a:gd name="T3" fmla="*/ 76 h 76"/>
                <a:gd name="T4" fmla="*/ 186 w 203"/>
                <a:gd name="T5" fmla="*/ 67 h 76"/>
                <a:gd name="T6" fmla="*/ 178 w 203"/>
                <a:gd name="T7" fmla="*/ 59 h 76"/>
                <a:gd name="T8" fmla="*/ 169 w 203"/>
                <a:gd name="T9" fmla="*/ 51 h 76"/>
                <a:gd name="T10" fmla="*/ 152 w 203"/>
                <a:gd name="T11" fmla="*/ 42 h 76"/>
                <a:gd name="T12" fmla="*/ 144 w 203"/>
                <a:gd name="T13" fmla="*/ 34 h 76"/>
                <a:gd name="T14" fmla="*/ 127 w 203"/>
                <a:gd name="T15" fmla="*/ 34 h 76"/>
                <a:gd name="T16" fmla="*/ 119 w 203"/>
                <a:gd name="T17" fmla="*/ 25 h 76"/>
                <a:gd name="T18" fmla="*/ 102 w 203"/>
                <a:gd name="T19" fmla="*/ 25 h 76"/>
                <a:gd name="T20" fmla="*/ 93 w 203"/>
                <a:gd name="T21" fmla="*/ 17 h 76"/>
                <a:gd name="T22" fmla="*/ 76 w 203"/>
                <a:gd name="T23" fmla="*/ 17 h 76"/>
                <a:gd name="T24" fmla="*/ 68 w 203"/>
                <a:gd name="T25" fmla="*/ 8 h 76"/>
                <a:gd name="T26" fmla="*/ 51 w 203"/>
                <a:gd name="T27" fmla="*/ 8 h 76"/>
                <a:gd name="T28" fmla="*/ 42 w 203"/>
                <a:gd name="T29" fmla="*/ 8 h 76"/>
                <a:gd name="T30" fmla="*/ 25 w 203"/>
                <a:gd name="T31" fmla="*/ 0 h 76"/>
                <a:gd name="T32" fmla="*/ 8 w 203"/>
                <a:gd name="T33" fmla="*/ 0 h 76"/>
                <a:gd name="T34" fmla="*/ 0 w 203"/>
                <a:gd name="T35" fmla="*/ 0 h 76"/>
                <a:gd name="T36" fmla="*/ 0 w 203"/>
                <a:gd name="T37" fmla="*/ 8 h 76"/>
                <a:gd name="T38" fmla="*/ 8 w 203"/>
                <a:gd name="T39" fmla="*/ 8 h 76"/>
                <a:gd name="T40" fmla="*/ 25 w 203"/>
                <a:gd name="T41" fmla="*/ 8 h 76"/>
                <a:gd name="T42" fmla="*/ 42 w 203"/>
                <a:gd name="T43" fmla="*/ 8 h 76"/>
                <a:gd name="T44" fmla="*/ 51 w 203"/>
                <a:gd name="T45" fmla="*/ 17 h 76"/>
                <a:gd name="T46" fmla="*/ 68 w 203"/>
                <a:gd name="T47" fmla="*/ 17 h 76"/>
                <a:gd name="T48" fmla="*/ 76 w 203"/>
                <a:gd name="T49" fmla="*/ 17 h 76"/>
                <a:gd name="T50" fmla="*/ 93 w 203"/>
                <a:gd name="T51" fmla="*/ 25 h 76"/>
                <a:gd name="T52" fmla="*/ 102 w 203"/>
                <a:gd name="T53" fmla="*/ 25 h 76"/>
                <a:gd name="T54" fmla="*/ 119 w 203"/>
                <a:gd name="T55" fmla="*/ 34 h 76"/>
                <a:gd name="T56" fmla="*/ 127 w 203"/>
                <a:gd name="T57" fmla="*/ 34 h 76"/>
                <a:gd name="T58" fmla="*/ 135 w 203"/>
                <a:gd name="T59" fmla="*/ 42 h 76"/>
                <a:gd name="T60" fmla="*/ 152 w 203"/>
                <a:gd name="T61" fmla="*/ 51 h 76"/>
                <a:gd name="T62" fmla="*/ 161 w 203"/>
                <a:gd name="T63" fmla="*/ 51 h 76"/>
                <a:gd name="T64" fmla="*/ 169 w 203"/>
                <a:gd name="T65" fmla="*/ 59 h 76"/>
                <a:gd name="T66" fmla="*/ 186 w 203"/>
                <a:gd name="T67" fmla="*/ 67 h 76"/>
                <a:gd name="T68" fmla="*/ 195 w 203"/>
                <a:gd name="T69" fmla="*/ 76 h 76"/>
                <a:gd name="T70" fmla="*/ 195 w 203"/>
                <a:gd name="T71" fmla="*/ 76 h 76"/>
                <a:gd name="T72" fmla="*/ 203 w 203"/>
                <a:gd name="T73" fmla="*/ 76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3"/>
                <a:gd name="T112" fmla="*/ 0 h 76"/>
                <a:gd name="T113" fmla="*/ 203 w 203"/>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3" h="76">
                  <a:moveTo>
                    <a:pt x="203" y="76"/>
                  </a:moveTo>
                  <a:lnTo>
                    <a:pt x="203" y="76"/>
                  </a:lnTo>
                  <a:lnTo>
                    <a:pt x="186" y="67"/>
                  </a:lnTo>
                  <a:lnTo>
                    <a:pt x="178" y="59"/>
                  </a:lnTo>
                  <a:lnTo>
                    <a:pt x="169" y="51"/>
                  </a:lnTo>
                  <a:lnTo>
                    <a:pt x="152" y="42"/>
                  </a:lnTo>
                  <a:lnTo>
                    <a:pt x="144" y="34"/>
                  </a:lnTo>
                  <a:lnTo>
                    <a:pt x="127" y="34"/>
                  </a:lnTo>
                  <a:lnTo>
                    <a:pt x="119" y="25"/>
                  </a:lnTo>
                  <a:lnTo>
                    <a:pt x="102" y="25"/>
                  </a:lnTo>
                  <a:lnTo>
                    <a:pt x="93" y="17"/>
                  </a:lnTo>
                  <a:lnTo>
                    <a:pt x="76" y="17"/>
                  </a:lnTo>
                  <a:lnTo>
                    <a:pt x="68" y="8"/>
                  </a:lnTo>
                  <a:lnTo>
                    <a:pt x="51" y="8"/>
                  </a:lnTo>
                  <a:lnTo>
                    <a:pt x="42" y="8"/>
                  </a:lnTo>
                  <a:lnTo>
                    <a:pt x="25" y="0"/>
                  </a:lnTo>
                  <a:lnTo>
                    <a:pt x="8" y="0"/>
                  </a:lnTo>
                  <a:lnTo>
                    <a:pt x="0" y="0"/>
                  </a:lnTo>
                  <a:lnTo>
                    <a:pt x="0" y="8"/>
                  </a:lnTo>
                  <a:lnTo>
                    <a:pt x="8" y="8"/>
                  </a:lnTo>
                  <a:lnTo>
                    <a:pt x="25" y="8"/>
                  </a:lnTo>
                  <a:lnTo>
                    <a:pt x="42" y="8"/>
                  </a:lnTo>
                  <a:lnTo>
                    <a:pt x="51" y="17"/>
                  </a:lnTo>
                  <a:lnTo>
                    <a:pt x="68" y="17"/>
                  </a:lnTo>
                  <a:lnTo>
                    <a:pt x="76" y="17"/>
                  </a:lnTo>
                  <a:lnTo>
                    <a:pt x="93" y="25"/>
                  </a:lnTo>
                  <a:lnTo>
                    <a:pt x="102" y="25"/>
                  </a:lnTo>
                  <a:lnTo>
                    <a:pt x="119" y="34"/>
                  </a:lnTo>
                  <a:lnTo>
                    <a:pt x="127" y="34"/>
                  </a:lnTo>
                  <a:lnTo>
                    <a:pt x="135" y="42"/>
                  </a:lnTo>
                  <a:lnTo>
                    <a:pt x="152" y="51"/>
                  </a:lnTo>
                  <a:lnTo>
                    <a:pt x="161" y="51"/>
                  </a:lnTo>
                  <a:lnTo>
                    <a:pt x="169" y="59"/>
                  </a:lnTo>
                  <a:lnTo>
                    <a:pt x="186" y="67"/>
                  </a:lnTo>
                  <a:lnTo>
                    <a:pt x="195" y="76"/>
                  </a:lnTo>
                  <a:lnTo>
                    <a:pt x="203"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79" name="Freeform 106"/>
            <p:cNvSpPr>
              <a:spLocks/>
            </p:cNvSpPr>
            <p:nvPr/>
          </p:nvSpPr>
          <p:spPr bwMode="auto">
            <a:xfrm>
              <a:off x="1178" y="3332"/>
              <a:ext cx="17" cy="17"/>
            </a:xfrm>
            <a:custGeom>
              <a:avLst/>
              <a:gdLst>
                <a:gd name="T0" fmla="*/ 9 w 17"/>
                <a:gd name="T1" fmla="*/ 17 h 17"/>
                <a:gd name="T2" fmla="*/ 9 w 17"/>
                <a:gd name="T3" fmla="*/ 17 h 17"/>
                <a:gd name="T4" fmla="*/ 9 w 17"/>
                <a:gd name="T5" fmla="*/ 17 h 17"/>
                <a:gd name="T6" fmla="*/ 17 w 17"/>
                <a:gd name="T7" fmla="*/ 8 h 17"/>
                <a:gd name="T8" fmla="*/ 17 w 17"/>
                <a:gd name="T9" fmla="*/ 0 h 17"/>
                <a:gd name="T10" fmla="*/ 17 w 17"/>
                <a:gd name="T11" fmla="*/ 0 h 17"/>
                <a:gd name="T12" fmla="*/ 9 w 17"/>
                <a:gd name="T13" fmla="*/ 0 h 17"/>
                <a:gd name="T14" fmla="*/ 9 w 17"/>
                <a:gd name="T15" fmla="*/ 0 h 17"/>
                <a:gd name="T16" fmla="*/ 9 w 17"/>
                <a:gd name="T17" fmla="*/ 8 h 17"/>
                <a:gd name="T18" fmla="*/ 9 w 17"/>
                <a:gd name="T19" fmla="*/ 8 h 17"/>
                <a:gd name="T20" fmla="*/ 0 w 17"/>
                <a:gd name="T21" fmla="*/ 17 h 17"/>
                <a:gd name="T22" fmla="*/ 0 w 17"/>
                <a:gd name="T23" fmla="*/ 17 h 17"/>
                <a:gd name="T24" fmla="*/ 9 w 17"/>
                <a:gd name="T25" fmla="*/ 17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9" y="17"/>
                  </a:moveTo>
                  <a:lnTo>
                    <a:pt x="9" y="17"/>
                  </a:lnTo>
                  <a:lnTo>
                    <a:pt x="17" y="8"/>
                  </a:lnTo>
                  <a:lnTo>
                    <a:pt x="17" y="0"/>
                  </a:lnTo>
                  <a:lnTo>
                    <a:pt x="9" y="0"/>
                  </a:lnTo>
                  <a:lnTo>
                    <a:pt x="9" y="8"/>
                  </a:lnTo>
                  <a:lnTo>
                    <a:pt x="0" y="17"/>
                  </a:lnTo>
                  <a:lnTo>
                    <a:pt x="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0" name="Freeform 107"/>
            <p:cNvSpPr>
              <a:spLocks/>
            </p:cNvSpPr>
            <p:nvPr/>
          </p:nvSpPr>
          <p:spPr bwMode="auto">
            <a:xfrm>
              <a:off x="1111" y="3349"/>
              <a:ext cx="76" cy="25"/>
            </a:xfrm>
            <a:custGeom>
              <a:avLst/>
              <a:gdLst>
                <a:gd name="T0" fmla="*/ 0 w 76"/>
                <a:gd name="T1" fmla="*/ 17 h 25"/>
                <a:gd name="T2" fmla="*/ 0 w 76"/>
                <a:gd name="T3" fmla="*/ 17 h 25"/>
                <a:gd name="T4" fmla="*/ 8 w 76"/>
                <a:gd name="T5" fmla="*/ 17 h 25"/>
                <a:gd name="T6" fmla="*/ 16 w 76"/>
                <a:gd name="T7" fmla="*/ 17 h 25"/>
                <a:gd name="T8" fmla="*/ 25 w 76"/>
                <a:gd name="T9" fmla="*/ 25 h 25"/>
                <a:gd name="T10" fmla="*/ 33 w 76"/>
                <a:gd name="T11" fmla="*/ 25 h 25"/>
                <a:gd name="T12" fmla="*/ 50 w 76"/>
                <a:gd name="T13" fmla="*/ 17 h 25"/>
                <a:gd name="T14" fmla="*/ 59 w 76"/>
                <a:gd name="T15" fmla="*/ 17 h 25"/>
                <a:gd name="T16" fmla="*/ 67 w 76"/>
                <a:gd name="T17" fmla="*/ 8 h 25"/>
                <a:gd name="T18" fmla="*/ 76 w 76"/>
                <a:gd name="T19" fmla="*/ 0 h 25"/>
                <a:gd name="T20" fmla="*/ 67 w 76"/>
                <a:gd name="T21" fmla="*/ 0 h 25"/>
                <a:gd name="T22" fmla="*/ 67 w 76"/>
                <a:gd name="T23" fmla="*/ 8 h 25"/>
                <a:gd name="T24" fmla="*/ 59 w 76"/>
                <a:gd name="T25" fmla="*/ 8 h 25"/>
                <a:gd name="T26" fmla="*/ 42 w 76"/>
                <a:gd name="T27" fmla="*/ 17 h 25"/>
                <a:gd name="T28" fmla="*/ 33 w 76"/>
                <a:gd name="T29" fmla="*/ 17 h 25"/>
                <a:gd name="T30" fmla="*/ 25 w 76"/>
                <a:gd name="T31" fmla="*/ 17 h 25"/>
                <a:gd name="T32" fmla="*/ 16 w 76"/>
                <a:gd name="T33" fmla="*/ 17 h 25"/>
                <a:gd name="T34" fmla="*/ 8 w 76"/>
                <a:gd name="T35" fmla="*/ 8 h 25"/>
                <a:gd name="T36" fmla="*/ 0 w 76"/>
                <a:gd name="T37" fmla="*/ 8 h 25"/>
                <a:gd name="T38" fmla="*/ 0 w 76"/>
                <a:gd name="T39" fmla="*/ 8 h 25"/>
                <a:gd name="T40" fmla="*/ 0 w 76"/>
                <a:gd name="T41" fmla="*/ 17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
                <a:gd name="T64" fmla="*/ 0 h 25"/>
                <a:gd name="T65" fmla="*/ 76 w 76"/>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 h="25">
                  <a:moveTo>
                    <a:pt x="0" y="17"/>
                  </a:moveTo>
                  <a:lnTo>
                    <a:pt x="0" y="17"/>
                  </a:lnTo>
                  <a:lnTo>
                    <a:pt x="8" y="17"/>
                  </a:lnTo>
                  <a:lnTo>
                    <a:pt x="16" y="17"/>
                  </a:lnTo>
                  <a:lnTo>
                    <a:pt x="25" y="25"/>
                  </a:lnTo>
                  <a:lnTo>
                    <a:pt x="33" y="25"/>
                  </a:lnTo>
                  <a:lnTo>
                    <a:pt x="50" y="17"/>
                  </a:lnTo>
                  <a:lnTo>
                    <a:pt x="59" y="17"/>
                  </a:lnTo>
                  <a:lnTo>
                    <a:pt x="67" y="8"/>
                  </a:lnTo>
                  <a:lnTo>
                    <a:pt x="76" y="0"/>
                  </a:lnTo>
                  <a:lnTo>
                    <a:pt x="67" y="0"/>
                  </a:lnTo>
                  <a:lnTo>
                    <a:pt x="67" y="8"/>
                  </a:lnTo>
                  <a:lnTo>
                    <a:pt x="59" y="8"/>
                  </a:lnTo>
                  <a:lnTo>
                    <a:pt x="42" y="17"/>
                  </a:lnTo>
                  <a:lnTo>
                    <a:pt x="33" y="17"/>
                  </a:lnTo>
                  <a:lnTo>
                    <a:pt x="25" y="17"/>
                  </a:lnTo>
                  <a:lnTo>
                    <a:pt x="16" y="17"/>
                  </a:lnTo>
                  <a:lnTo>
                    <a:pt x="8" y="8"/>
                  </a:lnTo>
                  <a:lnTo>
                    <a:pt x="0" y="8"/>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1" name="Freeform 108"/>
            <p:cNvSpPr>
              <a:spLocks/>
            </p:cNvSpPr>
            <p:nvPr/>
          </p:nvSpPr>
          <p:spPr bwMode="auto">
            <a:xfrm>
              <a:off x="966" y="3273"/>
              <a:ext cx="145" cy="93"/>
            </a:xfrm>
            <a:custGeom>
              <a:avLst/>
              <a:gdLst>
                <a:gd name="T0" fmla="*/ 0 w 145"/>
                <a:gd name="T1" fmla="*/ 0 h 93"/>
                <a:gd name="T2" fmla="*/ 0 w 145"/>
                <a:gd name="T3" fmla="*/ 8 h 93"/>
                <a:gd name="T4" fmla="*/ 17 w 145"/>
                <a:gd name="T5" fmla="*/ 17 h 93"/>
                <a:gd name="T6" fmla="*/ 34 w 145"/>
                <a:gd name="T7" fmla="*/ 34 h 93"/>
                <a:gd name="T8" fmla="*/ 51 w 145"/>
                <a:gd name="T9" fmla="*/ 42 h 93"/>
                <a:gd name="T10" fmla="*/ 68 w 145"/>
                <a:gd name="T11" fmla="*/ 59 h 93"/>
                <a:gd name="T12" fmla="*/ 85 w 145"/>
                <a:gd name="T13" fmla="*/ 67 h 93"/>
                <a:gd name="T14" fmla="*/ 102 w 145"/>
                <a:gd name="T15" fmla="*/ 76 h 93"/>
                <a:gd name="T16" fmla="*/ 119 w 145"/>
                <a:gd name="T17" fmla="*/ 84 h 93"/>
                <a:gd name="T18" fmla="*/ 145 w 145"/>
                <a:gd name="T19" fmla="*/ 93 h 93"/>
                <a:gd name="T20" fmla="*/ 145 w 145"/>
                <a:gd name="T21" fmla="*/ 84 h 93"/>
                <a:gd name="T22" fmla="*/ 128 w 145"/>
                <a:gd name="T23" fmla="*/ 76 h 93"/>
                <a:gd name="T24" fmla="*/ 102 w 145"/>
                <a:gd name="T25" fmla="*/ 67 h 93"/>
                <a:gd name="T26" fmla="*/ 85 w 145"/>
                <a:gd name="T27" fmla="*/ 59 h 93"/>
                <a:gd name="T28" fmla="*/ 68 w 145"/>
                <a:gd name="T29" fmla="*/ 50 h 93"/>
                <a:gd name="T30" fmla="*/ 51 w 145"/>
                <a:gd name="T31" fmla="*/ 42 h 93"/>
                <a:gd name="T32" fmla="*/ 34 w 145"/>
                <a:gd name="T33" fmla="*/ 25 h 93"/>
                <a:gd name="T34" fmla="*/ 17 w 145"/>
                <a:gd name="T35" fmla="*/ 17 h 93"/>
                <a:gd name="T36" fmla="*/ 9 w 145"/>
                <a:gd name="T37" fmla="*/ 0 h 93"/>
                <a:gd name="T38" fmla="*/ 9 w 145"/>
                <a:gd name="T39" fmla="*/ 8 h 93"/>
                <a:gd name="T40" fmla="*/ 0 w 145"/>
                <a:gd name="T41" fmla="*/ 0 h 93"/>
                <a:gd name="T42" fmla="*/ 0 w 145"/>
                <a:gd name="T43" fmla="*/ 0 h 93"/>
                <a:gd name="T44" fmla="*/ 0 w 145"/>
                <a:gd name="T45" fmla="*/ 8 h 93"/>
                <a:gd name="T46" fmla="*/ 0 w 145"/>
                <a:gd name="T47" fmla="*/ 0 h 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5"/>
                <a:gd name="T73" fmla="*/ 0 h 93"/>
                <a:gd name="T74" fmla="*/ 145 w 145"/>
                <a:gd name="T75" fmla="*/ 93 h 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5" h="93">
                  <a:moveTo>
                    <a:pt x="0" y="0"/>
                  </a:moveTo>
                  <a:lnTo>
                    <a:pt x="0" y="8"/>
                  </a:lnTo>
                  <a:lnTo>
                    <a:pt x="17" y="17"/>
                  </a:lnTo>
                  <a:lnTo>
                    <a:pt x="34" y="34"/>
                  </a:lnTo>
                  <a:lnTo>
                    <a:pt x="51" y="42"/>
                  </a:lnTo>
                  <a:lnTo>
                    <a:pt x="68" y="59"/>
                  </a:lnTo>
                  <a:lnTo>
                    <a:pt x="85" y="67"/>
                  </a:lnTo>
                  <a:lnTo>
                    <a:pt x="102" y="76"/>
                  </a:lnTo>
                  <a:lnTo>
                    <a:pt x="119" y="84"/>
                  </a:lnTo>
                  <a:lnTo>
                    <a:pt x="145" y="93"/>
                  </a:lnTo>
                  <a:lnTo>
                    <a:pt x="145" y="84"/>
                  </a:lnTo>
                  <a:lnTo>
                    <a:pt x="128" y="76"/>
                  </a:lnTo>
                  <a:lnTo>
                    <a:pt x="102" y="67"/>
                  </a:lnTo>
                  <a:lnTo>
                    <a:pt x="85" y="59"/>
                  </a:lnTo>
                  <a:lnTo>
                    <a:pt x="68" y="50"/>
                  </a:lnTo>
                  <a:lnTo>
                    <a:pt x="51" y="42"/>
                  </a:lnTo>
                  <a:lnTo>
                    <a:pt x="34" y="25"/>
                  </a:lnTo>
                  <a:lnTo>
                    <a:pt x="17" y="17"/>
                  </a:lnTo>
                  <a:lnTo>
                    <a:pt x="9" y="0"/>
                  </a:lnTo>
                  <a:lnTo>
                    <a:pt x="9" y="8"/>
                  </a:lnTo>
                  <a:lnTo>
                    <a:pt x="0" y="0"/>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2" name="Freeform 109"/>
            <p:cNvSpPr>
              <a:spLocks/>
            </p:cNvSpPr>
            <p:nvPr/>
          </p:nvSpPr>
          <p:spPr bwMode="auto">
            <a:xfrm>
              <a:off x="966" y="3256"/>
              <a:ext cx="26" cy="25"/>
            </a:xfrm>
            <a:custGeom>
              <a:avLst/>
              <a:gdLst>
                <a:gd name="T0" fmla="*/ 26 w 26"/>
                <a:gd name="T1" fmla="*/ 0 h 25"/>
                <a:gd name="T2" fmla="*/ 26 w 26"/>
                <a:gd name="T3" fmla="*/ 0 h 25"/>
                <a:gd name="T4" fmla="*/ 0 w 26"/>
                <a:gd name="T5" fmla="*/ 17 h 25"/>
                <a:gd name="T6" fmla="*/ 9 w 26"/>
                <a:gd name="T7" fmla="*/ 25 h 25"/>
                <a:gd name="T8" fmla="*/ 26 w 26"/>
                <a:gd name="T9" fmla="*/ 0 h 25"/>
                <a:gd name="T10" fmla="*/ 26 w 26"/>
                <a:gd name="T11" fmla="*/ 8 h 25"/>
                <a:gd name="T12" fmla="*/ 26 w 26"/>
                <a:gd name="T13" fmla="*/ 0 h 25"/>
                <a:gd name="T14" fmla="*/ 26 w 26"/>
                <a:gd name="T15" fmla="*/ 0 h 25"/>
                <a:gd name="T16" fmla="*/ 26 w 26"/>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5"/>
                <a:gd name="T29" fmla="*/ 26 w 26"/>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5">
                  <a:moveTo>
                    <a:pt x="26" y="0"/>
                  </a:moveTo>
                  <a:lnTo>
                    <a:pt x="26" y="0"/>
                  </a:lnTo>
                  <a:lnTo>
                    <a:pt x="0" y="17"/>
                  </a:lnTo>
                  <a:lnTo>
                    <a:pt x="9" y="25"/>
                  </a:lnTo>
                  <a:lnTo>
                    <a:pt x="26" y="0"/>
                  </a:lnTo>
                  <a:lnTo>
                    <a:pt x="26" y="8"/>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3" name="Freeform 110"/>
            <p:cNvSpPr>
              <a:spLocks/>
            </p:cNvSpPr>
            <p:nvPr/>
          </p:nvSpPr>
          <p:spPr bwMode="auto">
            <a:xfrm>
              <a:off x="1060" y="3196"/>
              <a:ext cx="220" cy="111"/>
            </a:xfrm>
            <a:custGeom>
              <a:avLst/>
              <a:gdLst>
                <a:gd name="T0" fmla="*/ 17 w 220"/>
                <a:gd name="T1" fmla="*/ 0 h 111"/>
                <a:gd name="T2" fmla="*/ 34 w 220"/>
                <a:gd name="T3" fmla="*/ 0 h 111"/>
                <a:gd name="T4" fmla="*/ 42 w 220"/>
                <a:gd name="T5" fmla="*/ 0 h 111"/>
                <a:gd name="T6" fmla="*/ 59 w 220"/>
                <a:gd name="T7" fmla="*/ 9 h 111"/>
                <a:gd name="T8" fmla="*/ 67 w 220"/>
                <a:gd name="T9" fmla="*/ 9 h 111"/>
                <a:gd name="T10" fmla="*/ 84 w 220"/>
                <a:gd name="T11" fmla="*/ 9 h 111"/>
                <a:gd name="T12" fmla="*/ 93 w 220"/>
                <a:gd name="T13" fmla="*/ 17 h 111"/>
                <a:gd name="T14" fmla="*/ 110 w 220"/>
                <a:gd name="T15" fmla="*/ 17 h 111"/>
                <a:gd name="T16" fmla="*/ 118 w 220"/>
                <a:gd name="T17" fmla="*/ 17 h 111"/>
                <a:gd name="T18" fmla="*/ 135 w 220"/>
                <a:gd name="T19" fmla="*/ 26 h 111"/>
                <a:gd name="T20" fmla="*/ 144 w 220"/>
                <a:gd name="T21" fmla="*/ 26 h 111"/>
                <a:gd name="T22" fmla="*/ 161 w 220"/>
                <a:gd name="T23" fmla="*/ 34 h 111"/>
                <a:gd name="T24" fmla="*/ 169 w 220"/>
                <a:gd name="T25" fmla="*/ 43 h 111"/>
                <a:gd name="T26" fmla="*/ 186 w 220"/>
                <a:gd name="T27" fmla="*/ 43 h 111"/>
                <a:gd name="T28" fmla="*/ 195 w 220"/>
                <a:gd name="T29" fmla="*/ 51 h 111"/>
                <a:gd name="T30" fmla="*/ 203 w 220"/>
                <a:gd name="T31" fmla="*/ 60 h 111"/>
                <a:gd name="T32" fmla="*/ 212 w 220"/>
                <a:gd name="T33" fmla="*/ 68 h 111"/>
                <a:gd name="T34" fmla="*/ 220 w 220"/>
                <a:gd name="T35" fmla="*/ 77 h 111"/>
                <a:gd name="T36" fmla="*/ 212 w 220"/>
                <a:gd name="T37" fmla="*/ 77 h 111"/>
                <a:gd name="T38" fmla="*/ 212 w 220"/>
                <a:gd name="T39" fmla="*/ 85 h 111"/>
                <a:gd name="T40" fmla="*/ 212 w 220"/>
                <a:gd name="T41" fmla="*/ 85 h 111"/>
                <a:gd name="T42" fmla="*/ 203 w 220"/>
                <a:gd name="T43" fmla="*/ 94 h 111"/>
                <a:gd name="T44" fmla="*/ 195 w 220"/>
                <a:gd name="T45" fmla="*/ 102 h 111"/>
                <a:gd name="T46" fmla="*/ 186 w 220"/>
                <a:gd name="T47" fmla="*/ 102 h 111"/>
                <a:gd name="T48" fmla="*/ 169 w 220"/>
                <a:gd name="T49" fmla="*/ 111 h 111"/>
                <a:gd name="T50" fmla="*/ 161 w 220"/>
                <a:gd name="T51" fmla="*/ 111 h 111"/>
                <a:gd name="T52" fmla="*/ 152 w 220"/>
                <a:gd name="T53" fmla="*/ 102 h 111"/>
                <a:gd name="T54" fmla="*/ 144 w 220"/>
                <a:gd name="T55" fmla="*/ 102 h 111"/>
                <a:gd name="T56" fmla="*/ 135 w 220"/>
                <a:gd name="T57" fmla="*/ 102 h 111"/>
                <a:gd name="T58" fmla="*/ 118 w 220"/>
                <a:gd name="T59" fmla="*/ 94 h 111"/>
                <a:gd name="T60" fmla="*/ 93 w 220"/>
                <a:gd name="T61" fmla="*/ 85 h 111"/>
                <a:gd name="T62" fmla="*/ 76 w 220"/>
                <a:gd name="T63" fmla="*/ 77 h 111"/>
                <a:gd name="T64" fmla="*/ 59 w 220"/>
                <a:gd name="T65" fmla="*/ 68 h 111"/>
                <a:gd name="T66" fmla="*/ 42 w 220"/>
                <a:gd name="T67" fmla="*/ 51 h 111"/>
                <a:gd name="T68" fmla="*/ 25 w 220"/>
                <a:gd name="T69" fmla="*/ 43 h 111"/>
                <a:gd name="T70" fmla="*/ 8 w 220"/>
                <a:gd name="T71" fmla="*/ 34 h 111"/>
                <a:gd name="T72" fmla="*/ 0 w 220"/>
                <a:gd name="T73" fmla="*/ 17 h 111"/>
                <a:gd name="T74" fmla="*/ 17 w 220"/>
                <a:gd name="T75" fmla="*/ 0 h 1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
                <a:gd name="T115" fmla="*/ 0 h 111"/>
                <a:gd name="T116" fmla="*/ 220 w 220"/>
                <a:gd name="T117" fmla="*/ 111 h 1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 h="111">
                  <a:moveTo>
                    <a:pt x="17" y="0"/>
                  </a:moveTo>
                  <a:lnTo>
                    <a:pt x="34" y="0"/>
                  </a:lnTo>
                  <a:lnTo>
                    <a:pt x="42" y="0"/>
                  </a:lnTo>
                  <a:lnTo>
                    <a:pt x="59" y="9"/>
                  </a:lnTo>
                  <a:lnTo>
                    <a:pt x="67" y="9"/>
                  </a:lnTo>
                  <a:lnTo>
                    <a:pt x="84" y="9"/>
                  </a:lnTo>
                  <a:lnTo>
                    <a:pt x="93" y="17"/>
                  </a:lnTo>
                  <a:lnTo>
                    <a:pt x="110" y="17"/>
                  </a:lnTo>
                  <a:lnTo>
                    <a:pt x="118" y="17"/>
                  </a:lnTo>
                  <a:lnTo>
                    <a:pt x="135" y="26"/>
                  </a:lnTo>
                  <a:lnTo>
                    <a:pt x="144" y="26"/>
                  </a:lnTo>
                  <a:lnTo>
                    <a:pt x="161" y="34"/>
                  </a:lnTo>
                  <a:lnTo>
                    <a:pt x="169" y="43"/>
                  </a:lnTo>
                  <a:lnTo>
                    <a:pt x="186" y="43"/>
                  </a:lnTo>
                  <a:lnTo>
                    <a:pt x="195" y="51"/>
                  </a:lnTo>
                  <a:lnTo>
                    <a:pt x="203" y="60"/>
                  </a:lnTo>
                  <a:lnTo>
                    <a:pt x="212" y="68"/>
                  </a:lnTo>
                  <a:lnTo>
                    <a:pt x="220" y="77"/>
                  </a:lnTo>
                  <a:lnTo>
                    <a:pt x="212" y="77"/>
                  </a:lnTo>
                  <a:lnTo>
                    <a:pt x="212" y="85"/>
                  </a:lnTo>
                  <a:lnTo>
                    <a:pt x="203" y="94"/>
                  </a:lnTo>
                  <a:lnTo>
                    <a:pt x="195" y="102"/>
                  </a:lnTo>
                  <a:lnTo>
                    <a:pt x="186" y="102"/>
                  </a:lnTo>
                  <a:lnTo>
                    <a:pt x="169" y="111"/>
                  </a:lnTo>
                  <a:lnTo>
                    <a:pt x="161" y="111"/>
                  </a:lnTo>
                  <a:lnTo>
                    <a:pt x="152" y="102"/>
                  </a:lnTo>
                  <a:lnTo>
                    <a:pt x="144" y="102"/>
                  </a:lnTo>
                  <a:lnTo>
                    <a:pt x="135" y="102"/>
                  </a:lnTo>
                  <a:lnTo>
                    <a:pt x="118" y="94"/>
                  </a:lnTo>
                  <a:lnTo>
                    <a:pt x="93" y="85"/>
                  </a:lnTo>
                  <a:lnTo>
                    <a:pt x="76" y="77"/>
                  </a:lnTo>
                  <a:lnTo>
                    <a:pt x="59" y="68"/>
                  </a:lnTo>
                  <a:lnTo>
                    <a:pt x="42" y="51"/>
                  </a:lnTo>
                  <a:lnTo>
                    <a:pt x="25" y="43"/>
                  </a:lnTo>
                  <a:lnTo>
                    <a:pt x="8" y="34"/>
                  </a:lnTo>
                  <a:lnTo>
                    <a:pt x="0" y="17"/>
                  </a:lnTo>
                  <a:lnTo>
                    <a:pt x="17" y="0"/>
                  </a:lnTo>
                  <a:close/>
                </a:path>
              </a:pathLst>
            </a:custGeom>
            <a:solidFill>
              <a:srgbClr val="4C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4" name="Freeform 111"/>
            <p:cNvSpPr>
              <a:spLocks/>
            </p:cNvSpPr>
            <p:nvPr/>
          </p:nvSpPr>
          <p:spPr bwMode="auto">
            <a:xfrm>
              <a:off x="1077" y="3188"/>
              <a:ext cx="203" cy="85"/>
            </a:xfrm>
            <a:custGeom>
              <a:avLst/>
              <a:gdLst>
                <a:gd name="T0" fmla="*/ 203 w 203"/>
                <a:gd name="T1" fmla="*/ 76 h 85"/>
                <a:gd name="T2" fmla="*/ 203 w 203"/>
                <a:gd name="T3" fmla="*/ 76 h 85"/>
                <a:gd name="T4" fmla="*/ 186 w 203"/>
                <a:gd name="T5" fmla="*/ 68 h 85"/>
                <a:gd name="T6" fmla="*/ 178 w 203"/>
                <a:gd name="T7" fmla="*/ 59 h 85"/>
                <a:gd name="T8" fmla="*/ 169 w 203"/>
                <a:gd name="T9" fmla="*/ 51 h 85"/>
                <a:gd name="T10" fmla="*/ 152 w 203"/>
                <a:gd name="T11" fmla="*/ 42 h 85"/>
                <a:gd name="T12" fmla="*/ 144 w 203"/>
                <a:gd name="T13" fmla="*/ 42 h 85"/>
                <a:gd name="T14" fmla="*/ 127 w 203"/>
                <a:gd name="T15" fmla="*/ 34 h 85"/>
                <a:gd name="T16" fmla="*/ 118 w 203"/>
                <a:gd name="T17" fmla="*/ 34 h 85"/>
                <a:gd name="T18" fmla="*/ 101 w 203"/>
                <a:gd name="T19" fmla="*/ 25 h 85"/>
                <a:gd name="T20" fmla="*/ 93 w 203"/>
                <a:gd name="T21" fmla="*/ 25 h 85"/>
                <a:gd name="T22" fmla="*/ 76 w 203"/>
                <a:gd name="T23" fmla="*/ 17 h 85"/>
                <a:gd name="T24" fmla="*/ 67 w 203"/>
                <a:gd name="T25" fmla="*/ 17 h 85"/>
                <a:gd name="T26" fmla="*/ 50 w 203"/>
                <a:gd name="T27" fmla="*/ 8 h 85"/>
                <a:gd name="T28" fmla="*/ 42 w 203"/>
                <a:gd name="T29" fmla="*/ 8 h 85"/>
                <a:gd name="T30" fmla="*/ 25 w 203"/>
                <a:gd name="T31" fmla="*/ 8 h 85"/>
                <a:gd name="T32" fmla="*/ 17 w 203"/>
                <a:gd name="T33" fmla="*/ 8 h 85"/>
                <a:gd name="T34" fmla="*/ 0 w 203"/>
                <a:gd name="T35" fmla="*/ 0 h 85"/>
                <a:gd name="T36" fmla="*/ 0 w 203"/>
                <a:gd name="T37" fmla="*/ 8 h 85"/>
                <a:gd name="T38" fmla="*/ 17 w 203"/>
                <a:gd name="T39" fmla="*/ 8 h 85"/>
                <a:gd name="T40" fmla="*/ 25 w 203"/>
                <a:gd name="T41" fmla="*/ 17 h 85"/>
                <a:gd name="T42" fmla="*/ 42 w 203"/>
                <a:gd name="T43" fmla="*/ 17 h 85"/>
                <a:gd name="T44" fmla="*/ 50 w 203"/>
                <a:gd name="T45" fmla="*/ 17 h 85"/>
                <a:gd name="T46" fmla="*/ 67 w 203"/>
                <a:gd name="T47" fmla="*/ 25 h 85"/>
                <a:gd name="T48" fmla="*/ 76 w 203"/>
                <a:gd name="T49" fmla="*/ 25 h 85"/>
                <a:gd name="T50" fmla="*/ 93 w 203"/>
                <a:gd name="T51" fmla="*/ 25 h 85"/>
                <a:gd name="T52" fmla="*/ 101 w 203"/>
                <a:gd name="T53" fmla="*/ 34 h 85"/>
                <a:gd name="T54" fmla="*/ 118 w 203"/>
                <a:gd name="T55" fmla="*/ 34 h 85"/>
                <a:gd name="T56" fmla="*/ 127 w 203"/>
                <a:gd name="T57" fmla="*/ 42 h 85"/>
                <a:gd name="T58" fmla="*/ 144 w 203"/>
                <a:gd name="T59" fmla="*/ 42 h 85"/>
                <a:gd name="T60" fmla="*/ 152 w 203"/>
                <a:gd name="T61" fmla="*/ 51 h 85"/>
                <a:gd name="T62" fmla="*/ 161 w 203"/>
                <a:gd name="T63" fmla="*/ 59 h 85"/>
                <a:gd name="T64" fmla="*/ 178 w 203"/>
                <a:gd name="T65" fmla="*/ 68 h 85"/>
                <a:gd name="T66" fmla="*/ 186 w 203"/>
                <a:gd name="T67" fmla="*/ 76 h 85"/>
                <a:gd name="T68" fmla="*/ 195 w 203"/>
                <a:gd name="T69" fmla="*/ 85 h 85"/>
                <a:gd name="T70" fmla="*/ 195 w 203"/>
                <a:gd name="T71" fmla="*/ 85 h 85"/>
                <a:gd name="T72" fmla="*/ 203 w 203"/>
                <a:gd name="T73" fmla="*/ 76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3"/>
                <a:gd name="T112" fmla="*/ 0 h 85"/>
                <a:gd name="T113" fmla="*/ 203 w 2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3" h="85">
                  <a:moveTo>
                    <a:pt x="203" y="76"/>
                  </a:moveTo>
                  <a:lnTo>
                    <a:pt x="203" y="76"/>
                  </a:lnTo>
                  <a:lnTo>
                    <a:pt x="186" y="68"/>
                  </a:lnTo>
                  <a:lnTo>
                    <a:pt x="178" y="59"/>
                  </a:lnTo>
                  <a:lnTo>
                    <a:pt x="169" y="51"/>
                  </a:lnTo>
                  <a:lnTo>
                    <a:pt x="152" y="42"/>
                  </a:lnTo>
                  <a:lnTo>
                    <a:pt x="144" y="42"/>
                  </a:lnTo>
                  <a:lnTo>
                    <a:pt x="127" y="34"/>
                  </a:lnTo>
                  <a:lnTo>
                    <a:pt x="118" y="34"/>
                  </a:lnTo>
                  <a:lnTo>
                    <a:pt x="101" y="25"/>
                  </a:lnTo>
                  <a:lnTo>
                    <a:pt x="93" y="25"/>
                  </a:lnTo>
                  <a:lnTo>
                    <a:pt x="76" y="17"/>
                  </a:lnTo>
                  <a:lnTo>
                    <a:pt x="67" y="17"/>
                  </a:lnTo>
                  <a:lnTo>
                    <a:pt x="50" y="8"/>
                  </a:lnTo>
                  <a:lnTo>
                    <a:pt x="42" y="8"/>
                  </a:lnTo>
                  <a:lnTo>
                    <a:pt x="25" y="8"/>
                  </a:lnTo>
                  <a:lnTo>
                    <a:pt x="17" y="8"/>
                  </a:lnTo>
                  <a:lnTo>
                    <a:pt x="0" y="0"/>
                  </a:lnTo>
                  <a:lnTo>
                    <a:pt x="0" y="8"/>
                  </a:lnTo>
                  <a:lnTo>
                    <a:pt x="17" y="8"/>
                  </a:lnTo>
                  <a:lnTo>
                    <a:pt x="25" y="17"/>
                  </a:lnTo>
                  <a:lnTo>
                    <a:pt x="42" y="17"/>
                  </a:lnTo>
                  <a:lnTo>
                    <a:pt x="50" y="17"/>
                  </a:lnTo>
                  <a:lnTo>
                    <a:pt x="67" y="25"/>
                  </a:lnTo>
                  <a:lnTo>
                    <a:pt x="76" y="25"/>
                  </a:lnTo>
                  <a:lnTo>
                    <a:pt x="93" y="25"/>
                  </a:lnTo>
                  <a:lnTo>
                    <a:pt x="101" y="34"/>
                  </a:lnTo>
                  <a:lnTo>
                    <a:pt x="118" y="34"/>
                  </a:lnTo>
                  <a:lnTo>
                    <a:pt x="127" y="42"/>
                  </a:lnTo>
                  <a:lnTo>
                    <a:pt x="144" y="42"/>
                  </a:lnTo>
                  <a:lnTo>
                    <a:pt x="152" y="51"/>
                  </a:lnTo>
                  <a:lnTo>
                    <a:pt x="161" y="59"/>
                  </a:lnTo>
                  <a:lnTo>
                    <a:pt x="178" y="68"/>
                  </a:lnTo>
                  <a:lnTo>
                    <a:pt x="186" y="76"/>
                  </a:lnTo>
                  <a:lnTo>
                    <a:pt x="195" y="85"/>
                  </a:lnTo>
                  <a:lnTo>
                    <a:pt x="203"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5" name="Freeform 112"/>
            <p:cNvSpPr>
              <a:spLocks/>
            </p:cNvSpPr>
            <p:nvPr/>
          </p:nvSpPr>
          <p:spPr bwMode="auto">
            <a:xfrm>
              <a:off x="1263" y="3264"/>
              <a:ext cx="17" cy="26"/>
            </a:xfrm>
            <a:custGeom>
              <a:avLst/>
              <a:gdLst>
                <a:gd name="T0" fmla="*/ 9 w 17"/>
                <a:gd name="T1" fmla="*/ 26 h 26"/>
                <a:gd name="T2" fmla="*/ 9 w 17"/>
                <a:gd name="T3" fmla="*/ 26 h 26"/>
                <a:gd name="T4" fmla="*/ 17 w 17"/>
                <a:gd name="T5" fmla="*/ 17 h 26"/>
                <a:gd name="T6" fmla="*/ 17 w 17"/>
                <a:gd name="T7" fmla="*/ 9 h 26"/>
                <a:gd name="T8" fmla="*/ 17 w 17"/>
                <a:gd name="T9" fmla="*/ 9 h 26"/>
                <a:gd name="T10" fmla="*/ 17 w 17"/>
                <a:gd name="T11" fmla="*/ 0 h 26"/>
                <a:gd name="T12" fmla="*/ 9 w 17"/>
                <a:gd name="T13" fmla="*/ 9 h 26"/>
                <a:gd name="T14" fmla="*/ 9 w 17"/>
                <a:gd name="T15" fmla="*/ 9 h 26"/>
                <a:gd name="T16" fmla="*/ 9 w 17"/>
                <a:gd name="T17" fmla="*/ 9 h 26"/>
                <a:gd name="T18" fmla="*/ 9 w 17"/>
                <a:gd name="T19" fmla="*/ 17 h 26"/>
                <a:gd name="T20" fmla="*/ 9 w 17"/>
                <a:gd name="T21" fmla="*/ 17 h 26"/>
                <a:gd name="T22" fmla="*/ 0 w 17"/>
                <a:gd name="T23" fmla="*/ 17 h 26"/>
                <a:gd name="T24" fmla="*/ 9 w 17"/>
                <a:gd name="T25" fmla="*/ 2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6"/>
                <a:gd name="T41" fmla="*/ 17 w 17"/>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6">
                  <a:moveTo>
                    <a:pt x="9" y="26"/>
                  </a:moveTo>
                  <a:lnTo>
                    <a:pt x="9" y="26"/>
                  </a:lnTo>
                  <a:lnTo>
                    <a:pt x="17" y="17"/>
                  </a:lnTo>
                  <a:lnTo>
                    <a:pt x="17" y="9"/>
                  </a:lnTo>
                  <a:lnTo>
                    <a:pt x="17" y="0"/>
                  </a:lnTo>
                  <a:lnTo>
                    <a:pt x="9" y="9"/>
                  </a:lnTo>
                  <a:lnTo>
                    <a:pt x="9" y="17"/>
                  </a:lnTo>
                  <a:lnTo>
                    <a:pt x="0" y="17"/>
                  </a:lnTo>
                  <a:lnTo>
                    <a:pt x="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6" name="Freeform 113"/>
            <p:cNvSpPr>
              <a:spLocks/>
            </p:cNvSpPr>
            <p:nvPr/>
          </p:nvSpPr>
          <p:spPr bwMode="auto">
            <a:xfrm>
              <a:off x="1195" y="3281"/>
              <a:ext cx="77" cy="26"/>
            </a:xfrm>
            <a:custGeom>
              <a:avLst/>
              <a:gdLst>
                <a:gd name="T0" fmla="*/ 0 w 77"/>
                <a:gd name="T1" fmla="*/ 17 h 26"/>
                <a:gd name="T2" fmla="*/ 0 w 77"/>
                <a:gd name="T3" fmla="*/ 17 h 26"/>
                <a:gd name="T4" fmla="*/ 9 w 77"/>
                <a:gd name="T5" fmla="*/ 17 h 26"/>
                <a:gd name="T6" fmla="*/ 17 w 77"/>
                <a:gd name="T7" fmla="*/ 26 h 26"/>
                <a:gd name="T8" fmla="*/ 26 w 77"/>
                <a:gd name="T9" fmla="*/ 26 h 26"/>
                <a:gd name="T10" fmla="*/ 34 w 77"/>
                <a:gd name="T11" fmla="*/ 26 h 26"/>
                <a:gd name="T12" fmla="*/ 51 w 77"/>
                <a:gd name="T13" fmla="*/ 26 h 26"/>
                <a:gd name="T14" fmla="*/ 60 w 77"/>
                <a:gd name="T15" fmla="*/ 17 h 26"/>
                <a:gd name="T16" fmla="*/ 68 w 77"/>
                <a:gd name="T17" fmla="*/ 17 h 26"/>
                <a:gd name="T18" fmla="*/ 77 w 77"/>
                <a:gd name="T19" fmla="*/ 9 h 26"/>
                <a:gd name="T20" fmla="*/ 68 w 77"/>
                <a:gd name="T21" fmla="*/ 0 h 26"/>
                <a:gd name="T22" fmla="*/ 68 w 77"/>
                <a:gd name="T23" fmla="*/ 9 h 26"/>
                <a:gd name="T24" fmla="*/ 60 w 77"/>
                <a:gd name="T25" fmla="*/ 17 h 26"/>
                <a:gd name="T26" fmla="*/ 51 w 77"/>
                <a:gd name="T27" fmla="*/ 17 h 26"/>
                <a:gd name="T28" fmla="*/ 34 w 77"/>
                <a:gd name="T29" fmla="*/ 17 h 26"/>
                <a:gd name="T30" fmla="*/ 26 w 77"/>
                <a:gd name="T31" fmla="*/ 17 h 26"/>
                <a:gd name="T32" fmla="*/ 17 w 77"/>
                <a:gd name="T33" fmla="*/ 17 h 26"/>
                <a:gd name="T34" fmla="*/ 9 w 77"/>
                <a:gd name="T35" fmla="*/ 17 h 26"/>
                <a:gd name="T36" fmla="*/ 0 w 77"/>
                <a:gd name="T37" fmla="*/ 9 h 26"/>
                <a:gd name="T38" fmla="*/ 0 w 77"/>
                <a:gd name="T39" fmla="*/ 9 h 26"/>
                <a:gd name="T40" fmla="*/ 0 w 77"/>
                <a:gd name="T41" fmla="*/ 17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26"/>
                <a:gd name="T65" fmla="*/ 77 w 77"/>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26">
                  <a:moveTo>
                    <a:pt x="0" y="17"/>
                  </a:moveTo>
                  <a:lnTo>
                    <a:pt x="0" y="17"/>
                  </a:lnTo>
                  <a:lnTo>
                    <a:pt x="9" y="17"/>
                  </a:lnTo>
                  <a:lnTo>
                    <a:pt x="17" y="26"/>
                  </a:lnTo>
                  <a:lnTo>
                    <a:pt x="26" y="26"/>
                  </a:lnTo>
                  <a:lnTo>
                    <a:pt x="34" y="26"/>
                  </a:lnTo>
                  <a:lnTo>
                    <a:pt x="51" y="26"/>
                  </a:lnTo>
                  <a:lnTo>
                    <a:pt x="60" y="17"/>
                  </a:lnTo>
                  <a:lnTo>
                    <a:pt x="68" y="17"/>
                  </a:lnTo>
                  <a:lnTo>
                    <a:pt x="77" y="9"/>
                  </a:lnTo>
                  <a:lnTo>
                    <a:pt x="68" y="0"/>
                  </a:lnTo>
                  <a:lnTo>
                    <a:pt x="68" y="9"/>
                  </a:lnTo>
                  <a:lnTo>
                    <a:pt x="60" y="17"/>
                  </a:lnTo>
                  <a:lnTo>
                    <a:pt x="51" y="17"/>
                  </a:lnTo>
                  <a:lnTo>
                    <a:pt x="34" y="17"/>
                  </a:lnTo>
                  <a:lnTo>
                    <a:pt x="26" y="17"/>
                  </a:lnTo>
                  <a:lnTo>
                    <a:pt x="17" y="17"/>
                  </a:lnTo>
                  <a:lnTo>
                    <a:pt x="9" y="17"/>
                  </a:lnTo>
                  <a:lnTo>
                    <a:pt x="0" y="9"/>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7" name="Freeform 114"/>
            <p:cNvSpPr>
              <a:spLocks/>
            </p:cNvSpPr>
            <p:nvPr/>
          </p:nvSpPr>
          <p:spPr bwMode="auto">
            <a:xfrm>
              <a:off x="1051" y="3213"/>
              <a:ext cx="144" cy="85"/>
            </a:xfrm>
            <a:custGeom>
              <a:avLst/>
              <a:gdLst>
                <a:gd name="T0" fmla="*/ 0 w 144"/>
                <a:gd name="T1" fmla="*/ 0 h 85"/>
                <a:gd name="T2" fmla="*/ 0 w 144"/>
                <a:gd name="T3" fmla="*/ 0 h 85"/>
                <a:gd name="T4" fmla="*/ 17 w 144"/>
                <a:gd name="T5" fmla="*/ 17 h 85"/>
                <a:gd name="T6" fmla="*/ 34 w 144"/>
                <a:gd name="T7" fmla="*/ 26 h 85"/>
                <a:gd name="T8" fmla="*/ 51 w 144"/>
                <a:gd name="T9" fmla="*/ 43 h 85"/>
                <a:gd name="T10" fmla="*/ 68 w 144"/>
                <a:gd name="T11" fmla="*/ 51 h 85"/>
                <a:gd name="T12" fmla="*/ 85 w 144"/>
                <a:gd name="T13" fmla="*/ 60 h 85"/>
                <a:gd name="T14" fmla="*/ 102 w 144"/>
                <a:gd name="T15" fmla="*/ 68 h 85"/>
                <a:gd name="T16" fmla="*/ 119 w 144"/>
                <a:gd name="T17" fmla="*/ 77 h 85"/>
                <a:gd name="T18" fmla="*/ 144 w 144"/>
                <a:gd name="T19" fmla="*/ 85 h 85"/>
                <a:gd name="T20" fmla="*/ 144 w 144"/>
                <a:gd name="T21" fmla="*/ 77 h 85"/>
                <a:gd name="T22" fmla="*/ 127 w 144"/>
                <a:gd name="T23" fmla="*/ 68 h 85"/>
                <a:gd name="T24" fmla="*/ 102 w 144"/>
                <a:gd name="T25" fmla="*/ 60 h 85"/>
                <a:gd name="T26" fmla="*/ 85 w 144"/>
                <a:gd name="T27" fmla="*/ 51 h 85"/>
                <a:gd name="T28" fmla="*/ 68 w 144"/>
                <a:gd name="T29" fmla="*/ 43 h 85"/>
                <a:gd name="T30" fmla="*/ 51 w 144"/>
                <a:gd name="T31" fmla="*/ 34 h 85"/>
                <a:gd name="T32" fmla="*/ 34 w 144"/>
                <a:gd name="T33" fmla="*/ 26 h 85"/>
                <a:gd name="T34" fmla="*/ 26 w 144"/>
                <a:gd name="T35" fmla="*/ 9 h 85"/>
                <a:gd name="T36" fmla="*/ 9 w 144"/>
                <a:gd name="T37" fmla="*/ 0 h 85"/>
                <a:gd name="T38" fmla="*/ 9 w 144"/>
                <a:gd name="T39" fmla="*/ 0 h 85"/>
                <a:gd name="T40" fmla="*/ 0 w 144"/>
                <a:gd name="T41" fmla="*/ 0 h 85"/>
                <a:gd name="T42" fmla="*/ 0 w 144"/>
                <a:gd name="T43" fmla="*/ 0 h 85"/>
                <a:gd name="T44" fmla="*/ 0 w 144"/>
                <a:gd name="T45" fmla="*/ 0 h 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4"/>
                <a:gd name="T70" fmla="*/ 0 h 85"/>
                <a:gd name="T71" fmla="*/ 144 w 144"/>
                <a:gd name="T72" fmla="*/ 85 h 8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4" h="85">
                  <a:moveTo>
                    <a:pt x="0" y="0"/>
                  </a:moveTo>
                  <a:lnTo>
                    <a:pt x="0" y="0"/>
                  </a:lnTo>
                  <a:lnTo>
                    <a:pt x="17" y="17"/>
                  </a:lnTo>
                  <a:lnTo>
                    <a:pt x="34" y="26"/>
                  </a:lnTo>
                  <a:lnTo>
                    <a:pt x="51" y="43"/>
                  </a:lnTo>
                  <a:lnTo>
                    <a:pt x="68" y="51"/>
                  </a:lnTo>
                  <a:lnTo>
                    <a:pt x="85" y="60"/>
                  </a:lnTo>
                  <a:lnTo>
                    <a:pt x="102" y="68"/>
                  </a:lnTo>
                  <a:lnTo>
                    <a:pt x="119" y="77"/>
                  </a:lnTo>
                  <a:lnTo>
                    <a:pt x="144" y="85"/>
                  </a:lnTo>
                  <a:lnTo>
                    <a:pt x="144" y="77"/>
                  </a:lnTo>
                  <a:lnTo>
                    <a:pt x="127" y="68"/>
                  </a:lnTo>
                  <a:lnTo>
                    <a:pt x="102" y="60"/>
                  </a:lnTo>
                  <a:lnTo>
                    <a:pt x="85" y="51"/>
                  </a:lnTo>
                  <a:lnTo>
                    <a:pt x="68" y="43"/>
                  </a:lnTo>
                  <a:lnTo>
                    <a:pt x="51" y="34"/>
                  </a:lnTo>
                  <a:lnTo>
                    <a:pt x="34" y="26"/>
                  </a:lnTo>
                  <a:lnTo>
                    <a:pt x="26" y="9"/>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8" name="Freeform 115"/>
            <p:cNvSpPr>
              <a:spLocks/>
            </p:cNvSpPr>
            <p:nvPr/>
          </p:nvSpPr>
          <p:spPr bwMode="auto">
            <a:xfrm>
              <a:off x="1051" y="3188"/>
              <a:ext cx="26" cy="25"/>
            </a:xfrm>
            <a:custGeom>
              <a:avLst/>
              <a:gdLst>
                <a:gd name="T0" fmla="*/ 26 w 26"/>
                <a:gd name="T1" fmla="*/ 0 h 25"/>
                <a:gd name="T2" fmla="*/ 26 w 26"/>
                <a:gd name="T3" fmla="*/ 0 h 25"/>
                <a:gd name="T4" fmla="*/ 0 w 26"/>
                <a:gd name="T5" fmla="*/ 25 h 25"/>
                <a:gd name="T6" fmla="*/ 9 w 26"/>
                <a:gd name="T7" fmla="*/ 25 h 25"/>
                <a:gd name="T8" fmla="*/ 26 w 26"/>
                <a:gd name="T9" fmla="*/ 8 h 25"/>
                <a:gd name="T10" fmla="*/ 26 w 26"/>
                <a:gd name="T11" fmla="*/ 8 h 25"/>
                <a:gd name="T12" fmla="*/ 26 w 26"/>
                <a:gd name="T13" fmla="*/ 0 h 25"/>
                <a:gd name="T14" fmla="*/ 26 w 26"/>
                <a:gd name="T15" fmla="*/ 0 h 25"/>
                <a:gd name="T16" fmla="*/ 26 w 26"/>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5"/>
                <a:gd name="T29" fmla="*/ 26 w 26"/>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5">
                  <a:moveTo>
                    <a:pt x="26" y="0"/>
                  </a:moveTo>
                  <a:lnTo>
                    <a:pt x="26" y="0"/>
                  </a:lnTo>
                  <a:lnTo>
                    <a:pt x="0" y="25"/>
                  </a:lnTo>
                  <a:lnTo>
                    <a:pt x="9" y="25"/>
                  </a:lnTo>
                  <a:lnTo>
                    <a:pt x="26" y="8"/>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89" name="Freeform 116"/>
            <p:cNvSpPr>
              <a:spLocks/>
            </p:cNvSpPr>
            <p:nvPr/>
          </p:nvSpPr>
          <p:spPr bwMode="auto">
            <a:xfrm>
              <a:off x="1671" y="3290"/>
              <a:ext cx="161" cy="110"/>
            </a:xfrm>
            <a:custGeom>
              <a:avLst/>
              <a:gdLst>
                <a:gd name="T0" fmla="*/ 59 w 161"/>
                <a:gd name="T1" fmla="*/ 0 h 110"/>
                <a:gd name="T2" fmla="*/ 59 w 161"/>
                <a:gd name="T3" fmla="*/ 8 h 110"/>
                <a:gd name="T4" fmla="*/ 59 w 161"/>
                <a:gd name="T5" fmla="*/ 17 h 110"/>
                <a:gd name="T6" fmla="*/ 67 w 161"/>
                <a:gd name="T7" fmla="*/ 25 h 110"/>
                <a:gd name="T8" fmla="*/ 76 w 161"/>
                <a:gd name="T9" fmla="*/ 33 h 110"/>
                <a:gd name="T10" fmla="*/ 84 w 161"/>
                <a:gd name="T11" fmla="*/ 42 h 110"/>
                <a:gd name="T12" fmla="*/ 93 w 161"/>
                <a:gd name="T13" fmla="*/ 50 h 110"/>
                <a:gd name="T14" fmla="*/ 101 w 161"/>
                <a:gd name="T15" fmla="*/ 50 h 110"/>
                <a:gd name="T16" fmla="*/ 110 w 161"/>
                <a:gd name="T17" fmla="*/ 59 h 110"/>
                <a:gd name="T18" fmla="*/ 118 w 161"/>
                <a:gd name="T19" fmla="*/ 59 h 110"/>
                <a:gd name="T20" fmla="*/ 127 w 161"/>
                <a:gd name="T21" fmla="*/ 67 h 110"/>
                <a:gd name="T22" fmla="*/ 135 w 161"/>
                <a:gd name="T23" fmla="*/ 76 h 110"/>
                <a:gd name="T24" fmla="*/ 144 w 161"/>
                <a:gd name="T25" fmla="*/ 76 h 110"/>
                <a:gd name="T26" fmla="*/ 152 w 161"/>
                <a:gd name="T27" fmla="*/ 84 h 110"/>
                <a:gd name="T28" fmla="*/ 152 w 161"/>
                <a:gd name="T29" fmla="*/ 93 h 110"/>
                <a:gd name="T30" fmla="*/ 161 w 161"/>
                <a:gd name="T31" fmla="*/ 101 h 110"/>
                <a:gd name="T32" fmla="*/ 161 w 161"/>
                <a:gd name="T33" fmla="*/ 101 h 110"/>
                <a:gd name="T34" fmla="*/ 144 w 161"/>
                <a:gd name="T35" fmla="*/ 110 h 110"/>
                <a:gd name="T36" fmla="*/ 127 w 161"/>
                <a:gd name="T37" fmla="*/ 101 h 110"/>
                <a:gd name="T38" fmla="*/ 118 w 161"/>
                <a:gd name="T39" fmla="*/ 101 h 110"/>
                <a:gd name="T40" fmla="*/ 110 w 161"/>
                <a:gd name="T41" fmla="*/ 101 h 110"/>
                <a:gd name="T42" fmla="*/ 110 w 161"/>
                <a:gd name="T43" fmla="*/ 93 h 110"/>
                <a:gd name="T44" fmla="*/ 101 w 161"/>
                <a:gd name="T45" fmla="*/ 84 h 110"/>
                <a:gd name="T46" fmla="*/ 93 w 161"/>
                <a:gd name="T47" fmla="*/ 84 h 110"/>
                <a:gd name="T48" fmla="*/ 93 w 161"/>
                <a:gd name="T49" fmla="*/ 84 h 110"/>
                <a:gd name="T50" fmla="*/ 67 w 161"/>
                <a:gd name="T51" fmla="*/ 84 h 110"/>
                <a:gd name="T52" fmla="*/ 51 w 161"/>
                <a:gd name="T53" fmla="*/ 76 h 110"/>
                <a:gd name="T54" fmla="*/ 34 w 161"/>
                <a:gd name="T55" fmla="*/ 67 h 110"/>
                <a:gd name="T56" fmla="*/ 25 w 161"/>
                <a:gd name="T57" fmla="*/ 50 h 110"/>
                <a:gd name="T58" fmla="*/ 17 w 161"/>
                <a:gd name="T59" fmla="*/ 42 h 110"/>
                <a:gd name="T60" fmla="*/ 17 w 161"/>
                <a:gd name="T61" fmla="*/ 25 h 110"/>
                <a:gd name="T62" fmla="*/ 8 w 161"/>
                <a:gd name="T63" fmla="*/ 17 h 110"/>
                <a:gd name="T64" fmla="*/ 0 w 161"/>
                <a:gd name="T65" fmla="*/ 8 h 110"/>
                <a:gd name="T66" fmla="*/ 59 w 161"/>
                <a:gd name="T67" fmla="*/ 0 h 1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1"/>
                <a:gd name="T103" fmla="*/ 0 h 110"/>
                <a:gd name="T104" fmla="*/ 161 w 161"/>
                <a:gd name="T105" fmla="*/ 110 h 1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1" h="110">
                  <a:moveTo>
                    <a:pt x="59" y="0"/>
                  </a:moveTo>
                  <a:lnTo>
                    <a:pt x="59" y="8"/>
                  </a:lnTo>
                  <a:lnTo>
                    <a:pt x="59" y="17"/>
                  </a:lnTo>
                  <a:lnTo>
                    <a:pt x="67" y="25"/>
                  </a:lnTo>
                  <a:lnTo>
                    <a:pt x="76" y="33"/>
                  </a:lnTo>
                  <a:lnTo>
                    <a:pt x="84" y="42"/>
                  </a:lnTo>
                  <a:lnTo>
                    <a:pt x="93" y="50"/>
                  </a:lnTo>
                  <a:lnTo>
                    <a:pt x="101" y="50"/>
                  </a:lnTo>
                  <a:lnTo>
                    <a:pt x="110" y="59"/>
                  </a:lnTo>
                  <a:lnTo>
                    <a:pt x="118" y="59"/>
                  </a:lnTo>
                  <a:lnTo>
                    <a:pt x="127" y="67"/>
                  </a:lnTo>
                  <a:lnTo>
                    <a:pt x="135" y="76"/>
                  </a:lnTo>
                  <a:lnTo>
                    <a:pt x="144" y="76"/>
                  </a:lnTo>
                  <a:lnTo>
                    <a:pt x="152" y="84"/>
                  </a:lnTo>
                  <a:lnTo>
                    <a:pt x="152" y="93"/>
                  </a:lnTo>
                  <a:lnTo>
                    <a:pt x="161" y="101"/>
                  </a:lnTo>
                  <a:lnTo>
                    <a:pt x="144" y="110"/>
                  </a:lnTo>
                  <a:lnTo>
                    <a:pt x="127" y="101"/>
                  </a:lnTo>
                  <a:lnTo>
                    <a:pt x="118" y="101"/>
                  </a:lnTo>
                  <a:lnTo>
                    <a:pt x="110" y="101"/>
                  </a:lnTo>
                  <a:lnTo>
                    <a:pt x="110" y="93"/>
                  </a:lnTo>
                  <a:lnTo>
                    <a:pt x="101" y="84"/>
                  </a:lnTo>
                  <a:lnTo>
                    <a:pt x="93" y="84"/>
                  </a:lnTo>
                  <a:lnTo>
                    <a:pt x="67" y="84"/>
                  </a:lnTo>
                  <a:lnTo>
                    <a:pt x="51" y="76"/>
                  </a:lnTo>
                  <a:lnTo>
                    <a:pt x="34" y="67"/>
                  </a:lnTo>
                  <a:lnTo>
                    <a:pt x="25" y="50"/>
                  </a:lnTo>
                  <a:lnTo>
                    <a:pt x="17" y="42"/>
                  </a:lnTo>
                  <a:lnTo>
                    <a:pt x="17" y="25"/>
                  </a:lnTo>
                  <a:lnTo>
                    <a:pt x="8" y="17"/>
                  </a:lnTo>
                  <a:lnTo>
                    <a:pt x="0" y="8"/>
                  </a:lnTo>
                  <a:lnTo>
                    <a:pt x="59" y="0"/>
                  </a:lnTo>
                  <a:close/>
                </a:path>
              </a:pathLst>
            </a:custGeom>
            <a:solidFill>
              <a:srgbClr val="4C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0" name="Freeform 117"/>
            <p:cNvSpPr>
              <a:spLocks/>
            </p:cNvSpPr>
            <p:nvPr/>
          </p:nvSpPr>
          <p:spPr bwMode="auto">
            <a:xfrm>
              <a:off x="1722" y="3290"/>
              <a:ext cx="59" cy="59"/>
            </a:xfrm>
            <a:custGeom>
              <a:avLst/>
              <a:gdLst>
                <a:gd name="T0" fmla="*/ 59 w 59"/>
                <a:gd name="T1" fmla="*/ 59 h 59"/>
                <a:gd name="T2" fmla="*/ 59 w 59"/>
                <a:gd name="T3" fmla="*/ 59 h 59"/>
                <a:gd name="T4" fmla="*/ 59 w 59"/>
                <a:gd name="T5" fmla="*/ 50 h 59"/>
                <a:gd name="T6" fmla="*/ 42 w 59"/>
                <a:gd name="T7" fmla="*/ 42 h 59"/>
                <a:gd name="T8" fmla="*/ 33 w 59"/>
                <a:gd name="T9" fmla="*/ 33 h 59"/>
                <a:gd name="T10" fmla="*/ 25 w 59"/>
                <a:gd name="T11" fmla="*/ 25 h 59"/>
                <a:gd name="T12" fmla="*/ 16 w 59"/>
                <a:gd name="T13" fmla="*/ 25 h 59"/>
                <a:gd name="T14" fmla="*/ 16 w 59"/>
                <a:gd name="T15" fmla="*/ 17 h 59"/>
                <a:gd name="T16" fmla="*/ 8 w 59"/>
                <a:gd name="T17" fmla="*/ 8 h 59"/>
                <a:gd name="T18" fmla="*/ 8 w 59"/>
                <a:gd name="T19" fmla="*/ 0 h 59"/>
                <a:gd name="T20" fmla="*/ 0 w 59"/>
                <a:gd name="T21" fmla="*/ 0 h 59"/>
                <a:gd name="T22" fmla="*/ 8 w 59"/>
                <a:gd name="T23" fmla="*/ 8 h 59"/>
                <a:gd name="T24" fmla="*/ 8 w 59"/>
                <a:gd name="T25" fmla="*/ 17 h 59"/>
                <a:gd name="T26" fmla="*/ 16 w 59"/>
                <a:gd name="T27" fmla="*/ 25 h 59"/>
                <a:gd name="T28" fmla="*/ 25 w 59"/>
                <a:gd name="T29" fmla="*/ 33 h 59"/>
                <a:gd name="T30" fmla="*/ 33 w 59"/>
                <a:gd name="T31" fmla="*/ 42 h 59"/>
                <a:gd name="T32" fmla="*/ 42 w 59"/>
                <a:gd name="T33" fmla="*/ 50 h 59"/>
                <a:gd name="T34" fmla="*/ 50 w 59"/>
                <a:gd name="T35" fmla="*/ 59 h 59"/>
                <a:gd name="T36" fmla="*/ 59 w 59"/>
                <a:gd name="T37" fmla="*/ 59 h 59"/>
                <a:gd name="T38" fmla="*/ 59 w 59"/>
                <a:gd name="T39" fmla="*/ 59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59"/>
                <a:gd name="T62" fmla="*/ 59 w 59"/>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59">
                  <a:moveTo>
                    <a:pt x="59" y="59"/>
                  </a:moveTo>
                  <a:lnTo>
                    <a:pt x="59" y="59"/>
                  </a:lnTo>
                  <a:lnTo>
                    <a:pt x="59" y="50"/>
                  </a:lnTo>
                  <a:lnTo>
                    <a:pt x="42" y="42"/>
                  </a:lnTo>
                  <a:lnTo>
                    <a:pt x="33" y="33"/>
                  </a:lnTo>
                  <a:lnTo>
                    <a:pt x="25" y="25"/>
                  </a:lnTo>
                  <a:lnTo>
                    <a:pt x="16" y="25"/>
                  </a:lnTo>
                  <a:lnTo>
                    <a:pt x="16" y="17"/>
                  </a:lnTo>
                  <a:lnTo>
                    <a:pt x="8" y="8"/>
                  </a:lnTo>
                  <a:lnTo>
                    <a:pt x="8" y="0"/>
                  </a:lnTo>
                  <a:lnTo>
                    <a:pt x="0" y="0"/>
                  </a:lnTo>
                  <a:lnTo>
                    <a:pt x="8" y="8"/>
                  </a:lnTo>
                  <a:lnTo>
                    <a:pt x="8" y="17"/>
                  </a:lnTo>
                  <a:lnTo>
                    <a:pt x="16" y="25"/>
                  </a:lnTo>
                  <a:lnTo>
                    <a:pt x="25" y="33"/>
                  </a:lnTo>
                  <a:lnTo>
                    <a:pt x="33" y="42"/>
                  </a:lnTo>
                  <a:lnTo>
                    <a:pt x="42" y="50"/>
                  </a:lnTo>
                  <a:lnTo>
                    <a:pt x="50" y="59"/>
                  </a:lnTo>
                  <a:lnTo>
                    <a:pt x="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1" name="Freeform 118"/>
            <p:cNvSpPr>
              <a:spLocks/>
            </p:cNvSpPr>
            <p:nvPr/>
          </p:nvSpPr>
          <p:spPr bwMode="auto">
            <a:xfrm>
              <a:off x="1781" y="3349"/>
              <a:ext cx="51" cy="51"/>
            </a:xfrm>
            <a:custGeom>
              <a:avLst/>
              <a:gdLst>
                <a:gd name="T0" fmla="*/ 51 w 51"/>
                <a:gd name="T1" fmla="*/ 51 h 51"/>
                <a:gd name="T2" fmla="*/ 51 w 51"/>
                <a:gd name="T3" fmla="*/ 42 h 51"/>
                <a:gd name="T4" fmla="*/ 51 w 51"/>
                <a:gd name="T5" fmla="*/ 42 h 51"/>
                <a:gd name="T6" fmla="*/ 51 w 51"/>
                <a:gd name="T7" fmla="*/ 34 h 51"/>
                <a:gd name="T8" fmla="*/ 42 w 51"/>
                <a:gd name="T9" fmla="*/ 25 h 51"/>
                <a:gd name="T10" fmla="*/ 34 w 51"/>
                <a:gd name="T11" fmla="*/ 17 h 51"/>
                <a:gd name="T12" fmla="*/ 25 w 51"/>
                <a:gd name="T13" fmla="*/ 8 h 51"/>
                <a:gd name="T14" fmla="*/ 17 w 51"/>
                <a:gd name="T15" fmla="*/ 8 h 51"/>
                <a:gd name="T16" fmla="*/ 8 w 51"/>
                <a:gd name="T17" fmla="*/ 0 h 51"/>
                <a:gd name="T18" fmla="*/ 0 w 51"/>
                <a:gd name="T19" fmla="*/ 0 h 51"/>
                <a:gd name="T20" fmla="*/ 0 w 51"/>
                <a:gd name="T21" fmla="*/ 0 h 51"/>
                <a:gd name="T22" fmla="*/ 0 w 51"/>
                <a:gd name="T23" fmla="*/ 8 h 51"/>
                <a:gd name="T24" fmla="*/ 8 w 51"/>
                <a:gd name="T25" fmla="*/ 8 h 51"/>
                <a:gd name="T26" fmla="*/ 17 w 51"/>
                <a:gd name="T27" fmla="*/ 17 h 51"/>
                <a:gd name="T28" fmla="*/ 25 w 51"/>
                <a:gd name="T29" fmla="*/ 25 h 51"/>
                <a:gd name="T30" fmla="*/ 34 w 51"/>
                <a:gd name="T31" fmla="*/ 25 h 51"/>
                <a:gd name="T32" fmla="*/ 42 w 51"/>
                <a:gd name="T33" fmla="*/ 34 h 51"/>
                <a:gd name="T34" fmla="*/ 51 w 51"/>
                <a:gd name="T35" fmla="*/ 42 h 51"/>
                <a:gd name="T36" fmla="*/ 51 w 51"/>
                <a:gd name="T37" fmla="*/ 42 h 51"/>
                <a:gd name="T38" fmla="*/ 51 w 51"/>
                <a:gd name="T39" fmla="*/ 42 h 51"/>
                <a:gd name="T40" fmla="*/ 51 w 51"/>
                <a:gd name="T41" fmla="*/ 51 h 51"/>
                <a:gd name="T42" fmla="*/ 51 w 51"/>
                <a:gd name="T43" fmla="*/ 51 h 51"/>
                <a:gd name="T44" fmla="*/ 51 w 51"/>
                <a:gd name="T45" fmla="*/ 42 h 51"/>
                <a:gd name="T46" fmla="*/ 51 w 51"/>
                <a:gd name="T47" fmla="*/ 51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1"/>
                <a:gd name="T73" fmla="*/ 0 h 51"/>
                <a:gd name="T74" fmla="*/ 51 w 51"/>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1" h="51">
                  <a:moveTo>
                    <a:pt x="51" y="51"/>
                  </a:moveTo>
                  <a:lnTo>
                    <a:pt x="51" y="42"/>
                  </a:lnTo>
                  <a:lnTo>
                    <a:pt x="51" y="34"/>
                  </a:lnTo>
                  <a:lnTo>
                    <a:pt x="42" y="25"/>
                  </a:lnTo>
                  <a:lnTo>
                    <a:pt x="34" y="17"/>
                  </a:lnTo>
                  <a:lnTo>
                    <a:pt x="25" y="8"/>
                  </a:lnTo>
                  <a:lnTo>
                    <a:pt x="17" y="8"/>
                  </a:lnTo>
                  <a:lnTo>
                    <a:pt x="8" y="0"/>
                  </a:lnTo>
                  <a:lnTo>
                    <a:pt x="0" y="0"/>
                  </a:lnTo>
                  <a:lnTo>
                    <a:pt x="0" y="8"/>
                  </a:lnTo>
                  <a:lnTo>
                    <a:pt x="8" y="8"/>
                  </a:lnTo>
                  <a:lnTo>
                    <a:pt x="17" y="17"/>
                  </a:lnTo>
                  <a:lnTo>
                    <a:pt x="25" y="25"/>
                  </a:lnTo>
                  <a:lnTo>
                    <a:pt x="34" y="25"/>
                  </a:lnTo>
                  <a:lnTo>
                    <a:pt x="42" y="34"/>
                  </a:lnTo>
                  <a:lnTo>
                    <a:pt x="51" y="42"/>
                  </a:lnTo>
                  <a:lnTo>
                    <a:pt x="51" y="51"/>
                  </a:lnTo>
                  <a:lnTo>
                    <a:pt x="51" y="42"/>
                  </a:lnTo>
                  <a:lnTo>
                    <a:pt x="51"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2" name="Freeform 119"/>
            <p:cNvSpPr>
              <a:spLocks/>
            </p:cNvSpPr>
            <p:nvPr/>
          </p:nvSpPr>
          <p:spPr bwMode="auto">
            <a:xfrm>
              <a:off x="1764" y="3366"/>
              <a:ext cx="68" cy="34"/>
            </a:xfrm>
            <a:custGeom>
              <a:avLst/>
              <a:gdLst>
                <a:gd name="T0" fmla="*/ 0 w 68"/>
                <a:gd name="T1" fmla="*/ 8 h 34"/>
                <a:gd name="T2" fmla="*/ 0 w 68"/>
                <a:gd name="T3" fmla="*/ 8 h 34"/>
                <a:gd name="T4" fmla="*/ 0 w 68"/>
                <a:gd name="T5" fmla="*/ 8 h 34"/>
                <a:gd name="T6" fmla="*/ 8 w 68"/>
                <a:gd name="T7" fmla="*/ 17 h 34"/>
                <a:gd name="T8" fmla="*/ 8 w 68"/>
                <a:gd name="T9" fmla="*/ 17 h 34"/>
                <a:gd name="T10" fmla="*/ 17 w 68"/>
                <a:gd name="T11" fmla="*/ 25 h 34"/>
                <a:gd name="T12" fmla="*/ 25 w 68"/>
                <a:gd name="T13" fmla="*/ 25 h 34"/>
                <a:gd name="T14" fmla="*/ 34 w 68"/>
                <a:gd name="T15" fmla="*/ 34 h 34"/>
                <a:gd name="T16" fmla="*/ 51 w 68"/>
                <a:gd name="T17" fmla="*/ 34 h 34"/>
                <a:gd name="T18" fmla="*/ 68 w 68"/>
                <a:gd name="T19" fmla="*/ 34 h 34"/>
                <a:gd name="T20" fmla="*/ 68 w 68"/>
                <a:gd name="T21" fmla="*/ 25 h 34"/>
                <a:gd name="T22" fmla="*/ 51 w 68"/>
                <a:gd name="T23" fmla="*/ 25 h 34"/>
                <a:gd name="T24" fmla="*/ 34 w 68"/>
                <a:gd name="T25" fmla="*/ 25 h 34"/>
                <a:gd name="T26" fmla="*/ 25 w 68"/>
                <a:gd name="T27" fmla="*/ 25 h 34"/>
                <a:gd name="T28" fmla="*/ 17 w 68"/>
                <a:gd name="T29" fmla="*/ 17 h 34"/>
                <a:gd name="T30" fmla="*/ 17 w 68"/>
                <a:gd name="T31" fmla="*/ 17 h 34"/>
                <a:gd name="T32" fmla="*/ 8 w 68"/>
                <a:gd name="T33" fmla="*/ 8 h 34"/>
                <a:gd name="T34" fmla="*/ 0 w 68"/>
                <a:gd name="T35" fmla="*/ 8 h 34"/>
                <a:gd name="T36" fmla="*/ 0 w 68"/>
                <a:gd name="T37" fmla="*/ 0 h 34"/>
                <a:gd name="T38" fmla="*/ 0 w 68"/>
                <a:gd name="T39" fmla="*/ 0 h 34"/>
                <a:gd name="T40" fmla="*/ 0 w 68"/>
                <a:gd name="T41" fmla="*/ 8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34"/>
                <a:gd name="T65" fmla="*/ 68 w 68"/>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34">
                  <a:moveTo>
                    <a:pt x="0" y="8"/>
                  </a:moveTo>
                  <a:lnTo>
                    <a:pt x="0" y="8"/>
                  </a:lnTo>
                  <a:lnTo>
                    <a:pt x="8" y="17"/>
                  </a:lnTo>
                  <a:lnTo>
                    <a:pt x="17" y="25"/>
                  </a:lnTo>
                  <a:lnTo>
                    <a:pt x="25" y="25"/>
                  </a:lnTo>
                  <a:lnTo>
                    <a:pt x="34" y="34"/>
                  </a:lnTo>
                  <a:lnTo>
                    <a:pt x="51" y="34"/>
                  </a:lnTo>
                  <a:lnTo>
                    <a:pt x="68" y="34"/>
                  </a:lnTo>
                  <a:lnTo>
                    <a:pt x="68" y="25"/>
                  </a:lnTo>
                  <a:lnTo>
                    <a:pt x="51" y="25"/>
                  </a:lnTo>
                  <a:lnTo>
                    <a:pt x="34" y="25"/>
                  </a:lnTo>
                  <a:lnTo>
                    <a:pt x="25" y="25"/>
                  </a:lnTo>
                  <a:lnTo>
                    <a:pt x="17" y="17"/>
                  </a:lnTo>
                  <a:lnTo>
                    <a:pt x="8" y="8"/>
                  </a:lnTo>
                  <a:lnTo>
                    <a:pt x="0" y="8"/>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3" name="Freeform 120"/>
            <p:cNvSpPr>
              <a:spLocks/>
            </p:cNvSpPr>
            <p:nvPr/>
          </p:nvSpPr>
          <p:spPr bwMode="auto">
            <a:xfrm>
              <a:off x="1662" y="3298"/>
              <a:ext cx="102" cy="76"/>
            </a:xfrm>
            <a:custGeom>
              <a:avLst/>
              <a:gdLst>
                <a:gd name="T0" fmla="*/ 9 w 102"/>
                <a:gd name="T1" fmla="*/ 0 h 76"/>
                <a:gd name="T2" fmla="*/ 0 w 102"/>
                <a:gd name="T3" fmla="*/ 0 h 76"/>
                <a:gd name="T4" fmla="*/ 17 w 102"/>
                <a:gd name="T5" fmla="*/ 9 h 76"/>
                <a:gd name="T6" fmla="*/ 17 w 102"/>
                <a:gd name="T7" fmla="*/ 17 h 76"/>
                <a:gd name="T8" fmla="*/ 26 w 102"/>
                <a:gd name="T9" fmla="*/ 34 h 76"/>
                <a:gd name="T10" fmla="*/ 34 w 102"/>
                <a:gd name="T11" fmla="*/ 51 h 76"/>
                <a:gd name="T12" fmla="*/ 43 w 102"/>
                <a:gd name="T13" fmla="*/ 59 h 76"/>
                <a:gd name="T14" fmla="*/ 60 w 102"/>
                <a:gd name="T15" fmla="*/ 68 h 76"/>
                <a:gd name="T16" fmla="*/ 76 w 102"/>
                <a:gd name="T17" fmla="*/ 76 h 76"/>
                <a:gd name="T18" fmla="*/ 102 w 102"/>
                <a:gd name="T19" fmla="*/ 76 h 76"/>
                <a:gd name="T20" fmla="*/ 102 w 102"/>
                <a:gd name="T21" fmla="*/ 68 h 76"/>
                <a:gd name="T22" fmla="*/ 76 w 102"/>
                <a:gd name="T23" fmla="*/ 68 h 76"/>
                <a:gd name="T24" fmla="*/ 60 w 102"/>
                <a:gd name="T25" fmla="*/ 68 h 76"/>
                <a:gd name="T26" fmla="*/ 51 w 102"/>
                <a:gd name="T27" fmla="*/ 51 h 76"/>
                <a:gd name="T28" fmla="*/ 43 w 102"/>
                <a:gd name="T29" fmla="*/ 42 h 76"/>
                <a:gd name="T30" fmla="*/ 34 w 102"/>
                <a:gd name="T31" fmla="*/ 34 h 76"/>
                <a:gd name="T32" fmla="*/ 26 w 102"/>
                <a:gd name="T33" fmla="*/ 17 h 76"/>
                <a:gd name="T34" fmla="*/ 17 w 102"/>
                <a:gd name="T35" fmla="*/ 9 h 76"/>
                <a:gd name="T36" fmla="*/ 9 w 102"/>
                <a:gd name="T37" fmla="*/ 0 h 76"/>
                <a:gd name="T38" fmla="*/ 9 w 102"/>
                <a:gd name="T39" fmla="*/ 0 h 76"/>
                <a:gd name="T40" fmla="*/ 9 w 102"/>
                <a:gd name="T41" fmla="*/ 0 h 76"/>
                <a:gd name="T42" fmla="*/ 0 w 102"/>
                <a:gd name="T43" fmla="*/ 0 h 76"/>
                <a:gd name="T44" fmla="*/ 0 w 102"/>
                <a:gd name="T45" fmla="*/ 0 h 76"/>
                <a:gd name="T46" fmla="*/ 9 w 102"/>
                <a:gd name="T47" fmla="*/ 0 h 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
                <a:gd name="T73" fmla="*/ 0 h 76"/>
                <a:gd name="T74" fmla="*/ 102 w 102"/>
                <a:gd name="T75" fmla="*/ 76 h 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 h="76">
                  <a:moveTo>
                    <a:pt x="9" y="0"/>
                  </a:moveTo>
                  <a:lnTo>
                    <a:pt x="0" y="0"/>
                  </a:lnTo>
                  <a:lnTo>
                    <a:pt x="17" y="9"/>
                  </a:lnTo>
                  <a:lnTo>
                    <a:pt x="17" y="17"/>
                  </a:lnTo>
                  <a:lnTo>
                    <a:pt x="26" y="34"/>
                  </a:lnTo>
                  <a:lnTo>
                    <a:pt x="34" y="51"/>
                  </a:lnTo>
                  <a:lnTo>
                    <a:pt x="43" y="59"/>
                  </a:lnTo>
                  <a:lnTo>
                    <a:pt x="60" y="68"/>
                  </a:lnTo>
                  <a:lnTo>
                    <a:pt x="76" y="76"/>
                  </a:lnTo>
                  <a:lnTo>
                    <a:pt x="102" y="76"/>
                  </a:lnTo>
                  <a:lnTo>
                    <a:pt x="102" y="68"/>
                  </a:lnTo>
                  <a:lnTo>
                    <a:pt x="76" y="68"/>
                  </a:lnTo>
                  <a:lnTo>
                    <a:pt x="60" y="68"/>
                  </a:lnTo>
                  <a:lnTo>
                    <a:pt x="51" y="51"/>
                  </a:lnTo>
                  <a:lnTo>
                    <a:pt x="43" y="42"/>
                  </a:lnTo>
                  <a:lnTo>
                    <a:pt x="34" y="34"/>
                  </a:lnTo>
                  <a:lnTo>
                    <a:pt x="26" y="17"/>
                  </a:lnTo>
                  <a:lnTo>
                    <a:pt x="17" y="9"/>
                  </a:lnTo>
                  <a:lnTo>
                    <a:pt x="9" y="0"/>
                  </a:lnTo>
                  <a:lnTo>
                    <a:pt x="0"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4" name="Freeform 121"/>
            <p:cNvSpPr>
              <a:spLocks/>
            </p:cNvSpPr>
            <p:nvPr/>
          </p:nvSpPr>
          <p:spPr bwMode="auto">
            <a:xfrm>
              <a:off x="1671" y="3281"/>
              <a:ext cx="59" cy="17"/>
            </a:xfrm>
            <a:custGeom>
              <a:avLst/>
              <a:gdLst>
                <a:gd name="T0" fmla="*/ 59 w 59"/>
                <a:gd name="T1" fmla="*/ 9 h 17"/>
                <a:gd name="T2" fmla="*/ 59 w 59"/>
                <a:gd name="T3" fmla="*/ 0 h 17"/>
                <a:gd name="T4" fmla="*/ 0 w 59"/>
                <a:gd name="T5" fmla="*/ 17 h 17"/>
                <a:gd name="T6" fmla="*/ 0 w 59"/>
                <a:gd name="T7" fmla="*/ 17 h 17"/>
                <a:gd name="T8" fmla="*/ 59 w 59"/>
                <a:gd name="T9" fmla="*/ 9 h 17"/>
                <a:gd name="T10" fmla="*/ 51 w 59"/>
                <a:gd name="T11" fmla="*/ 9 h 17"/>
                <a:gd name="T12" fmla="*/ 59 w 59"/>
                <a:gd name="T13" fmla="*/ 9 h 17"/>
                <a:gd name="T14" fmla="*/ 59 w 59"/>
                <a:gd name="T15" fmla="*/ 0 h 17"/>
                <a:gd name="T16" fmla="*/ 59 w 59"/>
                <a:gd name="T17" fmla="*/ 0 h 17"/>
                <a:gd name="T18" fmla="*/ 59 w 59"/>
                <a:gd name="T19" fmla="*/ 9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17"/>
                <a:gd name="T32" fmla="*/ 59 w 59"/>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17">
                  <a:moveTo>
                    <a:pt x="59" y="9"/>
                  </a:moveTo>
                  <a:lnTo>
                    <a:pt x="59" y="0"/>
                  </a:lnTo>
                  <a:lnTo>
                    <a:pt x="0" y="17"/>
                  </a:lnTo>
                  <a:lnTo>
                    <a:pt x="59" y="9"/>
                  </a:lnTo>
                  <a:lnTo>
                    <a:pt x="51" y="9"/>
                  </a:lnTo>
                  <a:lnTo>
                    <a:pt x="59" y="9"/>
                  </a:lnTo>
                  <a:lnTo>
                    <a:pt x="59" y="0"/>
                  </a:lnTo>
                  <a:lnTo>
                    <a:pt x="5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5" name="Freeform 122"/>
            <p:cNvSpPr>
              <a:spLocks/>
            </p:cNvSpPr>
            <p:nvPr/>
          </p:nvSpPr>
          <p:spPr bwMode="auto">
            <a:xfrm>
              <a:off x="584" y="2798"/>
              <a:ext cx="1443" cy="1144"/>
            </a:xfrm>
            <a:custGeom>
              <a:avLst/>
              <a:gdLst>
                <a:gd name="T0" fmla="*/ 230 w 1443"/>
                <a:gd name="T1" fmla="*/ 212 h 1144"/>
                <a:gd name="T2" fmla="*/ 306 w 1443"/>
                <a:gd name="T3" fmla="*/ 93 h 1144"/>
                <a:gd name="T4" fmla="*/ 416 w 1443"/>
                <a:gd name="T5" fmla="*/ 26 h 1144"/>
                <a:gd name="T6" fmla="*/ 518 w 1443"/>
                <a:gd name="T7" fmla="*/ 0 h 1144"/>
                <a:gd name="T8" fmla="*/ 628 w 1443"/>
                <a:gd name="T9" fmla="*/ 9 h 1144"/>
                <a:gd name="T10" fmla="*/ 739 w 1443"/>
                <a:gd name="T11" fmla="*/ 26 h 1144"/>
                <a:gd name="T12" fmla="*/ 849 w 1443"/>
                <a:gd name="T13" fmla="*/ 59 h 1144"/>
                <a:gd name="T14" fmla="*/ 951 w 1443"/>
                <a:gd name="T15" fmla="*/ 110 h 1144"/>
                <a:gd name="T16" fmla="*/ 1061 w 1443"/>
                <a:gd name="T17" fmla="*/ 161 h 1144"/>
                <a:gd name="T18" fmla="*/ 1163 w 1443"/>
                <a:gd name="T19" fmla="*/ 204 h 1144"/>
                <a:gd name="T20" fmla="*/ 1188 w 1443"/>
                <a:gd name="T21" fmla="*/ 161 h 1144"/>
                <a:gd name="T22" fmla="*/ 1197 w 1443"/>
                <a:gd name="T23" fmla="*/ 144 h 1144"/>
                <a:gd name="T24" fmla="*/ 1214 w 1443"/>
                <a:gd name="T25" fmla="*/ 161 h 1144"/>
                <a:gd name="T26" fmla="*/ 1239 w 1443"/>
                <a:gd name="T27" fmla="*/ 204 h 1144"/>
                <a:gd name="T28" fmla="*/ 1290 w 1443"/>
                <a:gd name="T29" fmla="*/ 254 h 1144"/>
                <a:gd name="T30" fmla="*/ 1350 w 1443"/>
                <a:gd name="T31" fmla="*/ 297 h 1144"/>
                <a:gd name="T32" fmla="*/ 1401 w 1443"/>
                <a:gd name="T33" fmla="*/ 348 h 1144"/>
                <a:gd name="T34" fmla="*/ 1435 w 1443"/>
                <a:gd name="T35" fmla="*/ 407 h 1144"/>
                <a:gd name="T36" fmla="*/ 1435 w 1443"/>
                <a:gd name="T37" fmla="*/ 449 h 1144"/>
                <a:gd name="T38" fmla="*/ 1418 w 1443"/>
                <a:gd name="T39" fmla="*/ 475 h 1144"/>
                <a:gd name="T40" fmla="*/ 1358 w 1443"/>
                <a:gd name="T41" fmla="*/ 492 h 1144"/>
                <a:gd name="T42" fmla="*/ 1299 w 1443"/>
                <a:gd name="T43" fmla="*/ 483 h 1144"/>
                <a:gd name="T44" fmla="*/ 1231 w 1443"/>
                <a:gd name="T45" fmla="*/ 475 h 1144"/>
                <a:gd name="T46" fmla="*/ 1163 w 1443"/>
                <a:gd name="T47" fmla="*/ 466 h 1144"/>
                <a:gd name="T48" fmla="*/ 1146 w 1443"/>
                <a:gd name="T49" fmla="*/ 492 h 1144"/>
                <a:gd name="T50" fmla="*/ 1095 w 1443"/>
                <a:gd name="T51" fmla="*/ 500 h 1144"/>
                <a:gd name="T52" fmla="*/ 1044 w 1443"/>
                <a:gd name="T53" fmla="*/ 517 h 1144"/>
                <a:gd name="T54" fmla="*/ 1053 w 1443"/>
                <a:gd name="T55" fmla="*/ 559 h 1144"/>
                <a:gd name="T56" fmla="*/ 1087 w 1443"/>
                <a:gd name="T57" fmla="*/ 593 h 1144"/>
                <a:gd name="T58" fmla="*/ 1112 w 1443"/>
                <a:gd name="T59" fmla="*/ 610 h 1144"/>
                <a:gd name="T60" fmla="*/ 1146 w 1443"/>
                <a:gd name="T61" fmla="*/ 636 h 1144"/>
                <a:gd name="T62" fmla="*/ 1104 w 1443"/>
                <a:gd name="T63" fmla="*/ 636 h 1144"/>
                <a:gd name="T64" fmla="*/ 1078 w 1443"/>
                <a:gd name="T65" fmla="*/ 619 h 1144"/>
                <a:gd name="T66" fmla="*/ 1019 w 1443"/>
                <a:gd name="T67" fmla="*/ 602 h 1144"/>
                <a:gd name="T68" fmla="*/ 993 w 1443"/>
                <a:gd name="T69" fmla="*/ 551 h 1144"/>
                <a:gd name="T70" fmla="*/ 925 w 1443"/>
                <a:gd name="T71" fmla="*/ 509 h 1144"/>
                <a:gd name="T72" fmla="*/ 841 w 1443"/>
                <a:gd name="T73" fmla="*/ 483 h 1144"/>
                <a:gd name="T74" fmla="*/ 756 w 1443"/>
                <a:gd name="T75" fmla="*/ 458 h 1144"/>
                <a:gd name="T76" fmla="*/ 671 w 1443"/>
                <a:gd name="T77" fmla="*/ 441 h 1144"/>
                <a:gd name="T78" fmla="*/ 586 w 1443"/>
                <a:gd name="T79" fmla="*/ 441 h 1144"/>
                <a:gd name="T80" fmla="*/ 510 w 1443"/>
                <a:gd name="T81" fmla="*/ 449 h 1144"/>
                <a:gd name="T82" fmla="*/ 442 w 1443"/>
                <a:gd name="T83" fmla="*/ 466 h 1144"/>
                <a:gd name="T84" fmla="*/ 365 w 1443"/>
                <a:gd name="T85" fmla="*/ 483 h 1144"/>
                <a:gd name="T86" fmla="*/ 306 w 1443"/>
                <a:gd name="T87" fmla="*/ 483 h 1144"/>
                <a:gd name="T88" fmla="*/ 255 w 1443"/>
                <a:gd name="T89" fmla="*/ 475 h 1144"/>
                <a:gd name="T90" fmla="*/ 221 w 1443"/>
                <a:gd name="T91" fmla="*/ 441 h 1144"/>
                <a:gd name="T92" fmla="*/ 213 w 1443"/>
                <a:gd name="T93" fmla="*/ 390 h 1144"/>
                <a:gd name="T94" fmla="*/ 119 w 1443"/>
                <a:gd name="T95" fmla="*/ 441 h 1144"/>
                <a:gd name="T96" fmla="*/ 60 w 1443"/>
                <a:gd name="T97" fmla="*/ 525 h 1144"/>
                <a:gd name="T98" fmla="*/ 51 w 1443"/>
                <a:gd name="T99" fmla="*/ 593 h 1144"/>
                <a:gd name="T100" fmla="*/ 68 w 1443"/>
                <a:gd name="T101" fmla="*/ 653 h 1144"/>
                <a:gd name="T102" fmla="*/ 136 w 1443"/>
                <a:gd name="T103" fmla="*/ 864 h 1144"/>
                <a:gd name="T104" fmla="*/ 153 w 1443"/>
                <a:gd name="T105" fmla="*/ 1110 h 1144"/>
                <a:gd name="T106" fmla="*/ 153 w 1443"/>
                <a:gd name="T107" fmla="*/ 1051 h 1144"/>
                <a:gd name="T108" fmla="*/ 119 w 1443"/>
                <a:gd name="T109" fmla="*/ 941 h 1144"/>
                <a:gd name="T110" fmla="*/ 77 w 1443"/>
                <a:gd name="T111" fmla="*/ 814 h 1144"/>
                <a:gd name="T112" fmla="*/ 26 w 1443"/>
                <a:gd name="T113" fmla="*/ 686 h 1144"/>
                <a:gd name="T114" fmla="*/ 0 w 1443"/>
                <a:gd name="T115" fmla="*/ 568 h 1144"/>
                <a:gd name="T116" fmla="*/ 26 w 1443"/>
                <a:gd name="T117" fmla="*/ 458 h 1144"/>
                <a:gd name="T118" fmla="*/ 68 w 1443"/>
                <a:gd name="T119" fmla="*/ 407 h 1144"/>
                <a:gd name="T120" fmla="*/ 102 w 1443"/>
                <a:gd name="T121" fmla="*/ 373 h 1144"/>
                <a:gd name="T122" fmla="*/ 153 w 1443"/>
                <a:gd name="T123" fmla="*/ 348 h 1144"/>
                <a:gd name="T124" fmla="*/ 204 w 1443"/>
                <a:gd name="T125" fmla="*/ 331 h 1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43"/>
                <a:gd name="T190" fmla="*/ 0 h 1144"/>
                <a:gd name="T191" fmla="*/ 1443 w 1443"/>
                <a:gd name="T192" fmla="*/ 1144 h 11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43" h="1144">
                  <a:moveTo>
                    <a:pt x="221" y="322"/>
                  </a:moveTo>
                  <a:lnTo>
                    <a:pt x="221" y="280"/>
                  </a:lnTo>
                  <a:lnTo>
                    <a:pt x="221" y="246"/>
                  </a:lnTo>
                  <a:lnTo>
                    <a:pt x="230" y="212"/>
                  </a:lnTo>
                  <a:lnTo>
                    <a:pt x="246" y="178"/>
                  </a:lnTo>
                  <a:lnTo>
                    <a:pt x="255" y="144"/>
                  </a:lnTo>
                  <a:lnTo>
                    <a:pt x="280" y="119"/>
                  </a:lnTo>
                  <a:lnTo>
                    <a:pt x="306" y="93"/>
                  </a:lnTo>
                  <a:lnTo>
                    <a:pt x="331" y="68"/>
                  </a:lnTo>
                  <a:lnTo>
                    <a:pt x="365" y="51"/>
                  </a:lnTo>
                  <a:lnTo>
                    <a:pt x="391" y="43"/>
                  </a:lnTo>
                  <a:lnTo>
                    <a:pt x="416" y="26"/>
                  </a:lnTo>
                  <a:lnTo>
                    <a:pt x="442" y="17"/>
                  </a:lnTo>
                  <a:lnTo>
                    <a:pt x="467" y="9"/>
                  </a:lnTo>
                  <a:lnTo>
                    <a:pt x="493" y="9"/>
                  </a:lnTo>
                  <a:lnTo>
                    <a:pt x="518" y="0"/>
                  </a:lnTo>
                  <a:lnTo>
                    <a:pt x="543" y="0"/>
                  </a:lnTo>
                  <a:lnTo>
                    <a:pt x="577" y="0"/>
                  </a:lnTo>
                  <a:lnTo>
                    <a:pt x="603" y="0"/>
                  </a:lnTo>
                  <a:lnTo>
                    <a:pt x="628" y="9"/>
                  </a:lnTo>
                  <a:lnTo>
                    <a:pt x="654" y="9"/>
                  </a:lnTo>
                  <a:lnTo>
                    <a:pt x="679" y="17"/>
                  </a:lnTo>
                  <a:lnTo>
                    <a:pt x="713" y="17"/>
                  </a:lnTo>
                  <a:lnTo>
                    <a:pt x="739" y="26"/>
                  </a:lnTo>
                  <a:lnTo>
                    <a:pt x="764" y="34"/>
                  </a:lnTo>
                  <a:lnTo>
                    <a:pt x="790" y="43"/>
                  </a:lnTo>
                  <a:lnTo>
                    <a:pt x="815" y="51"/>
                  </a:lnTo>
                  <a:lnTo>
                    <a:pt x="849" y="59"/>
                  </a:lnTo>
                  <a:lnTo>
                    <a:pt x="874" y="76"/>
                  </a:lnTo>
                  <a:lnTo>
                    <a:pt x="900" y="85"/>
                  </a:lnTo>
                  <a:lnTo>
                    <a:pt x="925" y="102"/>
                  </a:lnTo>
                  <a:lnTo>
                    <a:pt x="951" y="110"/>
                  </a:lnTo>
                  <a:lnTo>
                    <a:pt x="976" y="119"/>
                  </a:lnTo>
                  <a:lnTo>
                    <a:pt x="1010" y="136"/>
                  </a:lnTo>
                  <a:lnTo>
                    <a:pt x="1036" y="144"/>
                  </a:lnTo>
                  <a:lnTo>
                    <a:pt x="1061" y="161"/>
                  </a:lnTo>
                  <a:lnTo>
                    <a:pt x="1087" y="170"/>
                  </a:lnTo>
                  <a:lnTo>
                    <a:pt x="1112" y="178"/>
                  </a:lnTo>
                  <a:lnTo>
                    <a:pt x="1138" y="195"/>
                  </a:lnTo>
                  <a:lnTo>
                    <a:pt x="1163" y="204"/>
                  </a:lnTo>
                  <a:lnTo>
                    <a:pt x="1188" y="212"/>
                  </a:lnTo>
                  <a:lnTo>
                    <a:pt x="1188" y="195"/>
                  </a:lnTo>
                  <a:lnTo>
                    <a:pt x="1188" y="178"/>
                  </a:lnTo>
                  <a:lnTo>
                    <a:pt x="1188" y="161"/>
                  </a:lnTo>
                  <a:lnTo>
                    <a:pt x="1188" y="153"/>
                  </a:lnTo>
                  <a:lnTo>
                    <a:pt x="1188" y="144"/>
                  </a:lnTo>
                  <a:lnTo>
                    <a:pt x="1197" y="144"/>
                  </a:lnTo>
                  <a:lnTo>
                    <a:pt x="1205" y="144"/>
                  </a:lnTo>
                  <a:lnTo>
                    <a:pt x="1205" y="153"/>
                  </a:lnTo>
                  <a:lnTo>
                    <a:pt x="1214" y="153"/>
                  </a:lnTo>
                  <a:lnTo>
                    <a:pt x="1214" y="161"/>
                  </a:lnTo>
                  <a:lnTo>
                    <a:pt x="1222" y="161"/>
                  </a:lnTo>
                  <a:lnTo>
                    <a:pt x="1231" y="178"/>
                  </a:lnTo>
                  <a:lnTo>
                    <a:pt x="1231" y="195"/>
                  </a:lnTo>
                  <a:lnTo>
                    <a:pt x="1239" y="204"/>
                  </a:lnTo>
                  <a:lnTo>
                    <a:pt x="1248" y="212"/>
                  </a:lnTo>
                  <a:lnTo>
                    <a:pt x="1256" y="229"/>
                  </a:lnTo>
                  <a:lnTo>
                    <a:pt x="1273" y="237"/>
                  </a:lnTo>
                  <a:lnTo>
                    <a:pt x="1290" y="254"/>
                  </a:lnTo>
                  <a:lnTo>
                    <a:pt x="1307" y="263"/>
                  </a:lnTo>
                  <a:lnTo>
                    <a:pt x="1324" y="271"/>
                  </a:lnTo>
                  <a:lnTo>
                    <a:pt x="1333" y="288"/>
                  </a:lnTo>
                  <a:lnTo>
                    <a:pt x="1350" y="297"/>
                  </a:lnTo>
                  <a:lnTo>
                    <a:pt x="1367" y="305"/>
                  </a:lnTo>
                  <a:lnTo>
                    <a:pt x="1375" y="322"/>
                  </a:lnTo>
                  <a:lnTo>
                    <a:pt x="1392" y="331"/>
                  </a:lnTo>
                  <a:lnTo>
                    <a:pt x="1401" y="348"/>
                  </a:lnTo>
                  <a:lnTo>
                    <a:pt x="1409" y="364"/>
                  </a:lnTo>
                  <a:lnTo>
                    <a:pt x="1418" y="373"/>
                  </a:lnTo>
                  <a:lnTo>
                    <a:pt x="1426" y="390"/>
                  </a:lnTo>
                  <a:lnTo>
                    <a:pt x="1435" y="407"/>
                  </a:lnTo>
                  <a:lnTo>
                    <a:pt x="1443" y="424"/>
                  </a:lnTo>
                  <a:lnTo>
                    <a:pt x="1443" y="432"/>
                  </a:lnTo>
                  <a:lnTo>
                    <a:pt x="1443" y="441"/>
                  </a:lnTo>
                  <a:lnTo>
                    <a:pt x="1435" y="449"/>
                  </a:lnTo>
                  <a:lnTo>
                    <a:pt x="1435" y="458"/>
                  </a:lnTo>
                  <a:lnTo>
                    <a:pt x="1426" y="466"/>
                  </a:lnTo>
                  <a:lnTo>
                    <a:pt x="1426" y="475"/>
                  </a:lnTo>
                  <a:lnTo>
                    <a:pt x="1418" y="475"/>
                  </a:lnTo>
                  <a:lnTo>
                    <a:pt x="1409" y="483"/>
                  </a:lnTo>
                  <a:lnTo>
                    <a:pt x="1392" y="483"/>
                  </a:lnTo>
                  <a:lnTo>
                    <a:pt x="1375" y="492"/>
                  </a:lnTo>
                  <a:lnTo>
                    <a:pt x="1358" y="492"/>
                  </a:lnTo>
                  <a:lnTo>
                    <a:pt x="1341" y="492"/>
                  </a:lnTo>
                  <a:lnTo>
                    <a:pt x="1324" y="492"/>
                  </a:lnTo>
                  <a:lnTo>
                    <a:pt x="1316" y="492"/>
                  </a:lnTo>
                  <a:lnTo>
                    <a:pt x="1299" y="483"/>
                  </a:lnTo>
                  <a:lnTo>
                    <a:pt x="1282" y="483"/>
                  </a:lnTo>
                  <a:lnTo>
                    <a:pt x="1265" y="483"/>
                  </a:lnTo>
                  <a:lnTo>
                    <a:pt x="1248" y="475"/>
                  </a:lnTo>
                  <a:lnTo>
                    <a:pt x="1231" y="475"/>
                  </a:lnTo>
                  <a:lnTo>
                    <a:pt x="1214" y="475"/>
                  </a:lnTo>
                  <a:lnTo>
                    <a:pt x="1197" y="475"/>
                  </a:lnTo>
                  <a:lnTo>
                    <a:pt x="1180" y="466"/>
                  </a:lnTo>
                  <a:lnTo>
                    <a:pt x="1163" y="466"/>
                  </a:lnTo>
                  <a:lnTo>
                    <a:pt x="1146" y="475"/>
                  </a:lnTo>
                  <a:lnTo>
                    <a:pt x="1146" y="483"/>
                  </a:lnTo>
                  <a:lnTo>
                    <a:pt x="1146" y="492"/>
                  </a:lnTo>
                  <a:lnTo>
                    <a:pt x="1146" y="500"/>
                  </a:lnTo>
                  <a:lnTo>
                    <a:pt x="1129" y="500"/>
                  </a:lnTo>
                  <a:lnTo>
                    <a:pt x="1112" y="500"/>
                  </a:lnTo>
                  <a:lnTo>
                    <a:pt x="1095" y="500"/>
                  </a:lnTo>
                  <a:lnTo>
                    <a:pt x="1078" y="500"/>
                  </a:lnTo>
                  <a:lnTo>
                    <a:pt x="1070" y="509"/>
                  </a:lnTo>
                  <a:lnTo>
                    <a:pt x="1053" y="509"/>
                  </a:lnTo>
                  <a:lnTo>
                    <a:pt x="1044" y="517"/>
                  </a:lnTo>
                  <a:lnTo>
                    <a:pt x="1044" y="534"/>
                  </a:lnTo>
                  <a:lnTo>
                    <a:pt x="1044" y="542"/>
                  </a:lnTo>
                  <a:lnTo>
                    <a:pt x="1044" y="551"/>
                  </a:lnTo>
                  <a:lnTo>
                    <a:pt x="1053" y="559"/>
                  </a:lnTo>
                  <a:lnTo>
                    <a:pt x="1061" y="568"/>
                  </a:lnTo>
                  <a:lnTo>
                    <a:pt x="1070" y="576"/>
                  </a:lnTo>
                  <a:lnTo>
                    <a:pt x="1078" y="585"/>
                  </a:lnTo>
                  <a:lnTo>
                    <a:pt x="1087" y="593"/>
                  </a:lnTo>
                  <a:lnTo>
                    <a:pt x="1095" y="593"/>
                  </a:lnTo>
                  <a:lnTo>
                    <a:pt x="1104" y="602"/>
                  </a:lnTo>
                  <a:lnTo>
                    <a:pt x="1112" y="610"/>
                  </a:lnTo>
                  <a:lnTo>
                    <a:pt x="1121" y="610"/>
                  </a:lnTo>
                  <a:lnTo>
                    <a:pt x="1129" y="619"/>
                  </a:lnTo>
                  <a:lnTo>
                    <a:pt x="1138" y="627"/>
                  </a:lnTo>
                  <a:lnTo>
                    <a:pt x="1146" y="636"/>
                  </a:lnTo>
                  <a:lnTo>
                    <a:pt x="1146" y="644"/>
                  </a:lnTo>
                  <a:lnTo>
                    <a:pt x="1129" y="644"/>
                  </a:lnTo>
                  <a:lnTo>
                    <a:pt x="1112" y="644"/>
                  </a:lnTo>
                  <a:lnTo>
                    <a:pt x="1104" y="636"/>
                  </a:lnTo>
                  <a:lnTo>
                    <a:pt x="1095" y="636"/>
                  </a:lnTo>
                  <a:lnTo>
                    <a:pt x="1087" y="627"/>
                  </a:lnTo>
                  <a:lnTo>
                    <a:pt x="1078" y="619"/>
                  </a:lnTo>
                  <a:lnTo>
                    <a:pt x="1070" y="619"/>
                  </a:lnTo>
                  <a:lnTo>
                    <a:pt x="1044" y="619"/>
                  </a:lnTo>
                  <a:lnTo>
                    <a:pt x="1027" y="610"/>
                  </a:lnTo>
                  <a:lnTo>
                    <a:pt x="1019" y="602"/>
                  </a:lnTo>
                  <a:lnTo>
                    <a:pt x="1010" y="593"/>
                  </a:lnTo>
                  <a:lnTo>
                    <a:pt x="1002" y="576"/>
                  </a:lnTo>
                  <a:lnTo>
                    <a:pt x="1002" y="568"/>
                  </a:lnTo>
                  <a:lnTo>
                    <a:pt x="993" y="551"/>
                  </a:lnTo>
                  <a:lnTo>
                    <a:pt x="985" y="542"/>
                  </a:lnTo>
                  <a:lnTo>
                    <a:pt x="959" y="534"/>
                  </a:lnTo>
                  <a:lnTo>
                    <a:pt x="942" y="517"/>
                  </a:lnTo>
                  <a:lnTo>
                    <a:pt x="925" y="509"/>
                  </a:lnTo>
                  <a:lnTo>
                    <a:pt x="900" y="500"/>
                  </a:lnTo>
                  <a:lnTo>
                    <a:pt x="883" y="492"/>
                  </a:lnTo>
                  <a:lnTo>
                    <a:pt x="857" y="483"/>
                  </a:lnTo>
                  <a:lnTo>
                    <a:pt x="841" y="483"/>
                  </a:lnTo>
                  <a:lnTo>
                    <a:pt x="815" y="475"/>
                  </a:lnTo>
                  <a:lnTo>
                    <a:pt x="798" y="466"/>
                  </a:lnTo>
                  <a:lnTo>
                    <a:pt x="773" y="466"/>
                  </a:lnTo>
                  <a:lnTo>
                    <a:pt x="756" y="458"/>
                  </a:lnTo>
                  <a:lnTo>
                    <a:pt x="730" y="458"/>
                  </a:lnTo>
                  <a:lnTo>
                    <a:pt x="713" y="449"/>
                  </a:lnTo>
                  <a:lnTo>
                    <a:pt x="688" y="449"/>
                  </a:lnTo>
                  <a:lnTo>
                    <a:pt x="671" y="441"/>
                  </a:lnTo>
                  <a:lnTo>
                    <a:pt x="645" y="441"/>
                  </a:lnTo>
                  <a:lnTo>
                    <a:pt x="628" y="441"/>
                  </a:lnTo>
                  <a:lnTo>
                    <a:pt x="603" y="441"/>
                  </a:lnTo>
                  <a:lnTo>
                    <a:pt x="586" y="441"/>
                  </a:lnTo>
                  <a:lnTo>
                    <a:pt x="569" y="441"/>
                  </a:lnTo>
                  <a:lnTo>
                    <a:pt x="552" y="441"/>
                  </a:lnTo>
                  <a:lnTo>
                    <a:pt x="535" y="441"/>
                  </a:lnTo>
                  <a:lnTo>
                    <a:pt x="510" y="449"/>
                  </a:lnTo>
                  <a:lnTo>
                    <a:pt x="493" y="449"/>
                  </a:lnTo>
                  <a:lnTo>
                    <a:pt x="476" y="458"/>
                  </a:lnTo>
                  <a:lnTo>
                    <a:pt x="459" y="466"/>
                  </a:lnTo>
                  <a:lnTo>
                    <a:pt x="442" y="466"/>
                  </a:lnTo>
                  <a:lnTo>
                    <a:pt x="425" y="475"/>
                  </a:lnTo>
                  <a:lnTo>
                    <a:pt x="408" y="475"/>
                  </a:lnTo>
                  <a:lnTo>
                    <a:pt x="382" y="483"/>
                  </a:lnTo>
                  <a:lnTo>
                    <a:pt x="365" y="483"/>
                  </a:lnTo>
                  <a:lnTo>
                    <a:pt x="348" y="483"/>
                  </a:lnTo>
                  <a:lnTo>
                    <a:pt x="340" y="492"/>
                  </a:lnTo>
                  <a:lnTo>
                    <a:pt x="323" y="492"/>
                  </a:lnTo>
                  <a:lnTo>
                    <a:pt x="306" y="483"/>
                  </a:lnTo>
                  <a:lnTo>
                    <a:pt x="297" y="483"/>
                  </a:lnTo>
                  <a:lnTo>
                    <a:pt x="280" y="483"/>
                  </a:lnTo>
                  <a:lnTo>
                    <a:pt x="272" y="475"/>
                  </a:lnTo>
                  <a:lnTo>
                    <a:pt x="255" y="475"/>
                  </a:lnTo>
                  <a:lnTo>
                    <a:pt x="246" y="466"/>
                  </a:lnTo>
                  <a:lnTo>
                    <a:pt x="238" y="458"/>
                  </a:lnTo>
                  <a:lnTo>
                    <a:pt x="230" y="449"/>
                  </a:lnTo>
                  <a:lnTo>
                    <a:pt x="221" y="441"/>
                  </a:lnTo>
                  <a:lnTo>
                    <a:pt x="213" y="432"/>
                  </a:lnTo>
                  <a:lnTo>
                    <a:pt x="213" y="424"/>
                  </a:lnTo>
                  <a:lnTo>
                    <a:pt x="213" y="407"/>
                  </a:lnTo>
                  <a:lnTo>
                    <a:pt x="213" y="390"/>
                  </a:lnTo>
                  <a:lnTo>
                    <a:pt x="213" y="373"/>
                  </a:lnTo>
                  <a:lnTo>
                    <a:pt x="179" y="398"/>
                  </a:lnTo>
                  <a:lnTo>
                    <a:pt x="145" y="415"/>
                  </a:lnTo>
                  <a:lnTo>
                    <a:pt x="119" y="441"/>
                  </a:lnTo>
                  <a:lnTo>
                    <a:pt x="102" y="458"/>
                  </a:lnTo>
                  <a:lnTo>
                    <a:pt x="85" y="483"/>
                  </a:lnTo>
                  <a:lnTo>
                    <a:pt x="68" y="500"/>
                  </a:lnTo>
                  <a:lnTo>
                    <a:pt x="60" y="525"/>
                  </a:lnTo>
                  <a:lnTo>
                    <a:pt x="60" y="542"/>
                  </a:lnTo>
                  <a:lnTo>
                    <a:pt x="51" y="559"/>
                  </a:lnTo>
                  <a:lnTo>
                    <a:pt x="51" y="576"/>
                  </a:lnTo>
                  <a:lnTo>
                    <a:pt x="51" y="593"/>
                  </a:lnTo>
                  <a:lnTo>
                    <a:pt x="60" y="610"/>
                  </a:lnTo>
                  <a:lnTo>
                    <a:pt x="60" y="627"/>
                  </a:lnTo>
                  <a:lnTo>
                    <a:pt x="60" y="636"/>
                  </a:lnTo>
                  <a:lnTo>
                    <a:pt x="68" y="653"/>
                  </a:lnTo>
                  <a:lnTo>
                    <a:pt x="68" y="661"/>
                  </a:lnTo>
                  <a:lnTo>
                    <a:pt x="94" y="729"/>
                  </a:lnTo>
                  <a:lnTo>
                    <a:pt x="111" y="797"/>
                  </a:lnTo>
                  <a:lnTo>
                    <a:pt x="136" y="864"/>
                  </a:lnTo>
                  <a:lnTo>
                    <a:pt x="145" y="941"/>
                  </a:lnTo>
                  <a:lnTo>
                    <a:pt x="153" y="1000"/>
                  </a:lnTo>
                  <a:lnTo>
                    <a:pt x="162" y="1059"/>
                  </a:lnTo>
                  <a:lnTo>
                    <a:pt x="153" y="1110"/>
                  </a:lnTo>
                  <a:lnTo>
                    <a:pt x="145" y="1144"/>
                  </a:lnTo>
                  <a:lnTo>
                    <a:pt x="153" y="1110"/>
                  </a:lnTo>
                  <a:lnTo>
                    <a:pt x="153" y="1085"/>
                  </a:lnTo>
                  <a:lnTo>
                    <a:pt x="153" y="1051"/>
                  </a:lnTo>
                  <a:lnTo>
                    <a:pt x="145" y="1025"/>
                  </a:lnTo>
                  <a:lnTo>
                    <a:pt x="136" y="1000"/>
                  </a:lnTo>
                  <a:lnTo>
                    <a:pt x="136" y="966"/>
                  </a:lnTo>
                  <a:lnTo>
                    <a:pt x="119" y="941"/>
                  </a:lnTo>
                  <a:lnTo>
                    <a:pt x="111" y="907"/>
                  </a:lnTo>
                  <a:lnTo>
                    <a:pt x="102" y="881"/>
                  </a:lnTo>
                  <a:lnTo>
                    <a:pt x="94" y="847"/>
                  </a:lnTo>
                  <a:lnTo>
                    <a:pt x="77" y="814"/>
                  </a:lnTo>
                  <a:lnTo>
                    <a:pt x="68" y="788"/>
                  </a:lnTo>
                  <a:lnTo>
                    <a:pt x="51" y="754"/>
                  </a:lnTo>
                  <a:lnTo>
                    <a:pt x="43" y="720"/>
                  </a:lnTo>
                  <a:lnTo>
                    <a:pt x="26" y="686"/>
                  </a:lnTo>
                  <a:lnTo>
                    <a:pt x="17" y="661"/>
                  </a:lnTo>
                  <a:lnTo>
                    <a:pt x="9" y="627"/>
                  </a:lnTo>
                  <a:lnTo>
                    <a:pt x="9" y="602"/>
                  </a:lnTo>
                  <a:lnTo>
                    <a:pt x="0" y="568"/>
                  </a:lnTo>
                  <a:lnTo>
                    <a:pt x="0" y="542"/>
                  </a:lnTo>
                  <a:lnTo>
                    <a:pt x="9" y="509"/>
                  </a:lnTo>
                  <a:lnTo>
                    <a:pt x="17" y="483"/>
                  </a:lnTo>
                  <a:lnTo>
                    <a:pt x="26" y="458"/>
                  </a:lnTo>
                  <a:lnTo>
                    <a:pt x="43" y="432"/>
                  </a:lnTo>
                  <a:lnTo>
                    <a:pt x="51" y="424"/>
                  </a:lnTo>
                  <a:lnTo>
                    <a:pt x="60" y="415"/>
                  </a:lnTo>
                  <a:lnTo>
                    <a:pt x="68" y="407"/>
                  </a:lnTo>
                  <a:lnTo>
                    <a:pt x="77" y="398"/>
                  </a:lnTo>
                  <a:lnTo>
                    <a:pt x="85" y="390"/>
                  </a:lnTo>
                  <a:lnTo>
                    <a:pt x="94" y="381"/>
                  </a:lnTo>
                  <a:lnTo>
                    <a:pt x="102" y="373"/>
                  </a:lnTo>
                  <a:lnTo>
                    <a:pt x="119" y="364"/>
                  </a:lnTo>
                  <a:lnTo>
                    <a:pt x="128" y="356"/>
                  </a:lnTo>
                  <a:lnTo>
                    <a:pt x="136" y="356"/>
                  </a:lnTo>
                  <a:lnTo>
                    <a:pt x="153" y="348"/>
                  </a:lnTo>
                  <a:lnTo>
                    <a:pt x="162" y="339"/>
                  </a:lnTo>
                  <a:lnTo>
                    <a:pt x="179" y="339"/>
                  </a:lnTo>
                  <a:lnTo>
                    <a:pt x="187" y="331"/>
                  </a:lnTo>
                  <a:lnTo>
                    <a:pt x="204" y="331"/>
                  </a:lnTo>
                  <a:lnTo>
                    <a:pt x="221" y="322"/>
                  </a:lnTo>
                  <a:close/>
                </a:path>
              </a:pathLst>
            </a:custGeom>
            <a:solidFill>
              <a:srgbClr val="4C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6" name="Freeform 123"/>
            <p:cNvSpPr>
              <a:spLocks/>
            </p:cNvSpPr>
            <p:nvPr/>
          </p:nvSpPr>
          <p:spPr bwMode="auto">
            <a:xfrm>
              <a:off x="797" y="2866"/>
              <a:ext cx="127" cy="254"/>
            </a:xfrm>
            <a:custGeom>
              <a:avLst/>
              <a:gdLst>
                <a:gd name="T0" fmla="*/ 118 w 127"/>
                <a:gd name="T1" fmla="*/ 0 h 254"/>
                <a:gd name="T2" fmla="*/ 118 w 127"/>
                <a:gd name="T3" fmla="*/ 0 h 254"/>
                <a:gd name="T4" fmla="*/ 93 w 127"/>
                <a:gd name="T5" fmla="*/ 17 h 254"/>
                <a:gd name="T6" fmla="*/ 67 w 127"/>
                <a:gd name="T7" fmla="*/ 42 h 254"/>
                <a:gd name="T8" fmla="*/ 42 w 127"/>
                <a:gd name="T9" fmla="*/ 76 h 254"/>
                <a:gd name="T10" fmla="*/ 25 w 127"/>
                <a:gd name="T11" fmla="*/ 110 h 254"/>
                <a:gd name="T12" fmla="*/ 17 w 127"/>
                <a:gd name="T13" fmla="*/ 136 h 254"/>
                <a:gd name="T14" fmla="*/ 8 w 127"/>
                <a:gd name="T15" fmla="*/ 178 h 254"/>
                <a:gd name="T16" fmla="*/ 0 w 127"/>
                <a:gd name="T17" fmla="*/ 212 h 254"/>
                <a:gd name="T18" fmla="*/ 0 w 127"/>
                <a:gd name="T19" fmla="*/ 254 h 254"/>
                <a:gd name="T20" fmla="*/ 8 w 127"/>
                <a:gd name="T21" fmla="*/ 254 h 254"/>
                <a:gd name="T22" fmla="*/ 8 w 127"/>
                <a:gd name="T23" fmla="*/ 212 h 254"/>
                <a:gd name="T24" fmla="*/ 17 w 127"/>
                <a:gd name="T25" fmla="*/ 178 h 254"/>
                <a:gd name="T26" fmla="*/ 17 w 127"/>
                <a:gd name="T27" fmla="*/ 144 h 254"/>
                <a:gd name="T28" fmla="*/ 33 w 127"/>
                <a:gd name="T29" fmla="*/ 110 h 254"/>
                <a:gd name="T30" fmla="*/ 50 w 127"/>
                <a:gd name="T31" fmla="*/ 76 h 254"/>
                <a:gd name="T32" fmla="*/ 67 w 127"/>
                <a:gd name="T33" fmla="*/ 51 h 254"/>
                <a:gd name="T34" fmla="*/ 93 w 127"/>
                <a:gd name="T35" fmla="*/ 25 h 254"/>
                <a:gd name="T36" fmla="*/ 127 w 127"/>
                <a:gd name="T37" fmla="*/ 0 h 254"/>
                <a:gd name="T38" fmla="*/ 127 w 127"/>
                <a:gd name="T39" fmla="*/ 0 h 254"/>
                <a:gd name="T40" fmla="*/ 118 w 127"/>
                <a:gd name="T41" fmla="*/ 0 h 2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254"/>
                <a:gd name="T65" fmla="*/ 127 w 127"/>
                <a:gd name="T66" fmla="*/ 254 h 2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254">
                  <a:moveTo>
                    <a:pt x="118" y="0"/>
                  </a:moveTo>
                  <a:lnTo>
                    <a:pt x="118" y="0"/>
                  </a:lnTo>
                  <a:lnTo>
                    <a:pt x="93" y="17"/>
                  </a:lnTo>
                  <a:lnTo>
                    <a:pt x="67" y="42"/>
                  </a:lnTo>
                  <a:lnTo>
                    <a:pt x="42" y="76"/>
                  </a:lnTo>
                  <a:lnTo>
                    <a:pt x="25" y="110"/>
                  </a:lnTo>
                  <a:lnTo>
                    <a:pt x="17" y="136"/>
                  </a:lnTo>
                  <a:lnTo>
                    <a:pt x="8" y="178"/>
                  </a:lnTo>
                  <a:lnTo>
                    <a:pt x="0" y="212"/>
                  </a:lnTo>
                  <a:lnTo>
                    <a:pt x="0" y="254"/>
                  </a:lnTo>
                  <a:lnTo>
                    <a:pt x="8" y="254"/>
                  </a:lnTo>
                  <a:lnTo>
                    <a:pt x="8" y="212"/>
                  </a:lnTo>
                  <a:lnTo>
                    <a:pt x="17" y="178"/>
                  </a:lnTo>
                  <a:lnTo>
                    <a:pt x="17" y="144"/>
                  </a:lnTo>
                  <a:lnTo>
                    <a:pt x="33" y="110"/>
                  </a:lnTo>
                  <a:lnTo>
                    <a:pt x="50" y="76"/>
                  </a:lnTo>
                  <a:lnTo>
                    <a:pt x="67" y="51"/>
                  </a:lnTo>
                  <a:lnTo>
                    <a:pt x="93" y="25"/>
                  </a:lnTo>
                  <a:lnTo>
                    <a:pt x="127" y="0"/>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7" name="Freeform 124"/>
            <p:cNvSpPr>
              <a:spLocks/>
            </p:cNvSpPr>
            <p:nvPr/>
          </p:nvSpPr>
          <p:spPr bwMode="auto">
            <a:xfrm>
              <a:off x="915" y="2798"/>
              <a:ext cx="857" cy="220"/>
            </a:xfrm>
            <a:custGeom>
              <a:avLst/>
              <a:gdLst>
                <a:gd name="T0" fmla="*/ 857 w 857"/>
                <a:gd name="T1" fmla="*/ 212 h 220"/>
                <a:gd name="T2" fmla="*/ 807 w 857"/>
                <a:gd name="T3" fmla="*/ 187 h 220"/>
                <a:gd name="T4" fmla="*/ 756 w 857"/>
                <a:gd name="T5" fmla="*/ 170 h 220"/>
                <a:gd name="T6" fmla="*/ 705 w 857"/>
                <a:gd name="T7" fmla="*/ 144 h 220"/>
                <a:gd name="T8" fmla="*/ 654 w 857"/>
                <a:gd name="T9" fmla="*/ 119 h 220"/>
                <a:gd name="T10" fmla="*/ 594 w 857"/>
                <a:gd name="T11" fmla="*/ 93 h 220"/>
                <a:gd name="T12" fmla="*/ 543 w 857"/>
                <a:gd name="T13" fmla="*/ 68 h 220"/>
                <a:gd name="T14" fmla="*/ 484 w 857"/>
                <a:gd name="T15" fmla="*/ 51 h 220"/>
                <a:gd name="T16" fmla="*/ 433 w 857"/>
                <a:gd name="T17" fmla="*/ 34 h 220"/>
                <a:gd name="T18" fmla="*/ 382 w 857"/>
                <a:gd name="T19" fmla="*/ 17 h 220"/>
                <a:gd name="T20" fmla="*/ 323 w 857"/>
                <a:gd name="T21" fmla="*/ 9 h 220"/>
                <a:gd name="T22" fmla="*/ 272 w 857"/>
                <a:gd name="T23" fmla="*/ 0 h 220"/>
                <a:gd name="T24" fmla="*/ 212 w 857"/>
                <a:gd name="T25" fmla="*/ 0 h 220"/>
                <a:gd name="T26" fmla="*/ 162 w 857"/>
                <a:gd name="T27" fmla="*/ 0 h 220"/>
                <a:gd name="T28" fmla="*/ 111 w 857"/>
                <a:gd name="T29" fmla="*/ 17 h 220"/>
                <a:gd name="T30" fmla="*/ 51 w 857"/>
                <a:gd name="T31" fmla="*/ 34 h 220"/>
                <a:gd name="T32" fmla="*/ 0 w 857"/>
                <a:gd name="T33" fmla="*/ 68 h 220"/>
                <a:gd name="T34" fmla="*/ 34 w 857"/>
                <a:gd name="T35" fmla="*/ 59 h 220"/>
                <a:gd name="T36" fmla="*/ 85 w 857"/>
                <a:gd name="T37" fmla="*/ 34 h 220"/>
                <a:gd name="T38" fmla="*/ 136 w 857"/>
                <a:gd name="T39" fmla="*/ 17 h 220"/>
                <a:gd name="T40" fmla="*/ 187 w 857"/>
                <a:gd name="T41" fmla="*/ 9 h 220"/>
                <a:gd name="T42" fmla="*/ 246 w 857"/>
                <a:gd name="T43" fmla="*/ 9 h 220"/>
                <a:gd name="T44" fmla="*/ 297 w 857"/>
                <a:gd name="T45" fmla="*/ 9 h 220"/>
                <a:gd name="T46" fmla="*/ 348 w 857"/>
                <a:gd name="T47" fmla="*/ 17 h 220"/>
                <a:gd name="T48" fmla="*/ 408 w 857"/>
                <a:gd name="T49" fmla="*/ 34 h 220"/>
                <a:gd name="T50" fmla="*/ 459 w 857"/>
                <a:gd name="T51" fmla="*/ 51 h 220"/>
                <a:gd name="T52" fmla="*/ 510 w 857"/>
                <a:gd name="T53" fmla="*/ 68 h 220"/>
                <a:gd name="T54" fmla="*/ 569 w 857"/>
                <a:gd name="T55" fmla="*/ 85 h 220"/>
                <a:gd name="T56" fmla="*/ 620 w 857"/>
                <a:gd name="T57" fmla="*/ 110 h 220"/>
                <a:gd name="T58" fmla="*/ 671 w 857"/>
                <a:gd name="T59" fmla="*/ 136 h 220"/>
                <a:gd name="T60" fmla="*/ 722 w 857"/>
                <a:gd name="T61" fmla="*/ 161 h 220"/>
                <a:gd name="T62" fmla="*/ 781 w 857"/>
                <a:gd name="T63" fmla="*/ 187 h 220"/>
                <a:gd name="T64" fmla="*/ 832 w 857"/>
                <a:gd name="T65" fmla="*/ 204 h 220"/>
                <a:gd name="T66" fmla="*/ 857 w 857"/>
                <a:gd name="T67" fmla="*/ 212 h 220"/>
                <a:gd name="T68" fmla="*/ 857 w 857"/>
                <a:gd name="T69" fmla="*/ 220 h 220"/>
                <a:gd name="T70" fmla="*/ 849 w 857"/>
                <a:gd name="T71" fmla="*/ 212 h 2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7"/>
                <a:gd name="T109" fmla="*/ 0 h 220"/>
                <a:gd name="T110" fmla="*/ 857 w 857"/>
                <a:gd name="T111" fmla="*/ 220 h 2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7" h="220">
                  <a:moveTo>
                    <a:pt x="849" y="212"/>
                  </a:moveTo>
                  <a:lnTo>
                    <a:pt x="857" y="212"/>
                  </a:lnTo>
                  <a:lnTo>
                    <a:pt x="832" y="195"/>
                  </a:lnTo>
                  <a:lnTo>
                    <a:pt x="807" y="187"/>
                  </a:lnTo>
                  <a:lnTo>
                    <a:pt x="781" y="178"/>
                  </a:lnTo>
                  <a:lnTo>
                    <a:pt x="756" y="170"/>
                  </a:lnTo>
                  <a:lnTo>
                    <a:pt x="730" y="153"/>
                  </a:lnTo>
                  <a:lnTo>
                    <a:pt x="705" y="144"/>
                  </a:lnTo>
                  <a:lnTo>
                    <a:pt x="679" y="127"/>
                  </a:lnTo>
                  <a:lnTo>
                    <a:pt x="654" y="119"/>
                  </a:lnTo>
                  <a:lnTo>
                    <a:pt x="620" y="110"/>
                  </a:lnTo>
                  <a:lnTo>
                    <a:pt x="594" y="93"/>
                  </a:lnTo>
                  <a:lnTo>
                    <a:pt x="569" y="85"/>
                  </a:lnTo>
                  <a:lnTo>
                    <a:pt x="543" y="68"/>
                  </a:lnTo>
                  <a:lnTo>
                    <a:pt x="518" y="59"/>
                  </a:lnTo>
                  <a:lnTo>
                    <a:pt x="484" y="51"/>
                  </a:lnTo>
                  <a:lnTo>
                    <a:pt x="459" y="43"/>
                  </a:lnTo>
                  <a:lnTo>
                    <a:pt x="433" y="34"/>
                  </a:lnTo>
                  <a:lnTo>
                    <a:pt x="408" y="26"/>
                  </a:lnTo>
                  <a:lnTo>
                    <a:pt x="382" y="17"/>
                  </a:lnTo>
                  <a:lnTo>
                    <a:pt x="348" y="9"/>
                  </a:lnTo>
                  <a:lnTo>
                    <a:pt x="323" y="9"/>
                  </a:lnTo>
                  <a:lnTo>
                    <a:pt x="297" y="0"/>
                  </a:lnTo>
                  <a:lnTo>
                    <a:pt x="272" y="0"/>
                  </a:lnTo>
                  <a:lnTo>
                    <a:pt x="246" y="0"/>
                  </a:lnTo>
                  <a:lnTo>
                    <a:pt x="212" y="0"/>
                  </a:lnTo>
                  <a:lnTo>
                    <a:pt x="187" y="0"/>
                  </a:lnTo>
                  <a:lnTo>
                    <a:pt x="162" y="0"/>
                  </a:lnTo>
                  <a:lnTo>
                    <a:pt x="136" y="9"/>
                  </a:lnTo>
                  <a:lnTo>
                    <a:pt x="111" y="17"/>
                  </a:lnTo>
                  <a:lnTo>
                    <a:pt x="85" y="26"/>
                  </a:lnTo>
                  <a:lnTo>
                    <a:pt x="51" y="34"/>
                  </a:lnTo>
                  <a:lnTo>
                    <a:pt x="26" y="51"/>
                  </a:lnTo>
                  <a:lnTo>
                    <a:pt x="0" y="68"/>
                  </a:lnTo>
                  <a:lnTo>
                    <a:pt x="9" y="68"/>
                  </a:lnTo>
                  <a:lnTo>
                    <a:pt x="34" y="59"/>
                  </a:lnTo>
                  <a:lnTo>
                    <a:pt x="60" y="43"/>
                  </a:lnTo>
                  <a:lnTo>
                    <a:pt x="85" y="34"/>
                  </a:lnTo>
                  <a:lnTo>
                    <a:pt x="111" y="26"/>
                  </a:lnTo>
                  <a:lnTo>
                    <a:pt x="136" y="17"/>
                  </a:lnTo>
                  <a:lnTo>
                    <a:pt x="162" y="9"/>
                  </a:lnTo>
                  <a:lnTo>
                    <a:pt x="187" y="9"/>
                  </a:lnTo>
                  <a:lnTo>
                    <a:pt x="212" y="9"/>
                  </a:lnTo>
                  <a:lnTo>
                    <a:pt x="246" y="9"/>
                  </a:lnTo>
                  <a:lnTo>
                    <a:pt x="272" y="9"/>
                  </a:lnTo>
                  <a:lnTo>
                    <a:pt x="297" y="9"/>
                  </a:lnTo>
                  <a:lnTo>
                    <a:pt x="323" y="9"/>
                  </a:lnTo>
                  <a:lnTo>
                    <a:pt x="348" y="17"/>
                  </a:lnTo>
                  <a:lnTo>
                    <a:pt x="382" y="26"/>
                  </a:lnTo>
                  <a:lnTo>
                    <a:pt x="408" y="34"/>
                  </a:lnTo>
                  <a:lnTo>
                    <a:pt x="433" y="34"/>
                  </a:lnTo>
                  <a:lnTo>
                    <a:pt x="459" y="51"/>
                  </a:lnTo>
                  <a:lnTo>
                    <a:pt x="484" y="59"/>
                  </a:lnTo>
                  <a:lnTo>
                    <a:pt x="510" y="68"/>
                  </a:lnTo>
                  <a:lnTo>
                    <a:pt x="543" y="76"/>
                  </a:lnTo>
                  <a:lnTo>
                    <a:pt x="569" y="85"/>
                  </a:lnTo>
                  <a:lnTo>
                    <a:pt x="594" y="102"/>
                  </a:lnTo>
                  <a:lnTo>
                    <a:pt x="620" y="110"/>
                  </a:lnTo>
                  <a:lnTo>
                    <a:pt x="645" y="127"/>
                  </a:lnTo>
                  <a:lnTo>
                    <a:pt x="671" y="136"/>
                  </a:lnTo>
                  <a:lnTo>
                    <a:pt x="696" y="153"/>
                  </a:lnTo>
                  <a:lnTo>
                    <a:pt x="722" y="161"/>
                  </a:lnTo>
                  <a:lnTo>
                    <a:pt x="756" y="170"/>
                  </a:lnTo>
                  <a:lnTo>
                    <a:pt x="781" y="187"/>
                  </a:lnTo>
                  <a:lnTo>
                    <a:pt x="807" y="195"/>
                  </a:lnTo>
                  <a:lnTo>
                    <a:pt x="832" y="204"/>
                  </a:lnTo>
                  <a:lnTo>
                    <a:pt x="857" y="212"/>
                  </a:lnTo>
                  <a:lnTo>
                    <a:pt x="857" y="220"/>
                  </a:lnTo>
                  <a:lnTo>
                    <a:pt x="857" y="212"/>
                  </a:lnTo>
                  <a:lnTo>
                    <a:pt x="849" y="2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8" name="Freeform 125"/>
            <p:cNvSpPr>
              <a:spLocks/>
            </p:cNvSpPr>
            <p:nvPr/>
          </p:nvSpPr>
          <p:spPr bwMode="auto">
            <a:xfrm>
              <a:off x="1764" y="2951"/>
              <a:ext cx="8" cy="59"/>
            </a:xfrm>
            <a:custGeom>
              <a:avLst/>
              <a:gdLst>
                <a:gd name="T0" fmla="*/ 8 w 8"/>
                <a:gd name="T1" fmla="*/ 0 h 59"/>
                <a:gd name="T2" fmla="*/ 8 w 8"/>
                <a:gd name="T3" fmla="*/ 0 h 59"/>
                <a:gd name="T4" fmla="*/ 0 w 8"/>
                <a:gd name="T5" fmla="*/ 8 h 59"/>
                <a:gd name="T6" fmla="*/ 0 w 8"/>
                <a:gd name="T7" fmla="*/ 25 h 59"/>
                <a:gd name="T8" fmla="*/ 0 w 8"/>
                <a:gd name="T9" fmla="*/ 42 h 59"/>
                <a:gd name="T10" fmla="*/ 0 w 8"/>
                <a:gd name="T11" fmla="*/ 59 h 59"/>
                <a:gd name="T12" fmla="*/ 8 w 8"/>
                <a:gd name="T13" fmla="*/ 59 h 59"/>
                <a:gd name="T14" fmla="*/ 8 w 8"/>
                <a:gd name="T15" fmla="*/ 42 h 59"/>
                <a:gd name="T16" fmla="*/ 8 w 8"/>
                <a:gd name="T17" fmla="*/ 25 h 59"/>
                <a:gd name="T18" fmla="*/ 8 w 8"/>
                <a:gd name="T19" fmla="*/ 8 h 59"/>
                <a:gd name="T20" fmla="*/ 8 w 8"/>
                <a:gd name="T21" fmla="*/ 0 h 59"/>
                <a:gd name="T22" fmla="*/ 8 w 8"/>
                <a:gd name="T23" fmla="*/ 0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59"/>
                <a:gd name="T38" fmla="*/ 8 w 8"/>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59">
                  <a:moveTo>
                    <a:pt x="8" y="0"/>
                  </a:moveTo>
                  <a:lnTo>
                    <a:pt x="8" y="0"/>
                  </a:lnTo>
                  <a:lnTo>
                    <a:pt x="0" y="8"/>
                  </a:lnTo>
                  <a:lnTo>
                    <a:pt x="0" y="25"/>
                  </a:lnTo>
                  <a:lnTo>
                    <a:pt x="0" y="42"/>
                  </a:lnTo>
                  <a:lnTo>
                    <a:pt x="0" y="59"/>
                  </a:lnTo>
                  <a:lnTo>
                    <a:pt x="8" y="59"/>
                  </a:lnTo>
                  <a:lnTo>
                    <a:pt x="8" y="42"/>
                  </a:lnTo>
                  <a:lnTo>
                    <a:pt x="8" y="25"/>
                  </a:lnTo>
                  <a:lnTo>
                    <a:pt x="8"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799" name="Freeform 126"/>
            <p:cNvSpPr>
              <a:spLocks/>
            </p:cNvSpPr>
            <p:nvPr/>
          </p:nvSpPr>
          <p:spPr bwMode="auto">
            <a:xfrm>
              <a:off x="1772" y="2942"/>
              <a:ext cx="34" cy="17"/>
            </a:xfrm>
            <a:custGeom>
              <a:avLst/>
              <a:gdLst>
                <a:gd name="T0" fmla="*/ 34 w 34"/>
                <a:gd name="T1" fmla="*/ 17 h 17"/>
                <a:gd name="T2" fmla="*/ 34 w 34"/>
                <a:gd name="T3" fmla="*/ 17 h 17"/>
                <a:gd name="T4" fmla="*/ 34 w 34"/>
                <a:gd name="T5" fmla="*/ 9 h 17"/>
                <a:gd name="T6" fmla="*/ 26 w 34"/>
                <a:gd name="T7" fmla="*/ 9 h 17"/>
                <a:gd name="T8" fmla="*/ 26 w 34"/>
                <a:gd name="T9" fmla="*/ 9 h 17"/>
                <a:gd name="T10" fmla="*/ 17 w 34"/>
                <a:gd name="T11" fmla="*/ 0 h 17"/>
                <a:gd name="T12" fmla="*/ 9 w 34"/>
                <a:gd name="T13" fmla="*/ 0 h 17"/>
                <a:gd name="T14" fmla="*/ 9 w 34"/>
                <a:gd name="T15" fmla="*/ 0 h 17"/>
                <a:gd name="T16" fmla="*/ 0 w 34"/>
                <a:gd name="T17" fmla="*/ 0 h 17"/>
                <a:gd name="T18" fmla="*/ 0 w 34"/>
                <a:gd name="T19" fmla="*/ 9 h 17"/>
                <a:gd name="T20" fmla="*/ 0 w 34"/>
                <a:gd name="T21" fmla="*/ 9 h 17"/>
                <a:gd name="T22" fmla="*/ 9 w 34"/>
                <a:gd name="T23" fmla="*/ 0 h 17"/>
                <a:gd name="T24" fmla="*/ 9 w 34"/>
                <a:gd name="T25" fmla="*/ 0 h 17"/>
                <a:gd name="T26" fmla="*/ 9 w 34"/>
                <a:gd name="T27" fmla="*/ 0 h 17"/>
                <a:gd name="T28" fmla="*/ 17 w 34"/>
                <a:gd name="T29" fmla="*/ 9 h 17"/>
                <a:gd name="T30" fmla="*/ 17 w 34"/>
                <a:gd name="T31" fmla="*/ 9 h 17"/>
                <a:gd name="T32" fmla="*/ 26 w 34"/>
                <a:gd name="T33" fmla="*/ 9 h 17"/>
                <a:gd name="T34" fmla="*/ 26 w 34"/>
                <a:gd name="T35" fmla="*/ 17 h 17"/>
                <a:gd name="T36" fmla="*/ 34 w 34"/>
                <a:gd name="T37" fmla="*/ 17 h 17"/>
                <a:gd name="T38" fmla="*/ 26 w 34"/>
                <a:gd name="T39" fmla="*/ 17 h 17"/>
                <a:gd name="T40" fmla="*/ 34 w 34"/>
                <a:gd name="T41" fmla="*/ 17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17"/>
                <a:gd name="T65" fmla="*/ 34 w 34"/>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17">
                  <a:moveTo>
                    <a:pt x="34" y="17"/>
                  </a:moveTo>
                  <a:lnTo>
                    <a:pt x="34" y="17"/>
                  </a:lnTo>
                  <a:lnTo>
                    <a:pt x="34" y="9"/>
                  </a:lnTo>
                  <a:lnTo>
                    <a:pt x="26" y="9"/>
                  </a:lnTo>
                  <a:lnTo>
                    <a:pt x="17" y="0"/>
                  </a:lnTo>
                  <a:lnTo>
                    <a:pt x="9" y="0"/>
                  </a:lnTo>
                  <a:lnTo>
                    <a:pt x="0" y="0"/>
                  </a:lnTo>
                  <a:lnTo>
                    <a:pt x="0" y="9"/>
                  </a:lnTo>
                  <a:lnTo>
                    <a:pt x="9" y="0"/>
                  </a:lnTo>
                  <a:lnTo>
                    <a:pt x="17" y="9"/>
                  </a:lnTo>
                  <a:lnTo>
                    <a:pt x="26" y="9"/>
                  </a:lnTo>
                  <a:lnTo>
                    <a:pt x="26" y="17"/>
                  </a:lnTo>
                  <a:lnTo>
                    <a:pt x="34" y="17"/>
                  </a:lnTo>
                  <a:lnTo>
                    <a:pt x="26" y="17"/>
                  </a:lnTo>
                  <a:lnTo>
                    <a:pt x="3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0" name="Freeform 127"/>
            <p:cNvSpPr>
              <a:spLocks/>
            </p:cNvSpPr>
            <p:nvPr/>
          </p:nvSpPr>
          <p:spPr bwMode="auto">
            <a:xfrm>
              <a:off x="1798" y="2959"/>
              <a:ext cx="34" cy="59"/>
            </a:xfrm>
            <a:custGeom>
              <a:avLst/>
              <a:gdLst>
                <a:gd name="T0" fmla="*/ 34 w 34"/>
                <a:gd name="T1" fmla="*/ 51 h 59"/>
                <a:gd name="T2" fmla="*/ 34 w 34"/>
                <a:gd name="T3" fmla="*/ 51 h 59"/>
                <a:gd name="T4" fmla="*/ 25 w 34"/>
                <a:gd name="T5" fmla="*/ 43 h 59"/>
                <a:gd name="T6" fmla="*/ 25 w 34"/>
                <a:gd name="T7" fmla="*/ 34 h 59"/>
                <a:gd name="T8" fmla="*/ 17 w 34"/>
                <a:gd name="T9" fmla="*/ 17 h 59"/>
                <a:gd name="T10" fmla="*/ 8 w 34"/>
                <a:gd name="T11" fmla="*/ 0 h 59"/>
                <a:gd name="T12" fmla="*/ 0 w 34"/>
                <a:gd name="T13" fmla="*/ 0 h 59"/>
                <a:gd name="T14" fmla="*/ 8 w 34"/>
                <a:gd name="T15" fmla="*/ 17 h 59"/>
                <a:gd name="T16" fmla="*/ 17 w 34"/>
                <a:gd name="T17" fmla="*/ 34 h 59"/>
                <a:gd name="T18" fmla="*/ 17 w 34"/>
                <a:gd name="T19" fmla="*/ 43 h 59"/>
                <a:gd name="T20" fmla="*/ 25 w 34"/>
                <a:gd name="T21" fmla="*/ 59 h 59"/>
                <a:gd name="T22" fmla="*/ 25 w 34"/>
                <a:gd name="T23" fmla="*/ 59 h 59"/>
                <a:gd name="T24" fmla="*/ 34 w 34"/>
                <a:gd name="T25" fmla="*/ 51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59"/>
                <a:gd name="T41" fmla="*/ 34 w 34"/>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59">
                  <a:moveTo>
                    <a:pt x="34" y="51"/>
                  </a:moveTo>
                  <a:lnTo>
                    <a:pt x="34" y="51"/>
                  </a:lnTo>
                  <a:lnTo>
                    <a:pt x="25" y="43"/>
                  </a:lnTo>
                  <a:lnTo>
                    <a:pt x="25" y="34"/>
                  </a:lnTo>
                  <a:lnTo>
                    <a:pt x="17" y="17"/>
                  </a:lnTo>
                  <a:lnTo>
                    <a:pt x="8" y="0"/>
                  </a:lnTo>
                  <a:lnTo>
                    <a:pt x="0" y="0"/>
                  </a:lnTo>
                  <a:lnTo>
                    <a:pt x="8" y="17"/>
                  </a:lnTo>
                  <a:lnTo>
                    <a:pt x="17" y="34"/>
                  </a:lnTo>
                  <a:lnTo>
                    <a:pt x="17" y="43"/>
                  </a:lnTo>
                  <a:lnTo>
                    <a:pt x="25" y="59"/>
                  </a:lnTo>
                  <a:lnTo>
                    <a:pt x="3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1" name="Freeform 128"/>
            <p:cNvSpPr>
              <a:spLocks/>
            </p:cNvSpPr>
            <p:nvPr/>
          </p:nvSpPr>
          <p:spPr bwMode="auto">
            <a:xfrm>
              <a:off x="1823" y="3010"/>
              <a:ext cx="204" cy="212"/>
            </a:xfrm>
            <a:custGeom>
              <a:avLst/>
              <a:gdLst>
                <a:gd name="T0" fmla="*/ 204 w 204"/>
                <a:gd name="T1" fmla="*/ 212 h 212"/>
                <a:gd name="T2" fmla="*/ 204 w 204"/>
                <a:gd name="T3" fmla="*/ 212 h 212"/>
                <a:gd name="T4" fmla="*/ 204 w 204"/>
                <a:gd name="T5" fmla="*/ 195 h 212"/>
                <a:gd name="T6" fmla="*/ 196 w 204"/>
                <a:gd name="T7" fmla="*/ 178 h 212"/>
                <a:gd name="T8" fmla="*/ 187 w 204"/>
                <a:gd name="T9" fmla="*/ 161 h 212"/>
                <a:gd name="T10" fmla="*/ 179 w 204"/>
                <a:gd name="T11" fmla="*/ 152 h 212"/>
                <a:gd name="T12" fmla="*/ 162 w 204"/>
                <a:gd name="T13" fmla="*/ 136 h 212"/>
                <a:gd name="T14" fmla="*/ 153 w 204"/>
                <a:gd name="T15" fmla="*/ 119 h 212"/>
                <a:gd name="T16" fmla="*/ 145 w 204"/>
                <a:gd name="T17" fmla="*/ 110 h 212"/>
                <a:gd name="T18" fmla="*/ 128 w 204"/>
                <a:gd name="T19" fmla="*/ 93 h 212"/>
                <a:gd name="T20" fmla="*/ 111 w 204"/>
                <a:gd name="T21" fmla="*/ 85 h 212"/>
                <a:gd name="T22" fmla="*/ 102 w 204"/>
                <a:gd name="T23" fmla="*/ 68 h 212"/>
                <a:gd name="T24" fmla="*/ 85 w 204"/>
                <a:gd name="T25" fmla="*/ 59 h 212"/>
                <a:gd name="T26" fmla="*/ 68 w 204"/>
                <a:gd name="T27" fmla="*/ 42 h 212"/>
                <a:gd name="T28" fmla="*/ 51 w 204"/>
                <a:gd name="T29" fmla="*/ 34 h 212"/>
                <a:gd name="T30" fmla="*/ 34 w 204"/>
                <a:gd name="T31" fmla="*/ 25 h 212"/>
                <a:gd name="T32" fmla="*/ 26 w 204"/>
                <a:gd name="T33" fmla="*/ 17 h 212"/>
                <a:gd name="T34" fmla="*/ 9 w 204"/>
                <a:gd name="T35" fmla="*/ 0 h 212"/>
                <a:gd name="T36" fmla="*/ 0 w 204"/>
                <a:gd name="T37" fmla="*/ 8 h 212"/>
                <a:gd name="T38" fmla="*/ 17 w 204"/>
                <a:gd name="T39" fmla="*/ 17 h 212"/>
                <a:gd name="T40" fmla="*/ 34 w 204"/>
                <a:gd name="T41" fmla="*/ 34 h 212"/>
                <a:gd name="T42" fmla="*/ 51 w 204"/>
                <a:gd name="T43" fmla="*/ 42 h 212"/>
                <a:gd name="T44" fmla="*/ 60 w 204"/>
                <a:gd name="T45" fmla="*/ 51 h 212"/>
                <a:gd name="T46" fmla="*/ 77 w 204"/>
                <a:gd name="T47" fmla="*/ 68 h 212"/>
                <a:gd name="T48" fmla="*/ 94 w 204"/>
                <a:gd name="T49" fmla="*/ 76 h 212"/>
                <a:gd name="T50" fmla="*/ 111 w 204"/>
                <a:gd name="T51" fmla="*/ 85 h 212"/>
                <a:gd name="T52" fmla="*/ 119 w 204"/>
                <a:gd name="T53" fmla="*/ 102 h 212"/>
                <a:gd name="T54" fmla="*/ 136 w 204"/>
                <a:gd name="T55" fmla="*/ 110 h 212"/>
                <a:gd name="T56" fmla="*/ 153 w 204"/>
                <a:gd name="T57" fmla="*/ 127 h 212"/>
                <a:gd name="T58" fmla="*/ 162 w 204"/>
                <a:gd name="T59" fmla="*/ 136 h 212"/>
                <a:gd name="T60" fmla="*/ 170 w 204"/>
                <a:gd name="T61" fmla="*/ 152 h 212"/>
                <a:gd name="T62" fmla="*/ 179 w 204"/>
                <a:gd name="T63" fmla="*/ 169 h 212"/>
                <a:gd name="T64" fmla="*/ 187 w 204"/>
                <a:gd name="T65" fmla="*/ 186 h 212"/>
                <a:gd name="T66" fmla="*/ 196 w 204"/>
                <a:gd name="T67" fmla="*/ 203 h 212"/>
                <a:gd name="T68" fmla="*/ 196 w 204"/>
                <a:gd name="T69" fmla="*/ 212 h 212"/>
                <a:gd name="T70" fmla="*/ 196 w 204"/>
                <a:gd name="T71" fmla="*/ 212 h 212"/>
                <a:gd name="T72" fmla="*/ 204 w 204"/>
                <a:gd name="T73" fmla="*/ 212 h 2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4"/>
                <a:gd name="T112" fmla="*/ 0 h 212"/>
                <a:gd name="T113" fmla="*/ 204 w 204"/>
                <a:gd name="T114" fmla="*/ 212 h 21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4" h="212">
                  <a:moveTo>
                    <a:pt x="204" y="212"/>
                  </a:moveTo>
                  <a:lnTo>
                    <a:pt x="204" y="212"/>
                  </a:lnTo>
                  <a:lnTo>
                    <a:pt x="204" y="195"/>
                  </a:lnTo>
                  <a:lnTo>
                    <a:pt x="196" y="178"/>
                  </a:lnTo>
                  <a:lnTo>
                    <a:pt x="187" y="161"/>
                  </a:lnTo>
                  <a:lnTo>
                    <a:pt x="179" y="152"/>
                  </a:lnTo>
                  <a:lnTo>
                    <a:pt x="162" y="136"/>
                  </a:lnTo>
                  <a:lnTo>
                    <a:pt x="153" y="119"/>
                  </a:lnTo>
                  <a:lnTo>
                    <a:pt x="145" y="110"/>
                  </a:lnTo>
                  <a:lnTo>
                    <a:pt x="128" y="93"/>
                  </a:lnTo>
                  <a:lnTo>
                    <a:pt x="111" y="85"/>
                  </a:lnTo>
                  <a:lnTo>
                    <a:pt x="102" y="68"/>
                  </a:lnTo>
                  <a:lnTo>
                    <a:pt x="85" y="59"/>
                  </a:lnTo>
                  <a:lnTo>
                    <a:pt x="68" y="42"/>
                  </a:lnTo>
                  <a:lnTo>
                    <a:pt x="51" y="34"/>
                  </a:lnTo>
                  <a:lnTo>
                    <a:pt x="34" y="25"/>
                  </a:lnTo>
                  <a:lnTo>
                    <a:pt x="26" y="17"/>
                  </a:lnTo>
                  <a:lnTo>
                    <a:pt x="9" y="0"/>
                  </a:lnTo>
                  <a:lnTo>
                    <a:pt x="0" y="8"/>
                  </a:lnTo>
                  <a:lnTo>
                    <a:pt x="17" y="17"/>
                  </a:lnTo>
                  <a:lnTo>
                    <a:pt x="34" y="34"/>
                  </a:lnTo>
                  <a:lnTo>
                    <a:pt x="51" y="42"/>
                  </a:lnTo>
                  <a:lnTo>
                    <a:pt x="60" y="51"/>
                  </a:lnTo>
                  <a:lnTo>
                    <a:pt x="77" y="68"/>
                  </a:lnTo>
                  <a:lnTo>
                    <a:pt x="94" y="76"/>
                  </a:lnTo>
                  <a:lnTo>
                    <a:pt x="111" y="85"/>
                  </a:lnTo>
                  <a:lnTo>
                    <a:pt x="119" y="102"/>
                  </a:lnTo>
                  <a:lnTo>
                    <a:pt x="136" y="110"/>
                  </a:lnTo>
                  <a:lnTo>
                    <a:pt x="153" y="127"/>
                  </a:lnTo>
                  <a:lnTo>
                    <a:pt x="162" y="136"/>
                  </a:lnTo>
                  <a:lnTo>
                    <a:pt x="170" y="152"/>
                  </a:lnTo>
                  <a:lnTo>
                    <a:pt x="179" y="169"/>
                  </a:lnTo>
                  <a:lnTo>
                    <a:pt x="187" y="186"/>
                  </a:lnTo>
                  <a:lnTo>
                    <a:pt x="196" y="203"/>
                  </a:lnTo>
                  <a:lnTo>
                    <a:pt x="196" y="212"/>
                  </a:lnTo>
                  <a:lnTo>
                    <a:pt x="204" y="2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2" name="Freeform 129"/>
            <p:cNvSpPr>
              <a:spLocks/>
            </p:cNvSpPr>
            <p:nvPr/>
          </p:nvSpPr>
          <p:spPr bwMode="auto">
            <a:xfrm>
              <a:off x="1993" y="3222"/>
              <a:ext cx="34" cy="59"/>
            </a:xfrm>
            <a:custGeom>
              <a:avLst/>
              <a:gdLst>
                <a:gd name="T0" fmla="*/ 0 w 34"/>
                <a:gd name="T1" fmla="*/ 59 h 59"/>
                <a:gd name="T2" fmla="*/ 0 w 34"/>
                <a:gd name="T3" fmla="*/ 59 h 59"/>
                <a:gd name="T4" fmla="*/ 9 w 34"/>
                <a:gd name="T5" fmla="*/ 59 h 59"/>
                <a:gd name="T6" fmla="*/ 17 w 34"/>
                <a:gd name="T7" fmla="*/ 51 h 59"/>
                <a:gd name="T8" fmla="*/ 26 w 34"/>
                <a:gd name="T9" fmla="*/ 42 h 59"/>
                <a:gd name="T10" fmla="*/ 26 w 34"/>
                <a:gd name="T11" fmla="*/ 34 h 59"/>
                <a:gd name="T12" fmla="*/ 34 w 34"/>
                <a:gd name="T13" fmla="*/ 25 h 59"/>
                <a:gd name="T14" fmla="*/ 34 w 34"/>
                <a:gd name="T15" fmla="*/ 17 h 59"/>
                <a:gd name="T16" fmla="*/ 34 w 34"/>
                <a:gd name="T17" fmla="*/ 8 h 59"/>
                <a:gd name="T18" fmla="*/ 34 w 34"/>
                <a:gd name="T19" fmla="*/ 0 h 59"/>
                <a:gd name="T20" fmla="*/ 26 w 34"/>
                <a:gd name="T21" fmla="*/ 0 h 59"/>
                <a:gd name="T22" fmla="*/ 26 w 34"/>
                <a:gd name="T23" fmla="*/ 8 h 59"/>
                <a:gd name="T24" fmla="*/ 26 w 34"/>
                <a:gd name="T25" fmla="*/ 17 h 59"/>
                <a:gd name="T26" fmla="*/ 26 w 34"/>
                <a:gd name="T27" fmla="*/ 25 h 59"/>
                <a:gd name="T28" fmla="*/ 17 w 34"/>
                <a:gd name="T29" fmla="*/ 34 h 59"/>
                <a:gd name="T30" fmla="*/ 17 w 34"/>
                <a:gd name="T31" fmla="*/ 42 h 59"/>
                <a:gd name="T32" fmla="*/ 9 w 34"/>
                <a:gd name="T33" fmla="*/ 51 h 59"/>
                <a:gd name="T34" fmla="*/ 9 w 34"/>
                <a:gd name="T35" fmla="*/ 51 h 59"/>
                <a:gd name="T36" fmla="*/ 0 w 34"/>
                <a:gd name="T37" fmla="*/ 51 h 59"/>
                <a:gd name="T38" fmla="*/ 0 w 34"/>
                <a:gd name="T39" fmla="*/ 51 h 59"/>
                <a:gd name="T40" fmla="*/ 0 w 34"/>
                <a:gd name="T41" fmla="*/ 59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59"/>
                <a:gd name="T65" fmla="*/ 34 w 34"/>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59">
                  <a:moveTo>
                    <a:pt x="0" y="59"/>
                  </a:moveTo>
                  <a:lnTo>
                    <a:pt x="0" y="59"/>
                  </a:lnTo>
                  <a:lnTo>
                    <a:pt x="9" y="59"/>
                  </a:lnTo>
                  <a:lnTo>
                    <a:pt x="17" y="51"/>
                  </a:lnTo>
                  <a:lnTo>
                    <a:pt x="26" y="42"/>
                  </a:lnTo>
                  <a:lnTo>
                    <a:pt x="26" y="34"/>
                  </a:lnTo>
                  <a:lnTo>
                    <a:pt x="34" y="25"/>
                  </a:lnTo>
                  <a:lnTo>
                    <a:pt x="34" y="17"/>
                  </a:lnTo>
                  <a:lnTo>
                    <a:pt x="34" y="8"/>
                  </a:lnTo>
                  <a:lnTo>
                    <a:pt x="34" y="0"/>
                  </a:lnTo>
                  <a:lnTo>
                    <a:pt x="26" y="0"/>
                  </a:lnTo>
                  <a:lnTo>
                    <a:pt x="26" y="8"/>
                  </a:lnTo>
                  <a:lnTo>
                    <a:pt x="26" y="17"/>
                  </a:lnTo>
                  <a:lnTo>
                    <a:pt x="26" y="25"/>
                  </a:lnTo>
                  <a:lnTo>
                    <a:pt x="17" y="34"/>
                  </a:lnTo>
                  <a:lnTo>
                    <a:pt x="17" y="42"/>
                  </a:lnTo>
                  <a:lnTo>
                    <a:pt x="9" y="51"/>
                  </a:lnTo>
                  <a:lnTo>
                    <a:pt x="0" y="51"/>
                  </a:lnTo>
                  <a:lnTo>
                    <a:pt x="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3" name="Freeform 130"/>
            <p:cNvSpPr>
              <a:spLocks/>
            </p:cNvSpPr>
            <p:nvPr/>
          </p:nvSpPr>
          <p:spPr bwMode="auto">
            <a:xfrm>
              <a:off x="1730" y="3264"/>
              <a:ext cx="263" cy="26"/>
            </a:xfrm>
            <a:custGeom>
              <a:avLst/>
              <a:gdLst>
                <a:gd name="T0" fmla="*/ 0 w 263"/>
                <a:gd name="T1" fmla="*/ 9 h 26"/>
                <a:gd name="T2" fmla="*/ 0 w 263"/>
                <a:gd name="T3" fmla="*/ 9 h 26"/>
                <a:gd name="T4" fmla="*/ 17 w 263"/>
                <a:gd name="T5" fmla="*/ 9 h 26"/>
                <a:gd name="T6" fmla="*/ 34 w 263"/>
                <a:gd name="T7" fmla="*/ 9 h 26"/>
                <a:gd name="T8" fmla="*/ 51 w 263"/>
                <a:gd name="T9" fmla="*/ 9 h 26"/>
                <a:gd name="T10" fmla="*/ 68 w 263"/>
                <a:gd name="T11" fmla="*/ 9 h 26"/>
                <a:gd name="T12" fmla="*/ 85 w 263"/>
                <a:gd name="T13" fmla="*/ 9 h 26"/>
                <a:gd name="T14" fmla="*/ 102 w 263"/>
                <a:gd name="T15" fmla="*/ 17 h 26"/>
                <a:gd name="T16" fmla="*/ 119 w 263"/>
                <a:gd name="T17" fmla="*/ 17 h 26"/>
                <a:gd name="T18" fmla="*/ 136 w 263"/>
                <a:gd name="T19" fmla="*/ 17 h 26"/>
                <a:gd name="T20" fmla="*/ 153 w 263"/>
                <a:gd name="T21" fmla="*/ 26 h 26"/>
                <a:gd name="T22" fmla="*/ 170 w 263"/>
                <a:gd name="T23" fmla="*/ 26 h 26"/>
                <a:gd name="T24" fmla="*/ 178 w 263"/>
                <a:gd name="T25" fmla="*/ 26 h 26"/>
                <a:gd name="T26" fmla="*/ 195 w 263"/>
                <a:gd name="T27" fmla="*/ 26 h 26"/>
                <a:gd name="T28" fmla="*/ 212 w 263"/>
                <a:gd name="T29" fmla="*/ 26 h 26"/>
                <a:gd name="T30" fmla="*/ 229 w 263"/>
                <a:gd name="T31" fmla="*/ 26 h 26"/>
                <a:gd name="T32" fmla="*/ 246 w 263"/>
                <a:gd name="T33" fmla="*/ 26 h 26"/>
                <a:gd name="T34" fmla="*/ 263 w 263"/>
                <a:gd name="T35" fmla="*/ 17 h 26"/>
                <a:gd name="T36" fmla="*/ 263 w 263"/>
                <a:gd name="T37" fmla="*/ 9 h 26"/>
                <a:gd name="T38" fmla="*/ 246 w 263"/>
                <a:gd name="T39" fmla="*/ 17 h 26"/>
                <a:gd name="T40" fmla="*/ 229 w 263"/>
                <a:gd name="T41" fmla="*/ 17 h 26"/>
                <a:gd name="T42" fmla="*/ 212 w 263"/>
                <a:gd name="T43" fmla="*/ 17 h 26"/>
                <a:gd name="T44" fmla="*/ 195 w 263"/>
                <a:gd name="T45" fmla="*/ 17 h 26"/>
                <a:gd name="T46" fmla="*/ 178 w 263"/>
                <a:gd name="T47" fmla="*/ 17 h 26"/>
                <a:gd name="T48" fmla="*/ 170 w 263"/>
                <a:gd name="T49" fmla="*/ 17 h 26"/>
                <a:gd name="T50" fmla="*/ 153 w 263"/>
                <a:gd name="T51" fmla="*/ 17 h 26"/>
                <a:gd name="T52" fmla="*/ 136 w 263"/>
                <a:gd name="T53" fmla="*/ 17 h 26"/>
                <a:gd name="T54" fmla="*/ 119 w 263"/>
                <a:gd name="T55" fmla="*/ 9 h 26"/>
                <a:gd name="T56" fmla="*/ 102 w 263"/>
                <a:gd name="T57" fmla="*/ 9 h 26"/>
                <a:gd name="T58" fmla="*/ 85 w 263"/>
                <a:gd name="T59" fmla="*/ 9 h 26"/>
                <a:gd name="T60" fmla="*/ 68 w 263"/>
                <a:gd name="T61" fmla="*/ 0 h 26"/>
                <a:gd name="T62" fmla="*/ 51 w 263"/>
                <a:gd name="T63" fmla="*/ 0 h 26"/>
                <a:gd name="T64" fmla="*/ 34 w 263"/>
                <a:gd name="T65" fmla="*/ 0 h 26"/>
                <a:gd name="T66" fmla="*/ 17 w 263"/>
                <a:gd name="T67" fmla="*/ 0 h 26"/>
                <a:gd name="T68" fmla="*/ 0 w 263"/>
                <a:gd name="T69" fmla="*/ 0 h 26"/>
                <a:gd name="T70" fmla="*/ 0 w 263"/>
                <a:gd name="T71" fmla="*/ 0 h 26"/>
                <a:gd name="T72" fmla="*/ 0 w 263"/>
                <a:gd name="T73" fmla="*/ 9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3"/>
                <a:gd name="T112" fmla="*/ 0 h 26"/>
                <a:gd name="T113" fmla="*/ 263 w 263"/>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3" h="26">
                  <a:moveTo>
                    <a:pt x="0" y="9"/>
                  </a:moveTo>
                  <a:lnTo>
                    <a:pt x="0" y="9"/>
                  </a:lnTo>
                  <a:lnTo>
                    <a:pt x="17" y="9"/>
                  </a:lnTo>
                  <a:lnTo>
                    <a:pt x="34" y="9"/>
                  </a:lnTo>
                  <a:lnTo>
                    <a:pt x="51" y="9"/>
                  </a:lnTo>
                  <a:lnTo>
                    <a:pt x="68" y="9"/>
                  </a:lnTo>
                  <a:lnTo>
                    <a:pt x="85" y="9"/>
                  </a:lnTo>
                  <a:lnTo>
                    <a:pt x="102" y="17"/>
                  </a:lnTo>
                  <a:lnTo>
                    <a:pt x="119" y="17"/>
                  </a:lnTo>
                  <a:lnTo>
                    <a:pt x="136" y="17"/>
                  </a:lnTo>
                  <a:lnTo>
                    <a:pt x="153" y="26"/>
                  </a:lnTo>
                  <a:lnTo>
                    <a:pt x="170" y="26"/>
                  </a:lnTo>
                  <a:lnTo>
                    <a:pt x="178" y="26"/>
                  </a:lnTo>
                  <a:lnTo>
                    <a:pt x="195" y="26"/>
                  </a:lnTo>
                  <a:lnTo>
                    <a:pt x="212" y="26"/>
                  </a:lnTo>
                  <a:lnTo>
                    <a:pt x="229" y="26"/>
                  </a:lnTo>
                  <a:lnTo>
                    <a:pt x="246" y="26"/>
                  </a:lnTo>
                  <a:lnTo>
                    <a:pt x="263" y="17"/>
                  </a:lnTo>
                  <a:lnTo>
                    <a:pt x="263" y="9"/>
                  </a:lnTo>
                  <a:lnTo>
                    <a:pt x="246" y="17"/>
                  </a:lnTo>
                  <a:lnTo>
                    <a:pt x="229" y="17"/>
                  </a:lnTo>
                  <a:lnTo>
                    <a:pt x="212" y="17"/>
                  </a:lnTo>
                  <a:lnTo>
                    <a:pt x="195" y="17"/>
                  </a:lnTo>
                  <a:lnTo>
                    <a:pt x="178" y="17"/>
                  </a:lnTo>
                  <a:lnTo>
                    <a:pt x="170" y="17"/>
                  </a:lnTo>
                  <a:lnTo>
                    <a:pt x="153" y="17"/>
                  </a:lnTo>
                  <a:lnTo>
                    <a:pt x="136" y="17"/>
                  </a:lnTo>
                  <a:lnTo>
                    <a:pt x="119" y="9"/>
                  </a:lnTo>
                  <a:lnTo>
                    <a:pt x="102" y="9"/>
                  </a:lnTo>
                  <a:lnTo>
                    <a:pt x="85" y="9"/>
                  </a:lnTo>
                  <a:lnTo>
                    <a:pt x="68" y="0"/>
                  </a:lnTo>
                  <a:lnTo>
                    <a:pt x="51" y="0"/>
                  </a:lnTo>
                  <a:lnTo>
                    <a:pt x="34" y="0"/>
                  </a:lnTo>
                  <a:lnTo>
                    <a:pt x="17" y="0"/>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4" name="Freeform 131"/>
            <p:cNvSpPr>
              <a:spLocks/>
            </p:cNvSpPr>
            <p:nvPr/>
          </p:nvSpPr>
          <p:spPr bwMode="auto">
            <a:xfrm>
              <a:off x="1722" y="3264"/>
              <a:ext cx="16" cy="43"/>
            </a:xfrm>
            <a:custGeom>
              <a:avLst/>
              <a:gdLst>
                <a:gd name="T0" fmla="*/ 8 w 16"/>
                <a:gd name="T1" fmla="*/ 43 h 43"/>
                <a:gd name="T2" fmla="*/ 8 w 16"/>
                <a:gd name="T3" fmla="*/ 34 h 43"/>
                <a:gd name="T4" fmla="*/ 8 w 16"/>
                <a:gd name="T5" fmla="*/ 26 h 43"/>
                <a:gd name="T6" fmla="*/ 8 w 16"/>
                <a:gd name="T7" fmla="*/ 17 h 43"/>
                <a:gd name="T8" fmla="*/ 8 w 16"/>
                <a:gd name="T9" fmla="*/ 9 h 43"/>
                <a:gd name="T10" fmla="*/ 8 w 16"/>
                <a:gd name="T11" fmla="*/ 9 h 43"/>
                <a:gd name="T12" fmla="*/ 8 w 16"/>
                <a:gd name="T13" fmla="*/ 0 h 43"/>
                <a:gd name="T14" fmla="*/ 8 w 16"/>
                <a:gd name="T15" fmla="*/ 9 h 43"/>
                <a:gd name="T16" fmla="*/ 0 w 16"/>
                <a:gd name="T17" fmla="*/ 17 h 43"/>
                <a:gd name="T18" fmla="*/ 0 w 16"/>
                <a:gd name="T19" fmla="*/ 26 h 43"/>
                <a:gd name="T20" fmla="*/ 8 w 16"/>
                <a:gd name="T21" fmla="*/ 43 h 43"/>
                <a:gd name="T22" fmla="*/ 8 w 16"/>
                <a:gd name="T23" fmla="*/ 34 h 43"/>
                <a:gd name="T24" fmla="*/ 8 w 16"/>
                <a:gd name="T25" fmla="*/ 43 h 43"/>
                <a:gd name="T26" fmla="*/ 16 w 16"/>
                <a:gd name="T27" fmla="*/ 43 h 43"/>
                <a:gd name="T28" fmla="*/ 8 w 16"/>
                <a:gd name="T29" fmla="*/ 34 h 43"/>
                <a:gd name="T30" fmla="*/ 8 w 16"/>
                <a:gd name="T31" fmla="*/ 43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43"/>
                <a:gd name="T50" fmla="*/ 16 w 16"/>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43">
                  <a:moveTo>
                    <a:pt x="8" y="43"/>
                  </a:moveTo>
                  <a:lnTo>
                    <a:pt x="8" y="34"/>
                  </a:lnTo>
                  <a:lnTo>
                    <a:pt x="8" y="26"/>
                  </a:lnTo>
                  <a:lnTo>
                    <a:pt x="8" y="17"/>
                  </a:lnTo>
                  <a:lnTo>
                    <a:pt x="8" y="9"/>
                  </a:lnTo>
                  <a:lnTo>
                    <a:pt x="8" y="0"/>
                  </a:lnTo>
                  <a:lnTo>
                    <a:pt x="8" y="9"/>
                  </a:lnTo>
                  <a:lnTo>
                    <a:pt x="0" y="17"/>
                  </a:lnTo>
                  <a:lnTo>
                    <a:pt x="0" y="26"/>
                  </a:lnTo>
                  <a:lnTo>
                    <a:pt x="8" y="43"/>
                  </a:lnTo>
                  <a:lnTo>
                    <a:pt x="8" y="34"/>
                  </a:lnTo>
                  <a:lnTo>
                    <a:pt x="8" y="43"/>
                  </a:lnTo>
                  <a:lnTo>
                    <a:pt x="16" y="43"/>
                  </a:lnTo>
                  <a:lnTo>
                    <a:pt x="8" y="34"/>
                  </a:lnTo>
                  <a:lnTo>
                    <a:pt x="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5" name="Freeform 132"/>
            <p:cNvSpPr>
              <a:spLocks/>
            </p:cNvSpPr>
            <p:nvPr/>
          </p:nvSpPr>
          <p:spPr bwMode="auto">
            <a:xfrm>
              <a:off x="1620" y="3298"/>
              <a:ext cx="110" cy="34"/>
            </a:xfrm>
            <a:custGeom>
              <a:avLst/>
              <a:gdLst>
                <a:gd name="T0" fmla="*/ 8 w 110"/>
                <a:gd name="T1" fmla="*/ 34 h 34"/>
                <a:gd name="T2" fmla="*/ 8 w 110"/>
                <a:gd name="T3" fmla="*/ 34 h 34"/>
                <a:gd name="T4" fmla="*/ 8 w 110"/>
                <a:gd name="T5" fmla="*/ 25 h 34"/>
                <a:gd name="T6" fmla="*/ 17 w 110"/>
                <a:gd name="T7" fmla="*/ 17 h 34"/>
                <a:gd name="T8" fmla="*/ 34 w 110"/>
                <a:gd name="T9" fmla="*/ 9 h 34"/>
                <a:gd name="T10" fmla="*/ 42 w 110"/>
                <a:gd name="T11" fmla="*/ 9 h 34"/>
                <a:gd name="T12" fmla="*/ 59 w 110"/>
                <a:gd name="T13" fmla="*/ 9 h 34"/>
                <a:gd name="T14" fmla="*/ 76 w 110"/>
                <a:gd name="T15" fmla="*/ 9 h 34"/>
                <a:gd name="T16" fmla="*/ 93 w 110"/>
                <a:gd name="T17" fmla="*/ 9 h 34"/>
                <a:gd name="T18" fmla="*/ 110 w 110"/>
                <a:gd name="T19" fmla="*/ 9 h 34"/>
                <a:gd name="T20" fmla="*/ 110 w 110"/>
                <a:gd name="T21" fmla="*/ 0 h 34"/>
                <a:gd name="T22" fmla="*/ 93 w 110"/>
                <a:gd name="T23" fmla="*/ 0 h 34"/>
                <a:gd name="T24" fmla="*/ 76 w 110"/>
                <a:gd name="T25" fmla="*/ 0 h 34"/>
                <a:gd name="T26" fmla="*/ 59 w 110"/>
                <a:gd name="T27" fmla="*/ 0 h 34"/>
                <a:gd name="T28" fmla="*/ 42 w 110"/>
                <a:gd name="T29" fmla="*/ 0 h 34"/>
                <a:gd name="T30" fmla="*/ 25 w 110"/>
                <a:gd name="T31" fmla="*/ 0 h 34"/>
                <a:gd name="T32" fmla="*/ 17 w 110"/>
                <a:gd name="T33" fmla="*/ 9 h 34"/>
                <a:gd name="T34" fmla="*/ 8 w 110"/>
                <a:gd name="T35" fmla="*/ 17 h 34"/>
                <a:gd name="T36" fmla="*/ 0 w 110"/>
                <a:gd name="T37" fmla="*/ 34 h 34"/>
                <a:gd name="T38" fmla="*/ 0 w 110"/>
                <a:gd name="T39" fmla="*/ 34 h 34"/>
                <a:gd name="T40" fmla="*/ 8 w 110"/>
                <a:gd name="T41" fmla="*/ 34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34"/>
                <a:gd name="T65" fmla="*/ 110 w 110"/>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34">
                  <a:moveTo>
                    <a:pt x="8" y="34"/>
                  </a:moveTo>
                  <a:lnTo>
                    <a:pt x="8" y="34"/>
                  </a:lnTo>
                  <a:lnTo>
                    <a:pt x="8" y="25"/>
                  </a:lnTo>
                  <a:lnTo>
                    <a:pt x="17" y="17"/>
                  </a:lnTo>
                  <a:lnTo>
                    <a:pt x="34" y="9"/>
                  </a:lnTo>
                  <a:lnTo>
                    <a:pt x="42" y="9"/>
                  </a:lnTo>
                  <a:lnTo>
                    <a:pt x="59" y="9"/>
                  </a:lnTo>
                  <a:lnTo>
                    <a:pt x="76" y="9"/>
                  </a:lnTo>
                  <a:lnTo>
                    <a:pt x="93" y="9"/>
                  </a:lnTo>
                  <a:lnTo>
                    <a:pt x="110" y="9"/>
                  </a:lnTo>
                  <a:lnTo>
                    <a:pt x="110" y="0"/>
                  </a:lnTo>
                  <a:lnTo>
                    <a:pt x="93" y="0"/>
                  </a:lnTo>
                  <a:lnTo>
                    <a:pt x="76" y="0"/>
                  </a:lnTo>
                  <a:lnTo>
                    <a:pt x="59" y="0"/>
                  </a:lnTo>
                  <a:lnTo>
                    <a:pt x="42" y="0"/>
                  </a:lnTo>
                  <a:lnTo>
                    <a:pt x="25" y="0"/>
                  </a:lnTo>
                  <a:lnTo>
                    <a:pt x="17" y="9"/>
                  </a:lnTo>
                  <a:lnTo>
                    <a:pt x="8" y="17"/>
                  </a:lnTo>
                  <a:lnTo>
                    <a:pt x="0" y="34"/>
                  </a:lnTo>
                  <a:lnTo>
                    <a:pt x="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6" name="Freeform 133"/>
            <p:cNvSpPr>
              <a:spLocks/>
            </p:cNvSpPr>
            <p:nvPr/>
          </p:nvSpPr>
          <p:spPr bwMode="auto">
            <a:xfrm>
              <a:off x="1620" y="3332"/>
              <a:ext cx="59" cy="68"/>
            </a:xfrm>
            <a:custGeom>
              <a:avLst/>
              <a:gdLst>
                <a:gd name="T0" fmla="*/ 59 w 59"/>
                <a:gd name="T1" fmla="*/ 59 h 68"/>
                <a:gd name="T2" fmla="*/ 59 w 59"/>
                <a:gd name="T3" fmla="*/ 59 h 68"/>
                <a:gd name="T4" fmla="*/ 51 w 59"/>
                <a:gd name="T5" fmla="*/ 51 h 68"/>
                <a:gd name="T6" fmla="*/ 42 w 59"/>
                <a:gd name="T7" fmla="*/ 42 h 68"/>
                <a:gd name="T8" fmla="*/ 34 w 59"/>
                <a:gd name="T9" fmla="*/ 42 h 68"/>
                <a:gd name="T10" fmla="*/ 25 w 59"/>
                <a:gd name="T11" fmla="*/ 34 h 68"/>
                <a:gd name="T12" fmla="*/ 17 w 59"/>
                <a:gd name="T13" fmla="*/ 25 h 68"/>
                <a:gd name="T14" fmla="*/ 8 w 59"/>
                <a:gd name="T15" fmla="*/ 17 h 68"/>
                <a:gd name="T16" fmla="*/ 8 w 59"/>
                <a:gd name="T17" fmla="*/ 8 h 68"/>
                <a:gd name="T18" fmla="*/ 8 w 59"/>
                <a:gd name="T19" fmla="*/ 0 h 68"/>
                <a:gd name="T20" fmla="*/ 0 w 59"/>
                <a:gd name="T21" fmla="*/ 0 h 68"/>
                <a:gd name="T22" fmla="*/ 0 w 59"/>
                <a:gd name="T23" fmla="*/ 8 h 68"/>
                <a:gd name="T24" fmla="*/ 8 w 59"/>
                <a:gd name="T25" fmla="*/ 17 h 68"/>
                <a:gd name="T26" fmla="*/ 8 w 59"/>
                <a:gd name="T27" fmla="*/ 25 h 68"/>
                <a:gd name="T28" fmla="*/ 17 w 59"/>
                <a:gd name="T29" fmla="*/ 34 h 68"/>
                <a:gd name="T30" fmla="*/ 25 w 59"/>
                <a:gd name="T31" fmla="*/ 42 h 68"/>
                <a:gd name="T32" fmla="*/ 42 w 59"/>
                <a:gd name="T33" fmla="*/ 51 h 68"/>
                <a:gd name="T34" fmla="*/ 51 w 59"/>
                <a:gd name="T35" fmla="*/ 59 h 68"/>
                <a:gd name="T36" fmla="*/ 59 w 59"/>
                <a:gd name="T37" fmla="*/ 68 h 68"/>
                <a:gd name="T38" fmla="*/ 59 w 59"/>
                <a:gd name="T39" fmla="*/ 68 h 68"/>
                <a:gd name="T40" fmla="*/ 59 w 59"/>
                <a:gd name="T41" fmla="*/ 59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68"/>
                <a:gd name="T65" fmla="*/ 59 w 59"/>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68">
                  <a:moveTo>
                    <a:pt x="59" y="59"/>
                  </a:moveTo>
                  <a:lnTo>
                    <a:pt x="59" y="59"/>
                  </a:lnTo>
                  <a:lnTo>
                    <a:pt x="51" y="51"/>
                  </a:lnTo>
                  <a:lnTo>
                    <a:pt x="42" y="42"/>
                  </a:lnTo>
                  <a:lnTo>
                    <a:pt x="34" y="42"/>
                  </a:lnTo>
                  <a:lnTo>
                    <a:pt x="25" y="34"/>
                  </a:lnTo>
                  <a:lnTo>
                    <a:pt x="17" y="25"/>
                  </a:lnTo>
                  <a:lnTo>
                    <a:pt x="8" y="17"/>
                  </a:lnTo>
                  <a:lnTo>
                    <a:pt x="8" y="8"/>
                  </a:lnTo>
                  <a:lnTo>
                    <a:pt x="8" y="0"/>
                  </a:lnTo>
                  <a:lnTo>
                    <a:pt x="0" y="0"/>
                  </a:lnTo>
                  <a:lnTo>
                    <a:pt x="0" y="8"/>
                  </a:lnTo>
                  <a:lnTo>
                    <a:pt x="8" y="17"/>
                  </a:lnTo>
                  <a:lnTo>
                    <a:pt x="8" y="25"/>
                  </a:lnTo>
                  <a:lnTo>
                    <a:pt x="17" y="34"/>
                  </a:lnTo>
                  <a:lnTo>
                    <a:pt x="25" y="42"/>
                  </a:lnTo>
                  <a:lnTo>
                    <a:pt x="42" y="51"/>
                  </a:lnTo>
                  <a:lnTo>
                    <a:pt x="51" y="59"/>
                  </a:lnTo>
                  <a:lnTo>
                    <a:pt x="59" y="68"/>
                  </a:lnTo>
                  <a:lnTo>
                    <a:pt x="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7" name="Freeform 134"/>
            <p:cNvSpPr>
              <a:spLocks/>
            </p:cNvSpPr>
            <p:nvPr/>
          </p:nvSpPr>
          <p:spPr bwMode="auto">
            <a:xfrm>
              <a:off x="1679" y="3391"/>
              <a:ext cx="51" cy="51"/>
            </a:xfrm>
            <a:custGeom>
              <a:avLst/>
              <a:gdLst>
                <a:gd name="T0" fmla="*/ 51 w 51"/>
                <a:gd name="T1" fmla="*/ 51 h 51"/>
                <a:gd name="T2" fmla="*/ 51 w 51"/>
                <a:gd name="T3" fmla="*/ 51 h 51"/>
                <a:gd name="T4" fmla="*/ 51 w 51"/>
                <a:gd name="T5" fmla="*/ 43 h 51"/>
                <a:gd name="T6" fmla="*/ 51 w 51"/>
                <a:gd name="T7" fmla="*/ 34 h 51"/>
                <a:gd name="T8" fmla="*/ 43 w 51"/>
                <a:gd name="T9" fmla="*/ 26 h 51"/>
                <a:gd name="T10" fmla="*/ 34 w 51"/>
                <a:gd name="T11" fmla="*/ 17 h 51"/>
                <a:gd name="T12" fmla="*/ 26 w 51"/>
                <a:gd name="T13" fmla="*/ 9 h 51"/>
                <a:gd name="T14" fmla="*/ 9 w 51"/>
                <a:gd name="T15" fmla="*/ 9 h 51"/>
                <a:gd name="T16" fmla="*/ 9 w 51"/>
                <a:gd name="T17" fmla="*/ 0 h 51"/>
                <a:gd name="T18" fmla="*/ 0 w 51"/>
                <a:gd name="T19" fmla="*/ 0 h 51"/>
                <a:gd name="T20" fmla="*/ 0 w 51"/>
                <a:gd name="T21" fmla="*/ 9 h 51"/>
                <a:gd name="T22" fmla="*/ 0 w 51"/>
                <a:gd name="T23" fmla="*/ 9 h 51"/>
                <a:gd name="T24" fmla="*/ 9 w 51"/>
                <a:gd name="T25" fmla="*/ 17 h 51"/>
                <a:gd name="T26" fmla="*/ 17 w 51"/>
                <a:gd name="T27" fmla="*/ 17 h 51"/>
                <a:gd name="T28" fmla="*/ 26 w 51"/>
                <a:gd name="T29" fmla="*/ 26 h 51"/>
                <a:gd name="T30" fmla="*/ 34 w 51"/>
                <a:gd name="T31" fmla="*/ 34 h 51"/>
                <a:gd name="T32" fmla="*/ 43 w 51"/>
                <a:gd name="T33" fmla="*/ 34 h 51"/>
                <a:gd name="T34" fmla="*/ 43 w 51"/>
                <a:gd name="T35" fmla="*/ 43 h 51"/>
                <a:gd name="T36" fmla="*/ 43 w 51"/>
                <a:gd name="T37" fmla="*/ 51 h 51"/>
                <a:gd name="T38" fmla="*/ 51 w 51"/>
                <a:gd name="T39" fmla="*/ 43 h 51"/>
                <a:gd name="T40" fmla="*/ 51 w 51"/>
                <a:gd name="T41" fmla="*/ 51 h 51"/>
                <a:gd name="T42" fmla="*/ 51 w 51"/>
                <a:gd name="T43" fmla="*/ 51 h 51"/>
                <a:gd name="T44" fmla="*/ 51 w 51"/>
                <a:gd name="T45" fmla="*/ 5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1"/>
                <a:gd name="T70" fmla="*/ 0 h 51"/>
                <a:gd name="T71" fmla="*/ 51 w 51"/>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1" h="51">
                  <a:moveTo>
                    <a:pt x="51" y="51"/>
                  </a:moveTo>
                  <a:lnTo>
                    <a:pt x="51" y="51"/>
                  </a:lnTo>
                  <a:lnTo>
                    <a:pt x="51" y="43"/>
                  </a:lnTo>
                  <a:lnTo>
                    <a:pt x="51" y="34"/>
                  </a:lnTo>
                  <a:lnTo>
                    <a:pt x="43" y="26"/>
                  </a:lnTo>
                  <a:lnTo>
                    <a:pt x="34" y="17"/>
                  </a:lnTo>
                  <a:lnTo>
                    <a:pt x="26" y="9"/>
                  </a:lnTo>
                  <a:lnTo>
                    <a:pt x="9" y="9"/>
                  </a:lnTo>
                  <a:lnTo>
                    <a:pt x="9" y="0"/>
                  </a:lnTo>
                  <a:lnTo>
                    <a:pt x="0" y="0"/>
                  </a:lnTo>
                  <a:lnTo>
                    <a:pt x="0" y="9"/>
                  </a:lnTo>
                  <a:lnTo>
                    <a:pt x="9" y="17"/>
                  </a:lnTo>
                  <a:lnTo>
                    <a:pt x="17" y="17"/>
                  </a:lnTo>
                  <a:lnTo>
                    <a:pt x="26" y="26"/>
                  </a:lnTo>
                  <a:lnTo>
                    <a:pt x="34" y="34"/>
                  </a:lnTo>
                  <a:lnTo>
                    <a:pt x="43" y="34"/>
                  </a:lnTo>
                  <a:lnTo>
                    <a:pt x="43" y="43"/>
                  </a:lnTo>
                  <a:lnTo>
                    <a:pt x="43" y="51"/>
                  </a:lnTo>
                  <a:lnTo>
                    <a:pt x="51" y="43"/>
                  </a:lnTo>
                  <a:lnTo>
                    <a:pt x="51"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8" name="Freeform 135"/>
            <p:cNvSpPr>
              <a:spLocks/>
            </p:cNvSpPr>
            <p:nvPr/>
          </p:nvSpPr>
          <p:spPr bwMode="auto">
            <a:xfrm>
              <a:off x="1654" y="3408"/>
              <a:ext cx="76" cy="34"/>
            </a:xfrm>
            <a:custGeom>
              <a:avLst/>
              <a:gdLst>
                <a:gd name="T0" fmla="*/ 0 w 76"/>
                <a:gd name="T1" fmla="*/ 9 h 34"/>
                <a:gd name="T2" fmla="*/ 0 w 76"/>
                <a:gd name="T3" fmla="*/ 9 h 34"/>
                <a:gd name="T4" fmla="*/ 8 w 76"/>
                <a:gd name="T5" fmla="*/ 9 h 34"/>
                <a:gd name="T6" fmla="*/ 8 w 76"/>
                <a:gd name="T7" fmla="*/ 17 h 34"/>
                <a:gd name="T8" fmla="*/ 17 w 76"/>
                <a:gd name="T9" fmla="*/ 17 h 34"/>
                <a:gd name="T10" fmla="*/ 25 w 76"/>
                <a:gd name="T11" fmla="*/ 26 h 34"/>
                <a:gd name="T12" fmla="*/ 34 w 76"/>
                <a:gd name="T13" fmla="*/ 34 h 34"/>
                <a:gd name="T14" fmla="*/ 42 w 76"/>
                <a:gd name="T15" fmla="*/ 34 h 34"/>
                <a:gd name="T16" fmla="*/ 59 w 76"/>
                <a:gd name="T17" fmla="*/ 34 h 34"/>
                <a:gd name="T18" fmla="*/ 76 w 76"/>
                <a:gd name="T19" fmla="*/ 34 h 34"/>
                <a:gd name="T20" fmla="*/ 76 w 76"/>
                <a:gd name="T21" fmla="*/ 26 h 34"/>
                <a:gd name="T22" fmla="*/ 59 w 76"/>
                <a:gd name="T23" fmla="*/ 26 h 34"/>
                <a:gd name="T24" fmla="*/ 42 w 76"/>
                <a:gd name="T25" fmla="*/ 26 h 34"/>
                <a:gd name="T26" fmla="*/ 34 w 76"/>
                <a:gd name="T27" fmla="*/ 26 h 34"/>
                <a:gd name="T28" fmla="*/ 25 w 76"/>
                <a:gd name="T29" fmla="*/ 17 h 34"/>
                <a:gd name="T30" fmla="*/ 17 w 76"/>
                <a:gd name="T31" fmla="*/ 17 h 34"/>
                <a:gd name="T32" fmla="*/ 17 w 76"/>
                <a:gd name="T33" fmla="*/ 9 h 34"/>
                <a:gd name="T34" fmla="*/ 8 w 76"/>
                <a:gd name="T35" fmla="*/ 9 h 34"/>
                <a:gd name="T36" fmla="*/ 0 w 76"/>
                <a:gd name="T37" fmla="*/ 0 h 34"/>
                <a:gd name="T38" fmla="*/ 0 w 76"/>
                <a:gd name="T39" fmla="*/ 9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6"/>
                <a:gd name="T61" fmla="*/ 0 h 34"/>
                <a:gd name="T62" fmla="*/ 76 w 76"/>
                <a:gd name="T63" fmla="*/ 34 h 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6" h="34">
                  <a:moveTo>
                    <a:pt x="0" y="9"/>
                  </a:moveTo>
                  <a:lnTo>
                    <a:pt x="0" y="9"/>
                  </a:lnTo>
                  <a:lnTo>
                    <a:pt x="8" y="9"/>
                  </a:lnTo>
                  <a:lnTo>
                    <a:pt x="8" y="17"/>
                  </a:lnTo>
                  <a:lnTo>
                    <a:pt x="17" y="17"/>
                  </a:lnTo>
                  <a:lnTo>
                    <a:pt x="25" y="26"/>
                  </a:lnTo>
                  <a:lnTo>
                    <a:pt x="34" y="34"/>
                  </a:lnTo>
                  <a:lnTo>
                    <a:pt x="42" y="34"/>
                  </a:lnTo>
                  <a:lnTo>
                    <a:pt x="59" y="34"/>
                  </a:lnTo>
                  <a:lnTo>
                    <a:pt x="76" y="34"/>
                  </a:lnTo>
                  <a:lnTo>
                    <a:pt x="76" y="26"/>
                  </a:lnTo>
                  <a:lnTo>
                    <a:pt x="59" y="26"/>
                  </a:lnTo>
                  <a:lnTo>
                    <a:pt x="42" y="26"/>
                  </a:lnTo>
                  <a:lnTo>
                    <a:pt x="34" y="26"/>
                  </a:lnTo>
                  <a:lnTo>
                    <a:pt x="25" y="17"/>
                  </a:lnTo>
                  <a:lnTo>
                    <a:pt x="17" y="17"/>
                  </a:lnTo>
                  <a:lnTo>
                    <a:pt x="17" y="9"/>
                  </a:lnTo>
                  <a:lnTo>
                    <a:pt x="8" y="9"/>
                  </a:lnTo>
                  <a:lnTo>
                    <a:pt x="0"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09" name="Freeform 136"/>
            <p:cNvSpPr>
              <a:spLocks/>
            </p:cNvSpPr>
            <p:nvPr/>
          </p:nvSpPr>
          <p:spPr bwMode="auto">
            <a:xfrm>
              <a:off x="1560" y="3340"/>
              <a:ext cx="94" cy="77"/>
            </a:xfrm>
            <a:custGeom>
              <a:avLst/>
              <a:gdLst>
                <a:gd name="T0" fmla="*/ 0 w 94"/>
                <a:gd name="T1" fmla="*/ 0 h 77"/>
                <a:gd name="T2" fmla="*/ 0 w 94"/>
                <a:gd name="T3" fmla="*/ 0 h 77"/>
                <a:gd name="T4" fmla="*/ 9 w 94"/>
                <a:gd name="T5" fmla="*/ 9 h 77"/>
                <a:gd name="T6" fmla="*/ 17 w 94"/>
                <a:gd name="T7" fmla="*/ 26 h 77"/>
                <a:gd name="T8" fmla="*/ 26 w 94"/>
                <a:gd name="T9" fmla="*/ 34 h 77"/>
                <a:gd name="T10" fmla="*/ 34 w 94"/>
                <a:gd name="T11" fmla="*/ 51 h 77"/>
                <a:gd name="T12" fmla="*/ 43 w 94"/>
                <a:gd name="T13" fmla="*/ 60 h 77"/>
                <a:gd name="T14" fmla="*/ 51 w 94"/>
                <a:gd name="T15" fmla="*/ 68 h 77"/>
                <a:gd name="T16" fmla="*/ 68 w 94"/>
                <a:gd name="T17" fmla="*/ 77 h 77"/>
                <a:gd name="T18" fmla="*/ 94 w 94"/>
                <a:gd name="T19" fmla="*/ 77 h 77"/>
                <a:gd name="T20" fmla="*/ 94 w 94"/>
                <a:gd name="T21" fmla="*/ 77 h 77"/>
                <a:gd name="T22" fmla="*/ 68 w 94"/>
                <a:gd name="T23" fmla="*/ 68 h 77"/>
                <a:gd name="T24" fmla="*/ 60 w 94"/>
                <a:gd name="T25" fmla="*/ 68 h 77"/>
                <a:gd name="T26" fmla="*/ 43 w 94"/>
                <a:gd name="T27" fmla="*/ 60 h 77"/>
                <a:gd name="T28" fmla="*/ 34 w 94"/>
                <a:gd name="T29" fmla="*/ 43 h 77"/>
                <a:gd name="T30" fmla="*/ 34 w 94"/>
                <a:gd name="T31" fmla="*/ 34 h 77"/>
                <a:gd name="T32" fmla="*/ 26 w 94"/>
                <a:gd name="T33" fmla="*/ 17 h 77"/>
                <a:gd name="T34" fmla="*/ 17 w 94"/>
                <a:gd name="T35" fmla="*/ 9 h 77"/>
                <a:gd name="T36" fmla="*/ 9 w 94"/>
                <a:gd name="T37" fmla="*/ 0 h 77"/>
                <a:gd name="T38" fmla="*/ 9 w 94"/>
                <a:gd name="T39" fmla="*/ 0 h 77"/>
                <a:gd name="T40" fmla="*/ 0 w 94"/>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77"/>
                <a:gd name="T65" fmla="*/ 94 w 94"/>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77">
                  <a:moveTo>
                    <a:pt x="0" y="0"/>
                  </a:moveTo>
                  <a:lnTo>
                    <a:pt x="0" y="0"/>
                  </a:lnTo>
                  <a:lnTo>
                    <a:pt x="9" y="9"/>
                  </a:lnTo>
                  <a:lnTo>
                    <a:pt x="17" y="26"/>
                  </a:lnTo>
                  <a:lnTo>
                    <a:pt x="26" y="34"/>
                  </a:lnTo>
                  <a:lnTo>
                    <a:pt x="34" y="51"/>
                  </a:lnTo>
                  <a:lnTo>
                    <a:pt x="43" y="60"/>
                  </a:lnTo>
                  <a:lnTo>
                    <a:pt x="51" y="68"/>
                  </a:lnTo>
                  <a:lnTo>
                    <a:pt x="68" y="77"/>
                  </a:lnTo>
                  <a:lnTo>
                    <a:pt x="94" y="77"/>
                  </a:lnTo>
                  <a:lnTo>
                    <a:pt x="68" y="68"/>
                  </a:lnTo>
                  <a:lnTo>
                    <a:pt x="60" y="68"/>
                  </a:lnTo>
                  <a:lnTo>
                    <a:pt x="43" y="60"/>
                  </a:lnTo>
                  <a:lnTo>
                    <a:pt x="34" y="43"/>
                  </a:lnTo>
                  <a:lnTo>
                    <a:pt x="34" y="34"/>
                  </a:lnTo>
                  <a:lnTo>
                    <a:pt x="26" y="17"/>
                  </a:lnTo>
                  <a:lnTo>
                    <a:pt x="17" y="9"/>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0" name="Freeform 137"/>
            <p:cNvSpPr>
              <a:spLocks/>
            </p:cNvSpPr>
            <p:nvPr/>
          </p:nvSpPr>
          <p:spPr bwMode="auto">
            <a:xfrm>
              <a:off x="1229" y="3239"/>
              <a:ext cx="340" cy="101"/>
            </a:xfrm>
            <a:custGeom>
              <a:avLst/>
              <a:gdLst>
                <a:gd name="T0" fmla="*/ 0 w 340"/>
                <a:gd name="T1" fmla="*/ 0 h 101"/>
                <a:gd name="T2" fmla="*/ 0 w 340"/>
                <a:gd name="T3" fmla="*/ 0 h 101"/>
                <a:gd name="T4" fmla="*/ 26 w 340"/>
                <a:gd name="T5" fmla="*/ 8 h 101"/>
                <a:gd name="T6" fmla="*/ 43 w 340"/>
                <a:gd name="T7" fmla="*/ 8 h 101"/>
                <a:gd name="T8" fmla="*/ 68 w 340"/>
                <a:gd name="T9" fmla="*/ 17 h 101"/>
                <a:gd name="T10" fmla="*/ 85 w 340"/>
                <a:gd name="T11" fmla="*/ 17 h 101"/>
                <a:gd name="T12" fmla="*/ 111 w 340"/>
                <a:gd name="T13" fmla="*/ 25 h 101"/>
                <a:gd name="T14" fmla="*/ 128 w 340"/>
                <a:gd name="T15" fmla="*/ 25 h 101"/>
                <a:gd name="T16" fmla="*/ 153 w 340"/>
                <a:gd name="T17" fmla="*/ 34 h 101"/>
                <a:gd name="T18" fmla="*/ 170 w 340"/>
                <a:gd name="T19" fmla="*/ 34 h 101"/>
                <a:gd name="T20" fmla="*/ 196 w 340"/>
                <a:gd name="T21" fmla="*/ 42 h 101"/>
                <a:gd name="T22" fmla="*/ 212 w 340"/>
                <a:gd name="T23" fmla="*/ 51 h 101"/>
                <a:gd name="T24" fmla="*/ 238 w 340"/>
                <a:gd name="T25" fmla="*/ 59 h 101"/>
                <a:gd name="T26" fmla="*/ 255 w 340"/>
                <a:gd name="T27" fmla="*/ 68 h 101"/>
                <a:gd name="T28" fmla="*/ 280 w 340"/>
                <a:gd name="T29" fmla="*/ 76 h 101"/>
                <a:gd name="T30" fmla="*/ 297 w 340"/>
                <a:gd name="T31" fmla="*/ 84 h 101"/>
                <a:gd name="T32" fmla="*/ 314 w 340"/>
                <a:gd name="T33" fmla="*/ 93 h 101"/>
                <a:gd name="T34" fmla="*/ 331 w 340"/>
                <a:gd name="T35" fmla="*/ 101 h 101"/>
                <a:gd name="T36" fmla="*/ 340 w 340"/>
                <a:gd name="T37" fmla="*/ 101 h 101"/>
                <a:gd name="T38" fmla="*/ 314 w 340"/>
                <a:gd name="T39" fmla="*/ 84 h 101"/>
                <a:gd name="T40" fmla="*/ 297 w 340"/>
                <a:gd name="T41" fmla="*/ 76 h 101"/>
                <a:gd name="T42" fmla="*/ 280 w 340"/>
                <a:gd name="T43" fmla="*/ 68 h 101"/>
                <a:gd name="T44" fmla="*/ 255 w 340"/>
                <a:gd name="T45" fmla="*/ 59 h 101"/>
                <a:gd name="T46" fmla="*/ 238 w 340"/>
                <a:gd name="T47" fmla="*/ 51 h 101"/>
                <a:gd name="T48" fmla="*/ 212 w 340"/>
                <a:gd name="T49" fmla="*/ 42 h 101"/>
                <a:gd name="T50" fmla="*/ 196 w 340"/>
                <a:gd name="T51" fmla="*/ 34 h 101"/>
                <a:gd name="T52" fmla="*/ 179 w 340"/>
                <a:gd name="T53" fmla="*/ 25 h 101"/>
                <a:gd name="T54" fmla="*/ 153 w 340"/>
                <a:gd name="T55" fmla="*/ 25 h 101"/>
                <a:gd name="T56" fmla="*/ 128 w 340"/>
                <a:gd name="T57" fmla="*/ 17 h 101"/>
                <a:gd name="T58" fmla="*/ 111 w 340"/>
                <a:gd name="T59" fmla="*/ 17 h 101"/>
                <a:gd name="T60" fmla="*/ 85 w 340"/>
                <a:gd name="T61" fmla="*/ 8 h 101"/>
                <a:gd name="T62" fmla="*/ 68 w 340"/>
                <a:gd name="T63" fmla="*/ 8 h 101"/>
                <a:gd name="T64" fmla="*/ 43 w 340"/>
                <a:gd name="T65" fmla="*/ 0 h 101"/>
                <a:gd name="T66" fmla="*/ 26 w 340"/>
                <a:gd name="T67" fmla="*/ 0 h 101"/>
                <a:gd name="T68" fmla="*/ 0 w 340"/>
                <a:gd name="T69" fmla="*/ 0 h 101"/>
                <a:gd name="T70" fmla="*/ 0 w 340"/>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0"/>
                <a:gd name="T109" fmla="*/ 0 h 101"/>
                <a:gd name="T110" fmla="*/ 340 w 340"/>
                <a:gd name="T111" fmla="*/ 101 h 1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0" h="101">
                  <a:moveTo>
                    <a:pt x="0" y="0"/>
                  </a:moveTo>
                  <a:lnTo>
                    <a:pt x="0" y="0"/>
                  </a:lnTo>
                  <a:lnTo>
                    <a:pt x="26" y="8"/>
                  </a:lnTo>
                  <a:lnTo>
                    <a:pt x="43" y="8"/>
                  </a:lnTo>
                  <a:lnTo>
                    <a:pt x="68" y="17"/>
                  </a:lnTo>
                  <a:lnTo>
                    <a:pt x="85" y="17"/>
                  </a:lnTo>
                  <a:lnTo>
                    <a:pt x="111" y="25"/>
                  </a:lnTo>
                  <a:lnTo>
                    <a:pt x="128" y="25"/>
                  </a:lnTo>
                  <a:lnTo>
                    <a:pt x="153" y="34"/>
                  </a:lnTo>
                  <a:lnTo>
                    <a:pt x="170" y="34"/>
                  </a:lnTo>
                  <a:lnTo>
                    <a:pt x="196" y="42"/>
                  </a:lnTo>
                  <a:lnTo>
                    <a:pt x="212" y="51"/>
                  </a:lnTo>
                  <a:lnTo>
                    <a:pt x="238" y="59"/>
                  </a:lnTo>
                  <a:lnTo>
                    <a:pt x="255" y="68"/>
                  </a:lnTo>
                  <a:lnTo>
                    <a:pt x="280" y="76"/>
                  </a:lnTo>
                  <a:lnTo>
                    <a:pt x="297" y="84"/>
                  </a:lnTo>
                  <a:lnTo>
                    <a:pt x="314" y="93"/>
                  </a:lnTo>
                  <a:lnTo>
                    <a:pt x="331" y="101"/>
                  </a:lnTo>
                  <a:lnTo>
                    <a:pt x="340" y="101"/>
                  </a:lnTo>
                  <a:lnTo>
                    <a:pt x="314" y="84"/>
                  </a:lnTo>
                  <a:lnTo>
                    <a:pt x="297" y="76"/>
                  </a:lnTo>
                  <a:lnTo>
                    <a:pt x="280" y="68"/>
                  </a:lnTo>
                  <a:lnTo>
                    <a:pt x="255" y="59"/>
                  </a:lnTo>
                  <a:lnTo>
                    <a:pt x="238" y="51"/>
                  </a:lnTo>
                  <a:lnTo>
                    <a:pt x="212" y="42"/>
                  </a:lnTo>
                  <a:lnTo>
                    <a:pt x="196" y="34"/>
                  </a:lnTo>
                  <a:lnTo>
                    <a:pt x="179" y="25"/>
                  </a:lnTo>
                  <a:lnTo>
                    <a:pt x="153" y="25"/>
                  </a:lnTo>
                  <a:lnTo>
                    <a:pt x="128" y="17"/>
                  </a:lnTo>
                  <a:lnTo>
                    <a:pt x="111" y="17"/>
                  </a:lnTo>
                  <a:lnTo>
                    <a:pt x="85" y="8"/>
                  </a:lnTo>
                  <a:lnTo>
                    <a:pt x="68" y="8"/>
                  </a:lnTo>
                  <a:lnTo>
                    <a:pt x="43" y="0"/>
                  </a:lnTo>
                  <a:lnTo>
                    <a:pt x="2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1" name="Freeform 138"/>
            <p:cNvSpPr>
              <a:spLocks/>
            </p:cNvSpPr>
            <p:nvPr/>
          </p:nvSpPr>
          <p:spPr bwMode="auto">
            <a:xfrm>
              <a:off x="932" y="3230"/>
              <a:ext cx="297" cy="60"/>
            </a:xfrm>
            <a:custGeom>
              <a:avLst/>
              <a:gdLst>
                <a:gd name="T0" fmla="*/ 0 w 297"/>
                <a:gd name="T1" fmla="*/ 60 h 60"/>
                <a:gd name="T2" fmla="*/ 0 w 297"/>
                <a:gd name="T3" fmla="*/ 60 h 60"/>
                <a:gd name="T4" fmla="*/ 17 w 297"/>
                <a:gd name="T5" fmla="*/ 60 h 60"/>
                <a:gd name="T6" fmla="*/ 34 w 297"/>
                <a:gd name="T7" fmla="*/ 51 h 60"/>
                <a:gd name="T8" fmla="*/ 60 w 297"/>
                <a:gd name="T9" fmla="*/ 51 h 60"/>
                <a:gd name="T10" fmla="*/ 77 w 297"/>
                <a:gd name="T11" fmla="*/ 43 h 60"/>
                <a:gd name="T12" fmla="*/ 94 w 297"/>
                <a:gd name="T13" fmla="*/ 34 h 60"/>
                <a:gd name="T14" fmla="*/ 111 w 297"/>
                <a:gd name="T15" fmla="*/ 34 h 60"/>
                <a:gd name="T16" fmla="*/ 128 w 297"/>
                <a:gd name="T17" fmla="*/ 26 h 60"/>
                <a:gd name="T18" fmla="*/ 145 w 297"/>
                <a:gd name="T19" fmla="*/ 26 h 60"/>
                <a:gd name="T20" fmla="*/ 162 w 297"/>
                <a:gd name="T21" fmla="*/ 17 h 60"/>
                <a:gd name="T22" fmla="*/ 187 w 297"/>
                <a:gd name="T23" fmla="*/ 17 h 60"/>
                <a:gd name="T24" fmla="*/ 204 w 297"/>
                <a:gd name="T25" fmla="*/ 9 h 60"/>
                <a:gd name="T26" fmla="*/ 221 w 297"/>
                <a:gd name="T27" fmla="*/ 9 h 60"/>
                <a:gd name="T28" fmla="*/ 238 w 297"/>
                <a:gd name="T29" fmla="*/ 9 h 60"/>
                <a:gd name="T30" fmla="*/ 255 w 297"/>
                <a:gd name="T31" fmla="*/ 9 h 60"/>
                <a:gd name="T32" fmla="*/ 280 w 297"/>
                <a:gd name="T33" fmla="*/ 9 h 60"/>
                <a:gd name="T34" fmla="*/ 297 w 297"/>
                <a:gd name="T35" fmla="*/ 9 h 60"/>
                <a:gd name="T36" fmla="*/ 297 w 297"/>
                <a:gd name="T37" fmla="*/ 9 h 60"/>
                <a:gd name="T38" fmla="*/ 280 w 297"/>
                <a:gd name="T39" fmla="*/ 0 h 60"/>
                <a:gd name="T40" fmla="*/ 255 w 297"/>
                <a:gd name="T41" fmla="*/ 0 h 60"/>
                <a:gd name="T42" fmla="*/ 238 w 297"/>
                <a:gd name="T43" fmla="*/ 0 h 60"/>
                <a:gd name="T44" fmla="*/ 221 w 297"/>
                <a:gd name="T45" fmla="*/ 0 h 60"/>
                <a:gd name="T46" fmla="*/ 204 w 297"/>
                <a:gd name="T47" fmla="*/ 9 h 60"/>
                <a:gd name="T48" fmla="*/ 187 w 297"/>
                <a:gd name="T49" fmla="*/ 9 h 60"/>
                <a:gd name="T50" fmla="*/ 162 w 297"/>
                <a:gd name="T51" fmla="*/ 17 h 60"/>
                <a:gd name="T52" fmla="*/ 145 w 297"/>
                <a:gd name="T53" fmla="*/ 17 h 60"/>
                <a:gd name="T54" fmla="*/ 128 w 297"/>
                <a:gd name="T55" fmla="*/ 26 h 60"/>
                <a:gd name="T56" fmla="*/ 111 w 297"/>
                <a:gd name="T57" fmla="*/ 26 h 60"/>
                <a:gd name="T58" fmla="*/ 94 w 297"/>
                <a:gd name="T59" fmla="*/ 34 h 60"/>
                <a:gd name="T60" fmla="*/ 77 w 297"/>
                <a:gd name="T61" fmla="*/ 34 h 60"/>
                <a:gd name="T62" fmla="*/ 60 w 297"/>
                <a:gd name="T63" fmla="*/ 43 h 60"/>
                <a:gd name="T64" fmla="*/ 34 w 297"/>
                <a:gd name="T65" fmla="*/ 43 h 60"/>
                <a:gd name="T66" fmla="*/ 17 w 297"/>
                <a:gd name="T67" fmla="*/ 51 h 60"/>
                <a:gd name="T68" fmla="*/ 0 w 297"/>
                <a:gd name="T69" fmla="*/ 51 h 60"/>
                <a:gd name="T70" fmla="*/ 0 w 297"/>
                <a:gd name="T71" fmla="*/ 51 h 60"/>
                <a:gd name="T72" fmla="*/ 0 w 297"/>
                <a:gd name="T73" fmla="*/ 60 h 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7"/>
                <a:gd name="T112" fmla="*/ 0 h 60"/>
                <a:gd name="T113" fmla="*/ 297 w 297"/>
                <a:gd name="T114" fmla="*/ 60 h 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7" h="60">
                  <a:moveTo>
                    <a:pt x="0" y="60"/>
                  </a:moveTo>
                  <a:lnTo>
                    <a:pt x="0" y="60"/>
                  </a:lnTo>
                  <a:lnTo>
                    <a:pt x="17" y="60"/>
                  </a:lnTo>
                  <a:lnTo>
                    <a:pt x="34" y="51"/>
                  </a:lnTo>
                  <a:lnTo>
                    <a:pt x="60" y="51"/>
                  </a:lnTo>
                  <a:lnTo>
                    <a:pt x="77" y="43"/>
                  </a:lnTo>
                  <a:lnTo>
                    <a:pt x="94" y="34"/>
                  </a:lnTo>
                  <a:lnTo>
                    <a:pt x="111" y="34"/>
                  </a:lnTo>
                  <a:lnTo>
                    <a:pt x="128" y="26"/>
                  </a:lnTo>
                  <a:lnTo>
                    <a:pt x="145" y="26"/>
                  </a:lnTo>
                  <a:lnTo>
                    <a:pt x="162" y="17"/>
                  </a:lnTo>
                  <a:lnTo>
                    <a:pt x="187" y="17"/>
                  </a:lnTo>
                  <a:lnTo>
                    <a:pt x="204" y="9"/>
                  </a:lnTo>
                  <a:lnTo>
                    <a:pt x="221" y="9"/>
                  </a:lnTo>
                  <a:lnTo>
                    <a:pt x="238" y="9"/>
                  </a:lnTo>
                  <a:lnTo>
                    <a:pt x="255" y="9"/>
                  </a:lnTo>
                  <a:lnTo>
                    <a:pt x="280" y="9"/>
                  </a:lnTo>
                  <a:lnTo>
                    <a:pt x="297" y="9"/>
                  </a:lnTo>
                  <a:lnTo>
                    <a:pt x="280" y="0"/>
                  </a:lnTo>
                  <a:lnTo>
                    <a:pt x="255" y="0"/>
                  </a:lnTo>
                  <a:lnTo>
                    <a:pt x="238" y="0"/>
                  </a:lnTo>
                  <a:lnTo>
                    <a:pt x="221" y="0"/>
                  </a:lnTo>
                  <a:lnTo>
                    <a:pt x="204" y="9"/>
                  </a:lnTo>
                  <a:lnTo>
                    <a:pt x="187" y="9"/>
                  </a:lnTo>
                  <a:lnTo>
                    <a:pt x="162" y="17"/>
                  </a:lnTo>
                  <a:lnTo>
                    <a:pt x="145" y="17"/>
                  </a:lnTo>
                  <a:lnTo>
                    <a:pt x="128" y="26"/>
                  </a:lnTo>
                  <a:lnTo>
                    <a:pt x="111" y="26"/>
                  </a:lnTo>
                  <a:lnTo>
                    <a:pt x="94" y="34"/>
                  </a:lnTo>
                  <a:lnTo>
                    <a:pt x="77" y="34"/>
                  </a:lnTo>
                  <a:lnTo>
                    <a:pt x="60" y="43"/>
                  </a:lnTo>
                  <a:lnTo>
                    <a:pt x="34" y="43"/>
                  </a:lnTo>
                  <a:lnTo>
                    <a:pt x="17" y="51"/>
                  </a:lnTo>
                  <a:lnTo>
                    <a:pt x="0" y="51"/>
                  </a:lnTo>
                  <a:lnTo>
                    <a:pt x="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2" name="Freeform 139"/>
            <p:cNvSpPr>
              <a:spLocks/>
            </p:cNvSpPr>
            <p:nvPr/>
          </p:nvSpPr>
          <p:spPr bwMode="auto">
            <a:xfrm>
              <a:off x="788" y="3171"/>
              <a:ext cx="144" cy="119"/>
            </a:xfrm>
            <a:custGeom>
              <a:avLst/>
              <a:gdLst>
                <a:gd name="T0" fmla="*/ 9 w 144"/>
                <a:gd name="T1" fmla="*/ 8 h 119"/>
                <a:gd name="T2" fmla="*/ 9 w 144"/>
                <a:gd name="T3" fmla="*/ 0 h 119"/>
                <a:gd name="T4" fmla="*/ 0 w 144"/>
                <a:gd name="T5" fmla="*/ 17 h 119"/>
                <a:gd name="T6" fmla="*/ 0 w 144"/>
                <a:gd name="T7" fmla="*/ 34 h 119"/>
                <a:gd name="T8" fmla="*/ 0 w 144"/>
                <a:gd name="T9" fmla="*/ 51 h 119"/>
                <a:gd name="T10" fmla="*/ 9 w 144"/>
                <a:gd name="T11" fmla="*/ 59 h 119"/>
                <a:gd name="T12" fmla="*/ 9 w 144"/>
                <a:gd name="T13" fmla="*/ 68 h 119"/>
                <a:gd name="T14" fmla="*/ 26 w 144"/>
                <a:gd name="T15" fmla="*/ 76 h 119"/>
                <a:gd name="T16" fmla="*/ 34 w 144"/>
                <a:gd name="T17" fmla="*/ 93 h 119"/>
                <a:gd name="T18" fmla="*/ 42 w 144"/>
                <a:gd name="T19" fmla="*/ 93 h 119"/>
                <a:gd name="T20" fmla="*/ 51 w 144"/>
                <a:gd name="T21" fmla="*/ 102 h 119"/>
                <a:gd name="T22" fmla="*/ 68 w 144"/>
                <a:gd name="T23" fmla="*/ 110 h 119"/>
                <a:gd name="T24" fmla="*/ 76 w 144"/>
                <a:gd name="T25" fmla="*/ 110 h 119"/>
                <a:gd name="T26" fmla="*/ 93 w 144"/>
                <a:gd name="T27" fmla="*/ 119 h 119"/>
                <a:gd name="T28" fmla="*/ 102 w 144"/>
                <a:gd name="T29" fmla="*/ 119 h 119"/>
                <a:gd name="T30" fmla="*/ 119 w 144"/>
                <a:gd name="T31" fmla="*/ 119 h 119"/>
                <a:gd name="T32" fmla="*/ 136 w 144"/>
                <a:gd name="T33" fmla="*/ 119 h 119"/>
                <a:gd name="T34" fmla="*/ 144 w 144"/>
                <a:gd name="T35" fmla="*/ 119 h 119"/>
                <a:gd name="T36" fmla="*/ 144 w 144"/>
                <a:gd name="T37" fmla="*/ 110 h 119"/>
                <a:gd name="T38" fmla="*/ 136 w 144"/>
                <a:gd name="T39" fmla="*/ 110 h 119"/>
                <a:gd name="T40" fmla="*/ 119 w 144"/>
                <a:gd name="T41" fmla="*/ 110 h 119"/>
                <a:gd name="T42" fmla="*/ 102 w 144"/>
                <a:gd name="T43" fmla="*/ 110 h 119"/>
                <a:gd name="T44" fmla="*/ 93 w 144"/>
                <a:gd name="T45" fmla="*/ 110 h 119"/>
                <a:gd name="T46" fmla="*/ 76 w 144"/>
                <a:gd name="T47" fmla="*/ 102 h 119"/>
                <a:gd name="T48" fmla="*/ 68 w 144"/>
                <a:gd name="T49" fmla="*/ 102 h 119"/>
                <a:gd name="T50" fmla="*/ 51 w 144"/>
                <a:gd name="T51" fmla="*/ 93 h 119"/>
                <a:gd name="T52" fmla="*/ 42 w 144"/>
                <a:gd name="T53" fmla="*/ 93 h 119"/>
                <a:gd name="T54" fmla="*/ 34 w 144"/>
                <a:gd name="T55" fmla="*/ 85 h 119"/>
                <a:gd name="T56" fmla="*/ 26 w 144"/>
                <a:gd name="T57" fmla="*/ 76 h 119"/>
                <a:gd name="T58" fmla="*/ 17 w 144"/>
                <a:gd name="T59" fmla="*/ 68 h 119"/>
                <a:gd name="T60" fmla="*/ 17 w 144"/>
                <a:gd name="T61" fmla="*/ 59 h 119"/>
                <a:gd name="T62" fmla="*/ 9 w 144"/>
                <a:gd name="T63" fmla="*/ 51 h 119"/>
                <a:gd name="T64" fmla="*/ 9 w 144"/>
                <a:gd name="T65" fmla="*/ 34 h 119"/>
                <a:gd name="T66" fmla="*/ 9 w 144"/>
                <a:gd name="T67" fmla="*/ 17 h 119"/>
                <a:gd name="T68" fmla="*/ 17 w 144"/>
                <a:gd name="T69" fmla="*/ 0 h 119"/>
                <a:gd name="T70" fmla="*/ 9 w 144"/>
                <a:gd name="T71" fmla="*/ 0 h 119"/>
                <a:gd name="T72" fmla="*/ 17 w 144"/>
                <a:gd name="T73" fmla="*/ 0 h 119"/>
                <a:gd name="T74" fmla="*/ 17 w 144"/>
                <a:gd name="T75" fmla="*/ 0 h 119"/>
                <a:gd name="T76" fmla="*/ 9 w 144"/>
                <a:gd name="T77" fmla="*/ 0 h 119"/>
                <a:gd name="T78" fmla="*/ 9 w 144"/>
                <a:gd name="T79" fmla="*/ 8 h 1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4"/>
                <a:gd name="T121" fmla="*/ 0 h 119"/>
                <a:gd name="T122" fmla="*/ 144 w 144"/>
                <a:gd name="T123" fmla="*/ 119 h 1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4" h="119">
                  <a:moveTo>
                    <a:pt x="9" y="8"/>
                  </a:moveTo>
                  <a:lnTo>
                    <a:pt x="9" y="0"/>
                  </a:lnTo>
                  <a:lnTo>
                    <a:pt x="0" y="17"/>
                  </a:lnTo>
                  <a:lnTo>
                    <a:pt x="0" y="34"/>
                  </a:lnTo>
                  <a:lnTo>
                    <a:pt x="0" y="51"/>
                  </a:lnTo>
                  <a:lnTo>
                    <a:pt x="9" y="59"/>
                  </a:lnTo>
                  <a:lnTo>
                    <a:pt x="9" y="68"/>
                  </a:lnTo>
                  <a:lnTo>
                    <a:pt x="26" y="76"/>
                  </a:lnTo>
                  <a:lnTo>
                    <a:pt x="34" y="93"/>
                  </a:lnTo>
                  <a:lnTo>
                    <a:pt x="42" y="93"/>
                  </a:lnTo>
                  <a:lnTo>
                    <a:pt x="51" y="102"/>
                  </a:lnTo>
                  <a:lnTo>
                    <a:pt x="68" y="110"/>
                  </a:lnTo>
                  <a:lnTo>
                    <a:pt x="76" y="110"/>
                  </a:lnTo>
                  <a:lnTo>
                    <a:pt x="93" y="119"/>
                  </a:lnTo>
                  <a:lnTo>
                    <a:pt x="102" y="119"/>
                  </a:lnTo>
                  <a:lnTo>
                    <a:pt x="119" y="119"/>
                  </a:lnTo>
                  <a:lnTo>
                    <a:pt x="136" y="119"/>
                  </a:lnTo>
                  <a:lnTo>
                    <a:pt x="144" y="119"/>
                  </a:lnTo>
                  <a:lnTo>
                    <a:pt x="144" y="110"/>
                  </a:lnTo>
                  <a:lnTo>
                    <a:pt x="136" y="110"/>
                  </a:lnTo>
                  <a:lnTo>
                    <a:pt x="119" y="110"/>
                  </a:lnTo>
                  <a:lnTo>
                    <a:pt x="102" y="110"/>
                  </a:lnTo>
                  <a:lnTo>
                    <a:pt x="93" y="110"/>
                  </a:lnTo>
                  <a:lnTo>
                    <a:pt x="76" y="102"/>
                  </a:lnTo>
                  <a:lnTo>
                    <a:pt x="68" y="102"/>
                  </a:lnTo>
                  <a:lnTo>
                    <a:pt x="51" y="93"/>
                  </a:lnTo>
                  <a:lnTo>
                    <a:pt x="42" y="93"/>
                  </a:lnTo>
                  <a:lnTo>
                    <a:pt x="34" y="85"/>
                  </a:lnTo>
                  <a:lnTo>
                    <a:pt x="26" y="76"/>
                  </a:lnTo>
                  <a:lnTo>
                    <a:pt x="17" y="68"/>
                  </a:lnTo>
                  <a:lnTo>
                    <a:pt x="17" y="59"/>
                  </a:lnTo>
                  <a:lnTo>
                    <a:pt x="9" y="51"/>
                  </a:lnTo>
                  <a:lnTo>
                    <a:pt x="9" y="34"/>
                  </a:lnTo>
                  <a:lnTo>
                    <a:pt x="9" y="17"/>
                  </a:lnTo>
                  <a:lnTo>
                    <a:pt x="17" y="0"/>
                  </a:lnTo>
                  <a:lnTo>
                    <a:pt x="9" y="0"/>
                  </a:lnTo>
                  <a:lnTo>
                    <a:pt x="17" y="0"/>
                  </a:lnTo>
                  <a:lnTo>
                    <a:pt x="9" y="0"/>
                  </a:lnTo>
                  <a:lnTo>
                    <a:pt x="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3" name="Freeform 140"/>
            <p:cNvSpPr>
              <a:spLocks/>
            </p:cNvSpPr>
            <p:nvPr/>
          </p:nvSpPr>
          <p:spPr bwMode="auto">
            <a:xfrm>
              <a:off x="635" y="3171"/>
              <a:ext cx="162" cy="288"/>
            </a:xfrm>
            <a:custGeom>
              <a:avLst/>
              <a:gdLst>
                <a:gd name="T0" fmla="*/ 17 w 162"/>
                <a:gd name="T1" fmla="*/ 280 h 288"/>
                <a:gd name="T2" fmla="*/ 17 w 162"/>
                <a:gd name="T3" fmla="*/ 280 h 288"/>
                <a:gd name="T4" fmla="*/ 17 w 162"/>
                <a:gd name="T5" fmla="*/ 271 h 288"/>
                <a:gd name="T6" fmla="*/ 17 w 162"/>
                <a:gd name="T7" fmla="*/ 263 h 288"/>
                <a:gd name="T8" fmla="*/ 9 w 162"/>
                <a:gd name="T9" fmla="*/ 254 h 288"/>
                <a:gd name="T10" fmla="*/ 9 w 162"/>
                <a:gd name="T11" fmla="*/ 237 h 288"/>
                <a:gd name="T12" fmla="*/ 9 w 162"/>
                <a:gd name="T13" fmla="*/ 220 h 288"/>
                <a:gd name="T14" fmla="*/ 9 w 162"/>
                <a:gd name="T15" fmla="*/ 203 h 288"/>
                <a:gd name="T16" fmla="*/ 9 w 162"/>
                <a:gd name="T17" fmla="*/ 186 h 288"/>
                <a:gd name="T18" fmla="*/ 9 w 162"/>
                <a:gd name="T19" fmla="*/ 169 h 288"/>
                <a:gd name="T20" fmla="*/ 17 w 162"/>
                <a:gd name="T21" fmla="*/ 152 h 288"/>
                <a:gd name="T22" fmla="*/ 26 w 162"/>
                <a:gd name="T23" fmla="*/ 127 h 288"/>
                <a:gd name="T24" fmla="*/ 34 w 162"/>
                <a:gd name="T25" fmla="*/ 110 h 288"/>
                <a:gd name="T26" fmla="*/ 51 w 162"/>
                <a:gd name="T27" fmla="*/ 85 h 288"/>
                <a:gd name="T28" fmla="*/ 68 w 162"/>
                <a:gd name="T29" fmla="*/ 68 h 288"/>
                <a:gd name="T30" fmla="*/ 94 w 162"/>
                <a:gd name="T31" fmla="*/ 51 h 288"/>
                <a:gd name="T32" fmla="*/ 128 w 162"/>
                <a:gd name="T33" fmla="*/ 25 h 288"/>
                <a:gd name="T34" fmla="*/ 162 w 162"/>
                <a:gd name="T35" fmla="*/ 8 h 288"/>
                <a:gd name="T36" fmla="*/ 162 w 162"/>
                <a:gd name="T37" fmla="*/ 0 h 288"/>
                <a:gd name="T38" fmla="*/ 128 w 162"/>
                <a:gd name="T39" fmla="*/ 17 h 288"/>
                <a:gd name="T40" fmla="*/ 94 w 162"/>
                <a:gd name="T41" fmla="*/ 42 h 288"/>
                <a:gd name="T42" fmla="*/ 68 w 162"/>
                <a:gd name="T43" fmla="*/ 59 h 288"/>
                <a:gd name="T44" fmla="*/ 43 w 162"/>
                <a:gd name="T45" fmla="*/ 85 h 288"/>
                <a:gd name="T46" fmla="*/ 26 w 162"/>
                <a:gd name="T47" fmla="*/ 102 h 288"/>
                <a:gd name="T48" fmla="*/ 17 w 162"/>
                <a:gd name="T49" fmla="*/ 127 h 288"/>
                <a:gd name="T50" fmla="*/ 9 w 162"/>
                <a:gd name="T51" fmla="*/ 144 h 288"/>
                <a:gd name="T52" fmla="*/ 0 w 162"/>
                <a:gd name="T53" fmla="*/ 169 h 288"/>
                <a:gd name="T54" fmla="*/ 0 w 162"/>
                <a:gd name="T55" fmla="*/ 186 h 288"/>
                <a:gd name="T56" fmla="*/ 0 w 162"/>
                <a:gd name="T57" fmla="*/ 203 h 288"/>
                <a:gd name="T58" fmla="*/ 0 w 162"/>
                <a:gd name="T59" fmla="*/ 220 h 288"/>
                <a:gd name="T60" fmla="*/ 0 w 162"/>
                <a:gd name="T61" fmla="*/ 237 h 288"/>
                <a:gd name="T62" fmla="*/ 9 w 162"/>
                <a:gd name="T63" fmla="*/ 254 h 288"/>
                <a:gd name="T64" fmla="*/ 9 w 162"/>
                <a:gd name="T65" fmla="*/ 263 h 288"/>
                <a:gd name="T66" fmla="*/ 9 w 162"/>
                <a:gd name="T67" fmla="*/ 280 h 288"/>
                <a:gd name="T68" fmla="*/ 17 w 162"/>
                <a:gd name="T69" fmla="*/ 288 h 288"/>
                <a:gd name="T70" fmla="*/ 17 w 162"/>
                <a:gd name="T71" fmla="*/ 288 h 288"/>
                <a:gd name="T72" fmla="*/ 17 w 162"/>
                <a:gd name="T73" fmla="*/ 280 h 2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2"/>
                <a:gd name="T112" fmla="*/ 0 h 288"/>
                <a:gd name="T113" fmla="*/ 162 w 162"/>
                <a:gd name="T114" fmla="*/ 288 h 2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 h="288">
                  <a:moveTo>
                    <a:pt x="17" y="280"/>
                  </a:moveTo>
                  <a:lnTo>
                    <a:pt x="17" y="280"/>
                  </a:lnTo>
                  <a:lnTo>
                    <a:pt x="17" y="271"/>
                  </a:lnTo>
                  <a:lnTo>
                    <a:pt x="17" y="263"/>
                  </a:lnTo>
                  <a:lnTo>
                    <a:pt x="9" y="254"/>
                  </a:lnTo>
                  <a:lnTo>
                    <a:pt x="9" y="237"/>
                  </a:lnTo>
                  <a:lnTo>
                    <a:pt x="9" y="220"/>
                  </a:lnTo>
                  <a:lnTo>
                    <a:pt x="9" y="203"/>
                  </a:lnTo>
                  <a:lnTo>
                    <a:pt x="9" y="186"/>
                  </a:lnTo>
                  <a:lnTo>
                    <a:pt x="9" y="169"/>
                  </a:lnTo>
                  <a:lnTo>
                    <a:pt x="17" y="152"/>
                  </a:lnTo>
                  <a:lnTo>
                    <a:pt x="26" y="127"/>
                  </a:lnTo>
                  <a:lnTo>
                    <a:pt x="34" y="110"/>
                  </a:lnTo>
                  <a:lnTo>
                    <a:pt x="51" y="85"/>
                  </a:lnTo>
                  <a:lnTo>
                    <a:pt x="68" y="68"/>
                  </a:lnTo>
                  <a:lnTo>
                    <a:pt x="94" y="51"/>
                  </a:lnTo>
                  <a:lnTo>
                    <a:pt x="128" y="25"/>
                  </a:lnTo>
                  <a:lnTo>
                    <a:pt x="162" y="8"/>
                  </a:lnTo>
                  <a:lnTo>
                    <a:pt x="162" y="0"/>
                  </a:lnTo>
                  <a:lnTo>
                    <a:pt x="128" y="17"/>
                  </a:lnTo>
                  <a:lnTo>
                    <a:pt x="94" y="42"/>
                  </a:lnTo>
                  <a:lnTo>
                    <a:pt x="68" y="59"/>
                  </a:lnTo>
                  <a:lnTo>
                    <a:pt x="43" y="85"/>
                  </a:lnTo>
                  <a:lnTo>
                    <a:pt x="26" y="102"/>
                  </a:lnTo>
                  <a:lnTo>
                    <a:pt x="17" y="127"/>
                  </a:lnTo>
                  <a:lnTo>
                    <a:pt x="9" y="144"/>
                  </a:lnTo>
                  <a:lnTo>
                    <a:pt x="0" y="169"/>
                  </a:lnTo>
                  <a:lnTo>
                    <a:pt x="0" y="186"/>
                  </a:lnTo>
                  <a:lnTo>
                    <a:pt x="0" y="203"/>
                  </a:lnTo>
                  <a:lnTo>
                    <a:pt x="0" y="220"/>
                  </a:lnTo>
                  <a:lnTo>
                    <a:pt x="0" y="237"/>
                  </a:lnTo>
                  <a:lnTo>
                    <a:pt x="9" y="254"/>
                  </a:lnTo>
                  <a:lnTo>
                    <a:pt x="9" y="263"/>
                  </a:lnTo>
                  <a:lnTo>
                    <a:pt x="9" y="280"/>
                  </a:lnTo>
                  <a:lnTo>
                    <a:pt x="17" y="288"/>
                  </a:lnTo>
                  <a:lnTo>
                    <a:pt x="17"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4" name="Freeform 141"/>
            <p:cNvSpPr>
              <a:spLocks/>
            </p:cNvSpPr>
            <p:nvPr/>
          </p:nvSpPr>
          <p:spPr bwMode="auto">
            <a:xfrm>
              <a:off x="652" y="3451"/>
              <a:ext cx="94" cy="516"/>
            </a:xfrm>
            <a:custGeom>
              <a:avLst/>
              <a:gdLst>
                <a:gd name="T0" fmla="*/ 77 w 94"/>
                <a:gd name="T1" fmla="*/ 491 h 516"/>
                <a:gd name="T2" fmla="*/ 85 w 94"/>
                <a:gd name="T3" fmla="*/ 491 h 516"/>
                <a:gd name="T4" fmla="*/ 94 w 94"/>
                <a:gd name="T5" fmla="*/ 457 h 516"/>
                <a:gd name="T6" fmla="*/ 94 w 94"/>
                <a:gd name="T7" fmla="*/ 406 h 516"/>
                <a:gd name="T8" fmla="*/ 94 w 94"/>
                <a:gd name="T9" fmla="*/ 347 h 516"/>
                <a:gd name="T10" fmla="*/ 77 w 94"/>
                <a:gd name="T11" fmla="*/ 288 h 516"/>
                <a:gd name="T12" fmla="*/ 68 w 94"/>
                <a:gd name="T13" fmla="*/ 211 h 516"/>
                <a:gd name="T14" fmla="*/ 51 w 94"/>
                <a:gd name="T15" fmla="*/ 144 h 516"/>
                <a:gd name="T16" fmla="*/ 26 w 94"/>
                <a:gd name="T17" fmla="*/ 67 h 516"/>
                <a:gd name="T18" fmla="*/ 0 w 94"/>
                <a:gd name="T19" fmla="*/ 0 h 516"/>
                <a:gd name="T20" fmla="*/ 0 w 94"/>
                <a:gd name="T21" fmla="*/ 8 h 516"/>
                <a:gd name="T22" fmla="*/ 17 w 94"/>
                <a:gd name="T23" fmla="*/ 76 h 516"/>
                <a:gd name="T24" fmla="*/ 43 w 94"/>
                <a:gd name="T25" fmla="*/ 144 h 516"/>
                <a:gd name="T26" fmla="*/ 60 w 94"/>
                <a:gd name="T27" fmla="*/ 211 h 516"/>
                <a:gd name="T28" fmla="*/ 77 w 94"/>
                <a:gd name="T29" fmla="*/ 288 h 516"/>
                <a:gd name="T30" fmla="*/ 85 w 94"/>
                <a:gd name="T31" fmla="*/ 347 h 516"/>
                <a:gd name="T32" fmla="*/ 85 w 94"/>
                <a:gd name="T33" fmla="*/ 406 h 516"/>
                <a:gd name="T34" fmla="*/ 85 w 94"/>
                <a:gd name="T35" fmla="*/ 457 h 516"/>
                <a:gd name="T36" fmla="*/ 77 w 94"/>
                <a:gd name="T37" fmla="*/ 491 h 516"/>
                <a:gd name="T38" fmla="*/ 85 w 94"/>
                <a:gd name="T39" fmla="*/ 491 h 516"/>
                <a:gd name="T40" fmla="*/ 77 w 94"/>
                <a:gd name="T41" fmla="*/ 491 h 516"/>
                <a:gd name="T42" fmla="*/ 68 w 94"/>
                <a:gd name="T43" fmla="*/ 516 h 516"/>
                <a:gd name="T44" fmla="*/ 85 w 94"/>
                <a:gd name="T45" fmla="*/ 491 h 516"/>
                <a:gd name="T46" fmla="*/ 77 w 94"/>
                <a:gd name="T47" fmla="*/ 491 h 5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516"/>
                <a:gd name="T74" fmla="*/ 94 w 94"/>
                <a:gd name="T75" fmla="*/ 516 h 5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516">
                  <a:moveTo>
                    <a:pt x="77" y="491"/>
                  </a:moveTo>
                  <a:lnTo>
                    <a:pt x="85" y="491"/>
                  </a:lnTo>
                  <a:lnTo>
                    <a:pt x="94" y="457"/>
                  </a:lnTo>
                  <a:lnTo>
                    <a:pt x="94" y="406"/>
                  </a:lnTo>
                  <a:lnTo>
                    <a:pt x="94" y="347"/>
                  </a:lnTo>
                  <a:lnTo>
                    <a:pt x="77" y="288"/>
                  </a:lnTo>
                  <a:lnTo>
                    <a:pt x="68" y="211"/>
                  </a:lnTo>
                  <a:lnTo>
                    <a:pt x="51" y="144"/>
                  </a:lnTo>
                  <a:lnTo>
                    <a:pt x="26" y="67"/>
                  </a:lnTo>
                  <a:lnTo>
                    <a:pt x="0" y="0"/>
                  </a:lnTo>
                  <a:lnTo>
                    <a:pt x="0" y="8"/>
                  </a:lnTo>
                  <a:lnTo>
                    <a:pt x="17" y="76"/>
                  </a:lnTo>
                  <a:lnTo>
                    <a:pt x="43" y="144"/>
                  </a:lnTo>
                  <a:lnTo>
                    <a:pt x="60" y="211"/>
                  </a:lnTo>
                  <a:lnTo>
                    <a:pt x="77" y="288"/>
                  </a:lnTo>
                  <a:lnTo>
                    <a:pt x="85" y="347"/>
                  </a:lnTo>
                  <a:lnTo>
                    <a:pt x="85" y="406"/>
                  </a:lnTo>
                  <a:lnTo>
                    <a:pt x="85" y="457"/>
                  </a:lnTo>
                  <a:lnTo>
                    <a:pt x="77" y="491"/>
                  </a:lnTo>
                  <a:lnTo>
                    <a:pt x="85" y="491"/>
                  </a:lnTo>
                  <a:lnTo>
                    <a:pt x="77" y="491"/>
                  </a:lnTo>
                  <a:lnTo>
                    <a:pt x="68" y="516"/>
                  </a:lnTo>
                  <a:lnTo>
                    <a:pt x="85" y="491"/>
                  </a:lnTo>
                  <a:lnTo>
                    <a:pt x="77" y="4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5" name="Freeform 142"/>
            <p:cNvSpPr>
              <a:spLocks/>
            </p:cNvSpPr>
            <p:nvPr/>
          </p:nvSpPr>
          <p:spPr bwMode="auto">
            <a:xfrm>
              <a:off x="695" y="3705"/>
              <a:ext cx="51" cy="237"/>
            </a:xfrm>
            <a:custGeom>
              <a:avLst/>
              <a:gdLst>
                <a:gd name="T0" fmla="*/ 0 w 51"/>
                <a:gd name="T1" fmla="*/ 0 h 237"/>
                <a:gd name="T2" fmla="*/ 0 w 51"/>
                <a:gd name="T3" fmla="*/ 0 h 237"/>
                <a:gd name="T4" fmla="*/ 8 w 51"/>
                <a:gd name="T5" fmla="*/ 34 h 237"/>
                <a:gd name="T6" fmla="*/ 17 w 51"/>
                <a:gd name="T7" fmla="*/ 59 h 237"/>
                <a:gd name="T8" fmla="*/ 25 w 51"/>
                <a:gd name="T9" fmla="*/ 93 h 237"/>
                <a:gd name="T10" fmla="*/ 34 w 51"/>
                <a:gd name="T11" fmla="*/ 118 h 237"/>
                <a:gd name="T12" fmla="*/ 34 w 51"/>
                <a:gd name="T13" fmla="*/ 144 h 237"/>
                <a:gd name="T14" fmla="*/ 42 w 51"/>
                <a:gd name="T15" fmla="*/ 178 h 237"/>
                <a:gd name="T16" fmla="*/ 34 w 51"/>
                <a:gd name="T17" fmla="*/ 203 h 237"/>
                <a:gd name="T18" fmla="*/ 34 w 51"/>
                <a:gd name="T19" fmla="*/ 237 h 237"/>
                <a:gd name="T20" fmla="*/ 42 w 51"/>
                <a:gd name="T21" fmla="*/ 237 h 237"/>
                <a:gd name="T22" fmla="*/ 42 w 51"/>
                <a:gd name="T23" fmla="*/ 203 h 237"/>
                <a:gd name="T24" fmla="*/ 51 w 51"/>
                <a:gd name="T25" fmla="*/ 178 h 237"/>
                <a:gd name="T26" fmla="*/ 42 w 51"/>
                <a:gd name="T27" fmla="*/ 144 h 237"/>
                <a:gd name="T28" fmla="*/ 42 w 51"/>
                <a:gd name="T29" fmla="*/ 118 h 237"/>
                <a:gd name="T30" fmla="*/ 34 w 51"/>
                <a:gd name="T31" fmla="*/ 93 h 237"/>
                <a:gd name="T32" fmla="*/ 25 w 51"/>
                <a:gd name="T33" fmla="*/ 59 h 237"/>
                <a:gd name="T34" fmla="*/ 17 w 51"/>
                <a:gd name="T35" fmla="*/ 34 h 237"/>
                <a:gd name="T36" fmla="*/ 8 w 51"/>
                <a:gd name="T37" fmla="*/ 0 h 237"/>
                <a:gd name="T38" fmla="*/ 8 w 51"/>
                <a:gd name="T39" fmla="*/ 0 h 237"/>
                <a:gd name="T40" fmla="*/ 0 w 51"/>
                <a:gd name="T41" fmla="*/ 0 h 2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237"/>
                <a:gd name="T65" fmla="*/ 51 w 51"/>
                <a:gd name="T66" fmla="*/ 237 h 2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237">
                  <a:moveTo>
                    <a:pt x="0" y="0"/>
                  </a:moveTo>
                  <a:lnTo>
                    <a:pt x="0" y="0"/>
                  </a:lnTo>
                  <a:lnTo>
                    <a:pt x="8" y="34"/>
                  </a:lnTo>
                  <a:lnTo>
                    <a:pt x="17" y="59"/>
                  </a:lnTo>
                  <a:lnTo>
                    <a:pt x="25" y="93"/>
                  </a:lnTo>
                  <a:lnTo>
                    <a:pt x="34" y="118"/>
                  </a:lnTo>
                  <a:lnTo>
                    <a:pt x="34" y="144"/>
                  </a:lnTo>
                  <a:lnTo>
                    <a:pt x="42" y="178"/>
                  </a:lnTo>
                  <a:lnTo>
                    <a:pt x="34" y="203"/>
                  </a:lnTo>
                  <a:lnTo>
                    <a:pt x="34" y="237"/>
                  </a:lnTo>
                  <a:lnTo>
                    <a:pt x="42" y="237"/>
                  </a:lnTo>
                  <a:lnTo>
                    <a:pt x="42" y="203"/>
                  </a:lnTo>
                  <a:lnTo>
                    <a:pt x="51" y="178"/>
                  </a:lnTo>
                  <a:lnTo>
                    <a:pt x="42" y="144"/>
                  </a:lnTo>
                  <a:lnTo>
                    <a:pt x="42" y="118"/>
                  </a:lnTo>
                  <a:lnTo>
                    <a:pt x="34" y="93"/>
                  </a:lnTo>
                  <a:lnTo>
                    <a:pt x="25" y="59"/>
                  </a:lnTo>
                  <a:lnTo>
                    <a:pt x="17" y="34"/>
                  </a:lnTo>
                  <a:lnTo>
                    <a:pt x="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6" name="Freeform 143"/>
            <p:cNvSpPr>
              <a:spLocks/>
            </p:cNvSpPr>
            <p:nvPr/>
          </p:nvSpPr>
          <p:spPr bwMode="auto">
            <a:xfrm>
              <a:off x="584" y="3230"/>
              <a:ext cx="119" cy="475"/>
            </a:xfrm>
            <a:custGeom>
              <a:avLst/>
              <a:gdLst>
                <a:gd name="T0" fmla="*/ 34 w 119"/>
                <a:gd name="T1" fmla="*/ 0 h 475"/>
                <a:gd name="T2" fmla="*/ 34 w 119"/>
                <a:gd name="T3" fmla="*/ 0 h 475"/>
                <a:gd name="T4" fmla="*/ 17 w 119"/>
                <a:gd name="T5" fmla="*/ 26 h 475"/>
                <a:gd name="T6" fmla="*/ 9 w 119"/>
                <a:gd name="T7" fmla="*/ 51 h 475"/>
                <a:gd name="T8" fmla="*/ 0 w 119"/>
                <a:gd name="T9" fmla="*/ 77 h 475"/>
                <a:gd name="T10" fmla="*/ 0 w 119"/>
                <a:gd name="T11" fmla="*/ 110 h 475"/>
                <a:gd name="T12" fmla="*/ 0 w 119"/>
                <a:gd name="T13" fmla="*/ 136 h 475"/>
                <a:gd name="T14" fmla="*/ 0 w 119"/>
                <a:gd name="T15" fmla="*/ 170 h 475"/>
                <a:gd name="T16" fmla="*/ 9 w 119"/>
                <a:gd name="T17" fmla="*/ 195 h 475"/>
                <a:gd name="T18" fmla="*/ 17 w 119"/>
                <a:gd name="T19" fmla="*/ 229 h 475"/>
                <a:gd name="T20" fmla="*/ 26 w 119"/>
                <a:gd name="T21" fmla="*/ 263 h 475"/>
                <a:gd name="T22" fmla="*/ 34 w 119"/>
                <a:gd name="T23" fmla="*/ 288 h 475"/>
                <a:gd name="T24" fmla="*/ 51 w 119"/>
                <a:gd name="T25" fmla="*/ 322 h 475"/>
                <a:gd name="T26" fmla="*/ 60 w 119"/>
                <a:gd name="T27" fmla="*/ 356 h 475"/>
                <a:gd name="T28" fmla="*/ 77 w 119"/>
                <a:gd name="T29" fmla="*/ 382 h 475"/>
                <a:gd name="T30" fmla="*/ 85 w 119"/>
                <a:gd name="T31" fmla="*/ 415 h 475"/>
                <a:gd name="T32" fmla="*/ 102 w 119"/>
                <a:gd name="T33" fmla="*/ 449 h 475"/>
                <a:gd name="T34" fmla="*/ 111 w 119"/>
                <a:gd name="T35" fmla="*/ 475 h 475"/>
                <a:gd name="T36" fmla="*/ 119 w 119"/>
                <a:gd name="T37" fmla="*/ 475 h 475"/>
                <a:gd name="T38" fmla="*/ 102 w 119"/>
                <a:gd name="T39" fmla="*/ 449 h 475"/>
                <a:gd name="T40" fmla="*/ 94 w 119"/>
                <a:gd name="T41" fmla="*/ 415 h 475"/>
                <a:gd name="T42" fmla="*/ 85 w 119"/>
                <a:gd name="T43" fmla="*/ 382 h 475"/>
                <a:gd name="T44" fmla="*/ 68 w 119"/>
                <a:gd name="T45" fmla="*/ 348 h 475"/>
                <a:gd name="T46" fmla="*/ 60 w 119"/>
                <a:gd name="T47" fmla="*/ 322 h 475"/>
                <a:gd name="T48" fmla="*/ 43 w 119"/>
                <a:gd name="T49" fmla="*/ 288 h 475"/>
                <a:gd name="T50" fmla="*/ 34 w 119"/>
                <a:gd name="T51" fmla="*/ 254 h 475"/>
                <a:gd name="T52" fmla="*/ 26 w 119"/>
                <a:gd name="T53" fmla="*/ 229 h 475"/>
                <a:gd name="T54" fmla="*/ 17 w 119"/>
                <a:gd name="T55" fmla="*/ 195 h 475"/>
                <a:gd name="T56" fmla="*/ 9 w 119"/>
                <a:gd name="T57" fmla="*/ 170 h 475"/>
                <a:gd name="T58" fmla="*/ 9 w 119"/>
                <a:gd name="T59" fmla="*/ 136 h 475"/>
                <a:gd name="T60" fmla="*/ 9 w 119"/>
                <a:gd name="T61" fmla="*/ 110 h 475"/>
                <a:gd name="T62" fmla="*/ 9 w 119"/>
                <a:gd name="T63" fmla="*/ 77 h 475"/>
                <a:gd name="T64" fmla="*/ 17 w 119"/>
                <a:gd name="T65" fmla="*/ 51 h 475"/>
                <a:gd name="T66" fmla="*/ 26 w 119"/>
                <a:gd name="T67" fmla="*/ 26 h 475"/>
                <a:gd name="T68" fmla="*/ 43 w 119"/>
                <a:gd name="T69" fmla="*/ 9 h 475"/>
                <a:gd name="T70" fmla="*/ 43 w 119"/>
                <a:gd name="T71" fmla="*/ 9 h 475"/>
                <a:gd name="T72" fmla="*/ 34 w 119"/>
                <a:gd name="T73" fmla="*/ 0 h 4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475"/>
                <a:gd name="T113" fmla="*/ 119 w 119"/>
                <a:gd name="T114" fmla="*/ 475 h 47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475">
                  <a:moveTo>
                    <a:pt x="34" y="0"/>
                  </a:moveTo>
                  <a:lnTo>
                    <a:pt x="34" y="0"/>
                  </a:lnTo>
                  <a:lnTo>
                    <a:pt x="17" y="26"/>
                  </a:lnTo>
                  <a:lnTo>
                    <a:pt x="9" y="51"/>
                  </a:lnTo>
                  <a:lnTo>
                    <a:pt x="0" y="77"/>
                  </a:lnTo>
                  <a:lnTo>
                    <a:pt x="0" y="110"/>
                  </a:lnTo>
                  <a:lnTo>
                    <a:pt x="0" y="136"/>
                  </a:lnTo>
                  <a:lnTo>
                    <a:pt x="0" y="170"/>
                  </a:lnTo>
                  <a:lnTo>
                    <a:pt x="9" y="195"/>
                  </a:lnTo>
                  <a:lnTo>
                    <a:pt x="17" y="229"/>
                  </a:lnTo>
                  <a:lnTo>
                    <a:pt x="26" y="263"/>
                  </a:lnTo>
                  <a:lnTo>
                    <a:pt x="34" y="288"/>
                  </a:lnTo>
                  <a:lnTo>
                    <a:pt x="51" y="322"/>
                  </a:lnTo>
                  <a:lnTo>
                    <a:pt x="60" y="356"/>
                  </a:lnTo>
                  <a:lnTo>
                    <a:pt x="77" y="382"/>
                  </a:lnTo>
                  <a:lnTo>
                    <a:pt x="85" y="415"/>
                  </a:lnTo>
                  <a:lnTo>
                    <a:pt x="102" y="449"/>
                  </a:lnTo>
                  <a:lnTo>
                    <a:pt x="111" y="475"/>
                  </a:lnTo>
                  <a:lnTo>
                    <a:pt x="119" y="475"/>
                  </a:lnTo>
                  <a:lnTo>
                    <a:pt x="102" y="449"/>
                  </a:lnTo>
                  <a:lnTo>
                    <a:pt x="94" y="415"/>
                  </a:lnTo>
                  <a:lnTo>
                    <a:pt x="85" y="382"/>
                  </a:lnTo>
                  <a:lnTo>
                    <a:pt x="68" y="348"/>
                  </a:lnTo>
                  <a:lnTo>
                    <a:pt x="60" y="322"/>
                  </a:lnTo>
                  <a:lnTo>
                    <a:pt x="43" y="288"/>
                  </a:lnTo>
                  <a:lnTo>
                    <a:pt x="34" y="254"/>
                  </a:lnTo>
                  <a:lnTo>
                    <a:pt x="26" y="229"/>
                  </a:lnTo>
                  <a:lnTo>
                    <a:pt x="17" y="195"/>
                  </a:lnTo>
                  <a:lnTo>
                    <a:pt x="9" y="170"/>
                  </a:lnTo>
                  <a:lnTo>
                    <a:pt x="9" y="136"/>
                  </a:lnTo>
                  <a:lnTo>
                    <a:pt x="9" y="110"/>
                  </a:lnTo>
                  <a:lnTo>
                    <a:pt x="9" y="77"/>
                  </a:lnTo>
                  <a:lnTo>
                    <a:pt x="17" y="51"/>
                  </a:lnTo>
                  <a:lnTo>
                    <a:pt x="26" y="26"/>
                  </a:lnTo>
                  <a:lnTo>
                    <a:pt x="43" y="9"/>
                  </a:lnTo>
                  <a:lnTo>
                    <a:pt x="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7" name="Freeform 144"/>
            <p:cNvSpPr>
              <a:spLocks/>
            </p:cNvSpPr>
            <p:nvPr/>
          </p:nvSpPr>
          <p:spPr bwMode="auto">
            <a:xfrm>
              <a:off x="618" y="3120"/>
              <a:ext cx="187" cy="119"/>
            </a:xfrm>
            <a:custGeom>
              <a:avLst/>
              <a:gdLst>
                <a:gd name="T0" fmla="*/ 179 w 187"/>
                <a:gd name="T1" fmla="*/ 0 h 119"/>
                <a:gd name="T2" fmla="*/ 179 w 187"/>
                <a:gd name="T3" fmla="*/ 0 h 119"/>
                <a:gd name="T4" fmla="*/ 170 w 187"/>
                <a:gd name="T5" fmla="*/ 0 h 119"/>
                <a:gd name="T6" fmla="*/ 153 w 187"/>
                <a:gd name="T7" fmla="*/ 9 h 119"/>
                <a:gd name="T8" fmla="*/ 136 w 187"/>
                <a:gd name="T9" fmla="*/ 9 h 119"/>
                <a:gd name="T10" fmla="*/ 128 w 187"/>
                <a:gd name="T11" fmla="*/ 17 h 119"/>
                <a:gd name="T12" fmla="*/ 111 w 187"/>
                <a:gd name="T13" fmla="*/ 26 h 119"/>
                <a:gd name="T14" fmla="*/ 102 w 187"/>
                <a:gd name="T15" fmla="*/ 26 h 119"/>
                <a:gd name="T16" fmla="*/ 94 w 187"/>
                <a:gd name="T17" fmla="*/ 34 h 119"/>
                <a:gd name="T18" fmla="*/ 77 w 187"/>
                <a:gd name="T19" fmla="*/ 42 h 119"/>
                <a:gd name="T20" fmla="*/ 68 w 187"/>
                <a:gd name="T21" fmla="*/ 51 h 119"/>
                <a:gd name="T22" fmla="*/ 60 w 187"/>
                <a:gd name="T23" fmla="*/ 51 h 119"/>
                <a:gd name="T24" fmla="*/ 51 w 187"/>
                <a:gd name="T25" fmla="*/ 59 h 119"/>
                <a:gd name="T26" fmla="*/ 43 w 187"/>
                <a:gd name="T27" fmla="*/ 76 h 119"/>
                <a:gd name="T28" fmla="*/ 34 w 187"/>
                <a:gd name="T29" fmla="*/ 76 h 119"/>
                <a:gd name="T30" fmla="*/ 26 w 187"/>
                <a:gd name="T31" fmla="*/ 93 h 119"/>
                <a:gd name="T32" fmla="*/ 9 w 187"/>
                <a:gd name="T33" fmla="*/ 102 h 119"/>
                <a:gd name="T34" fmla="*/ 0 w 187"/>
                <a:gd name="T35" fmla="*/ 110 h 119"/>
                <a:gd name="T36" fmla="*/ 9 w 187"/>
                <a:gd name="T37" fmla="*/ 119 h 119"/>
                <a:gd name="T38" fmla="*/ 17 w 187"/>
                <a:gd name="T39" fmla="*/ 102 h 119"/>
                <a:gd name="T40" fmla="*/ 26 w 187"/>
                <a:gd name="T41" fmla="*/ 93 h 119"/>
                <a:gd name="T42" fmla="*/ 34 w 187"/>
                <a:gd name="T43" fmla="*/ 85 h 119"/>
                <a:gd name="T44" fmla="*/ 43 w 187"/>
                <a:gd name="T45" fmla="*/ 76 h 119"/>
                <a:gd name="T46" fmla="*/ 51 w 187"/>
                <a:gd name="T47" fmla="*/ 68 h 119"/>
                <a:gd name="T48" fmla="*/ 60 w 187"/>
                <a:gd name="T49" fmla="*/ 59 h 119"/>
                <a:gd name="T50" fmla="*/ 77 w 187"/>
                <a:gd name="T51" fmla="*/ 51 h 119"/>
                <a:gd name="T52" fmla="*/ 85 w 187"/>
                <a:gd name="T53" fmla="*/ 51 h 119"/>
                <a:gd name="T54" fmla="*/ 94 w 187"/>
                <a:gd name="T55" fmla="*/ 42 h 119"/>
                <a:gd name="T56" fmla="*/ 102 w 187"/>
                <a:gd name="T57" fmla="*/ 34 h 119"/>
                <a:gd name="T58" fmla="*/ 119 w 187"/>
                <a:gd name="T59" fmla="*/ 26 h 119"/>
                <a:gd name="T60" fmla="*/ 128 w 187"/>
                <a:gd name="T61" fmla="*/ 26 h 119"/>
                <a:gd name="T62" fmla="*/ 145 w 187"/>
                <a:gd name="T63" fmla="*/ 17 h 119"/>
                <a:gd name="T64" fmla="*/ 153 w 187"/>
                <a:gd name="T65" fmla="*/ 17 h 119"/>
                <a:gd name="T66" fmla="*/ 170 w 187"/>
                <a:gd name="T67" fmla="*/ 9 h 119"/>
                <a:gd name="T68" fmla="*/ 187 w 187"/>
                <a:gd name="T69" fmla="*/ 0 h 119"/>
                <a:gd name="T70" fmla="*/ 187 w 187"/>
                <a:gd name="T71" fmla="*/ 0 h 119"/>
                <a:gd name="T72" fmla="*/ 187 w 187"/>
                <a:gd name="T73" fmla="*/ 0 h 119"/>
                <a:gd name="T74" fmla="*/ 187 w 187"/>
                <a:gd name="T75" fmla="*/ 0 h 119"/>
                <a:gd name="T76" fmla="*/ 187 w 187"/>
                <a:gd name="T77" fmla="*/ 0 h 119"/>
                <a:gd name="T78" fmla="*/ 179 w 187"/>
                <a:gd name="T79" fmla="*/ 0 h 1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119"/>
                <a:gd name="T122" fmla="*/ 187 w 187"/>
                <a:gd name="T123" fmla="*/ 119 h 1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119">
                  <a:moveTo>
                    <a:pt x="179" y="0"/>
                  </a:moveTo>
                  <a:lnTo>
                    <a:pt x="179" y="0"/>
                  </a:lnTo>
                  <a:lnTo>
                    <a:pt x="170" y="0"/>
                  </a:lnTo>
                  <a:lnTo>
                    <a:pt x="153" y="9"/>
                  </a:lnTo>
                  <a:lnTo>
                    <a:pt x="136" y="9"/>
                  </a:lnTo>
                  <a:lnTo>
                    <a:pt x="128" y="17"/>
                  </a:lnTo>
                  <a:lnTo>
                    <a:pt x="111" y="26"/>
                  </a:lnTo>
                  <a:lnTo>
                    <a:pt x="102" y="26"/>
                  </a:lnTo>
                  <a:lnTo>
                    <a:pt x="94" y="34"/>
                  </a:lnTo>
                  <a:lnTo>
                    <a:pt x="77" y="42"/>
                  </a:lnTo>
                  <a:lnTo>
                    <a:pt x="68" y="51"/>
                  </a:lnTo>
                  <a:lnTo>
                    <a:pt x="60" y="51"/>
                  </a:lnTo>
                  <a:lnTo>
                    <a:pt x="51" y="59"/>
                  </a:lnTo>
                  <a:lnTo>
                    <a:pt x="43" y="76"/>
                  </a:lnTo>
                  <a:lnTo>
                    <a:pt x="34" y="76"/>
                  </a:lnTo>
                  <a:lnTo>
                    <a:pt x="26" y="93"/>
                  </a:lnTo>
                  <a:lnTo>
                    <a:pt x="9" y="102"/>
                  </a:lnTo>
                  <a:lnTo>
                    <a:pt x="0" y="110"/>
                  </a:lnTo>
                  <a:lnTo>
                    <a:pt x="9" y="119"/>
                  </a:lnTo>
                  <a:lnTo>
                    <a:pt x="17" y="102"/>
                  </a:lnTo>
                  <a:lnTo>
                    <a:pt x="26" y="93"/>
                  </a:lnTo>
                  <a:lnTo>
                    <a:pt x="34" y="85"/>
                  </a:lnTo>
                  <a:lnTo>
                    <a:pt x="43" y="76"/>
                  </a:lnTo>
                  <a:lnTo>
                    <a:pt x="51" y="68"/>
                  </a:lnTo>
                  <a:lnTo>
                    <a:pt x="60" y="59"/>
                  </a:lnTo>
                  <a:lnTo>
                    <a:pt x="77" y="51"/>
                  </a:lnTo>
                  <a:lnTo>
                    <a:pt x="85" y="51"/>
                  </a:lnTo>
                  <a:lnTo>
                    <a:pt x="94" y="42"/>
                  </a:lnTo>
                  <a:lnTo>
                    <a:pt x="102" y="34"/>
                  </a:lnTo>
                  <a:lnTo>
                    <a:pt x="119" y="26"/>
                  </a:lnTo>
                  <a:lnTo>
                    <a:pt x="128" y="26"/>
                  </a:lnTo>
                  <a:lnTo>
                    <a:pt x="145" y="17"/>
                  </a:lnTo>
                  <a:lnTo>
                    <a:pt x="153" y="17"/>
                  </a:lnTo>
                  <a:lnTo>
                    <a:pt x="170" y="9"/>
                  </a:lnTo>
                  <a:lnTo>
                    <a:pt x="187" y="0"/>
                  </a:lnTo>
                  <a:lnTo>
                    <a:pt x="1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8" name="Freeform 145"/>
            <p:cNvSpPr>
              <a:spLocks/>
            </p:cNvSpPr>
            <p:nvPr/>
          </p:nvSpPr>
          <p:spPr bwMode="auto">
            <a:xfrm>
              <a:off x="1628" y="2968"/>
              <a:ext cx="127" cy="144"/>
            </a:xfrm>
            <a:custGeom>
              <a:avLst/>
              <a:gdLst>
                <a:gd name="T0" fmla="*/ 127 w 127"/>
                <a:gd name="T1" fmla="*/ 118 h 144"/>
                <a:gd name="T2" fmla="*/ 127 w 127"/>
                <a:gd name="T3" fmla="*/ 101 h 144"/>
                <a:gd name="T4" fmla="*/ 127 w 127"/>
                <a:gd name="T5" fmla="*/ 84 h 144"/>
                <a:gd name="T6" fmla="*/ 119 w 127"/>
                <a:gd name="T7" fmla="*/ 67 h 144"/>
                <a:gd name="T8" fmla="*/ 119 w 127"/>
                <a:gd name="T9" fmla="*/ 59 h 144"/>
                <a:gd name="T10" fmla="*/ 110 w 127"/>
                <a:gd name="T11" fmla="*/ 42 h 144"/>
                <a:gd name="T12" fmla="*/ 110 w 127"/>
                <a:gd name="T13" fmla="*/ 34 h 144"/>
                <a:gd name="T14" fmla="*/ 102 w 127"/>
                <a:gd name="T15" fmla="*/ 25 h 144"/>
                <a:gd name="T16" fmla="*/ 94 w 127"/>
                <a:gd name="T17" fmla="*/ 17 h 144"/>
                <a:gd name="T18" fmla="*/ 85 w 127"/>
                <a:gd name="T19" fmla="*/ 8 h 144"/>
                <a:gd name="T20" fmla="*/ 77 w 127"/>
                <a:gd name="T21" fmla="*/ 8 h 144"/>
                <a:gd name="T22" fmla="*/ 60 w 127"/>
                <a:gd name="T23" fmla="*/ 0 h 144"/>
                <a:gd name="T24" fmla="*/ 51 w 127"/>
                <a:gd name="T25" fmla="*/ 0 h 144"/>
                <a:gd name="T26" fmla="*/ 43 w 127"/>
                <a:gd name="T27" fmla="*/ 0 h 144"/>
                <a:gd name="T28" fmla="*/ 34 w 127"/>
                <a:gd name="T29" fmla="*/ 0 h 144"/>
                <a:gd name="T30" fmla="*/ 26 w 127"/>
                <a:gd name="T31" fmla="*/ 8 h 144"/>
                <a:gd name="T32" fmla="*/ 17 w 127"/>
                <a:gd name="T33" fmla="*/ 17 h 144"/>
                <a:gd name="T34" fmla="*/ 0 w 127"/>
                <a:gd name="T35" fmla="*/ 34 h 144"/>
                <a:gd name="T36" fmla="*/ 0 w 127"/>
                <a:gd name="T37" fmla="*/ 50 h 144"/>
                <a:gd name="T38" fmla="*/ 0 w 127"/>
                <a:gd name="T39" fmla="*/ 67 h 144"/>
                <a:gd name="T40" fmla="*/ 9 w 127"/>
                <a:gd name="T41" fmla="*/ 84 h 144"/>
                <a:gd name="T42" fmla="*/ 26 w 127"/>
                <a:gd name="T43" fmla="*/ 101 h 144"/>
                <a:gd name="T44" fmla="*/ 43 w 127"/>
                <a:gd name="T45" fmla="*/ 118 h 144"/>
                <a:gd name="T46" fmla="*/ 60 w 127"/>
                <a:gd name="T47" fmla="*/ 127 h 144"/>
                <a:gd name="T48" fmla="*/ 77 w 127"/>
                <a:gd name="T49" fmla="*/ 144 h 144"/>
                <a:gd name="T50" fmla="*/ 77 w 127"/>
                <a:gd name="T51" fmla="*/ 144 h 144"/>
                <a:gd name="T52" fmla="*/ 77 w 127"/>
                <a:gd name="T53" fmla="*/ 135 h 144"/>
                <a:gd name="T54" fmla="*/ 68 w 127"/>
                <a:gd name="T55" fmla="*/ 135 h 144"/>
                <a:gd name="T56" fmla="*/ 68 w 127"/>
                <a:gd name="T57" fmla="*/ 135 h 144"/>
                <a:gd name="T58" fmla="*/ 127 w 127"/>
                <a:gd name="T59" fmla="*/ 118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7"/>
                <a:gd name="T91" fmla="*/ 0 h 144"/>
                <a:gd name="T92" fmla="*/ 127 w 127"/>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7" h="144">
                  <a:moveTo>
                    <a:pt x="127" y="118"/>
                  </a:moveTo>
                  <a:lnTo>
                    <a:pt x="127" y="101"/>
                  </a:lnTo>
                  <a:lnTo>
                    <a:pt x="127" y="84"/>
                  </a:lnTo>
                  <a:lnTo>
                    <a:pt x="119" y="67"/>
                  </a:lnTo>
                  <a:lnTo>
                    <a:pt x="119" y="59"/>
                  </a:lnTo>
                  <a:lnTo>
                    <a:pt x="110" y="42"/>
                  </a:lnTo>
                  <a:lnTo>
                    <a:pt x="110" y="34"/>
                  </a:lnTo>
                  <a:lnTo>
                    <a:pt x="102" y="25"/>
                  </a:lnTo>
                  <a:lnTo>
                    <a:pt x="94" y="17"/>
                  </a:lnTo>
                  <a:lnTo>
                    <a:pt x="85" y="8"/>
                  </a:lnTo>
                  <a:lnTo>
                    <a:pt x="77" y="8"/>
                  </a:lnTo>
                  <a:lnTo>
                    <a:pt x="60" y="0"/>
                  </a:lnTo>
                  <a:lnTo>
                    <a:pt x="51" y="0"/>
                  </a:lnTo>
                  <a:lnTo>
                    <a:pt x="43" y="0"/>
                  </a:lnTo>
                  <a:lnTo>
                    <a:pt x="34" y="0"/>
                  </a:lnTo>
                  <a:lnTo>
                    <a:pt x="26" y="8"/>
                  </a:lnTo>
                  <a:lnTo>
                    <a:pt x="17" y="17"/>
                  </a:lnTo>
                  <a:lnTo>
                    <a:pt x="0" y="34"/>
                  </a:lnTo>
                  <a:lnTo>
                    <a:pt x="0" y="50"/>
                  </a:lnTo>
                  <a:lnTo>
                    <a:pt x="0" y="67"/>
                  </a:lnTo>
                  <a:lnTo>
                    <a:pt x="9" y="84"/>
                  </a:lnTo>
                  <a:lnTo>
                    <a:pt x="26" y="101"/>
                  </a:lnTo>
                  <a:lnTo>
                    <a:pt x="43" y="118"/>
                  </a:lnTo>
                  <a:lnTo>
                    <a:pt x="60" y="127"/>
                  </a:lnTo>
                  <a:lnTo>
                    <a:pt x="77" y="144"/>
                  </a:lnTo>
                  <a:lnTo>
                    <a:pt x="77" y="135"/>
                  </a:lnTo>
                  <a:lnTo>
                    <a:pt x="68" y="135"/>
                  </a:lnTo>
                  <a:lnTo>
                    <a:pt x="127" y="118"/>
                  </a:lnTo>
                  <a:close/>
                </a:path>
              </a:pathLst>
            </a:custGeom>
            <a:solidFill>
              <a:srgbClr val="4C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19" name="Freeform 146"/>
            <p:cNvSpPr>
              <a:spLocks/>
            </p:cNvSpPr>
            <p:nvPr/>
          </p:nvSpPr>
          <p:spPr bwMode="auto">
            <a:xfrm>
              <a:off x="1738" y="3027"/>
              <a:ext cx="26" cy="59"/>
            </a:xfrm>
            <a:custGeom>
              <a:avLst/>
              <a:gdLst>
                <a:gd name="T0" fmla="*/ 0 w 26"/>
                <a:gd name="T1" fmla="*/ 0 h 59"/>
                <a:gd name="T2" fmla="*/ 0 w 26"/>
                <a:gd name="T3" fmla="*/ 0 h 59"/>
                <a:gd name="T4" fmla="*/ 9 w 26"/>
                <a:gd name="T5" fmla="*/ 8 h 59"/>
                <a:gd name="T6" fmla="*/ 9 w 26"/>
                <a:gd name="T7" fmla="*/ 25 h 59"/>
                <a:gd name="T8" fmla="*/ 17 w 26"/>
                <a:gd name="T9" fmla="*/ 42 h 59"/>
                <a:gd name="T10" fmla="*/ 17 w 26"/>
                <a:gd name="T11" fmla="*/ 59 h 59"/>
                <a:gd name="T12" fmla="*/ 17 w 26"/>
                <a:gd name="T13" fmla="*/ 59 h 59"/>
                <a:gd name="T14" fmla="*/ 26 w 26"/>
                <a:gd name="T15" fmla="*/ 42 h 59"/>
                <a:gd name="T16" fmla="*/ 17 w 26"/>
                <a:gd name="T17" fmla="*/ 25 h 59"/>
                <a:gd name="T18" fmla="*/ 9 w 26"/>
                <a:gd name="T19" fmla="*/ 8 h 59"/>
                <a:gd name="T20" fmla="*/ 9 w 26"/>
                <a:gd name="T21" fmla="*/ 0 h 59"/>
                <a:gd name="T22" fmla="*/ 9 w 26"/>
                <a:gd name="T23" fmla="*/ 0 h 59"/>
                <a:gd name="T24" fmla="*/ 0 w 26"/>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59"/>
                <a:gd name="T41" fmla="*/ 26 w 26"/>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59">
                  <a:moveTo>
                    <a:pt x="0" y="0"/>
                  </a:moveTo>
                  <a:lnTo>
                    <a:pt x="0" y="0"/>
                  </a:lnTo>
                  <a:lnTo>
                    <a:pt x="9" y="8"/>
                  </a:lnTo>
                  <a:lnTo>
                    <a:pt x="9" y="25"/>
                  </a:lnTo>
                  <a:lnTo>
                    <a:pt x="17" y="42"/>
                  </a:lnTo>
                  <a:lnTo>
                    <a:pt x="17" y="59"/>
                  </a:lnTo>
                  <a:lnTo>
                    <a:pt x="26" y="42"/>
                  </a:lnTo>
                  <a:lnTo>
                    <a:pt x="17" y="25"/>
                  </a:lnTo>
                  <a:lnTo>
                    <a:pt x="9" y="8"/>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0" name="Freeform 147"/>
            <p:cNvSpPr>
              <a:spLocks/>
            </p:cNvSpPr>
            <p:nvPr/>
          </p:nvSpPr>
          <p:spPr bwMode="auto">
            <a:xfrm>
              <a:off x="1713" y="2985"/>
              <a:ext cx="34" cy="42"/>
            </a:xfrm>
            <a:custGeom>
              <a:avLst/>
              <a:gdLst>
                <a:gd name="T0" fmla="*/ 0 w 34"/>
                <a:gd name="T1" fmla="*/ 0 h 42"/>
                <a:gd name="T2" fmla="*/ 0 w 34"/>
                <a:gd name="T3" fmla="*/ 0 h 42"/>
                <a:gd name="T4" fmla="*/ 9 w 34"/>
                <a:gd name="T5" fmla="*/ 8 h 42"/>
                <a:gd name="T6" fmla="*/ 17 w 34"/>
                <a:gd name="T7" fmla="*/ 17 h 42"/>
                <a:gd name="T8" fmla="*/ 25 w 34"/>
                <a:gd name="T9" fmla="*/ 25 h 42"/>
                <a:gd name="T10" fmla="*/ 25 w 34"/>
                <a:gd name="T11" fmla="*/ 42 h 42"/>
                <a:gd name="T12" fmla="*/ 34 w 34"/>
                <a:gd name="T13" fmla="*/ 42 h 42"/>
                <a:gd name="T14" fmla="*/ 34 w 34"/>
                <a:gd name="T15" fmla="*/ 25 h 42"/>
                <a:gd name="T16" fmla="*/ 25 w 34"/>
                <a:gd name="T17" fmla="*/ 17 h 42"/>
                <a:gd name="T18" fmla="*/ 17 w 34"/>
                <a:gd name="T19" fmla="*/ 8 h 42"/>
                <a:gd name="T20" fmla="*/ 9 w 34"/>
                <a:gd name="T21" fmla="*/ 0 h 42"/>
                <a:gd name="T22" fmla="*/ 9 w 34"/>
                <a:gd name="T23" fmla="*/ 0 h 42"/>
                <a:gd name="T24" fmla="*/ 0 w 34"/>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42"/>
                <a:gd name="T41" fmla="*/ 34 w 34"/>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42">
                  <a:moveTo>
                    <a:pt x="0" y="0"/>
                  </a:moveTo>
                  <a:lnTo>
                    <a:pt x="0" y="0"/>
                  </a:lnTo>
                  <a:lnTo>
                    <a:pt x="9" y="8"/>
                  </a:lnTo>
                  <a:lnTo>
                    <a:pt x="17" y="17"/>
                  </a:lnTo>
                  <a:lnTo>
                    <a:pt x="25" y="25"/>
                  </a:lnTo>
                  <a:lnTo>
                    <a:pt x="25" y="42"/>
                  </a:lnTo>
                  <a:lnTo>
                    <a:pt x="34" y="42"/>
                  </a:lnTo>
                  <a:lnTo>
                    <a:pt x="34" y="25"/>
                  </a:lnTo>
                  <a:lnTo>
                    <a:pt x="25" y="17"/>
                  </a:lnTo>
                  <a:lnTo>
                    <a:pt x="17" y="8"/>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1" name="Freeform 148"/>
            <p:cNvSpPr>
              <a:spLocks/>
            </p:cNvSpPr>
            <p:nvPr/>
          </p:nvSpPr>
          <p:spPr bwMode="auto">
            <a:xfrm>
              <a:off x="1637" y="2968"/>
              <a:ext cx="85" cy="17"/>
            </a:xfrm>
            <a:custGeom>
              <a:avLst/>
              <a:gdLst>
                <a:gd name="T0" fmla="*/ 8 w 85"/>
                <a:gd name="T1" fmla="*/ 17 h 17"/>
                <a:gd name="T2" fmla="*/ 8 w 85"/>
                <a:gd name="T3" fmla="*/ 17 h 17"/>
                <a:gd name="T4" fmla="*/ 17 w 85"/>
                <a:gd name="T5" fmla="*/ 8 h 17"/>
                <a:gd name="T6" fmla="*/ 25 w 85"/>
                <a:gd name="T7" fmla="*/ 8 h 17"/>
                <a:gd name="T8" fmla="*/ 34 w 85"/>
                <a:gd name="T9" fmla="*/ 8 h 17"/>
                <a:gd name="T10" fmla="*/ 42 w 85"/>
                <a:gd name="T11" fmla="*/ 8 h 17"/>
                <a:gd name="T12" fmla="*/ 51 w 85"/>
                <a:gd name="T13" fmla="*/ 8 h 17"/>
                <a:gd name="T14" fmla="*/ 59 w 85"/>
                <a:gd name="T15" fmla="*/ 8 h 17"/>
                <a:gd name="T16" fmla="*/ 68 w 85"/>
                <a:gd name="T17" fmla="*/ 17 h 17"/>
                <a:gd name="T18" fmla="*/ 76 w 85"/>
                <a:gd name="T19" fmla="*/ 17 h 17"/>
                <a:gd name="T20" fmla="*/ 85 w 85"/>
                <a:gd name="T21" fmla="*/ 17 h 17"/>
                <a:gd name="T22" fmla="*/ 76 w 85"/>
                <a:gd name="T23" fmla="*/ 8 h 17"/>
                <a:gd name="T24" fmla="*/ 68 w 85"/>
                <a:gd name="T25" fmla="*/ 0 h 17"/>
                <a:gd name="T26" fmla="*/ 51 w 85"/>
                <a:gd name="T27" fmla="*/ 0 h 17"/>
                <a:gd name="T28" fmla="*/ 42 w 85"/>
                <a:gd name="T29" fmla="*/ 0 h 17"/>
                <a:gd name="T30" fmla="*/ 34 w 85"/>
                <a:gd name="T31" fmla="*/ 0 h 17"/>
                <a:gd name="T32" fmla="*/ 25 w 85"/>
                <a:gd name="T33" fmla="*/ 0 h 17"/>
                <a:gd name="T34" fmla="*/ 8 w 85"/>
                <a:gd name="T35" fmla="*/ 8 h 17"/>
                <a:gd name="T36" fmla="*/ 0 w 85"/>
                <a:gd name="T37" fmla="*/ 8 h 17"/>
                <a:gd name="T38" fmla="*/ 0 w 85"/>
                <a:gd name="T39" fmla="*/ 8 h 17"/>
                <a:gd name="T40" fmla="*/ 8 w 85"/>
                <a:gd name="T41" fmla="*/ 17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7"/>
                <a:gd name="T65" fmla="*/ 85 w 85"/>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7">
                  <a:moveTo>
                    <a:pt x="8" y="17"/>
                  </a:moveTo>
                  <a:lnTo>
                    <a:pt x="8" y="17"/>
                  </a:lnTo>
                  <a:lnTo>
                    <a:pt x="17" y="8"/>
                  </a:lnTo>
                  <a:lnTo>
                    <a:pt x="25" y="8"/>
                  </a:lnTo>
                  <a:lnTo>
                    <a:pt x="34" y="8"/>
                  </a:lnTo>
                  <a:lnTo>
                    <a:pt x="42" y="8"/>
                  </a:lnTo>
                  <a:lnTo>
                    <a:pt x="51" y="8"/>
                  </a:lnTo>
                  <a:lnTo>
                    <a:pt x="59" y="8"/>
                  </a:lnTo>
                  <a:lnTo>
                    <a:pt x="68" y="17"/>
                  </a:lnTo>
                  <a:lnTo>
                    <a:pt x="76" y="17"/>
                  </a:lnTo>
                  <a:lnTo>
                    <a:pt x="85" y="17"/>
                  </a:lnTo>
                  <a:lnTo>
                    <a:pt x="76" y="8"/>
                  </a:lnTo>
                  <a:lnTo>
                    <a:pt x="68" y="0"/>
                  </a:lnTo>
                  <a:lnTo>
                    <a:pt x="51" y="0"/>
                  </a:lnTo>
                  <a:lnTo>
                    <a:pt x="42" y="0"/>
                  </a:lnTo>
                  <a:lnTo>
                    <a:pt x="34" y="0"/>
                  </a:lnTo>
                  <a:lnTo>
                    <a:pt x="25" y="0"/>
                  </a:lnTo>
                  <a:lnTo>
                    <a:pt x="8" y="8"/>
                  </a:lnTo>
                  <a:lnTo>
                    <a:pt x="0" y="8"/>
                  </a:ln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2" name="Freeform 149"/>
            <p:cNvSpPr>
              <a:spLocks/>
            </p:cNvSpPr>
            <p:nvPr/>
          </p:nvSpPr>
          <p:spPr bwMode="auto">
            <a:xfrm>
              <a:off x="1620" y="2976"/>
              <a:ext cx="85" cy="136"/>
            </a:xfrm>
            <a:custGeom>
              <a:avLst/>
              <a:gdLst>
                <a:gd name="T0" fmla="*/ 85 w 85"/>
                <a:gd name="T1" fmla="*/ 136 h 136"/>
                <a:gd name="T2" fmla="*/ 85 w 85"/>
                <a:gd name="T3" fmla="*/ 127 h 136"/>
                <a:gd name="T4" fmla="*/ 68 w 85"/>
                <a:gd name="T5" fmla="*/ 119 h 136"/>
                <a:gd name="T6" fmla="*/ 51 w 85"/>
                <a:gd name="T7" fmla="*/ 102 h 136"/>
                <a:gd name="T8" fmla="*/ 34 w 85"/>
                <a:gd name="T9" fmla="*/ 93 h 136"/>
                <a:gd name="T10" fmla="*/ 25 w 85"/>
                <a:gd name="T11" fmla="*/ 76 h 136"/>
                <a:gd name="T12" fmla="*/ 17 w 85"/>
                <a:gd name="T13" fmla="*/ 59 h 136"/>
                <a:gd name="T14" fmla="*/ 8 w 85"/>
                <a:gd name="T15" fmla="*/ 42 h 136"/>
                <a:gd name="T16" fmla="*/ 17 w 85"/>
                <a:gd name="T17" fmla="*/ 26 h 136"/>
                <a:gd name="T18" fmla="*/ 25 w 85"/>
                <a:gd name="T19" fmla="*/ 9 h 136"/>
                <a:gd name="T20" fmla="*/ 17 w 85"/>
                <a:gd name="T21" fmla="*/ 0 h 136"/>
                <a:gd name="T22" fmla="*/ 8 w 85"/>
                <a:gd name="T23" fmla="*/ 26 h 136"/>
                <a:gd name="T24" fmla="*/ 0 w 85"/>
                <a:gd name="T25" fmla="*/ 42 h 136"/>
                <a:gd name="T26" fmla="*/ 8 w 85"/>
                <a:gd name="T27" fmla="*/ 59 h 136"/>
                <a:gd name="T28" fmla="*/ 17 w 85"/>
                <a:gd name="T29" fmla="*/ 76 h 136"/>
                <a:gd name="T30" fmla="*/ 34 w 85"/>
                <a:gd name="T31" fmla="*/ 93 h 136"/>
                <a:gd name="T32" fmla="*/ 51 w 85"/>
                <a:gd name="T33" fmla="*/ 110 h 136"/>
                <a:gd name="T34" fmla="*/ 68 w 85"/>
                <a:gd name="T35" fmla="*/ 127 h 136"/>
                <a:gd name="T36" fmla="*/ 85 w 85"/>
                <a:gd name="T37" fmla="*/ 136 h 136"/>
                <a:gd name="T38" fmla="*/ 85 w 85"/>
                <a:gd name="T39" fmla="*/ 136 h 1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
                <a:gd name="T61" fmla="*/ 0 h 136"/>
                <a:gd name="T62" fmla="*/ 85 w 85"/>
                <a:gd name="T63" fmla="*/ 136 h 1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 h="136">
                  <a:moveTo>
                    <a:pt x="85" y="136"/>
                  </a:moveTo>
                  <a:lnTo>
                    <a:pt x="85" y="127"/>
                  </a:lnTo>
                  <a:lnTo>
                    <a:pt x="68" y="119"/>
                  </a:lnTo>
                  <a:lnTo>
                    <a:pt x="51" y="102"/>
                  </a:lnTo>
                  <a:lnTo>
                    <a:pt x="34" y="93"/>
                  </a:lnTo>
                  <a:lnTo>
                    <a:pt x="25" y="76"/>
                  </a:lnTo>
                  <a:lnTo>
                    <a:pt x="17" y="59"/>
                  </a:lnTo>
                  <a:lnTo>
                    <a:pt x="8" y="42"/>
                  </a:lnTo>
                  <a:lnTo>
                    <a:pt x="17" y="26"/>
                  </a:lnTo>
                  <a:lnTo>
                    <a:pt x="25" y="9"/>
                  </a:lnTo>
                  <a:lnTo>
                    <a:pt x="17" y="0"/>
                  </a:lnTo>
                  <a:lnTo>
                    <a:pt x="8" y="26"/>
                  </a:lnTo>
                  <a:lnTo>
                    <a:pt x="0" y="42"/>
                  </a:lnTo>
                  <a:lnTo>
                    <a:pt x="8" y="59"/>
                  </a:lnTo>
                  <a:lnTo>
                    <a:pt x="17" y="76"/>
                  </a:lnTo>
                  <a:lnTo>
                    <a:pt x="34" y="93"/>
                  </a:lnTo>
                  <a:lnTo>
                    <a:pt x="51" y="110"/>
                  </a:lnTo>
                  <a:lnTo>
                    <a:pt x="68" y="127"/>
                  </a:lnTo>
                  <a:lnTo>
                    <a:pt x="85"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2823" name="Freeform 150"/>
            <p:cNvSpPr>
              <a:spLocks/>
            </p:cNvSpPr>
            <p:nvPr/>
          </p:nvSpPr>
          <p:spPr bwMode="auto">
            <a:xfrm>
              <a:off x="1696" y="3103"/>
              <a:ext cx="9" cy="9"/>
            </a:xfrm>
            <a:custGeom>
              <a:avLst/>
              <a:gdLst>
                <a:gd name="T0" fmla="*/ 0 w 9"/>
                <a:gd name="T1" fmla="*/ 0 h 9"/>
                <a:gd name="T2" fmla="*/ 0 w 9"/>
                <a:gd name="T3" fmla="*/ 9 h 9"/>
                <a:gd name="T4" fmla="*/ 0 w 9"/>
                <a:gd name="T5" fmla="*/ 9 h 9"/>
                <a:gd name="T6" fmla="*/ 9 w 9"/>
                <a:gd name="T7" fmla="*/ 9 h 9"/>
                <a:gd name="T8" fmla="*/ 9 w 9"/>
                <a:gd name="T9" fmla="*/ 9 h 9"/>
                <a:gd name="T10" fmla="*/ 9 w 9"/>
                <a:gd name="T11" fmla="*/ 9 h 9"/>
                <a:gd name="T12" fmla="*/ 9 w 9"/>
                <a:gd name="T13" fmla="*/ 0 h 9"/>
                <a:gd name="T14" fmla="*/ 9 w 9"/>
                <a:gd name="T15" fmla="*/ 0 h 9"/>
                <a:gd name="T16" fmla="*/ 9 w 9"/>
                <a:gd name="T17" fmla="*/ 0 h 9"/>
                <a:gd name="T18" fmla="*/ 0 w 9"/>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9"/>
                <a:gd name="T32" fmla="*/ 9 w 9"/>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9">
                  <a:moveTo>
                    <a:pt x="0" y="0"/>
                  </a:moveTo>
                  <a:lnTo>
                    <a:pt x="0" y="9"/>
                  </a:lnTo>
                  <a:lnTo>
                    <a:pt x="9" y="9"/>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600</TotalTime>
  <Words>2341</Words>
  <Application>Microsoft Office PowerPoint</Application>
  <PresentationFormat>On-screen Show (4:3)</PresentationFormat>
  <Paragraphs>369</Paragraphs>
  <Slides>34</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5</vt:i4>
      </vt:variant>
      <vt:variant>
        <vt:lpstr>Slide Titles</vt:lpstr>
      </vt:variant>
      <vt:variant>
        <vt:i4>34</vt:i4>
      </vt:variant>
    </vt:vector>
  </HeadingPairs>
  <TitlesOfParts>
    <vt:vector size="45" baseType="lpstr">
      <vt:lpstr>Arial</vt:lpstr>
      <vt:lpstr>Tahoma</vt:lpstr>
      <vt:lpstr>Wingdings</vt:lpstr>
      <vt:lpstr>Times New Roman</vt:lpstr>
      <vt:lpstr>Symbol</vt:lpstr>
      <vt:lpstr>Reliability FinalB</vt:lpstr>
      <vt:lpstr>ClipArt</vt:lpstr>
      <vt:lpstr>Microsoft Word 97 - 2003 Document</vt:lpstr>
      <vt:lpstr>Microsoft Equation 3.0</vt:lpstr>
      <vt:lpstr>MathType 5.0 Equation</vt:lpstr>
      <vt:lpstr>MathType 6.0 Equation</vt:lpstr>
      <vt:lpstr>Chapter 14 Reliability Growth Testing</vt:lpstr>
      <vt:lpstr>The Reliability Growth Cycle</vt:lpstr>
      <vt:lpstr>The Beginnings</vt:lpstr>
      <vt:lpstr>Duane Growth Model</vt:lpstr>
      <vt:lpstr>Duane Growth Model</vt:lpstr>
      <vt:lpstr>Least-Squares Curve Fit</vt:lpstr>
      <vt:lpstr>Least-Squares Curve Fit</vt:lpstr>
      <vt:lpstr>L-S Estimates</vt:lpstr>
      <vt:lpstr>Example 14.2</vt:lpstr>
      <vt:lpstr>Example 14.2</vt:lpstr>
      <vt:lpstr>Example 14.2</vt:lpstr>
      <vt:lpstr>More about the Duane Model</vt:lpstr>
      <vt:lpstr>Along Came Crow</vt:lpstr>
      <vt:lpstr>More to do with the AMSAA Model</vt:lpstr>
      <vt:lpstr>AMSAA Model</vt:lpstr>
      <vt:lpstr>Nonhomogeneous Poisson Process (NHPP)</vt:lpstr>
      <vt:lpstr>Power Law Process</vt:lpstr>
      <vt:lpstr>MLE - Parameter Estimation</vt:lpstr>
      <vt:lpstr>Confidence Intervals</vt:lpstr>
      <vt:lpstr>Example 14.3 - Type I test</vt:lpstr>
      <vt:lpstr>Example 14.3 - Type I test</vt:lpstr>
      <vt:lpstr>Example 14.3 - Type I test</vt:lpstr>
      <vt:lpstr>Example 14.4 - Type II test</vt:lpstr>
      <vt:lpstr>Example 14.4 - Type II test</vt:lpstr>
      <vt:lpstr>Example 14.4</vt:lpstr>
      <vt:lpstr>Another Example - Machine Failures under Minimal Repair</vt:lpstr>
      <vt:lpstr>Management Displeasure</vt:lpstr>
      <vt:lpstr>Machine Failures Power Law Intensity Function</vt:lpstr>
      <vt:lpstr>Analysis of the situation</vt:lpstr>
      <vt:lpstr>Replacement &amp; PM Model</vt:lpstr>
      <vt:lpstr>Graphical Analysis</vt:lpstr>
      <vt:lpstr>Parameter Estimation with Grouped Data</vt:lpstr>
      <vt:lpstr>Example 14.5</vt:lpstr>
      <vt:lpstr>Chapter 14 Reliability Growth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 Growth Testing</dc:title>
  <dc:creator>CHARLES EBELING</dc:creator>
  <cp:lastModifiedBy>Jason Freels</cp:lastModifiedBy>
  <cp:revision>40</cp:revision>
  <dcterms:created xsi:type="dcterms:W3CDTF">1997-12-30T00:19:34Z</dcterms:created>
  <dcterms:modified xsi:type="dcterms:W3CDTF">2017-01-18T02:11:55Z</dcterms:modified>
</cp:coreProperties>
</file>