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35"/>
  </p:notesMasterIdLst>
  <p:sldIdLst>
    <p:sldId id="277" r:id="rId2"/>
    <p:sldId id="257" r:id="rId3"/>
    <p:sldId id="258" r:id="rId4"/>
    <p:sldId id="259" r:id="rId5"/>
    <p:sldId id="260" r:id="rId6"/>
    <p:sldId id="261" r:id="rId7"/>
    <p:sldId id="30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309" r:id="rId32"/>
    <p:sldId id="310" r:id="rId33"/>
    <p:sldId id="308"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9684"/>
    <a:srgbClr val="F0D678"/>
    <a:srgbClr val="DDDDDD"/>
    <a:srgbClr val="FFFFFF"/>
    <a:srgbClr val="FF3399"/>
    <a:srgbClr val="FFFF00"/>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98"/>
    </p:cViewPr>
  </p:sorterViewPr>
  <p:notesViewPr>
    <p:cSldViewPr>
      <p:cViewPr>
        <p:scale>
          <a:sx n="100" d="100"/>
          <a:sy n="100" d="100"/>
        </p:scale>
        <p:origin x="-768" y="2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6.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7.wmf"/><Relationship Id="rId4"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chapter along with Chapter 16 develops  a methodology for fitting a theoretical probability distribution to a set of failure or repair data.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probability plot is a graph constructed from the plotting positions. When plotted on special graph paper such as Weibull or lognormal, the plot will be an approximate straight-line if the data came from the corresponding distribution.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Probability plots for the exponential are based upon the above transformation that will create a linear graph if the data is exponential.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Least-squares is used to estimate the slope of the line. For the exponential case, there is no intercept since the line goes through the origin.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least-squares fit of the above sample failure data provided a high index of fit that support the use of the exponential. The approximation to the median plotting position was used although other plotting positions could be used as well.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original data may be plotted on exponential graph paper or the transformed data may be plotted on regular graph paper.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Probability plots for the Weibull are based upon the above transformation that will create a linear graph if the data is Weibull.</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From a graph of Weibull failure data, the characteristic life can be estimated from the point having a failure probability of .632, and the shape parameter can be estimated from the slope of the fitted line.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numerical example in which the shape parameter is estimated by solving the transformed equation for beta at two of the data points then computing the average.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plot of the Weibull may look like one of the above. In plot (a), a minimum or guaranteed life parameter should be consider. In plot (b), there may be more than one failure modes having different parameter values.  In plot (c), the curve indicates that the Weibull is not a good fit.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Least-squares can be used to estimate both the slope and the intercept of the line rather than plotting the data.</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Theoretical distributions would normally be preferred over an empirically derived reliability function for the reasons given here.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based upon a least-squares estimate of the parameters.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second example of fitting a Weibull curve to complete failure data.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plot of the transformed data on ordinary graph paper.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linearize the normal distribution, the transformation requires converting the estimate of the cumulative probability to the corresponding z value.  Failure time, t, and z are then linearly related. From the slope and intercept of the fitted line, sigma and mu can be estimated.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fitting the normal distribution.  Exercise the course software using this set of failure data and compare results.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normal plot of failure times versus the corresponding z value.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lognormal is similar to the normal except z is linear in the log of the failure times.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lognormal example using repair data.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plot of the log of the failure times versus the z value.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multiply censoring is present, the plotting positions are adjusted using one of the techniques discussed in Chapter 12.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sound methodology is to use descriptive statistics to identify a candidate distribution, estimate the parameters of the candidate, and then perform a goodness-of-fit test to statistically accept or reject the candidate.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Using the rank adjustment method, the cumulative failure probabilities are found.  These are then used along with least-squares to fit a distribution. The points to be fit are the failure times, t, and the adjusted F(t).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One of the first steps in identifying a candidate distribution is to plot the data.  The above rule of thumb provides a reasonable number of intervals (classes) for grouping the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Sturges’ rule.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Usually the data is plotted as a histogram.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Usually the data is plotted as a histogram.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Descriptive statistics include sample means, standard deviations, medians, etc. If the data came from an exponential distribution, we would expect the sample mean and standard deviation to be close to one another.  If the data came from a symmetrical distribution such as the normal, we would expect the sample mean and median to be close to one another.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Plotting the empirical hazard rate curve may tell us if the hazard rate function is DFR, CFR, or IFR.  It may be inconclusive like this example.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15</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70056F65-7F00-4963-9E8D-9F7AE4D9D028}" type="slidenum">
              <a:rPr lang="en-US" altLang="en-US"/>
              <a:pPr/>
              <a:t>‹#›</a:t>
            </a:fld>
            <a:endParaRPr lang="en-US" altLang="en-US"/>
          </a:p>
        </p:txBody>
      </p:sp>
    </p:spTree>
    <p:extLst>
      <p:ext uri="{BB962C8B-B14F-4D97-AF65-F5344CB8AC3E}">
        <p14:creationId xmlns:p14="http://schemas.microsoft.com/office/powerpoint/2010/main" val="44499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5" name="Rectangle 13"/>
          <p:cNvSpPr>
            <a:spLocks noGrp="1" noChangeArrowheads="1"/>
          </p:cNvSpPr>
          <p:nvPr>
            <p:ph type="sldNum" sz="quarter" idx="11"/>
          </p:nvPr>
        </p:nvSpPr>
        <p:spPr>
          <a:ln/>
        </p:spPr>
        <p:txBody>
          <a:bodyPr/>
          <a:lstStyle>
            <a:lvl1pPr>
              <a:defRPr/>
            </a:lvl1pPr>
          </a:lstStyle>
          <a:p>
            <a:fld id="{78778C44-D963-495F-94FA-E8EF6E4E806C}" type="slidenum">
              <a:rPr lang="en-US" altLang="en-US"/>
              <a:pPr/>
              <a:t>‹#›</a:t>
            </a:fld>
            <a:endParaRPr lang="en-US" altLang="en-US"/>
          </a:p>
        </p:txBody>
      </p:sp>
    </p:spTree>
    <p:extLst>
      <p:ext uri="{BB962C8B-B14F-4D97-AF65-F5344CB8AC3E}">
        <p14:creationId xmlns:p14="http://schemas.microsoft.com/office/powerpoint/2010/main" val="23616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5" name="Rectangle 13"/>
          <p:cNvSpPr>
            <a:spLocks noGrp="1" noChangeArrowheads="1"/>
          </p:cNvSpPr>
          <p:nvPr>
            <p:ph type="sldNum" sz="quarter" idx="11"/>
          </p:nvPr>
        </p:nvSpPr>
        <p:spPr>
          <a:ln/>
        </p:spPr>
        <p:txBody>
          <a:bodyPr/>
          <a:lstStyle>
            <a:lvl1pPr>
              <a:defRPr/>
            </a:lvl1pPr>
          </a:lstStyle>
          <a:p>
            <a:fld id="{E9F00DCE-0A45-4566-A51A-68702A7A3DEF}" type="slidenum">
              <a:rPr lang="en-US" altLang="en-US"/>
              <a:pPr/>
              <a:t>‹#›</a:t>
            </a:fld>
            <a:endParaRPr lang="en-US" altLang="en-US"/>
          </a:p>
        </p:txBody>
      </p:sp>
    </p:spTree>
    <p:extLst>
      <p:ext uri="{BB962C8B-B14F-4D97-AF65-F5344CB8AC3E}">
        <p14:creationId xmlns:p14="http://schemas.microsoft.com/office/powerpoint/2010/main" val="392733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15</a:t>
            </a:r>
          </a:p>
        </p:txBody>
      </p:sp>
      <p:sp>
        <p:nvSpPr>
          <p:cNvPr id="5" name="Slide Number Placeholder 5"/>
          <p:cNvSpPr>
            <a:spLocks noGrp="1"/>
          </p:cNvSpPr>
          <p:nvPr>
            <p:ph type="sldNum" sz="quarter" idx="11"/>
          </p:nvPr>
        </p:nvSpPr>
        <p:spPr/>
        <p:txBody>
          <a:bodyPr/>
          <a:lstStyle>
            <a:lvl1pPr>
              <a:defRPr/>
            </a:lvl1pPr>
          </a:lstStyle>
          <a:p>
            <a:fld id="{4B075487-AF1F-4312-99EE-D9127E08E4B1}" type="slidenum">
              <a:rPr lang="en-US" altLang="en-US"/>
              <a:pPr/>
              <a:t>‹#›</a:t>
            </a:fld>
            <a:endParaRPr lang="en-US" altLang="en-US"/>
          </a:p>
        </p:txBody>
      </p:sp>
    </p:spTree>
    <p:extLst>
      <p:ext uri="{BB962C8B-B14F-4D97-AF65-F5344CB8AC3E}">
        <p14:creationId xmlns:p14="http://schemas.microsoft.com/office/powerpoint/2010/main" val="239423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15</a:t>
            </a:r>
          </a:p>
        </p:txBody>
      </p:sp>
      <p:sp>
        <p:nvSpPr>
          <p:cNvPr id="5" name="Slide Number Placeholder 5"/>
          <p:cNvSpPr>
            <a:spLocks noGrp="1"/>
          </p:cNvSpPr>
          <p:nvPr>
            <p:ph type="sldNum" sz="quarter" idx="11"/>
          </p:nvPr>
        </p:nvSpPr>
        <p:spPr/>
        <p:txBody>
          <a:bodyPr/>
          <a:lstStyle>
            <a:lvl1pPr>
              <a:defRPr/>
            </a:lvl1pPr>
          </a:lstStyle>
          <a:p>
            <a:fld id="{C638A3F6-A2EE-453E-B33E-5ABFAB2856EC}" type="slidenum">
              <a:rPr lang="en-US" altLang="en-US"/>
              <a:pPr/>
              <a:t>‹#›</a:t>
            </a:fld>
            <a:endParaRPr lang="en-US" altLang="en-US"/>
          </a:p>
        </p:txBody>
      </p:sp>
    </p:spTree>
    <p:extLst>
      <p:ext uri="{BB962C8B-B14F-4D97-AF65-F5344CB8AC3E}">
        <p14:creationId xmlns:p14="http://schemas.microsoft.com/office/powerpoint/2010/main" val="312837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15</a:t>
            </a:r>
          </a:p>
        </p:txBody>
      </p:sp>
      <p:sp>
        <p:nvSpPr>
          <p:cNvPr id="6" name="Slide Number Placeholder 6"/>
          <p:cNvSpPr>
            <a:spLocks noGrp="1"/>
          </p:cNvSpPr>
          <p:nvPr>
            <p:ph type="sldNum" sz="quarter" idx="11"/>
          </p:nvPr>
        </p:nvSpPr>
        <p:spPr/>
        <p:txBody>
          <a:bodyPr/>
          <a:lstStyle>
            <a:lvl1pPr>
              <a:defRPr/>
            </a:lvl1pPr>
          </a:lstStyle>
          <a:p>
            <a:fld id="{42107987-45E4-4E3F-BB4B-F530DAD1205B}" type="slidenum">
              <a:rPr lang="en-US" altLang="en-US"/>
              <a:pPr/>
              <a:t>‹#›</a:t>
            </a:fld>
            <a:endParaRPr lang="en-US" altLang="en-US"/>
          </a:p>
        </p:txBody>
      </p:sp>
    </p:spTree>
    <p:extLst>
      <p:ext uri="{BB962C8B-B14F-4D97-AF65-F5344CB8AC3E}">
        <p14:creationId xmlns:p14="http://schemas.microsoft.com/office/powerpoint/2010/main" val="200194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15</a:t>
            </a:r>
          </a:p>
        </p:txBody>
      </p:sp>
      <p:sp>
        <p:nvSpPr>
          <p:cNvPr id="8" name="Slide Number Placeholder 8"/>
          <p:cNvSpPr>
            <a:spLocks noGrp="1"/>
          </p:cNvSpPr>
          <p:nvPr>
            <p:ph type="sldNum" sz="quarter" idx="11"/>
          </p:nvPr>
        </p:nvSpPr>
        <p:spPr/>
        <p:txBody>
          <a:bodyPr/>
          <a:lstStyle>
            <a:lvl1pPr>
              <a:defRPr/>
            </a:lvl1pPr>
          </a:lstStyle>
          <a:p>
            <a:fld id="{3780AB9C-C1FD-4B1A-A962-A917863E73E0}" type="slidenum">
              <a:rPr lang="en-US" altLang="en-US"/>
              <a:pPr/>
              <a:t>‹#›</a:t>
            </a:fld>
            <a:endParaRPr lang="en-US" altLang="en-US"/>
          </a:p>
        </p:txBody>
      </p:sp>
    </p:spTree>
    <p:extLst>
      <p:ext uri="{BB962C8B-B14F-4D97-AF65-F5344CB8AC3E}">
        <p14:creationId xmlns:p14="http://schemas.microsoft.com/office/powerpoint/2010/main" val="1744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15</a:t>
            </a:r>
          </a:p>
        </p:txBody>
      </p:sp>
      <p:sp>
        <p:nvSpPr>
          <p:cNvPr id="4" name="Slide Number Placeholder 4"/>
          <p:cNvSpPr>
            <a:spLocks noGrp="1"/>
          </p:cNvSpPr>
          <p:nvPr>
            <p:ph type="sldNum" sz="quarter" idx="11"/>
          </p:nvPr>
        </p:nvSpPr>
        <p:spPr/>
        <p:txBody>
          <a:bodyPr/>
          <a:lstStyle>
            <a:lvl1pPr>
              <a:defRPr/>
            </a:lvl1pPr>
          </a:lstStyle>
          <a:p>
            <a:fld id="{061DE140-A4F0-4926-807B-E76B69965826}" type="slidenum">
              <a:rPr lang="en-US" altLang="en-US"/>
              <a:pPr/>
              <a:t>‹#›</a:t>
            </a:fld>
            <a:endParaRPr lang="en-US" altLang="en-US"/>
          </a:p>
        </p:txBody>
      </p:sp>
    </p:spTree>
    <p:extLst>
      <p:ext uri="{BB962C8B-B14F-4D97-AF65-F5344CB8AC3E}">
        <p14:creationId xmlns:p14="http://schemas.microsoft.com/office/powerpoint/2010/main" val="327296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15</a:t>
            </a:r>
          </a:p>
        </p:txBody>
      </p:sp>
      <p:sp>
        <p:nvSpPr>
          <p:cNvPr id="3" name="Slide Number Placeholder 3"/>
          <p:cNvSpPr>
            <a:spLocks noGrp="1"/>
          </p:cNvSpPr>
          <p:nvPr>
            <p:ph type="sldNum" sz="quarter" idx="11"/>
          </p:nvPr>
        </p:nvSpPr>
        <p:spPr/>
        <p:txBody>
          <a:bodyPr/>
          <a:lstStyle>
            <a:lvl1pPr>
              <a:defRPr/>
            </a:lvl1pPr>
          </a:lstStyle>
          <a:p>
            <a:fld id="{A75F90FA-C2BB-45AF-81E7-2480AAC3F1E9}" type="slidenum">
              <a:rPr lang="en-US" altLang="en-US"/>
              <a:pPr/>
              <a:t>‹#›</a:t>
            </a:fld>
            <a:endParaRPr lang="en-US" altLang="en-US"/>
          </a:p>
        </p:txBody>
      </p:sp>
    </p:spTree>
    <p:extLst>
      <p:ext uri="{BB962C8B-B14F-4D97-AF65-F5344CB8AC3E}">
        <p14:creationId xmlns:p14="http://schemas.microsoft.com/office/powerpoint/2010/main" val="206756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6" name="Rectangle 13"/>
          <p:cNvSpPr>
            <a:spLocks noGrp="1" noChangeArrowheads="1"/>
          </p:cNvSpPr>
          <p:nvPr>
            <p:ph type="sldNum" sz="quarter" idx="11"/>
          </p:nvPr>
        </p:nvSpPr>
        <p:spPr>
          <a:ln/>
        </p:spPr>
        <p:txBody>
          <a:bodyPr/>
          <a:lstStyle>
            <a:lvl1pPr>
              <a:defRPr/>
            </a:lvl1pPr>
          </a:lstStyle>
          <a:p>
            <a:fld id="{8479D28E-3761-4E3F-8EB2-4C1404B0AB7D}" type="slidenum">
              <a:rPr lang="en-US" altLang="en-US"/>
              <a:pPr/>
              <a:t>‹#›</a:t>
            </a:fld>
            <a:endParaRPr lang="en-US" altLang="en-US"/>
          </a:p>
        </p:txBody>
      </p:sp>
    </p:spTree>
    <p:extLst>
      <p:ext uri="{BB962C8B-B14F-4D97-AF65-F5344CB8AC3E}">
        <p14:creationId xmlns:p14="http://schemas.microsoft.com/office/powerpoint/2010/main" val="58479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15</a:t>
            </a:r>
          </a:p>
        </p:txBody>
      </p:sp>
      <p:sp>
        <p:nvSpPr>
          <p:cNvPr id="6" name="Rectangle 13"/>
          <p:cNvSpPr>
            <a:spLocks noGrp="1" noChangeArrowheads="1"/>
          </p:cNvSpPr>
          <p:nvPr>
            <p:ph type="sldNum" sz="quarter" idx="11"/>
          </p:nvPr>
        </p:nvSpPr>
        <p:spPr>
          <a:ln/>
        </p:spPr>
        <p:txBody>
          <a:bodyPr/>
          <a:lstStyle>
            <a:lvl1pPr>
              <a:defRPr/>
            </a:lvl1pPr>
          </a:lstStyle>
          <a:p>
            <a:fld id="{253D0919-F425-497D-B93A-E546C308E80B}" type="slidenum">
              <a:rPr lang="en-US" altLang="en-US"/>
              <a:pPr/>
              <a:t>‹#›</a:t>
            </a:fld>
            <a:endParaRPr lang="en-US" altLang="en-US"/>
          </a:p>
        </p:txBody>
      </p:sp>
    </p:spTree>
    <p:extLst>
      <p:ext uri="{BB962C8B-B14F-4D97-AF65-F5344CB8AC3E}">
        <p14:creationId xmlns:p14="http://schemas.microsoft.com/office/powerpoint/2010/main" val="289399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4587"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4588"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15</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A7073F21-5B1C-4E6B-AD90-FD0F9358CB6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67" r:id="rId8"/>
    <p:sldLayoutId id="2147483768" r:id="rId9"/>
    <p:sldLayoutId id="2147483769" r:id="rId10"/>
    <p:sldLayoutId id="2147483770"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6.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18.wmf"/><Relationship Id="rId4" Type="http://schemas.openxmlformats.org/officeDocument/2006/relationships/oleObject" Target="../embeddings/oleObject18.bin"/><Relationship Id="rId9"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7.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7.wmf"/><Relationship Id="rId3" Type="http://schemas.openxmlformats.org/officeDocument/2006/relationships/notesSlide" Target="../notesSlides/notesSlide19.xml"/><Relationship Id="rId7" Type="http://schemas.openxmlformats.org/officeDocument/2006/relationships/image" Target="../media/image25.wmf"/><Relationship Id="rId12"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6.bin"/><Relationship Id="rId11" Type="http://schemas.openxmlformats.org/officeDocument/2006/relationships/image" Target="../media/image16.wmf"/><Relationship Id="rId5" Type="http://schemas.openxmlformats.org/officeDocument/2006/relationships/image" Target="../media/image24.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8.wmf"/><Relationship Id="rId4"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29.wmf"/><Relationship Id="rId4" Type="http://schemas.openxmlformats.org/officeDocument/2006/relationships/oleObject" Target="../embeddings/oleObject3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3.bin"/><Relationship Id="rId5" Type="http://schemas.openxmlformats.org/officeDocument/2006/relationships/image" Target="../media/image30.wmf"/><Relationship Id="rId4" Type="http://schemas.openxmlformats.org/officeDocument/2006/relationships/oleObject" Target="../embeddings/oleObject3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3.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35.bin"/><Relationship Id="rId5" Type="http://schemas.openxmlformats.org/officeDocument/2006/relationships/image" Target="../media/image32.wmf"/><Relationship Id="rId4"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34.wmf"/><Relationship Id="rId4" Type="http://schemas.openxmlformats.org/officeDocument/2006/relationships/oleObject" Target="../embeddings/oleObject3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35.wmf"/><Relationship Id="rId4"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7.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39.bin"/><Relationship Id="rId5" Type="http://schemas.openxmlformats.org/officeDocument/2006/relationships/image" Target="../media/image36.wmf"/><Relationship Id="rId4"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41.bin"/><Relationship Id="rId5" Type="http://schemas.openxmlformats.org/officeDocument/2006/relationships/image" Target="../media/image38.wmf"/><Relationship Id="rId4"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1.wmf"/><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43.wmf"/><Relationship Id="rId5" Type="http://schemas.openxmlformats.org/officeDocument/2006/relationships/oleObject" Target="../embeddings/oleObject44.bin"/><Relationship Id="rId4" Type="http://schemas.openxmlformats.org/officeDocument/2006/relationships/image" Target="../media/image4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371600" y="1447800"/>
            <a:ext cx="6096000" cy="1470025"/>
          </a:xfrm>
        </p:spPr>
        <p:txBody>
          <a:bodyPr/>
          <a:lstStyle/>
          <a:p>
            <a:r>
              <a:rPr lang="en-US" altLang="en-US" sz="3600"/>
              <a:t>Chapter 15 – Part I</a:t>
            </a:r>
            <a:br>
              <a:rPr lang="en-US" altLang="en-US" sz="3600"/>
            </a:br>
            <a:r>
              <a:rPr lang="en-US" altLang="en-US" sz="3600"/>
              <a:t>Identifying Failure &amp; Repair Distributions</a:t>
            </a:r>
          </a:p>
        </p:txBody>
      </p:sp>
      <p:sp>
        <p:nvSpPr>
          <p:cNvPr id="32771" name="Rectangle 3"/>
          <p:cNvSpPr>
            <a:spLocks noGrp="1" noChangeArrowheads="1"/>
          </p:cNvSpPr>
          <p:nvPr>
            <p:ph type="subTitle" idx="1"/>
          </p:nvPr>
        </p:nvSpPr>
        <p:spPr>
          <a:xfrm>
            <a:off x="1143000" y="3429000"/>
            <a:ext cx="7086600" cy="1143000"/>
          </a:xfrm>
          <a:noFill/>
        </p:spPr>
        <p:txBody>
          <a:bodyPr/>
          <a:lstStyle/>
          <a:p>
            <a:pPr algn="l">
              <a:lnSpc>
                <a:spcPct val="80000"/>
              </a:lnSpc>
            </a:pPr>
            <a:r>
              <a:rPr lang="en-US" altLang="en-US" sz="2400"/>
              <a:t>Identifying Candidate Distributions</a:t>
            </a:r>
          </a:p>
          <a:p>
            <a:pPr algn="l">
              <a:lnSpc>
                <a:spcPct val="80000"/>
              </a:lnSpc>
            </a:pPr>
            <a:r>
              <a:rPr lang="en-US" altLang="en-US" sz="2400"/>
              <a:t>Probability Plots &amp; Least-squares curve-fitting</a:t>
            </a:r>
            <a:endParaRPr lang="en-US" altLang="en-US" sz="2000"/>
          </a:p>
        </p:txBody>
      </p:sp>
      <p:sp>
        <p:nvSpPr>
          <p:cNvPr id="99" name="Date Placeholder 3"/>
          <p:cNvSpPr>
            <a:spLocks noGrp="1"/>
          </p:cNvSpPr>
          <p:nvPr>
            <p:ph type="dt" sz="quarter" idx="10"/>
          </p:nvPr>
        </p:nvSpPr>
        <p:spPr/>
        <p:txBody>
          <a:bodyPr/>
          <a:lstStyle/>
          <a:p>
            <a:pPr>
              <a:defRPr/>
            </a:pPr>
            <a:r>
              <a:rPr lang="en-US"/>
              <a:t>Chapter 15</a:t>
            </a:r>
          </a:p>
        </p:txBody>
      </p:sp>
      <p:sp>
        <p:nvSpPr>
          <p:cNvPr id="100" name="Slide Number Placeholder 5"/>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F755399-5554-48CD-A54E-21ED5F963B41}"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grpSp>
        <p:nvGrpSpPr>
          <p:cNvPr id="32774" name="Group 16"/>
          <p:cNvGrpSpPr>
            <a:grpSpLocks noChangeAspect="1"/>
          </p:cNvGrpSpPr>
          <p:nvPr/>
        </p:nvGrpSpPr>
        <p:grpSpPr bwMode="auto">
          <a:xfrm>
            <a:off x="5943600" y="4876800"/>
            <a:ext cx="2362200" cy="1255713"/>
            <a:chOff x="3504" y="2544"/>
            <a:chExt cx="1920" cy="1021"/>
          </a:xfrm>
        </p:grpSpPr>
        <p:sp>
          <p:nvSpPr>
            <p:cNvPr id="32775" name="AutoShape 15"/>
            <p:cNvSpPr>
              <a:spLocks noChangeAspect="1" noChangeArrowheads="1" noTextEdit="1"/>
            </p:cNvSpPr>
            <p:nvPr/>
          </p:nvSpPr>
          <p:spPr bwMode="auto">
            <a:xfrm>
              <a:off x="3504" y="2544"/>
              <a:ext cx="1920" cy="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76" name="Freeform 17"/>
            <p:cNvSpPr>
              <a:spLocks/>
            </p:cNvSpPr>
            <p:nvPr/>
          </p:nvSpPr>
          <p:spPr bwMode="auto">
            <a:xfrm>
              <a:off x="3504" y="2669"/>
              <a:ext cx="1915" cy="896"/>
            </a:xfrm>
            <a:custGeom>
              <a:avLst/>
              <a:gdLst>
                <a:gd name="T0" fmla="*/ 3 w 3831"/>
                <a:gd name="T1" fmla="*/ 3 h 1793"/>
                <a:gd name="T2" fmla="*/ 3 w 3831"/>
                <a:gd name="T3" fmla="*/ 108 h 1793"/>
                <a:gd name="T4" fmla="*/ 236 w 3831"/>
                <a:gd name="T5" fmla="*/ 108 h 1793"/>
                <a:gd name="T6" fmla="*/ 236 w 3831"/>
                <a:gd name="T7" fmla="*/ 3 h 1793"/>
                <a:gd name="T8" fmla="*/ 3 w 3831"/>
                <a:gd name="T9" fmla="*/ 3 h 1793"/>
                <a:gd name="T10" fmla="*/ 0 w 3831"/>
                <a:gd name="T11" fmla="*/ 0 h 1793"/>
                <a:gd name="T12" fmla="*/ 239 w 3831"/>
                <a:gd name="T13" fmla="*/ 0 h 1793"/>
                <a:gd name="T14" fmla="*/ 239 w 3831"/>
                <a:gd name="T15" fmla="*/ 112 h 1793"/>
                <a:gd name="T16" fmla="*/ 0 w 3831"/>
                <a:gd name="T17" fmla="*/ 112 h 1793"/>
                <a:gd name="T18" fmla="*/ 0 w 3831"/>
                <a:gd name="T19" fmla="*/ 0 h 1793"/>
                <a:gd name="T20" fmla="*/ 3 w 3831"/>
                <a:gd name="T21" fmla="*/ 3 h 1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1"/>
                <a:gd name="T34" fmla="*/ 0 h 1793"/>
                <a:gd name="T35" fmla="*/ 3831 w 3831"/>
                <a:gd name="T36" fmla="*/ 1793 h 1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1" h="1793">
                  <a:moveTo>
                    <a:pt x="50" y="48"/>
                  </a:moveTo>
                  <a:lnTo>
                    <a:pt x="50" y="1743"/>
                  </a:lnTo>
                  <a:lnTo>
                    <a:pt x="3781" y="1743"/>
                  </a:lnTo>
                  <a:lnTo>
                    <a:pt x="3781" y="48"/>
                  </a:lnTo>
                  <a:lnTo>
                    <a:pt x="50" y="48"/>
                  </a:lnTo>
                  <a:lnTo>
                    <a:pt x="0" y="0"/>
                  </a:lnTo>
                  <a:lnTo>
                    <a:pt x="3831" y="0"/>
                  </a:lnTo>
                  <a:lnTo>
                    <a:pt x="3831" y="1793"/>
                  </a:lnTo>
                  <a:lnTo>
                    <a:pt x="0" y="1793"/>
                  </a:lnTo>
                  <a:lnTo>
                    <a:pt x="0" y="0"/>
                  </a:lnTo>
                  <a:lnTo>
                    <a:pt x="50" y="48"/>
                  </a:lnTo>
                  <a:close/>
                </a:path>
              </a:pathLst>
            </a:custGeom>
            <a:solidFill>
              <a:srgbClr val="BA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77" name="Rectangle 18"/>
            <p:cNvSpPr>
              <a:spLocks noChangeArrowheads="1"/>
            </p:cNvSpPr>
            <p:nvPr/>
          </p:nvSpPr>
          <p:spPr bwMode="auto">
            <a:xfrm>
              <a:off x="4376" y="2680"/>
              <a:ext cx="25" cy="873"/>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78" name="Rectangle 19"/>
            <p:cNvSpPr>
              <a:spLocks noChangeArrowheads="1"/>
            </p:cNvSpPr>
            <p:nvPr/>
          </p:nvSpPr>
          <p:spPr bwMode="auto">
            <a:xfrm>
              <a:off x="3524" y="3102"/>
              <a:ext cx="1881" cy="25"/>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79" name="Rectangle 20"/>
            <p:cNvSpPr>
              <a:spLocks noChangeArrowheads="1"/>
            </p:cNvSpPr>
            <p:nvPr/>
          </p:nvSpPr>
          <p:spPr bwMode="auto">
            <a:xfrm>
              <a:off x="3524" y="3391"/>
              <a:ext cx="1881" cy="25"/>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0" name="Rectangle 21"/>
            <p:cNvSpPr>
              <a:spLocks noChangeArrowheads="1"/>
            </p:cNvSpPr>
            <p:nvPr/>
          </p:nvSpPr>
          <p:spPr bwMode="auto">
            <a:xfrm>
              <a:off x="3524" y="3247"/>
              <a:ext cx="1881" cy="24"/>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1" name="Rectangle 22"/>
            <p:cNvSpPr>
              <a:spLocks noChangeArrowheads="1"/>
            </p:cNvSpPr>
            <p:nvPr/>
          </p:nvSpPr>
          <p:spPr bwMode="auto">
            <a:xfrm>
              <a:off x="3524" y="2813"/>
              <a:ext cx="1881" cy="25"/>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2" name="Rectangle 23"/>
            <p:cNvSpPr>
              <a:spLocks noChangeArrowheads="1"/>
            </p:cNvSpPr>
            <p:nvPr/>
          </p:nvSpPr>
          <p:spPr bwMode="auto">
            <a:xfrm>
              <a:off x="3524" y="2958"/>
              <a:ext cx="1881" cy="24"/>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3" name="Rectangle 24"/>
            <p:cNvSpPr>
              <a:spLocks noChangeArrowheads="1"/>
            </p:cNvSpPr>
            <p:nvPr/>
          </p:nvSpPr>
          <p:spPr bwMode="auto">
            <a:xfrm>
              <a:off x="3938"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4" name="Rectangle 25"/>
            <p:cNvSpPr>
              <a:spLocks noChangeArrowheads="1"/>
            </p:cNvSpPr>
            <p:nvPr/>
          </p:nvSpPr>
          <p:spPr bwMode="auto">
            <a:xfrm>
              <a:off x="4227"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5" name="Rectangle 26"/>
            <p:cNvSpPr>
              <a:spLocks noChangeArrowheads="1"/>
            </p:cNvSpPr>
            <p:nvPr/>
          </p:nvSpPr>
          <p:spPr bwMode="auto">
            <a:xfrm>
              <a:off x="4083"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6" name="Rectangle 27"/>
            <p:cNvSpPr>
              <a:spLocks noChangeArrowheads="1"/>
            </p:cNvSpPr>
            <p:nvPr/>
          </p:nvSpPr>
          <p:spPr bwMode="auto">
            <a:xfrm>
              <a:off x="3649"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7" name="Rectangle 28"/>
            <p:cNvSpPr>
              <a:spLocks noChangeArrowheads="1"/>
            </p:cNvSpPr>
            <p:nvPr/>
          </p:nvSpPr>
          <p:spPr bwMode="auto">
            <a:xfrm>
              <a:off x="3794" y="2684"/>
              <a:ext cx="24" cy="872"/>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8" name="Rectangle 29"/>
            <p:cNvSpPr>
              <a:spLocks noChangeArrowheads="1"/>
            </p:cNvSpPr>
            <p:nvPr/>
          </p:nvSpPr>
          <p:spPr bwMode="auto">
            <a:xfrm>
              <a:off x="5102" y="2680"/>
              <a:ext cx="25" cy="873"/>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89" name="Rectangle 30"/>
            <p:cNvSpPr>
              <a:spLocks noChangeArrowheads="1"/>
            </p:cNvSpPr>
            <p:nvPr/>
          </p:nvSpPr>
          <p:spPr bwMode="auto">
            <a:xfrm>
              <a:off x="4665"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0" name="Rectangle 31"/>
            <p:cNvSpPr>
              <a:spLocks noChangeArrowheads="1"/>
            </p:cNvSpPr>
            <p:nvPr/>
          </p:nvSpPr>
          <p:spPr bwMode="auto">
            <a:xfrm>
              <a:off x="4954"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1" name="Rectangle 32"/>
            <p:cNvSpPr>
              <a:spLocks noChangeArrowheads="1"/>
            </p:cNvSpPr>
            <p:nvPr/>
          </p:nvSpPr>
          <p:spPr bwMode="auto">
            <a:xfrm>
              <a:off x="4810"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2" name="Rectangle 33"/>
            <p:cNvSpPr>
              <a:spLocks noChangeArrowheads="1"/>
            </p:cNvSpPr>
            <p:nvPr/>
          </p:nvSpPr>
          <p:spPr bwMode="auto">
            <a:xfrm>
              <a:off x="5246" y="2684"/>
              <a:ext cx="25"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3" name="Rectangle 34"/>
            <p:cNvSpPr>
              <a:spLocks noChangeArrowheads="1"/>
            </p:cNvSpPr>
            <p:nvPr/>
          </p:nvSpPr>
          <p:spPr bwMode="auto">
            <a:xfrm>
              <a:off x="4520" y="2684"/>
              <a:ext cx="24" cy="876"/>
            </a:xfrm>
            <a:prstGeom prst="rect">
              <a:avLst/>
            </a:prstGeom>
            <a:solidFill>
              <a:srgbClr val="BA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4" name="Freeform 35"/>
            <p:cNvSpPr>
              <a:spLocks/>
            </p:cNvSpPr>
            <p:nvPr/>
          </p:nvSpPr>
          <p:spPr bwMode="auto">
            <a:xfrm>
              <a:off x="4457" y="2704"/>
              <a:ext cx="24" cy="816"/>
            </a:xfrm>
            <a:custGeom>
              <a:avLst/>
              <a:gdLst>
                <a:gd name="T0" fmla="*/ 0 w 48"/>
                <a:gd name="T1" fmla="*/ 2 h 1631"/>
                <a:gd name="T2" fmla="*/ 0 w 48"/>
                <a:gd name="T3" fmla="*/ 101 h 1631"/>
                <a:gd name="T4" fmla="*/ 0 w 48"/>
                <a:gd name="T5" fmla="*/ 101 h 1631"/>
                <a:gd name="T6" fmla="*/ 1 w 48"/>
                <a:gd name="T7" fmla="*/ 102 h 1631"/>
                <a:gd name="T8" fmla="*/ 1 w 48"/>
                <a:gd name="T9" fmla="*/ 102 h 1631"/>
                <a:gd name="T10" fmla="*/ 1 w 48"/>
                <a:gd name="T11" fmla="*/ 102 h 1631"/>
                <a:gd name="T12" fmla="*/ 2 w 48"/>
                <a:gd name="T13" fmla="*/ 102 h 1631"/>
                <a:gd name="T14" fmla="*/ 3 w 48"/>
                <a:gd name="T15" fmla="*/ 102 h 1631"/>
                <a:gd name="T16" fmla="*/ 3 w 48"/>
                <a:gd name="T17" fmla="*/ 102 h 1631"/>
                <a:gd name="T18" fmla="*/ 3 w 48"/>
                <a:gd name="T19" fmla="*/ 102 h 1631"/>
                <a:gd name="T20" fmla="*/ 3 w 48"/>
                <a:gd name="T21" fmla="*/ 101 h 1631"/>
                <a:gd name="T22" fmla="*/ 3 w 48"/>
                <a:gd name="T23" fmla="*/ 101 h 1631"/>
                <a:gd name="T24" fmla="*/ 3 w 48"/>
                <a:gd name="T25" fmla="*/ 2 h 1631"/>
                <a:gd name="T26" fmla="*/ 3 w 48"/>
                <a:gd name="T27" fmla="*/ 2 h 1631"/>
                <a:gd name="T28" fmla="*/ 3 w 48"/>
                <a:gd name="T29" fmla="*/ 1 h 1631"/>
                <a:gd name="T30" fmla="*/ 3 w 48"/>
                <a:gd name="T31" fmla="*/ 1 h 1631"/>
                <a:gd name="T32" fmla="*/ 3 w 48"/>
                <a:gd name="T33" fmla="*/ 1 h 1631"/>
                <a:gd name="T34" fmla="*/ 2 w 48"/>
                <a:gd name="T35" fmla="*/ 0 h 1631"/>
                <a:gd name="T36" fmla="*/ 1 w 48"/>
                <a:gd name="T37" fmla="*/ 1 h 1631"/>
                <a:gd name="T38" fmla="*/ 1 w 48"/>
                <a:gd name="T39" fmla="*/ 1 h 1631"/>
                <a:gd name="T40" fmla="*/ 1 w 48"/>
                <a:gd name="T41" fmla="*/ 1 h 1631"/>
                <a:gd name="T42" fmla="*/ 0 w 48"/>
                <a:gd name="T43" fmla="*/ 2 h 1631"/>
                <a:gd name="T44" fmla="*/ 0 w 48"/>
                <a:gd name="T45" fmla="*/ 2 h 16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
                <a:gd name="T70" fmla="*/ 0 h 1631"/>
                <a:gd name="T71" fmla="*/ 48 w 48"/>
                <a:gd name="T72" fmla="*/ 1631 h 16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 h="1631">
                  <a:moveTo>
                    <a:pt x="0" y="25"/>
                  </a:moveTo>
                  <a:lnTo>
                    <a:pt x="0" y="1607"/>
                  </a:lnTo>
                  <a:lnTo>
                    <a:pt x="2" y="1617"/>
                  </a:lnTo>
                  <a:lnTo>
                    <a:pt x="8" y="1623"/>
                  </a:lnTo>
                  <a:lnTo>
                    <a:pt x="14" y="1629"/>
                  </a:lnTo>
                  <a:lnTo>
                    <a:pt x="23" y="1631"/>
                  </a:lnTo>
                  <a:lnTo>
                    <a:pt x="33" y="1629"/>
                  </a:lnTo>
                  <a:lnTo>
                    <a:pt x="40" y="1623"/>
                  </a:lnTo>
                  <a:lnTo>
                    <a:pt x="47" y="1617"/>
                  </a:lnTo>
                  <a:lnTo>
                    <a:pt x="48" y="1607"/>
                  </a:lnTo>
                  <a:lnTo>
                    <a:pt x="48" y="25"/>
                  </a:lnTo>
                  <a:lnTo>
                    <a:pt x="47" y="15"/>
                  </a:lnTo>
                  <a:lnTo>
                    <a:pt x="40" y="8"/>
                  </a:lnTo>
                  <a:lnTo>
                    <a:pt x="33" y="1"/>
                  </a:lnTo>
                  <a:lnTo>
                    <a:pt x="23" y="0"/>
                  </a:lnTo>
                  <a:lnTo>
                    <a:pt x="14" y="1"/>
                  </a:lnTo>
                  <a:lnTo>
                    <a:pt x="8" y="8"/>
                  </a:lnTo>
                  <a:lnTo>
                    <a:pt x="2" y="15"/>
                  </a:lnTo>
                  <a:lnTo>
                    <a:pt x="0" y="2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5" name="Freeform 36"/>
            <p:cNvSpPr>
              <a:spLocks/>
            </p:cNvSpPr>
            <p:nvPr/>
          </p:nvSpPr>
          <p:spPr bwMode="auto">
            <a:xfrm>
              <a:off x="3707" y="2867"/>
              <a:ext cx="1524" cy="454"/>
            </a:xfrm>
            <a:custGeom>
              <a:avLst/>
              <a:gdLst>
                <a:gd name="T0" fmla="*/ 12 w 3048"/>
                <a:gd name="T1" fmla="*/ 57 h 908"/>
                <a:gd name="T2" fmla="*/ 24 w 3048"/>
                <a:gd name="T3" fmla="*/ 55 h 908"/>
                <a:gd name="T4" fmla="*/ 35 w 3048"/>
                <a:gd name="T5" fmla="*/ 51 h 908"/>
                <a:gd name="T6" fmla="*/ 45 w 3048"/>
                <a:gd name="T7" fmla="*/ 47 h 908"/>
                <a:gd name="T8" fmla="*/ 51 w 3048"/>
                <a:gd name="T9" fmla="*/ 41 h 908"/>
                <a:gd name="T10" fmla="*/ 58 w 3048"/>
                <a:gd name="T11" fmla="*/ 35 h 908"/>
                <a:gd name="T12" fmla="*/ 65 w 3048"/>
                <a:gd name="T13" fmla="*/ 28 h 908"/>
                <a:gd name="T14" fmla="*/ 70 w 3048"/>
                <a:gd name="T15" fmla="*/ 23 h 908"/>
                <a:gd name="T16" fmla="*/ 76 w 3048"/>
                <a:gd name="T17" fmla="*/ 15 h 908"/>
                <a:gd name="T18" fmla="*/ 82 w 3048"/>
                <a:gd name="T19" fmla="*/ 10 h 908"/>
                <a:gd name="T20" fmla="*/ 88 w 3048"/>
                <a:gd name="T21" fmla="*/ 6 h 908"/>
                <a:gd name="T22" fmla="*/ 94 w 3048"/>
                <a:gd name="T23" fmla="*/ 4 h 908"/>
                <a:gd name="T24" fmla="*/ 100 w 3048"/>
                <a:gd name="T25" fmla="*/ 4 h 908"/>
                <a:gd name="T26" fmla="*/ 106 w 3048"/>
                <a:gd name="T27" fmla="*/ 7 h 908"/>
                <a:gd name="T28" fmla="*/ 112 w 3048"/>
                <a:gd name="T29" fmla="*/ 13 h 908"/>
                <a:gd name="T30" fmla="*/ 117 w 3048"/>
                <a:gd name="T31" fmla="*/ 19 h 908"/>
                <a:gd name="T32" fmla="*/ 123 w 3048"/>
                <a:gd name="T33" fmla="*/ 26 h 908"/>
                <a:gd name="T34" fmla="*/ 129 w 3048"/>
                <a:gd name="T35" fmla="*/ 31 h 908"/>
                <a:gd name="T36" fmla="*/ 136 w 3048"/>
                <a:gd name="T37" fmla="*/ 38 h 908"/>
                <a:gd name="T38" fmla="*/ 143 w 3048"/>
                <a:gd name="T39" fmla="*/ 44 h 908"/>
                <a:gd name="T40" fmla="*/ 151 w 3048"/>
                <a:gd name="T41" fmla="*/ 49 h 908"/>
                <a:gd name="T42" fmla="*/ 161 w 3048"/>
                <a:gd name="T43" fmla="*/ 53 h 908"/>
                <a:gd name="T44" fmla="*/ 173 w 3048"/>
                <a:gd name="T45" fmla="*/ 56 h 908"/>
                <a:gd name="T46" fmla="*/ 186 w 3048"/>
                <a:gd name="T47" fmla="*/ 57 h 908"/>
                <a:gd name="T48" fmla="*/ 191 w 3048"/>
                <a:gd name="T49" fmla="*/ 57 h 908"/>
                <a:gd name="T50" fmla="*/ 191 w 3048"/>
                <a:gd name="T51" fmla="*/ 55 h 908"/>
                <a:gd name="T52" fmla="*/ 186 w 3048"/>
                <a:gd name="T53" fmla="*/ 54 h 908"/>
                <a:gd name="T54" fmla="*/ 173 w 3048"/>
                <a:gd name="T55" fmla="*/ 53 h 908"/>
                <a:gd name="T56" fmla="*/ 162 w 3048"/>
                <a:gd name="T57" fmla="*/ 50 h 908"/>
                <a:gd name="T58" fmla="*/ 153 w 3048"/>
                <a:gd name="T59" fmla="*/ 46 h 908"/>
                <a:gd name="T60" fmla="*/ 144 w 3048"/>
                <a:gd name="T61" fmla="*/ 41 h 908"/>
                <a:gd name="T62" fmla="*/ 137 w 3048"/>
                <a:gd name="T63" fmla="*/ 36 h 908"/>
                <a:gd name="T64" fmla="*/ 131 w 3048"/>
                <a:gd name="T65" fmla="*/ 29 h 908"/>
                <a:gd name="T66" fmla="*/ 125 w 3048"/>
                <a:gd name="T67" fmla="*/ 24 h 908"/>
                <a:gd name="T68" fmla="*/ 120 w 3048"/>
                <a:gd name="T69" fmla="*/ 17 h 908"/>
                <a:gd name="T70" fmla="*/ 114 w 3048"/>
                <a:gd name="T71" fmla="*/ 10 h 908"/>
                <a:gd name="T72" fmla="*/ 107 w 3048"/>
                <a:gd name="T73" fmla="*/ 5 h 908"/>
                <a:gd name="T74" fmla="*/ 101 w 3048"/>
                <a:gd name="T75" fmla="*/ 1 h 908"/>
                <a:gd name="T76" fmla="*/ 94 w 3048"/>
                <a:gd name="T77" fmla="*/ 1 h 908"/>
                <a:gd name="T78" fmla="*/ 86 w 3048"/>
                <a:gd name="T79" fmla="*/ 3 h 908"/>
                <a:gd name="T80" fmla="*/ 80 w 3048"/>
                <a:gd name="T81" fmla="*/ 7 h 908"/>
                <a:gd name="T82" fmla="*/ 74 w 3048"/>
                <a:gd name="T83" fmla="*/ 14 h 908"/>
                <a:gd name="T84" fmla="*/ 68 w 3048"/>
                <a:gd name="T85" fmla="*/ 21 h 908"/>
                <a:gd name="T86" fmla="*/ 62 w 3048"/>
                <a:gd name="T87" fmla="*/ 27 h 908"/>
                <a:gd name="T88" fmla="*/ 56 w 3048"/>
                <a:gd name="T89" fmla="*/ 33 h 908"/>
                <a:gd name="T90" fmla="*/ 50 w 3048"/>
                <a:gd name="T91" fmla="*/ 39 h 908"/>
                <a:gd name="T92" fmla="*/ 43 w 3048"/>
                <a:gd name="T93" fmla="*/ 44 h 908"/>
                <a:gd name="T94" fmla="*/ 34 w 3048"/>
                <a:gd name="T95" fmla="*/ 48 h 908"/>
                <a:gd name="T96" fmla="*/ 24 w 3048"/>
                <a:gd name="T97" fmla="*/ 52 h 908"/>
                <a:gd name="T98" fmla="*/ 12 w 3048"/>
                <a:gd name="T99" fmla="*/ 54 h 908"/>
                <a:gd name="T100" fmla="*/ 1 w 3048"/>
                <a:gd name="T101" fmla="*/ 54 h 908"/>
                <a:gd name="T102" fmla="*/ 0 w 3048"/>
                <a:gd name="T103" fmla="*/ 56 h 908"/>
                <a:gd name="T104" fmla="*/ 1 w 3048"/>
                <a:gd name="T105" fmla="*/ 57 h 90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48"/>
                <a:gd name="T160" fmla="*/ 0 h 908"/>
                <a:gd name="T161" fmla="*/ 3048 w 3048"/>
                <a:gd name="T162" fmla="*/ 908 h 90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48" h="908">
                  <a:moveTo>
                    <a:pt x="24" y="908"/>
                  </a:moveTo>
                  <a:lnTo>
                    <a:pt x="81" y="907"/>
                  </a:lnTo>
                  <a:lnTo>
                    <a:pt x="139" y="905"/>
                  </a:lnTo>
                  <a:lnTo>
                    <a:pt x="192" y="901"/>
                  </a:lnTo>
                  <a:lnTo>
                    <a:pt x="245" y="894"/>
                  </a:lnTo>
                  <a:lnTo>
                    <a:pt x="295" y="887"/>
                  </a:lnTo>
                  <a:lnTo>
                    <a:pt x="343" y="877"/>
                  </a:lnTo>
                  <a:lnTo>
                    <a:pt x="390" y="866"/>
                  </a:lnTo>
                  <a:lnTo>
                    <a:pt x="435" y="854"/>
                  </a:lnTo>
                  <a:lnTo>
                    <a:pt x="478" y="841"/>
                  </a:lnTo>
                  <a:lnTo>
                    <a:pt x="521" y="826"/>
                  </a:lnTo>
                  <a:lnTo>
                    <a:pt x="559" y="810"/>
                  </a:lnTo>
                  <a:lnTo>
                    <a:pt x="598" y="793"/>
                  </a:lnTo>
                  <a:lnTo>
                    <a:pt x="636" y="776"/>
                  </a:lnTo>
                  <a:lnTo>
                    <a:pt x="672" y="757"/>
                  </a:lnTo>
                  <a:lnTo>
                    <a:pt x="706" y="737"/>
                  </a:lnTo>
                  <a:lnTo>
                    <a:pt x="739" y="717"/>
                  </a:lnTo>
                  <a:lnTo>
                    <a:pt x="770" y="695"/>
                  </a:lnTo>
                  <a:lnTo>
                    <a:pt x="801" y="673"/>
                  </a:lnTo>
                  <a:lnTo>
                    <a:pt x="830" y="650"/>
                  </a:lnTo>
                  <a:lnTo>
                    <a:pt x="858" y="628"/>
                  </a:lnTo>
                  <a:lnTo>
                    <a:pt x="885" y="603"/>
                  </a:lnTo>
                  <a:lnTo>
                    <a:pt x="911" y="580"/>
                  </a:lnTo>
                  <a:lnTo>
                    <a:pt x="938" y="555"/>
                  </a:lnTo>
                  <a:lnTo>
                    <a:pt x="963" y="530"/>
                  </a:lnTo>
                  <a:lnTo>
                    <a:pt x="986" y="505"/>
                  </a:lnTo>
                  <a:lnTo>
                    <a:pt x="1009" y="480"/>
                  </a:lnTo>
                  <a:lnTo>
                    <a:pt x="1033" y="455"/>
                  </a:lnTo>
                  <a:lnTo>
                    <a:pt x="1055" y="430"/>
                  </a:lnTo>
                  <a:lnTo>
                    <a:pt x="1075" y="405"/>
                  </a:lnTo>
                  <a:lnTo>
                    <a:pt x="1097" y="380"/>
                  </a:lnTo>
                  <a:lnTo>
                    <a:pt x="1117" y="357"/>
                  </a:lnTo>
                  <a:lnTo>
                    <a:pt x="1137" y="332"/>
                  </a:lnTo>
                  <a:lnTo>
                    <a:pt x="1162" y="303"/>
                  </a:lnTo>
                  <a:lnTo>
                    <a:pt x="1185" y="275"/>
                  </a:lnTo>
                  <a:lnTo>
                    <a:pt x="1209" y="246"/>
                  </a:lnTo>
                  <a:lnTo>
                    <a:pt x="1231" y="222"/>
                  </a:lnTo>
                  <a:lnTo>
                    <a:pt x="1254" y="197"/>
                  </a:lnTo>
                  <a:lnTo>
                    <a:pt x="1277" y="173"/>
                  </a:lnTo>
                  <a:lnTo>
                    <a:pt x="1299" y="151"/>
                  </a:lnTo>
                  <a:lnTo>
                    <a:pt x="1322" y="131"/>
                  </a:lnTo>
                  <a:lnTo>
                    <a:pt x="1346" y="113"/>
                  </a:lnTo>
                  <a:lnTo>
                    <a:pt x="1369" y="97"/>
                  </a:lnTo>
                  <a:lnTo>
                    <a:pt x="1393" y="83"/>
                  </a:lnTo>
                  <a:lnTo>
                    <a:pt x="1417" y="70"/>
                  </a:lnTo>
                  <a:lnTo>
                    <a:pt x="1442" y="61"/>
                  </a:lnTo>
                  <a:lnTo>
                    <a:pt x="1469" y="55"/>
                  </a:lnTo>
                  <a:lnTo>
                    <a:pt x="1495" y="50"/>
                  </a:lnTo>
                  <a:lnTo>
                    <a:pt x="1523" y="49"/>
                  </a:lnTo>
                  <a:lnTo>
                    <a:pt x="1551" y="50"/>
                  </a:lnTo>
                  <a:lnTo>
                    <a:pt x="1579" y="55"/>
                  </a:lnTo>
                  <a:lnTo>
                    <a:pt x="1606" y="61"/>
                  </a:lnTo>
                  <a:lnTo>
                    <a:pt x="1631" y="70"/>
                  </a:lnTo>
                  <a:lnTo>
                    <a:pt x="1656" y="83"/>
                  </a:lnTo>
                  <a:lnTo>
                    <a:pt x="1679" y="97"/>
                  </a:lnTo>
                  <a:lnTo>
                    <a:pt x="1702" y="113"/>
                  </a:lnTo>
                  <a:lnTo>
                    <a:pt x="1726" y="131"/>
                  </a:lnTo>
                  <a:lnTo>
                    <a:pt x="1749" y="151"/>
                  </a:lnTo>
                  <a:lnTo>
                    <a:pt x="1771" y="173"/>
                  </a:lnTo>
                  <a:lnTo>
                    <a:pt x="1794" y="197"/>
                  </a:lnTo>
                  <a:lnTo>
                    <a:pt x="1818" y="222"/>
                  </a:lnTo>
                  <a:lnTo>
                    <a:pt x="1839" y="246"/>
                  </a:lnTo>
                  <a:lnTo>
                    <a:pt x="1863" y="275"/>
                  </a:lnTo>
                  <a:lnTo>
                    <a:pt x="1886" y="303"/>
                  </a:lnTo>
                  <a:lnTo>
                    <a:pt x="1911" y="332"/>
                  </a:lnTo>
                  <a:lnTo>
                    <a:pt x="1931" y="357"/>
                  </a:lnTo>
                  <a:lnTo>
                    <a:pt x="1952" y="380"/>
                  </a:lnTo>
                  <a:lnTo>
                    <a:pt x="1973" y="405"/>
                  </a:lnTo>
                  <a:lnTo>
                    <a:pt x="1994" y="430"/>
                  </a:lnTo>
                  <a:lnTo>
                    <a:pt x="2015" y="455"/>
                  </a:lnTo>
                  <a:lnTo>
                    <a:pt x="2039" y="480"/>
                  </a:lnTo>
                  <a:lnTo>
                    <a:pt x="2062" y="505"/>
                  </a:lnTo>
                  <a:lnTo>
                    <a:pt x="2085" y="530"/>
                  </a:lnTo>
                  <a:lnTo>
                    <a:pt x="2110" y="555"/>
                  </a:lnTo>
                  <a:lnTo>
                    <a:pt x="2137" y="580"/>
                  </a:lnTo>
                  <a:lnTo>
                    <a:pt x="2163" y="603"/>
                  </a:lnTo>
                  <a:lnTo>
                    <a:pt x="2190" y="628"/>
                  </a:lnTo>
                  <a:lnTo>
                    <a:pt x="2218" y="650"/>
                  </a:lnTo>
                  <a:lnTo>
                    <a:pt x="2247" y="673"/>
                  </a:lnTo>
                  <a:lnTo>
                    <a:pt x="2279" y="695"/>
                  </a:lnTo>
                  <a:lnTo>
                    <a:pt x="2310" y="717"/>
                  </a:lnTo>
                  <a:lnTo>
                    <a:pt x="2342" y="737"/>
                  </a:lnTo>
                  <a:lnTo>
                    <a:pt x="2377" y="757"/>
                  </a:lnTo>
                  <a:lnTo>
                    <a:pt x="2412" y="776"/>
                  </a:lnTo>
                  <a:lnTo>
                    <a:pt x="2450" y="793"/>
                  </a:lnTo>
                  <a:lnTo>
                    <a:pt x="2489" y="810"/>
                  </a:lnTo>
                  <a:lnTo>
                    <a:pt x="2528" y="826"/>
                  </a:lnTo>
                  <a:lnTo>
                    <a:pt x="2570" y="841"/>
                  </a:lnTo>
                  <a:lnTo>
                    <a:pt x="2613" y="854"/>
                  </a:lnTo>
                  <a:lnTo>
                    <a:pt x="2659" y="866"/>
                  </a:lnTo>
                  <a:lnTo>
                    <a:pt x="2705" y="877"/>
                  </a:lnTo>
                  <a:lnTo>
                    <a:pt x="2754" y="887"/>
                  </a:lnTo>
                  <a:lnTo>
                    <a:pt x="2803" y="894"/>
                  </a:lnTo>
                  <a:lnTo>
                    <a:pt x="2856" y="901"/>
                  </a:lnTo>
                  <a:lnTo>
                    <a:pt x="2909" y="905"/>
                  </a:lnTo>
                  <a:lnTo>
                    <a:pt x="2967" y="907"/>
                  </a:lnTo>
                  <a:lnTo>
                    <a:pt x="3024" y="908"/>
                  </a:lnTo>
                  <a:lnTo>
                    <a:pt x="3034" y="907"/>
                  </a:lnTo>
                  <a:lnTo>
                    <a:pt x="3042" y="901"/>
                  </a:lnTo>
                  <a:lnTo>
                    <a:pt x="3046" y="894"/>
                  </a:lnTo>
                  <a:lnTo>
                    <a:pt x="3048" y="885"/>
                  </a:lnTo>
                  <a:lnTo>
                    <a:pt x="3046" y="876"/>
                  </a:lnTo>
                  <a:lnTo>
                    <a:pt x="3042" y="868"/>
                  </a:lnTo>
                  <a:lnTo>
                    <a:pt x="3034" y="862"/>
                  </a:lnTo>
                  <a:lnTo>
                    <a:pt x="3024" y="860"/>
                  </a:lnTo>
                  <a:lnTo>
                    <a:pt x="2968" y="859"/>
                  </a:lnTo>
                  <a:lnTo>
                    <a:pt x="2914" y="857"/>
                  </a:lnTo>
                  <a:lnTo>
                    <a:pt x="2861" y="852"/>
                  </a:lnTo>
                  <a:lnTo>
                    <a:pt x="2811" y="846"/>
                  </a:lnTo>
                  <a:lnTo>
                    <a:pt x="2763" y="838"/>
                  </a:lnTo>
                  <a:lnTo>
                    <a:pt x="2716" y="831"/>
                  </a:lnTo>
                  <a:lnTo>
                    <a:pt x="2671" y="820"/>
                  </a:lnTo>
                  <a:lnTo>
                    <a:pt x="2627" y="807"/>
                  </a:lnTo>
                  <a:lnTo>
                    <a:pt x="2585" y="795"/>
                  </a:lnTo>
                  <a:lnTo>
                    <a:pt x="2545" y="781"/>
                  </a:lnTo>
                  <a:lnTo>
                    <a:pt x="2507" y="765"/>
                  </a:lnTo>
                  <a:lnTo>
                    <a:pt x="2470" y="750"/>
                  </a:lnTo>
                  <a:lnTo>
                    <a:pt x="2434" y="731"/>
                  </a:lnTo>
                  <a:lnTo>
                    <a:pt x="2400" y="714"/>
                  </a:lnTo>
                  <a:lnTo>
                    <a:pt x="2366" y="694"/>
                  </a:lnTo>
                  <a:lnTo>
                    <a:pt x="2335" y="673"/>
                  </a:lnTo>
                  <a:lnTo>
                    <a:pt x="2303" y="653"/>
                  </a:lnTo>
                  <a:lnTo>
                    <a:pt x="2274" y="631"/>
                  </a:lnTo>
                  <a:lnTo>
                    <a:pt x="2246" y="609"/>
                  </a:lnTo>
                  <a:lnTo>
                    <a:pt x="2218" y="588"/>
                  </a:lnTo>
                  <a:lnTo>
                    <a:pt x="2191" y="564"/>
                  </a:lnTo>
                  <a:lnTo>
                    <a:pt x="2166" y="541"/>
                  </a:lnTo>
                  <a:lnTo>
                    <a:pt x="2142" y="518"/>
                  </a:lnTo>
                  <a:lnTo>
                    <a:pt x="2118" y="494"/>
                  </a:lnTo>
                  <a:lnTo>
                    <a:pt x="2095" y="469"/>
                  </a:lnTo>
                  <a:lnTo>
                    <a:pt x="2071" y="446"/>
                  </a:lnTo>
                  <a:lnTo>
                    <a:pt x="2050" y="421"/>
                  </a:lnTo>
                  <a:lnTo>
                    <a:pt x="2029" y="396"/>
                  </a:lnTo>
                  <a:lnTo>
                    <a:pt x="2008" y="373"/>
                  </a:lnTo>
                  <a:lnTo>
                    <a:pt x="1987" y="348"/>
                  </a:lnTo>
                  <a:lnTo>
                    <a:pt x="1969" y="324"/>
                  </a:lnTo>
                  <a:lnTo>
                    <a:pt x="1948" y="301"/>
                  </a:lnTo>
                  <a:lnTo>
                    <a:pt x="1924" y="271"/>
                  </a:lnTo>
                  <a:lnTo>
                    <a:pt x="1899" y="242"/>
                  </a:lnTo>
                  <a:lnTo>
                    <a:pt x="1875" y="214"/>
                  </a:lnTo>
                  <a:lnTo>
                    <a:pt x="1850" y="186"/>
                  </a:lnTo>
                  <a:lnTo>
                    <a:pt x="1825" y="159"/>
                  </a:lnTo>
                  <a:lnTo>
                    <a:pt x="1802" y="134"/>
                  </a:lnTo>
                  <a:lnTo>
                    <a:pt x="1777" y="111"/>
                  </a:lnTo>
                  <a:lnTo>
                    <a:pt x="1752" y="89"/>
                  </a:lnTo>
                  <a:lnTo>
                    <a:pt x="1726" y="70"/>
                  </a:lnTo>
                  <a:lnTo>
                    <a:pt x="1699" y="53"/>
                  </a:lnTo>
                  <a:lnTo>
                    <a:pt x="1673" y="38"/>
                  </a:lnTo>
                  <a:lnTo>
                    <a:pt x="1645" y="25"/>
                  </a:lnTo>
                  <a:lnTo>
                    <a:pt x="1617" y="14"/>
                  </a:lnTo>
                  <a:lnTo>
                    <a:pt x="1587" y="7"/>
                  </a:lnTo>
                  <a:lnTo>
                    <a:pt x="1556" y="2"/>
                  </a:lnTo>
                  <a:lnTo>
                    <a:pt x="1523" y="0"/>
                  </a:lnTo>
                  <a:lnTo>
                    <a:pt x="1491" y="2"/>
                  </a:lnTo>
                  <a:lnTo>
                    <a:pt x="1461" y="7"/>
                  </a:lnTo>
                  <a:lnTo>
                    <a:pt x="1431" y="14"/>
                  </a:lnTo>
                  <a:lnTo>
                    <a:pt x="1402" y="25"/>
                  </a:lnTo>
                  <a:lnTo>
                    <a:pt x="1375" y="38"/>
                  </a:lnTo>
                  <a:lnTo>
                    <a:pt x="1347" y="53"/>
                  </a:lnTo>
                  <a:lnTo>
                    <a:pt x="1322" y="70"/>
                  </a:lnTo>
                  <a:lnTo>
                    <a:pt x="1296" y="89"/>
                  </a:lnTo>
                  <a:lnTo>
                    <a:pt x="1271" y="111"/>
                  </a:lnTo>
                  <a:lnTo>
                    <a:pt x="1246" y="134"/>
                  </a:lnTo>
                  <a:lnTo>
                    <a:pt x="1223" y="159"/>
                  </a:lnTo>
                  <a:lnTo>
                    <a:pt x="1198" y="186"/>
                  </a:lnTo>
                  <a:lnTo>
                    <a:pt x="1173" y="214"/>
                  </a:lnTo>
                  <a:lnTo>
                    <a:pt x="1150" y="242"/>
                  </a:lnTo>
                  <a:lnTo>
                    <a:pt x="1125" y="271"/>
                  </a:lnTo>
                  <a:lnTo>
                    <a:pt x="1100" y="301"/>
                  </a:lnTo>
                  <a:lnTo>
                    <a:pt x="1080" y="324"/>
                  </a:lnTo>
                  <a:lnTo>
                    <a:pt x="1061" y="348"/>
                  </a:lnTo>
                  <a:lnTo>
                    <a:pt x="1041" y="373"/>
                  </a:lnTo>
                  <a:lnTo>
                    <a:pt x="1019" y="396"/>
                  </a:lnTo>
                  <a:lnTo>
                    <a:pt x="999" y="421"/>
                  </a:lnTo>
                  <a:lnTo>
                    <a:pt x="977" y="446"/>
                  </a:lnTo>
                  <a:lnTo>
                    <a:pt x="953" y="469"/>
                  </a:lnTo>
                  <a:lnTo>
                    <a:pt x="930" y="494"/>
                  </a:lnTo>
                  <a:lnTo>
                    <a:pt x="907" y="518"/>
                  </a:lnTo>
                  <a:lnTo>
                    <a:pt x="882" y="541"/>
                  </a:lnTo>
                  <a:lnTo>
                    <a:pt x="857" y="564"/>
                  </a:lnTo>
                  <a:lnTo>
                    <a:pt x="830" y="588"/>
                  </a:lnTo>
                  <a:lnTo>
                    <a:pt x="802" y="609"/>
                  </a:lnTo>
                  <a:lnTo>
                    <a:pt x="774" y="631"/>
                  </a:lnTo>
                  <a:lnTo>
                    <a:pt x="745" y="653"/>
                  </a:lnTo>
                  <a:lnTo>
                    <a:pt x="714" y="673"/>
                  </a:lnTo>
                  <a:lnTo>
                    <a:pt x="682" y="694"/>
                  </a:lnTo>
                  <a:lnTo>
                    <a:pt x="648" y="714"/>
                  </a:lnTo>
                  <a:lnTo>
                    <a:pt x="614" y="731"/>
                  </a:lnTo>
                  <a:lnTo>
                    <a:pt x="578" y="750"/>
                  </a:lnTo>
                  <a:lnTo>
                    <a:pt x="541" y="765"/>
                  </a:lnTo>
                  <a:lnTo>
                    <a:pt x="503" y="781"/>
                  </a:lnTo>
                  <a:lnTo>
                    <a:pt x="463" y="795"/>
                  </a:lnTo>
                  <a:lnTo>
                    <a:pt x="421" y="807"/>
                  </a:lnTo>
                  <a:lnTo>
                    <a:pt x="377" y="820"/>
                  </a:lnTo>
                  <a:lnTo>
                    <a:pt x="332" y="831"/>
                  </a:lnTo>
                  <a:lnTo>
                    <a:pt x="285" y="838"/>
                  </a:lnTo>
                  <a:lnTo>
                    <a:pt x="237" y="846"/>
                  </a:lnTo>
                  <a:lnTo>
                    <a:pt x="187" y="852"/>
                  </a:lnTo>
                  <a:lnTo>
                    <a:pt x="134" y="857"/>
                  </a:lnTo>
                  <a:lnTo>
                    <a:pt x="80" y="859"/>
                  </a:lnTo>
                  <a:lnTo>
                    <a:pt x="24" y="860"/>
                  </a:lnTo>
                  <a:lnTo>
                    <a:pt x="14" y="862"/>
                  </a:lnTo>
                  <a:lnTo>
                    <a:pt x="8" y="868"/>
                  </a:lnTo>
                  <a:lnTo>
                    <a:pt x="2" y="876"/>
                  </a:lnTo>
                  <a:lnTo>
                    <a:pt x="0" y="885"/>
                  </a:lnTo>
                  <a:lnTo>
                    <a:pt x="2" y="894"/>
                  </a:lnTo>
                  <a:lnTo>
                    <a:pt x="8" y="901"/>
                  </a:lnTo>
                  <a:lnTo>
                    <a:pt x="14" y="907"/>
                  </a:lnTo>
                  <a:lnTo>
                    <a:pt x="24" y="90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6" name="Freeform 37"/>
            <p:cNvSpPr>
              <a:spLocks/>
            </p:cNvSpPr>
            <p:nvPr/>
          </p:nvSpPr>
          <p:spPr bwMode="auto">
            <a:xfrm>
              <a:off x="3547" y="3299"/>
              <a:ext cx="1877" cy="25"/>
            </a:xfrm>
            <a:custGeom>
              <a:avLst/>
              <a:gdLst>
                <a:gd name="T0" fmla="*/ 234 w 3754"/>
                <a:gd name="T1" fmla="*/ 0 h 50"/>
                <a:gd name="T2" fmla="*/ 2 w 3754"/>
                <a:gd name="T3" fmla="*/ 0 h 50"/>
                <a:gd name="T4" fmla="*/ 2 w 3754"/>
                <a:gd name="T5" fmla="*/ 0 h 50"/>
                <a:gd name="T6" fmla="*/ 1 w 3754"/>
                <a:gd name="T7" fmla="*/ 1 h 50"/>
                <a:gd name="T8" fmla="*/ 1 w 3754"/>
                <a:gd name="T9" fmla="*/ 1 h 50"/>
                <a:gd name="T10" fmla="*/ 1 w 3754"/>
                <a:gd name="T11" fmla="*/ 1 h 50"/>
                <a:gd name="T12" fmla="*/ 0 w 3754"/>
                <a:gd name="T13" fmla="*/ 2 h 50"/>
                <a:gd name="T14" fmla="*/ 1 w 3754"/>
                <a:gd name="T15" fmla="*/ 3 h 50"/>
                <a:gd name="T16" fmla="*/ 1 w 3754"/>
                <a:gd name="T17" fmla="*/ 3 h 50"/>
                <a:gd name="T18" fmla="*/ 1 w 3754"/>
                <a:gd name="T19" fmla="*/ 3 h 50"/>
                <a:gd name="T20" fmla="*/ 2 w 3754"/>
                <a:gd name="T21" fmla="*/ 3 h 50"/>
                <a:gd name="T22" fmla="*/ 2 w 3754"/>
                <a:gd name="T23" fmla="*/ 3 h 50"/>
                <a:gd name="T24" fmla="*/ 234 w 3754"/>
                <a:gd name="T25" fmla="*/ 3 h 50"/>
                <a:gd name="T26" fmla="*/ 234 w 3754"/>
                <a:gd name="T27" fmla="*/ 3 h 50"/>
                <a:gd name="T28" fmla="*/ 234 w 3754"/>
                <a:gd name="T29" fmla="*/ 3 h 50"/>
                <a:gd name="T30" fmla="*/ 235 w 3754"/>
                <a:gd name="T31" fmla="*/ 3 h 50"/>
                <a:gd name="T32" fmla="*/ 235 w 3754"/>
                <a:gd name="T33" fmla="*/ 3 h 50"/>
                <a:gd name="T34" fmla="*/ 235 w 3754"/>
                <a:gd name="T35" fmla="*/ 2 h 50"/>
                <a:gd name="T36" fmla="*/ 235 w 3754"/>
                <a:gd name="T37" fmla="*/ 1 h 50"/>
                <a:gd name="T38" fmla="*/ 235 w 3754"/>
                <a:gd name="T39" fmla="*/ 1 h 50"/>
                <a:gd name="T40" fmla="*/ 234 w 3754"/>
                <a:gd name="T41" fmla="*/ 1 h 50"/>
                <a:gd name="T42" fmla="*/ 234 w 3754"/>
                <a:gd name="T43" fmla="*/ 0 h 50"/>
                <a:gd name="T44" fmla="*/ 234 w 3754"/>
                <a:gd name="T45" fmla="*/ 0 h 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54"/>
                <a:gd name="T70" fmla="*/ 0 h 50"/>
                <a:gd name="T71" fmla="*/ 3754 w 3754"/>
                <a:gd name="T72" fmla="*/ 50 h 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54" h="50">
                  <a:moveTo>
                    <a:pt x="3729" y="0"/>
                  </a:moveTo>
                  <a:lnTo>
                    <a:pt x="25" y="0"/>
                  </a:lnTo>
                  <a:lnTo>
                    <a:pt x="15" y="2"/>
                  </a:lnTo>
                  <a:lnTo>
                    <a:pt x="7" y="8"/>
                  </a:lnTo>
                  <a:lnTo>
                    <a:pt x="1" y="16"/>
                  </a:lnTo>
                  <a:lnTo>
                    <a:pt x="0" y="25"/>
                  </a:lnTo>
                  <a:lnTo>
                    <a:pt x="1" y="35"/>
                  </a:lnTo>
                  <a:lnTo>
                    <a:pt x="7" y="42"/>
                  </a:lnTo>
                  <a:lnTo>
                    <a:pt x="15" y="49"/>
                  </a:lnTo>
                  <a:lnTo>
                    <a:pt x="25" y="50"/>
                  </a:lnTo>
                  <a:lnTo>
                    <a:pt x="3729" y="50"/>
                  </a:lnTo>
                  <a:lnTo>
                    <a:pt x="3738" y="49"/>
                  </a:lnTo>
                  <a:lnTo>
                    <a:pt x="3746" y="42"/>
                  </a:lnTo>
                  <a:lnTo>
                    <a:pt x="3752" y="35"/>
                  </a:lnTo>
                  <a:lnTo>
                    <a:pt x="3754" y="25"/>
                  </a:lnTo>
                  <a:lnTo>
                    <a:pt x="3752" y="16"/>
                  </a:lnTo>
                  <a:lnTo>
                    <a:pt x="3746" y="8"/>
                  </a:lnTo>
                  <a:lnTo>
                    <a:pt x="3738" y="2"/>
                  </a:lnTo>
                  <a:lnTo>
                    <a:pt x="372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7" name="Freeform 38"/>
            <p:cNvSpPr>
              <a:spLocks/>
            </p:cNvSpPr>
            <p:nvPr/>
          </p:nvSpPr>
          <p:spPr bwMode="auto">
            <a:xfrm>
              <a:off x="3618" y="2574"/>
              <a:ext cx="467" cy="616"/>
            </a:xfrm>
            <a:custGeom>
              <a:avLst/>
              <a:gdLst>
                <a:gd name="T0" fmla="*/ 40 w 935"/>
                <a:gd name="T1" fmla="*/ 0 h 1232"/>
                <a:gd name="T2" fmla="*/ 0 w 935"/>
                <a:gd name="T3" fmla="*/ 10 h 1232"/>
                <a:gd name="T4" fmla="*/ 13 w 935"/>
                <a:gd name="T5" fmla="*/ 77 h 1232"/>
                <a:gd name="T6" fmla="*/ 56 w 935"/>
                <a:gd name="T7" fmla="*/ 67 h 1232"/>
                <a:gd name="T8" fmla="*/ 58 w 935"/>
                <a:gd name="T9" fmla="*/ 63 h 1232"/>
                <a:gd name="T10" fmla="*/ 40 w 935"/>
                <a:gd name="T11" fmla="*/ 0 h 1232"/>
                <a:gd name="T12" fmla="*/ 0 60000 65536"/>
                <a:gd name="T13" fmla="*/ 0 60000 65536"/>
                <a:gd name="T14" fmla="*/ 0 60000 65536"/>
                <a:gd name="T15" fmla="*/ 0 60000 65536"/>
                <a:gd name="T16" fmla="*/ 0 60000 65536"/>
                <a:gd name="T17" fmla="*/ 0 60000 65536"/>
                <a:gd name="T18" fmla="*/ 0 w 935"/>
                <a:gd name="T19" fmla="*/ 0 h 1232"/>
                <a:gd name="T20" fmla="*/ 935 w 935"/>
                <a:gd name="T21" fmla="*/ 1232 h 1232"/>
              </a:gdLst>
              <a:ahLst/>
              <a:cxnLst>
                <a:cxn ang="T12">
                  <a:pos x="T0" y="T1"/>
                </a:cxn>
                <a:cxn ang="T13">
                  <a:pos x="T2" y="T3"/>
                </a:cxn>
                <a:cxn ang="T14">
                  <a:pos x="T4" y="T5"/>
                </a:cxn>
                <a:cxn ang="T15">
                  <a:pos x="T6" y="T7"/>
                </a:cxn>
                <a:cxn ang="T16">
                  <a:pos x="T8" y="T9"/>
                </a:cxn>
                <a:cxn ang="T17">
                  <a:pos x="T10" y="T11"/>
                </a:cxn>
              </a:cxnLst>
              <a:rect l="T18" t="T19" r="T20" b="T21"/>
              <a:pathLst>
                <a:path w="935" h="1232">
                  <a:moveTo>
                    <a:pt x="654" y="0"/>
                  </a:moveTo>
                  <a:lnTo>
                    <a:pt x="0" y="165"/>
                  </a:lnTo>
                  <a:lnTo>
                    <a:pt x="220" y="1232"/>
                  </a:lnTo>
                  <a:lnTo>
                    <a:pt x="905" y="1060"/>
                  </a:lnTo>
                  <a:lnTo>
                    <a:pt x="935" y="1009"/>
                  </a:lnTo>
                  <a:lnTo>
                    <a:pt x="6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8" name="Freeform 39"/>
            <p:cNvSpPr>
              <a:spLocks/>
            </p:cNvSpPr>
            <p:nvPr/>
          </p:nvSpPr>
          <p:spPr bwMode="auto">
            <a:xfrm>
              <a:off x="3707" y="2800"/>
              <a:ext cx="73" cy="71"/>
            </a:xfrm>
            <a:custGeom>
              <a:avLst/>
              <a:gdLst>
                <a:gd name="T0" fmla="*/ 7 w 147"/>
                <a:gd name="T1" fmla="*/ 0 h 142"/>
                <a:gd name="T2" fmla="*/ 0 w 147"/>
                <a:gd name="T3" fmla="*/ 2 h 142"/>
                <a:gd name="T4" fmla="*/ 0 w 147"/>
                <a:gd name="T5" fmla="*/ 9 h 142"/>
                <a:gd name="T6" fmla="*/ 1 w 147"/>
                <a:gd name="T7" fmla="*/ 9 h 142"/>
                <a:gd name="T8" fmla="*/ 2 w 147"/>
                <a:gd name="T9" fmla="*/ 9 h 142"/>
                <a:gd name="T10" fmla="*/ 3 w 147"/>
                <a:gd name="T11" fmla="*/ 9 h 142"/>
                <a:gd name="T12" fmla="*/ 5 w 147"/>
                <a:gd name="T13" fmla="*/ 7 h 142"/>
                <a:gd name="T14" fmla="*/ 6 w 147"/>
                <a:gd name="T15" fmla="*/ 7 h 142"/>
                <a:gd name="T16" fmla="*/ 7 w 147"/>
                <a:gd name="T17" fmla="*/ 7 h 142"/>
                <a:gd name="T18" fmla="*/ 8 w 147"/>
                <a:gd name="T19" fmla="*/ 7 h 142"/>
                <a:gd name="T20" fmla="*/ 9 w 147"/>
                <a:gd name="T21" fmla="*/ 7 h 142"/>
                <a:gd name="T22" fmla="*/ 7 w 147"/>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2"/>
                <a:gd name="T38" fmla="*/ 147 w 147"/>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2">
                  <a:moveTo>
                    <a:pt x="122" y="0"/>
                  </a:moveTo>
                  <a:lnTo>
                    <a:pt x="0" y="35"/>
                  </a:lnTo>
                  <a:lnTo>
                    <a:pt x="10" y="142"/>
                  </a:lnTo>
                  <a:lnTo>
                    <a:pt x="18" y="141"/>
                  </a:lnTo>
                  <a:lnTo>
                    <a:pt x="35" y="138"/>
                  </a:lnTo>
                  <a:lnTo>
                    <a:pt x="56" y="133"/>
                  </a:lnTo>
                  <a:lnTo>
                    <a:pt x="81" y="127"/>
                  </a:lnTo>
                  <a:lnTo>
                    <a:pt x="105" y="122"/>
                  </a:lnTo>
                  <a:lnTo>
                    <a:pt x="127" y="117"/>
                  </a:lnTo>
                  <a:lnTo>
                    <a:pt x="141" y="114"/>
                  </a:lnTo>
                  <a:lnTo>
                    <a:pt x="147" y="113"/>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799" name="Freeform 40"/>
            <p:cNvSpPr>
              <a:spLocks/>
            </p:cNvSpPr>
            <p:nvPr/>
          </p:nvSpPr>
          <p:spPr bwMode="auto">
            <a:xfrm>
              <a:off x="3805" y="2779"/>
              <a:ext cx="74" cy="72"/>
            </a:xfrm>
            <a:custGeom>
              <a:avLst/>
              <a:gdLst>
                <a:gd name="T0" fmla="*/ 7 w 148"/>
                <a:gd name="T1" fmla="*/ 0 h 144"/>
                <a:gd name="T2" fmla="*/ 0 w 148"/>
                <a:gd name="T3" fmla="*/ 2 h 144"/>
                <a:gd name="T4" fmla="*/ 1 w 148"/>
                <a:gd name="T5" fmla="*/ 9 h 144"/>
                <a:gd name="T6" fmla="*/ 1 w 148"/>
                <a:gd name="T7" fmla="*/ 9 h 144"/>
                <a:gd name="T8" fmla="*/ 2 w 148"/>
                <a:gd name="T9" fmla="*/ 9 h 144"/>
                <a:gd name="T10" fmla="*/ 3 w 148"/>
                <a:gd name="T11" fmla="*/ 9 h 144"/>
                <a:gd name="T12" fmla="*/ 5 w 148"/>
                <a:gd name="T13" fmla="*/ 8 h 144"/>
                <a:gd name="T14" fmla="*/ 6 w 148"/>
                <a:gd name="T15" fmla="*/ 7 h 144"/>
                <a:gd name="T16" fmla="*/ 8 w 148"/>
                <a:gd name="T17" fmla="*/ 7 h 144"/>
                <a:gd name="T18" fmla="*/ 9 w 148"/>
                <a:gd name="T19" fmla="*/ 7 h 144"/>
                <a:gd name="T20" fmla="*/ 9 w 148"/>
                <a:gd name="T21" fmla="*/ 7 h 144"/>
                <a:gd name="T22" fmla="*/ 7 w 148"/>
                <a:gd name="T23" fmla="*/ 0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4"/>
                <a:gd name="T38" fmla="*/ 148 w 148"/>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4">
                  <a:moveTo>
                    <a:pt x="123" y="0"/>
                  </a:moveTo>
                  <a:lnTo>
                    <a:pt x="0" y="35"/>
                  </a:lnTo>
                  <a:lnTo>
                    <a:pt x="11" y="144"/>
                  </a:lnTo>
                  <a:lnTo>
                    <a:pt x="19" y="142"/>
                  </a:lnTo>
                  <a:lnTo>
                    <a:pt x="36" y="139"/>
                  </a:lnTo>
                  <a:lnTo>
                    <a:pt x="58" y="134"/>
                  </a:lnTo>
                  <a:lnTo>
                    <a:pt x="83" y="128"/>
                  </a:lnTo>
                  <a:lnTo>
                    <a:pt x="106" y="123"/>
                  </a:lnTo>
                  <a:lnTo>
                    <a:pt x="128" y="119"/>
                  </a:lnTo>
                  <a:lnTo>
                    <a:pt x="142" y="116"/>
                  </a:lnTo>
                  <a:lnTo>
                    <a:pt x="148" y="114"/>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0" name="Freeform 41"/>
            <p:cNvSpPr>
              <a:spLocks/>
            </p:cNvSpPr>
            <p:nvPr/>
          </p:nvSpPr>
          <p:spPr bwMode="auto">
            <a:xfrm>
              <a:off x="3900" y="2753"/>
              <a:ext cx="73" cy="71"/>
            </a:xfrm>
            <a:custGeom>
              <a:avLst/>
              <a:gdLst>
                <a:gd name="T0" fmla="*/ 7 w 146"/>
                <a:gd name="T1" fmla="*/ 0 h 142"/>
                <a:gd name="T2" fmla="*/ 0 w 146"/>
                <a:gd name="T3" fmla="*/ 2 h 142"/>
                <a:gd name="T4" fmla="*/ 1 w 146"/>
                <a:gd name="T5" fmla="*/ 9 h 142"/>
                <a:gd name="T6" fmla="*/ 1 w 146"/>
                <a:gd name="T7" fmla="*/ 9 h 142"/>
                <a:gd name="T8" fmla="*/ 2 w 146"/>
                <a:gd name="T9" fmla="*/ 9 h 142"/>
                <a:gd name="T10" fmla="*/ 3 w 146"/>
                <a:gd name="T11" fmla="*/ 9 h 142"/>
                <a:gd name="T12" fmla="*/ 5 w 146"/>
                <a:gd name="T13" fmla="*/ 7 h 142"/>
                <a:gd name="T14" fmla="*/ 6 w 146"/>
                <a:gd name="T15" fmla="*/ 7 h 142"/>
                <a:gd name="T16" fmla="*/ 7 w 146"/>
                <a:gd name="T17" fmla="*/ 7 h 142"/>
                <a:gd name="T18" fmla="*/ 9 w 146"/>
                <a:gd name="T19" fmla="*/ 7 h 142"/>
                <a:gd name="T20" fmla="*/ 9 w 146"/>
                <a:gd name="T21" fmla="*/ 7 h 142"/>
                <a:gd name="T22" fmla="*/ 7 w 146"/>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2"/>
                <a:gd name="T38" fmla="*/ 146 w 146"/>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2">
                  <a:moveTo>
                    <a:pt x="121" y="0"/>
                  </a:moveTo>
                  <a:lnTo>
                    <a:pt x="0" y="35"/>
                  </a:lnTo>
                  <a:lnTo>
                    <a:pt x="9" y="142"/>
                  </a:lnTo>
                  <a:lnTo>
                    <a:pt x="17" y="141"/>
                  </a:lnTo>
                  <a:lnTo>
                    <a:pt x="34" y="138"/>
                  </a:lnTo>
                  <a:lnTo>
                    <a:pt x="56" y="133"/>
                  </a:lnTo>
                  <a:lnTo>
                    <a:pt x="81" y="127"/>
                  </a:lnTo>
                  <a:lnTo>
                    <a:pt x="104" y="122"/>
                  </a:lnTo>
                  <a:lnTo>
                    <a:pt x="126" y="117"/>
                  </a:lnTo>
                  <a:lnTo>
                    <a:pt x="140" y="114"/>
                  </a:lnTo>
                  <a:lnTo>
                    <a:pt x="146" y="113"/>
                  </a:lnTo>
                  <a:lnTo>
                    <a:pt x="12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1" name="Freeform 42"/>
            <p:cNvSpPr>
              <a:spLocks/>
            </p:cNvSpPr>
            <p:nvPr/>
          </p:nvSpPr>
          <p:spPr bwMode="auto">
            <a:xfrm>
              <a:off x="3924" y="2830"/>
              <a:ext cx="74" cy="71"/>
            </a:xfrm>
            <a:custGeom>
              <a:avLst/>
              <a:gdLst>
                <a:gd name="T0" fmla="*/ 7 w 148"/>
                <a:gd name="T1" fmla="*/ 0 h 141"/>
                <a:gd name="T2" fmla="*/ 0 w 148"/>
                <a:gd name="T3" fmla="*/ 3 h 141"/>
                <a:gd name="T4" fmla="*/ 1 w 148"/>
                <a:gd name="T5" fmla="*/ 9 h 141"/>
                <a:gd name="T6" fmla="*/ 1 w 148"/>
                <a:gd name="T7" fmla="*/ 9 h 141"/>
                <a:gd name="T8" fmla="*/ 2 w 148"/>
                <a:gd name="T9" fmla="*/ 9 h 141"/>
                <a:gd name="T10" fmla="*/ 3 w 148"/>
                <a:gd name="T11" fmla="*/ 9 h 141"/>
                <a:gd name="T12" fmla="*/ 5 w 148"/>
                <a:gd name="T13" fmla="*/ 8 h 141"/>
                <a:gd name="T14" fmla="*/ 6 w 148"/>
                <a:gd name="T15" fmla="*/ 8 h 141"/>
                <a:gd name="T16" fmla="*/ 8 w 148"/>
                <a:gd name="T17" fmla="*/ 8 h 141"/>
                <a:gd name="T18" fmla="*/ 9 w 148"/>
                <a:gd name="T19" fmla="*/ 8 h 141"/>
                <a:gd name="T20" fmla="*/ 9 w 148"/>
                <a:gd name="T21" fmla="*/ 7 h 141"/>
                <a:gd name="T22" fmla="*/ 7 w 148"/>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1"/>
                <a:gd name="T38" fmla="*/ 148 w 148"/>
                <a:gd name="T39" fmla="*/ 141 h 1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1">
                  <a:moveTo>
                    <a:pt x="123" y="0"/>
                  </a:moveTo>
                  <a:lnTo>
                    <a:pt x="0" y="34"/>
                  </a:lnTo>
                  <a:lnTo>
                    <a:pt x="11" y="141"/>
                  </a:lnTo>
                  <a:lnTo>
                    <a:pt x="19" y="140"/>
                  </a:lnTo>
                  <a:lnTo>
                    <a:pt x="34" y="137"/>
                  </a:lnTo>
                  <a:lnTo>
                    <a:pt x="57" y="132"/>
                  </a:lnTo>
                  <a:lnTo>
                    <a:pt x="82" y="126"/>
                  </a:lnTo>
                  <a:lnTo>
                    <a:pt x="106" y="121"/>
                  </a:lnTo>
                  <a:lnTo>
                    <a:pt x="128" y="116"/>
                  </a:lnTo>
                  <a:lnTo>
                    <a:pt x="142" y="113"/>
                  </a:lnTo>
                  <a:lnTo>
                    <a:pt x="148" y="112"/>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2" name="Freeform 43"/>
            <p:cNvSpPr>
              <a:spLocks/>
            </p:cNvSpPr>
            <p:nvPr/>
          </p:nvSpPr>
          <p:spPr bwMode="auto">
            <a:xfrm>
              <a:off x="3829" y="2858"/>
              <a:ext cx="74" cy="71"/>
            </a:xfrm>
            <a:custGeom>
              <a:avLst/>
              <a:gdLst>
                <a:gd name="T0" fmla="*/ 8 w 146"/>
                <a:gd name="T1" fmla="*/ 0 h 141"/>
                <a:gd name="T2" fmla="*/ 0 w 146"/>
                <a:gd name="T3" fmla="*/ 3 h 141"/>
                <a:gd name="T4" fmla="*/ 1 w 146"/>
                <a:gd name="T5" fmla="*/ 9 h 141"/>
                <a:gd name="T6" fmla="*/ 2 w 146"/>
                <a:gd name="T7" fmla="*/ 9 h 141"/>
                <a:gd name="T8" fmla="*/ 3 w 146"/>
                <a:gd name="T9" fmla="*/ 9 h 141"/>
                <a:gd name="T10" fmla="*/ 4 w 146"/>
                <a:gd name="T11" fmla="*/ 9 h 141"/>
                <a:gd name="T12" fmla="*/ 6 w 146"/>
                <a:gd name="T13" fmla="*/ 8 h 141"/>
                <a:gd name="T14" fmla="*/ 7 w 146"/>
                <a:gd name="T15" fmla="*/ 8 h 141"/>
                <a:gd name="T16" fmla="*/ 8 w 146"/>
                <a:gd name="T17" fmla="*/ 8 h 141"/>
                <a:gd name="T18" fmla="*/ 9 w 146"/>
                <a:gd name="T19" fmla="*/ 8 h 141"/>
                <a:gd name="T20" fmla="*/ 10 w 146"/>
                <a:gd name="T21" fmla="*/ 7 h 141"/>
                <a:gd name="T22" fmla="*/ 8 w 146"/>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1"/>
                <a:gd name="T38" fmla="*/ 146 w 146"/>
                <a:gd name="T39" fmla="*/ 141 h 1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1">
                  <a:moveTo>
                    <a:pt x="121" y="0"/>
                  </a:moveTo>
                  <a:lnTo>
                    <a:pt x="0" y="34"/>
                  </a:lnTo>
                  <a:lnTo>
                    <a:pt x="9" y="141"/>
                  </a:lnTo>
                  <a:lnTo>
                    <a:pt x="17" y="140"/>
                  </a:lnTo>
                  <a:lnTo>
                    <a:pt x="34" y="137"/>
                  </a:lnTo>
                  <a:lnTo>
                    <a:pt x="56" y="132"/>
                  </a:lnTo>
                  <a:lnTo>
                    <a:pt x="81" y="126"/>
                  </a:lnTo>
                  <a:lnTo>
                    <a:pt x="104" y="121"/>
                  </a:lnTo>
                  <a:lnTo>
                    <a:pt x="126" y="117"/>
                  </a:lnTo>
                  <a:lnTo>
                    <a:pt x="140" y="113"/>
                  </a:lnTo>
                  <a:lnTo>
                    <a:pt x="146" y="112"/>
                  </a:lnTo>
                  <a:lnTo>
                    <a:pt x="12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3" name="Freeform 44"/>
            <p:cNvSpPr>
              <a:spLocks/>
            </p:cNvSpPr>
            <p:nvPr/>
          </p:nvSpPr>
          <p:spPr bwMode="auto">
            <a:xfrm>
              <a:off x="3731" y="2880"/>
              <a:ext cx="74" cy="71"/>
            </a:xfrm>
            <a:custGeom>
              <a:avLst/>
              <a:gdLst>
                <a:gd name="T0" fmla="*/ 8 w 146"/>
                <a:gd name="T1" fmla="*/ 0 h 142"/>
                <a:gd name="T2" fmla="*/ 0 w 146"/>
                <a:gd name="T3" fmla="*/ 2 h 142"/>
                <a:gd name="T4" fmla="*/ 1 w 146"/>
                <a:gd name="T5" fmla="*/ 9 h 142"/>
                <a:gd name="T6" fmla="*/ 2 w 146"/>
                <a:gd name="T7" fmla="*/ 9 h 142"/>
                <a:gd name="T8" fmla="*/ 3 w 146"/>
                <a:gd name="T9" fmla="*/ 9 h 142"/>
                <a:gd name="T10" fmla="*/ 4 w 146"/>
                <a:gd name="T11" fmla="*/ 9 h 142"/>
                <a:gd name="T12" fmla="*/ 6 w 146"/>
                <a:gd name="T13" fmla="*/ 7 h 142"/>
                <a:gd name="T14" fmla="*/ 7 w 146"/>
                <a:gd name="T15" fmla="*/ 7 h 142"/>
                <a:gd name="T16" fmla="*/ 8 w 146"/>
                <a:gd name="T17" fmla="*/ 7 h 142"/>
                <a:gd name="T18" fmla="*/ 9 w 146"/>
                <a:gd name="T19" fmla="*/ 7 h 142"/>
                <a:gd name="T20" fmla="*/ 10 w 146"/>
                <a:gd name="T21" fmla="*/ 7 h 142"/>
                <a:gd name="T22" fmla="*/ 8 w 146"/>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2"/>
                <a:gd name="T38" fmla="*/ 146 w 146"/>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2">
                  <a:moveTo>
                    <a:pt x="121" y="0"/>
                  </a:moveTo>
                  <a:lnTo>
                    <a:pt x="0" y="35"/>
                  </a:lnTo>
                  <a:lnTo>
                    <a:pt x="9" y="142"/>
                  </a:lnTo>
                  <a:lnTo>
                    <a:pt x="17" y="141"/>
                  </a:lnTo>
                  <a:lnTo>
                    <a:pt x="34" y="137"/>
                  </a:lnTo>
                  <a:lnTo>
                    <a:pt x="56" y="133"/>
                  </a:lnTo>
                  <a:lnTo>
                    <a:pt x="81" y="126"/>
                  </a:lnTo>
                  <a:lnTo>
                    <a:pt x="104" y="122"/>
                  </a:lnTo>
                  <a:lnTo>
                    <a:pt x="126" y="117"/>
                  </a:lnTo>
                  <a:lnTo>
                    <a:pt x="140" y="114"/>
                  </a:lnTo>
                  <a:lnTo>
                    <a:pt x="146" y="112"/>
                  </a:lnTo>
                  <a:lnTo>
                    <a:pt x="12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4" name="Freeform 45"/>
            <p:cNvSpPr>
              <a:spLocks/>
            </p:cNvSpPr>
            <p:nvPr/>
          </p:nvSpPr>
          <p:spPr bwMode="auto">
            <a:xfrm>
              <a:off x="3746" y="2958"/>
              <a:ext cx="73" cy="70"/>
            </a:xfrm>
            <a:custGeom>
              <a:avLst/>
              <a:gdLst>
                <a:gd name="T0" fmla="*/ 7 w 147"/>
                <a:gd name="T1" fmla="*/ 0 h 142"/>
                <a:gd name="T2" fmla="*/ 0 w 147"/>
                <a:gd name="T3" fmla="*/ 2 h 142"/>
                <a:gd name="T4" fmla="*/ 0 w 147"/>
                <a:gd name="T5" fmla="*/ 8 h 142"/>
                <a:gd name="T6" fmla="*/ 1 w 147"/>
                <a:gd name="T7" fmla="*/ 8 h 142"/>
                <a:gd name="T8" fmla="*/ 2 w 147"/>
                <a:gd name="T9" fmla="*/ 8 h 142"/>
                <a:gd name="T10" fmla="*/ 3 w 147"/>
                <a:gd name="T11" fmla="*/ 8 h 142"/>
                <a:gd name="T12" fmla="*/ 5 w 147"/>
                <a:gd name="T13" fmla="*/ 7 h 142"/>
                <a:gd name="T14" fmla="*/ 6 w 147"/>
                <a:gd name="T15" fmla="*/ 7 h 142"/>
                <a:gd name="T16" fmla="*/ 7 w 147"/>
                <a:gd name="T17" fmla="*/ 7 h 142"/>
                <a:gd name="T18" fmla="*/ 8 w 147"/>
                <a:gd name="T19" fmla="*/ 7 h 142"/>
                <a:gd name="T20" fmla="*/ 9 w 147"/>
                <a:gd name="T21" fmla="*/ 6 h 142"/>
                <a:gd name="T22" fmla="*/ 7 w 147"/>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2"/>
                <a:gd name="T38" fmla="*/ 147 w 147"/>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2">
                  <a:moveTo>
                    <a:pt x="122" y="0"/>
                  </a:moveTo>
                  <a:lnTo>
                    <a:pt x="0" y="34"/>
                  </a:lnTo>
                  <a:lnTo>
                    <a:pt x="10" y="142"/>
                  </a:lnTo>
                  <a:lnTo>
                    <a:pt x="17" y="140"/>
                  </a:lnTo>
                  <a:lnTo>
                    <a:pt x="35" y="137"/>
                  </a:lnTo>
                  <a:lnTo>
                    <a:pt x="56" y="132"/>
                  </a:lnTo>
                  <a:lnTo>
                    <a:pt x="81" y="126"/>
                  </a:lnTo>
                  <a:lnTo>
                    <a:pt x="105" y="122"/>
                  </a:lnTo>
                  <a:lnTo>
                    <a:pt x="126" y="117"/>
                  </a:lnTo>
                  <a:lnTo>
                    <a:pt x="140" y="114"/>
                  </a:lnTo>
                  <a:lnTo>
                    <a:pt x="147" y="112"/>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5" name="Freeform 46"/>
            <p:cNvSpPr>
              <a:spLocks/>
            </p:cNvSpPr>
            <p:nvPr/>
          </p:nvSpPr>
          <p:spPr bwMode="auto">
            <a:xfrm>
              <a:off x="3845" y="2934"/>
              <a:ext cx="73" cy="71"/>
            </a:xfrm>
            <a:custGeom>
              <a:avLst/>
              <a:gdLst>
                <a:gd name="T0" fmla="*/ 7 w 146"/>
                <a:gd name="T1" fmla="*/ 0 h 142"/>
                <a:gd name="T2" fmla="*/ 0 w 146"/>
                <a:gd name="T3" fmla="*/ 2 h 142"/>
                <a:gd name="T4" fmla="*/ 1 w 146"/>
                <a:gd name="T5" fmla="*/ 9 h 142"/>
                <a:gd name="T6" fmla="*/ 1 w 146"/>
                <a:gd name="T7" fmla="*/ 9 h 142"/>
                <a:gd name="T8" fmla="*/ 2 w 146"/>
                <a:gd name="T9" fmla="*/ 9 h 142"/>
                <a:gd name="T10" fmla="*/ 3 w 146"/>
                <a:gd name="T11" fmla="*/ 9 h 142"/>
                <a:gd name="T12" fmla="*/ 5 w 146"/>
                <a:gd name="T13" fmla="*/ 8 h 142"/>
                <a:gd name="T14" fmla="*/ 6 w 146"/>
                <a:gd name="T15" fmla="*/ 7 h 142"/>
                <a:gd name="T16" fmla="*/ 7 w 146"/>
                <a:gd name="T17" fmla="*/ 7 h 142"/>
                <a:gd name="T18" fmla="*/ 9 w 146"/>
                <a:gd name="T19" fmla="*/ 7 h 142"/>
                <a:gd name="T20" fmla="*/ 9 w 146"/>
                <a:gd name="T21" fmla="*/ 7 h 142"/>
                <a:gd name="T22" fmla="*/ 7 w 146"/>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42"/>
                <a:gd name="T38" fmla="*/ 146 w 146"/>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42">
                  <a:moveTo>
                    <a:pt x="122" y="0"/>
                  </a:moveTo>
                  <a:lnTo>
                    <a:pt x="0" y="35"/>
                  </a:lnTo>
                  <a:lnTo>
                    <a:pt x="9" y="142"/>
                  </a:lnTo>
                  <a:lnTo>
                    <a:pt x="17" y="141"/>
                  </a:lnTo>
                  <a:lnTo>
                    <a:pt x="34" y="137"/>
                  </a:lnTo>
                  <a:lnTo>
                    <a:pt x="56" y="133"/>
                  </a:lnTo>
                  <a:lnTo>
                    <a:pt x="81" y="128"/>
                  </a:lnTo>
                  <a:lnTo>
                    <a:pt x="104" y="123"/>
                  </a:lnTo>
                  <a:lnTo>
                    <a:pt x="126" y="119"/>
                  </a:lnTo>
                  <a:lnTo>
                    <a:pt x="140" y="116"/>
                  </a:lnTo>
                  <a:lnTo>
                    <a:pt x="146" y="114"/>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6" name="Freeform 47"/>
            <p:cNvSpPr>
              <a:spLocks/>
            </p:cNvSpPr>
            <p:nvPr/>
          </p:nvSpPr>
          <p:spPr bwMode="auto">
            <a:xfrm>
              <a:off x="3942" y="2905"/>
              <a:ext cx="73" cy="71"/>
            </a:xfrm>
            <a:custGeom>
              <a:avLst/>
              <a:gdLst>
                <a:gd name="T0" fmla="*/ 7 w 147"/>
                <a:gd name="T1" fmla="*/ 0 h 141"/>
                <a:gd name="T2" fmla="*/ 0 w 147"/>
                <a:gd name="T3" fmla="*/ 3 h 141"/>
                <a:gd name="T4" fmla="*/ 0 w 147"/>
                <a:gd name="T5" fmla="*/ 9 h 141"/>
                <a:gd name="T6" fmla="*/ 1 w 147"/>
                <a:gd name="T7" fmla="*/ 9 h 141"/>
                <a:gd name="T8" fmla="*/ 2 w 147"/>
                <a:gd name="T9" fmla="*/ 9 h 141"/>
                <a:gd name="T10" fmla="*/ 3 w 147"/>
                <a:gd name="T11" fmla="*/ 9 h 141"/>
                <a:gd name="T12" fmla="*/ 5 w 147"/>
                <a:gd name="T13" fmla="*/ 8 h 141"/>
                <a:gd name="T14" fmla="*/ 6 w 147"/>
                <a:gd name="T15" fmla="*/ 8 h 141"/>
                <a:gd name="T16" fmla="*/ 7 w 147"/>
                <a:gd name="T17" fmla="*/ 8 h 141"/>
                <a:gd name="T18" fmla="*/ 8 w 147"/>
                <a:gd name="T19" fmla="*/ 8 h 141"/>
                <a:gd name="T20" fmla="*/ 9 w 147"/>
                <a:gd name="T21" fmla="*/ 7 h 141"/>
                <a:gd name="T22" fmla="*/ 7 w 147"/>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1"/>
                <a:gd name="T38" fmla="*/ 147 w 147"/>
                <a:gd name="T39" fmla="*/ 141 h 1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1">
                  <a:moveTo>
                    <a:pt x="122" y="0"/>
                  </a:moveTo>
                  <a:lnTo>
                    <a:pt x="0" y="34"/>
                  </a:lnTo>
                  <a:lnTo>
                    <a:pt x="11" y="141"/>
                  </a:lnTo>
                  <a:lnTo>
                    <a:pt x="19" y="140"/>
                  </a:lnTo>
                  <a:lnTo>
                    <a:pt x="34" y="137"/>
                  </a:lnTo>
                  <a:lnTo>
                    <a:pt x="56" y="132"/>
                  </a:lnTo>
                  <a:lnTo>
                    <a:pt x="81" y="126"/>
                  </a:lnTo>
                  <a:lnTo>
                    <a:pt x="106" y="121"/>
                  </a:lnTo>
                  <a:lnTo>
                    <a:pt x="126" y="117"/>
                  </a:lnTo>
                  <a:lnTo>
                    <a:pt x="140" y="113"/>
                  </a:lnTo>
                  <a:lnTo>
                    <a:pt x="147" y="112"/>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7" name="Freeform 48"/>
            <p:cNvSpPr>
              <a:spLocks/>
            </p:cNvSpPr>
            <p:nvPr/>
          </p:nvSpPr>
          <p:spPr bwMode="auto">
            <a:xfrm>
              <a:off x="3963" y="2987"/>
              <a:ext cx="73" cy="71"/>
            </a:xfrm>
            <a:custGeom>
              <a:avLst/>
              <a:gdLst>
                <a:gd name="T0" fmla="*/ 7 w 147"/>
                <a:gd name="T1" fmla="*/ 0 h 142"/>
                <a:gd name="T2" fmla="*/ 0 w 147"/>
                <a:gd name="T3" fmla="*/ 2 h 142"/>
                <a:gd name="T4" fmla="*/ 0 w 147"/>
                <a:gd name="T5" fmla="*/ 9 h 142"/>
                <a:gd name="T6" fmla="*/ 1 w 147"/>
                <a:gd name="T7" fmla="*/ 9 h 142"/>
                <a:gd name="T8" fmla="*/ 2 w 147"/>
                <a:gd name="T9" fmla="*/ 9 h 142"/>
                <a:gd name="T10" fmla="*/ 3 w 147"/>
                <a:gd name="T11" fmla="*/ 9 h 142"/>
                <a:gd name="T12" fmla="*/ 5 w 147"/>
                <a:gd name="T13" fmla="*/ 7 h 142"/>
                <a:gd name="T14" fmla="*/ 6 w 147"/>
                <a:gd name="T15" fmla="*/ 7 h 142"/>
                <a:gd name="T16" fmla="*/ 7 w 147"/>
                <a:gd name="T17" fmla="*/ 7 h 142"/>
                <a:gd name="T18" fmla="*/ 8 w 147"/>
                <a:gd name="T19" fmla="*/ 7 h 142"/>
                <a:gd name="T20" fmla="*/ 9 w 147"/>
                <a:gd name="T21" fmla="*/ 7 h 142"/>
                <a:gd name="T22" fmla="*/ 7 w 147"/>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7"/>
                <a:gd name="T37" fmla="*/ 0 h 142"/>
                <a:gd name="T38" fmla="*/ 147 w 147"/>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7" h="142">
                  <a:moveTo>
                    <a:pt x="122" y="0"/>
                  </a:moveTo>
                  <a:lnTo>
                    <a:pt x="0" y="35"/>
                  </a:lnTo>
                  <a:lnTo>
                    <a:pt x="10" y="142"/>
                  </a:lnTo>
                  <a:lnTo>
                    <a:pt x="17" y="140"/>
                  </a:lnTo>
                  <a:lnTo>
                    <a:pt x="34" y="137"/>
                  </a:lnTo>
                  <a:lnTo>
                    <a:pt x="56" y="133"/>
                  </a:lnTo>
                  <a:lnTo>
                    <a:pt x="81" y="126"/>
                  </a:lnTo>
                  <a:lnTo>
                    <a:pt x="105" y="122"/>
                  </a:lnTo>
                  <a:lnTo>
                    <a:pt x="126" y="117"/>
                  </a:lnTo>
                  <a:lnTo>
                    <a:pt x="140" y="114"/>
                  </a:lnTo>
                  <a:lnTo>
                    <a:pt x="147" y="112"/>
                  </a:lnTo>
                  <a:lnTo>
                    <a:pt x="12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8" name="Freeform 49"/>
            <p:cNvSpPr>
              <a:spLocks/>
            </p:cNvSpPr>
            <p:nvPr/>
          </p:nvSpPr>
          <p:spPr bwMode="auto">
            <a:xfrm>
              <a:off x="3867" y="3016"/>
              <a:ext cx="74" cy="72"/>
            </a:xfrm>
            <a:custGeom>
              <a:avLst/>
              <a:gdLst>
                <a:gd name="T0" fmla="*/ 7 w 148"/>
                <a:gd name="T1" fmla="*/ 0 h 143"/>
                <a:gd name="T2" fmla="*/ 0 w 148"/>
                <a:gd name="T3" fmla="*/ 3 h 143"/>
                <a:gd name="T4" fmla="*/ 1 w 148"/>
                <a:gd name="T5" fmla="*/ 9 h 143"/>
                <a:gd name="T6" fmla="*/ 1 w 148"/>
                <a:gd name="T7" fmla="*/ 9 h 143"/>
                <a:gd name="T8" fmla="*/ 2 w 148"/>
                <a:gd name="T9" fmla="*/ 9 h 143"/>
                <a:gd name="T10" fmla="*/ 3 w 148"/>
                <a:gd name="T11" fmla="*/ 9 h 143"/>
                <a:gd name="T12" fmla="*/ 5 w 148"/>
                <a:gd name="T13" fmla="*/ 8 h 143"/>
                <a:gd name="T14" fmla="*/ 6 w 148"/>
                <a:gd name="T15" fmla="*/ 8 h 143"/>
                <a:gd name="T16" fmla="*/ 7 w 148"/>
                <a:gd name="T17" fmla="*/ 8 h 143"/>
                <a:gd name="T18" fmla="*/ 9 w 148"/>
                <a:gd name="T19" fmla="*/ 8 h 143"/>
                <a:gd name="T20" fmla="*/ 9 w 148"/>
                <a:gd name="T21" fmla="*/ 8 h 143"/>
                <a:gd name="T22" fmla="*/ 7 w 148"/>
                <a:gd name="T23" fmla="*/ 0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3"/>
                <a:gd name="T38" fmla="*/ 148 w 14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3">
                  <a:moveTo>
                    <a:pt x="123" y="0"/>
                  </a:moveTo>
                  <a:lnTo>
                    <a:pt x="0" y="34"/>
                  </a:lnTo>
                  <a:lnTo>
                    <a:pt x="11" y="143"/>
                  </a:lnTo>
                  <a:lnTo>
                    <a:pt x="18" y="142"/>
                  </a:lnTo>
                  <a:lnTo>
                    <a:pt x="34" y="139"/>
                  </a:lnTo>
                  <a:lnTo>
                    <a:pt x="57" y="134"/>
                  </a:lnTo>
                  <a:lnTo>
                    <a:pt x="82" y="128"/>
                  </a:lnTo>
                  <a:lnTo>
                    <a:pt x="106" y="123"/>
                  </a:lnTo>
                  <a:lnTo>
                    <a:pt x="127" y="118"/>
                  </a:lnTo>
                  <a:lnTo>
                    <a:pt x="141" y="115"/>
                  </a:lnTo>
                  <a:lnTo>
                    <a:pt x="148" y="114"/>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09" name="Freeform 50"/>
            <p:cNvSpPr>
              <a:spLocks/>
            </p:cNvSpPr>
            <p:nvPr/>
          </p:nvSpPr>
          <p:spPr bwMode="auto">
            <a:xfrm>
              <a:off x="3766" y="3039"/>
              <a:ext cx="74" cy="70"/>
            </a:xfrm>
            <a:custGeom>
              <a:avLst/>
              <a:gdLst>
                <a:gd name="T0" fmla="*/ 7 w 148"/>
                <a:gd name="T1" fmla="*/ 0 h 142"/>
                <a:gd name="T2" fmla="*/ 0 w 148"/>
                <a:gd name="T3" fmla="*/ 2 h 142"/>
                <a:gd name="T4" fmla="*/ 1 w 148"/>
                <a:gd name="T5" fmla="*/ 8 h 142"/>
                <a:gd name="T6" fmla="*/ 1 w 148"/>
                <a:gd name="T7" fmla="*/ 8 h 142"/>
                <a:gd name="T8" fmla="*/ 2 w 148"/>
                <a:gd name="T9" fmla="*/ 8 h 142"/>
                <a:gd name="T10" fmla="*/ 3 w 148"/>
                <a:gd name="T11" fmla="*/ 8 h 142"/>
                <a:gd name="T12" fmla="*/ 5 w 148"/>
                <a:gd name="T13" fmla="*/ 7 h 142"/>
                <a:gd name="T14" fmla="*/ 6 w 148"/>
                <a:gd name="T15" fmla="*/ 7 h 142"/>
                <a:gd name="T16" fmla="*/ 7 w 148"/>
                <a:gd name="T17" fmla="*/ 7 h 142"/>
                <a:gd name="T18" fmla="*/ 9 w 148"/>
                <a:gd name="T19" fmla="*/ 7 h 142"/>
                <a:gd name="T20" fmla="*/ 9 w 148"/>
                <a:gd name="T21" fmla="*/ 6 h 142"/>
                <a:gd name="T22" fmla="*/ 7 w 148"/>
                <a:gd name="T23" fmla="*/ 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142"/>
                <a:gd name="T38" fmla="*/ 148 w 148"/>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142">
                  <a:moveTo>
                    <a:pt x="123" y="0"/>
                  </a:moveTo>
                  <a:lnTo>
                    <a:pt x="0" y="34"/>
                  </a:lnTo>
                  <a:lnTo>
                    <a:pt x="11" y="142"/>
                  </a:lnTo>
                  <a:lnTo>
                    <a:pt x="18" y="140"/>
                  </a:lnTo>
                  <a:lnTo>
                    <a:pt x="36" y="137"/>
                  </a:lnTo>
                  <a:lnTo>
                    <a:pt x="57" y="132"/>
                  </a:lnTo>
                  <a:lnTo>
                    <a:pt x="82" y="126"/>
                  </a:lnTo>
                  <a:lnTo>
                    <a:pt x="106" y="122"/>
                  </a:lnTo>
                  <a:lnTo>
                    <a:pt x="127" y="117"/>
                  </a:lnTo>
                  <a:lnTo>
                    <a:pt x="141" y="114"/>
                  </a:lnTo>
                  <a:lnTo>
                    <a:pt x="148" y="112"/>
                  </a:lnTo>
                  <a:lnTo>
                    <a:pt x="1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0" name="Freeform 51"/>
            <p:cNvSpPr>
              <a:spLocks/>
            </p:cNvSpPr>
            <p:nvPr/>
          </p:nvSpPr>
          <p:spPr bwMode="auto">
            <a:xfrm>
              <a:off x="3600" y="2574"/>
              <a:ext cx="498" cy="651"/>
            </a:xfrm>
            <a:custGeom>
              <a:avLst/>
              <a:gdLst>
                <a:gd name="T0" fmla="*/ 44 w 996"/>
                <a:gd name="T1" fmla="*/ 0 h 1300"/>
                <a:gd name="T2" fmla="*/ 3 w 996"/>
                <a:gd name="T3" fmla="*/ 11 h 1300"/>
                <a:gd name="T4" fmla="*/ 18 w 996"/>
                <a:gd name="T5" fmla="*/ 74 h 1300"/>
                <a:gd name="T6" fmla="*/ 60 w 996"/>
                <a:gd name="T7" fmla="*/ 64 h 1300"/>
                <a:gd name="T8" fmla="*/ 44 w 996"/>
                <a:gd name="T9" fmla="*/ 2 h 1300"/>
                <a:gd name="T10" fmla="*/ 62 w 996"/>
                <a:gd name="T11" fmla="*/ 63 h 1300"/>
                <a:gd name="T12" fmla="*/ 61 w 996"/>
                <a:gd name="T13" fmla="*/ 68 h 1300"/>
                <a:gd name="T14" fmla="*/ 14 w 996"/>
                <a:gd name="T15" fmla="*/ 82 h 1300"/>
                <a:gd name="T16" fmla="*/ 0 w 996"/>
                <a:gd name="T17" fmla="*/ 17 h 1300"/>
                <a:gd name="T18" fmla="*/ 2 w 996"/>
                <a:gd name="T19" fmla="*/ 9 h 1300"/>
                <a:gd name="T20" fmla="*/ 44 w 996"/>
                <a:gd name="T21" fmla="*/ 0 h 13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6"/>
                <a:gd name="T34" fmla="*/ 0 h 1300"/>
                <a:gd name="T35" fmla="*/ 996 w 996"/>
                <a:gd name="T36" fmla="*/ 1300 h 13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6" h="1300">
                  <a:moveTo>
                    <a:pt x="689" y="0"/>
                  </a:moveTo>
                  <a:lnTo>
                    <a:pt x="46" y="176"/>
                  </a:lnTo>
                  <a:lnTo>
                    <a:pt x="283" y="1168"/>
                  </a:lnTo>
                  <a:lnTo>
                    <a:pt x="948" y="1008"/>
                  </a:lnTo>
                  <a:lnTo>
                    <a:pt x="703" y="29"/>
                  </a:lnTo>
                  <a:lnTo>
                    <a:pt x="996" y="1003"/>
                  </a:lnTo>
                  <a:lnTo>
                    <a:pt x="962" y="1076"/>
                  </a:lnTo>
                  <a:lnTo>
                    <a:pt x="210" y="1300"/>
                  </a:lnTo>
                  <a:lnTo>
                    <a:pt x="0" y="268"/>
                  </a:lnTo>
                  <a:lnTo>
                    <a:pt x="23" y="141"/>
                  </a:lnTo>
                  <a:lnTo>
                    <a:pt x="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1" name="Freeform 52"/>
            <p:cNvSpPr>
              <a:spLocks/>
            </p:cNvSpPr>
            <p:nvPr/>
          </p:nvSpPr>
          <p:spPr bwMode="auto">
            <a:xfrm>
              <a:off x="3683" y="2637"/>
              <a:ext cx="255" cy="130"/>
            </a:xfrm>
            <a:custGeom>
              <a:avLst/>
              <a:gdLst>
                <a:gd name="T0" fmla="*/ 29 w 511"/>
                <a:gd name="T1" fmla="*/ 0 h 258"/>
                <a:gd name="T2" fmla="*/ 0 w 511"/>
                <a:gd name="T3" fmla="*/ 9 h 258"/>
                <a:gd name="T4" fmla="*/ 3 w 511"/>
                <a:gd name="T5" fmla="*/ 17 h 258"/>
                <a:gd name="T6" fmla="*/ 31 w 511"/>
                <a:gd name="T7" fmla="*/ 10 h 258"/>
                <a:gd name="T8" fmla="*/ 29 w 511"/>
                <a:gd name="T9" fmla="*/ 0 h 258"/>
                <a:gd name="T10" fmla="*/ 0 60000 65536"/>
                <a:gd name="T11" fmla="*/ 0 60000 65536"/>
                <a:gd name="T12" fmla="*/ 0 60000 65536"/>
                <a:gd name="T13" fmla="*/ 0 60000 65536"/>
                <a:gd name="T14" fmla="*/ 0 60000 65536"/>
                <a:gd name="T15" fmla="*/ 0 w 511"/>
                <a:gd name="T16" fmla="*/ 0 h 258"/>
                <a:gd name="T17" fmla="*/ 511 w 511"/>
                <a:gd name="T18" fmla="*/ 258 h 258"/>
              </a:gdLst>
              <a:ahLst/>
              <a:cxnLst>
                <a:cxn ang="T10">
                  <a:pos x="T0" y="T1"/>
                </a:cxn>
                <a:cxn ang="T11">
                  <a:pos x="T2" y="T3"/>
                </a:cxn>
                <a:cxn ang="T12">
                  <a:pos x="T4" y="T5"/>
                </a:cxn>
                <a:cxn ang="T13">
                  <a:pos x="T6" y="T7"/>
                </a:cxn>
                <a:cxn ang="T14">
                  <a:pos x="T8" y="T9"/>
                </a:cxn>
              </a:cxnLst>
              <a:rect l="T15" t="T16" r="T17" b="T18"/>
              <a:pathLst>
                <a:path w="511" h="258">
                  <a:moveTo>
                    <a:pt x="464" y="0"/>
                  </a:moveTo>
                  <a:lnTo>
                    <a:pt x="0" y="134"/>
                  </a:lnTo>
                  <a:lnTo>
                    <a:pt x="59" y="258"/>
                  </a:lnTo>
                  <a:lnTo>
                    <a:pt x="511" y="159"/>
                  </a:lnTo>
                  <a:lnTo>
                    <a:pt x="46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2" name="Freeform 53"/>
            <p:cNvSpPr>
              <a:spLocks/>
            </p:cNvSpPr>
            <p:nvPr/>
          </p:nvSpPr>
          <p:spPr bwMode="auto">
            <a:xfrm>
              <a:off x="3673" y="2637"/>
              <a:ext cx="272" cy="140"/>
            </a:xfrm>
            <a:custGeom>
              <a:avLst/>
              <a:gdLst>
                <a:gd name="T0" fmla="*/ 31 w 543"/>
                <a:gd name="T1" fmla="*/ 0 h 279"/>
                <a:gd name="T2" fmla="*/ 0 w 543"/>
                <a:gd name="T3" fmla="*/ 8 h 279"/>
                <a:gd name="T4" fmla="*/ 3 w 543"/>
                <a:gd name="T5" fmla="*/ 18 h 279"/>
                <a:gd name="T6" fmla="*/ 34 w 543"/>
                <a:gd name="T7" fmla="*/ 11 h 279"/>
                <a:gd name="T8" fmla="*/ 31 w 543"/>
                <a:gd name="T9" fmla="*/ 3 h 279"/>
                <a:gd name="T10" fmla="*/ 31 w 543"/>
                <a:gd name="T11" fmla="*/ 8 h 279"/>
                <a:gd name="T12" fmla="*/ 6 w 543"/>
                <a:gd name="T13" fmla="*/ 14 h 279"/>
                <a:gd name="T14" fmla="*/ 3 w 543"/>
                <a:gd name="T15" fmla="*/ 10 h 279"/>
                <a:gd name="T16" fmla="*/ 31 w 543"/>
                <a:gd name="T17" fmla="*/ 0 h 2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3"/>
                <a:gd name="T28" fmla="*/ 0 h 279"/>
                <a:gd name="T29" fmla="*/ 543 w 543"/>
                <a:gd name="T30" fmla="*/ 279 h 2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3" h="279">
                  <a:moveTo>
                    <a:pt x="484" y="0"/>
                  </a:moveTo>
                  <a:lnTo>
                    <a:pt x="0" y="123"/>
                  </a:lnTo>
                  <a:lnTo>
                    <a:pt x="48" y="279"/>
                  </a:lnTo>
                  <a:lnTo>
                    <a:pt x="543" y="167"/>
                  </a:lnTo>
                  <a:lnTo>
                    <a:pt x="489" y="40"/>
                  </a:lnTo>
                  <a:lnTo>
                    <a:pt x="494" y="123"/>
                  </a:lnTo>
                  <a:lnTo>
                    <a:pt x="82" y="221"/>
                  </a:lnTo>
                  <a:lnTo>
                    <a:pt x="48" y="148"/>
                  </a:lnTo>
                  <a:lnTo>
                    <a:pt x="4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3" name="Freeform 54"/>
            <p:cNvSpPr>
              <a:spLocks/>
            </p:cNvSpPr>
            <p:nvPr/>
          </p:nvSpPr>
          <p:spPr bwMode="auto">
            <a:xfrm>
              <a:off x="3699" y="2817"/>
              <a:ext cx="82" cy="65"/>
            </a:xfrm>
            <a:custGeom>
              <a:avLst/>
              <a:gdLst>
                <a:gd name="T0" fmla="*/ 1 w 165"/>
                <a:gd name="T1" fmla="*/ 0 h 129"/>
                <a:gd name="T2" fmla="*/ 2 w 165"/>
                <a:gd name="T3" fmla="*/ 6 h 129"/>
                <a:gd name="T4" fmla="*/ 10 w 165"/>
                <a:gd name="T5" fmla="*/ 4 h 129"/>
                <a:gd name="T6" fmla="*/ 10 w 165"/>
                <a:gd name="T7" fmla="*/ 6 h 129"/>
                <a:gd name="T8" fmla="*/ 1 w 165"/>
                <a:gd name="T9" fmla="*/ 9 h 129"/>
                <a:gd name="T10" fmla="*/ 0 w 165"/>
                <a:gd name="T11" fmla="*/ 2 h 129"/>
                <a:gd name="T12" fmla="*/ 1 w 165"/>
                <a:gd name="T13" fmla="*/ 0 h 129"/>
                <a:gd name="T14" fmla="*/ 0 60000 65536"/>
                <a:gd name="T15" fmla="*/ 0 60000 65536"/>
                <a:gd name="T16" fmla="*/ 0 60000 65536"/>
                <a:gd name="T17" fmla="*/ 0 60000 65536"/>
                <a:gd name="T18" fmla="*/ 0 60000 65536"/>
                <a:gd name="T19" fmla="*/ 0 60000 65536"/>
                <a:gd name="T20" fmla="*/ 0 60000 65536"/>
                <a:gd name="T21" fmla="*/ 0 w 165"/>
                <a:gd name="T22" fmla="*/ 0 h 129"/>
                <a:gd name="T23" fmla="*/ 165 w 165"/>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129">
                  <a:moveTo>
                    <a:pt x="17" y="0"/>
                  </a:moveTo>
                  <a:lnTo>
                    <a:pt x="41" y="88"/>
                  </a:lnTo>
                  <a:lnTo>
                    <a:pt x="165" y="64"/>
                  </a:lnTo>
                  <a:lnTo>
                    <a:pt x="162" y="96"/>
                  </a:lnTo>
                  <a:lnTo>
                    <a:pt x="22" y="129"/>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4" name="Freeform 55"/>
            <p:cNvSpPr>
              <a:spLocks/>
            </p:cNvSpPr>
            <p:nvPr/>
          </p:nvSpPr>
          <p:spPr bwMode="auto">
            <a:xfrm>
              <a:off x="3713" y="2800"/>
              <a:ext cx="65" cy="45"/>
            </a:xfrm>
            <a:custGeom>
              <a:avLst/>
              <a:gdLst>
                <a:gd name="T0" fmla="*/ 0 w 131"/>
                <a:gd name="T1" fmla="*/ 1 h 91"/>
                <a:gd name="T2" fmla="*/ 6 w 131"/>
                <a:gd name="T3" fmla="*/ 1 h 91"/>
                <a:gd name="T4" fmla="*/ 8 w 131"/>
                <a:gd name="T5" fmla="*/ 5 h 91"/>
                <a:gd name="T6" fmla="*/ 6 w 131"/>
                <a:gd name="T7" fmla="*/ 0 h 91"/>
                <a:gd name="T8" fmla="*/ 0 w 131"/>
                <a:gd name="T9" fmla="*/ 1 h 91"/>
                <a:gd name="T10" fmla="*/ 0 60000 65536"/>
                <a:gd name="T11" fmla="*/ 0 60000 65536"/>
                <a:gd name="T12" fmla="*/ 0 60000 65536"/>
                <a:gd name="T13" fmla="*/ 0 60000 65536"/>
                <a:gd name="T14" fmla="*/ 0 60000 65536"/>
                <a:gd name="T15" fmla="*/ 0 w 131"/>
                <a:gd name="T16" fmla="*/ 0 h 91"/>
                <a:gd name="T17" fmla="*/ 131 w 131"/>
                <a:gd name="T18" fmla="*/ 91 h 91"/>
              </a:gdLst>
              <a:ahLst/>
              <a:cxnLst>
                <a:cxn ang="T10">
                  <a:pos x="T0" y="T1"/>
                </a:cxn>
                <a:cxn ang="T11">
                  <a:pos x="T2" y="T3"/>
                </a:cxn>
                <a:cxn ang="T12">
                  <a:pos x="T4" y="T5"/>
                </a:cxn>
                <a:cxn ang="T13">
                  <a:pos x="T6" y="T7"/>
                </a:cxn>
                <a:cxn ang="T14">
                  <a:pos x="T8" y="T9"/>
                </a:cxn>
              </a:cxnLst>
              <a:rect l="T15" t="T16" r="T17" b="T18"/>
              <a:pathLst>
                <a:path w="131" h="91">
                  <a:moveTo>
                    <a:pt x="0" y="27"/>
                  </a:moveTo>
                  <a:lnTo>
                    <a:pt x="98" y="25"/>
                  </a:lnTo>
                  <a:lnTo>
                    <a:pt x="131" y="91"/>
                  </a:lnTo>
                  <a:lnTo>
                    <a:pt x="111"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5" name="Freeform 56"/>
            <p:cNvSpPr>
              <a:spLocks/>
            </p:cNvSpPr>
            <p:nvPr/>
          </p:nvSpPr>
          <p:spPr bwMode="auto">
            <a:xfrm>
              <a:off x="3798" y="2795"/>
              <a:ext cx="82" cy="64"/>
            </a:xfrm>
            <a:custGeom>
              <a:avLst/>
              <a:gdLst>
                <a:gd name="T0" fmla="*/ 1 w 165"/>
                <a:gd name="T1" fmla="*/ 0 h 129"/>
                <a:gd name="T2" fmla="*/ 2 w 165"/>
                <a:gd name="T3" fmla="*/ 5 h 129"/>
                <a:gd name="T4" fmla="*/ 10 w 165"/>
                <a:gd name="T5" fmla="*/ 3 h 129"/>
                <a:gd name="T6" fmla="*/ 10 w 165"/>
                <a:gd name="T7" fmla="*/ 6 h 129"/>
                <a:gd name="T8" fmla="*/ 1 w 165"/>
                <a:gd name="T9" fmla="*/ 8 h 129"/>
                <a:gd name="T10" fmla="*/ 0 w 165"/>
                <a:gd name="T11" fmla="*/ 1 h 129"/>
                <a:gd name="T12" fmla="*/ 1 w 165"/>
                <a:gd name="T13" fmla="*/ 0 h 129"/>
                <a:gd name="T14" fmla="*/ 0 60000 65536"/>
                <a:gd name="T15" fmla="*/ 0 60000 65536"/>
                <a:gd name="T16" fmla="*/ 0 60000 65536"/>
                <a:gd name="T17" fmla="*/ 0 60000 65536"/>
                <a:gd name="T18" fmla="*/ 0 60000 65536"/>
                <a:gd name="T19" fmla="*/ 0 60000 65536"/>
                <a:gd name="T20" fmla="*/ 0 60000 65536"/>
                <a:gd name="T21" fmla="*/ 0 w 165"/>
                <a:gd name="T22" fmla="*/ 0 h 129"/>
                <a:gd name="T23" fmla="*/ 165 w 165"/>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129">
                  <a:moveTo>
                    <a:pt x="17" y="0"/>
                  </a:moveTo>
                  <a:lnTo>
                    <a:pt x="41" y="87"/>
                  </a:lnTo>
                  <a:lnTo>
                    <a:pt x="165" y="63"/>
                  </a:lnTo>
                  <a:lnTo>
                    <a:pt x="162" y="96"/>
                  </a:lnTo>
                  <a:lnTo>
                    <a:pt x="22" y="129"/>
                  </a:lnTo>
                  <a:lnTo>
                    <a:pt x="0" y="2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6" name="Freeform 57"/>
            <p:cNvSpPr>
              <a:spLocks/>
            </p:cNvSpPr>
            <p:nvPr/>
          </p:nvSpPr>
          <p:spPr bwMode="auto">
            <a:xfrm>
              <a:off x="3812" y="2778"/>
              <a:ext cx="65" cy="45"/>
            </a:xfrm>
            <a:custGeom>
              <a:avLst/>
              <a:gdLst>
                <a:gd name="T0" fmla="*/ 0 w 131"/>
                <a:gd name="T1" fmla="*/ 1 h 91"/>
                <a:gd name="T2" fmla="*/ 6 w 131"/>
                <a:gd name="T3" fmla="*/ 1 h 91"/>
                <a:gd name="T4" fmla="*/ 8 w 131"/>
                <a:gd name="T5" fmla="*/ 5 h 91"/>
                <a:gd name="T6" fmla="*/ 6 w 131"/>
                <a:gd name="T7" fmla="*/ 0 h 91"/>
                <a:gd name="T8" fmla="*/ 0 w 131"/>
                <a:gd name="T9" fmla="*/ 1 h 91"/>
                <a:gd name="T10" fmla="*/ 0 60000 65536"/>
                <a:gd name="T11" fmla="*/ 0 60000 65536"/>
                <a:gd name="T12" fmla="*/ 0 60000 65536"/>
                <a:gd name="T13" fmla="*/ 0 60000 65536"/>
                <a:gd name="T14" fmla="*/ 0 60000 65536"/>
                <a:gd name="T15" fmla="*/ 0 w 131"/>
                <a:gd name="T16" fmla="*/ 0 h 91"/>
                <a:gd name="T17" fmla="*/ 131 w 131"/>
                <a:gd name="T18" fmla="*/ 91 h 91"/>
              </a:gdLst>
              <a:ahLst/>
              <a:cxnLst>
                <a:cxn ang="T10">
                  <a:pos x="T0" y="T1"/>
                </a:cxn>
                <a:cxn ang="T11">
                  <a:pos x="T2" y="T3"/>
                </a:cxn>
                <a:cxn ang="T12">
                  <a:pos x="T4" y="T5"/>
                </a:cxn>
                <a:cxn ang="T13">
                  <a:pos x="T6" y="T7"/>
                </a:cxn>
                <a:cxn ang="T14">
                  <a:pos x="T8" y="T9"/>
                </a:cxn>
              </a:cxnLst>
              <a:rect l="T15" t="T16" r="T17" b="T18"/>
              <a:pathLst>
                <a:path w="131" h="91">
                  <a:moveTo>
                    <a:pt x="0" y="27"/>
                  </a:moveTo>
                  <a:lnTo>
                    <a:pt x="98" y="25"/>
                  </a:lnTo>
                  <a:lnTo>
                    <a:pt x="131" y="91"/>
                  </a:lnTo>
                  <a:lnTo>
                    <a:pt x="111"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7" name="Freeform 58"/>
            <p:cNvSpPr>
              <a:spLocks/>
            </p:cNvSpPr>
            <p:nvPr/>
          </p:nvSpPr>
          <p:spPr bwMode="auto">
            <a:xfrm>
              <a:off x="3893" y="2767"/>
              <a:ext cx="83" cy="64"/>
            </a:xfrm>
            <a:custGeom>
              <a:avLst/>
              <a:gdLst>
                <a:gd name="T0" fmla="*/ 1 w 167"/>
                <a:gd name="T1" fmla="*/ 0 h 130"/>
                <a:gd name="T2" fmla="*/ 2 w 167"/>
                <a:gd name="T3" fmla="*/ 5 h 130"/>
                <a:gd name="T4" fmla="*/ 10 w 167"/>
                <a:gd name="T5" fmla="*/ 4 h 130"/>
                <a:gd name="T6" fmla="*/ 10 w 167"/>
                <a:gd name="T7" fmla="*/ 6 h 130"/>
                <a:gd name="T8" fmla="*/ 1 w 167"/>
                <a:gd name="T9" fmla="*/ 8 h 130"/>
                <a:gd name="T10" fmla="*/ 0 w 167"/>
                <a:gd name="T11" fmla="*/ 1 h 130"/>
                <a:gd name="T12" fmla="*/ 1 w 167"/>
                <a:gd name="T13" fmla="*/ 0 h 130"/>
                <a:gd name="T14" fmla="*/ 0 60000 65536"/>
                <a:gd name="T15" fmla="*/ 0 60000 65536"/>
                <a:gd name="T16" fmla="*/ 0 60000 65536"/>
                <a:gd name="T17" fmla="*/ 0 60000 65536"/>
                <a:gd name="T18" fmla="*/ 0 60000 65536"/>
                <a:gd name="T19" fmla="*/ 0 60000 65536"/>
                <a:gd name="T20" fmla="*/ 0 60000 65536"/>
                <a:gd name="T21" fmla="*/ 0 w 167"/>
                <a:gd name="T22" fmla="*/ 0 h 130"/>
                <a:gd name="T23" fmla="*/ 167 w 167"/>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0">
                  <a:moveTo>
                    <a:pt x="17" y="0"/>
                  </a:moveTo>
                  <a:lnTo>
                    <a:pt x="42" y="88"/>
                  </a:lnTo>
                  <a:lnTo>
                    <a:pt x="167" y="64"/>
                  </a:lnTo>
                  <a:lnTo>
                    <a:pt x="162" y="97"/>
                  </a:lnTo>
                  <a:lnTo>
                    <a:pt x="23" y="130"/>
                  </a:lnTo>
                  <a:lnTo>
                    <a:pt x="0" y="24"/>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8" name="Freeform 59"/>
            <p:cNvSpPr>
              <a:spLocks/>
            </p:cNvSpPr>
            <p:nvPr/>
          </p:nvSpPr>
          <p:spPr bwMode="auto">
            <a:xfrm>
              <a:off x="3907" y="2750"/>
              <a:ext cx="65" cy="45"/>
            </a:xfrm>
            <a:custGeom>
              <a:avLst/>
              <a:gdLst>
                <a:gd name="T0" fmla="*/ 0 w 129"/>
                <a:gd name="T1" fmla="*/ 1 h 91"/>
                <a:gd name="T2" fmla="*/ 7 w 129"/>
                <a:gd name="T3" fmla="*/ 1 h 91"/>
                <a:gd name="T4" fmla="*/ 9 w 129"/>
                <a:gd name="T5" fmla="*/ 5 h 91"/>
                <a:gd name="T6" fmla="*/ 7 w 129"/>
                <a:gd name="T7" fmla="*/ 0 h 91"/>
                <a:gd name="T8" fmla="*/ 0 w 129"/>
                <a:gd name="T9" fmla="*/ 1 h 91"/>
                <a:gd name="T10" fmla="*/ 0 60000 65536"/>
                <a:gd name="T11" fmla="*/ 0 60000 65536"/>
                <a:gd name="T12" fmla="*/ 0 60000 65536"/>
                <a:gd name="T13" fmla="*/ 0 60000 65536"/>
                <a:gd name="T14" fmla="*/ 0 60000 65536"/>
                <a:gd name="T15" fmla="*/ 0 w 129"/>
                <a:gd name="T16" fmla="*/ 0 h 91"/>
                <a:gd name="T17" fmla="*/ 129 w 129"/>
                <a:gd name="T18" fmla="*/ 91 h 91"/>
              </a:gdLst>
              <a:ahLst/>
              <a:cxnLst>
                <a:cxn ang="T10">
                  <a:pos x="T0" y="T1"/>
                </a:cxn>
                <a:cxn ang="T11">
                  <a:pos x="T2" y="T3"/>
                </a:cxn>
                <a:cxn ang="T12">
                  <a:pos x="T4" y="T5"/>
                </a:cxn>
                <a:cxn ang="T13">
                  <a:pos x="T6" y="T7"/>
                </a:cxn>
                <a:cxn ang="T14">
                  <a:pos x="T8" y="T9"/>
                </a:cxn>
              </a:cxnLst>
              <a:rect l="T15" t="T16" r="T17" b="T18"/>
              <a:pathLst>
                <a:path w="129" h="91">
                  <a:moveTo>
                    <a:pt x="0" y="27"/>
                  </a:moveTo>
                  <a:lnTo>
                    <a:pt x="98" y="24"/>
                  </a:lnTo>
                  <a:lnTo>
                    <a:pt x="129" y="91"/>
                  </a:lnTo>
                  <a:lnTo>
                    <a:pt x="110"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19" name="Freeform 60"/>
            <p:cNvSpPr>
              <a:spLocks/>
            </p:cNvSpPr>
            <p:nvPr/>
          </p:nvSpPr>
          <p:spPr bwMode="auto">
            <a:xfrm>
              <a:off x="3723" y="2896"/>
              <a:ext cx="83" cy="65"/>
            </a:xfrm>
            <a:custGeom>
              <a:avLst/>
              <a:gdLst>
                <a:gd name="T0" fmla="*/ 1 w 166"/>
                <a:gd name="T1" fmla="*/ 0 h 129"/>
                <a:gd name="T2" fmla="*/ 3 w 166"/>
                <a:gd name="T3" fmla="*/ 6 h 129"/>
                <a:gd name="T4" fmla="*/ 10 w 166"/>
                <a:gd name="T5" fmla="*/ 4 h 129"/>
                <a:gd name="T6" fmla="*/ 10 w 166"/>
                <a:gd name="T7" fmla="*/ 7 h 129"/>
                <a:gd name="T8" fmla="*/ 1 w 166"/>
                <a:gd name="T9" fmla="*/ 9 h 129"/>
                <a:gd name="T10" fmla="*/ 0 w 166"/>
                <a:gd name="T11" fmla="*/ 2 h 129"/>
                <a:gd name="T12" fmla="*/ 1 w 166"/>
                <a:gd name="T13" fmla="*/ 0 h 129"/>
                <a:gd name="T14" fmla="*/ 0 60000 65536"/>
                <a:gd name="T15" fmla="*/ 0 60000 65536"/>
                <a:gd name="T16" fmla="*/ 0 60000 65536"/>
                <a:gd name="T17" fmla="*/ 0 60000 65536"/>
                <a:gd name="T18" fmla="*/ 0 60000 65536"/>
                <a:gd name="T19" fmla="*/ 0 60000 65536"/>
                <a:gd name="T20" fmla="*/ 0 60000 65536"/>
                <a:gd name="T21" fmla="*/ 0 w 166"/>
                <a:gd name="T22" fmla="*/ 0 h 129"/>
                <a:gd name="T23" fmla="*/ 166 w 166"/>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29">
                  <a:moveTo>
                    <a:pt x="17" y="0"/>
                  </a:moveTo>
                  <a:lnTo>
                    <a:pt x="40" y="87"/>
                  </a:lnTo>
                  <a:lnTo>
                    <a:pt x="166" y="64"/>
                  </a:lnTo>
                  <a:lnTo>
                    <a:pt x="162" y="97"/>
                  </a:lnTo>
                  <a:lnTo>
                    <a:pt x="23" y="129"/>
                  </a:lnTo>
                  <a:lnTo>
                    <a:pt x="0" y="2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0" name="Freeform 61"/>
            <p:cNvSpPr>
              <a:spLocks/>
            </p:cNvSpPr>
            <p:nvPr/>
          </p:nvSpPr>
          <p:spPr bwMode="auto">
            <a:xfrm>
              <a:off x="3738" y="2879"/>
              <a:ext cx="64" cy="45"/>
            </a:xfrm>
            <a:custGeom>
              <a:avLst/>
              <a:gdLst>
                <a:gd name="T0" fmla="*/ 0 w 129"/>
                <a:gd name="T1" fmla="*/ 1 h 90"/>
                <a:gd name="T2" fmla="*/ 6 w 129"/>
                <a:gd name="T3" fmla="*/ 1 h 90"/>
                <a:gd name="T4" fmla="*/ 8 w 129"/>
                <a:gd name="T5" fmla="*/ 6 h 90"/>
                <a:gd name="T6" fmla="*/ 6 w 129"/>
                <a:gd name="T7" fmla="*/ 0 h 90"/>
                <a:gd name="T8" fmla="*/ 0 w 129"/>
                <a:gd name="T9" fmla="*/ 1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6"/>
                  </a:moveTo>
                  <a:lnTo>
                    <a:pt x="97" y="23"/>
                  </a:lnTo>
                  <a:lnTo>
                    <a:pt x="129" y="90"/>
                  </a:lnTo>
                  <a:lnTo>
                    <a:pt x="109" y="0"/>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1" name="Freeform 62"/>
            <p:cNvSpPr>
              <a:spLocks/>
            </p:cNvSpPr>
            <p:nvPr/>
          </p:nvSpPr>
          <p:spPr bwMode="auto">
            <a:xfrm>
              <a:off x="3822" y="2873"/>
              <a:ext cx="83" cy="65"/>
            </a:xfrm>
            <a:custGeom>
              <a:avLst/>
              <a:gdLst>
                <a:gd name="T0" fmla="*/ 1 w 167"/>
                <a:gd name="T1" fmla="*/ 0 h 131"/>
                <a:gd name="T2" fmla="*/ 2 w 167"/>
                <a:gd name="T3" fmla="*/ 5 h 131"/>
                <a:gd name="T4" fmla="*/ 10 w 167"/>
                <a:gd name="T5" fmla="*/ 4 h 131"/>
                <a:gd name="T6" fmla="*/ 10 w 167"/>
                <a:gd name="T7" fmla="*/ 6 h 131"/>
                <a:gd name="T8" fmla="*/ 1 w 167"/>
                <a:gd name="T9" fmla="*/ 8 h 131"/>
                <a:gd name="T10" fmla="*/ 0 w 167"/>
                <a:gd name="T11" fmla="*/ 1 h 131"/>
                <a:gd name="T12" fmla="*/ 1 w 167"/>
                <a:gd name="T13" fmla="*/ 0 h 131"/>
                <a:gd name="T14" fmla="*/ 0 60000 65536"/>
                <a:gd name="T15" fmla="*/ 0 60000 65536"/>
                <a:gd name="T16" fmla="*/ 0 60000 65536"/>
                <a:gd name="T17" fmla="*/ 0 60000 65536"/>
                <a:gd name="T18" fmla="*/ 0 60000 65536"/>
                <a:gd name="T19" fmla="*/ 0 60000 65536"/>
                <a:gd name="T20" fmla="*/ 0 60000 65536"/>
                <a:gd name="T21" fmla="*/ 0 w 167"/>
                <a:gd name="T22" fmla="*/ 0 h 131"/>
                <a:gd name="T23" fmla="*/ 167 w 167"/>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1">
                  <a:moveTo>
                    <a:pt x="17" y="0"/>
                  </a:moveTo>
                  <a:lnTo>
                    <a:pt x="41" y="89"/>
                  </a:lnTo>
                  <a:lnTo>
                    <a:pt x="167" y="64"/>
                  </a:lnTo>
                  <a:lnTo>
                    <a:pt x="162" y="98"/>
                  </a:lnTo>
                  <a:lnTo>
                    <a:pt x="24" y="131"/>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2" name="Freeform 63"/>
            <p:cNvSpPr>
              <a:spLocks/>
            </p:cNvSpPr>
            <p:nvPr/>
          </p:nvSpPr>
          <p:spPr bwMode="auto">
            <a:xfrm>
              <a:off x="3836" y="2856"/>
              <a:ext cx="65" cy="45"/>
            </a:xfrm>
            <a:custGeom>
              <a:avLst/>
              <a:gdLst>
                <a:gd name="T0" fmla="*/ 0 w 129"/>
                <a:gd name="T1" fmla="*/ 1 h 90"/>
                <a:gd name="T2" fmla="*/ 6 w 129"/>
                <a:gd name="T3" fmla="*/ 1 h 90"/>
                <a:gd name="T4" fmla="*/ 9 w 129"/>
                <a:gd name="T5" fmla="*/ 6 h 90"/>
                <a:gd name="T6" fmla="*/ 7 w 129"/>
                <a:gd name="T7" fmla="*/ 0 h 90"/>
                <a:gd name="T8" fmla="*/ 0 w 129"/>
                <a:gd name="T9" fmla="*/ 1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6"/>
                  </a:moveTo>
                  <a:lnTo>
                    <a:pt x="96" y="23"/>
                  </a:lnTo>
                  <a:lnTo>
                    <a:pt x="129" y="90"/>
                  </a:lnTo>
                  <a:lnTo>
                    <a:pt x="109" y="0"/>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3" name="Freeform 64"/>
            <p:cNvSpPr>
              <a:spLocks/>
            </p:cNvSpPr>
            <p:nvPr/>
          </p:nvSpPr>
          <p:spPr bwMode="auto">
            <a:xfrm>
              <a:off x="3917" y="2845"/>
              <a:ext cx="83" cy="65"/>
            </a:xfrm>
            <a:custGeom>
              <a:avLst/>
              <a:gdLst>
                <a:gd name="T0" fmla="*/ 1 w 167"/>
                <a:gd name="T1" fmla="*/ 0 h 131"/>
                <a:gd name="T2" fmla="*/ 2 w 167"/>
                <a:gd name="T3" fmla="*/ 5 h 131"/>
                <a:gd name="T4" fmla="*/ 10 w 167"/>
                <a:gd name="T5" fmla="*/ 4 h 131"/>
                <a:gd name="T6" fmla="*/ 10 w 167"/>
                <a:gd name="T7" fmla="*/ 6 h 131"/>
                <a:gd name="T8" fmla="*/ 1 w 167"/>
                <a:gd name="T9" fmla="*/ 8 h 131"/>
                <a:gd name="T10" fmla="*/ 0 w 167"/>
                <a:gd name="T11" fmla="*/ 1 h 131"/>
                <a:gd name="T12" fmla="*/ 1 w 167"/>
                <a:gd name="T13" fmla="*/ 0 h 131"/>
                <a:gd name="T14" fmla="*/ 0 60000 65536"/>
                <a:gd name="T15" fmla="*/ 0 60000 65536"/>
                <a:gd name="T16" fmla="*/ 0 60000 65536"/>
                <a:gd name="T17" fmla="*/ 0 60000 65536"/>
                <a:gd name="T18" fmla="*/ 0 60000 65536"/>
                <a:gd name="T19" fmla="*/ 0 60000 65536"/>
                <a:gd name="T20" fmla="*/ 0 60000 65536"/>
                <a:gd name="T21" fmla="*/ 0 w 167"/>
                <a:gd name="T22" fmla="*/ 0 h 131"/>
                <a:gd name="T23" fmla="*/ 167 w 167"/>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1">
                  <a:moveTo>
                    <a:pt x="17" y="0"/>
                  </a:moveTo>
                  <a:lnTo>
                    <a:pt x="42" y="89"/>
                  </a:lnTo>
                  <a:lnTo>
                    <a:pt x="167" y="64"/>
                  </a:lnTo>
                  <a:lnTo>
                    <a:pt x="164" y="97"/>
                  </a:lnTo>
                  <a:lnTo>
                    <a:pt x="24" y="131"/>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4" name="Freeform 65"/>
            <p:cNvSpPr>
              <a:spLocks/>
            </p:cNvSpPr>
            <p:nvPr/>
          </p:nvSpPr>
          <p:spPr bwMode="auto">
            <a:xfrm>
              <a:off x="3931" y="2827"/>
              <a:ext cx="65" cy="46"/>
            </a:xfrm>
            <a:custGeom>
              <a:avLst/>
              <a:gdLst>
                <a:gd name="T0" fmla="*/ 0 w 129"/>
                <a:gd name="T1" fmla="*/ 2 h 90"/>
                <a:gd name="T2" fmla="*/ 7 w 129"/>
                <a:gd name="T3" fmla="*/ 2 h 90"/>
                <a:gd name="T4" fmla="*/ 9 w 129"/>
                <a:gd name="T5" fmla="*/ 6 h 90"/>
                <a:gd name="T6" fmla="*/ 7 w 129"/>
                <a:gd name="T7" fmla="*/ 0 h 90"/>
                <a:gd name="T8" fmla="*/ 0 w 129"/>
                <a:gd name="T9" fmla="*/ 2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8"/>
                  </a:moveTo>
                  <a:lnTo>
                    <a:pt x="98" y="25"/>
                  </a:lnTo>
                  <a:lnTo>
                    <a:pt x="129" y="90"/>
                  </a:lnTo>
                  <a:lnTo>
                    <a:pt x="110" y="0"/>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5" name="Freeform 66"/>
            <p:cNvSpPr>
              <a:spLocks/>
            </p:cNvSpPr>
            <p:nvPr/>
          </p:nvSpPr>
          <p:spPr bwMode="auto">
            <a:xfrm>
              <a:off x="3738" y="2974"/>
              <a:ext cx="84" cy="65"/>
            </a:xfrm>
            <a:custGeom>
              <a:avLst/>
              <a:gdLst>
                <a:gd name="T0" fmla="*/ 2 w 166"/>
                <a:gd name="T1" fmla="*/ 0 h 129"/>
                <a:gd name="T2" fmla="*/ 3 w 166"/>
                <a:gd name="T3" fmla="*/ 6 h 129"/>
                <a:gd name="T4" fmla="*/ 11 w 166"/>
                <a:gd name="T5" fmla="*/ 4 h 129"/>
                <a:gd name="T6" fmla="*/ 11 w 166"/>
                <a:gd name="T7" fmla="*/ 6 h 129"/>
                <a:gd name="T8" fmla="*/ 2 w 166"/>
                <a:gd name="T9" fmla="*/ 9 h 129"/>
                <a:gd name="T10" fmla="*/ 0 w 166"/>
                <a:gd name="T11" fmla="*/ 2 h 129"/>
                <a:gd name="T12" fmla="*/ 2 w 166"/>
                <a:gd name="T13" fmla="*/ 0 h 129"/>
                <a:gd name="T14" fmla="*/ 0 60000 65536"/>
                <a:gd name="T15" fmla="*/ 0 60000 65536"/>
                <a:gd name="T16" fmla="*/ 0 60000 65536"/>
                <a:gd name="T17" fmla="*/ 0 60000 65536"/>
                <a:gd name="T18" fmla="*/ 0 60000 65536"/>
                <a:gd name="T19" fmla="*/ 0 60000 65536"/>
                <a:gd name="T20" fmla="*/ 0 60000 65536"/>
                <a:gd name="T21" fmla="*/ 0 w 166"/>
                <a:gd name="T22" fmla="*/ 0 h 129"/>
                <a:gd name="T23" fmla="*/ 166 w 166"/>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29">
                  <a:moveTo>
                    <a:pt x="17" y="0"/>
                  </a:moveTo>
                  <a:lnTo>
                    <a:pt x="42" y="89"/>
                  </a:lnTo>
                  <a:lnTo>
                    <a:pt x="166" y="64"/>
                  </a:lnTo>
                  <a:lnTo>
                    <a:pt x="163" y="96"/>
                  </a:lnTo>
                  <a:lnTo>
                    <a:pt x="23" y="129"/>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6" name="Freeform 67"/>
            <p:cNvSpPr>
              <a:spLocks/>
            </p:cNvSpPr>
            <p:nvPr/>
          </p:nvSpPr>
          <p:spPr bwMode="auto">
            <a:xfrm>
              <a:off x="3753" y="2957"/>
              <a:ext cx="65" cy="45"/>
            </a:xfrm>
            <a:custGeom>
              <a:avLst/>
              <a:gdLst>
                <a:gd name="T0" fmla="*/ 0 w 130"/>
                <a:gd name="T1" fmla="*/ 1 h 90"/>
                <a:gd name="T2" fmla="*/ 6 w 130"/>
                <a:gd name="T3" fmla="*/ 1 h 90"/>
                <a:gd name="T4" fmla="*/ 8 w 130"/>
                <a:gd name="T5" fmla="*/ 6 h 90"/>
                <a:gd name="T6" fmla="*/ 6 w 130"/>
                <a:gd name="T7" fmla="*/ 0 h 90"/>
                <a:gd name="T8" fmla="*/ 0 w 130"/>
                <a:gd name="T9" fmla="*/ 1 h 90"/>
                <a:gd name="T10" fmla="*/ 0 60000 65536"/>
                <a:gd name="T11" fmla="*/ 0 60000 65536"/>
                <a:gd name="T12" fmla="*/ 0 60000 65536"/>
                <a:gd name="T13" fmla="*/ 0 60000 65536"/>
                <a:gd name="T14" fmla="*/ 0 60000 65536"/>
                <a:gd name="T15" fmla="*/ 0 w 130"/>
                <a:gd name="T16" fmla="*/ 0 h 90"/>
                <a:gd name="T17" fmla="*/ 130 w 130"/>
                <a:gd name="T18" fmla="*/ 90 h 90"/>
              </a:gdLst>
              <a:ahLst/>
              <a:cxnLst>
                <a:cxn ang="T10">
                  <a:pos x="T0" y="T1"/>
                </a:cxn>
                <a:cxn ang="T11">
                  <a:pos x="T2" y="T3"/>
                </a:cxn>
                <a:cxn ang="T12">
                  <a:pos x="T4" y="T5"/>
                </a:cxn>
                <a:cxn ang="T13">
                  <a:pos x="T6" y="T7"/>
                </a:cxn>
                <a:cxn ang="T14">
                  <a:pos x="T8" y="T9"/>
                </a:cxn>
              </a:cxnLst>
              <a:rect l="T15" t="T16" r="T17" b="T18"/>
              <a:pathLst>
                <a:path w="130" h="90">
                  <a:moveTo>
                    <a:pt x="0" y="28"/>
                  </a:moveTo>
                  <a:lnTo>
                    <a:pt x="98" y="24"/>
                  </a:lnTo>
                  <a:lnTo>
                    <a:pt x="130" y="90"/>
                  </a:lnTo>
                  <a:lnTo>
                    <a:pt x="111" y="0"/>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7" name="Freeform 68"/>
            <p:cNvSpPr>
              <a:spLocks/>
            </p:cNvSpPr>
            <p:nvPr/>
          </p:nvSpPr>
          <p:spPr bwMode="auto">
            <a:xfrm>
              <a:off x="3837" y="2951"/>
              <a:ext cx="84" cy="65"/>
            </a:xfrm>
            <a:custGeom>
              <a:avLst/>
              <a:gdLst>
                <a:gd name="T0" fmla="*/ 2 w 167"/>
                <a:gd name="T1" fmla="*/ 0 h 129"/>
                <a:gd name="T2" fmla="*/ 3 w 167"/>
                <a:gd name="T3" fmla="*/ 6 h 129"/>
                <a:gd name="T4" fmla="*/ 11 w 167"/>
                <a:gd name="T5" fmla="*/ 4 h 129"/>
                <a:gd name="T6" fmla="*/ 11 w 167"/>
                <a:gd name="T7" fmla="*/ 6 h 129"/>
                <a:gd name="T8" fmla="*/ 2 w 167"/>
                <a:gd name="T9" fmla="*/ 9 h 129"/>
                <a:gd name="T10" fmla="*/ 0 w 167"/>
                <a:gd name="T11" fmla="*/ 2 h 129"/>
                <a:gd name="T12" fmla="*/ 2 w 167"/>
                <a:gd name="T13" fmla="*/ 0 h 129"/>
                <a:gd name="T14" fmla="*/ 0 60000 65536"/>
                <a:gd name="T15" fmla="*/ 0 60000 65536"/>
                <a:gd name="T16" fmla="*/ 0 60000 65536"/>
                <a:gd name="T17" fmla="*/ 0 60000 65536"/>
                <a:gd name="T18" fmla="*/ 0 60000 65536"/>
                <a:gd name="T19" fmla="*/ 0 60000 65536"/>
                <a:gd name="T20" fmla="*/ 0 60000 65536"/>
                <a:gd name="T21" fmla="*/ 0 w 167"/>
                <a:gd name="T22" fmla="*/ 0 h 129"/>
                <a:gd name="T23" fmla="*/ 167 w 167"/>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29">
                  <a:moveTo>
                    <a:pt x="18" y="0"/>
                  </a:moveTo>
                  <a:lnTo>
                    <a:pt x="43" y="88"/>
                  </a:lnTo>
                  <a:lnTo>
                    <a:pt x="167" y="63"/>
                  </a:lnTo>
                  <a:lnTo>
                    <a:pt x="164" y="96"/>
                  </a:lnTo>
                  <a:lnTo>
                    <a:pt x="24" y="129"/>
                  </a:lnTo>
                  <a:lnTo>
                    <a:pt x="0" y="25"/>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8" name="Freeform 69"/>
            <p:cNvSpPr>
              <a:spLocks/>
            </p:cNvSpPr>
            <p:nvPr/>
          </p:nvSpPr>
          <p:spPr bwMode="auto">
            <a:xfrm>
              <a:off x="3852" y="2934"/>
              <a:ext cx="65" cy="45"/>
            </a:xfrm>
            <a:custGeom>
              <a:avLst/>
              <a:gdLst>
                <a:gd name="T0" fmla="*/ 0 w 129"/>
                <a:gd name="T1" fmla="*/ 1 h 91"/>
                <a:gd name="T2" fmla="*/ 7 w 129"/>
                <a:gd name="T3" fmla="*/ 1 h 91"/>
                <a:gd name="T4" fmla="*/ 9 w 129"/>
                <a:gd name="T5" fmla="*/ 5 h 91"/>
                <a:gd name="T6" fmla="*/ 7 w 129"/>
                <a:gd name="T7" fmla="*/ 0 h 91"/>
                <a:gd name="T8" fmla="*/ 0 w 129"/>
                <a:gd name="T9" fmla="*/ 1 h 91"/>
                <a:gd name="T10" fmla="*/ 0 60000 65536"/>
                <a:gd name="T11" fmla="*/ 0 60000 65536"/>
                <a:gd name="T12" fmla="*/ 0 60000 65536"/>
                <a:gd name="T13" fmla="*/ 0 60000 65536"/>
                <a:gd name="T14" fmla="*/ 0 60000 65536"/>
                <a:gd name="T15" fmla="*/ 0 w 129"/>
                <a:gd name="T16" fmla="*/ 0 h 91"/>
                <a:gd name="T17" fmla="*/ 129 w 129"/>
                <a:gd name="T18" fmla="*/ 91 h 91"/>
              </a:gdLst>
              <a:ahLst/>
              <a:cxnLst>
                <a:cxn ang="T10">
                  <a:pos x="T0" y="T1"/>
                </a:cxn>
                <a:cxn ang="T11">
                  <a:pos x="T2" y="T3"/>
                </a:cxn>
                <a:cxn ang="T12">
                  <a:pos x="T4" y="T5"/>
                </a:cxn>
                <a:cxn ang="T13">
                  <a:pos x="T6" y="T7"/>
                </a:cxn>
                <a:cxn ang="T14">
                  <a:pos x="T8" y="T9"/>
                </a:cxn>
              </a:cxnLst>
              <a:rect l="T15" t="T16" r="T17" b="T18"/>
              <a:pathLst>
                <a:path w="129" h="91">
                  <a:moveTo>
                    <a:pt x="0" y="27"/>
                  </a:moveTo>
                  <a:lnTo>
                    <a:pt x="98" y="25"/>
                  </a:lnTo>
                  <a:lnTo>
                    <a:pt x="129" y="91"/>
                  </a:lnTo>
                  <a:lnTo>
                    <a:pt x="111"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29" name="Freeform 70"/>
            <p:cNvSpPr>
              <a:spLocks/>
            </p:cNvSpPr>
            <p:nvPr/>
          </p:nvSpPr>
          <p:spPr bwMode="auto">
            <a:xfrm>
              <a:off x="3933" y="2923"/>
              <a:ext cx="83" cy="65"/>
            </a:xfrm>
            <a:custGeom>
              <a:avLst/>
              <a:gdLst>
                <a:gd name="T0" fmla="*/ 2 w 165"/>
                <a:gd name="T1" fmla="*/ 0 h 129"/>
                <a:gd name="T2" fmla="*/ 3 w 165"/>
                <a:gd name="T3" fmla="*/ 6 h 129"/>
                <a:gd name="T4" fmla="*/ 11 w 165"/>
                <a:gd name="T5" fmla="*/ 4 h 129"/>
                <a:gd name="T6" fmla="*/ 11 w 165"/>
                <a:gd name="T7" fmla="*/ 6 h 129"/>
                <a:gd name="T8" fmla="*/ 2 w 165"/>
                <a:gd name="T9" fmla="*/ 9 h 129"/>
                <a:gd name="T10" fmla="*/ 0 w 165"/>
                <a:gd name="T11" fmla="*/ 2 h 129"/>
                <a:gd name="T12" fmla="*/ 2 w 165"/>
                <a:gd name="T13" fmla="*/ 0 h 129"/>
                <a:gd name="T14" fmla="*/ 0 60000 65536"/>
                <a:gd name="T15" fmla="*/ 0 60000 65536"/>
                <a:gd name="T16" fmla="*/ 0 60000 65536"/>
                <a:gd name="T17" fmla="*/ 0 60000 65536"/>
                <a:gd name="T18" fmla="*/ 0 60000 65536"/>
                <a:gd name="T19" fmla="*/ 0 60000 65536"/>
                <a:gd name="T20" fmla="*/ 0 60000 65536"/>
                <a:gd name="T21" fmla="*/ 0 w 165"/>
                <a:gd name="T22" fmla="*/ 0 h 129"/>
                <a:gd name="T23" fmla="*/ 165 w 165"/>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129">
                  <a:moveTo>
                    <a:pt x="17" y="0"/>
                  </a:moveTo>
                  <a:lnTo>
                    <a:pt x="40" y="87"/>
                  </a:lnTo>
                  <a:lnTo>
                    <a:pt x="165" y="63"/>
                  </a:lnTo>
                  <a:lnTo>
                    <a:pt x="162" y="96"/>
                  </a:lnTo>
                  <a:lnTo>
                    <a:pt x="23" y="129"/>
                  </a:lnTo>
                  <a:lnTo>
                    <a:pt x="0" y="24"/>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0" name="Freeform 71"/>
            <p:cNvSpPr>
              <a:spLocks/>
            </p:cNvSpPr>
            <p:nvPr/>
          </p:nvSpPr>
          <p:spPr bwMode="auto">
            <a:xfrm>
              <a:off x="3948" y="2906"/>
              <a:ext cx="64" cy="45"/>
            </a:xfrm>
            <a:custGeom>
              <a:avLst/>
              <a:gdLst>
                <a:gd name="T0" fmla="*/ 0 w 129"/>
                <a:gd name="T1" fmla="*/ 1 h 91"/>
                <a:gd name="T2" fmla="*/ 6 w 129"/>
                <a:gd name="T3" fmla="*/ 1 h 91"/>
                <a:gd name="T4" fmla="*/ 8 w 129"/>
                <a:gd name="T5" fmla="*/ 5 h 91"/>
                <a:gd name="T6" fmla="*/ 6 w 129"/>
                <a:gd name="T7" fmla="*/ 0 h 91"/>
                <a:gd name="T8" fmla="*/ 0 w 129"/>
                <a:gd name="T9" fmla="*/ 1 h 91"/>
                <a:gd name="T10" fmla="*/ 0 60000 65536"/>
                <a:gd name="T11" fmla="*/ 0 60000 65536"/>
                <a:gd name="T12" fmla="*/ 0 60000 65536"/>
                <a:gd name="T13" fmla="*/ 0 60000 65536"/>
                <a:gd name="T14" fmla="*/ 0 60000 65536"/>
                <a:gd name="T15" fmla="*/ 0 w 129"/>
                <a:gd name="T16" fmla="*/ 0 h 91"/>
                <a:gd name="T17" fmla="*/ 129 w 129"/>
                <a:gd name="T18" fmla="*/ 91 h 91"/>
              </a:gdLst>
              <a:ahLst/>
              <a:cxnLst>
                <a:cxn ang="T10">
                  <a:pos x="T0" y="T1"/>
                </a:cxn>
                <a:cxn ang="T11">
                  <a:pos x="T2" y="T3"/>
                </a:cxn>
                <a:cxn ang="T12">
                  <a:pos x="T4" y="T5"/>
                </a:cxn>
                <a:cxn ang="T13">
                  <a:pos x="T6" y="T7"/>
                </a:cxn>
                <a:cxn ang="T14">
                  <a:pos x="T8" y="T9"/>
                </a:cxn>
              </a:cxnLst>
              <a:rect l="T15" t="T16" r="T17" b="T18"/>
              <a:pathLst>
                <a:path w="129" h="91">
                  <a:moveTo>
                    <a:pt x="0" y="27"/>
                  </a:moveTo>
                  <a:lnTo>
                    <a:pt x="96" y="25"/>
                  </a:lnTo>
                  <a:lnTo>
                    <a:pt x="129" y="91"/>
                  </a:lnTo>
                  <a:lnTo>
                    <a:pt x="109"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1" name="Freeform 72"/>
            <p:cNvSpPr>
              <a:spLocks/>
            </p:cNvSpPr>
            <p:nvPr/>
          </p:nvSpPr>
          <p:spPr bwMode="auto">
            <a:xfrm>
              <a:off x="3760" y="3053"/>
              <a:ext cx="83" cy="66"/>
            </a:xfrm>
            <a:custGeom>
              <a:avLst/>
              <a:gdLst>
                <a:gd name="T0" fmla="*/ 1 w 167"/>
                <a:gd name="T1" fmla="*/ 0 h 131"/>
                <a:gd name="T2" fmla="*/ 2 w 167"/>
                <a:gd name="T3" fmla="*/ 6 h 131"/>
                <a:gd name="T4" fmla="*/ 10 w 167"/>
                <a:gd name="T5" fmla="*/ 4 h 131"/>
                <a:gd name="T6" fmla="*/ 10 w 167"/>
                <a:gd name="T7" fmla="*/ 6 h 131"/>
                <a:gd name="T8" fmla="*/ 1 w 167"/>
                <a:gd name="T9" fmla="*/ 9 h 131"/>
                <a:gd name="T10" fmla="*/ 0 w 167"/>
                <a:gd name="T11" fmla="*/ 2 h 131"/>
                <a:gd name="T12" fmla="*/ 1 w 167"/>
                <a:gd name="T13" fmla="*/ 0 h 131"/>
                <a:gd name="T14" fmla="*/ 0 60000 65536"/>
                <a:gd name="T15" fmla="*/ 0 60000 65536"/>
                <a:gd name="T16" fmla="*/ 0 60000 65536"/>
                <a:gd name="T17" fmla="*/ 0 60000 65536"/>
                <a:gd name="T18" fmla="*/ 0 60000 65536"/>
                <a:gd name="T19" fmla="*/ 0 60000 65536"/>
                <a:gd name="T20" fmla="*/ 0 60000 65536"/>
                <a:gd name="T21" fmla="*/ 0 w 167"/>
                <a:gd name="T22" fmla="*/ 0 h 131"/>
                <a:gd name="T23" fmla="*/ 167 w 167"/>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1">
                  <a:moveTo>
                    <a:pt x="17" y="0"/>
                  </a:moveTo>
                  <a:lnTo>
                    <a:pt x="42" y="88"/>
                  </a:lnTo>
                  <a:lnTo>
                    <a:pt x="167" y="64"/>
                  </a:lnTo>
                  <a:lnTo>
                    <a:pt x="164" y="96"/>
                  </a:lnTo>
                  <a:lnTo>
                    <a:pt x="24" y="131"/>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2" name="Freeform 73"/>
            <p:cNvSpPr>
              <a:spLocks/>
            </p:cNvSpPr>
            <p:nvPr/>
          </p:nvSpPr>
          <p:spPr bwMode="auto">
            <a:xfrm>
              <a:off x="3775" y="3036"/>
              <a:ext cx="65" cy="45"/>
            </a:xfrm>
            <a:custGeom>
              <a:avLst/>
              <a:gdLst>
                <a:gd name="T0" fmla="*/ 0 w 131"/>
                <a:gd name="T1" fmla="*/ 1 h 91"/>
                <a:gd name="T2" fmla="*/ 6 w 131"/>
                <a:gd name="T3" fmla="*/ 1 h 91"/>
                <a:gd name="T4" fmla="*/ 8 w 131"/>
                <a:gd name="T5" fmla="*/ 5 h 91"/>
                <a:gd name="T6" fmla="*/ 6 w 131"/>
                <a:gd name="T7" fmla="*/ 0 h 91"/>
                <a:gd name="T8" fmla="*/ 0 w 131"/>
                <a:gd name="T9" fmla="*/ 1 h 91"/>
                <a:gd name="T10" fmla="*/ 0 60000 65536"/>
                <a:gd name="T11" fmla="*/ 0 60000 65536"/>
                <a:gd name="T12" fmla="*/ 0 60000 65536"/>
                <a:gd name="T13" fmla="*/ 0 60000 65536"/>
                <a:gd name="T14" fmla="*/ 0 60000 65536"/>
                <a:gd name="T15" fmla="*/ 0 w 131"/>
                <a:gd name="T16" fmla="*/ 0 h 91"/>
                <a:gd name="T17" fmla="*/ 131 w 131"/>
                <a:gd name="T18" fmla="*/ 91 h 91"/>
              </a:gdLst>
              <a:ahLst/>
              <a:cxnLst>
                <a:cxn ang="T10">
                  <a:pos x="T0" y="T1"/>
                </a:cxn>
                <a:cxn ang="T11">
                  <a:pos x="T2" y="T3"/>
                </a:cxn>
                <a:cxn ang="T12">
                  <a:pos x="T4" y="T5"/>
                </a:cxn>
                <a:cxn ang="T13">
                  <a:pos x="T6" y="T7"/>
                </a:cxn>
                <a:cxn ang="T14">
                  <a:pos x="T8" y="T9"/>
                </a:cxn>
              </a:cxnLst>
              <a:rect l="T15" t="T16" r="T17" b="T18"/>
              <a:pathLst>
                <a:path w="131" h="91">
                  <a:moveTo>
                    <a:pt x="0" y="28"/>
                  </a:moveTo>
                  <a:lnTo>
                    <a:pt x="98" y="25"/>
                  </a:lnTo>
                  <a:lnTo>
                    <a:pt x="131" y="91"/>
                  </a:lnTo>
                  <a:lnTo>
                    <a:pt x="110" y="0"/>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3" name="Freeform 74"/>
            <p:cNvSpPr>
              <a:spLocks/>
            </p:cNvSpPr>
            <p:nvPr/>
          </p:nvSpPr>
          <p:spPr bwMode="auto">
            <a:xfrm>
              <a:off x="3859" y="3031"/>
              <a:ext cx="83" cy="64"/>
            </a:xfrm>
            <a:custGeom>
              <a:avLst/>
              <a:gdLst>
                <a:gd name="T0" fmla="*/ 1 w 167"/>
                <a:gd name="T1" fmla="*/ 0 h 130"/>
                <a:gd name="T2" fmla="*/ 2 w 167"/>
                <a:gd name="T3" fmla="*/ 5 h 130"/>
                <a:gd name="T4" fmla="*/ 10 w 167"/>
                <a:gd name="T5" fmla="*/ 4 h 130"/>
                <a:gd name="T6" fmla="*/ 10 w 167"/>
                <a:gd name="T7" fmla="*/ 6 h 130"/>
                <a:gd name="T8" fmla="*/ 1 w 167"/>
                <a:gd name="T9" fmla="*/ 8 h 130"/>
                <a:gd name="T10" fmla="*/ 0 w 167"/>
                <a:gd name="T11" fmla="*/ 1 h 130"/>
                <a:gd name="T12" fmla="*/ 1 w 167"/>
                <a:gd name="T13" fmla="*/ 0 h 130"/>
                <a:gd name="T14" fmla="*/ 0 60000 65536"/>
                <a:gd name="T15" fmla="*/ 0 60000 65536"/>
                <a:gd name="T16" fmla="*/ 0 60000 65536"/>
                <a:gd name="T17" fmla="*/ 0 60000 65536"/>
                <a:gd name="T18" fmla="*/ 0 60000 65536"/>
                <a:gd name="T19" fmla="*/ 0 60000 65536"/>
                <a:gd name="T20" fmla="*/ 0 60000 65536"/>
                <a:gd name="T21" fmla="*/ 0 w 167"/>
                <a:gd name="T22" fmla="*/ 0 h 130"/>
                <a:gd name="T23" fmla="*/ 167 w 167"/>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30">
                  <a:moveTo>
                    <a:pt x="17" y="0"/>
                  </a:moveTo>
                  <a:lnTo>
                    <a:pt x="42" y="89"/>
                  </a:lnTo>
                  <a:lnTo>
                    <a:pt x="167" y="64"/>
                  </a:lnTo>
                  <a:lnTo>
                    <a:pt x="164" y="97"/>
                  </a:lnTo>
                  <a:lnTo>
                    <a:pt x="23" y="130"/>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4" name="Freeform 75"/>
            <p:cNvSpPr>
              <a:spLocks/>
            </p:cNvSpPr>
            <p:nvPr/>
          </p:nvSpPr>
          <p:spPr bwMode="auto">
            <a:xfrm>
              <a:off x="3874" y="3014"/>
              <a:ext cx="65" cy="45"/>
            </a:xfrm>
            <a:custGeom>
              <a:avLst/>
              <a:gdLst>
                <a:gd name="T0" fmla="*/ 0 w 130"/>
                <a:gd name="T1" fmla="*/ 1 h 91"/>
                <a:gd name="T2" fmla="*/ 6 w 130"/>
                <a:gd name="T3" fmla="*/ 1 h 91"/>
                <a:gd name="T4" fmla="*/ 8 w 130"/>
                <a:gd name="T5" fmla="*/ 5 h 91"/>
                <a:gd name="T6" fmla="*/ 6 w 130"/>
                <a:gd name="T7" fmla="*/ 0 h 91"/>
                <a:gd name="T8" fmla="*/ 0 w 130"/>
                <a:gd name="T9" fmla="*/ 1 h 91"/>
                <a:gd name="T10" fmla="*/ 0 60000 65536"/>
                <a:gd name="T11" fmla="*/ 0 60000 65536"/>
                <a:gd name="T12" fmla="*/ 0 60000 65536"/>
                <a:gd name="T13" fmla="*/ 0 60000 65536"/>
                <a:gd name="T14" fmla="*/ 0 60000 65536"/>
                <a:gd name="T15" fmla="*/ 0 w 130"/>
                <a:gd name="T16" fmla="*/ 0 h 91"/>
                <a:gd name="T17" fmla="*/ 130 w 130"/>
                <a:gd name="T18" fmla="*/ 91 h 91"/>
              </a:gdLst>
              <a:ahLst/>
              <a:cxnLst>
                <a:cxn ang="T10">
                  <a:pos x="T0" y="T1"/>
                </a:cxn>
                <a:cxn ang="T11">
                  <a:pos x="T2" y="T3"/>
                </a:cxn>
                <a:cxn ang="T12">
                  <a:pos x="T4" y="T5"/>
                </a:cxn>
                <a:cxn ang="T13">
                  <a:pos x="T6" y="T7"/>
                </a:cxn>
                <a:cxn ang="T14">
                  <a:pos x="T8" y="T9"/>
                </a:cxn>
              </a:cxnLst>
              <a:rect l="T15" t="T16" r="T17" b="T18"/>
              <a:pathLst>
                <a:path w="130" h="91">
                  <a:moveTo>
                    <a:pt x="0" y="27"/>
                  </a:moveTo>
                  <a:lnTo>
                    <a:pt x="98" y="25"/>
                  </a:lnTo>
                  <a:lnTo>
                    <a:pt x="130" y="91"/>
                  </a:lnTo>
                  <a:lnTo>
                    <a:pt x="110"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5" name="Freeform 76"/>
            <p:cNvSpPr>
              <a:spLocks/>
            </p:cNvSpPr>
            <p:nvPr/>
          </p:nvSpPr>
          <p:spPr bwMode="auto">
            <a:xfrm>
              <a:off x="3955" y="3003"/>
              <a:ext cx="83" cy="64"/>
            </a:xfrm>
            <a:custGeom>
              <a:avLst/>
              <a:gdLst>
                <a:gd name="T0" fmla="*/ 1 w 166"/>
                <a:gd name="T1" fmla="*/ 0 h 130"/>
                <a:gd name="T2" fmla="*/ 3 w 166"/>
                <a:gd name="T3" fmla="*/ 5 h 130"/>
                <a:gd name="T4" fmla="*/ 10 w 166"/>
                <a:gd name="T5" fmla="*/ 4 h 130"/>
                <a:gd name="T6" fmla="*/ 10 w 166"/>
                <a:gd name="T7" fmla="*/ 6 h 130"/>
                <a:gd name="T8" fmla="*/ 1 w 166"/>
                <a:gd name="T9" fmla="*/ 8 h 130"/>
                <a:gd name="T10" fmla="*/ 0 w 166"/>
                <a:gd name="T11" fmla="*/ 1 h 130"/>
                <a:gd name="T12" fmla="*/ 1 w 166"/>
                <a:gd name="T13" fmla="*/ 0 h 130"/>
                <a:gd name="T14" fmla="*/ 0 60000 65536"/>
                <a:gd name="T15" fmla="*/ 0 60000 65536"/>
                <a:gd name="T16" fmla="*/ 0 60000 65536"/>
                <a:gd name="T17" fmla="*/ 0 60000 65536"/>
                <a:gd name="T18" fmla="*/ 0 60000 65536"/>
                <a:gd name="T19" fmla="*/ 0 60000 65536"/>
                <a:gd name="T20" fmla="*/ 0 60000 65536"/>
                <a:gd name="T21" fmla="*/ 0 w 166"/>
                <a:gd name="T22" fmla="*/ 0 h 130"/>
                <a:gd name="T23" fmla="*/ 166 w 166"/>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30">
                  <a:moveTo>
                    <a:pt x="17" y="0"/>
                  </a:moveTo>
                  <a:lnTo>
                    <a:pt x="42" y="89"/>
                  </a:lnTo>
                  <a:lnTo>
                    <a:pt x="166" y="64"/>
                  </a:lnTo>
                  <a:lnTo>
                    <a:pt x="162" y="97"/>
                  </a:lnTo>
                  <a:lnTo>
                    <a:pt x="23" y="130"/>
                  </a:lnTo>
                  <a:lnTo>
                    <a:pt x="0" y="2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6" name="Freeform 77"/>
            <p:cNvSpPr>
              <a:spLocks/>
            </p:cNvSpPr>
            <p:nvPr/>
          </p:nvSpPr>
          <p:spPr bwMode="auto">
            <a:xfrm>
              <a:off x="3970" y="2986"/>
              <a:ext cx="64" cy="45"/>
            </a:xfrm>
            <a:custGeom>
              <a:avLst/>
              <a:gdLst>
                <a:gd name="T0" fmla="*/ 0 w 129"/>
                <a:gd name="T1" fmla="*/ 1 h 90"/>
                <a:gd name="T2" fmla="*/ 6 w 129"/>
                <a:gd name="T3" fmla="*/ 1 h 90"/>
                <a:gd name="T4" fmla="*/ 8 w 129"/>
                <a:gd name="T5" fmla="*/ 6 h 90"/>
                <a:gd name="T6" fmla="*/ 6 w 129"/>
                <a:gd name="T7" fmla="*/ 0 h 90"/>
                <a:gd name="T8" fmla="*/ 0 w 129"/>
                <a:gd name="T9" fmla="*/ 1 h 90"/>
                <a:gd name="T10" fmla="*/ 0 60000 65536"/>
                <a:gd name="T11" fmla="*/ 0 60000 65536"/>
                <a:gd name="T12" fmla="*/ 0 60000 65536"/>
                <a:gd name="T13" fmla="*/ 0 60000 65536"/>
                <a:gd name="T14" fmla="*/ 0 60000 65536"/>
                <a:gd name="T15" fmla="*/ 0 w 129"/>
                <a:gd name="T16" fmla="*/ 0 h 90"/>
                <a:gd name="T17" fmla="*/ 129 w 129"/>
                <a:gd name="T18" fmla="*/ 90 h 90"/>
              </a:gdLst>
              <a:ahLst/>
              <a:cxnLst>
                <a:cxn ang="T10">
                  <a:pos x="T0" y="T1"/>
                </a:cxn>
                <a:cxn ang="T11">
                  <a:pos x="T2" y="T3"/>
                </a:cxn>
                <a:cxn ang="T12">
                  <a:pos x="T4" y="T5"/>
                </a:cxn>
                <a:cxn ang="T13">
                  <a:pos x="T6" y="T7"/>
                </a:cxn>
                <a:cxn ang="T14">
                  <a:pos x="T8" y="T9"/>
                </a:cxn>
              </a:cxnLst>
              <a:rect l="T15" t="T16" r="T17" b="T18"/>
              <a:pathLst>
                <a:path w="129" h="90">
                  <a:moveTo>
                    <a:pt x="0" y="27"/>
                  </a:moveTo>
                  <a:lnTo>
                    <a:pt x="98" y="25"/>
                  </a:lnTo>
                  <a:lnTo>
                    <a:pt x="129" y="90"/>
                  </a:lnTo>
                  <a:lnTo>
                    <a:pt x="109" y="0"/>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7" name="Freeform 78"/>
            <p:cNvSpPr>
              <a:spLocks/>
            </p:cNvSpPr>
            <p:nvPr/>
          </p:nvSpPr>
          <p:spPr bwMode="auto">
            <a:xfrm>
              <a:off x="4691" y="2850"/>
              <a:ext cx="682" cy="682"/>
            </a:xfrm>
            <a:custGeom>
              <a:avLst/>
              <a:gdLst>
                <a:gd name="T0" fmla="*/ 35 w 1364"/>
                <a:gd name="T1" fmla="*/ 83 h 1363"/>
                <a:gd name="T2" fmla="*/ 23 w 1364"/>
                <a:gd name="T3" fmla="*/ 79 h 1363"/>
                <a:gd name="T4" fmla="*/ 13 w 1364"/>
                <a:gd name="T5" fmla="*/ 72 h 1363"/>
                <a:gd name="T6" fmla="*/ 6 w 1364"/>
                <a:gd name="T7" fmla="*/ 62 h 1363"/>
                <a:gd name="T8" fmla="*/ 3 w 1364"/>
                <a:gd name="T9" fmla="*/ 51 h 1363"/>
                <a:gd name="T10" fmla="*/ 3 w 1364"/>
                <a:gd name="T11" fmla="*/ 39 h 1363"/>
                <a:gd name="T12" fmla="*/ 5 w 1364"/>
                <a:gd name="T13" fmla="*/ 27 h 1363"/>
                <a:gd name="T14" fmla="*/ 11 w 1364"/>
                <a:gd name="T15" fmla="*/ 17 h 1363"/>
                <a:gd name="T16" fmla="*/ 20 w 1364"/>
                <a:gd name="T17" fmla="*/ 9 h 1363"/>
                <a:gd name="T18" fmla="*/ 30 w 1364"/>
                <a:gd name="T19" fmla="*/ 4 h 1363"/>
                <a:gd name="T20" fmla="*/ 43 w 1364"/>
                <a:gd name="T21" fmla="*/ 3 h 1363"/>
                <a:gd name="T22" fmla="*/ 54 w 1364"/>
                <a:gd name="T23" fmla="*/ 4 h 1363"/>
                <a:gd name="T24" fmla="*/ 66 w 1364"/>
                <a:gd name="T25" fmla="*/ 9 h 1363"/>
                <a:gd name="T26" fmla="*/ 74 w 1364"/>
                <a:gd name="T27" fmla="*/ 17 h 1363"/>
                <a:gd name="T28" fmla="*/ 80 w 1364"/>
                <a:gd name="T29" fmla="*/ 27 h 1363"/>
                <a:gd name="T30" fmla="*/ 83 w 1364"/>
                <a:gd name="T31" fmla="*/ 39 h 1363"/>
                <a:gd name="T32" fmla="*/ 83 w 1364"/>
                <a:gd name="T33" fmla="*/ 51 h 1363"/>
                <a:gd name="T34" fmla="*/ 79 w 1364"/>
                <a:gd name="T35" fmla="*/ 62 h 1363"/>
                <a:gd name="T36" fmla="*/ 72 w 1364"/>
                <a:gd name="T37" fmla="*/ 72 h 1363"/>
                <a:gd name="T38" fmla="*/ 62 w 1364"/>
                <a:gd name="T39" fmla="*/ 79 h 1363"/>
                <a:gd name="T40" fmla="*/ 50 w 1364"/>
                <a:gd name="T41" fmla="*/ 83 h 1363"/>
                <a:gd name="T42" fmla="*/ 43 w 1364"/>
                <a:gd name="T43" fmla="*/ 86 h 1363"/>
                <a:gd name="T44" fmla="*/ 55 w 1364"/>
                <a:gd name="T45" fmla="*/ 84 h 1363"/>
                <a:gd name="T46" fmla="*/ 67 w 1364"/>
                <a:gd name="T47" fmla="*/ 78 h 1363"/>
                <a:gd name="T48" fmla="*/ 76 w 1364"/>
                <a:gd name="T49" fmla="*/ 70 h 1363"/>
                <a:gd name="T50" fmla="*/ 82 w 1364"/>
                <a:gd name="T51" fmla="*/ 60 h 1363"/>
                <a:gd name="T52" fmla="*/ 85 w 1364"/>
                <a:gd name="T53" fmla="*/ 47 h 1363"/>
                <a:gd name="T54" fmla="*/ 85 w 1364"/>
                <a:gd name="T55" fmla="*/ 35 h 1363"/>
                <a:gd name="T56" fmla="*/ 81 w 1364"/>
                <a:gd name="T57" fmla="*/ 23 h 1363"/>
                <a:gd name="T58" fmla="*/ 73 w 1364"/>
                <a:gd name="T59" fmla="*/ 13 h 1363"/>
                <a:gd name="T60" fmla="*/ 62 w 1364"/>
                <a:gd name="T61" fmla="*/ 6 h 1363"/>
                <a:gd name="T62" fmla="*/ 51 w 1364"/>
                <a:gd name="T63" fmla="*/ 1 h 1363"/>
                <a:gd name="T64" fmla="*/ 39 w 1364"/>
                <a:gd name="T65" fmla="*/ 1 h 1363"/>
                <a:gd name="T66" fmla="*/ 26 w 1364"/>
                <a:gd name="T67" fmla="*/ 4 h 1363"/>
                <a:gd name="T68" fmla="*/ 15 w 1364"/>
                <a:gd name="T69" fmla="*/ 10 h 1363"/>
                <a:gd name="T70" fmla="*/ 7 w 1364"/>
                <a:gd name="T71" fmla="*/ 19 h 1363"/>
                <a:gd name="T72" fmla="*/ 1 w 1364"/>
                <a:gd name="T73" fmla="*/ 30 h 1363"/>
                <a:gd name="T74" fmla="*/ 0 w 1364"/>
                <a:gd name="T75" fmla="*/ 43 h 1363"/>
                <a:gd name="T76" fmla="*/ 1 w 1364"/>
                <a:gd name="T77" fmla="*/ 56 h 1363"/>
                <a:gd name="T78" fmla="*/ 7 w 1364"/>
                <a:gd name="T79" fmla="*/ 67 h 1363"/>
                <a:gd name="T80" fmla="*/ 15 w 1364"/>
                <a:gd name="T81" fmla="*/ 76 h 1363"/>
                <a:gd name="T82" fmla="*/ 26 w 1364"/>
                <a:gd name="T83" fmla="*/ 82 h 1363"/>
                <a:gd name="T84" fmla="*/ 39 w 1364"/>
                <a:gd name="T85" fmla="*/ 85 h 13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64"/>
                <a:gd name="T130" fmla="*/ 0 h 1363"/>
                <a:gd name="T131" fmla="*/ 1364 w 1364"/>
                <a:gd name="T132" fmla="*/ 1363 h 136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64" h="1363">
                  <a:moveTo>
                    <a:pt x="682" y="1332"/>
                  </a:moveTo>
                  <a:lnTo>
                    <a:pt x="615" y="1329"/>
                  </a:lnTo>
                  <a:lnTo>
                    <a:pt x="551" y="1319"/>
                  </a:lnTo>
                  <a:lnTo>
                    <a:pt x="489" y="1302"/>
                  </a:lnTo>
                  <a:lnTo>
                    <a:pt x="430" y="1280"/>
                  </a:lnTo>
                  <a:lnTo>
                    <a:pt x="372" y="1254"/>
                  </a:lnTo>
                  <a:lnTo>
                    <a:pt x="319" y="1221"/>
                  </a:lnTo>
                  <a:lnTo>
                    <a:pt x="270" y="1184"/>
                  </a:lnTo>
                  <a:lnTo>
                    <a:pt x="223" y="1142"/>
                  </a:lnTo>
                  <a:lnTo>
                    <a:pt x="181" y="1095"/>
                  </a:lnTo>
                  <a:lnTo>
                    <a:pt x="143" y="1045"/>
                  </a:lnTo>
                  <a:lnTo>
                    <a:pt x="111" y="992"/>
                  </a:lnTo>
                  <a:lnTo>
                    <a:pt x="84" y="935"/>
                  </a:lnTo>
                  <a:lnTo>
                    <a:pt x="62" y="875"/>
                  </a:lnTo>
                  <a:lnTo>
                    <a:pt x="45" y="813"/>
                  </a:lnTo>
                  <a:lnTo>
                    <a:pt x="36" y="749"/>
                  </a:lnTo>
                  <a:lnTo>
                    <a:pt x="33" y="682"/>
                  </a:lnTo>
                  <a:lnTo>
                    <a:pt x="36" y="615"/>
                  </a:lnTo>
                  <a:lnTo>
                    <a:pt x="45" y="552"/>
                  </a:lnTo>
                  <a:lnTo>
                    <a:pt x="62" y="489"/>
                  </a:lnTo>
                  <a:lnTo>
                    <a:pt x="84" y="430"/>
                  </a:lnTo>
                  <a:lnTo>
                    <a:pt x="111" y="372"/>
                  </a:lnTo>
                  <a:lnTo>
                    <a:pt x="143" y="319"/>
                  </a:lnTo>
                  <a:lnTo>
                    <a:pt x="181" y="270"/>
                  </a:lnTo>
                  <a:lnTo>
                    <a:pt x="223" y="223"/>
                  </a:lnTo>
                  <a:lnTo>
                    <a:pt x="270" y="181"/>
                  </a:lnTo>
                  <a:lnTo>
                    <a:pt x="319" y="143"/>
                  </a:lnTo>
                  <a:lnTo>
                    <a:pt x="372" y="111"/>
                  </a:lnTo>
                  <a:lnTo>
                    <a:pt x="430" y="84"/>
                  </a:lnTo>
                  <a:lnTo>
                    <a:pt x="489" y="62"/>
                  </a:lnTo>
                  <a:lnTo>
                    <a:pt x="551" y="45"/>
                  </a:lnTo>
                  <a:lnTo>
                    <a:pt x="615" y="36"/>
                  </a:lnTo>
                  <a:lnTo>
                    <a:pt x="682" y="33"/>
                  </a:lnTo>
                  <a:lnTo>
                    <a:pt x="749" y="36"/>
                  </a:lnTo>
                  <a:lnTo>
                    <a:pt x="813" y="45"/>
                  </a:lnTo>
                  <a:lnTo>
                    <a:pt x="875" y="62"/>
                  </a:lnTo>
                  <a:lnTo>
                    <a:pt x="934" y="84"/>
                  </a:lnTo>
                  <a:lnTo>
                    <a:pt x="992" y="111"/>
                  </a:lnTo>
                  <a:lnTo>
                    <a:pt x="1045" y="143"/>
                  </a:lnTo>
                  <a:lnTo>
                    <a:pt x="1095" y="181"/>
                  </a:lnTo>
                  <a:lnTo>
                    <a:pt x="1142" y="223"/>
                  </a:lnTo>
                  <a:lnTo>
                    <a:pt x="1184" y="270"/>
                  </a:lnTo>
                  <a:lnTo>
                    <a:pt x="1221" y="319"/>
                  </a:lnTo>
                  <a:lnTo>
                    <a:pt x="1254" y="372"/>
                  </a:lnTo>
                  <a:lnTo>
                    <a:pt x="1280" y="430"/>
                  </a:lnTo>
                  <a:lnTo>
                    <a:pt x="1302" y="489"/>
                  </a:lnTo>
                  <a:lnTo>
                    <a:pt x="1319" y="552"/>
                  </a:lnTo>
                  <a:lnTo>
                    <a:pt x="1328" y="615"/>
                  </a:lnTo>
                  <a:lnTo>
                    <a:pt x="1332" y="682"/>
                  </a:lnTo>
                  <a:lnTo>
                    <a:pt x="1328" y="749"/>
                  </a:lnTo>
                  <a:lnTo>
                    <a:pt x="1319" y="813"/>
                  </a:lnTo>
                  <a:lnTo>
                    <a:pt x="1302" y="875"/>
                  </a:lnTo>
                  <a:lnTo>
                    <a:pt x="1280" y="935"/>
                  </a:lnTo>
                  <a:lnTo>
                    <a:pt x="1254" y="992"/>
                  </a:lnTo>
                  <a:lnTo>
                    <a:pt x="1221" y="1045"/>
                  </a:lnTo>
                  <a:lnTo>
                    <a:pt x="1184" y="1095"/>
                  </a:lnTo>
                  <a:lnTo>
                    <a:pt x="1142" y="1142"/>
                  </a:lnTo>
                  <a:lnTo>
                    <a:pt x="1095" y="1184"/>
                  </a:lnTo>
                  <a:lnTo>
                    <a:pt x="1045" y="1221"/>
                  </a:lnTo>
                  <a:lnTo>
                    <a:pt x="992" y="1254"/>
                  </a:lnTo>
                  <a:lnTo>
                    <a:pt x="934" y="1280"/>
                  </a:lnTo>
                  <a:lnTo>
                    <a:pt x="875" y="1302"/>
                  </a:lnTo>
                  <a:lnTo>
                    <a:pt x="813" y="1319"/>
                  </a:lnTo>
                  <a:lnTo>
                    <a:pt x="749" y="1329"/>
                  </a:lnTo>
                  <a:lnTo>
                    <a:pt x="682" y="1332"/>
                  </a:lnTo>
                  <a:lnTo>
                    <a:pt x="682" y="1363"/>
                  </a:lnTo>
                  <a:lnTo>
                    <a:pt x="752" y="1360"/>
                  </a:lnTo>
                  <a:lnTo>
                    <a:pt x="819" y="1349"/>
                  </a:lnTo>
                  <a:lnTo>
                    <a:pt x="885" y="1332"/>
                  </a:lnTo>
                  <a:lnTo>
                    <a:pt x="947" y="1310"/>
                  </a:lnTo>
                  <a:lnTo>
                    <a:pt x="1006" y="1280"/>
                  </a:lnTo>
                  <a:lnTo>
                    <a:pt x="1062" y="1246"/>
                  </a:lnTo>
                  <a:lnTo>
                    <a:pt x="1115" y="1207"/>
                  </a:lnTo>
                  <a:lnTo>
                    <a:pt x="1163" y="1164"/>
                  </a:lnTo>
                  <a:lnTo>
                    <a:pt x="1209" y="1115"/>
                  </a:lnTo>
                  <a:lnTo>
                    <a:pt x="1247" y="1062"/>
                  </a:lnTo>
                  <a:lnTo>
                    <a:pt x="1282" y="1006"/>
                  </a:lnTo>
                  <a:lnTo>
                    <a:pt x="1310" y="947"/>
                  </a:lnTo>
                  <a:lnTo>
                    <a:pt x="1333" y="885"/>
                  </a:lnTo>
                  <a:lnTo>
                    <a:pt x="1350" y="819"/>
                  </a:lnTo>
                  <a:lnTo>
                    <a:pt x="1361" y="752"/>
                  </a:lnTo>
                  <a:lnTo>
                    <a:pt x="1364" y="682"/>
                  </a:lnTo>
                  <a:lnTo>
                    <a:pt x="1361" y="612"/>
                  </a:lnTo>
                  <a:lnTo>
                    <a:pt x="1350" y="545"/>
                  </a:lnTo>
                  <a:lnTo>
                    <a:pt x="1333" y="480"/>
                  </a:lnTo>
                  <a:lnTo>
                    <a:pt x="1310" y="418"/>
                  </a:lnTo>
                  <a:lnTo>
                    <a:pt x="1282" y="358"/>
                  </a:lnTo>
                  <a:lnTo>
                    <a:pt x="1247" y="302"/>
                  </a:lnTo>
                  <a:lnTo>
                    <a:pt x="1209" y="249"/>
                  </a:lnTo>
                  <a:lnTo>
                    <a:pt x="1163" y="201"/>
                  </a:lnTo>
                  <a:lnTo>
                    <a:pt x="1115" y="156"/>
                  </a:lnTo>
                  <a:lnTo>
                    <a:pt x="1062" y="117"/>
                  </a:lnTo>
                  <a:lnTo>
                    <a:pt x="1006" y="83"/>
                  </a:lnTo>
                  <a:lnTo>
                    <a:pt x="947" y="55"/>
                  </a:lnTo>
                  <a:lnTo>
                    <a:pt x="885" y="31"/>
                  </a:lnTo>
                  <a:lnTo>
                    <a:pt x="819" y="14"/>
                  </a:lnTo>
                  <a:lnTo>
                    <a:pt x="752" y="3"/>
                  </a:lnTo>
                  <a:lnTo>
                    <a:pt x="682" y="0"/>
                  </a:lnTo>
                  <a:lnTo>
                    <a:pt x="612" y="3"/>
                  </a:lnTo>
                  <a:lnTo>
                    <a:pt x="545" y="14"/>
                  </a:lnTo>
                  <a:lnTo>
                    <a:pt x="480" y="31"/>
                  </a:lnTo>
                  <a:lnTo>
                    <a:pt x="417" y="55"/>
                  </a:lnTo>
                  <a:lnTo>
                    <a:pt x="358" y="83"/>
                  </a:lnTo>
                  <a:lnTo>
                    <a:pt x="302" y="117"/>
                  </a:lnTo>
                  <a:lnTo>
                    <a:pt x="249" y="156"/>
                  </a:lnTo>
                  <a:lnTo>
                    <a:pt x="201" y="201"/>
                  </a:lnTo>
                  <a:lnTo>
                    <a:pt x="156" y="249"/>
                  </a:lnTo>
                  <a:lnTo>
                    <a:pt x="117" y="302"/>
                  </a:lnTo>
                  <a:lnTo>
                    <a:pt x="83" y="358"/>
                  </a:lnTo>
                  <a:lnTo>
                    <a:pt x="55" y="418"/>
                  </a:lnTo>
                  <a:lnTo>
                    <a:pt x="31" y="480"/>
                  </a:lnTo>
                  <a:lnTo>
                    <a:pt x="14" y="545"/>
                  </a:lnTo>
                  <a:lnTo>
                    <a:pt x="3" y="612"/>
                  </a:lnTo>
                  <a:lnTo>
                    <a:pt x="0" y="682"/>
                  </a:lnTo>
                  <a:lnTo>
                    <a:pt x="3" y="752"/>
                  </a:lnTo>
                  <a:lnTo>
                    <a:pt x="14" y="819"/>
                  </a:lnTo>
                  <a:lnTo>
                    <a:pt x="31" y="885"/>
                  </a:lnTo>
                  <a:lnTo>
                    <a:pt x="55" y="947"/>
                  </a:lnTo>
                  <a:lnTo>
                    <a:pt x="83" y="1006"/>
                  </a:lnTo>
                  <a:lnTo>
                    <a:pt x="117" y="1062"/>
                  </a:lnTo>
                  <a:lnTo>
                    <a:pt x="156" y="1115"/>
                  </a:lnTo>
                  <a:lnTo>
                    <a:pt x="201" y="1164"/>
                  </a:lnTo>
                  <a:lnTo>
                    <a:pt x="249" y="1207"/>
                  </a:lnTo>
                  <a:lnTo>
                    <a:pt x="302" y="1246"/>
                  </a:lnTo>
                  <a:lnTo>
                    <a:pt x="358" y="1280"/>
                  </a:lnTo>
                  <a:lnTo>
                    <a:pt x="417" y="1310"/>
                  </a:lnTo>
                  <a:lnTo>
                    <a:pt x="480" y="1332"/>
                  </a:lnTo>
                  <a:lnTo>
                    <a:pt x="545" y="1349"/>
                  </a:lnTo>
                  <a:lnTo>
                    <a:pt x="612" y="1360"/>
                  </a:lnTo>
                  <a:lnTo>
                    <a:pt x="682" y="1363"/>
                  </a:lnTo>
                  <a:lnTo>
                    <a:pt x="682" y="1332"/>
                  </a:lnTo>
                  <a:close/>
                </a:path>
              </a:pathLst>
            </a:custGeom>
            <a:solidFill>
              <a:srgbClr val="FF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8" name="Freeform 79"/>
            <p:cNvSpPr>
              <a:spLocks/>
            </p:cNvSpPr>
            <p:nvPr/>
          </p:nvSpPr>
          <p:spPr bwMode="auto">
            <a:xfrm>
              <a:off x="5145" y="2544"/>
              <a:ext cx="69" cy="79"/>
            </a:xfrm>
            <a:custGeom>
              <a:avLst/>
              <a:gdLst>
                <a:gd name="T0" fmla="*/ 0 w 137"/>
                <a:gd name="T1" fmla="*/ 8 h 159"/>
                <a:gd name="T2" fmla="*/ 3 w 137"/>
                <a:gd name="T3" fmla="*/ 0 h 159"/>
                <a:gd name="T4" fmla="*/ 9 w 137"/>
                <a:gd name="T5" fmla="*/ 1 h 159"/>
                <a:gd name="T6" fmla="*/ 3 w 137"/>
                <a:gd name="T7" fmla="*/ 9 h 159"/>
                <a:gd name="T8" fmla="*/ 0 w 137"/>
                <a:gd name="T9" fmla="*/ 8 h 159"/>
                <a:gd name="T10" fmla="*/ 0 60000 65536"/>
                <a:gd name="T11" fmla="*/ 0 60000 65536"/>
                <a:gd name="T12" fmla="*/ 0 60000 65536"/>
                <a:gd name="T13" fmla="*/ 0 60000 65536"/>
                <a:gd name="T14" fmla="*/ 0 60000 65536"/>
                <a:gd name="T15" fmla="*/ 0 w 137"/>
                <a:gd name="T16" fmla="*/ 0 h 159"/>
                <a:gd name="T17" fmla="*/ 137 w 137"/>
                <a:gd name="T18" fmla="*/ 159 h 159"/>
              </a:gdLst>
              <a:ahLst/>
              <a:cxnLst>
                <a:cxn ang="T10">
                  <a:pos x="T0" y="T1"/>
                </a:cxn>
                <a:cxn ang="T11">
                  <a:pos x="T2" y="T3"/>
                </a:cxn>
                <a:cxn ang="T12">
                  <a:pos x="T4" y="T5"/>
                </a:cxn>
                <a:cxn ang="T13">
                  <a:pos x="T6" y="T7"/>
                </a:cxn>
                <a:cxn ang="T14">
                  <a:pos x="T8" y="T9"/>
                </a:cxn>
              </a:cxnLst>
              <a:rect l="T15" t="T16" r="T17" b="T18"/>
              <a:pathLst>
                <a:path w="137" h="159">
                  <a:moveTo>
                    <a:pt x="0" y="139"/>
                  </a:moveTo>
                  <a:lnTo>
                    <a:pt x="40" y="0"/>
                  </a:lnTo>
                  <a:lnTo>
                    <a:pt x="137" y="25"/>
                  </a:lnTo>
                  <a:lnTo>
                    <a:pt x="43" y="159"/>
                  </a:lnTo>
                  <a:lnTo>
                    <a:pt x="0" y="1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39" name="Freeform 80"/>
            <p:cNvSpPr>
              <a:spLocks/>
            </p:cNvSpPr>
            <p:nvPr/>
          </p:nvSpPr>
          <p:spPr bwMode="auto">
            <a:xfrm>
              <a:off x="4717" y="2850"/>
              <a:ext cx="209" cy="229"/>
            </a:xfrm>
            <a:custGeom>
              <a:avLst/>
              <a:gdLst>
                <a:gd name="T0" fmla="*/ 18 w 417"/>
                <a:gd name="T1" fmla="*/ 0 h 458"/>
                <a:gd name="T2" fmla="*/ 2 w 417"/>
                <a:gd name="T3" fmla="*/ 22 h 458"/>
                <a:gd name="T4" fmla="*/ 0 w 417"/>
                <a:gd name="T5" fmla="*/ 29 h 458"/>
                <a:gd name="T6" fmla="*/ 9 w 417"/>
                <a:gd name="T7" fmla="*/ 24 h 458"/>
                <a:gd name="T8" fmla="*/ 27 w 417"/>
                <a:gd name="T9" fmla="*/ 3 h 458"/>
                <a:gd name="T10" fmla="*/ 21 w 417"/>
                <a:gd name="T11" fmla="*/ 4 h 458"/>
                <a:gd name="T12" fmla="*/ 18 w 417"/>
                <a:gd name="T13" fmla="*/ 0 h 458"/>
                <a:gd name="T14" fmla="*/ 0 60000 65536"/>
                <a:gd name="T15" fmla="*/ 0 60000 65536"/>
                <a:gd name="T16" fmla="*/ 0 60000 65536"/>
                <a:gd name="T17" fmla="*/ 0 60000 65536"/>
                <a:gd name="T18" fmla="*/ 0 60000 65536"/>
                <a:gd name="T19" fmla="*/ 0 60000 65536"/>
                <a:gd name="T20" fmla="*/ 0 60000 65536"/>
                <a:gd name="T21" fmla="*/ 0 w 417"/>
                <a:gd name="T22" fmla="*/ 0 h 458"/>
                <a:gd name="T23" fmla="*/ 417 w 417"/>
                <a:gd name="T24" fmla="*/ 458 h 4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458">
                  <a:moveTo>
                    <a:pt x="285" y="0"/>
                  </a:moveTo>
                  <a:lnTo>
                    <a:pt x="25" y="338"/>
                  </a:lnTo>
                  <a:lnTo>
                    <a:pt x="0" y="458"/>
                  </a:lnTo>
                  <a:lnTo>
                    <a:pt x="131" y="374"/>
                  </a:lnTo>
                  <a:lnTo>
                    <a:pt x="417" y="44"/>
                  </a:lnTo>
                  <a:lnTo>
                    <a:pt x="322" y="55"/>
                  </a:lnTo>
                  <a:lnTo>
                    <a:pt x="285" y="0"/>
                  </a:lnTo>
                  <a:close/>
                </a:path>
              </a:pathLst>
            </a:custGeom>
            <a:solidFill>
              <a:srgbClr val="FFCC0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0" name="Freeform 81"/>
            <p:cNvSpPr>
              <a:spLocks/>
            </p:cNvSpPr>
            <p:nvPr/>
          </p:nvSpPr>
          <p:spPr bwMode="auto">
            <a:xfrm>
              <a:off x="4918" y="2616"/>
              <a:ext cx="286" cy="489"/>
            </a:xfrm>
            <a:custGeom>
              <a:avLst/>
              <a:gdLst>
                <a:gd name="T0" fmla="*/ 30 w 571"/>
                <a:gd name="T1" fmla="*/ 0 h 976"/>
                <a:gd name="T2" fmla="*/ 23 w 571"/>
                <a:gd name="T3" fmla="*/ 1 h 976"/>
                <a:gd name="T4" fmla="*/ 18 w 571"/>
                <a:gd name="T5" fmla="*/ 5 h 976"/>
                <a:gd name="T6" fmla="*/ 17 w 571"/>
                <a:gd name="T7" fmla="*/ 9 h 976"/>
                <a:gd name="T8" fmla="*/ 0 w 571"/>
                <a:gd name="T9" fmla="*/ 25 h 976"/>
                <a:gd name="T10" fmla="*/ 3 w 571"/>
                <a:gd name="T11" fmla="*/ 32 h 976"/>
                <a:gd name="T12" fmla="*/ 19 w 571"/>
                <a:gd name="T13" fmla="*/ 13 h 976"/>
                <a:gd name="T14" fmla="*/ 20 w 571"/>
                <a:gd name="T15" fmla="*/ 16 h 976"/>
                <a:gd name="T16" fmla="*/ 25 w 571"/>
                <a:gd name="T17" fmla="*/ 16 h 976"/>
                <a:gd name="T18" fmla="*/ 17 w 571"/>
                <a:gd name="T19" fmla="*/ 62 h 976"/>
                <a:gd name="T20" fmla="*/ 23 w 571"/>
                <a:gd name="T21" fmla="*/ 51 h 976"/>
                <a:gd name="T22" fmla="*/ 29 w 571"/>
                <a:gd name="T23" fmla="*/ 17 h 976"/>
                <a:gd name="T24" fmla="*/ 29 w 571"/>
                <a:gd name="T25" fmla="*/ 11 h 976"/>
                <a:gd name="T26" fmla="*/ 25 w 571"/>
                <a:gd name="T27" fmla="*/ 10 h 976"/>
                <a:gd name="T28" fmla="*/ 24 w 571"/>
                <a:gd name="T29" fmla="*/ 8 h 976"/>
                <a:gd name="T30" fmla="*/ 27 w 571"/>
                <a:gd name="T31" fmla="*/ 5 h 976"/>
                <a:gd name="T32" fmla="*/ 31 w 571"/>
                <a:gd name="T33" fmla="*/ 6 h 976"/>
                <a:gd name="T34" fmla="*/ 29 w 571"/>
                <a:gd name="T35" fmla="*/ 11 h 976"/>
                <a:gd name="T36" fmla="*/ 29 w 571"/>
                <a:gd name="T37" fmla="*/ 18 h 976"/>
                <a:gd name="T38" fmla="*/ 36 w 571"/>
                <a:gd name="T39" fmla="*/ 12 h 976"/>
                <a:gd name="T40" fmla="*/ 35 w 571"/>
                <a:gd name="T41" fmla="*/ 4 h 976"/>
                <a:gd name="T42" fmla="*/ 30 w 571"/>
                <a:gd name="T43" fmla="*/ 0 h 9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71"/>
                <a:gd name="T67" fmla="*/ 0 h 976"/>
                <a:gd name="T68" fmla="*/ 571 w 571"/>
                <a:gd name="T69" fmla="*/ 976 h 9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71" h="976">
                  <a:moveTo>
                    <a:pt x="467" y="0"/>
                  </a:moveTo>
                  <a:lnTo>
                    <a:pt x="361" y="3"/>
                  </a:lnTo>
                  <a:lnTo>
                    <a:pt x="282" y="67"/>
                  </a:lnTo>
                  <a:lnTo>
                    <a:pt x="269" y="135"/>
                  </a:lnTo>
                  <a:lnTo>
                    <a:pt x="0" y="399"/>
                  </a:lnTo>
                  <a:lnTo>
                    <a:pt x="34" y="497"/>
                  </a:lnTo>
                  <a:lnTo>
                    <a:pt x="291" y="205"/>
                  </a:lnTo>
                  <a:lnTo>
                    <a:pt x="317" y="246"/>
                  </a:lnTo>
                  <a:lnTo>
                    <a:pt x="388" y="254"/>
                  </a:lnTo>
                  <a:lnTo>
                    <a:pt x="258" y="976"/>
                  </a:lnTo>
                  <a:lnTo>
                    <a:pt x="366" y="805"/>
                  </a:lnTo>
                  <a:lnTo>
                    <a:pt x="453" y="268"/>
                  </a:lnTo>
                  <a:lnTo>
                    <a:pt x="458" y="170"/>
                  </a:lnTo>
                  <a:lnTo>
                    <a:pt x="394" y="157"/>
                  </a:lnTo>
                  <a:lnTo>
                    <a:pt x="377" y="124"/>
                  </a:lnTo>
                  <a:lnTo>
                    <a:pt x="423" y="78"/>
                  </a:lnTo>
                  <a:lnTo>
                    <a:pt x="487" y="87"/>
                  </a:lnTo>
                  <a:lnTo>
                    <a:pt x="458" y="170"/>
                  </a:lnTo>
                  <a:lnTo>
                    <a:pt x="456" y="276"/>
                  </a:lnTo>
                  <a:lnTo>
                    <a:pt x="571" y="179"/>
                  </a:lnTo>
                  <a:lnTo>
                    <a:pt x="545" y="56"/>
                  </a:lnTo>
                  <a:lnTo>
                    <a:pt x="467"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1" name="Freeform 82"/>
            <p:cNvSpPr>
              <a:spLocks/>
            </p:cNvSpPr>
            <p:nvPr/>
          </p:nvSpPr>
          <p:spPr bwMode="auto">
            <a:xfrm>
              <a:off x="5032" y="2749"/>
              <a:ext cx="88" cy="442"/>
            </a:xfrm>
            <a:custGeom>
              <a:avLst/>
              <a:gdLst>
                <a:gd name="T0" fmla="*/ 8 w 178"/>
                <a:gd name="T1" fmla="*/ 0 h 884"/>
                <a:gd name="T2" fmla="*/ 0 w 178"/>
                <a:gd name="T3" fmla="*/ 55 h 884"/>
                <a:gd name="T4" fmla="*/ 9 w 178"/>
                <a:gd name="T5" fmla="*/ 33 h 884"/>
                <a:gd name="T6" fmla="*/ 3 w 178"/>
                <a:gd name="T7" fmla="*/ 42 h 884"/>
                <a:gd name="T8" fmla="*/ 11 w 178"/>
                <a:gd name="T9" fmla="*/ 0 h 884"/>
                <a:gd name="T10" fmla="*/ 8 w 178"/>
                <a:gd name="T11" fmla="*/ 0 h 884"/>
                <a:gd name="T12" fmla="*/ 0 60000 65536"/>
                <a:gd name="T13" fmla="*/ 0 60000 65536"/>
                <a:gd name="T14" fmla="*/ 0 60000 65536"/>
                <a:gd name="T15" fmla="*/ 0 60000 65536"/>
                <a:gd name="T16" fmla="*/ 0 60000 65536"/>
                <a:gd name="T17" fmla="*/ 0 60000 65536"/>
                <a:gd name="T18" fmla="*/ 0 w 178"/>
                <a:gd name="T19" fmla="*/ 0 h 884"/>
                <a:gd name="T20" fmla="*/ 178 w 178"/>
                <a:gd name="T21" fmla="*/ 884 h 884"/>
              </a:gdLst>
              <a:ahLst/>
              <a:cxnLst>
                <a:cxn ang="T12">
                  <a:pos x="T0" y="T1"/>
                </a:cxn>
                <a:cxn ang="T13">
                  <a:pos x="T2" y="T3"/>
                </a:cxn>
                <a:cxn ang="T14">
                  <a:pos x="T4" y="T5"/>
                </a:cxn>
                <a:cxn ang="T15">
                  <a:pos x="T6" y="T7"/>
                </a:cxn>
                <a:cxn ang="T16">
                  <a:pos x="T8" y="T9"/>
                </a:cxn>
                <a:cxn ang="T17">
                  <a:pos x="T10" y="T11"/>
                </a:cxn>
              </a:cxnLst>
              <a:rect l="T18" t="T19" r="T20" b="T21"/>
              <a:pathLst>
                <a:path w="178" h="884">
                  <a:moveTo>
                    <a:pt x="134" y="0"/>
                  </a:moveTo>
                  <a:lnTo>
                    <a:pt x="0" y="884"/>
                  </a:lnTo>
                  <a:lnTo>
                    <a:pt x="150" y="528"/>
                  </a:lnTo>
                  <a:lnTo>
                    <a:pt x="61" y="657"/>
                  </a:lnTo>
                  <a:lnTo>
                    <a:pt x="178" y="0"/>
                  </a:lnTo>
                  <a:lnTo>
                    <a:pt x="1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2" name="Freeform 83"/>
            <p:cNvSpPr>
              <a:spLocks/>
            </p:cNvSpPr>
            <p:nvPr/>
          </p:nvSpPr>
          <p:spPr bwMode="auto">
            <a:xfrm>
              <a:off x="5044" y="2605"/>
              <a:ext cx="143" cy="156"/>
            </a:xfrm>
            <a:custGeom>
              <a:avLst/>
              <a:gdLst>
                <a:gd name="T0" fmla="*/ 17 w 287"/>
                <a:gd name="T1" fmla="*/ 4 h 314"/>
                <a:gd name="T2" fmla="*/ 12 w 287"/>
                <a:gd name="T3" fmla="*/ 0 h 314"/>
                <a:gd name="T4" fmla="*/ 5 w 287"/>
                <a:gd name="T5" fmla="*/ 1 h 314"/>
                <a:gd name="T6" fmla="*/ 1 w 287"/>
                <a:gd name="T7" fmla="*/ 5 h 314"/>
                <a:gd name="T8" fmla="*/ 0 w 287"/>
                <a:gd name="T9" fmla="*/ 13 h 314"/>
                <a:gd name="T10" fmla="*/ 3 w 287"/>
                <a:gd name="T11" fmla="*/ 18 h 314"/>
                <a:gd name="T12" fmla="*/ 12 w 287"/>
                <a:gd name="T13" fmla="*/ 19 h 314"/>
                <a:gd name="T14" fmla="*/ 16 w 287"/>
                <a:gd name="T15" fmla="*/ 17 h 314"/>
                <a:gd name="T16" fmla="*/ 6 w 287"/>
                <a:gd name="T17" fmla="*/ 16 h 314"/>
                <a:gd name="T18" fmla="*/ 2 w 287"/>
                <a:gd name="T19" fmla="*/ 11 h 314"/>
                <a:gd name="T20" fmla="*/ 4 w 287"/>
                <a:gd name="T21" fmla="*/ 3 h 314"/>
                <a:gd name="T22" fmla="*/ 12 w 287"/>
                <a:gd name="T23" fmla="*/ 2 h 314"/>
                <a:gd name="T24" fmla="*/ 17 w 287"/>
                <a:gd name="T25" fmla="*/ 4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314"/>
                <a:gd name="T41" fmla="*/ 287 w 287"/>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314">
                  <a:moveTo>
                    <a:pt x="287" y="74"/>
                  </a:moveTo>
                  <a:lnTo>
                    <a:pt x="206" y="0"/>
                  </a:lnTo>
                  <a:lnTo>
                    <a:pt x="92" y="18"/>
                  </a:lnTo>
                  <a:lnTo>
                    <a:pt x="20" y="94"/>
                  </a:lnTo>
                  <a:lnTo>
                    <a:pt x="0" y="220"/>
                  </a:lnTo>
                  <a:lnTo>
                    <a:pt x="61" y="289"/>
                  </a:lnTo>
                  <a:lnTo>
                    <a:pt x="195" y="314"/>
                  </a:lnTo>
                  <a:lnTo>
                    <a:pt x="259" y="273"/>
                  </a:lnTo>
                  <a:lnTo>
                    <a:pt x="97" y="261"/>
                  </a:lnTo>
                  <a:lnTo>
                    <a:pt x="41" y="183"/>
                  </a:lnTo>
                  <a:lnTo>
                    <a:pt x="69" y="61"/>
                  </a:lnTo>
                  <a:lnTo>
                    <a:pt x="203" y="46"/>
                  </a:lnTo>
                  <a:lnTo>
                    <a:pt x="28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3" name="Freeform 84"/>
            <p:cNvSpPr>
              <a:spLocks/>
            </p:cNvSpPr>
            <p:nvPr/>
          </p:nvSpPr>
          <p:spPr bwMode="auto">
            <a:xfrm>
              <a:off x="5095" y="2649"/>
              <a:ext cx="68" cy="55"/>
            </a:xfrm>
            <a:custGeom>
              <a:avLst/>
              <a:gdLst>
                <a:gd name="T0" fmla="*/ 6 w 137"/>
                <a:gd name="T1" fmla="*/ 0 h 111"/>
                <a:gd name="T2" fmla="*/ 2 w 137"/>
                <a:gd name="T3" fmla="*/ 0 h 111"/>
                <a:gd name="T4" fmla="*/ 0 w 137"/>
                <a:gd name="T5" fmla="*/ 3 h 111"/>
                <a:gd name="T6" fmla="*/ 1 w 137"/>
                <a:gd name="T7" fmla="*/ 6 h 111"/>
                <a:gd name="T8" fmla="*/ 7 w 137"/>
                <a:gd name="T9" fmla="*/ 6 h 111"/>
                <a:gd name="T10" fmla="*/ 8 w 137"/>
                <a:gd name="T11" fmla="*/ 4 h 111"/>
                <a:gd name="T12" fmla="*/ 4 w 137"/>
                <a:gd name="T13" fmla="*/ 5 h 111"/>
                <a:gd name="T14" fmla="*/ 2 w 137"/>
                <a:gd name="T15" fmla="*/ 3 h 111"/>
                <a:gd name="T16" fmla="*/ 6 w 137"/>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11"/>
                <a:gd name="T29" fmla="*/ 137 w 137"/>
                <a:gd name="T30" fmla="*/ 111 h 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11">
                  <a:moveTo>
                    <a:pt x="102" y="0"/>
                  </a:moveTo>
                  <a:lnTo>
                    <a:pt x="36" y="10"/>
                  </a:lnTo>
                  <a:lnTo>
                    <a:pt x="0" y="63"/>
                  </a:lnTo>
                  <a:lnTo>
                    <a:pt x="31" y="111"/>
                  </a:lnTo>
                  <a:lnTo>
                    <a:pt x="117" y="111"/>
                  </a:lnTo>
                  <a:lnTo>
                    <a:pt x="137" y="70"/>
                  </a:lnTo>
                  <a:lnTo>
                    <a:pt x="64" y="86"/>
                  </a:lnTo>
                  <a:lnTo>
                    <a:pt x="44" y="58"/>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4" name="Freeform 85"/>
            <p:cNvSpPr>
              <a:spLocks/>
            </p:cNvSpPr>
            <p:nvPr/>
          </p:nvSpPr>
          <p:spPr bwMode="auto">
            <a:xfrm>
              <a:off x="4782" y="2711"/>
              <a:ext cx="278" cy="326"/>
            </a:xfrm>
            <a:custGeom>
              <a:avLst/>
              <a:gdLst>
                <a:gd name="T0" fmla="*/ 35 w 554"/>
                <a:gd name="T1" fmla="*/ 3 h 653"/>
                <a:gd name="T2" fmla="*/ 0 w 554"/>
                <a:gd name="T3" fmla="*/ 40 h 653"/>
                <a:gd name="T4" fmla="*/ 34 w 554"/>
                <a:gd name="T5" fmla="*/ 0 h 653"/>
                <a:gd name="T6" fmla="*/ 35 w 554"/>
                <a:gd name="T7" fmla="*/ 3 h 653"/>
                <a:gd name="T8" fmla="*/ 0 60000 65536"/>
                <a:gd name="T9" fmla="*/ 0 60000 65536"/>
                <a:gd name="T10" fmla="*/ 0 60000 65536"/>
                <a:gd name="T11" fmla="*/ 0 60000 65536"/>
                <a:gd name="T12" fmla="*/ 0 w 554"/>
                <a:gd name="T13" fmla="*/ 0 h 653"/>
                <a:gd name="T14" fmla="*/ 554 w 554"/>
                <a:gd name="T15" fmla="*/ 653 h 653"/>
              </a:gdLst>
              <a:ahLst/>
              <a:cxnLst>
                <a:cxn ang="T8">
                  <a:pos x="T0" y="T1"/>
                </a:cxn>
                <a:cxn ang="T9">
                  <a:pos x="T2" y="T3"/>
                </a:cxn>
                <a:cxn ang="T10">
                  <a:pos x="T4" y="T5"/>
                </a:cxn>
                <a:cxn ang="T11">
                  <a:pos x="T6" y="T7"/>
                </a:cxn>
              </a:cxnLst>
              <a:rect l="T12" t="T13" r="T14" b="T15"/>
              <a:pathLst>
                <a:path w="554" h="653">
                  <a:moveTo>
                    <a:pt x="554" y="49"/>
                  </a:moveTo>
                  <a:lnTo>
                    <a:pt x="0" y="653"/>
                  </a:lnTo>
                  <a:lnTo>
                    <a:pt x="539" y="0"/>
                  </a:lnTo>
                  <a:lnTo>
                    <a:pt x="554"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5" name="Freeform 86"/>
            <p:cNvSpPr>
              <a:spLocks/>
            </p:cNvSpPr>
            <p:nvPr/>
          </p:nvSpPr>
          <p:spPr bwMode="auto">
            <a:xfrm>
              <a:off x="4860" y="2813"/>
              <a:ext cx="74" cy="64"/>
            </a:xfrm>
            <a:custGeom>
              <a:avLst/>
              <a:gdLst>
                <a:gd name="T0" fmla="*/ 6 w 150"/>
                <a:gd name="T1" fmla="*/ 0 h 128"/>
                <a:gd name="T2" fmla="*/ 1 w 150"/>
                <a:gd name="T3" fmla="*/ 1 h 128"/>
                <a:gd name="T4" fmla="*/ 0 w 150"/>
                <a:gd name="T5" fmla="*/ 4 h 128"/>
                <a:gd name="T6" fmla="*/ 2 w 150"/>
                <a:gd name="T7" fmla="*/ 8 h 128"/>
                <a:gd name="T8" fmla="*/ 8 w 150"/>
                <a:gd name="T9" fmla="*/ 7 h 128"/>
                <a:gd name="T10" fmla="*/ 9 w 150"/>
                <a:gd name="T11" fmla="*/ 5 h 128"/>
                <a:gd name="T12" fmla="*/ 8 w 150"/>
                <a:gd name="T13" fmla="*/ 1 h 128"/>
                <a:gd name="T14" fmla="*/ 6 w 150"/>
                <a:gd name="T15" fmla="*/ 0 h 12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128"/>
                <a:gd name="T26" fmla="*/ 150 w 150"/>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128">
                  <a:moveTo>
                    <a:pt x="97" y="0"/>
                  </a:moveTo>
                  <a:lnTo>
                    <a:pt x="16" y="25"/>
                  </a:lnTo>
                  <a:lnTo>
                    <a:pt x="0" y="73"/>
                  </a:lnTo>
                  <a:lnTo>
                    <a:pt x="37" y="128"/>
                  </a:lnTo>
                  <a:lnTo>
                    <a:pt x="132" y="117"/>
                  </a:lnTo>
                  <a:lnTo>
                    <a:pt x="150" y="86"/>
                  </a:lnTo>
                  <a:lnTo>
                    <a:pt x="129" y="17"/>
                  </a:lnTo>
                  <a:lnTo>
                    <a:pt x="97" y="0"/>
                  </a:lnTo>
                  <a:close/>
                </a:path>
              </a:pathLst>
            </a:custGeom>
            <a:solidFill>
              <a:srgbClr val="EAD6A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6" name="Freeform 87"/>
            <p:cNvSpPr>
              <a:spLocks/>
            </p:cNvSpPr>
            <p:nvPr/>
          </p:nvSpPr>
          <p:spPr bwMode="auto">
            <a:xfrm>
              <a:off x="4703" y="2826"/>
              <a:ext cx="217" cy="276"/>
            </a:xfrm>
            <a:custGeom>
              <a:avLst/>
              <a:gdLst>
                <a:gd name="T0" fmla="*/ 27 w 435"/>
                <a:gd name="T1" fmla="*/ 6 h 551"/>
                <a:gd name="T2" fmla="*/ 22 w 435"/>
                <a:gd name="T3" fmla="*/ 6 h 551"/>
                <a:gd name="T4" fmla="*/ 20 w 435"/>
                <a:gd name="T5" fmla="*/ 3 h 551"/>
                <a:gd name="T6" fmla="*/ 20 w 435"/>
                <a:gd name="T7" fmla="*/ 0 h 551"/>
                <a:gd name="T8" fmla="*/ 2 w 435"/>
                <a:gd name="T9" fmla="*/ 25 h 551"/>
                <a:gd name="T10" fmla="*/ 0 w 435"/>
                <a:gd name="T11" fmla="*/ 35 h 551"/>
                <a:gd name="T12" fmla="*/ 9 w 435"/>
                <a:gd name="T13" fmla="*/ 27 h 551"/>
                <a:gd name="T14" fmla="*/ 2 w 435"/>
                <a:gd name="T15" fmla="*/ 30 h 551"/>
                <a:gd name="T16" fmla="*/ 5 w 435"/>
                <a:gd name="T17" fmla="*/ 24 h 551"/>
                <a:gd name="T18" fmla="*/ 19 w 435"/>
                <a:gd name="T19" fmla="*/ 5 h 551"/>
                <a:gd name="T20" fmla="*/ 21 w 435"/>
                <a:gd name="T21" fmla="*/ 8 h 551"/>
                <a:gd name="T22" fmla="*/ 27 w 435"/>
                <a:gd name="T23" fmla="*/ 6 h 5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5"/>
                <a:gd name="T37" fmla="*/ 0 h 551"/>
                <a:gd name="T38" fmla="*/ 435 w 435"/>
                <a:gd name="T39" fmla="*/ 551 h 5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5" h="551">
                  <a:moveTo>
                    <a:pt x="435" y="89"/>
                  </a:moveTo>
                  <a:lnTo>
                    <a:pt x="364" y="89"/>
                  </a:lnTo>
                  <a:lnTo>
                    <a:pt x="324" y="48"/>
                  </a:lnTo>
                  <a:lnTo>
                    <a:pt x="329" y="0"/>
                  </a:lnTo>
                  <a:lnTo>
                    <a:pt x="45" y="385"/>
                  </a:lnTo>
                  <a:lnTo>
                    <a:pt x="0" y="551"/>
                  </a:lnTo>
                  <a:lnTo>
                    <a:pt x="159" y="422"/>
                  </a:lnTo>
                  <a:lnTo>
                    <a:pt x="36" y="475"/>
                  </a:lnTo>
                  <a:lnTo>
                    <a:pt x="81" y="374"/>
                  </a:lnTo>
                  <a:lnTo>
                    <a:pt x="313" y="73"/>
                  </a:lnTo>
                  <a:lnTo>
                    <a:pt x="344" y="126"/>
                  </a:lnTo>
                  <a:lnTo>
                    <a:pt x="435"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7" name="Freeform 88"/>
            <p:cNvSpPr>
              <a:spLocks/>
            </p:cNvSpPr>
            <p:nvPr/>
          </p:nvSpPr>
          <p:spPr bwMode="auto">
            <a:xfrm>
              <a:off x="4874" y="2806"/>
              <a:ext cx="60" cy="50"/>
            </a:xfrm>
            <a:custGeom>
              <a:avLst/>
              <a:gdLst>
                <a:gd name="T0" fmla="*/ 0 w 122"/>
                <a:gd name="T1" fmla="*/ 2 h 102"/>
                <a:gd name="T2" fmla="*/ 4 w 122"/>
                <a:gd name="T3" fmla="*/ 0 h 102"/>
                <a:gd name="T4" fmla="*/ 7 w 122"/>
                <a:gd name="T5" fmla="*/ 1 h 102"/>
                <a:gd name="T6" fmla="*/ 7 w 122"/>
                <a:gd name="T7" fmla="*/ 6 h 102"/>
                <a:gd name="T8" fmla="*/ 5 w 122"/>
                <a:gd name="T9" fmla="*/ 2 h 102"/>
                <a:gd name="T10" fmla="*/ 0 w 122"/>
                <a:gd name="T11" fmla="*/ 2 h 102"/>
                <a:gd name="T12" fmla="*/ 0 60000 65536"/>
                <a:gd name="T13" fmla="*/ 0 60000 65536"/>
                <a:gd name="T14" fmla="*/ 0 60000 65536"/>
                <a:gd name="T15" fmla="*/ 0 60000 65536"/>
                <a:gd name="T16" fmla="*/ 0 60000 65536"/>
                <a:gd name="T17" fmla="*/ 0 60000 65536"/>
                <a:gd name="T18" fmla="*/ 0 w 122"/>
                <a:gd name="T19" fmla="*/ 0 h 102"/>
                <a:gd name="T20" fmla="*/ 122 w 122"/>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122" h="102">
                  <a:moveTo>
                    <a:pt x="0" y="36"/>
                  </a:moveTo>
                  <a:lnTo>
                    <a:pt x="69" y="0"/>
                  </a:lnTo>
                  <a:lnTo>
                    <a:pt x="117" y="28"/>
                  </a:lnTo>
                  <a:lnTo>
                    <a:pt x="122" y="102"/>
                  </a:lnTo>
                  <a:lnTo>
                    <a:pt x="94" y="4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8" name="Freeform 89"/>
            <p:cNvSpPr>
              <a:spLocks/>
            </p:cNvSpPr>
            <p:nvPr/>
          </p:nvSpPr>
          <p:spPr bwMode="auto">
            <a:xfrm>
              <a:off x="4884" y="2840"/>
              <a:ext cx="28" cy="15"/>
            </a:xfrm>
            <a:custGeom>
              <a:avLst/>
              <a:gdLst>
                <a:gd name="T0" fmla="*/ 3 w 56"/>
                <a:gd name="T1" fmla="*/ 1 h 29"/>
                <a:gd name="T2" fmla="*/ 0 w 56"/>
                <a:gd name="T3" fmla="*/ 0 h 29"/>
                <a:gd name="T4" fmla="*/ 1 w 56"/>
                <a:gd name="T5" fmla="*/ 2 h 29"/>
                <a:gd name="T6" fmla="*/ 4 w 56"/>
                <a:gd name="T7" fmla="*/ 2 h 29"/>
                <a:gd name="T8" fmla="*/ 3 w 56"/>
                <a:gd name="T9" fmla="*/ 1 h 29"/>
                <a:gd name="T10" fmla="*/ 0 60000 65536"/>
                <a:gd name="T11" fmla="*/ 0 60000 65536"/>
                <a:gd name="T12" fmla="*/ 0 60000 65536"/>
                <a:gd name="T13" fmla="*/ 0 60000 65536"/>
                <a:gd name="T14" fmla="*/ 0 60000 65536"/>
                <a:gd name="T15" fmla="*/ 0 w 56"/>
                <a:gd name="T16" fmla="*/ 0 h 29"/>
                <a:gd name="T17" fmla="*/ 56 w 56"/>
                <a:gd name="T18" fmla="*/ 29 h 29"/>
              </a:gdLst>
              <a:ahLst/>
              <a:cxnLst>
                <a:cxn ang="T10">
                  <a:pos x="T0" y="T1"/>
                </a:cxn>
                <a:cxn ang="T11">
                  <a:pos x="T2" y="T3"/>
                </a:cxn>
                <a:cxn ang="T12">
                  <a:pos x="T4" y="T5"/>
                </a:cxn>
                <a:cxn ang="T13">
                  <a:pos x="T6" y="T7"/>
                </a:cxn>
                <a:cxn ang="T14">
                  <a:pos x="T8" y="T9"/>
                </a:cxn>
              </a:cxnLst>
              <a:rect l="T15" t="T16" r="T17" b="T18"/>
              <a:pathLst>
                <a:path w="56" h="29">
                  <a:moveTo>
                    <a:pt x="36" y="5"/>
                  </a:moveTo>
                  <a:lnTo>
                    <a:pt x="0" y="0"/>
                  </a:lnTo>
                  <a:lnTo>
                    <a:pt x="16" y="29"/>
                  </a:lnTo>
                  <a:lnTo>
                    <a:pt x="56" y="29"/>
                  </a:lnTo>
                  <a:lnTo>
                    <a:pt x="3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49" name="Freeform 90"/>
            <p:cNvSpPr>
              <a:spLocks/>
            </p:cNvSpPr>
            <p:nvPr/>
          </p:nvSpPr>
          <p:spPr bwMode="auto">
            <a:xfrm>
              <a:off x="4784" y="2897"/>
              <a:ext cx="96" cy="73"/>
            </a:xfrm>
            <a:custGeom>
              <a:avLst/>
              <a:gdLst>
                <a:gd name="T0" fmla="*/ 12 w 192"/>
                <a:gd name="T1" fmla="*/ 3 h 146"/>
                <a:gd name="T2" fmla="*/ 6 w 192"/>
                <a:gd name="T3" fmla="*/ 3 h 146"/>
                <a:gd name="T4" fmla="*/ 5 w 192"/>
                <a:gd name="T5" fmla="*/ 0 h 146"/>
                <a:gd name="T6" fmla="*/ 0 w 192"/>
                <a:gd name="T7" fmla="*/ 5 h 146"/>
                <a:gd name="T8" fmla="*/ 3 w 192"/>
                <a:gd name="T9" fmla="*/ 9 h 146"/>
                <a:gd name="T10" fmla="*/ 7 w 192"/>
                <a:gd name="T11" fmla="*/ 9 h 146"/>
                <a:gd name="T12" fmla="*/ 12 w 192"/>
                <a:gd name="T13" fmla="*/ 3 h 146"/>
                <a:gd name="T14" fmla="*/ 0 60000 65536"/>
                <a:gd name="T15" fmla="*/ 0 60000 65536"/>
                <a:gd name="T16" fmla="*/ 0 60000 65536"/>
                <a:gd name="T17" fmla="*/ 0 60000 65536"/>
                <a:gd name="T18" fmla="*/ 0 60000 65536"/>
                <a:gd name="T19" fmla="*/ 0 60000 65536"/>
                <a:gd name="T20" fmla="*/ 0 60000 65536"/>
                <a:gd name="T21" fmla="*/ 0 w 192"/>
                <a:gd name="T22" fmla="*/ 0 h 146"/>
                <a:gd name="T23" fmla="*/ 192 w 192"/>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146">
                  <a:moveTo>
                    <a:pt x="192" y="57"/>
                  </a:moveTo>
                  <a:lnTo>
                    <a:pt x="101" y="57"/>
                  </a:lnTo>
                  <a:lnTo>
                    <a:pt x="78" y="0"/>
                  </a:lnTo>
                  <a:lnTo>
                    <a:pt x="0" y="93"/>
                  </a:lnTo>
                  <a:lnTo>
                    <a:pt x="45" y="138"/>
                  </a:lnTo>
                  <a:lnTo>
                    <a:pt x="114" y="146"/>
                  </a:lnTo>
                  <a:lnTo>
                    <a:pt x="192"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0" name="Freeform 91"/>
            <p:cNvSpPr>
              <a:spLocks/>
            </p:cNvSpPr>
            <p:nvPr/>
          </p:nvSpPr>
          <p:spPr bwMode="auto">
            <a:xfrm>
              <a:off x="4918" y="2670"/>
              <a:ext cx="136" cy="150"/>
            </a:xfrm>
            <a:custGeom>
              <a:avLst/>
              <a:gdLst>
                <a:gd name="T0" fmla="*/ 17 w 272"/>
                <a:gd name="T1" fmla="*/ 0 h 299"/>
                <a:gd name="T2" fmla="*/ 0 w 272"/>
                <a:gd name="T3" fmla="*/ 19 h 299"/>
                <a:gd name="T4" fmla="*/ 1 w 272"/>
                <a:gd name="T5" fmla="*/ 19 h 299"/>
                <a:gd name="T6" fmla="*/ 17 w 272"/>
                <a:gd name="T7" fmla="*/ 3 h 299"/>
                <a:gd name="T8" fmla="*/ 17 w 272"/>
                <a:gd name="T9" fmla="*/ 0 h 299"/>
                <a:gd name="T10" fmla="*/ 0 60000 65536"/>
                <a:gd name="T11" fmla="*/ 0 60000 65536"/>
                <a:gd name="T12" fmla="*/ 0 60000 65536"/>
                <a:gd name="T13" fmla="*/ 0 60000 65536"/>
                <a:gd name="T14" fmla="*/ 0 60000 65536"/>
                <a:gd name="T15" fmla="*/ 0 w 272"/>
                <a:gd name="T16" fmla="*/ 0 h 299"/>
                <a:gd name="T17" fmla="*/ 272 w 272"/>
                <a:gd name="T18" fmla="*/ 299 h 299"/>
              </a:gdLst>
              <a:ahLst/>
              <a:cxnLst>
                <a:cxn ang="T10">
                  <a:pos x="T0" y="T1"/>
                </a:cxn>
                <a:cxn ang="T11">
                  <a:pos x="T2" y="T3"/>
                </a:cxn>
                <a:cxn ang="T12">
                  <a:pos x="T4" y="T5"/>
                </a:cxn>
                <a:cxn ang="T13">
                  <a:pos x="T6" y="T7"/>
                </a:cxn>
                <a:cxn ang="T14">
                  <a:pos x="T8" y="T9"/>
                </a:cxn>
              </a:cxnLst>
              <a:rect l="T15" t="T16" r="T17" b="T18"/>
              <a:pathLst>
                <a:path w="272" h="299">
                  <a:moveTo>
                    <a:pt x="272" y="0"/>
                  </a:moveTo>
                  <a:lnTo>
                    <a:pt x="0" y="292"/>
                  </a:lnTo>
                  <a:lnTo>
                    <a:pt x="28" y="299"/>
                  </a:lnTo>
                  <a:lnTo>
                    <a:pt x="263" y="44"/>
                  </a:lnTo>
                  <a:lnTo>
                    <a:pt x="2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1" name="Freeform 92"/>
            <p:cNvSpPr>
              <a:spLocks/>
            </p:cNvSpPr>
            <p:nvPr/>
          </p:nvSpPr>
          <p:spPr bwMode="auto">
            <a:xfrm>
              <a:off x="5178" y="2655"/>
              <a:ext cx="34" cy="79"/>
            </a:xfrm>
            <a:custGeom>
              <a:avLst/>
              <a:gdLst>
                <a:gd name="T0" fmla="*/ 2 w 68"/>
                <a:gd name="T1" fmla="*/ 0 h 157"/>
                <a:gd name="T2" fmla="*/ 2 w 68"/>
                <a:gd name="T3" fmla="*/ 7 h 157"/>
                <a:gd name="T4" fmla="*/ 0 w 68"/>
                <a:gd name="T5" fmla="*/ 10 h 157"/>
                <a:gd name="T6" fmla="*/ 4 w 68"/>
                <a:gd name="T7" fmla="*/ 7 h 157"/>
                <a:gd name="T8" fmla="*/ 2 w 68"/>
                <a:gd name="T9" fmla="*/ 0 h 157"/>
                <a:gd name="T10" fmla="*/ 0 60000 65536"/>
                <a:gd name="T11" fmla="*/ 0 60000 65536"/>
                <a:gd name="T12" fmla="*/ 0 60000 65536"/>
                <a:gd name="T13" fmla="*/ 0 60000 65536"/>
                <a:gd name="T14" fmla="*/ 0 60000 65536"/>
                <a:gd name="T15" fmla="*/ 0 w 68"/>
                <a:gd name="T16" fmla="*/ 0 h 157"/>
                <a:gd name="T17" fmla="*/ 68 w 68"/>
                <a:gd name="T18" fmla="*/ 157 h 157"/>
              </a:gdLst>
              <a:ahLst/>
              <a:cxnLst>
                <a:cxn ang="T10">
                  <a:pos x="T0" y="T1"/>
                </a:cxn>
                <a:cxn ang="T11">
                  <a:pos x="T2" y="T3"/>
                </a:cxn>
                <a:cxn ang="T12">
                  <a:pos x="T4" y="T5"/>
                </a:cxn>
                <a:cxn ang="T13">
                  <a:pos x="T6" y="T7"/>
                </a:cxn>
                <a:cxn ang="T14">
                  <a:pos x="T8" y="T9"/>
                </a:cxn>
              </a:cxnLst>
              <a:rect l="T15" t="T16" r="T17" b="T18"/>
              <a:pathLst>
                <a:path w="68" h="157">
                  <a:moveTo>
                    <a:pt x="33" y="0"/>
                  </a:moveTo>
                  <a:lnTo>
                    <a:pt x="39" y="98"/>
                  </a:lnTo>
                  <a:lnTo>
                    <a:pt x="0" y="157"/>
                  </a:lnTo>
                  <a:lnTo>
                    <a:pt x="68" y="106"/>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2" name="Freeform 93"/>
            <p:cNvSpPr>
              <a:spLocks/>
            </p:cNvSpPr>
            <p:nvPr/>
          </p:nvSpPr>
          <p:spPr bwMode="auto">
            <a:xfrm>
              <a:off x="3592" y="3374"/>
              <a:ext cx="40" cy="124"/>
            </a:xfrm>
            <a:custGeom>
              <a:avLst/>
              <a:gdLst>
                <a:gd name="T0" fmla="*/ 2 w 79"/>
                <a:gd name="T1" fmla="*/ 16 h 248"/>
                <a:gd name="T2" fmla="*/ 1 w 79"/>
                <a:gd name="T3" fmla="*/ 14 h 248"/>
                <a:gd name="T4" fmla="*/ 1 w 79"/>
                <a:gd name="T5" fmla="*/ 12 h 248"/>
                <a:gd name="T6" fmla="*/ 0 w 79"/>
                <a:gd name="T7" fmla="*/ 10 h 248"/>
                <a:gd name="T8" fmla="*/ 0 w 79"/>
                <a:gd name="T9" fmla="*/ 9 h 248"/>
                <a:gd name="T10" fmla="*/ 1 w 79"/>
                <a:gd name="T11" fmla="*/ 8 h 248"/>
                <a:gd name="T12" fmla="*/ 1 w 79"/>
                <a:gd name="T13" fmla="*/ 7 h 248"/>
                <a:gd name="T14" fmla="*/ 1 w 79"/>
                <a:gd name="T15" fmla="*/ 6 h 248"/>
                <a:gd name="T16" fmla="*/ 2 w 79"/>
                <a:gd name="T17" fmla="*/ 5 h 248"/>
                <a:gd name="T18" fmla="*/ 2 w 79"/>
                <a:gd name="T19" fmla="*/ 4 h 248"/>
                <a:gd name="T20" fmla="*/ 3 w 79"/>
                <a:gd name="T21" fmla="*/ 3 h 248"/>
                <a:gd name="T22" fmla="*/ 4 w 79"/>
                <a:gd name="T23" fmla="*/ 2 h 248"/>
                <a:gd name="T24" fmla="*/ 5 w 79"/>
                <a:gd name="T25" fmla="*/ 0 h 248"/>
                <a:gd name="T26" fmla="*/ 5 w 79"/>
                <a:gd name="T27" fmla="*/ 1 h 248"/>
                <a:gd name="T28" fmla="*/ 5 w 79"/>
                <a:gd name="T29" fmla="*/ 1 h 248"/>
                <a:gd name="T30" fmla="*/ 4 w 79"/>
                <a:gd name="T31" fmla="*/ 2 h 248"/>
                <a:gd name="T32" fmla="*/ 3 w 79"/>
                <a:gd name="T33" fmla="*/ 4 h 248"/>
                <a:gd name="T34" fmla="*/ 3 w 79"/>
                <a:gd name="T35" fmla="*/ 5 h 248"/>
                <a:gd name="T36" fmla="*/ 2 w 79"/>
                <a:gd name="T37" fmla="*/ 7 h 248"/>
                <a:gd name="T38" fmla="*/ 2 w 79"/>
                <a:gd name="T39" fmla="*/ 8 h 248"/>
                <a:gd name="T40" fmla="*/ 2 w 79"/>
                <a:gd name="T41" fmla="*/ 10 h 248"/>
                <a:gd name="T42" fmla="*/ 2 w 79"/>
                <a:gd name="T43" fmla="*/ 11 h 248"/>
                <a:gd name="T44" fmla="*/ 2 w 79"/>
                <a:gd name="T45" fmla="*/ 12 h 248"/>
                <a:gd name="T46" fmla="*/ 2 w 79"/>
                <a:gd name="T47" fmla="*/ 13 h 248"/>
                <a:gd name="T48" fmla="*/ 2 w 79"/>
                <a:gd name="T49" fmla="*/ 14 h 248"/>
                <a:gd name="T50" fmla="*/ 3 w 79"/>
                <a:gd name="T51" fmla="*/ 16 h 248"/>
                <a:gd name="T52" fmla="*/ 2 w 79"/>
                <a:gd name="T53" fmla="*/ 16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9"/>
                <a:gd name="T82" fmla="*/ 0 h 248"/>
                <a:gd name="T83" fmla="*/ 79 w 79"/>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9" h="248">
                  <a:moveTo>
                    <a:pt x="28" y="248"/>
                  </a:moveTo>
                  <a:lnTo>
                    <a:pt x="12" y="214"/>
                  </a:lnTo>
                  <a:lnTo>
                    <a:pt x="3" y="183"/>
                  </a:lnTo>
                  <a:lnTo>
                    <a:pt x="0" y="158"/>
                  </a:lnTo>
                  <a:lnTo>
                    <a:pt x="0" y="139"/>
                  </a:lnTo>
                  <a:lnTo>
                    <a:pt x="2" y="120"/>
                  </a:lnTo>
                  <a:lnTo>
                    <a:pt x="5" y="103"/>
                  </a:lnTo>
                  <a:lnTo>
                    <a:pt x="9" y="86"/>
                  </a:lnTo>
                  <a:lnTo>
                    <a:pt x="17" y="69"/>
                  </a:lnTo>
                  <a:lnTo>
                    <a:pt x="28" y="52"/>
                  </a:lnTo>
                  <a:lnTo>
                    <a:pt x="42" y="35"/>
                  </a:lnTo>
                  <a:lnTo>
                    <a:pt x="58" y="18"/>
                  </a:lnTo>
                  <a:lnTo>
                    <a:pt x="76" y="0"/>
                  </a:lnTo>
                  <a:lnTo>
                    <a:pt x="79" y="5"/>
                  </a:lnTo>
                  <a:lnTo>
                    <a:pt x="68" y="16"/>
                  </a:lnTo>
                  <a:lnTo>
                    <a:pt x="58" y="30"/>
                  </a:lnTo>
                  <a:lnTo>
                    <a:pt x="47" y="49"/>
                  </a:lnTo>
                  <a:lnTo>
                    <a:pt x="36" y="75"/>
                  </a:lnTo>
                  <a:lnTo>
                    <a:pt x="28" y="100"/>
                  </a:lnTo>
                  <a:lnTo>
                    <a:pt x="23" y="125"/>
                  </a:lnTo>
                  <a:lnTo>
                    <a:pt x="22" y="148"/>
                  </a:lnTo>
                  <a:lnTo>
                    <a:pt x="20" y="165"/>
                  </a:lnTo>
                  <a:lnTo>
                    <a:pt x="20" y="181"/>
                  </a:lnTo>
                  <a:lnTo>
                    <a:pt x="22" y="200"/>
                  </a:lnTo>
                  <a:lnTo>
                    <a:pt x="26" y="222"/>
                  </a:lnTo>
                  <a:lnTo>
                    <a:pt x="34" y="246"/>
                  </a:lnTo>
                  <a:lnTo>
                    <a:pt x="28" y="2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3" name="Freeform 94"/>
            <p:cNvSpPr>
              <a:spLocks/>
            </p:cNvSpPr>
            <p:nvPr/>
          </p:nvSpPr>
          <p:spPr bwMode="auto">
            <a:xfrm>
              <a:off x="3637" y="3408"/>
              <a:ext cx="67" cy="65"/>
            </a:xfrm>
            <a:custGeom>
              <a:avLst/>
              <a:gdLst>
                <a:gd name="T0" fmla="*/ 0 w 134"/>
                <a:gd name="T1" fmla="*/ 6 h 131"/>
                <a:gd name="T2" fmla="*/ 1 w 134"/>
                <a:gd name="T3" fmla="*/ 7 h 131"/>
                <a:gd name="T4" fmla="*/ 2 w 134"/>
                <a:gd name="T5" fmla="*/ 8 h 131"/>
                <a:gd name="T6" fmla="*/ 3 w 134"/>
                <a:gd name="T7" fmla="*/ 7 h 131"/>
                <a:gd name="T8" fmla="*/ 3 w 134"/>
                <a:gd name="T9" fmla="*/ 7 h 131"/>
                <a:gd name="T10" fmla="*/ 4 w 134"/>
                <a:gd name="T11" fmla="*/ 6 h 131"/>
                <a:gd name="T12" fmla="*/ 5 w 134"/>
                <a:gd name="T13" fmla="*/ 5 h 131"/>
                <a:gd name="T14" fmla="*/ 5 w 134"/>
                <a:gd name="T15" fmla="*/ 6 h 131"/>
                <a:gd name="T16" fmla="*/ 5 w 134"/>
                <a:gd name="T17" fmla="*/ 7 h 131"/>
                <a:gd name="T18" fmla="*/ 5 w 134"/>
                <a:gd name="T19" fmla="*/ 7 h 131"/>
                <a:gd name="T20" fmla="*/ 5 w 134"/>
                <a:gd name="T21" fmla="*/ 8 h 131"/>
                <a:gd name="T22" fmla="*/ 7 w 134"/>
                <a:gd name="T23" fmla="*/ 7 h 131"/>
                <a:gd name="T24" fmla="*/ 8 w 134"/>
                <a:gd name="T25" fmla="*/ 6 h 131"/>
                <a:gd name="T26" fmla="*/ 7 w 134"/>
                <a:gd name="T27" fmla="*/ 6 h 131"/>
                <a:gd name="T28" fmla="*/ 6 w 134"/>
                <a:gd name="T29" fmla="*/ 7 h 131"/>
                <a:gd name="T30" fmla="*/ 6 w 134"/>
                <a:gd name="T31" fmla="*/ 7 h 131"/>
                <a:gd name="T32" fmla="*/ 6 w 134"/>
                <a:gd name="T33" fmla="*/ 7 h 131"/>
                <a:gd name="T34" fmla="*/ 6 w 134"/>
                <a:gd name="T35" fmla="*/ 5 h 131"/>
                <a:gd name="T36" fmla="*/ 7 w 134"/>
                <a:gd name="T37" fmla="*/ 1 h 131"/>
                <a:gd name="T38" fmla="*/ 8 w 134"/>
                <a:gd name="T39" fmla="*/ 0 h 131"/>
                <a:gd name="T40" fmla="*/ 6 w 134"/>
                <a:gd name="T41" fmla="*/ 0 h 131"/>
                <a:gd name="T42" fmla="*/ 6 w 134"/>
                <a:gd name="T43" fmla="*/ 1 h 131"/>
                <a:gd name="T44" fmla="*/ 6 w 134"/>
                <a:gd name="T45" fmla="*/ 0 h 131"/>
                <a:gd name="T46" fmla="*/ 5 w 134"/>
                <a:gd name="T47" fmla="*/ 0 h 131"/>
                <a:gd name="T48" fmla="*/ 3 w 134"/>
                <a:gd name="T49" fmla="*/ 0 h 131"/>
                <a:gd name="T50" fmla="*/ 1 w 134"/>
                <a:gd name="T51" fmla="*/ 2 h 131"/>
                <a:gd name="T52" fmla="*/ 1 w 134"/>
                <a:gd name="T53" fmla="*/ 4 h 131"/>
                <a:gd name="T54" fmla="*/ 0 w 134"/>
                <a:gd name="T55" fmla="*/ 6 h 131"/>
                <a:gd name="T56" fmla="*/ 1 w 134"/>
                <a:gd name="T57" fmla="*/ 5 h 131"/>
                <a:gd name="T58" fmla="*/ 2 w 134"/>
                <a:gd name="T59" fmla="*/ 3 h 131"/>
                <a:gd name="T60" fmla="*/ 3 w 134"/>
                <a:gd name="T61" fmla="*/ 1 h 131"/>
                <a:gd name="T62" fmla="*/ 4 w 134"/>
                <a:gd name="T63" fmla="*/ 0 h 131"/>
                <a:gd name="T64" fmla="*/ 5 w 134"/>
                <a:gd name="T65" fmla="*/ 0 h 131"/>
                <a:gd name="T66" fmla="*/ 6 w 134"/>
                <a:gd name="T67" fmla="*/ 1 h 131"/>
                <a:gd name="T68" fmla="*/ 6 w 134"/>
                <a:gd name="T69" fmla="*/ 2 h 131"/>
                <a:gd name="T70" fmla="*/ 5 w 134"/>
                <a:gd name="T71" fmla="*/ 4 h 131"/>
                <a:gd name="T72" fmla="*/ 4 w 134"/>
                <a:gd name="T73" fmla="*/ 5 h 131"/>
                <a:gd name="T74" fmla="*/ 3 w 134"/>
                <a:gd name="T75" fmla="*/ 7 h 131"/>
                <a:gd name="T76" fmla="*/ 2 w 134"/>
                <a:gd name="T77" fmla="*/ 7 h 131"/>
                <a:gd name="T78" fmla="*/ 1 w 134"/>
                <a:gd name="T79" fmla="*/ 6 h 131"/>
                <a:gd name="T80" fmla="*/ 0 w 134"/>
                <a:gd name="T81" fmla="*/ 6 h 1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4"/>
                <a:gd name="T124" fmla="*/ 0 h 131"/>
                <a:gd name="T125" fmla="*/ 134 w 134"/>
                <a:gd name="T126" fmla="*/ 131 h 1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4" h="131">
                  <a:moveTo>
                    <a:pt x="0" y="97"/>
                  </a:moveTo>
                  <a:lnTo>
                    <a:pt x="0" y="106"/>
                  </a:lnTo>
                  <a:lnTo>
                    <a:pt x="3" y="117"/>
                  </a:lnTo>
                  <a:lnTo>
                    <a:pt x="13" y="127"/>
                  </a:lnTo>
                  <a:lnTo>
                    <a:pt x="30" y="131"/>
                  </a:lnTo>
                  <a:lnTo>
                    <a:pt x="36" y="131"/>
                  </a:lnTo>
                  <a:lnTo>
                    <a:pt x="42" y="130"/>
                  </a:lnTo>
                  <a:lnTo>
                    <a:pt x="49" y="127"/>
                  </a:lnTo>
                  <a:lnTo>
                    <a:pt x="56" y="123"/>
                  </a:lnTo>
                  <a:lnTo>
                    <a:pt x="63" y="117"/>
                  </a:lnTo>
                  <a:lnTo>
                    <a:pt x="70" y="109"/>
                  </a:lnTo>
                  <a:lnTo>
                    <a:pt x="78" y="100"/>
                  </a:lnTo>
                  <a:lnTo>
                    <a:pt x="87" y="88"/>
                  </a:lnTo>
                  <a:lnTo>
                    <a:pt x="84" y="100"/>
                  </a:lnTo>
                  <a:lnTo>
                    <a:pt x="83" y="108"/>
                  </a:lnTo>
                  <a:lnTo>
                    <a:pt x="81" y="114"/>
                  </a:lnTo>
                  <a:lnTo>
                    <a:pt x="81" y="119"/>
                  </a:lnTo>
                  <a:lnTo>
                    <a:pt x="81" y="123"/>
                  </a:lnTo>
                  <a:lnTo>
                    <a:pt x="83" y="127"/>
                  </a:lnTo>
                  <a:lnTo>
                    <a:pt x="86" y="130"/>
                  </a:lnTo>
                  <a:lnTo>
                    <a:pt x="94" y="131"/>
                  </a:lnTo>
                  <a:lnTo>
                    <a:pt x="103" y="130"/>
                  </a:lnTo>
                  <a:lnTo>
                    <a:pt x="112" y="123"/>
                  </a:lnTo>
                  <a:lnTo>
                    <a:pt x="122" y="114"/>
                  </a:lnTo>
                  <a:lnTo>
                    <a:pt x="134" y="100"/>
                  </a:lnTo>
                  <a:lnTo>
                    <a:pt x="130" y="97"/>
                  </a:lnTo>
                  <a:lnTo>
                    <a:pt x="122" y="105"/>
                  </a:lnTo>
                  <a:lnTo>
                    <a:pt x="116" y="111"/>
                  </a:lnTo>
                  <a:lnTo>
                    <a:pt x="109" y="116"/>
                  </a:lnTo>
                  <a:lnTo>
                    <a:pt x="106" y="117"/>
                  </a:lnTo>
                  <a:lnTo>
                    <a:pt x="105" y="117"/>
                  </a:lnTo>
                  <a:lnTo>
                    <a:pt x="105" y="116"/>
                  </a:lnTo>
                  <a:lnTo>
                    <a:pt x="103" y="114"/>
                  </a:lnTo>
                  <a:lnTo>
                    <a:pt x="103" y="113"/>
                  </a:lnTo>
                  <a:lnTo>
                    <a:pt x="108" y="91"/>
                  </a:lnTo>
                  <a:lnTo>
                    <a:pt x="117" y="53"/>
                  </a:lnTo>
                  <a:lnTo>
                    <a:pt x="125" y="18"/>
                  </a:lnTo>
                  <a:lnTo>
                    <a:pt x="130" y="0"/>
                  </a:lnTo>
                  <a:lnTo>
                    <a:pt x="128" y="0"/>
                  </a:lnTo>
                  <a:lnTo>
                    <a:pt x="111" y="2"/>
                  </a:lnTo>
                  <a:lnTo>
                    <a:pt x="109" y="2"/>
                  </a:lnTo>
                  <a:lnTo>
                    <a:pt x="106" y="16"/>
                  </a:lnTo>
                  <a:lnTo>
                    <a:pt x="103" y="10"/>
                  </a:lnTo>
                  <a:lnTo>
                    <a:pt x="98" y="5"/>
                  </a:lnTo>
                  <a:lnTo>
                    <a:pt x="92" y="2"/>
                  </a:lnTo>
                  <a:lnTo>
                    <a:pt x="83" y="0"/>
                  </a:lnTo>
                  <a:lnTo>
                    <a:pt x="69" y="3"/>
                  </a:lnTo>
                  <a:lnTo>
                    <a:pt x="53" y="10"/>
                  </a:lnTo>
                  <a:lnTo>
                    <a:pt x="39" y="19"/>
                  </a:lnTo>
                  <a:lnTo>
                    <a:pt x="27" y="33"/>
                  </a:lnTo>
                  <a:lnTo>
                    <a:pt x="16" y="49"/>
                  </a:lnTo>
                  <a:lnTo>
                    <a:pt x="8" y="64"/>
                  </a:lnTo>
                  <a:lnTo>
                    <a:pt x="2" y="81"/>
                  </a:lnTo>
                  <a:lnTo>
                    <a:pt x="0" y="97"/>
                  </a:lnTo>
                  <a:lnTo>
                    <a:pt x="24" y="97"/>
                  </a:lnTo>
                  <a:lnTo>
                    <a:pt x="25" y="86"/>
                  </a:lnTo>
                  <a:lnTo>
                    <a:pt x="28" y="72"/>
                  </a:lnTo>
                  <a:lnTo>
                    <a:pt x="35" y="56"/>
                  </a:lnTo>
                  <a:lnTo>
                    <a:pt x="41" y="42"/>
                  </a:lnTo>
                  <a:lnTo>
                    <a:pt x="50" y="28"/>
                  </a:lnTo>
                  <a:lnTo>
                    <a:pt x="61" y="18"/>
                  </a:lnTo>
                  <a:lnTo>
                    <a:pt x="72" y="10"/>
                  </a:lnTo>
                  <a:lnTo>
                    <a:pt x="84" y="7"/>
                  </a:lnTo>
                  <a:lnTo>
                    <a:pt x="91" y="8"/>
                  </a:lnTo>
                  <a:lnTo>
                    <a:pt x="95" y="11"/>
                  </a:lnTo>
                  <a:lnTo>
                    <a:pt x="100" y="16"/>
                  </a:lnTo>
                  <a:lnTo>
                    <a:pt x="101" y="25"/>
                  </a:lnTo>
                  <a:lnTo>
                    <a:pt x="100" y="38"/>
                  </a:lnTo>
                  <a:lnTo>
                    <a:pt x="97" y="52"/>
                  </a:lnTo>
                  <a:lnTo>
                    <a:pt x="91" y="67"/>
                  </a:lnTo>
                  <a:lnTo>
                    <a:pt x="83" y="83"/>
                  </a:lnTo>
                  <a:lnTo>
                    <a:pt x="73" y="95"/>
                  </a:lnTo>
                  <a:lnTo>
                    <a:pt x="64" y="106"/>
                  </a:lnTo>
                  <a:lnTo>
                    <a:pt x="52" y="114"/>
                  </a:lnTo>
                  <a:lnTo>
                    <a:pt x="41" y="117"/>
                  </a:lnTo>
                  <a:lnTo>
                    <a:pt x="35" y="116"/>
                  </a:lnTo>
                  <a:lnTo>
                    <a:pt x="30" y="113"/>
                  </a:lnTo>
                  <a:lnTo>
                    <a:pt x="25" y="106"/>
                  </a:lnTo>
                  <a:lnTo>
                    <a:pt x="24" y="9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4" name="Freeform 95"/>
            <p:cNvSpPr>
              <a:spLocks/>
            </p:cNvSpPr>
            <p:nvPr/>
          </p:nvSpPr>
          <p:spPr bwMode="auto">
            <a:xfrm>
              <a:off x="3756" y="3398"/>
              <a:ext cx="74" cy="74"/>
            </a:xfrm>
            <a:custGeom>
              <a:avLst/>
              <a:gdLst>
                <a:gd name="T0" fmla="*/ 4 w 147"/>
                <a:gd name="T1" fmla="*/ 0 h 148"/>
                <a:gd name="T2" fmla="*/ 6 w 147"/>
                <a:gd name="T3" fmla="*/ 0 h 148"/>
                <a:gd name="T4" fmla="*/ 6 w 147"/>
                <a:gd name="T5" fmla="*/ 5 h 148"/>
                <a:gd name="T6" fmla="*/ 10 w 147"/>
                <a:gd name="T7" fmla="*/ 5 h 148"/>
                <a:gd name="T8" fmla="*/ 10 w 147"/>
                <a:gd name="T9" fmla="*/ 5 h 148"/>
                <a:gd name="T10" fmla="*/ 6 w 147"/>
                <a:gd name="T11" fmla="*/ 5 h 148"/>
                <a:gd name="T12" fmla="*/ 6 w 147"/>
                <a:gd name="T13" fmla="*/ 9 h 148"/>
                <a:gd name="T14" fmla="*/ 4 w 147"/>
                <a:gd name="T15" fmla="*/ 9 h 148"/>
                <a:gd name="T16" fmla="*/ 4 w 147"/>
                <a:gd name="T17" fmla="*/ 5 h 148"/>
                <a:gd name="T18" fmla="*/ 0 w 147"/>
                <a:gd name="T19" fmla="*/ 5 h 148"/>
                <a:gd name="T20" fmla="*/ 0 w 147"/>
                <a:gd name="T21" fmla="*/ 5 h 148"/>
                <a:gd name="T22" fmla="*/ 4 w 147"/>
                <a:gd name="T23" fmla="*/ 5 h 148"/>
                <a:gd name="T24" fmla="*/ 4 w 147"/>
                <a:gd name="T25" fmla="*/ 0 h 1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148"/>
                <a:gd name="T41" fmla="*/ 147 w 147"/>
                <a:gd name="T42" fmla="*/ 148 h 1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148">
                  <a:moveTo>
                    <a:pt x="63" y="0"/>
                  </a:moveTo>
                  <a:lnTo>
                    <a:pt x="84" y="0"/>
                  </a:lnTo>
                  <a:lnTo>
                    <a:pt x="84" y="66"/>
                  </a:lnTo>
                  <a:lnTo>
                    <a:pt x="147" y="66"/>
                  </a:lnTo>
                  <a:lnTo>
                    <a:pt x="147" y="84"/>
                  </a:lnTo>
                  <a:lnTo>
                    <a:pt x="84" y="84"/>
                  </a:lnTo>
                  <a:lnTo>
                    <a:pt x="84" y="148"/>
                  </a:lnTo>
                  <a:lnTo>
                    <a:pt x="63" y="148"/>
                  </a:lnTo>
                  <a:lnTo>
                    <a:pt x="63" y="84"/>
                  </a:lnTo>
                  <a:lnTo>
                    <a:pt x="0" y="84"/>
                  </a:lnTo>
                  <a:lnTo>
                    <a:pt x="0" y="66"/>
                  </a:lnTo>
                  <a:lnTo>
                    <a:pt x="63" y="6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5" name="Freeform 96"/>
            <p:cNvSpPr>
              <a:spLocks/>
            </p:cNvSpPr>
            <p:nvPr/>
          </p:nvSpPr>
          <p:spPr bwMode="auto">
            <a:xfrm>
              <a:off x="3882" y="3372"/>
              <a:ext cx="66" cy="101"/>
            </a:xfrm>
            <a:custGeom>
              <a:avLst/>
              <a:gdLst>
                <a:gd name="T0" fmla="*/ 8 w 131"/>
                <a:gd name="T1" fmla="*/ 6 h 202"/>
                <a:gd name="T2" fmla="*/ 7 w 131"/>
                <a:gd name="T3" fmla="*/ 5 h 202"/>
                <a:gd name="T4" fmla="*/ 6 w 131"/>
                <a:gd name="T5" fmla="*/ 5 h 202"/>
                <a:gd name="T6" fmla="*/ 5 w 131"/>
                <a:gd name="T7" fmla="*/ 6 h 202"/>
                <a:gd name="T8" fmla="*/ 4 w 131"/>
                <a:gd name="T9" fmla="*/ 6 h 202"/>
                <a:gd name="T10" fmla="*/ 3 w 131"/>
                <a:gd name="T11" fmla="*/ 6 h 202"/>
                <a:gd name="T12" fmla="*/ 3 w 131"/>
                <a:gd name="T13" fmla="*/ 7 h 202"/>
                <a:gd name="T14" fmla="*/ 4 w 131"/>
                <a:gd name="T15" fmla="*/ 3 h 202"/>
                <a:gd name="T16" fmla="*/ 5 w 131"/>
                <a:gd name="T17" fmla="*/ 1 h 202"/>
                <a:gd name="T18" fmla="*/ 4 w 131"/>
                <a:gd name="T19" fmla="*/ 1 h 202"/>
                <a:gd name="T20" fmla="*/ 3 w 131"/>
                <a:gd name="T21" fmla="*/ 1 h 202"/>
                <a:gd name="T22" fmla="*/ 2 w 131"/>
                <a:gd name="T23" fmla="*/ 1 h 202"/>
                <a:gd name="T24" fmla="*/ 3 w 131"/>
                <a:gd name="T25" fmla="*/ 1 h 202"/>
                <a:gd name="T26" fmla="*/ 3 w 131"/>
                <a:gd name="T27" fmla="*/ 2 h 202"/>
                <a:gd name="T28" fmla="*/ 3 w 131"/>
                <a:gd name="T29" fmla="*/ 2 h 202"/>
                <a:gd name="T30" fmla="*/ 3 w 131"/>
                <a:gd name="T31" fmla="*/ 3 h 202"/>
                <a:gd name="T32" fmla="*/ 0 w 131"/>
                <a:gd name="T33" fmla="*/ 12 h 202"/>
                <a:gd name="T34" fmla="*/ 1 w 131"/>
                <a:gd name="T35" fmla="*/ 13 h 202"/>
                <a:gd name="T36" fmla="*/ 3 w 131"/>
                <a:gd name="T37" fmla="*/ 13 h 202"/>
                <a:gd name="T38" fmla="*/ 5 w 131"/>
                <a:gd name="T39" fmla="*/ 13 h 202"/>
                <a:gd name="T40" fmla="*/ 7 w 131"/>
                <a:gd name="T41" fmla="*/ 11 h 202"/>
                <a:gd name="T42" fmla="*/ 8 w 131"/>
                <a:gd name="T43" fmla="*/ 9 h 202"/>
                <a:gd name="T44" fmla="*/ 9 w 131"/>
                <a:gd name="T45" fmla="*/ 6 h 202"/>
                <a:gd name="T46" fmla="*/ 7 w 131"/>
                <a:gd name="T47" fmla="*/ 7 h 202"/>
                <a:gd name="T48" fmla="*/ 6 w 131"/>
                <a:gd name="T49" fmla="*/ 10 h 202"/>
                <a:gd name="T50" fmla="*/ 5 w 131"/>
                <a:gd name="T51" fmla="*/ 11 h 202"/>
                <a:gd name="T52" fmla="*/ 4 w 131"/>
                <a:gd name="T53" fmla="*/ 13 h 202"/>
                <a:gd name="T54" fmla="*/ 2 w 131"/>
                <a:gd name="T55" fmla="*/ 13 h 202"/>
                <a:gd name="T56" fmla="*/ 2 w 131"/>
                <a:gd name="T57" fmla="*/ 12 h 202"/>
                <a:gd name="T58" fmla="*/ 2 w 131"/>
                <a:gd name="T59" fmla="*/ 11 h 202"/>
                <a:gd name="T60" fmla="*/ 3 w 131"/>
                <a:gd name="T61" fmla="*/ 9 h 202"/>
                <a:gd name="T62" fmla="*/ 4 w 131"/>
                <a:gd name="T63" fmla="*/ 6 h 202"/>
                <a:gd name="T64" fmla="*/ 5 w 131"/>
                <a:gd name="T65" fmla="*/ 6 h 202"/>
                <a:gd name="T66" fmla="*/ 6 w 131"/>
                <a:gd name="T67" fmla="*/ 6 h 202"/>
                <a:gd name="T68" fmla="*/ 7 w 131"/>
                <a:gd name="T69" fmla="*/ 6 h 202"/>
                <a:gd name="T70" fmla="*/ 9 w 131"/>
                <a:gd name="T71" fmla="*/ 6 h 2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1"/>
                <a:gd name="T109" fmla="*/ 0 h 202"/>
                <a:gd name="T110" fmla="*/ 131 w 131"/>
                <a:gd name="T111" fmla="*/ 202 h 2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1" h="202">
                  <a:moveTo>
                    <a:pt x="131" y="106"/>
                  </a:moveTo>
                  <a:lnTo>
                    <a:pt x="127" y="92"/>
                  </a:lnTo>
                  <a:lnTo>
                    <a:pt x="121" y="81"/>
                  </a:lnTo>
                  <a:lnTo>
                    <a:pt x="110" y="73"/>
                  </a:lnTo>
                  <a:lnTo>
                    <a:pt x="96" y="71"/>
                  </a:lnTo>
                  <a:lnTo>
                    <a:pt x="87" y="73"/>
                  </a:lnTo>
                  <a:lnTo>
                    <a:pt x="78" y="76"/>
                  </a:lnTo>
                  <a:lnTo>
                    <a:pt x="70" y="81"/>
                  </a:lnTo>
                  <a:lnTo>
                    <a:pt x="62" y="87"/>
                  </a:lnTo>
                  <a:lnTo>
                    <a:pt x="56" y="93"/>
                  </a:lnTo>
                  <a:lnTo>
                    <a:pt x="51" y="101"/>
                  </a:lnTo>
                  <a:lnTo>
                    <a:pt x="47" y="107"/>
                  </a:lnTo>
                  <a:lnTo>
                    <a:pt x="42" y="113"/>
                  </a:lnTo>
                  <a:lnTo>
                    <a:pt x="42" y="112"/>
                  </a:lnTo>
                  <a:lnTo>
                    <a:pt x="50" y="84"/>
                  </a:lnTo>
                  <a:lnTo>
                    <a:pt x="57" y="54"/>
                  </a:lnTo>
                  <a:lnTo>
                    <a:pt x="65" y="25"/>
                  </a:lnTo>
                  <a:lnTo>
                    <a:pt x="71" y="1"/>
                  </a:lnTo>
                  <a:lnTo>
                    <a:pt x="70" y="0"/>
                  </a:lnTo>
                  <a:lnTo>
                    <a:pt x="59" y="1"/>
                  </a:lnTo>
                  <a:lnTo>
                    <a:pt x="47" y="3"/>
                  </a:lnTo>
                  <a:lnTo>
                    <a:pt x="36" y="6"/>
                  </a:lnTo>
                  <a:lnTo>
                    <a:pt x="25" y="8"/>
                  </a:lnTo>
                  <a:lnTo>
                    <a:pt x="25" y="12"/>
                  </a:lnTo>
                  <a:lnTo>
                    <a:pt x="36" y="12"/>
                  </a:lnTo>
                  <a:lnTo>
                    <a:pt x="40" y="14"/>
                  </a:lnTo>
                  <a:lnTo>
                    <a:pt x="43" y="17"/>
                  </a:lnTo>
                  <a:lnTo>
                    <a:pt x="43" y="20"/>
                  </a:lnTo>
                  <a:lnTo>
                    <a:pt x="43" y="23"/>
                  </a:lnTo>
                  <a:lnTo>
                    <a:pt x="42" y="28"/>
                  </a:lnTo>
                  <a:lnTo>
                    <a:pt x="40" y="34"/>
                  </a:lnTo>
                  <a:lnTo>
                    <a:pt x="39" y="40"/>
                  </a:lnTo>
                  <a:lnTo>
                    <a:pt x="0" y="187"/>
                  </a:lnTo>
                  <a:lnTo>
                    <a:pt x="3" y="191"/>
                  </a:lnTo>
                  <a:lnTo>
                    <a:pt x="12" y="196"/>
                  </a:lnTo>
                  <a:lnTo>
                    <a:pt x="25" y="201"/>
                  </a:lnTo>
                  <a:lnTo>
                    <a:pt x="37" y="202"/>
                  </a:lnTo>
                  <a:lnTo>
                    <a:pt x="54" y="201"/>
                  </a:lnTo>
                  <a:lnTo>
                    <a:pt x="71" y="194"/>
                  </a:lnTo>
                  <a:lnTo>
                    <a:pt x="87" y="184"/>
                  </a:lnTo>
                  <a:lnTo>
                    <a:pt x="101" y="171"/>
                  </a:lnTo>
                  <a:lnTo>
                    <a:pt x="113" y="157"/>
                  </a:lnTo>
                  <a:lnTo>
                    <a:pt x="123" y="140"/>
                  </a:lnTo>
                  <a:lnTo>
                    <a:pt x="129" y="123"/>
                  </a:lnTo>
                  <a:lnTo>
                    <a:pt x="131" y="106"/>
                  </a:lnTo>
                  <a:lnTo>
                    <a:pt x="106" y="110"/>
                  </a:lnTo>
                  <a:lnTo>
                    <a:pt x="104" y="121"/>
                  </a:lnTo>
                  <a:lnTo>
                    <a:pt x="101" y="134"/>
                  </a:lnTo>
                  <a:lnTo>
                    <a:pt x="95" y="148"/>
                  </a:lnTo>
                  <a:lnTo>
                    <a:pt x="87" y="162"/>
                  </a:lnTo>
                  <a:lnTo>
                    <a:pt x="78" y="176"/>
                  </a:lnTo>
                  <a:lnTo>
                    <a:pt x="65" y="187"/>
                  </a:lnTo>
                  <a:lnTo>
                    <a:pt x="53" y="193"/>
                  </a:lnTo>
                  <a:lnTo>
                    <a:pt x="39" y="196"/>
                  </a:lnTo>
                  <a:lnTo>
                    <a:pt x="31" y="194"/>
                  </a:lnTo>
                  <a:lnTo>
                    <a:pt x="26" y="191"/>
                  </a:lnTo>
                  <a:lnTo>
                    <a:pt x="25" y="188"/>
                  </a:lnTo>
                  <a:lnTo>
                    <a:pt x="25" y="187"/>
                  </a:lnTo>
                  <a:lnTo>
                    <a:pt x="26" y="173"/>
                  </a:lnTo>
                  <a:lnTo>
                    <a:pt x="29" y="157"/>
                  </a:lnTo>
                  <a:lnTo>
                    <a:pt x="36" y="141"/>
                  </a:lnTo>
                  <a:lnTo>
                    <a:pt x="43" y="124"/>
                  </a:lnTo>
                  <a:lnTo>
                    <a:pt x="51" y="109"/>
                  </a:lnTo>
                  <a:lnTo>
                    <a:pt x="62" y="96"/>
                  </a:lnTo>
                  <a:lnTo>
                    <a:pt x="73" y="89"/>
                  </a:lnTo>
                  <a:lnTo>
                    <a:pt x="84" y="85"/>
                  </a:lnTo>
                  <a:lnTo>
                    <a:pt x="95" y="89"/>
                  </a:lnTo>
                  <a:lnTo>
                    <a:pt x="103" y="95"/>
                  </a:lnTo>
                  <a:lnTo>
                    <a:pt x="106" y="103"/>
                  </a:lnTo>
                  <a:lnTo>
                    <a:pt x="106" y="110"/>
                  </a:lnTo>
                  <a:lnTo>
                    <a:pt x="13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6" name="Freeform 97"/>
            <p:cNvSpPr>
              <a:spLocks/>
            </p:cNvSpPr>
            <p:nvPr/>
          </p:nvSpPr>
          <p:spPr bwMode="auto">
            <a:xfrm>
              <a:off x="3954" y="3374"/>
              <a:ext cx="40" cy="124"/>
            </a:xfrm>
            <a:custGeom>
              <a:avLst/>
              <a:gdLst>
                <a:gd name="T0" fmla="*/ 0 w 79"/>
                <a:gd name="T1" fmla="*/ 16 h 248"/>
                <a:gd name="T2" fmla="*/ 1 w 79"/>
                <a:gd name="T3" fmla="*/ 15 h 248"/>
                <a:gd name="T4" fmla="*/ 2 w 79"/>
                <a:gd name="T5" fmla="*/ 14 h 248"/>
                <a:gd name="T6" fmla="*/ 3 w 79"/>
                <a:gd name="T7" fmla="*/ 13 h 248"/>
                <a:gd name="T8" fmla="*/ 3 w 79"/>
                <a:gd name="T9" fmla="*/ 11 h 248"/>
                <a:gd name="T10" fmla="*/ 4 w 79"/>
                <a:gd name="T11" fmla="*/ 10 h 248"/>
                <a:gd name="T12" fmla="*/ 4 w 79"/>
                <a:gd name="T13" fmla="*/ 8 h 248"/>
                <a:gd name="T14" fmla="*/ 4 w 79"/>
                <a:gd name="T15" fmla="*/ 7 h 248"/>
                <a:gd name="T16" fmla="*/ 4 w 79"/>
                <a:gd name="T17" fmla="*/ 5 h 248"/>
                <a:gd name="T18" fmla="*/ 4 w 79"/>
                <a:gd name="T19" fmla="*/ 4 h 248"/>
                <a:gd name="T20" fmla="*/ 4 w 79"/>
                <a:gd name="T21" fmla="*/ 3 h 248"/>
                <a:gd name="T22" fmla="*/ 4 w 79"/>
                <a:gd name="T23" fmla="*/ 1 h 248"/>
                <a:gd name="T24" fmla="*/ 3 w 79"/>
                <a:gd name="T25" fmla="*/ 1 h 248"/>
                <a:gd name="T26" fmla="*/ 4 w 79"/>
                <a:gd name="T27" fmla="*/ 0 h 248"/>
                <a:gd name="T28" fmla="*/ 4 w 79"/>
                <a:gd name="T29" fmla="*/ 2 h 248"/>
                <a:gd name="T30" fmla="*/ 5 w 79"/>
                <a:gd name="T31" fmla="*/ 4 h 248"/>
                <a:gd name="T32" fmla="*/ 5 w 79"/>
                <a:gd name="T33" fmla="*/ 6 h 248"/>
                <a:gd name="T34" fmla="*/ 5 w 79"/>
                <a:gd name="T35" fmla="*/ 7 h 248"/>
                <a:gd name="T36" fmla="*/ 5 w 79"/>
                <a:gd name="T37" fmla="*/ 9 h 248"/>
                <a:gd name="T38" fmla="*/ 5 w 79"/>
                <a:gd name="T39" fmla="*/ 10 h 248"/>
                <a:gd name="T40" fmla="*/ 5 w 79"/>
                <a:gd name="T41" fmla="*/ 11 h 248"/>
                <a:gd name="T42" fmla="*/ 4 w 79"/>
                <a:gd name="T43" fmla="*/ 12 h 248"/>
                <a:gd name="T44" fmla="*/ 3 w 79"/>
                <a:gd name="T45" fmla="*/ 13 h 248"/>
                <a:gd name="T46" fmla="*/ 3 w 79"/>
                <a:gd name="T47" fmla="*/ 14 h 248"/>
                <a:gd name="T48" fmla="*/ 2 w 79"/>
                <a:gd name="T49" fmla="*/ 15 h 248"/>
                <a:gd name="T50" fmla="*/ 1 w 79"/>
                <a:gd name="T51" fmla="*/ 16 h 248"/>
                <a:gd name="T52" fmla="*/ 0 w 79"/>
                <a:gd name="T53" fmla="*/ 16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9"/>
                <a:gd name="T82" fmla="*/ 0 h 248"/>
                <a:gd name="T83" fmla="*/ 79 w 79"/>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9" h="248">
                  <a:moveTo>
                    <a:pt x="0" y="243"/>
                  </a:moveTo>
                  <a:lnTo>
                    <a:pt x="11" y="232"/>
                  </a:lnTo>
                  <a:lnTo>
                    <a:pt x="22" y="218"/>
                  </a:lnTo>
                  <a:lnTo>
                    <a:pt x="33" y="200"/>
                  </a:lnTo>
                  <a:lnTo>
                    <a:pt x="44" y="175"/>
                  </a:lnTo>
                  <a:lnTo>
                    <a:pt x="51" y="148"/>
                  </a:lnTo>
                  <a:lnTo>
                    <a:pt x="58" y="122"/>
                  </a:lnTo>
                  <a:lnTo>
                    <a:pt x="59" y="99"/>
                  </a:lnTo>
                  <a:lnTo>
                    <a:pt x="61" y="78"/>
                  </a:lnTo>
                  <a:lnTo>
                    <a:pt x="59" y="55"/>
                  </a:lnTo>
                  <a:lnTo>
                    <a:pt x="56" y="35"/>
                  </a:lnTo>
                  <a:lnTo>
                    <a:pt x="51" y="16"/>
                  </a:lnTo>
                  <a:lnTo>
                    <a:pt x="45" y="2"/>
                  </a:lnTo>
                  <a:lnTo>
                    <a:pt x="51" y="0"/>
                  </a:lnTo>
                  <a:lnTo>
                    <a:pt x="64" y="27"/>
                  </a:lnTo>
                  <a:lnTo>
                    <a:pt x="73" y="53"/>
                  </a:lnTo>
                  <a:lnTo>
                    <a:pt x="78" y="81"/>
                  </a:lnTo>
                  <a:lnTo>
                    <a:pt x="79" y="109"/>
                  </a:lnTo>
                  <a:lnTo>
                    <a:pt x="78" y="130"/>
                  </a:lnTo>
                  <a:lnTo>
                    <a:pt x="73" y="150"/>
                  </a:lnTo>
                  <a:lnTo>
                    <a:pt x="67" y="169"/>
                  </a:lnTo>
                  <a:lnTo>
                    <a:pt x="58" y="187"/>
                  </a:lnTo>
                  <a:lnTo>
                    <a:pt x="47" y="204"/>
                  </a:lnTo>
                  <a:lnTo>
                    <a:pt x="34" y="220"/>
                  </a:lnTo>
                  <a:lnTo>
                    <a:pt x="20" y="234"/>
                  </a:lnTo>
                  <a:lnTo>
                    <a:pt x="5" y="248"/>
                  </a:lnTo>
                  <a:lnTo>
                    <a:pt x="0" y="2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7" name="Rectangle 98"/>
            <p:cNvSpPr>
              <a:spLocks noChangeArrowheads="1"/>
            </p:cNvSpPr>
            <p:nvPr/>
          </p:nvSpPr>
          <p:spPr bwMode="auto">
            <a:xfrm>
              <a:off x="4050" y="3415"/>
              <a:ext cx="73"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8" name="Rectangle 99"/>
            <p:cNvSpPr>
              <a:spLocks noChangeArrowheads="1"/>
            </p:cNvSpPr>
            <p:nvPr/>
          </p:nvSpPr>
          <p:spPr bwMode="auto">
            <a:xfrm>
              <a:off x="4050" y="3444"/>
              <a:ext cx="73"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59" name="Freeform 100"/>
            <p:cNvSpPr>
              <a:spLocks/>
            </p:cNvSpPr>
            <p:nvPr/>
          </p:nvSpPr>
          <p:spPr bwMode="auto">
            <a:xfrm>
              <a:off x="4174" y="3408"/>
              <a:ext cx="67" cy="65"/>
            </a:xfrm>
            <a:custGeom>
              <a:avLst/>
              <a:gdLst>
                <a:gd name="T0" fmla="*/ 0 w 134"/>
                <a:gd name="T1" fmla="*/ 6 h 131"/>
                <a:gd name="T2" fmla="*/ 1 w 134"/>
                <a:gd name="T3" fmla="*/ 7 h 131"/>
                <a:gd name="T4" fmla="*/ 2 w 134"/>
                <a:gd name="T5" fmla="*/ 8 h 131"/>
                <a:gd name="T6" fmla="*/ 3 w 134"/>
                <a:gd name="T7" fmla="*/ 7 h 131"/>
                <a:gd name="T8" fmla="*/ 4 w 134"/>
                <a:gd name="T9" fmla="*/ 7 h 131"/>
                <a:gd name="T10" fmla="*/ 4 w 134"/>
                <a:gd name="T11" fmla="*/ 6 h 131"/>
                <a:gd name="T12" fmla="*/ 5 w 134"/>
                <a:gd name="T13" fmla="*/ 5 h 131"/>
                <a:gd name="T14" fmla="*/ 5 w 134"/>
                <a:gd name="T15" fmla="*/ 6 h 131"/>
                <a:gd name="T16" fmla="*/ 5 w 134"/>
                <a:gd name="T17" fmla="*/ 7 h 131"/>
                <a:gd name="T18" fmla="*/ 5 w 134"/>
                <a:gd name="T19" fmla="*/ 7 h 131"/>
                <a:gd name="T20" fmla="*/ 5 w 134"/>
                <a:gd name="T21" fmla="*/ 8 h 131"/>
                <a:gd name="T22" fmla="*/ 7 w 134"/>
                <a:gd name="T23" fmla="*/ 7 h 131"/>
                <a:gd name="T24" fmla="*/ 8 w 134"/>
                <a:gd name="T25" fmla="*/ 6 h 131"/>
                <a:gd name="T26" fmla="*/ 7 w 134"/>
                <a:gd name="T27" fmla="*/ 6 h 131"/>
                <a:gd name="T28" fmla="*/ 6 w 134"/>
                <a:gd name="T29" fmla="*/ 7 h 131"/>
                <a:gd name="T30" fmla="*/ 6 w 134"/>
                <a:gd name="T31" fmla="*/ 7 h 131"/>
                <a:gd name="T32" fmla="*/ 6 w 134"/>
                <a:gd name="T33" fmla="*/ 7 h 131"/>
                <a:gd name="T34" fmla="*/ 6 w 134"/>
                <a:gd name="T35" fmla="*/ 5 h 131"/>
                <a:gd name="T36" fmla="*/ 7 w 134"/>
                <a:gd name="T37" fmla="*/ 1 h 131"/>
                <a:gd name="T38" fmla="*/ 8 w 134"/>
                <a:gd name="T39" fmla="*/ 0 h 131"/>
                <a:gd name="T40" fmla="*/ 6 w 134"/>
                <a:gd name="T41" fmla="*/ 0 h 131"/>
                <a:gd name="T42" fmla="*/ 6 w 134"/>
                <a:gd name="T43" fmla="*/ 1 h 131"/>
                <a:gd name="T44" fmla="*/ 6 w 134"/>
                <a:gd name="T45" fmla="*/ 0 h 131"/>
                <a:gd name="T46" fmla="*/ 5 w 134"/>
                <a:gd name="T47" fmla="*/ 0 h 131"/>
                <a:gd name="T48" fmla="*/ 3 w 134"/>
                <a:gd name="T49" fmla="*/ 0 h 131"/>
                <a:gd name="T50" fmla="*/ 1 w 134"/>
                <a:gd name="T51" fmla="*/ 2 h 131"/>
                <a:gd name="T52" fmla="*/ 1 w 134"/>
                <a:gd name="T53" fmla="*/ 4 h 131"/>
                <a:gd name="T54" fmla="*/ 0 w 134"/>
                <a:gd name="T55" fmla="*/ 6 h 131"/>
                <a:gd name="T56" fmla="*/ 1 w 134"/>
                <a:gd name="T57" fmla="*/ 5 h 131"/>
                <a:gd name="T58" fmla="*/ 2 w 134"/>
                <a:gd name="T59" fmla="*/ 3 h 131"/>
                <a:gd name="T60" fmla="*/ 3 w 134"/>
                <a:gd name="T61" fmla="*/ 1 h 131"/>
                <a:gd name="T62" fmla="*/ 4 w 134"/>
                <a:gd name="T63" fmla="*/ 0 h 131"/>
                <a:gd name="T64" fmla="*/ 5 w 134"/>
                <a:gd name="T65" fmla="*/ 0 h 131"/>
                <a:gd name="T66" fmla="*/ 6 w 134"/>
                <a:gd name="T67" fmla="*/ 1 h 131"/>
                <a:gd name="T68" fmla="*/ 6 w 134"/>
                <a:gd name="T69" fmla="*/ 2 h 131"/>
                <a:gd name="T70" fmla="*/ 5 w 134"/>
                <a:gd name="T71" fmla="*/ 4 h 131"/>
                <a:gd name="T72" fmla="*/ 4 w 134"/>
                <a:gd name="T73" fmla="*/ 5 h 131"/>
                <a:gd name="T74" fmla="*/ 3 w 134"/>
                <a:gd name="T75" fmla="*/ 7 h 131"/>
                <a:gd name="T76" fmla="*/ 2 w 134"/>
                <a:gd name="T77" fmla="*/ 7 h 131"/>
                <a:gd name="T78" fmla="*/ 1 w 134"/>
                <a:gd name="T79" fmla="*/ 6 h 131"/>
                <a:gd name="T80" fmla="*/ 0 w 134"/>
                <a:gd name="T81" fmla="*/ 6 h 1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4"/>
                <a:gd name="T124" fmla="*/ 0 h 131"/>
                <a:gd name="T125" fmla="*/ 134 w 134"/>
                <a:gd name="T126" fmla="*/ 131 h 1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4" h="131">
                  <a:moveTo>
                    <a:pt x="0" y="97"/>
                  </a:moveTo>
                  <a:lnTo>
                    <a:pt x="0" y="106"/>
                  </a:lnTo>
                  <a:lnTo>
                    <a:pt x="4" y="117"/>
                  </a:lnTo>
                  <a:lnTo>
                    <a:pt x="12" y="127"/>
                  </a:lnTo>
                  <a:lnTo>
                    <a:pt x="29" y="131"/>
                  </a:lnTo>
                  <a:lnTo>
                    <a:pt x="36" y="131"/>
                  </a:lnTo>
                  <a:lnTo>
                    <a:pt x="43" y="130"/>
                  </a:lnTo>
                  <a:lnTo>
                    <a:pt x="50" y="127"/>
                  </a:lnTo>
                  <a:lnTo>
                    <a:pt x="56" y="123"/>
                  </a:lnTo>
                  <a:lnTo>
                    <a:pt x="64" y="117"/>
                  </a:lnTo>
                  <a:lnTo>
                    <a:pt x="71" y="109"/>
                  </a:lnTo>
                  <a:lnTo>
                    <a:pt x="79" y="100"/>
                  </a:lnTo>
                  <a:lnTo>
                    <a:pt x="87" y="88"/>
                  </a:lnTo>
                  <a:lnTo>
                    <a:pt x="84" y="100"/>
                  </a:lnTo>
                  <a:lnTo>
                    <a:pt x="82" y="108"/>
                  </a:lnTo>
                  <a:lnTo>
                    <a:pt x="82" y="114"/>
                  </a:lnTo>
                  <a:lnTo>
                    <a:pt x="82" y="119"/>
                  </a:lnTo>
                  <a:lnTo>
                    <a:pt x="82" y="123"/>
                  </a:lnTo>
                  <a:lnTo>
                    <a:pt x="84" y="127"/>
                  </a:lnTo>
                  <a:lnTo>
                    <a:pt x="87" y="130"/>
                  </a:lnTo>
                  <a:lnTo>
                    <a:pt x="93" y="131"/>
                  </a:lnTo>
                  <a:lnTo>
                    <a:pt x="103" y="130"/>
                  </a:lnTo>
                  <a:lnTo>
                    <a:pt x="112" y="123"/>
                  </a:lnTo>
                  <a:lnTo>
                    <a:pt x="121" y="114"/>
                  </a:lnTo>
                  <a:lnTo>
                    <a:pt x="134" y="100"/>
                  </a:lnTo>
                  <a:lnTo>
                    <a:pt x="131" y="97"/>
                  </a:lnTo>
                  <a:lnTo>
                    <a:pt x="121" y="105"/>
                  </a:lnTo>
                  <a:lnTo>
                    <a:pt x="115" y="111"/>
                  </a:lnTo>
                  <a:lnTo>
                    <a:pt x="110" y="116"/>
                  </a:lnTo>
                  <a:lnTo>
                    <a:pt x="107" y="117"/>
                  </a:lnTo>
                  <a:lnTo>
                    <a:pt x="106" y="117"/>
                  </a:lnTo>
                  <a:lnTo>
                    <a:pt x="104" y="116"/>
                  </a:lnTo>
                  <a:lnTo>
                    <a:pt x="103" y="114"/>
                  </a:lnTo>
                  <a:lnTo>
                    <a:pt x="103" y="113"/>
                  </a:lnTo>
                  <a:lnTo>
                    <a:pt x="107" y="91"/>
                  </a:lnTo>
                  <a:lnTo>
                    <a:pt x="117" y="53"/>
                  </a:lnTo>
                  <a:lnTo>
                    <a:pt x="126" y="18"/>
                  </a:lnTo>
                  <a:lnTo>
                    <a:pt x="131" y="0"/>
                  </a:lnTo>
                  <a:lnTo>
                    <a:pt x="129" y="0"/>
                  </a:lnTo>
                  <a:lnTo>
                    <a:pt x="110" y="2"/>
                  </a:lnTo>
                  <a:lnTo>
                    <a:pt x="107" y="16"/>
                  </a:lnTo>
                  <a:lnTo>
                    <a:pt x="106" y="16"/>
                  </a:lnTo>
                  <a:lnTo>
                    <a:pt x="104" y="10"/>
                  </a:lnTo>
                  <a:lnTo>
                    <a:pt x="99" y="5"/>
                  </a:lnTo>
                  <a:lnTo>
                    <a:pt x="93" y="2"/>
                  </a:lnTo>
                  <a:lnTo>
                    <a:pt x="84" y="0"/>
                  </a:lnTo>
                  <a:lnTo>
                    <a:pt x="70" y="3"/>
                  </a:lnTo>
                  <a:lnTo>
                    <a:pt x="54" y="10"/>
                  </a:lnTo>
                  <a:lnTo>
                    <a:pt x="40" y="19"/>
                  </a:lnTo>
                  <a:lnTo>
                    <a:pt x="28" y="33"/>
                  </a:lnTo>
                  <a:lnTo>
                    <a:pt x="15" y="49"/>
                  </a:lnTo>
                  <a:lnTo>
                    <a:pt x="8" y="64"/>
                  </a:lnTo>
                  <a:lnTo>
                    <a:pt x="1" y="81"/>
                  </a:lnTo>
                  <a:lnTo>
                    <a:pt x="0" y="97"/>
                  </a:lnTo>
                  <a:lnTo>
                    <a:pt x="25" y="97"/>
                  </a:lnTo>
                  <a:lnTo>
                    <a:pt x="26" y="86"/>
                  </a:lnTo>
                  <a:lnTo>
                    <a:pt x="29" y="72"/>
                  </a:lnTo>
                  <a:lnTo>
                    <a:pt x="36" y="56"/>
                  </a:lnTo>
                  <a:lnTo>
                    <a:pt x="42" y="42"/>
                  </a:lnTo>
                  <a:lnTo>
                    <a:pt x="51" y="28"/>
                  </a:lnTo>
                  <a:lnTo>
                    <a:pt x="62" y="18"/>
                  </a:lnTo>
                  <a:lnTo>
                    <a:pt x="73" y="10"/>
                  </a:lnTo>
                  <a:lnTo>
                    <a:pt x="85" y="7"/>
                  </a:lnTo>
                  <a:lnTo>
                    <a:pt x="92" y="8"/>
                  </a:lnTo>
                  <a:lnTo>
                    <a:pt x="96" y="11"/>
                  </a:lnTo>
                  <a:lnTo>
                    <a:pt x="99" y="16"/>
                  </a:lnTo>
                  <a:lnTo>
                    <a:pt x="101" y="25"/>
                  </a:lnTo>
                  <a:lnTo>
                    <a:pt x="99" y="38"/>
                  </a:lnTo>
                  <a:lnTo>
                    <a:pt x="96" y="52"/>
                  </a:lnTo>
                  <a:lnTo>
                    <a:pt x="90" y="67"/>
                  </a:lnTo>
                  <a:lnTo>
                    <a:pt x="84" y="83"/>
                  </a:lnTo>
                  <a:lnTo>
                    <a:pt x="74" y="95"/>
                  </a:lnTo>
                  <a:lnTo>
                    <a:pt x="64" y="106"/>
                  </a:lnTo>
                  <a:lnTo>
                    <a:pt x="53" y="114"/>
                  </a:lnTo>
                  <a:lnTo>
                    <a:pt x="42" y="117"/>
                  </a:lnTo>
                  <a:lnTo>
                    <a:pt x="36" y="116"/>
                  </a:lnTo>
                  <a:lnTo>
                    <a:pt x="31" y="113"/>
                  </a:lnTo>
                  <a:lnTo>
                    <a:pt x="26" y="106"/>
                  </a:lnTo>
                  <a:lnTo>
                    <a:pt x="25" y="9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0" name="Freeform 101"/>
            <p:cNvSpPr>
              <a:spLocks/>
            </p:cNvSpPr>
            <p:nvPr/>
          </p:nvSpPr>
          <p:spPr bwMode="auto">
            <a:xfrm>
              <a:off x="4294" y="3398"/>
              <a:ext cx="73" cy="74"/>
            </a:xfrm>
            <a:custGeom>
              <a:avLst/>
              <a:gdLst>
                <a:gd name="T0" fmla="*/ 3 w 146"/>
                <a:gd name="T1" fmla="*/ 0 h 148"/>
                <a:gd name="T2" fmla="*/ 5 w 146"/>
                <a:gd name="T3" fmla="*/ 0 h 148"/>
                <a:gd name="T4" fmla="*/ 5 w 146"/>
                <a:gd name="T5" fmla="*/ 5 h 148"/>
                <a:gd name="T6" fmla="*/ 9 w 146"/>
                <a:gd name="T7" fmla="*/ 5 h 148"/>
                <a:gd name="T8" fmla="*/ 9 w 146"/>
                <a:gd name="T9" fmla="*/ 5 h 148"/>
                <a:gd name="T10" fmla="*/ 5 w 146"/>
                <a:gd name="T11" fmla="*/ 5 h 148"/>
                <a:gd name="T12" fmla="*/ 5 w 146"/>
                <a:gd name="T13" fmla="*/ 9 h 148"/>
                <a:gd name="T14" fmla="*/ 3 w 146"/>
                <a:gd name="T15" fmla="*/ 9 h 148"/>
                <a:gd name="T16" fmla="*/ 3 w 146"/>
                <a:gd name="T17" fmla="*/ 5 h 148"/>
                <a:gd name="T18" fmla="*/ 0 w 146"/>
                <a:gd name="T19" fmla="*/ 5 h 148"/>
                <a:gd name="T20" fmla="*/ 0 w 146"/>
                <a:gd name="T21" fmla="*/ 5 h 148"/>
                <a:gd name="T22" fmla="*/ 3 w 146"/>
                <a:gd name="T23" fmla="*/ 5 h 148"/>
                <a:gd name="T24" fmla="*/ 3 w 146"/>
                <a:gd name="T25" fmla="*/ 0 h 1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6"/>
                <a:gd name="T40" fmla="*/ 0 h 148"/>
                <a:gd name="T41" fmla="*/ 146 w 146"/>
                <a:gd name="T42" fmla="*/ 148 h 1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6" h="148">
                  <a:moveTo>
                    <a:pt x="63" y="0"/>
                  </a:moveTo>
                  <a:lnTo>
                    <a:pt x="82" y="0"/>
                  </a:lnTo>
                  <a:lnTo>
                    <a:pt x="82" y="66"/>
                  </a:lnTo>
                  <a:lnTo>
                    <a:pt x="146" y="66"/>
                  </a:lnTo>
                  <a:lnTo>
                    <a:pt x="146" y="84"/>
                  </a:lnTo>
                  <a:lnTo>
                    <a:pt x="82" y="84"/>
                  </a:lnTo>
                  <a:lnTo>
                    <a:pt x="82" y="148"/>
                  </a:lnTo>
                  <a:lnTo>
                    <a:pt x="63" y="148"/>
                  </a:lnTo>
                  <a:lnTo>
                    <a:pt x="63" y="84"/>
                  </a:lnTo>
                  <a:lnTo>
                    <a:pt x="0" y="84"/>
                  </a:lnTo>
                  <a:lnTo>
                    <a:pt x="0" y="66"/>
                  </a:lnTo>
                  <a:lnTo>
                    <a:pt x="63" y="6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1" name="Freeform 102"/>
            <p:cNvSpPr>
              <a:spLocks/>
            </p:cNvSpPr>
            <p:nvPr/>
          </p:nvSpPr>
          <p:spPr bwMode="auto">
            <a:xfrm>
              <a:off x="4418" y="3373"/>
              <a:ext cx="64" cy="99"/>
            </a:xfrm>
            <a:custGeom>
              <a:avLst/>
              <a:gdLst>
                <a:gd name="T0" fmla="*/ 7 w 128"/>
                <a:gd name="T1" fmla="*/ 10 h 196"/>
                <a:gd name="T2" fmla="*/ 6 w 128"/>
                <a:gd name="T3" fmla="*/ 13 h 196"/>
                <a:gd name="T4" fmla="*/ 0 w 128"/>
                <a:gd name="T5" fmla="*/ 13 h 196"/>
                <a:gd name="T6" fmla="*/ 0 w 128"/>
                <a:gd name="T7" fmla="*/ 12 h 196"/>
                <a:gd name="T8" fmla="*/ 3 w 128"/>
                <a:gd name="T9" fmla="*/ 8 h 196"/>
                <a:gd name="T10" fmla="*/ 5 w 128"/>
                <a:gd name="T11" fmla="*/ 7 h 196"/>
                <a:gd name="T12" fmla="*/ 6 w 128"/>
                <a:gd name="T13" fmla="*/ 5 h 196"/>
                <a:gd name="T14" fmla="*/ 6 w 128"/>
                <a:gd name="T15" fmla="*/ 5 h 196"/>
                <a:gd name="T16" fmla="*/ 6 w 128"/>
                <a:gd name="T17" fmla="*/ 4 h 196"/>
                <a:gd name="T18" fmla="*/ 6 w 128"/>
                <a:gd name="T19" fmla="*/ 3 h 196"/>
                <a:gd name="T20" fmla="*/ 5 w 128"/>
                <a:gd name="T21" fmla="*/ 2 h 196"/>
                <a:gd name="T22" fmla="*/ 5 w 128"/>
                <a:gd name="T23" fmla="*/ 2 h 196"/>
                <a:gd name="T24" fmla="*/ 4 w 128"/>
                <a:gd name="T25" fmla="*/ 2 h 196"/>
                <a:gd name="T26" fmla="*/ 3 w 128"/>
                <a:gd name="T27" fmla="*/ 2 h 196"/>
                <a:gd name="T28" fmla="*/ 2 w 128"/>
                <a:gd name="T29" fmla="*/ 2 h 196"/>
                <a:gd name="T30" fmla="*/ 1 w 128"/>
                <a:gd name="T31" fmla="*/ 3 h 196"/>
                <a:gd name="T32" fmla="*/ 1 w 128"/>
                <a:gd name="T33" fmla="*/ 3 h 196"/>
                <a:gd name="T34" fmla="*/ 1 w 128"/>
                <a:gd name="T35" fmla="*/ 3 h 196"/>
                <a:gd name="T36" fmla="*/ 1 w 128"/>
                <a:gd name="T37" fmla="*/ 2 h 196"/>
                <a:gd name="T38" fmla="*/ 2 w 128"/>
                <a:gd name="T39" fmla="*/ 2 h 196"/>
                <a:gd name="T40" fmla="*/ 2 w 128"/>
                <a:gd name="T41" fmla="*/ 1 h 196"/>
                <a:gd name="T42" fmla="*/ 3 w 128"/>
                <a:gd name="T43" fmla="*/ 1 h 196"/>
                <a:gd name="T44" fmla="*/ 4 w 128"/>
                <a:gd name="T45" fmla="*/ 1 h 196"/>
                <a:gd name="T46" fmla="*/ 4 w 128"/>
                <a:gd name="T47" fmla="*/ 0 h 196"/>
                <a:gd name="T48" fmla="*/ 4 w 128"/>
                <a:gd name="T49" fmla="*/ 0 h 196"/>
                <a:gd name="T50" fmla="*/ 5 w 128"/>
                <a:gd name="T51" fmla="*/ 0 h 196"/>
                <a:gd name="T52" fmla="*/ 5 w 128"/>
                <a:gd name="T53" fmla="*/ 1 h 196"/>
                <a:gd name="T54" fmla="*/ 6 w 128"/>
                <a:gd name="T55" fmla="*/ 1 h 196"/>
                <a:gd name="T56" fmla="*/ 6 w 128"/>
                <a:gd name="T57" fmla="*/ 1 h 196"/>
                <a:gd name="T58" fmla="*/ 7 w 128"/>
                <a:gd name="T59" fmla="*/ 1 h 196"/>
                <a:gd name="T60" fmla="*/ 7 w 128"/>
                <a:gd name="T61" fmla="*/ 2 h 196"/>
                <a:gd name="T62" fmla="*/ 7 w 128"/>
                <a:gd name="T63" fmla="*/ 2 h 196"/>
                <a:gd name="T64" fmla="*/ 7 w 128"/>
                <a:gd name="T65" fmla="*/ 3 h 196"/>
                <a:gd name="T66" fmla="*/ 8 w 128"/>
                <a:gd name="T67" fmla="*/ 3 h 196"/>
                <a:gd name="T68" fmla="*/ 7 w 128"/>
                <a:gd name="T69" fmla="*/ 4 h 196"/>
                <a:gd name="T70" fmla="*/ 7 w 128"/>
                <a:gd name="T71" fmla="*/ 5 h 196"/>
                <a:gd name="T72" fmla="*/ 6 w 128"/>
                <a:gd name="T73" fmla="*/ 6 h 196"/>
                <a:gd name="T74" fmla="*/ 5 w 128"/>
                <a:gd name="T75" fmla="*/ 8 h 196"/>
                <a:gd name="T76" fmla="*/ 1 w 128"/>
                <a:gd name="T77" fmla="*/ 11 h 196"/>
                <a:gd name="T78" fmla="*/ 1 w 128"/>
                <a:gd name="T79" fmla="*/ 11 h 196"/>
                <a:gd name="T80" fmla="*/ 5 w 128"/>
                <a:gd name="T81" fmla="*/ 11 h 196"/>
                <a:gd name="T82" fmla="*/ 5 w 128"/>
                <a:gd name="T83" fmla="*/ 11 h 196"/>
                <a:gd name="T84" fmla="*/ 6 w 128"/>
                <a:gd name="T85" fmla="*/ 11 h 196"/>
                <a:gd name="T86" fmla="*/ 6 w 128"/>
                <a:gd name="T87" fmla="*/ 11 h 196"/>
                <a:gd name="T88" fmla="*/ 7 w 128"/>
                <a:gd name="T89" fmla="*/ 10 h 196"/>
                <a:gd name="T90" fmla="*/ 7 w 128"/>
                <a:gd name="T91" fmla="*/ 10 h 1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8"/>
                <a:gd name="T139" fmla="*/ 0 h 196"/>
                <a:gd name="T140" fmla="*/ 128 w 128"/>
                <a:gd name="T141" fmla="*/ 196 h 19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8" h="196">
                  <a:moveTo>
                    <a:pt x="117" y="157"/>
                  </a:moveTo>
                  <a:lnTo>
                    <a:pt x="103" y="196"/>
                  </a:lnTo>
                  <a:lnTo>
                    <a:pt x="0" y="196"/>
                  </a:lnTo>
                  <a:lnTo>
                    <a:pt x="0" y="191"/>
                  </a:lnTo>
                  <a:lnTo>
                    <a:pt x="62" y="126"/>
                  </a:lnTo>
                  <a:lnTo>
                    <a:pt x="86" y="98"/>
                  </a:lnTo>
                  <a:lnTo>
                    <a:pt x="97" y="78"/>
                  </a:lnTo>
                  <a:lnTo>
                    <a:pt x="101" y="65"/>
                  </a:lnTo>
                  <a:lnTo>
                    <a:pt x="103" y="56"/>
                  </a:lnTo>
                  <a:lnTo>
                    <a:pt x="101" y="43"/>
                  </a:lnTo>
                  <a:lnTo>
                    <a:pt x="94" y="31"/>
                  </a:lnTo>
                  <a:lnTo>
                    <a:pt x="83" y="23"/>
                  </a:lnTo>
                  <a:lnTo>
                    <a:pt x="69" y="20"/>
                  </a:lnTo>
                  <a:lnTo>
                    <a:pt x="52" y="23"/>
                  </a:lnTo>
                  <a:lnTo>
                    <a:pt x="39" y="31"/>
                  </a:lnTo>
                  <a:lnTo>
                    <a:pt x="31" y="40"/>
                  </a:lnTo>
                  <a:lnTo>
                    <a:pt x="27" y="48"/>
                  </a:lnTo>
                  <a:lnTo>
                    <a:pt x="20" y="47"/>
                  </a:lnTo>
                  <a:lnTo>
                    <a:pt x="27" y="31"/>
                  </a:lnTo>
                  <a:lnTo>
                    <a:pt x="36" y="20"/>
                  </a:lnTo>
                  <a:lnTo>
                    <a:pt x="45" y="11"/>
                  </a:lnTo>
                  <a:lnTo>
                    <a:pt x="55" y="6"/>
                  </a:lnTo>
                  <a:lnTo>
                    <a:pt x="64" y="3"/>
                  </a:lnTo>
                  <a:lnTo>
                    <a:pt x="72" y="0"/>
                  </a:lnTo>
                  <a:lnTo>
                    <a:pt x="78" y="0"/>
                  </a:lnTo>
                  <a:lnTo>
                    <a:pt x="81" y="0"/>
                  </a:lnTo>
                  <a:lnTo>
                    <a:pt x="92" y="1"/>
                  </a:lnTo>
                  <a:lnTo>
                    <a:pt x="101" y="5"/>
                  </a:lnTo>
                  <a:lnTo>
                    <a:pt x="109" y="9"/>
                  </a:lnTo>
                  <a:lnTo>
                    <a:pt x="115" y="15"/>
                  </a:lnTo>
                  <a:lnTo>
                    <a:pt x="122" y="23"/>
                  </a:lnTo>
                  <a:lnTo>
                    <a:pt x="125" y="31"/>
                  </a:lnTo>
                  <a:lnTo>
                    <a:pt x="126" y="40"/>
                  </a:lnTo>
                  <a:lnTo>
                    <a:pt x="128" y="48"/>
                  </a:lnTo>
                  <a:lnTo>
                    <a:pt x="126" y="62"/>
                  </a:lnTo>
                  <a:lnTo>
                    <a:pt x="120" y="76"/>
                  </a:lnTo>
                  <a:lnTo>
                    <a:pt x="108" y="93"/>
                  </a:lnTo>
                  <a:lnTo>
                    <a:pt x="86" y="117"/>
                  </a:lnTo>
                  <a:lnTo>
                    <a:pt x="30" y="173"/>
                  </a:lnTo>
                  <a:lnTo>
                    <a:pt x="30" y="174"/>
                  </a:lnTo>
                  <a:lnTo>
                    <a:pt x="84" y="174"/>
                  </a:lnTo>
                  <a:lnTo>
                    <a:pt x="95" y="173"/>
                  </a:lnTo>
                  <a:lnTo>
                    <a:pt x="103" y="170"/>
                  </a:lnTo>
                  <a:lnTo>
                    <a:pt x="109" y="163"/>
                  </a:lnTo>
                  <a:lnTo>
                    <a:pt x="112" y="156"/>
                  </a:lnTo>
                  <a:lnTo>
                    <a:pt x="117"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2" name="Freeform 103"/>
            <p:cNvSpPr>
              <a:spLocks/>
            </p:cNvSpPr>
            <p:nvPr/>
          </p:nvSpPr>
          <p:spPr bwMode="auto">
            <a:xfrm>
              <a:off x="4491" y="3408"/>
              <a:ext cx="67" cy="65"/>
            </a:xfrm>
            <a:custGeom>
              <a:avLst/>
              <a:gdLst>
                <a:gd name="T0" fmla="*/ 0 w 133"/>
                <a:gd name="T1" fmla="*/ 6 h 131"/>
                <a:gd name="T2" fmla="*/ 1 w 133"/>
                <a:gd name="T3" fmla="*/ 7 h 131"/>
                <a:gd name="T4" fmla="*/ 3 w 133"/>
                <a:gd name="T5" fmla="*/ 8 h 131"/>
                <a:gd name="T6" fmla="*/ 3 w 133"/>
                <a:gd name="T7" fmla="*/ 7 h 131"/>
                <a:gd name="T8" fmla="*/ 4 w 133"/>
                <a:gd name="T9" fmla="*/ 7 h 131"/>
                <a:gd name="T10" fmla="*/ 5 w 133"/>
                <a:gd name="T11" fmla="*/ 6 h 131"/>
                <a:gd name="T12" fmla="*/ 6 w 133"/>
                <a:gd name="T13" fmla="*/ 5 h 131"/>
                <a:gd name="T14" fmla="*/ 6 w 133"/>
                <a:gd name="T15" fmla="*/ 6 h 131"/>
                <a:gd name="T16" fmla="*/ 5 w 133"/>
                <a:gd name="T17" fmla="*/ 7 h 131"/>
                <a:gd name="T18" fmla="*/ 6 w 133"/>
                <a:gd name="T19" fmla="*/ 7 h 131"/>
                <a:gd name="T20" fmla="*/ 6 w 133"/>
                <a:gd name="T21" fmla="*/ 8 h 131"/>
                <a:gd name="T22" fmla="*/ 7 w 133"/>
                <a:gd name="T23" fmla="*/ 7 h 131"/>
                <a:gd name="T24" fmla="*/ 9 w 133"/>
                <a:gd name="T25" fmla="*/ 6 h 131"/>
                <a:gd name="T26" fmla="*/ 8 w 133"/>
                <a:gd name="T27" fmla="*/ 6 h 131"/>
                <a:gd name="T28" fmla="*/ 7 w 133"/>
                <a:gd name="T29" fmla="*/ 7 h 131"/>
                <a:gd name="T30" fmla="*/ 7 w 133"/>
                <a:gd name="T31" fmla="*/ 7 h 131"/>
                <a:gd name="T32" fmla="*/ 7 w 133"/>
                <a:gd name="T33" fmla="*/ 7 h 131"/>
                <a:gd name="T34" fmla="*/ 7 w 133"/>
                <a:gd name="T35" fmla="*/ 5 h 131"/>
                <a:gd name="T36" fmla="*/ 8 w 133"/>
                <a:gd name="T37" fmla="*/ 1 h 131"/>
                <a:gd name="T38" fmla="*/ 9 w 133"/>
                <a:gd name="T39" fmla="*/ 0 h 131"/>
                <a:gd name="T40" fmla="*/ 7 w 133"/>
                <a:gd name="T41" fmla="*/ 0 h 131"/>
                <a:gd name="T42" fmla="*/ 7 w 133"/>
                <a:gd name="T43" fmla="*/ 1 h 131"/>
                <a:gd name="T44" fmla="*/ 7 w 133"/>
                <a:gd name="T45" fmla="*/ 0 h 131"/>
                <a:gd name="T46" fmla="*/ 6 w 133"/>
                <a:gd name="T47" fmla="*/ 0 h 131"/>
                <a:gd name="T48" fmla="*/ 4 w 133"/>
                <a:gd name="T49" fmla="*/ 0 h 131"/>
                <a:gd name="T50" fmla="*/ 2 w 133"/>
                <a:gd name="T51" fmla="*/ 2 h 131"/>
                <a:gd name="T52" fmla="*/ 1 w 133"/>
                <a:gd name="T53" fmla="*/ 4 h 131"/>
                <a:gd name="T54" fmla="*/ 0 w 133"/>
                <a:gd name="T55" fmla="*/ 6 h 131"/>
                <a:gd name="T56" fmla="*/ 2 w 133"/>
                <a:gd name="T57" fmla="*/ 5 h 131"/>
                <a:gd name="T58" fmla="*/ 3 w 133"/>
                <a:gd name="T59" fmla="*/ 3 h 131"/>
                <a:gd name="T60" fmla="*/ 4 w 133"/>
                <a:gd name="T61" fmla="*/ 1 h 131"/>
                <a:gd name="T62" fmla="*/ 5 w 133"/>
                <a:gd name="T63" fmla="*/ 0 h 131"/>
                <a:gd name="T64" fmla="*/ 6 w 133"/>
                <a:gd name="T65" fmla="*/ 0 h 131"/>
                <a:gd name="T66" fmla="*/ 7 w 133"/>
                <a:gd name="T67" fmla="*/ 1 h 131"/>
                <a:gd name="T68" fmla="*/ 7 w 133"/>
                <a:gd name="T69" fmla="*/ 2 h 131"/>
                <a:gd name="T70" fmla="*/ 6 w 133"/>
                <a:gd name="T71" fmla="*/ 4 h 131"/>
                <a:gd name="T72" fmla="*/ 5 w 133"/>
                <a:gd name="T73" fmla="*/ 5 h 131"/>
                <a:gd name="T74" fmla="*/ 4 w 133"/>
                <a:gd name="T75" fmla="*/ 7 h 131"/>
                <a:gd name="T76" fmla="*/ 3 w 133"/>
                <a:gd name="T77" fmla="*/ 7 h 131"/>
                <a:gd name="T78" fmla="*/ 2 w 133"/>
                <a:gd name="T79" fmla="*/ 6 h 131"/>
                <a:gd name="T80" fmla="*/ 0 w 133"/>
                <a:gd name="T81" fmla="*/ 6 h 1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3"/>
                <a:gd name="T124" fmla="*/ 0 h 131"/>
                <a:gd name="T125" fmla="*/ 133 w 133"/>
                <a:gd name="T126" fmla="*/ 131 h 1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3" h="131">
                  <a:moveTo>
                    <a:pt x="0" y="97"/>
                  </a:moveTo>
                  <a:lnTo>
                    <a:pt x="0" y="106"/>
                  </a:lnTo>
                  <a:lnTo>
                    <a:pt x="4" y="117"/>
                  </a:lnTo>
                  <a:lnTo>
                    <a:pt x="12" y="127"/>
                  </a:lnTo>
                  <a:lnTo>
                    <a:pt x="29" y="131"/>
                  </a:lnTo>
                  <a:lnTo>
                    <a:pt x="35" y="131"/>
                  </a:lnTo>
                  <a:lnTo>
                    <a:pt x="42" y="130"/>
                  </a:lnTo>
                  <a:lnTo>
                    <a:pt x="48" y="127"/>
                  </a:lnTo>
                  <a:lnTo>
                    <a:pt x="56" y="123"/>
                  </a:lnTo>
                  <a:lnTo>
                    <a:pt x="62" y="117"/>
                  </a:lnTo>
                  <a:lnTo>
                    <a:pt x="70" y="109"/>
                  </a:lnTo>
                  <a:lnTo>
                    <a:pt x="77" y="100"/>
                  </a:lnTo>
                  <a:lnTo>
                    <a:pt x="87" y="88"/>
                  </a:lnTo>
                  <a:lnTo>
                    <a:pt x="84" y="100"/>
                  </a:lnTo>
                  <a:lnTo>
                    <a:pt x="82" y="108"/>
                  </a:lnTo>
                  <a:lnTo>
                    <a:pt x="80" y="114"/>
                  </a:lnTo>
                  <a:lnTo>
                    <a:pt x="80" y="119"/>
                  </a:lnTo>
                  <a:lnTo>
                    <a:pt x="80" y="123"/>
                  </a:lnTo>
                  <a:lnTo>
                    <a:pt x="82" y="127"/>
                  </a:lnTo>
                  <a:lnTo>
                    <a:pt x="85" y="130"/>
                  </a:lnTo>
                  <a:lnTo>
                    <a:pt x="93" y="131"/>
                  </a:lnTo>
                  <a:lnTo>
                    <a:pt x="102" y="130"/>
                  </a:lnTo>
                  <a:lnTo>
                    <a:pt x="112" y="123"/>
                  </a:lnTo>
                  <a:lnTo>
                    <a:pt x="121" y="114"/>
                  </a:lnTo>
                  <a:lnTo>
                    <a:pt x="133" y="100"/>
                  </a:lnTo>
                  <a:lnTo>
                    <a:pt x="130" y="97"/>
                  </a:lnTo>
                  <a:lnTo>
                    <a:pt x="121" y="105"/>
                  </a:lnTo>
                  <a:lnTo>
                    <a:pt x="115" y="111"/>
                  </a:lnTo>
                  <a:lnTo>
                    <a:pt x="110" y="116"/>
                  </a:lnTo>
                  <a:lnTo>
                    <a:pt x="107" y="117"/>
                  </a:lnTo>
                  <a:lnTo>
                    <a:pt x="105" y="117"/>
                  </a:lnTo>
                  <a:lnTo>
                    <a:pt x="104" y="116"/>
                  </a:lnTo>
                  <a:lnTo>
                    <a:pt x="102" y="114"/>
                  </a:lnTo>
                  <a:lnTo>
                    <a:pt x="102" y="113"/>
                  </a:lnTo>
                  <a:lnTo>
                    <a:pt x="107" y="91"/>
                  </a:lnTo>
                  <a:lnTo>
                    <a:pt x="116" y="53"/>
                  </a:lnTo>
                  <a:lnTo>
                    <a:pt x="126" y="18"/>
                  </a:lnTo>
                  <a:lnTo>
                    <a:pt x="130" y="0"/>
                  </a:lnTo>
                  <a:lnTo>
                    <a:pt x="129" y="0"/>
                  </a:lnTo>
                  <a:lnTo>
                    <a:pt x="110" y="2"/>
                  </a:lnTo>
                  <a:lnTo>
                    <a:pt x="107" y="16"/>
                  </a:lnTo>
                  <a:lnTo>
                    <a:pt x="105" y="16"/>
                  </a:lnTo>
                  <a:lnTo>
                    <a:pt x="104" y="10"/>
                  </a:lnTo>
                  <a:lnTo>
                    <a:pt x="99" y="5"/>
                  </a:lnTo>
                  <a:lnTo>
                    <a:pt x="91" y="2"/>
                  </a:lnTo>
                  <a:lnTo>
                    <a:pt x="82" y="0"/>
                  </a:lnTo>
                  <a:lnTo>
                    <a:pt x="68" y="3"/>
                  </a:lnTo>
                  <a:lnTo>
                    <a:pt x="54" y="10"/>
                  </a:lnTo>
                  <a:lnTo>
                    <a:pt x="40" y="19"/>
                  </a:lnTo>
                  <a:lnTo>
                    <a:pt x="28" y="33"/>
                  </a:lnTo>
                  <a:lnTo>
                    <a:pt x="15" y="49"/>
                  </a:lnTo>
                  <a:lnTo>
                    <a:pt x="7" y="64"/>
                  </a:lnTo>
                  <a:lnTo>
                    <a:pt x="1" y="81"/>
                  </a:lnTo>
                  <a:lnTo>
                    <a:pt x="0" y="97"/>
                  </a:lnTo>
                  <a:lnTo>
                    <a:pt x="24" y="97"/>
                  </a:lnTo>
                  <a:lnTo>
                    <a:pt x="26" y="86"/>
                  </a:lnTo>
                  <a:lnTo>
                    <a:pt x="29" y="72"/>
                  </a:lnTo>
                  <a:lnTo>
                    <a:pt x="34" y="56"/>
                  </a:lnTo>
                  <a:lnTo>
                    <a:pt x="42" y="42"/>
                  </a:lnTo>
                  <a:lnTo>
                    <a:pt x="49" y="28"/>
                  </a:lnTo>
                  <a:lnTo>
                    <a:pt x="60" y="18"/>
                  </a:lnTo>
                  <a:lnTo>
                    <a:pt x="71" y="10"/>
                  </a:lnTo>
                  <a:lnTo>
                    <a:pt x="84" y="7"/>
                  </a:lnTo>
                  <a:lnTo>
                    <a:pt x="90" y="8"/>
                  </a:lnTo>
                  <a:lnTo>
                    <a:pt x="96" y="11"/>
                  </a:lnTo>
                  <a:lnTo>
                    <a:pt x="99" y="16"/>
                  </a:lnTo>
                  <a:lnTo>
                    <a:pt x="101" y="25"/>
                  </a:lnTo>
                  <a:lnTo>
                    <a:pt x="99" y="38"/>
                  </a:lnTo>
                  <a:lnTo>
                    <a:pt x="96" y="52"/>
                  </a:lnTo>
                  <a:lnTo>
                    <a:pt x="90" y="67"/>
                  </a:lnTo>
                  <a:lnTo>
                    <a:pt x="84" y="83"/>
                  </a:lnTo>
                  <a:lnTo>
                    <a:pt x="74" y="95"/>
                  </a:lnTo>
                  <a:lnTo>
                    <a:pt x="63" y="106"/>
                  </a:lnTo>
                  <a:lnTo>
                    <a:pt x="52" y="114"/>
                  </a:lnTo>
                  <a:lnTo>
                    <a:pt x="42" y="117"/>
                  </a:lnTo>
                  <a:lnTo>
                    <a:pt x="35" y="116"/>
                  </a:lnTo>
                  <a:lnTo>
                    <a:pt x="31" y="113"/>
                  </a:lnTo>
                  <a:lnTo>
                    <a:pt x="26" y="106"/>
                  </a:lnTo>
                  <a:lnTo>
                    <a:pt x="24" y="97"/>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3" name="Freeform 104"/>
            <p:cNvSpPr>
              <a:spLocks/>
            </p:cNvSpPr>
            <p:nvPr/>
          </p:nvSpPr>
          <p:spPr bwMode="auto">
            <a:xfrm>
              <a:off x="4565" y="3372"/>
              <a:ext cx="66" cy="101"/>
            </a:xfrm>
            <a:custGeom>
              <a:avLst/>
              <a:gdLst>
                <a:gd name="T0" fmla="*/ 8 w 131"/>
                <a:gd name="T1" fmla="*/ 6 h 202"/>
                <a:gd name="T2" fmla="*/ 7 w 131"/>
                <a:gd name="T3" fmla="*/ 5 h 202"/>
                <a:gd name="T4" fmla="*/ 6 w 131"/>
                <a:gd name="T5" fmla="*/ 5 h 202"/>
                <a:gd name="T6" fmla="*/ 5 w 131"/>
                <a:gd name="T7" fmla="*/ 6 h 202"/>
                <a:gd name="T8" fmla="*/ 4 w 131"/>
                <a:gd name="T9" fmla="*/ 6 h 202"/>
                <a:gd name="T10" fmla="*/ 3 w 131"/>
                <a:gd name="T11" fmla="*/ 6 h 202"/>
                <a:gd name="T12" fmla="*/ 3 w 131"/>
                <a:gd name="T13" fmla="*/ 7 h 202"/>
                <a:gd name="T14" fmla="*/ 4 w 131"/>
                <a:gd name="T15" fmla="*/ 3 h 202"/>
                <a:gd name="T16" fmla="*/ 5 w 131"/>
                <a:gd name="T17" fmla="*/ 1 h 202"/>
                <a:gd name="T18" fmla="*/ 4 w 131"/>
                <a:gd name="T19" fmla="*/ 1 h 202"/>
                <a:gd name="T20" fmla="*/ 3 w 131"/>
                <a:gd name="T21" fmla="*/ 1 h 202"/>
                <a:gd name="T22" fmla="*/ 2 w 131"/>
                <a:gd name="T23" fmla="*/ 1 h 202"/>
                <a:gd name="T24" fmla="*/ 3 w 131"/>
                <a:gd name="T25" fmla="*/ 1 h 202"/>
                <a:gd name="T26" fmla="*/ 3 w 131"/>
                <a:gd name="T27" fmla="*/ 2 h 202"/>
                <a:gd name="T28" fmla="*/ 3 w 131"/>
                <a:gd name="T29" fmla="*/ 2 h 202"/>
                <a:gd name="T30" fmla="*/ 3 w 131"/>
                <a:gd name="T31" fmla="*/ 3 h 202"/>
                <a:gd name="T32" fmla="*/ 0 w 131"/>
                <a:gd name="T33" fmla="*/ 12 h 202"/>
                <a:gd name="T34" fmla="*/ 1 w 131"/>
                <a:gd name="T35" fmla="*/ 13 h 202"/>
                <a:gd name="T36" fmla="*/ 3 w 131"/>
                <a:gd name="T37" fmla="*/ 13 h 202"/>
                <a:gd name="T38" fmla="*/ 5 w 131"/>
                <a:gd name="T39" fmla="*/ 13 h 202"/>
                <a:gd name="T40" fmla="*/ 7 w 131"/>
                <a:gd name="T41" fmla="*/ 11 h 202"/>
                <a:gd name="T42" fmla="*/ 8 w 131"/>
                <a:gd name="T43" fmla="*/ 9 h 202"/>
                <a:gd name="T44" fmla="*/ 9 w 131"/>
                <a:gd name="T45" fmla="*/ 6 h 202"/>
                <a:gd name="T46" fmla="*/ 7 w 131"/>
                <a:gd name="T47" fmla="*/ 7 h 202"/>
                <a:gd name="T48" fmla="*/ 6 w 131"/>
                <a:gd name="T49" fmla="*/ 10 h 202"/>
                <a:gd name="T50" fmla="*/ 5 w 131"/>
                <a:gd name="T51" fmla="*/ 11 h 202"/>
                <a:gd name="T52" fmla="*/ 4 w 131"/>
                <a:gd name="T53" fmla="*/ 13 h 202"/>
                <a:gd name="T54" fmla="*/ 2 w 131"/>
                <a:gd name="T55" fmla="*/ 13 h 202"/>
                <a:gd name="T56" fmla="*/ 2 w 131"/>
                <a:gd name="T57" fmla="*/ 12 h 202"/>
                <a:gd name="T58" fmla="*/ 2 w 131"/>
                <a:gd name="T59" fmla="*/ 11 h 202"/>
                <a:gd name="T60" fmla="*/ 3 w 131"/>
                <a:gd name="T61" fmla="*/ 9 h 202"/>
                <a:gd name="T62" fmla="*/ 4 w 131"/>
                <a:gd name="T63" fmla="*/ 6 h 202"/>
                <a:gd name="T64" fmla="*/ 5 w 131"/>
                <a:gd name="T65" fmla="*/ 6 h 202"/>
                <a:gd name="T66" fmla="*/ 6 w 131"/>
                <a:gd name="T67" fmla="*/ 6 h 202"/>
                <a:gd name="T68" fmla="*/ 7 w 131"/>
                <a:gd name="T69" fmla="*/ 6 h 202"/>
                <a:gd name="T70" fmla="*/ 9 w 131"/>
                <a:gd name="T71" fmla="*/ 6 h 2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1"/>
                <a:gd name="T109" fmla="*/ 0 h 202"/>
                <a:gd name="T110" fmla="*/ 131 w 131"/>
                <a:gd name="T111" fmla="*/ 202 h 2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1" h="202">
                  <a:moveTo>
                    <a:pt x="131" y="106"/>
                  </a:moveTo>
                  <a:lnTo>
                    <a:pt x="128" y="92"/>
                  </a:lnTo>
                  <a:lnTo>
                    <a:pt x="122" y="81"/>
                  </a:lnTo>
                  <a:lnTo>
                    <a:pt x="111" y="73"/>
                  </a:lnTo>
                  <a:lnTo>
                    <a:pt x="97" y="71"/>
                  </a:lnTo>
                  <a:lnTo>
                    <a:pt x="88" y="73"/>
                  </a:lnTo>
                  <a:lnTo>
                    <a:pt x="78" y="76"/>
                  </a:lnTo>
                  <a:lnTo>
                    <a:pt x="71" y="81"/>
                  </a:lnTo>
                  <a:lnTo>
                    <a:pt x="63" y="87"/>
                  </a:lnTo>
                  <a:lnTo>
                    <a:pt x="56" y="93"/>
                  </a:lnTo>
                  <a:lnTo>
                    <a:pt x="52" y="101"/>
                  </a:lnTo>
                  <a:lnTo>
                    <a:pt x="47" y="107"/>
                  </a:lnTo>
                  <a:lnTo>
                    <a:pt x="42" y="113"/>
                  </a:lnTo>
                  <a:lnTo>
                    <a:pt x="42" y="112"/>
                  </a:lnTo>
                  <a:lnTo>
                    <a:pt x="50" y="84"/>
                  </a:lnTo>
                  <a:lnTo>
                    <a:pt x="58" y="54"/>
                  </a:lnTo>
                  <a:lnTo>
                    <a:pt x="66" y="25"/>
                  </a:lnTo>
                  <a:lnTo>
                    <a:pt x="72" y="1"/>
                  </a:lnTo>
                  <a:lnTo>
                    <a:pt x="71" y="0"/>
                  </a:lnTo>
                  <a:lnTo>
                    <a:pt x="60" y="1"/>
                  </a:lnTo>
                  <a:lnTo>
                    <a:pt x="47" y="3"/>
                  </a:lnTo>
                  <a:lnTo>
                    <a:pt x="36" y="6"/>
                  </a:lnTo>
                  <a:lnTo>
                    <a:pt x="25" y="8"/>
                  </a:lnTo>
                  <a:lnTo>
                    <a:pt x="25" y="12"/>
                  </a:lnTo>
                  <a:lnTo>
                    <a:pt x="36" y="12"/>
                  </a:lnTo>
                  <a:lnTo>
                    <a:pt x="41" y="14"/>
                  </a:lnTo>
                  <a:lnTo>
                    <a:pt x="44" y="17"/>
                  </a:lnTo>
                  <a:lnTo>
                    <a:pt x="44" y="20"/>
                  </a:lnTo>
                  <a:lnTo>
                    <a:pt x="44" y="23"/>
                  </a:lnTo>
                  <a:lnTo>
                    <a:pt x="42" y="28"/>
                  </a:lnTo>
                  <a:lnTo>
                    <a:pt x="41" y="34"/>
                  </a:lnTo>
                  <a:lnTo>
                    <a:pt x="39" y="40"/>
                  </a:lnTo>
                  <a:lnTo>
                    <a:pt x="0" y="187"/>
                  </a:lnTo>
                  <a:lnTo>
                    <a:pt x="4" y="191"/>
                  </a:lnTo>
                  <a:lnTo>
                    <a:pt x="13" y="196"/>
                  </a:lnTo>
                  <a:lnTo>
                    <a:pt x="25" y="201"/>
                  </a:lnTo>
                  <a:lnTo>
                    <a:pt x="38" y="202"/>
                  </a:lnTo>
                  <a:lnTo>
                    <a:pt x="55" y="201"/>
                  </a:lnTo>
                  <a:lnTo>
                    <a:pt x="72" y="194"/>
                  </a:lnTo>
                  <a:lnTo>
                    <a:pt x="88" y="184"/>
                  </a:lnTo>
                  <a:lnTo>
                    <a:pt x="102" y="171"/>
                  </a:lnTo>
                  <a:lnTo>
                    <a:pt x="114" y="157"/>
                  </a:lnTo>
                  <a:lnTo>
                    <a:pt x="123" y="140"/>
                  </a:lnTo>
                  <a:lnTo>
                    <a:pt x="130" y="123"/>
                  </a:lnTo>
                  <a:lnTo>
                    <a:pt x="131" y="106"/>
                  </a:lnTo>
                  <a:lnTo>
                    <a:pt x="106" y="110"/>
                  </a:lnTo>
                  <a:lnTo>
                    <a:pt x="105" y="121"/>
                  </a:lnTo>
                  <a:lnTo>
                    <a:pt x="102" y="134"/>
                  </a:lnTo>
                  <a:lnTo>
                    <a:pt x="95" y="148"/>
                  </a:lnTo>
                  <a:lnTo>
                    <a:pt x="88" y="162"/>
                  </a:lnTo>
                  <a:lnTo>
                    <a:pt x="78" y="176"/>
                  </a:lnTo>
                  <a:lnTo>
                    <a:pt x="66" y="187"/>
                  </a:lnTo>
                  <a:lnTo>
                    <a:pt x="53" y="193"/>
                  </a:lnTo>
                  <a:lnTo>
                    <a:pt x="39" y="196"/>
                  </a:lnTo>
                  <a:lnTo>
                    <a:pt x="32" y="194"/>
                  </a:lnTo>
                  <a:lnTo>
                    <a:pt x="27" y="191"/>
                  </a:lnTo>
                  <a:lnTo>
                    <a:pt x="25" y="188"/>
                  </a:lnTo>
                  <a:lnTo>
                    <a:pt x="25" y="187"/>
                  </a:lnTo>
                  <a:lnTo>
                    <a:pt x="27" y="173"/>
                  </a:lnTo>
                  <a:lnTo>
                    <a:pt x="30" y="157"/>
                  </a:lnTo>
                  <a:lnTo>
                    <a:pt x="36" y="141"/>
                  </a:lnTo>
                  <a:lnTo>
                    <a:pt x="44" y="124"/>
                  </a:lnTo>
                  <a:lnTo>
                    <a:pt x="52" y="109"/>
                  </a:lnTo>
                  <a:lnTo>
                    <a:pt x="63" y="96"/>
                  </a:lnTo>
                  <a:lnTo>
                    <a:pt x="74" y="89"/>
                  </a:lnTo>
                  <a:lnTo>
                    <a:pt x="85" y="85"/>
                  </a:lnTo>
                  <a:lnTo>
                    <a:pt x="95" y="89"/>
                  </a:lnTo>
                  <a:lnTo>
                    <a:pt x="103" y="95"/>
                  </a:lnTo>
                  <a:lnTo>
                    <a:pt x="106" y="103"/>
                  </a:lnTo>
                  <a:lnTo>
                    <a:pt x="106" y="110"/>
                  </a:lnTo>
                  <a:lnTo>
                    <a:pt x="13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4" name="Freeform 105"/>
            <p:cNvSpPr>
              <a:spLocks/>
            </p:cNvSpPr>
            <p:nvPr/>
          </p:nvSpPr>
          <p:spPr bwMode="auto">
            <a:xfrm>
              <a:off x="4684" y="3398"/>
              <a:ext cx="74" cy="74"/>
            </a:xfrm>
            <a:custGeom>
              <a:avLst/>
              <a:gdLst>
                <a:gd name="T0" fmla="*/ 4 w 148"/>
                <a:gd name="T1" fmla="*/ 0 h 148"/>
                <a:gd name="T2" fmla="*/ 5 w 148"/>
                <a:gd name="T3" fmla="*/ 0 h 148"/>
                <a:gd name="T4" fmla="*/ 5 w 148"/>
                <a:gd name="T5" fmla="*/ 5 h 148"/>
                <a:gd name="T6" fmla="*/ 9 w 148"/>
                <a:gd name="T7" fmla="*/ 5 h 148"/>
                <a:gd name="T8" fmla="*/ 9 w 148"/>
                <a:gd name="T9" fmla="*/ 5 h 148"/>
                <a:gd name="T10" fmla="*/ 5 w 148"/>
                <a:gd name="T11" fmla="*/ 5 h 148"/>
                <a:gd name="T12" fmla="*/ 5 w 148"/>
                <a:gd name="T13" fmla="*/ 9 h 148"/>
                <a:gd name="T14" fmla="*/ 4 w 148"/>
                <a:gd name="T15" fmla="*/ 9 h 148"/>
                <a:gd name="T16" fmla="*/ 4 w 148"/>
                <a:gd name="T17" fmla="*/ 5 h 148"/>
                <a:gd name="T18" fmla="*/ 0 w 148"/>
                <a:gd name="T19" fmla="*/ 5 h 148"/>
                <a:gd name="T20" fmla="*/ 0 w 148"/>
                <a:gd name="T21" fmla="*/ 5 h 148"/>
                <a:gd name="T22" fmla="*/ 4 w 148"/>
                <a:gd name="T23" fmla="*/ 5 h 148"/>
                <a:gd name="T24" fmla="*/ 4 w 148"/>
                <a:gd name="T25" fmla="*/ 0 h 1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
                <a:gd name="T40" fmla="*/ 0 h 148"/>
                <a:gd name="T41" fmla="*/ 148 w 148"/>
                <a:gd name="T42" fmla="*/ 148 h 1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 h="148">
                  <a:moveTo>
                    <a:pt x="64" y="0"/>
                  </a:moveTo>
                  <a:lnTo>
                    <a:pt x="84" y="0"/>
                  </a:lnTo>
                  <a:lnTo>
                    <a:pt x="84" y="66"/>
                  </a:lnTo>
                  <a:lnTo>
                    <a:pt x="148" y="66"/>
                  </a:lnTo>
                  <a:lnTo>
                    <a:pt x="148" y="84"/>
                  </a:lnTo>
                  <a:lnTo>
                    <a:pt x="84" y="84"/>
                  </a:lnTo>
                  <a:lnTo>
                    <a:pt x="84" y="148"/>
                  </a:lnTo>
                  <a:lnTo>
                    <a:pt x="64" y="148"/>
                  </a:lnTo>
                  <a:lnTo>
                    <a:pt x="64" y="84"/>
                  </a:lnTo>
                  <a:lnTo>
                    <a:pt x="0" y="84"/>
                  </a:lnTo>
                  <a:lnTo>
                    <a:pt x="0" y="66"/>
                  </a:lnTo>
                  <a:lnTo>
                    <a:pt x="64" y="66"/>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5" name="Freeform 106"/>
            <p:cNvSpPr>
              <a:spLocks/>
            </p:cNvSpPr>
            <p:nvPr/>
          </p:nvSpPr>
          <p:spPr bwMode="auto">
            <a:xfrm>
              <a:off x="4810" y="3372"/>
              <a:ext cx="65" cy="101"/>
            </a:xfrm>
            <a:custGeom>
              <a:avLst/>
              <a:gdLst>
                <a:gd name="T0" fmla="*/ 8 w 131"/>
                <a:gd name="T1" fmla="*/ 6 h 202"/>
                <a:gd name="T2" fmla="*/ 6 w 131"/>
                <a:gd name="T3" fmla="*/ 5 h 202"/>
                <a:gd name="T4" fmla="*/ 5 w 131"/>
                <a:gd name="T5" fmla="*/ 5 h 202"/>
                <a:gd name="T6" fmla="*/ 4 w 131"/>
                <a:gd name="T7" fmla="*/ 6 h 202"/>
                <a:gd name="T8" fmla="*/ 3 w 131"/>
                <a:gd name="T9" fmla="*/ 6 h 202"/>
                <a:gd name="T10" fmla="*/ 2 w 131"/>
                <a:gd name="T11" fmla="*/ 6 h 202"/>
                <a:gd name="T12" fmla="*/ 2 w 131"/>
                <a:gd name="T13" fmla="*/ 7 h 202"/>
                <a:gd name="T14" fmla="*/ 3 w 131"/>
                <a:gd name="T15" fmla="*/ 3 h 202"/>
                <a:gd name="T16" fmla="*/ 4 w 131"/>
                <a:gd name="T17" fmla="*/ 1 h 202"/>
                <a:gd name="T18" fmla="*/ 3 w 131"/>
                <a:gd name="T19" fmla="*/ 1 h 202"/>
                <a:gd name="T20" fmla="*/ 2 w 131"/>
                <a:gd name="T21" fmla="*/ 1 h 202"/>
                <a:gd name="T22" fmla="*/ 1 w 131"/>
                <a:gd name="T23" fmla="*/ 1 h 202"/>
                <a:gd name="T24" fmla="*/ 2 w 131"/>
                <a:gd name="T25" fmla="*/ 1 h 202"/>
                <a:gd name="T26" fmla="*/ 2 w 131"/>
                <a:gd name="T27" fmla="*/ 2 h 202"/>
                <a:gd name="T28" fmla="*/ 2 w 131"/>
                <a:gd name="T29" fmla="*/ 2 h 202"/>
                <a:gd name="T30" fmla="*/ 2 w 131"/>
                <a:gd name="T31" fmla="*/ 3 h 202"/>
                <a:gd name="T32" fmla="*/ 0 w 131"/>
                <a:gd name="T33" fmla="*/ 12 h 202"/>
                <a:gd name="T34" fmla="*/ 0 w 131"/>
                <a:gd name="T35" fmla="*/ 13 h 202"/>
                <a:gd name="T36" fmla="*/ 2 w 131"/>
                <a:gd name="T37" fmla="*/ 13 h 202"/>
                <a:gd name="T38" fmla="*/ 4 w 131"/>
                <a:gd name="T39" fmla="*/ 13 h 202"/>
                <a:gd name="T40" fmla="*/ 6 w 131"/>
                <a:gd name="T41" fmla="*/ 11 h 202"/>
                <a:gd name="T42" fmla="*/ 7 w 131"/>
                <a:gd name="T43" fmla="*/ 9 h 202"/>
                <a:gd name="T44" fmla="*/ 8 w 131"/>
                <a:gd name="T45" fmla="*/ 6 h 202"/>
                <a:gd name="T46" fmla="*/ 6 w 131"/>
                <a:gd name="T47" fmla="*/ 7 h 202"/>
                <a:gd name="T48" fmla="*/ 5 w 131"/>
                <a:gd name="T49" fmla="*/ 10 h 202"/>
                <a:gd name="T50" fmla="*/ 4 w 131"/>
                <a:gd name="T51" fmla="*/ 11 h 202"/>
                <a:gd name="T52" fmla="*/ 3 w 131"/>
                <a:gd name="T53" fmla="*/ 13 h 202"/>
                <a:gd name="T54" fmla="*/ 2 w 131"/>
                <a:gd name="T55" fmla="*/ 13 h 202"/>
                <a:gd name="T56" fmla="*/ 1 w 131"/>
                <a:gd name="T57" fmla="*/ 12 h 202"/>
                <a:gd name="T58" fmla="*/ 1 w 131"/>
                <a:gd name="T59" fmla="*/ 11 h 202"/>
                <a:gd name="T60" fmla="*/ 2 w 131"/>
                <a:gd name="T61" fmla="*/ 9 h 202"/>
                <a:gd name="T62" fmla="*/ 3 w 131"/>
                <a:gd name="T63" fmla="*/ 6 h 202"/>
                <a:gd name="T64" fmla="*/ 4 w 131"/>
                <a:gd name="T65" fmla="*/ 6 h 202"/>
                <a:gd name="T66" fmla="*/ 5 w 131"/>
                <a:gd name="T67" fmla="*/ 6 h 202"/>
                <a:gd name="T68" fmla="*/ 6 w 131"/>
                <a:gd name="T69" fmla="*/ 6 h 202"/>
                <a:gd name="T70" fmla="*/ 8 w 131"/>
                <a:gd name="T71" fmla="*/ 6 h 2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1"/>
                <a:gd name="T109" fmla="*/ 0 h 202"/>
                <a:gd name="T110" fmla="*/ 131 w 131"/>
                <a:gd name="T111" fmla="*/ 202 h 2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1" h="202">
                  <a:moveTo>
                    <a:pt x="131" y="106"/>
                  </a:moveTo>
                  <a:lnTo>
                    <a:pt x="128" y="92"/>
                  </a:lnTo>
                  <a:lnTo>
                    <a:pt x="122" y="81"/>
                  </a:lnTo>
                  <a:lnTo>
                    <a:pt x="111" y="73"/>
                  </a:lnTo>
                  <a:lnTo>
                    <a:pt x="97" y="71"/>
                  </a:lnTo>
                  <a:lnTo>
                    <a:pt x="88" y="73"/>
                  </a:lnTo>
                  <a:lnTo>
                    <a:pt x="78" y="76"/>
                  </a:lnTo>
                  <a:lnTo>
                    <a:pt x="70" y="81"/>
                  </a:lnTo>
                  <a:lnTo>
                    <a:pt x="63" y="87"/>
                  </a:lnTo>
                  <a:lnTo>
                    <a:pt x="56" y="93"/>
                  </a:lnTo>
                  <a:lnTo>
                    <a:pt x="52" y="101"/>
                  </a:lnTo>
                  <a:lnTo>
                    <a:pt x="47" y="107"/>
                  </a:lnTo>
                  <a:lnTo>
                    <a:pt x="42" y="113"/>
                  </a:lnTo>
                  <a:lnTo>
                    <a:pt x="42" y="112"/>
                  </a:lnTo>
                  <a:lnTo>
                    <a:pt x="50" y="84"/>
                  </a:lnTo>
                  <a:lnTo>
                    <a:pt x="58" y="54"/>
                  </a:lnTo>
                  <a:lnTo>
                    <a:pt x="66" y="25"/>
                  </a:lnTo>
                  <a:lnTo>
                    <a:pt x="72" y="1"/>
                  </a:lnTo>
                  <a:lnTo>
                    <a:pt x="70" y="0"/>
                  </a:lnTo>
                  <a:lnTo>
                    <a:pt x="60" y="1"/>
                  </a:lnTo>
                  <a:lnTo>
                    <a:pt x="49" y="3"/>
                  </a:lnTo>
                  <a:lnTo>
                    <a:pt x="36" y="6"/>
                  </a:lnTo>
                  <a:lnTo>
                    <a:pt x="25" y="8"/>
                  </a:lnTo>
                  <a:lnTo>
                    <a:pt x="25" y="12"/>
                  </a:lnTo>
                  <a:lnTo>
                    <a:pt x="36" y="12"/>
                  </a:lnTo>
                  <a:lnTo>
                    <a:pt x="41" y="14"/>
                  </a:lnTo>
                  <a:lnTo>
                    <a:pt x="44" y="17"/>
                  </a:lnTo>
                  <a:lnTo>
                    <a:pt x="44" y="20"/>
                  </a:lnTo>
                  <a:lnTo>
                    <a:pt x="44" y="23"/>
                  </a:lnTo>
                  <a:lnTo>
                    <a:pt x="42" y="28"/>
                  </a:lnTo>
                  <a:lnTo>
                    <a:pt x="41" y="34"/>
                  </a:lnTo>
                  <a:lnTo>
                    <a:pt x="39" y="40"/>
                  </a:lnTo>
                  <a:lnTo>
                    <a:pt x="0" y="187"/>
                  </a:lnTo>
                  <a:lnTo>
                    <a:pt x="4" y="191"/>
                  </a:lnTo>
                  <a:lnTo>
                    <a:pt x="13" y="196"/>
                  </a:lnTo>
                  <a:lnTo>
                    <a:pt x="25" y="201"/>
                  </a:lnTo>
                  <a:lnTo>
                    <a:pt x="38" y="202"/>
                  </a:lnTo>
                  <a:lnTo>
                    <a:pt x="55" y="201"/>
                  </a:lnTo>
                  <a:lnTo>
                    <a:pt x="72" y="194"/>
                  </a:lnTo>
                  <a:lnTo>
                    <a:pt x="88" y="184"/>
                  </a:lnTo>
                  <a:lnTo>
                    <a:pt x="102" y="171"/>
                  </a:lnTo>
                  <a:lnTo>
                    <a:pt x="114" y="157"/>
                  </a:lnTo>
                  <a:lnTo>
                    <a:pt x="123" y="140"/>
                  </a:lnTo>
                  <a:lnTo>
                    <a:pt x="130" y="123"/>
                  </a:lnTo>
                  <a:lnTo>
                    <a:pt x="131" y="106"/>
                  </a:lnTo>
                  <a:lnTo>
                    <a:pt x="106" y="110"/>
                  </a:lnTo>
                  <a:lnTo>
                    <a:pt x="105" y="121"/>
                  </a:lnTo>
                  <a:lnTo>
                    <a:pt x="102" y="134"/>
                  </a:lnTo>
                  <a:lnTo>
                    <a:pt x="95" y="148"/>
                  </a:lnTo>
                  <a:lnTo>
                    <a:pt x="88" y="162"/>
                  </a:lnTo>
                  <a:lnTo>
                    <a:pt x="78" y="176"/>
                  </a:lnTo>
                  <a:lnTo>
                    <a:pt x="66" y="187"/>
                  </a:lnTo>
                  <a:lnTo>
                    <a:pt x="53" y="193"/>
                  </a:lnTo>
                  <a:lnTo>
                    <a:pt x="39" y="196"/>
                  </a:lnTo>
                  <a:lnTo>
                    <a:pt x="32" y="194"/>
                  </a:lnTo>
                  <a:lnTo>
                    <a:pt x="27" y="191"/>
                  </a:lnTo>
                  <a:lnTo>
                    <a:pt x="25" y="188"/>
                  </a:lnTo>
                  <a:lnTo>
                    <a:pt x="25" y="187"/>
                  </a:lnTo>
                  <a:lnTo>
                    <a:pt x="27" y="173"/>
                  </a:lnTo>
                  <a:lnTo>
                    <a:pt x="30" y="157"/>
                  </a:lnTo>
                  <a:lnTo>
                    <a:pt x="36" y="141"/>
                  </a:lnTo>
                  <a:lnTo>
                    <a:pt x="44" y="124"/>
                  </a:lnTo>
                  <a:lnTo>
                    <a:pt x="52" y="109"/>
                  </a:lnTo>
                  <a:lnTo>
                    <a:pt x="63" y="96"/>
                  </a:lnTo>
                  <a:lnTo>
                    <a:pt x="74" y="89"/>
                  </a:lnTo>
                  <a:lnTo>
                    <a:pt x="84" y="85"/>
                  </a:lnTo>
                  <a:lnTo>
                    <a:pt x="95" y="89"/>
                  </a:lnTo>
                  <a:lnTo>
                    <a:pt x="103" y="95"/>
                  </a:lnTo>
                  <a:lnTo>
                    <a:pt x="106" y="103"/>
                  </a:lnTo>
                  <a:lnTo>
                    <a:pt x="106" y="110"/>
                  </a:lnTo>
                  <a:lnTo>
                    <a:pt x="13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6" name="Freeform 107"/>
            <p:cNvSpPr>
              <a:spLocks/>
            </p:cNvSpPr>
            <p:nvPr/>
          </p:nvSpPr>
          <p:spPr bwMode="auto">
            <a:xfrm>
              <a:off x="4010" y="3334"/>
              <a:ext cx="36" cy="54"/>
            </a:xfrm>
            <a:custGeom>
              <a:avLst/>
              <a:gdLst>
                <a:gd name="T0" fmla="*/ 5 w 72"/>
                <a:gd name="T1" fmla="*/ 5 h 109"/>
                <a:gd name="T2" fmla="*/ 3 w 72"/>
                <a:gd name="T3" fmla="*/ 6 h 109"/>
                <a:gd name="T4" fmla="*/ 0 w 72"/>
                <a:gd name="T5" fmla="*/ 6 h 109"/>
                <a:gd name="T6" fmla="*/ 0 w 72"/>
                <a:gd name="T7" fmla="*/ 6 h 109"/>
                <a:gd name="T8" fmla="*/ 2 w 72"/>
                <a:gd name="T9" fmla="*/ 4 h 109"/>
                <a:gd name="T10" fmla="*/ 3 w 72"/>
                <a:gd name="T11" fmla="*/ 3 h 109"/>
                <a:gd name="T12" fmla="*/ 3 w 72"/>
                <a:gd name="T13" fmla="*/ 2 h 109"/>
                <a:gd name="T14" fmla="*/ 3 w 72"/>
                <a:gd name="T15" fmla="*/ 2 h 109"/>
                <a:gd name="T16" fmla="*/ 3 w 72"/>
                <a:gd name="T17" fmla="*/ 2 h 109"/>
                <a:gd name="T18" fmla="*/ 3 w 72"/>
                <a:gd name="T19" fmla="*/ 1 h 109"/>
                <a:gd name="T20" fmla="*/ 3 w 72"/>
                <a:gd name="T21" fmla="*/ 1 h 109"/>
                <a:gd name="T22" fmla="*/ 2 w 72"/>
                <a:gd name="T23" fmla="*/ 0 h 109"/>
                <a:gd name="T24" fmla="*/ 2 w 72"/>
                <a:gd name="T25" fmla="*/ 0 h 109"/>
                <a:gd name="T26" fmla="*/ 1 w 72"/>
                <a:gd name="T27" fmla="*/ 0 h 109"/>
                <a:gd name="T28" fmla="*/ 1 w 72"/>
                <a:gd name="T29" fmla="*/ 1 h 109"/>
                <a:gd name="T30" fmla="*/ 1 w 72"/>
                <a:gd name="T31" fmla="*/ 1 h 109"/>
                <a:gd name="T32" fmla="*/ 1 w 72"/>
                <a:gd name="T33" fmla="*/ 1 h 109"/>
                <a:gd name="T34" fmla="*/ 1 w 72"/>
                <a:gd name="T35" fmla="*/ 1 h 109"/>
                <a:gd name="T36" fmla="*/ 1 w 72"/>
                <a:gd name="T37" fmla="*/ 0 h 109"/>
                <a:gd name="T38" fmla="*/ 1 w 72"/>
                <a:gd name="T39" fmla="*/ 0 h 109"/>
                <a:gd name="T40" fmla="*/ 2 w 72"/>
                <a:gd name="T41" fmla="*/ 0 h 109"/>
                <a:gd name="T42" fmla="*/ 2 w 72"/>
                <a:gd name="T43" fmla="*/ 0 h 109"/>
                <a:gd name="T44" fmla="*/ 3 w 72"/>
                <a:gd name="T45" fmla="*/ 0 h 109"/>
                <a:gd name="T46" fmla="*/ 5 w 72"/>
                <a:gd name="T47" fmla="*/ 0 h 109"/>
                <a:gd name="T48" fmla="*/ 5 w 72"/>
                <a:gd name="T49" fmla="*/ 1 h 109"/>
                <a:gd name="T50" fmla="*/ 5 w 72"/>
                <a:gd name="T51" fmla="*/ 1 h 109"/>
                <a:gd name="T52" fmla="*/ 5 w 72"/>
                <a:gd name="T53" fmla="*/ 2 h 109"/>
                <a:gd name="T54" fmla="*/ 5 w 72"/>
                <a:gd name="T55" fmla="*/ 2 h 109"/>
                <a:gd name="T56" fmla="*/ 3 w 72"/>
                <a:gd name="T57" fmla="*/ 3 h 109"/>
                <a:gd name="T58" fmla="*/ 3 w 72"/>
                <a:gd name="T59" fmla="*/ 4 h 109"/>
                <a:gd name="T60" fmla="*/ 1 w 72"/>
                <a:gd name="T61" fmla="*/ 6 h 109"/>
                <a:gd name="T62" fmla="*/ 1 w 72"/>
                <a:gd name="T63" fmla="*/ 6 h 109"/>
                <a:gd name="T64" fmla="*/ 2 w 72"/>
                <a:gd name="T65" fmla="*/ 6 h 109"/>
                <a:gd name="T66" fmla="*/ 3 w 72"/>
                <a:gd name="T67" fmla="*/ 5 h 109"/>
                <a:gd name="T68" fmla="*/ 3 w 72"/>
                <a:gd name="T69" fmla="*/ 5 h 109"/>
                <a:gd name="T70" fmla="*/ 3 w 72"/>
                <a:gd name="T71" fmla="*/ 5 h 109"/>
                <a:gd name="T72" fmla="*/ 4 w 72"/>
                <a:gd name="T73" fmla="*/ 5 h 109"/>
                <a:gd name="T74" fmla="*/ 5 w 72"/>
                <a:gd name="T75" fmla="*/ 5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09"/>
                <a:gd name="T116" fmla="*/ 72 w 72"/>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09">
                  <a:moveTo>
                    <a:pt x="67" y="88"/>
                  </a:moveTo>
                  <a:lnTo>
                    <a:pt x="58" y="109"/>
                  </a:lnTo>
                  <a:lnTo>
                    <a:pt x="0" y="109"/>
                  </a:lnTo>
                  <a:lnTo>
                    <a:pt x="0" y="106"/>
                  </a:lnTo>
                  <a:lnTo>
                    <a:pt x="34" y="70"/>
                  </a:lnTo>
                  <a:lnTo>
                    <a:pt x="48" y="55"/>
                  </a:lnTo>
                  <a:lnTo>
                    <a:pt x="55" y="44"/>
                  </a:lnTo>
                  <a:lnTo>
                    <a:pt x="58" y="36"/>
                  </a:lnTo>
                  <a:lnTo>
                    <a:pt x="58" y="32"/>
                  </a:lnTo>
                  <a:lnTo>
                    <a:pt x="56" y="24"/>
                  </a:lnTo>
                  <a:lnTo>
                    <a:pt x="53" y="18"/>
                  </a:lnTo>
                  <a:lnTo>
                    <a:pt x="45" y="13"/>
                  </a:lnTo>
                  <a:lnTo>
                    <a:pt x="38" y="11"/>
                  </a:lnTo>
                  <a:lnTo>
                    <a:pt x="28" y="13"/>
                  </a:lnTo>
                  <a:lnTo>
                    <a:pt x="22" y="18"/>
                  </a:lnTo>
                  <a:lnTo>
                    <a:pt x="17" y="22"/>
                  </a:lnTo>
                  <a:lnTo>
                    <a:pt x="16" y="27"/>
                  </a:lnTo>
                  <a:lnTo>
                    <a:pt x="11" y="25"/>
                  </a:lnTo>
                  <a:lnTo>
                    <a:pt x="20" y="11"/>
                  </a:lnTo>
                  <a:lnTo>
                    <a:pt x="31" y="4"/>
                  </a:lnTo>
                  <a:lnTo>
                    <a:pt x="41" y="0"/>
                  </a:lnTo>
                  <a:lnTo>
                    <a:pt x="45" y="0"/>
                  </a:lnTo>
                  <a:lnTo>
                    <a:pt x="56" y="4"/>
                  </a:lnTo>
                  <a:lnTo>
                    <a:pt x="66" y="8"/>
                  </a:lnTo>
                  <a:lnTo>
                    <a:pt x="70" y="18"/>
                  </a:lnTo>
                  <a:lnTo>
                    <a:pt x="72" y="27"/>
                  </a:lnTo>
                  <a:lnTo>
                    <a:pt x="70" y="35"/>
                  </a:lnTo>
                  <a:lnTo>
                    <a:pt x="67" y="42"/>
                  </a:lnTo>
                  <a:lnTo>
                    <a:pt x="61" y="53"/>
                  </a:lnTo>
                  <a:lnTo>
                    <a:pt x="48" y="66"/>
                  </a:lnTo>
                  <a:lnTo>
                    <a:pt x="17" y="97"/>
                  </a:lnTo>
                  <a:lnTo>
                    <a:pt x="47" y="97"/>
                  </a:lnTo>
                  <a:lnTo>
                    <a:pt x="53" y="95"/>
                  </a:lnTo>
                  <a:lnTo>
                    <a:pt x="58" y="94"/>
                  </a:lnTo>
                  <a:lnTo>
                    <a:pt x="61" y="91"/>
                  </a:lnTo>
                  <a:lnTo>
                    <a:pt x="64" y="88"/>
                  </a:lnTo>
                  <a:lnTo>
                    <a:pt x="67"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7" name="Freeform 108"/>
            <p:cNvSpPr>
              <a:spLocks/>
            </p:cNvSpPr>
            <p:nvPr/>
          </p:nvSpPr>
          <p:spPr bwMode="auto">
            <a:xfrm>
              <a:off x="4252" y="3334"/>
              <a:ext cx="36" cy="54"/>
            </a:xfrm>
            <a:custGeom>
              <a:avLst/>
              <a:gdLst>
                <a:gd name="T0" fmla="*/ 5 w 72"/>
                <a:gd name="T1" fmla="*/ 5 h 109"/>
                <a:gd name="T2" fmla="*/ 3 w 72"/>
                <a:gd name="T3" fmla="*/ 6 h 109"/>
                <a:gd name="T4" fmla="*/ 0 w 72"/>
                <a:gd name="T5" fmla="*/ 6 h 109"/>
                <a:gd name="T6" fmla="*/ 0 w 72"/>
                <a:gd name="T7" fmla="*/ 6 h 109"/>
                <a:gd name="T8" fmla="*/ 2 w 72"/>
                <a:gd name="T9" fmla="*/ 4 h 109"/>
                <a:gd name="T10" fmla="*/ 2 w 72"/>
                <a:gd name="T11" fmla="*/ 3 h 109"/>
                <a:gd name="T12" fmla="*/ 3 w 72"/>
                <a:gd name="T13" fmla="*/ 2 h 109"/>
                <a:gd name="T14" fmla="*/ 3 w 72"/>
                <a:gd name="T15" fmla="*/ 2 h 109"/>
                <a:gd name="T16" fmla="*/ 3 w 72"/>
                <a:gd name="T17" fmla="*/ 2 h 109"/>
                <a:gd name="T18" fmla="*/ 3 w 72"/>
                <a:gd name="T19" fmla="*/ 1 h 109"/>
                <a:gd name="T20" fmla="*/ 3 w 72"/>
                <a:gd name="T21" fmla="*/ 1 h 109"/>
                <a:gd name="T22" fmla="*/ 2 w 72"/>
                <a:gd name="T23" fmla="*/ 0 h 109"/>
                <a:gd name="T24" fmla="*/ 2 w 72"/>
                <a:gd name="T25" fmla="*/ 0 h 109"/>
                <a:gd name="T26" fmla="*/ 1 w 72"/>
                <a:gd name="T27" fmla="*/ 0 h 109"/>
                <a:gd name="T28" fmla="*/ 1 w 72"/>
                <a:gd name="T29" fmla="*/ 1 h 109"/>
                <a:gd name="T30" fmla="*/ 1 w 72"/>
                <a:gd name="T31" fmla="*/ 1 h 109"/>
                <a:gd name="T32" fmla="*/ 1 w 72"/>
                <a:gd name="T33" fmla="*/ 1 h 109"/>
                <a:gd name="T34" fmla="*/ 1 w 72"/>
                <a:gd name="T35" fmla="*/ 1 h 109"/>
                <a:gd name="T36" fmla="*/ 1 w 72"/>
                <a:gd name="T37" fmla="*/ 0 h 109"/>
                <a:gd name="T38" fmla="*/ 1 w 72"/>
                <a:gd name="T39" fmla="*/ 0 h 109"/>
                <a:gd name="T40" fmla="*/ 2 w 72"/>
                <a:gd name="T41" fmla="*/ 0 h 109"/>
                <a:gd name="T42" fmla="*/ 2 w 72"/>
                <a:gd name="T43" fmla="*/ 0 h 109"/>
                <a:gd name="T44" fmla="*/ 3 w 72"/>
                <a:gd name="T45" fmla="*/ 0 h 109"/>
                <a:gd name="T46" fmla="*/ 5 w 72"/>
                <a:gd name="T47" fmla="*/ 0 h 109"/>
                <a:gd name="T48" fmla="*/ 5 w 72"/>
                <a:gd name="T49" fmla="*/ 1 h 109"/>
                <a:gd name="T50" fmla="*/ 5 w 72"/>
                <a:gd name="T51" fmla="*/ 1 h 109"/>
                <a:gd name="T52" fmla="*/ 5 w 72"/>
                <a:gd name="T53" fmla="*/ 2 h 109"/>
                <a:gd name="T54" fmla="*/ 5 w 72"/>
                <a:gd name="T55" fmla="*/ 2 h 109"/>
                <a:gd name="T56" fmla="*/ 3 w 72"/>
                <a:gd name="T57" fmla="*/ 3 h 109"/>
                <a:gd name="T58" fmla="*/ 2 w 72"/>
                <a:gd name="T59" fmla="*/ 4 h 109"/>
                <a:gd name="T60" fmla="*/ 1 w 72"/>
                <a:gd name="T61" fmla="*/ 6 h 109"/>
                <a:gd name="T62" fmla="*/ 1 w 72"/>
                <a:gd name="T63" fmla="*/ 6 h 109"/>
                <a:gd name="T64" fmla="*/ 2 w 72"/>
                <a:gd name="T65" fmla="*/ 6 h 109"/>
                <a:gd name="T66" fmla="*/ 3 w 72"/>
                <a:gd name="T67" fmla="*/ 5 h 109"/>
                <a:gd name="T68" fmla="*/ 3 w 72"/>
                <a:gd name="T69" fmla="*/ 5 h 109"/>
                <a:gd name="T70" fmla="*/ 3 w 72"/>
                <a:gd name="T71" fmla="*/ 5 h 109"/>
                <a:gd name="T72" fmla="*/ 3 w 72"/>
                <a:gd name="T73" fmla="*/ 5 h 109"/>
                <a:gd name="T74" fmla="*/ 5 w 72"/>
                <a:gd name="T75" fmla="*/ 5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09"/>
                <a:gd name="T116" fmla="*/ 72 w 72"/>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09">
                  <a:moveTo>
                    <a:pt x="66" y="88"/>
                  </a:moveTo>
                  <a:lnTo>
                    <a:pt x="58" y="109"/>
                  </a:lnTo>
                  <a:lnTo>
                    <a:pt x="0" y="109"/>
                  </a:lnTo>
                  <a:lnTo>
                    <a:pt x="0" y="106"/>
                  </a:lnTo>
                  <a:lnTo>
                    <a:pt x="35" y="70"/>
                  </a:lnTo>
                  <a:lnTo>
                    <a:pt x="47" y="55"/>
                  </a:lnTo>
                  <a:lnTo>
                    <a:pt x="55" y="44"/>
                  </a:lnTo>
                  <a:lnTo>
                    <a:pt x="58" y="36"/>
                  </a:lnTo>
                  <a:lnTo>
                    <a:pt x="58" y="32"/>
                  </a:lnTo>
                  <a:lnTo>
                    <a:pt x="57" y="24"/>
                  </a:lnTo>
                  <a:lnTo>
                    <a:pt x="53" y="18"/>
                  </a:lnTo>
                  <a:lnTo>
                    <a:pt x="46" y="13"/>
                  </a:lnTo>
                  <a:lnTo>
                    <a:pt x="38" y="11"/>
                  </a:lnTo>
                  <a:lnTo>
                    <a:pt x="28" y="13"/>
                  </a:lnTo>
                  <a:lnTo>
                    <a:pt x="21" y="18"/>
                  </a:lnTo>
                  <a:lnTo>
                    <a:pt x="16" y="22"/>
                  </a:lnTo>
                  <a:lnTo>
                    <a:pt x="14" y="27"/>
                  </a:lnTo>
                  <a:lnTo>
                    <a:pt x="11" y="25"/>
                  </a:lnTo>
                  <a:lnTo>
                    <a:pt x="19" y="11"/>
                  </a:lnTo>
                  <a:lnTo>
                    <a:pt x="30" y="4"/>
                  </a:lnTo>
                  <a:lnTo>
                    <a:pt x="39" y="0"/>
                  </a:lnTo>
                  <a:lnTo>
                    <a:pt x="46" y="0"/>
                  </a:lnTo>
                  <a:lnTo>
                    <a:pt x="57" y="4"/>
                  </a:lnTo>
                  <a:lnTo>
                    <a:pt x="66" y="8"/>
                  </a:lnTo>
                  <a:lnTo>
                    <a:pt x="71" y="18"/>
                  </a:lnTo>
                  <a:lnTo>
                    <a:pt x="72" y="27"/>
                  </a:lnTo>
                  <a:lnTo>
                    <a:pt x="71" y="35"/>
                  </a:lnTo>
                  <a:lnTo>
                    <a:pt x="67" y="42"/>
                  </a:lnTo>
                  <a:lnTo>
                    <a:pt x="60" y="53"/>
                  </a:lnTo>
                  <a:lnTo>
                    <a:pt x="47" y="66"/>
                  </a:lnTo>
                  <a:lnTo>
                    <a:pt x="16" y="97"/>
                  </a:lnTo>
                  <a:lnTo>
                    <a:pt x="47" y="97"/>
                  </a:lnTo>
                  <a:lnTo>
                    <a:pt x="53" y="95"/>
                  </a:lnTo>
                  <a:lnTo>
                    <a:pt x="58" y="94"/>
                  </a:lnTo>
                  <a:lnTo>
                    <a:pt x="61" y="91"/>
                  </a:lnTo>
                  <a:lnTo>
                    <a:pt x="63" y="88"/>
                  </a:lnTo>
                  <a:lnTo>
                    <a:pt x="6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2868" name="Freeform 109"/>
            <p:cNvSpPr>
              <a:spLocks/>
            </p:cNvSpPr>
            <p:nvPr/>
          </p:nvSpPr>
          <p:spPr bwMode="auto">
            <a:xfrm>
              <a:off x="4901" y="3334"/>
              <a:ext cx="36" cy="54"/>
            </a:xfrm>
            <a:custGeom>
              <a:avLst/>
              <a:gdLst>
                <a:gd name="T0" fmla="*/ 5 w 71"/>
                <a:gd name="T1" fmla="*/ 5 h 109"/>
                <a:gd name="T2" fmla="*/ 4 w 71"/>
                <a:gd name="T3" fmla="*/ 6 h 109"/>
                <a:gd name="T4" fmla="*/ 0 w 71"/>
                <a:gd name="T5" fmla="*/ 6 h 109"/>
                <a:gd name="T6" fmla="*/ 0 w 71"/>
                <a:gd name="T7" fmla="*/ 6 h 109"/>
                <a:gd name="T8" fmla="*/ 3 w 71"/>
                <a:gd name="T9" fmla="*/ 4 h 109"/>
                <a:gd name="T10" fmla="*/ 3 w 71"/>
                <a:gd name="T11" fmla="*/ 3 h 109"/>
                <a:gd name="T12" fmla="*/ 4 w 71"/>
                <a:gd name="T13" fmla="*/ 2 h 109"/>
                <a:gd name="T14" fmla="*/ 4 w 71"/>
                <a:gd name="T15" fmla="*/ 2 h 109"/>
                <a:gd name="T16" fmla="*/ 4 w 71"/>
                <a:gd name="T17" fmla="*/ 2 h 109"/>
                <a:gd name="T18" fmla="*/ 4 w 71"/>
                <a:gd name="T19" fmla="*/ 1 h 109"/>
                <a:gd name="T20" fmla="*/ 4 w 71"/>
                <a:gd name="T21" fmla="*/ 1 h 109"/>
                <a:gd name="T22" fmla="*/ 3 w 71"/>
                <a:gd name="T23" fmla="*/ 0 h 109"/>
                <a:gd name="T24" fmla="*/ 3 w 71"/>
                <a:gd name="T25" fmla="*/ 0 h 109"/>
                <a:gd name="T26" fmla="*/ 2 w 71"/>
                <a:gd name="T27" fmla="*/ 0 h 109"/>
                <a:gd name="T28" fmla="*/ 2 w 71"/>
                <a:gd name="T29" fmla="*/ 1 h 109"/>
                <a:gd name="T30" fmla="*/ 2 w 71"/>
                <a:gd name="T31" fmla="*/ 1 h 109"/>
                <a:gd name="T32" fmla="*/ 1 w 71"/>
                <a:gd name="T33" fmla="*/ 1 h 109"/>
                <a:gd name="T34" fmla="*/ 1 w 71"/>
                <a:gd name="T35" fmla="*/ 1 h 109"/>
                <a:gd name="T36" fmla="*/ 2 w 71"/>
                <a:gd name="T37" fmla="*/ 0 h 109"/>
                <a:gd name="T38" fmla="*/ 2 w 71"/>
                <a:gd name="T39" fmla="*/ 0 h 109"/>
                <a:gd name="T40" fmla="*/ 3 w 71"/>
                <a:gd name="T41" fmla="*/ 0 h 109"/>
                <a:gd name="T42" fmla="*/ 3 w 71"/>
                <a:gd name="T43" fmla="*/ 0 h 109"/>
                <a:gd name="T44" fmla="*/ 4 w 71"/>
                <a:gd name="T45" fmla="*/ 0 h 109"/>
                <a:gd name="T46" fmla="*/ 5 w 71"/>
                <a:gd name="T47" fmla="*/ 0 h 109"/>
                <a:gd name="T48" fmla="*/ 5 w 71"/>
                <a:gd name="T49" fmla="*/ 1 h 109"/>
                <a:gd name="T50" fmla="*/ 5 w 71"/>
                <a:gd name="T51" fmla="*/ 1 h 109"/>
                <a:gd name="T52" fmla="*/ 5 w 71"/>
                <a:gd name="T53" fmla="*/ 2 h 109"/>
                <a:gd name="T54" fmla="*/ 5 w 71"/>
                <a:gd name="T55" fmla="*/ 2 h 109"/>
                <a:gd name="T56" fmla="*/ 4 w 71"/>
                <a:gd name="T57" fmla="*/ 3 h 109"/>
                <a:gd name="T58" fmla="*/ 3 w 71"/>
                <a:gd name="T59" fmla="*/ 4 h 109"/>
                <a:gd name="T60" fmla="*/ 2 w 71"/>
                <a:gd name="T61" fmla="*/ 6 h 109"/>
                <a:gd name="T62" fmla="*/ 2 w 71"/>
                <a:gd name="T63" fmla="*/ 6 h 109"/>
                <a:gd name="T64" fmla="*/ 3 w 71"/>
                <a:gd name="T65" fmla="*/ 6 h 109"/>
                <a:gd name="T66" fmla="*/ 4 w 71"/>
                <a:gd name="T67" fmla="*/ 5 h 109"/>
                <a:gd name="T68" fmla="*/ 4 w 71"/>
                <a:gd name="T69" fmla="*/ 5 h 109"/>
                <a:gd name="T70" fmla="*/ 4 w 71"/>
                <a:gd name="T71" fmla="*/ 5 h 109"/>
                <a:gd name="T72" fmla="*/ 4 w 71"/>
                <a:gd name="T73" fmla="*/ 5 h 109"/>
                <a:gd name="T74" fmla="*/ 5 w 71"/>
                <a:gd name="T75" fmla="*/ 5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1"/>
                <a:gd name="T115" fmla="*/ 0 h 109"/>
                <a:gd name="T116" fmla="*/ 71 w 71"/>
                <a:gd name="T117" fmla="*/ 109 h 1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1" h="109">
                  <a:moveTo>
                    <a:pt x="67" y="88"/>
                  </a:moveTo>
                  <a:lnTo>
                    <a:pt x="57" y="109"/>
                  </a:lnTo>
                  <a:lnTo>
                    <a:pt x="0" y="109"/>
                  </a:lnTo>
                  <a:lnTo>
                    <a:pt x="0" y="106"/>
                  </a:lnTo>
                  <a:lnTo>
                    <a:pt x="34" y="70"/>
                  </a:lnTo>
                  <a:lnTo>
                    <a:pt x="48" y="55"/>
                  </a:lnTo>
                  <a:lnTo>
                    <a:pt x="54" y="44"/>
                  </a:lnTo>
                  <a:lnTo>
                    <a:pt x="57" y="36"/>
                  </a:lnTo>
                  <a:lnTo>
                    <a:pt x="57" y="32"/>
                  </a:lnTo>
                  <a:lnTo>
                    <a:pt x="56" y="24"/>
                  </a:lnTo>
                  <a:lnTo>
                    <a:pt x="53" y="18"/>
                  </a:lnTo>
                  <a:lnTo>
                    <a:pt x="45" y="13"/>
                  </a:lnTo>
                  <a:lnTo>
                    <a:pt x="37" y="11"/>
                  </a:lnTo>
                  <a:lnTo>
                    <a:pt x="28" y="13"/>
                  </a:lnTo>
                  <a:lnTo>
                    <a:pt x="21" y="18"/>
                  </a:lnTo>
                  <a:lnTo>
                    <a:pt x="17" y="22"/>
                  </a:lnTo>
                  <a:lnTo>
                    <a:pt x="15" y="27"/>
                  </a:lnTo>
                  <a:lnTo>
                    <a:pt x="10" y="25"/>
                  </a:lnTo>
                  <a:lnTo>
                    <a:pt x="20" y="11"/>
                  </a:lnTo>
                  <a:lnTo>
                    <a:pt x="31" y="4"/>
                  </a:lnTo>
                  <a:lnTo>
                    <a:pt x="40" y="0"/>
                  </a:lnTo>
                  <a:lnTo>
                    <a:pt x="45" y="0"/>
                  </a:lnTo>
                  <a:lnTo>
                    <a:pt x="56" y="4"/>
                  </a:lnTo>
                  <a:lnTo>
                    <a:pt x="65" y="8"/>
                  </a:lnTo>
                  <a:lnTo>
                    <a:pt x="70" y="18"/>
                  </a:lnTo>
                  <a:lnTo>
                    <a:pt x="71" y="27"/>
                  </a:lnTo>
                  <a:lnTo>
                    <a:pt x="70" y="35"/>
                  </a:lnTo>
                  <a:lnTo>
                    <a:pt x="67" y="42"/>
                  </a:lnTo>
                  <a:lnTo>
                    <a:pt x="60" y="53"/>
                  </a:lnTo>
                  <a:lnTo>
                    <a:pt x="48" y="66"/>
                  </a:lnTo>
                  <a:lnTo>
                    <a:pt x="17" y="97"/>
                  </a:lnTo>
                  <a:lnTo>
                    <a:pt x="46" y="97"/>
                  </a:lnTo>
                  <a:lnTo>
                    <a:pt x="53" y="95"/>
                  </a:lnTo>
                  <a:lnTo>
                    <a:pt x="57" y="94"/>
                  </a:lnTo>
                  <a:lnTo>
                    <a:pt x="60" y="91"/>
                  </a:lnTo>
                  <a:lnTo>
                    <a:pt x="63" y="88"/>
                  </a:lnTo>
                  <a:lnTo>
                    <a:pt x="67"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447800" y="381000"/>
            <a:ext cx="7107238" cy="790575"/>
          </a:xfrm>
        </p:spPr>
        <p:txBody>
          <a:bodyPr/>
          <a:lstStyle/>
          <a:p>
            <a:r>
              <a:rPr lang="en-US" altLang="en-US"/>
              <a:t>Probability Plots</a:t>
            </a:r>
          </a:p>
        </p:txBody>
      </p:sp>
      <p:sp>
        <p:nvSpPr>
          <p:cNvPr id="8" name="Date Placeholder 2"/>
          <p:cNvSpPr>
            <a:spLocks noGrp="1"/>
          </p:cNvSpPr>
          <p:nvPr>
            <p:ph type="dt" sz="quarter" idx="10"/>
          </p:nvPr>
        </p:nvSpPr>
        <p:spPr/>
        <p:txBody>
          <a:bodyPr/>
          <a:lstStyle/>
          <a:p>
            <a:pPr>
              <a:defRPr/>
            </a:pPr>
            <a:r>
              <a:rPr lang="en-US"/>
              <a:t>Chapter 15</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1453F68-FE16-43C4-AC69-136888D42344}"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graphicFrame>
        <p:nvGraphicFramePr>
          <p:cNvPr id="5122" name="Object 3"/>
          <p:cNvGraphicFramePr>
            <a:graphicFrameLocks/>
          </p:cNvGraphicFramePr>
          <p:nvPr/>
        </p:nvGraphicFramePr>
        <p:xfrm>
          <a:off x="1639888" y="1468438"/>
          <a:ext cx="5141912" cy="1431925"/>
        </p:xfrm>
        <a:graphic>
          <a:graphicData uri="http://schemas.openxmlformats.org/presentationml/2006/ole">
            <mc:AlternateContent xmlns:mc="http://schemas.openxmlformats.org/markup-compatibility/2006">
              <mc:Choice xmlns:v="urn:schemas-microsoft-com:vml" Requires="v">
                <p:oleObj spid="_x0000_s5129" name="Equation" r:id="rId4" imgW="1434960" imgH="406080" progId="Equation.3">
                  <p:embed/>
                </p:oleObj>
              </mc:Choice>
              <mc:Fallback>
                <p:oleObj name="Equation" r:id="rId4" imgW="1434960" imgH="4060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9888" y="1468438"/>
                        <a:ext cx="514191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Rectangle 4"/>
          <p:cNvSpPr>
            <a:spLocks noChangeArrowheads="1"/>
          </p:cNvSpPr>
          <p:nvPr/>
        </p:nvSpPr>
        <p:spPr bwMode="auto">
          <a:xfrm>
            <a:off x="898525" y="3565525"/>
            <a:ext cx="230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plotting position</a:t>
            </a:r>
          </a:p>
        </p:txBody>
      </p:sp>
      <p:sp>
        <p:nvSpPr>
          <p:cNvPr id="5127" name="Arc 5"/>
          <p:cNvSpPr>
            <a:spLocks/>
          </p:cNvSpPr>
          <p:nvPr/>
        </p:nvSpPr>
        <p:spPr bwMode="auto">
          <a:xfrm>
            <a:off x="2135188" y="2592388"/>
            <a:ext cx="533400" cy="990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128" name="Rectangle 6"/>
          <p:cNvSpPr>
            <a:spLocks noChangeArrowheads="1"/>
          </p:cNvSpPr>
          <p:nvPr/>
        </p:nvSpPr>
        <p:spPr bwMode="auto">
          <a:xfrm>
            <a:off x="990600" y="4419600"/>
            <a:ext cx="69421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plots as a straight line on appropriate graph paper</a:t>
            </a:r>
          </a:p>
          <a:p>
            <a:r>
              <a:rPr lang="en-US" altLang="en-US"/>
              <a:t>		y = a + b 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295400" y="381000"/>
            <a:ext cx="7107238" cy="790575"/>
          </a:xfrm>
        </p:spPr>
        <p:txBody>
          <a:bodyPr/>
          <a:lstStyle/>
          <a:p>
            <a:r>
              <a:rPr lang="en-US" altLang="en-US"/>
              <a:t>Exponential Plots</a:t>
            </a:r>
          </a:p>
        </p:txBody>
      </p:sp>
      <p:sp>
        <p:nvSpPr>
          <p:cNvPr id="10" name="Date Placeholder 2"/>
          <p:cNvSpPr>
            <a:spLocks noGrp="1"/>
          </p:cNvSpPr>
          <p:nvPr>
            <p:ph type="dt" sz="quarter" idx="10"/>
          </p:nvPr>
        </p:nvSpPr>
        <p:spPr/>
        <p:txBody>
          <a:bodyPr/>
          <a:lstStyle/>
          <a:p>
            <a:pPr>
              <a:defRPr/>
            </a:pPr>
            <a:r>
              <a:rPr lang="en-US"/>
              <a:t>Chapter 15</a:t>
            </a:r>
          </a:p>
        </p:txBody>
      </p:sp>
      <p:sp>
        <p:nvSpPr>
          <p:cNvPr id="11"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AFC873F-5F6A-4064-9450-FE742EDB8EA6}"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sp>
        <p:nvSpPr>
          <p:cNvPr id="6151" name="Rectangle 3"/>
          <p:cNvSpPr>
            <a:spLocks noChangeArrowheads="1"/>
          </p:cNvSpPr>
          <p:nvPr/>
        </p:nvSpPr>
        <p:spPr bwMode="auto">
          <a:xfrm>
            <a:off x="1143000" y="1371600"/>
            <a:ext cx="527208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Book Antiqua" panose="02040602050305030304" pitchFamily="18" charset="0"/>
              </a:rPr>
              <a:t>F(t) = 1 - e</a:t>
            </a:r>
            <a:r>
              <a:rPr lang="en-US" altLang="en-US" sz="2800" baseline="30000">
                <a:latin typeface="Book Antiqua" panose="02040602050305030304" pitchFamily="18" charset="0"/>
              </a:rPr>
              <a:t>-</a:t>
            </a:r>
            <a:r>
              <a:rPr lang="en-US" altLang="en-US" sz="2800" baseline="30000">
                <a:latin typeface="Symbol" panose="05050102010706020507" pitchFamily="18" charset="2"/>
              </a:rPr>
              <a:t>l</a:t>
            </a:r>
            <a:r>
              <a:rPr lang="en-US" altLang="en-US" sz="2800" baseline="30000">
                <a:latin typeface="Book Antiqua" panose="02040602050305030304" pitchFamily="18" charset="0"/>
              </a:rPr>
              <a:t>t</a:t>
            </a:r>
            <a:r>
              <a:rPr lang="en-US" altLang="en-US" sz="2800">
                <a:latin typeface="Book Antiqua" panose="02040602050305030304" pitchFamily="18" charset="0"/>
              </a:rPr>
              <a:t>     or     1 - F(t) = e</a:t>
            </a:r>
            <a:r>
              <a:rPr lang="en-US" altLang="en-US" sz="2800" baseline="30000">
                <a:latin typeface="Book Antiqua" panose="02040602050305030304" pitchFamily="18" charset="0"/>
              </a:rPr>
              <a:t>-</a:t>
            </a:r>
            <a:r>
              <a:rPr lang="en-US" altLang="en-US" sz="2800" baseline="30000">
                <a:latin typeface="Symbol" panose="05050102010706020507" pitchFamily="18" charset="2"/>
              </a:rPr>
              <a:t>l</a:t>
            </a:r>
            <a:r>
              <a:rPr lang="en-US" altLang="en-US" sz="2800" baseline="30000">
                <a:latin typeface="Book Antiqua" panose="02040602050305030304" pitchFamily="18" charset="0"/>
              </a:rPr>
              <a:t>t</a:t>
            </a:r>
            <a:endParaRPr lang="en-US" altLang="en-US" sz="2800">
              <a:latin typeface="Book Antiqua" panose="02040602050305030304" pitchFamily="18" charset="0"/>
            </a:endParaRPr>
          </a:p>
          <a:p>
            <a:endParaRPr lang="en-US" altLang="en-US" sz="2800">
              <a:latin typeface="Book Antiqua" panose="02040602050305030304" pitchFamily="18" charset="0"/>
            </a:endParaRPr>
          </a:p>
          <a:p>
            <a:r>
              <a:rPr lang="en-US" altLang="en-US" sz="2800">
                <a:latin typeface="Book Antiqua" panose="02040602050305030304" pitchFamily="18" charset="0"/>
              </a:rPr>
              <a:t>ln [1 - F(t)] = - </a:t>
            </a:r>
            <a:r>
              <a:rPr lang="en-US" altLang="en-US" sz="2800">
                <a:latin typeface="Symbol" panose="05050102010706020507" pitchFamily="18" charset="2"/>
              </a:rPr>
              <a:t>l</a:t>
            </a:r>
            <a:r>
              <a:rPr lang="en-US" altLang="en-US" sz="2800">
                <a:latin typeface="Book Antiqua" panose="02040602050305030304" pitchFamily="18" charset="0"/>
              </a:rPr>
              <a:t>t   or</a:t>
            </a:r>
          </a:p>
          <a:p>
            <a:endParaRPr lang="en-US" altLang="en-US" sz="2800">
              <a:latin typeface="Book Antiqua" panose="02040602050305030304" pitchFamily="18" charset="0"/>
            </a:endParaRPr>
          </a:p>
          <a:p>
            <a:r>
              <a:rPr lang="en-US" altLang="en-US" sz="2800">
                <a:latin typeface="Book Antiqua" panose="02040602050305030304" pitchFamily="18" charset="0"/>
              </a:rPr>
              <a:t>- ln [1 - F(t)] = ln [1/(1-F(t))] = </a:t>
            </a:r>
            <a:r>
              <a:rPr lang="en-US" altLang="en-US" sz="2800">
                <a:latin typeface="Symbol" panose="05050102010706020507" pitchFamily="18" charset="2"/>
              </a:rPr>
              <a:t>l</a:t>
            </a:r>
            <a:r>
              <a:rPr lang="en-US" altLang="en-US" sz="2800">
                <a:latin typeface="Book Antiqua" panose="02040602050305030304" pitchFamily="18" charset="0"/>
              </a:rPr>
              <a:t>t</a:t>
            </a:r>
          </a:p>
        </p:txBody>
      </p:sp>
      <p:grpSp>
        <p:nvGrpSpPr>
          <p:cNvPr id="2" name="Group 6"/>
          <p:cNvGrpSpPr>
            <a:grpSpLocks/>
          </p:cNvGrpSpPr>
          <p:nvPr/>
        </p:nvGrpSpPr>
        <p:grpSpPr bwMode="auto">
          <a:xfrm>
            <a:off x="1295400" y="3733800"/>
            <a:ext cx="6157913" cy="1285875"/>
            <a:chOff x="854" y="2390"/>
            <a:chExt cx="3879" cy="810"/>
          </a:xfrm>
        </p:grpSpPr>
        <p:sp>
          <p:nvSpPr>
            <p:cNvPr id="6155" name="Rectangle 4"/>
            <p:cNvSpPr>
              <a:spLocks noChangeArrowheads="1"/>
            </p:cNvSpPr>
            <p:nvPr/>
          </p:nvSpPr>
          <p:spPr bwMode="auto">
            <a:xfrm>
              <a:off x="854" y="2390"/>
              <a:ext cx="382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On special graph paper, given failure times </a:t>
              </a:r>
            </a:p>
            <a:p>
              <a:endParaRPr lang="en-US" altLang="en-US"/>
            </a:p>
            <a:p>
              <a:r>
                <a:rPr lang="en-US" altLang="en-US">
                  <a:latin typeface="Book Antiqua" panose="02040602050305030304" pitchFamily="18" charset="0"/>
                </a:rPr>
                <a:t> t</a:t>
              </a:r>
              <a:r>
                <a:rPr lang="en-US" altLang="en-US" baseline="-25000">
                  <a:latin typeface="Book Antiqua" panose="02040602050305030304" pitchFamily="18" charset="0"/>
                </a:rPr>
                <a:t>1</a:t>
              </a:r>
              <a:r>
                <a:rPr lang="en-US" altLang="en-US">
                  <a:latin typeface="Book Antiqua" panose="02040602050305030304" pitchFamily="18" charset="0"/>
                </a:rPr>
                <a:t>, t</a:t>
              </a:r>
              <a:r>
                <a:rPr lang="en-US" altLang="en-US" baseline="-25000">
                  <a:latin typeface="Book Antiqua" panose="02040602050305030304" pitchFamily="18" charset="0"/>
                </a:rPr>
                <a:t>2</a:t>
              </a:r>
              <a:r>
                <a:rPr lang="en-US" altLang="en-US">
                  <a:latin typeface="Book Antiqua" panose="02040602050305030304" pitchFamily="18" charset="0"/>
                </a:rPr>
                <a:t>, ... , t</a:t>
              </a:r>
              <a:r>
                <a:rPr lang="en-US" altLang="en-US" baseline="-25000">
                  <a:latin typeface="Book Antiqua" panose="02040602050305030304" pitchFamily="18" charset="0"/>
                </a:rPr>
                <a:t>n</a:t>
              </a:r>
              <a:r>
                <a:rPr lang="en-US" altLang="en-US">
                  <a:latin typeface="Book Antiqua" panose="02040602050305030304" pitchFamily="18" charset="0"/>
                </a:rPr>
                <a:t>, plot the points</a:t>
              </a:r>
            </a:p>
          </p:txBody>
        </p:sp>
        <p:graphicFrame>
          <p:nvGraphicFramePr>
            <p:cNvPr id="6147" name="Object 5"/>
            <p:cNvGraphicFramePr>
              <a:graphicFrameLocks/>
            </p:cNvGraphicFramePr>
            <p:nvPr/>
          </p:nvGraphicFramePr>
          <p:xfrm>
            <a:off x="3542" y="2678"/>
            <a:ext cx="1191" cy="522"/>
          </p:xfrm>
          <a:graphic>
            <a:graphicData uri="http://schemas.openxmlformats.org/presentationml/2006/ole">
              <mc:AlternateContent xmlns:mc="http://schemas.openxmlformats.org/markup-compatibility/2006">
                <mc:Choice xmlns:v="urn:schemas-microsoft-com:vml" Requires="v">
                  <p:oleObj spid="_x0000_s6156" name="Equation" r:id="rId4" imgW="672840" imgH="304560" progId="Equation.3">
                    <p:embed/>
                  </p:oleObj>
                </mc:Choice>
                <mc:Fallback>
                  <p:oleObj name="Equation" r:id="rId4" imgW="672840" imgH="30456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2" y="2678"/>
                          <a:ext cx="1191"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9"/>
          <p:cNvGrpSpPr>
            <a:grpSpLocks/>
          </p:cNvGrpSpPr>
          <p:nvPr/>
        </p:nvGrpSpPr>
        <p:grpSpPr bwMode="auto">
          <a:xfrm>
            <a:off x="3124200" y="5105400"/>
            <a:ext cx="5602288" cy="1058863"/>
            <a:chOff x="710" y="3360"/>
            <a:chExt cx="3529" cy="667"/>
          </a:xfrm>
        </p:grpSpPr>
        <p:graphicFrame>
          <p:nvGraphicFramePr>
            <p:cNvPr id="6146" name="Object 7"/>
            <p:cNvGraphicFramePr>
              <a:graphicFrameLocks/>
            </p:cNvGraphicFramePr>
            <p:nvPr/>
          </p:nvGraphicFramePr>
          <p:xfrm>
            <a:off x="2065" y="3360"/>
            <a:ext cx="2174" cy="667"/>
          </p:xfrm>
          <a:graphic>
            <a:graphicData uri="http://schemas.openxmlformats.org/presentationml/2006/ole">
              <mc:AlternateContent xmlns:mc="http://schemas.openxmlformats.org/markup-compatibility/2006">
                <mc:Choice xmlns:v="urn:schemas-microsoft-com:vml" Requires="v">
                  <p:oleObj spid="_x0000_s6157" name="Equation" r:id="rId6" imgW="1511280" imgH="469800" progId="Equation.3">
                    <p:embed/>
                  </p:oleObj>
                </mc:Choice>
                <mc:Fallback>
                  <p:oleObj name="Equation" r:id="rId6" imgW="1511280" imgH="46980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5" y="3360"/>
                          <a:ext cx="2174" cy="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Rectangle 8"/>
            <p:cNvSpPr>
              <a:spLocks noChangeArrowheads="1"/>
            </p:cNvSpPr>
            <p:nvPr/>
          </p:nvSpPr>
          <p:spPr bwMode="auto">
            <a:xfrm>
              <a:off x="710" y="3542"/>
              <a:ext cx="12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vertical scale: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219200" y="533400"/>
            <a:ext cx="7543800" cy="790575"/>
          </a:xfrm>
        </p:spPr>
        <p:txBody>
          <a:bodyPr/>
          <a:lstStyle/>
          <a:p>
            <a:r>
              <a:rPr lang="en-US" altLang="en-US"/>
              <a:t>Exponential Plots - least-squares</a:t>
            </a:r>
          </a:p>
        </p:txBody>
      </p:sp>
      <p:sp>
        <p:nvSpPr>
          <p:cNvPr id="9" name="Date Placeholder 2"/>
          <p:cNvSpPr>
            <a:spLocks noGrp="1"/>
          </p:cNvSpPr>
          <p:nvPr>
            <p:ph type="dt" sz="quarter" idx="10"/>
          </p:nvPr>
        </p:nvSpPr>
        <p:spPr/>
        <p:txBody>
          <a:bodyPr/>
          <a:lstStyle/>
          <a:p>
            <a:pPr>
              <a:defRPr/>
            </a:pPr>
            <a:r>
              <a:rPr lang="en-US"/>
              <a:t>Chapter 15</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9EE2E19-29D1-4F2A-9FBE-AE12F0F3BB6D}"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7175" name="Rectangle 3"/>
          <p:cNvSpPr>
            <a:spLocks noChangeArrowheads="1"/>
          </p:cNvSpPr>
          <p:nvPr/>
        </p:nvSpPr>
        <p:spPr bwMode="auto">
          <a:xfrm>
            <a:off x="762000" y="1600200"/>
            <a:ext cx="74231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parameter estimation:  </a:t>
            </a:r>
            <a:r>
              <a:rPr lang="en-US" altLang="en-US">
                <a:latin typeface="Book Antiqua" panose="02040602050305030304" pitchFamily="18" charset="0"/>
              </a:rPr>
              <a:t>Since F(MTTF) = 1 - e</a:t>
            </a:r>
            <a:r>
              <a:rPr lang="en-US" altLang="en-US" baseline="30000">
                <a:latin typeface="Book Antiqua" panose="02040602050305030304" pitchFamily="18" charset="0"/>
              </a:rPr>
              <a:t>-1</a:t>
            </a:r>
            <a:r>
              <a:rPr lang="en-US" altLang="en-US">
                <a:latin typeface="Book Antiqua" panose="02040602050305030304" pitchFamily="18" charset="0"/>
              </a:rPr>
              <a:t> = .632</a:t>
            </a:r>
          </a:p>
          <a:p>
            <a:r>
              <a:rPr lang="en-US" altLang="en-US"/>
              <a:t>Find the value of t which corresponds to F(t) = 0.632. </a:t>
            </a:r>
          </a:p>
        </p:txBody>
      </p:sp>
      <p:grpSp>
        <p:nvGrpSpPr>
          <p:cNvPr id="7176" name="Group 7"/>
          <p:cNvGrpSpPr>
            <a:grpSpLocks/>
          </p:cNvGrpSpPr>
          <p:nvPr/>
        </p:nvGrpSpPr>
        <p:grpSpPr bwMode="auto">
          <a:xfrm>
            <a:off x="609600" y="2667000"/>
            <a:ext cx="7875588" cy="3216275"/>
            <a:chOff x="422" y="1526"/>
            <a:chExt cx="4961" cy="2026"/>
          </a:xfrm>
        </p:grpSpPr>
        <p:graphicFrame>
          <p:nvGraphicFramePr>
            <p:cNvPr id="7171" name="Object 4"/>
            <p:cNvGraphicFramePr>
              <a:graphicFrameLocks/>
            </p:cNvGraphicFramePr>
            <p:nvPr/>
          </p:nvGraphicFramePr>
          <p:xfrm>
            <a:off x="1633" y="1869"/>
            <a:ext cx="1545" cy="1131"/>
          </p:xfrm>
          <a:graphic>
            <a:graphicData uri="http://schemas.openxmlformats.org/presentationml/2006/ole">
              <mc:AlternateContent xmlns:mc="http://schemas.openxmlformats.org/markup-compatibility/2006">
                <mc:Choice xmlns:v="urn:schemas-microsoft-com:vml" Requires="v">
                  <p:oleObj spid="_x0000_s7179" name="Equation" r:id="rId4" imgW="1130040" imgH="838080" progId="Equation.3">
                    <p:embed/>
                  </p:oleObj>
                </mc:Choice>
                <mc:Fallback>
                  <p:oleObj name="Equation" r:id="rId4" imgW="1130040" imgH="8380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 y="1869"/>
                          <a:ext cx="1545"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Rectangle 5"/>
            <p:cNvSpPr>
              <a:spLocks noChangeArrowheads="1"/>
            </p:cNvSpPr>
            <p:nvPr/>
          </p:nvSpPr>
          <p:spPr bwMode="auto">
            <a:xfrm>
              <a:off x="422" y="1526"/>
              <a:ext cx="496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alternatively use least-square to fit a line passing through</a:t>
              </a:r>
            </a:p>
            <a:p>
              <a:r>
                <a:rPr lang="en-US" altLang="en-US"/>
                <a:t>the origin:</a:t>
              </a:r>
            </a:p>
          </p:txBody>
        </p:sp>
        <p:sp>
          <p:nvSpPr>
            <p:cNvPr id="7178" name="Rectangle 6"/>
            <p:cNvSpPr>
              <a:spLocks noChangeArrowheads="1"/>
            </p:cNvSpPr>
            <p:nvPr/>
          </p:nvSpPr>
          <p:spPr bwMode="auto">
            <a:xfrm>
              <a:off x="518" y="3225"/>
              <a:ext cx="36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Book Antiqua" panose="02040602050305030304" pitchFamily="18" charset="0"/>
                </a:rPr>
                <a:t>where y</a:t>
              </a:r>
              <a:r>
                <a:rPr lang="en-US" altLang="en-US" sz="2800" baseline="-25000">
                  <a:latin typeface="Book Antiqua" panose="02040602050305030304" pitchFamily="18" charset="0"/>
                </a:rPr>
                <a:t>i</a:t>
              </a:r>
              <a:r>
                <a:rPr lang="en-US" altLang="en-US" sz="2800">
                  <a:latin typeface="Book Antiqua" panose="02040602050305030304" pitchFamily="18" charset="0"/>
                </a:rPr>
                <a:t> = ln {1/[1-F(t)]} and x</a:t>
              </a:r>
              <a:r>
                <a:rPr lang="en-US" altLang="en-US" sz="2800" baseline="-25000">
                  <a:latin typeface="Book Antiqua" panose="02040602050305030304" pitchFamily="18" charset="0"/>
                </a:rPr>
                <a:t>i </a:t>
              </a:r>
              <a:r>
                <a:rPr lang="en-US" altLang="en-US" sz="2800">
                  <a:latin typeface="Book Antiqua" panose="02040602050305030304" pitchFamily="18" charset="0"/>
                </a:rPr>
                <a:t>= t</a:t>
              </a:r>
              <a:r>
                <a:rPr lang="en-US" altLang="en-US" sz="2800" baseline="-25000">
                  <a:latin typeface="Book Antiqua" panose="02040602050305030304" pitchFamily="18" charset="0"/>
                </a:rPr>
                <a:t>i</a:t>
              </a:r>
              <a:r>
                <a:rPr lang="en-US" altLang="en-US" sz="2800">
                  <a:latin typeface="Book Antiqua" panose="02040602050305030304" pitchFamily="18" charset="0"/>
                </a:rPr>
                <a:t>.</a:t>
              </a:r>
              <a:r>
                <a:rPr lang="en-US" altLang="en-US">
                  <a:latin typeface="Book Antiqua" panose="02040602050305030304" pitchFamily="18" charset="0"/>
                </a:rPr>
                <a:t> </a:t>
              </a:r>
            </a:p>
          </p:txBody>
        </p:sp>
      </p:grpSp>
      <p:graphicFrame>
        <p:nvGraphicFramePr>
          <p:cNvPr id="7170" name="Object 8"/>
          <p:cNvGraphicFramePr>
            <a:graphicFrameLocks/>
          </p:cNvGraphicFramePr>
          <p:nvPr/>
        </p:nvGraphicFramePr>
        <p:xfrm>
          <a:off x="5410200" y="4343400"/>
          <a:ext cx="3298825" cy="679450"/>
        </p:xfrm>
        <a:graphic>
          <a:graphicData uri="http://schemas.openxmlformats.org/presentationml/2006/ole">
            <mc:AlternateContent xmlns:mc="http://schemas.openxmlformats.org/markup-compatibility/2006">
              <mc:Choice xmlns:v="urn:schemas-microsoft-com:vml" Requires="v">
                <p:oleObj spid="_x0000_s7180" name="Equation" r:id="rId6" imgW="1257120" imgH="266400" progId="Equation.3">
                  <p:embed/>
                </p:oleObj>
              </mc:Choice>
              <mc:Fallback>
                <p:oleObj name="Equation" r:id="rId6" imgW="1257120" imgH="26640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4343400"/>
                        <a:ext cx="329882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304800"/>
            <a:ext cx="6921500" cy="450850"/>
          </a:xfrm>
        </p:spPr>
        <p:txBody>
          <a:bodyPr/>
          <a:lstStyle/>
          <a:p>
            <a:r>
              <a:rPr lang="en-US" altLang="en-US" sz="3600"/>
              <a:t>Example 15.4</a:t>
            </a:r>
          </a:p>
        </p:txBody>
      </p:sp>
      <p:sp>
        <p:nvSpPr>
          <p:cNvPr id="8" name="Date Placeholder 2"/>
          <p:cNvSpPr>
            <a:spLocks noGrp="1"/>
          </p:cNvSpPr>
          <p:nvPr>
            <p:ph type="dt" sz="quarter" idx="10"/>
          </p:nvPr>
        </p:nvSpPr>
        <p:spPr/>
        <p:txBody>
          <a:bodyPr/>
          <a:lstStyle/>
          <a:p>
            <a:pPr>
              <a:defRPr/>
            </a:pPr>
            <a:r>
              <a:rPr lang="en-US"/>
              <a:t>Chapter 15</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6A34A64-E1F0-4434-AA6E-C7DEF4630E04}"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sp>
        <p:nvSpPr>
          <p:cNvPr id="37893" name="Rectangle 3"/>
          <p:cNvSpPr>
            <a:spLocks noChangeArrowheads="1"/>
          </p:cNvSpPr>
          <p:nvPr/>
        </p:nvSpPr>
        <p:spPr bwMode="auto">
          <a:xfrm>
            <a:off x="457200" y="762000"/>
            <a:ext cx="6013450" cy="5359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Book Antiqua" panose="02040602050305030304" pitchFamily="18" charset="0"/>
              </a:rPr>
              <a:t> </a:t>
            </a:r>
            <a:r>
              <a:rPr lang="en-US" altLang="en-US" sz="1600" b="1">
                <a:latin typeface="Book Antiqua" panose="02040602050305030304" pitchFamily="18" charset="0"/>
              </a:rPr>
              <a:t>FAILURE TIME (x</a:t>
            </a:r>
            <a:r>
              <a:rPr lang="en-US" altLang="en-US" sz="1600" b="1" baseline="-25000">
                <a:latin typeface="Book Antiqua" panose="02040602050305030304" pitchFamily="18" charset="0"/>
              </a:rPr>
              <a:t>i</a:t>
            </a:r>
            <a:r>
              <a:rPr lang="en-US" altLang="en-US" sz="1600" b="1">
                <a:latin typeface="Book Antiqua" panose="02040602050305030304" pitchFamily="18" charset="0"/>
              </a:rPr>
              <a:t>)	  F(t</a:t>
            </a:r>
            <a:r>
              <a:rPr lang="en-US" altLang="en-US" sz="1600" b="1" baseline="-25000">
                <a:latin typeface="Book Antiqua" panose="02040602050305030304" pitchFamily="18" charset="0"/>
              </a:rPr>
              <a:t>i</a:t>
            </a:r>
            <a:r>
              <a:rPr lang="en-US" altLang="en-US" sz="1600" b="1">
                <a:latin typeface="Book Antiqua" panose="02040602050305030304" pitchFamily="18" charset="0"/>
              </a:rPr>
              <a:t>) 	           y</a:t>
            </a:r>
            <a:r>
              <a:rPr lang="en-US" altLang="en-US" sz="1600" b="1" baseline="-25000">
                <a:latin typeface="Book Antiqua" panose="02040602050305030304" pitchFamily="18" charset="0"/>
              </a:rPr>
              <a:t>i</a:t>
            </a:r>
            <a:r>
              <a:rPr lang="en-US" altLang="en-US" sz="1600" b="1">
                <a:latin typeface="Book Antiqua" panose="02040602050305030304" pitchFamily="18" charset="0"/>
              </a:rPr>
              <a:t> =Ln [1/(1-F(t</a:t>
            </a:r>
            <a:r>
              <a:rPr lang="en-US" altLang="en-US" sz="1600" b="1" baseline="-25000">
                <a:latin typeface="Book Antiqua" panose="02040602050305030304" pitchFamily="18" charset="0"/>
              </a:rPr>
              <a:t>i</a:t>
            </a:r>
            <a:r>
              <a:rPr lang="en-US" altLang="en-US" sz="1600" b="1">
                <a:latin typeface="Book Antiqua" panose="02040602050305030304" pitchFamily="18" charset="0"/>
              </a:rPr>
              <a:t>))]</a:t>
            </a:r>
          </a:p>
          <a:p>
            <a:r>
              <a:rPr lang="en-US" altLang="en-US" sz="1600">
                <a:latin typeface="Book Antiqua" panose="02040602050305030304" pitchFamily="18" charset="0"/>
              </a:rPr>
              <a:t>	 3.3           		3.431373E-02	3.491616E-02 </a:t>
            </a:r>
          </a:p>
          <a:p>
            <a:r>
              <a:rPr lang="en-US" altLang="en-US" sz="1600">
                <a:latin typeface="Book Antiqua" panose="02040602050305030304" pitchFamily="18" charset="0"/>
              </a:rPr>
              <a:t>	 4.2           		8.333334E-02  	8.701131E-02 </a:t>
            </a:r>
          </a:p>
          <a:p>
            <a:r>
              <a:rPr lang="en-US" altLang="en-US" sz="1600">
                <a:latin typeface="Book Antiqua" panose="02040602050305030304" pitchFamily="18" charset="0"/>
              </a:rPr>
              <a:t>	 12.9          	 .132353 		 .1419703 </a:t>
            </a:r>
          </a:p>
          <a:p>
            <a:r>
              <a:rPr lang="en-US" altLang="en-US" sz="1600">
                <a:latin typeface="Book Antiqua" panose="02040602050305030304" pitchFamily="18" charset="0"/>
              </a:rPr>
              <a:t>	 13.8   		 .1813726		 .2001262 </a:t>
            </a:r>
          </a:p>
          <a:p>
            <a:r>
              <a:rPr lang="en-US" altLang="en-US" sz="1600">
                <a:latin typeface="Book Antiqua" panose="02040602050305030304" pitchFamily="18" charset="0"/>
              </a:rPr>
              <a:t>	 14.3		 .2303922		 .2618741 </a:t>
            </a:r>
          </a:p>
          <a:p>
            <a:r>
              <a:rPr lang="en-US" altLang="en-US" sz="1600">
                <a:latin typeface="Book Antiqua" panose="02040602050305030304" pitchFamily="18" charset="0"/>
              </a:rPr>
              <a:t>	 14.8 		 .2794118		 .3276874 </a:t>
            </a:r>
          </a:p>
          <a:p>
            <a:r>
              <a:rPr lang="en-US" altLang="en-US" sz="1600">
                <a:latin typeface="Book Antiqua" panose="02040602050305030304" pitchFamily="18" charset="0"/>
              </a:rPr>
              <a:t>	 18.5		 .3284314		 .398139 </a:t>
            </a:r>
          </a:p>
          <a:p>
            <a:r>
              <a:rPr lang="en-US" altLang="en-US" sz="1600">
                <a:latin typeface="Book Antiqua" panose="02040602050305030304" pitchFamily="18" charset="0"/>
              </a:rPr>
              <a:t>	 22.8		 .377451		 .4739329 </a:t>
            </a:r>
          </a:p>
          <a:p>
            <a:r>
              <a:rPr lang="en-US" altLang="en-US" sz="1600">
                <a:latin typeface="Book Antiqua" panose="02040602050305030304" pitchFamily="18" charset="0"/>
              </a:rPr>
              <a:t>	 27.1		 .4264706		 .5559461 </a:t>
            </a:r>
          </a:p>
          <a:p>
            <a:r>
              <a:rPr lang="en-US" altLang="en-US" sz="1600">
                <a:latin typeface="Book Antiqua" panose="02040602050305030304" pitchFamily="18" charset="0"/>
              </a:rPr>
              <a:t>	 29.7		 .4754902		 .6452911 </a:t>
            </a:r>
          </a:p>
          <a:p>
            <a:r>
              <a:rPr lang="en-US" altLang="en-US" sz="1600">
                <a:latin typeface="Book Antiqua" panose="02040602050305030304" pitchFamily="18" charset="0"/>
              </a:rPr>
              <a:t>	 32		 .5245098		 .743409 </a:t>
            </a:r>
          </a:p>
          <a:p>
            <a:r>
              <a:rPr lang="en-US" altLang="en-US" sz="1600">
                <a:latin typeface="Book Antiqua" panose="02040602050305030304" pitchFamily="18" charset="0"/>
              </a:rPr>
              <a:t>	 39.5		 .5735295		 .8522118 </a:t>
            </a:r>
          </a:p>
          <a:p>
            <a:r>
              <a:rPr lang="en-US" altLang="en-US" sz="1600">
                <a:latin typeface="Book Antiqua" panose="02040602050305030304" pitchFamily="18" charset="0"/>
              </a:rPr>
              <a:t>	 41.3		 .622549		 .9743145 </a:t>
            </a:r>
          </a:p>
          <a:p>
            <a:r>
              <a:rPr lang="en-US" altLang="en-US" sz="1600">
                <a:latin typeface="Book Antiqua" panose="02040602050305030304" pitchFamily="18" charset="0"/>
              </a:rPr>
              <a:t>	 41.6		 .6715686		1.113427 </a:t>
            </a:r>
          </a:p>
          <a:p>
            <a:r>
              <a:rPr lang="en-US" altLang="en-US" sz="1600">
                <a:latin typeface="Book Antiqua" panose="02040602050305030304" pitchFamily="18" charset="0"/>
              </a:rPr>
              <a:t>	 51.1		 .7205883		1.275069 </a:t>
            </a:r>
          </a:p>
          <a:p>
            <a:r>
              <a:rPr lang="en-US" altLang="en-US" sz="1600">
                <a:latin typeface="Book Antiqua" panose="02040602050305030304" pitchFamily="18" charset="0"/>
              </a:rPr>
              <a:t>	 61.7		 .7696078		1.467972 </a:t>
            </a:r>
          </a:p>
          <a:p>
            <a:r>
              <a:rPr lang="en-US" altLang="en-US" sz="1600">
                <a:latin typeface="Book Antiqua" panose="02040602050305030304" pitchFamily="18" charset="0"/>
              </a:rPr>
              <a:t>	 92.2		 .8186275		1.707202 </a:t>
            </a:r>
          </a:p>
          <a:p>
            <a:r>
              <a:rPr lang="en-US" altLang="en-US" sz="1600">
                <a:latin typeface="Book Antiqua" panose="02040602050305030304" pitchFamily="18" charset="0"/>
              </a:rPr>
              <a:t>	106.6		 .8676471		2.022284 </a:t>
            </a:r>
          </a:p>
          <a:p>
            <a:r>
              <a:rPr lang="en-US" altLang="en-US" sz="1600">
                <a:latin typeface="Book Antiqua" panose="02040602050305030304" pitchFamily="18" charset="0"/>
              </a:rPr>
              <a:t>	148.8		 .9166668		2.484908 </a:t>
            </a:r>
          </a:p>
          <a:p>
            <a:r>
              <a:rPr lang="en-US" altLang="en-US" sz="1600">
                <a:latin typeface="Book Antiqua" panose="02040602050305030304" pitchFamily="18" charset="0"/>
              </a:rPr>
              <a:t>	198.1		 .9656863		3.372211 </a:t>
            </a:r>
          </a:p>
        </p:txBody>
      </p:sp>
      <p:grpSp>
        <p:nvGrpSpPr>
          <p:cNvPr id="37894" name="Group 6"/>
          <p:cNvGrpSpPr>
            <a:grpSpLocks/>
          </p:cNvGrpSpPr>
          <p:nvPr/>
        </p:nvGrpSpPr>
        <p:grpSpPr bwMode="auto">
          <a:xfrm>
            <a:off x="3886200" y="1143000"/>
            <a:ext cx="4800600" cy="1436688"/>
            <a:chOff x="2352" y="865"/>
            <a:chExt cx="3312" cy="809"/>
          </a:xfrm>
        </p:grpSpPr>
        <p:sp>
          <p:nvSpPr>
            <p:cNvPr id="37896" name="Rectangle 4"/>
            <p:cNvSpPr>
              <a:spLocks noChangeArrowheads="1"/>
            </p:cNvSpPr>
            <p:nvPr/>
          </p:nvSpPr>
          <p:spPr bwMode="auto">
            <a:xfrm>
              <a:off x="3827" y="1378"/>
              <a:ext cx="1837" cy="29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F(t</a:t>
              </a:r>
              <a:r>
                <a:rPr lang="en-US" altLang="en-US" baseline="-25000"/>
                <a:t>i</a:t>
              </a:r>
              <a:r>
                <a:rPr lang="en-US" altLang="en-US"/>
                <a:t>) = (i-0.3)/(n+0.4)</a:t>
              </a:r>
            </a:p>
          </p:txBody>
        </p:sp>
        <p:sp>
          <p:nvSpPr>
            <p:cNvPr id="37897" name="Arc 5"/>
            <p:cNvSpPr>
              <a:spLocks/>
            </p:cNvSpPr>
            <p:nvPr/>
          </p:nvSpPr>
          <p:spPr bwMode="auto">
            <a:xfrm>
              <a:off x="2352" y="865"/>
              <a:ext cx="2065" cy="480"/>
            </a:xfrm>
            <a:custGeom>
              <a:avLst/>
              <a:gdLst>
                <a:gd name="T0" fmla="*/ 0 w 21610"/>
                <a:gd name="T1" fmla="*/ 0 h 21600"/>
                <a:gd name="T2" fmla="*/ 0 w 21610"/>
                <a:gd name="T3" fmla="*/ 0 h 21600"/>
                <a:gd name="T4" fmla="*/ 0 w 21610"/>
                <a:gd name="T5" fmla="*/ 0 h 21600"/>
                <a:gd name="T6" fmla="*/ 0 60000 65536"/>
                <a:gd name="T7" fmla="*/ 0 60000 65536"/>
                <a:gd name="T8" fmla="*/ 0 60000 65536"/>
                <a:gd name="T9" fmla="*/ 0 w 21610"/>
                <a:gd name="T10" fmla="*/ 0 h 21600"/>
                <a:gd name="T11" fmla="*/ 21610 w 21610"/>
                <a:gd name="T12" fmla="*/ 21600 h 21600"/>
              </a:gdLst>
              <a:ahLst/>
              <a:cxnLst>
                <a:cxn ang="T6">
                  <a:pos x="T0" y="T1"/>
                </a:cxn>
                <a:cxn ang="T7">
                  <a:pos x="T2" y="T3"/>
                </a:cxn>
                <a:cxn ang="T8">
                  <a:pos x="T4" y="T5"/>
                </a:cxn>
              </a:cxnLst>
              <a:rect l="T9" t="T10" r="T11" b="T12"/>
              <a:pathLst>
                <a:path w="21610" h="21600" fill="none" extrusionOk="0">
                  <a:moveTo>
                    <a:pt x="0" y="0"/>
                  </a:moveTo>
                  <a:cubicBezTo>
                    <a:pt x="3" y="0"/>
                    <a:pt x="6" y="-1"/>
                    <a:pt x="10" y="0"/>
                  </a:cubicBezTo>
                  <a:cubicBezTo>
                    <a:pt x="11939" y="0"/>
                    <a:pt x="21610" y="9670"/>
                    <a:pt x="21610" y="21600"/>
                  </a:cubicBezTo>
                </a:path>
                <a:path w="21610" h="21600" stroke="0" extrusionOk="0">
                  <a:moveTo>
                    <a:pt x="0" y="0"/>
                  </a:moveTo>
                  <a:cubicBezTo>
                    <a:pt x="3" y="0"/>
                    <a:pt x="6" y="-1"/>
                    <a:pt x="10" y="0"/>
                  </a:cubicBezTo>
                  <a:cubicBezTo>
                    <a:pt x="11939" y="0"/>
                    <a:pt x="21610" y="9670"/>
                    <a:pt x="21610" y="21600"/>
                  </a:cubicBezTo>
                  <a:lnTo>
                    <a:pt x="10" y="21600"/>
                  </a:lnTo>
                  <a:close/>
                </a:path>
              </a:pathLst>
            </a:custGeom>
            <a:noFill/>
            <a:ln w="508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
        <p:nvSpPr>
          <p:cNvPr id="37895" name="Rectangle 7"/>
          <p:cNvSpPr>
            <a:spLocks noChangeArrowheads="1"/>
          </p:cNvSpPr>
          <p:nvPr/>
        </p:nvSpPr>
        <p:spPr bwMode="auto">
          <a:xfrm>
            <a:off x="6299200" y="3238500"/>
            <a:ext cx="2776538" cy="16414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latin typeface="Book Antiqua" panose="02040602050305030304" pitchFamily="18" charset="0"/>
              </a:rPr>
              <a:t>SLOPE - b = 01832 </a:t>
            </a:r>
          </a:p>
          <a:p>
            <a:r>
              <a:rPr lang="en-US" altLang="en-US" sz="2000">
                <a:latin typeface="Book Antiqua" panose="02040602050305030304" pitchFamily="18" charset="0"/>
              </a:rPr>
              <a:t>Estimated MTTF </a:t>
            </a:r>
          </a:p>
          <a:p>
            <a:r>
              <a:rPr lang="en-US" altLang="en-US" sz="2000">
                <a:latin typeface="Book Antiqua" panose="02040602050305030304" pitchFamily="18" charset="0"/>
              </a:rPr>
              <a:t>= 1/b =  54.6</a:t>
            </a:r>
          </a:p>
          <a:p>
            <a:r>
              <a:rPr lang="en-US" altLang="en-US" sz="2000">
                <a:latin typeface="Book Antiqua" panose="02040602050305030304" pitchFamily="18" charset="0"/>
              </a:rPr>
              <a:t>Index of Fit = .979</a:t>
            </a:r>
          </a:p>
          <a:p>
            <a:r>
              <a:rPr lang="en-US" altLang="en-US" sz="2000">
                <a:latin typeface="Book Antiqua" panose="02040602050305030304" pitchFamily="18" charset="0"/>
              </a:rPr>
              <a:t>SAMPLE MTTF = 48.7</a:t>
            </a:r>
            <a:r>
              <a:rPr lang="en-US" altLang="en-US" sz="1600">
                <a:latin typeface="Book Antiqua" panose="0204060205030503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295400" y="304800"/>
            <a:ext cx="7107238" cy="790575"/>
          </a:xfrm>
        </p:spPr>
        <p:txBody>
          <a:bodyPr/>
          <a:lstStyle/>
          <a:p>
            <a:r>
              <a:rPr lang="en-US" altLang="en-US" sz="3600"/>
              <a:t>Example 15.4 – Exponential Plot</a:t>
            </a:r>
          </a:p>
        </p:txBody>
      </p:sp>
      <p:sp>
        <p:nvSpPr>
          <p:cNvPr id="11" name="Date Placeholder 2"/>
          <p:cNvSpPr>
            <a:spLocks noGrp="1"/>
          </p:cNvSpPr>
          <p:nvPr>
            <p:ph type="dt" sz="quarter" idx="10"/>
          </p:nvPr>
        </p:nvSpPr>
        <p:spPr/>
        <p:txBody>
          <a:bodyPr/>
          <a:lstStyle/>
          <a:p>
            <a:pPr>
              <a:defRPr/>
            </a:pPr>
            <a:r>
              <a:rPr lang="en-US"/>
              <a:t>Chapter 15</a:t>
            </a:r>
          </a:p>
        </p:txBody>
      </p:sp>
      <p:sp>
        <p:nvSpPr>
          <p:cNvPr id="12"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4017AAB-AF87-47DF-BA18-AEEB60DED716}"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8194" name="Object 3"/>
          <p:cNvGraphicFramePr>
            <a:graphicFrameLocks/>
          </p:cNvGraphicFramePr>
          <p:nvPr/>
        </p:nvGraphicFramePr>
        <p:xfrm>
          <a:off x="2209800" y="1066800"/>
          <a:ext cx="5718175" cy="4799013"/>
        </p:xfrm>
        <a:graphic>
          <a:graphicData uri="http://schemas.openxmlformats.org/presentationml/2006/ole">
            <mc:AlternateContent xmlns:mc="http://schemas.openxmlformats.org/markup-compatibility/2006">
              <mc:Choice xmlns:v="urn:schemas-microsoft-com:vml" Requires="v">
                <p:oleObj spid="_x0000_s8201"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t="16075"/>
                      <a:stretch>
                        <a:fillRect/>
                      </a:stretch>
                    </p:blipFill>
                    <p:spPr bwMode="auto">
                      <a:xfrm>
                        <a:off x="2209800" y="1066800"/>
                        <a:ext cx="5718175"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457200" y="2286000"/>
            <a:ext cx="3527425" cy="2841625"/>
            <a:chOff x="178" y="2002"/>
            <a:chExt cx="2222" cy="1790"/>
          </a:xfrm>
          <a:solidFill>
            <a:schemeClr val="bg1"/>
          </a:solidFill>
        </p:grpSpPr>
        <p:sp>
          <p:nvSpPr>
            <p:cNvPr id="15364" name="Rectangle 4"/>
            <p:cNvSpPr>
              <a:spLocks noChangeArrowheads="1"/>
            </p:cNvSpPr>
            <p:nvPr/>
          </p:nvSpPr>
          <p:spPr bwMode="auto">
            <a:xfrm>
              <a:off x="178" y="2002"/>
              <a:ext cx="1235" cy="526"/>
            </a:xfrm>
            <a:prstGeom prst="rect">
              <a:avLst/>
            </a:prstGeom>
            <a:grpFill/>
            <a:ln w="12700">
              <a:solidFill>
                <a:schemeClr val="tx1"/>
              </a:solidFill>
              <a:miter lim="800000"/>
              <a:headEnd/>
              <a:tailEnd/>
            </a:ln>
            <a:effectLst/>
          </p:spPr>
          <p:txBody>
            <a:bodyPr wrap="none" lIns="92075" tIns="46038" rIns="92075" bIns="46038">
              <a:spAutoFit/>
            </a:bodyPr>
            <a:lstStyle/>
            <a:p>
              <a:pPr>
                <a:defRPr/>
              </a:pPr>
              <a:r>
                <a:rPr lang="en-US"/>
                <a:t>ln{1/(1-.632)}</a:t>
              </a:r>
            </a:p>
            <a:p>
              <a:pPr>
                <a:defRPr/>
              </a:pPr>
              <a:r>
                <a:rPr lang="en-US"/>
                <a:t>= 0.99967</a:t>
              </a:r>
            </a:p>
          </p:txBody>
        </p:sp>
        <p:sp>
          <p:nvSpPr>
            <p:cNvPr id="15365" name="Arc 5"/>
            <p:cNvSpPr>
              <a:spLocks/>
            </p:cNvSpPr>
            <p:nvPr/>
          </p:nvSpPr>
          <p:spPr bwMode="auto">
            <a:xfrm>
              <a:off x="865" y="2544"/>
              <a:ext cx="576" cy="6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grpFill/>
            <a:ln w="12700" cap="rnd">
              <a:solidFill>
                <a:schemeClr val="tx1"/>
              </a:solidFill>
              <a:round/>
              <a:headEnd type="stealth" w="med" len="lg"/>
              <a:tailEnd type="none" w="sm" len="sm"/>
            </a:ln>
            <a:effectLst/>
          </p:spPr>
          <p:txBody>
            <a:bodyPr wrap="none" anchor="ctr"/>
            <a:lstStyle/>
            <a:p>
              <a:pPr>
                <a:defRPr/>
              </a:pPr>
              <a:endParaRPr lang="en-US"/>
            </a:p>
          </p:txBody>
        </p:sp>
        <p:sp>
          <p:nvSpPr>
            <p:cNvPr id="15366" name="Line 6"/>
            <p:cNvSpPr>
              <a:spLocks noChangeShapeType="1"/>
            </p:cNvSpPr>
            <p:nvPr/>
          </p:nvSpPr>
          <p:spPr bwMode="auto">
            <a:xfrm>
              <a:off x="2400" y="3216"/>
              <a:ext cx="0" cy="576"/>
            </a:xfrm>
            <a:prstGeom prst="line">
              <a:avLst/>
            </a:prstGeom>
            <a:grpFill/>
            <a:ln w="12700">
              <a:solidFill>
                <a:schemeClr val="tx1"/>
              </a:solidFill>
              <a:round/>
              <a:headEnd type="none" w="sm" len="sm"/>
              <a:tailEnd type="stealth" w="med" len="lg"/>
            </a:ln>
            <a:effectLst/>
          </p:spPr>
          <p:txBody>
            <a:bodyPr wrap="none" anchor="ctr"/>
            <a:lstStyle/>
            <a:p>
              <a:pPr>
                <a:defRPr/>
              </a:pPr>
              <a:endParaRPr lang="en-US"/>
            </a:p>
          </p:txBody>
        </p:sp>
        <p:sp>
          <p:nvSpPr>
            <p:cNvPr id="15367" name="Rectangle 7"/>
            <p:cNvSpPr>
              <a:spLocks noChangeArrowheads="1"/>
            </p:cNvSpPr>
            <p:nvPr/>
          </p:nvSpPr>
          <p:spPr bwMode="auto">
            <a:xfrm>
              <a:off x="274" y="3394"/>
              <a:ext cx="1143" cy="296"/>
            </a:xfrm>
            <a:prstGeom prst="rect">
              <a:avLst/>
            </a:prstGeom>
            <a:grpFill/>
            <a:ln w="12700">
              <a:solidFill>
                <a:schemeClr val="tx1"/>
              </a:solidFill>
              <a:miter lim="800000"/>
              <a:headEnd/>
              <a:tailEnd/>
            </a:ln>
            <a:effectLst/>
          </p:spPr>
          <p:txBody>
            <a:bodyPr lIns="92075" tIns="46038" rIns="92075" bIns="46038">
              <a:spAutoFit/>
            </a:bodyPr>
            <a:lstStyle/>
            <a:p>
              <a:pPr>
                <a:defRPr/>
              </a:pPr>
              <a:r>
                <a:rPr lang="en-US"/>
                <a:t>MTTF = 50</a:t>
              </a:r>
              <a:r>
                <a:rPr lang="en-US" baseline="30000"/>
                <a:t>+</a:t>
              </a:r>
            </a:p>
          </p:txBody>
        </p:sp>
      </p:grpSp>
      <p:graphicFrame>
        <p:nvGraphicFramePr>
          <p:cNvPr id="15369" name="Object 9"/>
          <p:cNvGraphicFramePr>
            <a:graphicFrameLocks/>
          </p:cNvGraphicFramePr>
          <p:nvPr/>
        </p:nvGraphicFramePr>
        <p:xfrm>
          <a:off x="5181600" y="3733800"/>
          <a:ext cx="3606800" cy="882650"/>
        </p:xfrm>
        <a:graphic>
          <a:graphicData uri="http://schemas.openxmlformats.org/presentationml/2006/ole">
            <mc:AlternateContent xmlns:mc="http://schemas.openxmlformats.org/markup-compatibility/2006">
              <mc:Choice xmlns:v="urn:schemas-microsoft-com:vml" Requires="v">
                <p:oleObj spid="_x0000_s8202" name="Equation" r:id="rId6" imgW="888840" imgH="228600" progId="Equation.3">
                  <p:embed/>
                </p:oleObj>
              </mc:Choice>
              <mc:Fallback>
                <p:oleObj name="Equation" r:id="rId6" imgW="888840" imgH="228600" progId="Equation.3">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3733800"/>
                        <a:ext cx="3606800" cy="882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Rectangle 10"/>
          <p:cNvSpPr>
            <a:spLocks noChangeArrowheads="1"/>
          </p:cNvSpPr>
          <p:nvPr/>
        </p:nvSpPr>
        <p:spPr bwMode="auto">
          <a:xfrm>
            <a:off x="3868738" y="1806575"/>
            <a:ext cx="1968500" cy="469900"/>
          </a:xfrm>
          <a:prstGeom prst="rect">
            <a:avLst/>
          </a:prstGeom>
          <a:solidFill>
            <a:schemeClr val="bg1"/>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Y = .01832 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1371600" y="381000"/>
            <a:ext cx="7107238" cy="790575"/>
          </a:xfrm>
        </p:spPr>
        <p:txBody>
          <a:bodyPr/>
          <a:lstStyle/>
          <a:p>
            <a:r>
              <a:rPr lang="en-US" altLang="en-US"/>
              <a:t>Weibull Plots</a:t>
            </a:r>
          </a:p>
        </p:txBody>
      </p:sp>
      <p:sp>
        <p:nvSpPr>
          <p:cNvPr id="9" name="Date Placeholder 2"/>
          <p:cNvSpPr>
            <a:spLocks noGrp="1"/>
          </p:cNvSpPr>
          <p:nvPr>
            <p:ph type="dt" sz="quarter" idx="10"/>
          </p:nvPr>
        </p:nvSpPr>
        <p:spPr/>
        <p:txBody>
          <a:bodyPr/>
          <a:lstStyle/>
          <a:p>
            <a:pPr>
              <a:defRPr/>
            </a:pPr>
            <a:r>
              <a:rPr lang="en-US"/>
              <a:t>Chapter 15</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F1EDF3B-4B1E-424E-A790-D3D7D4C120E0}"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aphicFrame>
        <p:nvGraphicFramePr>
          <p:cNvPr id="9218" name="Object 3"/>
          <p:cNvGraphicFramePr>
            <a:graphicFrameLocks/>
          </p:cNvGraphicFramePr>
          <p:nvPr/>
        </p:nvGraphicFramePr>
        <p:xfrm>
          <a:off x="685800" y="1371600"/>
          <a:ext cx="3471863" cy="1044575"/>
        </p:xfrm>
        <a:graphic>
          <a:graphicData uri="http://schemas.openxmlformats.org/presentationml/2006/ole">
            <mc:AlternateContent xmlns:mc="http://schemas.openxmlformats.org/markup-compatibility/2006">
              <mc:Choice xmlns:v="urn:schemas-microsoft-com:vml" Requires="v">
                <p:oleObj spid="_x0000_s9227" name="Equation" r:id="rId4" imgW="990360" imgH="304560" progId="Equation.3">
                  <p:embed/>
                </p:oleObj>
              </mc:Choice>
              <mc:Fallback>
                <p:oleObj name="Equation" r:id="rId4" imgW="990360" imgH="3045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71600"/>
                        <a:ext cx="347186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4"/>
          <p:cNvGraphicFramePr>
            <a:graphicFrameLocks/>
          </p:cNvGraphicFramePr>
          <p:nvPr/>
        </p:nvGraphicFramePr>
        <p:xfrm>
          <a:off x="4419600" y="1371600"/>
          <a:ext cx="3446463" cy="1143000"/>
        </p:xfrm>
        <a:graphic>
          <a:graphicData uri="http://schemas.openxmlformats.org/presentationml/2006/ole">
            <mc:AlternateContent xmlns:mc="http://schemas.openxmlformats.org/markup-compatibility/2006">
              <mc:Choice xmlns:v="urn:schemas-microsoft-com:vml" Requires="v">
                <p:oleObj spid="_x0000_s9228" name="Equation" r:id="rId6" imgW="1396800" imgH="469800" progId="Equation.3">
                  <p:embed/>
                </p:oleObj>
              </mc:Choice>
              <mc:Fallback>
                <p:oleObj name="Equation" r:id="rId6" imgW="1396800" imgH="469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1371600"/>
                        <a:ext cx="34464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5"/>
          <p:cNvGraphicFramePr>
            <a:graphicFrameLocks/>
          </p:cNvGraphicFramePr>
          <p:nvPr/>
        </p:nvGraphicFramePr>
        <p:xfrm>
          <a:off x="679450" y="2671763"/>
          <a:ext cx="5416550" cy="1208087"/>
        </p:xfrm>
        <a:graphic>
          <a:graphicData uri="http://schemas.openxmlformats.org/presentationml/2006/ole">
            <mc:AlternateContent xmlns:mc="http://schemas.openxmlformats.org/markup-compatibility/2006">
              <mc:Choice xmlns:v="urn:schemas-microsoft-com:vml" Requires="v">
                <p:oleObj spid="_x0000_s9229" name="Equation" r:id="rId8" imgW="2006280" imgH="457200" progId="Equation.3">
                  <p:embed/>
                </p:oleObj>
              </mc:Choice>
              <mc:Fallback>
                <p:oleObj name="Equation" r:id="rId8" imgW="2006280" imgH="4572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50" y="2671763"/>
                        <a:ext cx="5416550" cy="120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25" name="Group 8"/>
          <p:cNvGrpSpPr>
            <a:grpSpLocks/>
          </p:cNvGrpSpPr>
          <p:nvPr/>
        </p:nvGrpSpPr>
        <p:grpSpPr bwMode="auto">
          <a:xfrm>
            <a:off x="990600" y="4114800"/>
            <a:ext cx="5597525" cy="1679575"/>
            <a:chOff x="614" y="2782"/>
            <a:chExt cx="3526" cy="1058"/>
          </a:xfrm>
        </p:grpSpPr>
        <p:graphicFrame>
          <p:nvGraphicFramePr>
            <p:cNvPr id="9221" name="Object 6"/>
            <p:cNvGraphicFramePr>
              <a:graphicFrameLocks/>
            </p:cNvGraphicFramePr>
            <p:nvPr/>
          </p:nvGraphicFramePr>
          <p:xfrm>
            <a:off x="1580" y="2782"/>
            <a:ext cx="2560" cy="1058"/>
          </p:xfrm>
          <a:graphic>
            <a:graphicData uri="http://schemas.openxmlformats.org/presentationml/2006/ole">
              <mc:AlternateContent xmlns:mc="http://schemas.openxmlformats.org/markup-compatibility/2006">
                <mc:Choice xmlns:v="urn:schemas-microsoft-com:vml" Requires="v">
                  <p:oleObj spid="_x0000_s9230" name="Equation" r:id="rId10" imgW="1498320" imgH="634680" progId="Equation.3">
                    <p:embed/>
                  </p:oleObj>
                </mc:Choice>
                <mc:Fallback>
                  <p:oleObj name="Equation" r:id="rId10" imgW="1498320" imgH="63468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0" y="2782"/>
                          <a:ext cx="2560"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 name="Rectangle 7"/>
            <p:cNvSpPr>
              <a:spLocks noChangeArrowheads="1"/>
            </p:cNvSpPr>
            <p:nvPr/>
          </p:nvSpPr>
          <p:spPr bwMode="auto">
            <a:xfrm>
              <a:off x="614" y="3101"/>
              <a:ext cx="6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200"/>
                <a:t>plot: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219200" y="533400"/>
            <a:ext cx="7543800" cy="790575"/>
          </a:xfrm>
        </p:spPr>
        <p:txBody>
          <a:bodyPr/>
          <a:lstStyle/>
          <a:p>
            <a:r>
              <a:rPr lang="en-US" altLang="en-US" sz="3600"/>
              <a:t>Weibull Graphs </a:t>
            </a:r>
            <a:br>
              <a:rPr lang="en-US" altLang="en-US" sz="3600"/>
            </a:br>
            <a:r>
              <a:rPr lang="en-US" altLang="en-US" sz="3600"/>
              <a:t>parameter estimation</a:t>
            </a:r>
          </a:p>
        </p:txBody>
      </p:sp>
      <p:sp>
        <p:nvSpPr>
          <p:cNvPr id="15" name="Date Placeholder 2"/>
          <p:cNvSpPr>
            <a:spLocks noGrp="1"/>
          </p:cNvSpPr>
          <p:nvPr>
            <p:ph type="dt" sz="quarter" idx="10"/>
          </p:nvPr>
        </p:nvSpPr>
        <p:spPr/>
        <p:txBody>
          <a:bodyPr/>
          <a:lstStyle/>
          <a:p>
            <a:pPr>
              <a:defRPr/>
            </a:pPr>
            <a:r>
              <a:rPr lang="en-US"/>
              <a:t>Chapter 15</a:t>
            </a:r>
          </a:p>
        </p:txBody>
      </p:sp>
      <p:sp>
        <p:nvSpPr>
          <p:cNvPr id="1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3C2468E-24FB-4A2C-9A14-58A4BF0D0473}"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aphicFrame>
        <p:nvGraphicFramePr>
          <p:cNvPr id="10242" name="Object 3"/>
          <p:cNvGraphicFramePr>
            <a:graphicFrameLocks/>
          </p:cNvGraphicFramePr>
          <p:nvPr/>
        </p:nvGraphicFramePr>
        <p:xfrm>
          <a:off x="5181600" y="1371600"/>
          <a:ext cx="2633663" cy="615950"/>
        </p:xfrm>
        <a:graphic>
          <a:graphicData uri="http://schemas.openxmlformats.org/presentationml/2006/ole">
            <mc:AlternateContent xmlns:mc="http://schemas.openxmlformats.org/markup-compatibility/2006">
              <mc:Choice xmlns:v="urn:schemas-microsoft-com:vml" Requires="v">
                <p:oleObj spid="_x0000_s10257" name="Equation" r:id="rId4" imgW="838080" imgH="203040" progId="Equation.3">
                  <p:embed/>
                </p:oleObj>
              </mc:Choice>
              <mc:Fallback>
                <p:oleObj name="Equation" r:id="rId4" imgW="838080" imgH="2030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371600"/>
                        <a:ext cx="2633663"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Rectangle 4"/>
          <p:cNvSpPr>
            <a:spLocks noChangeArrowheads="1"/>
          </p:cNvSpPr>
          <p:nvPr/>
        </p:nvSpPr>
        <p:spPr bwMode="auto">
          <a:xfrm>
            <a:off x="685800" y="1447800"/>
            <a:ext cx="458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Find the characteristic life from:  </a:t>
            </a:r>
          </a:p>
        </p:txBody>
      </p:sp>
      <p:grpSp>
        <p:nvGrpSpPr>
          <p:cNvPr id="10249" name="Group 8"/>
          <p:cNvGrpSpPr>
            <a:grpSpLocks/>
          </p:cNvGrpSpPr>
          <p:nvPr/>
        </p:nvGrpSpPr>
        <p:grpSpPr bwMode="auto">
          <a:xfrm>
            <a:off x="746125" y="2041525"/>
            <a:ext cx="7926388" cy="1914525"/>
            <a:chOff x="470" y="1286"/>
            <a:chExt cx="4993" cy="1206"/>
          </a:xfrm>
        </p:grpSpPr>
        <p:graphicFrame>
          <p:nvGraphicFramePr>
            <p:cNvPr id="10244" name="Object 5"/>
            <p:cNvGraphicFramePr>
              <a:graphicFrameLocks/>
            </p:cNvGraphicFramePr>
            <p:nvPr/>
          </p:nvGraphicFramePr>
          <p:xfrm>
            <a:off x="1004" y="1731"/>
            <a:ext cx="3412" cy="761"/>
          </p:xfrm>
          <a:graphic>
            <a:graphicData uri="http://schemas.openxmlformats.org/presentationml/2006/ole">
              <mc:AlternateContent xmlns:mc="http://schemas.openxmlformats.org/markup-compatibility/2006">
                <mc:Choice xmlns:v="urn:schemas-microsoft-com:vml" Requires="v">
                  <p:oleObj spid="_x0000_s10258" name="Equation" r:id="rId6" imgW="2006280" imgH="457200" progId="Equation.3">
                    <p:embed/>
                  </p:oleObj>
                </mc:Choice>
                <mc:Fallback>
                  <p:oleObj name="Equation" r:id="rId6" imgW="2006280" imgH="4572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 y="1731"/>
                          <a:ext cx="3412" cy="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5" name="Rectangle 6"/>
            <p:cNvSpPr>
              <a:spLocks noChangeArrowheads="1"/>
            </p:cNvSpPr>
            <p:nvPr/>
          </p:nvSpPr>
          <p:spPr bwMode="auto">
            <a:xfrm>
              <a:off x="470" y="1286"/>
              <a:ext cx="4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Find the shape parameter from the slope of the fitted line:</a:t>
              </a:r>
            </a:p>
          </p:txBody>
        </p:sp>
        <p:sp>
          <p:nvSpPr>
            <p:cNvPr id="10256" name="Line 7"/>
            <p:cNvSpPr>
              <a:spLocks noChangeShapeType="1"/>
            </p:cNvSpPr>
            <p:nvPr/>
          </p:nvSpPr>
          <p:spPr bwMode="auto">
            <a:xfrm flipH="1">
              <a:off x="3216" y="1584"/>
              <a:ext cx="432" cy="33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250" name="Group 11"/>
          <p:cNvGrpSpPr>
            <a:grpSpLocks/>
          </p:cNvGrpSpPr>
          <p:nvPr/>
        </p:nvGrpSpPr>
        <p:grpSpPr bwMode="auto">
          <a:xfrm>
            <a:off x="762000" y="4114800"/>
            <a:ext cx="6823075" cy="1371600"/>
            <a:chOff x="470" y="2630"/>
            <a:chExt cx="4298" cy="864"/>
          </a:xfrm>
        </p:grpSpPr>
        <p:sp>
          <p:nvSpPr>
            <p:cNvPr id="10254" name="Rectangle 9"/>
            <p:cNvSpPr>
              <a:spLocks noChangeArrowheads="1"/>
            </p:cNvSpPr>
            <p:nvPr/>
          </p:nvSpPr>
          <p:spPr bwMode="auto">
            <a:xfrm>
              <a:off x="470" y="2630"/>
              <a:ext cx="8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or solve:</a:t>
              </a:r>
            </a:p>
          </p:txBody>
        </p:sp>
        <p:graphicFrame>
          <p:nvGraphicFramePr>
            <p:cNvPr id="10243" name="Object 10"/>
            <p:cNvGraphicFramePr>
              <a:graphicFrameLocks/>
            </p:cNvGraphicFramePr>
            <p:nvPr/>
          </p:nvGraphicFramePr>
          <p:xfrm>
            <a:off x="1319" y="2739"/>
            <a:ext cx="3449" cy="755"/>
          </p:xfrm>
          <a:graphic>
            <a:graphicData uri="http://schemas.openxmlformats.org/presentationml/2006/ole">
              <mc:AlternateContent xmlns:mc="http://schemas.openxmlformats.org/markup-compatibility/2006">
                <mc:Choice xmlns:v="urn:schemas-microsoft-com:vml" Requires="v">
                  <p:oleObj spid="_x0000_s10259" name="Equation" r:id="rId8" imgW="2031840" imgH="457200" progId="Equation.3">
                    <p:embed/>
                  </p:oleObj>
                </mc:Choice>
                <mc:Fallback>
                  <p:oleObj name="Equation" r:id="rId8" imgW="2031840" imgH="457200" progId="Equation.3">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9" y="2739"/>
                          <a:ext cx="3449" cy="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251" name="Group 14"/>
          <p:cNvGrpSpPr>
            <a:grpSpLocks/>
          </p:cNvGrpSpPr>
          <p:nvPr/>
        </p:nvGrpSpPr>
        <p:grpSpPr bwMode="auto">
          <a:xfrm>
            <a:off x="1066800" y="5029200"/>
            <a:ext cx="5273675" cy="1066800"/>
            <a:chOff x="662" y="3264"/>
            <a:chExt cx="3322" cy="672"/>
          </a:xfrm>
        </p:grpSpPr>
        <p:sp>
          <p:nvSpPr>
            <p:cNvPr id="10252" name="Rectangle 12"/>
            <p:cNvSpPr>
              <a:spLocks noChangeArrowheads="1"/>
            </p:cNvSpPr>
            <p:nvPr/>
          </p:nvSpPr>
          <p:spPr bwMode="auto">
            <a:xfrm>
              <a:off x="662" y="3648"/>
              <a:ext cx="29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find average value over several t</a:t>
              </a:r>
              <a:r>
                <a:rPr lang="en-US" altLang="en-US" baseline="-25000"/>
                <a:t>i</a:t>
              </a:r>
            </a:p>
          </p:txBody>
        </p:sp>
        <p:sp>
          <p:nvSpPr>
            <p:cNvPr id="10253" name="Arc 13"/>
            <p:cNvSpPr>
              <a:spLocks/>
            </p:cNvSpPr>
            <p:nvPr/>
          </p:nvSpPr>
          <p:spPr bwMode="auto">
            <a:xfrm>
              <a:off x="3600" y="3264"/>
              <a:ext cx="384"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1295400" y="381000"/>
            <a:ext cx="7107238" cy="790575"/>
          </a:xfrm>
        </p:spPr>
        <p:txBody>
          <a:bodyPr/>
          <a:lstStyle/>
          <a:p>
            <a:r>
              <a:rPr lang="en-US" altLang="en-US"/>
              <a:t>Example 15.5</a:t>
            </a:r>
          </a:p>
        </p:txBody>
      </p:sp>
      <p:sp>
        <p:nvSpPr>
          <p:cNvPr id="14" name="Date Placeholder 2"/>
          <p:cNvSpPr>
            <a:spLocks noGrp="1"/>
          </p:cNvSpPr>
          <p:nvPr>
            <p:ph type="dt" sz="quarter" idx="10"/>
          </p:nvPr>
        </p:nvSpPr>
        <p:spPr/>
        <p:txBody>
          <a:bodyPr/>
          <a:lstStyle/>
          <a:p>
            <a:pPr>
              <a:defRPr/>
            </a:pPr>
            <a:r>
              <a:rPr lang="en-US"/>
              <a:t>Chapter 15</a:t>
            </a:r>
          </a:p>
        </p:txBody>
      </p:sp>
      <p:sp>
        <p:nvSpPr>
          <p:cNvPr id="1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807946E-30A7-48E6-A6DD-8280ECC00FBC}"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
        <p:nvSpPr>
          <p:cNvPr id="18435" name="Rectangle 3"/>
          <p:cNvSpPr>
            <a:spLocks noChangeArrowheads="1"/>
          </p:cNvSpPr>
          <p:nvPr/>
        </p:nvSpPr>
        <p:spPr bwMode="auto">
          <a:xfrm>
            <a:off x="228600" y="1295400"/>
            <a:ext cx="5429250" cy="2295525"/>
          </a:xfrm>
          <a:prstGeom prst="rect">
            <a:avLst/>
          </a:prstGeom>
          <a:solidFill>
            <a:schemeClr val="accent1">
              <a:lumMod val="20000"/>
              <a:lumOff val="80000"/>
            </a:schemeClr>
          </a:solidFill>
          <a:ln w="12700">
            <a:solidFill>
              <a:schemeClr val="tx1"/>
            </a:solidFill>
            <a:miter lim="800000"/>
            <a:headEnd/>
            <a:tailEnd/>
          </a:ln>
          <a:effectLst/>
        </p:spPr>
        <p:txBody>
          <a:bodyPr wrap="none" lIns="92075" tIns="46038" rIns="92075" bIns="46038">
            <a:spAutoFit/>
          </a:bodyPr>
          <a:lstStyle/>
          <a:p>
            <a:pPr>
              <a:defRPr/>
            </a:pPr>
            <a:r>
              <a:rPr lang="en-US" u="sng" dirty="0" err="1">
                <a:latin typeface="Book Antiqua" pitchFamily="18" charset="0"/>
              </a:rPr>
              <a:t>i</a:t>
            </a:r>
            <a:r>
              <a:rPr lang="en-US" dirty="0">
                <a:latin typeface="Book Antiqua" pitchFamily="18" charset="0"/>
              </a:rPr>
              <a:t>	</a:t>
            </a:r>
            <a:r>
              <a:rPr lang="en-US" u="sng" dirty="0">
                <a:latin typeface="Book Antiqua" pitchFamily="18" charset="0"/>
              </a:rPr>
              <a:t>Failure Time</a:t>
            </a:r>
            <a:r>
              <a:rPr lang="en-US" dirty="0">
                <a:latin typeface="Book Antiqua" pitchFamily="18" charset="0"/>
              </a:rPr>
              <a:t>		</a:t>
            </a:r>
            <a:r>
              <a:rPr lang="en-US" u="sng" dirty="0">
                <a:latin typeface="Book Antiqua" pitchFamily="18" charset="0"/>
              </a:rPr>
              <a:t>(i-.3)/(5+.4)</a:t>
            </a:r>
            <a:endParaRPr lang="en-US" dirty="0">
              <a:latin typeface="Book Antiqua" pitchFamily="18" charset="0"/>
            </a:endParaRPr>
          </a:p>
          <a:p>
            <a:pPr>
              <a:defRPr/>
            </a:pPr>
            <a:r>
              <a:rPr lang="en-US" dirty="0">
                <a:latin typeface="Book Antiqua" pitchFamily="18" charset="0"/>
              </a:rPr>
              <a:t>1	  32 hrs		 .13</a:t>
            </a:r>
          </a:p>
          <a:p>
            <a:pPr>
              <a:defRPr/>
            </a:pPr>
            <a:r>
              <a:rPr lang="en-US" dirty="0">
                <a:latin typeface="Book Antiqua" pitchFamily="18" charset="0"/>
              </a:rPr>
              <a:t>2	  51			 .31</a:t>
            </a:r>
          </a:p>
          <a:p>
            <a:pPr>
              <a:defRPr/>
            </a:pPr>
            <a:r>
              <a:rPr lang="en-US" dirty="0">
                <a:latin typeface="Book Antiqua" pitchFamily="18" charset="0"/>
              </a:rPr>
              <a:t>3	  74			 .50</a:t>
            </a:r>
          </a:p>
          <a:p>
            <a:pPr>
              <a:defRPr/>
            </a:pPr>
            <a:r>
              <a:rPr lang="en-US" dirty="0">
                <a:latin typeface="Book Antiqua" pitchFamily="18" charset="0"/>
              </a:rPr>
              <a:t>4	  90			 .69</a:t>
            </a:r>
          </a:p>
          <a:p>
            <a:pPr>
              <a:defRPr/>
            </a:pPr>
            <a:r>
              <a:rPr lang="en-US" dirty="0">
                <a:latin typeface="Book Antiqua" pitchFamily="18" charset="0"/>
              </a:rPr>
              <a:t>5	  120			 .87</a:t>
            </a:r>
          </a:p>
        </p:txBody>
      </p:sp>
      <p:grpSp>
        <p:nvGrpSpPr>
          <p:cNvPr id="11274" name="Group 6"/>
          <p:cNvGrpSpPr>
            <a:grpSpLocks/>
          </p:cNvGrpSpPr>
          <p:nvPr/>
        </p:nvGrpSpPr>
        <p:grpSpPr bwMode="auto">
          <a:xfrm>
            <a:off x="6386513" y="1309688"/>
            <a:ext cx="2663825" cy="1428750"/>
            <a:chOff x="4023" y="825"/>
            <a:chExt cx="1678" cy="900"/>
          </a:xfrm>
        </p:grpSpPr>
        <p:sp>
          <p:nvSpPr>
            <p:cNvPr id="11279" name="Rectangle 4"/>
            <p:cNvSpPr>
              <a:spLocks noChangeArrowheads="1"/>
            </p:cNvSpPr>
            <p:nvPr/>
          </p:nvSpPr>
          <p:spPr bwMode="auto">
            <a:xfrm>
              <a:off x="4023" y="825"/>
              <a:ext cx="167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t>From F(t) =.632</a:t>
              </a:r>
            </a:p>
            <a:p>
              <a:endParaRPr lang="en-US" altLang="en-US" sz="2800"/>
            </a:p>
            <a:p>
              <a:r>
                <a:rPr lang="en-US" altLang="en-US" sz="2800"/>
                <a:t>       = 85 hr.</a:t>
              </a:r>
            </a:p>
          </p:txBody>
        </p:sp>
        <p:graphicFrame>
          <p:nvGraphicFramePr>
            <p:cNvPr id="11269" name="Object 5"/>
            <p:cNvGraphicFramePr>
              <a:graphicFrameLocks/>
            </p:cNvGraphicFramePr>
            <p:nvPr/>
          </p:nvGraphicFramePr>
          <p:xfrm>
            <a:off x="4133" y="1139"/>
            <a:ext cx="270" cy="586"/>
          </p:xfrm>
          <a:graphic>
            <a:graphicData uri="http://schemas.openxmlformats.org/presentationml/2006/ole">
              <mc:AlternateContent xmlns:mc="http://schemas.openxmlformats.org/markup-compatibility/2006">
                <mc:Choice xmlns:v="urn:schemas-microsoft-com:vml" Requires="v">
                  <p:oleObj spid="_x0000_s11280" name="Equation" r:id="rId4" imgW="126720" imgH="266400" progId="Equation.3">
                    <p:embed/>
                  </p:oleObj>
                </mc:Choice>
                <mc:Fallback>
                  <p:oleObj name="Equation" r:id="rId4" imgW="126720" imgH="2664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 y="1139"/>
                          <a:ext cx="270"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275" name="Group 9"/>
          <p:cNvGrpSpPr>
            <a:grpSpLocks/>
          </p:cNvGrpSpPr>
          <p:nvPr/>
        </p:nvGrpSpPr>
        <p:grpSpPr bwMode="auto">
          <a:xfrm>
            <a:off x="630238" y="3641725"/>
            <a:ext cx="3713162" cy="1763713"/>
            <a:chOff x="397" y="2294"/>
            <a:chExt cx="2339" cy="1111"/>
          </a:xfrm>
        </p:grpSpPr>
        <p:graphicFrame>
          <p:nvGraphicFramePr>
            <p:cNvPr id="11268" name="Object 7"/>
            <p:cNvGraphicFramePr>
              <a:graphicFrameLocks/>
            </p:cNvGraphicFramePr>
            <p:nvPr/>
          </p:nvGraphicFramePr>
          <p:xfrm>
            <a:off x="397" y="2592"/>
            <a:ext cx="2339" cy="813"/>
          </p:xfrm>
          <a:graphic>
            <a:graphicData uri="http://schemas.openxmlformats.org/presentationml/2006/ole">
              <mc:AlternateContent xmlns:mc="http://schemas.openxmlformats.org/markup-compatibility/2006">
                <mc:Choice xmlns:v="urn:schemas-microsoft-com:vml" Requires="v">
                  <p:oleObj spid="_x0000_s11281" name="Equation" r:id="rId6" imgW="1625400" imgH="571320" progId="Equation.3">
                    <p:embed/>
                  </p:oleObj>
                </mc:Choice>
                <mc:Fallback>
                  <p:oleObj name="Equation" r:id="rId6" imgW="1625400" imgH="57132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 y="2592"/>
                          <a:ext cx="2339"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8" name="Rectangle 8"/>
            <p:cNvSpPr>
              <a:spLocks noChangeArrowheads="1"/>
            </p:cNvSpPr>
            <p:nvPr/>
          </p:nvSpPr>
          <p:spPr bwMode="auto">
            <a:xfrm>
              <a:off x="518" y="2294"/>
              <a:ext cx="8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for i = 2:</a:t>
              </a:r>
            </a:p>
          </p:txBody>
        </p:sp>
      </p:grpSp>
      <p:grpSp>
        <p:nvGrpSpPr>
          <p:cNvPr id="11276" name="Group 12"/>
          <p:cNvGrpSpPr>
            <a:grpSpLocks/>
          </p:cNvGrpSpPr>
          <p:nvPr/>
        </p:nvGrpSpPr>
        <p:grpSpPr bwMode="auto">
          <a:xfrm>
            <a:off x="4860925" y="3641725"/>
            <a:ext cx="3749675" cy="1606550"/>
            <a:chOff x="3062" y="2294"/>
            <a:chExt cx="2362" cy="1012"/>
          </a:xfrm>
        </p:grpSpPr>
        <p:graphicFrame>
          <p:nvGraphicFramePr>
            <p:cNvPr id="11267" name="Object 10"/>
            <p:cNvGraphicFramePr>
              <a:graphicFrameLocks/>
            </p:cNvGraphicFramePr>
            <p:nvPr/>
          </p:nvGraphicFramePr>
          <p:xfrm>
            <a:off x="3105" y="2542"/>
            <a:ext cx="2319" cy="764"/>
          </p:xfrm>
          <a:graphic>
            <a:graphicData uri="http://schemas.openxmlformats.org/presentationml/2006/ole">
              <mc:AlternateContent xmlns:mc="http://schemas.openxmlformats.org/markup-compatibility/2006">
                <mc:Choice xmlns:v="urn:schemas-microsoft-com:vml" Requires="v">
                  <p:oleObj spid="_x0000_s11282" name="Equation" r:id="rId8" imgW="1714320" imgH="571320" progId="Equation.3">
                    <p:embed/>
                  </p:oleObj>
                </mc:Choice>
                <mc:Fallback>
                  <p:oleObj name="Equation" r:id="rId8" imgW="1714320" imgH="571320" progId="Equation.3">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 y="2542"/>
                          <a:ext cx="2319" cy="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7" name="Rectangle 11"/>
            <p:cNvSpPr>
              <a:spLocks noChangeArrowheads="1"/>
            </p:cNvSpPr>
            <p:nvPr/>
          </p:nvSpPr>
          <p:spPr bwMode="auto">
            <a:xfrm>
              <a:off x="3062" y="2294"/>
              <a:ext cx="8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for i = 5:</a:t>
              </a:r>
            </a:p>
          </p:txBody>
        </p:sp>
      </p:grpSp>
      <p:graphicFrame>
        <p:nvGraphicFramePr>
          <p:cNvPr id="11266" name="Object 13"/>
          <p:cNvGraphicFramePr>
            <a:graphicFrameLocks/>
          </p:cNvGraphicFramePr>
          <p:nvPr/>
        </p:nvGraphicFramePr>
        <p:xfrm>
          <a:off x="3124200" y="5410200"/>
          <a:ext cx="2457450" cy="563563"/>
        </p:xfrm>
        <a:graphic>
          <a:graphicData uri="http://schemas.openxmlformats.org/presentationml/2006/ole">
            <mc:AlternateContent xmlns:mc="http://schemas.openxmlformats.org/markup-compatibility/2006">
              <mc:Choice xmlns:v="urn:schemas-microsoft-com:vml" Requires="v">
                <p:oleObj spid="_x0000_s11283" name="Equation" r:id="rId10" imgW="1079280" imgH="253800" progId="Equation.3">
                  <p:embed/>
                </p:oleObj>
              </mc:Choice>
              <mc:Fallback>
                <p:oleObj name="Equation" r:id="rId10" imgW="1079280" imgH="253800" progId="Equation.3">
                  <p:embed/>
                  <p:pic>
                    <p:nvPicPr>
                      <p:cNvPr id="0" name="Object 1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5410200"/>
                        <a:ext cx="245745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84300" y="609600"/>
            <a:ext cx="6007100" cy="596900"/>
          </a:xfrm>
        </p:spPr>
        <p:txBody>
          <a:bodyPr/>
          <a:lstStyle/>
          <a:p>
            <a:r>
              <a:rPr lang="en-US" altLang="en-US"/>
              <a:t>Nonlinear Weibull Plots</a:t>
            </a:r>
          </a:p>
        </p:txBody>
      </p:sp>
      <p:sp>
        <p:nvSpPr>
          <p:cNvPr id="48" name="Date Placeholder 2"/>
          <p:cNvSpPr>
            <a:spLocks noGrp="1"/>
          </p:cNvSpPr>
          <p:nvPr>
            <p:ph type="dt" sz="quarter" idx="10"/>
          </p:nvPr>
        </p:nvSpPr>
        <p:spPr/>
        <p:txBody>
          <a:bodyPr/>
          <a:lstStyle/>
          <a:p>
            <a:pPr>
              <a:defRPr/>
            </a:pPr>
            <a:r>
              <a:rPr lang="en-US"/>
              <a:t>Chapter 15</a:t>
            </a:r>
          </a:p>
        </p:txBody>
      </p:sp>
      <p:sp>
        <p:nvSpPr>
          <p:cNvPr id="4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9428686-675A-4410-9A49-ED516EE0B7AB}"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grpSp>
        <p:nvGrpSpPr>
          <p:cNvPr id="2" name="Group 47"/>
          <p:cNvGrpSpPr>
            <a:grpSpLocks/>
          </p:cNvGrpSpPr>
          <p:nvPr/>
        </p:nvGrpSpPr>
        <p:grpSpPr bwMode="auto">
          <a:xfrm>
            <a:off x="457200" y="1371600"/>
            <a:ext cx="6292850" cy="5208588"/>
            <a:chOff x="822" y="866"/>
            <a:chExt cx="3964" cy="3281"/>
          </a:xfrm>
          <a:solidFill>
            <a:schemeClr val="bg1"/>
          </a:solidFill>
        </p:grpSpPr>
        <p:grpSp>
          <p:nvGrpSpPr>
            <p:cNvPr id="3" name="Group 45"/>
            <p:cNvGrpSpPr>
              <a:grpSpLocks/>
            </p:cNvGrpSpPr>
            <p:nvPr/>
          </p:nvGrpSpPr>
          <p:grpSpPr bwMode="auto">
            <a:xfrm>
              <a:off x="822" y="866"/>
              <a:ext cx="3964" cy="2752"/>
              <a:chOff x="822" y="866"/>
              <a:chExt cx="3964" cy="2752"/>
            </a:xfrm>
            <a:grpFill/>
          </p:grpSpPr>
          <p:sp>
            <p:nvSpPr>
              <p:cNvPr id="19459" name="Line 3"/>
              <p:cNvSpPr>
                <a:spLocks noChangeShapeType="1"/>
              </p:cNvSpPr>
              <p:nvPr/>
            </p:nvSpPr>
            <p:spPr bwMode="auto">
              <a:xfrm>
                <a:off x="3238" y="989"/>
                <a:ext cx="0" cy="1020"/>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60" name="Line 4"/>
              <p:cNvSpPr>
                <a:spLocks noChangeShapeType="1"/>
              </p:cNvSpPr>
              <p:nvPr/>
            </p:nvSpPr>
            <p:spPr bwMode="auto">
              <a:xfrm>
                <a:off x="3156" y="1887"/>
                <a:ext cx="1266" cy="0"/>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61" name="Rectangle 5"/>
              <p:cNvSpPr>
                <a:spLocks noChangeArrowheads="1"/>
              </p:cNvSpPr>
              <p:nvPr/>
            </p:nvSpPr>
            <p:spPr bwMode="auto">
              <a:xfrm>
                <a:off x="3311" y="1600"/>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62" name="Rectangle 6"/>
              <p:cNvSpPr>
                <a:spLocks noChangeArrowheads="1"/>
              </p:cNvSpPr>
              <p:nvPr/>
            </p:nvSpPr>
            <p:spPr bwMode="auto">
              <a:xfrm>
                <a:off x="3638" y="1519"/>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63" name="Rectangle 7"/>
              <p:cNvSpPr>
                <a:spLocks noChangeArrowheads="1"/>
              </p:cNvSpPr>
              <p:nvPr/>
            </p:nvSpPr>
            <p:spPr bwMode="auto">
              <a:xfrm>
                <a:off x="3810" y="1437"/>
                <a:ext cx="267" cy="184"/>
              </a:xfrm>
              <a:prstGeom prst="rect">
                <a:avLst/>
              </a:prstGeom>
              <a:grpFill/>
              <a:ln w="9525">
                <a:noFill/>
                <a:miter lim="800000"/>
                <a:headEnd/>
                <a:tailEnd/>
              </a:ln>
              <a:effectLst/>
            </p:spPr>
            <p:txBody>
              <a:bodyPr lIns="77788" tIns="39688" rIns="77788" bIns="39688">
                <a:spAutoFit/>
              </a:bodyPr>
              <a:lstStyle/>
              <a:p>
                <a:pPr defTabSz="661988">
                  <a:defRPr/>
                </a:pPr>
                <a:r>
                  <a:rPr lang="en-US" sz="1400">
                    <a:latin typeface="Times New Roman" pitchFamily="18" charset="0"/>
                  </a:rPr>
                  <a:t>x</a:t>
                </a:r>
              </a:p>
            </p:txBody>
          </p:sp>
          <p:sp>
            <p:nvSpPr>
              <p:cNvPr id="19464" name="Rectangle 8"/>
              <p:cNvSpPr>
                <a:spLocks noChangeArrowheads="1"/>
              </p:cNvSpPr>
              <p:nvPr/>
            </p:nvSpPr>
            <p:spPr bwMode="auto">
              <a:xfrm>
                <a:off x="3679" y="1274"/>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65" name="Rectangle 9"/>
              <p:cNvSpPr>
                <a:spLocks noChangeArrowheads="1"/>
              </p:cNvSpPr>
              <p:nvPr/>
            </p:nvSpPr>
            <p:spPr bwMode="auto">
              <a:xfrm>
                <a:off x="3842" y="1111"/>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66" name="Rectangle 10"/>
              <p:cNvSpPr>
                <a:spLocks noChangeArrowheads="1"/>
              </p:cNvSpPr>
              <p:nvPr/>
            </p:nvSpPr>
            <p:spPr bwMode="auto">
              <a:xfrm>
                <a:off x="3924" y="988"/>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67" name="Rectangle 11"/>
              <p:cNvSpPr>
                <a:spLocks noChangeArrowheads="1"/>
              </p:cNvSpPr>
              <p:nvPr/>
            </p:nvSpPr>
            <p:spPr bwMode="auto">
              <a:xfrm>
                <a:off x="4046" y="866"/>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68" name="Rectangle 12"/>
              <p:cNvSpPr>
                <a:spLocks noChangeArrowheads="1"/>
              </p:cNvSpPr>
              <p:nvPr/>
            </p:nvSpPr>
            <p:spPr bwMode="auto">
              <a:xfrm>
                <a:off x="2944" y="895"/>
                <a:ext cx="278"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a:latin typeface="Times New Roman" pitchFamily="18" charset="0"/>
                  </a:rPr>
                  <a:t>F(t)</a:t>
                </a:r>
              </a:p>
            </p:txBody>
          </p:sp>
          <p:sp>
            <p:nvSpPr>
              <p:cNvPr id="19469" name="Rectangle 13"/>
              <p:cNvSpPr>
                <a:spLocks noChangeArrowheads="1"/>
              </p:cNvSpPr>
              <p:nvPr/>
            </p:nvSpPr>
            <p:spPr bwMode="auto">
              <a:xfrm>
                <a:off x="4046" y="1915"/>
                <a:ext cx="255"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a:latin typeface="Times New Roman" pitchFamily="18" charset="0"/>
                  </a:rPr>
                  <a:t>ln t</a:t>
                </a:r>
              </a:p>
            </p:txBody>
          </p:sp>
          <p:sp>
            <p:nvSpPr>
              <p:cNvPr id="19470" name="Rectangle 14"/>
              <p:cNvSpPr>
                <a:spLocks noChangeArrowheads="1"/>
              </p:cNvSpPr>
              <p:nvPr/>
            </p:nvSpPr>
            <p:spPr bwMode="auto">
              <a:xfrm>
                <a:off x="3230" y="2159"/>
                <a:ext cx="1556"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a:latin typeface="Times New Roman" pitchFamily="18" charset="0"/>
                  </a:rPr>
                  <a:t>(b)  Competing Failure Modes</a:t>
                </a:r>
              </a:p>
            </p:txBody>
          </p:sp>
          <p:grpSp>
            <p:nvGrpSpPr>
              <p:cNvPr id="4" name="Group 28"/>
              <p:cNvGrpSpPr>
                <a:grpSpLocks/>
              </p:cNvGrpSpPr>
              <p:nvPr/>
            </p:nvGrpSpPr>
            <p:grpSpPr bwMode="auto">
              <a:xfrm>
                <a:off x="822" y="866"/>
                <a:ext cx="1518" cy="1528"/>
                <a:chOff x="822" y="866"/>
                <a:chExt cx="1518" cy="1528"/>
              </a:xfrm>
              <a:grpFill/>
            </p:grpSpPr>
            <p:sp>
              <p:nvSpPr>
                <p:cNvPr id="19471" name="Line 15"/>
                <p:cNvSpPr>
                  <a:spLocks noChangeShapeType="1"/>
                </p:cNvSpPr>
                <p:nvPr/>
              </p:nvSpPr>
              <p:spPr bwMode="auto">
                <a:xfrm>
                  <a:off x="1116" y="1030"/>
                  <a:ext cx="0" cy="1020"/>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72" name="Line 16"/>
                <p:cNvSpPr>
                  <a:spLocks noChangeShapeType="1"/>
                </p:cNvSpPr>
                <p:nvPr/>
              </p:nvSpPr>
              <p:spPr bwMode="auto">
                <a:xfrm>
                  <a:off x="1034" y="1927"/>
                  <a:ext cx="1266" cy="0"/>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73" name="Rectangle 17"/>
                <p:cNvSpPr>
                  <a:spLocks noChangeArrowheads="1"/>
                </p:cNvSpPr>
                <p:nvPr/>
              </p:nvSpPr>
              <p:spPr bwMode="auto">
                <a:xfrm>
                  <a:off x="1189" y="1641"/>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74" name="Rectangle 18"/>
                <p:cNvSpPr>
                  <a:spLocks noChangeArrowheads="1"/>
                </p:cNvSpPr>
                <p:nvPr/>
              </p:nvSpPr>
              <p:spPr bwMode="auto">
                <a:xfrm>
                  <a:off x="1271" y="1519"/>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75" name="Rectangle 19"/>
                <p:cNvSpPr>
                  <a:spLocks noChangeArrowheads="1"/>
                </p:cNvSpPr>
                <p:nvPr/>
              </p:nvSpPr>
              <p:spPr bwMode="auto">
                <a:xfrm>
                  <a:off x="1353" y="1355"/>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76" name="Rectangle 20"/>
                <p:cNvSpPr>
                  <a:spLocks noChangeArrowheads="1"/>
                </p:cNvSpPr>
                <p:nvPr/>
              </p:nvSpPr>
              <p:spPr bwMode="auto">
                <a:xfrm>
                  <a:off x="1516" y="1233"/>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77" name="Rectangle 21"/>
                <p:cNvSpPr>
                  <a:spLocks noChangeArrowheads="1"/>
                </p:cNvSpPr>
                <p:nvPr/>
              </p:nvSpPr>
              <p:spPr bwMode="auto">
                <a:xfrm>
                  <a:off x="1679" y="1152"/>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78" name="Rectangle 22"/>
                <p:cNvSpPr>
                  <a:spLocks noChangeArrowheads="1"/>
                </p:cNvSpPr>
                <p:nvPr/>
              </p:nvSpPr>
              <p:spPr bwMode="auto">
                <a:xfrm>
                  <a:off x="1801" y="1029"/>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79" name="Rectangle 23"/>
                <p:cNvSpPr>
                  <a:spLocks noChangeArrowheads="1"/>
                </p:cNvSpPr>
                <p:nvPr/>
              </p:nvSpPr>
              <p:spPr bwMode="auto">
                <a:xfrm>
                  <a:off x="2005" y="948"/>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80" name="Line 24"/>
                <p:cNvSpPr>
                  <a:spLocks noChangeShapeType="1"/>
                </p:cNvSpPr>
                <p:nvPr/>
              </p:nvSpPr>
              <p:spPr bwMode="auto">
                <a:xfrm flipV="1">
                  <a:off x="1198" y="866"/>
                  <a:ext cx="1142" cy="693"/>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81" name="Rectangle 25"/>
                <p:cNvSpPr>
                  <a:spLocks noChangeArrowheads="1"/>
                </p:cNvSpPr>
                <p:nvPr/>
              </p:nvSpPr>
              <p:spPr bwMode="auto">
                <a:xfrm>
                  <a:off x="822" y="936"/>
                  <a:ext cx="278"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a:latin typeface="Times New Roman" pitchFamily="18" charset="0"/>
                    </a:rPr>
                    <a:t>F(t)</a:t>
                  </a:r>
                </a:p>
              </p:txBody>
            </p:sp>
            <p:sp>
              <p:nvSpPr>
                <p:cNvPr id="19482" name="Rectangle 26"/>
                <p:cNvSpPr>
                  <a:spLocks noChangeArrowheads="1"/>
                </p:cNvSpPr>
                <p:nvPr/>
              </p:nvSpPr>
              <p:spPr bwMode="auto">
                <a:xfrm>
                  <a:off x="1924" y="1955"/>
                  <a:ext cx="255"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a:latin typeface="Times New Roman" pitchFamily="18" charset="0"/>
                    </a:rPr>
                    <a:t>ln t</a:t>
                  </a:r>
                </a:p>
              </p:txBody>
            </p:sp>
            <p:sp>
              <p:nvSpPr>
                <p:cNvPr id="19483" name="Rectangle 27"/>
                <p:cNvSpPr>
                  <a:spLocks noChangeArrowheads="1"/>
                </p:cNvSpPr>
                <p:nvPr/>
              </p:nvSpPr>
              <p:spPr bwMode="auto">
                <a:xfrm>
                  <a:off x="1108" y="2200"/>
                  <a:ext cx="924"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a:latin typeface="Times New Roman" pitchFamily="18" charset="0"/>
                    </a:rPr>
                    <a:t>(a)  Correct for t</a:t>
                  </a:r>
                  <a:r>
                    <a:rPr lang="en-US" sz="1500" baseline="-25000">
                      <a:latin typeface="Times New Roman" pitchFamily="18" charset="0"/>
                    </a:rPr>
                    <a:t>0</a:t>
                  </a:r>
                </a:p>
              </p:txBody>
            </p:sp>
          </p:grpSp>
          <p:sp>
            <p:nvSpPr>
              <p:cNvPr id="19485" name="Rectangle 29"/>
              <p:cNvSpPr>
                <a:spLocks noChangeArrowheads="1"/>
              </p:cNvSpPr>
              <p:nvPr/>
            </p:nvSpPr>
            <p:spPr bwMode="auto">
              <a:xfrm>
                <a:off x="4128" y="1315"/>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86" name="Rectangle 30"/>
              <p:cNvSpPr>
                <a:spLocks noChangeArrowheads="1"/>
              </p:cNvSpPr>
              <p:nvPr/>
            </p:nvSpPr>
            <p:spPr bwMode="auto">
              <a:xfrm>
                <a:off x="4372" y="1233"/>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87" name="Line 31"/>
              <p:cNvSpPr>
                <a:spLocks noChangeShapeType="1"/>
              </p:cNvSpPr>
              <p:nvPr/>
            </p:nvSpPr>
            <p:spPr bwMode="auto">
              <a:xfrm flipH="1">
                <a:off x="3279" y="867"/>
                <a:ext cx="980" cy="938"/>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88" name="Line 32"/>
              <p:cNvSpPr>
                <a:spLocks noChangeShapeType="1"/>
              </p:cNvSpPr>
              <p:nvPr/>
            </p:nvSpPr>
            <p:spPr bwMode="auto">
              <a:xfrm flipV="1">
                <a:off x="3606" y="1234"/>
                <a:ext cx="1101" cy="408"/>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89" name="Line 33"/>
              <p:cNvSpPr>
                <a:spLocks noChangeShapeType="1"/>
              </p:cNvSpPr>
              <p:nvPr/>
            </p:nvSpPr>
            <p:spPr bwMode="auto">
              <a:xfrm>
                <a:off x="2218" y="2498"/>
                <a:ext cx="0" cy="1020"/>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sp>
            <p:nvSpPr>
              <p:cNvPr id="19490" name="Line 34"/>
              <p:cNvSpPr>
                <a:spLocks noChangeShapeType="1"/>
              </p:cNvSpPr>
              <p:nvPr/>
            </p:nvSpPr>
            <p:spPr bwMode="auto">
              <a:xfrm>
                <a:off x="2136" y="3396"/>
                <a:ext cx="1266" cy="0"/>
              </a:xfrm>
              <a:prstGeom prst="line">
                <a:avLst/>
              </a:prstGeom>
              <a:grpFill/>
              <a:ln w="12700">
                <a:solidFill>
                  <a:schemeClr val="tx1"/>
                </a:solidFill>
                <a:round/>
                <a:headEnd type="none" w="sm" len="sm"/>
                <a:tailEnd type="none" w="sm" len="sm"/>
              </a:ln>
              <a:effectLst/>
            </p:spPr>
            <p:txBody>
              <a:bodyPr wrap="none" anchor="ctr"/>
              <a:lstStyle/>
              <a:p>
                <a:pPr>
                  <a:defRPr/>
                </a:pPr>
                <a:endParaRPr lang="en-US"/>
              </a:p>
            </p:txBody>
          </p:sp>
          <p:grpSp>
            <p:nvGrpSpPr>
              <p:cNvPr id="5" name="Group 42"/>
              <p:cNvGrpSpPr>
                <a:grpSpLocks/>
              </p:cNvGrpSpPr>
              <p:nvPr/>
            </p:nvGrpSpPr>
            <p:grpSpPr bwMode="auto">
              <a:xfrm>
                <a:off x="2332" y="2497"/>
                <a:ext cx="1011" cy="796"/>
                <a:chOff x="2332" y="2497"/>
                <a:chExt cx="1011" cy="796"/>
              </a:xfrm>
              <a:grpFill/>
            </p:grpSpPr>
            <p:sp>
              <p:nvSpPr>
                <p:cNvPr id="19491" name="Rectangle 35"/>
                <p:cNvSpPr>
                  <a:spLocks noChangeArrowheads="1"/>
                </p:cNvSpPr>
                <p:nvPr/>
              </p:nvSpPr>
              <p:spPr bwMode="auto">
                <a:xfrm>
                  <a:off x="2332" y="3109"/>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92" name="Rectangle 36"/>
                <p:cNvSpPr>
                  <a:spLocks noChangeArrowheads="1"/>
                </p:cNvSpPr>
                <p:nvPr/>
              </p:nvSpPr>
              <p:spPr bwMode="auto">
                <a:xfrm>
                  <a:off x="2536" y="3069"/>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93" name="Rectangle 37"/>
                <p:cNvSpPr>
                  <a:spLocks noChangeArrowheads="1"/>
                </p:cNvSpPr>
                <p:nvPr/>
              </p:nvSpPr>
              <p:spPr bwMode="auto">
                <a:xfrm>
                  <a:off x="2536" y="2905"/>
                  <a:ext cx="153" cy="181"/>
                </a:xfrm>
                <a:prstGeom prst="rect">
                  <a:avLst/>
                </a:prstGeom>
                <a:grpFill/>
                <a:ln w="9525">
                  <a:noFill/>
                  <a:miter lim="800000"/>
                  <a:headEnd/>
                  <a:tailEnd/>
                </a:ln>
                <a:effectLst/>
              </p:spPr>
              <p:txBody>
                <a:bodyPr wrap="none" anchor="ctr"/>
                <a:lstStyle/>
                <a:p>
                  <a:pPr>
                    <a:defRPr/>
                  </a:pPr>
                  <a:endParaRPr lang="en-US"/>
                </a:p>
              </p:txBody>
            </p:sp>
            <p:sp>
              <p:nvSpPr>
                <p:cNvPr id="19494" name="Rectangle 38"/>
                <p:cNvSpPr>
                  <a:spLocks noChangeArrowheads="1"/>
                </p:cNvSpPr>
                <p:nvPr/>
              </p:nvSpPr>
              <p:spPr bwMode="auto">
                <a:xfrm>
                  <a:off x="2699" y="2987"/>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95" name="Rectangle 39"/>
                <p:cNvSpPr>
                  <a:spLocks noChangeArrowheads="1"/>
                </p:cNvSpPr>
                <p:nvPr/>
              </p:nvSpPr>
              <p:spPr bwMode="auto">
                <a:xfrm>
                  <a:off x="2903" y="2824"/>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96" name="Rectangle 40"/>
                <p:cNvSpPr>
                  <a:spLocks noChangeArrowheads="1"/>
                </p:cNvSpPr>
                <p:nvPr/>
              </p:nvSpPr>
              <p:spPr bwMode="auto">
                <a:xfrm>
                  <a:off x="3067" y="2701"/>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sp>
              <p:nvSpPr>
                <p:cNvPr id="19497" name="Rectangle 41"/>
                <p:cNvSpPr>
                  <a:spLocks noChangeArrowheads="1"/>
                </p:cNvSpPr>
                <p:nvPr/>
              </p:nvSpPr>
              <p:spPr bwMode="auto">
                <a:xfrm>
                  <a:off x="3189" y="2497"/>
                  <a:ext cx="154" cy="184"/>
                </a:xfrm>
                <a:prstGeom prst="rect">
                  <a:avLst/>
                </a:prstGeom>
                <a:grpFill/>
                <a:ln w="9525">
                  <a:noFill/>
                  <a:miter lim="800000"/>
                  <a:headEnd/>
                  <a:tailEnd/>
                </a:ln>
                <a:effectLst/>
              </p:spPr>
              <p:txBody>
                <a:bodyPr wrap="none" lIns="77788" tIns="39688" rIns="77788" bIns="39688">
                  <a:spAutoFit/>
                </a:bodyPr>
                <a:lstStyle/>
                <a:p>
                  <a:pPr defTabSz="661988">
                    <a:defRPr/>
                  </a:pPr>
                  <a:r>
                    <a:rPr lang="en-US" sz="1400">
                      <a:latin typeface="Times New Roman" pitchFamily="18" charset="0"/>
                    </a:rPr>
                    <a:t>x</a:t>
                  </a:r>
                </a:p>
              </p:txBody>
            </p:sp>
          </p:grpSp>
          <p:sp>
            <p:nvSpPr>
              <p:cNvPr id="19499" name="Rectangle 43"/>
              <p:cNvSpPr>
                <a:spLocks noChangeArrowheads="1"/>
              </p:cNvSpPr>
              <p:nvPr/>
            </p:nvSpPr>
            <p:spPr bwMode="auto">
              <a:xfrm>
                <a:off x="1924" y="2404"/>
                <a:ext cx="278"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a:latin typeface="Times New Roman" pitchFamily="18" charset="0"/>
                  </a:rPr>
                  <a:t>F(t)</a:t>
                </a:r>
              </a:p>
            </p:txBody>
          </p:sp>
          <p:sp>
            <p:nvSpPr>
              <p:cNvPr id="19500" name="Rectangle 44"/>
              <p:cNvSpPr>
                <a:spLocks noChangeArrowheads="1"/>
              </p:cNvSpPr>
              <p:nvPr/>
            </p:nvSpPr>
            <p:spPr bwMode="auto">
              <a:xfrm>
                <a:off x="3026" y="3424"/>
                <a:ext cx="255" cy="194"/>
              </a:xfrm>
              <a:prstGeom prst="rect">
                <a:avLst/>
              </a:prstGeom>
              <a:grpFill/>
              <a:ln w="9525">
                <a:noFill/>
                <a:miter lim="800000"/>
                <a:headEnd/>
                <a:tailEnd/>
              </a:ln>
              <a:effectLst/>
            </p:spPr>
            <p:txBody>
              <a:bodyPr wrap="none" lIns="77788" tIns="39688" rIns="77788" bIns="39688">
                <a:spAutoFit/>
              </a:bodyPr>
              <a:lstStyle/>
              <a:p>
                <a:pPr defTabSz="661988">
                  <a:defRPr/>
                </a:pPr>
                <a:r>
                  <a:rPr lang="en-US" sz="1500" dirty="0" err="1">
                    <a:latin typeface="Times New Roman" pitchFamily="18" charset="0"/>
                  </a:rPr>
                  <a:t>ln</a:t>
                </a:r>
                <a:r>
                  <a:rPr lang="en-US" sz="1500" dirty="0">
                    <a:latin typeface="Times New Roman" pitchFamily="18" charset="0"/>
                  </a:rPr>
                  <a:t> t</a:t>
                </a:r>
              </a:p>
            </p:txBody>
          </p:sp>
        </p:grpSp>
        <p:sp>
          <p:nvSpPr>
            <p:cNvPr id="19502" name="Rectangle 46"/>
            <p:cNvSpPr>
              <a:spLocks noChangeArrowheads="1"/>
            </p:cNvSpPr>
            <p:nvPr/>
          </p:nvSpPr>
          <p:spPr bwMode="auto">
            <a:xfrm>
              <a:off x="1830" y="3943"/>
              <a:ext cx="2352" cy="204"/>
            </a:xfrm>
            <a:prstGeom prst="rect">
              <a:avLst/>
            </a:prstGeom>
            <a:grpFill/>
            <a:ln w="9525">
              <a:noFill/>
              <a:miter lim="800000"/>
              <a:headEnd/>
              <a:tailEnd/>
            </a:ln>
            <a:effectLst/>
          </p:spPr>
          <p:txBody>
            <a:bodyPr lIns="92075" tIns="46038" rIns="92075" bIns="46038">
              <a:spAutoFit/>
            </a:bodyPr>
            <a:lstStyle/>
            <a:p>
              <a:pPr>
                <a:defRPr/>
              </a:pPr>
              <a:r>
                <a:rPr lang="en-US" sz="1500" dirty="0">
                  <a:latin typeface="Times New Roman" pitchFamily="18" charset="0"/>
                </a:rPr>
                <a:t>(c) Non-</a:t>
              </a:r>
              <a:r>
                <a:rPr lang="en-US" sz="1500" dirty="0" err="1">
                  <a:latin typeface="Times New Roman" pitchFamily="18" charset="0"/>
                </a:rPr>
                <a:t>Weibull</a:t>
              </a:r>
              <a:r>
                <a:rPr lang="en-US" sz="1500" dirty="0">
                  <a:latin typeface="Times New Roman" pitchFamily="18" charset="0"/>
                </a:rPr>
                <a:t> Distribution</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2"/>
          <p:cNvSpPr>
            <a:spLocks noGrp="1" noChangeArrowheads="1"/>
          </p:cNvSpPr>
          <p:nvPr>
            <p:ph type="title"/>
          </p:nvPr>
        </p:nvSpPr>
        <p:spPr>
          <a:xfrm>
            <a:off x="1143000" y="381000"/>
            <a:ext cx="7107238" cy="790575"/>
          </a:xfrm>
        </p:spPr>
        <p:txBody>
          <a:bodyPr/>
          <a:lstStyle/>
          <a:p>
            <a:r>
              <a:rPr lang="en-US" altLang="en-US"/>
              <a:t>Least-Squares Approach</a:t>
            </a:r>
          </a:p>
        </p:txBody>
      </p:sp>
      <p:sp>
        <p:nvSpPr>
          <p:cNvPr id="9" name="Date Placeholder 2"/>
          <p:cNvSpPr>
            <a:spLocks noGrp="1"/>
          </p:cNvSpPr>
          <p:nvPr>
            <p:ph type="dt" sz="quarter" idx="10"/>
          </p:nvPr>
        </p:nvSpPr>
        <p:spPr/>
        <p:txBody>
          <a:bodyPr/>
          <a:lstStyle/>
          <a:p>
            <a:pPr>
              <a:defRPr/>
            </a:pPr>
            <a:r>
              <a:rPr lang="en-US"/>
              <a:t>Chapter 15</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5F6AEF3-FFFA-4B30-9BD3-432CC7D6C8D8}"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graphicFrame>
        <p:nvGraphicFramePr>
          <p:cNvPr id="12290" name="Object 3"/>
          <p:cNvGraphicFramePr>
            <a:graphicFrameLocks/>
          </p:cNvGraphicFramePr>
          <p:nvPr/>
        </p:nvGraphicFramePr>
        <p:xfrm>
          <a:off x="1455738" y="2065338"/>
          <a:ext cx="5764212" cy="1439862"/>
        </p:xfrm>
        <a:graphic>
          <a:graphicData uri="http://schemas.openxmlformats.org/presentationml/2006/ole">
            <mc:AlternateContent xmlns:mc="http://schemas.openxmlformats.org/markup-compatibility/2006">
              <mc:Choice xmlns:v="urn:schemas-microsoft-com:vml" Requires="v">
                <p:oleObj spid="_x0000_s12299" name="Equation" r:id="rId4" imgW="2412720" imgH="609480" progId="Equation.3">
                  <p:embed/>
                </p:oleObj>
              </mc:Choice>
              <mc:Fallback>
                <p:oleObj name="Equation" r:id="rId4" imgW="2412720" imgH="609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738" y="2065338"/>
                        <a:ext cx="5764212"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8" name="Group 6"/>
          <p:cNvGrpSpPr>
            <a:grpSpLocks/>
          </p:cNvGrpSpPr>
          <p:nvPr/>
        </p:nvGrpSpPr>
        <p:grpSpPr bwMode="auto">
          <a:xfrm>
            <a:off x="685800" y="3124200"/>
            <a:ext cx="3419475" cy="3003550"/>
            <a:chOff x="280" y="2064"/>
            <a:chExt cx="2154" cy="1892"/>
          </a:xfrm>
        </p:grpSpPr>
        <p:graphicFrame>
          <p:nvGraphicFramePr>
            <p:cNvPr id="12293" name="Object 4"/>
            <p:cNvGraphicFramePr>
              <a:graphicFrameLocks/>
            </p:cNvGraphicFramePr>
            <p:nvPr/>
          </p:nvGraphicFramePr>
          <p:xfrm>
            <a:off x="280" y="2064"/>
            <a:ext cx="2154" cy="1361"/>
          </p:xfrm>
          <a:graphic>
            <a:graphicData uri="http://schemas.openxmlformats.org/presentationml/2006/ole">
              <mc:AlternateContent xmlns:mc="http://schemas.openxmlformats.org/markup-compatibility/2006">
                <mc:Choice xmlns:v="urn:schemas-microsoft-com:vml" Requires="v">
                  <p:oleObj spid="_x0000_s12300" name="Equation" r:id="rId6" imgW="1358640" imgH="863280" progId="Equation.3">
                    <p:embed/>
                  </p:oleObj>
                </mc:Choice>
                <mc:Fallback>
                  <p:oleObj name="Equation" r:id="rId6" imgW="1358640" imgH="8632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 y="2064"/>
                          <a:ext cx="2154" cy="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5"/>
            <p:cNvGraphicFramePr>
              <a:graphicFrameLocks/>
            </p:cNvGraphicFramePr>
            <p:nvPr/>
          </p:nvGraphicFramePr>
          <p:xfrm>
            <a:off x="365" y="3456"/>
            <a:ext cx="1434" cy="500"/>
          </p:xfrm>
          <a:graphic>
            <a:graphicData uri="http://schemas.openxmlformats.org/presentationml/2006/ole">
              <mc:AlternateContent xmlns:mc="http://schemas.openxmlformats.org/markup-compatibility/2006">
                <mc:Choice xmlns:v="urn:schemas-microsoft-com:vml" Requires="v">
                  <p:oleObj spid="_x0000_s12301" name="Equation" r:id="rId8" imgW="672840" imgH="241200" progId="Equation.3">
                    <p:embed/>
                  </p:oleObj>
                </mc:Choice>
                <mc:Fallback>
                  <p:oleObj name="Equation" r:id="rId8" imgW="672840" imgH="2412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 y="3456"/>
                          <a:ext cx="143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291" name="Object 7"/>
          <p:cNvGraphicFramePr>
            <a:graphicFrameLocks/>
          </p:cNvGraphicFramePr>
          <p:nvPr/>
        </p:nvGraphicFramePr>
        <p:xfrm>
          <a:off x="1371600" y="1447800"/>
          <a:ext cx="4800600" cy="1069975"/>
        </p:xfrm>
        <a:graphic>
          <a:graphicData uri="http://schemas.openxmlformats.org/presentationml/2006/ole">
            <mc:AlternateContent xmlns:mc="http://schemas.openxmlformats.org/markup-compatibility/2006">
              <mc:Choice xmlns:v="urn:schemas-microsoft-com:vml" Requires="v">
                <p:oleObj spid="_x0000_s12302" name="Equation" r:id="rId10" imgW="2006280" imgH="457200" progId="Equation.3">
                  <p:embed/>
                </p:oleObj>
              </mc:Choice>
              <mc:Fallback>
                <p:oleObj name="Equation" r:id="rId10" imgW="2006280" imgH="45720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1447800"/>
                        <a:ext cx="48006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8"/>
          <p:cNvGraphicFramePr>
            <a:graphicFrameLocks/>
          </p:cNvGraphicFramePr>
          <p:nvPr/>
        </p:nvGraphicFramePr>
        <p:xfrm>
          <a:off x="5181600" y="3886200"/>
          <a:ext cx="1849438" cy="1981200"/>
        </p:xfrm>
        <a:graphic>
          <a:graphicData uri="http://schemas.openxmlformats.org/presentationml/2006/ole">
            <mc:AlternateContent xmlns:mc="http://schemas.openxmlformats.org/markup-compatibility/2006">
              <mc:Choice xmlns:v="urn:schemas-microsoft-com:vml" Requires="v">
                <p:oleObj spid="_x0000_s12303" name="Equation" r:id="rId12" imgW="545760" imgH="583920" progId="Equation.3">
                  <p:embed/>
                </p:oleObj>
              </mc:Choice>
              <mc:Fallback>
                <p:oleObj name="Equation" r:id="rId12" imgW="545760" imgH="583920" progId="Equation.3">
                  <p:embed/>
                  <p:pic>
                    <p:nvPicPr>
                      <p:cNvPr id="0" name="Object 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3886200"/>
                        <a:ext cx="184943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19200" y="381000"/>
            <a:ext cx="7467600" cy="885825"/>
          </a:xfrm>
        </p:spPr>
        <p:txBody>
          <a:bodyPr/>
          <a:lstStyle/>
          <a:p>
            <a:r>
              <a:rPr lang="en-US" altLang="en-US"/>
              <a:t>Fitting Theoretical Distributions</a:t>
            </a:r>
          </a:p>
        </p:txBody>
      </p:sp>
      <p:sp>
        <p:nvSpPr>
          <p:cNvPr id="33795" name="Rectangle 3"/>
          <p:cNvSpPr>
            <a:spLocks noGrp="1" noChangeArrowheads="1"/>
          </p:cNvSpPr>
          <p:nvPr>
            <p:ph idx="1"/>
          </p:nvPr>
        </p:nvSpPr>
        <p:spPr>
          <a:xfrm>
            <a:off x="228600" y="1524000"/>
            <a:ext cx="8610600" cy="4572000"/>
          </a:xfrm>
        </p:spPr>
        <p:txBody>
          <a:bodyPr/>
          <a:lstStyle/>
          <a:p>
            <a:pPr>
              <a:buFont typeface="Arial" panose="020B0604020202020204" pitchFamily="34" charset="0"/>
              <a:buChar char="•"/>
            </a:pPr>
            <a:r>
              <a:rPr lang="en-US" altLang="en-US" sz="2000"/>
              <a:t>Empirical models do not provide information beyond the range of the sample data.  </a:t>
            </a:r>
          </a:p>
          <a:p>
            <a:pPr>
              <a:buFont typeface="Arial" panose="020B0604020202020204" pitchFamily="34" charset="0"/>
              <a:buChar char="•"/>
            </a:pPr>
            <a:r>
              <a:rPr lang="en-US" altLang="en-US" sz="2000"/>
              <a:t>A sample is only a small (random) subset of the population of failure times, and it is the distribution the sample came from and not the sample itself which we want to establish.</a:t>
            </a:r>
          </a:p>
          <a:p>
            <a:pPr>
              <a:buFont typeface="Arial" panose="020B0604020202020204" pitchFamily="34" charset="0"/>
              <a:buChar char="•"/>
            </a:pPr>
            <a:r>
              <a:rPr lang="en-US" altLang="en-US" sz="2000"/>
              <a:t>Often the failure process is a result of some physical phenomena which can be associated with a particular distribution.</a:t>
            </a:r>
            <a:r>
              <a:rPr lang="en-US" altLang="en-US" sz="2400"/>
              <a:t> </a:t>
            </a:r>
          </a:p>
          <a:p>
            <a:pPr>
              <a:buFont typeface="Arial" panose="020B0604020202020204" pitchFamily="34" charset="0"/>
              <a:buChar char="•"/>
            </a:pPr>
            <a:r>
              <a:rPr lang="en-US" altLang="en-US" sz="2000"/>
              <a:t>Small sample sizes provide very little information concerning the failure process.  However, if the sample is consistent with a theoretical 	distribution, then much "stronger" results are possible based upon the properties of the theoretical distribution. </a:t>
            </a:r>
          </a:p>
          <a:p>
            <a:pPr>
              <a:buFont typeface="Arial" panose="020B0604020202020204" pitchFamily="34" charset="0"/>
              <a:buChar char="•"/>
            </a:pPr>
            <a:r>
              <a:rPr lang="en-US" altLang="en-US" sz="2000"/>
              <a:t>Use can be made of the theoretical reliability model in performing more complex analysis of the failure process.</a:t>
            </a:r>
            <a:r>
              <a:rPr lang="en-US" altLang="en-US">
                <a:latin typeface="Book Antiqua" panose="02040602050305030304" pitchFamily="18" charset="0"/>
              </a:rPr>
              <a:t> </a:t>
            </a:r>
          </a:p>
        </p:txBody>
      </p:sp>
      <p:sp>
        <p:nvSpPr>
          <p:cNvPr id="4" name="Date Placeholder 3"/>
          <p:cNvSpPr>
            <a:spLocks noGrp="1"/>
          </p:cNvSpPr>
          <p:nvPr>
            <p:ph type="dt" sz="quarter" idx="10"/>
          </p:nvPr>
        </p:nvSpPr>
        <p:spPr/>
        <p:txBody>
          <a:bodyPr/>
          <a:lstStyle/>
          <a:p>
            <a:pPr>
              <a:defRPr/>
            </a:pPr>
            <a:r>
              <a:rPr lang="en-US"/>
              <a:t>Chapter 15</a:t>
            </a:r>
          </a:p>
        </p:txBody>
      </p:sp>
      <p:sp>
        <p:nvSpPr>
          <p:cNvPr id="5" name="Slide Number Placeholder 5"/>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E2EE02C-857A-4480-8C0D-340A4FDF3FA7}"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371600" y="304800"/>
            <a:ext cx="7107238" cy="790575"/>
          </a:xfrm>
        </p:spPr>
        <p:txBody>
          <a:bodyPr/>
          <a:lstStyle/>
          <a:p>
            <a:r>
              <a:rPr lang="en-US" altLang="en-US"/>
              <a:t>Example 15.5 (continued)</a:t>
            </a:r>
          </a:p>
        </p:txBody>
      </p:sp>
      <p:sp>
        <p:nvSpPr>
          <p:cNvPr id="5" name="Date Placeholder 2"/>
          <p:cNvSpPr>
            <a:spLocks noGrp="1"/>
          </p:cNvSpPr>
          <p:nvPr>
            <p:ph type="dt" sz="quarter" idx="10"/>
          </p:nvPr>
        </p:nvSpPr>
        <p:spPr/>
        <p:txBody>
          <a:bodyPr/>
          <a:lstStyle/>
          <a:p>
            <a:pPr>
              <a:defRPr/>
            </a:pPr>
            <a:r>
              <a:rPr lang="en-US"/>
              <a:t>Chapter 15</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AE2AD19-7AAC-4BEB-B8D6-4163F7BB3576}"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13318" name="Rectangle 3"/>
          <p:cNvSpPr>
            <a:spLocks noChangeArrowheads="1"/>
          </p:cNvSpPr>
          <p:nvPr/>
        </p:nvSpPr>
        <p:spPr bwMode="auto">
          <a:xfrm>
            <a:off x="838200" y="990600"/>
            <a:ext cx="79454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b="1">
                <a:latin typeface="Book Antiqua" panose="02040602050305030304" pitchFamily="18" charset="0"/>
              </a:rPr>
              <a:t>		</a:t>
            </a:r>
          </a:p>
          <a:p>
            <a:r>
              <a:rPr lang="en-US" altLang="en-US" sz="2000" b="1">
                <a:latin typeface="Book Antiqua" panose="02040602050305030304" pitchFamily="18" charset="0"/>
              </a:rPr>
              <a:t>FAILURE TIME       F(t</a:t>
            </a:r>
            <a:r>
              <a:rPr lang="en-US" altLang="en-US" sz="2000" b="1" baseline="-25000">
                <a:latin typeface="Book Antiqua" panose="02040602050305030304" pitchFamily="18" charset="0"/>
              </a:rPr>
              <a:t>i</a:t>
            </a:r>
            <a:r>
              <a:rPr lang="en-US" altLang="en-US" sz="2000" b="1">
                <a:latin typeface="Book Antiqua" panose="02040602050305030304" pitchFamily="18" charset="0"/>
              </a:rPr>
              <a:t>) =</a:t>
            </a:r>
            <a:r>
              <a:rPr lang="en-US" altLang="en-US" sz="2000" b="1"/>
              <a:t>(i-0.3)/(n+0.4)</a:t>
            </a:r>
            <a:r>
              <a:rPr lang="en-US" altLang="en-US" sz="2000" b="1">
                <a:latin typeface="Book Antiqua" panose="02040602050305030304" pitchFamily="18" charset="0"/>
              </a:rPr>
              <a:t>    	 ln ln[1/(1-F(t</a:t>
            </a:r>
            <a:r>
              <a:rPr lang="en-US" altLang="en-US" sz="2000" b="1" baseline="-25000">
                <a:latin typeface="Book Antiqua" panose="02040602050305030304" pitchFamily="18" charset="0"/>
              </a:rPr>
              <a:t>i</a:t>
            </a:r>
            <a:r>
              <a:rPr lang="en-US" altLang="en-US" sz="2000" b="1">
                <a:latin typeface="Book Antiqua" panose="02040602050305030304" pitchFamily="18" charset="0"/>
              </a:rPr>
              <a:t>))]</a:t>
            </a:r>
          </a:p>
          <a:p>
            <a:r>
              <a:rPr lang="en-US" altLang="en-US">
                <a:latin typeface="Book Antiqua" panose="02040602050305030304" pitchFamily="18" charset="0"/>
              </a:rPr>
              <a:t>     32                 	 .1296296        	   -1.974459 </a:t>
            </a:r>
          </a:p>
          <a:p>
            <a:r>
              <a:rPr lang="en-US" altLang="en-US">
                <a:latin typeface="Book Antiqua" panose="02040602050305030304" pitchFamily="18" charset="0"/>
              </a:rPr>
              <a:t>     51                 	 .3148148         	   -.9726862 </a:t>
            </a:r>
          </a:p>
          <a:p>
            <a:r>
              <a:rPr lang="en-US" altLang="en-US">
                <a:latin typeface="Book Antiqua" panose="02040602050305030304" pitchFamily="18" charset="0"/>
              </a:rPr>
              <a:t>     74                 	 .5                   		   -.3665129 </a:t>
            </a:r>
          </a:p>
          <a:p>
            <a:r>
              <a:rPr lang="en-US" altLang="en-US">
                <a:latin typeface="Book Antiqua" panose="02040602050305030304" pitchFamily="18" charset="0"/>
              </a:rPr>
              <a:t>     90                 	 .6851852           	     .1447674 </a:t>
            </a:r>
          </a:p>
          <a:p>
            <a:r>
              <a:rPr lang="en-US" altLang="en-US">
                <a:latin typeface="Book Antiqua" panose="02040602050305030304" pitchFamily="18" charset="0"/>
              </a:rPr>
              <a:t>     120               	  .8703704            	     .7144555 </a:t>
            </a:r>
          </a:p>
          <a:p>
            <a:r>
              <a:rPr lang="en-US" altLang="en-US">
                <a:latin typeface="Book Antiqua" panose="02040602050305030304" pitchFamily="18" charset="0"/>
              </a:rPr>
              <a:t>         INTERCEPT - a             	 -8.951651 </a:t>
            </a:r>
          </a:p>
          <a:p>
            <a:r>
              <a:rPr lang="en-US" altLang="en-US">
                <a:latin typeface="Book Antiqua" panose="02040602050305030304" pitchFamily="18" charset="0"/>
              </a:rPr>
              <a:t>         SLOPE - b                     	 2.01553 </a:t>
            </a:r>
          </a:p>
          <a:p>
            <a:r>
              <a:rPr lang="en-US" altLang="en-US">
                <a:latin typeface="Book Antiqua" panose="02040602050305030304" pitchFamily="18" charset="0"/>
              </a:rPr>
              <a:t>         ESTIMATED BETA                 2.01553 </a:t>
            </a:r>
          </a:p>
          <a:p>
            <a:r>
              <a:rPr lang="en-US" altLang="en-US">
                <a:latin typeface="Book Antiqua" panose="02040602050305030304" pitchFamily="18" charset="0"/>
              </a:rPr>
              <a:t>         ESTIMATED THETA              84.88845 </a:t>
            </a:r>
          </a:p>
          <a:p>
            <a:r>
              <a:rPr lang="en-US" altLang="en-US">
                <a:latin typeface="Book Antiqua" panose="02040602050305030304" pitchFamily="18" charset="0"/>
              </a:rPr>
              <a:t>         Index-of-Fit  (R)               	 .9986</a:t>
            </a:r>
          </a:p>
          <a:p>
            <a:endParaRPr lang="en-US" altLang="en-US">
              <a:latin typeface="Book Antiqua" panose="02040602050305030304" pitchFamily="18" charset="0"/>
            </a:endParaRPr>
          </a:p>
        </p:txBody>
      </p:sp>
      <p:graphicFrame>
        <p:nvGraphicFramePr>
          <p:cNvPr id="21508" name="Object 4"/>
          <p:cNvGraphicFramePr>
            <a:graphicFrameLocks/>
          </p:cNvGraphicFramePr>
          <p:nvPr/>
        </p:nvGraphicFramePr>
        <p:xfrm>
          <a:off x="2362200" y="5334000"/>
          <a:ext cx="3962400" cy="1295400"/>
        </p:xfrm>
        <a:graphic>
          <a:graphicData uri="http://schemas.openxmlformats.org/presentationml/2006/ole">
            <mc:AlternateContent xmlns:mc="http://schemas.openxmlformats.org/markup-compatibility/2006">
              <mc:Choice xmlns:v="urn:schemas-microsoft-com:vml" Requires="v">
                <p:oleObj spid="_x0000_s13319" name="Equation" r:id="rId4" imgW="1282680" imgH="380880" progId="Equation.3">
                  <p:embed/>
                </p:oleObj>
              </mc:Choice>
              <mc:Fallback>
                <p:oleObj name="Equation" r:id="rId4" imgW="1282680" imgH="3808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334000"/>
                        <a:ext cx="3962400" cy="1295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371600" y="228600"/>
            <a:ext cx="7073900" cy="596900"/>
          </a:xfrm>
        </p:spPr>
        <p:txBody>
          <a:bodyPr/>
          <a:lstStyle/>
          <a:p>
            <a:r>
              <a:rPr lang="en-US" altLang="en-US"/>
              <a:t>Example 15.6</a:t>
            </a:r>
          </a:p>
        </p:txBody>
      </p:sp>
      <p:sp>
        <p:nvSpPr>
          <p:cNvPr id="5" name="Date Placeholder 2"/>
          <p:cNvSpPr>
            <a:spLocks noGrp="1"/>
          </p:cNvSpPr>
          <p:nvPr>
            <p:ph type="dt" sz="quarter" idx="10"/>
          </p:nvPr>
        </p:nvSpPr>
        <p:spPr/>
        <p:txBody>
          <a:bodyPr/>
          <a:lstStyle/>
          <a:p>
            <a:pPr>
              <a:defRPr/>
            </a:pPr>
            <a:r>
              <a:rPr lang="en-US"/>
              <a:t>Chapter 15</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4C8CC47-98AF-489A-B764-FF4AB74E6AB4}"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aphicFrame>
        <p:nvGraphicFramePr>
          <p:cNvPr id="14338" name="Object 3"/>
          <p:cNvGraphicFramePr>
            <a:graphicFrameLocks/>
          </p:cNvGraphicFramePr>
          <p:nvPr/>
        </p:nvGraphicFramePr>
        <p:xfrm>
          <a:off x="685800" y="838200"/>
          <a:ext cx="6462713" cy="5522913"/>
        </p:xfrm>
        <a:graphic>
          <a:graphicData uri="http://schemas.openxmlformats.org/presentationml/2006/ole">
            <mc:AlternateContent xmlns:mc="http://schemas.openxmlformats.org/markup-compatibility/2006">
              <mc:Choice xmlns:v="urn:schemas-microsoft-com:vml" Requires="v">
                <p:oleObj spid="_x0000_s14343" name="Document" r:id="rId4" imgW="5486400" imgH="4197240" progId="Word.Document.8">
                  <p:embed/>
                </p:oleObj>
              </mc:Choice>
              <mc:Fallback>
                <p:oleObj name="Document" r:id="rId4" imgW="5486400" imgH="419724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l="17560"/>
                      <a:stretch>
                        <a:fillRect/>
                      </a:stretch>
                    </p:blipFill>
                    <p:spPr bwMode="auto">
                      <a:xfrm>
                        <a:off x="685800" y="838200"/>
                        <a:ext cx="6462713" cy="552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Rectangle 4"/>
          <p:cNvSpPr>
            <a:spLocks noChangeArrowheads="1"/>
          </p:cNvSpPr>
          <p:nvPr/>
        </p:nvSpPr>
        <p:spPr bwMode="auto">
          <a:xfrm>
            <a:off x="5486400" y="838200"/>
            <a:ext cx="2405063" cy="52720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y</a:t>
            </a:r>
            <a:r>
              <a:rPr lang="en-US" altLang="en-US" sz="2000" baseline="-25000"/>
              <a:t>i </a:t>
            </a:r>
            <a:r>
              <a:rPr lang="en-US" altLang="en-US" sz="2000"/>
              <a:t>= ln ln [1/(1-F(t</a:t>
            </a:r>
            <a:r>
              <a:rPr lang="en-US" altLang="en-US" sz="2000" baseline="-25000"/>
              <a:t>i</a:t>
            </a:r>
            <a:r>
              <a:rPr lang="en-US" altLang="en-US" sz="2000"/>
              <a:t>)) ]</a:t>
            </a:r>
          </a:p>
          <a:p>
            <a:endParaRPr lang="en-US" altLang="en-US" sz="2000"/>
          </a:p>
          <a:p>
            <a:pPr>
              <a:lnSpc>
                <a:spcPct val="110000"/>
              </a:lnSpc>
            </a:pPr>
            <a:r>
              <a:rPr lang="en-US" altLang="en-US" sz="2000"/>
              <a:t> </a:t>
            </a:r>
            <a:r>
              <a:rPr lang="en-US" altLang="en-US" sz="1800"/>
              <a:t>-3.067874 </a:t>
            </a:r>
          </a:p>
          <a:p>
            <a:pPr>
              <a:lnSpc>
                <a:spcPct val="110000"/>
              </a:lnSpc>
            </a:pPr>
            <a:r>
              <a:rPr lang="en-US" altLang="en-US" sz="1800"/>
              <a:t>2.145824 </a:t>
            </a:r>
          </a:p>
          <a:p>
            <a:pPr>
              <a:lnSpc>
                <a:spcPct val="110000"/>
              </a:lnSpc>
            </a:pPr>
            <a:r>
              <a:rPr lang="en-US" altLang="en-US" sz="1800"/>
              <a:t>-1.646281 </a:t>
            </a:r>
          </a:p>
          <a:p>
            <a:pPr>
              <a:lnSpc>
                <a:spcPct val="110000"/>
              </a:lnSpc>
            </a:pPr>
            <a:r>
              <a:rPr lang="en-US" altLang="en-US" sz="1800"/>
              <a:t>-1.291789 </a:t>
            </a:r>
          </a:p>
          <a:p>
            <a:pPr>
              <a:lnSpc>
                <a:spcPct val="110000"/>
              </a:lnSpc>
            </a:pPr>
            <a:r>
              <a:rPr lang="en-US" altLang="en-US" sz="1800"/>
              <a:t>-1.010262 </a:t>
            </a:r>
          </a:p>
          <a:p>
            <a:pPr>
              <a:lnSpc>
                <a:spcPct val="110000"/>
              </a:lnSpc>
            </a:pPr>
            <a:r>
              <a:rPr lang="en-US" altLang="en-US" sz="1800"/>
              <a:t>-0.7716678 </a:t>
            </a:r>
          </a:p>
          <a:p>
            <a:pPr>
              <a:lnSpc>
                <a:spcPct val="110000"/>
              </a:lnSpc>
            </a:pPr>
            <a:r>
              <a:rPr lang="en-US" altLang="en-US" sz="1800"/>
              <a:t>-0.5602884 </a:t>
            </a:r>
          </a:p>
          <a:p>
            <a:pPr>
              <a:lnSpc>
                <a:spcPct val="110000"/>
              </a:lnSpc>
            </a:pPr>
            <a:r>
              <a:rPr lang="en-US" altLang="en-US" sz="1800"/>
              <a:t>-0.3665131 </a:t>
            </a:r>
          </a:p>
          <a:p>
            <a:pPr>
              <a:lnSpc>
                <a:spcPct val="110000"/>
              </a:lnSpc>
            </a:pPr>
            <a:r>
              <a:rPr lang="en-US" altLang="en-US" sz="1800"/>
              <a:t>-0.1836104 </a:t>
            </a:r>
          </a:p>
          <a:p>
            <a:pPr>
              <a:lnSpc>
                <a:spcPct val="110000"/>
              </a:lnSpc>
            </a:pPr>
            <a:r>
              <a:rPr lang="en-US" altLang="en-US" sz="1800"/>
              <a:t>-6.117305E-03 </a:t>
            </a:r>
          </a:p>
          <a:p>
            <a:pPr>
              <a:lnSpc>
                <a:spcPct val="110000"/>
              </a:lnSpc>
            </a:pPr>
            <a:r>
              <a:rPr lang="en-US" altLang="en-US" sz="1800"/>
              <a:t>0.1712648 </a:t>
            </a:r>
          </a:p>
          <a:p>
            <a:pPr>
              <a:lnSpc>
                <a:spcPct val="110000"/>
              </a:lnSpc>
            </a:pPr>
            <a:r>
              <a:rPr lang="en-US" altLang="en-US" sz="1800"/>
              <a:t>0.3548976 </a:t>
            </a:r>
          </a:p>
          <a:p>
            <a:pPr>
              <a:lnSpc>
                <a:spcPct val="110000"/>
              </a:lnSpc>
            </a:pPr>
            <a:r>
              <a:rPr lang="en-US" altLang="en-US" sz="1800"/>
              <a:t>0.5545261 </a:t>
            </a:r>
          </a:p>
          <a:p>
            <a:pPr>
              <a:lnSpc>
                <a:spcPct val="110000"/>
              </a:lnSpc>
            </a:pPr>
            <a:r>
              <a:rPr lang="en-US" altLang="en-US" sz="1800"/>
              <a:t>0.7901556 </a:t>
            </a:r>
          </a:p>
          <a:p>
            <a:pPr>
              <a:lnSpc>
                <a:spcPct val="110000"/>
              </a:lnSpc>
            </a:pPr>
            <a:r>
              <a:rPr lang="en-US" altLang="en-US" sz="1800"/>
              <a:t>1.128508</a:t>
            </a:r>
            <a:r>
              <a:rPr lang="en-US" altLang="en-US" sz="1800">
                <a:latin typeface="Impact" panose="020B080603090205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a:t>Example 15.6</a:t>
            </a:r>
          </a:p>
        </p:txBody>
      </p:sp>
      <p:sp>
        <p:nvSpPr>
          <p:cNvPr id="6" name="Date Placeholder 2"/>
          <p:cNvSpPr>
            <a:spLocks noGrp="1"/>
          </p:cNvSpPr>
          <p:nvPr>
            <p:ph type="dt" sz="quarter" idx="10"/>
          </p:nvPr>
        </p:nvSpPr>
        <p:spPr/>
        <p:txBody>
          <a:bodyPr/>
          <a:lstStyle/>
          <a:p>
            <a:pPr>
              <a:defRPr/>
            </a:pPr>
            <a:r>
              <a:rPr lang="en-US"/>
              <a:t>Chapter 15</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285B2E8-A26D-4320-898F-DF2EFED8023F}"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aphicFrame>
        <p:nvGraphicFramePr>
          <p:cNvPr id="15362" name="Object 3"/>
          <p:cNvGraphicFramePr>
            <a:graphicFrameLocks/>
          </p:cNvGraphicFramePr>
          <p:nvPr/>
        </p:nvGraphicFramePr>
        <p:xfrm>
          <a:off x="533400" y="914400"/>
          <a:ext cx="5181600" cy="5181600"/>
        </p:xfrm>
        <a:graphic>
          <a:graphicData uri="http://schemas.openxmlformats.org/presentationml/2006/ole">
            <mc:AlternateContent xmlns:mc="http://schemas.openxmlformats.org/markup-compatibility/2006">
              <mc:Choice xmlns:v="urn:schemas-microsoft-com:vml" Requires="v">
                <p:oleObj spid="_x0000_s15368"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518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Rectangle 4"/>
          <p:cNvSpPr>
            <a:spLocks noChangeArrowheads="1"/>
          </p:cNvSpPr>
          <p:nvPr/>
        </p:nvSpPr>
        <p:spPr bwMode="auto">
          <a:xfrm>
            <a:off x="5791200" y="914400"/>
            <a:ext cx="3133725" cy="1477963"/>
          </a:xfrm>
          <a:prstGeom prst="rect">
            <a:avLst/>
          </a:prstGeom>
          <a:solidFill>
            <a:srgbClr val="F0D678"/>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latin typeface="Impact" panose="020B0806030902050204" pitchFamily="34" charset="0"/>
              </a:rPr>
              <a:t>INTERCEPT - a                         -9.1649</a:t>
            </a:r>
          </a:p>
          <a:p>
            <a:r>
              <a:rPr lang="en-US" altLang="en-US" sz="1800">
                <a:latin typeface="Impact" panose="020B0806030902050204" pitchFamily="34" charset="0"/>
              </a:rPr>
              <a:t> SLOPE - b                                     1.8027 </a:t>
            </a:r>
          </a:p>
          <a:p>
            <a:r>
              <a:rPr lang="en-US" altLang="en-US" sz="1800">
                <a:latin typeface="Impact" panose="020B0806030902050204" pitchFamily="34" charset="0"/>
              </a:rPr>
              <a:t> Estimated BETA (ß)               1.8027</a:t>
            </a:r>
          </a:p>
          <a:p>
            <a:r>
              <a:rPr lang="en-US" altLang="en-US" sz="1800">
                <a:latin typeface="Impact" panose="020B0806030902050204" pitchFamily="34" charset="0"/>
              </a:rPr>
              <a:t> Estimated THETA (</a:t>
            </a:r>
            <a:r>
              <a:rPr lang="en-US" altLang="en-US" sz="1800">
                <a:latin typeface="Symbol" panose="05050102010706020507" pitchFamily="18" charset="2"/>
                <a:sym typeface="Symbol" panose="05050102010706020507" pitchFamily="18" charset="2"/>
              </a:rPr>
              <a:t></a:t>
            </a:r>
            <a:r>
              <a:rPr lang="en-US" altLang="en-US" sz="1800">
                <a:latin typeface="Impact" panose="020B0806030902050204" pitchFamily="34" charset="0"/>
              </a:rPr>
              <a:t>)          161.41</a:t>
            </a:r>
          </a:p>
          <a:p>
            <a:r>
              <a:rPr lang="en-US" altLang="en-US" sz="1800">
                <a:latin typeface="Impact" panose="020B0806030902050204" pitchFamily="34" charset="0"/>
              </a:rPr>
              <a:t> Index of Fit                               .9545</a:t>
            </a:r>
          </a:p>
        </p:txBody>
      </p:sp>
      <p:graphicFrame>
        <p:nvGraphicFramePr>
          <p:cNvPr id="23557" name="Object 5"/>
          <p:cNvGraphicFramePr>
            <a:graphicFrameLocks/>
          </p:cNvGraphicFramePr>
          <p:nvPr/>
        </p:nvGraphicFramePr>
        <p:xfrm>
          <a:off x="4343400" y="3352800"/>
          <a:ext cx="4291013" cy="1358900"/>
        </p:xfrm>
        <a:graphic>
          <a:graphicData uri="http://schemas.openxmlformats.org/presentationml/2006/ole">
            <mc:AlternateContent xmlns:mc="http://schemas.openxmlformats.org/markup-compatibility/2006">
              <mc:Choice xmlns:v="urn:schemas-microsoft-com:vml" Requires="v">
                <p:oleObj spid="_x0000_s15369" name="Equation" r:id="rId6" imgW="1143000" imgH="380880" progId="Equation.3">
                  <p:embed/>
                </p:oleObj>
              </mc:Choice>
              <mc:Fallback>
                <p:oleObj name="Equation" r:id="rId6" imgW="1143000" imgH="3808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3352800"/>
                        <a:ext cx="4291013" cy="13589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371600" y="381000"/>
            <a:ext cx="7107238" cy="790575"/>
          </a:xfrm>
        </p:spPr>
        <p:txBody>
          <a:bodyPr/>
          <a:lstStyle/>
          <a:p>
            <a:r>
              <a:rPr lang="en-US" altLang="en-US"/>
              <a:t>Normal Plots</a:t>
            </a:r>
          </a:p>
        </p:txBody>
      </p:sp>
      <p:sp>
        <p:nvSpPr>
          <p:cNvPr id="6" name="Date Placeholder 2"/>
          <p:cNvSpPr>
            <a:spLocks noGrp="1"/>
          </p:cNvSpPr>
          <p:nvPr>
            <p:ph type="dt" sz="quarter" idx="10"/>
          </p:nvPr>
        </p:nvSpPr>
        <p:spPr/>
        <p:txBody>
          <a:bodyPr/>
          <a:lstStyle/>
          <a:p>
            <a:pPr>
              <a:defRPr/>
            </a:pPr>
            <a:r>
              <a:rPr lang="en-US"/>
              <a:t>Chapter 15</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7DC3E87-9A6D-42DA-876A-AFCA0B58F238}"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graphicFrame>
        <p:nvGraphicFramePr>
          <p:cNvPr id="16386" name="Object 3"/>
          <p:cNvGraphicFramePr>
            <a:graphicFrameLocks/>
          </p:cNvGraphicFramePr>
          <p:nvPr/>
        </p:nvGraphicFramePr>
        <p:xfrm>
          <a:off x="1447800" y="1441450"/>
          <a:ext cx="5486400" cy="2290763"/>
        </p:xfrm>
        <a:graphic>
          <a:graphicData uri="http://schemas.openxmlformats.org/presentationml/2006/ole">
            <mc:AlternateContent xmlns:mc="http://schemas.openxmlformats.org/markup-compatibility/2006">
              <mc:Choice xmlns:v="urn:schemas-microsoft-com:vml" Requires="v">
                <p:oleObj spid="_x0000_s16392" name="Equation" r:id="rId4" imgW="1993680" imgH="838080" progId="Equation.DSMT4">
                  <p:embed/>
                </p:oleObj>
              </mc:Choice>
              <mc:Fallback>
                <p:oleObj name="Equation" r:id="rId4" imgW="1993680" imgH="83808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441450"/>
                        <a:ext cx="5486400"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Rectangle 4"/>
          <p:cNvSpPr>
            <a:spLocks noChangeArrowheads="1"/>
          </p:cNvSpPr>
          <p:nvPr/>
        </p:nvSpPr>
        <p:spPr bwMode="auto">
          <a:xfrm>
            <a:off x="588963" y="4046538"/>
            <a:ext cx="777398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t>set:   x</a:t>
            </a:r>
            <a:r>
              <a:rPr lang="en-US" altLang="en-US" sz="2800" baseline="-25000"/>
              <a:t>i</a:t>
            </a:r>
            <a:r>
              <a:rPr lang="en-US" altLang="en-US" sz="2800"/>
              <a:t> = t</a:t>
            </a:r>
            <a:r>
              <a:rPr lang="en-US" altLang="en-US" sz="2800" baseline="-25000"/>
              <a:t>i</a:t>
            </a:r>
            <a:r>
              <a:rPr lang="en-US" altLang="en-US" sz="2800"/>
              <a:t>   and   y</a:t>
            </a:r>
            <a:r>
              <a:rPr lang="en-US" altLang="en-US" sz="2800" baseline="-25000"/>
              <a:t>i</a:t>
            </a:r>
            <a:r>
              <a:rPr lang="en-US" altLang="en-US" sz="2800"/>
              <a:t> = z</a:t>
            </a:r>
            <a:r>
              <a:rPr lang="en-US" altLang="en-US" sz="2800" baseline="-25000"/>
              <a:t>i</a:t>
            </a:r>
            <a:r>
              <a:rPr lang="en-US" altLang="en-US">
                <a:latin typeface="Times New Roman" panose="02020603050405020304" pitchFamily="18" charset="0"/>
              </a:rPr>
              <a:t> </a:t>
            </a:r>
            <a:r>
              <a:rPr lang="en-US" altLang="en-US" sz="2800">
                <a:latin typeface="Times New Roman" panose="02020603050405020304" pitchFamily="18" charset="0"/>
              </a:rPr>
              <a:t>and apply the L-S fomulae</a:t>
            </a:r>
          </a:p>
        </p:txBody>
      </p:sp>
      <p:graphicFrame>
        <p:nvGraphicFramePr>
          <p:cNvPr id="16387" name="Object 5"/>
          <p:cNvGraphicFramePr>
            <a:graphicFrameLocks/>
          </p:cNvGraphicFramePr>
          <p:nvPr/>
        </p:nvGraphicFramePr>
        <p:xfrm>
          <a:off x="1752600" y="4953000"/>
          <a:ext cx="4792663" cy="990600"/>
        </p:xfrm>
        <a:graphic>
          <a:graphicData uri="http://schemas.openxmlformats.org/presentationml/2006/ole">
            <mc:AlternateContent xmlns:mc="http://schemas.openxmlformats.org/markup-compatibility/2006">
              <mc:Choice xmlns:v="urn:schemas-microsoft-com:vml" Requires="v">
                <p:oleObj spid="_x0000_s16393" name="Equation" r:id="rId6" imgW="1866600" imgH="393480" progId="Equation.3">
                  <p:embed/>
                </p:oleObj>
              </mc:Choice>
              <mc:Fallback>
                <p:oleObj name="Equation" r:id="rId6" imgW="1866600" imgH="3934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953000"/>
                        <a:ext cx="47926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066800" y="152400"/>
            <a:ext cx="7107238" cy="790575"/>
          </a:xfrm>
        </p:spPr>
        <p:txBody>
          <a:bodyPr/>
          <a:lstStyle/>
          <a:p>
            <a:r>
              <a:rPr lang="en-US" altLang="en-US"/>
              <a:t>Example</a:t>
            </a:r>
          </a:p>
        </p:txBody>
      </p:sp>
      <p:sp>
        <p:nvSpPr>
          <p:cNvPr id="12" name="Date Placeholder 2"/>
          <p:cNvSpPr>
            <a:spLocks noGrp="1"/>
          </p:cNvSpPr>
          <p:nvPr>
            <p:ph type="dt" sz="quarter" idx="10"/>
          </p:nvPr>
        </p:nvSpPr>
        <p:spPr/>
        <p:txBody>
          <a:bodyPr/>
          <a:lstStyle/>
          <a:p>
            <a:pPr>
              <a:defRPr/>
            </a:pPr>
            <a:r>
              <a:rPr lang="en-US"/>
              <a:t>Chapter 15</a:t>
            </a:r>
          </a:p>
        </p:txBody>
      </p:sp>
      <p:sp>
        <p:nvSpPr>
          <p:cNvPr id="13"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3655C70-B171-4579-8DF3-04AE3FD59A26}"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sp>
        <p:nvSpPr>
          <p:cNvPr id="17414" name="Rectangle 3"/>
          <p:cNvSpPr>
            <a:spLocks noChangeArrowheads="1"/>
          </p:cNvSpPr>
          <p:nvPr/>
        </p:nvSpPr>
        <p:spPr bwMode="auto">
          <a:xfrm>
            <a:off x="663575" y="969963"/>
            <a:ext cx="3854450" cy="5686425"/>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36000"/>
              </a:spcBef>
            </a:pPr>
            <a:r>
              <a:rPr lang="en-US" altLang="en-US">
                <a:latin typeface="Book Antiqua" panose="02040602050305030304" pitchFamily="18" charset="0"/>
              </a:rPr>
              <a:t>I        </a:t>
            </a:r>
            <a:r>
              <a:rPr lang="en-US" altLang="en-US" sz="2000">
                <a:latin typeface="Book Antiqua" panose="02040602050305030304" pitchFamily="18" charset="0"/>
              </a:rPr>
              <a:t>x</a:t>
            </a:r>
            <a:r>
              <a:rPr lang="en-US" altLang="en-US" sz="2000" baseline="-25000">
                <a:latin typeface="Book Antiqua" panose="02040602050305030304" pitchFamily="18" charset="0"/>
              </a:rPr>
              <a:t>i</a:t>
            </a:r>
            <a:r>
              <a:rPr lang="en-US" altLang="en-US" sz="2000">
                <a:latin typeface="Book Antiqua" panose="02040602050305030304" pitchFamily="18" charset="0"/>
              </a:rPr>
              <a:t> </a:t>
            </a:r>
            <a:r>
              <a:rPr lang="en-US" altLang="en-US">
                <a:latin typeface="Book Antiqua" panose="02040602050305030304" pitchFamily="18" charset="0"/>
              </a:rPr>
              <a:t>= t</a:t>
            </a:r>
            <a:r>
              <a:rPr lang="en-US" altLang="en-US" baseline="-25000">
                <a:latin typeface="Book Antiqua" panose="02040602050305030304" pitchFamily="18" charset="0"/>
              </a:rPr>
              <a:t>i</a:t>
            </a:r>
            <a:r>
              <a:rPr lang="en-US" altLang="en-US" sz="2000">
                <a:latin typeface="Book Antiqua" panose="02040602050305030304" pitchFamily="18" charset="0"/>
              </a:rPr>
              <a:t>	F(t</a:t>
            </a:r>
            <a:r>
              <a:rPr lang="en-US" altLang="en-US" sz="2000" baseline="-25000">
                <a:latin typeface="Book Antiqua" panose="02040602050305030304" pitchFamily="18" charset="0"/>
              </a:rPr>
              <a:t>i</a:t>
            </a:r>
            <a:r>
              <a:rPr lang="en-US" altLang="en-US" sz="2000">
                <a:latin typeface="Book Antiqua" panose="02040602050305030304" pitchFamily="18" charset="0"/>
              </a:rPr>
              <a:t>)	 y</a:t>
            </a:r>
            <a:r>
              <a:rPr lang="en-US" altLang="en-US" sz="2000" baseline="-25000">
                <a:latin typeface="Book Antiqua" panose="02040602050305030304" pitchFamily="18" charset="0"/>
              </a:rPr>
              <a:t>i</a:t>
            </a:r>
            <a:r>
              <a:rPr lang="en-US" altLang="en-US" sz="2000">
                <a:latin typeface="Book Antiqua" panose="02040602050305030304" pitchFamily="18" charset="0"/>
              </a:rPr>
              <a:t> = </a:t>
            </a:r>
            <a:r>
              <a:rPr lang="en-US" altLang="en-US">
                <a:latin typeface="Book Antiqua" panose="02040602050305030304" pitchFamily="18" charset="0"/>
              </a:rPr>
              <a:t>z</a:t>
            </a:r>
            <a:r>
              <a:rPr lang="en-US" altLang="en-US" baseline="-25000">
                <a:latin typeface="Book Antiqua" panose="02040602050305030304" pitchFamily="18" charset="0"/>
              </a:rPr>
              <a:t>i</a:t>
            </a:r>
            <a:r>
              <a:rPr lang="en-US" altLang="en-US">
                <a:latin typeface="Book Antiqua" panose="02040602050305030304" pitchFamily="18" charset="0"/>
              </a:rPr>
              <a:t>	</a:t>
            </a:r>
          </a:p>
          <a:p>
            <a:pPr>
              <a:lnSpc>
                <a:spcPct val="50000"/>
              </a:lnSpc>
              <a:spcBef>
                <a:spcPct val="36000"/>
              </a:spcBef>
              <a:spcAft>
                <a:spcPct val="22000"/>
              </a:spcAft>
            </a:pPr>
            <a:r>
              <a:rPr lang="en-US" altLang="en-US" sz="1600">
                <a:latin typeface="Book Antiqua" panose="02040602050305030304" pitchFamily="18" charset="0"/>
              </a:rPr>
              <a:t>1	68.0	0.0343	-1.8211	</a:t>
            </a:r>
          </a:p>
          <a:p>
            <a:pPr>
              <a:lnSpc>
                <a:spcPct val="50000"/>
              </a:lnSpc>
              <a:spcBef>
                <a:spcPct val="36000"/>
              </a:spcBef>
              <a:spcAft>
                <a:spcPct val="22000"/>
              </a:spcAft>
            </a:pPr>
            <a:r>
              <a:rPr lang="en-US" altLang="en-US" sz="1600">
                <a:latin typeface="Book Antiqua" panose="02040602050305030304" pitchFamily="18" charset="0"/>
              </a:rPr>
              <a:t>2	69.6	0.0833	-1.3832	</a:t>
            </a:r>
          </a:p>
          <a:p>
            <a:pPr>
              <a:lnSpc>
                <a:spcPct val="50000"/>
              </a:lnSpc>
              <a:spcBef>
                <a:spcPct val="36000"/>
              </a:spcBef>
              <a:spcAft>
                <a:spcPct val="22000"/>
              </a:spcAft>
            </a:pPr>
            <a:r>
              <a:rPr lang="en-US" altLang="en-US" sz="1600">
                <a:latin typeface="Book Antiqua" panose="02040602050305030304" pitchFamily="18" charset="0"/>
              </a:rPr>
              <a:t>3	71.1	0.1324	-1.1151	</a:t>
            </a:r>
          </a:p>
          <a:p>
            <a:pPr>
              <a:lnSpc>
                <a:spcPct val="50000"/>
              </a:lnSpc>
              <a:spcBef>
                <a:spcPct val="36000"/>
              </a:spcBef>
              <a:spcAft>
                <a:spcPct val="22000"/>
              </a:spcAft>
            </a:pPr>
            <a:r>
              <a:rPr lang="en-US" altLang="en-US" sz="1600">
                <a:latin typeface="Book Antiqua" panose="02040602050305030304" pitchFamily="18" charset="0"/>
              </a:rPr>
              <a:t>4	71.4	0.1814	-0.9100	</a:t>
            </a:r>
          </a:p>
          <a:p>
            <a:pPr>
              <a:lnSpc>
                <a:spcPct val="50000"/>
              </a:lnSpc>
              <a:spcBef>
                <a:spcPct val="36000"/>
              </a:spcBef>
              <a:spcAft>
                <a:spcPct val="22000"/>
              </a:spcAft>
            </a:pPr>
            <a:r>
              <a:rPr lang="en-US" altLang="en-US" sz="1600">
                <a:latin typeface="Book Antiqua" panose="02040602050305030304" pitchFamily="18" charset="0"/>
              </a:rPr>
              <a:t>5	74.3	0.2304	-0.7375	</a:t>
            </a:r>
          </a:p>
          <a:p>
            <a:pPr>
              <a:lnSpc>
                <a:spcPct val="50000"/>
              </a:lnSpc>
              <a:spcBef>
                <a:spcPct val="36000"/>
              </a:spcBef>
              <a:spcAft>
                <a:spcPct val="22000"/>
              </a:spcAft>
            </a:pPr>
            <a:r>
              <a:rPr lang="en-US" altLang="en-US" sz="1600">
                <a:latin typeface="Book Antiqua" panose="02040602050305030304" pitchFamily="18" charset="0"/>
              </a:rPr>
              <a:t>6	74.6	0.2794	-0.5846	</a:t>
            </a:r>
          </a:p>
          <a:p>
            <a:pPr>
              <a:lnSpc>
                <a:spcPct val="50000"/>
              </a:lnSpc>
              <a:spcBef>
                <a:spcPct val="36000"/>
              </a:spcBef>
              <a:spcAft>
                <a:spcPct val="22000"/>
              </a:spcAft>
            </a:pPr>
            <a:r>
              <a:rPr lang="en-US" altLang="en-US" sz="1600">
                <a:latin typeface="Book Antiqua" panose="02040602050305030304" pitchFamily="18" charset="0"/>
              </a:rPr>
              <a:t>7	75.5	0.3284	-0.4443	</a:t>
            </a:r>
          </a:p>
          <a:p>
            <a:pPr>
              <a:lnSpc>
                <a:spcPct val="50000"/>
              </a:lnSpc>
              <a:spcBef>
                <a:spcPct val="36000"/>
              </a:spcBef>
              <a:spcAft>
                <a:spcPct val="22000"/>
              </a:spcAft>
            </a:pPr>
            <a:r>
              <a:rPr lang="en-US" altLang="en-US" sz="1600">
                <a:latin typeface="Book Antiqua" panose="02040602050305030304" pitchFamily="18" charset="0"/>
              </a:rPr>
              <a:t>8	77.6	0.3775	-0.3121	</a:t>
            </a:r>
          </a:p>
          <a:p>
            <a:pPr>
              <a:lnSpc>
                <a:spcPct val="50000"/>
              </a:lnSpc>
              <a:spcBef>
                <a:spcPct val="36000"/>
              </a:spcBef>
              <a:spcAft>
                <a:spcPct val="22000"/>
              </a:spcAft>
            </a:pPr>
            <a:r>
              <a:rPr lang="en-US" altLang="en-US" sz="1600">
                <a:latin typeface="Book Antiqua" panose="02040602050305030304" pitchFamily="18" charset="0"/>
              </a:rPr>
              <a:t>9	77.8	0.4265	-0.1853	</a:t>
            </a:r>
          </a:p>
          <a:p>
            <a:pPr>
              <a:lnSpc>
                <a:spcPct val="50000"/>
              </a:lnSpc>
              <a:spcBef>
                <a:spcPct val="36000"/>
              </a:spcBef>
              <a:spcAft>
                <a:spcPct val="22000"/>
              </a:spcAft>
            </a:pPr>
            <a:r>
              <a:rPr lang="en-US" altLang="en-US" sz="1600">
                <a:latin typeface="Book Antiqua" panose="02040602050305030304" pitchFamily="18" charset="0"/>
              </a:rPr>
              <a:t>10	78.0	0.4755	-0.0615	</a:t>
            </a:r>
          </a:p>
          <a:p>
            <a:pPr>
              <a:lnSpc>
                <a:spcPct val="50000"/>
              </a:lnSpc>
              <a:spcBef>
                <a:spcPct val="36000"/>
              </a:spcBef>
              <a:spcAft>
                <a:spcPct val="22000"/>
              </a:spcAft>
            </a:pPr>
            <a:r>
              <a:rPr lang="en-US" altLang="en-US" sz="1600">
                <a:latin typeface="Book Antiqua" panose="02040602050305030304" pitchFamily="18" charset="0"/>
              </a:rPr>
              <a:t>11	78.2	0.5245	0.0615	</a:t>
            </a:r>
          </a:p>
          <a:p>
            <a:pPr>
              <a:lnSpc>
                <a:spcPct val="50000"/>
              </a:lnSpc>
              <a:spcBef>
                <a:spcPct val="36000"/>
              </a:spcBef>
              <a:spcAft>
                <a:spcPct val="22000"/>
              </a:spcAft>
            </a:pPr>
            <a:r>
              <a:rPr lang="en-US" altLang="en-US" sz="1600">
                <a:latin typeface="Book Antiqua" panose="02040602050305030304" pitchFamily="18" charset="0"/>
              </a:rPr>
              <a:t>12	80.2	0.5735	0.1853	</a:t>
            </a:r>
          </a:p>
          <a:p>
            <a:pPr>
              <a:lnSpc>
                <a:spcPct val="50000"/>
              </a:lnSpc>
              <a:spcBef>
                <a:spcPct val="36000"/>
              </a:spcBef>
              <a:spcAft>
                <a:spcPct val="22000"/>
              </a:spcAft>
            </a:pPr>
            <a:r>
              <a:rPr lang="en-US" altLang="en-US" sz="1600">
                <a:latin typeface="Book Antiqua" panose="02040602050305030304" pitchFamily="18" charset="0"/>
              </a:rPr>
              <a:t>13	80.3	0.6225	0.3121	</a:t>
            </a:r>
          </a:p>
          <a:p>
            <a:pPr>
              <a:lnSpc>
                <a:spcPct val="50000"/>
              </a:lnSpc>
              <a:spcBef>
                <a:spcPct val="36000"/>
              </a:spcBef>
              <a:spcAft>
                <a:spcPct val="22000"/>
              </a:spcAft>
            </a:pPr>
            <a:r>
              <a:rPr lang="en-US" altLang="en-US" sz="1600">
                <a:latin typeface="Book Antiqua" panose="02040602050305030304" pitchFamily="18" charset="0"/>
              </a:rPr>
              <a:t>14	81.9	0.6716	0.4443	</a:t>
            </a:r>
          </a:p>
          <a:p>
            <a:pPr>
              <a:lnSpc>
                <a:spcPct val="50000"/>
              </a:lnSpc>
              <a:spcBef>
                <a:spcPct val="36000"/>
              </a:spcBef>
              <a:spcAft>
                <a:spcPct val="22000"/>
              </a:spcAft>
            </a:pPr>
            <a:r>
              <a:rPr lang="en-US" altLang="en-US" sz="1600">
                <a:latin typeface="Book Antiqua" panose="02040602050305030304" pitchFamily="18" charset="0"/>
              </a:rPr>
              <a:t>15	83.0	0.7206	0.5846	</a:t>
            </a:r>
          </a:p>
          <a:p>
            <a:pPr>
              <a:lnSpc>
                <a:spcPct val="50000"/>
              </a:lnSpc>
              <a:spcBef>
                <a:spcPct val="36000"/>
              </a:spcBef>
              <a:spcAft>
                <a:spcPct val="22000"/>
              </a:spcAft>
            </a:pPr>
            <a:r>
              <a:rPr lang="en-US" altLang="en-US" sz="1600">
                <a:latin typeface="Book Antiqua" panose="02040602050305030304" pitchFamily="18" charset="0"/>
              </a:rPr>
              <a:t>16	85.6	0.7696	0.7375	</a:t>
            </a:r>
          </a:p>
          <a:p>
            <a:pPr>
              <a:lnSpc>
                <a:spcPct val="50000"/>
              </a:lnSpc>
              <a:spcBef>
                <a:spcPct val="36000"/>
              </a:spcBef>
              <a:spcAft>
                <a:spcPct val="22000"/>
              </a:spcAft>
            </a:pPr>
            <a:r>
              <a:rPr lang="en-US" altLang="en-US" sz="1600">
                <a:latin typeface="Book Antiqua" panose="02040602050305030304" pitchFamily="18" charset="0"/>
              </a:rPr>
              <a:t>17	87.4	0.8186	0.9100	</a:t>
            </a:r>
          </a:p>
          <a:p>
            <a:pPr>
              <a:lnSpc>
                <a:spcPct val="50000"/>
              </a:lnSpc>
              <a:spcBef>
                <a:spcPct val="36000"/>
              </a:spcBef>
              <a:spcAft>
                <a:spcPct val="22000"/>
              </a:spcAft>
            </a:pPr>
            <a:r>
              <a:rPr lang="en-US" altLang="en-US" sz="1600">
                <a:latin typeface="Book Antiqua" panose="02040602050305030304" pitchFamily="18" charset="0"/>
              </a:rPr>
              <a:t>18	87.7	0.8676	1.1151	</a:t>
            </a:r>
          </a:p>
          <a:p>
            <a:pPr>
              <a:lnSpc>
                <a:spcPct val="50000"/>
              </a:lnSpc>
              <a:spcBef>
                <a:spcPct val="36000"/>
              </a:spcBef>
              <a:spcAft>
                <a:spcPct val="22000"/>
              </a:spcAft>
            </a:pPr>
            <a:r>
              <a:rPr lang="en-US" altLang="en-US" sz="1600">
                <a:latin typeface="Book Antiqua" panose="02040602050305030304" pitchFamily="18" charset="0"/>
              </a:rPr>
              <a:t>19	88.4	0.9167	1.3832	</a:t>
            </a:r>
          </a:p>
          <a:p>
            <a:pPr>
              <a:lnSpc>
                <a:spcPct val="50000"/>
              </a:lnSpc>
              <a:spcBef>
                <a:spcPct val="36000"/>
              </a:spcBef>
              <a:spcAft>
                <a:spcPct val="22000"/>
              </a:spcAft>
            </a:pPr>
            <a:r>
              <a:rPr lang="en-US" altLang="en-US" sz="1600">
                <a:latin typeface="Book Antiqua" panose="02040602050305030304" pitchFamily="18" charset="0"/>
              </a:rPr>
              <a:t>20	98.3	0.9657	1.8211</a:t>
            </a:r>
          </a:p>
        </p:txBody>
      </p:sp>
      <p:grpSp>
        <p:nvGrpSpPr>
          <p:cNvPr id="17415" name="Group 4"/>
          <p:cNvGrpSpPr>
            <a:grpSpLocks/>
          </p:cNvGrpSpPr>
          <p:nvPr/>
        </p:nvGrpSpPr>
        <p:grpSpPr bwMode="auto">
          <a:xfrm>
            <a:off x="3200400" y="1295400"/>
            <a:ext cx="4300538" cy="676275"/>
            <a:chOff x="2016" y="816"/>
            <a:chExt cx="2709" cy="426"/>
          </a:xfrm>
        </p:grpSpPr>
        <p:sp>
          <p:nvSpPr>
            <p:cNvPr id="17418" name="Rectangle 5"/>
            <p:cNvSpPr>
              <a:spLocks noChangeArrowheads="1"/>
            </p:cNvSpPr>
            <p:nvPr/>
          </p:nvSpPr>
          <p:spPr bwMode="auto">
            <a:xfrm>
              <a:off x="3106" y="946"/>
              <a:ext cx="1619"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(i - 0.3) / (20 + 0.4)</a:t>
              </a:r>
            </a:p>
          </p:txBody>
        </p:sp>
        <p:sp>
          <p:nvSpPr>
            <p:cNvPr id="17419" name="Line 6"/>
            <p:cNvSpPr>
              <a:spLocks noChangeShapeType="1"/>
            </p:cNvSpPr>
            <p:nvPr/>
          </p:nvSpPr>
          <p:spPr bwMode="auto">
            <a:xfrm>
              <a:off x="2016" y="816"/>
              <a:ext cx="105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7"/>
          <p:cNvGrpSpPr>
            <a:grpSpLocks/>
          </p:cNvGrpSpPr>
          <p:nvPr/>
        </p:nvGrpSpPr>
        <p:grpSpPr bwMode="auto">
          <a:xfrm>
            <a:off x="4267200" y="2568575"/>
            <a:ext cx="2832100" cy="469900"/>
            <a:chOff x="2688" y="1618"/>
            <a:chExt cx="1784" cy="296"/>
          </a:xfrm>
          <a:noFill/>
        </p:grpSpPr>
        <p:sp>
          <p:nvSpPr>
            <p:cNvPr id="26632" name="Rectangle 8"/>
            <p:cNvSpPr>
              <a:spLocks noChangeArrowheads="1"/>
            </p:cNvSpPr>
            <p:nvPr/>
          </p:nvSpPr>
          <p:spPr bwMode="auto">
            <a:xfrm>
              <a:off x="3202" y="1618"/>
              <a:ext cx="1270" cy="296"/>
            </a:xfrm>
            <a:prstGeom prst="rect">
              <a:avLst/>
            </a:prstGeom>
            <a:grpFill/>
            <a:ln w="12700">
              <a:solidFill>
                <a:schemeClr val="tx1"/>
              </a:solidFill>
              <a:miter lim="800000"/>
              <a:headEnd/>
              <a:tailEnd/>
            </a:ln>
            <a:effectLst/>
          </p:spPr>
          <p:txBody>
            <a:bodyPr wrap="none" lIns="92075" tIns="46038" rIns="92075" bIns="46038">
              <a:spAutoFit/>
            </a:bodyPr>
            <a:lstStyle/>
            <a:p>
              <a:pPr>
                <a:defRPr/>
              </a:pPr>
              <a:r>
                <a:rPr lang="en-US">
                  <a:latin typeface="Times New Roman" pitchFamily="18" charset="0"/>
                </a:rPr>
                <a:t>Normal Tables</a:t>
              </a:r>
            </a:p>
          </p:txBody>
        </p:sp>
        <p:sp>
          <p:nvSpPr>
            <p:cNvPr id="26633" name="Line 9"/>
            <p:cNvSpPr>
              <a:spLocks noChangeShapeType="1"/>
            </p:cNvSpPr>
            <p:nvPr/>
          </p:nvSpPr>
          <p:spPr bwMode="auto">
            <a:xfrm>
              <a:off x="2688" y="1632"/>
              <a:ext cx="480" cy="144"/>
            </a:xfrm>
            <a:prstGeom prst="line">
              <a:avLst/>
            </a:prstGeom>
            <a:grpFill/>
            <a:ln w="25400">
              <a:solidFill>
                <a:schemeClr val="tx1"/>
              </a:solidFill>
              <a:round/>
              <a:headEnd type="stealth" w="med" len="lg"/>
              <a:tailEnd type="none" w="sm" len="sm"/>
            </a:ln>
            <a:effectLst/>
          </p:spPr>
          <p:txBody>
            <a:bodyPr wrap="none" anchor="ctr"/>
            <a:lstStyle/>
            <a:p>
              <a:pPr>
                <a:defRPr/>
              </a:pPr>
              <a:endParaRPr lang="en-US"/>
            </a:p>
          </p:txBody>
        </p:sp>
      </p:grpSp>
      <p:sp>
        <p:nvSpPr>
          <p:cNvPr id="17417" name="Rectangle 10"/>
          <p:cNvSpPr>
            <a:spLocks noChangeArrowheads="1"/>
          </p:cNvSpPr>
          <p:nvPr/>
        </p:nvSpPr>
        <p:spPr bwMode="auto">
          <a:xfrm>
            <a:off x="4248150" y="3254375"/>
            <a:ext cx="4830763" cy="1930400"/>
          </a:xfrm>
          <a:prstGeom prst="rect">
            <a:avLst/>
          </a:prstGeom>
          <a:solidFill>
            <a:srgbClr val="F0D678"/>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Impact" panose="020B0806030902050204" pitchFamily="34" charset="0"/>
              </a:rPr>
              <a:t> INTERCEPT - a                             = -9.81565 </a:t>
            </a:r>
          </a:p>
          <a:p>
            <a:r>
              <a:rPr lang="en-US" altLang="en-US">
                <a:latin typeface="Impact" panose="020B0806030902050204" pitchFamily="34" charset="0"/>
              </a:rPr>
              <a:t> SLOPE - b                                       = 0.123553 </a:t>
            </a:r>
          </a:p>
          <a:p>
            <a:r>
              <a:rPr lang="en-US" altLang="en-US">
                <a:latin typeface="Impact" panose="020B0806030902050204" pitchFamily="34" charset="0"/>
              </a:rPr>
              <a:t> Estimated SIGMA (</a:t>
            </a:r>
            <a:r>
              <a:rPr lang="en-US" altLang="en-US">
                <a:latin typeface="Symbol" panose="05050102010706020507" pitchFamily="18" charset="2"/>
              </a:rPr>
              <a:t>s</a:t>
            </a:r>
            <a:r>
              <a:rPr lang="en-US" altLang="en-US">
                <a:latin typeface="Impact" panose="020B0806030902050204" pitchFamily="34" charset="0"/>
              </a:rPr>
              <a:t>) = 1/b = 8.0937</a:t>
            </a:r>
          </a:p>
          <a:p>
            <a:r>
              <a:rPr lang="en-US" altLang="en-US">
                <a:latin typeface="Impact" panose="020B0806030902050204" pitchFamily="34" charset="0"/>
              </a:rPr>
              <a:t> Estimated MEAN = -a/b         = 79.445 </a:t>
            </a:r>
          </a:p>
          <a:p>
            <a:r>
              <a:rPr lang="en-US" altLang="en-US">
                <a:latin typeface="Impact" panose="020B0806030902050204" pitchFamily="34" charset="0"/>
              </a:rPr>
              <a:t> Index of Fit  = R                           = 0.979 </a:t>
            </a:r>
          </a:p>
        </p:txBody>
      </p:sp>
      <p:graphicFrame>
        <p:nvGraphicFramePr>
          <p:cNvPr id="17410" name="Object 11"/>
          <p:cNvGraphicFramePr>
            <a:graphicFrameLocks/>
          </p:cNvGraphicFramePr>
          <p:nvPr/>
        </p:nvGraphicFramePr>
        <p:xfrm>
          <a:off x="4852988" y="5414963"/>
          <a:ext cx="3798887" cy="1036637"/>
        </p:xfrm>
        <a:graphic>
          <a:graphicData uri="http://schemas.openxmlformats.org/presentationml/2006/ole">
            <mc:AlternateContent xmlns:mc="http://schemas.openxmlformats.org/markup-compatibility/2006">
              <mc:Choice xmlns:v="urn:schemas-microsoft-com:vml" Requires="v">
                <p:oleObj spid="_x0000_s17420" name="Equation" r:id="rId4" imgW="1549080" imgH="431640" progId="Equation.3">
                  <p:embed/>
                </p:oleObj>
              </mc:Choice>
              <mc:Fallback>
                <p:oleObj name="Equation" r:id="rId4" imgW="1549080" imgH="431640" progId="Equation.3">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2988" y="5414963"/>
                        <a:ext cx="3798887" cy="1036637"/>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95400" y="457200"/>
            <a:ext cx="7107238" cy="790575"/>
          </a:xfrm>
        </p:spPr>
        <p:txBody>
          <a:bodyPr/>
          <a:lstStyle/>
          <a:p>
            <a:r>
              <a:rPr lang="en-US" altLang="en-US" sz="3600"/>
              <a:t>Example – Normal Probability Plot</a:t>
            </a:r>
          </a:p>
        </p:txBody>
      </p:sp>
      <p:sp>
        <p:nvSpPr>
          <p:cNvPr id="5" name="Date Placeholder 2"/>
          <p:cNvSpPr>
            <a:spLocks noGrp="1"/>
          </p:cNvSpPr>
          <p:nvPr>
            <p:ph type="dt" sz="quarter" idx="10"/>
          </p:nvPr>
        </p:nvSpPr>
        <p:spPr/>
        <p:txBody>
          <a:bodyPr/>
          <a:lstStyle/>
          <a:p>
            <a:pPr>
              <a:defRPr/>
            </a:pPr>
            <a:r>
              <a:rPr lang="en-US"/>
              <a:t>Chapter 15</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F1A1236-3BF9-4C02-8C17-576500A4743F}"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18434" name="Object 3"/>
          <p:cNvGraphicFramePr>
            <a:graphicFrameLocks/>
          </p:cNvGraphicFramePr>
          <p:nvPr/>
        </p:nvGraphicFramePr>
        <p:xfrm>
          <a:off x="685800" y="1066800"/>
          <a:ext cx="5562600" cy="4648200"/>
        </p:xfrm>
        <a:graphic>
          <a:graphicData uri="http://schemas.openxmlformats.org/presentationml/2006/ole">
            <mc:AlternateContent xmlns:mc="http://schemas.openxmlformats.org/markup-compatibility/2006">
              <mc:Choice xmlns:v="urn:schemas-microsoft-com:vml" Requires="v">
                <p:oleObj spid="_x0000_s18439"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t="16438"/>
                      <a:stretch>
                        <a:fillRect/>
                      </a:stretch>
                    </p:blipFill>
                    <p:spPr bwMode="auto">
                      <a:xfrm>
                        <a:off x="685800" y="1066800"/>
                        <a:ext cx="5562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Rectangle 4"/>
          <p:cNvSpPr>
            <a:spLocks noChangeArrowheads="1"/>
          </p:cNvSpPr>
          <p:nvPr/>
        </p:nvSpPr>
        <p:spPr bwMode="auto">
          <a:xfrm>
            <a:off x="4114800" y="3810000"/>
            <a:ext cx="3273425" cy="469900"/>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Y = .123553 X - 9.81565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371600" y="304800"/>
            <a:ext cx="7107238" cy="790575"/>
          </a:xfrm>
        </p:spPr>
        <p:txBody>
          <a:bodyPr/>
          <a:lstStyle/>
          <a:p>
            <a:r>
              <a:rPr lang="en-US" altLang="en-US"/>
              <a:t>Lognormal Plots</a:t>
            </a:r>
          </a:p>
        </p:txBody>
      </p:sp>
      <p:sp>
        <p:nvSpPr>
          <p:cNvPr id="6" name="Date Placeholder 2"/>
          <p:cNvSpPr>
            <a:spLocks noGrp="1"/>
          </p:cNvSpPr>
          <p:nvPr>
            <p:ph type="dt" sz="quarter" idx="10"/>
          </p:nvPr>
        </p:nvSpPr>
        <p:spPr/>
        <p:txBody>
          <a:bodyPr/>
          <a:lstStyle/>
          <a:p>
            <a:pPr>
              <a:defRPr/>
            </a:pPr>
            <a:r>
              <a:rPr lang="en-US"/>
              <a:t>Chapter 15</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131C6A5-09EB-4FF7-BF89-03EB04A867A5}"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graphicFrame>
        <p:nvGraphicFramePr>
          <p:cNvPr id="19458" name="Object 3"/>
          <p:cNvGraphicFramePr>
            <a:graphicFrameLocks/>
          </p:cNvGraphicFramePr>
          <p:nvPr/>
        </p:nvGraphicFramePr>
        <p:xfrm>
          <a:off x="1465263" y="1371600"/>
          <a:ext cx="5441950" cy="2420938"/>
        </p:xfrm>
        <a:graphic>
          <a:graphicData uri="http://schemas.openxmlformats.org/presentationml/2006/ole">
            <mc:AlternateContent xmlns:mc="http://schemas.openxmlformats.org/markup-compatibility/2006">
              <mc:Choice xmlns:v="urn:schemas-microsoft-com:vml" Requires="v">
                <p:oleObj spid="_x0000_s19464" name="Equation" r:id="rId4" imgW="1981080" imgH="888840" progId="Equation.DSMT4">
                  <p:embed/>
                </p:oleObj>
              </mc:Choice>
              <mc:Fallback>
                <p:oleObj name="Equation" r:id="rId4" imgW="1981080" imgH="88884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1371600"/>
                        <a:ext cx="5441950"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Rectangle 4"/>
          <p:cNvSpPr>
            <a:spLocks noChangeArrowheads="1"/>
          </p:cNvSpPr>
          <p:nvPr/>
        </p:nvSpPr>
        <p:spPr bwMode="auto">
          <a:xfrm>
            <a:off x="588963" y="4046538"/>
            <a:ext cx="81502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t>set:   x</a:t>
            </a:r>
            <a:r>
              <a:rPr lang="en-US" altLang="en-US" sz="2800" baseline="-25000"/>
              <a:t>i</a:t>
            </a:r>
            <a:r>
              <a:rPr lang="en-US" altLang="en-US" sz="2800"/>
              <a:t> = ln t</a:t>
            </a:r>
            <a:r>
              <a:rPr lang="en-US" altLang="en-US" sz="2800" baseline="-25000"/>
              <a:t>i</a:t>
            </a:r>
            <a:r>
              <a:rPr lang="en-US" altLang="en-US" sz="2800"/>
              <a:t>   and   y</a:t>
            </a:r>
            <a:r>
              <a:rPr lang="en-US" altLang="en-US" sz="2800" baseline="-25000"/>
              <a:t>i</a:t>
            </a:r>
            <a:r>
              <a:rPr lang="en-US" altLang="en-US" sz="2800"/>
              <a:t> = z</a:t>
            </a:r>
            <a:r>
              <a:rPr lang="en-US" altLang="en-US" sz="2800" baseline="-25000"/>
              <a:t>i</a:t>
            </a:r>
            <a:r>
              <a:rPr lang="en-US" altLang="en-US">
                <a:latin typeface="Times New Roman" panose="02020603050405020304" pitchFamily="18" charset="0"/>
              </a:rPr>
              <a:t> </a:t>
            </a:r>
            <a:r>
              <a:rPr lang="en-US" altLang="en-US" sz="2800">
                <a:latin typeface="Times New Roman" panose="02020603050405020304" pitchFamily="18" charset="0"/>
              </a:rPr>
              <a:t>and apply the L-S fomulae</a:t>
            </a:r>
          </a:p>
        </p:txBody>
      </p:sp>
      <p:graphicFrame>
        <p:nvGraphicFramePr>
          <p:cNvPr id="19459" name="Object 5"/>
          <p:cNvGraphicFramePr>
            <a:graphicFrameLocks/>
          </p:cNvGraphicFramePr>
          <p:nvPr/>
        </p:nvGraphicFramePr>
        <p:xfrm>
          <a:off x="1871663" y="4876800"/>
          <a:ext cx="4910137" cy="1223963"/>
        </p:xfrm>
        <a:graphic>
          <a:graphicData uri="http://schemas.openxmlformats.org/presentationml/2006/ole">
            <mc:AlternateContent xmlns:mc="http://schemas.openxmlformats.org/markup-compatibility/2006">
              <mc:Choice xmlns:v="urn:schemas-microsoft-com:vml" Requires="v">
                <p:oleObj spid="_x0000_s19465" name="Equation" r:id="rId6" imgW="1536480" imgH="393480" progId="Equation.3">
                  <p:embed/>
                </p:oleObj>
              </mc:Choice>
              <mc:Fallback>
                <p:oleObj name="Equation" r:id="rId6" imgW="1536480" imgH="3934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1663" y="4876800"/>
                        <a:ext cx="4910137"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95400" y="457200"/>
            <a:ext cx="7107238" cy="790575"/>
          </a:xfrm>
        </p:spPr>
        <p:txBody>
          <a:bodyPr/>
          <a:lstStyle/>
          <a:p>
            <a:r>
              <a:rPr lang="en-US" altLang="en-US"/>
              <a:t>Example</a:t>
            </a:r>
          </a:p>
        </p:txBody>
      </p:sp>
      <p:sp>
        <p:nvSpPr>
          <p:cNvPr id="12" name="Date Placeholder 2"/>
          <p:cNvSpPr>
            <a:spLocks noGrp="1"/>
          </p:cNvSpPr>
          <p:nvPr>
            <p:ph type="dt" sz="quarter" idx="10"/>
          </p:nvPr>
        </p:nvSpPr>
        <p:spPr/>
        <p:txBody>
          <a:bodyPr/>
          <a:lstStyle/>
          <a:p>
            <a:pPr>
              <a:defRPr/>
            </a:pPr>
            <a:r>
              <a:rPr lang="en-US"/>
              <a:t>Chapter 15</a:t>
            </a:r>
          </a:p>
        </p:txBody>
      </p:sp>
      <p:sp>
        <p:nvSpPr>
          <p:cNvPr id="13"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9220FC1-4794-41D0-8C5C-1B460E59EDEA}"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39941" name="Rectangle 3"/>
          <p:cNvSpPr>
            <a:spLocks noChangeArrowheads="1"/>
          </p:cNvSpPr>
          <p:nvPr/>
        </p:nvSpPr>
        <p:spPr bwMode="auto">
          <a:xfrm>
            <a:off x="511175" y="2233613"/>
            <a:ext cx="3854450" cy="4376737"/>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36000"/>
              </a:spcBef>
            </a:pPr>
            <a:r>
              <a:rPr lang="en-US" altLang="en-US" sz="2000">
                <a:latin typeface="Book Antiqua" panose="02040602050305030304" pitchFamily="18" charset="0"/>
              </a:rPr>
              <a:t>i	t</a:t>
            </a:r>
            <a:r>
              <a:rPr lang="en-US" altLang="en-US" sz="2000" baseline="-25000">
                <a:latin typeface="Book Antiqua" panose="02040602050305030304" pitchFamily="18" charset="0"/>
              </a:rPr>
              <a:t>i</a:t>
            </a:r>
            <a:r>
              <a:rPr lang="en-US" altLang="en-US" sz="2000">
                <a:latin typeface="Book Antiqua" panose="02040602050305030304" pitchFamily="18" charset="0"/>
              </a:rPr>
              <a:t>	F(t</a:t>
            </a:r>
            <a:r>
              <a:rPr lang="en-US" altLang="en-US" sz="2000" baseline="-25000">
                <a:latin typeface="Book Antiqua" panose="02040602050305030304" pitchFamily="18" charset="0"/>
              </a:rPr>
              <a:t>i</a:t>
            </a:r>
            <a:r>
              <a:rPr lang="en-US" altLang="en-US" sz="2000">
                <a:latin typeface="Book Antiqua" panose="02040602050305030304" pitchFamily="18" charset="0"/>
              </a:rPr>
              <a:t>)	   z</a:t>
            </a:r>
            <a:r>
              <a:rPr lang="en-US" altLang="en-US" sz="2000" baseline="-25000">
                <a:latin typeface="Book Antiqua" panose="02040602050305030304" pitchFamily="18" charset="0"/>
              </a:rPr>
              <a:t>i</a:t>
            </a:r>
          </a:p>
          <a:p>
            <a:pPr>
              <a:spcBef>
                <a:spcPct val="36000"/>
              </a:spcBef>
            </a:pPr>
            <a:r>
              <a:rPr lang="en-US" altLang="en-US" sz="1600">
                <a:latin typeface="Book Antiqua" panose="02040602050305030304" pitchFamily="18" charset="0"/>
              </a:rPr>
              <a:t>1	44.0	0.0276	-1.9173	</a:t>
            </a:r>
            <a:endParaRPr lang="en-US" altLang="en-US" sz="2000">
              <a:latin typeface="Book Antiqua" panose="02040602050305030304" pitchFamily="18" charset="0"/>
            </a:endParaRPr>
          </a:p>
          <a:p>
            <a:pPr>
              <a:lnSpc>
                <a:spcPct val="50000"/>
              </a:lnSpc>
              <a:spcBef>
                <a:spcPct val="36000"/>
              </a:spcBef>
              <a:spcAft>
                <a:spcPct val="22000"/>
              </a:spcAft>
            </a:pPr>
            <a:r>
              <a:rPr lang="en-US" altLang="en-US" sz="1600">
                <a:latin typeface="Book Antiqua" panose="02040602050305030304" pitchFamily="18" charset="0"/>
              </a:rPr>
              <a:t>2	47.1	0.0669	-1.4993	</a:t>
            </a:r>
          </a:p>
          <a:p>
            <a:pPr>
              <a:lnSpc>
                <a:spcPct val="50000"/>
              </a:lnSpc>
              <a:spcBef>
                <a:spcPct val="36000"/>
              </a:spcBef>
              <a:spcAft>
                <a:spcPct val="22000"/>
              </a:spcAft>
            </a:pPr>
            <a:r>
              <a:rPr lang="en-US" altLang="en-US" sz="1600">
                <a:latin typeface="Book Antiqua" panose="02040602050305030304" pitchFamily="18" charset="0"/>
              </a:rPr>
              <a:t>3	53.4	0.1063	-1.2465	</a:t>
            </a:r>
          </a:p>
          <a:p>
            <a:pPr>
              <a:lnSpc>
                <a:spcPct val="50000"/>
              </a:lnSpc>
              <a:spcBef>
                <a:spcPct val="36000"/>
              </a:spcBef>
              <a:spcAft>
                <a:spcPct val="22000"/>
              </a:spcAft>
            </a:pPr>
            <a:r>
              <a:rPr lang="en-US" altLang="en-US" sz="1600">
                <a:latin typeface="Book Antiqua" panose="02040602050305030304" pitchFamily="18" charset="0"/>
              </a:rPr>
              <a:t>4	59.8	0.1457	-1.0551	</a:t>
            </a:r>
          </a:p>
          <a:p>
            <a:pPr>
              <a:lnSpc>
                <a:spcPct val="50000"/>
              </a:lnSpc>
              <a:spcBef>
                <a:spcPct val="36000"/>
              </a:spcBef>
              <a:spcAft>
                <a:spcPct val="22000"/>
              </a:spcAft>
            </a:pPr>
            <a:r>
              <a:rPr lang="en-US" altLang="en-US" sz="1600">
                <a:latin typeface="Book Antiqua" panose="02040602050305030304" pitchFamily="18" charset="0"/>
              </a:rPr>
              <a:t>5	61.5	0.1850	-0.8965	</a:t>
            </a:r>
          </a:p>
          <a:p>
            <a:pPr>
              <a:lnSpc>
                <a:spcPct val="50000"/>
              </a:lnSpc>
              <a:spcBef>
                <a:spcPct val="36000"/>
              </a:spcBef>
              <a:spcAft>
                <a:spcPct val="22000"/>
              </a:spcAft>
            </a:pPr>
            <a:r>
              <a:rPr lang="en-US" altLang="en-US" sz="1600">
                <a:latin typeface="Book Antiqua" panose="02040602050305030304" pitchFamily="18" charset="0"/>
              </a:rPr>
              <a:t>6	77.0	0.2244	-0.7574	</a:t>
            </a:r>
          </a:p>
          <a:p>
            <a:pPr>
              <a:lnSpc>
                <a:spcPct val="50000"/>
              </a:lnSpc>
              <a:spcBef>
                <a:spcPct val="36000"/>
              </a:spcBef>
              <a:spcAft>
                <a:spcPct val="22000"/>
              </a:spcAft>
            </a:pPr>
            <a:r>
              <a:rPr lang="en-US" altLang="en-US" sz="1600">
                <a:latin typeface="Book Antiqua" panose="02040602050305030304" pitchFamily="18" charset="0"/>
              </a:rPr>
              <a:t>7	78.7	0.2638	-0.6317	</a:t>
            </a:r>
          </a:p>
          <a:p>
            <a:pPr>
              <a:lnSpc>
                <a:spcPct val="50000"/>
              </a:lnSpc>
              <a:spcBef>
                <a:spcPct val="36000"/>
              </a:spcBef>
              <a:spcAft>
                <a:spcPct val="22000"/>
              </a:spcAft>
            </a:pPr>
            <a:r>
              <a:rPr lang="en-US" altLang="en-US" sz="1600">
                <a:latin typeface="Book Antiqua" panose="02040602050305030304" pitchFamily="18" charset="0"/>
              </a:rPr>
              <a:t>8	84.8	0.3031	-0.5155	</a:t>
            </a:r>
          </a:p>
          <a:p>
            <a:pPr>
              <a:lnSpc>
                <a:spcPct val="50000"/>
              </a:lnSpc>
              <a:spcBef>
                <a:spcPct val="36000"/>
              </a:spcBef>
              <a:spcAft>
                <a:spcPct val="22000"/>
              </a:spcAft>
            </a:pPr>
            <a:r>
              <a:rPr lang="en-US" altLang="en-US" sz="1600">
                <a:latin typeface="Book Antiqua" panose="02040602050305030304" pitchFamily="18" charset="0"/>
              </a:rPr>
              <a:t>9	99.6	0.3425	-0.4057	</a:t>
            </a:r>
          </a:p>
          <a:p>
            <a:pPr>
              <a:lnSpc>
                <a:spcPct val="50000"/>
              </a:lnSpc>
              <a:spcBef>
                <a:spcPct val="36000"/>
              </a:spcBef>
              <a:spcAft>
                <a:spcPct val="22000"/>
              </a:spcAft>
            </a:pPr>
            <a:r>
              <a:rPr lang="en-US" altLang="en-US" sz="1600">
                <a:latin typeface="Book Antiqua" panose="02040602050305030304" pitchFamily="18" charset="0"/>
              </a:rPr>
              <a:t>10	100.8	0.3819	-0.3005	</a:t>
            </a:r>
          </a:p>
          <a:p>
            <a:pPr>
              <a:lnSpc>
                <a:spcPct val="50000"/>
              </a:lnSpc>
              <a:spcBef>
                <a:spcPct val="36000"/>
              </a:spcBef>
              <a:spcAft>
                <a:spcPct val="22000"/>
              </a:spcAft>
            </a:pPr>
            <a:r>
              <a:rPr lang="en-US" altLang="en-US" sz="1600">
                <a:latin typeface="Book Antiqua" panose="02040602050305030304" pitchFamily="18" charset="0"/>
              </a:rPr>
              <a:t>11	102.4	0.4213	-0.1986	</a:t>
            </a:r>
          </a:p>
          <a:p>
            <a:pPr>
              <a:lnSpc>
                <a:spcPct val="50000"/>
              </a:lnSpc>
              <a:spcBef>
                <a:spcPct val="36000"/>
              </a:spcBef>
              <a:spcAft>
                <a:spcPct val="22000"/>
              </a:spcAft>
            </a:pPr>
            <a:r>
              <a:rPr lang="en-US" altLang="en-US" sz="1600">
                <a:latin typeface="Book Antiqua" panose="02040602050305030304" pitchFamily="18" charset="0"/>
              </a:rPr>
              <a:t>12	104.6	0.4606	-0.0989	</a:t>
            </a:r>
          </a:p>
          <a:p>
            <a:pPr>
              <a:lnSpc>
                <a:spcPct val="50000"/>
              </a:lnSpc>
              <a:spcBef>
                <a:spcPct val="36000"/>
              </a:spcBef>
              <a:spcAft>
                <a:spcPct val="22000"/>
              </a:spcAft>
            </a:pPr>
            <a:r>
              <a:rPr lang="en-US" altLang="en-US" sz="1600">
                <a:latin typeface="Book Antiqua" panose="02040602050305030304" pitchFamily="18" charset="0"/>
              </a:rPr>
              <a:t>13	112.3	0.5000	0.0000	</a:t>
            </a:r>
          </a:p>
          <a:p>
            <a:pPr>
              <a:lnSpc>
                <a:spcPct val="50000"/>
              </a:lnSpc>
              <a:spcBef>
                <a:spcPct val="36000"/>
              </a:spcBef>
              <a:spcAft>
                <a:spcPct val="22000"/>
              </a:spcAft>
            </a:pPr>
            <a:r>
              <a:rPr lang="en-US" altLang="en-US" sz="1600">
                <a:latin typeface="Book Antiqua" panose="02040602050305030304" pitchFamily="18" charset="0"/>
              </a:rPr>
              <a:t>14	122.1	0.5394	0.0990	</a:t>
            </a:r>
          </a:p>
          <a:p>
            <a:pPr>
              <a:lnSpc>
                <a:spcPct val="50000"/>
              </a:lnSpc>
              <a:spcBef>
                <a:spcPct val="36000"/>
              </a:spcBef>
              <a:spcAft>
                <a:spcPct val="22000"/>
              </a:spcAft>
            </a:pPr>
            <a:r>
              <a:rPr lang="en-US" altLang="en-US" sz="1600">
                <a:latin typeface="Book Antiqua" panose="02040602050305030304" pitchFamily="18" charset="0"/>
              </a:rPr>
              <a:t>15	122.5	0.5787	0.1986	</a:t>
            </a:r>
          </a:p>
        </p:txBody>
      </p:sp>
      <p:sp>
        <p:nvSpPr>
          <p:cNvPr id="39942" name="Rectangle 4"/>
          <p:cNvSpPr>
            <a:spLocks noChangeArrowheads="1"/>
          </p:cNvSpPr>
          <p:nvPr/>
        </p:nvSpPr>
        <p:spPr bwMode="auto">
          <a:xfrm>
            <a:off x="4549775" y="2233613"/>
            <a:ext cx="3854450" cy="3254375"/>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36000"/>
              </a:spcBef>
            </a:pPr>
            <a:r>
              <a:rPr lang="en-US" altLang="en-US" sz="2000">
                <a:latin typeface="Book Antiqua" panose="02040602050305030304" pitchFamily="18" charset="0"/>
              </a:rPr>
              <a:t>i	t</a:t>
            </a:r>
            <a:r>
              <a:rPr lang="en-US" altLang="en-US" sz="2000" baseline="-25000">
                <a:latin typeface="Book Antiqua" panose="02040602050305030304" pitchFamily="18" charset="0"/>
              </a:rPr>
              <a:t>i</a:t>
            </a:r>
            <a:r>
              <a:rPr lang="en-US" altLang="en-US" sz="2000">
                <a:latin typeface="Book Antiqua" panose="02040602050305030304" pitchFamily="18" charset="0"/>
              </a:rPr>
              <a:t>	F(t</a:t>
            </a:r>
            <a:r>
              <a:rPr lang="en-US" altLang="en-US" sz="2000" baseline="-25000">
                <a:latin typeface="Book Antiqua" panose="02040602050305030304" pitchFamily="18" charset="0"/>
              </a:rPr>
              <a:t>i</a:t>
            </a:r>
            <a:r>
              <a:rPr lang="en-US" altLang="en-US" sz="2000">
                <a:latin typeface="Book Antiqua" panose="02040602050305030304" pitchFamily="18" charset="0"/>
              </a:rPr>
              <a:t>)	   z</a:t>
            </a:r>
            <a:r>
              <a:rPr lang="en-US" altLang="en-US" sz="2000" baseline="-25000">
                <a:latin typeface="Book Antiqua" panose="02040602050305030304" pitchFamily="18" charset="0"/>
              </a:rPr>
              <a:t>i</a:t>
            </a:r>
            <a:r>
              <a:rPr lang="en-US" altLang="en-US" sz="2000">
                <a:latin typeface="Book Antiqua" panose="02040602050305030304" pitchFamily="18" charset="0"/>
              </a:rPr>
              <a:t>	</a:t>
            </a:r>
          </a:p>
          <a:p>
            <a:pPr>
              <a:lnSpc>
                <a:spcPct val="50000"/>
              </a:lnSpc>
              <a:spcBef>
                <a:spcPct val="36000"/>
              </a:spcBef>
              <a:spcAft>
                <a:spcPct val="22000"/>
              </a:spcAft>
            </a:pPr>
            <a:endParaRPr lang="en-US" altLang="en-US" sz="1600">
              <a:latin typeface="Book Antiqua" panose="02040602050305030304" pitchFamily="18" charset="0"/>
            </a:endParaRPr>
          </a:p>
          <a:p>
            <a:pPr>
              <a:lnSpc>
                <a:spcPct val="50000"/>
              </a:lnSpc>
              <a:spcBef>
                <a:spcPct val="36000"/>
              </a:spcBef>
              <a:spcAft>
                <a:spcPct val="22000"/>
              </a:spcAft>
            </a:pPr>
            <a:r>
              <a:rPr lang="en-US" altLang="en-US" sz="1600">
                <a:latin typeface="Book Antiqua" panose="02040602050305030304" pitchFamily="18" charset="0"/>
              </a:rPr>
              <a:t>16	138.8	0.6181	0.3005	</a:t>
            </a:r>
          </a:p>
          <a:p>
            <a:pPr>
              <a:lnSpc>
                <a:spcPct val="50000"/>
              </a:lnSpc>
              <a:spcBef>
                <a:spcPct val="36000"/>
              </a:spcBef>
              <a:spcAft>
                <a:spcPct val="22000"/>
              </a:spcAft>
            </a:pPr>
            <a:r>
              <a:rPr lang="en-US" altLang="en-US" sz="1600">
                <a:latin typeface="Book Antiqua" panose="02040602050305030304" pitchFamily="18" charset="0"/>
              </a:rPr>
              <a:t>17	151.3	0.6575	0.4057	</a:t>
            </a:r>
          </a:p>
          <a:p>
            <a:pPr>
              <a:lnSpc>
                <a:spcPct val="50000"/>
              </a:lnSpc>
              <a:spcBef>
                <a:spcPct val="36000"/>
              </a:spcBef>
              <a:spcAft>
                <a:spcPct val="22000"/>
              </a:spcAft>
            </a:pPr>
            <a:r>
              <a:rPr lang="en-US" altLang="en-US" sz="1600">
                <a:latin typeface="Book Antiqua" panose="02040602050305030304" pitchFamily="18" charset="0"/>
              </a:rPr>
              <a:t>18	151.3	0.6969	0.5155	</a:t>
            </a:r>
          </a:p>
          <a:p>
            <a:pPr>
              <a:lnSpc>
                <a:spcPct val="50000"/>
              </a:lnSpc>
              <a:spcBef>
                <a:spcPct val="36000"/>
              </a:spcBef>
              <a:spcAft>
                <a:spcPct val="22000"/>
              </a:spcAft>
            </a:pPr>
            <a:r>
              <a:rPr lang="en-US" altLang="en-US" sz="1600">
                <a:latin typeface="Book Antiqua" panose="02040602050305030304" pitchFamily="18" charset="0"/>
              </a:rPr>
              <a:t>19	151.9	0.7362	0.6317	</a:t>
            </a:r>
          </a:p>
          <a:p>
            <a:pPr>
              <a:lnSpc>
                <a:spcPct val="50000"/>
              </a:lnSpc>
              <a:spcBef>
                <a:spcPct val="36000"/>
              </a:spcBef>
              <a:spcAft>
                <a:spcPct val="22000"/>
              </a:spcAft>
            </a:pPr>
            <a:r>
              <a:rPr lang="en-US" altLang="en-US" sz="1600">
                <a:latin typeface="Book Antiqua" panose="02040602050305030304" pitchFamily="18" charset="0"/>
              </a:rPr>
              <a:t>20	186.2	0.7756	0.7574	</a:t>
            </a:r>
          </a:p>
          <a:p>
            <a:pPr>
              <a:lnSpc>
                <a:spcPct val="50000"/>
              </a:lnSpc>
              <a:spcBef>
                <a:spcPct val="36000"/>
              </a:spcBef>
              <a:spcAft>
                <a:spcPct val="22000"/>
              </a:spcAft>
            </a:pPr>
            <a:r>
              <a:rPr lang="en-US" altLang="en-US" sz="1600">
                <a:latin typeface="Book Antiqua" panose="02040602050305030304" pitchFamily="18" charset="0"/>
              </a:rPr>
              <a:t>21	213.5	0.8150	0.8965	</a:t>
            </a:r>
          </a:p>
          <a:p>
            <a:pPr>
              <a:lnSpc>
                <a:spcPct val="50000"/>
              </a:lnSpc>
              <a:spcBef>
                <a:spcPct val="36000"/>
              </a:spcBef>
              <a:spcAft>
                <a:spcPct val="22000"/>
              </a:spcAft>
            </a:pPr>
            <a:r>
              <a:rPr lang="en-US" altLang="en-US" sz="1600">
                <a:latin typeface="Book Antiqua" panose="02040602050305030304" pitchFamily="18" charset="0"/>
              </a:rPr>
              <a:t>22	218.2	0.8543	1.0551	</a:t>
            </a:r>
          </a:p>
          <a:p>
            <a:pPr>
              <a:lnSpc>
                <a:spcPct val="50000"/>
              </a:lnSpc>
              <a:spcBef>
                <a:spcPct val="36000"/>
              </a:spcBef>
              <a:spcAft>
                <a:spcPct val="22000"/>
              </a:spcAft>
            </a:pPr>
            <a:r>
              <a:rPr lang="en-US" altLang="en-US" sz="1600">
                <a:latin typeface="Book Antiqua" panose="02040602050305030304" pitchFamily="18" charset="0"/>
              </a:rPr>
              <a:t>23	222.8	0.8937	1.2461	</a:t>
            </a:r>
          </a:p>
          <a:p>
            <a:pPr>
              <a:lnSpc>
                <a:spcPct val="50000"/>
              </a:lnSpc>
              <a:spcBef>
                <a:spcPct val="36000"/>
              </a:spcBef>
              <a:spcAft>
                <a:spcPct val="22000"/>
              </a:spcAft>
            </a:pPr>
            <a:r>
              <a:rPr lang="en-US" altLang="en-US" sz="1600">
                <a:latin typeface="Book Antiqua" panose="02040602050305030304" pitchFamily="18" charset="0"/>
              </a:rPr>
              <a:t>24	230.1	0.9331	1.4993	</a:t>
            </a:r>
          </a:p>
          <a:p>
            <a:pPr>
              <a:lnSpc>
                <a:spcPct val="50000"/>
              </a:lnSpc>
              <a:spcBef>
                <a:spcPct val="36000"/>
              </a:spcBef>
              <a:spcAft>
                <a:spcPct val="22000"/>
              </a:spcAft>
            </a:pPr>
            <a:r>
              <a:rPr lang="en-US" altLang="en-US" sz="1600">
                <a:latin typeface="Book Antiqua" panose="02040602050305030304" pitchFamily="18" charset="0"/>
              </a:rPr>
              <a:t>25	498.4	0.9724	1.9173</a:t>
            </a:r>
          </a:p>
        </p:txBody>
      </p:sp>
      <p:sp>
        <p:nvSpPr>
          <p:cNvPr id="39943" name="Rectangle 5"/>
          <p:cNvSpPr>
            <a:spLocks noChangeArrowheads="1"/>
          </p:cNvSpPr>
          <p:nvPr/>
        </p:nvSpPr>
        <p:spPr bwMode="auto">
          <a:xfrm>
            <a:off x="533400" y="1371600"/>
            <a:ext cx="8356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latin typeface="Book Antiqua" panose="02040602050305030304" pitchFamily="18" charset="0"/>
              </a:rPr>
              <a:t>Repair </a:t>
            </a:r>
            <a:r>
              <a:rPr lang="en-US" altLang="en-US">
                <a:latin typeface="Book Antiqua" panose="02040602050305030304" pitchFamily="18" charset="0"/>
              </a:rPr>
              <a:t>times (in min.) of a mechanical pump are believed to </a:t>
            </a:r>
          </a:p>
          <a:p>
            <a:r>
              <a:rPr lang="en-US" altLang="en-US">
                <a:latin typeface="Book Antiqua" panose="02040602050305030304" pitchFamily="18" charset="0"/>
              </a:rPr>
              <a:t>follow a lognormal distribution.</a:t>
            </a:r>
          </a:p>
        </p:txBody>
      </p:sp>
      <p:grpSp>
        <p:nvGrpSpPr>
          <p:cNvPr id="39944" name="Group 6"/>
          <p:cNvGrpSpPr>
            <a:grpSpLocks/>
          </p:cNvGrpSpPr>
          <p:nvPr/>
        </p:nvGrpSpPr>
        <p:grpSpPr bwMode="auto">
          <a:xfrm>
            <a:off x="2895600" y="2514600"/>
            <a:ext cx="4298950" cy="676275"/>
            <a:chOff x="1824" y="1584"/>
            <a:chExt cx="2708" cy="426"/>
          </a:xfrm>
        </p:grpSpPr>
        <p:sp>
          <p:nvSpPr>
            <p:cNvPr id="39946" name="Rectangle 7"/>
            <p:cNvSpPr>
              <a:spLocks noChangeArrowheads="1"/>
            </p:cNvSpPr>
            <p:nvPr/>
          </p:nvSpPr>
          <p:spPr bwMode="auto">
            <a:xfrm>
              <a:off x="2914" y="1714"/>
              <a:ext cx="1618" cy="296"/>
            </a:xfrm>
            <a:prstGeom prst="rect">
              <a:avLst/>
            </a:prstGeom>
            <a:solidFill>
              <a:schemeClr val="bg1"/>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(i - 0.3) / (25 + 0.4)</a:t>
              </a:r>
            </a:p>
          </p:txBody>
        </p:sp>
        <p:sp>
          <p:nvSpPr>
            <p:cNvPr id="39947" name="Line 8"/>
            <p:cNvSpPr>
              <a:spLocks noChangeShapeType="1"/>
            </p:cNvSpPr>
            <p:nvPr/>
          </p:nvSpPr>
          <p:spPr bwMode="auto">
            <a:xfrm>
              <a:off x="1824" y="1584"/>
              <a:ext cx="105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9"/>
          <p:cNvGrpSpPr>
            <a:grpSpLocks/>
          </p:cNvGrpSpPr>
          <p:nvPr/>
        </p:nvGrpSpPr>
        <p:grpSpPr bwMode="auto">
          <a:xfrm>
            <a:off x="4038600" y="5768975"/>
            <a:ext cx="2832100" cy="469900"/>
            <a:chOff x="2544" y="3634"/>
            <a:chExt cx="1784" cy="296"/>
          </a:xfrm>
          <a:noFill/>
        </p:grpSpPr>
        <p:sp>
          <p:nvSpPr>
            <p:cNvPr id="29706" name="Rectangle 10"/>
            <p:cNvSpPr>
              <a:spLocks noChangeArrowheads="1"/>
            </p:cNvSpPr>
            <p:nvPr/>
          </p:nvSpPr>
          <p:spPr bwMode="auto">
            <a:xfrm>
              <a:off x="3058" y="3634"/>
              <a:ext cx="1270" cy="296"/>
            </a:xfrm>
            <a:prstGeom prst="rect">
              <a:avLst/>
            </a:prstGeom>
            <a:grpFill/>
            <a:ln w="12700">
              <a:solidFill>
                <a:schemeClr val="tx1"/>
              </a:solidFill>
              <a:miter lim="800000"/>
              <a:headEnd/>
              <a:tailEnd/>
            </a:ln>
            <a:effectLst/>
          </p:spPr>
          <p:txBody>
            <a:bodyPr wrap="none" lIns="92075" tIns="46038" rIns="92075" bIns="46038">
              <a:spAutoFit/>
            </a:bodyPr>
            <a:lstStyle/>
            <a:p>
              <a:pPr>
                <a:defRPr/>
              </a:pPr>
              <a:r>
                <a:rPr lang="en-US">
                  <a:latin typeface="Times New Roman" pitchFamily="18" charset="0"/>
                </a:rPr>
                <a:t>Normal Tables</a:t>
              </a:r>
            </a:p>
          </p:txBody>
        </p:sp>
        <p:sp>
          <p:nvSpPr>
            <p:cNvPr id="29707" name="Line 11"/>
            <p:cNvSpPr>
              <a:spLocks noChangeShapeType="1"/>
            </p:cNvSpPr>
            <p:nvPr/>
          </p:nvSpPr>
          <p:spPr bwMode="auto">
            <a:xfrm>
              <a:off x="2544" y="3648"/>
              <a:ext cx="480" cy="144"/>
            </a:xfrm>
            <a:prstGeom prst="line">
              <a:avLst/>
            </a:prstGeom>
            <a:grpFill/>
            <a:ln w="25400">
              <a:solidFill>
                <a:schemeClr val="tx1"/>
              </a:solidFill>
              <a:round/>
              <a:headEnd type="stealth" w="med" len="lg"/>
              <a:tailEnd type="none" w="sm" len="sm"/>
            </a:ln>
            <a:effectLst/>
          </p:spPr>
          <p:txBody>
            <a:bodyPr wrap="none" anchor="ctr"/>
            <a:lstStyle/>
            <a:p>
              <a:pPr>
                <a:defRPr/>
              </a:pPr>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066800" y="457200"/>
            <a:ext cx="7772400" cy="790575"/>
          </a:xfrm>
        </p:spPr>
        <p:txBody>
          <a:bodyPr/>
          <a:lstStyle/>
          <a:p>
            <a:r>
              <a:rPr lang="en-US" altLang="en-US"/>
              <a:t>Example – Lognormal Probability</a:t>
            </a:r>
          </a:p>
        </p:txBody>
      </p:sp>
      <p:sp>
        <p:nvSpPr>
          <p:cNvPr id="8" name="Date Placeholder 2"/>
          <p:cNvSpPr>
            <a:spLocks noGrp="1"/>
          </p:cNvSpPr>
          <p:nvPr>
            <p:ph type="dt" sz="quarter" idx="10"/>
          </p:nvPr>
        </p:nvSpPr>
        <p:spPr/>
        <p:txBody>
          <a:bodyPr/>
          <a:lstStyle/>
          <a:p>
            <a:pPr>
              <a:defRPr/>
            </a:pPr>
            <a:r>
              <a:rPr lang="en-US"/>
              <a:t>Chapter 15</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4A4C81F-5669-48FA-AB14-4C4AB7A00824}"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graphicFrame>
        <p:nvGraphicFramePr>
          <p:cNvPr id="20482" name="Object 3"/>
          <p:cNvGraphicFramePr>
            <a:graphicFrameLocks/>
          </p:cNvGraphicFramePr>
          <p:nvPr/>
        </p:nvGraphicFramePr>
        <p:xfrm>
          <a:off x="228600" y="1524000"/>
          <a:ext cx="4895850" cy="4129088"/>
        </p:xfrm>
        <a:graphic>
          <a:graphicData uri="http://schemas.openxmlformats.org/presentationml/2006/ole">
            <mc:AlternateContent xmlns:mc="http://schemas.openxmlformats.org/markup-compatibility/2006">
              <mc:Choice xmlns:v="urn:schemas-microsoft-com:vml" Requires="v">
                <p:oleObj spid="_x0000_s20490"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t="15662"/>
                      <a:stretch>
                        <a:fillRect/>
                      </a:stretch>
                    </p:blipFill>
                    <p:spPr bwMode="auto">
                      <a:xfrm>
                        <a:off x="228600" y="1524000"/>
                        <a:ext cx="4895850" cy="412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7" name="Group 4"/>
          <p:cNvGrpSpPr>
            <a:grpSpLocks/>
          </p:cNvGrpSpPr>
          <p:nvPr/>
        </p:nvGrpSpPr>
        <p:grpSpPr bwMode="auto">
          <a:xfrm>
            <a:off x="5218113" y="1524000"/>
            <a:ext cx="3925887" cy="4127500"/>
            <a:chOff x="3203" y="706"/>
            <a:chExt cx="2473" cy="2600"/>
          </a:xfrm>
        </p:grpSpPr>
        <p:sp>
          <p:nvSpPr>
            <p:cNvPr id="20488" name="Rectangle 5"/>
            <p:cNvSpPr>
              <a:spLocks noChangeArrowheads="1"/>
            </p:cNvSpPr>
            <p:nvPr/>
          </p:nvSpPr>
          <p:spPr bwMode="auto">
            <a:xfrm>
              <a:off x="3203" y="706"/>
              <a:ext cx="2473" cy="1420"/>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Aft>
                  <a:spcPct val="22000"/>
                </a:spcAft>
              </a:pPr>
              <a:r>
                <a:rPr lang="en-US" altLang="en-US">
                  <a:latin typeface="Impact" panose="020B0806030902050204" pitchFamily="34" charset="0"/>
                </a:rPr>
                <a:t>INTERCEPT - a                   = -7.755</a:t>
              </a:r>
            </a:p>
            <a:p>
              <a:pPr>
                <a:spcAft>
                  <a:spcPct val="22000"/>
                </a:spcAft>
              </a:pPr>
              <a:r>
                <a:rPr lang="en-US" altLang="en-US">
                  <a:latin typeface="Impact" panose="020B0806030902050204" pitchFamily="34" charset="0"/>
                </a:rPr>
                <a:t> SLOPE - b                             = 1.631</a:t>
              </a:r>
            </a:p>
            <a:p>
              <a:pPr>
                <a:spcAft>
                  <a:spcPct val="22000"/>
                </a:spcAft>
              </a:pPr>
              <a:r>
                <a:rPr lang="en-US" altLang="en-US">
                  <a:latin typeface="Impact" panose="020B0806030902050204" pitchFamily="34" charset="0"/>
                </a:rPr>
                <a:t> Estimated s = 1/b          = 0.613 </a:t>
              </a:r>
            </a:p>
            <a:p>
              <a:pPr>
                <a:spcAft>
                  <a:spcPct val="22000"/>
                </a:spcAft>
              </a:pPr>
              <a:r>
                <a:rPr lang="en-US" altLang="en-US">
                  <a:latin typeface="Impact" panose="020B0806030902050204" pitchFamily="34" charset="0"/>
                </a:rPr>
                <a:t> Estimated T</a:t>
              </a:r>
              <a:r>
                <a:rPr lang="en-US" altLang="en-US" baseline="-25000">
                  <a:latin typeface="Impact" panose="020B0806030902050204" pitchFamily="34" charset="0"/>
                </a:rPr>
                <a:t>MED</a:t>
              </a:r>
              <a:r>
                <a:rPr lang="en-US" altLang="en-US">
                  <a:latin typeface="Impact" panose="020B0806030902050204" pitchFamily="34" charset="0"/>
                </a:rPr>
                <a:t> = e</a:t>
              </a:r>
              <a:r>
                <a:rPr lang="en-US" altLang="en-US" baseline="30000">
                  <a:latin typeface="Impact" panose="020B0806030902050204" pitchFamily="34" charset="0"/>
                </a:rPr>
                <a:t>-sa      </a:t>
              </a:r>
              <a:r>
                <a:rPr lang="en-US" altLang="en-US">
                  <a:latin typeface="Impact" panose="020B0806030902050204" pitchFamily="34" charset="0"/>
                </a:rPr>
                <a:t>= 116.0 </a:t>
              </a:r>
            </a:p>
            <a:p>
              <a:pPr>
                <a:spcAft>
                  <a:spcPct val="22000"/>
                </a:spcAft>
              </a:pPr>
              <a:r>
                <a:rPr lang="en-US" altLang="en-US">
                  <a:latin typeface="Impact" panose="020B0806030902050204" pitchFamily="34" charset="0"/>
                </a:rPr>
                <a:t> Index of Fit                        =  0.986 </a:t>
              </a:r>
            </a:p>
          </p:txBody>
        </p:sp>
        <p:sp>
          <p:nvSpPr>
            <p:cNvPr id="20489" name="Rectangle 6"/>
            <p:cNvSpPr>
              <a:spLocks noChangeArrowheads="1"/>
            </p:cNvSpPr>
            <p:nvPr/>
          </p:nvSpPr>
          <p:spPr bwMode="auto">
            <a:xfrm>
              <a:off x="3324" y="3010"/>
              <a:ext cx="1630" cy="296"/>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Y = 1.631X - 7.755</a:t>
              </a:r>
            </a:p>
          </p:txBody>
        </p:sp>
      </p:grpSp>
      <p:graphicFrame>
        <p:nvGraphicFramePr>
          <p:cNvPr id="20483" name="Object 8"/>
          <p:cNvGraphicFramePr>
            <a:graphicFrameLocks/>
          </p:cNvGraphicFramePr>
          <p:nvPr/>
        </p:nvGraphicFramePr>
        <p:xfrm>
          <a:off x="5257800" y="3810000"/>
          <a:ext cx="3529013" cy="1046163"/>
        </p:xfrm>
        <a:graphic>
          <a:graphicData uri="http://schemas.openxmlformats.org/presentationml/2006/ole">
            <mc:AlternateContent xmlns:mc="http://schemas.openxmlformats.org/markup-compatibility/2006">
              <mc:Choice xmlns:v="urn:schemas-microsoft-com:vml" Requires="v">
                <p:oleObj spid="_x0000_s20491" name="Equation" r:id="rId6" imgW="1434960" imgH="431640" progId="Equation.3">
                  <p:embed/>
                </p:oleObj>
              </mc:Choice>
              <mc:Fallback>
                <p:oleObj name="Equation" r:id="rId6" imgW="1434960" imgH="43164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810000"/>
                        <a:ext cx="3529013" cy="1046163"/>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47800" y="457200"/>
            <a:ext cx="7107238" cy="790575"/>
          </a:xfrm>
        </p:spPr>
        <p:txBody>
          <a:bodyPr/>
          <a:lstStyle/>
          <a:p>
            <a:r>
              <a:rPr lang="en-US" altLang="en-US"/>
              <a:t>Multiply Censored Plots</a:t>
            </a:r>
          </a:p>
        </p:txBody>
      </p:sp>
      <p:sp>
        <p:nvSpPr>
          <p:cNvPr id="5" name="Date Placeholder 2"/>
          <p:cNvSpPr>
            <a:spLocks noGrp="1"/>
          </p:cNvSpPr>
          <p:nvPr>
            <p:ph type="dt" sz="quarter" idx="10"/>
          </p:nvPr>
        </p:nvSpPr>
        <p:spPr/>
        <p:txBody>
          <a:bodyPr/>
          <a:lstStyle/>
          <a:p>
            <a:pPr>
              <a:defRPr/>
            </a:pPr>
            <a:r>
              <a:rPr lang="en-US"/>
              <a:t>Chapter 15</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BCBF916-09AD-4B7E-95D4-D2DF13357FC7}"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sp>
        <p:nvSpPr>
          <p:cNvPr id="40965" name="Rectangle 3"/>
          <p:cNvSpPr>
            <a:spLocks noChangeArrowheads="1"/>
          </p:cNvSpPr>
          <p:nvPr/>
        </p:nvSpPr>
        <p:spPr bwMode="auto">
          <a:xfrm>
            <a:off x="762000" y="1371600"/>
            <a:ext cx="8007350" cy="22955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Thirty motors are placed on accelerated test with failures </a:t>
            </a:r>
          </a:p>
          <a:p>
            <a:r>
              <a:rPr lang="en-US" altLang="en-US"/>
              <a:t>occurring at the following cycle times.  A cycle consists of </a:t>
            </a:r>
          </a:p>
          <a:p>
            <a:r>
              <a:rPr lang="en-US" altLang="en-US"/>
              <a:t>a motor starting up to its maximum number of revolutions </a:t>
            </a:r>
          </a:p>
          <a:p>
            <a:r>
              <a:rPr lang="en-US" altLang="en-US"/>
              <a:t>per minute then shutting down until it has come to a </a:t>
            </a:r>
          </a:p>
          <a:p>
            <a:r>
              <a:rPr lang="en-US" altLang="en-US"/>
              <a:t>complete stop.  Censored units resulted  from motors </a:t>
            </a:r>
          </a:p>
          <a:p>
            <a:r>
              <a:rPr lang="en-US" altLang="en-US"/>
              <a:t>removed from test to satisfy other demands.</a:t>
            </a:r>
            <a:r>
              <a:rPr lang="en-US" altLang="en-US">
                <a:latin typeface="Book Antiqua" panose="02040602050305030304" pitchFamily="18" charset="0"/>
              </a:rPr>
              <a:t> </a:t>
            </a:r>
          </a:p>
        </p:txBody>
      </p:sp>
      <p:pic>
        <p:nvPicPr>
          <p:cNvPr id="4096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3886200"/>
            <a:ext cx="5410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19200" y="228600"/>
            <a:ext cx="7696200" cy="885825"/>
          </a:xfrm>
        </p:spPr>
        <p:txBody>
          <a:bodyPr/>
          <a:lstStyle/>
          <a:p>
            <a:r>
              <a:rPr lang="en-US" altLang="en-US" sz="3600"/>
              <a:t>Identifying Candidate Distributions</a:t>
            </a:r>
          </a:p>
        </p:txBody>
      </p:sp>
      <p:sp>
        <p:nvSpPr>
          <p:cNvPr id="34819" name="Rectangle 3"/>
          <p:cNvSpPr>
            <a:spLocks noGrp="1" noChangeArrowheads="1"/>
          </p:cNvSpPr>
          <p:nvPr>
            <p:ph idx="1"/>
          </p:nvPr>
        </p:nvSpPr>
        <p:spPr>
          <a:xfrm>
            <a:off x="609600" y="1981200"/>
            <a:ext cx="7772400" cy="4343400"/>
          </a:xfrm>
        </p:spPr>
        <p:txBody>
          <a:bodyPr/>
          <a:lstStyle/>
          <a:p>
            <a:pPr marL="457200" indent="-457200" algn="just">
              <a:buFont typeface="Tahoma" panose="020B0604030504040204" pitchFamily="34" charset="0"/>
              <a:buAutoNum type="arabicPeriod"/>
            </a:pPr>
            <a:r>
              <a:rPr lang="en-US" altLang="en-US" sz="2400">
                <a:latin typeface="Book Antiqua" panose="02040602050305030304" pitchFamily="18" charset="0"/>
              </a:rPr>
              <a:t>Identify candidate distributions </a:t>
            </a:r>
          </a:p>
          <a:p>
            <a:pPr marL="914400" lvl="1" indent="-457200">
              <a:buFont typeface="Arial" panose="020B0604020202020204" pitchFamily="34" charset="0"/>
              <a:buChar char="•"/>
            </a:pPr>
            <a:r>
              <a:rPr lang="en-US" altLang="en-US" sz="2000"/>
              <a:t>Construct a histogram</a:t>
            </a:r>
          </a:p>
          <a:p>
            <a:pPr marL="914400" lvl="1" indent="-457200">
              <a:buFont typeface="Arial" panose="020B0604020202020204" pitchFamily="34" charset="0"/>
              <a:buChar char="•"/>
            </a:pPr>
            <a:r>
              <a:rPr lang="en-US" altLang="en-US" sz="2000"/>
              <a:t>Compute descriptive stats</a:t>
            </a:r>
          </a:p>
          <a:p>
            <a:pPr marL="914400" lvl="1" indent="-457200">
              <a:buFont typeface="Arial" panose="020B0604020202020204" pitchFamily="34" charset="0"/>
              <a:buChar char="•"/>
            </a:pPr>
            <a:r>
              <a:rPr lang="en-US" altLang="en-US" sz="2000"/>
              <a:t>Analyze empirical failure rate</a:t>
            </a:r>
          </a:p>
          <a:p>
            <a:pPr marL="914400" lvl="1" indent="-457200">
              <a:buFont typeface="Arial" panose="020B0604020202020204" pitchFamily="34" charset="0"/>
              <a:buChar char="•"/>
            </a:pPr>
            <a:r>
              <a:rPr lang="en-US" altLang="en-US" sz="2000"/>
              <a:t>Use prior knowledge </a:t>
            </a:r>
          </a:p>
          <a:p>
            <a:pPr marL="914400" lvl="1" indent="-457200">
              <a:buFont typeface="Arial" panose="020B0604020202020204" pitchFamily="34" charset="0"/>
              <a:buChar char="•"/>
            </a:pPr>
            <a:r>
              <a:rPr lang="en-US" altLang="en-US" sz="2000"/>
              <a:t>Use properties of theoretical distribution</a:t>
            </a:r>
          </a:p>
          <a:p>
            <a:pPr marL="914400" lvl="1" indent="-457200">
              <a:buFont typeface="Arial" panose="020B0604020202020204" pitchFamily="34" charset="0"/>
              <a:buChar char="•"/>
            </a:pPr>
            <a:r>
              <a:rPr lang="en-US" altLang="en-US" sz="2000"/>
              <a:t>construct a probability plot</a:t>
            </a:r>
          </a:p>
          <a:p>
            <a:pPr marL="457200" indent="-457200" algn="just">
              <a:buFont typeface="Tahoma" panose="020B0604030504040204" pitchFamily="34" charset="0"/>
              <a:buAutoNum type="arabicPeriod"/>
            </a:pPr>
            <a:r>
              <a:rPr lang="en-US" altLang="en-US" sz="2400">
                <a:latin typeface="Book Antiqua" panose="02040602050305030304" pitchFamily="18" charset="0"/>
              </a:rPr>
              <a:t>Estimate parameters (Maximum Likelihood)</a:t>
            </a:r>
          </a:p>
          <a:p>
            <a:pPr marL="457200" indent="-457200" algn="just">
              <a:buFont typeface="Tahoma" panose="020B0604030504040204" pitchFamily="34" charset="0"/>
              <a:buAutoNum type="arabicPeriod"/>
            </a:pPr>
            <a:r>
              <a:rPr lang="en-US" altLang="en-US" sz="2400">
                <a:latin typeface="Book Antiqua" panose="02040602050305030304" pitchFamily="18" charset="0"/>
              </a:rPr>
              <a:t>Perform a goodness-of-fit tests (Chapter 16)</a:t>
            </a:r>
          </a:p>
        </p:txBody>
      </p:sp>
      <p:sp>
        <p:nvSpPr>
          <p:cNvPr id="83" name="Date Placeholder 3"/>
          <p:cNvSpPr>
            <a:spLocks noGrp="1"/>
          </p:cNvSpPr>
          <p:nvPr>
            <p:ph type="dt" sz="quarter" idx="10"/>
          </p:nvPr>
        </p:nvSpPr>
        <p:spPr/>
        <p:txBody>
          <a:bodyPr/>
          <a:lstStyle/>
          <a:p>
            <a:pPr>
              <a:defRPr/>
            </a:pPr>
            <a:r>
              <a:rPr lang="en-US"/>
              <a:t>Chapter 15</a:t>
            </a:r>
          </a:p>
        </p:txBody>
      </p:sp>
      <p:sp>
        <p:nvSpPr>
          <p:cNvPr id="84" name="Slide Number Placeholder 5"/>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972FCA6-9DBC-492A-B595-B5A00A0C0996}"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
        <p:nvSpPr>
          <p:cNvPr id="34822" name="Rectangle 4"/>
          <p:cNvSpPr>
            <a:spLocks noChangeArrowheads="1"/>
          </p:cNvSpPr>
          <p:nvPr/>
        </p:nvSpPr>
        <p:spPr bwMode="auto">
          <a:xfrm>
            <a:off x="1524000" y="1371600"/>
            <a:ext cx="2913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solidFill>
                  <a:srgbClr val="CC0000"/>
                </a:solidFill>
                <a:latin typeface="Algerian" panose="04020705040A02060702" pitchFamily="82" charset="0"/>
              </a:rPr>
              <a:t>3 - Step Process:</a:t>
            </a:r>
          </a:p>
        </p:txBody>
      </p:sp>
      <p:grpSp>
        <p:nvGrpSpPr>
          <p:cNvPr id="34823" name="Group 7"/>
          <p:cNvGrpSpPr>
            <a:grpSpLocks noChangeAspect="1"/>
          </p:cNvGrpSpPr>
          <p:nvPr/>
        </p:nvGrpSpPr>
        <p:grpSpPr bwMode="auto">
          <a:xfrm>
            <a:off x="6553200" y="1066800"/>
            <a:ext cx="2390775" cy="2265363"/>
            <a:chOff x="4128" y="672"/>
            <a:chExt cx="1506" cy="1427"/>
          </a:xfrm>
        </p:grpSpPr>
        <p:sp>
          <p:nvSpPr>
            <p:cNvPr id="34824" name="AutoShape 6"/>
            <p:cNvSpPr>
              <a:spLocks noChangeAspect="1" noChangeArrowheads="1" noTextEdit="1"/>
            </p:cNvSpPr>
            <p:nvPr/>
          </p:nvSpPr>
          <p:spPr bwMode="auto">
            <a:xfrm>
              <a:off x="4128" y="672"/>
              <a:ext cx="1506" cy="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5" name="Freeform 8"/>
            <p:cNvSpPr>
              <a:spLocks/>
            </p:cNvSpPr>
            <p:nvPr/>
          </p:nvSpPr>
          <p:spPr bwMode="auto">
            <a:xfrm>
              <a:off x="4187" y="725"/>
              <a:ext cx="1339" cy="1360"/>
            </a:xfrm>
            <a:custGeom>
              <a:avLst/>
              <a:gdLst>
                <a:gd name="T0" fmla="*/ 0 w 2677"/>
                <a:gd name="T1" fmla="*/ 4 h 2721"/>
                <a:gd name="T2" fmla="*/ 0 w 2677"/>
                <a:gd name="T3" fmla="*/ 30 h 2721"/>
                <a:gd name="T4" fmla="*/ 4 w 2677"/>
                <a:gd name="T5" fmla="*/ 54 h 2721"/>
                <a:gd name="T6" fmla="*/ 6 w 2677"/>
                <a:gd name="T7" fmla="*/ 88 h 2721"/>
                <a:gd name="T8" fmla="*/ 6 w 2677"/>
                <a:gd name="T9" fmla="*/ 123 h 2721"/>
                <a:gd name="T10" fmla="*/ 3 w 2677"/>
                <a:gd name="T11" fmla="*/ 151 h 2721"/>
                <a:gd name="T12" fmla="*/ 1 w 2677"/>
                <a:gd name="T13" fmla="*/ 170 h 2721"/>
                <a:gd name="T14" fmla="*/ 18 w 2677"/>
                <a:gd name="T15" fmla="*/ 165 h 2721"/>
                <a:gd name="T16" fmla="*/ 46 w 2677"/>
                <a:gd name="T17" fmla="*/ 165 h 2721"/>
                <a:gd name="T18" fmla="*/ 82 w 2677"/>
                <a:gd name="T19" fmla="*/ 165 h 2721"/>
                <a:gd name="T20" fmla="*/ 112 w 2677"/>
                <a:gd name="T21" fmla="*/ 163 h 2721"/>
                <a:gd name="T22" fmla="*/ 154 w 2677"/>
                <a:gd name="T23" fmla="*/ 163 h 2721"/>
                <a:gd name="T24" fmla="*/ 168 w 2677"/>
                <a:gd name="T25" fmla="*/ 163 h 2721"/>
                <a:gd name="T26" fmla="*/ 160 w 2677"/>
                <a:gd name="T27" fmla="*/ 137 h 2721"/>
                <a:gd name="T28" fmla="*/ 159 w 2677"/>
                <a:gd name="T29" fmla="*/ 107 h 2721"/>
                <a:gd name="T30" fmla="*/ 161 w 2677"/>
                <a:gd name="T31" fmla="*/ 80 h 2721"/>
                <a:gd name="T32" fmla="*/ 163 w 2677"/>
                <a:gd name="T33" fmla="*/ 50 h 2721"/>
                <a:gd name="T34" fmla="*/ 161 w 2677"/>
                <a:gd name="T35" fmla="*/ 16 h 2721"/>
                <a:gd name="T36" fmla="*/ 165 w 2677"/>
                <a:gd name="T37" fmla="*/ 0 h 2721"/>
                <a:gd name="T38" fmla="*/ 123 w 2677"/>
                <a:gd name="T39" fmla="*/ 8 h 2721"/>
                <a:gd name="T40" fmla="*/ 74 w 2677"/>
                <a:gd name="T41" fmla="*/ 5 h 2721"/>
                <a:gd name="T42" fmla="*/ 51 w 2677"/>
                <a:gd name="T43" fmla="*/ 10 h 2721"/>
                <a:gd name="T44" fmla="*/ 0 w 2677"/>
                <a:gd name="T45" fmla="*/ 4 h 2721"/>
                <a:gd name="T46" fmla="*/ 0 w 2677"/>
                <a:gd name="T47" fmla="*/ 4 h 27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77"/>
                <a:gd name="T73" fmla="*/ 0 h 2721"/>
                <a:gd name="T74" fmla="*/ 2677 w 2677"/>
                <a:gd name="T75" fmla="*/ 2721 h 27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77" h="2721">
                  <a:moveTo>
                    <a:pt x="0" y="69"/>
                  </a:moveTo>
                  <a:lnTo>
                    <a:pt x="0" y="481"/>
                  </a:lnTo>
                  <a:lnTo>
                    <a:pt x="58" y="872"/>
                  </a:lnTo>
                  <a:lnTo>
                    <a:pt x="87" y="1410"/>
                  </a:lnTo>
                  <a:lnTo>
                    <a:pt x="87" y="1969"/>
                  </a:lnTo>
                  <a:lnTo>
                    <a:pt x="38" y="2417"/>
                  </a:lnTo>
                  <a:lnTo>
                    <a:pt x="11" y="2721"/>
                  </a:lnTo>
                  <a:lnTo>
                    <a:pt x="274" y="2642"/>
                  </a:lnTo>
                  <a:lnTo>
                    <a:pt x="723" y="2653"/>
                  </a:lnTo>
                  <a:lnTo>
                    <a:pt x="1298" y="2653"/>
                  </a:lnTo>
                  <a:lnTo>
                    <a:pt x="1789" y="2622"/>
                  </a:lnTo>
                  <a:lnTo>
                    <a:pt x="2453" y="2622"/>
                  </a:lnTo>
                  <a:lnTo>
                    <a:pt x="2677" y="2622"/>
                  </a:lnTo>
                  <a:lnTo>
                    <a:pt x="2552" y="2194"/>
                  </a:lnTo>
                  <a:lnTo>
                    <a:pt x="2541" y="1722"/>
                  </a:lnTo>
                  <a:lnTo>
                    <a:pt x="2570" y="1294"/>
                  </a:lnTo>
                  <a:lnTo>
                    <a:pt x="2608" y="813"/>
                  </a:lnTo>
                  <a:lnTo>
                    <a:pt x="2561" y="265"/>
                  </a:lnTo>
                  <a:lnTo>
                    <a:pt x="2640" y="0"/>
                  </a:lnTo>
                  <a:lnTo>
                    <a:pt x="1954" y="137"/>
                  </a:lnTo>
                  <a:lnTo>
                    <a:pt x="1182" y="89"/>
                  </a:lnTo>
                  <a:lnTo>
                    <a:pt x="811" y="167"/>
                  </a:lnTo>
                  <a:lnTo>
                    <a:pt x="0" y="69"/>
                  </a:lnTo>
                  <a:close/>
                </a:path>
              </a:pathLst>
            </a:custGeom>
            <a:solidFill>
              <a:srgbClr val="B2D1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26" name="Freeform 9"/>
            <p:cNvSpPr>
              <a:spLocks/>
            </p:cNvSpPr>
            <p:nvPr/>
          </p:nvSpPr>
          <p:spPr bwMode="auto">
            <a:xfrm>
              <a:off x="5024" y="1175"/>
              <a:ext cx="598" cy="258"/>
            </a:xfrm>
            <a:custGeom>
              <a:avLst/>
              <a:gdLst>
                <a:gd name="T0" fmla="*/ 1 w 1195"/>
                <a:gd name="T1" fmla="*/ 13 h 517"/>
                <a:gd name="T2" fmla="*/ 1 w 1195"/>
                <a:gd name="T3" fmla="*/ 19 h 517"/>
                <a:gd name="T4" fmla="*/ 1 w 1195"/>
                <a:gd name="T5" fmla="*/ 26 h 517"/>
                <a:gd name="T6" fmla="*/ 0 w 1195"/>
                <a:gd name="T7" fmla="*/ 31 h 517"/>
                <a:gd name="T8" fmla="*/ 11 w 1195"/>
                <a:gd name="T9" fmla="*/ 30 h 517"/>
                <a:gd name="T10" fmla="*/ 23 w 1195"/>
                <a:gd name="T11" fmla="*/ 31 h 517"/>
                <a:gd name="T12" fmla="*/ 39 w 1195"/>
                <a:gd name="T13" fmla="*/ 29 h 517"/>
                <a:gd name="T14" fmla="*/ 51 w 1195"/>
                <a:gd name="T15" fmla="*/ 31 h 517"/>
                <a:gd name="T16" fmla="*/ 56 w 1195"/>
                <a:gd name="T17" fmla="*/ 32 h 517"/>
                <a:gd name="T18" fmla="*/ 59 w 1195"/>
                <a:gd name="T19" fmla="*/ 29 h 517"/>
                <a:gd name="T20" fmla="*/ 66 w 1195"/>
                <a:gd name="T21" fmla="*/ 24 h 517"/>
                <a:gd name="T22" fmla="*/ 68 w 1195"/>
                <a:gd name="T23" fmla="*/ 20 h 517"/>
                <a:gd name="T24" fmla="*/ 74 w 1195"/>
                <a:gd name="T25" fmla="*/ 17 h 517"/>
                <a:gd name="T26" fmla="*/ 75 w 1195"/>
                <a:gd name="T27" fmla="*/ 0 h 517"/>
                <a:gd name="T28" fmla="*/ 55 w 1195"/>
                <a:gd name="T29" fmla="*/ 11 h 517"/>
                <a:gd name="T30" fmla="*/ 36 w 1195"/>
                <a:gd name="T31" fmla="*/ 12 h 517"/>
                <a:gd name="T32" fmla="*/ 17 w 1195"/>
                <a:gd name="T33" fmla="*/ 13 h 517"/>
                <a:gd name="T34" fmla="*/ 1 w 1195"/>
                <a:gd name="T35" fmla="*/ 13 h 517"/>
                <a:gd name="T36" fmla="*/ 1 w 1195"/>
                <a:gd name="T37" fmla="*/ 13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5"/>
                <a:gd name="T58" fmla="*/ 0 h 517"/>
                <a:gd name="T59" fmla="*/ 1195 w 1195"/>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5" h="517">
                  <a:moveTo>
                    <a:pt x="12" y="214"/>
                  </a:moveTo>
                  <a:lnTo>
                    <a:pt x="12" y="310"/>
                  </a:lnTo>
                  <a:lnTo>
                    <a:pt x="12" y="427"/>
                  </a:lnTo>
                  <a:lnTo>
                    <a:pt x="0" y="503"/>
                  </a:lnTo>
                  <a:lnTo>
                    <a:pt x="165" y="481"/>
                  </a:lnTo>
                  <a:lnTo>
                    <a:pt x="360" y="503"/>
                  </a:lnTo>
                  <a:lnTo>
                    <a:pt x="613" y="471"/>
                  </a:lnTo>
                  <a:lnTo>
                    <a:pt x="802" y="511"/>
                  </a:lnTo>
                  <a:lnTo>
                    <a:pt x="885" y="517"/>
                  </a:lnTo>
                  <a:lnTo>
                    <a:pt x="930" y="466"/>
                  </a:lnTo>
                  <a:lnTo>
                    <a:pt x="1043" y="387"/>
                  </a:lnTo>
                  <a:lnTo>
                    <a:pt x="1079" y="328"/>
                  </a:lnTo>
                  <a:lnTo>
                    <a:pt x="1184" y="277"/>
                  </a:lnTo>
                  <a:lnTo>
                    <a:pt x="1195" y="0"/>
                  </a:lnTo>
                  <a:lnTo>
                    <a:pt x="873" y="191"/>
                  </a:lnTo>
                  <a:lnTo>
                    <a:pt x="562" y="194"/>
                  </a:lnTo>
                  <a:lnTo>
                    <a:pt x="272" y="220"/>
                  </a:lnTo>
                  <a:lnTo>
                    <a:pt x="12" y="214"/>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27" name="Freeform 10"/>
            <p:cNvSpPr>
              <a:spLocks/>
            </p:cNvSpPr>
            <p:nvPr/>
          </p:nvSpPr>
          <p:spPr bwMode="auto">
            <a:xfrm>
              <a:off x="5030" y="1163"/>
              <a:ext cx="592" cy="153"/>
            </a:xfrm>
            <a:custGeom>
              <a:avLst/>
              <a:gdLst>
                <a:gd name="T0" fmla="*/ 21 w 1183"/>
                <a:gd name="T1" fmla="*/ 0 h 306"/>
                <a:gd name="T2" fmla="*/ 24 w 1183"/>
                <a:gd name="T3" fmla="*/ 1 h 306"/>
                <a:gd name="T4" fmla="*/ 31 w 1183"/>
                <a:gd name="T5" fmla="*/ 1 h 306"/>
                <a:gd name="T6" fmla="*/ 39 w 1183"/>
                <a:gd name="T7" fmla="*/ 1 h 306"/>
                <a:gd name="T8" fmla="*/ 50 w 1183"/>
                <a:gd name="T9" fmla="*/ 1 h 306"/>
                <a:gd name="T10" fmla="*/ 58 w 1183"/>
                <a:gd name="T11" fmla="*/ 1 h 306"/>
                <a:gd name="T12" fmla="*/ 64 w 1183"/>
                <a:gd name="T13" fmla="*/ 2 h 306"/>
                <a:gd name="T14" fmla="*/ 74 w 1183"/>
                <a:gd name="T15" fmla="*/ 1 h 306"/>
                <a:gd name="T16" fmla="*/ 69 w 1183"/>
                <a:gd name="T17" fmla="*/ 6 h 306"/>
                <a:gd name="T18" fmla="*/ 64 w 1183"/>
                <a:gd name="T19" fmla="*/ 10 h 306"/>
                <a:gd name="T20" fmla="*/ 60 w 1183"/>
                <a:gd name="T21" fmla="*/ 13 h 306"/>
                <a:gd name="T22" fmla="*/ 56 w 1183"/>
                <a:gd name="T23" fmla="*/ 18 h 306"/>
                <a:gd name="T24" fmla="*/ 53 w 1183"/>
                <a:gd name="T25" fmla="*/ 19 h 306"/>
                <a:gd name="T26" fmla="*/ 50 w 1183"/>
                <a:gd name="T27" fmla="*/ 17 h 306"/>
                <a:gd name="T28" fmla="*/ 37 w 1183"/>
                <a:gd name="T29" fmla="*/ 19 h 306"/>
                <a:gd name="T30" fmla="*/ 22 w 1183"/>
                <a:gd name="T31" fmla="*/ 19 h 306"/>
                <a:gd name="T32" fmla="*/ 12 w 1183"/>
                <a:gd name="T33" fmla="*/ 17 h 306"/>
                <a:gd name="T34" fmla="*/ 3 w 1183"/>
                <a:gd name="T35" fmla="*/ 16 h 306"/>
                <a:gd name="T36" fmla="*/ 0 w 1183"/>
                <a:gd name="T37" fmla="*/ 14 h 306"/>
                <a:gd name="T38" fmla="*/ 9 w 1183"/>
                <a:gd name="T39" fmla="*/ 10 h 306"/>
                <a:gd name="T40" fmla="*/ 17 w 1183"/>
                <a:gd name="T41" fmla="*/ 3 h 306"/>
                <a:gd name="T42" fmla="*/ 21 w 1183"/>
                <a:gd name="T43" fmla="*/ 0 h 306"/>
                <a:gd name="T44" fmla="*/ 21 w 1183"/>
                <a:gd name="T45" fmla="*/ 0 h 3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3"/>
                <a:gd name="T70" fmla="*/ 0 h 306"/>
                <a:gd name="T71" fmla="*/ 1183 w 1183"/>
                <a:gd name="T72" fmla="*/ 306 h 3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3" h="306">
                  <a:moveTo>
                    <a:pt x="321" y="0"/>
                  </a:moveTo>
                  <a:lnTo>
                    <a:pt x="381" y="4"/>
                  </a:lnTo>
                  <a:lnTo>
                    <a:pt x="489" y="8"/>
                  </a:lnTo>
                  <a:lnTo>
                    <a:pt x="620" y="8"/>
                  </a:lnTo>
                  <a:lnTo>
                    <a:pt x="787" y="10"/>
                  </a:lnTo>
                  <a:lnTo>
                    <a:pt x="922" y="19"/>
                  </a:lnTo>
                  <a:lnTo>
                    <a:pt x="1021" y="32"/>
                  </a:lnTo>
                  <a:lnTo>
                    <a:pt x="1183" y="24"/>
                  </a:lnTo>
                  <a:lnTo>
                    <a:pt x="1102" y="96"/>
                  </a:lnTo>
                  <a:lnTo>
                    <a:pt x="1019" y="166"/>
                  </a:lnTo>
                  <a:lnTo>
                    <a:pt x="953" y="220"/>
                  </a:lnTo>
                  <a:lnTo>
                    <a:pt x="885" y="279"/>
                  </a:lnTo>
                  <a:lnTo>
                    <a:pt x="842" y="306"/>
                  </a:lnTo>
                  <a:lnTo>
                    <a:pt x="797" y="272"/>
                  </a:lnTo>
                  <a:lnTo>
                    <a:pt x="592" y="291"/>
                  </a:lnTo>
                  <a:lnTo>
                    <a:pt x="344" y="290"/>
                  </a:lnTo>
                  <a:lnTo>
                    <a:pt x="188" y="264"/>
                  </a:lnTo>
                  <a:lnTo>
                    <a:pt x="38" y="256"/>
                  </a:lnTo>
                  <a:lnTo>
                    <a:pt x="0" y="238"/>
                  </a:lnTo>
                  <a:lnTo>
                    <a:pt x="139" y="153"/>
                  </a:lnTo>
                  <a:lnTo>
                    <a:pt x="269" y="48"/>
                  </a:lnTo>
                  <a:lnTo>
                    <a:pt x="321" y="0"/>
                  </a:lnTo>
                  <a:close/>
                </a:path>
              </a:pathLst>
            </a:custGeom>
            <a:solidFill>
              <a:srgbClr val="33855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28" name="Freeform 11"/>
            <p:cNvSpPr>
              <a:spLocks/>
            </p:cNvSpPr>
            <p:nvPr/>
          </p:nvSpPr>
          <p:spPr bwMode="auto">
            <a:xfrm>
              <a:off x="5171" y="1178"/>
              <a:ext cx="109" cy="30"/>
            </a:xfrm>
            <a:custGeom>
              <a:avLst/>
              <a:gdLst>
                <a:gd name="T0" fmla="*/ 2 w 219"/>
                <a:gd name="T1" fmla="*/ 0 h 60"/>
                <a:gd name="T2" fmla="*/ 6 w 219"/>
                <a:gd name="T3" fmla="*/ 1 h 60"/>
                <a:gd name="T4" fmla="*/ 9 w 219"/>
                <a:gd name="T5" fmla="*/ 1 h 60"/>
                <a:gd name="T6" fmla="*/ 13 w 219"/>
                <a:gd name="T7" fmla="*/ 1 h 60"/>
                <a:gd name="T8" fmla="*/ 11 w 219"/>
                <a:gd name="T9" fmla="*/ 2 h 60"/>
                <a:gd name="T10" fmla="*/ 8 w 219"/>
                <a:gd name="T11" fmla="*/ 4 h 60"/>
                <a:gd name="T12" fmla="*/ 5 w 219"/>
                <a:gd name="T13" fmla="*/ 4 h 60"/>
                <a:gd name="T14" fmla="*/ 2 w 219"/>
                <a:gd name="T15" fmla="*/ 4 h 60"/>
                <a:gd name="T16" fmla="*/ 0 w 219"/>
                <a:gd name="T17" fmla="*/ 4 h 60"/>
                <a:gd name="T18" fmla="*/ 2 w 219"/>
                <a:gd name="T19" fmla="*/ 0 h 60"/>
                <a:gd name="T20" fmla="*/ 2 w 219"/>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9"/>
                <a:gd name="T34" fmla="*/ 0 h 60"/>
                <a:gd name="T35" fmla="*/ 219 w 219"/>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9" h="60">
                  <a:moveTo>
                    <a:pt x="34" y="0"/>
                  </a:moveTo>
                  <a:lnTo>
                    <a:pt x="107" y="5"/>
                  </a:lnTo>
                  <a:lnTo>
                    <a:pt x="159" y="7"/>
                  </a:lnTo>
                  <a:lnTo>
                    <a:pt x="219" y="5"/>
                  </a:lnTo>
                  <a:lnTo>
                    <a:pt x="190" y="29"/>
                  </a:lnTo>
                  <a:lnTo>
                    <a:pt x="133" y="60"/>
                  </a:lnTo>
                  <a:lnTo>
                    <a:pt x="95" y="58"/>
                  </a:lnTo>
                  <a:lnTo>
                    <a:pt x="43" y="53"/>
                  </a:lnTo>
                  <a:lnTo>
                    <a:pt x="0" y="51"/>
                  </a:lnTo>
                  <a:lnTo>
                    <a:pt x="34" y="0"/>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29" name="Freeform 12"/>
            <p:cNvSpPr>
              <a:spLocks/>
            </p:cNvSpPr>
            <p:nvPr/>
          </p:nvSpPr>
          <p:spPr bwMode="auto">
            <a:xfrm>
              <a:off x="5371" y="1262"/>
              <a:ext cx="113" cy="29"/>
            </a:xfrm>
            <a:custGeom>
              <a:avLst/>
              <a:gdLst>
                <a:gd name="T0" fmla="*/ 0 w 226"/>
                <a:gd name="T1" fmla="*/ 4 h 57"/>
                <a:gd name="T2" fmla="*/ 5 w 226"/>
                <a:gd name="T3" fmla="*/ 4 h 57"/>
                <a:gd name="T4" fmla="*/ 9 w 226"/>
                <a:gd name="T5" fmla="*/ 4 h 57"/>
                <a:gd name="T6" fmla="*/ 12 w 226"/>
                <a:gd name="T7" fmla="*/ 4 h 57"/>
                <a:gd name="T8" fmla="*/ 13 w 226"/>
                <a:gd name="T9" fmla="*/ 3 h 57"/>
                <a:gd name="T10" fmla="*/ 14 w 226"/>
                <a:gd name="T11" fmla="*/ 1 h 57"/>
                <a:gd name="T12" fmla="*/ 12 w 226"/>
                <a:gd name="T13" fmla="*/ 1 h 57"/>
                <a:gd name="T14" fmla="*/ 9 w 226"/>
                <a:gd name="T15" fmla="*/ 1 h 57"/>
                <a:gd name="T16" fmla="*/ 6 w 226"/>
                <a:gd name="T17" fmla="*/ 0 h 57"/>
                <a:gd name="T18" fmla="*/ 0 w 226"/>
                <a:gd name="T19" fmla="*/ 4 h 57"/>
                <a:gd name="T20" fmla="*/ 0 w 226"/>
                <a:gd name="T21" fmla="*/ 4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
                <a:gd name="T34" fmla="*/ 0 h 57"/>
                <a:gd name="T35" fmla="*/ 226 w 226"/>
                <a:gd name="T36" fmla="*/ 57 h 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 h="57">
                  <a:moveTo>
                    <a:pt x="0" y="50"/>
                  </a:moveTo>
                  <a:lnTo>
                    <a:pt x="71" y="51"/>
                  </a:lnTo>
                  <a:lnTo>
                    <a:pt x="129" y="51"/>
                  </a:lnTo>
                  <a:lnTo>
                    <a:pt x="180" y="57"/>
                  </a:lnTo>
                  <a:lnTo>
                    <a:pt x="206" y="36"/>
                  </a:lnTo>
                  <a:lnTo>
                    <a:pt x="226" y="2"/>
                  </a:lnTo>
                  <a:lnTo>
                    <a:pt x="184" y="2"/>
                  </a:lnTo>
                  <a:lnTo>
                    <a:pt x="129" y="2"/>
                  </a:lnTo>
                  <a:lnTo>
                    <a:pt x="87" y="0"/>
                  </a:lnTo>
                  <a:lnTo>
                    <a:pt x="0" y="50"/>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0" name="Freeform 13"/>
            <p:cNvSpPr>
              <a:spLocks/>
            </p:cNvSpPr>
            <p:nvPr/>
          </p:nvSpPr>
          <p:spPr bwMode="auto">
            <a:xfrm>
              <a:off x="5229" y="1205"/>
              <a:ext cx="164" cy="66"/>
            </a:xfrm>
            <a:custGeom>
              <a:avLst/>
              <a:gdLst>
                <a:gd name="T0" fmla="*/ 15 w 328"/>
                <a:gd name="T1" fmla="*/ 0 h 133"/>
                <a:gd name="T2" fmla="*/ 10 w 328"/>
                <a:gd name="T3" fmla="*/ 0 h 133"/>
                <a:gd name="T4" fmla="*/ 5 w 328"/>
                <a:gd name="T5" fmla="*/ 1 h 133"/>
                <a:gd name="T6" fmla="*/ 1 w 328"/>
                <a:gd name="T7" fmla="*/ 4 h 133"/>
                <a:gd name="T8" fmla="*/ 0 w 328"/>
                <a:gd name="T9" fmla="*/ 6 h 133"/>
                <a:gd name="T10" fmla="*/ 3 w 328"/>
                <a:gd name="T11" fmla="*/ 7 h 133"/>
                <a:gd name="T12" fmla="*/ 6 w 328"/>
                <a:gd name="T13" fmla="*/ 8 h 133"/>
                <a:gd name="T14" fmla="*/ 9 w 328"/>
                <a:gd name="T15" fmla="*/ 8 h 133"/>
                <a:gd name="T16" fmla="*/ 12 w 328"/>
                <a:gd name="T17" fmla="*/ 8 h 133"/>
                <a:gd name="T18" fmla="*/ 12 w 328"/>
                <a:gd name="T19" fmla="*/ 8 h 133"/>
                <a:gd name="T20" fmla="*/ 13 w 328"/>
                <a:gd name="T21" fmla="*/ 8 h 133"/>
                <a:gd name="T22" fmla="*/ 13 w 328"/>
                <a:gd name="T23" fmla="*/ 7 h 133"/>
                <a:gd name="T24" fmla="*/ 13 w 328"/>
                <a:gd name="T25" fmla="*/ 7 h 133"/>
                <a:gd name="T26" fmla="*/ 14 w 328"/>
                <a:gd name="T27" fmla="*/ 7 h 133"/>
                <a:gd name="T28" fmla="*/ 14 w 328"/>
                <a:gd name="T29" fmla="*/ 7 h 133"/>
                <a:gd name="T30" fmla="*/ 14 w 328"/>
                <a:gd name="T31" fmla="*/ 7 h 133"/>
                <a:gd name="T32" fmla="*/ 15 w 328"/>
                <a:gd name="T33" fmla="*/ 7 h 133"/>
                <a:gd name="T34" fmla="*/ 15 w 328"/>
                <a:gd name="T35" fmla="*/ 7 h 133"/>
                <a:gd name="T36" fmla="*/ 17 w 328"/>
                <a:gd name="T37" fmla="*/ 7 h 133"/>
                <a:gd name="T38" fmla="*/ 17 w 328"/>
                <a:gd name="T39" fmla="*/ 6 h 133"/>
                <a:gd name="T40" fmla="*/ 18 w 328"/>
                <a:gd name="T41" fmla="*/ 6 h 133"/>
                <a:gd name="T42" fmla="*/ 18 w 328"/>
                <a:gd name="T43" fmla="*/ 6 h 133"/>
                <a:gd name="T44" fmla="*/ 18 w 328"/>
                <a:gd name="T45" fmla="*/ 6 h 133"/>
                <a:gd name="T46" fmla="*/ 19 w 328"/>
                <a:gd name="T47" fmla="*/ 5 h 133"/>
                <a:gd name="T48" fmla="*/ 20 w 328"/>
                <a:gd name="T49" fmla="*/ 5 h 133"/>
                <a:gd name="T50" fmla="*/ 20 w 328"/>
                <a:gd name="T51" fmla="*/ 4 h 133"/>
                <a:gd name="T52" fmla="*/ 21 w 328"/>
                <a:gd name="T53" fmla="*/ 4 h 133"/>
                <a:gd name="T54" fmla="*/ 21 w 328"/>
                <a:gd name="T55" fmla="*/ 4 h 133"/>
                <a:gd name="T56" fmla="*/ 21 w 328"/>
                <a:gd name="T57" fmla="*/ 4 h 133"/>
                <a:gd name="T58" fmla="*/ 20 w 328"/>
                <a:gd name="T59" fmla="*/ 0 h 133"/>
                <a:gd name="T60" fmla="*/ 15 w 328"/>
                <a:gd name="T61" fmla="*/ 0 h 133"/>
                <a:gd name="T62" fmla="*/ 15 w 328"/>
                <a:gd name="T63" fmla="*/ 0 h 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8"/>
                <a:gd name="T97" fmla="*/ 0 h 133"/>
                <a:gd name="T98" fmla="*/ 328 w 328"/>
                <a:gd name="T99" fmla="*/ 133 h 1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8" h="133">
                  <a:moveTo>
                    <a:pt x="253" y="5"/>
                  </a:moveTo>
                  <a:lnTo>
                    <a:pt x="168" y="0"/>
                  </a:lnTo>
                  <a:lnTo>
                    <a:pt x="86" y="31"/>
                  </a:lnTo>
                  <a:lnTo>
                    <a:pt x="23" y="70"/>
                  </a:lnTo>
                  <a:lnTo>
                    <a:pt x="0" y="109"/>
                  </a:lnTo>
                  <a:lnTo>
                    <a:pt x="47" y="125"/>
                  </a:lnTo>
                  <a:lnTo>
                    <a:pt x="99" y="128"/>
                  </a:lnTo>
                  <a:lnTo>
                    <a:pt x="132" y="133"/>
                  </a:lnTo>
                  <a:lnTo>
                    <a:pt x="203" y="130"/>
                  </a:lnTo>
                  <a:lnTo>
                    <a:pt x="206" y="130"/>
                  </a:lnTo>
                  <a:lnTo>
                    <a:pt x="212" y="128"/>
                  </a:lnTo>
                  <a:lnTo>
                    <a:pt x="216" y="125"/>
                  </a:lnTo>
                  <a:lnTo>
                    <a:pt x="222" y="124"/>
                  </a:lnTo>
                  <a:lnTo>
                    <a:pt x="227" y="124"/>
                  </a:lnTo>
                  <a:lnTo>
                    <a:pt x="233" y="123"/>
                  </a:lnTo>
                  <a:lnTo>
                    <a:pt x="239" y="119"/>
                  </a:lnTo>
                  <a:lnTo>
                    <a:pt x="246" y="119"/>
                  </a:lnTo>
                  <a:lnTo>
                    <a:pt x="252" y="115"/>
                  </a:lnTo>
                  <a:lnTo>
                    <a:pt x="258" y="114"/>
                  </a:lnTo>
                  <a:lnTo>
                    <a:pt x="267" y="111"/>
                  </a:lnTo>
                  <a:lnTo>
                    <a:pt x="273" y="109"/>
                  </a:lnTo>
                  <a:lnTo>
                    <a:pt x="278" y="103"/>
                  </a:lnTo>
                  <a:lnTo>
                    <a:pt x="287" y="98"/>
                  </a:lnTo>
                  <a:lnTo>
                    <a:pt x="296" y="90"/>
                  </a:lnTo>
                  <a:lnTo>
                    <a:pt x="306" y="84"/>
                  </a:lnTo>
                  <a:lnTo>
                    <a:pt x="313" y="76"/>
                  </a:lnTo>
                  <a:lnTo>
                    <a:pt x="322" y="71"/>
                  </a:lnTo>
                  <a:lnTo>
                    <a:pt x="327" y="68"/>
                  </a:lnTo>
                  <a:lnTo>
                    <a:pt x="328" y="66"/>
                  </a:lnTo>
                  <a:lnTo>
                    <a:pt x="315" y="13"/>
                  </a:lnTo>
                  <a:lnTo>
                    <a:pt x="253" y="5"/>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1" name="Freeform 14"/>
            <p:cNvSpPr>
              <a:spLocks/>
            </p:cNvSpPr>
            <p:nvPr/>
          </p:nvSpPr>
          <p:spPr bwMode="auto">
            <a:xfrm>
              <a:off x="4798" y="1390"/>
              <a:ext cx="598" cy="258"/>
            </a:xfrm>
            <a:custGeom>
              <a:avLst/>
              <a:gdLst>
                <a:gd name="T0" fmla="*/ 1 w 1196"/>
                <a:gd name="T1" fmla="*/ 14 h 515"/>
                <a:gd name="T2" fmla="*/ 1 w 1196"/>
                <a:gd name="T3" fmla="*/ 20 h 515"/>
                <a:gd name="T4" fmla="*/ 1 w 1196"/>
                <a:gd name="T5" fmla="*/ 27 h 515"/>
                <a:gd name="T6" fmla="*/ 0 w 1196"/>
                <a:gd name="T7" fmla="*/ 32 h 515"/>
                <a:gd name="T8" fmla="*/ 10 w 1196"/>
                <a:gd name="T9" fmla="*/ 31 h 515"/>
                <a:gd name="T10" fmla="*/ 22 w 1196"/>
                <a:gd name="T11" fmla="*/ 32 h 515"/>
                <a:gd name="T12" fmla="*/ 38 w 1196"/>
                <a:gd name="T13" fmla="*/ 30 h 515"/>
                <a:gd name="T14" fmla="*/ 50 w 1196"/>
                <a:gd name="T15" fmla="*/ 32 h 515"/>
                <a:gd name="T16" fmla="*/ 55 w 1196"/>
                <a:gd name="T17" fmla="*/ 33 h 515"/>
                <a:gd name="T18" fmla="*/ 58 w 1196"/>
                <a:gd name="T19" fmla="*/ 29 h 515"/>
                <a:gd name="T20" fmla="*/ 66 w 1196"/>
                <a:gd name="T21" fmla="*/ 25 h 515"/>
                <a:gd name="T22" fmla="*/ 68 w 1196"/>
                <a:gd name="T23" fmla="*/ 21 h 515"/>
                <a:gd name="T24" fmla="*/ 75 w 1196"/>
                <a:gd name="T25" fmla="*/ 18 h 515"/>
                <a:gd name="T26" fmla="*/ 75 w 1196"/>
                <a:gd name="T27" fmla="*/ 0 h 515"/>
                <a:gd name="T28" fmla="*/ 54 w 1196"/>
                <a:gd name="T29" fmla="*/ 12 h 515"/>
                <a:gd name="T30" fmla="*/ 36 w 1196"/>
                <a:gd name="T31" fmla="*/ 13 h 515"/>
                <a:gd name="T32" fmla="*/ 18 w 1196"/>
                <a:gd name="T33" fmla="*/ 14 h 515"/>
                <a:gd name="T34" fmla="*/ 1 w 1196"/>
                <a:gd name="T35" fmla="*/ 14 h 515"/>
                <a:gd name="T36" fmla="*/ 1 w 1196"/>
                <a:gd name="T37" fmla="*/ 14 h 5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6"/>
                <a:gd name="T58" fmla="*/ 0 h 515"/>
                <a:gd name="T59" fmla="*/ 1196 w 1196"/>
                <a:gd name="T60" fmla="*/ 515 h 5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6" h="515">
                  <a:moveTo>
                    <a:pt x="16" y="213"/>
                  </a:moveTo>
                  <a:lnTo>
                    <a:pt x="14" y="308"/>
                  </a:lnTo>
                  <a:lnTo>
                    <a:pt x="14" y="425"/>
                  </a:lnTo>
                  <a:lnTo>
                    <a:pt x="0" y="504"/>
                  </a:lnTo>
                  <a:lnTo>
                    <a:pt x="167" y="483"/>
                  </a:lnTo>
                  <a:lnTo>
                    <a:pt x="361" y="504"/>
                  </a:lnTo>
                  <a:lnTo>
                    <a:pt x="617" y="472"/>
                  </a:lnTo>
                  <a:lnTo>
                    <a:pt x="803" y="510"/>
                  </a:lnTo>
                  <a:lnTo>
                    <a:pt x="889" y="515"/>
                  </a:lnTo>
                  <a:lnTo>
                    <a:pt x="933" y="464"/>
                  </a:lnTo>
                  <a:lnTo>
                    <a:pt x="1044" y="387"/>
                  </a:lnTo>
                  <a:lnTo>
                    <a:pt x="1083" y="328"/>
                  </a:lnTo>
                  <a:lnTo>
                    <a:pt x="1185" y="278"/>
                  </a:lnTo>
                  <a:lnTo>
                    <a:pt x="1196" y="0"/>
                  </a:lnTo>
                  <a:lnTo>
                    <a:pt x="874" y="190"/>
                  </a:lnTo>
                  <a:lnTo>
                    <a:pt x="563" y="193"/>
                  </a:lnTo>
                  <a:lnTo>
                    <a:pt x="273" y="218"/>
                  </a:lnTo>
                  <a:lnTo>
                    <a:pt x="16" y="213"/>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2" name="Freeform 15"/>
            <p:cNvSpPr>
              <a:spLocks/>
            </p:cNvSpPr>
            <p:nvPr/>
          </p:nvSpPr>
          <p:spPr bwMode="auto">
            <a:xfrm>
              <a:off x="4806" y="1378"/>
              <a:ext cx="590" cy="153"/>
            </a:xfrm>
            <a:custGeom>
              <a:avLst/>
              <a:gdLst>
                <a:gd name="T0" fmla="*/ 19 w 1180"/>
                <a:gd name="T1" fmla="*/ 0 h 306"/>
                <a:gd name="T2" fmla="*/ 23 w 1180"/>
                <a:gd name="T3" fmla="*/ 1 h 306"/>
                <a:gd name="T4" fmla="*/ 30 w 1180"/>
                <a:gd name="T5" fmla="*/ 1 h 306"/>
                <a:gd name="T6" fmla="*/ 38 w 1180"/>
                <a:gd name="T7" fmla="*/ 1 h 306"/>
                <a:gd name="T8" fmla="*/ 49 w 1180"/>
                <a:gd name="T9" fmla="*/ 1 h 306"/>
                <a:gd name="T10" fmla="*/ 57 w 1180"/>
                <a:gd name="T11" fmla="*/ 1 h 306"/>
                <a:gd name="T12" fmla="*/ 63 w 1180"/>
                <a:gd name="T13" fmla="*/ 1 h 306"/>
                <a:gd name="T14" fmla="*/ 74 w 1180"/>
                <a:gd name="T15" fmla="*/ 1 h 306"/>
                <a:gd name="T16" fmla="*/ 69 w 1180"/>
                <a:gd name="T17" fmla="*/ 6 h 306"/>
                <a:gd name="T18" fmla="*/ 63 w 1180"/>
                <a:gd name="T19" fmla="*/ 10 h 306"/>
                <a:gd name="T20" fmla="*/ 59 w 1180"/>
                <a:gd name="T21" fmla="*/ 13 h 306"/>
                <a:gd name="T22" fmla="*/ 55 w 1180"/>
                <a:gd name="T23" fmla="*/ 18 h 306"/>
                <a:gd name="T24" fmla="*/ 52 w 1180"/>
                <a:gd name="T25" fmla="*/ 19 h 306"/>
                <a:gd name="T26" fmla="*/ 49 w 1180"/>
                <a:gd name="T27" fmla="*/ 17 h 306"/>
                <a:gd name="T28" fmla="*/ 37 w 1180"/>
                <a:gd name="T29" fmla="*/ 19 h 306"/>
                <a:gd name="T30" fmla="*/ 21 w 1180"/>
                <a:gd name="T31" fmla="*/ 18 h 306"/>
                <a:gd name="T32" fmla="*/ 11 w 1180"/>
                <a:gd name="T33" fmla="*/ 17 h 306"/>
                <a:gd name="T34" fmla="*/ 2 w 1180"/>
                <a:gd name="T35" fmla="*/ 15 h 306"/>
                <a:gd name="T36" fmla="*/ 0 w 1180"/>
                <a:gd name="T37" fmla="*/ 14 h 306"/>
                <a:gd name="T38" fmla="*/ 9 w 1180"/>
                <a:gd name="T39" fmla="*/ 10 h 306"/>
                <a:gd name="T40" fmla="*/ 17 w 1180"/>
                <a:gd name="T41" fmla="*/ 3 h 306"/>
                <a:gd name="T42" fmla="*/ 19 w 1180"/>
                <a:gd name="T43" fmla="*/ 0 h 306"/>
                <a:gd name="T44" fmla="*/ 19 w 1180"/>
                <a:gd name="T45" fmla="*/ 0 h 3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0"/>
                <a:gd name="T70" fmla="*/ 0 h 306"/>
                <a:gd name="T71" fmla="*/ 1180 w 1180"/>
                <a:gd name="T72" fmla="*/ 306 h 3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0" h="306">
                  <a:moveTo>
                    <a:pt x="319" y="0"/>
                  </a:moveTo>
                  <a:lnTo>
                    <a:pt x="380" y="4"/>
                  </a:lnTo>
                  <a:lnTo>
                    <a:pt x="486" y="9"/>
                  </a:lnTo>
                  <a:lnTo>
                    <a:pt x="621" y="9"/>
                  </a:lnTo>
                  <a:lnTo>
                    <a:pt x="787" y="11"/>
                  </a:lnTo>
                  <a:lnTo>
                    <a:pt x="922" y="17"/>
                  </a:lnTo>
                  <a:lnTo>
                    <a:pt x="1018" y="31"/>
                  </a:lnTo>
                  <a:lnTo>
                    <a:pt x="1180" y="24"/>
                  </a:lnTo>
                  <a:lnTo>
                    <a:pt x="1102" y="96"/>
                  </a:lnTo>
                  <a:lnTo>
                    <a:pt x="1017" y="167"/>
                  </a:lnTo>
                  <a:lnTo>
                    <a:pt x="950" y="217"/>
                  </a:lnTo>
                  <a:lnTo>
                    <a:pt x="882" y="277"/>
                  </a:lnTo>
                  <a:lnTo>
                    <a:pt x="842" y="306"/>
                  </a:lnTo>
                  <a:lnTo>
                    <a:pt x="794" y="272"/>
                  </a:lnTo>
                  <a:lnTo>
                    <a:pt x="590" y="292"/>
                  </a:lnTo>
                  <a:lnTo>
                    <a:pt x="344" y="288"/>
                  </a:lnTo>
                  <a:lnTo>
                    <a:pt x="185" y="262"/>
                  </a:lnTo>
                  <a:lnTo>
                    <a:pt x="38" y="255"/>
                  </a:lnTo>
                  <a:lnTo>
                    <a:pt x="0" y="237"/>
                  </a:lnTo>
                  <a:lnTo>
                    <a:pt x="139" y="154"/>
                  </a:lnTo>
                  <a:lnTo>
                    <a:pt x="267" y="49"/>
                  </a:lnTo>
                  <a:lnTo>
                    <a:pt x="319" y="0"/>
                  </a:lnTo>
                  <a:close/>
                </a:path>
              </a:pathLst>
            </a:custGeom>
            <a:solidFill>
              <a:srgbClr val="33855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3" name="Freeform 16"/>
            <p:cNvSpPr>
              <a:spLocks/>
            </p:cNvSpPr>
            <p:nvPr/>
          </p:nvSpPr>
          <p:spPr bwMode="auto">
            <a:xfrm>
              <a:off x="4945" y="1394"/>
              <a:ext cx="111" cy="28"/>
            </a:xfrm>
            <a:custGeom>
              <a:avLst/>
              <a:gdLst>
                <a:gd name="T0" fmla="*/ 3 w 221"/>
                <a:gd name="T1" fmla="*/ 0 h 58"/>
                <a:gd name="T2" fmla="*/ 7 w 221"/>
                <a:gd name="T3" fmla="*/ 0 h 58"/>
                <a:gd name="T4" fmla="*/ 10 w 221"/>
                <a:gd name="T5" fmla="*/ 0 h 58"/>
                <a:gd name="T6" fmla="*/ 14 w 221"/>
                <a:gd name="T7" fmla="*/ 0 h 58"/>
                <a:gd name="T8" fmla="*/ 12 w 221"/>
                <a:gd name="T9" fmla="*/ 1 h 58"/>
                <a:gd name="T10" fmla="*/ 9 w 221"/>
                <a:gd name="T11" fmla="*/ 3 h 58"/>
                <a:gd name="T12" fmla="*/ 6 w 221"/>
                <a:gd name="T13" fmla="*/ 3 h 58"/>
                <a:gd name="T14" fmla="*/ 3 w 221"/>
                <a:gd name="T15" fmla="*/ 3 h 58"/>
                <a:gd name="T16" fmla="*/ 0 w 221"/>
                <a:gd name="T17" fmla="*/ 3 h 58"/>
                <a:gd name="T18" fmla="*/ 3 w 221"/>
                <a:gd name="T19" fmla="*/ 0 h 58"/>
                <a:gd name="T20" fmla="*/ 3 w 221"/>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1"/>
                <a:gd name="T34" fmla="*/ 0 h 58"/>
                <a:gd name="T35" fmla="*/ 221 w 221"/>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1" h="58">
                  <a:moveTo>
                    <a:pt x="33" y="0"/>
                  </a:moveTo>
                  <a:lnTo>
                    <a:pt x="106" y="1"/>
                  </a:lnTo>
                  <a:lnTo>
                    <a:pt x="158" y="6"/>
                  </a:lnTo>
                  <a:lnTo>
                    <a:pt x="221" y="4"/>
                  </a:lnTo>
                  <a:lnTo>
                    <a:pt x="189" y="28"/>
                  </a:lnTo>
                  <a:lnTo>
                    <a:pt x="134" y="58"/>
                  </a:lnTo>
                  <a:lnTo>
                    <a:pt x="96" y="54"/>
                  </a:lnTo>
                  <a:lnTo>
                    <a:pt x="42" y="53"/>
                  </a:lnTo>
                  <a:lnTo>
                    <a:pt x="0" y="50"/>
                  </a:lnTo>
                  <a:lnTo>
                    <a:pt x="33" y="0"/>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4" name="Freeform 17"/>
            <p:cNvSpPr>
              <a:spLocks/>
            </p:cNvSpPr>
            <p:nvPr/>
          </p:nvSpPr>
          <p:spPr bwMode="auto">
            <a:xfrm>
              <a:off x="5145" y="1479"/>
              <a:ext cx="113" cy="28"/>
            </a:xfrm>
            <a:custGeom>
              <a:avLst/>
              <a:gdLst>
                <a:gd name="T0" fmla="*/ 0 w 226"/>
                <a:gd name="T1" fmla="*/ 3 h 56"/>
                <a:gd name="T2" fmla="*/ 5 w 226"/>
                <a:gd name="T3" fmla="*/ 4 h 56"/>
                <a:gd name="T4" fmla="*/ 9 w 226"/>
                <a:gd name="T5" fmla="*/ 4 h 56"/>
                <a:gd name="T6" fmla="*/ 12 w 226"/>
                <a:gd name="T7" fmla="*/ 4 h 56"/>
                <a:gd name="T8" fmla="*/ 13 w 226"/>
                <a:gd name="T9" fmla="*/ 2 h 56"/>
                <a:gd name="T10" fmla="*/ 14 w 226"/>
                <a:gd name="T11" fmla="*/ 1 h 56"/>
                <a:gd name="T12" fmla="*/ 12 w 226"/>
                <a:gd name="T13" fmla="*/ 1 h 56"/>
                <a:gd name="T14" fmla="*/ 9 w 226"/>
                <a:gd name="T15" fmla="*/ 0 h 56"/>
                <a:gd name="T16" fmla="*/ 6 w 226"/>
                <a:gd name="T17" fmla="*/ 0 h 56"/>
                <a:gd name="T18" fmla="*/ 0 w 226"/>
                <a:gd name="T19" fmla="*/ 3 h 56"/>
                <a:gd name="T20" fmla="*/ 0 w 226"/>
                <a:gd name="T21" fmla="*/ 3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
                <a:gd name="T34" fmla="*/ 0 h 56"/>
                <a:gd name="T35" fmla="*/ 226 w 226"/>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 h="56">
                  <a:moveTo>
                    <a:pt x="0" y="47"/>
                  </a:moveTo>
                  <a:lnTo>
                    <a:pt x="71" y="50"/>
                  </a:lnTo>
                  <a:lnTo>
                    <a:pt x="129" y="50"/>
                  </a:lnTo>
                  <a:lnTo>
                    <a:pt x="180" y="56"/>
                  </a:lnTo>
                  <a:lnTo>
                    <a:pt x="208" y="31"/>
                  </a:lnTo>
                  <a:lnTo>
                    <a:pt x="226" y="1"/>
                  </a:lnTo>
                  <a:lnTo>
                    <a:pt x="184" y="1"/>
                  </a:lnTo>
                  <a:lnTo>
                    <a:pt x="129" y="0"/>
                  </a:lnTo>
                  <a:lnTo>
                    <a:pt x="86" y="0"/>
                  </a:lnTo>
                  <a:lnTo>
                    <a:pt x="0" y="47"/>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5" name="Freeform 18"/>
            <p:cNvSpPr>
              <a:spLocks/>
            </p:cNvSpPr>
            <p:nvPr/>
          </p:nvSpPr>
          <p:spPr bwMode="auto">
            <a:xfrm>
              <a:off x="5004" y="1420"/>
              <a:ext cx="164" cy="67"/>
            </a:xfrm>
            <a:custGeom>
              <a:avLst/>
              <a:gdLst>
                <a:gd name="T0" fmla="*/ 15 w 328"/>
                <a:gd name="T1" fmla="*/ 1 h 133"/>
                <a:gd name="T2" fmla="*/ 10 w 328"/>
                <a:gd name="T3" fmla="*/ 0 h 133"/>
                <a:gd name="T4" fmla="*/ 5 w 328"/>
                <a:gd name="T5" fmla="*/ 2 h 133"/>
                <a:gd name="T6" fmla="*/ 1 w 328"/>
                <a:gd name="T7" fmla="*/ 5 h 133"/>
                <a:gd name="T8" fmla="*/ 0 w 328"/>
                <a:gd name="T9" fmla="*/ 7 h 133"/>
                <a:gd name="T10" fmla="*/ 3 w 328"/>
                <a:gd name="T11" fmla="*/ 8 h 133"/>
                <a:gd name="T12" fmla="*/ 6 w 328"/>
                <a:gd name="T13" fmla="*/ 9 h 133"/>
                <a:gd name="T14" fmla="*/ 9 w 328"/>
                <a:gd name="T15" fmla="*/ 9 h 133"/>
                <a:gd name="T16" fmla="*/ 12 w 328"/>
                <a:gd name="T17" fmla="*/ 9 h 133"/>
                <a:gd name="T18" fmla="*/ 12 w 328"/>
                <a:gd name="T19" fmla="*/ 9 h 133"/>
                <a:gd name="T20" fmla="*/ 13 w 328"/>
                <a:gd name="T21" fmla="*/ 8 h 133"/>
                <a:gd name="T22" fmla="*/ 13 w 328"/>
                <a:gd name="T23" fmla="*/ 8 h 133"/>
                <a:gd name="T24" fmla="*/ 13 w 328"/>
                <a:gd name="T25" fmla="*/ 8 h 133"/>
                <a:gd name="T26" fmla="*/ 14 w 328"/>
                <a:gd name="T27" fmla="*/ 8 h 133"/>
                <a:gd name="T28" fmla="*/ 14 w 328"/>
                <a:gd name="T29" fmla="*/ 8 h 133"/>
                <a:gd name="T30" fmla="*/ 15 w 328"/>
                <a:gd name="T31" fmla="*/ 8 h 133"/>
                <a:gd name="T32" fmla="*/ 15 w 328"/>
                <a:gd name="T33" fmla="*/ 8 h 133"/>
                <a:gd name="T34" fmla="*/ 15 w 328"/>
                <a:gd name="T35" fmla="*/ 8 h 133"/>
                <a:gd name="T36" fmla="*/ 17 w 328"/>
                <a:gd name="T37" fmla="*/ 8 h 133"/>
                <a:gd name="T38" fmla="*/ 17 w 328"/>
                <a:gd name="T39" fmla="*/ 7 h 133"/>
                <a:gd name="T40" fmla="*/ 18 w 328"/>
                <a:gd name="T41" fmla="*/ 7 h 133"/>
                <a:gd name="T42" fmla="*/ 18 w 328"/>
                <a:gd name="T43" fmla="*/ 7 h 133"/>
                <a:gd name="T44" fmla="*/ 18 w 328"/>
                <a:gd name="T45" fmla="*/ 7 h 133"/>
                <a:gd name="T46" fmla="*/ 19 w 328"/>
                <a:gd name="T47" fmla="*/ 6 h 133"/>
                <a:gd name="T48" fmla="*/ 20 w 328"/>
                <a:gd name="T49" fmla="*/ 6 h 133"/>
                <a:gd name="T50" fmla="*/ 20 w 328"/>
                <a:gd name="T51" fmla="*/ 5 h 133"/>
                <a:gd name="T52" fmla="*/ 21 w 328"/>
                <a:gd name="T53" fmla="*/ 5 h 133"/>
                <a:gd name="T54" fmla="*/ 21 w 328"/>
                <a:gd name="T55" fmla="*/ 5 h 133"/>
                <a:gd name="T56" fmla="*/ 21 w 328"/>
                <a:gd name="T57" fmla="*/ 5 h 133"/>
                <a:gd name="T58" fmla="*/ 20 w 328"/>
                <a:gd name="T59" fmla="*/ 1 h 133"/>
                <a:gd name="T60" fmla="*/ 15 w 328"/>
                <a:gd name="T61" fmla="*/ 1 h 133"/>
                <a:gd name="T62" fmla="*/ 15 w 328"/>
                <a:gd name="T63" fmla="*/ 1 h 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8"/>
                <a:gd name="T97" fmla="*/ 0 h 133"/>
                <a:gd name="T98" fmla="*/ 328 w 328"/>
                <a:gd name="T99" fmla="*/ 133 h 1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8" h="133">
                  <a:moveTo>
                    <a:pt x="255" y="6"/>
                  </a:moveTo>
                  <a:lnTo>
                    <a:pt x="170" y="0"/>
                  </a:lnTo>
                  <a:lnTo>
                    <a:pt x="85" y="32"/>
                  </a:lnTo>
                  <a:lnTo>
                    <a:pt x="22" y="70"/>
                  </a:lnTo>
                  <a:lnTo>
                    <a:pt x="0" y="110"/>
                  </a:lnTo>
                  <a:lnTo>
                    <a:pt x="46" y="127"/>
                  </a:lnTo>
                  <a:lnTo>
                    <a:pt x="99" y="130"/>
                  </a:lnTo>
                  <a:lnTo>
                    <a:pt x="135" y="133"/>
                  </a:lnTo>
                  <a:lnTo>
                    <a:pt x="205" y="132"/>
                  </a:lnTo>
                  <a:lnTo>
                    <a:pt x="206" y="131"/>
                  </a:lnTo>
                  <a:lnTo>
                    <a:pt x="214" y="128"/>
                  </a:lnTo>
                  <a:lnTo>
                    <a:pt x="216" y="127"/>
                  </a:lnTo>
                  <a:lnTo>
                    <a:pt x="222" y="126"/>
                  </a:lnTo>
                  <a:lnTo>
                    <a:pt x="229" y="125"/>
                  </a:lnTo>
                  <a:lnTo>
                    <a:pt x="235" y="123"/>
                  </a:lnTo>
                  <a:lnTo>
                    <a:pt x="240" y="122"/>
                  </a:lnTo>
                  <a:lnTo>
                    <a:pt x="246" y="120"/>
                  </a:lnTo>
                  <a:lnTo>
                    <a:pt x="251" y="117"/>
                  </a:lnTo>
                  <a:lnTo>
                    <a:pt x="257" y="117"/>
                  </a:lnTo>
                  <a:lnTo>
                    <a:pt x="267" y="112"/>
                  </a:lnTo>
                  <a:lnTo>
                    <a:pt x="275" y="110"/>
                  </a:lnTo>
                  <a:lnTo>
                    <a:pt x="278" y="103"/>
                  </a:lnTo>
                  <a:lnTo>
                    <a:pt x="287" y="97"/>
                  </a:lnTo>
                  <a:lnTo>
                    <a:pt x="295" y="90"/>
                  </a:lnTo>
                  <a:lnTo>
                    <a:pt x="305" y="82"/>
                  </a:lnTo>
                  <a:lnTo>
                    <a:pt x="312" y="76"/>
                  </a:lnTo>
                  <a:lnTo>
                    <a:pt x="321" y="71"/>
                  </a:lnTo>
                  <a:lnTo>
                    <a:pt x="326" y="66"/>
                  </a:lnTo>
                  <a:lnTo>
                    <a:pt x="328" y="66"/>
                  </a:lnTo>
                  <a:lnTo>
                    <a:pt x="315" y="12"/>
                  </a:lnTo>
                  <a:lnTo>
                    <a:pt x="255" y="6"/>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6" name="Freeform 19"/>
            <p:cNvSpPr>
              <a:spLocks/>
            </p:cNvSpPr>
            <p:nvPr/>
          </p:nvSpPr>
          <p:spPr bwMode="auto">
            <a:xfrm>
              <a:off x="4564" y="1608"/>
              <a:ext cx="599" cy="259"/>
            </a:xfrm>
            <a:custGeom>
              <a:avLst/>
              <a:gdLst>
                <a:gd name="T0" fmla="*/ 1 w 1197"/>
                <a:gd name="T1" fmla="*/ 14 h 517"/>
                <a:gd name="T2" fmla="*/ 1 w 1197"/>
                <a:gd name="T3" fmla="*/ 20 h 517"/>
                <a:gd name="T4" fmla="*/ 1 w 1197"/>
                <a:gd name="T5" fmla="*/ 27 h 517"/>
                <a:gd name="T6" fmla="*/ 0 w 1197"/>
                <a:gd name="T7" fmla="*/ 32 h 517"/>
                <a:gd name="T8" fmla="*/ 11 w 1197"/>
                <a:gd name="T9" fmla="*/ 31 h 517"/>
                <a:gd name="T10" fmla="*/ 23 w 1197"/>
                <a:gd name="T11" fmla="*/ 32 h 517"/>
                <a:gd name="T12" fmla="*/ 39 w 1197"/>
                <a:gd name="T13" fmla="*/ 30 h 517"/>
                <a:gd name="T14" fmla="*/ 51 w 1197"/>
                <a:gd name="T15" fmla="*/ 32 h 517"/>
                <a:gd name="T16" fmla="*/ 56 w 1197"/>
                <a:gd name="T17" fmla="*/ 33 h 517"/>
                <a:gd name="T18" fmla="*/ 59 w 1197"/>
                <a:gd name="T19" fmla="*/ 30 h 517"/>
                <a:gd name="T20" fmla="*/ 66 w 1197"/>
                <a:gd name="T21" fmla="*/ 25 h 517"/>
                <a:gd name="T22" fmla="*/ 68 w 1197"/>
                <a:gd name="T23" fmla="*/ 21 h 517"/>
                <a:gd name="T24" fmla="*/ 75 w 1197"/>
                <a:gd name="T25" fmla="*/ 18 h 517"/>
                <a:gd name="T26" fmla="*/ 75 w 1197"/>
                <a:gd name="T27" fmla="*/ 0 h 517"/>
                <a:gd name="T28" fmla="*/ 55 w 1197"/>
                <a:gd name="T29" fmla="*/ 12 h 517"/>
                <a:gd name="T30" fmla="*/ 36 w 1197"/>
                <a:gd name="T31" fmla="*/ 13 h 517"/>
                <a:gd name="T32" fmla="*/ 18 w 1197"/>
                <a:gd name="T33" fmla="*/ 14 h 517"/>
                <a:gd name="T34" fmla="*/ 1 w 1197"/>
                <a:gd name="T35" fmla="*/ 14 h 517"/>
                <a:gd name="T36" fmla="*/ 1 w 1197"/>
                <a:gd name="T37" fmla="*/ 1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7"/>
                <a:gd name="T58" fmla="*/ 0 h 517"/>
                <a:gd name="T59" fmla="*/ 1197 w 1197"/>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7" h="517">
                  <a:moveTo>
                    <a:pt x="15" y="213"/>
                  </a:moveTo>
                  <a:lnTo>
                    <a:pt x="12" y="309"/>
                  </a:lnTo>
                  <a:lnTo>
                    <a:pt x="12" y="427"/>
                  </a:lnTo>
                  <a:lnTo>
                    <a:pt x="0" y="505"/>
                  </a:lnTo>
                  <a:lnTo>
                    <a:pt x="166" y="484"/>
                  </a:lnTo>
                  <a:lnTo>
                    <a:pt x="361" y="505"/>
                  </a:lnTo>
                  <a:lnTo>
                    <a:pt x="614" y="473"/>
                  </a:lnTo>
                  <a:lnTo>
                    <a:pt x="804" y="509"/>
                  </a:lnTo>
                  <a:lnTo>
                    <a:pt x="888" y="517"/>
                  </a:lnTo>
                  <a:lnTo>
                    <a:pt x="931" y="465"/>
                  </a:lnTo>
                  <a:lnTo>
                    <a:pt x="1041" y="388"/>
                  </a:lnTo>
                  <a:lnTo>
                    <a:pt x="1081" y="327"/>
                  </a:lnTo>
                  <a:lnTo>
                    <a:pt x="1186" y="278"/>
                  </a:lnTo>
                  <a:lnTo>
                    <a:pt x="1197" y="0"/>
                  </a:lnTo>
                  <a:lnTo>
                    <a:pt x="873" y="191"/>
                  </a:lnTo>
                  <a:lnTo>
                    <a:pt x="563" y="194"/>
                  </a:lnTo>
                  <a:lnTo>
                    <a:pt x="275" y="219"/>
                  </a:lnTo>
                  <a:lnTo>
                    <a:pt x="15" y="213"/>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7" name="Freeform 20"/>
            <p:cNvSpPr>
              <a:spLocks/>
            </p:cNvSpPr>
            <p:nvPr/>
          </p:nvSpPr>
          <p:spPr bwMode="auto">
            <a:xfrm>
              <a:off x="4572" y="1597"/>
              <a:ext cx="591" cy="152"/>
            </a:xfrm>
            <a:custGeom>
              <a:avLst/>
              <a:gdLst>
                <a:gd name="T0" fmla="*/ 19 w 1182"/>
                <a:gd name="T1" fmla="*/ 0 h 304"/>
                <a:gd name="T2" fmla="*/ 23 w 1182"/>
                <a:gd name="T3" fmla="*/ 1 h 304"/>
                <a:gd name="T4" fmla="*/ 30 w 1182"/>
                <a:gd name="T5" fmla="*/ 1 h 304"/>
                <a:gd name="T6" fmla="*/ 38 w 1182"/>
                <a:gd name="T7" fmla="*/ 1 h 304"/>
                <a:gd name="T8" fmla="*/ 49 w 1182"/>
                <a:gd name="T9" fmla="*/ 1 h 304"/>
                <a:gd name="T10" fmla="*/ 57 w 1182"/>
                <a:gd name="T11" fmla="*/ 1 h 304"/>
                <a:gd name="T12" fmla="*/ 63 w 1182"/>
                <a:gd name="T13" fmla="*/ 1 h 304"/>
                <a:gd name="T14" fmla="*/ 74 w 1182"/>
                <a:gd name="T15" fmla="*/ 1 h 304"/>
                <a:gd name="T16" fmla="*/ 69 w 1182"/>
                <a:gd name="T17" fmla="*/ 5 h 304"/>
                <a:gd name="T18" fmla="*/ 63 w 1182"/>
                <a:gd name="T19" fmla="*/ 10 h 304"/>
                <a:gd name="T20" fmla="*/ 59 w 1182"/>
                <a:gd name="T21" fmla="*/ 13 h 304"/>
                <a:gd name="T22" fmla="*/ 55 w 1182"/>
                <a:gd name="T23" fmla="*/ 18 h 304"/>
                <a:gd name="T24" fmla="*/ 52 w 1182"/>
                <a:gd name="T25" fmla="*/ 19 h 304"/>
                <a:gd name="T26" fmla="*/ 49 w 1182"/>
                <a:gd name="T27" fmla="*/ 17 h 304"/>
                <a:gd name="T28" fmla="*/ 37 w 1182"/>
                <a:gd name="T29" fmla="*/ 19 h 304"/>
                <a:gd name="T30" fmla="*/ 21 w 1182"/>
                <a:gd name="T31" fmla="*/ 18 h 304"/>
                <a:gd name="T32" fmla="*/ 11 w 1182"/>
                <a:gd name="T33" fmla="*/ 17 h 304"/>
                <a:gd name="T34" fmla="*/ 2 w 1182"/>
                <a:gd name="T35" fmla="*/ 15 h 304"/>
                <a:gd name="T36" fmla="*/ 0 w 1182"/>
                <a:gd name="T37" fmla="*/ 14 h 304"/>
                <a:gd name="T38" fmla="*/ 9 w 1182"/>
                <a:gd name="T39" fmla="*/ 10 h 304"/>
                <a:gd name="T40" fmla="*/ 17 w 1182"/>
                <a:gd name="T41" fmla="*/ 2 h 304"/>
                <a:gd name="T42" fmla="*/ 19 w 1182"/>
                <a:gd name="T43" fmla="*/ 0 h 304"/>
                <a:gd name="T44" fmla="*/ 19 w 1182"/>
                <a:gd name="T45" fmla="*/ 0 h 3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2"/>
                <a:gd name="T70" fmla="*/ 0 h 304"/>
                <a:gd name="T71" fmla="*/ 1182 w 1182"/>
                <a:gd name="T72" fmla="*/ 304 h 30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2" h="304">
                  <a:moveTo>
                    <a:pt x="318" y="0"/>
                  </a:moveTo>
                  <a:lnTo>
                    <a:pt x="381" y="4"/>
                  </a:lnTo>
                  <a:lnTo>
                    <a:pt x="488" y="8"/>
                  </a:lnTo>
                  <a:lnTo>
                    <a:pt x="619" y="8"/>
                  </a:lnTo>
                  <a:lnTo>
                    <a:pt x="787" y="11"/>
                  </a:lnTo>
                  <a:lnTo>
                    <a:pt x="921" y="18"/>
                  </a:lnTo>
                  <a:lnTo>
                    <a:pt x="1018" y="30"/>
                  </a:lnTo>
                  <a:lnTo>
                    <a:pt x="1182" y="23"/>
                  </a:lnTo>
                  <a:lnTo>
                    <a:pt x="1101" y="94"/>
                  </a:lnTo>
                  <a:lnTo>
                    <a:pt x="1018" y="165"/>
                  </a:lnTo>
                  <a:lnTo>
                    <a:pt x="949" y="217"/>
                  </a:lnTo>
                  <a:lnTo>
                    <a:pt x="883" y="277"/>
                  </a:lnTo>
                  <a:lnTo>
                    <a:pt x="843" y="304"/>
                  </a:lnTo>
                  <a:lnTo>
                    <a:pt x="797" y="271"/>
                  </a:lnTo>
                  <a:lnTo>
                    <a:pt x="589" y="292"/>
                  </a:lnTo>
                  <a:lnTo>
                    <a:pt x="342" y="287"/>
                  </a:lnTo>
                  <a:lnTo>
                    <a:pt x="185" y="262"/>
                  </a:lnTo>
                  <a:lnTo>
                    <a:pt x="37" y="255"/>
                  </a:lnTo>
                  <a:lnTo>
                    <a:pt x="0" y="236"/>
                  </a:lnTo>
                  <a:lnTo>
                    <a:pt x="138" y="151"/>
                  </a:lnTo>
                  <a:lnTo>
                    <a:pt x="268" y="46"/>
                  </a:lnTo>
                  <a:lnTo>
                    <a:pt x="318" y="0"/>
                  </a:lnTo>
                  <a:close/>
                </a:path>
              </a:pathLst>
            </a:custGeom>
            <a:solidFill>
              <a:srgbClr val="33855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8" name="Freeform 21"/>
            <p:cNvSpPr>
              <a:spLocks/>
            </p:cNvSpPr>
            <p:nvPr/>
          </p:nvSpPr>
          <p:spPr bwMode="auto">
            <a:xfrm>
              <a:off x="4712" y="1611"/>
              <a:ext cx="109" cy="30"/>
            </a:xfrm>
            <a:custGeom>
              <a:avLst/>
              <a:gdLst>
                <a:gd name="T0" fmla="*/ 3 w 218"/>
                <a:gd name="T1" fmla="*/ 0 h 60"/>
                <a:gd name="T2" fmla="*/ 7 w 218"/>
                <a:gd name="T3" fmla="*/ 1 h 60"/>
                <a:gd name="T4" fmla="*/ 10 w 218"/>
                <a:gd name="T5" fmla="*/ 1 h 60"/>
                <a:gd name="T6" fmla="*/ 14 w 218"/>
                <a:gd name="T7" fmla="*/ 1 h 60"/>
                <a:gd name="T8" fmla="*/ 12 w 218"/>
                <a:gd name="T9" fmla="*/ 2 h 60"/>
                <a:gd name="T10" fmla="*/ 9 w 218"/>
                <a:gd name="T11" fmla="*/ 4 h 60"/>
                <a:gd name="T12" fmla="*/ 6 w 218"/>
                <a:gd name="T13" fmla="*/ 4 h 60"/>
                <a:gd name="T14" fmla="*/ 3 w 218"/>
                <a:gd name="T15" fmla="*/ 4 h 60"/>
                <a:gd name="T16" fmla="*/ 0 w 218"/>
                <a:gd name="T17" fmla="*/ 4 h 60"/>
                <a:gd name="T18" fmla="*/ 3 w 218"/>
                <a:gd name="T19" fmla="*/ 0 h 60"/>
                <a:gd name="T20" fmla="*/ 3 w 218"/>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8"/>
                <a:gd name="T34" fmla="*/ 0 h 60"/>
                <a:gd name="T35" fmla="*/ 218 w 218"/>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8" h="60">
                  <a:moveTo>
                    <a:pt x="35" y="0"/>
                  </a:moveTo>
                  <a:lnTo>
                    <a:pt x="104" y="5"/>
                  </a:lnTo>
                  <a:lnTo>
                    <a:pt x="158" y="10"/>
                  </a:lnTo>
                  <a:lnTo>
                    <a:pt x="218" y="7"/>
                  </a:lnTo>
                  <a:lnTo>
                    <a:pt x="188" y="31"/>
                  </a:lnTo>
                  <a:lnTo>
                    <a:pt x="133" y="60"/>
                  </a:lnTo>
                  <a:lnTo>
                    <a:pt x="93" y="57"/>
                  </a:lnTo>
                  <a:lnTo>
                    <a:pt x="41" y="56"/>
                  </a:lnTo>
                  <a:lnTo>
                    <a:pt x="0" y="53"/>
                  </a:lnTo>
                  <a:lnTo>
                    <a:pt x="35" y="0"/>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39" name="Freeform 22"/>
            <p:cNvSpPr>
              <a:spLocks/>
            </p:cNvSpPr>
            <p:nvPr/>
          </p:nvSpPr>
          <p:spPr bwMode="auto">
            <a:xfrm>
              <a:off x="4912" y="1696"/>
              <a:ext cx="112" cy="30"/>
            </a:xfrm>
            <a:custGeom>
              <a:avLst/>
              <a:gdLst>
                <a:gd name="T0" fmla="*/ 0 w 225"/>
                <a:gd name="T1" fmla="*/ 4 h 60"/>
                <a:gd name="T2" fmla="*/ 4 w 225"/>
                <a:gd name="T3" fmla="*/ 4 h 60"/>
                <a:gd name="T4" fmla="*/ 8 w 225"/>
                <a:gd name="T5" fmla="*/ 4 h 60"/>
                <a:gd name="T6" fmla="*/ 11 w 225"/>
                <a:gd name="T7" fmla="*/ 4 h 60"/>
                <a:gd name="T8" fmla="*/ 12 w 225"/>
                <a:gd name="T9" fmla="*/ 3 h 60"/>
                <a:gd name="T10" fmla="*/ 14 w 225"/>
                <a:gd name="T11" fmla="*/ 1 h 60"/>
                <a:gd name="T12" fmla="*/ 11 w 225"/>
                <a:gd name="T13" fmla="*/ 1 h 60"/>
                <a:gd name="T14" fmla="*/ 8 w 225"/>
                <a:gd name="T15" fmla="*/ 1 h 60"/>
                <a:gd name="T16" fmla="*/ 5 w 225"/>
                <a:gd name="T17" fmla="*/ 0 h 60"/>
                <a:gd name="T18" fmla="*/ 0 w 225"/>
                <a:gd name="T19" fmla="*/ 4 h 60"/>
                <a:gd name="T20" fmla="*/ 0 w 225"/>
                <a:gd name="T21" fmla="*/ 4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60"/>
                <a:gd name="T35" fmla="*/ 225 w 225"/>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60">
                  <a:moveTo>
                    <a:pt x="0" y="49"/>
                  </a:moveTo>
                  <a:lnTo>
                    <a:pt x="71" y="54"/>
                  </a:lnTo>
                  <a:lnTo>
                    <a:pt x="130" y="54"/>
                  </a:lnTo>
                  <a:lnTo>
                    <a:pt x="179" y="60"/>
                  </a:lnTo>
                  <a:lnTo>
                    <a:pt x="207" y="35"/>
                  </a:lnTo>
                  <a:lnTo>
                    <a:pt x="225" y="3"/>
                  </a:lnTo>
                  <a:lnTo>
                    <a:pt x="183" y="3"/>
                  </a:lnTo>
                  <a:lnTo>
                    <a:pt x="128" y="3"/>
                  </a:lnTo>
                  <a:lnTo>
                    <a:pt x="86" y="0"/>
                  </a:lnTo>
                  <a:lnTo>
                    <a:pt x="0" y="49"/>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0" name="Freeform 23"/>
            <p:cNvSpPr>
              <a:spLocks/>
            </p:cNvSpPr>
            <p:nvPr/>
          </p:nvSpPr>
          <p:spPr bwMode="auto">
            <a:xfrm>
              <a:off x="4770" y="1639"/>
              <a:ext cx="163" cy="66"/>
            </a:xfrm>
            <a:custGeom>
              <a:avLst/>
              <a:gdLst>
                <a:gd name="T0" fmla="*/ 15 w 327"/>
                <a:gd name="T1" fmla="*/ 1 h 132"/>
                <a:gd name="T2" fmla="*/ 10 w 327"/>
                <a:gd name="T3" fmla="*/ 0 h 132"/>
                <a:gd name="T4" fmla="*/ 5 w 327"/>
                <a:gd name="T5" fmla="*/ 1 h 132"/>
                <a:gd name="T6" fmla="*/ 1 w 327"/>
                <a:gd name="T7" fmla="*/ 4 h 132"/>
                <a:gd name="T8" fmla="*/ 0 w 327"/>
                <a:gd name="T9" fmla="*/ 6 h 132"/>
                <a:gd name="T10" fmla="*/ 2 w 327"/>
                <a:gd name="T11" fmla="*/ 7 h 132"/>
                <a:gd name="T12" fmla="*/ 6 w 327"/>
                <a:gd name="T13" fmla="*/ 8 h 132"/>
                <a:gd name="T14" fmla="*/ 8 w 327"/>
                <a:gd name="T15" fmla="*/ 8 h 132"/>
                <a:gd name="T16" fmla="*/ 12 w 327"/>
                <a:gd name="T17" fmla="*/ 8 h 132"/>
                <a:gd name="T18" fmla="*/ 12 w 327"/>
                <a:gd name="T19" fmla="*/ 8 h 132"/>
                <a:gd name="T20" fmla="*/ 13 w 327"/>
                <a:gd name="T21" fmla="*/ 7 h 132"/>
                <a:gd name="T22" fmla="*/ 13 w 327"/>
                <a:gd name="T23" fmla="*/ 7 h 132"/>
                <a:gd name="T24" fmla="*/ 13 w 327"/>
                <a:gd name="T25" fmla="*/ 7 h 132"/>
                <a:gd name="T26" fmla="*/ 14 w 327"/>
                <a:gd name="T27" fmla="*/ 7 h 132"/>
                <a:gd name="T28" fmla="*/ 14 w 327"/>
                <a:gd name="T29" fmla="*/ 7 h 132"/>
                <a:gd name="T30" fmla="*/ 14 w 327"/>
                <a:gd name="T31" fmla="*/ 7 h 132"/>
                <a:gd name="T32" fmla="*/ 15 w 327"/>
                <a:gd name="T33" fmla="*/ 7 h 132"/>
                <a:gd name="T34" fmla="*/ 15 w 327"/>
                <a:gd name="T35" fmla="*/ 7 h 132"/>
                <a:gd name="T36" fmla="*/ 16 w 327"/>
                <a:gd name="T37" fmla="*/ 7 h 132"/>
                <a:gd name="T38" fmla="*/ 16 w 327"/>
                <a:gd name="T39" fmla="*/ 6 h 132"/>
                <a:gd name="T40" fmla="*/ 17 w 327"/>
                <a:gd name="T41" fmla="*/ 6 h 132"/>
                <a:gd name="T42" fmla="*/ 17 w 327"/>
                <a:gd name="T43" fmla="*/ 6 h 132"/>
                <a:gd name="T44" fmla="*/ 18 w 327"/>
                <a:gd name="T45" fmla="*/ 6 h 132"/>
                <a:gd name="T46" fmla="*/ 18 w 327"/>
                <a:gd name="T47" fmla="*/ 5 h 132"/>
                <a:gd name="T48" fmla="*/ 19 w 327"/>
                <a:gd name="T49" fmla="*/ 5 h 132"/>
                <a:gd name="T50" fmla="*/ 19 w 327"/>
                <a:gd name="T51" fmla="*/ 4 h 132"/>
                <a:gd name="T52" fmla="*/ 19 w 327"/>
                <a:gd name="T53" fmla="*/ 4 h 132"/>
                <a:gd name="T54" fmla="*/ 20 w 327"/>
                <a:gd name="T55" fmla="*/ 4 h 132"/>
                <a:gd name="T56" fmla="*/ 20 w 327"/>
                <a:gd name="T57" fmla="*/ 4 h 132"/>
                <a:gd name="T58" fmla="*/ 19 w 327"/>
                <a:gd name="T59" fmla="*/ 1 h 132"/>
                <a:gd name="T60" fmla="*/ 15 w 327"/>
                <a:gd name="T61" fmla="*/ 1 h 132"/>
                <a:gd name="T62" fmla="*/ 15 w 327"/>
                <a:gd name="T63" fmla="*/ 1 h 1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7"/>
                <a:gd name="T97" fmla="*/ 0 h 132"/>
                <a:gd name="T98" fmla="*/ 327 w 327"/>
                <a:gd name="T99" fmla="*/ 132 h 1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7" h="132">
                  <a:moveTo>
                    <a:pt x="254" y="6"/>
                  </a:moveTo>
                  <a:lnTo>
                    <a:pt x="168" y="0"/>
                  </a:lnTo>
                  <a:lnTo>
                    <a:pt x="87" y="31"/>
                  </a:lnTo>
                  <a:lnTo>
                    <a:pt x="21" y="70"/>
                  </a:lnTo>
                  <a:lnTo>
                    <a:pt x="0" y="107"/>
                  </a:lnTo>
                  <a:lnTo>
                    <a:pt x="46" y="125"/>
                  </a:lnTo>
                  <a:lnTo>
                    <a:pt x="98" y="130"/>
                  </a:lnTo>
                  <a:lnTo>
                    <a:pt x="133" y="132"/>
                  </a:lnTo>
                  <a:lnTo>
                    <a:pt x="203" y="130"/>
                  </a:lnTo>
                  <a:lnTo>
                    <a:pt x="206" y="128"/>
                  </a:lnTo>
                  <a:lnTo>
                    <a:pt x="213" y="127"/>
                  </a:lnTo>
                  <a:lnTo>
                    <a:pt x="217" y="126"/>
                  </a:lnTo>
                  <a:lnTo>
                    <a:pt x="223" y="125"/>
                  </a:lnTo>
                  <a:lnTo>
                    <a:pt x="228" y="123"/>
                  </a:lnTo>
                  <a:lnTo>
                    <a:pt x="234" y="122"/>
                  </a:lnTo>
                  <a:lnTo>
                    <a:pt x="239" y="121"/>
                  </a:lnTo>
                  <a:lnTo>
                    <a:pt x="246" y="118"/>
                  </a:lnTo>
                  <a:lnTo>
                    <a:pt x="252" y="117"/>
                  </a:lnTo>
                  <a:lnTo>
                    <a:pt x="258" y="115"/>
                  </a:lnTo>
                  <a:lnTo>
                    <a:pt x="267" y="111"/>
                  </a:lnTo>
                  <a:lnTo>
                    <a:pt x="274" y="107"/>
                  </a:lnTo>
                  <a:lnTo>
                    <a:pt x="279" y="102"/>
                  </a:lnTo>
                  <a:lnTo>
                    <a:pt x="288" y="97"/>
                  </a:lnTo>
                  <a:lnTo>
                    <a:pt x="296" y="90"/>
                  </a:lnTo>
                  <a:lnTo>
                    <a:pt x="304" y="82"/>
                  </a:lnTo>
                  <a:lnTo>
                    <a:pt x="313" y="76"/>
                  </a:lnTo>
                  <a:lnTo>
                    <a:pt x="319" y="71"/>
                  </a:lnTo>
                  <a:lnTo>
                    <a:pt x="324" y="66"/>
                  </a:lnTo>
                  <a:lnTo>
                    <a:pt x="327" y="66"/>
                  </a:lnTo>
                  <a:lnTo>
                    <a:pt x="314" y="12"/>
                  </a:lnTo>
                  <a:lnTo>
                    <a:pt x="254" y="6"/>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1" name="Freeform 24"/>
            <p:cNvSpPr>
              <a:spLocks/>
            </p:cNvSpPr>
            <p:nvPr/>
          </p:nvSpPr>
          <p:spPr bwMode="auto">
            <a:xfrm>
              <a:off x="4335" y="1834"/>
              <a:ext cx="597" cy="253"/>
            </a:xfrm>
            <a:custGeom>
              <a:avLst/>
              <a:gdLst>
                <a:gd name="T0" fmla="*/ 1 w 1193"/>
                <a:gd name="T1" fmla="*/ 14 h 506"/>
                <a:gd name="T2" fmla="*/ 1 w 1193"/>
                <a:gd name="T3" fmla="*/ 20 h 506"/>
                <a:gd name="T4" fmla="*/ 1 w 1193"/>
                <a:gd name="T5" fmla="*/ 27 h 506"/>
                <a:gd name="T6" fmla="*/ 0 w 1193"/>
                <a:gd name="T7" fmla="*/ 32 h 506"/>
                <a:gd name="T8" fmla="*/ 11 w 1193"/>
                <a:gd name="T9" fmla="*/ 31 h 506"/>
                <a:gd name="T10" fmla="*/ 23 w 1193"/>
                <a:gd name="T11" fmla="*/ 32 h 506"/>
                <a:gd name="T12" fmla="*/ 39 w 1193"/>
                <a:gd name="T13" fmla="*/ 30 h 506"/>
                <a:gd name="T14" fmla="*/ 51 w 1193"/>
                <a:gd name="T15" fmla="*/ 32 h 506"/>
                <a:gd name="T16" fmla="*/ 56 w 1193"/>
                <a:gd name="T17" fmla="*/ 32 h 506"/>
                <a:gd name="T18" fmla="*/ 59 w 1193"/>
                <a:gd name="T19" fmla="*/ 30 h 506"/>
                <a:gd name="T20" fmla="*/ 65 w 1193"/>
                <a:gd name="T21" fmla="*/ 25 h 506"/>
                <a:gd name="T22" fmla="*/ 68 w 1193"/>
                <a:gd name="T23" fmla="*/ 21 h 506"/>
                <a:gd name="T24" fmla="*/ 75 w 1193"/>
                <a:gd name="T25" fmla="*/ 18 h 506"/>
                <a:gd name="T26" fmla="*/ 75 w 1193"/>
                <a:gd name="T27" fmla="*/ 0 h 506"/>
                <a:gd name="T28" fmla="*/ 55 w 1193"/>
                <a:gd name="T29" fmla="*/ 12 h 506"/>
                <a:gd name="T30" fmla="*/ 36 w 1193"/>
                <a:gd name="T31" fmla="*/ 13 h 506"/>
                <a:gd name="T32" fmla="*/ 18 w 1193"/>
                <a:gd name="T33" fmla="*/ 14 h 506"/>
                <a:gd name="T34" fmla="*/ 1 w 1193"/>
                <a:gd name="T35" fmla="*/ 14 h 506"/>
                <a:gd name="T36" fmla="*/ 1 w 1193"/>
                <a:gd name="T37" fmla="*/ 14 h 5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3"/>
                <a:gd name="T58" fmla="*/ 0 h 506"/>
                <a:gd name="T59" fmla="*/ 1193 w 1193"/>
                <a:gd name="T60" fmla="*/ 506 h 5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3" h="506">
                  <a:moveTo>
                    <a:pt x="13" y="214"/>
                  </a:moveTo>
                  <a:lnTo>
                    <a:pt x="11" y="310"/>
                  </a:lnTo>
                  <a:lnTo>
                    <a:pt x="11" y="427"/>
                  </a:lnTo>
                  <a:lnTo>
                    <a:pt x="0" y="504"/>
                  </a:lnTo>
                  <a:lnTo>
                    <a:pt x="166" y="481"/>
                  </a:lnTo>
                  <a:lnTo>
                    <a:pt x="360" y="504"/>
                  </a:lnTo>
                  <a:lnTo>
                    <a:pt x="613" y="471"/>
                  </a:lnTo>
                  <a:lnTo>
                    <a:pt x="803" y="506"/>
                  </a:lnTo>
                  <a:lnTo>
                    <a:pt x="886" y="506"/>
                  </a:lnTo>
                  <a:lnTo>
                    <a:pt x="931" y="466"/>
                  </a:lnTo>
                  <a:lnTo>
                    <a:pt x="1040" y="390"/>
                  </a:lnTo>
                  <a:lnTo>
                    <a:pt x="1080" y="329"/>
                  </a:lnTo>
                  <a:lnTo>
                    <a:pt x="1185" y="278"/>
                  </a:lnTo>
                  <a:lnTo>
                    <a:pt x="1193" y="0"/>
                  </a:lnTo>
                  <a:lnTo>
                    <a:pt x="870" y="189"/>
                  </a:lnTo>
                  <a:lnTo>
                    <a:pt x="562" y="194"/>
                  </a:lnTo>
                  <a:lnTo>
                    <a:pt x="273" y="220"/>
                  </a:lnTo>
                  <a:lnTo>
                    <a:pt x="13" y="214"/>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2" name="Freeform 25"/>
            <p:cNvSpPr>
              <a:spLocks/>
            </p:cNvSpPr>
            <p:nvPr/>
          </p:nvSpPr>
          <p:spPr bwMode="auto">
            <a:xfrm>
              <a:off x="4342" y="1822"/>
              <a:ext cx="590" cy="153"/>
            </a:xfrm>
            <a:custGeom>
              <a:avLst/>
              <a:gdLst>
                <a:gd name="T0" fmla="*/ 19 w 1180"/>
                <a:gd name="T1" fmla="*/ 0 h 306"/>
                <a:gd name="T2" fmla="*/ 23 w 1180"/>
                <a:gd name="T3" fmla="*/ 1 h 306"/>
                <a:gd name="T4" fmla="*/ 30 w 1180"/>
                <a:gd name="T5" fmla="*/ 1 h 306"/>
                <a:gd name="T6" fmla="*/ 38 w 1180"/>
                <a:gd name="T7" fmla="*/ 1 h 306"/>
                <a:gd name="T8" fmla="*/ 49 w 1180"/>
                <a:gd name="T9" fmla="*/ 1 h 306"/>
                <a:gd name="T10" fmla="*/ 57 w 1180"/>
                <a:gd name="T11" fmla="*/ 1 h 306"/>
                <a:gd name="T12" fmla="*/ 63 w 1180"/>
                <a:gd name="T13" fmla="*/ 1 h 306"/>
                <a:gd name="T14" fmla="*/ 74 w 1180"/>
                <a:gd name="T15" fmla="*/ 1 h 306"/>
                <a:gd name="T16" fmla="*/ 69 w 1180"/>
                <a:gd name="T17" fmla="*/ 6 h 306"/>
                <a:gd name="T18" fmla="*/ 63 w 1180"/>
                <a:gd name="T19" fmla="*/ 10 h 306"/>
                <a:gd name="T20" fmla="*/ 59 w 1180"/>
                <a:gd name="T21" fmla="*/ 13 h 306"/>
                <a:gd name="T22" fmla="*/ 55 w 1180"/>
                <a:gd name="T23" fmla="*/ 18 h 306"/>
                <a:gd name="T24" fmla="*/ 52 w 1180"/>
                <a:gd name="T25" fmla="*/ 19 h 306"/>
                <a:gd name="T26" fmla="*/ 49 w 1180"/>
                <a:gd name="T27" fmla="*/ 17 h 306"/>
                <a:gd name="T28" fmla="*/ 37 w 1180"/>
                <a:gd name="T29" fmla="*/ 19 h 306"/>
                <a:gd name="T30" fmla="*/ 21 w 1180"/>
                <a:gd name="T31" fmla="*/ 18 h 306"/>
                <a:gd name="T32" fmla="*/ 11 w 1180"/>
                <a:gd name="T33" fmla="*/ 17 h 306"/>
                <a:gd name="T34" fmla="*/ 2 w 1180"/>
                <a:gd name="T35" fmla="*/ 16 h 306"/>
                <a:gd name="T36" fmla="*/ 0 w 1180"/>
                <a:gd name="T37" fmla="*/ 14 h 306"/>
                <a:gd name="T38" fmla="*/ 9 w 1180"/>
                <a:gd name="T39" fmla="*/ 10 h 306"/>
                <a:gd name="T40" fmla="*/ 17 w 1180"/>
                <a:gd name="T41" fmla="*/ 2 h 306"/>
                <a:gd name="T42" fmla="*/ 19 w 1180"/>
                <a:gd name="T43" fmla="*/ 0 h 306"/>
                <a:gd name="T44" fmla="*/ 19 w 1180"/>
                <a:gd name="T45" fmla="*/ 0 h 3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0"/>
                <a:gd name="T70" fmla="*/ 0 h 306"/>
                <a:gd name="T71" fmla="*/ 1180 w 1180"/>
                <a:gd name="T72" fmla="*/ 306 h 3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0" h="306">
                  <a:moveTo>
                    <a:pt x="319" y="0"/>
                  </a:moveTo>
                  <a:lnTo>
                    <a:pt x="381" y="3"/>
                  </a:lnTo>
                  <a:lnTo>
                    <a:pt x="487" y="7"/>
                  </a:lnTo>
                  <a:lnTo>
                    <a:pt x="620" y="7"/>
                  </a:lnTo>
                  <a:lnTo>
                    <a:pt x="787" y="10"/>
                  </a:lnTo>
                  <a:lnTo>
                    <a:pt x="922" y="18"/>
                  </a:lnTo>
                  <a:lnTo>
                    <a:pt x="1019" y="30"/>
                  </a:lnTo>
                  <a:lnTo>
                    <a:pt x="1180" y="23"/>
                  </a:lnTo>
                  <a:lnTo>
                    <a:pt x="1102" y="96"/>
                  </a:lnTo>
                  <a:lnTo>
                    <a:pt x="1019" y="166"/>
                  </a:lnTo>
                  <a:lnTo>
                    <a:pt x="953" y="219"/>
                  </a:lnTo>
                  <a:lnTo>
                    <a:pt x="884" y="276"/>
                  </a:lnTo>
                  <a:lnTo>
                    <a:pt x="842" y="306"/>
                  </a:lnTo>
                  <a:lnTo>
                    <a:pt x="796" y="272"/>
                  </a:lnTo>
                  <a:lnTo>
                    <a:pt x="588" y="291"/>
                  </a:lnTo>
                  <a:lnTo>
                    <a:pt x="344" y="287"/>
                  </a:lnTo>
                  <a:lnTo>
                    <a:pt x="188" y="261"/>
                  </a:lnTo>
                  <a:lnTo>
                    <a:pt x="40" y="256"/>
                  </a:lnTo>
                  <a:lnTo>
                    <a:pt x="0" y="237"/>
                  </a:lnTo>
                  <a:lnTo>
                    <a:pt x="138" y="153"/>
                  </a:lnTo>
                  <a:lnTo>
                    <a:pt x="269" y="47"/>
                  </a:lnTo>
                  <a:lnTo>
                    <a:pt x="319" y="0"/>
                  </a:lnTo>
                  <a:close/>
                </a:path>
              </a:pathLst>
            </a:custGeom>
            <a:solidFill>
              <a:srgbClr val="33855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3" name="Freeform 26"/>
            <p:cNvSpPr>
              <a:spLocks/>
            </p:cNvSpPr>
            <p:nvPr/>
          </p:nvSpPr>
          <p:spPr bwMode="auto">
            <a:xfrm>
              <a:off x="4483" y="1837"/>
              <a:ext cx="108" cy="30"/>
            </a:xfrm>
            <a:custGeom>
              <a:avLst/>
              <a:gdLst>
                <a:gd name="T0" fmla="*/ 2 w 218"/>
                <a:gd name="T1" fmla="*/ 0 h 60"/>
                <a:gd name="T2" fmla="*/ 6 w 218"/>
                <a:gd name="T3" fmla="*/ 1 h 60"/>
                <a:gd name="T4" fmla="*/ 9 w 218"/>
                <a:gd name="T5" fmla="*/ 1 h 60"/>
                <a:gd name="T6" fmla="*/ 13 w 218"/>
                <a:gd name="T7" fmla="*/ 1 h 60"/>
                <a:gd name="T8" fmla="*/ 11 w 218"/>
                <a:gd name="T9" fmla="*/ 2 h 60"/>
                <a:gd name="T10" fmla="*/ 8 w 218"/>
                <a:gd name="T11" fmla="*/ 4 h 60"/>
                <a:gd name="T12" fmla="*/ 5 w 218"/>
                <a:gd name="T13" fmla="*/ 4 h 60"/>
                <a:gd name="T14" fmla="*/ 2 w 218"/>
                <a:gd name="T15" fmla="*/ 4 h 60"/>
                <a:gd name="T16" fmla="*/ 0 w 218"/>
                <a:gd name="T17" fmla="*/ 4 h 60"/>
                <a:gd name="T18" fmla="*/ 2 w 218"/>
                <a:gd name="T19" fmla="*/ 0 h 60"/>
                <a:gd name="T20" fmla="*/ 2 w 218"/>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8"/>
                <a:gd name="T34" fmla="*/ 0 h 60"/>
                <a:gd name="T35" fmla="*/ 218 w 218"/>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8" h="60">
                  <a:moveTo>
                    <a:pt x="34" y="0"/>
                  </a:moveTo>
                  <a:lnTo>
                    <a:pt x="105" y="1"/>
                  </a:lnTo>
                  <a:lnTo>
                    <a:pt x="159" y="6"/>
                  </a:lnTo>
                  <a:lnTo>
                    <a:pt x="218" y="5"/>
                  </a:lnTo>
                  <a:lnTo>
                    <a:pt x="188" y="28"/>
                  </a:lnTo>
                  <a:lnTo>
                    <a:pt x="133" y="60"/>
                  </a:lnTo>
                  <a:lnTo>
                    <a:pt x="95" y="55"/>
                  </a:lnTo>
                  <a:lnTo>
                    <a:pt x="43" y="52"/>
                  </a:lnTo>
                  <a:lnTo>
                    <a:pt x="0" y="51"/>
                  </a:lnTo>
                  <a:lnTo>
                    <a:pt x="34" y="0"/>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4" name="Freeform 27"/>
            <p:cNvSpPr>
              <a:spLocks/>
            </p:cNvSpPr>
            <p:nvPr/>
          </p:nvSpPr>
          <p:spPr bwMode="auto">
            <a:xfrm>
              <a:off x="4681" y="1920"/>
              <a:ext cx="113" cy="30"/>
            </a:xfrm>
            <a:custGeom>
              <a:avLst/>
              <a:gdLst>
                <a:gd name="T0" fmla="*/ 0 w 226"/>
                <a:gd name="T1" fmla="*/ 4 h 59"/>
                <a:gd name="T2" fmla="*/ 5 w 226"/>
                <a:gd name="T3" fmla="*/ 4 h 59"/>
                <a:gd name="T4" fmla="*/ 9 w 226"/>
                <a:gd name="T5" fmla="*/ 4 h 59"/>
                <a:gd name="T6" fmla="*/ 12 w 226"/>
                <a:gd name="T7" fmla="*/ 4 h 59"/>
                <a:gd name="T8" fmla="*/ 14 w 226"/>
                <a:gd name="T9" fmla="*/ 3 h 59"/>
                <a:gd name="T10" fmla="*/ 14 w 226"/>
                <a:gd name="T11" fmla="*/ 1 h 59"/>
                <a:gd name="T12" fmla="*/ 12 w 226"/>
                <a:gd name="T13" fmla="*/ 1 h 59"/>
                <a:gd name="T14" fmla="*/ 9 w 226"/>
                <a:gd name="T15" fmla="*/ 1 h 59"/>
                <a:gd name="T16" fmla="*/ 6 w 226"/>
                <a:gd name="T17" fmla="*/ 0 h 59"/>
                <a:gd name="T18" fmla="*/ 0 w 226"/>
                <a:gd name="T19" fmla="*/ 4 h 59"/>
                <a:gd name="T20" fmla="*/ 0 w 226"/>
                <a:gd name="T21" fmla="*/ 4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
                <a:gd name="T34" fmla="*/ 0 h 59"/>
                <a:gd name="T35" fmla="*/ 226 w 226"/>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 h="59">
                  <a:moveTo>
                    <a:pt x="0" y="51"/>
                  </a:moveTo>
                  <a:lnTo>
                    <a:pt x="74" y="52"/>
                  </a:lnTo>
                  <a:lnTo>
                    <a:pt x="133" y="52"/>
                  </a:lnTo>
                  <a:lnTo>
                    <a:pt x="182" y="59"/>
                  </a:lnTo>
                  <a:lnTo>
                    <a:pt x="210" y="35"/>
                  </a:lnTo>
                  <a:lnTo>
                    <a:pt x="226" y="4"/>
                  </a:lnTo>
                  <a:lnTo>
                    <a:pt x="185" y="4"/>
                  </a:lnTo>
                  <a:lnTo>
                    <a:pt x="130" y="2"/>
                  </a:lnTo>
                  <a:lnTo>
                    <a:pt x="89" y="0"/>
                  </a:lnTo>
                  <a:lnTo>
                    <a:pt x="0" y="51"/>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5" name="Freeform 28"/>
            <p:cNvSpPr>
              <a:spLocks/>
            </p:cNvSpPr>
            <p:nvPr/>
          </p:nvSpPr>
          <p:spPr bwMode="auto">
            <a:xfrm>
              <a:off x="4540" y="1864"/>
              <a:ext cx="164" cy="66"/>
            </a:xfrm>
            <a:custGeom>
              <a:avLst/>
              <a:gdLst>
                <a:gd name="T0" fmla="*/ 16 w 327"/>
                <a:gd name="T1" fmla="*/ 1 h 132"/>
                <a:gd name="T2" fmla="*/ 11 w 327"/>
                <a:gd name="T3" fmla="*/ 0 h 132"/>
                <a:gd name="T4" fmla="*/ 6 w 327"/>
                <a:gd name="T5" fmla="*/ 1 h 132"/>
                <a:gd name="T6" fmla="*/ 2 w 327"/>
                <a:gd name="T7" fmla="*/ 4 h 132"/>
                <a:gd name="T8" fmla="*/ 0 w 327"/>
                <a:gd name="T9" fmla="*/ 6 h 132"/>
                <a:gd name="T10" fmla="*/ 3 w 327"/>
                <a:gd name="T11" fmla="*/ 7 h 132"/>
                <a:gd name="T12" fmla="*/ 7 w 327"/>
                <a:gd name="T13" fmla="*/ 7 h 132"/>
                <a:gd name="T14" fmla="*/ 9 w 327"/>
                <a:gd name="T15" fmla="*/ 8 h 132"/>
                <a:gd name="T16" fmla="*/ 13 w 327"/>
                <a:gd name="T17" fmla="*/ 8 h 132"/>
                <a:gd name="T18" fmla="*/ 13 w 327"/>
                <a:gd name="T19" fmla="*/ 8 h 132"/>
                <a:gd name="T20" fmla="*/ 14 w 327"/>
                <a:gd name="T21" fmla="*/ 7 h 132"/>
                <a:gd name="T22" fmla="*/ 14 w 327"/>
                <a:gd name="T23" fmla="*/ 7 h 132"/>
                <a:gd name="T24" fmla="*/ 14 w 327"/>
                <a:gd name="T25" fmla="*/ 7 h 132"/>
                <a:gd name="T26" fmla="*/ 15 w 327"/>
                <a:gd name="T27" fmla="*/ 7 h 132"/>
                <a:gd name="T28" fmla="*/ 15 w 327"/>
                <a:gd name="T29" fmla="*/ 7 h 132"/>
                <a:gd name="T30" fmla="*/ 15 w 327"/>
                <a:gd name="T31" fmla="*/ 7 h 132"/>
                <a:gd name="T32" fmla="*/ 16 w 327"/>
                <a:gd name="T33" fmla="*/ 7 h 132"/>
                <a:gd name="T34" fmla="*/ 16 w 327"/>
                <a:gd name="T35" fmla="*/ 7 h 132"/>
                <a:gd name="T36" fmla="*/ 17 w 327"/>
                <a:gd name="T37" fmla="*/ 7 h 132"/>
                <a:gd name="T38" fmla="*/ 17 w 327"/>
                <a:gd name="T39" fmla="*/ 7 h 132"/>
                <a:gd name="T40" fmla="*/ 17 w 327"/>
                <a:gd name="T41" fmla="*/ 6 h 132"/>
                <a:gd name="T42" fmla="*/ 17 w 327"/>
                <a:gd name="T43" fmla="*/ 6 h 132"/>
                <a:gd name="T44" fmla="*/ 18 w 327"/>
                <a:gd name="T45" fmla="*/ 6 h 132"/>
                <a:gd name="T46" fmla="*/ 18 w 327"/>
                <a:gd name="T47" fmla="*/ 6 h 132"/>
                <a:gd name="T48" fmla="*/ 18 w 327"/>
                <a:gd name="T49" fmla="*/ 6 h 132"/>
                <a:gd name="T50" fmla="*/ 19 w 327"/>
                <a:gd name="T51" fmla="*/ 5 h 132"/>
                <a:gd name="T52" fmla="*/ 20 w 327"/>
                <a:gd name="T53" fmla="*/ 5 h 132"/>
                <a:gd name="T54" fmla="*/ 20 w 327"/>
                <a:gd name="T55" fmla="*/ 4 h 132"/>
                <a:gd name="T56" fmla="*/ 20 w 327"/>
                <a:gd name="T57" fmla="*/ 4 h 132"/>
                <a:gd name="T58" fmla="*/ 21 w 327"/>
                <a:gd name="T59" fmla="*/ 4 h 132"/>
                <a:gd name="T60" fmla="*/ 21 w 327"/>
                <a:gd name="T61" fmla="*/ 4 h 132"/>
                <a:gd name="T62" fmla="*/ 20 w 327"/>
                <a:gd name="T63" fmla="*/ 1 h 132"/>
                <a:gd name="T64" fmla="*/ 16 w 327"/>
                <a:gd name="T65" fmla="*/ 1 h 132"/>
                <a:gd name="T66" fmla="*/ 16 w 327"/>
                <a:gd name="T67" fmla="*/ 1 h 1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7"/>
                <a:gd name="T103" fmla="*/ 0 h 132"/>
                <a:gd name="T104" fmla="*/ 327 w 327"/>
                <a:gd name="T105" fmla="*/ 132 h 1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7" h="132">
                  <a:moveTo>
                    <a:pt x="255" y="5"/>
                  </a:moveTo>
                  <a:lnTo>
                    <a:pt x="169" y="0"/>
                  </a:lnTo>
                  <a:lnTo>
                    <a:pt x="88" y="31"/>
                  </a:lnTo>
                  <a:lnTo>
                    <a:pt x="24" y="69"/>
                  </a:lnTo>
                  <a:lnTo>
                    <a:pt x="0" y="108"/>
                  </a:lnTo>
                  <a:lnTo>
                    <a:pt x="45" y="124"/>
                  </a:lnTo>
                  <a:lnTo>
                    <a:pt x="99" y="127"/>
                  </a:lnTo>
                  <a:lnTo>
                    <a:pt x="134" y="132"/>
                  </a:lnTo>
                  <a:lnTo>
                    <a:pt x="204" y="129"/>
                  </a:lnTo>
                  <a:lnTo>
                    <a:pt x="206" y="129"/>
                  </a:lnTo>
                  <a:lnTo>
                    <a:pt x="212" y="127"/>
                  </a:lnTo>
                  <a:lnTo>
                    <a:pt x="217" y="124"/>
                  </a:lnTo>
                  <a:lnTo>
                    <a:pt x="222" y="124"/>
                  </a:lnTo>
                  <a:lnTo>
                    <a:pt x="229" y="123"/>
                  </a:lnTo>
                  <a:lnTo>
                    <a:pt x="235" y="122"/>
                  </a:lnTo>
                  <a:lnTo>
                    <a:pt x="240" y="119"/>
                  </a:lnTo>
                  <a:lnTo>
                    <a:pt x="246" y="118"/>
                  </a:lnTo>
                  <a:lnTo>
                    <a:pt x="252" y="114"/>
                  </a:lnTo>
                  <a:lnTo>
                    <a:pt x="259" y="114"/>
                  </a:lnTo>
                  <a:lnTo>
                    <a:pt x="264" y="112"/>
                  </a:lnTo>
                  <a:lnTo>
                    <a:pt x="269" y="111"/>
                  </a:lnTo>
                  <a:lnTo>
                    <a:pt x="271" y="109"/>
                  </a:lnTo>
                  <a:lnTo>
                    <a:pt x="275" y="108"/>
                  </a:lnTo>
                  <a:lnTo>
                    <a:pt x="279" y="102"/>
                  </a:lnTo>
                  <a:lnTo>
                    <a:pt x="287" y="97"/>
                  </a:lnTo>
                  <a:lnTo>
                    <a:pt x="295" y="89"/>
                  </a:lnTo>
                  <a:lnTo>
                    <a:pt x="305" y="83"/>
                  </a:lnTo>
                  <a:lnTo>
                    <a:pt x="312" y="76"/>
                  </a:lnTo>
                  <a:lnTo>
                    <a:pt x="320" y="71"/>
                  </a:lnTo>
                  <a:lnTo>
                    <a:pt x="325" y="67"/>
                  </a:lnTo>
                  <a:lnTo>
                    <a:pt x="327" y="66"/>
                  </a:lnTo>
                  <a:lnTo>
                    <a:pt x="314" y="11"/>
                  </a:lnTo>
                  <a:lnTo>
                    <a:pt x="255" y="5"/>
                  </a:lnTo>
                  <a:close/>
                </a:path>
              </a:pathLst>
            </a:custGeom>
            <a:solidFill>
              <a:srgbClr val="0066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6" name="Freeform 29"/>
            <p:cNvSpPr>
              <a:spLocks/>
            </p:cNvSpPr>
            <p:nvPr/>
          </p:nvSpPr>
          <p:spPr bwMode="auto">
            <a:xfrm>
              <a:off x="4616" y="1814"/>
              <a:ext cx="114" cy="136"/>
            </a:xfrm>
            <a:custGeom>
              <a:avLst/>
              <a:gdLst>
                <a:gd name="T0" fmla="*/ 11 w 227"/>
                <a:gd name="T1" fmla="*/ 0 h 273"/>
                <a:gd name="T2" fmla="*/ 12 w 227"/>
                <a:gd name="T3" fmla="*/ 2 h 273"/>
                <a:gd name="T4" fmla="*/ 14 w 227"/>
                <a:gd name="T5" fmla="*/ 7 h 273"/>
                <a:gd name="T6" fmla="*/ 15 w 227"/>
                <a:gd name="T7" fmla="*/ 13 h 273"/>
                <a:gd name="T8" fmla="*/ 15 w 227"/>
                <a:gd name="T9" fmla="*/ 16 h 273"/>
                <a:gd name="T10" fmla="*/ 12 w 227"/>
                <a:gd name="T11" fmla="*/ 17 h 273"/>
                <a:gd name="T12" fmla="*/ 10 w 227"/>
                <a:gd name="T13" fmla="*/ 15 h 273"/>
                <a:gd name="T14" fmla="*/ 8 w 227"/>
                <a:gd name="T15" fmla="*/ 11 h 273"/>
                <a:gd name="T16" fmla="*/ 6 w 227"/>
                <a:gd name="T17" fmla="*/ 8 h 273"/>
                <a:gd name="T18" fmla="*/ 5 w 227"/>
                <a:gd name="T19" fmla="*/ 11 h 273"/>
                <a:gd name="T20" fmla="*/ 0 w 227"/>
                <a:gd name="T21" fmla="*/ 8 h 273"/>
                <a:gd name="T22" fmla="*/ 5 w 227"/>
                <a:gd name="T23" fmla="*/ 1 h 273"/>
                <a:gd name="T24" fmla="*/ 6 w 227"/>
                <a:gd name="T25" fmla="*/ 0 h 273"/>
                <a:gd name="T26" fmla="*/ 6 w 227"/>
                <a:gd name="T27" fmla="*/ 2 h 273"/>
                <a:gd name="T28" fmla="*/ 9 w 227"/>
                <a:gd name="T29" fmla="*/ 2 h 273"/>
                <a:gd name="T30" fmla="*/ 10 w 227"/>
                <a:gd name="T31" fmla="*/ 1 h 273"/>
                <a:gd name="T32" fmla="*/ 11 w 227"/>
                <a:gd name="T33" fmla="*/ 0 h 273"/>
                <a:gd name="T34" fmla="*/ 11 w 227"/>
                <a:gd name="T35" fmla="*/ 0 h 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7"/>
                <a:gd name="T55" fmla="*/ 0 h 273"/>
                <a:gd name="T56" fmla="*/ 227 w 227"/>
                <a:gd name="T57" fmla="*/ 273 h 2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7" h="273">
                  <a:moveTo>
                    <a:pt x="166" y="5"/>
                  </a:moveTo>
                  <a:lnTo>
                    <a:pt x="192" y="38"/>
                  </a:lnTo>
                  <a:lnTo>
                    <a:pt x="214" y="122"/>
                  </a:lnTo>
                  <a:lnTo>
                    <a:pt x="226" y="211"/>
                  </a:lnTo>
                  <a:lnTo>
                    <a:pt x="227" y="266"/>
                  </a:lnTo>
                  <a:lnTo>
                    <a:pt x="191" y="273"/>
                  </a:lnTo>
                  <a:lnTo>
                    <a:pt x="152" y="254"/>
                  </a:lnTo>
                  <a:lnTo>
                    <a:pt x="119" y="188"/>
                  </a:lnTo>
                  <a:lnTo>
                    <a:pt x="96" y="139"/>
                  </a:lnTo>
                  <a:lnTo>
                    <a:pt x="73" y="188"/>
                  </a:lnTo>
                  <a:lnTo>
                    <a:pt x="0" y="128"/>
                  </a:lnTo>
                  <a:lnTo>
                    <a:pt x="67" y="18"/>
                  </a:lnTo>
                  <a:lnTo>
                    <a:pt x="87" y="0"/>
                  </a:lnTo>
                  <a:lnTo>
                    <a:pt x="96" y="33"/>
                  </a:lnTo>
                  <a:lnTo>
                    <a:pt x="137" y="43"/>
                  </a:lnTo>
                  <a:lnTo>
                    <a:pt x="152" y="23"/>
                  </a:lnTo>
                  <a:lnTo>
                    <a:pt x="166" y="5"/>
                  </a:lnTo>
                  <a:close/>
                </a:path>
              </a:pathLst>
            </a:custGeom>
            <a:solidFill>
              <a:srgbClr val="19478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7" name="Freeform 30"/>
            <p:cNvSpPr>
              <a:spLocks/>
            </p:cNvSpPr>
            <p:nvPr/>
          </p:nvSpPr>
          <p:spPr bwMode="auto">
            <a:xfrm>
              <a:off x="4506" y="1849"/>
              <a:ext cx="124" cy="113"/>
            </a:xfrm>
            <a:custGeom>
              <a:avLst/>
              <a:gdLst>
                <a:gd name="T0" fmla="*/ 5 w 249"/>
                <a:gd name="T1" fmla="*/ 0 h 228"/>
                <a:gd name="T2" fmla="*/ 8 w 249"/>
                <a:gd name="T3" fmla="*/ 1 h 228"/>
                <a:gd name="T4" fmla="*/ 10 w 249"/>
                <a:gd name="T5" fmla="*/ 4 h 228"/>
                <a:gd name="T6" fmla="*/ 13 w 249"/>
                <a:gd name="T7" fmla="*/ 7 h 228"/>
                <a:gd name="T8" fmla="*/ 15 w 249"/>
                <a:gd name="T9" fmla="*/ 9 h 228"/>
                <a:gd name="T10" fmla="*/ 15 w 249"/>
                <a:gd name="T11" fmla="*/ 12 h 228"/>
                <a:gd name="T12" fmla="*/ 14 w 249"/>
                <a:gd name="T13" fmla="*/ 14 h 228"/>
                <a:gd name="T14" fmla="*/ 11 w 249"/>
                <a:gd name="T15" fmla="*/ 13 h 228"/>
                <a:gd name="T16" fmla="*/ 8 w 249"/>
                <a:gd name="T17" fmla="*/ 11 h 228"/>
                <a:gd name="T18" fmla="*/ 5 w 249"/>
                <a:gd name="T19" fmla="*/ 9 h 228"/>
                <a:gd name="T20" fmla="*/ 4 w 249"/>
                <a:gd name="T21" fmla="*/ 12 h 228"/>
                <a:gd name="T22" fmla="*/ 0 w 249"/>
                <a:gd name="T23" fmla="*/ 12 h 228"/>
                <a:gd name="T24" fmla="*/ 0 w 249"/>
                <a:gd name="T25" fmla="*/ 7 h 228"/>
                <a:gd name="T26" fmla="*/ 0 w 249"/>
                <a:gd name="T27" fmla="*/ 3 h 228"/>
                <a:gd name="T28" fmla="*/ 1 w 249"/>
                <a:gd name="T29" fmla="*/ 4 h 228"/>
                <a:gd name="T30" fmla="*/ 3 w 249"/>
                <a:gd name="T31" fmla="*/ 5 h 228"/>
                <a:gd name="T32" fmla="*/ 5 w 249"/>
                <a:gd name="T33" fmla="*/ 3 h 228"/>
                <a:gd name="T34" fmla="*/ 5 w 249"/>
                <a:gd name="T35" fmla="*/ 1 h 228"/>
                <a:gd name="T36" fmla="*/ 5 w 249"/>
                <a:gd name="T37" fmla="*/ 0 h 228"/>
                <a:gd name="T38" fmla="*/ 5 w 249"/>
                <a:gd name="T39" fmla="*/ 0 h 2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9"/>
                <a:gd name="T61" fmla="*/ 0 h 228"/>
                <a:gd name="T62" fmla="*/ 249 w 249"/>
                <a:gd name="T63" fmla="*/ 228 h 2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9" h="228">
                  <a:moveTo>
                    <a:pt x="90" y="0"/>
                  </a:moveTo>
                  <a:lnTo>
                    <a:pt x="129" y="20"/>
                  </a:lnTo>
                  <a:lnTo>
                    <a:pt x="175" y="72"/>
                  </a:lnTo>
                  <a:lnTo>
                    <a:pt x="208" y="120"/>
                  </a:lnTo>
                  <a:lnTo>
                    <a:pt x="240" y="159"/>
                  </a:lnTo>
                  <a:lnTo>
                    <a:pt x="249" y="201"/>
                  </a:lnTo>
                  <a:lnTo>
                    <a:pt x="225" y="228"/>
                  </a:lnTo>
                  <a:lnTo>
                    <a:pt x="185" y="221"/>
                  </a:lnTo>
                  <a:lnTo>
                    <a:pt x="142" y="191"/>
                  </a:lnTo>
                  <a:lnTo>
                    <a:pt x="84" y="153"/>
                  </a:lnTo>
                  <a:lnTo>
                    <a:pt x="79" y="208"/>
                  </a:lnTo>
                  <a:lnTo>
                    <a:pt x="3" y="199"/>
                  </a:lnTo>
                  <a:lnTo>
                    <a:pt x="0" y="115"/>
                  </a:lnTo>
                  <a:lnTo>
                    <a:pt x="0" y="55"/>
                  </a:lnTo>
                  <a:lnTo>
                    <a:pt x="28" y="67"/>
                  </a:lnTo>
                  <a:lnTo>
                    <a:pt x="54" y="83"/>
                  </a:lnTo>
                  <a:lnTo>
                    <a:pt x="93" y="58"/>
                  </a:lnTo>
                  <a:lnTo>
                    <a:pt x="87" y="25"/>
                  </a:lnTo>
                  <a:lnTo>
                    <a:pt x="90" y="0"/>
                  </a:lnTo>
                  <a:close/>
                </a:path>
              </a:pathLst>
            </a:custGeom>
            <a:solidFill>
              <a:srgbClr val="19478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8" name="Freeform 31"/>
            <p:cNvSpPr>
              <a:spLocks/>
            </p:cNvSpPr>
            <p:nvPr/>
          </p:nvSpPr>
          <p:spPr bwMode="auto">
            <a:xfrm>
              <a:off x="4497" y="1839"/>
              <a:ext cx="144" cy="130"/>
            </a:xfrm>
            <a:custGeom>
              <a:avLst/>
              <a:gdLst>
                <a:gd name="T0" fmla="*/ 7 w 288"/>
                <a:gd name="T1" fmla="*/ 2 h 259"/>
                <a:gd name="T2" fmla="*/ 10 w 288"/>
                <a:gd name="T3" fmla="*/ 4 h 259"/>
                <a:gd name="T4" fmla="*/ 13 w 288"/>
                <a:gd name="T5" fmla="*/ 7 h 259"/>
                <a:gd name="T6" fmla="*/ 17 w 288"/>
                <a:gd name="T7" fmla="*/ 11 h 259"/>
                <a:gd name="T8" fmla="*/ 18 w 288"/>
                <a:gd name="T9" fmla="*/ 14 h 259"/>
                <a:gd name="T10" fmla="*/ 15 w 288"/>
                <a:gd name="T11" fmla="*/ 17 h 259"/>
                <a:gd name="T12" fmla="*/ 13 w 288"/>
                <a:gd name="T13" fmla="*/ 16 h 259"/>
                <a:gd name="T14" fmla="*/ 9 w 288"/>
                <a:gd name="T15" fmla="*/ 14 h 259"/>
                <a:gd name="T16" fmla="*/ 6 w 288"/>
                <a:gd name="T17" fmla="*/ 12 h 259"/>
                <a:gd name="T18" fmla="*/ 6 w 288"/>
                <a:gd name="T19" fmla="*/ 13 h 259"/>
                <a:gd name="T20" fmla="*/ 6 w 288"/>
                <a:gd name="T21" fmla="*/ 15 h 259"/>
                <a:gd name="T22" fmla="*/ 5 w 288"/>
                <a:gd name="T23" fmla="*/ 15 h 259"/>
                <a:gd name="T24" fmla="*/ 1 w 288"/>
                <a:gd name="T25" fmla="*/ 15 h 259"/>
                <a:gd name="T26" fmla="*/ 1 w 288"/>
                <a:gd name="T27" fmla="*/ 13 h 259"/>
                <a:gd name="T28" fmla="*/ 1 w 288"/>
                <a:gd name="T29" fmla="*/ 9 h 259"/>
                <a:gd name="T30" fmla="*/ 1 w 288"/>
                <a:gd name="T31" fmla="*/ 6 h 259"/>
                <a:gd name="T32" fmla="*/ 1 w 288"/>
                <a:gd name="T33" fmla="*/ 4 h 259"/>
                <a:gd name="T34" fmla="*/ 1 w 288"/>
                <a:gd name="T35" fmla="*/ 8 h 259"/>
                <a:gd name="T36" fmla="*/ 1 w 288"/>
                <a:gd name="T37" fmla="*/ 12 h 259"/>
                <a:gd name="T38" fmla="*/ 2 w 288"/>
                <a:gd name="T39" fmla="*/ 13 h 259"/>
                <a:gd name="T40" fmla="*/ 5 w 288"/>
                <a:gd name="T41" fmla="*/ 14 h 259"/>
                <a:gd name="T42" fmla="*/ 5 w 288"/>
                <a:gd name="T43" fmla="*/ 11 h 259"/>
                <a:gd name="T44" fmla="*/ 7 w 288"/>
                <a:gd name="T45" fmla="*/ 11 h 259"/>
                <a:gd name="T46" fmla="*/ 9 w 288"/>
                <a:gd name="T47" fmla="*/ 13 h 259"/>
                <a:gd name="T48" fmla="*/ 13 w 288"/>
                <a:gd name="T49" fmla="*/ 15 h 259"/>
                <a:gd name="T50" fmla="*/ 15 w 288"/>
                <a:gd name="T51" fmla="*/ 15 h 259"/>
                <a:gd name="T52" fmla="*/ 15 w 288"/>
                <a:gd name="T53" fmla="*/ 12 h 259"/>
                <a:gd name="T54" fmla="*/ 13 w 288"/>
                <a:gd name="T55" fmla="*/ 9 h 259"/>
                <a:gd name="T56" fmla="*/ 10 w 288"/>
                <a:gd name="T57" fmla="*/ 6 h 259"/>
                <a:gd name="T58" fmla="*/ 9 w 288"/>
                <a:gd name="T59" fmla="*/ 3 h 259"/>
                <a:gd name="T60" fmla="*/ 6 w 288"/>
                <a:gd name="T61" fmla="*/ 2 h 259"/>
                <a:gd name="T62" fmla="*/ 6 w 288"/>
                <a:gd name="T63" fmla="*/ 0 h 2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8"/>
                <a:gd name="T97" fmla="*/ 0 h 259"/>
                <a:gd name="T98" fmla="*/ 288 w 288"/>
                <a:gd name="T99" fmla="*/ 259 h 2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8" h="259">
                  <a:moveTo>
                    <a:pt x="107" y="0"/>
                  </a:moveTo>
                  <a:lnTo>
                    <a:pt x="127" y="22"/>
                  </a:lnTo>
                  <a:lnTo>
                    <a:pt x="154" y="41"/>
                  </a:lnTo>
                  <a:lnTo>
                    <a:pt x="172" y="61"/>
                  </a:lnTo>
                  <a:lnTo>
                    <a:pt x="200" y="85"/>
                  </a:lnTo>
                  <a:lnTo>
                    <a:pt x="217" y="112"/>
                  </a:lnTo>
                  <a:lnTo>
                    <a:pt x="240" y="139"/>
                  </a:lnTo>
                  <a:lnTo>
                    <a:pt x="260" y="169"/>
                  </a:lnTo>
                  <a:lnTo>
                    <a:pt x="282" y="199"/>
                  </a:lnTo>
                  <a:lnTo>
                    <a:pt x="288" y="224"/>
                  </a:lnTo>
                  <a:lnTo>
                    <a:pt x="273" y="243"/>
                  </a:lnTo>
                  <a:lnTo>
                    <a:pt x="251" y="259"/>
                  </a:lnTo>
                  <a:lnTo>
                    <a:pt x="231" y="259"/>
                  </a:lnTo>
                  <a:lnTo>
                    <a:pt x="209" y="251"/>
                  </a:lnTo>
                  <a:lnTo>
                    <a:pt x="172" y="232"/>
                  </a:lnTo>
                  <a:lnTo>
                    <a:pt x="150" y="214"/>
                  </a:lnTo>
                  <a:lnTo>
                    <a:pt x="127" y="199"/>
                  </a:lnTo>
                  <a:lnTo>
                    <a:pt x="110" y="184"/>
                  </a:lnTo>
                  <a:lnTo>
                    <a:pt x="107" y="197"/>
                  </a:lnTo>
                  <a:lnTo>
                    <a:pt x="106" y="208"/>
                  </a:lnTo>
                  <a:lnTo>
                    <a:pt x="112" y="224"/>
                  </a:lnTo>
                  <a:lnTo>
                    <a:pt x="107" y="232"/>
                  </a:lnTo>
                  <a:lnTo>
                    <a:pt x="91" y="232"/>
                  </a:lnTo>
                  <a:lnTo>
                    <a:pt x="66" y="228"/>
                  </a:lnTo>
                  <a:lnTo>
                    <a:pt x="40" y="232"/>
                  </a:lnTo>
                  <a:lnTo>
                    <a:pt x="20" y="228"/>
                  </a:lnTo>
                  <a:lnTo>
                    <a:pt x="3" y="226"/>
                  </a:lnTo>
                  <a:lnTo>
                    <a:pt x="6" y="197"/>
                  </a:lnTo>
                  <a:lnTo>
                    <a:pt x="5" y="159"/>
                  </a:lnTo>
                  <a:lnTo>
                    <a:pt x="9" y="133"/>
                  </a:lnTo>
                  <a:lnTo>
                    <a:pt x="0" y="112"/>
                  </a:lnTo>
                  <a:lnTo>
                    <a:pt x="5" y="93"/>
                  </a:lnTo>
                  <a:lnTo>
                    <a:pt x="5" y="46"/>
                  </a:lnTo>
                  <a:lnTo>
                    <a:pt x="29" y="62"/>
                  </a:lnTo>
                  <a:lnTo>
                    <a:pt x="22" y="93"/>
                  </a:lnTo>
                  <a:lnTo>
                    <a:pt x="22" y="124"/>
                  </a:lnTo>
                  <a:lnTo>
                    <a:pt x="22" y="153"/>
                  </a:lnTo>
                  <a:lnTo>
                    <a:pt x="29" y="177"/>
                  </a:lnTo>
                  <a:lnTo>
                    <a:pt x="26" y="199"/>
                  </a:lnTo>
                  <a:lnTo>
                    <a:pt x="45" y="208"/>
                  </a:lnTo>
                  <a:lnTo>
                    <a:pt x="64" y="208"/>
                  </a:lnTo>
                  <a:lnTo>
                    <a:pt x="86" y="213"/>
                  </a:lnTo>
                  <a:lnTo>
                    <a:pt x="87" y="191"/>
                  </a:lnTo>
                  <a:lnTo>
                    <a:pt x="86" y="171"/>
                  </a:lnTo>
                  <a:lnTo>
                    <a:pt x="95" y="151"/>
                  </a:lnTo>
                  <a:lnTo>
                    <a:pt x="112" y="169"/>
                  </a:lnTo>
                  <a:lnTo>
                    <a:pt x="127" y="182"/>
                  </a:lnTo>
                  <a:lnTo>
                    <a:pt x="156" y="199"/>
                  </a:lnTo>
                  <a:lnTo>
                    <a:pt x="176" y="214"/>
                  </a:lnTo>
                  <a:lnTo>
                    <a:pt x="209" y="231"/>
                  </a:lnTo>
                  <a:lnTo>
                    <a:pt x="234" y="237"/>
                  </a:lnTo>
                  <a:lnTo>
                    <a:pt x="255" y="228"/>
                  </a:lnTo>
                  <a:lnTo>
                    <a:pt x="257" y="209"/>
                  </a:lnTo>
                  <a:lnTo>
                    <a:pt x="247" y="179"/>
                  </a:lnTo>
                  <a:lnTo>
                    <a:pt x="227" y="158"/>
                  </a:lnTo>
                  <a:lnTo>
                    <a:pt x="209" y="133"/>
                  </a:lnTo>
                  <a:lnTo>
                    <a:pt x="181" y="101"/>
                  </a:lnTo>
                  <a:lnTo>
                    <a:pt x="167" y="82"/>
                  </a:lnTo>
                  <a:lnTo>
                    <a:pt x="152" y="65"/>
                  </a:lnTo>
                  <a:lnTo>
                    <a:pt x="136" y="47"/>
                  </a:lnTo>
                  <a:lnTo>
                    <a:pt x="126" y="37"/>
                  </a:lnTo>
                  <a:lnTo>
                    <a:pt x="101" y="27"/>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49" name="Freeform 32"/>
            <p:cNvSpPr>
              <a:spLocks/>
            </p:cNvSpPr>
            <p:nvPr/>
          </p:nvSpPr>
          <p:spPr bwMode="auto">
            <a:xfrm>
              <a:off x="4309" y="696"/>
              <a:ext cx="269" cy="715"/>
            </a:xfrm>
            <a:custGeom>
              <a:avLst/>
              <a:gdLst>
                <a:gd name="T0" fmla="*/ 34 w 537"/>
                <a:gd name="T1" fmla="*/ 2 h 1431"/>
                <a:gd name="T2" fmla="*/ 33 w 537"/>
                <a:gd name="T3" fmla="*/ 1 h 1431"/>
                <a:gd name="T4" fmla="*/ 30 w 537"/>
                <a:gd name="T5" fmla="*/ 0 h 1431"/>
                <a:gd name="T6" fmla="*/ 26 w 537"/>
                <a:gd name="T7" fmla="*/ 0 h 1431"/>
                <a:gd name="T8" fmla="*/ 21 w 537"/>
                <a:gd name="T9" fmla="*/ 3 h 1431"/>
                <a:gd name="T10" fmla="*/ 16 w 537"/>
                <a:gd name="T11" fmla="*/ 10 h 1431"/>
                <a:gd name="T12" fmla="*/ 14 w 537"/>
                <a:gd name="T13" fmla="*/ 19 h 1431"/>
                <a:gd name="T14" fmla="*/ 12 w 537"/>
                <a:gd name="T15" fmla="*/ 31 h 1431"/>
                <a:gd name="T16" fmla="*/ 13 w 537"/>
                <a:gd name="T17" fmla="*/ 40 h 1431"/>
                <a:gd name="T18" fmla="*/ 13 w 537"/>
                <a:gd name="T19" fmla="*/ 50 h 1431"/>
                <a:gd name="T20" fmla="*/ 10 w 537"/>
                <a:gd name="T21" fmla="*/ 57 h 1431"/>
                <a:gd name="T22" fmla="*/ 8 w 537"/>
                <a:gd name="T23" fmla="*/ 61 h 1431"/>
                <a:gd name="T24" fmla="*/ 6 w 537"/>
                <a:gd name="T25" fmla="*/ 64 h 1431"/>
                <a:gd name="T26" fmla="*/ 6 w 537"/>
                <a:gd name="T27" fmla="*/ 77 h 1431"/>
                <a:gd name="T28" fmla="*/ 6 w 537"/>
                <a:gd name="T29" fmla="*/ 80 h 1431"/>
                <a:gd name="T30" fmla="*/ 4 w 537"/>
                <a:gd name="T31" fmla="*/ 82 h 1431"/>
                <a:gd name="T32" fmla="*/ 2 w 537"/>
                <a:gd name="T33" fmla="*/ 85 h 1431"/>
                <a:gd name="T34" fmla="*/ 0 w 537"/>
                <a:gd name="T35" fmla="*/ 86 h 1431"/>
                <a:gd name="T36" fmla="*/ 3 w 537"/>
                <a:gd name="T37" fmla="*/ 88 h 1431"/>
                <a:gd name="T38" fmla="*/ 6 w 537"/>
                <a:gd name="T39" fmla="*/ 89 h 1431"/>
                <a:gd name="T40" fmla="*/ 9 w 537"/>
                <a:gd name="T41" fmla="*/ 89 h 1431"/>
                <a:gd name="T42" fmla="*/ 11 w 537"/>
                <a:gd name="T43" fmla="*/ 88 h 1431"/>
                <a:gd name="T44" fmla="*/ 13 w 537"/>
                <a:gd name="T45" fmla="*/ 85 h 1431"/>
                <a:gd name="T46" fmla="*/ 16 w 537"/>
                <a:gd name="T47" fmla="*/ 80 h 1431"/>
                <a:gd name="T48" fmla="*/ 18 w 537"/>
                <a:gd name="T49" fmla="*/ 74 h 1431"/>
                <a:gd name="T50" fmla="*/ 19 w 537"/>
                <a:gd name="T51" fmla="*/ 69 h 1431"/>
                <a:gd name="T52" fmla="*/ 22 w 537"/>
                <a:gd name="T53" fmla="*/ 54 h 1431"/>
                <a:gd name="T54" fmla="*/ 23 w 537"/>
                <a:gd name="T55" fmla="*/ 48 h 1431"/>
                <a:gd name="T56" fmla="*/ 25 w 537"/>
                <a:gd name="T57" fmla="*/ 43 h 1431"/>
                <a:gd name="T58" fmla="*/ 26 w 537"/>
                <a:gd name="T59" fmla="*/ 41 h 1431"/>
                <a:gd name="T60" fmla="*/ 25 w 537"/>
                <a:gd name="T61" fmla="*/ 33 h 1431"/>
                <a:gd name="T62" fmla="*/ 24 w 537"/>
                <a:gd name="T63" fmla="*/ 25 h 1431"/>
                <a:gd name="T64" fmla="*/ 23 w 537"/>
                <a:gd name="T65" fmla="*/ 14 h 1431"/>
                <a:gd name="T66" fmla="*/ 26 w 537"/>
                <a:gd name="T67" fmla="*/ 8 h 1431"/>
                <a:gd name="T68" fmla="*/ 29 w 537"/>
                <a:gd name="T69" fmla="*/ 6 h 1431"/>
                <a:gd name="T70" fmla="*/ 32 w 537"/>
                <a:gd name="T71" fmla="*/ 4 h 1431"/>
                <a:gd name="T72" fmla="*/ 34 w 537"/>
                <a:gd name="T73" fmla="*/ 2 h 1431"/>
                <a:gd name="T74" fmla="*/ 34 w 537"/>
                <a:gd name="T75" fmla="*/ 2 h 1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7"/>
                <a:gd name="T115" fmla="*/ 0 h 1431"/>
                <a:gd name="T116" fmla="*/ 537 w 537"/>
                <a:gd name="T117" fmla="*/ 1431 h 14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7" h="1431">
                  <a:moveTo>
                    <a:pt x="537" y="44"/>
                  </a:moveTo>
                  <a:lnTo>
                    <a:pt x="522" y="23"/>
                  </a:lnTo>
                  <a:lnTo>
                    <a:pt x="468" y="0"/>
                  </a:lnTo>
                  <a:lnTo>
                    <a:pt x="405" y="0"/>
                  </a:lnTo>
                  <a:lnTo>
                    <a:pt x="326" y="50"/>
                  </a:lnTo>
                  <a:lnTo>
                    <a:pt x="249" y="168"/>
                  </a:lnTo>
                  <a:lnTo>
                    <a:pt x="214" y="318"/>
                  </a:lnTo>
                  <a:lnTo>
                    <a:pt x="185" y="511"/>
                  </a:lnTo>
                  <a:lnTo>
                    <a:pt x="196" y="652"/>
                  </a:lnTo>
                  <a:lnTo>
                    <a:pt x="199" y="814"/>
                  </a:lnTo>
                  <a:lnTo>
                    <a:pt x="154" y="927"/>
                  </a:lnTo>
                  <a:lnTo>
                    <a:pt x="118" y="982"/>
                  </a:lnTo>
                  <a:lnTo>
                    <a:pt x="93" y="1028"/>
                  </a:lnTo>
                  <a:lnTo>
                    <a:pt x="88" y="1244"/>
                  </a:lnTo>
                  <a:lnTo>
                    <a:pt x="86" y="1286"/>
                  </a:lnTo>
                  <a:lnTo>
                    <a:pt x="58" y="1325"/>
                  </a:lnTo>
                  <a:lnTo>
                    <a:pt x="24" y="1365"/>
                  </a:lnTo>
                  <a:lnTo>
                    <a:pt x="0" y="1380"/>
                  </a:lnTo>
                  <a:lnTo>
                    <a:pt x="40" y="1417"/>
                  </a:lnTo>
                  <a:lnTo>
                    <a:pt x="88" y="1429"/>
                  </a:lnTo>
                  <a:lnTo>
                    <a:pt x="134" y="1431"/>
                  </a:lnTo>
                  <a:lnTo>
                    <a:pt x="167" y="1414"/>
                  </a:lnTo>
                  <a:lnTo>
                    <a:pt x="207" y="1371"/>
                  </a:lnTo>
                  <a:lnTo>
                    <a:pt x="250" y="1291"/>
                  </a:lnTo>
                  <a:lnTo>
                    <a:pt x="275" y="1190"/>
                  </a:lnTo>
                  <a:lnTo>
                    <a:pt x="297" y="1118"/>
                  </a:lnTo>
                  <a:lnTo>
                    <a:pt x="339" y="876"/>
                  </a:lnTo>
                  <a:lnTo>
                    <a:pt x="359" y="768"/>
                  </a:lnTo>
                  <a:lnTo>
                    <a:pt x="390" y="698"/>
                  </a:lnTo>
                  <a:lnTo>
                    <a:pt x="405" y="660"/>
                  </a:lnTo>
                  <a:lnTo>
                    <a:pt x="390" y="532"/>
                  </a:lnTo>
                  <a:lnTo>
                    <a:pt x="379" y="400"/>
                  </a:lnTo>
                  <a:lnTo>
                    <a:pt x="367" y="225"/>
                  </a:lnTo>
                  <a:lnTo>
                    <a:pt x="410" y="135"/>
                  </a:lnTo>
                  <a:lnTo>
                    <a:pt x="452" y="104"/>
                  </a:lnTo>
                  <a:lnTo>
                    <a:pt x="500" y="67"/>
                  </a:lnTo>
                  <a:lnTo>
                    <a:pt x="537" y="44"/>
                  </a:lnTo>
                  <a:close/>
                </a:path>
              </a:pathLst>
            </a:custGeom>
            <a:solidFill>
              <a:srgbClr val="FFD1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0" name="Freeform 33"/>
            <p:cNvSpPr>
              <a:spLocks/>
            </p:cNvSpPr>
            <p:nvPr/>
          </p:nvSpPr>
          <p:spPr bwMode="auto">
            <a:xfrm>
              <a:off x="4488" y="724"/>
              <a:ext cx="175" cy="468"/>
            </a:xfrm>
            <a:custGeom>
              <a:avLst/>
              <a:gdLst>
                <a:gd name="T0" fmla="*/ 22 w 349"/>
                <a:gd name="T1" fmla="*/ 48 h 935"/>
                <a:gd name="T2" fmla="*/ 21 w 349"/>
                <a:gd name="T3" fmla="*/ 38 h 935"/>
                <a:gd name="T4" fmla="*/ 17 w 349"/>
                <a:gd name="T5" fmla="*/ 38 h 935"/>
                <a:gd name="T6" fmla="*/ 15 w 349"/>
                <a:gd name="T7" fmla="*/ 36 h 935"/>
                <a:gd name="T8" fmla="*/ 15 w 349"/>
                <a:gd name="T9" fmla="*/ 34 h 935"/>
                <a:gd name="T10" fmla="*/ 17 w 349"/>
                <a:gd name="T11" fmla="*/ 34 h 935"/>
                <a:gd name="T12" fmla="*/ 20 w 349"/>
                <a:gd name="T13" fmla="*/ 34 h 935"/>
                <a:gd name="T14" fmla="*/ 20 w 349"/>
                <a:gd name="T15" fmla="*/ 33 h 935"/>
                <a:gd name="T16" fmla="*/ 19 w 349"/>
                <a:gd name="T17" fmla="*/ 29 h 935"/>
                <a:gd name="T18" fmla="*/ 17 w 349"/>
                <a:gd name="T19" fmla="*/ 24 h 935"/>
                <a:gd name="T20" fmla="*/ 16 w 349"/>
                <a:gd name="T21" fmla="*/ 20 h 935"/>
                <a:gd name="T22" fmla="*/ 20 w 349"/>
                <a:gd name="T23" fmla="*/ 18 h 935"/>
                <a:gd name="T24" fmla="*/ 17 w 349"/>
                <a:gd name="T25" fmla="*/ 13 h 935"/>
                <a:gd name="T26" fmla="*/ 13 w 349"/>
                <a:gd name="T27" fmla="*/ 5 h 935"/>
                <a:gd name="T28" fmla="*/ 11 w 349"/>
                <a:gd name="T29" fmla="*/ 0 h 935"/>
                <a:gd name="T30" fmla="*/ 8 w 349"/>
                <a:gd name="T31" fmla="*/ 2 h 935"/>
                <a:gd name="T32" fmla="*/ 4 w 349"/>
                <a:gd name="T33" fmla="*/ 6 h 935"/>
                <a:gd name="T34" fmla="*/ 1 w 349"/>
                <a:gd name="T35" fmla="*/ 8 h 935"/>
                <a:gd name="T36" fmla="*/ 0 w 349"/>
                <a:gd name="T37" fmla="*/ 13 h 935"/>
                <a:gd name="T38" fmla="*/ 1 w 349"/>
                <a:gd name="T39" fmla="*/ 21 h 935"/>
                <a:gd name="T40" fmla="*/ 3 w 349"/>
                <a:gd name="T41" fmla="*/ 37 h 935"/>
                <a:gd name="T42" fmla="*/ 3 w 349"/>
                <a:gd name="T43" fmla="*/ 47 h 935"/>
                <a:gd name="T44" fmla="*/ 3 w 349"/>
                <a:gd name="T45" fmla="*/ 53 h 935"/>
                <a:gd name="T46" fmla="*/ 6 w 349"/>
                <a:gd name="T47" fmla="*/ 57 h 935"/>
                <a:gd name="T48" fmla="*/ 12 w 349"/>
                <a:gd name="T49" fmla="*/ 59 h 935"/>
                <a:gd name="T50" fmla="*/ 17 w 349"/>
                <a:gd name="T51" fmla="*/ 57 h 935"/>
                <a:gd name="T52" fmla="*/ 20 w 349"/>
                <a:gd name="T53" fmla="*/ 54 h 935"/>
                <a:gd name="T54" fmla="*/ 22 w 349"/>
                <a:gd name="T55" fmla="*/ 48 h 935"/>
                <a:gd name="T56" fmla="*/ 22 w 349"/>
                <a:gd name="T57" fmla="*/ 48 h 9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9"/>
                <a:gd name="T88" fmla="*/ 0 h 935"/>
                <a:gd name="T89" fmla="*/ 349 w 349"/>
                <a:gd name="T90" fmla="*/ 935 h 9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9" h="935">
                  <a:moveTo>
                    <a:pt x="349" y="760"/>
                  </a:moveTo>
                  <a:lnTo>
                    <a:pt x="332" y="594"/>
                  </a:lnTo>
                  <a:lnTo>
                    <a:pt x="261" y="602"/>
                  </a:lnTo>
                  <a:lnTo>
                    <a:pt x="228" y="572"/>
                  </a:lnTo>
                  <a:lnTo>
                    <a:pt x="228" y="530"/>
                  </a:lnTo>
                  <a:lnTo>
                    <a:pt x="259" y="534"/>
                  </a:lnTo>
                  <a:lnTo>
                    <a:pt x="310" y="543"/>
                  </a:lnTo>
                  <a:lnTo>
                    <a:pt x="310" y="514"/>
                  </a:lnTo>
                  <a:lnTo>
                    <a:pt x="294" y="451"/>
                  </a:lnTo>
                  <a:lnTo>
                    <a:pt x="268" y="377"/>
                  </a:lnTo>
                  <a:lnTo>
                    <a:pt x="244" y="312"/>
                  </a:lnTo>
                  <a:lnTo>
                    <a:pt x="312" y="286"/>
                  </a:lnTo>
                  <a:lnTo>
                    <a:pt x="264" y="202"/>
                  </a:lnTo>
                  <a:lnTo>
                    <a:pt x="199" y="72"/>
                  </a:lnTo>
                  <a:lnTo>
                    <a:pt x="163" y="0"/>
                  </a:lnTo>
                  <a:lnTo>
                    <a:pt x="113" y="20"/>
                  </a:lnTo>
                  <a:lnTo>
                    <a:pt x="58" y="81"/>
                  </a:lnTo>
                  <a:lnTo>
                    <a:pt x="12" y="127"/>
                  </a:lnTo>
                  <a:lnTo>
                    <a:pt x="0" y="202"/>
                  </a:lnTo>
                  <a:lnTo>
                    <a:pt x="7" y="322"/>
                  </a:lnTo>
                  <a:lnTo>
                    <a:pt x="39" y="587"/>
                  </a:lnTo>
                  <a:lnTo>
                    <a:pt x="46" y="745"/>
                  </a:lnTo>
                  <a:lnTo>
                    <a:pt x="43" y="836"/>
                  </a:lnTo>
                  <a:lnTo>
                    <a:pt x="83" y="911"/>
                  </a:lnTo>
                  <a:lnTo>
                    <a:pt x="191" y="935"/>
                  </a:lnTo>
                  <a:lnTo>
                    <a:pt x="266" y="908"/>
                  </a:lnTo>
                  <a:lnTo>
                    <a:pt x="318" y="849"/>
                  </a:lnTo>
                  <a:lnTo>
                    <a:pt x="349" y="760"/>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1" name="Freeform 34"/>
            <p:cNvSpPr>
              <a:spLocks/>
            </p:cNvSpPr>
            <p:nvPr/>
          </p:nvSpPr>
          <p:spPr bwMode="auto">
            <a:xfrm>
              <a:off x="4503" y="1499"/>
              <a:ext cx="139" cy="387"/>
            </a:xfrm>
            <a:custGeom>
              <a:avLst/>
              <a:gdLst>
                <a:gd name="T0" fmla="*/ 17 w 279"/>
                <a:gd name="T1" fmla="*/ 0 h 774"/>
                <a:gd name="T2" fmla="*/ 17 w 279"/>
                <a:gd name="T3" fmla="*/ 6 h 774"/>
                <a:gd name="T4" fmla="*/ 16 w 279"/>
                <a:gd name="T5" fmla="*/ 12 h 774"/>
                <a:gd name="T6" fmla="*/ 15 w 279"/>
                <a:gd name="T7" fmla="*/ 18 h 774"/>
                <a:gd name="T8" fmla="*/ 13 w 279"/>
                <a:gd name="T9" fmla="*/ 24 h 774"/>
                <a:gd name="T10" fmla="*/ 10 w 279"/>
                <a:gd name="T11" fmla="*/ 31 h 774"/>
                <a:gd name="T12" fmla="*/ 9 w 279"/>
                <a:gd name="T13" fmla="*/ 36 h 774"/>
                <a:gd name="T14" fmla="*/ 7 w 279"/>
                <a:gd name="T15" fmla="*/ 42 h 774"/>
                <a:gd name="T16" fmla="*/ 6 w 279"/>
                <a:gd name="T17" fmla="*/ 46 h 774"/>
                <a:gd name="T18" fmla="*/ 6 w 279"/>
                <a:gd name="T19" fmla="*/ 48 h 774"/>
                <a:gd name="T20" fmla="*/ 2 w 279"/>
                <a:gd name="T21" fmla="*/ 48 h 774"/>
                <a:gd name="T22" fmla="*/ 0 w 279"/>
                <a:gd name="T23" fmla="*/ 46 h 774"/>
                <a:gd name="T24" fmla="*/ 0 w 279"/>
                <a:gd name="T25" fmla="*/ 42 h 774"/>
                <a:gd name="T26" fmla="*/ 2 w 279"/>
                <a:gd name="T27" fmla="*/ 38 h 774"/>
                <a:gd name="T28" fmla="*/ 4 w 279"/>
                <a:gd name="T29" fmla="*/ 27 h 774"/>
                <a:gd name="T30" fmla="*/ 6 w 279"/>
                <a:gd name="T31" fmla="*/ 14 h 774"/>
                <a:gd name="T32" fmla="*/ 9 w 279"/>
                <a:gd name="T33" fmla="*/ 2 h 774"/>
                <a:gd name="T34" fmla="*/ 17 w 279"/>
                <a:gd name="T35" fmla="*/ 0 h 774"/>
                <a:gd name="T36" fmla="*/ 17 w 279"/>
                <a:gd name="T37" fmla="*/ 0 h 7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9"/>
                <a:gd name="T58" fmla="*/ 0 h 774"/>
                <a:gd name="T59" fmla="*/ 279 w 279"/>
                <a:gd name="T60" fmla="*/ 774 h 7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9" h="774">
                  <a:moveTo>
                    <a:pt x="272" y="0"/>
                  </a:moveTo>
                  <a:lnTo>
                    <a:pt x="279" y="84"/>
                  </a:lnTo>
                  <a:lnTo>
                    <a:pt x="264" y="204"/>
                  </a:lnTo>
                  <a:lnTo>
                    <a:pt x="249" y="286"/>
                  </a:lnTo>
                  <a:lnTo>
                    <a:pt x="214" y="393"/>
                  </a:lnTo>
                  <a:lnTo>
                    <a:pt x="171" y="500"/>
                  </a:lnTo>
                  <a:lnTo>
                    <a:pt x="145" y="572"/>
                  </a:lnTo>
                  <a:lnTo>
                    <a:pt x="116" y="658"/>
                  </a:lnTo>
                  <a:lnTo>
                    <a:pt x="101" y="728"/>
                  </a:lnTo>
                  <a:lnTo>
                    <a:pt x="104" y="774"/>
                  </a:lnTo>
                  <a:lnTo>
                    <a:pt x="34" y="757"/>
                  </a:lnTo>
                  <a:lnTo>
                    <a:pt x="0" y="724"/>
                  </a:lnTo>
                  <a:lnTo>
                    <a:pt x="11" y="664"/>
                  </a:lnTo>
                  <a:lnTo>
                    <a:pt x="34" y="601"/>
                  </a:lnTo>
                  <a:lnTo>
                    <a:pt x="64" y="445"/>
                  </a:lnTo>
                  <a:lnTo>
                    <a:pt x="104" y="231"/>
                  </a:lnTo>
                  <a:lnTo>
                    <a:pt x="154" y="21"/>
                  </a:lnTo>
                  <a:lnTo>
                    <a:pt x="272" y="0"/>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2" name="Freeform 35"/>
            <p:cNvSpPr>
              <a:spLocks/>
            </p:cNvSpPr>
            <p:nvPr/>
          </p:nvSpPr>
          <p:spPr bwMode="auto">
            <a:xfrm>
              <a:off x="4656" y="1489"/>
              <a:ext cx="158" cy="345"/>
            </a:xfrm>
            <a:custGeom>
              <a:avLst/>
              <a:gdLst>
                <a:gd name="T0" fmla="*/ 11 w 316"/>
                <a:gd name="T1" fmla="*/ 1 h 689"/>
                <a:gd name="T2" fmla="*/ 14 w 316"/>
                <a:gd name="T3" fmla="*/ 5 h 689"/>
                <a:gd name="T4" fmla="*/ 19 w 316"/>
                <a:gd name="T5" fmla="*/ 10 h 689"/>
                <a:gd name="T6" fmla="*/ 20 w 316"/>
                <a:gd name="T7" fmla="*/ 13 h 689"/>
                <a:gd name="T8" fmla="*/ 19 w 316"/>
                <a:gd name="T9" fmla="*/ 17 h 689"/>
                <a:gd name="T10" fmla="*/ 15 w 316"/>
                <a:gd name="T11" fmla="*/ 24 h 689"/>
                <a:gd name="T12" fmla="*/ 11 w 316"/>
                <a:gd name="T13" fmla="*/ 31 h 689"/>
                <a:gd name="T14" fmla="*/ 7 w 316"/>
                <a:gd name="T15" fmla="*/ 38 h 689"/>
                <a:gd name="T16" fmla="*/ 5 w 316"/>
                <a:gd name="T17" fmla="*/ 43 h 689"/>
                <a:gd name="T18" fmla="*/ 1 w 316"/>
                <a:gd name="T19" fmla="*/ 44 h 689"/>
                <a:gd name="T20" fmla="*/ 1 w 316"/>
                <a:gd name="T21" fmla="*/ 42 h 689"/>
                <a:gd name="T22" fmla="*/ 1 w 316"/>
                <a:gd name="T23" fmla="*/ 39 h 689"/>
                <a:gd name="T24" fmla="*/ 5 w 316"/>
                <a:gd name="T25" fmla="*/ 33 h 689"/>
                <a:gd name="T26" fmla="*/ 10 w 316"/>
                <a:gd name="T27" fmla="*/ 20 h 689"/>
                <a:gd name="T28" fmla="*/ 10 w 316"/>
                <a:gd name="T29" fmla="*/ 16 h 689"/>
                <a:gd name="T30" fmla="*/ 10 w 316"/>
                <a:gd name="T31" fmla="*/ 14 h 689"/>
                <a:gd name="T32" fmla="*/ 5 w 316"/>
                <a:gd name="T33" fmla="*/ 9 h 689"/>
                <a:gd name="T34" fmla="*/ 0 w 316"/>
                <a:gd name="T35" fmla="*/ 3 h 689"/>
                <a:gd name="T36" fmla="*/ 7 w 316"/>
                <a:gd name="T37" fmla="*/ 0 h 689"/>
                <a:gd name="T38" fmla="*/ 11 w 316"/>
                <a:gd name="T39" fmla="*/ 1 h 689"/>
                <a:gd name="T40" fmla="*/ 11 w 316"/>
                <a:gd name="T41" fmla="*/ 1 h 6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6"/>
                <a:gd name="T64" fmla="*/ 0 h 689"/>
                <a:gd name="T65" fmla="*/ 316 w 316"/>
                <a:gd name="T66" fmla="*/ 689 h 6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6" h="689">
                  <a:moveTo>
                    <a:pt x="183" y="14"/>
                  </a:moveTo>
                  <a:lnTo>
                    <a:pt x="237" y="73"/>
                  </a:lnTo>
                  <a:lnTo>
                    <a:pt x="291" y="150"/>
                  </a:lnTo>
                  <a:lnTo>
                    <a:pt x="316" y="202"/>
                  </a:lnTo>
                  <a:lnTo>
                    <a:pt x="299" y="271"/>
                  </a:lnTo>
                  <a:lnTo>
                    <a:pt x="240" y="370"/>
                  </a:lnTo>
                  <a:lnTo>
                    <a:pt x="183" y="488"/>
                  </a:lnTo>
                  <a:lnTo>
                    <a:pt x="125" y="600"/>
                  </a:lnTo>
                  <a:lnTo>
                    <a:pt x="66" y="682"/>
                  </a:lnTo>
                  <a:lnTo>
                    <a:pt x="28" y="689"/>
                  </a:lnTo>
                  <a:lnTo>
                    <a:pt x="4" y="661"/>
                  </a:lnTo>
                  <a:lnTo>
                    <a:pt x="23" y="611"/>
                  </a:lnTo>
                  <a:lnTo>
                    <a:pt x="66" y="528"/>
                  </a:lnTo>
                  <a:lnTo>
                    <a:pt x="149" y="317"/>
                  </a:lnTo>
                  <a:lnTo>
                    <a:pt x="169" y="249"/>
                  </a:lnTo>
                  <a:lnTo>
                    <a:pt x="154" y="209"/>
                  </a:lnTo>
                  <a:lnTo>
                    <a:pt x="94" y="134"/>
                  </a:lnTo>
                  <a:lnTo>
                    <a:pt x="0" y="33"/>
                  </a:lnTo>
                  <a:lnTo>
                    <a:pt x="120" y="0"/>
                  </a:lnTo>
                  <a:lnTo>
                    <a:pt x="183" y="14"/>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3" name="Freeform 36"/>
            <p:cNvSpPr>
              <a:spLocks/>
            </p:cNvSpPr>
            <p:nvPr/>
          </p:nvSpPr>
          <p:spPr bwMode="auto">
            <a:xfrm>
              <a:off x="4476" y="1326"/>
              <a:ext cx="331" cy="221"/>
            </a:xfrm>
            <a:custGeom>
              <a:avLst/>
              <a:gdLst>
                <a:gd name="T0" fmla="*/ 31 w 662"/>
                <a:gd name="T1" fmla="*/ 0 h 442"/>
                <a:gd name="T2" fmla="*/ 34 w 662"/>
                <a:gd name="T3" fmla="*/ 3 h 442"/>
                <a:gd name="T4" fmla="*/ 35 w 662"/>
                <a:gd name="T5" fmla="*/ 7 h 442"/>
                <a:gd name="T6" fmla="*/ 37 w 662"/>
                <a:gd name="T7" fmla="*/ 12 h 442"/>
                <a:gd name="T8" fmla="*/ 38 w 662"/>
                <a:gd name="T9" fmla="*/ 13 h 442"/>
                <a:gd name="T10" fmla="*/ 40 w 662"/>
                <a:gd name="T11" fmla="*/ 17 h 442"/>
                <a:gd name="T12" fmla="*/ 41 w 662"/>
                <a:gd name="T13" fmla="*/ 21 h 442"/>
                <a:gd name="T14" fmla="*/ 37 w 662"/>
                <a:gd name="T15" fmla="*/ 22 h 442"/>
                <a:gd name="T16" fmla="*/ 33 w 662"/>
                <a:gd name="T17" fmla="*/ 22 h 442"/>
                <a:gd name="T18" fmla="*/ 27 w 662"/>
                <a:gd name="T19" fmla="*/ 22 h 442"/>
                <a:gd name="T20" fmla="*/ 22 w 662"/>
                <a:gd name="T21" fmla="*/ 24 h 442"/>
                <a:gd name="T22" fmla="*/ 15 w 662"/>
                <a:gd name="T23" fmla="*/ 24 h 442"/>
                <a:gd name="T24" fmla="*/ 10 w 662"/>
                <a:gd name="T25" fmla="*/ 26 h 442"/>
                <a:gd name="T26" fmla="*/ 1 w 662"/>
                <a:gd name="T27" fmla="*/ 28 h 442"/>
                <a:gd name="T28" fmla="*/ 0 w 662"/>
                <a:gd name="T29" fmla="*/ 28 h 442"/>
                <a:gd name="T30" fmla="*/ 1 w 662"/>
                <a:gd name="T31" fmla="*/ 19 h 442"/>
                <a:gd name="T32" fmla="*/ 3 w 662"/>
                <a:gd name="T33" fmla="*/ 14 h 442"/>
                <a:gd name="T34" fmla="*/ 3 w 662"/>
                <a:gd name="T35" fmla="*/ 3 h 442"/>
                <a:gd name="T36" fmla="*/ 13 w 662"/>
                <a:gd name="T37" fmla="*/ 2 h 442"/>
                <a:gd name="T38" fmla="*/ 31 w 662"/>
                <a:gd name="T39" fmla="*/ 0 h 442"/>
                <a:gd name="T40" fmla="*/ 31 w 662"/>
                <a:gd name="T41" fmla="*/ 0 h 4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2"/>
                <a:gd name="T64" fmla="*/ 0 h 442"/>
                <a:gd name="T65" fmla="*/ 662 w 662"/>
                <a:gd name="T66" fmla="*/ 442 h 4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2" h="442">
                  <a:moveTo>
                    <a:pt x="506" y="0"/>
                  </a:moveTo>
                  <a:lnTo>
                    <a:pt x="532" y="45"/>
                  </a:lnTo>
                  <a:lnTo>
                    <a:pt x="548" y="121"/>
                  </a:lnTo>
                  <a:lnTo>
                    <a:pt x="587" y="188"/>
                  </a:lnTo>
                  <a:lnTo>
                    <a:pt x="604" y="205"/>
                  </a:lnTo>
                  <a:lnTo>
                    <a:pt x="633" y="258"/>
                  </a:lnTo>
                  <a:lnTo>
                    <a:pt x="662" y="321"/>
                  </a:lnTo>
                  <a:lnTo>
                    <a:pt x="583" y="340"/>
                  </a:lnTo>
                  <a:lnTo>
                    <a:pt x="518" y="341"/>
                  </a:lnTo>
                  <a:lnTo>
                    <a:pt x="437" y="351"/>
                  </a:lnTo>
                  <a:lnTo>
                    <a:pt x="353" y="370"/>
                  </a:lnTo>
                  <a:lnTo>
                    <a:pt x="255" y="381"/>
                  </a:lnTo>
                  <a:lnTo>
                    <a:pt x="153" y="401"/>
                  </a:lnTo>
                  <a:lnTo>
                    <a:pt x="20" y="442"/>
                  </a:lnTo>
                  <a:lnTo>
                    <a:pt x="0" y="437"/>
                  </a:lnTo>
                  <a:lnTo>
                    <a:pt x="16" y="298"/>
                  </a:lnTo>
                  <a:lnTo>
                    <a:pt x="41" y="214"/>
                  </a:lnTo>
                  <a:lnTo>
                    <a:pt x="35" y="42"/>
                  </a:lnTo>
                  <a:lnTo>
                    <a:pt x="217" y="20"/>
                  </a:lnTo>
                  <a:lnTo>
                    <a:pt x="506" y="0"/>
                  </a:lnTo>
                  <a:close/>
                </a:path>
              </a:pathLst>
            </a:custGeom>
            <a:solidFill>
              <a:srgbClr val="19478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4" name="Freeform 37"/>
            <p:cNvSpPr>
              <a:spLocks/>
            </p:cNvSpPr>
            <p:nvPr/>
          </p:nvSpPr>
          <p:spPr bwMode="auto">
            <a:xfrm>
              <a:off x="4166" y="1009"/>
              <a:ext cx="727" cy="390"/>
            </a:xfrm>
            <a:custGeom>
              <a:avLst/>
              <a:gdLst>
                <a:gd name="T0" fmla="*/ 86 w 1454"/>
                <a:gd name="T1" fmla="*/ 0 h 780"/>
                <a:gd name="T2" fmla="*/ 82 w 1454"/>
                <a:gd name="T3" fmla="*/ 1 h 780"/>
                <a:gd name="T4" fmla="*/ 78 w 1454"/>
                <a:gd name="T5" fmla="*/ 2 h 780"/>
                <a:gd name="T6" fmla="*/ 80 w 1454"/>
                <a:gd name="T7" fmla="*/ 7 h 780"/>
                <a:gd name="T8" fmla="*/ 82 w 1454"/>
                <a:gd name="T9" fmla="*/ 14 h 780"/>
                <a:gd name="T10" fmla="*/ 84 w 1454"/>
                <a:gd name="T11" fmla="*/ 20 h 780"/>
                <a:gd name="T12" fmla="*/ 85 w 1454"/>
                <a:gd name="T13" fmla="*/ 24 h 780"/>
                <a:gd name="T14" fmla="*/ 83 w 1454"/>
                <a:gd name="T15" fmla="*/ 24 h 780"/>
                <a:gd name="T16" fmla="*/ 80 w 1454"/>
                <a:gd name="T17" fmla="*/ 24 h 780"/>
                <a:gd name="T18" fmla="*/ 77 w 1454"/>
                <a:gd name="T19" fmla="*/ 22 h 780"/>
                <a:gd name="T20" fmla="*/ 74 w 1454"/>
                <a:gd name="T21" fmla="*/ 20 h 780"/>
                <a:gd name="T22" fmla="*/ 70 w 1454"/>
                <a:gd name="T23" fmla="*/ 18 h 780"/>
                <a:gd name="T24" fmla="*/ 66 w 1454"/>
                <a:gd name="T25" fmla="*/ 14 h 780"/>
                <a:gd name="T26" fmla="*/ 62 w 1454"/>
                <a:gd name="T27" fmla="*/ 12 h 780"/>
                <a:gd name="T28" fmla="*/ 59 w 1454"/>
                <a:gd name="T29" fmla="*/ 15 h 780"/>
                <a:gd name="T30" fmla="*/ 58 w 1454"/>
                <a:gd name="T31" fmla="*/ 19 h 780"/>
                <a:gd name="T32" fmla="*/ 54 w 1454"/>
                <a:gd name="T33" fmla="*/ 22 h 780"/>
                <a:gd name="T34" fmla="*/ 49 w 1454"/>
                <a:gd name="T35" fmla="*/ 23 h 780"/>
                <a:gd name="T36" fmla="*/ 47 w 1454"/>
                <a:gd name="T37" fmla="*/ 22 h 780"/>
                <a:gd name="T38" fmla="*/ 43 w 1454"/>
                <a:gd name="T39" fmla="*/ 17 h 780"/>
                <a:gd name="T40" fmla="*/ 41 w 1454"/>
                <a:gd name="T41" fmla="*/ 17 h 780"/>
                <a:gd name="T42" fmla="*/ 37 w 1454"/>
                <a:gd name="T43" fmla="*/ 19 h 780"/>
                <a:gd name="T44" fmla="*/ 34 w 1454"/>
                <a:gd name="T45" fmla="*/ 21 h 780"/>
                <a:gd name="T46" fmla="*/ 28 w 1454"/>
                <a:gd name="T47" fmla="*/ 24 h 780"/>
                <a:gd name="T48" fmla="*/ 23 w 1454"/>
                <a:gd name="T49" fmla="*/ 25 h 780"/>
                <a:gd name="T50" fmla="*/ 20 w 1454"/>
                <a:gd name="T51" fmla="*/ 28 h 780"/>
                <a:gd name="T52" fmla="*/ 14 w 1454"/>
                <a:gd name="T53" fmla="*/ 33 h 780"/>
                <a:gd name="T54" fmla="*/ 11 w 1454"/>
                <a:gd name="T55" fmla="*/ 36 h 780"/>
                <a:gd name="T56" fmla="*/ 5 w 1454"/>
                <a:gd name="T57" fmla="*/ 41 h 780"/>
                <a:gd name="T58" fmla="*/ 0 w 1454"/>
                <a:gd name="T59" fmla="*/ 45 h 780"/>
                <a:gd name="T60" fmla="*/ 5 w 1454"/>
                <a:gd name="T61" fmla="*/ 49 h 780"/>
                <a:gd name="T62" fmla="*/ 7 w 1454"/>
                <a:gd name="T63" fmla="*/ 47 h 780"/>
                <a:gd name="T64" fmla="*/ 15 w 1454"/>
                <a:gd name="T65" fmla="*/ 42 h 780"/>
                <a:gd name="T66" fmla="*/ 24 w 1454"/>
                <a:gd name="T67" fmla="*/ 37 h 780"/>
                <a:gd name="T68" fmla="*/ 31 w 1454"/>
                <a:gd name="T69" fmla="*/ 33 h 780"/>
                <a:gd name="T70" fmla="*/ 38 w 1454"/>
                <a:gd name="T71" fmla="*/ 29 h 780"/>
                <a:gd name="T72" fmla="*/ 43 w 1454"/>
                <a:gd name="T73" fmla="*/ 29 h 780"/>
                <a:gd name="T74" fmla="*/ 41 w 1454"/>
                <a:gd name="T75" fmla="*/ 34 h 780"/>
                <a:gd name="T76" fmla="*/ 39 w 1454"/>
                <a:gd name="T77" fmla="*/ 41 h 780"/>
                <a:gd name="T78" fmla="*/ 38 w 1454"/>
                <a:gd name="T79" fmla="*/ 43 h 780"/>
                <a:gd name="T80" fmla="*/ 38 w 1454"/>
                <a:gd name="T81" fmla="*/ 44 h 780"/>
                <a:gd name="T82" fmla="*/ 48 w 1454"/>
                <a:gd name="T83" fmla="*/ 43 h 780"/>
                <a:gd name="T84" fmla="*/ 62 w 1454"/>
                <a:gd name="T85" fmla="*/ 41 h 780"/>
                <a:gd name="T86" fmla="*/ 73 w 1454"/>
                <a:gd name="T87" fmla="*/ 39 h 780"/>
                <a:gd name="T88" fmla="*/ 71 w 1454"/>
                <a:gd name="T89" fmla="*/ 34 h 780"/>
                <a:gd name="T90" fmla="*/ 69 w 1454"/>
                <a:gd name="T91" fmla="*/ 29 h 780"/>
                <a:gd name="T92" fmla="*/ 69 w 1454"/>
                <a:gd name="T93" fmla="*/ 26 h 780"/>
                <a:gd name="T94" fmla="*/ 73 w 1454"/>
                <a:gd name="T95" fmla="*/ 27 h 780"/>
                <a:gd name="T96" fmla="*/ 77 w 1454"/>
                <a:gd name="T97" fmla="*/ 29 h 780"/>
                <a:gd name="T98" fmla="*/ 82 w 1454"/>
                <a:gd name="T99" fmla="*/ 31 h 780"/>
                <a:gd name="T100" fmla="*/ 88 w 1454"/>
                <a:gd name="T101" fmla="*/ 33 h 780"/>
                <a:gd name="T102" fmla="*/ 91 w 1454"/>
                <a:gd name="T103" fmla="*/ 33 h 780"/>
                <a:gd name="T104" fmla="*/ 91 w 1454"/>
                <a:gd name="T105" fmla="*/ 30 h 780"/>
                <a:gd name="T106" fmla="*/ 90 w 1454"/>
                <a:gd name="T107" fmla="*/ 22 h 780"/>
                <a:gd name="T108" fmla="*/ 89 w 1454"/>
                <a:gd name="T109" fmla="*/ 14 h 780"/>
                <a:gd name="T110" fmla="*/ 88 w 1454"/>
                <a:gd name="T111" fmla="*/ 9 h 780"/>
                <a:gd name="T112" fmla="*/ 87 w 1454"/>
                <a:gd name="T113" fmla="*/ 3 h 780"/>
                <a:gd name="T114" fmla="*/ 86 w 1454"/>
                <a:gd name="T115" fmla="*/ 0 h 780"/>
                <a:gd name="T116" fmla="*/ 86 w 1454"/>
                <a:gd name="T117" fmla="*/ 0 h 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54"/>
                <a:gd name="T178" fmla="*/ 0 h 780"/>
                <a:gd name="T179" fmla="*/ 1454 w 1454"/>
                <a:gd name="T180" fmla="*/ 780 h 7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54" h="780">
                  <a:moveTo>
                    <a:pt x="1373" y="0"/>
                  </a:moveTo>
                  <a:lnTo>
                    <a:pt x="1306" y="5"/>
                  </a:lnTo>
                  <a:lnTo>
                    <a:pt x="1244" y="23"/>
                  </a:lnTo>
                  <a:lnTo>
                    <a:pt x="1271" y="113"/>
                  </a:lnTo>
                  <a:lnTo>
                    <a:pt x="1309" y="234"/>
                  </a:lnTo>
                  <a:lnTo>
                    <a:pt x="1329" y="312"/>
                  </a:lnTo>
                  <a:lnTo>
                    <a:pt x="1345" y="388"/>
                  </a:lnTo>
                  <a:lnTo>
                    <a:pt x="1318" y="392"/>
                  </a:lnTo>
                  <a:lnTo>
                    <a:pt x="1278" y="372"/>
                  </a:lnTo>
                  <a:lnTo>
                    <a:pt x="1223" y="346"/>
                  </a:lnTo>
                  <a:lnTo>
                    <a:pt x="1179" y="317"/>
                  </a:lnTo>
                  <a:lnTo>
                    <a:pt x="1115" y="277"/>
                  </a:lnTo>
                  <a:lnTo>
                    <a:pt x="1052" y="230"/>
                  </a:lnTo>
                  <a:lnTo>
                    <a:pt x="1002" y="196"/>
                  </a:lnTo>
                  <a:lnTo>
                    <a:pt x="959" y="242"/>
                  </a:lnTo>
                  <a:lnTo>
                    <a:pt x="928" y="296"/>
                  </a:lnTo>
                  <a:lnTo>
                    <a:pt x="876" y="342"/>
                  </a:lnTo>
                  <a:lnTo>
                    <a:pt x="797" y="358"/>
                  </a:lnTo>
                  <a:lnTo>
                    <a:pt x="754" y="337"/>
                  </a:lnTo>
                  <a:lnTo>
                    <a:pt x="688" y="267"/>
                  </a:lnTo>
                  <a:lnTo>
                    <a:pt x="642" y="269"/>
                  </a:lnTo>
                  <a:lnTo>
                    <a:pt x="587" y="300"/>
                  </a:lnTo>
                  <a:lnTo>
                    <a:pt x="536" y="334"/>
                  </a:lnTo>
                  <a:lnTo>
                    <a:pt x="460" y="370"/>
                  </a:lnTo>
                  <a:lnTo>
                    <a:pt x="372" y="410"/>
                  </a:lnTo>
                  <a:lnTo>
                    <a:pt x="319" y="455"/>
                  </a:lnTo>
                  <a:lnTo>
                    <a:pt x="231" y="516"/>
                  </a:lnTo>
                  <a:lnTo>
                    <a:pt x="163" y="574"/>
                  </a:lnTo>
                  <a:lnTo>
                    <a:pt x="80" y="643"/>
                  </a:lnTo>
                  <a:lnTo>
                    <a:pt x="0" y="707"/>
                  </a:lnTo>
                  <a:lnTo>
                    <a:pt x="65" y="780"/>
                  </a:lnTo>
                  <a:lnTo>
                    <a:pt x="113" y="744"/>
                  </a:lnTo>
                  <a:lnTo>
                    <a:pt x="240" y="668"/>
                  </a:lnTo>
                  <a:lnTo>
                    <a:pt x="384" y="583"/>
                  </a:lnTo>
                  <a:lnTo>
                    <a:pt x="508" y="522"/>
                  </a:lnTo>
                  <a:lnTo>
                    <a:pt x="596" y="478"/>
                  </a:lnTo>
                  <a:lnTo>
                    <a:pt x="676" y="471"/>
                  </a:lnTo>
                  <a:lnTo>
                    <a:pt x="653" y="542"/>
                  </a:lnTo>
                  <a:lnTo>
                    <a:pt x="618" y="649"/>
                  </a:lnTo>
                  <a:lnTo>
                    <a:pt x="601" y="676"/>
                  </a:lnTo>
                  <a:lnTo>
                    <a:pt x="606" y="692"/>
                  </a:lnTo>
                  <a:lnTo>
                    <a:pt x="769" y="676"/>
                  </a:lnTo>
                  <a:lnTo>
                    <a:pt x="997" y="646"/>
                  </a:lnTo>
                  <a:lnTo>
                    <a:pt x="1164" y="618"/>
                  </a:lnTo>
                  <a:lnTo>
                    <a:pt x="1128" y="537"/>
                  </a:lnTo>
                  <a:lnTo>
                    <a:pt x="1093" y="467"/>
                  </a:lnTo>
                  <a:lnTo>
                    <a:pt x="1092" y="427"/>
                  </a:lnTo>
                  <a:lnTo>
                    <a:pt x="1158" y="447"/>
                  </a:lnTo>
                  <a:lnTo>
                    <a:pt x="1220" y="470"/>
                  </a:lnTo>
                  <a:lnTo>
                    <a:pt x="1310" y="498"/>
                  </a:lnTo>
                  <a:lnTo>
                    <a:pt x="1395" y="525"/>
                  </a:lnTo>
                  <a:lnTo>
                    <a:pt x="1441" y="527"/>
                  </a:lnTo>
                  <a:lnTo>
                    <a:pt x="1454" y="482"/>
                  </a:lnTo>
                  <a:lnTo>
                    <a:pt x="1439" y="350"/>
                  </a:lnTo>
                  <a:lnTo>
                    <a:pt x="1416" y="234"/>
                  </a:lnTo>
                  <a:lnTo>
                    <a:pt x="1401" y="140"/>
                  </a:lnTo>
                  <a:lnTo>
                    <a:pt x="1381" y="51"/>
                  </a:lnTo>
                  <a:lnTo>
                    <a:pt x="1373" y="0"/>
                  </a:lnTo>
                  <a:close/>
                </a:path>
              </a:pathLst>
            </a:custGeom>
            <a:solidFill>
              <a:srgbClr val="6682A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5" name="Freeform 38"/>
            <p:cNvSpPr>
              <a:spLocks/>
            </p:cNvSpPr>
            <p:nvPr/>
          </p:nvSpPr>
          <p:spPr bwMode="auto">
            <a:xfrm>
              <a:off x="4128" y="1366"/>
              <a:ext cx="69" cy="67"/>
            </a:xfrm>
            <a:custGeom>
              <a:avLst/>
              <a:gdLst>
                <a:gd name="T0" fmla="*/ 5 w 137"/>
                <a:gd name="T1" fmla="*/ 0 h 134"/>
                <a:gd name="T2" fmla="*/ 2 w 137"/>
                <a:gd name="T3" fmla="*/ 1 h 134"/>
                <a:gd name="T4" fmla="*/ 0 w 137"/>
                <a:gd name="T5" fmla="*/ 1 h 134"/>
                <a:gd name="T6" fmla="*/ 0 w 137"/>
                <a:gd name="T7" fmla="*/ 1 h 134"/>
                <a:gd name="T8" fmla="*/ 4 w 137"/>
                <a:gd name="T9" fmla="*/ 2 h 134"/>
                <a:gd name="T10" fmla="*/ 3 w 137"/>
                <a:gd name="T11" fmla="*/ 3 h 134"/>
                <a:gd name="T12" fmla="*/ 1 w 137"/>
                <a:gd name="T13" fmla="*/ 4 h 134"/>
                <a:gd name="T14" fmla="*/ 1 w 137"/>
                <a:gd name="T15" fmla="*/ 5 h 134"/>
                <a:gd name="T16" fmla="*/ 2 w 137"/>
                <a:gd name="T17" fmla="*/ 5 h 134"/>
                <a:gd name="T18" fmla="*/ 3 w 137"/>
                <a:gd name="T19" fmla="*/ 5 h 134"/>
                <a:gd name="T20" fmla="*/ 5 w 137"/>
                <a:gd name="T21" fmla="*/ 4 h 134"/>
                <a:gd name="T22" fmla="*/ 4 w 137"/>
                <a:gd name="T23" fmla="*/ 6 h 134"/>
                <a:gd name="T24" fmla="*/ 3 w 137"/>
                <a:gd name="T25" fmla="*/ 7 h 134"/>
                <a:gd name="T26" fmla="*/ 4 w 137"/>
                <a:gd name="T27" fmla="*/ 8 h 134"/>
                <a:gd name="T28" fmla="*/ 5 w 137"/>
                <a:gd name="T29" fmla="*/ 8 h 134"/>
                <a:gd name="T30" fmla="*/ 9 w 137"/>
                <a:gd name="T31" fmla="*/ 4 h 134"/>
                <a:gd name="T32" fmla="*/ 6 w 137"/>
                <a:gd name="T33" fmla="*/ 1 h 134"/>
                <a:gd name="T34" fmla="*/ 5 w 137"/>
                <a:gd name="T35" fmla="*/ 0 h 134"/>
                <a:gd name="T36" fmla="*/ 5 w 137"/>
                <a:gd name="T37" fmla="*/ 0 h 1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7"/>
                <a:gd name="T58" fmla="*/ 0 h 134"/>
                <a:gd name="T59" fmla="*/ 137 w 137"/>
                <a:gd name="T60" fmla="*/ 134 h 1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7" h="134">
                  <a:moveTo>
                    <a:pt x="67" y="0"/>
                  </a:moveTo>
                  <a:lnTo>
                    <a:pt x="29" y="2"/>
                  </a:lnTo>
                  <a:lnTo>
                    <a:pt x="0" y="15"/>
                  </a:lnTo>
                  <a:lnTo>
                    <a:pt x="0" y="27"/>
                  </a:lnTo>
                  <a:lnTo>
                    <a:pt x="60" y="37"/>
                  </a:lnTo>
                  <a:lnTo>
                    <a:pt x="35" y="55"/>
                  </a:lnTo>
                  <a:lnTo>
                    <a:pt x="12" y="68"/>
                  </a:lnTo>
                  <a:lnTo>
                    <a:pt x="6" y="81"/>
                  </a:lnTo>
                  <a:lnTo>
                    <a:pt x="24" y="83"/>
                  </a:lnTo>
                  <a:lnTo>
                    <a:pt x="44" y="83"/>
                  </a:lnTo>
                  <a:lnTo>
                    <a:pt x="75" y="74"/>
                  </a:lnTo>
                  <a:lnTo>
                    <a:pt x="55" y="103"/>
                  </a:lnTo>
                  <a:lnTo>
                    <a:pt x="47" y="124"/>
                  </a:lnTo>
                  <a:lnTo>
                    <a:pt x="56" y="134"/>
                  </a:lnTo>
                  <a:lnTo>
                    <a:pt x="76" y="131"/>
                  </a:lnTo>
                  <a:lnTo>
                    <a:pt x="137" y="70"/>
                  </a:lnTo>
                  <a:lnTo>
                    <a:pt x="91" y="13"/>
                  </a:lnTo>
                  <a:lnTo>
                    <a:pt x="67" y="0"/>
                  </a:lnTo>
                  <a:close/>
                </a:path>
              </a:pathLst>
            </a:custGeom>
            <a:solidFill>
              <a:srgbClr val="FFB5A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6" name="Freeform 39"/>
            <p:cNvSpPr>
              <a:spLocks/>
            </p:cNvSpPr>
            <p:nvPr/>
          </p:nvSpPr>
          <p:spPr bwMode="auto">
            <a:xfrm>
              <a:off x="4128" y="1362"/>
              <a:ext cx="71" cy="75"/>
            </a:xfrm>
            <a:custGeom>
              <a:avLst/>
              <a:gdLst>
                <a:gd name="T0" fmla="*/ 4 w 142"/>
                <a:gd name="T1" fmla="*/ 0 h 150"/>
                <a:gd name="T2" fmla="*/ 1 w 142"/>
                <a:gd name="T3" fmla="*/ 1 h 150"/>
                <a:gd name="T4" fmla="*/ 0 w 142"/>
                <a:gd name="T5" fmla="*/ 1 h 150"/>
                <a:gd name="T6" fmla="*/ 0 w 142"/>
                <a:gd name="T7" fmla="*/ 1 h 150"/>
                <a:gd name="T8" fmla="*/ 0 w 142"/>
                <a:gd name="T9" fmla="*/ 2 h 150"/>
                <a:gd name="T10" fmla="*/ 1 w 142"/>
                <a:gd name="T11" fmla="*/ 3 h 150"/>
                <a:gd name="T12" fmla="*/ 3 w 142"/>
                <a:gd name="T13" fmla="*/ 2 h 150"/>
                <a:gd name="T14" fmla="*/ 1 w 142"/>
                <a:gd name="T15" fmla="*/ 3 h 150"/>
                <a:gd name="T16" fmla="*/ 1 w 142"/>
                <a:gd name="T17" fmla="*/ 5 h 150"/>
                <a:gd name="T18" fmla="*/ 0 w 142"/>
                <a:gd name="T19" fmla="*/ 6 h 150"/>
                <a:gd name="T20" fmla="*/ 1 w 142"/>
                <a:gd name="T21" fmla="*/ 6 h 150"/>
                <a:gd name="T22" fmla="*/ 2 w 142"/>
                <a:gd name="T23" fmla="*/ 5 h 150"/>
                <a:gd name="T24" fmla="*/ 4 w 142"/>
                <a:gd name="T25" fmla="*/ 5 h 150"/>
                <a:gd name="T26" fmla="*/ 2 w 142"/>
                <a:gd name="T27" fmla="*/ 6 h 150"/>
                <a:gd name="T28" fmla="*/ 2 w 142"/>
                <a:gd name="T29" fmla="*/ 9 h 150"/>
                <a:gd name="T30" fmla="*/ 3 w 142"/>
                <a:gd name="T31" fmla="*/ 9 h 150"/>
                <a:gd name="T32" fmla="*/ 4 w 142"/>
                <a:gd name="T33" fmla="*/ 9 h 150"/>
                <a:gd name="T34" fmla="*/ 6 w 142"/>
                <a:gd name="T35" fmla="*/ 7 h 150"/>
                <a:gd name="T36" fmla="*/ 9 w 142"/>
                <a:gd name="T37" fmla="*/ 5 h 150"/>
                <a:gd name="T38" fmla="*/ 9 w 142"/>
                <a:gd name="T39" fmla="*/ 5 h 150"/>
                <a:gd name="T40" fmla="*/ 6 w 142"/>
                <a:gd name="T41" fmla="*/ 6 h 150"/>
                <a:gd name="T42" fmla="*/ 4 w 142"/>
                <a:gd name="T43" fmla="*/ 9 h 150"/>
                <a:gd name="T44" fmla="*/ 3 w 142"/>
                <a:gd name="T45" fmla="*/ 7 h 150"/>
                <a:gd name="T46" fmla="*/ 4 w 142"/>
                <a:gd name="T47" fmla="*/ 5 h 150"/>
                <a:gd name="T48" fmla="*/ 4 w 142"/>
                <a:gd name="T49" fmla="*/ 5 h 150"/>
                <a:gd name="T50" fmla="*/ 1 w 142"/>
                <a:gd name="T51" fmla="*/ 5 h 150"/>
                <a:gd name="T52" fmla="*/ 1 w 142"/>
                <a:gd name="T53" fmla="*/ 5 h 150"/>
                <a:gd name="T54" fmla="*/ 3 w 142"/>
                <a:gd name="T55" fmla="*/ 3 h 150"/>
                <a:gd name="T56" fmla="*/ 3 w 142"/>
                <a:gd name="T57" fmla="*/ 2 h 150"/>
                <a:gd name="T58" fmla="*/ 1 w 142"/>
                <a:gd name="T59" fmla="*/ 2 h 150"/>
                <a:gd name="T60" fmla="*/ 1 w 142"/>
                <a:gd name="T61" fmla="*/ 1 h 150"/>
                <a:gd name="T62" fmla="*/ 2 w 142"/>
                <a:gd name="T63" fmla="*/ 1 h 150"/>
                <a:gd name="T64" fmla="*/ 4 w 142"/>
                <a:gd name="T65" fmla="*/ 1 h 150"/>
                <a:gd name="T66" fmla="*/ 5 w 142"/>
                <a:gd name="T67" fmla="*/ 1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150"/>
                <a:gd name="T104" fmla="*/ 142 w 142"/>
                <a:gd name="T105" fmla="*/ 150 h 1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150">
                  <a:moveTo>
                    <a:pt x="82" y="2"/>
                  </a:moveTo>
                  <a:lnTo>
                    <a:pt x="64" y="0"/>
                  </a:lnTo>
                  <a:lnTo>
                    <a:pt x="45" y="4"/>
                  </a:lnTo>
                  <a:lnTo>
                    <a:pt x="29" y="2"/>
                  </a:lnTo>
                  <a:lnTo>
                    <a:pt x="14" y="9"/>
                  </a:lnTo>
                  <a:lnTo>
                    <a:pt x="0" y="12"/>
                  </a:lnTo>
                  <a:lnTo>
                    <a:pt x="0" y="20"/>
                  </a:lnTo>
                  <a:lnTo>
                    <a:pt x="0" y="31"/>
                  </a:lnTo>
                  <a:lnTo>
                    <a:pt x="0" y="40"/>
                  </a:lnTo>
                  <a:lnTo>
                    <a:pt x="0" y="42"/>
                  </a:lnTo>
                  <a:lnTo>
                    <a:pt x="6" y="46"/>
                  </a:lnTo>
                  <a:lnTo>
                    <a:pt x="24" y="48"/>
                  </a:lnTo>
                  <a:lnTo>
                    <a:pt x="36" y="46"/>
                  </a:lnTo>
                  <a:lnTo>
                    <a:pt x="52" y="46"/>
                  </a:lnTo>
                  <a:lnTo>
                    <a:pt x="36" y="53"/>
                  </a:lnTo>
                  <a:lnTo>
                    <a:pt x="24" y="58"/>
                  </a:lnTo>
                  <a:lnTo>
                    <a:pt x="12" y="63"/>
                  </a:lnTo>
                  <a:lnTo>
                    <a:pt x="6" y="73"/>
                  </a:lnTo>
                  <a:lnTo>
                    <a:pt x="1" y="81"/>
                  </a:lnTo>
                  <a:lnTo>
                    <a:pt x="0" y="100"/>
                  </a:lnTo>
                  <a:lnTo>
                    <a:pt x="6" y="103"/>
                  </a:lnTo>
                  <a:lnTo>
                    <a:pt x="20" y="101"/>
                  </a:lnTo>
                  <a:lnTo>
                    <a:pt x="32" y="100"/>
                  </a:lnTo>
                  <a:lnTo>
                    <a:pt x="47" y="95"/>
                  </a:lnTo>
                  <a:lnTo>
                    <a:pt x="64" y="86"/>
                  </a:lnTo>
                  <a:lnTo>
                    <a:pt x="71" y="83"/>
                  </a:lnTo>
                  <a:lnTo>
                    <a:pt x="56" y="97"/>
                  </a:lnTo>
                  <a:lnTo>
                    <a:pt x="47" y="110"/>
                  </a:lnTo>
                  <a:lnTo>
                    <a:pt x="44" y="120"/>
                  </a:lnTo>
                  <a:lnTo>
                    <a:pt x="41" y="136"/>
                  </a:lnTo>
                  <a:lnTo>
                    <a:pt x="41" y="141"/>
                  </a:lnTo>
                  <a:lnTo>
                    <a:pt x="50" y="150"/>
                  </a:lnTo>
                  <a:lnTo>
                    <a:pt x="59" y="150"/>
                  </a:lnTo>
                  <a:lnTo>
                    <a:pt x="76" y="143"/>
                  </a:lnTo>
                  <a:lnTo>
                    <a:pt x="85" y="138"/>
                  </a:lnTo>
                  <a:lnTo>
                    <a:pt x="96" y="123"/>
                  </a:lnTo>
                  <a:lnTo>
                    <a:pt x="110" y="110"/>
                  </a:lnTo>
                  <a:lnTo>
                    <a:pt x="130" y="92"/>
                  </a:lnTo>
                  <a:lnTo>
                    <a:pt x="142" y="80"/>
                  </a:lnTo>
                  <a:lnTo>
                    <a:pt x="131" y="75"/>
                  </a:lnTo>
                  <a:lnTo>
                    <a:pt x="115" y="90"/>
                  </a:lnTo>
                  <a:lnTo>
                    <a:pt x="99" y="105"/>
                  </a:lnTo>
                  <a:lnTo>
                    <a:pt x="80" y="125"/>
                  </a:lnTo>
                  <a:lnTo>
                    <a:pt x="64" y="136"/>
                  </a:lnTo>
                  <a:lnTo>
                    <a:pt x="55" y="132"/>
                  </a:lnTo>
                  <a:lnTo>
                    <a:pt x="59" y="115"/>
                  </a:lnTo>
                  <a:lnTo>
                    <a:pt x="67" y="105"/>
                  </a:lnTo>
                  <a:lnTo>
                    <a:pt x="76" y="95"/>
                  </a:lnTo>
                  <a:lnTo>
                    <a:pt x="90" y="75"/>
                  </a:lnTo>
                  <a:lnTo>
                    <a:pt x="64" y="77"/>
                  </a:lnTo>
                  <a:lnTo>
                    <a:pt x="44" y="83"/>
                  </a:lnTo>
                  <a:lnTo>
                    <a:pt x="30" y="88"/>
                  </a:lnTo>
                  <a:lnTo>
                    <a:pt x="14" y="86"/>
                  </a:lnTo>
                  <a:lnTo>
                    <a:pt x="21" y="73"/>
                  </a:lnTo>
                  <a:lnTo>
                    <a:pt x="36" y="66"/>
                  </a:lnTo>
                  <a:lnTo>
                    <a:pt x="56" y="58"/>
                  </a:lnTo>
                  <a:lnTo>
                    <a:pt x="76" y="46"/>
                  </a:lnTo>
                  <a:lnTo>
                    <a:pt x="50" y="40"/>
                  </a:lnTo>
                  <a:lnTo>
                    <a:pt x="30" y="35"/>
                  </a:lnTo>
                  <a:lnTo>
                    <a:pt x="17" y="35"/>
                  </a:lnTo>
                  <a:lnTo>
                    <a:pt x="6" y="34"/>
                  </a:lnTo>
                  <a:lnTo>
                    <a:pt x="6" y="22"/>
                  </a:lnTo>
                  <a:lnTo>
                    <a:pt x="20" y="19"/>
                  </a:lnTo>
                  <a:lnTo>
                    <a:pt x="36" y="12"/>
                  </a:lnTo>
                  <a:lnTo>
                    <a:pt x="55" y="15"/>
                  </a:lnTo>
                  <a:lnTo>
                    <a:pt x="64" y="12"/>
                  </a:lnTo>
                  <a:lnTo>
                    <a:pt x="80" y="12"/>
                  </a:lnTo>
                  <a:lnTo>
                    <a:pt x="8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7" name="Freeform 40"/>
            <p:cNvSpPr>
              <a:spLocks/>
            </p:cNvSpPr>
            <p:nvPr/>
          </p:nvSpPr>
          <p:spPr bwMode="auto">
            <a:xfrm>
              <a:off x="4780" y="957"/>
              <a:ext cx="69" cy="65"/>
            </a:xfrm>
            <a:custGeom>
              <a:avLst/>
              <a:gdLst>
                <a:gd name="T0" fmla="*/ 7 w 138"/>
                <a:gd name="T1" fmla="*/ 5 h 130"/>
                <a:gd name="T2" fmla="*/ 9 w 138"/>
                <a:gd name="T3" fmla="*/ 3 h 130"/>
                <a:gd name="T4" fmla="*/ 9 w 138"/>
                <a:gd name="T5" fmla="*/ 1 h 130"/>
                <a:gd name="T6" fmla="*/ 7 w 138"/>
                <a:gd name="T7" fmla="*/ 1 h 130"/>
                <a:gd name="T8" fmla="*/ 5 w 138"/>
                <a:gd name="T9" fmla="*/ 4 h 130"/>
                <a:gd name="T10" fmla="*/ 5 w 138"/>
                <a:gd name="T11" fmla="*/ 2 h 130"/>
                <a:gd name="T12" fmla="*/ 5 w 138"/>
                <a:gd name="T13" fmla="*/ 1 h 130"/>
                <a:gd name="T14" fmla="*/ 4 w 138"/>
                <a:gd name="T15" fmla="*/ 0 h 130"/>
                <a:gd name="T16" fmla="*/ 3 w 138"/>
                <a:gd name="T17" fmla="*/ 1 h 130"/>
                <a:gd name="T18" fmla="*/ 3 w 138"/>
                <a:gd name="T19" fmla="*/ 2 h 130"/>
                <a:gd name="T20" fmla="*/ 3 w 138"/>
                <a:gd name="T21" fmla="*/ 4 h 130"/>
                <a:gd name="T22" fmla="*/ 2 w 138"/>
                <a:gd name="T23" fmla="*/ 2 h 130"/>
                <a:gd name="T24" fmla="*/ 1 w 138"/>
                <a:gd name="T25" fmla="*/ 1 h 130"/>
                <a:gd name="T26" fmla="*/ 1 w 138"/>
                <a:gd name="T27" fmla="*/ 1 h 130"/>
                <a:gd name="T28" fmla="*/ 0 w 138"/>
                <a:gd name="T29" fmla="*/ 3 h 130"/>
                <a:gd name="T30" fmla="*/ 2 w 138"/>
                <a:gd name="T31" fmla="*/ 8 h 130"/>
                <a:gd name="T32" fmla="*/ 7 w 138"/>
                <a:gd name="T33" fmla="*/ 6 h 130"/>
                <a:gd name="T34" fmla="*/ 7 w 138"/>
                <a:gd name="T35" fmla="*/ 5 h 130"/>
                <a:gd name="T36" fmla="*/ 7 w 138"/>
                <a:gd name="T37" fmla="*/ 5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130"/>
                <a:gd name="T59" fmla="*/ 138 w 138"/>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130">
                  <a:moveTo>
                    <a:pt x="127" y="90"/>
                  </a:moveTo>
                  <a:lnTo>
                    <a:pt x="138" y="50"/>
                  </a:lnTo>
                  <a:lnTo>
                    <a:pt x="138" y="18"/>
                  </a:lnTo>
                  <a:lnTo>
                    <a:pt x="125" y="13"/>
                  </a:lnTo>
                  <a:lnTo>
                    <a:pt x="92" y="68"/>
                  </a:lnTo>
                  <a:lnTo>
                    <a:pt x="87" y="37"/>
                  </a:lnTo>
                  <a:lnTo>
                    <a:pt x="82" y="10"/>
                  </a:lnTo>
                  <a:lnTo>
                    <a:pt x="72" y="0"/>
                  </a:lnTo>
                  <a:lnTo>
                    <a:pt x="62" y="18"/>
                  </a:lnTo>
                  <a:lnTo>
                    <a:pt x="57" y="35"/>
                  </a:lnTo>
                  <a:lnTo>
                    <a:pt x="55" y="68"/>
                  </a:lnTo>
                  <a:lnTo>
                    <a:pt x="35" y="40"/>
                  </a:lnTo>
                  <a:lnTo>
                    <a:pt x="16" y="25"/>
                  </a:lnTo>
                  <a:lnTo>
                    <a:pt x="3" y="30"/>
                  </a:lnTo>
                  <a:lnTo>
                    <a:pt x="0" y="50"/>
                  </a:lnTo>
                  <a:lnTo>
                    <a:pt x="36" y="130"/>
                  </a:lnTo>
                  <a:lnTo>
                    <a:pt x="121" y="108"/>
                  </a:lnTo>
                  <a:lnTo>
                    <a:pt x="127" y="90"/>
                  </a:lnTo>
                  <a:close/>
                </a:path>
              </a:pathLst>
            </a:custGeom>
            <a:solidFill>
              <a:srgbClr val="FFB5A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8" name="Freeform 41"/>
            <p:cNvSpPr>
              <a:spLocks/>
            </p:cNvSpPr>
            <p:nvPr/>
          </p:nvSpPr>
          <p:spPr bwMode="auto">
            <a:xfrm>
              <a:off x="4777" y="951"/>
              <a:ext cx="75" cy="72"/>
            </a:xfrm>
            <a:custGeom>
              <a:avLst/>
              <a:gdLst>
                <a:gd name="T0" fmla="*/ 9 w 150"/>
                <a:gd name="T1" fmla="*/ 6 h 145"/>
                <a:gd name="T2" fmla="*/ 9 w 150"/>
                <a:gd name="T3" fmla="*/ 3 h 145"/>
                <a:gd name="T4" fmla="*/ 9 w 150"/>
                <a:gd name="T5" fmla="*/ 1 h 145"/>
                <a:gd name="T6" fmla="*/ 9 w 150"/>
                <a:gd name="T7" fmla="*/ 0 h 145"/>
                <a:gd name="T8" fmla="*/ 7 w 150"/>
                <a:gd name="T9" fmla="*/ 1 h 145"/>
                <a:gd name="T10" fmla="*/ 6 w 150"/>
                <a:gd name="T11" fmla="*/ 2 h 145"/>
                <a:gd name="T12" fmla="*/ 6 w 150"/>
                <a:gd name="T13" fmla="*/ 4 h 145"/>
                <a:gd name="T14" fmla="*/ 6 w 150"/>
                <a:gd name="T15" fmla="*/ 2 h 145"/>
                <a:gd name="T16" fmla="*/ 5 w 150"/>
                <a:gd name="T17" fmla="*/ 1 h 145"/>
                <a:gd name="T18" fmla="*/ 5 w 150"/>
                <a:gd name="T19" fmla="*/ 0 h 145"/>
                <a:gd name="T20" fmla="*/ 3 w 150"/>
                <a:gd name="T21" fmla="*/ 1 h 145"/>
                <a:gd name="T22" fmla="*/ 3 w 150"/>
                <a:gd name="T23" fmla="*/ 3 h 145"/>
                <a:gd name="T24" fmla="*/ 3 w 150"/>
                <a:gd name="T25" fmla="*/ 4 h 145"/>
                <a:gd name="T26" fmla="*/ 2 w 150"/>
                <a:gd name="T27" fmla="*/ 2 h 145"/>
                <a:gd name="T28" fmla="*/ 1 w 150"/>
                <a:gd name="T29" fmla="*/ 1 h 145"/>
                <a:gd name="T30" fmla="*/ 1 w 150"/>
                <a:gd name="T31" fmla="*/ 2 h 145"/>
                <a:gd name="T32" fmla="*/ 0 w 150"/>
                <a:gd name="T33" fmla="*/ 3 h 145"/>
                <a:gd name="T34" fmla="*/ 1 w 150"/>
                <a:gd name="T35" fmla="*/ 5 h 145"/>
                <a:gd name="T36" fmla="*/ 1 w 150"/>
                <a:gd name="T37" fmla="*/ 7 h 145"/>
                <a:gd name="T38" fmla="*/ 2 w 150"/>
                <a:gd name="T39" fmla="*/ 8 h 145"/>
                <a:gd name="T40" fmla="*/ 1 w 150"/>
                <a:gd name="T41" fmla="*/ 5 h 145"/>
                <a:gd name="T42" fmla="*/ 1 w 150"/>
                <a:gd name="T43" fmla="*/ 3 h 145"/>
                <a:gd name="T44" fmla="*/ 2 w 150"/>
                <a:gd name="T45" fmla="*/ 3 h 145"/>
                <a:gd name="T46" fmla="*/ 2 w 150"/>
                <a:gd name="T47" fmla="*/ 4 h 145"/>
                <a:gd name="T48" fmla="*/ 5 w 150"/>
                <a:gd name="T49" fmla="*/ 4 h 145"/>
                <a:gd name="T50" fmla="*/ 5 w 150"/>
                <a:gd name="T51" fmla="*/ 2 h 145"/>
                <a:gd name="T52" fmla="*/ 5 w 150"/>
                <a:gd name="T53" fmla="*/ 1 h 145"/>
                <a:gd name="T54" fmla="*/ 5 w 150"/>
                <a:gd name="T55" fmla="*/ 4 h 145"/>
                <a:gd name="T56" fmla="*/ 6 w 150"/>
                <a:gd name="T57" fmla="*/ 4 h 145"/>
                <a:gd name="T58" fmla="*/ 7 w 150"/>
                <a:gd name="T59" fmla="*/ 2 h 145"/>
                <a:gd name="T60" fmla="*/ 9 w 150"/>
                <a:gd name="T61" fmla="*/ 2 h 145"/>
                <a:gd name="T62" fmla="*/ 9 w 150"/>
                <a:gd name="T63" fmla="*/ 4 h 145"/>
                <a:gd name="T64" fmla="*/ 7 w 150"/>
                <a:gd name="T65" fmla="*/ 5 h 145"/>
                <a:gd name="T66" fmla="*/ 9 w 150"/>
                <a:gd name="T67" fmla="*/ 7 h 1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45"/>
                <a:gd name="T104" fmla="*/ 150 w 150"/>
                <a:gd name="T105" fmla="*/ 145 h 1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45">
                  <a:moveTo>
                    <a:pt x="132" y="114"/>
                  </a:moveTo>
                  <a:lnTo>
                    <a:pt x="141" y="97"/>
                  </a:lnTo>
                  <a:lnTo>
                    <a:pt x="141" y="79"/>
                  </a:lnTo>
                  <a:lnTo>
                    <a:pt x="150" y="61"/>
                  </a:lnTo>
                  <a:lnTo>
                    <a:pt x="148" y="46"/>
                  </a:lnTo>
                  <a:lnTo>
                    <a:pt x="148" y="31"/>
                  </a:lnTo>
                  <a:lnTo>
                    <a:pt x="148" y="18"/>
                  </a:lnTo>
                  <a:lnTo>
                    <a:pt x="137" y="13"/>
                  </a:lnTo>
                  <a:lnTo>
                    <a:pt x="127" y="11"/>
                  </a:lnTo>
                  <a:lnTo>
                    <a:pt x="122" y="20"/>
                  </a:lnTo>
                  <a:lnTo>
                    <a:pt x="117" y="29"/>
                  </a:lnTo>
                  <a:lnTo>
                    <a:pt x="107" y="41"/>
                  </a:lnTo>
                  <a:lnTo>
                    <a:pt x="106" y="55"/>
                  </a:lnTo>
                  <a:lnTo>
                    <a:pt x="98" y="70"/>
                  </a:lnTo>
                  <a:lnTo>
                    <a:pt x="97" y="53"/>
                  </a:lnTo>
                  <a:lnTo>
                    <a:pt x="97" y="40"/>
                  </a:lnTo>
                  <a:lnTo>
                    <a:pt x="97" y="26"/>
                  </a:lnTo>
                  <a:lnTo>
                    <a:pt x="92" y="18"/>
                  </a:lnTo>
                  <a:lnTo>
                    <a:pt x="86" y="11"/>
                  </a:lnTo>
                  <a:lnTo>
                    <a:pt x="71" y="0"/>
                  </a:lnTo>
                  <a:lnTo>
                    <a:pt x="62" y="9"/>
                  </a:lnTo>
                  <a:lnTo>
                    <a:pt x="60" y="21"/>
                  </a:lnTo>
                  <a:lnTo>
                    <a:pt x="57" y="33"/>
                  </a:lnTo>
                  <a:lnTo>
                    <a:pt x="57" y="48"/>
                  </a:lnTo>
                  <a:lnTo>
                    <a:pt x="60" y="66"/>
                  </a:lnTo>
                  <a:lnTo>
                    <a:pt x="57" y="75"/>
                  </a:lnTo>
                  <a:lnTo>
                    <a:pt x="51" y="56"/>
                  </a:lnTo>
                  <a:lnTo>
                    <a:pt x="41" y="46"/>
                  </a:lnTo>
                  <a:lnTo>
                    <a:pt x="32" y="36"/>
                  </a:lnTo>
                  <a:lnTo>
                    <a:pt x="20" y="29"/>
                  </a:lnTo>
                  <a:lnTo>
                    <a:pt x="13" y="29"/>
                  </a:lnTo>
                  <a:lnTo>
                    <a:pt x="2" y="33"/>
                  </a:lnTo>
                  <a:lnTo>
                    <a:pt x="0" y="41"/>
                  </a:lnTo>
                  <a:lnTo>
                    <a:pt x="0" y="59"/>
                  </a:lnTo>
                  <a:lnTo>
                    <a:pt x="2" y="70"/>
                  </a:lnTo>
                  <a:lnTo>
                    <a:pt x="11" y="86"/>
                  </a:lnTo>
                  <a:lnTo>
                    <a:pt x="20" y="101"/>
                  </a:lnTo>
                  <a:lnTo>
                    <a:pt x="31" y="125"/>
                  </a:lnTo>
                  <a:lnTo>
                    <a:pt x="37" y="145"/>
                  </a:lnTo>
                  <a:lnTo>
                    <a:pt x="47" y="134"/>
                  </a:lnTo>
                  <a:lnTo>
                    <a:pt x="36" y="114"/>
                  </a:lnTo>
                  <a:lnTo>
                    <a:pt x="27" y="94"/>
                  </a:lnTo>
                  <a:lnTo>
                    <a:pt x="16" y="70"/>
                  </a:lnTo>
                  <a:lnTo>
                    <a:pt x="11" y="48"/>
                  </a:lnTo>
                  <a:lnTo>
                    <a:pt x="20" y="44"/>
                  </a:lnTo>
                  <a:lnTo>
                    <a:pt x="32" y="53"/>
                  </a:lnTo>
                  <a:lnTo>
                    <a:pt x="37" y="66"/>
                  </a:lnTo>
                  <a:lnTo>
                    <a:pt x="47" y="75"/>
                  </a:lnTo>
                  <a:lnTo>
                    <a:pt x="62" y="97"/>
                  </a:lnTo>
                  <a:lnTo>
                    <a:pt x="67" y="70"/>
                  </a:lnTo>
                  <a:lnTo>
                    <a:pt x="67" y="51"/>
                  </a:lnTo>
                  <a:lnTo>
                    <a:pt x="67" y="33"/>
                  </a:lnTo>
                  <a:lnTo>
                    <a:pt x="75" y="21"/>
                  </a:lnTo>
                  <a:lnTo>
                    <a:pt x="86" y="31"/>
                  </a:lnTo>
                  <a:lnTo>
                    <a:pt x="86" y="48"/>
                  </a:lnTo>
                  <a:lnTo>
                    <a:pt x="86" y="70"/>
                  </a:lnTo>
                  <a:lnTo>
                    <a:pt x="92" y="92"/>
                  </a:lnTo>
                  <a:lnTo>
                    <a:pt x="107" y="70"/>
                  </a:lnTo>
                  <a:lnTo>
                    <a:pt x="117" y="55"/>
                  </a:lnTo>
                  <a:lnTo>
                    <a:pt x="121" y="41"/>
                  </a:lnTo>
                  <a:lnTo>
                    <a:pt x="127" y="33"/>
                  </a:lnTo>
                  <a:lnTo>
                    <a:pt x="138" y="35"/>
                  </a:lnTo>
                  <a:lnTo>
                    <a:pt x="137" y="48"/>
                  </a:lnTo>
                  <a:lnTo>
                    <a:pt x="133" y="67"/>
                  </a:lnTo>
                  <a:lnTo>
                    <a:pt x="127" y="81"/>
                  </a:lnTo>
                  <a:lnTo>
                    <a:pt x="126" y="92"/>
                  </a:lnTo>
                  <a:lnTo>
                    <a:pt x="115" y="119"/>
                  </a:lnTo>
                  <a:lnTo>
                    <a:pt x="132"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59" name="Freeform 42"/>
            <p:cNvSpPr>
              <a:spLocks/>
            </p:cNvSpPr>
            <p:nvPr/>
          </p:nvSpPr>
          <p:spPr bwMode="auto">
            <a:xfrm>
              <a:off x="4354" y="684"/>
              <a:ext cx="231" cy="529"/>
            </a:xfrm>
            <a:custGeom>
              <a:avLst/>
              <a:gdLst>
                <a:gd name="T0" fmla="*/ 28 w 462"/>
                <a:gd name="T1" fmla="*/ 3 h 1056"/>
                <a:gd name="T2" fmla="*/ 25 w 462"/>
                <a:gd name="T3" fmla="*/ 1 h 1056"/>
                <a:gd name="T4" fmla="*/ 22 w 462"/>
                <a:gd name="T5" fmla="*/ 0 h 1056"/>
                <a:gd name="T6" fmla="*/ 19 w 462"/>
                <a:gd name="T7" fmla="*/ 1 h 1056"/>
                <a:gd name="T8" fmla="*/ 14 w 462"/>
                <a:gd name="T9" fmla="*/ 4 h 1056"/>
                <a:gd name="T10" fmla="*/ 12 w 462"/>
                <a:gd name="T11" fmla="*/ 7 h 1056"/>
                <a:gd name="T12" fmla="*/ 11 w 462"/>
                <a:gd name="T13" fmla="*/ 10 h 1056"/>
                <a:gd name="T14" fmla="*/ 9 w 462"/>
                <a:gd name="T15" fmla="*/ 14 h 1056"/>
                <a:gd name="T16" fmla="*/ 7 w 462"/>
                <a:gd name="T17" fmla="*/ 19 h 1056"/>
                <a:gd name="T18" fmla="*/ 6 w 462"/>
                <a:gd name="T19" fmla="*/ 26 h 1056"/>
                <a:gd name="T20" fmla="*/ 6 w 462"/>
                <a:gd name="T21" fmla="*/ 32 h 1056"/>
                <a:gd name="T22" fmla="*/ 6 w 462"/>
                <a:gd name="T23" fmla="*/ 38 h 1056"/>
                <a:gd name="T24" fmla="*/ 6 w 462"/>
                <a:gd name="T25" fmla="*/ 44 h 1056"/>
                <a:gd name="T26" fmla="*/ 6 w 462"/>
                <a:gd name="T27" fmla="*/ 48 h 1056"/>
                <a:gd name="T28" fmla="*/ 7 w 462"/>
                <a:gd name="T29" fmla="*/ 53 h 1056"/>
                <a:gd name="T30" fmla="*/ 4 w 462"/>
                <a:gd name="T31" fmla="*/ 59 h 1056"/>
                <a:gd name="T32" fmla="*/ 2 w 462"/>
                <a:gd name="T33" fmla="*/ 62 h 1056"/>
                <a:gd name="T34" fmla="*/ 1 w 462"/>
                <a:gd name="T35" fmla="*/ 67 h 1056"/>
                <a:gd name="T36" fmla="*/ 2 w 462"/>
                <a:gd name="T37" fmla="*/ 64 h 1056"/>
                <a:gd name="T38" fmla="*/ 6 w 462"/>
                <a:gd name="T39" fmla="*/ 60 h 1056"/>
                <a:gd name="T40" fmla="*/ 7 w 462"/>
                <a:gd name="T41" fmla="*/ 53 h 1056"/>
                <a:gd name="T42" fmla="*/ 7 w 462"/>
                <a:gd name="T43" fmla="*/ 46 h 1056"/>
                <a:gd name="T44" fmla="*/ 7 w 462"/>
                <a:gd name="T45" fmla="*/ 39 h 1056"/>
                <a:gd name="T46" fmla="*/ 7 w 462"/>
                <a:gd name="T47" fmla="*/ 27 h 1056"/>
                <a:gd name="T48" fmla="*/ 10 w 462"/>
                <a:gd name="T49" fmla="*/ 17 h 1056"/>
                <a:gd name="T50" fmla="*/ 12 w 462"/>
                <a:gd name="T51" fmla="*/ 11 h 1056"/>
                <a:gd name="T52" fmla="*/ 14 w 462"/>
                <a:gd name="T53" fmla="*/ 6 h 1056"/>
                <a:gd name="T54" fmla="*/ 19 w 462"/>
                <a:gd name="T55" fmla="*/ 3 h 1056"/>
                <a:gd name="T56" fmla="*/ 23 w 462"/>
                <a:gd name="T57" fmla="*/ 2 h 1056"/>
                <a:gd name="T58" fmla="*/ 26 w 462"/>
                <a:gd name="T59" fmla="*/ 4 h 1056"/>
                <a:gd name="T60" fmla="*/ 28 w 462"/>
                <a:gd name="T61" fmla="*/ 6 h 1056"/>
                <a:gd name="T62" fmla="*/ 29 w 462"/>
                <a:gd name="T63" fmla="*/ 6 h 10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2"/>
                <a:gd name="T97" fmla="*/ 0 h 1056"/>
                <a:gd name="T98" fmla="*/ 462 w 462"/>
                <a:gd name="T99" fmla="*/ 1056 h 10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2" h="1056">
                  <a:moveTo>
                    <a:pt x="462" y="81"/>
                  </a:moveTo>
                  <a:lnTo>
                    <a:pt x="447" y="40"/>
                  </a:lnTo>
                  <a:lnTo>
                    <a:pt x="417" y="25"/>
                  </a:lnTo>
                  <a:lnTo>
                    <a:pt x="398" y="15"/>
                  </a:lnTo>
                  <a:lnTo>
                    <a:pt x="372" y="14"/>
                  </a:lnTo>
                  <a:lnTo>
                    <a:pt x="343" y="0"/>
                  </a:lnTo>
                  <a:lnTo>
                    <a:pt x="312" y="9"/>
                  </a:lnTo>
                  <a:lnTo>
                    <a:pt x="295" y="15"/>
                  </a:lnTo>
                  <a:lnTo>
                    <a:pt x="266" y="30"/>
                  </a:lnTo>
                  <a:lnTo>
                    <a:pt x="236" y="55"/>
                  </a:lnTo>
                  <a:lnTo>
                    <a:pt x="211" y="80"/>
                  </a:lnTo>
                  <a:lnTo>
                    <a:pt x="190" y="107"/>
                  </a:lnTo>
                  <a:lnTo>
                    <a:pt x="176" y="130"/>
                  </a:lnTo>
                  <a:lnTo>
                    <a:pt x="164" y="159"/>
                  </a:lnTo>
                  <a:lnTo>
                    <a:pt x="150" y="182"/>
                  </a:lnTo>
                  <a:lnTo>
                    <a:pt x="140" y="211"/>
                  </a:lnTo>
                  <a:lnTo>
                    <a:pt x="121" y="253"/>
                  </a:lnTo>
                  <a:lnTo>
                    <a:pt x="117" y="302"/>
                  </a:lnTo>
                  <a:lnTo>
                    <a:pt x="109" y="351"/>
                  </a:lnTo>
                  <a:lnTo>
                    <a:pt x="95" y="402"/>
                  </a:lnTo>
                  <a:lnTo>
                    <a:pt x="90" y="457"/>
                  </a:lnTo>
                  <a:lnTo>
                    <a:pt x="89" y="499"/>
                  </a:lnTo>
                  <a:lnTo>
                    <a:pt x="89" y="537"/>
                  </a:lnTo>
                  <a:lnTo>
                    <a:pt x="84" y="597"/>
                  </a:lnTo>
                  <a:lnTo>
                    <a:pt x="89" y="647"/>
                  </a:lnTo>
                  <a:lnTo>
                    <a:pt x="89" y="692"/>
                  </a:lnTo>
                  <a:lnTo>
                    <a:pt x="90" y="733"/>
                  </a:lnTo>
                  <a:lnTo>
                    <a:pt x="95" y="758"/>
                  </a:lnTo>
                  <a:lnTo>
                    <a:pt x="97" y="796"/>
                  </a:lnTo>
                  <a:lnTo>
                    <a:pt x="97" y="833"/>
                  </a:lnTo>
                  <a:lnTo>
                    <a:pt x="75" y="874"/>
                  </a:lnTo>
                  <a:lnTo>
                    <a:pt x="60" y="931"/>
                  </a:lnTo>
                  <a:lnTo>
                    <a:pt x="46" y="966"/>
                  </a:lnTo>
                  <a:lnTo>
                    <a:pt x="24" y="991"/>
                  </a:lnTo>
                  <a:lnTo>
                    <a:pt x="0" y="1024"/>
                  </a:lnTo>
                  <a:lnTo>
                    <a:pt x="3" y="1056"/>
                  </a:lnTo>
                  <a:lnTo>
                    <a:pt x="24" y="1054"/>
                  </a:lnTo>
                  <a:lnTo>
                    <a:pt x="29" y="1021"/>
                  </a:lnTo>
                  <a:lnTo>
                    <a:pt x="54" y="988"/>
                  </a:lnTo>
                  <a:lnTo>
                    <a:pt x="81" y="946"/>
                  </a:lnTo>
                  <a:lnTo>
                    <a:pt x="104" y="903"/>
                  </a:lnTo>
                  <a:lnTo>
                    <a:pt x="125" y="844"/>
                  </a:lnTo>
                  <a:lnTo>
                    <a:pt x="125" y="794"/>
                  </a:lnTo>
                  <a:lnTo>
                    <a:pt x="121" y="724"/>
                  </a:lnTo>
                  <a:lnTo>
                    <a:pt x="114" y="667"/>
                  </a:lnTo>
                  <a:lnTo>
                    <a:pt x="114" y="610"/>
                  </a:lnTo>
                  <a:lnTo>
                    <a:pt x="112" y="537"/>
                  </a:lnTo>
                  <a:lnTo>
                    <a:pt x="117" y="424"/>
                  </a:lnTo>
                  <a:lnTo>
                    <a:pt x="130" y="355"/>
                  </a:lnTo>
                  <a:lnTo>
                    <a:pt x="145" y="262"/>
                  </a:lnTo>
                  <a:lnTo>
                    <a:pt x="167" y="211"/>
                  </a:lnTo>
                  <a:lnTo>
                    <a:pt x="191" y="167"/>
                  </a:lnTo>
                  <a:lnTo>
                    <a:pt x="220" y="124"/>
                  </a:lnTo>
                  <a:lnTo>
                    <a:pt x="237" y="96"/>
                  </a:lnTo>
                  <a:lnTo>
                    <a:pt x="266" y="66"/>
                  </a:lnTo>
                  <a:lnTo>
                    <a:pt x="300" y="37"/>
                  </a:lnTo>
                  <a:lnTo>
                    <a:pt x="337" y="30"/>
                  </a:lnTo>
                  <a:lnTo>
                    <a:pt x="361" y="30"/>
                  </a:lnTo>
                  <a:lnTo>
                    <a:pt x="381" y="35"/>
                  </a:lnTo>
                  <a:lnTo>
                    <a:pt x="405" y="49"/>
                  </a:lnTo>
                  <a:lnTo>
                    <a:pt x="428" y="60"/>
                  </a:lnTo>
                  <a:lnTo>
                    <a:pt x="438" y="91"/>
                  </a:lnTo>
                  <a:lnTo>
                    <a:pt x="462"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0" name="Freeform 43"/>
            <p:cNvSpPr>
              <a:spLocks/>
            </p:cNvSpPr>
            <p:nvPr/>
          </p:nvSpPr>
          <p:spPr bwMode="auto">
            <a:xfrm>
              <a:off x="4485" y="719"/>
              <a:ext cx="91" cy="432"/>
            </a:xfrm>
            <a:custGeom>
              <a:avLst/>
              <a:gdLst>
                <a:gd name="T0" fmla="*/ 11 w 184"/>
                <a:gd name="T1" fmla="*/ 1 h 865"/>
                <a:gd name="T2" fmla="*/ 9 w 184"/>
                <a:gd name="T3" fmla="*/ 1 h 865"/>
                <a:gd name="T4" fmla="*/ 8 w 184"/>
                <a:gd name="T5" fmla="*/ 2 h 865"/>
                <a:gd name="T6" fmla="*/ 6 w 184"/>
                <a:gd name="T7" fmla="*/ 3 h 865"/>
                <a:gd name="T8" fmla="*/ 5 w 184"/>
                <a:gd name="T9" fmla="*/ 4 h 865"/>
                <a:gd name="T10" fmla="*/ 4 w 184"/>
                <a:gd name="T11" fmla="*/ 5 h 865"/>
                <a:gd name="T12" fmla="*/ 3 w 184"/>
                <a:gd name="T13" fmla="*/ 7 h 865"/>
                <a:gd name="T14" fmla="*/ 2 w 184"/>
                <a:gd name="T15" fmla="*/ 8 h 865"/>
                <a:gd name="T16" fmla="*/ 1 w 184"/>
                <a:gd name="T17" fmla="*/ 10 h 865"/>
                <a:gd name="T18" fmla="*/ 1 w 184"/>
                <a:gd name="T19" fmla="*/ 13 h 865"/>
                <a:gd name="T20" fmla="*/ 1 w 184"/>
                <a:gd name="T21" fmla="*/ 15 h 865"/>
                <a:gd name="T22" fmla="*/ 1 w 184"/>
                <a:gd name="T23" fmla="*/ 18 h 865"/>
                <a:gd name="T24" fmla="*/ 1 w 184"/>
                <a:gd name="T25" fmla="*/ 21 h 865"/>
                <a:gd name="T26" fmla="*/ 1 w 184"/>
                <a:gd name="T27" fmla="*/ 24 h 865"/>
                <a:gd name="T28" fmla="*/ 2 w 184"/>
                <a:gd name="T29" fmla="*/ 27 h 865"/>
                <a:gd name="T30" fmla="*/ 2 w 184"/>
                <a:gd name="T31" fmla="*/ 31 h 865"/>
                <a:gd name="T32" fmla="*/ 3 w 184"/>
                <a:gd name="T33" fmla="*/ 34 h 865"/>
                <a:gd name="T34" fmla="*/ 3 w 184"/>
                <a:gd name="T35" fmla="*/ 37 h 865"/>
                <a:gd name="T36" fmla="*/ 3 w 184"/>
                <a:gd name="T37" fmla="*/ 40 h 865"/>
                <a:gd name="T38" fmla="*/ 3 w 184"/>
                <a:gd name="T39" fmla="*/ 44 h 865"/>
                <a:gd name="T40" fmla="*/ 4 w 184"/>
                <a:gd name="T41" fmla="*/ 47 h 865"/>
                <a:gd name="T42" fmla="*/ 4 w 184"/>
                <a:gd name="T43" fmla="*/ 54 h 865"/>
                <a:gd name="T44" fmla="*/ 2 w 184"/>
                <a:gd name="T45" fmla="*/ 53 h 865"/>
                <a:gd name="T46" fmla="*/ 2 w 184"/>
                <a:gd name="T47" fmla="*/ 50 h 865"/>
                <a:gd name="T48" fmla="*/ 2 w 184"/>
                <a:gd name="T49" fmla="*/ 47 h 865"/>
                <a:gd name="T50" fmla="*/ 2 w 184"/>
                <a:gd name="T51" fmla="*/ 44 h 865"/>
                <a:gd name="T52" fmla="*/ 2 w 184"/>
                <a:gd name="T53" fmla="*/ 40 h 865"/>
                <a:gd name="T54" fmla="*/ 2 w 184"/>
                <a:gd name="T55" fmla="*/ 37 h 865"/>
                <a:gd name="T56" fmla="*/ 1 w 184"/>
                <a:gd name="T57" fmla="*/ 33 h 865"/>
                <a:gd name="T58" fmla="*/ 1 w 184"/>
                <a:gd name="T59" fmla="*/ 31 h 865"/>
                <a:gd name="T60" fmla="*/ 1 w 184"/>
                <a:gd name="T61" fmla="*/ 28 h 865"/>
                <a:gd name="T62" fmla="*/ 1 w 184"/>
                <a:gd name="T63" fmla="*/ 25 h 865"/>
                <a:gd name="T64" fmla="*/ 0 w 184"/>
                <a:gd name="T65" fmla="*/ 22 h 865"/>
                <a:gd name="T66" fmla="*/ 0 w 184"/>
                <a:gd name="T67" fmla="*/ 19 h 865"/>
                <a:gd name="T68" fmla="*/ 0 w 184"/>
                <a:gd name="T69" fmla="*/ 16 h 865"/>
                <a:gd name="T70" fmla="*/ 0 w 184"/>
                <a:gd name="T71" fmla="*/ 14 h 865"/>
                <a:gd name="T72" fmla="*/ 0 w 184"/>
                <a:gd name="T73" fmla="*/ 12 h 865"/>
                <a:gd name="T74" fmla="*/ 0 w 184"/>
                <a:gd name="T75" fmla="*/ 9 h 865"/>
                <a:gd name="T76" fmla="*/ 1 w 184"/>
                <a:gd name="T77" fmla="*/ 7 h 865"/>
                <a:gd name="T78" fmla="*/ 3 w 184"/>
                <a:gd name="T79" fmla="*/ 5 h 865"/>
                <a:gd name="T80" fmla="*/ 4 w 184"/>
                <a:gd name="T81" fmla="*/ 3 h 865"/>
                <a:gd name="T82" fmla="*/ 5 w 184"/>
                <a:gd name="T83" fmla="*/ 2 h 865"/>
                <a:gd name="T84" fmla="*/ 7 w 184"/>
                <a:gd name="T85" fmla="*/ 1 h 865"/>
                <a:gd name="T86" fmla="*/ 9 w 184"/>
                <a:gd name="T87" fmla="*/ 0 h 865"/>
                <a:gd name="T88" fmla="*/ 11 w 184"/>
                <a:gd name="T89" fmla="*/ 0 h 865"/>
                <a:gd name="T90" fmla="*/ 11 w 184"/>
                <a:gd name="T91" fmla="*/ 1 h 865"/>
                <a:gd name="T92" fmla="*/ 11 w 184"/>
                <a:gd name="T93" fmla="*/ 1 h 8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4"/>
                <a:gd name="T142" fmla="*/ 0 h 865"/>
                <a:gd name="T143" fmla="*/ 184 w 184"/>
                <a:gd name="T144" fmla="*/ 865 h 86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4" h="865">
                  <a:moveTo>
                    <a:pt x="177" y="22"/>
                  </a:moveTo>
                  <a:lnTo>
                    <a:pt x="155" y="27"/>
                  </a:lnTo>
                  <a:lnTo>
                    <a:pt x="132" y="42"/>
                  </a:lnTo>
                  <a:lnTo>
                    <a:pt x="109" y="55"/>
                  </a:lnTo>
                  <a:lnTo>
                    <a:pt x="91" y="78"/>
                  </a:lnTo>
                  <a:lnTo>
                    <a:pt x="76" y="93"/>
                  </a:lnTo>
                  <a:lnTo>
                    <a:pt x="51" y="121"/>
                  </a:lnTo>
                  <a:lnTo>
                    <a:pt x="36" y="138"/>
                  </a:lnTo>
                  <a:lnTo>
                    <a:pt x="23" y="167"/>
                  </a:lnTo>
                  <a:lnTo>
                    <a:pt x="16" y="216"/>
                  </a:lnTo>
                  <a:lnTo>
                    <a:pt x="20" y="243"/>
                  </a:lnTo>
                  <a:lnTo>
                    <a:pt x="23" y="291"/>
                  </a:lnTo>
                  <a:lnTo>
                    <a:pt x="25" y="338"/>
                  </a:lnTo>
                  <a:lnTo>
                    <a:pt x="28" y="387"/>
                  </a:lnTo>
                  <a:lnTo>
                    <a:pt x="34" y="439"/>
                  </a:lnTo>
                  <a:lnTo>
                    <a:pt x="42" y="508"/>
                  </a:lnTo>
                  <a:lnTo>
                    <a:pt x="50" y="551"/>
                  </a:lnTo>
                  <a:lnTo>
                    <a:pt x="51" y="594"/>
                  </a:lnTo>
                  <a:lnTo>
                    <a:pt x="59" y="646"/>
                  </a:lnTo>
                  <a:lnTo>
                    <a:pt x="61" y="715"/>
                  </a:lnTo>
                  <a:lnTo>
                    <a:pt x="65" y="765"/>
                  </a:lnTo>
                  <a:lnTo>
                    <a:pt x="70" y="865"/>
                  </a:lnTo>
                  <a:lnTo>
                    <a:pt x="42" y="860"/>
                  </a:lnTo>
                  <a:lnTo>
                    <a:pt x="40" y="805"/>
                  </a:lnTo>
                  <a:lnTo>
                    <a:pt x="39" y="756"/>
                  </a:lnTo>
                  <a:lnTo>
                    <a:pt x="36" y="705"/>
                  </a:lnTo>
                  <a:lnTo>
                    <a:pt x="34" y="644"/>
                  </a:lnTo>
                  <a:lnTo>
                    <a:pt x="39" y="600"/>
                  </a:lnTo>
                  <a:lnTo>
                    <a:pt x="30" y="541"/>
                  </a:lnTo>
                  <a:lnTo>
                    <a:pt x="28" y="505"/>
                  </a:lnTo>
                  <a:lnTo>
                    <a:pt x="20" y="450"/>
                  </a:lnTo>
                  <a:lnTo>
                    <a:pt x="16" y="415"/>
                  </a:lnTo>
                  <a:lnTo>
                    <a:pt x="10" y="363"/>
                  </a:lnTo>
                  <a:lnTo>
                    <a:pt x="5" y="317"/>
                  </a:lnTo>
                  <a:lnTo>
                    <a:pt x="0" y="271"/>
                  </a:lnTo>
                  <a:lnTo>
                    <a:pt x="0" y="224"/>
                  </a:lnTo>
                  <a:lnTo>
                    <a:pt x="0" y="196"/>
                  </a:lnTo>
                  <a:lnTo>
                    <a:pt x="5" y="147"/>
                  </a:lnTo>
                  <a:lnTo>
                    <a:pt x="25" y="116"/>
                  </a:lnTo>
                  <a:lnTo>
                    <a:pt x="51" y="92"/>
                  </a:lnTo>
                  <a:lnTo>
                    <a:pt x="74" y="61"/>
                  </a:lnTo>
                  <a:lnTo>
                    <a:pt x="96" y="35"/>
                  </a:lnTo>
                  <a:lnTo>
                    <a:pt x="117" y="22"/>
                  </a:lnTo>
                  <a:lnTo>
                    <a:pt x="146" y="11"/>
                  </a:lnTo>
                  <a:lnTo>
                    <a:pt x="184" y="0"/>
                  </a:lnTo>
                  <a:lnTo>
                    <a:pt x="17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1" name="Freeform 44"/>
            <p:cNvSpPr>
              <a:spLocks/>
            </p:cNvSpPr>
            <p:nvPr/>
          </p:nvSpPr>
          <p:spPr bwMode="auto">
            <a:xfrm>
              <a:off x="4467" y="1029"/>
              <a:ext cx="39" cy="131"/>
            </a:xfrm>
            <a:custGeom>
              <a:avLst/>
              <a:gdLst>
                <a:gd name="T0" fmla="*/ 5 w 77"/>
                <a:gd name="T1" fmla="*/ 0 h 262"/>
                <a:gd name="T2" fmla="*/ 4 w 77"/>
                <a:gd name="T3" fmla="*/ 1 h 262"/>
                <a:gd name="T4" fmla="*/ 3 w 77"/>
                <a:gd name="T5" fmla="*/ 3 h 262"/>
                <a:gd name="T6" fmla="*/ 2 w 77"/>
                <a:gd name="T7" fmla="*/ 5 h 262"/>
                <a:gd name="T8" fmla="*/ 2 w 77"/>
                <a:gd name="T9" fmla="*/ 7 h 262"/>
                <a:gd name="T10" fmla="*/ 1 w 77"/>
                <a:gd name="T11" fmla="*/ 10 h 262"/>
                <a:gd name="T12" fmla="*/ 1 w 77"/>
                <a:gd name="T13" fmla="*/ 12 h 262"/>
                <a:gd name="T14" fmla="*/ 0 w 77"/>
                <a:gd name="T15" fmla="*/ 14 h 262"/>
                <a:gd name="T16" fmla="*/ 0 w 77"/>
                <a:gd name="T17" fmla="*/ 16 h 262"/>
                <a:gd name="T18" fmla="*/ 3 w 77"/>
                <a:gd name="T19" fmla="*/ 15 h 262"/>
                <a:gd name="T20" fmla="*/ 3 w 77"/>
                <a:gd name="T21" fmla="*/ 12 h 262"/>
                <a:gd name="T22" fmla="*/ 3 w 77"/>
                <a:gd name="T23" fmla="*/ 11 h 262"/>
                <a:gd name="T24" fmla="*/ 3 w 77"/>
                <a:gd name="T25" fmla="*/ 9 h 262"/>
                <a:gd name="T26" fmla="*/ 4 w 77"/>
                <a:gd name="T27" fmla="*/ 7 h 262"/>
                <a:gd name="T28" fmla="*/ 4 w 77"/>
                <a:gd name="T29" fmla="*/ 5 h 262"/>
                <a:gd name="T30" fmla="*/ 5 w 77"/>
                <a:gd name="T31" fmla="*/ 2 h 262"/>
                <a:gd name="T32" fmla="*/ 5 w 77"/>
                <a:gd name="T33" fmla="*/ 0 h 262"/>
                <a:gd name="T34" fmla="*/ 5 w 77"/>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
                <a:gd name="T55" fmla="*/ 0 h 262"/>
                <a:gd name="T56" fmla="*/ 77 w 77"/>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 h="262">
                  <a:moveTo>
                    <a:pt x="77" y="0"/>
                  </a:moveTo>
                  <a:lnTo>
                    <a:pt x="55" y="28"/>
                  </a:lnTo>
                  <a:lnTo>
                    <a:pt x="43" y="61"/>
                  </a:lnTo>
                  <a:lnTo>
                    <a:pt x="30" y="95"/>
                  </a:lnTo>
                  <a:lnTo>
                    <a:pt x="28" y="127"/>
                  </a:lnTo>
                  <a:lnTo>
                    <a:pt x="15" y="160"/>
                  </a:lnTo>
                  <a:lnTo>
                    <a:pt x="11" y="197"/>
                  </a:lnTo>
                  <a:lnTo>
                    <a:pt x="0" y="227"/>
                  </a:lnTo>
                  <a:lnTo>
                    <a:pt x="0" y="262"/>
                  </a:lnTo>
                  <a:lnTo>
                    <a:pt x="35" y="245"/>
                  </a:lnTo>
                  <a:lnTo>
                    <a:pt x="35" y="206"/>
                  </a:lnTo>
                  <a:lnTo>
                    <a:pt x="40" y="179"/>
                  </a:lnTo>
                  <a:lnTo>
                    <a:pt x="46" y="147"/>
                  </a:lnTo>
                  <a:lnTo>
                    <a:pt x="54" y="119"/>
                  </a:lnTo>
                  <a:lnTo>
                    <a:pt x="60" y="84"/>
                  </a:lnTo>
                  <a:lnTo>
                    <a:pt x="77" y="43"/>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2" name="Freeform 45"/>
            <p:cNvSpPr>
              <a:spLocks/>
            </p:cNvSpPr>
            <p:nvPr/>
          </p:nvSpPr>
          <p:spPr bwMode="auto">
            <a:xfrm>
              <a:off x="4163" y="1137"/>
              <a:ext cx="351" cy="270"/>
            </a:xfrm>
            <a:custGeom>
              <a:avLst/>
              <a:gdLst>
                <a:gd name="T0" fmla="*/ 42 w 702"/>
                <a:gd name="T1" fmla="*/ 1 h 539"/>
                <a:gd name="T2" fmla="*/ 39 w 702"/>
                <a:gd name="T3" fmla="*/ 1 h 539"/>
                <a:gd name="T4" fmla="*/ 35 w 702"/>
                <a:gd name="T5" fmla="*/ 4 h 539"/>
                <a:gd name="T6" fmla="*/ 35 w 702"/>
                <a:gd name="T7" fmla="*/ 4 h 539"/>
                <a:gd name="T8" fmla="*/ 34 w 702"/>
                <a:gd name="T9" fmla="*/ 4 h 539"/>
                <a:gd name="T10" fmla="*/ 34 w 702"/>
                <a:gd name="T11" fmla="*/ 5 h 539"/>
                <a:gd name="T12" fmla="*/ 33 w 702"/>
                <a:gd name="T13" fmla="*/ 5 h 539"/>
                <a:gd name="T14" fmla="*/ 33 w 702"/>
                <a:gd name="T15" fmla="*/ 6 h 539"/>
                <a:gd name="T16" fmla="*/ 31 w 702"/>
                <a:gd name="T17" fmla="*/ 6 h 539"/>
                <a:gd name="T18" fmla="*/ 30 w 702"/>
                <a:gd name="T19" fmla="*/ 6 h 539"/>
                <a:gd name="T20" fmla="*/ 30 w 702"/>
                <a:gd name="T21" fmla="*/ 7 h 539"/>
                <a:gd name="T22" fmla="*/ 23 w 702"/>
                <a:gd name="T23" fmla="*/ 9 h 539"/>
                <a:gd name="T24" fmla="*/ 19 w 702"/>
                <a:gd name="T25" fmla="*/ 13 h 539"/>
                <a:gd name="T26" fmla="*/ 15 w 702"/>
                <a:gd name="T27" fmla="*/ 16 h 539"/>
                <a:gd name="T28" fmla="*/ 12 w 702"/>
                <a:gd name="T29" fmla="*/ 18 h 539"/>
                <a:gd name="T30" fmla="*/ 10 w 702"/>
                <a:gd name="T31" fmla="*/ 20 h 539"/>
                <a:gd name="T32" fmla="*/ 5 w 702"/>
                <a:gd name="T33" fmla="*/ 23 h 539"/>
                <a:gd name="T34" fmla="*/ 3 w 702"/>
                <a:gd name="T35" fmla="*/ 27 h 539"/>
                <a:gd name="T36" fmla="*/ 0 w 702"/>
                <a:gd name="T37" fmla="*/ 28 h 539"/>
                <a:gd name="T38" fmla="*/ 2 w 702"/>
                <a:gd name="T39" fmla="*/ 32 h 539"/>
                <a:gd name="T40" fmla="*/ 3 w 702"/>
                <a:gd name="T41" fmla="*/ 34 h 539"/>
                <a:gd name="T42" fmla="*/ 18 w 702"/>
                <a:gd name="T43" fmla="*/ 26 h 539"/>
                <a:gd name="T44" fmla="*/ 28 w 702"/>
                <a:gd name="T45" fmla="*/ 19 h 539"/>
                <a:gd name="T46" fmla="*/ 34 w 702"/>
                <a:gd name="T47" fmla="*/ 17 h 539"/>
                <a:gd name="T48" fmla="*/ 39 w 702"/>
                <a:gd name="T49" fmla="*/ 15 h 539"/>
                <a:gd name="T50" fmla="*/ 43 w 702"/>
                <a:gd name="T51" fmla="*/ 15 h 539"/>
                <a:gd name="T52" fmla="*/ 40 w 702"/>
                <a:gd name="T53" fmla="*/ 14 h 539"/>
                <a:gd name="T54" fmla="*/ 34 w 702"/>
                <a:gd name="T55" fmla="*/ 16 h 539"/>
                <a:gd name="T56" fmla="*/ 25 w 702"/>
                <a:gd name="T57" fmla="*/ 19 h 539"/>
                <a:gd name="T58" fmla="*/ 18 w 702"/>
                <a:gd name="T59" fmla="*/ 24 h 539"/>
                <a:gd name="T60" fmla="*/ 7 w 702"/>
                <a:gd name="T61" fmla="*/ 31 h 539"/>
                <a:gd name="T62" fmla="*/ 3 w 702"/>
                <a:gd name="T63" fmla="*/ 32 h 539"/>
                <a:gd name="T64" fmla="*/ 1 w 702"/>
                <a:gd name="T65" fmla="*/ 29 h 539"/>
                <a:gd name="T66" fmla="*/ 4 w 702"/>
                <a:gd name="T67" fmla="*/ 26 h 539"/>
                <a:gd name="T68" fmla="*/ 7 w 702"/>
                <a:gd name="T69" fmla="*/ 23 h 539"/>
                <a:gd name="T70" fmla="*/ 11 w 702"/>
                <a:gd name="T71" fmla="*/ 20 h 539"/>
                <a:gd name="T72" fmla="*/ 17 w 702"/>
                <a:gd name="T73" fmla="*/ 16 h 539"/>
                <a:gd name="T74" fmla="*/ 22 w 702"/>
                <a:gd name="T75" fmla="*/ 13 h 539"/>
                <a:gd name="T76" fmla="*/ 23 w 702"/>
                <a:gd name="T77" fmla="*/ 11 h 539"/>
                <a:gd name="T78" fmla="*/ 26 w 702"/>
                <a:gd name="T79" fmla="*/ 9 h 539"/>
                <a:gd name="T80" fmla="*/ 31 w 702"/>
                <a:gd name="T81" fmla="*/ 7 h 539"/>
                <a:gd name="T82" fmla="*/ 36 w 702"/>
                <a:gd name="T83" fmla="*/ 4 h 539"/>
                <a:gd name="T84" fmla="*/ 41 w 702"/>
                <a:gd name="T85" fmla="*/ 2 h 539"/>
                <a:gd name="T86" fmla="*/ 43 w 702"/>
                <a:gd name="T87" fmla="*/ 2 h 539"/>
                <a:gd name="T88" fmla="*/ 44 w 702"/>
                <a:gd name="T89" fmla="*/ 0 h 5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2"/>
                <a:gd name="T136" fmla="*/ 0 h 539"/>
                <a:gd name="T137" fmla="*/ 702 w 702"/>
                <a:gd name="T138" fmla="*/ 539 h 5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2" h="539">
                  <a:moveTo>
                    <a:pt x="694" y="0"/>
                  </a:moveTo>
                  <a:lnTo>
                    <a:pt x="659" y="1"/>
                  </a:lnTo>
                  <a:lnTo>
                    <a:pt x="643" y="4"/>
                  </a:lnTo>
                  <a:lnTo>
                    <a:pt x="616" y="13"/>
                  </a:lnTo>
                  <a:lnTo>
                    <a:pt x="593" y="31"/>
                  </a:lnTo>
                  <a:lnTo>
                    <a:pt x="558" y="53"/>
                  </a:lnTo>
                  <a:lnTo>
                    <a:pt x="557" y="53"/>
                  </a:lnTo>
                  <a:lnTo>
                    <a:pt x="553" y="56"/>
                  </a:lnTo>
                  <a:lnTo>
                    <a:pt x="547" y="59"/>
                  </a:lnTo>
                  <a:lnTo>
                    <a:pt x="542" y="64"/>
                  </a:lnTo>
                  <a:lnTo>
                    <a:pt x="536" y="68"/>
                  </a:lnTo>
                  <a:lnTo>
                    <a:pt x="529" y="71"/>
                  </a:lnTo>
                  <a:lnTo>
                    <a:pt x="526" y="74"/>
                  </a:lnTo>
                  <a:lnTo>
                    <a:pt x="523" y="78"/>
                  </a:lnTo>
                  <a:lnTo>
                    <a:pt x="519" y="78"/>
                  </a:lnTo>
                  <a:lnTo>
                    <a:pt x="514" y="81"/>
                  </a:lnTo>
                  <a:lnTo>
                    <a:pt x="507" y="85"/>
                  </a:lnTo>
                  <a:lnTo>
                    <a:pt x="501" y="89"/>
                  </a:lnTo>
                  <a:lnTo>
                    <a:pt x="492" y="92"/>
                  </a:lnTo>
                  <a:lnTo>
                    <a:pt x="486" y="95"/>
                  </a:lnTo>
                  <a:lnTo>
                    <a:pt x="482" y="97"/>
                  </a:lnTo>
                  <a:lnTo>
                    <a:pt x="481" y="99"/>
                  </a:lnTo>
                  <a:lnTo>
                    <a:pt x="439" y="119"/>
                  </a:lnTo>
                  <a:lnTo>
                    <a:pt x="380" y="141"/>
                  </a:lnTo>
                  <a:lnTo>
                    <a:pt x="327" y="180"/>
                  </a:lnTo>
                  <a:lnTo>
                    <a:pt x="293" y="206"/>
                  </a:lnTo>
                  <a:lnTo>
                    <a:pt x="277" y="217"/>
                  </a:lnTo>
                  <a:lnTo>
                    <a:pt x="247" y="245"/>
                  </a:lnTo>
                  <a:lnTo>
                    <a:pt x="235" y="250"/>
                  </a:lnTo>
                  <a:lnTo>
                    <a:pt x="202" y="277"/>
                  </a:lnTo>
                  <a:lnTo>
                    <a:pt x="176" y="300"/>
                  </a:lnTo>
                  <a:lnTo>
                    <a:pt x="152" y="318"/>
                  </a:lnTo>
                  <a:lnTo>
                    <a:pt x="122" y="342"/>
                  </a:lnTo>
                  <a:lnTo>
                    <a:pt x="91" y="367"/>
                  </a:lnTo>
                  <a:lnTo>
                    <a:pt x="55" y="396"/>
                  </a:lnTo>
                  <a:lnTo>
                    <a:pt x="35" y="418"/>
                  </a:lnTo>
                  <a:lnTo>
                    <a:pt x="20" y="427"/>
                  </a:lnTo>
                  <a:lnTo>
                    <a:pt x="0" y="448"/>
                  </a:lnTo>
                  <a:lnTo>
                    <a:pt x="15" y="477"/>
                  </a:lnTo>
                  <a:lnTo>
                    <a:pt x="32" y="497"/>
                  </a:lnTo>
                  <a:lnTo>
                    <a:pt x="44" y="517"/>
                  </a:lnTo>
                  <a:lnTo>
                    <a:pt x="61" y="539"/>
                  </a:lnTo>
                  <a:lnTo>
                    <a:pt x="91" y="521"/>
                  </a:lnTo>
                  <a:lnTo>
                    <a:pt x="277" y="401"/>
                  </a:lnTo>
                  <a:lnTo>
                    <a:pt x="391" y="336"/>
                  </a:lnTo>
                  <a:lnTo>
                    <a:pt x="461" y="300"/>
                  </a:lnTo>
                  <a:lnTo>
                    <a:pt x="518" y="272"/>
                  </a:lnTo>
                  <a:lnTo>
                    <a:pt x="538" y="264"/>
                  </a:lnTo>
                  <a:lnTo>
                    <a:pt x="584" y="242"/>
                  </a:lnTo>
                  <a:lnTo>
                    <a:pt x="616" y="231"/>
                  </a:lnTo>
                  <a:lnTo>
                    <a:pt x="648" y="225"/>
                  </a:lnTo>
                  <a:lnTo>
                    <a:pt x="673" y="234"/>
                  </a:lnTo>
                  <a:lnTo>
                    <a:pt x="685" y="206"/>
                  </a:lnTo>
                  <a:lnTo>
                    <a:pt x="627" y="211"/>
                  </a:lnTo>
                  <a:lnTo>
                    <a:pt x="584" y="226"/>
                  </a:lnTo>
                  <a:lnTo>
                    <a:pt x="537" y="246"/>
                  </a:lnTo>
                  <a:lnTo>
                    <a:pt x="492" y="264"/>
                  </a:lnTo>
                  <a:lnTo>
                    <a:pt x="411" y="303"/>
                  </a:lnTo>
                  <a:lnTo>
                    <a:pt x="345" y="341"/>
                  </a:lnTo>
                  <a:lnTo>
                    <a:pt x="288" y="372"/>
                  </a:lnTo>
                  <a:lnTo>
                    <a:pt x="192" y="431"/>
                  </a:lnTo>
                  <a:lnTo>
                    <a:pt x="121" y="482"/>
                  </a:lnTo>
                  <a:lnTo>
                    <a:pt x="72" y="513"/>
                  </a:lnTo>
                  <a:lnTo>
                    <a:pt x="55" y="499"/>
                  </a:lnTo>
                  <a:lnTo>
                    <a:pt x="45" y="480"/>
                  </a:lnTo>
                  <a:lnTo>
                    <a:pt x="21" y="451"/>
                  </a:lnTo>
                  <a:lnTo>
                    <a:pt x="37" y="438"/>
                  </a:lnTo>
                  <a:lnTo>
                    <a:pt x="64" y="412"/>
                  </a:lnTo>
                  <a:lnTo>
                    <a:pt x="99" y="385"/>
                  </a:lnTo>
                  <a:lnTo>
                    <a:pt x="127" y="361"/>
                  </a:lnTo>
                  <a:lnTo>
                    <a:pt x="147" y="342"/>
                  </a:lnTo>
                  <a:lnTo>
                    <a:pt x="177" y="316"/>
                  </a:lnTo>
                  <a:lnTo>
                    <a:pt x="215" y="286"/>
                  </a:lnTo>
                  <a:lnTo>
                    <a:pt x="261" y="255"/>
                  </a:lnTo>
                  <a:lnTo>
                    <a:pt x="308" y="225"/>
                  </a:lnTo>
                  <a:lnTo>
                    <a:pt x="343" y="200"/>
                  </a:lnTo>
                  <a:lnTo>
                    <a:pt x="358" y="184"/>
                  </a:lnTo>
                  <a:lnTo>
                    <a:pt x="378" y="169"/>
                  </a:lnTo>
                  <a:lnTo>
                    <a:pt x="400" y="156"/>
                  </a:lnTo>
                  <a:lnTo>
                    <a:pt x="426" y="136"/>
                  </a:lnTo>
                  <a:lnTo>
                    <a:pt x="459" y="127"/>
                  </a:lnTo>
                  <a:lnTo>
                    <a:pt x="503" y="107"/>
                  </a:lnTo>
                  <a:lnTo>
                    <a:pt x="538" y="86"/>
                  </a:lnTo>
                  <a:lnTo>
                    <a:pt x="576" y="64"/>
                  </a:lnTo>
                  <a:lnTo>
                    <a:pt x="608" y="46"/>
                  </a:lnTo>
                  <a:lnTo>
                    <a:pt x="643" y="29"/>
                  </a:lnTo>
                  <a:lnTo>
                    <a:pt x="671" y="21"/>
                  </a:lnTo>
                  <a:lnTo>
                    <a:pt x="685" y="24"/>
                  </a:lnTo>
                  <a:lnTo>
                    <a:pt x="702" y="13"/>
                  </a:lnTo>
                  <a:lnTo>
                    <a:pt x="6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3" name="Freeform 46"/>
            <p:cNvSpPr>
              <a:spLocks/>
            </p:cNvSpPr>
            <p:nvPr/>
          </p:nvSpPr>
          <p:spPr bwMode="auto">
            <a:xfrm>
              <a:off x="4508" y="1101"/>
              <a:ext cx="159" cy="92"/>
            </a:xfrm>
            <a:custGeom>
              <a:avLst/>
              <a:gdLst>
                <a:gd name="T0" fmla="*/ 1 w 318"/>
                <a:gd name="T1" fmla="*/ 6 h 184"/>
                <a:gd name="T2" fmla="*/ 2 w 318"/>
                <a:gd name="T3" fmla="*/ 6 h 184"/>
                <a:gd name="T4" fmla="*/ 3 w 318"/>
                <a:gd name="T5" fmla="*/ 7 h 184"/>
                <a:gd name="T6" fmla="*/ 5 w 318"/>
                <a:gd name="T7" fmla="*/ 9 h 184"/>
                <a:gd name="T8" fmla="*/ 5 w 318"/>
                <a:gd name="T9" fmla="*/ 10 h 184"/>
                <a:gd name="T10" fmla="*/ 6 w 318"/>
                <a:gd name="T11" fmla="*/ 11 h 184"/>
                <a:gd name="T12" fmla="*/ 7 w 318"/>
                <a:gd name="T13" fmla="*/ 11 h 184"/>
                <a:gd name="T14" fmla="*/ 10 w 318"/>
                <a:gd name="T15" fmla="*/ 11 h 184"/>
                <a:gd name="T16" fmla="*/ 11 w 318"/>
                <a:gd name="T17" fmla="*/ 10 h 184"/>
                <a:gd name="T18" fmla="*/ 13 w 318"/>
                <a:gd name="T19" fmla="*/ 7 h 184"/>
                <a:gd name="T20" fmla="*/ 14 w 318"/>
                <a:gd name="T21" fmla="*/ 6 h 184"/>
                <a:gd name="T22" fmla="*/ 15 w 318"/>
                <a:gd name="T23" fmla="*/ 5 h 184"/>
                <a:gd name="T24" fmla="*/ 18 w 318"/>
                <a:gd name="T25" fmla="*/ 3 h 184"/>
                <a:gd name="T26" fmla="*/ 19 w 318"/>
                <a:gd name="T27" fmla="*/ 1 h 184"/>
                <a:gd name="T28" fmla="*/ 19 w 318"/>
                <a:gd name="T29" fmla="*/ 0 h 184"/>
                <a:gd name="T30" fmla="*/ 20 w 318"/>
                <a:gd name="T31" fmla="*/ 1 h 184"/>
                <a:gd name="T32" fmla="*/ 19 w 318"/>
                <a:gd name="T33" fmla="*/ 3 h 184"/>
                <a:gd name="T34" fmla="*/ 18 w 318"/>
                <a:gd name="T35" fmla="*/ 5 h 184"/>
                <a:gd name="T36" fmla="*/ 17 w 318"/>
                <a:gd name="T37" fmla="*/ 6 h 184"/>
                <a:gd name="T38" fmla="*/ 17 w 318"/>
                <a:gd name="T39" fmla="*/ 6 h 184"/>
                <a:gd name="T40" fmla="*/ 15 w 318"/>
                <a:gd name="T41" fmla="*/ 7 h 184"/>
                <a:gd name="T42" fmla="*/ 14 w 318"/>
                <a:gd name="T43" fmla="*/ 9 h 184"/>
                <a:gd name="T44" fmla="*/ 13 w 318"/>
                <a:gd name="T45" fmla="*/ 10 h 184"/>
                <a:gd name="T46" fmla="*/ 11 w 318"/>
                <a:gd name="T47" fmla="*/ 11 h 184"/>
                <a:gd name="T48" fmla="*/ 10 w 318"/>
                <a:gd name="T49" fmla="*/ 12 h 184"/>
                <a:gd name="T50" fmla="*/ 9 w 318"/>
                <a:gd name="T51" fmla="*/ 12 h 184"/>
                <a:gd name="T52" fmla="*/ 5 w 318"/>
                <a:gd name="T53" fmla="*/ 12 h 184"/>
                <a:gd name="T54" fmla="*/ 5 w 318"/>
                <a:gd name="T55" fmla="*/ 11 h 184"/>
                <a:gd name="T56" fmla="*/ 3 w 318"/>
                <a:gd name="T57" fmla="*/ 10 h 184"/>
                <a:gd name="T58" fmla="*/ 2 w 318"/>
                <a:gd name="T59" fmla="*/ 9 h 184"/>
                <a:gd name="T60" fmla="*/ 1 w 318"/>
                <a:gd name="T61" fmla="*/ 7 h 184"/>
                <a:gd name="T62" fmla="*/ 0 w 318"/>
                <a:gd name="T63" fmla="*/ 6 h 184"/>
                <a:gd name="T64" fmla="*/ 1 w 318"/>
                <a:gd name="T65" fmla="*/ 6 h 184"/>
                <a:gd name="T66" fmla="*/ 1 w 318"/>
                <a:gd name="T67" fmla="*/ 6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8"/>
                <a:gd name="T103" fmla="*/ 0 h 184"/>
                <a:gd name="T104" fmla="*/ 318 w 318"/>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8" h="184">
                  <a:moveTo>
                    <a:pt x="19" y="85"/>
                  </a:moveTo>
                  <a:lnTo>
                    <a:pt x="38" y="105"/>
                  </a:lnTo>
                  <a:lnTo>
                    <a:pt x="59" y="118"/>
                  </a:lnTo>
                  <a:lnTo>
                    <a:pt x="73" y="138"/>
                  </a:lnTo>
                  <a:lnTo>
                    <a:pt x="84" y="151"/>
                  </a:lnTo>
                  <a:lnTo>
                    <a:pt x="105" y="164"/>
                  </a:lnTo>
                  <a:lnTo>
                    <a:pt x="125" y="166"/>
                  </a:lnTo>
                  <a:lnTo>
                    <a:pt x="154" y="164"/>
                  </a:lnTo>
                  <a:lnTo>
                    <a:pt x="185" y="147"/>
                  </a:lnTo>
                  <a:lnTo>
                    <a:pt x="212" y="120"/>
                  </a:lnTo>
                  <a:lnTo>
                    <a:pt x="232" y="96"/>
                  </a:lnTo>
                  <a:lnTo>
                    <a:pt x="255" y="72"/>
                  </a:lnTo>
                  <a:lnTo>
                    <a:pt x="276" y="41"/>
                  </a:lnTo>
                  <a:lnTo>
                    <a:pt x="290" y="15"/>
                  </a:lnTo>
                  <a:lnTo>
                    <a:pt x="304" y="0"/>
                  </a:lnTo>
                  <a:lnTo>
                    <a:pt x="318" y="23"/>
                  </a:lnTo>
                  <a:lnTo>
                    <a:pt x="301" y="42"/>
                  </a:lnTo>
                  <a:lnTo>
                    <a:pt x="283" y="70"/>
                  </a:lnTo>
                  <a:lnTo>
                    <a:pt x="271" y="92"/>
                  </a:lnTo>
                  <a:lnTo>
                    <a:pt x="260" y="107"/>
                  </a:lnTo>
                  <a:lnTo>
                    <a:pt x="244" y="125"/>
                  </a:lnTo>
                  <a:lnTo>
                    <a:pt x="227" y="143"/>
                  </a:lnTo>
                  <a:lnTo>
                    <a:pt x="212" y="160"/>
                  </a:lnTo>
                  <a:lnTo>
                    <a:pt x="180" y="174"/>
                  </a:lnTo>
                  <a:lnTo>
                    <a:pt x="150" y="182"/>
                  </a:lnTo>
                  <a:lnTo>
                    <a:pt x="132" y="182"/>
                  </a:lnTo>
                  <a:lnTo>
                    <a:pt x="94" y="184"/>
                  </a:lnTo>
                  <a:lnTo>
                    <a:pt x="77" y="169"/>
                  </a:lnTo>
                  <a:lnTo>
                    <a:pt x="54" y="150"/>
                  </a:lnTo>
                  <a:lnTo>
                    <a:pt x="44" y="133"/>
                  </a:lnTo>
                  <a:lnTo>
                    <a:pt x="19" y="112"/>
                  </a:lnTo>
                  <a:lnTo>
                    <a:pt x="0" y="87"/>
                  </a:lnTo>
                  <a:lnTo>
                    <a:pt x="19"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4" name="Freeform 47"/>
            <p:cNvSpPr>
              <a:spLocks/>
            </p:cNvSpPr>
            <p:nvPr/>
          </p:nvSpPr>
          <p:spPr bwMode="auto">
            <a:xfrm>
              <a:off x="4660" y="1005"/>
              <a:ext cx="237" cy="319"/>
            </a:xfrm>
            <a:custGeom>
              <a:avLst/>
              <a:gdLst>
                <a:gd name="T0" fmla="*/ 5 w 474"/>
                <a:gd name="T1" fmla="*/ 15 h 638"/>
                <a:gd name="T2" fmla="*/ 11 w 474"/>
                <a:gd name="T3" fmla="*/ 20 h 638"/>
                <a:gd name="T4" fmla="*/ 15 w 474"/>
                <a:gd name="T5" fmla="*/ 22 h 638"/>
                <a:gd name="T6" fmla="*/ 21 w 474"/>
                <a:gd name="T7" fmla="*/ 24 h 638"/>
                <a:gd name="T8" fmla="*/ 21 w 474"/>
                <a:gd name="T9" fmla="*/ 19 h 638"/>
                <a:gd name="T10" fmla="*/ 19 w 474"/>
                <a:gd name="T11" fmla="*/ 12 h 638"/>
                <a:gd name="T12" fmla="*/ 17 w 474"/>
                <a:gd name="T13" fmla="*/ 7 h 638"/>
                <a:gd name="T14" fmla="*/ 15 w 474"/>
                <a:gd name="T15" fmla="*/ 1 h 638"/>
                <a:gd name="T16" fmla="*/ 24 w 474"/>
                <a:gd name="T17" fmla="*/ 0 h 638"/>
                <a:gd name="T18" fmla="*/ 26 w 474"/>
                <a:gd name="T19" fmla="*/ 5 h 638"/>
                <a:gd name="T20" fmla="*/ 27 w 474"/>
                <a:gd name="T21" fmla="*/ 12 h 638"/>
                <a:gd name="T22" fmla="*/ 29 w 474"/>
                <a:gd name="T23" fmla="*/ 19 h 638"/>
                <a:gd name="T24" fmla="*/ 30 w 474"/>
                <a:gd name="T25" fmla="*/ 24 h 638"/>
                <a:gd name="T26" fmla="*/ 30 w 474"/>
                <a:gd name="T27" fmla="*/ 30 h 638"/>
                <a:gd name="T28" fmla="*/ 29 w 474"/>
                <a:gd name="T29" fmla="*/ 35 h 638"/>
                <a:gd name="T30" fmla="*/ 22 w 474"/>
                <a:gd name="T31" fmla="*/ 34 h 638"/>
                <a:gd name="T32" fmla="*/ 17 w 474"/>
                <a:gd name="T33" fmla="*/ 31 h 638"/>
                <a:gd name="T34" fmla="*/ 13 w 474"/>
                <a:gd name="T35" fmla="*/ 30 h 638"/>
                <a:gd name="T36" fmla="*/ 7 w 474"/>
                <a:gd name="T37" fmla="*/ 28 h 638"/>
                <a:gd name="T38" fmla="*/ 7 w 474"/>
                <a:gd name="T39" fmla="*/ 31 h 638"/>
                <a:gd name="T40" fmla="*/ 10 w 474"/>
                <a:gd name="T41" fmla="*/ 36 h 638"/>
                <a:gd name="T42" fmla="*/ 12 w 474"/>
                <a:gd name="T43" fmla="*/ 40 h 638"/>
                <a:gd name="T44" fmla="*/ 10 w 474"/>
                <a:gd name="T45" fmla="*/ 36 h 638"/>
                <a:gd name="T46" fmla="*/ 7 w 474"/>
                <a:gd name="T47" fmla="*/ 33 h 638"/>
                <a:gd name="T48" fmla="*/ 6 w 474"/>
                <a:gd name="T49" fmla="*/ 27 h 638"/>
                <a:gd name="T50" fmla="*/ 10 w 474"/>
                <a:gd name="T51" fmla="*/ 27 h 638"/>
                <a:gd name="T52" fmla="*/ 14 w 474"/>
                <a:gd name="T53" fmla="*/ 28 h 638"/>
                <a:gd name="T54" fmla="*/ 19 w 474"/>
                <a:gd name="T55" fmla="*/ 30 h 638"/>
                <a:gd name="T56" fmla="*/ 23 w 474"/>
                <a:gd name="T57" fmla="*/ 33 h 638"/>
                <a:gd name="T58" fmla="*/ 27 w 474"/>
                <a:gd name="T59" fmla="*/ 34 h 638"/>
                <a:gd name="T60" fmla="*/ 29 w 474"/>
                <a:gd name="T61" fmla="*/ 29 h 638"/>
                <a:gd name="T62" fmla="*/ 28 w 474"/>
                <a:gd name="T63" fmla="*/ 24 h 638"/>
                <a:gd name="T64" fmla="*/ 28 w 474"/>
                <a:gd name="T65" fmla="*/ 18 h 638"/>
                <a:gd name="T66" fmla="*/ 26 w 474"/>
                <a:gd name="T67" fmla="*/ 11 h 638"/>
                <a:gd name="T68" fmla="*/ 25 w 474"/>
                <a:gd name="T69" fmla="*/ 5 h 638"/>
                <a:gd name="T70" fmla="*/ 22 w 474"/>
                <a:gd name="T71" fmla="*/ 1 h 638"/>
                <a:gd name="T72" fmla="*/ 18 w 474"/>
                <a:gd name="T73" fmla="*/ 3 h 638"/>
                <a:gd name="T74" fmla="*/ 19 w 474"/>
                <a:gd name="T75" fmla="*/ 10 h 638"/>
                <a:gd name="T76" fmla="*/ 21 w 474"/>
                <a:gd name="T77" fmla="*/ 17 h 638"/>
                <a:gd name="T78" fmla="*/ 23 w 474"/>
                <a:gd name="T79" fmla="*/ 22 h 638"/>
                <a:gd name="T80" fmla="*/ 21 w 474"/>
                <a:gd name="T81" fmla="*/ 25 h 638"/>
                <a:gd name="T82" fmla="*/ 15 w 474"/>
                <a:gd name="T83" fmla="*/ 22 h 638"/>
                <a:gd name="T84" fmla="*/ 0 w 474"/>
                <a:gd name="T85" fmla="*/ 12 h 63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4"/>
                <a:gd name="T130" fmla="*/ 0 h 638"/>
                <a:gd name="T131" fmla="*/ 474 w 474"/>
                <a:gd name="T132" fmla="*/ 638 h 63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4" h="638">
                  <a:moveTo>
                    <a:pt x="0" y="193"/>
                  </a:moveTo>
                  <a:lnTo>
                    <a:pt x="46" y="220"/>
                  </a:lnTo>
                  <a:lnTo>
                    <a:pt x="72" y="243"/>
                  </a:lnTo>
                  <a:lnTo>
                    <a:pt x="105" y="265"/>
                  </a:lnTo>
                  <a:lnTo>
                    <a:pt x="130" y="278"/>
                  </a:lnTo>
                  <a:lnTo>
                    <a:pt x="171" y="305"/>
                  </a:lnTo>
                  <a:lnTo>
                    <a:pt x="208" y="324"/>
                  </a:lnTo>
                  <a:lnTo>
                    <a:pt x="235" y="335"/>
                  </a:lnTo>
                  <a:lnTo>
                    <a:pt x="252" y="353"/>
                  </a:lnTo>
                  <a:lnTo>
                    <a:pt x="278" y="367"/>
                  </a:lnTo>
                  <a:lnTo>
                    <a:pt x="302" y="386"/>
                  </a:lnTo>
                  <a:lnTo>
                    <a:pt x="322" y="395"/>
                  </a:lnTo>
                  <a:lnTo>
                    <a:pt x="352" y="387"/>
                  </a:lnTo>
                  <a:lnTo>
                    <a:pt x="341" y="355"/>
                  </a:lnTo>
                  <a:lnTo>
                    <a:pt x="322" y="300"/>
                  </a:lnTo>
                  <a:lnTo>
                    <a:pt x="312" y="254"/>
                  </a:lnTo>
                  <a:lnTo>
                    <a:pt x="302" y="225"/>
                  </a:lnTo>
                  <a:lnTo>
                    <a:pt x="292" y="199"/>
                  </a:lnTo>
                  <a:lnTo>
                    <a:pt x="283" y="168"/>
                  </a:lnTo>
                  <a:lnTo>
                    <a:pt x="276" y="142"/>
                  </a:lnTo>
                  <a:lnTo>
                    <a:pt x="271" y="113"/>
                  </a:lnTo>
                  <a:lnTo>
                    <a:pt x="262" y="83"/>
                  </a:lnTo>
                  <a:lnTo>
                    <a:pt x="255" y="53"/>
                  </a:lnTo>
                  <a:lnTo>
                    <a:pt x="251" y="20"/>
                  </a:lnTo>
                  <a:lnTo>
                    <a:pt x="278" y="18"/>
                  </a:lnTo>
                  <a:lnTo>
                    <a:pt x="322" y="9"/>
                  </a:lnTo>
                  <a:lnTo>
                    <a:pt x="372" y="0"/>
                  </a:lnTo>
                  <a:lnTo>
                    <a:pt x="388" y="0"/>
                  </a:lnTo>
                  <a:lnTo>
                    <a:pt x="396" y="34"/>
                  </a:lnTo>
                  <a:lnTo>
                    <a:pt x="408" y="87"/>
                  </a:lnTo>
                  <a:lnTo>
                    <a:pt x="415" y="128"/>
                  </a:lnTo>
                  <a:lnTo>
                    <a:pt x="420" y="159"/>
                  </a:lnTo>
                  <a:lnTo>
                    <a:pt x="431" y="200"/>
                  </a:lnTo>
                  <a:lnTo>
                    <a:pt x="437" y="230"/>
                  </a:lnTo>
                  <a:lnTo>
                    <a:pt x="442" y="260"/>
                  </a:lnTo>
                  <a:lnTo>
                    <a:pt x="451" y="291"/>
                  </a:lnTo>
                  <a:lnTo>
                    <a:pt x="454" y="321"/>
                  </a:lnTo>
                  <a:lnTo>
                    <a:pt x="462" y="364"/>
                  </a:lnTo>
                  <a:lnTo>
                    <a:pt x="466" y="395"/>
                  </a:lnTo>
                  <a:lnTo>
                    <a:pt x="469" y="427"/>
                  </a:lnTo>
                  <a:lnTo>
                    <a:pt x="474" y="456"/>
                  </a:lnTo>
                  <a:lnTo>
                    <a:pt x="474" y="485"/>
                  </a:lnTo>
                  <a:lnTo>
                    <a:pt x="474" y="510"/>
                  </a:lnTo>
                  <a:lnTo>
                    <a:pt x="466" y="531"/>
                  </a:lnTo>
                  <a:lnTo>
                    <a:pt x="453" y="549"/>
                  </a:lnTo>
                  <a:lnTo>
                    <a:pt x="428" y="546"/>
                  </a:lnTo>
                  <a:lnTo>
                    <a:pt x="391" y="542"/>
                  </a:lnTo>
                  <a:lnTo>
                    <a:pt x="350" y="529"/>
                  </a:lnTo>
                  <a:lnTo>
                    <a:pt x="327" y="517"/>
                  </a:lnTo>
                  <a:lnTo>
                    <a:pt x="301" y="510"/>
                  </a:lnTo>
                  <a:lnTo>
                    <a:pt x="263" y="505"/>
                  </a:lnTo>
                  <a:lnTo>
                    <a:pt x="243" y="494"/>
                  </a:lnTo>
                  <a:lnTo>
                    <a:pt x="217" y="487"/>
                  </a:lnTo>
                  <a:lnTo>
                    <a:pt x="200" y="480"/>
                  </a:lnTo>
                  <a:lnTo>
                    <a:pt x="182" y="471"/>
                  </a:lnTo>
                  <a:lnTo>
                    <a:pt x="147" y="460"/>
                  </a:lnTo>
                  <a:lnTo>
                    <a:pt x="122" y="452"/>
                  </a:lnTo>
                  <a:lnTo>
                    <a:pt x="105" y="445"/>
                  </a:lnTo>
                  <a:lnTo>
                    <a:pt x="115" y="476"/>
                  </a:lnTo>
                  <a:lnTo>
                    <a:pt x="127" y="502"/>
                  </a:lnTo>
                  <a:lnTo>
                    <a:pt x="140" y="525"/>
                  </a:lnTo>
                  <a:lnTo>
                    <a:pt x="150" y="549"/>
                  </a:lnTo>
                  <a:lnTo>
                    <a:pt x="160" y="572"/>
                  </a:lnTo>
                  <a:lnTo>
                    <a:pt x="171" y="595"/>
                  </a:lnTo>
                  <a:lnTo>
                    <a:pt x="181" y="607"/>
                  </a:lnTo>
                  <a:lnTo>
                    <a:pt x="186" y="632"/>
                  </a:lnTo>
                  <a:lnTo>
                    <a:pt x="171" y="638"/>
                  </a:lnTo>
                  <a:lnTo>
                    <a:pt x="155" y="603"/>
                  </a:lnTo>
                  <a:lnTo>
                    <a:pt x="147" y="572"/>
                  </a:lnTo>
                  <a:lnTo>
                    <a:pt x="134" y="554"/>
                  </a:lnTo>
                  <a:lnTo>
                    <a:pt x="125" y="531"/>
                  </a:lnTo>
                  <a:lnTo>
                    <a:pt x="119" y="514"/>
                  </a:lnTo>
                  <a:lnTo>
                    <a:pt x="107" y="491"/>
                  </a:lnTo>
                  <a:lnTo>
                    <a:pt x="94" y="465"/>
                  </a:lnTo>
                  <a:lnTo>
                    <a:pt x="85" y="444"/>
                  </a:lnTo>
                  <a:lnTo>
                    <a:pt x="84" y="412"/>
                  </a:lnTo>
                  <a:lnTo>
                    <a:pt x="116" y="425"/>
                  </a:lnTo>
                  <a:lnTo>
                    <a:pt x="147" y="432"/>
                  </a:lnTo>
                  <a:lnTo>
                    <a:pt x="162" y="447"/>
                  </a:lnTo>
                  <a:lnTo>
                    <a:pt x="186" y="452"/>
                  </a:lnTo>
                  <a:lnTo>
                    <a:pt x="211" y="459"/>
                  </a:lnTo>
                  <a:lnTo>
                    <a:pt x="246" y="471"/>
                  </a:lnTo>
                  <a:lnTo>
                    <a:pt x="266" y="480"/>
                  </a:lnTo>
                  <a:lnTo>
                    <a:pt x="295" y="490"/>
                  </a:lnTo>
                  <a:lnTo>
                    <a:pt x="312" y="496"/>
                  </a:lnTo>
                  <a:lnTo>
                    <a:pt x="336" y="502"/>
                  </a:lnTo>
                  <a:lnTo>
                    <a:pt x="362" y="514"/>
                  </a:lnTo>
                  <a:lnTo>
                    <a:pt x="378" y="522"/>
                  </a:lnTo>
                  <a:lnTo>
                    <a:pt x="398" y="525"/>
                  </a:lnTo>
                  <a:lnTo>
                    <a:pt x="420" y="529"/>
                  </a:lnTo>
                  <a:lnTo>
                    <a:pt x="443" y="525"/>
                  </a:lnTo>
                  <a:lnTo>
                    <a:pt x="454" y="511"/>
                  </a:lnTo>
                  <a:lnTo>
                    <a:pt x="454" y="476"/>
                  </a:lnTo>
                  <a:lnTo>
                    <a:pt x="453" y="441"/>
                  </a:lnTo>
                  <a:lnTo>
                    <a:pt x="448" y="410"/>
                  </a:lnTo>
                  <a:lnTo>
                    <a:pt x="443" y="384"/>
                  </a:lnTo>
                  <a:lnTo>
                    <a:pt x="442" y="357"/>
                  </a:lnTo>
                  <a:lnTo>
                    <a:pt x="437" y="329"/>
                  </a:lnTo>
                  <a:lnTo>
                    <a:pt x="433" y="283"/>
                  </a:lnTo>
                  <a:lnTo>
                    <a:pt x="423" y="255"/>
                  </a:lnTo>
                  <a:lnTo>
                    <a:pt x="420" y="220"/>
                  </a:lnTo>
                  <a:lnTo>
                    <a:pt x="413" y="176"/>
                  </a:lnTo>
                  <a:lnTo>
                    <a:pt x="403" y="145"/>
                  </a:lnTo>
                  <a:lnTo>
                    <a:pt x="396" y="113"/>
                  </a:lnTo>
                  <a:lnTo>
                    <a:pt x="391" y="69"/>
                  </a:lnTo>
                  <a:lnTo>
                    <a:pt x="383" y="44"/>
                  </a:lnTo>
                  <a:lnTo>
                    <a:pt x="376" y="23"/>
                  </a:lnTo>
                  <a:lnTo>
                    <a:pt x="345" y="23"/>
                  </a:lnTo>
                  <a:lnTo>
                    <a:pt x="306" y="32"/>
                  </a:lnTo>
                  <a:lnTo>
                    <a:pt x="267" y="38"/>
                  </a:lnTo>
                  <a:lnTo>
                    <a:pt x="278" y="62"/>
                  </a:lnTo>
                  <a:lnTo>
                    <a:pt x="282" y="95"/>
                  </a:lnTo>
                  <a:lnTo>
                    <a:pt x="290" y="115"/>
                  </a:lnTo>
                  <a:lnTo>
                    <a:pt x="298" y="149"/>
                  </a:lnTo>
                  <a:lnTo>
                    <a:pt x="307" y="193"/>
                  </a:lnTo>
                  <a:lnTo>
                    <a:pt x="327" y="234"/>
                  </a:lnTo>
                  <a:lnTo>
                    <a:pt x="336" y="265"/>
                  </a:lnTo>
                  <a:lnTo>
                    <a:pt x="341" y="300"/>
                  </a:lnTo>
                  <a:lnTo>
                    <a:pt x="347" y="329"/>
                  </a:lnTo>
                  <a:lnTo>
                    <a:pt x="361" y="364"/>
                  </a:lnTo>
                  <a:lnTo>
                    <a:pt x="368" y="397"/>
                  </a:lnTo>
                  <a:lnTo>
                    <a:pt x="372" y="409"/>
                  </a:lnTo>
                  <a:lnTo>
                    <a:pt x="321" y="409"/>
                  </a:lnTo>
                  <a:lnTo>
                    <a:pt x="298" y="399"/>
                  </a:lnTo>
                  <a:lnTo>
                    <a:pt x="275" y="384"/>
                  </a:lnTo>
                  <a:lnTo>
                    <a:pt x="237" y="366"/>
                  </a:lnTo>
                  <a:lnTo>
                    <a:pt x="216" y="351"/>
                  </a:lnTo>
                  <a:lnTo>
                    <a:pt x="6" y="219"/>
                  </a:lnTo>
                  <a:lnTo>
                    <a:pt x="0"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5" name="Freeform 48"/>
            <p:cNvSpPr>
              <a:spLocks/>
            </p:cNvSpPr>
            <p:nvPr/>
          </p:nvSpPr>
          <p:spPr bwMode="auto">
            <a:xfrm>
              <a:off x="4461" y="1240"/>
              <a:ext cx="45" cy="121"/>
            </a:xfrm>
            <a:custGeom>
              <a:avLst/>
              <a:gdLst>
                <a:gd name="T0" fmla="*/ 4 w 89"/>
                <a:gd name="T1" fmla="*/ 2 h 241"/>
                <a:gd name="T2" fmla="*/ 4 w 89"/>
                <a:gd name="T3" fmla="*/ 4 h 241"/>
                <a:gd name="T4" fmla="*/ 4 w 89"/>
                <a:gd name="T5" fmla="*/ 5 h 241"/>
                <a:gd name="T6" fmla="*/ 4 w 89"/>
                <a:gd name="T7" fmla="*/ 6 h 241"/>
                <a:gd name="T8" fmla="*/ 3 w 89"/>
                <a:gd name="T9" fmla="*/ 7 h 241"/>
                <a:gd name="T10" fmla="*/ 3 w 89"/>
                <a:gd name="T11" fmla="*/ 9 h 241"/>
                <a:gd name="T12" fmla="*/ 2 w 89"/>
                <a:gd name="T13" fmla="*/ 11 h 241"/>
                <a:gd name="T14" fmla="*/ 0 w 89"/>
                <a:gd name="T15" fmla="*/ 13 h 241"/>
                <a:gd name="T16" fmla="*/ 1 w 89"/>
                <a:gd name="T17" fmla="*/ 15 h 241"/>
                <a:gd name="T18" fmla="*/ 1 w 89"/>
                <a:gd name="T19" fmla="*/ 16 h 241"/>
                <a:gd name="T20" fmla="*/ 3 w 89"/>
                <a:gd name="T21" fmla="*/ 15 h 241"/>
                <a:gd name="T22" fmla="*/ 2 w 89"/>
                <a:gd name="T23" fmla="*/ 14 h 241"/>
                <a:gd name="T24" fmla="*/ 2 w 89"/>
                <a:gd name="T25" fmla="*/ 13 h 241"/>
                <a:gd name="T26" fmla="*/ 3 w 89"/>
                <a:gd name="T27" fmla="*/ 12 h 241"/>
                <a:gd name="T28" fmla="*/ 3 w 89"/>
                <a:gd name="T29" fmla="*/ 10 h 241"/>
                <a:gd name="T30" fmla="*/ 4 w 89"/>
                <a:gd name="T31" fmla="*/ 8 h 241"/>
                <a:gd name="T32" fmla="*/ 4 w 89"/>
                <a:gd name="T33" fmla="*/ 6 h 241"/>
                <a:gd name="T34" fmla="*/ 5 w 89"/>
                <a:gd name="T35" fmla="*/ 5 h 241"/>
                <a:gd name="T36" fmla="*/ 6 w 89"/>
                <a:gd name="T37" fmla="*/ 4 h 241"/>
                <a:gd name="T38" fmla="*/ 6 w 89"/>
                <a:gd name="T39" fmla="*/ 2 h 241"/>
                <a:gd name="T40" fmla="*/ 6 w 89"/>
                <a:gd name="T41" fmla="*/ 0 h 241"/>
                <a:gd name="T42" fmla="*/ 5 w 89"/>
                <a:gd name="T43" fmla="*/ 1 h 241"/>
                <a:gd name="T44" fmla="*/ 4 w 89"/>
                <a:gd name="T45" fmla="*/ 2 h 241"/>
                <a:gd name="T46" fmla="*/ 4 w 89"/>
                <a:gd name="T47" fmla="*/ 2 h 2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241"/>
                <a:gd name="T74" fmla="*/ 89 w 89"/>
                <a:gd name="T75" fmla="*/ 241 h 2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241">
                  <a:moveTo>
                    <a:pt x="62" y="28"/>
                  </a:moveTo>
                  <a:lnTo>
                    <a:pt x="63" y="49"/>
                  </a:lnTo>
                  <a:lnTo>
                    <a:pt x="57" y="69"/>
                  </a:lnTo>
                  <a:lnTo>
                    <a:pt x="51" y="89"/>
                  </a:lnTo>
                  <a:lnTo>
                    <a:pt x="37" y="110"/>
                  </a:lnTo>
                  <a:lnTo>
                    <a:pt x="35" y="141"/>
                  </a:lnTo>
                  <a:lnTo>
                    <a:pt x="31" y="166"/>
                  </a:lnTo>
                  <a:lnTo>
                    <a:pt x="0" y="199"/>
                  </a:lnTo>
                  <a:lnTo>
                    <a:pt x="1" y="230"/>
                  </a:lnTo>
                  <a:lnTo>
                    <a:pt x="6" y="241"/>
                  </a:lnTo>
                  <a:lnTo>
                    <a:pt x="37" y="236"/>
                  </a:lnTo>
                  <a:lnTo>
                    <a:pt x="20" y="212"/>
                  </a:lnTo>
                  <a:lnTo>
                    <a:pt x="28" y="197"/>
                  </a:lnTo>
                  <a:lnTo>
                    <a:pt x="37" y="181"/>
                  </a:lnTo>
                  <a:lnTo>
                    <a:pt x="46" y="155"/>
                  </a:lnTo>
                  <a:lnTo>
                    <a:pt x="52" y="121"/>
                  </a:lnTo>
                  <a:lnTo>
                    <a:pt x="63" y="95"/>
                  </a:lnTo>
                  <a:lnTo>
                    <a:pt x="77" y="74"/>
                  </a:lnTo>
                  <a:lnTo>
                    <a:pt x="81" y="51"/>
                  </a:lnTo>
                  <a:lnTo>
                    <a:pt x="87" y="28"/>
                  </a:lnTo>
                  <a:lnTo>
                    <a:pt x="89" y="0"/>
                  </a:lnTo>
                  <a:lnTo>
                    <a:pt x="66" y="9"/>
                  </a:lnTo>
                  <a:lnTo>
                    <a:pt x="6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6" name="Freeform 49"/>
            <p:cNvSpPr>
              <a:spLocks/>
            </p:cNvSpPr>
            <p:nvPr/>
          </p:nvSpPr>
          <p:spPr bwMode="auto">
            <a:xfrm>
              <a:off x="4469" y="1316"/>
              <a:ext cx="280" cy="42"/>
            </a:xfrm>
            <a:custGeom>
              <a:avLst/>
              <a:gdLst>
                <a:gd name="T0" fmla="*/ 35 w 559"/>
                <a:gd name="T1" fmla="*/ 1 h 85"/>
                <a:gd name="T2" fmla="*/ 34 w 559"/>
                <a:gd name="T3" fmla="*/ 1 h 85"/>
                <a:gd name="T4" fmla="*/ 32 w 559"/>
                <a:gd name="T5" fmla="*/ 1 h 85"/>
                <a:gd name="T6" fmla="*/ 30 w 559"/>
                <a:gd name="T7" fmla="*/ 1 h 85"/>
                <a:gd name="T8" fmla="*/ 28 w 559"/>
                <a:gd name="T9" fmla="*/ 2 h 85"/>
                <a:gd name="T10" fmla="*/ 27 w 559"/>
                <a:gd name="T11" fmla="*/ 2 h 85"/>
                <a:gd name="T12" fmla="*/ 24 w 559"/>
                <a:gd name="T13" fmla="*/ 2 h 85"/>
                <a:gd name="T14" fmla="*/ 22 w 559"/>
                <a:gd name="T15" fmla="*/ 3 h 85"/>
                <a:gd name="T16" fmla="*/ 20 w 559"/>
                <a:gd name="T17" fmla="*/ 3 h 85"/>
                <a:gd name="T18" fmla="*/ 17 w 559"/>
                <a:gd name="T19" fmla="*/ 3 h 85"/>
                <a:gd name="T20" fmla="*/ 14 w 559"/>
                <a:gd name="T21" fmla="*/ 3 h 85"/>
                <a:gd name="T22" fmla="*/ 11 w 559"/>
                <a:gd name="T23" fmla="*/ 4 h 85"/>
                <a:gd name="T24" fmla="*/ 8 w 559"/>
                <a:gd name="T25" fmla="*/ 4 h 85"/>
                <a:gd name="T26" fmla="*/ 7 w 559"/>
                <a:gd name="T27" fmla="*/ 4 h 85"/>
                <a:gd name="T28" fmla="*/ 5 w 559"/>
                <a:gd name="T29" fmla="*/ 4 h 85"/>
                <a:gd name="T30" fmla="*/ 2 w 559"/>
                <a:gd name="T31" fmla="*/ 5 h 85"/>
                <a:gd name="T32" fmla="*/ 2 w 559"/>
                <a:gd name="T33" fmla="*/ 5 h 85"/>
                <a:gd name="T34" fmla="*/ 0 w 559"/>
                <a:gd name="T35" fmla="*/ 4 h 85"/>
                <a:gd name="T36" fmla="*/ 3 w 559"/>
                <a:gd name="T37" fmla="*/ 4 h 85"/>
                <a:gd name="T38" fmla="*/ 4 w 559"/>
                <a:gd name="T39" fmla="*/ 3 h 85"/>
                <a:gd name="T40" fmla="*/ 7 w 559"/>
                <a:gd name="T41" fmla="*/ 3 h 85"/>
                <a:gd name="T42" fmla="*/ 9 w 559"/>
                <a:gd name="T43" fmla="*/ 3 h 85"/>
                <a:gd name="T44" fmla="*/ 12 w 559"/>
                <a:gd name="T45" fmla="*/ 3 h 85"/>
                <a:gd name="T46" fmla="*/ 15 w 559"/>
                <a:gd name="T47" fmla="*/ 2 h 85"/>
                <a:gd name="T48" fmla="*/ 17 w 559"/>
                <a:gd name="T49" fmla="*/ 2 h 85"/>
                <a:gd name="T50" fmla="*/ 20 w 559"/>
                <a:gd name="T51" fmla="*/ 2 h 85"/>
                <a:gd name="T52" fmla="*/ 22 w 559"/>
                <a:gd name="T53" fmla="*/ 1 h 85"/>
                <a:gd name="T54" fmla="*/ 25 w 559"/>
                <a:gd name="T55" fmla="*/ 1 h 85"/>
                <a:gd name="T56" fmla="*/ 27 w 559"/>
                <a:gd name="T57" fmla="*/ 1 h 85"/>
                <a:gd name="T58" fmla="*/ 29 w 559"/>
                <a:gd name="T59" fmla="*/ 0 h 85"/>
                <a:gd name="T60" fmla="*/ 32 w 559"/>
                <a:gd name="T61" fmla="*/ 0 h 85"/>
                <a:gd name="T62" fmla="*/ 34 w 559"/>
                <a:gd name="T63" fmla="*/ 0 h 85"/>
                <a:gd name="T64" fmla="*/ 35 w 559"/>
                <a:gd name="T65" fmla="*/ 0 h 85"/>
                <a:gd name="T66" fmla="*/ 35 w 559"/>
                <a:gd name="T67" fmla="*/ 0 h 85"/>
                <a:gd name="T68" fmla="*/ 35 w 559"/>
                <a:gd name="T69" fmla="*/ 1 h 85"/>
                <a:gd name="T70" fmla="*/ 35 w 559"/>
                <a:gd name="T71" fmla="*/ 1 h 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9"/>
                <a:gd name="T109" fmla="*/ 0 h 85"/>
                <a:gd name="T110" fmla="*/ 559 w 559"/>
                <a:gd name="T111" fmla="*/ 85 h 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9" h="85">
                  <a:moveTo>
                    <a:pt x="553" y="16"/>
                  </a:moveTo>
                  <a:lnTo>
                    <a:pt x="536" y="19"/>
                  </a:lnTo>
                  <a:lnTo>
                    <a:pt x="509" y="24"/>
                  </a:lnTo>
                  <a:lnTo>
                    <a:pt x="472" y="28"/>
                  </a:lnTo>
                  <a:lnTo>
                    <a:pt x="447" y="33"/>
                  </a:lnTo>
                  <a:lnTo>
                    <a:pt x="421" y="36"/>
                  </a:lnTo>
                  <a:lnTo>
                    <a:pt x="377" y="44"/>
                  </a:lnTo>
                  <a:lnTo>
                    <a:pt x="351" y="48"/>
                  </a:lnTo>
                  <a:lnTo>
                    <a:pt x="311" y="51"/>
                  </a:lnTo>
                  <a:lnTo>
                    <a:pt x="258" y="59"/>
                  </a:lnTo>
                  <a:lnTo>
                    <a:pt x="221" y="61"/>
                  </a:lnTo>
                  <a:lnTo>
                    <a:pt x="172" y="66"/>
                  </a:lnTo>
                  <a:lnTo>
                    <a:pt x="128" y="70"/>
                  </a:lnTo>
                  <a:lnTo>
                    <a:pt x="101" y="79"/>
                  </a:lnTo>
                  <a:lnTo>
                    <a:pt x="78" y="79"/>
                  </a:lnTo>
                  <a:lnTo>
                    <a:pt x="30" y="85"/>
                  </a:lnTo>
                  <a:lnTo>
                    <a:pt x="21" y="85"/>
                  </a:lnTo>
                  <a:lnTo>
                    <a:pt x="0" y="68"/>
                  </a:lnTo>
                  <a:lnTo>
                    <a:pt x="35" y="66"/>
                  </a:lnTo>
                  <a:lnTo>
                    <a:pt x="62" y="63"/>
                  </a:lnTo>
                  <a:lnTo>
                    <a:pt x="107" y="59"/>
                  </a:lnTo>
                  <a:lnTo>
                    <a:pt x="143" y="55"/>
                  </a:lnTo>
                  <a:lnTo>
                    <a:pt x="182" y="50"/>
                  </a:lnTo>
                  <a:lnTo>
                    <a:pt x="238" y="44"/>
                  </a:lnTo>
                  <a:lnTo>
                    <a:pt x="267" y="41"/>
                  </a:lnTo>
                  <a:lnTo>
                    <a:pt x="310" y="36"/>
                  </a:lnTo>
                  <a:lnTo>
                    <a:pt x="349" y="30"/>
                  </a:lnTo>
                  <a:lnTo>
                    <a:pt x="388" y="24"/>
                  </a:lnTo>
                  <a:lnTo>
                    <a:pt x="417" y="21"/>
                  </a:lnTo>
                  <a:lnTo>
                    <a:pt x="458" y="15"/>
                  </a:lnTo>
                  <a:lnTo>
                    <a:pt x="498" y="10"/>
                  </a:lnTo>
                  <a:lnTo>
                    <a:pt x="533" y="5"/>
                  </a:lnTo>
                  <a:lnTo>
                    <a:pt x="552" y="0"/>
                  </a:lnTo>
                  <a:lnTo>
                    <a:pt x="559" y="4"/>
                  </a:lnTo>
                  <a:lnTo>
                    <a:pt x="55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7" name="Freeform 50"/>
            <p:cNvSpPr>
              <a:spLocks/>
            </p:cNvSpPr>
            <p:nvPr/>
          </p:nvSpPr>
          <p:spPr bwMode="auto">
            <a:xfrm>
              <a:off x="4469" y="1323"/>
              <a:ext cx="342" cy="233"/>
            </a:xfrm>
            <a:custGeom>
              <a:avLst/>
              <a:gdLst>
                <a:gd name="T0" fmla="*/ 35 w 684"/>
                <a:gd name="T1" fmla="*/ 3 h 466"/>
                <a:gd name="T2" fmla="*/ 36 w 684"/>
                <a:gd name="T3" fmla="*/ 6 h 466"/>
                <a:gd name="T4" fmla="*/ 37 w 684"/>
                <a:gd name="T5" fmla="*/ 10 h 466"/>
                <a:gd name="T6" fmla="*/ 40 w 684"/>
                <a:gd name="T7" fmla="*/ 13 h 466"/>
                <a:gd name="T8" fmla="*/ 42 w 684"/>
                <a:gd name="T9" fmla="*/ 15 h 466"/>
                <a:gd name="T10" fmla="*/ 43 w 684"/>
                <a:gd name="T11" fmla="*/ 21 h 466"/>
                <a:gd name="T12" fmla="*/ 38 w 684"/>
                <a:gd name="T13" fmla="*/ 22 h 466"/>
                <a:gd name="T14" fmla="*/ 31 w 684"/>
                <a:gd name="T15" fmla="*/ 23 h 466"/>
                <a:gd name="T16" fmla="*/ 25 w 684"/>
                <a:gd name="T17" fmla="*/ 24 h 466"/>
                <a:gd name="T18" fmla="*/ 20 w 684"/>
                <a:gd name="T19" fmla="*/ 24 h 466"/>
                <a:gd name="T20" fmla="*/ 13 w 684"/>
                <a:gd name="T21" fmla="*/ 26 h 466"/>
                <a:gd name="T22" fmla="*/ 9 w 684"/>
                <a:gd name="T23" fmla="*/ 27 h 466"/>
                <a:gd name="T24" fmla="*/ 5 w 684"/>
                <a:gd name="T25" fmla="*/ 28 h 466"/>
                <a:gd name="T26" fmla="*/ 1 w 684"/>
                <a:gd name="T27" fmla="*/ 29 h 466"/>
                <a:gd name="T28" fmla="*/ 1 w 684"/>
                <a:gd name="T29" fmla="*/ 24 h 466"/>
                <a:gd name="T30" fmla="*/ 1 w 684"/>
                <a:gd name="T31" fmla="*/ 20 h 466"/>
                <a:gd name="T32" fmla="*/ 1 w 684"/>
                <a:gd name="T33" fmla="*/ 15 h 466"/>
                <a:gd name="T34" fmla="*/ 3 w 684"/>
                <a:gd name="T35" fmla="*/ 12 h 466"/>
                <a:gd name="T36" fmla="*/ 3 w 684"/>
                <a:gd name="T37" fmla="*/ 7 h 466"/>
                <a:gd name="T38" fmla="*/ 3 w 684"/>
                <a:gd name="T39" fmla="*/ 4 h 466"/>
                <a:gd name="T40" fmla="*/ 3 w 684"/>
                <a:gd name="T41" fmla="*/ 10 h 466"/>
                <a:gd name="T42" fmla="*/ 3 w 684"/>
                <a:gd name="T43" fmla="*/ 14 h 466"/>
                <a:gd name="T44" fmla="*/ 3 w 684"/>
                <a:gd name="T45" fmla="*/ 19 h 466"/>
                <a:gd name="T46" fmla="*/ 3 w 684"/>
                <a:gd name="T47" fmla="*/ 22 h 466"/>
                <a:gd name="T48" fmla="*/ 1 w 684"/>
                <a:gd name="T49" fmla="*/ 26 h 466"/>
                <a:gd name="T50" fmla="*/ 3 w 684"/>
                <a:gd name="T51" fmla="*/ 27 h 466"/>
                <a:gd name="T52" fmla="*/ 7 w 684"/>
                <a:gd name="T53" fmla="*/ 26 h 466"/>
                <a:gd name="T54" fmla="*/ 13 w 684"/>
                <a:gd name="T55" fmla="*/ 24 h 466"/>
                <a:gd name="T56" fmla="*/ 20 w 684"/>
                <a:gd name="T57" fmla="*/ 23 h 466"/>
                <a:gd name="T58" fmla="*/ 23 w 684"/>
                <a:gd name="T59" fmla="*/ 23 h 466"/>
                <a:gd name="T60" fmla="*/ 28 w 684"/>
                <a:gd name="T61" fmla="*/ 22 h 466"/>
                <a:gd name="T62" fmla="*/ 34 w 684"/>
                <a:gd name="T63" fmla="*/ 21 h 466"/>
                <a:gd name="T64" fmla="*/ 39 w 684"/>
                <a:gd name="T65" fmla="*/ 20 h 466"/>
                <a:gd name="T66" fmla="*/ 41 w 684"/>
                <a:gd name="T67" fmla="*/ 19 h 466"/>
                <a:gd name="T68" fmla="*/ 39 w 684"/>
                <a:gd name="T69" fmla="*/ 15 h 466"/>
                <a:gd name="T70" fmla="*/ 37 w 684"/>
                <a:gd name="T71" fmla="*/ 13 h 466"/>
                <a:gd name="T72" fmla="*/ 35 w 684"/>
                <a:gd name="T73" fmla="*/ 9 h 466"/>
                <a:gd name="T74" fmla="*/ 34 w 684"/>
                <a:gd name="T75" fmla="*/ 5 h 466"/>
                <a:gd name="T76" fmla="*/ 31 w 684"/>
                <a:gd name="T77" fmla="*/ 0 h 466"/>
                <a:gd name="T78" fmla="*/ 34 w 684"/>
                <a:gd name="T79" fmla="*/ 1 h 46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4"/>
                <a:gd name="T121" fmla="*/ 0 h 466"/>
                <a:gd name="T122" fmla="*/ 684 w 684"/>
                <a:gd name="T123" fmla="*/ 466 h 46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4" h="466">
                  <a:moveTo>
                    <a:pt x="536" y="4"/>
                  </a:moveTo>
                  <a:lnTo>
                    <a:pt x="552" y="35"/>
                  </a:lnTo>
                  <a:lnTo>
                    <a:pt x="558" y="61"/>
                  </a:lnTo>
                  <a:lnTo>
                    <a:pt x="564" y="88"/>
                  </a:lnTo>
                  <a:lnTo>
                    <a:pt x="571" y="123"/>
                  </a:lnTo>
                  <a:lnTo>
                    <a:pt x="588" y="152"/>
                  </a:lnTo>
                  <a:lnTo>
                    <a:pt x="602" y="174"/>
                  </a:lnTo>
                  <a:lnTo>
                    <a:pt x="625" y="199"/>
                  </a:lnTo>
                  <a:lnTo>
                    <a:pt x="637" y="224"/>
                  </a:lnTo>
                  <a:lnTo>
                    <a:pt x="657" y="255"/>
                  </a:lnTo>
                  <a:lnTo>
                    <a:pt x="669" y="286"/>
                  </a:lnTo>
                  <a:lnTo>
                    <a:pt x="684" y="335"/>
                  </a:lnTo>
                  <a:lnTo>
                    <a:pt x="645" y="342"/>
                  </a:lnTo>
                  <a:lnTo>
                    <a:pt x="605" y="347"/>
                  </a:lnTo>
                  <a:lnTo>
                    <a:pt x="563" y="347"/>
                  </a:lnTo>
                  <a:lnTo>
                    <a:pt x="507" y="357"/>
                  </a:lnTo>
                  <a:lnTo>
                    <a:pt x="461" y="361"/>
                  </a:lnTo>
                  <a:lnTo>
                    <a:pt x="411" y="370"/>
                  </a:lnTo>
                  <a:lnTo>
                    <a:pt x="373" y="376"/>
                  </a:lnTo>
                  <a:lnTo>
                    <a:pt x="316" y="382"/>
                  </a:lnTo>
                  <a:lnTo>
                    <a:pt x="261" y="392"/>
                  </a:lnTo>
                  <a:lnTo>
                    <a:pt x="217" y="402"/>
                  </a:lnTo>
                  <a:lnTo>
                    <a:pt x="171" y="412"/>
                  </a:lnTo>
                  <a:lnTo>
                    <a:pt x="137" y="420"/>
                  </a:lnTo>
                  <a:lnTo>
                    <a:pt x="113" y="427"/>
                  </a:lnTo>
                  <a:lnTo>
                    <a:pt x="87" y="440"/>
                  </a:lnTo>
                  <a:lnTo>
                    <a:pt x="47" y="453"/>
                  </a:lnTo>
                  <a:lnTo>
                    <a:pt x="1" y="466"/>
                  </a:lnTo>
                  <a:lnTo>
                    <a:pt x="0" y="427"/>
                  </a:lnTo>
                  <a:lnTo>
                    <a:pt x="11" y="376"/>
                  </a:lnTo>
                  <a:lnTo>
                    <a:pt x="11" y="342"/>
                  </a:lnTo>
                  <a:lnTo>
                    <a:pt x="15" y="306"/>
                  </a:lnTo>
                  <a:lnTo>
                    <a:pt x="24" y="275"/>
                  </a:lnTo>
                  <a:lnTo>
                    <a:pt x="24" y="246"/>
                  </a:lnTo>
                  <a:lnTo>
                    <a:pt x="36" y="215"/>
                  </a:lnTo>
                  <a:lnTo>
                    <a:pt x="36" y="184"/>
                  </a:lnTo>
                  <a:lnTo>
                    <a:pt x="36" y="147"/>
                  </a:lnTo>
                  <a:lnTo>
                    <a:pt x="35" y="116"/>
                  </a:lnTo>
                  <a:lnTo>
                    <a:pt x="31" y="56"/>
                  </a:lnTo>
                  <a:lnTo>
                    <a:pt x="56" y="59"/>
                  </a:lnTo>
                  <a:lnTo>
                    <a:pt x="59" y="105"/>
                  </a:lnTo>
                  <a:lnTo>
                    <a:pt x="62" y="152"/>
                  </a:lnTo>
                  <a:lnTo>
                    <a:pt x="61" y="194"/>
                  </a:lnTo>
                  <a:lnTo>
                    <a:pt x="61" y="222"/>
                  </a:lnTo>
                  <a:lnTo>
                    <a:pt x="51" y="252"/>
                  </a:lnTo>
                  <a:lnTo>
                    <a:pt x="46" y="300"/>
                  </a:lnTo>
                  <a:lnTo>
                    <a:pt x="39" y="321"/>
                  </a:lnTo>
                  <a:lnTo>
                    <a:pt x="36" y="352"/>
                  </a:lnTo>
                  <a:lnTo>
                    <a:pt x="35" y="376"/>
                  </a:lnTo>
                  <a:lnTo>
                    <a:pt x="30" y="405"/>
                  </a:lnTo>
                  <a:lnTo>
                    <a:pt x="24" y="431"/>
                  </a:lnTo>
                  <a:lnTo>
                    <a:pt x="51" y="420"/>
                  </a:lnTo>
                  <a:lnTo>
                    <a:pt x="85" y="413"/>
                  </a:lnTo>
                  <a:lnTo>
                    <a:pt x="125" y="401"/>
                  </a:lnTo>
                  <a:lnTo>
                    <a:pt x="171" y="390"/>
                  </a:lnTo>
                  <a:lnTo>
                    <a:pt x="212" y="378"/>
                  </a:lnTo>
                  <a:lnTo>
                    <a:pt x="263" y="370"/>
                  </a:lnTo>
                  <a:lnTo>
                    <a:pt x="307" y="365"/>
                  </a:lnTo>
                  <a:lnTo>
                    <a:pt x="344" y="358"/>
                  </a:lnTo>
                  <a:lnTo>
                    <a:pt x="376" y="353"/>
                  </a:lnTo>
                  <a:lnTo>
                    <a:pt x="417" y="350"/>
                  </a:lnTo>
                  <a:lnTo>
                    <a:pt x="452" y="346"/>
                  </a:lnTo>
                  <a:lnTo>
                    <a:pt x="493" y="335"/>
                  </a:lnTo>
                  <a:lnTo>
                    <a:pt x="536" y="327"/>
                  </a:lnTo>
                  <a:lnTo>
                    <a:pt x="564" y="326"/>
                  </a:lnTo>
                  <a:lnTo>
                    <a:pt x="614" y="319"/>
                  </a:lnTo>
                  <a:lnTo>
                    <a:pt x="653" y="316"/>
                  </a:lnTo>
                  <a:lnTo>
                    <a:pt x="653" y="292"/>
                  </a:lnTo>
                  <a:lnTo>
                    <a:pt x="633" y="260"/>
                  </a:lnTo>
                  <a:lnTo>
                    <a:pt x="613" y="226"/>
                  </a:lnTo>
                  <a:lnTo>
                    <a:pt x="608" y="206"/>
                  </a:lnTo>
                  <a:lnTo>
                    <a:pt x="590" y="199"/>
                  </a:lnTo>
                  <a:lnTo>
                    <a:pt x="571" y="165"/>
                  </a:lnTo>
                  <a:lnTo>
                    <a:pt x="548" y="130"/>
                  </a:lnTo>
                  <a:lnTo>
                    <a:pt x="544" y="94"/>
                  </a:lnTo>
                  <a:lnTo>
                    <a:pt x="541" y="66"/>
                  </a:lnTo>
                  <a:lnTo>
                    <a:pt x="522" y="31"/>
                  </a:lnTo>
                  <a:lnTo>
                    <a:pt x="502" y="0"/>
                  </a:lnTo>
                  <a:lnTo>
                    <a:pt x="53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8" name="Freeform 51"/>
            <p:cNvSpPr>
              <a:spLocks/>
            </p:cNvSpPr>
            <p:nvPr/>
          </p:nvSpPr>
          <p:spPr bwMode="auto">
            <a:xfrm>
              <a:off x="4653" y="1493"/>
              <a:ext cx="166" cy="347"/>
            </a:xfrm>
            <a:custGeom>
              <a:avLst/>
              <a:gdLst>
                <a:gd name="T0" fmla="*/ 13 w 332"/>
                <a:gd name="T1" fmla="*/ 3 h 693"/>
                <a:gd name="T2" fmla="*/ 17 w 332"/>
                <a:gd name="T3" fmla="*/ 6 h 693"/>
                <a:gd name="T4" fmla="*/ 20 w 332"/>
                <a:gd name="T5" fmla="*/ 9 h 693"/>
                <a:gd name="T6" fmla="*/ 21 w 332"/>
                <a:gd name="T7" fmla="*/ 13 h 693"/>
                <a:gd name="T8" fmla="*/ 20 w 332"/>
                <a:gd name="T9" fmla="*/ 17 h 693"/>
                <a:gd name="T10" fmla="*/ 18 w 332"/>
                <a:gd name="T11" fmla="*/ 21 h 693"/>
                <a:gd name="T12" fmla="*/ 14 w 332"/>
                <a:gd name="T13" fmla="*/ 26 h 693"/>
                <a:gd name="T14" fmla="*/ 12 w 332"/>
                <a:gd name="T15" fmla="*/ 31 h 693"/>
                <a:gd name="T16" fmla="*/ 10 w 332"/>
                <a:gd name="T17" fmla="*/ 35 h 693"/>
                <a:gd name="T18" fmla="*/ 7 w 332"/>
                <a:gd name="T19" fmla="*/ 40 h 693"/>
                <a:gd name="T20" fmla="*/ 5 w 332"/>
                <a:gd name="T21" fmla="*/ 43 h 693"/>
                <a:gd name="T22" fmla="*/ 1 w 332"/>
                <a:gd name="T23" fmla="*/ 44 h 693"/>
                <a:gd name="T24" fmla="*/ 0 w 332"/>
                <a:gd name="T25" fmla="*/ 41 h 693"/>
                <a:gd name="T26" fmla="*/ 1 w 332"/>
                <a:gd name="T27" fmla="*/ 37 h 693"/>
                <a:gd name="T28" fmla="*/ 5 w 332"/>
                <a:gd name="T29" fmla="*/ 31 h 693"/>
                <a:gd name="T30" fmla="*/ 6 w 332"/>
                <a:gd name="T31" fmla="*/ 25 h 693"/>
                <a:gd name="T32" fmla="*/ 9 w 332"/>
                <a:gd name="T33" fmla="*/ 20 h 693"/>
                <a:gd name="T34" fmla="*/ 10 w 332"/>
                <a:gd name="T35" fmla="*/ 16 h 693"/>
                <a:gd name="T36" fmla="*/ 9 w 332"/>
                <a:gd name="T37" fmla="*/ 13 h 693"/>
                <a:gd name="T38" fmla="*/ 6 w 332"/>
                <a:gd name="T39" fmla="*/ 10 h 693"/>
                <a:gd name="T40" fmla="*/ 3 w 332"/>
                <a:gd name="T41" fmla="*/ 6 h 693"/>
                <a:gd name="T42" fmla="*/ 0 w 332"/>
                <a:gd name="T43" fmla="*/ 2 h 693"/>
                <a:gd name="T44" fmla="*/ 3 w 332"/>
                <a:gd name="T45" fmla="*/ 3 h 693"/>
                <a:gd name="T46" fmla="*/ 5 w 332"/>
                <a:gd name="T47" fmla="*/ 7 h 693"/>
                <a:gd name="T48" fmla="*/ 9 w 332"/>
                <a:gd name="T49" fmla="*/ 10 h 693"/>
                <a:gd name="T50" fmla="*/ 10 w 332"/>
                <a:gd name="T51" fmla="*/ 13 h 693"/>
                <a:gd name="T52" fmla="*/ 11 w 332"/>
                <a:gd name="T53" fmla="*/ 17 h 693"/>
                <a:gd name="T54" fmla="*/ 10 w 332"/>
                <a:gd name="T55" fmla="*/ 21 h 693"/>
                <a:gd name="T56" fmla="*/ 9 w 332"/>
                <a:gd name="T57" fmla="*/ 25 h 693"/>
                <a:gd name="T58" fmla="*/ 6 w 332"/>
                <a:gd name="T59" fmla="*/ 30 h 693"/>
                <a:gd name="T60" fmla="*/ 3 w 332"/>
                <a:gd name="T61" fmla="*/ 36 h 693"/>
                <a:gd name="T62" fmla="*/ 1 w 332"/>
                <a:gd name="T63" fmla="*/ 41 h 693"/>
                <a:gd name="T64" fmla="*/ 3 w 332"/>
                <a:gd name="T65" fmla="*/ 43 h 693"/>
                <a:gd name="T66" fmla="*/ 5 w 332"/>
                <a:gd name="T67" fmla="*/ 42 h 693"/>
                <a:gd name="T68" fmla="*/ 6 w 332"/>
                <a:gd name="T69" fmla="*/ 39 h 693"/>
                <a:gd name="T70" fmla="*/ 10 w 332"/>
                <a:gd name="T71" fmla="*/ 34 h 693"/>
                <a:gd name="T72" fmla="*/ 12 w 332"/>
                <a:gd name="T73" fmla="*/ 28 h 693"/>
                <a:gd name="T74" fmla="*/ 15 w 332"/>
                <a:gd name="T75" fmla="*/ 21 h 693"/>
                <a:gd name="T76" fmla="*/ 19 w 332"/>
                <a:gd name="T77" fmla="*/ 17 h 693"/>
                <a:gd name="T78" fmla="*/ 20 w 332"/>
                <a:gd name="T79" fmla="*/ 13 h 693"/>
                <a:gd name="T80" fmla="*/ 19 w 332"/>
                <a:gd name="T81" fmla="*/ 9 h 693"/>
                <a:gd name="T82" fmla="*/ 15 w 332"/>
                <a:gd name="T83" fmla="*/ 6 h 693"/>
                <a:gd name="T84" fmla="*/ 13 w 332"/>
                <a:gd name="T85" fmla="*/ 4 h 693"/>
                <a:gd name="T86" fmla="*/ 10 w 332"/>
                <a:gd name="T87" fmla="*/ 0 h 693"/>
                <a:gd name="T88" fmla="*/ 12 w 332"/>
                <a:gd name="T89" fmla="*/ 1 h 6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32"/>
                <a:gd name="T136" fmla="*/ 0 h 693"/>
                <a:gd name="T137" fmla="*/ 332 w 332"/>
                <a:gd name="T138" fmla="*/ 693 h 6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32" h="693">
                  <a:moveTo>
                    <a:pt x="200" y="5"/>
                  </a:moveTo>
                  <a:lnTo>
                    <a:pt x="222" y="35"/>
                  </a:lnTo>
                  <a:lnTo>
                    <a:pt x="240" y="52"/>
                  </a:lnTo>
                  <a:lnTo>
                    <a:pt x="269" y="84"/>
                  </a:lnTo>
                  <a:lnTo>
                    <a:pt x="292" y="114"/>
                  </a:lnTo>
                  <a:lnTo>
                    <a:pt x="315" y="136"/>
                  </a:lnTo>
                  <a:lnTo>
                    <a:pt x="331" y="172"/>
                  </a:lnTo>
                  <a:lnTo>
                    <a:pt x="332" y="207"/>
                  </a:lnTo>
                  <a:lnTo>
                    <a:pt x="321" y="235"/>
                  </a:lnTo>
                  <a:lnTo>
                    <a:pt x="309" y="268"/>
                  </a:lnTo>
                  <a:lnTo>
                    <a:pt x="292" y="295"/>
                  </a:lnTo>
                  <a:lnTo>
                    <a:pt x="276" y="323"/>
                  </a:lnTo>
                  <a:lnTo>
                    <a:pt x="246" y="377"/>
                  </a:lnTo>
                  <a:lnTo>
                    <a:pt x="231" y="416"/>
                  </a:lnTo>
                  <a:lnTo>
                    <a:pt x="216" y="453"/>
                  </a:lnTo>
                  <a:lnTo>
                    <a:pt x="195" y="491"/>
                  </a:lnTo>
                  <a:lnTo>
                    <a:pt x="169" y="528"/>
                  </a:lnTo>
                  <a:lnTo>
                    <a:pt x="154" y="557"/>
                  </a:lnTo>
                  <a:lnTo>
                    <a:pt x="130" y="602"/>
                  </a:lnTo>
                  <a:lnTo>
                    <a:pt x="113" y="637"/>
                  </a:lnTo>
                  <a:lnTo>
                    <a:pt x="93" y="669"/>
                  </a:lnTo>
                  <a:lnTo>
                    <a:pt x="73" y="688"/>
                  </a:lnTo>
                  <a:lnTo>
                    <a:pt x="44" y="693"/>
                  </a:lnTo>
                  <a:lnTo>
                    <a:pt x="20" y="692"/>
                  </a:lnTo>
                  <a:lnTo>
                    <a:pt x="14" y="672"/>
                  </a:lnTo>
                  <a:lnTo>
                    <a:pt x="0" y="642"/>
                  </a:lnTo>
                  <a:lnTo>
                    <a:pt x="0" y="625"/>
                  </a:lnTo>
                  <a:lnTo>
                    <a:pt x="28" y="583"/>
                  </a:lnTo>
                  <a:lnTo>
                    <a:pt x="51" y="536"/>
                  </a:lnTo>
                  <a:lnTo>
                    <a:pt x="75" y="482"/>
                  </a:lnTo>
                  <a:lnTo>
                    <a:pt x="98" y="428"/>
                  </a:lnTo>
                  <a:lnTo>
                    <a:pt x="110" y="392"/>
                  </a:lnTo>
                  <a:lnTo>
                    <a:pt x="125" y="347"/>
                  </a:lnTo>
                  <a:lnTo>
                    <a:pt x="136" y="315"/>
                  </a:lnTo>
                  <a:lnTo>
                    <a:pt x="145" y="281"/>
                  </a:lnTo>
                  <a:lnTo>
                    <a:pt x="161" y="245"/>
                  </a:lnTo>
                  <a:lnTo>
                    <a:pt x="159" y="218"/>
                  </a:lnTo>
                  <a:lnTo>
                    <a:pt x="144" y="193"/>
                  </a:lnTo>
                  <a:lnTo>
                    <a:pt x="124" y="167"/>
                  </a:lnTo>
                  <a:lnTo>
                    <a:pt x="104" y="154"/>
                  </a:lnTo>
                  <a:lnTo>
                    <a:pt x="83" y="129"/>
                  </a:lnTo>
                  <a:lnTo>
                    <a:pt x="46" y="95"/>
                  </a:lnTo>
                  <a:lnTo>
                    <a:pt x="14" y="51"/>
                  </a:lnTo>
                  <a:lnTo>
                    <a:pt x="0" y="24"/>
                  </a:lnTo>
                  <a:lnTo>
                    <a:pt x="23" y="21"/>
                  </a:lnTo>
                  <a:lnTo>
                    <a:pt x="40" y="46"/>
                  </a:lnTo>
                  <a:lnTo>
                    <a:pt x="63" y="72"/>
                  </a:lnTo>
                  <a:lnTo>
                    <a:pt x="86" y="101"/>
                  </a:lnTo>
                  <a:lnTo>
                    <a:pt x="110" y="125"/>
                  </a:lnTo>
                  <a:lnTo>
                    <a:pt x="134" y="147"/>
                  </a:lnTo>
                  <a:lnTo>
                    <a:pt x="156" y="174"/>
                  </a:lnTo>
                  <a:lnTo>
                    <a:pt x="174" y="205"/>
                  </a:lnTo>
                  <a:lnTo>
                    <a:pt x="185" y="240"/>
                  </a:lnTo>
                  <a:lnTo>
                    <a:pt x="176" y="266"/>
                  </a:lnTo>
                  <a:lnTo>
                    <a:pt x="168" y="295"/>
                  </a:lnTo>
                  <a:lnTo>
                    <a:pt x="154" y="331"/>
                  </a:lnTo>
                  <a:lnTo>
                    <a:pt x="141" y="361"/>
                  </a:lnTo>
                  <a:lnTo>
                    <a:pt x="134" y="393"/>
                  </a:lnTo>
                  <a:lnTo>
                    <a:pt x="118" y="436"/>
                  </a:lnTo>
                  <a:lnTo>
                    <a:pt x="101" y="473"/>
                  </a:lnTo>
                  <a:lnTo>
                    <a:pt x="90" y="511"/>
                  </a:lnTo>
                  <a:lnTo>
                    <a:pt x="55" y="571"/>
                  </a:lnTo>
                  <a:lnTo>
                    <a:pt x="25" y="617"/>
                  </a:lnTo>
                  <a:lnTo>
                    <a:pt x="20" y="642"/>
                  </a:lnTo>
                  <a:lnTo>
                    <a:pt x="25" y="663"/>
                  </a:lnTo>
                  <a:lnTo>
                    <a:pt x="38" y="673"/>
                  </a:lnTo>
                  <a:lnTo>
                    <a:pt x="60" y="672"/>
                  </a:lnTo>
                  <a:lnTo>
                    <a:pt x="75" y="657"/>
                  </a:lnTo>
                  <a:lnTo>
                    <a:pt x="88" y="637"/>
                  </a:lnTo>
                  <a:lnTo>
                    <a:pt x="108" y="609"/>
                  </a:lnTo>
                  <a:lnTo>
                    <a:pt x="125" y="572"/>
                  </a:lnTo>
                  <a:lnTo>
                    <a:pt x="148" y="541"/>
                  </a:lnTo>
                  <a:lnTo>
                    <a:pt x="173" y="491"/>
                  </a:lnTo>
                  <a:lnTo>
                    <a:pt x="196" y="439"/>
                  </a:lnTo>
                  <a:lnTo>
                    <a:pt x="219" y="388"/>
                  </a:lnTo>
                  <a:lnTo>
                    <a:pt x="242" y="335"/>
                  </a:lnTo>
                  <a:lnTo>
                    <a:pt x="270" y="291"/>
                  </a:lnTo>
                  <a:lnTo>
                    <a:pt x="290" y="262"/>
                  </a:lnTo>
                  <a:lnTo>
                    <a:pt x="301" y="231"/>
                  </a:lnTo>
                  <a:lnTo>
                    <a:pt x="311" y="193"/>
                  </a:lnTo>
                  <a:lnTo>
                    <a:pt x="301" y="165"/>
                  </a:lnTo>
                  <a:lnTo>
                    <a:pt x="290" y="141"/>
                  </a:lnTo>
                  <a:lnTo>
                    <a:pt x="274" y="119"/>
                  </a:lnTo>
                  <a:lnTo>
                    <a:pt x="254" y="95"/>
                  </a:lnTo>
                  <a:lnTo>
                    <a:pt x="235" y="72"/>
                  </a:lnTo>
                  <a:lnTo>
                    <a:pt x="216" y="49"/>
                  </a:lnTo>
                  <a:lnTo>
                    <a:pt x="199" y="31"/>
                  </a:lnTo>
                  <a:lnTo>
                    <a:pt x="168" y="0"/>
                  </a:lnTo>
                  <a:lnTo>
                    <a:pt x="20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69" name="Freeform 52"/>
            <p:cNvSpPr>
              <a:spLocks/>
            </p:cNvSpPr>
            <p:nvPr/>
          </p:nvSpPr>
          <p:spPr bwMode="auto">
            <a:xfrm>
              <a:off x="4608" y="1806"/>
              <a:ext cx="129" cy="154"/>
            </a:xfrm>
            <a:custGeom>
              <a:avLst/>
              <a:gdLst>
                <a:gd name="T0" fmla="*/ 13 w 258"/>
                <a:gd name="T1" fmla="*/ 2 h 308"/>
                <a:gd name="T2" fmla="*/ 14 w 258"/>
                <a:gd name="T3" fmla="*/ 5 h 308"/>
                <a:gd name="T4" fmla="*/ 15 w 258"/>
                <a:gd name="T5" fmla="*/ 10 h 308"/>
                <a:gd name="T6" fmla="*/ 15 w 258"/>
                <a:gd name="T7" fmla="*/ 14 h 308"/>
                <a:gd name="T8" fmla="*/ 15 w 258"/>
                <a:gd name="T9" fmla="*/ 19 h 308"/>
                <a:gd name="T10" fmla="*/ 12 w 258"/>
                <a:gd name="T11" fmla="*/ 19 h 308"/>
                <a:gd name="T12" fmla="*/ 10 w 258"/>
                <a:gd name="T13" fmla="*/ 18 h 308"/>
                <a:gd name="T14" fmla="*/ 8 w 258"/>
                <a:gd name="T15" fmla="*/ 13 h 308"/>
                <a:gd name="T16" fmla="*/ 7 w 258"/>
                <a:gd name="T17" fmla="*/ 10 h 308"/>
                <a:gd name="T18" fmla="*/ 6 w 258"/>
                <a:gd name="T19" fmla="*/ 11 h 308"/>
                <a:gd name="T20" fmla="*/ 5 w 258"/>
                <a:gd name="T21" fmla="*/ 13 h 308"/>
                <a:gd name="T22" fmla="*/ 3 w 258"/>
                <a:gd name="T23" fmla="*/ 11 h 308"/>
                <a:gd name="T24" fmla="*/ 1 w 258"/>
                <a:gd name="T25" fmla="*/ 10 h 308"/>
                <a:gd name="T26" fmla="*/ 1 w 258"/>
                <a:gd name="T27" fmla="*/ 9 h 308"/>
                <a:gd name="T28" fmla="*/ 3 w 258"/>
                <a:gd name="T29" fmla="*/ 5 h 308"/>
                <a:gd name="T30" fmla="*/ 4 w 258"/>
                <a:gd name="T31" fmla="*/ 2 h 308"/>
                <a:gd name="T32" fmla="*/ 6 w 258"/>
                <a:gd name="T33" fmla="*/ 1 h 308"/>
                <a:gd name="T34" fmla="*/ 4 w 258"/>
                <a:gd name="T35" fmla="*/ 5 h 308"/>
                <a:gd name="T36" fmla="*/ 2 w 258"/>
                <a:gd name="T37" fmla="*/ 7 h 308"/>
                <a:gd name="T38" fmla="*/ 2 w 258"/>
                <a:gd name="T39" fmla="*/ 10 h 308"/>
                <a:gd name="T40" fmla="*/ 4 w 258"/>
                <a:gd name="T41" fmla="*/ 11 h 308"/>
                <a:gd name="T42" fmla="*/ 6 w 258"/>
                <a:gd name="T43" fmla="*/ 10 h 308"/>
                <a:gd name="T44" fmla="*/ 7 w 258"/>
                <a:gd name="T45" fmla="*/ 10 h 308"/>
                <a:gd name="T46" fmla="*/ 9 w 258"/>
                <a:gd name="T47" fmla="*/ 13 h 308"/>
                <a:gd name="T48" fmla="*/ 11 w 258"/>
                <a:gd name="T49" fmla="*/ 17 h 308"/>
                <a:gd name="T50" fmla="*/ 13 w 258"/>
                <a:gd name="T51" fmla="*/ 18 h 308"/>
                <a:gd name="T52" fmla="*/ 14 w 258"/>
                <a:gd name="T53" fmla="*/ 14 h 308"/>
                <a:gd name="T54" fmla="*/ 14 w 258"/>
                <a:gd name="T55" fmla="*/ 10 h 308"/>
                <a:gd name="T56" fmla="*/ 13 w 258"/>
                <a:gd name="T57" fmla="*/ 7 h 308"/>
                <a:gd name="T58" fmla="*/ 12 w 258"/>
                <a:gd name="T59" fmla="*/ 5 h 308"/>
                <a:gd name="T60" fmla="*/ 11 w 258"/>
                <a:gd name="T61" fmla="*/ 2 h 308"/>
                <a:gd name="T62" fmla="*/ 12 w 258"/>
                <a:gd name="T63" fmla="*/ 1 h 3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8"/>
                <a:gd name="T97" fmla="*/ 0 h 308"/>
                <a:gd name="T98" fmla="*/ 258 w 258"/>
                <a:gd name="T99" fmla="*/ 308 h 30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8" h="308">
                  <a:moveTo>
                    <a:pt x="203" y="12"/>
                  </a:moveTo>
                  <a:lnTo>
                    <a:pt x="211" y="39"/>
                  </a:lnTo>
                  <a:lnTo>
                    <a:pt x="223" y="68"/>
                  </a:lnTo>
                  <a:lnTo>
                    <a:pt x="231" y="94"/>
                  </a:lnTo>
                  <a:lnTo>
                    <a:pt x="240" y="132"/>
                  </a:lnTo>
                  <a:lnTo>
                    <a:pt x="244" y="160"/>
                  </a:lnTo>
                  <a:lnTo>
                    <a:pt x="249" y="195"/>
                  </a:lnTo>
                  <a:lnTo>
                    <a:pt x="254" y="231"/>
                  </a:lnTo>
                  <a:lnTo>
                    <a:pt x="258" y="271"/>
                  </a:lnTo>
                  <a:lnTo>
                    <a:pt x="251" y="295"/>
                  </a:lnTo>
                  <a:lnTo>
                    <a:pt x="226" y="304"/>
                  </a:lnTo>
                  <a:lnTo>
                    <a:pt x="203" y="308"/>
                  </a:lnTo>
                  <a:lnTo>
                    <a:pt x="183" y="298"/>
                  </a:lnTo>
                  <a:lnTo>
                    <a:pt x="168" y="280"/>
                  </a:lnTo>
                  <a:lnTo>
                    <a:pt x="145" y="246"/>
                  </a:lnTo>
                  <a:lnTo>
                    <a:pt x="134" y="218"/>
                  </a:lnTo>
                  <a:lnTo>
                    <a:pt x="123" y="194"/>
                  </a:lnTo>
                  <a:lnTo>
                    <a:pt x="115" y="174"/>
                  </a:lnTo>
                  <a:lnTo>
                    <a:pt x="106" y="183"/>
                  </a:lnTo>
                  <a:lnTo>
                    <a:pt x="99" y="191"/>
                  </a:lnTo>
                  <a:lnTo>
                    <a:pt x="98" y="209"/>
                  </a:lnTo>
                  <a:lnTo>
                    <a:pt x="88" y="214"/>
                  </a:lnTo>
                  <a:lnTo>
                    <a:pt x="73" y="206"/>
                  </a:lnTo>
                  <a:lnTo>
                    <a:pt x="55" y="190"/>
                  </a:lnTo>
                  <a:lnTo>
                    <a:pt x="32" y="179"/>
                  </a:lnTo>
                  <a:lnTo>
                    <a:pt x="17" y="165"/>
                  </a:lnTo>
                  <a:lnTo>
                    <a:pt x="0" y="154"/>
                  </a:lnTo>
                  <a:lnTo>
                    <a:pt x="18" y="132"/>
                  </a:lnTo>
                  <a:lnTo>
                    <a:pt x="33" y="99"/>
                  </a:lnTo>
                  <a:lnTo>
                    <a:pt x="53" y="78"/>
                  </a:lnTo>
                  <a:lnTo>
                    <a:pt x="53" y="55"/>
                  </a:lnTo>
                  <a:lnTo>
                    <a:pt x="66" y="42"/>
                  </a:lnTo>
                  <a:lnTo>
                    <a:pt x="90" y="0"/>
                  </a:lnTo>
                  <a:lnTo>
                    <a:pt x="104" y="27"/>
                  </a:lnTo>
                  <a:lnTo>
                    <a:pt x="83" y="53"/>
                  </a:lnTo>
                  <a:lnTo>
                    <a:pt x="68" y="74"/>
                  </a:lnTo>
                  <a:lnTo>
                    <a:pt x="53" y="102"/>
                  </a:lnTo>
                  <a:lnTo>
                    <a:pt x="46" y="125"/>
                  </a:lnTo>
                  <a:lnTo>
                    <a:pt x="33" y="145"/>
                  </a:lnTo>
                  <a:lnTo>
                    <a:pt x="44" y="160"/>
                  </a:lnTo>
                  <a:lnTo>
                    <a:pt x="61" y="172"/>
                  </a:lnTo>
                  <a:lnTo>
                    <a:pt x="79" y="185"/>
                  </a:lnTo>
                  <a:lnTo>
                    <a:pt x="93" y="170"/>
                  </a:lnTo>
                  <a:lnTo>
                    <a:pt x="99" y="149"/>
                  </a:lnTo>
                  <a:lnTo>
                    <a:pt x="118" y="137"/>
                  </a:lnTo>
                  <a:lnTo>
                    <a:pt x="123" y="159"/>
                  </a:lnTo>
                  <a:lnTo>
                    <a:pt x="133" y="180"/>
                  </a:lnTo>
                  <a:lnTo>
                    <a:pt x="148" y="209"/>
                  </a:lnTo>
                  <a:lnTo>
                    <a:pt x="158" y="231"/>
                  </a:lnTo>
                  <a:lnTo>
                    <a:pt x="178" y="260"/>
                  </a:lnTo>
                  <a:lnTo>
                    <a:pt x="196" y="280"/>
                  </a:lnTo>
                  <a:lnTo>
                    <a:pt x="220" y="281"/>
                  </a:lnTo>
                  <a:lnTo>
                    <a:pt x="231" y="269"/>
                  </a:lnTo>
                  <a:lnTo>
                    <a:pt x="238" y="236"/>
                  </a:lnTo>
                  <a:lnTo>
                    <a:pt x="229" y="206"/>
                  </a:lnTo>
                  <a:lnTo>
                    <a:pt x="226" y="175"/>
                  </a:lnTo>
                  <a:lnTo>
                    <a:pt x="219" y="134"/>
                  </a:lnTo>
                  <a:lnTo>
                    <a:pt x="215" y="113"/>
                  </a:lnTo>
                  <a:lnTo>
                    <a:pt x="209" y="90"/>
                  </a:lnTo>
                  <a:lnTo>
                    <a:pt x="205" y="68"/>
                  </a:lnTo>
                  <a:lnTo>
                    <a:pt x="200" y="53"/>
                  </a:lnTo>
                  <a:lnTo>
                    <a:pt x="183" y="33"/>
                  </a:lnTo>
                  <a:lnTo>
                    <a:pt x="2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0" name="Freeform 53"/>
            <p:cNvSpPr>
              <a:spLocks/>
            </p:cNvSpPr>
            <p:nvPr/>
          </p:nvSpPr>
          <p:spPr bwMode="auto">
            <a:xfrm>
              <a:off x="4500" y="1511"/>
              <a:ext cx="149" cy="380"/>
            </a:xfrm>
            <a:custGeom>
              <a:avLst/>
              <a:gdLst>
                <a:gd name="T0" fmla="*/ 18 w 300"/>
                <a:gd name="T1" fmla="*/ 2 h 760"/>
                <a:gd name="T2" fmla="*/ 18 w 300"/>
                <a:gd name="T3" fmla="*/ 6 h 760"/>
                <a:gd name="T4" fmla="*/ 17 w 300"/>
                <a:gd name="T5" fmla="*/ 11 h 760"/>
                <a:gd name="T6" fmla="*/ 16 w 300"/>
                <a:gd name="T7" fmla="*/ 15 h 760"/>
                <a:gd name="T8" fmla="*/ 15 w 300"/>
                <a:gd name="T9" fmla="*/ 20 h 760"/>
                <a:gd name="T10" fmla="*/ 14 w 300"/>
                <a:gd name="T11" fmla="*/ 24 h 760"/>
                <a:gd name="T12" fmla="*/ 13 w 300"/>
                <a:gd name="T13" fmla="*/ 26 h 760"/>
                <a:gd name="T14" fmla="*/ 12 w 300"/>
                <a:gd name="T15" fmla="*/ 29 h 760"/>
                <a:gd name="T16" fmla="*/ 10 w 300"/>
                <a:gd name="T17" fmla="*/ 33 h 760"/>
                <a:gd name="T18" fmla="*/ 9 w 300"/>
                <a:gd name="T19" fmla="*/ 38 h 760"/>
                <a:gd name="T20" fmla="*/ 8 w 300"/>
                <a:gd name="T21" fmla="*/ 40 h 760"/>
                <a:gd name="T22" fmla="*/ 7 w 300"/>
                <a:gd name="T23" fmla="*/ 44 h 760"/>
                <a:gd name="T24" fmla="*/ 7 w 300"/>
                <a:gd name="T25" fmla="*/ 47 h 760"/>
                <a:gd name="T26" fmla="*/ 4 w 300"/>
                <a:gd name="T27" fmla="*/ 48 h 760"/>
                <a:gd name="T28" fmla="*/ 0 w 300"/>
                <a:gd name="T29" fmla="*/ 44 h 760"/>
                <a:gd name="T30" fmla="*/ 1 w 300"/>
                <a:gd name="T31" fmla="*/ 38 h 760"/>
                <a:gd name="T32" fmla="*/ 2 w 300"/>
                <a:gd name="T33" fmla="*/ 33 h 760"/>
                <a:gd name="T34" fmla="*/ 3 w 300"/>
                <a:gd name="T35" fmla="*/ 25 h 760"/>
                <a:gd name="T36" fmla="*/ 4 w 300"/>
                <a:gd name="T37" fmla="*/ 21 h 760"/>
                <a:gd name="T38" fmla="*/ 5 w 300"/>
                <a:gd name="T39" fmla="*/ 18 h 760"/>
                <a:gd name="T40" fmla="*/ 5 w 300"/>
                <a:gd name="T41" fmla="*/ 17 h 760"/>
                <a:gd name="T42" fmla="*/ 5 w 300"/>
                <a:gd name="T43" fmla="*/ 17 h 760"/>
                <a:gd name="T44" fmla="*/ 5 w 300"/>
                <a:gd name="T45" fmla="*/ 15 h 760"/>
                <a:gd name="T46" fmla="*/ 5 w 300"/>
                <a:gd name="T47" fmla="*/ 15 h 760"/>
                <a:gd name="T48" fmla="*/ 6 w 300"/>
                <a:gd name="T49" fmla="*/ 13 h 760"/>
                <a:gd name="T50" fmla="*/ 6 w 300"/>
                <a:gd name="T51" fmla="*/ 13 h 760"/>
                <a:gd name="T52" fmla="*/ 6 w 300"/>
                <a:gd name="T53" fmla="*/ 11 h 760"/>
                <a:gd name="T54" fmla="*/ 7 w 300"/>
                <a:gd name="T55" fmla="*/ 6 h 760"/>
                <a:gd name="T56" fmla="*/ 8 w 300"/>
                <a:gd name="T57" fmla="*/ 3 h 760"/>
                <a:gd name="T58" fmla="*/ 10 w 300"/>
                <a:gd name="T59" fmla="*/ 1 h 760"/>
                <a:gd name="T60" fmla="*/ 9 w 300"/>
                <a:gd name="T61" fmla="*/ 6 h 760"/>
                <a:gd name="T62" fmla="*/ 8 w 300"/>
                <a:gd name="T63" fmla="*/ 9 h 760"/>
                <a:gd name="T64" fmla="*/ 7 w 300"/>
                <a:gd name="T65" fmla="*/ 12 h 760"/>
                <a:gd name="T66" fmla="*/ 6 w 300"/>
                <a:gd name="T67" fmla="*/ 17 h 760"/>
                <a:gd name="T68" fmla="*/ 6 w 300"/>
                <a:gd name="T69" fmla="*/ 22 h 760"/>
                <a:gd name="T70" fmla="*/ 5 w 300"/>
                <a:gd name="T71" fmla="*/ 25 h 760"/>
                <a:gd name="T72" fmla="*/ 4 w 300"/>
                <a:gd name="T73" fmla="*/ 30 h 760"/>
                <a:gd name="T74" fmla="*/ 3 w 300"/>
                <a:gd name="T75" fmla="*/ 36 h 760"/>
                <a:gd name="T76" fmla="*/ 2 w 300"/>
                <a:gd name="T77" fmla="*/ 40 h 760"/>
                <a:gd name="T78" fmla="*/ 1 w 300"/>
                <a:gd name="T79" fmla="*/ 43 h 760"/>
                <a:gd name="T80" fmla="*/ 3 w 300"/>
                <a:gd name="T81" fmla="*/ 46 h 760"/>
                <a:gd name="T82" fmla="*/ 5 w 300"/>
                <a:gd name="T83" fmla="*/ 47 h 760"/>
                <a:gd name="T84" fmla="*/ 6 w 300"/>
                <a:gd name="T85" fmla="*/ 44 h 760"/>
                <a:gd name="T86" fmla="*/ 6 w 300"/>
                <a:gd name="T87" fmla="*/ 41 h 760"/>
                <a:gd name="T88" fmla="*/ 7 w 300"/>
                <a:gd name="T89" fmla="*/ 39 h 760"/>
                <a:gd name="T90" fmla="*/ 8 w 300"/>
                <a:gd name="T91" fmla="*/ 37 h 760"/>
                <a:gd name="T92" fmla="*/ 10 w 300"/>
                <a:gd name="T93" fmla="*/ 31 h 760"/>
                <a:gd name="T94" fmla="*/ 11 w 300"/>
                <a:gd name="T95" fmla="*/ 26 h 760"/>
                <a:gd name="T96" fmla="*/ 12 w 300"/>
                <a:gd name="T97" fmla="*/ 23 h 760"/>
                <a:gd name="T98" fmla="*/ 14 w 300"/>
                <a:gd name="T99" fmla="*/ 19 h 760"/>
                <a:gd name="T100" fmla="*/ 15 w 300"/>
                <a:gd name="T101" fmla="*/ 12 h 760"/>
                <a:gd name="T102" fmla="*/ 16 w 300"/>
                <a:gd name="T103" fmla="*/ 9 h 760"/>
                <a:gd name="T104" fmla="*/ 16 w 300"/>
                <a:gd name="T105" fmla="*/ 3 h 760"/>
                <a:gd name="T106" fmla="*/ 16 w 300"/>
                <a:gd name="T107" fmla="*/ 1 h 760"/>
                <a:gd name="T108" fmla="*/ 18 w 300"/>
                <a:gd name="T109" fmla="*/ 0 h 7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0"/>
                <a:gd name="T166" fmla="*/ 0 h 760"/>
                <a:gd name="T167" fmla="*/ 300 w 300"/>
                <a:gd name="T168" fmla="*/ 760 h 7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0" h="760">
                  <a:moveTo>
                    <a:pt x="292" y="0"/>
                  </a:moveTo>
                  <a:lnTo>
                    <a:pt x="296" y="32"/>
                  </a:lnTo>
                  <a:lnTo>
                    <a:pt x="300" y="75"/>
                  </a:lnTo>
                  <a:lnTo>
                    <a:pt x="292" y="106"/>
                  </a:lnTo>
                  <a:lnTo>
                    <a:pt x="285" y="141"/>
                  </a:lnTo>
                  <a:lnTo>
                    <a:pt x="285" y="176"/>
                  </a:lnTo>
                  <a:lnTo>
                    <a:pt x="273" y="207"/>
                  </a:lnTo>
                  <a:lnTo>
                    <a:pt x="263" y="246"/>
                  </a:lnTo>
                  <a:lnTo>
                    <a:pt x="255" y="276"/>
                  </a:lnTo>
                  <a:lnTo>
                    <a:pt x="249" y="315"/>
                  </a:lnTo>
                  <a:lnTo>
                    <a:pt x="242" y="343"/>
                  </a:lnTo>
                  <a:lnTo>
                    <a:pt x="231" y="369"/>
                  </a:lnTo>
                  <a:lnTo>
                    <a:pt x="220" y="398"/>
                  </a:lnTo>
                  <a:lnTo>
                    <a:pt x="211" y="416"/>
                  </a:lnTo>
                  <a:lnTo>
                    <a:pt x="200" y="439"/>
                  </a:lnTo>
                  <a:lnTo>
                    <a:pt x="195" y="464"/>
                  </a:lnTo>
                  <a:lnTo>
                    <a:pt x="189" y="493"/>
                  </a:lnTo>
                  <a:lnTo>
                    <a:pt x="176" y="528"/>
                  </a:lnTo>
                  <a:lnTo>
                    <a:pt x="167" y="562"/>
                  </a:lnTo>
                  <a:lnTo>
                    <a:pt x="151" y="597"/>
                  </a:lnTo>
                  <a:lnTo>
                    <a:pt x="141" y="622"/>
                  </a:lnTo>
                  <a:lnTo>
                    <a:pt x="134" y="634"/>
                  </a:lnTo>
                  <a:lnTo>
                    <a:pt x="121" y="663"/>
                  </a:lnTo>
                  <a:lnTo>
                    <a:pt x="119" y="695"/>
                  </a:lnTo>
                  <a:lnTo>
                    <a:pt x="130" y="722"/>
                  </a:lnTo>
                  <a:lnTo>
                    <a:pt x="119" y="747"/>
                  </a:lnTo>
                  <a:lnTo>
                    <a:pt x="94" y="760"/>
                  </a:lnTo>
                  <a:lnTo>
                    <a:pt x="66" y="760"/>
                  </a:lnTo>
                  <a:lnTo>
                    <a:pt x="4" y="729"/>
                  </a:lnTo>
                  <a:lnTo>
                    <a:pt x="0" y="704"/>
                  </a:lnTo>
                  <a:lnTo>
                    <a:pt x="9" y="649"/>
                  </a:lnTo>
                  <a:lnTo>
                    <a:pt x="17" y="605"/>
                  </a:lnTo>
                  <a:lnTo>
                    <a:pt x="36" y="563"/>
                  </a:lnTo>
                  <a:lnTo>
                    <a:pt x="47" y="513"/>
                  </a:lnTo>
                  <a:lnTo>
                    <a:pt x="56" y="458"/>
                  </a:lnTo>
                  <a:lnTo>
                    <a:pt x="61" y="404"/>
                  </a:lnTo>
                  <a:lnTo>
                    <a:pt x="76" y="363"/>
                  </a:lnTo>
                  <a:lnTo>
                    <a:pt x="79" y="328"/>
                  </a:lnTo>
                  <a:lnTo>
                    <a:pt x="86" y="292"/>
                  </a:lnTo>
                  <a:lnTo>
                    <a:pt x="86" y="287"/>
                  </a:lnTo>
                  <a:lnTo>
                    <a:pt x="86" y="278"/>
                  </a:lnTo>
                  <a:lnTo>
                    <a:pt x="86" y="272"/>
                  </a:lnTo>
                  <a:lnTo>
                    <a:pt x="86" y="266"/>
                  </a:lnTo>
                  <a:lnTo>
                    <a:pt x="86" y="261"/>
                  </a:lnTo>
                  <a:lnTo>
                    <a:pt x="87" y="260"/>
                  </a:lnTo>
                  <a:lnTo>
                    <a:pt x="87" y="255"/>
                  </a:lnTo>
                  <a:lnTo>
                    <a:pt x="90" y="248"/>
                  </a:lnTo>
                  <a:lnTo>
                    <a:pt x="91" y="241"/>
                  </a:lnTo>
                  <a:lnTo>
                    <a:pt x="95" y="232"/>
                  </a:lnTo>
                  <a:lnTo>
                    <a:pt x="96" y="223"/>
                  </a:lnTo>
                  <a:lnTo>
                    <a:pt x="99" y="217"/>
                  </a:lnTo>
                  <a:lnTo>
                    <a:pt x="100" y="212"/>
                  </a:lnTo>
                  <a:lnTo>
                    <a:pt x="101" y="211"/>
                  </a:lnTo>
                  <a:lnTo>
                    <a:pt x="107" y="176"/>
                  </a:lnTo>
                  <a:lnTo>
                    <a:pt x="121" y="119"/>
                  </a:lnTo>
                  <a:lnTo>
                    <a:pt x="126" y="94"/>
                  </a:lnTo>
                  <a:lnTo>
                    <a:pt x="137" y="66"/>
                  </a:lnTo>
                  <a:lnTo>
                    <a:pt x="141" y="47"/>
                  </a:lnTo>
                  <a:lnTo>
                    <a:pt x="141" y="17"/>
                  </a:lnTo>
                  <a:lnTo>
                    <a:pt x="169" y="14"/>
                  </a:lnTo>
                  <a:lnTo>
                    <a:pt x="167" y="47"/>
                  </a:lnTo>
                  <a:lnTo>
                    <a:pt x="156" y="90"/>
                  </a:lnTo>
                  <a:lnTo>
                    <a:pt x="145" y="119"/>
                  </a:lnTo>
                  <a:lnTo>
                    <a:pt x="142" y="141"/>
                  </a:lnTo>
                  <a:lnTo>
                    <a:pt x="136" y="167"/>
                  </a:lnTo>
                  <a:lnTo>
                    <a:pt x="125" y="207"/>
                  </a:lnTo>
                  <a:lnTo>
                    <a:pt x="121" y="233"/>
                  </a:lnTo>
                  <a:lnTo>
                    <a:pt x="111" y="266"/>
                  </a:lnTo>
                  <a:lnTo>
                    <a:pt x="110" y="307"/>
                  </a:lnTo>
                  <a:lnTo>
                    <a:pt x="96" y="343"/>
                  </a:lnTo>
                  <a:lnTo>
                    <a:pt x="96" y="378"/>
                  </a:lnTo>
                  <a:lnTo>
                    <a:pt x="91" y="412"/>
                  </a:lnTo>
                  <a:lnTo>
                    <a:pt x="76" y="451"/>
                  </a:lnTo>
                  <a:lnTo>
                    <a:pt x="75" y="482"/>
                  </a:lnTo>
                  <a:lnTo>
                    <a:pt x="67" y="522"/>
                  </a:lnTo>
                  <a:lnTo>
                    <a:pt x="59" y="562"/>
                  </a:lnTo>
                  <a:lnTo>
                    <a:pt x="47" y="597"/>
                  </a:lnTo>
                  <a:lnTo>
                    <a:pt x="35" y="628"/>
                  </a:lnTo>
                  <a:lnTo>
                    <a:pt x="29" y="657"/>
                  </a:lnTo>
                  <a:lnTo>
                    <a:pt x="17" y="683"/>
                  </a:lnTo>
                  <a:lnTo>
                    <a:pt x="21" y="714"/>
                  </a:lnTo>
                  <a:lnTo>
                    <a:pt x="51" y="730"/>
                  </a:lnTo>
                  <a:lnTo>
                    <a:pt x="66" y="735"/>
                  </a:lnTo>
                  <a:lnTo>
                    <a:pt x="86" y="739"/>
                  </a:lnTo>
                  <a:lnTo>
                    <a:pt x="107" y="724"/>
                  </a:lnTo>
                  <a:lnTo>
                    <a:pt x="102" y="703"/>
                  </a:lnTo>
                  <a:lnTo>
                    <a:pt x="102" y="672"/>
                  </a:lnTo>
                  <a:lnTo>
                    <a:pt x="102" y="645"/>
                  </a:lnTo>
                  <a:lnTo>
                    <a:pt x="110" y="629"/>
                  </a:lnTo>
                  <a:lnTo>
                    <a:pt x="121" y="614"/>
                  </a:lnTo>
                  <a:lnTo>
                    <a:pt x="126" y="594"/>
                  </a:lnTo>
                  <a:lnTo>
                    <a:pt x="134" y="577"/>
                  </a:lnTo>
                  <a:lnTo>
                    <a:pt x="149" y="536"/>
                  </a:lnTo>
                  <a:lnTo>
                    <a:pt x="162" y="506"/>
                  </a:lnTo>
                  <a:lnTo>
                    <a:pt x="169" y="471"/>
                  </a:lnTo>
                  <a:lnTo>
                    <a:pt x="182" y="427"/>
                  </a:lnTo>
                  <a:lnTo>
                    <a:pt x="187" y="398"/>
                  </a:lnTo>
                  <a:lnTo>
                    <a:pt x="206" y="368"/>
                  </a:lnTo>
                  <a:lnTo>
                    <a:pt x="226" y="331"/>
                  </a:lnTo>
                  <a:lnTo>
                    <a:pt x="235" y="292"/>
                  </a:lnTo>
                  <a:lnTo>
                    <a:pt x="246" y="246"/>
                  </a:lnTo>
                  <a:lnTo>
                    <a:pt x="252" y="200"/>
                  </a:lnTo>
                  <a:lnTo>
                    <a:pt x="268" y="158"/>
                  </a:lnTo>
                  <a:lnTo>
                    <a:pt x="268" y="132"/>
                  </a:lnTo>
                  <a:lnTo>
                    <a:pt x="273" y="77"/>
                  </a:lnTo>
                  <a:lnTo>
                    <a:pt x="272" y="44"/>
                  </a:lnTo>
                  <a:lnTo>
                    <a:pt x="270" y="17"/>
                  </a:lnTo>
                  <a:lnTo>
                    <a:pt x="268" y="2"/>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1" name="Freeform 54"/>
            <p:cNvSpPr>
              <a:spLocks/>
            </p:cNvSpPr>
            <p:nvPr/>
          </p:nvSpPr>
          <p:spPr bwMode="auto">
            <a:xfrm>
              <a:off x="4564" y="725"/>
              <a:ext cx="112" cy="388"/>
            </a:xfrm>
            <a:custGeom>
              <a:avLst/>
              <a:gdLst>
                <a:gd name="T0" fmla="*/ 4 w 223"/>
                <a:gd name="T1" fmla="*/ 5 h 775"/>
                <a:gd name="T2" fmla="*/ 5 w 223"/>
                <a:gd name="T3" fmla="*/ 7 h 775"/>
                <a:gd name="T4" fmla="*/ 7 w 223"/>
                <a:gd name="T5" fmla="*/ 10 h 775"/>
                <a:gd name="T6" fmla="*/ 8 w 223"/>
                <a:gd name="T7" fmla="*/ 12 h 775"/>
                <a:gd name="T8" fmla="*/ 9 w 223"/>
                <a:gd name="T9" fmla="*/ 15 h 775"/>
                <a:gd name="T10" fmla="*/ 11 w 223"/>
                <a:gd name="T11" fmla="*/ 18 h 775"/>
                <a:gd name="T12" fmla="*/ 9 w 223"/>
                <a:gd name="T13" fmla="*/ 20 h 775"/>
                <a:gd name="T14" fmla="*/ 7 w 223"/>
                <a:gd name="T15" fmla="*/ 20 h 775"/>
                <a:gd name="T16" fmla="*/ 7 w 223"/>
                <a:gd name="T17" fmla="*/ 22 h 775"/>
                <a:gd name="T18" fmla="*/ 9 w 223"/>
                <a:gd name="T19" fmla="*/ 25 h 775"/>
                <a:gd name="T20" fmla="*/ 10 w 223"/>
                <a:gd name="T21" fmla="*/ 28 h 775"/>
                <a:gd name="T22" fmla="*/ 11 w 223"/>
                <a:gd name="T23" fmla="*/ 32 h 775"/>
                <a:gd name="T24" fmla="*/ 12 w 223"/>
                <a:gd name="T25" fmla="*/ 34 h 775"/>
                <a:gd name="T26" fmla="*/ 9 w 223"/>
                <a:gd name="T27" fmla="*/ 35 h 775"/>
                <a:gd name="T28" fmla="*/ 7 w 223"/>
                <a:gd name="T29" fmla="*/ 34 h 775"/>
                <a:gd name="T30" fmla="*/ 6 w 223"/>
                <a:gd name="T31" fmla="*/ 34 h 775"/>
                <a:gd name="T32" fmla="*/ 6 w 223"/>
                <a:gd name="T33" fmla="*/ 37 h 775"/>
                <a:gd name="T34" fmla="*/ 9 w 223"/>
                <a:gd name="T35" fmla="*/ 37 h 775"/>
                <a:gd name="T36" fmla="*/ 11 w 223"/>
                <a:gd name="T37" fmla="*/ 37 h 775"/>
                <a:gd name="T38" fmla="*/ 13 w 223"/>
                <a:gd name="T39" fmla="*/ 39 h 775"/>
                <a:gd name="T40" fmla="*/ 13 w 223"/>
                <a:gd name="T41" fmla="*/ 44 h 775"/>
                <a:gd name="T42" fmla="*/ 13 w 223"/>
                <a:gd name="T43" fmla="*/ 48 h 775"/>
                <a:gd name="T44" fmla="*/ 12 w 223"/>
                <a:gd name="T45" fmla="*/ 43 h 775"/>
                <a:gd name="T46" fmla="*/ 11 w 223"/>
                <a:gd name="T47" fmla="*/ 40 h 775"/>
                <a:gd name="T48" fmla="*/ 10 w 223"/>
                <a:gd name="T49" fmla="*/ 38 h 775"/>
                <a:gd name="T50" fmla="*/ 7 w 223"/>
                <a:gd name="T51" fmla="*/ 38 h 775"/>
                <a:gd name="T52" fmla="*/ 6 w 223"/>
                <a:gd name="T53" fmla="*/ 37 h 775"/>
                <a:gd name="T54" fmla="*/ 4 w 223"/>
                <a:gd name="T55" fmla="*/ 34 h 775"/>
                <a:gd name="T56" fmla="*/ 5 w 223"/>
                <a:gd name="T57" fmla="*/ 33 h 775"/>
                <a:gd name="T58" fmla="*/ 7 w 223"/>
                <a:gd name="T59" fmla="*/ 33 h 775"/>
                <a:gd name="T60" fmla="*/ 9 w 223"/>
                <a:gd name="T61" fmla="*/ 34 h 775"/>
                <a:gd name="T62" fmla="*/ 10 w 223"/>
                <a:gd name="T63" fmla="*/ 33 h 775"/>
                <a:gd name="T64" fmla="*/ 9 w 223"/>
                <a:gd name="T65" fmla="*/ 31 h 775"/>
                <a:gd name="T66" fmla="*/ 8 w 223"/>
                <a:gd name="T67" fmla="*/ 28 h 775"/>
                <a:gd name="T68" fmla="*/ 7 w 223"/>
                <a:gd name="T69" fmla="*/ 24 h 775"/>
                <a:gd name="T70" fmla="*/ 6 w 223"/>
                <a:gd name="T71" fmla="*/ 21 h 775"/>
                <a:gd name="T72" fmla="*/ 6 w 223"/>
                <a:gd name="T73" fmla="*/ 19 h 775"/>
                <a:gd name="T74" fmla="*/ 8 w 223"/>
                <a:gd name="T75" fmla="*/ 18 h 775"/>
                <a:gd name="T76" fmla="*/ 9 w 223"/>
                <a:gd name="T77" fmla="*/ 17 h 775"/>
                <a:gd name="T78" fmla="*/ 7 w 223"/>
                <a:gd name="T79" fmla="*/ 12 h 775"/>
                <a:gd name="T80" fmla="*/ 5 w 223"/>
                <a:gd name="T81" fmla="*/ 9 h 775"/>
                <a:gd name="T82" fmla="*/ 3 w 223"/>
                <a:gd name="T83" fmla="*/ 5 h 775"/>
                <a:gd name="T84" fmla="*/ 0 w 223"/>
                <a:gd name="T85" fmla="*/ 1 h 775"/>
                <a:gd name="T86" fmla="*/ 3 w 223"/>
                <a:gd name="T87" fmla="*/ 3 h 7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23"/>
                <a:gd name="T133" fmla="*/ 0 h 775"/>
                <a:gd name="T134" fmla="*/ 223 w 223"/>
                <a:gd name="T135" fmla="*/ 775 h 7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23" h="775">
                  <a:moveTo>
                    <a:pt x="39" y="34"/>
                  </a:moveTo>
                  <a:lnTo>
                    <a:pt x="52" y="66"/>
                  </a:lnTo>
                  <a:lnTo>
                    <a:pt x="67" y="86"/>
                  </a:lnTo>
                  <a:lnTo>
                    <a:pt x="74" y="106"/>
                  </a:lnTo>
                  <a:lnTo>
                    <a:pt x="90" y="130"/>
                  </a:lnTo>
                  <a:lnTo>
                    <a:pt x="104" y="150"/>
                  </a:lnTo>
                  <a:lnTo>
                    <a:pt x="114" y="172"/>
                  </a:lnTo>
                  <a:lnTo>
                    <a:pt x="120" y="192"/>
                  </a:lnTo>
                  <a:lnTo>
                    <a:pt x="133" y="214"/>
                  </a:lnTo>
                  <a:lnTo>
                    <a:pt x="140" y="231"/>
                  </a:lnTo>
                  <a:lnTo>
                    <a:pt x="151" y="260"/>
                  </a:lnTo>
                  <a:lnTo>
                    <a:pt x="163" y="285"/>
                  </a:lnTo>
                  <a:lnTo>
                    <a:pt x="158" y="297"/>
                  </a:lnTo>
                  <a:lnTo>
                    <a:pt x="136" y="306"/>
                  </a:lnTo>
                  <a:lnTo>
                    <a:pt x="116" y="308"/>
                  </a:lnTo>
                  <a:lnTo>
                    <a:pt x="107" y="311"/>
                  </a:lnTo>
                  <a:lnTo>
                    <a:pt x="99" y="321"/>
                  </a:lnTo>
                  <a:lnTo>
                    <a:pt x="112" y="340"/>
                  </a:lnTo>
                  <a:lnTo>
                    <a:pt x="120" y="361"/>
                  </a:lnTo>
                  <a:lnTo>
                    <a:pt x="129" y="387"/>
                  </a:lnTo>
                  <a:lnTo>
                    <a:pt x="136" y="417"/>
                  </a:lnTo>
                  <a:lnTo>
                    <a:pt x="148" y="448"/>
                  </a:lnTo>
                  <a:lnTo>
                    <a:pt x="160" y="481"/>
                  </a:lnTo>
                  <a:lnTo>
                    <a:pt x="171" y="500"/>
                  </a:lnTo>
                  <a:lnTo>
                    <a:pt x="175" y="519"/>
                  </a:lnTo>
                  <a:lnTo>
                    <a:pt x="177" y="544"/>
                  </a:lnTo>
                  <a:lnTo>
                    <a:pt x="162" y="553"/>
                  </a:lnTo>
                  <a:lnTo>
                    <a:pt x="140" y="554"/>
                  </a:lnTo>
                  <a:lnTo>
                    <a:pt x="125" y="546"/>
                  </a:lnTo>
                  <a:lnTo>
                    <a:pt x="107" y="542"/>
                  </a:lnTo>
                  <a:lnTo>
                    <a:pt x="87" y="534"/>
                  </a:lnTo>
                  <a:lnTo>
                    <a:pt x="81" y="544"/>
                  </a:lnTo>
                  <a:lnTo>
                    <a:pt x="82" y="566"/>
                  </a:lnTo>
                  <a:lnTo>
                    <a:pt x="94" y="584"/>
                  </a:lnTo>
                  <a:lnTo>
                    <a:pt x="107" y="586"/>
                  </a:lnTo>
                  <a:lnTo>
                    <a:pt x="129" y="588"/>
                  </a:lnTo>
                  <a:lnTo>
                    <a:pt x="148" y="586"/>
                  </a:lnTo>
                  <a:lnTo>
                    <a:pt x="166" y="584"/>
                  </a:lnTo>
                  <a:lnTo>
                    <a:pt x="186" y="582"/>
                  </a:lnTo>
                  <a:lnTo>
                    <a:pt x="193" y="619"/>
                  </a:lnTo>
                  <a:lnTo>
                    <a:pt x="195" y="654"/>
                  </a:lnTo>
                  <a:lnTo>
                    <a:pt x="200" y="704"/>
                  </a:lnTo>
                  <a:lnTo>
                    <a:pt x="223" y="775"/>
                  </a:lnTo>
                  <a:lnTo>
                    <a:pt x="197" y="763"/>
                  </a:lnTo>
                  <a:lnTo>
                    <a:pt x="177" y="733"/>
                  </a:lnTo>
                  <a:lnTo>
                    <a:pt x="177" y="687"/>
                  </a:lnTo>
                  <a:lnTo>
                    <a:pt x="175" y="663"/>
                  </a:lnTo>
                  <a:lnTo>
                    <a:pt x="166" y="636"/>
                  </a:lnTo>
                  <a:lnTo>
                    <a:pt x="163" y="617"/>
                  </a:lnTo>
                  <a:lnTo>
                    <a:pt x="160" y="608"/>
                  </a:lnTo>
                  <a:lnTo>
                    <a:pt x="136" y="612"/>
                  </a:lnTo>
                  <a:lnTo>
                    <a:pt x="112" y="608"/>
                  </a:lnTo>
                  <a:lnTo>
                    <a:pt x="96" y="601"/>
                  </a:lnTo>
                  <a:lnTo>
                    <a:pt x="81" y="591"/>
                  </a:lnTo>
                  <a:lnTo>
                    <a:pt x="62" y="564"/>
                  </a:lnTo>
                  <a:lnTo>
                    <a:pt x="61" y="542"/>
                  </a:lnTo>
                  <a:lnTo>
                    <a:pt x="70" y="529"/>
                  </a:lnTo>
                  <a:lnTo>
                    <a:pt x="76" y="518"/>
                  </a:lnTo>
                  <a:lnTo>
                    <a:pt x="94" y="518"/>
                  </a:lnTo>
                  <a:lnTo>
                    <a:pt x="104" y="522"/>
                  </a:lnTo>
                  <a:lnTo>
                    <a:pt x="120" y="527"/>
                  </a:lnTo>
                  <a:lnTo>
                    <a:pt x="140" y="533"/>
                  </a:lnTo>
                  <a:lnTo>
                    <a:pt x="148" y="529"/>
                  </a:lnTo>
                  <a:lnTo>
                    <a:pt x="148" y="513"/>
                  </a:lnTo>
                  <a:lnTo>
                    <a:pt x="140" y="498"/>
                  </a:lnTo>
                  <a:lnTo>
                    <a:pt x="133" y="481"/>
                  </a:lnTo>
                  <a:lnTo>
                    <a:pt x="129" y="463"/>
                  </a:lnTo>
                  <a:lnTo>
                    <a:pt x="122" y="437"/>
                  </a:lnTo>
                  <a:lnTo>
                    <a:pt x="112" y="406"/>
                  </a:lnTo>
                  <a:lnTo>
                    <a:pt x="104" y="382"/>
                  </a:lnTo>
                  <a:lnTo>
                    <a:pt x="87" y="348"/>
                  </a:lnTo>
                  <a:lnTo>
                    <a:pt x="82" y="321"/>
                  </a:lnTo>
                  <a:lnTo>
                    <a:pt x="81" y="302"/>
                  </a:lnTo>
                  <a:lnTo>
                    <a:pt x="94" y="295"/>
                  </a:lnTo>
                  <a:lnTo>
                    <a:pt x="107" y="291"/>
                  </a:lnTo>
                  <a:lnTo>
                    <a:pt x="122" y="285"/>
                  </a:lnTo>
                  <a:lnTo>
                    <a:pt x="142" y="279"/>
                  </a:lnTo>
                  <a:lnTo>
                    <a:pt x="136" y="260"/>
                  </a:lnTo>
                  <a:lnTo>
                    <a:pt x="116" y="219"/>
                  </a:lnTo>
                  <a:lnTo>
                    <a:pt x="101" y="192"/>
                  </a:lnTo>
                  <a:lnTo>
                    <a:pt x="85" y="161"/>
                  </a:lnTo>
                  <a:lnTo>
                    <a:pt x="70" y="135"/>
                  </a:lnTo>
                  <a:lnTo>
                    <a:pt x="54" y="112"/>
                  </a:lnTo>
                  <a:lnTo>
                    <a:pt x="35" y="78"/>
                  </a:lnTo>
                  <a:lnTo>
                    <a:pt x="19" y="45"/>
                  </a:lnTo>
                  <a:lnTo>
                    <a:pt x="0" y="8"/>
                  </a:lnTo>
                  <a:lnTo>
                    <a:pt x="19" y="0"/>
                  </a:lnTo>
                  <a:lnTo>
                    <a:pt x="39"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2" name="Freeform 55"/>
            <p:cNvSpPr>
              <a:spLocks/>
            </p:cNvSpPr>
            <p:nvPr/>
          </p:nvSpPr>
          <p:spPr bwMode="auto">
            <a:xfrm>
              <a:off x="4796" y="1031"/>
              <a:ext cx="63" cy="22"/>
            </a:xfrm>
            <a:custGeom>
              <a:avLst/>
              <a:gdLst>
                <a:gd name="T0" fmla="*/ 8 w 126"/>
                <a:gd name="T1" fmla="*/ 0 h 45"/>
                <a:gd name="T2" fmla="*/ 7 w 126"/>
                <a:gd name="T3" fmla="*/ 0 h 45"/>
                <a:gd name="T4" fmla="*/ 6 w 126"/>
                <a:gd name="T5" fmla="*/ 0 h 45"/>
                <a:gd name="T6" fmla="*/ 4 w 126"/>
                <a:gd name="T7" fmla="*/ 1 h 45"/>
                <a:gd name="T8" fmla="*/ 3 w 126"/>
                <a:gd name="T9" fmla="*/ 1 h 45"/>
                <a:gd name="T10" fmla="*/ 2 w 126"/>
                <a:gd name="T11" fmla="*/ 1 h 45"/>
                <a:gd name="T12" fmla="*/ 0 w 126"/>
                <a:gd name="T13" fmla="*/ 1 h 45"/>
                <a:gd name="T14" fmla="*/ 1 w 126"/>
                <a:gd name="T15" fmla="*/ 2 h 45"/>
                <a:gd name="T16" fmla="*/ 2 w 126"/>
                <a:gd name="T17" fmla="*/ 2 h 45"/>
                <a:gd name="T18" fmla="*/ 3 w 126"/>
                <a:gd name="T19" fmla="*/ 2 h 45"/>
                <a:gd name="T20" fmla="*/ 4 w 126"/>
                <a:gd name="T21" fmla="*/ 1 h 45"/>
                <a:gd name="T22" fmla="*/ 5 w 126"/>
                <a:gd name="T23" fmla="*/ 1 h 45"/>
                <a:gd name="T24" fmla="*/ 6 w 126"/>
                <a:gd name="T25" fmla="*/ 1 h 45"/>
                <a:gd name="T26" fmla="*/ 8 w 126"/>
                <a:gd name="T27" fmla="*/ 1 h 45"/>
                <a:gd name="T28" fmla="*/ 8 w 126"/>
                <a:gd name="T29" fmla="*/ 0 h 45"/>
                <a:gd name="T30" fmla="*/ 8 w 126"/>
                <a:gd name="T31" fmla="*/ 0 h 45"/>
                <a:gd name="T32" fmla="*/ 8 w 126"/>
                <a:gd name="T33" fmla="*/ 0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
                <a:gd name="T52" fmla="*/ 0 h 45"/>
                <a:gd name="T53" fmla="*/ 126 w 126"/>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 h="45">
                  <a:moveTo>
                    <a:pt x="116" y="0"/>
                  </a:moveTo>
                  <a:lnTo>
                    <a:pt x="104" y="5"/>
                  </a:lnTo>
                  <a:lnTo>
                    <a:pt x="89" y="9"/>
                  </a:lnTo>
                  <a:lnTo>
                    <a:pt x="58" y="16"/>
                  </a:lnTo>
                  <a:lnTo>
                    <a:pt x="40" y="19"/>
                  </a:lnTo>
                  <a:lnTo>
                    <a:pt x="29" y="19"/>
                  </a:lnTo>
                  <a:lnTo>
                    <a:pt x="0" y="20"/>
                  </a:lnTo>
                  <a:lnTo>
                    <a:pt x="4" y="45"/>
                  </a:lnTo>
                  <a:lnTo>
                    <a:pt x="23" y="35"/>
                  </a:lnTo>
                  <a:lnTo>
                    <a:pt x="45" y="34"/>
                  </a:lnTo>
                  <a:lnTo>
                    <a:pt x="60" y="31"/>
                  </a:lnTo>
                  <a:lnTo>
                    <a:pt x="75" y="30"/>
                  </a:lnTo>
                  <a:lnTo>
                    <a:pt x="95" y="27"/>
                  </a:lnTo>
                  <a:lnTo>
                    <a:pt x="124" y="22"/>
                  </a:lnTo>
                  <a:lnTo>
                    <a:pt x="126" y="5"/>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3" name="Freeform 56"/>
            <p:cNvSpPr>
              <a:spLocks/>
            </p:cNvSpPr>
            <p:nvPr/>
          </p:nvSpPr>
          <p:spPr bwMode="auto">
            <a:xfrm>
              <a:off x="4183" y="1341"/>
              <a:ext cx="38" cy="47"/>
            </a:xfrm>
            <a:custGeom>
              <a:avLst/>
              <a:gdLst>
                <a:gd name="T0" fmla="*/ 5 w 76"/>
                <a:gd name="T1" fmla="*/ 5 h 95"/>
                <a:gd name="T2" fmla="*/ 3 w 76"/>
                <a:gd name="T3" fmla="*/ 4 h 95"/>
                <a:gd name="T4" fmla="*/ 2 w 76"/>
                <a:gd name="T5" fmla="*/ 3 h 95"/>
                <a:gd name="T6" fmla="*/ 2 w 76"/>
                <a:gd name="T7" fmla="*/ 2 h 95"/>
                <a:gd name="T8" fmla="*/ 2 w 76"/>
                <a:gd name="T9" fmla="*/ 2 h 95"/>
                <a:gd name="T10" fmla="*/ 1 w 76"/>
                <a:gd name="T11" fmla="*/ 0 h 95"/>
                <a:gd name="T12" fmla="*/ 0 w 76"/>
                <a:gd name="T13" fmla="*/ 1 h 95"/>
                <a:gd name="T14" fmla="*/ 1 w 76"/>
                <a:gd name="T15" fmla="*/ 2 h 95"/>
                <a:gd name="T16" fmla="*/ 1 w 76"/>
                <a:gd name="T17" fmla="*/ 4 h 95"/>
                <a:gd name="T18" fmla="*/ 2 w 76"/>
                <a:gd name="T19" fmla="*/ 4 h 95"/>
                <a:gd name="T20" fmla="*/ 5 w 76"/>
                <a:gd name="T21" fmla="*/ 5 h 95"/>
                <a:gd name="T22" fmla="*/ 5 w 76"/>
                <a:gd name="T23" fmla="*/ 5 h 95"/>
                <a:gd name="T24" fmla="*/ 5 w 76"/>
                <a:gd name="T25" fmla="*/ 5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95"/>
                <a:gd name="T41" fmla="*/ 76 w 76"/>
                <a:gd name="T42" fmla="*/ 95 h 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95">
                  <a:moveTo>
                    <a:pt x="76" y="84"/>
                  </a:moveTo>
                  <a:lnTo>
                    <a:pt x="56" y="70"/>
                  </a:lnTo>
                  <a:lnTo>
                    <a:pt x="44" y="53"/>
                  </a:lnTo>
                  <a:lnTo>
                    <a:pt x="36" y="36"/>
                  </a:lnTo>
                  <a:lnTo>
                    <a:pt x="32" y="33"/>
                  </a:lnTo>
                  <a:lnTo>
                    <a:pt x="21" y="0"/>
                  </a:lnTo>
                  <a:lnTo>
                    <a:pt x="0" y="18"/>
                  </a:lnTo>
                  <a:lnTo>
                    <a:pt x="16" y="33"/>
                  </a:lnTo>
                  <a:lnTo>
                    <a:pt x="26" y="64"/>
                  </a:lnTo>
                  <a:lnTo>
                    <a:pt x="44" y="75"/>
                  </a:lnTo>
                  <a:lnTo>
                    <a:pt x="67" y="95"/>
                  </a:lnTo>
                  <a:lnTo>
                    <a:pt x="7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4" name="Freeform 57"/>
            <p:cNvSpPr>
              <a:spLocks/>
            </p:cNvSpPr>
            <p:nvPr/>
          </p:nvSpPr>
          <p:spPr bwMode="auto">
            <a:xfrm>
              <a:off x="4525" y="814"/>
              <a:ext cx="69" cy="35"/>
            </a:xfrm>
            <a:custGeom>
              <a:avLst/>
              <a:gdLst>
                <a:gd name="T0" fmla="*/ 9 w 138"/>
                <a:gd name="T1" fmla="*/ 3 h 68"/>
                <a:gd name="T2" fmla="*/ 9 w 138"/>
                <a:gd name="T3" fmla="*/ 2 h 68"/>
                <a:gd name="T4" fmla="*/ 7 w 138"/>
                <a:gd name="T5" fmla="*/ 1 h 68"/>
                <a:gd name="T6" fmla="*/ 6 w 138"/>
                <a:gd name="T7" fmla="*/ 1 h 68"/>
                <a:gd name="T8" fmla="*/ 5 w 138"/>
                <a:gd name="T9" fmla="*/ 0 h 68"/>
                <a:gd name="T10" fmla="*/ 4 w 138"/>
                <a:gd name="T11" fmla="*/ 0 h 68"/>
                <a:gd name="T12" fmla="*/ 3 w 138"/>
                <a:gd name="T13" fmla="*/ 0 h 68"/>
                <a:gd name="T14" fmla="*/ 2 w 138"/>
                <a:gd name="T15" fmla="*/ 1 h 68"/>
                <a:gd name="T16" fmla="*/ 1 w 138"/>
                <a:gd name="T17" fmla="*/ 2 h 68"/>
                <a:gd name="T18" fmla="*/ 1 w 138"/>
                <a:gd name="T19" fmla="*/ 2 h 68"/>
                <a:gd name="T20" fmla="*/ 1 w 138"/>
                <a:gd name="T21" fmla="*/ 3 h 68"/>
                <a:gd name="T22" fmla="*/ 0 w 138"/>
                <a:gd name="T23" fmla="*/ 4 h 68"/>
                <a:gd name="T24" fmla="*/ 1 w 138"/>
                <a:gd name="T25" fmla="*/ 4 h 68"/>
                <a:gd name="T26" fmla="*/ 1 w 138"/>
                <a:gd name="T27" fmla="*/ 4 h 68"/>
                <a:gd name="T28" fmla="*/ 1 w 138"/>
                <a:gd name="T29" fmla="*/ 5 h 68"/>
                <a:gd name="T30" fmla="*/ 2 w 138"/>
                <a:gd name="T31" fmla="*/ 5 h 68"/>
                <a:gd name="T32" fmla="*/ 5 w 138"/>
                <a:gd name="T33" fmla="*/ 5 h 68"/>
                <a:gd name="T34" fmla="*/ 6 w 138"/>
                <a:gd name="T35" fmla="*/ 4 h 68"/>
                <a:gd name="T36" fmla="*/ 9 w 138"/>
                <a:gd name="T37" fmla="*/ 4 h 68"/>
                <a:gd name="T38" fmla="*/ 9 w 138"/>
                <a:gd name="T39" fmla="*/ 3 h 68"/>
                <a:gd name="T40" fmla="*/ 9 w 138"/>
                <a:gd name="T41" fmla="*/ 3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68"/>
                <a:gd name="T65" fmla="*/ 138 w 138"/>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68">
                  <a:moveTo>
                    <a:pt x="138" y="37"/>
                  </a:moveTo>
                  <a:lnTo>
                    <a:pt x="131" y="22"/>
                  </a:lnTo>
                  <a:lnTo>
                    <a:pt x="118" y="8"/>
                  </a:lnTo>
                  <a:lnTo>
                    <a:pt x="105" y="5"/>
                  </a:lnTo>
                  <a:lnTo>
                    <a:pt x="90" y="0"/>
                  </a:lnTo>
                  <a:lnTo>
                    <a:pt x="74" y="0"/>
                  </a:lnTo>
                  <a:lnTo>
                    <a:pt x="56" y="0"/>
                  </a:lnTo>
                  <a:lnTo>
                    <a:pt x="36" y="11"/>
                  </a:lnTo>
                  <a:lnTo>
                    <a:pt x="20" y="17"/>
                  </a:lnTo>
                  <a:lnTo>
                    <a:pt x="10" y="22"/>
                  </a:lnTo>
                  <a:lnTo>
                    <a:pt x="1" y="37"/>
                  </a:lnTo>
                  <a:lnTo>
                    <a:pt x="0" y="48"/>
                  </a:lnTo>
                  <a:lnTo>
                    <a:pt x="4" y="52"/>
                  </a:lnTo>
                  <a:lnTo>
                    <a:pt x="16" y="60"/>
                  </a:lnTo>
                  <a:lnTo>
                    <a:pt x="28" y="66"/>
                  </a:lnTo>
                  <a:lnTo>
                    <a:pt x="45" y="66"/>
                  </a:lnTo>
                  <a:lnTo>
                    <a:pt x="83" y="68"/>
                  </a:lnTo>
                  <a:lnTo>
                    <a:pt x="111" y="63"/>
                  </a:lnTo>
                  <a:lnTo>
                    <a:pt x="133" y="52"/>
                  </a:lnTo>
                  <a:lnTo>
                    <a:pt x="13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5" name="Freeform 58"/>
            <p:cNvSpPr>
              <a:spLocks/>
            </p:cNvSpPr>
            <p:nvPr/>
          </p:nvSpPr>
          <p:spPr bwMode="auto">
            <a:xfrm>
              <a:off x="4523" y="781"/>
              <a:ext cx="62" cy="21"/>
            </a:xfrm>
            <a:custGeom>
              <a:avLst/>
              <a:gdLst>
                <a:gd name="T0" fmla="*/ 8 w 124"/>
                <a:gd name="T1" fmla="*/ 1 h 43"/>
                <a:gd name="T2" fmla="*/ 8 w 124"/>
                <a:gd name="T3" fmla="*/ 0 h 43"/>
                <a:gd name="T4" fmla="*/ 7 w 124"/>
                <a:gd name="T5" fmla="*/ 0 h 43"/>
                <a:gd name="T6" fmla="*/ 6 w 124"/>
                <a:gd name="T7" fmla="*/ 0 h 43"/>
                <a:gd name="T8" fmla="*/ 5 w 124"/>
                <a:gd name="T9" fmla="*/ 0 h 43"/>
                <a:gd name="T10" fmla="*/ 3 w 124"/>
                <a:gd name="T11" fmla="*/ 0 h 43"/>
                <a:gd name="T12" fmla="*/ 2 w 124"/>
                <a:gd name="T13" fmla="*/ 0 h 43"/>
                <a:gd name="T14" fmla="*/ 2 w 124"/>
                <a:gd name="T15" fmla="*/ 0 h 43"/>
                <a:gd name="T16" fmla="*/ 0 w 124"/>
                <a:gd name="T17" fmla="*/ 1 h 43"/>
                <a:gd name="T18" fmla="*/ 1 w 124"/>
                <a:gd name="T19" fmla="*/ 2 h 43"/>
                <a:gd name="T20" fmla="*/ 1 w 124"/>
                <a:gd name="T21" fmla="*/ 2 h 43"/>
                <a:gd name="T22" fmla="*/ 2 w 124"/>
                <a:gd name="T23" fmla="*/ 2 h 43"/>
                <a:gd name="T24" fmla="*/ 2 w 124"/>
                <a:gd name="T25" fmla="*/ 2 h 43"/>
                <a:gd name="T26" fmla="*/ 3 w 124"/>
                <a:gd name="T27" fmla="*/ 1 h 43"/>
                <a:gd name="T28" fmla="*/ 4 w 124"/>
                <a:gd name="T29" fmla="*/ 0 h 43"/>
                <a:gd name="T30" fmla="*/ 5 w 124"/>
                <a:gd name="T31" fmla="*/ 0 h 43"/>
                <a:gd name="T32" fmla="*/ 6 w 124"/>
                <a:gd name="T33" fmla="*/ 0 h 43"/>
                <a:gd name="T34" fmla="*/ 7 w 124"/>
                <a:gd name="T35" fmla="*/ 1 h 43"/>
                <a:gd name="T36" fmla="*/ 8 w 124"/>
                <a:gd name="T37" fmla="*/ 1 h 43"/>
                <a:gd name="T38" fmla="*/ 8 w 124"/>
                <a:gd name="T39" fmla="*/ 1 h 43"/>
                <a:gd name="T40" fmla="*/ 8 w 124"/>
                <a:gd name="T41" fmla="*/ 1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4"/>
                <a:gd name="T64" fmla="*/ 0 h 43"/>
                <a:gd name="T65" fmla="*/ 124 w 124"/>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4" h="43">
                  <a:moveTo>
                    <a:pt x="124" y="25"/>
                  </a:moveTo>
                  <a:lnTo>
                    <a:pt x="113" y="10"/>
                  </a:lnTo>
                  <a:lnTo>
                    <a:pt x="100" y="3"/>
                  </a:lnTo>
                  <a:lnTo>
                    <a:pt x="83" y="0"/>
                  </a:lnTo>
                  <a:lnTo>
                    <a:pt x="67" y="0"/>
                  </a:lnTo>
                  <a:lnTo>
                    <a:pt x="43" y="0"/>
                  </a:lnTo>
                  <a:lnTo>
                    <a:pt x="29" y="0"/>
                  </a:lnTo>
                  <a:lnTo>
                    <a:pt x="17" y="12"/>
                  </a:lnTo>
                  <a:lnTo>
                    <a:pt x="0" y="20"/>
                  </a:lnTo>
                  <a:lnTo>
                    <a:pt x="8" y="32"/>
                  </a:lnTo>
                  <a:lnTo>
                    <a:pt x="14" y="40"/>
                  </a:lnTo>
                  <a:lnTo>
                    <a:pt x="23" y="43"/>
                  </a:lnTo>
                  <a:lnTo>
                    <a:pt x="29" y="32"/>
                  </a:lnTo>
                  <a:lnTo>
                    <a:pt x="35" y="25"/>
                  </a:lnTo>
                  <a:lnTo>
                    <a:pt x="49" y="14"/>
                  </a:lnTo>
                  <a:lnTo>
                    <a:pt x="74" y="12"/>
                  </a:lnTo>
                  <a:lnTo>
                    <a:pt x="94" y="14"/>
                  </a:lnTo>
                  <a:lnTo>
                    <a:pt x="109" y="20"/>
                  </a:lnTo>
                  <a:lnTo>
                    <a:pt x="115" y="27"/>
                  </a:lnTo>
                  <a:lnTo>
                    <a:pt x="124"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6" name="Freeform 59"/>
            <p:cNvSpPr>
              <a:spLocks/>
            </p:cNvSpPr>
            <p:nvPr/>
          </p:nvSpPr>
          <p:spPr bwMode="auto">
            <a:xfrm>
              <a:off x="4520" y="812"/>
              <a:ext cx="77" cy="40"/>
            </a:xfrm>
            <a:custGeom>
              <a:avLst/>
              <a:gdLst>
                <a:gd name="T0" fmla="*/ 10 w 154"/>
                <a:gd name="T1" fmla="*/ 1 h 80"/>
                <a:gd name="T2" fmla="*/ 9 w 154"/>
                <a:gd name="T3" fmla="*/ 1 h 80"/>
                <a:gd name="T4" fmla="*/ 6 w 154"/>
                <a:gd name="T5" fmla="*/ 1 h 80"/>
                <a:gd name="T6" fmla="*/ 5 w 154"/>
                <a:gd name="T7" fmla="*/ 0 h 80"/>
                <a:gd name="T8" fmla="*/ 5 w 154"/>
                <a:gd name="T9" fmla="*/ 0 h 80"/>
                <a:gd name="T10" fmla="*/ 3 w 154"/>
                <a:gd name="T11" fmla="*/ 1 h 80"/>
                <a:gd name="T12" fmla="*/ 2 w 154"/>
                <a:gd name="T13" fmla="*/ 1 h 80"/>
                <a:gd name="T14" fmla="*/ 1 w 154"/>
                <a:gd name="T15" fmla="*/ 1 h 80"/>
                <a:gd name="T16" fmla="*/ 1 w 154"/>
                <a:gd name="T17" fmla="*/ 1 h 80"/>
                <a:gd name="T18" fmla="*/ 1 w 154"/>
                <a:gd name="T19" fmla="*/ 1 h 80"/>
                <a:gd name="T20" fmla="*/ 1 w 154"/>
                <a:gd name="T21" fmla="*/ 3 h 80"/>
                <a:gd name="T22" fmla="*/ 0 w 154"/>
                <a:gd name="T23" fmla="*/ 3 h 80"/>
                <a:gd name="T24" fmla="*/ 0 w 154"/>
                <a:gd name="T25" fmla="*/ 3 h 80"/>
                <a:gd name="T26" fmla="*/ 1 w 154"/>
                <a:gd name="T27" fmla="*/ 5 h 80"/>
                <a:gd name="T28" fmla="*/ 1 w 154"/>
                <a:gd name="T29" fmla="*/ 5 h 80"/>
                <a:gd name="T30" fmla="*/ 2 w 154"/>
                <a:gd name="T31" fmla="*/ 5 h 80"/>
                <a:gd name="T32" fmla="*/ 3 w 154"/>
                <a:gd name="T33" fmla="*/ 5 h 80"/>
                <a:gd name="T34" fmla="*/ 5 w 154"/>
                <a:gd name="T35" fmla="*/ 5 h 80"/>
                <a:gd name="T36" fmla="*/ 6 w 154"/>
                <a:gd name="T37" fmla="*/ 5 h 80"/>
                <a:gd name="T38" fmla="*/ 7 w 154"/>
                <a:gd name="T39" fmla="*/ 5 h 80"/>
                <a:gd name="T40" fmla="*/ 7 w 154"/>
                <a:gd name="T41" fmla="*/ 5 h 80"/>
                <a:gd name="T42" fmla="*/ 9 w 154"/>
                <a:gd name="T43" fmla="*/ 5 h 80"/>
                <a:gd name="T44" fmla="*/ 10 w 154"/>
                <a:gd name="T45" fmla="*/ 3 h 80"/>
                <a:gd name="T46" fmla="*/ 9 w 154"/>
                <a:gd name="T47" fmla="*/ 3 h 80"/>
                <a:gd name="T48" fmla="*/ 9 w 154"/>
                <a:gd name="T49" fmla="*/ 3 h 80"/>
                <a:gd name="T50" fmla="*/ 9 w 154"/>
                <a:gd name="T51" fmla="*/ 3 h 80"/>
                <a:gd name="T52" fmla="*/ 7 w 154"/>
                <a:gd name="T53" fmla="*/ 3 h 80"/>
                <a:gd name="T54" fmla="*/ 6 w 154"/>
                <a:gd name="T55" fmla="*/ 5 h 80"/>
                <a:gd name="T56" fmla="*/ 5 w 154"/>
                <a:gd name="T57" fmla="*/ 5 h 80"/>
                <a:gd name="T58" fmla="*/ 5 w 154"/>
                <a:gd name="T59" fmla="*/ 5 h 80"/>
                <a:gd name="T60" fmla="*/ 3 w 154"/>
                <a:gd name="T61" fmla="*/ 5 h 80"/>
                <a:gd name="T62" fmla="*/ 2 w 154"/>
                <a:gd name="T63" fmla="*/ 5 h 80"/>
                <a:gd name="T64" fmla="*/ 1 w 154"/>
                <a:gd name="T65" fmla="*/ 3 h 80"/>
                <a:gd name="T66" fmla="*/ 1 w 154"/>
                <a:gd name="T67" fmla="*/ 3 h 80"/>
                <a:gd name="T68" fmla="*/ 1 w 154"/>
                <a:gd name="T69" fmla="*/ 3 h 80"/>
                <a:gd name="T70" fmla="*/ 1 w 154"/>
                <a:gd name="T71" fmla="*/ 3 h 80"/>
                <a:gd name="T72" fmla="*/ 2 w 154"/>
                <a:gd name="T73" fmla="*/ 1 h 80"/>
                <a:gd name="T74" fmla="*/ 3 w 154"/>
                <a:gd name="T75" fmla="*/ 1 h 80"/>
                <a:gd name="T76" fmla="*/ 5 w 154"/>
                <a:gd name="T77" fmla="*/ 1 h 80"/>
                <a:gd name="T78" fmla="*/ 5 w 154"/>
                <a:gd name="T79" fmla="*/ 1 h 80"/>
                <a:gd name="T80" fmla="*/ 6 w 154"/>
                <a:gd name="T81" fmla="*/ 1 h 80"/>
                <a:gd name="T82" fmla="*/ 7 w 154"/>
                <a:gd name="T83" fmla="*/ 1 h 80"/>
                <a:gd name="T84" fmla="*/ 9 w 154"/>
                <a:gd name="T85" fmla="*/ 1 h 80"/>
                <a:gd name="T86" fmla="*/ 9 w 154"/>
                <a:gd name="T87" fmla="*/ 1 h 80"/>
                <a:gd name="T88" fmla="*/ 10 w 154"/>
                <a:gd name="T89" fmla="*/ 1 h 80"/>
                <a:gd name="T90" fmla="*/ 10 w 154"/>
                <a:gd name="T91" fmla="*/ 1 h 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4"/>
                <a:gd name="T139" fmla="*/ 0 h 80"/>
                <a:gd name="T140" fmla="*/ 154 w 154"/>
                <a:gd name="T141" fmla="*/ 80 h 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4" h="80">
                  <a:moveTo>
                    <a:pt x="154" y="30"/>
                  </a:moveTo>
                  <a:lnTo>
                    <a:pt x="130" y="11"/>
                  </a:lnTo>
                  <a:lnTo>
                    <a:pt x="108" y="3"/>
                  </a:lnTo>
                  <a:lnTo>
                    <a:pt x="84" y="0"/>
                  </a:lnTo>
                  <a:lnTo>
                    <a:pt x="69" y="0"/>
                  </a:lnTo>
                  <a:lnTo>
                    <a:pt x="53" y="3"/>
                  </a:lnTo>
                  <a:lnTo>
                    <a:pt x="40" y="7"/>
                  </a:lnTo>
                  <a:lnTo>
                    <a:pt x="30" y="13"/>
                  </a:lnTo>
                  <a:lnTo>
                    <a:pt x="18" y="22"/>
                  </a:lnTo>
                  <a:lnTo>
                    <a:pt x="10" y="31"/>
                  </a:lnTo>
                  <a:lnTo>
                    <a:pt x="5" y="38"/>
                  </a:lnTo>
                  <a:lnTo>
                    <a:pt x="0" y="47"/>
                  </a:lnTo>
                  <a:lnTo>
                    <a:pt x="0" y="57"/>
                  </a:lnTo>
                  <a:lnTo>
                    <a:pt x="5" y="65"/>
                  </a:lnTo>
                  <a:lnTo>
                    <a:pt x="18" y="68"/>
                  </a:lnTo>
                  <a:lnTo>
                    <a:pt x="38" y="77"/>
                  </a:lnTo>
                  <a:lnTo>
                    <a:pt x="61" y="80"/>
                  </a:lnTo>
                  <a:lnTo>
                    <a:pt x="78" y="80"/>
                  </a:lnTo>
                  <a:lnTo>
                    <a:pt x="96" y="80"/>
                  </a:lnTo>
                  <a:lnTo>
                    <a:pt x="115" y="75"/>
                  </a:lnTo>
                  <a:lnTo>
                    <a:pt x="126" y="73"/>
                  </a:lnTo>
                  <a:lnTo>
                    <a:pt x="141" y="68"/>
                  </a:lnTo>
                  <a:lnTo>
                    <a:pt x="151" y="51"/>
                  </a:lnTo>
                  <a:lnTo>
                    <a:pt x="143" y="45"/>
                  </a:lnTo>
                  <a:lnTo>
                    <a:pt x="136" y="51"/>
                  </a:lnTo>
                  <a:lnTo>
                    <a:pt x="131" y="57"/>
                  </a:lnTo>
                  <a:lnTo>
                    <a:pt x="124" y="62"/>
                  </a:lnTo>
                  <a:lnTo>
                    <a:pt x="110" y="65"/>
                  </a:lnTo>
                  <a:lnTo>
                    <a:pt x="93" y="66"/>
                  </a:lnTo>
                  <a:lnTo>
                    <a:pt x="75" y="68"/>
                  </a:lnTo>
                  <a:lnTo>
                    <a:pt x="49" y="66"/>
                  </a:lnTo>
                  <a:lnTo>
                    <a:pt x="34" y="66"/>
                  </a:lnTo>
                  <a:lnTo>
                    <a:pt x="20" y="60"/>
                  </a:lnTo>
                  <a:lnTo>
                    <a:pt x="14" y="51"/>
                  </a:lnTo>
                  <a:lnTo>
                    <a:pt x="14" y="42"/>
                  </a:lnTo>
                  <a:lnTo>
                    <a:pt x="23" y="33"/>
                  </a:lnTo>
                  <a:lnTo>
                    <a:pt x="35" y="27"/>
                  </a:lnTo>
                  <a:lnTo>
                    <a:pt x="50" y="20"/>
                  </a:lnTo>
                  <a:lnTo>
                    <a:pt x="69" y="13"/>
                  </a:lnTo>
                  <a:lnTo>
                    <a:pt x="90" y="10"/>
                  </a:lnTo>
                  <a:lnTo>
                    <a:pt x="108" y="11"/>
                  </a:lnTo>
                  <a:lnTo>
                    <a:pt x="121" y="13"/>
                  </a:lnTo>
                  <a:lnTo>
                    <a:pt x="135" y="25"/>
                  </a:lnTo>
                  <a:lnTo>
                    <a:pt x="143" y="31"/>
                  </a:lnTo>
                  <a:lnTo>
                    <a:pt x="154"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7" name="Freeform 60"/>
            <p:cNvSpPr>
              <a:spLocks/>
            </p:cNvSpPr>
            <p:nvPr/>
          </p:nvSpPr>
          <p:spPr bwMode="auto">
            <a:xfrm>
              <a:off x="4568" y="830"/>
              <a:ext cx="18" cy="16"/>
            </a:xfrm>
            <a:custGeom>
              <a:avLst/>
              <a:gdLst>
                <a:gd name="T0" fmla="*/ 2 w 35"/>
                <a:gd name="T1" fmla="*/ 1 h 32"/>
                <a:gd name="T2" fmla="*/ 3 w 35"/>
                <a:gd name="T3" fmla="*/ 1 h 32"/>
                <a:gd name="T4" fmla="*/ 3 w 35"/>
                <a:gd name="T5" fmla="*/ 1 h 32"/>
                <a:gd name="T6" fmla="*/ 3 w 35"/>
                <a:gd name="T7" fmla="*/ 1 h 32"/>
                <a:gd name="T8" fmla="*/ 3 w 35"/>
                <a:gd name="T9" fmla="*/ 1 h 32"/>
                <a:gd name="T10" fmla="*/ 3 w 35"/>
                <a:gd name="T11" fmla="*/ 1 h 32"/>
                <a:gd name="T12" fmla="*/ 2 w 35"/>
                <a:gd name="T13" fmla="*/ 0 h 32"/>
                <a:gd name="T14" fmla="*/ 2 w 35"/>
                <a:gd name="T15" fmla="*/ 0 h 32"/>
                <a:gd name="T16" fmla="*/ 1 w 35"/>
                <a:gd name="T17" fmla="*/ 0 h 32"/>
                <a:gd name="T18" fmla="*/ 1 w 35"/>
                <a:gd name="T19" fmla="*/ 1 h 32"/>
                <a:gd name="T20" fmla="*/ 0 w 35"/>
                <a:gd name="T21" fmla="*/ 1 h 32"/>
                <a:gd name="T22" fmla="*/ 0 w 35"/>
                <a:gd name="T23" fmla="*/ 1 h 32"/>
                <a:gd name="T24" fmla="*/ 1 w 35"/>
                <a:gd name="T25" fmla="*/ 1 h 32"/>
                <a:gd name="T26" fmla="*/ 1 w 35"/>
                <a:gd name="T27" fmla="*/ 1 h 32"/>
                <a:gd name="T28" fmla="*/ 1 w 35"/>
                <a:gd name="T29" fmla="*/ 1 h 32"/>
                <a:gd name="T30" fmla="*/ 1 w 35"/>
                <a:gd name="T31" fmla="*/ 2 h 32"/>
                <a:gd name="T32" fmla="*/ 2 w 35"/>
                <a:gd name="T33" fmla="*/ 2 h 32"/>
                <a:gd name="T34" fmla="*/ 2 w 35"/>
                <a:gd name="T35" fmla="*/ 1 h 32"/>
                <a:gd name="T36" fmla="*/ 2 w 35"/>
                <a:gd name="T37" fmla="*/ 1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32"/>
                <a:gd name="T59" fmla="*/ 35 w 35"/>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32">
                  <a:moveTo>
                    <a:pt x="28" y="30"/>
                  </a:moveTo>
                  <a:lnTo>
                    <a:pt x="34" y="26"/>
                  </a:lnTo>
                  <a:lnTo>
                    <a:pt x="35" y="24"/>
                  </a:lnTo>
                  <a:lnTo>
                    <a:pt x="35" y="19"/>
                  </a:lnTo>
                  <a:lnTo>
                    <a:pt x="35" y="14"/>
                  </a:lnTo>
                  <a:lnTo>
                    <a:pt x="34" y="4"/>
                  </a:lnTo>
                  <a:lnTo>
                    <a:pt x="28" y="0"/>
                  </a:lnTo>
                  <a:lnTo>
                    <a:pt x="17" y="0"/>
                  </a:lnTo>
                  <a:lnTo>
                    <a:pt x="10" y="0"/>
                  </a:lnTo>
                  <a:lnTo>
                    <a:pt x="4" y="4"/>
                  </a:lnTo>
                  <a:lnTo>
                    <a:pt x="0" y="9"/>
                  </a:lnTo>
                  <a:lnTo>
                    <a:pt x="0" y="15"/>
                  </a:lnTo>
                  <a:lnTo>
                    <a:pt x="4" y="21"/>
                  </a:lnTo>
                  <a:lnTo>
                    <a:pt x="4" y="29"/>
                  </a:lnTo>
                  <a:lnTo>
                    <a:pt x="8" y="30"/>
                  </a:lnTo>
                  <a:lnTo>
                    <a:pt x="10" y="32"/>
                  </a:lnTo>
                  <a:lnTo>
                    <a:pt x="20" y="32"/>
                  </a:lnTo>
                  <a:lnTo>
                    <a:pt x="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8" name="Freeform 61"/>
            <p:cNvSpPr>
              <a:spLocks/>
            </p:cNvSpPr>
            <p:nvPr/>
          </p:nvSpPr>
          <p:spPr bwMode="auto">
            <a:xfrm>
              <a:off x="4591" y="826"/>
              <a:ext cx="6" cy="11"/>
            </a:xfrm>
            <a:custGeom>
              <a:avLst/>
              <a:gdLst>
                <a:gd name="T0" fmla="*/ 0 w 11"/>
                <a:gd name="T1" fmla="*/ 0 h 24"/>
                <a:gd name="T2" fmla="*/ 1 w 11"/>
                <a:gd name="T3" fmla="*/ 0 h 24"/>
                <a:gd name="T4" fmla="*/ 0 w 11"/>
                <a:gd name="T5" fmla="*/ 1 h 24"/>
                <a:gd name="T6" fmla="*/ 0 w 11"/>
                <a:gd name="T7" fmla="*/ 1 h 24"/>
                <a:gd name="T8" fmla="*/ 1 w 11"/>
                <a:gd name="T9" fmla="*/ 1 h 24"/>
                <a:gd name="T10" fmla="*/ 1 w 11"/>
                <a:gd name="T11" fmla="*/ 0 h 24"/>
                <a:gd name="T12" fmla="*/ 1 w 11"/>
                <a:gd name="T13" fmla="*/ 0 h 24"/>
                <a:gd name="T14" fmla="*/ 1 w 11"/>
                <a:gd name="T15" fmla="*/ 0 h 24"/>
                <a:gd name="T16" fmla="*/ 0 w 11"/>
                <a:gd name="T17" fmla="*/ 0 h 24"/>
                <a:gd name="T18" fmla="*/ 0 w 1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4"/>
                <a:gd name="T32" fmla="*/ 11 w 1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4">
                  <a:moveTo>
                    <a:pt x="0" y="4"/>
                  </a:moveTo>
                  <a:lnTo>
                    <a:pt x="3" y="9"/>
                  </a:lnTo>
                  <a:lnTo>
                    <a:pt x="0" y="18"/>
                  </a:lnTo>
                  <a:lnTo>
                    <a:pt x="0" y="24"/>
                  </a:lnTo>
                  <a:lnTo>
                    <a:pt x="8" y="24"/>
                  </a:lnTo>
                  <a:lnTo>
                    <a:pt x="11" y="11"/>
                  </a:lnTo>
                  <a:lnTo>
                    <a:pt x="11" y="3"/>
                  </a:lnTo>
                  <a:lnTo>
                    <a:pt x="5"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79" name="Freeform 62"/>
            <p:cNvSpPr>
              <a:spLocks/>
            </p:cNvSpPr>
            <p:nvPr/>
          </p:nvSpPr>
          <p:spPr bwMode="auto">
            <a:xfrm>
              <a:off x="4594" y="834"/>
              <a:ext cx="7" cy="12"/>
            </a:xfrm>
            <a:custGeom>
              <a:avLst/>
              <a:gdLst>
                <a:gd name="T0" fmla="*/ 0 w 15"/>
                <a:gd name="T1" fmla="*/ 0 h 23"/>
                <a:gd name="T2" fmla="*/ 0 w 15"/>
                <a:gd name="T3" fmla="*/ 1 h 23"/>
                <a:gd name="T4" fmla="*/ 0 w 15"/>
                <a:gd name="T5" fmla="*/ 2 h 23"/>
                <a:gd name="T6" fmla="*/ 0 w 15"/>
                <a:gd name="T7" fmla="*/ 1 h 23"/>
                <a:gd name="T8" fmla="*/ 0 w 15"/>
                <a:gd name="T9" fmla="*/ 0 h 23"/>
                <a:gd name="T10" fmla="*/ 0 w 15"/>
                <a:gd name="T11" fmla="*/ 0 h 23"/>
                <a:gd name="T12" fmla="*/ 0 60000 65536"/>
                <a:gd name="T13" fmla="*/ 0 60000 65536"/>
                <a:gd name="T14" fmla="*/ 0 60000 65536"/>
                <a:gd name="T15" fmla="*/ 0 60000 65536"/>
                <a:gd name="T16" fmla="*/ 0 60000 65536"/>
                <a:gd name="T17" fmla="*/ 0 60000 65536"/>
                <a:gd name="T18" fmla="*/ 0 w 15"/>
                <a:gd name="T19" fmla="*/ 0 h 23"/>
                <a:gd name="T20" fmla="*/ 15 w 1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5" h="23">
                  <a:moveTo>
                    <a:pt x="2" y="0"/>
                  </a:moveTo>
                  <a:lnTo>
                    <a:pt x="15" y="10"/>
                  </a:lnTo>
                  <a:lnTo>
                    <a:pt x="13" y="23"/>
                  </a:lnTo>
                  <a:lnTo>
                    <a:pt x="0" y="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0" name="Freeform 63"/>
            <p:cNvSpPr>
              <a:spLocks/>
            </p:cNvSpPr>
            <p:nvPr/>
          </p:nvSpPr>
          <p:spPr bwMode="auto">
            <a:xfrm>
              <a:off x="4586" y="843"/>
              <a:ext cx="11" cy="10"/>
            </a:xfrm>
            <a:custGeom>
              <a:avLst/>
              <a:gdLst>
                <a:gd name="T0" fmla="*/ 0 w 23"/>
                <a:gd name="T1" fmla="*/ 0 h 20"/>
                <a:gd name="T2" fmla="*/ 1 w 23"/>
                <a:gd name="T3" fmla="*/ 1 h 20"/>
                <a:gd name="T4" fmla="*/ 0 w 23"/>
                <a:gd name="T5" fmla="*/ 1 h 20"/>
                <a:gd name="T6" fmla="*/ 0 w 23"/>
                <a:gd name="T7" fmla="*/ 1 h 20"/>
                <a:gd name="T8" fmla="*/ 0 w 23"/>
                <a:gd name="T9" fmla="*/ 0 h 20"/>
                <a:gd name="T10" fmla="*/ 0 w 23"/>
                <a:gd name="T11" fmla="*/ 0 h 20"/>
                <a:gd name="T12" fmla="*/ 0 60000 65536"/>
                <a:gd name="T13" fmla="*/ 0 60000 65536"/>
                <a:gd name="T14" fmla="*/ 0 60000 65536"/>
                <a:gd name="T15" fmla="*/ 0 60000 65536"/>
                <a:gd name="T16" fmla="*/ 0 60000 65536"/>
                <a:gd name="T17" fmla="*/ 0 60000 65536"/>
                <a:gd name="T18" fmla="*/ 0 w 23"/>
                <a:gd name="T19" fmla="*/ 0 h 20"/>
                <a:gd name="T20" fmla="*/ 23 w 2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3" h="20">
                  <a:moveTo>
                    <a:pt x="8" y="0"/>
                  </a:moveTo>
                  <a:lnTo>
                    <a:pt x="23" y="20"/>
                  </a:lnTo>
                  <a:lnTo>
                    <a:pt x="15" y="18"/>
                  </a:lnTo>
                  <a:lnTo>
                    <a:pt x="0" y="3"/>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1" name="Freeform 64"/>
            <p:cNvSpPr>
              <a:spLocks/>
            </p:cNvSpPr>
            <p:nvPr/>
          </p:nvSpPr>
          <p:spPr bwMode="auto">
            <a:xfrm>
              <a:off x="4579" y="846"/>
              <a:ext cx="7" cy="13"/>
            </a:xfrm>
            <a:custGeom>
              <a:avLst/>
              <a:gdLst>
                <a:gd name="T0" fmla="*/ 1 w 12"/>
                <a:gd name="T1" fmla="*/ 0 h 25"/>
                <a:gd name="T2" fmla="*/ 1 w 12"/>
                <a:gd name="T3" fmla="*/ 2 h 25"/>
                <a:gd name="T4" fmla="*/ 1 w 12"/>
                <a:gd name="T5" fmla="*/ 2 h 25"/>
                <a:gd name="T6" fmla="*/ 0 w 12"/>
                <a:gd name="T7" fmla="*/ 1 h 25"/>
                <a:gd name="T8" fmla="*/ 1 w 12"/>
                <a:gd name="T9" fmla="*/ 0 h 25"/>
                <a:gd name="T10" fmla="*/ 1 w 12"/>
                <a:gd name="T11" fmla="*/ 0 h 25"/>
                <a:gd name="T12" fmla="*/ 0 60000 65536"/>
                <a:gd name="T13" fmla="*/ 0 60000 65536"/>
                <a:gd name="T14" fmla="*/ 0 60000 65536"/>
                <a:gd name="T15" fmla="*/ 0 60000 65536"/>
                <a:gd name="T16" fmla="*/ 0 60000 65536"/>
                <a:gd name="T17" fmla="*/ 0 60000 65536"/>
                <a:gd name="T18" fmla="*/ 0 w 12"/>
                <a:gd name="T19" fmla="*/ 0 h 25"/>
                <a:gd name="T20" fmla="*/ 12 w 1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 h="25">
                  <a:moveTo>
                    <a:pt x="7" y="0"/>
                  </a:moveTo>
                  <a:lnTo>
                    <a:pt x="12" y="23"/>
                  </a:lnTo>
                  <a:lnTo>
                    <a:pt x="5" y="25"/>
                  </a:lnTo>
                  <a:lnTo>
                    <a:pt x="0" y="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2" name="Freeform 65"/>
            <p:cNvSpPr>
              <a:spLocks/>
            </p:cNvSpPr>
            <p:nvPr/>
          </p:nvSpPr>
          <p:spPr bwMode="auto">
            <a:xfrm>
              <a:off x="4570" y="849"/>
              <a:ext cx="8" cy="13"/>
            </a:xfrm>
            <a:custGeom>
              <a:avLst/>
              <a:gdLst>
                <a:gd name="T0" fmla="*/ 1 w 15"/>
                <a:gd name="T1" fmla="*/ 0 h 27"/>
                <a:gd name="T2" fmla="*/ 1 w 15"/>
                <a:gd name="T3" fmla="*/ 1 h 27"/>
                <a:gd name="T4" fmla="*/ 1 w 15"/>
                <a:gd name="T5" fmla="*/ 1 h 27"/>
                <a:gd name="T6" fmla="*/ 0 w 15"/>
                <a:gd name="T7" fmla="*/ 0 h 27"/>
                <a:gd name="T8" fmla="*/ 1 w 15"/>
                <a:gd name="T9" fmla="*/ 0 h 27"/>
                <a:gd name="T10" fmla="*/ 1 w 15"/>
                <a:gd name="T11" fmla="*/ 0 h 27"/>
                <a:gd name="T12" fmla="*/ 0 60000 65536"/>
                <a:gd name="T13" fmla="*/ 0 60000 65536"/>
                <a:gd name="T14" fmla="*/ 0 60000 65536"/>
                <a:gd name="T15" fmla="*/ 0 60000 65536"/>
                <a:gd name="T16" fmla="*/ 0 60000 65536"/>
                <a:gd name="T17" fmla="*/ 0 60000 65536"/>
                <a:gd name="T18" fmla="*/ 0 w 15"/>
                <a:gd name="T19" fmla="*/ 0 h 27"/>
                <a:gd name="T20" fmla="*/ 15 w 15"/>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15" h="27">
                  <a:moveTo>
                    <a:pt x="10" y="0"/>
                  </a:moveTo>
                  <a:lnTo>
                    <a:pt x="15" y="24"/>
                  </a:lnTo>
                  <a:lnTo>
                    <a:pt x="10" y="27"/>
                  </a:lnTo>
                  <a:lnTo>
                    <a:pt x="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3" name="Freeform 66"/>
            <p:cNvSpPr>
              <a:spLocks/>
            </p:cNvSpPr>
            <p:nvPr/>
          </p:nvSpPr>
          <p:spPr bwMode="auto">
            <a:xfrm>
              <a:off x="4560" y="851"/>
              <a:ext cx="8" cy="11"/>
            </a:xfrm>
            <a:custGeom>
              <a:avLst/>
              <a:gdLst>
                <a:gd name="T0" fmla="*/ 1 w 15"/>
                <a:gd name="T1" fmla="*/ 0 h 24"/>
                <a:gd name="T2" fmla="*/ 1 w 15"/>
                <a:gd name="T3" fmla="*/ 1 h 24"/>
                <a:gd name="T4" fmla="*/ 0 w 15"/>
                <a:gd name="T5" fmla="*/ 1 h 24"/>
                <a:gd name="T6" fmla="*/ 1 w 15"/>
                <a:gd name="T7" fmla="*/ 0 h 24"/>
                <a:gd name="T8" fmla="*/ 1 w 15"/>
                <a:gd name="T9" fmla="*/ 0 h 24"/>
                <a:gd name="T10" fmla="*/ 1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10" y="0"/>
                  </a:moveTo>
                  <a:lnTo>
                    <a:pt x="15" y="24"/>
                  </a:lnTo>
                  <a:lnTo>
                    <a:pt x="0" y="24"/>
                  </a:lnTo>
                  <a:lnTo>
                    <a:pt x="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4" name="Freeform 67"/>
            <p:cNvSpPr>
              <a:spLocks/>
            </p:cNvSpPr>
            <p:nvPr/>
          </p:nvSpPr>
          <p:spPr bwMode="auto">
            <a:xfrm>
              <a:off x="4551" y="849"/>
              <a:ext cx="4" cy="13"/>
            </a:xfrm>
            <a:custGeom>
              <a:avLst/>
              <a:gdLst>
                <a:gd name="T0" fmla="*/ 0 w 9"/>
                <a:gd name="T1" fmla="*/ 0 h 25"/>
                <a:gd name="T2" fmla="*/ 0 w 9"/>
                <a:gd name="T3" fmla="*/ 2 h 25"/>
                <a:gd name="T4" fmla="*/ 0 w 9"/>
                <a:gd name="T5" fmla="*/ 2 h 25"/>
                <a:gd name="T6" fmla="*/ 0 w 9"/>
                <a:gd name="T7" fmla="*/ 0 h 25"/>
                <a:gd name="T8" fmla="*/ 0 w 9"/>
                <a:gd name="T9" fmla="*/ 0 h 25"/>
                <a:gd name="T10" fmla="*/ 0 w 9"/>
                <a:gd name="T11" fmla="*/ 0 h 25"/>
                <a:gd name="T12" fmla="*/ 0 60000 65536"/>
                <a:gd name="T13" fmla="*/ 0 60000 65536"/>
                <a:gd name="T14" fmla="*/ 0 60000 65536"/>
                <a:gd name="T15" fmla="*/ 0 60000 65536"/>
                <a:gd name="T16" fmla="*/ 0 60000 65536"/>
                <a:gd name="T17" fmla="*/ 0 60000 65536"/>
                <a:gd name="T18" fmla="*/ 0 w 9"/>
                <a:gd name="T19" fmla="*/ 0 h 25"/>
                <a:gd name="T20" fmla="*/ 9 w 9"/>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9" h="25">
                  <a:moveTo>
                    <a:pt x="8" y="0"/>
                  </a:moveTo>
                  <a:lnTo>
                    <a:pt x="9" y="25"/>
                  </a:lnTo>
                  <a:lnTo>
                    <a:pt x="0" y="25"/>
                  </a:lnTo>
                  <a:lnTo>
                    <a:pt x="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5" name="Freeform 68"/>
            <p:cNvSpPr>
              <a:spLocks/>
            </p:cNvSpPr>
            <p:nvPr/>
          </p:nvSpPr>
          <p:spPr bwMode="auto">
            <a:xfrm>
              <a:off x="4541" y="849"/>
              <a:ext cx="4" cy="13"/>
            </a:xfrm>
            <a:custGeom>
              <a:avLst/>
              <a:gdLst>
                <a:gd name="T0" fmla="*/ 0 w 9"/>
                <a:gd name="T1" fmla="*/ 0 h 27"/>
                <a:gd name="T2" fmla="*/ 0 w 9"/>
                <a:gd name="T3" fmla="*/ 1 h 27"/>
                <a:gd name="T4" fmla="*/ 0 w 9"/>
                <a:gd name="T5" fmla="*/ 1 h 27"/>
                <a:gd name="T6" fmla="*/ 0 w 9"/>
                <a:gd name="T7" fmla="*/ 0 h 27"/>
                <a:gd name="T8" fmla="*/ 0 w 9"/>
                <a:gd name="T9" fmla="*/ 0 h 27"/>
                <a:gd name="T10" fmla="*/ 0 w 9"/>
                <a:gd name="T11" fmla="*/ 0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
                  </a:moveTo>
                  <a:lnTo>
                    <a:pt x="9" y="27"/>
                  </a:lnTo>
                  <a:lnTo>
                    <a:pt x="0" y="24"/>
                  </a:lnTo>
                  <a:lnTo>
                    <a:pt x="4" y="0"/>
                  </a:lnTo>
                  <a:lnTo>
                    <a:pt x="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6" name="Freeform 69"/>
            <p:cNvSpPr>
              <a:spLocks/>
            </p:cNvSpPr>
            <p:nvPr/>
          </p:nvSpPr>
          <p:spPr bwMode="auto">
            <a:xfrm>
              <a:off x="4528" y="846"/>
              <a:ext cx="10" cy="14"/>
            </a:xfrm>
            <a:custGeom>
              <a:avLst/>
              <a:gdLst>
                <a:gd name="T0" fmla="*/ 1 w 20"/>
                <a:gd name="T1" fmla="*/ 1 h 28"/>
                <a:gd name="T2" fmla="*/ 1 w 20"/>
                <a:gd name="T3" fmla="*/ 2 h 28"/>
                <a:gd name="T4" fmla="*/ 0 w 20"/>
                <a:gd name="T5" fmla="*/ 2 h 28"/>
                <a:gd name="T6" fmla="*/ 1 w 20"/>
                <a:gd name="T7" fmla="*/ 0 h 28"/>
                <a:gd name="T8" fmla="*/ 1 w 20"/>
                <a:gd name="T9" fmla="*/ 1 h 28"/>
                <a:gd name="T10" fmla="*/ 1 w 20"/>
                <a:gd name="T11" fmla="*/ 1 h 28"/>
                <a:gd name="T12" fmla="*/ 0 60000 65536"/>
                <a:gd name="T13" fmla="*/ 0 60000 65536"/>
                <a:gd name="T14" fmla="*/ 0 60000 65536"/>
                <a:gd name="T15" fmla="*/ 0 60000 65536"/>
                <a:gd name="T16" fmla="*/ 0 60000 65536"/>
                <a:gd name="T17" fmla="*/ 0 60000 65536"/>
                <a:gd name="T18" fmla="*/ 0 w 20"/>
                <a:gd name="T19" fmla="*/ 0 h 28"/>
                <a:gd name="T20" fmla="*/ 20 w 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0" h="28">
                  <a:moveTo>
                    <a:pt x="20" y="5"/>
                  </a:moveTo>
                  <a:lnTo>
                    <a:pt x="11" y="28"/>
                  </a:lnTo>
                  <a:lnTo>
                    <a:pt x="0" y="23"/>
                  </a:lnTo>
                  <a:lnTo>
                    <a:pt x="14" y="0"/>
                  </a:lnTo>
                  <a:lnTo>
                    <a:pt x="2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7" name="Freeform 70"/>
            <p:cNvSpPr>
              <a:spLocks/>
            </p:cNvSpPr>
            <p:nvPr/>
          </p:nvSpPr>
          <p:spPr bwMode="auto">
            <a:xfrm>
              <a:off x="4519" y="841"/>
              <a:ext cx="9" cy="13"/>
            </a:xfrm>
            <a:custGeom>
              <a:avLst/>
              <a:gdLst>
                <a:gd name="T0" fmla="*/ 2 w 16"/>
                <a:gd name="T1" fmla="*/ 0 h 28"/>
                <a:gd name="T2" fmla="*/ 1 w 16"/>
                <a:gd name="T3" fmla="*/ 1 h 28"/>
                <a:gd name="T4" fmla="*/ 0 w 16"/>
                <a:gd name="T5" fmla="*/ 1 h 28"/>
                <a:gd name="T6" fmla="*/ 1 w 16"/>
                <a:gd name="T7" fmla="*/ 0 h 28"/>
                <a:gd name="T8" fmla="*/ 2 w 16"/>
                <a:gd name="T9" fmla="*/ 0 h 28"/>
                <a:gd name="T10" fmla="*/ 2 w 16"/>
                <a:gd name="T11" fmla="*/ 0 h 28"/>
                <a:gd name="T12" fmla="*/ 0 60000 65536"/>
                <a:gd name="T13" fmla="*/ 0 60000 65536"/>
                <a:gd name="T14" fmla="*/ 0 60000 65536"/>
                <a:gd name="T15" fmla="*/ 0 60000 65536"/>
                <a:gd name="T16" fmla="*/ 0 60000 65536"/>
                <a:gd name="T17" fmla="*/ 0 60000 65536"/>
                <a:gd name="T18" fmla="*/ 0 w 16"/>
                <a:gd name="T19" fmla="*/ 0 h 28"/>
                <a:gd name="T20" fmla="*/ 16 w 16"/>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6" h="28">
                  <a:moveTo>
                    <a:pt x="16" y="8"/>
                  </a:moveTo>
                  <a:lnTo>
                    <a:pt x="7" y="28"/>
                  </a:lnTo>
                  <a:lnTo>
                    <a:pt x="0" y="20"/>
                  </a:lnTo>
                  <a:lnTo>
                    <a:pt x="7" y="0"/>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8" name="Freeform 71"/>
            <p:cNvSpPr>
              <a:spLocks/>
            </p:cNvSpPr>
            <p:nvPr/>
          </p:nvSpPr>
          <p:spPr bwMode="auto">
            <a:xfrm>
              <a:off x="4513" y="820"/>
              <a:ext cx="13" cy="13"/>
            </a:xfrm>
            <a:custGeom>
              <a:avLst/>
              <a:gdLst>
                <a:gd name="T0" fmla="*/ 2 w 26"/>
                <a:gd name="T1" fmla="*/ 2 h 26"/>
                <a:gd name="T2" fmla="*/ 0 w 26"/>
                <a:gd name="T3" fmla="*/ 1 h 26"/>
                <a:gd name="T4" fmla="*/ 1 w 26"/>
                <a:gd name="T5" fmla="*/ 0 h 26"/>
                <a:gd name="T6" fmla="*/ 2 w 26"/>
                <a:gd name="T7" fmla="*/ 2 h 26"/>
                <a:gd name="T8" fmla="*/ 2 w 26"/>
                <a:gd name="T9" fmla="*/ 2 h 26"/>
                <a:gd name="T10" fmla="*/ 2 w 26"/>
                <a:gd name="T11" fmla="*/ 2 h 26"/>
                <a:gd name="T12" fmla="*/ 0 60000 65536"/>
                <a:gd name="T13" fmla="*/ 0 60000 65536"/>
                <a:gd name="T14" fmla="*/ 0 60000 65536"/>
                <a:gd name="T15" fmla="*/ 0 60000 65536"/>
                <a:gd name="T16" fmla="*/ 0 60000 65536"/>
                <a:gd name="T17" fmla="*/ 0 60000 65536"/>
                <a:gd name="T18" fmla="*/ 0 w 26"/>
                <a:gd name="T19" fmla="*/ 0 h 26"/>
                <a:gd name="T20" fmla="*/ 26 w 26"/>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6" h="26">
                  <a:moveTo>
                    <a:pt x="20" y="26"/>
                  </a:moveTo>
                  <a:lnTo>
                    <a:pt x="0" y="11"/>
                  </a:lnTo>
                  <a:lnTo>
                    <a:pt x="9" y="0"/>
                  </a:lnTo>
                  <a:lnTo>
                    <a:pt x="26" y="20"/>
                  </a:lnTo>
                  <a:lnTo>
                    <a:pt x="2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89" name="Freeform 72"/>
            <p:cNvSpPr>
              <a:spLocks/>
            </p:cNvSpPr>
            <p:nvPr/>
          </p:nvSpPr>
          <p:spPr bwMode="auto">
            <a:xfrm>
              <a:off x="4520" y="811"/>
              <a:ext cx="13" cy="15"/>
            </a:xfrm>
            <a:custGeom>
              <a:avLst/>
              <a:gdLst>
                <a:gd name="T0" fmla="*/ 2 w 25"/>
                <a:gd name="T1" fmla="*/ 2 h 29"/>
                <a:gd name="T2" fmla="*/ 0 w 25"/>
                <a:gd name="T3" fmla="*/ 1 h 29"/>
                <a:gd name="T4" fmla="*/ 1 w 25"/>
                <a:gd name="T5" fmla="*/ 0 h 29"/>
                <a:gd name="T6" fmla="*/ 2 w 25"/>
                <a:gd name="T7" fmla="*/ 2 h 29"/>
                <a:gd name="T8" fmla="*/ 2 w 25"/>
                <a:gd name="T9" fmla="*/ 2 h 29"/>
                <a:gd name="T10" fmla="*/ 2 w 25"/>
                <a:gd name="T11" fmla="*/ 2 h 29"/>
                <a:gd name="T12" fmla="*/ 0 60000 65536"/>
                <a:gd name="T13" fmla="*/ 0 60000 65536"/>
                <a:gd name="T14" fmla="*/ 0 60000 65536"/>
                <a:gd name="T15" fmla="*/ 0 60000 65536"/>
                <a:gd name="T16" fmla="*/ 0 60000 65536"/>
                <a:gd name="T17" fmla="*/ 0 60000 65536"/>
                <a:gd name="T18" fmla="*/ 0 w 25"/>
                <a:gd name="T19" fmla="*/ 0 h 29"/>
                <a:gd name="T20" fmla="*/ 25 w 25"/>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5" h="29">
                  <a:moveTo>
                    <a:pt x="20" y="29"/>
                  </a:moveTo>
                  <a:lnTo>
                    <a:pt x="0" y="9"/>
                  </a:lnTo>
                  <a:lnTo>
                    <a:pt x="6" y="0"/>
                  </a:lnTo>
                  <a:lnTo>
                    <a:pt x="25" y="24"/>
                  </a:lnTo>
                  <a:lnTo>
                    <a:pt x="2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0" name="Freeform 73"/>
            <p:cNvSpPr>
              <a:spLocks/>
            </p:cNvSpPr>
            <p:nvPr/>
          </p:nvSpPr>
          <p:spPr bwMode="auto">
            <a:xfrm>
              <a:off x="4529" y="806"/>
              <a:ext cx="10" cy="14"/>
            </a:xfrm>
            <a:custGeom>
              <a:avLst/>
              <a:gdLst>
                <a:gd name="T0" fmla="*/ 1 w 20"/>
                <a:gd name="T1" fmla="*/ 2 h 28"/>
                <a:gd name="T2" fmla="*/ 0 w 20"/>
                <a:gd name="T3" fmla="*/ 1 h 28"/>
                <a:gd name="T4" fmla="*/ 1 w 20"/>
                <a:gd name="T5" fmla="*/ 0 h 28"/>
                <a:gd name="T6" fmla="*/ 1 w 20"/>
                <a:gd name="T7" fmla="*/ 2 h 28"/>
                <a:gd name="T8" fmla="*/ 1 w 20"/>
                <a:gd name="T9" fmla="*/ 2 h 28"/>
                <a:gd name="T10" fmla="*/ 1 w 20"/>
                <a:gd name="T11" fmla="*/ 2 h 28"/>
                <a:gd name="T12" fmla="*/ 0 60000 65536"/>
                <a:gd name="T13" fmla="*/ 0 60000 65536"/>
                <a:gd name="T14" fmla="*/ 0 60000 65536"/>
                <a:gd name="T15" fmla="*/ 0 60000 65536"/>
                <a:gd name="T16" fmla="*/ 0 60000 65536"/>
                <a:gd name="T17" fmla="*/ 0 60000 65536"/>
                <a:gd name="T18" fmla="*/ 0 w 20"/>
                <a:gd name="T19" fmla="*/ 0 h 28"/>
                <a:gd name="T20" fmla="*/ 20 w 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0" h="28">
                  <a:moveTo>
                    <a:pt x="12" y="28"/>
                  </a:moveTo>
                  <a:lnTo>
                    <a:pt x="0" y="5"/>
                  </a:lnTo>
                  <a:lnTo>
                    <a:pt x="11" y="0"/>
                  </a:lnTo>
                  <a:lnTo>
                    <a:pt x="20" y="25"/>
                  </a:lnTo>
                  <a:lnTo>
                    <a:pt x="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1" name="Freeform 74"/>
            <p:cNvSpPr>
              <a:spLocks/>
            </p:cNvSpPr>
            <p:nvPr/>
          </p:nvSpPr>
          <p:spPr bwMode="auto">
            <a:xfrm>
              <a:off x="4541" y="799"/>
              <a:ext cx="9" cy="17"/>
            </a:xfrm>
            <a:custGeom>
              <a:avLst/>
              <a:gdLst>
                <a:gd name="T0" fmla="*/ 0 w 19"/>
                <a:gd name="T1" fmla="*/ 2 h 34"/>
                <a:gd name="T2" fmla="*/ 0 w 19"/>
                <a:gd name="T3" fmla="*/ 1 h 34"/>
                <a:gd name="T4" fmla="*/ 1 w 19"/>
                <a:gd name="T5" fmla="*/ 0 h 34"/>
                <a:gd name="T6" fmla="*/ 1 w 19"/>
                <a:gd name="T7" fmla="*/ 2 h 34"/>
                <a:gd name="T8" fmla="*/ 0 w 19"/>
                <a:gd name="T9" fmla="*/ 2 h 34"/>
                <a:gd name="T10" fmla="*/ 0 w 19"/>
                <a:gd name="T11" fmla="*/ 2 h 34"/>
                <a:gd name="T12" fmla="*/ 0 60000 65536"/>
                <a:gd name="T13" fmla="*/ 0 60000 65536"/>
                <a:gd name="T14" fmla="*/ 0 60000 65536"/>
                <a:gd name="T15" fmla="*/ 0 60000 65536"/>
                <a:gd name="T16" fmla="*/ 0 60000 65536"/>
                <a:gd name="T17" fmla="*/ 0 60000 65536"/>
                <a:gd name="T18" fmla="*/ 0 w 19"/>
                <a:gd name="T19" fmla="*/ 0 h 34"/>
                <a:gd name="T20" fmla="*/ 19 w 1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9" h="34">
                  <a:moveTo>
                    <a:pt x="8" y="34"/>
                  </a:moveTo>
                  <a:lnTo>
                    <a:pt x="0" y="8"/>
                  </a:lnTo>
                  <a:lnTo>
                    <a:pt x="19" y="0"/>
                  </a:lnTo>
                  <a:lnTo>
                    <a:pt x="19" y="34"/>
                  </a:lnTo>
                  <a:lnTo>
                    <a:pt x="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2" name="Freeform 75"/>
            <p:cNvSpPr>
              <a:spLocks/>
            </p:cNvSpPr>
            <p:nvPr/>
          </p:nvSpPr>
          <p:spPr bwMode="auto">
            <a:xfrm>
              <a:off x="4554" y="800"/>
              <a:ext cx="6" cy="14"/>
            </a:xfrm>
            <a:custGeom>
              <a:avLst/>
              <a:gdLst>
                <a:gd name="T0" fmla="*/ 1 w 11"/>
                <a:gd name="T1" fmla="*/ 1 h 29"/>
                <a:gd name="T2" fmla="*/ 0 w 11"/>
                <a:gd name="T3" fmla="*/ 0 h 29"/>
                <a:gd name="T4" fmla="*/ 1 w 11"/>
                <a:gd name="T5" fmla="*/ 0 h 29"/>
                <a:gd name="T6" fmla="*/ 1 w 11"/>
                <a:gd name="T7" fmla="*/ 1 h 29"/>
                <a:gd name="T8" fmla="*/ 1 w 11"/>
                <a:gd name="T9" fmla="*/ 1 h 29"/>
                <a:gd name="T10" fmla="*/ 1 w 11"/>
                <a:gd name="T11" fmla="*/ 1 h 29"/>
                <a:gd name="T12" fmla="*/ 0 60000 65536"/>
                <a:gd name="T13" fmla="*/ 0 60000 65536"/>
                <a:gd name="T14" fmla="*/ 0 60000 65536"/>
                <a:gd name="T15" fmla="*/ 0 60000 65536"/>
                <a:gd name="T16" fmla="*/ 0 60000 65536"/>
                <a:gd name="T17" fmla="*/ 0 60000 65536"/>
                <a:gd name="T18" fmla="*/ 0 w 11"/>
                <a:gd name="T19" fmla="*/ 0 h 29"/>
                <a:gd name="T20" fmla="*/ 11 w 1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1" h="29">
                  <a:moveTo>
                    <a:pt x="1" y="24"/>
                  </a:moveTo>
                  <a:lnTo>
                    <a:pt x="0" y="0"/>
                  </a:lnTo>
                  <a:lnTo>
                    <a:pt x="11" y="0"/>
                  </a:lnTo>
                  <a:lnTo>
                    <a:pt x="9" y="29"/>
                  </a:lnTo>
                  <a:lnTo>
                    <a:pt x="1"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3" name="Freeform 76"/>
            <p:cNvSpPr>
              <a:spLocks/>
            </p:cNvSpPr>
            <p:nvPr/>
          </p:nvSpPr>
          <p:spPr bwMode="auto">
            <a:xfrm>
              <a:off x="4563" y="800"/>
              <a:ext cx="7" cy="14"/>
            </a:xfrm>
            <a:custGeom>
              <a:avLst/>
              <a:gdLst>
                <a:gd name="T0" fmla="*/ 0 w 15"/>
                <a:gd name="T1" fmla="*/ 1 h 29"/>
                <a:gd name="T2" fmla="*/ 0 w 15"/>
                <a:gd name="T3" fmla="*/ 0 h 29"/>
                <a:gd name="T4" fmla="*/ 0 w 15"/>
                <a:gd name="T5" fmla="*/ 0 h 29"/>
                <a:gd name="T6" fmla="*/ 0 w 15"/>
                <a:gd name="T7" fmla="*/ 1 h 29"/>
                <a:gd name="T8" fmla="*/ 0 w 15"/>
                <a:gd name="T9" fmla="*/ 1 h 29"/>
                <a:gd name="T10" fmla="*/ 0 w 15"/>
                <a:gd name="T11" fmla="*/ 1 h 29"/>
                <a:gd name="T12" fmla="*/ 0 60000 65536"/>
                <a:gd name="T13" fmla="*/ 0 60000 65536"/>
                <a:gd name="T14" fmla="*/ 0 60000 65536"/>
                <a:gd name="T15" fmla="*/ 0 60000 65536"/>
                <a:gd name="T16" fmla="*/ 0 60000 65536"/>
                <a:gd name="T17" fmla="*/ 0 60000 65536"/>
                <a:gd name="T18" fmla="*/ 0 w 15"/>
                <a:gd name="T19" fmla="*/ 0 h 29"/>
                <a:gd name="T20" fmla="*/ 15 w 15"/>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5" h="29">
                  <a:moveTo>
                    <a:pt x="5" y="29"/>
                  </a:moveTo>
                  <a:lnTo>
                    <a:pt x="0" y="0"/>
                  </a:lnTo>
                  <a:lnTo>
                    <a:pt x="15" y="0"/>
                  </a:lnTo>
                  <a:lnTo>
                    <a:pt x="11" y="27"/>
                  </a:lnTo>
                  <a:lnTo>
                    <a:pt x="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4" name="Freeform 77"/>
            <p:cNvSpPr>
              <a:spLocks/>
            </p:cNvSpPr>
            <p:nvPr/>
          </p:nvSpPr>
          <p:spPr bwMode="auto">
            <a:xfrm>
              <a:off x="4574" y="799"/>
              <a:ext cx="7" cy="18"/>
            </a:xfrm>
            <a:custGeom>
              <a:avLst/>
              <a:gdLst>
                <a:gd name="T0" fmla="*/ 0 w 13"/>
                <a:gd name="T1" fmla="*/ 2 h 37"/>
                <a:gd name="T2" fmla="*/ 0 w 13"/>
                <a:gd name="T3" fmla="*/ 0 h 37"/>
                <a:gd name="T4" fmla="*/ 1 w 13"/>
                <a:gd name="T5" fmla="*/ 0 h 37"/>
                <a:gd name="T6" fmla="*/ 1 w 13"/>
                <a:gd name="T7" fmla="*/ 2 h 37"/>
                <a:gd name="T8" fmla="*/ 0 w 13"/>
                <a:gd name="T9" fmla="*/ 2 h 37"/>
                <a:gd name="T10" fmla="*/ 0 w 13"/>
                <a:gd name="T11" fmla="*/ 2 h 37"/>
                <a:gd name="T12" fmla="*/ 0 60000 65536"/>
                <a:gd name="T13" fmla="*/ 0 60000 65536"/>
                <a:gd name="T14" fmla="*/ 0 60000 65536"/>
                <a:gd name="T15" fmla="*/ 0 60000 65536"/>
                <a:gd name="T16" fmla="*/ 0 60000 65536"/>
                <a:gd name="T17" fmla="*/ 0 60000 65536"/>
                <a:gd name="T18" fmla="*/ 0 w 13"/>
                <a:gd name="T19" fmla="*/ 0 h 37"/>
                <a:gd name="T20" fmla="*/ 13 w 1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3" h="37">
                  <a:moveTo>
                    <a:pt x="0" y="34"/>
                  </a:moveTo>
                  <a:lnTo>
                    <a:pt x="0" y="0"/>
                  </a:lnTo>
                  <a:lnTo>
                    <a:pt x="13" y="3"/>
                  </a:lnTo>
                  <a:lnTo>
                    <a:pt x="7" y="37"/>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5" name="Freeform 78"/>
            <p:cNvSpPr>
              <a:spLocks/>
            </p:cNvSpPr>
            <p:nvPr/>
          </p:nvSpPr>
          <p:spPr bwMode="auto">
            <a:xfrm>
              <a:off x="4582" y="802"/>
              <a:ext cx="6" cy="17"/>
            </a:xfrm>
            <a:custGeom>
              <a:avLst/>
              <a:gdLst>
                <a:gd name="T0" fmla="*/ 0 w 12"/>
                <a:gd name="T1" fmla="*/ 3 h 32"/>
                <a:gd name="T2" fmla="*/ 1 w 12"/>
                <a:gd name="T3" fmla="*/ 0 h 32"/>
                <a:gd name="T4" fmla="*/ 1 w 12"/>
                <a:gd name="T5" fmla="*/ 1 h 32"/>
                <a:gd name="T6" fmla="*/ 1 w 12"/>
                <a:gd name="T7" fmla="*/ 3 h 32"/>
                <a:gd name="T8" fmla="*/ 0 w 12"/>
                <a:gd name="T9" fmla="*/ 3 h 32"/>
                <a:gd name="T10" fmla="*/ 0 w 12"/>
                <a:gd name="T11" fmla="*/ 3 h 32"/>
                <a:gd name="T12" fmla="*/ 0 60000 65536"/>
                <a:gd name="T13" fmla="*/ 0 60000 65536"/>
                <a:gd name="T14" fmla="*/ 0 60000 65536"/>
                <a:gd name="T15" fmla="*/ 0 60000 65536"/>
                <a:gd name="T16" fmla="*/ 0 60000 65536"/>
                <a:gd name="T17" fmla="*/ 0 60000 65536"/>
                <a:gd name="T18" fmla="*/ 0 w 12"/>
                <a:gd name="T19" fmla="*/ 0 h 32"/>
                <a:gd name="T20" fmla="*/ 12 w 1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2" h="32">
                  <a:moveTo>
                    <a:pt x="0" y="30"/>
                  </a:moveTo>
                  <a:lnTo>
                    <a:pt x="6" y="0"/>
                  </a:lnTo>
                  <a:lnTo>
                    <a:pt x="12" y="6"/>
                  </a:lnTo>
                  <a:lnTo>
                    <a:pt x="4" y="32"/>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6" name="Freeform 79"/>
            <p:cNvSpPr>
              <a:spLocks/>
            </p:cNvSpPr>
            <p:nvPr/>
          </p:nvSpPr>
          <p:spPr bwMode="auto">
            <a:xfrm>
              <a:off x="4589" y="808"/>
              <a:ext cx="8" cy="18"/>
            </a:xfrm>
            <a:custGeom>
              <a:avLst/>
              <a:gdLst>
                <a:gd name="T0" fmla="*/ 0 w 15"/>
                <a:gd name="T1" fmla="*/ 2 h 35"/>
                <a:gd name="T2" fmla="*/ 1 w 15"/>
                <a:gd name="T3" fmla="*/ 0 h 35"/>
                <a:gd name="T4" fmla="*/ 1 w 15"/>
                <a:gd name="T5" fmla="*/ 1 h 35"/>
                <a:gd name="T6" fmla="*/ 1 w 15"/>
                <a:gd name="T7" fmla="*/ 3 h 35"/>
                <a:gd name="T8" fmla="*/ 0 w 15"/>
                <a:gd name="T9" fmla="*/ 2 h 35"/>
                <a:gd name="T10" fmla="*/ 0 w 15"/>
                <a:gd name="T11" fmla="*/ 2 h 35"/>
                <a:gd name="T12" fmla="*/ 0 60000 65536"/>
                <a:gd name="T13" fmla="*/ 0 60000 65536"/>
                <a:gd name="T14" fmla="*/ 0 60000 65536"/>
                <a:gd name="T15" fmla="*/ 0 60000 65536"/>
                <a:gd name="T16" fmla="*/ 0 60000 65536"/>
                <a:gd name="T17" fmla="*/ 0 60000 65536"/>
                <a:gd name="T18" fmla="*/ 0 w 15"/>
                <a:gd name="T19" fmla="*/ 0 h 35"/>
                <a:gd name="T20" fmla="*/ 15 w 15"/>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5" h="35">
                  <a:moveTo>
                    <a:pt x="0" y="28"/>
                  </a:moveTo>
                  <a:lnTo>
                    <a:pt x="4" y="0"/>
                  </a:lnTo>
                  <a:lnTo>
                    <a:pt x="15" y="11"/>
                  </a:lnTo>
                  <a:lnTo>
                    <a:pt x="2" y="35"/>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7" name="Freeform 80"/>
            <p:cNvSpPr>
              <a:spLocks/>
            </p:cNvSpPr>
            <p:nvPr/>
          </p:nvSpPr>
          <p:spPr bwMode="auto">
            <a:xfrm>
              <a:off x="4594" y="817"/>
              <a:ext cx="9" cy="13"/>
            </a:xfrm>
            <a:custGeom>
              <a:avLst/>
              <a:gdLst>
                <a:gd name="T0" fmla="*/ 1 w 17"/>
                <a:gd name="T1" fmla="*/ 2 h 25"/>
                <a:gd name="T2" fmla="*/ 1 w 17"/>
                <a:gd name="T3" fmla="*/ 0 h 25"/>
                <a:gd name="T4" fmla="*/ 2 w 17"/>
                <a:gd name="T5" fmla="*/ 1 h 25"/>
                <a:gd name="T6" fmla="*/ 0 w 17"/>
                <a:gd name="T7" fmla="*/ 2 h 25"/>
                <a:gd name="T8" fmla="*/ 1 w 17"/>
                <a:gd name="T9" fmla="*/ 2 h 25"/>
                <a:gd name="T10" fmla="*/ 1 w 17"/>
                <a:gd name="T11" fmla="*/ 2 h 25"/>
                <a:gd name="T12" fmla="*/ 0 60000 65536"/>
                <a:gd name="T13" fmla="*/ 0 60000 65536"/>
                <a:gd name="T14" fmla="*/ 0 60000 65536"/>
                <a:gd name="T15" fmla="*/ 0 60000 65536"/>
                <a:gd name="T16" fmla="*/ 0 60000 65536"/>
                <a:gd name="T17" fmla="*/ 0 60000 65536"/>
                <a:gd name="T18" fmla="*/ 0 w 17"/>
                <a:gd name="T19" fmla="*/ 0 h 25"/>
                <a:gd name="T20" fmla="*/ 17 w 17"/>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7" h="25">
                  <a:moveTo>
                    <a:pt x="2" y="20"/>
                  </a:moveTo>
                  <a:lnTo>
                    <a:pt x="13" y="0"/>
                  </a:lnTo>
                  <a:lnTo>
                    <a:pt x="17" y="9"/>
                  </a:lnTo>
                  <a:lnTo>
                    <a:pt x="0" y="25"/>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8" name="Freeform 81"/>
            <p:cNvSpPr>
              <a:spLocks/>
            </p:cNvSpPr>
            <p:nvPr/>
          </p:nvSpPr>
          <p:spPr bwMode="auto">
            <a:xfrm>
              <a:off x="4518" y="882"/>
              <a:ext cx="34" cy="58"/>
            </a:xfrm>
            <a:custGeom>
              <a:avLst/>
              <a:gdLst>
                <a:gd name="T0" fmla="*/ 2 w 69"/>
                <a:gd name="T1" fmla="*/ 0 h 117"/>
                <a:gd name="T2" fmla="*/ 2 w 69"/>
                <a:gd name="T3" fmla="*/ 0 h 117"/>
                <a:gd name="T4" fmla="*/ 1 w 69"/>
                <a:gd name="T5" fmla="*/ 0 h 117"/>
                <a:gd name="T6" fmla="*/ 0 w 69"/>
                <a:gd name="T7" fmla="*/ 0 h 117"/>
                <a:gd name="T8" fmla="*/ 0 w 69"/>
                <a:gd name="T9" fmla="*/ 1 h 117"/>
                <a:gd name="T10" fmla="*/ 0 w 69"/>
                <a:gd name="T11" fmla="*/ 2 h 117"/>
                <a:gd name="T12" fmla="*/ 0 w 69"/>
                <a:gd name="T13" fmla="*/ 3 h 117"/>
                <a:gd name="T14" fmla="*/ 0 w 69"/>
                <a:gd name="T15" fmla="*/ 4 h 117"/>
                <a:gd name="T16" fmla="*/ 1 w 69"/>
                <a:gd name="T17" fmla="*/ 6 h 117"/>
                <a:gd name="T18" fmla="*/ 1 w 69"/>
                <a:gd name="T19" fmla="*/ 7 h 117"/>
                <a:gd name="T20" fmla="*/ 2 w 69"/>
                <a:gd name="T21" fmla="*/ 7 h 117"/>
                <a:gd name="T22" fmla="*/ 3 w 69"/>
                <a:gd name="T23" fmla="*/ 6 h 117"/>
                <a:gd name="T24" fmla="*/ 4 w 69"/>
                <a:gd name="T25" fmla="*/ 6 h 117"/>
                <a:gd name="T26" fmla="*/ 4 w 69"/>
                <a:gd name="T27" fmla="*/ 4 h 117"/>
                <a:gd name="T28" fmla="*/ 4 w 69"/>
                <a:gd name="T29" fmla="*/ 4 h 117"/>
                <a:gd name="T30" fmla="*/ 3 w 69"/>
                <a:gd name="T31" fmla="*/ 4 h 117"/>
                <a:gd name="T32" fmla="*/ 3 w 69"/>
                <a:gd name="T33" fmla="*/ 5 h 117"/>
                <a:gd name="T34" fmla="*/ 2 w 69"/>
                <a:gd name="T35" fmla="*/ 6 h 117"/>
                <a:gd name="T36" fmla="*/ 1 w 69"/>
                <a:gd name="T37" fmla="*/ 6 h 117"/>
                <a:gd name="T38" fmla="*/ 1 w 69"/>
                <a:gd name="T39" fmla="*/ 4 h 117"/>
                <a:gd name="T40" fmla="*/ 1 w 69"/>
                <a:gd name="T41" fmla="*/ 3 h 117"/>
                <a:gd name="T42" fmla="*/ 1 w 69"/>
                <a:gd name="T43" fmla="*/ 1 h 117"/>
                <a:gd name="T44" fmla="*/ 1 w 69"/>
                <a:gd name="T45" fmla="*/ 0 h 117"/>
                <a:gd name="T46" fmla="*/ 2 w 69"/>
                <a:gd name="T47" fmla="*/ 1 h 117"/>
                <a:gd name="T48" fmla="*/ 2 w 69"/>
                <a:gd name="T49" fmla="*/ 0 h 117"/>
                <a:gd name="T50" fmla="*/ 2 w 69"/>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
                <a:gd name="T79" fmla="*/ 0 h 117"/>
                <a:gd name="T80" fmla="*/ 69 w 69"/>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 h="117">
                  <a:moveTo>
                    <a:pt x="46" y="12"/>
                  </a:moveTo>
                  <a:lnTo>
                    <a:pt x="40" y="7"/>
                  </a:lnTo>
                  <a:lnTo>
                    <a:pt x="28" y="0"/>
                  </a:lnTo>
                  <a:lnTo>
                    <a:pt x="10" y="3"/>
                  </a:lnTo>
                  <a:lnTo>
                    <a:pt x="0" y="18"/>
                  </a:lnTo>
                  <a:lnTo>
                    <a:pt x="4" y="33"/>
                  </a:lnTo>
                  <a:lnTo>
                    <a:pt x="8" y="53"/>
                  </a:lnTo>
                  <a:lnTo>
                    <a:pt x="10" y="73"/>
                  </a:lnTo>
                  <a:lnTo>
                    <a:pt x="16" y="99"/>
                  </a:lnTo>
                  <a:lnTo>
                    <a:pt x="25" y="117"/>
                  </a:lnTo>
                  <a:lnTo>
                    <a:pt x="45" y="117"/>
                  </a:lnTo>
                  <a:lnTo>
                    <a:pt x="60" y="108"/>
                  </a:lnTo>
                  <a:lnTo>
                    <a:pt x="69" y="99"/>
                  </a:lnTo>
                  <a:lnTo>
                    <a:pt x="69" y="79"/>
                  </a:lnTo>
                  <a:lnTo>
                    <a:pt x="66" y="67"/>
                  </a:lnTo>
                  <a:lnTo>
                    <a:pt x="51" y="69"/>
                  </a:lnTo>
                  <a:lnTo>
                    <a:pt x="55" y="89"/>
                  </a:lnTo>
                  <a:lnTo>
                    <a:pt x="46" y="102"/>
                  </a:lnTo>
                  <a:lnTo>
                    <a:pt x="31" y="104"/>
                  </a:lnTo>
                  <a:lnTo>
                    <a:pt x="23" y="79"/>
                  </a:lnTo>
                  <a:lnTo>
                    <a:pt x="19" y="55"/>
                  </a:lnTo>
                  <a:lnTo>
                    <a:pt x="16" y="28"/>
                  </a:lnTo>
                  <a:lnTo>
                    <a:pt x="20" y="15"/>
                  </a:lnTo>
                  <a:lnTo>
                    <a:pt x="39" y="23"/>
                  </a:lnTo>
                  <a:lnTo>
                    <a:pt x="4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899" name="Freeform 82"/>
            <p:cNvSpPr>
              <a:spLocks/>
            </p:cNvSpPr>
            <p:nvPr/>
          </p:nvSpPr>
          <p:spPr bwMode="auto">
            <a:xfrm>
              <a:off x="4297" y="1254"/>
              <a:ext cx="166" cy="163"/>
            </a:xfrm>
            <a:custGeom>
              <a:avLst/>
              <a:gdLst>
                <a:gd name="T0" fmla="*/ 20 w 333"/>
                <a:gd name="T1" fmla="*/ 0 h 324"/>
                <a:gd name="T2" fmla="*/ 20 w 333"/>
                <a:gd name="T3" fmla="*/ 1 h 324"/>
                <a:gd name="T4" fmla="*/ 20 w 333"/>
                <a:gd name="T5" fmla="*/ 2 h 324"/>
                <a:gd name="T6" fmla="*/ 19 w 333"/>
                <a:gd name="T7" fmla="*/ 4 h 324"/>
                <a:gd name="T8" fmla="*/ 19 w 333"/>
                <a:gd name="T9" fmla="*/ 5 h 324"/>
                <a:gd name="T10" fmla="*/ 19 w 333"/>
                <a:gd name="T11" fmla="*/ 6 h 324"/>
                <a:gd name="T12" fmla="*/ 18 w 333"/>
                <a:gd name="T13" fmla="*/ 7 h 324"/>
                <a:gd name="T14" fmla="*/ 18 w 333"/>
                <a:gd name="T15" fmla="*/ 9 h 324"/>
                <a:gd name="T16" fmla="*/ 17 w 333"/>
                <a:gd name="T17" fmla="*/ 9 h 324"/>
                <a:gd name="T18" fmla="*/ 17 w 333"/>
                <a:gd name="T19" fmla="*/ 11 h 324"/>
                <a:gd name="T20" fmla="*/ 17 w 333"/>
                <a:gd name="T21" fmla="*/ 12 h 324"/>
                <a:gd name="T22" fmla="*/ 16 w 333"/>
                <a:gd name="T23" fmla="*/ 14 h 324"/>
                <a:gd name="T24" fmla="*/ 15 w 333"/>
                <a:gd name="T25" fmla="*/ 16 h 324"/>
                <a:gd name="T26" fmla="*/ 14 w 333"/>
                <a:gd name="T27" fmla="*/ 17 h 324"/>
                <a:gd name="T28" fmla="*/ 13 w 333"/>
                <a:gd name="T29" fmla="*/ 19 h 324"/>
                <a:gd name="T30" fmla="*/ 11 w 333"/>
                <a:gd name="T31" fmla="*/ 20 h 324"/>
                <a:gd name="T32" fmla="*/ 9 w 333"/>
                <a:gd name="T33" fmla="*/ 21 h 324"/>
                <a:gd name="T34" fmla="*/ 8 w 333"/>
                <a:gd name="T35" fmla="*/ 21 h 324"/>
                <a:gd name="T36" fmla="*/ 5 w 333"/>
                <a:gd name="T37" fmla="*/ 20 h 324"/>
                <a:gd name="T38" fmla="*/ 4 w 333"/>
                <a:gd name="T39" fmla="*/ 20 h 324"/>
                <a:gd name="T40" fmla="*/ 3 w 333"/>
                <a:gd name="T41" fmla="*/ 20 h 324"/>
                <a:gd name="T42" fmla="*/ 2 w 333"/>
                <a:gd name="T43" fmla="*/ 19 h 324"/>
                <a:gd name="T44" fmla="*/ 1 w 333"/>
                <a:gd name="T45" fmla="*/ 18 h 324"/>
                <a:gd name="T46" fmla="*/ 0 w 333"/>
                <a:gd name="T47" fmla="*/ 17 h 324"/>
                <a:gd name="T48" fmla="*/ 2 w 333"/>
                <a:gd name="T49" fmla="*/ 17 h 324"/>
                <a:gd name="T50" fmla="*/ 3 w 333"/>
                <a:gd name="T51" fmla="*/ 19 h 324"/>
                <a:gd name="T52" fmla="*/ 6 w 333"/>
                <a:gd name="T53" fmla="*/ 19 h 324"/>
                <a:gd name="T54" fmla="*/ 8 w 333"/>
                <a:gd name="T55" fmla="*/ 20 h 324"/>
                <a:gd name="T56" fmla="*/ 9 w 333"/>
                <a:gd name="T57" fmla="*/ 20 h 324"/>
                <a:gd name="T58" fmla="*/ 10 w 333"/>
                <a:gd name="T59" fmla="*/ 19 h 324"/>
                <a:gd name="T60" fmla="*/ 12 w 333"/>
                <a:gd name="T61" fmla="*/ 17 h 324"/>
                <a:gd name="T62" fmla="*/ 13 w 333"/>
                <a:gd name="T63" fmla="*/ 16 h 324"/>
                <a:gd name="T64" fmla="*/ 14 w 333"/>
                <a:gd name="T65" fmla="*/ 14 h 324"/>
                <a:gd name="T66" fmla="*/ 16 w 333"/>
                <a:gd name="T67" fmla="*/ 12 h 324"/>
                <a:gd name="T68" fmla="*/ 16 w 333"/>
                <a:gd name="T69" fmla="*/ 11 h 324"/>
                <a:gd name="T70" fmla="*/ 17 w 333"/>
                <a:gd name="T71" fmla="*/ 8 h 324"/>
                <a:gd name="T72" fmla="*/ 17 w 333"/>
                <a:gd name="T73" fmla="*/ 6 h 324"/>
                <a:gd name="T74" fmla="*/ 18 w 333"/>
                <a:gd name="T75" fmla="*/ 5 h 324"/>
                <a:gd name="T76" fmla="*/ 18 w 333"/>
                <a:gd name="T77" fmla="*/ 4 h 324"/>
                <a:gd name="T78" fmla="*/ 19 w 333"/>
                <a:gd name="T79" fmla="*/ 3 h 324"/>
                <a:gd name="T80" fmla="*/ 19 w 333"/>
                <a:gd name="T81" fmla="*/ 2 h 324"/>
                <a:gd name="T82" fmla="*/ 19 w 333"/>
                <a:gd name="T83" fmla="*/ 1 h 324"/>
                <a:gd name="T84" fmla="*/ 20 w 333"/>
                <a:gd name="T85" fmla="*/ 0 h 324"/>
                <a:gd name="T86" fmla="*/ 20 w 333"/>
                <a:gd name="T87" fmla="*/ 0 h 3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33"/>
                <a:gd name="T133" fmla="*/ 0 h 324"/>
                <a:gd name="T134" fmla="*/ 333 w 333"/>
                <a:gd name="T135" fmla="*/ 324 h 3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33" h="324">
                  <a:moveTo>
                    <a:pt x="333" y="0"/>
                  </a:moveTo>
                  <a:lnTo>
                    <a:pt x="328" y="15"/>
                  </a:lnTo>
                  <a:lnTo>
                    <a:pt x="321" y="31"/>
                  </a:lnTo>
                  <a:lnTo>
                    <a:pt x="316" y="51"/>
                  </a:lnTo>
                  <a:lnTo>
                    <a:pt x="314" y="66"/>
                  </a:lnTo>
                  <a:lnTo>
                    <a:pt x="308" y="81"/>
                  </a:lnTo>
                  <a:lnTo>
                    <a:pt x="293" y="111"/>
                  </a:lnTo>
                  <a:lnTo>
                    <a:pt x="290" y="130"/>
                  </a:lnTo>
                  <a:lnTo>
                    <a:pt x="285" y="143"/>
                  </a:lnTo>
                  <a:lnTo>
                    <a:pt x="279" y="172"/>
                  </a:lnTo>
                  <a:lnTo>
                    <a:pt x="274" y="190"/>
                  </a:lnTo>
                  <a:lnTo>
                    <a:pt x="259" y="220"/>
                  </a:lnTo>
                  <a:lnTo>
                    <a:pt x="250" y="245"/>
                  </a:lnTo>
                  <a:lnTo>
                    <a:pt x="231" y="264"/>
                  </a:lnTo>
                  <a:lnTo>
                    <a:pt x="209" y="291"/>
                  </a:lnTo>
                  <a:lnTo>
                    <a:pt x="184" y="313"/>
                  </a:lnTo>
                  <a:lnTo>
                    <a:pt x="154" y="321"/>
                  </a:lnTo>
                  <a:lnTo>
                    <a:pt x="132" y="324"/>
                  </a:lnTo>
                  <a:lnTo>
                    <a:pt x="94" y="317"/>
                  </a:lnTo>
                  <a:lnTo>
                    <a:pt x="77" y="316"/>
                  </a:lnTo>
                  <a:lnTo>
                    <a:pt x="55" y="306"/>
                  </a:lnTo>
                  <a:lnTo>
                    <a:pt x="42" y="296"/>
                  </a:lnTo>
                  <a:lnTo>
                    <a:pt x="29" y="279"/>
                  </a:lnTo>
                  <a:lnTo>
                    <a:pt x="0" y="264"/>
                  </a:lnTo>
                  <a:lnTo>
                    <a:pt x="42" y="267"/>
                  </a:lnTo>
                  <a:lnTo>
                    <a:pt x="62" y="289"/>
                  </a:lnTo>
                  <a:lnTo>
                    <a:pt x="99" y="302"/>
                  </a:lnTo>
                  <a:lnTo>
                    <a:pt x="130" y="306"/>
                  </a:lnTo>
                  <a:lnTo>
                    <a:pt x="148" y="304"/>
                  </a:lnTo>
                  <a:lnTo>
                    <a:pt x="171" y="302"/>
                  </a:lnTo>
                  <a:lnTo>
                    <a:pt x="200" y="271"/>
                  </a:lnTo>
                  <a:lnTo>
                    <a:pt x="220" y="245"/>
                  </a:lnTo>
                  <a:lnTo>
                    <a:pt x="238" y="220"/>
                  </a:lnTo>
                  <a:lnTo>
                    <a:pt x="258" y="190"/>
                  </a:lnTo>
                  <a:lnTo>
                    <a:pt x="264" y="163"/>
                  </a:lnTo>
                  <a:lnTo>
                    <a:pt x="278" y="127"/>
                  </a:lnTo>
                  <a:lnTo>
                    <a:pt x="279" y="91"/>
                  </a:lnTo>
                  <a:lnTo>
                    <a:pt x="293" y="68"/>
                  </a:lnTo>
                  <a:lnTo>
                    <a:pt x="299" y="54"/>
                  </a:lnTo>
                  <a:lnTo>
                    <a:pt x="304" y="37"/>
                  </a:lnTo>
                  <a:lnTo>
                    <a:pt x="308" y="17"/>
                  </a:lnTo>
                  <a:lnTo>
                    <a:pt x="305" y="5"/>
                  </a:lnTo>
                  <a:lnTo>
                    <a:pt x="3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4900" name="Freeform 83"/>
            <p:cNvSpPr>
              <a:spLocks/>
            </p:cNvSpPr>
            <p:nvPr/>
          </p:nvSpPr>
          <p:spPr bwMode="auto">
            <a:xfrm>
              <a:off x="4297" y="1304"/>
              <a:ext cx="63" cy="86"/>
            </a:xfrm>
            <a:custGeom>
              <a:avLst/>
              <a:gdLst>
                <a:gd name="T0" fmla="*/ 8 w 125"/>
                <a:gd name="T1" fmla="*/ 1 h 171"/>
                <a:gd name="T2" fmla="*/ 8 w 125"/>
                <a:gd name="T3" fmla="*/ 1 h 171"/>
                <a:gd name="T4" fmla="*/ 8 w 125"/>
                <a:gd name="T5" fmla="*/ 3 h 171"/>
                <a:gd name="T6" fmla="*/ 8 w 125"/>
                <a:gd name="T7" fmla="*/ 3 h 171"/>
                <a:gd name="T8" fmla="*/ 8 w 125"/>
                <a:gd name="T9" fmla="*/ 4 h 171"/>
                <a:gd name="T10" fmla="*/ 8 w 125"/>
                <a:gd name="T11" fmla="*/ 5 h 171"/>
                <a:gd name="T12" fmla="*/ 7 w 125"/>
                <a:gd name="T13" fmla="*/ 6 h 171"/>
                <a:gd name="T14" fmla="*/ 6 w 125"/>
                <a:gd name="T15" fmla="*/ 7 h 171"/>
                <a:gd name="T16" fmla="*/ 6 w 125"/>
                <a:gd name="T17" fmla="*/ 8 h 171"/>
                <a:gd name="T18" fmla="*/ 6 w 125"/>
                <a:gd name="T19" fmla="*/ 8 h 171"/>
                <a:gd name="T20" fmla="*/ 5 w 125"/>
                <a:gd name="T21" fmla="*/ 8 h 171"/>
                <a:gd name="T22" fmla="*/ 5 w 125"/>
                <a:gd name="T23" fmla="*/ 8 h 171"/>
                <a:gd name="T24" fmla="*/ 5 w 125"/>
                <a:gd name="T25" fmla="*/ 9 h 171"/>
                <a:gd name="T26" fmla="*/ 5 w 125"/>
                <a:gd name="T27" fmla="*/ 9 h 171"/>
                <a:gd name="T28" fmla="*/ 4 w 125"/>
                <a:gd name="T29" fmla="*/ 9 h 171"/>
                <a:gd name="T30" fmla="*/ 4 w 125"/>
                <a:gd name="T31" fmla="*/ 10 h 171"/>
                <a:gd name="T32" fmla="*/ 4 w 125"/>
                <a:gd name="T33" fmla="*/ 10 h 171"/>
                <a:gd name="T34" fmla="*/ 4 w 125"/>
                <a:gd name="T35" fmla="*/ 10 h 171"/>
                <a:gd name="T36" fmla="*/ 3 w 125"/>
                <a:gd name="T37" fmla="*/ 11 h 171"/>
                <a:gd name="T38" fmla="*/ 2 w 125"/>
                <a:gd name="T39" fmla="*/ 11 h 171"/>
                <a:gd name="T40" fmla="*/ 0 w 125"/>
                <a:gd name="T41" fmla="*/ 11 h 171"/>
                <a:gd name="T42" fmla="*/ 2 w 125"/>
                <a:gd name="T43" fmla="*/ 10 h 171"/>
                <a:gd name="T44" fmla="*/ 3 w 125"/>
                <a:gd name="T45" fmla="*/ 10 h 171"/>
                <a:gd name="T46" fmla="*/ 3 w 125"/>
                <a:gd name="T47" fmla="*/ 9 h 171"/>
                <a:gd name="T48" fmla="*/ 4 w 125"/>
                <a:gd name="T49" fmla="*/ 8 h 171"/>
                <a:gd name="T50" fmla="*/ 5 w 125"/>
                <a:gd name="T51" fmla="*/ 7 h 171"/>
                <a:gd name="T52" fmla="*/ 6 w 125"/>
                <a:gd name="T53" fmla="*/ 6 h 171"/>
                <a:gd name="T54" fmla="*/ 7 w 125"/>
                <a:gd name="T55" fmla="*/ 4 h 171"/>
                <a:gd name="T56" fmla="*/ 7 w 125"/>
                <a:gd name="T57" fmla="*/ 3 h 171"/>
                <a:gd name="T58" fmla="*/ 6 w 125"/>
                <a:gd name="T59" fmla="*/ 1 h 171"/>
                <a:gd name="T60" fmla="*/ 7 w 125"/>
                <a:gd name="T61" fmla="*/ 0 h 171"/>
                <a:gd name="T62" fmla="*/ 8 w 125"/>
                <a:gd name="T63" fmla="*/ 1 h 171"/>
                <a:gd name="T64" fmla="*/ 8 w 125"/>
                <a:gd name="T65" fmla="*/ 1 h 1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71"/>
                <a:gd name="T101" fmla="*/ 125 w 125"/>
                <a:gd name="T102" fmla="*/ 171 h 1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71">
                  <a:moveTo>
                    <a:pt x="123" y="1"/>
                  </a:moveTo>
                  <a:lnTo>
                    <a:pt x="122" y="12"/>
                  </a:lnTo>
                  <a:lnTo>
                    <a:pt x="123" y="35"/>
                  </a:lnTo>
                  <a:lnTo>
                    <a:pt x="125" y="47"/>
                  </a:lnTo>
                  <a:lnTo>
                    <a:pt x="125" y="63"/>
                  </a:lnTo>
                  <a:lnTo>
                    <a:pt x="122" y="72"/>
                  </a:lnTo>
                  <a:lnTo>
                    <a:pt x="110" y="83"/>
                  </a:lnTo>
                  <a:lnTo>
                    <a:pt x="88" y="103"/>
                  </a:lnTo>
                  <a:lnTo>
                    <a:pt x="87" y="116"/>
                  </a:lnTo>
                  <a:lnTo>
                    <a:pt x="84" y="117"/>
                  </a:lnTo>
                  <a:lnTo>
                    <a:pt x="79" y="122"/>
                  </a:lnTo>
                  <a:lnTo>
                    <a:pt x="74" y="127"/>
                  </a:lnTo>
                  <a:lnTo>
                    <a:pt x="70" y="131"/>
                  </a:lnTo>
                  <a:lnTo>
                    <a:pt x="65" y="135"/>
                  </a:lnTo>
                  <a:lnTo>
                    <a:pt x="62" y="140"/>
                  </a:lnTo>
                  <a:lnTo>
                    <a:pt x="58" y="145"/>
                  </a:lnTo>
                  <a:lnTo>
                    <a:pt x="57" y="147"/>
                  </a:lnTo>
                  <a:lnTo>
                    <a:pt x="50" y="156"/>
                  </a:lnTo>
                  <a:lnTo>
                    <a:pt x="42" y="167"/>
                  </a:lnTo>
                  <a:lnTo>
                    <a:pt x="25" y="171"/>
                  </a:lnTo>
                  <a:lnTo>
                    <a:pt x="0" y="164"/>
                  </a:lnTo>
                  <a:lnTo>
                    <a:pt x="18" y="156"/>
                  </a:lnTo>
                  <a:lnTo>
                    <a:pt x="33" y="147"/>
                  </a:lnTo>
                  <a:lnTo>
                    <a:pt x="45" y="135"/>
                  </a:lnTo>
                  <a:lnTo>
                    <a:pt x="57" y="118"/>
                  </a:lnTo>
                  <a:lnTo>
                    <a:pt x="75" y="98"/>
                  </a:lnTo>
                  <a:lnTo>
                    <a:pt x="90" y="85"/>
                  </a:lnTo>
                  <a:lnTo>
                    <a:pt x="105" y="63"/>
                  </a:lnTo>
                  <a:lnTo>
                    <a:pt x="105" y="41"/>
                  </a:lnTo>
                  <a:lnTo>
                    <a:pt x="94" y="7"/>
                  </a:lnTo>
                  <a:lnTo>
                    <a:pt x="103" y="0"/>
                  </a:lnTo>
                  <a:lnTo>
                    <a:pt x="12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03250" y="831850"/>
            <a:ext cx="6273800" cy="5872163"/>
          </a:xfrm>
          <a:solidFill>
            <a:schemeClr val="bg1"/>
          </a:solidFill>
        </p:spPr>
        <p:txBody>
          <a:bodyPr wrap="none" anchor="t">
            <a:spAutoFit/>
          </a:bodyPr>
          <a:lstStyle/>
          <a:p>
            <a:r>
              <a:rPr lang="en-US" altLang="en-US" sz="1800" u="sng">
                <a:solidFill>
                  <a:schemeClr val="tx1"/>
                </a:solidFill>
                <a:latin typeface="Book Antiqua" panose="02040602050305030304" pitchFamily="18" charset="0"/>
              </a:rPr>
              <a:t>Time</a:t>
            </a:r>
            <a:r>
              <a:rPr lang="en-US" altLang="en-US" sz="1800">
                <a:solidFill>
                  <a:schemeClr val="tx1"/>
                </a:solidFill>
                <a:latin typeface="Book Antiqua" panose="02040602050305030304" pitchFamily="18" charset="0"/>
              </a:rPr>
              <a:t>	</a:t>
            </a:r>
            <a:r>
              <a:rPr lang="en-US" altLang="en-US" sz="1800" u="sng">
                <a:solidFill>
                  <a:schemeClr val="tx1"/>
                </a:solidFill>
                <a:latin typeface="Book Antiqua" panose="02040602050305030304" pitchFamily="18" charset="0"/>
              </a:rPr>
              <a:t>Adj Rank (i)</a:t>
            </a:r>
            <a:r>
              <a:rPr lang="en-US" altLang="en-US" sz="1800">
                <a:solidFill>
                  <a:schemeClr val="tx1"/>
                </a:solidFill>
                <a:latin typeface="Book Antiqua" panose="02040602050305030304" pitchFamily="18" charset="0"/>
              </a:rPr>
              <a:t>	</a:t>
            </a:r>
            <a:r>
              <a:rPr lang="en-US" altLang="en-US" sz="1800" u="sng">
                <a:solidFill>
                  <a:schemeClr val="tx1"/>
                </a:solidFill>
                <a:latin typeface="Book Antiqua" panose="02040602050305030304" pitchFamily="18" charset="0"/>
              </a:rPr>
              <a:t>F(t</a:t>
            </a:r>
            <a:r>
              <a:rPr lang="en-US" altLang="en-US" sz="1800" u="sng" baseline="-25000">
                <a:solidFill>
                  <a:schemeClr val="tx1"/>
                </a:solidFill>
                <a:latin typeface="Book Antiqua" panose="02040602050305030304" pitchFamily="18" charset="0"/>
              </a:rPr>
              <a:t>i</a:t>
            </a:r>
            <a:r>
              <a:rPr lang="en-US" altLang="en-US" sz="1800" u="sng">
                <a:solidFill>
                  <a:schemeClr val="tx1"/>
                </a:solidFill>
                <a:latin typeface="Book Antiqua" panose="02040602050305030304" pitchFamily="18" charset="0"/>
              </a:rPr>
              <a:t>)</a:t>
            </a:r>
            <a:r>
              <a:rPr lang="en-US" altLang="en-US" sz="1800">
                <a:solidFill>
                  <a:schemeClr val="tx1"/>
                </a:solidFill>
                <a:latin typeface="Book Antiqua" panose="02040602050305030304" pitchFamily="18" charset="0"/>
              </a:rPr>
              <a:t>	</a:t>
            </a:r>
            <a:r>
              <a:rPr lang="en-US" altLang="en-US" sz="1800" u="sng">
                <a:solidFill>
                  <a:schemeClr val="tx1"/>
                </a:solidFill>
                <a:latin typeface="Book Antiqua" panose="02040602050305030304" pitchFamily="18" charset="0"/>
              </a:rPr>
              <a:t>y = ln [1/(1-F)]</a:t>
            </a:r>
            <a:r>
              <a:rPr lang="en-US" altLang="en-US" sz="1800">
                <a:solidFill>
                  <a:schemeClr val="tx1"/>
                </a:solidFill>
                <a:latin typeface="Book Antiqua" panose="02040602050305030304" pitchFamily="18" charset="0"/>
              </a:rPr>
              <a:t>	</a:t>
            </a:r>
            <a:r>
              <a:rPr lang="en-US" altLang="en-US" sz="1800" u="sng">
                <a:solidFill>
                  <a:schemeClr val="tx1"/>
                </a:solidFill>
                <a:latin typeface="Book Antiqua" panose="02040602050305030304" pitchFamily="18" charset="0"/>
              </a:rPr>
              <a:t>ln y</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141	1		.023	.0233		-3.735</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391	2		.056	.0575		-2.855</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399	3		.089	.0930		-2.375</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410+			</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463	4.04		.123	.1311		-2.031</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465	5.07		.157	.1708		-1.767</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497	6.11		.191	.2121		-1.550</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501+	</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559	7.19		.227	.2571		-1.358</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563	8.27		.262	.3043		-1.190</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579	9.36		.298	.3537		-1.039</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580+</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586	10.50		.336	.4086		-.8950</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616	11.64		.373	.4666		-.7622</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683	12.77		.410	.5282		-.6382</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707	13.91		.448	.5939		-.5211</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713	15.05		.485	.6641		-.4092</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742+</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755+                                       </a:t>
            </a:r>
            <a:br>
              <a:rPr lang="en-US" altLang="en-US" sz="1800">
                <a:solidFill>
                  <a:schemeClr val="tx1"/>
                </a:solidFill>
                <a:latin typeface="Book Antiqua" panose="02040602050305030304" pitchFamily="18" charset="0"/>
              </a:rPr>
            </a:br>
            <a:r>
              <a:rPr lang="en-US" altLang="en-US" sz="1800">
                <a:solidFill>
                  <a:schemeClr val="tx1"/>
                </a:solidFill>
                <a:latin typeface="Book Antiqua" panose="02040602050305030304" pitchFamily="18" charset="0"/>
              </a:rPr>
              <a:t>764	16.38		.529	.7529		-.2838</a:t>
            </a:r>
          </a:p>
        </p:txBody>
      </p:sp>
      <p:sp>
        <p:nvSpPr>
          <p:cNvPr id="15" name="Date Placeholder 2"/>
          <p:cNvSpPr>
            <a:spLocks noGrp="1"/>
          </p:cNvSpPr>
          <p:nvPr>
            <p:ph type="dt" sz="quarter" idx="10"/>
          </p:nvPr>
        </p:nvSpPr>
        <p:spPr/>
        <p:txBody>
          <a:bodyPr/>
          <a:lstStyle/>
          <a:p>
            <a:pPr>
              <a:defRPr/>
            </a:pPr>
            <a:r>
              <a:rPr lang="en-US"/>
              <a:t>Chapter 15</a:t>
            </a:r>
          </a:p>
        </p:txBody>
      </p:sp>
      <p:sp>
        <p:nvSpPr>
          <p:cNvPr id="1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511C87B-47B1-4BBD-A91B-3F5D82B5803B}"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sp>
        <p:nvSpPr>
          <p:cNvPr id="21510" name="Rectangle 3"/>
          <p:cNvSpPr>
            <a:spLocks noChangeArrowheads="1"/>
          </p:cNvSpPr>
          <p:nvPr/>
        </p:nvSpPr>
        <p:spPr bwMode="auto">
          <a:xfrm>
            <a:off x="1143000" y="158750"/>
            <a:ext cx="7232650" cy="52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solidFill>
                  <a:srgbClr val="369684"/>
                </a:solidFill>
              </a:rPr>
              <a:t>Multiply Censored Plots</a:t>
            </a:r>
          </a:p>
        </p:txBody>
      </p:sp>
      <p:grpSp>
        <p:nvGrpSpPr>
          <p:cNvPr id="17" name="Group 4"/>
          <p:cNvGrpSpPr>
            <a:grpSpLocks/>
          </p:cNvGrpSpPr>
          <p:nvPr/>
        </p:nvGrpSpPr>
        <p:grpSpPr bwMode="auto">
          <a:xfrm>
            <a:off x="3962400" y="1066800"/>
            <a:ext cx="4851400" cy="3206750"/>
            <a:chOff x="2496" y="700"/>
            <a:chExt cx="3056" cy="2020"/>
          </a:xfrm>
          <a:solidFill>
            <a:schemeClr val="bg1"/>
          </a:solidFill>
        </p:grpSpPr>
        <p:graphicFrame>
          <p:nvGraphicFramePr>
            <p:cNvPr id="21506" name="Object 5"/>
            <p:cNvGraphicFramePr>
              <a:graphicFrameLocks/>
            </p:cNvGraphicFramePr>
            <p:nvPr/>
          </p:nvGraphicFramePr>
          <p:xfrm>
            <a:off x="4459" y="700"/>
            <a:ext cx="1093" cy="1010"/>
          </p:xfrm>
          <a:graphic>
            <a:graphicData uri="http://schemas.openxmlformats.org/presentationml/2006/ole">
              <mc:AlternateContent xmlns:mc="http://schemas.openxmlformats.org/markup-compatibility/2006">
                <mc:Choice xmlns:v="urn:schemas-microsoft-com:vml" Requires="v">
                  <p:oleObj spid="_x0000_s21521" name="Equation" r:id="rId4" imgW="660240" imgH="634680" progId="Equation.3">
                    <p:embed/>
                  </p:oleObj>
                </mc:Choice>
                <mc:Fallback>
                  <p:oleObj name="Equation" r:id="rId4" imgW="660240" imgH="63468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 y="700"/>
                          <a:ext cx="1093" cy="101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Rectangle 6"/>
            <p:cNvSpPr>
              <a:spLocks noChangeArrowheads="1"/>
            </p:cNvSpPr>
            <p:nvPr/>
          </p:nvSpPr>
          <p:spPr bwMode="auto">
            <a:xfrm>
              <a:off x="4546" y="2194"/>
              <a:ext cx="897" cy="526"/>
            </a:xfrm>
            <a:prstGeom prst="rect">
              <a:avLst/>
            </a:prstGeom>
            <a:grpFill/>
            <a:ln w="12700">
              <a:solidFill>
                <a:schemeClr val="tx1"/>
              </a:solidFill>
              <a:miter lim="800000"/>
              <a:headEnd/>
              <a:tailEnd/>
            </a:ln>
            <a:effectLst/>
          </p:spPr>
          <p:txBody>
            <a:bodyPr wrap="none" lIns="92075" tIns="46038" rIns="92075" bIns="46038">
              <a:spAutoFit/>
            </a:bodyPr>
            <a:lstStyle/>
            <a:p>
              <a:pPr>
                <a:defRPr/>
              </a:pPr>
              <a:r>
                <a:rPr lang="en-US">
                  <a:latin typeface="Times New Roman" pitchFamily="18" charset="0"/>
                </a:rPr>
                <a:t>number at</a:t>
              </a:r>
            </a:p>
            <a:p>
              <a:pPr>
                <a:defRPr/>
              </a:pPr>
              <a:r>
                <a:rPr lang="en-US">
                  <a:latin typeface="Times New Roman" pitchFamily="18" charset="0"/>
                </a:rPr>
                <a:t>risk</a:t>
              </a:r>
            </a:p>
          </p:txBody>
        </p:sp>
        <p:sp>
          <p:nvSpPr>
            <p:cNvPr id="32775" name="Line 7"/>
            <p:cNvSpPr>
              <a:spLocks noChangeShapeType="1"/>
            </p:cNvSpPr>
            <p:nvPr/>
          </p:nvSpPr>
          <p:spPr bwMode="auto">
            <a:xfrm>
              <a:off x="4719" y="1708"/>
              <a:ext cx="0" cy="432"/>
            </a:xfrm>
            <a:prstGeom prst="line">
              <a:avLst/>
            </a:prstGeom>
            <a:grpFill/>
            <a:ln w="25400">
              <a:solidFill>
                <a:schemeClr val="tx1"/>
              </a:solidFill>
              <a:round/>
              <a:headEnd type="stealth" w="med" len="lg"/>
              <a:tailEnd type="none" w="sm" len="sm"/>
            </a:ln>
            <a:effectLst/>
          </p:spPr>
          <p:txBody>
            <a:bodyPr wrap="none" anchor="ctr"/>
            <a:lstStyle/>
            <a:p>
              <a:pPr>
                <a:defRPr/>
              </a:pPr>
              <a:endParaRPr lang="en-US"/>
            </a:p>
          </p:txBody>
        </p:sp>
        <p:sp>
          <p:nvSpPr>
            <p:cNvPr id="32776" name="Line 8"/>
            <p:cNvSpPr>
              <a:spLocks noChangeShapeType="1"/>
            </p:cNvSpPr>
            <p:nvPr/>
          </p:nvSpPr>
          <p:spPr bwMode="auto">
            <a:xfrm>
              <a:off x="2496" y="816"/>
              <a:ext cx="1968" cy="336"/>
            </a:xfrm>
            <a:prstGeom prst="line">
              <a:avLst/>
            </a:prstGeom>
            <a:grpFill/>
            <a:ln w="50800">
              <a:solidFill>
                <a:schemeClr val="tx1"/>
              </a:solidFill>
              <a:round/>
              <a:headEnd type="stealth" w="med" len="lg"/>
              <a:tailEnd type="none" w="sm" len="sm"/>
            </a:ln>
            <a:effectLst/>
          </p:spPr>
          <p:txBody>
            <a:bodyPr wrap="none" anchor="ctr"/>
            <a:lstStyle/>
            <a:p>
              <a:pPr>
                <a:defRPr/>
              </a:pPr>
              <a:endParaRPr lang="en-US"/>
            </a:p>
          </p:txBody>
        </p:sp>
      </p:grpSp>
      <p:grpSp>
        <p:nvGrpSpPr>
          <p:cNvPr id="3" name="Group 9"/>
          <p:cNvGrpSpPr>
            <a:grpSpLocks/>
          </p:cNvGrpSpPr>
          <p:nvPr/>
        </p:nvGrpSpPr>
        <p:grpSpPr bwMode="auto">
          <a:xfrm>
            <a:off x="5029200" y="4724400"/>
            <a:ext cx="3924300" cy="523875"/>
            <a:chOff x="3168" y="2976"/>
            <a:chExt cx="2472" cy="330"/>
          </a:xfrm>
        </p:grpSpPr>
        <p:sp>
          <p:nvSpPr>
            <p:cNvPr id="21516" name="Rectangle 10"/>
            <p:cNvSpPr>
              <a:spLocks noChangeArrowheads="1"/>
            </p:cNvSpPr>
            <p:nvPr/>
          </p:nvSpPr>
          <p:spPr bwMode="auto">
            <a:xfrm>
              <a:off x="4402" y="3010"/>
              <a:ext cx="1238" cy="296"/>
            </a:xfrm>
            <a:prstGeom prst="rect">
              <a:avLst/>
            </a:prstGeom>
            <a:solidFill>
              <a:schemeClr val="bg1"/>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fit exponential</a:t>
              </a:r>
            </a:p>
          </p:txBody>
        </p:sp>
        <p:sp>
          <p:nvSpPr>
            <p:cNvPr id="21517" name="Line 11"/>
            <p:cNvSpPr>
              <a:spLocks noChangeShapeType="1"/>
            </p:cNvSpPr>
            <p:nvPr/>
          </p:nvSpPr>
          <p:spPr bwMode="auto">
            <a:xfrm flipH="1" flipV="1">
              <a:off x="3168" y="2976"/>
              <a:ext cx="1248" cy="19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6781800" y="5616575"/>
            <a:ext cx="2112963" cy="469900"/>
            <a:chOff x="4272" y="3538"/>
            <a:chExt cx="1331" cy="296"/>
          </a:xfrm>
        </p:grpSpPr>
        <p:sp>
          <p:nvSpPr>
            <p:cNvPr id="21514" name="Line 13"/>
            <p:cNvSpPr>
              <a:spLocks noChangeShapeType="1"/>
            </p:cNvSpPr>
            <p:nvPr/>
          </p:nvSpPr>
          <p:spPr bwMode="auto">
            <a:xfrm flipH="1" flipV="1">
              <a:off x="4272" y="3600"/>
              <a:ext cx="336" cy="4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515" name="Rectangle 14"/>
            <p:cNvSpPr>
              <a:spLocks noChangeArrowheads="1"/>
            </p:cNvSpPr>
            <p:nvPr/>
          </p:nvSpPr>
          <p:spPr bwMode="auto">
            <a:xfrm>
              <a:off x="4642" y="3538"/>
              <a:ext cx="961" cy="296"/>
            </a:xfrm>
            <a:prstGeom prst="rect">
              <a:avLst/>
            </a:prstGeom>
            <a:solidFill>
              <a:schemeClr val="bg1"/>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rPr>
                <a:t>fit Weibull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447800" y="228600"/>
            <a:ext cx="7107238" cy="885825"/>
          </a:xfrm>
        </p:spPr>
        <p:txBody>
          <a:bodyPr/>
          <a:lstStyle/>
          <a:p>
            <a:r>
              <a:rPr lang="en-US" altLang="en-US"/>
              <a:t>EXAMPLE 15.10 </a:t>
            </a:r>
          </a:p>
        </p:txBody>
      </p:sp>
      <p:sp>
        <p:nvSpPr>
          <p:cNvPr id="41987" name="Content Placeholder 4"/>
          <p:cNvSpPr>
            <a:spLocks noGrp="1"/>
          </p:cNvSpPr>
          <p:nvPr>
            <p:ph idx="1"/>
          </p:nvPr>
        </p:nvSpPr>
        <p:spPr>
          <a:xfrm>
            <a:off x="228600" y="1524000"/>
            <a:ext cx="8458200" cy="1828800"/>
          </a:xfrm>
        </p:spPr>
        <p:txBody>
          <a:bodyPr/>
          <a:lstStyle/>
          <a:p>
            <a:pPr marL="457200" indent="0">
              <a:lnSpc>
                <a:spcPct val="115000"/>
              </a:lnSpc>
              <a:spcBef>
                <a:spcPct val="0"/>
              </a:spcBef>
            </a:pPr>
            <a:r>
              <a:rPr lang="en-US" altLang="en-US" sz="2000">
                <a:latin typeface="Times New Roman" panose="02020603050405020304" pitchFamily="18" charset="0"/>
                <a:cs typeface="Times New Roman" panose="02020603050405020304" pitchFamily="18" charset="0"/>
              </a:rPr>
              <a:t>A newly manufactured diesel engine is experiencing frequent failures as a result of either the ignition system failing (failure mode A) or the fuel injection system failing (failure mode B).  Tracking failures under a one-year warranty, the following failure times were recorded in days since beginning operation for the first 40 units sold:</a:t>
            </a:r>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6E0B897-3106-404D-AB9F-9C384FDA61ED}"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graphicFrame>
        <p:nvGraphicFramePr>
          <p:cNvPr id="6" name="Table 5"/>
          <p:cNvGraphicFramePr>
            <a:graphicFrameLocks noGrp="1"/>
          </p:cNvGraphicFramePr>
          <p:nvPr/>
        </p:nvGraphicFramePr>
        <p:xfrm>
          <a:off x="304800" y="3429000"/>
          <a:ext cx="8077200" cy="974725"/>
        </p:xfrm>
        <a:graphic>
          <a:graphicData uri="http://schemas.openxmlformats.org/drawingml/2006/table">
            <a:tbl>
              <a:tblPr/>
              <a:tblGrid>
                <a:gridCol w="1263578">
                  <a:extLst>
                    <a:ext uri="{9D8B030D-6E8A-4147-A177-3AD203B41FA5}">
                      <a16:colId xmlns:a16="http://schemas.microsoft.com/office/drawing/2014/main" val="20000"/>
                    </a:ext>
                  </a:extLst>
                </a:gridCol>
                <a:gridCol w="337517">
                  <a:extLst>
                    <a:ext uri="{9D8B030D-6E8A-4147-A177-3AD203B41FA5}">
                      <a16:colId xmlns:a16="http://schemas.microsoft.com/office/drawing/2014/main" val="20001"/>
                    </a:ext>
                  </a:extLst>
                </a:gridCol>
                <a:gridCol w="253138">
                  <a:extLst>
                    <a:ext uri="{9D8B030D-6E8A-4147-A177-3AD203B41FA5}">
                      <a16:colId xmlns:a16="http://schemas.microsoft.com/office/drawing/2014/main" val="20002"/>
                    </a:ext>
                  </a:extLst>
                </a:gridCol>
                <a:gridCol w="337517">
                  <a:extLst>
                    <a:ext uri="{9D8B030D-6E8A-4147-A177-3AD203B41FA5}">
                      <a16:colId xmlns:a16="http://schemas.microsoft.com/office/drawing/2014/main" val="20003"/>
                    </a:ext>
                  </a:extLst>
                </a:gridCol>
                <a:gridCol w="337517">
                  <a:extLst>
                    <a:ext uri="{9D8B030D-6E8A-4147-A177-3AD203B41FA5}">
                      <a16:colId xmlns:a16="http://schemas.microsoft.com/office/drawing/2014/main" val="20004"/>
                    </a:ext>
                  </a:extLst>
                </a:gridCol>
                <a:gridCol w="337517">
                  <a:extLst>
                    <a:ext uri="{9D8B030D-6E8A-4147-A177-3AD203B41FA5}">
                      <a16:colId xmlns:a16="http://schemas.microsoft.com/office/drawing/2014/main" val="20005"/>
                    </a:ext>
                  </a:extLst>
                </a:gridCol>
                <a:gridCol w="337517">
                  <a:extLst>
                    <a:ext uri="{9D8B030D-6E8A-4147-A177-3AD203B41FA5}">
                      <a16:colId xmlns:a16="http://schemas.microsoft.com/office/drawing/2014/main" val="20006"/>
                    </a:ext>
                  </a:extLst>
                </a:gridCol>
                <a:gridCol w="442991">
                  <a:extLst>
                    <a:ext uri="{9D8B030D-6E8A-4147-A177-3AD203B41FA5}">
                      <a16:colId xmlns:a16="http://schemas.microsoft.com/office/drawing/2014/main" val="20007"/>
                    </a:ext>
                  </a:extLst>
                </a:gridCol>
                <a:gridCol w="442991">
                  <a:extLst>
                    <a:ext uri="{9D8B030D-6E8A-4147-A177-3AD203B41FA5}">
                      <a16:colId xmlns:a16="http://schemas.microsoft.com/office/drawing/2014/main" val="20008"/>
                    </a:ext>
                  </a:extLst>
                </a:gridCol>
                <a:gridCol w="442991">
                  <a:extLst>
                    <a:ext uri="{9D8B030D-6E8A-4147-A177-3AD203B41FA5}">
                      <a16:colId xmlns:a16="http://schemas.microsoft.com/office/drawing/2014/main" val="20009"/>
                    </a:ext>
                  </a:extLst>
                </a:gridCol>
                <a:gridCol w="442991">
                  <a:extLst>
                    <a:ext uri="{9D8B030D-6E8A-4147-A177-3AD203B41FA5}">
                      <a16:colId xmlns:a16="http://schemas.microsoft.com/office/drawing/2014/main" val="20010"/>
                    </a:ext>
                  </a:extLst>
                </a:gridCol>
                <a:gridCol w="442991">
                  <a:extLst>
                    <a:ext uri="{9D8B030D-6E8A-4147-A177-3AD203B41FA5}">
                      <a16:colId xmlns:a16="http://schemas.microsoft.com/office/drawing/2014/main" val="20011"/>
                    </a:ext>
                  </a:extLst>
                </a:gridCol>
                <a:gridCol w="442991">
                  <a:extLst>
                    <a:ext uri="{9D8B030D-6E8A-4147-A177-3AD203B41FA5}">
                      <a16:colId xmlns:a16="http://schemas.microsoft.com/office/drawing/2014/main" val="20012"/>
                    </a:ext>
                  </a:extLst>
                </a:gridCol>
                <a:gridCol w="442991">
                  <a:extLst>
                    <a:ext uri="{9D8B030D-6E8A-4147-A177-3AD203B41FA5}">
                      <a16:colId xmlns:a16="http://schemas.microsoft.com/office/drawing/2014/main" val="20013"/>
                    </a:ext>
                  </a:extLst>
                </a:gridCol>
                <a:gridCol w="442991">
                  <a:extLst>
                    <a:ext uri="{9D8B030D-6E8A-4147-A177-3AD203B41FA5}">
                      <a16:colId xmlns:a16="http://schemas.microsoft.com/office/drawing/2014/main" val="20014"/>
                    </a:ext>
                  </a:extLst>
                </a:gridCol>
                <a:gridCol w="442991">
                  <a:extLst>
                    <a:ext uri="{9D8B030D-6E8A-4147-A177-3AD203B41FA5}">
                      <a16:colId xmlns:a16="http://schemas.microsoft.com/office/drawing/2014/main" val="20015"/>
                    </a:ext>
                  </a:extLst>
                </a:gridCol>
                <a:gridCol w="442991">
                  <a:extLst>
                    <a:ext uri="{9D8B030D-6E8A-4147-A177-3AD203B41FA5}">
                      <a16:colId xmlns:a16="http://schemas.microsoft.com/office/drawing/2014/main" val="20016"/>
                    </a:ext>
                  </a:extLst>
                </a:gridCol>
                <a:gridCol w="442991">
                  <a:extLst>
                    <a:ext uri="{9D8B030D-6E8A-4147-A177-3AD203B41FA5}">
                      <a16:colId xmlns:a16="http://schemas.microsoft.com/office/drawing/2014/main" val="20017"/>
                    </a:ext>
                  </a:extLst>
                </a:gridCol>
              </a:tblGrid>
              <a:tr h="324908">
                <a:tc>
                  <a:txBody>
                    <a:bodyPr/>
                    <a:lstStyle/>
                    <a:p>
                      <a:pPr marL="0" marR="0" indent="0" algn="r">
                        <a:lnSpc>
                          <a:spcPct val="115000"/>
                        </a:lnSpc>
                        <a:spcBef>
                          <a:spcPts val="0"/>
                        </a:spcBef>
                        <a:spcAft>
                          <a:spcPts val="0"/>
                        </a:spcAft>
                      </a:pPr>
                      <a:r>
                        <a:rPr lang="en-US" sz="1800">
                          <a:latin typeface="Times New Roman"/>
                          <a:ea typeface="Times New Roman"/>
                          <a:cs typeface="Times New Roman"/>
                        </a:rPr>
                        <a:t>Unit Number </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12</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22</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9</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31</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38</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5</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8</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27</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18</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23</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19</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32</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13</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30</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36</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24</a:t>
                      </a:r>
                      <a:endParaRPr lang="en-US" sz="2000">
                        <a:latin typeface="Times New Roman"/>
                        <a:ea typeface="Times New Roman"/>
                        <a:cs typeface="Times New Roman"/>
                      </a:endParaRPr>
                    </a:p>
                  </a:txBody>
                  <a:tcPr marL="9525" marR="9525" marT="9523"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324908">
                <a:tc>
                  <a:txBody>
                    <a:bodyPr/>
                    <a:lstStyle/>
                    <a:p>
                      <a:pPr marL="0" marR="0" indent="0" algn="r">
                        <a:lnSpc>
                          <a:spcPct val="115000"/>
                        </a:lnSpc>
                        <a:spcBef>
                          <a:spcPts val="0"/>
                        </a:spcBef>
                        <a:spcAft>
                          <a:spcPts val="0"/>
                        </a:spcAft>
                      </a:pPr>
                      <a:r>
                        <a:rPr lang="en-US" sz="1800">
                          <a:latin typeface="Times New Roman"/>
                          <a:ea typeface="Times New Roman"/>
                          <a:cs typeface="Times New Roman"/>
                        </a:rPr>
                        <a:t>Failure time</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8</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15</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30</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35</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61</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123</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123</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132</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184</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186</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202</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218</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232</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269</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297</a:t>
                      </a:r>
                      <a:endParaRPr lang="en-US" sz="2000">
                        <a:latin typeface="Times New Roman"/>
                        <a:ea typeface="Times New Roman"/>
                        <a:cs typeface="Times New Roman"/>
                      </a:endParaRPr>
                    </a:p>
                  </a:txBody>
                  <a:tcPr marL="9525" marR="9525" marT="9523" marB="0" anchor="b">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333</a:t>
                      </a:r>
                      <a:endParaRPr lang="en-US" sz="2000">
                        <a:latin typeface="Times New Roman"/>
                        <a:ea typeface="Times New Roman"/>
                        <a:cs typeface="Times New Roman"/>
                      </a:endParaRPr>
                    </a:p>
                  </a:txBody>
                  <a:tcPr marL="9525" marR="9525" marT="9523" marB="0" anchor="b">
                    <a:lnL>
                      <a:noFill/>
                    </a:lnL>
                    <a:lnR>
                      <a:noFill/>
                    </a:lnR>
                    <a:lnT>
                      <a:noFill/>
                    </a:lnT>
                    <a:lnB>
                      <a:noFill/>
                    </a:lnB>
                  </a:tcPr>
                </a:tc>
                <a:extLst>
                  <a:ext uri="{0D108BD9-81ED-4DB2-BD59-A6C34878D82A}">
                    <a16:rowId xmlns:a16="http://schemas.microsoft.com/office/drawing/2014/main" val="10001"/>
                  </a:ext>
                </a:extLst>
              </a:tr>
              <a:tr h="324908">
                <a:tc>
                  <a:txBody>
                    <a:bodyPr/>
                    <a:lstStyle/>
                    <a:p>
                      <a:pPr marL="0" marR="0" indent="0" algn="l">
                        <a:lnSpc>
                          <a:spcPct val="115000"/>
                        </a:lnSpc>
                        <a:spcBef>
                          <a:spcPts val="0"/>
                        </a:spcBef>
                        <a:spcAft>
                          <a:spcPts val="0"/>
                        </a:spcAft>
                      </a:pPr>
                      <a:r>
                        <a:rPr lang="en-US" sz="1800">
                          <a:latin typeface="Times New Roman"/>
                          <a:ea typeface="Times New Roman"/>
                          <a:cs typeface="Times New Roman"/>
                        </a:rPr>
                        <a:t>Failure mode</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B</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B</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B</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A</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B</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B</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a:latin typeface="Times New Roman"/>
                          <a:ea typeface="Times New Roman"/>
                          <a:cs typeface="Times New Roman"/>
                        </a:rPr>
                        <a:t>B</a:t>
                      </a:r>
                      <a:endParaRPr lang="en-US" sz="200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dirty="0">
                          <a:latin typeface="Times New Roman"/>
                          <a:ea typeface="Times New Roman"/>
                          <a:cs typeface="Times New Roman"/>
                        </a:rPr>
                        <a:t>A</a:t>
                      </a:r>
                      <a:endParaRPr lang="en-US" sz="2000" dirty="0">
                        <a:latin typeface="Times New Roman"/>
                        <a:ea typeface="Times New Roman"/>
                        <a:cs typeface="Times New Roman"/>
                      </a:endParaRPr>
                    </a:p>
                  </a:txBody>
                  <a:tcPr marL="9525" marR="9525" marT="952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5"/>
          <p:cNvSpPr>
            <a:spLocks noGrp="1"/>
          </p:cNvSpPr>
          <p:nvPr>
            <p:ph type="title"/>
          </p:nvPr>
        </p:nvSpPr>
        <p:spPr>
          <a:xfrm>
            <a:off x="1295400" y="304800"/>
            <a:ext cx="7107238" cy="790575"/>
          </a:xfrm>
        </p:spPr>
        <p:txBody>
          <a:bodyPr/>
          <a:lstStyle/>
          <a:p>
            <a:r>
              <a:rPr lang="en-US" altLang="en-US"/>
              <a:t>EXAMPLE 15.10</a:t>
            </a:r>
          </a:p>
        </p:txBody>
      </p:sp>
      <p:sp>
        <p:nvSpPr>
          <p:cNvPr id="4" name="Date Placeholder 3"/>
          <p:cNvSpPr>
            <a:spLocks noGrp="1"/>
          </p:cNvSpPr>
          <p:nvPr>
            <p:ph type="dt" sz="quarter" idx="10"/>
          </p:nvPr>
        </p:nvSpPr>
        <p:spPr/>
        <p:txBody>
          <a:bodyPr/>
          <a:lstStyle/>
          <a:p>
            <a:pPr>
              <a:defRPr/>
            </a:pPr>
            <a:r>
              <a:rPr lang="en-US"/>
              <a:t>Chapter 15</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8C3B676-A5B1-4E06-A19F-7C7A14A3E50A}" type="slidenum">
              <a:rPr lang="en-US" altLang="en-US" sz="1400">
                <a:latin typeface="Tahoma" panose="020B0604030504040204" pitchFamily="34" charset="0"/>
              </a:rPr>
              <a:pPr/>
              <a:t>32</a:t>
            </a:fld>
            <a:endParaRPr lang="en-US" altLang="en-US" sz="1400">
              <a:latin typeface="Tahoma" panose="020B0604030504040204" pitchFamily="34" charset="0"/>
            </a:endParaRPr>
          </a:p>
        </p:txBody>
      </p:sp>
      <p:graphicFrame>
        <p:nvGraphicFramePr>
          <p:cNvPr id="7" name="Table 6"/>
          <p:cNvGraphicFramePr>
            <a:graphicFrameLocks noGrp="1"/>
          </p:cNvGraphicFramePr>
          <p:nvPr/>
        </p:nvGraphicFramePr>
        <p:xfrm>
          <a:off x="3276600" y="1295400"/>
          <a:ext cx="5638800" cy="3717925"/>
        </p:xfrm>
        <a:graphic>
          <a:graphicData uri="http://schemas.openxmlformats.org/drawingml/2006/table">
            <a:tbl>
              <a:tblPr/>
              <a:tblGrid>
                <a:gridCol w="281941">
                  <a:extLst>
                    <a:ext uri="{9D8B030D-6E8A-4147-A177-3AD203B41FA5}">
                      <a16:colId xmlns:a16="http://schemas.microsoft.com/office/drawing/2014/main" val="20000"/>
                    </a:ext>
                  </a:extLst>
                </a:gridCol>
                <a:gridCol w="676656">
                  <a:extLst>
                    <a:ext uri="{9D8B030D-6E8A-4147-A177-3AD203B41FA5}">
                      <a16:colId xmlns:a16="http://schemas.microsoft.com/office/drawing/2014/main" val="20001"/>
                    </a:ext>
                  </a:extLst>
                </a:gridCol>
                <a:gridCol w="1014984">
                  <a:extLst>
                    <a:ext uri="{9D8B030D-6E8A-4147-A177-3AD203B41FA5}">
                      <a16:colId xmlns:a16="http://schemas.microsoft.com/office/drawing/2014/main" val="20002"/>
                    </a:ext>
                  </a:extLst>
                </a:gridCol>
                <a:gridCol w="812650">
                  <a:extLst>
                    <a:ext uri="{9D8B030D-6E8A-4147-A177-3AD203B41FA5}">
                      <a16:colId xmlns:a16="http://schemas.microsoft.com/office/drawing/2014/main" val="20003"/>
                    </a:ext>
                  </a:extLst>
                </a:gridCol>
                <a:gridCol w="935377">
                  <a:extLst>
                    <a:ext uri="{9D8B030D-6E8A-4147-A177-3AD203B41FA5}">
                      <a16:colId xmlns:a16="http://schemas.microsoft.com/office/drawing/2014/main" val="20004"/>
                    </a:ext>
                  </a:extLst>
                </a:gridCol>
                <a:gridCol w="1917191">
                  <a:extLst>
                    <a:ext uri="{9D8B030D-6E8A-4147-A177-3AD203B41FA5}">
                      <a16:colId xmlns:a16="http://schemas.microsoft.com/office/drawing/2014/main" val="20005"/>
                    </a:ext>
                  </a:extLst>
                </a:gridCol>
              </a:tblGrid>
              <a:tr h="322691">
                <a:tc>
                  <a:txBody>
                    <a:bodyPr/>
                    <a:lstStyle/>
                    <a:p>
                      <a:pPr marL="0" marR="0" indent="0" algn="l">
                        <a:lnSpc>
                          <a:spcPct val="115000"/>
                        </a:lnSpc>
                        <a:spcBef>
                          <a:spcPts val="0"/>
                        </a:spcBef>
                        <a:spcAft>
                          <a:spcPts val="0"/>
                        </a:spcAft>
                      </a:pPr>
                      <a:r>
                        <a:rPr lang="en-US" sz="1800" b="1" dirty="0" err="1">
                          <a:solidFill>
                            <a:srgbClr val="000080"/>
                          </a:solidFill>
                          <a:latin typeface="Arial"/>
                          <a:ea typeface="Times New Roman"/>
                          <a:cs typeface="Times New Roman"/>
                        </a:rPr>
                        <a:t>i</a:t>
                      </a:r>
                      <a:endParaRPr lang="en-US" sz="2000" dirty="0">
                        <a:latin typeface="Times New Roman"/>
                        <a:ea typeface="Times New Roman"/>
                        <a:cs typeface="Times New Roman"/>
                      </a:endParaRPr>
                    </a:p>
                  </a:txBody>
                  <a:tcPr marL="7218" marR="7218" marT="7218"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1800" b="1">
                          <a:solidFill>
                            <a:srgbClr val="000080"/>
                          </a:solidFill>
                          <a:latin typeface="Arial"/>
                          <a:ea typeface="Times New Roman"/>
                          <a:cs typeface="Times New Roman"/>
                        </a:rPr>
                        <a:t>t</a:t>
                      </a:r>
                      <a:r>
                        <a:rPr lang="en-US" sz="1800" b="1" baseline="-25000">
                          <a:solidFill>
                            <a:srgbClr val="000080"/>
                          </a:solidFill>
                          <a:latin typeface="Arial"/>
                          <a:ea typeface="Times New Roman"/>
                          <a:cs typeface="Times New Roman"/>
                        </a:rPr>
                        <a:t>i</a:t>
                      </a:r>
                      <a:endParaRPr lang="en-US" sz="2000">
                        <a:latin typeface="Times New Roman"/>
                        <a:ea typeface="Times New Roman"/>
                        <a:cs typeface="Times New Roman"/>
                      </a:endParaRPr>
                    </a:p>
                  </a:txBody>
                  <a:tcPr marL="7218" marR="7218" marT="7218"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b="1">
                          <a:latin typeface="Arial"/>
                          <a:ea typeface="Times New Roman"/>
                          <a:cs typeface="Times New Roman"/>
                        </a:rPr>
                        <a:t>F(t</a:t>
                      </a:r>
                      <a:r>
                        <a:rPr lang="en-US" sz="1800" b="1" baseline="-25000">
                          <a:latin typeface="Arial"/>
                          <a:ea typeface="Times New Roman"/>
                          <a:cs typeface="Times New Roman"/>
                        </a:rPr>
                        <a:t>i</a:t>
                      </a:r>
                      <a:r>
                        <a:rPr lang="en-US" sz="1800" b="1">
                          <a:latin typeface="Arial"/>
                          <a:ea typeface="Times New Roman"/>
                          <a:cs typeface="Times New Roman"/>
                        </a:rPr>
                        <a:t>)</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b="1">
                          <a:solidFill>
                            <a:srgbClr val="000080"/>
                          </a:solidFill>
                          <a:latin typeface="Arial"/>
                          <a:ea typeface="Times New Roman"/>
                          <a:cs typeface="Times New Roman"/>
                        </a:rPr>
                        <a:t>i</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b="1" dirty="0" err="1">
                          <a:solidFill>
                            <a:srgbClr val="000080"/>
                          </a:solidFill>
                          <a:latin typeface="Arial"/>
                          <a:ea typeface="Times New Roman"/>
                          <a:cs typeface="Times New Roman"/>
                        </a:rPr>
                        <a:t>t</a:t>
                      </a:r>
                      <a:r>
                        <a:rPr lang="en-US" sz="1800" b="1" baseline="-25000" dirty="0" err="1">
                          <a:solidFill>
                            <a:srgbClr val="000080"/>
                          </a:solidFill>
                          <a:latin typeface="Arial"/>
                          <a:ea typeface="Times New Roman"/>
                          <a:cs typeface="Times New Roman"/>
                        </a:rPr>
                        <a:t>i</a:t>
                      </a:r>
                      <a:endParaRPr lang="en-US" sz="2000" dirty="0">
                        <a:latin typeface="Times New Roman"/>
                        <a:ea typeface="Times New Roman"/>
                        <a:cs typeface="Times New Roman"/>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b="1" dirty="0">
                          <a:latin typeface="Arial"/>
                          <a:ea typeface="Times New Roman"/>
                          <a:cs typeface="Times New Roman"/>
                        </a:rPr>
                        <a:t>F(</a:t>
                      </a:r>
                      <a:r>
                        <a:rPr lang="en-US" sz="1800" b="1" dirty="0" err="1">
                          <a:latin typeface="Arial"/>
                          <a:ea typeface="Times New Roman"/>
                          <a:cs typeface="Times New Roman"/>
                        </a:rPr>
                        <a:t>t</a:t>
                      </a:r>
                      <a:r>
                        <a:rPr lang="en-US" sz="1800" b="1" baseline="-25000" dirty="0" err="1">
                          <a:latin typeface="Arial"/>
                          <a:ea typeface="Times New Roman"/>
                          <a:cs typeface="Times New Roman"/>
                        </a:rPr>
                        <a:t>i</a:t>
                      </a:r>
                      <a:r>
                        <a:rPr lang="en-US" sz="1800" b="1" dirty="0">
                          <a:latin typeface="Arial"/>
                          <a:ea typeface="Times New Roman"/>
                          <a:cs typeface="Times New Roman"/>
                        </a:rPr>
                        <a:t>)</a:t>
                      </a:r>
                      <a:endParaRPr lang="en-US" sz="20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0</a:t>
                      </a:r>
                      <a:endParaRPr lang="en-US" sz="2000">
                        <a:latin typeface="Times New Roman"/>
                        <a:ea typeface="Times New Roman"/>
                        <a:cs typeface="Times New Roman"/>
                      </a:endParaRPr>
                    </a:p>
                  </a:txBody>
                  <a:tcPr marL="7218" marR="7218" marT="7218"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0" algn="l">
                        <a:lnSpc>
                          <a:spcPct val="115000"/>
                        </a:lnSpc>
                        <a:spcBef>
                          <a:spcPts val="0"/>
                        </a:spcBef>
                        <a:spcAft>
                          <a:spcPts val="0"/>
                        </a:spcAft>
                      </a:pPr>
                      <a:r>
                        <a:rPr lang="en-US" sz="1800" dirty="0">
                          <a:latin typeface="Arial"/>
                          <a:ea typeface="Times New Roman"/>
                          <a:cs typeface="Times New Roman"/>
                        </a:rPr>
                        <a:t>0</a:t>
                      </a:r>
                      <a:endParaRPr lang="en-US" sz="2000" dirty="0">
                        <a:latin typeface="Times New Roman"/>
                        <a:ea typeface="Times New Roman"/>
                        <a:cs typeface="Times New Roman"/>
                      </a:endParaRPr>
                    </a:p>
                  </a:txBody>
                  <a:tcPr marL="7218" marR="7218" marT="7218"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0.0000</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10</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184</a:t>
                      </a:r>
                      <a:endParaRPr lang="en-US" sz="2000">
                        <a:latin typeface="Times New Roman"/>
                        <a:ea typeface="Times New Roman"/>
                        <a:cs typeface="Times New Roman"/>
                      </a:endParaRP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0.1737</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1</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dirty="0">
                          <a:latin typeface="Arial"/>
                          <a:ea typeface="Times New Roman"/>
                          <a:cs typeface="Times New Roman"/>
                        </a:rPr>
                        <a:t>2</a:t>
                      </a:r>
                      <a:endParaRPr lang="en-US" sz="2000" dirty="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0.0244</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11</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186</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0.2003</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2</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a:latin typeface="Arial"/>
                          <a:ea typeface="Times New Roman"/>
                          <a:cs typeface="Times New Roman"/>
                        </a:rPr>
                        <a:t>8</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0.0488</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12</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202</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r>
                        <a:rPr lang="en-US" sz="1800" dirty="0">
                          <a:latin typeface="Arial"/>
                          <a:ea typeface="Times New Roman"/>
                          <a:cs typeface="Times New Roman"/>
                        </a:rPr>
                        <a:t>0.2270</a:t>
                      </a:r>
                      <a:endParaRPr lang="en-US" sz="2000" dirty="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3</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a:latin typeface="Arial"/>
                          <a:ea typeface="Times New Roman"/>
                          <a:cs typeface="Times New Roman"/>
                        </a:rPr>
                        <a:t>15</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0.0732</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13</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218</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0.2537</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4</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a:latin typeface="Arial"/>
                          <a:ea typeface="Times New Roman"/>
                          <a:cs typeface="Times New Roman"/>
                        </a:rPr>
                        <a:t>30</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0.0976</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14</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232.0</a:t>
                      </a:r>
                      <a:r>
                        <a:rPr lang="en-US" sz="1800" baseline="30000">
                          <a:latin typeface="Arial"/>
                          <a:ea typeface="Times New Roman"/>
                          <a:cs typeface="Times New Roman"/>
                        </a:rPr>
                        <a:t>+</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endParaRPr lang="en-US" sz="1800">
                        <a:latin typeface="Arial"/>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5</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a:latin typeface="Arial"/>
                          <a:ea typeface="Times New Roman"/>
                          <a:cs typeface="Times New Roman"/>
                        </a:rPr>
                        <a:t>35</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0.1220</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15</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269.0</a:t>
                      </a:r>
                      <a:r>
                        <a:rPr lang="en-US" sz="1800" baseline="30000">
                          <a:latin typeface="Arial"/>
                          <a:ea typeface="Times New Roman"/>
                          <a:cs typeface="Times New Roman"/>
                        </a:rPr>
                        <a:t>+</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endParaRPr lang="en-US" sz="1800">
                        <a:latin typeface="Arial"/>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6</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a:latin typeface="Arial"/>
                          <a:ea typeface="Times New Roman"/>
                          <a:cs typeface="Times New Roman"/>
                        </a:rPr>
                        <a:t>61.0</a:t>
                      </a:r>
                      <a:r>
                        <a:rPr lang="en-US" sz="1800" baseline="30000">
                          <a:latin typeface="Arial"/>
                          <a:ea typeface="Times New Roman"/>
                          <a:cs typeface="Times New Roman"/>
                        </a:rPr>
                        <a:t>+</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algn="l"/>
                      <a:endParaRPr lang="en-US" sz="1800">
                        <a:latin typeface="Calibri"/>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16</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297.0</a:t>
                      </a:r>
                      <a:r>
                        <a:rPr lang="en-US" sz="1800" baseline="30000">
                          <a:latin typeface="Arial"/>
                          <a:ea typeface="Times New Roman"/>
                          <a:cs typeface="Times New Roman"/>
                        </a:rPr>
                        <a:t>+</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endParaRPr lang="en-US" sz="1800">
                        <a:latin typeface="Arial"/>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7</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a:latin typeface="Arial"/>
                          <a:ea typeface="Times New Roman"/>
                          <a:cs typeface="Times New Roman"/>
                        </a:rPr>
                        <a:t>123</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0.1470</a:t>
                      </a:r>
                      <a:endParaRPr lang="en-US" sz="2000">
                        <a:latin typeface="Times New Roman"/>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17</a:t>
                      </a:r>
                      <a:endParaRPr lang="en-US" sz="2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333</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0.2835</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322691">
                <a:tc>
                  <a:txBody>
                    <a:bodyPr/>
                    <a:lstStyle/>
                    <a:p>
                      <a:pPr marL="0" marR="0" indent="0" algn="l">
                        <a:lnSpc>
                          <a:spcPct val="115000"/>
                        </a:lnSpc>
                        <a:spcBef>
                          <a:spcPts val="0"/>
                        </a:spcBef>
                        <a:spcAft>
                          <a:spcPts val="0"/>
                        </a:spcAft>
                      </a:pPr>
                      <a:r>
                        <a:rPr lang="en-US" sz="1800">
                          <a:latin typeface="Arial"/>
                          <a:ea typeface="Times New Roman"/>
                          <a:cs typeface="Times New Roman"/>
                        </a:rPr>
                        <a:t>8</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marL="0" marR="0" indent="0" algn="l">
                        <a:lnSpc>
                          <a:spcPct val="115000"/>
                        </a:lnSpc>
                        <a:spcBef>
                          <a:spcPts val="0"/>
                        </a:spcBef>
                        <a:spcAft>
                          <a:spcPts val="0"/>
                        </a:spcAft>
                      </a:pPr>
                      <a:r>
                        <a:rPr lang="en-US" sz="1800">
                          <a:latin typeface="Arial"/>
                          <a:ea typeface="Times New Roman"/>
                          <a:cs typeface="Times New Roman"/>
                        </a:rPr>
                        <a:t>123.0</a:t>
                      </a:r>
                      <a:r>
                        <a:rPr lang="en-US" sz="1800" baseline="30000">
                          <a:latin typeface="Arial"/>
                          <a:ea typeface="Times New Roman"/>
                          <a:cs typeface="Times New Roman"/>
                        </a:rPr>
                        <a:t>+</a:t>
                      </a:r>
                      <a:endParaRPr lang="en-US" sz="2000">
                        <a:latin typeface="Times New Roman"/>
                        <a:ea typeface="Times New Roman"/>
                        <a:cs typeface="Times New Roman"/>
                      </a:endParaRPr>
                    </a:p>
                  </a:txBody>
                  <a:tcPr marL="7218" marR="7218" marT="7218" marB="0">
                    <a:lnL>
                      <a:noFill/>
                    </a:lnL>
                    <a:lnR>
                      <a:noFill/>
                    </a:lnR>
                    <a:lnT>
                      <a:noFill/>
                    </a:lnT>
                    <a:lnB>
                      <a:noFill/>
                    </a:lnB>
                    <a:solidFill>
                      <a:srgbClr val="FFFFFF"/>
                    </a:solidFill>
                  </a:tcPr>
                </a:tc>
                <a:tc>
                  <a:txBody>
                    <a:bodyPr/>
                    <a:lstStyle/>
                    <a:p>
                      <a:pPr algn="l"/>
                      <a:endParaRPr lang="en-US" sz="1800">
                        <a:latin typeface="Calibri"/>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15000"/>
                        </a:lnSpc>
                        <a:spcBef>
                          <a:spcPts val="0"/>
                        </a:spcBef>
                        <a:spcAft>
                          <a:spcPts val="0"/>
                        </a:spcAft>
                      </a:pPr>
                      <a:r>
                        <a:rPr lang="en-US" sz="1800" dirty="0">
                          <a:latin typeface="Arial"/>
                          <a:ea typeface="Times New Roman"/>
                          <a:cs typeface="Times New Roman"/>
                        </a:rPr>
                        <a:t>18-40</a:t>
                      </a:r>
                      <a:endParaRPr lang="en-US" sz="20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a:lnSpc>
                          <a:spcPct val="115000"/>
                        </a:lnSpc>
                        <a:spcBef>
                          <a:spcPts val="0"/>
                        </a:spcBef>
                        <a:spcAft>
                          <a:spcPts val="0"/>
                        </a:spcAft>
                      </a:pPr>
                      <a:r>
                        <a:rPr lang="en-US" sz="1800">
                          <a:latin typeface="Arial"/>
                          <a:ea typeface="Times New Roman"/>
                          <a:cs typeface="Times New Roman"/>
                        </a:rPr>
                        <a:t>365.0</a:t>
                      </a:r>
                      <a:r>
                        <a:rPr lang="en-US" sz="1800" baseline="30000">
                          <a:latin typeface="Arial"/>
                          <a:ea typeface="Times New Roman"/>
                          <a:cs typeface="Times New Roman"/>
                        </a:rPr>
                        <a:t>+</a:t>
                      </a:r>
                      <a:endParaRPr lang="en-US" sz="2000">
                        <a:latin typeface="Times New Roman"/>
                        <a:ea typeface="Times New Roman"/>
                        <a:cs typeface="Times New Roman"/>
                      </a:endParaRPr>
                    </a:p>
                  </a:txBody>
                  <a:tcPr marL="0" marR="0" marT="0" marB="0">
                    <a:lnL>
                      <a:noFill/>
                    </a:lnL>
                    <a:lnR>
                      <a:noFill/>
                    </a:lnR>
                    <a:lnT>
                      <a:noFill/>
                    </a:lnT>
                    <a:lnB>
                      <a:noFill/>
                    </a:lnB>
                  </a:tcPr>
                </a:tc>
                <a:tc>
                  <a:txBody>
                    <a:bodyPr/>
                    <a:lstStyle/>
                    <a:p>
                      <a:pPr marL="0" marR="0" indent="0" algn="ctr">
                        <a:lnSpc>
                          <a:spcPct val="115000"/>
                        </a:lnSpc>
                        <a:spcBef>
                          <a:spcPts val="0"/>
                        </a:spcBef>
                        <a:spcAft>
                          <a:spcPts val="0"/>
                        </a:spcAft>
                      </a:pPr>
                      <a:endParaRPr lang="en-US" sz="1800" dirty="0">
                        <a:latin typeface="Arial"/>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491015">
                <a:tc>
                  <a:txBody>
                    <a:bodyPr/>
                    <a:lstStyle/>
                    <a:p>
                      <a:pPr marL="0" marR="0" indent="0" algn="l">
                        <a:lnSpc>
                          <a:spcPct val="115000"/>
                        </a:lnSpc>
                        <a:spcBef>
                          <a:spcPts val="0"/>
                        </a:spcBef>
                        <a:spcAft>
                          <a:spcPts val="0"/>
                        </a:spcAft>
                      </a:pPr>
                      <a:r>
                        <a:rPr lang="en-US" sz="1800" dirty="0">
                          <a:latin typeface="Arial"/>
                          <a:ea typeface="Times New Roman"/>
                          <a:cs typeface="Times New Roman"/>
                        </a:rPr>
                        <a:t>9</a:t>
                      </a:r>
                      <a:endParaRPr lang="en-US" sz="2000" dirty="0">
                        <a:latin typeface="Times New Roman"/>
                        <a:ea typeface="Times New Roman"/>
                        <a:cs typeface="Times New Roman"/>
                      </a:endParaRPr>
                    </a:p>
                  </a:txBody>
                  <a:tcPr marL="7218" marR="7218" marT="7218"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a:lnSpc>
                          <a:spcPct val="115000"/>
                        </a:lnSpc>
                        <a:spcBef>
                          <a:spcPts val="0"/>
                        </a:spcBef>
                        <a:spcAft>
                          <a:spcPts val="0"/>
                        </a:spcAft>
                      </a:pPr>
                      <a:r>
                        <a:rPr lang="en-US" sz="1800" dirty="0">
                          <a:latin typeface="Arial"/>
                          <a:ea typeface="Times New Roman"/>
                          <a:cs typeface="Times New Roman"/>
                        </a:rPr>
                        <a:t>132.0</a:t>
                      </a:r>
                      <a:r>
                        <a:rPr lang="en-US" sz="1800" baseline="30000" dirty="0">
                          <a:latin typeface="Arial"/>
                          <a:ea typeface="Times New Roman"/>
                          <a:cs typeface="Times New Roman"/>
                        </a:rPr>
                        <a:t>+</a:t>
                      </a:r>
                      <a:endParaRPr lang="en-US" sz="2000" dirty="0">
                        <a:latin typeface="Times New Roman"/>
                        <a:ea typeface="Times New Roman"/>
                        <a:cs typeface="Times New Roman"/>
                      </a:endParaRPr>
                    </a:p>
                  </a:txBody>
                  <a:tcPr marL="7218" marR="7218" marT="7218"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endParaRPr lang="en-US" sz="1800" dirty="0">
                        <a:latin typeface="Calibri"/>
                        <a:ea typeface="Times New Roman"/>
                        <a:cs typeface="Times New Roman"/>
                      </a:endParaRPr>
                    </a:p>
                  </a:txBody>
                  <a:tcPr marL="7218" marR="7218" marT="7218"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endParaRPr lang="en-US" sz="1800" dirty="0">
                        <a:latin typeface="Arial"/>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endParaRPr lang="en-US" sz="1800" dirty="0">
                        <a:latin typeface="Arial"/>
                        <a:ea typeface="Times New Roman"/>
                        <a:cs typeface="Times New Roman"/>
                      </a:endParaRP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endParaRPr lang="en-US" sz="1800" dirty="0">
                        <a:latin typeface="Arial"/>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2607" name="TextBox 7"/>
          <p:cNvSpPr txBox="1">
            <a:spLocks noChangeArrowheads="1"/>
          </p:cNvSpPr>
          <p:nvPr/>
        </p:nvSpPr>
        <p:spPr bwMode="auto">
          <a:xfrm>
            <a:off x="0" y="2209800"/>
            <a:ext cx="320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For Weibull distribution -</a:t>
            </a:r>
          </a:p>
          <a:p>
            <a:r>
              <a:rPr lang="en-US" altLang="en-US" sz="2000"/>
              <a:t>Least-squares fit:</a:t>
            </a:r>
          </a:p>
          <a:p>
            <a:r>
              <a:rPr lang="en-US" altLang="en-US" sz="2000"/>
              <a:t>Failure Mode A: </a:t>
            </a:r>
          </a:p>
          <a:p>
            <a:r>
              <a:rPr lang="en-US" altLang="en-US" sz="2000"/>
              <a:t> </a:t>
            </a:r>
          </a:p>
          <a:p>
            <a:endParaRPr lang="en-US" altLang="en-US" sz="2000"/>
          </a:p>
          <a:p>
            <a:r>
              <a:rPr lang="en-US" altLang="en-US" sz="2000"/>
              <a:t>Failure Mode B:</a:t>
            </a:r>
          </a:p>
        </p:txBody>
      </p:sp>
      <p:sp>
        <p:nvSpPr>
          <p:cNvPr id="226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2530" name="Object 1"/>
          <p:cNvGraphicFramePr>
            <a:graphicFrameLocks noChangeAspect="1"/>
          </p:cNvGraphicFramePr>
          <p:nvPr/>
        </p:nvGraphicFramePr>
        <p:xfrm>
          <a:off x="152400" y="3276600"/>
          <a:ext cx="2844800" cy="457200"/>
        </p:xfrm>
        <a:graphic>
          <a:graphicData uri="http://schemas.openxmlformats.org/presentationml/2006/ole">
            <mc:AlternateContent xmlns:mc="http://schemas.openxmlformats.org/markup-compatibility/2006">
              <mc:Choice xmlns:v="urn:schemas-microsoft-com:vml" Requires="v">
                <p:oleObj spid="_x0000_s22611" name="Equation" r:id="rId3" imgW="1600200" imgH="254000" progId="Equation.DSMT4">
                  <p:embed/>
                </p:oleObj>
              </mc:Choice>
              <mc:Fallback>
                <p:oleObj name="Equation" r:id="rId3" imgW="1600200" imgH="254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76600"/>
                        <a:ext cx="284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0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2531" name="Object 3"/>
          <p:cNvGraphicFramePr>
            <a:graphicFrameLocks noChangeAspect="1"/>
          </p:cNvGraphicFramePr>
          <p:nvPr/>
        </p:nvGraphicFramePr>
        <p:xfrm>
          <a:off x="152400" y="4038600"/>
          <a:ext cx="2860675" cy="485775"/>
        </p:xfrm>
        <a:graphic>
          <a:graphicData uri="http://schemas.openxmlformats.org/presentationml/2006/ole">
            <mc:AlternateContent xmlns:mc="http://schemas.openxmlformats.org/markup-compatibility/2006">
              <mc:Choice xmlns:v="urn:schemas-microsoft-com:vml" Requires="v">
                <p:oleObj spid="_x0000_s22612" name="Equation" r:id="rId5" imgW="1511300" imgH="254000" progId="Equation.DSMT4">
                  <p:embed/>
                </p:oleObj>
              </mc:Choice>
              <mc:Fallback>
                <p:oleObj name="Equation" r:id="rId5" imgW="1511300" imgH="2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038600"/>
                        <a:ext cx="28606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1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2532" name="Object 5"/>
          <p:cNvGraphicFramePr>
            <a:graphicFrameLocks noChangeAspect="1"/>
          </p:cNvGraphicFramePr>
          <p:nvPr/>
        </p:nvGraphicFramePr>
        <p:xfrm>
          <a:off x="1981200" y="5334000"/>
          <a:ext cx="3886200" cy="609600"/>
        </p:xfrm>
        <a:graphic>
          <a:graphicData uri="http://schemas.openxmlformats.org/presentationml/2006/ole">
            <mc:AlternateContent xmlns:mc="http://schemas.openxmlformats.org/markup-compatibility/2006">
              <mc:Choice xmlns:v="urn:schemas-microsoft-com:vml" Requires="v">
                <p:oleObj spid="_x0000_s22613" name="Equation" r:id="rId7" imgW="1713756" imgH="266584" progId="Equation.DSMT4">
                  <p:embed/>
                </p:oleObj>
              </mc:Choice>
              <mc:Fallback>
                <p:oleObj name="Equation" r:id="rId7" imgW="1713756" imgH="26658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5334000"/>
                        <a:ext cx="3886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p:cNvSpPr>
            <a:spLocks noGrp="1"/>
          </p:cNvSpPr>
          <p:nvPr>
            <p:ph type="title"/>
          </p:nvPr>
        </p:nvSpPr>
        <p:spPr>
          <a:xfrm>
            <a:off x="1295400" y="457200"/>
            <a:ext cx="7620000" cy="790575"/>
          </a:xfrm>
        </p:spPr>
        <p:txBody>
          <a:bodyPr/>
          <a:lstStyle/>
          <a:p>
            <a:r>
              <a:rPr lang="en-US" altLang="en-US" sz="3600"/>
              <a:t>Minimum Extreme Value Distribution</a:t>
            </a:r>
          </a:p>
        </p:txBody>
      </p:sp>
      <p:sp>
        <p:nvSpPr>
          <p:cNvPr id="3" name="Date Placeholder 2"/>
          <p:cNvSpPr>
            <a:spLocks noGrp="1"/>
          </p:cNvSpPr>
          <p:nvPr>
            <p:ph type="dt" sz="quarter" idx="10"/>
          </p:nvPr>
        </p:nvSpPr>
        <p:spPr/>
        <p:txBody>
          <a:bodyPr/>
          <a:lstStyle/>
          <a:p>
            <a:pPr>
              <a:defRPr/>
            </a:pPr>
            <a:r>
              <a:rPr lang="en-US"/>
              <a:t>Chapter 15</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1FE8B56-2A33-48D5-B803-FBBA52F6E75E}" type="slidenum">
              <a:rPr lang="en-US" altLang="en-US" sz="1400">
                <a:latin typeface="Tahoma" panose="020B0604030504040204" pitchFamily="34" charset="0"/>
              </a:rPr>
              <a:pPr/>
              <a:t>33</a:t>
            </a:fld>
            <a:endParaRPr lang="en-US" altLang="en-US" sz="1400">
              <a:latin typeface="Tahoma" panose="020B0604030504040204" pitchFamily="34" charset="0"/>
            </a:endParaRPr>
          </a:p>
        </p:txBody>
      </p:sp>
      <p:sp>
        <p:nvSpPr>
          <p:cNvPr id="235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23554" name="Object 1"/>
          <p:cNvGraphicFramePr>
            <a:graphicFrameLocks noChangeAspect="1"/>
          </p:cNvGraphicFramePr>
          <p:nvPr/>
        </p:nvGraphicFramePr>
        <p:xfrm>
          <a:off x="1219200" y="1447800"/>
          <a:ext cx="5980113" cy="1981200"/>
        </p:xfrm>
        <a:graphic>
          <a:graphicData uri="http://schemas.openxmlformats.org/presentationml/2006/ole">
            <mc:AlternateContent xmlns:mc="http://schemas.openxmlformats.org/markup-compatibility/2006">
              <mc:Choice xmlns:v="urn:schemas-microsoft-com:vml" Requires="v">
                <p:oleObj spid="_x0000_s23563" name="Equation" r:id="rId3" imgW="3073400" imgH="1016000" progId="Equation.DSMT4">
                  <p:embed/>
                </p:oleObj>
              </mc:Choice>
              <mc:Fallback>
                <p:oleObj name="Equation" r:id="rId3" imgW="3073400" imgH="1016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447800"/>
                        <a:ext cx="5980113"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2" name="Group 9"/>
          <p:cNvGrpSpPr>
            <a:grpSpLocks/>
          </p:cNvGrpSpPr>
          <p:nvPr/>
        </p:nvGrpSpPr>
        <p:grpSpPr bwMode="auto">
          <a:xfrm>
            <a:off x="304800" y="3810000"/>
            <a:ext cx="8534400" cy="1938338"/>
            <a:chOff x="304800" y="3810000"/>
            <a:chExt cx="8534400" cy="1938992"/>
          </a:xfrm>
        </p:grpSpPr>
        <p:graphicFrame>
          <p:nvGraphicFramePr>
            <p:cNvPr id="23555" name="Object 3"/>
            <p:cNvGraphicFramePr>
              <a:graphicFrameLocks noChangeAspect="1"/>
            </p:cNvGraphicFramePr>
            <p:nvPr/>
          </p:nvGraphicFramePr>
          <p:xfrm>
            <a:off x="381000" y="4267200"/>
            <a:ext cx="3124200" cy="876098"/>
          </p:xfrm>
          <a:graphic>
            <a:graphicData uri="http://schemas.openxmlformats.org/presentationml/2006/ole">
              <mc:AlternateContent xmlns:mc="http://schemas.openxmlformats.org/markup-compatibility/2006">
                <mc:Choice xmlns:v="urn:schemas-microsoft-com:vml" Requires="v">
                  <p:oleObj spid="_x0000_s23564" name="Equation" r:id="rId5" imgW="1803400" imgH="508000" progId="Equation.DSMT4">
                    <p:embed/>
                  </p:oleObj>
                </mc:Choice>
                <mc:Fallback>
                  <p:oleObj name="Equation" r:id="rId5" imgW="1803400" imgH="508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267200"/>
                          <a:ext cx="3124200" cy="876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2" name="TextBox 8"/>
            <p:cNvSpPr txBox="1">
              <a:spLocks noChangeArrowheads="1"/>
            </p:cNvSpPr>
            <p:nvPr/>
          </p:nvSpPr>
          <p:spPr bwMode="auto">
            <a:xfrm>
              <a:off x="304800" y="3810000"/>
              <a:ext cx="8534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t>Therefore plot x</a:t>
              </a:r>
              <a:r>
                <a:rPr lang="en-US" altLang="en-US" sz="2000" baseline="-25000"/>
                <a:t>i </a:t>
              </a:r>
              <a:r>
                <a:rPr lang="en-US" altLang="en-US" sz="2000"/>
                <a:t> and y</a:t>
              </a:r>
              <a:r>
                <a:rPr lang="en-US" altLang="en-US" sz="2000" baseline="-25000"/>
                <a:t>i</a:t>
              </a:r>
              <a:r>
                <a:rPr lang="en-US" altLang="en-US" sz="2000"/>
                <a:t> and fit the line </a:t>
              </a:r>
              <a:r>
                <a:rPr lang="en-US" altLang="en-US" sz="2000" i="1"/>
                <a:t>y = a + bx</a:t>
              </a:r>
              <a:r>
                <a:rPr lang="en-US" altLang="en-US" sz="2000"/>
                <a:t>.  </a:t>
              </a:r>
            </a:p>
            <a:p>
              <a:endParaRPr lang="en-US" altLang="en-US" sz="2000"/>
            </a:p>
            <a:p>
              <a:endParaRPr lang="en-US" altLang="en-US" sz="2000"/>
            </a:p>
            <a:p>
              <a:endParaRPr lang="en-US" altLang="en-US" sz="2000"/>
            </a:p>
            <a:p>
              <a:endParaRPr lang="en-US" altLang="en-US" sz="2000"/>
            </a:p>
            <a:p>
              <a:r>
                <a:rPr lang="en-US" altLang="en-US" sz="2000"/>
                <a:t>The least-squares parameter estimates are </a:t>
              </a:r>
              <a:r>
                <a:rPr lang="en-US" altLang="en-US" sz="2000">
                  <a:sym typeface="Symbol" panose="05050102010706020507" pitchFamily="18" charset="2"/>
                </a:rPr>
                <a:t></a:t>
              </a:r>
              <a:r>
                <a:rPr lang="en-US" altLang="en-US" sz="2000"/>
                <a:t> = 1/b and </a:t>
              </a:r>
              <a:r>
                <a:rPr lang="en-US" altLang="en-US" sz="2000">
                  <a:sym typeface="Symbol" panose="05050102010706020507" pitchFamily="18" charset="2"/>
                </a:rPr>
                <a:t></a:t>
              </a:r>
              <a:r>
                <a:rPr lang="en-US" altLang="en-US" sz="2000"/>
                <a:t> = -a</a:t>
              </a:r>
              <a:r>
                <a:rPr lang="en-US" altLang="en-US" sz="2000">
                  <a:sym typeface="Symbol" panose="05050102010706020507" pitchFamily="18" charset="2"/>
                </a:rPr>
                <a:t></a:t>
              </a:r>
              <a:r>
                <a:rPr lang="en-US" altLang="en-US" sz="20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95400" y="457200"/>
            <a:ext cx="7543800" cy="790575"/>
          </a:xfrm>
        </p:spPr>
        <p:txBody>
          <a:bodyPr/>
          <a:lstStyle/>
          <a:p>
            <a:r>
              <a:rPr lang="en-US" altLang="en-US" sz="3200"/>
              <a:t>Histograms </a:t>
            </a:r>
            <a:br>
              <a:rPr lang="en-US" altLang="en-US" sz="3200"/>
            </a:br>
            <a:r>
              <a:rPr lang="en-US" altLang="en-US" sz="3200"/>
              <a:t>Sturges’ rule for grouping data</a:t>
            </a:r>
          </a:p>
        </p:txBody>
      </p:sp>
      <p:sp>
        <p:nvSpPr>
          <p:cNvPr id="62" name="Date Placeholder 2"/>
          <p:cNvSpPr>
            <a:spLocks noGrp="1"/>
          </p:cNvSpPr>
          <p:nvPr>
            <p:ph type="dt" sz="quarter" idx="10"/>
          </p:nvPr>
        </p:nvSpPr>
        <p:spPr/>
        <p:txBody>
          <a:bodyPr/>
          <a:lstStyle/>
          <a:p>
            <a:pPr>
              <a:defRPr/>
            </a:pPr>
            <a:r>
              <a:rPr lang="en-US"/>
              <a:t>Chapter 15</a:t>
            </a:r>
          </a:p>
        </p:txBody>
      </p:sp>
      <p:sp>
        <p:nvSpPr>
          <p:cNvPr id="63"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3F7CDCB-7175-4FE1-8BF7-CDE93EA367C1}"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sp>
        <p:nvSpPr>
          <p:cNvPr id="35845" name="Rectangle 3"/>
          <p:cNvSpPr>
            <a:spLocks noChangeArrowheads="1"/>
          </p:cNvSpPr>
          <p:nvPr/>
        </p:nvSpPr>
        <p:spPr bwMode="auto">
          <a:xfrm>
            <a:off x="1524000" y="1371600"/>
            <a:ext cx="5513388"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latin typeface="Book Antiqua" panose="02040602050305030304" pitchFamily="18" charset="0"/>
              </a:rPr>
              <a:t>	k =  1 + 3.3 log</a:t>
            </a:r>
            <a:r>
              <a:rPr lang="en-US" altLang="en-US" sz="2800" baseline="-25000">
                <a:latin typeface="Book Antiqua" panose="02040602050305030304" pitchFamily="18" charset="0"/>
              </a:rPr>
              <a:t>10</a:t>
            </a:r>
            <a:r>
              <a:rPr lang="en-US" altLang="en-US" sz="2800">
                <a:latin typeface="Book Antiqua" panose="02040602050305030304" pitchFamily="18" charset="0"/>
              </a:rPr>
              <a:t> n	</a:t>
            </a:r>
          </a:p>
          <a:p>
            <a:endParaRPr lang="en-US" altLang="en-US" sz="2800">
              <a:latin typeface="Book Antiqua" panose="02040602050305030304" pitchFamily="18" charset="0"/>
            </a:endParaRPr>
          </a:p>
          <a:p>
            <a:r>
              <a:rPr lang="en-US" altLang="en-US" sz="2800">
                <a:latin typeface="Book Antiqua" panose="02040602050305030304" pitchFamily="18" charset="0"/>
              </a:rPr>
              <a:t>where	k = number of classes,</a:t>
            </a:r>
          </a:p>
          <a:p>
            <a:r>
              <a:rPr lang="en-US" altLang="en-US" sz="2800">
                <a:latin typeface="Book Antiqua" panose="02040602050305030304" pitchFamily="18" charset="0"/>
              </a:rPr>
              <a:t>		n = sample size.</a:t>
            </a:r>
          </a:p>
          <a:p>
            <a:r>
              <a:rPr lang="en-US" altLang="en-US" sz="2800">
                <a:latin typeface="Book Antiqua" panose="02040602050305030304" pitchFamily="18" charset="0"/>
              </a:rPr>
              <a:t>                     x  = integer part of x</a:t>
            </a:r>
          </a:p>
          <a:p>
            <a:endParaRPr lang="en-US" altLang="en-US" sz="2800">
              <a:latin typeface="Book Antiqua" panose="02040602050305030304" pitchFamily="18" charset="0"/>
            </a:endParaRPr>
          </a:p>
          <a:p>
            <a:r>
              <a:rPr lang="en-US" altLang="en-US" sz="2800">
                <a:latin typeface="Book Antiqua" panose="02040602050305030304" pitchFamily="18" charset="0"/>
              </a:rPr>
              <a:t>For example,</a:t>
            </a:r>
          </a:p>
          <a:p>
            <a:r>
              <a:rPr lang="en-US" altLang="en-US" sz="2800">
                <a:latin typeface="Book Antiqua" panose="02040602050305030304" pitchFamily="18" charset="0"/>
              </a:rPr>
              <a:t>		 </a:t>
            </a:r>
            <a:r>
              <a:rPr lang="en-US" altLang="en-US" sz="2800" u="sng">
                <a:latin typeface="Book Antiqua" panose="02040602050305030304" pitchFamily="18" charset="0"/>
              </a:rPr>
              <a:t>n</a:t>
            </a:r>
            <a:r>
              <a:rPr lang="en-US" altLang="en-US" sz="2800">
                <a:latin typeface="Book Antiqua" panose="02040602050305030304" pitchFamily="18" charset="0"/>
              </a:rPr>
              <a:t>		</a:t>
            </a:r>
            <a:r>
              <a:rPr lang="en-US" altLang="en-US" sz="2800" u="sng">
                <a:latin typeface="Book Antiqua" panose="02040602050305030304" pitchFamily="18" charset="0"/>
              </a:rPr>
              <a:t>k</a:t>
            </a:r>
            <a:endParaRPr lang="en-US" altLang="en-US" sz="2800">
              <a:latin typeface="Book Antiqua" panose="02040602050305030304" pitchFamily="18" charset="0"/>
            </a:endParaRPr>
          </a:p>
          <a:p>
            <a:r>
              <a:rPr lang="en-US" altLang="en-US" sz="2800">
                <a:latin typeface="Book Antiqua" panose="02040602050305030304" pitchFamily="18" charset="0"/>
              </a:rPr>
              <a:t>		50		7</a:t>
            </a:r>
          </a:p>
          <a:p>
            <a:r>
              <a:rPr lang="en-US" altLang="en-US" sz="2800">
                <a:latin typeface="Book Antiqua" panose="02040602050305030304" pitchFamily="18" charset="0"/>
              </a:rPr>
              <a:t>		500		10 </a:t>
            </a:r>
          </a:p>
          <a:p>
            <a:r>
              <a:rPr lang="en-US" altLang="en-US" sz="2800">
                <a:latin typeface="Book Antiqua" panose="02040602050305030304" pitchFamily="18" charset="0"/>
              </a:rPr>
              <a:t>		5000		13</a:t>
            </a:r>
          </a:p>
        </p:txBody>
      </p:sp>
      <p:sp>
        <p:nvSpPr>
          <p:cNvPr id="35846" name="Line 4"/>
          <p:cNvSpPr>
            <a:spLocks noChangeShapeType="1"/>
          </p:cNvSpPr>
          <p:nvPr/>
        </p:nvSpPr>
        <p:spPr bwMode="auto">
          <a:xfrm>
            <a:off x="5514975" y="1446213"/>
            <a:ext cx="0" cy="381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5847" name="Group 7"/>
          <p:cNvGrpSpPr>
            <a:grpSpLocks/>
          </p:cNvGrpSpPr>
          <p:nvPr/>
        </p:nvGrpSpPr>
        <p:grpSpPr bwMode="auto">
          <a:xfrm>
            <a:off x="3152775" y="1446213"/>
            <a:ext cx="152400" cy="381000"/>
            <a:chOff x="1440" y="864"/>
            <a:chExt cx="96" cy="240"/>
          </a:xfrm>
        </p:grpSpPr>
        <p:sp>
          <p:nvSpPr>
            <p:cNvPr id="35855" name="Line 5"/>
            <p:cNvSpPr>
              <a:spLocks noChangeShapeType="1"/>
            </p:cNvSpPr>
            <p:nvPr/>
          </p:nvSpPr>
          <p:spPr bwMode="auto">
            <a:xfrm>
              <a:off x="1440" y="864"/>
              <a:ext cx="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6" name="Line 6"/>
            <p:cNvSpPr>
              <a:spLocks noChangeShapeType="1"/>
            </p:cNvSpPr>
            <p:nvPr/>
          </p:nvSpPr>
          <p:spPr bwMode="auto">
            <a:xfrm>
              <a:off x="1440" y="1104"/>
              <a:ext cx="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5848" name="Line 8"/>
          <p:cNvSpPr>
            <a:spLocks noChangeShapeType="1"/>
          </p:cNvSpPr>
          <p:nvPr/>
        </p:nvSpPr>
        <p:spPr bwMode="auto">
          <a:xfrm>
            <a:off x="5362575" y="1827213"/>
            <a:ext cx="152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5849" name="Group 11"/>
          <p:cNvGrpSpPr>
            <a:grpSpLocks/>
          </p:cNvGrpSpPr>
          <p:nvPr/>
        </p:nvGrpSpPr>
        <p:grpSpPr bwMode="auto">
          <a:xfrm>
            <a:off x="3381375" y="3198813"/>
            <a:ext cx="152400" cy="381000"/>
            <a:chOff x="1584" y="1968"/>
            <a:chExt cx="96" cy="240"/>
          </a:xfrm>
        </p:grpSpPr>
        <p:sp>
          <p:nvSpPr>
            <p:cNvPr id="35853" name="Line 9"/>
            <p:cNvSpPr>
              <a:spLocks noChangeShapeType="1"/>
            </p:cNvSpPr>
            <p:nvPr/>
          </p:nvSpPr>
          <p:spPr bwMode="auto">
            <a:xfrm>
              <a:off x="1584" y="1968"/>
              <a:ext cx="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10"/>
            <p:cNvSpPr>
              <a:spLocks noChangeShapeType="1"/>
            </p:cNvSpPr>
            <p:nvPr/>
          </p:nvSpPr>
          <p:spPr bwMode="auto">
            <a:xfrm>
              <a:off x="1584" y="2208"/>
              <a:ext cx="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50" name="Group 14"/>
          <p:cNvGrpSpPr>
            <a:grpSpLocks/>
          </p:cNvGrpSpPr>
          <p:nvPr/>
        </p:nvGrpSpPr>
        <p:grpSpPr bwMode="auto">
          <a:xfrm>
            <a:off x="3609975" y="3198813"/>
            <a:ext cx="152400" cy="381000"/>
            <a:chOff x="1728" y="1968"/>
            <a:chExt cx="96" cy="240"/>
          </a:xfrm>
        </p:grpSpPr>
        <p:sp>
          <p:nvSpPr>
            <p:cNvPr id="35851" name="Line 12"/>
            <p:cNvSpPr>
              <a:spLocks noChangeShapeType="1"/>
            </p:cNvSpPr>
            <p:nvPr/>
          </p:nvSpPr>
          <p:spPr bwMode="auto">
            <a:xfrm>
              <a:off x="1824" y="1968"/>
              <a:ext cx="0" cy="24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13"/>
            <p:cNvSpPr>
              <a:spLocks noChangeShapeType="1"/>
            </p:cNvSpPr>
            <p:nvPr/>
          </p:nvSpPr>
          <p:spPr bwMode="auto">
            <a:xfrm flipH="1">
              <a:off x="1728" y="2208"/>
              <a:ext cx="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95400" y="304800"/>
            <a:ext cx="7107238" cy="790575"/>
          </a:xfrm>
        </p:spPr>
        <p:txBody>
          <a:bodyPr/>
          <a:lstStyle/>
          <a:p>
            <a:r>
              <a:rPr lang="en-US" altLang="en-US"/>
              <a:t>Example 15.1</a:t>
            </a:r>
          </a:p>
        </p:txBody>
      </p:sp>
      <p:sp>
        <p:nvSpPr>
          <p:cNvPr id="5" name="Date Placeholder 2"/>
          <p:cNvSpPr>
            <a:spLocks noGrp="1"/>
          </p:cNvSpPr>
          <p:nvPr>
            <p:ph type="dt" sz="quarter" idx="10"/>
          </p:nvPr>
        </p:nvSpPr>
        <p:spPr/>
        <p:txBody>
          <a:bodyPr/>
          <a:lstStyle/>
          <a:p>
            <a:pPr>
              <a:defRPr/>
            </a:pPr>
            <a:r>
              <a:rPr lang="en-US"/>
              <a:t>Chapter 15</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2C17F6D-3F33-4861-A43B-C1C86EA13C70}"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sp>
        <p:nvSpPr>
          <p:cNvPr id="36869" name="Rectangle 3"/>
          <p:cNvSpPr>
            <a:spLocks noChangeArrowheads="1"/>
          </p:cNvSpPr>
          <p:nvPr/>
        </p:nvSpPr>
        <p:spPr bwMode="auto">
          <a:xfrm>
            <a:off x="1981200" y="1676400"/>
            <a:ext cx="5011738" cy="3025775"/>
          </a:xfrm>
          <a:prstGeom prst="rect">
            <a:avLst/>
          </a:prstGeom>
          <a:solidFill>
            <a:srgbClr val="FFFFFF"/>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Given the following 35 failure times:</a:t>
            </a:r>
          </a:p>
          <a:p>
            <a:r>
              <a:rPr lang="en-US" altLang="en-US">
                <a:latin typeface="Book Antiqua" panose="02040602050305030304" pitchFamily="18" charset="0"/>
              </a:rPr>
              <a:t>1476	300	98	221	157</a:t>
            </a:r>
          </a:p>
          <a:p>
            <a:r>
              <a:rPr lang="en-US" altLang="en-US">
                <a:latin typeface="Book Antiqua" panose="02040602050305030304" pitchFamily="18" charset="0"/>
              </a:rPr>
              <a:t>1825	499	552	1563	36</a:t>
            </a:r>
          </a:p>
          <a:p>
            <a:r>
              <a:rPr lang="en-US" altLang="en-US">
                <a:latin typeface="Book Antiqua" panose="02040602050305030304" pitchFamily="18" charset="0"/>
              </a:rPr>
              <a:t>246	442	20	796	31</a:t>
            </a:r>
          </a:p>
          <a:p>
            <a:r>
              <a:rPr lang="en-US" altLang="en-US">
                <a:latin typeface="Book Antiqua" panose="02040602050305030304" pitchFamily="18" charset="0"/>
              </a:rPr>
              <a:t>47	438	400	279	247</a:t>
            </a:r>
          </a:p>
          <a:p>
            <a:r>
              <a:rPr lang="en-US" altLang="en-US">
                <a:latin typeface="Book Antiqua" panose="02040602050305030304" pitchFamily="18" charset="0"/>
              </a:rPr>
              <a:t>210	284	553	767	1297</a:t>
            </a:r>
          </a:p>
          <a:p>
            <a:r>
              <a:rPr lang="en-US" altLang="en-US">
                <a:latin typeface="Book Antiqua" panose="02040602050305030304" pitchFamily="18" charset="0"/>
              </a:rPr>
              <a:t>214	428	597	2025	185</a:t>
            </a:r>
          </a:p>
          <a:p>
            <a:r>
              <a:rPr lang="en-US" altLang="en-US">
                <a:latin typeface="Book Antiqua" panose="02040602050305030304" pitchFamily="18" charset="0"/>
              </a:rPr>
              <a:t>467	401	210	289	1024</a:t>
            </a:r>
          </a:p>
        </p:txBody>
      </p:sp>
      <p:sp>
        <p:nvSpPr>
          <p:cNvPr id="7172" name="Rectangle 4"/>
          <p:cNvSpPr>
            <a:spLocks noChangeArrowheads="1"/>
          </p:cNvSpPr>
          <p:nvPr/>
        </p:nvSpPr>
        <p:spPr bwMode="auto">
          <a:xfrm>
            <a:off x="1371600" y="4800600"/>
            <a:ext cx="6029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a:latin typeface="Book Antiqua" panose="02040602050305030304" pitchFamily="18" charset="0"/>
              </a:rPr>
              <a:t>From Sturges' rule:</a:t>
            </a:r>
            <a:r>
              <a:rPr lang="en-US" altLang="en-US">
                <a:latin typeface="Impact" panose="020B0806030902050204" pitchFamily="34" charset="0"/>
              </a:rPr>
              <a:t>        </a:t>
            </a:r>
          </a:p>
          <a:p>
            <a:r>
              <a:rPr lang="en-US" altLang="en-US">
                <a:latin typeface="Impact" panose="020B0806030902050204" pitchFamily="34" charset="0"/>
              </a:rPr>
              <a:t>k = 1 + 3.3 log10 35 = 1 + 3.3 (1.544) = 6.0954 </a:t>
            </a:r>
            <a:r>
              <a:rPr lang="en-US" altLang="en-US">
                <a:latin typeface="Symbol" panose="05050102010706020507" pitchFamily="18" charset="2"/>
              </a:rPr>
              <a:t>»</a:t>
            </a:r>
            <a:r>
              <a:rPr lang="en-US" altLang="en-US">
                <a:latin typeface="Impact" panose="020B0806030902050204" pitchFamily="34" charset="0"/>
              </a:rPr>
              <a:t>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219200" y="381000"/>
            <a:ext cx="7107238" cy="790575"/>
          </a:xfrm>
        </p:spPr>
        <p:txBody>
          <a:bodyPr/>
          <a:lstStyle/>
          <a:p>
            <a:r>
              <a:rPr lang="en-US" altLang="en-US"/>
              <a:t>Example 15.1</a:t>
            </a:r>
          </a:p>
        </p:txBody>
      </p:sp>
      <p:sp>
        <p:nvSpPr>
          <p:cNvPr id="8" name="Date Placeholder 2"/>
          <p:cNvSpPr>
            <a:spLocks noGrp="1"/>
          </p:cNvSpPr>
          <p:nvPr>
            <p:ph type="dt" sz="quarter" idx="10"/>
          </p:nvPr>
        </p:nvSpPr>
        <p:spPr/>
        <p:txBody>
          <a:bodyPr/>
          <a:lstStyle/>
          <a:p>
            <a:pPr>
              <a:defRPr/>
            </a:pPr>
            <a:r>
              <a:rPr lang="en-US"/>
              <a:t>Chapter 15</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DB410CF-CE73-4757-B6B8-A9FC967687DD}"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pSp>
        <p:nvGrpSpPr>
          <p:cNvPr id="1031" name="Group 7"/>
          <p:cNvGrpSpPr>
            <a:grpSpLocks/>
          </p:cNvGrpSpPr>
          <p:nvPr/>
        </p:nvGrpSpPr>
        <p:grpSpPr bwMode="auto">
          <a:xfrm>
            <a:off x="681038" y="1443038"/>
            <a:ext cx="7472362" cy="4027487"/>
            <a:chOff x="429" y="909"/>
            <a:chExt cx="4707" cy="2537"/>
          </a:xfrm>
        </p:grpSpPr>
        <p:graphicFrame>
          <p:nvGraphicFramePr>
            <p:cNvPr id="1026" name="Object 3"/>
            <p:cNvGraphicFramePr>
              <a:graphicFrameLocks/>
            </p:cNvGraphicFramePr>
            <p:nvPr/>
          </p:nvGraphicFramePr>
          <p:xfrm>
            <a:off x="429" y="909"/>
            <a:ext cx="2163" cy="2163"/>
          </p:xfrm>
          <a:graphic>
            <a:graphicData uri="http://schemas.openxmlformats.org/presentationml/2006/ole">
              <mc:AlternateContent xmlns:mc="http://schemas.openxmlformats.org/markup-compatibility/2006">
                <mc:Choice xmlns:v="urn:schemas-microsoft-com:vml" Requires="v">
                  <p:oleObj spid="_x0000_s1034"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 y="909"/>
                          <a:ext cx="2163" cy="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4"/>
            <p:cNvSpPr>
              <a:spLocks noChangeArrowheads="1"/>
            </p:cNvSpPr>
            <p:nvPr/>
          </p:nvSpPr>
          <p:spPr bwMode="auto">
            <a:xfrm>
              <a:off x="566" y="3110"/>
              <a:ext cx="1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too few classes</a:t>
              </a:r>
            </a:p>
          </p:txBody>
        </p:sp>
        <p:graphicFrame>
          <p:nvGraphicFramePr>
            <p:cNvPr id="1027" name="Object 5"/>
            <p:cNvGraphicFramePr>
              <a:graphicFrameLocks/>
            </p:cNvGraphicFramePr>
            <p:nvPr/>
          </p:nvGraphicFramePr>
          <p:xfrm>
            <a:off x="2976" y="909"/>
            <a:ext cx="2160" cy="2160"/>
          </p:xfrm>
          <a:graphic>
            <a:graphicData uri="http://schemas.openxmlformats.org/presentationml/2006/ole">
              <mc:AlternateContent xmlns:mc="http://schemas.openxmlformats.org/markup-compatibility/2006">
                <mc:Choice xmlns:v="urn:schemas-microsoft-com:vml" Requires="v">
                  <p:oleObj spid="_x0000_s1035" name="Document" r:id="rId6" imgW="2743200" imgH="2743200" progId="Word.Document.8">
                    <p:embed/>
                  </p:oleObj>
                </mc:Choice>
                <mc:Fallback>
                  <p:oleObj name="Document" r:id="rId6" imgW="2743200" imgH="2743200" progId="Word.Document.8">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909"/>
                          <a:ext cx="2160"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Rectangle 6"/>
            <p:cNvSpPr>
              <a:spLocks noChangeArrowheads="1"/>
            </p:cNvSpPr>
            <p:nvPr/>
          </p:nvSpPr>
          <p:spPr bwMode="auto">
            <a:xfrm>
              <a:off x="3350" y="3158"/>
              <a:ext cx="1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too many classes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en-US"/>
              <a:t>Example 15.1</a:t>
            </a:r>
          </a:p>
        </p:txBody>
      </p:sp>
      <p:sp>
        <p:nvSpPr>
          <p:cNvPr id="6" name="Date Placeholder 2"/>
          <p:cNvSpPr>
            <a:spLocks noGrp="1"/>
          </p:cNvSpPr>
          <p:nvPr>
            <p:ph type="dt" sz="quarter" idx="10"/>
          </p:nvPr>
        </p:nvSpPr>
        <p:spPr/>
        <p:txBody>
          <a:bodyPr/>
          <a:lstStyle/>
          <a:p>
            <a:pPr>
              <a:defRPr/>
            </a:pPr>
            <a:r>
              <a:rPr lang="en-US"/>
              <a:t>Chapter 15</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B92536C-EE70-4126-BF76-307E54E4756F}"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pSp>
        <p:nvGrpSpPr>
          <p:cNvPr id="2054" name="Group 8"/>
          <p:cNvGrpSpPr>
            <a:grpSpLocks/>
          </p:cNvGrpSpPr>
          <p:nvPr/>
        </p:nvGrpSpPr>
        <p:grpSpPr bwMode="auto">
          <a:xfrm>
            <a:off x="2438400" y="1219200"/>
            <a:ext cx="4191000" cy="4784725"/>
            <a:chOff x="1536" y="768"/>
            <a:chExt cx="2640" cy="3014"/>
          </a:xfrm>
        </p:grpSpPr>
        <p:graphicFrame>
          <p:nvGraphicFramePr>
            <p:cNvPr id="2050" name="Object 9"/>
            <p:cNvGraphicFramePr>
              <a:graphicFrameLocks/>
            </p:cNvGraphicFramePr>
            <p:nvPr/>
          </p:nvGraphicFramePr>
          <p:xfrm>
            <a:off x="1536" y="768"/>
            <a:ext cx="2640" cy="2640"/>
          </p:xfrm>
          <a:graphic>
            <a:graphicData uri="http://schemas.openxmlformats.org/presentationml/2006/ole">
              <mc:AlternateContent xmlns:mc="http://schemas.openxmlformats.org/markup-compatibility/2006">
                <mc:Choice xmlns:v="urn:schemas-microsoft-com:vml" Requires="v">
                  <p:oleObj spid="_x0000_s2056" name="Document" r:id="rId4" imgW="2743200" imgH="2743200" progId="Word.Document.8">
                    <p:embed/>
                  </p:oleObj>
                </mc:Choice>
                <mc:Fallback>
                  <p:oleObj name="Document" r:id="rId4" imgW="2743200" imgH="2743200" progId="Word.Document.8">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768"/>
                          <a:ext cx="2640" cy="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10"/>
            <p:cNvSpPr>
              <a:spLocks noChangeArrowheads="1"/>
            </p:cNvSpPr>
            <p:nvPr/>
          </p:nvSpPr>
          <p:spPr bwMode="auto">
            <a:xfrm>
              <a:off x="2294" y="3494"/>
              <a:ext cx="1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Algerian" panose="04020705040A02060702" pitchFamily="82" charset="0"/>
                </a:rPr>
                <a:t>just right!</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371600" y="381000"/>
            <a:ext cx="7107238" cy="790575"/>
          </a:xfrm>
        </p:spPr>
        <p:txBody>
          <a:bodyPr/>
          <a:lstStyle/>
          <a:p>
            <a:r>
              <a:rPr lang="en-US" altLang="en-US"/>
              <a:t>Descriptive Statistics</a:t>
            </a:r>
          </a:p>
        </p:txBody>
      </p:sp>
      <p:sp>
        <p:nvSpPr>
          <p:cNvPr id="13" name="Date Placeholder 2"/>
          <p:cNvSpPr>
            <a:spLocks noGrp="1"/>
          </p:cNvSpPr>
          <p:nvPr>
            <p:ph type="dt" sz="quarter" idx="10"/>
          </p:nvPr>
        </p:nvSpPr>
        <p:spPr/>
        <p:txBody>
          <a:bodyPr/>
          <a:lstStyle/>
          <a:p>
            <a:pPr>
              <a:defRPr/>
            </a:pPr>
            <a:r>
              <a:rPr lang="en-US"/>
              <a:t>Chapter 15</a:t>
            </a:r>
          </a:p>
        </p:txBody>
      </p:sp>
      <p:sp>
        <p:nvSpPr>
          <p:cNvPr id="14"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ABEC012-6BE1-4F0D-AE94-A5D7E1EB9665}"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sp>
        <p:nvSpPr>
          <p:cNvPr id="3079" name="Rectangle 3"/>
          <p:cNvSpPr>
            <a:spLocks noChangeArrowheads="1"/>
          </p:cNvSpPr>
          <p:nvPr/>
        </p:nvSpPr>
        <p:spPr bwMode="auto">
          <a:xfrm>
            <a:off x="381000" y="1447800"/>
            <a:ext cx="4802188" cy="3590925"/>
          </a:xfrm>
          <a:prstGeom prst="rect">
            <a:avLst/>
          </a:prstGeom>
          <a:solidFill>
            <a:srgbClr val="DDDDDD"/>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36000"/>
              </a:spcBef>
              <a:spcAft>
                <a:spcPct val="22000"/>
              </a:spcAft>
            </a:pPr>
            <a:r>
              <a:rPr lang="en-US" altLang="en-US">
                <a:latin typeface="Book Antiqua" panose="02040602050305030304" pitchFamily="18" charset="0"/>
              </a:rPr>
              <a:t>Rank ordered data:</a:t>
            </a:r>
          </a:p>
          <a:p>
            <a:pPr>
              <a:spcAft>
                <a:spcPts val="600"/>
              </a:spcAft>
            </a:pPr>
            <a:r>
              <a:rPr lang="en-US" altLang="en-US">
                <a:latin typeface="Book Antiqua" panose="02040602050305030304" pitchFamily="18" charset="0"/>
              </a:rPr>
              <a:t>20	31	36	47	98	</a:t>
            </a:r>
          </a:p>
          <a:p>
            <a:pPr>
              <a:spcAft>
                <a:spcPts val="600"/>
              </a:spcAft>
            </a:pPr>
            <a:r>
              <a:rPr lang="en-US" altLang="en-US">
                <a:latin typeface="Book Antiqua" panose="02040602050305030304" pitchFamily="18" charset="0"/>
              </a:rPr>
              <a:t>157	182	185	210	210	</a:t>
            </a:r>
          </a:p>
          <a:p>
            <a:pPr>
              <a:spcAft>
                <a:spcPts val="600"/>
              </a:spcAft>
            </a:pPr>
            <a:r>
              <a:rPr lang="en-US" altLang="en-US">
                <a:latin typeface="Book Antiqua" panose="02040602050305030304" pitchFamily="18" charset="0"/>
              </a:rPr>
              <a:t>214	221	246	247	279	</a:t>
            </a:r>
          </a:p>
          <a:p>
            <a:pPr>
              <a:spcAft>
                <a:spcPts val="600"/>
              </a:spcAft>
            </a:pPr>
            <a:r>
              <a:rPr lang="en-US" altLang="en-US">
                <a:latin typeface="Book Antiqua" panose="02040602050305030304" pitchFamily="18" charset="0"/>
              </a:rPr>
              <a:t>284	289	</a:t>
            </a:r>
            <a:r>
              <a:rPr lang="en-US" altLang="en-US" b="1">
                <a:latin typeface="Book Antiqua" panose="02040602050305030304" pitchFamily="18" charset="0"/>
              </a:rPr>
              <a:t>300	</a:t>
            </a:r>
            <a:r>
              <a:rPr lang="en-US" altLang="en-US">
                <a:latin typeface="Book Antiqua" panose="02040602050305030304" pitchFamily="18" charset="0"/>
              </a:rPr>
              <a:t>400	401	</a:t>
            </a:r>
          </a:p>
          <a:p>
            <a:pPr>
              <a:spcAft>
                <a:spcPts val="600"/>
              </a:spcAft>
            </a:pPr>
            <a:r>
              <a:rPr lang="en-US" altLang="en-US">
                <a:latin typeface="Book Antiqua" panose="02040602050305030304" pitchFamily="18" charset="0"/>
              </a:rPr>
              <a:t>428	438	442	467	499	</a:t>
            </a:r>
          </a:p>
          <a:p>
            <a:pPr>
              <a:spcAft>
                <a:spcPts val="600"/>
              </a:spcAft>
            </a:pPr>
            <a:r>
              <a:rPr lang="en-US" altLang="en-US">
                <a:latin typeface="Book Antiqua" panose="02040602050305030304" pitchFamily="18" charset="0"/>
              </a:rPr>
              <a:t>552	553	597	767	796	</a:t>
            </a:r>
          </a:p>
          <a:p>
            <a:pPr>
              <a:spcAft>
                <a:spcPts val="600"/>
              </a:spcAft>
            </a:pPr>
            <a:r>
              <a:rPr lang="en-US" altLang="en-US">
                <a:latin typeface="Book Antiqua" panose="02040602050305030304" pitchFamily="18" charset="0"/>
              </a:rPr>
              <a:t>1024	1297	1476	1563	2025	</a:t>
            </a:r>
          </a:p>
        </p:txBody>
      </p:sp>
      <p:graphicFrame>
        <p:nvGraphicFramePr>
          <p:cNvPr id="3074" name="Object 4"/>
          <p:cNvGraphicFramePr>
            <a:graphicFrameLocks/>
          </p:cNvGraphicFramePr>
          <p:nvPr/>
        </p:nvGraphicFramePr>
        <p:xfrm>
          <a:off x="5638800" y="2209800"/>
          <a:ext cx="2630488" cy="690563"/>
        </p:xfrm>
        <a:graphic>
          <a:graphicData uri="http://schemas.openxmlformats.org/presentationml/2006/ole">
            <mc:AlternateContent xmlns:mc="http://schemas.openxmlformats.org/markup-compatibility/2006">
              <mc:Choice xmlns:v="urn:schemas-microsoft-com:vml" Requires="v">
                <p:oleObj spid="_x0000_s3087" name="Equation" r:id="rId4" imgW="952200" imgH="253800" progId="Equation.3">
                  <p:embed/>
                </p:oleObj>
              </mc:Choice>
              <mc:Fallback>
                <p:oleObj name="Equation" r:id="rId4" imgW="952200" imgH="2538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209800"/>
                        <a:ext cx="2630488"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5"/>
          <p:cNvGraphicFramePr>
            <a:graphicFrameLocks/>
          </p:cNvGraphicFramePr>
          <p:nvPr/>
        </p:nvGraphicFramePr>
        <p:xfrm>
          <a:off x="5715000" y="1371600"/>
          <a:ext cx="2008188" cy="884238"/>
        </p:xfrm>
        <a:graphic>
          <a:graphicData uri="http://schemas.openxmlformats.org/presentationml/2006/ole">
            <mc:AlternateContent xmlns:mc="http://schemas.openxmlformats.org/markup-compatibility/2006">
              <mc:Choice xmlns:v="urn:schemas-microsoft-com:vml" Requires="v">
                <p:oleObj spid="_x0000_s3088" name="Equation" r:id="rId6" imgW="647640" imgH="291960" progId="Equation.3">
                  <p:embed/>
                </p:oleObj>
              </mc:Choice>
              <mc:Fallback>
                <p:oleObj name="Equation" r:id="rId6" imgW="647640" imgH="2919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1371600"/>
                        <a:ext cx="200818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6"/>
          <p:cNvSpPr>
            <a:spLocks noChangeArrowheads="1"/>
          </p:cNvSpPr>
          <p:nvPr/>
        </p:nvSpPr>
        <p:spPr bwMode="auto">
          <a:xfrm>
            <a:off x="762000" y="5562600"/>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Book Antiqua" panose="02040602050305030304" pitchFamily="18" charset="0"/>
              </a:rPr>
              <a:t>s</a:t>
            </a:r>
            <a:r>
              <a:rPr lang="en-US" altLang="en-US" baseline="30000">
                <a:latin typeface="Book Antiqua" panose="02040602050305030304" pitchFamily="18" charset="0"/>
              </a:rPr>
              <a:t>2</a:t>
            </a:r>
            <a:r>
              <a:rPr lang="en-US" altLang="en-US">
                <a:latin typeface="Book Antiqua" panose="02040602050305030304" pitchFamily="18" charset="0"/>
              </a:rPr>
              <a:t> = (20</a:t>
            </a:r>
            <a:r>
              <a:rPr lang="en-US" altLang="en-US" baseline="30000">
                <a:latin typeface="Book Antiqua" panose="02040602050305030304" pitchFamily="18" charset="0"/>
              </a:rPr>
              <a:t>2</a:t>
            </a:r>
            <a:r>
              <a:rPr lang="en-US" altLang="en-US">
                <a:latin typeface="Book Antiqua" panose="02040602050305030304" pitchFamily="18" charset="0"/>
              </a:rPr>
              <a:t> + 31</a:t>
            </a:r>
            <a:r>
              <a:rPr lang="en-US" altLang="en-US" baseline="30000">
                <a:latin typeface="Book Antiqua" panose="02040602050305030304" pitchFamily="18" charset="0"/>
              </a:rPr>
              <a:t>2</a:t>
            </a:r>
            <a:r>
              <a:rPr lang="en-US" altLang="en-US">
                <a:latin typeface="Book Antiqua" panose="02040602050305030304" pitchFamily="18" charset="0"/>
              </a:rPr>
              <a:t> + ... + 2025</a:t>
            </a:r>
            <a:r>
              <a:rPr lang="en-US" altLang="en-US" baseline="30000">
                <a:latin typeface="Book Antiqua" panose="02040602050305030304" pitchFamily="18" charset="0"/>
              </a:rPr>
              <a:t>2</a:t>
            </a:r>
            <a:r>
              <a:rPr lang="en-US" altLang="en-US">
                <a:latin typeface="Book Antiqua" panose="02040602050305030304" pitchFamily="18" charset="0"/>
              </a:rPr>
              <a:t> - 35 x 485.2</a:t>
            </a:r>
            <a:r>
              <a:rPr lang="en-US" altLang="en-US" baseline="30000">
                <a:latin typeface="Book Antiqua" panose="02040602050305030304" pitchFamily="18" charset="0"/>
              </a:rPr>
              <a:t>2</a:t>
            </a:r>
            <a:r>
              <a:rPr lang="en-US" altLang="en-US">
                <a:latin typeface="Book Antiqua" panose="02040602050305030304" pitchFamily="18" charset="0"/>
              </a:rPr>
              <a:t>)/34 = 220,712.3</a:t>
            </a:r>
          </a:p>
        </p:txBody>
      </p:sp>
      <p:sp>
        <p:nvSpPr>
          <p:cNvPr id="3081" name="Rectangle 7"/>
          <p:cNvSpPr>
            <a:spLocks noChangeArrowheads="1"/>
          </p:cNvSpPr>
          <p:nvPr/>
        </p:nvSpPr>
        <p:spPr bwMode="auto">
          <a:xfrm>
            <a:off x="6096000" y="4114800"/>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t>s = 469.8</a:t>
            </a:r>
          </a:p>
        </p:txBody>
      </p:sp>
      <p:sp>
        <p:nvSpPr>
          <p:cNvPr id="3082" name="Line 8"/>
          <p:cNvSpPr>
            <a:spLocks noChangeShapeType="1"/>
          </p:cNvSpPr>
          <p:nvPr/>
        </p:nvSpPr>
        <p:spPr bwMode="auto">
          <a:xfrm flipH="1">
            <a:off x="6340475" y="4710113"/>
            <a:ext cx="6096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2"/>
          <p:cNvGrpSpPr>
            <a:grpSpLocks/>
          </p:cNvGrpSpPr>
          <p:nvPr/>
        </p:nvGrpSpPr>
        <p:grpSpPr bwMode="auto">
          <a:xfrm>
            <a:off x="5640388" y="3033713"/>
            <a:ext cx="3000375" cy="1066800"/>
            <a:chOff x="3543" y="2064"/>
            <a:chExt cx="1890" cy="672"/>
          </a:xfrm>
        </p:grpSpPr>
        <p:sp>
          <p:nvSpPr>
            <p:cNvPr id="3084" name="Rectangle 9"/>
            <p:cNvSpPr>
              <a:spLocks noChangeArrowheads="1"/>
            </p:cNvSpPr>
            <p:nvPr/>
          </p:nvSpPr>
          <p:spPr bwMode="auto">
            <a:xfrm>
              <a:off x="3543" y="2246"/>
              <a:ext cx="1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solidFill>
                    <a:srgbClr val="CC0000"/>
                  </a:solidFill>
                </a:rPr>
                <a:t>supports exponential</a:t>
              </a:r>
            </a:p>
          </p:txBody>
        </p:sp>
        <p:sp>
          <p:nvSpPr>
            <p:cNvPr id="3085" name="Line 10"/>
            <p:cNvSpPr>
              <a:spLocks noChangeShapeType="1"/>
            </p:cNvSpPr>
            <p:nvPr/>
          </p:nvSpPr>
          <p:spPr bwMode="auto">
            <a:xfrm flipH="1">
              <a:off x="4704" y="2064"/>
              <a:ext cx="96" cy="240"/>
            </a:xfrm>
            <a:prstGeom prst="line">
              <a:avLst/>
            </a:prstGeom>
            <a:noFill/>
            <a:ln w="12700">
              <a:solidFill>
                <a:srgbClr val="CC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6" name="Line 11"/>
            <p:cNvSpPr>
              <a:spLocks noChangeShapeType="1"/>
            </p:cNvSpPr>
            <p:nvPr/>
          </p:nvSpPr>
          <p:spPr bwMode="auto">
            <a:xfrm flipH="1">
              <a:off x="4464" y="2496"/>
              <a:ext cx="96" cy="240"/>
            </a:xfrm>
            <a:prstGeom prst="line">
              <a:avLst/>
            </a:prstGeom>
            <a:noFill/>
            <a:ln w="12700">
              <a:solidFill>
                <a:srgbClr val="CC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447800" y="381000"/>
            <a:ext cx="7107238" cy="790575"/>
          </a:xfrm>
        </p:spPr>
        <p:txBody>
          <a:bodyPr/>
          <a:lstStyle/>
          <a:p>
            <a:r>
              <a:rPr lang="en-US" altLang="en-US"/>
              <a:t>Empirical Hazard Rate Curve</a:t>
            </a:r>
          </a:p>
        </p:txBody>
      </p:sp>
      <p:sp>
        <p:nvSpPr>
          <p:cNvPr id="4" name="Date Placeholder 2"/>
          <p:cNvSpPr>
            <a:spLocks noGrp="1"/>
          </p:cNvSpPr>
          <p:nvPr>
            <p:ph type="dt" sz="quarter" idx="10"/>
          </p:nvPr>
        </p:nvSpPr>
        <p:spPr/>
        <p:txBody>
          <a:bodyPr/>
          <a:lstStyle/>
          <a:p>
            <a:pPr>
              <a:defRPr/>
            </a:pPr>
            <a:r>
              <a:rPr lang="en-US"/>
              <a:t>Chapter 15</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1BDC19D-D21E-4F71-ACD2-0F931DB119D2}"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graphicFrame>
        <p:nvGraphicFramePr>
          <p:cNvPr id="4098" name="Object 3"/>
          <p:cNvGraphicFramePr>
            <a:graphicFrameLocks/>
          </p:cNvGraphicFramePr>
          <p:nvPr/>
        </p:nvGraphicFramePr>
        <p:xfrm>
          <a:off x="1905000" y="1600200"/>
          <a:ext cx="4876800" cy="4267200"/>
        </p:xfrm>
        <a:graphic>
          <a:graphicData uri="http://schemas.openxmlformats.org/presentationml/2006/ole">
            <mc:AlternateContent xmlns:mc="http://schemas.openxmlformats.org/markup-compatibility/2006">
              <mc:Choice xmlns:v="urn:schemas-microsoft-com:vml" Requires="v">
                <p:oleObj spid="_x0000_s4102"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t="12500"/>
                      <a:stretch>
                        <a:fillRect/>
                      </a:stretch>
                    </p:blipFill>
                    <p:spPr bwMode="auto">
                      <a:xfrm>
                        <a:off x="1905000" y="1600200"/>
                        <a:ext cx="4876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484</TotalTime>
  <Words>2031</Words>
  <Application>Microsoft Office PowerPoint</Application>
  <PresentationFormat>On-screen Show (4:3)</PresentationFormat>
  <Paragraphs>513</Paragraphs>
  <Slides>33</Slides>
  <Notes>30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7" baseType="lpstr">
      <vt:lpstr>Arial</vt:lpstr>
      <vt:lpstr>Tahoma</vt:lpstr>
      <vt:lpstr>Wingdings</vt:lpstr>
      <vt:lpstr>Times New Roman</vt:lpstr>
      <vt:lpstr>Book Antiqua</vt:lpstr>
      <vt:lpstr>Algerian</vt:lpstr>
      <vt:lpstr>Impact</vt:lpstr>
      <vt:lpstr>Symbol</vt:lpstr>
      <vt:lpstr>Calibri</vt:lpstr>
      <vt:lpstr>Reliability FinalB</vt:lpstr>
      <vt:lpstr>Microsoft Word 97 - 2003 Document</vt:lpstr>
      <vt:lpstr>Microsoft Equation 3.0</vt:lpstr>
      <vt:lpstr>MathType 4.0 Equation</vt:lpstr>
      <vt:lpstr>MathType 6.0 Equation</vt:lpstr>
      <vt:lpstr>Chapter 15 – Part I Identifying Failure &amp; Repair Distributions</vt:lpstr>
      <vt:lpstr>Fitting Theoretical Distributions</vt:lpstr>
      <vt:lpstr>Identifying Candidate Distributions</vt:lpstr>
      <vt:lpstr>Histograms  Sturges’ rule for grouping data</vt:lpstr>
      <vt:lpstr>Example 15.1</vt:lpstr>
      <vt:lpstr>Example 15.1</vt:lpstr>
      <vt:lpstr>Example 15.1</vt:lpstr>
      <vt:lpstr>Descriptive Statistics</vt:lpstr>
      <vt:lpstr>Empirical Hazard Rate Curve</vt:lpstr>
      <vt:lpstr>Probability Plots</vt:lpstr>
      <vt:lpstr>Exponential Plots</vt:lpstr>
      <vt:lpstr>Exponential Plots - least-squares</vt:lpstr>
      <vt:lpstr>Example 15.4</vt:lpstr>
      <vt:lpstr>Example 15.4 – Exponential Plot</vt:lpstr>
      <vt:lpstr>Weibull Plots</vt:lpstr>
      <vt:lpstr>Weibull Graphs  parameter estimation</vt:lpstr>
      <vt:lpstr>Example 15.5</vt:lpstr>
      <vt:lpstr>Nonlinear Weibull Plots</vt:lpstr>
      <vt:lpstr>Least-Squares Approach</vt:lpstr>
      <vt:lpstr>Example 15.5 (continued)</vt:lpstr>
      <vt:lpstr>Example 15.6</vt:lpstr>
      <vt:lpstr>Example 15.6</vt:lpstr>
      <vt:lpstr>Normal Plots</vt:lpstr>
      <vt:lpstr>Example</vt:lpstr>
      <vt:lpstr>Example – Normal Probability Plot</vt:lpstr>
      <vt:lpstr>Lognormal Plots</vt:lpstr>
      <vt:lpstr>Example</vt:lpstr>
      <vt:lpstr>Example – Lognormal Probability</vt:lpstr>
      <vt:lpstr>Multiply Censored Plots</vt:lpstr>
      <vt:lpstr>Time Adj Rank (i) F(ti) y = ln [1/(1-F)] ln y 141 1  .023 .0233  -3.735 391 2  .056 .0575  -2.855 399 3  .089 .0930  -2.375 410+    463 4.04  .123 .1311  -2.031 465 5.07  .157 .1708  -1.767 497 6.11  .191 .2121  -1.550 501+  559 7.19  .227 .2571  -1.358 563 8.27  .262 .3043  -1.190 579 9.36  .298 .3537  -1.039 580+ 586 10.50  .336 .4086  -.8950 616 11.64  .373 .4666  -.7622 683 12.77  .410 .5282  -.6382 707 13.91  .448 .5939  -.5211 713 15.05  .485 .6641  -.4092 742+ 755+                                        764 16.38  .529 .7529  -.2838</vt:lpstr>
      <vt:lpstr>EXAMPLE 15.10 </vt:lpstr>
      <vt:lpstr>EXAMPLE 15.10</vt:lpstr>
      <vt:lpstr>Minimum Extreme Value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Failure &amp; Repair Distributions</dc:title>
  <dc:creator>CHARLES EBELING</dc:creator>
  <cp:lastModifiedBy>Jason Freels</cp:lastModifiedBy>
  <cp:revision>39</cp:revision>
  <dcterms:created xsi:type="dcterms:W3CDTF">1997-12-31T13:56:30Z</dcterms:created>
  <dcterms:modified xsi:type="dcterms:W3CDTF">2017-01-18T02:12:15Z</dcterms:modified>
</cp:coreProperties>
</file>